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344" r:id="rId2"/>
    <p:sldId id="345" r:id="rId3"/>
    <p:sldId id="346" r:id="rId4"/>
    <p:sldId id="347" r:id="rId5"/>
    <p:sldId id="348" r:id="rId6"/>
    <p:sldId id="349" r:id="rId7"/>
    <p:sldId id="350" r:id="rId8"/>
    <p:sldId id="351" r:id="rId9"/>
    <p:sldId id="352" r:id="rId10"/>
    <p:sldId id="256" r:id="rId11"/>
    <p:sldId id="306" r:id="rId12"/>
    <p:sldId id="343" r:id="rId13"/>
    <p:sldId id="309" r:id="rId14"/>
    <p:sldId id="310" r:id="rId15"/>
    <p:sldId id="311" r:id="rId16"/>
    <p:sldId id="312" r:id="rId17"/>
    <p:sldId id="314" r:id="rId18"/>
    <p:sldId id="315" r:id="rId19"/>
    <p:sldId id="316" r:id="rId20"/>
    <p:sldId id="317" r:id="rId21"/>
    <p:sldId id="318" r:id="rId22"/>
    <p:sldId id="319" r:id="rId23"/>
    <p:sldId id="320" r:id="rId24"/>
    <p:sldId id="322" r:id="rId25"/>
    <p:sldId id="323" r:id="rId26"/>
    <p:sldId id="324" r:id="rId27"/>
    <p:sldId id="325" r:id="rId28"/>
    <p:sldId id="326" r:id="rId29"/>
    <p:sldId id="327" r:id="rId30"/>
    <p:sldId id="328" r:id="rId31"/>
    <p:sldId id="329" r:id="rId32"/>
    <p:sldId id="330" r:id="rId33"/>
    <p:sldId id="339" r:id="rId34"/>
    <p:sldId id="331" r:id="rId35"/>
    <p:sldId id="332" r:id="rId36"/>
    <p:sldId id="333" r:id="rId37"/>
    <p:sldId id="335" r:id="rId38"/>
    <p:sldId id="336" r:id="rId39"/>
    <p:sldId id="340" r:id="rId4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9" autoAdjust="0"/>
    <p:restoredTop sz="94660"/>
  </p:normalViewPr>
  <p:slideViewPr>
    <p:cSldViewPr>
      <p:cViewPr varScale="1">
        <p:scale>
          <a:sx n="93" d="100"/>
          <a:sy n="93" d="100"/>
        </p:scale>
        <p:origin x="77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6" Type="http://schemas.openxmlformats.org/officeDocument/2006/relationships/image" Target="../media/image50.png"/><Relationship Id="rId21" Type="http://schemas.openxmlformats.org/officeDocument/2006/relationships/image" Target="../media/image45.png"/><Relationship Id="rId34" Type="http://schemas.openxmlformats.org/officeDocument/2006/relationships/image" Target="../media/image63.png"/><Relationship Id="rId42" Type="http://schemas.openxmlformats.org/officeDocument/2006/relationships/image" Target="../media/image71.png"/><Relationship Id="rId47" Type="http://schemas.openxmlformats.org/officeDocument/2006/relationships/image" Target="../media/image76.png"/><Relationship Id="rId50" Type="http://schemas.openxmlformats.org/officeDocument/2006/relationships/image" Target="../media/image79.png"/><Relationship Id="rId55" Type="http://schemas.openxmlformats.org/officeDocument/2006/relationships/image" Target="../media/image84.png"/><Relationship Id="rId63" Type="http://schemas.openxmlformats.org/officeDocument/2006/relationships/image" Target="../media/image92.png"/><Relationship Id="rId68" Type="http://schemas.openxmlformats.org/officeDocument/2006/relationships/image" Target="../media/image97.png"/><Relationship Id="rId76" Type="http://schemas.openxmlformats.org/officeDocument/2006/relationships/image" Target="../media/image105.png"/><Relationship Id="rId84" Type="http://schemas.openxmlformats.org/officeDocument/2006/relationships/image" Target="../media/image113.png"/><Relationship Id="rId89" Type="http://schemas.openxmlformats.org/officeDocument/2006/relationships/image" Target="../media/image118.png"/><Relationship Id="rId97" Type="http://schemas.openxmlformats.org/officeDocument/2006/relationships/image" Target="../media/image126.png"/><Relationship Id="rId7" Type="http://schemas.openxmlformats.org/officeDocument/2006/relationships/image" Target="../media/image19.png"/><Relationship Id="rId71" Type="http://schemas.openxmlformats.org/officeDocument/2006/relationships/image" Target="../media/image100.png"/><Relationship Id="rId92" Type="http://schemas.openxmlformats.org/officeDocument/2006/relationships/image" Target="../media/image121.png"/><Relationship Id="rId2" Type="http://schemas.openxmlformats.org/officeDocument/2006/relationships/image" Target="../media/image14.png"/><Relationship Id="rId16" Type="http://schemas.openxmlformats.org/officeDocument/2006/relationships/image" Target="../media/image40.png"/><Relationship Id="rId29" Type="http://schemas.openxmlformats.org/officeDocument/2006/relationships/image" Target="../media/image53.png"/><Relationship Id="rId11" Type="http://schemas.openxmlformats.org/officeDocument/2006/relationships/image" Target="../media/image23.png"/><Relationship Id="rId24" Type="http://schemas.openxmlformats.org/officeDocument/2006/relationships/image" Target="../media/image48.png"/><Relationship Id="rId32" Type="http://schemas.openxmlformats.org/officeDocument/2006/relationships/image" Target="../media/image61.png"/><Relationship Id="rId37" Type="http://schemas.openxmlformats.org/officeDocument/2006/relationships/image" Target="../media/image66.png"/><Relationship Id="rId40" Type="http://schemas.openxmlformats.org/officeDocument/2006/relationships/image" Target="../media/image69.png"/><Relationship Id="rId45" Type="http://schemas.openxmlformats.org/officeDocument/2006/relationships/image" Target="../media/image74.png"/><Relationship Id="rId53" Type="http://schemas.openxmlformats.org/officeDocument/2006/relationships/image" Target="../media/image82.png"/><Relationship Id="rId58" Type="http://schemas.openxmlformats.org/officeDocument/2006/relationships/image" Target="../media/image87.png"/><Relationship Id="rId66" Type="http://schemas.openxmlformats.org/officeDocument/2006/relationships/image" Target="../media/image95.png"/><Relationship Id="rId74" Type="http://schemas.openxmlformats.org/officeDocument/2006/relationships/image" Target="../media/image103.png"/><Relationship Id="rId79" Type="http://schemas.openxmlformats.org/officeDocument/2006/relationships/image" Target="../media/image108.png"/><Relationship Id="rId87" Type="http://schemas.openxmlformats.org/officeDocument/2006/relationships/image" Target="../media/image116.png"/><Relationship Id="rId5" Type="http://schemas.openxmlformats.org/officeDocument/2006/relationships/image" Target="../media/image17.png"/><Relationship Id="rId61" Type="http://schemas.openxmlformats.org/officeDocument/2006/relationships/image" Target="../media/image90.png"/><Relationship Id="rId82" Type="http://schemas.openxmlformats.org/officeDocument/2006/relationships/image" Target="../media/image111.png"/><Relationship Id="rId90" Type="http://schemas.openxmlformats.org/officeDocument/2006/relationships/image" Target="../media/image119.png"/><Relationship Id="rId95" Type="http://schemas.openxmlformats.org/officeDocument/2006/relationships/image" Target="../media/image124.png"/><Relationship Id="rId19" Type="http://schemas.openxmlformats.org/officeDocument/2006/relationships/image" Target="../media/image43.png"/><Relationship Id="rId14" Type="http://schemas.openxmlformats.org/officeDocument/2006/relationships/image" Target="../media/image35.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 Id="rId35" Type="http://schemas.openxmlformats.org/officeDocument/2006/relationships/image" Target="../media/image64.png"/><Relationship Id="rId43" Type="http://schemas.openxmlformats.org/officeDocument/2006/relationships/image" Target="../media/image72.png"/><Relationship Id="rId48" Type="http://schemas.openxmlformats.org/officeDocument/2006/relationships/image" Target="../media/image77.png"/><Relationship Id="rId56" Type="http://schemas.openxmlformats.org/officeDocument/2006/relationships/image" Target="../media/image85.png"/><Relationship Id="rId64" Type="http://schemas.openxmlformats.org/officeDocument/2006/relationships/image" Target="../media/image93.png"/><Relationship Id="rId69" Type="http://schemas.openxmlformats.org/officeDocument/2006/relationships/image" Target="../media/image98.png"/><Relationship Id="rId77" Type="http://schemas.openxmlformats.org/officeDocument/2006/relationships/image" Target="../media/image106.png"/><Relationship Id="rId8" Type="http://schemas.openxmlformats.org/officeDocument/2006/relationships/image" Target="../media/image20.png"/><Relationship Id="rId51" Type="http://schemas.openxmlformats.org/officeDocument/2006/relationships/image" Target="../media/image80.png"/><Relationship Id="rId72" Type="http://schemas.openxmlformats.org/officeDocument/2006/relationships/image" Target="../media/image101.png"/><Relationship Id="rId80" Type="http://schemas.openxmlformats.org/officeDocument/2006/relationships/image" Target="../media/image109.png"/><Relationship Id="rId85" Type="http://schemas.openxmlformats.org/officeDocument/2006/relationships/image" Target="../media/image114.png"/><Relationship Id="rId93" Type="http://schemas.openxmlformats.org/officeDocument/2006/relationships/image" Target="../media/image122.png"/><Relationship Id="rId3" Type="http://schemas.openxmlformats.org/officeDocument/2006/relationships/image" Target="../media/image15.png"/><Relationship Id="rId12" Type="http://schemas.openxmlformats.org/officeDocument/2006/relationships/image" Target="../media/image24.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62.png"/><Relationship Id="rId38" Type="http://schemas.openxmlformats.org/officeDocument/2006/relationships/image" Target="../media/image67.png"/><Relationship Id="rId46" Type="http://schemas.openxmlformats.org/officeDocument/2006/relationships/image" Target="../media/image75.png"/><Relationship Id="rId59" Type="http://schemas.openxmlformats.org/officeDocument/2006/relationships/image" Target="../media/image88.png"/><Relationship Id="rId67" Type="http://schemas.openxmlformats.org/officeDocument/2006/relationships/image" Target="../media/image96.png"/><Relationship Id="rId20" Type="http://schemas.openxmlformats.org/officeDocument/2006/relationships/image" Target="../media/image44.png"/><Relationship Id="rId41" Type="http://schemas.openxmlformats.org/officeDocument/2006/relationships/image" Target="../media/image70.png"/><Relationship Id="rId54" Type="http://schemas.openxmlformats.org/officeDocument/2006/relationships/image" Target="../media/image83.png"/><Relationship Id="rId62" Type="http://schemas.openxmlformats.org/officeDocument/2006/relationships/image" Target="../media/image91.png"/><Relationship Id="rId70" Type="http://schemas.openxmlformats.org/officeDocument/2006/relationships/image" Target="../media/image99.png"/><Relationship Id="rId75" Type="http://schemas.openxmlformats.org/officeDocument/2006/relationships/image" Target="../media/image104.png"/><Relationship Id="rId83" Type="http://schemas.openxmlformats.org/officeDocument/2006/relationships/image" Target="../media/image112.png"/><Relationship Id="rId88" Type="http://schemas.openxmlformats.org/officeDocument/2006/relationships/image" Target="../media/image117.png"/><Relationship Id="rId91" Type="http://schemas.openxmlformats.org/officeDocument/2006/relationships/image" Target="../media/image120.png"/><Relationship Id="rId96"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8.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36" Type="http://schemas.openxmlformats.org/officeDocument/2006/relationships/image" Target="../media/image65.png"/><Relationship Id="rId49" Type="http://schemas.openxmlformats.org/officeDocument/2006/relationships/image" Target="../media/image78.png"/><Relationship Id="rId57" Type="http://schemas.openxmlformats.org/officeDocument/2006/relationships/image" Target="../media/image86.png"/><Relationship Id="rId10" Type="http://schemas.openxmlformats.org/officeDocument/2006/relationships/image" Target="../media/image22.png"/><Relationship Id="rId31" Type="http://schemas.openxmlformats.org/officeDocument/2006/relationships/image" Target="../media/image56.png"/><Relationship Id="rId44" Type="http://schemas.openxmlformats.org/officeDocument/2006/relationships/image" Target="../media/image73.png"/><Relationship Id="rId52" Type="http://schemas.openxmlformats.org/officeDocument/2006/relationships/image" Target="../media/image81.png"/><Relationship Id="rId60" Type="http://schemas.openxmlformats.org/officeDocument/2006/relationships/image" Target="../media/image89.png"/><Relationship Id="rId65" Type="http://schemas.openxmlformats.org/officeDocument/2006/relationships/image" Target="../media/image94.png"/><Relationship Id="rId73" Type="http://schemas.openxmlformats.org/officeDocument/2006/relationships/image" Target="../media/image102.png"/><Relationship Id="rId78" Type="http://schemas.openxmlformats.org/officeDocument/2006/relationships/image" Target="../media/image107.png"/><Relationship Id="rId81" Type="http://schemas.openxmlformats.org/officeDocument/2006/relationships/image" Target="../media/image110.png"/><Relationship Id="rId86" Type="http://schemas.openxmlformats.org/officeDocument/2006/relationships/image" Target="../media/image115.png"/><Relationship Id="rId94" Type="http://schemas.openxmlformats.org/officeDocument/2006/relationships/image" Target="../media/image123.png"/><Relationship Id="rId4" Type="http://schemas.openxmlformats.org/officeDocument/2006/relationships/image" Target="../media/image16.png"/><Relationship Id="rId9" Type="http://schemas.openxmlformats.org/officeDocument/2006/relationships/image" Target="../media/image21.png"/><Relationship Id="rId13" Type="http://schemas.openxmlformats.org/officeDocument/2006/relationships/image" Target="../media/image25.png"/><Relationship Id="rId18" Type="http://schemas.openxmlformats.org/officeDocument/2006/relationships/image" Target="../media/image42.png"/><Relationship Id="rId39" Type="http://schemas.openxmlformats.org/officeDocument/2006/relationships/image" Target="../media/image68.png"/></Relationships>
</file>

<file path=ppt/slides/_rels/slide3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9.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normAutofit fontScale="92500" lnSpcReduction="20000"/>
          </a:bodyPr>
          <a:lstStyle/>
          <a:p>
            <a:r>
              <a:rPr lang="en-US" altLang="en-US" dirty="0"/>
              <a:t>Think about usually how long it takes for the elevator to arrive. </a:t>
            </a:r>
          </a:p>
          <a:p>
            <a:r>
              <a:rPr lang="en-US" altLang="en-US" dirty="0"/>
              <a:t>Most likely, the </a:t>
            </a:r>
            <a:r>
              <a:rPr lang="en-US" altLang="en-US" dirty="0" smtClean="0"/>
              <a:t>it </a:t>
            </a:r>
            <a:r>
              <a:rPr lang="en-US" altLang="en-US" dirty="0"/>
              <a:t>frequently comes in a short while and once in a while, it may come pretty late.</a:t>
            </a:r>
          </a:p>
          <a:p>
            <a:r>
              <a:rPr lang="en-US" altLang="en-US" dirty="0"/>
              <a:t>In another word, if we want to use a random variable to measure the waiting time for elevator to come, we can say that:</a:t>
            </a:r>
          </a:p>
          <a:p>
            <a:pPr lvl="1"/>
            <a:r>
              <a:rPr lang="en-US" altLang="en-US" dirty="0"/>
              <a:t>1. It must be continuous.</a:t>
            </a:r>
          </a:p>
          <a:p>
            <a:pPr lvl="1"/>
            <a:r>
              <a:rPr lang="en-US" altLang="en-US" dirty="0"/>
              <a:t>2. Smaller values have larger probability and larger values have smaller probability.</a:t>
            </a:r>
          </a:p>
          <a:p>
            <a:endParaRPr lang="en-US" altLang="en-US" dirty="0"/>
          </a:p>
        </p:txBody>
      </p:sp>
      <p:sp>
        <p:nvSpPr>
          <p:cNvPr id="2" name="Title 1"/>
          <p:cNvSpPr>
            <a:spLocks noGrp="1"/>
          </p:cNvSpPr>
          <p:nvPr>
            <p:ph type="title"/>
          </p:nvPr>
        </p:nvSpPr>
        <p:spPr/>
        <p:txBody>
          <a:bodyPr/>
          <a:lstStyle/>
          <a:p>
            <a:pPr>
              <a:defRPr/>
            </a:pPr>
            <a:r>
              <a:rPr lang="en-US" dirty="0"/>
              <a:t>Exponential Distribution</a:t>
            </a:r>
          </a:p>
        </p:txBody>
      </p:sp>
    </p:spTree>
    <p:extLst>
      <p:ext uri="{BB962C8B-B14F-4D97-AF65-F5344CB8AC3E}">
        <p14:creationId xmlns:p14="http://schemas.microsoft.com/office/powerpoint/2010/main" val="279116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4800" y="2568064"/>
            <a:ext cx="9052560" cy="2000548"/>
          </a:xfrm>
          <a:prstGeom prst="rect">
            <a:avLst/>
          </a:prstGeom>
        </p:spPr>
        <p:txBody>
          <a:bodyPr vert="horz" wrap="square" lIns="0" tIns="0" rIns="0" bIns="0" rtlCol="0">
            <a:spAutoFit/>
          </a:bodyPr>
          <a:lstStyle/>
          <a:p>
            <a:pPr marL="19685" marR="5080" indent="853440">
              <a:lnSpc>
                <a:spcPts val="5200"/>
              </a:lnSpc>
              <a:tabLst>
                <a:tab pos="3342004" algn="l"/>
                <a:tab pos="4815840" algn="l"/>
              </a:tabLst>
            </a:pPr>
            <a:r>
              <a:rPr lang="en-US" spc="-5" dirty="0"/>
              <a:t/>
            </a:r>
            <a:br>
              <a:rPr lang="en-US" spc="-5" dirty="0"/>
            </a:br>
            <a:r>
              <a:rPr lang="en-US" spc="-5" dirty="0"/>
              <a:t>Reliability Block Diagram and Fault Tree Analysis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r>
              <a:rPr lang="en-US" dirty="0"/>
              <a:t>Degradation related failures</a:t>
            </a:r>
          </a:p>
          <a:p>
            <a:pPr lvl="1"/>
            <a:r>
              <a:rPr lang="en-US" dirty="0"/>
              <a:t>Exponential distribution</a:t>
            </a:r>
          </a:p>
          <a:p>
            <a:pPr lvl="2"/>
            <a:r>
              <a:rPr lang="en-US" dirty="0"/>
              <a:t>Random Variable: Time between failure events</a:t>
            </a:r>
          </a:p>
          <a:p>
            <a:pPr lvl="2"/>
            <a:r>
              <a:rPr lang="en-US" dirty="0"/>
              <a:t>Reliability computation</a:t>
            </a:r>
          </a:p>
          <a:p>
            <a:pPr lvl="2"/>
            <a:r>
              <a:rPr lang="en-US" dirty="0"/>
              <a:t>Memoryless property</a:t>
            </a:r>
          </a:p>
          <a:p>
            <a:pPr lvl="2"/>
            <a:r>
              <a:rPr lang="en-US" dirty="0"/>
              <a:t>Estimating mean time to failure.</a:t>
            </a:r>
          </a:p>
          <a:p>
            <a:r>
              <a:rPr lang="en-US" dirty="0"/>
              <a:t>Poisson Distribution</a:t>
            </a:r>
          </a:p>
          <a:p>
            <a:pPr lvl="1"/>
            <a:r>
              <a:rPr lang="en-US" dirty="0"/>
              <a:t>Number of failure events</a:t>
            </a:r>
          </a:p>
          <a:p>
            <a:r>
              <a:rPr lang="en-US" dirty="0"/>
              <a:t>Poisson is a special case of binomial distribution</a:t>
            </a:r>
          </a:p>
          <a:p>
            <a:endParaRPr lang="en-US" dirty="0"/>
          </a:p>
        </p:txBody>
      </p:sp>
    </p:spTree>
    <p:extLst>
      <p:ext uri="{BB962C8B-B14F-4D97-AF65-F5344CB8AC3E}">
        <p14:creationId xmlns:p14="http://schemas.microsoft.com/office/powerpoint/2010/main" val="359768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601267" y="1055445"/>
            <a:ext cx="82376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2200" b="1" i="1" dirty="0">
                <a:solidFill>
                  <a:srgbClr val="FF0000"/>
                </a:solidFill>
              </a:rPr>
              <a:t>Example:</a:t>
            </a:r>
            <a:r>
              <a:rPr lang="en-GB" sz="2200" dirty="0"/>
              <a:t> </a:t>
            </a:r>
          </a:p>
          <a:p>
            <a:pPr algn="l"/>
            <a:r>
              <a:rPr lang="en-GB" sz="2200" dirty="0"/>
              <a:t>50 components are tested for two weeks. 20 of them fail in this time, with an average failure time of 1.2 weeks. </a:t>
            </a:r>
          </a:p>
          <a:p>
            <a:pPr algn="l"/>
            <a:endParaRPr lang="en-GB" sz="2200" dirty="0"/>
          </a:p>
          <a:p>
            <a:pPr algn="l"/>
            <a:r>
              <a:rPr lang="en-GB" sz="2200" dirty="0"/>
              <a:t>What is the mean time till failure assuming a constant failure rate?</a:t>
            </a:r>
          </a:p>
        </p:txBody>
      </p:sp>
      <p:sp>
        <p:nvSpPr>
          <p:cNvPr id="3" name="TextBox 2"/>
          <p:cNvSpPr txBox="1"/>
          <p:nvPr/>
        </p:nvSpPr>
        <p:spPr>
          <a:xfrm>
            <a:off x="514299" y="2811771"/>
            <a:ext cx="1016753" cy="397032"/>
          </a:xfrm>
          <a:prstGeom prst="rect">
            <a:avLst/>
          </a:prstGeom>
          <a:noFill/>
        </p:spPr>
        <p:txBody>
          <a:bodyPr wrap="none" rtlCol="0">
            <a:spAutoFit/>
          </a:bodyPr>
          <a:lstStyle/>
          <a:p>
            <a:r>
              <a:rPr lang="en-GB" sz="1980" i="1" dirty="0">
                <a:solidFill>
                  <a:srgbClr val="FF0000"/>
                </a:solidFill>
              </a:rPr>
              <a:t>Answer:</a:t>
            </a:r>
          </a:p>
        </p:txBody>
      </p:sp>
      <mc:AlternateContent xmlns:mc="http://schemas.openxmlformats.org/markup-compatibility/2006" xmlns:a14="http://schemas.microsoft.com/office/drawing/2010/main">
        <mc:Choice Requires="a14">
          <p:sp>
            <p:nvSpPr>
              <p:cNvPr id="4" name="Rectangle 3"/>
              <p:cNvSpPr/>
              <p:nvPr/>
            </p:nvSpPr>
            <p:spPr>
              <a:xfrm>
                <a:off x="1036412" y="3378369"/>
                <a:ext cx="5029200" cy="421462"/>
              </a:xfrm>
              <a:prstGeom prst="rect">
                <a:avLst/>
              </a:prstGeom>
            </p:spPr>
            <p:txBody>
              <a:bodyPr>
                <a:spAutoFit/>
              </a:bodyPr>
              <a:lstStyle/>
              <a:p>
                <a14:m>
                  <m:oMath xmlns:m="http://schemas.openxmlformats.org/officeDocument/2006/math">
                    <m:r>
                      <a:rPr lang="en-GB" sz="1980" i="1">
                        <a:latin typeface="Cambria Math"/>
                      </a:rPr>
                      <m:t>𝑛</m:t>
                    </m:r>
                    <m:r>
                      <a:rPr lang="en-GB" sz="1980" i="1">
                        <a:latin typeface="Cambria Math"/>
                      </a:rPr>
                      <m:t>=50</m:t>
                    </m:r>
                  </m:oMath>
                </a14:m>
                <a:r>
                  <a:rPr lang="en-GB" sz="1980" dirty="0"/>
                  <a:t>, </a:t>
                </a:r>
                <a14:m>
                  <m:oMath xmlns:m="http://schemas.openxmlformats.org/officeDocument/2006/math">
                    <m:sSub>
                      <m:sSubPr>
                        <m:ctrlPr>
                          <a:rPr lang="en-GB" sz="1980" i="1">
                            <a:latin typeface="Cambria Math" panose="02040503050406030204" pitchFamily="18" charset="0"/>
                          </a:rPr>
                        </m:ctrlPr>
                      </m:sSubPr>
                      <m:e>
                        <m:r>
                          <a:rPr lang="en-GB" sz="1980" i="1">
                            <a:latin typeface="Cambria Math"/>
                          </a:rPr>
                          <m:t>𝑛</m:t>
                        </m:r>
                      </m:e>
                      <m:sub>
                        <m:r>
                          <a:rPr lang="en-GB" sz="1980" i="1">
                            <a:latin typeface="Cambria Math"/>
                          </a:rPr>
                          <m:t>𝑓</m:t>
                        </m:r>
                      </m:sub>
                    </m:sSub>
                    <m:r>
                      <a:rPr lang="en-GB" sz="1980" i="1">
                        <a:latin typeface="Cambria Math"/>
                      </a:rPr>
                      <m:t>=20</m:t>
                    </m:r>
                  </m:oMath>
                </a14:m>
                <a:r>
                  <a:rPr lang="en-GB" sz="198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036412" y="3378369"/>
                <a:ext cx="5029200" cy="421462"/>
              </a:xfrm>
              <a:prstGeom prst="rect">
                <a:avLst/>
              </a:prstGeom>
              <a:blipFill>
                <a:blip r:embed="rId3"/>
                <a:stretch>
                  <a:fillRect t="-5797" b="-20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177682" y="3940459"/>
                <a:ext cx="3292632" cy="8317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sz="1980" i="1" smtClean="0">
                              <a:latin typeface="Cambria Math" panose="02040503050406030204" pitchFamily="18" charset="0"/>
                            </a:rPr>
                          </m:ctrlPr>
                        </m:naryPr>
                        <m:sub>
                          <m:r>
                            <a:rPr lang="en-GB" sz="1980" i="1">
                              <a:latin typeface="Cambria Math"/>
                            </a:rPr>
                            <m:t>𝑖</m:t>
                          </m:r>
                        </m:sub>
                        <m:sup/>
                        <m:e>
                          <m:r>
                            <a:rPr lang="en-US" sz="1980" b="0" i="1" smtClean="0">
                              <a:latin typeface="Cambria Math" panose="02040503050406030204" pitchFamily="18" charset="0"/>
                            </a:rPr>
                            <m:t>𝑛</m:t>
                          </m:r>
                          <m:r>
                            <a:rPr lang="en-US" sz="1980" b="0" i="1" baseline="30000" smtClean="0">
                              <a:latin typeface="Cambria Math" panose="02040503050406030204" pitchFamily="18" charset="0"/>
                            </a:rPr>
                            <m:t>𝑖</m:t>
                          </m:r>
                          <m:sSub>
                            <m:sSubPr>
                              <m:ctrlPr>
                                <a:rPr lang="en-GB" sz="1980" i="1">
                                  <a:latin typeface="Cambria Math" panose="02040503050406030204" pitchFamily="18" charset="0"/>
                                </a:rPr>
                              </m:ctrlPr>
                            </m:sSubPr>
                            <m:e>
                              <m:r>
                                <a:rPr lang="en-GB" sz="1980" i="1">
                                  <a:latin typeface="Cambria Math"/>
                                </a:rPr>
                                <m:t>𝑡</m:t>
                              </m:r>
                            </m:e>
                            <m:sub>
                              <m:r>
                                <a:rPr lang="en-GB" sz="1980" i="1">
                                  <a:latin typeface="Cambria Math"/>
                                </a:rPr>
                                <m:t>𝑖</m:t>
                              </m:r>
                            </m:sub>
                          </m:sSub>
                        </m:e>
                      </m:nary>
                      <m:r>
                        <a:rPr lang="en-GB" sz="1980" i="1">
                          <a:latin typeface="Cambria Math"/>
                        </a:rPr>
                        <m:t>=20×1.2+30×2</m:t>
                      </m:r>
                    </m:oMath>
                  </m:oMathPara>
                </a14:m>
                <a:endParaRPr lang="en-GB" sz="1980" dirty="0"/>
              </a:p>
            </p:txBody>
          </p:sp>
        </mc:Choice>
        <mc:Fallback xmlns="">
          <p:sp>
            <p:nvSpPr>
              <p:cNvPr id="5" name="Rectangle 4"/>
              <p:cNvSpPr>
                <a:spLocks noRot="1" noChangeAspect="1" noMove="1" noResize="1" noEditPoints="1" noAdjustHandles="1" noChangeArrowheads="1" noChangeShapeType="1" noTextEdit="1"/>
              </p:cNvSpPr>
              <p:nvPr/>
            </p:nvSpPr>
            <p:spPr>
              <a:xfrm>
                <a:off x="2177682" y="3940459"/>
                <a:ext cx="3292632" cy="8317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959926" y="2811771"/>
                <a:ext cx="1182439" cy="692818"/>
              </a:xfrm>
              <a:prstGeom prst="rect">
                <a:avLst/>
              </a:prstGeom>
              <a:solidFill>
                <a:srgbClr val="FFFF00">
                  <a:alpha val="46000"/>
                </a:srgbClr>
              </a:solidFill>
              <a:ln>
                <a:solidFill>
                  <a:schemeClr val="accent1">
                    <a:shade val="50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1980" i="1">
                              <a:latin typeface="Cambria Math" panose="02040503050406030204" pitchFamily="18" charset="0"/>
                            </a:rPr>
                          </m:ctrlPr>
                        </m:accPr>
                        <m:e>
                          <m:r>
                            <a:rPr lang="en-GB" sz="1980" i="1">
                              <a:latin typeface="Cambria Math"/>
                            </a:rPr>
                            <m:t>𝜈</m:t>
                          </m:r>
                        </m:e>
                      </m:acc>
                      <m:r>
                        <a:rPr lang="en-GB" sz="1980" i="1" dirty="0">
                          <a:latin typeface="Cambria Math"/>
                        </a:rPr>
                        <m:t>=</m:t>
                      </m:r>
                      <m:f>
                        <m:fPr>
                          <m:ctrlPr>
                            <a:rPr lang="en-GB" sz="1980" i="1" dirty="0">
                              <a:latin typeface="Cambria Math" panose="02040503050406030204" pitchFamily="18" charset="0"/>
                            </a:rPr>
                          </m:ctrlPr>
                        </m:fPr>
                        <m:num>
                          <m:sSub>
                            <m:sSubPr>
                              <m:ctrlPr>
                                <a:rPr lang="en-GB" sz="1980" i="1" dirty="0">
                                  <a:latin typeface="Cambria Math" panose="02040503050406030204" pitchFamily="18" charset="0"/>
                                </a:rPr>
                              </m:ctrlPr>
                            </m:sSubPr>
                            <m:e>
                              <m:r>
                                <a:rPr lang="en-GB" sz="1980" i="1" dirty="0">
                                  <a:latin typeface="Cambria Math"/>
                                </a:rPr>
                                <m:t>𝑛</m:t>
                              </m:r>
                            </m:e>
                            <m:sub>
                              <m:r>
                                <a:rPr lang="en-GB" sz="1980" i="1" dirty="0">
                                  <a:latin typeface="Cambria Math"/>
                                </a:rPr>
                                <m:t>𝑓</m:t>
                              </m:r>
                            </m:sub>
                          </m:sSub>
                        </m:num>
                        <m:den>
                          <m:nary>
                            <m:naryPr>
                              <m:chr m:val="∑"/>
                              <m:supHide m:val="on"/>
                              <m:ctrlPr>
                                <a:rPr lang="en-GB" sz="1980" i="1" dirty="0">
                                  <a:latin typeface="Cambria Math" panose="02040503050406030204" pitchFamily="18" charset="0"/>
                                </a:rPr>
                              </m:ctrlPr>
                            </m:naryPr>
                            <m:sub>
                              <m:r>
                                <a:rPr lang="en-GB" sz="1980" i="1" dirty="0">
                                  <a:latin typeface="Cambria Math"/>
                                </a:rPr>
                                <m:t>𝑖</m:t>
                              </m:r>
                            </m:sub>
                            <m:sup/>
                            <m:e>
                              <m:sSub>
                                <m:sSubPr>
                                  <m:ctrlPr>
                                    <a:rPr lang="en-GB" sz="1980" i="1" dirty="0">
                                      <a:latin typeface="Cambria Math" panose="02040503050406030204" pitchFamily="18" charset="0"/>
                                    </a:rPr>
                                  </m:ctrlPr>
                                </m:sSubPr>
                                <m:e>
                                  <m:r>
                                    <a:rPr lang="en-GB" sz="1980" i="1" dirty="0">
                                      <a:latin typeface="Cambria Math"/>
                                    </a:rPr>
                                    <m:t>𝑡</m:t>
                                  </m:r>
                                </m:e>
                                <m:sub>
                                  <m:r>
                                    <a:rPr lang="en-GB" sz="1980" i="1" dirty="0">
                                      <a:latin typeface="Cambria Math"/>
                                    </a:rPr>
                                    <m:t>𝑖</m:t>
                                  </m:r>
                                </m:sub>
                              </m:sSub>
                            </m:e>
                          </m:nary>
                        </m:den>
                      </m:f>
                    </m:oMath>
                  </m:oMathPara>
                </a14:m>
                <a:endParaRPr lang="en-GB" sz="1980" dirty="0"/>
              </a:p>
            </p:txBody>
          </p:sp>
        </mc:Choice>
        <mc:Fallback xmlns="">
          <p:sp>
            <p:nvSpPr>
              <p:cNvPr id="6" name="Rectangle 5"/>
              <p:cNvSpPr>
                <a:spLocks noRot="1" noChangeAspect="1" noMove="1" noResize="1" noEditPoints="1" noAdjustHandles="1" noChangeArrowheads="1" noChangeShapeType="1" noTextEdit="1"/>
              </p:cNvSpPr>
              <p:nvPr/>
            </p:nvSpPr>
            <p:spPr>
              <a:xfrm>
                <a:off x="7959926" y="2811771"/>
                <a:ext cx="1182439" cy="692818"/>
              </a:xfrm>
              <a:prstGeom prst="rect">
                <a:avLst/>
              </a:prstGeom>
              <a:blipFill>
                <a:blip r:embed="rId5"/>
                <a:stretch>
                  <a:fillRect/>
                </a:stretch>
              </a:blipFill>
              <a:ln>
                <a:solidFill>
                  <a:schemeClr val="accent1">
                    <a:shade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336101" y="4781484"/>
                <a:ext cx="5029200" cy="734753"/>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sz="1980" i="1">
                          <a:latin typeface="Cambria Math"/>
                        </a:rPr>
                        <m:t>⇒</m:t>
                      </m:r>
                      <m:acc>
                        <m:accPr>
                          <m:chr m:val="̂"/>
                          <m:ctrlPr>
                            <a:rPr lang="en-GB" sz="1980" i="1">
                              <a:latin typeface="Cambria Math" panose="02040503050406030204" pitchFamily="18" charset="0"/>
                            </a:rPr>
                          </m:ctrlPr>
                        </m:accPr>
                        <m:e>
                          <m:r>
                            <a:rPr lang="en-GB" sz="1980" i="1">
                              <a:latin typeface="Cambria Math"/>
                            </a:rPr>
                            <m:t>𝜈</m:t>
                          </m:r>
                        </m:e>
                      </m:acc>
                      <m:r>
                        <a:rPr lang="en-GB" sz="1980" i="1">
                          <a:latin typeface="Cambria Math"/>
                        </a:rPr>
                        <m:t>=</m:t>
                      </m:r>
                      <m:f>
                        <m:fPr>
                          <m:ctrlPr>
                            <a:rPr lang="en-GB" sz="1980" i="1">
                              <a:latin typeface="Cambria Math" panose="02040503050406030204" pitchFamily="18" charset="0"/>
                            </a:rPr>
                          </m:ctrlPr>
                        </m:fPr>
                        <m:num>
                          <m:sSub>
                            <m:sSubPr>
                              <m:ctrlPr>
                                <a:rPr lang="en-GB" sz="1980" i="1">
                                  <a:latin typeface="Cambria Math" panose="02040503050406030204" pitchFamily="18" charset="0"/>
                                </a:rPr>
                              </m:ctrlPr>
                            </m:sSubPr>
                            <m:e>
                              <m:r>
                                <a:rPr lang="en-GB" sz="1980" i="1">
                                  <a:latin typeface="Cambria Math"/>
                                </a:rPr>
                                <m:t>𝑛</m:t>
                              </m:r>
                            </m:e>
                            <m:sub>
                              <m:r>
                                <a:rPr lang="en-GB" sz="1980" i="1">
                                  <a:latin typeface="Cambria Math"/>
                                </a:rPr>
                                <m:t>𝑓</m:t>
                              </m:r>
                            </m:sub>
                          </m:sSub>
                        </m:num>
                        <m:den>
                          <m:nary>
                            <m:naryPr>
                              <m:chr m:val="∑"/>
                              <m:supHide m:val="on"/>
                              <m:ctrlPr>
                                <a:rPr lang="en-GB" sz="1980" i="1">
                                  <a:latin typeface="Cambria Math" panose="02040503050406030204" pitchFamily="18" charset="0"/>
                                </a:rPr>
                              </m:ctrlPr>
                            </m:naryPr>
                            <m:sub>
                              <m:r>
                                <a:rPr lang="en-GB" sz="1980" i="1">
                                  <a:latin typeface="Cambria Math"/>
                                </a:rPr>
                                <m:t>𝑖</m:t>
                              </m:r>
                            </m:sub>
                            <m:sup/>
                            <m:e>
                              <m:sSub>
                                <m:sSubPr>
                                  <m:ctrlPr>
                                    <a:rPr lang="en-GB" sz="1980" i="1">
                                      <a:latin typeface="Cambria Math" panose="02040503050406030204" pitchFamily="18" charset="0"/>
                                    </a:rPr>
                                  </m:ctrlPr>
                                </m:sSubPr>
                                <m:e>
                                  <m:r>
                                    <a:rPr lang="en-GB" sz="1980" i="1">
                                      <a:latin typeface="Cambria Math"/>
                                    </a:rPr>
                                    <m:t>𝑡</m:t>
                                  </m:r>
                                </m:e>
                                <m:sub>
                                  <m:r>
                                    <a:rPr lang="en-GB" sz="1980" i="1">
                                      <a:latin typeface="Cambria Math"/>
                                    </a:rPr>
                                    <m:t>𝑖</m:t>
                                  </m:r>
                                </m:sub>
                              </m:sSub>
                            </m:e>
                          </m:nary>
                        </m:den>
                      </m:f>
                      <m:r>
                        <a:rPr lang="en-GB" sz="1980" i="1">
                          <a:latin typeface="Cambria Math"/>
                        </a:rPr>
                        <m:t>=</m:t>
                      </m:r>
                      <m:f>
                        <m:fPr>
                          <m:ctrlPr>
                            <a:rPr lang="en-GB" sz="1980" i="1">
                              <a:latin typeface="Cambria Math" panose="02040503050406030204" pitchFamily="18" charset="0"/>
                            </a:rPr>
                          </m:ctrlPr>
                        </m:fPr>
                        <m:num>
                          <m:r>
                            <a:rPr lang="en-GB" sz="1980" i="1">
                              <a:latin typeface="Cambria Math"/>
                            </a:rPr>
                            <m:t>20</m:t>
                          </m:r>
                        </m:num>
                        <m:den>
                          <m:r>
                            <a:rPr lang="en-GB" sz="1980" i="1">
                              <a:latin typeface="Cambria Math"/>
                            </a:rPr>
                            <m:t>84</m:t>
                          </m:r>
                        </m:den>
                      </m:f>
                      <m:r>
                        <a:rPr lang="en-GB" sz="1980" i="1">
                          <a:latin typeface="Cambria Math"/>
                        </a:rPr>
                        <m:t>=0.238/</m:t>
                      </m:r>
                      <m:r>
                        <m:rPr>
                          <m:sty m:val="p"/>
                        </m:rPr>
                        <a:rPr lang="en-GB" sz="1980">
                          <a:latin typeface="Cambria Math"/>
                        </a:rPr>
                        <m:t>week</m:t>
                      </m:r>
                    </m:oMath>
                  </m:oMathPara>
                </a14:m>
                <a:endParaRPr lang="en-GB" sz="1980" dirty="0"/>
              </a:p>
            </p:txBody>
          </p:sp>
        </mc:Choice>
        <mc:Fallback xmlns="">
          <p:sp>
            <p:nvSpPr>
              <p:cNvPr id="7" name="Rectangle 6"/>
              <p:cNvSpPr>
                <a:spLocks noRot="1" noChangeAspect="1" noMove="1" noResize="1" noEditPoints="1" noAdjustHandles="1" noChangeArrowheads="1" noChangeShapeType="1" noTextEdit="1"/>
              </p:cNvSpPr>
              <p:nvPr/>
            </p:nvSpPr>
            <p:spPr>
              <a:xfrm>
                <a:off x="2336101" y="4781484"/>
                <a:ext cx="5029200" cy="7347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36106" y="6024839"/>
                <a:ext cx="7445627" cy="524695"/>
              </a:xfrm>
              <a:prstGeom prst="rect">
                <a:avLst/>
              </a:prstGeom>
            </p:spPr>
            <p:txBody>
              <a:bodyPr wrap="square">
                <a:spAutoFit/>
              </a:bodyPr>
              <a:lstStyle/>
              <a:p>
                <a14:m>
                  <m:oMath xmlns:m="http://schemas.openxmlformats.org/officeDocument/2006/math">
                    <m:r>
                      <a:rPr lang="en-GB" sz="1980" i="1">
                        <a:latin typeface="Cambria Math"/>
                      </a:rPr>
                      <m:t>⇒</m:t>
                    </m:r>
                  </m:oMath>
                </a14:m>
                <a:r>
                  <a:rPr lang="en-GB" sz="1980" dirty="0"/>
                  <a:t> mean time till failure is estimated to be </a:t>
                </a:r>
                <a14:m>
                  <m:oMath xmlns:m="http://schemas.openxmlformats.org/officeDocument/2006/math">
                    <m:f>
                      <m:fPr>
                        <m:ctrlPr>
                          <a:rPr lang="en-GB" sz="1980" i="1">
                            <a:latin typeface="Cambria Math" panose="02040503050406030204" pitchFamily="18" charset="0"/>
                          </a:rPr>
                        </m:ctrlPr>
                      </m:fPr>
                      <m:num>
                        <m:r>
                          <a:rPr lang="en-GB" sz="1980" i="1">
                            <a:latin typeface="Cambria Math"/>
                          </a:rPr>
                          <m:t>1</m:t>
                        </m:r>
                      </m:num>
                      <m:den>
                        <m:acc>
                          <m:accPr>
                            <m:chr m:val="̂"/>
                            <m:ctrlPr>
                              <a:rPr lang="en-GB" sz="1980" i="1">
                                <a:latin typeface="Cambria Math" panose="02040503050406030204" pitchFamily="18" charset="0"/>
                              </a:rPr>
                            </m:ctrlPr>
                          </m:accPr>
                          <m:e>
                            <m:r>
                              <a:rPr lang="en-GB" sz="1980" i="1">
                                <a:latin typeface="Cambria Math"/>
                              </a:rPr>
                              <m:t>𝜈</m:t>
                            </m:r>
                          </m:e>
                        </m:acc>
                      </m:den>
                    </m:f>
                    <m:r>
                      <a:rPr lang="en-GB" sz="1980" i="1">
                        <a:latin typeface="Cambria Math"/>
                      </a:rPr>
                      <m:t>=</m:t>
                    </m:r>
                    <m:f>
                      <m:fPr>
                        <m:ctrlPr>
                          <a:rPr lang="en-GB" sz="1980" i="1">
                            <a:latin typeface="Cambria Math" panose="02040503050406030204" pitchFamily="18" charset="0"/>
                          </a:rPr>
                        </m:ctrlPr>
                      </m:fPr>
                      <m:num>
                        <m:r>
                          <a:rPr lang="en-GB" sz="1980" i="1">
                            <a:latin typeface="Cambria Math"/>
                          </a:rPr>
                          <m:t>1</m:t>
                        </m:r>
                      </m:num>
                      <m:den>
                        <m:r>
                          <a:rPr lang="en-GB" sz="1980" i="1">
                            <a:latin typeface="Cambria Math"/>
                          </a:rPr>
                          <m:t>0.238</m:t>
                        </m:r>
                      </m:den>
                    </m:f>
                    <m:r>
                      <a:rPr lang="en-GB" sz="1980" i="1">
                        <a:latin typeface="Cambria Math"/>
                      </a:rPr>
                      <m:t>=4.2 </m:t>
                    </m:r>
                    <m:r>
                      <m:rPr>
                        <m:sty m:val="p"/>
                      </m:rPr>
                      <a:rPr lang="en-GB" sz="1980">
                        <a:latin typeface="Cambria Math"/>
                      </a:rPr>
                      <m:t>weeks</m:t>
                    </m:r>
                  </m:oMath>
                </a14:m>
                <a:endParaRPr lang="en-GB" sz="1980" dirty="0"/>
              </a:p>
            </p:txBody>
          </p:sp>
        </mc:Choice>
        <mc:Fallback xmlns="">
          <p:sp>
            <p:nvSpPr>
              <p:cNvPr id="8" name="Rectangle 7"/>
              <p:cNvSpPr>
                <a:spLocks noRot="1" noChangeAspect="1" noMove="1" noResize="1" noEditPoints="1" noAdjustHandles="1" noChangeArrowheads="1" noChangeShapeType="1" noTextEdit="1"/>
              </p:cNvSpPr>
              <p:nvPr/>
            </p:nvSpPr>
            <p:spPr>
              <a:xfrm>
                <a:off x="1236106" y="6024839"/>
                <a:ext cx="7445627" cy="524695"/>
              </a:xfrm>
              <a:prstGeom prst="rect">
                <a:avLst/>
              </a:prstGeom>
              <a:blipFill>
                <a:blip r:embed="rId7"/>
                <a:stretch>
                  <a:fillRect b="-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260853" y="4133287"/>
                <a:ext cx="1428789" cy="397032"/>
              </a:xfrm>
              <a:prstGeom prst="rect">
                <a:avLst/>
              </a:prstGeom>
            </p:spPr>
            <p:txBody>
              <a:bodyPr wrap="none">
                <a:spAutoFit/>
              </a:bodyPr>
              <a:lstStyle/>
              <a:p>
                <a14:m>
                  <m:oMath xmlns:m="http://schemas.openxmlformats.org/officeDocument/2006/math">
                    <m:r>
                      <a:rPr lang="en-GB" sz="1980" i="1">
                        <a:latin typeface="Cambria Math"/>
                      </a:rPr>
                      <m:t>=84</m:t>
                    </m:r>
                  </m:oMath>
                </a14:m>
                <a:r>
                  <a:rPr lang="en-GB" sz="1980" dirty="0"/>
                  <a:t> weeks</a:t>
                </a:r>
              </a:p>
            </p:txBody>
          </p:sp>
        </mc:Choice>
        <mc:Fallback xmlns="">
          <p:sp>
            <p:nvSpPr>
              <p:cNvPr id="2" name="Rectangle 1"/>
              <p:cNvSpPr>
                <a:spLocks noRot="1" noChangeAspect="1" noMove="1" noResize="1" noEditPoints="1" noAdjustHandles="1" noChangeArrowheads="1" noChangeShapeType="1" noTextEdit="1"/>
              </p:cNvSpPr>
              <p:nvPr/>
            </p:nvSpPr>
            <p:spPr>
              <a:xfrm>
                <a:off x="5260853" y="4133287"/>
                <a:ext cx="1428789" cy="397032"/>
              </a:xfrm>
              <a:prstGeom prst="rect">
                <a:avLst/>
              </a:prstGeom>
              <a:blipFill>
                <a:blip r:embed="rId8"/>
                <a:stretch>
                  <a:fillRect t="-6154" r="-2991" b="-27692"/>
                </a:stretch>
              </a:blipFill>
            </p:spPr>
            <p:txBody>
              <a:bodyPr/>
              <a:lstStyle/>
              <a:p>
                <a:r>
                  <a:rPr lang="en-US">
                    <a:noFill/>
                  </a:rPr>
                  <a:t> </a:t>
                </a:r>
              </a:p>
            </p:txBody>
          </p:sp>
        </mc:Fallback>
      </mc:AlternateContent>
      <p:sp>
        <p:nvSpPr>
          <p:cNvPr id="10" name="Title 1"/>
          <p:cNvSpPr>
            <a:spLocks noGrp="1"/>
          </p:cNvSpPr>
          <p:nvPr>
            <p:ph type="title"/>
          </p:nvPr>
        </p:nvSpPr>
        <p:spPr>
          <a:xfrm>
            <a:off x="502920" y="180397"/>
            <a:ext cx="9052560" cy="888273"/>
          </a:xfrm>
        </p:spPr>
        <p:txBody>
          <a:bodyPr/>
          <a:lstStyle/>
          <a:p>
            <a:r>
              <a:rPr lang="en-US" dirty="0"/>
              <a:t>Review- Right censuring testing</a:t>
            </a:r>
          </a:p>
        </p:txBody>
      </p:sp>
    </p:spTree>
    <p:custDataLst>
      <p:tags r:id="rId1"/>
    </p:custDataLst>
    <p:extLst>
      <p:ext uri="{BB962C8B-B14F-4D97-AF65-F5344CB8AC3E}">
        <p14:creationId xmlns:p14="http://schemas.microsoft.com/office/powerpoint/2010/main" val="211579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Dependability Models</a:t>
            </a:r>
          </a:p>
        </p:txBody>
      </p:sp>
      <p:sp>
        <p:nvSpPr>
          <p:cNvPr id="3" name="Content Placeholder 2"/>
          <p:cNvSpPr>
            <a:spLocks noGrp="1"/>
          </p:cNvSpPr>
          <p:nvPr>
            <p:ph idx="1"/>
          </p:nvPr>
        </p:nvSpPr>
        <p:spPr/>
        <p:txBody>
          <a:bodyPr/>
          <a:lstStyle/>
          <a:p>
            <a:r>
              <a:rPr lang="en-US" dirty="0"/>
              <a:t>Reliability Graph</a:t>
            </a:r>
          </a:p>
          <a:p>
            <a:r>
              <a:rPr lang="en-US" dirty="0"/>
              <a:t>Fault Trees</a:t>
            </a:r>
          </a:p>
          <a:p>
            <a:pPr lvl="1"/>
            <a:r>
              <a:rPr lang="en-US" dirty="0"/>
              <a:t>Probabilistic fault trees</a:t>
            </a:r>
          </a:p>
          <a:p>
            <a:r>
              <a:rPr lang="en-US" dirty="0"/>
              <a:t>Reliability Block Diagrams</a:t>
            </a:r>
          </a:p>
          <a:p>
            <a:r>
              <a:rPr lang="en-US" dirty="0"/>
              <a:t>Timed Failure Propagation Graphs (covered later in the class)</a:t>
            </a:r>
          </a:p>
          <a:p>
            <a:endParaRPr lang="en-US" dirty="0"/>
          </a:p>
        </p:txBody>
      </p:sp>
    </p:spTree>
    <p:extLst>
      <p:ext uri="{BB962C8B-B14F-4D97-AF65-F5344CB8AC3E}">
        <p14:creationId xmlns:p14="http://schemas.microsoft.com/office/powerpoint/2010/main" val="413527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Reliability</a:t>
            </a:r>
          </a:p>
        </p:txBody>
      </p:sp>
      <p:sp>
        <p:nvSpPr>
          <p:cNvPr id="3" name="Content Placeholder 2"/>
          <p:cNvSpPr>
            <a:spLocks noGrp="1"/>
          </p:cNvSpPr>
          <p:nvPr>
            <p:ph idx="1"/>
          </p:nvPr>
        </p:nvSpPr>
        <p:spPr/>
        <p:txBody>
          <a:bodyPr/>
          <a:lstStyle/>
          <a:p>
            <a:pPr marL="355600" indent="-342900">
              <a:lnSpc>
                <a:spcPct val="100000"/>
              </a:lnSpc>
              <a:buClr>
                <a:srgbClr val="3333CC"/>
              </a:buClr>
              <a:buSzPct val="59375"/>
              <a:buFont typeface="Wingdings"/>
              <a:buChar char=""/>
              <a:tabLst>
                <a:tab pos="355600" algn="l"/>
              </a:tabLst>
            </a:pPr>
            <a:r>
              <a:rPr lang="en-US" sz="3200" spc="-5" dirty="0">
                <a:latin typeface="Times New Roman"/>
                <a:cs typeface="Times New Roman"/>
              </a:rPr>
              <a:t>A system usually consists of</a:t>
            </a:r>
            <a:r>
              <a:rPr lang="en-US" sz="3200" spc="95" dirty="0">
                <a:latin typeface="Times New Roman"/>
                <a:cs typeface="Times New Roman"/>
              </a:rPr>
              <a:t> </a:t>
            </a:r>
            <a:r>
              <a:rPr lang="en-US" sz="3200" spc="-5" dirty="0">
                <a:latin typeface="Times New Roman"/>
                <a:cs typeface="Times New Roman"/>
              </a:rPr>
              <a:t>components</a:t>
            </a:r>
            <a:endParaRPr lang="en-US" sz="3200" dirty="0">
              <a:latin typeface="Times New Roman"/>
              <a:cs typeface="Times New Roman"/>
            </a:endParaRPr>
          </a:p>
          <a:p>
            <a:pPr marL="355600" indent="-342900">
              <a:lnSpc>
                <a:spcPct val="100000"/>
              </a:lnSpc>
              <a:spcBef>
                <a:spcPts val="765"/>
              </a:spcBef>
              <a:buClr>
                <a:srgbClr val="3333CC"/>
              </a:buClr>
              <a:buSzPct val="59375"/>
              <a:buFont typeface="Wingdings"/>
              <a:buChar char=""/>
              <a:tabLst>
                <a:tab pos="355600" algn="l"/>
              </a:tabLst>
            </a:pPr>
            <a:r>
              <a:rPr lang="en-US" sz="3200" spc="-5" dirty="0">
                <a:latin typeface="Times New Roman"/>
                <a:cs typeface="Times New Roman"/>
              </a:rPr>
              <a:t>Each component consists of</a:t>
            </a:r>
            <a:r>
              <a:rPr lang="en-US" sz="3200" spc="50" dirty="0">
                <a:latin typeface="Times New Roman"/>
                <a:cs typeface="Times New Roman"/>
              </a:rPr>
              <a:t> </a:t>
            </a:r>
            <a:r>
              <a:rPr lang="en-US" sz="3200" spc="-5" dirty="0">
                <a:latin typeface="Times New Roman"/>
                <a:cs typeface="Times New Roman"/>
              </a:rPr>
              <a:t>sub-components</a:t>
            </a:r>
            <a:endParaRPr lang="en-US" sz="3200" dirty="0">
              <a:latin typeface="Times New Roman"/>
              <a:cs typeface="Times New Roman"/>
            </a:endParaRPr>
          </a:p>
          <a:p>
            <a:pPr marL="355600" indent="-342900">
              <a:lnSpc>
                <a:spcPct val="100000"/>
              </a:lnSpc>
              <a:spcBef>
                <a:spcPts val="765"/>
              </a:spcBef>
              <a:buClr>
                <a:srgbClr val="3333CC"/>
              </a:buClr>
              <a:buSzPct val="59375"/>
              <a:buFont typeface="Wingdings"/>
              <a:buChar char=""/>
              <a:tabLst>
                <a:tab pos="355600" algn="l"/>
              </a:tabLst>
            </a:pPr>
            <a:r>
              <a:rPr lang="en-US" sz="3200" spc="-5" dirty="0">
                <a:latin typeface="Times New Roman"/>
                <a:cs typeface="Times New Roman"/>
              </a:rPr>
              <a:t>Components may</a:t>
            </a:r>
            <a:r>
              <a:rPr lang="en-US" sz="3200" spc="-40" dirty="0">
                <a:latin typeface="Times New Roman"/>
                <a:cs typeface="Times New Roman"/>
              </a:rPr>
              <a:t> </a:t>
            </a:r>
            <a:r>
              <a:rPr lang="en-US" sz="3200" spc="-5" dirty="0">
                <a:latin typeface="Times New Roman"/>
                <a:cs typeface="Times New Roman"/>
              </a:rPr>
              <a:t>have</a:t>
            </a:r>
            <a:endParaRPr lang="en-US" sz="3200" dirty="0">
              <a:latin typeface="Times New Roman"/>
              <a:cs typeface="Times New Roman"/>
            </a:endParaRPr>
          </a:p>
          <a:p>
            <a:pPr marL="755650" lvl="1" indent="-285750">
              <a:lnSpc>
                <a:spcPct val="100000"/>
              </a:lnSpc>
              <a:spcBef>
                <a:spcPts val="685"/>
              </a:spcBef>
              <a:buClr>
                <a:srgbClr val="FF0000"/>
              </a:buClr>
              <a:buSzPct val="55357"/>
              <a:buFont typeface="Wingdings"/>
              <a:buChar char=""/>
              <a:tabLst>
                <a:tab pos="755650" algn="l"/>
              </a:tabLst>
            </a:pPr>
            <a:r>
              <a:rPr lang="en-US" sz="2800" dirty="0">
                <a:latin typeface="Times New Roman"/>
                <a:cs typeface="Times New Roman"/>
              </a:rPr>
              <a:t>Different</a:t>
            </a:r>
            <a:r>
              <a:rPr lang="en-US" sz="2800" spc="-110" dirty="0">
                <a:latin typeface="Times New Roman"/>
                <a:cs typeface="Times New Roman"/>
              </a:rPr>
              <a:t> </a:t>
            </a:r>
            <a:r>
              <a:rPr lang="en-US" sz="2800" dirty="0">
                <a:latin typeface="Times New Roman"/>
                <a:cs typeface="Times New Roman"/>
              </a:rPr>
              <a:t>reliability</a:t>
            </a:r>
          </a:p>
          <a:p>
            <a:pPr marL="755650" lvl="1" indent="-285750">
              <a:lnSpc>
                <a:spcPct val="100000"/>
              </a:lnSpc>
              <a:spcBef>
                <a:spcPts val="670"/>
              </a:spcBef>
              <a:buClr>
                <a:srgbClr val="FF0000"/>
              </a:buClr>
              <a:buSzPct val="55357"/>
              <a:buFont typeface="Wingdings"/>
              <a:buChar char=""/>
              <a:tabLst>
                <a:tab pos="755650" algn="l"/>
              </a:tabLst>
            </a:pPr>
            <a:r>
              <a:rPr lang="en-US" sz="2800" spc="-5" dirty="0">
                <a:latin typeface="Times New Roman"/>
                <a:cs typeface="Times New Roman"/>
              </a:rPr>
              <a:t>Different dependencies between</a:t>
            </a:r>
            <a:r>
              <a:rPr lang="en-US" sz="2800" spc="-120" dirty="0">
                <a:latin typeface="Times New Roman"/>
                <a:cs typeface="Times New Roman"/>
              </a:rPr>
              <a:t> </a:t>
            </a:r>
            <a:r>
              <a:rPr lang="en-US" sz="2800" dirty="0">
                <a:latin typeface="Times New Roman"/>
                <a:cs typeface="Times New Roman"/>
              </a:rPr>
              <a:t>them</a:t>
            </a:r>
          </a:p>
          <a:p>
            <a:pPr marL="355600" marR="183515" indent="-342900">
              <a:lnSpc>
                <a:spcPct val="100000"/>
              </a:lnSpc>
              <a:spcBef>
                <a:spcPts val="750"/>
              </a:spcBef>
              <a:buClr>
                <a:srgbClr val="3333CC"/>
              </a:buClr>
              <a:buSzPct val="59375"/>
              <a:buFont typeface="Wingdings"/>
              <a:buChar char=""/>
              <a:tabLst>
                <a:tab pos="355600" algn="l"/>
              </a:tabLst>
            </a:pPr>
            <a:r>
              <a:rPr lang="en-US" sz="3200" spc="-5" dirty="0">
                <a:latin typeface="Times New Roman"/>
                <a:cs typeface="Times New Roman"/>
              </a:rPr>
              <a:t>System reliability is a function of the  reliabilities of the (sub-) components and of  the relationships between the</a:t>
            </a:r>
            <a:r>
              <a:rPr lang="en-US" sz="3200" spc="80" dirty="0">
                <a:latin typeface="Times New Roman"/>
                <a:cs typeface="Times New Roman"/>
              </a:rPr>
              <a:t> </a:t>
            </a:r>
            <a:r>
              <a:rPr lang="en-US" sz="3200" spc="-5" dirty="0">
                <a:latin typeface="Times New Roman"/>
                <a:cs typeface="Times New Roman"/>
              </a:rPr>
              <a:t>components</a:t>
            </a:r>
            <a:endParaRPr lang="en-US" sz="3200" dirty="0">
              <a:latin typeface="Times New Roman"/>
              <a:cs typeface="Times New Roman"/>
            </a:endParaRPr>
          </a:p>
          <a:p>
            <a:endParaRPr lang="en-US" dirty="0"/>
          </a:p>
        </p:txBody>
      </p:sp>
    </p:spTree>
    <p:extLst>
      <p:ext uri="{BB962C8B-B14F-4D97-AF65-F5344CB8AC3E}">
        <p14:creationId xmlns:p14="http://schemas.microsoft.com/office/powerpoint/2010/main" val="3194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355600" indent="-342900">
              <a:lnSpc>
                <a:spcPct val="100000"/>
              </a:lnSpc>
              <a:buClr>
                <a:srgbClr val="3333CC"/>
              </a:buClr>
              <a:buSzPct val="59375"/>
              <a:buFont typeface="Wingdings"/>
              <a:buChar char=""/>
              <a:tabLst>
                <a:tab pos="355600" algn="l"/>
              </a:tabLst>
            </a:pPr>
            <a:r>
              <a:rPr lang="en-US" sz="3600" spc="-5" dirty="0">
                <a:latin typeface="Times New Roman"/>
                <a:cs typeface="Times New Roman"/>
              </a:rPr>
              <a:t>For a system consisting of </a:t>
            </a:r>
            <a:r>
              <a:rPr lang="en-US" sz="3600" i="1" spc="-5" dirty="0">
                <a:latin typeface="Times New Roman"/>
                <a:cs typeface="Times New Roman"/>
              </a:rPr>
              <a:t>n</a:t>
            </a:r>
            <a:r>
              <a:rPr lang="en-US" sz="3600" i="1" spc="55" dirty="0">
                <a:latin typeface="Times New Roman"/>
                <a:cs typeface="Times New Roman"/>
              </a:rPr>
              <a:t> </a:t>
            </a:r>
            <a:r>
              <a:rPr lang="en-US" sz="3600" spc="-5" dirty="0">
                <a:latin typeface="Times New Roman"/>
                <a:cs typeface="Times New Roman"/>
              </a:rPr>
              <a:t>components</a:t>
            </a:r>
            <a:endParaRPr lang="en-US" sz="3600" dirty="0">
              <a:latin typeface="Times New Roman"/>
              <a:cs typeface="Times New Roman"/>
            </a:endParaRPr>
          </a:p>
          <a:p>
            <a:pPr marL="355600" marR="705485" indent="-342900">
              <a:lnSpc>
                <a:spcPts val="3460"/>
              </a:lnSpc>
              <a:spcBef>
                <a:spcPts val="815"/>
              </a:spcBef>
              <a:buClr>
                <a:srgbClr val="3333CC"/>
              </a:buClr>
              <a:buSzPct val="59375"/>
              <a:buFont typeface="Wingdings"/>
              <a:buChar char=""/>
              <a:tabLst>
                <a:tab pos="355600" algn="l"/>
              </a:tabLst>
            </a:pPr>
            <a:r>
              <a:rPr lang="en-US" sz="3600" spc="-5" dirty="0">
                <a:latin typeface="Times New Roman"/>
                <a:cs typeface="Times New Roman"/>
              </a:rPr>
              <a:t>Every component can be in one of the two  conditions: working or failed</a:t>
            </a:r>
            <a:endParaRPr lang="en-US" sz="3600" dirty="0">
              <a:latin typeface="Times New Roman"/>
              <a:cs typeface="Times New Roman"/>
            </a:endParaRPr>
          </a:p>
          <a:p>
            <a:pPr marL="354965" marR="5080" indent="-342265">
              <a:lnSpc>
                <a:spcPts val="3460"/>
              </a:lnSpc>
              <a:spcBef>
                <a:spcPts val="760"/>
              </a:spcBef>
              <a:buClr>
                <a:srgbClr val="3333CC"/>
              </a:buClr>
              <a:buSzPct val="59375"/>
              <a:buFont typeface="Wingdings"/>
              <a:buChar char=""/>
              <a:tabLst>
                <a:tab pos="355600" algn="l"/>
              </a:tabLst>
            </a:pPr>
            <a:r>
              <a:rPr lang="en-US" sz="3600" spc="-5" dirty="0">
                <a:latin typeface="Times New Roman"/>
                <a:cs typeface="Times New Roman"/>
              </a:rPr>
              <a:t>How many possible combinations of the status  of these </a:t>
            </a:r>
            <a:r>
              <a:rPr lang="en-US" sz="3600" i="1" spc="-5" dirty="0">
                <a:latin typeface="Times New Roman"/>
                <a:cs typeface="Times New Roman"/>
              </a:rPr>
              <a:t>n</a:t>
            </a:r>
            <a:r>
              <a:rPr lang="en-US" sz="3600" i="1" spc="-15" dirty="0">
                <a:latin typeface="Times New Roman"/>
                <a:cs typeface="Times New Roman"/>
              </a:rPr>
              <a:t> </a:t>
            </a:r>
            <a:r>
              <a:rPr lang="en-US" sz="3600" spc="-5" dirty="0">
                <a:latin typeface="Times New Roman"/>
                <a:cs typeface="Times New Roman"/>
              </a:rPr>
              <a:t>components?</a:t>
            </a:r>
            <a:endParaRPr lang="en-US" sz="3600" dirty="0">
              <a:latin typeface="Times New Roman"/>
              <a:cs typeface="Times New Roman"/>
            </a:endParaRPr>
          </a:p>
          <a:p>
            <a:pPr marL="355600" marR="716280" indent="-342900">
              <a:lnSpc>
                <a:spcPts val="3460"/>
              </a:lnSpc>
              <a:spcBef>
                <a:spcPts val="760"/>
              </a:spcBef>
              <a:buClr>
                <a:srgbClr val="3333CC"/>
              </a:buClr>
              <a:buSzPct val="59375"/>
              <a:buFont typeface="Wingdings"/>
              <a:buChar char=""/>
              <a:tabLst>
                <a:tab pos="355600" algn="l"/>
              </a:tabLst>
            </a:pPr>
            <a:r>
              <a:rPr lang="en-US" sz="3600" spc="-5" dirty="0">
                <a:latin typeface="Times New Roman"/>
                <a:cs typeface="Times New Roman"/>
              </a:rPr>
              <a:t>How do you calculate the reliability of the  system given the probability of each  component being working (or failed)?</a:t>
            </a:r>
            <a:endParaRPr lang="en-US" sz="3600" dirty="0">
              <a:latin typeface="Times New Roman"/>
              <a:cs typeface="Times New Roman"/>
            </a:endParaRPr>
          </a:p>
          <a:p>
            <a:endParaRPr lang="en-US" dirty="0"/>
          </a:p>
        </p:txBody>
      </p:sp>
    </p:spTree>
    <p:extLst>
      <p:ext uri="{BB962C8B-B14F-4D97-AF65-F5344CB8AC3E}">
        <p14:creationId xmlns:p14="http://schemas.microsoft.com/office/powerpoint/2010/main" val="162205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RBD – reliability block diagram</a:t>
            </a:r>
          </a:p>
        </p:txBody>
      </p:sp>
      <p:sp>
        <p:nvSpPr>
          <p:cNvPr id="3" name="Content Placeholder 2"/>
          <p:cNvSpPr>
            <a:spLocks noGrp="1"/>
          </p:cNvSpPr>
          <p:nvPr>
            <p:ph idx="1"/>
          </p:nvPr>
        </p:nvSpPr>
        <p:spPr/>
        <p:txBody>
          <a:bodyPr>
            <a:normAutofit fontScale="77500" lnSpcReduction="20000"/>
          </a:bodyPr>
          <a:lstStyle/>
          <a:p>
            <a:r>
              <a:rPr lang="en-US" dirty="0"/>
              <a:t>Reliability Block Diagram (RBD) is a graphical  representation of how the components of a system are  connected from reliability point of view.</a:t>
            </a:r>
          </a:p>
          <a:p>
            <a:r>
              <a:rPr lang="en-US" dirty="0"/>
              <a:t>RBD is used to model the various series-parallel and complex  block combinations (paths) that result in system success.</a:t>
            </a:r>
          </a:p>
          <a:p>
            <a:r>
              <a:rPr lang="en-US" dirty="0"/>
              <a:t>Reliability of the system is derived in terms of reliabilities of  its individual components.</a:t>
            </a:r>
          </a:p>
          <a:p>
            <a:r>
              <a:rPr lang="en-US" dirty="0"/>
              <a:t>The most common configurations of an RBD are the series  and parallel configurations.</a:t>
            </a:r>
          </a:p>
          <a:p>
            <a:r>
              <a:rPr lang="en-US" dirty="0"/>
              <a:t>A system is usually composed of combinations of serial and  parallel configurations.</a:t>
            </a:r>
          </a:p>
          <a:p>
            <a:r>
              <a:rPr lang="en-US" dirty="0"/>
              <a:t>RBD analysis is essential for determining reliability,  availability and down time of the system.</a:t>
            </a:r>
          </a:p>
          <a:p>
            <a:endParaRPr lang="en-US" dirty="0"/>
          </a:p>
        </p:txBody>
      </p:sp>
    </p:spTree>
    <p:extLst>
      <p:ext uri="{BB962C8B-B14F-4D97-AF65-F5344CB8AC3E}">
        <p14:creationId xmlns:p14="http://schemas.microsoft.com/office/powerpoint/2010/main" val="316417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RBD</a:t>
            </a:r>
          </a:p>
        </p:txBody>
      </p:sp>
      <p:sp>
        <p:nvSpPr>
          <p:cNvPr id="3" name="Content Placeholder 2"/>
          <p:cNvSpPr>
            <a:spLocks noGrp="1"/>
          </p:cNvSpPr>
          <p:nvPr>
            <p:ph idx="1"/>
          </p:nvPr>
        </p:nvSpPr>
        <p:spPr/>
        <p:txBody>
          <a:bodyPr/>
          <a:lstStyle/>
          <a:p>
            <a:pPr marL="355600" marR="209550" indent="-342900">
              <a:lnSpc>
                <a:spcPct val="100000"/>
              </a:lnSpc>
              <a:buClr>
                <a:srgbClr val="3333CC"/>
              </a:buClr>
              <a:buSzPct val="58333"/>
              <a:buFont typeface="Wingdings"/>
              <a:buChar char=""/>
              <a:tabLst>
                <a:tab pos="355600" algn="l"/>
              </a:tabLst>
            </a:pPr>
            <a:r>
              <a:rPr lang="en-US" sz="2400" dirty="0">
                <a:latin typeface="Times New Roman"/>
                <a:cs typeface="Times New Roman"/>
              </a:rPr>
              <a:t>Reliability Block Diagram helps reliability analysis using</a:t>
            </a:r>
            <a:r>
              <a:rPr lang="en-US" sz="2400" spc="-204" dirty="0">
                <a:latin typeface="Times New Roman"/>
                <a:cs typeface="Times New Roman"/>
              </a:rPr>
              <a:t> </a:t>
            </a:r>
            <a:r>
              <a:rPr lang="en-US" sz="2400" dirty="0">
                <a:latin typeface="Times New Roman"/>
                <a:cs typeface="Times New Roman"/>
              </a:rPr>
              <a:t>a  functional diagram to portray and analyze the </a:t>
            </a:r>
            <a:r>
              <a:rPr lang="en-US" sz="2400" spc="-5" dirty="0">
                <a:latin typeface="Times New Roman"/>
                <a:cs typeface="Times New Roman"/>
              </a:rPr>
              <a:t>reliability  </a:t>
            </a:r>
            <a:r>
              <a:rPr lang="en-US" sz="2400" dirty="0">
                <a:latin typeface="Times New Roman"/>
                <a:cs typeface="Times New Roman"/>
              </a:rPr>
              <a:t>relationship of components in a</a:t>
            </a:r>
            <a:r>
              <a:rPr lang="en-US" sz="2400" spc="-120" dirty="0">
                <a:latin typeface="Times New Roman"/>
                <a:cs typeface="Times New Roman"/>
              </a:rPr>
              <a:t> </a:t>
            </a:r>
            <a:r>
              <a:rPr lang="en-US" sz="2400" spc="-5" dirty="0">
                <a:latin typeface="Times New Roman"/>
                <a:cs typeface="Times New Roman"/>
              </a:rPr>
              <a:t>system.</a:t>
            </a:r>
            <a:endParaRPr lang="en-US" sz="2400" dirty="0">
              <a:latin typeface="Times New Roman"/>
              <a:cs typeface="Times New Roman"/>
            </a:endParaRPr>
          </a:p>
          <a:p>
            <a:pPr marL="355600" marR="5080" indent="-342900">
              <a:lnSpc>
                <a:spcPct val="100000"/>
              </a:lnSpc>
              <a:spcBef>
                <a:spcPts val="575"/>
              </a:spcBef>
              <a:buClr>
                <a:srgbClr val="3333CC"/>
              </a:buClr>
              <a:buSzPct val="58333"/>
              <a:buFont typeface="Wingdings"/>
              <a:buChar char=""/>
              <a:tabLst>
                <a:tab pos="355600" algn="l"/>
              </a:tabLst>
            </a:pPr>
            <a:r>
              <a:rPr lang="en-US" sz="2400" dirty="0">
                <a:latin typeface="Times New Roman"/>
                <a:cs typeface="Times New Roman"/>
              </a:rPr>
              <a:t>Each element of a </a:t>
            </a:r>
            <a:r>
              <a:rPr lang="en-US" sz="2400" spc="-5" dirty="0">
                <a:latin typeface="Times New Roman"/>
                <a:cs typeface="Times New Roman"/>
              </a:rPr>
              <a:t>system is represented </a:t>
            </a:r>
            <a:r>
              <a:rPr lang="en-US" sz="2400" dirty="0">
                <a:latin typeface="Times New Roman"/>
                <a:cs typeface="Times New Roman"/>
              </a:rPr>
              <a:t>by a block that </a:t>
            </a:r>
            <a:r>
              <a:rPr lang="en-US" sz="2400" spc="-5" dirty="0">
                <a:latin typeface="Times New Roman"/>
                <a:cs typeface="Times New Roman"/>
              </a:rPr>
              <a:t>is </a:t>
            </a:r>
            <a:r>
              <a:rPr lang="en-US" sz="2400" dirty="0">
                <a:latin typeface="Times New Roman"/>
                <a:cs typeface="Times New Roman"/>
              </a:rPr>
              <a:t>in  </a:t>
            </a:r>
            <a:r>
              <a:rPr lang="en-US" sz="2400" spc="-5" dirty="0">
                <a:latin typeface="Times New Roman"/>
                <a:cs typeface="Times New Roman"/>
              </a:rPr>
              <a:t>some way </a:t>
            </a:r>
            <a:r>
              <a:rPr lang="en-US" sz="2400" dirty="0">
                <a:latin typeface="Times New Roman"/>
                <a:cs typeface="Times New Roman"/>
              </a:rPr>
              <a:t>interconnected </a:t>
            </a:r>
            <a:r>
              <a:rPr lang="en-US" sz="2400" spc="-5" dirty="0">
                <a:latin typeface="Times New Roman"/>
                <a:cs typeface="Times New Roman"/>
              </a:rPr>
              <a:t>with or </a:t>
            </a:r>
            <a:r>
              <a:rPr lang="en-US" sz="2400" dirty="0">
                <a:latin typeface="Times New Roman"/>
                <a:cs typeface="Times New Roman"/>
              </a:rPr>
              <a:t>through the </a:t>
            </a:r>
            <a:r>
              <a:rPr lang="en-US" sz="2400" spc="-5" dirty="0">
                <a:latin typeface="Times New Roman"/>
                <a:cs typeface="Times New Roman"/>
              </a:rPr>
              <a:t>other blocks</a:t>
            </a:r>
            <a:r>
              <a:rPr lang="en-US" sz="2400" spc="-130" dirty="0">
                <a:latin typeface="Times New Roman"/>
                <a:cs typeface="Times New Roman"/>
              </a:rPr>
              <a:t> </a:t>
            </a:r>
            <a:r>
              <a:rPr lang="en-US" sz="2400" spc="-5" dirty="0">
                <a:latin typeface="Times New Roman"/>
                <a:cs typeface="Times New Roman"/>
              </a:rPr>
              <a:t>of  </a:t>
            </a:r>
            <a:r>
              <a:rPr lang="en-US" sz="2400" dirty="0">
                <a:latin typeface="Times New Roman"/>
                <a:cs typeface="Times New Roman"/>
              </a:rPr>
              <a:t>the </a:t>
            </a:r>
            <a:r>
              <a:rPr lang="en-US" sz="2400" spc="-5" dirty="0">
                <a:latin typeface="Times New Roman"/>
                <a:cs typeface="Times New Roman"/>
              </a:rPr>
              <a:t>system </a:t>
            </a:r>
            <a:r>
              <a:rPr lang="en-US" sz="2400" dirty="0">
                <a:latin typeface="Times New Roman"/>
                <a:cs typeface="Times New Roman"/>
              </a:rPr>
              <a:t>at a desired level of assembly. The basic  relationship between components are depicted </a:t>
            </a:r>
            <a:r>
              <a:rPr lang="en-US" sz="2400" spc="-5" dirty="0">
                <a:latin typeface="Times New Roman"/>
                <a:cs typeface="Times New Roman"/>
              </a:rPr>
              <a:t>as </a:t>
            </a:r>
            <a:r>
              <a:rPr lang="en-US" sz="2400" dirty="0">
                <a:latin typeface="Times New Roman"/>
                <a:cs typeface="Times New Roman"/>
              </a:rPr>
              <a:t>lines that  may</a:t>
            </a:r>
            <a:r>
              <a:rPr lang="en-US" sz="2400" spc="-114" dirty="0">
                <a:latin typeface="Times New Roman"/>
                <a:cs typeface="Times New Roman"/>
              </a:rPr>
              <a:t> </a:t>
            </a:r>
            <a:r>
              <a:rPr lang="en-US" sz="2400" dirty="0">
                <a:latin typeface="Times New Roman"/>
                <a:cs typeface="Times New Roman"/>
              </a:rPr>
              <a:t>be:</a:t>
            </a:r>
          </a:p>
          <a:p>
            <a:pPr marL="755650" lvl="1" indent="-285750">
              <a:lnSpc>
                <a:spcPct val="100000"/>
              </a:lnSpc>
              <a:spcBef>
                <a:spcPts val="495"/>
              </a:spcBef>
              <a:buClr>
                <a:srgbClr val="FF0000"/>
              </a:buClr>
              <a:buSzPct val="55000"/>
              <a:buFont typeface="Wingdings"/>
              <a:buChar char=""/>
              <a:tabLst>
                <a:tab pos="755650" algn="l"/>
              </a:tabLst>
            </a:pPr>
            <a:r>
              <a:rPr lang="en-US" sz="2000" spc="-5" dirty="0">
                <a:latin typeface="Times New Roman"/>
                <a:cs typeface="Times New Roman"/>
              </a:rPr>
              <a:t>Serial: if a single failure </a:t>
            </a:r>
            <a:r>
              <a:rPr lang="en-US" sz="2000" spc="-10" dirty="0">
                <a:latin typeface="Times New Roman"/>
                <a:cs typeface="Times New Roman"/>
              </a:rPr>
              <a:t>results </a:t>
            </a:r>
            <a:r>
              <a:rPr lang="en-US" sz="2000" spc="-5" dirty="0">
                <a:latin typeface="Times New Roman"/>
                <a:cs typeface="Times New Roman"/>
              </a:rPr>
              <a:t>in entire assembly or system</a:t>
            </a:r>
            <a:r>
              <a:rPr lang="en-US" sz="2000" spc="-40" dirty="0">
                <a:latin typeface="Times New Roman"/>
                <a:cs typeface="Times New Roman"/>
              </a:rPr>
              <a:t> </a:t>
            </a:r>
            <a:r>
              <a:rPr lang="en-US" sz="2000" spc="-5" dirty="0">
                <a:latin typeface="Times New Roman"/>
                <a:cs typeface="Times New Roman"/>
              </a:rPr>
              <a:t>failure</a:t>
            </a:r>
            <a:endParaRPr lang="en-US" sz="2000" dirty="0">
              <a:latin typeface="Times New Roman"/>
              <a:cs typeface="Times New Roman"/>
            </a:endParaRPr>
          </a:p>
          <a:p>
            <a:pPr marL="755650" lvl="1" indent="-285750">
              <a:lnSpc>
                <a:spcPct val="100000"/>
              </a:lnSpc>
              <a:spcBef>
                <a:spcPts val="480"/>
              </a:spcBef>
              <a:buClr>
                <a:srgbClr val="FF0000"/>
              </a:buClr>
              <a:buSzPct val="55000"/>
              <a:buFont typeface="Wingdings"/>
              <a:buChar char=""/>
              <a:tabLst>
                <a:tab pos="755650" algn="l"/>
              </a:tabLst>
            </a:pPr>
            <a:r>
              <a:rPr lang="en-US" sz="2000" spc="-5" dirty="0">
                <a:latin typeface="Times New Roman"/>
                <a:cs typeface="Times New Roman"/>
              </a:rPr>
              <a:t>Parallel: if all redundant units failure causes system</a:t>
            </a:r>
            <a:r>
              <a:rPr lang="en-US" sz="2000" spc="-40" dirty="0">
                <a:latin typeface="Times New Roman"/>
                <a:cs typeface="Times New Roman"/>
              </a:rPr>
              <a:t> </a:t>
            </a:r>
            <a:r>
              <a:rPr lang="en-US" sz="2000" spc="-5" dirty="0">
                <a:latin typeface="Times New Roman"/>
                <a:cs typeface="Times New Roman"/>
              </a:rPr>
              <a:t>failure</a:t>
            </a:r>
            <a:endParaRPr lang="en-US" sz="2000" dirty="0">
              <a:latin typeface="Times New Roman"/>
              <a:cs typeface="Times New Roman"/>
            </a:endParaRPr>
          </a:p>
          <a:p>
            <a:pPr marL="755650" lvl="1" indent="-285750">
              <a:lnSpc>
                <a:spcPct val="100000"/>
              </a:lnSpc>
              <a:spcBef>
                <a:spcPts val="480"/>
              </a:spcBef>
              <a:buClr>
                <a:srgbClr val="FF0000"/>
              </a:buClr>
              <a:buSzPct val="55000"/>
              <a:buFont typeface="Wingdings"/>
              <a:buChar char=""/>
              <a:tabLst>
                <a:tab pos="755650" algn="l"/>
              </a:tabLst>
            </a:pPr>
            <a:r>
              <a:rPr lang="en-US" sz="2000" spc="-5" dirty="0">
                <a:latin typeface="Times New Roman"/>
                <a:cs typeface="Times New Roman"/>
              </a:rPr>
              <a:t>Or a combination of these</a:t>
            </a:r>
            <a:r>
              <a:rPr lang="en-US" sz="2000" spc="-35" dirty="0">
                <a:latin typeface="Times New Roman"/>
                <a:cs typeface="Times New Roman"/>
              </a:rPr>
              <a:t> </a:t>
            </a:r>
            <a:r>
              <a:rPr lang="en-US" sz="2000" spc="-5" dirty="0">
                <a:latin typeface="Times New Roman"/>
                <a:cs typeface="Times New Roman"/>
              </a:rPr>
              <a:t>two</a:t>
            </a:r>
            <a:endParaRPr lang="en-US" sz="2000" dirty="0">
              <a:latin typeface="Times New Roman"/>
              <a:cs typeface="Times New Roman"/>
            </a:endParaRPr>
          </a:p>
          <a:p>
            <a:endParaRPr lang="en-US" dirty="0"/>
          </a:p>
        </p:txBody>
      </p:sp>
    </p:spTree>
    <p:extLst>
      <p:ext uri="{BB962C8B-B14F-4D97-AF65-F5344CB8AC3E}">
        <p14:creationId xmlns:p14="http://schemas.microsoft.com/office/powerpoint/2010/main" val="231942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RBD</a:t>
            </a:r>
          </a:p>
        </p:txBody>
      </p:sp>
      <p:sp>
        <p:nvSpPr>
          <p:cNvPr id="3" name="Content Placeholder 2"/>
          <p:cNvSpPr>
            <a:spLocks noGrp="1"/>
          </p:cNvSpPr>
          <p:nvPr>
            <p:ph idx="1"/>
          </p:nvPr>
        </p:nvSpPr>
        <p:spPr/>
        <p:txBody>
          <a:bodyPr/>
          <a:lstStyle/>
          <a:p>
            <a:pPr marL="355600" marR="209550" indent="-342900">
              <a:lnSpc>
                <a:spcPct val="100000"/>
              </a:lnSpc>
              <a:buClr>
                <a:srgbClr val="3333CC"/>
              </a:buClr>
              <a:buSzPct val="58333"/>
              <a:buFont typeface="Wingdings"/>
              <a:buChar char=""/>
              <a:tabLst>
                <a:tab pos="355600" algn="l"/>
              </a:tabLst>
            </a:pPr>
            <a:r>
              <a:rPr lang="en-US" sz="2400" dirty="0">
                <a:latin typeface="Times New Roman"/>
                <a:cs typeface="Times New Roman"/>
              </a:rPr>
              <a:t>In a serial system configuration, the elements must  all work for the system to work and the system fails  if one of the components fails. The overall reliability  of a serial system is lower than the reliability of its  individual components.</a:t>
            </a:r>
          </a:p>
          <a:p>
            <a:pPr marL="355600" marR="209550" indent="-342900">
              <a:lnSpc>
                <a:spcPct val="100000"/>
              </a:lnSpc>
              <a:buClr>
                <a:srgbClr val="3333CC"/>
              </a:buClr>
              <a:buSzPct val="58333"/>
              <a:buFont typeface="Wingdings"/>
              <a:buChar char=""/>
              <a:tabLst>
                <a:tab pos="355600" algn="l"/>
              </a:tabLst>
            </a:pPr>
            <a:r>
              <a:rPr lang="en-US" sz="2400" dirty="0">
                <a:latin typeface="Times New Roman"/>
                <a:cs typeface="Times New Roman"/>
              </a:rPr>
              <a:t>In parallel configuration, the components are  considered to be redundant and the system will still  cease to work if all the parallel components fail. The  overall reliability of a parallel system is higher than  the reliability of its individual components.</a:t>
            </a:r>
          </a:p>
        </p:txBody>
      </p:sp>
    </p:spTree>
    <p:extLst>
      <p:ext uri="{BB962C8B-B14F-4D97-AF65-F5344CB8AC3E}">
        <p14:creationId xmlns:p14="http://schemas.microsoft.com/office/powerpoint/2010/main" val="40711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RBD - Steps</a:t>
            </a:r>
          </a:p>
        </p:txBody>
      </p:sp>
      <p:sp>
        <p:nvSpPr>
          <p:cNvPr id="3" name="Content Placeholder 2"/>
          <p:cNvSpPr>
            <a:spLocks noGrp="1"/>
          </p:cNvSpPr>
          <p:nvPr>
            <p:ph idx="1"/>
          </p:nvPr>
        </p:nvSpPr>
        <p:spPr/>
        <p:txBody>
          <a:bodyPr/>
          <a:lstStyle/>
          <a:p>
            <a:pPr marL="527050" indent="-514350">
              <a:lnSpc>
                <a:spcPct val="100000"/>
              </a:lnSpc>
              <a:buClr>
                <a:srgbClr val="3333CC"/>
              </a:buClr>
              <a:buAutoNum type="arabicPeriod"/>
              <a:tabLst>
                <a:tab pos="526415" algn="l"/>
                <a:tab pos="527050" algn="l"/>
              </a:tabLst>
            </a:pPr>
            <a:r>
              <a:rPr lang="en-US" sz="3600" spc="-5" dirty="0">
                <a:latin typeface="Times New Roman"/>
                <a:cs typeface="Times New Roman"/>
              </a:rPr>
              <a:t>Define boundary of the system for</a:t>
            </a:r>
            <a:r>
              <a:rPr lang="en-US" sz="3600" spc="65" dirty="0">
                <a:latin typeface="Times New Roman"/>
                <a:cs typeface="Times New Roman"/>
              </a:rPr>
              <a:t> </a:t>
            </a:r>
            <a:r>
              <a:rPr lang="en-US" sz="3600" spc="-5" dirty="0">
                <a:latin typeface="Times New Roman"/>
                <a:cs typeface="Times New Roman"/>
              </a:rPr>
              <a:t>analysis</a:t>
            </a:r>
            <a:endParaRPr lang="en-US" sz="3600" dirty="0">
              <a:latin typeface="Times New Roman"/>
              <a:cs typeface="Times New Roman"/>
            </a:endParaRPr>
          </a:p>
          <a:p>
            <a:pPr marL="527050" indent="-514350">
              <a:lnSpc>
                <a:spcPct val="100000"/>
              </a:lnSpc>
              <a:spcBef>
                <a:spcPts val="765"/>
              </a:spcBef>
              <a:buClr>
                <a:srgbClr val="3333CC"/>
              </a:buClr>
              <a:buAutoNum type="arabicPeriod"/>
              <a:tabLst>
                <a:tab pos="526415" algn="l"/>
                <a:tab pos="527050" algn="l"/>
              </a:tabLst>
            </a:pPr>
            <a:r>
              <a:rPr lang="en-US" sz="3600" spc="-5" dirty="0">
                <a:latin typeface="Times New Roman"/>
                <a:cs typeface="Times New Roman"/>
              </a:rPr>
              <a:t>Break system into functional</a:t>
            </a:r>
            <a:r>
              <a:rPr lang="en-US" sz="3600" spc="55" dirty="0">
                <a:latin typeface="Times New Roman"/>
                <a:cs typeface="Times New Roman"/>
              </a:rPr>
              <a:t> </a:t>
            </a:r>
            <a:r>
              <a:rPr lang="en-US" sz="3600" spc="-5" dirty="0">
                <a:latin typeface="Times New Roman"/>
                <a:cs typeface="Times New Roman"/>
              </a:rPr>
              <a:t>components</a:t>
            </a:r>
            <a:endParaRPr lang="en-US" sz="3600" dirty="0">
              <a:latin typeface="Times New Roman"/>
              <a:cs typeface="Times New Roman"/>
            </a:endParaRPr>
          </a:p>
          <a:p>
            <a:pPr marL="527050" indent="-514350">
              <a:lnSpc>
                <a:spcPct val="100000"/>
              </a:lnSpc>
              <a:spcBef>
                <a:spcPts val="765"/>
              </a:spcBef>
              <a:buClr>
                <a:srgbClr val="3333CC"/>
              </a:buClr>
              <a:buAutoNum type="arabicPeriod"/>
              <a:tabLst>
                <a:tab pos="526415" algn="l"/>
                <a:tab pos="527050" algn="l"/>
              </a:tabLst>
            </a:pPr>
            <a:r>
              <a:rPr lang="en-US" sz="3600" spc="-5" dirty="0">
                <a:latin typeface="Times New Roman"/>
                <a:cs typeface="Times New Roman"/>
              </a:rPr>
              <a:t>Determine serial-parallel</a:t>
            </a:r>
            <a:r>
              <a:rPr lang="en-US" sz="3600" spc="55" dirty="0">
                <a:latin typeface="Times New Roman"/>
                <a:cs typeface="Times New Roman"/>
              </a:rPr>
              <a:t> </a:t>
            </a:r>
            <a:r>
              <a:rPr lang="en-US" sz="3600" spc="-5" dirty="0">
                <a:latin typeface="Times New Roman"/>
                <a:cs typeface="Times New Roman"/>
              </a:rPr>
              <a:t>combinations</a:t>
            </a:r>
            <a:endParaRPr lang="en-US" sz="3600" dirty="0">
              <a:latin typeface="Times New Roman"/>
              <a:cs typeface="Times New Roman"/>
            </a:endParaRPr>
          </a:p>
          <a:p>
            <a:pPr marL="527050" marR="636905" indent="-514350">
              <a:lnSpc>
                <a:spcPct val="100000"/>
              </a:lnSpc>
              <a:spcBef>
                <a:spcPts val="765"/>
              </a:spcBef>
              <a:buClr>
                <a:srgbClr val="3333CC"/>
              </a:buClr>
              <a:buAutoNum type="arabicPeriod"/>
              <a:tabLst>
                <a:tab pos="526415" algn="l"/>
                <a:tab pos="527050" algn="l"/>
              </a:tabLst>
            </a:pPr>
            <a:r>
              <a:rPr lang="en-US" sz="3600" spc="-5" dirty="0">
                <a:latin typeface="Times New Roman"/>
                <a:cs typeface="Times New Roman"/>
              </a:rPr>
              <a:t>Represent each components as a separate  block in the</a:t>
            </a:r>
            <a:r>
              <a:rPr lang="en-US" sz="3600" spc="-40" dirty="0">
                <a:latin typeface="Times New Roman"/>
                <a:cs typeface="Times New Roman"/>
              </a:rPr>
              <a:t> </a:t>
            </a:r>
            <a:r>
              <a:rPr lang="en-US" sz="3600" spc="-5" dirty="0">
                <a:latin typeface="Times New Roman"/>
                <a:cs typeface="Times New Roman"/>
              </a:rPr>
              <a:t>diagram</a:t>
            </a:r>
            <a:endParaRPr lang="en-US" sz="3600" dirty="0">
              <a:latin typeface="Times New Roman"/>
              <a:cs typeface="Times New Roman"/>
            </a:endParaRPr>
          </a:p>
          <a:p>
            <a:pPr marL="527050" marR="5080" indent="-514350">
              <a:lnSpc>
                <a:spcPct val="100000"/>
              </a:lnSpc>
              <a:spcBef>
                <a:spcPts val="765"/>
              </a:spcBef>
              <a:buClr>
                <a:srgbClr val="3333CC"/>
              </a:buClr>
              <a:buAutoNum type="arabicPeriod"/>
              <a:tabLst>
                <a:tab pos="526415" algn="l"/>
                <a:tab pos="527050" algn="l"/>
              </a:tabLst>
            </a:pPr>
            <a:r>
              <a:rPr lang="en-US" sz="3600" spc="-5" dirty="0">
                <a:latin typeface="Times New Roman"/>
                <a:cs typeface="Times New Roman"/>
              </a:rPr>
              <a:t>Draw lines connecting the blocks in a logical  order for mission</a:t>
            </a:r>
            <a:r>
              <a:rPr lang="en-US" sz="3600" spc="-40" dirty="0">
                <a:latin typeface="Times New Roman"/>
                <a:cs typeface="Times New Roman"/>
              </a:rPr>
              <a:t> </a:t>
            </a:r>
            <a:r>
              <a:rPr lang="en-US" sz="3600" spc="-5" dirty="0">
                <a:latin typeface="Times New Roman"/>
                <a:cs typeface="Times New Roman"/>
              </a:rPr>
              <a:t>success</a:t>
            </a:r>
            <a:endParaRPr lang="en-US" sz="3600" dirty="0">
              <a:latin typeface="Times New Roman"/>
              <a:cs typeface="Times New Roman"/>
            </a:endParaRPr>
          </a:p>
          <a:p>
            <a:endParaRPr lang="en-US" dirty="0"/>
          </a:p>
        </p:txBody>
      </p:sp>
    </p:spTree>
    <p:extLst>
      <p:ext uri="{BB962C8B-B14F-4D97-AF65-F5344CB8AC3E}">
        <p14:creationId xmlns:p14="http://schemas.microsoft.com/office/powerpoint/2010/main" val="160248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ontent Placeholder 2"/>
          <p:cNvSpPr>
            <a:spLocks noGrp="1"/>
          </p:cNvSpPr>
          <p:nvPr>
            <p:ph idx="1"/>
          </p:nvPr>
        </p:nvSpPr>
        <p:spPr/>
        <p:txBody>
          <a:bodyPr/>
          <a:lstStyle/>
          <a:p>
            <a:r>
              <a:rPr lang="en-US" altLang="en-US"/>
              <a:t>Usually, exponential distribution is used to describe the time or distance until some event happens.</a:t>
            </a:r>
          </a:p>
          <a:p>
            <a:r>
              <a:rPr lang="en-US" altLang="en-US"/>
              <a:t>It is in the form of: </a:t>
            </a:r>
          </a:p>
          <a:p>
            <a:pPr lvl="1"/>
            <a:endParaRPr lang="en-US" altLang="en-US"/>
          </a:p>
          <a:p>
            <a:pPr lvl="1"/>
            <a:endParaRPr lang="en-US" altLang="en-US"/>
          </a:p>
          <a:p>
            <a:pPr lvl="1"/>
            <a:endParaRPr lang="en-US" altLang="en-US"/>
          </a:p>
          <a:p>
            <a:pPr lvl="1"/>
            <a:r>
              <a:rPr lang="en-US" altLang="en-US"/>
              <a:t>where x ≥ 0 and μ&gt;0. μ is the mean or expected value.</a:t>
            </a:r>
          </a:p>
        </p:txBody>
      </p:sp>
      <p:sp>
        <p:nvSpPr>
          <p:cNvPr id="2" name="Title 1"/>
          <p:cNvSpPr>
            <a:spLocks noGrp="1"/>
          </p:cNvSpPr>
          <p:nvPr>
            <p:ph type="title"/>
          </p:nvPr>
        </p:nvSpPr>
        <p:spPr/>
        <p:txBody>
          <a:bodyPr/>
          <a:lstStyle/>
          <a:p>
            <a:pPr>
              <a:defRPr/>
            </a:pPr>
            <a:r>
              <a:rPr lang="en-US" dirty="0"/>
              <a:t>Exponential Distribution</a:t>
            </a:r>
          </a:p>
        </p:txBody>
      </p:sp>
      <p:graphicFrame>
        <p:nvGraphicFramePr>
          <p:cNvPr id="1026" name="Object 2"/>
          <p:cNvGraphicFramePr>
            <a:graphicFrameLocks noChangeAspect="1"/>
          </p:cNvGraphicFramePr>
          <p:nvPr/>
        </p:nvGraphicFramePr>
        <p:xfrm>
          <a:off x="2598420" y="3634740"/>
          <a:ext cx="3604260" cy="1005840"/>
        </p:xfrm>
        <a:graphic>
          <a:graphicData uri="http://schemas.openxmlformats.org/presentationml/2006/ole">
            <mc:AlternateContent xmlns:mc="http://schemas.openxmlformats.org/markup-compatibility/2006">
              <mc:Choice xmlns:v="urn:schemas-microsoft-com:vml" Requires="v">
                <p:oleObj spid="_x0000_s1027" name="Equation" r:id="rId3" imgW="838080" imgH="469800" progId="Equation.DSMT4">
                  <p:embed/>
                </p:oleObj>
              </mc:Choice>
              <mc:Fallback>
                <p:oleObj name="Equation" r:id="rId3" imgW="838080" imgH="46980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420" y="3634740"/>
                        <a:ext cx="3604260" cy="100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1854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(serial RBD)</a:t>
            </a:r>
          </a:p>
        </p:txBody>
      </p:sp>
      <p:sp>
        <p:nvSpPr>
          <p:cNvPr id="3" name="Content Placeholder 2"/>
          <p:cNvSpPr>
            <a:spLocks noGrp="1"/>
          </p:cNvSpPr>
          <p:nvPr>
            <p:ph idx="1"/>
          </p:nvPr>
        </p:nvSpPr>
        <p:spPr>
          <a:xfrm>
            <a:off x="502920" y="1333743"/>
            <a:ext cx="4221480" cy="5129425"/>
          </a:xfrm>
        </p:spPr>
        <p:txBody>
          <a:bodyPr>
            <a:normAutofit fontScale="92500" lnSpcReduction="20000"/>
          </a:bodyPr>
          <a:lstStyle/>
          <a:p>
            <a:pPr marL="355600" indent="-342900">
              <a:lnSpc>
                <a:spcPct val="100000"/>
              </a:lnSpc>
              <a:buClr>
                <a:srgbClr val="3333CC"/>
              </a:buClr>
              <a:buSzPct val="59375"/>
              <a:buFont typeface="Wingdings"/>
              <a:buChar char=""/>
              <a:tabLst>
                <a:tab pos="355600" algn="l"/>
              </a:tabLst>
            </a:pPr>
            <a:r>
              <a:rPr lang="en-US" sz="3600" spc="-5" dirty="0">
                <a:latin typeface="Times New Roman"/>
                <a:cs typeface="Times New Roman"/>
              </a:rPr>
              <a:t>No</a:t>
            </a:r>
            <a:r>
              <a:rPr lang="en-US" sz="3600" spc="-65" dirty="0">
                <a:latin typeface="Times New Roman"/>
                <a:cs typeface="Times New Roman"/>
              </a:rPr>
              <a:t> </a:t>
            </a:r>
            <a:r>
              <a:rPr lang="en-US" sz="3600" spc="-5" dirty="0">
                <a:latin typeface="Times New Roman"/>
                <a:cs typeface="Times New Roman"/>
              </a:rPr>
              <a:t>redundancy</a:t>
            </a:r>
            <a:endParaRPr lang="en-US" sz="3600" dirty="0">
              <a:latin typeface="Times New Roman"/>
              <a:cs typeface="Times New Roman"/>
            </a:endParaRPr>
          </a:p>
          <a:p>
            <a:pPr marL="355600" marR="5080" indent="-342900">
              <a:lnSpc>
                <a:spcPct val="100000"/>
              </a:lnSpc>
              <a:spcBef>
                <a:spcPts val="765"/>
              </a:spcBef>
              <a:buClr>
                <a:srgbClr val="3333CC"/>
              </a:buClr>
              <a:buSzPct val="59375"/>
              <a:buFont typeface="Wingdings"/>
              <a:buChar char=""/>
              <a:tabLst>
                <a:tab pos="355600" algn="l"/>
              </a:tabLst>
            </a:pPr>
            <a:r>
              <a:rPr lang="en-US" sz="3600" spc="-5" dirty="0">
                <a:latin typeface="Times New Roman"/>
                <a:cs typeface="Times New Roman"/>
              </a:rPr>
              <a:t>ALL component of the  system are needed to make  the system function  properly</a:t>
            </a:r>
            <a:endParaRPr lang="en-US" sz="3600" dirty="0">
              <a:latin typeface="Times New Roman"/>
              <a:cs typeface="Times New Roman"/>
            </a:endParaRPr>
          </a:p>
          <a:p>
            <a:pPr marL="355600" marR="922019" indent="-342900">
              <a:lnSpc>
                <a:spcPct val="100000"/>
              </a:lnSpc>
              <a:spcBef>
                <a:spcPts val="765"/>
              </a:spcBef>
              <a:buClr>
                <a:srgbClr val="3333CC"/>
              </a:buClr>
              <a:buSzPct val="59375"/>
              <a:buFont typeface="Wingdings"/>
              <a:buChar char=""/>
              <a:tabLst>
                <a:tab pos="355600" algn="l"/>
              </a:tabLst>
            </a:pPr>
            <a:r>
              <a:rPr lang="en-US" sz="3600" spc="-5" dirty="0">
                <a:latin typeface="Times New Roman"/>
                <a:cs typeface="Times New Roman"/>
              </a:rPr>
              <a:t>If any one of the  components fails, the  system</a:t>
            </a:r>
            <a:r>
              <a:rPr lang="en-US" sz="3600" spc="-50" dirty="0">
                <a:latin typeface="Times New Roman"/>
                <a:cs typeface="Times New Roman"/>
              </a:rPr>
              <a:t> </a:t>
            </a:r>
            <a:r>
              <a:rPr lang="en-US" sz="3600" spc="-5" dirty="0">
                <a:latin typeface="Times New Roman"/>
                <a:cs typeface="Times New Roman"/>
              </a:rPr>
              <a:t>fails</a:t>
            </a:r>
            <a:endParaRPr lang="en-US" sz="3600" dirty="0">
              <a:latin typeface="Times New Roman"/>
              <a:cs typeface="Times New Roman"/>
            </a:endParaRPr>
          </a:p>
          <a:p>
            <a:pPr marL="355600" indent="-342900">
              <a:lnSpc>
                <a:spcPct val="100000"/>
              </a:lnSpc>
              <a:spcBef>
                <a:spcPts val="765"/>
              </a:spcBef>
              <a:buClr>
                <a:srgbClr val="3333CC"/>
              </a:buClr>
              <a:buSzPct val="59375"/>
              <a:buFont typeface="Wingdings"/>
              <a:buChar char=""/>
              <a:tabLst>
                <a:tab pos="355600" algn="l"/>
              </a:tabLst>
            </a:pPr>
            <a:r>
              <a:rPr lang="en-US" sz="3600" b="1" spc="-5" dirty="0">
                <a:solidFill>
                  <a:srgbClr val="FF0000"/>
                </a:solidFill>
                <a:latin typeface="Times New Roman"/>
                <a:cs typeface="Times New Roman"/>
              </a:rPr>
              <a:t>Example</a:t>
            </a:r>
            <a:endParaRPr lang="en-US" sz="3600" dirty="0">
              <a:latin typeface="Times New Roman"/>
              <a:cs typeface="Times New Roman"/>
            </a:endParaRPr>
          </a:p>
          <a:p>
            <a:endParaRPr lang="en-US" dirty="0"/>
          </a:p>
        </p:txBody>
      </p:sp>
      <p:sp>
        <p:nvSpPr>
          <p:cNvPr id="4" name="object 8"/>
          <p:cNvSpPr/>
          <p:nvPr/>
        </p:nvSpPr>
        <p:spPr>
          <a:xfrm>
            <a:off x="7408793" y="2307335"/>
            <a:ext cx="819785" cy="108585"/>
          </a:xfrm>
          <a:custGeom>
            <a:avLst/>
            <a:gdLst/>
            <a:ahLst/>
            <a:cxnLst/>
            <a:rect l="l" t="t" r="r" b="b"/>
            <a:pathLst>
              <a:path w="819784" h="108585">
                <a:moveTo>
                  <a:pt x="819387" y="108204"/>
                </a:moveTo>
                <a:lnTo>
                  <a:pt x="789736" y="73027"/>
                </a:lnTo>
                <a:lnTo>
                  <a:pt x="758646" y="50058"/>
                </a:lnTo>
                <a:lnTo>
                  <a:pt x="722997" y="33660"/>
                </a:lnTo>
                <a:lnTo>
                  <a:pt x="680859" y="20213"/>
                </a:lnTo>
                <a:lnTo>
                  <a:pt x="630306" y="6095"/>
                </a:lnTo>
                <a:lnTo>
                  <a:pt x="604398" y="0"/>
                </a:lnTo>
                <a:lnTo>
                  <a:pt x="585348" y="2286"/>
                </a:lnTo>
                <a:lnTo>
                  <a:pt x="566298" y="6096"/>
                </a:lnTo>
                <a:lnTo>
                  <a:pt x="516388" y="13989"/>
                </a:lnTo>
                <a:lnTo>
                  <a:pt x="466475" y="21836"/>
                </a:lnTo>
                <a:lnTo>
                  <a:pt x="416572" y="29713"/>
                </a:lnTo>
                <a:lnTo>
                  <a:pt x="366690" y="37695"/>
                </a:lnTo>
                <a:lnTo>
                  <a:pt x="316842" y="45857"/>
                </a:lnTo>
                <a:lnTo>
                  <a:pt x="267042" y="54276"/>
                </a:lnTo>
                <a:lnTo>
                  <a:pt x="217301" y="63027"/>
                </a:lnTo>
                <a:lnTo>
                  <a:pt x="167632" y="72186"/>
                </a:lnTo>
                <a:lnTo>
                  <a:pt x="118047" y="81829"/>
                </a:lnTo>
                <a:lnTo>
                  <a:pt x="68560" y="92032"/>
                </a:lnTo>
                <a:lnTo>
                  <a:pt x="19182" y="102870"/>
                </a:lnTo>
                <a:lnTo>
                  <a:pt x="0" y="108204"/>
                </a:lnTo>
                <a:lnTo>
                  <a:pt x="819387" y="108204"/>
                </a:lnTo>
                <a:close/>
              </a:path>
            </a:pathLst>
          </a:custGeom>
          <a:solidFill>
            <a:srgbClr val="473A26"/>
          </a:solidFill>
        </p:spPr>
        <p:txBody>
          <a:bodyPr wrap="square" lIns="0" tIns="0" rIns="0" bIns="0" rtlCol="0"/>
          <a:lstStyle/>
          <a:p>
            <a:endParaRPr/>
          </a:p>
        </p:txBody>
      </p:sp>
      <p:sp>
        <p:nvSpPr>
          <p:cNvPr id="5" name="object 9"/>
          <p:cNvSpPr/>
          <p:nvPr/>
        </p:nvSpPr>
        <p:spPr>
          <a:xfrm>
            <a:off x="8084988" y="2327148"/>
            <a:ext cx="10795" cy="88900"/>
          </a:xfrm>
          <a:custGeom>
            <a:avLst/>
            <a:gdLst/>
            <a:ahLst/>
            <a:cxnLst/>
            <a:rect l="l" t="t" r="r" b="b"/>
            <a:pathLst>
              <a:path w="10795" h="88900">
                <a:moveTo>
                  <a:pt x="10499" y="2285"/>
                </a:moveTo>
                <a:lnTo>
                  <a:pt x="2117" y="0"/>
                </a:lnTo>
                <a:lnTo>
                  <a:pt x="0" y="88392"/>
                </a:lnTo>
                <a:lnTo>
                  <a:pt x="9718" y="88392"/>
                </a:lnTo>
                <a:lnTo>
                  <a:pt x="10499" y="2285"/>
                </a:lnTo>
                <a:close/>
              </a:path>
            </a:pathLst>
          </a:custGeom>
          <a:solidFill>
            <a:srgbClr val="7C421C"/>
          </a:solidFill>
        </p:spPr>
        <p:txBody>
          <a:bodyPr wrap="square" lIns="0" tIns="0" rIns="0" bIns="0" rtlCol="0"/>
          <a:lstStyle/>
          <a:p>
            <a:endParaRPr/>
          </a:p>
        </p:txBody>
      </p:sp>
      <p:sp>
        <p:nvSpPr>
          <p:cNvPr id="6" name="object 10"/>
          <p:cNvSpPr/>
          <p:nvPr/>
        </p:nvSpPr>
        <p:spPr>
          <a:xfrm>
            <a:off x="8080398" y="2326385"/>
            <a:ext cx="10795" cy="89535"/>
          </a:xfrm>
          <a:custGeom>
            <a:avLst/>
            <a:gdLst/>
            <a:ahLst/>
            <a:cxnLst/>
            <a:rect l="l" t="t" r="r" b="b"/>
            <a:pathLst>
              <a:path w="10795" h="89535">
                <a:moveTo>
                  <a:pt x="10517" y="3047"/>
                </a:moveTo>
                <a:lnTo>
                  <a:pt x="8231" y="1523"/>
                </a:lnTo>
                <a:lnTo>
                  <a:pt x="6707" y="761"/>
                </a:lnTo>
                <a:lnTo>
                  <a:pt x="3659" y="761"/>
                </a:lnTo>
                <a:lnTo>
                  <a:pt x="2135" y="0"/>
                </a:lnTo>
                <a:lnTo>
                  <a:pt x="0" y="89154"/>
                </a:lnTo>
                <a:lnTo>
                  <a:pt x="9476" y="89154"/>
                </a:lnTo>
                <a:lnTo>
                  <a:pt x="10517" y="3047"/>
                </a:lnTo>
                <a:close/>
              </a:path>
            </a:pathLst>
          </a:custGeom>
          <a:solidFill>
            <a:srgbClr val="77421E"/>
          </a:solidFill>
        </p:spPr>
        <p:txBody>
          <a:bodyPr wrap="square" lIns="0" tIns="0" rIns="0" bIns="0" rtlCol="0"/>
          <a:lstStyle/>
          <a:p>
            <a:endParaRPr/>
          </a:p>
        </p:txBody>
      </p:sp>
      <p:sp>
        <p:nvSpPr>
          <p:cNvPr id="7" name="object 11"/>
          <p:cNvSpPr/>
          <p:nvPr/>
        </p:nvSpPr>
        <p:spPr>
          <a:xfrm>
            <a:off x="8075269" y="2325623"/>
            <a:ext cx="11430" cy="90170"/>
          </a:xfrm>
          <a:custGeom>
            <a:avLst/>
            <a:gdLst/>
            <a:ahLst/>
            <a:cxnLst/>
            <a:rect l="l" t="t" r="r" b="b"/>
            <a:pathLst>
              <a:path w="11429" h="90169">
                <a:moveTo>
                  <a:pt x="11074" y="2285"/>
                </a:moveTo>
                <a:lnTo>
                  <a:pt x="8788" y="1523"/>
                </a:lnTo>
                <a:lnTo>
                  <a:pt x="7264" y="761"/>
                </a:lnTo>
                <a:lnTo>
                  <a:pt x="4216" y="761"/>
                </a:lnTo>
                <a:lnTo>
                  <a:pt x="2692" y="0"/>
                </a:lnTo>
                <a:lnTo>
                  <a:pt x="0" y="89916"/>
                </a:lnTo>
                <a:lnTo>
                  <a:pt x="10015" y="89916"/>
                </a:lnTo>
                <a:lnTo>
                  <a:pt x="11074" y="2285"/>
                </a:lnTo>
                <a:close/>
              </a:path>
            </a:pathLst>
          </a:custGeom>
          <a:solidFill>
            <a:srgbClr val="723F1C"/>
          </a:solidFill>
        </p:spPr>
        <p:txBody>
          <a:bodyPr wrap="square" lIns="0" tIns="0" rIns="0" bIns="0" rtlCol="0"/>
          <a:lstStyle/>
          <a:p>
            <a:endParaRPr/>
          </a:p>
        </p:txBody>
      </p:sp>
      <p:sp>
        <p:nvSpPr>
          <p:cNvPr id="8" name="object 12"/>
          <p:cNvSpPr/>
          <p:nvPr/>
        </p:nvSpPr>
        <p:spPr>
          <a:xfrm>
            <a:off x="8070658" y="2324861"/>
            <a:ext cx="12065" cy="90805"/>
          </a:xfrm>
          <a:custGeom>
            <a:avLst/>
            <a:gdLst/>
            <a:ahLst/>
            <a:cxnLst/>
            <a:rect l="l" t="t" r="r" b="b"/>
            <a:pathLst>
              <a:path w="12065" h="90805">
                <a:moveTo>
                  <a:pt x="11875" y="2285"/>
                </a:moveTo>
                <a:lnTo>
                  <a:pt x="8827" y="1523"/>
                </a:lnTo>
                <a:lnTo>
                  <a:pt x="7303" y="761"/>
                </a:lnTo>
                <a:lnTo>
                  <a:pt x="4255" y="761"/>
                </a:lnTo>
                <a:lnTo>
                  <a:pt x="2731" y="0"/>
                </a:lnTo>
                <a:lnTo>
                  <a:pt x="0" y="90678"/>
                </a:lnTo>
                <a:lnTo>
                  <a:pt x="10807" y="90678"/>
                </a:lnTo>
                <a:lnTo>
                  <a:pt x="11875" y="2285"/>
                </a:lnTo>
                <a:close/>
              </a:path>
            </a:pathLst>
          </a:custGeom>
          <a:solidFill>
            <a:srgbClr val="6D3F1E"/>
          </a:solidFill>
        </p:spPr>
        <p:txBody>
          <a:bodyPr wrap="square" lIns="0" tIns="0" rIns="0" bIns="0" rtlCol="0"/>
          <a:lstStyle/>
          <a:p>
            <a:endParaRPr/>
          </a:p>
        </p:txBody>
      </p:sp>
      <p:sp>
        <p:nvSpPr>
          <p:cNvPr id="9" name="object 13"/>
          <p:cNvSpPr/>
          <p:nvPr/>
        </p:nvSpPr>
        <p:spPr>
          <a:xfrm>
            <a:off x="8065637" y="2323338"/>
            <a:ext cx="10160" cy="92710"/>
          </a:xfrm>
          <a:custGeom>
            <a:avLst/>
            <a:gdLst/>
            <a:ahLst/>
            <a:cxnLst/>
            <a:rect l="l" t="t" r="r" b="b"/>
            <a:pathLst>
              <a:path w="10159" h="92710">
                <a:moveTo>
                  <a:pt x="10038" y="3047"/>
                </a:moveTo>
                <a:lnTo>
                  <a:pt x="8514" y="2285"/>
                </a:lnTo>
                <a:lnTo>
                  <a:pt x="6228" y="1523"/>
                </a:lnTo>
                <a:lnTo>
                  <a:pt x="3942" y="1523"/>
                </a:lnTo>
                <a:lnTo>
                  <a:pt x="1656" y="0"/>
                </a:lnTo>
                <a:lnTo>
                  <a:pt x="0" y="92201"/>
                </a:lnTo>
                <a:lnTo>
                  <a:pt x="9499" y="92201"/>
                </a:lnTo>
                <a:lnTo>
                  <a:pt x="10038" y="3047"/>
                </a:lnTo>
                <a:close/>
              </a:path>
            </a:pathLst>
          </a:custGeom>
          <a:solidFill>
            <a:srgbClr val="683F21"/>
          </a:solidFill>
        </p:spPr>
        <p:txBody>
          <a:bodyPr wrap="square" lIns="0" tIns="0" rIns="0" bIns="0" rtlCol="0"/>
          <a:lstStyle/>
          <a:p>
            <a:endParaRPr/>
          </a:p>
        </p:txBody>
      </p:sp>
      <p:sp>
        <p:nvSpPr>
          <p:cNvPr id="10" name="object 14"/>
          <p:cNvSpPr/>
          <p:nvPr/>
        </p:nvSpPr>
        <p:spPr>
          <a:xfrm>
            <a:off x="8061257" y="2322576"/>
            <a:ext cx="10160" cy="93345"/>
          </a:xfrm>
          <a:custGeom>
            <a:avLst/>
            <a:gdLst/>
            <a:ahLst/>
            <a:cxnLst/>
            <a:rect l="l" t="t" r="r" b="b"/>
            <a:pathLst>
              <a:path w="10159" h="93344">
                <a:moveTo>
                  <a:pt x="9846" y="3047"/>
                </a:moveTo>
                <a:lnTo>
                  <a:pt x="8322" y="2285"/>
                </a:lnTo>
                <a:lnTo>
                  <a:pt x="6036" y="761"/>
                </a:lnTo>
                <a:lnTo>
                  <a:pt x="4512" y="761"/>
                </a:lnTo>
                <a:lnTo>
                  <a:pt x="2226" y="0"/>
                </a:lnTo>
                <a:lnTo>
                  <a:pt x="0" y="92963"/>
                </a:lnTo>
                <a:lnTo>
                  <a:pt x="9303" y="92963"/>
                </a:lnTo>
                <a:lnTo>
                  <a:pt x="9846" y="3047"/>
                </a:lnTo>
                <a:close/>
              </a:path>
            </a:pathLst>
          </a:custGeom>
          <a:solidFill>
            <a:srgbClr val="663F21"/>
          </a:solidFill>
        </p:spPr>
        <p:txBody>
          <a:bodyPr wrap="square" lIns="0" tIns="0" rIns="0" bIns="0" rtlCol="0"/>
          <a:lstStyle/>
          <a:p>
            <a:endParaRPr/>
          </a:p>
        </p:txBody>
      </p:sp>
      <p:sp>
        <p:nvSpPr>
          <p:cNvPr id="11" name="object 15"/>
          <p:cNvSpPr/>
          <p:nvPr/>
        </p:nvSpPr>
        <p:spPr>
          <a:xfrm>
            <a:off x="8056466" y="2321814"/>
            <a:ext cx="10160" cy="93980"/>
          </a:xfrm>
          <a:custGeom>
            <a:avLst/>
            <a:gdLst/>
            <a:ahLst/>
            <a:cxnLst/>
            <a:rect l="l" t="t" r="r" b="b"/>
            <a:pathLst>
              <a:path w="10159" h="93980">
                <a:moveTo>
                  <a:pt x="10065" y="3047"/>
                </a:moveTo>
                <a:lnTo>
                  <a:pt x="8541" y="1523"/>
                </a:lnTo>
                <a:lnTo>
                  <a:pt x="6255" y="761"/>
                </a:lnTo>
                <a:lnTo>
                  <a:pt x="3969" y="761"/>
                </a:lnTo>
                <a:lnTo>
                  <a:pt x="1683" y="0"/>
                </a:lnTo>
                <a:lnTo>
                  <a:pt x="0" y="93725"/>
                </a:lnTo>
                <a:lnTo>
                  <a:pt x="8969" y="93725"/>
                </a:lnTo>
                <a:lnTo>
                  <a:pt x="10065" y="3047"/>
                </a:lnTo>
                <a:close/>
              </a:path>
            </a:pathLst>
          </a:custGeom>
          <a:solidFill>
            <a:srgbClr val="5E3D21"/>
          </a:solidFill>
        </p:spPr>
        <p:txBody>
          <a:bodyPr wrap="square" lIns="0" tIns="0" rIns="0" bIns="0" rtlCol="0"/>
          <a:lstStyle/>
          <a:p>
            <a:endParaRPr/>
          </a:p>
        </p:txBody>
      </p:sp>
      <p:sp>
        <p:nvSpPr>
          <p:cNvPr id="12" name="object 16"/>
          <p:cNvSpPr/>
          <p:nvPr/>
        </p:nvSpPr>
        <p:spPr>
          <a:xfrm>
            <a:off x="8050731" y="2321051"/>
            <a:ext cx="11430" cy="94615"/>
          </a:xfrm>
          <a:custGeom>
            <a:avLst/>
            <a:gdLst/>
            <a:ahLst/>
            <a:cxnLst/>
            <a:rect l="l" t="t" r="r" b="b"/>
            <a:pathLst>
              <a:path w="11429" h="94614">
                <a:moveTo>
                  <a:pt x="11228" y="2285"/>
                </a:moveTo>
                <a:lnTo>
                  <a:pt x="9704" y="1523"/>
                </a:lnTo>
                <a:lnTo>
                  <a:pt x="7418" y="761"/>
                </a:lnTo>
                <a:lnTo>
                  <a:pt x="5132" y="761"/>
                </a:lnTo>
                <a:lnTo>
                  <a:pt x="2846" y="0"/>
                </a:lnTo>
                <a:lnTo>
                  <a:pt x="0" y="94487"/>
                </a:lnTo>
                <a:lnTo>
                  <a:pt x="10113" y="94487"/>
                </a:lnTo>
                <a:lnTo>
                  <a:pt x="11228" y="2285"/>
                </a:lnTo>
                <a:close/>
              </a:path>
            </a:pathLst>
          </a:custGeom>
          <a:solidFill>
            <a:srgbClr val="5B3D21"/>
          </a:solidFill>
        </p:spPr>
        <p:txBody>
          <a:bodyPr wrap="square" lIns="0" tIns="0" rIns="0" bIns="0" rtlCol="0"/>
          <a:lstStyle/>
          <a:p>
            <a:endParaRPr/>
          </a:p>
        </p:txBody>
      </p:sp>
      <p:sp>
        <p:nvSpPr>
          <p:cNvPr id="13" name="object 17"/>
          <p:cNvSpPr/>
          <p:nvPr/>
        </p:nvSpPr>
        <p:spPr>
          <a:xfrm>
            <a:off x="8046136" y="2320289"/>
            <a:ext cx="11430" cy="95250"/>
          </a:xfrm>
          <a:custGeom>
            <a:avLst/>
            <a:gdLst/>
            <a:ahLst/>
            <a:cxnLst/>
            <a:rect l="l" t="t" r="r" b="b"/>
            <a:pathLst>
              <a:path w="11429" h="95250">
                <a:moveTo>
                  <a:pt x="11250" y="3047"/>
                </a:moveTo>
                <a:lnTo>
                  <a:pt x="9726" y="2285"/>
                </a:lnTo>
                <a:lnTo>
                  <a:pt x="2868" y="0"/>
                </a:lnTo>
                <a:lnTo>
                  <a:pt x="0" y="95249"/>
                </a:lnTo>
                <a:lnTo>
                  <a:pt x="10133" y="95249"/>
                </a:lnTo>
                <a:lnTo>
                  <a:pt x="11250" y="3047"/>
                </a:lnTo>
                <a:close/>
              </a:path>
            </a:pathLst>
          </a:custGeom>
          <a:solidFill>
            <a:srgbClr val="563D23"/>
          </a:solidFill>
        </p:spPr>
        <p:txBody>
          <a:bodyPr wrap="square" lIns="0" tIns="0" rIns="0" bIns="0" rtlCol="0"/>
          <a:lstStyle/>
          <a:p>
            <a:endParaRPr/>
          </a:p>
        </p:txBody>
      </p:sp>
      <p:sp>
        <p:nvSpPr>
          <p:cNvPr id="14" name="object 18"/>
          <p:cNvSpPr/>
          <p:nvPr/>
        </p:nvSpPr>
        <p:spPr>
          <a:xfrm>
            <a:off x="8041354" y="2318766"/>
            <a:ext cx="10795" cy="97155"/>
          </a:xfrm>
          <a:custGeom>
            <a:avLst/>
            <a:gdLst/>
            <a:ahLst/>
            <a:cxnLst/>
            <a:rect l="l" t="t" r="r" b="b"/>
            <a:pathLst>
              <a:path w="10795" h="97155">
                <a:moveTo>
                  <a:pt x="10699" y="3809"/>
                </a:moveTo>
                <a:lnTo>
                  <a:pt x="8413" y="3047"/>
                </a:lnTo>
                <a:lnTo>
                  <a:pt x="6889" y="2285"/>
                </a:lnTo>
                <a:lnTo>
                  <a:pt x="3841" y="1523"/>
                </a:lnTo>
                <a:lnTo>
                  <a:pt x="2317" y="0"/>
                </a:lnTo>
                <a:lnTo>
                  <a:pt x="0" y="96774"/>
                </a:lnTo>
                <a:lnTo>
                  <a:pt x="9854" y="96774"/>
                </a:lnTo>
                <a:lnTo>
                  <a:pt x="10699" y="3809"/>
                </a:lnTo>
                <a:close/>
              </a:path>
            </a:pathLst>
          </a:custGeom>
          <a:solidFill>
            <a:srgbClr val="513D26"/>
          </a:solidFill>
        </p:spPr>
        <p:txBody>
          <a:bodyPr wrap="square" lIns="0" tIns="0" rIns="0" bIns="0" rtlCol="0"/>
          <a:lstStyle/>
          <a:p>
            <a:endParaRPr/>
          </a:p>
        </p:txBody>
      </p:sp>
      <p:sp>
        <p:nvSpPr>
          <p:cNvPr id="15" name="object 19"/>
          <p:cNvSpPr/>
          <p:nvPr/>
        </p:nvSpPr>
        <p:spPr>
          <a:xfrm>
            <a:off x="8036763" y="2318004"/>
            <a:ext cx="10795" cy="97790"/>
          </a:xfrm>
          <a:custGeom>
            <a:avLst/>
            <a:gdLst/>
            <a:ahLst/>
            <a:cxnLst/>
            <a:rect l="l" t="t" r="r" b="b"/>
            <a:pathLst>
              <a:path w="10795" h="97789">
                <a:moveTo>
                  <a:pt x="10718" y="3809"/>
                </a:moveTo>
                <a:lnTo>
                  <a:pt x="8432" y="3047"/>
                </a:lnTo>
                <a:lnTo>
                  <a:pt x="6908" y="2285"/>
                </a:lnTo>
                <a:lnTo>
                  <a:pt x="4622" y="761"/>
                </a:lnTo>
                <a:lnTo>
                  <a:pt x="2336" y="0"/>
                </a:lnTo>
                <a:lnTo>
                  <a:pt x="0" y="97536"/>
                </a:lnTo>
                <a:lnTo>
                  <a:pt x="9582" y="97536"/>
                </a:lnTo>
                <a:lnTo>
                  <a:pt x="10718" y="3809"/>
                </a:lnTo>
                <a:close/>
              </a:path>
            </a:pathLst>
          </a:custGeom>
          <a:solidFill>
            <a:srgbClr val="4C3A23"/>
          </a:solidFill>
        </p:spPr>
        <p:txBody>
          <a:bodyPr wrap="square" lIns="0" tIns="0" rIns="0" bIns="0" rtlCol="0"/>
          <a:lstStyle/>
          <a:p>
            <a:endParaRPr/>
          </a:p>
        </p:txBody>
      </p:sp>
      <p:sp>
        <p:nvSpPr>
          <p:cNvPr id="16" name="object 20"/>
          <p:cNvSpPr/>
          <p:nvPr/>
        </p:nvSpPr>
        <p:spPr>
          <a:xfrm>
            <a:off x="8032173" y="2317242"/>
            <a:ext cx="10795" cy="98425"/>
          </a:xfrm>
          <a:custGeom>
            <a:avLst/>
            <a:gdLst/>
            <a:ahLst/>
            <a:cxnLst/>
            <a:rect l="l" t="t" r="r" b="b"/>
            <a:pathLst>
              <a:path w="10795" h="98425">
                <a:moveTo>
                  <a:pt x="10736" y="3809"/>
                </a:moveTo>
                <a:lnTo>
                  <a:pt x="2354" y="0"/>
                </a:lnTo>
                <a:lnTo>
                  <a:pt x="0" y="98298"/>
                </a:lnTo>
                <a:lnTo>
                  <a:pt x="9591" y="98298"/>
                </a:lnTo>
                <a:lnTo>
                  <a:pt x="10736" y="3809"/>
                </a:lnTo>
                <a:close/>
              </a:path>
            </a:pathLst>
          </a:custGeom>
          <a:solidFill>
            <a:srgbClr val="473A26"/>
          </a:solidFill>
        </p:spPr>
        <p:txBody>
          <a:bodyPr wrap="square" lIns="0" tIns="0" rIns="0" bIns="0" rtlCol="0"/>
          <a:lstStyle/>
          <a:p>
            <a:endParaRPr/>
          </a:p>
        </p:txBody>
      </p:sp>
      <p:sp>
        <p:nvSpPr>
          <p:cNvPr id="17" name="object 21"/>
          <p:cNvSpPr/>
          <p:nvPr/>
        </p:nvSpPr>
        <p:spPr>
          <a:xfrm>
            <a:off x="8093412" y="2329433"/>
            <a:ext cx="10795" cy="86360"/>
          </a:xfrm>
          <a:custGeom>
            <a:avLst/>
            <a:gdLst/>
            <a:ahLst/>
            <a:cxnLst/>
            <a:rect l="l" t="t" r="r" b="b"/>
            <a:pathLst>
              <a:path w="10795" h="86360">
                <a:moveTo>
                  <a:pt x="10456" y="3047"/>
                </a:moveTo>
                <a:lnTo>
                  <a:pt x="2074" y="0"/>
                </a:lnTo>
                <a:lnTo>
                  <a:pt x="0" y="86105"/>
                </a:lnTo>
                <a:lnTo>
                  <a:pt x="9701" y="86105"/>
                </a:lnTo>
                <a:lnTo>
                  <a:pt x="10456" y="3047"/>
                </a:lnTo>
                <a:close/>
              </a:path>
            </a:pathLst>
          </a:custGeom>
          <a:solidFill>
            <a:srgbClr val="002D38"/>
          </a:solidFill>
        </p:spPr>
        <p:txBody>
          <a:bodyPr wrap="square" lIns="0" tIns="0" rIns="0" bIns="0" rtlCol="0"/>
          <a:lstStyle/>
          <a:p>
            <a:endParaRPr/>
          </a:p>
        </p:txBody>
      </p:sp>
      <p:sp>
        <p:nvSpPr>
          <p:cNvPr id="18" name="object 22"/>
          <p:cNvSpPr/>
          <p:nvPr/>
        </p:nvSpPr>
        <p:spPr>
          <a:xfrm>
            <a:off x="7396967" y="2307335"/>
            <a:ext cx="617220" cy="108585"/>
          </a:xfrm>
          <a:custGeom>
            <a:avLst/>
            <a:gdLst/>
            <a:ahLst/>
            <a:cxnLst/>
            <a:rect l="l" t="t" r="r" b="b"/>
            <a:pathLst>
              <a:path w="617220" h="108585">
                <a:moveTo>
                  <a:pt x="616986" y="0"/>
                </a:moveTo>
                <a:lnTo>
                  <a:pt x="549886" y="3058"/>
                </a:lnTo>
                <a:lnTo>
                  <a:pt x="501557" y="6347"/>
                </a:lnTo>
                <a:lnTo>
                  <a:pt x="453030" y="10606"/>
                </a:lnTo>
                <a:lnTo>
                  <a:pt x="404390" y="15815"/>
                </a:lnTo>
                <a:lnTo>
                  <a:pt x="355719" y="21953"/>
                </a:lnTo>
                <a:lnTo>
                  <a:pt x="307099" y="28998"/>
                </a:lnTo>
                <a:lnTo>
                  <a:pt x="258614" y="36930"/>
                </a:lnTo>
                <a:lnTo>
                  <a:pt x="210346" y="45728"/>
                </a:lnTo>
                <a:lnTo>
                  <a:pt x="162377" y="55370"/>
                </a:lnTo>
                <a:lnTo>
                  <a:pt x="114792" y="65836"/>
                </a:lnTo>
                <a:lnTo>
                  <a:pt x="67673" y="77104"/>
                </a:lnTo>
                <a:lnTo>
                  <a:pt x="21102" y="89153"/>
                </a:lnTo>
                <a:lnTo>
                  <a:pt x="2052" y="93725"/>
                </a:lnTo>
                <a:lnTo>
                  <a:pt x="0" y="108204"/>
                </a:lnTo>
                <a:lnTo>
                  <a:pt x="611889" y="108204"/>
                </a:lnTo>
                <a:lnTo>
                  <a:pt x="616986" y="0"/>
                </a:lnTo>
                <a:close/>
              </a:path>
            </a:pathLst>
          </a:custGeom>
          <a:solidFill>
            <a:srgbClr val="AA8E70"/>
          </a:solidFill>
        </p:spPr>
        <p:txBody>
          <a:bodyPr wrap="square" lIns="0" tIns="0" rIns="0" bIns="0" rtlCol="0"/>
          <a:lstStyle/>
          <a:p>
            <a:endParaRPr/>
          </a:p>
        </p:txBody>
      </p:sp>
      <p:sp>
        <p:nvSpPr>
          <p:cNvPr id="19" name="object 23"/>
          <p:cNvSpPr/>
          <p:nvPr/>
        </p:nvSpPr>
        <p:spPr>
          <a:xfrm>
            <a:off x="7397870" y="2308860"/>
            <a:ext cx="601980" cy="106680"/>
          </a:xfrm>
          <a:custGeom>
            <a:avLst/>
            <a:gdLst/>
            <a:ahLst/>
            <a:cxnLst/>
            <a:rect l="l" t="t" r="r" b="b"/>
            <a:pathLst>
              <a:path w="601979" h="106680">
                <a:moveTo>
                  <a:pt x="601605" y="0"/>
                </a:moveTo>
                <a:lnTo>
                  <a:pt x="531462" y="3534"/>
                </a:lnTo>
                <a:lnTo>
                  <a:pt x="479699" y="7421"/>
                </a:lnTo>
                <a:lnTo>
                  <a:pt x="428040" y="12398"/>
                </a:lnTo>
                <a:lnTo>
                  <a:pt x="376500" y="18440"/>
                </a:lnTo>
                <a:lnTo>
                  <a:pt x="325093" y="25520"/>
                </a:lnTo>
                <a:lnTo>
                  <a:pt x="273832" y="33613"/>
                </a:lnTo>
                <a:lnTo>
                  <a:pt x="222730" y="42695"/>
                </a:lnTo>
                <a:lnTo>
                  <a:pt x="171803" y="52738"/>
                </a:lnTo>
                <a:lnTo>
                  <a:pt x="121062" y="63720"/>
                </a:lnTo>
                <a:lnTo>
                  <a:pt x="70523" y="75612"/>
                </a:lnTo>
                <a:lnTo>
                  <a:pt x="20199" y="88391"/>
                </a:lnTo>
                <a:lnTo>
                  <a:pt x="1911" y="92963"/>
                </a:lnTo>
                <a:lnTo>
                  <a:pt x="0" y="106680"/>
                </a:lnTo>
                <a:lnTo>
                  <a:pt x="596792" y="106680"/>
                </a:lnTo>
                <a:lnTo>
                  <a:pt x="601605" y="0"/>
                </a:lnTo>
                <a:close/>
              </a:path>
            </a:pathLst>
          </a:custGeom>
          <a:solidFill>
            <a:srgbClr val="AF9375"/>
          </a:solidFill>
        </p:spPr>
        <p:txBody>
          <a:bodyPr wrap="square" lIns="0" tIns="0" rIns="0" bIns="0" rtlCol="0"/>
          <a:lstStyle/>
          <a:p>
            <a:endParaRPr/>
          </a:p>
        </p:txBody>
      </p:sp>
      <p:sp>
        <p:nvSpPr>
          <p:cNvPr id="20" name="object 24"/>
          <p:cNvSpPr/>
          <p:nvPr/>
        </p:nvSpPr>
        <p:spPr>
          <a:xfrm>
            <a:off x="7398772" y="2310383"/>
            <a:ext cx="587375" cy="105410"/>
          </a:xfrm>
          <a:custGeom>
            <a:avLst/>
            <a:gdLst/>
            <a:ahLst/>
            <a:cxnLst/>
            <a:rect l="l" t="t" r="r" b="b"/>
            <a:pathLst>
              <a:path w="587375" h="105410">
                <a:moveTo>
                  <a:pt x="586987" y="0"/>
                </a:moveTo>
                <a:lnTo>
                  <a:pt x="549649" y="2285"/>
                </a:lnTo>
                <a:lnTo>
                  <a:pt x="497729" y="5432"/>
                </a:lnTo>
                <a:lnTo>
                  <a:pt x="445907" y="9768"/>
                </a:lnTo>
                <a:lnTo>
                  <a:pt x="394201" y="15256"/>
                </a:lnTo>
                <a:lnTo>
                  <a:pt x="342626" y="21864"/>
                </a:lnTo>
                <a:lnTo>
                  <a:pt x="291198" y="29556"/>
                </a:lnTo>
                <a:lnTo>
                  <a:pt x="239933" y="38296"/>
                </a:lnTo>
                <a:lnTo>
                  <a:pt x="188847" y="48052"/>
                </a:lnTo>
                <a:lnTo>
                  <a:pt x="137956" y="58787"/>
                </a:lnTo>
                <a:lnTo>
                  <a:pt x="87276" y="70467"/>
                </a:lnTo>
                <a:lnTo>
                  <a:pt x="36823" y="83057"/>
                </a:lnTo>
                <a:lnTo>
                  <a:pt x="0" y="105156"/>
                </a:lnTo>
                <a:lnTo>
                  <a:pt x="581259" y="105156"/>
                </a:lnTo>
                <a:lnTo>
                  <a:pt x="586987" y="0"/>
                </a:lnTo>
                <a:close/>
              </a:path>
            </a:pathLst>
          </a:custGeom>
          <a:solidFill>
            <a:srgbClr val="B2967A"/>
          </a:solidFill>
        </p:spPr>
        <p:txBody>
          <a:bodyPr wrap="square" lIns="0" tIns="0" rIns="0" bIns="0" rtlCol="0"/>
          <a:lstStyle/>
          <a:p>
            <a:endParaRPr/>
          </a:p>
        </p:txBody>
      </p:sp>
      <p:sp>
        <p:nvSpPr>
          <p:cNvPr id="21" name="object 25"/>
          <p:cNvSpPr/>
          <p:nvPr/>
        </p:nvSpPr>
        <p:spPr>
          <a:xfrm>
            <a:off x="7400449" y="2312670"/>
            <a:ext cx="569595" cy="102870"/>
          </a:xfrm>
          <a:custGeom>
            <a:avLst/>
            <a:gdLst/>
            <a:ahLst/>
            <a:cxnLst/>
            <a:rect l="l" t="t" r="r" b="b"/>
            <a:pathLst>
              <a:path w="569595" h="102869">
                <a:moveTo>
                  <a:pt x="569308" y="0"/>
                </a:moveTo>
                <a:lnTo>
                  <a:pt x="483721" y="4789"/>
                </a:lnTo>
                <a:lnTo>
                  <a:pt x="433277" y="9168"/>
                </a:lnTo>
                <a:lnTo>
                  <a:pt x="382941" y="14637"/>
                </a:lnTo>
                <a:lnTo>
                  <a:pt x="332732" y="21174"/>
                </a:lnTo>
                <a:lnTo>
                  <a:pt x="282667" y="28755"/>
                </a:lnTo>
                <a:lnTo>
                  <a:pt x="232765" y="37359"/>
                </a:lnTo>
                <a:lnTo>
                  <a:pt x="183044" y="46961"/>
                </a:lnTo>
                <a:lnTo>
                  <a:pt x="133522" y="57540"/>
                </a:lnTo>
                <a:lnTo>
                  <a:pt x="84216" y="69071"/>
                </a:lnTo>
                <a:lnTo>
                  <a:pt x="35146" y="81533"/>
                </a:lnTo>
                <a:lnTo>
                  <a:pt x="0" y="102870"/>
                </a:lnTo>
                <a:lnTo>
                  <a:pt x="564269" y="102870"/>
                </a:lnTo>
                <a:lnTo>
                  <a:pt x="569308" y="0"/>
                </a:lnTo>
                <a:close/>
              </a:path>
            </a:pathLst>
          </a:custGeom>
          <a:solidFill>
            <a:srgbClr val="B79B7F"/>
          </a:solidFill>
        </p:spPr>
        <p:txBody>
          <a:bodyPr wrap="square" lIns="0" tIns="0" rIns="0" bIns="0" rtlCol="0"/>
          <a:lstStyle/>
          <a:p>
            <a:endParaRPr/>
          </a:p>
        </p:txBody>
      </p:sp>
      <p:sp>
        <p:nvSpPr>
          <p:cNvPr id="22" name="object 26"/>
          <p:cNvSpPr/>
          <p:nvPr/>
        </p:nvSpPr>
        <p:spPr>
          <a:xfrm>
            <a:off x="7401249" y="2314194"/>
            <a:ext cx="554355" cy="101600"/>
          </a:xfrm>
          <a:custGeom>
            <a:avLst/>
            <a:gdLst/>
            <a:ahLst/>
            <a:cxnLst/>
            <a:rect l="l" t="t" r="r" b="b"/>
            <a:pathLst>
              <a:path w="554354" h="101600">
                <a:moveTo>
                  <a:pt x="554030" y="0"/>
                </a:moveTo>
                <a:lnTo>
                  <a:pt x="520502" y="2285"/>
                </a:lnTo>
                <a:lnTo>
                  <a:pt x="471178" y="5381"/>
                </a:lnTo>
                <a:lnTo>
                  <a:pt x="421954" y="9681"/>
                </a:lnTo>
                <a:lnTo>
                  <a:pt x="372846" y="15137"/>
                </a:lnTo>
                <a:lnTo>
                  <a:pt x="323869" y="21699"/>
                </a:lnTo>
                <a:lnTo>
                  <a:pt x="275038" y="29317"/>
                </a:lnTo>
                <a:lnTo>
                  <a:pt x="226367" y="37943"/>
                </a:lnTo>
                <a:lnTo>
                  <a:pt x="177871" y="47527"/>
                </a:lnTo>
                <a:lnTo>
                  <a:pt x="129565" y="58020"/>
                </a:lnTo>
                <a:lnTo>
                  <a:pt x="81465" y="69372"/>
                </a:lnTo>
                <a:lnTo>
                  <a:pt x="33584" y="81533"/>
                </a:lnTo>
                <a:lnTo>
                  <a:pt x="0" y="101346"/>
                </a:lnTo>
                <a:lnTo>
                  <a:pt x="548855" y="101346"/>
                </a:lnTo>
                <a:lnTo>
                  <a:pt x="554030" y="0"/>
                </a:lnTo>
                <a:close/>
              </a:path>
            </a:pathLst>
          </a:custGeom>
          <a:solidFill>
            <a:srgbClr val="BCA087"/>
          </a:solidFill>
        </p:spPr>
        <p:txBody>
          <a:bodyPr wrap="square" lIns="0" tIns="0" rIns="0" bIns="0" rtlCol="0"/>
          <a:lstStyle/>
          <a:p>
            <a:endParaRPr/>
          </a:p>
        </p:txBody>
      </p:sp>
      <p:sp>
        <p:nvSpPr>
          <p:cNvPr id="23" name="object 27"/>
          <p:cNvSpPr/>
          <p:nvPr/>
        </p:nvSpPr>
        <p:spPr>
          <a:xfrm>
            <a:off x="7401400" y="2316479"/>
            <a:ext cx="539115" cy="99060"/>
          </a:xfrm>
          <a:custGeom>
            <a:avLst/>
            <a:gdLst/>
            <a:ahLst/>
            <a:cxnLst/>
            <a:rect l="l" t="t" r="r" b="b"/>
            <a:pathLst>
              <a:path w="539115" h="99060">
                <a:moveTo>
                  <a:pt x="538638" y="0"/>
                </a:moveTo>
                <a:lnTo>
                  <a:pt x="453879" y="5298"/>
                </a:lnTo>
                <a:lnTo>
                  <a:pt x="400813" y="10446"/>
                </a:lnTo>
                <a:lnTo>
                  <a:pt x="347579" y="16907"/>
                </a:lnTo>
                <a:lnTo>
                  <a:pt x="294322" y="24625"/>
                </a:lnTo>
                <a:lnTo>
                  <a:pt x="241182" y="33540"/>
                </a:lnTo>
                <a:lnTo>
                  <a:pt x="188304" y="43594"/>
                </a:lnTo>
                <a:lnTo>
                  <a:pt x="135831" y="54730"/>
                </a:lnTo>
                <a:lnTo>
                  <a:pt x="83905" y="66887"/>
                </a:lnTo>
                <a:lnTo>
                  <a:pt x="32670" y="80009"/>
                </a:lnTo>
                <a:lnTo>
                  <a:pt x="0" y="99059"/>
                </a:lnTo>
                <a:lnTo>
                  <a:pt x="533308" y="99059"/>
                </a:lnTo>
                <a:lnTo>
                  <a:pt x="538638" y="0"/>
                </a:lnTo>
                <a:close/>
              </a:path>
            </a:pathLst>
          </a:custGeom>
          <a:solidFill>
            <a:srgbClr val="C1A58C"/>
          </a:solidFill>
        </p:spPr>
        <p:txBody>
          <a:bodyPr wrap="square" lIns="0" tIns="0" rIns="0" bIns="0" rtlCol="0"/>
          <a:lstStyle/>
          <a:p>
            <a:endParaRPr/>
          </a:p>
        </p:txBody>
      </p:sp>
      <p:sp>
        <p:nvSpPr>
          <p:cNvPr id="24" name="object 28"/>
          <p:cNvSpPr/>
          <p:nvPr/>
        </p:nvSpPr>
        <p:spPr>
          <a:xfrm>
            <a:off x="7402391" y="2318004"/>
            <a:ext cx="523240" cy="97790"/>
          </a:xfrm>
          <a:custGeom>
            <a:avLst/>
            <a:gdLst/>
            <a:ahLst/>
            <a:cxnLst/>
            <a:rect l="l" t="t" r="r" b="b"/>
            <a:pathLst>
              <a:path w="523240" h="97789">
                <a:moveTo>
                  <a:pt x="523170" y="0"/>
                </a:moveTo>
                <a:lnTo>
                  <a:pt x="492690" y="2285"/>
                </a:lnTo>
                <a:lnTo>
                  <a:pt x="441087" y="5469"/>
                </a:lnTo>
                <a:lnTo>
                  <a:pt x="389382" y="10317"/>
                </a:lnTo>
                <a:lnTo>
                  <a:pt x="337660" y="16701"/>
                </a:lnTo>
                <a:lnTo>
                  <a:pt x="286004" y="24492"/>
                </a:lnTo>
                <a:lnTo>
                  <a:pt x="234500" y="33560"/>
                </a:lnTo>
                <a:lnTo>
                  <a:pt x="183231" y="43775"/>
                </a:lnTo>
                <a:lnTo>
                  <a:pt x="132282" y="55008"/>
                </a:lnTo>
                <a:lnTo>
                  <a:pt x="81737" y="67129"/>
                </a:lnTo>
                <a:lnTo>
                  <a:pt x="31680" y="80009"/>
                </a:lnTo>
                <a:lnTo>
                  <a:pt x="0" y="97535"/>
                </a:lnTo>
                <a:lnTo>
                  <a:pt x="518133" y="97535"/>
                </a:lnTo>
                <a:lnTo>
                  <a:pt x="523170" y="0"/>
                </a:lnTo>
                <a:close/>
              </a:path>
            </a:pathLst>
          </a:custGeom>
          <a:solidFill>
            <a:srgbClr val="C4A891"/>
          </a:solidFill>
        </p:spPr>
        <p:txBody>
          <a:bodyPr wrap="square" lIns="0" tIns="0" rIns="0" bIns="0" rtlCol="0"/>
          <a:lstStyle/>
          <a:p>
            <a:endParaRPr/>
          </a:p>
        </p:txBody>
      </p:sp>
      <p:sp>
        <p:nvSpPr>
          <p:cNvPr id="25" name="object 29"/>
          <p:cNvSpPr/>
          <p:nvPr/>
        </p:nvSpPr>
        <p:spPr>
          <a:xfrm>
            <a:off x="7403207" y="2320289"/>
            <a:ext cx="508634" cy="95250"/>
          </a:xfrm>
          <a:custGeom>
            <a:avLst/>
            <a:gdLst/>
            <a:ahLst/>
            <a:cxnLst/>
            <a:rect l="l" t="t" r="r" b="b"/>
            <a:pathLst>
              <a:path w="508634" h="95250">
                <a:moveTo>
                  <a:pt x="508638" y="0"/>
                </a:moveTo>
                <a:lnTo>
                  <a:pt x="428366" y="5201"/>
                </a:lnTo>
                <a:lnTo>
                  <a:pt x="377942" y="10248"/>
                </a:lnTo>
                <a:lnTo>
                  <a:pt x="327666" y="16600"/>
                </a:lnTo>
                <a:lnTo>
                  <a:pt x="277556" y="24191"/>
                </a:lnTo>
                <a:lnTo>
                  <a:pt x="227629" y="32958"/>
                </a:lnTo>
                <a:lnTo>
                  <a:pt x="177902" y="42835"/>
                </a:lnTo>
                <a:lnTo>
                  <a:pt x="128394" y="53759"/>
                </a:lnTo>
                <a:lnTo>
                  <a:pt x="79122" y="65664"/>
                </a:lnTo>
                <a:lnTo>
                  <a:pt x="30102" y="78485"/>
                </a:lnTo>
                <a:lnTo>
                  <a:pt x="0" y="95249"/>
                </a:lnTo>
                <a:lnTo>
                  <a:pt x="502990" y="95249"/>
                </a:lnTo>
                <a:lnTo>
                  <a:pt x="508638" y="0"/>
                </a:lnTo>
                <a:close/>
              </a:path>
            </a:pathLst>
          </a:custGeom>
          <a:solidFill>
            <a:srgbClr val="C9AD96"/>
          </a:solidFill>
        </p:spPr>
        <p:txBody>
          <a:bodyPr wrap="square" lIns="0" tIns="0" rIns="0" bIns="0" rtlCol="0"/>
          <a:lstStyle/>
          <a:p>
            <a:endParaRPr/>
          </a:p>
        </p:txBody>
      </p:sp>
      <p:sp>
        <p:nvSpPr>
          <p:cNvPr id="26" name="object 30"/>
          <p:cNvSpPr/>
          <p:nvPr/>
        </p:nvSpPr>
        <p:spPr>
          <a:xfrm>
            <a:off x="7404875" y="2321814"/>
            <a:ext cx="492125" cy="93980"/>
          </a:xfrm>
          <a:custGeom>
            <a:avLst/>
            <a:gdLst/>
            <a:ahLst/>
            <a:cxnLst/>
            <a:rect l="l" t="t" r="r" b="b"/>
            <a:pathLst>
              <a:path w="492125" h="93980">
                <a:moveTo>
                  <a:pt x="491729" y="0"/>
                </a:moveTo>
                <a:lnTo>
                  <a:pt x="415610" y="5482"/>
                </a:lnTo>
                <a:lnTo>
                  <a:pt x="366991" y="10728"/>
                </a:lnTo>
                <a:lnTo>
                  <a:pt x="317931" y="17204"/>
                </a:lnTo>
                <a:lnTo>
                  <a:pt x="268682" y="24848"/>
                </a:lnTo>
                <a:lnTo>
                  <a:pt x="219496" y="33600"/>
                </a:lnTo>
                <a:lnTo>
                  <a:pt x="170625" y="43400"/>
                </a:lnTo>
                <a:lnTo>
                  <a:pt x="122323" y="54187"/>
                </a:lnTo>
                <a:lnTo>
                  <a:pt x="74842" y="65903"/>
                </a:lnTo>
                <a:lnTo>
                  <a:pt x="28433" y="78485"/>
                </a:lnTo>
                <a:lnTo>
                  <a:pt x="0" y="93725"/>
                </a:lnTo>
                <a:lnTo>
                  <a:pt x="485844" y="93725"/>
                </a:lnTo>
                <a:lnTo>
                  <a:pt x="491729" y="0"/>
                </a:lnTo>
                <a:close/>
              </a:path>
            </a:pathLst>
          </a:custGeom>
          <a:solidFill>
            <a:srgbClr val="CCB59E"/>
          </a:solidFill>
        </p:spPr>
        <p:txBody>
          <a:bodyPr wrap="square" lIns="0" tIns="0" rIns="0" bIns="0" rtlCol="0"/>
          <a:lstStyle/>
          <a:p>
            <a:endParaRPr/>
          </a:p>
        </p:txBody>
      </p:sp>
      <p:sp>
        <p:nvSpPr>
          <p:cNvPr id="27" name="object 31"/>
          <p:cNvSpPr/>
          <p:nvPr/>
        </p:nvSpPr>
        <p:spPr>
          <a:xfrm>
            <a:off x="7405768" y="2323338"/>
            <a:ext cx="476884" cy="92710"/>
          </a:xfrm>
          <a:custGeom>
            <a:avLst/>
            <a:gdLst/>
            <a:ahLst/>
            <a:cxnLst/>
            <a:rect l="l" t="t" r="r" b="b"/>
            <a:pathLst>
              <a:path w="476884" h="92710">
                <a:moveTo>
                  <a:pt x="476358" y="0"/>
                </a:moveTo>
                <a:lnTo>
                  <a:pt x="449688" y="2286"/>
                </a:lnTo>
                <a:lnTo>
                  <a:pt x="396240" y="6717"/>
                </a:lnTo>
                <a:lnTo>
                  <a:pt x="342821" y="12737"/>
                </a:lnTo>
                <a:lnTo>
                  <a:pt x="289501" y="20265"/>
                </a:lnTo>
                <a:lnTo>
                  <a:pt x="236347" y="29222"/>
                </a:lnTo>
                <a:lnTo>
                  <a:pt x="183430" y="39527"/>
                </a:lnTo>
                <a:lnTo>
                  <a:pt x="130816" y="51099"/>
                </a:lnTo>
                <a:lnTo>
                  <a:pt x="78576" y="63858"/>
                </a:lnTo>
                <a:lnTo>
                  <a:pt x="26778" y="77724"/>
                </a:lnTo>
                <a:lnTo>
                  <a:pt x="0" y="92201"/>
                </a:lnTo>
                <a:lnTo>
                  <a:pt x="471003" y="92201"/>
                </a:lnTo>
                <a:lnTo>
                  <a:pt x="472548" y="70104"/>
                </a:lnTo>
                <a:lnTo>
                  <a:pt x="476358" y="0"/>
                </a:lnTo>
                <a:close/>
              </a:path>
            </a:pathLst>
          </a:custGeom>
          <a:solidFill>
            <a:srgbClr val="D1BAA3"/>
          </a:solidFill>
        </p:spPr>
        <p:txBody>
          <a:bodyPr wrap="square" lIns="0" tIns="0" rIns="0" bIns="0" rtlCol="0"/>
          <a:lstStyle/>
          <a:p>
            <a:endParaRPr/>
          </a:p>
        </p:txBody>
      </p:sp>
      <p:sp>
        <p:nvSpPr>
          <p:cNvPr id="28" name="object 32"/>
          <p:cNvSpPr/>
          <p:nvPr/>
        </p:nvSpPr>
        <p:spPr>
          <a:xfrm>
            <a:off x="7406668" y="2325623"/>
            <a:ext cx="461009" cy="90170"/>
          </a:xfrm>
          <a:custGeom>
            <a:avLst/>
            <a:gdLst/>
            <a:ahLst/>
            <a:cxnLst/>
            <a:rect l="l" t="t" r="r" b="b"/>
            <a:pathLst>
              <a:path w="461009" h="90169">
                <a:moveTo>
                  <a:pt x="460981" y="0"/>
                </a:moveTo>
                <a:lnTo>
                  <a:pt x="382742" y="5779"/>
                </a:lnTo>
                <a:lnTo>
                  <a:pt x="330953" y="12116"/>
                </a:lnTo>
                <a:lnTo>
                  <a:pt x="279603" y="19756"/>
                </a:lnTo>
                <a:lnTo>
                  <a:pt x="228590" y="28684"/>
                </a:lnTo>
                <a:lnTo>
                  <a:pt x="177813" y="38884"/>
                </a:lnTo>
                <a:lnTo>
                  <a:pt x="127170" y="50341"/>
                </a:lnTo>
                <a:lnTo>
                  <a:pt x="76559" y="63039"/>
                </a:lnTo>
                <a:lnTo>
                  <a:pt x="25879" y="76962"/>
                </a:lnTo>
                <a:lnTo>
                  <a:pt x="0" y="89916"/>
                </a:lnTo>
                <a:lnTo>
                  <a:pt x="455315" y="89916"/>
                </a:lnTo>
                <a:lnTo>
                  <a:pt x="457171" y="65532"/>
                </a:lnTo>
                <a:lnTo>
                  <a:pt x="460981" y="0"/>
                </a:lnTo>
                <a:close/>
              </a:path>
            </a:pathLst>
          </a:custGeom>
          <a:solidFill>
            <a:srgbClr val="D3BCA8"/>
          </a:solidFill>
        </p:spPr>
        <p:txBody>
          <a:bodyPr wrap="square" lIns="0" tIns="0" rIns="0" bIns="0" rtlCol="0"/>
          <a:lstStyle/>
          <a:p>
            <a:endParaRPr/>
          </a:p>
        </p:txBody>
      </p:sp>
      <p:sp>
        <p:nvSpPr>
          <p:cNvPr id="29" name="object 33"/>
          <p:cNvSpPr/>
          <p:nvPr/>
        </p:nvSpPr>
        <p:spPr>
          <a:xfrm>
            <a:off x="7407502" y="2327148"/>
            <a:ext cx="445134" cy="88900"/>
          </a:xfrm>
          <a:custGeom>
            <a:avLst/>
            <a:gdLst/>
            <a:ahLst/>
            <a:cxnLst/>
            <a:rect l="l" t="t" r="r" b="b"/>
            <a:pathLst>
              <a:path w="445134" h="88900">
                <a:moveTo>
                  <a:pt x="444907" y="0"/>
                </a:moveTo>
                <a:lnTo>
                  <a:pt x="370864" y="6000"/>
                </a:lnTo>
                <a:lnTo>
                  <a:pt x="320569" y="12436"/>
                </a:lnTo>
                <a:lnTo>
                  <a:pt x="270438" y="20083"/>
                </a:lnTo>
                <a:lnTo>
                  <a:pt x="220508" y="28956"/>
                </a:lnTo>
                <a:lnTo>
                  <a:pt x="170814" y="39066"/>
                </a:lnTo>
                <a:lnTo>
                  <a:pt x="121394" y="50428"/>
                </a:lnTo>
                <a:lnTo>
                  <a:pt x="72284" y="63056"/>
                </a:lnTo>
                <a:lnTo>
                  <a:pt x="23521" y="76962"/>
                </a:lnTo>
                <a:lnTo>
                  <a:pt x="0" y="88392"/>
                </a:lnTo>
                <a:lnTo>
                  <a:pt x="439507" y="88392"/>
                </a:lnTo>
                <a:lnTo>
                  <a:pt x="441859" y="61722"/>
                </a:lnTo>
                <a:lnTo>
                  <a:pt x="444907" y="0"/>
                </a:lnTo>
                <a:close/>
              </a:path>
            </a:pathLst>
          </a:custGeom>
          <a:solidFill>
            <a:srgbClr val="D8C1AD"/>
          </a:solidFill>
        </p:spPr>
        <p:txBody>
          <a:bodyPr wrap="square" lIns="0" tIns="0" rIns="0" bIns="0" rtlCol="0"/>
          <a:lstStyle/>
          <a:p>
            <a:endParaRPr/>
          </a:p>
        </p:txBody>
      </p:sp>
      <p:sp>
        <p:nvSpPr>
          <p:cNvPr id="30" name="object 34"/>
          <p:cNvSpPr/>
          <p:nvPr/>
        </p:nvSpPr>
        <p:spPr>
          <a:xfrm>
            <a:off x="7407698" y="2329433"/>
            <a:ext cx="430530" cy="86360"/>
          </a:xfrm>
          <a:custGeom>
            <a:avLst/>
            <a:gdLst/>
            <a:ahLst/>
            <a:cxnLst/>
            <a:rect l="l" t="t" r="r" b="b"/>
            <a:pathLst>
              <a:path w="430529" h="86360">
                <a:moveTo>
                  <a:pt x="430233" y="0"/>
                </a:moveTo>
                <a:lnTo>
                  <a:pt x="358635" y="5811"/>
                </a:lnTo>
                <a:lnTo>
                  <a:pt x="309994" y="12196"/>
                </a:lnTo>
                <a:lnTo>
                  <a:pt x="261493" y="19861"/>
                </a:lnTo>
                <a:lnTo>
                  <a:pt x="213173" y="28751"/>
                </a:lnTo>
                <a:lnTo>
                  <a:pt x="165078" y="38809"/>
                </a:lnTo>
                <a:lnTo>
                  <a:pt x="117250" y="49980"/>
                </a:lnTo>
                <a:lnTo>
                  <a:pt x="69731" y="62208"/>
                </a:lnTo>
                <a:lnTo>
                  <a:pt x="22563" y="75438"/>
                </a:lnTo>
                <a:lnTo>
                  <a:pt x="0" y="86106"/>
                </a:lnTo>
                <a:lnTo>
                  <a:pt x="424128" y="86106"/>
                </a:lnTo>
                <a:lnTo>
                  <a:pt x="426423" y="57912"/>
                </a:lnTo>
                <a:lnTo>
                  <a:pt x="430233" y="0"/>
                </a:lnTo>
                <a:close/>
              </a:path>
            </a:pathLst>
          </a:custGeom>
          <a:solidFill>
            <a:srgbClr val="DDC6B5"/>
          </a:solidFill>
        </p:spPr>
        <p:txBody>
          <a:bodyPr wrap="square" lIns="0" tIns="0" rIns="0" bIns="0" rtlCol="0"/>
          <a:lstStyle/>
          <a:p>
            <a:endParaRPr/>
          </a:p>
        </p:txBody>
      </p:sp>
      <p:sp>
        <p:nvSpPr>
          <p:cNvPr id="31" name="object 35"/>
          <p:cNvSpPr/>
          <p:nvPr/>
        </p:nvSpPr>
        <p:spPr>
          <a:xfrm>
            <a:off x="7408662" y="2330957"/>
            <a:ext cx="415290" cy="85090"/>
          </a:xfrm>
          <a:custGeom>
            <a:avLst/>
            <a:gdLst/>
            <a:ahLst/>
            <a:cxnLst/>
            <a:rect l="l" t="t" r="r" b="b"/>
            <a:pathLst>
              <a:path w="415290" h="85089">
                <a:moveTo>
                  <a:pt x="414791" y="0"/>
                </a:moveTo>
                <a:lnTo>
                  <a:pt x="339584" y="6992"/>
                </a:lnTo>
                <a:lnTo>
                  <a:pt x="285896" y="14682"/>
                </a:lnTo>
                <a:lnTo>
                  <a:pt x="232430" y="23821"/>
                </a:lnTo>
                <a:lnTo>
                  <a:pt x="179228" y="34401"/>
                </a:lnTo>
                <a:lnTo>
                  <a:pt x="126329" y="46409"/>
                </a:lnTo>
                <a:lnTo>
                  <a:pt x="73773" y="59838"/>
                </a:lnTo>
                <a:lnTo>
                  <a:pt x="21599" y="74676"/>
                </a:lnTo>
                <a:lnTo>
                  <a:pt x="0" y="84582"/>
                </a:lnTo>
                <a:lnTo>
                  <a:pt x="408335" y="84582"/>
                </a:lnTo>
                <a:lnTo>
                  <a:pt x="410981" y="53340"/>
                </a:lnTo>
                <a:lnTo>
                  <a:pt x="414791" y="0"/>
                </a:lnTo>
                <a:close/>
              </a:path>
            </a:pathLst>
          </a:custGeom>
          <a:solidFill>
            <a:srgbClr val="E2CCBA"/>
          </a:solidFill>
        </p:spPr>
        <p:txBody>
          <a:bodyPr wrap="square" lIns="0" tIns="0" rIns="0" bIns="0" rtlCol="0"/>
          <a:lstStyle/>
          <a:p>
            <a:endParaRPr/>
          </a:p>
        </p:txBody>
      </p:sp>
      <p:sp>
        <p:nvSpPr>
          <p:cNvPr id="32" name="object 36"/>
          <p:cNvSpPr/>
          <p:nvPr/>
        </p:nvSpPr>
        <p:spPr>
          <a:xfrm>
            <a:off x="7410260" y="2334005"/>
            <a:ext cx="398145" cy="81915"/>
          </a:xfrm>
          <a:custGeom>
            <a:avLst/>
            <a:gdLst/>
            <a:ahLst/>
            <a:cxnLst/>
            <a:rect l="l" t="t" r="r" b="b"/>
            <a:pathLst>
              <a:path w="398145" h="81914">
                <a:moveTo>
                  <a:pt x="397952" y="0"/>
                </a:moveTo>
                <a:lnTo>
                  <a:pt x="326891" y="6286"/>
                </a:lnTo>
                <a:lnTo>
                  <a:pt x="275035" y="13654"/>
                </a:lnTo>
                <a:lnTo>
                  <a:pt x="222931" y="22723"/>
                </a:lnTo>
                <a:lnTo>
                  <a:pt x="170940" y="33350"/>
                </a:lnTo>
                <a:lnTo>
                  <a:pt x="119420" y="45392"/>
                </a:lnTo>
                <a:lnTo>
                  <a:pt x="68733" y="58707"/>
                </a:lnTo>
                <a:lnTo>
                  <a:pt x="19238" y="73152"/>
                </a:lnTo>
                <a:lnTo>
                  <a:pt x="0" y="81534"/>
                </a:lnTo>
                <a:lnTo>
                  <a:pt x="391901" y="81534"/>
                </a:lnTo>
                <a:lnTo>
                  <a:pt x="397952" y="0"/>
                </a:lnTo>
                <a:close/>
              </a:path>
            </a:pathLst>
          </a:custGeom>
          <a:solidFill>
            <a:srgbClr val="E5CEBF"/>
          </a:solidFill>
        </p:spPr>
        <p:txBody>
          <a:bodyPr wrap="square" lIns="0" tIns="0" rIns="0" bIns="0" rtlCol="0"/>
          <a:lstStyle/>
          <a:p>
            <a:endParaRPr/>
          </a:p>
        </p:txBody>
      </p:sp>
      <p:sp>
        <p:nvSpPr>
          <p:cNvPr id="33" name="object 37"/>
          <p:cNvSpPr/>
          <p:nvPr/>
        </p:nvSpPr>
        <p:spPr>
          <a:xfrm>
            <a:off x="7411109" y="2335529"/>
            <a:ext cx="382905" cy="80010"/>
          </a:xfrm>
          <a:custGeom>
            <a:avLst/>
            <a:gdLst/>
            <a:ahLst/>
            <a:cxnLst/>
            <a:rect l="l" t="t" r="r" b="b"/>
            <a:pathLst>
              <a:path w="382904" h="80010">
                <a:moveTo>
                  <a:pt x="382626" y="0"/>
                </a:moveTo>
                <a:lnTo>
                  <a:pt x="315026" y="6348"/>
                </a:lnTo>
                <a:lnTo>
                  <a:pt x="264975" y="13688"/>
                </a:lnTo>
                <a:lnTo>
                  <a:pt x="214607" y="22680"/>
                </a:lnTo>
                <a:lnTo>
                  <a:pt x="164342" y="33224"/>
                </a:lnTo>
                <a:lnTo>
                  <a:pt x="114603" y="45219"/>
                </a:lnTo>
                <a:lnTo>
                  <a:pt x="65811" y="58561"/>
                </a:lnTo>
                <a:lnTo>
                  <a:pt x="18390" y="73152"/>
                </a:lnTo>
                <a:lnTo>
                  <a:pt x="0" y="80009"/>
                </a:lnTo>
                <a:lnTo>
                  <a:pt x="375997" y="80009"/>
                </a:lnTo>
                <a:lnTo>
                  <a:pt x="379578" y="46482"/>
                </a:lnTo>
                <a:lnTo>
                  <a:pt x="382626" y="0"/>
                </a:lnTo>
                <a:close/>
              </a:path>
            </a:pathLst>
          </a:custGeom>
          <a:solidFill>
            <a:srgbClr val="EAD3C4"/>
          </a:solidFill>
        </p:spPr>
        <p:txBody>
          <a:bodyPr wrap="square" lIns="0" tIns="0" rIns="0" bIns="0" rtlCol="0"/>
          <a:lstStyle/>
          <a:p>
            <a:endParaRPr/>
          </a:p>
        </p:txBody>
      </p:sp>
      <p:sp>
        <p:nvSpPr>
          <p:cNvPr id="34" name="object 38"/>
          <p:cNvSpPr/>
          <p:nvPr/>
        </p:nvSpPr>
        <p:spPr>
          <a:xfrm>
            <a:off x="7734051" y="2376677"/>
            <a:ext cx="266700" cy="39370"/>
          </a:xfrm>
          <a:custGeom>
            <a:avLst/>
            <a:gdLst/>
            <a:ahLst/>
            <a:cxnLst/>
            <a:rect l="l" t="t" r="r" b="b"/>
            <a:pathLst>
              <a:path w="266700" h="39369">
                <a:moveTo>
                  <a:pt x="266186" y="0"/>
                </a:moveTo>
                <a:lnTo>
                  <a:pt x="214370" y="15239"/>
                </a:lnTo>
                <a:lnTo>
                  <a:pt x="103118" y="24383"/>
                </a:lnTo>
                <a:lnTo>
                  <a:pt x="0" y="38861"/>
                </a:lnTo>
                <a:lnTo>
                  <a:pt x="170043" y="38861"/>
                </a:lnTo>
                <a:lnTo>
                  <a:pt x="205226" y="33527"/>
                </a:lnTo>
                <a:lnTo>
                  <a:pt x="266186" y="0"/>
                </a:lnTo>
                <a:close/>
              </a:path>
            </a:pathLst>
          </a:custGeom>
          <a:solidFill>
            <a:srgbClr val="5B6670"/>
          </a:solidFill>
        </p:spPr>
        <p:txBody>
          <a:bodyPr wrap="square" lIns="0" tIns="0" rIns="0" bIns="0" rtlCol="0"/>
          <a:lstStyle/>
          <a:p>
            <a:endParaRPr/>
          </a:p>
        </p:txBody>
      </p:sp>
      <p:sp>
        <p:nvSpPr>
          <p:cNvPr id="35" name="object 39"/>
          <p:cNvSpPr/>
          <p:nvPr/>
        </p:nvSpPr>
        <p:spPr>
          <a:xfrm>
            <a:off x="7816618" y="2411348"/>
            <a:ext cx="121920" cy="0"/>
          </a:xfrm>
          <a:custGeom>
            <a:avLst/>
            <a:gdLst/>
            <a:ahLst/>
            <a:cxnLst/>
            <a:rect l="l" t="t" r="r" b="b"/>
            <a:pathLst>
              <a:path w="121920">
                <a:moveTo>
                  <a:pt x="0" y="0"/>
                </a:moveTo>
                <a:lnTo>
                  <a:pt x="121897" y="0"/>
                </a:lnTo>
              </a:path>
            </a:pathLst>
          </a:custGeom>
          <a:ln w="8381">
            <a:solidFill>
              <a:srgbClr val="006D96"/>
            </a:solidFill>
          </a:ln>
        </p:spPr>
        <p:txBody>
          <a:bodyPr wrap="square" lIns="0" tIns="0" rIns="0" bIns="0" rtlCol="0"/>
          <a:lstStyle/>
          <a:p>
            <a:endParaRPr/>
          </a:p>
        </p:txBody>
      </p:sp>
      <p:sp>
        <p:nvSpPr>
          <p:cNvPr id="36" name="object 40"/>
          <p:cNvSpPr/>
          <p:nvPr/>
        </p:nvSpPr>
        <p:spPr>
          <a:xfrm>
            <a:off x="7938508" y="2397251"/>
            <a:ext cx="21590" cy="18415"/>
          </a:xfrm>
          <a:custGeom>
            <a:avLst/>
            <a:gdLst/>
            <a:ahLst/>
            <a:cxnLst/>
            <a:rect l="l" t="t" r="r" b="b"/>
            <a:pathLst>
              <a:path w="21590" h="18414">
                <a:moveTo>
                  <a:pt x="21343" y="0"/>
                </a:moveTo>
                <a:lnTo>
                  <a:pt x="7" y="16764"/>
                </a:lnTo>
                <a:lnTo>
                  <a:pt x="0" y="18287"/>
                </a:lnTo>
                <a:lnTo>
                  <a:pt x="20406" y="18287"/>
                </a:lnTo>
                <a:lnTo>
                  <a:pt x="21343" y="0"/>
                </a:lnTo>
                <a:close/>
              </a:path>
            </a:pathLst>
          </a:custGeom>
          <a:solidFill>
            <a:srgbClr val="E0D1B5"/>
          </a:solidFill>
        </p:spPr>
        <p:txBody>
          <a:bodyPr wrap="square" lIns="0" tIns="0" rIns="0" bIns="0" rtlCol="0"/>
          <a:lstStyle/>
          <a:p>
            <a:endParaRPr/>
          </a:p>
        </p:txBody>
      </p:sp>
      <p:sp>
        <p:nvSpPr>
          <p:cNvPr id="37" name="object 42"/>
          <p:cNvSpPr/>
          <p:nvPr/>
        </p:nvSpPr>
        <p:spPr>
          <a:xfrm>
            <a:off x="6977633" y="2393061"/>
            <a:ext cx="1820417" cy="1001649"/>
          </a:xfrm>
          <a:prstGeom prst="rect">
            <a:avLst/>
          </a:prstGeom>
          <a:blipFill>
            <a:blip r:embed="rId2" cstate="print"/>
            <a:stretch>
              <a:fillRect/>
            </a:stretch>
          </a:blipFill>
        </p:spPr>
        <p:txBody>
          <a:bodyPr wrap="square" lIns="0" tIns="0" rIns="0" bIns="0" rtlCol="0"/>
          <a:lstStyle/>
          <a:p>
            <a:endParaRPr/>
          </a:p>
        </p:txBody>
      </p:sp>
      <p:sp>
        <p:nvSpPr>
          <p:cNvPr id="38" name="object 44"/>
          <p:cNvSpPr/>
          <p:nvPr/>
        </p:nvSpPr>
        <p:spPr>
          <a:xfrm>
            <a:off x="8195866" y="3394709"/>
            <a:ext cx="148590" cy="26034"/>
          </a:xfrm>
          <a:custGeom>
            <a:avLst/>
            <a:gdLst/>
            <a:ahLst/>
            <a:cxnLst/>
            <a:rect l="l" t="t" r="r" b="b"/>
            <a:pathLst>
              <a:path w="148590" h="26035">
                <a:moveTo>
                  <a:pt x="147990" y="0"/>
                </a:moveTo>
                <a:lnTo>
                  <a:pt x="0" y="0"/>
                </a:lnTo>
                <a:lnTo>
                  <a:pt x="54307" y="25908"/>
                </a:lnTo>
                <a:lnTo>
                  <a:pt x="79453" y="19812"/>
                </a:lnTo>
                <a:lnTo>
                  <a:pt x="128655" y="5960"/>
                </a:lnTo>
                <a:lnTo>
                  <a:pt x="147990" y="0"/>
                </a:lnTo>
                <a:close/>
              </a:path>
            </a:pathLst>
          </a:custGeom>
          <a:solidFill>
            <a:srgbClr val="A0BAE2"/>
          </a:solidFill>
        </p:spPr>
        <p:txBody>
          <a:bodyPr wrap="square" lIns="0" tIns="0" rIns="0" bIns="0" rtlCol="0"/>
          <a:lstStyle/>
          <a:p>
            <a:endParaRPr/>
          </a:p>
        </p:txBody>
      </p:sp>
      <p:sp>
        <p:nvSpPr>
          <p:cNvPr id="39" name="object 45"/>
          <p:cNvSpPr/>
          <p:nvPr/>
        </p:nvSpPr>
        <p:spPr>
          <a:xfrm>
            <a:off x="8028431" y="3394709"/>
            <a:ext cx="256540" cy="28575"/>
          </a:xfrm>
          <a:custGeom>
            <a:avLst/>
            <a:gdLst/>
            <a:ahLst/>
            <a:cxnLst/>
            <a:rect l="l" t="t" r="r" b="b"/>
            <a:pathLst>
              <a:path w="256540" h="28575">
                <a:moveTo>
                  <a:pt x="256032" y="10668"/>
                </a:moveTo>
                <a:lnTo>
                  <a:pt x="256032" y="0"/>
                </a:lnTo>
                <a:lnTo>
                  <a:pt x="0" y="0"/>
                </a:lnTo>
                <a:lnTo>
                  <a:pt x="0" y="16764"/>
                </a:lnTo>
                <a:lnTo>
                  <a:pt x="69293" y="28194"/>
                </a:lnTo>
                <a:lnTo>
                  <a:pt x="193815" y="28194"/>
                </a:lnTo>
                <a:lnTo>
                  <a:pt x="256032" y="10668"/>
                </a:lnTo>
                <a:close/>
              </a:path>
            </a:pathLst>
          </a:custGeom>
          <a:solidFill>
            <a:srgbClr val="33353A"/>
          </a:solidFill>
        </p:spPr>
        <p:txBody>
          <a:bodyPr wrap="square" lIns="0" tIns="0" rIns="0" bIns="0" rtlCol="0"/>
          <a:lstStyle/>
          <a:p>
            <a:endParaRPr/>
          </a:p>
        </p:txBody>
      </p:sp>
      <p:sp>
        <p:nvSpPr>
          <p:cNvPr id="40" name="object 46"/>
          <p:cNvSpPr/>
          <p:nvPr/>
        </p:nvSpPr>
        <p:spPr>
          <a:xfrm>
            <a:off x="8028431" y="3394709"/>
            <a:ext cx="148590" cy="28575"/>
          </a:xfrm>
          <a:custGeom>
            <a:avLst/>
            <a:gdLst/>
            <a:ahLst/>
            <a:cxnLst/>
            <a:rect l="l" t="t" r="r" b="b"/>
            <a:pathLst>
              <a:path w="148590" h="28575">
                <a:moveTo>
                  <a:pt x="148330" y="28194"/>
                </a:moveTo>
                <a:lnTo>
                  <a:pt x="147828" y="6096"/>
                </a:lnTo>
                <a:lnTo>
                  <a:pt x="82124" y="0"/>
                </a:lnTo>
                <a:lnTo>
                  <a:pt x="0" y="0"/>
                </a:lnTo>
                <a:lnTo>
                  <a:pt x="0" y="17526"/>
                </a:lnTo>
                <a:lnTo>
                  <a:pt x="71732" y="28194"/>
                </a:lnTo>
                <a:lnTo>
                  <a:pt x="148330" y="28194"/>
                </a:lnTo>
                <a:close/>
              </a:path>
            </a:pathLst>
          </a:custGeom>
          <a:solidFill>
            <a:srgbClr val="AA8E70"/>
          </a:solidFill>
        </p:spPr>
        <p:txBody>
          <a:bodyPr wrap="square" lIns="0" tIns="0" rIns="0" bIns="0" rtlCol="0"/>
          <a:lstStyle/>
          <a:p>
            <a:endParaRPr/>
          </a:p>
        </p:txBody>
      </p:sp>
      <p:sp>
        <p:nvSpPr>
          <p:cNvPr id="41" name="object 47"/>
          <p:cNvSpPr/>
          <p:nvPr/>
        </p:nvSpPr>
        <p:spPr>
          <a:xfrm>
            <a:off x="8074152" y="3395357"/>
            <a:ext cx="59055" cy="17145"/>
          </a:xfrm>
          <a:custGeom>
            <a:avLst/>
            <a:gdLst/>
            <a:ahLst/>
            <a:cxnLst/>
            <a:rect l="l" t="t" r="r" b="b"/>
            <a:pathLst>
              <a:path w="59054" h="17145">
                <a:moveTo>
                  <a:pt x="58673" y="12306"/>
                </a:moveTo>
                <a:lnTo>
                  <a:pt x="58673" y="10782"/>
                </a:lnTo>
                <a:lnTo>
                  <a:pt x="57149" y="9258"/>
                </a:lnTo>
                <a:lnTo>
                  <a:pt x="54101" y="7734"/>
                </a:lnTo>
                <a:lnTo>
                  <a:pt x="51815" y="6210"/>
                </a:lnTo>
                <a:lnTo>
                  <a:pt x="46481" y="5448"/>
                </a:lnTo>
                <a:lnTo>
                  <a:pt x="41909" y="4686"/>
                </a:lnTo>
                <a:lnTo>
                  <a:pt x="36575" y="3162"/>
                </a:lnTo>
                <a:lnTo>
                  <a:pt x="30479" y="2400"/>
                </a:lnTo>
                <a:lnTo>
                  <a:pt x="23621" y="1638"/>
                </a:lnTo>
                <a:lnTo>
                  <a:pt x="18287" y="1638"/>
                </a:lnTo>
                <a:lnTo>
                  <a:pt x="11099" y="3759"/>
                </a:lnTo>
                <a:lnTo>
                  <a:pt x="5930" y="0"/>
                </a:lnTo>
                <a:lnTo>
                  <a:pt x="0" y="6972"/>
                </a:lnTo>
                <a:lnTo>
                  <a:pt x="0" y="9258"/>
                </a:lnTo>
                <a:lnTo>
                  <a:pt x="4571" y="11544"/>
                </a:lnTo>
                <a:lnTo>
                  <a:pt x="14835" y="14989"/>
                </a:lnTo>
                <a:lnTo>
                  <a:pt x="27027" y="16702"/>
                </a:lnTo>
                <a:lnTo>
                  <a:pt x="39420" y="16978"/>
                </a:lnTo>
                <a:lnTo>
                  <a:pt x="50291" y="16116"/>
                </a:lnTo>
                <a:lnTo>
                  <a:pt x="54101" y="16116"/>
                </a:lnTo>
                <a:lnTo>
                  <a:pt x="57149" y="15354"/>
                </a:lnTo>
                <a:lnTo>
                  <a:pt x="58673" y="12306"/>
                </a:lnTo>
                <a:close/>
              </a:path>
            </a:pathLst>
          </a:custGeom>
          <a:solidFill>
            <a:srgbClr val="003551"/>
          </a:solidFill>
        </p:spPr>
        <p:txBody>
          <a:bodyPr wrap="square" lIns="0" tIns="0" rIns="0" bIns="0" rtlCol="0"/>
          <a:lstStyle/>
          <a:p>
            <a:endParaRPr/>
          </a:p>
        </p:txBody>
      </p:sp>
      <p:sp>
        <p:nvSpPr>
          <p:cNvPr id="42" name="object 48"/>
          <p:cNvSpPr/>
          <p:nvPr/>
        </p:nvSpPr>
        <p:spPr>
          <a:xfrm>
            <a:off x="8074152" y="3396996"/>
            <a:ext cx="40640" cy="14604"/>
          </a:xfrm>
          <a:custGeom>
            <a:avLst/>
            <a:gdLst/>
            <a:ahLst/>
            <a:cxnLst/>
            <a:rect l="l" t="t" r="r" b="b"/>
            <a:pathLst>
              <a:path w="40640" h="14604">
                <a:moveTo>
                  <a:pt x="40385" y="9143"/>
                </a:moveTo>
                <a:lnTo>
                  <a:pt x="38861" y="6095"/>
                </a:lnTo>
                <a:lnTo>
                  <a:pt x="35051" y="3809"/>
                </a:lnTo>
                <a:lnTo>
                  <a:pt x="28193" y="761"/>
                </a:lnTo>
                <a:lnTo>
                  <a:pt x="19811" y="0"/>
                </a:lnTo>
                <a:lnTo>
                  <a:pt x="12191" y="84"/>
                </a:lnTo>
                <a:lnTo>
                  <a:pt x="6095" y="762"/>
                </a:lnTo>
                <a:lnTo>
                  <a:pt x="1523" y="3048"/>
                </a:lnTo>
                <a:lnTo>
                  <a:pt x="0" y="5334"/>
                </a:lnTo>
                <a:lnTo>
                  <a:pt x="761" y="8382"/>
                </a:lnTo>
                <a:lnTo>
                  <a:pt x="5333" y="10668"/>
                </a:lnTo>
                <a:lnTo>
                  <a:pt x="12191" y="13716"/>
                </a:lnTo>
                <a:lnTo>
                  <a:pt x="19049" y="14478"/>
                </a:lnTo>
                <a:lnTo>
                  <a:pt x="28193" y="14393"/>
                </a:lnTo>
                <a:lnTo>
                  <a:pt x="34289" y="13716"/>
                </a:lnTo>
                <a:lnTo>
                  <a:pt x="38861" y="12191"/>
                </a:lnTo>
                <a:lnTo>
                  <a:pt x="40385" y="9143"/>
                </a:lnTo>
                <a:close/>
              </a:path>
            </a:pathLst>
          </a:custGeom>
          <a:solidFill>
            <a:srgbClr val="876B4C"/>
          </a:solidFill>
        </p:spPr>
        <p:txBody>
          <a:bodyPr wrap="square" lIns="0" tIns="0" rIns="0" bIns="0" rtlCol="0"/>
          <a:lstStyle/>
          <a:p>
            <a:endParaRPr/>
          </a:p>
        </p:txBody>
      </p:sp>
      <p:sp>
        <p:nvSpPr>
          <p:cNvPr id="43" name="object 49"/>
          <p:cNvSpPr/>
          <p:nvPr/>
        </p:nvSpPr>
        <p:spPr>
          <a:xfrm>
            <a:off x="8074152" y="3398520"/>
            <a:ext cx="27940" cy="10795"/>
          </a:xfrm>
          <a:custGeom>
            <a:avLst/>
            <a:gdLst/>
            <a:ahLst/>
            <a:cxnLst/>
            <a:rect l="l" t="t" r="r" b="b"/>
            <a:pathLst>
              <a:path w="27940" h="10795">
                <a:moveTo>
                  <a:pt x="27432" y="6857"/>
                </a:moveTo>
                <a:lnTo>
                  <a:pt x="26670" y="4571"/>
                </a:lnTo>
                <a:lnTo>
                  <a:pt x="23622" y="2285"/>
                </a:lnTo>
                <a:lnTo>
                  <a:pt x="19050" y="1523"/>
                </a:lnTo>
                <a:lnTo>
                  <a:pt x="13716" y="0"/>
                </a:lnTo>
                <a:lnTo>
                  <a:pt x="4572" y="0"/>
                </a:lnTo>
                <a:lnTo>
                  <a:pt x="762" y="2286"/>
                </a:lnTo>
                <a:lnTo>
                  <a:pt x="0" y="3810"/>
                </a:lnTo>
                <a:lnTo>
                  <a:pt x="762" y="6096"/>
                </a:lnTo>
                <a:lnTo>
                  <a:pt x="3810" y="8382"/>
                </a:lnTo>
                <a:lnTo>
                  <a:pt x="12954" y="10668"/>
                </a:lnTo>
                <a:lnTo>
                  <a:pt x="18288" y="10668"/>
                </a:lnTo>
                <a:lnTo>
                  <a:pt x="22860" y="9144"/>
                </a:lnTo>
                <a:lnTo>
                  <a:pt x="26670" y="8381"/>
                </a:lnTo>
                <a:lnTo>
                  <a:pt x="27432" y="6857"/>
                </a:lnTo>
                <a:close/>
              </a:path>
            </a:pathLst>
          </a:custGeom>
          <a:solidFill>
            <a:srgbClr val="C6B59E"/>
          </a:solidFill>
        </p:spPr>
        <p:txBody>
          <a:bodyPr wrap="square" lIns="0" tIns="0" rIns="0" bIns="0" rtlCol="0"/>
          <a:lstStyle/>
          <a:p>
            <a:endParaRPr/>
          </a:p>
        </p:txBody>
      </p:sp>
      <p:sp>
        <p:nvSpPr>
          <p:cNvPr id="44" name="object 50"/>
          <p:cNvSpPr/>
          <p:nvPr/>
        </p:nvSpPr>
        <p:spPr>
          <a:xfrm>
            <a:off x="8183118" y="3394709"/>
            <a:ext cx="100330" cy="28575"/>
          </a:xfrm>
          <a:custGeom>
            <a:avLst/>
            <a:gdLst/>
            <a:ahLst/>
            <a:cxnLst/>
            <a:rect l="l" t="t" r="r" b="b"/>
            <a:pathLst>
              <a:path w="100329" h="28575">
                <a:moveTo>
                  <a:pt x="99822" y="5333"/>
                </a:moveTo>
                <a:lnTo>
                  <a:pt x="99822" y="0"/>
                </a:lnTo>
                <a:lnTo>
                  <a:pt x="28520" y="0"/>
                </a:lnTo>
                <a:lnTo>
                  <a:pt x="0" y="6095"/>
                </a:lnTo>
                <a:lnTo>
                  <a:pt x="0" y="28194"/>
                </a:lnTo>
                <a:lnTo>
                  <a:pt x="22508" y="28194"/>
                </a:lnTo>
                <a:lnTo>
                  <a:pt x="73152" y="14477"/>
                </a:lnTo>
                <a:lnTo>
                  <a:pt x="99822" y="5333"/>
                </a:lnTo>
                <a:close/>
              </a:path>
            </a:pathLst>
          </a:custGeom>
          <a:solidFill>
            <a:srgbClr val="33353A"/>
          </a:solidFill>
        </p:spPr>
        <p:txBody>
          <a:bodyPr wrap="square" lIns="0" tIns="0" rIns="0" bIns="0" rtlCol="0"/>
          <a:lstStyle/>
          <a:p>
            <a:endParaRPr/>
          </a:p>
        </p:txBody>
      </p:sp>
      <p:sp>
        <p:nvSpPr>
          <p:cNvPr id="45" name="object 51"/>
          <p:cNvSpPr/>
          <p:nvPr/>
        </p:nvSpPr>
        <p:spPr>
          <a:xfrm>
            <a:off x="8187690" y="3394709"/>
            <a:ext cx="95250" cy="28575"/>
          </a:xfrm>
          <a:custGeom>
            <a:avLst/>
            <a:gdLst/>
            <a:ahLst/>
            <a:cxnLst/>
            <a:rect l="l" t="t" r="r" b="b"/>
            <a:pathLst>
              <a:path w="95250" h="28575">
                <a:moveTo>
                  <a:pt x="95250" y="6096"/>
                </a:moveTo>
                <a:lnTo>
                  <a:pt x="95250" y="0"/>
                </a:lnTo>
                <a:lnTo>
                  <a:pt x="25566" y="0"/>
                </a:lnTo>
                <a:lnTo>
                  <a:pt x="11430" y="2286"/>
                </a:lnTo>
                <a:lnTo>
                  <a:pt x="0" y="5334"/>
                </a:lnTo>
                <a:lnTo>
                  <a:pt x="0" y="28194"/>
                </a:lnTo>
                <a:lnTo>
                  <a:pt x="14765" y="28194"/>
                </a:lnTo>
                <a:lnTo>
                  <a:pt x="28507" y="24913"/>
                </a:lnTo>
                <a:lnTo>
                  <a:pt x="49063" y="19769"/>
                </a:lnTo>
                <a:lnTo>
                  <a:pt x="69471" y="14074"/>
                </a:lnTo>
                <a:lnTo>
                  <a:pt x="89154" y="7620"/>
                </a:lnTo>
                <a:lnTo>
                  <a:pt x="95250" y="6096"/>
                </a:lnTo>
                <a:close/>
              </a:path>
            </a:pathLst>
          </a:custGeom>
          <a:solidFill>
            <a:srgbClr val="3A3538"/>
          </a:solidFill>
        </p:spPr>
        <p:txBody>
          <a:bodyPr wrap="square" lIns="0" tIns="0" rIns="0" bIns="0" rtlCol="0"/>
          <a:lstStyle/>
          <a:p>
            <a:endParaRPr/>
          </a:p>
        </p:txBody>
      </p:sp>
      <p:sp>
        <p:nvSpPr>
          <p:cNvPr id="46" name="object 52"/>
          <p:cNvSpPr/>
          <p:nvPr/>
        </p:nvSpPr>
        <p:spPr>
          <a:xfrm>
            <a:off x="8193023" y="3394709"/>
            <a:ext cx="90170" cy="28575"/>
          </a:xfrm>
          <a:custGeom>
            <a:avLst/>
            <a:gdLst/>
            <a:ahLst/>
            <a:cxnLst/>
            <a:rect l="l" t="t" r="r" b="b"/>
            <a:pathLst>
              <a:path w="90170" h="28575">
                <a:moveTo>
                  <a:pt x="89916" y="6096"/>
                </a:moveTo>
                <a:lnTo>
                  <a:pt x="89916" y="0"/>
                </a:lnTo>
                <a:lnTo>
                  <a:pt x="18591" y="0"/>
                </a:lnTo>
                <a:lnTo>
                  <a:pt x="10668" y="1524"/>
                </a:lnTo>
                <a:lnTo>
                  <a:pt x="0" y="3810"/>
                </a:lnTo>
                <a:lnTo>
                  <a:pt x="0" y="28194"/>
                </a:lnTo>
                <a:lnTo>
                  <a:pt x="10952" y="28194"/>
                </a:lnTo>
                <a:lnTo>
                  <a:pt x="26350" y="23629"/>
                </a:lnTo>
                <a:lnTo>
                  <a:pt x="46039" y="18621"/>
                </a:lnTo>
                <a:lnTo>
                  <a:pt x="65758" y="13446"/>
                </a:lnTo>
                <a:lnTo>
                  <a:pt x="83820" y="7620"/>
                </a:lnTo>
                <a:lnTo>
                  <a:pt x="89916" y="6096"/>
                </a:lnTo>
                <a:close/>
              </a:path>
            </a:pathLst>
          </a:custGeom>
          <a:solidFill>
            <a:srgbClr val="3F3835"/>
          </a:solidFill>
        </p:spPr>
        <p:txBody>
          <a:bodyPr wrap="square" lIns="0" tIns="0" rIns="0" bIns="0" rtlCol="0"/>
          <a:lstStyle/>
          <a:p>
            <a:endParaRPr/>
          </a:p>
        </p:txBody>
      </p:sp>
      <p:sp>
        <p:nvSpPr>
          <p:cNvPr id="47" name="object 53"/>
          <p:cNvSpPr/>
          <p:nvPr/>
        </p:nvSpPr>
        <p:spPr>
          <a:xfrm>
            <a:off x="8198357" y="3394709"/>
            <a:ext cx="86360" cy="28575"/>
          </a:xfrm>
          <a:custGeom>
            <a:avLst/>
            <a:gdLst/>
            <a:ahLst/>
            <a:cxnLst/>
            <a:rect l="l" t="t" r="r" b="b"/>
            <a:pathLst>
              <a:path w="86359" h="28575">
                <a:moveTo>
                  <a:pt x="86106" y="6096"/>
                </a:moveTo>
                <a:lnTo>
                  <a:pt x="86106" y="0"/>
                </a:lnTo>
                <a:lnTo>
                  <a:pt x="14547" y="0"/>
                </a:lnTo>
                <a:lnTo>
                  <a:pt x="11430" y="762"/>
                </a:lnTo>
                <a:lnTo>
                  <a:pt x="0" y="3048"/>
                </a:lnTo>
                <a:lnTo>
                  <a:pt x="0" y="28194"/>
                </a:lnTo>
                <a:lnTo>
                  <a:pt x="7620" y="28194"/>
                </a:lnTo>
                <a:lnTo>
                  <a:pt x="25757" y="22743"/>
                </a:lnTo>
                <a:lnTo>
                  <a:pt x="43714" y="18116"/>
                </a:lnTo>
                <a:lnTo>
                  <a:pt x="61532" y="13385"/>
                </a:lnTo>
                <a:lnTo>
                  <a:pt x="79248" y="7620"/>
                </a:lnTo>
                <a:lnTo>
                  <a:pt x="86106" y="6096"/>
                </a:lnTo>
                <a:close/>
              </a:path>
            </a:pathLst>
          </a:custGeom>
          <a:solidFill>
            <a:srgbClr val="473833"/>
          </a:solidFill>
        </p:spPr>
        <p:txBody>
          <a:bodyPr wrap="square" lIns="0" tIns="0" rIns="0" bIns="0" rtlCol="0"/>
          <a:lstStyle/>
          <a:p>
            <a:endParaRPr/>
          </a:p>
        </p:txBody>
      </p:sp>
      <p:sp>
        <p:nvSpPr>
          <p:cNvPr id="48" name="object 54"/>
          <p:cNvSpPr/>
          <p:nvPr/>
        </p:nvSpPr>
        <p:spPr>
          <a:xfrm>
            <a:off x="8202930" y="3394709"/>
            <a:ext cx="81915" cy="28575"/>
          </a:xfrm>
          <a:custGeom>
            <a:avLst/>
            <a:gdLst/>
            <a:ahLst/>
            <a:cxnLst/>
            <a:rect l="l" t="t" r="r" b="b"/>
            <a:pathLst>
              <a:path w="81915" h="28575">
                <a:moveTo>
                  <a:pt x="81534" y="6858"/>
                </a:moveTo>
                <a:lnTo>
                  <a:pt x="81534" y="0"/>
                </a:lnTo>
                <a:lnTo>
                  <a:pt x="12791" y="0"/>
                </a:lnTo>
                <a:lnTo>
                  <a:pt x="9906" y="762"/>
                </a:lnTo>
                <a:lnTo>
                  <a:pt x="0" y="2286"/>
                </a:lnTo>
                <a:lnTo>
                  <a:pt x="762" y="8382"/>
                </a:lnTo>
                <a:lnTo>
                  <a:pt x="762" y="28194"/>
                </a:lnTo>
                <a:lnTo>
                  <a:pt x="7620" y="25908"/>
                </a:lnTo>
                <a:lnTo>
                  <a:pt x="24462" y="21810"/>
                </a:lnTo>
                <a:lnTo>
                  <a:pt x="41309" y="17749"/>
                </a:lnTo>
                <a:lnTo>
                  <a:pt x="58076" y="13386"/>
                </a:lnTo>
                <a:lnTo>
                  <a:pt x="74676" y="8382"/>
                </a:lnTo>
                <a:lnTo>
                  <a:pt x="81534" y="6858"/>
                </a:lnTo>
                <a:close/>
              </a:path>
            </a:pathLst>
          </a:custGeom>
          <a:solidFill>
            <a:srgbClr val="4F3A30"/>
          </a:solidFill>
        </p:spPr>
        <p:txBody>
          <a:bodyPr wrap="square" lIns="0" tIns="0" rIns="0" bIns="0" rtlCol="0"/>
          <a:lstStyle/>
          <a:p>
            <a:endParaRPr/>
          </a:p>
        </p:txBody>
      </p:sp>
      <p:sp>
        <p:nvSpPr>
          <p:cNvPr id="49" name="object 55"/>
          <p:cNvSpPr/>
          <p:nvPr/>
        </p:nvSpPr>
        <p:spPr>
          <a:xfrm>
            <a:off x="8208264" y="3394709"/>
            <a:ext cx="76200" cy="27940"/>
          </a:xfrm>
          <a:custGeom>
            <a:avLst/>
            <a:gdLst/>
            <a:ahLst/>
            <a:cxnLst/>
            <a:rect l="l" t="t" r="r" b="b"/>
            <a:pathLst>
              <a:path w="76200" h="27939">
                <a:moveTo>
                  <a:pt x="76200" y="6858"/>
                </a:moveTo>
                <a:lnTo>
                  <a:pt x="76200" y="0"/>
                </a:lnTo>
                <a:lnTo>
                  <a:pt x="6604" y="0"/>
                </a:lnTo>
                <a:lnTo>
                  <a:pt x="0" y="1524"/>
                </a:lnTo>
                <a:lnTo>
                  <a:pt x="0" y="7620"/>
                </a:lnTo>
                <a:lnTo>
                  <a:pt x="1524" y="14478"/>
                </a:lnTo>
                <a:lnTo>
                  <a:pt x="1524" y="27432"/>
                </a:lnTo>
                <a:lnTo>
                  <a:pt x="7620" y="25146"/>
                </a:lnTo>
                <a:lnTo>
                  <a:pt x="23139" y="21435"/>
                </a:lnTo>
                <a:lnTo>
                  <a:pt x="38642" y="17445"/>
                </a:lnTo>
                <a:lnTo>
                  <a:pt x="54065" y="13114"/>
                </a:lnTo>
                <a:lnTo>
                  <a:pt x="69342" y="8382"/>
                </a:lnTo>
                <a:lnTo>
                  <a:pt x="76200" y="6858"/>
                </a:lnTo>
                <a:close/>
              </a:path>
            </a:pathLst>
          </a:custGeom>
          <a:solidFill>
            <a:srgbClr val="543A2D"/>
          </a:solidFill>
        </p:spPr>
        <p:txBody>
          <a:bodyPr wrap="square" lIns="0" tIns="0" rIns="0" bIns="0" rtlCol="0"/>
          <a:lstStyle/>
          <a:p>
            <a:endParaRPr/>
          </a:p>
        </p:txBody>
      </p:sp>
      <p:sp>
        <p:nvSpPr>
          <p:cNvPr id="50" name="object 56"/>
          <p:cNvSpPr/>
          <p:nvPr/>
        </p:nvSpPr>
        <p:spPr>
          <a:xfrm>
            <a:off x="8214359" y="3394710"/>
            <a:ext cx="70485" cy="25400"/>
          </a:xfrm>
          <a:custGeom>
            <a:avLst/>
            <a:gdLst/>
            <a:ahLst/>
            <a:cxnLst/>
            <a:rect l="l" t="t" r="r" b="b"/>
            <a:pathLst>
              <a:path w="70484" h="25400">
                <a:moveTo>
                  <a:pt x="70104" y="7619"/>
                </a:moveTo>
                <a:lnTo>
                  <a:pt x="70104" y="0"/>
                </a:lnTo>
                <a:lnTo>
                  <a:pt x="2793" y="0"/>
                </a:lnTo>
                <a:lnTo>
                  <a:pt x="0" y="761"/>
                </a:lnTo>
                <a:lnTo>
                  <a:pt x="0" y="6857"/>
                </a:lnTo>
                <a:lnTo>
                  <a:pt x="762" y="12191"/>
                </a:lnTo>
                <a:lnTo>
                  <a:pt x="1524" y="19049"/>
                </a:lnTo>
                <a:lnTo>
                  <a:pt x="1524" y="25145"/>
                </a:lnTo>
                <a:lnTo>
                  <a:pt x="6858" y="23621"/>
                </a:lnTo>
                <a:lnTo>
                  <a:pt x="20867" y="19942"/>
                </a:lnTo>
                <a:lnTo>
                  <a:pt x="34875" y="16201"/>
                </a:lnTo>
                <a:lnTo>
                  <a:pt x="48972" y="12741"/>
                </a:lnTo>
                <a:lnTo>
                  <a:pt x="63246" y="9905"/>
                </a:lnTo>
                <a:lnTo>
                  <a:pt x="70104" y="7619"/>
                </a:lnTo>
                <a:close/>
              </a:path>
            </a:pathLst>
          </a:custGeom>
          <a:solidFill>
            <a:srgbClr val="5B3D28"/>
          </a:solidFill>
        </p:spPr>
        <p:txBody>
          <a:bodyPr wrap="square" lIns="0" tIns="0" rIns="0" bIns="0" rtlCol="0"/>
          <a:lstStyle/>
          <a:p>
            <a:endParaRPr/>
          </a:p>
        </p:txBody>
      </p:sp>
      <p:sp>
        <p:nvSpPr>
          <p:cNvPr id="51" name="object 57"/>
          <p:cNvSpPr/>
          <p:nvPr/>
        </p:nvSpPr>
        <p:spPr>
          <a:xfrm>
            <a:off x="8219693" y="3394710"/>
            <a:ext cx="64769" cy="24765"/>
          </a:xfrm>
          <a:custGeom>
            <a:avLst/>
            <a:gdLst/>
            <a:ahLst/>
            <a:cxnLst/>
            <a:rect l="l" t="t" r="r" b="b"/>
            <a:pathLst>
              <a:path w="64770" h="24764">
                <a:moveTo>
                  <a:pt x="64769" y="7619"/>
                </a:moveTo>
                <a:lnTo>
                  <a:pt x="64769" y="0"/>
                </a:lnTo>
                <a:lnTo>
                  <a:pt x="0" y="0"/>
                </a:lnTo>
                <a:lnTo>
                  <a:pt x="0" y="17525"/>
                </a:lnTo>
                <a:lnTo>
                  <a:pt x="762" y="24383"/>
                </a:lnTo>
                <a:lnTo>
                  <a:pt x="5334" y="23621"/>
                </a:lnTo>
                <a:lnTo>
                  <a:pt x="17515" y="19896"/>
                </a:lnTo>
                <a:lnTo>
                  <a:pt x="31532" y="15954"/>
                </a:lnTo>
                <a:lnTo>
                  <a:pt x="45594" y="12416"/>
                </a:lnTo>
                <a:lnTo>
                  <a:pt x="57912" y="9905"/>
                </a:lnTo>
                <a:lnTo>
                  <a:pt x="64769" y="7619"/>
                </a:lnTo>
                <a:close/>
              </a:path>
            </a:pathLst>
          </a:custGeom>
          <a:solidFill>
            <a:srgbClr val="603D26"/>
          </a:solidFill>
        </p:spPr>
        <p:txBody>
          <a:bodyPr wrap="square" lIns="0" tIns="0" rIns="0" bIns="0" rtlCol="0"/>
          <a:lstStyle/>
          <a:p>
            <a:endParaRPr/>
          </a:p>
        </p:txBody>
      </p:sp>
      <p:sp>
        <p:nvSpPr>
          <p:cNvPr id="52" name="object 58"/>
          <p:cNvSpPr/>
          <p:nvPr/>
        </p:nvSpPr>
        <p:spPr>
          <a:xfrm>
            <a:off x="8224435" y="3394710"/>
            <a:ext cx="60325" cy="22860"/>
          </a:xfrm>
          <a:custGeom>
            <a:avLst/>
            <a:gdLst/>
            <a:ahLst/>
            <a:cxnLst/>
            <a:rect l="l" t="t" r="r" b="b"/>
            <a:pathLst>
              <a:path w="60325" h="22860">
                <a:moveTo>
                  <a:pt x="60028" y="7619"/>
                </a:moveTo>
                <a:lnTo>
                  <a:pt x="60028" y="0"/>
                </a:lnTo>
                <a:lnTo>
                  <a:pt x="0" y="0"/>
                </a:lnTo>
                <a:lnTo>
                  <a:pt x="592" y="5333"/>
                </a:lnTo>
                <a:lnTo>
                  <a:pt x="592" y="16001"/>
                </a:lnTo>
                <a:lnTo>
                  <a:pt x="1354" y="22859"/>
                </a:lnTo>
                <a:lnTo>
                  <a:pt x="5926" y="21335"/>
                </a:lnTo>
                <a:lnTo>
                  <a:pt x="17639" y="18276"/>
                </a:lnTo>
                <a:lnTo>
                  <a:pt x="29429" y="15387"/>
                </a:lnTo>
                <a:lnTo>
                  <a:pt x="41279" y="12615"/>
                </a:lnTo>
                <a:lnTo>
                  <a:pt x="53170" y="9905"/>
                </a:lnTo>
                <a:lnTo>
                  <a:pt x="60028" y="7619"/>
                </a:lnTo>
                <a:close/>
              </a:path>
            </a:pathLst>
          </a:custGeom>
          <a:solidFill>
            <a:srgbClr val="683F23"/>
          </a:solidFill>
        </p:spPr>
        <p:txBody>
          <a:bodyPr wrap="square" lIns="0" tIns="0" rIns="0" bIns="0" rtlCol="0"/>
          <a:lstStyle/>
          <a:p>
            <a:endParaRPr/>
          </a:p>
        </p:txBody>
      </p:sp>
      <p:sp>
        <p:nvSpPr>
          <p:cNvPr id="53" name="object 59"/>
          <p:cNvSpPr/>
          <p:nvPr/>
        </p:nvSpPr>
        <p:spPr>
          <a:xfrm>
            <a:off x="8229600" y="3394710"/>
            <a:ext cx="55244" cy="20955"/>
          </a:xfrm>
          <a:custGeom>
            <a:avLst/>
            <a:gdLst/>
            <a:ahLst/>
            <a:cxnLst/>
            <a:rect l="l" t="t" r="r" b="b"/>
            <a:pathLst>
              <a:path w="55245" h="20954">
                <a:moveTo>
                  <a:pt x="54864" y="8381"/>
                </a:moveTo>
                <a:lnTo>
                  <a:pt x="54864" y="0"/>
                </a:lnTo>
                <a:lnTo>
                  <a:pt x="0" y="0"/>
                </a:lnTo>
                <a:lnTo>
                  <a:pt x="0" y="3809"/>
                </a:lnTo>
                <a:lnTo>
                  <a:pt x="762" y="9905"/>
                </a:lnTo>
                <a:lnTo>
                  <a:pt x="762" y="15239"/>
                </a:lnTo>
                <a:lnTo>
                  <a:pt x="2286" y="20573"/>
                </a:lnTo>
                <a:lnTo>
                  <a:pt x="6096" y="19811"/>
                </a:lnTo>
                <a:lnTo>
                  <a:pt x="16602" y="17630"/>
                </a:lnTo>
                <a:lnTo>
                  <a:pt x="27041" y="14968"/>
                </a:lnTo>
                <a:lnTo>
                  <a:pt x="37485" y="12252"/>
                </a:lnTo>
                <a:lnTo>
                  <a:pt x="54864" y="8381"/>
                </a:lnTo>
                <a:close/>
              </a:path>
            </a:pathLst>
          </a:custGeom>
          <a:solidFill>
            <a:srgbClr val="703F21"/>
          </a:solidFill>
        </p:spPr>
        <p:txBody>
          <a:bodyPr wrap="square" lIns="0" tIns="0" rIns="0" bIns="0" rtlCol="0"/>
          <a:lstStyle/>
          <a:p>
            <a:endParaRPr/>
          </a:p>
        </p:txBody>
      </p:sp>
      <p:sp>
        <p:nvSpPr>
          <p:cNvPr id="54" name="object 60"/>
          <p:cNvSpPr/>
          <p:nvPr/>
        </p:nvSpPr>
        <p:spPr>
          <a:xfrm>
            <a:off x="8235695" y="3394710"/>
            <a:ext cx="48895" cy="20320"/>
          </a:xfrm>
          <a:custGeom>
            <a:avLst/>
            <a:gdLst/>
            <a:ahLst/>
            <a:cxnLst/>
            <a:rect l="l" t="t" r="r" b="b"/>
            <a:pathLst>
              <a:path w="48895" h="20320">
                <a:moveTo>
                  <a:pt x="48768" y="8381"/>
                </a:moveTo>
                <a:lnTo>
                  <a:pt x="48768" y="0"/>
                </a:lnTo>
                <a:lnTo>
                  <a:pt x="0" y="0"/>
                </a:lnTo>
                <a:lnTo>
                  <a:pt x="0" y="3047"/>
                </a:lnTo>
                <a:lnTo>
                  <a:pt x="762" y="8381"/>
                </a:lnTo>
                <a:lnTo>
                  <a:pt x="762" y="19811"/>
                </a:lnTo>
                <a:lnTo>
                  <a:pt x="6858" y="17525"/>
                </a:lnTo>
                <a:lnTo>
                  <a:pt x="15747" y="15981"/>
                </a:lnTo>
                <a:lnTo>
                  <a:pt x="24474" y="14011"/>
                </a:lnTo>
                <a:lnTo>
                  <a:pt x="33155" y="11893"/>
                </a:lnTo>
                <a:lnTo>
                  <a:pt x="41910" y="9905"/>
                </a:lnTo>
                <a:lnTo>
                  <a:pt x="48768" y="8381"/>
                </a:lnTo>
                <a:close/>
              </a:path>
            </a:pathLst>
          </a:custGeom>
          <a:solidFill>
            <a:srgbClr val="75421E"/>
          </a:solidFill>
        </p:spPr>
        <p:txBody>
          <a:bodyPr wrap="square" lIns="0" tIns="0" rIns="0" bIns="0" rtlCol="0"/>
          <a:lstStyle/>
          <a:p>
            <a:endParaRPr/>
          </a:p>
        </p:txBody>
      </p:sp>
      <p:sp>
        <p:nvSpPr>
          <p:cNvPr id="55" name="object 61"/>
          <p:cNvSpPr/>
          <p:nvPr/>
        </p:nvSpPr>
        <p:spPr>
          <a:xfrm>
            <a:off x="8240493" y="3394709"/>
            <a:ext cx="44450" cy="17780"/>
          </a:xfrm>
          <a:custGeom>
            <a:avLst/>
            <a:gdLst/>
            <a:ahLst/>
            <a:cxnLst/>
            <a:rect l="l" t="t" r="r" b="b"/>
            <a:pathLst>
              <a:path w="44450" h="17779">
                <a:moveTo>
                  <a:pt x="43970" y="9905"/>
                </a:moveTo>
                <a:lnTo>
                  <a:pt x="43970" y="0"/>
                </a:lnTo>
                <a:lnTo>
                  <a:pt x="0" y="0"/>
                </a:lnTo>
                <a:lnTo>
                  <a:pt x="1298" y="17525"/>
                </a:lnTo>
                <a:lnTo>
                  <a:pt x="19586" y="14477"/>
                </a:lnTo>
                <a:lnTo>
                  <a:pt x="43970" y="9905"/>
                </a:lnTo>
                <a:close/>
              </a:path>
            </a:pathLst>
          </a:custGeom>
          <a:solidFill>
            <a:srgbClr val="7C421C"/>
          </a:solidFill>
        </p:spPr>
        <p:txBody>
          <a:bodyPr wrap="square" lIns="0" tIns="0" rIns="0" bIns="0" rtlCol="0"/>
          <a:lstStyle/>
          <a:p>
            <a:endParaRPr/>
          </a:p>
        </p:txBody>
      </p:sp>
      <p:sp>
        <p:nvSpPr>
          <p:cNvPr id="56" name="object 62"/>
          <p:cNvSpPr/>
          <p:nvPr/>
        </p:nvSpPr>
        <p:spPr>
          <a:xfrm>
            <a:off x="6901433" y="3957828"/>
            <a:ext cx="1873250" cy="416559"/>
          </a:xfrm>
          <a:custGeom>
            <a:avLst/>
            <a:gdLst/>
            <a:ahLst/>
            <a:cxnLst/>
            <a:rect l="l" t="t" r="r" b="b"/>
            <a:pathLst>
              <a:path w="1873250" h="416560">
                <a:moveTo>
                  <a:pt x="1872996" y="0"/>
                </a:moveTo>
                <a:lnTo>
                  <a:pt x="0" y="0"/>
                </a:lnTo>
                <a:lnTo>
                  <a:pt x="0" y="416051"/>
                </a:lnTo>
                <a:lnTo>
                  <a:pt x="1872996" y="0"/>
                </a:lnTo>
                <a:close/>
              </a:path>
            </a:pathLst>
          </a:custGeom>
          <a:solidFill>
            <a:srgbClr val="99FFCC"/>
          </a:solidFill>
        </p:spPr>
        <p:txBody>
          <a:bodyPr wrap="square" lIns="0" tIns="0" rIns="0" bIns="0" rtlCol="0"/>
          <a:lstStyle/>
          <a:p>
            <a:endParaRPr/>
          </a:p>
        </p:txBody>
      </p:sp>
      <p:sp>
        <p:nvSpPr>
          <p:cNvPr id="57" name="object 63"/>
          <p:cNvSpPr/>
          <p:nvPr/>
        </p:nvSpPr>
        <p:spPr>
          <a:xfrm>
            <a:off x="6898640" y="3953255"/>
            <a:ext cx="0" cy="421005"/>
          </a:xfrm>
          <a:custGeom>
            <a:avLst/>
            <a:gdLst/>
            <a:ahLst/>
            <a:cxnLst/>
            <a:rect l="l" t="t" r="r" b="b"/>
            <a:pathLst>
              <a:path h="421004">
                <a:moveTo>
                  <a:pt x="0" y="0"/>
                </a:moveTo>
                <a:lnTo>
                  <a:pt x="0" y="420624"/>
                </a:lnTo>
              </a:path>
            </a:pathLst>
          </a:custGeom>
          <a:ln w="5079">
            <a:solidFill>
              <a:srgbClr val="000000"/>
            </a:solidFill>
          </a:ln>
        </p:spPr>
        <p:txBody>
          <a:bodyPr wrap="square" lIns="0" tIns="0" rIns="0" bIns="0" rtlCol="0"/>
          <a:lstStyle/>
          <a:p>
            <a:endParaRPr/>
          </a:p>
        </p:txBody>
      </p:sp>
      <p:sp>
        <p:nvSpPr>
          <p:cNvPr id="58" name="object 64"/>
          <p:cNvSpPr/>
          <p:nvPr/>
        </p:nvSpPr>
        <p:spPr>
          <a:xfrm>
            <a:off x="6901180" y="3955541"/>
            <a:ext cx="1878330" cy="0"/>
          </a:xfrm>
          <a:custGeom>
            <a:avLst/>
            <a:gdLst/>
            <a:ahLst/>
            <a:cxnLst/>
            <a:rect l="l" t="t" r="r" b="b"/>
            <a:pathLst>
              <a:path w="1878329">
                <a:moveTo>
                  <a:pt x="0" y="0"/>
                </a:moveTo>
                <a:lnTo>
                  <a:pt x="1878330" y="0"/>
                </a:lnTo>
              </a:path>
            </a:pathLst>
          </a:custGeom>
          <a:ln w="4572">
            <a:solidFill>
              <a:srgbClr val="000000"/>
            </a:solidFill>
          </a:ln>
        </p:spPr>
        <p:txBody>
          <a:bodyPr wrap="square" lIns="0" tIns="0" rIns="0" bIns="0" rtlCol="0"/>
          <a:lstStyle/>
          <a:p>
            <a:endParaRPr/>
          </a:p>
        </p:txBody>
      </p:sp>
      <p:sp>
        <p:nvSpPr>
          <p:cNvPr id="59" name="object 65"/>
          <p:cNvSpPr/>
          <p:nvPr/>
        </p:nvSpPr>
        <p:spPr>
          <a:xfrm>
            <a:off x="8776716" y="3957828"/>
            <a:ext cx="0" cy="416559"/>
          </a:xfrm>
          <a:custGeom>
            <a:avLst/>
            <a:gdLst/>
            <a:ahLst/>
            <a:cxnLst/>
            <a:rect l="l" t="t" r="r" b="b"/>
            <a:pathLst>
              <a:path h="416560">
                <a:moveTo>
                  <a:pt x="0" y="0"/>
                </a:moveTo>
                <a:lnTo>
                  <a:pt x="0" y="416051"/>
                </a:lnTo>
              </a:path>
            </a:pathLst>
          </a:custGeom>
          <a:ln w="4572">
            <a:solidFill>
              <a:srgbClr val="000000"/>
            </a:solidFill>
          </a:ln>
        </p:spPr>
        <p:txBody>
          <a:bodyPr wrap="square" lIns="0" tIns="0" rIns="0" bIns="0" rtlCol="0"/>
          <a:lstStyle/>
          <a:p>
            <a:endParaRPr/>
          </a:p>
        </p:txBody>
      </p:sp>
      <p:sp>
        <p:nvSpPr>
          <p:cNvPr id="60" name="object 66"/>
          <p:cNvSpPr/>
          <p:nvPr/>
        </p:nvSpPr>
        <p:spPr>
          <a:xfrm>
            <a:off x="6901433" y="3957828"/>
            <a:ext cx="1873250" cy="416559"/>
          </a:xfrm>
          <a:custGeom>
            <a:avLst/>
            <a:gdLst/>
            <a:ahLst/>
            <a:cxnLst/>
            <a:rect l="l" t="t" r="r" b="b"/>
            <a:pathLst>
              <a:path w="1873250" h="416560">
                <a:moveTo>
                  <a:pt x="0" y="0"/>
                </a:moveTo>
                <a:lnTo>
                  <a:pt x="0" y="416051"/>
                </a:lnTo>
                <a:lnTo>
                  <a:pt x="1872996" y="416051"/>
                </a:lnTo>
                <a:lnTo>
                  <a:pt x="1872996" y="0"/>
                </a:lnTo>
                <a:lnTo>
                  <a:pt x="0" y="0"/>
                </a:lnTo>
                <a:close/>
              </a:path>
            </a:pathLst>
          </a:custGeom>
          <a:solidFill>
            <a:srgbClr val="99FFCC"/>
          </a:solidFill>
        </p:spPr>
        <p:txBody>
          <a:bodyPr wrap="square" lIns="0" tIns="0" rIns="0" bIns="0" rtlCol="0"/>
          <a:lstStyle/>
          <a:p>
            <a:endParaRPr/>
          </a:p>
        </p:txBody>
      </p:sp>
      <p:sp>
        <p:nvSpPr>
          <p:cNvPr id="61" name="object 67"/>
          <p:cNvSpPr/>
          <p:nvPr/>
        </p:nvSpPr>
        <p:spPr>
          <a:xfrm>
            <a:off x="6896100" y="3953255"/>
            <a:ext cx="1883410" cy="421005"/>
          </a:xfrm>
          <a:custGeom>
            <a:avLst/>
            <a:gdLst/>
            <a:ahLst/>
            <a:cxnLst/>
            <a:rect l="l" t="t" r="r" b="b"/>
            <a:pathLst>
              <a:path w="1883409" h="421004">
                <a:moveTo>
                  <a:pt x="1882902" y="420624"/>
                </a:moveTo>
                <a:lnTo>
                  <a:pt x="1882902" y="0"/>
                </a:lnTo>
                <a:lnTo>
                  <a:pt x="0" y="0"/>
                </a:lnTo>
                <a:lnTo>
                  <a:pt x="0" y="420624"/>
                </a:lnTo>
                <a:lnTo>
                  <a:pt x="5333" y="420624"/>
                </a:lnTo>
                <a:lnTo>
                  <a:pt x="5333" y="9144"/>
                </a:lnTo>
                <a:lnTo>
                  <a:pt x="9905" y="4572"/>
                </a:lnTo>
                <a:lnTo>
                  <a:pt x="9905" y="9144"/>
                </a:lnTo>
                <a:lnTo>
                  <a:pt x="1873757" y="9144"/>
                </a:lnTo>
                <a:lnTo>
                  <a:pt x="1873757" y="4572"/>
                </a:lnTo>
                <a:lnTo>
                  <a:pt x="1878329" y="9144"/>
                </a:lnTo>
                <a:lnTo>
                  <a:pt x="1878329" y="420624"/>
                </a:lnTo>
                <a:lnTo>
                  <a:pt x="1882902" y="420624"/>
                </a:lnTo>
                <a:close/>
              </a:path>
              <a:path w="1883409" h="421004">
                <a:moveTo>
                  <a:pt x="9905" y="9144"/>
                </a:moveTo>
                <a:lnTo>
                  <a:pt x="9905" y="4572"/>
                </a:lnTo>
                <a:lnTo>
                  <a:pt x="5333" y="9144"/>
                </a:lnTo>
                <a:lnTo>
                  <a:pt x="9905" y="9144"/>
                </a:lnTo>
                <a:close/>
              </a:path>
              <a:path w="1883409" h="421004">
                <a:moveTo>
                  <a:pt x="9905" y="420624"/>
                </a:moveTo>
                <a:lnTo>
                  <a:pt x="9905" y="9144"/>
                </a:lnTo>
                <a:lnTo>
                  <a:pt x="5333" y="9144"/>
                </a:lnTo>
                <a:lnTo>
                  <a:pt x="5333" y="420624"/>
                </a:lnTo>
                <a:lnTo>
                  <a:pt x="9905" y="420624"/>
                </a:lnTo>
                <a:close/>
              </a:path>
              <a:path w="1883409" h="421004">
                <a:moveTo>
                  <a:pt x="1878329" y="9144"/>
                </a:moveTo>
                <a:lnTo>
                  <a:pt x="1873757" y="4572"/>
                </a:lnTo>
                <a:lnTo>
                  <a:pt x="1873757" y="9144"/>
                </a:lnTo>
                <a:lnTo>
                  <a:pt x="1878329" y="9144"/>
                </a:lnTo>
                <a:close/>
              </a:path>
              <a:path w="1883409" h="421004">
                <a:moveTo>
                  <a:pt x="1878329" y="420624"/>
                </a:moveTo>
                <a:lnTo>
                  <a:pt x="1878329" y="9144"/>
                </a:lnTo>
                <a:lnTo>
                  <a:pt x="1873757" y="9144"/>
                </a:lnTo>
                <a:lnTo>
                  <a:pt x="1873757" y="420624"/>
                </a:lnTo>
                <a:lnTo>
                  <a:pt x="1878329" y="420624"/>
                </a:lnTo>
                <a:close/>
              </a:path>
            </a:pathLst>
          </a:custGeom>
          <a:solidFill>
            <a:srgbClr val="000000"/>
          </a:solidFill>
        </p:spPr>
        <p:txBody>
          <a:bodyPr wrap="square" lIns="0" tIns="0" rIns="0" bIns="0" rtlCol="0"/>
          <a:lstStyle/>
          <a:p>
            <a:endParaRPr/>
          </a:p>
        </p:txBody>
      </p:sp>
      <p:sp>
        <p:nvSpPr>
          <p:cNvPr id="62" name="object 68"/>
          <p:cNvSpPr txBox="1"/>
          <p:nvPr/>
        </p:nvSpPr>
        <p:spPr>
          <a:xfrm>
            <a:off x="6974840" y="4025646"/>
            <a:ext cx="1726564" cy="381000"/>
          </a:xfrm>
          <a:prstGeom prst="rect">
            <a:avLst/>
          </a:prstGeom>
        </p:spPr>
        <p:txBody>
          <a:bodyPr vert="horz" wrap="square" lIns="0" tIns="0" rIns="0" bIns="0" rtlCol="0">
            <a:spAutoFit/>
          </a:bodyPr>
          <a:lstStyle/>
          <a:p>
            <a:pPr marL="12700">
              <a:lnSpc>
                <a:spcPct val="100000"/>
              </a:lnSpc>
            </a:pPr>
            <a:r>
              <a:rPr sz="2400" b="1" spc="-5" dirty="0">
                <a:latin typeface="Tahoma"/>
                <a:cs typeface="Tahoma"/>
              </a:rPr>
              <a:t>Power</a:t>
            </a:r>
            <a:r>
              <a:rPr sz="2400" b="1" spc="-85" dirty="0">
                <a:latin typeface="Tahoma"/>
                <a:cs typeface="Tahoma"/>
              </a:rPr>
              <a:t> </a:t>
            </a:r>
            <a:r>
              <a:rPr sz="2400" b="1" dirty="0">
                <a:latin typeface="Tahoma"/>
                <a:cs typeface="Tahoma"/>
              </a:rPr>
              <a:t>Unit</a:t>
            </a:r>
            <a:endParaRPr sz="2400">
              <a:latin typeface="Tahoma"/>
              <a:cs typeface="Tahoma"/>
            </a:endParaRPr>
          </a:p>
        </p:txBody>
      </p:sp>
      <p:sp>
        <p:nvSpPr>
          <p:cNvPr id="63" name="object 70"/>
          <p:cNvSpPr/>
          <p:nvPr/>
        </p:nvSpPr>
        <p:spPr>
          <a:xfrm>
            <a:off x="6901433" y="4373879"/>
            <a:ext cx="1873250" cy="89535"/>
          </a:xfrm>
          <a:custGeom>
            <a:avLst/>
            <a:gdLst/>
            <a:ahLst/>
            <a:cxnLst/>
            <a:rect l="l" t="t" r="r" b="b"/>
            <a:pathLst>
              <a:path w="1873250" h="89535">
                <a:moveTo>
                  <a:pt x="1872996" y="89154"/>
                </a:moveTo>
                <a:lnTo>
                  <a:pt x="0" y="0"/>
                </a:lnTo>
                <a:lnTo>
                  <a:pt x="0" y="89154"/>
                </a:lnTo>
                <a:lnTo>
                  <a:pt x="1872996" y="89154"/>
                </a:lnTo>
                <a:close/>
              </a:path>
            </a:pathLst>
          </a:custGeom>
          <a:solidFill>
            <a:srgbClr val="99FFCC"/>
          </a:solidFill>
        </p:spPr>
        <p:txBody>
          <a:bodyPr wrap="square" lIns="0" tIns="0" rIns="0" bIns="0" rtlCol="0"/>
          <a:lstStyle/>
          <a:p>
            <a:endParaRPr/>
          </a:p>
        </p:txBody>
      </p:sp>
      <p:sp>
        <p:nvSpPr>
          <p:cNvPr id="64" name="object 71"/>
          <p:cNvSpPr/>
          <p:nvPr/>
        </p:nvSpPr>
        <p:spPr>
          <a:xfrm>
            <a:off x="6898640" y="4373879"/>
            <a:ext cx="0" cy="93980"/>
          </a:xfrm>
          <a:custGeom>
            <a:avLst/>
            <a:gdLst/>
            <a:ahLst/>
            <a:cxnLst/>
            <a:rect l="l" t="t" r="r" b="b"/>
            <a:pathLst>
              <a:path h="93979">
                <a:moveTo>
                  <a:pt x="0" y="0"/>
                </a:moveTo>
                <a:lnTo>
                  <a:pt x="0" y="93725"/>
                </a:lnTo>
              </a:path>
            </a:pathLst>
          </a:custGeom>
          <a:ln w="5079">
            <a:solidFill>
              <a:srgbClr val="000000"/>
            </a:solidFill>
          </a:ln>
        </p:spPr>
        <p:txBody>
          <a:bodyPr wrap="square" lIns="0" tIns="0" rIns="0" bIns="0" rtlCol="0"/>
          <a:lstStyle/>
          <a:p>
            <a:endParaRPr/>
          </a:p>
        </p:txBody>
      </p:sp>
      <p:sp>
        <p:nvSpPr>
          <p:cNvPr id="65" name="object 72"/>
          <p:cNvSpPr/>
          <p:nvPr/>
        </p:nvSpPr>
        <p:spPr>
          <a:xfrm>
            <a:off x="6901180" y="4465320"/>
            <a:ext cx="1878330" cy="0"/>
          </a:xfrm>
          <a:custGeom>
            <a:avLst/>
            <a:gdLst/>
            <a:ahLst/>
            <a:cxnLst/>
            <a:rect l="l" t="t" r="r" b="b"/>
            <a:pathLst>
              <a:path w="1878329">
                <a:moveTo>
                  <a:pt x="0" y="0"/>
                </a:moveTo>
                <a:lnTo>
                  <a:pt x="1878330" y="0"/>
                </a:lnTo>
              </a:path>
            </a:pathLst>
          </a:custGeom>
          <a:ln w="4571">
            <a:solidFill>
              <a:srgbClr val="000000"/>
            </a:solidFill>
          </a:ln>
        </p:spPr>
        <p:txBody>
          <a:bodyPr wrap="square" lIns="0" tIns="0" rIns="0" bIns="0" rtlCol="0"/>
          <a:lstStyle/>
          <a:p>
            <a:endParaRPr/>
          </a:p>
        </p:txBody>
      </p:sp>
      <p:sp>
        <p:nvSpPr>
          <p:cNvPr id="66" name="object 73"/>
          <p:cNvSpPr/>
          <p:nvPr/>
        </p:nvSpPr>
        <p:spPr>
          <a:xfrm>
            <a:off x="8776716" y="4373879"/>
            <a:ext cx="0" cy="89535"/>
          </a:xfrm>
          <a:custGeom>
            <a:avLst/>
            <a:gdLst/>
            <a:ahLst/>
            <a:cxnLst/>
            <a:rect l="l" t="t" r="r" b="b"/>
            <a:pathLst>
              <a:path h="89535">
                <a:moveTo>
                  <a:pt x="0" y="0"/>
                </a:moveTo>
                <a:lnTo>
                  <a:pt x="0" y="89154"/>
                </a:lnTo>
              </a:path>
            </a:pathLst>
          </a:custGeom>
          <a:ln w="4572">
            <a:solidFill>
              <a:srgbClr val="000000"/>
            </a:solidFill>
          </a:ln>
        </p:spPr>
        <p:txBody>
          <a:bodyPr wrap="square" lIns="0" tIns="0" rIns="0" bIns="0" rtlCol="0"/>
          <a:lstStyle/>
          <a:p>
            <a:endParaRPr/>
          </a:p>
        </p:txBody>
      </p:sp>
      <p:sp>
        <p:nvSpPr>
          <p:cNvPr id="67" name="object 74"/>
          <p:cNvSpPr/>
          <p:nvPr/>
        </p:nvSpPr>
        <p:spPr>
          <a:xfrm>
            <a:off x="6901433" y="4373117"/>
            <a:ext cx="1873250" cy="90170"/>
          </a:xfrm>
          <a:custGeom>
            <a:avLst/>
            <a:gdLst/>
            <a:ahLst/>
            <a:cxnLst/>
            <a:rect l="l" t="t" r="r" b="b"/>
            <a:pathLst>
              <a:path w="1873250" h="90170">
                <a:moveTo>
                  <a:pt x="0" y="0"/>
                </a:moveTo>
                <a:lnTo>
                  <a:pt x="0" y="89915"/>
                </a:lnTo>
                <a:lnTo>
                  <a:pt x="1872996" y="89915"/>
                </a:lnTo>
                <a:lnTo>
                  <a:pt x="1872996" y="0"/>
                </a:lnTo>
                <a:lnTo>
                  <a:pt x="0" y="0"/>
                </a:lnTo>
                <a:close/>
              </a:path>
            </a:pathLst>
          </a:custGeom>
          <a:solidFill>
            <a:srgbClr val="99FFCC"/>
          </a:solidFill>
        </p:spPr>
        <p:txBody>
          <a:bodyPr wrap="square" lIns="0" tIns="0" rIns="0" bIns="0" rtlCol="0"/>
          <a:lstStyle/>
          <a:p>
            <a:endParaRPr/>
          </a:p>
        </p:txBody>
      </p:sp>
      <p:sp>
        <p:nvSpPr>
          <p:cNvPr id="68" name="object 75"/>
          <p:cNvSpPr/>
          <p:nvPr/>
        </p:nvSpPr>
        <p:spPr>
          <a:xfrm>
            <a:off x="6896100" y="4373879"/>
            <a:ext cx="1883410" cy="93980"/>
          </a:xfrm>
          <a:custGeom>
            <a:avLst/>
            <a:gdLst/>
            <a:ahLst/>
            <a:cxnLst/>
            <a:rect l="l" t="t" r="r" b="b"/>
            <a:pathLst>
              <a:path w="1883409" h="93979">
                <a:moveTo>
                  <a:pt x="9905" y="83820"/>
                </a:moveTo>
                <a:lnTo>
                  <a:pt x="9905" y="0"/>
                </a:lnTo>
                <a:lnTo>
                  <a:pt x="0" y="0"/>
                </a:lnTo>
                <a:lnTo>
                  <a:pt x="0" y="93725"/>
                </a:lnTo>
                <a:lnTo>
                  <a:pt x="5333" y="93725"/>
                </a:lnTo>
                <a:lnTo>
                  <a:pt x="5333" y="83820"/>
                </a:lnTo>
                <a:lnTo>
                  <a:pt x="9905" y="83820"/>
                </a:lnTo>
                <a:close/>
              </a:path>
              <a:path w="1883409" h="93979">
                <a:moveTo>
                  <a:pt x="1878329" y="83820"/>
                </a:moveTo>
                <a:lnTo>
                  <a:pt x="5333" y="83820"/>
                </a:lnTo>
                <a:lnTo>
                  <a:pt x="9905" y="89154"/>
                </a:lnTo>
                <a:lnTo>
                  <a:pt x="9905" y="93725"/>
                </a:lnTo>
                <a:lnTo>
                  <a:pt x="1873757" y="93725"/>
                </a:lnTo>
                <a:lnTo>
                  <a:pt x="1873757" y="89154"/>
                </a:lnTo>
                <a:lnTo>
                  <a:pt x="1878329" y="83820"/>
                </a:lnTo>
                <a:close/>
              </a:path>
              <a:path w="1883409" h="93979">
                <a:moveTo>
                  <a:pt x="9905" y="93725"/>
                </a:moveTo>
                <a:lnTo>
                  <a:pt x="9905" y="89154"/>
                </a:lnTo>
                <a:lnTo>
                  <a:pt x="5333" y="83820"/>
                </a:lnTo>
                <a:lnTo>
                  <a:pt x="5333" y="93725"/>
                </a:lnTo>
                <a:lnTo>
                  <a:pt x="9905" y="93725"/>
                </a:lnTo>
                <a:close/>
              </a:path>
              <a:path w="1883409" h="93979">
                <a:moveTo>
                  <a:pt x="1882902" y="93725"/>
                </a:moveTo>
                <a:lnTo>
                  <a:pt x="1882902" y="0"/>
                </a:lnTo>
                <a:lnTo>
                  <a:pt x="1873757" y="0"/>
                </a:lnTo>
                <a:lnTo>
                  <a:pt x="1873757" y="83820"/>
                </a:lnTo>
                <a:lnTo>
                  <a:pt x="1878329" y="83820"/>
                </a:lnTo>
                <a:lnTo>
                  <a:pt x="1878329" y="93725"/>
                </a:lnTo>
                <a:lnTo>
                  <a:pt x="1882902" y="93725"/>
                </a:lnTo>
                <a:close/>
              </a:path>
              <a:path w="1883409" h="93979">
                <a:moveTo>
                  <a:pt x="1878329" y="93725"/>
                </a:moveTo>
                <a:lnTo>
                  <a:pt x="1878329" y="83820"/>
                </a:lnTo>
                <a:lnTo>
                  <a:pt x="1873757" y="89154"/>
                </a:lnTo>
                <a:lnTo>
                  <a:pt x="1873757" y="93725"/>
                </a:lnTo>
                <a:lnTo>
                  <a:pt x="1878329" y="93725"/>
                </a:lnTo>
                <a:close/>
              </a:path>
            </a:pathLst>
          </a:custGeom>
          <a:solidFill>
            <a:srgbClr val="000000"/>
          </a:solidFill>
        </p:spPr>
        <p:txBody>
          <a:bodyPr wrap="square" lIns="0" tIns="0" rIns="0" bIns="0" rtlCol="0"/>
          <a:lstStyle/>
          <a:p>
            <a:endParaRPr/>
          </a:p>
        </p:txBody>
      </p:sp>
      <p:sp>
        <p:nvSpPr>
          <p:cNvPr id="69" name="object 76"/>
          <p:cNvSpPr/>
          <p:nvPr/>
        </p:nvSpPr>
        <p:spPr>
          <a:xfrm>
            <a:off x="6901433" y="4821935"/>
            <a:ext cx="0" cy="504825"/>
          </a:xfrm>
          <a:custGeom>
            <a:avLst/>
            <a:gdLst/>
            <a:ahLst/>
            <a:cxnLst/>
            <a:rect l="l" t="t" r="r" b="b"/>
            <a:pathLst>
              <a:path h="504825">
                <a:moveTo>
                  <a:pt x="0" y="0"/>
                </a:moveTo>
                <a:lnTo>
                  <a:pt x="0" y="504444"/>
                </a:lnTo>
                <a:lnTo>
                  <a:pt x="0" y="0"/>
                </a:lnTo>
                <a:close/>
              </a:path>
            </a:pathLst>
          </a:custGeom>
          <a:solidFill>
            <a:srgbClr val="99FFCC"/>
          </a:solidFill>
        </p:spPr>
        <p:txBody>
          <a:bodyPr wrap="square" lIns="0" tIns="0" rIns="0" bIns="0" rtlCol="0"/>
          <a:lstStyle/>
          <a:p>
            <a:endParaRPr/>
          </a:p>
        </p:txBody>
      </p:sp>
      <p:sp>
        <p:nvSpPr>
          <p:cNvPr id="70" name="object 77"/>
          <p:cNvSpPr/>
          <p:nvPr/>
        </p:nvSpPr>
        <p:spPr>
          <a:xfrm>
            <a:off x="6896100" y="4816602"/>
            <a:ext cx="1883410" cy="514350"/>
          </a:xfrm>
          <a:custGeom>
            <a:avLst/>
            <a:gdLst/>
            <a:ahLst/>
            <a:cxnLst/>
            <a:rect l="l" t="t" r="r" b="b"/>
            <a:pathLst>
              <a:path w="1883409" h="514350">
                <a:moveTo>
                  <a:pt x="1882902" y="5333"/>
                </a:moveTo>
                <a:lnTo>
                  <a:pt x="1882902" y="0"/>
                </a:lnTo>
                <a:lnTo>
                  <a:pt x="0" y="0"/>
                </a:lnTo>
                <a:lnTo>
                  <a:pt x="0" y="514350"/>
                </a:lnTo>
                <a:lnTo>
                  <a:pt x="5333" y="514337"/>
                </a:lnTo>
                <a:lnTo>
                  <a:pt x="5333" y="5333"/>
                </a:lnTo>
                <a:lnTo>
                  <a:pt x="1882902" y="5333"/>
                </a:lnTo>
                <a:close/>
              </a:path>
              <a:path w="1883409" h="514350">
                <a:moveTo>
                  <a:pt x="1882902" y="509777"/>
                </a:moveTo>
                <a:lnTo>
                  <a:pt x="5333" y="509777"/>
                </a:lnTo>
                <a:lnTo>
                  <a:pt x="5333" y="514337"/>
                </a:lnTo>
                <a:lnTo>
                  <a:pt x="1882902" y="509777"/>
                </a:lnTo>
                <a:close/>
              </a:path>
              <a:path w="1883409" h="514350">
                <a:moveTo>
                  <a:pt x="1882902" y="509777"/>
                </a:moveTo>
                <a:lnTo>
                  <a:pt x="1882902" y="5334"/>
                </a:lnTo>
                <a:lnTo>
                  <a:pt x="1878329" y="5334"/>
                </a:lnTo>
                <a:lnTo>
                  <a:pt x="1878329" y="509777"/>
                </a:lnTo>
                <a:lnTo>
                  <a:pt x="1882902" y="509777"/>
                </a:lnTo>
                <a:close/>
              </a:path>
            </a:pathLst>
          </a:custGeom>
          <a:solidFill>
            <a:srgbClr val="000000"/>
          </a:solidFill>
        </p:spPr>
        <p:txBody>
          <a:bodyPr wrap="square" lIns="0" tIns="0" rIns="0" bIns="0" rtlCol="0"/>
          <a:lstStyle/>
          <a:p>
            <a:endParaRPr/>
          </a:p>
        </p:txBody>
      </p:sp>
      <p:sp>
        <p:nvSpPr>
          <p:cNvPr id="71" name="object 78"/>
          <p:cNvSpPr/>
          <p:nvPr/>
        </p:nvSpPr>
        <p:spPr>
          <a:xfrm>
            <a:off x="6901433" y="4821935"/>
            <a:ext cx="1873250" cy="504825"/>
          </a:xfrm>
          <a:custGeom>
            <a:avLst/>
            <a:gdLst/>
            <a:ahLst/>
            <a:cxnLst/>
            <a:rect l="l" t="t" r="r" b="b"/>
            <a:pathLst>
              <a:path w="1873250" h="504825">
                <a:moveTo>
                  <a:pt x="0" y="0"/>
                </a:moveTo>
                <a:lnTo>
                  <a:pt x="0" y="504443"/>
                </a:lnTo>
                <a:lnTo>
                  <a:pt x="1872996" y="504443"/>
                </a:lnTo>
                <a:lnTo>
                  <a:pt x="1872996" y="0"/>
                </a:lnTo>
                <a:lnTo>
                  <a:pt x="0" y="0"/>
                </a:lnTo>
                <a:close/>
              </a:path>
            </a:pathLst>
          </a:custGeom>
          <a:solidFill>
            <a:srgbClr val="99FFCC"/>
          </a:solidFill>
        </p:spPr>
        <p:txBody>
          <a:bodyPr wrap="square" lIns="0" tIns="0" rIns="0" bIns="0" rtlCol="0"/>
          <a:lstStyle/>
          <a:p>
            <a:endParaRPr/>
          </a:p>
        </p:txBody>
      </p:sp>
      <p:sp>
        <p:nvSpPr>
          <p:cNvPr id="72" name="object 79"/>
          <p:cNvSpPr/>
          <p:nvPr/>
        </p:nvSpPr>
        <p:spPr>
          <a:xfrm>
            <a:off x="6896100" y="4816602"/>
            <a:ext cx="1883410" cy="514350"/>
          </a:xfrm>
          <a:custGeom>
            <a:avLst/>
            <a:gdLst/>
            <a:ahLst/>
            <a:cxnLst/>
            <a:rect l="l" t="t" r="r" b="b"/>
            <a:pathLst>
              <a:path w="1883409" h="514350">
                <a:moveTo>
                  <a:pt x="1882902" y="514350"/>
                </a:moveTo>
                <a:lnTo>
                  <a:pt x="1882902" y="0"/>
                </a:lnTo>
                <a:lnTo>
                  <a:pt x="0" y="0"/>
                </a:lnTo>
                <a:lnTo>
                  <a:pt x="0" y="514350"/>
                </a:lnTo>
                <a:lnTo>
                  <a:pt x="5333" y="514350"/>
                </a:lnTo>
                <a:lnTo>
                  <a:pt x="5333" y="9906"/>
                </a:lnTo>
                <a:lnTo>
                  <a:pt x="9905" y="5334"/>
                </a:lnTo>
                <a:lnTo>
                  <a:pt x="9905" y="9906"/>
                </a:lnTo>
                <a:lnTo>
                  <a:pt x="1873757" y="9906"/>
                </a:lnTo>
                <a:lnTo>
                  <a:pt x="1873757" y="5334"/>
                </a:lnTo>
                <a:lnTo>
                  <a:pt x="1878329" y="9906"/>
                </a:lnTo>
                <a:lnTo>
                  <a:pt x="1878329" y="514350"/>
                </a:lnTo>
                <a:lnTo>
                  <a:pt x="1882902" y="514350"/>
                </a:lnTo>
                <a:close/>
              </a:path>
              <a:path w="1883409" h="514350">
                <a:moveTo>
                  <a:pt x="9905" y="9906"/>
                </a:moveTo>
                <a:lnTo>
                  <a:pt x="9905" y="5334"/>
                </a:lnTo>
                <a:lnTo>
                  <a:pt x="5333" y="9906"/>
                </a:lnTo>
                <a:lnTo>
                  <a:pt x="9905" y="9906"/>
                </a:lnTo>
                <a:close/>
              </a:path>
              <a:path w="1883409" h="514350">
                <a:moveTo>
                  <a:pt x="9905" y="505206"/>
                </a:moveTo>
                <a:lnTo>
                  <a:pt x="9905" y="9906"/>
                </a:lnTo>
                <a:lnTo>
                  <a:pt x="5333" y="9906"/>
                </a:lnTo>
                <a:lnTo>
                  <a:pt x="5333" y="505206"/>
                </a:lnTo>
                <a:lnTo>
                  <a:pt x="9905" y="505206"/>
                </a:lnTo>
                <a:close/>
              </a:path>
              <a:path w="1883409" h="514350">
                <a:moveTo>
                  <a:pt x="1878329" y="505206"/>
                </a:moveTo>
                <a:lnTo>
                  <a:pt x="5333" y="505206"/>
                </a:lnTo>
                <a:lnTo>
                  <a:pt x="9905" y="509777"/>
                </a:lnTo>
                <a:lnTo>
                  <a:pt x="9905" y="514350"/>
                </a:lnTo>
                <a:lnTo>
                  <a:pt x="1873757" y="514350"/>
                </a:lnTo>
                <a:lnTo>
                  <a:pt x="1873757" y="509777"/>
                </a:lnTo>
                <a:lnTo>
                  <a:pt x="1878329" y="505206"/>
                </a:lnTo>
                <a:close/>
              </a:path>
              <a:path w="1883409" h="514350">
                <a:moveTo>
                  <a:pt x="9905" y="514350"/>
                </a:moveTo>
                <a:lnTo>
                  <a:pt x="9905" y="509777"/>
                </a:lnTo>
                <a:lnTo>
                  <a:pt x="5333" y="505206"/>
                </a:lnTo>
                <a:lnTo>
                  <a:pt x="5333" y="514350"/>
                </a:lnTo>
                <a:lnTo>
                  <a:pt x="9905" y="514350"/>
                </a:lnTo>
                <a:close/>
              </a:path>
              <a:path w="1883409" h="514350">
                <a:moveTo>
                  <a:pt x="1878329" y="9906"/>
                </a:moveTo>
                <a:lnTo>
                  <a:pt x="1873757" y="5334"/>
                </a:lnTo>
                <a:lnTo>
                  <a:pt x="1873757" y="9906"/>
                </a:lnTo>
                <a:lnTo>
                  <a:pt x="1878329" y="9906"/>
                </a:lnTo>
                <a:close/>
              </a:path>
              <a:path w="1883409" h="514350">
                <a:moveTo>
                  <a:pt x="1878329" y="505206"/>
                </a:moveTo>
                <a:lnTo>
                  <a:pt x="1878329" y="9906"/>
                </a:lnTo>
                <a:lnTo>
                  <a:pt x="1873757" y="9906"/>
                </a:lnTo>
                <a:lnTo>
                  <a:pt x="1873757" y="505206"/>
                </a:lnTo>
                <a:lnTo>
                  <a:pt x="1878329" y="505206"/>
                </a:lnTo>
                <a:close/>
              </a:path>
              <a:path w="1883409" h="514350">
                <a:moveTo>
                  <a:pt x="1878329" y="514350"/>
                </a:moveTo>
                <a:lnTo>
                  <a:pt x="1878329" y="505206"/>
                </a:lnTo>
                <a:lnTo>
                  <a:pt x="1873757" y="509777"/>
                </a:lnTo>
                <a:lnTo>
                  <a:pt x="1873757" y="514350"/>
                </a:lnTo>
                <a:lnTo>
                  <a:pt x="1878329" y="514350"/>
                </a:lnTo>
                <a:close/>
              </a:path>
            </a:pathLst>
          </a:custGeom>
          <a:solidFill>
            <a:srgbClr val="000000"/>
          </a:solidFill>
        </p:spPr>
        <p:txBody>
          <a:bodyPr wrap="square" lIns="0" tIns="0" rIns="0" bIns="0" rtlCol="0"/>
          <a:lstStyle/>
          <a:p>
            <a:endParaRPr/>
          </a:p>
        </p:txBody>
      </p:sp>
      <p:sp>
        <p:nvSpPr>
          <p:cNvPr id="73" name="object 80"/>
          <p:cNvSpPr txBox="1"/>
          <p:nvPr/>
        </p:nvSpPr>
        <p:spPr>
          <a:xfrm>
            <a:off x="7076185" y="4888992"/>
            <a:ext cx="1522730" cy="381000"/>
          </a:xfrm>
          <a:prstGeom prst="rect">
            <a:avLst/>
          </a:prstGeom>
        </p:spPr>
        <p:txBody>
          <a:bodyPr vert="horz" wrap="square" lIns="0" tIns="0" rIns="0" bIns="0" rtlCol="0">
            <a:spAutoFit/>
          </a:bodyPr>
          <a:lstStyle/>
          <a:p>
            <a:pPr marL="12700">
              <a:lnSpc>
                <a:spcPct val="100000"/>
              </a:lnSpc>
            </a:pPr>
            <a:r>
              <a:rPr sz="2400" b="1" spc="-5" dirty="0">
                <a:latin typeface="Tahoma"/>
                <a:cs typeface="Tahoma"/>
              </a:rPr>
              <a:t>Processor</a:t>
            </a:r>
            <a:endParaRPr sz="2400">
              <a:latin typeface="Tahoma"/>
              <a:cs typeface="Tahoma"/>
            </a:endParaRPr>
          </a:p>
        </p:txBody>
      </p:sp>
      <p:sp>
        <p:nvSpPr>
          <p:cNvPr id="74" name="object 81"/>
          <p:cNvSpPr/>
          <p:nvPr/>
        </p:nvSpPr>
        <p:spPr>
          <a:xfrm>
            <a:off x="7837931" y="4463034"/>
            <a:ext cx="0" cy="359410"/>
          </a:xfrm>
          <a:custGeom>
            <a:avLst/>
            <a:gdLst/>
            <a:ahLst/>
            <a:cxnLst/>
            <a:rect l="l" t="t" r="r" b="b"/>
            <a:pathLst>
              <a:path h="359410">
                <a:moveTo>
                  <a:pt x="0" y="0"/>
                </a:moveTo>
                <a:lnTo>
                  <a:pt x="0" y="358901"/>
                </a:lnTo>
              </a:path>
            </a:pathLst>
          </a:custGeom>
          <a:ln w="9143">
            <a:solidFill>
              <a:srgbClr val="000000"/>
            </a:solidFill>
          </a:ln>
        </p:spPr>
        <p:txBody>
          <a:bodyPr wrap="square" lIns="0" tIns="0" rIns="0" bIns="0" rtlCol="0"/>
          <a:lstStyle/>
          <a:p>
            <a:endParaRPr/>
          </a:p>
        </p:txBody>
      </p:sp>
      <p:sp>
        <p:nvSpPr>
          <p:cNvPr id="75" name="object 82"/>
          <p:cNvSpPr/>
          <p:nvPr/>
        </p:nvSpPr>
        <p:spPr>
          <a:xfrm>
            <a:off x="7837931" y="4463034"/>
            <a:ext cx="0" cy="359410"/>
          </a:xfrm>
          <a:custGeom>
            <a:avLst/>
            <a:gdLst/>
            <a:ahLst/>
            <a:cxnLst/>
            <a:rect l="l" t="t" r="r" b="b"/>
            <a:pathLst>
              <a:path h="359410">
                <a:moveTo>
                  <a:pt x="0" y="0"/>
                </a:moveTo>
                <a:lnTo>
                  <a:pt x="0" y="358901"/>
                </a:lnTo>
              </a:path>
            </a:pathLst>
          </a:custGeom>
          <a:ln w="9143">
            <a:solidFill>
              <a:srgbClr val="000000"/>
            </a:solidFill>
          </a:ln>
        </p:spPr>
        <p:txBody>
          <a:bodyPr wrap="square" lIns="0" tIns="0" rIns="0" bIns="0" rtlCol="0"/>
          <a:lstStyle/>
          <a:p>
            <a:endParaRPr/>
          </a:p>
        </p:txBody>
      </p:sp>
      <p:sp>
        <p:nvSpPr>
          <p:cNvPr id="76" name="object 84"/>
          <p:cNvSpPr/>
          <p:nvPr/>
        </p:nvSpPr>
        <p:spPr>
          <a:xfrm>
            <a:off x="6901433" y="5758434"/>
            <a:ext cx="0" cy="504825"/>
          </a:xfrm>
          <a:custGeom>
            <a:avLst/>
            <a:gdLst/>
            <a:ahLst/>
            <a:cxnLst/>
            <a:rect l="l" t="t" r="r" b="b"/>
            <a:pathLst>
              <a:path h="504825">
                <a:moveTo>
                  <a:pt x="0" y="0"/>
                </a:moveTo>
                <a:lnTo>
                  <a:pt x="0" y="504444"/>
                </a:lnTo>
                <a:lnTo>
                  <a:pt x="0" y="0"/>
                </a:lnTo>
                <a:close/>
              </a:path>
            </a:pathLst>
          </a:custGeom>
          <a:solidFill>
            <a:srgbClr val="99FFCC"/>
          </a:solidFill>
        </p:spPr>
        <p:txBody>
          <a:bodyPr wrap="square" lIns="0" tIns="0" rIns="0" bIns="0" rtlCol="0"/>
          <a:lstStyle/>
          <a:p>
            <a:endParaRPr/>
          </a:p>
        </p:txBody>
      </p:sp>
      <p:sp>
        <p:nvSpPr>
          <p:cNvPr id="77" name="object 85"/>
          <p:cNvSpPr/>
          <p:nvPr/>
        </p:nvSpPr>
        <p:spPr>
          <a:xfrm>
            <a:off x="6896100" y="5753100"/>
            <a:ext cx="1883410" cy="514350"/>
          </a:xfrm>
          <a:custGeom>
            <a:avLst/>
            <a:gdLst/>
            <a:ahLst/>
            <a:cxnLst/>
            <a:rect l="l" t="t" r="r" b="b"/>
            <a:pathLst>
              <a:path w="1883409" h="514350">
                <a:moveTo>
                  <a:pt x="1882902" y="5333"/>
                </a:moveTo>
                <a:lnTo>
                  <a:pt x="1882902" y="0"/>
                </a:lnTo>
                <a:lnTo>
                  <a:pt x="0" y="0"/>
                </a:lnTo>
                <a:lnTo>
                  <a:pt x="0" y="514350"/>
                </a:lnTo>
                <a:lnTo>
                  <a:pt x="5333" y="514337"/>
                </a:lnTo>
                <a:lnTo>
                  <a:pt x="5333" y="5333"/>
                </a:lnTo>
                <a:lnTo>
                  <a:pt x="1882902" y="5333"/>
                </a:lnTo>
                <a:close/>
              </a:path>
              <a:path w="1883409" h="514350">
                <a:moveTo>
                  <a:pt x="1882902" y="509777"/>
                </a:moveTo>
                <a:lnTo>
                  <a:pt x="5333" y="509777"/>
                </a:lnTo>
                <a:lnTo>
                  <a:pt x="5333" y="514337"/>
                </a:lnTo>
                <a:lnTo>
                  <a:pt x="1882902" y="509777"/>
                </a:lnTo>
                <a:close/>
              </a:path>
              <a:path w="1883409" h="514350">
                <a:moveTo>
                  <a:pt x="1882902" y="509777"/>
                </a:moveTo>
                <a:lnTo>
                  <a:pt x="1882902" y="5334"/>
                </a:lnTo>
                <a:lnTo>
                  <a:pt x="1878329" y="5334"/>
                </a:lnTo>
                <a:lnTo>
                  <a:pt x="1878329" y="509777"/>
                </a:lnTo>
                <a:lnTo>
                  <a:pt x="1882902" y="509777"/>
                </a:lnTo>
                <a:close/>
              </a:path>
            </a:pathLst>
          </a:custGeom>
          <a:solidFill>
            <a:srgbClr val="000000"/>
          </a:solidFill>
        </p:spPr>
        <p:txBody>
          <a:bodyPr wrap="square" lIns="0" tIns="0" rIns="0" bIns="0" rtlCol="0"/>
          <a:lstStyle/>
          <a:p>
            <a:endParaRPr/>
          </a:p>
        </p:txBody>
      </p:sp>
      <p:sp>
        <p:nvSpPr>
          <p:cNvPr id="78" name="object 86"/>
          <p:cNvSpPr/>
          <p:nvPr/>
        </p:nvSpPr>
        <p:spPr>
          <a:xfrm>
            <a:off x="6901433" y="5758434"/>
            <a:ext cx="1873250" cy="504825"/>
          </a:xfrm>
          <a:custGeom>
            <a:avLst/>
            <a:gdLst/>
            <a:ahLst/>
            <a:cxnLst/>
            <a:rect l="l" t="t" r="r" b="b"/>
            <a:pathLst>
              <a:path w="1873250" h="504825">
                <a:moveTo>
                  <a:pt x="0" y="0"/>
                </a:moveTo>
                <a:lnTo>
                  <a:pt x="0" y="504443"/>
                </a:lnTo>
                <a:lnTo>
                  <a:pt x="1872996" y="504443"/>
                </a:lnTo>
                <a:lnTo>
                  <a:pt x="1872996" y="0"/>
                </a:lnTo>
                <a:lnTo>
                  <a:pt x="0" y="0"/>
                </a:lnTo>
                <a:close/>
              </a:path>
            </a:pathLst>
          </a:custGeom>
          <a:solidFill>
            <a:srgbClr val="99FFCC"/>
          </a:solidFill>
        </p:spPr>
        <p:txBody>
          <a:bodyPr wrap="square" lIns="0" tIns="0" rIns="0" bIns="0" rtlCol="0"/>
          <a:lstStyle/>
          <a:p>
            <a:endParaRPr/>
          </a:p>
        </p:txBody>
      </p:sp>
      <p:sp>
        <p:nvSpPr>
          <p:cNvPr id="79" name="object 87"/>
          <p:cNvSpPr/>
          <p:nvPr/>
        </p:nvSpPr>
        <p:spPr>
          <a:xfrm>
            <a:off x="6896100" y="5753100"/>
            <a:ext cx="1883410" cy="514350"/>
          </a:xfrm>
          <a:custGeom>
            <a:avLst/>
            <a:gdLst/>
            <a:ahLst/>
            <a:cxnLst/>
            <a:rect l="l" t="t" r="r" b="b"/>
            <a:pathLst>
              <a:path w="1883409" h="514350">
                <a:moveTo>
                  <a:pt x="1882902" y="514350"/>
                </a:moveTo>
                <a:lnTo>
                  <a:pt x="1882902" y="0"/>
                </a:lnTo>
                <a:lnTo>
                  <a:pt x="0" y="0"/>
                </a:lnTo>
                <a:lnTo>
                  <a:pt x="0" y="514350"/>
                </a:lnTo>
                <a:lnTo>
                  <a:pt x="5333" y="514350"/>
                </a:lnTo>
                <a:lnTo>
                  <a:pt x="5333" y="9905"/>
                </a:lnTo>
                <a:lnTo>
                  <a:pt x="9905" y="5334"/>
                </a:lnTo>
                <a:lnTo>
                  <a:pt x="9905" y="9905"/>
                </a:lnTo>
                <a:lnTo>
                  <a:pt x="1873757" y="9905"/>
                </a:lnTo>
                <a:lnTo>
                  <a:pt x="1873757" y="5334"/>
                </a:lnTo>
                <a:lnTo>
                  <a:pt x="1878329" y="9905"/>
                </a:lnTo>
                <a:lnTo>
                  <a:pt x="1878329" y="514350"/>
                </a:lnTo>
                <a:lnTo>
                  <a:pt x="1882902" y="514350"/>
                </a:lnTo>
                <a:close/>
              </a:path>
              <a:path w="1883409" h="514350">
                <a:moveTo>
                  <a:pt x="9905" y="9905"/>
                </a:moveTo>
                <a:lnTo>
                  <a:pt x="9905" y="5334"/>
                </a:lnTo>
                <a:lnTo>
                  <a:pt x="5333" y="9905"/>
                </a:lnTo>
                <a:lnTo>
                  <a:pt x="9905" y="9905"/>
                </a:lnTo>
                <a:close/>
              </a:path>
              <a:path w="1883409" h="514350">
                <a:moveTo>
                  <a:pt x="9905" y="505205"/>
                </a:moveTo>
                <a:lnTo>
                  <a:pt x="9905" y="9905"/>
                </a:lnTo>
                <a:lnTo>
                  <a:pt x="5333" y="9905"/>
                </a:lnTo>
                <a:lnTo>
                  <a:pt x="5333" y="505205"/>
                </a:lnTo>
                <a:lnTo>
                  <a:pt x="9905" y="505205"/>
                </a:lnTo>
                <a:close/>
              </a:path>
              <a:path w="1883409" h="514350">
                <a:moveTo>
                  <a:pt x="1878329" y="505205"/>
                </a:moveTo>
                <a:lnTo>
                  <a:pt x="5333" y="505205"/>
                </a:lnTo>
                <a:lnTo>
                  <a:pt x="9905" y="509777"/>
                </a:lnTo>
                <a:lnTo>
                  <a:pt x="9905" y="514350"/>
                </a:lnTo>
                <a:lnTo>
                  <a:pt x="1873757" y="514350"/>
                </a:lnTo>
                <a:lnTo>
                  <a:pt x="1873757" y="509777"/>
                </a:lnTo>
                <a:lnTo>
                  <a:pt x="1878329" y="505205"/>
                </a:lnTo>
                <a:close/>
              </a:path>
              <a:path w="1883409" h="514350">
                <a:moveTo>
                  <a:pt x="9905" y="514350"/>
                </a:moveTo>
                <a:lnTo>
                  <a:pt x="9905" y="509777"/>
                </a:lnTo>
                <a:lnTo>
                  <a:pt x="5333" y="505205"/>
                </a:lnTo>
                <a:lnTo>
                  <a:pt x="5333" y="514350"/>
                </a:lnTo>
                <a:lnTo>
                  <a:pt x="9905" y="514350"/>
                </a:lnTo>
                <a:close/>
              </a:path>
              <a:path w="1883409" h="514350">
                <a:moveTo>
                  <a:pt x="1878329" y="9905"/>
                </a:moveTo>
                <a:lnTo>
                  <a:pt x="1873757" y="5334"/>
                </a:lnTo>
                <a:lnTo>
                  <a:pt x="1873757" y="9905"/>
                </a:lnTo>
                <a:lnTo>
                  <a:pt x="1878329" y="9905"/>
                </a:lnTo>
                <a:close/>
              </a:path>
              <a:path w="1883409" h="514350">
                <a:moveTo>
                  <a:pt x="1878329" y="505205"/>
                </a:moveTo>
                <a:lnTo>
                  <a:pt x="1878329" y="9905"/>
                </a:lnTo>
                <a:lnTo>
                  <a:pt x="1873757" y="9905"/>
                </a:lnTo>
                <a:lnTo>
                  <a:pt x="1873757" y="505205"/>
                </a:lnTo>
                <a:lnTo>
                  <a:pt x="1878329" y="505205"/>
                </a:lnTo>
                <a:close/>
              </a:path>
              <a:path w="1883409" h="514350">
                <a:moveTo>
                  <a:pt x="1878329" y="514350"/>
                </a:moveTo>
                <a:lnTo>
                  <a:pt x="1878329" y="505205"/>
                </a:lnTo>
                <a:lnTo>
                  <a:pt x="1873757" y="509777"/>
                </a:lnTo>
                <a:lnTo>
                  <a:pt x="1873757" y="514350"/>
                </a:lnTo>
                <a:lnTo>
                  <a:pt x="1878329" y="514350"/>
                </a:lnTo>
                <a:close/>
              </a:path>
            </a:pathLst>
          </a:custGeom>
          <a:solidFill>
            <a:srgbClr val="000000"/>
          </a:solidFill>
        </p:spPr>
        <p:txBody>
          <a:bodyPr wrap="square" lIns="0" tIns="0" rIns="0" bIns="0" rtlCol="0"/>
          <a:lstStyle/>
          <a:p>
            <a:endParaRPr/>
          </a:p>
        </p:txBody>
      </p:sp>
      <p:sp>
        <p:nvSpPr>
          <p:cNvPr id="80" name="object 88"/>
          <p:cNvSpPr txBox="1"/>
          <p:nvPr/>
        </p:nvSpPr>
        <p:spPr>
          <a:xfrm>
            <a:off x="7227823" y="5826252"/>
            <a:ext cx="1219835" cy="381000"/>
          </a:xfrm>
          <a:prstGeom prst="rect">
            <a:avLst/>
          </a:prstGeom>
        </p:spPr>
        <p:txBody>
          <a:bodyPr vert="horz" wrap="square" lIns="0" tIns="0" rIns="0" bIns="0" rtlCol="0">
            <a:spAutoFit/>
          </a:bodyPr>
          <a:lstStyle/>
          <a:p>
            <a:pPr marL="12700">
              <a:lnSpc>
                <a:spcPct val="100000"/>
              </a:lnSpc>
            </a:pPr>
            <a:r>
              <a:rPr sz="2400" b="1" spc="-5" dirty="0">
                <a:latin typeface="Tahoma"/>
                <a:cs typeface="Tahoma"/>
              </a:rPr>
              <a:t>Monitor</a:t>
            </a:r>
            <a:endParaRPr sz="2400">
              <a:latin typeface="Tahoma"/>
              <a:cs typeface="Tahoma"/>
            </a:endParaRPr>
          </a:p>
        </p:txBody>
      </p:sp>
      <p:sp>
        <p:nvSpPr>
          <p:cNvPr id="81" name="object 89"/>
          <p:cNvSpPr/>
          <p:nvPr/>
        </p:nvSpPr>
        <p:spPr>
          <a:xfrm>
            <a:off x="7837931" y="5326379"/>
            <a:ext cx="0" cy="432434"/>
          </a:xfrm>
          <a:custGeom>
            <a:avLst/>
            <a:gdLst/>
            <a:ahLst/>
            <a:cxnLst/>
            <a:rect l="l" t="t" r="r" b="b"/>
            <a:pathLst>
              <a:path h="432435">
                <a:moveTo>
                  <a:pt x="0" y="0"/>
                </a:moveTo>
                <a:lnTo>
                  <a:pt x="0" y="432054"/>
                </a:lnTo>
              </a:path>
            </a:pathLst>
          </a:custGeom>
          <a:ln w="9143">
            <a:solidFill>
              <a:srgbClr val="000000"/>
            </a:solidFill>
          </a:ln>
        </p:spPr>
        <p:txBody>
          <a:bodyPr wrap="square" lIns="0" tIns="0" rIns="0" bIns="0" rtlCol="0"/>
          <a:lstStyle/>
          <a:p>
            <a:endParaRPr/>
          </a:p>
        </p:txBody>
      </p:sp>
      <p:sp>
        <p:nvSpPr>
          <p:cNvPr id="82" name="object 90"/>
          <p:cNvSpPr txBox="1"/>
          <p:nvPr/>
        </p:nvSpPr>
        <p:spPr>
          <a:xfrm>
            <a:off x="6355996" y="3971136"/>
            <a:ext cx="271145" cy="2284730"/>
          </a:xfrm>
          <a:prstGeom prst="rect">
            <a:avLst/>
          </a:prstGeom>
        </p:spPr>
        <p:txBody>
          <a:bodyPr vert="vert270" wrap="square" lIns="0" tIns="12700" rIns="0" bIns="0" rtlCol="0">
            <a:spAutoFit/>
          </a:bodyPr>
          <a:lstStyle/>
          <a:p>
            <a:pPr marL="12700">
              <a:lnSpc>
                <a:spcPct val="100000"/>
              </a:lnSpc>
              <a:spcBef>
                <a:spcPts val="100"/>
              </a:spcBef>
            </a:pPr>
            <a:r>
              <a:rPr sz="1600" b="1" dirty="0">
                <a:solidFill>
                  <a:srgbClr val="FF0000"/>
                </a:solidFill>
                <a:latin typeface="Tahoma"/>
                <a:cs typeface="Tahoma"/>
              </a:rPr>
              <a:t>System</a:t>
            </a:r>
            <a:r>
              <a:rPr sz="1600" b="1" spc="-10" dirty="0">
                <a:solidFill>
                  <a:srgbClr val="FF0000"/>
                </a:solidFill>
                <a:latin typeface="Tahoma"/>
                <a:cs typeface="Tahoma"/>
              </a:rPr>
              <a:t> </a:t>
            </a:r>
            <a:r>
              <a:rPr sz="1600" b="1" dirty="0">
                <a:solidFill>
                  <a:srgbClr val="FF0000"/>
                </a:solidFill>
                <a:latin typeface="Tahoma"/>
                <a:cs typeface="Tahoma"/>
              </a:rPr>
              <a:t>block diagram</a:t>
            </a:r>
            <a:endParaRPr sz="1600">
              <a:latin typeface="Tahoma"/>
              <a:cs typeface="Tahoma"/>
            </a:endParaRPr>
          </a:p>
        </p:txBody>
      </p:sp>
    </p:spTree>
    <p:extLst>
      <p:ext uri="{BB962C8B-B14F-4D97-AF65-F5344CB8AC3E}">
        <p14:creationId xmlns:p14="http://schemas.microsoft.com/office/powerpoint/2010/main" val="376280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(Series RBD)</a:t>
            </a:r>
          </a:p>
        </p:txBody>
      </p:sp>
      <p:sp>
        <p:nvSpPr>
          <p:cNvPr id="83" name="Content Placeholder 82"/>
          <p:cNvSpPr>
            <a:spLocks noGrp="1"/>
          </p:cNvSpPr>
          <p:nvPr>
            <p:ph idx="1"/>
          </p:nvPr>
        </p:nvSpPr>
        <p:spPr/>
        <p:txBody>
          <a:bodyPr/>
          <a:lstStyle/>
          <a:p>
            <a:pPr marL="354965" indent="-342265">
              <a:lnSpc>
                <a:spcPct val="100000"/>
              </a:lnSpc>
              <a:buClr>
                <a:srgbClr val="3333CC"/>
              </a:buClr>
              <a:buSzPct val="58928"/>
              <a:buFont typeface="Wingdings"/>
              <a:buChar char=""/>
              <a:tabLst>
                <a:tab pos="355600" algn="l"/>
              </a:tabLst>
            </a:pPr>
            <a:r>
              <a:rPr lang="en-US" sz="3600" spc="-5" dirty="0">
                <a:latin typeface="Times New Roman"/>
                <a:cs typeface="Times New Roman"/>
              </a:rPr>
              <a:t>Reliability Block</a:t>
            </a:r>
            <a:r>
              <a:rPr lang="en-US" sz="3600" spc="-114" dirty="0">
                <a:latin typeface="Times New Roman"/>
                <a:cs typeface="Times New Roman"/>
              </a:rPr>
              <a:t> </a:t>
            </a:r>
            <a:r>
              <a:rPr lang="en-US" sz="3600" spc="-5" dirty="0">
                <a:latin typeface="Times New Roman"/>
                <a:cs typeface="Times New Roman"/>
              </a:rPr>
              <a:t>Diagram</a:t>
            </a:r>
            <a:endParaRPr lang="en-US" sz="3600" dirty="0">
              <a:latin typeface="Times New Roman"/>
              <a:cs typeface="Times New Roman"/>
            </a:endParaRPr>
          </a:p>
          <a:p>
            <a:pPr marL="354965" marR="842644" indent="-342265">
              <a:lnSpc>
                <a:spcPts val="3020"/>
              </a:lnSpc>
              <a:spcBef>
                <a:spcPts val="720"/>
              </a:spcBef>
              <a:buClr>
                <a:srgbClr val="3333CC"/>
              </a:buClr>
              <a:buSzPct val="58928"/>
              <a:buFont typeface="Wingdings"/>
              <a:buChar char=""/>
              <a:tabLst>
                <a:tab pos="355600" algn="l"/>
              </a:tabLst>
            </a:pPr>
            <a:r>
              <a:rPr lang="en-US" sz="3600" dirty="0">
                <a:latin typeface="Times New Roman"/>
                <a:cs typeface="Times New Roman"/>
              </a:rPr>
              <a:t>System is </a:t>
            </a:r>
            <a:r>
              <a:rPr lang="en-US" sz="3600" spc="-5" dirty="0">
                <a:latin typeface="Times New Roman"/>
                <a:cs typeface="Times New Roman"/>
              </a:rPr>
              <a:t>composed </a:t>
            </a:r>
            <a:r>
              <a:rPr lang="en-US" sz="3600" dirty="0">
                <a:latin typeface="Times New Roman"/>
                <a:cs typeface="Times New Roman"/>
              </a:rPr>
              <a:t>of </a:t>
            </a:r>
            <a:r>
              <a:rPr lang="en-US" sz="3600" i="1" dirty="0">
                <a:latin typeface="Times New Roman"/>
                <a:cs typeface="Times New Roman"/>
              </a:rPr>
              <a:t>n </a:t>
            </a:r>
            <a:r>
              <a:rPr lang="en-US" sz="3600" spc="-5" dirty="0">
                <a:latin typeface="Times New Roman"/>
                <a:cs typeface="Times New Roman"/>
              </a:rPr>
              <a:t>independent serially  connected</a:t>
            </a:r>
            <a:r>
              <a:rPr lang="en-US" sz="3600" spc="-114" dirty="0">
                <a:latin typeface="Times New Roman"/>
                <a:cs typeface="Times New Roman"/>
              </a:rPr>
              <a:t> </a:t>
            </a:r>
            <a:r>
              <a:rPr lang="en-US" sz="3600" spc="-5" dirty="0">
                <a:latin typeface="Times New Roman"/>
                <a:cs typeface="Times New Roman"/>
              </a:rPr>
              <a:t>components.</a:t>
            </a:r>
          </a:p>
          <a:p>
            <a:pPr marL="354965" marR="842644" indent="-342265">
              <a:lnSpc>
                <a:spcPts val="3020"/>
              </a:lnSpc>
              <a:spcBef>
                <a:spcPts val="720"/>
              </a:spcBef>
              <a:buClr>
                <a:srgbClr val="3333CC"/>
              </a:buClr>
              <a:buSzPct val="58928"/>
              <a:buFont typeface="Wingdings"/>
              <a:buChar char=""/>
              <a:tabLst>
                <a:tab pos="355600" algn="l"/>
              </a:tabLst>
            </a:pPr>
            <a:r>
              <a:rPr lang="en-US" sz="3600" dirty="0">
                <a:latin typeface="Times New Roman"/>
                <a:cs typeface="Times New Roman"/>
              </a:rPr>
              <a:t>Failure of any component has a cross system</a:t>
            </a:r>
            <a:r>
              <a:rPr lang="en-US" sz="3600" spc="-185" dirty="0">
                <a:latin typeface="Times New Roman"/>
                <a:cs typeface="Times New Roman"/>
              </a:rPr>
              <a:t> </a:t>
            </a:r>
            <a:r>
              <a:rPr lang="en-US" sz="3600" spc="-5" dirty="0">
                <a:latin typeface="Times New Roman"/>
                <a:cs typeface="Times New Roman"/>
              </a:rPr>
              <a:t>effect, </a:t>
            </a:r>
            <a:r>
              <a:rPr lang="en-US" sz="3600" i="1" dirty="0">
                <a:latin typeface="Times New Roman"/>
                <a:cs typeface="Times New Roman"/>
              </a:rPr>
              <a:t>i.e.</a:t>
            </a:r>
            <a:r>
              <a:rPr lang="en-US" sz="3600" dirty="0">
                <a:latin typeface="Times New Roman"/>
                <a:cs typeface="Times New Roman"/>
              </a:rPr>
              <a:t>, results in failure of the whole</a:t>
            </a:r>
            <a:r>
              <a:rPr lang="en-US" sz="3600" spc="-185" dirty="0">
                <a:latin typeface="Times New Roman"/>
                <a:cs typeface="Times New Roman"/>
              </a:rPr>
              <a:t> </a:t>
            </a:r>
            <a:r>
              <a:rPr lang="en-US" sz="3600" dirty="0">
                <a:latin typeface="Times New Roman"/>
                <a:cs typeface="Times New Roman"/>
              </a:rPr>
              <a:t>system.</a:t>
            </a:r>
          </a:p>
          <a:p>
            <a:endParaRPr lang="en-US" dirty="0"/>
          </a:p>
        </p:txBody>
      </p:sp>
      <p:sp>
        <p:nvSpPr>
          <p:cNvPr id="84" name="object 11"/>
          <p:cNvSpPr/>
          <p:nvPr/>
        </p:nvSpPr>
        <p:spPr>
          <a:xfrm>
            <a:off x="3015233" y="4264152"/>
            <a:ext cx="1462405" cy="109855"/>
          </a:xfrm>
          <a:custGeom>
            <a:avLst/>
            <a:gdLst/>
            <a:ahLst/>
            <a:cxnLst/>
            <a:rect l="l" t="t" r="r" b="b"/>
            <a:pathLst>
              <a:path w="1462404" h="109854">
                <a:moveTo>
                  <a:pt x="0" y="0"/>
                </a:moveTo>
                <a:lnTo>
                  <a:pt x="0" y="109727"/>
                </a:lnTo>
                <a:lnTo>
                  <a:pt x="1462277" y="109727"/>
                </a:lnTo>
                <a:lnTo>
                  <a:pt x="1462277" y="0"/>
                </a:lnTo>
                <a:lnTo>
                  <a:pt x="0" y="0"/>
                </a:lnTo>
                <a:close/>
              </a:path>
            </a:pathLst>
          </a:custGeom>
          <a:solidFill>
            <a:srgbClr val="FFFFFF"/>
          </a:solidFill>
        </p:spPr>
        <p:txBody>
          <a:bodyPr wrap="square" lIns="0" tIns="0" rIns="0" bIns="0" rtlCol="0"/>
          <a:lstStyle/>
          <a:p>
            <a:endParaRPr/>
          </a:p>
        </p:txBody>
      </p:sp>
      <p:sp>
        <p:nvSpPr>
          <p:cNvPr id="85" name="object 12"/>
          <p:cNvSpPr/>
          <p:nvPr/>
        </p:nvSpPr>
        <p:spPr>
          <a:xfrm>
            <a:off x="3010661" y="4258817"/>
            <a:ext cx="1471930" cy="115570"/>
          </a:xfrm>
          <a:custGeom>
            <a:avLst/>
            <a:gdLst/>
            <a:ahLst/>
            <a:cxnLst/>
            <a:rect l="l" t="t" r="r" b="b"/>
            <a:pathLst>
              <a:path w="1471929" h="115570">
                <a:moveTo>
                  <a:pt x="1471421" y="115062"/>
                </a:moveTo>
                <a:lnTo>
                  <a:pt x="1471421" y="0"/>
                </a:lnTo>
                <a:lnTo>
                  <a:pt x="0" y="0"/>
                </a:lnTo>
                <a:lnTo>
                  <a:pt x="0" y="115062"/>
                </a:lnTo>
                <a:lnTo>
                  <a:pt x="4571" y="115062"/>
                </a:lnTo>
                <a:lnTo>
                  <a:pt x="4571" y="9906"/>
                </a:lnTo>
                <a:lnTo>
                  <a:pt x="9143" y="5334"/>
                </a:lnTo>
                <a:lnTo>
                  <a:pt x="9143" y="9906"/>
                </a:lnTo>
                <a:lnTo>
                  <a:pt x="1462277" y="9906"/>
                </a:lnTo>
                <a:lnTo>
                  <a:pt x="1462277" y="5334"/>
                </a:lnTo>
                <a:lnTo>
                  <a:pt x="1466849" y="9906"/>
                </a:lnTo>
                <a:lnTo>
                  <a:pt x="1466849" y="115062"/>
                </a:lnTo>
                <a:lnTo>
                  <a:pt x="1471421" y="115062"/>
                </a:lnTo>
                <a:close/>
              </a:path>
              <a:path w="1471929" h="115570">
                <a:moveTo>
                  <a:pt x="9143" y="9906"/>
                </a:moveTo>
                <a:lnTo>
                  <a:pt x="9143" y="5334"/>
                </a:lnTo>
                <a:lnTo>
                  <a:pt x="4571" y="9906"/>
                </a:lnTo>
                <a:lnTo>
                  <a:pt x="9143" y="9906"/>
                </a:lnTo>
                <a:close/>
              </a:path>
              <a:path w="1471929" h="115570">
                <a:moveTo>
                  <a:pt x="9143" y="115062"/>
                </a:moveTo>
                <a:lnTo>
                  <a:pt x="9143" y="9906"/>
                </a:lnTo>
                <a:lnTo>
                  <a:pt x="4571" y="9906"/>
                </a:lnTo>
                <a:lnTo>
                  <a:pt x="4571" y="115062"/>
                </a:lnTo>
                <a:lnTo>
                  <a:pt x="9143" y="115062"/>
                </a:lnTo>
                <a:close/>
              </a:path>
              <a:path w="1471929" h="115570">
                <a:moveTo>
                  <a:pt x="1466849" y="9906"/>
                </a:moveTo>
                <a:lnTo>
                  <a:pt x="1462277" y="5334"/>
                </a:lnTo>
                <a:lnTo>
                  <a:pt x="1462277" y="9906"/>
                </a:lnTo>
                <a:lnTo>
                  <a:pt x="1466849" y="9906"/>
                </a:lnTo>
                <a:close/>
              </a:path>
              <a:path w="1471929" h="115570">
                <a:moveTo>
                  <a:pt x="1466849" y="115062"/>
                </a:moveTo>
                <a:lnTo>
                  <a:pt x="1466849" y="9906"/>
                </a:lnTo>
                <a:lnTo>
                  <a:pt x="1462277" y="9906"/>
                </a:lnTo>
                <a:lnTo>
                  <a:pt x="1462277" y="115062"/>
                </a:lnTo>
                <a:lnTo>
                  <a:pt x="1466849" y="115062"/>
                </a:lnTo>
                <a:close/>
              </a:path>
            </a:pathLst>
          </a:custGeom>
          <a:solidFill>
            <a:srgbClr val="000000"/>
          </a:solidFill>
        </p:spPr>
        <p:txBody>
          <a:bodyPr wrap="square" lIns="0" tIns="0" rIns="0" bIns="0" rtlCol="0"/>
          <a:lstStyle/>
          <a:p>
            <a:endParaRPr/>
          </a:p>
        </p:txBody>
      </p:sp>
      <p:sp>
        <p:nvSpPr>
          <p:cNvPr id="86" name="object 13"/>
          <p:cNvSpPr/>
          <p:nvPr/>
        </p:nvSpPr>
        <p:spPr>
          <a:xfrm>
            <a:off x="4984241" y="4264152"/>
            <a:ext cx="1462405" cy="109855"/>
          </a:xfrm>
          <a:custGeom>
            <a:avLst/>
            <a:gdLst/>
            <a:ahLst/>
            <a:cxnLst/>
            <a:rect l="l" t="t" r="r" b="b"/>
            <a:pathLst>
              <a:path w="1462404" h="109854">
                <a:moveTo>
                  <a:pt x="0" y="0"/>
                </a:moveTo>
                <a:lnTo>
                  <a:pt x="0" y="109728"/>
                </a:lnTo>
                <a:lnTo>
                  <a:pt x="1462277" y="109727"/>
                </a:lnTo>
                <a:lnTo>
                  <a:pt x="1462277" y="0"/>
                </a:lnTo>
                <a:lnTo>
                  <a:pt x="0" y="0"/>
                </a:lnTo>
                <a:close/>
              </a:path>
            </a:pathLst>
          </a:custGeom>
          <a:solidFill>
            <a:srgbClr val="FFFFFF"/>
          </a:solidFill>
        </p:spPr>
        <p:txBody>
          <a:bodyPr wrap="square" lIns="0" tIns="0" rIns="0" bIns="0" rtlCol="0"/>
          <a:lstStyle/>
          <a:p>
            <a:endParaRPr/>
          </a:p>
        </p:txBody>
      </p:sp>
      <p:sp>
        <p:nvSpPr>
          <p:cNvPr id="87" name="object 14"/>
          <p:cNvSpPr/>
          <p:nvPr/>
        </p:nvSpPr>
        <p:spPr>
          <a:xfrm>
            <a:off x="4979670" y="4258817"/>
            <a:ext cx="1471930" cy="115570"/>
          </a:xfrm>
          <a:custGeom>
            <a:avLst/>
            <a:gdLst/>
            <a:ahLst/>
            <a:cxnLst/>
            <a:rect l="l" t="t" r="r" b="b"/>
            <a:pathLst>
              <a:path w="1471929" h="115570">
                <a:moveTo>
                  <a:pt x="1471422" y="115062"/>
                </a:moveTo>
                <a:lnTo>
                  <a:pt x="1471422" y="0"/>
                </a:lnTo>
                <a:lnTo>
                  <a:pt x="0" y="0"/>
                </a:lnTo>
                <a:lnTo>
                  <a:pt x="0" y="115062"/>
                </a:lnTo>
                <a:lnTo>
                  <a:pt x="4571" y="115062"/>
                </a:lnTo>
                <a:lnTo>
                  <a:pt x="4571" y="9906"/>
                </a:lnTo>
                <a:lnTo>
                  <a:pt x="9143" y="5334"/>
                </a:lnTo>
                <a:lnTo>
                  <a:pt x="9143" y="9906"/>
                </a:lnTo>
                <a:lnTo>
                  <a:pt x="1462277" y="9906"/>
                </a:lnTo>
                <a:lnTo>
                  <a:pt x="1462277" y="5334"/>
                </a:lnTo>
                <a:lnTo>
                  <a:pt x="1466850" y="9906"/>
                </a:lnTo>
                <a:lnTo>
                  <a:pt x="1466850" y="115062"/>
                </a:lnTo>
                <a:lnTo>
                  <a:pt x="1471422" y="115062"/>
                </a:lnTo>
                <a:close/>
              </a:path>
              <a:path w="1471929" h="115570">
                <a:moveTo>
                  <a:pt x="9143" y="9906"/>
                </a:moveTo>
                <a:lnTo>
                  <a:pt x="9143" y="5334"/>
                </a:lnTo>
                <a:lnTo>
                  <a:pt x="4571" y="9906"/>
                </a:lnTo>
                <a:lnTo>
                  <a:pt x="9143" y="9906"/>
                </a:lnTo>
                <a:close/>
              </a:path>
              <a:path w="1471929" h="115570">
                <a:moveTo>
                  <a:pt x="9143" y="115062"/>
                </a:moveTo>
                <a:lnTo>
                  <a:pt x="9143" y="9906"/>
                </a:lnTo>
                <a:lnTo>
                  <a:pt x="4571" y="9906"/>
                </a:lnTo>
                <a:lnTo>
                  <a:pt x="4571" y="115062"/>
                </a:lnTo>
                <a:lnTo>
                  <a:pt x="9143" y="115062"/>
                </a:lnTo>
                <a:close/>
              </a:path>
              <a:path w="1471929" h="115570">
                <a:moveTo>
                  <a:pt x="1466850" y="9906"/>
                </a:moveTo>
                <a:lnTo>
                  <a:pt x="1462277" y="5334"/>
                </a:lnTo>
                <a:lnTo>
                  <a:pt x="1462277" y="9906"/>
                </a:lnTo>
                <a:lnTo>
                  <a:pt x="1466850" y="9906"/>
                </a:lnTo>
                <a:close/>
              </a:path>
              <a:path w="1471929" h="115570">
                <a:moveTo>
                  <a:pt x="1466850" y="115062"/>
                </a:moveTo>
                <a:lnTo>
                  <a:pt x="1466850" y="9906"/>
                </a:lnTo>
                <a:lnTo>
                  <a:pt x="1462277" y="9906"/>
                </a:lnTo>
                <a:lnTo>
                  <a:pt x="1462277" y="115062"/>
                </a:lnTo>
                <a:lnTo>
                  <a:pt x="1466850" y="115062"/>
                </a:lnTo>
                <a:close/>
              </a:path>
            </a:pathLst>
          </a:custGeom>
          <a:solidFill>
            <a:srgbClr val="000000"/>
          </a:solidFill>
        </p:spPr>
        <p:txBody>
          <a:bodyPr wrap="square" lIns="0" tIns="0" rIns="0" bIns="0" rtlCol="0"/>
          <a:lstStyle/>
          <a:p>
            <a:endParaRPr/>
          </a:p>
        </p:txBody>
      </p:sp>
      <p:sp>
        <p:nvSpPr>
          <p:cNvPr id="88" name="object 17"/>
          <p:cNvSpPr/>
          <p:nvPr/>
        </p:nvSpPr>
        <p:spPr>
          <a:xfrm>
            <a:off x="2508504" y="4557140"/>
            <a:ext cx="506730" cy="0"/>
          </a:xfrm>
          <a:custGeom>
            <a:avLst/>
            <a:gdLst/>
            <a:ahLst/>
            <a:cxnLst/>
            <a:rect l="l" t="t" r="r" b="b"/>
            <a:pathLst>
              <a:path w="506730">
                <a:moveTo>
                  <a:pt x="0" y="0"/>
                </a:moveTo>
                <a:lnTo>
                  <a:pt x="506730" y="0"/>
                </a:lnTo>
              </a:path>
            </a:pathLst>
          </a:custGeom>
          <a:ln w="9905">
            <a:solidFill>
              <a:srgbClr val="000000"/>
            </a:solidFill>
          </a:ln>
        </p:spPr>
        <p:txBody>
          <a:bodyPr wrap="square" lIns="0" tIns="0" rIns="0" bIns="0" rtlCol="0"/>
          <a:lstStyle/>
          <a:p>
            <a:endParaRPr/>
          </a:p>
        </p:txBody>
      </p:sp>
      <p:sp>
        <p:nvSpPr>
          <p:cNvPr id="89" name="object 18"/>
          <p:cNvSpPr/>
          <p:nvPr/>
        </p:nvSpPr>
        <p:spPr>
          <a:xfrm>
            <a:off x="3015233" y="4373117"/>
            <a:ext cx="1462405" cy="358140"/>
          </a:xfrm>
          <a:custGeom>
            <a:avLst/>
            <a:gdLst/>
            <a:ahLst/>
            <a:cxnLst/>
            <a:rect l="l" t="t" r="r" b="b"/>
            <a:pathLst>
              <a:path w="1462404" h="358139">
                <a:moveTo>
                  <a:pt x="0" y="0"/>
                </a:moveTo>
                <a:lnTo>
                  <a:pt x="0" y="358139"/>
                </a:lnTo>
                <a:lnTo>
                  <a:pt x="1462277" y="358139"/>
                </a:lnTo>
                <a:lnTo>
                  <a:pt x="1462277" y="0"/>
                </a:lnTo>
                <a:lnTo>
                  <a:pt x="0" y="0"/>
                </a:lnTo>
                <a:close/>
              </a:path>
            </a:pathLst>
          </a:custGeom>
          <a:solidFill>
            <a:srgbClr val="FFFFFF"/>
          </a:solidFill>
        </p:spPr>
        <p:txBody>
          <a:bodyPr wrap="square" lIns="0" tIns="0" rIns="0" bIns="0" rtlCol="0"/>
          <a:lstStyle/>
          <a:p>
            <a:endParaRPr/>
          </a:p>
        </p:txBody>
      </p:sp>
      <p:sp>
        <p:nvSpPr>
          <p:cNvPr id="90" name="object 19"/>
          <p:cNvSpPr/>
          <p:nvPr/>
        </p:nvSpPr>
        <p:spPr>
          <a:xfrm>
            <a:off x="3010661" y="4373879"/>
            <a:ext cx="1471930" cy="361950"/>
          </a:xfrm>
          <a:custGeom>
            <a:avLst/>
            <a:gdLst/>
            <a:ahLst/>
            <a:cxnLst/>
            <a:rect l="l" t="t" r="r" b="b"/>
            <a:pathLst>
              <a:path w="1471929" h="361950">
                <a:moveTo>
                  <a:pt x="9143" y="352806"/>
                </a:moveTo>
                <a:lnTo>
                  <a:pt x="9143" y="0"/>
                </a:lnTo>
                <a:lnTo>
                  <a:pt x="0" y="0"/>
                </a:lnTo>
                <a:lnTo>
                  <a:pt x="0" y="361950"/>
                </a:lnTo>
                <a:lnTo>
                  <a:pt x="4571" y="361950"/>
                </a:lnTo>
                <a:lnTo>
                  <a:pt x="4571" y="352806"/>
                </a:lnTo>
                <a:lnTo>
                  <a:pt x="9143" y="352806"/>
                </a:lnTo>
                <a:close/>
              </a:path>
              <a:path w="1471929" h="361950">
                <a:moveTo>
                  <a:pt x="1466849" y="352806"/>
                </a:moveTo>
                <a:lnTo>
                  <a:pt x="4571" y="352806"/>
                </a:lnTo>
                <a:lnTo>
                  <a:pt x="9143" y="357378"/>
                </a:lnTo>
                <a:lnTo>
                  <a:pt x="9143" y="361950"/>
                </a:lnTo>
                <a:lnTo>
                  <a:pt x="1462277" y="361950"/>
                </a:lnTo>
                <a:lnTo>
                  <a:pt x="1462277" y="357378"/>
                </a:lnTo>
                <a:lnTo>
                  <a:pt x="1466849" y="352806"/>
                </a:lnTo>
                <a:close/>
              </a:path>
              <a:path w="1471929" h="361950">
                <a:moveTo>
                  <a:pt x="9143" y="361950"/>
                </a:moveTo>
                <a:lnTo>
                  <a:pt x="9143" y="357378"/>
                </a:lnTo>
                <a:lnTo>
                  <a:pt x="4571" y="352806"/>
                </a:lnTo>
                <a:lnTo>
                  <a:pt x="4571" y="361950"/>
                </a:lnTo>
                <a:lnTo>
                  <a:pt x="9143" y="361950"/>
                </a:lnTo>
                <a:close/>
              </a:path>
              <a:path w="1471929" h="361950">
                <a:moveTo>
                  <a:pt x="1471421" y="361950"/>
                </a:moveTo>
                <a:lnTo>
                  <a:pt x="1471421" y="0"/>
                </a:lnTo>
                <a:lnTo>
                  <a:pt x="1462277" y="0"/>
                </a:lnTo>
                <a:lnTo>
                  <a:pt x="1462277" y="352806"/>
                </a:lnTo>
                <a:lnTo>
                  <a:pt x="1466849" y="352806"/>
                </a:lnTo>
                <a:lnTo>
                  <a:pt x="1466849" y="361950"/>
                </a:lnTo>
                <a:lnTo>
                  <a:pt x="1471421" y="361950"/>
                </a:lnTo>
                <a:close/>
              </a:path>
              <a:path w="1471929" h="361950">
                <a:moveTo>
                  <a:pt x="1466849" y="361950"/>
                </a:moveTo>
                <a:lnTo>
                  <a:pt x="1466849" y="352806"/>
                </a:lnTo>
                <a:lnTo>
                  <a:pt x="1462277" y="357378"/>
                </a:lnTo>
                <a:lnTo>
                  <a:pt x="1462277" y="361950"/>
                </a:lnTo>
                <a:lnTo>
                  <a:pt x="1466849" y="361950"/>
                </a:lnTo>
                <a:close/>
              </a:path>
            </a:pathLst>
          </a:custGeom>
          <a:solidFill>
            <a:srgbClr val="000000"/>
          </a:solidFill>
        </p:spPr>
        <p:txBody>
          <a:bodyPr wrap="square" lIns="0" tIns="0" rIns="0" bIns="0" rtlCol="0"/>
          <a:lstStyle/>
          <a:p>
            <a:endParaRPr/>
          </a:p>
        </p:txBody>
      </p:sp>
      <p:sp>
        <p:nvSpPr>
          <p:cNvPr id="91" name="object 20"/>
          <p:cNvSpPr/>
          <p:nvPr/>
        </p:nvSpPr>
        <p:spPr>
          <a:xfrm>
            <a:off x="4984241" y="4373117"/>
            <a:ext cx="1462405" cy="358140"/>
          </a:xfrm>
          <a:custGeom>
            <a:avLst/>
            <a:gdLst/>
            <a:ahLst/>
            <a:cxnLst/>
            <a:rect l="l" t="t" r="r" b="b"/>
            <a:pathLst>
              <a:path w="1462404" h="358139">
                <a:moveTo>
                  <a:pt x="0" y="0"/>
                </a:moveTo>
                <a:lnTo>
                  <a:pt x="0" y="358140"/>
                </a:lnTo>
                <a:lnTo>
                  <a:pt x="1462277" y="358139"/>
                </a:lnTo>
                <a:lnTo>
                  <a:pt x="1462277" y="0"/>
                </a:lnTo>
                <a:lnTo>
                  <a:pt x="0" y="0"/>
                </a:lnTo>
                <a:close/>
              </a:path>
            </a:pathLst>
          </a:custGeom>
          <a:solidFill>
            <a:srgbClr val="FFFFFF"/>
          </a:solidFill>
        </p:spPr>
        <p:txBody>
          <a:bodyPr wrap="square" lIns="0" tIns="0" rIns="0" bIns="0" rtlCol="0"/>
          <a:lstStyle/>
          <a:p>
            <a:endParaRPr/>
          </a:p>
        </p:txBody>
      </p:sp>
      <p:sp>
        <p:nvSpPr>
          <p:cNvPr id="92" name="object 21"/>
          <p:cNvSpPr/>
          <p:nvPr/>
        </p:nvSpPr>
        <p:spPr>
          <a:xfrm>
            <a:off x="4979670" y="4373879"/>
            <a:ext cx="1471930" cy="361950"/>
          </a:xfrm>
          <a:custGeom>
            <a:avLst/>
            <a:gdLst/>
            <a:ahLst/>
            <a:cxnLst/>
            <a:rect l="l" t="t" r="r" b="b"/>
            <a:pathLst>
              <a:path w="1471929" h="361950">
                <a:moveTo>
                  <a:pt x="9143" y="352806"/>
                </a:moveTo>
                <a:lnTo>
                  <a:pt x="9143" y="0"/>
                </a:lnTo>
                <a:lnTo>
                  <a:pt x="0" y="0"/>
                </a:lnTo>
                <a:lnTo>
                  <a:pt x="0" y="361950"/>
                </a:lnTo>
                <a:lnTo>
                  <a:pt x="4571" y="361950"/>
                </a:lnTo>
                <a:lnTo>
                  <a:pt x="4571" y="352806"/>
                </a:lnTo>
                <a:lnTo>
                  <a:pt x="9143" y="352806"/>
                </a:lnTo>
                <a:close/>
              </a:path>
              <a:path w="1471929" h="361950">
                <a:moveTo>
                  <a:pt x="1466850" y="352806"/>
                </a:moveTo>
                <a:lnTo>
                  <a:pt x="4571" y="352806"/>
                </a:lnTo>
                <a:lnTo>
                  <a:pt x="9143" y="357378"/>
                </a:lnTo>
                <a:lnTo>
                  <a:pt x="9143" y="361950"/>
                </a:lnTo>
                <a:lnTo>
                  <a:pt x="1462277" y="361950"/>
                </a:lnTo>
                <a:lnTo>
                  <a:pt x="1462277" y="357378"/>
                </a:lnTo>
                <a:lnTo>
                  <a:pt x="1466850" y="352806"/>
                </a:lnTo>
                <a:close/>
              </a:path>
              <a:path w="1471929" h="361950">
                <a:moveTo>
                  <a:pt x="9143" y="361950"/>
                </a:moveTo>
                <a:lnTo>
                  <a:pt x="9143" y="357378"/>
                </a:lnTo>
                <a:lnTo>
                  <a:pt x="4571" y="352806"/>
                </a:lnTo>
                <a:lnTo>
                  <a:pt x="4571" y="361950"/>
                </a:lnTo>
                <a:lnTo>
                  <a:pt x="9143" y="361950"/>
                </a:lnTo>
                <a:close/>
              </a:path>
              <a:path w="1471929" h="361950">
                <a:moveTo>
                  <a:pt x="1471422" y="361950"/>
                </a:moveTo>
                <a:lnTo>
                  <a:pt x="1471422" y="0"/>
                </a:lnTo>
                <a:lnTo>
                  <a:pt x="1462277" y="0"/>
                </a:lnTo>
                <a:lnTo>
                  <a:pt x="1462277" y="352806"/>
                </a:lnTo>
                <a:lnTo>
                  <a:pt x="1466850" y="352806"/>
                </a:lnTo>
                <a:lnTo>
                  <a:pt x="1466850" y="361950"/>
                </a:lnTo>
                <a:lnTo>
                  <a:pt x="1471422" y="361950"/>
                </a:lnTo>
                <a:close/>
              </a:path>
              <a:path w="1471929" h="361950">
                <a:moveTo>
                  <a:pt x="1466850" y="361950"/>
                </a:moveTo>
                <a:lnTo>
                  <a:pt x="1466850" y="352806"/>
                </a:lnTo>
                <a:lnTo>
                  <a:pt x="1462277" y="357378"/>
                </a:lnTo>
                <a:lnTo>
                  <a:pt x="1462277" y="361950"/>
                </a:lnTo>
                <a:lnTo>
                  <a:pt x="1466850" y="361950"/>
                </a:lnTo>
                <a:close/>
              </a:path>
            </a:pathLst>
          </a:custGeom>
          <a:solidFill>
            <a:srgbClr val="000000"/>
          </a:solidFill>
        </p:spPr>
        <p:txBody>
          <a:bodyPr wrap="square" lIns="0" tIns="0" rIns="0" bIns="0" rtlCol="0"/>
          <a:lstStyle/>
          <a:p>
            <a:endParaRPr/>
          </a:p>
        </p:txBody>
      </p:sp>
      <p:sp>
        <p:nvSpPr>
          <p:cNvPr id="93" name="object 22"/>
          <p:cNvSpPr txBox="1"/>
          <p:nvPr/>
        </p:nvSpPr>
        <p:spPr>
          <a:xfrm>
            <a:off x="3385820" y="4305300"/>
            <a:ext cx="2721610" cy="434975"/>
          </a:xfrm>
          <a:prstGeom prst="rect">
            <a:avLst/>
          </a:prstGeom>
        </p:spPr>
        <p:txBody>
          <a:bodyPr vert="horz" wrap="square" lIns="0" tIns="0" rIns="0" bIns="0" rtlCol="0">
            <a:spAutoFit/>
          </a:bodyPr>
          <a:lstStyle/>
          <a:p>
            <a:pPr marL="12700">
              <a:lnSpc>
                <a:spcPct val="100000"/>
              </a:lnSpc>
              <a:tabLst>
                <a:tab pos="1950085" algn="l"/>
              </a:tabLst>
            </a:pPr>
            <a:r>
              <a:rPr sz="3600" spc="-7" baseline="1157" dirty="0">
                <a:latin typeface="Tahoma"/>
                <a:cs typeface="Tahoma"/>
              </a:rPr>
              <a:t>R</a:t>
            </a:r>
            <a:r>
              <a:rPr sz="2400" spc="-7" baseline="-19097" dirty="0">
                <a:latin typeface="Tahoma"/>
                <a:cs typeface="Tahoma"/>
              </a:rPr>
              <a:t>1</a:t>
            </a:r>
            <a:r>
              <a:rPr sz="3600" spc="-7" baseline="1157" dirty="0">
                <a:latin typeface="Tahoma"/>
                <a:cs typeface="Tahoma"/>
              </a:rPr>
              <a:t>/</a:t>
            </a:r>
            <a:r>
              <a:rPr sz="3600" spc="-7" baseline="1157" dirty="0">
                <a:latin typeface="Symbol"/>
                <a:cs typeface="Symbol"/>
              </a:rPr>
              <a:t></a:t>
            </a:r>
            <a:r>
              <a:rPr sz="2400" spc="-7" baseline="-19097" dirty="0">
                <a:latin typeface="Tahoma"/>
                <a:cs typeface="Tahoma"/>
              </a:rPr>
              <a:t>1	</a:t>
            </a:r>
            <a:r>
              <a:rPr sz="2400" spc="-5" dirty="0">
                <a:latin typeface="Tahoma"/>
                <a:cs typeface="Tahoma"/>
              </a:rPr>
              <a:t>R</a:t>
            </a:r>
            <a:r>
              <a:rPr sz="2400" spc="-7" baseline="-20833" dirty="0">
                <a:latin typeface="Tahoma"/>
                <a:cs typeface="Tahoma"/>
              </a:rPr>
              <a:t>2</a:t>
            </a:r>
            <a:r>
              <a:rPr sz="2400" spc="-405" baseline="-20833" dirty="0">
                <a:latin typeface="Tahoma"/>
                <a:cs typeface="Tahoma"/>
              </a:rPr>
              <a:t> </a:t>
            </a:r>
            <a:r>
              <a:rPr sz="2400" dirty="0">
                <a:latin typeface="Tahoma"/>
                <a:cs typeface="Tahoma"/>
              </a:rPr>
              <a:t>/</a:t>
            </a:r>
            <a:r>
              <a:rPr sz="2400" dirty="0">
                <a:latin typeface="Symbol"/>
                <a:cs typeface="Symbol"/>
              </a:rPr>
              <a:t></a:t>
            </a:r>
            <a:r>
              <a:rPr sz="2400" baseline="-20833" dirty="0">
                <a:latin typeface="Tahoma"/>
                <a:cs typeface="Tahoma"/>
              </a:rPr>
              <a:t>2</a:t>
            </a:r>
            <a:endParaRPr sz="2400" baseline="-20833">
              <a:latin typeface="Tahoma"/>
              <a:cs typeface="Tahoma"/>
            </a:endParaRPr>
          </a:p>
        </p:txBody>
      </p:sp>
      <p:sp>
        <p:nvSpPr>
          <p:cNvPr id="94" name="object 23"/>
          <p:cNvSpPr/>
          <p:nvPr/>
        </p:nvSpPr>
        <p:spPr>
          <a:xfrm>
            <a:off x="4460747" y="4552950"/>
            <a:ext cx="506730" cy="0"/>
          </a:xfrm>
          <a:custGeom>
            <a:avLst/>
            <a:gdLst/>
            <a:ahLst/>
            <a:cxnLst/>
            <a:rect l="l" t="t" r="r" b="b"/>
            <a:pathLst>
              <a:path w="506729">
                <a:moveTo>
                  <a:pt x="0" y="0"/>
                </a:moveTo>
                <a:lnTo>
                  <a:pt x="506729" y="0"/>
                </a:lnTo>
              </a:path>
            </a:pathLst>
          </a:custGeom>
          <a:ln w="9144">
            <a:solidFill>
              <a:srgbClr val="000000"/>
            </a:solidFill>
          </a:ln>
        </p:spPr>
        <p:txBody>
          <a:bodyPr wrap="square" lIns="0" tIns="0" rIns="0" bIns="0" rtlCol="0"/>
          <a:lstStyle/>
          <a:p>
            <a:endParaRPr/>
          </a:p>
        </p:txBody>
      </p:sp>
      <p:sp>
        <p:nvSpPr>
          <p:cNvPr id="95" name="object 24"/>
          <p:cNvSpPr/>
          <p:nvPr/>
        </p:nvSpPr>
        <p:spPr>
          <a:xfrm>
            <a:off x="6431279" y="4552950"/>
            <a:ext cx="506730" cy="0"/>
          </a:xfrm>
          <a:custGeom>
            <a:avLst/>
            <a:gdLst/>
            <a:ahLst/>
            <a:cxnLst/>
            <a:rect l="l" t="t" r="r" b="b"/>
            <a:pathLst>
              <a:path w="506729">
                <a:moveTo>
                  <a:pt x="0" y="0"/>
                </a:moveTo>
                <a:lnTo>
                  <a:pt x="506729" y="0"/>
                </a:lnTo>
              </a:path>
            </a:pathLst>
          </a:custGeom>
          <a:ln w="9144">
            <a:solidFill>
              <a:srgbClr val="000000"/>
            </a:solidFill>
          </a:ln>
        </p:spPr>
        <p:txBody>
          <a:bodyPr wrap="square" lIns="0" tIns="0" rIns="0" bIns="0" rtlCol="0"/>
          <a:lstStyle/>
          <a:p>
            <a:endParaRPr/>
          </a:p>
        </p:txBody>
      </p:sp>
      <p:sp>
        <p:nvSpPr>
          <p:cNvPr id="96" name="object 25"/>
          <p:cNvSpPr txBox="1"/>
          <p:nvPr/>
        </p:nvSpPr>
        <p:spPr>
          <a:xfrm>
            <a:off x="7134859" y="3987546"/>
            <a:ext cx="368300" cy="568960"/>
          </a:xfrm>
          <a:prstGeom prst="rect">
            <a:avLst/>
          </a:prstGeom>
        </p:spPr>
        <p:txBody>
          <a:bodyPr vert="horz" wrap="square" lIns="0" tIns="0" rIns="0" bIns="0" rtlCol="0">
            <a:spAutoFit/>
          </a:bodyPr>
          <a:lstStyle/>
          <a:p>
            <a:pPr marL="12700">
              <a:lnSpc>
                <a:spcPct val="100000"/>
              </a:lnSpc>
            </a:pPr>
            <a:r>
              <a:rPr sz="3600" dirty="0">
                <a:latin typeface="Times New Roman"/>
                <a:cs typeface="Times New Roman"/>
              </a:rPr>
              <a:t>...</a:t>
            </a:r>
            <a:endParaRPr sz="3600">
              <a:latin typeface="Times New Roman"/>
              <a:cs typeface="Times New Roman"/>
            </a:endParaRPr>
          </a:p>
        </p:txBody>
      </p:sp>
      <p:sp>
        <p:nvSpPr>
          <p:cNvPr id="97" name="object 16"/>
          <p:cNvSpPr txBox="1"/>
          <p:nvPr/>
        </p:nvSpPr>
        <p:spPr>
          <a:xfrm>
            <a:off x="1291844" y="4904485"/>
            <a:ext cx="1713864" cy="445770"/>
          </a:xfrm>
          <a:prstGeom prst="rect">
            <a:avLst/>
          </a:prstGeom>
        </p:spPr>
        <p:txBody>
          <a:bodyPr vert="horz" wrap="square" lIns="0" tIns="0" rIns="0" bIns="0" rtlCol="0">
            <a:spAutoFit/>
          </a:bodyPr>
          <a:lstStyle/>
          <a:p>
            <a:pPr marL="355600" indent="-342900">
              <a:lnSpc>
                <a:spcPct val="100000"/>
              </a:lnSpc>
              <a:buClr>
                <a:srgbClr val="3333CC"/>
              </a:buClr>
              <a:buSzPct val="58928"/>
              <a:buFont typeface="Wingdings"/>
              <a:buChar char=""/>
              <a:tabLst>
                <a:tab pos="355600" algn="l"/>
              </a:tabLst>
            </a:pPr>
            <a:r>
              <a:rPr sz="2800" b="1" dirty="0">
                <a:solidFill>
                  <a:srgbClr val="FF0000"/>
                </a:solidFill>
                <a:latin typeface="Times New Roman"/>
                <a:cs typeface="Times New Roman"/>
              </a:rPr>
              <a:t>Example</a:t>
            </a:r>
            <a:endParaRPr sz="2800">
              <a:latin typeface="Times New Roman"/>
              <a:cs typeface="Times New Roman"/>
            </a:endParaRPr>
          </a:p>
        </p:txBody>
      </p:sp>
      <p:sp>
        <p:nvSpPr>
          <p:cNvPr id="98" name="object 27"/>
          <p:cNvSpPr/>
          <p:nvPr/>
        </p:nvSpPr>
        <p:spPr>
          <a:xfrm>
            <a:off x="1927860" y="5682234"/>
            <a:ext cx="1882139" cy="650240"/>
          </a:xfrm>
          <a:custGeom>
            <a:avLst/>
            <a:gdLst/>
            <a:ahLst/>
            <a:cxnLst/>
            <a:rect l="l" t="t" r="r" b="b"/>
            <a:pathLst>
              <a:path w="1882139" h="650239">
                <a:moveTo>
                  <a:pt x="1882140" y="649986"/>
                </a:moveTo>
                <a:lnTo>
                  <a:pt x="1882139" y="0"/>
                </a:lnTo>
                <a:lnTo>
                  <a:pt x="0" y="0"/>
                </a:lnTo>
                <a:lnTo>
                  <a:pt x="0" y="649986"/>
                </a:lnTo>
                <a:lnTo>
                  <a:pt x="4571" y="649986"/>
                </a:lnTo>
                <a:lnTo>
                  <a:pt x="4571" y="9144"/>
                </a:lnTo>
                <a:lnTo>
                  <a:pt x="9143" y="4572"/>
                </a:lnTo>
                <a:lnTo>
                  <a:pt x="9143" y="9144"/>
                </a:lnTo>
                <a:lnTo>
                  <a:pt x="1872995" y="9144"/>
                </a:lnTo>
                <a:lnTo>
                  <a:pt x="1872995" y="4572"/>
                </a:lnTo>
                <a:lnTo>
                  <a:pt x="1877567" y="9144"/>
                </a:lnTo>
                <a:lnTo>
                  <a:pt x="1877568" y="649986"/>
                </a:lnTo>
                <a:lnTo>
                  <a:pt x="1882140" y="649986"/>
                </a:lnTo>
                <a:close/>
              </a:path>
              <a:path w="1882139" h="650239">
                <a:moveTo>
                  <a:pt x="9143" y="9144"/>
                </a:moveTo>
                <a:lnTo>
                  <a:pt x="9143" y="4572"/>
                </a:lnTo>
                <a:lnTo>
                  <a:pt x="4571" y="9144"/>
                </a:lnTo>
                <a:lnTo>
                  <a:pt x="9143" y="9144"/>
                </a:lnTo>
                <a:close/>
              </a:path>
              <a:path w="1882139" h="650239">
                <a:moveTo>
                  <a:pt x="9143" y="649986"/>
                </a:moveTo>
                <a:lnTo>
                  <a:pt x="9143" y="9144"/>
                </a:lnTo>
                <a:lnTo>
                  <a:pt x="4571" y="9144"/>
                </a:lnTo>
                <a:lnTo>
                  <a:pt x="4571" y="649986"/>
                </a:lnTo>
                <a:lnTo>
                  <a:pt x="9143" y="649986"/>
                </a:lnTo>
                <a:close/>
              </a:path>
              <a:path w="1882139" h="650239">
                <a:moveTo>
                  <a:pt x="1877567" y="9144"/>
                </a:moveTo>
                <a:lnTo>
                  <a:pt x="1872995" y="4572"/>
                </a:lnTo>
                <a:lnTo>
                  <a:pt x="1872995" y="9144"/>
                </a:lnTo>
                <a:lnTo>
                  <a:pt x="1877567" y="9144"/>
                </a:lnTo>
                <a:close/>
              </a:path>
              <a:path w="1882139" h="650239">
                <a:moveTo>
                  <a:pt x="1877568" y="649986"/>
                </a:moveTo>
                <a:lnTo>
                  <a:pt x="1877567" y="9144"/>
                </a:lnTo>
                <a:lnTo>
                  <a:pt x="1872995" y="9144"/>
                </a:lnTo>
                <a:lnTo>
                  <a:pt x="1872995" y="649986"/>
                </a:lnTo>
                <a:lnTo>
                  <a:pt x="1877568" y="649986"/>
                </a:lnTo>
                <a:close/>
              </a:path>
            </a:pathLst>
          </a:custGeom>
          <a:solidFill>
            <a:srgbClr val="000000"/>
          </a:solidFill>
        </p:spPr>
        <p:txBody>
          <a:bodyPr wrap="square" lIns="0" tIns="0" rIns="0" bIns="0" rtlCol="0"/>
          <a:lstStyle/>
          <a:p>
            <a:endParaRPr/>
          </a:p>
        </p:txBody>
      </p:sp>
      <p:sp>
        <p:nvSpPr>
          <p:cNvPr id="99" name="object 28"/>
          <p:cNvSpPr txBox="1"/>
          <p:nvPr/>
        </p:nvSpPr>
        <p:spPr>
          <a:xfrm>
            <a:off x="1932432" y="5686805"/>
            <a:ext cx="1873250" cy="800100"/>
          </a:xfrm>
          <a:prstGeom prst="rect">
            <a:avLst/>
          </a:prstGeom>
        </p:spPr>
        <p:txBody>
          <a:bodyPr vert="horz" wrap="square" lIns="0" tIns="64769" rIns="0" bIns="0" rtlCol="0">
            <a:spAutoFit/>
          </a:bodyPr>
          <a:lstStyle/>
          <a:p>
            <a:pPr marL="85725">
              <a:lnSpc>
                <a:spcPts val="2870"/>
              </a:lnSpc>
              <a:spcBef>
                <a:spcPts val="509"/>
              </a:spcBef>
            </a:pPr>
            <a:r>
              <a:rPr sz="2400" b="1" spc="-5" dirty="0">
                <a:latin typeface="Tahoma"/>
                <a:cs typeface="Tahoma"/>
              </a:rPr>
              <a:t>Power</a:t>
            </a:r>
            <a:r>
              <a:rPr sz="2400" b="1" spc="-85" dirty="0">
                <a:latin typeface="Tahoma"/>
                <a:cs typeface="Tahoma"/>
              </a:rPr>
              <a:t> </a:t>
            </a:r>
            <a:r>
              <a:rPr sz="2400" b="1" dirty="0">
                <a:latin typeface="Tahoma"/>
                <a:cs typeface="Tahoma"/>
              </a:rPr>
              <a:t>Unit</a:t>
            </a:r>
            <a:endParaRPr sz="2400">
              <a:latin typeface="Tahoma"/>
              <a:cs typeface="Tahoma"/>
            </a:endParaRPr>
          </a:p>
          <a:p>
            <a:pPr marL="514984">
              <a:lnSpc>
                <a:spcPts val="2870"/>
              </a:lnSpc>
              <a:tabLst>
                <a:tab pos="874394" algn="l"/>
              </a:tabLst>
            </a:pPr>
            <a:r>
              <a:rPr sz="2400" dirty="0">
                <a:latin typeface="Tahoma"/>
                <a:cs typeface="Tahoma"/>
              </a:rPr>
              <a:t>R	/</a:t>
            </a:r>
            <a:r>
              <a:rPr sz="2400" dirty="0">
                <a:latin typeface="Symbol"/>
                <a:cs typeface="Symbol"/>
              </a:rPr>
              <a:t></a:t>
            </a:r>
            <a:endParaRPr sz="2400">
              <a:latin typeface="Symbol"/>
              <a:cs typeface="Symbol"/>
            </a:endParaRPr>
          </a:p>
        </p:txBody>
      </p:sp>
      <p:sp>
        <p:nvSpPr>
          <p:cNvPr id="100" name="object 29"/>
          <p:cNvSpPr/>
          <p:nvPr/>
        </p:nvSpPr>
        <p:spPr>
          <a:xfrm>
            <a:off x="4303776" y="5682234"/>
            <a:ext cx="1883410" cy="650240"/>
          </a:xfrm>
          <a:custGeom>
            <a:avLst/>
            <a:gdLst/>
            <a:ahLst/>
            <a:cxnLst/>
            <a:rect l="l" t="t" r="r" b="b"/>
            <a:pathLst>
              <a:path w="1883410" h="650239">
                <a:moveTo>
                  <a:pt x="1882902" y="649986"/>
                </a:moveTo>
                <a:lnTo>
                  <a:pt x="1882902" y="0"/>
                </a:lnTo>
                <a:lnTo>
                  <a:pt x="0" y="0"/>
                </a:lnTo>
                <a:lnTo>
                  <a:pt x="0" y="649986"/>
                </a:lnTo>
                <a:lnTo>
                  <a:pt x="5334" y="649986"/>
                </a:lnTo>
                <a:lnTo>
                  <a:pt x="5334" y="9144"/>
                </a:lnTo>
                <a:lnTo>
                  <a:pt x="9906" y="4572"/>
                </a:lnTo>
                <a:lnTo>
                  <a:pt x="9906" y="9144"/>
                </a:lnTo>
                <a:lnTo>
                  <a:pt x="1873758" y="9144"/>
                </a:lnTo>
                <a:lnTo>
                  <a:pt x="1873758" y="4572"/>
                </a:lnTo>
                <a:lnTo>
                  <a:pt x="1878329" y="9144"/>
                </a:lnTo>
                <a:lnTo>
                  <a:pt x="1878330" y="649986"/>
                </a:lnTo>
                <a:lnTo>
                  <a:pt x="1882902" y="649986"/>
                </a:lnTo>
                <a:close/>
              </a:path>
              <a:path w="1883410" h="650239">
                <a:moveTo>
                  <a:pt x="9906" y="9144"/>
                </a:moveTo>
                <a:lnTo>
                  <a:pt x="9906" y="4572"/>
                </a:lnTo>
                <a:lnTo>
                  <a:pt x="5334" y="9144"/>
                </a:lnTo>
                <a:lnTo>
                  <a:pt x="9906" y="9144"/>
                </a:lnTo>
                <a:close/>
              </a:path>
              <a:path w="1883410" h="650239">
                <a:moveTo>
                  <a:pt x="9906" y="649986"/>
                </a:moveTo>
                <a:lnTo>
                  <a:pt x="9906" y="9144"/>
                </a:lnTo>
                <a:lnTo>
                  <a:pt x="5334" y="9144"/>
                </a:lnTo>
                <a:lnTo>
                  <a:pt x="5334" y="649986"/>
                </a:lnTo>
                <a:lnTo>
                  <a:pt x="9906" y="649986"/>
                </a:lnTo>
                <a:close/>
              </a:path>
              <a:path w="1883410" h="650239">
                <a:moveTo>
                  <a:pt x="1878329" y="9144"/>
                </a:moveTo>
                <a:lnTo>
                  <a:pt x="1873758" y="4572"/>
                </a:lnTo>
                <a:lnTo>
                  <a:pt x="1873758" y="9144"/>
                </a:lnTo>
                <a:lnTo>
                  <a:pt x="1878329" y="9144"/>
                </a:lnTo>
                <a:close/>
              </a:path>
              <a:path w="1883410" h="650239">
                <a:moveTo>
                  <a:pt x="1878330" y="649986"/>
                </a:moveTo>
                <a:lnTo>
                  <a:pt x="1878329" y="9144"/>
                </a:lnTo>
                <a:lnTo>
                  <a:pt x="1873758" y="9144"/>
                </a:lnTo>
                <a:lnTo>
                  <a:pt x="1873758" y="649986"/>
                </a:lnTo>
                <a:lnTo>
                  <a:pt x="1878330" y="649986"/>
                </a:lnTo>
                <a:close/>
              </a:path>
            </a:pathLst>
          </a:custGeom>
          <a:solidFill>
            <a:srgbClr val="000000"/>
          </a:solidFill>
        </p:spPr>
        <p:txBody>
          <a:bodyPr wrap="square" lIns="0" tIns="0" rIns="0" bIns="0" rtlCol="0"/>
          <a:lstStyle/>
          <a:p>
            <a:endParaRPr/>
          </a:p>
        </p:txBody>
      </p:sp>
      <p:sp>
        <p:nvSpPr>
          <p:cNvPr id="101" name="object 30"/>
          <p:cNvSpPr txBox="1"/>
          <p:nvPr/>
        </p:nvSpPr>
        <p:spPr>
          <a:xfrm>
            <a:off x="4309109" y="5686805"/>
            <a:ext cx="1873250" cy="800100"/>
          </a:xfrm>
          <a:prstGeom prst="rect">
            <a:avLst/>
          </a:prstGeom>
        </p:spPr>
        <p:txBody>
          <a:bodyPr vert="horz" wrap="square" lIns="0" tIns="64769" rIns="0" bIns="0" rtlCol="0">
            <a:spAutoFit/>
          </a:bodyPr>
          <a:lstStyle/>
          <a:p>
            <a:pPr marL="187325">
              <a:lnSpc>
                <a:spcPts val="2870"/>
              </a:lnSpc>
              <a:spcBef>
                <a:spcPts val="509"/>
              </a:spcBef>
            </a:pPr>
            <a:r>
              <a:rPr sz="2400" b="1" spc="-5" dirty="0">
                <a:latin typeface="Tahoma"/>
                <a:cs typeface="Tahoma"/>
              </a:rPr>
              <a:t>Processor</a:t>
            </a:r>
            <a:endParaRPr sz="2400">
              <a:latin typeface="Tahoma"/>
              <a:cs typeface="Tahoma"/>
            </a:endParaRPr>
          </a:p>
          <a:p>
            <a:pPr marL="514984">
              <a:lnSpc>
                <a:spcPts val="2870"/>
              </a:lnSpc>
              <a:tabLst>
                <a:tab pos="874394" algn="l"/>
              </a:tabLst>
            </a:pPr>
            <a:r>
              <a:rPr sz="2400" dirty="0">
                <a:latin typeface="Tahoma"/>
                <a:cs typeface="Tahoma"/>
              </a:rPr>
              <a:t>R	/</a:t>
            </a:r>
            <a:r>
              <a:rPr sz="2400" dirty="0">
                <a:latin typeface="Symbol"/>
                <a:cs typeface="Symbol"/>
              </a:rPr>
              <a:t></a:t>
            </a:r>
            <a:endParaRPr sz="2400">
              <a:latin typeface="Symbol"/>
              <a:cs typeface="Symbol"/>
            </a:endParaRPr>
          </a:p>
        </p:txBody>
      </p:sp>
      <p:sp>
        <p:nvSpPr>
          <p:cNvPr id="102" name="object 31"/>
          <p:cNvSpPr/>
          <p:nvPr/>
        </p:nvSpPr>
        <p:spPr>
          <a:xfrm>
            <a:off x="6680454" y="5682234"/>
            <a:ext cx="1883410" cy="650240"/>
          </a:xfrm>
          <a:custGeom>
            <a:avLst/>
            <a:gdLst/>
            <a:ahLst/>
            <a:cxnLst/>
            <a:rect l="l" t="t" r="r" b="b"/>
            <a:pathLst>
              <a:path w="1883409" h="650239">
                <a:moveTo>
                  <a:pt x="1882902" y="649986"/>
                </a:moveTo>
                <a:lnTo>
                  <a:pt x="1882902" y="0"/>
                </a:lnTo>
                <a:lnTo>
                  <a:pt x="0" y="0"/>
                </a:lnTo>
                <a:lnTo>
                  <a:pt x="0" y="649986"/>
                </a:lnTo>
                <a:lnTo>
                  <a:pt x="4572" y="649986"/>
                </a:lnTo>
                <a:lnTo>
                  <a:pt x="4572" y="9144"/>
                </a:lnTo>
                <a:lnTo>
                  <a:pt x="9905" y="4572"/>
                </a:lnTo>
                <a:lnTo>
                  <a:pt x="9905" y="9144"/>
                </a:lnTo>
                <a:lnTo>
                  <a:pt x="1872996" y="9144"/>
                </a:lnTo>
                <a:lnTo>
                  <a:pt x="1872996" y="4572"/>
                </a:lnTo>
                <a:lnTo>
                  <a:pt x="1878329" y="9144"/>
                </a:lnTo>
                <a:lnTo>
                  <a:pt x="1878329" y="649986"/>
                </a:lnTo>
                <a:lnTo>
                  <a:pt x="1882902" y="649986"/>
                </a:lnTo>
                <a:close/>
              </a:path>
              <a:path w="1883409" h="650239">
                <a:moveTo>
                  <a:pt x="9905" y="9144"/>
                </a:moveTo>
                <a:lnTo>
                  <a:pt x="9905" y="4572"/>
                </a:lnTo>
                <a:lnTo>
                  <a:pt x="4572" y="9144"/>
                </a:lnTo>
                <a:lnTo>
                  <a:pt x="9905" y="9144"/>
                </a:lnTo>
                <a:close/>
              </a:path>
              <a:path w="1883409" h="650239">
                <a:moveTo>
                  <a:pt x="9905" y="649986"/>
                </a:moveTo>
                <a:lnTo>
                  <a:pt x="9905" y="9144"/>
                </a:lnTo>
                <a:lnTo>
                  <a:pt x="4572" y="9144"/>
                </a:lnTo>
                <a:lnTo>
                  <a:pt x="4572" y="649986"/>
                </a:lnTo>
                <a:lnTo>
                  <a:pt x="9905" y="649986"/>
                </a:lnTo>
                <a:close/>
              </a:path>
              <a:path w="1883409" h="650239">
                <a:moveTo>
                  <a:pt x="1878329" y="9144"/>
                </a:moveTo>
                <a:lnTo>
                  <a:pt x="1872996" y="4572"/>
                </a:lnTo>
                <a:lnTo>
                  <a:pt x="1872996" y="9144"/>
                </a:lnTo>
                <a:lnTo>
                  <a:pt x="1878329" y="9144"/>
                </a:lnTo>
                <a:close/>
              </a:path>
              <a:path w="1883409" h="650239">
                <a:moveTo>
                  <a:pt x="1878329" y="649986"/>
                </a:moveTo>
                <a:lnTo>
                  <a:pt x="1878329" y="9144"/>
                </a:lnTo>
                <a:lnTo>
                  <a:pt x="1872996" y="9144"/>
                </a:lnTo>
                <a:lnTo>
                  <a:pt x="1872996" y="649986"/>
                </a:lnTo>
                <a:lnTo>
                  <a:pt x="1878329" y="649986"/>
                </a:lnTo>
                <a:close/>
              </a:path>
            </a:pathLst>
          </a:custGeom>
          <a:solidFill>
            <a:srgbClr val="000000"/>
          </a:solidFill>
        </p:spPr>
        <p:txBody>
          <a:bodyPr wrap="square" lIns="0" tIns="0" rIns="0" bIns="0" rtlCol="0"/>
          <a:lstStyle/>
          <a:p>
            <a:endParaRPr/>
          </a:p>
        </p:txBody>
      </p:sp>
      <p:sp>
        <p:nvSpPr>
          <p:cNvPr id="103" name="object 32"/>
          <p:cNvSpPr txBox="1"/>
          <p:nvPr/>
        </p:nvSpPr>
        <p:spPr>
          <a:xfrm>
            <a:off x="6685026" y="5686805"/>
            <a:ext cx="1873885" cy="800100"/>
          </a:xfrm>
          <a:prstGeom prst="rect">
            <a:avLst/>
          </a:prstGeom>
        </p:spPr>
        <p:txBody>
          <a:bodyPr vert="horz" wrap="square" lIns="0" tIns="64769" rIns="0" bIns="0" rtlCol="0">
            <a:spAutoFit/>
          </a:bodyPr>
          <a:lstStyle/>
          <a:p>
            <a:pPr marL="339725">
              <a:lnSpc>
                <a:spcPts val="2870"/>
              </a:lnSpc>
              <a:spcBef>
                <a:spcPts val="509"/>
              </a:spcBef>
            </a:pPr>
            <a:r>
              <a:rPr sz="2400" b="1" spc="-5" dirty="0">
                <a:latin typeface="Tahoma"/>
                <a:cs typeface="Tahoma"/>
              </a:rPr>
              <a:t>Monitor</a:t>
            </a:r>
            <a:endParaRPr sz="2400">
              <a:latin typeface="Tahoma"/>
              <a:cs typeface="Tahoma"/>
            </a:endParaRPr>
          </a:p>
          <a:p>
            <a:pPr marL="515620">
              <a:lnSpc>
                <a:spcPts val="2870"/>
              </a:lnSpc>
              <a:tabLst>
                <a:tab pos="875030" algn="l"/>
              </a:tabLst>
            </a:pPr>
            <a:r>
              <a:rPr sz="2400" dirty="0">
                <a:latin typeface="Tahoma"/>
                <a:cs typeface="Tahoma"/>
              </a:rPr>
              <a:t>R	/</a:t>
            </a:r>
            <a:r>
              <a:rPr sz="2400" dirty="0">
                <a:latin typeface="Symbol"/>
                <a:cs typeface="Symbol"/>
              </a:rPr>
              <a:t></a:t>
            </a:r>
            <a:endParaRPr sz="2400">
              <a:latin typeface="Symbol"/>
              <a:cs typeface="Symbol"/>
            </a:endParaRPr>
          </a:p>
        </p:txBody>
      </p:sp>
      <p:sp>
        <p:nvSpPr>
          <p:cNvPr id="104" name="object 33"/>
          <p:cNvSpPr/>
          <p:nvPr/>
        </p:nvSpPr>
        <p:spPr>
          <a:xfrm>
            <a:off x="3805428" y="6120002"/>
            <a:ext cx="504190" cy="0"/>
          </a:xfrm>
          <a:custGeom>
            <a:avLst/>
            <a:gdLst/>
            <a:ahLst/>
            <a:cxnLst/>
            <a:rect l="l" t="t" r="r" b="b"/>
            <a:pathLst>
              <a:path w="504189">
                <a:moveTo>
                  <a:pt x="0" y="0"/>
                </a:moveTo>
                <a:lnTo>
                  <a:pt x="503681" y="0"/>
                </a:lnTo>
              </a:path>
            </a:pathLst>
          </a:custGeom>
          <a:ln w="9905">
            <a:solidFill>
              <a:srgbClr val="000000"/>
            </a:solidFill>
          </a:ln>
        </p:spPr>
        <p:txBody>
          <a:bodyPr wrap="square" lIns="0" tIns="0" rIns="0" bIns="0" rtlCol="0"/>
          <a:lstStyle/>
          <a:p>
            <a:endParaRPr/>
          </a:p>
        </p:txBody>
      </p:sp>
      <p:sp>
        <p:nvSpPr>
          <p:cNvPr id="105" name="object 34"/>
          <p:cNvSpPr/>
          <p:nvPr/>
        </p:nvSpPr>
        <p:spPr>
          <a:xfrm>
            <a:off x="6182105" y="6120002"/>
            <a:ext cx="502920" cy="0"/>
          </a:xfrm>
          <a:custGeom>
            <a:avLst/>
            <a:gdLst/>
            <a:ahLst/>
            <a:cxnLst/>
            <a:rect l="l" t="t" r="r" b="b"/>
            <a:pathLst>
              <a:path w="502920">
                <a:moveTo>
                  <a:pt x="0" y="0"/>
                </a:moveTo>
                <a:lnTo>
                  <a:pt x="502919" y="0"/>
                </a:lnTo>
              </a:path>
            </a:pathLst>
          </a:custGeom>
          <a:ln w="9905">
            <a:solidFill>
              <a:srgbClr val="000000"/>
            </a:solidFill>
          </a:ln>
        </p:spPr>
        <p:txBody>
          <a:bodyPr wrap="square" lIns="0" tIns="0" rIns="0" bIns="0" rtlCol="0"/>
          <a:lstStyle/>
          <a:p>
            <a:endParaRPr/>
          </a:p>
        </p:txBody>
      </p:sp>
      <p:sp>
        <p:nvSpPr>
          <p:cNvPr id="106" name="object 35"/>
          <p:cNvSpPr/>
          <p:nvPr/>
        </p:nvSpPr>
        <p:spPr>
          <a:xfrm>
            <a:off x="1932432" y="5686805"/>
            <a:ext cx="1873250" cy="645795"/>
          </a:xfrm>
          <a:custGeom>
            <a:avLst/>
            <a:gdLst/>
            <a:ahLst/>
            <a:cxnLst/>
            <a:rect l="l" t="t" r="r" b="b"/>
            <a:pathLst>
              <a:path w="1873250" h="645795">
                <a:moveTo>
                  <a:pt x="0" y="0"/>
                </a:moveTo>
                <a:lnTo>
                  <a:pt x="0" y="645413"/>
                </a:lnTo>
                <a:lnTo>
                  <a:pt x="1872996" y="645413"/>
                </a:lnTo>
                <a:lnTo>
                  <a:pt x="1872995" y="0"/>
                </a:lnTo>
                <a:lnTo>
                  <a:pt x="0" y="0"/>
                </a:lnTo>
                <a:close/>
              </a:path>
            </a:pathLst>
          </a:custGeom>
          <a:solidFill>
            <a:srgbClr val="99FFCC"/>
          </a:solidFill>
        </p:spPr>
        <p:txBody>
          <a:bodyPr wrap="square" lIns="0" tIns="0" rIns="0" bIns="0" rtlCol="0"/>
          <a:lstStyle/>
          <a:p>
            <a:endParaRPr/>
          </a:p>
        </p:txBody>
      </p:sp>
      <p:sp>
        <p:nvSpPr>
          <p:cNvPr id="107" name="object 36"/>
          <p:cNvSpPr/>
          <p:nvPr/>
        </p:nvSpPr>
        <p:spPr>
          <a:xfrm>
            <a:off x="1927860" y="5682234"/>
            <a:ext cx="1882139" cy="650240"/>
          </a:xfrm>
          <a:custGeom>
            <a:avLst/>
            <a:gdLst/>
            <a:ahLst/>
            <a:cxnLst/>
            <a:rect l="l" t="t" r="r" b="b"/>
            <a:pathLst>
              <a:path w="1882139" h="650239">
                <a:moveTo>
                  <a:pt x="1882140" y="649986"/>
                </a:moveTo>
                <a:lnTo>
                  <a:pt x="1882139" y="0"/>
                </a:lnTo>
                <a:lnTo>
                  <a:pt x="0" y="0"/>
                </a:lnTo>
                <a:lnTo>
                  <a:pt x="0" y="649986"/>
                </a:lnTo>
                <a:lnTo>
                  <a:pt x="4571" y="649986"/>
                </a:lnTo>
                <a:lnTo>
                  <a:pt x="4571" y="9144"/>
                </a:lnTo>
                <a:lnTo>
                  <a:pt x="9143" y="4572"/>
                </a:lnTo>
                <a:lnTo>
                  <a:pt x="9143" y="9144"/>
                </a:lnTo>
                <a:lnTo>
                  <a:pt x="1872995" y="9144"/>
                </a:lnTo>
                <a:lnTo>
                  <a:pt x="1872995" y="4572"/>
                </a:lnTo>
                <a:lnTo>
                  <a:pt x="1877567" y="9144"/>
                </a:lnTo>
                <a:lnTo>
                  <a:pt x="1877568" y="649986"/>
                </a:lnTo>
                <a:lnTo>
                  <a:pt x="1882140" y="649986"/>
                </a:lnTo>
                <a:close/>
              </a:path>
              <a:path w="1882139" h="650239">
                <a:moveTo>
                  <a:pt x="9143" y="9144"/>
                </a:moveTo>
                <a:lnTo>
                  <a:pt x="9143" y="4572"/>
                </a:lnTo>
                <a:lnTo>
                  <a:pt x="4571" y="9144"/>
                </a:lnTo>
                <a:lnTo>
                  <a:pt x="9143" y="9144"/>
                </a:lnTo>
                <a:close/>
              </a:path>
              <a:path w="1882139" h="650239">
                <a:moveTo>
                  <a:pt x="9143" y="649986"/>
                </a:moveTo>
                <a:lnTo>
                  <a:pt x="9143" y="9144"/>
                </a:lnTo>
                <a:lnTo>
                  <a:pt x="4571" y="9144"/>
                </a:lnTo>
                <a:lnTo>
                  <a:pt x="4571" y="649986"/>
                </a:lnTo>
                <a:lnTo>
                  <a:pt x="9143" y="649986"/>
                </a:lnTo>
                <a:close/>
              </a:path>
              <a:path w="1882139" h="650239">
                <a:moveTo>
                  <a:pt x="1877567" y="9144"/>
                </a:moveTo>
                <a:lnTo>
                  <a:pt x="1872995" y="4572"/>
                </a:lnTo>
                <a:lnTo>
                  <a:pt x="1872995" y="9144"/>
                </a:lnTo>
                <a:lnTo>
                  <a:pt x="1877567" y="9144"/>
                </a:lnTo>
                <a:close/>
              </a:path>
              <a:path w="1882139" h="650239">
                <a:moveTo>
                  <a:pt x="1877568" y="649986"/>
                </a:moveTo>
                <a:lnTo>
                  <a:pt x="1877567" y="9144"/>
                </a:lnTo>
                <a:lnTo>
                  <a:pt x="1872995" y="9144"/>
                </a:lnTo>
                <a:lnTo>
                  <a:pt x="1872995" y="649986"/>
                </a:lnTo>
                <a:lnTo>
                  <a:pt x="1877568" y="649986"/>
                </a:lnTo>
                <a:close/>
              </a:path>
            </a:pathLst>
          </a:custGeom>
          <a:solidFill>
            <a:srgbClr val="000000"/>
          </a:solidFill>
        </p:spPr>
        <p:txBody>
          <a:bodyPr wrap="square" lIns="0" tIns="0" rIns="0" bIns="0" rtlCol="0"/>
          <a:lstStyle/>
          <a:p>
            <a:endParaRPr/>
          </a:p>
        </p:txBody>
      </p:sp>
      <p:sp>
        <p:nvSpPr>
          <p:cNvPr id="108" name="object 37"/>
          <p:cNvSpPr/>
          <p:nvPr/>
        </p:nvSpPr>
        <p:spPr>
          <a:xfrm>
            <a:off x="4309109" y="5686805"/>
            <a:ext cx="1873250" cy="645795"/>
          </a:xfrm>
          <a:custGeom>
            <a:avLst/>
            <a:gdLst/>
            <a:ahLst/>
            <a:cxnLst/>
            <a:rect l="l" t="t" r="r" b="b"/>
            <a:pathLst>
              <a:path w="1873250" h="645795">
                <a:moveTo>
                  <a:pt x="0" y="0"/>
                </a:moveTo>
                <a:lnTo>
                  <a:pt x="0" y="645414"/>
                </a:lnTo>
                <a:lnTo>
                  <a:pt x="1872996" y="645413"/>
                </a:lnTo>
                <a:lnTo>
                  <a:pt x="1872995" y="0"/>
                </a:lnTo>
                <a:lnTo>
                  <a:pt x="0" y="0"/>
                </a:lnTo>
                <a:close/>
              </a:path>
            </a:pathLst>
          </a:custGeom>
          <a:solidFill>
            <a:srgbClr val="99FFCC"/>
          </a:solidFill>
        </p:spPr>
        <p:txBody>
          <a:bodyPr wrap="square" lIns="0" tIns="0" rIns="0" bIns="0" rtlCol="0"/>
          <a:lstStyle/>
          <a:p>
            <a:endParaRPr/>
          </a:p>
        </p:txBody>
      </p:sp>
      <p:sp>
        <p:nvSpPr>
          <p:cNvPr id="109" name="object 38"/>
          <p:cNvSpPr/>
          <p:nvPr/>
        </p:nvSpPr>
        <p:spPr>
          <a:xfrm>
            <a:off x="4303776" y="5682234"/>
            <a:ext cx="1883410" cy="650240"/>
          </a:xfrm>
          <a:custGeom>
            <a:avLst/>
            <a:gdLst/>
            <a:ahLst/>
            <a:cxnLst/>
            <a:rect l="l" t="t" r="r" b="b"/>
            <a:pathLst>
              <a:path w="1883410" h="650239">
                <a:moveTo>
                  <a:pt x="1882902" y="649986"/>
                </a:moveTo>
                <a:lnTo>
                  <a:pt x="1882902" y="0"/>
                </a:lnTo>
                <a:lnTo>
                  <a:pt x="0" y="0"/>
                </a:lnTo>
                <a:lnTo>
                  <a:pt x="0" y="649986"/>
                </a:lnTo>
                <a:lnTo>
                  <a:pt x="5334" y="649986"/>
                </a:lnTo>
                <a:lnTo>
                  <a:pt x="5334" y="9144"/>
                </a:lnTo>
                <a:lnTo>
                  <a:pt x="9906" y="4572"/>
                </a:lnTo>
                <a:lnTo>
                  <a:pt x="9906" y="9144"/>
                </a:lnTo>
                <a:lnTo>
                  <a:pt x="1873758" y="9144"/>
                </a:lnTo>
                <a:lnTo>
                  <a:pt x="1873758" y="4572"/>
                </a:lnTo>
                <a:lnTo>
                  <a:pt x="1878329" y="9144"/>
                </a:lnTo>
                <a:lnTo>
                  <a:pt x="1878330" y="649986"/>
                </a:lnTo>
                <a:lnTo>
                  <a:pt x="1882902" y="649986"/>
                </a:lnTo>
                <a:close/>
              </a:path>
              <a:path w="1883410" h="650239">
                <a:moveTo>
                  <a:pt x="9906" y="9144"/>
                </a:moveTo>
                <a:lnTo>
                  <a:pt x="9906" y="4572"/>
                </a:lnTo>
                <a:lnTo>
                  <a:pt x="5334" y="9144"/>
                </a:lnTo>
                <a:lnTo>
                  <a:pt x="9906" y="9144"/>
                </a:lnTo>
                <a:close/>
              </a:path>
              <a:path w="1883410" h="650239">
                <a:moveTo>
                  <a:pt x="9906" y="649986"/>
                </a:moveTo>
                <a:lnTo>
                  <a:pt x="9906" y="9144"/>
                </a:lnTo>
                <a:lnTo>
                  <a:pt x="5334" y="9144"/>
                </a:lnTo>
                <a:lnTo>
                  <a:pt x="5334" y="649986"/>
                </a:lnTo>
                <a:lnTo>
                  <a:pt x="9906" y="649986"/>
                </a:lnTo>
                <a:close/>
              </a:path>
              <a:path w="1883410" h="650239">
                <a:moveTo>
                  <a:pt x="1878329" y="9144"/>
                </a:moveTo>
                <a:lnTo>
                  <a:pt x="1873758" y="4572"/>
                </a:lnTo>
                <a:lnTo>
                  <a:pt x="1873758" y="9144"/>
                </a:lnTo>
                <a:lnTo>
                  <a:pt x="1878329" y="9144"/>
                </a:lnTo>
                <a:close/>
              </a:path>
              <a:path w="1883410" h="650239">
                <a:moveTo>
                  <a:pt x="1878330" y="649986"/>
                </a:moveTo>
                <a:lnTo>
                  <a:pt x="1878329" y="9144"/>
                </a:lnTo>
                <a:lnTo>
                  <a:pt x="1873758" y="9144"/>
                </a:lnTo>
                <a:lnTo>
                  <a:pt x="1873758" y="649986"/>
                </a:lnTo>
                <a:lnTo>
                  <a:pt x="1878330" y="649986"/>
                </a:lnTo>
                <a:close/>
              </a:path>
            </a:pathLst>
          </a:custGeom>
          <a:solidFill>
            <a:srgbClr val="000000"/>
          </a:solidFill>
        </p:spPr>
        <p:txBody>
          <a:bodyPr wrap="square" lIns="0" tIns="0" rIns="0" bIns="0" rtlCol="0"/>
          <a:lstStyle/>
          <a:p>
            <a:endParaRPr/>
          </a:p>
        </p:txBody>
      </p:sp>
      <p:sp>
        <p:nvSpPr>
          <p:cNvPr id="110" name="object 39"/>
          <p:cNvSpPr/>
          <p:nvPr/>
        </p:nvSpPr>
        <p:spPr>
          <a:xfrm>
            <a:off x="6685026" y="5686805"/>
            <a:ext cx="1873885" cy="645795"/>
          </a:xfrm>
          <a:custGeom>
            <a:avLst/>
            <a:gdLst/>
            <a:ahLst/>
            <a:cxnLst/>
            <a:rect l="l" t="t" r="r" b="b"/>
            <a:pathLst>
              <a:path w="1873884" h="645795">
                <a:moveTo>
                  <a:pt x="0" y="0"/>
                </a:moveTo>
                <a:lnTo>
                  <a:pt x="0" y="645413"/>
                </a:lnTo>
                <a:lnTo>
                  <a:pt x="1873757" y="645413"/>
                </a:lnTo>
                <a:lnTo>
                  <a:pt x="1873757" y="0"/>
                </a:lnTo>
                <a:lnTo>
                  <a:pt x="0" y="0"/>
                </a:lnTo>
                <a:close/>
              </a:path>
            </a:pathLst>
          </a:custGeom>
          <a:solidFill>
            <a:srgbClr val="99FFCC"/>
          </a:solidFill>
        </p:spPr>
        <p:txBody>
          <a:bodyPr wrap="square" lIns="0" tIns="0" rIns="0" bIns="0" rtlCol="0"/>
          <a:lstStyle/>
          <a:p>
            <a:endParaRPr/>
          </a:p>
        </p:txBody>
      </p:sp>
      <p:sp>
        <p:nvSpPr>
          <p:cNvPr id="111" name="object 40"/>
          <p:cNvSpPr/>
          <p:nvPr/>
        </p:nvSpPr>
        <p:spPr>
          <a:xfrm>
            <a:off x="6680454" y="5682234"/>
            <a:ext cx="1883410" cy="650240"/>
          </a:xfrm>
          <a:custGeom>
            <a:avLst/>
            <a:gdLst/>
            <a:ahLst/>
            <a:cxnLst/>
            <a:rect l="l" t="t" r="r" b="b"/>
            <a:pathLst>
              <a:path w="1883409" h="650239">
                <a:moveTo>
                  <a:pt x="1882902" y="649986"/>
                </a:moveTo>
                <a:lnTo>
                  <a:pt x="1882902" y="0"/>
                </a:lnTo>
                <a:lnTo>
                  <a:pt x="0" y="0"/>
                </a:lnTo>
                <a:lnTo>
                  <a:pt x="0" y="649986"/>
                </a:lnTo>
                <a:lnTo>
                  <a:pt x="4572" y="649986"/>
                </a:lnTo>
                <a:lnTo>
                  <a:pt x="4572" y="9144"/>
                </a:lnTo>
                <a:lnTo>
                  <a:pt x="9905" y="4572"/>
                </a:lnTo>
                <a:lnTo>
                  <a:pt x="9905" y="9144"/>
                </a:lnTo>
                <a:lnTo>
                  <a:pt x="1872996" y="9144"/>
                </a:lnTo>
                <a:lnTo>
                  <a:pt x="1872996" y="4572"/>
                </a:lnTo>
                <a:lnTo>
                  <a:pt x="1878329" y="9144"/>
                </a:lnTo>
                <a:lnTo>
                  <a:pt x="1878329" y="649986"/>
                </a:lnTo>
                <a:lnTo>
                  <a:pt x="1882902" y="649986"/>
                </a:lnTo>
                <a:close/>
              </a:path>
              <a:path w="1883409" h="650239">
                <a:moveTo>
                  <a:pt x="9905" y="9144"/>
                </a:moveTo>
                <a:lnTo>
                  <a:pt x="9905" y="4572"/>
                </a:lnTo>
                <a:lnTo>
                  <a:pt x="4572" y="9144"/>
                </a:lnTo>
                <a:lnTo>
                  <a:pt x="9905" y="9144"/>
                </a:lnTo>
                <a:close/>
              </a:path>
              <a:path w="1883409" h="650239">
                <a:moveTo>
                  <a:pt x="9905" y="649986"/>
                </a:moveTo>
                <a:lnTo>
                  <a:pt x="9905" y="9144"/>
                </a:lnTo>
                <a:lnTo>
                  <a:pt x="4572" y="9144"/>
                </a:lnTo>
                <a:lnTo>
                  <a:pt x="4572" y="649986"/>
                </a:lnTo>
                <a:lnTo>
                  <a:pt x="9905" y="649986"/>
                </a:lnTo>
                <a:close/>
              </a:path>
              <a:path w="1883409" h="650239">
                <a:moveTo>
                  <a:pt x="1878329" y="9144"/>
                </a:moveTo>
                <a:lnTo>
                  <a:pt x="1872996" y="4572"/>
                </a:lnTo>
                <a:lnTo>
                  <a:pt x="1872996" y="9144"/>
                </a:lnTo>
                <a:lnTo>
                  <a:pt x="1878329" y="9144"/>
                </a:lnTo>
                <a:close/>
              </a:path>
              <a:path w="1883409" h="650239">
                <a:moveTo>
                  <a:pt x="1878329" y="649986"/>
                </a:moveTo>
                <a:lnTo>
                  <a:pt x="1878329" y="9144"/>
                </a:lnTo>
                <a:lnTo>
                  <a:pt x="1872996" y="9144"/>
                </a:lnTo>
                <a:lnTo>
                  <a:pt x="1872996" y="649986"/>
                </a:lnTo>
                <a:lnTo>
                  <a:pt x="1878329" y="649986"/>
                </a:lnTo>
                <a:close/>
              </a:path>
            </a:pathLst>
          </a:custGeom>
          <a:solidFill>
            <a:srgbClr val="000000"/>
          </a:solidFill>
        </p:spPr>
        <p:txBody>
          <a:bodyPr wrap="square" lIns="0" tIns="0" rIns="0" bIns="0" rtlCol="0"/>
          <a:lstStyle/>
          <a:p>
            <a:endParaRPr/>
          </a:p>
        </p:txBody>
      </p:sp>
      <p:sp>
        <p:nvSpPr>
          <p:cNvPr id="112" name="object 41"/>
          <p:cNvSpPr/>
          <p:nvPr/>
        </p:nvSpPr>
        <p:spPr>
          <a:xfrm>
            <a:off x="3805428" y="6120002"/>
            <a:ext cx="504190" cy="0"/>
          </a:xfrm>
          <a:custGeom>
            <a:avLst/>
            <a:gdLst/>
            <a:ahLst/>
            <a:cxnLst/>
            <a:rect l="l" t="t" r="r" b="b"/>
            <a:pathLst>
              <a:path w="504189">
                <a:moveTo>
                  <a:pt x="0" y="0"/>
                </a:moveTo>
                <a:lnTo>
                  <a:pt x="503681" y="0"/>
                </a:lnTo>
              </a:path>
            </a:pathLst>
          </a:custGeom>
          <a:ln w="9905">
            <a:solidFill>
              <a:srgbClr val="000000"/>
            </a:solidFill>
          </a:ln>
        </p:spPr>
        <p:txBody>
          <a:bodyPr wrap="square" lIns="0" tIns="0" rIns="0" bIns="0" rtlCol="0"/>
          <a:lstStyle/>
          <a:p>
            <a:endParaRPr/>
          </a:p>
        </p:txBody>
      </p:sp>
      <p:sp>
        <p:nvSpPr>
          <p:cNvPr id="113" name="object 42"/>
          <p:cNvSpPr/>
          <p:nvPr/>
        </p:nvSpPr>
        <p:spPr>
          <a:xfrm>
            <a:off x="6182105" y="6120002"/>
            <a:ext cx="502920" cy="0"/>
          </a:xfrm>
          <a:custGeom>
            <a:avLst/>
            <a:gdLst/>
            <a:ahLst/>
            <a:cxnLst/>
            <a:rect l="l" t="t" r="r" b="b"/>
            <a:pathLst>
              <a:path w="502920">
                <a:moveTo>
                  <a:pt x="0" y="0"/>
                </a:moveTo>
                <a:lnTo>
                  <a:pt x="502919" y="0"/>
                </a:lnTo>
              </a:path>
            </a:pathLst>
          </a:custGeom>
          <a:ln w="9905">
            <a:solidFill>
              <a:srgbClr val="000000"/>
            </a:solidFill>
          </a:ln>
        </p:spPr>
        <p:txBody>
          <a:bodyPr wrap="square" lIns="0" tIns="0" rIns="0" bIns="0" rtlCol="0"/>
          <a:lstStyle/>
          <a:p>
            <a:endParaRPr/>
          </a:p>
        </p:txBody>
      </p:sp>
      <p:sp>
        <p:nvSpPr>
          <p:cNvPr id="114" name="object 46"/>
          <p:cNvSpPr/>
          <p:nvPr/>
        </p:nvSpPr>
        <p:spPr>
          <a:xfrm>
            <a:off x="1932432" y="6331458"/>
            <a:ext cx="0" cy="220345"/>
          </a:xfrm>
          <a:custGeom>
            <a:avLst/>
            <a:gdLst/>
            <a:ahLst/>
            <a:cxnLst/>
            <a:rect l="l" t="t" r="r" b="b"/>
            <a:pathLst>
              <a:path h="220345">
                <a:moveTo>
                  <a:pt x="0" y="0"/>
                </a:moveTo>
                <a:lnTo>
                  <a:pt x="0" y="220217"/>
                </a:lnTo>
                <a:lnTo>
                  <a:pt x="0" y="0"/>
                </a:lnTo>
                <a:close/>
              </a:path>
            </a:pathLst>
          </a:custGeom>
          <a:solidFill>
            <a:srgbClr val="99FFCC"/>
          </a:solidFill>
        </p:spPr>
        <p:txBody>
          <a:bodyPr wrap="square" lIns="0" tIns="0" rIns="0" bIns="0" rtlCol="0"/>
          <a:lstStyle/>
          <a:p>
            <a:endParaRPr/>
          </a:p>
        </p:txBody>
      </p:sp>
      <p:sp>
        <p:nvSpPr>
          <p:cNvPr id="115" name="object 47"/>
          <p:cNvSpPr/>
          <p:nvPr/>
        </p:nvSpPr>
        <p:spPr>
          <a:xfrm>
            <a:off x="1927860" y="6332220"/>
            <a:ext cx="1882139" cy="224790"/>
          </a:xfrm>
          <a:custGeom>
            <a:avLst/>
            <a:gdLst/>
            <a:ahLst/>
            <a:cxnLst/>
            <a:rect l="l" t="t" r="r" b="b"/>
            <a:pathLst>
              <a:path w="1882139" h="224790">
                <a:moveTo>
                  <a:pt x="9143" y="214883"/>
                </a:moveTo>
                <a:lnTo>
                  <a:pt x="9143" y="0"/>
                </a:lnTo>
                <a:lnTo>
                  <a:pt x="0" y="0"/>
                </a:lnTo>
                <a:lnTo>
                  <a:pt x="0" y="224789"/>
                </a:lnTo>
                <a:lnTo>
                  <a:pt x="4571" y="224789"/>
                </a:lnTo>
                <a:lnTo>
                  <a:pt x="4571" y="214883"/>
                </a:lnTo>
                <a:lnTo>
                  <a:pt x="9143" y="214883"/>
                </a:lnTo>
                <a:close/>
              </a:path>
              <a:path w="1882139" h="224790">
                <a:moveTo>
                  <a:pt x="1877568" y="214883"/>
                </a:moveTo>
                <a:lnTo>
                  <a:pt x="4571" y="214883"/>
                </a:lnTo>
                <a:lnTo>
                  <a:pt x="9143" y="219455"/>
                </a:lnTo>
                <a:lnTo>
                  <a:pt x="9143" y="224789"/>
                </a:lnTo>
                <a:lnTo>
                  <a:pt x="1872995" y="224789"/>
                </a:lnTo>
                <a:lnTo>
                  <a:pt x="1872995" y="219455"/>
                </a:lnTo>
                <a:lnTo>
                  <a:pt x="1877568" y="214883"/>
                </a:lnTo>
                <a:close/>
              </a:path>
              <a:path w="1882139" h="224790">
                <a:moveTo>
                  <a:pt x="9143" y="224789"/>
                </a:moveTo>
                <a:lnTo>
                  <a:pt x="9143" y="219455"/>
                </a:lnTo>
                <a:lnTo>
                  <a:pt x="4571" y="214883"/>
                </a:lnTo>
                <a:lnTo>
                  <a:pt x="4571" y="224789"/>
                </a:lnTo>
                <a:lnTo>
                  <a:pt x="9143" y="224789"/>
                </a:lnTo>
                <a:close/>
              </a:path>
              <a:path w="1882139" h="224790">
                <a:moveTo>
                  <a:pt x="1882140" y="224789"/>
                </a:moveTo>
                <a:lnTo>
                  <a:pt x="1882140" y="0"/>
                </a:lnTo>
                <a:lnTo>
                  <a:pt x="1872995" y="0"/>
                </a:lnTo>
                <a:lnTo>
                  <a:pt x="1872995" y="214883"/>
                </a:lnTo>
                <a:lnTo>
                  <a:pt x="1877568" y="214883"/>
                </a:lnTo>
                <a:lnTo>
                  <a:pt x="1877568" y="224789"/>
                </a:lnTo>
                <a:lnTo>
                  <a:pt x="1882140" y="224789"/>
                </a:lnTo>
                <a:close/>
              </a:path>
              <a:path w="1882139" h="224790">
                <a:moveTo>
                  <a:pt x="1877568" y="224789"/>
                </a:moveTo>
                <a:lnTo>
                  <a:pt x="1877568" y="214883"/>
                </a:lnTo>
                <a:lnTo>
                  <a:pt x="1872995" y="219455"/>
                </a:lnTo>
                <a:lnTo>
                  <a:pt x="1872995" y="224789"/>
                </a:lnTo>
                <a:lnTo>
                  <a:pt x="1877568" y="224789"/>
                </a:lnTo>
                <a:close/>
              </a:path>
            </a:pathLst>
          </a:custGeom>
          <a:solidFill>
            <a:srgbClr val="000000"/>
          </a:solidFill>
        </p:spPr>
        <p:txBody>
          <a:bodyPr wrap="square" lIns="0" tIns="0" rIns="0" bIns="0" rtlCol="0"/>
          <a:lstStyle/>
          <a:p>
            <a:endParaRPr/>
          </a:p>
        </p:txBody>
      </p:sp>
      <p:sp>
        <p:nvSpPr>
          <p:cNvPr id="116" name="object 48"/>
          <p:cNvSpPr txBox="1"/>
          <p:nvPr/>
        </p:nvSpPr>
        <p:spPr>
          <a:xfrm>
            <a:off x="1932432" y="6216295"/>
            <a:ext cx="1873250" cy="335915"/>
          </a:xfrm>
          <a:prstGeom prst="rect">
            <a:avLst/>
          </a:prstGeom>
        </p:spPr>
        <p:txBody>
          <a:bodyPr vert="horz" wrap="square" lIns="0" tIns="0" rIns="0" bIns="0" rtlCol="0">
            <a:spAutoFit/>
          </a:bodyPr>
          <a:lstStyle/>
          <a:p>
            <a:pPr marL="703580">
              <a:lnSpc>
                <a:spcPct val="100000"/>
              </a:lnSpc>
              <a:tabLst>
                <a:tab pos="1158875" algn="l"/>
              </a:tabLst>
            </a:pPr>
            <a:r>
              <a:rPr sz="1600" dirty="0">
                <a:latin typeface="Tahoma"/>
                <a:cs typeface="Tahoma"/>
              </a:rPr>
              <a:t>1	1</a:t>
            </a:r>
            <a:endParaRPr sz="1600">
              <a:latin typeface="Tahoma"/>
              <a:cs typeface="Tahoma"/>
            </a:endParaRPr>
          </a:p>
        </p:txBody>
      </p:sp>
      <p:sp>
        <p:nvSpPr>
          <p:cNvPr id="117" name="object 49"/>
          <p:cNvSpPr/>
          <p:nvPr/>
        </p:nvSpPr>
        <p:spPr>
          <a:xfrm>
            <a:off x="4309109" y="6331458"/>
            <a:ext cx="0" cy="220345"/>
          </a:xfrm>
          <a:custGeom>
            <a:avLst/>
            <a:gdLst/>
            <a:ahLst/>
            <a:cxnLst/>
            <a:rect l="l" t="t" r="r" b="b"/>
            <a:pathLst>
              <a:path h="220345">
                <a:moveTo>
                  <a:pt x="0" y="0"/>
                </a:moveTo>
                <a:lnTo>
                  <a:pt x="0" y="220218"/>
                </a:lnTo>
                <a:lnTo>
                  <a:pt x="0" y="0"/>
                </a:lnTo>
                <a:close/>
              </a:path>
            </a:pathLst>
          </a:custGeom>
          <a:solidFill>
            <a:srgbClr val="99FFCC"/>
          </a:solidFill>
        </p:spPr>
        <p:txBody>
          <a:bodyPr wrap="square" lIns="0" tIns="0" rIns="0" bIns="0" rtlCol="0"/>
          <a:lstStyle/>
          <a:p>
            <a:endParaRPr/>
          </a:p>
        </p:txBody>
      </p:sp>
      <p:sp>
        <p:nvSpPr>
          <p:cNvPr id="118" name="object 50"/>
          <p:cNvSpPr/>
          <p:nvPr/>
        </p:nvSpPr>
        <p:spPr>
          <a:xfrm>
            <a:off x="4303776" y="6332220"/>
            <a:ext cx="1883410" cy="224790"/>
          </a:xfrm>
          <a:custGeom>
            <a:avLst/>
            <a:gdLst/>
            <a:ahLst/>
            <a:cxnLst/>
            <a:rect l="l" t="t" r="r" b="b"/>
            <a:pathLst>
              <a:path w="1883410" h="224790">
                <a:moveTo>
                  <a:pt x="9906" y="214884"/>
                </a:moveTo>
                <a:lnTo>
                  <a:pt x="9906" y="0"/>
                </a:lnTo>
                <a:lnTo>
                  <a:pt x="0" y="0"/>
                </a:lnTo>
                <a:lnTo>
                  <a:pt x="0" y="224789"/>
                </a:lnTo>
                <a:lnTo>
                  <a:pt x="5334" y="224789"/>
                </a:lnTo>
                <a:lnTo>
                  <a:pt x="5334" y="214884"/>
                </a:lnTo>
                <a:lnTo>
                  <a:pt x="9906" y="214884"/>
                </a:lnTo>
                <a:close/>
              </a:path>
              <a:path w="1883410" h="224790">
                <a:moveTo>
                  <a:pt x="1878329" y="214884"/>
                </a:moveTo>
                <a:lnTo>
                  <a:pt x="5334" y="214884"/>
                </a:lnTo>
                <a:lnTo>
                  <a:pt x="9906" y="219456"/>
                </a:lnTo>
                <a:lnTo>
                  <a:pt x="9906" y="224789"/>
                </a:lnTo>
                <a:lnTo>
                  <a:pt x="1873757" y="224789"/>
                </a:lnTo>
                <a:lnTo>
                  <a:pt x="1873758" y="219456"/>
                </a:lnTo>
                <a:lnTo>
                  <a:pt x="1878329" y="214884"/>
                </a:lnTo>
                <a:close/>
              </a:path>
              <a:path w="1883410" h="224790">
                <a:moveTo>
                  <a:pt x="9906" y="224789"/>
                </a:moveTo>
                <a:lnTo>
                  <a:pt x="9906" y="219456"/>
                </a:lnTo>
                <a:lnTo>
                  <a:pt x="5334" y="214884"/>
                </a:lnTo>
                <a:lnTo>
                  <a:pt x="5334" y="224789"/>
                </a:lnTo>
                <a:lnTo>
                  <a:pt x="9906" y="224789"/>
                </a:lnTo>
                <a:close/>
              </a:path>
              <a:path w="1883410" h="224790">
                <a:moveTo>
                  <a:pt x="1882902" y="224789"/>
                </a:moveTo>
                <a:lnTo>
                  <a:pt x="1882902" y="0"/>
                </a:lnTo>
                <a:lnTo>
                  <a:pt x="1873758" y="0"/>
                </a:lnTo>
                <a:lnTo>
                  <a:pt x="1873757" y="214884"/>
                </a:lnTo>
                <a:lnTo>
                  <a:pt x="1878329" y="214884"/>
                </a:lnTo>
                <a:lnTo>
                  <a:pt x="1878329" y="224789"/>
                </a:lnTo>
                <a:lnTo>
                  <a:pt x="1882902" y="224789"/>
                </a:lnTo>
                <a:close/>
              </a:path>
              <a:path w="1883410" h="224790">
                <a:moveTo>
                  <a:pt x="1878329" y="224789"/>
                </a:moveTo>
                <a:lnTo>
                  <a:pt x="1878329" y="214884"/>
                </a:lnTo>
                <a:lnTo>
                  <a:pt x="1873758" y="219456"/>
                </a:lnTo>
                <a:lnTo>
                  <a:pt x="1873757" y="224789"/>
                </a:lnTo>
                <a:lnTo>
                  <a:pt x="1878329" y="224789"/>
                </a:lnTo>
                <a:close/>
              </a:path>
            </a:pathLst>
          </a:custGeom>
          <a:solidFill>
            <a:srgbClr val="000000"/>
          </a:solidFill>
        </p:spPr>
        <p:txBody>
          <a:bodyPr wrap="square" lIns="0" tIns="0" rIns="0" bIns="0" rtlCol="0"/>
          <a:lstStyle/>
          <a:p>
            <a:endParaRPr/>
          </a:p>
        </p:txBody>
      </p:sp>
      <p:sp>
        <p:nvSpPr>
          <p:cNvPr id="119" name="object 51"/>
          <p:cNvSpPr txBox="1"/>
          <p:nvPr/>
        </p:nvSpPr>
        <p:spPr>
          <a:xfrm>
            <a:off x="4309109" y="6216295"/>
            <a:ext cx="1873250" cy="335915"/>
          </a:xfrm>
          <a:prstGeom prst="rect">
            <a:avLst/>
          </a:prstGeom>
        </p:spPr>
        <p:txBody>
          <a:bodyPr vert="horz" wrap="square" lIns="0" tIns="0" rIns="0" bIns="0" rtlCol="0">
            <a:spAutoFit/>
          </a:bodyPr>
          <a:lstStyle/>
          <a:p>
            <a:pPr marL="703580">
              <a:lnSpc>
                <a:spcPct val="100000"/>
              </a:lnSpc>
              <a:tabLst>
                <a:tab pos="1158875" algn="l"/>
              </a:tabLst>
            </a:pPr>
            <a:r>
              <a:rPr sz="1600" dirty="0">
                <a:latin typeface="Tahoma"/>
                <a:cs typeface="Tahoma"/>
              </a:rPr>
              <a:t>2	2</a:t>
            </a:r>
            <a:endParaRPr sz="1600">
              <a:latin typeface="Tahoma"/>
              <a:cs typeface="Tahoma"/>
            </a:endParaRPr>
          </a:p>
        </p:txBody>
      </p:sp>
      <p:sp>
        <p:nvSpPr>
          <p:cNvPr id="120" name="object 52"/>
          <p:cNvSpPr/>
          <p:nvPr/>
        </p:nvSpPr>
        <p:spPr>
          <a:xfrm>
            <a:off x="6685026" y="6331458"/>
            <a:ext cx="0" cy="220345"/>
          </a:xfrm>
          <a:custGeom>
            <a:avLst/>
            <a:gdLst/>
            <a:ahLst/>
            <a:cxnLst/>
            <a:rect l="l" t="t" r="r" b="b"/>
            <a:pathLst>
              <a:path h="220345">
                <a:moveTo>
                  <a:pt x="0" y="0"/>
                </a:moveTo>
                <a:lnTo>
                  <a:pt x="0" y="220218"/>
                </a:lnTo>
                <a:lnTo>
                  <a:pt x="0" y="0"/>
                </a:lnTo>
                <a:close/>
              </a:path>
            </a:pathLst>
          </a:custGeom>
          <a:solidFill>
            <a:srgbClr val="99FFCC"/>
          </a:solidFill>
        </p:spPr>
        <p:txBody>
          <a:bodyPr wrap="square" lIns="0" tIns="0" rIns="0" bIns="0" rtlCol="0"/>
          <a:lstStyle/>
          <a:p>
            <a:endParaRPr/>
          </a:p>
        </p:txBody>
      </p:sp>
      <p:sp>
        <p:nvSpPr>
          <p:cNvPr id="121" name="object 53"/>
          <p:cNvSpPr/>
          <p:nvPr/>
        </p:nvSpPr>
        <p:spPr>
          <a:xfrm>
            <a:off x="6680454" y="6332220"/>
            <a:ext cx="1883410" cy="224790"/>
          </a:xfrm>
          <a:custGeom>
            <a:avLst/>
            <a:gdLst/>
            <a:ahLst/>
            <a:cxnLst/>
            <a:rect l="l" t="t" r="r" b="b"/>
            <a:pathLst>
              <a:path w="1883409" h="224790">
                <a:moveTo>
                  <a:pt x="9905" y="214884"/>
                </a:moveTo>
                <a:lnTo>
                  <a:pt x="9905" y="0"/>
                </a:lnTo>
                <a:lnTo>
                  <a:pt x="0" y="0"/>
                </a:lnTo>
                <a:lnTo>
                  <a:pt x="0" y="224789"/>
                </a:lnTo>
                <a:lnTo>
                  <a:pt x="4572" y="224789"/>
                </a:lnTo>
                <a:lnTo>
                  <a:pt x="4572" y="214884"/>
                </a:lnTo>
                <a:lnTo>
                  <a:pt x="9905" y="214884"/>
                </a:lnTo>
                <a:close/>
              </a:path>
              <a:path w="1883409" h="224790">
                <a:moveTo>
                  <a:pt x="1878329" y="214884"/>
                </a:moveTo>
                <a:lnTo>
                  <a:pt x="4572" y="214884"/>
                </a:lnTo>
                <a:lnTo>
                  <a:pt x="9905" y="219456"/>
                </a:lnTo>
                <a:lnTo>
                  <a:pt x="9905" y="224789"/>
                </a:lnTo>
                <a:lnTo>
                  <a:pt x="1872996" y="224789"/>
                </a:lnTo>
                <a:lnTo>
                  <a:pt x="1872996" y="219456"/>
                </a:lnTo>
                <a:lnTo>
                  <a:pt x="1878329" y="214884"/>
                </a:lnTo>
                <a:close/>
              </a:path>
              <a:path w="1883409" h="224790">
                <a:moveTo>
                  <a:pt x="9905" y="224789"/>
                </a:moveTo>
                <a:lnTo>
                  <a:pt x="9905" y="219456"/>
                </a:lnTo>
                <a:lnTo>
                  <a:pt x="4572" y="214884"/>
                </a:lnTo>
                <a:lnTo>
                  <a:pt x="4572" y="224789"/>
                </a:lnTo>
                <a:lnTo>
                  <a:pt x="9905" y="224789"/>
                </a:lnTo>
                <a:close/>
              </a:path>
              <a:path w="1883409" h="224790">
                <a:moveTo>
                  <a:pt x="1882902" y="224789"/>
                </a:moveTo>
                <a:lnTo>
                  <a:pt x="1882902" y="0"/>
                </a:lnTo>
                <a:lnTo>
                  <a:pt x="1872996" y="0"/>
                </a:lnTo>
                <a:lnTo>
                  <a:pt x="1872996" y="214884"/>
                </a:lnTo>
                <a:lnTo>
                  <a:pt x="1878329" y="214884"/>
                </a:lnTo>
                <a:lnTo>
                  <a:pt x="1878329" y="224789"/>
                </a:lnTo>
                <a:lnTo>
                  <a:pt x="1882902" y="224789"/>
                </a:lnTo>
                <a:close/>
              </a:path>
              <a:path w="1883409" h="224790">
                <a:moveTo>
                  <a:pt x="1878329" y="224789"/>
                </a:moveTo>
                <a:lnTo>
                  <a:pt x="1878329" y="214884"/>
                </a:lnTo>
                <a:lnTo>
                  <a:pt x="1872996" y="219456"/>
                </a:lnTo>
                <a:lnTo>
                  <a:pt x="1872996" y="224789"/>
                </a:lnTo>
                <a:lnTo>
                  <a:pt x="1878329" y="224789"/>
                </a:lnTo>
                <a:close/>
              </a:path>
            </a:pathLst>
          </a:custGeom>
          <a:solidFill>
            <a:srgbClr val="000000"/>
          </a:solidFill>
        </p:spPr>
        <p:txBody>
          <a:bodyPr wrap="square" lIns="0" tIns="0" rIns="0" bIns="0" rtlCol="0"/>
          <a:lstStyle/>
          <a:p>
            <a:endParaRPr/>
          </a:p>
        </p:txBody>
      </p:sp>
      <p:sp>
        <p:nvSpPr>
          <p:cNvPr id="122" name="object 54"/>
          <p:cNvSpPr txBox="1"/>
          <p:nvPr/>
        </p:nvSpPr>
        <p:spPr>
          <a:xfrm>
            <a:off x="6685026" y="6216295"/>
            <a:ext cx="1873885" cy="335915"/>
          </a:xfrm>
          <a:prstGeom prst="rect">
            <a:avLst/>
          </a:prstGeom>
        </p:spPr>
        <p:txBody>
          <a:bodyPr vert="horz" wrap="square" lIns="0" tIns="0" rIns="0" bIns="0" rtlCol="0">
            <a:spAutoFit/>
          </a:bodyPr>
          <a:lstStyle/>
          <a:p>
            <a:pPr marL="704850">
              <a:lnSpc>
                <a:spcPct val="100000"/>
              </a:lnSpc>
              <a:tabLst>
                <a:tab pos="1159510" algn="l"/>
              </a:tabLst>
            </a:pPr>
            <a:r>
              <a:rPr sz="1600" dirty="0">
                <a:latin typeface="Tahoma"/>
                <a:cs typeface="Tahoma"/>
              </a:rPr>
              <a:t>3	3</a:t>
            </a:r>
            <a:endParaRPr sz="1600">
              <a:latin typeface="Tahoma"/>
              <a:cs typeface="Tahoma"/>
            </a:endParaRPr>
          </a:p>
        </p:txBody>
      </p:sp>
      <p:sp>
        <p:nvSpPr>
          <p:cNvPr id="123" name="object 55"/>
          <p:cNvSpPr/>
          <p:nvPr/>
        </p:nvSpPr>
        <p:spPr>
          <a:xfrm>
            <a:off x="1932432" y="6331458"/>
            <a:ext cx="1873250" cy="220345"/>
          </a:xfrm>
          <a:custGeom>
            <a:avLst/>
            <a:gdLst/>
            <a:ahLst/>
            <a:cxnLst/>
            <a:rect l="l" t="t" r="r" b="b"/>
            <a:pathLst>
              <a:path w="1873250" h="220345">
                <a:moveTo>
                  <a:pt x="0" y="0"/>
                </a:moveTo>
                <a:lnTo>
                  <a:pt x="0" y="220217"/>
                </a:lnTo>
                <a:lnTo>
                  <a:pt x="1872996" y="220217"/>
                </a:lnTo>
                <a:lnTo>
                  <a:pt x="1872996" y="0"/>
                </a:lnTo>
                <a:lnTo>
                  <a:pt x="0" y="0"/>
                </a:lnTo>
                <a:close/>
              </a:path>
            </a:pathLst>
          </a:custGeom>
          <a:solidFill>
            <a:srgbClr val="99FFCC"/>
          </a:solidFill>
        </p:spPr>
        <p:txBody>
          <a:bodyPr wrap="square" lIns="0" tIns="0" rIns="0" bIns="0" rtlCol="0"/>
          <a:lstStyle/>
          <a:p>
            <a:endParaRPr/>
          </a:p>
        </p:txBody>
      </p:sp>
      <p:sp>
        <p:nvSpPr>
          <p:cNvPr id="124" name="object 56"/>
          <p:cNvSpPr/>
          <p:nvPr/>
        </p:nvSpPr>
        <p:spPr>
          <a:xfrm>
            <a:off x="1927860" y="6332220"/>
            <a:ext cx="1882139" cy="224790"/>
          </a:xfrm>
          <a:custGeom>
            <a:avLst/>
            <a:gdLst/>
            <a:ahLst/>
            <a:cxnLst/>
            <a:rect l="l" t="t" r="r" b="b"/>
            <a:pathLst>
              <a:path w="1882139" h="224790">
                <a:moveTo>
                  <a:pt x="9143" y="214883"/>
                </a:moveTo>
                <a:lnTo>
                  <a:pt x="9143" y="0"/>
                </a:lnTo>
                <a:lnTo>
                  <a:pt x="0" y="0"/>
                </a:lnTo>
                <a:lnTo>
                  <a:pt x="0" y="224789"/>
                </a:lnTo>
                <a:lnTo>
                  <a:pt x="4571" y="224789"/>
                </a:lnTo>
                <a:lnTo>
                  <a:pt x="4571" y="214883"/>
                </a:lnTo>
                <a:lnTo>
                  <a:pt x="9143" y="214883"/>
                </a:lnTo>
                <a:close/>
              </a:path>
              <a:path w="1882139" h="224790">
                <a:moveTo>
                  <a:pt x="1877568" y="214883"/>
                </a:moveTo>
                <a:lnTo>
                  <a:pt x="4571" y="214883"/>
                </a:lnTo>
                <a:lnTo>
                  <a:pt x="9143" y="219455"/>
                </a:lnTo>
                <a:lnTo>
                  <a:pt x="9143" y="224789"/>
                </a:lnTo>
                <a:lnTo>
                  <a:pt x="1872995" y="224789"/>
                </a:lnTo>
                <a:lnTo>
                  <a:pt x="1872995" y="219455"/>
                </a:lnTo>
                <a:lnTo>
                  <a:pt x="1877568" y="214883"/>
                </a:lnTo>
                <a:close/>
              </a:path>
              <a:path w="1882139" h="224790">
                <a:moveTo>
                  <a:pt x="9143" y="224789"/>
                </a:moveTo>
                <a:lnTo>
                  <a:pt x="9143" y="219455"/>
                </a:lnTo>
                <a:lnTo>
                  <a:pt x="4571" y="214883"/>
                </a:lnTo>
                <a:lnTo>
                  <a:pt x="4571" y="224789"/>
                </a:lnTo>
                <a:lnTo>
                  <a:pt x="9143" y="224789"/>
                </a:lnTo>
                <a:close/>
              </a:path>
              <a:path w="1882139" h="224790">
                <a:moveTo>
                  <a:pt x="1882140" y="224789"/>
                </a:moveTo>
                <a:lnTo>
                  <a:pt x="1882140" y="0"/>
                </a:lnTo>
                <a:lnTo>
                  <a:pt x="1872995" y="0"/>
                </a:lnTo>
                <a:lnTo>
                  <a:pt x="1872995" y="214883"/>
                </a:lnTo>
                <a:lnTo>
                  <a:pt x="1877568" y="214883"/>
                </a:lnTo>
                <a:lnTo>
                  <a:pt x="1877568" y="224789"/>
                </a:lnTo>
                <a:lnTo>
                  <a:pt x="1882140" y="224789"/>
                </a:lnTo>
                <a:close/>
              </a:path>
              <a:path w="1882139" h="224790">
                <a:moveTo>
                  <a:pt x="1877568" y="224789"/>
                </a:moveTo>
                <a:lnTo>
                  <a:pt x="1877568" y="214883"/>
                </a:lnTo>
                <a:lnTo>
                  <a:pt x="1872995" y="219455"/>
                </a:lnTo>
                <a:lnTo>
                  <a:pt x="1872995" y="224789"/>
                </a:lnTo>
                <a:lnTo>
                  <a:pt x="1877568" y="224789"/>
                </a:lnTo>
                <a:close/>
              </a:path>
            </a:pathLst>
          </a:custGeom>
          <a:solidFill>
            <a:srgbClr val="000000"/>
          </a:solidFill>
        </p:spPr>
        <p:txBody>
          <a:bodyPr wrap="square" lIns="0" tIns="0" rIns="0" bIns="0" rtlCol="0"/>
          <a:lstStyle/>
          <a:p>
            <a:endParaRPr/>
          </a:p>
        </p:txBody>
      </p:sp>
      <p:sp>
        <p:nvSpPr>
          <p:cNvPr id="125" name="object 57"/>
          <p:cNvSpPr txBox="1"/>
          <p:nvPr/>
        </p:nvSpPr>
        <p:spPr>
          <a:xfrm>
            <a:off x="2005838" y="5751576"/>
            <a:ext cx="1726564" cy="748030"/>
          </a:xfrm>
          <a:prstGeom prst="rect">
            <a:avLst/>
          </a:prstGeom>
        </p:spPr>
        <p:txBody>
          <a:bodyPr vert="horz" wrap="square" lIns="0" tIns="0" rIns="0" bIns="0" rtlCol="0">
            <a:spAutoFit/>
          </a:bodyPr>
          <a:lstStyle/>
          <a:p>
            <a:pPr algn="ctr">
              <a:lnSpc>
                <a:spcPts val="2870"/>
              </a:lnSpc>
            </a:pPr>
            <a:r>
              <a:rPr sz="2400" b="1" spc="-5" dirty="0">
                <a:latin typeface="Tahoma"/>
                <a:cs typeface="Tahoma"/>
              </a:rPr>
              <a:t>Power</a:t>
            </a:r>
            <a:r>
              <a:rPr sz="2400" b="1" spc="-85" dirty="0">
                <a:latin typeface="Tahoma"/>
                <a:cs typeface="Tahoma"/>
              </a:rPr>
              <a:t> </a:t>
            </a:r>
            <a:r>
              <a:rPr sz="2400" b="1" dirty="0">
                <a:latin typeface="Tahoma"/>
                <a:cs typeface="Tahoma"/>
              </a:rPr>
              <a:t>Unit</a:t>
            </a:r>
            <a:endParaRPr sz="2400" dirty="0">
              <a:latin typeface="Tahoma"/>
              <a:cs typeface="Tahoma"/>
            </a:endParaRPr>
          </a:p>
          <a:p>
            <a:pPr marR="80010" algn="ctr">
              <a:lnSpc>
                <a:spcPts val="2870"/>
              </a:lnSpc>
            </a:pPr>
            <a:r>
              <a:rPr sz="2400" spc="-5" dirty="0">
                <a:latin typeface="Tahoma"/>
                <a:cs typeface="Tahoma"/>
              </a:rPr>
              <a:t>R</a:t>
            </a:r>
            <a:r>
              <a:rPr sz="1600" spc="-5" dirty="0">
                <a:latin typeface="Tahoma"/>
                <a:cs typeface="Tahoma"/>
              </a:rPr>
              <a:t>1</a:t>
            </a:r>
            <a:r>
              <a:rPr sz="1600" spc="-285" dirty="0">
                <a:latin typeface="Tahoma"/>
                <a:cs typeface="Tahoma"/>
              </a:rPr>
              <a:t> </a:t>
            </a:r>
            <a:r>
              <a:rPr sz="2400" dirty="0">
                <a:latin typeface="Tahoma"/>
                <a:cs typeface="Tahoma"/>
              </a:rPr>
              <a:t>/</a:t>
            </a:r>
            <a:r>
              <a:rPr sz="2400" dirty="0">
                <a:latin typeface="Symbol"/>
                <a:cs typeface="Symbol"/>
              </a:rPr>
              <a:t></a:t>
            </a:r>
            <a:r>
              <a:rPr sz="1600" dirty="0">
                <a:latin typeface="Tahoma"/>
                <a:cs typeface="Tahoma"/>
              </a:rPr>
              <a:t>1</a:t>
            </a:r>
          </a:p>
        </p:txBody>
      </p:sp>
      <p:sp>
        <p:nvSpPr>
          <p:cNvPr id="126" name="object 58"/>
          <p:cNvSpPr/>
          <p:nvPr/>
        </p:nvSpPr>
        <p:spPr>
          <a:xfrm>
            <a:off x="4309109" y="6331458"/>
            <a:ext cx="1873250" cy="220345"/>
          </a:xfrm>
          <a:custGeom>
            <a:avLst/>
            <a:gdLst/>
            <a:ahLst/>
            <a:cxnLst/>
            <a:rect l="l" t="t" r="r" b="b"/>
            <a:pathLst>
              <a:path w="1873250" h="220345">
                <a:moveTo>
                  <a:pt x="0" y="0"/>
                </a:moveTo>
                <a:lnTo>
                  <a:pt x="0" y="220218"/>
                </a:lnTo>
                <a:lnTo>
                  <a:pt x="1872995" y="220218"/>
                </a:lnTo>
                <a:lnTo>
                  <a:pt x="1872995" y="0"/>
                </a:lnTo>
                <a:lnTo>
                  <a:pt x="0" y="0"/>
                </a:lnTo>
                <a:close/>
              </a:path>
            </a:pathLst>
          </a:custGeom>
          <a:solidFill>
            <a:srgbClr val="99FFCC"/>
          </a:solidFill>
        </p:spPr>
        <p:txBody>
          <a:bodyPr wrap="square" lIns="0" tIns="0" rIns="0" bIns="0" rtlCol="0"/>
          <a:lstStyle/>
          <a:p>
            <a:endParaRPr/>
          </a:p>
        </p:txBody>
      </p:sp>
      <p:sp>
        <p:nvSpPr>
          <p:cNvPr id="127" name="object 59"/>
          <p:cNvSpPr/>
          <p:nvPr/>
        </p:nvSpPr>
        <p:spPr>
          <a:xfrm>
            <a:off x="4303776" y="6332220"/>
            <a:ext cx="1883410" cy="224790"/>
          </a:xfrm>
          <a:custGeom>
            <a:avLst/>
            <a:gdLst/>
            <a:ahLst/>
            <a:cxnLst/>
            <a:rect l="l" t="t" r="r" b="b"/>
            <a:pathLst>
              <a:path w="1883410" h="224790">
                <a:moveTo>
                  <a:pt x="9906" y="214884"/>
                </a:moveTo>
                <a:lnTo>
                  <a:pt x="9906" y="0"/>
                </a:lnTo>
                <a:lnTo>
                  <a:pt x="0" y="0"/>
                </a:lnTo>
                <a:lnTo>
                  <a:pt x="0" y="224789"/>
                </a:lnTo>
                <a:lnTo>
                  <a:pt x="5334" y="224789"/>
                </a:lnTo>
                <a:lnTo>
                  <a:pt x="5334" y="214884"/>
                </a:lnTo>
                <a:lnTo>
                  <a:pt x="9906" y="214884"/>
                </a:lnTo>
                <a:close/>
              </a:path>
              <a:path w="1883410" h="224790">
                <a:moveTo>
                  <a:pt x="1878329" y="214884"/>
                </a:moveTo>
                <a:lnTo>
                  <a:pt x="5334" y="214884"/>
                </a:lnTo>
                <a:lnTo>
                  <a:pt x="9906" y="219456"/>
                </a:lnTo>
                <a:lnTo>
                  <a:pt x="9906" y="224789"/>
                </a:lnTo>
                <a:lnTo>
                  <a:pt x="1873757" y="224789"/>
                </a:lnTo>
                <a:lnTo>
                  <a:pt x="1873758" y="219456"/>
                </a:lnTo>
                <a:lnTo>
                  <a:pt x="1878329" y="214884"/>
                </a:lnTo>
                <a:close/>
              </a:path>
              <a:path w="1883410" h="224790">
                <a:moveTo>
                  <a:pt x="9906" y="224789"/>
                </a:moveTo>
                <a:lnTo>
                  <a:pt x="9906" y="219456"/>
                </a:lnTo>
                <a:lnTo>
                  <a:pt x="5334" y="214884"/>
                </a:lnTo>
                <a:lnTo>
                  <a:pt x="5334" y="224789"/>
                </a:lnTo>
                <a:lnTo>
                  <a:pt x="9906" y="224789"/>
                </a:lnTo>
                <a:close/>
              </a:path>
              <a:path w="1883410" h="224790">
                <a:moveTo>
                  <a:pt x="1882902" y="224789"/>
                </a:moveTo>
                <a:lnTo>
                  <a:pt x="1882902" y="0"/>
                </a:lnTo>
                <a:lnTo>
                  <a:pt x="1873758" y="0"/>
                </a:lnTo>
                <a:lnTo>
                  <a:pt x="1873757" y="214884"/>
                </a:lnTo>
                <a:lnTo>
                  <a:pt x="1878329" y="214884"/>
                </a:lnTo>
                <a:lnTo>
                  <a:pt x="1878329" y="224789"/>
                </a:lnTo>
                <a:lnTo>
                  <a:pt x="1882902" y="224789"/>
                </a:lnTo>
                <a:close/>
              </a:path>
              <a:path w="1883410" h="224790">
                <a:moveTo>
                  <a:pt x="1878329" y="224789"/>
                </a:moveTo>
                <a:lnTo>
                  <a:pt x="1878329" y="214884"/>
                </a:lnTo>
                <a:lnTo>
                  <a:pt x="1873758" y="219456"/>
                </a:lnTo>
                <a:lnTo>
                  <a:pt x="1873757" y="224789"/>
                </a:lnTo>
                <a:lnTo>
                  <a:pt x="1878329" y="224789"/>
                </a:lnTo>
                <a:close/>
              </a:path>
            </a:pathLst>
          </a:custGeom>
          <a:solidFill>
            <a:srgbClr val="000000"/>
          </a:solidFill>
        </p:spPr>
        <p:txBody>
          <a:bodyPr wrap="square" lIns="0" tIns="0" rIns="0" bIns="0" rtlCol="0"/>
          <a:lstStyle/>
          <a:p>
            <a:endParaRPr/>
          </a:p>
        </p:txBody>
      </p:sp>
      <p:sp>
        <p:nvSpPr>
          <p:cNvPr id="128" name="object 60"/>
          <p:cNvSpPr txBox="1"/>
          <p:nvPr/>
        </p:nvSpPr>
        <p:spPr>
          <a:xfrm>
            <a:off x="4483861" y="5751576"/>
            <a:ext cx="1522730" cy="748030"/>
          </a:xfrm>
          <a:prstGeom prst="rect">
            <a:avLst/>
          </a:prstGeom>
        </p:spPr>
        <p:txBody>
          <a:bodyPr vert="horz" wrap="square" lIns="0" tIns="0" rIns="0" bIns="0" rtlCol="0">
            <a:spAutoFit/>
          </a:bodyPr>
          <a:lstStyle/>
          <a:p>
            <a:pPr algn="ctr">
              <a:lnSpc>
                <a:spcPts val="2870"/>
              </a:lnSpc>
            </a:pPr>
            <a:r>
              <a:rPr sz="2400" b="1" spc="-5" dirty="0">
                <a:latin typeface="Tahoma"/>
                <a:cs typeface="Tahoma"/>
              </a:rPr>
              <a:t>Processor</a:t>
            </a:r>
            <a:endParaRPr sz="2400">
              <a:latin typeface="Tahoma"/>
              <a:cs typeface="Tahoma"/>
            </a:endParaRPr>
          </a:p>
          <a:p>
            <a:pPr marR="78740" algn="ctr">
              <a:lnSpc>
                <a:spcPts val="2870"/>
              </a:lnSpc>
            </a:pPr>
            <a:r>
              <a:rPr sz="2400" spc="-5" dirty="0">
                <a:latin typeface="Tahoma"/>
                <a:cs typeface="Tahoma"/>
              </a:rPr>
              <a:t>R</a:t>
            </a:r>
            <a:r>
              <a:rPr sz="1600" spc="-5" dirty="0">
                <a:latin typeface="Tahoma"/>
                <a:cs typeface="Tahoma"/>
              </a:rPr>
              <a:t>2</a:t>
            </a:r>
            <a:r>
              <a:rPr sz="1600" spc="-285" dirty="0">
                <a:latin typeface="Tahoma"/>
                <a:cs typeface="Tahoma"/>
              </a:rPr>
              <a:t> </a:t>
            </a:r>
            <a:r>
              <a:rPr sz="2400" dirty="0">
                <a:latin typeface="Tahoma"/>
                <a:cs typeface="Tahoma"/>
              </a:rPr>
              <a:t>/</a:t>
            </a:r>
            <a:r>
              <a:rPr sz="2400" dirty="0">
                <a:latin typeface="Symbol"/>
                <a:cs typeface="Symbol"/>
              </a:rPr>
              <a:t></a:t>
            </a:r>
            <a:r>
              <a:rPr sz="1600" dirty="0">
                <a:latin typeface="Tahoma"/>
                <a:cs typeface="Tahoma"/>
              </a:rPr>
              <a:t>2</a:t>
            </a:r>
            <a:endParaRPr sz="1600">
              <a:latin typeface="Tahoma"/>
              <a:cs typeface="Tahoma"/>
            </a:endParaRPr>
          </a:p>
        </p:txBody>
      </p:sp>
      <p:sp>
        <p:nvSpPr>
          <p:cNvPr id="129" name="object 61"/>
          <p:cNvSpPr/>
          <p:nvPr/>
        </p:nvSpPr>
        <p:spPr>
          <a:xfrm>
            <a:off x="6685026" y="6331458"/>
            <a:ext cx="1873885" cy="220345"/>
          </a:xfrm>
          <a:custGeom>
            <a:avLst/>
            <a:gdLst/>
            <a:ahLst/>
            <a:cxnLst/>
            <a:rect l="l" t="t" r="r" b="b"/>
            <a:pathLst>
              <a:path w="1873884" h="220345">
                <a:moveTo>
                  <a:pt x="0" y="0"/>
                </a:moveTo>
                <a:lnTo>
                  <a:pt x="0" y="220218"/>
                </a:lnTo>
                <a:lnTo>
                  <a:pt x="1873757" y="220218"/>
                </a:lnTo>
                <a:lnTo>
                  <a:pt x="1873757" y="0"/>
                </a:lnTo>
                <a:lnTo>
                  <a:pt x="0" y="0"/>
                </a:lnTo>
                <a:close/>
              </a:path>
            </a:pathLst>
          </a:custGeom>
          <a:solidFill>
            <a:srgbClr val="99FFCC"/>
          </a:solidFill>
        </p:spPr>
        <p:txBody>
          <a:bodyPr wrap="square" lIns="0" tIns="0" rIns="0" bIns="0" rtlCol="0"/>
          <a:lstStyle/>
          <a:p>
            <a:endParaRPr/>
          </a:p>
        </p:txBody>
      </p:sp>
      <p:sp>
        <p:nvSpPr>
          <p:cNvPr id="130" name="object 62"/>
          <p:cNvSpPr/>
          <p:nvPr/>
        </p:nvSpPr>
        <p:spPr>
          <a:xfrm>
            <a:off x="6680454" y="6332220"/>
            <a:ext cx="1883410" cy="224790"/>
          </a:xfrm>
          <a:custGeom>
            <a:avLst/>
            <a:gdLst/>
            <a:ahLst/>
            <a:cxnLst/>
            <a:rect l="l" t="t" r="r" b="b"/>
            <a:pathLst>
              <a:path w="1883409" h="224790">
                <a:moveTo>
                  <a:pt x="9905" y="214884"/>
                </a:moveTo>
                <a:lnTo>
                  <a:pt x="9905" y="0"/>
                </a:lnTo>
                <a:lnTo>
                  <a:pt x="0" y="0"/>
                </a:lnTo>
                <a:lnTo>
                  <a:pt x="0" y="224789"/>
                </a:lnTo>
                <a:lnTo>
                  <a:pt x="4572" y="224789"/>
                </a:lnTo>
                <a:lnTo>
                  <a:pt x="4572" y="214884"/>
                </a:lnTo>
                <a:lnTo>
                  <a:pt x="9905" y="214884"/>
                </a:lnTo>
                <a:close/>
              </a:path>
              <a:path w="1883409" h="224790">
                <a:moveTo>
                  <a:pt x="1878329" y="214884"/>
                </a:moveTo>
                <a:lnTo>
                  <a:pt x="4572" y="214884"/>
                </a:lnTo>
                <a:lnTo>
                  <a:pt x="9905" y="219456"/>
                </a:lnTo>
                <a:lnTo>
                  <a:pt x="9905" y="224789"/>
                </a:lnTo>
                <a:lnTo>
                  <a:pt x="1872996" y="224789"/>
                </a:lnTo>
                <a:lnTo>
                  <a:pt x="1872996" y="219456"/>
                </a:lnTo>
                <a:lnTo>
                  <a:pt x="1878329" y="214884"/>
                </a:lnTo>
                <a:close/>
              </a:path>
              <a:path w="1883409" h="224790">
                <a:moveTo>
                  <a:pt x="9905" y="224789"/>
                </a:moveTo>
                <a:lnTo>
                  <a:pt x="9905" y="219456"/>
                </a:lnTo>
                <a:lnTo>
                  <a:pt x="4572" y="214884"/>
                </a:lnTo>
                <a:lnTo>
                  <a:pt x="4572" y="224789"/>
                </a:lnTo>
                <a:lnTo>
                  <a:pt x="9905" y="224789"/>
                </a:lnTo>
                <a:close/>
              </a:path>
              <a:path w="1883409" h="224790">
                <a:moveTo>
                  <a:pt x="1882902" y="224789"/>
                </a:moveTo>
                <a:lnTo>
                  <a:pt x="1882902" y="0"/>
                </a:lnTo>
                <a:lnTo>
                  <a:pt x="1872996" y="0"/>
                </a:lnTo>
                <a:lnTo>
                  <a:pt x="1872996" y="214884"/>
                </a:lnTo>
                <a:lnTo>
                  <a:pt x="1878329" y="214884"/>
                </a:lnTo>
                <a:lnTo>
                  <a:pt x="1878329" y="224789"/>
                </a:lnTo>
                <a:lnTo>
                  <a:pt x="1882902" y="224789"/>
                </a:lnTo>
                <a:close/>
              </a:path>
              <a:path w="1883409" h="224790">
                <a:moveTo>
                  <a:pt x="1878329" y="224789"/>
                </a:moveTo>
                <a:lnTo>
                  <a:pt x="1878329" y="214884"/>
                </a:lnTo>
                <a:lnTo>
                  <a:pt x="1872996" y="219456"/>
                </a:lnTo>
                <a:lnTo>
                  <a:pt x="1872996" y="224789"/>
                </a:lnTo>
                <a:lnTo>
                  <a:pt x="1878329" y="224789"/>
                </a:lnTo>
                <a:close/>
              </a:path>
            </a:pathLst>
          </a:custGeom>
          <a:solidFill>
            <a:srgbClr val="000000"/>
          </a:solidFill>
        </p:spPr>
        <p:txBody>
          <a:bodyPr wrap="square" lIns="0" tIns="0" rIns="0" bIns="0" rtlCol="0"/>
          <a:lstStyle/>
          <a:p>
            <a:endParaRPr/>
          </a:p>
        </p:txBody>
      </p:sp>
      <p:sp>
        <p:nvSpPr>
          <p:cNvPr id="131" name="object 63"/>
          <p:cNvSpPr txBox="1"/>
          <p:nvPr/>
        </p:nvSpPr>
        <p:spPr>
          <a:xfrm>
            <a:off x="7012178" y="5751576"/>
            <a:ext cx="1219835" cy="748030"/>
          </a:xfrm>
          <a:prstGeom prst="rect">
            <a:avLst/>
          </a:prstGeom>
        </p:spPr>
        <p:txBody>
          <a:bodyPr vert="horz" wrap="square" lIns="0" tIns="0" rIns="0" bIns="0" rtlCol="0">
            <a:spAutoFit/>
          </a:bodyPr>
          <a:lstStyle/>
          <a:p>
            <a:pPr algn="ctr">
              <a:lnSpc>
                <a:spcPts val="2870"/>
              </a:lnSpc>
            </a:pPr>
            <a:r>
              <a:rPr sz="2400" b="1" spc="-5" dirty="0">
                <a:latin typeface="Tahoma"/>
                <a:cs typeface="Tahoma"/>
              </a:rPr>
              <a:t>Monitor</a:t>
            </a:r>
            <a:endParaRPr sz="2400">
              <a:latin typeface="Tahoma"/>
              <a:cs typeface="Tahoma"/>
            </a:endParaRPr>
          </a:p>
          <a:p>
            <a:pPr marR="79375" algn="ctr">
              <a:lnSpc>
                <a:spcPts val="2870"/>
              </a:lnSpc>
            </a:pPr>
            <a:r>
              <a:rPr sz="2400" spc="-5" dirty="0">
                <a:latin typeface="Tahoma"/>
                <a:cs typeface="Tahoma"/>
              </a:rPr>
              <a:t>R</a:t>
            </a:r>
            <a:r>
              <a:rPr sz="1600" spc="-5" dirty="0">
                <a:latin typeface="Tahoma"/>
                <a:cs typeface="Tahoma"/>
              </a:rPr>
              <a:t>3</a:t>
            </a:r>
            <a:r>
              <a:rPr sz="1600" spc="-285" dirty="0">
                <a:latin typeface="Tahoma"/>
                <a:cs typeface="Tahoma"/>
              </a:rPr>
              <a:t> </a:t>
            </a:r>
            <a:r>
              <a:rPr sz="2400" dirty="0">
                <a:latin typeface="Tahoma"/>
                <a:cs typeface="Tahoma"/>
              </a:rPr>
              <a:t>/</a:t>
            </a:r>
            <a:r>
              <a:rPr sz="2400" dirty="0">
                <a:latin typeface="Symbol"/>
                <a:cs typeface="Symbol"/>
              </a:rPr>
              <a:t></a:t>
            </a:r>
            <a:r>
              <a:rPr sz="1600" dirty="0">
                <a:latin typeface="Tahoma"/>
                <a:cs typeface="Tahoma"/>
              </a:rPr>
              <a:t>3</a:t>
            </a:r>
            <a:endParaRPr sz="1600">
              <a:latin typeface="Tahoma"/>
              <a:cs typeface="Tahoma"/>
            </a:endParaRPr>
          </a:p>
        </p:txBody>
      </p:sp>
    </p:spTree>
    <p:extLst>
      <p:ext uri="{BB962C8B-B14F-4D97-AF65-F5344CB8AC3E}">
        <p14:creationId xmlns:p14="http://schemas.microsoft.com/office/powerpoint/2010/main" val="256940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(Series RBD)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3600" i="1" spc="5" dirty="0">
                    <a:latin typeface="Times New Roman"/>
                    <a:cs typeface="Times New Roman"/>
                  </a:rPr>
                  <a:t>Note Reliability R(t) is that failure will occur from t to ∞. =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i="1">
                            <a:latin typeface="Cambria Math" panose="02040503050406030204" pitchFamily="18" charset="0"/>
                          </a:rPr>
                          <m:t>𝜆</m:t>
                        </m:r>
                        <m:r>
                          <a:rPr lang="en-US" sz="3600" i="1">
                            <a:latin typeface="Cambria Math" panose="02040503050406030204" pitchFamily="18" charset="0"/>
                          </a:rPr>
                          <m:t>𝑡</m:t>
                        </m:r>
                      </m:sup>
                    </m:sSup>
                  </m:oMath>
                </a14:m>
                <a:r>
                  <a:rPr lang="en-US" sz="3600" i="1" spc="5" dirty="0">
                    <a:latin typeface="Times New Roman"/>
                    <a:cs typeface="Times New Roman"/>
                  </a:rPr>
                  <a:t> (</a:t>
                </a:r>
                <a14:m>
                  <m:oMath xmlns:m="http://schemas.openxmlformats.org/officeDocument/2006/math">
                    <m:r>
                      <a:rPr lang="en-US" sz="3600" i="1" dirty="0">
                        <a:latin typeface="Cambria Math" panose="02040503050406030204" pitchFamily="18" charset="0"/>
                        <a:sym typeface="Wingdings" panose="05000000000000000000" pitchFamily="2" charset="2"/>
                      </a:rPr>
                      <m:t>𝜆</m:t>
                    </m:r>
                    <m:r>
                      <a:rPr lang="en-US" sz="3600" i="1" dirty="0">
                        <a:latin typeface="Cambria Math" panose="02040503050406030204" pitchFamily="18" charset="0"/>
                        <a:sym typeface="Wingdings" panose="05000000000000000000" pitchFamily="2" charset="2"/>
                      </a:rPr>
                      <m:t> :</m:t>
                    </m:r>
                  </m:oMath>
                </a14:m>
                <a:r>
                  <a:rPr lang="en-US" sz="3600" dirty="0">
                    <a:sym typeface="Wingdings" panose="05000000000000000000" pitchFamily="2" charset="2"/>
                  </a:rPr>
                  <a:t> failure rate</a:t>
                </a:r>
                <a:r>
                  <a:rPr lang="en-US" sz="3600" i="1" spc="5" dirty="0">
                    <a:latin typeface="Times New Roman"/>
                    <a:cs typeface="Times New Roman"/>
                  </a:rPr>
                  <a:t>)</a:t>
                </a:r>
              </a:p>
              <a:p>
                <a:pPr lvl="1"/>
                <a:r>
                  <a:rPr lang="en-US" sz="3160" i="1" spc="5" dirty="0">
                    <a:latin typeface="Times New Roman"/>
                    <a:cs typeface="Times New Roman"/>
                  </a:rPr>
                  <a:t>Probability of failure before t: i.e. anytime between [0,t] =1-</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𝑡</m:t>
                        </m:r>
                      </m:sup>
                    </m:sSup>
                  </m:oMath>
                </a14:m>
                <a:endParaRPr lang="en-US" sz="3160" i="1" spc="5" dirty="0">
                  <a:latin typeface="Times New Roman"/>
                  <a:cs typeface="Times New Roman"/>
                </a:endParaRPr>
              </a:p>
              <a:p>
                <a:r>
                  <a:rPr lang="en-US" sz="3600" i="1" spc="5" dirty="0">
                    <a:latin typeface="Times New Roman"/>
                    <a:cs typeface="Times New Roman"/>
                  </a:rPr>
                  <a:t>R</a:t>
                </a:r>
                <a:r>
                  <a:rPr lang="en-US" sz="3600" i="1" spc="-40" dirty="0">
                    <a:latin typeface="Times New Roman"/>
                    <a:cs typeface="Times New Roman"/>
                  </a:rPr>
                  <a:t> </a:t>
                </a:r>
                <a:r>
                  <a:rPr lang="en-US" sz="3600" spc="5" dirty="0">
                    <a:latin typeface="Symbol"/>
                    <a:cs typeface="Symbol"/>
                  </a:rPr>
                  <a:t></a:t>
                </a:r>
                <a:r>
                  <a:rPr lang="en-US" sz="3600" spc="-355" dirty="0">
                    <a:latin typeface="Times New Roman"/>
                    <a:cs typeface="Times New Roman"/>
                  </a:rPr>
                  <a:t> </a:t>
                </a:r>
                <a:r>
                  <a:rPr lang="en-US" sz="7200" spc="-7" baseline="-9043" dirty="0">
                    <a:latin typeface="Symbol"/>
                    <a:cs typeface="Symbol"/>
                  </a:rPr>
                  <a:t></a:t>
                </a:r>
                <a:r>
                  <a:rPr lang="en-US" sz="7200" spc="-937" baseline="-9043" dirty="0">
                    <a:latin typeface="Times New Roman"/>
                    <a:cs typeface="Times New Roman"/>
                  </a:rPr>
                  <a:t> </a:t>
                </a:r>
                <a:r>
                  <a:rPr lang="en-US" sz="3600" i="1" spc="-20" dirty="0" err="1">
                    <a:latin typeface="Times New Roman"/>
                    <a:cs typeface="Times New Roman"/>
                  </a:rPr>
                  <a:t>R</a:t>
                </a:r>
                <a:r>
                  <a:rPr lang="en-US" sz="3200" i="1" spc="-30" baseline="-23569" dirty="0" err="1">
                    <a:latin typeface="Times New Roman"/>
                    <a:cs typeface="Times New Roman"/>
                  </a:rPr>
                  <a:t>k</a:t>
                </a:r>
                <a:endParaRPr lang="en-US" sz="3200" baseline="-23569" dirty="0">
                  <a:latin typeface="Times New Roman"/>
                  <a:cs typeface="Times New Roman"/>
                </a:endParaRPr>
              </a:p>
              <a:p>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e>
                        </m:d>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2</m:t>
                            </m:r>
                          </m:sub>
                        </m:sSub>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86" t="-2021" r="-673"/>
                </a:stretch>
              </a:blipFill>
            </p:spPr>
            <p:txBody>
              <a:bodyPr/>
              <a:lstStyle/>
              <a:p>
                <a:r>
                  <a:rPr lang="en-US">
                    <a:noFill/>
                  </a:rPr>
                  <a:t> </a:t>
                </a:r>
              </a:p>
            </p:txBody>
          </p:sp>
        </mc:Fallback>
      </mc:AlternateContent>
      <p:pic>
        <p:nvPicPr>
          <p:cNvPr id="53" name="Picture 5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4191000"/>
            <a:ext cx="891349" cy="362522"/>
          </a:xfrm>
          <a:prstGeom prst="rect">
            <a:avLst/>
          </a:prstGeom>
          <a:noFill/>
        </p:spPr>
      </p:pic>
    </p:spTree>
    <p:extLst>
      <p:ext uri="{BB962C8B-B14F-4D97-AF65-F5344CB8AC3E}">
        <p14:creationId xmlns:p14="http://schemas.microsoft.com/office/powerpoint/2010/main" val="3599635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connections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Probability of failure until time t</a:t>
                </a:r>
              </a:p>
              <a:p>
                <a:pPr marL="502920" lvl="1" indent="0">
                  <a:buNone/>
                </a:pPr>
                <a:r>
                  <a:rPr lang="en-US" dirty="0"/>
                  <a:t>= (</a:t>
                </a:r>
                <a:r>
                  <a:rPr lang="en-US" sz="2800" i="1" spc="5" dirty="0">
                    <a:latin typeface="Times New Roman"/>
                    <a:cs typeface="Times New Roman"/>
                  </a:rPr>
                  <a:t>1-</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rPr>
                          <m:t>𝜆</m:t>
                        </m:r>
                        <m:r>
                          <a:rPr lang="en-US" sz="2800" b="0" i="1" smtClean="0">
                            <a:latin typeface="Cambria Math" panose="02040503050406030204" pitchFamily="18" charset="0"/>
                          </a:rPr>
                          <m:t>1</m:t>
                        </m:r>
                        <m:r>
                          <a:rPr lang="en-US" sz="2800" i="1">
                            <a:latin typeface="Cambria Math" panose="02040503050406030204" pitchFamily="18" charset="0"/>
                          </a:rPr>
                          <m:t>𝑡</m:t>
                        </m:r>
                      </m:sup>
                    </m:sSup>
                  </m:oMath>
                </a14:m>
                <a:r>
                  <a:rPr lang="en-US" dirty="0"/>
                  <a:t>) (</a:t>
                </a:r>
                <a:r>
                  <a:rPr lang="en-US" sz="3200" i="1" spc="5" dirty="0">
                    <a:latin typeface="Times New Roman"/>
                    <a:cs typeface="Times New Roman"/>
                  </a:rPr>
                  <a:t>1-</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𝜆</m:t>
                        </m:r>
                        <m:r>
                          <a:rPr lang="en-US" sz="3200" b="0" i="1" smtClean="0">
                            <a:latin typeface="Cambria Math" panose="02040503050406030204" pitchFamily="18" charset="0"/>
                          </a:rPr>
                          <m:t>2</m:t>
                        </m:r>
                        <m:r>
                          <a:rPr lang="en-US" sz="3200" i="1">
                            <a:latin typeface="Cambria Math" panose="02040503050406030204" pitchFamily="18" charset="0"/>
                          </a:rPr>
                          <m:t>𝑡</m:t>
                        </m:r>
                      </m:sup>
                    </m:sSup>
                  </m:oMath>
                </a14:m>
                <a:r>
                  <a:rPr lang="en-US" dirty="0"/>
                  <a:t>)</a:t>
                </a:r>
              </a:p>
              <a:p>
                <a:pPr marL="502920" lvl="1" indent="0">
                  <a:buNone/>
                </a:pPr>
                <a:endParaRPr lang="en-US" dirty="0"/>
              </a:p>
              <a:p>
                <a:pPr lvl="1"/>
                <a:r>
                  <a:rPr lang="en-US" dirty="0"/>
                  <a:t>Reliability at time t =</a:t>
                </a:r>
              </a:p>
              <a:p>
                <a:pPr marL="502920" lvl="1" indent="0">
                  <a:buNone/>
                </a:pPr>
                <a:r>
                  <a:rPr lang="en-US" dirty="0"/>
                  <a:t>=1- (</a:t>
                </a:r>
                <a:r>
                  <a:rPr lang="en-US" sz="3200" i="1" spc="5" dirty="0">
                    <a:latin typeface="Times New Roman"/>
                    <a:cs typeface="Times New Roman"/>
                  </a:rPr>
                  <a:t>1-</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1</m:t>
                        </m:r>
                        <m:r>
                          <a:rPr lang="en-US" sz="3200" i="1">
                            <a:latin typeface="Cambria Math" panose="02040503050406030204" pitchFamily="18" charset="0"/>
                          </a:rPr>
                          <m:t>𝑡</m:t>
                        </m:r>
                      </m:sup>
                    </m:sSup>
                  </m:oMath>
                </a14:m>
                <a:r>
                  <a:rPr lang="en-US" dirty="0"/>
                  <a:t>) (</a:t>
                </a:r>
                <a:r>
                  <a:rPr lang="en-US" sz="3600" i="1" spc="5" dirty="0">
                    <a:latin typeface="Times New Roman"/>
                    <a:cs typeface="Times New Roman"/>
                  </a:rPr>
                  <a:t>1-</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i="1">
                            <a:latin typeface="Cambria Math" panose="02040503050406030204" pitchFamily="18" charset="0"/>
                          </a:rPr>
                          <m:t>𝜆</m:t>
                        </m:r>
                        <m:r>
                          <a:rPr lang="en-US" sz="3600" i="1">
                            <a:latin typeface="Cambria Math" panose="02040503050406030204" pitchFamily="18" charset="0"/>
                          </a:rPr>
                          <m:t>2</m:t>
                        </m:r>
                        <m:r>
                          <a:rPr lang="en-US" sz="3600" i="1">
                            <a:latin typeface="Cambria Math" panose="02040503050406030204" pitchFamily="18" charset="0"/>
                          </a:rPr>
                          <m:t>𝑡</m:t>
                        </m:r>
                      </m:sup>
                    </m:sSup>
                  </m:oMath>
                </a14:m>
                <a:r>
                  <a:rPr lang="en-US" dirty="0"/>
                  <a:t>)</a:t>
                </a:r>
              </a:p>
              <a:p>
                <a:pPr marL="502920" lvl="1" indent="0">
                  <a:buNone/>
                </a:pPr>
                <a:r>
                  <a:rPr lang="en-US" dirty="0"/>
                  <a:t>=</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rPr>
                          <m:t>𝜆</m:t>
                        </m:r>
                        <m:r>
                          <a:rPr lang="en-US" sz="2800" i="1">
                            <a:latin typeface="Cambria Math" panose="02040503050406030204" pitchFamily="18" charset="0"/>
                          </a:rPr>
                          <m:t>1</m:t>
                        </m:r>
                        <m:r>
                          <a:rPr lang="en-US" sz="2800" i="1">
                            <a:latin typeface="Cambria Math" panose="02040503050406030204" pitchFamily="18" charset="0"/>
                          </a:rPr>
                          <m:t>𝑡</m:t>
                        </m:r>
                      </m:sup>
                    </m:sSup>
                  </m:oMath>
                </a14:m>
                <a:r>
                  <a:rPr lang="en-US"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rPr>
                          <m:t>𝜆</m:t>
                        </m:r>
                        <m:r>
                          <a:rPr lang="en-US" sz="2800" b="0" i="1" smtClean="0">
                            <a:latin typeface="Cambria Math" panose="02040503050406030204" pitchFamily="18" charset="0"/>
                          </a:rPr>
                          <m:t>2</m:t>
                        </m:r>
                        <m:r>
                          <a:rPr lang="en-US" sz="2800" i="1">
                            <a:latin typeface="Cambria Math" panose="02040503050406030204" pitchFamily="18" charset="0"/>
                          </a:rPr>
                          <m:t>𝑡</m:t>
                        </m:r>
                      </m:sup>
                    </m:sSup>
                    <m:r>
                      <a:rPr lang="en-US" sz="2800" b="0" i="1" smtClean="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rPr>
                          <m:t>𝜆</m:t>
                        </m:r>
                        <m:r>
                          <a:rPr lang="en-US" sz="2800" i="1">
                            <a:latin typeface="Cambria Math" panose="02040503050406030204" pitchFamily="18" charset="0"/>
                          </a:rPr>
                          <m:t>1</m:t>
                        </m:r>
                        <m:r>
                          <a:rPr lang="en-US" sz="2800" i="1">
                            <a:latin typeface="Cambria Math" panose="02040503050406030204" pitchFamily="18" charset="0"/>
                          </a:rPr>
                          <m:t>𝑡</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r>
                          <a:rPr lang="en-US" sz="2800" i="1">
                            <a:latin typeface="Cambria Math" panose="02040503050406030204" pitchFamily="18" charset="0"/>
                          </a:rPr>
                          <m:t>𝜆</m:t>
                        </m:r>
                        <m:r>
                          <a:rPr lang="en-US" sz="2800" b="0" i="1" smtClean="0">
                            <a:latin typeface="Cambria Math" panose="02040503050406030204" pitchFamily="18" charset="0"/>
                          </a:rPr>
                          <m:t>2</m:t>
                        </m:r>
                        <m:r>
                          <a:rPr lang="en-US" sz="2800" i="1">
                            <a:latin typeface="Cambria Math" panose="02040503050406030204" pitchFamily="18" charset="0"/>
                          </a:rPr>
                          <m:t>𝑡</m:t>
                        </m:r>
                      </m:sup>
                    </m:sSup>
                  </m:oMath>
                </a14:m>
                <a:endParaRPr lang="en-US" sz="2800" dirty="0"/>
              </a:p>
              <a:p>
                <a:pPr marL="502920" lvl="1" indent="0">
                  <a:buNone/>
                </a:pPr>
                <a:r>
                  <a:rPr lang="en-US" dirty="0"/>
                  <a:t>=</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1</m:t>
                        </m:r>
                        <m:r>
                          <a:rPr lang="en-US" sz="3200" i="1">
                            <a:latin typeface="Cambria Math" panose="02040503050406030204" pitchFamily="18" charset="0"/>
                          </a:rPr>
                          <m:t>𝑡</m:t>
                        </m:r>
                      </m:sup>
                    </m:sSup>
                  </m:oMath>
                </a14:m>
                <a:r>
                  <a:rPr lang="en-US" dirty="0"/>
                  <a:t> +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2</m:t>
                        </m:r>
                        <m:r>
                          <a:rPr lang="en-US" sz="3200" i="1">
                            <a:latin typeface="Cambria Math" panose="02040503050406030204" pitchFamily="18" charset="0"/>
                          </a:rPr>
                          <m:t>𝑡</m:t>
                        </m:r>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b="0" i="1" smtClean="0">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1+</m:t>
                        </m:r>
                        <m:r>
                          <a:rPr lang="en-US" sz="3200" i="1">
                            <a:latin typeface="Cambria Math" panose="02040503050406030204" pitchFamily="18" charset="0"/>
                          </a:rPr>
                          <m:t>𝜆</m:t>
                        </m:r>
                        <m:r>
                          <a:rPr lang="en-US" sz="3200" b="0" i="1" smtClean="0">
                            <a:latin typeface="Cambria Math" panose="02040503050406030204" pitchFamily="18" charset="0"/>
                          </a:rPr>
                          <m:t>2)</m:t>
                        </m:r>
                        <m:r>
                          <a:rPr lang="en-US" sz="3200" i="1">
                            <a:latin typeface="Cambria Math" panose="02040503050406030204" pitchFamily="18" charset="0"/>
                          </a:rPr>
                          <m:t>𝑡</m:t>
                        </m:r>
                      </m:sup>
                    </m:sSup>
                  </m:oMath>
                </a14:m>
                <a:endParaRPr lang="en-US" dirty="0"/>
              </a:p>
              <a:p>
                <a:pPr marL="502920" lvl="1" indent="0">
                  <a:buNone/>
                </a:pPr>
                <a:endParaRPr lang="en-US" dirty="0"/>
              </a:p>
              <a:p>
                <a:pPr marL="502920" lvl="1" indent="0">
                  <a:buNone/>
                </a:pPr>
                <a:r>
                  <a:rPr lang="en-US" dirty="0"/>
                  <a:t>Thus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a:p>
              <a:p>
                <a:pPr marL="502920" lvl="1" indent="0">
                  <a:buNone/>
                </a:pPr>
                <a:endParaRPr lang="en-US" dirty="0"/>
              </a:p>
              <a:p>
                <a:pPr lvl="1"/>
                <a:endParaRPr lang="en-US" dirty="0"/>
              </a:p>
              <a:p>
                <a:pPr lvl="1"/>
                <a:endParaRPr lang="en-US" dirty="0"/>
              </a:p>
              <a:p>
                <a:pPr lvl="2"/>
                <a:endParaRPr lang="en-US" dirty="0"/>
              </a:p>
              <a:p>
                <a:pPr marL="50292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51" t="-2735"/>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2057400"/>
            <a:ext cx="862458" cy="877570"/>
          </a:xfrm>
          <a:prstGeom prst="rect">
            <a:avLst/>
          </a:prstGeom>
          <a:noFill/>
        </p:spPr>
      </p:pic>
    </p:spTree>
    <p:extLst>
      <p:ext uri="{BB962C8B-B14F-4D97-AF65-F5344CB8AC3E}">
        <p14:creationId xmlns:p14="http://schemas.microsoft.com/office/powerpoint/2010/main" val="261439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redundant structures</a:t>
            </a:r>
          </a:p>
        </p:txBody>
      </p:sp>
      <p:sp>
        <p:nvSpPr>
          <p:cNvPr id="3" name="Content Placeholder 2"/>
          <p:cNvSpPr>
            <a:spLocks noGrp="1"/>
          </p:cNvSpPr>
          <p:nvPr>
            <p:ph idx="1"/>
          </p:nvPr>
        </p:nvSpPr>
        <p:spPr>
          <a:xfrm>
            <a:off x="502920" y="1333743"/>
            <a:ext cx="5516880" cy="5129425"/>
          </a:xfrm>
        </p:spPr>
        <p:txBody>
          <a:bodyPr>
            <a:normAutofit fontScale="77500" lnSpcReduction="20000"/>
          </a:bodyPr>
          <a:lstStyle/>
          <a:p>
            <a:r>
              <a:rPr lang="en-US" dirty="0"/>
              <a:t>Redundancy is the duplication of critical components in a system in order to improve reliability. </a:t>
            </a:r>
          </a:p>
          <a:p>
            <a:r>
              <a:rPr lang="en-US" dirty="0"/>
              <a:t>Redundancy is normally a parallel connection of identical components – can be active or standby</a:t>
            </a:r>
          </a:p>
          <a:p>
            <a:r>
              <a:rPr lang="en-US" dirty="0"/>
              <a:t>Standby parallel (the redundant component is started when the primary fails.) </a:t>
            </a:r>
            <a:r>
              <a:rPr lang="en-US" sz="3600" i="1" spc="-5" dirty="0">
                <a:latin typeface="Times New Roman"/>
                <a:cs typeface="Times New Roman"/>
              </a:rPr>
              <a:t>e.g.</a:t>
            </a:r>
            <a:r>
              <a:rPr lang="en-US" sz="3600" spc="-5" dirty="0">
                <a:latin typeface="Times New Roman"/>
                <a:cs typeface="Times New Roman"/>
              </a:rPr>
              <a:t>, telephone switching</a:t>
            </a:r>
            <a:r>
              <a:rPr lang="en-US" sz="3600" spc="-80" dirty="0">
                <a:latin typeface="Times New Roman"/>
                <a:cs typeface="Times New Roman"/>
              </a:rPr>
              <a:t> </a:t>
            </a:r>
            <a:r>
              <a:rPr lang="en-US" sz="3600" spc="-5" dirty="0">
                <a:latin typeface="Times New Roman"/>
                <a:cs typeface="Times New Roman"/>
              </a:rPr>
              <a:t>circuits)</a:t>
            </a:r>
            <a:endParaRPr lang="en-US" sz="3600" dirty="0">
              <a:latin typeface="Times New Roman"/>
              <a:cs typeface="Times New Roman"/>
            </a:endParaRPr>
          </a:p>
          <a:p>
            <a:pPr marL="355600" indent="-342900">
              <a:lnSpc>
                <a:spcPct val="100000"/>
              </a:lnSpc>
              <a:spcBef>
                <a:spcPts val="670"/>
              </a:spcBef>
              <a:buClr>
                <a:srgbClr val="3333CC"/>
              </a:buClr>
              <a:buSzPct val="58928"/>
              <a:buFont typeface="Wingdings"/>
              <a:buChar char=""/>
              <a:tabLst>
                <a:tab pos="355600" algn="l"/>
              </a:tabLst>
            </a:pPr>
            <a:r>
              <a:rPr lang="en-US" sz="3600" dirty="0">
                <a:latin typeface="Times New Roman"/>
                <a:cs typeface="Times New Roman"/>
              </a:rPr>
              <a:t>This is done in sequence until no components</a:t>
            </a:r>
            <a:r>
              <a:rPr lang="en-US" sz="3600" spc="-220" dirty="0">
                <a:latin typeface="Times New Roman"/>
                <a:cs typeface="Times New Roman"/>
              </a:rPr>
              <a:t> </a:t>
            </a:r>
            <a:r>
              <a:rPr lang="en-US" sz="3600" dirty="0">
                <a:latin typeface="Times New Roman"/>
                <a:cs typeface="Times New Roman"/>
              </a:rPr>
              <a:t>left</a:t>
            </a:r>
          </a:p>
          <a:p>
            <a:endParaRPr lang="en-US" dirty="0"/>
          </a:p>
        </p:txBody>
      </p:sp>
      <p:pic>
        <p:nvPicPr>
          <p:cNvPr id="43" name="Picture 42"/>
          <p:cNvPicPr>
            <a:picLocks noChangeAspect="1"/>
          </p:cNvPicPr>
          <p:nvPr/>
        </p:nvPicPr>
        <p:blipFill>
          <a:blip r:embed="rId2"/>
          <a:stretch>
            <a:fillRect/>
          </a:stretch>
        </p:blipFill>
        <p:spPr>
          <a:xfrm>
            <a:off x="5928046" y="1524000"/>
            <a:ext cx="3627434" cy="3176291"/>
          </a:xfrm>
          <a:prstGeom prst="rect">
            <a:avLst/>
          </a:prstGeom>
        </p:spPr>
      </p:pic>
      <p:sp>
        <p:nvSpPr>
          <p:cNvPr id="44" name="TextBox 43"/>
          <p:cNvSpPr txBox="1"/>
          <p:nvPr/>
        </p:nvSpPr>
        <p:spPr>
          <a:xfrm>
            <a:off x="7086600" y="5257800"/>
            <a:ext cx="1706814" cy="369332"/>
          </a:xfrm>
          <a:prstGeom prst="rect">
            <a:avLst/>
          </a:prstGeom>
          <a:noFill/>
        </p:spPr>
        <p:txBody>
          <a:bodyPr wrap="none" rtlCol="0">
            <a:spAutoFit/>
          </a:bodyPr>
          <a:lstStyle/>
          <a:p>
            <a:r>
              <a:rPr lang="en-US" dirty="0"/>
              <a:t>Standby-parallel</a:t>
            </a:r>
          </a:p>
        </p:txBody>
      </p:sp>
    </p:spTree>
    <p:extLst>
      <p:ext uri="{BB962C8B-B14F-4D97-AF65-F5344CB8AC3E}">
        <p14:creationId xmlns:p14="http://schemas.microsoft.com/office/powerpoint/2010/main" val="155169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Reliability of active and standby systems</a:t>
            </a:r>
          </a:p>
        </p:txBody>
      </p:sp>
      <p:sp>
        <p:nvSpPr>
          <p:cNvPr id="3" name="Content Placeholder 2"/>
          <p:cNvSpPr>
            <a:spLocks noGrp="1"/>
          </p:cNvSpPr>
          <p:nvPr>
            <p:ph idx="1"/>
          </p:nvPr>
        </p:nvSpPr>
        <p:spPr/>
        <p:txBody>
          <a:bodyPr/>
          <a:lstStyle/>
          <a:p>
            <a:r>
              <a:rPr lang="en-US" dirty="0"/>
              <a:t>Reliability of active redundant system is same as a parallel connection</a:t>
            </a:r>
          </a:p>
          <a:p>
            <a:endParaRPr lang="en-US" dirty="0"/>
          </a:p>
        </p:txBody>
      </p:sp>
    </p:spTree>
    <p:extLst>
      <p:ext uri="{BB962C8B-B14F-4D97-AF65-F5344CB8AC3E}">
        <p14:creationId xmlns:p14="http://schemas.microsoft.com/office/powerpoint/2010/main" val="4030243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standby systems</a:t>
            </a:r>
          </a:p>
        </p:txBody>
      </p:sp>
      <p:sp>
        <p:nvSpPr>
          <p:cNvPr id="3" name="Content Placeholder 2"/>
          <p:cNvSpPr>
            <a:spLocks noGrp="1"/>
          </p:cNvSpPr>
          <p:nvPr>
            <p:ph idx="1"/>
          </p:nvPr>
        </p:nvSpPr>
        <p:spPr/>
        <p:txBody>
          <a:bodyPr/>
          <a:lstStyle/>
          <a:p>
            <a:r>
              <a:rPr lang="en-US" sz="3600" spc="-5" dirty="0">
                <a:latin typeface="Arial"/>
                <a:cs typeface="Arial"/>
              </a:rPr>
              <a:t>The </a:t>
            </a:r>
            <a:r>
              <a:rPr lang="en-US" sz="3600" spc="-10" dirty="0">
                <a:latin typeface="Arial"/>
                <a:cs typeface="Arial"/>
              </a:rPr>
              <a:t>standby </a:t>
            </a:r>
            <a:r>
              <a:rPr lang="en-US" sz="3600" spc="-5" dirty="0">
                <a:latin typeface="Arial"/>
                <a:cs typeface="Arial"/>
              </a:rPr>
              <a:t>system does not </a:t>
            </a:r>
            <a:r>
              <a:rPr lang="en-US" sz="3600" dirty="0">
                <a:latin typeface="Arial"/>
                <a:cs typeface="Arial"/>
              </a:rPr>
              <a:t>start </a:t>
            </a:r>
            <a:r>
              <a:rPr lang="en-US" sz="3600" spc="-10" dirty="0">
                <a:latin typeface="Arial"/>
                <a:cs typeface="Arial"/>
              </a:rPr>
              <a:t>operating </a:t>
            </a:r>
            <a:r>
              <a:rPr lang="en-US" sz="3600" spc="-5" dirty="0">
                <a:latin typeface="Arial"/>
                <a:cs typeface="Arial"/>
              </a:rPr>
              <a:t>until the  </a:t>
            </a:r>
            <a:r>
              <a:rPr lang="en-US" sz="3600" dirty="0">
                <a:latin typeface="Arial"/>
                <a:cs typeface="Arial"/>
              </a:rPr>
              <a:t>primary </a:t>
            </a:r>
            <a:r>
              <a:rPr lang="en-US" sz="3600" spc="-5" dirty="0">
                <a:latin typeface="Arial"/>
                <a:cs typeface="Arial"/>
              </a:rPr>
              <a:t>unit</a:t>
            </a:r>
            <a:r>
              <a:rPr lang="en-US" sz="3600" spc="-45" dirty="0">
                <a:latin typeface="Arial"/>
                <a:cs typeface="Arial"/>
              </a:rPr>
              <a:t> </a:t>
            </a:r>
            <a:r>
              <a:rPr lang="en-US" sz="3600" spc="-15" dirty="0">
                <a:latin typeface="Arial"/>
                <a:cs typeface="Arial"/>
              </a:rPr>
              <a:t>fails</a:t>
            </a:r>
          </a:p>
          <a:p>
            <a:r>
              <a:rPr lang="en-US" sz="3600" spc="-5" dirty="0">
                <a:latin typeface="Arial"/>
                <a:cs typeface="Arial"/>
              </a:rPr>
              <a:t>The system can survive until time </a:t>
            </a:r>
            <a:r>
              <a:rPr lang="en-US" sz="3600" i="1" spc="-5" dirty="0">
                <a:latin typeface="Times New Roman"/>
                <a:cs typeface="Times New Roman"/>
              </a:rPr>
              <a:t>t </a:t>
            </a:r>
            <a:r>
              <a:rPr lang="en-US" sz="3600" spc="-5" dirty="0">
                <a:latin typeface="Arial"/>
                <a:cs typeface="Arial"/>
              </a:rPr>
              <a:t>if the </a:t>
            </a:r>
            <a:r>
              <a:rPr lang="en-US" sz="3600" dirty="0">
                <a:latin typeface="Arial"/>
                <a:cs typeface="Arial"/>
              </a:rPr>
              <a:t>primary </a:t>
            </a:r>
            <a:r>
              <a:rPr lang="en-US" sz="3600" spc="-5" dirty="0">
                <a:latin typeface="Arial"/>
                <a:cs typeface="Arial"/>
              </a:rPr>
              <a:t>unit  survives until time </a:t>
            </a:r>
            <a:r>
              <a:rPr lang="en-US" sz="3600" i="1" spc="-5" dirty="0">
                <a:latin typeface="Times New Roman"/>
                <a:cs typeface="Times New Roman"/>
              </a:rPr>
              <a:t>t </a:t>
            </a:r>
            <a:r>
              <a:rPr lang="en-US" sz="3600" spc="-5" dirty="0">
                <a:latin typeface="Arial"/>
                <a:cs typeface="Arial"/>
              </a:rPr>
              <a:t>or the </a:t>
            </a:r>
            <a:r>
              <a:rPr lang="en-US" sz="3600" dirty="0">
                <a:latin typeface="Arial"/>
                <a:cs typeface="Arial"/>
              </a:rPr>
              <a:t>primary </a:t>
            </a:r>
            <a:r>
              <a:rPr lang="en-US" sz="3600" spc="-5" dirty="0">
                <a:latin typeface="Arial"/>
                <a:cs typeface="Arial"/>
              </a:rPr>
              <a:t>unit </a:t>
            </a:r>
            <a:r>
              <a:rPr lang="en-US" sz="3600" spc="-15" dirty="0">
                <a:latin typeface="Arial"/>
                <a:cs typeface="Arial"/>
              </a:rPr>
              <a:t>fails </a:t>
            </a:r>
            <a:r>
              <a:rPr lang="en-US" sz="3600" spc="-10" dirty="0">
                <a:latin typeface="Arial"/>
                <a:cs typeface="Arial"/>
              </a:rPr>
              <a:t>before </a:t>
            </a:r>
            <a:r>
              <a:rPr lang="en-US" sz="3600" spc="-5" dirty="0">
                <a:latin typeface="Arial"/>
                <a:cs typeface="Arial"/>
              </a:rPr>
              <a:t>time  </a:t>
            </a:r>
            <a:r>
              <a:rPr lang="en-US" sz="3600" i="1" spc="5" dirty="0">
                <a:latin typeface="Times New Roman"/>
                <a:cs typeface="Times New Roman"/>
              </a:rPr>
              <a:t>t</a:t>
            </a:r>
            <a:r>
              <a:rPr lang="en-US" sz="3600" spc="5" dirty="0">
                <a:latin typeface="Arial"/>
                <a:cs typeface="Arial"/>
              </a:rPr>
              <a:t>, </a:t>
            </a:r>
            <a:r>
              <a:rPr lang="en-US" sz="3600" spc="-15" dirty="0">
                <a:latin typeface="Arial"/>
                <a:cs typeface="Arial"/>
              </a:rPr>
              <a:t>but </a:t>
            </a:r>
            <a:r>
              <a:rPr lang="en-US" sz="3600" spc="-5" dirty="0">
                <a:latin typeface="Arial"/>
                <a:cs typeface="Arial"/>
              </a:rPr>
              <a:t>the second unit survives until time</a:t>
            </a:r>
            <a:r>
              <a:rPr lang="en-US" sz="3600" spc="50" dirty="0">
                <a:latin typeface="Arial"/>
                <a:cs typeface="Arial"/>
              </a:rPr>
              <a:t> </a:t>
            </a:r>
            <a:r>
              <a:rPr lang="en-US" sz="3600" i="1" spc="5" dirty="0">
                <a:latin typeface="Times New Roman"/>
                <a:cs typeface="Times New Roman"/>
              </a:rPr>
              <a:t>t</a:t>
            </a:r>
            <a:endParaRPr lang="en-US" sz="3160" baseline="6172" dirty="0">
              <a:latin typeface="Verdana"/>
              <a:cs typeface="Verdana"/>
            </a:endParaRPr>
          </a:p>
          <a:p>
            <a:endParaRPr lang="en-US" dirty="0"/>
          </a:p>
        </p:txBody>
      </p:sp>
    </p:spTree>
    <p:extLst>
      <p:ext uri="{BB962C8B-B14F-4D97-AF65-F5344CB8AC3E}">
        <p14:creationId xmlns:p14="http://schemas.microsoft.com/office/powerpoint/2010/main" val="140278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standby systems</a:t>
            </a:r>
          </a:p>
        </p:txBody>
      </p:sp>
      <p:sp>
        <p:nvSpPr>
          <p:cNvPr id="3" name="Content Placeholder 2"/>
          <p:cNvSpPr>
            <a:spLocks noGrp="1"/>
          </p:cNvSpPr>
          <p:nvPr>
            <p:ph idx="1"/>
          </p:nvPr>
        </p:nvSpPr>
        <p:spPr/>
        <p:txBody>
          <a:bodyPr/>
          <a:lstStyle/>
          <a:p>
            <a:r>
              <a:rPr lang="en-US" sz="3600" spc="-5" dirty="0" smtClean="0">
                <a:latin typeface="Arial"/>
                <a:cs typeface="Arial"/>
              </a:rPr>
              <a:t>Assuming </a:t>
            </a:r>
            <a:r>
              <a:rPr lang="en-US" sz="3600" spc="-5" dirty="0">
                <a:latin typeface="Arial"/>
                <a:cs typeface="Arial"/>
              </a:rPr>
              <a:t>we are computing the reliability at time t</a:t>
            </a:r>
          </a:p>
          <a:p>
            <a:r>
              <a:rPr lang="en-US" sz="3600" spc="-5" dirty="0">
                <a:latin typeface="Arial"/>
                <a:cs typeface="Arial"/>
              </a:rPr>
              <a:t>The </a:t>
            </a:r>
            <a:r>
              <a:rPr lang="en-US" sz="3600" spc="-10" dirty="0">
                <a:latin typeface="Arial"/>
                <a:cs typeface="Arial"/>
              </a:rPr>
              <a:t>two </a:t>
            </a:r>
            <a:r>
              <a:rPr lang="en-US" sz="3600" spc="-5" dirty="0">
                <a:latin typeface="Arial"/>
                <a:cs typeface="Arial"/>
              </a:rPr>
              <a:t>possibilities can be restated as </a:t>
            </a:r>
            <a:r>
              <a:rPr lang="en-US" sz="3600" i="1" spc="-5" dirty="0">
                <a:latin typeface="Times New Roman"/>
                <a:cs typeface="Times New Roman"/>
              </a:rPr>
              <a:t>T</a:t>
            </a:r>
            <a:r>
              <a:rPr lang="fr-FR" sz="3600" spc="-7" baseline="-10416" dirty="0">
                <a:latin typeface="Times New Roman"/>
                <a:cs typeface="Times New Roman"/>
              </a:rPr>
              <a:t>1</a:t>
            </a:r>
            <a:r>
              <a:rPr lang="en-US" sz="3600" i="1" spc="-5" dirty="0">
                <a:latin typeface="Times New Roman"/>
                <a:cs typeface="Times New Roman"/>
              </a:rPr>
              <a:t>   </a:t>
            </a:r>
            <a:r>
              <a:rPr lang="en-US" sz="3600" i="1" spc="-50" dirty="0">
                <a:latin typeface="Verdana"/>
                <a:cs typeface="Verdana"/>
              </a:rPr>
              <a:t>&gt; </a:t>
            </a:r>
            <a:r>
              <a:rPr lang="en-US" sz="3600" i="1" spc="-5" dirty="0">
                <a:latin typeface="Times New Roman"/>
                <a:cs typeface="Times New Roman"/>
              </a:rPr>
              <a:t>t </a:t>
            </a:r>
            <a:r>
              <a:rPr lang="en-US" sz="3600" spc="-5" dirty="0">
                <a:latin typeface="Arial"/>
                <a:cs typeface="Arial"/>
              </a:rPr>
              <a:t>or</a:t>
            </a:r>
            <a:r>
              <a:rPr lang="en-US" sz="3600" spc="90" dirty="0">
                <a:latin typeface="Arial"/>
                <a:cs typeface="Arial"/>
              </a:rPr>
              <a:t> </a:t>
            </a:r>
            <a:r>
              <a:rPr lang="en-US" sz="3600" i="1" spc="-5" dirty="0">
                <a:latin typeface="Times New Roman"/>
                <a:cs typeface="Times New Roman"/>
              </a:rPr>
              <a:t>T</a:t>
            </a:r>
            <a:r>
              <a:rPr lang="fr-FR" sz="3600" spc="-7" baseline="-10416" dirty="0">
                <a:latin typeface="Times New Roman"/>
                <a:cs typeface="Times New Roman"/>
              </a:rPr>
              <a:t>1</a:t>
            </a:r>
            <a:r>
              <a:rPr lang="fr-FR" sz="3600" spc="-7" dirty="0">
                <a:latin typeface="Times New Roman"/>
                <a:cs typeface="Times New Roman"/>
              </a:rPr>
              <a:t> occurs at </a:t>
            </a:r>
            <a:r>
              <a:rPr lang="el-GR" sz="3600" spc="-7" dirty="0">
                <a:latin typeface="Times New Roman"/>
                <a:cs typeface="Times New Roman"/>
              </a:rPr>
              <a:t>α</a:t>
            </a:r>
            <a:r>
              <a:rPr lang="en-US" sz="3600" spc="-7" dirty="0">
                <a:latin typeface="Times New Roman"/>
                <a:cs typeface="Times New Roman"/>
              </a:rPr>
              <a:t> &lt; t </a:t>
            </a:r>
            <a:r>
              <a:rPr lang="en-US" sz="3600" i="1" spc="-5" dirty="0">
                <a:latin typeface="Times New Roman"/>
                <a:cs typeface="Times New Roman"/>
              </a:rPr>
              <a:t> </a:t>
            </a:r>
            <a:r>
              <a:rPr lang="fr-FR" sz="3600" spc="-5" dirty="0">
                <a:latin typeface="Arial"/>
                <a:cs typeface="Arial"/>
              </a:rPr>
              <a:t>and </a:t>
            </a:r>
            <a:r>
              <a:rPr lang="fr-FR" sz="3600" i="1" spc="-5" dirty="0">
                <a:latin typeface="Times New Roman"/>
                <a:cs typeface="Times New Roman"/>
              </a:rPr>
              <a:t>T</a:t>
            </a:r>
            <a:r>
              <a:rPr lang="fr-FR" sz="4400" spc="-7" baseline="-10416" dirty="0">
                <a:latin typeface="Times New Roman"/>
                <a:cs typeface="Times New Roman"/>
              </a:rPr>
              <a:t>2 </a:t>
            </a:r>
            <a:r>
              <a:rPr lang="fr-FR" sz="3600" i="1" spc="-50" dirty="0">
                <a:latin typeface="Verdana"/>
                <a:cs typeface="Verdana"/>
              </a:rPr>
              <a:t>&gt; </a:t>
            </a:r>
            <a:r>
              <a:rPr lang="fr-FR" sz="3600" i="1" spc="-5" dirty="0">
                <a:latin typeface="Times New Roman"/>
                <a:cs typeface="Times New Roman"/>
              </a:rPr>
              <a:t>t </a:t>
            </a:r>
            <a:r>
              <a:rPr lang="fr-FR" sz="3600" spc="195" dirty="0">
                <a:latin typeface="Arial Unicode MS"/>
                <a:cs typeface="Arial Unicode MS"/>
              </a:rPr>
              <a:t>− </a:t>
            </a:r>
            <a:r>
              <a:rPr lang="el-GR" sz="3200" spc="-7" dirty="0">
                <a:latin typeface="Times New Roman"/>
                <a:cs typeface="Times New Roman"/>
              </a:rPr>
              <a:t>α</a:t>
            </a:r>
            <a:r>
              <a:rPr lang="en-US" sz="3200" spc="-7" dirty="0">
                <a:latin typeface="Times New Roman"/>
                <a:cs typeface="Times New Roman"/>
              </a:rPr>
              <a:t> (because the second unit was not started till </a:t>
            </a:r>
            <a:r>
              <a:rPr lang="el-GR" sz="3200" spc="-7" dirty="0">
                <a:latin typeface="Times New Roman"/>
                <a:cs typeface="Times New Roman"/>
              </a:rPr>
              <a:t>α</a:t>
            </a:r>
            <a:r>
              <a:rPr lang="en-US" sz="3200" spc="-7" dirty="0">
                <a:latin typeface="Times New Roman"/>
                <a:cs typeface="Times New Roman"/>
              </a:rPr>
              <a:t>)</a:t>
            </a:r>
            <a:endParaRPr lang="en-US" dirty="0"/>
          </a:p>
        </p:txBody>
      </p:sp>
    </p:spTree>
    <p:extLst>
      <p:ext uri="{BB962C8B-B14F-4D97-AF65-F5344CB8AC3E}">
        <p14:creationId xmlns:p14="http://schemas.microsoft.com/office/powerpoint/2010/main" val="33823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standby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3600" i="1" spc="-7" baseline="6172" dirty="0" err="1">
                    <a:latin typeface="Times New Roman"/>
                    <a:cs typeface="Times New Roman"/>
                  </a:rPr>
                  <a:t>Rs</a:t>
                </a:r>
                <a:r>
                  <a:rPr lang="en-US" sz="800" i="1" spc="50" dirty="0">
                    <a:latin typeface="Times New Roman"/>
                    <a:cs typeface="Times New Roman"/>
                  </a:rPr>
                  <a:t> </a:t>
                </a:r>
                <a:r>
                  <a:rPr lang="en-US" sz="3600" spc="-52" baseline="6172" dirty="0">
                    <a:latin typeface="Verdana"/>
                    <a:cs typeface="Verdana"/>
                  </a:rPr>
                  <a:t>(</a:t>
                </a:r>
                <a:r>
                  <a:rPr lang="en-US" sz="3600" i="1" spc="-52" baseline="6172" dirty="0">
                    <a:latin typeface="Times New Roman"/>
                    <a:cs typeface="Times New Roman"/>
                  </a:rPr>
                  <a:t>t</a:t>
                </a:r>
                <a:r>
                  <a:rPr lang="en-US" sz="3600" spc="-52" baseline="6172" dirty="0">
                    <a:latin typeface="Verdana"/>
                    <a:cs typeface="Verdana"/>
                  </a:rPr>
                  <a:t>)</a:t>
                </a:r>
                <a:r>
                  <a:rPr lang="en-US" sz="3600" spc="-97" baseline="6172" dirty="0">
                    <a:latin typeface="Verdana"/>
                    <a:cs typeface="Verdana"/>
                  </a:rPr>
                  <a:t> </a:t>
                </a:r>
                <a:r>
                  <a:rPr lang="en-US" sz="3600" spc="-37" baseline="6172" dirty="0">
                    <a:latin typeface="Verdana"/>
                    <a:cs typeface="Verdana"/>
                  </a:rPr>
                  <a:t>=</a:t>
                </a:r>
                <a:r>
                  <a:rPr lang="en-US" sz="3600" spc="-89" baseline="6172" dirty="0">
                    <a:latin typeface="Verdana"/>
                    <a:cs typeface="Verdana"/>
                  </a:rPr>
                  <a:t> </a:t>
                </a:r>
                <a:r>
                  <a:rPr lang="en-US" sz="3600" i="1" spc="-7" baseline="6172" dirty="0">
                    <a:latin typeface="Times New Roman"/>
                    <a:cs typeface="Times New Roman"/>
                  </a:rPr>
                  <a:t>P</a:t>
                </a:r>
                <a:r>
                  <a:rPr lang="en-US" sz="3600" i="1" spc="-112" baseline="6172" dirty="0">
                    <a:latin typeface="Times New Roman"/>
                    <a:cs typeface="Times New Roman"/>
                  </a:rPr>
                  <a:t> </a:t>
                </a:r>
                <a:r>
                  <a:rPr lang="en-US" sz="3600" spc="-30" baseline="6172" dirty="0">
                    <a:latin typeface="Verdana"/>
                    <a:cs typeface="Verdana"/>
                  </a:rPr>
                  <a:t>(</a:t>
                </a:r>
                <a:r>
                  <a:rPr lang="en-US" sz="3600" i="1" spc="-30" baseline="6172" dirty="0">
                    <a:latin typeface="Times New Roman"/>
                    <a:cs typeface="Times New Roman"/>
                  </a:rPr>
                  <a:t>T</a:t>
                </a:r>
                <a:r>
                  <a:rPr lang="en-US" sz="800" spc="-20" dirty="0">
                    <a:latin typeface="Times New Roman"/>
                    <a:cs typeface="Times New Roman"/>
                  </a:rPr>
                  <a:t>2 </a:t>
                </a:r>
                <a:r>
                  <a:rPr lang="en-US" sz="800" spc="25" dirty="0">
                    <a:latin typeface="Times New Roman"/>
                    <a:cs typeface="Times New Roman"/>
                  </a:rPr>
                  <a:t> </a:t>
                </a:r>
                <a:r>
                  <a:rPr lang="en-US" sz="3600" i="1" spc="-37" baseline="6172" dirty="0">
                    <a:latin typeface="Verdana"/>
                    <a:cs typeface="Verdana"/>
                  </a:rPr>
                  <a:t>&gt;</a:t>
                </a:r>
                <a:r>
                  <a:rPr lang="en-US" sz="3600" i="1" spc="-97" baseline="6172" dirty="0">
                    <a:latin typeface="Verdana"/>
                    <a:cs typeface="Verdana"/>
                  </a:rPr>
                  <a:t> </a:t>
                </a:r>
                <a:r>
                  <a:rPr lang="en-US" sz="3600" i="1" spc="-7" baseline="6172" dirty="0">
                    <a:latin typeface="Times New Roman"/>
                    <a:cs typeface="Times New Roman"/>
                  </a:rPr>
                  <a:t>t</a:t>
                </a:r>
                <a:r>
                  <a:rPr lang="en-US" sz="3600" i="1" spc="-89" baseline="6172" dirty="0">
                    <a:latin typeface="Times New Roman"/>
                    <a:cs typeface="Times New Roman"/>
                  </a:rPr>
                  <a:t> </a:t>
                </a:r>
                <a:r>
                  <a:rPr lang="en-US" sz="3600" i="1" spc="7" baseline="6172" dirty="0">
                    <a:latin typeface="Arial"/>
                    <a:cs typeface="Arial"/>
                  </a:rPr>
                  <a:t>|</a:t>
                </a:r>
                <a:r>
                  <a:rPr lang="en-US" sz="3600" i="1" spc="7" baseline="6172" dirty="0">
                    <a:latin typeface="Times New Roman"/>
                    <a:cs typeface="Times New Roman"/>
                  </a:rPr>
                  <a:t>T</a:t>
                </a:r>
                <a:r>
                  <a:rPr lang="en-US" sz="800" spc="5" dirty="0">
                    <a:latin typeface="Times New Roman"/>
                    <a:cs typeface="Times New Roman"/>
                  </a:rPr>
                  <a:t>2</a:t>
                </a:r>
                <a:r>
                  <a:rPr lang="en-US" sz="800" spc="155" dirty="0">
                    <a:latin typeface="Times New Roman"/>
                    <a:cs typeface="Times New Roman"/>
                  </a:rPr>
                  <a:t> </a:t>
                </a:r>
                <a:r>
                  <a:rPr lang="en-US" sz="3600" i="1" spc="-37" baseline="6172" dirty="0">
                    <a:latin typeface="Verdana"/>
                    <a:cs typeface="Verdana"/>
                  </a:rPr>
                  <a:t>&gt;</a:t>
                </a:r>
                <a:r>
                  <a:rPr lang="en-US" sz="3600" i="1" spc="-97" baseline="6172" dirty="0">
                    <a:latin typeface="Verdana"/>
                    <a:cs typeface="Verdana"/>
                  </a:rPr>
                  <a:t> </a:t>
                </a:r>
                <a:r>
                  <a:rPr lang="en-US" sz="3600" i="1" spc="-7" baseline="6172" dirty="0">
                    <a:latin typeface="Times New Roman"/>
                    <a:cs typeface="Times New Roman"/>
                  </a:rPr>
                  <a:t>T</a:t>
                </a:r>
                <a:r>
                  <a:rPr lang="en-US" sz="800" spc="-5" dirty="0">
                    <a:latin typeface="Times New Roman"/>
                    <a:cs typeface="Times New Roman"/>
                  </a:rPr>
                  <a:t>1</a:t>
                </a:r>
                <a:r>
                  <a:rPr lang="en-US" sz="800" spc="15" dirty="0">
                    <a:latin typeface="Times New Roman"/>
                    <a:cs typeface="Times New Roman"/>
                  </a:rPr>
                  <a:t> </a:t>
                </a:r>
                <a:r>
                  <a:rPr lang="en-US" sz="3600" spc="-75" baseline="6172" dirty="0">
                    <a:latin typeface="Verdana"/>
                    <a:cs typeface="Verdana"/>
                  </a:rPr>
                  <a:t>)</a:t>
                </a:r>
                <a:r>
                  <a:rPr lang="en-US" sz="3600" spc="-97" baseline="6172" dirty="0">
                    <a:latin typeface="Verdana"/>
                    <a:cs typeface="Verdana"/>
                  </a:rPr>
                  <a:t> </a:t>
                </a:r>
                <a:r>
                  <a:rPr lang="en-US" sz="3600" spc="-37" baseline="6172" dirty="0">
                    <a:latin typeface="Verdana"/>
                    <a:cs typeface="Verdana"/>
                  </a:rPr>
                  <a:t>=</a:t>
                </a:r>
                <a:r>
                  <a:rPr lang="en-US" sz="3600" spc="-89" baseline="6172" dirty="0">
                    <a:latin typeface="Verdana"/>
                    <a:cs typeface="Verdana"/>
                  </a:rPr>
                  <a:t> </a:t>
                </a:r>
                <a:r>
                  <a:rPr lang="en-US" sz="3600" i="1" spc="-7" baseline="6172" dirty="0">
                    <a:latin typeface="Times New Roman"/>
                    <a:cs typeface="Times New Roman"/>
                  </a:rPr>
                  <a:t>P</a:t>
                </a:r>
                <a:r>
                  <a:rPr lang="en-US" sz="3600" i="1" spc="-112" baseline="6172" dirty="0">
                    <a:latin typeface="Times New Roman"/>
                    <a:cs typeface="Times New Roman"/>
                  </a:rPr>
                  <a:t> </a:t>
                </a:r>
                <a:r>
                  <a:rPr lang="en-US" sz="3600" spc="-30" baseline="6172" dirty="0">
                    <a:latin typeface="Verdana"/>
                    <a:cs typeface="Verdana"/>
                  </a:rPr>
                  <a:t>(</a:t>
                </a:r>
                <a:r>
                  <a:rPr lang="en-US" sz="3600" i="1" spc="-30" baseline="6172" dirty="0">
                    <a:latin typeface="Times New Roman"/>
                    <a:cs typeface="Times New Roman"/>
                  </a:rPr>
                  <a:t>T</a:t>
                </a:r>
                <a:r>
                  <a:rPr lang="en-US" sz="800" spc="-20" dirty="0">
                    <a:latin typeface="Times New Roman"/>
                    <a:cs typeface="Times New Roman"/>
                  </a:rPr>
                  <a:t>1 </a:t>
                </a:r>
                <a:r>
                  <a:rPr lang="en-US" sz="800" spc="25" dirty="0">
                    <a:latin typeface="Times New Roman"/>
                    <a:cs typeface="Times New Roman"/>
                  </a:rPr>
                  <a:t> </a:t>
                </a:r>
                <a:r>
                  <a:rPr lang="en-US" sz="3600" i="1" spc="-37" baseline="6172" dirty="0">
                    <a:latin typeface="Verdana"/>
                    <a:cs typeface="Verdana"/>
                  </a:rPr>
                  <a:t>&gt;</a:t>
                </a:r>
                <a:r>
                  <a:rPr lang="en-US" sz="3600" i="1" spc="-97" baseline="6172" dirty="0">
                    <a:latin typeface="Verdana"/>
                    <a:cs typeface="Verdana"/>
                  </a:rPr>
                  <a:t> </a:t>
                </a:r>
                <a:r>
                  <a:rPr lang="en-US" sz="3600" i="1" spc="-30" baseline="6172" dirty="0">
                    <a:latin typeface="Times New Roman"/>
                    <a:cs typeface="Times New Roman"/>
                  </a:rPr>
                  <a:t>t</a:t>
                </a:r>
                <a:r>
                  <a:rPr lang="en-US" sz="3600" spc="-30" baseline="6172" dirty="0">
                    <a:latin typeface="Verdana"/>
                    <a:cs typeface="Verdana"/>
                  </a:rPr>
                  <a:t>)</a:t>
                </a:r>
                <a:r>
                  <a:rPr lang="en-US" sz="3600" spc="-172" baseline="6172" dirty="0">
                    <a:latin typeface="Verdana"/>
                    <a:cs typeface="Verdana"/>
                  </a:rPr>
                  <a:t> </a:t>
                </a:r>
                <a:r>
                  <a:rPr lang="en-US" sz="3600" spc="-37" baseline="6172" dirty="0">
                    <a:latin typeface="Verdana"/>
                    <a:cs typeface="Verdana"/>
                  </a:rPr>
                  <a:t>+</a:t>
                </a:r>
                <a:r>
                  <a:rPr lang="en-US" sz="3600" spc="-172" baseline="6172" dirty="0">
                    <a:latin typeface="Verdana"/>
                    <a:cs typeface="Verdana"/>
                  </a:rPr>
                  <a:t> </a:t>
                </a:r>
                <a:r>
                  <a:rPr lang="en-US" sz="3600" i="1" spc="-7" baseline="6172" dirty="0">
                    <a:latin typeface="Times New Roman"/>
                    <a:cs typeface="Times New Roman"/>
                  </a:rPr>
                  <a:t>P</a:t>
                </a:r>
                <a:r>
                  <a:rPr lang="en-US" sz="3600" i="1" spc="-112" baseline="6172" dirty="0">
                    <a:latin typeface="Times New Roman"/>
                    <a:cs typeface="Times New Roman"/>
                  </a:rPr>
                  <a:t> </a:t>
                </a:r>
                <a:r>
                  <a:rPr lang="en-US" sz="3600" spc="-30" baseline="6172" dirty="0">
                    <a:latin typeface="Verdana"/>
                    <a:cs typeface="Verdana"/>
                  </a:rPr>
                  <a:t>(</a:t>
                </a:r>
                <a:r>
                  <a:rPr lang="en-US" sz="3600" i="1" spc="-30" baseline="6172" dirty="0">
                    <a:latin typeface="Times New Roman"/>
                    <a:cs typeface="Times New Roman"/>
                  </a:rPr>
                  <a:t>T</a:t>
                </a:r>
                <a:r>
                  <a:rPr lang="en-US" sz="800" spc="-20" dirty="0">
                    <a:latin typeface="Times New Roman"/>
                    <a:cs typeface="Times New Roman"/>
                  </a:rPr>
                  <a:t>1 </a:t>
                </a:r>
                <a:r>
                  <a:rPr lang="en-US" sz="800" spc="25" dirty="0">
                    <a:latin typeface="Times New Roman"/>
                    <a:cs typeface="Times New Roman"/>
                  </a:rPr>
                  <a:t> </a:t>
                </a:r>
                <a:r>
                  <a:rPr lang="en-US" sz="3600" i="1" spc="-37" baseline="6172" dirty="0">
                    <a:latin typeface="Verdana"/>
                    <a:cs typeface="Verdana"/>
                  </a:rPr>
                  <a:t>&lt;</a:t>
                </a:r>
                <a:r>
                  <a:rPr lang="en-US" sz="3600" i="1" spc="-89" baseline="6172" dirty="0">
                    <a:latin typeface="Verdana"/>
                    <a:cs typeface="Verdana"/>
                  </a:rPr>
                  <a:t> </a:t>
                </a:r>
                <a:r>
                  <a:rPr lang="en-US" sz="3600" i="1" spc="-7" baseline="6172" dirty="0">
                    <a:latin typeface="Times New Roman"/>
                    <a:cs typeface="Times New Roman"/>
                  </a:rPr>
                  <a:t>t </a:t>
                </a:r>
                <a:r>
                  <a:rPr lang="en-US" sz="3600" i="1" spc="-52" baseline="6172" dirty="0">
                    <a:latin typeface="Arial"/>
                    <a:cs typeface="Arial"/>
                  </a:rPr>
                  <a:t>∩</a:t>
                </a:r>
                <a:r>
                  <a:rPr lang="en-US" sz="3600" i="1" spc="-67" baseline="6172" dirty="0">
                    <a:latin typeface="Arial"/>
                    <a:cs typeface="Arial"/>
                  </a:rPr>
                  <a:t> </a:t>
                </a:r>
                <a:r>
                  <a:rPr lang="en-US" sz="3600" i="1" spc="-7" baseline="6172" dirty="0">
                    <a:latin typeface="Times New Roman"/>
                    <a:cs typeface="Times New Roman"/>
                  </a:rPr>
                  <a:t>T</a:t>
                </a:r>
                <a:r>
                  <a:rPr lang="en-US" sz="800" spc="-5" dirty="0">
                    <a:latin typeface="Times New Roman"/>
                    <a:cs typeface="Times New Roman"/>
                  </a:rPr>
                  <a:t>2 </a:t>
                </a:r>
                <a:r>
                  <a:rPr lang="en-US" sz="800" spc="10" dirty="0">
                    <a:latin typeface="Times New Roman"/>
                    <a:cs typeface="Times New Roman"/>
                  </a:rPr>
                  <a:t> </a:t>
                </a:r>
                <a:r>
                  <a:rPr lang="en-US" sz="3600" i="1" spc="-37" baseline="6172" dirty="0">
                    <a:latin typeface="Verdana"/>
                    <a:cs typeface="Verdana"/>
                  </a:rPr>
                  <a:t>&gt;</a:t>
                </a:r>
                <a:r>
                  <a:rPr lang="en-US" sz="3600" i="1" spc="-97" baseline="6172" dirty="0">
                    <a:latin typeface="Verdana"/>
                    <a:cs typeface="Verdana"/>
                  </a:rPr>
                  <a:t> </a:t>
                </a:r>
                <a:r>
                  <a:rPr lang="en-US" sz="3600" i="1" spc="-30" baseline="6172" dirty="0">
                    <a:latin typeface="Times New Roman"/>
                    <a:cs typeface="Times New Roman"/>
                  </a:rPr>
                  <a:t>t</a:t>
                </a:r>
                <a:r>
                  <a:rPr lang="en-US" sz="3600" spc="-30" baseline="6172" dirty="0">
                    <a:latin typeface="Verdana"/>
                    <a:cs typeface="Verdana"/>
                  </a:rPr>
                  <a:t>)</a:t>
                </a:r>
              </a:p>
              <a:p>
                <a:pPr lvl="1"/>
                <a:r>
                  <a:rPr lang="en-US" sz="3160" spc="-30" baseline="6172" dirty="0">
                    <a:latin typeface="Verdana"/>
                    <a:cs typeface="Verdana"/>
                  </a:rPr>
                  <a:t>T1 and T2 are the failure times of the two units.</a:t>
                </a:r>
              </a:p>
              <a:p>
                <a:pPr marL="502920" lvl="1" indent="0">
                  <a:buNone/>
                </a:pPr>
                <a:endParaRPr lang="en-US" sz="3160" spc="-30" baseline="6172" dirty="0">
                  <a:latin typeface="Verdana"/>
                  <a:cs typeface="Verdana"/>
                </a:endParaRPr>
              </a:p>
              <a:p>
                <a:pPr marL="502920" lvl="1" indent="0">
                  <a:buNone/>
                </a:pPr>
                <a:r>
                  <a:rPr lang="en-US" sz="3160" spc="-30" baseline="6172" dirty="0">
                    <a:latin typeface="Verdana"/>
                    <a:cs typeface="Verdana"/>
                  </a:rPr>
                  <a:t>Note that </a:t>
                </a:r>
              </a:p>
              <a:p>
                <a:pPr marL="502920" lvl="1" indent="0">
                  <a:buNone/>
                </a:pPr>
                <a:r>
                  <a:rPr lang="en-US" sz="3160" spc="-30" baseline="6172" dirty="0">
                    <a:latin typeface="Verdana"/>
                    <a:cs typeface="Verdana"/>
                  </a:rPr>
                  <a:t>P(</a:t>
                </a:r>
                <a:r>
                  <a:rPr lang="el-GR" sz="2800" spc="-7" dirty="0">
                    <a:latin typeface="Times New Roman"/>
                    <a:cs typeface="Times New Roman"/>
                  </a:rPr>
                  <a:t>α</a:t>
                </a:r>
                <a:r>
                  <a:rPr lang="en-US" sz="2800" spc="-7" dirty="0">
                    <a:latin typeface="Times New Roman"/>
                    <a:cs typeface="Times New Roman"/>
                  </a:rPr>
                  <a:t>&lt;</a:t>
                </a:r>
                <a:r>
                  <a:rPr lang="en-US" sz="3200" i="1" spc="-7" baseline="6172" dirty="0">
                    <a:latin typeface="Times New Roman"/>
                    <a:cs typeface="Times New Roman"/>
                  </a:rPr>
                  <a:t> </a:t>
                </a:r>
                <a:r>
                  <a:rPr lang="en-US" sz="3200" i="1" spc="-5" dirty="0">
                    <a:latin typeface="Times New Roman"/>
                    <a:cs typeface="Times New Roman"/>
                  </a:rPr>
                  <a:t>T</a:t>
                </a:r>
                <a:r>
                  <a:rPr lang="fr-FR" sz="3200" spc="-7" baseline="-10416" dirty="0">
                    <a:latin typeface="Times New Roman"/>
                    <a:cs typeface="Times New Roman"/>
                  </a:rPr>
                  <a:t>1</a:t>
                </a:r>
                <a:r>
                  <a:rPr lang="en-US" sz="700" spc="15" dirty="0">
                    <a:latin typeface="Times New Roman"/>
                    <a:cs typeface="Times New Roman"/>
                  </a:rPr>
                  <a:t> </a:t>
                </a:r>
                <a:r>
                  <a:rPr lang="en-US" sz="3160" spc="-30" baseline="6172" dirty="0">
                    <a:latin typeface="Verdana"/>
                    <a:cs typeface="Verdana"/>
                  </a:rPr>
                  <a:t> &lt;</a:t>
                </a:r>
                <a:r>
                  <a:rPr lang="en-US" sz="3160" spc="-30" dirty="0">
                    <a:latin typeface="Verdana"/>
                    <a:cs typeface="Verdana"/>
                  </a:rPr>
                  <a:t> </a:t>
                </a:r>
                <a:r>
                  <a:rPr lang="el-GR" sz="3200" spc="-7" dirty="0">
                    <a:latin typeface="Times New Roman"/>
                    <a:cs typeface="Times New Roman"/>
                  </a:rPr>
                  <a:t>α</a:t>
                </a:r>
                <a:r>
                  <a:rPr lang="en-US" sz="3200" spc="-7" dirty="0">
                    <a:latin typeface="Times New Roman"/>
                    <a:cs typeface="Times New Roman"/>
                  </a:rPr>
                  <a:t>+d</a:t>
                </a:r>
                <a:r>
                  <a:rPr lang="el-GR" sz="3200" spc="-7" dirty="0">
                    <a:latin typeface="Times New Roman"/>
                    <a:cs typeface="Times New Roman"/>
                  </a:rPr>
                  <a:t>α</a:t>
                </a:r>
                <a:r>
                  <a:rPr lang="en-US" sz="3200" spc="-7" dirty="0">
                    <a:latin typeface="Times New Roman"/>
                    <a:cs typeface="Times New Roman"/>
                  </a:rPr>
                  <a:t>) = f</a:t>
                </a:r>
                <a:r>
                  <a:rPr lang="en-US" sz="3200" i="1" spc="-5" dirty="0">
                    <a:latin typeface="Times New Roman"/>
                    <a:cs typeface="Times New Roman"/>
                  </a:rPr>
                  <a:t> </a:t>
                </a:r>
                <a:r>
                  <a:rPr lang="fr-FR" sz="3200" spc="-7" baseline="-10416" dirty="0">
                    <a:latin typeface="Times New Roman"/>
                    <a:cs typeface="Times New Roman"/>
                  </a:rPr>
                  <a:t>1</a:t>
                </a:r>
                <a:r>
                  <a:rPr lang="fr-FR" sz="3200" spc="-7" dirty="0">
                    <a:latin typeface="Times New Roman"/>
                    <a:cs typeface="Times New Roman"/>
                  </a:rPr>
                  <a:t>(</a:t>
                </a:r>
                <a:r>
                  <a:rPr lang="el-GR" sz="3200" spc="-7" dirty="0">
                    <a:latin typeface="Times New Roman"/>
                    <a:cs typeface="Times New Roman"/>
                  </a:rPr>
                  <a:t>α</a:t>
                </a:r>
                <a:r>
                  <a:rPr lang="fr-FR" sz="3200" spc="-7" dirty="0">
                    <a:latin typeface="Times New Roman"/>
                    <a:cs typeface="Times New Roman"/>
                  </a:rPr>
                  <a:t>)</a:t>
                </a:r>
                <a:r>
                  <a:rPr lang="en-US" sz="2800" spc="-7" dirty="0">
                    <a:latin typeface="Times New Roman"/>
                    <a:cs typeface="Times New Roman"/>
                  </a:rPr>
                  <a:t> d</a:t>
                </a:r>
                <a:r>
                  <a:rPr lang="el-GR" sz="2800" spc="-7" dirty="0">
                    <a:latin typeface="Times New Roman"/>
                    <a:cs typeface="Times New Roman"/>
                  </a:rPr>
                  <a:t>α</a:t>
                </a:r>
                <a:r>
                  <a:rPr lang="en-US" sz="2800" spc="-7" dirty="0">
                    <a:latin typeface="Times New Roman"/>
                    <a:cs typeface="Times New Roman"/>
                  </a:rPr>
                  <a:t>  (the definition of cumulative distribution function)</a:t>
                </a:r>
              </a:p>
              <a:p>
                <a:pPr marL="502920" lvl="1" indent="0">
                  <a:buNone/>
                </a:pPr>
                <a:endParaRPr lang="en-US" sz="3160" spc="-30" baseline="6172" dirty="0">
                  <a:latin typeface="Verdana"/>
                  <a:cs typeface="Verdana"/>
                </a:endParaRPr>
              </a:p>
              <a:p>
                <a:pPr marL="502920" lvl="1" indent="0">
                  <a:buNone/>
                </a:pPr>
                <a:r>
                  <a:rPr lang="en-US" sz="2800" spc="-30" baseline="6172" dirty="0">
                    <a:latin typeface="Verdana"/>
                    <a:cs typeface="Verdana"/>
                  </a:rPr>
                  <a:t>P(</a:t>
                </a:r>
                <a:r>
                  <a:rPr lang="el-GR" sz="2400" spc="-7" dirty="0">
                    <a:latin typeface="Times New Roman"/>
                    <a:cs typeface="Times New Roman"/>
                  </a:rPr>
                  <a:t>α</a:t>
                </a:r>
                <a:r>
                  <a:rPr lang="en-US" sz="2400" spc="-7" dirty="0">
                    <a:latin typeface="Times New Roman"/>
                    <a:cs typeface="Times New Roman"/>
                  </a:rPr>
                  <a:t>&lt;</a:t>
                </a:r>
                <a:r>
                  <a:rPr lang="en-US" sz="2800" i="1" spc="-7" baseline="6172" dirty="0">
                    <a:latin typeface="Times New Roman"/>
                    <a:cs typeface="Times New Roman"/>
                  </a:rPr>
                  <a:t> </a:t>
                </a:r>
                <a:r>
                  <a:rPr lang="en-US" sz="2800" i="1" spc="-5" dirty="0">
                    <a:latin typeface="Times New Roman"/>
                    <a:cs typeface="Times New Roman"/>
                  </a:rPr>
                  <a:t>T</a:t>
                </a:r>
                <a:r>
                  <a:rPr lang="fr-FR" sz="2800" spc="-7" baseline="-10416" dirty="0">
                    <a:latin typeface="Times New Roman"/>
                    <a:cs typeface="Times New Roman"/>
                  </a:rPr>
                  <a:t>1</a:t>
                </a:r>
                <a:r>
                  <a:rPr lang="en-US" sz="600" spc="15" dirty="0">
                    <a:latin typeface="Times New Roman"/>
                    <a:cs typeface="Times New Roman"/>
                  </a:rPr>
                  <a:t> </a:t>
                </a:r>
                <a:r>
                  <a:rPr lang="en-US" sz="2800" spc="-30" baseline="6172" dirty="0">
                    <a:latin typeface="Verdana"/>
                    <a:cs typeface="Verdana"/>
                  </a:rPr>
                  <a:t> &lt;</a:t>
                </a:r>
                <a:r>
                  <a:rPr lang="en-US" sz="2800" spc="-30" dirty="0">
                    <a:latin typeface="Verdana"/>
                    <a:cs typeface="Verdana"/>
                  </a:rPr>
                  <a:t> </a:t>
                </a:r>
                <a:r>
                  <a:rPr lang="el-GR" sz="2800" spc="-7" dirty="0">
                    <a:latin typeface="Times New Roman"/>
                    <a:cs typeface="Times New Roman"/>
                  </a:rPr>
                  <a:t>α</a:t>
                </a:r>
                <a:r>
                  <a:rPr lang="en-US" sz="2800" spc="-7" dirty="0">
                    <a:latin typeface="Times New Roman"/>
                    <a:cs typeface="Times New Roman"/>
                  </a:rPr>
                  <a:t>+d</a:t>
                </a:r>
                <a:r>
                  <a:rPr lang="el-GR" sz="2800" spc="-7" dirty="0">
                    <a:latin typeface="Times New Roman"/>
                    <a:cs typeface="Times New Roman"/>
                  </a:rPr>
                  <a:t>α</a:t>
                </a:r>
                <a:r>
                  <a:rPr lang="en-US" sz="2800" spc="-7" dirty="0">
                    <a:latin typeface="Times New Roman"/>
                    <a:cs typeface="Times New Roman"/>
                  </a:rPr>
                  <a:t> </a:t>
                </a:r>
                <a14:m>
                  <m:oMath xmlns:m="http://schemas.openxmlformats.org/officeDocument/2006/math">
                    <m:r>
                      <a:rPr lang="en-US" sz="2800" i="1" spc="-7" smtClean="0">
                        <a:latin typeface="Cambria Math" panose="02040503050406030204" pitchFamily="18" charset="0"/>
                        <a:ea typeface="Cambria Math" panose="02040503050406030204" pitchFamily="18" charset="0"/>
                        <a:cs typeface="Times New Roman"/>
                      </a:rPr>
                      <m:t>∩</m:t>
                    </m:r>
                    <m:r>
                      <m:rPr>
                        <m:nor/>
                      </m:rPr>
                      <a:rPr lang="fr-FR" sz="2800" i="1" spc="-5" dirty="0">
                        <a:latin typeface="Times New Roman"/>
                        <a:cs typeface="Times New Roman"/>
                      </a:rPr>
                      <m:t>T</m:t>
                    </m:r>
                    <m:r>
                      <m:rPr>
                        <m:nor/>
                      </m:rPr>
                      <a:rPr lang="fr-FR" sz="3600" spc="-7" baseline="-10416" dirty="0">
                        <a:latin typeface="Times New Roman"/>
                        <a:cs typeface="Times New Roman"/>
                      </a:rPr>
                      <m:t>2 </m:t>
                    </m:r>
                    <m:r>
                      <m:rPr>
                        <m:nor/>
                      </m:rPr>
                      <a:rPr lang="fr-FR" sz="2800" i="1" spc="-50" dirty="0">
                        <a:latin typeface="Verdana"/>
                        <a:cs typeface="Verdana"/>
                      </a:rPr>
                      <m:t>&gt; </m:t>
                    </m:r>
                    <m:r>
                      <m:rPr>
                        <m:nor/>
                      </m:rPr>
                      <a:rPr lang="fr-FR" sz="2800" i="1" spc="-5" dirty="0">
                        <a:latin typeface="Times New Roman"/>
                        <a:cs typeface="Times New Roman"/>
                      </a:rPr>
                      <m:t>t</m:t>
                    </m:r>
                    <m:r>
                      <m:rPr>
                        <m:nor/>
                      </m:rPr>
                      <a:rPr lang="en-US" sz="2800" b="0" i="0" spc="-5" dirty="0" smtClean="0">
                        <a:latin typeface="Times New Roman"/>
                        <a:cs typeface="Times New Roman"/>
                      </a:rPr>
                      <m:t>−</m:t>
                    </m:r>
                  </m:oMath>
                </a14:m>
                <a:r>
                  <a:rPr lang="el-GR" sz="2800" spc="-7" dirty="0">
                    <a:latin typeface="Times New Roman"/>
                    <a:cs typeface="Times New Roman"/>
                  </a:rPr>
                  <a:t> α</a:t>
                </a:r>
                <a:r>
                  <a:rPr lang="en-US" sz="2800" spc="-7" dirty="0">
                    <a:latin typeface="Times New Roman"/>
                    <a:cs typeface="Times New Roman"/>
                  </a:rPr>
                  <a:t>)= R</a:t>
                </a:r>
                <a14:m>
                  <m:oMath xmlns:m="http://schemas.openxmlformats.org/officeDocument/2006/math">
                    <m:r>
                      <m:rPr>
                        <m:nor/>
                      </m:rPr>
                      <a:rPr lang="fr-FR" sz="3200" spc="-7" baseline="-10416" dirty="0">
                        <a:latin typeface="Times New Roman"/>
                        <a:cs typeface="Times New Roman"/>
                      </a:rPr>
                      <m:t>2</m:t>
                    </m:r>
                  </m:oMath>
                </a14:m>
                <a:r>
                  <a:rPr lang="en-US" sz="3160" spc="-30" baseline="6172" dirty="0">
                    <a:latin typeface="Verdana"/>
                    <a:cs typeface="Verdana"/>
                  </a:rPr>
                  <a:t> (</a:t>
                </a:r>
                <a14:m>
                  <m:oMath xmlns:m="http://schemas.openxmlformats.org/officeDocument/2006/math">
                    <m:r>
                      <m:rPr>
                        <m:nor/>
                      </m:rPr>
                      <a:rPr lang="fr-FR" sz="3200" i="1" spc="-5" dirty="0">
                        <a:latin typeface="Times New Roman"/>
                        <a:cs typeface="Times New Roman"/>
                      </a:rPr>
                      <m:t>t</m:t>
                    </m:r>
                    <m:r>
                      <m:rPr>
                        <m:nor/>
                      </m:rPr>
                      <a:rPr lang="en-US" sz="3200" spc="-5" dirty="0">
                        <a:latin typeface="Times New Roman"/>
                        <a:cs typeface="Times New Roman"/>
                      </a:rPr>
                      <m:t>−</m:t>
                    </m:r>
                  </m:oMath>
                </a14:m>
                <a:r>
                  <a:rPr lang="el-GR" sz="3200" spc="-7" dirty="0">
                    <a:latin typeface="Times New Roman"/>
                    <a:cs typeface="Times New Roman"/>
                  </a:rPr>
                  <a:t> α</a:t>
                </a:r>
                <a:r>
                  <a:rPr lang="en-US" sz="3160" spc="-30" baseline="6172" dirty="0">
                    <a:latin typeface="Verdana"/>
                    <a:cs typeface="Verdana"/>
                  </a:rPr>
                  <a:t>)</a:t>
                </a:r>
                <a:r>
                  <a:rPr lang="en-US" sz="2800" spc="-7" dirty="0">
                    <a:latin typeface="Times New Roman"/>
                    <a:cs typeface="Times New Roman"/>
                  </a:rPr>
                  <a:t> f</a:t>
                </a:r>
                <a:r>
                  <a:rPr lang="en-US" sz="2800" i="1" spc="-5" dirty="0">
                    <a:latin typeface="Times New Roman"/>
                    <a:cs typeface="Times New Roman"/>
                  </a:rPr>
                  <a:t> </a:t>
                </a:r>
                <a:r>
                  <a:rPr lang="fr-FR" sz="2800" spc="-7" baseline="-10416" dirty="0">
                    <a:latin typeface="Times New Roman"/>
                    <a:cs typeface="Times New Roman"/>
                  </a:rPr>
                  <a:t>1</a:t>
                </a:r>
                <a:r>
                  <a:rPr lang="fr-FR" sz="2800" spc="-7" dirty="0">
                    <a:latin typeface="Times New Roman"/>
                    <a:cs typeface="Times New Roman"/>
                  </a:rPr>
                  <a:t>(</a:t>
                </a:r>
                <a:r>
                  <a:rPr lang="el-GR" sz="2800" spc="-7" dirty="0">
                    <a:latin typeface="Times New Roman"/>
                    <a:cs typeface="Times New Roman"/>
                  </a:rPr>
                  <a:t>α</a:t>
                </a:r>
                <a:r>
                  <a:rPr lang="fr-FR" sz="2800" spc="-7" dirty="0">
                    <a:latin typeface="Times New Roman"/>
                    <a:cs typeface="Times New Roman"/>
                  </a:rPr>
                  <a:t>)</a:t>
                </a:r>
                <a:r>
                  <a:rPr lang="en-US" sz="2400" spc="-7" dirty="0">
                    <a:latin typeface="Times New Roman"/>
                    <a:cs typeface="Times New Roman"/>
                  </a:rPr>
                  <a:t> d</a:t>
                </a:r>
                <a:r>
                  <a:rPr lang="el-GR" sz="2400" spc="-7" dirty="0">
                    <a:latin typeface="Times New Roman"/>
                    <a:cs typeface="Times New Roman"/>
                  </a:rPr>
                  <a:t>α</a:t>
                </a:r>
                <a:r>
                  <a:rPr lang="en-US" sz="2400" spc="-7" dirty="0">
                    <a:latin typeface="Times New Roman"/>
                    <a:cs typeface="Times New Roman"/>
                  </a:rPr>
                  <a:t> </a:t>
                </a:r>
              </a:p>
              <a:p>
                <a:pPr marL="502920" lvl="1" indent="0">
                  <a:buNone/>
                </a:pPr>
                <a:r>
                  <a:rPr lang="en-US" sz="2400" i="1" spc="-7" baseline="6172" dirty="0">
                    <a:latin typeface="Times New Roman"/>
                    <a:cs typeface="Times New Roman"/>
                  </a:rPr>
                  <a:t>P</a:t>
                </a:r>
                <a:r>
                  <a:rPr lang="en-US" sz="2400" i="1" spc="-112" baseline="6172" dirty="0">
                    <a:latin typeface="Times New Roman"/>
                    <a:cs typeface="Times New Roman"/>
                  </a:rPr>
                  <a:t> </a:t>
                </a:r>
                <a:r>
                  <a:rPr lang="en-US" sz="2400" spc="-30" baseline="6172" dirty="0">
                    <a:latin typeface="Verdana"/>
                    <a:cs typeface="Verdana"/>
                  </a:rPr>
                  <a:t>(</a:t>
                </a:r>
                <a:r>
                  <a:rPr lang="en-US" sz="2400" i="1" spc="-5" dirty="0">
                    <a:latin typeface="Times New Roman"/>
                    <a:cs typeface="Times New Roman"/>
                  </a:rPr>
                  <a:t>T</a:t>
                </a:r>
                <a:r>
                  <a:rPr lang="fr-FR" sz="2400" spc="-7" baseline="-10416" dirty="0">
                    <a:latin typeface="Times New Roman"/>
                    <a:cs typeface="Times New Roman"/>
                  </a:rPr>
                  <a:t>1</a:t>
                </a:r>
                <a:r>
                  <a:rPr lang="en-US" sz="500" spc="-20" dirty="0">
                    <a:latin typeface="Times New Roman"/>
                    <a:cs typeface="Times New Roman"/>
                  </a:rPr>
                  <a:t> </a:t>
                </a:r>
                <a:r>
                  <a:rPr lang="en-US" sz="500" spc="25" dirty="0">
                    <a:latin typeface="Times New Roman"/>
                    <a:cs typeface="Times New Roman"/>
                  </a:rPr>
                  <a:t> </a:t>
                </a:r>
                <a:r>
                  <a:rPr lang="en-US" sz="2400" i="1" spc="-37" baseline="6172" dirty="0">
                    <a:latin typeface="Verdana"/>
                    <a:cs typeface="Verdana"/>
                  </a:rPr>
                  <a:t>&lt;</a:t>
                </a:r>
                <a:r>
                  <a:rPr lang="en-US" sz="2400" i="1" spc="-89" baseline="6172" dirty="0">
                    <a:latin typeface="Verdana"/>
                    <a:cs typeface="Verdana"/>
                  </a:rPr>
                  <a:t> </a:t>
                </a:r>
                <a:r>
                  <a:rPr lang="en-US" sz="2400" i="1" spc="-7" baseline="6172" dirty="0">
                    <a:latin typeface="Times New Roman"/>
                    <a:cs typeface="Times New Roman"/>
                  </a:rPr>
                  <a:t>t </a:t>
                </a:r>
                <a:r>
                  <a:rPr lang="en-US" sz="2400" i="1" spc="-52" baseline="6172" dirty="0">
                    <a:latin typeface="Arial"/>
                    <a:cs typeface="Arial"/>
                  </a:rPr>
                  <a:t>∩</a:t>
                </a:r>
                <a:r>
                  <a:rPr lang="fr-FR" sz="2400" spc="-5" dirty="0">
                    <a:cs typeface="Times New Roman"/>
                  </a:rPr>
                  <a:t> </a:t>
                </a:r>
                <a14:m>
                  <m:oMath xmlns:m="http://schemas.openxmlformats.org/officeDocument/2006/math">
                    <m:r>
                      <m:rPr>
                        <m:nor/>
                      </m:rPr>
                      <a:rPr lang="fr-FR" sz="2400" i="1" spc="-5" dirty="0">
                        <a:latin typeface="Times New Roman"/>
                        <a:cs typeface="Times New Roman"/>
                      </a:rPr>
                      <m:t>T</m:t>
                    </m:r>
                    <m:r>
                      <m:rPr>
                        <m:nor/>
                      </m:rPr>
                      <a:rPr lang="fr-FR" sz="3200" spc="-7" baseline="-10416" dirty="0">
                        <a:latin typeface="Times New Roman"/>
                        <a:cs typeface="Times New Roman"/>
                      </a:rPr>
                      <m:t>2</m:t>
                    </m:r>
                  </m:oMath>
                </a14:m>
                <a:r>
                  <a:rPr lang="en-US" sz="2400" i="1" spc="-67" baseline="6172" dirty="0">
                    <a:latin typeface="Arial"/>
                    <a:cs typeface="Arial"/>
                  </a:rPr>
                  <a:t> </a:t>
                </a:r>
                <a:r>
                  <a:rPr lang="en-US" sz="500" spc="-5" dirty="0">
                    <a:latin typeface="Times New Roman"/>
                    <a:cs typeface="Times New Roman"/>
                  </a:rPr>
                  <a:t> </a:t>
                </a:r>
                <a:r>
                  <a:rPr lang="en-US" sz="500" spc="10" dirty="0">
                    <a:latin typeface="Times New Roman"/>
                    <a:cs typeface="Times New Roman"/>
                  </a:rPr>
                  <a:t> </a:t>
                </a:r>
                <a:r>
                  <a:rPr lang="en-US" sz="2400" i="1" spc="-37" baseline="6172" dirty="0">
                    <a:latin typeface="Verdana"/>
                    <a:cs typeface="Verdana"/>
                  </a:rPr>
                  <a:t>&gt;</a:t>
                </a:r>
                <a:r>
                  <a:rPr lang="en-US" sz="2400" i="1" spc="-97" baseline="6172" dirty="0">
                    <a:latin typeface="Verdana"/>
                    <a:cs typeface="Verdana"/>
                  </a:rPr>
                  <a:t> </a:t>
                </a:r>
                <a:r>
                  <a:rPr lang="en-US" sz="2400" i="1" spc="-30" baseline="6172" dirty="0">
                    <a:latin typeface="Times New Roman"/>
                    <a:cs typeface="Times New Roman"/>
                  </a:rPr>
                  <a:t>t</a:t>
                </a:r>
                <a:r>
                  <a:rPr lang="en-US" sz="2400" spc="-30" baseline="6172" dirty="0">
                    <a:latin typeface="Verdana"/>
                    <a:cs typeface="Verdana"/>
                  </a:rPr>
                  <a:t>) = </a:t>
                </a:r>
                <a14:m>
                  <m:oMath xmlns:m="http://schemas.openxmlformats.org/officeDocument/2006/math">
                    <m:nary>
                      <m:naryPr>
                        <m:limLoc m:val="undOvr"/>
                        <m:ctrlPr>
                          <a:rPr lang="en-US" sz="2400" i="1" spc="-30" baseline="6172" smtClean="0">
                            <a:latin typeface="Cambria Math" panose="02040503050406030204" pitchFamily="18" charset="0"/>
                            <a:cs typeface="Verdana"/>
                          </a:rPr>
                        </m:ctrlPr>
                      </m:naryPr>
                      <m:sub>
                        <m:r>
                          <m:rPr>
                            <m:brk m:alnAt="24"/>
                          </m:rPr>
                          <a:rPr lang="en-US" sz="2400" b="0" i="1" spc="-30" baseline="6172" smtClean="0">
                            <a:latin typeface="Cambria Math" panose="02040503050406030204" pitchFamily="18" charset="0"/>
                            <a:cs typeface="Verdana"/>
                          </a:rPr>
                          <m:t>0</m:t>
                        </m:r>
                      </m:sub>
                      <m:sup>
                        <m:r>
                          <a:rPr lang="en-US" sz="2400" b="0" i="1" spc="-30" baseline="6172" smtClean="0">
                            <a:latin typeface="Cambria Math" panose="02040503050406030204" pitchFamily="18" charset="0"/>
                            <a:cs typeface="Verdana"/>
                          </a:rPr>
                          <m:t>𝑡</m:t>
                        </m:r>
                      </m:sup>
                      <m:e/>
                    </m:nary>
                    <m:r>
                      <m:rPr>
                        <m:nor/>
                      </m:rPr>
                      <a:rPr lang="en-US" sz="2400" spc="-7" dirty="0">
                        <a:latin typeface="Times New Roman"/>
                        <a:cs typeface="Times New Roman"/>
                      </a:rPr>
                      <m:t>R</m:t>
                    </m:r>
                    <m:r>
                      <m:rPr>
                        <m:nor/>
                      </m:rPr>
                      <a:rPr lang="fr-FR" sz="2800" spc="-7" baseline="-10416" dirty="0">
                        <a:latin typeface="Times New Roman"/>
                        <a:cs typeface="Times New Roman"/>
                      </a:rPr>
                      <m:t>2</m:t>
                    </m:r>
                    <m:r>
                      <m:rPr>
                        <m:nor/>
                      </m:rPr>
                      <a:rPr lang="en-US" sz="2800" spc="-30" baseline="6172" dirty="0">
                        <a:latin typeface="Verdana"/>
                        <a:cs typeface="Verdana"/>
                      </a:rPr>
                      <m:t> (</m:t>
                    </m:r>
                    <m:r>
                      <m:rPr>
                        <m:nor/>
                      </m:rPr>
                      <a:rPr lang="fr-FR" sz="2800" i="1" spc="-5" dirty="0">
                        <a:latin typeface="Times New Roman"/>
                        <a:cs typeface="Times New Roman"/>
                      </a:rPr>
                      <m:t>t</m:t>
                    </m:r>
                    <m:r>
                      <m:rPr>
                        <m:nor/>
                      </m:rPr>
                      <a:rPr lang="en-US" sz="2800" spc="-5" dirty="0">
                        <a:latin typeface="Times New Roman"/>
                        <a:cs typeface="Times New Roman"/>
                      </a:rPr>
                      <m:t>−</m:t>
                    </m:r>
                    <m:r>
                      <m:rPr>
                        <m:nor/>
                      </m:rPr>
                      <a:rPr lang="el-GR" sz="2800" spc="-7" dirty="0">
                        <a:latin typeface="Times New Roman"/>
                        <a:cs typeface="Times New Roman"/>
                      </a:rPr>
                      <m:t> </m:t>
                    </m:r>
                    <m:r>
                      <m:rPr>
                        <m:nor/>
                      </m:rPr>
                      <a:rPr lang="el-GR" sz="2800" spc="-7" dirty="0">
                        <a:latin typeface="Times New Roman"/>
                        <a:cs typeface="Times New Roman"/>
                      </a:rPr>
                      <m:t>α</m:t>
                    </m:r>
                    <m:r>
                      <m:rPr>
                        <m:nor/>
                      </m:rPr>
                      <a:rPr lang="en-US" sz="2800" spc="-30" baseline="6172" dirty="0">
                        <a:latin typeface="Verdana"/>
                        <a:cs typeface="Verdana"/>
                      </a:rPr>
                      <m:t>)</m:t>
                    </m:r>
                    <m:r>
                      <m:rPr>
                        <m:nor/>
                      </m:rPr>
                      <a:rPr lang="en-US" sz="2400" spc="-7" dirty="0">
                        <a:latin typeface="Times New Roman"/>
                        <a:cs typeface="Times New Roman"/>
                      </a:rPr>
                      <m:t> </m:t>
                    </m:r>
                    <m:r>
                      <m:rPr>
                        <m:nor/>
                      </m:rPr>
                      <a:rPr lang="en-US" sz="2400" spc="-7" dirty="0">
                        <a:latin typeface="Times New Roman"/>
                        <a:cs typeface="Times New Roman"/>
                      </a:rPr>
                      <m:t>f</m:t>
                    </m:r>
                    <m:r>
                      <m:rPr>
                        <m:nor/>
                      </m:rPr>
                      <a:rPr lang="en-US" sz="2400" i="1" spc="-5" dirty="0">
                        <a:latin typeface="Times New Roman"/>
                        <a:cs typeface="Times New Roman"/>
                      </a:rPr>
                      <m:t> </m:t>
                    </m:r>
                    <m:r>
                      <m:rPr>
                        <m:nor/>
                      </m:rPr>
                      <a:rPr lang="fr-FR" sz="2400" spc="-7" baseline="-10416" dirty="0">
                        <a:latin typeface="Times New Roman"/>
                        <a:cs typeface="Times New Roman"/>
                      </a:rPr>
                      <m:t>1</m:t>
                    </m:r>
                    <m:r>
                      <m:rPr>
                        <m:nor/>
                      </m:rPr>
                      <a:rPr lang="fr-FR" sz="2400" spc="-7" dirty="0">
                        <a:latin typeface="Times New Roman"/>
                        <a:cs typeface="Times New Roman"/>
                      </a:rPr>
                      <m:t>(</m:t>
                    </m:r>
                    <m:r>
                      <m:rPr>
                        <m:nor/>
                      </m:rPr>
                      <a:rPr lang="el-GR" sz="2400" spc="-7" dirty="0">
                        <a:latin typeface="Times New Roman"/>
                        <a:cs typeface="Times New Roman"/>
                      </a:rPr>
                      <m:t>α</m:t>
                    </m:r>
                    <m:r>
                      <m:rPr>
                        <m:nor/>
                      </m:rPr>
                      <a:rPr lang="fr-FR" sz="2400" spc="-7" dirty="0">
                        <a:latin typeface="Times New Roman"/>
                        <a:cs typeface="Times New Roman"/>
                      </a:rPr>
                      <m:t>)</m:t>
                    </m:r>
                    <m:r>
                      <m:rPr>
                        <m:nor/>
                      </m:rPr>
                      <a:rPr lang="en-US" sz="2000" spc="-7" dirty="0">
                        <a:latin typeface="Times New Roman"/>
                        <a:cs typeface="Times New Roman"/>
                      </a:rPr>
                      <m:t> </m:t>
                    </m:r>
                    <m:r>
                      <m:rPr>
                        <m:nor/>
                      </m:rPr>
                      <a:rPr lang="en-US" sz="2000" spc="-7" dirty="0">
                        <a:latin typeface="Times New Roman"/>
                        <a:cs typeface="Times New Roman"/>
                      </a:rPr>
                      <m:t>d</m:t>
                    </m:r>
                    <m:r>
                      <m:rPr>
                        <m:nor/>
                      </m:rPr>
                      <a:rPr lang="el-GR" sz="2000" spc="-7" dirty="0">
                        <a:latin typeface="Times New Roman"/>
                        <a:cs typeface="Times New Roman"/>
                      </a:rPr>
                      <m:t>α</m:t>
                    </m:r>
                    <m:r>
                      <m:rPr>
                        <m:nor/>
                      </m:rPr>
                      <a:rPr lang="en-US" sz="2000" spc="-7" dirty="0">
                        <a:latin typeface="Times New Roman"/>
                        <a:cs typeface="Times New Roman"/>
                      </a:rPr>
                      <m:t> </m:t>
                    </m:r>
                  </m:oMath>
                </a14:m>
                <a:endParaRPr lang="en-US" sz="2000" spc="-7" dirty="0">
                  <a:latin typeface="Times New Roman"/>
                  <a:cs typeface="Times New Roman"/>
                </a:endParaRPr>
              </a:p>
              <a:p>
                <a:pPr marL="502920" lvl="1" indent="0">
                  <a:buNone/>
                </a:pPr>
                <a:endParaRPr lang="en-US" sz="2000" spc="-7" dirty="0">
                  <a:latin typeface="Times New Roman"/>
                  <a:cs typeface="Times New Roman"/>
                </a:endParaRPr>
              </a:p>
              <a:p>
                <a:pPr marL="502920" lvl="1" indent="0">
                  <a:buNone/>
                </a:pPr>
                <a:r>
                  <a:rPr lang="en-US" sz="2000" spc="-7" dirty="0">
                    <a:latin typeface="Times New Roman"/>
                    <a:cs typeface="Times New Roman"/>
                  </a:rPr>
                  <a:t>Thus, Reliability of system = R1(t) +</a:t>
                </a:r>
                <a14:m>
                  <m:oMath xmlns:m="http://schemas.openxmlformats.org/officeDocument/2006/math">
                    <m:nary>
                      <m:naryPr>
                        <m:limLoc m:val="undOvr"/>
                        <m:ctrlPr>
                          <a:rPr lang="en-US" sz="2000" i="1" spc="-30" baseline="6172">
                            <a:latin typeface="Cambria Math" panose="02040503050406030204" pitchFamily="18" charset="0"/>
                            <a:cs typeface="Verdana"/>
                          </a:rPr>
                        </m:ctrlPr>
                      </m:naryPr>
                      <m:sub>
                        <m:r>
                          <m:rPr>
                            <m:brk m:alnAt="24"/>
                          </m:rPr>
                          <a:rPr lang="en-US" sz="2000" i="1" spc="-30" baseline="6172">
                            <a:latin typeface="Cambria Math" panose="02040503050406030204" pitchFamily="18" charset="0"/>
                            <a:cs typeface="Verdana"/>
                          </a:rPr>
                          <m:t>0</m:t>
                        </m:r>
                      </m:sub>
                      <m:sup>
                        <m:r>
                          <a:rPr lang="en-US" sz="2000" i="1" spc="-30" baseline="6172">
                            <a:latin typeface="Cambria Math" panose="02040503050406030204" pitchFamily="18" charset="0"/>
                            <a:cs typeface="Verdana"/>
                          </a:rPr>
                          <m:t>𝑡</m:t>
                        </m:r>
                      </m:sup>
                      <m:e/>
                    </m:nary>
                    <m:r>
                      <m:rPr>
                        <m:nor/>
                      </m:rPr>
                      <a:rPr lang="en-US" sz="2000" spc="-7" dirty="0">
                        <a:latin typeface="Times New Roman"/>
                        <a:cs typeface="Times New Roman"/>
                      </a:rPr>
                      <m:t>R</m:t>
                    </m:r>
                    <m:r>
                      <m:rPr>
                        <m:nor/>
                      </m:rPr>
                      <a:rPr lang="fr-FR" sz="2400" spc="-7" baseline="-10416" dirty="0">
                        <a:latin typeface="Times New Roman"/>
                        <a:cs typeface="Times New Roman"/>
                      </a:rPr>
                      <m:t>2</m:t>
                    </m:r>
                    <m:r>
                      <m:rPr>
                        <m:nor/>
                      </m:rPr>
                      <a:rPr lang="en-US" sz="2400" spc="-30" baseline="6172" dirty="0">
                        <a:latin typeface="Verdana"/>
                        <a:cs typeface="Verdana"/>
                      </a:rPr>
                      <m:t> (</m:t>
                    </m:r>
                    <m:r>
                      <m:rPr>
                        <m:nor/>
                      </m:rPr>
                      <a:rPr lang="fr-FR" sz="2400" i="1" spc="-5" dirty="0">
                        <a:latin typeface="Times New Roman"/>
                        <a:cs typeface="Times New Roman"/>
                      </a:rPr>
                      <m:t>t</m:t>
                    </m:r>
                    <m:r>
                      <m:rPr>
                        <m:nor/>
                      </m:rPr>
                      <a:rPr lang="en-US" sz="2400" spc="-5" dirty="0">
                        <a:latin typeface="Times New Roman"/>
                        <a:cs typeface="Times New Roman"/>
                      </a:rPr>
                      <m:t>−</m:t>
                    </m:r>
                    <m:r>
                      <m:rPr>
                        <m:nor/>
                      </m:rPr>
                      <a:rPr lang="el-GR" sz="2400" spc="-7" dirty="0">
                        <a:latin typeface="Times New Roman"/>
                        <a:cs typeface="Times New Roman"/>
                      </a:rPr>
                      <m:t> </m:t>
                    </m:r>
                    <m:r>
                      <m:rPr>
                        <m:nor/>
                      </m:rPr>
                      <a:rPr lang="el-GR" sz="2400" spc="-7" dirty="0">
                        <a:latin typeface="Times New Roman"/>
                        <a:cs typeface="Times New Roman"/>
                      </a:rPr>
                      <m:t>α</m:t>
                    </m:r>
                    <m:r>
                      <m:rPr>
                        <m:nor/>
                      </m:rPr>
                      <a:rPr lang="en-US" sz="2400" spc="-30" baseline="6172" dirty="0">
                        <a:latin typeface="Verdana"/>
                        <a:cs typeface="Verdana"/>
                      </a:rPr>
                      <m:t>)</m:t>
                    </m:r>
                    <m:r>
                      <m:rPr>
                        <m:nor/>
                      </m:rPr>
                      <a:rPr lang="en-US" sz="2000" spc="-7" dirty="0">
                        <a:latin typeface="Times New Roman"/>
                        <a:cs typeface="Times New Roman"/>
                      </a:rPr>
                      <m:t> </m:t>
                    </m:r>
                    <m:r>
                      <m:rPr>
                        <m:nor/>
                      </m:rPr>
                      <a:rPr lang="en-US" sz="2000" spc="-7" dirty="0">
                        <a:latin typeface="Times New Roman"/>
                        <a:cs typeface="Times New Roman"/>
                      </a:rPr>
                      <m:t>f</m:t>
                    </m:r>
                    <m:r>
                      <m:rPr>
                        <m:nor/>
                      </m:rPr>
                      <a:rPr lang="en-US" sz="2000" i="1" spc="-5" dirty="0">
                        <a:latin typeface="Times New Roman"/>
                        <a:cs typeface="Times New Roman"/>
                      </a:rPr>
                      <m:t> </m:t>
                    </m:r>
                    <m:r>
                      <m:rPr>
                        <m:nor/>
                      </m:rPr>
                      <a:rPr lang="fr-FR" sz="2000" spc="-7" baseline="-10416" dirty="0">
                        <a:latin typeface="Times New Roman"/>
                        <a:cs typeface="Times New Roman"/>
                      </a:rPr>
                      <m:t>1</m:t>
                    </m:r>
                    <m:r>
                      <m:rPr>
                        <m:nor/>
                      </m:rPr>
                      <a:rPr lang="fr-FR" sz="2000" spc="-7" dirty="0">
                        <a:latin typeface="Times New Roman"/>
                        <a:cs typeface="Times New Roman"/>
                      </a:rPr>
                      <m:t>(</m:t>
                    </m:r>
                    <m:r>
                      <m:rPr>
                        <m:nor/>
                      </m:rPr>
                      <a:rPr lang="el-GR" sz="2000" spc="-7" dirty="0">
                        <a:latin typeface="Times New Roman"/>
                        <a:cs typeface="Times New Roman"/>
                      </a:rPr>
                      <m:t>α</m:t>
                    </m:r>
                    <m:r>
                      <m:rPr>
                        <m:nor/>
                      </m:rPr>
                      <a:rPr lang="fr-FR" sz="2000" spc="-7" dirty="0">
                        <a:latin typeface="Times New Roman"/>
                        <a:cs typeface="Times New Roman"/>
                      </a:rPr>
                      <m:t>)</m:t>
                    </m:r>
                    <m:r>
                      <m:rPr>
                        <m:nor/>
                      </m:rPr>
                      <a:rPr lang="en-US" sz="1800" spc="-7" dirty="0">
                        <a:latin typeface="Times New Roman"/>
                        <a:cs typeface="Times New Roman"/>
                      </a:rPr>
                      <m:t> </m:t>
                    </m:r>
                    <m:r>
                      <m:rPr>
                        <m:nor/>
                      </m:rPr>
                      <a:rPr lang="en-US" sz="1800" spc="-7" dirty="0">
                        <a:latin typeface="Times New Roman"/>
                        <a:cs typeface="Times New Roman"/>
                      </a:rPr>
                      <m:t>d</m:t>
                    </m:r>
                    <m:r>
                      <m:rPr>
                        <m:nor/>
                      </m:rPr>
                      <a:rPr lang="el-GR" sz="1800" spc="-7" dirty="0">
                        <a:latin typeface="Times New Roman"/>
                        <a:cs typeface="Times New Roman"/>
                      </a:rPr>
                      <m:t>α</m:t>
                    </m:r>
                    <m:r>
                      <m:rPr>
                        <m:nor/>
                      </m:rPr>
                      <a:rPr lang="en-US" sz="1800" spc="-7" dirty="0">
                        <a:latin typeface="Times New Roman"/>
                        <a:cs typeface="Times New Roman"/>
                      </a:rPr>
                      <m:t> </m:t>
                    </m:r>
                  </m:oMath>
                </a14:m>
                <a:endParaRPr lang="en-US" sz="1800" spc="-7" dirty="0">
                  <a:latin typeface="Times New Roman"/>
                  <a:cs typeface="Times New Roman"/>
                </a:endParaRPr>
              </a:p>
              <a:p>
                <a:pPr marL="502920" lvl="1" indent="0">
                  <a:buNone/>
                </a:pPr>
                <a:endParaRPr lang="en-US" sz="2000" spc="-7" dirty="0">
                  <a:latin typeface="Times New Roman"/>
                  <a:cs typeface="Times New Roman"/>
                </a:endParaRPr>
              </a:p>
              <a:p>
                <a:pPr marL="502920" lvl="1" indent="0">
                  <a:buNone/>
                </a:pPr>
                <a:endParaRPr lang="en-US" sz="2400" spc="-30" baseline="6172" dirty="0">
                  <a:latin typeface="Verdana"/>
                  <a:cs typeface="Verdana"/>
                </a:endParaRPr>
              </a:p>
              <a:p>
                <a:pPr marL="502920" lvl="1" indent="0">
                  <a:buNone/>
                </a:pPr>
                <a:endParaRPr lang="en-US" sz="2400" spc="-7" dirty="0">
                  <a:latin typeface="Times New Roman"/>
                  <a:cs typeface="Times New Roman"/>
                </a:endParaRPr>
              </a:p>
              <a:p>
                <a:pPr marL="502920" lvl="1" indent="0">
                  <a:buNone/>
                </a:pPr>
                <a:endParaRPr lang="en-US" sz="3160" spc="-30" baseline="6172" dirty="0">
                  <a:latin typeface="Verdana"/>
                  <a:cs typeface="Verdana"/>
                </a:endParaRPr>
              </a:p>
              <a:p>
                <a:pPr marL="502920" lvl="1" indent="0">
                  <a:buNone/>
                </a:pPr>
                <a:endParaRPr lang="en-US" sz="3160" spc="-30" baseline="6172" dirty="0">
                  <a:latin typeface="Verdana"/>
                  <a:cs typeface="Verdana"/>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86" t="-3924" b="-3924"/>
                </a:stretch>
              </a:blipFill>
            </p:spPr>
            <p:txBody>
              <a:bodyPr/>
              <a:lstStyle/>
              <a:p>
                <a:r>
                  <a:rPr lang="en-US">
                    <a:noFill/>
                  </a:rPr>
                  <a:t> </a:t>
                </a:r>
              </a:p>
            </p:txBody>
          </p:sp>
        </mc:Fallback>
      </mc:AlternateContent>
    </p:spTree>
    <p:extLst>
      <p:ext uri="{BB962C8B-B14F-4D97-AF65-F5344CB8AC3E}">
        <p14:creationId xmlns:p14="http://schemas.microsoft.com/office/powerpoint/2010/main" val="198151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Tree Analysis</a:t>
            </a:r>
          </a:p>
        </p:txBody>
      </p:sp>
      <p:sp>
        <p:nvSpPr>
          <p:cNvPr id="3" name="Content Placeholder 2"/>
          <p:cNvSpPr>
            <a:spLocks noGrp="1"/>
          </p:cNvSpPr>
          <p:nvPr>
            <p:ph idx="1"/>
          </p:nvPr>
        </p:nvSpPr>
        <p:spPr/>
        <p:txBody>
          <a:bodyPr>
            <a:normAutofit fontScale="70000" lnSpcReduction="20000"/>
          </a:bodyPr>
          <a:lstStyle/>
          <a:p>
            <a:r>
              <a:rPr lang="en-US" dirty="0"/>
              <a:t>Fault tree analysis is a graphical representation of the major  faults or critical failures associated with a product, the causes  for the faults, and potential countermeasures. FTA helps  identify areas of concern for new system design or for  improvement of existing systems. It also helps identify  corrective actions to correct or mitigate problems.</a:t>
            </a:r>
          </a:p>
          <a:p>
            <a:r>
              <a:rPr lang="en-US" dirty="0"/>
              <a:t>FTA can also be defined as a graphic “model” of the  pathways within a system that can lead to a foreseeable,  undesirable event. The pathways interconnect contributory  events and conditions, using standard logic symbols.</a:t>
            </a:r>
          </a:p>
          <a:p>
            <a:r>
              <a:rPr lang="en-US" dirty="0"/>
              <a:t>Fault tree analysis is useful both in designing new systems,  products or services or in dealing with identified problems in  existing products/services. As part of process improvement, it  can be used to help identify root causes of trouble and to  design remedies and countermeasures.</a:t>
            </a:r>
          </a:p>
          <a:p>
            <a:endParaRPr lang="en-US" dirty="0"/>
          </a:p>
        </p:txBody>
      </p:sp>
    </p:spTree>
    <p:extLst>
      <p:ext uri="{BB962C8B-B14F-4D97-AF65-F5344CB8AC3E}">
        <p14:creationId xmlns:p14="http://schemas.microsoft.com/office/powerpoint/2010/main" val="360230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idx="1"/>
          </p:nvPr>
        </p:nvSpPr>
        <p:spPr/>
        <p:txBody>
          <a:bodyPr/>
          <a:lstStyle/>
          <a:p>
            <a:endParaRPr lang="en-US" altLang="en-US"/>
          </a:p>
          <a:p>
            <a:endParaRPr lang="en-US" altLang="en-US"/>
          </a:p>
          <a:p>
            <a:endParaRPr lang="en-US" altLang="en-US"/>
          </a:p>
          <a:p>
            <a:pPr>
              <a:buFont typeface="Wingdings 3" panose="05040102010807070707" pitchFamily="18" charset="2"/>
              <a:buNone/>
            </a:pPr>
            <a:r>
              <a:rPr lang="en-US" altLang="en-US"/>
              <a:t>In this case, </a:t>
            </a:r>
          </a:p>
          <a:p>
            <a:pPr>
              <a:buFont typeface="Wingdings 3" panose="05040102010807070707" pitchFamily="18" charset="2"/>
              <a:buNone/>
            </a:pPr>
            <a:endParaRPr lang="en-US" altLang="en-US"/>
          </a:p>
          <a:p>
            <a:pPr>
              <a:buFont typeface="Wingdings 3" panose="05040102010807070707" pitchFamily="18" charset="2"/>
              <a:buNone/>
            </a:pPr>
            <a:r>
              <a:rPr lang="en-US" altLang="en-US"/>
              <a:t>Then the mean or expected value is </a:t>
            </a:r>
          </a:p>
          <a:p>
            <a:endParaRPr lang="en-US" altLang="en-US"/>
          </a:p>
          <a:p>
            <a:endParaRPr lang="en-US" altLang="en-US"/>
          </a:p>
        </p:txBody>
      </p:sp>
      <p:sp>
        <p:nvSpPr>
          <p:cNvPr id="2" name="Title 1"/>
          <p:cNvSpPr>
            <a:spLocks noGrp="1"/>
          </p:cNvSpPr>
          <p:nvPr>
            <p:ph type="title"/>
          </p:nvPr>
        </p:nvSpPr>
        <p:spPr/>
        <p:txBody>
          <a:bodyPr>
            <a:normAutofit/>
          </a:bodyPr>
          <a:lstStyle/>
          <a:p>
            <a:pPr>
              <a:defRPr/>
            </a:pPr>
            <a:r>
              <a:rPr lang="en-US" sz="4000" dirty="0"/>
              <a:t>Another form of exponential distribution</a:t>
            </a:r>
          </a:p>
        </p:txBody>
      </p:sp>
      <p:graphicFrame>
        <p:nvGraphicFramePr>
          <p:cNvPr id="2050" name="Object 3"/>
          <p:cNvGraphicFramePr>
            <a:graphicFrameLocks noChangeAspect="1"/>
          </p:cNvGraphicFramePr>
          <p:nvPr/>
        </p:nvGraphicFramePr>
        <p:xfrm>
          <a:off x="2011680" y="2293620"/>
          <a:ext cx="3771900" cy="922020"/>
        </p:xfrm>
        <a:graphic>
          <a:graphicData uri="http://schemas.openxmlformats.org/presentationml/2006/ole">
            <mc:AlternateContent xmlns:mc="http://schemas.openxmlformats.org/markup-compatibility/2006">
              <mc:Choice xmlns:v="urn:schemas-microsoft-com:vml" Requires="v">
                <p:oleObj spid="_x0000_s2053" name="Equation" r:id="rId3" imgW="812520" imgH="228600" progId="Equation.DSMT4">
                  <p:embed/>
                </p:oleObj>
              </mc:Choice>
              <mc:Fallback>
                <p:oleObj name="Equation" r:id="rId3" imgW="812520" imgH="228600" progId="Equation.DSMT4">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680" y="2293620"/>
                        <a:ext cx="377190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3939540" y="3215640"/>
          <a:ext cx="1508760" cy="984885"/>
        </p:xfrm>
        <a:graphic>
          <a:graphicData uri="http://schemas.openxmlformats.org/presentationml/2006/ole">
            <mc:AlternateContent xmlns:mc="http://schemas.openxmlformats.org/markup-compatibility/2006">
              <mc:Choice xmlns:v="urn:schemas-microsoft-com:vml" Requires="v">
                <p:oleObj spid="_x0000_s2054" name="Equation" r:id="rId5" imgW="419040" imgH="419040" progId="Equation.DSMT4">
                  <p:embed/>
                </p:oleObj>
              </mc:Choice>
              <mc:Fallback>
                <p:oleObj name="Equation" r:id="rId5" imgW="419040" imgH="419040" progId="Equation.DSMT4">
                  <p:embed/>
                  <p:pic>
                    <p:nvPicPr>
                      <p:cNvPr id="205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9540" y="3215640"/>
                        <a:ext cx="150876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nvPr>
        </p:nvGraphicFramePr>
        <p:xfrm>
          <a:off x="7879080" y="4495800"/>
          <a:ext cx="502920" cy="838200"/>
        </p:xfrm>
        <a:graphic>
          <a:graphicData uri="http://schemas.openxmlformats.org/presentationml/2006/ole">
            <mc:AlternateContent xmlns:mc="http://schemas.openxmlformats.org/markup-compatibility/2006">
              <mc:Choice xmlns:v="urn:schemas-microsoft-com:vml" Requires="v">
                <p:oleObj spid="_x0000_s2055" name="Equation" r:id="rId7" imgW="164880" imgH="393480" progId="Equation.DSMT4">
                  <p:embed/>
                </p:oleObj>
              </mc:Choice>
              <mc:Fallback>
                <p:oleObj name="Equation" r:id="rId7" imgW="164880" imgH="393480" progId="Equation.DSMT4">
                  <p:embed/>
                  <p:pic>
                    <p:nvPicPr>
                      <p:cNvPr id="205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9080" y="4495800"/>
                        <a:ext cx="50292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28700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FTA Operators</a:t>
            </a:r>
          </a:p>
        </p:txBody>
      </p:sp>
      <p:sp>
        <p:nvSpPr>
          <p:cNvPr id="3" name="Content Placeholder 2"/>
          <p:cNvSpPr>
            <a:spLocks noGrp="1"/>
          </p:cNvSpPr>
          <p:nvPr>
            <p:ph idx="1"/>
          </p:nvPr>
        </p:nvSpPr>
        <p:spPr/>
        <p:txBody>
          <a:bodyPr/>
          <a:lstStyle/>
          <a:p>
            <a:r>
              <a:rPr lang="en-US" dirty="0"/>
              <a:t>And Gate</a:t>
            </a:r>
          </a:p>
          <a:p>
            <a:pPr lvl="1"/>
            <a:r>
              <a:rPr lang="en-US" dirty="0"/>
              <a:t>The preceding events must all happen to enable the output (parallel RBD connection)</a:t>
            </a:r>
          </a:p>
          <a:p>
            <a:r>
              <a:rPr lang="en-US" dirty="0"/>
              <a:t>Or Gate</a:t>
            </a:r>
          </a:p>
          <a:p>
            <a:pPr lvl="1"/>
            <a:r>
              <a:rPr lang="en-US" dirty="0"/>
              <a:t>Either of the two events can lead to the undesirable output (series RBD connection)</a:t>
            </a:r>
          </a:p>
        </p:txBody>
      </p:sp>
    </p:spTree>
    <p:extLst>
      <p:ext uri="{BB962C8B-B14F-4D97-AF65-F5344CB8AC3E}">
        <p14:creationId xmlns:p14="http://schemas.microsoft.com/office/powerpoint/2010/main" val="353355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FTA</a:t>
            </a:r>
          </a:p>
        </p:txBody>
      </p:sp>
      <p:sp>
        <p:nvSpPr>
          <p:cNvPr id="4" name="object 2"/>
          <p:cNvSpPr/>
          <p:nvPr/>
        </p:nvSpPr>
        <p:spPr>
          <a:xfrm>
            <a:off x="5818843" y="3926170"/>
            <a:ext cx="457200" cy="533400"/>
          </a:xfrm>
          <a:custGeom>
            <a:avLst/>
            <a:gdLst/>
            <a:ahLst/>
            <a:cxnLst/>
            <a:rect l="l" t="t" r="r" b="b"/>
            <a:pathLst>
              <a:path w="457200" h="533400">
                <a:moveTo>
                  <a:pt x="0" y="533399"/>
                </a:moveTo>
                <a:lnTo>
                  <a:pt x="0" y="266699"/>
                </a:lnTo>
                <a:lnTo>
                  <a:pt x="4644" y="212950"/>
                </a:lnTo>
                <a:lnTo>
                  <a:pt x="17964" y="162888"/>
                </a:lnTo>
                <a:lnTo>
                  <a:pt x="39041" y="117585"/>
                </a:lnTo>
                <a:lnTo>
                  <a:pt x="66955" y="78114"/>
                </a:lnTo>
                <a:lnTo>
                  <a:pt x="100787" y="45548"/>
                </a:lnTo>
                <a:lnTo>
                  <a:pt x="139618" y="20958"/>
                </a:lnTo>
                <a:lnTo>
                  <a:pt x="182529" y="5418"/>
                </a:lnTo>
                <a:lnTo>
                  <a:pt x="228599" y="0"/>
                </a:lnTo>
                <a:lnTo>
                  <a:pt x="274670" y="5418"/>
                </a:lnTo>
                <a:lnTo>
                  <a:pt x="317581" y="20958"/>
                </a:lnTo>
                <a:lnTo>
                  <a:pt x="356412" y="45548"/>
                </a:lnTo>
                <a:lnTo>
                  <a:pt x="390244" y="78114"/>
                </a:lnTo>
                <a:lnTo>
                  <a:pt x="418158" y="117585"/>
                </a:lnTo>
                <a:lnTo>
                  <a:pt x="439235" y="162888"/>
                </a:lnTo>
                <a:lnTo>
                  <a:pt x="452555" y="212950"/>
                </a:lnTo>
                <a:lnTo>
                  <a:pt x="457199" y="266699"/>
                </a:lnTo>
                <a:lnTo>
                  <a:pt x="457199" y="533399"/>
                </a:lnTo>
                <a:lnTo>
                  <a:pt x="0" y="533399"/>
                </a:lnTo>
                <a:close/>
              </a:path>
            </a:pathLst>
          </a:custGeom>
          <a:ln w="19049">
            <a:solidFill>
              <a:srgbClr val="000000"/>
            </a:solidFill>
          </a:ln>
        </p:spPr>
        <p:txBody>
          <a:bodyPr wrap="square" lIns="0" tIns="0" rIns="0" bIns="0" rtlCol="0"/>
          <a:lstStyle/>
          <a:p>
            <a:endParaRPr/>
          </a:p>
        </p:txBody>
      </p:sp>
      <p:sp>
        <p:nvSpPr>
          <p:cNvPr id="5" name="object 3"/>
          <p:cNvSpPr txBox="1"/>
          <p:nvPr/>
        </p:nvSpPr>
        <p:spPr>
          <a:xfrm>
            <a:off x="5918818" y="4110007"/>
            <a:ext cx="295910" cy="258445"/>
          </a:xfrm>
          <a:prstGeom prst="rect">
            <a:avLst/>
          </a:prstGeom>
        </p:spPr>
        <p:txBody>
          <a:bodyPr vert="horz" wrap="square" lIns="0" tIns="0" rIns="0" bIns="0" rtlCol="0">
            <a:spAutoFit/>
          </a:bodyPr>
          <a:lstStyle/>
          <a:p>
            <a:pPr marL="12700">
              <a:lnSpc>
                <a:spcPct val="100000"/>
              </a:lnSpc>
            </a:pPr>
            <a:r>
              <a:rPr sz="1600" dirty="0">
                <a:latin typeface="Tahoma"/>
                <a:cs typeface="Tahoma"/>
              </a:rPr>
              <a:t>OR</a:t>
            </a:r>
            <a:endParaRPr sz="1600">
              <a:latin typeface="Tahoma"/>
              <a:cs typeface="Tahoma"/>
            </a:endParaRPr>
          </a:p>
        </p:txBody>
      </p:sp>
      <p:sp>
        <p:nvSpPr>
          <p:cNvPr id="6" name="object 4"/>
          <p:cNvSpPr/>
          <p:nvPr/>
        </p:nvSpPr>
        <p:spPr>
          <a:xfrm>
            <a:off x="5742644" y="4383370"/>
            <a:ext cx="609600" cy="533400"/>
          </a:xfrm>
          <a:custGeom>
            <a:avLst/>
            <a:gdLst/>
            <a:ahLst/>
            <a:cxnLst/>
            <a:rect l="l" t="t" r="r" b="b"/>
            <a:pathLst>
              <a:path w="609600" h="533400">
                <a:moveTo>
                  <a:pt x="304800" y="0"/>
                </a:moveTo>
                <a:lnTo>
                  <a:pt x="255359" y="3490"/>
                </a:lnTo>
                <a:lnTo>
                  <a:pt x="208459" y="13596"/>
                </a:lnTo>
                <a:lnTo>
                  <a:pt x="164726" y="29768"/>
                </a:lnTo>
                <a:lnTo>
                  <a:pt x="124788" y="51457"/>
                </a:lnTo>
                <a:lnTo>
                  <a:pt x="89273" y="78114"/>
                </a:lnTo>
                <a:lnTo>
                  <a:pt x="58808" y="109190"/>
                </a:lnTo>
                <a:lnTo>
                  <a:pt x="34021" y="144135"/>
                </a:lnTo>
                <a:lnTo>
                  <a:pt x="15538" y="182402"/>
                </a:lnTo>
                <a:lnTo>
                  <a:pt x="3989" y="223439"/>
                </a:lnTo>
                <a:lnTo>
                  <a:pt x="0" y="266700"/>
                </a:lnTo>
                <a:lnTo>
                  <a:pt x="3989" y="309960"/>
                </a:lnTo>
                <a:lnTo>
                  <a:pt x="15538" y="350997"/>
                </a:lnTo>
                <a:lnTo>
                  <a:pt x="34021" y="389264"/>
                </a:lnTo>
                <a:lnTo>
                  <a:pt x="58808" y="424209"/>
                </a:lnTo>
                <a:lnTo>
                  <a:pt x="89273" y="455285"/>
                </a:lnTo>
                <a:lnTo>
                  <a:pt x="124788" y="481942"/>
                </a:lnTo>
                <a:lnTo>
                  <a:pt x="164726" y="503631"/>
                </a:lnTo>
                <a:lnTo>
                  <a:pt x="208459" y="519803"/>
                </a:lnTo>
                <a:lnTo>
                  <a:pt x="255359" y="529909"/>
                </a:lnTo>
                <a:lnTo>
                  <a:pt x="304800" y="533400"/>
                </a:lnTo>
                <a:lnTo>
                  <a:pt x="354240" y="529909"/>
                </a:lnTo>
                <a:lnTo>
                  <a:pt x="401140" y="519803"/>
                </a:lnTo>
                <a:lnTo>
                  <a:pt x="444872" y="503631"/>
                </a:lnTo>
                <a:lnTo>
                  <a:pt x="484810" y="481942"/>
                </a:lnTo>
                <a:lnTo>
                  <a:pt x="520325" y="455285"/>
                </a:lnTo>
                <a:lnTo>
                  <a:pt x="550791" y="424209"/>
                </a:lnTo>
                <a:lnTo>
                  <a:pt x="575578" y="389264"/>
                </a:lnTo>
                <a:lnTo>
                  <a:pt x="594061" y="350997"/>
                </a:lnTo>
                <a:lnTo>
                  <a:pt x="605610" y="309960"/>
                </a:lnTo>
                <a:lnTo>
                  <a:pt x="609600" y="266700"/>
                </a:lnTo>
                <a:lnTo>
                  <a:pt x="605610" y="223439"/>
                </a:lnTo>
                <a:lnTo>
                  <a:pt x="594061" y="182402"/>
                </a:lnTo>
                <a:lnTo>
                  <a:pt x="575578" y="144135"/>
                </a:lnTo>
                <a:lnTo>
                  <a:pt x="550791" y="109190"/>
                </a:lnTo>
                <a:lnTo>
                  <a:pt x="520325" y="78114"/>
                </a:lnTo>
                <a:lnTo>
                  <a:pt x="484810" y="51457"/>
                </a:lnTo>
                <a:lnTo>
                  <a:pt x="444872" y="29768"/>
                </a:lnTo>
                <a:lnTo>
                  <a:pt x="401140" y="13596"/>
                </a:lnTo>
                <a:lnTo>
                  <a:pt x="354240" y="3490"/>
                </a:lnTo>
                <a:lnTo>
                  <a:pt x="304800" y="0"/>
                </a:lnTo>
                <a:close/>
              </a:path>
            </a:pathLst>
          </a:custGeom>
          <a:solidFill>
            <a:srgbClr val="FFFFFF"/>
          </a:solidFill>
        </p:spPr>
        <p:txBody>
          <a:bodyPr wrap="square" lIns="0" tIns="0" rIns="0" bIns="0" rtlCol="0"/>
          <a:lstStyle/>
          <a:p>
            <a:endParaRPr/>
          </a:p>
        </p:txBody>
      </p:sp>
      <p:sp>
        <p:nvSpPr>
          <p:cNvPr id="7" name="object 5"/>
          <p:cNvSpPr/>
          <p:nvPr/>
        </p:nvSpPr>
        <p:spPr>
          <a:xfrm>
            <a:off x="5742643" y="4383370"/>
            <a:ext cx="609600" cy="533400"/>
          </a:xfrm>
          <a:custGeom>
            <a:avLst/>
            <a:gdLst/>
            <a:ahLst/>
            <a:cxnLst/>
            <a:rect l="l" t="t" r="r" b="b"/>
            <a:pathLst>
              <a:path w="609600" h="533400">
                <a:moveTo>
                  <a:pt x="0" y="266699"/>
                </a:moveTo>
                <a:lnTo>
                  <a:pt x="3989" y="223439"/>
                </a:lnTo>
                <a:lnTo>
                  <a:pt x="15538" y="182402"/>
                </a:lnTo>
                <a:lnTo>
                  <a:pt x="34021" y="144136"/>
                </a:lnTo>
                <a:lnTo>
                  <a:pt x="58808" y="109190"/>
                </a:lnTo>
                <a:lnTo>
                  <a:pt x="89273" y="78114"/>
                </a:lnTo>
                <a:lnTo>
                  <a:pt x="124789" y="51457"/>
                </a:lnTo>
                <a:lnTo>
                  <a:pt x="164726" y="29768"/>
                </a:lnTo>
                <a:lnTo>
                  <a:pt x="208459" y="13596"/>
                </a:lnTo>
                <a:lnTo>
                  <a:pt x="255359" y="3490"/>
                </a:lnTo>
                <a:lnTo>
                  <a:pt x="304799" y="0"/>
                </a:lnTo>
                <a:lnTo>
                  <a:pt x="354240" y="3490"/>
                </a:lnTo>
                <a:lnTo>
                  <a:pt x="401140" y="13596"/>
                </a:lnTo>
                <a:lnTo>
                  <a:pt x="444873" y="29768"/>
                </a:lnTo>
                <a:lnTo>
                  <a:pt x="484810" y="51457"/>
                </a:lnTo>
                <a:lnTo>
                  <a:pt x="520326" y="78114"/>
                </a:lnTo>
                <a:lnTo>
                  <a:pt x="550791" y="109190"/>
                </a:lnTo>
                <a:lnTo>
                  <a:pt x="575578" y="144136"/>
                </a:lnTo>
                <a:lnTo>
                  <a:pt x="594061" y="182402"/>
                </a:lnTo>
                <a:lnTo>
                  <a:pt x="605610" y="223439"/>
                </a:lnTo>
                <a:lnTo>
                  <a:pt x="609599" y="266699"/>
                </a:lnTo>
                <a:lnTo>
                  <a:pt x="605610" y="309960"/>
                </a:lnTo>
                <a:lnTo>
                  <a:pt x="594061" y="350997"/>
                </a:lnTo>
                <a:lnTo>
                  <a:pt x="575578" y="389263"/>
                </a:lnTo>
                <a:lnTo>
                  <a:pt x="550791" y="424209"/>
                </a:lnTo>
                <a:lnTo>
                  <a:pt x="520326" y="455285"/>
                </a:lnTo>
                <a:lnTo>
                  <a:pt x="484810" y="481942"/>
                </a:lnTo>
                <a:lnTo>
                  <a:pt x="444873" y="503631"/>
                </a:lnTo>
                <a:lnTo>
                  <a:pt x="401140" y="519803"/>
                </a:lnTo>
                <a:lnTo>
                  <a:pt x="354240" y="529909"/>
                </a:lnTo>
                <a:lnTo>
                  <a:pt x="304799" y="533399"/>
                </a:lnTo>
                <a:lnTo>
                  <a:pt x="255359" y="529909"/>
                </a:lnTo>
                <a:lnTo>
                  <a:pt x="208459" y="519803"/>
                </a:lnTo>
                <a:lnTo>
                  <a:pt x="164726" y="503631"/>
                </a:lnTo>
                <a:lnTo>
                  <a:pt x="124789" y="481942"/>
                </a:lnTo>
                <a:lnTo>
                  <a:pt x="89273" y="455285"/>
                </a:lnTo>
                <a:lnTo>
                  <a:pt x="58808" y="424209"/>
                </a:lnTo>
                <a:lnTo>
                  <a:pt x="34021" y="389263"/>
                </a:lnTo>
                <a:lnTo>
                  <a:pt x="15538" y="350997"/>
                </a:lnTo>
                <a:lnTo>
                  <a:pt x="3989" y="309960"/>
                </a:lnTo>
                <a:lnTo>
                  <a:pt x="0" y="266699"/>
                </a:lnTo>
                <a:close/>
              </a:path>
            </a:pathLst>
          </a:custGeom>
          <a:ln w="19049">
            <a:solidFill>
              <a:srgbClr val="000000"/>
            </a:solidFill>
          </a:ln>
        </p:spPr>
        <p:txBody>
          <a:bodyPr wrap="square" lIns="0" tIns="0" rIns="0" bIns="0" rtlCol="0"/>
          <a:lstStyle/>
          <a:p>
            <a:endParaRPr/>
          </a:p>
        </p:txBody>
      </p:sp>
      <p:sp>
        <p:nvSpPr>
          <p:cNvPr id="8" name="object 6"/>
          <p:cNvSpPr/>
          <p:nvPr/>
        </p:nvSpPr>
        <p:spPr>
          <a:xfrm>
            <a:off x="5666444" y="4459570"/>
            <a:ext cx="762000" cy="533400"/>
          </a:xfrm>
          <a:custGeom>
            <a:avLst/>
            <a:gdLst/>
            <a:ahLst/>
            <a:cxnLst/>
            <a:rect l="l" t="t" r="r" b="b"/>
            <a:pathLst>
              <a:path w="762000" h="533400">
                <a:moveTo>
                  <a:pt x="0" y="0"/>
                </a:moveTo>
                <a:lnTo>
                  <a:pt x="762000" y="0"/>
                </a:lnTo>
                <a:lnTo>
                  <a:pt x="762000" y="533400"/>
                </a:lnTo>
                <a:lnTo>
                  <a:pt x="0" y="533400"/>
                </a:lnTo>
                <a:lnTo>
                  <a:pt x="0" y="0"/>
                </a:lnTo>
                <a:close/>
              </a:path>
            </a:pathLst>
          </a:custGeom>
          <a:solidFill>
            <a:srgbClr val="FFFFFF"/>
          </a:solidFill>
        </p:spPr>
        <p:txBody>
          <a:bodyPr wrap="square" lIns="0" tIns="0" rIns="0" bIns="0" rtlCol="0"/>
          <a:lstStyle/>
          <a:p>
            <a:endParaRPr/>
          </a:p>
        </p:txBody>
      </p:sp>
      <p:sp>
        <p:nvSpPr>
          <p:cNvPr id="9" name="object 8"/>
          <p:cNvSpPr/>
          <p:nvPr/>
        </p:nvSpPr>
        <p:spPr>
          <a:xfrm>
            <a:off x="4828244" y="1944970"/>
            <a:ext cx="457200" cy="533400"/>
          </a:xfrm>
          <a:custGeom>
            <a:avLst/>
            <a:gdLst/>
            <a:ahLst/>
            <a:cxnLst/>
            <a:rect l="l" t="t" r="r" b="b"/>
            <a:pathLst>
              <a:path w="457200" h="533400">
                <a:moveTo>
                  <a:pt x="0" y="533399"/>
                </a:moveTo>
                <a:lnTo>
                  <a:pt x="0" y="266700"/>
                </a:lnTo>
                <a:lnTo>
                  <a:pt x="4644" y="212950"/>
                </a:lnTo>
                <a:lnTo>
                  <a:pt x="17964" y="162888"/>
                </a:lnTo>
                <a:lnTo>
                  <a:pt x="39041" y="117585"/>
                </a:lnTo>
                <a:lnTo>
                  <a:pt x="66955" y="78114"/>
                </a:lnTo>
                <a:lnTo>
                  <a:pt x="100787" y="45548"/>
                </a:lnTo>
                <a:lnTo>
                  <a:pt x="139618" y="20958"/>
                </a:lnTo>
                <a:lnTo>
                  <a:pt x="182529" y="5418"/>
                </a:lnTo>
                <a:lnTo>
                  <a:pt x="228600" y="0"/>
                </a:lnTo>
                <a:lnTo>
                  <a:pt x="274670" y="5418"/>
                </a:lnTo>
                <a:lnTo>
                  <a:pt x="317581" y="20958"/>
                </a:lnTo>
                <a:lnTo>
                  <a:pt x="356412" y="45548"/>
                </a:lnTo>
                <a:lnTo>
                  <a:pt x="390244" y="78114"/>
                </a:lnTo>
                <a:lnTo>
                  <a:pt x="418158" y="117585"/>
                </a:lnTo>
                <a:lnTo>
                  <a:pt x="439235" y="162888"/>
                </a:lnTo>
                <a:lnTo>
                  <a:pt x="452555" y="212950"/>
                </a:lnTo>
                <a:lnTo>
                  <a:pt x="457199" y="266700"/>
                </a:lnTo>
                <a:lnTo>
                  <a:pt x="457199" y="533399"/>
                </a:lnTo>
                <a:lnTo>
                  <a:pt x="0" y="533399"/>
                </a:lnTo>
                <a:close/>
              </a:path>
            </a:pathLst>
          </a:custGeom>
          <a:ln w="9524">
            <a:solidFill>
              <a:srgbClr val="000000"/>
            </a:solidFill>
          </a:ln>
        </p:spPr>
        <p:txBody>
          <a:bodyPr wrap="square" lIns="0" tIns="0" rIns="0" bIns="0" rtlCol="0"/>
          <a:lstStyle/>
          <a:p>
            <a:endParaRPr/>
          </a:p>
        </p:txBody>
      </p:sp>
      <p:sp>
        <p:nvSpPr>
          <p:cNvPr id="10" name="object 9"/>
          <p:cNvSpPr txBox="1"/>
          <p:nvPr/>
        </p:nvSpPr>
        <p:spPr>
          <a:xfrm>
            <a:off x="4852019" y="2128808"/>
            <a:ext cx="421005" cy="258445"/>
          </a:xfrm>
          <a:prstGeom prst="rect">
            <a:avLst/>
          </a:prstGeom>
        </p:spPr>
        <p:txBody>
          <a:bodyPr vert="horz" wrap="square" lIns="0" tIns="0" rIns="0" bIns="0" rtlCol="0">
            <a:spAutoFit/>
          </a:bodyPr>
          <a:lstStyle/>
          <a:p>
            <a:pPr marL="12700">
              <a:lnSpc>
                <a:spcPct val="100000"/>
              </a:lnSpc>
            </a:pPr>
            <a:r>
              <a:rPr sz="1600" dirty="0">
                <a:latin typeface="Tahoma"/>
                <a:cs typeface="Tahoma"/>
              </a:rPr>
              <a:t>AND</a:t>
            </a:r>
            <a:endParaRPr sz="1600">
              <a:latin typeface="Tahoma"/>
              <a:cs typeface="Tahoma"/>
            </a:endParaRPr>
          </a:p>
        </p:txBody>
      </p:sp>
      <p:sp>
        <p:nvSpPr>
          <p:cNvPr id="11" name="object 10"/>
          <p:cNvSpPr txBox="1"/>
          <p:nvPr/>
        </p:nvSpPr>
        <p:spPr>
          <a:xfrm>
            <a:off x="3913844" y="1106770"/>
            <a:ext cx="2286000" cy="838200"/>
          </a:xfrm>
          <a:prstGeom prst="rect">
            <a:avLst/>
          </a:prstGeom>
          <a:solidFill>
            <a:srgbClr val="FFFB00"/>
          </a:solidFill>
          <a:ln w="9524">
            <a:solidFill>
              <a:srgbClr val="000000"/>
            </a:solidFill>
          </a:ln>
        </p:spPr>
        <p:txBody>
          <a:bodyPr vert="horz" wrap="square" lIns="0" tIns="200660" rIns="0" bIns="0" rtlCol="0">
            <a:spAutoFit/>
          </a:bodyPr>
          <a:lstStyle/>
          <a:p>
            <a:pPr marL="594360">
              <a:lnSpc>
                <a:spcPct val="100000"/>
              </a:lnSpc>
              <a:spcBef>
                <a:spcPts val="1580"/>
              </a:spcBef>
            </a:pPr>
            <a:r>
              <a:rPr sz="2800" spc="-5" dirty="0">
                <a:latin typeface="Tahoma"/>
                <a:cs typeface="Tahoma"/>
              </a:rPr>
              <a:t>Hazard</a:t>
            </a:r>
            <a:endParaRPr sz="2800">
              <a:latin typeface="Tahoma"/>
              <a:cs typeface="Tahoma"/>
            </a:endParaRPr>
          </a:p>
        </p:txBody>
      </p:sp>
      <p:sp>
        <p:nvSpPr>
          <p:cNvPr id="12" name="object 11"/>
          <p:cNvSpPr/>
          <p:nvPr/>
        </p:nvSpPr>
        <p:spPr>
          <a:xfrm>
            <a:off x="5056844" y="247837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3" name="object 12"/>
          <p:cNvSpPr/>
          <p:nvPr/>
        </p:nvSpPr>
        <p:spPr>
          <a:xfrm>
            <a:off x="2085044" y="2859370"/>
            <a:ext cx="5867400" cy="0"/>
          </a:xfrm>
          <a:custGeom>
            <a:avLst/>
            <a:gdLst/>
            <a:ahLst/>
            <a:cxnLst/>
            <a:rect l="l" t="t" r="r" b="b"/>
            <a:pathLst>
              <a:path w="5867400">
                <a:moveTo>
                  <a:pt x="0" y="0"/>
                </a:moveTo>
                <a:lnTo>
                  <a:pt x="5867398" y="1"/>
                </a:lnTo>
              </a:path>
            </a:pathLst>
          </a:custGeom>
          <a:ln w="9524">
            <a:solidFill>
              <a:srgbClr val="000000"/>
            </a:solidFill>
          </a:ln>
        </p:spPr>
        <p:txBody>
          <a:bodyPr wrap="square" lIns="0" tIns="0" rIns="0" bIns="0" rtlCol="0"/>
          <a:lstStyle/>
          <a:p>
            <a:endParaRPr/>
          </a:p>
        </p:txBody>
      </p:sp>
      <p:sp>
        <p:nvSpPr>
          <p:cNvPr id="14" name="object 13"/>
          <p:cNvSpPr txBox="1"/>
          <p:nvPr/>
        </p:nvSpPr>
        <p:spPr>
          <a:xfrm>
            <a:off x="1475444" y="3240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276860" indent="635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r>
              <a:rPr sz="1800" baseline="-20833" dirty="0">
                <a:latin typeface="Tahoma"/>
                <a:cs typeface="Tahoma"/>
              </a:rPr>
              <a:t>1</a:t>
            </a:r>
            <a:endParaRPr sz="1800" baseline="-20833">
              <a:latin typeface="Tahoma"/>
              <a:cs typeface="Tahoma"/>
            </a:endParaRPr>
          </a:p>
        </p:txBody>
      </p:sp>
      <p:sp>
        <p:nvSpPr>
          <p:cNvPr id="15" name="object 14"/>
          <p:cNvSpPr/>
          <p:nvPr/>
        </p:nvSpPr>
        <p:spPr>
          <a:xfrm>
            <a:off x="2085044" y="285937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16" name="object 15"/>
          <p:cNvSpPr/>
          <p:nvPr/>
        </p:nvSpPr>
        <p:spPr>
          <a:xfrm>
            <a:off x="7952442" y="285937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17" name="object 16"/>
          <p:cNvSpPr/>
          <p:nvPr/>
        </p:nvSpPr>
        <p:spPr>
          <a:xfrm>
            <a:off x="6047444" y="285937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8" name="object 17"/>
          <p:cNvSpPr/>
          <p:nvPr/>
        </p:nvSpPr>
        <p:spPr>
          <a:xfrm>
            <a:off x="3990044" y="285937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9" name="object 18"/>
          <p:cNvSpPr txBox="1"/>
          <p:nvPr/>
        </p:nvSpPr>
        <p:spPr>
          <a:xfrm>
            <a:off x="3380444" y="3240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276860" indent="635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r>
              <a:rPr sz="1800" baseline="-20833" dirty="0">
                <a:latin typeface="Tahoma"/>
                <a:cs typeface="Tahoma"/>
              </a:rPr>
              <a:t>2</a:t>
            </a:r>
            <a:endParaRPr sz="1800" baseline="-20833">
              <a:latin typeface="Tahoma"/>
              <a:cs typeface="Tahoma"/>
            </a:endParaRPr>
          </a:p>
        </p:txBody>
      </p:sp>
      <p:sp>
        <p:nvSpPr>
          <p:cNvPr id="20" name="object 19"/>
          <p:cNvSpPr txBox="1"/>
          <p:nvPr/>
        </p:nvSpPr>
        <p:spPr>
          <a:xfrm>
            <a:off x="5437844" y="3240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55244" indent="-215900">
              <a:lnSpc>
                <a:spcPts val="2100"/>
              </a:lnSpc>
              <a:spcBef>
                <a:spcPts val="620"/>
              </a:spcBef>
            </a:pPr>
            <a:r>
              <a:rPr sz="1800" dirty="0">
                <a:latin typeface="Tahoma"/>
                <a:cs typeface="Tahoma"/>
              </a:rPr>
              <a:t>Compound  </a:t>
            </a:r>
            <a:r>
              <a:rPr sz="1800" spc="-5" dirty="0">
                <a:latin typeface="Tahoma"/>
                <a:cs typeface="Tahoma"/>
              </a:rPr>
              <a:t>Event</a:t>
            </a:r>
            <a:r>
              <a:rPr sz="1800" spc="-7" baseline="-20833" dirty="0">
                <a:latin typeface="Tahoma"/>
                <a:cs typeface="Tahoma"/>
              </a:rPr>
              <a:t>A</a:t>
            </a:r>
            <a:endParaRPr sz="1800" baseline="-20833">
              <a:latin typeface="Tahoma"/>
              <a:cs typeface="Tahoma"/>
            </a:endParaRPr>
          </a:p>
        </p:txBody>
      </p:sp>
      <p:sp>
        <p:nvSpPr>
          <p:cNvPr id="21" name="object 20"/>
          <p:cNvSpPr txBox="1"/>
          <p:nvPr/>
        </p:nvSpPr>
        <p:spPr>
          <a:xfrm>
            <a:off x="7342843" y="3240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276860" indent="635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r>
              <a:rPr sz="1800" baseline="-20833" dirty="0">
                <a:latin typeface="Tahoma"/>
                <a:cs typeface="Tahoma"/>
              </a:rPr>
              <a:t>5</a:t>
            </a:r>
            <a:endParaRPr sz="1800" baseline="-20833">
              <a:latin typeface="Tahoma"/>
              <a:cs typeface="Tahoma"/>
            </a:endParaRPr>
          </a:p>
        </p:txBody>
      </p:sp>
      <p:sp>
        <p:nvSpPr>
          <p:cNvPr id="22" name="object 21"/>
          <p:cNvSpPr/>
          <p:nvPr/>
        </p:nvSpPr>
        <p:spPr>
          <a:xfrm>
            <a:off x="7038044" y="476437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23" name="object 22"/>
          <p:cNvSpPr/>
          <p:nvPr/>
        </p:nvSpPr>
        <p:spPr>
          <a:xfrm>
            <a:off x="4980644" y="476437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24" name="object 23"/>
          <p:cNvSpPr txBox="1"/>
          <p:nvPr/>
        </p:nvSpPr>
        <p:spPr>
          <a:xfrm>
            <a:off x="4371044" y="5145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276860" indent="635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r>
              <a:rPr sz="1800" baseline="-20833" dirty="0">
                <a:latin typeface="Tahoma"/>
                <a:cs typeface="Tahoma"/>
              </a:rPr>
              <a:t>3</a:t>
            </a:r>
            <a:endParaRPr sz="1800" baseline="-20833">
              <a:latin typeface="Tahoma"/>
              <a:cs typeface="Tahoma"/>
            </a:endParaRPr>
          </a:p>
        </p:txBody>
      </p:sp>
      <p:sp>
        <p:nvSpPr>
          <p:cNvPr id="25" name="object 24"/>
          <p:cNvSpPr txBox="1"/>
          <p:nvPr/>
        </p:nvSpPr>
        <p:spPr>
          <a:xfrm>
            <a:off x="6428444" y="514537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276860" marR="276860" indent="635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r>
              <a:rPr sz="1800" baseline="-20833" dirty="0">
                <a:latin typeface="Tahoma"/>
                <a:cs typeface="Tahoma"/>
              </a:rPr>
              <a:t>4</a:t>
            </a:r>
            <a:endParaRPr sz="1800" baseline="-20833">
              <a:latin typeface="Tahoma"/>
              <a:cs typeface="Tahoma"/>
            </a:endParaRPr>
          </a:p>
        </p:txBody>
      </p:sp>
      <p:sp>
        <p:nvSpPr>
          <p:cNvPr id="26" name="object 25"/>
          <p:cNvSpPr/>
          <p:nvPr/>
        </p:nvSpPr>
        <p:spPr>
          <a:xfrm>
            <a:off x="4980644" y="4764370"/>
            <a:ext cx="2057400" cy="0"/>
          </a:xfrm>
          <a:custGeom>
            <a:avLst/>
            <a:gdLst/>
            <a:ahLst/>
            <a:cxnLst/>
            <a:rect l="l" t="t" r="r" b="b"/>
            <a:pathLst>
              <a:path w="2057400">
                <a:moveTo>
                  <a:pt x="0" y="0"/>
                </a:moveTo>
                <a:lnTo>
                  <a:pt x="2057399" y="0"/>
                </a:lnTo>
              </a:path>
            </a:pathLst>
          </a:custGeom>
          <a:ln w="9524">
            <a:solidFill>
              <a:srgbClr val="000000"/>
            </a:solidFill>
          </a:ln>
        </p:spPr>
        <p:txBody>
          <a:bodyPr wrap="square" lIns="0" tIns="0" rIns="0" bIns="0" rtlCol="0"/>
          <a:lstStyle/>
          <a:p>
            <a:endParaRPr/>
          </a:p>
        </p:txBody>
      </p:sp>
      <p:sp>
        <p:nvSpPr>
          <p:cNvPr id="27" name="object 26"/>
          <p:cNvSpPr/>
          <p:nvPr/>
        </p:nvSpPr>
        <p:spPr>
          <a:xfrm>
            <a:off x="6047444" y="438337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31" name="object 30"/>
          <p:cNvSpPr txBox="1"/>
          <p:nvPr/>
        </p:nvSpPr>
        <p:spPr>
          <a:xfrm>
            <a:off x="944584" y="4354261"/>
            <a:ext cx="2919095" cy="1519555"/>
          </a:xfrm>
          <a:prstGeom prst="rect">
            <a:avLst/>
          </a:prstGeom>
        </p:spPr>
        <p:txBody>
          <a:bodyPr vert="horz" wrap="square" lIns="0" tIns="0" rIns="0" bIns="0" rtlCol="0">
            <a:spAutoFit/>
          </a:bodyPr>
          <a:lstStyle/>
          <a:p>
            <a:pPr marL="12700" marR="5080">
              <a:lnSpc>
                <a:spcPct val="99500"/>
              </a:lnSpc>
            </a:pPr>
            <a:r>
              <a:rPr sz="1800" spc="-5" dirty="0">
                <a:latin typeface="Tahoma"/>
                <a:cs typeface="Tahoma"/>
              </a:rPr>
              <a:t>Hazard </a:t>
            </a:r>
            <a:r>
              <a:rPr sz="1800" dirty="0">
                <a:latin typeface="Tahoma"/>
                <a:cs typeface="Tahoma"/>
              </a:rPr>
              <a:t>arises only if basic  </a:t>
            </a:r>
            <a:r>
              <a:rPr sz="1800" spc="-5" dirty="0">
                <a:latin typeface="Tahoma"/>
                <a:cs typeface="Tahoma"/>
              </a:rPr>
              <a:t>events </a:t>
            </a:r>
            <a:r>
              <a:rPr sz="1800" dirty="0">
                <a:latin typeface="Tahoma"/>
                <a:cs typeface="Tahoma"/>
              </a:rPr>
              <a:t>1, 2 and 5 </a:t>
            </a:r>
            <a:r>
              <a:rPr sz="1800" spc="-5" dirty="0">
                <a:latin typeface="Tahoma"/>
                <a:cs typeface="Tahoma"/>
              </a:rPr>
              <a:t>occur</a:t>
            </a:r>
            <a:r>
              <a:rPr sz="1800" spc="-65" dirty="0">
                <a:latin typeface="Tahoma"/>
                <a:cs typeface="Tahoma"/>
              </a:rPr>
              <a:t> </a:t>
            </a:r>
            <a:r>
              <a:rPr sz="1800" dirty="0">
                <a:latin typeface="Tahoma"/>
                <a:cs typeface="Tahoma"/>
              </a:rPr>
              <a:t>AND  compound </a:t>
            </a:r>
            <a:r>
              <a:rPr sz="1800" spc="-5" dirty="0">
                <a:latin typeface="Tahoma"/>
                <a:cs typeface="Tahoma"/>
              </a:rPr>
              <a:t>event </a:t>
            </a:r>
            <a:r>
              <a:rPr sz="1800" dirty="0">
                <a:latin typeface="Tahoma"/>
                <a:cs typeface="Tahoma"/>
              </a:rPr>
              <a:t>A</a:t>
            </a:r>
            <a:r>
              <a:rPr sz="1800" spc="-60" dirty="0">
                <a:latin typeface="Tahoma"/>
                <a:cs typeface="Tahoma"/>
              </a:rPr>
              <a:t> </a:t>
            </a:r>
            <a:r>
              <a:rPr sz="1800" spc="-5" dirty="0">
                <a:latin typeface="Tahoma"/>
                <a:cs typeface="Tahoma"/>
              </a:rPr>
              <a:t>occurs.</a:t>
            </a:r>
            <a:endParaRPr sz="1800">
              <a:latin typeface="Tahoma"/>
              <a:cs typeface="Tahoma"/>
            </a:endParaRPr>
          </a:p>
          <a:p>
            <a:pPr marL="12700" marR="62230">
              <a:lnSpc>
                <a:spcPct val="102800"/>
              </a:lnSpc>
              <a:spcBef>
                <a:spcPts val="960"/>
              </a:spcBef>
            </a:pPr>
            <a:r>
              <a:rPr sz="1800" dirty="0">
                <a:latin typeface="Tahoma"/>
                <a:cs typeface="Tahoma"/>
              </a:rPr>
              <a:t>Compound </a:t>
            </a:r>
            <a:r>
              <a:rPr sz="1800" spc="-5" dirty="0">
                <a:latin typeface="Tahoma"/>
                <a:cs typeface="Tahoma"/>
              </a:rPr>
              <a:t>event </a:t>
            </a:r>
            <a:r>
              <a:rPr sz="1800" dirty="0">
                <a:latin typeface="Tahoma"/>
                <a:cs typeface="Tahoma"/>
              </a:rPr>
              <a:t>A </a:t>
            </a:r>
            <a:r>
              <a:rPr sz="1800" spc="-5" dirty="0">
                <a:latin typeface="Tahoma"/>
                <a:cs typeface="Tahoma"/>
              </a:rPr>
              <a:t>occurs</a:t>
            </a:r>
            <a:r>
              <a:rPr sz="1800" spc="-65" dirty="0">
                <a:latin typeface="Tahoma"/>
                <a:cs typeface="Tahoma"/>
              </a:rPr>
              <a:t> </a:t>
            </a:r>
            <a:r>
              <a:rPr sz="1800" dirty="0">
                <a:latin typeface="Tahoma"/>
                <a:cs typeface="Tahoma"/>
              </a:rPr>
              <a:t>if  basic </a:t>
            </a:r>
            <a:r>
              <a:rPr sz="1800" spc="-5" dirty="0">
                <a:latin typeface="Tahoma"/>
                <a:cs typeface="Tahoma"/>
              </a:rPr>
              <a:t>event </a:t>
            </a:r>
            <a:r>
              <a:rPr sz="1800" dirty="0">
                <a:latin typeface="Tahoma"/>
                <a:cs typeface="Tahoma"/>
              </a:rPr>
              <a:t>3 OR 4</a:t>
            </a:r>
            <a:r>
              <a:rPr sz="1800" spc="-60" dirty="0">
                <a:latin typeface="Tahoma"/>
                <a:cs typeface="Tahoma"/>
              </a:rPr>
              <a:t> </a:t>
            </a:r>
            <a:r>
              <a:rPr sz="1800" spc="-5" dirty="0">
                <a:latin typeface="Tahoma"/>
                <a:cs typeface="Tahoma"/>
              </a:rPr>
              <a:t>occurs.</a:t>
            </a:r>
            <a:endParaRPr sz="1800">
              <a:latin typeface="Tahoma"/>
              <a:cs typeface="Tahoma"/>
            </a:endParaRPr>
          </a:p>
        </p:txBody>
      </p:sp>
    </p:spTree>
    <p:extLst>
      <p:ext uri="{BB962C8B-B14F-4D97-AF65-F5344CB8AC3E}">
        <p14:creationId xmlns:p14="http://schemas.microsoft.com/office/powerpoint/2010/main" val="34835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FTA – with probabilities (reliability)</a:t>
            </a:r>
          </a:p>
        </p:txBody>
      </p:sp>
      <p:sp>
        <p:nvSpPr>
          <p:cNvPr id="4" name="object 2"/>
          <p:cNvSpPr/>
          <p:nvPr/>
        </p:nvSpPr>
        <p:spPr>
          <a:xfrm>
            <a:off x="5714999" y="4267200"/>
            <a:ext cx="457200" cy="533400"/>
          </a:xfrm>
          <a:custGeom>
            <a:avLst/>
            <a:gdLst/>
            <a:ahLst/>
            <a:cxnLst/>
            <a:rect l="l" t="t" r="r" b="b"/>
            <a:pathLst>
              <a:path w="457200" h="533400">
                <a:moveTo>
                  <a:pt x="0" y="533399"/>
                </a:moveTo>
                <a:lnTo>
                  <a:pt x="0" y="266699"/>
                </a:lnTo>
                <a:lnTo>
                  <a:pt x="4644" y="212950"/>
                </a:lnTo>
                <a:lnTo>
                  <a:pt x="17964" y="162888"/>
                </a:lnTo>
                <a:lnTo>
                  <a:pt x="39041" y="117585"/>
                </a:lnTo>
                <a:lnTo>
                  <a:pt x="66955" y="78114"/>
                </a:lnTo>
                <a:lnTo>
                  <a:pt x="100787" y="45548"/>
                </a:lnTo>
                <a:lnTo>
                  <a:pt x="139618" y="20958"/>
                </a:lnTo>
                <a:lnTo>
                  <a:pt x="182529" y="5418"/>
                </a:lnTo>
                <a:lnTo>
                  <a:pt x="228599" y="0"/>
                </a:lnTo>
                <a:lnTo>
                  <a:pt x="274670" y="5418"/>
                </a:lnTo>
                <a:lnTo>
                  <a:pt x="317581" y="20958"/>
                </a:lnTo>
                <a:lnTo>
                  <a:pt x="356412" y="45548"/>
                </a:lnTo>
                <a:lnTo>
                  <a:pt x="390244" y="78114"/>
                </a:lnTo>
                <a:lnTo>
                  <a:pt x="418158" y="117585"/>
                </a:lnTo>
                <a:lnTo>
                  <a:pt x="439235" y="162888"/>
                </a:lnTo>
                <a:lnTo>
                  <a:pt x="452555" y="212950"/>
                </a:lnTo>
                <a:lnTo>
                  <a:pt x="457199" y="266699"/>
                </a:lnTo>
                <a:lnTo>
                  <a:pt x="457199" y="533399"/>
                </a:lnTo>
                <a:lnTo>
                  <a:pt x="0" y="533399"/>
                </a:lnTo>
                <a:close/>
              </a:path>
            </a:pathLst>
          </a:custGeom>
          <a:ln w="19049">
            <a:solidFill>
              <a:srgbClr val="000000"/>
            </a:solidFill>
          </a:ln>
        </p:spPr>
        <p:txBody>
          <a:bodyPr wrap="square" lIns="0" tIns="0" rIns="0" bIns="0" rtlCol="0"/>
          <a:lstStyle/>
          <a:p>
            <a:endParaRPr/>
          </a:p>
        </p:txBody>
      </p:sp>
      <p:sp>
        <p:nvSpPr>
          <p:cNvPr id="5" name="object 3"/>
          <p:cNvSpPr/>
          <p:nvPr/>
        </p:nvSpPr>
        <p:spPr>
          <a:xfrm>
            <a:off x="5638800" y="4724400"/>
            <a:ext cx="609600" cy="533400"/>
          </a:xfrm>
          <a:custGeom>
            <a:avLst/>
            <a:gdLst/>
            <a:ahLst/>
            <a:cxnLst/>
            <a:rect l="l" t="t" r="r" b="b"/>
            <a:pathLst>
              <a:path w="609600" h="533400">
                <a:moveTo>
                  <a:pt x="304800" y="0"/>
                </a:moveTo>
                <a:lnTo>
                  <a:pt x="255359" y="3490"/>
                </a:lnTo>
                <a:lnTo>
                  <a:pt x="208459" y="13596"/>
                </a:lnTo>
                <a:lnTo>
                  <a:pt x="164726" y="29768"/>
                </a:lnTo>
                <a:lnTo>
                  <a:pt x="124788" y="51457"/>
                </a:lnTo>
                <a:lnTo>
                  <a:pt x="89273" y="78114"/>
                </a:lnTo>
                <a:lnTo>
                  <a:pt x="58808" y="109190"/>
                </a:lnTo>
                <a:lnTo>
                  <a:pt x="34021" y="144135"/>
                </a:lnTo>
                <a:lnTo>
                  <a:pt x="15538" y="182402"/>
                </a:lnTo>
                <a:lnTo>
                  <a:pt x="3989" y="223439"/>
                </a:lnTo>
                <a:lnTo>
                  <a:pt x="0" y="266700"/>
                </a:lnTo>
                <a:lnTo>
                  <a:pt x="3989" y="309960"/>
                </a:lnTo>
                <a:lnTo>
                  <a:pt x="15538" y="350997"/>
                </a:lnTo>
                <a:lnTo>
                  <a:pt x="34021" y="389264"/>
                </a:lnTo>
                <a:lnTo>
                  <a:pt x="58808" y="424209"/>
                </a:lnTo>
                <a:lnTo>
                  <a:pt x="89273" y="455285"/>
                </a:lnTo>
                <a:lnTo>
                  <a:pt x="124788" y="481942"/>
                </a:lnTo>
                <a:lnTo>
                  <a:pt x="164726" y="503631"/>
                </a:lnTo>
                <a:lnTo>
                  <a:pt x="208459" y="519803"/>
                </a:lnTo>
                <a:lnTo>
                  <a:pt x="255359" y="529909"/>
                </a:lnTo>
                <a:lnTo>
                  <a:pt x="304800" y="533400"/>
                </a:lnTo>
                <a:lnTo>
                  <a:pt x="354240" y="529909"/>
                </a:lnTo>
                <a:lnTo>
                  <a:pt x="401140" y="519803"/>
                </a:lnTo>
                <a:lnTo>
                  <a:pt x="444872" y="503631"/>
                </a:lnTo>
                <a:lnTo>
                  <a:pt x="484810" y="481942"/>
                </a:lnTo>
                <a:lnTo>
                  <a:pt x="520325" y="455285"/>
                </a:lnTo>
                <a:lnTo>
                  <a:pt x="550791" y="424209"/>
                </a:lnTo>
                <a:lnTo>
                  <a:pt x="575578" y="389264"/>
                </a:lnTo>
                <a:lnTo>
                  <a:pt x="594061" y="350997"/>
                </a:lnTo>
                <a:lnTo>
                  <a:pt x="605610" y="309960"/>
                </a:lnTo>
                <a:lnTo>
                  <a:pt x="609600" y="266700"/>
                </a:lnTo>
                <a:lnTo>
                  <a:pt x="605610" y="223439"/>
                </a:lnTo>
                <a:lnTo>
                  <a:pt x="594061" y="182402"/>
                </a:lnTo>
                <a:lnTo>
                  <a:pt x="575578" y="144135"/>
                </a:lnTo>
                <a:lnTo>
                  <a:pt x="550791" y="109190"/>
                </a:lnTo>
                <a:lnTo>
                  <a:pt x="520325" y="78114"/>
                </a:lnTo>
                <a:lnTo>
                  <a:pt x="484810" y="51457"/>
                </a:lnTo>
                <a:lnTo>
                  <a:pt x="444872" y="29768"/>
                </a:lnTo>
                <a:lnTo>
                  <a:pt x="401140" y="13596"/>
                </a:lnTo>
                <a:lnTo>
                  <a:pt x="354240" y="3490"/>
                </a:lnTo>
                <a:lnTo>
                  <a:pt x="304800" y="0"/>
                </a:lnTo>
                <a:close/>
              </a:path>
            </a:pathLst>
          </a:custGeom>
          <a:solidFill>
            <a:srgbClr val="FFFFFF"/>
          </a:solidFill>
        </p:spPr>
        <p:txBody>
          <a:bodyPr wrap="square" lIns="0" tIns="0" rIns="0" bIns="0" rtlCol="0"/>
          <a:lstStyle/>
          <a:p>
            <a:endParaRPr/>
          </a:p>
        </p:txBody>
      </p:sp>
      <p:sp>
        <p:nvSpPr>
          <p:cNvPr id="6" name="object 4"/>
          <p:cNvSpPr/>
          <p:nvPr/>
        </p:nvSpPr>
        <p:spPr>
          <a:xfrm>
            <a:off x="5638799" y="4724400"/>
            <a:ext cx="609600" cy="533400"/>
          </a:xfrm>
          <a:custGeom>
            <a:avLst/>
            <a:gdLst/>
            <a:ahLst/>
            <a:cxnLst/>
            <a:rect l="l" t="t" r="r" b="b"/>
            <a:pathLst>
              <a:path w="609600" h="533400">
                <a:moveTo>
                  <a:pt x="0" y="266699"/>
                </a:moveTo>
                <a:lnTo>
                  <a:pt x="3989" y="223439"/>
                </a:lnTo>
                <a:lnTo>
                  <a:pt x="15538" y="182402"/>
                </a:lnTo>
                <a:lnTo>
                  <a:pt x="34021" y="144136"/>
                </a:lnTo>
                <a:lnTo>
                  <a:pt x="58808" y="109190"/>
                </a:lnTo>
                <a:lnTo>
                  <a:pt x="89273" y="78114"/>
                </a:lnTo>
                <a:lnTo>
                  <a:pt x="124789" y="51457"/>
                </a:lnTo>
                <a:lnTo>
                  <a:pt x="164726" y="29768"/>
                </a:lnTo>
                <a:lnTo>
                  <a:pt x="208459" y="13596"/>
                </a:lnTo>
                <a:lnTo>
                  <a:pt x="255359" y="3490"/>
                </a:lnTo>
                <a:lnTo>
                  <a:pt x="304799" y="0"/>
                </a:lnTo>
                <a:lnTo>
                  <a:pt x="354240" y="3490"/>
                </a:lnTo>
                <a:lnTo>
                  <a:pt x="401140" y="13596"/>
                </a:lnTo>
                <a:lnTo>
                  <a:pt x="444873" y="29768"/>
                </a:lnTo>
                <a:lnTo>
                  <a:pt x="484810" y="51457"/>
                </a:lnTo>
                <a:lnTo>
                  <a:pt x="520326" y="78114"/>
                </a:lnTo>
                <a:lnTo>
                  <a:pt x="550791" y="109190"/>
                </a:lnTo>
                <a:lnTo>
                  <a:pt x="575578" y="144136"/>
                </a:lnTo>
                <a:lnTo>
                  <a:pt x="594061" y="182402"/>
                </a:lnTo>
                <a:lnTo>
                  <a:pt x="605610" y="223439"/>
                </a:lnTo>
                <a:lnTo>
                  <a:pt x="609599" y="266699"/>
                </a:lnTo>
                <a:lnTo>
                  <a:pt x="605610" y="309960"/>
                </a:lnTo>
                <a:lnTo>
                  <a:pt x="594061" y="350997"/>
                </a:lnTo>
                <a:lnTo>
                  <a:pt x="575578" y="389263"/>
                </a:lnTo>
                <a:lnTo>
                  <a:pt x="550791" y="424209"/>
                </a:lnTo>
                <a:lnTo>
                  <a:pt x="520326" y="455285"/>
                </a:lnTo>
                <a:lnTo>
                  <a:pt x="484810" y="481942"/>
                </a:lnTo>
                <a:lnTo>
                  <a:pt x="444873" y="503631"/>
                </a:lnTo>
                <a:lnTo>
                  <a:pt x="401140" y="519803"/>
                </a:lnTo>
                <a:lnTo>
                  <a:pt x="354240" y="529909"/>
                </a:lnTo>
                <a:lnTo>
                  <a:pt x="304799" y="533399"/>
                </a:lnTo>
                <a:lnTo>
                  <a:pt x="255359" y="529909"/>
                </a:lnTo>
                <a:lnTo>
                  <a:pt x="208459" y="519803"/>
                </a:lnTo>
                <a:lnTo>
                  <a:pt x="164726" y="503631"/>
                </a:lnTo>
                <a:lnTo>
                  <a:pt x="124789" y="481942"/>
                </a:lnTo>
                <a:lnTo>
                  <a:pt x="89273" y="455285"/>
                </a:lnTo>
                <a:lnTo>
                  <a:pt x="58808" y="424209"/>
                </a:lnTo>
                <a:lnTo>
                  <a:pt x="34021" y="389263"/>
                </a:lnTo>
                <a:lnTo>
                  <a:pt x="15538" y="350997"/>
                </a:lnTo>
                <a:lnTo>
                  <a:pt x="3989" y="309960"/>
                </a:lnTo>
                <a:lnTo>
                  <a:pt x="0" y="266699"/>
                </a:lnTo>
                <a:close/>
              </a:path>
            </a:pathLst>
          </a:custGeom>
          <a:ln w="19049">
            <a:solidFill>
              <a:srgbClr val="000000"/>
            </a:solidFill>
          </a:ln>
        </p:spPr>
        <p:txBody>
          <a:bodyPr wrap="square" lIns="0" tIns="0" rIns="0" bIns="0" rtlCol="0"/>
          <a:lstStyle/>
          <a:p>
            <a:endParaRPr/>
          </a:p>
        </p:txBody>
      </p:sp>
      <p:sp>
        <p:nvSpPr>
          <p:cNvPr id="7" name="object 5"/>
          <p:cNvSpPr/>
          <p:nvPr/>
        </p:nvSpPr>
        <p:spPr>
          <a:xfrm>
            <a:off x="5562600" y="4800600"/>
            <a:ext cx="762000" cy="533400"/>
          </a:xfrm>
          <a:custGeom>
            <a:avLst/>
            <a:gdLst/>
            <a:ahLst/>
            <a:cxnLst/>
            <a:rect l="l" t="t" r="r" b="b"/>
            <a:pathLst>
              <a:path w="762000" h="533400">
                <a:moveTo>
                  <a:pt x="0" y="0"/>
                </a:moveTo>
                <a:lnTo>
                  <a:pt x="762000" y="0"/>
                </a:lnTo>
                <a:lnTo>
                  <a:pt x="762000" y="533400"/>
                </a:lnTo>
                <a:lnTo>
                  <a:pt x="0" y="533400"/>
                </a:lnTo>
                <a:lnTo>
                  <a:pt x="0" y="0"/>
                </a:lnTo>
                <a:close/>
              </a:path>
            </a:pathLst>
          </a:custGeom>
          <a:solidFill>
            <a:srgbClr val="FFFFFF"/>
          </a:solidFill>
        </p:spPr>
        <p:txBody>
          <a:bodyPr wrap="square" lIns="0" tIns="0" rIns="0" bIns="0" rtlCol="0"/>
          <a:lstStyle/>
          <a:p>
            <a:endParaRPr/>
          </a:p>
        </p:txBody>
      </p:sp>
      <p:sp>
        <p:nvSpPr>
          <p:cNvPr id="8" name="object 7"/>
          <p:cNvSpPr/>
          <p:nvPr/>
        </p:nvSpPr>
        <p:spPr>
          <a:xfrm>
            <a:off x="4724400" y="2286000"/>
            <a:ext cx="457200" cy="533400"/>
          </a:xfrm>
          <a:custGeom>
            <a:avLst/>
            <a:gdLst/>
            <a:ahLst/>
            <a:cxnLst/>
            <a:rect l="l" t="t" r="r" b="b"/>
            <a:pathLst>
              <a:path w="457200" h="533400">
                <a:moveTo>
                  <a:pt x="0" y="533399"/>
                </a:moveTo>
                <a:lnTo>
                  <a:pt x="0" y="266700"/>
                </a:lnTo>
                <a:lnTo>
                  <a:pt x="4644" y="212950"/>
                </a:lnTo>
                <a:lnTo>
                  <a:pt x="17964" y="162888"/>
                </a:lnTo>
                <a:lnTo>
                  <a:pt x="39041" y="117585"/>
                </a:lnTo>
                <a:lnTo>
                  <a:pt x="66955" y="78114"/>
                </a:lnTo>
                <a:lnTo>
                  <a:pt x="100787" y="45548"/>
                </a:lnTo>
                <a:lnTo>
                  <a:pt x="139618" y="20958"/>
                </a:lnTo>
                <a:lnTo>
                  <a:pt x="182529" y="5418"/>
                </a:lnTo>
                <a:lnTo>
                  <a:pt x="228600" y="0"/>
                </a:lnTo>
                <a:lnTo>
                  <a:pt x="274670" y="5418"/>
                </a:lnTo>
                <a:lnTo>
                  <a:pt x="317581" y="20958"/>
                </a:lnTo>
                <a:lnTo>
                  <a:pt x="356412" y="45548"/>
                </a:lnTo>
                <a:lnTo>
                  <a:pt x="390244" y="78114"/>
                </a:lnTo>
                <a:lnTo>
                  <a:pt x="418158" y="117585"/>
                </a:lnTo>
                <a:lnTo>
                  <a:pt x="439235" y="162888"/>
                </a:lnTo>
                <a:lnTo>
                  <a:pt x="452555" y="212950"/>
                </a:lnTo>
                <a:lnTo>
                  <a:pt x="457199" y="266700"/>
                </a:lnTo>
                <a:lnTo>
                  <a:pt x="457199" y="533399"/>
                </a:lnTo>
                <a:lnTo>
                  <a:pt x="0" y="533399"/>
                </a:lnTo>
                <a:close/>
              </a:path>
            </a:pathLst>
          </a:custGeom>
          <a:ln w="9524">
            <a:solidFill>
              <a:srgbClr val="000000"/>
            </a:solidFill>
          </a:ln>
        </p:spPr>
        <p:txBody>
          <a:bodyPr wrap="square" lIns="0" tIns="0" rIns="0" bIns="0" rtlCol="0"/>
          <a:lstStyle/>
          <a:p>
            <a:endParaRPr/>
          </a:p>
        </p:txBody>
      </p:sp>
      <p:sp>
        <p:nvSpPr>
          <p:cNvPr id="9" name="object 8"/>
          <p:cNvSpPr txBox="1"/>
          <p:nvPr/>
        </p:nvSpPr>
        <p:spPr>
          <a:xfrm>
            <a:off x="4748175" y="2469838"/>
            <a:ext cx="421005" cy="258445"/>
          </a:xfrm>
          <a:prstGeom prst="rect">
            <a:avLst/>
          </a:prstGeom>
        </p:spPr>
        <p:txBody>
          <a:bodyPr vert="horz" wrap="square" lIns="0" tIns="0" rIns="0" bIns="0" rtlCol="0">
            <a:spAutoFit/>
          </a:bodyPr>
          <a:lstStyle/>
          <a:p>
            <a:pPr marL="12700">
              <a:lnSpc>
                <a:spcPct val="100000"/>
              </a:lnSpc>
            </a:pPr>
            <a:r>
              <a:rPr sz="1600" dirty="0">
                <a:latin typeface="Tahoma"/>
                <a:cs typeface="Tahoma"/>
              </a:rPr>
              <a:t>AND</a:t>
            </a:r>
            <a:endParaRPr sz="1600">
              <a:latin typeface="Tahoma"/>
              <a:cs typeface="Tahoma"/>
            </a:endParaRPr>
          </a:p>
        </p:txBody>
      </p:sp>
      <p:sp>
        <p:nvSpPr>
          <p:cNvPr id="10" name="object 9"/>
          <p:cNvSpPr txBox="1"/>
          <p:nvPr/>
        </p:nvSpPr>
        <p:spPr>
          <a:xfrm>
            <a:off x="3810000" y="1447800"/>
            <a:ext cx="2286000" cy="838200"/>
          </a:xfrm>
          <a:prstGeom prst="rect">
            <a:avLst/>
          </a:prstGeom>
          <a:solidFill>
            <a:srgbClr val="FFFB00"/>
          </a:solidFill>
          <a:ln w="9524">
            <a:solidFill>
              <a:srgbClr val="000000"/>
            </a:solidFill>
          </a:ln>
        </p:spPr>
        <p:txBody>
          <a:bodyPr vert="horz" wrap="square" lIns="0" tIns="200660" rIns="0" bIns="0" rtlCol="0">
            <a:spAutoFit/>
          </a:bodyPr>
          <a:lstStyle/>
          <a:p>
            <a:pPr marL="594360">
              <a:lnSpc>
                <a:spcPct val="100000"/>
              </a:lnSpc>
              <a:spcBef>
                <a:spcPts val="1580"/>
              </a:spcBef>
            </a:pPr>
            <a:r>
              <a:rPr sz="2800" spc="-5" dirty="0">
                <a:latin typeface="Tahoma"/>
                <a:cs typeface="Tahoma"/>
              </a:rPr>
              <a:t>Hazard</a:t>
            </a:r>
            <a:endParaRPr sz="2800">
              <a:latin typeface="Tahoma"/>
              <a:cs typeface="Tahoma"/>
            </a:endParaRPr>
          </a:p>
        </p:txBody>
      </p:sp>
      <p:sp>
        <p:nvSpPr>
          <p:cNvPr id="11" name="object 10"/>
          <p:cNvSpPr/>
          <p:nvPr/>
        </p:nvSpPr>
        <p:spPr>
          <a:xfrm>
            <a:off x="4953000" y="281940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2" name="object 11"/>
          <p:cNvSpPr/>
          <p:nvPr/>
        </p:nvSpPr>
        <p:spPr>
          <a:xfrm>
            <a:off x="1981200" y="3200400"/>
            <a:ext cx="5867400" cy="0"/>
          </a:xfrm>
          <a:custGeom>
            <a:avLst/>
            <a:gdLst/>
            <a:ahLst/>
            <a:cxnLst/>
            <a:rect l="l" t="t" r="r" b="b"/>
            <a:pathLst>
              <a:path w="5867400">
                <a:moveTo>
                  <a:pt x="0" y="0"/>
                </a:moveTo>
                <a:lnTo>
                  <a:pt x="5867398" y="1"/>
                </a:lnTo>
              </a:path>
            </a:pathLst>
          </a:custGeom>
          <a:ln w="9524">
            <a:solidFill>
              <a:srgbClr val="000000"/>
            </a:solidFill>
          </a:ln>
        </p:spPr>
        <p:txBody>
          <a:bodyPr wrap="square" lIns="0" tIns="0" rIns="0" bIns="0" rtlCol="0"/>
          <a:lstStyle/>
          <a:p>
            <a:endParaRPr/>
          </a:p>
        </p:txBody>
      </p:sp>
      <p:sp>
        <p:nvSpPr>
          <p:cNvPr id="13" name="object 12"/>
          <p:cNvSpPr txBox="1"/>
          <p:nvPr/>
        </p:nvSpPr>
        <p:spPr>
          <a:xfrm>
            <a:off x="1371600" y="3581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309245" indent="127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endParaRPr sz="1800">
              <a:latin typeface="Tahoma"/>
              <a:cs typeface="Tahoma"/>
            </a:endParaRPr>
          </a:p>
        </p:txBody>
      </p:sp>
      <p:sp>
        <p:nvSpPr>
          <p:cNvPr id="14" name="object 13"/>
          <p:cNvSpPr/>
          <p:nvPr/>
        </p:nvSpPr>
        <p:spPr>
          <a:xfrm>
            <a:off x="1981200" y="320040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15" name="object 14"/>
          <p:cNvSpPr/>
          <p:nvPr/>
        </p:nvSpPr>
        <p:spPr>
          <a:xfrm>
            <a:off x="7848598" y="320040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16" name="object 15"/>
          <p:cNvSpPr/>
          <p:nvPr/>
        </p:nvSpPr>
        <p:spPr>
          <a:xfrm>
            <a:off x="5943600" y="320040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7" name="object 16"/>
          <p:cNvSpPr/>
          <p:nvPr/>
        </p:nvSpPr>
        <p:spPr>
          <a:xfrm>
            <a:off x="3886200" y="320040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18" name="object 17"/>
          <p:cNvSpPr txBox="1"/>
          <p:nvPr/>
        </p:nvSpPr>
        <p:spPr>
          <a:xfrm>
            <a:off x="3276600" y="3581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309245" indent="127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endParaRPr sz="1800">
              <a:latin typeface="Tahoma"/>
              <a:cs typeface="Tahoma"/>
            </a:endParaRPr>
          </a:p>
        </p:txBody>
      </p:sp>
      <p:sp>
        <p:nvSpPr>
          <p:cNvPr id="19" name="object 18"/>
          <p:cNvSpPr txBox="1"/>
          <p:nvPr/>
        </p:nvSpPr>
        <p:spPr>
          <a:xfrm>
            <a:off x="5334000" y="3581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55244" indent="-266700">
              <a:lnSpc>
                <a:spcPts val="2100"/>
              </a:lnSpc>
              <a:spcBef>
                <a:spcPts val="620"/>
              </a:spcBef>
            </a:pPr>
            <a:r>
              <a:rPr sz="1800" dirty="0">
                <a:latin typeface="Tahoma"/>
                <a:cs typeface="Tahoma"/>
              </a:rPr>
              <a:t>Compound  </a:t>
            </a:r>
            <a:r>
              <a:rPr sz="1800" spc="-5" dirty="0">
                <a:latin typeface="Tahoma"/>
                <a:cs typeface="Tahoma"/>
              </a:rPr>
              <a:t>Event</a:t>
            </a:r>
            <a:endParaRPr sz="1800">
              <a:latin typeface="Tahoma"/>
              <a:cs typeface="Tahoma"/>
            </a:endParaRPr>
          </a:p>
        </p:txBody>
      </p:sp>
      <p:sp>
        <p:nvSpPr>
          <p:cNvPr id="20" name="object 19"/>
          <p:cNvSpPr txBox="1"/>
          <p:nvPr/>
        </p:nvSpPr>
        <p:spPr>
          <a:xfrm>
            <a:off x="7238999" y="3581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309245" indent="127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endParaRPr sz="1800">
              <a:latin typeface="Tahoma"/>
              <a:cs typeface="Tahoma"/>
            </a:endParaRPr>
          </a:p>
        </p:txBody>
      </p:sp>
      <p:sp>
        <p:nvSpPr>
          <p:cNvPr id="21" name="object 20"/>
          <p:cNvSpPr/>
          <p:nvPr/>
        </p:nvSpPr>
        <p:spPr>
          <a:xfrm>
            <a:off x="6934200" y="5105400"/>
            <a:ext cx="0" cy="381000"/>
          </a:xfrm>
          <a:custGeom>
            <a:avLst/>
            <a:gdLst/>
            <a:ahLst/>
            <a:cxnLst/>
            <a:rect l="l" t="t" r="r" b="b"/>
            <a:pathLst>
              <a:path h="381000">
                <a:moveTo>
                  <a:pt x="0" y="0"/>
                </a:moveTo>
                <a:lnTo>
                  <a:pt x="0" y="380999"/>
                </a:lnTo>
              </a:path>
            </a:pathLst>
          </a:custGeom>
          <a:ln w="9524">
            <a:solidFill>
              <a:srgbClr val="000000"/>
            </a:solidFill>
          </a:ln>
        </p:spPr>
        <p:txBody>
          <a:bodyPr wrap="square" lIns="0" tIns="0" rIns="0" bIns="0" rtlCol="0"/>
          <a:lstStyle/>
          <a:p>
            <a:endParaRPr/>
          </a:p>
        </p:txBody>
      </p:sp>
      <p:sp>
        <p:nvSpPr>
          <p:cNvPr id="22" name="object 21"/>
          <p:cNvSpPr/>
          <p:nvPr/>
        </p:nvSpPr>
        <p:spPr>
          <a:xfrm>
            <a:off x="4876800" y="510540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23" name="object 22"/>
          <p:cNvSpPr txBox="1"/>
          <p:nvPr/>
        </p:nvSpPr>
        <p:spPr>
          <a:xfrm>
            <a:off x="4267200" y="5486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309245" indent="127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endParaRPr sz="1800">
              <a:latin typeface="Tahoma"/>
              <a:cs typeface="Tahoma"/>
            </a:endParaRPr>
          </a:p>
        </p:txBody>
      </p:sp>
      <p:sp>
        <p:nvSpPr>
          <p:cNvPr id="24" name="object 23"/>
          <p:cNvSpPr txBox="1"/>
          <p:nvPr/>
        </p:nvSpPr>
        <p:spPr>
          <a:xfrm>
            <a:off x="6324600" y="5486400"/>
            <a:ext cx="1219200" cy="685800"/>
          </a:xfrm>
          <a:prstGeom prst="rect">
            <a:avLst/>
          </a:prstGeom>
          <a:solidFill>
            <a:srgbClr val="FFFB00"/>
          </a:solidFill>
          <a:ln w="9524">
            <a:solidFill>
              <a:srgbClr val="000000"/>
            </a:solidFill>
          </a:ln>
        </p:spPr>
        <p:txBody>
          <a:bodyPr vert="horz" wrap="square" lIns="0" tIns="78740" rIns="0" bIns="0" rtlCol="0">
            <a:spAutoFit/>
          </a:bodyPr>
          <a:lstStyle/>
          <a:p>
            <a:pPr marL="327660" marR="309245" indent="12700">
              <a:lnSpc>
                <a:spcPts val="2100"/>
              </a:lnSpc>
              <a:spcBef>
                <a:spcPts val="620"/>
              </a:spcBef>
            </a:pPr>
            <a:r>
              <a:rPr sz="1800" spc="-5" dirty="0">
                <a:latin typeface="Tahoma"/>
                <a:cs typeface="Tahoma"/>
              </a:rPr>
              <a:t>Basic  </a:t>
            </a:r>
            <a:r>
              <a:rPr sz="1800" dirty="0">
                <a:latin typeface="Tahoma"/>
                <a:cs typeface="Tahoma"/>
              </a:rPr>
              <a:t>E</a:t>
            </a:r>
            <a:r>
              <a:rPr sz="1800" spc="-15" dirty="0">
                <a:latin typeface="Tahoma"/>
                <a:cs typeface="Tahoma"/>
              </a:rPr>
              <a:t>v</a:t>
            </a:r>
            <a:r>
              <a:rPr sz="1800" dirty="0">
                <a:latin typeface="Tahoma"/>
                <a:cs typeface="Tahoma"/>
              </a:rPr>
              <a:t>ent</a:t>
            </a:r>
            <a:endParaRPr sz="1800">
              <a:latin typeface="Tahoma"/>
              <a:cs typeface="Tahoma"/>
            </a:endParaRPr>
          </a:p>
        </p:txBody>
      </p:sp>
      <p:sp>
        <p:nvSpPr>
          <p:cNvPr id="25" name="object 24"/>
          <p:cNvSpPr/>
          <p:nvPr/>
        </p:nvSpPr>
        <p:spPr>
          <a:xfrm>
            <a:off x="4876800" y="5105400"/>
            <a:ext cx="2057400" cy="0"/>
          </a:xfrm>
          <a:custGeom>
            <a:avLst/>
            <a:gdLst/>
            <a:ahLst/>
            <a:cxnLst/>
            <a:rect l="l" t="t" r="r" b="b"/>
            <a:pathLst>
              <a:path w="2057400">
                <a:moveTo>
                  <a:pt x="0" y="0"/>
                </a:moveTo>
                <a:lnTo>
                  <a:pt x="2057399" y="0"/>
                </a:lnTo>
              </a:path>
            </a:pathLst>
          </a:custGeom>
          <a:ln w="9524">
            <a:solidFill>
              <a:srgbClr val="000000"/>
            </a:solidFill>
          </a:ln>
        </p:spPr>
        <p:txBody>
          <a:bodyPr wrap="square" lIns="0" tIns="0" rIns="0" bIns="0" rtlCol="0"/>
          <a:lstStyle/>
          <a:p>
            <a:endParaRPr/>
          </a:p>
        </p:txBody>
      </p:sp>
      <p:sp>
        <p:nvSpPr>
          <p:cNvPr id="26" name="object 25"/>
          <p:cNvSpPr/>
          <p:nvPr/>
        </p:nvSpPr>
        <p:spPr>
          <a:xfrm>
            <a:off x="5943600" y="4724400"/>
            <a:ext cx="0" cy="381000"/>
          </a:xfrm>
          <a:custGeom>
            <a:avLst/>
            <a:gdLst/>
            <a:ahLst/>
            <a:cxnLst/>
            <a:rect l="l" t="t" r="r" b="b"/>
            <a:pathLst>
              <a:path h="381000">
                <a:moveTo>
                  <a:pt x="0" y="0"/>
                </a:moveTo>
                <a:lnTo>
                  <a:pt x="1" y="380999"/>
                </a:lnTo>
              </a:path>
            </a:pathLst>
          </a:custGeom>
          <a:ln w="9524">
            <a:solidFill>
              <a:srgbClr val="000000"/>
            </a:solidFill>
          </a:ln>
        </p:spPr>
        <p:txBody>
          <a:bodyPr wrap="square" lIns="0" tIns="0" rIns="0" bIns="0" rtlCol="0"/>
          <a:lstStyle/>
          <a:p>
            <a:endParaRPr/>
          </a:p>
        </p:txBody>
      </p:sp>
      <p:sp>
        <p:nvSpPr>
          <p:cNvPr id="27" name="object 26"/>
          <p:cNvSpPr txBox="1"/>
          <p:nvPr/>
        </p:nvSpPr>
        <p:spPr>
          <a:xfrm>
            <a:off x="3809532" y="5836920"/>
            <a:ext cx="234950" cy="330200"/>
          </a:xfrm>
          <a:prstGeom prst="rect">
            <a:avLst/>
          </a:prstGeom>
        </p:spPr>
        <p:txBody>
          <a:bodyPr vert="horz" wrap="square" lIns="0" tIns="0" rIns="0" bIns="0" rtlCol="0">
            <a:spAutoFit/>
          </a:bodyPr>
          <a:lstStyle/>
          <a:p>
            <a:pPr marL="12700">
              <a:lnSpc>
                <a:spcPct val="100000"/>
              </a:lnSpc>
            </a:pPr>
            <a:r>
              <a:rPr sz="1800" dirty="0">
                <a:latin typeface="Tahoma"/>
                <a:cs typeface="Tahoma"/>
              </a:rPr>
              <a:t>P</a:t>
            </a:r>
            <a:r>
              <a:rPr sz="1800" baseline="-20833" dirty="0">
                <a:latin typeface="Tahoma"/>
                <a:cs typeface="Tahoma"/>
              </a:rPr>
              <a:t>1</a:t>
            </a:r>
            <a:endParaRPr sz="1800" baseline="-20833">
              <a:latin typeface="Tahoma"/>
              <a:cs typeface="Tahoma"/>
            </a:endParaRPr>
          </a:p>
        </p:txBody>
      </p:sp>
      <p:sp>
        <p:nvSpPr>
          <p:cNvPr id="28" name="object 27"/>
          <p:cNvSpPr txBox="1"/>
          <p:nvPr/>
        </p:nvSpPr>
        <p:spPr>
          <a:xfrm>
            <a:off x="7695731" y="5836920"/>
            <a:ext cx="234950" cy="330200"/>
          </a:xfrm>
          <a:prstGeom prst="rect">
            <a:avLst/>
          </a:prstGeom>
        </p:spPr>
        <p:txBody>
          <a:bodyPr vert="horz" wrap="square" lIns="0" tIns="0" rIns="0" bIns="0" rtlCol="0">
            <a:spAutoFit/>
          </a:bodyPr>
          <a:lstStyle/>
          <a:p>
            <a:pPr marL="12700">
              <a:lnSpc>
                <a:spcPct val="100000"/>
              </a:lnSpc>
            </a:pPr>
            <a:r>
              <a:rPr sz="1800" dirty="0">
                <a:latin typeface="Tahoma"/>
                <a:cs typeface="Tahoma"/>
              </a:rPr>
              <a:t>P</a:t>
            </a:r>
            <a:r>
              <a:rPr sz="1800" baseline="-20833" dirty="0">
                <a:latin typeface="Tahoma"/>
                <a:cs typeface="Tahoma"/>
              </a:rPr>
              <a:t>2</a:t>
            </a:r>
            <a:endParaRPr sz="1800" baseline="-20833">
              <a:latin typeface="Tahoma"/>
              <a:cs typeface="Tahoma"/>
            </a:endParaRPr>
          </a:p>
        </p:txBody>
      </p:sp>
      <p:sp>
        <p:nvSpPr>
          <p:cNvPr id="29" name="object 28"/>
          <p:cNvSpPr txBox="1"/>
          <p:nvPr/>
        </p:nvSpPr>
        <p:spPr>
          <a:xfrm>
            <a:off x="4038132" y="3246120"/>
            <a:ext cx="234950" cy="330200"/>
          </a:xfrm>
          <a:prstGeom prst="rect">
            <a:avLst/>
          </a:prstGeom>
        </p:spPr>
        <p:txBody>
          <a:bodyPr vert="horz" wrap="square" lIns="0" tIns="0" rIns="0" bIns="0" rtlCol="0">
            <a:spAutoFit/>
          </a:bodyPr>
          <a:lstStyle/>
          <a:p>
            <a:pPr marL="12700">
              <a:lnSpc>
                <a:spcPct val="100000"/>
              </a:lnSpc>
            </a:pPr>
            <a:r>
              <a:rPr sz="1800" dirty="0">
                <a:latin typeface="Tahoma"/>
                <a:cs typeface="Tahoma"/>
              </a:rPr>
              <a:t>P</a:t>
            </a:r>
            <a:r>
              <a:rPr sz="1800" baseline="-20833" dirty="0">
                <a:latin typeface="Tahoma"/>
                <a:cs typeface="Tahoma"/>
              </a:rPr>
              <a:t>4</a:t>
            </a:r>
            <a:endParaRPr sz="1800" baseline="-20833">
              <a:latin typeface="Tahoma"/>
              <a:cs typeface="Tahoma"/>
            </a:endParaRPr>
          </a:p>
        </p:txBody>
      </p:sp>
      <p:sp>
        <p:nvSpPr>
          <p:cNvPr id="30" name="object 29"/>
          <p:cNvSpPr txBox="1"/>
          <p:nvPr/>
        </p:nvSpPr>
        <p:spPr>
          <a:xfrm>
            <a:off x="2133132" y="3246120"/>
            <a:ext cx="234950" cy="330200"/>
          </a:xfrm>
          <a:prstGeom prst="rect">
            <a:avLst/>
          </a:prstGeom>
        </p:spPr>
        <p:txBody>
          <a:bodyPr vert="horz" wrap="square" lIns="0" tIns="0" rIns="0" bIns="0" rtlCol="0">
            <a:spAutoFit/>
          </a:bodyPr>
          <a:lstStyle/>
          <a:p>
            <a:pPr marL="12700">
              <a:lnSpc>
                <a:spcPct val="100000"/>
              </a:lnSpc>
            </a:pPr>
            <a:r>
              <a:rPr sz="1800" dirty="0">
                <a:latin typeface="Tahoma"/>
                <a:cs typeface="Tahoma"/>
              </a:rPr>
              <a:t>P</a:t>
            </a:r>
            <a:r>
              <a:rPr sz="1800" baseline="-20833" dirty="0">
                <a:latin typeface="Tahoma"/>
                <a:cs typeface="Tahoma"/>
              </a:rPr>
              <a:t>5</a:t>
            </a:r>
            <a:endParaRPr sz="1800" baseline="-20833">
              <a:latin typeface="Tahoma"/>
              <a:cs typeface="Tahoma"/>
            </a:endParaRPr>
          </a:p>
        </p:txBody>
      </p:sp>
      <p:sp>
        <p:nvSpPr>
          <p:cNvPr id="31" name="object 30"/>
          <p:cNvSpPr txBox="1"/>
          <p:nvPr/>
        </p:nvSpPr>
        <p:spPr>
          <a:xfrm>
            <a:off x="6165333" y="1736408"/>
            <a:ext cx="2228850" cy="330200"/>
          </a:xfrm>
          <a:prstGeom prst="rect">
            <a:avLst/>
          </a:prstGeom>
        </p:spPr>
        <p:txBody>
          <a:bodyPr vert="horz" wrap="square" lIns="0" tIns="0" rIns="0" bIns="0" rtlCol="0">
            <a:spAutoFit/>
          </a:bodyPr>
          <a:lstStyle/>
          <a:p>
            <a:pPr marL="12700">
              <a:lnSpc>
                <a:spcPct val="100000"/>
              </a:lnSpc>
            </a:pPr>
            <a:r>
              <a:rPr sz="1800" dirty="0">
                <a:latin typeface="Tahoma"/>
                <a:cs typeface="Tahoma"/>
              </a:rPr>
              <a:t>P</a:t>
            </a:r>
            <a:r>
              <a:rPr sz="1800" baseline="-20833" dirty="0">
                <a:latin typeface="Tahoma"/>
                <a:cs typeface="Tahoma"/>
              </a:rPr>
              <a:t>5 </a:t>
            </a:r>
            <a:r>
              <a:rPr sz="1800" dirty="0">
                <a:latin typeface="Tahoma"/>
                <a:cs typeface="Tahoma"/>
              </a:rPr>
              <a:t>x P</a:t>
            </a:r>
            <a:r>
              <a:rPr sz="1800" baseline="-20833" dirty="0">
                <a:latin typeface="Tahoma"/>
                <a:cs typeface="Tahoma"/>
              </a:rPr>
              <a:t>4 </a:t>
            </a:r>
            <a:r>
              <a:rPr sz="1800" dirty="0">
                <a:latin typeface="Tahoma"/>
                <a:cs typeface="Tahoma"/>
              </a:rPr>
              <a:t>x (P</a:t>
            </a:r>
            <a:r>
              <a:rPr sz="1800" baseline="-20833" dirty="0">
                <a:latin typeface="Tahoma"/>
                <a:cs typeface="Tahoma"/>
              </a:rPr>
              <a:t>1</a:t>
            </a:r>
            <a:r>
              <a:rPr sz="1800" dirty="0">
                <a:latin typeface="Tahoma"/>
                <a:cs typeface="Tahoma"/>
              </a:rPr>
              <a:t>+P</a:t>
            </a:r>
            <a:r>
              <a:rPr sz="1800" baseline="-20833" dirty="0">
                <a:latin typeface="Tahoma"/>
                <a:cs typeface="Tahoma"/>
              </a:rPr>
              <a:t>2</a:t>
            </a:r>
            <a:r>
              <a:rPr sz="1800" dirty="0">
                <a:latin typeface="Tahoma"/>
                <a:cs typeface="Tahoma"/>
              </a:rPr>
              <a:t>) x</a:t>
            </a:r>
            <a:r>
              <a:rPr sz="1800" spc="145" dirty="0">
                <a:latin typeface="Tahoma"/>
                <a:cs typeface="Tahoma"/>
              </a:rPr>
              <a:t> </a:t>
            </a:r>
            <a:r>
              <a:rPr sz="1800" spc="-5" dirty="0">
                <a:latin typeface="Tahoma"/>
                <a:cs typeface="Tahoma"/>
              </a:rPr>
              <a:t>P</a:t>
            </a:r>
            <a:r>
              <a:rPr sz="1800" spc="-7" baseline="-20833" dirty="0">
                <a:latin typeface="Tahoma"/>
                <a:cs typeface="Tahoma"/>
              </a:rPr>
              <a:t>3</a:t>
            </a:r>
            <a:endParaRPr sz="1800" baseline="-20833">
              <a:latin typeface="Tahoma"/>
              <a:cs typeface="Tahoma"/>
            </a:endParaRPr>
          </a:p>
        </p:txBody>
      </p:sp>
      <p:sp>
        <p:nvSpPr>
          <p:cNvPr id="32" name="object 31"/>
          <p:cNvSpPr txBox="1"/>
          <p:nvPr/>
        </p:nvSpPr>
        <p:spPr>
          <a:xfrm>
            <a:off x="5412740" y="2560320"/>
            <a:ext cx="3025140" cy="1016000"/>
          </a:xfrm>
          <a:prstGeom prst="rect">
            <a:avLst/>
          </a:prstGeom>
        </p:spPr>
        <p:txBody>
          <a:bodyPr vert="horz" wrap="square" lIns="0" tIns="0" rIns="0" bIns="0" rtlCol="0">
            <a:spAutoFit/>
          </a:bodyPr>
          <a:lstStyle/>
          <a:p>
            <a:pPr marL="12700">
              <a:lnSpc>
                <a:spcPct val="100000"/>
              </a:lnSpc>
            </a:pPr>
            <a:r>
              <a:rPr sz="1800" dirty="0">
                <a:latin typeface="Tahoma"/>
                <a:cs typeface="Tahoma"/>
              </a:rPr>
              <a:t>Multiplication because of</a:t>
            </a:r>
            <a:r>
              <a:rPr sz="1800" spc="-100" dirty="0">
                <a:latin typeface="Tahoma"/>
                <a:cs typeface="Tahoma"/>
              </a:rPr>
              <a:t> </a:t>
            </a:r>
            <a:r>
              <a:rPr sz="1800" dirty="0">
                <a:latin typeface="Tahoma"/>
                <a:cs typeface="Tahoma"/>
              </a:rPr>
              <a:t>AND</a:t>
            </a:r>
            <a:endParaRPr sz="1800">
              <a:latin typeface="Tahoma"/>
              <a:cs typeface="Tahoma"/>
            </a:endParaRPr>
          </a:p>
          <a:p>
            <a:pPr>
              <a:lnSpc>
                <a:spcPct val="100000"/>
              </a:lnSpc>
              <a:spcBef>
                <a:spcPts val="20"/>
              </a:spcBef>
            </a:pPr>
            <a:endParaRPr sz="2800">
              <a:latin typeface="Times New Roman"/>
              <a:cs typeface="Times New Roman"/>
            </a:endParaRPr>
          </a:p>
          <a:p>
            <a:pPr marL="659765">
              <a:lnSpc>
                <a:spcPct val="100000"/>
              </a:lnSpc>
              <a:tabLst>
                <a:tab pos="2600325" algn="l"/>
              </a:tabLst>
            </a:pPr>
            <a:r>
              <a:rPr sz="1800" dirty="0">
                <a:latin typeface="Tahoma"/>
                <a:cs typeface="Tahoma"/>
              </a:rPr>
              <a:t>P</a:t>
            </a:r>
            <a:r>
              <a:rPr sz="1800" baseline="-20833" dirty="0">
                <a:latin typeface="Tahoma"/>
                <a:cs typeface="Tahoma"/>
              </a:rPr>
              <a:t>1</a:t>
            </a:r>
            <a:r>
              <a:rPr sz="1800" dirty="0">
                <a:latin typeface="Tahoma"/>
                <a:cs typeface="Tahoma"/>
              </a:rPr>
              <a:t>+P</a:t>
            </a:r>
            <a:r>
              <a:rPr sz="1800" baseline="-20833" dirty="0">
                <a:latin typeface="Tahoma"/>
                <a:cs typeface="Tahoma"/>
              </a:rPr>
              <a:t>2	</a:t>
            </a:r>
            <a:r>
              <a:rPr sz="1800" dirty="0">
                <a:latin typeface="Tahoma"/>
                <a:cs typeface="Tahoma"/>
              </a:rPr>
              <a:t>P</a:t>
            </a:r>
            <a:r>
              <a:rPr sz="1800" baseline="-20833" dirty="0">
                <a:latin typeface="Tahoma"/>
                <a:cs typeface="Tahoma"/>
              </a:rPr>
              <a:t>3</a:t>
            </a:r>
            <a:endParaRPr sz="1800" baseline="-20833">
              <a:latin typeface="Tahoma"/>
              <a:cs typeface="Tahoma"/>
            </a:endParaRPr>
          </a:p>
        </p:txBody>
      </p:sp>
      <p:sp>
        <p:nvSpPr>
          <p:cNvPr id="33" name="object 32"/>
          <p:cNvSpPr/>
          <p:nvPr/>
        </p:nvSpPr>
        <p:spPr>
          <a:xfrm>
            <a:off x="7186600" y="2163351"/>
            <a:ext cx="281305" cy="351790"/>
          </a:xfrm>
          <a:custGeom>
            <a:avLst/>
            <a:gdLst/>
            <a:ahLst/>
            <a:cxnLst/>
            <a:rect l="l" t="t" r="r" b="b"/>
            <a:pathLst>
              <a:path w="281304" h="351789">
                <a:moveTo>
                  <a:pt x="280999" y="351248"/>
                </a:moveTo>
                <a:lnTo>
                  <a:pt x="0" y="0"/>
                </a:lnTo>
              </a:path>
            </a:pathLst>
          </a:custGeom>
          <a:ln w="38099">
            <a:solidFill>
              <a:srgbClr val="000000"/>
            </a:solidFill>
          </a:ln>
        </p:spPr>
        <p:txBody>
          <a:bodyPr wrap="square" lIns="0" tIns="0" rIns="0" bIns="0" rtlCol="0"/>
          <a:lstStyle/>
          <a:p>
            <a:endParaRPr/>
          </a:p>
        </p:txBody>
      </p:sp>
      <p:sp>
        <p:nvSpPr>
          <p:cNvPr id="34" name="object 33"/>
          <p:cNvSpPr/>
          <p:nvPr/>
        </p:nvSpPr>
        <p:spPr>
          <a:xfrm>
            <a:off x="7162798" y="2133600"/>
            <a:ext cx="116205" cy="125095"/>
          </a:xfrm>
          <a:custGeom>
            <a:avLst/>
            <a:gdLst/>
            <a:ahLst/>
            <a:cxnLst/>
            <a:rect l="l" t="t" r="r" b="b"/>
            <a:pathLst>
              <a:path w="116204" h="125094">
                <a:moveTo>
                  <a:pt x="0" y="0"/>
                </a:moveTo>
                <a:lnTo>
                  <a:pt x="26776" y="124955"/>
                </a:lnTo>
                <a:lnTo>
                  <a:pt x="116029" y="53552"/>
                </a:lnTo>
                <a:lnTo>
                  <a:pt x="0" y="0"/>
                </a:lnTo>
                <a:close/>
              </a:path>
            </a:pathLst>
          </a:custGeom>
          <a:solidFill>
            <a:srgbClr val="000000"/>
          </a:solidFill>
        </p:spPr>
        <p:txBody>
          <a:bodyPr wrap="square" lIns="0" tIns="0" rIns="0" bIns="0" rtlCol="0"/>
          <a:lstStyle/>
          <a:p>
            <a:endParaRPr/>
          </a:p>
        </p:txBody>
      </p:sp>
      <p:sp>
        <p:nvSpPr>
          <p:cNvPr id="35" name="object 34"/>
          <p:cNvSpPr txBox="1"/>
          <p:nvPr/>
        </p:nvSpPr>
        <p:spPr>
          <a:xfrm>
            <a:off x="764540" y="4451037"/>
            <a:ext cx="5333365" cy="1071245"/>
          </a:xfrm>
          <a:prstGeom prst="rect">
            <a:avLst/>
          </a:prstGeom>
        </p:spPr>
        <p:txBody>
          <a:bodyPr vert="horz" wrap="square" lIns="0" tIns="0" rIns="0" bIns="0" rtlCol="0">
            <a:spAutoFit/>
          </a:bodyPr>
          <a:lstStyle/>
          <a:p>
            <a:pPr marR="5080" algn="r">
              <a:lnSpc>
                <a:spcPct val="100000"/>
              </a:lnSpc>
            </a:pPr>
            <a:r>
              <a:rPr sz="1600" dirty="0">
                <a:latin typeface="Tahoma"/>
                <a:cs typeface="Tahoma"/>
              </a:rPr>
              <a:t>OR</a:t>
            </a:r>
            <a:endParaRPr sz="1600">
              <a:latin typeface="Tahoma"/>
              <a:cs typeface="Tahoma"/>
            </a:endParaRPr>
          </a:p>
          <a:p>
            <a:pPr>
              <a:lnSpc>
                <a:spcPct val="100000"/>
              </a:lnSpc>
              <a:spcBef>
                <a:spcPts val="20"/>
              </a:spcBef>
            </a:pPr>
            <a:endParaRPr sz="1950">
              <a:latin typeface="Times New Roman"/>
              <a:cs typeface="Times New Roman"/>
            </a:endParaRPr>
          </a:p>
          <a:p>
            <a:pPr marL="12700" marR="2792095">
              <a:lnSpc>
                <a:spcPts val="2100"/>
              </a:lnSpc>
            </a:pPr>
            <a:r>
              <a:rPr sz="1800" dirty="0">
                <a:latin typeface="Tahoma"/>
                <a:cs typeface="Tahoma"/>
              </a:rPr>
              <a:t>All </a:t>
            </a:r>
            <a:r>
              <a:rPr sz="1800" spc="-5" dirty="0">
                <a:latin typeface="Tahoma"/>
                <a:cs typeface="Tahoma"/>
              </a:rPr>
              <a:t>events assumed  independent </a:t>
            </a:r>
            <a:r>
              <a:rPr sz="1800" dirty="0">
                <a:latin typeface="Tahoma"/>
                <a:cs typeface="Tahoma"/>
              </a:rPr>
              <a:t>in </a:t>
            </a:r>
            <a:r>
              <a:rPr sz="1800" spc="-5" dirty="0">
                <a:latin typeface="Tahoma"/>
                <a:cs typeface="Tahoma"/>
              </a:rPr>
              <a:t>this</a:t>
            </a:r>
            <a:r>
              <a:rPr sz="1800" spc="-40" dirty="0">
                <a:latin typeface="Tahoma"/>
                <a:cs typeface="Tahoma"/>
              </a:rPr>
              <a:t> </a:t>
            </a:r>
            <a:r>
              <a:rPr sz="1800" spc="-5" dirty="0">
                <a:latin typeface="Tahoma"/>
                <a:cs typeface="Tahoma"/>
              </a:rPr>
              <a:t>case.</a:t>
            </a:r>
            <a:endParaRPr sz="1800">
              <a:latin typeface="Tahoma"/>
              <a:cs typeface="Tahoma"/>
            </a:endParaRPr>
          </a:p>
        </p:txBody>
      </p:sp>
    </p:spTree>
    <p:extLst>
      <p:ext uri="{BB962C8B-B14F-4D97-AF65-F5344CB8AC3E}">
        <p14:creationId xmlns:p14="http://schemas.microsoft.com/office/powerpoint/2010/main" val="1142247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FTA</a:t>
            </a:r>
          </a:p>
        </p:txBody>
      </p:sp>
      <p:sp>
        <p:nvSpPr>
          <p:cNvPr id="3" name="Content Placeholder 2"/>
          <p:cNvSpPr>
            <a:spLocks noGrp="1"/>
          </p:cNvSpPr>
          <p:nvPr>
            <p:ph idx="1"/>
          </p:nvPr>
        </p:nvSpPr>
        <p:spPr>
          <a:xfrm>
            <a:off x="477520" y="1143000"/>
            <a:ext cx="9326880" cy="5752857"/>
          </a:xfrm>
        </p:spPr>
        <p:txBody>
          <a:bodyPr>
            <a:normAutofit fontScale="85000" lnSpcReduction="20000"/>
          </a:bodyPr>
          <a:lstStyle/>
          <a:p>
            <a:r>
              <a:rPr lang="en-US" dirty="0"/>
              <a:t>FTA was first used by Bell Labs in connection with the safety analysis of the Minuteman missile launch control system in 1961.</a:t>
            </a:r>
          </a:p>
          <a:p>
            <a:r>
              <a:rPr lang="en-US" dirty="0"/>
              <a:t>Boeing further developed the technique, applying it to the entire Minuteman system and then to commercial aircraft.</a:t>
            </a:r>
          </a:p>
          <a:p>
            <a:r>
              <a:rPr lang="en-US" dirty="0"/>
              <a:t>Boeing applied FTA as part of a comprehensive safety review of the Apollo system following the launch pad fire on January 27, 1967.</a:t>
            </a:r>
          </a:p>
          <a:p>
            <a:r>
              <a:rPr lang="en-US" dirty="0"/>
              <a:t>FTA was used in the WASH-1400 study (1976) conducted to review nuclear plant power design and to assure the public that the probability of nuclear accidents was very small. The 3-mile island accident occurred March 28, 1979.</a:t>
            </a:r>
          </a:p>
        </p:txBody>
      </p:sp>
    </p:spTree>
    <p:extLst>
      <p:ext uri="{BB962C8B-B14F-4D97-AF65-F5344CB8AC3E}">
        <p14:creationId xmlns:p14="http://schemas.microsoft.com/office/powerpoint/2010/main" val="245626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Flight Display</a:t>
            </a:r>
          </a:p>
        </p:txBody>
      </p:sp>
      <p:sp>
        <p:nvSpPr>
          <p:cNvPr id="4" name="object 3"/>
          <p:cNvSpPr txBox="1"/>
          <p:nvPr/>
        </p:nvSpPr>
        <p:spPr>
          <a:xfrm>
            <a:off x="5413663" y="4916886"/>
            <a:ext cx="3891915" cy="810895"/>
          </a:xfrm>
          <a:prstGeom prst="rect">
            <a:avLst/>
          </a:prstGeom>
        </p:spPr>
        <p:txBody>
          <a:bodyPr vert="horz" wrap="square" lIns="0" tIns="0" rIns="0" bIns="0" rtlCol="0">
            <a:spAutoFit/>
          </a:bodyPr>
          <a:lstStyle/>
          <a:p>
            <a:pPr marL="12700">
              <a:lnSpc>
                <a:spcPct val="100000"/>
              </a:lnSpc>
            </a:pPr>
            <a:r>
              <a:rPr sz="2400" dirty="0">
                <a:latin typeface="Arial"/>
                <a:cs typeface="Arial"/>
              </a:rPr>
              <a:t>Airport display</a:t>
            </a:r>
            <a:r>
              <a:rPr sz="2400" spc="-65" dirty="0">
                <a:latin typeface="Arial"/>
                <a:cs typeface="Arial"/>
              </a:rPr>
              <a:t> </a:t>
            </a:r>
            <a:r>
              <a:rPr sz="2400" dirty="0">
                <a:latin typeface="Arial"/>
                <a:cs typeface="Arial"/>
              </a:rPr>
              <a:t>system</a:t>
            </a:r>
          </a:p>
          <a:p>
            <a:pPr marL="12700">
              <a:lnSpc>
                <a:spcPct val="100000"/>
              </a:lnSpc>
              <a:spcBef>
                <a:spcPts val="495"/>
              </a:spcBef>
            </a:pPr>
            <a:r>
              <a:rPr sz="2400" dirty="0">
                <a:latin typeface="Arial"/>
                <a:cs typeface="Arial"/>
              </a:rPr>
              <a:t>Critical information</a:t>
            </a:r>
            <a:r>
              <a:rPr sz="2400" spc="-60" dirty="0">
                <a:latin typeface="Arial"/>
                <a:cs typeface="Arial"/>
              </a:rPr>
              <a:t> </a:t>
            </a:r>
            <a:r>
              <a:rPr sz="2400" dirty="0">
                <a:latin typeface="Arial"/>
                <a:cs typeface="Arial"/>
              </a:rPr>
              <a:t>source</a:t>
            </a:r>
          </a:p>
        </p:txBody>
      </p:sp>
      <p:sp>
        <p:nvSpPr>
          <p:cNvPr id="5" name="object 4"/>
          <p:cNvSpPr/>
          <p:nvPr/>
        </p:nvSpPr>
        <p:spPr>
          <a:xfrm>
            <a:off x="2519493" y="3947672"/>
            <a:ext cx="175037" cy="1138956"/>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2519493" y="3947671"/>
            <a:ext cx="175260" cy="1139190"/>
          </a:xfrm>
          <a:custGeom>
            <a:avLst/>
            <a:gdLst/>
            <a:ahLst/>
            <a:cxnLst/>
            <a:rect l="l" t="t" r="r" b="b"/>
            <a:pathLst>
              <a:path w="175260" h="1139189">
                <a:moveTo>
                  <a:pt x="0" y="1138957"/>
                </a:moveTo>
                <a:lnTo>
                  <a:pt x="175036" y="1040188"/>
                </a:lnTo>
                <a:lnTo>
                  <a:pt x="175036" y="0"/>
                </a:lnTo>
                <a:lnTo>
                  <a:pt x="0" y="98783"/>
                </a:lnTo>
                <a:lnTo>
                  <a:pt x="0" y="1138957"/>
                </a:lnTo>
                <a:close/>
              </a:path>
            </a:pathLst>
          </a:custGeom>
          <a:ln w="10672">
            <a:solidFill>
              <a:srgbClr val="000000"/>
            </a:solidFill>
          </a:ln>
        </p:spPr>
        <p:txBody>
          <a:bodyPr wrap="square" lIns="0" tIns="0" rIns="0" bIns="0" rtlCol="0"/>
          <a:lstStyle/>
          <a:p>
            <a:endParaRPr/>
          </a:p>
        </p:txBody>
      </p:sp>
      <p:sp>
        <p:nvSpPr>
          <p:cNvPr id="7" name="object 6"/>
          <p:cNvSpPr/>
          <p:nvPr/>
        </p:nvSpPr>
        <p:spPr>
          <a:xfrm>
            <a:off x="1324115" y="3268903"/>
            <a:ext cx="1370415" cy="777553"/>
          </a:xfrm>
          <a:prstGeom prst="rect">
            <a:avLst/>
          </a:prstGeom>
          <a:blipFill>
            <a:blip r:embed="rId3" cstate="print"/>
            <a:stretch>
              <a:fillRect/>
            </a:stretch>
          </a:blipFill>
        </p:spPr>
        <p:txBody>
          <a:bodyPr wrap="square" lIns="0" tIns="0" rIns="0" bIns="0" rtlCol="0"/>
          <a:lstStyle/>
          <a:p>
            <a:endParaRPr/>
          </a:p>
        </p:txBody>
      </p:sp>
      <p:sp>
        <p:nvSpPr>
          <p:cNvPr id="8" name="object 7"/>
          <p:cNvSpPr/>
          <p:nvPr/>
        </p:nvSpPr>
        <p:spPr>
          <a:xfrm>
            <a:off x="1324116" y="3268902"/>
            <a:ext cx="1370965" cy="777875"/>
          </a:xfrm>
          <a:custGeom>
            <a:avLst/>
            <a:gdLst/>
            <a:ahLst/>
            <a:cxnLst/>
            <a:rect l="l" t="t" r="r" b="b"/>
            <a:pathLst>
              <a:path w="1370964" h="777875">
                <a:moveTo>
                  <a:pt x="0" y="98783"/>
                </a:moveTo>
                <a:lnTo>
                  <a:pt x="50302" y="115482"/>
                </a:lnTo>
                <a:lnTo>
                  <a:pt x="100222" y="132876"/>
                </a:lnTo>
                <a:lnTo>
                  <a:pt x="149752" y="150960"/>
                </a:lnTo>
                <a:lnTo>
                  <a:pt x="198881" y="169729"/>
                </a:lnTo>
                <a:lnTo>
                  <a:pt x="247599" y="189176"/>
                </a:lnTo>
                <a:lnTo>
                  <a:pt x="295896" y="209297"/>
                </a:lnTo>
                <a:lnTo>
                  <a:pt x="343762" y="230085"/>
                </a:lnTo>
                <a:lnTo>
                  <a:pt x="391188" y="251536"/>
                </a:lnTo>
                <a:lnTo>
                  <a:pt x="438163" y="273643"/>
                </a:lnTo>
                <a:lnTo>
                  <a:pt x="484678" y="296402"/>
                </a:lnTo>
                <a:lnTo>
                  <a:pt x="530722" y="319806"/>
                </a:lnTo>
                <a:lnTo>
                  <a:pt x="576286" y="343850"/>
                </a:lnTo>
                <a:lnTo>
                  <a:pt x="621360" y="368529"/>
                </a:lnTo>
                <a:lnTo>
                  <a:pt x="665934" y="393837"/>
                </a:lnTo>
                <a:lnTo>
                  <a:pt x="709998" y="419768"/>
                </a:lnTo>
                <a:lnTo>
                  <a:pt x="753542" y="446317"/>
                </a:lnTo>
                <a:lnTo>
                  <a:pt x="796556" y="473479"/>
                </a:lnTo>
                <a:lnTo>
                  <a:pt x="839030" y="501247"/>
                </a:lnTo>
                <a:lnTo>
                  <a:pt x="880955" y="529617"/>
                </a:lnTo>
                <a:lnTo>
                  <a:pt x="922320" y="558582"/>
                </a:lnTo>
                <a:lnTo>
                  <a:pt x="963116" y="588137"/>
                </a:lnTo>
                <a:lnTo>
                  <a:pt x="1003332" y="618277"/>
                </a:lnTo>
                <a:lnTo>
                  <a:pt x="1042959" y="648997"/>
                </a:lnTo>
                <a:lnTo>
                  <a:pt x="1081987" y="680289"/>
                </a:lnTo>
                <a:lnTo>
                  <a:pt x="1120406" y="712150"/>
                </a:lnTo>
                <a:lnTo>
                  <a:pt x="1158206" y="744573"/>
                </a:lnTo>
                <a:lnTo>
                  <a:pt x="1195377" y="777553"/>
                </a:lnTo>
                <a:lnTo>
                  <a:pt x="1370414" y="678769"/>
                </a:lnTo>
                <a:lnTo>
                  <a:pt x="1332927" y="646107"/>
                </a:lnTo>
                <a:lnTo>
                  <a:pt x="1294843" y="613981"/>
                </a:lnTo>
                <a:lnTo>
                  <a:pt x="1256170" y="582396"/>
                </a:lnTo>
                <a:lnTo>
                  <a:pt x="1216916" y="551357"/>
                </a:lnTo>
                <a:lnTo>
                  <a:pt x="1177092" y="520870"/>
                </a:lnTo>
                <a:lnTo>
                  <a:pt x="1136707" y="490938"/>
                </a:lnTo>
                <a:lnTo>
                  <a:pt x="1095769" y="461568"/>
                </a:lnTo>
                <a:lnTo>
                  <a:pt x="1054288" y="432765"/>
                </a:lnTo>
                <a:lnTo>
                  <a:pt x="1012272" y="404534"/>
                </a:lnTo>
                <a:lnTo>
                  <a:pt x="969731" y="376879"/>
                </a:lnTo>
                <a:lnTo>
                  <a:pt x="926675" y="349807"/>
                </a:lnTo>
                <a:lnTo>
                  <a:pt x="883111" y="323321"/>
                </a:lnTo>
                <a:lnTo>
                  <a:pt x="839050" y="297428"/>
                </a:lnTo>
                <a:lnTo>
                  <a:pt x="794500" y="272133"/>
                </a:lnTo>
                <a:lnTo>
                  <a:pt x="749470" y="247440"/>
                </a:lnTo>
                <a:lnTo>
                  <a:pt x="703971" y="223355"/>
                </a:lnTo>
                <a:lnTo>
                  <a:pt x="658010" y="199883"/>
                </a:lnTo>
                <a:lnTo>
                  <a:pt x="611597" y="177028"/>
                </a:lnTo>
                <a:lnTo>
                  <a:pt x="564740" y="154797"/>
                </a:lnTo>
                <a:lnTo>
                  <a:pt x="517450" y="133195"/>
                </a:lnTo>
                <a:lnTo>
                  <a:pt x="469736" y="112225"/>
                </a:lnTo>
                <a:lnTo>
                  <a:pt x="421605" y="91895"/>
                </a:lnTo>
                <a:lnTo>
                  <a:pt x="373068" y="72208"/>
                </a:lnTo>
                <a:lnTo>
                  <a:pt x="324134" y="53169"/>
                </a:lnTo>
                <a:lnTo>
                  <a:pt x="274811" y="34785"/>
                </a:lnTo>
                <a:lnTo>
                  <a:pt x="225110" y="17060"/>
                </a:lnTo>
                <a:lnTo>
                  <a:pt x="175038" y="0"/>
                </a:lnTo>
                <a:lnTo>
                  <a:pt x="1" y="98783"/>
                </a:lnTo>
                <a:close/>
              </a:path>
            </a:pathLst>
          </a:custGeom>
          <a:ln w="10653">
            <a:solidFill>
              <a:srgbClr val="000000"/>
            </a:solidFill>
          </a:ln>
        </p:spPr>
        <p:txBody>
          <a:bodyPr wrap="square" lIns="0" tIns="0" rIns="0" bIns="0" rtlCol="0"/>
          <a:lstStyle/>
          <a:p>
            <a:endParaRPr/>
          </a:p>
        </p:txBody>
      </p:sp>
      <p:sp>
        <p:nvSpPr>
          <p:cNvPr id="9" name="object 8"/>
          <p:cNvSpPr/>
          <p:nvPr/>
        </p:nvSpPr>
        <p:spPr>
          <a:xfrm>
            <a:off x="1537577" y="4697868"/>
            <a:ext cx="1387563" cy="672454"/>
          </a:xfrm>
          <a:prstGeom prst="rect">
            <a:avLst/>
          </a:prstGeom>
          <a:blipFill>
            <a:blip r:embed="rId4" cstate="print"/>
            <a:stretch>
              <a:fillRect/>
            </a:stretch>
          </a:blipFill>
        </p:spPr>
        <p:txBody>
          <a:bodyPr wrap="square" lIns="0" tIns="0" rIns="0" bIns="0" rtlCol="0"/>
          <a:lstStyle/>
          <a:p>
            <a:endParaRPr/>
          </a:p>
        </p:txBody>
      </p:sp>
      <p:sp>
        <p:nvSpPr>
          <p:cNvPr id="10" name="object 9"/>
          <p:cNvSpPr/>
          <p:nvPr/>
        </p:nvSpPr>
        <p:spPr>
          <a:xfrm>
            <a:off x="1537577" y="4697867"/>
            <a:ext cx="1387475" cy="672465"/>
          </a:xfrm>
          <a:custGeom>
            <a:avLst/>
            <a:gdLst/>
            <a:ahLst/>
            <a:cxnLst/>
            <a:rect l="l" t="t" r="r" b="b"/>
            <a:pathLst>
              <a:path w="1387475" h="672464">
                <a:moveTo>
                  <a:pt x="0" y="155495"/>
                </a:moveTo>
                <a:lnTo>
                  <a:pt x="909339" y="672454"/>
                </a:lnTo>
                <a:lnTo>
                  <a:pt x="1387415" y="399261"/>
                </a:lnTo>
                <a:lnTo>
                  <a:pt x="1387415" y="304691"/>
                </a:lnTo>
                <a:lnTo>
                  <a:pt x="1156952" y="147081"/>
                </a:lnTo>
                <a:lnTo>
                  <a:pt x="1156952" y="289992"/>
                </a:lnTo>
                <a:lnTo>
                  <a:pt x="981915" y="388761"/>
                </a:lnTo>
                <a:lnTo>
                  <a:pt x="934304" y="372076"/>
                </a:lnTo>
                <a:lnTo>
                  <a:pt x="887020" y="354791"/>
                </a:lnTo>
                <a:lnTo>
                  <a:pt x="840070" y="336912"/>
                </a:lnTo>
                <a:lnTo>
                  <a:pt x="793462" y="318442"/>
                </a:lnTo>
                <a:lnTo>
                  <a:pt x="747206" y="299386"/>
                </a:lnTo>
                <a:lnTo>
                  <a:pt x="701308" y="279746"/>
                </a:lnTo>
                <a:lnTo>
                  <a:pt x="655776" y="259527"/>
                </a:lnTo>
                <a:lnTo>
                  <a:pt x="610620" y="238732"/>
                </a:lnTo>
                <a:lnTo>
                  <a:pt x="565846" y="217366"/>
                </a:lnTo>
                <a:lnTo>
                  <a:pt x="521464" y="195433"/>
                </a:lnTo>
                <a:lnTo>
                  <a:pt x="477480" y="172936"/>
                </a:lnTo>
                <a:lnTo>
                  <a:pt x="433903" y="149879"/>
                </a:lnTo>
                <a:lnTo>
                  <a:pt x="390741" y="126266"/>
                </a:lnTo>
                <a:lnTo>
                  <a:pt x="348003" y="102102"/>
                </a:lnTo>
                <a:lnTo>
                  <a:pt x="305695" y="77389"/>
                </a:lnTo>
                <a:lnTo>
                  <a:pt x="263827" y="52131"/>
                </a:lnTo>
                <a:lnTo>
                  <a:pt x="222406" y="26334"/>
                </a:lnTo>
                <a:lnTo>
                  <a:pt x="181441" y="0"/>
                </a:lnTo>
                <a:lnTo>
                  <a:pt x="0" y="105053"/>
                </a:lnTo>
                <a:lnTo>
                  <a:pt x="0" y="155495"/>
                </a:lnTo>
                <a:close/>
              </a:path>
            </a:pathLst>
          </a:custGeom>
          <a:ln w="10652">
            <a:solidFill>
              <a:srgbClr val="FFFFFF"/>
            </a:solidFill>
          </a:ln>
        </p:spPr>
        <p:txBody>
          <a:bodyPr wrap="square" lIns="0" tIns="0" rIns="0" bIns="0" rtlCol="0"/>
          <a:lstStyle/>
          <a:p>
            <a:endParaRPr/>
          </a:p>
        </p:txBody>
      </p:sp>
      <p:sp>
        <p:nvSpPr>
          <p:cNvPr id="11" name="object 10"/>
          <p:cNvSpPr/>
          <p:nvPr/>
        </p:nvSpPr>
        <p:spPr>
          <a:xfrm>
            <a:off x="1324115" y="3367686"/>
            <a:ext cx="1195377" cy="1718942"/>
          </a:xfrm>
          <a:prstGeom prst="rect">
            <a:avLst/>
          </a:prstGeom>
          <a:blipFill>
            <a:blip r:embed="rId5" cstate="print"/>
            <a:stretch>
              <a:fillRect/>
            </a:stretch>
          </a:blipFill>
        </p:spPr>
        <p:txBody>
          <a:bodyPr wrap="square" lIns="0" tIns="0" rIns="0" bIns="0" rtlCol="0"/>
          <a:lstStyle/>
          <a:p>
            <a:endParaRPr/>
          </a:p>
        </p:txBody>
      </p:sp>
      <p:sp>
        <p:nvSpPr>
          <p:cNvPr id="12" name="object 11"/>
          <p:cNvSpPr/>
          <p:nvPr/>
        </p:nvSpPr>
        <p:spPr>
          <a:xfrm>
            <a:off x="1324116" y="3367686"/>
            <a:ext cx="1195705" cy="1718945"/>
          </a:xfrm>
          <a:custGeom>
            <a:avLst/>
            <a:gdLst/>
            <a:ahLst/>
            <a:cxnLst/>
            <a:rect l="l" t="t" r="r" b="b"/>
            <a:pathLst>
              <a:path w="1195705" h="1718945">
                <a:moveTo>
                  <a:pt x="0" y="1035899"/>
                </a:moveTo>
                <a:lnTo>
                  <a:pt x="38060" y="1068120"/>
                </a:lnTo>
                <a:lnTo>
                  <a:pt x="76663" y="1099845"/>
                </a:lnTo>
                <a:lnTo>
                  <a:pt x="115800" y="1131069"/>
                </a:lnTo>
                <a:lnTo>
                  <a:pt x="155463" y="1161787"/>
                </a:lnTo>
                <a:lnTo>
                  <a:pt x="195646" y="1191996"/>
                </a:lnTo>
                <a:lnTo>
                  <a:pt x="236339" y="1221691"/>
                </a:lnTo>
                <a:lnTo>
                  <a:pt x="277536" y="1250868"/>
                </a:lnTo>
                <a:lnTo>
                  <a:pt x="319229" y="1279523"/>
                </a:lnTo>
                <a:lnTo>
                  <a:pt x="361410" y="1307651"/>
                </a:lnTo>
                <a:lnTo>
                  <a:pt x="404071" y="1335248"/>
                </a:lnTo>
                <a:lnTo>
                  <a:pt x="447206" y="1362309"/>
                </a:lnTo>
                <a:lnTo>
                  <a:pt x="490805" y="1388830"/>
                </a:lnTo>
                <a:lnTo>
                  <a:pt x="534861" y="1414808"/>
                </a:lnTo>
                <a:lnTo>
                  <a:pt x="579368" y="1440237"/>
                </a:lnTo>
                <a:lnTo>
                  <a:pt x="624316" y="1465113"/>
                </a:lnTo>
                <a:lnTo>
                  <a:pt x="669699" y="1489432"/>
                </a:lnTo>
                <a:lnTo>
                  <a:pt x="715508" y="1513190"/>
                </a:lnTo>
                <a:lnTo>
                  <a:pt x="761737" y="1536382"/>
                </a:lnTo>
                <a:lnTo>
                  <a:pt x="808376" y="1559005"/>
                </a:lnTo>
                <a:lnTo>
                  <a:pt x="855419" y="1581052"/>
                </a:lnTo>
                <a:lnTo>
                  <a:pt x="902858" y="1602522"/>
                </a:lnTo>
                <a:lnTo>
                  <a:pt x="950686" y="1623408"/>
                </a:lnTo>
                <a:lnTo>
                  <a:pt x="998894" y="1643707"/>
                </a:lnTo>
                <a:lnTo>
                  <a:pt x="1047474" y="1663414"/>
                </a:lnTo>
                <a:lnTo>
                  <a:pt x="1096420" y="1682525"/>
                </a:lnTo>
                <a:lnTo>
                  <a:pt x="1145724" y="1701036"/>
                </a:lnTo>
                <a:lnTo>
                  <a:pt x="1195377" y="1718942"/>
                </a:lnTo>
                <a:lnTo>
                  <a:pt x="1195377" y="678769"/>
                </a:lnTo>
                <a:lnTo>
                  <a:pt x="1157751" y="646250"/>
                </a:lnTo>
                <a:lnTo>
                  <a:pt x="1119541" y="614257"/>
                </a:lnTo>
                <a:lnTo>
                  <a:pt x="1080755" y="582795"/>
                </a:lnTo>
                <a:lnTo>
                  <a:pt x="1041402" y="551869"/>
                </a:lnTo>
                <a:lnTo>
                  <a:pt x="1001492" y="521484"/>
                </a:lnTo>
                <a:lnTo>
                  <a:pt x="961032" y="491645"/>
                </a:lnTo>
                <a:lnTo>
                  <a:pt x="920032" y="462357"/>
                </a:lnTo>
                <a:lnTo>
                  <a:pt x="878499" y="433625"/>
                </a:lnTo>
                <a:lnTo>
                  <a:pt x="836444" y="405454"/>
                </a:lnTo>
                <a:lnTo>
                  <a:pt x="793875" y="377849"/>
                </a:lnTo>
                <a:lnTo>
                  <a:pt x="750800" y="350814"/>
                </a:lnTo>
                <a:lnTo>
                  <a:pt x="707228" y="324356"/>
                </a:lnTo>
                <a:lnTo>
                  <a:pt x="663169" y="298479"/>
                </a:lnTo>
                <a:lnTo>
                  <a:pt x="618630" y="273187"/>
                </a:lnTo>
                <a:lnTo>
                  <a:pt x="573621" y="248487"/>
                </a:lnTo>
                <a:lnTo>
                  <a:pt x="528150" y="224382"/>
                </a:lnTo>
                <a:lnTo>
                  <a:pt x="482226" y="200879"/>
                </a:lnTo>
                <a:lnTo>
                  <a:pt x="435858" y="177981"/>
                </a:lnTo>
                <a:lnTo>
                  <a:pt x="389054" y="155695"/>
                </a:lnTo>
                <a:lnTo>
                  <a:pt x="341824" y="134024"/>
                </a:lnTo>
                <a:lnTo>
                  <a:pt x="294176" y="112975"/>
                </a:lnTo>
                <a:lnTo>
                  <a:pt x="246119" y="92552"/>
                </a:lnTo>
                <a:lnTo>
                  <a:pt x="197661" y="72759"/>
                </a:lnTo>
                <a:lnTo>
                  <a:pt x="148811" y="53603"/>
                </a:lnTo>
                <a:lnTo>
                  <a:pt x="99579" y="35087"/>
                </a:lnTo>
                <a:lnTo>
                  <a:pt x="49973" y="17218"/>
                </a:lnTo>
                <a:lnTo>
                  <a:pt x="1" y="0"/>
                </a:lnTo>
                <a:lnTo>
                  <a:pt x="1" y="1035899"/>
                </a:lnTo>
                <a:close/>
              </a:path>
            </a:pathLst>
          </a:custGeom>
          <a:ln w="10664">
            <a:solidFill>
              <a:srgbClr val="000000"/>
            </a:solidFill>
          </a:ln>
        </p:spPr>
        <p:txBody>
          <a:bodyPr wrap="square" lIns="0" tIns="0" rIns="0" bIns="0" rtlCol="0"/>
          <a:lstStyle/>
          <a:p>
            <a:endParaRPr/>
          </a:p>
        </p:txBody>
      </p:sp>
      <p:sp>
        <p:nvSpPr>
          <p:cNvPr id="13" name="object 12"/>
          <p:cNvSpPr/>
          <p:nvPr/>
        </p:nvSpPr>
        <p:spPr>
          <a:xfrm>
            <a:off x="1324114" y="3268902"/>
            <a:ext cx="1601470" cy="2101850"/>
          </a:xfrm>
          <a:custGeom>
            <a:avLst/>
            <a:gdLst/>
            <a:ahLst/>
            <a:cxnLst/>
            <a:rect l="l" t="t" r="r" b="b"/>
            <a:pathLst>
              <a:path w="1601470" h="2101850">
                <a:moveTo>
                  <a:pt x="0" y="1134683"/>
                </a:moveTo>
                <a:lnTo>
                  <a:pt x="37735" y="1165738"/>
                </a:lnTo>
                <a:lnTo>
                  <a:pt x="75870" y="1196436"/>
                </a:lnTo>
                <a:lnTo>
                  <a:pt x="114402" y="1226775"/>
                </a:lnTo>
                <a:lnTo>
                  <a:pt x="153326" y="1256754"/>
                </a:lnTo>
                <a:lnTo>
                  <a:pt x="192639" y="1286371"/>
                </a:lnTo>
                <a:lnTo>
                  <a:pt x="232336" y="1315625"/>
                </a:lnTo>
                <a:lnTo>
                  <a:pt x="272415" y="1344512"/>
                </a:lnTo>
                <a:lnTo>
                  <a:pt x="312872" y="1373033"/>
                </a:lnTo>
                <a:lnTo>
                  <a:pt x="353703" y="1401184"/>
                </a:lnTo>
                <a:lnTo>
                  <a:pt x="394903" y="1428965"/>
                </a:lnTo>
                <a:lnTo>
                  <a:pt x="213462" y="1534018"/>
                </a:lnTo>
                <a:lnTo>
                  <a:pt x="213462" y="1584460"/>
                </a:lnTo>
                <a:lnTo>
                  <a:pt x="1122802" y="2101420"/>
                </a:lnTo>
                <a:lnTo>
                  <a:pt x="1600878" y="1828226"/>
                </a:lnTo>
                <a:lnTo>
                  <a:pt x="1600878" y="1733657"/>
                </a:lnTo>
                <a:lnTo>
                  <a:pt x="1370415" y="1602620"/>
                </a:lnTo>
                <a:lnTo>
                  <a:pt x="1370415" y="678769"/>
                </a:lnTo>
                <a:lnTo>
                  <a:pt x="1331629" y="647428"/>
                </a:lnTo>
                <a:lnTo>
                  <a:pt x="1292369" y="616534"/>
                </a:lnTo>
                <a:lnTo>
                  <a:pt x="1252642" y="586091"/>
                </a:lnTo>
                <a:lnTo>
                  <a:pt x="1212455" y="556104"/>
                </a:lnTo>
                <a:lnTo>
                  <a:pt x="1171813" y="526574"/>
                </a:lnTo>
                <a:lnTo>
                  <a:pt x="1130722" y="497507"/>
                </a:lnTo>
                <a:lnTo>
                  <a:pt x="1089188" y="468905"/>
                </a:lnTo>
                <a:lnTo>
                  <a:pt x="1047219" y="440772"/>
                </a:lnTo>
                <a:lnTo>
                  <a:pt x="1004819" y="413111"/>
                </a:lnTo>
                <a:lnTo>
                  <a:pt x="961995" y="385926"/>
                </a:lnTo>
                <a:lnTo>
                  <a:pt x="918753" y="359220"/>
                </a:lnTo>
                <a:lnTo>
                  <a:pt x="875099" y="332997"/>
                </a:lnTo>
                <a:lnTo>
                  <a:pt x="831040" y="307261"/>
                </a:lnTo>
                <a:lnTo>
                  <a:pt x="786581" y="282015"/>
                </a:lnTo>
                <a:lnTo>
                  <a:pt x="741728" y="257262"/>
                </a:lnTo>
                <a:lnTo>
                  <a:pt x="696489" y="233006"/>
                </a:lnTo>
                <a:lnTo>
                  <a:pt x="650868" y="209251"/>
                </a:lnTo>
                <a:lnTo>
                  <a:pt x="604871" y="186000"/>
                </a:lnTo>
                <a:lnTo>
                  <a:pt x="558506" y="163256"/>
                </a:lnTo>
                <a:lnTo>
                  <a:pt x="511779" y="141023"/>
                </a:lnTo>
                <a:lnTo>
                  <a:pt x="464694" y="119305"/>
                </a:lnTo>
                <a:lnTo>
                  <a:pt x="417259" y="98105"/>
                </a:lnTo>
                <a:lnTo>
                  <a:pt x="369479" y="77427"/>
                </a:lnTo>
                <a:lnTo>
                  <a:pt x="321362" y="57274"/>
                </a:lnTo>
                <a:lnTo>
                  <a:pt x="272912" y="37649"/>
                </a:lnTo>
                <a:lnTo>
                  <a:pt x="224136" y="18556"/>
                </a:lnTo>
                <a:lnTo>
                  <a:pt x="175040" y="0"/>
                </a:lnTo>
                <a:lnTo>
                  <a:pt x="2" y="98783"/>
                </a:lnTo>
                <a:lnTo>
                  <a:pt x="2" y="1134683"/>
                </a:lnTo>
                <a:close/>
              </a:path>
            </a:pathLst>
          </a:custGeom>
          <a:ln w="22215">
            <a:solidFill>
              <a:srgbClr val="4677BF"/>
            </a:solidFill>
          </a:ln>
        </p:spPr>
        <p:txBody>
          <a:bodyPr wrap="square" lIns="0" tIns="0" rIns="0" bIns="0" rtlCol="0"/>
          <a:lstStyle/>
          <a:p>
            <a:endParaRPr/>
          </a:p>
        </p:txBody>
      </p:sp>
      <p:sp>
        <p:nvSpPr>
          <p:cNvPr id="14" name="object 13"/>
          <p:cNvSpPr/>
          <p:nvPr/>
        </p:nvSpPr>
        <p:spPr>
          <a:xfrm>
            <a:off x="1430847" y="3506397"/>
            <a:ext cx="982344" cy="1452245"/>
          </a:xfrm>
          <a:custGeom>
            <a:avLst/>
            <a:gdLst/>
            <a:ahLst/>
            <a:cxnLst/>
            <a:rect l="l" t="t" r="r" b="b"/>
            <a:pathLst>
              <a:path w="982344" h="1452245">
                <a:moveTo>
                  <a:pt x="0" y="0"/>
                </a:moveTo>
                <a:lnTo>
                  <a:pt x="0" y="890977"/>
                </a:lnTo>
                <a:lnTo>
                  <a:pt x="981915" y="1452034"/>
                </a:lnTo>
              </a:path>
            </a:pathLst>
          </a:custGeom>
          <a:ln w="10664">
            <a:solidFill>
              <a:srgbClr val="000000"/>
            </a:solidFill>
          </a:ln>
        </p:spPr>
        <p:txBody>
          <a:bodyPr wrap="square" lIns="0" tIns="0" rIns="0" bIns="0" rtlCol="0"/>
          <a:lstStyle/>
          <a:p>
            <a:endParaRPr/>
          </a:p>
        </p:txBody>
      </p:sp>
      <p:sp>
        <p:nvSpPr>
          <p:cNvPr id="15" name="object 14"/>
          <p:cNvSpPr/>
          <p:nvPr/>
        </p:nvSpPr>
        <p:spPr>
          <a:xfrm>
            <a:off x="1729691" y="4908004"/>
            <a:ext cx="1089025" cy="407670"/>
          </a:xfrm>
          <a:custGeom>
            <a:avLst/>
            <a:gdLst/>
            <a:ahLst/>
            <a:cxnLst/>
            <a:rect l="l" t="t" r="r" b="b"/>
            <a:pathLst>
              <a:path w="1089025" h="407670">
                <a:moveTo>
                  <a:pt x="0" y="0"/>
                </a:moveTo>
                <a:lnTo>
                  <a:pt x="712955" y="407675"/>
                </a:lnTo>
                <a:lnTo>
                  <a:pt x="1088571" y="189123"/>
                </a:lnTo>
              </a:path>
            </a:pathLst>
          </a:custGeom>
          <a:ln w="10650">
            <a:solidFill>
              <a:srgbClr val="000000"/>
            </a:solidFill>
          </a:ln>
        </p:spPr>
        <p:txBody>
          <a:bodyPr wrap="square" lIns="0" tIns="0" rIns="0" bIns="0" rtlCol="0"/>
          <a:lstStyle/>
          <a:p>
            <a:endParaRPr/>
          </a:p>
        </p:txBody>
      </p:sp>
      <p:sp>
        <p:nvSpPr>
          <p:cNvPr id="16" name="object 15"/>
          <p:cNvSpPr/>
          <p:nvPr/>
        </p:nvSpPr>
        <p:spPr>
          <a:xfrm>
            <a:off x="1430848" y="3506398"/>
            <a:ext cx="981915" cy="1422620"/>
          </a:xfrm>
          <a:prstGeom prst="rect">
            <a:avLst/>
          </a:prstGeom>
          <a:blipFill>
            <a:blip r:embed="rId6" cstate="print"/>
            <a:stretch>
              <a:fillRect/>
            </a:stretch>
          </a:blipFill>
        </p:spPr>
        <p:txBody>
          <a:bodyPr wrap="square" lIns="0" tIns="0" rIns="0" bIns="0" rtlCol="0"/>
          <a:lstStyle/>
          <a:p>
            <a:endParaRPr/>
          </a:p>
        </p:txBody>
      </p:sp>
      <p:sp>
        <p:nvSpPr>
          <p:cNvPr id="17" name="object 16"/>
          <p:cNvSpPr/>
          <p:nvPr/>
        </p:nvSpPr>
        <p:spPr>
          <a:xfrm>
            <a:off x="1430847" y="3506397"/>
            <a:ext cx="982344" cy="1452245"/>
          </a:xfrm>
          <a:custGeom>
            <a:avLst/>
            <a:gdLst/>
            <a:ahLst/>
            <a:cxnLst/>
            <a:rect l="l" t="t" r="r" b="b"/>
            <a:pathLst>
              <a:path w="982344" h="1452245">
                <a:moveTo>
                  <a:pt x="21345" y="876189"/>
                </a:moveTo>
                <a:lnTo>
                  <a:pt x="981915" y="1422620"/>
                </a:lnTo>
                <a:lnTo>
                  <a:pt x="981915" y="1452034"/>
                </a:lnTo>
                <a:lnTo>
                  <a:pt x="981915" y="556768"/>
                </a:lnTo>
                <a:lnTo>
                  <a:pt x="0" y="0"/>
                </a:lnTo>
                <a:lnTo>
                  <a:pt x="21345" y="10499"/>
                </a:lnTo>
                <a:lnTo>
                  <a:pt x="21345" y="876189"/>
                </a:lnTo>
                <a:close/>
              </a:path>
            </a:pathLst>
          </a:custGeom>
          <a:ln w="10664">
            <a:solidFill>
              <a:srgbClr val="000000"/>
            </a:solidFill>
          </a:ln>
        </p:spPr>
        <p:txBody>
          <a:bodyPr wrap="square" lIns="0" tIns="0" rIns="0" bIns="0" rtlCol="0"/>
          <a:lstStyle/>
          <a:p>
            <a:endParaRPr/>
          </a:p>
        </p:txBody>
      </p:sp>
      <p:sp>
        <p:nvSpPr>
          <p:cNvPr id="18" name="object 17"/>
          <p:cNvSpPr/>
          <p:nvPr/>
        </p:nvSpPr>
        <p:spPr>
          <a:xfrm>
            <a:off x="4120516" y="4799417"/>
            <a:ext cx="174919" cy="1139000"/>
          </a:xfrm>
          <a:prstGeom prst="rect">
            <a:avLst/>
          </a:prstGeom>
          <a:blipFill>
            <a:blip r:embed="rId7" cstate="print"/>
            <a:stretch>
              <a:fillRect/>
            </a:stretch>
          </a:blipFill>
        </p:spPr>
        <p:txBody>
          <a:bodyPr wrap="square" lIns="0" tIns="0" rIns="0" bIns="0" rtlCol="0"/>
          <a:lstStyle/>
          <a:p>
            <a:endParaRPr/>
          </a:p>
        </p:txBody>
      </p:sp>
      <p:sp>
        <p:nvSpPr>
          <p:cNvPr id="19" name="object 18"/>
          <p:cNvSpPr/>
          <p:nvPr/>
        </p:nvSpPr>
        <p:spPr>
          <a:xfrm>
            <a:off x="4120516" y="4799416"/>
            <a:ext cx="175260" cy="1139190"/>
          </a:xfrm>
          <a:custGeom>
            <a:avLst/>
            <a:gdLst/>
            <a:ahLst/>
            <a:cxnLst/>
            <a:rect l="l" t="t" r="r" b="b"/>
            <a:pathLst>
              <a:path w="175260" h="1139190">
                <a:moveTo>
                  <a:pt x="0" y="1139001"/>
                </a:moveTo>
                <a:lnTo>
                  <a:pt x="174918" y="1040232"/>
                </a:lnTo>
                <a:lnTo>
                  <a:pt x="174918" y="0"/>
                </a:lnTo>
                <a:lnTo>
                  <a:pt x="0" y="98769"/>
                </a:lnTo>
                <a:lnTo>
                  <a:pt x="0" y="1139001"/>
                </a:lnTo>
                <a:close/>
              </a:path>
            </a:pathLst>
          </a:custGeom>
          <a:ln w="10672">
            <a:solidFill>
              <a:srgbClr val="000000"/>
            </a:solidFill>
          </a:ln>
        </p:spPr>
        <p:txBody>
          <a:bodyPr wrap="square" lIns="0" tIns="0" rIns="0" bIns="0" rtlCol="0"/>
          <a:lstStyle/>
          <a:p>
            <a:endParaRPr/>
          </a:p>
        </p:txBody>
      </p:sp>
      <p:sp>
        <p:nvSpPr>
          <p:cNvPr id="20" name="object 19"/>
          <p:cNvSpPr/>
          <p:nvPr/>
        </p:nvSpPr>
        <p:spPr>
          <a:xfrm>
            <a:off x="2924992" y="4120692"/>
            <a:ext cx="1370443" cy="777492"/>
          </a:xfrm>
          <a:prstGeom prst="rect">
            <a:avLst/>
          </a:prstGeom>
          <a:blipFill>
            <a:blip r:embed="rId8" cstate="print"/>
            <a:stretch>
              <a:fillRect/>
            </a:stretch>
          </a:blipFill>
        </p:spPr>
        <p:txBody>
          <a:bodyPr wrap="square" lIns="0" tIns="0" rIns="0" bIns="0" rtlCol="0"/>
          <a:lstStyle/>
          <a:p>
            <a:endParaRPr/>
          </a:p>
        </p:txBody>
      </p:sp>
      <p:sp>
        <p:nvSpPr>
          <p:cNvPr id="21" name="object 20"/>
          <p:cNvSpPr/>
          <p:nvPr/>
        </p:nvSpPr>
        <p:spPr>
          <a:xfrm>
            <a:off x="2924992" y="4120691"/>
            <a:ext cx="1370965" cy="777875"/>
          </a:xfrm>
          <a:custGeom>
            <a:avLst/>
            <a:gdLst/>
            <a:ahLst/>
            <a:cxnLst/>
            <a:rect l="l" t="t" r="r" b="b"/>
            <a:pathLst>
              <a:path w="1370964" h="777875">
                <a:moveTo>
                  <a:pt x="0" y="98783"/>
                </a:moveTo>
                <a:lnTo>
                  <a:pt x="50311" y="115482"/>
                </a:lnTo>
                <a:lnTo>
                  <a:pt x="100240" y="132876"/>
                </a:lnTo>
                <a:lnTo>
                  <a:pt x="149778" y="150960"/>
                </a:lnTo>
                <a:lnTo>
                  <a:pt x="198913" y="169728"/>
                </a:lnTo>
                <a:lnTo>
                  <a:pt x="247637" y="189176"/>
                </a:lnTo>
                <a:lnTo>
                  <a:pt x="295940" y="209296"/>
                </a:lnTo>
                <a:lnTo>
                  <a:pt x="343811" y="230084"/>
                </a:lnTo>
                <a:lnTo>
                  <a:pt x="391240" y="251534"/>
                </a:lnTo>
                <a:lnTo>
                  <a:pt x="438218" y="273641"/>
                </a:lnTo>
                <a:lnTo>
                  <a:pt x="484735" y="296399"/>
                </a:lnTo>
                <a:lnTo>
                  <a:pt x="530781" y="319802"/>
                </a:lnTo>
                <a:lnTo>
                  <a:pt x="576346" y="343845"/>
                </a:lnTo>
                <a:lnTo>
                  <a:pt x="621420" y="368523"/>
                </a:lnTo>
                <a:lnTo>
                  <a:pt x="665994" y="393829"/>
                </a:lnTo>
                <a:lnTo>
                  <a:pt x="710056" y="419758"/>
                </a:lnTo>
                <a:lnTo>
                  <a:pt x="753598" y="446305"/>
                </a:lnTo>
                <a:lnTo>
                  <a:pt x="796610" y="473464"/>
                </a:lnTo>
                <a:lnTo>
                  <a:pt x="839081" y="501230"/>
                </a:lnTo>
                <a:lnTo>
                  <a:pt x="881002" y="529596"/>
                </a:lnTo>
                <a:lnTo>
                  <a:pt x="922363" y="558558"/>
                </a:lnTo>
                <a:lnTo>
                  <a:pt x="963154" y="588110"/>
                </a:lnTo>
                <a:lnTo>
                  <a:pt x="1003365" y="618245"/>
                </a:lnTo>
                <a:lnTo>
                  <a:pt x="1042987" y="648960"/>
                </a:lnTo>
                <a:lnTo>
                  <a:pt x="1082008" y="680248"/>
                </a:lnTo>
                <a:lnTo>
                  <a:pt x="1120420" y="712103"/>
                </a:lnTo>
                <a:lnTo>
                  <a:pt x="1158212" y="744520"/>
                </a:lnTo>
                <a:lnTo>
                  <a:pt x="1195375" y="777494"/>
                </a:lnTo>
                <a:lnTo>
                  <a:pt x="1195523" y="777494"/>
                </a:lnTo>
                <a:lnTo>
                  <a:pt x="1370442" y="678725"/>
                </a:lnTo>
                <a:lnTo>
                  <a:pt x="1332965" y="646067"/>
                </a:lnTo>
                <a:lnTo>
                  <a:pt x="1294888" y="613946"/>
                </a:lnTo>
                <a:lnTo>
                  <a:pt x="1256221" y="582365"/>
                </a:lnTo>
                <a:lnTo>
                  <a:pt x="1216972" y="551330"/>
                </a:lnTo>
                <a:lnTo>
                  <a:pt x="1177152" y="520845"/>
                </a:lnTo>
                <a:lnTo>
                  <a:pt x="1136769" y="490917"/>
                </a:lnTo>
                <a:lnTo>
                  <a:pt x="1095833" y="461550"/>
                </a:lnTo>
                <a:lnTo>
                  <a:pt x="1054352" y="432750"/>
                </a:lnTo>
                <a:lnTo>
                  <a:pt x="1012336" y="404520"/>
                </a:lnTo>
                <a:lnTo>
                  <a:pt x="969795" y="376868"/>
                </a:lnTo>
                <a:lnTo>
                  <a:pt x="926737" y="349797"/>
                </a:lnTo>
                <a:lnTo>
                  <a:pt x="883171" y="323314"/>
                </a:lnTo>
                <a:lnTo>
                  <a:pt x="839107" y="297422"/>
                </a:lnTo>
                <a:lnTo>
                  <a:pt x="794554" y="272128"/>
                </a:lnTo>
                <a:lnTo>
                  <a:pt x="749522" y="247436"/>
                </a:lnTo>
                <a:lnTo>
                  <a:pt x="704019" y="223352"/>
                </a:lnTo>
                <a:lnTo>
                  <a:pt x="658054" y="199880"/>
                </a:lnTo>
                <a:lnTo>
                  <a:pt x="611638" y="177027"/>
                </a:lnTo>
                <a:lnTo>
                  <a:pt x="564779" y="154796"/>
                </a:lnTo>
                <a:lnTo>
                  <a:pt x="517486" y="133194"/>
                </a:lnTo>
                <a:lnTo>
                  <a:pt x="469768" y="112225"/>
                </a:lnTo>
                <a:lnTo>
                  <a:pt x="421635" y="91894"/>
                </a:lnTo>
                <a:lnTo>
                  <a:pt x="373097" y="72207"/>
                </a:lnTo>
                <a:lnTo>
                  <a:pt x="324161" y="53169"/>
                </a:lnTo>
                <a:lnTo>
                  <a:pt x="274838" y="34785"/>
                </a:lnTo>
                <a:lnTo>
                  <a:pt x="225137" y="17060"/>
                </a:lnTo>
                <a:lnTo>
                  <a:pt x="175066" y="0"/>
                </a:lnTo>
                <a:lnTo>
                  <a:pt x="0" y="98783"/>
                </a:lnTo>
                <a:close/>
              </a:path>
            </a:pathLst>
          </a:custGeom>
          <a:ln w="10653">
            <a:solidFill>
              <a:srgbClr val="000000"/>
            </a:solidFill>
          </a:ln>
        </p:spPr>
        <p:txBody>
          <a:bodyPr wrap="square" lIns="0" tIns="0" rIns="0" bIns="0" rtlCol="0"/>
          <a:lstStyle/>
          <a:p>
            <a:endParaRPr/>
          </a:p>
        </p:txBody>
      </p:sp>
      <p:sp>
        <p:nvSpPr>
          <p:cNvPr id="22" name="object 21"/>
          <p:cNvSpPr/>
          <p:nvPr/>
        </p:nvSpPr>
        <p:spPr>
          <a:xfrm>
            <a:off x="3138453" y="5549642"/>
            <a:ext cx="1387637" cy="672465"/>
          </a:xfrm>
          <a:prstGeom prst="rect">
            <a:avLst/>
          </a:prstGeom>
          <a:blipFill>
            <a:blip r:embed="rId9" cstate="print"/>
            <a:stretch>
              <a:fillRect/>
            </a:stretch>
          </a:blipFill>
        </p:spPr>
        <p:txBody>
          <a:bodyPr wrap="square" lIns="0" tIns="0" rIns="0" bIns="0" rtlCol="0"/>
          <a:lstStyle/>
          <a:p>
            <a:endParaRPr/>
          </a:p>
        </p:txBody>
      </p:sp>
      <p:sp>
        <p:nvSpPr>
          <p:cNvPr id="23" name="object 22"/>
          <p:cNvSpPr/>
          <p:nvPr/>
        </p:nvSpPr>
        <p:spPr>
          <a:xfrm>
            <a:off x="3138452" y="5549641"/>
            <a:ext cx="1388110" cy="672465"/>
          </a:xfrm>
          <a:custGeom>
            <a:avLst/>
            <a:gdLst/>
            <a:ahLst/>
            <a:cxnLst/>
            <a:rect l="l" t="t" r="r" b="b"/>
            <a:pathLst>
              <a:path w="1388110" h="672465">
                <a:moveTo>
                  <a:pt x="0" y="155510"/>
                </a:moveTo>
                <a:lnTo>
                  <a:pt x="909428" y="672465"/>
                </a:lnTo>
                <a:lnTo>
                  <a:pt x="1387637" y="399276"/>
                </a:lnTo>
                <a:lnTo>
                  <a:pt x="1387637" y="304706"/>
                </a:lnTo>
                <a:lnTo>
                  <a:pt x="1156982" y="147096"/>
                </a:lnTo>
                <a:lnTo>
                  <a:pt x="1156982" y="290007"/>
                </a:lnTo>
                <a:lnTo>
                  <a:pt x="982063" y="388776"/>
                </a:lnTo>
                <a:lnTo>
                  <a:pt x="934442" y="372091"/>
                </a:lnTo>
                <a:lnTo>
                  <a:pt x="887148" y="354806"/>
                </a:lnTo>
                <a:lnTo>
                  <a:pt x="840189" y="336927"/>
                </a:lnTo>
                <a:lnTo>
                  <a:pt x="793573" y="318457"/>
                </a:lnTo>
                <a:lnTo>
                  <a:pt x="747308" y="299400"/>
                </a:lnTo>
                <a:lnTo>
                  <a:pt x="701403" y="279760"/>
                </a:lnTo>
                <a:lnTo>
                  <a:pt x="655866" y="259541"/>
                </a:lnTo>
                <a:lnTo>
                  <a:pt x="610705" y="238746"/>
                </a:lnTo>
                <a:lnTo>
                  <a:pt x="565928" y="217380"/>
                </a:lnTo>
                <a:lnTo>
                  <a:pt x="521543" y="195446"/>
                </a:lnTo>
                <a:lnTo>
                  <a:pt x="477560" y="172948"/>
                </a:lnTo>
                <a:lnTo>
                  <a:pt x="433985" y="149890"/>
                </a:lnTo>
                <a:lnTo>
                  <a:pt x="390828" y="126276"/>
                </a:lnTo>
                <a:lnTo>
                  <a:pt x="348096" y="102110"/>
                </a:lnTo>
                <a:lnTo>
                  <a:pt x="305798" y="77395"/>
                </a:lnTo>
                <a:lnTo>
                  <a:pt x="263942" y="52136"/>
                </a:lnTo>
                <a:lnTo>
                  <a:pt x="222536" y="26336"/>
                </a:lnTo>
                <a:lnTo>
                  <a:pt x="181589" y="0"/>
                </a:lnTo>
                <a:lnTo>
                  <a:pt x="0" y="105068"/>
                </a:lnTo>
                <a:lnTo>
                  <a:pt x="0" y="155510"/>
                </a:lnTo>
                <a:close/>
              </a:path>
            </a:pathLst>
          </a:custGeom>
          <a:ln w="10652">
            <a:solidFill>
              <a:srgbClr val="FFFFFF"/>
            </a:solidFill>
          </a:ln>
        </p:spPr>
        <p:txBody>
          <a:bodyPr wrap="square" lIns="0" tIns="0" rIns="0" bIns="0" rtlCol="0"/>
          <a:lstStyle/>
          <a:p>
            <a:endParaRPr/>
          </a:p>
        </p:txBody>
      </p:sp>
      <p:sp>
        <p:nvSpPr>
          <p:cNvPr id="24" name="object 23"/>
          <p:cNvSpPr/>
          <p:nvPr/>
        </p:nvSpPr>
        <p:spPr>
          <a:xfrm>
            <a:off x="2924992" y="4219475"/>
            <a:ext cx="1195523" cy="1718942"/>
          </a:xfrm>
          <a:prstGeom prst="rect">
            <a:avLst/>
          </a:prstGeom>
          <a:blipFill>
            <a:blip r:embed="rId10" cstate="print"/>
            <a:stretch>
              <a:fillRect/>
            </a:stretch>
          </a:blipFill>
        </p:spPr>
        <p:txBody>
          <a:bodyPr wrap="square" lIns="0" tIns="0" rIns="0" bIns="0" rtlCol="0"/>
          <a:lstStyle/>
          <a:p>
            <a:endParaRPr/>
          </a:p>
        </p:txBody>
      </p:sp>
      <p:sp>
        <p:nvSpPr>
          <p:cNvPr id="25" name="object 24"/>
          <p:cNvSpPr/>
          <p:nvPr/>
        </p:nvSpPr>
        <p:spPr>
          <a:xfrm>
            <a:off x="2924992" y="4219475"/>
            <a:ext cx="1195705" cy="1718945"/>
          </a:xfrm>
          <a:custGeom>
            <a:avLst/>
            <a:gdLst/>
            <a:ahLst/>
            <a:cxnLst/>
            <a:rect l="l" t="t" r="r" b="b"/>
            <a:pathLst>
              <a:path w="1195704" h="1718945">
                <a:moveTo>
                  <a:pt x="0" y="1035958"/>
                </a:moveTo>
                <a:lnTo>
                  <a:pt x="38072" y="1068169"/>
                </a:lnTo>
                <a:lnTo>
                  <a:pt x="76685" y="1099883"/>
                </a:lnTo>
                <a:lnTo>
                  <a:pt x="115831" y="1131098"/>
                </a:lnTo>
                <a:lnTo>
                  <a:pt x="155502" y="1161809"/>
                </a:lnTo>
                <a:lnTo>
                  <a:pt x="195690" y="1192012"/>
                </a:lnTo>
                <a:lnTo>
                  <a:pt x="236388" y="1221701"/>
                </a:lnTo>
                <a:lnTo>
                  <a:pt x="277588" y="1250873"/>
                </a:lnTo>
                <a:lnTo>
                  <a:pt x="319283" y="1279524"/>
                </a:lnTo>
                <a:lnTo>
                  <a:pt x="361465" y="1307649"/>
                </a:lnTo>
                <a:lnTo>
                  <a:pt x="404126" y="1335243"/>
                </a:lnTo>
                <a:lnTo>
                  <a:pt x="447260" y="1362302"/>
                </a:lnTo>
                <a:lnTo>
                  <a:pt x="490857" y="1388822"/>
                </a:lnTo>
                <a:lnTo>
                  <a:pt x="534912" y="1414799"/>
                </a:lnTo>
                <a:lnTo>
                  <a:pt x="579415" y="1440227"/>
                </a:lnTo>
                <a:lnTo>
                  <a:pt x="624360" y="1465104"/>
                </a:lnTo>
                <a:lnTo>
                  <a:pt x="669739" y="1489423"/>
                </a:lnTo>
                <a:lnTo>
                  <a:pt x="715544" y="1513182"/>
                </a:lnTo>
                <a:lnTo>
                  <a:pt x="761768" y="1536375"/>
                </a:lnTo>
                <a:lnTo>
                  <a:pt x="808403" y="1558998"/>
                </a:lnTo>
                <a:lnTo>
                  <a:pt x="855442" y="1581047"/>
                </a:lnTo>
                <a:lnTo>
                  <a:pt x="902877" y="1602517"/>
                </a:lnTo>
                <a:lnTo>
                  <a:pt x="950700" y="1623404"/>
                </a:lnTo>
                <a:lnTo>
                  <a:pt x="998903" y="1643704"/>
                </a:lnTo>
                <a:lnTo>
                  <a:pt x="1047481" y="1663412"/>
                </a:lnTo>
                <a:lnTo>
                  <a:pt x="1096423" y="1682524"/>
                </a:lnTo>
                <a:lnTo>
                  <a:pt x="1145724" y="1701036"/>
                </a:lnTo>
                <a:lnTo>
                  <a:pt x="1195375" y="1718942"/>
                </a:lnTo>
                <a:lnTo>
                  <a:pt x="1195523" y="1718942"/>
                </a:lnTo>
                <a:lnTo>
                  <a:pt x="1195523" y="678710"/>
                </a:lnTo>
                <a:lnTo>
                  <a:pt x="1157889" y="646197"/>
                </a:lnTo>
                <a:lnTo>
                  <a:pt x="1119671" y="614210"/>
                </a:lnTo>
                <a:lnTo>
                  <a:pt x="1080878" y="582754"/>
                </a:lnTo>
                <a:lnTo>
                  <a:pt x="1041518" y="551833"/>
                </a:lnTo>
                <a:lnTo>
                  <a:pt x="1001600" y="521452"/>
                </a:lnTo>
                <a:lnTo>
                  <a:pt x="961133" y="491617"/>
                </a:lnTo>
                <a:lnTo>
                  <a:pt x="920127" y="462333"/>
                </a:lnTo>
                <a:lnTo>
                  <a:pt x="878589" y="433604"/>
                </a:lnTo>
                <a:lnTo>
                  <a:pt x="836528" y="405436"/>
                </a:lnTo>
                <a:lnTo>
                  <a:pt x="793954" y="377834"/>
                </a:lnTo>
                <a:lnTo>
                  <a:pt x="750876" y="350802"/>
                </a:lnTo>
                <a:lnTo>
                  <a:pt x="707301" y="324346"/>
                </a:lnTo>
                <a:lnTo>
                  <a:pt x="663239" y="298470"/>
                </a:lnTo>
                <a:lnTo>
                  <a:pt x="618698" y="273180"/>
                </a:lnTo>
                <a:lnTo>
                  <a:pt x="573688" y="248481"/>
                </a:lnTo>
                <a:lnTo>
                  <a:pt x="528217" y="224378"/>
                </a:lnTo>
                <a:lnTo>
                  <a:pt x="482295" y="200876"/>
                </a:lnTo>
                <a:lnTo>
                  <a:pt x="435929" y="177979"/>
                </a:lnTo>
                <a:lnTo>
                  <a:pt x="389129" y="155693"/>
                </a:lnTo>
                <a:lnTo>
                  <a:pt x="341903" y="134023"/>
                </a:lnTo>
                <a:lnTo>
                  <a:pt x="294260" y="112974"/>
                </a:lnTo>
                <a:lnTo>
                  <a:pt x="246210" y="92551"/>
                </a:lnTo>
                <a:lnTo>
                  <a:pt x="197760" y="72759"/>
                </a:lnTo>
                <a:lnTo>
                  <a:pt x="148921" y="53603"/>
                </a:lnTo>
                <a:lnTo>
                  <a:pt x="99699" y="35087"/>
                </a:lnTo>
                <a:lnTo>
                  <a:pt x="50105" y="17218"/>
                </a:lnTo>
                <a:lnTo>
                  <a:pt x="148" y="0"/>
                </a:lnTo>
                <a:lnTo>
                  <a:pt x="0" y="0"/>
                </a:lnTo>
                <a:lnTo>
                  <a:pt x="0" y="1035958"/>
                </a:lnTo>
                <a:close/>
              </a:path>
            </a:pathLst>
          </a:custGeom>
          <a:ln w="10664">
            <a:solidFill>
              <a:srgbClr val="000000"/>
            </a:solidFill>
          </a:ln>
        </p:spPr>
        <p:txBody>
          <a:bodyPr wrap="square" lIns="0" tIns="0" rIns="0" bIns="0" rtlCol="0"/>
          <a:lstStyle/>
          <a:p>
            <a:endParaRPr/>
          </a:p>
        </p:txBody>
      </p:sp>
      <p:sp>
        <p:nvSpPr>
          <p:cNvPr id="26" name="object 25"/>
          <p:cNvSpPr/>
          <p:nvPr/>
        </p:nvSpPr>
        <p:spPr>
          <a:xfrm>
            <a:off x="2924992" y="4120691"/>
            <a:ext cx="1601470" cy="2101850"/>
          </a:xfrm>
          <a:custGeom>
            <a:avLst/>
            <a:gdLst/>
            <a:ahLst/>
            <a:cxnLst/>
            <a:rect l="l" t="t" r="r" b="b"/>
            <a:pathLst>
              <a:path w="1601470" h="2101850">
                <a:moveTo>
                  <a:pt x="0" y="1134742"/>
                </a:moveTo>
                <a:lnTo>
                  <a:pt x="37773" y="1165766"/>
                </a:lnTo>
                <a:lnTo>
                  <a:pt x="75934" y="1196440"/>
                </a:lnTo>
                <a:lnTo>
                  <a:pt x="114482" y="1226763"/>
                </a:lnTo>
                <a:lnTo>
                  <a:pt x="153413" y="1256732"/>
                </a:lnTo>
                <a:lnTo>
                  <a:pt x="192725" y="1286343"/>
                </a:lnTo>
                <a:lnTo>
                  <a:pt x="232415" y="1315595"/>
                </a:lnTo>
                <a:lnTo>
                  <a:pt x="272480" y="1344485"/>
                </a:lnTo>
                <a:lnTo>
                  <a:pt x="312917" y="1373009"/>
                </a:lnTo>
                <a:lnTo>
                  <a:pt x="353725" y="1401165"/>
                </a:lnTo>
                <a:lnTo>
                  <a:pt x="394900" y="1428950"/>
                </a:lnTo>
                <a:lnTo>
                  <a:pt x="395049" y="1428950"/>
                </a:lnTo>
                <a:lnTo>
                  <a:pt x="213459" y="1534018"/>
                </a:lnTo>
                <a:lnTo>
                  <a:pt x="213459" y="1584461"/>
                </a:lnTo>
                <a:lnTo>
                  <a:pt x="1122888" y="2101415"/>
                </a:lnTo>
                <a:lnTo>
                  <a:pt x="1601097" y="1828226"/>
                </a:lnTo>
                <a:lnTo>
                  <a:pt x="1601097" y="1733657"/>
                </a:lnTo>
                <a:lnTo>
                  <a:pt x="1370442" y="1602620"/>
                </a:lnTo>
                <a:lnTo>
                  <a:pt x="1370442" y="678725"/>
                </a:lnTo>
                <a:lnTo>
                  <a:pt x="1331662" y="647388"/>
                </a:lnTo>
                <a:lnTo>
                  <a:pt x="1292408" y="616499"/>
                </a:lnTo>
                <a:lnTo>
                  <a:pt x="1252687" y="586060"/>
                </a:lnTo>
                <a:lnTo>
                  <a:pt x="1212505" y="556076"/>
                </a:lnTo>
                <a:lnTo>
                  <a:pt x="1171868" y="526550"/>
                </a:lnTo>
                <a:lnTo>
                  <a:pt x="1130782" y="497486"/>
                </a:lnTo>
                <a:lnTo>
                  <a:pt x="1089254" y="468887"/>
                </a:lnTo>
                <a:lnTo>
                  <a:pt x="1047288" y="440756"/>
                </a:lnTo>
                <a:lnTo>
                  <a:pt x="1004892" y="413098"/>
                </a:lnTo>
                <a:lnTo>
                  <a:pt x="962071" y="385915"/>
                </a:lnTo>
                <a:lnTo>
                  <a:pt x="918831" y="359211"/>
                </a:lnTo>
                <a:lnTo>
                  <a:pt x="875180" y="332990"/>
                </a:lnTo>
                <a:lnTo>
                  <a:pt x="831122" y="307255"/>
                </a:lnTo>
                <a:lnTo>
                  <a:pt x="786663" y="282010"/>
                </a:lnTo>
                <a:lnTo>
                  <a:pt x="741811" y="257258"/>
                </a:lnTo>
                <a:lnTo>
                  <a:pt x="696571" y="233003"/>
                </a:lnTo>
                <a:lnTo>
                  <a:pt x="650949" y="209249"/>
                </a:lnTo>
                <a:lnTo>
                  <a:pt x="604951" y="185998"/>
                </a:lnTo>
                <a:lnTo>
                  <a:pt x="558583" y="163255"/>
                </a:lnTo>
                <a:lnTo>
                  <a:pt x="511852" y="141023"/>
                </a:lnTo>
                <a:lnTo>
                  <a:pt x="464763" y="119305"/>
                </a:lnTo>
                <a:lnTo>
                  <a:pt x="417323" y="98105"/>
                </a:lnTo>
                <a:lnTo>
                  <a:pt x="369538" y="77427"/>
                </a:lnTo>
                <a:lnTo>
                  <a:pt x="321414" y="57273"/>
                </a:lnTo>
                <a:lnTo>
                  <a:pt x="272956" y="37649"/>
                </a:lnTo>
                <a:lnTo>
                  <a:pt x="224172" y="18556"/>
                </a:lnTo>
                <a:lnTo>
                  <a:pt x="175066" y="0"/>
                </a:lnTo>
                <a:lnTo>
                  <a:pt x="0" y="98783"/>
                </a:lnTo>
                <a:lnTo>
                  <a:pt x="0" y="1134742"/>
                </a:lnTo>
                <a:close/>
              </a:path>
            </a:pathLst>
          </a:custGeom>
          <a:ln w="22215">
            <a:solidFill>
              <a:srgbClr val="4677BF"/>
            </a:solidFill>
          </a:ln>
        </p:spPr>
        <p:txBody>
          <a:bodyPr wrap="square" lIns="0" tIns="0" rIns="0" bIns="0" rtlCol="0"/>
          <a:lstStyle/>
          <a:p>
            <a:endParaRPr/>
          </a:p>
        </p:txBody>
      </p:sp>
      <p:sp>
        <p:nvSpPr>
          <p:cNvPr id="27" name="object 26"/>
          <p:cNvSpPr/>
          <p:nvPr/>
        </p:nvSpPr>
        <p:spPr>
          <a:xfrm>
            <a:off x="3031870" y="4358186"/>
            <a:ext cx="982344" cy="1452245"/>
          </a:xfrm>
          <a:custGeom>
            <a:avLst/>
            <a:gdLst/>
            <a:ahLst/>
            <a:cxnLst/>
            <a:rect l="l" t="t" r="r" b="b"/>
            <a:pathLst>
              <a:path w="982345" h="1452245">
                <a:moveTo>
                  <a:pt x="0" y="0"/>
                </a:moveTo>
                <a:lnTo>
                  <a:pt x="0" y="890947"/>
                </a:lnTo>
                <a:lnTo>
                  <a:pt x="981915" y="1452034"/>
                </a:lnTo>
              </a:path>
            </a:pathLst>
          </a:custGeom>
          <a:ln w="10664">
            <a:solidFill>
              <a:srgbClr val="000000"/>
            </a:solidFill>
          </a:ln>
        </p:spPr>
        <p:txBody>
          <a:bodyPr wrap="square" lIns="0" tIns="0" rIns="0" bIns="0" rtlCol="0"/>
          <a:lstStyle/>
          <a:p>
            <a:endParaRPr/>
          </a:p>
        </p:txBody>
      </p:sp>
      <p:sp>
        <p:nvSpPr>
          <p:cNvPr id="28" name="object 27"/>
          <p:cNvSpPr/>
          <p:nvPr/>
        </p:nvSpPr>
        <p:spPr>
          <a:xfrm>
            <a:off x="3330714" y="5759793"/>
            <a:ext cx="1089025" cy="407670"/>
          </a:xfrm>
          <a:custGeom>
            <a:avLst/>
            <a:gdLst/>
            <a:ahLst/>
            <a:cxnLst/>
            <a:rect l="l" t="t" r="r" b="b"/>
            <a:pathLst>
              <a:path w="1089025" h="407670">
                <a:moveTo>
                  <a:pt x="0" y="0"/>
                </a:moveTo>
                <a:lnTo>
                  <a:pt x="712867" y="407675"/>
                </a:lnTo>
                <a:lnTo>
                  <a:pt x="1088497" y="189123"/>
                </a:lnTo>
              </a:path>
            </a:pathLst>
          </a:custGeom>
          <a:ln w="10650">
            <a:solidFill>
              <a:srgbClr val="000000"/>
            </a:solidFill>
          </a:ln>
        </p:spPr>
        <p:txBody>
          <a:bodyPr wrap="square" lIns="0" tIns="0" rIns="0" bIns="0" rtlCol="0"/>
          <a:lstStyle/>
          <a:p>
            <a:endParaRPr/>
          </a:p>
        </p:txBody>
      </p:sp>
      <p:sp>
        <p:nvSpPr>
          <p:cNvPr id="29" name="object 28"/>
          <p:cNvSpPr/>
          <p:nvPr/>
        </p:nvSpPr>
        <p:spPr>
          <a:xfrm>
            <a:off x="3031870" y="4358187"/>
            <a:ext cx="981915" cy="1422619"/>
          </a:xfrm>
          <a:prstGeom prst="rect">
            <a:avLst/>
          </a:prstGeom>
          <a:blipFill>
            <a:blip r:embed="rId11" cstate="print"/>
            <a:stretch>
              <a:fillRect/>
            </a:stretch>
          </a:blipFill>
        </p:spPr>
        <p:txBody>
          <a:bodyPr wrap="square" lIns="0" tIns="0" rIns="0" bIns="0" rtlCol="0"/>
          <a:lstStyle/>
          <a:p>
            <a:endParaRPr/>
          </a:p>
        </p:txBody>
      </p:sp>
      <p:sp>
        <p:nvSpPr>
          <p:cNvPr id="30" name="object 29"/>
          <p:cNvSpPr/>
          <p:nvPr/>
        </p:nvSpPr>
        <p:spPr>
          <a:xfrm>
            <a:off x="3031870" y="4358186"/>
            <a:ext cx="982344" cy="1452245"/>
          </a:xfrm>
          <a:custGeom>
            <a:avLst/>
            <a:gdLst/>
            <a:ahLst/>
            <a:cxnLst/>
            <a:rect l="l" t="t" r="r" b="b"/>
            <a:pathLst>
              <a:path w="982345" h="1452245">
                <a:moveTo>
                  <a:pt x="21197" y="876233"/>
                </a:moveTo>
                <a:lnTo>
                  <a:pt x="981915" y="1422620"/>
                </a:lnTo>
                <a:lnTo>
                  <a:pt x="981915" y="1452034"/>
                </a:lnTo>
                <a:lnTo>
                  <a:pt x="981915" y="556812"/>
                </a:lnTo>
                <a:lnTo>
                  <a:pt x="0" y="0"/>
                </a:lnTo>
                <a:lnTo>
                  <a:pt x="21197" y="10499"/>
                </a:lnTo>
                <a:lnTo>
                  <a:pt x="21197" y="876233"/>
                </a:lnTo>
                <a:close/>
              </a:path>
            </a:pathLst>
          </a:custGeom>
          <a:ln w="10664">
            <a:solidFill>
              <a:srgbClr val="000000"/>
            </a:solidFill>
          </a:ln>
        </p:spPr>
        <p:txBody>
          <a:bodyPr wrap="square" lIns="0" tIns="0" rIns="0" bIns="0" rtlCol="0"/>
          <a:lstStyle/>
          <a:p>
            <a:endParaRPr/>
          </a:p>
        </p:txBody>
      </p:sp>
      <p:sp>
        <p:nvSpPr>
          <p:cNvPr id="31" name="object 30"/>
          <p:cNvSpPr/>
          <p:nvPr/>
        </p:nvSpPr>
        <p:spPr>
          <a:xfrm>
            <a:off x="4887638" y="3045308"/>
            <a:ext cx="424180" cy="276860"/>
          </a:xfrm>
          <a:custGeom>
            <a:avLst/>
            <a:gdLst/>
            <a:ahLst/>
            <a:cxnLst/>
            <a:rect l="l" t="t" r="r" b="b"/>
            <a:pathLst>
              <a:path w="424179" h="276860">
                <a:moveTo>
                  <a:pt x="327305" y="0"/>
                </a:moveTo>
                <a:lnTo>
                  <a:pt x="0" y="276387"/>
                </a:lnTo>
                <a:lnTo>
                  <a:pt x="127631" y="276536"/>
                </a:lnTo>
                <a:lnTo>
                  <a:pt x="176462" y="275214"/>
                </a:lnTo>
                <a:lnTo>
                  <a:pt x="224280" y="268134"/>
                </a:lnTo>
                <a:lnTo>
                  <a:pt x="270493" y="255500"/>
                </a:lnTo>
                <a:lnTo>
                  <a:pt x="314507" y="237517"/>
                </a:lnTo>
                <a:lnTo>
                  <a:pt x="355730" y="214392"/>
                </a:lnTo>
                <a:lnTo>
                  <a:pt x="393567" y="186329"/>
                </a:lnTo>
                <a:lnTo>
                  <a:pt x="418186" y="146276"/>
                </a:lnTo>
                <a:lnTo>
                  <a:pt x="423640" y="102370"/>
                </a:lnTo>
                <a:lnTo>
                  <a:pt x="410389" y="59850"/>
                </a:lnTo>
                <a:lnTo>
                  <a:pt x="378891" y="23957"/>
                </a:lnTo>
                <a:lnTo>
                  <a:pt x="341265" y="3951"/>
                </a:lnTo>
                <a:lnTo>
                  <a:pt x="327305" y="0"/>
                </a:lnTo>
                <a:close/>
              </a:path>
            </a:pathLst>
          </a:custGeom>
          <a:solidFill>
            <a:srgbClr val="E2E9F3"/>
          </a:solidFill>
        </p:spPr>
        <p:txBody>
          <a:bodyPr wrap="square" lIns="0" tIns="0" rIns="0" bIns="0" rtlCol="0"/>
          <a:lstStyle/>
          <a:p>
            <a:endParaRPr/>
          </a:p>
        </p:txBody>
      </p:sp>
      <p:sp>
        <p:nvSpPr>
          <p:cNvPr id="32" name="object 31"/>
          <p:cNvSpPr/>
          <p:nvPr/>
        </p:nvSpPr>
        <p:spPr>
          <a:xfrm>
            <a:off x="4457901" y="2475231"/>
            <a:ext cx="522977" cy="284051"/>
          </a:xfrm>
          <a:prstGeom prst="rect">
            <a:avLst/>
          </a:prstGeom>
          <a:blipFill>
            <a:blip r:embed="rId12" cstate="print"/>
            <a:stretch>
              <a:fillRect/>
            </a:stretch>
          </a:blipFill>
        </p:spPr>
        <p:txBody>
          <a:bodyPr wrap="square" lIns="0" tIns="0" rIns="0" bIns="0" rtlCol="0"/>
          <a:lstStyle/>
          <a:p>
            <a:endParaRPr/>
          </a:p>
        </p:txBody>
      </p:sp>
      <p:sp>
        <p:nvSpPr>
          <p:cNvPr id="33" name="object 32"/>
          <p:cNvSpPr/>
          <p:nvPr/>
        </p:nvSpPr>
        <p:spPr>
          <a:xfrm>
            <a:off x="4457753" y="2475229"/>
            <a:ext cx="523240" cy="284480"/>
          </a:xfrm>
          <a:custGeom>
            <a:avLst/>
            <a:gdLst/>
            <a:ahLst/>
            <a:cxnLst/>
            <a:rect l="l" t="t" r="r" b="b"/>
            <a:pathLst>
              <a:path w="523239" h="284479">
                <a:moveTo>
                  <a:pt x="198488" y="284077"/>
                </a:moveTo>
                <a:lnTo>
                  <a:pt x="523125" y="107508"/>
                </a:lnTo>
                <a:lnTo>
                  <a:pt x="321968" y="0"/>
                </a:lnTo>
                <a:lnTo>
                  <a:pt x="0" y="175090"/>
                </a:lnTo>
                <a:lnTo>
                  <a:pt x="32868" y="206683"/>
                </a:lnTo>
                <a:lnTo>
                  <a:pt x="69727" y="233662"/>
                </a:lnTo>
                <a:lnTo>
                  <a:pt x="110017" y="255743"/>
                </a:lnTo>
                <a:lnTo>
                  <a:pt x="153174" y="272643"/>
                </a:lnTo>
                <a:lnTo>
                  <a:pt x="198636" y="284077"/>
                </a:lnTo>
              </a:path>
            </a:pathLst>
          </a:custGeom>
          <a:ln w="5326">
            <a:solidFill>
              <a:srgbClr val="000000"/>
            </a:solidFill>
          </a:ln>
        </p:spPr>
        <p:txBody>
          <a:bodyPr wrap="square" lIns="0" tIns="0" rIns="0" bIns="0" rtlCol="0"/>
          <a:lstStyle/>
          <a:p>
            <a:endParaRPr/>
          </a:p>
        </p:txBody>
      </p:sp>
      <p:sp>
        <p:nvSpPr>
          <p:cNvPr id="34" name="object 33"/>
          <p:cNvSpPr/>
          <p:nvPr/>
        </p:nvSpPr>
        <p:spPr>
          <a:xfrm>
            <a:off x="4457901" y="2649877"/>
            <a:ext cx="198488" cy="551296"/>
          </a:xfrm>
          <a:prstGeom prst="rect">
            <a:avLst/>
          </a:prstGeom>
          <a:blipFill>
            <a:blip r:embed="rId13" cstate="print"/>
            <a:stretch>
              <a:fillRect/>
            </a:stretch>
          </a:blipFill>
        </p:spPr>
        <p:txBody>
          <a:bodyPr wrap="square" lIns="0" tIns="0" rIns="0" bIns="0" rtlCol="0"/>
          <a:lstStyle/>
          <a:p>
            <a:endParaRPr/>
          </a:p>
        </p:txBody>
      </p:sp>
      <p:sp>
        <p:nvSpPr>
          <p:cNvPr id="35" name="object 34"/>
          <p:cNvSpPr/>
          <p:nvPr/>
        </p:nvSpPr>
        <p:spPr>
          <a:xfrm>
            <a:off x="4457901" y="2649876"/>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36" name="object 35"/>
          <p:cNvSpPr/>
          <p:nvPr/>
        </p:nvSpPr>
        <p:spPr>
          <a:xfrm>
            <a:off x="4656241" y="2582740"/>
            <a:ext cx="324637" cy="617842"/>
          </a:xfrm>
          <a:prstGeom prst="rect">
            <a:avLst/>
          </a:prstGeom>
          <a:blipFill>
            <a:blip r:embed="rId14" cstate="print"/>
            <a:stretch>
              <a:fillRect/>
            </a:stretch>
          </a:blipFill>
        </p:spPr>
        <p:txBody>
          <a:bodyPr wrap="square" lIns="0" tIns="0" rIns="0" bIns="0" rtlCol="0"/>
          <a:lstStyle/>
          <a:p>
            <a:endParaRPr/>
          </a:p>
        </p:txBody>
      </p:sp>
      <p:sp>
        <p:nvSpPr>
          <p:cNvPr id="37" name="object 36"/>
          <p:cNvSpPr/>
          <p:nvPr/>
        </p:nvSpPr>
        <p:spPr>
          <a:xfrm>
            <a:off x="4656241" y="2582738"/>
            <a:ext cx="325120" cy="617855"/>
          </a:xfrm>
          <a:custGeom>
            <a:avLst/>
            <a:gdLst/>
            <a:ahLst/>
            <a:cxnLst/>
            <a:rect l="l" t="t" r="r" b="b"/>
            <a:pathLst>
              <a:path w="325120" h="617854">
                <a:moveTo>
                  <a:pt x="0" y="176568"/>
                </a:moveTo>
                <a:lnTo>
                  <a:pt x="0" y="617842"/>
                </a:lnTo>
                <a:lnTo>
                  <a:pt x="324636" y="443196"/>
                </a:lnTo>
                <a:lnTo>
                  <a:pt x="324636" y="0"/>
                </a:lnTo>
                <a:lnTo>
                  <a:pt x="0" y="176568"/>
                </a:lnTo>
                <a:close/>
              </a:path>
            </a:pathLst>
          </a:custGeom>
          <a:ln w="5333">
            <a:solidFill>
              <a:srgbClr val="000000"/>
            </a:solidFill>
          </a:ln>
        </p:spPr>
        <p:txBody>
          <a:bodyPr wrap="square" lIns="0" tIns="0" rIns="0" bIns="0" rtlCol="0"/>
          <a:lstStyle/>
          <a:p>
            <a:endParaRPr/>
          </a:p>
        </p:txBody>
      </p:sp>
      <p:sp>
        <p:nvSpPr>
          <p:cNvPr id="38" name="object 37"/>
          <p:cNvSpPr/>
          <p:nvPr/>
        </p:nvSpPr>
        <p:spPr>
          <a:xfrm>
            <a:off x="4457753" y="2475081"/>
            <a:ext cx="523240" cy="726440"/>
          </a:xfrm>
          <a:custGeom>
            <a:avLst/>
            <a:gdLst/>
            <a:ahLst/>
            <a:cxnLst/>
            <a:rect l="l" t="t" r="r" b="b"/>
            <a:pathLst>
              <a:path w="523239" h="726439">
                <a:moveTo>
                  <a:pt x="523125" y="107656"/>
                </a:moveTo>
                <a:lnTo>
                  <a:pt x="321968" y="0"/>
                </a:lnTo>
                <a:lnTo>
                  <a:pt x="0" y="175237"/>
                </a:lnTo>
                <a:lnTo>
                  <a:pt x="148" y="625384"/>
                </a:lnTo>
                <a:lnTo>
                  <a:pt x="33370" y="655377"/>
                </a:lnTo>
                <a:lnTo>
                  <a:pt x="70400" y="680734"/>
                </a:lnTo>
                <a:lnTo>
                  <a:pt x="110667" y="701151"/>
                </a:lnTo>
                <a:lnTo>
                  <a:pt x="153602" y="716322"/>
                </a:lnTo>
                <a:lnTo>
                  <a:pt x="198636" y="725943"/>
                </a:lnTo>
                <a:lnTo>
                  <a:pt x="523125" y="550705"/>
                </a:lnTo>
                <a:lnTo>
                  <a:pt x="523125" y="107656"/>
                </a:lnTo>
                <a:close/>
              </a:path>
            </a:pathLst>
          </a:custGeom>
          <a:ln w="14811">
            <a:solidFill>
              <a:srgbClr val="4677BF"/>
            </a:solidFill>
          </a:ln>
        </p:spPr>
        <p:txBody>
          <a:bodyPr wrap="square" lIns="0" tIns="0" rIns="0" bIns="0" rtlCol="0"/>
          <a:lstStyle/>
          <a:p>
            <a:endParaRPr/>
          </a:p>
        </p:txBody>
      </p:sp>
      <p:sp>
        <p:nvSpPr>
          <p:cNvPr id="39" name="object 38"/>
          <p:cNvSpPr/>
          <p:nvPr/>
        </p:nvSpPr>
        <p:spPr>
          <a:xfrm>
            <a:off x="4533241" y="2923203"/>
            <a:ext cx="31821" cy="39839"/>
          </a:xfrm>
          <a:prstGeom prst="rect">
            <a:avLst/>
          </a:prstGeom>
          <a:blipFill>
            <a:blip r:embed="rId15" cstate="print"/>
            <a:stretch>
              <a:fillRect/>
            </a:stretch>
          </a:blipFill>
        </p:spPr>
        <p:txBody>
          <a:bodyPr wrap="square" lIns="0" tIns="0" rIns="0" bIns="0" rtlCol="0"/>
          <a:lstStyle/>
          <a:p>
            <a:endParaRPr/>
          </a:p>
        </p:txBody>
      </p:sp>
      <p:sp>
        <p:nvSpPr>
          <p:cNvPr id="40" name="object 39"/>
          <p:cNvSpPr/>
          <p:nvPr/>
        </p:nvSpPr>
        <p:spPr>
          <a:xfrm>
            <a:off x="4533240" y="2923202"/>
            <a:ext cx="32384" cy="40005"/>
          </a:xfrm>
          <a:custGeom>
            <a:avLst/>
            <a:gdLst/>
            <a:ahLst/>
            <a:cxnLst/>
            <a:rect l="l" t="t" r="r" b="b"/>
            <a:pathLst>
              <a:path w="32385" h="40004">
                <a:moveTo>
                  <a:pt x="30205" y="14744"/>
                </a:moveTo>
                <a:lnTo>
                  <a:pt x="26286" y="7555"/>
                </a:lnTo>
                <a:lnTo>
                  <a:pt x="20977" y="2488"/>
                </a:lnTo>
                <a:lnTo>
                  <a:pt x="14946" y="0"/>
                </a:lnTo>
                <a:lnTo>
                  <a:pt x="8859" y="547"/>
                </a:lnTo>
                <a:lnTo>
                  <a:pt x="3868" y="4050"/>
                </a:lnTo>
                <a:lnTo>
                  <a:pt x="836" y="9827"/>
                </a:lnTo>
                <a:lnTo>
                  <a:pt x="0" y="17100"/>
                </a:lnTo>
                <a:lnTo>
                  <a:pt x="1595" y="25095"/>
                </a:lnTo>
                <a:lnTo>
                  <a:pt x="5514" y="32284"/>
                </a:lnTo>
                <a:lnTo>
                  <a:pt x="10823" y="37351"/>
                </a:lnTo>
                <a:lnTo>
                  <a:pt x="16854" y="39839"/>
                </a:lnTo>
                <a:lnTo>
                  <a:pt x="22941" y="39292"/>
                </a:lnTo>
                <a:lnTo>
                  <a:pt x="27995" y="35768"/>
                </a:lnTo>
                <a:lnTo>
                  <a:pt x="31020" y="29957"/>
                </a:lnTo>
                <a:lnTo>
                  <a:pt x="31822" y="22676"/>
                </a:lnTo>
                <a:lnTo>
                  <a:pt x="30205" y="14744"/>
                </a:lnTo>
                <a:close/>
              </a:path>
            </a:pathLst>
          </a:custGeom>
          <a:ln w="5331">
            <a:solidFill>
              <a:srgbClr val="000000"/>
            </a:solidFill>
          </a:ln>
        </p:spPr>
        <p:txBody>
          <a:bodyPr wrap="square" lIns="0" tIns="0" rIns="0" bIns="0" rtlCol="0"/>
          <a:lstStyle/>
          <a:p>
            <a:endParaRPr/>
          </a:p>
        </p:txBody>
      </p:sp>
      <p:sp>
        <p:nvSpPr>
          <p:cNvPr id="41" name="object 40"/>
          <p:cNvSpPr/>
          <p:nvPr/>
        </p:nvSpPr>
        <p:spPr>
          <a:xfrm>
            <a:off x="4490068" y="3014548"/>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42" name="object 41"/>
          <p:cNvSpPr/>
          <p:nvPr/>
        </p:nvSpPr>
        <p:spPr>
          <a:xfrm>
            <a:off x="4490068" y="3041462"/>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43" name="object 42"/>
          <p:cNvSpPr/>
          <p:nvPr/>
        </p:nvSpPr>
        <p:spPr>
          <a:xfrm>
            <a:off x="4490068" y="3068376"/>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44" name="object 43"/>
          <p:cNvSpPr/>
          <p:nvPr/>
        </p:nvSpPr>
        <p:spPr>
          <a:xfrm>
            <a:off x="4484584" y="2734909"/>
            <a:ext cx="145415" cy="81280"/>
          </a:xfrm>
          <a:custGeom>
            <a:avLst/>
            <a:gdLst/>
            <a:ahLst/>
            <a:cxnLst/>
            <a:rect l="l" t="t" r="r" b="b"/>
            <a:pathLst>
              <a:path w="145414" h="81279">
                <a:moveTo>
                  <a:pt x="5781" y="0"/>
                </a:moveTo>
                <a:lnTo>
                  <a:pt x="2964" y="147"/>
                </a:lnTo>
                <a:lnTo>
                  <a:pt x="1186" y="1774"/>
                </a:lnTo>
                <a:lnTo>
                  <a:pt x="297" y="2661"/>
                </a:lnTo>
                <a:lnTo>
                  <a:pt x="0" y="3844"/>
                </a:lnTo>
                <a:lnTo>
                  <a:pt x="148" y="5027"/>
                </a:lnTo>
                <a:lnTo>
                  <a:pt x="444" y="7984"/>
                </a:lnTo>
                <a:lnTo>
                  <a:pt x="2075" y="10499"/>
                </a:lnTo>
                <a:lnTo>
                  <a:pt x="4892" y="11977"/>
                </a:lnTo>
                <a:lnTo>
                  <a:pt x="35044" y="34494"/>
                </a:lnTo>
                <a:lnTo>
                  <a:pt x="67669" y="53587"/>
                </a:lnTo>
                <a:lnTo>
                  <a:pt x="102407" y="69103"/>
                </a:lnTo>
                <a:lnTo>
                  <a:pt x="138897" y="80890"/>
                </a:lnTo>
                <a:lnTo>
                  <a:pt x="142603" y="80149"/>
                </a:lnTo>
                <a:lnTo>
                  <a:pt x="144975" y="76601"/>
                </a:lnTo>
                <a:lnTo>
                  <a:pt x="144085" y="73200"/>
                </a:lnTo>
                <a:lnTo>
                  <a:pt x="143492" y="70834"/>
                </a:lnTo>
                <a:lnTo>
                  <a:pt x="141565" y="68911"/>
                </a:lnTo>
                <a:lnTo>
                  <a:pt x="138897" y="68319"/>
                </a:lnTo>
                <a:lnTo>
                  <a:pt x="103158" y="57002"/>
                </a:lnTo>
                <a:lnTo>
                  <a:pt x="69114" y="41997"/>
                </a:lnTo>
                <a:lnTo>
                  <a:pt x="37128" y="23443"/>
                </a:lnTo>
                <a:lnTo>
                  <a:pt x="7560" y="1478"/>
                </a:lnTo>
                <a:lnTo>
                  <a:pt x="5781" y="0"/>
                </a:lnTo>
                <a:close/>
              </a:path>
            </a:pathLst>
          </a:custGeom>
          <a:solidFill>
            <a:srgbClr val="000000"/>
          </a:solidFill>
        </p:spPr>
        <p:txBody>
          <a:bodyPr wrap="square" lIns="0" tIns="0" rIns="0" bIns="0" rtlCol="0"/>
          <a:lstStyle/>
          <a:p>
            <a:endParaRPr/>
          </a:p>
        </p:txBody>
      </p:sp>
      <p:sp>
        <p:nvSpPr>
          <p:cNvPr id="45" name="object 44"/>
          <p:cNvSpPr/>
          <p:nvPr/>
        </p:nvSpPr>
        <p:spPr>
          <a:xfrm>
            <a:off x="4484584" y="2734907"/>
            <a:ext cx="145415" cy="81280"/>
          </a:xfrm>
          <a:custGeom>
            <a:avLst/>
            <a:gdLst/>
            <a:ahLst/>
            <a:cxnLst/>
            <a:rect l="l" t="t" r="r" b="b"/>
            <a:pathLst>
              <a:path w="145414" h="81279">
                <a:moveTo>
                  <a:pt x="4891" y="11978"/>
                </a:moveTo>
                <a:lnTo>
                  <a:pt x="35043" y="34495"/>
                </a:lnTo>
                <a:lnTo>
                  <a:pt x="67669" y="53588"/>
                </a:lnTo>
                <a:lnTo>
                  <a:pt x="102407" y="69103"/>
                </a:lnTo>
                <a:lnTo>
                  <a:pt x="138897" y="80890"/>
                </a:lnTo>
                <a:lnTo>
                  <a:pt x="142603" y="80150"/>
                </a:lnTo>
                <a:lnTo>
                  <a:pt x="144974" y="76601"/>
                </a:lnTo>
                <a:lnTo>
                  <a:pt x="144085" y="73200"/>
                </a:lnTo>
                <a:lnTo>
                  <a:pt x="143492" y="70834"/>
                </a:lnTo>
                <a:lnTo>
                  <a:pt x="141565" y="68912"/>
                </a:lnTo>
                <a:lnTo>
                  <a:pt x="138897" y="68320"/>
                </a:lnTo>
                <a:lnTo>
                  <a:pt x="103158" y="57003"/>
                </a:lnTo>
                <a:lnTo>
                  <a:pt x="69115" y="41997"/>
                </a:lnTo>
                <a:lnTo>
                  <a:pt x="37128" y="23443"/>
                </a:lnTo>
                <a:lnTo>
                  <a:pt x="7560" y="1478"/>
                </a:lnTo>
                <a:lnTo>
                  <a:pt x="5781" y="0"/>
                </a:lnTo>
                <a:lnTo>
                  <a:pt x="2964" y="147"/>
                </a:lnTo>
                <a:lnTo>
                  <a:pt x="1185" y="1774"/>
                </a:lnTo>
                <a:lnTo>
                  <a:pt x="296" y="2661"/>
                </a:lnTo>
                <a:lnTo>
                  <a:pt x="0" y="3844"/>
                </a:lnTo>
                <a:lnTo>
                  <a:pt x="148" y="5027"/>
                </a:lnTo>
                <a:lnTo>
                  <a:pt x="444" y="7985"/>
                </a:lnTo>
                <a:lnTo>
                  <a:pt x="2075" y="10499"/>
                </a:lnTo>
                <a:lnTo>
                  <a:pt x="4891" y="11978"/>
                </a:lnTo>
                <a:close/>
              </a:path>
            </a:pathLst>
          </a:custGeom>
          <a:ln w="5326">
            <a:solidFill>
              <a:srgbClr val="000000"/>
            </a:solidFill>
          </a:ln>
        </p:spPr>
        <p:txBody>
          <a:bodyPr wrap="square" lIns="0" tIns="0" rIns="0" bIns="0" rtlCol="0"/>
          <a:lstStyle/>
          <a:p>
            <a:endParaRPr/>
          </a:p>
        </p:txBody>
      </p:sp>
      <p:sp>
        <p:nvSpPr>
          <p:cNvPr id="46" name="object 45"/>
          <p:cNvSpPr/>
          <p:nvPr/>
        </p:nvSpPr>
        <p:spPr>
          <a:xfrm>
            <a:off x="4527686" y="2774389"/>
            <a:ext cx="40799" cy="25733"/>
          </a:xfrm>
          <a:prstGeom prst="rect">
            <a:avLst/>
          </a:prstGeom>
          <a:blipFill>
            <a:blip r:embed="rId16" cstate="print"/>
            <a:stretch>
              <a:fillRect/>
            </a:stretch>
          </a:blipFill>
        </p:spPr>
        <p:txBody>
          <a:bodyPr wrap="square" lIns="0" tIns="0" rIns="0" bIns="0" rtlCol="0"/>
          <a:lstStyle/>
          <a:p>
            <a:endParaRPr/>
          </a:p>
        </p:txBody>
      </p:sp>
      <p:sp>
        <p:nvSpPr>
          <p:cNvPr id="47" name="object 46"/>
          <p:cNvSpPr/>
          <p:nvPr/>
        </p:nvSpPr>
        <p:spPr>
          <a:xfrm>
            <a:off x="4527686" y="2774388"/>
            <a:ext cx="41275" cy="26034"/>
          </a:xfrm>
          <a:custGeom>
            <a:avLst/>
            <a:gdLst/>
            <a:ahLst/>
            <a:cxnLst/>
            <a:rect l="l" t="t" r="r" b="b"/>
            <a:pathLst>
              <a:path w="41275" h="26035">
                <a:moveTo>
                  <a:pt x="40799" y="25141"/>
                </a:moveTo>
                <a:lnTo>
                  <a:pt x="33105" y="10624"/>
                </a:lnTo>
                <a:lnTo>
                  <a:pt x="23048" y="2054"/>
                </a:lnTo>
                <a:lnTo>
                  <a:pt x="11824" y="0"/>
                </a:lnTo>
                <a:lnTo>
                  <a:pt x="627" y="5030"/>
                </a:lnTo>
                <a:lnTo>
                  <a:pt x="0" y="11603"/>
                </a:lnTo>
                <a:lnTo>
                  <a:pt x="4277" y="17581"/>
                </a:lnTo>
                <a:lnTo>
                  <a:pt x="12697" y="22311"/>
                </a:lnTo>
                <a:lnTo>
                  <a:pt x="24493" y="25141"/>
                </a:lnTo>
                <a:lnTo>
                  <a:pt x="29830" y="25733"/>
                </a:lnTo>
                <a:lnTo>
                  <a:pt x="35463" y="25733"/>
                </a:lnTo>
                <a:lnTo>
                  <a:pt x="40799" y="25141"/>
                </a:lnTo>
                <a:close/>
              </a:path>
            </a:pathLst>
          </a:custGeom>
          <a:ln w="3175">
            <a:solidFill>
              <a:srgbClr val="FFFFFF"/>
            </a:solidFill>
          </a:ln>
        </p:spPr>
        <p:txBody>
          <a:bodyPr wrap="square" lIns="0" tIns="0" rIns="0" bIns="0" rtlCol="0"/>
          <a:lstStyle/>
          <a:p>
            <a:endParaRPr/>
          </a:p>
        </p:txBody>
      </p:sp>
      <p:sp>
        <p:nvSpPr>
          <p:cNvPr id="48" name="object 47"/>
          <p:cNvSpPr/>
          <p:nvPr/>
        </p:nvSpPr>
        <p:spPr>
          <a:xfrm>
            <a:off x="4490069" y="2783708"/>
            <a:ext cx="134005" cy="103812"/>
          </a:xfrm>
          <a:prstGeom prst="rect">
            <a:avLst/>
          </a:prstGeom>
          <a:blipFill>
            <a:blip r:embed="rId17" cstate="print"/>
            <a:stretch>
              <a:fillRect/>
            </a:stretch>
          </a:blipFill>
        </p:spPr>
        <p:txBody>
          <a:bodyPr wrap="square" lIns="0" tIns="0" rIns="0" bIns="0" rtlCol="0"/>
          <a:lstStyle/>
          <a:p>
            <a:endParaRPr/>
          </a:p>
        </p:txBody>
      </p:sp>
      <p:sp>
        <p:nvSpPr>
          <p:cNvPr id="49" name="object 48"/>
          <p:cNvSpPr/>
          <p:nvPr/>
        </p:nvSpPr>
        <p:spPr>
          <a:xfrm>
            <a:off x="4490069" y="2790511"/>
            <a:ext cx="134620" cy="78105"/>
          </a:xfrm>
          <a:custGeom>
            <a:avLst/>
            <a:gdLst/>
            <a:ahLst/>
            <a:cxnLst/>
            <a:rect l="l" t="t" r="r" b="b"/>
            <a:pathLst>
              <a:path w="134620" h="78104">
                <a:moveTo>
                  <a:pt x="0" y="0"/>
                </a:moveTo>
                <a:lnTo>
                  <a:pt x="0" y="8873"/>
                </a:lnTo>
                <a:lnTo>
                  <a:pt x="30068" y="31492"/>
                </a:lnTo>
                <a:lnTo>
                  <a:pt x="62666" y="50631"/>
                </a:lnTo>
                <a:lnTo>
                  <a:pt x="97432" y="66082"/>
                </a:lnTo>
                <a:lnTo>
                  <a:pt x="134005" y="77637"/>
                </a:lnTo>
                <a:lnTo>
                  <a:pt x="134005" y="68912"/>
                </a:lnTo>
                <a:lnTo>
                  <a:pt x="97703" y="56730"/>
                </a:lnTo>
                <a:lnTo>
                  <a:pt x="63055" y="41111"/>
                </a:lnTo>
                <a:lnTo>
                  <a:pt x="30381" y="22163"/>
                </a:lnTo>
                <a:lnTo>
                  <a:pt x="0" y="0"/>
                </a:lnTo>
                <a:close/>
              </a:path>
            </a:pathLst>
          </a:custGeom>
          <a:solidFill>
            <a:srgbClr val="000000"/>
          </a:solidFill>
        </p:spPr>
        <p:txBody>
          <a:bodyPr wrap="square" lIns="0" tIns="0" rIns="0" bIns="0" rtlCol="0"/>
          <a:lstStyle/>
          <a:p>
            <a:endParaRPr/>
          </a:p>
        </p:txBody>
      </p:sp>
      <p:sp>
        <p:nvSpPr>
          <p:cNvPr id="50" name="object 49"/>
          <p:cNvSpPr/>
          <p:nvPr/>
        </p:nvSpPr>
        <p:spPr>
          <a:xfrm>
            <a:off x="4490068" y="2783115"/>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51" name="object 50"/>
          <p:cNvSpPr/>
          <p:nvPr/>
        </p:nvSpPr>
        <p:spPr>
          <a:xfrm>
            <a:off x="4490068" y="2784299"/>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52" name="object 51"/>
          <p:cNvSpPr/>
          <p:nvPr/>
        </p:nvSpPr>
        <p:spPr>
          <a:xfrm>
            <a:off x="4457901" y="1991220"/>
            <a:ext cx="522977" cy="284051"/>
          </a:xfrm>
          <a:prstGeom prst="rect">
            <a:avLst/>
          </a:prstGeom>
          <a:blipFill>
            <a:blip r:embed="rId18" cstate="print"/>
            <a:stretch>
              <a:fillRect/>
            </a:stretch>
          </a:blipFill>
        </p:spPr>
        <p:txBody>
          <a:bodyPr wrap="square" lIns="0" tIns="0" rIns="0" bIns="0" rtlCol="0"/>
          <a:lstStyle/>
          <a:p>
            <a:endParaRPr/>
          </a:p>
        </p:txBody>
      </p:sp>
      <p:sp>
        <p:nvSpPr>
          <p:cNvPr id="53" name="object 52"/>
          <p:cNvSpPr/>
          <p:nvPr/>
        </p:nvSpPr>
        <p:spPr>
          <a:xfrm>
            <a:off x="4457753" y="1991218"/>
            <a:ext cx="523240" cy="284480"/>
          </a:xfrm>
          <a:custGeom>
            <a:avLst/>
            <a:gdLst/>
            <a:ahLst/>
            <a:cxnLst/>
            <a:rect l="l" t="t" r="r" b="b"/>
            <a:pathLst>
              <a:path w="523239" h="284480">
                <a:moveTo>
                  <a:pt x="198488" y="284077"/>
                </a:moveTo>
                <a:lnTo>
                  <a:pt x="523125" y="107656"/>
                </a:lnTo>
                <a:lnTo>
                  <a:pt x="321968" y="0"/>
                </a:lnTo>
                <a:lnTo>
                  <a:pt x="0" y="175237"/>
                </a:lnTo>
                <a:lnTo>
                  <a:pt x="32868" y="206758"/>
                </a:lnTo>
                <a:lnTo>
                  <a:pt x="69727" y="233694"/>
                </a:lnTo>
                <a:lnTo>
                  <a:pt x="110017" y="255753"/>
                </a:lnTo>
                <a:lnTo>
                  <a:pt x="153174" y="272644"/>
                </a:lnTo>
                <a:lnTo>
                  <a:pt x="198636" y="284077"/>
                </a:lnTo>
              </a:path>
            </a:pathLst>
          </a:custGeom>
          <a:ln w="5326">
            <a:solidFill>
              <a:srgbClr val="000000"/>
            </a:solidFill>
          </a:ln>
        </p:spPr>
        <p:txBody>
          <a:bodyPr wrap="square" lIns="0" tIns="0" rIns="0" bIns="0" rtlCol="0"/>
          <a:lstStyle/>
          <a:p>
            <a:endParaRPr/>
          </a:p>
        </p:txBody>
      </p:sp>
      <p:sp>
        <p:nvSpPr>
          <p:cNvPr id="54" name="object 53"/>
          <p:cNvSpPr/>
          <p:nvPr/>
        </p:nvSpPr>
        <p:spPr>
          <a:xfrm>
            <a:off x="4457901" y="2165866"/>
            <a:ext cx="198488" cy="551296"/>
          </a:xfrm>
          <a:prstGeom prst="rect">
            <a:avLst/>
          </a:prstGeom>
          <a:blipFill>
            <a:blip r:embed="rId19" cstate="print"/>
            <a:stretch>
              <a:fillRect/>
            </a:stretch>
          </a:blipFill>
        </p:spPr>
        <p:txBody>
          <a:bodyPr wrap="square" lIns="0" tIns="0" rIns="0" bIns="0" rtlCol="0"/>
          <a:lstStyle/>
          <a:p>
            <a:endParaRPr/>
          </a:p>
        </p:txBody>
      </p:sp>
      <p:sp>
        <p:nvSpPr>
          <p:cNvPr id="55" name="object 54"/>
          <p:cNvSpPr/>
          <p:nvPr/>
        </p:nvSpPr>
        <p:spPr>
          <a:xfrm>
            <a:off x="4457901" y="2165864"/>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56" name="object 55"/>
          <p:cNvSpPr/>
          <p:nvPr/>
        </p:nvSpPr>
        <p:spPr>
          <a:xfrm>
            <a:off x="4656241" y="2098876"/>
            <a:ext cx="324637" cy="617694"/>
          </a:xfrm>
          <a:prstGeom prst="rect">
            <a:avLst/>
          </a:prstGeom>
          <a:blipFill>
            <a:blip r:embed="rId20" cstate="print"/>
            <a:stretch>
              <a:fillRect/>
            </a:stretch>
          </a:blipFill>
        </p:spPr>
        <p:txBody>
          <a:bodyPr wrap="square" lIns="0" tIns="0" rIns="0" bIns="0" rtlCol="0"/>
          <a:lstStyle/>
          <a:p>
            <a:endParaRPr/>
          </a:p>
        </p:txBody>
      </p:sp>
      <p:sp>
        <p:nvSpPr>
          <p:cNvPr id="57" name="object 56"/>
          <p:cNvSpPr/>
          <p:nvPr/>
        </p:nvSpPr>
        <p:spPr>
          <a:xfrm>
            <a:off x="4656241" y="2098874"/>
            <a:ext cx="325120" cy="617855"/>
          </a:xfrm>
          <a:custGeom>
            <a:avLst/>
            <a:gdLst/>
            <a:ahLst/>
            <a:cxnLst/>
            <a:rect l="l" t="t" r="r" b="b"/>
            <a:pathLst>
              <a:path w="325120" h="617854">
                <a:moveTo>
                  <a:pt x="0" y="176420"/>
                </a:moveTo>
                <a:lnTo>
                  <a:pt x="0" y="617695"/>
                </a:lnTo>
                <a:lnTo>
                  <a:pt x="324636" y="443048"/>
                </a:lnTo>
                <a:lnTo>
                  <a:pt x="324636" y="0"/>
                </a:lnTo>
                <a:lnTo>
                  <a:pt x="0" y="176420"/>
                </a:lnTo>
                <a:close/>
              </a:path>
            </a:pathLst>
          </a:custGeom>
          <a:ln w="5333">
            <a:solidFill>
              <a:srgbClr val="000000"/>
            </a:solidFill>
          </a:ln>
        </p:spPr>
        <p:txBody>
          <a:bodyPr wrap="square" lIns="0" tIns="0" rIns="0" bIns="0" rtlCol="0"/>
          <a:lstStyle/>
          <a:p>
            <a:endParaRPr/>
          </a:p>
        </p:txBody>
      </p:sp>
      <p:sp>
        <p:nvSpPr>
          <p:cNvPr id="58" name="object 57"/>
          <p:cNvSpPr/>
          <p:nvPr/>
        </p:nvSpPr>
        <p:spPr>
          <a:xfrm>
            <a:off x="4457753" y="1991218"/>
            <a:ext cx="523240" cy="726440"/>
          </a:xfrm>
          <a:custGeom>
            <a:avLst/>
            <a:gdLst/>
            <a:ahLst/>
            <a:cxnLst/>
            <a:rect l="l" t="t" r="r" b="b"/>
            <a:pathLst>
              <a:path w="523239" h="726439">
                <a:moveTo>
                  <a:pt x="523125" y="107656"/>
                </a:moveTo>
                <a:lnTo>
                  <a:pt x="321968" y="0"/>
                </a:lnTo>
                <a:lnTo>
                  <a:pt x="0" y="175237"/>
                </a:lnTo>
                <a:lnTo>
                  <a:pt x="148" y="625236"/>
                </a:lnTo>
                <a:lnTo>
                  <a:pt x="33370" y="655287"/>
                </a:lnTo>
                <a:lnTo>
                  <a:pt x="70400" y="680660"/>
                </a:lnTo>
                <a:lnTo>
                  <a:pt x="110667" y="701078"/>
                </a:lnTo>
                <a:lnTo>
                  <a:pt x="153602" y="716264"/>
                </a:lnTo>
                <a:lnTo>
                  <a:pt x="198636" y="725943"/>
                </a:lnTo>
                <a:lnTo>
                  <a:pt x="523125" y="550705"/>
                </a:lnTo>
                <a:lnTo>
                  <a:pt x="523125" y="107656"/>
                </a:lnTo>
                <a:close/>
              </a:path>
            </a:pathLst>
          </a:custGeom>
          <a:ln w="14811">
            <a:solidFill>
              <a:srgbClr val="4677BF"/>
            </a:solidFill>
          </a:ln>
        </p:spPr>
        <p:txBody>
          <a:bodyPr wrap="square" lIns="0" tIns="0" rIns="0" bIns="0" rtlCol="0"/>
          <a:lstStyle/>
          <a:p>
            <a:endParaRPr/>
          </a:p>
        </p:txBody>
      </p:sp>
      <p:sp>
        <p:nvSpPr>
          <p:cNvPr id="59" name="object 58"/>
          <p:cNvSpPr/>
          <p:nvPr/>
        </p:nvSpPr>
        <p:spPr>
          <a:xfrm>
            <a:off x="4533241" y="2439275"/>
            <a:ext cx="31821" cy="39819"/>
          </a:xfrm>
          <a:prstGeom prst="rect">
            <a:avLst/>
          </a:prstGeom>
          <a:blipFill>
            <a:blip r:embed="rId21" cstate="print"/>
            <a:stretch>
              <a:fillRect/>
            </a:stretch>
          </a:blipFill>
        </p:spPr>
        <p:txBody>
          <a:bodyPr wrap="square" lIns="0" tIns="0" rIns="0" bIns="0" rtlCol="0"/>
          <a:lstStyle/>
          <a:p>
            <a:endParaRPr/>
          </a:p>
        </p:txBody>
      </p:sp>
      <p:sp>
        <p:nvSpPr>
          <p:cNvPr id="60" name="object 59"/>
          <p:cNvSpPr/>
          <p:nvPr/>
        </p:nvSpPr>
        <p:spPr>
          <a:xfrm>
            <a:off x="4533240" y="2439274"/>
            <a:ext cx="32384" cy="40005"/>
          </a:xfrm>
          <a:custGeom>
            <a:avLst/>
            <a:gdLst/>
            <a:ahLst/>
            <a:cxnLst/>
            <a:rect l="l" t="t" r="r" b="b"/>
            <a:pathLst>
              <a:path w="32385" h="40005">
                <a:moveTo>
                  <a:pt x="30205" y="14660"/>
                </a:moveTo>
                <a:lnTo>
                  <a:pt x="26286" y="7555"/>
                </a:lnTo>
                <a:lnTo>
                  <a:pt x="20977" y="2516"/>
                </a:lnTo>
                <a:lnTo>
                  <a:pt x="14946" y="0"/>
                </a:lnTo>
                <a:lnTo>
                  <a:pt x="8859" y="464"/>
                </a:lnTo>
                <a:lnTo>
                  <a:pt x="3868" y="3988"/>
                </a:lnTo>
                <a:lnTo>
                  <a:pt x="836" y="9799"/>
                </a:lnTo>
                <a:lnTo>
                  <a:pt x="0" y="17080"/>
                </a:lnTo>
                <a:lnTo>
                  <a:pt x="1595" y="25012"/>
                </a:lnTo>
                <a:lnTo>
                  <a:pt x="5514" y="32203"/>
                </a:lnTo>
                <a:lnTo>
                  <a:pt x="10823" y="37286"/>
                </a:lnTo>
                <a:lnTo>
                  <a:pt x="16854" y="39819"/>
                </a:lnTo>
                <a:lnTo>
                  <a:pt x="22941" y="39356"/>
                </a:lnTo>
                <a:lnTo>
                  <a:pt x="27995" y="35768"/>
                </a:lnTo>
                <a:lnTo>
                  <a:pt x="31020" y="29948"/>
                </a:lnTo>
                <a:lnTo>
                  <a:pt x="31822" y="22657"/>
                </a:lnTo>
                <a:lnTo>
                  <a:pt x="30205" y="14660"/>
                </a:lnTo>
                <a:close/>
              </a:path>
            </a:pathLst>
          </a:custGeom>
          <a:ln w="5331">
            <a:solidFill>
              <a:srgbClr val="000000"/>
            </a:solidFill>
          </a:ln>
        </p:spPr>
        <p:txBody>
          <a:bodyPr wrap="square" lIns="0" tIns="0" rIns="0" bIns="0" rtlCol="0"/>
          <a:lstStyle/>
          <a:p>
            <a:endParaRPr/>
          </a:p>
        </p:txBody>
      </p:sp>
      <p:sp>
        <p:nvSpPr>
          <p:cNvPr id="61" name="object 60"/>
          <p:cNvSpPr/>
          <p:nvPr/>
        </p:nvSpPr>
        <p:spPr>
          <a:xfrm>
            <a:off x="4490068" y="2530684"/>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62" name="object 61"/>
          <p:cNvSpPr/>
          <p:nvPr/>
        </p:nvSpPr>
        <p:spPr>
          <a:xfrm>
            <a:off x="4490068" y="2557599"/>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63" name="object 62"/>
          <p:cNvSpPr/>
          <p:nvPr/>
        </p:nvSpPr>
        <p:spPr>
          <a:xfrm>
            <a:off x="4490068" y="2584513"/>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64" name="object 63"/>
          <p:cNvSpPr/>
          <p:nvPr/>
        </p:nvSpPr>
        <p:spPr>
          <a:xfrm>
            <a:off x="4484584" y="2250898"/>
            <a:ext cx="145415" cy="81280"/>
          </a:xfrm>
          <a:custGeom>
            <a:avLst/>
            <a:gdLst/>
            <a:ahLst/>
            <a:cxnLst/>
            <a:rect l="l" t="t" r="r" b="b"/>
            <a:pathLst>
              <a:path w="145414" h="81280">
                <a:moveTo>
                  <a:pt x="5781" y="0"/>
                </a:moveTo>
                <a:lnTo>
                  <a:pt x="2964" y="147"/>
                </a:lnTo>
                <a:lnTo>
                  <a:pt x="1186" y="1774"/>
                </a:lnTo>
                <a:lnTo>
                  <a:pt x="297" y="2660"/>
                </a:lnTo>
                <a:lnTo>
                  <a:pt x="0" y="3844"/>
                </a:lnTo>
                <a:lnTo>
                  <a:pt x="148" y="5026"/>
                </a:lnTo>
                <a:lnTo>
                  <a:pt x="444" y="7984"/>
                </a:lnTo>
                <a:lnTo>
                  <a:pt x="2075" y="10646"/>
                </a:lnTo>
                <a:lnTo>
                  <a:pt x="4892" y="12125"/>
                </a:lnTo>
                <a:lnTo>
                  <a:pt x="35044" y="34577"/>
                </a:lnTo>
                <a:lnTo>
                  <a:pt x="67669" y="53661"/>
                </a:lnTo>
                <a:lnTo>
                  <a:pt x="102407" y="69168"/>
                </a:lnTo>
                <a:lnTo>
                  <a:pt x="138897" y="80890"/>
                </a:lnTo>
                <a:lnTo>
                  <a:pt x="142603" y="80149"/>
                </a:lnTo>
                <a:lnTo>
                  <a:pt x="144975" y="76748"/>
                </a:lnTo>
                <a:lnTo>
                  <a:pt x="143492" y="70834"/>
                </a:lnTo>
                <a:lnTo>
                  <a:pt x="141565" y="68911"/>
                </a:lnTo>
                <a:lnTo>
                  <a:pt x="138897" y="68319"/>
                </a:lnTo>
                <a:lnTo>
                  <a:pt x="103158" y="57066"/>
                </a:lnTo>
                <a:lnTo>
                  <a:pt x="69114" y="42070"/>
                </a:lnTo>
                <a:lnTo>
                  <a:pt x="37128" y="23525"/>
                </a:lnTo>
                <a:lnTo>
                  <a:pt x="7560" y="1625"/>
                </a:lnTo>
                <a:lnTo>
                  <a:pt x="5781" y="0"/>
                </a:lnTo>
                <a:close/>
              </a:path>
            </a:pathLst>
          </a:custGeom>
          <a:solidFill>
            <a:srgbClr val="000000"/>
          </a:solidFill>
        </p:spPr>
        <p:txBody>
          <a:bodyPr wrap="square" lIns="0" tIns="0" rIns="0" bIns="0" rtlCol="0"/>
          <a:lstStyle/>
          <a:p>
            <a:endParaRPr/>
          </a:p>
        </p:txBody>
      </p:sp>
      <p:sp>
        <p:nvSpPr>
          <p:cNvPr id="65" name="object 64"/>
          <p:cNvSpPr/>
          <p:nvPr/>
        </p:nvSpPr>
        <p:spPr>
          <a:xfrm>
            <a:off x="4484584" y="2250895"/>
            <a:ext cx="145415" cy="81280"/>
          </a:xfrm>
          <a:custGeom>
            <a:avLst/>
            <a:gdLst/>
            <a:ahLst/>
            <a:cxnLst/>
            <a:rect l="l" t="t" r="r" b="b"/>
            <a:pathLst>
              <a:path w="145414" h="81280">
                <a:moveTo>
                  <a:pt x="4891" y="12126"/>
                </a:moveTo>
                <a:lnTo>
                  <a:pt x="35043" y="34578"/>
                </a:lnTo>
                <a:lnTo>
                  <a:pt x="67669" y="53661"/>
                </a:lnTo>
                <a:lnTo>
                  <a:pt x="102407" y="69168"/>
                </a:lnTo>
                <a:lnTo>
                  <a:pt x="138897" y="80890"/>
                </a:lnTo>
                <a:lnTo>
                  <a:pt x="142603" y="80150"/>
                </a:lnTo>
                <a:lnTo>
                  <a:pt x="144974" y="76749"/>
                </a:lnTo>
                <a:lnTo>
                  <a:pt x="144085" y="73200"/>
                </a:lnTo>
                <a:lnTo>
                  <a:pt x="143492" y="70834"/>
                </a:lnTo>
                <a:lnTo>
                  <a:pt x="141565" y="68912"/>
                </a:lnTo>
                <a:lnTo>
                  <a:pt x="138897" y="68320"/>
                </a:lnTo>
                <a:lnTo>
                  <a:pt x="103158" y="57067"/>
                </a:lnTo>
                <a:lnTo>
                  <a:pt x="69115" y="42071"/>
                </a:lnTo>
                <a:lnTo>
                  <a:pt x="37128" y="23526"/>
                </a:lnTo>
                <a:lnTo>
                  <a:pt x="7560" y="1626"/>
                </a:lnTo>
                <a:lnTo>
                  <a:pt x="5781" y="0"/>
                </a:lnTo>
                <a:lnTo>
                  <a:pt x="2964" y="147"/>
                </a:lnTo>
                <a:lnTo>
                  <a:pt x="1185" y="1774"/>
                </a:lnTo>
                <a:lnTo>
                  <a:pt x="296" y="2661"/>
                </a:lnTo>
                <a:lnTo>
                  <a:pt x="0" y="3844"/>
                </a:lnTo>
                <a:lnTo>
                  <a:pt x="148" y="5027"/>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66" name="object 65"/>
          <p:cNvSpPr/>
          <p:nvPr/>
        </p:nvSpPr>
        <p:spPr>
          <a:xfrm>
            <a:off x="4527686" y="2290461"/>
            <a:ext cx="40799" cy="25798"/>
          </a:xfrm>
          <a:prstGeom prst="rect">
            <a:avLst/>
          </a:prstGeom>
          <a:blipFill>
            <a:blip r:embed="rId22" cstate="print"/>
            <a:stretch>
              <a:fillRect/>
            </a:stretch>
          </a:blipFill>
        </p:spPr>
        <p:txBody>
          <a:bodyPr wrap="square" lIns="0" tIns="0" rIns="0" bIns="0" rtlCol="0"/>
          <a:lstStyle/>
          <a:p>
            <a:endParaRPr/>
          </a:p>
        </p:txBody>
      </p:sp>
      <p:sp>
        <p:nvSpPr>
          <p:cNvPr id="67" name="object 66"/>
          <p:cNvSpPr/>
          <p:nvPr/>
        </p:nvSpPr>
        <p:spPr>
          <a:xfrm>
            <a:off x="4527686" y="2290460"/>
            <a:ext cx="41275" cy="26034"/>
          </a:xfrm>
          <a:custGeom>
            <a:avLst/>
            <a:gdLst/>
            <a:ahLst/>
            <a:cxnLst/>
            <a:rect l="l" t="t" r="r" b="b"/>
            <a:pathLst>
              <a:path w="41275" h="26035">
                <a:moveTo>
                  <a:pt x="40799" y="25058"/>
                </a:moveTo>
                <a:lnTo>
                  <a:pt x="33105" y="10605"/>
                </a:lnTo>
                <a:lnTo>
                  <a:pt x="23048" y="2044"/>
                </a:lnTo>
                <a:lnTo>
                  <a:pt x="11824" y="0"/>
                </a:lnTo>
                <a:lnTo>
                  <a:pt x="627" y="5094"/>
                </a:lnTo>
                <a:lnTo>
                  <a:pt x="0" y="11583"/>
                </a:lnTo>
                <a:lnTo>
                  <a:pt x="4277" y="17516"/>
                </a:lnTo>
                <a:lnTo>
                  <a:pt x="12697" y="22230"/>
                </a:lnTo>
                <a:lnTo>
                  <a:pt x="24493" y="25058"/>
                </a:lnTo>
                <a:lnTo>
                  <a:pt x="29830" y="25798"/>
                </a:lnTo>
                <a:lnTo>
                  <a:pt x="35463" y="25798"/>
                </a:lnTo>
                <a:lnTo>
                  <a:pt x="40799" y="25058"/>
                </a:lnTo>
                <a:close/>
              </a:path>
            </a:pathLst>
          </a:custGeom>
          <a:ln w="3175">
            <a:solidFill>
              <a:srgbClr val="FFFFFF"/>
            </a:solidFill>
          </a:ln>
        </p:spPr>
        <p:txBody>
          <a:bodyPr wrap="square" lIns="0" tIns="0" rIns="0" bIns="0" rtlCol="0"/>
          <a:lstStyle/>
          <a:p>
            <a:endParaRPr/>
          </a:p>
        </p:txBody>
      </p:sp>
      <p:sp>
        <p:nvSpPr>
          <p:cNvPr id="68" name="object 67"/>
          <p:cNvSpPr/>
          <p:nvPr/>
        </p:nvSpPr>
        <p:spPr>
          <a:xfrm>
            <a:off x="4490069" y="2299697"/>
            <a:ext cx="134005" cy="103959"/>
          </a:xfrm>
          <a:prstGeom prst="rect">
            <a:avLst/>
          </a:prstGeom>
          <a:blipFill>
            <a:blip r:embed="rId23" cstate="print"/>
            <a:stretch>
              <a:fillRect/>
            </a:stretch>
          </a:blipFill>
        </p:spPr>
        <p:txBody>
          <a:bodyPr wrap="square" lIns="0" tIns="0" rIns="0" bIns="0" rtlCol="0"/>
          <a:lstStyle/>
          <a:p>
            <a:endParaRPr/>
          </a:p>
        </p:txBody>
      </p:sp>
      <p:sp>
        <p:nvSpPr>
          <p:cNvPr id="69" name="object 68"/>
          <p:cNvSpPr/>
          <p:nvPr/>
        </p:nvSpPr>
        <p:spPr>
          <a:xfrm>
            <a:off x="4490069" y="2306648"/>
            <a:ext cx="134620" cy="78105"/>
          </a:xfrm>
          <a:custGeom>
            <a:avLst/>
            <a:gdLst/>
            <a:ahLst/>
            <a:cxnLst/>
            <a:rect l="l" t="t" r="r" b="b"/>
            <a:pathLst>
              <a:path w="134620" h="78105">
                <a:moveTo>
                  <a:pt x="0" y="0"/>
                </a:moveTo>
                <a:lnTo>
                  <a:pt x="0" y="8724"/>
                </a:lnTo>
                <a:lnTo>
                  <a:pt x="30068" y="31343"/>
                </a:lnTo>
                <a:lnTo>
                  <a:pt x="62666" y="50482"/>
                </a:lnTo>
                <a:lnTo>
                  <a:pt x="97432" y="65933"/>
                </a:lnTo>
                <a:lnTo>
                  <a:pt x="134005" y="77489"/>
                </a:lnTo>
                <a:lnTo>
                  <a:pt x="134005" y="68762"/>
                </a:lnTo>
                <a:lnTo>
                  <a:pt x="97703" y="56646"/>
                </a:lnTo>
                <a:lnTo>
                  <a:pt x="63055" y="41036"/>
                </a:lnTo>
                <a:lnTo>
                  <a:pt x="30381" y="22098"/>
                </a:lnTo>
                <a:lnTo>
                  <a:pt x="0" y="0"/>
                </a:lnTo>
                <a:close/>
              </a:path>
            </a:pathLst>
          </a:custGeom>
          <a:solidFill>
            <a:srgbClr val="000000"/>
          </a:solidFill>
        </p:spPr>
        <p:txBody>
          <a:bodyPr wrap="square" lIns="0" tIns="0" rIns="0" bIns="0" rtlCol="0"/>
          <a:lstStyle/>
          <a:p>
            <a:endParaRPr/>
          </a:p>
        </p:txBody>
      </p:sp>
      <p:sp>
        <p:nvSpPr>
          <p:cNvPr id="70" name="object 69"/>
          <p:cNvSpPr/>
          <p:nvPr/>
        </p:nvSpPr>
        <p:spPr>
          <a:xfrm>
            <a:off x="4490068" y="2299104"/>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71" name="object 70"/>
          <p:cNvSpPr/>
          <p:nvPr/>
        </p:nvSpPr>
        <p:spPr>
          <a:xfrm>
            <a:off x="4490068" y="2300287"/>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72" name="object 71"/>
          <p:cNvSpPr/>
          <p:nvPr/>
        </p:nvSpPr>
        <p:spPr>
          <a:xfrm>
            <a:off x="4682035" y="2596197"/>
            <a:ext cx="522975" cy="284051"/>
          </a:xfrm>
          <a:prstGeom prst="rect">
            <a:avLst/>
          </a:prstGeom>
          <a:blipFill>
            <a:blip r:embed="rId24" cstate="print"/>
            <a:stretch>
              <a:fillRect/>
            </a:stretch>
          </a:blipFill>
        </p:spPr>
        <p:txBody>
          <a:bodyPr wrap="square" lIns="0" tIns="0" rIns="0" bIns="0" rtlCol="0"/>
          <a:lstStyle/>
          <a:p>
            <a:endParaRPr/>
          </a:p>
        </p:txBody>
      </p:sp>
      <p:sp>
        <p:nvSpPr>
          <p:cNvPr id="73" name="object 72"/>
          <p:cNvSpPr/>
          <p:nvPr/>
        </p:nvSpPr>
        <p:spPr>
          <a:xfrm>
            <a:off x="4682034" y="2596195"/>
            <a:ext cx="523240" cy="284480"/>
          </a:xfrm>
          <a:custGeom>
            <a:avLst/>
            <a:gdLst/>
            <a:ahLst/>
            <a:cxnLst/>
            <a:rect l="l" t="t" r="r" b="b"/>
            <a:pathLst>
              <a:path w="523239" h="284479">
                <a:moveTo>
                  <a:pt x="198339" y="284077"/>
                </a:moveTo>
                <a:lnTo>
                  <a:pt x="522976" y="107656"/>
                </a:lnTo>
                <a:lnTo>
                  <a:pt x="321820" y="0"/>
                </a:lnTo>
                <a:lnTo>
                  <a:pt x="0" y="175237"/>
                </a:lnTo>
                <a:lnTo>
                  <a:pt x="32795" y="206758"/>
                </a:lnTo>
                <a:lnTo>
                  <a:pt x="69611" y="233694"/>
                </a:lnTo>
                <a:lnTo>
                  <a:pt x="109878" y="255753"/>
                </a:lnTo>
                <a:lnTo>
                  <a:pt x="153027" y="272644"/>
                </a:lnTo>
                <a:lnTo>
                  <a:pt x="198488" y="284077"/>
                </a:lnTo>
              </a:path>
            </a:pathLst>
          </a:custGeom>
          <a:ln w="5326">
            <a:solidFill>
              <a:srgbClr val="000000"/>
            </a:solidFill>
          </a:ln>
        </p:spPr>
        <p:txBody>
          <a:bodyPr wrap="square" lIns="0" tIns="0" rIns="0" bIns="0" rtlCol="0"/>
          <a:lstStyle/>
          <a:p>
            <a:endParaRPr/>
          </a:p>
        </p:txBody>
      </p:sp>
      <p:sp>
        <p:nvSpPr>
          <p:cNvPr id="74" name="object 73"/>
          <p:cNvSpPr/>
          <p:nvPr/>
        </p:nvSpPr>
        <p:spPr>
          <a:xfrm>
            <a:off x="4682035" y="2770843"/>
            <a:ext cx="198488" cy="551295"/>
          </a:xfrm>
          <a:prstGeom prst="rect">
            <a:avLst/>
          </a:prstGeom>
          <a:blipFill>
            <a:blip r:embed="rId25" cstate="print"/>
            <a:stretch>
              <a:fillRect/>
            </a:stretch>
          </a:blipFill>
        </p:spPr>
        <p:txBody>
          <a:bodyPr wrap="square" lIns="0" tIns="0" rIns="0" bIns="0" rtlCol="0"/>
          <a:lstStyle/>
          <a:p>
            <a:endParaRPr/>
          </a:p>
        </p:txBody>
      </p:sp>
      <p:sp>
        <p:nvSpPr>
          <p:cNvPr id="75" name="object 74"/>
          <p:cNvSpPr/>
          <p:nvPr/>
        </p:nvSpPr>
        <p:spPr>
          <a:xfrm>
            <a:off x="4682034" y="2770841"/>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76" name="object 75"/>
          <p:cNvSpPr/>
          <p:nvPr/>
        </p:nvSpPr>
        <p:spPr>
          <a:xfrm>
            <a:off x="4880374" y="2703853"/>
            <a:ext cx="324636" cy="617694"/>
          </a:xfrm>
          <a:prstGeom prst="rect">
            <a:avLst/>
          </a:prstGeom>
          <a:blipFill>
            <a:blip r:embed="rId26" cstate="print"/>
            <a:stretch>
              <a:fillRect/>
            </a:stretch>
          </a:blipFill>
        </p:spPr>
        <p:txBody>
          <a:bodyPr wrap="square" lIns="0" tIns="0" rIns="0" bIns="0" rtlCol="0"/>
          <a:lstStyle/>
          <a:p>
            <a:endParaRPr/>
          </a:p>
        </p:txBody>
      </p:sp>
      <p:sp>
        <p:nvSpPr>
          <p:cNvPr id="77" name="object 76"/>
          <p:cNvSpPr/>
          <p:nvPr/>
        </p:nvSpPr>
        <p:spPr>
          <a:xfrm>
            <a:off x="4880374" y="2703852"/>
            <a:ext cx="325120" cy="617855"/>
          </a:xfrm>
          <a:custGeom>
            <a:avLst/>
            <a:gdLst/>
            <a:ahLst/>
            <a:cxnLst/>
            <a:rect l="l" t="t" r="r" b="b"/>
            <a:pathLst>
              <a:path w="325120" h="617854">
                <a:moveTo>
                  <a:pt x="0" y="176420"/>
                </a:moveTo>
                <a:lnTo>
                  <a:pt x="0" y="617695"/>
                </a:lnTo>
                <a:lnTo>
                  <a:pt x="324636" y="443048"/>
                </a:lnTo>
                <a:lnTo>
                  <a:pt x="324636" y="0"/>
                </a:lnTo>
                <a:lnTo>
                  <a:pt x="0" y="176420"/>
                </a:lnTo>
                <a:close/>
              </a:path>
            </a:pathLst>
          </a:custGeom>
          <a:ln w="5333">
            <a:solidFill>
              <a:srgbClr val="000000"/>
            </a:solidFill>
          </a:ln>
        </p:spPr>
        <p:txBody>
          <a:bodyPr wrap="square" lIns="0" tIns="0" rIns="0" bIns="0" rtlCol="0"/>
          <a:lstStyle/>
          <a:p>
            <a:endParaRPr/>
          </a:p>
        </p:txBody>
      </p:sp>
      <p:sp>
        <p:nvSpPr>
          <p:cNvPr id="78" name="object 77"/>
          <p:cNvSpPr/>
          <p:nvPr/>
        </p:nvSpPr>
        <p:spPr>
          <a:xfrm>
            <a:off x="4682034" y="2596195"/>
            <a:ext cx="523240" cy="726440"/>
          </a:xfrm>
          <a:custGeom>
            <a:avLst/>
            <a:gdLst/>
            <a:ahLst/>
            <a:cxnLst/>
            <a:rect l="l" t="t" r="r" b="b"/>
            <a:pathLst>
              <a:path w="523239" h="726439">
                <a:moveTo>
                  <a:pt x="522976" y="107656"/>
                </a:moveTo>
                <a:lnTo>
                  <a:pt x="321820" y="0"/>
                </a:lnTo>
                <a:lnTo>
                  <a:pt x="0" y="175237"/>
                </a:lnTo>
                <a:lnTo>
                  <a:pt x="0" y="625236"/>
                </a:lnTo>
                <a:lnTo>
                  <a:pt x="33222" y="655287"/>
                </a:lnTo>
                <a:lnTo>
                  <a:pt x="70252" y="680660"/>
                </a:lnTo>
                <a:lnTo>
                  <a:pt x="110518" y="701078"/>
                </a:lnTo>
                <a:lnTo>
                  <a:pt x="153453" y="716264"/>
                </a:lnTo>
                <a:lnTo>
                  <a:pt x="198488"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79" name="object 78"/>
          <p:cNvSpPr/>
          <p:nvPr/>
        </p:nvSpPr>
        <p:spPr>
          <a:xfrm>
            <a:off x="4757373" y="3044191"/>
            <a:ext cx="31822" cy="39818"/>
          </a:xfrm>
          <a:prstGeom prst="rect">
            <a:avLst/>
          </a:prstGeom>
          <a:blipFill>
            <a:blip r:embed="rId27" cstate="print"/>
            <a:stretch>
              <a:fillRect/>
            </a:stretch>
          </a:blipFill>
        </p:spPr>
        <p:txBody>
          <a:bodyPr wrap="square" lIns="0" tIns="0" rIns="0" bIns="0" rtlCol="0"/>
          <a:lstStyle/>
          <a:p>
            <a:endParaRPr/>
          </a:p>
        </p:txBody>
      </p:sp>
      <p:sp>
        <p:nvSpPr>
          <p:cNvPr id="80" name="object 79"/>
          <p:cNvSpPr/>
          <p:nvPr/>
        </p:nvSpPr>
        <p:spPr>
          <a:xfrm>
            <a:off x="4757373" y="3044189"/>
            <a:ext cx="32384" cy="40005"/>
          </a:xfrm>
          <a:custGeom>
            <a:avLst/>
            <a:gdLst/>
            <a:ahLst/>
            <a:cxnLst/>
            <a:rect l="l" t="t" r="r" b="b"/>
            <a:pathLst>
              <a:path w="32385" h="40004">
                <a:moveTo>
                  <a:pt x="30205" y="14723"/>
                </a:moveTo>
                <a:lnTo>
                  <a:pt x="26286" y="7597"/>
                </a:lnTo>
                <a:lnTo>
                  <a:pt x="20977" y="2523"/>
                </a:lnTo>
                <a:lnTo>
                  <a:pt x="14946" y="0"/>
                </a:lnTo>
                <a:lnTo>
                  <a:pt x="8859" y="526"/>
                </a:lnTo>
                <a:lnTo>
                  <a:pt x="3868" y="4050"/>
                </a:lnTo>
                <a:lnTo>
                  <a:pt x="836" y="9861"/>
                </a:lnTo>
                <a:lnTo>
                  <a:pt x="0" y="17142"/>
                </a:lnTo>
                <a:lnTo>
                  <a:pt x="1595" y="25074"/>
                </a:lnTo>
                <a:lnTo>
                  <a:pt x="5514" y="32263"/>
                </a:lnTo>
                <a:lnTo>
                  <a:pt x="10823" y="37330"/>
                </a:lnTo>
                <a:lnTo>
                  <a:pt x="16854" y="39819"/>
                </a:lnTo>
                <a:lnTo>
                  <a:pt x="22941" y="39271"/>
                </a:lnTo>
                <a:lnTo>
                  <a:pt x="27995" y="35768"/>
                </a:lnTo>
                <a:lnTo>
                  <a:pt x="31020" y="29991"/>
                </a:lnTo>
                <a:lnTo>
                  <a:pt x="31822" y="22718"/>
                </a:lnTo>
                <a:lnTo>
                  <a:pt x="30205" y="14723"/>
                </a:lnTo>
                <a:close/>
              </a:path>
            </a:pathLst>
          </a:custGeom>
          <a:ln w="5331">
            <a:solidFill>
              <a:srgbClr val="000000"/>
            </a:solidFill>
          </a:ln>
        </p:spPr>
        <p:txBody>
          <a:bodyPr wrap="square" lIns="0" tIns="0" rIns="0" bIns="0" rtlCol="0"/>
          <a:lstStyle/>
          <a:p>
            <a:endParaRPr/>
          </a:p>
        </p:txBody>
      </p:sp>
      <p:sp>
        <p:nvSpPr>
          <p:cNvPr id="81" name="object 80"/>
          <p:cNvSpPr/>
          <p:nvPr/>
        </p:nvSpPr>
        <p:spPr>
          <a:xfrm>
            <a:off x="4714201" y="3135662"/>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82" name="object 81"/>
          <p:cNvSpPr/>
          <p:nvPr/>
        </p:nvSpPr>
        <p:spPr>
          <a:xfrm>
            <a:off x="4714201" y="3162576"/>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83" name="object 82"/>
          <p:cNvSpPr/>
          <p:nvPr/>
        </p:nvSpPr>
        <p:spPr>
          <a:xfrm>
            <a:off x="4714201" y="3189342"/>
            <a:ext cx="134620" cy="69215"/>
          </a:xfrm>
          <a:custGeom>
            <a:avLst/>
            <a:gdLst/>
            <a:ahLst/>
            <a:cxnLst/>
            <a:rect l="l" t="t" r="r" b="b"/>
            <a:pathLst>
              <a:path w="134620" h="69214">
                <a:moveTo>
                  <a:pt x="0" y="0"/>
                </a:moveTo>
                <a:lnTo>
                  <a:pt x="30965" y="22912"/>
                </a:lnTo>
                <a:lnTo>
                  <a:pt x="63834" y="42108"/>
                </a:lnTo>
                <a:lnTo>
                  <a:pt x="98287" y="57479"/>
                </a:lnTo>
                <a:lnTo>
                  <a:pt x="134005" y="68912"/>
                </a:lnTo>
              </a:path>
            </a:pathLst>
          </a:custGeom>
          <a:ln w="8877">
            <a:solidFill>
              <a:srgbClr val="000000"/>
            </a:solidFill>
          </a:ln>
        </p:spPr>
        <p:txBody>
          <a:bodyPr wrap="square" lIns="0" tIns="0" rIns="0" bIns="0" rtlCol="0"/>
          <a:lstStyle/>
          <a:p>
            <a:endParaRPr/>
          </a:p>
        </p:txBody>
      </p:sp>
      <p:sp>
        <p:nvSpPr>
          <p:cNvPr id="84" name="object 83"/>
          <p:cNvSpPr/>
          <p:nvPr/>
        </p:nvSpPr>
        <p:spPr>
          <a:xfrm>
            <a:off x="4708718" y="2855874"/>
            <a:ext cx="145415" cy="81280"/>
          </a:xfrm>
          <a:custGeom>
            <a:avLst/>
            <a:gdLst/>
            <a:ahLst/>
            <a:cxnLst/>
            <a:rect l="l" t="t" r="r" b="b"/>
            <a:pathLst>
              <a:path w="145414" h="81279">
                <a:moveTo>
                  <a:pt x="5781" y="0"/>
                </a:moveTo>
                <a:lnTo>
                  <a:pt x="2964" y="148"/>
                </a:lnTo>
                <a:lnTo>
                  <a:pt x="1186" y="1775"/>
                </a:lnTo>
                <a:lnTo>
                  <a:pt x="295" y="2661"/>
                </a:lnTo>
                <a:lnTo>
                  <a:pt x="0" y="3845"/>
                </a:lnTo>
                <a:lnTo>
                  <a:pt x="147" y="5027"/>
                </a:lnTo>
                <a:lnTo>
                  <a:pt x="444" y="7985"/>
                </a:lnTo>
                <a:lnTo>
                  <a:pt x="2075" y="10647"/>
                </a:lnTo>
                <a:lnTo>
                  <a:pt x="4892" y="12125"/>
                </a:lnTo>
                <a:lnTo>
                  <a:pt x="35043" y="34578"/>
                </a:lnTo>
                <a:lnTo>
                  <a:pt x="67669" y="53662"/>
                </a:lnTo>
                <a:lnTo>
                  <a:pt x="102407" y="69168"/>
                </a:lnTo>
                <a:lnTo>
                  <a:pt x="138896" y="80890"/>
                </a:lnTo>
                <a:lnTo>
                  <a:pt x="142601" y="80150"/>
                </a:lnTo>
                <a:lnTo>
                  <a:pt x="144974" y="76749"/>
                </a:lnTo>
                <a:lnTo>
                  <a:pt x="143492" y="70835"/>
                </a:lnTo>
                <a:lnTo>
                  <a:pt x="141564" y="68912"/>
                </a:lnTo>
                <a:lnTo>
                  <a:pt x="138896" y="68320"/>
                </a:lnTo>
                <a:lnTo>
                  <a:pt x="103157" y="57003"/>
                </a:lnTo>
                <a:lnTo>
                  <a:pt x="69114" y="41998"/>
                </a:lnTo>
                <a:lnTo>
                  <a:pt x="37128" y="23444"/>
                </a:lnTo>
                <a:lnTo>
                  <a:pt x="7559" y="1479"/>
                </a:lnTo>
                <a:lnTo>
                  <a:pt x="5781" y="0"/>
                </a:lnTo>
                <a:close/>
              </a:path>
            </a:pathLst>
          </a:custGeom>
          <a:solidFill>
            <a:srgbClr val="000000"/>
          </a:solidFill>
        </p:spPr>
        <p:txBody>
          <a:bodyPr wrap="square" lIns="0" tIns="0" rIns="0" bIns="0" rtlCol="0"/>
          <a:lstStyle/>
          <a:p>
            <a:endParaRPr/>
          </a:p>
        </p:txBody>
      </p:sp>
      <p:sp>
        <p:nvSpPr>
          <p:cNvPr id="85" name="object 84"/>
          <p:cNvSpPr/>
          <p:nvPr/>
        </p:nvSpPr>
        <p:spPr>
          <a:xfrm>
            <a:off x="4708717" y="2855873"/>
            <a:ext cx="145415" cy="81280"/>
          </a:xfrm>
          <a:custGeom>
            <a:avLst/>
            <a:gdLst/>
            <a:ahLst/>
            <a:cxnLst/>
            <a:rect l="l" t="t" r="r" b="b"/>
            <a:pathLst>
              <a:path w="145414" h="81279">
                <a:moveTo>
                  <a:pt x="4891" y="12126"/>
                </a:moveTo>
                <a:lnTo>
                  <a:pt x="35043" y="34578"/>
                </a:lnTo>
                <a:lnTo>
                  <a:pt x="67669" y="53661"/>
                </a:lnTo>
                <a:lnTo>
                  <a:pt x="102407" y="69168"/>
                </a:lnTo>
                <a:lnTo>
                  <a:pt x="138897" y="80890"/>
                </a:lnTo>
                <a:lnTo>
                  <a:pt x="142603" y="80150"/>
                </a:lnTo>
                <a:lnTo>
                  <a:pt x="144974" y="76749"/>
                </a:lnTo>
                <a:lnTo>
                  <a:pt x="144085" y="73200"/>
                </a:lnTo>
                <a:lnTo>
                  <a:pt x="143492" y="70834"/>
                </a:lnTo>
                <a:lnTo>
                  <a:pt x="141565" y="68912"/>
                </a:lnTo>
                <a:lnTo>
                  <a:pt x="138897" y="68320"/>
                </a:lnTo>
                <a:lnTo>
                  <a:pt x="103158" y="57003"/>
                </a:lnTo>
                <a:lnTo>
                  <a:pt x="69115" y="41997"/>
                </a:lnTo>
                <a:lnTo>
                  <a:pt x="37128" y="23443"/>
                </a:lnTo>
                <a:lnTo>
                  <a:pt x="7560" y="1478"/>
                </a:lnTo>
                <a:lnTo>
                  <a:pt x="5781" y="0"/>
                </a:lnTo>
                <a:lnTo>
                  <a:pt x="2964" y="147"/>
                </a:lnTo>
                <a:lnTo>
                  <a:pt x="1185" y="1774"/>
                </a:lnTo>
                <a:lnTo>
                  <a:pt x="296" y="2661"/>
                </a:lnTo>
                <a:lnTo>
                  <a:pt x="0" y="3844"/>
                </a:lnTo>
                <a:lnTo>
                  <a:pt x="148" y="5027"/>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86" name="object 85"/>
          <p:cNvSpPr/>
          <p:nvPr/>
        </p:nvSpPr>
        <p:spPr>
          <a:xfrm>
            <a:off x="4751819" y="2895376"/>
            <a:ext cx="40799" cy="25712"/>
          </a:xfrm>
          <a:prstGeom prst="rect">
            <a:avLst/>
          </a:prstGeom>
          <a:blipFill>
            <a:blip r:embed="rId28" cstate="print"/>
            <a:stretch>
              <a:fillRect/>
            </a:stretch>
          </a:blipFill>
        </p:spPr>
        <p:txBody>
          <a:bodyPr wrap="square" lIns="0" tIns="0" rIns="0" bIns="0" rtlCol="0"/>
          <a:lstStyle/>
          <a:p>
            <a:endParaRPr/>
          </a:p>
        </p:txBody>
      </p:sp>
      <p:sp>
        <p:nvSpPr>
          <p:cNvPr id="87" name="object 86"/>
          <p:cNvSpPr/>
          <p:nvPr/>
        </p:nvSpPr>
        <p:spPr>
          <a:xfrm>
            <a:off x="4751818" y="2895375"/>
            <a:ext cx="41275" cy="26034"/>
          </a:xfrm>
          <a:custGeom>
            <a:avLst/>
            <a:gdLst/>
            <a:ahLst/>
            <a:cxnLst/>
            <a:rect l="l" t="t" r="r" b="b"/>
            <a:pathLst>
              <a:path w="41275" h="26035">
                <a:moveTo>
                  <a:pt x="40799" y="25121"/>
                </a:moveTo>
                <a:lnTo>
                  <a:pt x="33105" y="10665"/>
                </a:lnTo>
                <a:lnTo>
                  <a:pt x="23048" y="2088"/>
                </a:lnTo>
                <a:lnTo>
                  <a:pt x="11824" y="0"/>
                </a:lnTo>
                <a:lnTo>
                  <a:pt x="627" y="5009"/>
                </a:lnTo>
                <a:lnTo>
                  <a:pt x="0" y="11583"/>
                </a:lnTo>
                <a:lnTo>
                  <a:pt x="4277" y="17560"/>
                </a:lnTo>
                <a:lnTo>
                  <a:pt x="12697" y="22290"/>
                </a:lnTo>
                <a:lnTo>
                  <a:pt x="24493" y="25121"/>
                </a:lnTo>
                <a:lnTo>
                  <a:pt x="29830" y="25712"/>
                </a:lnTo>
                <a:lnTo>
                  <a:pt x="35463" y="25712"/>
                </a:lnTo>
                <a:lnTo>
                  <a:pt x="40799" y="25121"/>
                </a:lnTo>
                <a:close/>
              </a:path>
            </a:pathLst>
          </a:custGeom>
          <a:ln w="3175">
            <a:solidFill>
              <a:srgbClr val="FFFFFF"/>
            </a:solidFill>
          </a:ln>
        </p:spPr>
        <p:txBody>
          <a:bodyPr wrap="square" lIns="0" tIns="0" rIns="0" bIns="0" rtlCol="0"/>
          <a:lstStyle/>
          <a:p>
            <a:endParaRPr/>
          </a:p>
        </p:txBody>
      </p:sp>
      <p:sp>
        <p:nvSpPr>
          <p:cNvPr id="88" name="object 87"/>
          <p:cNvSpPr/>
          <p:nvPr/>
        </p:nvSpPr>
        <p:spPr>
          <a:xfrm>
            <a:off x="4714201" y="2904675"/>
            <a:ext cx="134006" cy="103959"/>
          </a:xfrm>
          <a:prstGeom prst="rect">
            <a:avLst/>
          </a:prstGeom>
          <a:blipFill>
            <a:blip r:embed="rId29" cstate="print"/>
            <a:stretch>
              <a:fillRect/>
            </a:stretch>
          </a:blipFill>
        </p:spPr>
        <p:txBody>
          <a:bodyPr wrap="square" lIns="0" tIns="0" rIns="0" bIns="0" rtlCol="0"/>
          <a:lstStyle/>
          <a:p>
            <a:endParaRPr/>
          </a:p>
        </p:txBody>
      </p:sp>
      <p:sp>
        <p:nvSpPr>
          <p:cNvPr id="89" name="object 88"/>
          <p:cNvSpPr/>
          <p:nvPr/>
        </p:nvSpPr>
        <p:spPr>
          <a:xfrm>
            <a:off x="4714201" y="2911624"/>
            <a:ext cx="134620" cy="78105"/>
          </a:xfrm>
          <a:custGeom>
            <a:avLst/>
            <a:gdLst/>
            <a:ahLst/>
            <a:cxnLst/>
            <a:rect l="l" t="t" r="r" b="b"/>
            <a:pathLst>
              <a:path w="134620" h="78104">
                <a:moveTo>
                  <a:pt x="0" y="0"/>
                </a:moveTo>
                <a:lnTo>
                  <a:pt x="0" y="8726"/>
                </a:lnTo>
                <a:lnTo>
                  <a:pt x="30068" y="31344"/>
                </a:lnTo>
                <a:lnTo>
                  <a:pt x="62667" y="50483"/>
                </a:lnTo>
                <a:lnTo>
                  <a:pt x="97433" y="65934"/>
                </a:lnTo>
                <a:lnTo>
                  <a:pt x="134006" y="77490"/>
                </a:lnTo>
                <a:lnTo>
                  <a:pt x="134006" y="68765"/>
                </a:lnTo>
                <a:lnTo>
                  <a:pt x="97704" y="56647"/>
                </a:lnTo>
                <a:lnTo>
                  <a:pt x="63056" y="41037"/>
                </a:lnTo>
                <a:lnTo>
                  <a:pt x="30381" y="22099"/>
                </a:lnTo>
                <a:lnTo>
                  <a:pt x="0" y="0"/>
                </a:lnTo>
                <a:close/>
              </a:path>
            </a:pathLst>
          </a:custGeom>
          <a:solidFill>
            <a:srgbClr val="000000"/>
          </a:solidFill>
        </p:spPr>
        <p:txBody>
          <a:bodyPr wrap="square" lIns="0" tIns="0" rIns="0" bIns="0" rtlCol="0"/>
          <a:lstStyle/>
          <a:p>
            <a:endParaRPr/>
          </a:p>
        </p:txBody>
      </p:sp>
      <p:sp>
        <p:nvSpPr>
          <p:cNvPr id="90" name="object 89"/>
          <p:cNvSpPr/>
          <p:nvPr/>
        </p:nvSpPr>
        <p:spPr>
          <a:xfrm>
            <a:off x="4714201" y="2904081"/>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91" name="object 90"/>
          <p:cNvSpPr/>
          <p:nvPr/>
        </p:nvSpPr>
        <p:spPr>
          <a:xfrm>
            <a:off x="4714201" y="2905265"/>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92" name="object 91"/>
          <p:cNvSpPr/>
          <p:nvPr/>
        </p:nvSpPr>
        <p:spPr>
          <a:xfrm>
            <a:off x="4682035" y="2112186"/>
            <a:ext cx="522975" cy="284050"/>
          </a:xfrm>
          <a:prstGeom prst="rect">
            <a:avLst/>
          </a:prstGeom>
          <a:blipFill>
            <a:blip r:embed="rId24" cstate="print"/>
            <a:stretch>
              <a:fillRect/>
            </a:stretch>
          </a:blipFill>
        </p:spPr>
        <p:txBody>
          <a:bodyPr wrap="square" lIns="0" tIns="0" rIns="0" bIns="0" rtlCol="0"/>
          <a:lstStyle/>
          <a:p>
            <a:endParaRPr/>
          </a:p>
        </p:txBody>
      </p:sp>
      <p:sp>
        <p:nvSpPr>
          <p:cNvPr id="93" name="object 92"/>
          <p:cNvSpPr/>
          <p:nvPr/>
        </p:nvSpPr>
        <p:spPr>
          <a:xfrm>
            <a:off x="4682034" y="2112184"/>
            <a:ext cx="523240" cy="284480"/>
          </a:xfrm>
          <a:custGeom>
            <a:avLst/>
            <a:gdLst/>
            <a:ahLst/>
            <a:cxnLst/>
            <a:rect l="l" t="t" r="r" b="b"/>
            <a:pathLst>
              <a:path w="523239" h="284480">
                <a:moveTo>
                  <a:pt x="198339" y="284077"/>
                </a:moveTo>
                <a:lnTo>
                  <a:pt x="522976" y="107656"/>
                </a:lnTo>
                <a:lnTo>
                  <a:pt x="321820" y="0"/>
                </a:lnTo>
                <a:lnTo>
                  <a:pt x="0" y="175237"/>
                </a:lnTo>
                <a:lnTo>
                  <a:pt x="32795" y="206773"/>
                </a:lnTo>
                <a:lnTo>
                  <a:pt x="69611" y="233736"/>
                </a:lnTo>
                <a:lnTo>
                  <a:pt x="109878" y="255817"/>
                </a:lnTo>
                <a:lnTo>
                  <a:pt x="153027" y="272701"/>
                </a:lnTo>
                <a:lnTo>
                  <a:pt x="198488" y="284077"/>
                </a:lnTo>
              </a:path>
            </a:pathLst>
          </a:custGeom>
          <a:ln w="5326">
            <a:solidFill>
              <a:srgbClr val="000000"/>
            </a:solidFill>
          </a:ln>
        </p:spPr>
        <p:txBody>
          <a:bodyPr wrap="square" lIns="0" tIns="0" rIns="0" bIns="0" rtlCol="0"/>
          <a:lstStyle/>
          <a:p>
            <a:endParaRPr/>
          </a:p>
        </p:txBody>
      </p:sp>
      <p:sp>
        <p:nvSpPr>
          <p:cNvPr id="94" name="object 93"/>
          <p:cNvSpPr/>
          <p:nvPr/>
        </p:nvSpPr>
        <p:spPr>
          <a:xfrm>
            <a:off x="4682035" y="2286980"/>
            <a:ext cx="198488" cy="551148"/>
          </a:xfrm>
          <a:prstGeom prst="rect">
            <a:avLst/>
          </a:prstGeom>
          <a:blipFill>
            <a:blip r:embed="rId30" cstate="print"/>
            <a:stretch>
              <a:fillRect/>
            </a:stretch>
          </a:blipFill>
        </p:spPr>
        <p:txBody>
          <a:bodyPr wrap="square" lIns="0" tIns="0" rIns="0" bIns="0" rtlCol="0"/>
          <a:lstStyle/>
          <a:p>
            <a:endParaRPr/>
          </a:p>
        </p:txBody>
      </p:sp>
      <p:sp>
        <p:nvSpPr>
          <p:cNvPr id="95" name="object 94"/>
          <p:cNvSpPr/>
          <p:nvPr/>
        </p:nvSpPr>
        <p:spPr>
          <a:xfrm>
            <a:off x="4682034" y="2286978"/>
            <a:ext cx="198755" cy="551180"/>
          </a:xfrm>
          <a:custGeom>
            <a:avLst/>
            <a:gdLst/>
            <a:ahLst/>
            <a:cxnLst/>
            <a:rect l="l" t="t" r="r" b="b"/>
            <a:pathLst>
              <a:path w="198754" h="551179">
                <a:moveTo>
                  <a:pt x="198488" y="109283"/>
                </a:moveTo>
                <a:lnTo>
                  <a:pt x="152955" y="97889"/>
                </a:lnTo>
                <a:lnTo>
                  <a:pt x="109771" y="80951"/>
                </a:lnTo>
                <a:lnTo>
                  <a:pt x="69504" y="58782"/>
                </a:lnTo>
                <a:lnTo>
                  <a:pt x="32724" y="31694"/>
                </a:lnTo>
                <a:lnTo>
                  <a:pt x="0" y="0"/>
                </a:lnTo>
                <a:lnTo>
                  <a:pt x="0" y="450442"/>
                </a:lnTo>
                <a:lnTo>
                  <a:pt x="33222" y="480493"/>
                </a:lnTo>
                <a:lnTo>
                  <a:pt x="70252" y="505865"/>
                </a:lnTo>
                <a:lnTo>
                  <a:pt x="110518" y="526283"/>
                </a:lnTo>
                <a:lnTo>
                  <a:pt x="153453" y="541470"/>
                </a:lnTo>
                <a:lnTo>
                  <a:pt x="198488" y="551149"/>
                </a:lnTo>
                <a:lnTo>
                  <a:pt x="198339" y="109283"/>
                </a:lnTo>
              </a:path>
            </a:pathLst>
          </a:custGeom>
          <a:ln w="5335">
            <a:solidFill>
              <a:srgbClr val="FFFFFF"/>
            </a:solidFill>
          </a:ln>
        </p:spPr>
        <p:txBody>
          <a:bodyPr wrap="square" lIns="0" tIns="0" rIns="0" bIns="0" rtlCol="0"/>
          <a:lstStyle/>
          <a:p>
            <a:endParaRPr/>
          </a:p>
        </p:txBody>
      </p:sp>
      <p:sp>
        <p:nvSpPr>
          <p:cNvPr id="96" name="object 95"/>
          <p:cNvSpPr/>
          <p:nvPr/>
        </p:nvSpPr>
        <p:spPr>
          <a:xfrm>
            <a:off x="4880374" y="2219842"/>
            <a:ext cx="324636" cy="617842"/>
          </a:xfrm>
          <a:prstGeom prst="rect">
            <a:avLst/>
          </a:prstGeom>
          <a:blipFill>
            <a:blip r:embed="rId31" cstate="print"/>
            <a:stretch>
              <a:fillRect/>
            </a:stretch>
          </a:blipFill>
        </p:spPr>
        <p:txBody>
          <a:bodyPr wrap="square" lIns="0" tIns="0" rIns="0" bIns="0" rtlCol="0"/>
          <a:lstStyle/>
          <a:p>
            <a:endParaRPr/>
          </a:p>
        </p:txBody>
      </p:sp>
      <p:sp>
        <p:nvSpPr>
          <p:cNvPr id="97" name="object 96"/>
          <p:cNvSpPr/>
          <p:nvPr/>
        </p:nvSpPr>
        <p:spPr>
          <a:xfrm>
            <a:off x="4880374" y="2219840"/>
            <a:ext cx="325120" cy="617855"/>
          </a:xfrm>
          <a:custGeom>
            <a:avLst/>
            <a:gdLst/>
            <a:ahLst/>
            <a:cxnLst/>
            <a:rect l="l" t="t" r="r" b="b"/>
            <a:pathLst>
              <a:path w="325120" h="617854">
                <a:moveTo>
                  <a:pt x="0" y="176420"/>
                </a:moveTo>
                <a:lnTo>
                  <a:pt x="0" y="617842"/>
                </a:lnTo>
                <a:lnTo>
                  <a:pt x="324636" y="443048"/>
                </a:lnTo>
                <a:lnTo>
                  <a:pt x="324636" y="0"/>
                </a:lnTo>
                <a:lnTo>
                  <a:pt x="0" y="176420"/>
                </a:lnTo>
                <a:close/>
              </a:path>
            </a:pathLst>
          </a:custGeom>
          <a:ln w="5333">
            <a:solidFill>
              <a:srgbClr val="000000"/>
            </a:solidFill>
          </a:ln>
        </p:spPr>
        <p:txBody>
          <a:bodyPr wrap="square" lIns="0" tIns="0" rIns="0" bIns="0" rtlCol="0"/>
          <a:lstStyle/>
          <a:p>
            <a:endParaRPr/>
          </a:p>
        </p:txBody>
      </p:sp>
      <p:sp>
        <p:nvSpPr>
          <p:cNvPr id="98" name="object 97"/>
          <p:cNvSpPr/>
          <p:nvPr/>
        </p:nvSpPr>
        <p:spPr>
          <a:xfrm>
            <a:off x="4682034" y="2112184"/>
            <a:ext cx="523240" cy="726440"/>
          </a:xfrm>
          <a:custGeom>
            <a:avLst/>
            <a:gdLst/>
            <a:ahLst/>
            <a:cxnLst/>
            <a:rect l="l" t="t" r="r" b="b"/>
            <a:pathLst>
              <a:path w="523239" h="726439">
                <a:moveTo>
                  <a:pt x="522976" y="107656"/>
                </a:moveTo>
                <a:lnTo>
                  <a:pt x="321820" y="0"/>
                </a:lnTo>
                <a:lnTo>
                  <a:pt x="0" y="175237"/>
                </a:lnTo>
                <a:lnTo>
                  <a:pt x="0" y="625236"/>
                </a:lnTo>
                <a:lnTo>
                  <a:pt x="33222" y="655287"/>
                </a:lnTo>
                <a:lnTo>
                  <a:pt x="70252" y="680660"/>
                </a:lnTo>
                <a:lnTo>
                  <a:pt x="110518" y="701078"/>
                </a:lnTo>
                <a:lnTo>
                  <a:pt x="153453" y="716264"/>
                </a:lnTo>
                <a:lnTo>
                  <a:pt x="198488"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99" name="object 98"/>
          <p:cNvSpPr/>
          <p:nvPr/>
        </p:nvSpPr>
        <p:spPr>
          <a:xfrm>
            <a:off x="4757373" y="2560241"/>
            <a:ext cx="31822" cy="39818"/>
          </a:xfrm>
          <a:prstGeom prst="rect">
            <a:avLst/>
          </a:prstGeom>
          <a:blipFill>
            <a:blip r:embed="rId32" cstate="print"/>
            <a:stretch>
              <a:fillRect/>
            </a:stretch>
          </a:blipFill>
        </p:spPr>
        <p:txBody>
          <a:bodyPr wrap="square" lIns="0" tIns="0" rIns="0" bIns="0" rtlCol="0"/>
          <a:lstStyle/>
          <a:p>
            <a:endParaRPr/>
          </a:p>
        </p:txBody>
      </p:sp>
      <p:sp>
        <p:nvSpPr>
          <p:cNvPr id="100" name="object 99"/>
          <p:cNvSpPr/>
          <p:nvPr/>
        </p:nvSpPr>
        <p:spPr>
          <a:xfrm>
            <a:off x="4757373" y="2560240"/>
            <a:ext cx="32384" cy="40005"/>
          </a:xfrm>
          <a:custGeom>
            <a:avLst/>
            <a:gdLst/>
            <a:ahLst/>
            <a:cxnLst/>
            <a:rect l="l" t="t" r="r" b="b"/>
            <a:pathLst>
              <a:path w="32385" h="40004">
                <a:moveTo>
                  <a:pt x="30205" y="14660"/>
                </a:moveTo>
                <a:lnTo>
                  <a:pt x="26286" y="7555"/>
                </a:lnTo>
                <a:lnTo>
                  <a:pt x="20977" y="2516"/>
                </a:lnTo>
                <a:lnTo>
                  <a:pt x="14946" y="0"/>
                </a:lnTo>
                <a:lnTo>
                  <a:pt x="8859" y="464"/>
                </a:lnTo>
                <a:lnTo>
                  <a:pt x="3868" y="3988"/>
                </a:lnTo>
                <a:lnTo>
                  <a:pt x="836" y="9799"/>
                </a:lnTo>
                <a:lnTo>
                  <a:pt x="0" y="17080"/>
                </a:lnTo>
                <a:lnTo>
                  <a:pt x="1595" y="25012"/>
                </a:lnTo>
                <a:lnTo>
                  <a:pt x="5514" y="32203"/>
                </a:lnTo>
                <a:lnTo>
                  <a:pt x="10823" y="37286"/>
                </a:lnTo>
                <a:lnTo>
                  <a:pt x="16854" y="39819"/>
                </a:lnTo>
                <a:lnTo>
                  <a:pt x="22941" y="39356"/>
                </a:lnTo>
                <a:lnTo>
                  <a:pt x="27995" y="35768"/>
                </a:lnTo>
                <a:lnTo>
                  <a:pt x="31020" y="29948"/>
                </a:lnTo>
                <a:lnTo>
                  <a:pt x="31822" y="22657"/>
                </a:lnTo>
                <a:lnTo>
                  <a:pt x="30205" y="14660"/>
                </a:lnTo>
                <a:close/>
              </a:path>
            </a:pathLst>
          </a:custGeom>
          <a:ln w="5331">
            <a:solidFill>
              <a:srgbClr val="000000"/>
            </a:solidFill>
          </a:ln>
        </p:spPr>
        <p:txBody>
          <a:bodyPr wrap="square" lIns="0" tIns="0" rIns="0" bIns="0" rtlCol="0"/>
          <a:lstStyle/>
          <a:p>
            <a:endParaRPr/>
          </a:p>
        </p:txBody>
      </p:sp>
      <p:sp>
        <p:nvSpPr>
          <p:cNvPr id="101" name="object 100"/>
          <p:cNvSpPr/>
          <p:nvPr/>
        </p:nvSpPr>
        <p:spPr>
          <a:xfrm>
            <a:off x="4714201" y="2651650"/>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02" name="object 101"/>
          <p:cNvSpPr/>
          <p:nvPr/>
        </p:nvSpPr>
        <p:spPr>
          <a:xfrm>
            <a:off x="4714201" y="2678564"/>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03" name="object 102"/>
          <p:cNvSpPr/>
          <p:nvPr/>
        </p:nvSpPr>
        <p:spPr>
          <a:xfrm>
            <a:off x="4714201" y="2705479"/>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04" name="object 103"/>
          <p:cNvSpPr/>
          <p:nvPr/>
        </p:nvSpPr>
        <p:spPr>
          <a:xfrm>
            <a:off x="4708718" y="2371863"/>
            <a:ext cx="145415" cy="81280"/>
          </a:xfrm>
          <a:custGeom>
            <a:avLst/>
            <a:gdLst/>
            <a:ahLst/>
            <a:cxnLst/>
            <a:rect l="l" t="t" r="r" b="b"/>
            <a:pathLst>
              <a:path w="145414" h="81280">
                <a:moveTo>
                  <a:pt x="5781" y="0"/>
                </a:moveTo>
                <a:lnTo>
                  <a:pt x="2964" y="148"/>
                </a:lnTo>
                <a:lnTo>
                  <a:pt x="1186" y="1774"/>
                </a:lnTo>
                <a:lnTo>
                  <a:pt x="295" y="2661"/>
                </a:lnTo>
                <a:lnTo>
                  <a:pt x="0" y="3845"/>
                </a:lnTo>
                <a:lnTo>
                  <a:pt x="444" y="7985"/>
                </a:lnTo>
                <a:lnTo>
                  <a:pt x="2075" y="10647"/>
                </a:lnTo>
                <a:lnTo>
                  <a:pt x="4892" y="12125"/>
                </a:lnTo>
                <a:lnTo>
                  <a:pt x="35043" y="34640"/>
                </a:lnTo>
                <a:lnTo>
                  <a:pt x="67669" y="53717"/>
                </a:lnTo>
                <a:lnTo>
                  <a:pt x="102407" y="69188"/>
                </a:lnTo>
                <a:lnTo>
                  <a:pt x="138896" y="80890"/>
                </a:lnTo>
                <a:lnTo>
                  <a:pt x="142601" y="80150"/>
                </a:lnTo>
                <a:lnTo>
                  <a:pt x="144974" y="76749"/>
                </a:lnTo>
                <a:lnTo>
                  <a:pt x="143492" y="70834"/>
                </a:lnTo>
                <a:lnTo>
                  <a:pt x="141564" y="68912"/>
                </a:lnTo>
                <a:lnTo>
                  <a:pt x="138896" y="68468"/>
                </a:lnTo>
                <a:lnTo>
                  <a:pt x="103157" y="57130"/>
                </a:lnTo>
                <a:lnTo>
                  <a:pt x="69114" y="42090"/>
                </a:lnTo>
                <a:lnTo>
                  <a:pt x="37128" y="23529"/>
                </a:lnTo>
                <a:lnTo>
                  <a:pt x="7559" y="1626"/>
                </a:lnTo>
                <a:lnTo>
                  <a:pt x="5781" y="0"/>
                </a:lnTo>
                <a:close/>
              </a:path>
            </a:pathLst>
          </a:custGeom>
          <a:solidFill>
            <a:srgbClr val="000000"/>
          </a:solidFill>
        </p:spPr>
        <p:txBody>
          <a:bodyPr wrap="square" lIns="0" tIns="0" rIns="0" bIns="0" rtlCol="0"/>
          <a:lstStyle/>
          <a:p>
            <a:endParaRPr/>
          </a:p>
        </p:txBody>
      </p:sp>
      <p:sp>
        <p:nvSpPr>
          <p:cNvPr id="105" name="object 104"/>
          <p:cNvSpPr/>
          <p:nvPr/>
        </p:nvSpPr>
        <p:spPr>
          <a:xfrm>
            <a:off x="4708717" y="2371861"/>
            <a:ext cx="145415" cy="81280"/>
          </a:xfrm>
          <a:custGeom>
            <a:avLst/>
            <a:gdLst/>
            <a:ahLst/>
            <a:cxnLst/>
            <a:rect l="l" t="t" r="r" b="b"/>
            <a:pathLst>
              <a:path w="145414" h="81280">
                <a:moveTo>
                  <a:pt x="4891" y="12126"/>
                </a:moveTo>
                <a:lnTo>
                  <a:pt x="35043" y="34640"/>
                </a:lnTo>
                <a:lnTo>
                  <a:pt x="67669" y="53717"/>
                </a:lnTo>
                <a:lnTo>
                  <a:pt x="102407" y="69189"/>
                </a:lnTo>
                <a:lnTo>
                  <a:pt x="138897" y="80890"/>
                </a:lnTo>
                <a:lnTo>
                  <a:pt x="142603" y="80150"/>
                </a:lnTo>
                <a:lnTo>
                  <a:pt x="144974" y="76749"/>
                </a:lnTo>
                <a:lnTo>
                  <a:pt x="144085" y="73200"/>
                </a:lnTo>
                <a:lnTo>
                  <a:pt x="143492" y="70834"/>
                </a:lnTo>
                <a:lnTo>
                  <a:pt x="141565" y="68912"/>
                </a:lnTo>
                <a:lnTo>
                  <a:pt x="138897" y="68468"/>
                </a:lnTo>
                <a:lnTo>
                  <a:pt x="103158" y="57130"/>
                </a:lnTo>
                <a:lnTo>
                  <a:pt x="69115" y="42090"/>
                </a:lnTo>
                <a:lnTo>
                  <a:pt x="37128" y="23529"/>
                </a:lnTo>
                <a:lnTo>
                  <a:pt x="7560" y="1626"/>
                </a:lnTo>
                <a:lnTo>
                  <a:pt x="5781" y="0"/>
                </a:lnTo>
                <a:lnTo>
                  <a:pt x="2964" y="147"/>
                </a:lnTo>
                <a:lnTo>
                  <a:pt x="1185" y="1774"/>
                </a:lnTo>
                <a:lnTo>
                  <a:pt x="296" y="2661"/>
                </a:lnTo>
                <a:lnTo>
                  <a:pt x="0" y="3844"/>
                </a:lnTo>
                <a:lnTo>
                  <a:pt x="148" y="5175"/>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106" name="object 105"/>
          <p:cNvSpPr/>
          <p:nvPr/>
        </p:nvSpPr>
        <p:spPr>
          <a:xfrm>
            <a:off x="4751819" y="2411490"/>
            <a:ext cx="40799" cy="25736"/>
          </a:xfrm>
          <a:prstGeom prst="rect">
            <a:avLst/>
          </a:prstGeom>
          <a:blipFill>
            <a:blip r:embed="rId33" cstate="print"/>
            <a:stretch>
              <a:fillRect/>
            </a:stretch>
          </a:blipFill>
        </p:spPr>
        <p:txBody>
          <a:bodyPr wrap="square" lIns="0" tIns="0" rIns="0" bIns="0" rtlCol="0"/>
          <a:lstStyle/>
          <a:p>
            <a:endParaRPr/>
          </a:p>
        </p:txBody>
      </p:sp>
      <p:sp>
        <p:nvSpPr>
          <p:cNvPr id="107" name="object 106"/>
          <p:cNvSpPr/>
          <p:nvPr/>
        </p:nvSpPr>
        <p:spPr>
          <a:xfrm>
            <a:off x="4751818" y="2411488"/>
            <a:ext cx="41275" cy="26034"/>
          </a:xfrm>
          <a:custGeom>
            <a:avLst/>
            <a:gdLst/>
            <a:ahLst/>
            <a:cxnLst/>
            <a:rect l="l" t="t" r="r" b="b"/>
            <a:pathLst>
              <a:path w="41275" h="26035">
                <a:moveTo>
                  <a:pt x="40799" y="24996"/>
                </a:moveTo>
                <a:lnTo>
                  <a:pt x="33105" y="10564"/>
                </a:lnTo>
                <a:lnTo>
                  <a:pt x="23048" y="2037"/>
                </a:lnTo>
                <a:lnTo>
                  <a:pt x="11824" y="0"/>
                </a:lnTo>
                <a:lnTo>
                  <a:pt x="627" y="5032"/>
                </a:lnTo>
                <a:lnTo>
                  <a:pt x="0" y="11520"/>
                </a:lnTo>
                <a:lnTo>
                  <a:pt x="4277" y="17454"/>
                </a:lnTo>
                <a:lnTo>
                  <a:pt x="12697" y="22168"/>
                </a:lnTo>
                <a:lnTo>
                  <a:pt x="24493" y="24996"/>
                </a:lnTo>
                <a:lnTo>
                  <a:pt x="29830" y="25735"/>
                </a:lnTo>
                <a:lnTo>
                  <a:pt x="35463" y="25735"/>
                </a:lnTo>
                <a:lnTo>
                  <a:pt x="40799" y="24996"/>
                </a:lnTo>
                <a:close/>
              </a:path>
            </a:pathLst>
          </a:custGeom>
          <a:ln w="3175">
            <a:solidFill>
              <a:srgbClr val="FFFFFF"/>
            </a:solidFill>
          </a:ln>
        </p:spPr>
        <p:txBody>
          <a:bodyPr wrap="square" lIns="0" tIns="0" rIns="0" bIns="0" rtlCol="0"/>
          <a:lstStyle/>
          <a:p>
            <a:endParaRPr/>
          </a:p>
        </p:txBody>
      </p:sp>
      <p:sp>
        <p:nvSpPr>
          <p:cNvPr id="108" name="object 107"/>
          <p:cNvSpPr/>
          <p:nvPr/>
        </p:nvSpPr>
        <p:spPr>
          <a:xfrm>
            <a:off x="4714201" y="2420664"/>
            <a:ext cx="134006" cy="103958"/>
          </a:xfrm>
          <a:prstGeom prst="rect">
            <a:avLst/>
          </a:prstGeom>
          <a:blipFill>
            <a:blip r:embed="rId34" cstate="print"/>
            <a:stretch>
              <a:fillRect/>
            </a:stretch>
          </a:blipFill>
        </p:spPr>
        <p:txBody>
          <a:bodyPr wrap="square" lIns="0" tIns="0" rIns="0" bIns="0" rtlCol="0"/>
          <a:lstStyle/>
          <a:p>
            <a:endParaRPr/>
          </a:p>
        </p:txBody>
      </p:sp>
      <p:sp>
        <p:nvSpPr>
          <p:cNvPr id="109" name="object 108"/>
          <p:cNvSpPr/>
          <p:nvPr/>
        </p:nvSpPr>
        <p:spPr>
          <a:xfrm>
            <a:off x="4714201" y="2427613"/>
            <a:ext cx="134620" cy="78105"/>
          </a:xfrm>
          <a:custGeom>
            <a:avLst/>
            <a:gdLst/>
            <a:ahLst/>
            <a:cxnLst/>
            <a:rect l="l" t="t" r="r" b="b"/>
            <a:pathLst>
              <a:path w="134620" h="78105">
                <a:moveTo>
                  <a:pt x="0" y="0"/>
                </a:moveTo>
                <a:lnTo>
                  <a:pt x="0" y="8724"/>
                </a:lnTo>
                <a:lnTo>
                  <a:pt x="30068" y="31408"/>
                </a:lnTo>
                <a:lnTo>
                  <a:pt x="62667" y="50556"/>
                </a:lnTo>
                <a:lnTo>
                  <a:pt x="97433" y="66017"/>
                </a:lnTo>
                <a:lnTo>
                  <a:pt x="134006" y="77637"/>
                </a:lnTo>
                <a:lnTo>
                  <a:pt x="134006" y="68765"/>
                </a:lnTo>
                <a:lnTo>
                  <a:pt x="97704" y="56647"/>
                </a:lnTo>
                <a:lnTo>
                  <a:pt x="63056" y="41036"/>
                </a:lnTo>
                <a:lnTo>
                  <a:pt x="30381" y="22098"/>
                </a:lnTo>
                <a:lnTo>
                  <a:pt x="0" y="0"/>
                </a:lnTo>
                <a:close/>
              </a:path>
            </a:pathLst>
          </a:custGeom>
          <a:solidFill>
            <a:srgbClr val="000000"/>
          </a:solidFill>
        </p:spPr>
        <p:txBody>
          <a:bodyPr wrap="square" lIns="0" tIns="0" rIns="0" bIns="0" rtlCol="0"/>
          <a:lstStyle/>
          <a:p>
            <a:endParaRPr/>
          </a:p>
        </p:txBody>
      </p:sp>
      <p:sp>
        <p:nvSpPr>
          <p:cNvPr id="110" name="object 109"/>
          <p:cNvSpPr/>
          <p:nvPr/>
        </p:nvSpPr>
        <p:spPr>
          <a:xfrm>
            <a:off x="4714201" y="2420070"/>
            <a:ext cx="134620" cy="104139"/>
          </a:xfrm>
          <a:custGeom>
            <a:avLst/>
            <a:gdLst/>
            <a:ahLst/>
            <a:cxnLst/>
            <a:rect l="l" t="t" r="r" b="b"/>
            <a:pathLst>
              <a:path w="134620" h="104139">
                <a:moveTo>
                  <a:pt x="0" y="0"/>
                </a:moveTo>
                <a:lnTo>
                  <a:pt x="0" y="35047"/>
                </a:lnTo>
                <a:lnTo>
                  <a:pt x="30381" y="57148"/>
                </a:lnTo>
                <a:lnTo>
                  <a:pt x="63055" y="76102"/>
                </a:lnTo>
                <a:lnTo>
                  <a:pt x="97703" y="91757"/>
                </a:lnTo>
                <a:lnTo>
                  <a:pt x="134005" y="103959"/>
                </a:lnTo>
              </a:path>
            </a:pathLst>
          </a:custGeom>
          <a:ln w="5328">
            <a:solidFill>
              <a:srgbClr val="FFFFFF"/>
            </a:solidFill>
          </a:ln>
        </p:spPr>
        <p:txBody>
          <a:bodyPr wrap="square" lIns="0" tIns="0" rIns="0" bIns="0" rtlCol="0"/>
          <a:lstStyle/>
          <a:p>
            <a:endParaRPr/>
          </a:p>
        </p:txBody>
      </p:sp>
      <p:sp>
        <p:nvSpPr>
          <p:cNvPr id="111" name="object 110"/>
          <p:cNvSpPr/>
          <p:nvPr/>
        </p:nvSpPr>
        <p:spPr>
          <a:xfrm>
            <a:off x="4714201" y="2421401"/>
            <a:ext cx="134620" cy="104139"/>
          </a:xfrm>
          <a:custGeom>
            <a:avLst/>
            <a:gdLst/>
            <a:ahLst/>
            <a:cxnLst/>
            <a:rect l="l" t="t" r="r" b="b"/>
            <a:pathLst>
              <a:path w="134620" h="104139">
                <a:moveTo>
                  <a:pt x="134005" y="103811"/>
                </a:moveTo>
                <a:lnTo>
                  <a:pt x="134005" y="68764"/>
                </a:lnTo>
                <a:lnTo>
                  <a:pt x="97807" y="56480"/>
                </a:lnTo>
                <a:lnTo>
                  <a:pt x="63222" y="40814"/>
                </a:lnTo>
                <a:lnTo>
                  <a:pt x="30527" y="21932"/>
                </a:lnTo>
                <a:lnTo>
                  <a:pt x="0" y="0"/>
                </a:lnTo>
              </a:path>
            </a:pathLst>
          </a:custGeom>
          <a:ln w="5328">
            <a:solidFill>
              <a:srgbClr val="000000"/>
            </a:solidFill>
          </a:ln>
        </p:spPr>
        <p:txBody>
          <a:bodyPr wrap="square" lIns="0" tIns="0" rIns="0" bIns="0" rtlCol="0"/>
          <a:lstStyle/>
          <a:p>
            <a:endParaRPr/>
          </a:p>
        </p:txBody>
      </p:sp>
      <p:sp>
        <p:nvSpPr>
          <p:cNvPr id="112" name="object 111"/>
          <p:cNvSpPr/>
          <p:nvPr/>
        </p:nvSpPr>
        <p:spPr>
          <a:xfrm>
            <a:off x="5688112" y="3524440"/>
            <a:ext cx="424180" cy="276860"/>
          </a:xfrm>
          <a:custGeom>
            <a:avLst/>
            <a:gdLst/>
            <a:ahLst/>
            <a:cxnLst/>
            <a:rect l="l" t="t" r="r" b="b"/>
            <a:pathLst>
              <a:path w="424179" h="276860">
                <a:moveTo>
                  <a:pt x="327305" y="0"/>
                </a:moveTo>
                <a:lnTo>
                  <a:pt x="0" y="276387"/>
                </a:lnTo>
                <a:lnTo>
                  <a:pt x="127631" y="276534"/>
                </a:lnTo>
                <a:lnTo>
                  <a:pt x="176462" y="275213"/>
                </a:lnTo>
                <a:lnTo>
                  <a:pt x="224281" y="268133"/>
                </a:lnTo>
                <a:lnTo>
                  <a:pt x="270493" y="255499"/>
                </a:lnTo>
                <a:lnTo>
                  <a:pt x="314507" y="237516"/>
                </a:lnTo>
                <a:lnTo>
                  <a:pt x="355729" y="214391"/>
                </a:lnTo>
                <a:lnTo>
                  <a:pt x="393566" y="186328"/>
                </a:lnTo>
                <a:lnTo>
                  <a:pt x="418185" y="146276"/>
                </a:lnTo>
                <a:lnTo>
                  <a:pt x="423640" y="102369"/>
                </a:lnTo>
                <a:lnTo>
                  <a:pt x="410389" y="59849"/>
                </a:lnTo>
                <a:lnTo>
                  <a:pt x="378891" y="23956"/>
                </a:lnTo>
                <a:lnTo>
                  <a:pt x="341265" y="3951"/>
                </a:lnTo>
                <a:lnTo>
                  <a:pt x="327305" y="0"/>
                </a:lnTo>
                <a:close/>
              </a:path>
            </a:pathLst>
          </a:custGeom>
          <a:solidFill>
            <a:srgbClr val="E2E9F3"/>
          </a:solidFill>
        </p:spPr>
        <p:txBody>
          <a:bodyPr wrap="square" lIns="0" tIns="0" rIns="0" bIns="0" rtlCol="0"/>
          <a:lstStyle/>
          <a:p>
            <a:endParaRPr/>
          </a:p>
        </p:txBody>
      </p:sp>
      <p:sp>
        <p:nvSpPr>
          <p:cNvPr id="113" name="object 112"/>
          <p:cNvSpPr/>
          <p:nvPr/>
        </p:nvSpPr>
        <p:spPr>
          <a:xfrm>
            <a:off x="5258376" y="2954362"/>
            <a:ext cx="522977" cy="284052"/>
          </a:xfrm>
          <a:prstGeom prst="rect">
            <a:avLst/>
          </a:prstGeom>
          <a:blipFill>
            <a:blip r:embed="rId35" cstate="print"/>
            <a:stretch>
              <a:fillRect/>
            </a:stretch>
          </a:blipFill>
        </p:spPr>
        <p:txBody>
          <a:bodyPr wrap="square" lIns="0" tIns="0" rIns="0" bIns="0" rtlCol="0"/>
          <a:lstStyle/>
          <a:p>
            <a:endParaRPr/>
          </a:p>
        </p:txBody>
      </p:sp>
      <p:sp>
        <p:nvSpPr>
          <p:cNvPr id="114" name="object 113"/>
          <p:cNvSpPr/>
          <p:nvPr/>
        </p:nvSpPr>
        <p:spPr>
          <a:xfrm>
            <a:off x="5258228" y="2954361"/>
            <a:ext cx="523240" cy="284480"/>
          </a:xfrm>
          <a:custGeom>
            <a:avLst/>
            <a:gdLst/>
            <a:ahLst/>
            <a:cxnLst/>
            <a:rect l="l" t="t" r="r" b="b"/>
            <a:pathLst>
              <a:path w="523239" h="284479">
                <a:moveTo>
                  <a:pt x="198488" y="284077"/>
                </a:moveTo>
                <a:lnTo>
                  <a:pt x="522976" y="107508"/>
                </a:lnTo>
                <a:lnTo>
                  <a:pt x="321968" y="0"/>
                </a:lnTo>
                <a:lnTo>
                  <a:pt x="0" y="175090"/>
                </a:lnTo>
                <a:lnTo>
                  <a:pt x="32868" y="206683"/>
                </a:lnTo>
                <a:lnTo>
                  <a:pt x="69727" y="233662"/>
                </a:lnTo>
                <a:lnTo>
                  <a:pt x="110017" y="255743"/>
                </a:lnTo>
                <a:lnTo>
                  <a:pt x="153174" y="272643"/>
                </a:lnTo>
                <a:lnTo>
                  <a:pt x="198636" y="284077"/>
                </a:lnTo>
              </a:path>
            </a:pathLst>
          </a:custGeom>
          <a:ln w="5326">
            <a:solidFill>
              <a:srgbClr val="000000"/>
            </a:solidFill>
          </a:ln>
        </p:spPr>
        <p:txBody>
          <a:bodyPr wrap="square" lIns="0" tIns="0" rIns="0" bIns="0" rtlCol="0"/>
          <a:lstStyle/>
          <a:p>
            <a:endParaRPr/>
          </a:p>
        </p:txBody>
      </p:sp>
      <p:sp>
        <p:nvSpPr>
          <p:cNvPr id="115" name="object 114"/>
          <p:cNvSpPr/>
          <p:nvPr/>
        </p:nvSpPr>
        <p:spPr>
          <a:xfrm>
            <a:off x="5258376" y="3129009"/>
            <a:ext cx="198488" cy="551295"/>
          </a:xfrm>
          <a:prstGeom prst="rect">
            <a:avLst/>
          </a:prstGeom>
          <a:blipFill>
            <a:blip r:embed="rId36" cstate="print"/>
            <a:stretch>
              <a:fillRect/>
            </a:stretch>
          </a:blipFill>
        </p:spPr>
        <p:txBody>
          <a:bodyPr wrap="square" lIns="0" tIns="0" rIns="0" bIns="0" rtlCol="0"/>
          <a:lstStyle/>
          <a:p>
            <a:endParaRPr/>
          </a:p>
        </p:txBody>
      </p:sp>
      <p:sp>
        <p:nvSpPr>
          <p:cNvPr id="116" name="object 115"/>
          <p:cNvSpPr/>
          <p:nvPr/>
        </p:nvSpPr>
        <p:spPr>
          <a:xfrm>
            <a:off x="5258376" y="3129007"/>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117" name="object 116"/>
          <p:cNvSpPr/>
          <p:nvPr/>
        </p:nvSpPr>
        <p:spPr>
          <a:xfrm>
            <a:off x="5456717" y="3061871"/>
            <a:ext cx="324636" cy="617842"/>
          </a:xfrm>
          <a:prstGeom prst="rect">
            <a:avLst/>
          </a:prstGeom>
          <a:blipFill>
            <a:blip r:embed="rId37" cstate="print"/>
            <a:stretch>
              <a:fillRect/>
            </a:stretch>
          </a:blipFill>
        </p:spPr>
        <p:txBody>
          <a:bodyPr wrap="square" lIns="0" tIns="0" rIns="0" bIns="0" rtlCol="0"/>
          <a:lstStyle/>
          <a:p>
            <a:endParaRPr/>
          </a:p>
        </p:txBody>
      </p:sp>
      <p:sp>
        <p:nvSpPr>
          <p:cNvPr id="118" name="object 117"/>
          <p:cNvSpPr/>
          <p:nvPr/>
        </p:nvSpPr>
        <p:spPr>
          <a:xfrm>
            <a:off x="5456716" y="3061869"/>
            <a:ext cx="324485" cy="617855"/>
          </a:xfrm>
          <a:custGeom>
            <a:avLst/>
            <a:gdLst/>
            <a:ahLst/>
            <a:cxnLst/>
            <a:rect l="l" t="t" r="r" b="b"/>
            <a:pathLst>
              <a:path w="324485" h="617854">
                <a:moveTo>
                  <a:pt x="0" y="176568"/>
                </a:moveTo>
                <a:lnTo>
                  <a:pt x="0" y="617842"/>
                </a:lnTo>
                <a:lnTo>
                  <a:pt x="324488" y="443196"/>
                </a:lnTo>
                <a:lnTo>
                  <a:pt x="324488" y="0"/>
                </a:lnTo>
                <a:lnTo>
                  <a:pt x="0" y="176568"/>
                </a:lnTo>
                <a:close/>
              </a:path>
            </a:pathLst>
          </a:custGeom>
          <a:ln w="5333">
            <a:solidFill>
              <a:srgbClr val="000000"/>
            </a:solidFill>
          </a:ln>
        </p:spPr>
        <p:txBody>
          <a:bodyPr wrap="square" lIns="0" tIns="0" rIns="0" bIns="0" rtlCol="0"/>
          <a:lstStyle/>
          <a:p>
            <a:endParaRPr/>
          </a:p>
        </p:txBody>
      </p:sp>
      <p:sp>
        <p:nvSpPr>
          <p:cNvPr id="119" name="object 118"/>
          <p:cNvSpPr/>
          <p:nvPr/>
        </p:nvSpPr>
        <p:spPr>
          <a:xfrm>
            <a:off x="5258228" y="2954213"/>
            <a:ext cx="523240" cy="726440"/>
          </a:xfrm>
          <a:custGeom>
            <a:avLst/>
            <a:gdLst/>
            <a:ahLst/>
            <a:cxnLst/>
            <a:rect l="l" t="t" r="r" b="b"/>
            <a:pathLst>
              <a:path w="523239" h="726439">
                <a:moveTo>
                  <a:pt x="522976" y="107656"/>
                </a:moveTo>
                <a:lnTo>
                  <a:pt x="321968" y="0"/>
                </a:lnTo>
                <a:lnTo>
                  <a:pt x="0" y="175237"/>
                </a:lnTo>
                <a:lnTo>
                  <a:pt x="148" y="625384"/>
                </a:lnTo>
                <a:lnTo>
                  <a:pt x="33370" y="655377"/>
                </a:lnTo>
                <a:lnTo>
                  <a:pt x="70400" y="680734"/>
                </a:lnTo>
                <a:lnTo>
                  <a:pt x="110667" y="701151"/>
                </a:lnTo>
                <a:lnTo>
                  <a:pt x="153602" y="716322"/>
                </a:lnTo>
                <a:lnTo>
                  <a:pt x="198636"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120" name="object 119"/>
          <p:cNvSpPr/>
          <p:nvPr/>
        </p:nvSpPr>
        <p:spPr>
          <a:xfrm>
            <a:off x="5333715" y="3402335"/>
            <a:ext cx="31822" cy="39840"/>
          </a:xfrm>
          <a:prstGeom prst="rect">
            <a:avLst/>
          </a:prstGeom>
          <a:blipFill>
            <a:blip r:embed="rId38" cstate="print"/>
            <a:stretch>
              <a:fillRect/>
            </a:stretch>
          </a:blipFill>
        </p:spPr>
        <p:txBody>
          <a:bodyPr wrap="square" lIns="0" tIns="0" rIns="0" bIns="0" rtlCol="0"/>
          <a:lstStyle/>
          <a:p>
            <a:endParaRPr/>
          </a:p>
        </p:txBody>
      </p:sp>
      <p:sp>
        <p:nvSpPr>
          <p:cNvPr id="121" name="object 120"/>
          <p:cNvSpPr/>
          <p:nvPr/>
        </p:nvSpPr>
        <p:spPr>
          <a:xfrm>
            <a:off x="5333715" y="3402333"/>
            <a:ext cx="32384" cy="40005"/>
          </a:xfrm>
          <a:custGeom>
            <a:avLst/>
            <a:gdLst/>
            <a:ahLst/>
            <a:cxnLst/>
            <a:rect l="l" t="t" r="r" b="b"/>
            <a:pathLst>
              <a:path w="32385" h="40004">
                <a:moveTo>
                  <a:pt x="30205" y="14744"/>
                </a:moveTo>
                <a:lnTo>
                  <a:pt x="26286" y="7555"/>
                </a:lnTo>
                <a:lnTo>
                  <a:pt x="20977" y="2488"/>
                </a:lnTo>
                <a:lnTo>
                  <a:pt x="14946" y="0"/>
                </a:lnTo>
                <a:lnTo>
                  <a:pt x="8859" y="547"/>
                </a:lnTo>
                <a:lnTo>
                  <a:pt x="3868" y="4050"/>
                </a:lnTo>
                <a:lnTo>
                  <a:pt x="836" y="9827"/>
                </a:lnTo>
                <a:lnTo>
                  <a:pt x="0" y="17100"/>
                </a:lnTo>
                <a:lnTo>
                  <a:pt x="1595" y="25095"/>
                </a:lnTo>
                <a:lnTo>
                  <a:pt x="5514" y="32284"/>
                </a:lnTo>
                <a:lnTo>
                  <a:pt x="10823" y="37351"/>
                </a:lnTo>
                <a:lnTo>
                  <a:pt x="16854" y="39839"/>
                </a:lnTo>
                <a:lnTo>
                  <a:pt x="22941" y="39292"/>
                </a:lnTo>
                <a:lnTo>
                  <a:pt x="27995" y="35768"/>
                </a:lnTo>
                <a:lnTo>
                  <a:pt x="31020" y="29957"/>
                </a:lnTo>
                <a:lnTo>
                  <a:pt x="31822" y="22676"/>
                </a:lnTo>
                <a:lnTo>
                  <a:pt x="30205" y="14744"/>
                </a:lnTo>
                <a:close/>
              </a:path>
            </a:pathLst>
          </a:custGeom>
          <a:ln w="5331">
            <a:solidFill>
              <a:srgbClr val="000000"/>
            </a:solidFill>
          </a:ln>
        </p:spPr>
        <p:txBody>
          <a:bodyPr wrap="square" lIns="0" tIns="0" rIns="0" bIns="0" rtlCol="0"/>
          <a:lstStyle/>
          <a:p>
            <a:endParaRPr/>
          </a:p>
        </p:txBody>
      </p:sp>
      <p:sp>
        <p:nvSpPr>
          <p:cNvPr id="122" name="object 121"/>
          <p:cNvSpPr/>
          <p:nvPr/>
        </p:nvSpPr>
        <p:spPr>
          <a:xfrm>
            <a:off x="5290543" y="3493679"/>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123" name="object 122"/>
          <p:cNvSpPr/>
          <p:nvPr/>
        </p:nvSpPr>
        <p:spPr>
          <a:xfrm>
            <a:off x="5290543" y="3520594"/>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124" name="object 123"/>
          <p:cNvSpPr/>
          <p:nvPr/>
        </p:nvSpPr>
        <p:spPr>
          <a:xfrm>
            <a:off x="5290543" y="3547508"/>
            <a:ext cx="134620" cy="69215"/>
          </a:xfrm>
          <a:custGeom>
            <a:avLst/>
            <a:gdLst/>
            <a:ahLst/>
            <a:cxnLst/>
            <a:rect l="l" t="t" r="r" b="b"/>
            <a:pathLst>
              <a:path w="134620" h="69214">
                <a:moveTo>
                  <a:pt x="0" y="0"/>
                </a:moveTo>
                <a:lnTo>
                  <a:pt x="30965" y="22849"/>
                </a:lnTo>
                <a:lnTo>
                  <a:pt x="63834" y="42053"/>
                </a:lnTo>
                <a:lnTo>
                  <a:pt x="98287" y="57458"/>
                </a:lnTo>
                <a:lnTo>
                  <a:pt x="134005" y="68912"/>
                </a:lnTo>
              </a:path>
            </a:pathLst>
          </a:custGeom>
          <a:ln w="8877">
            <a:solidFill>
              <a:srgbClr val="000000"/>
            </a:solidFill>
          </a:ln>
        </p:spPr>
        <p:txBody>
          <a:bodyPr wrap="square" lIns="0" tIns="0" rIns="0" bIns="0" rtlCol="0"/>
          <a:lstStyle/>
          <a:p>
            <a:endParaRPr/>
          </a:p>
        </p:txBody>
      </p:sp>
      <p:sp>
        <p:nvSpPr>
          <p:cNvPr id="125" name="object 124"/>
          <p:cNvSpPr/>
          <p:nvPr/>
        </p:nvSpPr>
        <p:spPr>
          <a:xfrm>
            <a:off x="5285059" y="3214039"/>
            <a:ext cx="145415" cy="81280"/>
          </a:xfrm>
          <a:custGeom>
            <a:avLst/>
            <a:gdLst/>
            <a:ahLst/>
            <a:cxnLst/>
            <a:rect l="l" t="t" r="r" b="b"/>
            <a:pathLst>
              <a:path w="145414" h="81279">
                <a:moveTo>
                  <a:pt x="5781" y="0"/>
                </a:moveTo>
                <a:lnTo>
                  <a:pt x="2965" y="148"/>
                </a:lnTo>
                <a:lnTo>
                  <a:pt x="1186" y="1774"/>
                </a:lnTo>
                <a:lnTo>
                  <a:pt x="297" y="2661"/>
                </a:lnTo>
                <a:lnTo>
                  <a:pt x="0" y="3845"/>
                </a:lnTo>
                <a:lnTo>
                  <a:pt x="148" y="5027"/>
                </a:lnTo>
                <a:lnTo>
                  <a:pt x="444" y="7985"/>
                </a:lnTo>
                <a:lnTo>
                  <a:pt x="2075" y="10500"/>
                </a:lnTo>
                <a:lnTo>
                  <a:pt x="4892" y="11978"/>
                </a:lnTo>
                <a:lnTo>
                  <a:pt x="35044" y="34495"/>
                </a:lnTo>
                <a:lnTo>
                  <a:pt x="67669" y="53588"/>
                </a:lnTo>
                <a:lnTo>
                  <a:pt x="102407" y="69104"/>
                </a:lnTo>
                <a:lnTo>
                  <a:pt x="138897" y="80891"/>
                </a:lnTo>
                <a:lnTo>
                  <a:pt x="142603" y="80150"/>
                </a:lnTo>
                <a:lnTo>
                  <a:pt x="144974" y="76602"/>
                </a:lnTo>
                <a:lnTo>
                  <a:pt x="144085" y="73201"/>
                </a:lnTo>
                <a:lnTo>
                  <a:pt x="143492" y="70835"/>
                </a:lnTo>
                <a:lnTo>
                  <a:pt x="141565" y="68912"/>
                </a:lnTo>
                <a:lnTo>
                  <a:pt x="138897" y="68320"/>
                </a:lnTo>
                <a:lnTo>
                  <a:pt x="103158" y="57003"/>
                </a:lnTo>
                <a:lnTo>
                  <a:pt x="69114" y="41998"/>
                </a:lnTo>
                <a:lnTo>
                  <a:pt x="37128" y="23444"/>
                </a:lnTo>
                <a:lnTo>
                  <a:pt x="7560" y="1479"/>
                </a:lnTo>
                <a:lnTo>
                  <a:pt x="5781" y="0"/>
                </a:lnTo>
                <a:close/>
              </a:path>
            </a:pathLst>
          </a:custGeom>
          <a:solidFill>
            <a:srgbClr val="000000"/>
          </a:solidFill>
        </p:spPr>
        <p:txBody>
          <a:bodyPr wrap="square" lIns="0" tIns="0" rIns="0" bIns="0" rtlCol="0"/>
          <a:lstStyle/>
          <a:p>
            <a:endParaRPr/>
          </a:p>
        </p:txBody>
      </p:sp>
      <p:sp>
        <p:nvSpPr>
          <p:cNvPr id="126" name="object 125"/>
          <p:cNvSpPr/>
          <p:nvPr/>
        </p:nvSpPr>
        <p:spPr>
          <a:xfrm>
            <a:off x="5285058" y="3214038"/>
            <a:ext cx="145415" cy="81280"/>
          </a:xfrm>
          <a:custGeom>
            <a:avLst/>
            <a:gdLst/>
            <a:ahLst/>
            <a:cxnLst/>
            <a:rect l="l" t="t" r="r" b="b"/>
            <a:pathLst>
              <a:path w="145414" h="81279">
                <a:moveTo>
                  <a:pt x="4891" y="11978"/>
                </a:moveTo>
                <a:lnTo>
                  <a:pt x="35043" y="34495"/>
                </a:lnTo>
                <a:lnTo>
                  <a:pt x="67669" y="53588"/>
                </a:lnTo>
                <a:lnTo>
                  <a:pt x="102407" y="69103"/>
                </a:lnTo>
                <a:lnTo>
                  <a:pt x="138897" y="80890"/>
                </a:lnTo>
                <a:lnTo>
                  <a:pt x="142603" y="80150"/>
                </a:lnTo>
                <a:lnTo>
                  <a:pt x="144974" y="76601"/>
                </a:lnTo>
                <a:lnTo>
                  <a:pt x="144085" y="73200"/>
                </a:lnTo>
                <a:lnTo>
                  <a:pt x="143492" y="70834"/>
                </a:lnTo>
                <a:lnTo>
                  <a:pt x="141565" y="68912"/>
                </a:lnTo>
                <a:lnTo>
                  <a:pt x="138897" y="68320"/>
                </a:lnTo>
                <a:lnTo>
                  <a:pt x="103158" y="57003"/>
                </a:lnTo>
                <a:lnTo>
                  <a:pt x="69115" y="41997"/>
                </a:lnTo>
                <a:lnTo>
                  <a:pt x="37128" y="23443"/>
                </a:lnTo>
                <a:lnTo>
                  <a:pt x="7560" y="1478"/>
                </a:lnTo>
                <a:lnTo>
                  <a:pt x="5781" y="0"/>
                </a:lnTo>
                <a:lnTo>
                  <a:pt x="2964" y="147"/>
                </a:lnTo>
                <a:lnTo>
                  <a:pt x="1185" y="1774"/>
                </a:lnTo>
                <a:lnTo>
                  <a:pt x="296" y="2661"/>
                </a:lnTo>
                <a:lnTo>
                  <a:pt x="0" y="3844"/>
                </a:lnTo>
                <a:lnTo>
                  <a:pt x="148" y="5027"/>
                </a:lnTo>
                <a:lnTo>
                  <a:pt x="444" y="7985"/>
                </a:lnTo>
                <a:lnTo>
                  <a:pt x="2075" y="10499"/>
                </a:lnTo>
                <a:lnTo>
                  <a:pt x="4891" y="11978"/>
                </a:lnTo>
                <a:close/>
              </a:path>
            </a:pathLst>
          </a:custGeom>
          <a:ln w="5326">
            <a:solidFill>
              <a:srgbClr val="000000"/>
            </a:solidFill>
          </a:ln>
        </p:spPr>
        <p:txBody>
          <a:bodyPr wrap="square" lIns="0" tIns="0" rIns="0" bIns="0" rtlCol="0"/>
          <a:lstStyle/>
          <a:p>
            <a:endParaRPr/>
          </a:p>
        </p:txBody>
      </p:sp>
      <p:sp>
        <p:nvSpPr>
          <p:cNvPr id="127" name="object 126"/>
          <p:cNvSpPr/>
          <p:nvPr/>
        </p:nvSpPr>
        <p:spPr>
          <a:xfrm>
            <a:off x="5328161" y="3253521"/>
            <a:ext cx="40799" cy="25733"/>
          </a:xfrm>
          <a:prstGeom prst="rect">
            <a:avLst/>
          </a:prstGeom>
          <a:blipFill>
            <a:blip r:embed="rId39" cstate="print"/>
            <a:stretch>
              <a:fillRect/>
            </a:stretch>
          </a:blipFill>
        </p:spPr>
        <p:txBody>
          <a:bodyPr wrap="square" lIns="0" tIns="0" rIns="0" bIns="0" rtlCol="0"/>
          <a:lstStyle/>
          <a:p>
            <a:endParaRPr/>
          </a:p>
        </p:txBody>
      </p:sp>
      <p:sp>
        <p:nvSpPr>
          <p:cNvPr id="128" name="object 127"/>
          <p:cNvSpPr/>
          <p:nvPr/>
        </p:nvSpPr>
        <p:spPr>
          <a:xfrm>
            <a:off x="5328160" y="3253520"/>
            <a:ext cx="41275" cy="26034"/>
          </a:xfrm>
          <a:custGeom>
            <a:avLst/>
            <a:gdLst/>
            <a:ahLst/>
            <a:cxnLst/>
            <a:rect l="l" t="t" r="r" b="b"/>
            <a:pathLst>
              <a:path w="41275" h="26035">
                <a:moveTo>
                  <a:pt x="40799" y="25141"/>
                </a:moveTo>
                <a:lnTo>
                  <a:pt x="33105" y="10624"/>
                </a:lnTo>
                <a:lnTo>
                  <a:pt x="23048" y="2054"/>
                </a:lnTo>
                <a:lnTo>
                  <a:pt x="11824" y="0"/>
                </a:lnTo>
                <a:lnTo>
                  <a:pt x="627" y="5030"/>
                </a:lnTo>
                <a:lnTo>
                  <a:pt x="0" y="11603"/>
                </a:lnTo>
                <a:lnTo>
                  <a:pt x="4277" y="17581"/>
                </a:lnTo>
                <a:lnTo>
                  <a:pt x="12697" y="22311"/>
                </a:lnTo>
                <a:lnTo>
                  <a:pt x="24493" y="25141"/>
                </a:lnTo>
                <a:lnTo>
                  <a:pt x="29830" y="25733"/>
                </a:lnTo>
                <a:lnTo>
                  <a:pt x="35463" y="25733"/>
                </a:lnTo>
                <a:lnTo>
                  <a:pt x="40799" y="25141"/>
                </a:lnTo>
                <a:close/>
              </a:path>
            </a:pathLst>
          </a:custGeom>
          <a:ln w="3175">
            <a:solidFill>
              <a:srgbClr val="FFFFFF"/>
            </a:solidFill>
          </a:ln>
        </p:spPr>
        <p:txBody>
          <a:bodyPr wrap="square" lIns="0" tIns="0" rIns="0" bIns="0" rtlCol="0"/>
          <a:lstStyle/>
          <a:p>
            <a:endParaRPr/>
          </a:p>
        </p:txBody>
      </p:sp>
      <p:sp>
        <p:nvSpPr>
          <p:cNvPr id="129" name="object 128"/>
          <p:cNvSpPr/>
          <p:nvPr/>
        </p:nvSpPr>
        <p:spPr>
          <a:xfrm>
            <a:off x="5290542" y="3262840"/>
            <a:ext cx="134006" cy="103811"/>
          </a:xfrm>
          <a:prstGeom prst="rect">
            <a:avLst/>
          </a:prstGeom>
          <a:blipFill>
            <a:blip r:embed="rId40" cstate="print"/>
            <a:stretch>
              <a:fillRect/>
            </a:stretch>
          </a:blipFill>
        </p:spPr>
        <p:txBody>
          <a:bodyPr wrap="square" lIns="0" tIns="0" rIns="0" bIns="0" rtlCol="0"/>
          <a:lstStyle/>
          <a:p>
            <a:endParaRPr/>
          </a:p>
        </p:txBody>
      </p:sp>
      <p:sp>
        <p:nvSpPr>
          <p:cNvPr id="130" name="object 129"/>
          <p:cNvSpPr/>
          <p:nvPr/>
        </p:nvSpPr>
        <p:spPr>
          <a:xfrm>
            <a:off x="5290542" y="3269642"/>
            <a:ext cx="134620" cy="78105"/>
          </a:xfrm>
          <a:custGeom>
            <a:avLst/>
            <a:gdLst/>
            <a:ahLst/>
            <a:cxnLst/>
            <a:rect l="l" t="t" r="r" b="b"/>
            <a:pathLst>
              <a:path w="134620" h="78104">
                <a:moveTo>
                  <a:pt x="0" y="0"/>
                </a:moveTo>
                <a:lnTo>
                  <a:pt x="0" y="8873"/>
                </a:lnTo>
                <a:lnTo>
                  <a:pt x="30069" y="31491"/>
                </a:lnTo>
                <a:lnTo>
                  <a:pt x="62667" y="50630"/>
                </a:lnTo>
                <a:lnTo>
                  <a:pt x="97434" y="66082"/>
                </a:lnTo>
                <a:lnTo>
                  <a:pt x="134006" y="77637"/>
                </a:lnTo>
                <a:lnTo>
                  <a:pt x="134006" y="68912"/>
                </a:lnTo>
                <a:lnTo>
                  <a:pt x="97705" y="56730"/>
                </a:lnTo>
                <a:lnTo>
                  <a:pt x="63057" y="41111"/>
                </a:lnTo>
                <a:lnTo>
                  <a:pt x="30382" y="22163"/>
                </a:lnTo>
                <a:lnTo>
                  <a:pt x="0" y="0"/>
                </a:lnTo>
                <a:close/>
              </a:path>
            </a:pathLst>
          </a:custGeom>
          <a:solidFill>
            <a:srgbClr val="000000"/>
          </a:solidFill>
        </p:spPr>
        <p:txBody>
          <a:bodyPr wrap="square" lIns="0" tIns="0" rIns="0" bIns="0" rtlCol="0"/>
          <a:lstStyle/>
          <a:p>
            <a:endParaRPr/>
          </a:p>
        </p:txBody>
      </p:sp>
      <p:sp>
        <p:nvSpPr>
          <p:cNvPr id="131" name="object 130"/>
          <p:cNvSpPr/>
          <p:nvPr/>
        </p:nvSpPr>
        <p:spPr>
          <a:xfrm>
            <a:off x="5290543" y="3262247"/>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132" name="object 131"/>
          <p:cNvSpPr/>
          <p:nvPr/>
        </p:nvSpPr>
        <p:spPr>
          <a:xfrm>
            <a:off x="5290543" y="3263430"/>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133" name="object 132"/>
          <p:cNvSpPr/>
          <p:nvPr/>
        </p:nvSpPr>
        <p:spPr>
          <a:xfrm>
            <a:off x="5258376" y="2470350"/>
            <a:ext cx="522977" cy="284053"/>
          </a:xfrm>
          <a:prstGeom prst="rect">
            <a:avLst/>
          </a:prstGeom>
          <a:blipFill>
            <a:blip r:embed="rId18" cstate="print"/>
            <a:stretch>
              <a:fillRect/>
            </a:stretch>
          </a:blipFill>
        </p:spPr>
        <p:txBody>
          <a:bodyPr wrap="square" lIns="0" tIns="0" rIns="0" bIns="0" rtlCol="0"/>
          <a:lstStyle/>
          <a:p>
            <a:endParaRPr/>
          </a:p>
        </p:txBody>
      </p:sp>
      <p:sp>
        <p:nvSpPr>
          <p:cNvPr id="134" name="object 133"/>
          <p:cNvSpPr/>
          <p:nvPr/>
        </p:nvSpPr>
        <p:spPr>
          <a:xfrm>
            <a:off x="5258228" y="2470349"/>
            <a:ext cx="523240" cy="284480"/>
          </a:xfrm>
          <a:custGeom>
            <a:avLst/>
            <a:gdLst/>
            <a:ahLst/>
            <a:cxnLst/>
            <a:rect l="l" t="t" r="r" b="b"/>
            <a:pathLst>
              <a:path w="523239" h="284479">
                <a:moveTo>
                  <a:pt x="198488" y="284077"/>
                </a:moveTo>
                <a:lnTo>
                  <a:pt x="522976" y="107656"/>
                </a:lnTo>
                <a:lnTo>
                  <a:pt x="321968" y="0"/>
                </a:lnTo>
                <a:lnTo>
                  <a:pt x="0" y="175237"/>
                </a:lnTo>
                <a:lnTo>
                  <a:pt x="32868" y="206758"/>
                </a:lnTo>
                <a:lnTo>
                  <a:pt x="69727" y="233694"/>
                </a:lnTo>
                <a:lnTo>
                  <a:pt x="110017" y="255753"/>
                </a:lnTo>
                <a:lnTo>
                  <a:pt x="153174" y="272644"/>
                </a:lnTo>
                <a:lnTo>
                  <a:pt x="198636" y="284077"/>
                </a:lnTo>
              </a:path>
            </a:pathLst>
          </a:custGeom>
          <a:ln w="5326">
            <a:solidFill>
              <a:srgbClr val="000000"/>
            </a:solidFill>
          </a:ln>
        </p:spPr>
        <p:txBody>
          <a:bodyPr wrap="square" lIns="0" tIns="0" rIns="0" bIns="0" rtlCol="0"/>
          <a:lstStyle/>
          <a:p>
            <a:endParaRPr/>
          </a:p>
        </p:txBody>
      </p:sp>
      <p:sp>
        <p:nvSpPr>
          <p:cNvPr id="135" name="object 134"/>
          <p:cNvSpPr/>
          <p:nvPr/>
        </p:nvSpPr>
        <p:spPr>
          <a:xfrm>
            <a:off x="5258376" y="2644998"/>
            <a:ext cx="198488" cy="551295"/>
          </a:xfrm>
          <a:prstGeom prst="rect">
            <a:avLst/>
          </a:prstGeom>
          <a:blipFill>
            <a:blip r:embed="rId41" cstate="print"/>
            <a:stretch>
              <a:fillRect/>
            </a:stretch>
          </a:blipFill>
        </p:spPr>
        <p:txBody>
          <a:bodyPr wrap="square" lIns="0" tIns="0" rIns="0" bIns="0" rtlCol="0"/>
          <a:lstStyle/>
          <a:p>
            <a:endParaRPr/>
          </a:p>
        </p:txBody>
      </p:sp>
      <p:sp>
        <p:nvSpPr>
          <p:cNvPr id="136" name="object 135"/>
          <p:cNvSpPr/>
          <p:nvPr/>
        </p:nvSpPr>
        <p:spPr>
          <a:xfrm>
            <a:off x="5258376" y="2644996"/>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137" name="object 136"/>
          <p:cNvSpPr/>
          <p:nvPr/>
        </p:nvSpPr>
        <p:spPr>
          <a:xfrm>
            <a:off x="5456717" y="2578008"/>
            <a:ext cx="324636" cy="617694"/>
          </a:xfrm>
          <a:prstGeom prst="rect">
            <a:avLst/>
          </a:prstGeom>
          <a:blipFill>
            <a:blip r:embed="rId42" cstate="print"/>
            <a:stretch>
              <a:fillRect/>
            </a:stretch>
          </a:blipFill>
        </p:spPr>
        <p:txBody>
          <a:bodyPr wrap="square" lIns="0" tIns="0" rIns="0" bIns="0" rtlCol="0"/>
          <a:lstStyle/>
          <a:p>
            <a:endParaRPr/>
          </a:p>
        </p:txBody>
      </p:sp>
      <p:sp>
        <p:nvSpPr>
          <p:cNvPr id="138" name="object 137"/>
          <p:cNvSpPr/>
          <p:nvPr/>
        </p:nvSpPr>
        <p:spPr>
          <a:xfrm>
            <a:off x="5456716" y="2578006"/>
            <a:ext cx="324485" cy="617855"/>
          </a:xfrm>
          <a:custGeom>
            <a:avLst/>
            <a:gdLst/>
            <a:ahLst/>
            <a:cxnLst/>
            <a:rect l="l" t="t" r="r" b="b"/>
            <a:pathLst>
              <a:path w="324485" h="617854">
                <a:moveTo>
                  <a:pt x="0" y="176420"/>
                </a:moveTo>
                <a:lnTo>
                  <a:pt x="0" y="617695"/>
                </a:lnTo>
                <a:lnTo>
                  <a:pt x="324488" y="443048"/>
                </a:lnTo>
                <a:lnTo>
                  <a:pt x="324488" y="0"/>
                </a:lnTo>
                <a:lnTo>
                  <a:pt x="0" y="176420"/>
                </a:lnTo>
                <a:close/>
              </a:path>
            </a:pathLst>
          </a:custGeom>
          <a:ln w="5333">
            <a:solidFill>
              <a:srgbClr val="000000"/>
            </a:solidFill>
          </a:ln>
        </p:spPr>
        <p:txBody>
          <a:bodyPr wrap="square" lIns="0" tIns="0" rIns="0" bIns="0" rtlCol="0"/>
          <a:lstStyle/>
          <a:p>
            <a:endParaRPr/>
          </a:p>
        </p:txBody>
      </p:sp>
      <p:sp>
        <p:nvSpPr>
          <p:cNvPr id="139" name="object 138"/>
          <p:cNvSpPr/>
          <p:nvPr/>
        </p:nvSpPr>
        <p:spPr>
          <a:xfrm>
            <a:off x="5258228" y="2470349"/>
            <a:ext cx="523240" cy="726440"/>
          </a:xfrm>
          <a:custGeom>
            <a:avLst/>
            <a:gdLst/>
            <a:ahLst/>
            <a:cxnLst/>
            <a:rect l="l" t="t" r="r" b="b"/>
            <a:pathLst>
              <a:path w="523239" h="726439">
                <a:moveTo>
                  <a:pt x="522976" y="107656"/>
                </a:moveTo>
                <a:lnTo>
                  <a:pt x="321968" y="0"/>
                </a:lnTo>
                <a:lnTo>
                  <a:pt x="0" y="175237"/>
                </a:lnTo>
                <a:lnTo>
                  <a:pt x="148" y="625236"/>
                </a:lnTo>
                <a:lnTo>
                  <a:pt x="33370" y="655287"/>
                </a:lnTo>
                <a:lnTo>
                  <a:pt x="70400" y="680660"/>
                </a:lnTo>
                <a:lnTo>
                  <a:pt x="110667" y="701078"/>
                </a:lnTo>
                <a:lnTo>
                  <a:pt x="153602" y="716264"/>
                </a:lnTo>
                <a:lnTo>
                  <a:pt x="198636"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140" name="object 139"/>
          <p:cNvSpPr/>
          <p:nvPr/>
        </p:nvSpPr>
        <p:spPr>
          <a:xfrm>
            <a:off x="5333715" y="2918406"/>
            <a:ext cx="31822" cy="39819"/>
          </a:xfrm>
          <a:prstGeom prst="rect">
            <a:avLst/>
          </a:prstGeom>
          <a:blipFill>
            <a:blip r:embed="rId43" cstate="print"/>
            <a:stretch>
              <a:fillRect/>
            </a:stretch>
          </a:blipFill>
        </p:spPr>
        <p:txBody>
          <a:bodyPr wrap="square" lIns="0" tIns="0" rIns="0" bIns="0" rtlCol="0"/>
          <a:lstStyle/>
          <a:p>
            <a:endParaRPr/>
          </a:p>
        </p:txBody>
      </p:sp>
      <p:sp>
        <p:nvSpPr>
          <p:cNvPr id="141" name="object 140"/>
          <p:cNvSpPr/>
          <p:nvPr/>
        </p:nvSpPr>
        <p:spPr>
          <a:xfrm>
            <a:off x="5333715" y="2918405"/>
            <a:ext cx="32384" cy="40005"/>
          </a:xfrm>
          <a:custGeom>
            <a:avLst/>
            <a:gdLst/>
            <a:ahLst/>
            <a:cxnLst/>
            <a:rect l="l" t="t" r="r" b="b"/>
            <a:pathLst>
              <a:path w="32385" h="40004">
                <a:moveTo>
                  <a:pt x="30205" y="14660"/>
                </a:moveTo>
                <a:lnTo>
                  <a:pt x="26286" y="7555"/>
                </a:lnTo>
                <a:lnTo>
                  <a:pt x="20977" y="2516"/>
                </a:lnTo>
                <a:lnTo>
                  <a:pt x="14946" y="0"/>
                </a:lnTo>
                <a:lnTo>
                  <a:pt x="8859" y="464"/>
                </a:lnTo>
                <a:lnTo>
                  <a:pt x="3868" y="3988"/>
                </a:lnTo>
                <a:lnTo>
                  <a:pt x="836" y="9799"/>
                </a:lnTo>
                <a:lnTo>
                  <a:pt x="0" y="17080"/>
                </a:lnTo>
                <a:lnTo>
                  <a:pt x="1595" y="25012"/>
                </a:lnTo>
                <a:lnTo>
                  <a:pt x="5514" y="32203"/>
                </a:lnTo>
                <a:lnTo>
                  <a:pt x="10823" y="37286"/>
                </a:lnTo>
                <a:lnTo>
                  <a:pt x="16854" y="39819"/>
                </a:lnTo>
                <a:lnTo>
                  <a:pt x="22941" y="39356"/>
                </a:lnTo>
                <a:lnTo>
                  <a:pt x="27995" y="35768"/>
                </a:lnTo>
                <a:lnTo>
                  <a:pt x="31020" y="29948"/>
                </a:lnTo>
                <a:lnTo>
                  <a:pt x="31822" y="22657"/>
                </a:lnTo>
                <a:lnTo>
                  <a:pt x="30205" y="14660"/>
                </a:lnTo>
                <a:close/>
              </a:path>
            </a:pathLst>
          </a:custGeom>
          <a:ln w="5331">
            <a:solidFill>
              <a:srgbClr val="000000"/>
            </a:solidFill>
          </a:ln>
        </p:spPr>
        <p:txBody>
          <a:bodyPr wrap="square" lIns="0" tIns="0" rIns="0" bIns="0" rtlCol="0"/>
          <a:lstStyle/>
          <a:p>
            <a:endParaRPr/>
          </a:p>
        </p:txBody>
      </p:sp>
      <p:sp>
        <p:nvSpPr>
          <p:cNvPr id="142" name="object 141"/>
          <p:cNvSpPr/>
          <p:nvPr/>
        </p:nvSpPr>
        <p:spPr>
          <a:xfrm>
            <a:off x="5290543" y="3009816"/>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43" name="object 142"/>
          <p:cNvSpPr/>
          <p:nvPr/>
        </p:nvSpPr>
        <p:spPr>
          <a:xfrm>
            <a:off x="5290543" y="3036730"/>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44" name="object 143"/>
          <p:cNvSpPr/>
          <p:nvPr/>
        </p:nvSpPr>
        <p:spPr>
          <a:xfrm>
            <a:off x="5290543" y="3063644"/>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45" name="object 144"/>
          <p:cNvSpPr/>
          <p:nvPr/>
        </p:nvSpPr>
        <p:spPr>
          <a:xfrm>
            <a:off x="5285059" y="2730028"/>
            <a:ext cx="145415" cy="81280"/>
          </a:xfrm>
          <a:custGeom>
            <a:avLst/>
            <a:gdLst/>
            <a:ahLst/>
            <a:cxnLst/>
            <a:rect l="l" t="t" r="r" b="b"/>
            <a:pathLst>
              <a:path w="145414" h="81279">
                <a:moveTo>
                  <a:pt x="5781" y="0"/>
                </a:moveTo>
                <a:lnTo>
                  <a:pt x="2965" y="148"/>
                </a:lnTo>
                <a:lnTo>
                  <a:pt x="1186" y="1774"/>
                </a:lnTo>
                <a:lnTo>
                  <a:pt x="297" y="2661"/>
                </a:lnTo>
                <a:lnTo>
                  <a:pt x="0" y="3845"/>
                </a:lnTo>
                <a:lnTo>
                  <a:pt x="148" y="5027"/>
                </a:lnTo>
                <a:lnTo>
                  <a:pt x="444" y="7985"/>
                </a:lnTo>
                <a:lnTo>
                  <a:pt x="2075" y="10647"/>
                </a:lnTo>
                <a:lnTo>
                  <a:pt x="4892" y="12125"/>
                </a:lnTo>
                <a:lnTo>
                  <a:pt x="35044" y="34578"/>
                </a:lnTo>
                <a:lnTo>
                  <a:pt x="67669" y="53661"/>
                </a:lnTo>
                <a:lnTo>
                  <a:pt x="102407" y="69168"/>
                </a:lnTo>
                <a:lnTo>
                  <a:pt x="138897" y="80890"/>
                </a:lnTo>
                <a:lnTo>
                  <a:pt x="142603" y="80150"/>
                </a:lnTo>
                <a:lnTo>
                  <a:pt x="144974" y="76749"/>
                </a:lnTo>
                <a:lnTo>
                  <a:pt x="143492" y="70834"/>
                </a:lnTo>
                <a:lnTo>
                  <a:pt x="141565" y="68912"/>
                </a:lnTo>
                <a:lnTo>
                  <a:pt x="138897" y="68320"/>
                </a:lnTo>
                <a:lnTo>
                  <a:pt x="103158" y="57068"/>
                </a:lnTo>
                <a:lnTo>
                  <a:pt x="69114" y="42071"/>
                </a:lnTo>
                <a:lnTo>
                  <a:pt x="37128" y="23526"/>
                </a:lnTo>
                <a:lnTo>
                  <a:pt x="7560" y="1626"/>
                </a:lnTo>
                <a:lnTo>
                  <a:pt x="5781" y="0"/>
                </a:lnTo>
                <a:close/>
              </a:path>
            </a:pathLst>
          </a:custGeom>
          <a:solidFill>
            <a:srgbClr val="000000"/>
          </a:solidFill>
        </p:spPr>
        <p:txBody>
          <a:bodyPr wrap="square" lIns="0" tIns="0" rIns="0" bIns="0" rtlCol="0"/>
          <a:lstStyle/>
          <a:p>
            <a:endParaRPr/>
          </a:p>
        </p:txBody>
      </p:sp>
      <p:sp>
        <p:nvSpPr>
          <p:cNvPr id="146" name="object 145"/>
          <p:cNvSpPr/>
          <p:nvPr/>
        </p:nvSpPr>
        <p:spPr>
          <a:xfrm>
            <a:off x="5285058" y="2730027"/>
            <a:ext cx="145415" cy="81280"/>
          </a:xfrm>
          <a:custGeom>
            <a:avLst/>
            <a:gdLst/>
            <a:ahLst/>
            <a:cxnLst/>
            <a:rect l="l" t="t" r="r" b="b"/>
            <a:pathLst>
              <a:path w="145414" h="81279">
                <a:moveTo>
                  <a:pt x="4891" y="12126"/>
                </a:moveTo>
                <a:lnTo>
                  <a:pt x="35043" y="34578"/>
                </a:lnTo>
                <a:lnTo>
                  <a:pt x="67669" y="53661"/>
                </a:lnTo>
                <a:lnTo>
                  <a:pt x="102407" y="69168"/>
                </a:lnTo>
                <a:lnTo>
                  <a:pt x="138897" y="80890"/>
                </a:lnTo>
                <a:lnTo>
                  <a:pt x="142603" y="80150"/>
                </a:lnTo>
                <a:lnTo>
                  <a:pt x="144974" y="76749"/>
                </a:lnTo>
                <a:lnTo>
                  <a:pt x="144085" y="73200"/>
                </a:lnTo>
                <a:lnTo>
                  <a:pt x="143492" y="70834"/>
                </a:lnTo>
                <a:lnTo>
                  <a:pt x="141565" y="68912"/>
                </a:lnTo>
                <a:lnTo>
                  <a:pt x="138897" y="68320"/>
                </a:lnTo>
                <a:lnTo>
                  <a:pt x="103158" y="57067"/>
                </a:lnTo>
                <a:lnTo>
                  <a:pt x="69115" y="42071"/>
                </a:lnTo>
                <a:lnTo>
                  <a:pt x="37128" y="23526"/>
                </a:lnTo>
                <a:lnTo>
                  <a:pt x="7560" y="1626"/>
                </a:lnTo>
                <a:lnTo>
                  <a:pt x="5781" y="0"/>
                </a:lnTo>
                <a:lnTo>
                  <a:pt x="2964" y="147"/>
                </a:lnTo>
                <a:lnTo>
                  <a:pt x="1185" y="1774"/>
                </a:lnTo>
                <a:lnTo>
                  <a:pt x="296" y="2661"/>
                </a:lnTo>
                <a:lnTo>
                  <a:pt x="0" y="3844"/>
                </a:lnTo>
                <a:lnTo>
                  <a:pt x="148" y="5027"/>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147" name="object 146"/>
          <p:cNvSpPr/>
          <p:nvPr/>
        </p:nvSpPr>
        <p:spPr>
          <a:xfrm>
            <a:off x="5328161" y="2769593"/>
            <a:ext cx="40799" cy="25798"/>
          </a:xfrm>
          <a:prstGeom prst="rect">
            <a:avLst/>
          </a:prstGeom>
          <a:blipFill>
            <a:blip r:embed="rId44" cstate="print"/>
            <a:stretch>
              <a:fillRect/>
            </a:stretch>
          </a:blipFill>
        </p:spPr>
        <p:txBody>
          <a:bodyPr wrap="square" lIns="0" tIns="0" rIns="0" bIns="0" rtlCol="0"/>
          <a:lstStyle/>
          <a:p>
            <a:endParaRPr/>
          </a:p>
        </p:txBody>
      </p:sp>
      <p:sp>
        <p:nvSpPr>
          <p:cNvPr id="148" name="object 147"/>
          <p:cNvSpPr/>
          <p:nvPr/>
        </p:nvSpPr>
        <p:spPr>
          <a:xfrm>
            <a:off x="5328160" y="2769591"/>
            <a:ext cx="41275" cy="26034"/>
          </a:xfrm>
          <a:custGeom>
            <a:avLst/>
            <a:gdLst/>
            <a:ahLst/>
            <a:cxnLst/>
            <a:rect l="l" t="t" r="r" b="b"/>
            <a:pathLst>
              <a:path w="41275" h="26035">
                <a:moveTo>
                  <a:pt x="40799" y="25058"/>
                </a:moveTo>
                <a:lnTo>
                  <a:pt x="33105" y="10605"/>
                </a:lnTo>
                <a:lnTo>
                  <a:pt x="23048" y="2044"/>
                </a:lnTo>
                <a:lnTo>
                  <a:pt x="11824" y="0"/>
                </a:lnTo>
                <a:lnTo>
                  <a:pt x="627" y="5094"/>
                </a:lnTo>
                <a:lnTo>
                  <a:pt x="0" y="11583"/>
                </a:lnTo>
                <a:lnTo>
                  <a:pt x="4277" y="17516"/>
                </a:lnTo>
                <a:lnTo>
                  <a:pt x="12697" y="22230"/>
                </a:lnTo>
                <a:lnTo>
                  <a:pt x="24493" y="25058"/>
                </a:lnTo>
                <a:lnTo>
                  <a:pt x="29830" y="25798"/>
                </a:lnTo>
                <a:lnTo>
                  <a:pt x="35463" y="25798"/>
                </a:lnTo>
                <a:lnTo>
                  <a:pt x="40799" y="25058"/>
                </a:lnTo>
                <a:close/>
              </a:path>
            </a:pathLst>
          </a:custGeom>
          <a:ln w="3175">
            <a:solidFill>
              <a:srgbClr val="FFFFFF"/>
            </a:solidFill>
          </a:ln>
        </p:spPr>
        <p:txBody>
          <a:bodyPr wrap="square" lIns="0" tIns="0" rIns="0" bIns="0" rtlCol="0"/>
          <a:lstStyle/>
          <a:p>
            <a:endParaRPr/>
          </a:p>
        </p:txBody>
      </p:sp>
      <p:sp>
        <p:nvSpPr>
          <p:cNvPr id="149" name="object 148"/>
          <p:cNvSpPr/>
          <p:nvPr/>
        </p:nvSpPr>
        <p:spPr>
          <a:xfrm>
            <a:off x="5290542" y="2778829"/>
            <a:ext cx="134006" cy="103959"/>
          </a:xfrm>
          <a:prstGeom prst="rect">
            <a:avLst/>
          </a:prstGeom>
          <a:blipFill>
            <a:blip r:embed="rId45" cstate="print"/>
            <a:stretch>
              <a:fillRect/>
            </a:stretch>
          </a:blipFill>
        </p:spPr>
        <p:txBody>
          <a:bodyPr wrap="square" lIns="0" tIns="0" rIns="0" bIns="0" rtlCol="0"/>
          <a:lstStyle/>
          <a:p>
            <a:endParaRPr/>
          </a:p>
        </p:txBody>
      </p:sp>
      <p:sp>
        <p:nvSpPr>
          <p:cNvPr id="150" name="object 149"/>
          <p:cNvSpPr/>
          <p:nvPr/>
        </p:nvSpPr>
        <p:spPr>
          <a:xfrm>
            <a:off x="5290542" y="2785778"/>
            <a:ext cx="134620" cy="78105"/>
          </a:xfrm>
          <a:custGeom>
            <a:avLst/>
            <a:gdLst/>
            <a:ahLst/>
            <a:cxnLst/>
            <a:rect l="l" t="t" r="r" b="b"/>
            <a:pathLst>
              <a:path w="134620" h="78104">
                <a:moveTo>
                  <a:pt x="0" y="0"/>
                </a:moveTo>
                <a:lnTo>
                  <a:pt x="0" y="8724"/>
                </a:lnTo>
                <a:lnTo>
                  <a:pt x="30069" y="31343"/>
                </a:lnTo>
                <a:lnTo>
                  <a:pt x="62667" y="50483"/>
                </a:lnTo>
                <a:lnTo>
                  <a:pt x="97434" y="65934"/>
                </a:lnTo>
                <a:lnTo>
                  <a:pt x="134006" y="77489"/>
                </a:lnTo>
                <a:lnTo>
                  <a:pt x="134006" y="68764"/>
                </a:lnTo>
                <a:lnTo>
                  <a:pt x="97705" y="56647"/>
                </a:lnTo>
                <a:lnTo>
                  <a:pt x="63057" y="41036"/>
                </a:lnTo>
                <a:lnTo>
                  <a:pt x="30382" y="22098"/>
                </a:lnTo>
                <a:lnTo>
                  <a:pt x="0" y="0"/>
                </a:lnTo>
                <a:close/>
              </a:path>
            </a:pathLst>
          </a:custGeom>
          <a:solidFill>
            <a:srgbClr val="000000"/>
          </a:solidFill>
        </p:spPr>
        <p:txBody>
          <a:bodyPr wrap="square" lIns="0" tIns="0" rIns="0" bIns="0" rtlCol="0"/>
          <a:lstStyle/>
          <a:p>
            <a:endParaRPr/>
          </a:p>
        </p:txBody>
      </p:sp>
      <p:sp>
        <p:nvSpPr>
          <p:cNvPr id="151" name="object 150"/>
          <p:cNvSpPr/>
          <p:nvPr/>
        </p:nvSpPr>
        <p:spPr>
          <a:xfrm>
            <a:off x="5290543" y="2778235"/>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152" name="object 151"/>
          <p:cNvSpPr/>
          <p:nvPr/>
        </p:nvSpPr>
        <p:spPr>
          <a:xfrm>
            <a:off x="5290543" y="2779419"/>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153" name="object 152"/>
          <p:cNvSpPr/>
          <p:nvPr/>
        </p:nvSpPr>
        <p:spPr>
          <a:xfrm>
            <a:off x="5482509" y="3075327"/>
            <a:ext cx="522977" cy="284053"/>
          </a:xfrm>
          <a:prstGeom prst="rect">
            <a:avLst/>
          </a:prstGeom>
          <a:blipFill>
            <a:blip r:embed="rId18" cstate="print"/>
            <a:stretch>
              <a:fillRect/>
            </a:stretch>
          </a:blipFill>
        </p:spPr>
        <p:txBody>
          <a:bodyPr wrap="square" lIns="0" tIns="0" rIns="0" bIns="0" rtlCol="0"/>
          <a:lstStyle/>
          <a:p>
            <a:endParaRPr/>
          </a:p>
        </p:txBody>
      </p:sp>
      <p:sp>
        <p:nvSpPr>
          <p:cNvPr id="154" name="object 153"/>
          <p:cNvSpPr/>
          <p:nvPr/>
        </p:nvSpPr>
        <p:spPr>
          <a:xfrm>
            <a:off x="5482509" y="3075327"/>
            <a:ext cx="523240" cy="284480"/>
          </a:xfrm>
          <a:custGeom>
            <a:avLst/>
            <a:gdLst/>
            <a:ahLst/>
            <a:cxnLst/>
            <a:rect l="l" t="t" r="r" b="b"/>
            <a:pathLst>
              <a:path w="523239" h="284479">
                <a:moveTo>
                  <a:pt x="198339" y="284077"/>
                </a:moveTo>
                <a:lnTo>
                  <a:pt x="522976" y="107656"/>
                </a:lnTo>
                <a:lnTo>
                  <a:pt x="321820" y="0"/>
                </a:lnTo>
                <a:lnTo>
                  <a:pt x="0" y="175237"/>
                </a:lnTo>
                <a:lnTo>
                  <a:pt x="32795" y="206758"/>
                </a:lnTo>
                <a:lnTo>
                  <a:pt x="69611" y="233694"/>
                </a:lnTo>
                <a:lnTo>
                  <a:pt x="109878" y="255753"/>
                </a:lnTo>
                <a:lnTo>
                  <a:pt x="153027" y="272644"/>
                </a:lnTo>
                <a:lnTo>
                  <a:pt x="198488" y="284077"/>
                </a:lnTo>
              </a:path>
            </a:pathLst>
          </a:custGeom>
          <a:ln w="5326">
            <a:solidFill>
              <a:srgbClr val="000000"/>
            </a:solidFill>
          </a:ln>
        </p:spPr>
        <p:txBody>
          <a:bodyPr wrap="square" lIns="0" tIns="0" rIns="0" bIns="0" rtlCol="0"/>
          <a:lstStyle/>
          <a:p>
            <a:endParaRPr/>
          </a:p>
        </p:txBody>
      </p:sp>
      <p:sp>
        <p:nvSpPr>
          <p:cNvPr id="155" name="object 154"/>
          <p:cNvSpPr/>
          <p:nvPr/>
        </p:nvSpPr>
        <p:spPr>
          <a:xfrm>
            <a:off x="5482509" y="3249974"/>
            <a:ext cx="198488" cy="551296"/>
          </a:xfrm>
          <a:prstGeom prst="rect">
            <a:avLst/>
          </a:prstGeom>
          <a:blipFill>
            <a:blip r:embed="rId46" cstate="print"/>
            <a:stretch>
              <a:fillRect/>
            </a:stretch>
          </a:blipFill>
        </p:spPr>
        <p:txBody>
          <a:bodyPr wrap="square" lIns="0" tIns="0" rIns="0" bIns="0" rtlCol="0"/>
          <a:lstStyle/>
          <a:p>
            <a:endParaRPr/>
          </a:p>
        </p:txBody>
      </p:sp>
      <p:sp>
        <p:nvSpPr>
          <p:cNvPr id="156" name="object 155"/>
          <p:cNvSpPr/>
          <p:nvPr/>
        </p:nvSpPr>
        <p:spPr>
          <a:xfrm>
            <a:off x="5482509" y="3249973"/>
            <a:ext cx="198755" cy="551815"/>
          </a:xfrm>
          <a:custGeom>
            <a:avLst/>
            <a:gdLst/>
            <a:ahLst/>
            <a:cxnLst/>
            <a:rect l="l" t="t" r="r" b="b"/>
            <a:pathLst>
              <a:path w="198754" h="551814">
                <a:moveTo>
                  <a:pt x="198488" y="109431"/>
                </a:moveTo>
                <a:lnTo>
                  <a:pt x="152955" y="98036"/>
                </a:lnTo>
                <a:lnTo>
                  <a:pt x="109771" y="81090"/>
                </a:lnTo>
                <a:lnTo>
                  <a:pt x="69504" y="58898"/>
                </a:lnTo>
                <a:lnTo>
                  <a:pt x="32724" y="31767"/>
                </a:lnTo>
                <a:lnTo>
                  <a:pt x="0" y="0"/>
                </a:lnTo>
                <a:lnTo>
                  <a:pt x="0" y="450590"/>
                </a:lnTo>
                <a:lnTo>
                  <a:pt x="33222" y="480640"/>
                </a:lnTo>
                <a:lnTo>
                  <a:pt x="70252" y="506013"/>
                </a:lnTo>
                <a:lnTo>
                  <a:pt x="110518" y="526431"/>
                </a:lnTo>
                <a:lnTo>
                  <a:pt x="153453" y="541618"/>
                </a:lnTo>
                <a:lnTo>
                  <a:pt x="198488" y="551296"/>
                </a:lnTo>
                <a:lnTo>
                  <a:pt x="198339" y="109431"/>
                </a:lnTo>
              </a:path>
            </a:pathLst>
          </a:custGeom>
          <a:ln w="5335">
            <a:solidFill>
              <a:srgbClr val="FFFFFF"/>
            </a:solidFill>
          </a:ln>
        </p:spPr>
        <p:txBody>
          <a:bodyPr wrap="square" lIns="0" tIns="0" rIns="0" bIns="0" rtlCol="0"/>
          <a:lstStyle/>
          <a:p>
            <a:endParaRPr/>
          </a:p>
        </p:txBody>
      </p:sp>
      <p:sp>
        <p:nvSpPr>
          <p:cNvPr id="157" name="object 156"/>
          <p:cNvSpPr/>
          <p:nvPr/>
        </p:nvSpPr>
        <p:spPr>
          <a:xfrm>
            <a:off x="5680849" y="3182985"/>
            <a:ext cx="324637" cy="617693"/>
          </a:xfrm>
          <a:prstGeom prst="rect">
            <a:avLst/>
          </a:prstGeom>
          <a:blipFill>
            <a:blip r:embed="rId47" cstate="print"/>
            <a:stretch>
              <a:fillRect/>
            </a:stretch>
          </a:blipFill>
        </p:spPr>
        <p:txBody>
          <a:bodyPr wrap="square" lIns="0" tIns="0" rIns="0" bIns="0" rtlCol="0"/>
          <a:lstStyle/>
          <a:p>
            <a:endParaRPr/>
          </a:p>
        </p:txBody>
      </p:sp>
      <p:sp>
        <p:nvSpPr>
          <p:cNvPr id="158" name="object 157"/>
          <p:cNvSpPr/>
          <p:nvPr/>
        </p:nvSpPr>
        <p:spPr>
          <a:xfrm>
            <a:off x="5680848" y="3182983"/>
            <a:ext cx="325120" cy="617855"/>
          </a:xfrm>
          <a:custGeom>
            <a:avLst/>
            <a:gdLst/>
            <a:ahLst/>
            <a:cxnLst/>
            <a:rect l="l" t="t" r="r" b="b"/>
            <a:pathLst>
              <a:path w="325120" h="617854">
                <a:moveTo>
                  <a:pt x="0" y="176420"/>
                </a:moveTo>
                <a:lnTo>
                  <a:pt x="0" y="617695"/>
                </a:lnTo>
                <a:lnTo>
                  <a:pt x="324636" y="443048"/>
                </a:lnTo>
                <a:lnTo>
                  <a:pt x="324636" y="0"/>
                </a:lnTo>
                <a:lnTo>
                  <a:pt x="0" y="176420"/>
                </a:lnTo>
                <a:close/>
              </a:path>
            </a:pathLst>
          </a:custGeom>
          <a:ln w="5333">
            <a:solidFill>
              <a:srgbClr val="000000"/>
            </a:solidFill>
          </a:ln>
        </p:spPr>
        <p:txBody>
          <a:bodyPr wrap="square" lIns="0" tIns="0" rIns="0" bIns="0" rtlCol="0"/>
          <a:lstStyle/>
          <a:p>
            <a:endParaRPr/>
          </a:p>
        </p:txBody>
      </p:sp>
      <p:sp>
        <p:nvSpPr>
          <p:cNvPr id="159" name="object 158"/>
          <p:cNvSpPr/>
          <p:nvPr/>
        </p:nvSpPr>
        <p:spPr>
          <a:xfrm>
            <a:off x="5482509" y="3075327"/>
            <a:ext cx="523240" cy="726440"/>
          </a:xfrm>
          <a:custGeom>
            <a:avLst/>
            <a:gdLst/>
            <a:ahLst/>
            <a:cxnLst/>
            <a:rect l="l" t="t" r="r" b="b"/>
            <a:pathLst>
              <a:path w="523239" h="726439">
                <a:moveTo>
                  <a:pt x="522976" y="107656"/>
                </a:moveTo>
                <a:lnTo>
                  <a:pt x="321820" y="0"/>
                </a:lnTo>
                <a:lnTo>
                  <a:pt x="0" y="175237"/>
                </a:lnTo>
                <a:lnTo>
                  <a:pt x="0" y="625236"/>
                </a:lnTo>
                <a:lnTo>
                  <a:pt x="33222" y="655287"/>
                </a:lnTo>
                <a:lnTo>
                  <a:pt x="70252" y="680660"/>
                </a:lnTo>
                <a:lnTo>
                  <a:pt x="110518" y="701078"/>
                </a:lnTo>
                <a:lnTo>
                  <a:pt x="153453" y="716264"/>
                </a:lnTo>
                <a:lnTo>
                  <a:pt x="198488"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160" name="object 159"/>
          <p:cNvSpPr/>
          <p:nvPr/>
        </p:nvSpPr>
        <p:spPr>
          <a:xfrm>
            <a:off x="5557847" y="3523321"/>
            <a:ext cx="31822" cy="39819"/>
          </a:xfrm>
          <a:prstGeom prst="rect">
            <a:avLst/>
          </a:prstGeom>
          <a:blipFill>
            <a:blip r:embed="rId48" cstate="print"/>
            <a:stretch>
              <a:fillRect/>
            </a:stretch>
          </a:blipFill>
        </p:spPr>
        <p:txBody>
          <a:bodyPr wrap="square" lIns="0" tIns="0" rIns="0" bIns="0" rtlCol="0"/>
          <a:lstStyle/>
          <a:p>
            <a:endParaRPr/>
          </a:p>
        </p:txBody>
      </p:sp>
      <p:sp>
        <p:nvSpPr>
          <p:cNvPr id="161" name="object 160"/>
          <p:cNvSpPr/>
          <p:nvPr/>
        </p:nvSpPr>
        <p:spPr>
          <a:xfrm>
            <a:off x="5557847" y="3523320"/>
            <a:ext cx="32384" cy="40005"/>
          </a:xfrm>
          <a:custGeom>
            <a:avLst/>
            <a:gdLst/>
            <a:ahLst/>
            <a:cxnLst/>
            <a:rect l="l" t="t" r="r" b="b"/>
            <a:pathLst>
              <a:path w="32385" h="40004">
                <a:moveTo>
                  <a:pt x="30205" y="14723"/>
                </a:moveTo>
                <a:lnTo>
                  <a:pt x="26286" y="7597"/>
                </a:lnTo>
                <a:lnTo>
                  <a:pt x="20977" y="2523"/>
                </a:lnTo>
                <a:lnTo>
                  <a:pt x="14946" y="0"/>
                </a:lnTo>
                <a:lnTo>
                  <a:pt x="8859" y="526"/>
                </a:lnTo>
                <a:lnTo>
                  <a:pt x="3868" y="4050"/>
                </a:lnTo>
                <a:lnTo>
                  <a:pt x="836" y="9861"/>
                </a:lnTo>
                <a:lnTo>
                  <a:pt x="0" y="17142"/>
                </a:lnTo>
                <a:lnTo>
                  <a:pt x="1595" y="25074"/>
                </a:lnTo>
                <a:lnTo>
                  <a:pt x="5514" y="32263"/>
                </a:lnTo>
                <a:lnTo>
                  <a:pt x="10823" y="37330"/>
                </a:lnTo>
                <a:lnTo>
                  <a:pt x="16854" y="39819"/>
                </a:lnTo>
                <a:lnTo>
                  <a:pt x="22941" y="39271"/>
                </a:lnTo>
                <a:lnTo>
                  <a:pt x="27995" y="35768"/>
                </a:lnTo>
                <a:lnTo>
                  <a:pt x="31020" y="29991"/>
                </a:lnTo>
                <a:lnTo>
                  <a:pt x="31822" y="22718"/>
                </a:lnTo>
                <a:lnTo>
                  <a:pt x="30205" y="14723"/>
                </a:lnTo>
                <a:close/>
              </a:path>
            </a:pathLst>
          </a:custGeom>
          <a:ln w="5331">
            <a:solidFill>
              <a:srgbClr val="000000"/>
            </a:solidFill>
          </a:ln>
        </p:spPr>
        <p:txBody>
          <a:bodyPr wrap="square" lIns="0" tIns="0" rIns="0" bIns="0" rtlCol="0"/>
          <a:lstStyle/>
          <a:p>
            <a:endParaRPr/>
          </a:p>
        </p:txBody>
      </p:sp>
      <p:sp>
        <p:nvSpPr>
          <p:cNvPr id="162" name="object 161"/>
          <p:cNvSpPr/>
          <p:nvPr/>
        </p:nvSpPr>
        <p:spPr>
          <a:xfrm>
            <a:off x="5514676" y="3614793"/>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63" name="object 162"/>
          <p:cNvSpPr/>
          <p:nvPr/>
        </p:nvSpPr>
        <p:spPr>
          <a:xfrm>
            <a:off x="5514676" y="3641707"/>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64" name="object 163"/>
          <p:cNvSpPr/>
          <p:nvPr/>
        </p:nvSpPr>
        <p:spPr>
          <a:xfrm>
            <a:off x="5514676" y="3668473"/>
            <a:ext cx="134620" cy="69215"/>
          </a:xfrm>
          <a:custGeom>
            <a:avLst/>
            <a:gdLst/>
            <a:ahLst/>
            <a:cxnLst/>
            <a:rect l="l" t="t" r="r" b="b"/>
            <a:pathLst>
              <a:path w="134620" h="69214">
                <a:moveTo>
                  <a:pt x="0" y="0"/>
                </a:moveTo>
                <a:lnTo>
                  <a:pt x="30965" y="22912"/>
                </a:lnTo>
                <a:lnTo>
                  <a:pt x="63834" y="42108"/>
                </a:lnTo>
                <a:lnTo>
                  <a:pt x="98287" y="57479"/>
                </a:lnTo>
                <a:lnTo>
                  <a:pt x="134005" y="68912"/>
                </a:lnTo>
              </a:path>
            </a:pathLst>
          </a:custGeom>
          <a:ln w="8877">
            <a:solidFill>
              <a:srgbClr val="000000"/>
            </a:solidFill>
          </a:ln>
        </p:spPr>
        <p:txBody>
          <a:bodyPr wrap="square" lIns="0" tIns="0" rIns="0" bIns="0" rtlCol="0"/>
          <a:lstStyle/>
          <a:p>
            <a:endParaRPr/>
          </a:p>
        </p:txBody>
      </p:sp>
      <p:sp>
        <p:nvSpPr>
          <p:cNvPr id="165" name="object 164"/>
          <p:cNvSpPr/>
          <p:nvPr/>
        </p:nvSpPr>
        <p:spPr>
          <a:xfrm>
            <a:off x="5509192" y="3335005"/>
            <a:ext cx="145415" cy="81280"/>
          </a:xfrm>
          <a:custGeom>
            <a:avLst/>
            <a:gdLst/>
            <a:ahLst/>
            <a:cxnLst/>
            <a:rect l="l" t="t" r="r" b="b"/>
            <a:pathLst>
              <a:path w="145414" h="81279">
                <a:moveTo>
                  <a:pt x="5781" y="0"/>
                </a:moveTo>
                <a:lnTo>
                  <a:pt x="2964" y="147"/>
                </a:lnTo>
                <a:lnTo>
                  <a:pt x="1186" y="1774"/>
                </a:lnTo>
                <a:lnTo>
                  <a:pt x="295" y="2661"/>
                </a:lnTo>
                <a:lnTo>
                  <a:pt x="0" y="3844"/>
                </a:lnTo>
                <a:lnTo>
                  <a:pt x="147" y="5027"/>
                </a:lnTo>
                <a:lnTo>
                  <a:pt x="444" y="7985"/>
                </a:lnTo>
                <a:lnTo>
                  <a:pt x="2075" y="10647"/>
                </a:lnTo>
                <a:lnTo>
                  <a:pt x="4890" y="12125"/>
                </a:lnTo>
                <a:lnTo>
                  <a:pt x="35043" y="34578"/>
                </a:lnTo>
                <a:lnTo>
                  <a:pt x="67669" y="53661"/>
                </a:lnTo>
                <a:lnTo>
                  <a:pt x="102407" y="69168"/>
                </a:lnTo>
                <a:lnTo>
                  <a:pt x="138897" y="80890"/>
                </a:lnTo>
                <a:lnTo>
                  <a:pt x="142603" y="80150"/>
                </a:lnTo>
                <a:lnTo>
                  <a:pt x="144974" y="76749"/>
                </a:lnTo>
                <a:lnTo>
                  <a:pt x="143492" y="70834"/>
                </a:lnTo>
                <a:lnTo>
                  <a:pt x="141565" y="68911"/>
                </a:lnTo>
                <a:lnTo>
                  <a:pt x="138897" y="68320"/>
                </a:lnTo>
                <a:lnTo>
                  <a:pt x="103158" y="57003"/>
                </a:lnTo>
                <a:lnTo>
                  <a:pt x="69114" y="41997"/>
                </a:lnTo>
                <a:lnTo>
                  <a:pt x="37128" y="23443"/>
                </a:lnTo>
                <a:lnTo>
                  <a:pt x="7560" y="1478"/>
                </a:lnTo>
                <a:lnTo>
                  <a:pt x="5781" y="0"/>
                </a:lnTo>
                <a:close/>
              </a:path>
            </a:pathLst>
          </a:custGeom>
          <a:solidFill>
            <a:srgbClr val="000000"/>
          </a:solidFill>
        </p:spPr>
        <p:txBody>
          <a:bodyPr wrap="square" lIns="0" tIns="0" rIns="0" bIns="0" rtlCol="0"/>
          <a:lstStyle/>
          <a:p>
            <a:endParaRPr/>
          </a:p>
        </p:txBody>
      </p:sp>
      <p:sp>
        <p:nvSpPr>
          <p:cNvPr id="166" name="object 165"/>
          <p:cNvSpPr/>
          <p:nvPr/>
        </p:nvSpPr>
        <p:spPr>
          <a:xfrm>
            <a:off x="5509191" y="3335004"/>
            <a:ext cx="145415" cy="81280"/>
          </a:xfrm>
          <a:custGeom>
            <a:avLst/>
            <a:gdLst/>
            <a:ahLst/>
            <a:cxnLst/>
            <a:rect l="l" t="t" r="r" b="b"/>
            <a:pathLst>
              <a:path w="145414" h="81279">
                <a:moveTo>
                  <a:pt x="4891" y="12126"/>
                </a:moveTo>
                <a:lnTo>
                  <a:pt x="35043" y="34578"/>
                </a:lnTo>
                <a:lnTo>
                  <a:pt x="67669" y="53661"/>
                </a:lnTo>
                <a:lnTo>
                  <a:pt x="102407" y="69168"/>
                </a:lnTo>
                <a:lnTo>
                  <a:pt x="138897" y="80890"/>
                </a:lnTo>
                <a:lnTo>
                  <a:pt x="142603" y="80150"/>
                </a:lnTo>
                <a:lnTo>
                  <a:pt x="144974" y="76749"/>
                </a:lnTo>
                <a:lnTo>
                  <a:pt x="144085" y="73200"/>
                </a:lnTo>
                <a:lnTo>
                  <a:pt x="143492" y="70834"/>
                </a:lnTo>
                <a:lnTo>
                  <a:pt x="141565" y="68912"/>
                </a:lnTo>
                <a:lnTo>
                  <a:pt x="138897" y="68320"/>
                </a:lnTo>
                <a:lnTo>
                  <a:pt x="103158" y="57003"/>
                </a:lnTo>
                <a:lnTo>
                  <a:pt x="69115" y="41997"/>
                </a:lnTo>
                <a:lnTo>
                  <a:pt x="37128" y="23443"/>
                </a:lnTo>
                <a:lnTo>
                  <a:pt x="7560" y="1478"/>
                </a:lnTo>
                <a:lnTo>
                  <a:pt x="5781" y="0"/>
                </a:lnTo>
                <a:lnTo>
                  <a:pt x="2964" y="147"/>
                </a:lnTo>
                <a:lnTo>
                  <a:pt x="1185" y="1774"/>
                </a:lnTo>
                <a:lnTo>
                  <a:pt x="296" y="2661"/>
                </a:lnTo>
                <a:lnTo>
                  <a:pt x="0" y="3844"/>
                </a:lnTo>
                <a:lnTo>
                  <a:pt x="148" y="5027"/>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167" name="object 166"/>
          <p:cNvSpPr/>
          <p:nvPr/>
        </p:nvSpPr>
        <p:spPr>
          <a:xfrm>
            <a:off x="5552294" y="3374508"/>
            <a:ext cx="40799" cy="25713"/>
          </a:xfrm>
          <a:prstGeom prst="rect">
            <a:avLst/>
          </a:prstGeom>
          <a:blipFill>
            <a:blip r:embed="rId49" cstate="print"/>
            <a:stretch>
              <a:fillRect/>
            </a:stretch>
          </a:blipFill>
        </p:spPr>
        <p:txBody>
          <a:bodyPr wrap="square" lIns="0" tIns="0" rIns="0" bIns="0" rtlCol="0"/>
          <a:lstStyle/>
          <a:p>
            <a:endParaRPr/>
          </a:p>
        </p:txBody>
      </p:sp>
      <p:sp>
        <p:nvSpPr>
          <p:cNvPr id="168" name="object 167"/>
          <p:cNvSpPr/>
          <p:nvPr/>
        </p:nvSpPr>
        <p:spPr>
          <a:xfrm>
            <a:off x="5552293" y="3374506"/>
            <a:ext cx="41275" cy="26034"/>
          </a:xfrm>
          <a:custGeom>
            <a:avLst/>
            <a:gdLst/>
            <a:ahLst/>
            <a:cxnLst/>
            <a:rect l="l" t="t" r="r" b="b"/>
            <a:pathLst>
              <a:path w="41275" h="26035">
                <a:moveTo>
                  <a:pt x="40799" y="25121"/>
                </a:moveTo>
                <a:lnTo>
                  <a:pt x="33105" y="10665"/>
                </a:lnTo>
                <a:lnTo>
                  <a:pt x="23048" y="2088"/>
                </a:lnTo>
                <a:lnTo>
                  <a:pt x="11824" y="0"/>
                </a:lnTo>
                <a:lnTo>
                  <a:pt x="627" y="5009"/>
                </a:lnTo>
                <a:lnTo>
                  <a:pt x="0" y="11583"/>
                </a:lnTo>
                <a:lnTo>
                  <a:pt x="4277" y="17560"/>
                </a:lnTo>
                <a:lnTo>
                  <a:pt x="12697" y="22290"/>
                </a:lnTo>
                <a:lnTo>
                  <a:pt x="24493" y="25121"/>
                </a:lnTo>
                <a:lnTo>
                  <a:pt x="29830" y="25712"/>
                </a:lnTo>
                <a:lnTo>
                  <a:pt x="35463" y="25712"/>
                </a:lnTo>
                <a:lnTo>
                  <a:pt x="40799" y="25121"/>
                </a:lnTo>
                <a:close/>
              </a:path>
            </a:pathLst>
          </a:custGeom>
          <a:ln w="3175">
            <a:solidFill>
              <a:srgbClr val="FFFFFF"/>
            </a:solidFill>
          </a:ln>
        </p:spPr>
        <p:txBody>
          <a:bodyPr wrap="square" lIns="0" tIns="0" rIns="0" bIns="0" rtlCol="0"/>
          <a:lstStyle/>
          <a:p>
            <a:endParaRPr/>
          </a:p>
        </p:txBody>
      </p:sp>
      <p:sp>
        <p:nvSpPr>
          <p:cNvPr id="169" name="object 168"/>
          <p:cNvSpPr/>
          <p:nvPr/>
        </p:nvSpPr>
        <p:spPr>
          <a:xfrm>
            <a:off x="5514677" y="3383805"/>
            <a:ext cx="134004" cy="103960"/>
          </a:xfrm>
          <a:prstGeom prst="rect">
            <a:avLst/>
          </a:prstGeom>
          <a:blipFill>
            <a:blip r:embed="rId50" cstate="print"/>
            <a:stretch>
              <a:fillRect/>
            </a:stretch>
          </a:blipFill>
        </p:spPr>
        <p:txBody>
          <a:bodyPr wrap="square" lIns="0" tIns="0" rIns="0" bIns="0" rtlCol="0"/>
          <a:lstStyle/>
          <a:p>
            <a:endParaRPr/>
          </a:p>
        </p:txBody>
      </p:sp>
      <p:sp>
        <p:nvSpPr>
          <p:cNvPr id="170" name="object 169"/>
          <p:cNvSpPr/>
          <p:nvPr/>
        </p:nvSpPr>
        <p:spPr>
          <a:xfrm>
            <a:off x="5514677" y="3390756"/>
            <a:ext cx="134620" cy="78105"/>
          </a:xfrm>
          <a:custGeom>
            <a:avLst/>
            <a:gdLst/>
            <a:ahLst/>
            <a:cxnLst/>
            <a:rect l="l" t="t" r="r" b="b"/>
            <a:pathLst>
              <a:path w="134620" h="78104">
                <a:moveTo>
                  <a:pt x="0" y="0"/>
                </a:moveTo>
                <a:lnTo>
                  <a:pt x="0" y="8724"/>
                </a:lnTo>
                <a:lnTo>
                  <a:pt x="30068" y="31343"/>
                </a:lnTo>
                <a:lnTo>
                  <a:pt x="62665" y="50482"/>
                </a:lnTo>
                <a:lnTo>
                  <a:pt x="97431" y="65933"/>
                </a:lnTo>
                <a:lnTo>
                  <a:pt x="134004" y="77489"/>
                </a:lnTo>
                <a:lnTo>
                  <a:pt x="134004" y="68764"/>
                </a:lnTo>
                <a:lnTo>
                  <a:pt x="97702" y="56647"/>
                </a:lnTo>
                <a:lnTo>
                  <a:pt x="63054" y="41036"/>
                </a:lnTo>
                <a:lnTo>
                  <a:pt x="30380" y="22098"/>
                </a:lnTo>
                <a:lnTo>
                  <a:pt x="0" y="0"/>
                </a:lnTo>
                <a:close/>
              </a:path>
            </a:pathLst>
          </a:custGeom>
          <a:solidFill>
            <a:srgbClr val="000000"/>
          </a:solidFill>
        </p:spPr>
        <p:txBody>
          <a:bodyPr wrap="square" lIns="0" tIns="0" rIns="0" bIns="0" rtlCol="0"/>
          <a:lstStyle/>
          <a:p>
            <a:endParaRPr/>
          </a:p>
        </p:txBody>
      </p:sp>
      <p:sp>
        <p:nvSpPr>
          <p:cNvPr id="171" name="object 170"/>
          <p:cNvSpPr/>
          <p:nvPr/>
        </p:nvSpPr>
        <p:spPr>
          <a:xfrm>
            <a:off x="5514676" y="3383213"/>
            <a:ext cx="134620" cy="104139"/>
          </a:xfrm>
          <a:custGeom>
            <a:avLst/>
            <a:gdLst/>
            <a:ahLst/>
            <a:cxnLst/>
            <a:rect l="l" t="t" r="r" b="b"/>
            <a:pathLst>
              <a:path w="134620" h="104139">
                <a:moveTo>
                  <a:pt x="0" y="0"/>
                </a:moveTo>
                <a:lnTo>
                  <a:pt x="0" y="35047"/>
                </a:lnTo>
                <a:lnTo>
                  <a:pt x="30381" y="57146"/>
                </a:lnTo>
                <a:lnTo>
                  <a:pt x="63055" y="76084"/>
                </a:lnTo>
                <a:lnTo>
                  <a:pt x="97703" y="91694"/>
                </a:lnTo>
                <a:lnTo>
                  <a:pt x="134005" y="103811"/>
                </a:lnTo>
              </a:path>
            </a:pathLst>
          </a:custGeom>
          <a:ln w="5328">
            <a:solidFill>
              <a:srgbClr val="FFFFFF"/>
            </a:solidFill>
          </a:ln>
        </p:spPr>
        <p:txBody>
          <a:bodyPr wrap="square" lIns="0" tIns="0" rIns="0" bIns="0" rtlCol="0"/>
          <a:lstStyle/>
          <a:p>
            <a:endParaRPr/>
          </a:p>
        </p:txBody>
      </p:sp>
      <p:sp>
        <p:nvSpPr>
          <p:cNvPr id="172" name="object 171"/>
          <p:cNvSpPr/>
          <p:nvPr/>
        </p:nvSpPr>
        <p:spPr>
          <a:xfrm>
            <a:off x="5514676" y="3384396"/>
            <a:ext cx="134620" cy="104139"/>
          </a:xfrm>
          <a:custGeom>
            <a:avLst/>
            <a:gdLst/>
            <a:ahLst/>
            <a:cxnLst/>
            <a:rect l="l" t="t" r="r" b="b"/>
            <a:pathLst>
              <a:path w="134620" h="104139">
                <a:moveTo>
                  <a:pt x="134005" y="103959"/>
                </a:moveTo>
                <a:lnTo>
                  <a:pt x="134005" y="68912"/>
                </a:lnTo>
                <a:lnTo>
                  <a:pt x="97807" y="56564"/>
                </a:lnTo>
                <a:lnTo>
                  <a:pt x="63222" y="40888"/>
                </a:lnTo>
                <a:lnTo>
                  <a:pt x="30527" y="21997"/>
                </a:lnTo>
                <a:lnTo>
                  <a:pt x="0" y="0"/>
                </a:lnTo>
              </a:path>
            </a:pathLst>
          </a:custGeom>
          <a:ln w="5328">
            <a:solidFill>
              <a:srgbClr val="000000"/>
            </a:solidFill>
          </a:ln>
        </p:spPr>
        <p:txBody>
          <a:bodyPr wrap="square" lIns="0" tIns="0" rIns="0" bIns="0" rtlCol="0"/>
          <a:lstStyle/>
          <a:p>
            <a:endParaRPr/>
          </a:p>
        </p:txBody>
      </p:sp>
      <p:sp>
        <p:nvSpPr>
          <p:cNvPr id="173" name="object 172"/>
          <p:cNvSpPr/>
          <p:nvPr/>
        </p:nvSpPr>
        <p:spPr>
          <a:xfrm>
            <a:off x="5482509" y="2591316"/>
            <a:ext cx="522977" cy="284053"/>
          </a:xfrm>
          <a:prstGeom prst="rect">
            <a:avLst/>
          </a:prstGeom>
          <a:blipFill>
            <a:blip r:embed="rId18" cstate="print"/>
            <a:stretch>
              <a:fillRect/>
            </a:stretch>
          </a:blipFill>
        </p:spPr>
        <p:txBody>
          <a:bodyPr wrap="square" lIns="0" tIns="0" rIns="0" bIns="0" rtlCol="0"/>
          <a:lstStyle/>
          <a:p>
            <a:endParaRPr/>
          </a:p>
        </p:txBody>
      </p:sp>
      <p:sp>
        <p:nvSpPr>
          <p:cNvPr id="174" name="object 173"/>
          <p:cNvSpPr/>
          <p:nvPr/>
        </p:nvSpPr>
        <p:spPr>
          <a:xfrm>
            <a:off x="5482509" y="2591315"/>
            <a:ext cx="523240" cy="284480"/>
          </a:xfrm>
          <a:custGeom>
            <a:avLst/>
            <a:gdLst/>
            <a:ahLst/>
            <a:cxnLst/>
            <a:rect l="l" t="t" r="r" b="b"/>
            <a:pathLst>
              <a:path w="523239" h="284479">
                <a:moveTo>
                  <a:pt x="198339" y="284077"/>
                </a:moveTo>
                <a:lnTo>
                  <a:pt x="522976" y="107656"/>
                </a:lnTo>
                <a:lnTo>
                  <a:pt x="321820" y="0"/>
                </a:lnTo>
                <a:lnTo>
                  <a:pt x="0" y="175237"/>
                </a:lnTo>
                <a:lnTo>
                  <a:pt x="32795" y="206773"/>
                </a:lnTo>
                <a:lnTo>
                  <a:pt x="69611" y="233736"/>
                </a:lnTo>
                <a:lnTo>
                  <a:pt x="109878" y="255817"/>
                </a:lnTo>
                <a:lnTo>
                  <a:pt x="153027" y="272701"/>
                </a:lnTo>
                <a:lnTo>
                  <a:pt x="198488" y="284077"/>
                </a:lnTo>
              </a:path>
            </a:pathLst>
          </a:custGeom>
          <a:ln w="5326">
            <a:solidFill>
              <a:srgbClr val="000000"/>
            </a:solidFill>
          </a:ln>
        </p:spPr>
        <p:txBody>
          <a:bodyPr wrap="square" lIns="0" tIns="0" rIns="0" bIns="0" rtlCol="0"/>
          <a:lstStyle/>
          <a:p>
            <a:endParaRPr/>
          </a:p>
        </p:txBody>
      </p:sp>
      <p:sp>
        <p:nvSpPr>
          <p:cNvPr id="175" name="object 174"/>
          <p:cNvSpPr/>
          <p:nvPr/>
        </p:nvSpPr>
        <p:spPr>
          <a:xfrm>
            <a:off x="5482509" y="2766111"/>
            <a:ext cx="198488" cy="551148"/>
          </a:xfrm>
          <a:prstGeom prst="rect">
            <a:avLst/>
          </a:prstGeom>
          <a:blipFill>
            <a:blip r:embed="rId51" cstate="print"/>
            <a:stretch>
              <a:fillRect/>
            </a:stretch>
          </a:blipFill>
        </p:spPr>
        <p:txBody>
          <a:bodyPr wrap="square" lIns="0" tIns="0" rIns="0" bIns="0" rtlCol="0"/>
          <a:lstStyle/>
          <a:p>
            <a:endParaRPr/>
          </a:p>
        </p:txBody>
      </p:sp>
      <p:sp>
        <p:nvSpPr>
          <p:cNvPr id="176" name="object 175"/>
          <p:cNvSpPr/>
          <p:nvPr/>
        </p:nvSpPr>
        <p:spPr>
          <a:xfrm>
            <a:off x="5482509" y="2766109"/>
            <a:ext cx="198755" cy="551180"/>
          </a:xfrm>
          <a:custGeom>
            <a:avLst/>
            <a:gdLst/>
            <a:ahLst/>
            <a:cxnLst/>
            <a:rect l="l" t="t" r="r" b="b"/>
            <a:pathLst>
              <a:path w="198754" h="551179">
                <a:moveTo>
                  <a:pt x="198488" y="109283"/>
                </a:moveTo>
                <a:lnTo>
                  <a:pt x="152955" y="97889"/>
                </a:lnTo>
                <a:lnTo>
                  <a:pt x="109771" y="80951"/>
                </a:lnTo>
                <a:lnTo>
                  <a:pt x="69504" y="58782"/>
                </a:lnTo>
                <a:lnTo>
                  <a:pt x="32724" y="31694"/>
                </a:lnTo>
                <a:lnTo>
                  <a:pt x="0" y="0"/>
                </a:lnTo>
                <a:lnTo>
                  <a:pt x="0" y="450442"/>
                </a:lnTo>
                <a:lnTo>
                  <a:pt x="33222" y="480493"/>
                </a:lnTo>
                <a:lnTo>
                  <a:pt x="70252" y="505865"/>
                </a:lnTo>
                <a:lnTo>
                  <a:pt x="110518" y="526283"/>
                </a:lnTo>
                <a:lnTo>
                  <a:pt x="153453" y="541470"/>
                </a:lnTo>
                <a:lnTo>
                  <a:pt x="198488" y="551149"/>
                </a:lnTo>
                <a:lnTo>
                  <a:pt x="198339" y="109283"/>
                </a:lnTo>
              </a:path>
            </a:pathLst>
          </a:custGeom>
          <a:ln w="5335">
            <a:solidFill>
              <a:srgbClr val="FFFFFF"/>
            </a:solidFill>
          </a:ln>
        </p:spPr>
        <p:txBody>
          <a:bodyPr wrap="square" lIns="0" tIns="0" rIns="0" bIns="0" rtlCol="0"/>
          <a:lstStyle/>
          <a:p>
            <a:endParaRPr/>
          </a:p>
        </p:txBody>
      </p:sp>
      <p:sp>
        <p:nvSpPr>
          <p:cNvPr id="177" name="object 176"/>
          <p:cNvSpPr/>
          <p:nvPr/>
        </p:nvSpPr>
        <p:spPr>
          <a:xfrm>
            <a:off x="5680849" y="2698973"/>
            <a:ext cx="324637" cy="617843"/>
          </a:xfrm>
          <a:prstGeom prst="rect">
            <a:avLst/>
          </a:prstGeom>
          <a:blipFill>
            <a:blip r:embed="rId52" cstate="print"/>
            <a:stretch>
              <a:fillRect/>
            </a:stretch>
          </a:blipFill>
        </p:spPr>
        <p:txBody>
          <a:bodyPr wrap="square" lIns="0" tIns="0" rIns="0" bIns="0" rtlCol="0"/>
          <a:lstStyle/>
          <a:p>
            <a:endParaRPr/>
          </a:p>
        </p:txBody>
      </p:sp>
      <p:sp>
        <p:nvSpPr>
          <p:cNvPr id="178" name="object 177"/>
          <p:cNvSpPr/>
          <p:nvPr/>
        </p:nvSpPr>
        <p:spPr>
          <a:xfrm>
            <a:off x="5680848" y="2698972"/>
            <a:ext cx="325120" cy="617855"/>
          </a:xfrm>
          <a:custGeom>
            <a:avLst/>
            <a:gdLst/>
            <a:ahLst/>
            <a:cxnLst/>
            <a:rect l="l" t="t" r="r" b="b"/>
            <a:pathLst>
              <a:path w="325120" h="617854">
                <a:moveTo>
                  <a:pt x="0" y="176420"/>
                </a:moveTo>
                <a:lnTo>
                  <a:pt x="0" y="617842"/>
                </a:lnTo>
                <a:lnTo>
                  <a:pt x="324636" y="443048"/>
                </a:lnTo>
                <a:lnTo>
                  <a:pt x="324636" y="0"/>
                </a:lnTo>
                <a:lnTo>
                  <a:pt x="0" y="176420"/>
                </a:lnTo>
                <a:close/>
              </a:path>
            </a:pathLst>
          </a:custGeom>
          <a:ln w="5333">
            <a:solidFill>
              <a:srgbClr val="000000"/>
            </a:solidFill>
          </a:ln>
        </p:spPr>
        <p:txBody>
          <a:bodyPr wrap="square" lIns="0" tIns="0" rIns="0" bIns="0" rtlCol="0"/>
          <a:lstStyle/>
          <a:p>
            <a:endParaRPr/>
          </a:p>
        </p:txBody>
      </p:sp>
      <p:sp>
        <p:nvSpPr>
          <p:cNvPr id="179" name="object 178"/>
          <p:cNvSpPr/>
          <p:nvPr/>
        </p:nvSpPr>
        <p:spPr>
          <a:xfrm>
            <a:off x="5482509" y="2591315"/>
            <a:ext cx="523240" cy="726440"/>
          </a:xfrm>
          <a:custGeom>
            <a:avLst/>
            <a:gdLst/>
            <a:ahLst/>
            <a:cxnLst/>
            <a:rect l="l" t="t" r="r" b="b"/>
            <a:pathLst>
              <a:path w="523239" h="726439">
                <a:moveTo>
                  <a:pt x="522976" y="107656"/>
                </a:moveTo>
                <a:lnTo>
                  <a:pt x="321820" y="0"/>
                </a:lnTo>
                <a:lnTo>
                  <a:pt x="0" y="175237"/>
                </a:lnTo>
                <a:lnTo>
                  <a:pt x="0" y="625236"/>
                </a:lnTo>
                <a:lnTo>
                  <a:pt x="33222" y="655287"/>
                </a:lnTo>
                <a:lnTo>
                  <a:pt x="70252" y="680660"/>
                </a:lnTo>
                <a:lnTo>
                  <a:pt x="110518" y="701078"/>
                </a:lnTo>
                <a:lnTo>
                  <a:pt x="153453" y="716264"/>
                </a:lnTo>
                <a:lnTo>
                  <a:pt x="198488" y="725943"/>
                </a:lnTo>
                <a:lnTo>
                  <a:pt x="522976" y="550705"/>
                </a:lnTo>
                <a:lnTo>
                  <a:pt x="522976" y="107656"/>
                </a:lnTo>
                <a:close/>
              </a:path>
            </a:pathLst>
          </a:custGeom>
          <a:ln w="14811">
            <a:solidFill>
              <a:srgbClr val="4677BF"/>
            </a:solidFill>
          </a:ln>
        </p:spPr>
        <p:txBody>
          <a:bodyPr wrap="square" lIns="0" tIns="0" rIns="0" bIns="0" rtlCol="0"/>
          <a:lstStyle/>
          <a:p>
            <a:endParaRPr/>
          </a:p>
        </p:txBody>
      </p:sp>
      <p:sp>
        <p:nvSpPr>
          <p:cNvPr id="180" name="object 179"/>
          <p:cNvSpPr/>
          <p:nvPr/>
        </p:nvSpPr>
        <p:spPr>
          <a:xfrm>
            <a:off x="5557847" y="3039373"/>
            <a:ext cx="31822" cy="39818"/>
          </a:xfrm>
          <a:prstGeom prst="rect">
            <a:avLst/>
          </a:prstGeom>
          <a:blipFill>
            <a:blip r:embed="rId53" cstate="print"/>
            <a:stretch>
              <a:fillRect/>
            </a:stretch>
          </a:blipFill>
        </p:spPr>
        <p:txBody>
          <a:bodyPr wrap="square" lIns="0" tIns="0" rIns="0" bIns="0" rtlCol="0"/>
          <a:lstStyle/>
          <a:p>
            <a:endParaRPr/>
          </a:p>
        </p:txBody>
      </p:sp>
      <p:sp>
        <p:nvSpPr>
          <p:cNvPr id="181" name="object 180"/>
          <p:cNvSpPr/>
          <p:nvPr/>
        </p:nvSpPr>
        <p:spPr>
          <a:xfrm>
            <a:off x="5557847" y="3039371"/>
            <a:ext cx="32384" cy="40005"/>
          </a:xfrm>
          <a:custGeom>
            <a:avLst/>
            <a:gdLst/>
            <a:ahLst/>
            <a:cxnLst/>
            <a:rect l="l" t="t" r="r" b="b"/>
            <a:pathLst>
              <a:path w="32385" h="40004">
                <a:moveTo>
                  <a:pt x="30205" y="14660"/>
                </a:moveTo>
                <a:lnTo>
                  <a:pt x="26286" y="7555"/>
                </a:lnTo>
                <a:lnTo>
                  <a:pt x="20977" y="2516"/>
                </a:lnTo>
                <a:lnTo>
                  <a:pt x="14946" y="0"/>
                </a:lnTo>
                <a:lnTo>
                  <a:pt x="8859" y="464"/>
                </a:lnTo>
                <a:lnTo>
                  <a:pt x="3868" y="3988"/>
                </a:lnTo>
                <a:lnTo>
                  <a:pt x="836" y="9799"/>
                </a:lnTo>
                <a:lnTo>
                  <a:pt x="0" y="17080"/>
                </a:lnTo>
                <a:lnTo>
                  <a:pt x="1595" y="25012"/>
                </a:lnTo>
                <a:lnTo>
                  <a:pt x="5514" y="32203"/>
                </a:lnTo>
                <a:lnTo>
                  <a:pt x="10823" y="37286"/>
                </a:lnTo>
                <a:lnTo>
                  <a:pt x="16854" y="39819"/>
                </a:lnTo>
                <a:lnTo>
                  <a:pt x="22941" y="39356"/>
                </a:lnTo>
                <a:lnTo>
                  <a:pt x="27995" y="35768"/>
                </a:lnTo>
                <a:lnTo>
                  <a:pt x="31020" y="29948"/>
                </a:lnTo>
                <a:lnTo>
                  <a:pt x="31822" y="22657"/>
                </a:lnTo>
                <a:lnTo>
                  <a:pt x="30205" y="14660"/>
                </a:lnTo>
                <a:close/>
              </a:path>
            </a:pathLst>
          </a:custGeom>
          <a:ln w="5331">
            <a:solidFill>
              <a:srgbClr val="000000"/>
            </a:solidFill>
          </a:ln>
        </p:spPr>
        <p:txBody>
          <a:bodyPr wrap="square" lIns="0" tIns="0" rIns="0" bIns="0" rtlCol="0"/>
          <a:lstStyle/>
          <a:p>
            <a:endParaRPr/>
          </a:p>
        </p:txBody>
      </p:sp>
      <p:sp>
        <p:nvSpPr>
          <p:cNvPr id="182" name="object 181"/>
          <p:cNvSpPr/>
          <p:nvPr/>
        </p:nvSpPr>
        <p:spPr>
          <a:xfrm>
            <a:off x="5514676" y="3130782"/>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83" name="object 182"/>
          <p:cNvSpPr/>
          <p:nvPr/>
        </p:nvSpPr>
        <p:spPr>
          <a:xfrm>
            <a:off x="5514676" y="3157696"/>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84" name="object 183"/>
          <p:cNvSpPr/>
          <p:nvPr/>
        </p:nvSpPr>
        <p:spPr>
          <a:xfrm>
            <a:off x="5514676" y="3184610"/>
            <a:ext cx="134620" cy="69215"/>
          </a:xfrm>
          <a:custGeom>
            <a:avLst/>
            <a:gdLst/>
            <a:ahLst/>
            <a:cxnLst/>
            <a:rect l="l" t="t" r="r" b="b"/>
            <a:pathLst>
              <a:path w="134620" h="69214">
                <a:moveTo>
                  <a:pt x="0" y="0"/>
                </a:moveTo>
                <a:lnTo>
                  <a:pt x="30965" y="22826"/>
                </a:lnTo>
                <a:lnTo>
                  <a:pt x="63834" y="41979"/>
                </a:lnTo>
                <a:lnTo>
                  <a:pt x="98287" y="57333"/>
                </a:lnTo>
                <a:lnTo>
                  <a:pt x="134005" y="68764"/>
                </a:lnTo>
              </a:path>
            </a:pathLst>
          </a:custGeom>
          <a:ln w="8877">
            <a:solidFill>
              <a:srgbClr val="000000"/>
            </a:solidFill>
          </a:ln>
        </p:spPr>
        <p:txBody>
          <a:bodyPr wrap="square" lIns="0" tIns="0" rIns="0" bIns="0" rtlCol="0"/>
          <a:lstStyle/>
          <a:p>
            <a:endParaRPr/>
          </a:p>
        </p:txBody>
      </p:sp>
      <p:sp>
        <p:nvSpPr>
          <p:cNvPr id="185" name="object 184"/>
          <p:cNvSpPr/>
          <p:nvPr/>
        </p:nvSpPr>
        <p:spPr>
          <a:xfrm>
            <a:off x="5509192" y="2850994"/>
            <a:ext cx="145415" cy="81280"/>
          </a:xfrm>
          <a:custGeom>
            <a:avLst/>
            <a:gdLst/>
            <a:ahLst/>
            <a:cxnLst/>
            <a:rect l="l" t="t" r="r" b="b"/>
            <a:pathLst>
              <a:path w="145414" h="81279">
                <a:moveTo>
                  <a:pt x="5781" y="0"/>
                </a:moveTo>
                <a:lnTo>
                  <a:pt x="2964" y="147"/>
                </a:lnTo>
                <a:lnTo>
                  <a:pt x="1186" y="1774"/>
                </a:lnTo>
                <a:lnTo>
                  <a:pt x="295" y="2661"/>
                </a:lnTo>
                <a:lnTo>
                  <a:pt x="0" y="3844"/>
                </a:lnTo>
                <a:lnTo>
                  <a:pt x="444" y="7985"/>
                </a:lnTo>
                <a:lnTo>
                  <a:pt x="2075" y="10646"/>
                </a:lnTo>
                <a:lnTo>
                  <a:pt x="4890" y="12125"/>
                </a:lnTo>
                <a:lnTo>
                  <a:pt x="35043" y="34640"/>
                </a:lnTo>
                <a:lnTo>
                  <a:pt x="67669" y="53717"/>
                </a:lnTo>
                <a:lnTo>
                  <a:pt x="102407" y="69188"/>
                </a:lnTo>
                <a:lnTo>
                  <a:pt x="138897" y="80890"/>
                </a:lnTo>
                <a:lnTo>
                  <a:pt x="142603" y="80150"/>
                </a:lnTo>
                <a:lnTo>
                  <a:pt x="144974" y="76749"/>
                </a:lnTo>
                <a:lnTo>
                  <a:pt x="143492" y="70834"/>
                </a:lnTo>
                <a:lnTo>
                  <a:pt x="141565" y="68911"/>
                </a:lnTo>
                <a:lnTo>
                  <a:pt x="138897" y="68468"/>
                </a:lnTo>
                <a:lnTo>
                  <a:pt x="103158" y="57129"/>
                </a:lnTo>
                <a:lnTo>
                  <a:pt x="69114" y="42089"/>
                </a:lnTo>
                <a:lnTo>
                  <a:pt x="37128" y="23528"/>
                </a:lnTo>
                <a:lnTo>
                  <a:pt x="7560" y="1625"/>
                </a:lnTo>
                <a:lnTo>
                  <a:pt x="5781" y="0"/>
                </a:lnTo>
                <a:close/>
              </a:path>
            </a:pathLst>
          </a:custGeom>
          <a:solidFill>
            <a:srgbClr val="000000"/>
          </a:solidFill>
        </p:spPr>
        <p:txBody>
          <a:bodyPr wrap="square" lIns="0" tIns="0" rIns="0" bIns="0" rtlCol="0"/>
          <a:lstStyle/>
          <a:p>
            <a:endParaRPr/>
          </a:p>
        </p:txBody>
      </p:sp>
      <p:sp>
        <p:nvSpPr>
          <p:cNvPr id="186" name="object 185"/>
          <p:cNvSpPr/>
          <p:nvPr/>
        </p:nvSpPr>
        <p:spPr>
          <a:xfrm>
            <a:off x="5509191" y="2850993"/>
            <a:ext cx="145415" cy="81280"/>
          </a:xfrm>
          <a:custGeom>
            <a:avLst/>
            <a:gdLst/>
            <a:ahLst/>
            <a:cxnLst/>
            <a:rect l="l" t="t" r="r" b="b"/>
            <a:pathLst>
              <a:path w="145414" h="81279">
                <a:moveTo>
                  <a:pt x="4891" y="12126"/>
                </a:moveTo>
                <a:lnTo>
                  <a:pt x="35043" y="34640"/>
                </a:lnTo>
                <a:lnTo>
                  <a:pt x="67669" y="53717"/>
                </a:lnTo>
                <a:lnTo>
                  <a:pt x="102407" y="69189"/>
                </a:lnTo>
                <a:lnTo>
                  <a:pt x="138897" y="80890"/>
                </a:lnTo>
                <a:lnTo>
                  <a:pt x="142603" y="80150"/>
                </a:lnTo>
                <a:lnTo>
                  <a:pt x="144974" y="76749"/>
                </a:lnTo>
                <a:lnTo>
                  <a:pt x="144085" y="73200"/>
                </a:lnTo>
                <a:lnTo>
                  <a:pt x="143492" y="70834"/>
                </a:lnTo>
                <a:lnTo>
                  <a:pt x="141565" y="68912"/>
                </a:lnTo>
                <a:lnTo>
                  <a:pt x="138897" y="68468"/>
                </a:lnTo>
                <a:lnTo>
                  <a:pt x="103158" y="57130"/>
                </a:lnTo>
                <a:lnTo>
                  <a:pt x="69115" y="42090"/>
                </a:lnTo>
                <a:lnTo>
                  <a:pt x="37128" y="23529"/>
                </a:lnTo>
                <a:lnTo>
                  <a:pt x="7560" y="1626"/>
                </a:lnTo>
                <a:lnTo>
                  <a:pt x="5781" y="0"/>
                </a:lnTo>
                <a:lnTo>
                  <a:pt x="2964" y="147"/>
                </a:lnTo>
                <a:lnTo>
                  <a:pt x="1185" y="1774"/>
                </a:lnTo>
                <a:lnTo>
                  <a:pt x="296" y="2661"/>
                </a:lnTo>
                <a:lnTo>
                  <a:pt x="0" y="3844"/>
                </a:lnTo>
                <a:lnTo>
                  <a:pt x="148" y="5175"/>
                </a:lnTo>
                <a:lnTo>
                  <a:pt x="444" y="7985"/>
                </a:lnTo>
                <a:lnTo>
                  <a:pt x="2075" y="10647"/>
                </a:lnTo>
                <a:lnTo>
                  <a:pt x="4891" y="12126"/>
                </a:lnTo>
                <a:close/>
              </a:path>
            </a:pathLst>
          </a:custGeom>
          <a:ln w="5326">
            <a:solidFill>
              <a:srgbClr val="000000"/>
            </a:solidFill>
          </a:ln>
        </p:spPr>
        <p:txBody>
          <a:bodyPr wrap="square" lIns="0" tIns="0" rIns="0" bIns="0" rtlCol="0"/>
          <a:lstStyle/>
          <a:p>
            <a:endParaRPr/>
          </a:p>
        </p:txBody>
      </p:sp>
      <p:sp>
        <p:nvSpPr>
          <p:cNvPr id="187" name="object 186"/>
          <p:cNvSpPr/>
          <p:nvPr/>
        </p:nvSpPr>
        <p:spPr>
          <a:xfrm>
            <a:off x="5552294" y="2890621"/>
            <a:ext cx="40799" cy="25736"/>
          </a:xfrm>
          <a:prstGeom prst="rect">
            <a:avLst/>
          </a:prstGeom>
          <a:blipFill>
            <a:blip r:embed="rId54" cstate="print"/>
            <a:stretch>
              <a:fillRect/>
            </a:stretch>
          </a:blipFill>
        </p:spPr>
        <p:txBody>
          <a:bodyPr wrap="square" lIns="0" tIns="0" rIns="0" bIns="0" rtlCol="0"/>
          <a:lstStyle/>
          <a:p>
            <a:endParaRPr/>
          </a:p>
        </p:txBody>
      </p:sp>
      <p:sp>
        <p:nvSpPr>
          <p:cNvPr id="188" name="object 187"/>
          <p:cNvSpPr/>
          <p:nvPr/>
        </p:nvSpPr>
        <p:spPr>
          <a:xfrm>
            <a:off x="5552293" y="2890620"/>
            <a:ext cx="41275" cy="26034"/>
          </a:xfrm>
          <a:custGeom>
            <a:avLst/>
            <a:gdLst/>
            <a:ahLst/>
            <a:cxnLst/>
            <a:rect l="l" t="t" r="r" b="b"/>
            <a:pathLst>
              <a:path w="41275" h="26035">
                <a:moveTo>
                  <a:pt x="40799" y="24996"/>
                </a:moveTo>
                <a:lnTo>
                  <a:pt x="33105" y="10564"/>
                </a:lnTo>
                <a:lnTo>
                  <a:pt x="23048" y="2037"/>
                </a:lnTo>
                <a:lnTo>
                  <a:pt x="11824" y="0"/>
                </a:lnTo>
                <a:lnTo>
                  <a:pt x="627" y="5032"/>
                </a:lnTo>
                <a:lnTo>
                  <a:pt x="0" y="11520"/>
                </a:lnTo>
                <a:lnTo>
                  <a:pt x="4277" y="17454"/>
                </a:lnTo>
                <a:lnTo>
                  <a:pt x="12697" y="22168"/>
                </a:lnTo>
                <a:lnTo>
                  <a:pt x="24493" y="24996"/>
                </a:lnTo>
                <a:lnTo>
                  <a:pt x="29830" y="25735"/>
                </a:lnTo>
                <a:lnTo>
                  <a:pt x="35463" y="25735"/>
                </a:lnTo>
                <a:lnTo>
                  <a:pt x="40799" y="24996"/>
                </a:lnTo>
                <a:close/>
              </a:path>
            </a:pathLst>
          </a:custGeom>
          <a:ln w="3175">
            <a:solidFill>
              <a:srgbClr val="FFFFFF"/>
            </a:solidFill>
          </a:ln>
        </p:spPr>
        <p:txBody>
          <a:bodyPr wrap="square" lIns="0" tIns="0" rIns="0" bIns="0" rtlCol="0"/>
          <a:lstStyle/>
          <a:p>
            <a:endParaRPr/>
          </a:p>
        </p:txBody>
      </p:sp>
      <p:sp>
        <p:nvSpPr>
          <p:cNvPr id="189" name="object 188"/>
          <p:cNvSpPr/>
          <p:nvPr/>
        </p:nvSpPr>
        <p:spPr>
          <a:xfrm>
            <a:off x="5514677" y="2899794"/>
            <a:ext cx="134004" cy="103959"/>
          </a:xfrm>
          <a:prstGeom prst="rect">
            <a:avLst/>
          </a:prstGeom>
          <a:blipFill>
            <a:blip r:embed="rId55" cstate="print"/>
            <a:stretch>
              <a:fillRect/>
            </a:stretch>
          </a:blipFill>
        </p:spPr>
        <p:txBody>
          <a:bodyPr wrap="square" lIns="0" tIns="0" rIns="0" bIns="0" rtlCol="0"/>
          <a:lstStyle/>
          <a:p>
            <a:endParaRPr/>
          </a:p>
        </p:txBody>
      </p:sp>
      <p:sp>
        <p:nvSpPr>
          <p:cNvPr id="190" name="object 189"/>
          <p:cNvSpPr/>
          <p:nvPr/>
        </p:nvSpPr>
        <p:spPr>
          <a:xfrm>
            <a:off x="5514677" y="2906745"/>
            <a:ext cx="134620" cy="78105"/>
          </a:xfrm>
          <a:custGeom>
            <a:avLst/>
            <a:gdLst/>
            <a:ahLst/>
            <a:cxnLst/>
            <a:rect l="l" t="t" r="r" b="b"/>
            <a:pathLst>
              <a:path w="134620" h="78104">
                <a:moveTo>
                  <a:pt x="0" y="0"/>
                </a:moveTo>
                <a:lnTo>
                  <a:pt x="0" y="8724"/>
                </a:lnTo>
                <a:lnTo>
                  <a:pt x="30068" y="31408"/>
                </a:lnTo>
                <a:lnTo>
                  <a:pt x="62665" y="50556"/>
                </a:lnTo>
                <a:lnTo>
                  <a:pt x="97431" y="66017"/>
                </a:lnTo>
                <a:lnTo>
                  <a:pt x="134004" y="77637"/>
                </a:lnTo>
                <a:lnTo>
                  <a:pt x="134004" y="68764"/>
                </a:lnTo>
                <a:lnTo>
                  <a:pt x="97702" y="56647"/>
                </a:lnTo>
                <a:lnTo>
                  <a:pt x="63054" y="41036"/>
                </a:lnTo>
                <a:lnTo>
                  <a:pt x="30380" y="22098"/>
                </a:lnTo>
                <a:lnTo>
                  <a:pt x="0" y="0"/>
                </a:lnTo>
                <a:close/>
              </a:path>
            </a:pathLst>
          </a:custGeom>
          <a:solidFill>
            <a:srgbClr val="000000"/>
          </a:solidFill>
        </p:spPr>
        <p:txBody>
          <a:bodyPr wrap="square" lIns="0" tIns="0" rIns="0" bIns="0" rtlCol="0"/>
          <a:lstStyle/>
          <a:p>
            <a:endParaRPr/>
          </a:p>
        </p:txBody>
      </p:sp>
      <p:sp>
        <p:nvSpPr>
          <p:cNvPr id="191" name="object 190"/>
          <p:cNvSpPr/>
          <p:nvPr/>
        </p:nvSpPr>
        <p:spPr>
          <a:xfrm>
            <a:off x="5514676" y="2899201"/>
            <a:ext cx="134620" cy="104139"/>
          </a:xfrm>
          <a:custGeom>
            <a:avLst/>
            <a:gdLst/>
            <a:ahLst/>
            <a:cxnLst/>
            <a:rect l="l" t="t" r="r" b="b"/>
            <a:pathLst>
              <a:path w="134620" h="104139">
                <a:moveTo>
                  <a:pt x="0" y="0"/>
                </a:moveTo>
                <a:lnTo>
                  <a:pt x="0" y="35047"/>
                </a:lnTo>
                <a:lnTo>
                  <a:pt x="30381" y="57148"/>
                </a:lnTo>
                <a:lnTo>
                  <a:pt x="63055" y="76102"/>
                </a:lnTo>
                <a:lnTo>
                  <a:pt x="97703" y="91757"/>
                </a:lnTo>
                <a:lnTo>
                  <a:pt x="134005" y="103959"/>
                </a:lnTo>
              </a:path>
            </a:pathLst>
          </a:custGeom>
          <a:ln w="5328">
            <a:solidFill>
              <a:srgbClr val="FFFFFF"/>
            </a:solidFill>
          </a:ln>
        </p:spPr>
        <p:txBody>
          <a:bodyPr wrap="square" lIns="0" tIns="0" rIns="0" bIns="0" rtlCol="0"/>
          <a:lstStyle/>
          <a:p>
            <a:endParaRPr/>
          </a:p>
        </p:txBody>
      </p:sp>
      <p:sp>
        <p:nvSpPr>
          <p:cNvPr id="192" name="object 191"/>
          <p:cNvSpPr/>
          <p:nvPr/>
        </p:nvSpPr>
        <p:spPr>
          <a:xfrm>
            <a:off x="5514676" y="2900532"/>
            <a:ext cx="134620" cy="104139"/>
          </a:xfrm>
          <a:custGeom>
            <a:avLst/>
            <a:gdLst/>
            <a:ahLst/>
            <a:cxnLst/>
            <a:rect l="l" t="t" r="r" b="b"/>
            <a:pathLst>
              <a:path w="134620" h="104139">
                <a:moveTo>
                  <a:pt x="134005" y="103811"/>
                </a:moveTo>
                <a:lnTo>
                  <a:pt x="134005" y="68764"/>
                </a:lnTo>
                <a:lnTo>
                  <a:pt x="97807" y="56480"/>
                </a:lnTo>
                <a:lnTo>
                  <a:pt x="63222" y="40814"/>
                </a:lnTo>
                <a:lnTo>
                  <a:pt x="30527" y="21932"/>
                </a:lnTo>
                <a:lnTo>
                  <a:pt x="0" y="0"/>
                </a:lnTo>
              </a:path>
            </a:pathLst>
          </a:custGeom>
          <a:ln w="5328">
            <a:solidFill>
              <a:srgbClr val="000000"/>
            </a:solidFill>
          </a:ln>
        </p:spPr>
        <p:txBody>
          <a:bodyPr wrap="square" lIns="0" tIns="0" rIns="0" bIns="0" rtlCol="0"/>
          <a:lstStyle/>
          <a:p>
            <a:endParaRPr/>
          </a:p>
        </p:txBody>
      </p:sp>
      <p:sp>
        <p:nvSpPr>
          <p:cNvPr id="193" name="object 192"/>
          <p:cNvSpPr/>
          <p:nvPr/>
        </p:nvSpPr>
        <p:spPr>
          <a:xfrm>
            <a:off x="4213608" y="4189160"/>
            <a:ext cx="537210" cy="340995"/>
          </a:xfrm>
          <a:custGeom>
            <a:avLst/>
            <a:gdLst/>
            <a:ahLst/>
            <a:cxnLst/>
            <a:rect l="l" t="t" r="r" b="b"/>
            <a:pathLst>
              <a:path w="537210" h="340995">
                <a:moveTo>
                  <a:pt x="414616" y="0"/>
                </a:moveTo>
                <a:lnTo>
                  <a:pt x="0" y="340567"/>
                </a:lnTo>
                <a:lnTo>
                  <a:pt x="161725" y="340715"/>
                </a:lnTo>
                <a:lnTo>
                  <a:pt x="214820" y="339755"/>
                </a:lnTo>
                <a:lnTo>
                  <a:pt x="267057" y="333556"/>
                </a:lnTo>
                <a:lnTo>
                  <a:pt x="317958" y="322276"/>
                </a:lnTo>
                <a:lnTo>
                  <a:pt x="367047" y="306074"/>
                </a:lnTo>
                <a:lnTo>
                  <a:pt x="413846" y="285107"/>
                </a:lnTo>
                <a:lnTo>
                  <a:pt x="457878" y="259532"/>
                </a:lnTo>
                <a:lnTo>
                  <a:pt x="498666" y="229509"/>
                </a:lnTo>
                <a:lnTo>
                  <a:pt x="525612" y="190642"/>
                </a:lnTo>
                <a:lnTo>
                  <a:pt x="536918" y="147922"/>
                </a:lnTo>
                <a:lnTo>
                  <a:pt x="532884" y="104626"/>
                </a:lnTo>
                <a:lnTo>
                  <a:pt x="513807" y="64035"/>
                </a:lnTo>
                <a:lnTo>
                  <a:pt x="479988" y="29428"/>
                </a:lnTo>
                <a:lnTo>
                  <a:pt x="432377" y="4868"/>
                </a:lnTo>
                <a:lnTo>
                  <a:pt x="414616" y="0"/>
                </a:lnTo>
                <a:close/>
              </a:path>
            </a:pathLst>
          </a:custGeom>
          <a:solidFill>
            <a:srgbClr val="E2E9F3"/>
          </a:solidFill>
        </p:spPr>
        <p:txBody>
          <a:bodyPr wrap="square" lIns="0" tIns="0" rIns="0" bIns="0" rtlCol="0"/>
          <a:lstStyle/>
          <a:p>
            <a:endParaRPr/>
          </a:p>
        </p:txBody>
      </p:sp>
      <p:sp>
        <p:nvSpPr>
          <p:cNvPr id="194" name="object 193"/>
          <p:cNvSpPr/>
          <p:nvPr/>
        </p:nvSpPr>
        <p:spPr>
          <a:xfrm>
            <a:off x="3929736" y="3481850"/>
            <a:ext cx="756448" cy="410022"/>
          </a:xfrm>
          <a:prstGeom prst="rect">
            <a:avLst/>
          </a:prstGeom>
          <a:blipFill>
            <a:blip r:embed="rId56" cstate="print"/>
            <a:stretch>
              <a:fillRect/>
            </a:stretch>
          </a:blipFill>
        </p:spPr>
        <p:txBody>
          <a:bodyPr wrap="square" lIns="0" tIns="0" rIns="0" bIns="0" rtlCol="0"/>
          <a:lstStyle/>
          <a:p>
            <a:endParaRPr/>
          </a:p>
        </p:txBody>
      </p:sp>
      <p:sp>
        <p:nvSpPr>
          <p:cNvPr id="195" name="object 194"/>
          <p:cNvSpPr/>
          <p:nvPr/>
        </p:nvSpPr>
        <p:spPr>
          <a:xfrm>
            <a:off x="3929736" y="3481849"/>
            <a:ext cx="756920" cy="410209"/>
          </a:xfrm>
          <a:custGeom>
            <a:avLst/>
            <a:gdLst/>
            <a:ahLst/>
            <a:cxnLst/>
            <a:rect l="l" t="t" r="r" b="b"/>
            <a:pathLst>
              <a:path w="756920" h="410210">
                <a:moveTo>
                  <a:pt x="286984" y="410071"/>
                </a:moveTo>
                <a:lnTo>
                  <a:pt x="756300" y="155421"/>
                </a:lnTo>
                <a:lnTo>
                  <a:pt x="465461" y="0"/>
                </a:lnTo>
                <a:lnTo>
                  <a:pt x="0" y="252874"/>
                </a:lnTo>
                <a:lnTo>
                  <a:pt x="33323" y="286066"/>
                </a:lnTo>
                <a:lnTo>
                  <a:pt x="69698" y="315947"/>
                </a:lnTo>
                <a:lnTo>
                  <a:pt x="108838" y="342357"/>
                </a:lnTo>
                <a:lnTo>
                  <a:pt x="150453" y="365134"/>
                </a:lnTo>
                <a:lnTo>
                  <a:pt x="194258" y="384119"/>
                </a:lnTo>
                <a:lnTo>
                  <a:pt x="239963" y="399152"/>
                </a:lnTo>
                <a:lnTo>
                  <a:pt x="287281" y="410071"/>
                </a:lnTo>
              </a:path>
            </a:pathLst>
          </a:custGeom>
          <a:ln w="5326">
            <a:solidFill>
              <a:srgbClr val="000000"/>
            </a:solidFill>
          </a:ln>
        </p:spPr>
        <p:txBody>
          <a:bodyPr wrap="square" lIns="0" tIns="0" rIns="0" bIns="0" rtlCol="0"/>
          <a:lstStyle/>
          <a:p>
            <a:endParaRPr/>
          </a:p>
        </p:txBody>
      </p:sp>
      <p:sp>
        <p:nvSpPr>
          <p:cNvPr id="196" name="object 195"/>
          <p:cNvSpPr/>
          <p:nvPr/>
        </p:nvSpPr>
        <p:spPr>
          <a:xfrm>
            <a:off x="3929885" y="3733986"/>
            <a:ext cx="287133" cy="795741"/>
          </a:xfrm>
          <a:prstGeom prst="rect">
            <a:avLst/>
          </a:prstGeom>
          <a:blipFill>
            <a:blip r:embed="rId57" cstate="print"/>
            <a:stretch>
              <a:fillRect/>
            </a:stretch>
          </a:blipFill>
        </p:spPr>
        <p:txBody>
          <a:bodyPr wrap="square" lIns="0" tIns="0" rIns="0" bIns="0" rtlCol="0"/>
          <a:lstStyle/>
          <a:p>
            <a:endParaRPr/>
          </a:p>
        </p:txBody>
      </p:sp>
      <p:sp>
        <p:nvSpPr>
          <p:cNvPr id="197" name="object 196"/>
          <p:cNvSpPr/>
          <p:nvPr/>
        </p:nvSpPr>
        <p:spPr>
          <a:xfrm>
            <a:off x="3929884" y="3733985"/>
            <a:ext cx="287655" cy="796290"/>
          </a:xfrm>
          <a:custGeom>
            <a:avLst/>
            <a:gdLst/>
            <a:ahLst/>
            <a:cxnLst/>
            <a:rect l="l" t="t" r="r" b="b"/>
            <a:pathLst>
              <a:path w="287654" h="796289">
                <a:moveTo>
                  <a:pt x="287133" y="157935"/>
                </a:moveTo>
                <a:lnTo>
                  <a:pt x="239706" y="147053"/>
                </a:lnTo>
                <a:lnTo>
                  <a:pt x="193932" y="132005"/>
                </a:lnTo>
                <a:lnTo>
                  <a:pt x="150099" y="112956"/>
                </a:lnTo>
                <a:lnTo>
                  <a:pt x="108499" y="90068"/>
                </a:lnTo>
                <a:lnTo>
                  <a:pt x="69422" y="63503"/>
                </a:lnTo>
                <a:lnTo>
                  <a:pt x="33159" y="33426"/>
                </a:lnTo>
                <a:lnTo>
                  <a:pt x="0" y="0"/>
                </a:lnTo>
                <a:lnTo>
                  <a:pt x="0" y="650524"/>
                </a:lnTo>
                <a:lnTo>
                  <a:pt x="33711" y="682152"/>
                </a:lnTo>
                <a:lnTo>
                  <a:pt x="70356" y="710394"/>
                </a:lnTo>
                <a:lnTo>
                  <a:pt x="109635" y="735105"/>
                </a:lnTo>
                <a:lnTo>
                  <a:pt x="151250" y="756140"/>
                </a:lnTo>
                <a:lnTo>
                  <a:pt x="194904" y="773355"/>
                </a:lnTo>
                <a:lnTo>
                  <a:pt x="240297" y="786604"/>
                </a:lnTo>
                <a:lnTo>
                  <a:pt x="287133" y="795742"/>
                </a:lnTo>
                <a:lnTo>
                  <a:pt x="286836" y="157935"/>
                </a:lnTo>
              </a:path>
            </a:pathLst>
          </a:custGeom>
          <a:ln w="5335">
            <a:solidFill>
              <a:srgbClr val="FFFFFF"/>
            </a:solidFill>
          </a:ln>
        </p:spPr>
        <p:txBody>
          <a:bodyPr wrap="square" lIns="0" tIns="0" rIns="0" bIns="0" rtlCol="0"/>
          <a:lstStyle/>
          <a:p>
            <a:endParaRPr/>
          </a:p>
        </p:txBody>
      </p:sp>
      <p:sp>
        <p:nvSpPr>
          <p:cNvPr id="198" name="object 197"/>
          <p:cNvSpPr/>
          <p:nvPr/>
        </p:nvSpPr>
        <p:spPr>
          <a:xfrm>
            <a:off x="4216722" y="3637271"/>
            <a:ext cx="469314" cy="891716"/>
          </a:xfrm>
          <a:prstGeom prst="rect">
            <a:avLst/>
          </a:prstGeom>
          <a:blipFill>
            <a:blip r:embed="rId58" cstate="print"/>
            <a:stretch>
              <a:fillRect/>
            </a:stretch>
          </a:blipFill>
        </p:spPr>
        <p:txBody>
          <a:bodyPr wrap="square" lIns="0" tIns="0" rIns="0" bIns="0" rtlCol="0"/>
          <a:lstStyle/>
          <a:p>
            <a:endParaRPr/>
          </a:p>
        </p:txBody>
      </p:sp>
      <p:sp>
        <p:nvSpPr>
          <p:cNvPr id="199" name="object 198"/>
          <p:cNvSpPr/>
          <p:nvPr/>
        </p:nvSpPr>
        <p:spPr>
          <a:xfrm>
            <a:off x="4216721" y="3637271"/>
            <a:ext cx="469900" cy="892175"/>
          </a:xfrm>
          <a:custGeom>
            <a:avLst/>
            <a:gdLst/>
            <a:ahLst/>
            <a:cxnLst/>
            <a:rect l="l" t="t" r="r" b="b"/>
            <a:pathLst>
              <a:path w="469900" h="892175">
                <a:moveTo>
                  <a:pt x="0" y="254649"/>
                </a:moveTo>
                <a:lnTo>
                  <a:pt x="0" y="891716"/>
                </a:lnTo>
                <a:lnTo>
                  <a:pt x="469315" y="639581"/>
                </a:lnTo>
                <a:lnTo>
                  <a:pt x="469315" y="0"/>
                </a:lnTo>
                <a:lnTo>
                  <a:pt x="0" y="254649"/>
                </a:lnTo>
                <a:close/>
              </a:path>
            </a:pathLst>
          </a:custGeom>
          <a:ln w="5333">
            <a:solidFill>
              <a:srgbClr val="000000"/>
            </a:solidFill>
          </a:ln>
        </p:spPr>
        <p:txBody>
          <a:bodyPr wrap="square" lIns="0" tIns="0" rIns="0" bIns="0" rtlCol="0"/>
          <a:lstStyle/>
          <a:p>
            <a:endParaRPr/>
          </a:p>
        </p:txBody>
      </p:sp>
      <p:sp>
        <p:nvSpPr>
          <p:cNvPr id="200" name="object 199"/>
          <p:cNvSpPr/>
          <p:nvPr/>
        </p:nvSpPr>
        <p:spPr>
          <a:xfrm>
            <a:off x="3929736" y="3481849"/>
            <a:ext cx="756920" cy="1048385"/>
          </a:xfrm>
          <a:custGeom>
            <a:avLst/>
            <a:gdLst/>
            <a:ahLst/>
            <a:cxnLst/>
            <a:rect l="l" t="t" r="r" b="b"/>
            <a:pathLst>
              <a:path w="756920" h="1048385">
                <a:moveTo>
                  <a:pt x="756300" y="155274"/>
                </a:moveTo>
                <a:lnTo>
                  <a:pt x="465461" y="0"/>
                </a:lnTo>
                <a:lnTo>
                  <a:pt x="0" y="252874"/>
                </a:lnTo>
                <a:lnTo>
                  <a:pt x="148" y="902659"/>
                </a:lnTo>
                <a:lnTo>
                  <a:pt x="33860" y="934288"/>
                </a:lnTo>
                <a:lnTo>
                  <a:pt x="70504" y="962530"/>
                </a:lnTo>
                <a:lnTo>
                  <a:pt x="109783" y="987241"/>
                </a:lnTo>
                <a:lnTo>
                  <a:pt x="151399" y="1008276"/>
                </a:lnTo>
                <a:lnTo>
                  <a:pt x="195052" y="1025490"/>
                </a:lnTo>
                <a:lnTo>
                  <a:pt x="240446" y="1038739"/>
                </a:lnTo>
                <a:lnTo>
                  <a:pt x="287281" y="1047878"/>
                </a:lnTo>
                <a:lnTo>
                  <a:pt x="756300" y="795003"/>
                </a:lnTo>
                <a:lnTo>
                  <a:pt x="756300" y="155274"/>
                </a:lnTo>
                <a:close/>
              </a:path>
            </a:pathLst>
          </a:custGeom>
          <a:ln w="14811">
            <a:solidFill>
              <a:srgbClr val="4677BF"/>
            </a:solidFill>
          </a:ln>
        </p:spPr>
        <p:txBody>
          <a:bodyPr wrap="square" lIns="0" tIns="0" rIns="0" bIns="0" rtlCol="0"/>
          <a:lstStyle/>
          <a:p>
            <a:endParaRPr/>
          </a:p>
        </p:txBody>
      </p:sp>
      <p:sp>
        <p:nvSpPr>
          <p:cNvPr id="201" name="object 200"/>
          <p:cNvSpPr/>
          <p:nvPr/>
        </p:nvSpPr>
        <p:spPr>
          <a:xfrm>
            <a:off x="4038850" y="4128550"/>
            <a:ext cx="45992" cy="57610"/>
          </a:xfrm>
          <a:prstGeom prst="rect">
            <a:avLst/>
          </a:prstGeom>
          <a:blipFill>
            <a:blip r:embed="rId59" cstate="print"/>
            <a:stretch>
              <a:fillRect/>
            </a:stretch>
          </a:blipFill>
        </p:spPr>
        <p:txBody>
          <a:bodyPr wrap="square" lIns="0" tIns="0" rIns="0" bIns="0" rtlCol="0"/>
          <a:lstStyle/>
          <a:p>
            <a:endParaRPr/>
          </a:p>
        </p:txBody>
      </p:sp>
      <p:sp>
        <p:nvSpPr>
          <p:cNvPr id="202" name="object 201"/>
          <p:cNvSpPr/>
          <p:nvPr/>
        </p:nvSpPr>
        <p:spPr>
          <a:xfrm>
            <a:off x="4038849" y="4128549"/>
            <a:ext cx="46355" cy="57785"/>
          </a:xfrm>
          <a:custGeom>
            <a:avLst/>
            <a:gdLst/>
            <a:ahLst/>
            <a:cxnLst/>
            <a:rect l="l" t="t" r="r" b="b"/>
            <a:pathLst>
              <a:path w="46354" h="57785">
                <a:moveTo>
                  <a:pt x="43569" y="21273"/>
                </a:moveTo>
                <a:lnTo>
                  <a:pt x="37980" y="10929"/>
                </a:lnTo>
                <a:lnTo>
                  <a:pt x="30321" y="3620"/>
                </a:lnTo>
                <a:lnTo>
                  <a:pt x="21577" y="0"/>
                </a:lnTo>
                <a:lnTo>
                  <a:pt x="12736" y="718"/>
                </a:lnTo>
                <a:lnTo>
                  <a:pt x="5507" y="5850"/>
                </a:lnTo>
                <a:lnTo>
                  <a:pt x="1155" y="14268"/>
                </a:lnTo>
                <a:lnTo>
                  <a:pt x="0" y="24820"/>
                </a:lnTo>
                <a:lnTo>
                  <a:pt x="2360" y="36357"/>
                </a:lnTo>
                <a:lnTo>
                  <a:pt x="7949" y="46639"/>
                </a:lnTo>
                <a:lnTo>
                  <a:pt x="15608" y="53955"/>
                </a:lnTo>
                <a:lnTo>
                  <a:pt x="24352" y="57610"/>
                </a:lnTo>
                <a:lnTo>
                  <a:pt x="33193" y="56913"/>
                </a:lnTo>
                <a:lnTo>
                  <a:pt x="40442" y="51781"/>
                </a:lnTo>
                <a:lnTo>
                  <a:pt x="44829" y="43363"/>
                </a:lnTo>
                <a:lnTo>
                  <a:pt x="45992" y="32810"/>
                </a:lnTo>
                <a:lnTo>
                  <a:pt x="43569" y="21273"/>
                </a:lnTo>
                <a:close/>
              </a:path>
            </a:pathLst>
          </a:custGeom>
          <a:ln w="5331">
            <a:solidFill>
              <a:srgbClr val="000000"/>
            </a:solidFill>
          </a:ln>
        </p:spPr>
        <p:txBody>
          <a:bodyPr wrap="square" lIns="0" tIns="0" rIns="0" bIns="0" rtlCol="0"/>
          <a:lstStyle/>
          <a:p>
            <a:endParaRPr/>
          </a:p>
        </p:txBody>
      </p:sp>
      <p:sp>
        <p:nvSpPr>
          <p:cNvPr id="203" name="object 202"/>
          <p:cNvSpPr/>
          <p:nvPr/>
        </p:nvSpPr>
        <p:spPr>
          <a:xfrm>
            <a:off x="3976282" y="4260585"/>
            <a:ext cx="194310" cy="99695"/>
          </a:xfrm>
          <a:custGeom>
            <a:avLst/>
            <a:gdLst/>
            <a:ahLst/>
            <a:cxnLst/>
            <a:rect l="l" t="t" r="r" b="b"/>
            <a:pathLst>
              <a:path w="194310" h="99695">
                <a:moveTo>
                  <a:pt x="0" y="0"/>
                </a:moveTo>
                <a:lnTo>
                  <a:pt x="44846" y="32933"/>
                </a:lnTo>
                <a:lnTo>
                  <a:pt x="92388" y="60612"/>
                </a:lnTo>
                <a:lnTo>
                  <a:pt x="142209" y="82829"/>
                </a:lnTo>
                <a:lnTo>
                  <a:pt x="193892" y="99375"/>
                </a:lnTo>
              </a:path>
            </a:pathLst>
          </a:custGeom>
          <a:ln w="8877">
            <a:solidFill>
              <a:srgbClr val="000000"/>
            </a:solidFill>
          </a:ln>
        </p:spPr>
        <p:txBody>
          <a:bodyPr wrap="square" lIns="0" tIns="0" rIns="0" bIns="0" rtlCol="0"/>
          <a:lstStyle/>
          <a:p>
            <a:endParaRPr/>
          </a:p>
        </p:txBody>
      </p:sp>
      <p:sp>
        <p:nvSpPr>
          <p:cNvPr id="204" name="object 203"/>
          <p:cNvSpPr/>
          <p:nvPr/>
        </p:nvSpPr>
        <p:spPr>
          <a:xfrm>
            <a:off x="3976282" y="4299330"/>
            <a:ext cx="194310" cy="99695"/>
          </a:xfrm>
          <a:custGeom>
            <a:avLst/>
            <a:gdLst/>
            <a:ahLst/>
            <a:cxnLst/>
            <a:rect l="l" t="t" r="r" b="b"/>
            <a:pathLst>
              <a:path w="194310" h="99695">
                <a:moveTo>
                  <a:pt x="0" y="0"/>
                </a:moveTo>
                <a:lnTo>
                  <a:pt x="44846" y="33016"/>
                </a:lnTo>
                <a:lnTo>
                  <a:pt x="92388" y="60723"/>
                </a:lnTo>
                <a:lnTo>
                  <a:pt x="142209" y="82912"/>
                </a:lnTo>
                <a:lnTo>
                  <a:pt x="193892" y="99375"/>
                </a:lnTo>
              </a:path>
            </a:pathLst>
          </a:custGeom>
          <a:ln w="8877">
            <a:solidFill>
              <a:srgbClr val="000000"/>
            </a:solidFill>
          </a:ln>
        </p:spPr>
        <p:txBody>
          <a:bodyPr wrap="square" lIns="0" tIns="0" rIns="0" bIns="0" rtlCol="0"/>
          <a:lstStyle/>
          <a:p>
            <a:endParaRPr/>
          </a:p>
        </p:txBody>
      </p:sp>
      <p:sp>
        <p:nvSpPr>
          <p:cNvPr id="205" name="object 204"/>
          <p:cNvSpPr/>
          <p:nvPr/>
        </p:nvSpPr>
        <p:spPr>
          <a:xfrm>
            <a:off x="3976282" y="4338222"/>
            <a:ext cx="194310" cy="99695"/>
          </a:xfrm>
          <a:custGeom>
            <a:avLst/>
            <a:gdLst/>
            <a:ahLst/>
            <a:cxnLst/>
            <a:rect l="l" t="t" r="r" b="b"/>
            <a:pathLst>
              <a:path w="194310" h="99695">
                <a:moveTo>
                  <a:pt x="0" y="0"/>
                </a:moveTo>
                <a:lnTo>
                  <a:pt x="44846" y="33016"/>
                </a:lnTo>
                <a:lnTo>
                  <a:pt x="92388" y="60723"/>
                </a:lnTo>
                <a:lnTo>
                  <a:pt x="142209" y="82912"/>
                </a:lnTo>
                <a:lnTo>
                  <a:pt x="193892" y="99375"/>
                </a:lnTo>
              </a:path>
            </a:pathLst>
          </a:custGeom>
          <a:ln w="8877">
            <a:solidFill>
              <a:srgbClr val="000000"/>
            </a:solidFill>
          </a:ln>
        </p:spPr>
        <p:txBody>
          <a:bodyPr wrap="square" lIns="0" tIns="0" rIns="0" bIns="0" rtlCol="0"/>
          <a:lstStyle/>
          <a:p>
            <a:endParaRPr/>
          </a:p>
        </p:txBody>
      </p:sp>
      <p:sp>
        <p:nvSpPr>
          <p:cNvPr id="206" name="object 205"/>
          <p:cNvSpPr/>
          <p:nvPr/>
        </p:nvSpPr>
        <p:spPr>
          <a:xfrm>
            <a:off x="3968425" y="3856726"/>
            <a:ext cx="210185" cy="116839"/>
          </a:xfrm>
          <a:custGeom>
            <a:avLst/>
            <a:gdLst/>
            <a:ahLst/>
            <a:cxnLst/>
            <a:rect l="l" t="t" r="r" b="b"/>
            <a:pathLst>
              <a:path w="210185" h="116839">
                <a:moveTo>
                  <a:pt x="8301" y="0"/>
                </a:moveTo>
                <a:lnTo>
                  <a:pt x="4151" y="147"/>
                </a:lnTo>
                <a:lnTo>
                  <a:pt x="1779" y="2661"/>
                </a:lnTo>
                <a:lnTo>
                  <a:pt x="593" y="3844"/>
                </a:lnTo>
                <a:lnTo>
                  <a:pt x="0" y="5618"/>
                </a:lnTo>
                <a:lnTo>
                  <a:pt x="148" y="7393"/>
                </a:lnTo>
                <a:lnTo>
                  <a:pt x="593" y="11534"/>
                </a:lnTo>
                <a:lnTo>
                  <a:pt x="3114" y="15231"/>
                </a:lnTo>
                <a:lnTo>
                  <a:pt x="6967" y="17449"/>
                </a:lnTo>
                <a:lnTo>
                  <a:pt x="50669" y="49904"/>
                </a:lnTo>
                <a:lnTo>
                  <a:pt x="97873" y="77451"/>
                </a:lnTo>
                <a:lnTo>
                  <a:pt x="148134" y="99841"/>
                </a:lnTo>
                <a:lnTo>
                  <a:pt x="201007" y="116824"/>
                </a:lnTo>
                <a:lnTo>
                  <a:pt x="206344" y="115641"/>
                </a:lnTo>
                <a:lnTo>
                  <a:pt x="209754" y="110761"/>
                </a:lnTo>
                <a:lnTo>
                  <a:pt x="208420" y="105733"/>
                </a:lnTo>
                <a:lnTo>
                  <a:pt x="207679" y="102184"/>
                </a:lnTo>
                <a:lnTo>
                  <a:pt x="204715" y="99523"/>
                </a:lnTo>
                <a:lnTo>
                  <a:pt x="201007" y="98783"/>
                </a:lnTo>
                <a:lnTo>
                  <a:pt x="149218" y="82405"/>
                </a:lnTo>
                <a:lnTo>
                  <a:pt x="99985" y="60704"/>
                </a:lnTo>
                <a:lnTo>
                  <a:pt x="53754" y="33901"/>
                </a:lnTo>
                <a:lnTo>
                  <a:pt x="10970" y="2217"/>
                </a:lnTo>
                <a:lnTo>
                  <a:pt x="8301" y="0"/>
                </a:lnTo>
                <a:close/>
              </a:path>
            </a:pathLst>
          </a:custGeom>
          <a:solidFill>
            <a:srgbClr val="000000"/>
          </a:solidFill>
        </p:spPr>
        <p:txBody>
          <a:bodyPr wrap="square" lIns="0" tIns="0" rIns="0" bIns="0" rtlCol="0"/>
          <a:lstStyle/>
          <a:p>
            <a:endParaRPr/>
          </a:p>
        </p:txBody>
      </p:sp>
      <p:sp>
        <p:nvSpPr>
          <p:cNvPr id="207" name="object 206"/>
          <p:cNvSpPr/>
          <p:nvPr/>
        </p:nvSpPr>
        <p:spPr>
          <a:xfrm>
            <a:off x="3968426" y="3856725"/>
            <a:ext cx="210185" cy="116839"/>
          </a:xfrm>
          <a:custGeom>
            <a:avLst/>
            <a:gdLst/>
            <a:ahLst/>
            <a:cxnLst/>
            <a:rect l="l" t="t" r="r" b="b"/>
            <a:pathLst>
              <a:path w="210185" h="116839">
                <a:moveTo>
                  <a:pt x="6967" y="17449"/>
                </a:moveTo>
                <a:lnTo>
                  <a:pt x="50668" y="49904"/>
                </a:lnTo>
                <a:lnTo>
                  <a:pt x="97872" y="77452"/>
                </a:lnTo>
                <a:lnTo>
                  <a:pt x="148134" y="99842"/>
                </a:lnTo>
                <a:lnTo>
                  <a:pt x="201008" y="116825"/>
                </a:lnTo>
                <a:lnTo>
                  <a:pt x="206344" y="115642"/>
                </a:lnTo>
                <a:lnTo>
                  <a:pt x="209754" y="110762"/>
                </a:lnTo>
                <a:lnTo>
                  <a:pt x="208419" y="105734"/>
                </a:lnTo>
                <a:lnTo>
                  <a:pt x="207678" y="102185"/>
                </a:lnTo>
                <a:lnTo>
                  <a:pt x="204713" y="99523"/>
                </a:lnTo>
                <a:lnTo>
                  <a:pt x="201008" y="98783"/>
                </a:lnTo>
                <a:lnTo>
                  <a:pt x="149218" y="82406"/>
                </a:lnTo>
                <a:lnTo>
                  <a:pt x="99985" y="60704"/>
                </a:lnTo>
                <a:lnTo>
                  <a:pt x="53754" y="33901"/>
                </a:lnTo>
                <a:lnTo>
                  <a:pt x="10969" y="2218"/>
                </a:lnTo>
                <a:lnTo>
                  <a:pt x="8301" y="0"/>
                </a:lnTo>
                <a:lnTo>
                  <a:pt x="4150" y="147"/>
                </a:lnTo>
                <a:lnTo>
                  <a:pt x="1778" y="2661"/>
                </a:lnTo>
                <a:lnTo>
                  <a:pt x="592" y="3844"/>
                </a:lnTo>
                <a:lnTo>
                  <a:pt x="0" y="5619"/>
                </a:lnTo>
                <a:lnTo>
                  <a:pt x="148" y="7394"/>
                </a:lnTo>
                <a:lnTo>
                  <a:pt x="592" y="11534"/>
                </a:lnTo>
                <a:lnTo>
                  <a:pt x="3112" y="15231"/>
                </a:lnTo>
                <a:lnTo>
                  <a:pt x="6967" y="17449"/>
                </a:lnTo>
                <a:close/>
              </a:path>
            </a:pathLst>
          </a:custGeom>
          <a:ln w="5326">
            <a:solidFill>
              <a:srgbClr val="000000"/>
            </a:solidFill>
          </a:ln>
        </p:spPr>
        <p:txBody>
          <a:bodyPr wrap="square" lIns="0" tIns="0" rIns="0" bIns="0" rtlCol="0"/>
          <a:lstStyle/>
          <a:p>
            <a:endParaRPr/>
          </a:p>
        </p:txBody>
      </p:sp>
      <p:sp>
        <p:nvSpPr>
          <p:cNvPr id="208" name="object 207"/>
          <p:cNvSpPr/>
          <p:nvPr/>
        </p:nvSpPr>
        <p:spPr>
          <a:xfrm>
            <a:off x="4030762" y="3913812"/>
            <a:ext cx="59068" cy="37114"/>
          </a:xfrm>
          <a:prstGeom prst="rect">
            <a:avLst/>
          </a:prstGeom>
          <a:blipFill>
            <a:blip r:embed="rId60" cstate="print"/>
            <a:stretch>
              <a:fillRect/>
            </a:stretch>
          </a:blipFill>
        </p:spPr>
        <p:txBody>
          <a:bodyPr wrap="square" lIns="0" tIns="0" rIns="0" bIns="0" rtlCol="0"/>
          <a:lstStyle/>
          <a:p>
            <a:endParaRPr/>
          </a:p>
        </p:txBody>
      </p:sp>
      <p:sp>
        <p:nvSpPr>
          <p:cNvPr id="209" name="object 208"/>
          <p:cNvSpPr/>
          <p:nvPr/>
        </p:nvSpPr>
        <p:spPr>
          <a:xfrm>
            <a:off x="4030761" y="3913811"/>
            <a:ext cx="59690" cy="37465"/>
          </a:xfrm>
          <a:custGeom>
            <a:avLst/>
            <a:gdLst/>
            <a:ahLst/>
            <a:cxnLst/>
            <a:rect l="l" t="t" r="r" b="b"/>
            <a:pathLst>
              <a:path w="59689" h="37464">
                <a:moveTo>
                  <a:pt x="59069" y="36225"/>
                </a:moveTo>
                <a:lnTo>
                  <a:pt x="47905" y="15351"/>
                </a:lnTo>
                <a:lnTo>
                  <a:pt x="33350" y="2989"/>
                </a:lnTo>
                <a:lnTo>
                  <a:pt x="17128" y="0"/>
                </a:lnTo>
                <a:lnTo>
                  <a:pt x="961" y="7241"/>
                </a:lnTo>
                <a:lnTo>
                  <a:pt x="0" y="16678"/>
                </a:lnTo>
                <a:lnTo>
                  <a:pt x="6168" y="25282"/>
                </a:lnTo>
                <a:lnTo>
                  <a:pt x="18367" y="32113"/>
                </a:lnTo>
                <a:lnTo>
                  <a:pt x="35500" y="36225"/>
                </a:lnTo>
                <a:lnTo>
                  <a:pt x="43208" y="37113"/>
                </a:lnTo>
                <a:lnTo>
                  <a:pt x="51361" y="37113"/>
                </a:lnTo>
                <a:lnTo>
                  <a:pt x="59069" y="36225"/>
                </a:lnTo>
                <a:close/>
              </a:path>
            </a:pathLst>
          </a:custGeom>
          <a:ln w="3175">
            <a:solidFill>
              <a:srgbClr val="FFFFFF"/>
            </a:solidFill>
          </a:ln>
        </p:spPr>
        <p:txBody>
          <a:bodyPr wrap="square" lIns="0" tIns="0" rIns="0" bIns="0" rtlCol="0"/>
          <a:lstStyle/>
          <a:p>
            <a:endParaRPr/>
          </a:p>
        </p:txBody>
      </p:sp>
      <p:sp>
        <p:nvSpPr>
          <p:cNvPr id="210" name="object 209"/>
          <p:cNvSpPr/>
          <p:nvPr/>
        </p:nvSpPr>
        <p:spPr>
          <a:xfrm>
            <a:off x="3976283" y="3927265"/>
            <a:ext cx="193892" cy="149950"/>
          </a:xfrm>
          <a:prstGeom prst="rect">
            <a:avLst/>
          </a:prstGeom>
          <a:blipFill>
            <a:blip r:embed="rId61" cstate="print"/>
            <a:stretch>
              <a:fillRect/>
            </a:stretch>
          </a:blipFill>
        </p:spPr>
        <p:txBody>
          <a:bodyPr wrap="square" lIns="0" tIns="0" rIns="0" bIns="0" rtlCol="0"/>
          <a:lstStyle/>
          <a:p>
            <a:endParaRPr/>
          </a:p>
        </p:txBody>
      </p:sp>
      <p:sp>
        <p:nvSpPr>
          <p:cNvPr id="211" name="object 210"/>
          <p:cNvSpPr/>
          <p:nvPr/>
        </p:nvSpPr>
        <p:spPr>
          <a:xfrm>
            <a:off x="3976283" y="3937173"/>
            <a:ext cx="194310" cy="112395"/>
          </a:xfrm>
          <a:custGeom>
            <a:avLst/>
            <a:gdLst/>
            <a:ahLst/>
            <a:cxnLst/>
            <a:rect l="l" t="t" r="r" b="b"/>
            <a:pathLst>
              <a:path w="194310" h="112395">
                <a:moveTo>
                  <a:pt x="0" y="0"/>
                </a:moveTo>
                <a:lnTo>
                  <a:pt x="0" y="12569"/>
                </a:lnTo>
                <a:lnTo>
                  <a:pt x="43553" y="45273"/>
                </a:lnTo>
                <a:lnTo>
                  <a:pt x="90720" y="72904"/>
                </a:lnTo>
                <a:lnTo>
                  <a:pt x="141000" y="95210"/>
                </a:lnTo>
                <a:lnTo>
                  <a:pt x="193892" y="111944"/>
                </a:lnTo>
                <a:lnTo>
                  <a:pt x="193892" y="99374"/>
                </a:lnTo>
                <a:lnTo>
                  <a:pt x="141374" y="81830"/>
                </a:lnTo>
                <a:lnTo>
                  <a:pt x="91275" y="59280"/>
                </a:lnTo>
                <a:lnTo>
                  <a:pt x="44012" y="31934"/>
                </a:lnTo>
                <a:lnTo>
                  <a:pt x="0" y="0"/>
                </a:lnTo>
                <a:close/>
              </a:path>
            </a:pathLst>
          </a:custGeom>
          <a:solidFill>
            <a:srgbClr val="000000"/>
          </a:solidFill>
        </p:spPr>
        <p:txBody>
          <a:bodyPr wrap="square" lIns="0" tIns="0" rIns="0" bIns="0" rtlCol="0"/>
          <a:lstStyle/>
          <a:p>
            <a:endParaRPr/>
          </a:p>
        </p:txBody>
      </p:sp>
      <p:sp>
        <p:nvSpPr>
          <p:cNvPr id="212" name="object 211"/>
          <p:cNvSpPr/>
          <p:nvPr/>
        </p:nvSpPr>
        <p:spPr>
          <a:xfrm>
            <a:off x="3976282" y="3926229"/>
            <a:ext cx="194310" cy="150495"/>
          </a:xfrm>
          <a:custGeom>
            <a:avLst/>
            <a:gdLst/>
            <a:ahLst/>
            <a:cxnLst/>
            <a:rect l="l" t="t" r="r" b="b"/>
            <a:pathLst>
              <a:path w="194310" h="150495">
                <a:moveTo>
                  <a:pt x="0" y="0"/>
                </a:moveTo>
                <a:lnTo>
                  <a:pt x="0" y="50722"/>
                </a:lnTo>
                <a:lnTo>
                  <a:pt x="44012" y="82658"/>
                </a:lnTo>
                <a:lnTo>
                  <a:pt x="91276" y="110004"/>
                </a:lnTo>
                <a:lnTo>
                  <a:pt x="141375" y="132553"/>
                </a:lnTo>
                <a:lnTo>
                  <a:pt x="193892" y="150098"/>
                </a:lnTo>
              </a:path>
            </a:pathLst>
          </a:custGeom>
          <a:ln w="5328">
            <a:solidFill>
              <a:srgbClr val="FFFFFF"/>
            </a:solidFill>
          </a:ln>
        </p:spPr>
        <p:txBody>
          <a:bodyPr wrap="square" lIns="0" tIns="0" rIns="0" bIns="0" rtlCol="0"/>
          <a:lstStyle/>
          <a:p>
            <a:endParaRPr/>
          </a:p>
        </p:txBody>
      </p:sp>
      <p:sp>
        <p:nvSpPr>
          <p:cNvPr id="213" name="object 212"/>
          <p:cNvSpPr/>
          <p:nvPr/>
        </p:nvSpPr>
        <p:spPr>
          <a:xfrm>
            <a:off x="3976282" y="3928151"/>
            <a:ext cx="194310" cy="150495"/>
          </a:xfrm>
          <a:custGeom>
            <a:avLst/>
            <a:gdLst/>
            <a:ahLst/>
            <a:cxnLst/>
            <a:rect l="l" t="t" r="r" b="b"/>
            <a:pathLst>
              <a:path w="194310" h="150495">
                <a:moveTo>
                  <a:pt x="193892" y="149950"/>
                </a:moveTo>
                <a:lnTo>
                  <a:pt x="193892" y="99375"/>
                </a:lnTo>
                <a:lnTo>
                  <a:pt x="141542" y="81581"/>
                </a:lnTo>
                <a:lnTo>
                  <a:pt x="91498" y="58948"/>
                </a:lnTo>
                <a:lnTo>
                  <a:pt x="44178" y="31685"/>
                </a:lnTo>
                <a:lnTo>
                  <a:pt x="0" y="0"/>
                </a:lnTo>
              </a:path>
            </a:pathLst>
          </a:custGeom>
          <a:ln w="5328">
            <a:solidFill>
              <a:srgbClr val="000000"/>
            </a:solidFill>
          </a:ln>
        </p:spPr>
        <p:txBody>
          <a:bodyPr wrap="square" lIns="0" tIns="0" rIns="0" bIns="0" rtlCol="0"/>
          <a:lstStyle/>
          <a:p>
            <a:endParaRPr/>
          </a:p>
        </p:txBody>
      </p:sp>
      <p:sp>
        <p:nvSpPr>
          <p:cNvPr id="214" name="object 213"/>
          <p:cNvSpPr/>
          <p:nvPr/>
        </p:nvSpPr>
        <p:spPr>
          <a:xfrm>
            <a:off x="4387935" y="4583407"/>
            <a:ext cx="101600" cy="51435"/>
          </a:xfrm>
          <a:custGeom>
            <a:avLst/>
            <a:gdLst/>
            <a:ahLst/>
            <a:cxnLst/>
            <a:rect l="l" t="t" r="r" b="b"/>
            <a:pathLst>
              <a:path w="101600" h="51435">
                <a:moveTo>
                  <a:pt x="75451" y="0"/>
                </a:moveTo>
                <a:lnTo>
                  <a:pt x="0" y="43033"/>
                </a:lnTo>
                <a:lnTo>
                  <a:pt x="22821" y="49439"/>
                </a:lnTo>
                <a:lnTo>
                  <a:pt x="46267" y="51130"/>
                </a:lnTo>
                <a:lnTo>
                  <a:pt x="91757" y="40372"/>
                </a:lnTo>
                <a:lnTo>
                  <a:pt x="101430" y="24047"/>
                </a:lnTo>
                <a:lnTo>
                  <a:pt x="99466" y="17598"/>
                </a:lnTo>
                <a:lnTo>
                  <a:pt x="98873" y="16267"/>
                </a:lnTo>
                <a:lnTo>
                  <a:pt x="97094" y="14197"/>
                </a:lnTo>
                <a:lnTo>
                  <a:pt x="75451" y="0"/>
                </a:lnTo>
                <a:close/>
              </a:path>
            </a:pathLst>
          </a:custGeom>
          <a:solidFill>
            <a:srgbClr val="E2E9F3"/>
          </a:solidFill>
        </p:spPr>
        <p:txBody>
          <a:bodyPr wrap="square" lIns="0" tIns="0" rIns="0" bIns="0" rtlCol="0"/>
          <a:lstStyle/>
          <a:p>
            <a:endParaRPr/>
          </a:p>
        </p:txBody>
      </p:sp>
      <p:sp>
        <p:nvSpPr>
          <p:cNvPr id="215" name="object 214"/>
          <p:cNvSpPr/>
          <p:nvPr/>
        </p:nvSpPr>
        <p:spPr>
          <a:xfrm>
            <a:off x="4500594" y="4460077"/>
            <a:ext cx="185420" cy="98425"/>
          </a:xfrm>
          <a:custGeom>
            <a:avLst/>
            <a:gdLst/>
            <a:ahLst/>
            <a:cxnLst/>
            <a:rect l="l" t="t" r="r" b="b"/>
            <a:pathLst>
              <a:path w="185420" h="98425">
                <a:moveTo>
                  <a:pt x="149719" y="0"/>
                </a:moveTo>
                <a:lnTo>
                  <a:pt x="0" y="84439"/>
                </a:lnTo>
                <a:lnTo>
                  <a:pt x="38348" y="95401"/>
                </a:lnTo>
                <a:lnTo>
                  <a:pt x="77767" y="98377"/>
                </a:lnTo>
                <a:lnTo>
                  <a:pt x="116881" y="93423"/>
                </a:lnTo>
                <a:lnTo>
                  <a:pt x="154313" y="80594"/>
                </a:lnTo>
                <a:lnTo>
                  <a:pt x="185248" y="46011"/>
                </a:lnTo>
                <a:lnTo>
                  <a:pt x="183812" y="29871"/>
                </a:lnTo>
                <a:lnTo>
                  <a:pt x="182774" y="26766"/>
                </a:lnTo>
                <a:lnTo>
                  <a:pt x="181441" y="23660"/>
                </a:lnTo>
                <a:lnTo>
                  <a:pt x="179661" y="20850"/>
                </a:lnTo>
                <a:lnTo>
                  <a:pt x="149719" y="0"/>
                </a:lnTo>
                <a:close/>
              </a:path>
            </a:pathLst>
          </a:custGeom>
          <a:solidFill>
            <a:srgbClr val="E2E9F3"/>
          </a:solidFill>
        </p:spPr>
        <p:txBody>
          <a:bodyPr wrap="square" lIns="0" tIns="0" rIns="0" bIns="0" rtlCol="0"/>
          <a:lstStyle/>
          <a:p>
            <a:endParaRPr/>
          </a:p>
        </p:txBody>
      </p:sp>
      <p:sp>
        <p:nvSpPr>
          <p:cNvPr id="216" name="object 215"/>
          <p:cNvSpPr/>
          <p:nvPr/>
        </p:nvSpPr>
        <p:spPr>
          <a:xfrm>
            <a:off x="4387935" y="4559304"/>
            <a:ext cx="75451" cy="67137"/>
          </a:xfrm>
          <a:prstGeom prst="rect">
            <a:avLst/>
          </a:prstGeom>
          <a:blipFill>
            <a:blip r:embed="rId62" cstate="print"/>
            <a:stretch>
              <a:fillRect/>
            </a:stretch>
          </a:blipFill>
        </p:spPr>
        <p:txBody>
          <a:bodyPr wrap="square" lIns="0" tIns="0" rIns="0" bIns="0" rtlCol="0"/>
          <a:lstStyle/>
          <a:p>
            <a:endParaRPr/>
          </a:p>
        </p:txBody>
      </p:sp>
      <p:sp>
        <p:nvSpPr>
          <p:cNvPr id="217" name="object 216"/>
          <p:cNvSpPr/>
          <p:nvPr/>
        </p:nvSpPr>
        <p:spPr>
          <a:xfrm>
            <a:off x="4387934" y="4559303"/>
            <a:ext cx="75565" cy="67310"/>
          </a:xfrm>
          <a:custGeom>
            <a:avLst/>
            <a:gdLst/>
            <a:ahLst/>
            <a:cxnLst/>
            <a:rect l="l" t="t" r="r" b="b"/>
            <a:pathLst>
              <a:path w="75564" h="67310">
                <a:moveTo>
                  <a:pt x="0" y="67137"/>
                </a:moveTo>
                <a:lnTo>
                  <a:pt x="0" y="48504"/>
                </a:lnTo>
                <a:lnTo>
                  <a:pt x="75452" y="0"/>
                </a:lnTo>
                <a:lnTo>
                  <a:pt x="75452" y="24104"/>
                </a:lnTo>
                <a:lnTo>
                  <a:pt x="0" y="67137"/>
                </a:lnTo>
                <a:close/>
              </a:path>
            </a:pathLst>
          </a:custGeom>
          <a:ln w="3552">
            <a:solidFill>
              <a:srgbClr val="FFFFFF"/>
            </a:solidFill>
          </a:ln>
        </p:spPr>
        <p:txBody>
          <a:bodyPr wrap="square" lIns="0" tIns="0" rIns="0" bIns="0" rtlCol="0"/>
          <a:lstStyle/>
          <a:p>
            <a:endParaRPr/>
          </a:p>
        </p:txBody>
      </p:sp>
      <p:sp>
        <p:nvSpPr>
          <p:cNvPr id="218" name="object 217"/>
          <p:cNvSpPr/>
          <p:nvPr/>
        </p:nvSpPr>
        <p:spPr>
          <a:xfrm>
            <a:off x="4225764" y="4466731"/>
            <a:ext cx="237622" cy="141076"/>
          </a:xfrm>
          <a:prstGeom prst="rect">
            <a:avLst/>
          </a:prstGeom>
          <a:blipFill>
            <a:blip r:embed="rId63" cstate="print"/>
            <a:stretch>
              <a:fillRect/>
            </a:stretch>
          </a:blipFill>
        </p:spPr>
        <p:txBody>
          <a:bodyPr wrap="square" lIns="0" tIns="0" rIns="0" bIns="0" rtlCol="0"/>
          <a:lstStyle/>
          <a:p>
            <a:endParaRPr/>
          </a:p>
        </p:txBody>
      </p:sp>
      <p:sp>
        <p:nvSpPr>
          <p:cNvPr id="219" name="object 218"/>
          <p:cNvSpPr/>
          <p:nvPr/>
        </p:nvSpPr>
        <p:spPr>
          <a:xfrm>
            <a:off x="4225764" y="4466730"/>
            <a:ext cx="238125" cy="141605"/>
          </a:xfrm>
          <a:custGeom>
            <a:avLst/>
            <a:gdLst/>
            <a:ahLst/>
            <a:cxnLst/>
            <a:rect l="l" t="t" r="r" b="b"/>
            <a:pathLst>
              <a:path w="238125" h="141604">
                <a:moveTo>
                  <a:pt x="0" y="49687"/>
                </a:moveTo>
                <a:lnTo>
                  <a:pt x="72783" y="0"/>
                </a:lnTo>
                <a:lnTo>
                  <a:pt x="237622" y="92572"/>
                </a:lnTo>
                <a:lnTo>
                  <a:pt x="162170" y="141077"/>
                </a:lnTo>
                <a:lnTo>
                  <a:pt x="0" y="49687"/>
                </a:lnTo>
                <a:close/>
              </a:path>
            </a:pathLst>
          </a:custGeom>
          <a:ln w="3551">
            <a:solidFill>
              <a:srgbClr val="FFFFFF"/>
            </a:solidFill>
          </a:ln>
        </p:spPr>
        <p:txBody>
          <a:bodyPr wrap="square" lIns="0" tIns="0" rIns="0" bIns="0" rtlCol="0"/>
          <a:lstStyle/>
          <a:p>
            <a:endParaRPr/>
          </a:p>
        </p:txBody>
      </p:sp>
      <p:sp>
        <p:nvSpPr>
          <p:cNvPr id="220" name="object 219"/>
          <p:cNvSpPr/>
          <p:nvPr/>
        </p:nvSpPr>
        <p:spPr>
          <a:xfrm>
            <a:off x="4340499" y="4304507"/>
            <a:ext cx="309813" cy="175533"/>
          </a:xfrm>
          <a:prstGeom prst="rect">
            <a:avLst/>
          </a:prstGeom>
          <a:blipFill>
            <a:blip r:embed="rId64" cstate="print"/>
            <a:stretch>
              <a:fillRect/>
            </a:stretch>
          </a:blipFill>
        </p:spPr>
        <p:txBody>
          <a:bodyPr wrap="square" lIns="0" tIns="0" rIns="0" bIns="0" rtlCol="0"/>
          <a:lstStyle/>
          <a:p>
            <a:endParaRPr/>
          </a:p>
        </p:txBody>
      </p:sp>
      <p:sp>
        <p:nvSpPr>
          <p:cNvPr id="221" name="object 220"/>
          <p:cNvSpPr/>
          <p:nvPr/>
        </p:nvSpPr>
        <p:spPr>
          <a:xfrm>
            <a:off x="4340498" y="4304506"/>
            <a:ext cx="309880" cy="175895"/>
          </a:xfrm>
          <a:custGeom>
            <a:avLst/>
            <a:gdLst/>
            <a:ahLst/>
            <a:cxnLst/>
            <a:rect l="l" t="t" r="r" b="b"/>
            <a:pathLst>
              <a:path w="309879" h="175895">
                <a:moveTo>
                  <a:pt x="160094" y="175533"/>
                </a:moveTo>
                <a:lnTo>
                  <a:pt x="309813" y="91094"/>
                </a:lnTo>
                <a:lnTo>
                  <a:pt x="149125" y="0"/>
                </a:lnTo>
                <a:lnTo>
                  <a:pt x="0" y="85770"/>
                </a:lnTo>
                <a:lnTo>
                  <a:pt x="35500" y="115371"/>
                </a:lnTo>
                <a:lnTo>
                  <a:pt x="74321" y="140356"/>
                </a:lnTo>
                <a:lnTo>
                  <a:pt x="116006" y="160489"/>
                </a:lnTo>
                <a:lnTo>
                  <a:pt x="160094" y="175533"/>
                </a:lnTo>
                <a:close/>
              </a:path>
            </a:pathLst>
          </a:custGeom>
          <a:ln w="3551">
            <a:solidFill>
              <a:srgbClr val="FFFFFF"/>
            </a:solidFill>
          </a:ln>
        </p:spPr>
        <p:txBody>
          <a:bodyPr wrap="square" lIns="0" tIns="0" rIns="0" bIns="0" rtlCol="0"/>
          <a:lstStyle/>
          <a:p>
            <a:endParaRPr/>
          </a:p>
        </p:txBody>
      </p:sp>
      <p:sp>
        <p:nvSpPr>
          <p:cNvPr id="222" name="object 221"/>
          <p:cNvSpPr/>
          <p:nvPr/>
        </p:nvSpPr>
        <p:spPr>
          <a:xfrm>
            <a:off x="4511563" y="4286612"/>
            <a:ext cx="31426" cy="168140"/>
          </a:xfrm>
          <a:prstGeom prst="rect">
            <a:avLst/>
          </a:prstGeom>
          <a:blipFill>
            <a:blip r:embed="rId65" cstate="print"/>
            <a:stretch>
              <a:fillRect/>
            </a:stretch>
          </a:blipFill>
        </p:spPr>
        <p:txBody>
          <a:bodyPr wrap="square" lIns="0" tIns="0" rIns="0" bIns="0" rtlCol="0"/>
          <a:lstStyle/>
          <a:p>
            <a:endParaRPr/>
          </a:p>
        </p:txBody>
      </p:sp>
      <p:sp>
        <p:nvSpPr>
          <p:cNvPr id="223" name="object 222"/>
          <p:cNvSpPr/>
          <p:nvPr/>
        </p:nvSpPr>
        <p:spPr>
          <a:xfrm>
            <a:off x="4511562" y="4286612"/>
            <a:ext cx="31750" cy="168275"/>
          </a:xfrm>
          <a:custGeom>
            <a:avLst/>
            <a:gdLst/>
            <a:ahLst/>
            <a:cxnLst/>
            <a:rect l="l" t="t" r="r" b="b"/>
            <a:pathLst>
              <a:path w="31750" h="168275">
                <a:moveTo>
                  <a:pt x="0" y="168139"/>
                </a:moveTo>
                <a:lnTo>
                  <a:pt x="0" y="17893"/>
                </a:lnTo>
                <a:lnTo>
                  <a:pt x="31426" y="0"/>
                </a:lnTo>
                <a:lnTo>
                  <a:pt x="30240" y="142556"/>
                </a:lnTo>
                <a:lnTo>
                  <a:pt x="0" y="168139"/>
                </a:lnTo>
                <a:close/>
              </a:path>
            </a:pathLst>
          </a:custGeom>
          <a:ln w="3557">
            <a:solidFill>
              <a:srgbClr val="FFFFFF"/>
            </a:solidFill>
          </a:ln>
        </p:spPr>
        <p:txBody>
          <a:bodyPr wrap="square" lIns="0" tIns="0" rIns="0" bIns="0" rtlCol="0"/>
          <a:lstStyle/>
          <a:p>
            <a:endParaRPr/>
          </a:p>
        </p:txBody>
      </p:sp>
      <p:sp>
        <p:nvSpPr>
          <p:cNvPr id="224" name="object 223"/>
          <p:cNvSpPr/>
          <p:nvPr/>
        </p:nvSpPr>
        <p:spPr>
          <a:xfrm>
            <a:off x="4541803" y="4278923"/>
            <a:ext cx="58999" cy="135458"/>
          </a:xfrm>
          <a:prstGeom prst="rect">
            <a:avLst/>
          </a:prstGeom>
          <a:blipFill>
            <a:blip r:embed="rId66" cstate="print"/>
            <a:stretch>
              <a:fillRect/>
            </a:stretch>
          </a:blipFill>
        </p:spPr>
        <p:txBody>
          <a:bodyPr wrap="square" lIns="0" tIns="0" rIns="0" bIns="0" rtlCol="0"/>
          <a:lstStyle/>
          <a:p>
            <a:endParaRPr/>
          </a:p>
        </p:txBody>
      </p:sp>
      <p:sp>
        <p:nvSpPr>
          <p:cNvPr id="225" name="object 224"/>
          <p:cNvSpPr/>
          <p:nvPr/>
        </p:nvSpPr>
        <p:spPr>
          <a:xfrm>
            <a:off x="4541803" y="4278923"/>
            <a:ext cx="59055" cy="135890"/>
          </a:xfrm>
          <a:custGeom>
            <a:avLst/>
            <a:gdLst/>
            <a:ahLst/>
            <a:cxnLst/>
            <a:rect l="l" t="t" r="r" b="b"/>
            <a:pathLst>
              <a:path w="59054" h="135889">
                <a:moveTo>
                  <a:pt x="1037" y="21738"/>
                </a:moveTo>
                <a:lnTo>
                  <a:pt x="58997" y="0"/>
                </a:lnTo>
                <a:lnTo>
                  <a:pt x="58997" y="88580"/>
                </a:lnTo>
                <a:lnTo>
                  <a:pt x="0" y="135458"/>
                </a:lnTo>
                <a:lnTo>
                  <a:pt x="1037" y="21738"/>
                </a:lnTo>
                <a:close/>
              </a:path>
            </a:pathLst>
          </a:custGeom>
          <a:ln w="3556">
            <a:solidFill>
              <a:srgbClr val="FFFFFF"/>
            </a:solidFill>
          </a:ln>
        </p:spPr>
        <p:txBody>
          <a:bodyPr wrap="square" lIns="0" tIns="0" rIns="0" bIns="0" rtlCol="0"/>
          <a:lstStyle/>
          <a:p>
            <a:endParaRPr/>
          </a:p>
        </p:txBody>
      </p:sp>
      <p:sp>
        <p:nvSpPr>
          <p:cNvPr id="226" name="object 225"/>
          <p:cNvSpPr/>
          <p:nvPr/>
        </p:nvSpPr>
        <p:spPr>
          <a:xfrm>
            <a:off x="4448266" y="4219918"/>
            <a:ext cx="152535" cy="80742"/>
          </a:xfrm>
          <a:prstGeom prst="rect">
            <a:avLst/>
          </a:prstGeom>
          <a:blipFill>
            <a:blip r:embed="rId67" cstate="print"/>
            <a:stretch>
              <a:fillRect/>
            </a:stretch>
          </a:blipFill>
        </p:spPr>
        <p:txBody>
          <a:bodyPr wrap="square" lIns="0" tIns="0" rIns="0" bIns="0" rtlCol="0"/>
          <a:lstStyle/>
          <a:p>
            <a:endParaRPr/>
          </a:p>
        </p:txBody>
      </p:sp>
      <p:sp>
        <p:nvSpPr>
          <p:cNvPr id="227" name="object 226"/>
          <p:cNvSpPr/>
          <p:nvPr/>
        </p:nvSpPr>
        <p:spPr>
          <a:xfrm>
            <a:off x="4448266" y="4219918"/>
            <a:ext cx="153035" cy="81280"/>
          </a:xfrm>
          <a:custGeom>
            <a:avLst/>
            <a:gdLst/>
            <a:ahLst/>
            <a:cxnLst/>
            <a:rect l="l" t="t" r="r" b="b"/>
            <a:pathLst>
              <a:path w="153035" h="81279">
                <a:moveTo>
                  <a:pt x="94574" y="80742"/>
                </a:moveTo>
                <a:lnTo>
                  <a:pt x="94722" y="66693"/>
                </a:lnTo>
                <a:lnTo>
                  <a:pt x="0" y="13457"/>
                </a:lnTo>
                <a:lnTo>
                  <a:pt x="48176" y="0"/>
                </a:lnTo>
                <a:lnTo>
                  <a:pt x="152534" y="59004"/>
                </a:lnTo>
                <a:lnTo>
                  <a:pt x="94574" y="80742"/>
                </a:lnTo>
                <a:close/>
              </a:path>
            </a:pathLst>
          </a:custGeom>
          <a:ln w="3550">
            <a:solidFill>
              <a:srgbClr val="FFFFFF"/>
            </a:solidFill>
          </a:ln>
        </p:spPr>
        <p:txBody>
          <a:bodyPr wrap="square" lIns="0" tIns="0" rIns="0" bIns="0" rtlCol="0"/>
          <a:lstStyle/>
          <a:p>
            <a:endParaRPr/>
          </a:p>
        </p:txBody>
      </p:sp>
      <p:sp>
        <p:nvSpPr>
          <p:cNvPr id="228" name="object 227"/>
          <p:cNvSpPr/>
          <p:nvPr/>
        </p:nvSpPr>
        <p:spPr>
          <a:xfrm>
            <a:off x="4500594" y="4395601"/>
            <a:ext cx="149719" cy="148915"/>
          </a:xfrm>
          <a:prstGeom prst="rect">
            <a:avLst/>
          </a:prstGeom>
          <a:blipFill>
            <a:blip r:embed="rId68" cstate="print"/>
            <a:stretch>
              <a:fillRect/>
            </a:stretch>
          </a:blipFill>
        </p:spPr>
        <p:txBody>
          <a:bodyPr wrap="square" lIns="0" tIns="0" rIns="0" bIns="0" rtlCol="0"/>
          <a:lstStyle/>
          <a:p>
            <a:endParaRPr/>
          </a:p>
        </p:txBody>
      </p:sp>
      <p:sp>
        <p:nvSpPr>
          <p:cNvPr id="229" name="object 228"/>
          <p:cNvSpPr/>
          <p:nvPr/>
        </p:nvSpPr>
        <p:spPr>
          <a:xfrm>
            <a:off x="4500593" y="4395600"/>
            <a:ext cx="149860" cy="149225"/>
          </a:xfrm>
          <a:custGeom>
            <a:avLst/>
            <a:gdLst/>
            <a:ahLst/>
            <a:cxnLst/>
            <a:rect l="l" t="t" r="r" b="b"/>
            <a:pathLst>
              <a:path w="149860" h="149225">
                <a:moveTo>
                  <a:pt x="0" y="84439"/>
                </a:moveTo>
                <a:lnTo>
                  <a:pt x="149718" y="0"/>
                </a:lnTo>
                <a:lnTo>
                  <a:pt x="149718" y="64475"/>
                </a:lnTo>
                <a:lnTo>
                  <a:pt x="0" y="148915"/>
                </a:lnTo>
                <a:lnTo>
                  <a:pt x="0" y="84439"/>
                </a:lnTo>
                <a:close/>
              </a:path>
            </a:pathLst>
          </a:custGeom>
          <a:ln w="3553">
            <a:solidFill>
              <a:srgbClr val="FFFFFF"/>
            </a:solidFill>
          </a:ln>
        </p:spPr>
        <p:txBody>
          <a:bodyPr wrap="square" lIns="0" tIns="0" rIns="0" bIns="0" rtlCol="0"/>
          <a:lstStyle/>
          <a:p>
            <a:endParaRPr/>
          </a:p>
        </p:txBody>
      </p:sp>
      <p:sp>
        <p:nvSpPr>
          <p:cNvPr id="230" name="object 229"/>
          <p:cNvSpPr/>
          <p:nvPr/>
        </p:nvSpPr>
        <p:spPr>
          <a:xfrm>
            <a:off x="4376817" y="4214596"/>
            <a:ext cx="166171" cy="89910"/>
          </a:xfrm>
          <a:prstGeom prst="rect">
            <a:avLst/>
          </a:prstGeom>
          <a:blipFill>
            <a:blip r:embed="rId69" cstate="print"/>
            <a:stretch>
              <a:fillRect/>
            </a:stretch>
          </a:blipFill>
        </p:spPr>
        <p:txBody>
          <a:bodyPr wrap="square" lIns="0" tIns="0" rIns="0" bIns="0" rtlCol="0"/>
          <a:lstStyle/>
          <a:p>
            <a:endParaRPr/>
          </a:p>
        </p:txBody>
      </p:sp>
      <p:sp>
        <p:nvSpPr>
          <p:cNvPr id="231" name="object 230"/>
          <p:cNvSpPr/>
          <p:nvPr/>
        </p:nvSpPr>
        <p:spPr>
          <a:xfrm>
            <a:off x="4376816" y="4214595"/>
            <a:ext cx="166370" cy="90170"/>
          </a:xfrm>
          <a:custGeom>
            <a:avLst/>
            <a:gdLst/>
            <a:ahLst/>
            <a:cxnLst/>
            <a:rect l="l" t="t" r="r" b="b"/>
            <a:pathLst>
              <a:path w="166370" h="90170">
                <a:moveTo>
                  <a:pt x="0" y="14788"/>
                </a:moveTo>
                <a:lnTo>
                  <a:pt x="38541" y="0"/>
                </a:lnTo>
                <a:lnTo>
                  <a:pt x="71598" y="18780"/>
                </a:lnTo>
                <a:lnTo>
                  <a:pt x="166172" y="72017"/>
                </a:lnTo>
                <a:lnTo>
                  <a:pt x="134746" y="89911"/>
                </a:lnTo>
                <a:lnTo>
                  <a:pt x="98183" y="76322"/>
                </a:lnTo>
                <a:lnTo>
                  <a:pt x="63370" y="59170"/>
                </a:lnTo>
                <a:lnTo>
                  <a:pt x="30559" y="38608"/>
                </a:lnTo>
                <a:lnTo>
                  <a:pt x="0" y="14788"/>
                </a:lnTo>
                <a:close/>
              </a:path>
            </a:pathLst>
          </a:custGeom>
          <a:ln w="3551">
            <a:solidFill>
              <a:srgbClr val="FFFFFF"/>
            </a:solidFill>
          </a:ln>
        </p:spPr>
        <p:txBody>
          <a:bodyPr wrap="square" lIns="0" tIns="0" rIns="0" bIns="0" rtlCol="0"/>
          <a:lstStyle/>
          <a:p>
            <a:endParaRPr/>
          </a:p>
        </p:txBody>
      </p:sp>
      <p:sp>
        <p:nvSpPr>
          <p:cNvPr id="232" name="object 231"/>
          <p:cNvSpPr/>
          <p:nvPr/>
        </p:nvSpPr>
        <p:spPr>
          <a:xfrm>
            <a:off x="4225764" y="4516419"/>
            <a:ext cx="162170" cy="110022"/>
          </a:xfrm>
          <a:prstGeom prst="rect">
            <a:avLst/>
          </a:prstGeom>
          <a:blipFill>
            <a:blip r:embed="rId70" cstate="print"/>
            <a:stretch>
              <a:fillRect/>
            </a:stretch>
          </a:blipFill>
        </p:spPr>
        <p:txBody>
          <a:bodyPr wrap="square" lIns="0" tIns="0" rIns="0" bIns="0" rtlCol="0"/>
          <a:lstStyle/>
          <a:p>
            <a:endParaRPr/>
          </a:p>
        </p:txBody>
      </p:sp>
      <p:sp>
        <p:nvSpPr>
          <p:cNvPr id="233" name="object 232"/>
          <p:cNvSpPr/>
          <p:nvPr/>
        </p:nvSpPr>
        <p:spPr>
          <a:xfrm>
            <a:off x="4225764" y="4516418"/>
            <a:ext cx="162560" cy="110489"/>
          </a:xfrm>
          <a:custGeom>
            <a:avLst/>
            <a:gdLst/>
            <a:ahLst/>
            <a:cxnLst/>
            <a:rect l="l" t="t" r="r" b="b"/>
            <a:pathLst>
              <a:path w="162560" h="110489">
                <a:moveTo>
                  <a:pt x="0" y="0"/>
                </a:moveTo>
                <a:lnTo>
                  <a:pt x="162170" y="91389"/>
                </a:lnTo>
                <a:lnTo>
                  <a:pt x="162170" y="110022"/>
                </a:lnTo>
                <a:lnTo>
                  <a:pt x="0" y="18780"/>
                </a:lnTo>
                <a:lnTo>
                  <a:pt x="0" y="0"/>
                </a:lnTo>
                <a:close/>
              </a:path>
            </a:pathLst>
          </a:custGeom>
          <a:ln w="3551">
            <a:solidFill>
              <a:srgbClr val="000000"/>
            </a:solidFill>
          </a:ln>
        </p:spPr>
        <p:txBody>
          <a:bodyPr wrap="square" lIns="0" tIns="0" rIns="0" bIns="0" rtlCol="0"/>
          <a:lstStyle/>
          <a:p>
            <a:endParaRPr/>
          </a:p>
        </p:txBody>
      </p:sp>
      <p:sp>
        <p:nvSpPr>
          <p:cNvPr id="234" name="object 233"/>
          <p:cNvSpPr/>
          <p:nvPr/>
        </p:nvSpPr>
        <p:spPr>
          <a:xfrm>
            <a:off x="4243404" y="4476047"/>
            <a:ext cx="198755" cy="120014"/>
          </a:xfrm>
          <a:custGeom>
            <a:avLst/>
            <a:gdLst/>
            <a:ahLst/>
            <a:cxnLst/>
            <a:rect l="l" t="t" r="r" b="b"/>
            <a:pathLst>
              <a:path w="198754" h="120014">
                <a:moveTo>
                  <a:pt x="142307" y="106325"/>
                </a:moveTo>
                <a:lnTo>
                  <a:pt x="132523" y="112537"/>
                </a:lnTo>
                <a:lnTo>
                  <a:pt x="144382" y="119487"/>
                </a:lnTo>
                <a:lnTo>
                  <a:pt x="154313" y="113129"/>
                </a:lnTo>
                <a:lnTo>
                  <a:pt x="142307" y="106325"/>
                </a:lnTo>
                <a:close/>
              </a:path>
              <a:path w="198754" h="120014">
                <a:moveTo>
                  <a:pt x="157130" y="96714"/>
                </a:moveTo>
                <a:lnTo>
                  <a:pt x="147199" y="102924"/>
                </a:lnTo>
                <a:lnTo>
                  <a:pt x="159057" y="109875"/>
                </a:lnTo>
                <a:lnTo>
                  <a:pt x="168990" y="103516"/>
                </a:lnTo>
                <a:lnTo>
                  <a:pt x="157130" y="96714"/>
                </a:lnTo>
                <a:close/>
              </a:path>
              <a:path w="198754" h="120014">
                <a:moveTo>
                  <a:pt x="120219" y="93313"/>
                </a:moveTo>
                <a:lnTo>
                  <a:pt x="110436" y="99672"/>
                </a:lnTo>
                <a:lnTo>
                  <a:pt x="122295" y="106474"/>
                </a:lnTo>
                <a:lnTo>
                  <a:pt x="132227" y="100262"/>
                </a:lnTo>
                <a:lnTo>
                  <a:pt x="120219" y="93313"/>
                </a:lnTo>
                <a:close/>
              </a:path>
              <a:path w="198754" h="120014">
                <a:moveTo>
                  <a:pt x="171806" y="87101"/>
                </a:moveTo>
                <a:lnTo>
                  <a:pt x="161874" y="93313"/>
                </a:lnTo>
                <a:lnTo>
                  <a:pt x="173733" y="100262"/>
                </a:lnTo>
                <a:lnTo>
                  <a:pt x="183664" y="93903"/>
                </a:lnTo>
                <a:lnTo>
                  <a:pt x="171806" y="87101"/>
                </a:lnTo>
                <a:close/>
              </a:path>
              <a:path w="198754" h="120014">
                <a:moveTo>
                  <a:pt x="135042" y="83700"/>
                </a:moveTo>
                <a:lnTo>
                  <a:pt x="125111" y="90059"/>
                </a:lnTo>
                <a:lnTo>
                  <a:pt x="136970" y="96861"/>
                </a:lnTo>
                <a:lnTo>
                  <a:pt x="146902" y="90651"/>
                </a:lnTo>
                <a:lnTo>
                  <a:pt x="135042" y="83700"/>
                </a:lnTo>
                <a:close/>
              </a:path>
              <a:path w="198754" h="120014">
                <a:moveTo>
                  <a:pt x="54107" y="54716"/>
                </a:moveTo>
                <a:lnTo>
                  <a:pt x="44174" y="60926"/>
                </a:lnTo>
                <a:lnTo>
                  <a:pt x="100208" y="93607"/>
                </a:lnTo>
                <a:lnTo>
                  <a:pt x="110139" y="87249"/>
                </a:lnTo>
                <a:lnTo>
                  <a:pt x="54107" y="54716"/>
                </a:lnTo>
                <a:close/>
              </a:path>
              <a:path w="198754" h="120014">
                <a:moveTo>
                  <a:pt x="186481" y="77489"/>
                </a:moveTo>
                <a:lnTo>
                  <a:pt x="176550" y="83700"/>
                </a:lnTo>
                <a:lnTo>
                  <a:pt x="188556" y="90651"/>
                </a:lnTo>
                <a:lnTo>
                  <a:pt x="198340" y="84292"/>
                </a:lnTo>
                <a:lnTo>
                  <a:pt x="186481" y="77489"/>
                </a:lnTo>
                <a:close/>
              </a:path>
              <a:path w="198754" h="120014">
                <a:moveTo>
                  <a:pt x="149719" y="74087"/>
                </a:moveTo>
                <a:lnTo>
                  <a:pt x="139786" y="80446"/>
                </a:lnTo>
                <a:lnTo>
                  <a:pt x="151645" y="87249"/>
                </a:lnTo>
                <a:lnTo>
                  <a:pt x="161578" y="81038"/>
                </a:lnTo>
                <a:lnTo>
                  <a:pt x="149719" y="74087"/>
                </a:lnTo>
                <a:close/>
              </a:path>
              <a:path w="198754" h="120014">
                <a:moveTo>
                  <a:pt x="112956" y="70835"/>
                </a:moveTo>
                <a:lnTo>
                  <a:pt x="103024" y="77194"/>
                </a:lnTo>
                <a:lnTo>
                  <a:pt x="114882" y="83996"/>
                </a:lnTo>
                <a:lnTo>
                  <a:pt x="124815" y="77637"/>
                </a:lnTo>
                <a:lnTo>
                  <a:pt x="112956" y="70835"/>
                </a:lnTo>
                <a:close/>
              </a:path>
              <a:path w="198754" h="120014">
                <a:moveTo>
                  <a:pt x="164393" y="64476"/>
                </a:moveTo>
                <a:lnTo>
                  <a:pt x="154462" y="70835"/>
                </a:lnTo>
                <a:lnTo>
                  <a:pt x="166469" y="77637"/>
                </a:lnTo>
                <a:lnTo>
                  <a:pt x="176401" y="71426"/>
                </a:lnTo>
                <a:lnTo>
                  <a:pt x="164393" y="64476"/>
                </a:lnTo>
                <a:close/>
              </a:path>
              <a:path w="198754" h="120014">
                <a:moveTo>
                  <a:pt x="127632" y="61222"/>
                </a:moveTo>
                <a:lnTo>
                  <a:pt x="117699" y="67581"/>
                </a:lnTo>
                <a:lnTo>
                  <a:pt x="129559" y="74383"/>
                </a:lnTo>
                <a:lnTo>
                  <a:pt x="139490" y="68025"/>
                </a:lnTo>
                <a:lnTo>
                  <a:pt x="127632" y="61222"/>
                </a:lnTo>
                <a:close/>
              </a:path>
              <a:path w="198754" h="120014">
                <a:moveTo>
                  <a:pt x="90869" y="57969"/>
                </a:moveTo>
                <a:lnTo>
                  <a:pt x="80937" y="64180"/>
                </a:lnTo>
                <a:lnTo>
                  <a:pt x="92796" y="71131"/>
                </a:lnTo>
                <a:lnTo>
                  <a:pt x="102727" y="64771"/>
                </a:lnTo>
                <a:lnTo>
                  <a:pt x="90869" y="57969"/>
                </a:lnTo>
                <a:close/>
              </a:path>
              <a:path w="198754" h="120014">
                <a:moveTo>
                  <a:pt x="142307" y="51610"/>
                </a:moveTo>
                <a:lnTo>
                  <a:pt x="132523" y="57969"/>
                </a:lnTo>
                <a:lnTo>
                  <a:pt x="144382" y="64771"/>
                </a:lnTo>
                <a:lnTo>
                  <a:pt x="154313" y="58412"/>
                </a:lnTo>
                <a:lnTo>
                  <a:pt x="142307" y="51610"/>
                </a:lnTo>
                <a:close/>
              </a:path>
              <a:path w="198754" h="120014">
                <a:moveTo>
                  <a:pt x="105544" y="48357"/>
                </a:moveTo>
                <a:lnTo>
                  <a:pt x="95613" y="54568"/>
                </a:lnTo>
                <a:lnTo>
                  <a:pt x="107472" y="61518"/>
                </a:lnTo>
                <a:lnTo>
                  <a:pt x="117403" y="55159"/>
                </a:lnTo>
                <a:lnTo>
                  <a:pt x="105544" y="48357"/>
                </a:lnTo>
                <a:close/>
              </a:path>
              <a:path w="198754" h="120014">
                <a:moveTo>
                  <a:pt x="68781" y="45104"/>
                </a:moveTo>
                <a:lnTo>
                  <a:pt x="58850" y="51314"/>
                </a:lnTo>
                <a:lnTo>
                  <a:pt x="70709" y="58265"/>
                </a:lnTo>
                <a:lnTo>
                  <a:pt x="80641" y="51906"/>
                </a:lnTo>
                <a:lnTo>
                  <a:pt x="68781" y="45104"/>
                </a:lnTo>
                <a:close/>
              </a:path>
              <a:path w="198754" h="120014">
                <a:moveTo>
                  <a:pt x="32019" y="41702"/>
                </a:moveTo>
                <a:lnTo>
                  <a:pt x="22087" y="48061"/>
                </a:lnTo>
                <a:lnTo>
                  <a:pt x="33947" y="54864"/>
                </a:lnTo>
                <a:lnTo>
                  <a:pt x="43878" y="48652"/>
                </a:lnTo>
                <a:lnTo>
                  <a:pt x="32019" y="41702"/>
                </a:lnTo>
                <a:close/>
              </a:path>
              <a:path w="198754" h="120014">
                <a:moveTo>
                  <a:pt x="120219" y="38745"/>
                </a:moveTo>
                <a:lnTo>
                  <a:pt x="110436" y="45104"/>
                </a:lnTo>
                <a:lnTo>
                  <a:pt x="122295" y="51906"/>
                </a:lnTo>
                <a:lnTo>
                  <a:pt x="132227" y="45547"/>
                </a:lnTo>
                <a:lnTo>
                  <a:pt x="120219" y="38745"/>
                </a:lnTo>
                <a:close/>
              </a:path>
              <a:path w="198754" h="120014">
                <a:moveTo>
                  <a:pt x="83458" y="35491"/>
                </a:moveTo>
                <a:lnTo>
                  <a:pt x="73525" y="41702"/>
                </a:lnTo>
                <a:lnTo>
                  <a:pt x="85384" y="48652"/>
                </a:lnTo>
                <a:lnTo>
                  <a:pt x="95316" y="42294"/>
                </a:lnTo>
                <a:lnTo>
                  <a:pt x="83458" y="35491"/>
                </a:lnTo>
                <a:close/>
              </a:path>
              <a:path w="198754" h="120014">
                <a:moveTo>
                  <a:pt x="46695" y="32090"/>
                </a:moveTo>
                <a:lnTo>
                  <a:pt x="36762" y="38449"/>
                </a:lnTo>
                <a:lnTo>
                  <a:pt x="48621" y="45251"/>
                </a:lnTo>
                <a:lnTo>
                  <a:pt x="58553" y="39041"/>
                </a:lnTo>
                <a:lnTo>
                  <a:pt x="46695" y="32090"/>
                </a:lnTo>
                <a:close/>
              </a:path>
              <a:path w="198754" h="120014">
                <a:moveTo>
                  <a:pt x="9932" y="28836"/>
                </a:moveTo>
                <a:lnTo>
                  <a:pt x="0" y="35195"/>
                </a:lnTo>
                <a:lnTo>
                  <a:pt x="11859" y="41998"/>
                </a:lnTo>
                <a:lnTo>
                  <a:pt x="21791" y="35640"/>
                </a:lnTo>
                <a:lnTo>
                  <a:pt x="9932" y="28836"/>
                </a:lnTo>
                <a:close/>
              </a:path>
              <a:path w="198754" h="120014">
                <a:moveTo>
                  <a:pt x="98132" y="25880"/>
                </a:moveTo>
                <a:lnTo>
                  <a:pt x="88348" y="32090"/>
                </a:lnTo>
                <a:lnTo>
                  <a:pt x="100208" y="39041"/>
                </a:lnTo>
                <a:lnTo>
                  <a:pt x="110139" y="32682"/>
                </a:lnTo>
                <a:lnTo>
                  <a:pt x="98132" y="25880"/>
                </a:lnTo>
                <a:close/>
              </a:path>
              <a:path w="198754" h="120014">
                <a:moveTo>
                  <a:pt x="61370" y="22477"/>
                </a:moveTo>
                <a:lnTo>
                  <a:pt x="51438" y="28836"/>
                </a:lnTo>
                <a:lnTo>
                  <a:pt x="63445" y="35640"/>
                </a:lnTo>
                <a:lnTo>
                  <a:pt x="73229" y="29428"/>
                </a:lnTo>
                <a:lnTo>
                  <a:pt x="61370" y="22477"/>
                </a:lnTo>
                <a:close/>
              </a:path>
              <a:path w="198754" h="120014">
                <a:moveTo>
                  <a:pt x="24607" y="19225"/>
                </a:moveTo>
                <a:lnTo>
                  <a:pt x="14676" y="25584"/>
                </a:lnTo>
                <a:lnTo>
                  <a:pt x="26535" y="32386"/>
                </a:lnTo>
                <a:lnTo>
                  <a:pt x="36466" y="26027"/>
                </a:lnTo>
                <a:lnTo>
                  <a:pt x="24607" y="19225"/>
                </a:lnTo>
                <a:close/>
              </a:path>
              <a:path w="198754" h="120014">
                <a:moveTo>
                  <a:pt x="76046" y="12866"/>
                </a:moveTo>
                <a:lnTo>
                  <a:pt x="66262" y="19225"/>
                </a:lnTo>
                <a:lnTo>
                  <a:pt x="78121" y="26027"/>
                </a:lnTo>
                <a:lnTo>
                  <a:pt x="88052" y="19815"/>
                </a:lnTo>
                <a:lnTo>
                  <a:pt x="76046" y="12866"/>
                </a:lnTo>
                <a:close/>
              </a:path>
              <a:path w="198754" h="120014">
                <a:moveTo>
                  <a:pt x="39283" y="9612"/>
                </a:moveTo>
                <a:lnTo>
                  <a:pt x="29350" y="15971"/>
                </a:lnTo>
                <a:lnTo>
                  <a:pt x="41358" y="22773"/>
                </a:lnTo>
                <a:lnTo>
                  <a:pt x="51141" y="16414"/>
                </a:lnTo>
                <a:lnTo>
                  <a:pt x="39283" y="9612"/>
                </a:lnTo>
                <a:close/>
              </a:path>
              <a:path w="198754" h="120014">
                <a:moveTo>
                  <a:pt x="54107" y="0"/>
                </a:moveTo>
                <a:lnTo>
                  <a:pt x="44174" y="6358"/>
                </a:lnTo>
                <a:lnTo>
                  <a:pt x="56033" y="13162"/>
                </a:lnTo>
                <a:lnTo>
                  <a:pt x="65965" y="6803"/>
                </a:lnTo>
                <a:lnTo>
                  <a:pt x="54107" y="0"/>
                </a:lnTo>
                <a:close/>
              </a:path>
            </a:pathLst>
          </a:custGeom>
          <a:solidFill>
            <a:srgbClr val="FFFFFF"/>
          </a:solidFill>
        </p:spPr>
        <p:txBody>
          <a:bodyPr wrap="square" lIns="0" tIns="0" rIns="0" bIns="0" rtlCol="0"/>
          <a:lstStyle/>
          <a:p>
            <a:endParaRPr/>
          </a:p>
        </p:txBody>
      </p:sp>
      <p:sp>
        <p:nvSpPr>
          <p:cNvPr id="235" name="object 234"/>
          <p:cNvSpPr/>
          <p:nvPr/>
        </p:nvSpPr>
        <p:spPr>
          <a:xfrm>
            <a:off x="4243404" y="4482406"/>
            <a:ext cx="198755" cy="116205"/>
          </a:xfrm>
          <a:custGeom>
            <a:avLst/>
            <a:gdLst/>
            <a:ahLst/>
            <a:cxnLst/>
            <a:rect l="l" t="t" r="r" b="b"/>
            <a:pathLst>
              <a:path w="198754" h="116204">
                <a:moveTo>
                  <a:pt x="44174" y="0"/>
                </a:moveTo>
                <a:lnTo>
                  <a:pt x="44174" y="2661"/>
                </a:lnTo>
                <a:lnTo>
                  <a:pt x="56033" y="9612"/>
                </a:lnTo>
                <a:lnTo>
                  <a:pt x="56033" y="6803"/>
                </a:lnTo>
                <a:lnTo>
                  <a:pt x="44174" y="0"/>
                </a:lnTo>
                <a:close/>
              </a:path>
              <a:path w="198754" h="116204">
                <a:moveTo>
                  <a:pt x="65965" y="444"/>
                </a:moveTo>
                <a:lnTo>
                  <a:pt x="56033" y="6803"/>
                </a:lnTo>
                <a:lnTo>
                  <a:pt x="56033" y="9612"/>
                </a:lnTo>
                <a:lnTo>
                  <a:pt x="65965" y="3253"/>
                </a:lnTo>
                <a:lnTo>
                  <a:pt x="65965" y="444"/>
                </a:lnTo>
                <a:close/>
              </a:path>
              <a:path w="198754" h="116204">
                <a:moveTo>
                  <a:pt x="66262" y="12866"/>
                </a:moveTo>
                <a:lnTo>
                  <a:pt x="66262" y="15675"/>
                </a:lnTo>
                <a:lnTo>
                  <a:pt x="78121" y="22477"/>
                </a:lnTo>
                <a:lnTo>
                  <a:pt x="78121" y="19668"/>
                </a:lnTo>
                <a:lnTo>
                  <a:pt x="66262" y="12866"/>
                </a:lnTo>
                <a:close/>
              </a:path>
              <a:path w="198754" h="116204">
                <a:moveTo>
                  <a:pt x="88052" y="13456"/>
                </a:moveTo>
                <a:lnTo>
                  <a:pt x="78121" y="19668"/>
                </a:lnTo>
                <a:lnTo>
                  <a:pt x="78121" y="22477"/>
                </a:lnTo>
                <a:lnTo>
                  <a:pt x="88052" y="16118"/>
                </a:lnTo>
                <a:lnTo>
                  <a:pt x="88052" y="13456"/>
                </a:lnTo>
                <a:close/>
              </a:path>
              <a:path w="198754" h="116204">
                <a:moveTo>
                  <a:pt x="88348" y="25731"/>
                </a:moveTo>
                <a:lnTo>
                  <a:pt x="88348" y="28541"/>
                </a:lnTo>
                <a:lnTo>
                  <a:pt x="100208" y="35344"/>
                </a:lnTo>
                <a:lnTo>
                  <a:pt x="100208" y="32682"/>
                </a:lnTo>
                <a:lnTo>
                  <a:pt x="88348" y="25731"/>
                </a:lnTo>
                <a:close/>
              </a:path>
              <a:path w="198754" h="116204">
                <a:moveTo>
                  <a:pt x="110139" y="26323"/>
                </a:moveTo>
                <a:lnTo>
                  <a:pt x="100208" y="32682"/>
                </a:lnTo>
                <a:lnTo>
                  <a:pt x="100208" y="35344"/>
                </a:lnTo>
                <a:lnTo>
                  <a:pt x="110139" y="28985"/>
                </a:lnTo>
                <a:lnTo>
                  <a:pt x="110139" y="26323"/>
                </a:lnTo>
                <a:close/>
              </a:path>
              <a:path w="198754" h="116204">
                <a:moveTo>
                  <a:pt x="110436" y="38596"/>
                </a:moveTo>
                <a:lnTo>
                  <a:pt x="110436" y="41407"/>
                </a:lnTo>
                <a:lnTo>
                  <a:pt x="122295" y="48209"/>
                </a:lnTo>
                <a:lnTo>
                  <a:pt x="122295" y="45547"/>
                </a:lnTo>
                <a:lnTo>
                  <a:pt x="110436" y="38596"/>
                </a:lnTo>
                <a:close/>
              </a:path>
              <a:path w="198754" h="116204">
                <a:moveTo>
                  <a:pt x="132227" y="39188"/>
                </a:moveTo>
                <a:lnTo>
                  <a:pt x="122295" y="45547"/>
                </a:lnTo>
                <a:lnTo>
                  <a:pt x="122295" y="48209"/>
                </a:lnTo>
                <a:lnTo>
                  <a:pt x="132227" y="41998"/>
                </a:lnTo>
                <a:lnTo>
                  <a:pt x="132227" y="39188"/>
                </a:lnTo>
                <a:close/>
              </a:path>
              <a:path w="198754" h="116204">
                <a:moveTo>
                  <a:pt x="132523" y="51610"/>
                </a:moveTo>
                <a:lnTo>
                  <a:pt x="132523" y="54272"/>
                </a:lnTo>
                <a:lnTo>
                  <a:pt x="144382" y="61222"/>
                </a:lnTo>
                <a:lnTo>
                  <a:pt x="144382" y="58412"/>
                </a:lnTo>
                <a:lnTo>
                  <a:pt x="132523" y="51610"/>
                </a:lnTo>
                <a:close/>
              </a:path>
              <a:path w="198754" h="116204">
                <a:moveTo>
                  <a:pt x="154313" y="52053"/>
                </a:moveTo>
                <a:lnTo>
                  <a:pt x="144382" y="58412"/>
                </a:lnTo>
                <a:lnTo>
                  <a:pt x="144382" y="61222"/>
                </a:lnTo>
                <a:lnTo>
                  <a:pt x="154313" y="54863"/>
                </a:lnTo>
                <a:lnTo>
                  <a:pt x="154313" y="52053"/>
                </a:lnTo>
                <a:close/>
              </a:path>
              <a:path w="198754" h="116204">
                <a:moveTo>
                  <a:pt x="154462" y="64476"/>
                </a:moveTo>
                <a:lnTo>
                  <a:pt x="154462" y="67285"/>
                </a:lnTo>
                <a:lnTo>
                  <a:pt x="166469" y="74087"/>
                </a:lnTo>
                <a:lnTo>
                  <a:pt x="166469" y="71278"/>
                </a:lnTo>
                <a:lnTo>
                  <a:pt x="154462" y="64476"/>
                </a:lnTo>
                <a:close/>
              </a:path>
              <a:path w="198754" h="116204">
                <a:moveTo>
                  <a:pt x="176401" y="65067"/>
                </a:moveTo>
                <a:lnTo>
                  <a:pt x="166469" y="71278"/>
                </a:lnTo>
                <a:lnTo>
                  <a:pt x="166469" y="74087"/>
                </a:lnTo>
                <a:lnTo>
                  <a:pt x="176401" y="67729"/>
                </a:lnTo>
                <a:lnTo>
                  <a:pt x="176401" y="65067"/>
                </a:lnTo>
                <a:close/>
              </a:path>
              <a:path w="198754" h="116204">
                <a:moveTo>
                  <a:pt x="176550" y="77341"/>
                </a:moveTo>
                <a:lnTo>
                  <a:pt x="176550" y="80150"/>
                </a:lnTo>
                <a:lnTo>
                  <a:pt x="188556" y="86954"/>
                </a:lnTo>
                <a:lnTo>
                  <a:pt x="188556" y="84292"/>
                </a:lnTo>
                <a:lnTo>
                  <a:pt x="176550" y="77341"/>
                </a:lnTo>
                <a:close/>
              </a:path>
              <a:path w="198754" h="116204">
                <a:moveTo>
                  <a:pt x="198340" y="77933"/>
                </a:moveTo>
                <a:lnTo>
                  <a:pt x="188556" y="84292"/>
                </a:lnTo>
                <a:lnTo>
                  <a:pt x="188556" y="86954"/>
                </a:lnTo>
                <a:lnTo>
                  <a:pt x="198340" y="80742"/>
                </a:lnTo>
                <a:lnTo>
                  <a:pt x="198340" y="77933"/>
                </a:lnTo>
                <a:close/>
              </a:path>
              <a:path w="198754" h="116204">
                <a:moveTo>
                  <a:pt x="29350" y="9612"/>
                </a:moveTo>
                <a:lnTo>
                  <a:pt x="29350" y="12274"/>
                </a:lnTo>
                <a:lnTo>
                  <a:pt x="41358" y="19225"/>
                </a:lnTo>
                <a:lnTo>
                  <a:pt x="41358" y="16414"/>
                </a:lnTo>
                <a:lnTo>
                  <a:pt x="29350" y="9612"/>
                </a:lnTo>
                <a:close/>
              </a:path>
              <a:path w="198754" h="116204">
                <a:moveTo>
                  <a:pt x="51141" y="10055"/>
                </a:moveTo>
                <a:lnTo>
                  <a:pt x="41358" y="16414"/>
                </a:lnTo>
                <a:lnTo>
                  <a:pt x="41358" y="19225"/>
                </a:lnTo>
                <a:lnTo>
                  <a:pt x="51141" y="12866"/>
                </a:lnTo>
                <a:lnTo>
                  <a:pt x="51141" y="10055"/>
                </a:lnTo>
                <a:close/>
              </a:path>
              <a:path w="198754" h="116204">
                <a:moveTo>
                  <a:pt x="51438" y="22477"/>
                </a:moveTo>
                <a:lnTo>
                  <a:pt x="51438" y="25288"/>
                </a:lnTo>
                <a:lnTo>
                  <a:pt x="63445" y="32090"/>
                </a:lnTo>
                <a:lnTo>
                  <a:pt x="63445" y="29281"/>
                </a:lnTo>
                <a:lnTo>
                  <a:pt x="51438" y="22477"/>
                </a:lnTo>
                <a:close/>
              </a:path>
              <a:path w="198754" h="116204">
                <a:moveTo>
                  <a:pt x="73229" y="23069"/>
                </a:moveTo>
                <a:lnTo>
                  <a:pt x="63445" y="29281"/>
                </a:lnTo>
                <a:lnTo>
                  <a:pt x="63445" y="32090"/>
                </a:lnTo>
                <a:lnTo>
                  <a:pt x="73229" y="25731"/>
                </a:lnTo>
                <a:lnTo>
                  <a:pt x="73229" y="23069"/>
                </a:lnTo>
                <a:close/>
              </a:path>
              <a:path w="198754" h="116204">
                <a:moveTo>
                  <a:pt x="73525" y="35344"/>
                </a:moveTo>
                <a:lnTo>
                  <a:pt x="73525" y="38153"/>
                </a:lnTo>
                <a:lnTo>
                  <a:pt x="85533" y="44955"/>
                </a:lnTo>
                <a:lnTo>
                  <a:pt x="85533" y="42293"/>
                </a:lnTo>
                <a:lnTo>
                  <a:pt x="73525" y="35344"/>
                </a:lnTo>
                <a:close/>
              </a:path>
              <a:path w="198754" h="116204">
                <a:moveTo>
                  <a:pt x="95316" y="35935"/>
                </a:moveTo>
                <a:lnTo>
                  <a:pt x="85533" y="42293"/>
                </a:lnTo>
                <a:lnTo>
                  <a:pt x="85533" y="44955"/>
                </a:lnTo>
                <a:lnTo>
                  <a:pt x="95316" y="38596"/>
                </a:lnTo>
                <a:lnTo>
                  <a:pt x="95316" y="35935"/>
                </a:lnTo>
                <a:close/>
              </a:path>
              <a:path w="198754" h="116204">
                <a:moveTo>
                  <a:pt x="132375" y="106178"/>
                </a:moveTo>
                <a:lnTo>
                  <a:pt x="132523" y="108987"/>
                </a:lnTo>
                <a:lnTo>
                  <a:pt x="144382" y="115790"/>
                </a:lnTo>
                <a:lnTo>
                  <a:pt x="144382" y="113129"/>
                </a:lnTo>
                <a:lnTo>
                  <a:pt x="132375" y="106178"/>
                </a:lnTo>
                <a:close/>
              </a:path>
              <a:path w="198754" h="116204">
                <a:moveTo>
                  <a:pt x="154313" y="106770"/>
                </a:moveTo>
                <a:lnTo>
                  <a:pt x="144382" y="113129"/>
                </a:lnTo>
                <a:lnTo>
                  <a:pt x="144382" y="115790"/>
                </a:lnTo>
                <a:lnTo>
                  <a:pt x="154313" y="109579"/>
                </a:lnTo>
                <a:lnTo>
                  <a:pt x="154313" y="106770"/>
                </a:lnTo>
                <a:close/>
              </a:path>
              <a:path w="198754" h="116204">
                <a:moveTo>
                  <a:pt x="147199" y="96565"/>
                </a:moveTo>
                <a:lnTo>
                  <a:pt x="147199" y="99376"/>
                </a:lnTo>
                <a:lnTo>
                  <a:pt x="159057" y="106178"/>
                </a:lnTo>
                <a:lnTo>
                  <a:pt x="159057" y="103516"/>
                </a:lnTo>
                <a:lnTo>
                  <a:pt x="147199" y="96565"/>
                </a:lnTo>
                <a:close/>
              </a:path>
              <a:path w="198754" h="116204">
                <a:moveTo>
                  <a:pt x="168990" y="97157"/>
                </a:moveTo>
                <a:lnTo>
                  <a:pt x="159057" y="103516"/>
                </a:lnTo>
                <a:lnTo>
                  <a:pt x="159057" y="106178"/>
                </a:lnTo>
                <a:lnTo>
                  <a:pt x="168990" y="99966"/>
                </a:lnTo>
                <a:lnTo>
                  <a:pt x="168990" y="97157"/>
                </a:lnTo>
                <a:close/>
              </a:path>
              <a:path w="198754" h="116204">
                <a:moveTo>
                  <a:pt x="110436" y="93313"/>
                </a:moveTo>
                <a:lnTo>
                  <a:pt x="110436" y="96122"/>
                </a:lnTo>
                <a:lnTo>
                  <a:pt x="122295" y="102924"/>
                </a:lnTo>
                <a:lnTo>
                  <a:pt x="122295" y="100115"/>
                </a:lnTo>
                <a:lnTo>
                  <a:pt x="110436" y="93313"/>
                </a:lnTo>
                <a:close/>
              </a:path>
              <a:path w="198754" h="116204">
                <a:moveTo>
                  <a:pt x="132227" y="93903"/>
                </a:moveTo>
                <a:lnTo>
                  <a:pt x="122295" y="100115"/>
                </a:lnTo>
                <a:lnTo>
                  <a:pt x="122295" y="102924"/>
                </a:lnTo>
                <a:lnTo>
                  <a:pt x="132227" y="96565"/>
                </a:lnTo>
                <a:lnTo>
                  <a:pt x="132227" y="93903"/>
                </a:lnTo>
                <a:close/>
              </a:path>
              <a:path w="198754" h="116204">
                <a:moveTo>
                  <a:pt x="161874" y="86954"/>
                </a:moveTo>
                <a:lnTo>
                  <a:pt x="161874" y="89763"/>
                </a:lnTo>
                <a:lnTo>
                  <a:pt x="173733" y="96565"/>
                </a:lnTo>
                <a:lnTo>
                  <a:pt x="173733" y="93903"/>
                </a:lnTo>
                <a:lnTo>
                  <a:pt x="161874" y="86954"/>
                </a:lnTo>
                <a:close/>
              </a:path>
              <a:path w="198754" h="116204">
                <a:moveTo>
                  <a:pt x="183664" y="87544"/>
                </a:moveTo>
                <a:lnTo>
                  <a:pt x="173733" y="93903"/>
                </a:lnTo>
                <a:lnTo>
                  <a:pt x="173733" y="96565"/>
                </a:lnTo>
                <a:lnTo>
                  <a:pt x="183664" y="90355"/>
                </a:lnTo>
                <a:lnTo>
                  <a:pt x="183664" y="87544"/>
                </a:lnTo>
                <a:close/>
              </a:path>
              <a:path w="198754" h="116204">
                <a:moveTo>
                  <a:pt x="125111" y="83700"/>
                </a:moveTo>
                <a:lnTo>
                  <a:pt x="125111" y="86509"/>
                </a:lnTo>
                <a:lnTo>
                  <a:pt x="136970" y="93313"/>
                </a:lnTo>
                <a:lnTo>
                  <a:pt x="136970" y="90502"/>
                </a:lnTo>
                <a:lnTo>
                  <a:pt x="125111" y="83700"/>
                </a:lnTo>
                <a:close/>
              </a:path>
              <a:path w="198754" h="116204">
                <a:moveTo>
                  <a:pt x="146902" y="84292"/>
                </a:moveTo>
                <a:lnTo>
                  <a:pt x="136970" y="90502"/>
                </a:lnTo>
                <a:lnTo>
                  <a:pt x="136970" y="93313"/>
                </a:lnTo>
                <a:lnTo>
                  <a:pt x="146902" y="86954"/>
                </a:lnTo>
                <a:lnTo>
                  <a:pt x="146902" y="84292"/>
                </a:lnTo>
                <a:close/>
              </a:path>
              <a:path w="198754" h="116204">
                <a:moveTo>
                  <a:pt x="44174" y="54568"/>
                </a:moveTo>
                <a:lnTo>
                  <a:pt x="44174" y="57377"/>
                </a:lnTo>
                <a:lnTo>
                  <a:pt x="100208" y="90059"/>
                </a:lnTo>
                <a:lnTo>
                  <a:pt x="100208" y="87248"/>
                </a:lnTo>
                <a:lnTo>
                  <a:pt x="44174" y="54568"/>
                </a:lnTo>
                <a:close/>
              </a:path>
              <a:path w="198754" h="116204">
                <a:moveTo>
                  <a:pt x="110139" y="80890"/>
                </a:moveTo>
                <a:lnTo>
                  <a:pt x="100208" y="87248"/>
                </a:lnTo>
                <a:lnTo>
                  <a:pt x="100208" y="90059"/>
                </a:lnTo>
                <a:lnTo>
                  <a:pt x="110139" y="83700"/>
                </a:lnTo>
                <a:lnTo>
                  <a:pt x="110139" y="80890"/>
                </a:lnTo>
                <a:close/>
              </a:path>
              <a:path w="198754" h="116204">
                <a:moveTo>
                  <a:pt x="139786" y="74087"/>
                </a:moveTo>
                <a:lnTo>
                  <a:pt x="139786" y="76898"/>
                </a:lnTo>
                <a:lnTo>
                  <a:pt x="151645" y="83700"/>
                </a:lnTo>
                <a:lnTo>
                  <a:pt x="151645" y="80890"/>
                </a:lnTo>
                <a:lnTo>
                  <a:pt x="139786" y="74087"/>
                </a:lnTo>
                <a:close/>
              </a:path>
              <a:path w="198754" h="116204">
                <a:moveTo>
                  <a:pt x="161578" y="74679"/>
                </a:moveTo>
                <a:lnTo>
                  <a:pt x="151645" y="80890"/>
                </a:lnTo>
                <a:lnTo>
                  <a:pt x="151645" y="83700"/>
                </a:lnTo>
                <a:lnTo>
                  <a:pt x="161578" y="77341"/>
                </a:lnTo>
                <a:lnTo>
                  <a:pt x="161578" y="74679"/>
                </a:lnTo>
                <a:close/>
              </a:path>
              <a:path w="198754" h="116204">
                <a:moveTo>
                  <a:pt x="103024" y="70835"/>
                </a:moveTo>
                <a:lnTo>
                  <a:pt x="103024" y="73496"/>
                </a:lnTo>
                <a:lnTo>
                  <a:pt x="114882" y="80446"/>
                </a:lnTo>
                <a:lnTo>
                  <a:pt x="114882" y="77637"/>
                </a:lnTo>
                <a:lnTo>
                  <a:pt x="103024" y="70835"/>
                </a:lnTo>
                <a:close/>
              </a:path>
              <a:path w="198754" h="116204">
                <a:moveTo>
                  <a:pt x="124815" y="71278"/>
                </a:moveTo>
                <a:lnTo>
                  <a:pt x="114882" y="77637"/>
                </a:lnTo>
                <a:lnTo>
                  <a:pt x="114882" y="80446"/>
                </a:lnTo>
                <a:lnTo>
                  <a:pt x="124815" y="74087"/>
                </a:lnTo>
                <a:lnTo>
                  <a:pt x="124815" y="71278"/>
                </a:lnTo>
                <a:close/>
              </a:path>
              <a:path w="198754" h="116204">
                <a:moveTo>
                  <a:pt x="117699" y="61222"/>
                </a:moveTo>
                <a:lnTo>
                  <a:pt x="117699" y="63884"/>
                </a:lnTo>
                <a:lnTo>
                  <a:pt x="129559" y="70835"/>
                </a:lnTo>
                <a:lnTo>
                  <a:pt x="129559" y="68025"/>
                </a:lnTo>
                <a:lnTo>
                  <a:pt x="117699" y="61222"/>
                </a:lnTo>
                <a:close/>
              </a:path>
              <a:path w="198754" h="116204">
                <a:moveTo>
                  <a:pt x="139490" y="61666"/>
                </a:moveTo>
                <a:lnTo>
                  <a:pt x="129559" y="68025"/>
                </a:lnTo>
                <a:lnTo>
                  <a:pt x="129559" y="70835"/>
                </a:lnTo>
                <a:lnTo>
                  <a:pt x="139490" y="64476"/>
                </a:lnTo>
                <a:lnTo>
                  <a:pt x="139490" y="61666"/>
                </a:lnTo>
                <a:close/>
              </a:path>
              <a:path w="198754" h="116204">
                <a:moveTo>
                  <a:pt x="80937" y="57821"/>
                </a:moveTo>
                <a:lnTo>
                  <a:pt x="80937" y="60631"/>
                </a:lnTo>
                <a:lnTo>
                  <a:pt x="92796" y="67433"/>
                </a:lnTo>
                <a:lnTo>
                  <a:pt x="92796" y="64772"/>
                </a:lnTo>
                <a:lnTo>
                  <a:pt x="80937" y="57821"/>
                </a:lnTo>
                <a:close/>
              </a:path>
              <a:path w="198754" h="116204">
                <a:moveTo>
                  <a:pt x="102727" y="58412"/>
                </a:moveTo>
                <a:lnTo>
                  <a:pt x="92796" y="64772"/>
                </a:lnTo>
                <a:lnTo>
                  <a:pt x="92796" y="67433"/>
                </a:lnTo>
                <a:lnTo>
                  <a:pt x="102727" y="61222"/>
                </a:lnTo>
                <a:lnTo>
                  <a:pt x="102727" y="58412"/>
                </a:lnTo>
                <a:close/>
              </a:path>
              <a:path w="198754" h="116204">
                <a:moveTo>
                  <a:pt x="95613" y="48209"/>
                </a:moveTo>
                <a:lnTo>
                  <a:pt x="95613" y="51018"/>
                </a:lnTo>
                <a:lnTo>
                  <a:pt x="107472" y="57821"/>
                </a:lnTo>
                <a:lnTo>
                  <a:pt x="107472" y="55159"/>
                </a:lnTo>
                <a:lnTo>
                  <a:pt x="95613" y="48209"/>
                </a:lnTo>
                <a:close/>
              </a:path>
              <a:path w="198754" h="116204">
                <a:moveTo>
                  <a:pt x="117403" y="48801"/>
                </a:moveTo>
                <a:lnTo>
                  <a:pt x="107472" y="55159"/>
                </a:lnTo>
                <a:lnTo>
                  <a:pt x="107472" y="57821"/>
                </a:lnTo>
                <a:lnTo>
                  <a:pt x="117403" y="51610"/>
                </a:lnTo>
                <a:lnTo>
                  <a:pt x="117403" y="48801"/>
                </a:lnTo>
                <a:close/>
              </a:path>
              <a:path w="198754" h="116204">
                <a:moveTo>
                  <a:pt x="58850" y="44955"/>
                </a:moveTo>
                <a:lnTo>
                  <a:pt x="58850" y="47765"/>
                </a:lnTo>
                <a:lnTo>
                  <a:pt x="70709" y="54568"/>
                </a:lnTo>
                <a:lnTo>
                  <a:pt x="70709" y="51906"/>
                </a:lnTo>
                <a:lnTo>
                  <a:pt x="58850" y="44955"/>
                </a:lnTo>
                <a:close/>
              </a:path>
              <a:path w="198754" h="116204">
                <a:moveTo>
                  <a:pt x="80641" y="45547"/>
                </a:moveTo>
                <a:lnTo>
                  <a:pt x="70709" y="51906"/>
                </a:lnTo>
                <a:lnTo>
                  <a:pt x="70709" y="54568"/>
                </a:lnTo>
                <a:lnTo>
                  <a:pt x="80641" y="48209"/>
                </a:lnTo>
                <a:lnTo>
                  <a:pt x="80641" y="45547"/>
                </a:lnTo>
                <a:close/>
              </a:path>
              <a:path w="198754" h="116204">
                <a:moveTo>
                  <a:pt x="14676" y="19225"/>
                </a:moveTo>
                <a:lnTo>
                  <a:pt x="14676" y="21887"/>
                </a:lnTo>
                <a:lnTo>
                  <a:pt x="26535" y="28836"/>
                </a:lnTo>
                <a:lnTo>
                  <a:pt x="26535" y="26027"/>
                </a:lnTo>
                <a:lnTo>
                  <a:pt x="14676" y="19225"/>
                </a:lnTo>
                <a:close/>
              </a:path>
              <a:path w="198754" h="116204">
                <a:moveTo>
                  <a:pt x="36466" y="19668"/>
                </a:moveTo>
                <a:lnTo>
                  <a:pt x="26535" y="26027"/>
                </a:lnTo>
                <a:lnTo>
                  <a:pt x="26535" y="28836"/>
                </a:lnTo>
                <a:lnTo>
                  <a:pt x="36466" y="22477"/>
                </a:lnTo>
                <a:lnTo>
                  <a:pt x="36466" y="19668"/>
                </a:lnTo>
                <a:close/>
              </a:path>
              <a:path w="198754" h="116204">
                <a:moveTo>
                  <a:pt x="36762" y="32090"/>
                </a:moveTo>
                <a:lnTo>
                  <a:pt x="36762" y="34899"/>
                </a:lnTo>
                <a:lnTo>
                  <a:pt x="48621" y="41702"/>
                </a:lnTo>
                <a:lnTo>
                  <a:pt x="48621" y="38892"/>
                </a:lnTo>
                <a:lnTo>
                  <a:pt x="36762" y="32090"/>
                </a:lnTo>
                <a:close/>
              </a:path>
              <a:path w="198754" h="116204">
                <a:moveTo>
                  <a:pt x="58553" y="32682"/>
                </a:moveTo>
                <a:lnTo>
                  <a:pt x="48621" y="38892"/>
                </a:lnTo>
                <a:lnTo>
                  <a:pt x="48621" y="41702"/>
                </a:lnTo>
                <a:lnTo>
                  <a:pt x="58553" y="35344"/>
                </a:lnTo>
                <a:lnTo>
                  <a:pt x="58553" y="32682"/>
                </a:lnTo>
                <a:close/>
              </a:path>
              <a:path w="198754" h="116204">
                <a:moveTo>
                  <a:pt x="0" y="28836"/>
                </a:moveTo>
                <a:lnTo>
                  <a:pt x="0" y="31498"/>
                </a:lnTo>
                <a:lnTo>
                  <a:pt x="11859" y="38449"/>
                </a:lnTo>
                <a:lnTo>
                  <a:pt x="11859" y="35640"/>
                </a:lnTo>
                <a:lnTo>
                  <a:pt x="0" y="28836"/>
                </a:lnTo>
                <a:close/>
              </a:path>
              <a:path w="198754" h="116204">
                <a:moveTo>
                  <a:pt x="21791" y="29281"/>
                </a:moveTo>
                <a:lnTo>
                  <a:pt x="11859" y="35640"/>
                </a:lnTo>
                <a:lnTo>
                  <a:pt x="11859" y="38449"/>
                </a:lnTo>
                <a:lnTo>
                  <a:pt x="21791" y="32090"/>
                </a:lnTo>
                <a:lnTo>
                  <a:pt x="21791" y="29281"/>
                </a:lnTo>
                <a:close/>
              </a:path>
              <a:path w="198754" h="116204">
                <a:moveTo>
                  <a:pt x="22087" y="41702"/>
                </a:moveTo>
                <a:lnTo>
                  <a:pt x="22087" y="44512"/>
                </a:lnTo>
                <a:lnTo>
                  <a:pt x="33947" y="51314"/>
                </a:lnTo>
                <a:lnTo>
                  <a:pt x="33947" y="48505"/>
                </a:lnTo>
                <a:lnTo>
                  <a:pt x="22087" y="41702"/>
                </a:lnTo>
                <a:close/>
              </a:path>
              <a:path w="198754" h="116204">
                <a:moveTo>
                  <a:pt x="43878" y="42293"/>
                </a:moveTo>
                <a:lnTo>
                  <a:pt x="33947" y="48505"/>
                </a:lnTo>
                <a:lnTo>
                  <a:pt x="33947" y="51314"/>
                </a:lnTo>
                <a:lnTo>
                  <a:pt x="43878" y="44955"/>
                </a:lnTo>
                <a:lnTo>
                  <a:pt x="43878" y="42293"/>
                </a:lnTo>
                <a:close/>
              </a:path>
            </a:pathLst>
          </a:custGeom>
          <a:solidFill>
            <a:srgbClr val="959595">
              <a:alpha val="29798"/>
            </a:srgbClr>
          </a:solidFill>
        </p:spPr>
        <p:txBody>
          <a:bodyPr wrap="square" lIns="0" tIns="0" rIns="0" bIns="0" rtlCol="0"/>
          <a:lstStyle/>
          <a:p>
            <a:endParaRPr/>
          </a:p>
        </p:txBody>
      </p:sp>
      <p:sp>
        <p:nvSpPr>
          <p:cNvPr id="236" name="object 235"/>
          <p:cNvSpPr/>
          <p:nvPr/>
        </p:nvSpPr>
        <p:spPr>
          <a:xfrm>
            <a:off x="4615328" y="4416452"/>
            <a:ext cx="19050" cy="43815"/>
          </a:xfrm>
          <a:custGeom>
            <a:avLst/>
            <a:gdLst/>
            <a:ahLst/>
            <a:cxnLst/>
            <a:rect l="l" t="t" r="r" b="b"/>
            <a:pathLst>
              <a:path w="19050" h="43814">
                <a:moveTo>
                  <a:pt x="17937" y="0"/>
                </a:moveTo>
                <a:lnTo>
                  <a:pt x="17491" y="295"/>
                </a:lnTo>
                <a:lnTo>
                  <a:pt x="9932" y="4436"/>
                </a:lnTo>
                <a:lnTo>
                  <a:pt x="9635" y="4732"/>
                </a:lnTo>
                <a:lnTo>
                  <a:pt x="9486" y="5027"/>
                </a:lnTo>
                <a:lnTo>
                  <a:pt x="9486" y="37708"/>
                </a:lnTo>
                <a:lnTo>
                  <a:pt x="9635" y="37857"/>
                </a:lnTo>
                <a:lnTo>
                  <a:pt x="9784" y="38300"/>
                </a:lnTo>
                <a:lnTo>
                  <a:pt x="10377" y="38447"/>
                </a:lnTo>
                <a:lnTo>
                  <a:pt x="10821" y="38300"/>
                </a:lnTo>
                <a:lnTo>
                  <a:pt x="18381" y="34011"/>
                </a:lnTo>
                <a:lnTo>
                  <a:pt x="18677" y="33864"/>
                </a:lnTo>
                <a:lnTo>
                  <a:pt x="18826" y="33568"/>
                </a:lnTo>
                <a:lnTo>
                  <a:pt x="18826" y="739"/>
                </a:lnTo>
                <a:lnTo>
                  <a:pt x="18677" y="590"/>
                </a:lnTo>
                <a:lnTo>
                  <a:pt x="18529" y="147"/>
                </a:lnTo>
                <a:lnTo>
                  <a:pt x="17937" y="0"/>
                </a:lnTo>
                <a:close/>
              </a:path>
              <a:path w="19050" h="43814">
                <a:moveTo>
                  <a:pt x="5336" y="7098"/>
                </a:moveTo>
                <a:lnTo>
                  <a:pt x="4892" y="7393"/>
                </a:lnTo>
                <a:lnTo>
                  <a:pt x="148" y="9907"/>
                </a:lnTo>
                <a:lnTo>
                  <a:pt x="0" y="10350"/>
                </a:lnTo>
                <a:lnTo>
                  <a:pt x="0" y="42885"/>
                </a:lnTo>
                <a:lnTo>
                  <a:pt x="148" y="43032"/>
                </a:lnTo>
                <a:lnTo>
                  <a:pt x="148" y="43180"/>
                </a:lnTo>
                <a:lnTo>
                  <a:pt x="444" y="43624"/>
                </a:lnTo>
                <a:lnTo>
                  <a:pt x="1037" y="43771"/>
                </a:lnTo>
                <a:lnTo>
                  <a:pt x="1482" y="43624"/>
                </a:lnTo>
                <a:lnTo>
                  <a:pt x="5781" y="41109"/>
                </a:lnTo>
                <a:lnTo>
                  <a:pt x="6078" y="40962"/>
                </a:lnTo>
                <a:lnTo>
                  <a:pt x="6374" y="40666"/>
                </a:lnTo>
                <a:lnTo>
                  <a:pt x="6374" y="7984"/>
                </a:lnTo>
                <a:lnTo>
                  <a:pt x="6225" y="7837"/>
                </a:lnTo>
                <a:lnTo>
                  <a:pt x="6225" y="7689"/>
                </a:lnTo>
                <a:lnTo>
                  <a:pt x="5929" y="7245"/>
                </a:lnTo>
                <a:lnTo>
                  <a:pt x="5336" y="7098"/>
                </a:lnTo>
                <a:close/>
              </a:path>
            </a:pathLst>
          </a:custGeom>
          <a:solidFill>
            <a:srgbClr val="808080">
              <a:alpha val="49798"/>
            </a:srgbClr>
          </a:solidFill>
        </p:spPr>
        <p:txBody>
          <a:bodyPr wrap="square" lIns="0" tIns="0" rIns="0" bIns="0" rtlCol="0"/>
          <a:lstStyle/>
          <a:p>
            <a:endParaRPr/>
          </a:p>
        </p:txBody>
      </p:sp>
      <p:sp>
        <p:nvSpPr>
          <p:cNvPr id="237" name="object 236"/>
          <p:cNvSpPr/>
          <p:nvPr/>
        </p:nvSpPr>
        <p:spPr>
          <a:xfrm>
            <a:off x="4340499" y="4229384"/>
            <a:ext cx="171063" cy="315132"/>
          </a:xfrm>
          <a:prstGeom prst="rect">
            <a:avLst/>
          </a:prstGeom>
          <a:blipFill>
            <a:blip r:embed="rId71" cstate="print"/>
            <a:stretch>
              <a:fillRect/>
            </a:stretch>
          </a:blipFill>
        </p:spPr>
        <p:txBody>
          <a:bodyPr wrap="square" lIns="0" tIns="0" rIns="0" bIns="0" rtlCol="0"/>
          <a:lstStyle/>
          <a:p>
            <a:endParaRPr/>
          </a:p>
        </p:txBody>
      </p:sp>
      <p:sp>
        <p:nvSpPr>
          <p:cNvPr id="238" name="object 237"/>
          <p:cNvSpPr/>
          <p:nvPr/>
        </p:nvSpPr>
        <p:spPr>
          <a:xfrm>
            <a:off x="4376816" y="4229383"/>
            <a:ext cx="135255" cy="225425"/>
          </a:xfrm>
          <a:custGeom>
            <a:avLst/>
            <a:gdLst/>
            <a:ahLst/>
            <a:cxnLst/>
            <a:rect l="l" t="t" r="r" b="b"/>
            <a:pathLst>
              <a:path w="135254" h="225425">
                <a:moveTo>
                  <a:pt x="134746" y="225369"/>
                </a:moveTo>
                <a:lnTo>
                  <a:pt x="97620" y="213319"/>
                </a:lnTo>
                <a:lnTo>
                  <a:pt x="62537" y="196846"/>
                </a:lnTo>
                <a:lnTo>
                  <a:pt x="29871" y="176187"/>
                </a:lnTo>
                <a:lnTo>
                  <a:pt x="0" y="151577"/>
                </a:lnTo>
                <a:lnTo>
                  <a:pt x="0" y="0"/>
                </a:lnTo>
                <a:lnTo>
                  <a:pt x="30497" y="23903"/>
                </a:lnTo>
                <a:lnTo>
                  <a:pt x="63315" y="44493"/>
                </a:lnTo>
                <a:lnTo>
                  <a:pt x="98162" y="61617"/>
                </a:lnTo>
                <a:lnTo>
                  <a:pt x="134746" y="75123"/>
                </a:lnTo>
                <a:lnTo>
                  <a:pt x="134746" y="225369"/>
                </a:lnTo>
                <a:close/>
              </a:path>
            </a:pathLst>
          </a:custGeom>
          <a:ln w="3555">
            <a:solidFill>
              <a:srgbClr val="000000"/>
            </a:solidFill>
          </a:ln>
        </p:spPr>
        <p:txBody>
          <a:bodyPr wrap="square" lIns="0" tIns="0" rIns="0" bIns="0" rtlCol="0"/>
          <a:lstStyle/>
          <a:p>
            <a:endParaRPr/>
          </a:p>
        </p:txBody>
      </p:sp>
      <p:sp>
        <p:nvSpPr>
          <p:cNvPr id="239" name="object 238"/>
          <p:cNvSpPr/>
          <p:nvPr/>
        </p:nvSpPr>
        <p:spPr>
          <a:xfrm>
            <a:off x="4340498" y="4390276"/>
            <a:ext cx="160655" cy="154305"/>
          </a:xfrm>
          <a:custGeom>
            <a:avLst/>
            <a:gdLst/>
            <a:ahLst/>
            <a:cxnLst/>
            <a:rect l="l" t="t" r="r" b="b"/>
            <a:pathLst>
              <a:path w="160654" h="154304">
                <a:moveTo>
                  <a:pt x="0" y="64475"/>
                </a:moveTo>
                <a:lnTo>
                  <a:pt x="35354" y="94201"/>
                </a:lnTo>
                <a:lnTo>
                  <a:pt x="74155" y="119283"/>
                </a:lnTo>
                <a:lnTo>
                  <a:pt x="115902" y="139402"/>
                </a:lnTo>
                <a:lnTo>
                  <a:pt x="160094" y="154238"/>
                </a:lnTo>
                <a:lnTo>
                  <a:pt x="160094" y="89763"/>
                </a:lnTo>
                <a:lnTo>
                  <a:pt x="115922" y="74864"/>
                </a:lnTo>
                <a:lnTo>
                  <a:pt x="74210" y="54752"/>
                </a:lnTo>
                <a:lnTo>
                  <a:pt x="35416" y="29705"/>
                </a:lnTo>
                <a:lnTo>
                  <a:pt x="0" y="0"/>
                </a:lnTo>
                <a:lnTo>
                  <a:pt x="0" y="64475"/>
                </a:lnTo>
                <a:close/>
              </a:path>
            </a:pathLst>
          </a:custGeom>
          <a:ln w="3553">
            <a:solidFill>
              <a:srgbClr val="000000"/>
            </a:solidFill>
          </a:ln>
        </p:spPr>
        <p:txBody>
          <a:bodyPr wrap="square" lIns="0" tIns="0" rIns="0" bIns="0" rtlCol="0"/>
          <a:lstStyle/>
          <a:p>
            <a:endParaRPr/>
          </a:p>
        </p:txBody>
      </p:sp>
      <p:sp>
        <p:nvSpPr>
          <p:cNvPr id="240" name="object 239"/>
          <p:cNvSpPr/>
          <p:nvPr/>
        </p:nvSpPr>
        <p:spPr>
          <a:xfrm>
            <a:off x="4352209" y="4417190"/>
            <a:ext cx="36195" cy="28575"/>
          </a:xfrm>
          <a:custGeom>
            <a:avLst/>
            <a:gdLst/>
            <a:ahLst/>
            <a:cxnLst/>
            <a:rect l="l" t="t" r="r" b="b"/>
            <a:pathLst>
              <a:path w="36195" h="28575">
                <a:moveTo>
                  <a:pt x="0" y="0"/>
                </a:moveTo>
                <a:lnTo>
                  <a:pt x="8333" y="7675"/>
                </a:lnTo>
                <a:lnTo>
                  <a:pt x="17084" y="14935"/>
                </a:lnTo>
                <a:lnTo>
                  <a:pt x="26223" y="21752"/>
                </a:lnTo>
                <a:lnTo>
                  <a:pt x="35724" y="28097"/>
                </a:lnTo>
              </a:path>
            </a:pathLst>
          </a:custGeom>
          <a:ln w="3552">
            <a:solidFill>
              <a:srgbClr val="000000"/>
            </a:solidFill>
          </a:ln>
        </p:spPr>
        <p:txBody>
          <a:bodyPr wrap="square" lIns="0" tIns="0" rIns="0" bIns="0" rtlCol="0"/>
          <a:lstStyle/>
          <a:p>
            <a:endParaRPr/>
          </a:p>
        </p:txBody>
      </p:sp>
      <p:sp>
        <p:nvSpPr>
          <p:cNvPr id="241" name="object 240"/>
          <p:cNvSpPr/>
          <p:nvPr/>
        </p:nvSpPr>
        <p:spPr>
          <a:xfrm>
            <a:off x="4352209" y="4426507"/>
            <a:ext cx="36195" cy="28575"/>
          </a:xfrm>
          <a:custGeom>
            <a:avLst/>
            <a:gdLst/>
            <a:ahLst/>
            <a:cxnLst/>
            <a:rect l="l" t="t" r="r" b="b"/>
            <a:pathLst>
              <a:path w="36195" h="28575">
                <a:moveTo>
                  <a:pt x="0" y="0"/>
                </a:moveTo>
                <a:lnTo>
                  <a:pt x="8333" y="7761"/>
                </a:lnTo>
                <a:lnTo>
                  <a:pt x="17084" y="15065"/>
                </a:lnTo>
                <a:lnTo>
                  <a:pt x="26223" y="21897"/>
                </a:lnTo>
                <a:lnTo>
                  <a:pt x="35724" y="28245"/>
                </a:lnTo>
              </a:path>
            </a:pathLst>
          </a:custGeom>
          <a:ln w="3552">
            <a:solidFill>
              <a:srgbClr val="000000"/>
            </a:solidFill>
          </a:ln>
        </p:spPr>
        <p:txBody>
          <a:bodyPr wrap="square" lIns="0" tIns="0" rIns="0" bIns="0" rtlCol="0"/>
          <a:lstStyle/>
          <a:p>
            <a:endParaRPr/>
          </a:p>
        </p:txBody>
      </p:sp>
      <p:sp>
        <p:nvSpPr>
          <p:cNvPr id="242" name="object 241"/>
          <p:cNvSpPr/>
          <p:nvPr/>
        </p:nvSpPr>
        <p:spPr>
          <a:xfrm>
            <a:off x="4352209" y="4435971"/>
            <a:ext cx="36195" cy="28575"/>
          </a:xfrm>
          <a:custGeom>
            <a:avLst/>
            <a:gdLst/>
            <a:ahLst/>
            <a:cxnLst/>
            <a:rect l="l" t="t" r="r" b="b"/>
            <a:pathLst>
              <a:path w="36195" h="28575">
                <a:moveTo>
                  <a:pt x="0" y="0"/>
                </a:moveTo>
                <a:lnTo>
                  <a:pt x="8333" y="7675"/>
                </a:lnTo>
                <a:lnTo>
                  <a:pt x="17084" y="14935"/>
                </a:lnTo>
                <a:lnTo>
                  <a:pt x="26223" y="21752"/>
                </a:lnTo>
                <a:lnTo>
                  <a:pt x="35724" y="28097"/>
                </a:lnTo>
              </a:path>
            </a:pathLst>
          </a:custGeom>
          <a:ln w="3552">
            <a:solidFill>
              <a:srgbClr val="000000"/>
            </a:solidFill>
          </a:ln>
        </p:spPr>
        <p:txBody>
          <a:bodyPr wrap="square" lIns="0" tIns="0" rIns="0" bIns="0" rtlCol="0"/>
          <a:lstStyle/>
          <a:p>
            <a:endParaRPr/>
          </a:p>
        </p:txBody>
      </p:sp>
      <p:sp>
        <p:nvSpPr>
          <p:cNvPr id="243" name="object 242"/>
          <p:cNvSpPr/>
          <p:nvPr/>
        </p:nvSpPr>
        <p:spPr>
          <a:xfrm>
            <a:off x="4352209" y="4445288"/>
            <a:ext cx="36195" cy="28575"/>
          </a:xfrm>
          <a:custGeom>
            <a:avLst/>
            <a:gdLst/>
            <a:ahLst/>
            <a:cxnLst/>
            <a:rect l="l" t="t" r="r" b="b"/>
            <a:pathLst>
              <a:path w="36195" h="28575">
                <a:moveTo>
                  <a:pt x="0" y="0"/>
                </a:moveTo>
                <a:lnTo>
                  <a:pt x="8333" y="7761"/>
                </a:lnTo>
                <a:lnTo>
                  <a:pt x="17084" y="15065"/>
                </a:lnTo>
                <a:lnTo>
                  <a:pt x="26223" y="21897"/>
                </a:lnTo>
                <a:lnTo>
                  <a:pt x="35724" y="28245"/>
                </a:lnTo>
              </a:path>
            </a:pathLst>
          </a:custGeom>
          <a:ln w="3552">
            <a:solidFill>
              <a:srgbClr val="000000"/>
            </a:solidFill>
          </a:ln>
        </p:spPr>
        <p:txBody>
          <a:bodyPr wrap="square" lIns="0" tIns="0" rIns="0" bIns="0" rtlCol="0"/>
          <a:lstStyle/>
          <a:p>
            <a:endParaRPr/>
          </a:p>
        </p:txBody>
      </p:sp>
      <p:sp>
        <p:nvSpPr>
          <p:cNvPr id="244" name="object 243"/>
          <p:cNvSpPr/>
          <p:nvPr/>
        </p:nvSpPr>
        <p:spPr>
          <a:xfrm>
            <a:off x="4481322" y="4244614"/>
            <a:ext cx="63500" cy="36195"/>
          </a:xfrm>
          <a:custGeom>
            <a:avLst/>
            <a:gdLst/>
            <a:ahLst/>
            <a:cxnLst/>
            <a:rect l="l" t="t" r="r" b="b"/>
            <a:pathLst>
              <a:path w="63500" h="36195">
                <a:moveTo>
                  <a:pt x="0" y="0"/>
                </a:moveTo>
                <a:lnTo>
                  <a:pt x="63148" y="35639"/>
                </a:lnTo>
              </a:path>
            </a:pathLst>
          </a:custGeom>
          <a:ln w="3551">
            <a:solidFill>
              <a:srgbClr val="000000"/>
            </a:solidFill>
          </a:ln>
        </p:spPr>
        <p:txBody>
          <a:bodyPr wrap="square" lIns="0" tIns="0" rIns="0" bIns="0" rtlCol="0"/>
          <a:lstStyle/>
          <a:p>
            <a:endParaRPr/>
          </a:p>
        </p:txBody>
      </p:sp>
      <p:sp>
        <p:nvSpPr>
          <p:cNvPr id="245" name="object 244"/>
          <p:cNvSpPr/>
          <p:nvPr/>
        </p:nvSpPr>
        <p:spPr>
          <a:xfrm>
            <a:off x="4489624" y="4242396"/>
            <a:ext cx="63500" cy="36195"/>
          </a:xfrm>
          <a:custGeom>
            <a:avLst/>
            <a:gdLst/>
            <a:ahLst/>
            <a:cxnLst/>
            <a:rect l="l" t="t" r="r" b="b"/>
            <a:pathLst>
              <a:path w="63500" h="36195">
                <a:moveTo>
                  <a:pt x="0" y="0"/>
                </a:moveTo>
                <a:lnTo>
                  <a:pt x="63148" y="35639"/>
                </a:lnTo>
              </a:path>
            </a:pathLst>
          </a:custGeom>
          <a:ln w="3551">
            <a:solidFill>
              <a:srgbClr val="000000"/>
            </a:solidFill>
          </a:ln>
        </p:spPr>
        <p:txBody>
          <a:bodyPr wrap="square" lIns="0" tIns="0" rIns="0" bIns="0" rtlCol="0"/>
          <a:lstStyle/>
          <a:p>
            <a:endParaRPr/>
          </a:p>
        </p:txBody>
      </p:sp>
      <p:sp>
        <p:nvSpPr>
          <p:cNvPr id="246" name="object 245"/>
          <p:cNvSpPr/>
          <p:nvPr/>
        </p:nvSpPr>
        <p:spPr>
          <a:xfrm>
            <a:off x="4497777" y="4240178"/>
            <a:ext cx="63500" cy="36195"/>
          </a:xfrm>
          <a:custGeom>
            <a:avLst/>
            <a:gdLst/>
            <a:ahLst/>
            <a:cxnLst/>
            <a:rect l="l" t="t" r="r" b="b"/>
            <a:pathLst>
              <a:path w="63500" h="36195">
                <a:moveTo>
                  <a:pt x="0" y="0"/>
                </a:moveTo>
                <a:lnTo>
                  <a:pt x="63296" y="35639"/>
                </a:lnTo>
              </a:path>
            </a:pathLst>
          </a:custGeom>
          <a:ln w="3551">
            <a:solidFill>
              <a:srgbClr val="000000"/>
            </a:solidFill>
          </a:ln>
        </p:spPr>
        <p:txBody>
          <a:bodyPr wrap="square" lIns="0" tIns="0" rIns="0" bIns="0" rtlCol="0"/>
          <a:lstStyle/>
          <a:p>
            <a:endParaRPr/>
          </a:p>
        </p:txBody>
      </p:sp>
      <p:sp>
        <p:nvSpPr>
          <p:cNvPr id="247" name="object 246"/>
          <p:cNvSpPr/>
          <p:nvPr/>
        </p:nvSpPr>
        <p:spPr>
          <a:xfrm>
            <a:off x="4506078" y="4237960"/>
            <a:ext cx="63500" cy="36195"/>
          </a:xfrm>
          <a:custGeom>
            <a:avLst/>
            <a:gdLst/>
            <a:ahLst/>
            <a:cxnLst/>
            <a:rect l="l" t="t" r="r" b="b"/>
            <a:pathLst>
              <a:path w="63500" h="36195">
                <a:moveTo>
                  <a:pt x="0" y="0"/>
                </a:moveTo>
                <a:lnTo>
                  <a:pt x="63148" y="35639"/>
                </a:lnTo>
              </a:path>
            </a:pathLst>
          </a:custGeom>
          <a:ln w="3551">
            <a:solidFill>
              <a:srgbClr val="000000"/>
            </a:solidFill>
          </a:ln>
        </p:spPr>
        <p:txBody>
          <a:bodyPr wrap="square" lIns="0" tIns="0" rIns="0" bIns="0" rtlCol="0"/>
          <a:lstStyle/>
          <a:p>
            <a:endParaRPr/>
          </a:p>
        </p:txBody>
      </p:sp>
      <p:sp>
        <p:nvSpPr>
          <p:cNvPr id="248" name="object 247"/>
          <p:cNvSpPr/>
          <p:nvPr/>
        </p:nvSpPr>
        <p:spPr>
          <a:xfrm>
            <a:off x="4393419" y="4262803"/>
            <a:ext cx="97790" cy="165100"/>
          </a:xfrm>
          <a:custGeom>
            <a:avLst/>
            <a:gdLst/>
            <a:ahLst/>
            <a:cxnLst/>
            <a:rect l="l" t="t" r="r" b="b"/>
            <a:pathLst>
              <a:path w="97789" h="165100">
                <a:moveTo>
                  <a:pt x="0" y="0"/>
                </a:moveTo>
                <a:lnTo>
                  <a:pt x="0" y="108691"/>
                </a:lnTo>
                <a:lnTo>
                  <a:pt x="148" y="108839"/>
                </a:lnTo>
                <a:lnTo>
                  <a:pt x="22497" y="126040"/>
                </a:lnTo>
                <a:lnTo>
                  <a:pt x="46305" y="141188"/>
                </a:lnTo>
                <a:lnTo>
                  <a:pt x="71419" y="154174"/>
                </a:lnTo>
                <a:lnTo>
                  <a:pt x="97687" y="164886"/>
                </a:lnTo>
              </a:path>
            </a:pathLst>
          </a:custGeom>
          <a:ln w="3555">
            <a:solidFill>
              <a:srgbClr val="FFFFFF"/>
            </a:solidFill>
          </a:ln>
        </p:spPr>
        <p:txBody>
          <a:bodyPr wrap="square" lIns="0" tIns="0" rIns="0" bIns="0" rtlCol="0"/>
          <a:lstStyle/>
          <a:p>
            <a:endParaRPr/>
          </a:p>
        </p:txBody>
      </p:sp>
      <p:sp>
        <p:nvSpPr>
          <p:cNvPr id="249" name="object 248"/>
          <p:cNvSpPr/>
          <p:nvPr/>
        </p:nvSpPr>
        <p:spPr>
          <a:xfrm>
            <a:off x="4340498" y="4214595"/>
            <a:ext cx="309880" cy="330200"/>
          </a:xfrm>
          <a:custGeom>
            <a:avLst/>
            <a:gdLst/>
            <a:ahLst/>
            <a:cxnLst/>
            <a:rect l="l" t="t" r="r" b="b"/>
            <a:pathLst>
              <a:path w="309879" h="330200">
                <a:moveTo>
                  <a:pt x="160094" y="329920"/>
                </a:moveTo>
                <a:lnTo>
                  <a:pt x="309813" y="245480"/>
                </a:lnTo>
                <a:lnTo>
                  <a:pt x="309813" y="181005"/>
                </a:lnTo>
                <a:lnTo>
                  <a:pt x="260302" y="152907"/>
                </a:lnTo>
                <a:lnTo>
                  <a:pt x="260302" y="64327"/>
                </a:lnTo>
                <a:lnTo>
                  <a:pt x="155944" y="5323"/>
                </a:lnTo>
                <a:lnTo>
                  <a:pt x="107767" y="18780"/>
                </a:lnTo>
                <a:lnTo>
                  <a:pt x="74859" y="0"/>
                </a:lnTo>
                <a:lnTo>
                  <a:pt x="36317" y="14788"/>
                </a:lnTo>
                <a:lnTo>
                  <a:pt x="36317" y="155569"/>
                </a:lnTo>
                <a:lnTo>
                  <a:pt x="0" y="175681"/>
                </a:lnTo>
                <a:lnTo>
                  <a:pt x="0" y="240157"/>
                </a:lnTo>
                <a:lnTo>
                  <a:pt x="35437" y="269779"/>
                </a:lnTo>
                <a:lnTo>
                  <a:pt x="74266" y="294798"/>
                </a:lnTo>
                <a:lnTo>
                  <a:pt x="115985" y="314938"/>
                </a:lnTo>
                <a:lnTo>
                  <a:pt x="160094" y="329920"/>
                </a:lnTo>
                <a:close/>
              </a:path>
            </a:pathLst>
          </a:custGeom>
          <a:ln w="14806">
            <a:solidFill>
              <a:srgbClr val="000000"/>
            </a:solidFill>
          </a:ln>
        </p:spPr>
        <p:txBody>
          <a:bodyPr wrap="square" lIns="0" tIns="0" rIns="0" bIns="0" rtlCol="0"/>
          <a:lstStyle/>
          <a:p>
            <a:endParaRPr/>
          </a:p>
        </p:txBody>
      </p:sp>
      <p:sp>
        <p:nvSpPr>
          <p:cNvPr id="250" name="object 249"/>
          <p:cNvSpPr/>
          <p:nvPr/>
        </p:nvSpPr>
        <p:spPr>
          <a:xfrm>
            <a:off x="4225764" y="4466730"/>
            <a:ext cx="238125" cy="160020"/>
          </a:xfrm>
          <a:custGeom>
            <a:avLst/>
            <a:gdLst/>
            <a:ahLst/>
            <a:cxnLst/>
            <a:rect l="l" t="t" r="r" b="b"/>
            <a:pathLst>
              <a:path w="238125" h="160020">
                <a:moveTo>
                  <a:pt x="0" y="49687"/>
                </a:moveTo>
                <a:lnTo>
                  <a:pt x="72783" y="0"/>
                </a:lnTo>
                <a:lnTo>
                  <a:pt x="237622" y="92572"/>
                </a:lnTo>
                <a:lnTo>
                  <a:pt x="237622" y="116677"/>
                </a:lnTo>
                <a:lnTo>
                  <a:pt x="162170" y="159710"/>
                </a:lnTo>
                <a:lnTo>
                  <a:pt x="0" y="68468"/>
                </a:lnTo>
                <a:lnTo>
                  <a:pt x="0" y="49687"/>
                </a:lnTo>
                <a:close/>
              </a:path>
            </a:pathLst>
          </a:custGeom>
          <a:ln w="14799">
            <a:solidFill>
              <a:srgbClr val="000000"/>
            </a:solidFill>
          </a:ln>
        </p:spPr>
        <p:txBody>
          <a:bodyPr wrap="square" lIns="0" tIns="0" rIns="0" bIns="0" rtlCol="0"/>
          <a:lstStyle/>
          <a:p>
            <a:endParaRPr/>
          </a:p>
        </p:txBody>
      </p:sp>
      <p:sp>
        <p:nvSpPr>
          <p:cNvPr id="251" name="object 250"/>
          <p:cNvSpPr/>
          <p:nvPr/>
        </p:nvSpPr>
        <p:spPr>
          <a:xfrm>
            <a:off x="4437741" y="4493645"/>
            <a:ext cx="55880" cy="28575"/>
          </a:xfrm>
          <a:custGeom>
            <a:avLst/>
            <a:gdLst/>
            <a:ahLst/>
            <a:cxnLst/>
            <a:rect l="l" t="t" r="r" b="b"/>
            <a:pathLst>
              <a:path w="55879" h="28575">
                <a:moveTo>
                  <a:pt x="5039" y="0"/>
                </a:moveTo>
                <a:lnTo>
                  <a:pt x="2816" y="443"/>
                </a:lnTo>
                <a:lnTo>
                  <a:pt x="1037" y="2070"/>
                </a:lnTo>
                <a:lnTo>
                  <a:pt x="0" y="7245"/>
                </a:lnTo>
                <a:lnTo>
                  <a:pt x="2075" y="10055"/>
                </a:lnTo>
                <a:lnTo>
                  <a:pt x="5039" y="10647"/>
                </a:lnTo>
                <a:lnTo>
                  <a:pt x="50399" y="28097"/>
                </a:lnTo>
                <a:lnTo>
                  <a:pt x="52327" y="27801"/>
                </a:lnTo>
                <a:lnTo>
                  <a:pt x="53809" y="26617"/>
                </a:lnTo>
                <a:lnTo>
                  <a:pt x="55736" y="22329"/>
                </a:lnTo>
                <a:lnTo>
                  <a:pt x="54551" y="19223"/>
                </a:lnTo>
                <a:lnTo>
                  <a:pt x="51883" y="18041"/>
                </a:lnTo>
                <a:lnTo>
                  <a:pt x="5039" y="0"/>
                </a:lnTo>
                <a:close/>
              </a:path>
            </a:pathLst>
          </a:custGeom>
          <a:solidFill>
            <a:srgbClr val="000000"/>
          </a:solidFill>
        </p:spPr>
        <p:txBody>
          <a:bodyPr wrap="square" lIns="0" tIns="0" rIns="0" bIns="0" rtlCol="0"/>
          <a:lstStyle/>
          <a:p>
            <a:endParaRPr/>
          </a:p>
        </p:txBody>
      </p:sp>
      <p:sp>
        <p:nvSpPr>
          <p:cNvPr id="252" name="object 251"/>
          <p:cNvSpPr/>
          <p:nvPr/>
        </p:nvSpPr>
        <p:spPr>
          <a:xfrm>
            <a:off x="4424993" y="4462738"/>
            <a:ext cx="67310" cy="40640"/>
          </a:xfrm>
          <a:custGeom>
            <a:avLst/>
            <a:gdLst/>
            <a:ahLst/>
            <a:cxnLst/>
            <a:rect l="l" t="t" r="r" b="b"/>
            <a:pathLst>
              <a:path w="67310" h="40639">
                <a:moveTo>
                  <a:pt x="0" y="0"/>
                </a:moveTo>
                <a:lnTo>
                  <a:pt x="0" y="14787"/>
                </a:lnTo>
                <a:lnTo>
                  <a:pt x="67299" y="40223"/>
                </a:lnTo>
                <a:lnTo>
                  <a:pt x="67299" y="26766"/>
                </a:lnTo>
                <a:lnTo>
                  <a:pt x="0" y="0"/>
                </a:lnTo>
                <a:close/>
              </a:path>
            </a:pathLst>
          </a:custGeom>
          <a:solidFill>
            <a:srgbClr val="FFFFFF">
              <a:alpha val="59999"/>
            </a:srgbClr>
          </a:solidFill>
        </p:spPr>
        <p:txBody>
          <a:bodyPr wrap="square" lIns="0" tIns="0" rIns="0" bIns="0" rtlCol="0"/>
          <a:lstStyle/>
          <a:p>
            <a:endParaRPr/>
          </a:p>
        </p:txBody>
      </p:sp>
      <p:sp>
        <p:nvSpPr>
          <p:cNvPr id="253" name="object 252"/>
          <p:cNvSpPr/>
          <p:nvPr/>
        </p:nvSpPr>
        <p:spPr>
          <a:xfrm>
            <a:off x="4424993" y="4462737"/>
            <a:ext cx="67310" cy="40640"/>
          </a:xfrm>
          <a:custGeom>
            <a:avLst/>
            <a:gdLst/>
            <a:ahLst/>
            <a:cxnLst/>
            <a:rect l="l" t="t" r="r" b="b"/>
            <a:pathLst>
              <a:path w="67310" h="40639">
                <a:moveTo>
                  <a:pt x="0" y="0"/>
                </a:moveTo>
                <a:lnTo>
                  <a:pt x="67299" y="26766"/>
                </a:lnTo>
                <a:lnTo>
                  <a:pt x="67299" y="40223"/>
                </a:lnTo>
              </a:path>
            </a:pathLst>
          </a:custGeom>
          <a:ln w="3551">
            <a:solidFill>
              <a:srgbClr val="000000"/>
            </a:solidFill>
          </a:ln>
        </p:spPr>
        <p:txBody>
          <a:bodyPr wrap="square" lIns="0" tIns="0" rIns="0" bIns="0" rtlCol="0"/>
          <a:lstStyle/>
          <a:p>
            <a:endParaRPr/>
          </a:p>
        </p:txBody>
      </p:sp>
      <p:sp>
        <p:nvSpPr>
          <p:cNvPr id="254" name="object 253"/>
          <p:cNvSpPr/>
          <p:nvPr/>
        </p:nvSpPr>
        <p:spPr>
          <a:xfrm>
            <a:off x="4424993" y="4468061"/>
            <a:ext cx="67310" cy="27305"/>
          </a:xfrm>
          <a:custGeom>
            <a:avLst/>
            <a:gdLst/>
            <a:ahLst/>
            <a:cxnLst/>
            <a:rect l="l" t="t" r="r" b="b"/>
            <a:pathLst>
              <a:path w="67310" h="27304">
                <a:moveTo>
                  <a:pt x="0" y="0"/>
                </a:moveTo>
                <a:lnTo>
                  <a:pt x="67299" y="26914"/>
                </a:lnTo>
              </a:path>
            </a:pathLst>
          </a:custGeom>
          <a:ln w="3550">
            <a:solidFill>
              <a:srgbClr val="000000"/>
            </a:solidFill>
          </a:ln>
        </p:spPr>
        <p:txBody>
          <a:bodyPr wrap="square" lIns="0" tIns="0" rIns="0" bIns="0" rtlCol="0"/>
          <a:lstStyle/>
          <a:p>
            <a:endParaRPr/>
          </a:p>
        </p:txBody>
      </p:sp>
      <p:sp>
        <p:nvSpPr>
          <p:cNvPr id="255" name="object 254"/>
          <p:cNvSpPr/>
          <p:nvPr/>
        </p:nvSpPr>
        <p:spPr>
          <a:xfrm>
            <a:off x="4424993" y="4462737"/>
            <a:ext cx="67310" cy="40640"/>
          </a:xfrm>
          <a:custGeom>
            <a:avLst/>
            <a:gdLst/>
            <a:ahLst/>
            <a:cxnLst/>
            <a:rect l="l" t="t" r="r" b="b"/>
            <a:pathLst>
              <a:path w="67310" h="40639">
                <a:moveTo>
                  <a:pt x="0" y="0"/>
                </a:moveTo>
                <a:lnTo>
                  <a:pt x="0" y="14788"/>
                </a:lnTo>
                <a:lnTo>
                  <a:pt x="67299" y="40223"/>
                </a:lnTo>
              </a:path>
            </a:pathLst>
          </a:custGeom>
          <a:ln w="3551">
            <a:solidFill>
              <a:srgbClr val="FFFFFF"/>
            </a:solidFill>
          </a:ln>
        </p:spPr>
        <p:txBody>
          <a:bodyPr wrap="square" lIns="0" tIns="0" rIns="0" bIns="0" rtlCol="0"/>
          <a:lstStyle/>
          <a:p>
            <a:endParaRPr/>
          </a:p>
        </p:txBody>
      </p:sp>
      <p:sp>
        <p:nvSpPr>
          <p:cNvPr id="256" name="object 255"/>
          <p:cNvSpPr/>
          <p:nvPr/>
        </p:nvSpPr>
        <p:spPr>
          <a:xfrm>
            <a:off x="4471836" y="4427986"/>
            <a:ext cx="11266" cy="12865"/>
          </a:xfrm>
          <a:prstGeom prst="rect">
            <a:avLst/>
          </a:prstGeom>
          <a:blipFill>
            <a:blip r:embed="rId72" cstate="print"/>
            <a:stretch>
              <a:fillRect/>
            </a:stretch>
          </a:blipFill>
        </p:spPr>
        <p:txBody>
          <a:bodyPr wrap="square" lIns="0" tIns="0" rIns="0" bIns="0" rtlCol="0"/>
          <a:lstStyle/>
          <a:p>
            <a:endParaRPr/>
          </a:p>
        </p:txBody>
      </p:sp>
      <p:sp>
        <p:nvSpPr>
          <p:cNvPr id="257" name="object 256"/>
          <p:cNvSpPr/>
          <p:nvPr/>
        </p:nvSpPr>
        <p:spPr>
          <a:xfrm>
            <a:off x="4471835" y="4427986"/>
            <a:ext cx="11430" cy="13335"/>
          </a:xfrm>
          <a:custGeom>
            <a:avLst/>
            <a:gdLst/>
            <a:ahLst/>
            <a:cxnLst/>
            <a:rect l="l" t="t" r="r" b="b"/>
            <a:pathLst>
              <a:path w="11429" h="13335">
                <a:moveTo>
                  <a:pt x="9635" y="4140"/>
                </a:moveTo>
                <a:lnTo>
                  <a:pt x="8004" y="1183"/>
                </a:lnTo>
                <a:lnTo>
                  <a:pt x="4891" y="0"/>
                </a:lnTo>
                <a:lnTo>
                  <a:pt x="2668" y="1183"/>
                </a:lnTo>
                <a:lnTo>
                  <a:pt x="444" y="2513"/>
                </a:lnTo>
                <a:lnTo>
                  <a:pt x="0" y="5767"/>
                </a:lnTo>
                <a:lnTo>
                  <a:pt x="1630" y="8724"/>
                </a:lnTo>
                <a:lnTo>
                  <a:pt x="3409" y="11534"/>
                </a:lnTo>
                <a:lnTo>
                  <a:pt x="6522" y="12865"/>
                </a:lnTo>
                <a:lnTo>
                  <a:pt x="8597" y="11682"/>
                </a:lnTo>
                <a:lnTo>
                  <a:pt x="10821" y="10351"/>
                </a:lnTo>
                <a:lnTo>
                  <a:pt x="11265" y="6950"/>
                </a:lnTo>
                <a:lnTo>
                  <a:pt x="9635" y="4140"/>
                </a:lnTo>
                <a:close/>
              </a:path>
            </a:pathLst>
          </a:custGeom>
          <a:ln w="3175">
            <a:solidFill>
              <a:srgbClr val="000000"/>
            </a:solidFill>
          </a:ln>
        </p:spPr>
        <p:txBody>
          <a:bodyPr wrap="square" lIns="0" tIns="0" rIns="0" bIns="0" rtlCol="0"/>
          <a:lstStyle/>
          <a:p>
            <a:endParaRPr/>
          </a:p>
        </p:txBody>
      </p:sp>
      <p:sp>
        <p:nvSpPr>
          <p:cNvPr id="258" name="object 257"/>
          <p:cNvSpPr/>
          <p:nvPr/>
        </p:nvSpPr>
        <p:spPr>
          <a:xfrm>
            <a:off x="4393419" y="4262804"/>
            <a:ext cx="97539" cy="160007"/>
          </a:xfrm>
          <a:prstGeom prst="rect">
            <a:avLst/>
          </a:prstGeom>
          <a:blipFill>
            <a:blip r:embed="rId73" cstate="print"/>
            <a:stretch>
              <a:fillRect/>
            </a:stretch>
          </a:blipFill>
        </p:spPr>
        <p:txBody>
          <a:bodyPr wrap="square" lIns="0" tIns="0" rIns="0" bIns="0" rtlCol="0"/>
          <a:lstStyle/>
          <a:p>
            <a:endParaRPr/>
          </a:p>
        </p:txBody>
      </p:sp>
      <p:sp>
        <p:nvSpPr>
          <p:cNvPr id="259" name="object 258"/>
          <p:cNvSpPr/>
          <p:nvPr/>
        </p:nvSpPr>
        <p:spPr>
          <a:xfrm>
            <a:off x="4393419" y="4262803"/>
            <a:ext cx="97790" cy="165100"/>
          </a:xfrm>
          <a:custGeom>
            <a:avLst/>
            <a:gdLst/>
            <a:ahLst/>
            <a:cxnLst/>
            <a:rect l="l" t="t" r="r" b="b"/>
            <a:pathLst>
              <a:path w="97789" h="165100">
                <a:moveTo>
                  <a:pt x="4150" y="106177"/>
                </a:moveTo>
                <a:lnTo>
                  <a:pt x="4150" y="3992"/>
                </a:lnTo>
                <a:lnTo>
                  <a:pt x="0" y="0"/>
                </a:lnTo>
                <a:lnTo>
                  <a:pt x="21577" y="18390"/>
                </a:lnTo>
                <a:lnTo>
                  <a:pt x="45211" y="33993"/>
                </a:lnTo>
                <a:lnTo>
                  <a:pt x="70625" y="46686"/>
                </a:lnTo>
                <a:lnTo>
                  <a:pt x="97539" y="56342"/>
                </a:lnTo>
                <a:lnTo>
                  <a:pt x="97539" y="164886"/>
                </a:lnTo>
                <a:lnTo>
                  <a:pt x="97539" y="160006"/>
                </a:lnTo>
                <a:lnTo>
                  <a:pt x="72357" y="149703"/>
                </a:lnTo>
                <a:lnTo>
                  <a:pt x="48287" y="137251"/>
                </a:lnTo>
                <a:lnTo>
                  <a:pt x="25496" y="122719"/>
                </a:lnTo>
                <a:lnTo>
                  <a:pt x="4150" y="106177"/>
                </a:lnTo>
                <a:close/>
              </a:path>
            </a:pathLst>
          </a:custGeom>
          <a:ln w="3555">
            <a:solidFill>
              <a:srgbClr val="000000"/>
            </a:solidFill>
          </a:ln>
        </p:spPr>
        <p:txBody>
          <a:bodyPr wrap="square" lIns="0" tIns="0" rIns="0" bIns="0" rtlCol="0"/>
          <a:lstStyle/>
          <a:p>
            <a:endParaRPr/>
          </a:p>
        </p:txBody>
      </p:sp>
      <p:sp>
        <p:nvSpPr>
          <p:cNvPr id="260" name="object 259"/>
          <p:cNvSpPr txBox="1"/>
          <p:nvPr/>
        </p:nvSpPr>
        <p:spPr>
          <a:xfrm>
            <a:off x="5810752" y="4055714"/>
            <a:ext cx="579120" cy="299085"/>
          </a:xfrm>
          <a:prstGeom prst="rect">
            <a:avLst/>
          </a:prstGeom>
        </p:spPr>
        <p:txBody>
          <a:bodyPr vert="horz" wrap="square" lIns="0" tIns="0" rIns="0" bIns="0" rtlCol="0">
            <a:spAutoFit/>
          </a:bodyPr>
          <a:lstStyle/>
          <a:p>
            <a:pPr marL="71755" marR="5080" indent="-59690">
              <a:lnSpc>
                <a:spcPct val="103499"/>
              </a:lnSpc>
            </a:pPr>
            <a:r>
              <a:rPr sz="900" spc="10" dirty="0">
                <a:latin typeface="Arial"/>
                <a:cs typeface="Arial"/>
              </a:rPr>
              <a:t>Operator’s  </a:t>
            </a:r>
            <a:r>
              <a:rPr sz="900" spc="15" dirty="0">
                <a:latin typeface="Arial"/>
                <a:cs typeface="Arial"/>
              </a:rPr>
              <a:t>Console</a:t>
            </a:r>
            <a:endParaRPr sz="900">
              <a:latin typeface="Arial"/>
              <a:cs typeface="Arial"/>
            </a:endParaRPr>
          </a:p>
        </p:txBody>
      </p:sp>
      <p:sp>
        <p:nvSpPr>
          <p:cNvPr id="261" name="object 260"/>
          <p:cNvSpPr txBox="1"/>
          <p:nvPr/>
        </p:nvSpPr>
        <p:spPr>
          <a:xfrm>
            <a:off x="3802302" y="2380825"/>
            <a:ext cx="605790" cy="299085"/>
          </a:xfrm>
          <a:prstGeom prst="rect">
            <a:avLst/>
          </a:prstGeom>
        </p:spPr>
        <p:txBody>
          <a:bodyPr vert="horz" wrap="square" lIns="0" tIns="0" rIns="0" bIns="0" rtlCol="0">
            <a:spAutoFit/>
          </a:bodyPr>
          <a:lstStyle/>
          <a:p>
            <a:pPr marL="97790" marR="5080" indent="-85725">
              <a:lnSpc>
                <a:spcPct val="103499"/>
              </a:lnSpc>
            </a:pPr>
            <a:r>
              <a:rPr sz="900" spc="10" dirty="0">
                <a:latin typeface="Arial"/>
                <a:cs typeface="Arial"/>
              </a:rPr>
              <a:t>Application  </a:t>
            </a:r>
            <a:r>
              <a:rPr sz="900" spc="15" dirty="0">
                <a:latin typeface="Arial"/>
                <a:cs typeface="Arial"/>
              </a:rPr>
              <a:t>Servers</a:t>
            </a:r>
            <a:endParaRPr sz="900">
              <a:latin typeface="Arial"/>
              <a:cs typeface="Arial"/>
            </a:endParaRPr>
          </a:p>
        </p:txBody>
      </p:sp>
      <p:sp>
        <p:nvSpPr>
          <p:cNvPr id="262" name="object 261"/>
          <p:cNvSpPr txBox="1"/>
          <p:nvPr/>
        </p:nvSpPr>
        <p:spPr>
          <a:xfrm>
            <a:off x="5300079" y="1889863"/>
            <a:ext cx="533400" cy="299085"/>
          </a:xfrm>
          <a:prstGeom prst="rect">
            <a:avLst/>
          </a:prstGeom>
        </p:spPr>
        <p:txBody>
          <a:bodyPr vert="horz" wrap="square" lIns="0" tIns="0" rIns="0" bIns="0" rtlCol="0">
            <a:spAutoFit/>
          </a:bodyPr>
          <a:lstStyle/>
          <a:p>
            <a:pPr marL="61594" marR="5080" indent="-49530">
              <a:lnSpc>
                <a:spcPct val="103499"/>
              </a:lnSpc>
            </a:pPr>
            <a:r>
              <a:rPr sz="900" spc="15" dirty="0">
                <a:latin typeface="Arial"/>
                <a:cs typeface="Arial"/>
              </a:rPr>
              <a:t>Database  Servers</a:t>
            </a:r>
            <a:endParaRPr sz="900">
              <a:latin typeface="Arial"/>
              <a:cs typeface="Arial"/>
            </a:endParaRPr>
          </a:p>
        </p:txBody>
      </p:sp>
      <p:sp>
        <p:nvSpPr>
          <p:cNvPr id="263" name="object 262"/>
          <p:cNvSpPr txBox="1"/>
          <p:nvPr/>
        </p:nvSpPr>
        <p:spPr>
          <a:xfrm>
            <a:off x="2421483" y="5456701"/>
            <a:ext cx="473709" cy="299085"/>
          </a:xfrm>
          <a:prstGeom prst="rect">
            <a:avLst/>
          </a:prstGeom>
        </p:spPr>
        <p:txBody>
          <a:bodyPr vert="horz" wrap="square" lIns="0" tIns="0" rIns="0" bIns="0" rtlCol="0">
            <a:spAutoFit/>
          </a:bodyPr>
          <a:lstStyle/>
          <a:p>
            <a:pPr marL="12700" marR="5080" indent="62230">
              <a:lnSpc>
                <a:spcPct val="103499"/>
              </a:lnSpc>
            </a:pPr>
            <a:r>
              <a:rPr sz="900" spc="15" dirty="0">
                <a:latin typeface="Arial"/>
                <a:cs typeface="Arial"/>
              </a:rPr>
              <a:t>Public  Displays</a:t>
            </a:r>
            <a:endParaRPr sz="900">
              <a:latin typeface="Arial"/>
              <a:cs typeface="Arial"/>
            </a:endParaRPr>
          </a:p>
        </p:txBody>
      </p:sp>
      <p:sp>
        <p:nvSpPr>
          <p:cNvPr id="264" name="object 263"/>
          <p:cNvSpPr txBox="1"/>
          <p:nvPr/>
        </p:nvSpPr>
        <p:spPr>
          <a:xfrm>
            <a:off x="3758572" y="3380494"/>
            <a:ext cx="414655" cy="299085"/>
          </a:xfrm>
          <a:prstGeom prst="rect">
            <a:avLst/>
          </a:prstGeom>
        </p:spPr>
        <p:txBody>
          <a:bodyPr vert="horz" wrap="square" lIns="0" tIns="0" rIns="0" bIns="0" rtlCol="0">
            <a:spAutoFit/>
          </a:bodyPr>
          <a:lstStyle/>
          <a:p>
            <a:pPr marL="55244" marR="5080" indent="-43180">
              <a:lnSpc>
                <a:spcPct val="103499"/>
              </a:lnSpc>
            </a:pPr>
            <a:r>
              <a:rPr sz="900" spc="10" dirty="0">
                <a:latin typeface="Arial"/>
                <a:cs typeface="Arial"/>
              </a:rPr>
              <a:t>Display  Client</a:t>
            </a:r>
            <a:endParaRPr sz="900">
              <a:latin typeface="Arial"/>
              <a:cs typeface="Arial"/>
            </a:endParaRPr>
          </a:p>
        </p:txBody>
      </p:sp>
      <p:sp>
        <p:nvSpPr>
          <p:cNvPr id="265" name="object 264"/>
          <p:cNvSpPr/>
          <p:nvPr/>
        </p:nvSpPr>
        <p:spPr>
          <a:xfrm>
            <a:off x="6174624" y="2289494"/>
            <a:ext cx="537210" cy="340995"/>
          </a:xfrm>
          <a:custGeom>
            <a:avLst/>
            <a:gdLst/>
            <a:ahLst/>
            <a:cxnLst/>
            <a:rect l="l" t="t" r="r" b="b"/>
            <a:pathLst>
              <a:path w="537209" h="340995">
                <a:moveTo>
                  <a:pt x="414615" y="0"/>
                </a:moveTo>
                <a:lnTo>
                  <a:pt x="0" y="340418"/>
                </a:lnTo>
                <a:lnTo>
                  <a:pt x="161725" y="340567"/>
                </a:lnTo>
                <a:lnTo>
                  <a:pt x="214820" y="339606"/>
                </a:lnTo>
                <a:lnTo>
                  <a:pt x="267056" y="333410"/>
                </a:lnTo>
                <a:lnTo>
                  <a:pt x="317957" y="322139"/>
                </a:lnTo>
                <a:lnTo>
                  <a:pt x="367045" y="305953"/>
                </a:lnTo>
                <a:lnTo>
                  <a:pt x="413844" y="285012"/>
                </a:lnTo>
                <a:lnTo>
                  <a:pt x="457877" y="259477"/>
                </a:lnTo>
                <a:lnTo>
                  <a:pt x="498665" y="229509"/>
                </a:lnTo>
                <a:lnTo>
                  <a:pt x="525611" y="190628"/>
                </a:lnTo>
                <a:lnTo>
                  <a:pt x="536917" y="147879"/>
                </a:lnTo>
                <a:lnTo>
                  <a:pt x="532882" y="104562"/>
                </a:lnTo>
                <a:lnTo>
                  <a:pt x="513806" y="63977"/>
                </a:lnTo>
                <a:lnTo>
                  <a:pt x="479987" y="29427"/>
                </a:lnTo>
                <a:lnTo>
                  <a:pt x="432376" y="4867"/>
                </a:lnTo>
                <a:lnTo>
                  <a:pt x="414615" y="0"/>
                </a:lnTo>
                <a:close/>
              </a:path>
            </a:pathLst>
          </a:custGeom>
          <a:solidFill>
            <a:srgbClr val="E2E9F3"/>
          </a:solidFill>
        </p:spPr>
        <p:txBody>
          <a:bodyPr wrap="square" lIns="0" tIns="0" rIns="0" bIns="0" rtlCol="0"/>
          <a:lstStyle/>
          <a:p>
            <a:endParaRPr/>
          </a:p>
        </p:txBody>
      </p:sp>
      <p:sp>
        <p:nvSpPr>
          <p:cNvPr id="266" name="object 265"/>
          <p:cNvSpPr/>
          <p:nvPr/>
        </p:nvSpPr>
        <p:spPr>
          <a:xfrm>
            <a:off x="5886749" y="1582036"/>
            <a:ext cx="756448" cy="410194"/>
          </a:xfrm>
          <a:prstGeom prst="rect">
            <a:avLst/>
          </a:prstGeom>
          <a:blipFill>
            <a:blip r:embed="rId74" cstate="print"/>
            <a:stretch>
              <a:fillRect/>
            </a:stretch>
          </a:blipFill>
        </p:spPr>
        <p:txBody>
          <a:bodyPr wrap="square" lIns="0" tIns="0" rIns="0" bIns="0" rtlCol="0"/>
          <a:lstStyle/>
          <a:p>
            <a:endParaRPr/>
          </a:p>
        </p:txBody>
      </p:sp>
      <p:sp>
        <p:nvSpPr>
          <p:cNvPr id="267" name="object 266"/>
          <p:cNvSpPr/>
          <p:nvPr/>
        </p:nvSpPr>
        <p:spPr>
          <a:xfrm>
            <a:off x="5886748" y="1582034"/>
            <a:ext cx="756920" cy="410209"/>
          </a:xfrm>
          <a:custGeom>
            <a:avLst/>
            <a:gdLst/>
            <a:ahLst/>
            <a:cxnLst/>
            <a:rect l="l" t="t" r="r" b="b"/>
            <a:pathLst>
              <a:path w="756920" h="410210">
                <a:moveTo>
                  <a:pt x="287133" y="410219"/>
                </a:moveTo>
                <a:lnTo>
                  <a:pt x="756448" y="155421"/>
                </a:lnTo>
                <a:lnTo>
                  <a:pt x="465461" y="0"/>
                </a:lnTo>
                <a:lnTo>
                  <a:pt x="0" y="253022"/>
                </a:lnTo>
                <a:lnTo>
                  <a:pt x="33323" y="286160"/>
                </a:lnTo>
                <a:lnTo>
                  <a:pt x="69698" y="316005"/>
                </a:lnTo>
                <a:lnTo>
                  <a:pt x="108838" y="342396"/>
                </a:lnTo>
                <a:lnTo>
                  <a:pt x="150453" y="365173"/>
                </a:lnTo>
                <a:lnTo>
                  <a:pt x="194258" y="384176"/>
                </a:lnTo>
                <a:lnTo>
                  <a:pt x="239963" y="399245"/>
                </a:lnTo>
                <a:lnTo>
                  <a:pt x="287281" y="410219"/>
                </a:lnTo>
              </a:path>
            </a:pathLst>
          </a:custGeom>
          <a:ln w="5326">
            <a:solidFill>
              <a:srgbClr val="000000"/>
            </a:solidFill>
          </a:ln>
        </p:spPr>
        <p:txBody>
          <a:bodyPr wrap="square" lIns="0" tIns="0" rIns="0" bIns="0" rtlCol="0"/>
          <a:lstStyle/>
          <a:p>
            <a:endParaRPr/>
          </a:p>
        </p:txBody>
      </p:sp>
      <p:sp>
        <p:nvSpPr>
          <p:cNvPr id="268" name="object 267"/>
          <p:cNvSpPr/>
          <p:nvPr/>
        </p:nvSpPr>
        <p:spPr>
          <a:xfrm>
            <a:off x="5887045" y="1834319"/>
            <a:ext cx="286985" cy="795742"/>
          </a:xfrm>
          <a:prstGeom prst="rect">
            <a:avLst/>
          </a:prstGeom>
          <a:blipFill>
            <a:blip r:embed="rId75" cstate="print"/>
            <a:stretch>
              <a:fillRect/>
            </a:stretch>
          </a:blipFill>
        </p:spPr>
        <p:txBody>
          <a:bodyPr wrap="square" lIns="0" tIns="0" rIns="0" bIns="0" rtlCol="0"/>
          <a:lstStyle/>
          <a:p>
            <a:endParaRPr/>
          </a:p>
        </p:txBody>
      </p:sp>
      <p:sp>
        <p:nvSpPr>
          <p:cNvPr id="269" name="object 268"/>
          <p:cNvSpPr/>
          <p:nvPr/>
        </p:nvSpPr>
        <p:spPr>
          <a:xfrm>
            <a:off x="5887045" y="1834317"/>
            <a:ext cx="287020" cy="796290"/>
          </a:xfrm>
          <a:custGeom>
            <a:avLst/>
            <a:gdLst/>
            <a:ahLst/>
            <a:cxnLst/>
            <a:rect l="l" t="t" r="r" b="b"/>
            <a:pathLst>
              <a:path w="287020" h="796289">
                <a:moveTo>
                  <a:pt x="286984" y="157935"/>
                </a:moveTo>
                <a:lnTo>
                  <a:pt x="239605" y="146998"/>
                </a:lnTo>
                <a:lnTo>
                  <a:pt x="193852" y="131915"/>
                </a:lnTo>
                <a:lnTo>
                  <a:pt x="150025" y="112847"/>
                </a:lnTo>
                <a:lnTo>
                  <a:pt x="108425" y="89959"/>
                </a:lnTo>
                <a:lnTo>
                  <a:pt x="69354" y="63413"/>
                </a:lnTo>
                <a:lnTo>
                  <a:pt x="33112" y="33372"/>
                </a:lnTo>
                <a:lnTo>
                  <a:pt x="0" y="0"/>
                </a:lnTo>
                <a:lnTo>
                  <a:pt x="0" y="650376"/>
                </a:lnTo>
                <a:lnTo>
                  <a:pt x="33703" y="682012"/>
                </a:lnTo>
                <a:lnTo>
                  <a:pt x="70326" y="710276"/>
                </a:lnTo>
                <a:lnTo>
                  <a:pt x="109577" y="735016"/>
                </a:lnTo>
                <a:lnTo>
                  <a:pt x="151161" y="756082"/>
                </a:lnTo>
                <a:lnTo>
                  <a:pt x="194785" y="773326"/>
                </a:lnTo>
                <a:lnTo>
                  <a:pt x="240157" y="786596"/>
                </a:lnTo>
                <a:lnTo>
                  <a:pt x="286984" y="795742"/>
                </a:lnTo>
                <a:lnTo>
                  <a:pt x="286836" y="157935"/>
                </a:lnTo>
              </a:path>
            </a:pathLst>
          </a:custGeom>
          <a:ln w="5335">
            <a:solidFill>
              <a:srgbClr val="FFFFFF"/>
            </a:solidFill>
          </a:ln>
        </p:spPr>
        <p:txBody>
          <a:bodyPr wrap="square" lIns="0" tIns="0" rIns="0" bIns="0" rtlCol="0"/>
          <a:lstStyle/>
          <a:p>
            <a:endParaRPr/>
          </a:p>
        </p:txBody>
      </p:sp>
      <p:sp>
        <p:nvSpPr>
          <p:cNvPr id="270" name="object 269"/>
          <p:cNvSpPr/>
          <p:nvPr/>
        </p:nvSpPr>
        <p:spPr>
          <a:xfrm>
            <a:off x="6173882" y="1737457"/>
            <a:ext cx="469315" cy="891865"/>
          </a:xfrm>
          <a:prstGeom prst="rect">
            <a:avLst/>
          </a:prstGeom>
          <a:blipFill>
            <a:blip r:embed="rId76" cstate="print"/>
            <a:stretch>
              <a:fillRect/>
            </a:stretch>
          </a:blipFill>
        </p:spPr>
        <p:txBody>
          <a:bodyPr wrap="square" lIns="0" tIns="0" rIns="0" bIns="0" rtlCol="0"/>
          <a:lstStyle/>
          <a:p>
            <a:endParaRPr/>
          </a:p>
        </p:txBody>
      </p:sp>
      <p:sp>
        <p:nvSpPr>
          <p:cNvPr id="271" name="object 270"/>
          <p:cNvSpPr/>
          <p:nvPr/>
        </p:nvSpPr>
        <p:spPr>
          <a:xfrm>
            <a:off x="6173882" y="1737456"/>
            <a:ext cx="469900" cy="892175"/>
          </a:xfrm>
          <a:custGeom>
            <a:avLst/>
            <a:gdLst/>
            <a:ahLst/>
            <a:cxnLst/>
            <a:rect l="l" t="t" r="r" b="b"/>
            <a:pathLst>
              <a:path w="469900" h="892175">
                <a:moveTo>
                  <a:pt x="0" y="254797"/>
                </a:moveTo>
                <a:lnTo>
                  <a:pt x="0" y="891864"/>
                </a:lnTo>
                <a:lnTo>
                  <a:pt x="469315" y="639581"/>
                </a:lnTo>
                <a:lnTo>
                  <a:pt x="469315" y="0"/>
                </a:lnTo>
                <a:lnTo>
                  <a:pt x="0" y="254797"/>
                </a:lnTo>
                <a:close/>
              </a:path>
            </a:pathLst>
          </a:custGeom>
          <a:ln w="5333">
            <a:solidFill>
              <a:srgbClr val="000000"/>
            </a:solidFill>
          </a:ln>
        </p:spPr>
        <p:txBody>
          <a:bodyPr wrap="square" lIns="0" tIns="0" rIns="0" bIns="0" rtlCol="0"/>
          <a:lstStyle/>
          <a:p>
            <a:endParaRPr/>
          </a:p>
        </p:txBody>
      </p:sp>
      <p:sp>
        <p:nvSpPr>
          <p:cNvPr id="272" name="object 271"/>
          <p:cNvSpPr/>
          <p:nvPr/>
        </p:nvSpPr>
        <p:spPr>
          <a:xfrm>
            <a:off x="5886748" y="1582034"/>
            <a:ext cx="756920" cy="1048385"/>
          </a:xfrm>
          <a:custGeom>
            <a:avLst/>
            <a:gdLst/>
            <a:ahLst/>
            <a:cxnLst/>
            <a:rect l="l" t="t" r="r" b="b"/>
            <a:pathLst>
              <a:path w="756920" h="1048385">
                <a:moveTo>
                  <a:pt x="756448" y="155421"/>
                </a:moveTo>
                <a:lnTo>
                  <a:pt x="465461" y="0"/>
                </a:lnTo>
                <a:lnTo>
                  <a:pt x="0" y="253022"/>
                </a:lnTo>
                <a:lnTo>
                  <a:pt x="296" y="902659"/>
                </a:lnTo>
                <a:lnTo>
                  <a:pt x="34000" y="934296"/>
                </a:lnTo>
                <a:lnTo>
                  <a:pt x="70623" y="962559"/>
                </a:lnTo>
                <a:lnTo>
                  <a:pt x="109873" y="987299"/>
                </a:lnTo>
                <a:lnTo>
                  <a:pt x="151457" y="1008366"/>
                </a:lnTo>
                <a:lnTo>
                  <a:pt x="195082" y="1025609"/>
                </a:lnTo>
                <a:lnTo>
                  <a:pt x="240454" y="1038879"/>
                </a:lnTo>
                <a:lnTo>
                  <a:pt x="287281" y="1048026"/>
                </a:lnTo>
                <a:lnTo>
                  <a:pt x="756448" y="795003"/>
                </a:lnTo>
                <a:lnTo>
                  <a:pt x="756448" y="155421"/>
                </a:lnTo>
                <a:close/>
              </a:path>
            </a:pathLst>
          </a:custGeom>
          <a:ln w="14811">
            <a:solidFill>
              <a:srgbClr val="4677BF"/>
            </a:solidFill>
          </a:ln>
        </p:spPr>
        <p:txBody>
          <a:bodyPr wrap="square" lIns="0" tIns="0" rIns="0" bIns="0" rtlCol="0"/>
          <a:lstStyle/>
          <a:p>
            <a:endParaRPr/>
          </a:p>
        </p:txBody>
      </p:sp>
      <p:sp>
        <p:nvSpPr>
          <p:cNvPr id="273" name="object 272"/>
          <p:cNvSpPr/>
          <p:nvPr/>
        </p:nvSpPr>
        <p:spPr>
          <a:xfrm>
            <a:off x="5995883" y="2228883"/>
            <a:ext cx="46036" cy="57484"/>
          </a:xfrm>
          <a:prstGeom prst="rect">
            <a:avLst/>
          </a:prstGeom>
          <a:blipFill>
            <a:blip r:embed="rId77" cstate="print"/>
            <a:stretch>
              <a:fillRect/>
            </a:stretch>
          </a:blipFill>
        </p:spPr>
        <p:txBody>
          <a:bodyPr wrap="square" lIns="0" tIns="0" rIns="0" bIns="0" rtlCol="0"/>
          <a:lstStyle/>
          <a:p>
            <a:endParaRPr/>
          </a:p>
        </p:txBody>
      </p:sp>
      <p:sp>
        <p:nvSpPr>
          <p:cNvPr id="274" name="object 273"/>
          <p:cNvSpPr/>
          <p:nvPr/>
        </p:nvSpPr>
        <p:spPr>
          <a:xfrm>
            <a:off x="5995883" y="2228882"/>
            <a:ext cx="46355" cy="57785"/>
          </a:xfrm>
          <a:custGeom>
            <a:avLst/>
            <a:gdLst/>
            <a:ahLst/>
            <a:cxnLst/>
            <a:rect l="l" t="t" r="r" b="b"/>
            <a:pathLst>
              <a:path w="46354" h="57785">
                <a:moveTo>
                  <a:pt x="43697" y="21273"/>
                </a:moveTo>
                <a:lnTo>
                  <a:pt x="38085" y="10929"/>
                </a:lnTo>
                <a:lnTo>
                  <a:pt x="30374" y="3620"/>
                </a:lnTo>
                <a:lnTo>
                  <a:pt x="21579" y="0"/>
                </a:lnTo>
                <a:lnTo>
                  <a:pt x="12715" y="718"/>
                </a:lnTo>
                <a:lnTo>
                  <a:pt x="5549" y="5827"/>
                </a:lnTo>
                <a:lnTo>
                  <a:pt x="1190" y="14194"/>
                </a:lnTo>
                <a:lnTo>
                  <a:pt x="0" y="24695"/>
                </a:lnTo>
                <a:lnTo>
                  <a:pt x="2339" y="36209"/>
                </a:lnTo>
                <a:lnTo>
                  <a:pt x="7951" y="46554"/>
                </a:lnTo>
                <a:lnTo>
                  <a:pt x="15662" y="53863"/>
                </a:lnTo>
                <a:lnTo>
                  <a:pt x="24456" y="57483"/>
                </a:lnTo>
                <a:lnTo>
                  <a:pt x="33320" y="56765"/>
                </a:lnTo>
                <a:lnTo>
                  <a:pt x="40486" y="51635"/>
                </a:lnTo>
                <a:lnTo>
                  <a:pt x="44846" y="43234"/>
                </a:lnTo>
                <a:lnTo>
                  <a:pt x="46036" y="32725"/>
                </a:lnTo>
                <a:lnTo>
                  <a:pt x="43697" y="21273"/>
                </a:lnTo>
                <a:close/>
              </a:path>
            </a:pathLst>
          </a:custGeom>
          <a:ln w="5331">
            <a:solidFill>
              <a:srgbClr val="000000"/>
            </a:solidFill>
          </a:ln>
        </p:spPr>
        <p:txBody>
          <a:bodyPr wrap="square" lIns="0" tIns="0" rIns="0" bIns="0" rtlCol="0"/>
          <a:lstStyle/>
          <a:p>
            <a:endParaRPr/>
          </a:p>
        </p:txBody>
      </p:sp>
      <p:sp>
        <p:nvSpPr>
          <p:cNvPr id="275" name="object 274"/>
          <p:cNvSpPr/>
          <p:nvPr/>
        </p:nvSpPr>
        <p:spPr>
          <a:xfrm>
            <a:off x="5933295" y="2360770"/>
            <a:ext cx="194310" cy="99695"/>
          </a:xfrm>
          <a:custGeom>
            <a:avLst/>
            <a:gdLst/>
            <a:ahLst/>
            <a:cxnLst/>
            <a:rect l="l" t="t" r="r" b="b"/>
            <a:pathLst>
              <a:path w="194310" h="99694">
                <a:moveTo>
                  <a:pt x="0" y="0"/>
                </a:moveTo>
                <a:lnTo>
                  <a:pt x="44910" y="33016"/>
                </a:lnTo>
                <a:lnTo>
                  <a:pt x="92462" y="60723"/>
                </a:lnTo>
                <a:lnTo>
                  <a:pt x="142292" y="82912"/>
                </a:lnTo>
                <a:lnTo>
                  <a:pt x="194040" y="99375"/>
                </a:lnTo>
              </a:path>
            </a:pathLst>
          </a:custGeom>
          <a:ln w="8877">
            <a:solidFill>
              <a:srgbClr val="000000"/>
            </a:solidFill>
          </a:ln>
        </p:spPr>
        <p:txBody>
          <a:bodyPr wrap="square" lIns="0" tIns="0" rIns="0" bIns="0" rtlCol="0"/>
          <a:lstStyle/>
          <a:p>
            <a:endParaRPr/>
          </a:p>
        </p:txBody>
      </p:sp>
      <p:sp>
        <p:nvSpPr>
          <p:cNvPr id="276" name="object 275"/>
          <p:cNvSpPr/>
          <p:nvPr/>
        </p:nvSpPr>
        <p:spPr>
          <a:xfrm>
            <a:off x="5933295" y="2399662"/>
            <a:ext cx="194310" cy="99695"/>
          </a:xfrm>
          <a:custGeom>
            <a:avLst/>
            <a:gdLst/>
            <a:ahLst/>
            <a:cxnLst/>
            <a:rect l="l" t="t" r="r" b="b"/>
            <a:pathLst>
              <a:path w="194310" h="99694">
                <a:moveTo>
                  <a:pt x="0" y="0"/>
                </a:moveTo>
                <a:lnTo>
                  <a:pt x="44910" y="32933"/>
                </a:lnTo>
                <a:lnTo>
                  <a:pt x="92462" y="60612"/>
                </a:lnTo>
                <a:lnTo>
                  <a:pt x="142292" y="82829"/>
                </a:lnTo>
                <a:lnTo>
                  <a:pt x="194040" y="99375"/>
                </a:lnTo>
              </a:path>
            </a:pathLst>
          </a:custGeom>
          <a:ln w="8877">
            <a:solidFill>
              <a:srgbClr val="000000"/>
            </a:solidFill>
          </a:ln>
        </p:spPr>
        <p:txBody>
          <a:bodyPr wrap="square" lIns="0" tIns="0" rIns="0" bIns="0" rtlCol="0"/>
          <a:lstStyle/>
          <a:p>
            <a:endParaRPr/>
          </a:p>
        </p:txBody>
      </p:sp>
      <p:sp>
        <p:nvSpPr>
          <p:cNvPr id="277" name="object 276"/>
          <p:cNvSpPr/>
          <p:nvPr/>
        </p:nvSpPr>
        <p:spPr>
          <a:xfrm>
            <a:off x="5933295" y="2438555"/>
            <a:ext cx="194310" cy="99695"/>
          </a:xfrm>
          <a:custGeom>
            <a:avLst/>
            <a:gdLst/>
            <a:ahLst/>
            <a:cxnLst/>
            <a:rect l="l" t="t" r="r" b="b"/>
            <a:pathLst>
              <a:path w="194310" h="99694">
                <a:moveTo>
                  <a:pt x="0" y="0"/>
                </a:moveTo>
                <a:lnTo>
                  <a:pt x="44910" y="32931"/>
                </a:lnTo>
                <a:lnTo>
                  <a:pt x="92462" y="60593"/>
                </a:lnTo>
                <a:lnTo>
                  <a:pt x="142292" y="82766"/>
                </a:lnTo>
                <a:lnTo>
                  <a:pt x="194040" y="99227"/>
                </a:lnTo>
              </a:path>
            </a:pathLst>
          </a:custGeom>
          <a:ln w="8877">
            <a:solidFill>
              <a:srgbClr val="000000"/>
            </a:solidFill>
          </a:ln>
        </p:spPr>
        <p:txBody>
          <a:bodyPr wrap="square" lIns="0" tIns="0" rIns="0" bIns="0" rtlCol="0"/>
          <a:lstStyle/>
          <a:p>
            <a:endParaRPr/>
          </a:p>
        </p:txBody>
      </p:sp>
      <p:sp>
        <p:nvSpPr>
          <p:cNvPr id="278" name="object 277"/>
          <p:cNvSpPr/>
          <p:nvPr/>
        </p:nvSpPr>
        <p:spPr>
          <a:xfrm>
            <a:off x="5925439" y="1956912"/>
            <a:ext cx="210185" cy="116839"/>
          </a:xfrm>
          <a:custGeom>
            <a:avLst/>
            <a:gdLst/>
            <a:ahLst/>
            <a:cxnLst/>
            <a:rect l="l" t="t" r="r" b="b"/>
            <a:pathLst>
              <a:path w="210185" h="116839">
                <a:moveTo>
                  <a:pt x="8301" y="0"/>
                </a:moveTo>
                <a:lnTo>
                  <a:pt x="4298" y="294"/>
                </a:lnTo>
                <a:lnTo>
                  <a:pt x="593" y="3992"/>
                </a:lnTo>
                <a:lnTo>
                  <a:pt x="0" y="5619"/>
                </a:lnTo>
                <a:lnTo>
                  <a:pt x="148" y="7393"/>
                </a:lnTo>
                <a:lnTo>
                  <a:pt x="593" y="11534"/>
                </a:lnTo>
                <a:lnTo>
                  <a:pt x="3112" y="15379"/>
                </a:lnTo>
                <a:lnTo>
                  <a:pt x="7114" y="17449"/>
                </a:lnTo>
                <a:lnTo>
                  <a:pt x="50751" y="49967"/>
                </a:lnTo>
                <a:lnTo>
                  <a:pt x="97946" y="77507"/>
                </a:lnTo>
                <a:lnTo>
                  <a:pt x="148198" y="99862"/>
                </a:lnTo>
                <a:lnTo>
                  <a:pt x="201007" y="116824"/>
                </a:lnTo>
                <a:lnTo>
                  <a:pt x="206344" y="115789"/>
                </a:lnTo>
                <a:lnTo>
                  <a:pt x="209754" y="110761"/>
                </a:lnTo>
                <a:lnTo>
                  <a:pt x="208568" y="105733"/>
                </a:lnTo>
                <a:lnTo>
                  <a:pt x="207678" y="102332"/>
                </a:lnTo>
                <a:lnTo>
                  <a:pt x="204713" y="99522"/>
                </a:lnTo>
                <a:lnTo>
                  <a:pt x="201007" y="98783"/>
                </a:lnTo>
                <a:lnTo>
                  <a:pt x="149280" y="82407"/>
                </a:lnTo>
                <a:lnTo>
                  <a:pt x="100040" y="60722"/>
                </a:lnTo>
                <a:lnTo>
                  <a:pt x="53774" y="33963"/>
                </a:lnTo>
                <a:lnTo>
                  <a:pt x="10968" y="2366"/>
                </a:lnTo>
                <a:lnTo>
                  <a:pt x="8301" y="0"/>
                </a:lnTo>
                <a:close/>
              </a:path>
            </a:pathLst>
          </a:custGeom>
          <a:solidFill>
            <a:srgbClr val="000000"/>
          </a:solidFill>
        </p:spPr>
        <p:txBody>
          <a:bodyPr wrap="square" lIns="0" tIns="0" rIns="0" bIns="0" rtlCol="0"/>
          <a:lstStyle/>
          <a:p>
            <a:endParaRPr/>
          </a:p>
        </p:txBody>
      </p:sp>
      <p:sp>
        <p:nvSpPr>
          <p:cNvPr id="279" name="object 278"/>
          <p:cNvSpPr/>
          <p:nvPr/>
        </p:nvSpPr>
        <p:spPr>
          <a:xfrm>
            <a:off x="5925438" y="1956910"/>
            <a:ext cx="210185" cy="116839"/>
          </a:xfrm>
          <a:custGeom>
            <a:avLst/>
            <a:gdLst/>
            <a:ahLst/>
            <a:cxnLst/>
            <a:rect l="l" t="t" r="r" b="b"/>
            <a:pathLst>
              <a:path w="210185" h="116839">
                <a:moveTo>
                  <a:pt x="7115" y="17449"/>
                </a:moveTo>
                <a:lnTo>
                  <a:pt x="50752" y="49967"/>
                </a:lnTo>
                <a:lnTo>
                  <a:pt x="97946" y="77507"/>
                </a:lnTo>
                <a:lnTo>
                  <a:pt x="148198" y="99862"/>
                </a:lnTo>
                <a:lnTo>
                  <a:pt x="201008" y="116825"/>
                </a:lnTo>
                <a:lnTo>
                  <a:pt x="206344" y="115790"/>
                </a:lnTo>
                <a:lnTo>
                  <a:pt x="209754" y="110762"/>
                </a:lnTo>
                <a:lnTo>
                  <a:pt x="208568" y="105734"/>
                </a:lnTo>
                <a:lnTo>
                  <a:pt x="207678" y="102333"/>
                </a:lnTo>
                <a:lnTo>
                  <a:pt x="204713" y="99523"/>
                </a:lnTo>
                <a:lnTo>
                  <a:pt x="201008" y="98783"/>
                </a:lnTo>
                <a:lnTo>
                  <a:pt x="149280" y="82408"/>
                </a:lnTo>
                <a:lnTo>
                  <a:pt x="100040" y="60723"/>
                </a:lnTo>
                <a:lnTo>
                  <a:pt x="53774" y="33963"/>
                </a:lnTo>
                <a:lnTo>
                  <a:pt x="10969" y="2366"/>
                </a:lnTo>
                <a:lnTo>
                  <a:pt x="8301" y="0"/>
                </a:lnTo>
                <a:lnTo>
                  <a:pt x="4298" y="295"/>
                </a:lnTo>
                <a:lnTo>
                  <a:pt x="1927" y="2661"/>
                </a:lnTo>
                <a:lnTo>
                  <a:pt x="592" y="3992"/>
                </a:lnTo>
                <a:lnTo>
                  <a:pt x="0" y="5619"/>
                </a:lnTo>
                <a:lnTo>
                  <a:pt x="148" y="7394"/>
                </a:lnTo>
                <a:lnTo>
                  <a:pt x="592" y="11534"/>
                </a:lnTo>
                <a:lnTo>
                  <a:pt x="3112" y="15379"/>
                </a:lnTo>
                <a:lnTo>
                  <a:pt x="7115" y="17449"/>
                </a:lnTo>
                <a:close/>
              </a:path>
            </a:pathLst>
          </a:custGeom>
          <a:ln w="5326">
            <a:solidFill>
              <a:srgbClr val="000000"/>
            </a:solidFill>
          </a:ln>
        </p:spPr>
        <p:txBody>
          <a:bodyPr wrap="square" lIns="0" tIns="0" rIns="0" bIns="0" rtlCol="0"/>
          <a:lstStyle/>
          <a:p>
            <a:endParaRPr/>
          </a:p>
        </p:txBody>
      </p:sp>
      <p:sp>
        <p:nvSpPr>
          <p:cNvPr id="280" name="object 279"/>
          <p:cNvSpPr/>
          <p:nvPr/>
        </p:nvSpPr>
        <p:spPr>
          <a:xfrm>
            <a:off x="5987795" y="2014123"/>
            <a:ext cx="59196" cy="37136"/>
          </a:xfrm>
          <a:prstGeom prst="rect">
            <a:avLst/>
          </a:prstGeom>
          <a:blipFill>
            <a:blip r:embed="rId78" cstate="print"/>
            <a:stretch>
              <a:fillRect/>
            </a:stretch>
          </a:blipFill>
        </p:spPr>
        <p:txBody>
          <a:bodyPr wrap="square" lIns="0" tIns="0" rIns="0" bIns="0" rtlCol="0"/>
          <a:lstStyle/>
          <a:p>
            <a:endParaRPr/>
          </a:p>
        </p:txBody>
      </p:sp>
      <p:sp>
        <p:nvSpPr>
          <p:cNvPr id="281" name="object 280"/>
          <p:cNvSpPr/>
          <p:nvPr/>
        </p:nvSpPr>
        <p:spPr>
          <a:xfrm>
            <a:off x="5987794" y="2014121"/>
            <a:ext cx="59690" cy="37465"/>
          </a:xfrm>
          <a:custGeom>
            <a:avLst/>
            <a:gdLst/>
            <a:ahLst/>
            <a:cxnLst/>
            <a:rect l="l" t="t" r="r" b="b"/>
            <a:pathLst>
              <a:path w="59689" h="37464">
                <a:moveTo>
                  <a:pt x="59197" y="36101"/>
                </a:moveTo>
                <a:lnTo>
                  <a:pt x="47947" y="15250"/>
                </a:lnTo>
                <a:lnTo>
                  <a:pt x="33348" y="2939"/>
                </a:lnTo>
                <a:lnTo>
                  <a:pt x="17109" y="0"/>
                </a:lnTo>
                <a:lnTo>
                  <a:pt x="940" y="7264"/>
                </a:lnTo>
                <a:lnTo>
                  <a:pt x="0" y="16678"/>
                </a:lnTo>
                <a:lnTo>
                  <a:pt x="6202" y="25232"/>
                </a:lnTo>
                <a:lnTo>
                  <a:pt x="18409" y="32011"/>
                </a:lnTo>
                <a:lnTo>
                  <a:pt x="35479" y="36101"/>
                </a:lnTo>
                <a:lnTo>
                  <a:pt x="43335" y="37136"/>
                </a:lnTo>
                <a:lnTo>
                  <a:pt x="51340" y="37136"/>
                </a:lnTo>
                <a:lnTo>
                  <a:pt x="59197" y="36101"/>
                </a:lnTo>
                <a:close/>
              </a:path>
            </a:pathLst>
          </a:custGeom>
          <a:ln w="3175">
            <a:solidFill>
              <a:srgbClr val="FFFFFF"/>
            </a:solidFill>
          </a:ln>
        </p:spPr>
        <p:txBody>
          <a:bodyPr wrap="square" lIns="0" tIns="0" rIns="0" bIns="0" rtlCol="0"/>
          <a:lstStyle/>
          <a:p>
            <a:endParaRPr/>
          </a:p>
        </p:txBody>
      </p:sp>
      <p:sp>
        <p:nvSpPr>
          <p:cNvPr id="282" name="object 281"/>
          <p:cNvSpPr/>
          <p:nvPr/>
        </p:nvSpPr>
        <p:spPr>
          <a:xfrm>
            <a:off x="5933295" y="2027450"/>
            <a:ext cx="194040" cy="149950"/>
          </a:xfrm>
          <a:prstGeom prst="rect">
            <a:avLst/>
          </a:prstGeom>
          <a:blipFill>
            <a:blip r:embed="rId79" cstate="print"/>
            <a:stretch>
              <a:fillRect/>
            </a:stretch>
          </a:blipFill>
        </p:spPr>
        <p:txBody>
          <a:bodyPr wrap="square" lIns="0" tIns="0" rIns="0" bIns="0" rtlCol="0"/>
          <a:lstStyle/>
          <a:p>
            <a:endParaRPr/>
          </a:p>
        </p:txBody>
      </p:sp>
      <p:sp>
        <p:nvSpPr>
          <p:cNvPr id="283" name="object 282"/>
          <p:cNvSpPr/>
          <p:nvPr/>
        </p:nvSpPr>
        <p:spPr>
          <a:xfrm>
            <a:off x="5933295" y="2037359"/>
            <a:ext cx="194310" cy="112395"/>
          </a:xfrm>
          <a:custGeom>
            <a:avLst/>
            <a:gdLst/>
            <a:ahLst/>
            <a:cxnLst/>
            <a:rect l="l" t="t" r="r" b="b"/>
            <a:pathLst>
              <a:path w="194310" h="112394">
                <a:moveTo>
                  <a:pt x="0" y="0"/>
                </a:moveTo>
                <a:lnTo>
                  <a:pt x="0" y="12716"/>
                </a:lnTo>
                <a:lnTo>
                  <a:pt x="43556" y="45421"/>
                </a:lnTo>
                <a:lnTo>
                  <a:pt x="90739" y="73052"/>
                </a:lnTo>
                <a:lnTo>
                  <a:pt x="141062" y="95359"/>
                </a:lnTo>
                <a:lnTo>
                  <a:pt x="194040" y="112092"/>
                </a:lnTo>
                <a:lnTo>
                  <a:pt x="194040" y="99374"/>
                </a:lnTo>
                <a:lnTo>
                  <a:pt x="141521" y="81830"/>
                </a:lnTo>
                <a:lnTo>
                  <a:pt x="91406" y="59280"/>
                </a:lnTo>
                <a:lnTo>
                  <a:pt x="44098" y="31934"/>
                </a:lnTo>
                <a:lnTo>
                  <a:pt x="0" y="0"/>
                </a:lnTo>
                <a:close/>
              </a:path>
            </a:pathLst>
          </a:custGeom>
          <a:solidFill>
            <a:srgbClr val="000000"/>
          </a:solidFill>
        </p:spPr>
        <p:txBody>
          <a:bodyPr wrap="square" lIns="0" tIns="0" rIns="0" bIns="0" rtlCol="0"/>
          <a:lstStyle/>
          <a:p>
            <a:endParaRPr/>
          </a:p>
        </p:txBody>
      </p:sp>
      <p:sp>
        <p:nvSpPr>
          <p:cNvPr id="284" name="object 283"/>
          <p:cNvSpPr/>
          <p:nvPr/>
        </p:nvSpPr>
        <p:spPr>
          <a:xfrm>
            <a:off x="5933295" y="2026561"/>
            <a:ext cx="194310" cy="150495"/>
          </a:xfrm>
          <a:custGeom>
            <a:avLst/>
            <a:gdLst/>
            <a:ahLst/>
            <a:cxnLst/>
            <a:rect l="l" t="t" r="r" b="b"/>
            <a:pathLst>
              <a:path w="194310" h="150494">
                <a:moveTo>
                  <a:pt x="0" y="0"/>
                </a:moveTo>
                <a:lnTo>
                  <a:pt x="0" y="50574"/>
                </a:lnTo>
                <a:lnTo>
                  <a:pt x="44097" y="82510"/>
                </a:lnTo>
                <a:lnTo>
                  <a:pt x="91406" y="109856"/>
                </a:lnTo>
                <a:lnTo>
                  <a:pt x="141521" y="132405"/>
                </a:lnTo>
                <a:lnTo>
                  <a:pt x="194040" y="149950"/>
                </a:lnTo>
              </a:path>
            </a:pathLst>
          </a:custGeom>
          <a:ln w="5328">
            <a:solidFill>
              <a:srgbClr val="FFFFFF"/>
            </a:solidFill>
          </a:ln>
        </p:spPr>
        <p:txBody>
          <a:bodyPr wrap="square" lIns="0" tIns="0" rIns="0" bIns="0" rtlCol="0"/>
          <a:lstStyle/>
          <a:p>
            <a:endParaRPr/>
          </a:p>
        </p:txBody>
      </p:sp>
      <p:sp>
        <p:nvSpPr>
          <p:cNvPr id="285" name="object 284"/>
          <p:cNvSpPr/>
          <p:nvPr/>
        </p:nvSpPr>
        <p:spPr>
          <a:xfrm>
            <a:off x="5933295" y="2028336"/>
            <a:ext cx="194310" cy="150495"/>
          </a:xfrm>
          <a:custGeom>
            <a:avLst/>
            <a:gdLst/>
            <a:ahLst/>
            <a:cxnLst/>
            <a:rect l="l" t="t" r="r" b="b"/>
            <a:pathLst>
              <a:path w="194310" h="150494">
                <a:moveTo>
                  <a:pt x="194040" y="149950"/>
                </a:moveTo>
                <a:lnTo>
                  <a:pt x="194040" y="99375"/>
                </a:lnTo>
                <a:lnTo>
                  <a:pt x="141625" y="81602"/>
                </a:lnTo>
                <a:lnTo>
                  <a:pt x="91572" y="59004"/>
                </a:lnTo>
                <a:lnTo>
                  <a:pt x="44243" y="31748"/>
                </a:lnTo>
                <a:lnTo>
                  <a:pt x="0" y="0"/>
                </a:lnTo>
              </a:path>
            </a:pathLst>
          </a:custGeom>
          <a:ln w="5328">
            <a:solidFill>
              <a:srgbClr val="000000"/>
            </a:solidFill>
          </a:ln>
        </p:spPr>
        <p:txBody>
          <a:bodyPr wrap="square" lIns="0" tIns="0" rIns="0" bIns="0" rtlCol="0"/>
          <a:lstStyle/>
          <a:p>
            <a:endParaRPr/>
          </a:p>
        </p:txBody>
      </p:sp>
      <p:sp>
        <p:nvSpPr>
          <p:cNvPr id="286" name="object 285"/>
          <p:cNvSpPr/>
          <p:nvPr/>
        </p:nvSpPr>
        <p:spPr>
          <a:xfrm>
            <a:off x="6396236" y="2505251"/>
            <a:ext cx="194945" cy="135890"/>
          </a:xfrm>
          <a:custGeom>
            <a:avLst/>
            <a:gdLst/>
            <a:ahLst/>
            <a:cxnLst/>
            <a:rect l="l" t="t" r="r" b="b"/>
            <a:pathLst>
              <a:path w="194945" h="135889">
                <a:moveTo>
                  <a:pt x="137711" y="0"/>
                </a:moveTo>
                <a:lnTo>
                  <a:pt x="133560" y="147"/>
                </a:lnTo>
                <a:lnTo>
                  <a:pt x="0" y="117859"/>
                </a:lnTo>
                <a:lnTo>
                  <a:pt x="33480" y="130127"/>
                </a:lnTo>
                <a:lnTo>
                  <a:pt x="68614" y="135365"/>
                </a:lnTo>
                <a:lnTo>
                  <a:pt x="104166" y="133477"/>
                </a:lnTo>
                <a:lnTo>
                  <a:pt x="157924" y="114507"/>
                </a:lnTo>
                <a:lnTo>
                  <a:pt x="186362" y="84584"/>
                </a:lnTo>
                <a:lnTo>
                  <a:pt x="194633" y="65659"/>
                </a:lnTo>
                <a:lnTo>
                  <a:pt x="193892" y="43351"/>
                </a:lnTo>
                <a:lnTo>
                  <a:pt x="167951" y="8886"/>
                </a:lnTo>
                <a:lnTo>
                  <a:pt x="137711" y="0"/>
                </a:lnTo>
                <a:close/>
              </a:path>
            </a:pathLst>
          </a:custGeom>
          <a:solidFill>
            <a:srgbClr val="E2E9F3"/>
          </a:solidFill>
        </p:spPr>
        <p:txBody>
          <a:bodyPr wrap="square" lIns="0" tIns="0" rIns="0" bIns="0" rtlCol="0"/>
          <a:lstStyle/>
          <a:p>
            <a:endParaRPr/>
          </a:p>
        </p:txBody>
      </p:sp>
      <p:sp>
        <p:nvSpPr>
          <p:cNvPr id="287" name="object 286"/>
          <p:cNvSpPr/>
          <p:nvPr/>
        </p:nvSpPr>
        <p:spPr>
          <a:xfrm>
            <a:off x="6272162" y="2275001"/>
            <a:ext cx="259858" cy="118451"/>
          </a:xfrm>
          <a:prstGeom prst="rect">
            <a:avLst/>
          </a:prstGeom>
          <a:blipFill>
            <a:blip r:embed="rId80" cstate="print"/>
            <a:stretch>
              <a:fillRect/>
            </a:stretch>
          </a:blipFill>
        </p:spPr>
        <p:txBody>
          <a:bodyPr wrap="square" lIns="0" tIns="0" rIns="0" bIns="0" rtlCol="0"/>
          <a:lstStyle/>
          <a:p>
            <a:endParaRPr/>
          </a:p>
        </p:txBody>
      </p:sp>
      <p:sp>
        <p:nvSpPr>
          <p:cNvPr id="288" name="object 287"/>
          <p:cNvSpPr/>
          <p:nvPr/>
        </p:nvSpPr>
        <p:spPr>
          <a:xfrm>
            <a:off x="6272162" y="2275000"/>
            <a:ext cx="260350" cy="118745"/>
          </a:xfrm>
          <a:custGeom>
            <a:avLst/>
            <a:gdLst/>
            <a:ahLst/>
            <a:cxnLst/>
            <a:rect l="l" t="t" r="r" b="b"/>
            <a:pathLst>
              <a:path w="260350" h="118744">
                <a:moveTo>
                  <a:pt x="259857" y="59152"/>
                </a:moveTo>
                <a:lnTo>
                  <a:pt x="249636" y="36184"/>
                </a:lnTo>
                <a:lnTo>
                  <a:pt x="221779" y="17375"/>
                </a:lnTo>
                <a:lnTo>
                  <a:pt x="180498" y="4667"/>
                </a:lnTo>
                <a:lnTo>
                  <a:pt x="130003" y="0"/>
                </a:lnTo>
                <a:lnTo>
                  <a:pt x="79422" y="4667"/>
                </a:lnTo>
                <a:lnTo>
                  <a:pt x="38096" y="17375"/>
                </a:lnTo>
                <a:lnTo>
                  <a:pt x="10223" y="36184"/>
                </a:lnTo>
                <a:lnTo>
                  <a:pt x="0" y="59152"/>
                </a:lnTo>
                <a:lnTo>
                  <a:pt x="10223" y="82205"/>
                </a:lnTo>
                <a:lnTo>
                  <a:pt x="38096" y="101057"/>
                </a:lnTo>
                <a:lnTo>
                  <a:pt x="79422" y="113782"/>
                </a:lnTo>
                <a:lnTo>
                  <a:pt x="130003" y="118451"/>
                </a:lnTo>
                <a:lnTo>
                  <a:pt x="180498" y="113782"/>
                </a:lnTo>
                <a:lnTo>
                  <a:pt x="221779" y="101057"/>
                </a:lnTo>
                <a:lnTo>
                  <a:pt x="249636" y="82205"/>
                </a:lnTo>
                <a:lnTo>
                  <a:pt x="259857" y="59152"/>
                </a:lnTo>
                <a:close/>
              </a:path>
            </a:pathLst>
          </a:custGeom>
          <a:ln w="10651">
            <a:solidFill>
              <a:srgbClr val="4E8EC2"/>
            </a:solidFill>
          </a:ln>
        </p:spPr>
        <p:txBody>
          <a:bodyPr wrap="square" lIns="0" tIns="0" rIns="0" bIns="0" rtlCol="0"/>
          <a:lstStyle/>
          <a:p>
            <a:endParaRPr/>
          </a:p>
        </p:txBody>
      </p:sp>
      <p:sp>
        <p:nvSpPr>
          <p:cNvPr id="289" name="object 288"/>
          <p:cNvSpPr/>
          <p:nvPr/>
        </p:nvSpPr>
        <p:spPr>
          <a:xfrm>
            <a:off x="6272162" y="2334154"/>
            <a:ext cx="259858" cy="288366"/>
          </a:xfrm>
          <a:prstGeom prst="rect">
            <a:avLst/>
          </a:prstGeom>
          <a:blipFill>
            <a:blip r:embed="rId81" cstate="print"/>
            <a:stretch>
              <a:fillRect/>
            </a:stretch>
          </a:blipFill>
        </p:spPr>
        <p:txBody>
          <a:bodyPr wrap="square" lIns="0" tIns="0" rIns="0" bIns="0" rtlCol="0"/>
          <a:lstStyle/>
          <a:p>
            <a:endParaRPr/>
          </a:p>
        </p:txBody>
      </p:sp>
      <p:sp>
        <p:nvSpPr>
          <p:cNvPr id="290" name="object 289"/>
          <p:cNvSpPr/>
          <p:nvPr/>
        </p:nvSpPr>
        <p:spPr>
          <a:xfrm>
            <a:off x="6272162" y="2334152"/>
            <a:ext cx="260350" cy="288925"/>
          </a:xfrm>
          <a:custGeom>
            <a:avLst/>
            <a:gdLst/>
            <a:ahLst/>
            <a:cxnLst/>
            <a:rect l="l" t="t" r="r" b="b"/>
            <a:pathLst>
              <a:path w="260350" h="288925">
                <a:moveTo>
                  <a:pt x="0" y="0"/>
                </a:moveTo>
                <a:lnTo>
                  <a:pt x="0" y="230840"/>
                </a:lnTo>
                <a:lnTo>
                  <a:pt x="11981" y="253907"/>
                </a:lnTo>
                <a:lnTo>
                  <a:pt x="41265" y="272413"/>
                </a:lnTo>
                <a:lnTo>
                  <a:pt x="83528" y="284514"/>
                </a:lnTo>
                <a:lnTo>
                  <a:pt x="134450" y="288366"/>
                </a:lnTo>
                <a:lnTo>
                  <a:pt x="181996" y="283449"/>
                </a:lnTo>
                <a:lnTo>
                  <a:pt x="221094" y="271322"/>
                </a:lnTo>
                <a:lnTo>
                  <a:pt x="248184" y="253595"/>
                </a:lnTo>
                <a:lnTo>
                  <a:pt x="259709" y="231875"/>
                </a:lnTo>
                <a:lnTo>
                  <a:pt x="259857" y="0"/>
                </a:lnTo>
                <a:lnTo>
                  <a:pt x="250092" y="23298"/>
                </a:lnTo>
                <a:lnTo>
                  <a:pt x="222650" y="42423"/>
                </a:lnTo>
                <a:lnTo>
                  <a:pt x="181644" y="55420"/>
                </a:lnTo>
                <a:lnTo>
                  <a:pt x="131188" y="60335"/>
                </a:lnTo>
                <a:lnTo>
                  <a:pt x="80526" y="55854"/>
                </a:lnTo>
                <a:lnTo>
                  <a:pt x="38967" y="43236"/>
                </a:lnTo>
                <a:lnTo>
                  <a:pt x="10721" y="24379"/>
                </a:lnTo>
                <a:lnTo>
                  <a:pt x="0" y="1183"/>
                </a:lnTo>
                <a:lnTo>
                  <a:pt x="0" y="739"/>
                </a:lnTo>
                <a:lnTo>
                  <a:pt x="0" y="443"/>
                </a:lnTo>
                <a:lnTo>
                  <a:pt x="0" y="0"/>
                </a:lnTo>
                <a:close/>
              </a:path>
            </a:pathLst>
          </a:custGeom>
          <a:ln w="3553">
            <a:solidFill>
              <a:srgbClr val="4E8EC2"/>
            </a:solidFill>
          </a:ln>
        </p:spPr>
        <p:txBody>
          <a:bodyPr wrap="square" lIns="0" tIns="0" rIns="0" bIns="0" rtlCol="0"/>
          <a:lstStyle/>
          <a:p>
            <a:endParaRPr/>
          </a:p>
        </p:txBody>
      </p:sp>
      <p:sp>
        <p:nvSpPr>
          <p:cNvPr id="291" name="object 290"/>
          <p:cNvSpPr/>
          <p:nvPr/>
        </p:nvSpPr>
        <p:spPr>
          <a:xfrm>
            <a:off x="6272903" y="2274260"/>
            <a:ext cx="257810" cy="347980"/>
          </a:xfrm>
          <a:custGeom>
            <a:avLst/>
            <a:gdLst/>
            <a:ahLst/>
            <a:cxnLst/>
            <a:rect l="l" t="t" r="r" b="b"/>
            <a:pathLst>
              <a:path w="257809" h="347979">
                <a:moveTo>
                  <a:pt x="257486" y="59152"/>
                </a:moveTo>
                <a:lnTo>
                  <a:pt x="247364" y="36184"/>
                </a:lnTo>
                <a:lnTo>
                  <a:pt x="219759" y="17375"/>
                </a:lnTo>
                <a:lnTo>
                  <a:pt x="178814" y="4667"/>
                </a:lnTo>
                <a:lnTo>
                  <a:pt x="128668" y="0"/>
                </a:lnTo>
                <a:lnTo>
                  <a:pt x="78609" y="4667"/>
                </a:lnTo>
                <a:lnTo>
                  <a:pt x="37707" y="17375"/>
                </a:lnTo>
                <a:lnTo>
                  <a:pt x="10119" y="36184"/>
                </a:lnTo>
                <a:lnTo>
                  <a:pt x="0" y="59152"/>
                </a:lnTo>
                <a:lnTo>
                  <a:pt x="0" y="59447"/>
                </a:lnTo>
                <a:lnTo>
                  <a:pt x="0" y="59595"/>
                </a:lnTo>
                <a:lnTo>
                  <a:pt x="0" y="59743"/>
                </a:lnTo>
                <a:lnTo>
                  <a:pt x="0" y="289992"/>
                </a:lnTo>
                <a:lnTo>
                  <a:pt x="11879" y="313059"/>
                </a:lnTo>
                <a:lnTo>
                  <a:pt x="40894" y="331565"/>
                </a:lnTo>
                <a:lnTo>
                  <a:pt x="82778" y="343666"/>
                </a:lnTo>
                <a:lnTo>
                  <a:pt x="133264" y="347518"/>
                </a:lnTo>
                <a:lnTo>
                  <a:pt x="180312" y="342601"/>
                </a:lnTo>
                <a:lnTo>
                  <a:pt x="219037" y="330474"/>
                </a:lnTo>
                <a:lnTo>
                  <a:pt x="245893" y="312747"/>
                </a:lnTo>
                <a:lnTo>
                  <a:pt x="257337" y="291027"/>
                </a:lnTo>
                <a:lnTo>
                  <a:pt x="257486" y="59152"/>
                </a:lnTo>
              </a:path>
            </a:pathLst>
          </a:custGeom>
          <a:ln w="14810">
            <a:solidFill>
              <a:srgbClr val="4677BF"/>
            </a:solidFill>
          </a:ln>
        </p:spPr>
        <p:txBody>
          <a:bodyPr wrap="square" lIns="0" tIns="0" rIns="0" bIns="0" rtlCol="0"/>
          <a:lstStyle/>
          <a:p>
            <a:endParaRPr/>
          </a:p>
        </p:txBody>
      </p:sp>
      <p:sp>
        <p:nvSpPr>
          <p:cNvPr id="292" name="object 291"/>
          <p:cNvSpPr/>
          <p:nvPr/>
        </p:nvSpPr>
        <p:spPr>
          <a:xfrm>
            <a:off x="6698935" y="2592057"/>
            <a:ext cx="537210" cy="340995"/>
          </a:xfrm>
          <a:custGeom>
            <a:avLst/>
            <a:gdLst/>
            <a:ahLst/>
            <a:cxnLst/>
            <a:rect l="l" t="t" r="r" b="b"/>
            <a:pathLst>
              <a:path w="537209" h="340995">
                <a:moveTo>
                  <a:pt x="414765" y="0"/>
                </a:moveTo>
                <a:lnTo>
                  <a:pt x="0" y="340567"/>
                </a:lnTo>
                <a:lnTo>
                  <a:pt x="161874" y="340714"/>
                </a:lnTo>
                <a:lnTo>
                  <a:pt x="214921" y="339753"/>
                </a:lnTo>
                <a:lnTo>
                  <a:pt x="267136" y="333555"/>
                </a:lnTo>
                <a:lnTo>
                  <a:pt x="318031" y="322275"/>
                </a:lnTo>
                <a:lnTo>
                  <a:pt x="367120" y="306073"/>
                </a:lnTo>
                <a:lnTo>
                  <a:pt x="413913" y="285106"/>
                </a:lnTo>
                <a:lnTo>
                  <a:pt x="457924" y="259532"/>
                </a:lnTo>
                <a:lnTo>
                  <a:pt x="498665" y="229509"/>
                </a:lnTo>
                <a:lnTo>
                  <a:pt x="525669" y="190642"/>
                </a:lnTo>
                <a:lnTo>
                  <a:pt x="536991" y="147922"/>
                </a:lnTo>
                <a:lnTo>
                  <a:pt x="532957" y="104626"/>
                </a:lnTo>
                <a:lnTo>
                  <a:pt x="513897" y="64034"/>
                </a:lnTo>
                <a:lnTo>
                  <a:pt x="480136" y="29427"/>
                </a:lnTo>
                <a:lnTo>
                  <a:pt x="432442" y="4868"/>
                </a:lnTo>
                <a:lnTo>
                  <a:pt x="414765" y="0"/>
                </a:lnTo>
                <a:close/>
              </a:path>
            </a:pathLst>
          </a:custGeom>
          <a:solidFill>
            <a:srgbClr val="E2E9F3"/>
          </a:solidFill>
        </p:spPr>
        <p:txBody>
          <a:bodyPr wrap="square" lIns="0" tIns="0" rIns="0" bIns="0" rtlCol="0"/>
          <a:lstStyle/>
          <a:p>
            <a:endParaRPr/>
          </a:p>
        </p:txBody>
      </p:sp>
      <p:sp>
        <p:nvSpPr>
          <p:cNvPr id="293" name="object 292"/>
          <p:cNvSpPr/>
          <p:nvPr/>
        </p:nvSpPr>
        <p:spPr>
          <a:xfrm>
            <a:off x="6411209" y="1884745"/>
            <a:ext cx="756300" cy="410023"/>
          </a:xfrm>
          <a:prstGeom prst="rect">
            <a:avLst/>
          </a:prstGeom>
          <a:blipFill>
            <a:blip r:embed="rId82" cstate="print"/>
            <a:stretch>
              <a:fillRect/>
            </a:stretch>
          </a:blipFill>
        </p:spPr>
        <p:txBody>
          <a:bodyPr wrap="square" lIns="0" tIns="0" rIns="0" bIns="0" rtlCol="0"/>
          <a:lstStyle/>
          <a:p>
            <a:endParaRPr/>
          </a:p>
        </p:txBody>
      </p:sp>
      <p:sp>
        <p:nvSpPr>
          <p:cNvPr id="294" name="object 293"/>
          <p:cNvSpPr/>
          <p:nvPr/>
        </p:nvSpPr>
        <p:spPr>
          <a:xfrm>
            <a:off x="6411207" y="1884744"/>
            <a:ext cx="756920" cy="410209"/>
          </a:xfrm>
          <a:custGeom>
            <a:avLst/>
            <a:gdLst/>
            <a:ahLst/>
            <a:cxnLst/>
            <a:rect l="l" t="t" r="r" b="b"/>
            <a:pathLst>
              <a:path w="756920" h="410210">
                <a:moveTo>
                  <a:pt x="286984" y="410071"/>
                </a:moveTo>
                <a:lnTo>
                  <a:pt x="756300" y="155421"/>
                </a:lnTo>
                <a:lnTo>
                  <a:pt x="465461" y="0"/>
                </a:lnTo>
                <a:lnTo>
                  <a:pt x="0" y="252874"/>
                </a:lnTo>
                <a:lnTo>
                  <a:pt x="33323" y="286066"/>
                </a:lnTo>
                <a:lnTo>
                  <a:pt x="69698" y="315947"/>
                </a:lnTo>
                <a:lnTo>
                  <a:pt x="108838" y="342357"/>
                </a:lnTo>
                <a:lnTo>
                  <a:pt x="150453" y="365134"/>
                </a:lnTo>
                <a:lnTo>
                  <a:pt x="194258" y="384119"/>
                </a:lnTo>
                <a:lnTo>
                  <a:pt x="239963" y="399152"/>
                </a:lnTo>
                <a:lnTo>
                  <a:pt x="287281" y="410071"/>
                </a:lnTo>
              </a:path>
            </a:pathLst>
          </a:custGeom>
          <a:ln w="5326">
            <a:solidFill>
              <a:srgbClr val="000000"/>
            </a:solidFill>
          </a:ln>
        </p:spPr>
        <p:txBody>
          <a:bodyPr wrap="square" lIns="0" tIns="0" rIns="0" bIns="0" rtlCol="0"/>
          <a:lstStyle/>
          <a:p>
            <a:endParaRPr/>
          </a:p>
        </p:txBody>
      </p:sp>
      <p:sp>
        <p:nvSpPr>
          <p:cNvPr id="295" name="object 294"/>
          <p:cNvSpPr/>
          <p:nvPr/>
        </p:nvSpPr>
        <p:spPr>
          <a:xfrm>
            <a:off x="6411357" y="2136882"/>
            <a:ext cx="287133" cy="795741"/>
          </a:xfrm>
          <a:prstGeom prst="rect">
            <a:avLst/>
          </a:prstGeom>
          <a:blipFill>
            <a:blip r:embed="rId83" cstate="print"/>
            <a:stretch>
              <a:fillRect/>
            </a:stretch>
          </a:blipFill>
        </p:spPr>
        <p:txBody>
          <a:bodyPr wrap="square" lIns="0" tIns="0" rIns="0" bIns="0" rtlCol="0"/>
          <a:lstStyle/>
          <a:p>
            <a:endParaRPr/>
          </a:p>
        </p:txBody>
      </p:sp>
      <p:sp>
        <p:nvSpPr>
          <p:cNvPr id="296" name="object 295"/>
          <p:cNvSpPr/>
          <p:nvPr/>
        </p:nvSpPr>
        <p:spPr>
          <a:xfrm>
            <a:off x="6411356" y="2136880"/>
            <a:ext cx="287655" cy="796290"/>
          </a:xfrm>
          <a:custGeom>
            <a:avLst/>
            <a:gdLst/>
            <a:ahLst/>
            <a:cxnLst/>
            <a:rect l="l" t="t" r="r" b="b"/>
            <a:pathLst>
              <a:path w="287654" h="796289">
                <a:moveTo>
                  <a:pt x="287133" y="157935"/>
                </a:moveTo>
                <a:lnTo>
                  <a:pt x="239706" y="147053"/>
                </a:lnTo>
                <a:lnTo>
                  <a:pt x="193932" y="132005"/>
                </a:lnTo>
                <a:lnTo>
                  <a:pt x="150099" y="112956"/>
                </a:lnTo>
                <a:lnTo>
                  <a:pt x="108499" y="90068"/>
                </a:lnTo>
                <a:lnTo>
                  <a:pt x="69422" y="63503"/>
                </a:lnTo>
                <a:lnTo>
                  <a:pt x="33159" y="33426"/>
                </a:lnTo>
                <a:lnTo>
                  <a:pt x="0" y="0"/>
                </a:lnTo>
                <a:lnTo>
                  <a:pt x="0" y="650524"/>
                </a:lnTo>
                <a:lnTo>
                  <a:pt x="33711" y="682152"/>
                </a:lnTo>
                <a:lnTo>
                  <a:pt x="70356" y="710394"/>
                </a:lnTo>
                <a:lnTo>
                  <a:pt x="109635" y="735105"/>
                </a:lnTo>
                <a:lnTo>
                  <a:pt x="151250" y="756140"/>
                </a:lnTo>
                <a:lnTo>
                  <a:pt x="194904" y="773355"/>
                </a:lnTo>
                <a:lnTo>
                  <a:pt x="240297" y="786604"/>
                </a:lnTo>
                <a:lnTo>
                  <a:pt x="287133" y="795742"/>
                </a:lnTo>
                <a:lnTo>
                  <a:pt x="286836" y="157935"/>
                </a:lnTo>
              </a:path>
            </a:pathLst>
          </a:custGeom>
          <a:ln w="5335">
            <a:solidFill>
              <a:srgbClr val="FFFFFF"/>
            </a:solidFill>
          </a:ln>
        </p:spPr>
        <p:txBody>
          <a:bodyPr wrap="square" lIns="0" tIns="0" rIns="0" bIns="0" rtlCol="0"/>
          <a:lstStyle/>
          <a:p>
            <a:endParaRPr/>
          </a:p>
        </p:txBody>
      </p:sp>
      <p:sp>
        <p:nvSpPr>
          <p:cNvPr id="297" name="object 296"/>
          <p:cNvSpPr/>
          <p:nvPr/>
        </p:nvSpPr>
        <p:spPr>
          <a:xfrm>
            <a:off x="6698193" y="2040167"/>
            <a:ext cx="469315" cy="891717"/>
          </a:xfrm>
          <a:prstGeom prst="rect">
            <a:avLst/>
          </a:prstGeom>
          <a:blipFill>
            <a:blip r:embed="rId84" cstate="print"/>
            <a:stretch>
              <a:fillRect/>
            </a:stretch>
          </a:blipFill>
        </p:spPr>
        <p:txBody>
          <a:bodyPr wrap="square" lIns="0" tIns="0" rIns="0" bIns="0" rtlCol="0"/>
          <a:lstStyle/>
          <a:p>
            <a:endParaRPr/>
          </a:p>
        </p:txBody>
      </p:sp>
      <p:sp>
        <p:nvSpPr>
          <p:cNvPr id="298" name="object 297"/>
          <p:cNvSpPr/>
          <p:nvPr/>
        </p:nvSpPr>
        <p:spPr>
          <a:xfrm>
            <a:off x="6698192" y="2040166"/>
            <a:ext cx="469900" cy="892175"/>
          </a:xfrm>
          <a:custGeom>
            <a:avLst/>
            <a:gdLst/>
            <a:ahLst/>
            <a:cxnLst/>
            <a:rect l="l" t="t" r="r" b="b"/>
            <a:pathLst>
              <a:path w="469900" h="892175">
                <a:moveTo>
                  <a:pt x="0" y="254649"/>
                </a:moveTo>
                <a:lnTo>
                  <a:pt x="0" y="891716"/>
                </a:lnTo>
                <a:lnTo>
                  <a:pt x="469315" y="639581"/>
                </a:lnTo>
                <a:lnTo>
                  <a:pt x="469315" y="0"/>
                </a:lnTo>
                <a:lnTo>
                  <a:pt x="0" y="254649"/>
                </a:lnTo>
                <a:close/>
              </a:path>
            </a:pathLst>
          </a:custGeom>
          <a:ln w="5333">
            <a:solidFill>
              <a:srgbClr val="000000"/>
            </a:solidFill>
          </a:ln>
        </p:spPr>
        <p:txBody>
          <a:bodyPr wrap="square" lIns="0" tIns="0" rIns="0" bIns="0" rtlCol="0"/>
          <a:lstStyle/>
          <a:p>
            <a:endParaRPr/>
          </a:p>
        </p:txBody>
      </p:sp>
      <p:sp>
        <p:nvSpPr>
          <p:cNvPr id="299" name="object 298"/>
          <p:cNvSpPr/>
          <p:nvPr/>
        </p:nvSpPr>
        <p:spPr>
          <a:xfrm>
            <a:off x="6411207" y="1884744"/>
            <a:ext cx="756920" cy="1048385"/>
          </a:xfrm>
          <a:custGeom>
            <a:avLst/>
            <a:gdLst/>
            <a:ahLst/>
            <a:cxnLst/>
            <a:rect l="l" t="t" r="r" b="b"/>
            <a:pathLst>
              <a:path w="756920" h="1048385">
                <a:moveTo>
                  <a:pt x="756300" y="155274"/>
                </a:moveTo>
                <a:lnTo>
                  <a:pt x="465461" y="0"/>
                </a:lnTo>
                <a:lnTo>
                  <a:pt x="0" y="252874"/>
                </a:lnTo>
                <a:lnTo>
                  <a:pt x="148" y="902659"/>
                </a:lnTo>
                <a:lnTo>
                  <a:pt x="33860" y="934288"/>
                </a:lnTo>
                <a:lnTo>
                  <a:pt x="70504" y="962530"/>
                </a:lnTo>
                <a:lnTo>
                  <a:pt x="109783" y="987241"/>
                </a:lnTo>
                <a:lnTo>
                  <a:pt x="151399" y="1008276"/>
                </a:lnTo>
                <a:lnTo>
                  <a:pt x="195052" y="1025490"/>
                </a:lnTo>
                <a:lnTo>
                  <a:pt x="240446" y="1038739"/>
                </a:lnTo>
                <a:lnTo>
                  <a:pt x="287281" y="1047878"/>
                </a:lnTo>
                <a:lnTo>
                  <a:pt x="756300" y="795003"/>
                </a:lnTo>
                <a:lnTo>
                  <a:pt x="756300" y="155274"/>
                </a:lnTo>
                <a:close/>
              </a:path>
            </a:pathLst>
          </a:custGeom>
          <a:ln w="14811">
            <a:solidFill>
              <a:srgbClr val="4677BF"/>
            </a:solidFill>
          </a:ln>
        </p:spPr>
        <p:txBody>
          <a:bodyPr wrap="square" lIns="0" tIns="0" rIns="0" bIns="0" rtlCol="0"/>
          <a:lstStyle/>
          <a:p>
            <a:endParaRPr/>
          </a:p>
        </p:txBody>
      </p:sp>
      <p:sp>
        <p:nvSpPr>
          <p:cNvPr id="300" name="object 299"/>
          <p:cNvSpPr/>
          <p:nvPr/>
        </p:nvSpPr>
        <p:spPr>
          <a:xfrm>
            <a:off x="6520322" y="2531446"/>
            <a:ext cx="45992" cy="57611"/>
          </a:xfrm>
          <a:prstGeom prst="rect">
            <a:avLst/>
          </a:prstGeom>
          <a:blipFill>
            <a:blip r:embed="rId85" cstate="print"/>
            <a:stretch>
              <a:fillRect/>
            </a:stretch>
          </a:blipFill>
        </p:spPr>
        <p:txBody>
          <a:bodyPr wrap="square" lIns="0" tIns="0" rIns="0" bIns="0" rtlCol="0"/>
          <a:lstStyle/>
          <a:p>
            <a:endParaRPr/>
          </a:p>
        </p:txBody>
      </p:sp>
      <p:sp>
        <p:nvSpPr>
          <p:cNvPr id="301" name="object 300"/>
          <p:cNvSpPr/>
          <p:nvPr/>
        </p:nvSpPr>
        <p:spPr>
          <a:xfrm>
            <a:off x="6520321" y="2531445"/>
            <a:ext cx="46355" cy="57785"/>
          </a:xfrm>
          <a:custGeom>
            <a:avLst/>
            <a:gdLst/>
            <a:ahLst/>
            <a:cxnLst/>
            <a:rect l="l" t="t" r="r" b="b"/>
            <a:pathLst>
              <a:path w="46354" h="57785">
                <a:moveTo>
                  <a:pt x="43569" y="21273"/>
                </a:moveTo>
                <a:lnTo>
                  <a:pt x="37980" y="10929"/>
                </a:lnTo>
                <a:lnTo>
                  <a:pt x="30321" y="3620"/>
                </a:lnTo>
                <a:lnTo>
                  <a:pt x="21577" y="0"/>
                </a:lnTo>
                <a:lnTo>
                  <a:pt x="12736" y="718"/>
                </a:lnTo>
                <a:lnTo>
                  <a:pt x="5507" y="5850"/>
                </a:lnTo>
                <a:lnTo>
                  <a:pt x="1155" y="14268"/>
                </a:lnTo>
                <a:lnTo>
                  <a:pt x="0" y="24820"/>
                </a:lnTo>
                <a:lnTo>
                  <a:pt x="2360" y="36357"/>
                </a:lnTo>
                <a:lnTo>
                  <a:pt x="7949" y="46639"/>
                </a:lnTo>
                <a:lnTo>
                  <a:pt x="15608" y="53955"/>
                </a:lnTo>
                <a:lnTo>
                  <a:pt x="24352" y="57610"/>
                </a:lnTo>
                <a:lnTo>
                  <a:pt x="33193" y="56913"/>
                </a:lnTo>
                <a:lnTo>
                  <a:pt x="40442" y="51781"/>
                </a:lnTo>
                <a:lnTo>
                  <a:pt x="44829" y="43363"/>
                </a:lnTo>
                <a:lnTo>
                  <a:pt x="45992" y="32810"/>
                </a:lnTo>
                <a:lnTo>
                  <a:pt x="43569" y="21273"/>
                </a:lnTo>
                <a:close/>
              </a:path>
            </a:pathLst>
          </a:custGeom>
          <a:ln w="5331">
            <a:solidFill>
              <a:srgbClr val="000000"/>
            </a:solidFill>
          </a:ln>
        </p:spPr>
        <p:txBody>
          <a:bodyPr wrap="square" lIns="0" tIns="0" rIns="0" bIns="0" rtlCol="0"/>
          <a:lstStyle/>
          <a:p>
            <a:endParaRPr/>
          </a:p>
        </p:txBody>
      </p:sp>
      <p:sp>
        <p:nvSpPr>
          <p:cNvPr id="302" name="object 301"/>
          <p:cNvSpPr/>
          <p:nvPr/>
        </p:nvSpPr>
        <p:spPr>
          <a:xfrm>
            <a:off x="6457754" y="2663480"/>
            <a:ext cx="194310" cy="99695"/>
          </a:xfrm>
          <a:custGeom>
            <a:avLst/>
            <a:gdLst/>
            <a:ahLst/>
            <a:cxnLst/>
            <a:rect l="l" t="t" r="r" b="b"/>
            <a:pathLst>
              <a:path w="194309" h="99695">
                <a:moveTo>
                  <a:pt x="0" y="0"/>
                </a:moveTo>
                <a:lnTo>
                  <a:pt x="44846" y="32933"/>
                </a:lnTo>
                <a:lnTo>
                  <a:pt x="92388" y="60612"/>
                </a:lnTo>
                <a:lnTo>
                  <a:pt x="142209" y="82829"/>
                </a:lnTo>
                <a:lnTo>
                  <a:pt x="193892" y="99375"/>
                </a:lnTo>
              </a:path>
            </a:pathLst>
          </a:custGeom>
          <a:ln w="8877">
            <a:solidFill>
              <a:srgbClr val="000000"/>
            </a:solidFill>
          </a:ln>
        </p:spPr>
        <p:txBody>
          <a:bodyPr wrap="square" lIns="0" tIns="0" rIns="0" bIns="0" rtlCol="0"/>
          <a:lstStyle/>
          <a:p>
            <a:endParaRPr/>
          </a:p>
        </p:txBody>
      </p:sp>
      <p:sp>
        <p:nvSpPr>
          <p:cNvPr id="303" name="object 302"/>
          <p:cNvSpPr/>
          <p:nvPr/>
        </p:nvSpPr>
        <p:spPr>
          <a:xfrm>
            <a:off x="6457754" y="2702225"/>
            <a:ext cx="194310" cy="99695"/>
          </a:xfrm>
          <a:custGeom>
            <a:avLst/>
            <a:gdLst/>
            <a:ahLst/>
            <a:cxnLst/>
            <a:rect l="l" t="t" r="r" b="b"/>
            <a:pathLst>
              <a:path w="194309" h="99695">
                <a:moveTo>
                  <a:pt x="0" y="0"/>
                </a:moveTo>
                <a:lnTo>
                  <a:pt x="44846" y="33016"/>
                </a:lnTo>
                <a:lnTo>
                  <a:pt x="92388" y="60723"/>
                </a:lnTo>
                <a:lnTo>
                  <a:pt x="142209" y="82912"/>
                </a:lnTo>
                <a:lnTo>
                  <a:pt x="193892" y="99375"/>
                </a:lnTo>
              </a:path>
            </a:pathLst>
          </a:custGeom>
          <a:ln w="8877">
            <a:solidFill>
              <a:srgbClr val="000000"/>
            </a:solidFill>
          </a:ln>
        </p:spPr>
        <p:txBody>
          <a:bodyPr wrap="square" lIns="0" tIns="0" rIns="0" bIns="0" rtlCol="0"/>
          <a:lstStyle/>
          <a:p>
            <a:endParaRPr/>
          </a:p>
        </p:txBody>
      </p:sp>
      <p:sp>
        <p:nvSpPr>
          <p:cNvPr id="304" name="object 303"/>
          <p:cNvSpPr/>
          <p:nvPr/>
        </p:nvSpPr>
        <p:spPr>
          <a:xfrm>
            <a:off x="6457754" y="2741118"/>
            <a:ext cx="194310" cy="99695"/>
          </a:xfrm>
          <a:custGeom>
            <a:avLst/>
            <a:gdLst/>
            <a:ahLst/>
            <a:cxnLst/>
            <a:rect l="l" t="t" r="r" b="b"/>
            <a:pathLst>
              <a:path w="194309" h="99695">
                <a:moveTo>
                  <a:pt x="0" y="0"/>
                </a:moveTo>
                <a:lnTo>
                  <a:pt x="44846" y="33016"/>
                </a:lnTo>
                <a:lnTo>
                  <a:pt x="92388" y="60723"/>
                </a:lnTo>
                <a:lnTo>
                  <a:pt x="142209" y="82912"/>
                </a:lnTo>
                <a:lnTo>
                  <a:pt x="193892" y="99375"/>
                </a:lnTo>
              </a:path>
            </a:pathLst>
          </a:custGeom>
          <a:ln w="8877">
            <a:solidFill>
              <a:srgbClr val="000000"/>
            </a:solidFill>
          </a:ln>
        </p:spPr>
        <p:txBody>
          <a:bodyPr wrap="square" lIns="0" tIns="0" rIns="0" bIns="0" rtlCol="0"/>
          <a:lstStyle/>
          <a:p>
            <a:endParaRPr/>
          </a:p>
        </p:txBody>
      </p:sp>
      <p:sp>
        <p:nvSpPr>
          <p:cNvPr id="305" name="object 304"/>
          <p:cNvSpPr/>
          <p:nvPr/>
        </p:nvSpPr>
        <p:spPr>
          <a:xfrm>
            <a:off x="6449898" y="2259621"/>
            <a:ext cx="210185" cy="116839"/>
          </a:xfrm>
          <a:custGeom>
            <a:avLst/>
            <a:gdLst/>
            <a:ahLst/>
            <a:cxnLst/>
            <a:rect l="l" t="t" r="r" b="b"/>
            <a:pathLst>
              <a:path w="210184" h="116839">
                <a:moveTo>
                  <a:pt x="8301" y="0"/>
                </a:moveTo>
                <a:lnTo>
                  <a:pt x="4150" y="148"/>
                </a:lnTo>
                <a:lnTo>
                  <a:pt x="1779" y="2661"/>
                </a:lnTo>
                <a:lnTo>
                  <a:pt x="593" y="3845"/>
                </a:lnTo>
                <a:lnTo>
                  <a:pt x="0" y="5619"/>
                </a:lnTo>
                <a:lnTo>
                  <a:pt x="148" y="7395"/>
                </a:lnTo>
                <a:lnTo>
                  <a:pt x="593" y="11535"/>
                </a:lnTo>
                <a:lnTo>
                  <a:pt x="3112" y="15232"/>
                </a:lnTo>
                <a:lnTo>
                  <a:pt x="6967" y="17449"/>
                </a:lnTo>
                <a:lnTo>
                  <a:pt x="50669" y="49905"/>
                </a:lnTo>
                <a:lnTo>
                  <a:pt x="97873" y="77452"/>
                </a:lnTo>
                <a:lnTo>
                  <a:pt x="148134" y="99842"/>
                </a:lnTo>
                <a:lnTo>
                  <a:pt x="201007" y="116826"/>
                </a:lnTo>
                <a:lnTo>
                  <a:pt x="206344" y="115643"/>
                </a:lnTo>
                <a:lnTo>
                  <a:pt x="209754" y="110763"/>
                </a:lnTo>
                <a:lnTo>
                  <a:pt x="208419" y="105735"/>
                </a:lnTo>
                <a:lnTo>
                  <a:pt x="207678" y="102185"/>
                </a:lnTo>
                <a:lnTo>
                  <a:pt x="204713" y="99523"/>
                </a:lnTo>
                <a:lnTo>
                  <a:pt x="201007" y="98784"/>
                </a:lnTo>
                <a:lnTo>
                  <a:pt x="149218" y="82406"/>
                </a:lnTo>
                <a:lnTo>
                  <a:pt x="99985" y="60705"/>
                </a:lnTo>
                <a:lnTo>
                  <a:pt x="53754" y="33902"/>
                </a:lnTo>
                <a:lnTo>
                  <a:pt x="10968" y="2218"/>
                </a:lnTo>
                <a:lnTo>
                  <a:pt x="8301" y="0"/>
                </a:lnTo>
                <a:close/>
              </a:path>
            </a:pathLst>
          </a:custGeom>
          <a:solidFill>
            <a:srgbClr val="000000"/>
          </a:solidFill>
        </p:spPr>
        <p:txBody>
          <a:bodyPr wrap="square" lIns="0" tIns="0" rIns="0" bIns="0" rtlCol="0"/>
          <a:lstStyle/>
          <a:p>
            <a:endParaRPr/>
          </a:p>
        </p:txBody>
      </p:sp>
      <p:sp>
        <p:nvSpPr>
          <p:cNvPr id="306" name="object 305"/>
          <p:cNvSpPr/>
          <p:nvPr/>
        </p:nvSpPr>
        <p:spPr>
          <a:xfrm>
            <a:off x="6449897" y="2259620"/>
            <a:ext cx="210185" cy="116839"/>
          </a:xfrm>
          <a:custGeom>
            <a:avLst/>
            <a:gdLst/>
            <a:ahLst/>
            <a:cxnLst/>
            <a:rect l="l" t="t" r="r" b="b"/>
            <a:pathLst>
              <a:path w="210184" h="116839">
                <a:moveTo>
                  <a:pt x="6967" y="17449"/>
                </a:moveTo>
                <a:lnTo>
                  <a:pt x="50668" y="49904"/>
                </a:lnTo>
                <a:lnTo>
                  <a:pt x="97872" y="77452"/>
                </a:lnTo>
                <a:lnTo>
                  <a:pt x="148134" y="99842"/>
                </a:lnTo>
                <a:lnTo>
                  <a:pt x="201008" y="116825"/>
                </a:lnTo>
                <a:lnTo>
                  <a:pt x="206344" y="115642"/>
                </a:lnTo>
                <a:lnTo>
                  <a:pt x="209754" y="110762"/>
                </a:lnTo>
                <a:lnTo>
                  <a:pt x="208419" y="105734"/>
                </a:lnTo>
                <a:lnTo>
                  <a:pt x="207678" y="102185"/>
                </a:lnTo>
                <a:lnTo>
                  <a:pt x="204713" y="99523"/>
                </a:lnTo>
                <a:lnTo>
                  <a:pt x="201008" y="98783"/>
                </a:lnTo>
                <a:lnTo>
                  <a:pt x="149218" y="82406"/>
                </a:lnTo>
                <a:lnTo>
                  <a:pt x="99985" y="60704"/>
                </a:lnTo>
                <a:lnTo>
                  <a:pt x="53754" y="33901"/>
                </a:lnTo>
                <a:lnTo>
                  <a:pt x="10969" y="2218"/>
                </a:lnTo>
                <a:lnTo>
                  <a:pt x="8301" y="0"/>
                </a:lnTo>
                <a:lnTo>
                  <a:pt x="4150" y="147"/>
                </a:lnTo>
                <a:lnTo>
                  <a:pt x="1778" y="2661"/>
                </a:lnTo>
                <a:lnTo>
                  <a:pt x="592" y="3844"/>
                </a:lnTo>
                <a:lnTo>
                  <a:pt x="0" y="5619"/>
                </a:lnTo>
                <a:lnTo>
                  <a:pt x="148" y="7394"/>
                </a:lnTo>
                <a:lnTo>
                  <a:pt x="592" y="11534"/>
                </a:lnTo>
                <a:lnTo>
                  <a:pt x="3112" y="15231"/>
                </a:lnTo>
                <a:lnTo>
                  <a:pt x="6967" y="17449"/>
                </a:lnTo>
                <a:close/>
              </a:path>
            </a:pathLst>
          </a:custGeom>
          <a:ln w="5326">
            <a:solidFill>
              <a:srgbClr val="000000"/>
            </a:solidFill>
          </a:ln>
        </p:spPr>
        <p:txBody>
          <a:bodyPr wrap="square" lIns="0" tIns="0" rIns="0" bIns="0" rtlCol="0"/>
          <a:lstStyle/>
          <a:p>
            <a:endParaRPr/>
          </a:p>
        </p:txBody>
      </p:sp>
      <p:sp>
        <p:nvSpPr>
          <p:cNvPr id="307" name="object 306"/>
          <p:cNvSpPr/>
          <p:nvPr/>
        </p:nvSpPr>
        <p:spPr>
          <a:xfrm>
            <a:off x="6512233" y="2316708"/>
            <a:ext cx="59070" cy="37112"/>
          </a:xfrm>
          <a:prstGeom prst="rect">
            <a:avLst/>
          </a:prstGeom>
          <a:blipFill>
            <a:blip r:embed="rId86" cstate="print"/>
            <a:stretch>
              <a:fillRect/>
            </a:stretch>
          </a:blipFill>
        </p:spPr>
        <p:txBody>
          <a:bodyPr wrap="square" lIns="0" tIns="0" rIns="0" bIns="0" rtlCol="0"/>
          <a:lstStyle/>
          <a:p>
            <a:endParaRPr/>
          </a:p>
        </p:txBody>
      </p:sp>
      <p:sp>
        <p:nvSpPr>
          <p:cNvPr id="308" name="object 307"/>
          <p:cNvSpPr/>
          <p:nvPr/>
        </p:nvSpPr>
        <p:spPr>
          <a:xfrm>
            <a:off x="6512233" y="2316706"/>
            <a:ext cx="59690" cy="37465"/>
          </a:xfrm>
          <a:custGeom>
            <a:avLst/>
            <a:gdLst/>
            <a:ahLst/>
            <a:cxnLst/>
            <a:rect l="l" t="t" r="r" b="b"/>
            <a:pathLst>
              <a:path w="59690" h="37464">
                <a:moveTo>
                  <a:pt x="59069" y="36225"/>
                </a:moveTo>
                <a:lnTo>
                  <a:pt x="47905" y="15351"/>
                </a:lnTo>
                <a:lnTo>
                  <a:pt x="33350" y="2989"/>
                </a:lnTo>
                <a:lnTo>
                  <a:pt x="17128" y="0"/>
                </a:lnTo>
                <a:lnTo>
                  <a:pt x="961" y="7241"/>
                </a:lnTo>
                <a:lnTo>
                  <a:pt x="0" y="16678"/>
                </a:lnTo>
                <a:lnTo>
                  <a:pt x="6168" y="25282"/>
                </a:lnTo>
                <a:lnTo>
                  <a:pt x="18367" y="32113"/>
                </a:lnTo>
                <a:lnTo>
                  <a:pt x="35500" y="36225"/>
                </a:lnTo>
                <a:lnTo>
                  <a:pt x="43208" y="37113"/>
                </a:lnTo>
                <a:lnTo>
                  <a:pt x="51361" y="37113"/>
                </a:lnTo>
                <a:lnTo>
                  <a:pt x="59069" y="36225"/>
                </a:lnTo>
                <a:close/>
              </a:path>
            </a:pathLst>
          </a:custGeom>
          <a:ln w="3175">
            <a:solidFill>
              <a:srgbClr val="FFFFFF"/>
            </a:solidFill>
          </a:ln>
        </p:spPr>
        <p:txBody>
          <a:bodyPr wrap="square" lIns="0" tIns="0" rIns="0" bIns="0" rtlCol="0"/>
          <a:lstStyle/>
          <a:p>
            <a:endParaRPr/>
          </a:p>
        </p:txBody>
      </p:sp>
      <p:sp>
        <p:nvSpPr>
          <p:cNvPr id="309" name="object 308"/>
          <p:cNvSpPr/>
          <p:nvPr/>
        </p:nvSpPr>
        <p:spPr>
          <a:xfrm>
            <a:off x="6457754" y="2330161"/>
            <a:ext cx="193893" cy="149950"/>
          </a:xfrm>
          <a:prstGeom prst="rect">
            <a:avLst/>
          </a:prstGeom>
          <a:blipFill>
            <a:blip r:embed="rId87" cstate="print"/>
            <a:stretch>
              <a:fillRect/>
            </a:stretch>
          </a:blipFill>
        </p:spPr>
        <p:txBody>
          <a:bodyPr wrap="square" lIns="0" tIns="0" rIns="0" bIns="0" rtlCol="0"/>
          <a:lstStyle/>
          <a:p>
            <a:endParaRPr/>
          </a:p>
        </p:txBody>
      </p:sp>
      <p:sp>
        <p:nvSpPr>
          <p:cNvPr id="310" name="object 309"/>
          <p:cNvSpPr/>
          <p:nvPr/>
        </p:nvSpPr>
        <p:spPr>
          <a:xfrm>
            <a:off x="6457754" y="2340068"/>
            <a:ext cx="194310" cy="112395"/>
          </a:xfrm>
          <a:custGeom>
            <a:avLst/>
            <a:gdLst/>
            <a:ahLst/>
            <a:cxnLst/>
            <a:rect l="l" t="t" r="r" b="b"/>
            <a:pathLst>
              <a:path w="194309" h="112394">
                <a:moveTo>
                  <a:pt x="0" y="0"/>
                </a:moveTo>
                <a:lnTo>
                  <a:pt x="0" y="12570"/>
                </a:lnTo>
                <a:lnTo>
                  <a:pt x="43553" y="45275"/>
                </a:lnTo>
                <a:lnTo>
                  <a:pt x="90721" y="72905"/>
                </a:lnTo>
                <a:lnTo>
                  <a:pt x="141001" y="95212"/>
                </a:lnTo>
                <a:lnTo>
                  <a:pt x="193893" y="111945"/>
                </a:lnTo>
                <a:lnTo>
                  <a:pt x="193893" y="99374"/>
                </a:lnTo>
                <a:lnTo>
                  <a:pt x="141375" y="81830"/>
                </a:lnTo>
                <a:lnTo>
                  <a:pt x="91276" y="59281"/>
                </a:lnTo>
                <a:lnTo>
                  <a:pt x="44012" y="31935"/>
                </a:lnTo>
                <a:lnTo>
                  <a:pt x="0" y="0"/>
                </a:lnTo>
                <a:close/>
              </a:path>
            </a:pathLst>
          </a:custGeom>
          <a:solidFill>
            <a:srgbClr val="000000"/>
          </a:solidFill>
        </p:spPr>
        <p:txBody>
          <a:bodyPr wrap="square" lIns="0" tIns="0" rIns="0" bIns="0" rtlCol="0"/>
          <a:lstStyle/>
          <a:p>
            <a:endParaRPr/>
          </a:p>
        </p:txBody>
      </p:sp>
      <p:sp>
        <p:nvSpPr>
          <p:cNvPr id="311" name="object 310"/>
          <p:cNvSpPr/>
          <p:nvPr/>
        </p:nvSpPr>
        <p:spPr>
          <a:xfrm>
            <a:off x="6457754" y="2329124"/>
            <a:ext cx="194310" cy="150495"/>
          </a:xfrm>
          <a:custGeom>
            <a:avLst/>
            <a:gdLst/>
            <a:ahLst/>
            <a:cxnLst/>
            <a:rect l="l" t="t" r="r" b="b"/>
            <a:pathLst>
              <a:path w="194309" h="150494">
                <a:moveTo>
                  <a:pt x="0" y="0"/>
                </a:moveTo>
                <a:lnTo>
                  <a:pt x="0" y="50722"/>
                </a:lnTo>
                <a:lnTo>
                  <a:pt x="44012" y="82658"/>
                </a:lnTo>
                <a:lnTo>
                  <a:pt x="91276" y="110004"/>
                </a:lnTo>
                <a:lnTo>
                  <a:pt x="141375" y="132553"/>
                </a:lnTo>
                <a:lnTo>
                  <a:pt x="193892" y="150098"/>
                </a:lnTo>
              </a:path>
            </a:pathLst>
          </a:custGeom>
          <a:ln w="5328">
            <a:solidFill>
              <a:srgbClr val="FFFFFF"/>
            </a:solidFill>
          </a:ln>
        </p:spPr>
        <p:txBody>
          <a:bodyPr wrap="square" lIns="0" tIns="0" rIns="0" bIns="0" rtlCol="0"/>
          <a:lstStyle/>
          <a:p>
            <a:endParaRPr/>
          </a:p>
        </p:txBody>
      </p:sp>
      <p:sp>
        <p:nvSpPr>
          <p:cNvPr id="312" name="object 311"/>
          <p:cNvSpPr/>
          <p:nvPr/>
        </p:nvSpPr>
        <p:spPr>
          <a:xfrm>
            <a:off x="6457754" y="2331046"/>
            <a:ext cx="194310" cy="150495"/>
          </a:xfrm>
          <a:custGeom>
            <a:avLst/>
            <a:gdLst/>
            <a:ahLst/>
            <a:cxnLst/>
            <a:rect l="l" t="t" r="r" b="b"/>
            <a:pathLst>
              <a:path w="194309" h="150494">
                <a:moveTo>
                  <a:pt x="193892" y="149950"/>
                </a:moveTo>
                <a:lnTo>
                  <a:pt x="193892" y="99375"/>
                </a:lnTo>
                <a:lnTo>
                  <a:pt x="141542" y="81581"/>
                </a:lnTo>
                <a:lnTo>
                  <a:pt x="91498" y="58948"/>
                </a:lnTo>
                <a:lnTo>
                  <a:pt x="44178" y="31685"/>
                </a:lnTo>
                <a:lnTo>
                  <a:pt x="0" y="0"/>
                </a:lnTo>
              </a:path>
            </a:pathLst>
          </a:custGeom>
          <a:ln w="5328">
            <a:solidFill>
              <a:srgbClr val="000000"/>
            </a:solidFill>
          </a:ln>
        </p:spPr>
        <p:txBody>
          <a:bodyPr wrap="square" lIns="0" tIns="0" rIns="0" bIns="0" rtlCol="0"/>
          <a:lstStyle/>
          <a:p>
            <a:endParaRPr/>
          </a:p>
        </p:txBody>
      </p:sp>
      <p:sp>
        <p:nvSpPr>
          <p:cNvPr id="313" name="object 312"/>
          <p:cNvSpPr/>
          <p:nvPr/>
        </p:nvSpPr>
        <p:spPr>
          <a:xfrm>
            <a:off x="6920547" y="2807960"/>
            <a:ext cx="194945" cy="135890"/>
          </a:xfrm>
          <a:custGeom>
            <a:avLst/>
            <a:gdLst/>
            <a:ahLst/>
            <a:cxnLst/>
            <a:rect l="l" t="t" r="r" b="b"/>
            <a:pathLst>
              <a:path w="194945" h="135889">
                <a:moveTo>
                  <a:pt x="137711" y="0"/>
                </a:moveTo>
                <a:lnTo>
                  <a:pt x="133709" y="148"/>
                </a:lnTo>
                <a:lnTo>
                  <a:pt x="0" y="117861"/>
                </a:lnTo>
                <a:lnTo>
                  <a:pt x="33564" y="130107"/>
                </a:lnTo>
                <a:lnTo>
                  <a:pt x="68726" y="135310"/>
                </a:lnTo>
                <a:lnTo>
                  <a:pt x="104249" y="133416"/>
                </a:lnTo>
                <a:lnTo>
                  <a:pt x="158010" y="114508"/>
                </a:lnTo>
                <a:lnTo>
                  <a:pt x="186509" y="84585"/>
                </a:lnTo>
                <a:lnTo>
                  <a:pt x="194782" y="65659"/>
                </a:lnTo>
                <a:lnTo>
                  <a:pt x="194040" y="43352"/>
                </a:lnTo>
                <a:lnTo>
                  <a:pt x="168100" y="8887"/>
                </a:lnTo>
                <a:lnTo>
                  <a:pt x="137711" y="0"/>
                </a:lnTo>
                <a:close/>
              </a:path>
            </a:pathLst>
          </a:custGeom>
          <a:solidFill>
            <a:srgbClr val="E2E9F3"/>
          </a:solidFill>
        </p:spPr>
        <p:txBody>
          <a:bodyPr wrap="square" lIns="0" tIns="0" rIns="0" bIns="0" rtlCol="0"/>
          <a:lstStyle/>
          <a:p>
            <a:endParaRPr/>
          </a:p>
        </p:txBody>
      </p:sp>
      <p:sp>
        <p:nvSpPr>
          <p:cNvPr id="314" name="object 313"/>
          <p:cNvSpPr/>
          <p:nvPr/>
        </p:nvSpPr>
        <p:spPr>
          <a:xfrm>
            <a:off x="6796622" y="2577712"/>
            <a:ext cx="259709" cy="118303"/>
          </a:xfrm>
          <a:prstGeom prst="rect">
            <a:avLst/>
          </a:prstGeom>
          <a:blipFill>
            <a:blip r:embed="rId88" cstate="print"/>
            <a:stretch>
              <a:fillRect/>
            </a:stretch>
          </a:blipFill>
        </p:spPr>
        <p:txBody>
          <a:bodyPr wrap="square" lIns="0" tIns="0" rIns="0" bIns="0" rtlCol="0"/>
          <a:lstStyle/>
          <a:p>
            <a:endParaRPr/>
          </a:p>
        </p:txBody>
      </p:sp>
      <p:sp>
        <p:nvSpPr>
          <p:cNvPr id="315" name="object 314"/>
          <p:cNvSpPr/>
          <p:nvPr/>
        </p:nvSpPr>
        <p:spPr>
          <a:xfrm>
            <a:off x="6796621" y="2577710"/>
            <a:ext cx="259715" cy="118745"/>
          </a:xfrm>
          <a:custGeom>
            <a:avLst/>
            <a:gdLst/>
            <a:ahLst/>
            <a:cxnLst/>
            <a:rect l="l" t="t" r="r" b="b"/>
            <a:pathLst>
              <a:path w="259715" h="118745">
                <a:moveTo>
                  <a:pt x="259709" y="59152"/>
                </a:moveTo>
                <a:lnTo>
                  <a:pt x="249509" y="36122"/>
                </a:lnTo>
                <a:lnTo>
                  <a:pt x="221687" y="17320"/>
                </a:lnTo>
                <a:lnTo>
                  <a:pt x="180412" y="4646"/>
                </a:lnTo>
                <a:lnTo>
                  <a:pt x="129854" y="0"/>
                </a:lnTo>
                <a:lnTo>
                  <a:pt x="79297" y="4646"/>
                </a:lnTo>
                <a:lnTo>
                  <a:pt x="38022" y="17320"/>
                </a:lnTo>
                <a:lnTo>
                  <a:pt x="10200" y="36122"/>
                </a:lnTo>
                <a:lnTo>
                  <a:pt x="0" y="59152"/>
                </a:lnTo>
                <a:lnTo>
                  <a:pt x="10200" y="82182"/>
                </a:lnTo>
                <a:lnTo>
                  <a:pt x="38022" y="100983"/>
                </a:lnTo>
                <a:lnTo>
                  <a:pt x="79297" y="113657"/>
                </a:lnTo>
                <a:lnTo>
                  <a:pt x="129854" y="118304"/>
                </a:lnTo>
                <a:lnTo>
                  <a:pt x="180412" y="113657"/>
                </a:lnTo>
                <a:lnTo>
                  <a:pt x="221687" y="100983"/>
                </a:lnTo>
                <a:lnTo>
                  <a:pt x="249509" y="82182"/>
                </a:lnTo>
                <a:lnTo>
                  <a:pt x="259709" y="59152"/>
                </a:lnTo>
                <a:close/>
              </a:path>
            </a:pathLst>
          </a:custGeom>
          <a:ln w="10651">
            <a:solidFill>
              <a:srgbClr val="4E8EC2"/>
            </a:solidFill>
          </a:ln>
        </p:spPr>
        <p:txBody>
          <a:bodyPr wrap="square" lIns="0" tIns="0" rIns="0" bIns="0" rtlCol="0"/>
          <a:lstStyle/>
          <a:p>
            <a:endParaRPr/>
          </a:p>
        </p:txBody>
      </p:sp>
      <p:sp>
        <p:nvSpPr>
          <p:cNvPr id="316" name="object 315"/>
          <p:cNvSpPr/>
          <p:nvPr/>
        </p:nvSpPr>
        <p:spPr>
          <a:xfrm>
            <a:off x="6796622" y="2636864"/>
            <a:ext cx="259709" cy="288366"/>
          </a:xfrm>
          <a:prstGeom prst="rect">
            <a:avLst/>
          </a:prstGeom>
          <a:blipFill>
            <a:blip r:embed="rId89" cstate="print"/>
            <a:stretch>
              <a:fillRect/>
            </a:stretch>
          </a:blipFill>
        </p:spPr>
        <p:txBody>
          <a:bodyPr wrap="square" lIns="0" tIns="0" rIns="0" bIns="0" rtlCol="0"/>
          <a:lstStyle/>
          <a:p>
            <a:endParaRPr/>
          </a:p>
        </p:txBody>
      </p:sp>
      <p:sp>
        <p:nvSpPr>
          <p:cNvPr id="317" name="object 316"/>
          <p:cNvSpPr/>
          <p:nvPr/>
        </p:nvSpPr>
        <p:spPr>
          <a:xfrm>
            <a:off x="6796621" y="2636862"/>
            <a:ext cx="259715" cy="288925"/>
          </a:xfrm>
          <a:custGeom>
            <a:avLst/>
            <a:gdLst/>
            <a:ahLst/>
            <a:cxnLst/>
            <a:rect l="l" t="t" r="r" b="b"/>
            <a:pathLst>
              <a:path w="259715" h="288925">
                <a:moveTo>
                  <a:pt x="0" y="0"/>
                </a:moveTo>
                <a:lnTo>
                  <a:pt x="0" y="230840"/>
                </a:lnTo>
                <a:lnTo>
                  <a:pt x="11981" y="253907"/>
                </a:lnTo>
                <a:lnTo>
                  <a:pt x="41265" y="272413"/>
                </a:lnTo>
                <a:lnTo>
                  <a:pt x="83528" y="284514"/>
                </a:lnTo>
                <a:lnTo>
                  <a:pt x="134450" y="288366"/>
                </a:lnTo>
                <a:lnTo>
                  <a:pt x="181913" y="283446"/>
                </a:lnTo>
                <a:lnTo>
                  <a:pt x="220982" y="271304"/>
                </a:lnTo>
                <a:lnTo>
                  <a:pt x="248100" y="253533"/>
                </a:lnTo>
                <a:lnTo>
                  <a:pt x="259709" y="231728"/>
                </a:lnTo>
                <a:lnTo>
                  <a:pt x="259709" y="0"/>
                </a:lnTo>
                <a:lnTo>
                  <a:pt x="250007" y="23274"/>
                </a:lnTo>
                <a:lnTo>
                  <a:pt x="222557" y="42349"/>
                </a:lnTo>
                <a:lnTo>
                  <a:pt x="181517" y="55295"/>
                </a:lnTo>
                <a:lnTo>
                  <a:pt x="131040" y="60187"/>
                </a:lnTo>
                <a:lnTo>
                  <a:pt x="80380" y="55709"/>
                </a:lnTo>
                <a:lnTo>
                  <a:pt x="38837" y="43107"/>
                </a:lnTo>
                <a:lnTo>
                  <a:pt x="10635" y="24293"/>
                </a:lnTo>
                <a:lnTo>
                  <a:pt x="0" y="1183"/>
                </a:lnTo>
                <a:lnTo>
                  <a:pt x="0" y="739"/>
                </a:lnTo>
                <a:lnTo>
                  <a:pt x="0" y="443"/>
                </a:lnTo>
                <a:lnTo>
                  <a:pt x="0" y="0"/>
                </a:lnTo>
                <a:close/>
              </a:path>
            </a:pathLst>
          </a:custGeom>
          <a:ln w="3553">
            <a:solidFill>
              <a:srgbClr val="4E8EC2"/>
            </a:solidFill>
          </a:ln>
        </p:spPr>
        <p:txBody>
          <a:bodyPr wrap="square" lIns="0" tIns="0" rIns="0" bIns="0" rtlCol="0"/>
          <a:lstStyle/>
          <a:p>
            <a:endParaRPr/>
          </a:p>
        </p:txBody>
      </p:sp>
      <p:sp>
        <p:nvSpPr>
          <p:cNvPr id="318" name="object 317"/>
          <p:cNvSpPr/>
          <p:nvPr/>
        </p:nvSpPr>
        <p:spPr>
          <a:xfrm>
            <a:off x="6797214" y="2576971"/>
            <a:ext cx="257810" cy="347980"/>
          </a:xfrm>
          <a:custGeom>
            <a:avLst/>
            <a:gdLst/>
            <a:ahLst/>
            <a:cxnLst/>
            <a:rect l="l" t="t" r="r" b="b"/>
            <a:pathLst>
              <a:path w="257809" h="347979">
                <a:moveTo>
                  <a:pt x="257634" y="59152"/>
                </a:moveTo>
                <a:lnTo>
                  <a:pt x="247512" y="36122"/>
                </a:lnTo>
                <a:lnTo>
                  <a:pt x="219908" y="17320"/>
                </a:lnTo>
                <a:lnTo>
                  <a:pt x="178962" y="4646"/>
                </a:lnTo>
                <a:lnTo>
                  <a:pt x="128817" y="0"/>
                </a:lnTo>
                <a:lnTo>
                  <a:pt x="78671" y="4646"/>
                </a:lnTo>
                <a:lnTo>
                  <a:pt x="37726" y="17320"/>
                </a:lnTo>
                <a:lnTo>
                  <a:pt x="10121" y="36122"/>
                </a:lnTo>
                <a:lnTo>
                  <a:pt x="0" y="59152"/>
                </a:lnTo>
                <a:lnTo>
                  <a:pt x="0" y="59299"/>
                </a:lnTo>
                <a:lnTo>
                  <a:pt x="0" y="59595"/>
                </a:lnTo>
                <a:lnTo>
                  <a:pt x="0" y="59743"/>
                </a:lnTo>
                <a:lnTo>
                  <a:pt x="0" y="289992"/>
                </a:lnTo>
                <a:lnTo>
                  <a:pt x="11902" y="313059"/>
                </a:lnTo>
                <a:lnTo>
                  <a:pt x="40968" y="331565"/>
                </a:lnTo>
                <a:lnTo>
                  <a:pt x="82903" y="343666"/>
                </a:lnTo>
                <a:lnTo>
                  <a:pt x="133412" y="347518"/>
                </a:lnTo>
                <a:lnTo>
                  <a:pt x="180461" y="342598"/>
                </a:lnTo>
                <a:lnTo>
                  <a:pt x="219185" y="330456"/>
                </a:lnTo>
                <a:lnTo>
                  <a:pt x="246041" y="312685"/>
                </a:lnTo>
                <a:lnTo>
                  <a:pt x="257486" y="290880"/>
                </a:lnTo>
                <a:lnTo>
                  <a:pt x="257634" y="59152"/>
                </a:lnTo>
              </a:path>
            </a:pathLst>
          </a:custGeom>
          <a:ln w="14810">
            <a:solidFill>
              <a:srgbClr val="4677BF"/>
            </a:solidFill>
          </a:ln>
        </p:spPr>
        <p:txBody>
          <a:bodyPr wrap="square" lIns="0" tIns="0" rIns="0" bIns="0" rtlCol="0"/>
          <a:lstStyle/>
          <a:p>
            <a:endParaRPr/>
          </a:p>
        </p:txBody>
      </p:sp>
      <p:sp>
        <p:nvSpPr>
          <p:cNvPr id="319" name="object 318"/>
          <p:cNvSpPr/>
          <p:nvPr/>
        </p:nvSpPr>
        <p:spPr>
          <a:xfrm>
            <a:off x="6682227" y="3549166"/>
            <a:ext cx="485368" cy="398834"/>
          </a:xfrm>
          <a:prstGeom prst="rect">
            <a:avLst/>
          </a:prstGeom>
          <a:blipFill>
            <a:blip r:embed="rId90" cstate="print"/>
            <a:stretch>
              <a:fillRect/>
            </a:stretch>
          </a:blipFill>
        </p:spPr>
        <p:txBody>
          <a:bodyPr wrap="square" lIns="0" tIns="0" rIns="0" bIns="0" rtlCol="0"/>
          <a:lstStyle/>
          <a:p>
            <a:endParaRPr/>
          </a:p>
        </p:txBody>
      </p:sp>
      <p:sp>
        <p:nvSpPr>
          <p:cNvPr id="320" name="object 319"/>
          <p:cNvSpPr/>
          <p:nvPr/>
        </p:nvSpPr>
        <p:spPr>
          <a:xfrm>
            <a:off x="6682227" y="3549165"/>
            <a:ext cx="485775" cy="399415"/>
          </a:xfrm>
          <a:custGeom>
            <a:avLst/>
            <a:gdLst/>
            <a:ahLst/>
            <a:cxnLst/>
            <a:rect l="l" t="t" r="r" b="b"/>
            <a:pathLst>
              <a:path w="485775" h="399414">
                <a:moveTo>
                  <a:pt x="483946" y="202121"/>
                </a:moveTo>
                <a:lnTo>
                  <a:pt x="473682" y="156970"/>
                </a:lnTo>
                <a:lnTo>
                  <a:pt x="454614" y="115890"/>
                </a:lnTo>
                <a:lnTo>
                  <a:pt x="427819" y="79694"/>
                </a:lnTo>
                <a:lnTo>
                  <a:pt x="394374" y="49194"/>
                </a:lnTo>
                <a:lnTo>
                  <a:pt x="355357" y="25203"/>
                </a:lnTo>
                <a:lnTo>
                  <a:pt x="311844" y="8534"/>
                </a:lnTo>
                <a:lnTo>
                  <a:pt x="264912" y="0"/>
                </a:lnTo>
                <a:lnTo>
                  <a:pt x="215639" y="412"/>
                </a:lnTo>
                <a:lnTo>
                  <a:pt x="167448" y="10032"/>
                </a:lnTo>
                <a:lnTo>
                  <a:pt x="123619" y="27902"/>
                </a:lnTo>
                <a:lnTo>
                  <a:pt x="85012" y="53012"/>
                </a:lnTo>
                <a:lnTo>
                  <a:pt x="52486" y="84353"/>
                </a:lnTo>
                <a:lnTo>
                  <a:pt x="26903" y="120913"/>
                </a:lnTo>
                <a:lnTo>
                  <a:pt x="9120" y="161682"/>
                </a:lnTo>
                <a:lnTo>
                  <a:pt x="0" y="205651"/>
                </a:lnTo>
                <a:lnTo>
                  <a:pt x="400" y="251808"/>
                </a:lnTo>
                <a:lnTo>
                  <a:pt x="25948" y="292166"/>
                </a:lnTo>
                <a:lnTo>
                  <a:pt x="57820" y="326644"/>
                </a:lnTo>
                <a:lnTo>
                  <a:pt x="94975" y="354897"/>
                </a:lnTo>
                <a:lnTo>
                  <a:pt x="136367" y="376578"/>
                </a:lnTo>
                <a:lnTo>
                  <a:pt x="180955" y="391339"/>
                </a:lnTo>
                <a:lnTo>
                  <a:pt x="227695" y="398834"/>
                </a:lnTo>
                <a:lnTo>
                  <a:pt x="275544" y="398716"/>
                </a:lnTo>
                <a:lnTo>
                  <a:pt x="323459" y="390638"/>
                </a:lnTo>
                <a:lnTo>
                  <a:pt x="370397" y="374253"/>
                </a:lnTo>
                <a:lnTo>
                  <a:pt x="428098" y="339612"/>
                </a:lnTo>
                <a:lnTo>
                  <a:pt x="474903" y="292771"/>
                </a:lnTo>
                <a:lnTo>
                  <a:pt x="484316" y="247890"/>
                </a:lnTo>
                <a:lnTo>
                  <a:pt x="485368" y="225019"/>
                </a:lnTo>
                <a:lnTo>
                  <a:pt x="483946" y="202121"/>
                </a:lnTo>
                <a:close/>
              </a:path>
            </a:pathLst>
          </a:custGeom>
          <a:ln w="10657">
            <a:solidFill>
              <a:srgbClr val="000000"/>
            </a:solidFill>
          </a:ln>
        </p:spPr>
        <p:txBody>
          <a:bodyPr wrap="square" lIns="0" tIns="0" rIns="0" bIns="0" rtlCol="0"/>
          <a:lstStyle/>
          <a:p>
            <a:endParaRPr/>
          </a:p>
        </p:txBody>
      </p:sp>
      <p:sp>
        <p:nvSpPr>
          <p:cNvPr id="321" name="object 320"/>
          <p:cNvSpPr/>
          <p:nvPr/>
        </p:nvSpPr>
        <p:spPr>
          <a:xfrm>
            <a:off x="7010082" y="3312675"/>
            <a:ext cx="56922" cy="510334"/>
          </a:xfrm>
          <a:prstGeom prst="rect">
            <a:avLst/>
          </a:prstGeom>
          <a:blipFill>
            <a:blip r:embed="rId91" cstate="print"/>
            <a:stretch>
              <a:fillRect/>
            </a:stretch>
          </a:blipFill>
        </p:spPr>
        <p:txBody>
          <a:bodyPr wrap="square" lIns="0" tIns="0" rIns="0" bIns="0" rtlCol="0"/>
          <a:lstStyle/>
          <a:p>
            <a:endParaRPr/>
          </a:p>
        </p:txBody>
      </p:sp>
      <p:sp>
        <p:nvSpPr>
          <p:cNvPr id="322" name="object 321"/>
          <p:cNvSpPr/>
          <p:nvPr/>
        </p:nvSpPr>
        <p:spPr>
          <a:xfrm>
            <a:off x="7010081" y="3312674"/>
            <a:ext cx="57150" cy="510540"/>
          </a:xfrm>
          <a:custGeom>
            <a:avLst/>
            <a:gdLst/>
            <a:ahLst/>
            <a:cxnLst/>
            <a:rect l="l" t="t" r="r" b="b"/>
            <a:pathLst>
              <a:path w="57150" h="510539">
                <a:moveTo>
                  <a:pt x="0" y="510334"/>
                </a:moveTo>
                <a:lnTo>
                  <a:pt x="56626" y="477800"/>
                </a:lnTo>
                <a:lnTo>
                  <a:pt x="56922" y="0"/>
                </a:lnTo>
                <a:lnTo>
                  <a:pt x="0" y="32533"/>
                </a:lnTo>
                <a:lnTo>
                  <a:pt x="0" y="510334"/>
                </a:lnTo>
                <a:close/>
              </a:path>
            </a:pathLst>
          </a:custGeom>
          <a:ln w="10672">
            <a:solidFill>
              <a:srgbClr val="000000"/>
            </a:solidFill>
          </a:ln>
        </p:spPr>
        <p:txBody>
          <a:bodyPr wrap="square" lIns="0" tIns="0" rIns="0" bIns="0" rtlCol="0"/>
          <a:lstStyle/>
          <a:p>
            <a:endParaRPr/>
          </a:p>
        </p:txBody>
      </p:sp>
      <p:sp>
        <p:nvSpPr>
          <p:cNvPr id="323" name="object 322"/>
          <p:cNvSpPr/>
          <p:nvPr/>
        </p:nvSpPr>
        <p:spPr>
          <a:xfrm>
            <a:off x="6563446" y="3055956"/>
            <a:ext cx="503558" cy="289252"/>
          </a:xfrm>
          <a:prstGeom prst="rect">
            <a:avLst/>
          </a:prstGeom>
          <a:blipFill>
            <a:blip r:embed="rId92" cstate="print"/>
            <a:stretch>
              <a:fillRect/>
            </a:stretch>
          </a:blipFill>
        </p:spPr>
        <p:txBody>
          <a:bodyPr wrap="square" lIns="0" tIns="0" rIns="0" bIns="0" rtlCol="0"/>
          <a:lstStyle/>
          <a:p>
            <a:endParaRPr/>
          </a:p>
        </p:txBody>
      </p:sp>
      <p:sp>
        <p:nvSpPr>
          <p:cNvPr id="324" name="object 323"/>
          <p:cNvSpPr/>
          <p:nvPr/>
        </p:nvSpPr>
        <p:spPr>
          <a:xfrm>
            <a:off x="6563446" y="3055954"/>
            <a:ext cx="503555" cy="289560"/>
          </a:xfrm>
          <a:custGeom>
            <a:avLst/>
            <a:gdLst/>
            <a:ahLst/>
            <a:cxnLst/>
            <a:rect l="l" t="t" r="r" b="b"/>
            <a:pathLst>
              <a:path w="503554" h="289560">
                <a:moveTo>
                  <a:pt x="0" y="33273"/>
                </a:moveTo>
                <a:lnTo>
                  <a:pt x="49923" y="49831"/>
                </a:lnTo>
                <a:lnTo>
                  <a:pt x="98875" y="68512"/>
                </a:lnTo>
                <a:lnTo>
                  <a:pt x="146781" y="89272"/>
                </a:lnTo>
                <a:lnTo>
                  <a:pt x="193567" y="112070"/>
                </a:lnTo>
                <a:lnTo>
                  <a:pt x="239160" y="136863"/>
                </a:lnTo>
                <a:lnTo>
                  <a:pt x="283485" y="163607"/>
                </a:lnTo>
                <a:lnTo>
                  <a:pt x="326469" y="192261"/>
                </a:lnTo>
                <a:lnTo>
                  <a:pt x="368038" y="222781"/>
                </a:lnTo>
                <a:lnTo>
                  <a:pt x="408117" y="255126"/>
                </a:lnTo>
                <a:lnTo>
                  <a:pt x="446635" y="289253"/>
                </a:lnTo>
                <a:lnTo>
                  <a:pt x="503557" y="256719"/>
                </a:lnTo>
                <a:lnTo>
                  <a:pt x="464977" y="222788"/>
                </a:lnTo>
                <a:lnTo>
                  <a:pt x="424882" y="190583"/>
                </a:lnTo>
                <a:lnTo>
                  <a:pt x="383341" y="160145"/>
                </a:lnTo>
                <a:lnTo>
                  <a:pt x="340422" y="131516"/>
                </a:lnTo>
                <a:lnTo>
                  <a:pt x="296194" y="104736"/>
                </a:lnTo>
                <a:lnTo>
                  <a:pt x="250725" y="79845"/>
                </a:lnTo>
                <a:lnTo>
                  <a:pt x="204084" y="56886"/>
                </a:lnTo>
                <a:lnTo>
                  <a:pt x="156339" y="35898"/>
                </a:lnTo>
                <a:lnTo>
                  <a:pt x="107559" y="16922"/>
                </a:lnTo>
                <a:lnTo>
                  <a:pt x="57812" y="0"/>
                </a:lnTo>
                <a:lnTo>
                  <a:pt x="0" y="33273"/>
                </a:lnTo>
                <a:close/>
              </a:path>
            </a:pathLst>
          </a:custGeom>
          <a:ln w="10653">
            <a:solidFill>
              <a:srgbClr val="000000"/>
            </a:solidFill>
          </a:ln>
        </p:spPr>
        <p:txBody>
          <a:bodyPr wrap="square" lIns="0" tIns="0" rIns="0" bIns="0" rtlCol="0"/>
          <a:lstStyle/>
          <a:p>
            <a:endParaRPr/>
          </a:p>
        </p:txBody>
      </p:sp>
      <p:sp>
        <p:nvSpPr>
          <p:cNvPr id="325" name="object 324"/>
          <p:cNvSpPr/>
          <p:nvPr/>
        </p:nvSpPr>
        <p:spPr>
          <a:xfrm>
            <a:off x="6563446" y="3089229"/>
            <a:ext cx="446636" cy="733780"/>
          </a:xfrm>
          <a:prstGeom prst="rect">
            <a:avLst/>
          </a:prstGeom>
          <a:blipFill>
            <a:blip r:embed="rId93" cstate="print"/>
            <a:stretch>
              <a:fillRect/>
            </a:stretch>
          </a:blipFill>
        </p:spPr>
        <p:txBody>
          <a:bodyPr wrap="square" lIns="0" tIns="0" rIns="0" bIns="0" rtlCol="0"/>
          <a:lstStyle/>
          <a:p>
            <a:endParaRPr/>
          </a:p>
        </p:txBody>
      </p:sp>
      <p:sp>
        <p:nvSpPr>
          <p:cNvPr id="326" name="object 325"/>
          <p:cNvSpPr/>
          <p:nvPr/>
        </p:nvSpPr>
        <p:spPr>
          <a:xfrm>
            <a:off x="6563446" y="3089227"/>
            <a:ext cx="447040" cy="734060"/>
          </a:xfrm>
          <a:custGeom>
            <a:avLst/>
            <a:gdLst/>
            <a:ahLst/>
            <a:cxnLst/>
            <a:rect l="l" t="t" r="r" b="b"/>
            <a:pathLst>
              <a:path w="447040" h="734060">
                <a:moveTo>
                  <a:pt x="0" y="476617"/>
                </a:moveTo>
                <a:lnTo>
                  <a:pt x="39289" y="509862"/>
                </a:lnTo>
                <a:lnTo>
                  <a:pt x="79920" y="541522"/>
                </a:lnTo>
                <a:lnTo>
                  <a:pt x="121837" y="571564"/>
                </a:lnTo>
                <a:lnTo>
                  <a:pt x="164985" y="599954"/>
                </a:lnTo>
                <a:lnTo>
                  <a:pt x="209309" y="626660"/>
                </a:lnTo>
                <a:lnTo>
                  <a:pt x="254753" y="651649"/>
                </a:lnTo>
                <a:lnTo>
                  <a:pt x="301263" y="674888"/>
                </a:lnTo>
                <a:lnTo>
                  <a:pt x="348784" y="696345"/>
                </a:lnTo>
                <a:lnTo>
                  <a:pt x="397259" y="715987"/>
                </a:lnTo>
                <a:lnTo>
                  <a:pt x="446635" y="733780"/>
                </a:lnTo>
                <a:lnTo>
                  <a:pt x="446635" y="255980"/>
                </a:lnTo>
                <a:lnTo>
                  <a:pt x="407729" y="222340"/>
                </a:lnTo>
                <a:lnTo>
                  <a:pt x="367369" y="190389"/>
                </a:lnTo>
                <a:lnTo>
                  <a:pt x="325619" y="160162"/>
                </a:lnTo>
                <a:lnTo>
                  <a:pt x="282546" y="131697"/>
                </a:lnTo>
                <a:lnTo>
                  <a:pt x="238215" y="105031"/>
                </a:lnTo>
                <a:lnTo>
                  <a:pt x="192692" y="80203"/>
                </a:lnTo>
                <a:lnTo>
                  <a:pt x="146043" y="57248"/>
                </a:lnTo>
                <a:lnTo>
                  <a:pt x="98335" y="36204"/>
                </a:lnTo>
                <a:lnTo>
                  <a:pt x="49631" y="17109"/>
                </a:lnTo>
                <a:lnTo>
                  <a:pt x="0" y="0"/>
                </a:lnTo>
                <a:lnTo>
                  <a:pt x="0" y="476617"/>
                </a:lnTo>
                <a:close/>
              </a:path>
            </a:pathLst>
          </a:custGeom>
          <a:ln w="10666">
            <a:solidFill>
              <a:srgbClr val="000000"/>
            </a:solidFill>
          </a:ln>
        </p:spPr>
        <p:txBody>
          <a:bodyPr wrap="square" lIns="0" tIns="0" rIns="0" bIns="0" rtlCol="0"/>
          <a:lstStyle/>
          <a:p>
            <a:endParaRPr/>
          </a:p>
        </p:txBody>
      </p:sp>
      <p:sp>
        <p:nvSpPr>
          <p:cNvPr id="327" name="object 326"/>
          <p:cNvSpPr/>
          <p:nvPr/>
        </p:nvSpPr>
        <p:spPr>
          <a:xfrm>
            <a:off x="6563446" y="3055954"/>
            <a:ext cx="601980" cy="892175"/>
          </a:xfrm>
          <a:custGeom>
            <a:avLst/>
            <a:gdLst/>
            <a:ahLst/>
            <a:cxnLst/>
            <a:rect l="l" t="t" r="r" b="b"/>
            <a:pathLst>
              <a:path w="601979" h="892175">
                <a:moveTo>
                  <a:pt x="0" y="509890"/>
                </a:moveTo>
                <a:lnTo>
                  <a:pt x="33410" y="538724"/>
                </a:lnTo>
                <a:lnTo>
                  <a:pt x="67613" y="566657"/>
                </a:lnTo>
                <a:lnTo>
                  <a:pt x="102623" y="593676"/>
                </a:lnTo>
                <a:lnTo>
                  <a:pt x="138452" y="619765"/>
                </a:lnTo>
                <a:lnTo>
                  <a:pt x="129335" y="650224"/>
                </a:lnTo>
                <a:lnTo>
                  <a:pt x="123554" y="681320"/>
                </a:lnTo>
                <a:lnTo>
                  <a:pt x="121108" y="712805"/>
                </a:lnTo>
                <a:lnTo>
                  <a:pt x="121998" y="744428"/>
                </a:lnTo>
                <a:lnTo>
                  <a:pt x="146949" y="784543"/>
                </a:lnTo>
                <a:lnTo>
                  <a:pt x="178222" y="818886"/>
                </a:lnTo>
                <a:lnTo>
                  <a:pt x="214783" y="847106"/>
                </a:lnTo>
                <a:lnTo>
                  <a:pt x="255596" y="868852"/>
                </a:lnTo>
                <a:lnTo>
                  <a:pt x="299629" y="883773"/>
                </a:lnTo>
                <a:lnTo>
                  <a:pt x="345845" y="891519"/>
                </a:lnTo>
                <a:lnTo>
                  <a:pt x="393211" y="891740"/>
                </a:lnTo>
                <a:lnTo>
                  <a:pt x="440691" y="884085"/>
                </a:lnTo>
                <a:lnTo>
                  <a:pt x="487251" y="868203"/>
                </a:lnTo>
                <a:lnTo>
                  <a:pt x="545934" y="833267"/>
                </a:lnTo>
                <a:lnTo>
                  <a:pt x="593388" y="785686"/>
                </a:lnTo>
                <a:lnTo>
                  <a:pt x="601567" y="738932"/>
                </a:lnTo>
                <a:lnTo>
                  <a:pt x="599872" y="692522"/>
                </a:lnTo>
                <a:lnTo>
                  <a:pt x="588756" y="647714"/>
                </a:lnTo>
                <a:lnTo>
                  <a:pt x="568671" y="605766"/>
                </a:lnTo>
                <a:lnTo>
                  <a:pt x="540071" y="567933"/>
                </a:lnTo>
                <a:lnTo>
                  <a:pt x="503409" y="535473"/>
                </a:lnTo>
                <a:lnTo>
                  <a:pt x="503557" y="256719"/>
                </a:lnTo>
                <a:lnTo>
                  <a:pt x="464977" y="222788"/>
                </a:lnTo>
                <a:lnTo>
                  <a:pt x="424882" y="190583"/>
                </a:lnTo>
                <a:lnTo>
                  <a:pt x="383341" y="160145"/>
                </a:lnTo>
                <a:lnTo>
                  <a:pt x="340422" y="131516"/>
                </a:lnTo>
                <a:lnTo>
                  <a:pt x="296194" y="104736"/>
                </a:lnTo>
                <a:lnTo>
                  <a:pt x="250725" y="79845"/>
                </a:lnTo>
                <a:lnTo>
                  <a:pt x="204084" y="56886"/>
                </a:lnTo>
                <a:lnTo>
                  <a:pt x="156339" y="35898"/>
                </a:lnTo>
                <a:lnTo>
                  <a:pt x="107559" y="16922"/>
                </a:lnTo>
                <a:lnTo>
                  <a:pt x="57812" y="0"/>
                </a:lnTo>
                <a:lnTo>
                  <a:pt x="0" y="33273"/>
                </a:lnTo>
                <a:lnTo>
                  <a:pt x="0" y="509890"/>
                </a:lnTo>
                <a:close/>
              </a:path>
            </a:pathLst>
          </a:custGeom>
          <a:ln w="22218">
            <a:solidFill>
              <a:srgbClr val="4677BF"/>
            </a:solidFill>
          </a:ln>
        </p:spPr>
        <p:txBody>
          <a:bodyPr wrap="square" lIns="0" tIns="0" rIns="0" bIns="0" rtlCol="0"/>
          <a:lstStyle/>
          <a:p>
            <a:endParaRPr/>
          </a:p>
        </p:txBody>
      </p:sp>
      <p:sp>
        <p:nvSpPr>
          <p:cNvPr id="328" name="object 327"/>
          <p:cNvSpPr/>
          <p:nvPr/>
        </p:nvSpPr>
        <p:spPr>
          <a:xfrm>
            <a:off x="6606583" y="3148083"/>
            <a:ext cx="361950" cy="618490"/>
          </a:xfrm>
          <a:custGeom>
            <a:avLst/>
            <a:gdLst/>
            <a:ahLst/>
            <a:cxnLst/>
            <a:rect l="l" t="t" r="r" b="b"/>
            <a:pathLst>
              <a:path w="361950" h="618489">
                <a:moveTo>
                  <a:pt x="0" y="0"/>
                </a:moveTo>
                <a:lnTo>
                  <a:pt x="0" y="408740"/>
                </a:lnTo>
                <a:lnTo>
                  <a:pt x="361399" y="618138"/>
                </a:lnTo>
              </a:path>
            </a:pathLst>
          </a:custGeom>
          <a:ln w="10666">
            <a:solidFill>
              <a:srgbClr val="000000"/>
            </a:solidFill>
          </a:ln>
        </p:spPr>
        <p:txBody>
          <a:bodyPr wrap="square" lIns="0" tIns="0" rIns="0" bIns="0" rtlCol="0"/>
          <a:lstStyle/>
          <a:p>
            <a:endParaRPr/>
          </a:p>
        </p:txBody>
      </p:sp>
      <p:sp>
        <p:nvSpPr>
          <p:cNvPr id="329" name="object 328"/>
          <p:cNvSpPr/>
          <p:nvPr/>
        </p:nvSpPr>
        <p:spPr>
          <a:xfrm>
            <a:off x="6117108" y="3703522"/>
            <a:ext cx="604061" cy="368960"/>
          </a:xfrm>
          <a:prstGeom prst="rect">
            <a:avLst/>
          </a:prstGeom>
          <a:blipFill>
            <a:blip r:embed="rId94" cstate="print"/>
            <a:stretch>
              <a:fillRect/>
            </a:stretch>
          </a:blipFill>
        </p:spPr>
        <p:txBody>
          <a:bodyPr wrap="square" lIns="0" tIns="0" rIns="0" bIns="0" rtlCol="0"/>
          <a:lstStyle/>
          <a:p>
            <a:endParaRPr/>
          </a:p>
        </p:txBody>
      </p:sp>
      <p:sp>
        <p:nvSpPr>
          <p:cNvPr id="330" name="object 329"/>
          <p:cNvSpPr/>
          <p:nvPr/>
        </p:nvSpPr>
        <p:spPr>
          <a:xfrm>
            <a:off x="6117107" y="3703521"/>
            <a:ext cx="604520" cy="369570"/>
          </a:xfrm>
          <a:custGeom>
            <a:avLst/>
            <a:gdLst/>
            <a:ahLst/>
            <a:cxnLst/>
            <a:rect l="l" t="t" r="r" b="b"/>
            <a:pathLst>
              <a:path w="604520" h="369570">
                <a:moveTo>
                  <a:pt x="0" y="127916"/>
                </a:moveTo>
                <a:lnTo>
                  <a:pt x="178624" y="0"/>
                </a:lnTo>
                <a:lnTo>
                  <a:pt x="604061" y="243114"/>
                </a:lnTo>
                <a:lnTo>
                  <a:pt x="420249" y="368960"/>
                </a:lnTo>
                <a:lnTo>
                  <a:pt x="0" y="127916"/>
                </a:lnTo>
                <a:close/>
              </a:path>
            </a:pathLst>
          </a:custGeom>
          <a:ln w="10654">
            <a:solidFill>
              <a:srgbClr val="FFFFFF"/>
            </a:solidFill>
          </a:ln>
        </p:spPr>
        <p:txBody>
          <a:bodyPr wrap="square" lIns="0" tIns="0" rIns="0" bIns="0" rtlCol="0"/>
          <a:lstStyle/>
          <a:p>
            <a:endParaRPr/>
          </a:p>
        </p:txBody>
      </p:sp>
      <p:sp>
        <p:nvSpPr>
          <p:cNvPr id="331" name="object 330"/>
          <p:cNvSpPr/>
          <p:nvPr/>
        </p:nvSpPr>
        <p:spPr>
          <a:xfrm>
            <a:off x="6537358" y="3946637"/>
            <a:ext cx="183812" cy="157195"/>
          </a:xfrm>
          <a:prstGeom prst="rect">
            <a:avLst/>
          </a:prstGeom>
          <a:blipFill>
            <a:blip r:embed="rId95" cstate="print"/>
            <a:stretch>
              <a:fillRect/>
            </a:stretch>
          </a:blipFill>
        </p:spPr>
        <p:txBody>
          <a:bodyPr wrap="square" lIns="0" tIns="0" rIns="0" bIns="0" rtlCol="0"/>
          <a:lstStyle/>
          <a:p>
            <a:endParaRPr/>
          </a:p>
        </p:txBody>
      </p:sp>
      <p:sp>
        <p:nvSpPr>
          <p:cNvPr id="332" name="object 331"/>
          <p:cNvSpPr/>
          <p:nvPr/>
        </p:nvSpPr>
        <p:spPr>
          <a:xfrm>
            <a:off x="6537356" y="3946636"/>
            <a:ext cx="184150" cy="157480"/>
          </a:xfrm>
          <a:custGeom>
            <a:avLst/>
            <a:gdLst/>
            <a:ahLst/>
            <a:cxnLst/>
            <a:rect l="l" t="t" r="r" b="b"/>
            <a:pathLst>
              <a:path w="184150" h="157479">
                <a:moveTo>
                  <a:pt x="0" y="157196"/>
                </a:moveTo>
                <a:lnTo>
                  <a:pt x="0" y="125845"/>
                </a:lnTo>
                <a:lnTo>
                  <a:pt x="183812" y="0"/>
                </a:lnTo>
                <a:lnTo>
                  <a:pt x="183812" y="52497"/>
                </a:lnTo>
                <a:lnTo>
                  <a:pt x="0" y="157196"/>
                </a:lnTo>
                <a:close/>
              </a:path>
            </a:pathLst>
          </a:custGeom>
          <a:ln w="10658">
            <a:solidFill>
              <a:srgbClr val="FFFFFF"/>
            </a:solidFill>
          </a:ln>
        </p:spPr>
        <p:txBody>
          <a:bodyPr wrap="square" lIns="0" tIns="0" rIns="0" bIns="0" rtlCol="0"/>
          <a:lstStyle/>
          <a:p>
            <a:endParaRPr/>
          </a:p>
        </p:txBody>
      </p:sp>
      <p:sp>
        <p:nvSpPr>
          <p:cNvPr id="333" name="object 332"/>
          <p:cNvSpPr/>
          <p:nvPr/>
        </p:nvSpPr>
        <p:spPr>
          <a:xfrm>
            <a:off x="6169583" y="3737091"/>
            <a:ext cx="494030" cy="297180"/>
          </a:xfrm>
          <a:custGeom>
            <a:avLst/>
            <a:gdLst/>
            <a:ahLst/>
            <a:cxnLst/>
            <a:rect l="l" t="t" r="r" b="b"/>
            <a:pathLst>
              <a:path w="494029" h="297179">
                <a:moveTo>
                  <a:pt x="354284" y="263965"/>
                </a:moveTo>
                <a:lnTo>
                  <a:pt x="329676" y="279641"/>
                </a:lnTo>
                <a:lnTo>
                  <a:pt x="359176" y="296647"/>
                </a:lnTo>
                <a:lnTo>
                  <a:pt x="383931" y="280972"/>
                </a:lnTo>
                <a:lnTo>
                  <a:pt x="354284" y="263965"/>
                </a:lnTo>
                <a:close/>
              </a:path>
              <a:path w="494029" h="297179">
                <a:moveTo>
                  <a:pt x="390898" y="240009"/>
                </a:moveTo>
                <a:lnTo>
                  <a:pt x="366292" y="255684"/>
                </a:lnTo>
                <a:lnTo>
                  <a:pt x="395790" y="272690"/>
                </a:lnTo>
                <a:lnTo>
                  <a:pt x="420545" y="257014"/>
                </a:lnTo>
                <a:lnTo>
                  <a:pt x="390898" y="240009"/>
                </a:lnTo>
                <a:close/>
              </a:path>
              <a:path w="494029" h="297179">
                <a:moveTo>
                  <a:pt x="299436" y="231875"/>
                </a:moveTo>
                <a:lnTo>
                  <a:pt x="274681" y="247550"/>
                </a:lnTo>
                <a:lnTo>
                  <a:pt x="304328" y="264557"/>
                </a:lnTo>
                <a:lnTo>
                  <a:pt x="328936" y="248881"/>
                </a:lnTo>
                <a:lnTo>
                  <a:pt x="299436" y="231875"/>
                </a:lnTo>
                <a:close/>
              </a:path>
              <a:path w="494029" h="297179">
                <a:moveTo>
                  <a:pt x="427512" y="216200"/>
                </a:moveTo>
                <a:lnTo>
                  <a:pt x="402906" y="231875"/>
                </a:lnTo>
                <a:lnTo>
                  <a:pt x="432553" y="248881"/>
                </a:lnTo>
                <a:lnTo>
                  <a:pt x="457160" y="233206"/>
                </a:lnTo>
                <a:lnTo>
                  <a:pt x="427512" y="216200"/>
                </a:lnTo>
                <a:close/>
              </a:path>
              <a:path w="494029" h="297179">
                <a:moveTo>
                  <a:pt x="336050" y="207919"/>
                </a:moveTo>
                <a:lnTo>
                  <a:pt x="311296" y="223594"/>
                </a:lnTo>
                <a:lnTo>
                  <a:pt x="340942" y="240748"/>
                </a:lnTo>
                <a:lnTo>
                  <a:pt x="365550" y="225073"/>
                </a:lnTo>
                <a:lnTo>
                  <a:pt x="336050" y="207919"/>
                </a:lnTo>
                <a:close/>
              </a:path>
              <a:path w="494029" h="297179">
                <a:moveTo>
                  <a:pt x="134598" y="135754"/>
                </a:moveTo>
                <a:lnTo>
                  <a:pt x="109843" y="151428"/>
                </a:lnTo>
                <a:lnTo>
                  <a:pt x="249332" y="232467"/>
                </a:lnTo>
                <a:lnTo>
                  <a:pt x="273940" y="216791"/>
                </a:lnTo>
                <a:lnTo>
                  <a:pt x="134598" y="135754"/>
                </a:lnTo>
                <a:close/>
              </a:path>
              <a:path w="494029" h="297179">
                <a:moveTo>
                  <a:pt x="464127" y="192243"/>
                </a:moveTo>
                <a:lnTo>
                  <a:pt x="439520" y="207919"/>
                </a:lnTo>
                <a:lnTo>
                  <a:pt x="469167" y="225073"/>
                </a:lnTo>
                <a:lnTo>
                  <a:pt x="493774" y="209397"/>
                </a:lnTo>
                <a:lnTo>
                  <a:pt x="464127" y="192243"/>
                </a:lnTo>
                <a:close/>
              </a:path>
              <a:path w="494029" h="297179">
                <a:moveTo>
                  <a:pt x="372666" y="184110"/>
                </a:moveTo>
                <a:lnTo>
                  <a:pt x="347910" y="199786"/>
                </a:lnTo>
                <a:lnTo>
                  <a:pt x="377557" y="216791"/>
                </a:lnTo>
                <a:lnTo>
                  <a:pt x="402164" y="201117"/>
                </a:lnTo>
                <a:lnTo>
                  <a:pt x="372666" y="184110"/>
                </a:lnTo>
                <a:close/>
              </a:path>
              <a:path w="494029" h="297179">
                <a:moveTo>
                  <a:pt x="281056" y="175977"/>
                </a:moveTo>
                <a:lnTo>
                  <a:pt x="256448" y="191651"/>
                </a:lnTo>
                <a:lnTo>
                  <a:pt x="285946" y="208658"/>
                </a:lnTo>
                <a:lnTo>
                  <a:pt x="310702" y="192982"/>
                </a:lnTo>
                <a:lnTo>
                  <a:pt x="281056" y="175977"/>
                </a:lnTo>
                <a:close/>
              </a:path>
              <a:path w="494029" h="297179">
                <a:moveTo>
                  <a:pt x="409280" y="160301"/>
                </a:moveTo>
                <a:lnTo>
                  <a:pt x="384524" y="175977"/>
                </a:lnTo>
                <a:lnTo>
                  <a:pt x="414171" y="192982"/>
                </a:lnTo>
                <a:lnTo>
                  <a:pt x="438778" y="177308"/>
                </a:lnTo>
                <a:lnTo>
                  <a:pt x="409280" y="160301"/>
                </a:lnTo>
                <a:close/>
              </a:path>
              <a:path w="494029" h="297179">
                <a:moveTo>
                  <a:pt x="317670" y="152020"/>
                </a:moveTo>
                <a:lnTo>
                  <a:pt x="293062" y="167695"/>
                </a:lnTo>
                <a:lnTo>
                  <a:pt x="322560" y="184849"/>
                </a:lnTo>
                <a:lnTo>
                  <a:pt x="347317" y="169174"/>
                </a:lnTo>
                <a:lnTo>
                  <a:pt x="317670" y="152020"/>
                </a:lnTo>
                <a:close/>
              </a:path>
              <a:path w="494029" h="297179">
                <a:moveTo>
                  <a:pt x="226060" y="143887"/>
                </a:moveTo>
                <a:lnTo>
                  <a:pt x="201452" y="159562"/>
                </a:lnTo>
                <a:lnTo>
                  <a:pt x="231100" y="176568"/>
                </a:lnTo>
                <a:lnTo>
                  <a:pt x="255706" y="160893"/>
                </a:lnTo>
                <a:lnTo>
                  <a:pt x="226060" y="143887"/>
                </a:lnTo>
                <a:close/>
              </a:path>
              <a:path w="494029" h="297179">
                <a:moveTo>
                  <a:pt x="354284" y="128211"/>
                </a:moveTo>
                <a:lnTo>
                  <a:pt x="329676" y="143887"/>
                </a:lnTo>
                <a:lnTo>
                  <a:pt x="359176" y="160893"/>
                </a:lnTo>
                <a:lnTo>
                  <a:pt x="383931" y="145218"/>
                </a:lnTo>
                <a:lnTo>
                  <a:pt x="354284" y="128211"/>
                </a:lnTo>
                <a:close/>
              </a:path>
              <a:path w="494029" h="297179">
                <a:moveTo>
                  <a:pt x="262674" y="120078"/>
                </a:moveTo>
                <a:lnTo>
                  <a:pt x="238067" y="135754"/>
                </a:lnTo>
                <a:lnTo>
                  <a:pt x="267714" y="152759"/>
                </a:lnTo>
                <a:lnTo>
                  <a:pt x="292322" y="137085"/>
                </a:lnTo>
                <a:lnTo>
                  <a:pt x="262674" y="120078"/>
                </a:lnTo>
                <a:close/>
              </a:path>
              <a:path w="494029" h="297179">
                <a:moveTo>
                  <a:pt x="171213" y="111796"/>
                </a:moveTo>
                <a:lnTo>
                  <a:pt x="146604" y="127472"/>
                </a:lnTo>
                <a:lnTo>
                  <a:pt x="176104" y="144626"/>
                </a:lnTo>
                <a:lnTo>
                  <a:pt x="200712" y="128950"/>
                </a:lnTo>
                <a:lnTo>
                  <a:pt x="171213" y="111796"/>
                </a:lnTo>
                <a:close/>
              </a:path>
              <a:path w="494029" h="297179">
                <a:moveTo>
                  <a:pt x="79603" y="103663"/>
                </a:moveTo>
                <a:lnTo>
                  <a:pt x="54996" y="119339"/>
                </a:lnTo>
                <a:lnTo>
                  <a:pt x="84494" y="136344"/>
                </a:lnTo>
                <a:lnTo>
                  <a:pt x="109250" y="120670"/>
                </a:lnTo>
                <a:lnTo>
                  <a:pt x="79603" y="103663"/>
                </a:lnTo>
                <a:close/>
              </a:path>
              <a:path w="494029" h="297179">
                <a:moveTo>
                  <a:pt x="299436" y="96122"/>
                </a:moveTo>
                <a:lnTo>
                  <a:pt x="274681" y="111796"/>
                </a:lnTo>
                <a:lnTo>
                  <a:pt x="304328" y="128803"/>
                </a:lnTo>
                <a:lnTo>
                  <a:pt x="328936" y="113127"/>
                </a:lnTo>
                <a:lnTo>
                  <a:pt x="299436" y="96122"/>
                </a:lnTo>
                <a:close/>
              </a:path>
              <a:path w="494029" h="297179">
                <a:moveTo>
                  <a:pt x="207826" y="87988"/>
                </a:moveTo>
                <a:lnTo>
                  <a:pt x="183220" y="103663"/>
                </a:lnTo>
                <a:lnTo>
                  <a:pt x="212718" y="120670"/>
                </a:lnTo>
                <a:lnTo>
                  <a:pt x="237326" y="104994"/>
                </a:lnTo>
                <a:lnTo>
                  <a:pt x="207826" y="87988"/>
                </a:lnTo>
                <a:close/>
              </a:path>
              <a:path w="494029" h="297179">
                <a:moveTo>
                  <a:pt x="116217" y="79855"/>
                </a:moveTo>
                <a:lnTo>
                  <a:pt x="91610" y="95530"/>
                </a:lnTo>
                <a:lnTo>
                  <a:pt x="121108" y="112535"/>
                </a:lnTo>
                <a:lnTo>
                  <a:pt x="145864" y="96861"/>
                </a:lnTo>
                <a:lnTo>
                  <a:pt x="116217" y="79855"/>
                </a:lnTo>
                <a:close/>
              </a:path>
              <a:path w="494029" h="297179">
                <a:moveTo>
                  <a:pt x="24756" y="71573"/>
                </a:moveTo>
                <a:lnTo>
                  <a:pt x="0" y="87248"/>
                </a:lnTo>
                <a:lnTo>
                  <a:pt x="29646" y="104402"/>
                </a:lnTo>
                <a:lnTo>
                  <a:pt x="54254" y="88727"/>
                </a:lnTo>
                <a:lnTo>
                  <a:pt x="24756" y="71573"/>
                </a:lnTo>
                <a:close/>
              </a:path>
              <a:path w="494029" h="297179">
                <a:moveTo>
                  <a:pt x="244441" y="64032"/>
                </a:moveTo>
                <a:lnTo>
                  <a:pt x="219834" y="79855"/>
                </a:lnTo>
                <a:lnTo>
                  <a:pt x="249332" y="96861"/>
                </a:lnTo>
                <a:lnTo>
                  <a:pt x="274088" y="81186"/>
                </a:lnTo>
                <a:lnTo>
                  <a:pt x="244441" y="64032"/>
                </a:lnTo>
                <a:close/>
              </a:path>
              <a:path w="494029" h="297179">
                <a:moveTo>
                  <a:pt x="152831" y="55899"/>
                </a:moveTo>
                <a:lnTo>
                  <a:pt x="128224" y="71573"/>
                </a:lnTo>
                <a:lnTo>
                  <a:pt x="157871" y="88579"/>
                </a:lnTo>
                <a:lnTo>
                  <a:pt x="182478" y="72904"/>
                </a:lnTo>
                <a:lnTo>
                  <a:pt x="152831" y="55899"/>
                </a:lnTo>
                <a:close/>
              </a:path>
              <a:path w="494029" h="297179">
                <a:moveTo>
                  <a:pt x="61370" y="47764"/>
                </a:moveTo>
                <a:lnTo>
                  <a:pt x="36614" y="63440"/>
                </a:lnTo>
                <a:lnTo>
                  <a:pt x="66262" y="80446"/>
                </a:lnTo>
                <a:lnTo>
                  <a:pt x="90868" y="64771"/>
                </a:lnTo>
                <a:lnTo>
                  <a:pt x="61370" y="47764"/>
                </a:lnTo>
                <a:close/>
              </a:path>
              <a:path w="494029" h="297179">
                <a:moveTo>
                  <a:pt x="189445" y="32090"/>
                </a:moveTo>
                <a:lnTo>
                  <a:pt x="164838" y="47764"/>
                </a:lnTo>
                <a:lnTo>
                  <a:pt x="194485" y="64771"/>
                </a:lnTo>
                <a:lnTo>
                  <a:pt x="219092" y="49095"/>
                </a:lnTo>
                <a:lnTo>
                  <a:pt x="189445" y="32090"/>
                </a:lnTo>
                <a:close/>
              </a:path>
              <a:path w="494029" h="297179">
                <a:moveTo>
                  <a:pt x="97984" y="23808"/>
                </a:moveTo>
                <a:lnTo>
                  <a:pt x="73229" y="39631"/>
                </a:lnTo>
                <a:lnTo>
                  <a:pt x="102876" y="56638"/>
                </a:lnTo>
                <a:lnTo>
                  <a:pt x="127483" y="40962"/>
                </a:lnTo>
                <a:lnTo>
                  <a:pt x="97984" y="23808"/>
                </a:lnTo>
                <a:close/>
              </a:path>
              <a:path w="494029" h="297179">
                <a:moveTo>
                  <a:pt x="134598" y="0"/>
                </a:moveTo>
                <a:lnTo>
                  <a:pt x="109843" y="15675"/>
                </a:lnTo>
                <a:lnTo>
                  <a:pt x="139490" y="32682"/>
                </a:lnTo>
                <a:lnTo>
                  <a:pt x="164097" y="17005"/>
                </a:lnTo>
                <a:lnTo>
                  <a:pt x="134598" y="0"/>
                </a:lnTo>
                <a:close/>
              </a:path>
            </a:pathLst>
          </a:custGeom>
          <a:solidFill>
            <a:srgbClr val="FFFFFF"/>
          </a:solidFill>
        </p:spPr>
        <p:txBody>
          <a:bodyPr wrap="square" lIns="0" tIns="0" rIns="0" bIns="0" rtlCol="0"/>
          <a:lstStyle/>
          <a:p>
            <a:endParaRPr/>
          </a:p>
        </p:txBody>
      </p:sp>
      <p:sp>
        <p:nvSpPr>
          <p:cNvPr id="334" name="object 333"/>
          <p:cNvSpPr/>
          <p:nvPr/>
        </p:nvSpPr>
        <p:spPr>
          <a:xfrm>
            <a:off x="6169583" y="3752767"/>
            <a:ext cx="494030" cy="288290"/>
          </a:xfrm>
          <a:custGeom>
            <a:avLst/>
            <a:gdLst/>
            <a:ahLst/>
            <a:cxnLst/>
            <a:rect l="l" t="t" r="r" b="b"/>
            <a:pathLst>
              <a:path w="494029" h="288289">
                <a:moveTo>
                  <a:pt x="109990" y="0"/>
                </a:moveTo>
                <a:lnTo>
                  <a:pt x="109990" y="6802"/>
                </a:lnTo>
                <a:lnTo>
                  <a:pt x="139490" y="23808"/>
                </a:lnTo>
                <a:lnTo>
                  <a:pt x="139490" y="17006"/>
                </a:lnTo>
                <a:lnTo>
                  <a:pt x="109990" y="0"/>
                </a:lnTo>
                <a:close/>
              </a:path>
              <a:path w="494029" h="288289">
                <a:moveTo>
                  <a:pt x="164097" y="1329"/>
                </a:moveTo>
                <a:lnTo>
                  <a:pt x="139490" y="17006"/>
                </a:lnTo>
                <a:lnTo>
                  <a:pt x="139490" y="23808"/>
                </a:lnTo>
                <a:lnTo>
                  <a:pt x="164097" y="8133"/>
                </a:lnTo>
                <a:lnTo>
                  <a:pt x="164097" y="1329"/>
                </a:lnTo>
                <a:close/>
              </a:path>
              <a:path w="494029" h="288289">
                <a:moveTo>
                  <a:pt x="164838" y="32089"/>
                </a:moveTo>
                <a:lnTo>
                  <a:pt x="164838" y="38892"/>
                </a:lnTo>
                <a:lnTo>
                  <a:pt x="194485" y="55897"/>
                </a:lnTo>
                <a:lnTo>
                  <a:pt x="194485" y="49095"/>
                </a:lnTo>
                <a:lnTo>
                  <a:pt x="164838" y="32089"/>
                </a:lnTo>
                <a:close/>
              </a:path>
              <a:path w="494029" h="288289">
                <a:moveTo>
                  <a:pt x="219092" y="33420"/>
                </a:moveTo>
                <a:lnTo>
                  <a:pt x="194485" y="49095"/>
                </a:lnTo>
                <a:lnTo>
                  <a:pt x="194485" y="55897"/>
                </a:lnTo>
                <a:lnTo>
                  <a:pt x="219092" y="40223"/>
                </a:lnTo>
                <a:lnTo>
                  <a:pt x="219092" y="33420"/>
                </a:lnTo>
                <a:close/>
              </a:path>
              <a:path w="494029" h="288289">
                <a:moveTo>
                  <a:pt x="219834" y="64030"/>
                </a:moveTo>
                <a:lnTo>
                  <a:pt x="219834" y="70981"/>
                </a:lnTo>
                <a:lnTo>
                  <a:pt x="249332" y="87988"/>
                </a:lnTo>
                <a:lnTo>
                  <a:pt x="249332" y="81186"/>
                </a:lnTo>
                <a:lnTo>
                  <a:pt x="219834" y="64030"/>
                </a:lnTo>
                <a:close/>
              </a:path>
              <a:path w="494029" h="288289">
                <a:moveTo>
                  <a:pt x="274088" y="65510"/>
                </a:moveTo>
                <a:lnTo>
                  <a:pt x="249332" y="81186"/>
                </a:lnTo>
                <a:lnTo>
                  <a:pt x="249332" y="87988"/>
                </a:lnTo>
                <a:lnTo>
                  <a:pt x="274088" y="72312"/>
                </a:lnTo>
                <a:lnTo>
                  <a:pt x="274088" y="65510"/>
                </a:lnTo>
                <a:close/>
              </a:path>
              <a:path w="494029" h="288289">
                <a:moveTo>
                  <a:pt x="274681" y="96121"/>
                </a:moveTo>
                <a:lnTo>
                  <a:pt x="274681" y="102924"/>
                </a:lnTo>
                <a:lnTo>
                  <a:pt x="304328" y="120078"/>
                </a:lnTo>
                <a:lnTo>
                  <a:pt x="304328" y="113127"/>
                </a:lnTo>
                <a:lnTo>
                  <a:pt x="274681" y="96121"/>
                </a:lnTo>
                <a:close/>
              </a:path>
              <a:path w="494029" h="288289">
                <a:moveTo>
                  <a:pt x="328936" y="97452"/>
                </a:moveTo>
                <a:lnTo>
                  <a:pt x="304328" y="113127"/>
                </a:lnTo>
                <a:lnTo>
                  <a:pt x="304328" y="120078"/>
                </a:lnTo>
                <a:lnTo>
                  <a:pt x="328936" y="104254"/>
                </a:lnTo>
                <a:lnTo>
                  <a:pt x="328936" y="97452"/>
                </a:lnTo>
                <a:close/>
              </a:path>
              <a:path w="494029" h="288289">
                <a:moveTo>
                  <a:pt x="329676" y="128211"/>
                </a:moveTo>
                <a:lnTo>
                  <a:pt x="329676" y="135013"/>
                </a:lnTo>
                <a:lnTo>
                  <a:pt x="359176" y="152020"/>
                </a:lnTo>
                <a:lnTo>
                  <a:pt x="359176" y="145218"/>
                </a:lnTo>
                <a:lnTo>
                  <a:pt x="329676" y="128211"/>
                </a:lnTo>
                <a:close/>
              </a:path>
              <a:path w="494029" h="288289">
                <a:moveTo>
                  <a:pt x="383931" y="129542"/>
                </a:moveTo>
                <a:lnTo>
                  <a:pt x="359176" y="145218"/>
                </a:lnTo>
                <a:lnTo>
                  <a:pt x="359176" y="152020"/>
                </a:lnTo>
                <a:lnTo>
                  <a:pt x="383931" y="136344"/>
                </a:lnTo>
                <a:lnTo>
                  <a:pt x="383931" y="129542"/>
                </a:lnTo>
                <a:close/>
              </a:path>
              <a:path w="494029" h="288289">
                <a:moveTo>
                  <a:pt x="384524" y="160301"/>
                </a:moveTo>
                <a:lnTo>
                  <a:pt x="384672" y="167104"/>
                </a:lnTo>
                <a:lnTo>
                  <a:pt x="414171" y="184110"/>
                </a:lnTo>
                <a:lnTo>
                  <a:pt x="414171" y="177307"/>
                </a:lnTo>
                <a:lnTo>
                  <a:pt x="384524" y="160301"/>
                </a:lnTo>
                <a:close/>
              </a:path>
              <a:path w="494029" h="288289">
                <a:moveTo>
                  <a:pt x="438778" y="161632"/>
                </a:moveTo>
                <a:lnTo>
                  <a:pt x="414171" y="177307"/>
                </a:lnTo>
                <a:lnTo>
                  <a:pt x="414171" y="184110"/>
                </a:lnTo>
                <a:lnTo>
                  <a:pt x="438778" y="168435"/>
                </a:lnTo>
                <a:lnTo>
                  <a:pt x="438778" y="161632"/>
                </a:lnTo>
                <a:close/>
              </a:path>
              <a:path w="494029" h="288289">
                <a:moveTo>
                  <a:pt x="439520" y="192243"/>
                </a:moveTo>
                <a:lnTo>
                  <a:pt x="439520" y="199045"/>
                </a:lnTo>
                <a:lnTo>
                  <a:pt x="469167" y="216199"/>
                </a:lnTo>
                <a:lnTo>
                  <a:pt x="469167" y="209397"/>
                </a:lnTo>
                <a:lnTo>
                  <a:pt x="439520" y="192243"/>
                </a:lnTo>
                <a:close/>
              </a:path>
              <a:path w="494029" h="288289">
                <a:moveTo>
                  <a:pt x="493774" y="193721"/>
                </a:moveTo>
                <a:lnTo>
                  <a:pt x="469167" y="209397"/>
                </a:lnTo>
                <a:lnTo>
                  <a:pt x="469167" y="216199"/>
                </a:lnTo>
                <a:lnTo>
                  <a:pt x="493774" y="200525"/>
                </a:lnTo>
                <a:lnTo>
                  <a:pt x="493774" y="193721"/>
                </a:lnTo>
                <a:close/>
              </a:path>
              <a:path w="494029" h="288289">
                <a:moveTo>
                  <a:pt x="73229" y="23808"/>
                </a:moveTo>
                <a:lnTo>
                  <a:pt x="73229" y="30758"/>
                </a:lnTo>
                <a:lnTo>
                  <a:pt x="102876" y="47764"/>
                </a:lnTo>
                <a:lnTo>
                  <a:pt x="102876" y="40962"/>
                </a:lnTo>
                <a:lnTo>
                  <a:pt x="73229" y="23808"/>
                </a:lnTo>
                <a:close/>
              </a:path>
              <a:path w="494029" h="288289">
                <a:moveTo>
                  <a:pt x="127483" y="25286"/>
                </a:moveTo>
                <a:lnTo>
                  <a:pt x="102876" y="40962"/>
                </a:lnTo>
                <a:lnTo>
                  <a:pt x="102876" y="47764"/>
                </a:lnTo>
                <a:lnTo>
                  <a:pt x="127483" y="32089"/>
                </a:lnTo>
                <a:lnTo>
                  <a:pt x="127483" y="25286"/>
                </a:lnTo>
                <a:close/>
              </a:path>
              <a:path w="494029" h="288289">
                <a:moveTo>
                  <a:pt x="128224" y="55897"/>
                </a:moveTo>
                <a:lnTo>
                  <a:pt x="128224" y="62699"/>
                </a:lnTo>
                <a:lnTo>
                  <a:pt x="157871" y="79855"/>
                </a:lnTo>
                <a:lnTo>
                  <a:pt x="157871" y="73051"/>
                </a:lnTo>
                <a:lnTo>
                  <a:pt x="128224" y="55897"/>
                </a:lnTo>
                <a:close/>
              </a:path>
              <a:path w="494029" h="288289">
                <a:moveTo>
                  <a:pt x="182478" y="57228"/>
                </a:moveTo>
                <a:lnTo>
                  <a:pt x="157871" y="72904"/>
                </a:lnTo>
                <a:lnTo>
                  <a:pt x="157871" y="79706"/>
                </a:lnTo>
                <a:lnTo>
                  <a:pt x="182478" y="64030"/>
                </a:lnTo>
                <a:lnTo>
                  <a:pt x="182478" y="57228"/>
                </a:lnTo>
                <a:close/>
              </a:path>
              <a:path w="494029" h="288289">
                <a:moveTo>
                  <a:pt x="183220" y="87988"/>
                </a:moveTo>
                <a:lnTo>
                  <a:pt x="183220" y="94790"/>
                </a:lnTo>
                <a:lnTo>
                  <a:pt x="212718" y="111796"/>
                </a:lnTo>
                <a:lnTo>
                  <a:pt x="212718" y="104994"/>
                </a:lnTo>
                <a:lnTo>
                  <a:pt x="183220" y="87988"/>
                </a:lnTo>
                <a:close/>
              </a:path>
              <a:path w="494029" h="288289">
                <a:moveTo>
                  <a:pt x="237326" y="89319"/>
                </a:moveTo>
                <a:lnTo>
                  <a:pt x="212718" y="104994"/>
                </a:lnTo>
                <a:lnTo>
                  <a:pt x="212718" y="111796"/>
                </a:lnTo>
                <a:lnTo>
                  <a:pt x="237326" y="96121"/>
                </a:lnTo>
                <a:lnTo>
                  <a:pt x="237326" y="89319"/>
                </a:lnTo>
                <a:close/>
              </a:path>
              <a:path w="494029" h="288289">
                <a:moveTo>
                  <a:pt x="329676" y="263817"/>
                </a:moveTo>
                <a:lnTo>
                  <a:pt x="329676" y="270767"/>
                </a:lnTo>
                <a:lnTo>
                  <a:pt x="359176" y="287774"/>
                </a:lnTo>
                <a:lnTo>
                  <a:pt x="359176" y="280972"/>
                </a:lnTo>
                <a:lnTo>
                  <a:pt x="329676" y="263817"/>
                </a:lnTo>
                <a:close/>
              </a:path>
              <a:path w="494029" h="288289">
                <a:moveTo>
                  <a:pt x="383931" y="265296"/>
                </a:moveTo>
                <a:lnTo>
                  <a:pt x="359176" y="280972"/>
                </a:lnTo>
                <a:lnTo>
                  <a:pt x="359176" y="287774"/>
                </a:lnTo>
                <a:lnTo>
                  <a:pt x="383931" y="272098"/>
                </a:lnTo>
                <a:lnTo>
                  <a:pt x="383931" y="265296"/>
                </a:lnTo>
                <a:close/>
              </a:path>
              <a:path w="494029" h="288289">
                <a:moveTo>
                  <a:pt x="366292" y="240008"/>
                </a:moveTo>
                <a:lnTo>
                  <a:pt x="366292" y="246810"/>
                </a:lnTo>
                <a:lnTo>
                  <a:pt x="395790" y="263965"/>
                </a:lnTo>
                <a:lnTo>
                  <a:pt x="395790" y="257014"/>
                </a:lnTo>
                <a:lnTo>
                  <a:pt x="366292" y="240008"/>
                </a:lnTo>
                <a:close/>
              </a:path>
              <a:path w="494029" h="288289">
                <a:moveTo>
                  <a:pt x="420545" y="241339"/>
                </a:moveTo>
                <a:lnTo>
                  <a:pt x="395790" y="257014"/>
                </a:lnTo>
                <a:lnTo>
                  <a:pt x="395790" y="263965"/>
                </a:lnTo>
                <a:lnTo>
                  <a:pt x="420545" y="248142"/>
                </a:lnTo>
                <a:lnTo>
                  <a:pt x="420545" y="241339"/>
                </a:lnTo>
                <a:close/>
              </a:path>
              <a:path w="494029" h="288289">
                <a:moveTo>
                  <a:pt x="274681" y="231875"/>
                </a:moveTo>
                <a:lnTo>
                  <a:pt x="274681" y="238678"/>
                </a:lnTo>
                <a:lnTo>
                  <a:pt x="304328" y="255684"/>
                </a:lnTo>
                <a:lnTo>
                  <a:pt x="304328" y="248881"/>
                </a:lnTo>
                <a:lnTo>
                  <a:pt x="274681" y="231875"/>
                </a:lnTo>
                <a:close/>
              </a:path>
              <a:path w="494029" h="288289">
                <a:moveTo>
                  <a:pt x="328936" y="233206"/>
                </a:moveTo>
                <a:lnTo>
                  <a:pt x="304328" y="248881"/>
                </a:lnTo>
                <a:lnTo>
                  <a:pt x="304328" y="255684"/>
                </a:lnTo>
                <a:lnTo>
                  <a:pt x="328936" y="240008"/>
                </a:lnTo>
                <a:lnTo>
                  <a:pt x="328936" y="233206"/>
                </a:lnTo>
                <a:close/>
              </a:path>
              <a:path w="494029" h="288289">
                <a:moveTo>
                  <a:pt x="402906" y="216199"/>
                </a:moveTo>
                <a:lnTo>
                  <a:pt x="402906" y="223003"/>
                </a:lnTo>
                <a:lnTo>
                  <a:pt x="432553" y="240008"/>
                </a:lnTo>
                <a:lnTo>
                  <a:pt x="432553" y="233206"/>
                </a:lnTo>
                <a:lnTo>
                  <a:pt x="402906" y="216199"/>
                </a:lnTo>
                <a:close/>
              </a:path>
              <a:path w="494029" h="288289">
                <a:moveTo>
                  <a:pt x="457160" y="217530"/>
                </a:moveTo>
                <a:lnTo>
                  <a:pt x="432553" y="233206"/>
                </a:lnTo>
                <a:lnTo>
                  <a:pt x="432553" y="240008"/>
                </a:lnTo>
                <a:lnTo>
                  <a:pt x="457160" y="224334"/>
                </a:lnTo>
                <a:lnTo>
                  <a:pt x="457160" y="217530"/>
                </a:lnTo>
                <a:close/>
              </a:path>
              <a:path w="494029" h="288289">
                <a:moveTo>
                  <a:pt x="311296" y="207919"/>
                </a:moveTo>
                <a:lnTo>
                  <a:pt x="311296" y="214868"/>
                </a:lnTo>
                <a:lnTo>
                  <a:pt x="340942" y="231875"/>
                </a:lnTo>
                <a:lnTo>
                  <a:pt x="340942" y="225073"/>
                </a:lnTo>
                <a:lnTo>
                  <a:pt x="311296" y="207919"/>
                </a:lnTo>
                <a:close/>
              </a:path>
              <a:path w="494029" h="288289">
                <a:moveTo>
                  <a:pt x="365550" y="209397"/>
                </a:moveTo>
                <a:lnTo>
                  <a:pt x="340942" y="225073"/>
                </a:lnTo>
                <a:lnTo>
                  <a:pt x="340942" y="231875"/>
                </a:lnTo>
                <a:lnTo>
                  <a:pt x="365550" y="216199"/>
                </a:lnTo>
                <a:lnTo>
                  <a:pt x="365550" y="209397"/>
                </a:lnTo>
                <a:close/>
              </a:path>
              <a:path w="494029" h="288289">
                <a:moveTo>
                  <a:pt x="109843" y="135752"/>
                </a:moveTo>
                <a:lnTo>
                  <a:pt x="109843" y="142556"/>
                </a:lnTo>
                <a:lnTo>
                  <a:pt x="249332" y="223742"/>
                </a:lnTo>
                <a:lnTo>
                  <a:pt x="249332" y="216791"/>
                </a:lnTo>
                <a:lnTo>
                  <a:pt x="109843" y="135752"/>
                </a:lnTo>
                <a:close/>
              </a:path>
              <a:path w="494029" h="288289">
                <a:moveTo>
                  <a:pt x="273940" y="201115"/>
                </a:moveTo>
                <a:lnTo>
                  <a:pt x="249332" y="216791"/>
                </a:lnTo>
                <a:lnTo>
                  <a:pt x="249332" y="223593"/>
                </a:lnTo>
                <a:lnTo>
                  <a:pt x="273940" y="207919"/>
                </a:lnTo>
                <a:lnTo>
                  <a:pt x="273940" y="201115"/>
                </a:lnTo>
                <a:close/>
              </a:path>
              <a:path w="494029" h="288289">
                <a:moveTo>
                  <a:pt x="347910" y="184110"/>
                </a:moveTo>
                <a:lnTo>
                  <a:pt x="347910" y="190912"/>
                </a:lnTo>
                <a:lnTo>
                  <a:pt x="377557" y="207919"/>
                </a:lnTo>
                <a:lnTo>
                  <a:pt x="377557" y="201115"/>
                </a:lnTo>
                <a:lnTo>
                  <a:pt x="347910" y="184110"/>
                </a:lnTo>
                <a:close/>
              </a:path>
              <a:path w="494029" h="288289">
                <a:moveTo>
                  <a:pt x="402164" y="185441"/>
                </a:moveTo>
                <a:lnTo>
                  <a:pt x="377557" y="201115"/>
                </a:lnTo>
                <a:lnTo>
                  <a:pt x="377557" y="207919"/>
                </a:lnTo>
                <a:lnTo>
                  <a:pt x="402164" y="192243"/>
                </a:lnTo>
                <a:lnTo>
                  <a:pt x="402164" y="185441"/>
                </a:lnTo>
                <a:close/>
              </a:path>
              <a:path w="494029" h="288289">
                <a:moveTo>
                  <a:pt x="256448" y="175976"/>
                </a:moveTo>
                <a:lnTo>
                  <a:pt x="256448" y="182779"/>
                </a:lnTo>
                <a:lnTo>
                  <a:pt x="285946" y="199784"/>
                </a:lnTo>
                <a:lnTo>
                  <a:pt x="285946" y="192982"/>
                </a:lnTo>
                <a:lnTo>
                  <a:pt x="256448" y="175976"/>
                </a:lnTo>
                <a:close/>
              </a:path>
              <a:path w="494029" h="288289">
                <a:moveTo>
                  <a:pt x="310702" y="177307"/>
                </a:moveTo>
                <a:lnTo>
                  <a:pt x="285946" y="192982"/>
                </a:lnTo>
                <a:lnTo>
                  <a:pt x="285946" y="199784"/>
                </a:lnTo>
                <a:lnTo>
                  <a:pt x="310702" y="184110"/>
                </a:lnTo>
                <a:lnTo>
                  <a:pt x="310702" y="177307"/>
                </a:lnTo>
                <a:close/>
              </a:path>
              <a:path w="494029" h="288289">
                <a:moveTo>
                  <a:pt x="293062" y="152020"/>
                </a:moveTo>
                <a:lnTo>
                  <a:pt x="293062" y="158822"/>
                </a:lnTo>
                <a:lnTo>
                  <a:pt x="322560" y="175976"/>
                </a:lnTo>
                <a:lnTo>
                  <a:pt x="322560" y="169174"/>
                </a:lnTo>
                <a:lnTo>
                  <a:pt x="293062" y="152020"/>
                </a:lnTo>
                <a:close/>
              </a:path>
              <a:path w="494029" h="288289">
                <a:moveTo>
                  <a:pt x="347317" y="153498"/>
                </a:moveTo>
                <a:lnTo>
                  <a:pt x="322560" y="169174"/>
                </a:lnTo>
                <a:lnTo>
                  <a:pt x="322560" y="175976"/>
                </a:lnTo>
                <a:lnTo>
                  <a:pt x="347317" y="160301"/>
                </a:lnTo>
                <a:lnTo>
                  <a:pt x="347317" y="153498"/>
                </a:lnTo>
                <a:close/>
              </a:path>
              <a:path w="494029" h="288289">
                <a:moveTo>
                  <a:pt x="201452" y="143887"/>
                </a:moveTo>
                <a:lnTo>
                  <a:pt x="201452" y="150689"/>
                </a:lnTo>
                <a:lnTo>
                  <a:pt x="231100" y="167695"/>
                </a:lnTo>
                <a:lnTo>
                  <a:pt x="231100" y="160892"/>
                </a:lnTo>
                <a:lnTo>
                  <a:pt x="201452" y="143887"/>
                </a:lnTo>
                <a:close/>
              </a:path>
              <a:path w="494029" h="288289">
                <a:moveTo>
                  <a:pt x="255706" y="145218"/>
                </a:moveTo>
                <a:lnTo>
                  <a:pt x="231100" y="160892"/>
                </a:lnTo>
                <a:lnTo>
                  <a:pt x="231100" y="167695"/>
                </a:lnTo>
                <a:lnTo>
                  <a:pt x="255706" y="152020"/>
                </a:lnTo>
                <a:lnTo>
                  <a:pt x="255706" y="145218"/>
                </a:lnTo>
                <a:close/>
              </a:path>
              <a:path w="494029" h="288289">
                <a:moveTo>
                  <a:pt x="238067" y="120078"/>
                </a:moveTo>
                <a:lnTo>
                  <a:pt x="238067" y="126880"/>
                </a:lnTo>
                <a:lnTo>
                  <a:pt x="267714" y="143887"/>
                </a:lnTo>
                <a:lnTo>
                  <a:pt x="267714" y="137083"/>
                </a:lnTo>
                <a:lnTo>
                  <a:pt x="238067" y="120078"/>
                </a:lnTo>
                <a:close/>
              </a:path>
              <a:path w="494029" h="288289">
                <a:moveTo>
                  <a:pt x="292322" y="121409"/>
                </a:moveTo>
                <a:lnTo>
                  <a:pt x="267714" y="137083"/>
                </a:lnTo>
                <a:lnTo>
                  <a:pt x="267714" y="143887"/>
                </a:lnTo>
                <a:lnTo>
                  <a:pt x="292322" y="128211"/>
                </a:lnTo>
                <a:lnTo>
                  <a:pt x="292322" y="121409"/>
                </a:lnTo>
                <a:close/>
              </a:path>
              <a:path w="494029" h="288289">
                <a:moveTo>
                  <a:pt x="146604" y="111796"/>
                </a:moveTo>
                <a:lnTo>
                  <a:pt x="146604" y="118598"/>
                </a:lnTo>
                <a:lnTo>
                  <a:pt x="176104" y="135752"/>
                </a:lnTo>
                <a:lnTo>
                  <a:pt x="176104" y="128950"/>
                </a:lnTo>
                <a:lnTo>
                  <a:pt x="146604" y="111796"/>
                </a:lnTo>
                <a:close/>
              </a:path>
              <a:path w="494029" h="288289">
                <a:moveTo>
                  <a:pt x="200712" y="113127"/>
                </a:moveTo>
                <a:lnTo>
                  <a:pt x="176104" y="128950"/>
                </a:lnTo>
                <a:lnTo>
                  <a:pt x="176104" y="135752"/>
                </a:lnTo>
                <a:lnTo>
                  <a:pt x="200712" y="120078"/>
                </a:lnTo>
                <a:lnTo>
                  <a:pt x="200712" y="113127"/>
                </a:lnTo>
                <a:close/>
              </a:path>
              <a:path w="494029" h="288289">
                <a:moveTo>
                  <a:pt x="36614" y="47764"/>
                </a:moveTo>
                <a:lnTo>
                  <a:pt x="36614" y="54566"/>
                </a:lnTo>
                <a:lnTo>
                  <a:pt x="66262" y="71573"/>
                </a:lnTo>
                <a:lnTo>
                  <a:pt x="66262" y="64771"/>
                </a:lnTo>
                <a:lnTo>
                  <a:pt x="36614" y="47764"/>
                </a:lnTo>
                <a:close/>
              </a:path>
              <a:path w="494029" h="288289">
                <a:moveTo>
                  <a:pt x="90868" y="49095"/>
                </a:moveTo>
                <a:lnTo>
                  <a:pt x="66262" y="64771"/>
                </a:lnTo>
                <a:lnTo>
                  <a:pt x="66262" y="71573"/>
                </a:lnTo>
                <a:lnTo>
                  <a:pt x="90868" y="55897"/>
                </a:lnTo>
                <a:lnTo>
                  <a:pt x="90868" y="49095"/>
                </a:lnTo>
                <a:close/>
              </a:path>
              <a:path w="494029" h="288289">
                <a:moveTo>
                  <a:pt x="91610" y="79855"/>
                </a:moveTo>
                <a:lnTo>
                  <a:pt x="91610" y="86657"/>
                </a:lnTo>
                <a:lnTo>
                  <a:pt x="121108" y="103578"/>
                </a:lnTo>
                <a:lnTo>
                  <a:pt x="121179" y="96815"/>
                </a:lnTo>
                <a:lnTo>
                  <a:pt x="91610" y="79855"/>
                </a:lnTo>
                <a:close/>
              </a:path>
              <a:path w="494029" h="288289">
                <a:moveTo>
                  <a:pt x="145864" y="81186"/>
                </a:moveTo>
                <a:lnTo>
                  <a:pt x="121179" y="96815"/>
                </a:lnTo>
                <a:lnTo>
                  <a:pt x="121257" y="103569"/>
                </a:lnTo>
                <a:lnTo>
                  <a:pt x="145864" y="87988"/>
                </a:lnTo>
                <a:lnTo>
                  <a:pt x="145864" y="81186"/>
                </a:lnTo>
                <a:close/>
              </a:path>
              <a:path w="494029" h="288289">
                <a:moveTo>
                  <a:pt x="0" y="71573"/>
                </a:moveTo>
                <a:lnTo>
                  <a:pt x="0" y="78375"/>
                </a:lnTo>
                <a:lnTo>
                  <a:pt x="29646" y="95530"/>
                </a:lnTo>
                <a:lnTo>
                  <a:pt x="29646" y="88727"/>
                </a:lnTo>
                <a:lnTo>
                  <a:pt x="0" y="71573"/>
                </a:lnTo>
                <a:close/>
              </a:path>
              <a:path w="494029" h="288289">
                <a:moveTo>
                  <a:pt x="54254" y="72904"/>
                </a:moveTo>
                <a:lnTo>
                  <a:pt x="29646" y="88579"/>
                </a:lnTo>
                <a:lnTo>
                  <a:pt x="29646" y="95530"/>
                </a:lnTo>
                <a:lnTo>
                  <a:pt x="54254" y="79855"/>
                </a:lnTo>
                <a:lnTo>
                  <a:pt x="54254" y="72904"/>
                </a:lnTo>
                <a:close/>
              </a:path>
              <a:path w="494029" h="288289">
                <a:moveTo>
                  <a:pt x="54996" y="103663"/>
                </a:moveTo>
                <a:lnTo>
                  <a:pt x="54996" y="110465"/>
                </a:lnTo>
                <a:lnTo>
                  <a:pt x="84494" y="127472"/>
                </a:lnTo>
                <a:lnTo>
                  <a:pt x="84494" y="120669"/>
                </a:lnTo>
                <a:lnTo>
                  <a:pt x="54996" y="103663"/>
                </a:lnTo>
                <a:close/>
              </a:path>
              <a:path w="494029" h="288289">
                <a:moveTo>
                  <a:pt x="109250" y="104994"/>
                </a:moveTo>
                <a:lnTo>
                  <a:pt x="84494" y="120669"/>
                </a:lnTo>
                <a:lnTo>
                  <a:pt x="84494" y="127472"/>
                </a:lnTo>
                <a:lnTo>
                  <a:pt x="109250" y="111796"/>
                </a:lnTo>
                <a:lnTo>
                  <a:pt x="109250" y="104994"/>
                </a:lnTo>
                <a:close/>
              </a:path>
            </a:pathLst>
          </a:custGeom>
          <a:solidFill>
            <a:srgbClr val="959595"/>
          </a:solidFill>
        </p:spPr>
        <p:txBody>
          <a:bodyPr wrap="square" lIns="0" tIns="0" rIns="0" bIns="0" rtlCol="0"/>
          <a:lstStyle/>
          <a:p>
            <a:endParaRPr/>
          </a:p>
        </p:txBody>
      </p:sp>
      <p:sp>
        <p:nvSpPr>
          <p:cNvPr id="335" name="object 334"/>
          <p:cNvSpPr/>
          <p:nvPr/>
        </p:nvSpPr>
        <p:spPr>
          <a:xfrm>
            <a:off x="6117108" y="3831438"/>
            <a:ext cx="420249" cy="272394"/>
          </a:xfrm>
          <a:prstGeom prst="rect">
            <a:avLst/>
          </a:prstGeom>
          <a:blipFill>
            <a:blip r:embed="rId96" cstate="print"/>
            <a:stretch>
              <a:fillRect/>
            </a:stretch>
          </a:blipFill>
        </p:spPr>
        <p:txBody>
          <a:bodyPr wrap="square" lIns="0" tIns="0" rIns="0" bIns="0" rtlCol="0"/>
          <a:lstStyle/>
          <a:p>
            <a:endParaRPr/>
          </a:p>
        </p:txBody>
      </p:sp>
      <p:sp>
        <p:nvSpPr>
          <p:cNvPr id="336" name="object 335"/>
          <p:cNvSpPr/>
          <p:nvPr/>
        </p:nvSpPr>
        <p:spPr>
          <a:xfrm>
            <a:off x="6117107" y="3831437"/>
            <a:ext cx="420370" cy="272415"/>
          </a:xfrm>
          <a:custGeom>
            <a:avLst/>
            <a:gdLst/>
            <a:ahLst/>
            <a:cxnLst/>
            <a:rect l="l" t="t" r="r" b="b"/>
            <a:pathLst>
              <a:path w="420370" h="272414">
                <a:moveTo>
                  <a:pt x="0" y="31350"/>
                </a:moveTo>
                <a:lnTo>
                  <a:pt x="420249" y="272395"/>
                </a:lnTo>
                <a:lnTo>
                  <a:pt x="420249" y="241044"/>
                </a:lnTo>
                <a:lnTo>
                  <a:pt x="0" y="0"/>
                </a:lnTo>
                <a:lnTo>
                  <a:pt x="0" y="31350"/>
                </a:lnTo>
                <a:close/>
              </a:path>
            </a:pathLst>
          </a:custGeom>
          <a:ln w="10654">
            <a:solidFill>
              <a:srgbClr val="000000"/>
            </a:solidFill>
          </a:ln>
        </p:spPr>
        <p:txBody>
          <a:bodyPr wrap="square" lIns="0" tIns="0" rIns="0" bIns="0" rtlCol="0"/>
          <a:lstStyle/>
          <a:p>
            <a:endParaRPr/>
          </a:p>
        </p:txBody>
      </p:sp>
      <p:sp>
        <p:nvSpPr>
          <p:cNvPr id="337" name="object 336"/>
          <p:cNvSpPr/>
          <p:nvPr/>
        </p:nvSpPr>
        <p:spPr>
          <a:xfrm>
            <a:off x="6117107" y="3703521"/>
            <a:ext cx="604520" cy="400685"/>
          </a:xfrm>
          <a:custGeom>
            <a:avLst/>
            <a:gdLst/>
            <a:ahLst/>
            <a:cxnLst/>
            <a:rect l="l" t="t" r="r" b="b"/>
            <a:pathLst>
              <a:path w="604520" h="400685">
                <a:moveTo>
                  <a:pt x="0" y="127916"/>
                </a:moveTo>
                <a:lnTo>
                  <a:pt x="178624" y="0"/>
                </a:lnTo>
                <a:lnTo>
                  <a:pt x="604061" y="243114"/>
                </a:lnTo>
                <a:lnTo>
                  <a:pt x="604061" y="295612"/>
                </a:lnTo>
                <a:lnTo>
                  <a:pt x="420249" y="400311"/>
                </a:lnTo>
                <a:lnTo>
                  <a:pt x="0" y="159266"/>
                </a:lnTo>
                <a:lnTo>
                  <a:pt x="0" y="127916"/>
                </a:lnTo>
                <a:close/>
              </a:path>
            </a:pathLst>
          </a:custGeom>
          <a:ln w="22198">
            <a:solidFill>
              <a:srgbClr val="000000"/>
            </a:solidFill>
          </a:ln>
        </p:spPr>
        <p:txBody>
          <a:bodyPr wrap="square" lIns="0" tIns="0" rIns="0" bIns="0" rtlCol="0"/>
          <a:lstStyle/>
          <a:p>
            <a:endParaRPr/>
          </a:p>
        </p:txBody>
      </p:sp>
      <p:sp>
        <p:nvSpPr>
          <p:cNvPr id="338" name="object 337"/>
          <p:cNvSpPr/>
          <p:nvPr/>
        </p:nvSpPr>
        <p:spPr>
          <a:xfrm>
            <a:off x="6615627" y="3153113"/>
            <a:ext cx="352356" cy="600835"/>
          </a:xfrm>
          <a:prstGeom prst="rect">
            <a:avLst/>
          </a:prstGeom>
          <a:blipFill>
            <a:blip r:embed="rId97" cstate="print"/>
            <a:stretch>
              <a:fillRect/>
            </a:stretch>
          </a:blipFill>
        </p:spPr>
        <p:txBody>
          <a:bodyPr wrap="square" lIns="0" tIns="0" rIns="0" bIns="0" rtlCol="0"/>
          <a:lstStyle/>
          <a:p>
            <a:endParaRPr/>
          </a:p>
        </p:txBody>
      </p:sp>
      <p:sp>
        <p:nvSpPr>
          <p:cNvPr id="339" name="object 338"/>
          <p:cNvSpPr/>
          <p:nvPr/>
        </p:nvSpPr>
        <p:spPr>
          <a:xfrm>
            <a:off x="6615625" y="3153111"/>
            <a:ext cx="352425" cy="601345"/>
          </a:xfrm>
          <a:custGeom>
            <a:avLst/>
            <a:gdLst/>
            <a:ahLst/>
            <a:cxnLst/>
            <a:rect l="l" t="t" r="r" b="b"/>
            <a:pathLst>
              <a:path w="352425" h="601345">
                <a:moveTo>
                  <a:pt x="0" y="396762"/>
                </a:moveTo>
                <a:lnTo>
                  <a:pt x="352357" y="600836"/>
                </a:lnTo>
                <a:lnTo>
                  <a:pt x="352357" y="202595"/>
                </a:lnTo>
                <a:lnTo>
                  <a:pt x="0" y="0"/>
                </a:lnTo>
                <a:lnTo>
                  <a:pt x="0" y="396762"/>
                </a:lnTo>
                <a:close/>
              </a:path>
            </a:pathLst>
          </a:custGeom>
          <a:ln w="10666">
            <a:solidFill>
              <a:srgbClr val="000000"/>
            </a:solidFill>
          </a:ln>
        </p:spPr>
        <p:txBody>
          <a:bodyPr wrap="square" lIns="0" tIns="0" rIns="0" bIns="0" rtlCol="0"/>
          <a:lstStyle/>
          <a:p>
            <a:endParaRPr/>
          </a:p>
        </p:txBody>
      </p:sp>
      <p:sp>
        <p:nvSpPr>
          <p:cNvPr id="340" name="object 339"/>
          <p:cNvSpPr/>
          <p:nvPr/>
        </p:nvSpPr>
        <p:spPr>
          <a:xfrm>
            <a:off x="6967982" y="3753948"/>
            <a:ext cx="0" cy="19050"/>
          </a:xfrm>
          <a:custGeom>
            <a:avLst/>
            <a:gdLst/>
            <a:ahLst/>
            <a:cxnLst/>
            <a:rect l="l" t="t" r="r" b="b"/>
            <a:pathLst>
              <a:path h="19050">
                <a:moveTo>
                  <a:pt x="-5336" y="9242"/>
                </a:moveTo>
                <a:lnTo>
                  <a:pt x="5336" y="9242"/>
                </a:lnTo>
              </a:path>
            </a:pathLst>
          </a:custGeom>
          <a:ln w="18485">
            <a:solidFill>
              <a:srgbClr val="000000"/>
            </a:solidFill>
          </a:ln>
        </p:spPr>
        <p:txBody>
          <a:bodyPr wrap="square" lIns="0" tIns="0" rIns="0" bIns="0" rtlCol="0"/>
          <a:lstStyle/>
          <a:p>
            <a:endParaRPr/>
          </a:p>
        </p:txBody>
      </p:sp>
      <p:sp>
        <p:nvSpPr>
          <p:cNvPr id="341" name="object 340"/>
          <p:cNvSpPr/>
          <p:nvPr/>
        </p:nvSpPr>
        <p:spPr>
          <a:xfrm>
            <a:off x="6606583" y="3148083"/>
            <a:ext cx="9525" cy="5080"/>
          </a:xfrm>
          <a:custGeom>
            <a:avLst/>
            <a:gdLst/>
            <a:ahLst/>
            <a:cxnLst/>
            <a:rect l="l" t="t" r="r" b="b"/>
            <a:pathLst>
              <a:path w="9525" h="5079">
                <a:moveTo>
                  <a:pt x="9042" y="5027"/>
                </a:moveTo>
                <a:lnTo>
                  <a:pt x="0" y="0"/>
                </a:lnTo>
              </a:path>
            </a:pathLst>
          </a:custGeom>
          <a:ln w="10653">
            <a:solidFill>
              <a:srgbClr val="000000"/>
            </a:solidFill>
          </a:ln>
        </p:spPr>
        <p:txBody>
          <a:bodyPr wrap="square" lIns="0" tIns="0" rIns="0" bIns="0" rtlCol="0"/>
          <a:lstStyle/>
          <a:p>
            <a:endParaRPr/>
          </a:p>
        </p:txBody>
      </p:sp>
      <p:sp>
        <p:nvSpPr>
          <p:cNvPr id="342" name="object 341"/>
          <p:cNvSpPr/>
          <p:nvPr/>
        </p:nvSpPr>
        <p:spPr>
          <a:xfrm>
            <a:off x="7048327" y="1371603"/>
            <a:ext cx="558800" cy="494030"/>
          </a:xfrm>
          <a:custGeom>
            <a:avLst/>
            <a:gdLst/>
            <a:ahLst/>
            <a:cxnLst/>
            <a:rect l="l" t="t" r="r" b="b"/>
            <a:pathLst>
              <a:path w="558800" h="494030">
                <a:moveTo>
                  <a:pt x="0" y="244740"/>
                </a:moveTo>
                <a:lnTo>
                  <a:pt x="12599" y="406669"/>
                </a:lnTo>
                <a:lnTo>
                  <a:pt x="149719" y="493770"/>
                </a:lnTo>
                <a:lnTo>
                  <a:pt x="112363" y="431512"/>
                </a:lnTo>
                <a:lnTo>
                  <a:pt x="320361" y="306998"/>
                </a:lnTo>
                <a:lnTo>
                  <a:pt x="37504" y="306998"/>
                </a:lnTo>
                <a:lnTo>
                  <a:pt x="0" y="244740"/>
                </a:lnTo>
                <a:close/>
              </a:path>
              <a:path w="558800" h="494030">
                <a:moveTo>
                  <a:pt x="408983" y="0"/>
                </a:moveTo>
                <a:lnTo>
                  <a:pt x="446338" y="62256"/>
                </a:lnTo>
                <a:lnTo>
                  <a:pt x="37504" y="306998"/>
                </a:lnTo>
                <a:lnTo>
                  <a:pt x="320361" y="306998"/>
                </a:lnTo>
                <a:lnTo>
                  <a:pt x="521197" y="186771"/>
                </a:lnTo>
                <a:lnTo>
                  <a:pt x="553910" y="186771"/>
                </a:lnTo>
                <a:lnTo>
                  <a:pt x="546249" y="87249"/>
                </a:lnTo>
                <a:lnTo>
                  <a:pt x="408983" y="0"/>
                </a:lnTo>
                <a:close/>
              </a:path>
              <a:path w="558800" h="494030">
                <a:moveTo>
                  <a:pt x="553910" y="186771"/>
                </a:moveTo>
                <a:lnTo>
                  <a:pt x="521197" y="186771"/>
                </a:lnTo>
                <a:lnTo>
                  <a:pt x="558702" y="249029"/>
                </a:lnTo>
                <a:lnTo>
                  <a:pt x="553910" y="186771"/>
                </a:lnTo>
                <a:close/>
              </a:path>
            </a:pathLst>
          </a:custGeom>
          <a:solidFill>
            <a:srgbClr val="DDE2CD"/>
          </a:solidFill>
        </p:spPr>
        <p:txBody>
          <a:bodyPr wrap="square" lIns="0" tIns="0" rIns="0" bIns="0" rtlCol="0"/>
          <a:lstStyle/>
          <a:p>
            <a:endParaRPr/>
          </a:p>
        </p:txBody>
      </p:sp>
      <p:sp>
        <p:nvSpPr>
          <p:cNvPr id="343" name="object 342"/>
          <p:cNvSpPr/>
          <p:nvPr/>
        </p:nvSpPr>
        <p:spPr>
          <a:xfrm>
            <a:off x="7048326" y="1371600"/>
            <a:ext cx="558800" cy="494030"/>
          </a:xfrm>
          <a:custGeom>
            <a:avLst/>
            <a:gdLst/>
            <a:ahLst/>
            <a:cxnLst/>
            <a:rect l="l" t="t" r="r" b="b"/>
            <a:pathLst>
              <a:path w="558800" h="494030">
                <a:moveTo>
                  <a:pt x="37503" y="306999"/>
                </a:moveTo>
                <a:lnTo>
                  <a:pt x="0" y="244741"/>
                </a:lnTo>
                <a:lnTo>
                  <a:pt x="12600" y="406670"/>
                </a:lnTo>
                <a:lnTo>
                  <a:pt x="149718" y="493771"/>
                </a:lnTo>
                <a:lnTo>
                  <a:pt x="112362" y="431514"/>
                </a:lnTo>
                <a:lnTo>
                  <a:pt x="521197" y="186772"/>
                </a:lnTo>
                <a:lnTo>
                  <a:pt x="558701" y="249030"/>
                </a:lnTo>
                <a:lnTo>
                  <a:pt x="546249" y="87249"/>
                </a:lnTo>
                <a:lnTo>
                  <a:pt x="408983" y="0"/>
                </a:lnTo>
                <a:lnTo>
                  <a:pt x="446338" y="62257"/>
                </a:lnTo>
                <a:lnTo>
                  <a:pt x="37503" y="306999"/>
                </a:lnTo>
                <a:close/>
              </a:path>
            </a:pathLst>
          </a:custGeom>
          <a:ln w="3552">
            <a:solidFill>
              <a:srgbClr val="000000"/>
            </a:solidFill>
          </a:ln>
        </p:spPr>
        <p:txBody>
          <a:bodyPr wrap="square" lIns="0" tIns="0" rIns="0" bIns="0" rtlCol="0"/>
          <a:lstStyle/>
          <a:p>
            <a:endParaRPr/>
          </a:p>
        </p:txBody>
      </p:sp>
      <p:sp>
        <p:nvSpPr>
          <p:cNvPr id="344" name="object 343"/>
          <p:cNvSpPr txBox="1"/>
          <p:nvPr/>
        </p:nvSpPr>
        <p:spPr>
          <a:xfrm>
            <a:off x="7441941" y="1730152"/>
            <a:ext cx="625475" cy="299085"/>
          </a:xfrm>
          <a:prstGeom prst="rect">
            <a:avLst/>
          </a:prstGeom>
        </p:spPr>
        <p:txBody>
          <a:bodyPr vert="horz" wrap="square" lIns="0" tIns="0" rIns="0" bIns="0" rtlCol="0">
            <a:spAutoFit/>
          </a:bodyPr>
          <a:lstStyle/>
          <a:p>
            <a:pPr marL="12700" marR="5080" indent="82550">
              <a:lnSpc>
                <a:spcPct val="103499"/>
              </a:lnSpc>
            </a:pPr>
            <a:r>
              <a:rPr sz="900" spc="15" dirty="0">
                <a:latin typeface="Arial"/>
                <a:cs typeface="Arial"/>
              </a:rPr>
              <a:t>Network  Cpnnection</a:t>
            </a:r>
            <a:endParaRPr sz="900">
              <a:latin typeface="Arial"/>
              <a:cs typeface="Arial"/>
            </a:endParaRPr>
          </a:p>
        </p:txBody>
      </p:sp>
    </p:spTree>
    <p:extLst>
      <p:ext uri="{BB962C8B-B14F-4D97-AF65-F5344CB8AC3E}">
        <p14:creationId xmlns:p14="http://schemas.microsoft.com/office/powerpoint/2010/main" val="1949387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0397"/>
            <a:ext cx="5059680" cy="888273"/>
          </a:xfrm>
        </p:spPr>
        <p:txBody>
          <a:bodyPr/>
          <a:lstStyle/>
          <a:p>
            <a:r>
              <a:rPr lang="en-US" dirty="0"/>
              <a:t>Display fault tree</a:t>
            </a:r>
          </a:p>
        </p:txBody>
      </p:sp>
      <p:sp>
        <p:nvSpPr>
          <p:cNvPr id="3" name="Content Placeholder 2"/>
          <p:cNvSpPr>
            <a:spLocks noGrp="1"/>
          </p:cNvSpPr>
          <p:nvPr>
            <p:ph idx="1"/>
          </p:nvPr>
        </p:nvSpPr>
        <p:spPr>
          <a:xfrm>
            <a:off x="502920" y="1333743"/>
            <a:ext cx="2164080" cy="5129425"/>
          </a:xfrm>
        </p:spPr>
        <p:txBody>
          <a:bodyPr>
            <a:normAutofit/>
          </a:bodyPr>
          <a:lstStyle/>
          <a:p>
            <a:pPr marL="354965" marR="34925" indent="-342900">
              <a:lnSpc>
                <a:spcPct val="99000"/>
              </a:lnSpc>
            </a:pPr>
            <a:r>
              <a:rPr lang="en-US" sz="2000" dirty="0">
                <a:latin typeface="Arial"/>
                <a:cs typeface="Arial"/>
              </a:rPr>
              <a:t>Airport flight  departure  display</a:t>
            </a:r>
          </a:p>
          <a:p>
            <a:pPr marL="12700">
              <a:lnSpc>
                <a:spcPct val="100000"/>
              </a:lnSpc>
              <a:spcBef>
                <a:spcPts val="595"/>
              </a:spcBef>
            </a:pPr>
            <a:r>
              <a:rPr lang="en-US" sz="2000" dirty="0">
                <a:latin typeface="Arial"/>
                <a:cs typeface="Arial"/>
              </a:rPr>
              <a:t>Hazards:</a:t>
            </a:r>
          </a:p>
          <a:p>
            <a:pPr marL="452755" lvl="1">
              <a:spcBef>
                <a:spcPts val="595"/>
              </a:spcBef>
            </a:pPr>
            <a:r>
              <a:rPr lang="en-US" sz="1800" dirty="0">
                <a:latin typeface="Arial"/>
                <a:cs typeface="Arial"/>
              </a:rPr>
              <a:t>No</a:t>
            </a:r>
            <a:r>
              <a:rPr lang="en-US" sz="1800" spc="-40" dirty="0">
                <a:latin typeface="Arial"/>
                <a:cs typeface="Arial"/>
              </a:rPr>
              <a:t> </a:t>
            </a:r>
            <a:r>
              <a:rPr lang="en-US" sz="1800" dirty="0">
                <a:latin typeface="Arial"/>
                <a:cs typeface="Arial"/>
              </a:rPr>
              <a:t>display</a:t>
            </a:r>
          </a:p>
          <a:p>
            <a:pPr marL="452755" lvl="1">
              <a:spcBef>
                <a:spcPts val="595"/>
              </a:spcBef>
            </a:pPr>
            <a:r>
              <a:rPr lang="en-US" sz="1800" dirty="0">
                <a:latin typeface="Arial"/>
                <a:cs typeface="Arial"/>
              </a:rPr>
              <a:t>Faulty</a:t>
            </a:r>
            <a:r>
              <a:rPr lang="en-US" sz="1800" spc="-40" dirty="0">
                <a:latin typeface="Arial"/>
                <a:cs typeface="Arial"/>
              </a:rPr>
              <a:t> </a:t>
            </a:r>
            <a:r>
              <a:rPr lang="en-US" sz="1800" dirty="0">
                <a:latin typeface="Arial"/>
                <a:cs typeface="Arial"/>
              </a:rPr>
              <a:t>data</a:t>
            </a:r>
          </a:p>
          <a:p>
            <a:pPr marL="12700">
              <a:spcBef>
                <a:spcPts val="595"/>
              </a:spcBef>
            </a:pPr>
            <a:r>
              <a:rPr lang="en-US" sz="2400" dirty="0">
                <a:latin typeface="Arial"/>
                <a:cs typeface="Arial"/>
              </a:rPr>
              <a:t>Fault trees  identify  possible causes</a:t>
            </a:r>
          </a:p>
          <a:p>
            <a:endParaRPr lang="en-US" sz="2000" dirty="0"/>
          </a:p>
        </p:txBody>
      </p:sp>
      <p:pic>
        <p:nvPicPr>
          <p:cNvPr id="4" name="Picture 3"/>
          <p:cNvPicPr>
            <a:picLocks noChangeAspect="1"/>
          </p:cNvPicPr>
          <p:nvPr/>
        </p:nvPicPr>
        <p:blipFill>
          <a:blip r:embed="rId2"/>
          <a:stretch>
            <a:fillRect/>
          </a:stretch>
        </p:blipFill>
        <p:spPr>
          <a:xfrm>
            <a:off x="3352800" y="548333"/>
            <a:ext cx="6377495" cy="5876735"/>
          </a:xfrm>
          <a:prstGeom prst="rect">
            <a:avLst/>
          </a:prstGeom>
        </p:spPr>
      </p:pic>
    </p:spTree>
    <p:extLst>
      <p:ext uri="{BB962C8B-B14F-4D97-AF65-F5344CB8AC3E}">
        <p14:creationId xmlns:p14="http://schemas.microsoft.com/office/powerpoint/2010/main" val="2690981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fault trees</a:t>
            </a:r>
          </a:p>
        </p:txBody>
      </p:sp>
      <p:sp>
        <p:nvSpPr>
          <p:cNvPr id="3" name="Content Placeholder 2"/>
          <p:cNvSpPr>
            <a:spLocks noGrp="1"/>
          </p:cNvSpPr>
          <p:nvPr>
            <p:ph idx="1"/>
          </p:nvPr>
        </p:nvSpPr>
        <p:spPr/>
        <p:txBody>
          <a:bodyPr>
            <a:normAutofit fontScale="85000" lnSpcReduction="20000"/>
          </a:bodyPr>
          <a:lstStyle/>
          <a:p>
            <a:r>
              <a:rPr lang="en-US" dirty="0"/>
              <a:t>Events corresponding to software failure will be present in  fault tree</a:t>
            </a:r>
          </a:p>
          <a:p>
            <a:r>
              <a:rPr lang="en-US" dirty="0"/>
              <a:t>How do we deal with them?</a:t>
            </a:r>
          </a:p>
          <a:p>
            <a:r>
              <a:rPr lang="en-US" dirty="0"/>
              <a:t>Is event probability a meaningful concept?</a:t>
            </a:r>
          </a:p>
          <a:p>
            <a:r>
              <a:rPr lang="en-US" dirty="0"/>
              <a:t>What is the probability that the software will fail:</a:t>
            </a:r>
          </a:p>
          <a:p>
            <a:pPr lvl="1"/>
            <a:r>
              <a:rPr lang="en-US" dirty="0"/>
              <a:t> 1?</a:t>
            </a:r>
          </a:p>
          <a:p>
            <a:pPr lvl="1"/>
            <a:r>
              <a:rPr lang="en-US" dirty="0"/>
              <a:t>0?</a:t>
            </a:r>
          </a:p>
          <a:p>
            <a:pPr lvl="1"/>
            <a:r>
              <a:rPr lang="en-US" dirty="0"/>
              <a:t> Neither?</a:t>
            </a:r>
          </a:p>
          <a:p>
            <a:r>
              <a:rPr lang="en-US" dirty="0"/>
              <a:t>Be careful with this — correct approach is to model the  operating environment the software will see</a:t>
            </a:r>
          </a:p>
          <a:p>
            <a:r>
              <a:rPr lang="en-US" dirty="0"/>
              <a:t>Probability is actually the probability of an input vector  arising that causes a software fault to manifest itself</a:t>
            </a:r>
          </a:p>
          <a:p>
            <a:endParaRPr lang="en-US" dirty="0"/>
          </a:p>
          <a:p>
            <a:endParaRPr lang="en-US" dirty="0"/>
          </a:p>
        </p:txBody>
      </p:sp>
    </p:spTree>
    <p:extLst>
      <p:ext uri="{BB962C8B-B14F-4D97-AF65-F5344CB8AC3E}">
        <p14:creationId xmlns:p14="http://schemas.microsoft.com/office/powerpoint/2010/main" val="1955760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FTA: Summary</a:t>
            </a:r>
          </a:p>
        </p:txBody>
      </p:sp>
      <p:sp>
        <p:nvSpPr>
          <p:cNvPr id="3" name="Content Placeholder 2"/>
          <p:cNvSpPr>
            <a:spLocks noGrp="1"/>
          </p:cNvSpPr>
          <p:nvPr>
            <p:ph idx="1"/>
          </p:nvPr>
        </p:nvSpPr>
        <p:spPr/>
        <p:txBody>
          <a:bodyPr>
            <a:normAutofit fontScale="77500" lnSpcReduction="20000"/>
          </a:bodyPr>
          <a:lstStyle/>
          <a:p>
            <a:pPr marL="355600" marR="27305" indent="-342900">
              <a:lnSpc>
                <a:spcPct val="100000"/>
              </a:lnSpc>
              <a:buClr>
                <a:srgbClr val="3333CC"/>
              </a:buClr>
              <a:buSzPct val="58928"/>
              <a:buFont typeface="Wingdings"/>
              <a:buChar char=""/>
              <a:tabLst>
                <a:tab pos="355600" algn="l"/>
              </a:tabLst>
            </a:pPr>
            <a:r>
              <a:rPr lang="en-US" sz="3600" b="1" dirty="0">
                <a:latin typeface="Times New Roman"/>
                <a:cs typeface="Times New Roman"/>
              </a:rPr>
              <a:t>Benefits: </a:t>
            </a:r>
            <a:r>
              <a:rPr lang="en-US" sz="3600" dirty="0">
                <a:latin typeface="Times New Roman"/>
                <a:cs typeface="Times New Roman"/>
              </a:rPr>
              <a:t>The primary advantages of fault tree  </a:t>
            </a:r>
            <a:r>
              <a:rPr lang="en-US" sz="3600" spc="-5" dirty="0">
                <a:latin typeface="Times New Roman"/>
                <a:cs typeface="Times New Roman"/>
              </a:rPr>
              <a:t>analyses are </a:t>
            </a:r>
            <a:r>
              <a:rPr lang="en-US" sz="3600" dirty="0">
                <a:latin typeface="Times New Roman"/>
                <a:cs typeface="Times New Roman"/>
              </a:rPr>
              <a:t>the </a:t>
            </a:r>
            <a:r>
              <a:rPr lang="en-US" sz="3600" spc="-5" dirty="0">
                <a:latin typeface="Times New Roman"/>
                <a:cs typeface="Times New Roman"/>
              </a:rPr>
              <a:t>meaningful data </a:t>
            </a:r>
            <a:r>
              <a:rPr lang="en-US" sz="3600" dirty="0">
                <a:latin typeface="Times New Roman"/>
                <a:cs typeface="Times New Roman"/>
              </a:rPr>
              <a:t>they </a:t>
            </a:r>
            <a:r>
              <a:rPr lang="en-US" sz="3600" spc="-5" dirty="0">
                <a:latin typeface="Times New Roman"/>
                <a:cs typeface="Times New Roman"/>
              </a:rPr>
              <a:t>produce which  </a:t>
            </a:r>
            <a:r>
              <a:rPr lang="en-US" sz="3600" dirty="0">
                <a:latin typeface="Times New Roman"/>
                <a:cs typeface="Times New Roman"/>
              </a:rPr>
              <a:t>allow evaluation and improvement of the overall  reliability of the </a:t>
            </a:r>
            <a:r>
              <a:rPr lang="en-US" sz="3600" spc="-5" dirty="0">
                <a:latin typeface="Times New Roman"/>
                <a:cs typeface="Times New Roman"/>
              </a:rPr>
              <a:t>system. </a:t>
            </a:r>
            <a:r>
              <a:rPr lang="en-US" sz="3600" dirty="0">
                <a:latin typeface="Times New Roman"/>
                <a:cs typeface="Times New Roman"/>
              </a:rPr>
              <a:t>It </a:t>
            </a:r>
            <a:r>
              <a:rPr lang="en-US" sz="3600" spc="-5" dirty="0">
                <a:latin typeface="Times New Roman"/>
                <a:cs typeface="Times New Roman"/>
              </a:rPr>
              <a:t>also </a:t>
            </a:r>
            <a:r>
              <a:rPr lang="en-US" sz="3600" dirty="0">
                <a:latin typeface="Times New Roman"/>
                <a:cs typeface="Times New Roman"/>
              </a:rPr>
              <a:t>evaluates the  effectiveness of and need for</a:t>
            </a:r>
            <a:r>
              <a:rPr lang="en-US" sz="3600" spc="-135" dirty="0">
                <a:latin typeface="Times New Roman"/>
                <a:cs typeface="Times New Roman"/>
              </a:rPr>
              <a:t> </a:t>
            </a:r>
            <a:r>
              <a:rPr lang="en-US" sz="3600" dirty="0">
                <a:latin typeface="Times New Roman"/>
                <a:cs typeface="Times New Roman"/>
              </a:rPr>
              <a:t>redundancy.</a:t>
            </a:r>
          </a:p>
          <a:p>
            <a:pPr marL="355600" marR="5080" indent="-342900">
              <a:lnSpc>
                <a:spcPct val="100000"/>
              </a:lnSpc>
              <a:spcBef>
                <a:spcPts val="670"/>
              </a:spcBef>
              <a:buClr>
                <a:srgbClr val="3333CC"/>
              </a:buClr>
              <a:buSzPct val="58928"/>
              <a:buFont typeface="Wingdings"/>
              <a:buChar char=""/>
              <a:tabLst>
                <a:tab pos="355600" algn="l"/>
              </a:tabLst>
            </a:pPr>
            <a:r>
              <a:rPr lang="en-US" sz="3600" b="1" dirty="0">
                <a:latin typeface="Times New Roman"/>
                <a:cs typeface="Times New Roman"/>
              </a:rPr>
              <a:t>Limitation: </a:t>
            </a:r>
            <a:r>
              <a:rPr lang="en-US" sz="3600" dirty="0">
                <a:latin typeface="Times New Roman"/>
                <a:cs typeface="Times New Roman"/>
              </a:rPr>
              <a:t>The undesired </a:t>
            </a:r>
            <a:r>
              <a:rPr lang="en-US" sz="3600" spc="-5" dirty="0">
                <a:latin typeface="Times New Roman"/>
                <a:cs typeface="Times New Roman"/>
              </a:rPr>
              <a:t>event </a:t>
            </a:r>
            <a:r>
              <a:rPr lang="en-US" sz="3600" dirty="0">
                <a:latin typeface="Times New Roman"/>
                <a:cs typeface="Times New Roman"/>
              </a:rPr>
              <a:t>evaluated </a:t>
            </a:r>
            <a:r>
              <a:rPr lang="en-US" sz="3600" spc="-5" dirty="0">
                <a:latin typeface="Times New Roman"/>
                <a:cs typeface="Times New Roman"/>
              </a:rPr>
              <a:t>must </a:t>
            </a:r>
            <a:r>
              <a:rPr lang="en-US" sz="3600" dirty="0">
                <a:latin typeface="Times New Roman"/>
                <a:cs typeface="Times New Roman"/>
              </a:rPr>
              <a:t>be  foreseen and all significant contributors to the</a:t>
            </a:r>
            <a:r>
              <a:rPr lang="en-US" sz="3600" spc="-210" dirty="0">
                <a:latin typeface="Times New Roman"/>
                <a:cs typeface="Times New Roman"/>
              </a:rPr>
              <a:t> </a:t>
            </a:r>
            <a:r>
              <a:rPr lang="en-US" sz="3600" dirty="0">
                <a:latin typeface="Times New Roman"/>
                <a:cs typeface="Times New Roman"/>
              </a:rPr>
              <a:t>failure  must </a:t>
            </a:r>
            <a:r>
              <a:rPr lang="en-US" sz="3600" spc="-5" dirty="0">
                <a:latin typeface="Times New Roman"/>
                <a:cs typeface="Times New Roman"/>
              </a:rPr>
              <a:t>be anticipated. This effort </a:t>
            </a:r>
            <a:r>
              <a:rPr lang="en-US" sz="3600" dirty="0">
                <a:latin typeface="Times New Roman"/>
                <a:cs typeface="Times New Roman"/>
              </a:rPr>
              <a:t>may </a:t>
            </a:r>
            <a:r>
              <a:rPr lang="en-US" sz="3600" spc="-5" dirty="0">
                <a:latin typeface="Times New Roman"/>
                <a:cs typeface="Times New Roman"/>
              </a:rPr>
              <a:t>be very </a:t>
            </a:r>
            <a:r>
              <a:rPr lang="en-US" sz="3600" dirty="0">
                <a:latin typeface="Times New Roman"/>
                <a:cs typeface="Times New Roman"/>
              </a:rPr>
              <a:t>time  consuming and expensive. Finally, the overall  success of the process depends on the skill of the  </a:t>
            </a:r>
            <a:r>
              <a:rPr lang="en-US" sz="3600" spc="-5" dirty="0">
                <a:latin typeface="Times New Roman"/>
                <a:cs typeface="Times New Roman"/>
              </a:rPr>
              <a:t>analyst</a:t>
            </a:r>
            <a:r>
              <a:rPr lang="en-US" sz="3600" spc="-65" dirty="0">
                <a:latin typeface="Times New Roman"/>
                <a:cs typeface="Times New Roman"/>
              </a:rPr>
              <a:t> </a:t>
            </a:r>
            <a:r>
              <a:rPr lang="en-US" sz="3600" spc="-5" dirty="0">
                <a:latin typeface="Times New Roman"/>
                <a:cs typeface="Times New Roman"/>
              </a:rPr>
              <a:t>involved.</a:t>
            </a:r>
          </a:p>
          <a:p>
            <a:pPr lvl="1"/>
            <a:r>
              <a:rPr lang="en-US" dirty="0"/>
              <a:t>Tend to be very large for real systems</a:t>
            </a:r>
          </a:p>
          <a:p>
            <a:pPr lvl="1"/>
            <a:r>
              <a:rPr lang="en-US" dirty="0"/>
              <a:t>Evolve as insight is gained</a:t>
            </a:r>
          </a:p>
          <a:p>
            <a:pPr marL="795655" marR="5080" lvl="1" indent="-342900">
              <a:spcBef>
                <a:spcPts val="670"/>
              </a:spcBef>
              <a:buClr>
                <a:srgbClr val="3333CC"/>
              </a:buClr>
              <a:buSzPct val="58928"/>
              <a:buFont typeface="Wingdings"/>
              <a:buChar char=""/>
              <a:tabLst>
                <a:tab pos="355600" algn="l"/>
              </a:tabLst>
            </a:pPr>
            <a:endParaRPr lang="en-US" sz="3160" dirty="0">
              <a:latin typeface="Times New Roman"/>
              <a:cs typeface="Times New Roman"/>
            </a:endParaRPr>
          </a:p>
          <a:p>
            <a:endParaRPr lang="en-US" dirty="0"/>
          </a:p>
        </p:txBody>
      </p:sp>
    </p:spTree>
    <p:extLst>
      <p:ext uri="{BB962C8B-B14F-4D97-AF65-F5344CB8AC3E}">
        <p14:creationId xmlns:p14="http://schemas.microsoft.com/office/powerpoint/2010/main" val="161190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Sets</a:t>
            </a:r>
          </a:p>
        </p:txBody>
      </p:sp>
      <p:sp>
        <p:nvSpPr>
          <p:cNvPr id="3" name="Content Placeholder 2"/>
          <p:cNvSpPr>
            <a:spLocks noGrp="1"/>
          </p:cNvSpPr>
          <p:nvPr>
            <p:ph idx="1"/>
          </p:nvPr>
        </p:nvSpPr>
        <p:spPr/>
        <p:txBody>
          <a:bodyPr>
            <a:normAutofit/>
          </a:bodyPr>
          <a:lstStyle/>
          <a:p>
            <a:r>
              <a:rPr lang="en-US" dirty="0"/>
              <a:t>A cut set is a set of basic events whose simultaneous occurrence insures that the TOP (TOP of the Fault tree) event occurs. </a:t>
            </a:r>
          </a:p>
          <a:p>
            <a:r>
              <a:rPr lang="en-US" dirty="0"/>
              <a:t>A cut set is minimal if it cannot be reduced without losing its status as a cut set.</a:t>
            </a:r>
          </a:p>
        </p:txBody>
      </p:sp>
    </p:spTree>
    <p:extLst>
      <p:ext uri="{BB962C8B-B14F-4D97-AF65-F5344CB8AC3E}">
        <p14:creationId xmlns:p14="http://schemas.microsoft.com/office/powerpoint/2010/main" val="2344614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2" name="Picture 51"/>
          <p:cNvPicPr>
            <a:picLocks noChangeAspect="1"/>
          </p:cNvPicPr>
          <p:nvPr/>
        </p:nvPicPr>
        <p:blipFill>
          <a:blip r:embed="rId2"/>
          <a:stretch>
            <a:fillRect/>
          </a:stretch>
        </p:blipFill>
        <p:spPr>
          <a:xfrm>
            <a:off x="477520" y="1676400"/>
            <a:ext cx="5595094" cy="3505200"/>
          </a:xfrm>
          <a:prstGeom prst="rect">
            <a:avLst/>
          </a:prstGeom>
        </p:spPr>
      </p:pic>
      <p:sp>
        <p:nvSpPr>
          <p:cNvPr id="53" name="Rectangle 52"/>
          <p:cNvSpPr/>
          <p:nvPr/>
        </p:nvSpPr>
        <p:spPr>
          <a:xfrm>
            <a:off x="5410200" y="1905000"/>
            <a:ext cx="5029200" cy="348813"/>
          </a:xfrm>
          <a:prstGeom prst="rect">
            <a:avLst/>
          </a:prstGeom>
        </p:spPr>
        <p:txBody>
          <a:bodyPr>
            <a:spAutoFit/>
          </a:bodyPr>
          <a:lstStyle/>
          <a:p>
            <a:pPr marL="132715">
              <a:lnSpc>
                <a:spcPts val="955"/>
              </a:lnSpc>
              <a:spcBef>
                <a:spcPts val="665"/>
              </a:spcBef>
            </a:pPr>
            <a:r>
              <a:rPr lang="en-US" spc="-5" dirty="0">
                <a:latin typeface="Arial"/>
                <a:cs typeface="Arial"/>
              </a:rPr>
              <a:t>cut</a:t>
            </a:r>
            <a:r>
              <a:rPr lang="en-US" spc="45" dirty="0">
                <a:latin typeface="Arial"/>
                <a:cs typeface="Arial"/>
              </a:rPr>
              <a:t> </a:t>
            </a:r>
            <a:r>
              <a:rPr lang="en-US" spc="-5" dirty="0">
                <a:latin typeface="Arial"/>
                <a:cs typeface="Arial"/>
              </a:rPr>
              <a:t>sets</a:t>
            </a:r>
            <a:endParaRPr lang="en-US" dirty="0">
              <a:latin typeface="Arial"/>
              <a:cs typeface="Arial"/>
            </a:endParaRPr>
          </a:p>
          <a:p>
            <a:pPr marL="1473835" algn="ctr">
              <a:lnSpc>
                <a:spcPts val="955"/>
              </a:lnSpc>
            </a:pPr>
            <a:r>
              <a:rPr lang="en-US" i="1" spc="50" dirty="0">
                <a:latin typeface="Palatino Linotype"/>
                <a:cs typeface="Palatino Linotype"/>
              </a:rPr>
              <a:t>{</a:t>
            </a:r>
            <a:r>
              <a:rPr lang="en-US" spc="50" dirty="0">
                <a:latin typeface="Times New Roman"/>
                <a:cs typeface="Times New Roman"/>
              </a:rPr>
              <a:t>1</a:t>
            </a:r>
            <a:r>
              <a:rPr lang="en-US" i="1" spc="50" dirty="0">
                <a:latin typeface="Sitka Text"/>
                <a:cs typeface="Sitka Text"/>
              </a:rPr>
              <a:t>,</a:t>
            </a:r>
            <a:r>
              <a:rPr lang="en-US" i="1" spc="-100" dirty="0">
                <a:latin typeface="Sitka Text"/>
                <a:cs typeface="Sitka Text"/>
              </a:rPr>
              <a:t> </a:t>
            </a:r>
            <a:r>
              <a:rPr lang="en-US" spc="-5" dirty="0">
                <a:latin typeface="Times New Roman"/>
                <a:cs typeface="Times New Roman"/>
              </a:rPr>
              <a:t>2</a:t>
            </a:r>
            <a:r>
              <a:rPr lang="en-US" i="1" spc="-5" dirty="0">
                <a:latin typeface="Sitka Text"/>
                <a:cs typeface="Sitka Text"/>
              </a:rPr>
              <a:t>,</a:t>
            </a:r>
            <a:r>
              <a:rPr lang="en-US" i="1" spc="-100" dirty="0">
                <a:latin typeface="Sitka Text"/>
                <a:cs typeface="Sitka Text"/>
              </a:rPr>
              <a:t> </a:t>
            </a:r>
            <a:r>
              <a:rPr lang="en-US" spc="75" dirty="0">
                <a:latin typeface="Times New Roman"/>
                <a:cs typeface="Times New Roman"/>
              </a:rPr>
              <a:t>3</a:t>
            </a:r>
            <a:r>
              <a:rPr lang="en-US" i="1" spc="75" dirty="0">
                <a:latin typeface="Palatino Linotype"/>
                <a:cs typeface="Palatino Linotype"/>
              </a:rPr>
              <a:t>}</a:t>
            </a:r>
            <a:r>
              <a:rPr lang="en-US" i="1" spc="-70" dirty="0">
                <a:latin typeface="Palatino Linotype"/>
                <a:cs typeface="Palatino Linotype"/>
              </a:rPr>
              <a:t> </a:t>
            </a:r>
            <a:r>
              <a:rPr lang="en-US" i="1" spc="-5" dirty="0">
                <a:latin typeface="Sitka Text"/>
                <a:cs typeface="Sitka Text"/>
              </a:rPr>
              <a:t>,</a:t>
            </a:r>
            <a:r>
              <a:rPr lang="en-US" i="1" spc="-100" dirty="0">
                <a:latin typeface="Sitka Text"/>
                <a:cs typeface="Sitka Text"/>
              </a:rPr>
              <a:t> </a:t>
            </a:r>
            <a:r>
              <a:rPr lang="en-US" i="1" spc="50" dirty="0">
                <a:latin typeface="Palatino Linotype"/>
                <a:cs typeface="Palatino Linotype"/>
              </a:rPr>
              <a:t>{</a:t>
            </a:r>
            <a:r>
              <a:rPr lang="en-US" spc="50" dirty="0">
                <a:latin typeface="Times New Roman"/>
                <a:cs typeface="Times New Roman"/>
              </a:rPr>
              <a:t>1</a:t>
            </a:r>
            <a:r>
              <a:rPr lang="en-US" i="1" spc="50" dirty="0">
                <a:latin typeface="Sitka Text"/>
                <a:cs typeface="Sitka Text"/>
              </a:rPr>
              <a:t>,</a:t>
            </a:r>
            <a:r>
              <a:rPr lang="en-US" i="1" spc="-100" dirty="0">
                <a:latin typeface="Sitka Text"/>
                <a:cs typeface="Sitka Text"/>
              </a:rPr>
              <a:t> </a:t>
            </a:r>
            <a:r>
              <a:rPr lang="en-US" spc="75" dirty="0">
                <a:latin typeface="Times New Roman"/>
                <a:cs typeface="Times New Roman"/>
              </a:rPr>
              <a:t>2</a:t>
            </a:r>
            <a:r>
              <a:rPr lang="en-US" i="1" spc="75" dirty="0">
                <a:latin typeface="Palatino Linotype"/>
                <a:cs typeface="Palatino Linotype"/>
              </a:rPr>
              <a:t>}</a:t>
            </a:r>
            <a:r>
              <a:rPr lang="en-US" i="1" spc="-70" dirty="0">
                <a:latin typeface="Palatino Linotype"/>
                <a:cs typeface="Palatino Linotype"/>
              </a:rPr>
              <a:t> </a:t>
            </a:r>
            <a:r>
              <a:rPr lang="en-US" i="1" spc="-5" dirty="0">
                <a:latin typeface="Sitka Text"/>
                <a:cs typeface="Sitka Text"/>
              </a:rPr>
              <a:t>,</a:t>
            </a:r>
            <a:r>
              <a:rPr lang="en-US" i="1" spc="-100" dirty="0">
                <a:latin typeface="Sitka Text"/>
                <a:cs typeface="Sitka Text"/>
              </a:rPr>
              <a:t> </a:t>
            </a:r>
            <a:r>
              <a:rPr lang="en-US" i="1" spc="50" dirty="0">
                <a:latin typeface="Palatino Linotype"/>
                <a:cs typeface="Palatino Linotype"/>
              </a:rPr>
              <a:t>{</a:t>
            </a:r>
            <a:r>
              <a:rPr lang="en-US" spc="50" dirty="0">
                <a:latin typeface="Times New Roman"/>
                <a:cs typeface="Times New Roman"/>
              </a:rPr>
              <a:t>1</a:t>
            </a:r>
            <a:r>
              <a:rPr lang="en-US" i="1" spc="50" dirty="0">
                <a:latin typeface="Sitka Text"/>
                <a:cs typeface="Sitka Text"/>
              </a:rPr>
              <a:t>,</a:t>
            </a:r>
            <a:r>
              <a:rPr lang="en-US" i="1" spc="-100" dirty="0">
                <a:latin typeface="Sitka Text"/>
                <a:cs typeface="Sitka Text"/>
              </a:rPr>
              <a:t> </a:t>
            </a:r>
            <a:r>
              <a:rPr lang="en-US" spc="75" dirty="0">
                <a:latin typeface="Times New Roman"/>
                <a:cs typeface="Times New Roman"/>
              </a:rPr>
              <a:t>3</a:t>
            </a:r>
            <a:r>
              <a:rPr lang="en-US" i="1" spc="75" dirty="0">
                <a:latin typeface="Palatino Linotype"/>
                <a:cs typeface="Palatino Linotype"/>
              </a:rPr>
              <a:t>}</a:t>
            </a:r>
            <a:endParaRPr lang="en-US" dirty="0">
              <a:latin typeface="Palatino Linotype"/>
              <a:cs typeface="Palatino Linotype"/>
            </a:endParaRPr>
          </a:p>
        </p:txBody>
      </p:sp>
      <p:sp>
        <p:nvSpPr>
          <p:cNvPr id="54" name="Rectangle 53"/>
          <p:cNvSpPr/>
          <p:nvPr/>
        </p:nvSpPr>
        <p:spPr>
          <a:xfrm>
            <a:off x="5257800" y="2777617"/>
            <a:ext cx="5029200" cy="348813"/>
          </a:xfrm>
          <a:prstGeom prst="rect">
            <a:avLst/>
          </a:prstGeom>
        </p:spPr>
        <p:txBody>
          <a:bodyPr>
            <a:spAutoFit/>
          </a:bodyPr>
          <a:lstStyle/>
          <a:p>
            <a:pPr marL="132715">
              <a:lnSpc>
                <a:spcPts val="955"/>
              </a:lnSpc>
              <a:spcBef>
                <a:spcPts val="635"/>
              </a:spcBef>
            </a:pPr>
            <a:r>
              <a:rPr lang="en-US" spc="-5" dirty="0">
                <a:latin typeface="Arial"/>
                <a:cs typeface="Arial"/>
              </a:rPr>
              <a:t>minimal cut</a:t>
            </a:r>
            <a:r>
              <a:rPr lang="en-US" spc="70" dirty="0">
                <a:latin typeface="Arial"/>
                <a:cs typeface="Arial"/>
              </a:rPr>
              <a:t> </a:t>
            </a:r>
            <a:r>
              <a:rPr lang="en-US" spc="-5" dirty="0">
                <a:latin typeface="Arial"/>
                <a:cs typeface="Arial"/>
              </a:rPr>
              <a:t>sets</a:t>
            </a:r>
            <a:endParaRPr lang="en-US" dirty="0">
              <a:latin typeface="Arial"/>
              <a:cs typeface="Arial"/>
            </a:endParaRPr>
          </a:p>
          <a:p>
            <a:pPr marR="215265" algn="r">
              <a:lnSpc>
                <a:spcPts val="955"/>
              </a:lnSpc>
            </a:pPr>
            <a:r>
              <a:rPr lang="en-US" i="1" spc="50" dirty="0">
                <a:latin typeface="Palatino Linotype"/>
                <a:cs typeface="Palatino Linotype"/>
              </a:rPr>
              <a:t>{</a:t>
            </a:r>
            <a:r>
              <a:rPr lang="en-US" spc="50" dirty="0">
                <a:latin typeface="Times New Roman"/>
                <a:cs typeface="Times New Roman"/>
              </a:rPr>
              <a:t>1</a:t>
            </a:r>
            <a:r>
              <a:rPr lang="en-US" i="1" spc="50" dirty="0">
                <a:latin typeface="Sitka Text"/>
                <a:cs typeface="Sitka Text"/>
              </a:rPr>
              <a:t>,</a:t>
            </a:r>
            <a:r>
              <a:rPr lang="en-US" i="1" spc="-110" dirty="0">
                <a:latin typeface="Sitka Text"/>
                <a:cs typeface="Sitka Text"/>
              </a:rPr>
              <a:t> </a:t>
            </a:r>
            <a:r>
              <a:rPr lang="en-US" spc="75" dirty="0">
                <a:latin typeface="Times New Roman"/>
                <a:cs typeface="Times New Roman"/>
              </a:rPr>
              <a:t>2</a:t>
            </a:r>
            <a:r>
              <a:rPr lang="en-US" i="1" spc="75" dirty="0">
                <a:latin typeface="Palatino Linotype"/>
                <a:cs typeface="Palatino Linotype"/>
              </a:rPr>
              <a:t>}</a:t>
            </a:r>
            <a:r>
              <a:rPr lang="en-US" i="1" spc="-80" dirty="0">
                <a:latin typeface="Palatino Linotype"/>
                <a:cs typeface="Palatino Linotype"/>
              </a:rPr>
              <a:t> </a:t>
            </a:r>
            <a:r>
              <a:rPr lang="en-US" i="1" spc="-5" dirty="0">
                <a:latin typeface="Sitka Text"/>
                <a:cs typeface="Sitka Text"/>
              </a:rPr>
              <a:t>,</a:t>
            </a:r>
            <a:r>
              <a:rPr lang="en-US" i="1" spc="-110" dirty="0">
                <a:latin typeface="Sitka Text"/>
                <a:cs typeface="Sitka Text"/>
              </a:rPr>
              <a:t> </a:t>
            </a:r>
            <a:r>
              <a:rPr lang="en-US" i="1" spc="50" dirty="0">
                <a:latin typeface="Palatino Linotype"/>
                <a:cs typeface="Palatino Linotype"/>
              </a:rPr>
              <a:t>{</a:t>
            </a:r>
            <a:r>
              <a:rPr lang="en-US" spc="50" dirty="0">
                <a:latin typeface="Times New Roman"/>
                <a:cs typeface="Times New Roman"/>
              </a:rPr>
              <a:t>1</a:t>
            </a:r>
            <a:r>
              <a:rPr lang="en-US" i="1" spc="50" dirty="0">
                <a:latin typeface="Sitka Text"/>
                <a:cs typeface="Sitka Text"/>
              </a:rPr>
              <a:t>,</a:t>
            </a:r>
            <a:r>
              <a:rPr lang="en-US" i="1" spc="-110" dirty="0">
                <a:latin typeface="Sitka Text"/>
                <a:cs typeface="Sitka Text"/>
              </a:rPr>
              <a:t> </a:t>
            </a:r>
            <a:r>
              <a:rPr lang="en-US" spc="75" dirty="0">
                <a:latin typeface="Times New Roman"/>
                <a:cs typeface="Times New Roman"/>
              </a:rPr>
              <a:t>3</a:t>
            </a:r>
            <a:r>
              <a:rPr lang="en-US" i="1" spc="75" dirty="0">
                <a:latin typeface="Palatino Linotype"/>
                <a:cs typeface="Palatino Linotype"/>
              </a:rPr>
              <a:t>}</a:t>
            </a:r>
            <a:endParaRPr lang="en-US" dirty="0">
              <a:latin typeface="Palatino Linotype"/>
              <a:cs typeface="Palatino Linotype"/>
            </a:endParaRPr>
          </a:p>
        </p:txBody>
      </p:sp>
      <p:sp>
        <p:nvSpPr>
          <p:cNvPr id="55" name="TextBox 54"/>
          <p:cNvSpPr txBox="1"/>
          <p:nvPr/>
        </p:nvSpPr>
        <p:spPr>
          <a:xfrm>
            <a:off x="891862" y="6020520"/>
            <a:ext cx="6880538" cy="646331"/>
          </a:xfrm>
          <a:prstGeom prst="rect">
            <a:avLst/>
          </a:prstGeom>
          <a:noFill/>
        </p:spPr>
        <p:txBody>
          <a:bodyPr wrap="none" rtlCol="0">
            <a:spAutoFit/>
          </a:bodyPr>
          <a:lstStyle/>
          <a:p>
            <a:r>
              <a:rPr lang="en-US" dirty="0"/>
              <a:t>Cut sets are used to simplify reliability computation in complex system. </a:t>
            </a:r>
          </a:p>
          <a:p>
            <a:r>
              <a:rPr lang="en-US" dirty="0"/>
              <a:t>They can also help find bottlenecks</a:t>
            </a:r>
          </a:p>
        </p:txBody>
      </p:sp>
    </p:spTree>
    <p:extLst>
      <p:ext uri="{BB962C8B-B14F-4D97-AF65-F5344CB8AC3E}">
        <p14:creationId xmlns:p14="http://schemas.microsoft.com/office/powerpoint/2010/main" val="243988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Exponential Distribution and Poisson Distribution</a:t>
            </a:r>
          </a:p>
        </p:txBody>
      </p:sp>
      <p:sp>
        <p:nvSpPr>
          <p:cNvPr id="3" name="Content Placeholder 2"/>
          <p:cNvSpPr>
            <a:spLocks noGrp="1"/>
          </p:cNvSpPr>
          <p:nvPr>
            <p:ph idx="1"/>
          </p:nvPr>
        </p:nvSpPr>
        <p:spPr/>
        <p:txBody>
          <a:bodyPr/>
          <a:lstStyle/>
          <a:p>
            <a:r>
              <a:rPr lang="en-US" altLang="en-US" dirty="0"/>
              <a:t>Poisson is a discrete random variable that measures the number of occurrence of some given event over a specific interval (time, distance)</a:t>
            </a:r>
          </a:p>
          <a:p>
            <a:r>
              <a:rPr lang="en-US" altLang="en-US" dirty="0"/>
              <a:t>Exponential describes </a:t>
            </a:r>
            <a:r>
              <a:rPr lang="en-US" altLang="en-US" b="1" dirty="0"/>
              <a:t>the length of the interval between occurrence</a:t>
            </a:r>
            <a:r>
              <a:rPr lang="en-US" altLang="en-US" dirty="0"/>
              <a:t>.</a:t>
            </a:r>
          </a:p>
          <a:p>
            <a:endParaRPr lang="en-US" dirty="0"/>
          </a:p>
        </p:txBody>
      </p:sp>
    </p:spTree>
    <p:extLst>
      <p:ext uri="{BB962C8B-B14F-4D97-AF65-F5344CB8AC3E}">
        <p14:creationId xmlns:p14="http://schemas.microsoft.com/office/powerpoint/2010/main" val="3880237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Survivor function</a:t>
            </a:r>
            <a:endParaRPr lang="en-US" dirty="0"/>
          </a:p>
        </p:txBody>
      </p:sp>
      <p:sp>
        <p:nvSpPr>
          <p:cNvPr id="3" name="Content Placeholder 2"/>
          <p:cNvSpPr>
            <a:spLocks noGrp="1"/>
          </p:cNvSpPr>
          <p:nvPr>
            <p:ph idx="1"/>
          </p:nvPr>
        </p:nvSpPr>
        <p:spPr/>
        <p:txBody>
          <a:bodyPr/>
          <a:lstStyle/>
          <a:p>
            <a:r>
              <a:rPr lang="en-US" dirty="0" smtClean="0"/>
              <a:t>f(x)=</a:t>
            </a:r>
            <a:r>
              <a:rPr lang="el-GR" dirty="0"/>
              <a:t>λ</a:t>
            </a:r>
            <a:r>
              <a:rPr lang="en-US" dirty="0" err="1"/>
              <a:t>exp</a:t>
            </a:r>
            <a:r>
              <a:rPr lang="en-US" dirty="0"/>
              <a:t>{−</a:t>
            </a:r>
            <a:r>
              <a:rPr lang="el-GR" dirty="0" smtClean="0"/>
              <a:t>λ</a:t>
            </a:r>
            <a:r>
              <a:rPr lang="en-US" dirty="0" smtClean="0"/>
              <a:t>x}.</a:t>
            </a:r>
          </a:p>
          <a:p>
            <a:r>
              <a:rPr lang="en-US" dirty="0" smtClean="0"/>
              <a:t>The survivor function is showing the probability of X&gt;t </a:t>
            </a:r>
          </a:p>
          <a:p>
            <a:r>
              <a:rPr lang="en-US" dirty="0" smtClean="0"/>
              <a:t>Obtained by </a:t>
            </a:r>
          </a:p>
          <a:p>
            <a:r>
              <a:rPr lang="en-US" dirty="0" smtClean="0"/>
              <a:t>= </a:t>
            </a:r>
            <a:r>
              <a:rPr lang="en-US" dirty="0" err="1"/>
              <a:t>exp</a:t>
            </a:r>
            <a:r>
              <a:rPr lang="en-US" dirty="0"/>
              <a:t>{−</a:t>
            </a:r>
            <a:r>
              <a:rPr lang="el-GR" dirty="0"/>
              <a:t>λ</a:t>
            </a:r>
            <a:r>
              <a:rPr lang="en-US" dirty="0" err="1" smtClean="0"/>
              <a:t>xt</a:t>
            </a:r>
            <a:r>
              <a:rPr lang="en-US" dirty="0" smtClean="0"/>
              <a:t>}.</a:t>
            </a:r>
            <a:endParaRPr lang="en-US" dirty="0"/>
          </a:p>
          <a:p>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352800" y="3200400"/>
            <a:ext cx="1447800" cy="551028"/>
          </a:xfrm>
          <a:prstGeom prst="rect">
            <a:avLst/>
          </a:prstGeom>
        </p:spPr>
      </p:pic>
    </p:spTree>
    <p:extLst>
      <p:ext uri="{BB962C8B-B14F-4D97-AF65-F5344CB8AC3E}">
        <p14:creationId xmlns:p14="http://schemas.microsoft.com/office/powerpoint/2010/main" val="3625465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Important: memory less property of </a:t>
            </a:r>
            <a:r>
              <a:rPr lang="en-US" sz="2800" dirty="0" smtClean="0"/>
              <a:t>Survivor Function</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 (X&gt;</a:t>
                </a:r>
                <a:r>
                  <a:rPr lang="en-US" dirty="0" err="1"/>
                  <a:t>s+t</a:t>
                </a:r>
                <a:r>
                  <a:rPr lang="en-US" dirty="0"/>
                  <a:t> | x&gt;t) = P (X&gt;s) i.e. the past is immaterial. At all times probability of an event happening in next S seconds is same. </a:t>
                </a:r>
              </a:p>
              <a:p>
                <a:r>
                  <a:rPr lang="en-US" dirty="0"/>
                  <a:t>This is important because it tell us the probability of next failure in next T seconds at any given time is constant. </a:t>
                </a:r>
              </a:p>
              <a:p>
                <a14:m>
                  <m:oMath xmlns:m="http://schemas.openxmlformats.org/officeDocument/2006/math">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𝑚𝑒𝑎𝑛</m:t>
                    </m:r>
                  </m:oMath>
                </a14:m>
                <a:r>
                  <a:rPr lang="en-US" dirty="0"/>
                  <a:t> then probability of failure in next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time units at any time is 0.5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51" t="-1665" r="-2357"/>
                </a:stretch>
              </a:blipFill>
            </p:spPr>
            <p:txBody>
              <a:bodyPr/>
              <a:lstStyle/>
              <a:p>
                <a:r>
                  <a:rPr lang="en-US">
                    <a:noFill/>
                  </a:rPr>
                  <a:t> </a:t>
                </a:r>
              </a:p>
            </p:txBody>
          </p:sp>
        </mc:Fallback>
      </mc:AlternateContent>
    </p:spTree>
    <p:extLst>
      <p:ext uri="{BB962C8B-B14F-4D97-AF65-F5344CB8AC3E}">
        <p14:creationId xmlns:p14="http://schemas.microsoft.com/office/powerpoint/2010/main" val="1900190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less 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295400"/>
                <a:ext cx="9052560" cy="5129425"/>
              </a:xfrm>
            </p:spPr>
            <p:txBody>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𝑠</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sup>
                        </m:sSup>
                      </m:e>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m:t>
                                </m:r>
                              </m:num>
                              <m:den>
                                <m:r>
                                  <a:rPr lang="en-US" i="1">
                                    <a:latin typeface="Cambria Math" panose="02040503050406030204" pitchFamily="18" charset="0"/>
                                  </a:rPr>
                                  <m:t>𝑎</m:t>
                                </m:r>
                              </m:den>
                            </m:f>
                          </m:sup>
                        </m:sSup>
                      </m:e>
                      <m:sup/>
                    </m:sSup>
                  </m:oMath>
                </a14:m>
                <a:r>
                  <a:rPr lang="en-US" dirty="0"/>
                  <a:t>  </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𝑎</m:t>
                        </m:r>
                      </m:sup>
                    </m:sSup>
                  </m:oMath>
                </a14:m>
                <a:r>
                  <a:rPr lang="en-US" dirty="0"/>
                  <a:t> </a:t>
                </a:r>
              </a:p>
              <a:p>
                <a:r>
                  <a:rPr lang="en-US" dirty="0"/>
                  <a:t>P(X&gt;</a:t>
                </a:r>
                <a:r>
                  <a:rPr lang="en-US" dirty="0" err="1"/>
                  <a:t>s+t</a:t>
                </a: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295400"/>
                <a:ext cx="9052560" cy="5129425"/>
              </a:xfrm>
              <a:blipFill>
                <a:blip r:embed="rId2"/>
                <a:stretch>
                  <a:fillRect l="-1751"/>
                </a:stretch>
              </a:blipFill>
            </p:spPr>
            <p:txBody>
              <a:bodyPr/>
              <a:lstStyle/>
              <a:p>
                <a:r>
                  <a:rPr lang="en-US">
                    <a:noFill/>
                  </a:rPr>
                  <a:t> </a:t>
                </a:r>
              </a:p>
            </p:txBody>
          </p:sp>
        </mc:Fallback>
      </mc:AlternateContent>
    </p:spTree>
    <p:extLst>
      <p:ext uri="{BB962C8B-B14F-4D97-AF65-F5344CB8AC3E}">
        <p14:creationId xmlns:p14="http://schemas.microsoft.com/office/powerpoint/2010/main" val="164137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600" y="593924"/>
            <a:ext cx="3841886" cy="397032"/>
          </a:xfrm>
          <a:prstGeom prst="rect">
            <a:avLst/>
          </a:prstGeom>
          <a:noFill/>
        </p:spPr>
        <p:txBody>
          <a:bodyPr wrap="none" rtlCol="0">
            <a:spAutoFit/>
          </a:bodyPr>
          <a:lstStyle/>
          <a:p>
            <a:r>
              <a:rPr lang="en-GB" sz="1980" b="1" dirty="0">
                <a:solidFill>
                  <a:srgbClr val="002060"/>
                </a:solidFill>
              </a:rPr>
              <a:t>Reliability function and failure rate</a:t>
            </a:r>
          </a:p>
        </p:txBody>
      </p:sp>
      <p:sp>
        <p:nvSpPr>
          <p:cNvPr id="5" name="Rectangle 4"/>
          <p:cNvSpPr/>
          <p:nvPr/>
        </p:nvSpPr>
        <p:spPr>
          <a:xfrm>
            <a:off x="1147969" y="1826771"/>
            <a:ext cx="2173480" cy="397032"/>
          </a:xfrm>
          <a:prstGeom prst="rect">
            <a:avLst/>
          </a:prstGeom>
        </p:spPr>
        <p:txBody>
          <a:bodyPr wrap="none">
            <a:spAutoFit/>
          </a:bodyPr>
          <a:lstStyle/>
          <a:p>
            <a:r>
              <a:rPr lang="en-GB" sz="1980" b="1" dirty="0"/>
              <a:t>Reliability function</a:t>
            </a:r>
          </a:p>
        </p:txBody>
      </p:sp>
      <mc:AlternateContent xmlns:mc="http://schemas.openxmlformats.org/markup-compatibility/2006" xmlns:a14="http://schemas.microsoft.com/office/drawing/2010/main">
        <mc:Choice Requires="a14">
          <p:sp>
            <p:nvSpPr>
              <p:cNvPr id="6" name="Rectangle 5"/>
              <p:cNvSpPr/>
              <p:nvPr/>
            </p:nvSpPr>
            <p:spPr>
              <a:xfrm>
                <a:off x="1882045" y="2797941"/>
                <a:ext cx="5029200" cy="75142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sz="1980" i="1">
                          <a:latin typeface="Cambria Math"/>
                        </a:rPr>
                        <m:t>𝑅</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m:t>
                      </m:r>
                      <m:r>
                        <a:rPr lang="en-GB" sz="1980" i="1">
                          <a:latin typeface="Cambria Math"/>
                        </a:rPr>
                        <m:t>𝑃</m:t>
                      </m:r>
                      <m:d>
                        <m:dPr>
                          <m:ctrlPr>
                            <a:rPr lang="en-GB" sz="1980" i="1">
                              <a:latin typeface="Cambria Math" panose="02040503050406030204" pitchFamily="18" charset="0"/>
                            </a:rPr>
                          </m:ctrlPr>
                        </m:dPr>
                        <m:e>
                          <m:r>
                            <a:rPr lang="en-GB" sz="1980" i="1">
                              <a:latin typeface="Cambria Math"/>
                            </a:rPr>
                            <m:t>𝑇</m:t>
                          </m:r>
                          <m:r>
                            <a:rPr lang="en-GB" sz="1980" i="1">
                              <a:latin typeface="Cambria Math"/>
                            </a:rPr>
                            <m:t>&gt;</m:t>
                          </m:r>
                          <m:r>
                            <a:rPr lang="en-GB" sz="1980" i="1">
                              <a:latin typeface="Cambria Math"/>
                            </a:rPr>
                            <m:t>𝑡</m:t>
                          </m:r>
                        </m:e>
                      </m:d>
                      <m:r>
                        <a:rPr lang="en-GB" sz="1980" i="1">
                          <a:latin typeface="Cambria Math"/>
                        </a:rPr>
                        <m:t>=</m:t>
                      </m:r>
                      <m:nary>
                        <m:naryPr>
                          <m:ctrlPr>
                            <a:rPr lang="en-GB" sz="1980" i="1">
                              <a:latin typeface="Cambria Math" panose="02040503050406030204" pitchFamily="18" charset="0"/>
                            </a:rPr>
                          </m:ctrlPr>
                        </m:naryPr>
                        <m:sub>
                          <m:r>
                            <a:rPr lang="en-GB" sz="1980" i="1">
                              <a:latin typeface="Cambria Math"/>
                            </a:rPr>
                            <m:t>𝑡</m:t>
                          </m:r>
                        </m:sub>
                        <m:sup>
                          <m:r>
                            <a:rPr lang="en-GB" sz="1980" i="1">
                              <a:latin typeface="Cambria Math"/>
                            </a:rPr>
                            <m:t>∞</m:t>
                          </m:r>
                        </m:sup>
                        <m:e>
                          <m:r>
                            <a:rPr lang="en-GB" sz="1980" i="1">
                              <a:latin typeface="Cambria Math"/>
                            </a:rPr>
                            <m:t>𝑓</m:t>
                          </m:r>
                          <m:d>
                            <m:dPr>
                              <m:ctrlPr>
                                <a:rPr lang="en-GB" sz="1980" i="1">
                                  <a:latin typeface="Cambria Math" panose="02040503050406030204" pitchFamily="18" charset="0"/>
                                </a:rPr>
                              </m:ctrlPr>
                            </m:dPr>
                            <m:e>
                              <m:r>
                                <a:rPr lang="en-GB" sz="1980" i="1">
                                  <a:latin typeface="Cambria Math"/>
                                </a:rPr>
                                <m:t>𝑥</m:t>
                              </m:r>
                            </m:e>
                          </m:d>
                          <m:r>
                            <a:rPr lang="en-GB" sz="1980" i="1">
                              <a:latin typeface="Cambria Math"/>
                            </a:rPr>
                            <m:t>𝑑𝑥</m:t>
                          </m:r>
                        </m:e>
                      </m:nary>
                    </m:oMath>
                  </m:oMathPara>
                </a14:m>
                <a:endParaRPr lang="en-GB" sz="1980" dirty="0"/>
              </a:p>
            </p:txBody>
          </p:sp>
        </mc:Choice>
        <mc:Fallback xmlns="">
          <p:sp>
            <p:nvSpPr>
              <p:cNvPr id="6" name="Rectangle 5"/>
              <p:cNvSpPr>
                <a:spLocks noRot="1" noChangeAspect="1" noMove="1" noResize="1" noEditPoints="1" noAdjustHandles="1" noChangeArrowheads="1" noChangeShapeType="1" noTextEdit="1"/>
              </p:cNvSpPr>
              <p:nvPr/>
            </p:nvSpPr>
            <p:spPr>
              <a:xfrm>
                <a:off x="1882045" y="2797941"/>
                <a:ext cx="5029200" cy="7514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2716" y="1262774"/>
                <a:ext cx="4813177" cy="397032"/>
              </a:xfrm>
              <a:prstGeom prst="rect">
                <a:avLst/>
              </a:prstGeom>
              <a:noFill/>
            </p:spPr>
            <p:txBody>
              <a:bodyPr wrap="none" rtlCol="0">
                <a:spAutoFit/>
              </a:bodyPr>
              <a:lstStyle/>
              <a:p>
                <a:r>
                  <a:rPr lang="en-GB" sz="1980" dirty="0"/>
                  <a:t>For a pdf </a:t>
                </a:r>
                <a14:m>
                  <m:oMath xmlns:m="http://schemas.openxmlformats.org/officeDocument/2006/math">
                    <m:r>
                      <a:rPr lang="en-GB" sz="1980" i="1">
                        <a:latin typeface="Cambria Math"/>
                      </a:rPr>
                      <m:t>𝑓</m:t>
                    </m:r>
                    <m:r>
                      <a:rPr lang="en-GB" sz="1980" i="1">
                        <a:latin typeface="Cambria Math"/>
                      </a:rPr>
                      <m:t>(</m:t>
                    </m:r>
                    <m:r>
                      <a:rPr lang="en-GB" sz="1980" i="1">
                        <a:latin typeface="Cambria Math"/>
                      </a:rPr>
                      <m:t>𝑥</m:t>
                    </m:r>
                    <m:r>
                      <a:rPr lang="en-GB" sz="1980" i="1">
                        <a:latin typeface="Cambria Math"/>
                      </a:rPr>
                      <m:t>)</m:t>
                    </m:r>
                  </m:oMath>
                </a14:m>
                <a:r>
                  <a:rPr lang="en-GB" sz="1980" dirty="0"/>
                  <a:t> for the time till failure, define:</a:t>
                </a:r>
              </a:p>
            </p:txBody>
          </p:sp>
        </mc:Choice>
        <mc:Fallback xmlns="">
          <p:sp>
            <p:nvSpPr>
              <p:cNvPr id="7" name="TextBox 6"/>
              <p:cNvSpPr txBox="1">
                <a:spLocks noRot="1" noChangeAspect="1" noMove="1" noResize="1" noEditPoints="1" noAdjustHandles="1" noChangeArrowheads="1" noChangeShapeType="1" noTextEdit="1"/>
              </p:cNvSpPr>
              <p:nvPr/>
            </p:nvSpPr>
            <p:spPr>
              <a:xfrm>
                <a:off x="672716" y="1262774"/>
                <a:ext cx="4813177" cy="397032"/>
              </a:xfrm>
              <a:prstGeom prst="rect">
                <a:avLst/>
              </a:prstGeom>
              <a:blipFill>
                <a:blip r:embed="rId4"/>
                <a:stretch>
                  <a:fillRect l="-1266" t="-6154" r="-253"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702431" y="2245441"/>
                <a:ext cx="7853881" cy="397032"/>
              </a:xfrm>
              <a:prstGeom prst="rect">
                <a:avLst/>
              </a:prstGeom>
            </p:spPr>
            <p:txBody>
              <a:bodyPr wrap="none">
                <a:spAutoFit/>
              </a:bodyPr>
              <a:lstStyle/>
              <a:p>
                <a:r>
                  <a:rPr lang="en-GB" sz="1980" dirty="0"/>
                  <a:t>Probability of surviving at least till age </a:t>
                </a:r>
                <a14:m>
                  <m:oMath xmlns:m="http://schemas.openxmlformats.org/officeDocument/2006/math">
                    <m:r>
                      <a:rPr lang="en-GB" sz="1980" i="1">
                        <a:latin typeface="Cambria Math"/>
                      </a:rPr>
                      <m:t>𝑡</m:t>
                    </m:r>
                  </m:oMath>
                </a14:m>
                <a:r>
                  <a:rPr lang="en-GB" sz="1980" dirty="0"/>
                  <a:t>. i.e. that failure time is later than </a:t>
                </a:r>
                <a14:m>
                  <m:oMath xmlns:m="http://schemas.openxmlformats.org/officeDocument/2006/math">
                    <m:r>
                      <a:rPr lang="en-GB" sz="1980" i="1">
                        <a:latin typeface="Cambria Math"/>
                      </a:rPr>
                      <m:t>𝑡</m:t>
                    </m:r>
                  </m:oMath>
                </a14:m>
                <a:endParaRPr lang="en-GB" sz="1980" dirty="0"/>
              </a:p>
            </p:txBody>
          </p:sp>
        </mc:Choice>
        <mc:Fallback xmlns="">
          <p:sp>
            <p:nvSpPr>
              <p:cNvPr id="8" name="Rectangle 7"/>
              <p:cNvSpPr>
                <a:spLocks noRot="1" noChangeAspect="1" noMove="1" noResize="1" noEditPoints="1" noAdjustHandles="1" noChangeArrowheads="1" noChangeShapeType="1" noTextEdit="1"/>
              </p:cNvSpPr>
              <p:nvPr/>
            </p:nvSpPr>
            <p:spPr>
              <a:xfrm>
                <a:off x="1702431" y="2245441"/>
                <a:ext cx="7853881" cy="397032"/>
              </a:xfrm>
              <a:prstGeom prst="rect">
                <a:avLst/>
              </a:prstGeom>
              <a:blipFill>
                <a:blip r:embed="rId5"/>
                <a:stretch>
                  <a:fillRect l="-776" t="-6154"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35515" y="3730965"/>
                <a:ext cx="1427762" cy="397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980" i="1">
                          <a:latin typeface="Cambria Math"/>
                        </a:rPr>
                        <m:t>=1−</m:t>
                      </m:r>
                      <m:r>
                        <a:rPr lang="en-GB" sz="1980" i="1">
                          <a:latin typeface="Cambria Math"/>
                        </a:rPr>
                        <m:t>𝐹</m:t>
                      </m:r>
                      <m:r>
                        <a:rPr lang="en-GB" sz="1980" i="1">
                          <a:latin typeface="Cambria Math"/>
                        </a:rPr>
                        <m:t>(</m:t>
                      </m:r>
                      <m:r>
                        <a:rPr lang="en-GB" sz="1980" i="1">
                          <a:latin typeface="Cambria Math"/>
                        </a:rPr>
                        <m:t>𝑡</m:t>
                      </m:r>
                      <m:r>
                        <a:rPr lang="en-GB" sz="1980" i="1">
                          <a:latin typeface="Cambria Math"/>
                        </a:rPr>
                        <m:t>)</m:t>
                      </m:r>
                    </m:oMath>
                  </m:oMathPara>
                </a14:m>
                <a:endParaRPr lang="en-GB" sz="1980" dirty="0"/>
              </a:p>
            </p:txBody>
          </p:sp>
        </mc:Choice>
        <mc:Fallback xmlns="">
          <p:sp>
            <p:nvSpPr>
              <p:cNvPr id="9" name="TextBox 8"/>
              <p:cNvSpPr txBox="1">
                <a:spLocks noRot="1" noChangeAspect="1" noMove="1" noResize="1" noEditPoints="1" noAdjustHandles="1" noChangeArrowheads="1" noChangeShapeType="1" noTextEdit="1"/>
              </p:cNvSpPr>
              <p:nvPr/>
            </p:nvSpPr>
            <p:spPr>
              <a:xfrm>
                <a:off x="4535515" y="3730965"/>
                <a:ext cx="1427762" cy="397032"/>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03442" y="4282245"/>
                <a:ext cx="6213909" cy="502510"/>
              </a:xfrm>
              <a:prstGeom prst="rect">
                <a:avLst/>
              </a:prstGeom>
            </p:spPr>
            <p:txBody>
              <a:bodyPr wrap="square">
                <a:spAutoFit/>
              </a:bodyPr>
              <a:lstStyle/>
              <a:p>
                <a14:m>
                  <m:oMath xmlns:m="http://schemas.openxmlformats.org/officeDocument/2006/math">
                    <m:r>
                      <a:rPr lang="en-GB" sz="1980" i="1">
                        <a:latin typeface="Cambria Math"/>
                      </a:rPr>
                      <m:t>𝐹</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m:t>
                    </m:r>
                    <m:nary>
                      <m:naryPr>
                        <m:ctrlPr>
                          <a:rPr lang="en-GB" sz="1980" i="1">
                            <a:latin typeface="Cambria Math" panose="02040503050406030204" pitchFamily="18" charset="0"/>
                          </a:rPr>
                        </m:ctrlPr>
                      </m:naryPr>
                      <m:sub>
                        <m:r>
                          <a:rPr lang="en-GB" sz="1980" i="1">
                            <a:latin typeface="Cambria Math"/>
                          </a:rPr>
                          <m:t>0</m:t>
                        </m:r>
                      </m:sub>
                      <m:sup>
                        <m:r>
                          <a:rPr lang="en-GB" sz="1980" i="1">
                            <a:latin typeface="Cambria Math"/>
                          </a:rPr>
                          <m:t>𝑡</m:t>
                        </m:r>
                      </m:sup>
                      <m:e>
                        <m:r>
                          <a:rPr lang="en-GB" sz="1980" i="1">
                            <a:latin typeface="Cambria Math"/>
                          </a:rPr>
                          <m:t>𝑓</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𝑑𝑡</m:t>
                        </m:r>
                      </m:e>
                    </m:nary>
                    <m:r>
                      <a:rPr lang="en-GB" sz="1980" i="1">
                        <a:latin typeface="Cambria Math"/>
                      </a:rPr>
                      <m:t> </m:t>
                    </m:r>
                  </m:oMath>
                </a14:m>
                <a:r>
                  <a:rPr lang="en-GB" sz="1980" dirty="0"/>
                  <a:t>is the cumulative distribution function.</a:t>
                </a:r>
              </a:p>
            </p:txBody>
          </p:sp>
        </mc:Choice>
        <mc:Fallback xmlns="">
          <p:sp>
            <p:nvSpPr>
              <p:cNvPr id="10" name="Rectangle 9"/>
              <p:cNvSpPr>
                <a:spLocks noRot="1" noChangeAspect="1" noMove="1" noResize="1" noEditPoints="1" noAdjustHandles="1" noChangeArrowheads="1" noChangeShapeType="1" noTextEdit="1"/>
              </p:cNvSpPr>
              <p:nvPr/>
            </p:nvSpPr>
            <p:spPr>
              <a:xfrm>
                <a:off x="3603442" y="4282245"/>
                <a:ext cx="6213909" cy="502510"/>
              </a:xfrm>
              <a:prstGeom prst="rect">
                <a:avLst/>
              </a:prstGeom>
              <a:blipFill>
                <a:blip r:embed="rId7"/>
                <a:stretch>
                  <a:fillRect t="-106024" b="-166265"/>
                </a:stretch>
              </a:blipFill>
            </p:spPr>
            <p:txBody>
              <a:bodyPr/>
              <a:lstStyle/>
              <a:p>
                <a:r>
                  <a:rPr lang="en-US">
                    <a:noFill/>
                  </a:rPr>
                  <a:t> </a:t>
                </a:r>
              </a:p>
            </p:txBody>
          </p:sp>
        </mc:Fallback>
      </mc:AlternateContent>
      <p:sp>
        <p:nvSpPr>
          <p:cNvPr id="11" name="Rectangle 10"/>
          <p:cNvSpPr/>
          <p:nvPr/>
        </p:nvSpPr>
        <p:spPr>
          <a:xfrm>
            <a:off x="1097135" y="4826182"/>
            <a:ext cx="3282950" cy="397032"/>
          </a:xfrm>
          <a:prstGeom prst="rect">
            <a:avLst/>
          </a:prstGeom>
        </p:spPr>
        <p:txBody>
          <a:bodyPr wrap="none">
            <a:spAutoFit/>
          </a:bodyPr>
          <a:lstStyle/>
          <a:p>
            <a:r>
              <a:rPr lang="en-GB" sz="1980" b="1" dirty="0"/>
              <a:t>Failure rate (aka Hazard Rate)</a:t>
            </a:r>
          </a:p>
        </p:txBody>
      </p:sp>
      <mc:AlternateContent xmlns:mc="http://schemas.openxmlformats.org/markup-compatibility/2006" xmlns:a14="http://schemas.microsoft.com/office/drawing/2010/main">
        <mc:Choice Requires="a14">
          <p:sp>
            <p:nvSpPr>
              <p:cNvPr id="12" name="Rectangle 11"/>
              <p:cNvSpPr/>
              <p:nvPr/>
            </p:nvSpPr>
            <p:spPr>
              <a:xfrm>
                <a:off x="1219797" y="5519604"/>
                <a:ext cx="8610254" cy="397032"/>
              </a:xfrm>
              <a:prstGeom prst="rect">
                <a:avLst/>
              </a:prstGeom>
            </p:spPr>
            <p:txBody>
              <a:bodyPr wrap="square">
                <a:spAutoFit/>
              </a:bodyPr>
              <a:lstStyle/>
              <a:p>
                <a:r>
                  <a:rPr lang="en-GB" sz="1980" dirty="0"/>
                  <a:t> This is failure rate at time </a:t>
                </a:r>
                <a14:m>
                  <m:oMath xmlns:m="http://schemas.openxmlformats.org/officeDocument/2006/math">
                    <m:r>
                      <a:rPr lang="en-GB" sz="1980" i="1">
                        <a:latin typeface="Cambria Math"/>
                      </a:rPr>
                      <m:t>𝑡</m:t>
                    </m:r>
                  </m:oMath>
                </a14:m>
                <a:r>
                  <a:rPr lang="en-GB" sz="1980" dirty="0"/>
                  <a:t> given that it survived until time </a:t>
                </a:r>
                <a14:m>
                  <m:oMath xmlns:m="http://schemas.openxmlformats.org/officeDocument/2006/math">
                    <m:r>
                      <a:rPr lang="en-GB" sz="1980" i="1">
                        <a:latin typeface="Cambria Math"/>
                      </a:rPr>
                      <m:t>𝑡</m:t>
                    </m:r>
                  </m:oMath>
                </a14:m>
                <a:r>
                  <a:rPr lang="en-GB" sz="1980" dirty="0"/>
                  <a:t>:</a:t>
                </a:r>
              </a:p>
            </p:txBody>
          </p:sp>
        </mc:Choice>
        <mc:Fallback xmlns="">
          <p:sp>
            <p:nvSpPr>
              <p:cNvPr id="12" name="Rectangle 11"/>
              <p:cNvSpPr>
                <a:spLocks noRot="1" noChangeAspect="1" noMove="1" noResize="1" noEditPoints="1" noAdjustHandles="1" noChangeArrowheads="1" noChangeShapeType="1" noTextEdit="1"/>
              </p:cNvSpPr>
              <p:nvPr/>
            </p:nvSpPr>
            <p:spPr>
              <a:xfrm>
                <a:off x="1219797" y="5519604"/>
                <a:ext cx="8610254" cy="397032"/>
              </a:xfrm>
              <a:prstGeom prst="rect">
                <a:avLst/>
              </a:prstGeom>
              <a:blipFill>
                <a:blip r:embed="rId8"/>
                <a:stretch>
                  <a:fillRect l="-71" t="-606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563882" y="5594300"/>
                <a:ext cx="2059429" cy="7267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980" i="1">
                          <a:latin typeface="Cambria Math"/>
                        </a:rPr>
                        <m:t>𝜙</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m:t>
                      </m:r>
                      <m:f>
                        <m:fPr>
                          <m:ctrlPr>
                            <a:rPr lang="en-GB" sz="1980" i="1">
                              <a:latin typeface="Cambria Math" panose="02040503050406030204" pitchFamily="18" charset="0"/>
                            </a:rPr>
                          </m:ctrlPr>
                        </m:fPr>
                        <m:num>
                          <m:r>
                            <a:rPr lang="en-GB" sz="1980" i="1">
                              <a:latin typeface="Cambria Math"/>
                            </a:rPr>
                            <m:t>𝑓</m:t>
                          </m:r>
                          <m:d>
                            <m:dPr>
                              <m:ctrlPr>
                                <a:rPr lang="en-GB" sz="1980" i="1">
                                  <a:latin typeface="Cambria Math" panose="02040503050406030204" pitchFamily="18" charset="0"/>
                                </a:rPr>
                              </m:ctrlPr>
                            </m:dPr>
                            <m:e>
                              <m:r>
                                <a:rPr lang="en-GB" sz="1980" i="1">
                                  <a:latin typeface="Cambria Math"/>
                                </a:rPr>
                                <m:t>𝑡</m:t>
                              </m:r>
                            </m:e>
                          </m:d>
                        </m:num>
                        <m:den>
                          <m:r>
                            <a:rPr lang="en-GB" sz="1980" i="1">
                              <a:latin typeface="Cambria Math"/>
                            </a:rPr>
                            <m:t>𝑅</m:t>
                          </m:r>
                          <m:d>
                            <m:dPr>
                              <m:ctrlPr>
                                <a:rPr lang="en-GB" sz="1980" i="1">
                                  <a:latin typeface="Cambria Math" panose="02040503050406030204" pitchFamily="18" charset="0"/>
                                </a:rPr>
                              </m:ctrlPr>
                            </m:dPr>
                            <m:e>
                              <m:r>
                                <a:rPr lang="en-GB" sz="1980" i="1">
                                  <a:latin typeface="Cambria Math"/>
                                </a:rPr>
                                <m:t>𝑡</m:t>
                              </m:r>
                            </m:e>
                          </m:d>
                        </m:den>
                      </m:f>
                    </m:oMath>
                  </m:oMathPara>
                </a14:m>
                <a:endParaRPr lang="en-GB" sz="1980" dirty="0"/>
              </a:p>
            </p:txBody>
          </p:sp>
        </mc:Choice>
        <mc:Fallback xmlns="">
          <p:sp>
            <p:nvSpPr>
              <p:cNvPr id="13" name="Rectangle 12"/>
              <p:cNvSpPr>
                <a:spLocks noRot="1" noChangeAspect="1" noMove="1" noResize="1" noEditPoints="1" noAdjustHandles="1" noChangeArrowheads="1" noChangeShapeType="1" noTextEdit="1"/>
              </p:cNvSpPr>
              <p:nvPr/>
            </p:nvSpPr>
            <p:spPr>
              <a:xfrm>
                <a:off x="7563882" y="5594300"/>
                <a:ext cx="2059429" cy="726737"/>
              </a:xfrm>
              <a:prstGeom prst="rect">
                <a:avLst/>
              </a:prstGeom>
              <a:blipFill>
                <a:blip r:embed="rId9"/>
                <a:stretch>
                  <a:fillRect/>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228" y="5990136"/>
            <a:ext cx="5898833" cy="76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06708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507" y="638639"/>
            <a:ext cx="8396133" cy="397032"/>
          </a:xfrm>
          <a:prstGeom prst="rect">
            <a:avLst/>
          </a:prstGeom>
        </p:spPr>
        <p:txBody>
          <a:bodyPr wrap="square">
            <a:spAutoFit/>
          </a:bodyPr>
          <a:lstStyle/>
          <a:p>
            <a:r>
              <a:rPr lang="en-GB" sz="1980" i="1" dirty="0">
                <a:solidFill>
                  <a:srgbClr val="FF0000"/>
                </a:solidFill>
              </a:rPr>
              <a:t>Example</a:t>
            </a:r>
            <a:r>
              <a:rPr lang="en-GB" sz="1980" dirty="0"/>
              <a:t>: Find the failure rate of the Exponential distribution</a:t>
            </a:r>
          </a:p>
        </p:txBody>
      </p:sp>
      <mc:AlternateContent xmlns:mc="http://schemas.openxmlformats.org/markup-compatibility/2006" xmlns:a14="http://schemas.microsoft.com/office/drawing/2010/main">
        <mc:Choice Requires="a14">
          <p:sp>
            <p:nvSpPr>
              <p:cNvPr id="5" name="Rectangle 4"/>
              <p:cNvSpPr/>
              <p:nvPr/>
            </p:nvSpPr>
            <p:spPr>
              <a:xfrm>
                <a:off x="593507" y="1351519"/>
                <a:ext cx="5029200" cy="1089594"/>
              </a:xfrm>
              <a:prstGeom prst="rect">
                <a:avLst/>
              </a:prstGeom>
            </p:spPr>
            <p:txBody>
              <a:bodyPr>
                <a:spAutoFit/>
              </a:bodyPr>
              <a:lstStyle/>
              <a:p>
                <a:r>
                  <a:rPr lang="en-GB" sz="1980" i="1" dirty="0">
                    <a:solidFill>
                      <a:srgbClr val="FF0000"/>
                    </a:solidFill>
                  </a:rPr>
                  <a:t>Answer:</a:t>
                </a:r>
                <a:r>
                  <a:rPr lang="en-GB" sz="1980" dirty="0"/>
                  <a:t> </a:t>
                </a:r>
              </a:p>
              <a:p>
                <a:endParaRPr lang="en-GB" sz="1980" dirty="0"/>
              </a:p>
              <a:p>
                <a:r>
                  <a:rPr lang="en-GB" sz="1980" dirty="0"/>
                  <a:t>The reliability is  </a:t>
                </a:r>
                <a14:m>
                  <m:oMath xmlns:m="http://schemas.openxmlformats.org/officeDocument/2006/math">
                    <m:r>
                      <a:rPr lang="en-GB" sz="1980" i="1">
                        <a:latin typeface="Cambria Math"/>
                      </a:rPr>
                      <m:t>𝑅</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m:t>
                    </m:r>
                    <m:nary>
                      <m:naryPr>
                        <m:ctrlPr>
                          <a:rPr lang="en-GB" sz="1980" i="1">
                            <a:latin typeface="Cambria Math" panose="02040503050406030204" pitchFamily="18" charset="0"/>
                          </a:rPr>
                        </m:ctrlPr>
                      </m:naryPr>
                      <m:sub>
                        <m:r>
                          <a:rPr lang="en-GB" sz="1980" i="1">
                            <a:latin typeface="Cambria Math"/>
                          </a:rPr>
                          <m:t>𝑡</m:t>
                        </m:r>
                      </m:sub>
                      <m:sup>
                        <m:r>
                          <a:rPr lang="en-GB" sz="1980" i="1">
                            <a:latin typeface="Cambria Math"/>
                          </a:rPr>
                          <m:t>∞</m:t>
                        </m:r>
                      </m:sup>
                      <m:e>
                        <m:r>
                          <a:rPr lang="en-GB" sz="1980" i="1">
                            <a:latin typeface="Cambria Math"/>
                          </a:rPr>
                          <m:t>𝜈</m:t>
                        </m:r>
                        <m:sSup>
                          <m:sSupPr>
                            <m:ctrlPr>
                              <a:rPr lang="en-GB" sz="1980" i="1">
                                <a:latin typeface="Cambria Math" panose="02040503050406030204" pitchFamily="18" charset="0"/>
                              </a:rPr>
                            </m:ctrlPr>
                          </m:sSupPr>
                          <m:e>
                            <m:r>
                              <a:rPr lang="en-GB" sz="1980" i="1">
                                <a:latin typeface="Cambria Math"/>
                              </a:rPr>
                              <m:t>𝑒</m:t>
                            </m:r>
                          </m:e>
                          <m:sup>
                            <m:r>
                              <a:rPr lang="en-GB" sz="1980" i="1">
                                <a:latin typeface="Cambria Math"/>
                              </a:rPr>
                              <m:t>−</m:t>
                            </m:r>
                            <m:r>
                              <a:rPr lang="en-GB" sz="1980" i="1">
                                <a:latin typeface="Cambria Math"/>
                              </a:rPr>
                              <m:t>𝜈</m:t>
                            </m:r>
                            <m:r>
                              <a:rPr lang="en-GB" sz="1980" i="1">
                                <a:latin typeface="Cambria Math"/>
                              </a:rPr>
                              <m:t>𝑥</m:t>
                            </m:r>
                          </m:sup>
                        </m:sSup>
                        <m:r>
                          <a:rPr lang="en-GB" sz="1980" i="1">
                            <a:latin typeface="Cambria Math"/>
                          </a:rPr>
                          <m:t>𝑑𝑥</m:t>
                        </m:r>
                      </m:e>
                    </m:nary>
                    <m:r>
                      <a:rPr lang="en-GB" sz="1980" i="1">
                        <a:latin typeface="Cambria Math"/>
                      </a:rPr>
                      <m:t>=</m:t>
                    </m:r>
                    <m:sSup>
                      <m:sSupPr>
                        <m:ctrlPr>
                          <a:rPr lang="en-GB" sz="1980" i="1">
                            <a:latin typeface="Cambria Math" panose="02040503050406030204" pitchFamily="18" charset="0"/>
                          </a:rPr>
                        </m:ctrlPr>
                      </m:sSupPr>
                      <m:e>
                        <m:r>
                          <a:rPr lang="en-GB" sz="1980" i="1">
                            <a:latin typeface="Cambria Math"/>
                          </a:rPr>
                          <m:t>𝑒</m:t>
                        </m:r>
                      </m:e>
                      <m:sup>
                        <m:r>
                          <a:rPr lang="en-GB" sz="1980" i="1">
                            <a:latin typeface="Cambria Math"/>
                          </a:rPr>
                          <m:t>−</m:t>
                        </m:r>
                        <m:r>
                          <a:rPr lang="en-GB" sz="1980" i="1">
                            <a:latin typeface="Cambria Math"/>
                          </a:rPr>
                          <m:t>𝜈</m:t>
                        </m:r>
                        <m:r>
                          <a:rPr lang="en-GB" sz="1980" i="1">
                            <a:latin typeface="Cambria Math"/>
                          </a:rPr>
                          <m:t>𝑡</m:t>
                        </m:r>
                      </m:sup>
                    </m:sSup>
                  </m:oMath>
                </a14:m>
                <a:endParaRPr lang="en-GB" sz="1980" dirty="0"/>
              </a:p>
            </p:txBody>
          </p:sp>
        </mc:Choice>
        <mc:Fallback xmlns="">
          <p:sp>
            <p:nvSpPr>
              <p:cNvPr id="5" name="Rectangle 4"/>
              <p:cNvSpPr>
                <a:spLocks noRot="1" noChangeAspect="1" noMove="1" noResize="1" noEditPoints="1" noAdjustHandles="1" noChangeArrowheads="1" noChangeShapeType="1" noTextEdit="1"/>
              </p:cNvSpPr>
              <p:nvPr/>
            </p:nvSpPr>
            <p:spPr>
              <a:xfrm>
                <a:off x="593507" y="1351519"/>
                <a:ext cx="5029200" cy="1089594"/>
              </a:xfrm>
              <a:prstGeom prst="rect">
                <a:avLst/>
              </a:prstGeom>
              <a:blipFill>
                <a:blip r:embed="rId3"/>
                <a:stretch>
                  <a:fillRect l="-1212" t="-2809" b="-78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2716" y="3014903"/>
                <a:ext cx="5029200" cy="602794"/>
              </a:xfrm>
              <a:prstGeom prst="rect">
                <a:avLst/>
              </a:prstGeom>
            </p:spPr>
            <p:txBody>
              <a:bodyPr>
                <a:spAutoFit/>
              </a:bodyPr>
              <a:lstStyle/>
              <a:p>
                <a:r>
                  <a:rPr lang="en-GB" sz="1980" dirty="0"/>
                  <a:t>Failure rate, </a:t>
                </a:r>
                <a14:m>
                  <m:oMath xmlns:m="http://schemas.openxmlformats.org/officeDocument/2006/math">
                    <m:r>
                      <a:rPr lang="en-GB" sz="1980" i="1">
                        <a:latin typeface="Cambria Math"/>
                      </a:rPr>
                      <m:t>𝜙</m:t>
                    </m:r>
                    <m:d>
                      <m:dPr>
                        <m:ctrlPr>
                          <a:rPr lang="en-GB" sz="1980" i="1">
                            <a:latin typeface="Cambria Math" panose="02040503050406030204" pitchFamily="18" charset="0"/>
                          </a:rPr>
                        </m:ctrlPr>
                      </m:dPr>
                      <m:e>
                        <m:r>
                          <a:rPr lang="en-GB" sz="1980" i="1">
                            <a:latin typeface="Cambria Math"/>
                          </a:rPr>
                          <m:t>𝑡</m:t>
                        </m:r>
                      </m:e>
                    </m:d>
                    <m:r>
                      <a:rPr lang="en-GB" sz="1980" i="1">
                        <a:latin typeface="Cambria Math"/>
                      </a:rPr>
                      <m:t>=</m:t>
                    </m:r>
                    <m:f>
                      <m:fPr>
                        <m:ctrlPr>
                          <a:rPr lang="en-GB" sz="1980" i="1">
                            <a:latin typeface="Cambria Math" panose="02040503050406030204" pitchFamily="18" charset="0"/>
                          </a:rPr>
                        </m:ctrlPr>
                      </m:fPr>
                      <m:num>
                        <m:r>
                          <a:rPr lang="en-GB" sz="1980" i="1">
                            <a:latin typeface="Cambria Math"/>
                          </a:rPr>
                          <m:t>𝑓</m:t>
                        </m:r>
                        <m:d>
                          <m:dPr>
                            <m:ctrlPr>
                              <a:rPr lang="en-GB" sz="1980" i="1">
                                <a:latin typeface="Cambria Math" panose="02040503050406030204" pitchFamily="18" charset="0"/>
                              </a:rPr>
                            </m:ctrlPr>
                          </m:dPr>
                          <m:e>
                            <m:r>
                              <a:rPr lang="en-GB" sz="1980" i="1">
                                <a:latin typeface="Cambria Math"/>
                              </a:rPr>
                              <m:t>𝑡</m:t>
                            </m:r>
                          </m:e>
                        </m:d>
                      </m:num>
                      <m:den>
                        <m:r>
                          <a:rPr lang="en-GB" sz="1980" i="1">
                            <a:latin typeface="Cambria Math"/>
                          </a:rPr>
                          <m:t>𝑅</m:t>
                        </m:r>
                        <m:d>
                          <m:dPr>
                            <m:ctrlPr>
                              <a:rPr lang="en-GB" sz="1980" i="1">
                                <a:latin typeface="Cambria Math" panose="02040503050406030204" pitchFamily="18" charset="0"/>
                              </a:rPr>
                            </m:ctrlPr>
                          </m:dPr>
                          <m:e>
                            <m:r>
                              <a:rPr lang="en-GB" sz="1980" i="1">
                                <a:latin typeface="Cambria Math"/>
                              </a:rPr>
                              <m:t>𝑡</m:t>
                            </m:r>
                          </m:e>
                        </m:d>
                      </m:den>
                    </m:f>
                    <m:r>
                      <a:rPr lang="en-GB" sz="1980" i="1">
                        <a:latin typeface="Cambria Math"/>
                      </a:rPr>
                      <m:t>=</m:t>
                    </m:r>
                    <m:f>
                      <m:fPr>
                        <m:ctrlPr>
                          <a:rPr lang="en-GB" sz="1980" i="1">
                            <a:latin typeface="Cambria Math" panose="02040503050406030204" pitchFamily="18" charset="0"/>
                          </a:rPr>
                        </m:ctrlPr>
                      </m:fPr>
                      <m:num>
                        <m:r>
                          <a:rPr lang="en-GB" sz="1980" i="1">
                            <a:latin typeface="Cambria Math"/>
                          </a:rPr>
                          <m:t>𝜈</m:t>
                        </m:r>
                        <m:sSup>
                          <m:sSupPr>
                            <m:ctrlPr>
                              <a:rPr lang="en-GB" sz="1980" i="1">
                                <a:latin typeface="Cambria Math" panose="02040503050406030204" pitchFamily="18" charset="0"/>
                              </a:rPr>
                            </m:ctrlPr>
                          </m:sSupPr>
                          <m:e>
                            <m:r>
                              <a:rPr lang="en-GB" sz="1980" i="1">
                                <a:latin typeface="Cambria Math"/>
                              </a:rPr>
                              <m:t>𝑒</m:t>
                            </m:r>
                          </m:e>
                          <m:sup>
                            <m:r>
                              <a:rPr lang="en-GB" sz="1980" i="1">
                                <a:latin typeface="Cambria Math"/>
                              </a:rPr>
                              <m:t>−</m:t>
                            </m:r>
                            <m:r>
                              <a:rPr lang="en-GB" sz="1980" i="1">
                                <a:latin typeface="Cambria Math"/>
                              </a:rPr>
                              <m:t>𝜈</m:t>
                            </m:r>
                            <m:r>
                              <a:rPr lang="en-GB" sz="1980" i="1">
                                <a:latin typeface="Cambria Math"/>
                              </a:rPr>
                              <m:t>𝑡</m:t>
                            </m:r>
                          </m:sup>
                        </m:sSup>
                      </m:num>
                      <m:den>
                        <m:sSup>
                          <m:sSupPr>
                            <m:ctrlPr>
                              <a:rPr lang="en-GB" sz="1980" i="1">
                                <a:latin typeface="Cambria Math" panose="02040503050406030204" pitchFamily="18" charset="0"/>
                              </a:rPr>
                            </m:ctrlPr>
                          </m:sSupPr>
                          <m:e>
                            <m:r>
                              <a:rPr lang="en-GB" sz="1980" i="1">
                                <a:latin typeface="Cambria Math"/>
                              </a:rPr>
                              <m:t>𝑒</m:t>
                            </m:r>
                          </m:e>
                          <m:sup>
                            <m:r>
                              <a:rPr lang="en-GB" sz="1980" i="1">
                                <a:latin typeface="Cambria Math"/>
                              </a:rPr>
                              <m:t>−</m:t>
                            </m:r>
                            <m:r>
                              <a:rPr lang="en-GB" sz="1980" i="1">
                                <a:latin typeface="Cambria Math"/>
                              </a:rPr>
                              <m:t>𝜈</m:t>
                            </m:r>
                            <m:r>
                              <a:rPr lang="en-GB" sz="1980" i="1">
                                <a:latin typeface="Cambria Math"/>
                              </a:rPr>
                              <m:t>𝑡</m:t>
                            </m:r>
                          </m:sup>
                        </m:sSup>
                      </m:den>
                    </m:f>
                    <m:r>
                      <a:rPr lang="en-GB" sz="1980" i="1">
                        <a:latin typeface="Cambria Math"/>
                      </a:rPr>
                      <m:t>=</m:t>
                    </m:r>
                    <m:r>
                      <a:rPr lang="en-GB" sz="1980" i="1">
                        <a:latin typeface="Cambria Math"/>
                      </a:rPr>
                      <m:t>𝜈</m:t>
                    </m:r>
                  </m:oMath>
                </a14:m>
                <a:endParaRPr lang="en-GB" sz="1980" dirty="0"/>
              </a:p>
            </p:txBody>
          </p:sp>
        </mc:Choice>
        <mc:Fallback xmlns="">
          <p:sp>
            <p:nvSpPr>
              <p:cNvPr id="6" name="Rectangle 5"/>
              <p:cNvSpPr>
                <a:spLocks noRot="1" noChangeAspect="1" noMove="1" noResize="1" noEditPoints="1" noAdjustHandles="1" noChangeArrowheads="1" noChangeShapeType="1" noTextEdit="1"/>
              </p:cNvSpPr>
              <p:nvPr/>
            </p:nvSpPr>
            <p:spPr>
              <a:xfrm>
                <a:off x="672716" y="3014903"/>
                <a:ext cx="5029200" cy="602794"/>
              </a:xfrm>
              <a:prstGeom prst="rect">
                <a:avLst/>
              </a:prstGeom>
              <a:blipFill>
                <a:blip r:embed="rId4"/>
                <a:stretch>
                  <a:fillRect l="-1212"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29200" y="3102045"/>
                <a:ext cx="2294924" cy="397032"/>
              </a:xfrm>
              <a:prstGeom prst="rect">
                <a:avLst/>
              </a:prstGeom>
              <a:noFill/>
            </p:spPr>
            <p:txBody>
              <a:bodyPr wrap="none" rtlCol="0">
                <a:spAutoFit/>
              </a:bodyPr>
              <a:lstStyle/>
              <a:p>
                <a:r>
                  <a:rPr lang="en-GB" sz="1980" dirty="0" err="1"/>
                  <a:t>Note</a:t>
                </a:r>
                <a:r>
                  <a:rPr lang="en-GB" sz="1980" dirty="0"/>
                  <a:t>: </a:t>
                </a:r>
                <a14:m>
                  <m:oMath xmlns:m="http://schemas.openxmlformats.org/officeDocument/2006/math">
                    <m:r>
                      <a:rPr lang="en-GB" sz="1980" i="1">
                        <a:latin typeface="Cambria Math"/>
                      </a:rPr>
                      <m:t>𝜈</m:t>
                    </m:r>
                  </m:oMath>
                </a14:m>
                <a:r>
                  <a:rPr lang="en-GB" sz="1980" dirty="0"/>
                  <a:t> is a constant</a:t>
                </a:r>
              </a:p>
            </p:txBody>
          </p:sp>
        </mc:Choice>
        <mc:Fallback xmlns="">
          <p:sp>
            <p:nvSpPr>
              <p:cNvPr id="7" name="TextBox 6"/>
              <p:cNvSpPr txBox="1">
                <a:spLocks noRot="1" noChangeAspect="1" noMove="1" noResize="1" noEditPoints="1" noAdjustHandles="1" noChangeArrowheads="1" noChangeShapeType="1" noTextEdit="1"/>
              </p:cNvSpPr>
              <p:nvPr/>
            </p:nvSpPr>
            <p:spPr>
              <a:xfrm>
                <a:off x="5029200" y="3102045"/>
                <a:ext cx="2294924" cy="397032"/>
              </a:xfrm>
              <a:prstGeom prst="rect">
                <a:avLst/>
              </a:prstGeom>
              <a:blipFill>
                <a:blip r:embed="rId5"/>
                <a:stretch>
                  <a:fillRect l="-2660" t="-6154" r="-2394" b="-26154"/>
                </a:stretch>
              </a:blipFill>
            </p:spPr>
            <p:txBody>
              <a:bodyPr/>
              <a:lstStyle/>
              <a:p>
                <a:r>
                  <a:rPr lang="en-US">
                    <a:noFill/>
                  </a:rPr>
                  <a:t> </a:t>
                </a:r>
              </a:p>
            </p:txBody>
          </p:sp>
        </mc:Fallback>
      </mc:AlternateContent>
      <p:sp>
        <p:nvSpPr>
          <p:cNvPr id="8" name="Rectangle 7"/>
          <p:cNvSpPr/>
          <p:nvPr/>
        </p:nvSpPr>
        <p:spPr>
          <a:xfrm>
            <a:off x="1068760" y="4203036"/>
            <a:ext cx="8237715" cy="701731"/>
          </a:xfrm>
          <a:prstGeom prst="rect">
            <a:avLst/>
          </a:prstGeom>
        </p:spPr>
        <p:txBody>
          <a:bodyPr wrap="square">
            <a:spAutoFit/>
          </a:bodyPr>
          <a:lstStyle/>
          <a:p>
            <a:r>
              <a:rPr lang="en-GB" sz="1980" dirty="0"/>
              <a:t>The fact that the failure rate is constant is a special “lack of ageing property”  of the exponential distribution.</a:t>
            </a:r>
          </a:p>
        </p:txBody>
      </p:sp>
      <p:sp>
        <p:nvSpPr>
          <p:cNvPr id="9" name="TextBox 8"/>
          <p:cNvSpPr txBox="1"/>
          <p:nvPr/>
        </p:nvSpPr>
        <p:spPr>
          <a:xfrm>
            <a:off x="1781640" y="5629075"/>
            <a:ext cx="5399683" cy="397032"/>
          </a:xfrm>
          <a:prstGeom prst="rect">
            <a:avLst/>
          </a:prstGeom>
          <a:noFill/>
        </p:spPr>
        <p:txBody>
          <a:bodyPr wrap="none" rtlCol="0">
            <a:spAutoFit/>
          </a:bodyPr>
          <a:lstStyle/>
          <a:p>
            <a:r>
              <a:rPr lang="en-GB" sz="1980" dirty="0"/>
              <a:t>- But often failure rates actually increase with age. </a:t>
            </a:r>
          </a:p>
        </p:txBody>
      </p:sp>
    </p:spTree>
    <p:custDataLst>
      <p:tags r:id="rId1"/>
    </p:custDataLst>
    <p:extLst>
      <p:ext uri="{BB962C8B-B14F-4D97-AF65-F5344CB8AC3E}">
        <p14:creationId xmlns:p14="http://schemas.microsoft.com/office/powerpoint/2010/main" val="23544092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1374</TotalTime>
  <Words>2141</Words>
  <Application>Microsoft Office PowerPoint</Application>
  <PresentationFormat>Custom</PresentationFormat>
  <Paragraphs>281</Paragraphs>
  <Slides>39</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3" baseType="lpstr">
      <vt:lpstr>Arial Unicode MS</vt:lpstr>
      <vt:lpstr>Arial</vt:lpstr>
      <vt:lpstr>Calibri</vt:lpstr>
      <vt:lpstr>Cambria Math</vt:lpstr>
      <vt:lpstr>Palatino Linotype</vt:lpstr>
      <vt:lpstr>Sitka Text</vt:lpstr>
      <vt:lpstr>Symbol</vt:lpstr>
      <vt:lpstr>Tahoma</vt:lpstr>
      <vt:lpstr>Times New Roman</vt:lpstr>
      <vt:lpstr>Verdana</vt:lpstr>
      <vt:lpstr>Wingdings</vt:lpstr>
      <vt:lpstr>Wingdings 3</vt:lpstr>
      <vt:lpstr>MicrosoftCPSWorkshopDubey</vt:lpstr>
      <vt:lpstr>Equation</vt:lpstr>
      <vt:lpstr>Exponential Distribution</vt:lpstr>
      <vt:lpstr>Exponential Distribution</vt:lpstr>
      <vt:lpstr>Another form of exponential distribution</vt:lpstr>
      <vt:lpstr>Exponential Distribution and Poisson Distribution</vt:lpstr>
      <vt:lpstr>Survivor function</vt:lpstr>
      <vt:lpstr>Important: memory less property of Survivor Function</vt:lpstr>
      <vt:lpstr>Memory less proof.</vt:lpstr>
      <vt:lpstr>PowerPoint Presentation</vt:lpstr>
      <vt:lpstr>PowerPoint Presentation</vt:lpstr>
      <vt:lpstr> Reliability Block Diagram and Fault Tree Analysis</vt:lpstr>
      <vt:lpstr>Review</vt:lpstr>
      <vt:lpstr>Review- Right censuring testing</vt:lpstr>
      <vt:lpstr>System Dependability Models</vt:lpstr>
      <vt:lpstr>System Reliability</vt:lpstr>
      <vt:lpstr>Problem</vt:lpstr>
      <vt:lpstr>RBD – reliability block diagram</vt:lpstr>
      <vt:lpstr>RBD</vt:lpstr>
      <vt:lpstr>RBD</vt:lpstr>
      <vt:lpstr>RBD - Steps</vt:lpstr>
      <vt:lpstr>Example (serial RBD)</vt:lpstr>
      <vt:lpstr>Example (Series RBD)</vt:lpstr>
      <vt:lpstr>Example (Series RBD)</vt:lpstr>
      <vt:lpstr>Parallel connections</vt:lpstr>
      <vt:lpstr>Reliability of redundant structures</vt:lpstr>
      <vt:lpstr>Reliability of active and standby systems</vt:lpstr>
      <vt:lpstr>Reliability of standby systems</vt:lpstr>
      <vt:lpstr>Reliability of standby systems</vt:lpstr>
      <vt:lpstr>Reliability of standby systems</vt:lpstr>
      <vt:lpstr>Fault Tree Analysis</vt:lpstr>
      <vt:lpstr>FTA Operators</vt:lpstr>
      <vt:lpstr>FTA</vt:lpstr>
      <vt:lpstr>FTA – with probabilities (reliability)</vt:lpstr>
      <vt:lpstr>History of FTA</vt:lpstr>
      <vt:lpstr>Example Flight Display</vt:lpstr>
      <vt:lpstr>Display fault tree</vt:lpstr>
      <vt:lpstr>Software and fault trees</vt:lpstr>
      <vt:lpstr>FTA: Summary</vt:lpstr>
      <vt:lpstr>Cut Sets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cp:lastModifiedBy>
  <cp:revision>106</cp:revision>
  <dcterms:created xsi:type="dcterms:W3CDTF">2017-03-29T22:01:37Z</dcterms:created>
  <dcterms:modified xsi:type="dcterms:W3CDTF">2018-10-02T13:49:46Z</dcterms:modified>
</cp:coreProperties>
</file>