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95" r:id="rId4"/>
    <p:sldId id="291" r:id="rId5"/>
    <p:sldId id="292" r:id="rId6"/>
    <p:sldId id="294" r:id="rId7"/>
    <p:sldId id="300" r:id="rId8"/>
    <p:sldId id="301" r:id="rId9"/>
    <p:sldId id="293" r:id="rId10"/>
    <p:sldId id="296" r:id="rId11"/>
    <p:sldId id="298" r:id="rId12"/>
    <p:sldId id="258" r:id="rId13"/>
    <p:sldId id="29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99" r:id="rId38"/>
    <p:sldId id="285" r:id="rId39"/>
    <p:sldId id="287" r:id="rId40"/>
    <p:sldId id="288" r:id="rId41"/>
    <p:sldId id="302" r:id="rId4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25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207" t="3035" r="2141" b="5914"/>
          <a:stretch/>
        </p:blipFill>
        <p:spPr>
          <a:xfrm>
            <a:off x="0" y="1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108" y="1450613"/>
            <a:ext cx="7795259" cy="1666028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486" y="3116641"/>
            <a:ext cx="7040880" cy="198628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50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5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0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23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311258"/>
            <a:ext cx="2263140" cy="627524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11257"/>
            <a:ext cx="6621780" cy="627524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4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2609" y="3099538"/>
            <a:ext cx="4442460" cy="1168216"/>
          </a:xfrm>
        </p:spPr>
        <p:txBody>
          <a:bodyPr>
            <a:normAutofit/>
          </a:bodyPr>
          <a:lstStyle>
            <a:lvl1pPr>
              <a:defRPr sz="220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2164" y="4559809"/>
            <a:ext cx="4442460" cy="2967642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3"/>
          </p:nvPr>
        </p:nvSpPr>
        <p:spPr>
          <a:xfrm>
            <a:off x="5122164" y="1290691"/>
            <a:ext cx="4442460" cy="305221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0" name="Picture 9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90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1292690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52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65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8039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noth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new_isis_ppt_bg_no_foo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10051415" cy="777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129425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  <a:lvl2pPr>
              <a:defRPr>
                <a:solidFill>
                  <a:srgbClr val="0E1C58"/>
                </a:solidFill>
              </a:defRPr>
            </a:lvl2pPr>
            <a:lvl3pPr>
              <a:defRPr>
                <a:solidFill>
                  <a:srgbClr val="0E1C58"/>
                </a:solidFill>
              </a:defRPr>
            </a:lvl3pPr>
            <a:lvl4pPr>
              <a:defRPr>
                <a:solidFill>
                  <a:srgbClr val="0E1C58"/>
                </a:solidFill>
              </a:defRPr>
            </a:lvl4pPr>
            <a:lvl5pPr>
              <a:defRPr>
                <a:solidFill>
                  <a:srgbClr val="0E1C58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76" y="65470"/>
            <a:ext cx="8375904" cy="866463"/>
          </a:xfrm>
        </p:spPr>
        <p:txBody>
          <a:bodyPr>
            <a:normAutofit/>
          </a:bodyPr>
          <a:lstStyle>
            <a:lvl1pPr>
              <a:defRPr sz="3960"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3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45828"/>
            <a:ext cx="9052560" cy="82284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99173"/>
            <a:ext cx="4442460" cy="5129425"/>
          </a:xfrm>
        </p:spPr>
        <p:txBody>
          <a:bodyPr/>
          <a:lstStyle>
            <a:lvl1pPr>
              <a:defRPr sz="3080">
                <a:solidFill>
                  <a:srgbClr val="0E1C58"/>
                </a:solidFill>
              </a:defRPr>
            </a:lvl1pPr>
            <a:lvl2pPr>
              <a:defRPr sz="2640">
                <a:solidFill>
                  <a:srgbClr val="0E1C58"/>
                </a:solidFill>
              </a:defRPr>
            </a:lvl2pPr>
            <a:lvl3pPr>
              <a:defRPr sz="2200">
                <a:solidFill>
                  <a:srgbClr val="0E1C58"/>
                </a:solidFill>
              </a:defRPr>
            </a:lvl3pPr>
            <a:lvl4pPr>
              <a:defRPr sz="1980">
                <a:solidFill>
                  <a:srgbClr val="0E1C58"/>
                </a:solidFill>
              </a:defRPr>
            </a:lvl4pPr>
            <a:lvl5pPr>
              <a:defRPr sz="1980">
                <a:solidFill>
                  <a:srgbClr val="0E1C58"/>
                </a:solidFill>
              </a:defRPr>
            </a:lvl5pPr>
            <a:lvl6pPr>
              <a:defRPr sz="1980"/>
            </a:lvl6pPr>
            <a:lvl7pPr>
              <a:defRPr sz="1980"/>
            </a:lvl7pPr>
            <a:lvl8pPr>
              <a:defRPr sz="1980"/>
            </a:lvl8pPr>
            <a:lvl9pPr>
              <a:defRPr sz="198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99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888273"/>
          </a:xfrm>
        </p:spPr>
        <p:txBody>
          <a:bodyPr/>
          <a:lstStyle>
            <a:lvl1pPr>
              <a:defRPr>
                <a:solidFill>
                  <a:srgbClr val="0E1C58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" y="1292687"/>
            <a:ext cx="4444207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8" y="1292687"/>
            <a:ext cx="4445953" cy="2429308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  <p:sp>
        <p:nvSpPr>
          <p:cNvPr id="13" name="Content Placeholder 3"/>
          <p:cNvSpPr>
            <a:spLocks noGrp="1"/>
          </p:cNvSpPr>
          <p:nvPr>
            <p:ph sz="half" idx="14"/>
          </p:nvPr>
        </p:nvSpPr>
        <p:spPr>
          <a:xfrm>
            <a:off x="5111273" y="4053863"/>
            <a:ext cx="4444207" cy="2587341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02920" y="4053863"/>
            <a:ext cx="4444207" cy="2587342"/>
          </a:xfrm>
        </p:spPr>
        <p:txBody>
          <a:bodyPr/>
          <a:lstStyle>
            <a:lvl1pPr>
              <a:defRPr sz="2640">
                <a:solidFill>
                  <a:srgbClr val="0E1C58"/>
                </a:solidFill>
              </a:defRPr>
            </a:lvl1pPr>
            <a:lvl2pPr>
              <a:defRPr sz="2200">
                <a:solidFill>
                  <a:srgbClr val="0E1C58"/>
                </a:solidFill>
              </a:defRPr>
            </a:lvl2pPr>
            <a:lvl3pPr>
              <a:defRPr sz="1980">
                <a:solidFill>
                  <a:srgbClr val="0E1C58"/>
                </a:solidFill>
              </a:defRPr>
            </a:lvl3pPr>
            <a:lvl4pPr>
              <a:defRPr sz="1760">
                <a:solidFill>
                  <a:srgbClr val="0E1C58"/>
                </a:solidFill>
              </a:defRPr>
            </a:lvl4pPr>
            <a:lvl5pPr>
              <a:defRPr sz="1760">
                <a:solidFill>
                  <a:srgbClr val="0E1C58"/>
                </a:solidFill>
              </a:defRPr>
            </a:lvl5pPr>
            <a:lvl6pPr>
              <a:defRPr sz="1760"/>
            </a:lvl6pPr>
            <a:lvl7pPr>
              <a:defRPr sz="1760"/>
            </a:lvl7pPr>
            <a:lvl8pPr>
              <a:defRPr sz="1760"/>
            </a:lvl8pPr>
            <a:lvl9pPr>
              <a:defRPr sz="1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6641204"/>
            <a:ext cx="10058400" cy="113119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980"/>
          </a:p>
        </p:txBody>
      </p:sp>
    </p:spTree>
    <p:extLst>
      <p:ext uri="{BB962C8B-B14F-4D97-AF65-F5344CB8AC3E}">
        <p14:creationId xmlns:p14="http://schemas.microsoft.com/office/powerpoint/2010/main" val="362216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5" name="Picture 4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6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1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1" y="1626447"/>
            <a:ext cx="3309144" cy="5316538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540"/>
            </a:lvl1pPr>
            <a:lvl2pPr marL="502920" indent="0">
              <a:buNone/>
              <a:defRPr sz="1320"/>
            </a:lvl2pPr>
            <a:lvl3pPr marL="1005840" indent="0">
              <a:buNone/>
              <a:defRPr sz="1100"/>
            </a:lvl3pPr>
            <a:lvl4pPr marL="1508760" indent="0">
              <a:buNone/>
              <a:defRPr sz="990"/>
            </a:lvl4pPr>
            <a:lvl5pPr marL="2011680" indent="0">
              <a:buNone/>
              <a:defRPr sz="990"/>
            </a:lvl5pPr>
            <a:lvl6pPr marL="2514600" indent="0">
              <a:buNone/>
              <a:defRPr sz="990"/>
            </a:lvl6pPr>
            <a:lvl7pPr marL="3017520" indent="0">
              <a:buNone/>
              <a:defRPr sz="990"/>
            </a:lvl7pPr>
            <a:lvl8pPr marL="3520440" indent="0">
              <a:buNone/>
              <a:defRPr sz="990"/>
            </a:lvl8pPr>
            <a:lvl9pPr marL="4023360" indent="0">
              <a:buNone/>
              <a:defRPr sz="99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ISIS_PPT_P1_r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59"/>
          <a:stretch/>
        </p:blipFill>
        <p:spPr>
          <a:xfrm>
            <a:off x="0" y="1395816"/>
            <a:ext cx="10058400" cy="637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SIS_PPT_P1_r2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02207"/>
            <a:ext cx="9052560" cy="757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1333743"/>
            <a:ext cx="9052560" cy="51294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67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0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9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ctr" defTabSz="502920" rtl="0" eaLnBrk="1" latinLnBrk="0" hangingPunct="1"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502920" rtl="0" eaLnBrk="1" latinLnBrk="0" hangingPunct="1">
        <a:spcBef>
          <a:spcPct val="20000"/>
        </a:spcBef>
        <a:buFont typeface="Arial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defTabSz="502920" rtl="0" eaLnBrk="1" latinLnBrk="0" hangingPunct="1">
        <a:spcBef>
          <a:spcPct val="20000"/>
        </a:spcBef>
        <a:buFont typeface="Arial"/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502920" rtl="0" eaLnBrk="1" latinLnBrk="0" hangingPunct="1">
        <a:spcBef>
          <a:spcPct val="20000"/>
        </a:spcBef>
        <a:buFont typeface="Arial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50292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50292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50292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50292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amturing.acm.org/p558-lamport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1828800"/>
            <a:ext cx="7882255" cy="659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5" dirty="0">
                <a:latin typeface="Arial"/>
                <a:cs typeface="Arial"/>
              </a:rPr>
              <a:t>Chandy-Lamport</a:t>
            </a:r>
            <a:r>
              <a:rPr sz="4200" spc="-30" dirty="0">
                <a:latin typeface="Arial"/>
                <a:cs typeface="Arial"/>
              </a:rPr>
              <a:t> </a:t>
            </a:r>
            <a:r>
              <a:rPr sz="4200" spc="5" dirty="0">
                <a:latin typeface="Arial"/>
                <a:cs typeface="Arial"/>
              </a:rPr>
              <a:t>Snapshotting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38400" y="3429000"/>
            <a:ext cx="6705600" cy="200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20" dirty="0">
                <a:solidFill>
                  <a:srgbClr val="A6A6A6"/>
                </a:solidFill>
                <a:latin typeface="Arial"/>
                <a:cs typeface="Arial"/>
              </a:rPr>
              <a:t>[Content adapted </a:t>
            </a:r>
            <a:r>
              <a:rPr sz="1300" b="1" spc="-15" dirty="0">
                <a:solidFill>
                  <a:srgbClr val="A6A6A6"/>
                </a:solidFill>
                <a:latin typeface="Arial"/>
                <a:cs typeface="Arial"/>
              </a:rPr>
              <a:t>from </a:t>
            </a:r>
            <a:r>
              <a:rPr lang="en-US" sz="1300" b="1" spc="-5" dirty="0" err="1" smtClean="0">
                <a:solidFill>
                  <a:srgbClr val="A6A6A6"/>
                </a:solidFill>
                <a:latin typeface="Arial"/>
                <a:cs typeface="Arial"/>
              </a:rPr>
              <a:t>Melissaris</a:t>
            </a:r>
            <a:r>
              <a:rPr lang="en-US" sz="1300" b="1" spc="-5" dirty="0" smtClean="0">
                <a:solidFill>
                  <a:srgbClr val="A6A6A6"/>
                </a:solidFill>
                <a:latin typeface="Arial"/>
                <a:cs typeface="Arial"/>
              </a:rPr>
              <a:t> and Daniel </a:t>
            </a:r>
            <a:r>
              <a:rPr lang="en-US" sz="1300" b="1" spc="-5" dirty="0" err="1" smtClean="0">
                <a:solidFill>
                  <a:srgbClr val="A6A6A6"/>
                </a:solidFill>
                <a:latin typeface="Arial"/>
                <a:cs typeface="Arial"/>
              </a:rPr>
              <a:t>Suo</a:t>
            </a:r>
            <a:r>
              <a:rPr lang="en-US" sz="1300" b="1" spc="-5" dirty="0" smtClean="0">
                <a:solidFill>
                  <a:srgbClr val="A6A6A6"/>
                </a:solidFill>
                <a:latin typeface="Arial"/>
                <a:cs typeface="Arial"/>
              </a:rPr>
              <a:t> </a:t>
            </a:r>
            <a:r>
              <a:rPr lang="en-US" sz="1300" b="1" spc="-5" dirty="0">
                <a:solidFill>
                  <a:srgbClr val="A6A6A6"/>
                </a:solidFill>
                <a:latin typeface="Arial"/>
                <a:cs typeface="Arial"/>
              </a:rPr>
              <a:t>and Prof. Alan </a:t>
            </a:r>
            <a:r>
              <a:rPr lang="en-US" sz="1300" b="1" spc="-5" dirty="0" err="1">
                <a:solidFill>
                  <a:srgbClr val="A6A6A6"/>
                </a:solidFill>
                <a:latin typeface="Arial"/>
                <a:cs typeface="Arial"/>
              </a:rPr>
              <a:t>Kaminsky</a:t>
            </a:r>
            <a:endParaRPr sz="1300" dirty="0">
              <a:latin typeface="Arial"/>
              <a:cs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7800" y="5943600"/>
            <a:ext cx="678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https://www.cs.rit.edu/~ark/winter2012/730/module04/notes.shtml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Events (Logical Clocks)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Another way to impose an order on events is a </a:t>
            </a:r>
            <a:r>
              <a:rPr lang="en-US" b="1" dirty="0"/>
              <a:t>logical clock</a:t>
            </a:r>
            <a:endParaRPr lang="en-US" dirty="0"/>
          </a:p>
          <a:p>
            <a:pPr lvl="1"/>
            <a:r>
              <a:rPr lang="en-US" dirty="0"/>
              <a:t>Invented by Leslie </a:t>
            </a:r>
            <a:r>
              <a:rPr lang="en-US" dirty="0" err="1"/>
              <a:t>Lamport</a:t>
            </a:r>
            <a:r>
              <a:rPr lang="en-US" dirty="0"/>
              <a:t> in 1978</a:t>
            </a:r>
          </a:p>
          <a:p>
            <a:r>
              <a:rPr lang="en-US" dirty="0"/>
              <a:t>There are </a:t>
            </a:r>
            <a:r>
              <a:rPr lang="en-US" i="1" dirty="0"/>
              <a:t>N</a:t>
            </a:r>
            <a:r>
              <a:rPr lang="en-US" dirty="0"/>
              <a:t> </a:t>
            </a:r>
            <a:r>
              <a:rPr lang="en-US" b="1" dirty="0"/>
              <a:t>processes</a:t>
            </a:r>
            <a:r>
              <a:rPr lang="en-US" dirty="0"/>
              <a:t> 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, 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, . . . 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Each process experiences a sequence of </a:t>
            </a:r>
            <a:r>
              <a:rPr lang="en-US" b="1" dirty="0"/>
              <a:t>events</a:t>
            </a:r>
            <a:r>
              <a:rPr lang="en-US" dirty="0"/>
              <a:t>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endParaRPr lang="en-US" dirty="0"/>
          </a:p>
          <a:p>
            <a:pPr lvl="1"/>
            <a:r>
              <a:rPr lang="en-US" dirty="0"/>
              <a:t>Send a message: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send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Receive a message: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receive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</a:t>
            </a:r>
          </a:p>
          <a:p>
            <a:r>
              <a:rPr lang="en-US" dirty="0"/>
              <a:t>There is an event </a:t>
            </a:r>
            <a:r>
              <a:rPr lang="en-US" b="1" dirty="0"/>
              <a:t>causality relation</a:t>
            </a:r>
            <a:r>
              <a:rPr lang="en-US" dirty="0"/>
              <a:t>: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, "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caused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and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happen in the same process and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happens first, then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endParaRPr lang="en-US" dirty="0"/>
          </a:p>
          <a:p>
            <a:pPr lvl="1"/>
            <a:r>
              <a:rPr lang="en-US" dirty="0"/>
              <a:t>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send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and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= </a:t>
            </a:r>
            <a:r>
              <a:rPr lang="en-US" i="1" dirty="0"/>
              <a:t>receive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(send and receive of the same message), then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endParaRPr lang="en-US" dirty="0"/>
          </a:p>
          <a:p>
            <a:pPr lvl="1"/>
            <a:r>
              <a:rPr lang="en-US" dirty="0"/>
              <a:t>Otherwise, neither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nor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is true, and we say that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and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are </a:t>
            </a:r>
            <a:r>
              <a:rPr lang="en-US" b="1" dirty="0"/>
              <a:t>concurrent</a:t>
            </a:r>
            <a:r>
              <a:rPr lang="en-US" dirty="0"/>
              <a:t> events</a:t>
            </a:r>
          </a:p>
          <a:p>
            <a:pPr lvl="1"/>
            <a:r>
              <a:rPr lang="en-US" dirty="0"/>
              <a:t>The causality relation is </a:t>
            </a:r>
            <a:r>
              <a:rPr lang="en-US" b="1" dirty="0"/>
              <a:t>transitive</a:t>
            </a:r>
            <a:r>
              <a:rPr lang="en-US" dirty="0"/>
              <a:t>: 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and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r>
              <a:rPr lang="en-US" dirty="0"/>
              <a:t> , then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k</a:t>
            </a:r>
            <a:endParaRPr lang="en-US" dirty="0"/>
          </a:p>
          <a:p>
            <a:pPr lvl="1"/>
            <a:r>
              <a:rPr lang="en-US" dirty="0"/>
              <a:t>The causality relation defines an </a:t>
            </a:r>
            <a:r>
              <a:rPr lang="en-US" b="1" dirty="0"/>
              <a:t>ordering</a:t>
            </a:r>
            <a:r>
              <a:rPr lang="en-US" dirty="0"/>
              <a:t> (partial ordering) among </a:t>
            </a:r>
            <a:r>
              <a:rPr lang="en-US" dirty="0" smtClean="0"/>
              <a:t>events</a:t>
            </a:r>
          </a:p>
          <a:p>
            <a:r>
              <a:rPr lang="en-US" dirty="0"/>
              <a:t>Each process has a </a:t>
            </a:r>
            <a:r>
              <a:rPr lang="en-US" b="1" dirty="0"/>
              <a:t>logical clock</a:t>
            </a:r>
            <a:r>
              <a:rPr lang="en-US" dirty="0"/>
              <a:t> </a:t>
            </a:r>
            <a:r>
              <a:rPr lang="en-US" i="1" dirty="0"/>
              <a:t>LC</a:t>
            </a:r>
            <a:r>
              <a:rPr lang="en-US" dirty="0"/>
              <a:t>, an integer</a:t>
            </a:r>
          </a:p>
          <a:p>
            <a:r>
              <a:rPr lang="en-US" dirty="0"/>
              <a:t>The logical clock is used to associate a </a:t>
            </a:r>
            <a:r>
              <a:rPr lang="en-US" b="1" dirty="0"/>
              <a:t>logical timestamp</a:t>
            </a:r>
            <a:r>
              <a:rPr lang="en-US" dirty="0"/>
              <a:t> with each event in the process: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We want to use the events' logical timestamps to reflect the order of the events; specifically:</a:t>
            </a:r>
          </a:p>
          <a:p>
            <a:pPr lvl="1"/>
            <a:r>
              <a:rPr lang="en-US" dirty="0"/>
              <a:t>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, then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&lt;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1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clock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71600"/>
            <a:ext cx="9052560" cy="51294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each process</a:t>
            </a:r>
            <a:r>
              <a:rPr lang="en-US" dirty="0" smtClean="0"/>
              <a:t>: Initialize</a:t>
            </a:r>
            <a:r>
              <a:rPr lang="en-US" dirty="0"/>
              <a:t> </a:t>
            </a:r>
            <a:r>
              <a:rPr lang="en-US" i="1" dirty="0"/>
              <a:t>LC</a:t>
            </a:r>
            <a:r>
              <a:rPr lang="en-US" dirty="0"/>
              <a:t> = 0</a:t>
            </a:r>
          </a:p>
          <a:p>
            <a:r>
              <a:rPr lang="en-US" dirty="0"/>
              <a:t>To send a message,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send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Increment logical clock: </a:t>
            </a:r>
            <a:r>
              <a:rPr lang="en-US" i="1" dirty="0"/>
              <a:t>LC</a:t>
            </a:r>
            <a:r>
              <a:rPr lang="en-US" dirty="0"/>
              <a:t> = </a:t>
            </a:r>
            <a:r>
              <a:rPr lang="en-US" i="1" dirty="0"/>
              <a:t>LC</a:t>
            </a:r>
            <a:r>
              <a:rPr lang="en-US" dirty="0"/>
              <a:t> + 1</a:t>
            </a:r>
          </a:p>
          <a:p>
            <a:pPr lvl="1"/>
            <a:r>
              <a:rPr lang="en-US" dirty="0"/>
              <a:t>Use that as the logical timestamp of the send event: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= </a:t>
            </a:r>
            <a:r>
              <a:rPr lang="en-US" i="1" dirty="0"/>
              <a:t>LC</a:t>
            </a:r>
            <a:endParaRPr lang="en-US" dirty="0"/>
          </a:p>
          <a:p>
            <a:pPr lvl="1"/>
            <a:r>
              <a:rPr lang="en-US" dirty="0"/>
              <a:t>Also use that as the logical timestamp of the message: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= </a:t>
            </a:r>
            <a:r>
              <a:rPr lang="en-US" i="1" dirty="0"/>
              <a:t>LC</a:t>
            </a:r>
            <a:endParaRPr lang="en-US" dirty="0"/>
          </a:p>
          <a:p>
            <a:pPr lvl="1"/>
            <a:r>
              <a:rPr lang="en-US" dirty="0"/>
              <a:t>Send </a:t>
            </a:r>
            <a:r>
              <a:rPr lang="en-US" i="1" dirty="0"/>
              <a:t>m</a:t>
            </a:r>
            <a:r>
              <a:rPr lang="en-US" dirty="0"/>
              <a:t> and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 to recipient</a:t>
            </a:r>
          </a:p>
          <a:p>
            <a:r>
              <a:rPr lang="en-US" dirty="0"/>
              <a:t>When a message is received,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= </a:t>
            </a:r>
            <a:r>
              <a:rPr lang="en-US" i="1" dirty="0"/>
              <a:t>receive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Fast-forward logical clock to message timestamp if necessary: </a:t>
            </a:r>
            <a:r>
              <a:rPr lang="en-US" i="1" dirty="0"/>
              <a:t>LC</a:t>
            </a:r>
            <a:r>
              <a:rPr lang="en-US" dirty="0"/>
              <a:t> = max (</a:t>
            </a:r>
            <a:r>
              <a:rPr lang="en-US" i="1" dirty="0"/>
              <a:t>LC</a:t>
            </a:r>
            <a:r>
              <a:rPr lang="en-US" dirty="0"/>
              <a:t>, </a:t>
            </a:r>
            <a:r>
              <a:rPr lang="en-US" i="1" dirty="0"/>
              <a:t>TS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Increment logical clock: </a:t>
            </a:r>
            <a:r>
              <a:rPr lang="en-US" i="1" dirty="0"/>
              <a:t>LC</a:t>
            </a:r>
            <a:r>
              <a:rPr lang="en-US" dirty="0"/>
              <a:t> = </a:t>
            </a:r>
            <a:r>
              <a:rPr lang="en-US" i="1" dirty="0"/>
              <a:t>LC</a:t>
            </a:r>
            <a:r>
              <a:rPr lang="en-US" dirty="0"/>
              <a:t> + 1</a:t>
            </a:r>
          </a:p>
          <a:p>
            <a:pPr lvl="1"/>
            <a:r>
              <a:rPr lang="en-US" dirty="0"/>
              <a:t>Use that as the logical timestamp of the receive event: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= </a:t>
            </a:r>
            <a:r>
              <a:rPr lang="en-US" i="1" dirty="0" smtClean="0"/>
              <a:t>LC</a:t>
            </a:r>
          </a:p>
          <a:p>
            <a:endParaRPr lang="en-US" i="1" dirty="0"/>
          </a:p>
          <a:p>
            <a:r>
              <a:rPr lang="en-US" dirty="0" smtClean="0"/>
              <a:t>Note: Logical </a:t>
            </a:r>
            <a:r>
              <a:rPr lang="en-US" dirty="0"/>
              <a:t>clocks cannot be used to infer </a:t>
            </a:r>
            <a:r>
              <a:rPr lang="en-US" dirty="0" smtClean="0"/>
              <a:t>causality. It </a:t>
            </a:r>
            <a:r>
              <a:rPr lang="en-US" dirty="0"/>
              <a:t>is true that if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 , then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&lt;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)</a:t>
            </a:r>
          </a:p>
          <a:p>
            <a:r>
              <a:rPr lang="en-US" dirty="0"/>
              <a:t>It is not true that if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&lt; </a:t>
            </a:r>
            <a:r>
              <a:rPr lang="en-US" i="1" dirty="0"/>
              <a:t>LC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r>
              <a:rPr lang="en-US" dirty="0"/>
              <a:t>), then 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 → </a:t>
            </a:r>
            <a:r>
              <a:rPr lang="en-US" i="1" dirty="0" err="1"/>
              <a:t>e</a:t>
            </a:r>
            <a:r>
              <a:rPr lang="en-US" i="1" baseline="-25000" dirty="0" err="1"/>
              <a:t>j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45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944" y="3477065"/>
            <a:ext cx="4217670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Global</a:t>
            </a:r>
            <a:r>
              <a:rPr spc="-105" dirty="0"/>
              <a:t> </a:t>
            </a:r>
            <a:r>
              <a:rPr spc="-30" dirty="0"/>
              <a:t>snapshots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410200"/>
            <a:ext cx="8610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Chandy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K. M.,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Lamport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L. (1985). Distributed snapshots: Determining global states of distributed systems.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ACM Transactions on Computer Systems (TOCS)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3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(1), 63-75.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Snapshot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46" y="1333743"/>
            <a:ext cx="5059680" cy="512942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global snapshot includes the state of each local process and information in the channels at the time the snapshot was taken.</a:t>
            </a:r>
          </a:p>
          <a:p>
            <a:r>
              <a:rPr lang="en-US" dirty="0" smtClean="0"/>
              <a:t>The snapshot should not affect the final result of the distributed system.</a:t>
            </a:r>
          </a:p>
          <a:p>
            <a:r>
              <a:rPr lang="en-US" dirty="0" smtClean="0"/>
              <a:t>Note that in practice it does delay the final result.</a:t>
            </a:r>
            <a:endParaRPr lang="en-US" dirty="0"/>
          </a:p>
        </p:txBody>
      </p:sp>
      <p:pic>
        <p:nvPicPr>
          <p:cNvPr id="1026" name="Picture 2" descr="Image result for snapshot traff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0" y="1333743"/>
            <a:ext cx="41129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light aw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426" y="3786643"/>
            <a:ext cx="4680109" cy="2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02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7982" y="7069115"/>
            <a:ext cx="13462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300" dirty="0">
                <a:solidFill>
                  <a:srgbClr val="898989"/>
                </a:solidFill>
                <a:latin typeface="Calibri"/>
                <a:cs typeface="Calibri"/>
              </a:rPr>
              <a:t>14</a:t>
            </a:fld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46633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Global </a:t>
            </a:r>
            <a:r>
              <a:rPr spc="-30" dirty="0"/>
              <a:t>snapshot </a:t>
            </a:r>
            <a:r>
              <a:rPr spc="-10" dirty="0"/>
              <a:t>is </a:t>
            </a:r>
            <a:r>
              <a:rPr spc="-25" dirty="0"/>
              <a:t>global</a:t>
            </a:r>
            <a:r>
              <a:rPr spc="-114" dirty="0"/>
              <a:t> </a:t>
            </a:r>
            <a:r>
              <a:rPr spc="-60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505" y="1969831"/>
            <a:ext cx="8177530" cy="432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ct val="993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5" dirty="0">
                <a:latin typeface="Calibri"/>
                <a:cs typeface="Calibri"/>
              </a:rPr>
              <a:t>Each </a:t>
            </a:r>
            <a:r>
              <a:rPr sz="3400" spc="-15" dirty="0">
                <a:latin typeface="Calibri"/>
                <a:cs typeface="Calibri"/>
              </a:rPr>
              <a:t>distributed application </a:t>
            </a:r>
            <a:r>
              <a:rPr sz="3400" spc="-5" dirty="0">
                <a:latin typeface="Calibri"/>
                <a:cs typeface="Calibri"/>
              </a:rPr>
              <a:t>has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number of  </a:t>
            </a:r>
            <a:r>
              <a:rPr sz="3400" spc="-20" dirty="0">
                <a:latin typeface="Calibri"/>
                <a:cs typeface="Calibri"/>
              </a:rPr>
              <a:t>processes (leaders) </a:t>
            </a:r>
            <a:r>
              <a:rPr sz="3400" spc="-10" dirty="0">
                <a:latin typeface="Calibri"/>
                <a:cs typeface="Calibri"/>
              </a:rPr>
              <a:t>running on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number of  </a:t>
            </a:r>
            <a:r>
              <a:rPr sz="3400" spc="-25" dirty="0">
                <a:latin typeface="Calibri"/>
                <a:cs typeface="Calibri"/>
              </a:rPr>
              <a:t>physical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servers</a:t>
            </a:r>
            <a:endParaRPr sz="3400">
              <a:latin typeface="Calibri"/>
              <a:cs typeface="Calibri"/>
            </a:endParaRPr>
          </a:p>
          <a:p>
            <a:pPr marL="374650" marR="695960" indent="-361950">
              <a:lnSpc>
                <a:spcPct val="100499"/>
              </a:lnSpc>
              <a:spcBef>
                <a:spcPts val="6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These </a:t>
            </a:r>
            <a:r>
              <a:rPr sz="3400" spc="-20" dirty="0">
                <a:latin typeface="Calibri"/>
                <a:cs typeface="Calibri"/>
              </a:rPr>
              <a:t>processes communicate </a:t>
            </a:r>
            <a:r>
              <a:rPr sz="3400" spc="-10" dirty="0">
                <a:latin typeface="Calibri"/>
                <a:cs typeface="Calibri"/>
              </a:rPr>
              <a:t>with </a:t>
            </a:r>
            <a:r>
              <a:rPr sz="3400" spc="-15" dirty="0">
                <a:latin typeface="Calibri"/>
                <a:cs typeface="Calibri"/>
              </a:rPr>
              <a:t>each  </a:t>
            </a:r>
            <a:r>
              <a:rPr sz="3400" spc="-10" dirty="0">
                <a:latin typeface="Calibri"/>
                <a:cs typeface="Calibri"/>
              </a:rPr>
              <a:t>other </a:t>
            </a:r>
            <a:r>
              <a:rPr sz="3400" spc="-5" dirty="0">
                <a:latin typeface="Calibri"/>
                <a:cs typeface="Calibri"/>
              </a:rPr>
              <a:t>via </a:t>
            </a:r>
            <a:r>
              <a:rPr sz="3400" spc="-10" dirty="0">
                <a:latin typeface="Calibri"/>
                <a:cs typeface="Calibri"/>
              </a:rPr>
              <a:t>channels </a:t>
            </a:r>
            <a:r>
              <a:rPr sz="3400" spc="-25" dirty="0">
                <a:latin typeface="Calibri"/>
                <a:cs typeface="Calibri"/>
              </a:rPr>
              <a:t>(text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messaging)</a:t>
            </a:r>
            <a:endParaRPr sz="3400">
              <a:latin typeface="Calibri"/>
              <a:cs typeface="Calibri"/>
            </a:endParaRPr>
          </a:p>
          <a:p>
            <a:pPr marL="374650" marR="144780" indent="-361950" algn="just">
              <a:lnSpc>
                <a:spcPct val="100499"/>
              </a:lnSpc>
              <a:spcBef>
                <a:spcPts val="695"/>
              </a:spcBef>
              <a:buFont typeface="Arial"/>
              <a:buChar char="•"/>
              <a:tabLst>
                <a:tab pos="374650" algn="l"/>
              </a:tabLst>
            </a:pPr>
            <a:r>
              <a:rPr sz="3400" dirty="0">
                <a:latin typeface="Calibri"/>
                <a:cs typeface="Calibri"/>
              </a:rPr>
              <a:t>A </a:t>
            </a:r>
            <a:r>
              <a:rPr sz="3400" b="1" spc="-20" dirty="0">
                <a:solidFill>
                  <a:srgbClr val="F79646"/>
                </a:solidFill>
                <a:latin typeface="Calibri"/>
                <a:cs typeface="Calibri"/>
              </a:rPr>
              <a:t>snapshot </a:t>
            </a:r>
            <a:r>
              <a:rPr sz="3400" spc="-20" dirty="0">
                <a:latin typeface="Calibri"/>
                <a:cs typeface="Calibri"/>
              </a:rPr>
              <a:t>captures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5" dirty="0">
                <a:latin typeface="Calibri"/>
                <a:cs typeface="Calibri"/>
              </a:rPr>
              <a:t>local </a:t>
            </a:r>
            <a:r>
              <a:rPr sz="3400" spc="-35" dirty="0">
                <a:latin typeface="Calibri"/>
                <a:cs typeface="Calibri"/>
              </a:rPr>
              <a:t>states </a:t>
            </a:r>
            <a:r>
              <a:rPr sz="3400" spc="-10" dirty="0">
                <a:latin typeface="Calibri"/>
                <a:cs typeface="Calibri"/>
              </a:rPr>
              <a:t>of </a:t>
            </a:r>
            <a:r>
              <a:rPr sz="3400" spc="-15" dirty="0">
                <a:latin typeface="Calibri"/>
                <a:cs typeface="Calibri"/>
              </a:rPr>
              <a:t>each 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5" dirty="0">
                <a:latin typeface="Calibri"/>
                <a:cs typeface="Calibri"/>
              </a:rPr>
              <a:t>(e.g., </a:t>
            </a:r>
            <a:r>
              <a:rPr sz="3400" spc="-30" dirty="0">
                <a:latin typeface="Calibri"/>
                <a:cs typeface="Calibri"/>
              </a:rPr>
              <a:t>program </a:t>
            </a:r>
            <a:r>
              <a:rPr sz="3400" spc="-15" dirty="0">
                <a:latin typeface="Calibri"/>
                <a:cs typeface="Calibri"/>
              </a:rPr>
              <a:t>variables) </a:t>
            </a:r>
            <a:r>
              <a:rPr sz="3400" spc="-10" dirty="0">
                <a:latin typeface="Calibri"/>
                <a:cs typeface="Calibri"/>
              </a:rPr>
              <a:t>along with 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10" dirty="0">
                <a:latin typeface="Calibri"/>
                <a:cs typeface="Calibri"/>
              </a:rPr>
              <a:t>of </a:t>
            </a:r>
            <a:r>
              <a:rPr sz="3400" spc="-15" dirty="0">
                <a:latin typeface="Calibri"/>
                <a:cs typeface="Calibri"/>
              </a:rPr>
              <a:t>each </a:t>
            </a:r>
            <a:r>
              <a:rPr sz="3400" spc="-20" dirty="0">
                <a:latin typeface="Calibri"/>
                <a:cs typeface="Calibri"/>
              </a:rPr>
              <a:t>communication </a:t>
            </a:r>
            <a:r>
              <a:rPr sz="3400" spc="-10" dirty="0">
                <a:latin typeface="Calibri"/>
                <a:cs typeface="Calibri"/>
              </a:rPr>
              <a:t>channel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7982" y="7069115"/>
            <a:ext cx="13462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300" dirty="0">
                <a:solidFill>
                  <a:srgbClr val="898989"/>
                </a:solidFill>
                <a:latin typeface="Calibri"/>
                <a:cs typeface="Calibri"/>
              </a:rPr>
              <a:t>15</a:t>
            </a:fld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01357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Why </a:t>
            </a:r>
            <a:r>
              <a:rPr spc="-15" dirty="0"/>
              <a:t>do </a:t>
            </a:r>
            <a:r>
              <a:rPr spc="-40" dirty="0"/>
              <a:t>we </a:t>
            </a:r>
            <a:r>
              <a:rPr spc="-25" dirty="0"/>
              <a:t>need</a:t>
            </a:r>
            <a:r>
              <a:rPr spc="-114" dirty="0"/>
              <a:t> </a:t>
            </a:r>
            <a:r>
              <a:rPr spc="-30" dirty="0"/>
              <a:t>snapshots?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505" y="1966204"/>
            <a:ext cx="842010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15" dirty="0">
                <a:solidFill>
                  <a:srgbClr val="F79646"/>
                </a:solidFill>
                <a:latin typeface="Calibri"/>
                <a:cs typeface="Calibri"/>
              </a:rPr>
              <a:t>Checkpointing</a:t>
            </a:r>
            <a:r>
              <a:rPr sz="3400" spc="-15" dirty="0">
                <a:latin typeface="Calibri"/>
                <a:cs typeface="Calibri"/>
              </a:rPr>
              <a:t>: </a:t>
            </a:r>
            <a:r>
              <a:rPr sz="3400" spc="-30" dirty="0">
                <a:latin typeface="Calibri"/>
                <a:cs typeface="Calibri"/>
              </a:rPr>
              <a:t>restart </a:t>
            </a:r>
            <a:r>
              <a:rPr sz="3400" spc="-5" dirty="0">
                <a:latin typeface="Calibri"/>
                <a:cs typeface="Calibri"/>
              </a:rPr>
              <a:t>if the </a:t>
            </a:r>
            <a:r>
              <a:rPr sz="3400" spc="-15" dirty="0">
                <a:latin typeface="Calibri"/>
                <a:cs typeface="Calibri"/>
              </a:rPr>
              <a:t>application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fails</a:t>
            </a:r>
            <a:endParaRPr sz="3400">
              <a:latin typeface="Calibri"/>
              <a:cs typeface="Calibri"/>
            </a:endParaRPr>
          </a:p>
          <a:p>
            <a:pPr marL="374650" marR="34290" indent="-361950">
              <a:lnSpc>
                <a:spcPct val="100499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10" dirty="0">
                <a:solidFill>
                  <a:srgbClr val="F79646"/>
                </a:solidFill>
                <a:latin typeface="Calibri"/>
                <a:cs typeface="Calibri"/>
              </a:rPr>
              <a:t>Collecting </a:t>
            </a:r>
            <a:r>
              <a:rPr sz="3400" b="1" spc="-30" dirty="0">
                <a:solidFill>
                  <a:srgbClr val="F79646"/>
                </a:solidFill>
                <a:latin typeface="Calibri"/>
                <a:cs typeface="Calibri"/>
              </a:rPr>
              <a:t>garbage</a:t>
            </a:r>
            <a:r>
              <a:rPr sz="3400" spc="-30" dirty="0">
                <a:latin typeface="Calibri"/>
                <a:cs typeface="Calibri"/>
              </a:rPr>
              <a:t>: remove </a:t>
            </a:r>
            <a:r>
              <a:rPr sz="3400" spc="-15" dirty="0">
                <a:latin typeface="Calibri"/>
                <a:cs typeface="Calibri"/>
              </a:rPr>
              <a:t>objects that </a:t>
            </a:r>
            <a:r>
              <a:rPr sz="3400" spc="-10" dirty="0">
                <a:latin typeface="Calibri"/>
                <a:cs typeface="Calibri"/>
              </a:rPr>
              <a:t>don’t  </a:t>
            </a:r>
            <a:r>
              <a:rPr sz="3400" spc="-30" dirty="0">
                <a:latin typeface="Calibri"/>
                <a:cs typeface="Calibri"/>
              </a:rPr>
              <a:t>have any</a:t>
            </a:r>
            <a:r>
              <a:rPr sz="3400" spc="-55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references</a:t>
            </a:r>
            <a:endParaRPr sz="3400">
              <a:latin typeface="Calibri"/>
              <a:cs typeface="Calibri"/>
            </a:endParaRPr>
          </a:p>
          <a:p>
            <a:pPr marL="374650" marR="5080" indent="-361950">
              <a:lnSpc>
                <a:spcPct val="100499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20" dirty="0">
                <a:solidFill>
                  <a:srgbClr val="F79646"/>
                </a:solidFill>
                <a:latin typeface="Calibri"/>
                <a:cs typeface="Calibri"/>
              </a:rPr>
              <a:t>Detecting deadlocks</a:t>
            </a:r>
            <a:r>
              <a:rPr sz="3400" spc="-20" dirty="0">
                <a:latin typeface="Calibri"/>
                <a:cs typeface="Calibri"/>
              </a:rPr>
              <a:t>: can </a:t>
            </a:r>
            <a:r>
              <a:rPr sz="3400" spc="-25" dirty="0">
                <a:latin typeface="Calibri"/>
                <a:cs typeface="Calibri"/>
              </a:rPr>
              <a:t>examine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25" dirty="0">
                <a:latin typeface="Calibri"/>
                <a:cs typeface="Calibri"/>
              </a:rPr>
              <a:t>current  </a:t>
            </a:r>
            <a:r>
              <a:rPr sz="3400" spc="-15" dirty="0">
                <a:latin typeface="Calibri"/>
                <a:cs typeface="Calibri"/>
              </a:rPr>
              <a:t>application</a:t>
            </a:r>
            <a:r>
              <a:rPr sz="3400" spc="-80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  <a:p>
            <a:pPr marL="374650" marR="291465" indent="-361950">
              <a:lnSpc>
                <a:spcPts val="4000"/>
              </a:lnSpc>
              <a:spcBef>
                <a:spcPts val="1019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15" dirty="0">
                <a:solidFill>
                  <a:srgbClr val="F79646"/>
                </a:solidFill>
                <a:latin typeface="Calibri"/>
                <a:cs typeface="Calibri"/>
              </a:rPr>
              <a:t>Other debugging</a:t>
            </a:r>
            <a:r>
              <a:rPr sz="3400" spc="-15" dirty="0">
                <a:latin typeface="Calibri"/>
                <a:cs typeface="Calibri"/>
              </a:rPr>
              <a:t>: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little easier </a:t>
            </a:r>
            <a:r>
              <a:rPr sz="3400" spc="-20" dirty="0">
                <a:latin typeface="Calibri"/>
                <a:cs typeface="Calibri"/>
              </a:rPr>
              <a:t>to work </a:t>
            </a:r>
            <a:r>
              <a:rPr sz="3400" spc="-10" dirty="0">
                <a:latin typeface="Calibri"/>
                <a:cs typeface="Calibri"/>
              </a:rPr>
              <a:t>with  </a:t>
            </a:r>
            <a:r>
              <a:rPr sz="3400" spc="-5" dirty="0">
                <a:latin typeface="Calibri"/>
                <a:cs typeface="Calibri"/>
              </a:rPr>
              <a:t>than</a:t>
            </a:r>
            <a:r>
              <a:rPr sz="3400" spc="-8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printf…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77982" y="7069115"/>
            <a:ext cx="13462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300" dirty="0">
                <a:solidFill>
                  <a:srgbClr val="898989"/>
                </a:solidFill>
                <a:latin typeface="Calibri"/>
                <a:cs typeface="Calibri"/>
              </a:rPr>
              <a:t>16</a:t>
            </a:fld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97052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110" dirty="0"/>
              <a:t>We </a:t>
            </a:r>
            <a:r>
              <a:rPr spc="-30" dirty="0"/>
              <a:t>could </a:t>
            </a:r>
            <a:r>
              <a:rPr spc="-35" dirty="0"/>
              <a:t>just </a:t>
            </a:r>
            <a:r>
              <a:rPr spc="-45" dirty="0"/>
              <a:t>synchronize</a:t>
            </a:r>
            <a:r>
              <a:rPr spc="-5" dirty="0"/>
              <a:t> </a:t>
            </a:r>
            <a:r>
              <a:rPr spc="-35" dirty="0"/>
              <a:t>clocks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6505" y="1991604"/>
            <a:ext cx="7503795" cy="3370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14605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5" dirty="0">
                <a:latin typeface="Calibri"/>
                <a:cs typeface="Calibri"/>
              </a:rPr>
              <a:t>Each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30" dirty="0">
                <a:latin typeface="Calibri"/>
                <a:cs typeface="Calibri"/>
              </a:rPr>
              <a:t>records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20" dirty="0">
                <a:latin typeface="Calibri"/>
                <a:cs typeface="Calibri"/>
              </a:rPr>
              <a:t>at </a:t>
            </a:r>
            <a:r>
              <a:rPr sz="3400" spc="-10" dirty="0">
                <a:latin typeface="Calibri"/>
                <a:cs typeface="Calibri"/>
              </a:rPr>
              <a:t>time </a:t>
            </a:r>
            <a:r>
              <a:rPr sz="3400" spc="-15" dirty="0">
                <a:latin typeface="Calibri"/>
                <a:cs typeface="Calibri"/>
              </a:rPr>
              <a:t>some  </a:t>
            </a:r>
            <a:r>
              <a:rPr sz="3400" spc="-20" dirty="0">
                <a:latin typeface="Calibri"/>
                <a:cs typeface="Calibri"/>
              </a:rPr>
              <a:t>agreed </a:t>
            </a:r>
            <a:r>
              <a:rPr sz="3400" spc="-10" dirty="0">
                <a:latin typeface="Calibri"/>
                <a:cs typeface="Calibri"/>
              </a:rPr>
              <a:t>upon</a:t>
            </a:r>
            <a:r>
              <a:rPr sz="3400" spc="-80" dirty="0">
                <a:latin typeface="Calibri"/>
                <a:cs typeface="Calibri"/>
              </a:rPr>
              <a:t> </a:t>
            </a:r>
            <a:r>
              <a:rPr sz="3400" i="1" dirty="0">
                <a:latin typeface="Calibri"/>
                <a:cs typeface="Calibri"/>
              </a:rPr>
              <a:t>t</a:t>
            </a:r>
            <a:endParaRPr sz="34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0" dirty="0">
                <a:latin typeface="Calibri"/>
                <a:cs typeface="Calibri"/>
              </a:rPr>
              <a:t>But </a:t>
            </a:r>
            <a:r>
              <a:rPr sz="3000" spc="-25" dirty="0">
                <a:latin typeface="Calibri"/>
                <a:cs typeface="Calibri"/>
              </a:rPr>
              <a:t>clocks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45" dirty="0">
                <a:latin typeface="Calibri"/>
                <a:cs typeface="Calibri"/>
              </a:rPr>
              <a:t>skew</a:t>
            </a:r>
            <a:endParaRPr sz="30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15" dirty="0">
                <a:latin typeface="Calibri"/>
                <a:cs typeface="Calibri"/>
              </a:rPr>
              <a:t>And </a:t>
            </a:r>
            <a:r>
              <a:rPr sz="3000" spc="-30" dirty="0">
                <a:latin typeface="Calibri"/>
                <a:cs typeface="Calibri"/>
              </a:rPr>
              <a:t>we </a:t>
            </a:r>
            <a:r>
              <a:rPr sz="3000" spc="-25" dirty="0">
                <a:latin typeface="Calibri"/>
                <a:cs typeface="Calibri"/>
              </a:rPr>
              <a:t>wouldn’t </a:t>
            </a:r>
            <a:r>
              <a:rPr sz="3000" spc="-40" dirty="0">
                <a:latin typeface="Calibri"/>
                <a:cs typeface="Calibri"/>
              </a:rPr>
              <a:t>record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messages</a:t>
            </a:r>
            <a:endParaRPr sz="30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Do </a:t>
            </a:r>
            <a:r>
              <a:rPr sz="3400" spc="-25" dirty="0">
                <a:latin typeface="Calibri"/>
                <a:cs typeface="Calibri"/>
              </a:rPr>
              <a:t>we </a:t>
            </a:r>
            <a:r>
              <a:rPr sz="3400" spc="-15" dirty="0">
                <a:latin typeface="Calibri"/>
                <a:cs typeface="Calibri"/>
              </a:rPr>
              <a:t>need</a:t>
            </a:r>
            <a:r>
              <a:rPr sz="3400" spc="-30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synchronization?</a:t>
            </a:r>
            <a:endParaRPr sz="3400" dirty="0">
              <a:latin typeface="Calibri"/>
              <a:cs typeface="Calibri"/>
            </a:endParaRPr>
          </a:p>
          <a:p>
            <a:pPr marL="374650" marR="5080" indent="-361950">
              <a:lnSpc>
                <a:spcPts val="4000"/>
              </a:lnSpc>
              <a:spcBef>
                <a:spcPts val="10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3400" spc="-20" dirty="0" smtClean="0">
                <a:latin typeface="Calibri"/>
                <a:cs typeface="Calibri"/>
              </a:rPr>
              <a:t>Recall the </a:t>
            </a:r>
            <a:r>
              <a:rPr lang="en-US" sz="3400" spc="-20" dirty="0" err="1" smtClean="0">
                <a:latin typeface="Calibri"/>
                <a:cs typeface="Calibri"/>
              </a:rPr>
              <a:t>lamport</a:t>
            </a:r>
            <a:r>
              <a:rPr lang="en-US" sz="3400" spc="-20" dirty="0" smtClean="0">
                <a:latin typeface="Calibri"/>
                <a:cs typeface="Calibri"/>
              </a:rPr>
              <a:t> logical clock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467995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70" dirty="0">
                <a:latin typeface="Calibri"/>
                <a:cs typeface="Calibri"/>
              </a:rPr>
              <a:t>Two </a:t>
            </a:r>
            <a:r>
              <a:rPr sz="3400" spc="-20" dirty="0">
                <a:latin typeface="Calibri"/>
                <a:cs typeface="Calibri"/>
              </a:rPr>
              <a:t>processes: </a:t>
            </a:r>
            <a:r>
              <a:rPr sz="3400" spc="-15" dirty="0">
                <a:latin typeface="Calibri"/>
                <a:cs typeface="Calibri"/>
              </a:rPr>
              <a:t>P</a:t>
            </a:r>
            <a:r>
              <a:rPr sz="3450" spc="-22" baseline="-16908" dirty="0">
                <a:latin typeface="Calibri"/>
                <a:cs typeface="Calibri"/>
              </a:rPr>
              <a:t>1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16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</a:t>
            </a:r>
            <a:endParaRPr sz="3450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6077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5763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77982" y="7069115"/>
            <a:ext cx="134620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1300" dirty="0">
                <a:solidFill>
                  <a:srgbClr val="898989"/>
                </a:solidFill>
                <a:latin typeface="Calibri"/>
                <a:cs typeface="Calibri"/>
              </a:rPr>
              <a:t>17</a:t>
            </a:fld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473456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Channel C</a:t>
            </a:r>
            <a:r>
              <a:rPr sz="3450" spc="-15" baseline="-16908" dirty="0">
                <a:latin typeface="Calibri"/>
                <a:cs typeface="Calibri"/>
              </a:rPr>
              <a:t>12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254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</a:t>
            </a:r>
            <a:endParaRPr sz="3450" baseline="-16908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Channel C</a:t>
            </a:r>
            <a:r>
              <a:rPr sz="3450" spc="-15" baseline="-16908" dirty="0">
                <a:latin typeface="Calibri"/>
                <a:cs typeface="Calibri"/>
              </a:rPr>
              <a:t>21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25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</a:t>
            </a:r>
            <a:endParaRPr sz="3450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6077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5763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66806" y="4534536"/>
            <a:ext cx="3175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-7" baseline="11695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6806" y="6710004"/>
            <a:ext cx="317500" cy="350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50" b="1" spc="-7" baseline="11695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507682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35" dirty="0">
                <a:latin typeface="Calibri"/>
                <a:cs typeface="Calibri"/>
              </a:rPr>
              <a:t>states for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21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</a:t>
            </a:r>
            <a:endParaRPr sz="3450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6077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5763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866806" y="4534536"/>
            <a:ext cx="31750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50" b="1" spc="-7" baseline="11695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12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8037" y="4766309"/>
            <a:ext cx="1168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35338" y="4892230"/>
            <a:ext cx="6140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X: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3437" y="5337809"/>
            <a:ext cx="11176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53972" y="5460000"/>
            <a:ext cx="5772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14" dirty="0">
                <a:latin typeface="Calibri"/>
                <a:cs typeface="Calibri"/>
              </a:rPr>
              <a:t>Y: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0737" y="5896609"/>
            <a:ext cx="1130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48743" y="6023483"/>
            <a:ext cx="587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Z: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330438" y="4766309"/>
            <a:ext cx="1155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604315" y="4892230"/>
            <a:ext cx="61404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X:</a:t>
            </a:r>
            <a:r>
              <a:rPr sz="3000" b="1" spc="-114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55838" y="5337809"/>
            <a:ext cx="11176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22949" y="5460000"/>
            <a:ext cx="57721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14" dirty="0">
                <a:latin typeface="Calibri"/>
                <a:cs typeface="Calibri"/>
              </a:rPr>
              <a:t>Y: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43138" y="5896609"/>
            <a:ext cx="1130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617722" y="6023483"/>
            <a:ext cx="58737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Z: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866806" y="6710004"/>
            <a:ext cx="317500" cy="3505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850" b="1" spc="-7" baseline="11695" dirty="0">
                <a:latin typeface="Calibri"/>
                <a:cs typeface="Calibri"/>
              </a:rPr>
              <a:t>C</a:t>
            </a:r>
            <a:r>
              <a:rPr sz="1300" b="1" spc="-15" dirty="0"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6505" y="1966204"/>
            <a:ext cx="6286500" cy="2285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0" dirty="0">
                <a:latin typeface="Calibri"/>
                <a:cs typeface="Calibri"/>
              </a:rPr>
              <a:t>What </a:t>
            </a:r>
            <a:r>
              <a:rPr sz="3400" spc="-25" dirty="0">
                <a:latin typeface="Calibri"/>
                <a:cs typeface="Calibri"/>
              </a:rPr>
              <a:t>are </a:t>
            </a:r>
            <a:r>
              <a:rPr sz="3400" spc="-10" dirty="0">
                <a:latin typeface="Calibri"/>
                <a:cs typeface="Calibri"/>
              </a:rPr>
              <a:t>global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snapshots</a:t>
            </a:r>
            <a:r>
              <a:rPr sz="3400" spc="-15" dirty="0" smtClean="0">
                <a:latin typeface="Calibri"/>
                <a:cs typeface="Calibri"/>
              </a:rPr>
              <a:t>?</a:t>
            </a:r>
            <a:endParaRPr lang="en-US" sz="3400" spc="-15" dirty="0" smtClean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lang="en-US" sz="3400" spc="-15" dirty="0" smtClean="0">
                <a:latin typeface="Calibri"/>
                <a:cs typeface="Calibri"/>
              </a:rPr>
              <a:t>Brief refresher on </a:t>
            </a:r>
            <a:r>
              <a:rPr lang="en-US" sz="3400" spc="-15" dirty="0" err="1" smtClean="0">
                <a:latin typeface="Calibri"/>
                <a:cs typeface="Calibri"/>
              </a:rPr>
              <a:t>lamport</a:t>
            </a:r>
            <a:r>
              <a:rPr lang="en-US" sz="3400" spc="-15" dirty="0" smtClean="0">
                <a:latin typeface="Calibri"/>
                <a:cs typeface="Calibri"/>
              </a:rPr>
              <a:t> clocks</a:t>
            </a:r>
            <a:endParaRPr sz="34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5" dirty="0">
                <a:latin typeface="Calibri"/>
                <a:cs typeface="Calibri"/>
              </a:rPr>
              <a:t>Chandy-Lamport</a:t>
            </a:r>
            <a:r>
              <a:rPr sz="3400" spc="-12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algorithm</a:t>
            </a:r>
            <a:endParaRPr sz="34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30" dirty="0">
                <a:latin typeface="Calibri"/>
                <a:cs typeface="Calibri"/>
              </a:rPr>
              <a:t>Why </a:t>
            </a:r>
            <a:r>
              <a:rPr sz="3400" spc="-15" dirty="0">
                <a:latin typeface="Calibri"/>
                <a:cs typeface="Calibri"/>
              </a:rPr>
              <a:t>does Chandy-Lamport</a:t>
            </a:r>
            <a:r>
              <a:rPr sz="3400" spc="-7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work?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180975"/>
            <a:ext cx="9051925" cy="88741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8260080" cy="1750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Channel </a:t>
            </a:r>
            <a:r>
              <a:rPr sz="3400" spc="-35" dirty="0">
                <a:latin typeface="Calibri"/>
                <a:cs typeface="Calibri"/>
              </a:rPr>
              <a:t>states </a:t>
            </a:r>
            <a:r>
              <a:rPr sz="3400" spc="-10" dirty="0">
                <a:latin typeface="Calibri"/>
                <a:cs typeface="Calibri"/>
              </a:rPr>
              <a:t>(i.e., </a:t>
            </a:r>
            <a:r>
              <a:rPr sz="3400" spc="-20" dirty="0">
                <a:latin typeface="Calibri"/>
                <a:cs typeface="Calibri"/>
              </a:rPr>
              <a:t>messages) </a:t>
            </a:r>
            <a:r>
              <a:rPr sz="3400" spc="-35" dirty="0">
                <a:latin typeface="Calibri"/>
                <a:cs typeface="Calibri"/>
              </a:rPr>
              <a:t>for </a:t>
            </a:r>
            <a:r>
              <a:rPr sz="3400" spc="-10" dirty="0">
                <a:latin typeface="Calibri"/>
                <a:cs typeface="Calibri"/>
              </a:rPr>
              <a:t>C</a:t>
            </a:r>
            <a:r>
              <a:rPr sz="3450" spc="-15" baseline="-16908" dirty="0">
                <a:latin typeface="Calibri"/>
                <a:cs typeface="Calibri"/>
              </a:rPr>
              <a:t>12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12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C</a:t>
            </a:r>
            <a:r>
              <a:rPr sz="3450" spc="-30" baseline="-16908" dirty="0">
                <a:latin typeface="Calibri"/>
                <a:cs typeface="Calibri"/>
              </a:rPr>
              <a:t>21</a:t>
            </a:r>
            <a:endParaRPr sz="3450" baseline="-16908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This is </a:t>
            </a:r>
            <a:r>
              <a:rPr sz="3400" spc="-10" dirty="0">
                <a:latin typeface="Calibri"/>
                <a:cs typeface="Calibri"/>
              </a:rPr>
              <a:t>our </a:t>
            </a:r>
            <a:r>
              <a:rPr sz="3400" spc="-5" dirty="0">
                <a:latin typeface="Calibri"/>
                <a:cs typeface="Calibri"/>
              </a:rPr>
              <a:t>initial </a:t>
            </a:r>
            <a:r>
              <a:rPr sz="3400" spc="-10" dirty="0">
                <a:latin typeface="Calibri"/>
                <a:cs typeface="Calibri"/>
              </a:rPr>
              <a:t>global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Also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global</a:t>
            </a:r>
            <a:r>
              <a:rPr sz="3400" spc="-6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40026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91604"/>
            <a:ext cx="8413115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15" dirty="0">
                <a:latin typeface="Calibri"/>
                <a:cs typeface="Calibri"/>
              </a:rPr>
              <a:t>tells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15" dirty="0">
                <a:latin typeface="Calibri"/>
                <a:cs typeface="Calibri"/>
              </a:rPr>
              <a:t>change </a:t>
            </a:r>
            <a:r>
              <a:rPr sz="3400" spc="-5" dirty="0">
                <a:latin typeface="Calibri"/>
                <a:cs typeface="Calibri"/>
              </a:rPr>
              <a:t>its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15" dirty="0">
                <a:latin typeface="Calibri"/>
                <a:cs typeface="Calibri"/>
              </a:rPr>
              <a:t>variable, </a:t>
            </a:r>
            <a:r>
              <a:rPr sz="3400" spc="-10" dirty="0">
                <a:latin typeface="Calibri"/>
                <a:cs typeface="Calibri"/>
              </a:rPr>
              <a:t>X</a:t>
            </a:r>
            <a:r>
              <a:rPr sz="3450" spc="-15" baseline="-16908" dirty="0">
                <a:latin typeface="Calibri"/>
                <a:cs typeface="Calibri"/>
              </a:rPr>
              <a:t>2</a:t>
            </a:r>
            <a:r>
              <a:rPr sz="3400" spc="-10" dirty="0">
                <a:latin typeface="Calibri"/>
                <a:cs typeface="Calibri"/>
              </a:rPr>
              <a:t>, </a:t>
            </a:r>
            <a:r>
              <a:rPr sz="3400" spc="-25" dirty="0">
                <a:latin typeface="Calibri"/>
                <a:cs typeface="Calibri"/>
              </a:rPr>
              <a:t>from  </a:t>
            </a:r>
            <a:r>
              <a:rPr sz="3400" dirty="0">
                <a:latin typeface="Calibri"/>
                <a:cs typeface="Calibri"/>
              </a:rPr>
              <a:t>1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12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This is </a:t>
            </a:r>
            <a:r>
              <a:rPr sz="3400" spc="-10" dirty="0">
                <a:latin typeface="Calibri"/>
                <a:cs typeface="Calibri"/>
              </a:rPr>
              <a:t>another global</a:t>
            </a:r>
            <a:r>
              <a:rPr sz="3400" spc="-6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61745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 </a:t>
            </a:r>
            <a:r>
              <a:rPr sz="1900" b="1" spc="-5" dirty="0">
                <a:latin typeface="Calibri"/>
                <a:cs typeface="Calibri"/>
              </a:rPr>
              <a:t>[X</a:t>
            </a:r>
            <a:r>
              <a:rPr sz="1950" b="1" spc="-7" baseline="-17094" dirty="0">
                <a:latin typeface="Calibri"/>
                <a:cs typeface="Calibri"/>
              </a:rPr>
              <a:t>2 </a:t>
            </a:r>
            <a:r>
              <a:rPr sz="1900" dirty="0">
                <a:latin typeface="Calibri"/>
                <a:cs typeface="Calibri"/>
              </a:rPr>
              <a:t>→</a:t>
            </a:r>
            <a:r>
              <a:rPr sz="1900" spc="-7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4]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596519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25" dirty="0">
                <a:latin typeface="Calibri"/>
                <a:cs typeface="Calibri"/>
              </a:rPr>
              <a:t>receives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spc="-25" dirty="0">
                <a:latin typeface="Calibri"/>
                <a:cs typeface="Calibri"/>
              </a:rPr>
              <a:t>from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</a:t>
            </a:r>
            <a:endParaRPr sz="3450" baseline="-16908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Another global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1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471960" y="4783913"/>
            <a:ext cx="109220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39581" y="4656907"/>
            <a:ext cx="690880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1940" algn="l"/>
              </a:tabLst>
            </a:pPr>
            <a:r>
              <a:rPr sz="1900" b="1" dirty="0">
                <a:latin typeface="Calibri"/>
                <a:cs typeface="Calibri"/>
              </a:rPr>
              <a:t>X	</a:t>
            </a:r>
            <a:r>
              <a:rPr sz="1900" dirty="0">
                <a:latin typeface="Calibri"/>
                <a:cs typeface="Calibri"/>
              </a:rPr>
              <a:t>→</a:t>
            </a:r>
            <a:r>
              <a:rPr sz="1900" spc="-100" dirty="0">
                <a:latin typeface="Calibri"/>
                <a:cs typeface="Calibri"/>
              </a:rPr>
              <a:t> </a:t>
            </a:r>
            <a:r>
              <a:rPr sz="1900" b="1" dirty="0">
                <a:latin typeface="Calibri"/>
                <a:cs typeface="Calibri"/>
              </a:rPr>
              <a:t>4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7931150" cy="1128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15" dirty="0">
                <a:latin typeface="Calibri"/>
                <a:cs typeface="Calibri"/>
              </a:rPr>
              <a:t>changes </a:t>
            </a:r>
            <a:r>
              <a:rPr sz="3400" spc="-5" dirty="0">
                <a:latin typeface="Calibri"/>
                <a:cs typeface="Calibri"/>
              </a:rPr>
              <a:t>its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15" dirty="0">
                <a:latin typeface="Calibri"/>
                <a:cs typeface="Calibri"/>
              </a:rPr>
              <a:t>variable, </a:t>
            </a:r>
            <a:r>
              <a:rPr sz="3400" spc="-10" dirty="0">
                <a:latin typeface="Calibri"/>
                <a:cs typeface="Calibri"/>
              </a:rPr>
              <a:t>X</a:t>
            </a:r>
            <a:r>
              <a:rPr sz="3450" spc="-15" baseline="-16908" dirty="0">
                <a:latin typeface="Calibri"/>
                <a:cs typeface="Calibri"/>
              </a:rPr>
              <a:t>2</a:t>
            </a:r>
            <a:r>
              <a:rPr sz="3400" spc="-10" dirty="0">
                <a:latin typeface="Calibri"/>
                <a:cs typeface="Calibri"/>
              </a:rPr>
              <a:t>,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dirty="0">
                <a:latin typeface="Calibri"/>
                <a:cs typeface="Calibri"/>
              </a:rPr>
              <a:t>1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80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4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And another global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7687309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Example </a:t>
            </a:r>
            <a:r>
              <a:rPr spc="-20" dirty="0"/>
              <a:t>of </a:t>
            </a:r>
            <a:r>
              <a:rPr spc="-25" dirty="0"/>
              <a:t>global </a:t>
            </a:r>
            <a:r>
              <a:rPr spc="-30" dirty="0"/>
              <a:t>snapshots</a:t>
            </a:r>
            <a:r>
              <a:rPr spc="-110" dirty="0"/>
              <a:t> </a:t>
            </a:r>
            <a:r>
              <a:rPr spc="-10" dirty="0"/>
              <a:t>v2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22093"/>
            <a:ext cx="236601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35" dirty="0" smtClean="0"/>
              <a:t>Snapshot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91604"/>
            <a:ext cx="8103870" cy="3235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global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15" dirty="0">
                <a:latin typeface="Calibri"/>
                <a:cs typeface="Calibri"/>
              </a:rPr>
              <a:t>changes </a:t>
            </a:r>
            <a:r>
              <a:rPr sz="3400" spc="-20" dirty="0">
                <a:latin typeface="Calibri"/>
                <a:cs typeface="Calibri"/>
              </a:rPr>
              <a:t>whenever </a:t>
            </a:r>
            <a:r>
              <a:rPr sz="3400" spc="-5" dirty="0">
                <a:latin typeface="Calibri"/>
                <a:cs typeface="Calibri"/>
              </a:rPr>
              <a:t>an </a:t>
            </a:r>
            <a:r>
              <a:rPr sz="3400" spc="-30" dirty="0">
                <a:latin typeface="Calibri"/>
                <a:cs typeface="Calibri"/>
              </a:rPr>
              <a:t>event  </a:t>
            </a:r>
            <a:r>
              <a:rPr sz="3400" spc="-10" dirty="0">
                <a:latin typeface="Calibri"/>
                <a:cs typeface="Calibri"/>
              </a:rPr>
              <a:t>happens</a:t>
            </a:r>
            <a:endParaRPr sz="34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5" dirty="0">
                <a:latin typeface="Calibri"/>
                <a:cs typeface="Calibri"/>
              </a:rPr>
              <a:t>Process </a:t>
            </a:r>
            <a:r>
              <a:rPr sz="3000" spc="-20" dirty="0">
                <a:latin typeface="Calibri"/>
                <a:cs typeface="Calibri"/>
              </a:rPr>
              <a:t>sends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message</a:t>
            </a:r>
            <a:endParaRPr sz="30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5" dirty="0">
                <a:latin typeface="Calibri"/>
                <a:cs typeface="Calibri"/>
              </a:rPr>
              <a:t>Process </a:t>
            </a:r>
            <a:r>
              <a:rPr sz="3000" spc="-30" dirty="0">
                <a:latin typeface="Calibri"/>
                <a:cs typeface="Calibri"/>
              </a:rPr>
              <a:t>receives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message</a:t>
            </a:r>
            <a:endParaRPr sz="30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5" dirty="0">
                <a:latin typeface="Calibri"/>
                <a:cs typeface="Calibri"/>
              </a:rPr>
              <a:t>Process </a:t>
            </a:r>
            <a:r>
              <a:rPr sz="3000" spc="-50" dirty="0">
                <a:latin typeface="Calibri"/>
                <a:cs typeface="Calibri"/>
              </a:rPr>
              <a:t>takes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step</a:t>
            </a:r>
            <a:endParaRPr sz="30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5" dirty="0">
                <a:latin typeface="Calibri"/>
                <a:cs typeface="Calibri"/>
              </a:rPr>
              <a:t>Moving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b="1" spc="-25" dirty="0">
                <a:solidFill>
                  <a:srgbClr val="F79646"/>
                </a:solidFill>
                <a:latin typeface="Calibri"/>
                <a:cs typeface="Calibri"/>
              </a:rPr>
              <a:t>obeys</a:t>
            </a:r>
            <a:r>
              <a:rPr sz="3400" b="1" dirty="0">
                <a:solidFill>
                  <a:srgbClr val="F79646"/>
                </a:solidFill>
                <a:latin typeface="Calibri"/>
                <a:cs typeface="Calibri"/>
              </a:rPr>
              <a:t> </a:t>
            </a:r>
            <a:r>
              <a:rPr sz="3400" b="1" spc="-15" dirty="0">
                <a:solidFill>
                  <a:srgbClr val="F79646"/>
                </a:solidFill>
                <a:latin typeface="Calibri"/>
                <a:cs typeface="Calibri"/>
              </a:rPr>
              <a:t>causality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945" y="3477065"/>
            <a:ext cx="6618605" cy="77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5" dirty="0"/>
              <a:t>Chandy-Lamport</a:t>
            </a:r>
            <a:r>
              <a:rPr spc="-85" dirty="0"/>
              <a:t> </a:t>
            </a:r>
            <a:r>
              <a:rPr spc="-3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346329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System</a:t>
            </a:r>
            <a:r>
              <a:rPr spc="-140" dirty="0"/>
              <a:t> </a:t>
            </a:r>
            <a:r>
              <a:rPr spc="-30" dirty="0"/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91604"/>
            <a:ext cx="8094980" cy="4803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3683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20" dirty="0">
                <a:solidFill>
                  <a:srgbClr val="F79646"/>
                </a:solidFill>
                <a:latin typeface="Calibri"/>
                <a:cs typeface="Calibri"/>
              </a:rPr>
              <a:t>Problem</a:t>
            </a:r>
            <a:r>
              <a:rPr sz="3400" spc="-20" dirty="0">
                <a:latin typeface="Calibri"/>
                <a:cs typeface="Calibri"/>
              </a:rPr>
              <a:t>: </a:t>
            </a:r>
            <a:r>
              <a:rPr sz="3400" spc="-35" dirty="0">
                <a:latin typeface="Calibri"/>
                <a:cs typeface="Calibri"/>
              </a:rPr>
              <a:t>record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global </a:t>
            </a:r>
            <a:r>
              <a:rPr sz="3400" spc="-15" dirty="0">
                <a:latin typeface="Calibri"/>
                <a:cs typeface="Calibri"/>
              </a:rPr>
              <a:t>snapshot </a:t>
            </a:r>
            <a:r>
              <a:rPr sz="3400" spc="-30" dirty="0">
                <a:latin typeface="Calibri"/>
                <a:cs typeface="Calibri"/>
              </a:rPr>
              <a:t>(state </a:t>
            </a:r>
            <a:r>
              <a:rPr sz="3400" spc="-35" dirty="0">
                <a:latin typeface="Calibri"/>
                <a:cs typeface="Calibri"/>
              </a:rPr>
              <a:t>for  </a:t>
            </a:r>
            <a:r>
              <a:rPr sz="3400" spc="-15" dirty="0">
                <a:latin typeface="Calibri"/>
                <a:cs typeface="Calibri"/>
              </a:rPr>
              <a:t>each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5" dirty="0">
                <a:latin typeface="Calibri"/>
                <a:cs typeface="Calibri"/>
              </a:rPr>
              <a:t>and</a:t>
            </a:r>
            <a:r>
              <a:rPr sz="3400" spc="-7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channel)</a:t>
            </a:r>
            <a:endParaRPr sz="34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b="1" spc="-15" dirty="0">
                <a:solidFill>
                  <a:srgbClr val="F79646"/>
                </a:solidFill>
                <a:latin typeface="Calibri"/>
                <a:cs typeface="Calibri"/>
              </a:rPr>
              <a:t>Model</a:t>
            </a:r>
            <a:endParaRPr sz="34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96925" algn="l"/>
              </a:tabLst>
            </a:pPr>
            <a:r>
              <a:rPr sz="3000" i="1" dirty="0">
                <a:latin typeface="Calibri"/>
                <a:cs typeface="Calibri"/>
              </a:rPr>
              <a:t>N </a:t>
            </a:r>
            <a:r>
              <a:rPr sz="3000" spc="-25" dirty="0">
                <a:latin typeface="Calibri"/>
                <a:cs typeface="Calibri"/>
              </a:rPr>
              <a:t>processes </a:t>
            </a:r>
            <a:r>
              <a:rPr sz="3000" spc="-10" dirty="0">
                <a:latin typeface="Calibri"/>
                <a:cs typeface="Calibri"/>
              </a:rPr>
              <a:t>in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45" dirty="0">
                <a:latin typeface="Calibri"/>
                <a:cs typeface="Calibri"/>
              </a:rPr>
              <a:t>system </a:t>
            </a:r>
            <a:r>
              <a:rPr sz="3000" spc="-20" dirty="0">
                <a:latin typeface="Calibri"/>
                <a:cs typeface="Calibri"/>
              </a:rPr>
              <a:t>with </a:t>
            </a:r>
            <a:r>
              <a:rPr sz="3000" spc="-10" dirty="0">
                <a:latin typeface="Calibri"/>
                <a:cs typeface="Calibri"/>
              </a:rPr>
              <a:t>no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failures</a:t>
            </a:r>
            <a:endParaRPr sz="3000" dirty="0">
              <a:latin typeface="Calibri"/>
              <a:cs typeface="Calibri"/>
            </a:endParaRPr>
          </a:p>
          <a:p>
            <a:pPr marL="796925" marR="5080" lvl="1" indent="-301625">
              <a:lnSpc>
                <a:spcPts val="3500"/>
              </a:lnSpc>
              <a:spcBef>
                <a:spcPts val="9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30" dirty="0">
                <a:latin typeface="Calibri"/>
                <a:cs typeface="Calibri"/>
              </a:rPr>
              <a:t>There are two </a:t>
            </a:r>
            <a:r>
              <a:rPr sz="3000" spc="-25" dirty="0">
                <a:latin typeface="Calibri"/>
                <a:cs typeface="Calibri"/>
              </a:rPr>
              <a:t>FIFO unidirectional </a:t>
            </a:r>
            <a:r>
              <a:rPr sz="3000" spc="-20" dirty="0">
                <a:latin typeface="Calibri"/>
                <a:cs typeface="Calibri"/>
              </a:rPr>
              <a:t>channels  </a:t>
            </a:r>
            <a:r>
              <a:rPr sz="3000" spc="-30" dirty="0">
                <a:latin typeface="Calibri"/>
                <a:cs typeface="Calibri"/>
              </a:rPr>
              <a:t>between every </a:t>
            </a:r>
            <a:r>
              <a:rPr sz="3000" spc="-25" dirty="0">
                <a:latin typeface="Calibri"/>
                <a:cs typeface="Calibri"/>
              </a:rPr>
              <a:t>process </a:t>
            </a:r>
            <a:r>
              <a:rPr sz="3000" spc="-20" dirty="0">
                <a:latin typeface="Calibri"/>
                <a:cs typeface="Calibri"/>
              </a:rPr>
              <a:t>pair </a:t>
            </a:r>
            <a:r>
              <a:rPr sz="3000" spc="-10" dirty="0">
                <a:latin typeface="Calibri"/>
                <a:cs typeface="Calibri"/>
              </a:rPr>
              <a:t>(P</a:t>
            </a:r>
            <a:r>
              <a:rPr sz="3000" i="1" spc="-15" baseline="-16666" dirty="0">
                <a:latin typeface="Calibri"/>
                <a:cs typeface="Calibri"/>
              </a:rPr>
              <a:t>i </a:t>
            </a:r>
            <a:r>
              <a:rPr sz="3000" dirty="0">
                <a:latin typeface="Calibri"/>
                <a:cs typeface="Calibri"/>
              </a:rPr>
              <a:t>→ </a:t>
            </a:r>
            <a:r>
              <a:rPr sz="3000" spc="-10" dirty="0" err="1">
                <a:latin typeface="Calibri"/>
                <a:cs typeface="Calibri"/>
              </a:rPr>
              <a:t>P</a:t>
            </a:r>
            <a:r>
              <a:rPr sz="3000" i="1" spc="-15" baseline="-16666" dirty="0" err="1">
                <a:latin typeface="Calibri"/>
                <a:cs typeface="Calibri"/>
              </a:rPr>
              <a:t>j</a:t>
            </a:r>
            <a:r>
              <a:rPr sz="3000" i="1" spc="-15" baseline="-16666" dirty="0">
                <a:latin typeface="Calibri"/>
                <a:cs typeface="Calibri"/>
              </a:rPr>
              <a:t> </a:t>
            </a:r>
            <a:r>
              <a:rPr lang="en-US" sz="3000" i="1" spc="-15" baseline="-16666" dirty="0" smtClean="0">
                <a:latin typeface="Calibri"/>
                <a:cs typeface="Calibri"/>
              </a:rPr>
              <a:t> </a:t>
            </a:r>
            <a:r>
              <a:rPr sz="3000" spc="-20" dirty="0" smtClean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i="1" spc="-15" baseline="-16666" dirty="0">
                <a:latin typeface="Calibri"/>
                <a:cs typeface="Calibri"/>
              </a:rPr>
              <a:t>j </a:t>
            </a:r>
            <a:r>
              <a:rPr sz="3000" dirty="0">
                <a:latin typeface="Calibri"/>
                <a:cs typeface="Calibri"/>
              </a:rPr>
              <a:t>→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i="1" spc="-15" baseline="-16666" dirty="0">
                <a:latin typeface="Calibri"/>
                <a:cs typeface="Calibri"/>
              </a:rPr>
              <a:t>i</a:t>
            </a:r>
            <a:r>
              <a:rPr sz="3000" spc="-10" dirty="0" smtClean="0">
                <a:latin typeface="Calibri"/>
                <a:cs typeface="Calibri"/>
              </a:rPr>
              <a:t>)</a:t>
            </a:r>
            <a:r>
              <a:rPr lang="en-US" sz="3000" spc="-10" dirty="0" smtClean="0">
                <a:latin typeface="Calibri"/>
                <a:cs typeface="Calibri"/>
              </a:rPr>
              <a:t>, written as channel </a:t>
            </a:r>
            <a:r>
              <a:rPr lang="en-US" sz="3000" spc="-10" dirty="0" err="1" smtClean="0">
                <a:latin typeface="Calibri"/>
                <a:cs typeface="Calibri"/>
              </a:rPr>
              <a:t>C</a:t>
            </a:r>
            <a:r>
              <a:rPr lang="en-US" sz="3000" i="1" spc="-15" baseline="-16666" dirty="0" err="1" smtClean="0">
                <a:cs typeface="Calibri"/>
              </a:rPr>
              <a:t>ij</a:t>
            </a:r>
            <a:r>
              <a:rPr lang="en-US" sz="3000" i="1" spc="-15" baseline="-16666" dirty="0">
                <a:cs typeface="Calibri"/>
              </a:rPr>
              <a:t> </a:t>
            </a:r>
            <a:r>
              <a:rPr lang="en-US" sz="3000" i="1" spc="-15" dirty="0" smtClean="0">
                <a:cs typeface="Calibri"/>
              </a:rPr>
              <a:t> and </a:t>
            </a:r>
            <a:r>
              <a:rPr lang="en-US" sz="3000" i="1" spc="-15" dirty="0" err="1" smtClean="0">
                <a:cs typeface="Calibri"/>
              </a:rPr>
              <a:t>C</a:t>
            </a:r>
            <a:r>
              <a:rPr lang="en-US" sz="3000" i="1" spc="-15" baseline="-16666" dirty="0" err="1" smtClean="0">
                <a:cs typeface="Calibri"/>
              </a:rPr>
              <a:t>ji</a:t>
            </a:r>
            <a:r>
              <a:rPr lang="en-US" sz="3000" i="1" spc="-15" baseline="-16666" dirty="0" smtClean="0">
                <a:cs typeface="Calibri"/>
              </a:rPr>
              <a:t> </a:t>
            </a:r>
            <a:r>
              <a:rPr lang="en-US" sz="3000" spc="-10" dirty="0" smtClean="0">
                <a:cs typeface="Calibri"/>
              </a:rPr>
              <a:t>respectively.</a:t>
            </a:r>
            <a:endParaRPr sz="30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15" dirty="0">
                <a:latin typeface="Calibri"/>
                <a:cs typeface="Calibri"/>
              </a:rPr>
              <a:t>All </a:t>
            </a:r>
            <a:r>
              <a:rPr sz="3000" spc="-30" dirty="0">
                <a:latin typeface="Calibri"/>
                <a:cs typeface="Calibri"/>
              </a:rPr>
              <a:t>messages </a:t>
            </a:r>
            <a:r>
              <a:rPr sz="3000" spc="-25" dirty="0">
                <a:latin typeface="Calibri"/>
                <a:cs typeface="Calibri"/>
              </a:rPr>
              <a:t>arrive, </a:t>
            </a:r>
            <a:r>
              <a:rPr sz="3000" spc="-30" dirty="0">
                <a:latin typeface="Calibri"/>
                <a:cs typeface="Calibri"/>
              </a:rPr>
              <a:t>intact, </a:t>
            </a:r>
            <a:r>
              <a:rPr sz="3000" spc="-20" dirty="0">
                <a:latin typeface="Calibri"/>
                <a:cs typeface="Calibri"/>
              </a:rPr>
              <a:t>not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duplicated</a:t>
            </a:r>
            <a:endParaRPr sz="3000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5" dirty="0">
                <a:latin typeface="Calibri"/>
                <a:cs typeface="Calibri"/>
              </a:rPr>
              <a:t>Future </a:t>
            </a:r>
            <a:r>
              <a:rPr sz="3400" spc="-20" dirty="0">
                <a:latin typeface="Calibri"/>
                <a:cs typeface="Calibri"/>
              </a:rPr>
              <a:t>work </a:t>
            </a:r>
            <a:r>
              <a:rPr sz="3400" spc="-35" dirty="0">
                <a:latin typeface="Calibri"/>
                <a:cs typeface="Calibri"/>
              </a:rPr>
              <a:t>relaxes </a:t>
            </a:r>
            <a:r>
              <a:rPr sz="3400" spc="-10" dirty="0">
                <a:latin typeface="Calibri"/>
                <a:cs typeface="Calibri"/>
              </a:rPr>
              <a:t>these</a:t>
            </a:r>
            <a:r>
              <a:rPr sz="3400" spc="-8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assumptions</a:t>
            </a:r>
            <a:endParaRPr sz="3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521398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60" dirty="0"/>
              <a:t>System</a:t>
            </a:r>
            <a:r>
              <a:rPr spc="-140" dirty="0"/>
              <a:t> </a:t>
            </a:r>
            <a:r>
              <a:rPr spc="-40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91604"/>
            <a:ext cx="7710805" cy="3935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5" dirty="0">
                <a:latin typeface="Calibri"/>
                <a:cs typeface="Calibri"/>
              </a:rPr>
              <a:t>Taking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snapshot </a:t>
            </a:r>
            <a:r>
              <a:rPr sz="3400" spc="-10" dirty="0">
                <a:latin typeface="Calibri"/>
                <a:cs typeface="Calibri"/>
              </a:rPr>
              <a:t>shouldn’t </a:t>
            </a:r>
            <a:r>
              <a:rPr sz="3400" spc="-35" dirty="0">
                <a:latin typeface="Calibri"/>
                <a:cs typeface="Calibri"/>
              </a:rPr>
              <a:t>interfere </a:t>
            </a:r>
            <a:r>
              <a:rPr sz="3400" spc="-10" dirty="0">
                <a:latin typeface="Calibri"/>
                <a:cs typeface="Calibri"/>
              </a:rPr>
              <a:t>with  normal </a:t>
            </a:r>
            <a:r>
              <a:rPr sz="3400" spc="-15" dirty="0">
                <a:latin typeface="Calibri"/>
                <a:cs typeface="Calibri"/>
              </a:rPr>
              <a:t>application</a:t>
            </a:r>
            <a:r>
              <a:rPr sz="3400" spc="-70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behavior</a:t>
            </a:r>
            <a:endParaRPr sz="34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0" dirty="0">
                <a:latin typeface="Calibri"/>
                <a:cs typeface="Calibri"/>
              </a:rPr>
              <a:t>Don’t </a:t>
            </a:r>
            <a:r>
              <a:rPr sz="3000" spc="-35" dirty="0">
                <a:latin typeface="Calibri"/>
                <a:cs typeface="Calibri"/>
              </a:rPr>
              <a:t>stop </a:t>
            </a:r>
            <a:r>
              <a:rPr sz="3000" spc="-20" dirty="0">
                <a:latin typeface="Calibri"/>
                <a:cs typeface="Calibri"/>
              </a:rPr>
              <a:t>sending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messages</a:t>
            </a:r>
            <a:endParaRPr sz="30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0" dirty="0">
                <a:latin typeface="Calibri"/>
                <a:cs typeface="Calibri"/>
              </a:rPr>
              <a:t>Don’t </a:t>
            </a:r>
            <a:r>
              <a:rPr sz="3000" spc="-35" dirty="0">
                <a:latin typeface="Calibri"/>
                <a:cs typeface="Calibri"/>
              </a:rPr>
              <a:t>stop </a:t>
            </a:r>
            <a:r>
              <a:rPr sz="3000" spc="-15" dirty="0">
                <a:latin typeface="Calibri"/>
                <a:cs typeface="Calibri"/>
              </a:rPr>
              <a:t>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application!</a:t>
            </a:r>
            <a:endParaRPr sz="30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5" dirty="0">
                <a:latin typeface="Calibri"/>
                <a:cs typeface="Calibri"/>
              </a:rPr>
              <a:t>Each </a:t>
            </a:r>
            <a:r>
              <a:rPr sz="3400" spc="-20" dirty="0">
                <a:latin typeface="Calibri"/>
                <a:cs typeface="Calibri"/>
              </a:rPr>
              <a:t>process can </a:t>
            </a:r>
            <a:r>
              <a:rPr sz="3400" spc="-35" dirty="0">
                <a:latin typeface="Calibri"/>
                <a:cs typeface="Calibri"/>
              </a:rPr>
              <a:t>record </a:t>
            </a:r>
            <a:r>
              <a:rPr sz="3400" spc="-5" dirty="0">
                <a:latin typeface="Calibri"/>
                <a:cs typeface="Calibri"/>
              </a:rPr>
              <a:t>its </a:t>
            </a:r>
            <a:r>
              <a:rPr sz="3400" spc="-15" dirty="0">
                <a:latin typeface="Calibri"/>
                <a:cs typeface="Calibri"/>
              </a:rPr>
              <a:t>own</a:t>
            </a:r>
            <a:r>
              <a:rPr sz="3400" spc="-10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Collect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5" dirty="0">
                <a:latin typeface="Calibri"/>
                <a:cs typeface="Calibri"/>
              </a:rPr>
              <a:t>in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distributed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manner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30" dirty="0">
                <a:latin typeface="Calibri"/>
                <a:cs typeface="Calibri"/>
              </a:rPr>
              <a:t>Any </a:t>
            </a:r>
            <a:r>
              <a:rPr sz="3400" spc="-20" dirty="0">
                <a:latin typeface="Calibri"/>
                <a:cs typeface="Calibri"/>
              </a:rPr>
              <a:t>process can </a:t>
            </a:r>
            <a:r>
              <a:rPr sz="3400" spc="-15" dirty="0">
                <a:latin typeface="Calibri"/>
                <a:cs typeface="Calibri"/>
              </a:rPr>
              <a:t>initiate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15" dirty="0">
                <a:latin typeface="Calibri"/>
                <a:cs typeface="Calibri"/>
              </a:rPr>
              <a:t> snapshot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08573" y="7069115"/>
            <a:ext cx="189865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spc="-15" dirty="0">
                <a:solidFill>
                  <a:srgbClr val="898989"/>
                </a:solidFill>
                <a:latin typeface="Calibri"/>
                <a:cs typeface="Calibri"/>
              </a:rPr>
              <a:t>20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6505" y="1966204"/>
            <a:ext cx="8369934" cy="442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30" dirty="0">
                <a:latin typeface="Calibri"/>
                <a:cs typeface="Calibri"/>
              </a:rPr>
              <a:t>Let’s say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i="1" spc="-15" baseline="-16908" dirty="0">
                <a:latin typeface="Calibri"/>
                <a:cs typeface="Calibri"/>
              </a:rPr>
              <a:t>i </a:t>
            </a:r>
            <a:r>
              <a:rPr sz="3400" spc="-15" dirty="0">
                <a:latin typeface="Calibri"/>
                <a:cs typeface="Calibri"/>
              </a:rPr>
              <a:t>initiates </a:t>
            </a:r>
            <a:r>
              <a:rPr sz="3400" spc="-5" dirty="0">
                <a:latin typeface="Calibri"/>
                <a:cs typeface="Calibri"/>
              </a:rPr>
              <a:t>the</a:t>
            </a:r>
            <a:r>
              <a:rPr sz="3400" spc="-2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  <a:p>
            <a:pPr marL="374650" marR="5080" indent="-361950">
              <a:lnSpc>
                <a:spcPct val="99300"/>
              </a:lnSpc>
              <a:spcBef>
                <a:spcPts val="74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i="1" spc="-15" baseline="-16908" dirty="0">
                <a:latin typeface="Calibri"/>
                <a:cs typeface="Calibri"/>
              </a:rPr>
              <a:t>i </a:t>
            </a:r>
            <a:r>
              <a:rPr sz="3400" spc="-30" dirty="0">
                <a:latin typeface="Calibri"/>
                <a:cs typeface="Calibri"/>
              </a:rPr>
              <a:t>records </a:t>
            </a:r>
            <a:r>
              <a:rPr sz="3400" spc="-5" dirty="0">
                <a:latin typeface="Calibri"/>
                <a:cs typeface="Calibri"/>
              </a:rPr>
              <a:t>its </a:t>
            </a:r>
            <a:r>
              <a:rPr sz="3400" spc="-15" dirty="0">
                <a:latin typeface="Calibri"/>
                <a:cs typeface="Calibri"/>
              </a:rPr>
              <a:t>own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spc="-25" dirty="0">
                <a:latin typeface="Calibri"/>
                <a:cs typeface="Calibri"/>
              </a:rPr>
              <a:t>prepares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special 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spc="-15" dirty="0">
                <a:latin typeface="Calibri"/>
                <a:cs typeface="Calibri"/>
              </a:rPr>
              <a:t>(distinct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15" dirty="0">
                <a:latin typeface="Calibri"/>
                <a:cs typeface="Calibri"/>
              </a:rPr>
              <a:t>application  messages)</a:t>
            </a:r>
            <a:endParaRPr sz="3400">
              <a:latin typeface="Calibri"/>
              <a:cs typeface="Calibri"/>
            </a:endParaRPr>
          </a:p>
          <a:p>
            <a:pPr marL="374650" marR="812800" indent="-361950">
              <a:lnSpc>
                <a:spcPts val="4000"/>
              </a:lnSpc>
              <a:spcBef>
                <a:spcPts val="101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Send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20" dirty="0">
                <a:latin typeface="Calibri"/>
                <a:cs typeface="Calibri"/>
              </a:rPr>
              <a:t>message to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10" dirty="0">
                <a:latin typeface="Calibri"/>
                <a:cs typeface="Calibri"/>
              </a:rPr>
              <a:t>other  </a:t>
            </a:r>
            <a:r>
              <a:rPr sz="3400" spc="-20" dirty="0">
                <a:latin typeface="Calibri"/>
                <a:cs typeface="Calibri"/>
              </a:rPr>
              <a:t>processes </a:t>
            </a:r>
            <a:r>
              <a:rPr sz="3400" spc="-10" dirty="0">
                <a:latin typeface="Calibri"/>
                <a:cs typeface="Calibri"/>
              </a:rPr>
              <a:t>(using </a:t>
            </a:r>
            <a:r>
              <a:rPr sz="3400" i="1" spc="-10" dirty="0">
                <a:latin typeface="Calibri"/>
                <a:cs typeface="Calibri"/>
              </a:rPr>
              <a:t>N-1 </a:t>
            </a:r>
            <a:r>
              <a:rPr sz="3400" spc="-10" dirty="0">
                <a:latin typeface="Calibri"/>
                <a:cs typeface="Calibri"/>
              </a:rPr>
              <a:t>outbound</a:t>
            </a:r>
            <a:r>
              <a:rPr sz="3400" spc="-4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channels)</a:t>
            </a:r>
            <a:endParaRPr sz="3400">
              <a:latin typeface="Calibri"/>
              <a:cs typeface="Calibri"/>
            </a:endParaRPr>
          </a:p>
          <a:p>
            <a:pPr marL="374650" marR="481330" indent="-361950">
              <a:lnSpc>
                <a:spcPct val="100499"/>
              </a:lnSpc>
              <a:spcBef>
                <a:spcPts val="68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0" dirty="0">
                <a:latin typeface="Calibri"/>
                <a:cs typeface="Calibri"/>
              </a:rPr>
              <a:t>Start </a:t>
            </a:r>
            <a:r>
              <a:rPr sz="3400" spc="-25" dirty="0">
                <a:latin typeface="Calibri"/>
                <a:cs typeface="Calibri"/>
              </a:rPr>
              <a:t>recording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15" dirty="0">
                <a:latin typeface="Calibri"/>
                <a:cs typeface="Calibri"/>
              </a:rPr>
              <a:t>incoming </a:t>
            </a:r>
            <a:r>
              <a:rPr sz="3400" spc="-20" dirty="0">
                <a:latin typeface="Calibri"/>
                <a:cs typeface="Calibri"/>
              </a:rPr>
              <a:t>messages </a:t>
            </a:r>
            <a:r>
              <a:rPr sz="3400" spc="-25" dirty="0">
                <a:latin typeface="Calibri"/>
                <a:cs typeface="Calibri"/>
              </a:rPr>
              <a:t>from  </a:t>
            </a:r>
            <a:r>
              <a:rPr sz="3400" spc="-10" dirty="0">
                <a:latin typeface="Calibri"/>
                <a:cs typeface="Calibri"/>
              </a:rPr>
              <a:t>channels C</a:t>
            </a:r>
            <a:r>
              <a:rPr sz="3450" i="1" spc="-15" baseline="-16908" dirty="0">
                <a:latin typeface="Calibri"/>
                <a:cs typeface="Calibri"/>
              </a:rPr>
              <a:t>ji </a:t>
            </a:r>
            <a:r>
              <a:rPr sz="3400" spc="-35" dirty="0">
                <a:latin typeface="Calibri"/>
                <a:cs typeface="Calibri"/>
              </a:rPr>
              <a:t>for </a:t>
            </a:r>
            <a:r>
              <a:rPr sz="3400" i="1" dirty="0">
                <a:latin typeface="Calibri"/>
                <a:cs typeface="Calibri"/>
              </a:rPr>
              <a:t>j </a:t>
            </a:r>
            <a:r>
              <a:rPr sz="3400" spc="-10" dirty="0">
                <a:latin typeface="Calibri"/>
                <a:cs typeface="Calibri"/>
              </a:rPr>
              <a:t>not equal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60" dirty="0">
                <a:latin typeface="Calibri"/>
                <a:cs typeface="Calibri"/>
              </a:rPr>
              <a:t> </a:t>
            </a:r>
            <a:r>
              <a:rPr sz="3400" i="1" dirty="0">
                <a:latin typeface="Calibri"/>
                <a:cs typeface="Calibri"/>
              </a:rPr>
              <a:t>i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501904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Initiating </a:t>
            </a:r>
            <a:r>
              <a:rPr dirty="0"/>
              <a:t>a</a:t>
            </a:r>
            <a:r>
              <a:rPr spc="-114" dirty="0"/>
              <a:t> </a:t>
            </a:r>
            <a:r>
              <a:rPr spc="-30" dirty="0"/>
              <a:t>snapshot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8492" y="1481752"/>
            <a:ext cx="8244205" cy="5850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390525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5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20" dirty="0">
                <a:latin typeface="Calibri"/>
                <a:cs typeface="Calibri"/>
              </a:rPr>
              <a:t>processes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i="1" spc="-15" baseline="-16908" dirty="0">
                <a:latin typeface="Calibri"/>
                <a:cs typeface="Calibri"/>
              </a:rPr>
              <a:t>j </a:t>
            </a:r>
            <a:r>
              <a:rPr sz="3400" spc="-10" dirty="0">
                <a:latin typeface="Calibri"/>
                <a:cs typeface="Calibri"/>
              </a:rPr>
              <a:t>(including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5" dirty="0">
                <a:latin typeface="Calibri"/>
                <a:cs typeface="Calibri"/>
              </a:rPr>
              <a:t>initiator),  consider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spc="-10" dirty="0">
                <a:latin typeface="Calibri"/>
                <a:cs typeface="Calibri"/>
              </a:rPr>
              <a:t>on channel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C</a:t>
            </a:r>
            <a:r>
              <a:rPr sz="3450" i="1" spc="-30" baseline="-16908" dirty="0">
                <a:latin typeface="Calibri"/>
                <a:cs typeface="Calibri"/>
              </a:rPr>
              <a:t>kj</a:t>
            </a:r>
            <a:endParaRPr sz="3450" baseline="-16908" dirty="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dirty="0">
                <a:latin typeface="Calibri"/>
                <a:cs typeface="Calibri"/>
              </a:rPr>
              <a:t>If </a:t>
            </a:r>
            <a:r>
              <a:rPr sz="3400" spc="-25" dirty="0">
                <a:latin typeface="Calibri"/>
                <a:cs typeface="Calibri"/>
              </a:rPr>
              <a:t>we </a:t>
            </a:r>
            <a:r>
              <a:rPr sz="3400" spc="-15" dirty="0">
                <a:latin typeface="Calibri"/>
                <a:cs typeface="Calibri"/>
              </a:rPr>
              <a:t>see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spc="-35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0" dirty="0">
                <a:latin typeface="Calibri"/>
                <a:cs typeface="Calibri"/>
              </a:rPr>
              <a:t>first</a:t>
            </a:r>
            <a:r>
              <a:rPr sz="3400" spc="15" dirty="0">
                <a:latin typeface="Calibri"/>
                <a:cs typeface="Calibri"/>
              </a:rPr>
              <a:t> </a:t>
            </a:r>
            <a:r>
              <a:rPr sz="3400" spc="-10" dirty="0" smtClean="0">
                <a:latin typeface="Calibri"/>
                <a:cs typeface="Calibri"/>
              </a:rPr>
              <a:t>time</a:t>
            </a:r>
            <a:r>
              <a:rPr lang="en-US" sz="3400" spc="-10" dirty="0" smtClean="0">
                <a:latin typeface="Calibri"/>
                <a:cs typeface="Calibri"/>
              </a:rPr>
              <a:t> from Process </a:t>
            </a:r>
            <a:r>
              <a:rPr lang="en-US" sz="3400" spc="-10" dirty="0" err="1" smtClean="0">
                <a:latin typeface="Calibri"/>
                <a:cs typeface="Calibri"/>
              </a:rPr>
              <a:t>P</a:t>
            </a:r>
            <a:r>
              <a:rPr lang="en-US" sz="3600" i="1" spc="-15" baseline="-16666" dirty="0" err="1" smtClean="0">
                <a:cs typeface="Calibri"/>
              </a:rPr>
              <a:t>k</a:t>
            </a:r>
            <a:r>
              <a:rPr lang="en-US" sz="3600" i="1" spc="-15" baseline="-16666" dirty="0" smtClean="0">
                <a:cs typeface="Calibri"/>
              </a:rPr>
              <a:t> </a:t>
            </a:r>
            <a:endParaRPr sz="34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10" dirty="0">
                <a:latin typeface="Calibri"/>
                <a:cs typeface="Calibri"/>
              </a:rPr>
              <a:t>P</a:t>
            </a:r>
            <a:r>
              <a:rPr sz="3000" i="1" spc="-15" baseline="-16666" dirty="0">
                <a:latin typeface="Calibri"/>
                <a:cs typeface="Calibri"/>
              </a:rPr>
              <a:t>j  </a:t>
            </a:r>
            <a:r>
              <a:rPr sz="3000" spc="-35" dirty="0">
                <a:latin typeface="Calibri"/>
                <a:cs typeface="Calibri"/>
              </a:rPr>
              <a:t>records </a:t>
            </a:r>
            <a:r>
              <a:rPr sz="3000" spc="-25" dirty="0">
                <a:latin typeface="Calibri"/>
                <a:cs typeface="Calibri"/>
              </a:rPr>
              <a:t>own </a:t>
            </a:r>
            <a:r>
              <a:rPr sz="3000" spc="-40" dirty="0">
                <a:latin typeface="Calibri"/>
                <a:cs typeface="Calibri"/>
              </a:rPr>
              <a:t>state </a:t>
            </a:r>
            <a:r>
              <a:rPr sz="3000" spc="-20" dirty="0">
                <a:latin typeface="Calibri"/>
                <a:cs typeface="Calibri"/>
              </a:rPr>
              <a:t>and </a:t>
            </a:r>
            <a:r>
              <a:rPr sz="3000" spc="-30" dirty="0">
                <a:latin typeface="Calibri"/>
                <a:cs typeface="Calibri"/>
              </a:rPr>
              <a:t>marks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i="1" spc="-22" baseline="-16666" dirty="0">
                <a:latin typeface="Calibri"/>
                <a:cs typeface="Calibri"/>
              </a:rPr>
              <a:t>kj </a:t>
            </a:r>
            <a:r>
              <a:rPr sz="3000" spc="-15" dirty="0">
                <a:latin typeface="Calibri"/>
                <a:cs typeface="Calibri"/>
              </a:rPr>
              <a:t>as</a:t>
            </a:r>
            <a:r>
              <a:rPr sz="3000" spc="-1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empty</a:t>
            </a:r>
            <a:endParaRPr sz="3000" dirty="0">
              <a:latin typeface="Calibri"/>
              <a:cs typeface="Calibri"/>
            </a:endParaRPr>
          </a:p>
          <a:p>
            <a:pPr marL="796925" marR="170815" lvl="1" indent="-301625">
              <a:lnSpc>
                <a:spcPts val="3500"/>
              </a:lnSpc>
              <a:spcBef>
                <a:spcPts val="9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0" dirty="0">
                <a:latin typeface="Calibri"/>
                <a:cs typeface="Calibri"/>
              </a:rPr>
              <a:t>Send </a:t>
            </a:r>
            <a:r>
              <a:rPr sz="3000" spc="-15" dirty="0">
                <a:latin typeface="Calibri"/>
                <a:cs typeface="Calibri"/>
              </a:rPr>
              <a:t>the </a:t>
            </a:r>
            <a:r>
              <a:rPr sz="3000" spc="-40" dirty="0">
                <a:latin typeface="Calibri"/>
                <a:cs typeface="Calibri"/>
              </a:rPr>
              <a:t>marker </a:t>
            </a:r>
            <a:r>
              <a:rPr sz="3000" spc="-30" dirty="0">
                <a:latin typeface="Calibri"/>
                <a:cs typeface="Calibri"/>
              </a:rPr>
              <a:t>message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spc="-15" dirty="0">
                <a:latin typeface="Calibri"/>
                <a:cs typeface="Calibri"/>
              </a:rPr>
              <a:t>all </a:t>
            </a:r>
            <a:r>
              <a:rPr sz="3000" spc="-20" dirty="0">
                <a:latin typeface="Calibri"/>
                <a:cs typeface="Calibri"/>
              </a:rPr>
              <a:t>other </a:t>
            </a:r>
            <a:r>
              <a:rPr sz="3000" spc="-25" dirty="0">
                <a:latin typeface="Calibri"/>
                <a:cs typeface="Calibri"/>
              </a:rPr>
              <a:t>processes  </a:t>
            </a:r>
            <a:r>
              <a:rPr sz="3000" spc="-15" dirty="0">
                <a:latin typeface="Calibri"/>
                <a:cs typeface="Calibri"/>
              </a:rPr>
              <a:t>(using </a:t>
            </a:r>
            <a:r>
              <a:rPr sz="3000" i="1" spc="-15" dirty="0">
                <a:latin typeface="Calibri"/>
                <a:cs typeface="Calibri"/>
              </a:rPr>
              <a:t>N-1 </a:t>
            </a:r>
            <a:r>
              <a:rPr sz="3000" spc="-20" dirty="0">
                <a:latin typeface="Calibri"/>
                <a:cs typeface="Calibri"/>
              </a:rPr>
              <a:t>outbound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channels)</a:t>
            </a:r>
            <a:endParaRPr sz="3000" dirty="0">
              <a:latin typeface="Calibri"/>
              <a:cs typeface="Calibri"/>
            </a:endParaRPr>
          </a:p>
          <a:p>
            <a:pPr marL="796925" marR="881380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5" dirty="0">
                <a:latin typeface="Calibri"/>
                <a:cs typeface="Calibri"/>
              </a:rPr>
              <a:t>Start </a:t>
            </a:r>
            <a:r>
              <a:rPr sz="3000" spc="-35" dirty="0">
                <a:latin typeface="Calibri"/>
                <a:cs typeface="Calibri"/>
              </a:rPr>
              <a:t>recording </a:t>
            </a:r>
            <a:r>
              <a:rPr sz="3000" spc="-15" dirty="0">
                <a:latin typeface="Calibri"/>
                <a:cs typeface="Calibri"/>
              </a:rPr>
              <a:t>all </a:t>
            </a:r>
            <a:r>
              <a:rPr sz="3000" spc="-25" dirty="0">
                <a:latin typeface="Calibri"/>
                <a:cs typeface="Calibri"/>
              </a:rPr>
              <a:t>incoming </a:t>
            </a:r>
            <a:r>
              <a:rPr sz="3000" spc="-30" dirty="0">
                <a:latin typeface="Calibri"/>
                <a:cs typeface="Calibri"/>
              </a:rPr>
              <a:t>messages from  </a:t>
            </a:r>
            <a:r>
              <a:rPr sz="3000" spc="-20" dirty="0">
                <a:latin typeface="Calibri"/>
                <a:cs typeface="Calibri"/>
              </a:rPr>
              <a:t>channels </a:t>
            </a:r>
            <a:r>
              <a:rPr sz="3000" spc="-15" dirty="0">
                <a:latin typeface="Calibri"/>
                <a:cs typeface="Calibri"/>
              </a:rPr>
              <a:t>C</a:t>
            </a:r>
            <a:r>
              <a:rPr sz="3000" i="1" spc="-22" baseline="-16666" dirty="0">
                <a:latin typeface="Calibri"/>
                <a:cs typeface="Calibri"/>
              </a:rPr>
              <a:t>lj </a:t>
            </a:r>
            <a:r>
              <a:rPr sz="3000" spc="-35" dirty="0">
                <a:latin typeface="Calibri"/>
                <a:cs typeface="Calibri"/>
              </a:rPr>
              <a:t>for </a:t>
            </a:r>
            <a:r>
              <a:rPr sz="3000" i="1" dirty="0">
                <a:latin typeface="Calibri"/>
                <a:cs typeface="Calibri"/>
              </a:rPr>
              <a:t>l </a:t>
            </a:r>
            <a:r>
              <a:rPr sz="3000" spc="-15" dirty="0">
                <a:latin typeface="Calibri"/>
                <a:cs typeface="Calibri"/>
              </a:rPr>
              <a:t>not </a:t>
            </a:r>
            <a:r>
              <a:rPr sz="3000" spc="-20" dirty="0">
                <a:latin typeface="Calibri"/>
                <a:cs typeface="Calibri"/>
              </a:rPr>
              <a:t>equal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i="1" dirty="0">
                <a:latin typeface="Calibri"/>
                <a:cs typeface="Calibri"/>
              </a:rPr>
              <a:t>j </a:t>
            </a:r>
            <a:r>
              <a:rPr sz="3000" spc="-15" dirty="0">
                <a:latin typeface="Calibri"/>
                <a:cs typeface="Calibri"/>
              </a:rPr>
              <a:t>or</a:t>
            </a:r>
            <a:r>
              <a:rPr sz="3000" spc="-14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k</a:t>
            </a:r>
            <a:endParaRPr sz="3000" dirty="0">
              <a:latin typeface="Calibri"/>
              <a:cs typeface="Calibri"/>
            </a:endParaRPr>
          </a:p>
          <a:p>
            <a:pPr marL="374650" marR="5080" indent="-361950">
              <a:lnSpc>
                <a:spcPct val="100499"/>
              </a:lnSpc>
              <a:spcBef>
                <a:spcPts val="68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Else </a:t>
            </a:r>
            <a:r>
              <a:rPr sz="3400" spc="-5" dirty="0">
                <a:latin typeface="Calibri"/>
                <a:cs typeface="Calibri"/>
              </a:rPr>
              <a:t>add all </a:t>
            </a:r>
            <a:r>
              <a:rPr sz="3400" spc="-20" dirty="0">
                <a:latin typeface="Calibri"/>
                <a:cs typeface="Calibri"/>
              </a:rPr>
              <a:t>messages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10" dirty="0">
                <a:latin typeface="Calibri"/>
                <a:cs typeface="Calibri"/>
              </a:rPr>
              <a:t>inbound channels  since </a:t>
            </a:r>
            <a:r>
              <a:rPr sz="3400" spc="-25" dirty="0">
                <a:latin typeface="Calibri"/>
                <a:cs typeface="Calibri"/>
              </a:rPr>
              <a:t>we </a:t>
            </a:r>
            <a:r>
              <a:rPr sz="3400" spc="-20" dirty="0">
                <a:latin typeface="Calibri"/>
                <a:cs typeface="Calibri"/>
              </a:rPr>
              <a:t>began </a:t>
            </a:r>
            <a:r>
              <a:rPr sz="3400" spc="-25" dirty="0">
                <a:latin typeface="Calibri"/>
                <a:cs typeface="Calibri"/>
              </a:rPr>
              <a:t>recording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10" dirty="0">
                <a:latin typeface="Calibri"/>
                <a:cs typeface="Calibri"/>
              </a:rPr>
              <a:t>their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states</a:t>
            </a:r>
            <a:endParaRPr sz="3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5758815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45" dirty="0"/>
              <a:t>Propagating </a:t>
            </a:r>
            <a:r>
              <a:rPr dirty="0"/>
              <a:t>a</a:t>
            </a:r>
            <a:r>
              <a:rPr spc="-55" dirty="0"/>
              <a:t> </a:t>
            </a:r>
            <a:r>
              <a:rPr spc="-35" dirty="0"/>
              <a:t>snapshot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8573" y="7073915"/>
            <a:ext cx="189865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15" dirty="0">
                <a:solidFill>
                  <a:srgbClr val="898989"/>
                </a:solidFill>
                <a:latin typeface="Calibri"/>
                <a:cs typeface="Calibri"/>
              </a:rPr>
              <a:t>21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Background and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16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573532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70" dirty="0"/>
              <a:t>Terminating </a:t>
            </a:r>
            <a:r>
              <a:rPr dirty="0"/>
              <a:t>a</a:t>
            </a:r>
            <a:r>
              <a:rPr spc="-60" dirty="0"/>
              <a:t> </a:t>
            </a:r>
            <a:r>
              <a:rPr spc="-30" dirty="0"/>
              <a:t>snapshot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91604"/>
            <a:ext cx="8511540" cy="3782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85090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All </a:t>
            </a:r>
            <a:r>
              <a:rPr sz="3400" spc="-20" dirty="0">
                <a:latin typeface="Calibri"/>
                <a:cs typeface="Calibri"/>
              </a:rPr>
              <a:t>processes </a:t>
            </a:r>
            <a:r>
              <a:rPr sz="3400" spc="-30" dirty="0">
                <a:latin typeface="Calibri"/>
                <a:cs typeface="Calibri"/>
              </a:rPr>
              <a:t>have </a:t>
            </a:r>
            <a:r>
              <a:rPr sz="3400" spc="-25" dirty="0">
                <a:latin typeface="Calibri"/>
                <a:cs typeface="Calibri"/>
              </a:rPr>
              <a:t>received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5" dirty="0">
                <a:latin typeface="Calibri"/>
                <a:cs typeface="Calibri"/>
              </a:rPr>
              <a:t>(and  </a:t>
            </a:r>
            <a:r>
              <a:rPr sz="3400" spc="-30" dirty="0">
                <a:latin typeface="Calibri"/>
                <a:cs typeface="Calibri"/>
              </a:rPr>
              <a:t>recorded </a:t>
            </a:r>
            <a:r>
              <a:rPr sz="3400" spc="-10" dirty="0">
                <a:latin typeface="Calibri"/>
                <a:cs typeface="Calibri"/>
              </a:rPr>
              <a:t>their </a:t>
            </a:r>
            <a:r>
              <a:rPr sz="3400" spc="-15" dirty="0">
                <a:latin typeface="Calibri"/>
                <a:cs typeface="Calibri"/>
              </a:rPr>
              <a:t>own</a:t>
            </a:r>
            <a:r>
              <a:rPr sz="3400" spc="-35" dirty="0">
                <a:latin typeface="Calibri"/>
                <a:cs typeface="Calibri"/>
              </a:rPr>
              <a:t> state)</a:t>
            </a:r>
            <a:endParaRPr sz="3400">
              <a:latin typeface="Calibri"/>
              <a:cs typeface="Calibri"/>
            </a:endParaRPr>
          </a:p>
          <a:p>
            <a:pPr marL="374650" marR="5080" indent="-361950">
              <a:lnSpc>
                <a:spcPct val="99300"/>
              </a:lnSpc>
              <a:spcBef>
                <a:spcPts val="72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All </a:t>
            </a:r>
            <a:r>
              <a:rPr sz="3400" spc="-20" dirty="0">
                <a:latin typeface="Calibri"/>
                <a:cs typeface="Calibri"/>
              </a:rPr>
              <a:t>processes </a:t>
            </a:r>
            <a:r>
              <a:rPr sz="3400" spc="-30" dirty="0">
                <a:latin typeface="Calibri"/>
                <a:cs typeface="Calibri"/>
              </a:rPr>
              <a:t>have </a:t>
            </a:r>
            <a:r>
              <a:rPr sz="3400" spc="-25" dirty="0">
                <a:latin typeface="Calibri"/>
                <a:cs typeface="Calibri"/>
              </a:rPr>
              <a:t>received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10" dirty="0">
                <a:latin typeface="Calibri"/>
                <a:cs typeface="Calibri"/>
              </a:rPr>
              <a:t>on </a:t>
            </a:r>
            <a:r>
              <a:rPr sz="3400" spc="-5" dirty="0">
                <a:latin typeface="Calibri"/>
                <a:cs typeface="Calibri"/>
              </a:rPr>
              <a:t>all the  </a:t>
            </a:r>
            <a:r>
              <a:rPr sz="3400" i="1" spc="-10" dirty="0">
                <a:latin typeface="Calibri"/>
                <a:cs typeface="Calibri"/>
              </a:rPr>
              <a:t>N-1 </a:t>
            </a:r>
            <a:r>
              <a:rPr sz="3400" spc="-15" dirty="0">
                <a:latin typeface="Calibri"/>
                <a:cs typeface="Calibri"/>
              </a:rPr>
              <a:t>incoming </a:t>
            </a:r>
            <a:r>
              <a:rPr sz="3400" spc="-10" dirty="0">
                <a:latin typeface="Calibri"/>
                <a:cs typeface="Calibri"/>
              </a:rPr>
              <a:t>channels </a:t>
            </a:r>
            <a:r>
              <a:rPr sz="3400" spc="-5" dirty="0">
                <a:latin typeface="Calibri"/>
                <a:cs typeface="Calibri"/>
              </a:rPr>
              <a:t>(and </a:t>
            </a:r>
            <a:r>
              <a:rPr sz="3400" spc="-30" dirty="0">
                <a:latin typeface="Calibri"/>
                <a:cs typeface="Calibri"/>
              </a:rPr>
              <a:t>recorded </a:t>
            </a:r>
            <a:r>
              <a:rPr sz="3400" spc="-10" dirty="0">
                <a:latin typeface="Calibri"/>
                <a:cs typeface="Calibri"/>
              </a:rPr>
              <a:t>their  </a:t>
            </a:r>
            <a:r>
              <a:rPr sz="3400" spc="-30" dirty="0">
                <a:latin typeface="Calibri"/>
                <a:cs typeface="Calibri"/>
              </a:rPr>
              <a:t>states)</a:t>
            </a:r>
            <a:endParaRPr sz="3400">
              <a:latin typeface="Calibri"/>
              <a:cs typeface="Calibri"/>
            </a:endParaRPr>
          </a:p>
          <a:p>
            <a:pPr marL="374650" marR="542290" indent="-361950">
              <a:lnSpc>
                <a:spcPct val="100499"/>
              </a:lnSpc>
              <a:spcBef>
                <a:spcPts val="695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70" dirty="0">
                <a:latin typeface="Calibri"/>
                <a:cs typeface="Calibri"/>
              </a:rPr>
              <a:t>Later,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25" dirty="0">
                <a:latin typeface="Calibri"/>
                <a:cs typeface="Calibri"/>
              </a:rPr>
              <a:t>central </a:t>
            </a:r>
            <a:r>
              <a:rPr sz="3400" spc="-15" dirty="0">
                <a:latin typeface="Calibri"/>
                <a:cs typeface="Calibri"/>
              </a:rPr>
              <a:t>server </a:t>
            </a:r>
            <a:r>
              <a:rPr sz="3400" spc="-20" dirty="0">
                <a:latin typeface="Calibri"/>
                <a:cs typeface="Calibri"/>
              </a:rPr>
              <a:t>can </a:t>
            </a:r>
            <a:r>
              <a:rPr sz="3400" spc="-25" dirty="0">
                <a:latin typeface="Calibri"/>
                <a:cs typeface="Calibri"/>
              </a:rPr>
              <a:t>gather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partial 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latin typeface="Calibri"/>
                <a:cs typeface="Calibri"/>
              </a:rPr>
              <a:t>build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global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4231005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15" dirty="0">
                <a:latin typeface="Calibri"/>
                <a:cs typeface="Calibri"/>
              </a:rPr>
              <a:t>initiates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6204"/>
            <a:ext cx="4563110" cy="5181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5" dirty="0">
                <a:latin typeface="Calibri"/>
                <a:cs typeface="Calibri"/>
              </a:rPr>
              <a:t>First,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30" dirty="0">
                <a:latin typeface="Calibri"/>
                <a:cs typeface="Calibri"/>
              </a:rPr>
              <a:t>records </a:t>
            </a:r>
            <a:r>
              <a:rPr sz="3400" spc="-5" dirty="0">
                <a:latin typeface="Calibri"/>
                <a:cs typeface="Calibri"/>
              </a:rPr>
              <a:t>its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46505" y="1969831"/>
            <a:ext cx="8535670" cy="459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676275" indent="-361950">
              <a:lnSpc>
                <a:spcPct val="993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Then, 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10" dirty="0">
                <a:latin typeface="Calibri"/>
                <a:cs typeface="Calibri"/>
              </a:rPr>
              <a:t>sends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15" dirty="0">
                <a:latin typeface="Calibri"/>
                <a:cs typeface="Calibri"/>
              </a:rPr>
              <a:t>message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5" dirty="0">
                <a:latin typeface="Calibri"/>
                <a:cs typeface="Calibri"/>
              </a:rPr>
              <a:t>and  </a:t>
            </a:r>
            <a:r>
              <a:rPr sz="3400" spc="-10" dirty="0">
                <a:latin typeface="Calibri"/>
                <a:cs typeface="Calibri"/>
              </a:rPr>
              <a:t>begins </a:t>
            </a:r>
            <a:r>
              <a:rPr sz="3400" spc="-25" dirty="0">
                <a:latin typeface="Calibri"/>
                <a:cs typeface="Calibri"/>
              </a:rPr>
              <a:t>recording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20" dirty="0">
                <a:latin typeface="Calibri"/>
                <a:cs typeface="Calibri"/>
              </a:rPr>
              <a:t>messages </a:t>
            </a:r>
            <a:r>
              <a:rPr sz="3400" spc="-10" dirty="0">
                <a:latin typeface="Calibri"/>
                <a:cs typeface="Calibri"/>
              </a:rPr>
              <a:t>on inbound  channels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5" dirty="0">
                <a:latin typeface="Calibri"/>
                <a:cs typeface="Calibri"/>
              </a:rPr>
              <a:t>Meanwhile, </a:t>
            </a: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20" dirty="0">
                <a:latin typeface="Calibri"/>
                <a:cs typeface="Calibri"/>
              </a:rPr>
              <a:t>sent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message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8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</a:t>
            </a:r>
            <a:r>
              <a:rPr sz="3450" spc="-22" baseline="-16908" dirty="0">
                <a:latin typeface="Calibri"/>
                <a:cs typeface="Calibri"/>
              </a:rPr>
              <a:t>1</a:t>
            </a:r>
            <a:endParaRPr sz="3450" baseline="-16908">
              <a:latin typeface="Calibri"/>
              <a:cs typeface="Calibri"/>
            </a:endParaRPr>
          </a:p>
          <a:p>
            <a:pPr marL="266700" algn="ctr">
              <a:lnSpc>
                <a:spcPct val="100000"/>
              </a:lnSpc>
              <a:spcBef>
                <a:spcPts val="284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[&lt;marker&gt;]</a:t>
            </a:r>
            <a:endParaRPr sz="1900">
              <a:latin typeface="Calibri"/>
              <a:cs typeface="Calibri"/>
            </a:endParaRPr>
          </a:p>
          <a:p>
            <a:pPr marL="37465">
              <a:lnSpc>
                <a:spcPct val="100000"/>
              </a:lnSpc>
              <a:spcBef>
                <a:spcPts val="930"/>
              </a:spcBef>
              <a:tabLst>
                <a:tab pos="7806690" algn="l"/>
              </a:tabLst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 </a:t>
            </a:r>
            <a:r>
              <a:rPr sz="3000" b="1" dirty="0">
                <a:latin typeface="Calibri"/>
                <a:cs typeface="Calibri"/>
              </a:rPr>
              <a:t>0	</a:t>
            </a: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  <a:p>
            <a:pPr marL="43180">
              <a:lnSpc>
                <a:spcPct val="100000"/>
              </a:lnSpc>
              <a:spcBef>
                <a:spcPts val="865"/>
              </a:spcBef>
              <a:tabLst>
                <a:tab pos="1771650" algn="l"/>
                <a:tab pos="6461760" algn="l"/>
                <a:tab pos="7812405" algn="l"/>
              </a:tabLst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 </a:t>
            </a:r>
            <a:r>
              <a:rPr sz="3000" b="1" dirty="0">
                <a:latin typeface="Calibri"/>
                <a:cs typeface="Calibri"/>
              </a:rPr>
              <a:t>0	</a:t>
            </a:r>
            <a:r>
              <a:rPr sz="3000" b="1" spc="-15" dirty="0">
                <a:latin typeface="Calibri"/>
                <a:cs typeface="Calibri"/>
              </a:rPr>
              <a:t>P</a:t>
            </a:r>
            <a:r>
              <a:rPr sz="3000" b="1" spc="-22" baseline="-16666" dirty="0">
                <a:latin typeface="Calibri"/>
                <a:cs typeface="Calibri"/>
              </a:rPr>
              <a:t>1	</a:t>
            </a:r>
            <a:r>
              <a:rPr sz="3000" b="1" spc="-15" dirty="0">
                <a:latin typeface="Calibri"/>
                <a:cs typeface="Calibri"/>
              </a:rPr>
              <a:t>P</a:t>
            </a:r>
            <a:r>
              <a:rPr sz="3000" b="1" spc="-22" baseline="-16666" dirty="0">
                <a:latin typeface="Calibri"/>
                <a:cs typeface="Calibri"/>
              </a:rPr>
              <a:t>2	</a:t>
            </a: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30"/>
              </a:spcBef>
              <a:tabLst>
                <a:tab pos="7820025" algn="l"/>
              </a:tabLst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 </a:t>
            </a:r>
            <a:r>
              <a:rPr sz="3000" b="1" dirty="0">
                <a:latin typeface="Calibri"/>
                <a:cs typeface="Calibri"/>
              </a:rPr>
              <a:t>0	</a:t>
            </a: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00265" y="6710004"/>
            <a:ext cx="890269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[M</a:t>
            </a:r>
            <a:r>
              <a:rPr sz="1950" b="1" spc="-7" baseline="-17094" dirty="0">
                <a:latin typeface="Calibri"/>
                <a:cs typeface="Calibri"/>
              </a:rPr>
              <a:t>1</a:t>
            </a:r>
            <a:r>
              <a:rPr sz="1900" b="1" spc="-5" dirty="0">
                <a:latin typeface="Calibri"/>
                <a:cs typeface="Calibri"/>
              </a:rPr>
              <a:t>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91604"/>
            <a:ext cx="7571740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25" dirty="0">
                <a:latin typeface="Calibri"/>
                <a:cs typeface="Calibri"/>
              </a:rPr>
              <a:t>receives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spc="-35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30" dirty="0">
                <a:latin typeface="Calibri"/>
                <a:cs typeface="Calibri"/>
              </a:rPr>
              <a:t>first  </a:t>
            </a:r>
            <a:r>
              <a:rPr sz="3400" spc="-10" dirty="0">
                <a:latin typeface="Calibri"/>
                <a:cs typeface="Calibri"/>
              </a:rPr>
              <a:t>time, so </a:t>
            </a:r>
            <a:r>
              <a:rPr sz="3400" spc="-30" dirty="0">
                <a:latin typeface="Calibri"/>
                <a:cs typeface="Calibri"/>
              </a:rPr>
              <a:t>records </a:t>
            </a:r>
            <a:r>
              <a:rPr sz="3400" spc="-5" dirty="0">
                <a:latin typeface="Calibri"/>
                <a:cs typeface="Calibri"/>
              </a:rPr>
              <a:t>its</a:t>
            </a:r>
            <a:r>
              <a:rPr sz="3400" spc="-70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2 </a:t>
            </a:r>
            <a:r>
              <a:rPr sz="3400" spc="-10" dirty="0">
                <a:latin typeface="Calibri"/>
                <a:cs typeface="Calibri"/>
              </a:rPr>
              <a:t>then </a:t>
            </a:r>
            <a:r>
              <a:rPr sz="3400" spc="-15" dirty="0">
                <a:latin typeface="Calibri"/>
                <a:cs typeface="Calibri"/>
              </a:rPr>
              <a:t>sends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0" dirty="0">
                <a:latin typeface="Calibri"/>
                <a:cs typeface="Calibri"/>
              </a:rPr>
              <a:t>marker </a:t>
            </a:r>
            <a:r>
              <a:rPr sz="3400" spc="-15" dirty="0">
                <a:latin typeface="Calibri"/>
                <a:cs typeface="Calibri"/>
              </a:rPr>
              <a:t>message </a:t>
            </a:r>
            <a:r>
              <a:rPr sz="3400" spc="-20" dirty="0">
                <a:latin typeface="Calibri"/>
                <a:cs typeface="Calibri"/>
              </a:rPr>
              <a:t>to</a:t>
            </a:r>
            <a:r>
              <a:rPr sz="3400" spc="-90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P</a:t>
            </a:r>
            <a:r>
              <a:rPr sz="3450" spc="-7" baseline="-16908" dirty="0">
                <a:latin typeface="Calibri"/>
                <a:cs typeface="Calibri"/>
              </a:rPr>
              <a:t>1</a:t>
            </a:r>
            <a:endParaRPr sz="3450" baseline="-1690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506077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95763" y="5457856"/>
            <a:ext cx="353695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7527" y="5460000"/>
            <a:ext cx="7302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85067" y="6023483"/>
            <a:ext cx="71501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546505" y="5460000"/>
            <a:ext cx="73025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554045" y="6023483"/>
            <a:ext cx="71501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521112" y="6706517"/>
            <a:ext cx="320675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dirty="0">
                <a:latin typeface="Calibri"/>
                <a:cs typeface="Calibri"/>
              </a:rPr>
              <a:t>M</a:t>
            </a:r>
            <a:r>
              <a:rPr sz="1950" b="1" baseline="-17094" dirty="0">
                <a:latin typeface="Calibri"/>
                <a:cs typeface="Calibri"/>
              </a:rPr>
              <a:t>1</a:t>
            </a:r>
            <a:endParaRPr sz="1950" baseline="-17094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00265" y="6710004"/>
            <a:ext cx="1553845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7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[&lt;marker&gt;]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24394" y="4590666"/>
            <a:ext cx="981710" cy="31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latin typeface="Calibri"/>
                <a:cs typeface="Calibri"/>
              </a:rPr>
              <a:t>&lt;marker&gt;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69831"/>
            <a:ext cx="7980680" cy="1543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 algn="just">
              <a:lnSpc>
                <a:spcPct val="99300"/>
              </a:lnSpc>
              <a:buFont typeface="Arial"/>
              <a:buChar char="•"/>
              <a:tabLst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P</a:t>
            </a:r>
            <a:r>
              <a:rPr sz="3450" spc="-15" baseline="-16908" dirty="0">
                <a:latin typeface="Calibri"/>
                <a:cs typeface="Calibri"/>
              </a:rPr>
              <a:t>1 </a:t>
            </a:r>
            <a:r>
              <a:rPr sz="3400" spc="-5" dirty="0">
                <a:latin typeface="Calibri"/>
                <a:cs typeface="Calibri"/>
              </a:rPr>
              <a:t>has </a:t>
            </a:r>
            <a:r>
              <a:rPr sz="3400" spc="-15" dirty="0">
                <a:latin typeface="Calibri"/>
                <a:cs typeface="Calibri"/>
              </a:rPr>
              <a:t>already </a:t>
            </a:r>
            <a:r>
              <a:rPr sz="3400" spc="-20" dirty="0">
                <a:latin typeface="Calibri"/>
                <a:cs typeface="Calibri"/>
              </a:rPr>
              <a:t>sent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20" dirty="0">
                <a:latin typeface="Calibri"/>
                <a:cs typeface="Calibri"/>
              </a:rPr>
              <a:t>message, </a:t>
            </a:r>
            <a:r>
              <a:rPr sz="3400" spc="-10" dirty="0">
                <a:latin typeface="Calibri"/>
                <a:cs typeface="Calibri"/>
              </a:rPr>
              <a:t>so </a:t>
            </a:r>
            <a:r>
              <a:rPr sz="3400" spc="-5" dirty="0">
                <a:latin typeface="Calibri"/>
                <a:cs typeface="Calibri"/>
              </a:rPr>
              <a:t>it  </a:t>
            </a:r>
            <a:r>
              <a:rPr sz="3400" spc="-30" dirty="0">
                <a:latin typeface="Calibri"/>
                <a:cs typeface="Calibri"/>
              </a:rPr>
              <a:t>records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20" dirty="0">
                <a:latin typeface="Calibri"/>
                <a:cs typeface="Calibri"/>
              </a:rPr>
              <a:t>messages </a:t>
            </a:r>
            <a:r>
              <a:rPr sz="3400" spc="-5" dirty="0">
                <a:latin typeface="Calibri"/>
                <a:cs typeface="Calibri"/>
              </a:rPr>
              <a:t>it </a:t>
            </a:r>
            <a:r>
              <a:rPr sz="3400" spc="-25" dirty="0">
                <a:latin typeface="Calibri"/>
                <a:cs typeface="Calibri"/>
              </a:rPr>
              <a:t>received </a:t>
            </a:r>
            <a:r>
              <a:rPr sz="3400" spc="-10" dirty="0">
                <a:latin typeface="Calibri"/>
                <a:cs typeface="Calibri"/>
              </a:rPr>
              <a:t>on inbound  channels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20" dirty="0">
                <a:latin typeface="Calibri"/>
                <a:cs typeface="Calibri"/>
              </a:rPr>
              <a:t>appropriate </a:t>
            </a:r>
            <a:r>
              <a:rPr sz="3400" spc="-35" dirty="0">
                <a:latin typeface="Calibri"/>
                <a:cs typeface="Calibri"/>
              </a:rPr>
              <a:t>channel’s</a:t>
            </a:r>
            <a:r>
              <a:rPr sz="3400" spc="-50" dirty="0">
                <a:latin typeface="Calibri"/>
                <a:cs typeface="Calibri"/>
              </a:rPr>
              <a:t> </a:t>
            </a:r>
            <a:r>
              <a:rPr sz="3400" spc="-35" dirty="0">
                <a:latin typeface="Calibri"/>
                <a:cs typeface="Calibri"/>
              </a:rPr>
              <a:t>state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6784" y="6671826"/>
            <a:ext cx="494030" cy="392430"/>
          </a:xfrm>
          <a:custGeom>
            <a:avLst/>
            <a:gdLst/>
            <a:ahLst/>
            <a:cxnLst/>
            <a:rect l="l" t="t" r="r" b="b"/>
            <a:pathLst>
              <a:path w="494030" h="392429">
                <a:moveTo>
                  <a:pt x="0" y="391902"/>
                </a:moveTo>
                <a:lnTo>
                  <a:pt x="493620" y="391902"/>
                </a:lnTo>
                <a:lnTo>
                  <a:pt x="493620" y="0"/>
                </a:lnTo>
                <a:lnTo>
                  <a:pt x="0" y="0"/>
                </a:lnTo>
                <a:lnTo>
                  <a:pt x="0" y="391902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21112" y="6706517"/>
            <a:ext cx="320675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dirty="0">
                <a:latin typeface="Calibri"/>
                <a:cs typeface="Calibri"/>
              </a:rPr>
              <a:t>M</a:t>
            </a:r>
            <a:r>
              <a:rPr sz="1950" b="1" baseline="-17094" dirty="0">
                <a:latin typeface="Calibri"/>
                <a:cs typeface="Calibri"/>
              </a:rPr>
              <a:t>1</a:t>
            </a:r>
            <a:endParaRPr sz="1950" baseline="-17094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05" y="1991604"/>
            <a:ext cx="8249284" cy="162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5080" indent="-361950">
              <a:lnSpc>
                <a:spcPts val="4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Both </a:t>
            </a:r>
            <a:r>
              <a:rPr sz="3400" spc="-20" dirty="0">
                <a:latin typeface="Calibri"/>
                <a:cs typeface="Calibri"/>
              </a:rPr>
              <a:t>processes </a:t>
            </a:r>
            <a:r>
              <a:rPr sz="3400" spc="-30" dirty="0">
                <a:latin typeface="Calibri"/>
                <a:cs typeface="Calibri"/>
              </a:rPr>
              <a:t>have recorded </a:t>
            </a:r>
            <a:r>
              <a:rPr sz="3400" spc="-10" dirty="0">
                <a:latin typeface="Calibri"/>
                <a:cs typeface="Calibri"/>
              </a:rPr>
              <a:t>their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5" dirty="0">
                <a:latin typeface="Calibri"/>
                <a:cs typeface="Calibri"/>
              </a:rPr>
              <a:t>and  all the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10" dirty="0">
                <a:latin typeface="Calibri"/>
                <a:cs typeface="Calibri"/>
              </a:rPr>
              <a:t>of </a:t>
            </a:r>
            <a:r>
              <a:rPr sz="3400" spc="-5" dirty="0">
                <a:latin typeface="Calibri"/>
                <a:cs typeface="Calibri"/>
              </a:rPr>
              <a:t>all </a:t>
            </a:r>
            <a:r>
              <a:rPr sz="3400" spc="-15" dirty="0">
                <a:latin typeface="Calibri"/>
                <a:cs typeface="Calibri"/>
              </a:rPr>
              <a:t>incoming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channels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5" dirty="0">
                <a:latin typeface="Calibri"/>
                <a:cs typeface="Calibri"/>
              </a:rPr>
              <a:t>Our </a:t>
            </a:r>
            <a:r>
              <a:rPr sz="3400" spc="-20" dirty="0">
                <a:latin typeface="Calibri"/>
                <a:cs typeface="Calibri"/>
              </a:rPr>
              <a:t>snapshotted </a:t>
            </a:r>
            <a:r>
              <a:rPr sz="3400" spc="-35" dirty="0">
                <a:latin typeface="Calibri"/>
                <a:cs typeface="Calibri"/>
              </a:rPr>
              <a:t>state </a:t>
            </a:r>
            <a:r>
              <a:rPr sz="3400" spc="-5" dirty="0">
                <a:latin typeface="Calibri"/>
                <a:cs typeface="Calibri"/>
              </a:rPr>
              <a:t>is </a:t>
            </a:r>
            <a:r>
              <a:rPr sz="3400" spc="-15" dirty="0">
                <a:latin typeface="Calibri"/>
                <a:cs typeface="Calibri"/>
              </a:rPr>
              <a:t>highlighted </a:t>
            </a:r>
            <a:r>
              <a:rPr sz="3400" spc="-5" dirty="0">
                <a:latin typeface="Calibri"/>
                <a:cs typeface="Calibri"/>
              </a:rPr>
              <a:t>in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5" dirty="0">
                <a:latin typeface="Calibri"/>
                <a:cs typeface="Calibri"/>
              </a:rPr>
              <a:t>blue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210947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E</a:t>
            </a:r>
            <a:r>
              <a:rPr spc="-95" dirty="0"/>
              <a:t>x</a:t>
            </a:r>
            <a:r>
              <a:rPr spc="-25" dirty="0"/>
              <a:t>a</a:t>
            </a:r>
            <a:r>
              <a:rPr spc="-50" dirty="0"/>
              <a:t>m</a:t>
            </a:r>
            <a:r>
              <a:rPr spc="-30" dirty="0"/>
              <a:t>p</a:t>
            </a:r>
            <a:r>
              <a:rPr spc="-20" dirty="0"/>
              <a:t>l</a:t>
            </a:r>
            <a:r>
              <a:rPr dirty="0"/>
              <a:t>e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082038" y="5134609"/>
            <a:ext cx="1206500" cy="1206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44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525569" y="0"/>
                </a:moveTo>
                <a:lnTo>
                  <a:pt x="477731" y="2147"/>
                </a:lnTo>
                <a:lnTo>
                  <a:pt x="431097" y="8467"/>
                </a:lnTo>
                <a:lnTo>
                  <a:pt x="385852" y="18773"/>
                </a:lnTo>
                <a:lnTo>
                  <a:pt x="342181" y="32880"/>
                </a:lnTo>
                <a:lnTo>
                  <a:pt x="300270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70" y="1000533"/>
                </a:lnTo>
                <a:lnTo>
                  <a:pt x="342181" y="1018256"/>
                </a:lnTo>
                <a:lnTo>
                  <a:pt x="385852" y="1032363"/>
                </a:lnTo>
                <a:lnTo>
                  <a:pt x="431097" y="1042669"/>
                </a:lnTo>
                <a:lnTo>
                  <a:pt x="477731" y="1048989"/>
                </a:lnTo>
                <a:lnTo>
                  <a:pt x="525569" y="1051137"/>
                </a:lnTo>
                <a:lnTo>
                  <a:pt x="573406" y="1048989"/>
                </a:lnTo>
                <a:lnTo>
                  <a:pt x="620040" y="1042669"/>
                </a:lnTo>
                <a:lnTo>
                  <a:pt x="665286" y="1032363"/>
                </a:lnTo>
                <a:lnTo>
                  <a:pt x="708957" y="1018256"/>
                </a:lnTo>
                <a:lnTo>
                  <a:pt x="750868" y="1000533"/>
                </a:lnTo>
                <a:lnTo>
                  <a:pt x="790833" y="979381"/>
                </a:lnTo>
                <a:lnTo>
                  <a:pt x="828668" y="954985"/>
                </a:lnTo>
                <a:lnTo>
                  <a:pt x="864186" y="927529"/>
                </a:lnTo>
                <a:lnTo>
                  <a:pt x="897201" y="897201"/>
                </a:lnTo>
                <a:lnTo>
                  <a:pt x="927530" y="864185"/>
                </a:lnTo>
                <a:lnTo>
                  <a:pt x="954985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5" y="222469"/>
                </a:lnTo>
                <a:lnTo>
                  <a:pt x="927530" y="186951"/>
                </a:lnTo>
                <a:lnTo>
                  <a:pt x="897201" y="153935"/>
                </a:lnTo>
                <a:lnTo>
                  <a:pt x="864186" y="123607"/>
                </a:lnTo>
                <a:lnTo>
                  <a:pt x="828668" y="96152"/>
                </a:lnTo>
                <a:lnTo>
                  <a:pt x="790833" y="71755"/>
                </a:lnTo>
                <a:lnTo>
                  <a:pt x="750868" y="50603"/>
                </a:lnTo>
                <a:lnTo>
                  <a:pt x="708957" y="32880"/>
                </a:lnTo>
                <a:lnTo>
                  <a:pt x="665286" y="18773"/>
                </a:lnTo>
                <a:lnTo>
                  <a:pt x="620040" y="8467"/>
                </a:lnTo>
                <a:lnTo>
                  <a:pt x="573406" y="2147"/>
                </a:lnTo>
                <a:lnTo>
                  <a:pt x="525569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8025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60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8338" y="5134609"/>
            <a:ext cx="1206500" cy="12064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20738" y="5337809"/>
            <a:ext cx="82550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525567" y="0"/>
                </a:moveTo>
                <a:lnTo>
                  <a:pt x="477730" y="2147"/>
                </a:lnTo>
                <a:lnTo>
                  <a:pt x="431096" y="8467"/>
                </a:lnTo>
                <a:lnTo>
                  <a:pt x="385851" y="18773"/>
                </a:lnTo>
                <a:lnTo>
                  <a:pt x="342180" y="32880"/>
                </a:lnTo>
                <a:lnTo>
                  <a:pt x="300269" y="50603"/>
                </a:lnTo>
                <a:lnTo>
                  <a:pt x="260304" y="71755"/>
                </a:lnTo>
                <a:lnTo>
                  <a:pt x="222469" y="96152"/>
                </a:lnTo>
                <a:lnTo>
                  <a:pt x="186951" y="123607"/>
                </a:lnTo>
                <a:lnTo>
                  <a:pt x="153935" y="153935"/>
                </a:lnTo>
                <a:lnTo>
                  <a:pt x="123607" y="186951"/>
                </a:lnTo>
                <a:lnTo>
                  <a:pt x="96152" y="222469"/>
                </a:lnTo>
                <a:lnTo>
                  <a:pt x="71755" y="260304"/>
                </a:lnTo>
                <a:lnTo>
                  <a:pt x="50603" y="300270"/>
                </a:lnTo>
                <a:lnTo>
                  <a:pt x="32880" y="342181"/>
                </a:lnTo>
                <a:lnTo>
                  <a:pt x="18773" y="385852"/>
                </a:lnTo>
                <a:lnTo>
                  <a:pt x="8467" y="431097"/>
                </a:lnTo>
                <a:lnTo>
                  <a:pt x="2147" y="477731"/>
                </a:lnTo>
                <a:lnTo>
                  <a:pt x="0" y="525569"/>
                </a:lnTo>
                <a:lnTo>
                  <a:pt x="2147" y="573406"/>
                </a:lnTo>
                <a:lnTo>
                  <a:pt x="8467" y="620040"/>
                </a:lnTo>
                <a:lnTo>
                  <a:pt x="18773" y="665285"/>
                </a:lnTo>
                <a:lnTo>
                  <a:pt x="32880" y="708956"/>
                </a:lnTo>
                <a:lnTo>
                  <a:pt x="50603" y="750867"/>
                </a:lnTo>
                <a:lnTo>
                  <a:pt x="71755" y="790832"/>
                </a:lnTo>
                <a:lnTo>
                  <a:pt x="96152" y="828667"/>
                </a:lnTo>
                <a:lnTo>
                  <a:pt x="123607" y="864185"/>
                </a:lnTo>
                <a:lnTo>
                  <a:pt x="153935" y="897201"/>
                </a:lnTo>
                <a:lnTo>
                  <a:pt x="186951" y="927529"/>
                </a:lnTo>
                <a:lnTo>
                  <a:pt x="222469" y="954985"/>
                </a:lnTo>
                <a:lnTo>
                  <a:pt x="260304" y="979381"/>
                </a:lnTo>
                <a:lnTo>
                  <a:pt x="300269" y="1000533"/>
                </a:lnTo>
                <a:lnTo>
                  <a:pt x="342180" y="1018256"/>
                </a:lnTo>
                <a:lnTo>
                  <a:pt x="385851" y="1032363"/>
                </a:lnTo>
                <a:lnTo>
                  <a:pt x="431096" y="1042669"/>
                </a:lnTo>
                <a:lnTo>
                  <a:pt x="477730" y="1048989"/>
                </a:lnTo>
                <a:lnTo>
                  <a:pt x="525567" y="1051137"/>
                </a:lnTo>
                <a:lnTo>
                  <a:pt x="573405" y="1048989"/>
                </a:lnTo>
                <a:lnTo>
                  <a:pt x="620039" y="1042669"/>
                </a:lnTo>
                <a:lnTo>
                  <a:pt x="665284" y="1032363"/>
                </a:lnTo>
                <a:lnTo>
                  <a:pt x="708955" y="1018256"/>
                </a:lnTo>
                <a:lnTo>
                  <a:pt x="750866" y="1000533"/>
                </a:lnTo>
                <a:lnTo>
                  <a:pt x="790832" y="979381"/>
                </a:lnTo>
                <a:lnTo>
                  <a:pt x="828667" y="954985"/>
                </a:lnTo>
                <a:lnTo>
                  <a:pt x="864185" y="927529"/>
                </a:lnTo>
                <a:lnTo>
                  <a:pt x="897201" y="897201"/>
                </a:lnTo>
                <a:lnTo>
                  <a:pt x="927529" y="864185"/>
                </a:lnTo>
                <a:lnTo>
                  <a:pt x="954984" y="828667"/>
                </a:lnTo>
                <a:lnTo>
                  <a:pt x="979381" y="790832"/>
                </a:lnTo>
                <a:lnTo>
                  <a:pt x="1000533" y="750867"/>
                </a:lnTo>
                <a:lnTo>
                  <a:pt x="1018256" y="708956"/>
                </a:lnTo>
                <a:lnTo>
                  <a:pt x="1032363" y="665285"/>
                </a:lnTo>
                <a:lnTo>
                  <a:pt x="1042669" y="620040"/>
                </a:lnTo>
                <a:lnTo>
                  <a:pt x="1048989" y="573406"/>
                </a:lnTo>
                <a:lnTo>
                  <a:pt x="1051137" y="525569"/>
                </a:lnTo>
                <a:lnTo>
                  <a:pt x="1048989" y="477731"/>
                </a:lnTo>
                <a:lnTo>
                  <a:pt x="1042669" y="431097"/>
                </a:lnTo>
                <a:lnTo>
                  <a:pt x="1032363" y="385852"/>
                </a:lnTo>
                <a:lnTo>
                  <a:pt x="1018256" y="342181"/>
                </a:lnTo>
                <a:lnTo>
                  <a:pt x="1000533" y="300270"/>
                </a:lnTo>
                <a:lnTo>
                  <a:pt x="979381" y="260304"/>
                </a:lnTo>
                <a:lnTo>
                  <a:pt x="954984" y="222469"/>
                </a:lnTo>
                <a:lnTo>
                  <a:pt x="927529" y="186951"/>
                </a:lnTo>
                <a:lnTo>
                  <a:pt x="897201" y="153935"/>
                </a:lnTo>
                <a:lnTo>
                  <a:pt x="864185" y="123607"/>
                </a:lnTo>
                <a:lnTo>
                  <a:pt x="828667" y="96152"/>
                </a:lnTo>
                <a:lnTo>
                  <a:pt x="790832" y="71755"/>
                </a:lnTo>
                <a:lnTo>
                  <a:pt x="750866" y="50603"/>
                </a:lnTo>
                <a:lnTo>
                  <a:pt x="708955" y="32880"/>
                </a:lnTo>
                <a:lnTo>
                  <a:pt x="665284" y="18773"/>
                </a:lnTo>
                <a:lnTo>
                  <a:pt x="620039" y="8467"/>
                </a:lnTo>
                <a:lnTo>
                  <a:pt x="573405" y="2147"/>
                </a:lnTo>
                <a:lnTo>
                  <a:pt x="525567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7713" y="5184104"/>
            <a:ext cx="1051560" cy="1051560"/>
          </a:xfrm>
          <a:custGeom>
            <a:avLst/>
            <a:gdLst/>
            <a:ahLst/>
            <a:cxnLst/>
            <a:rect l="l" t="t" r="r" b="b"/>
            <a:pathLst>
              <a:path w="1051559" h="1051560">
                <a:moveTo>
                  <a:pt x="0" y="525568"/>
                </a:moveTo>
                <a:lnTo>
                  <a:pt x="2147" y="477730"/>
                </a:lnTo>
                <a:lnTo>
                  <a:pt x="8467" y="431096"/>
                </a:lnTo>
                <a:lnTo>
                  <a:pt x="18773" y="385851"/>
                </a:lnTo>
                <a:lnTo>
                  <a:pt x="32880" y="342180"/>
                </a:lnTo>
                <a:lnTo>
                  <a:pt x="50603" y="300269"/>
                </a:lnTo>
                <a:lnTo>
                  <a:pt x="71755" y="260303"/>
                </a:lnTo>
                <a:lnTo>
                  <a:pt x="96151" y="222469"/>
                </a:lnTo>
                <a:lnTo>
                  <a:pt x="123607" y="186951"/>
                </a:lnTo>
                <a:lnTo>
                  <a:pt x="153935" y="153935"/>
                </a:lnTo>
                <a:lnTo>
                  <a:pt x="186951" y="123607"/>
                </a:lnTo>
                <a:lnTo>
                  <a:pt x="222469" y="96151"/>
                </a:lnTo>
                <a:lnTo>
                  <a:pt x="260303" y="71755"/>
                </a:lnTo>
                <a:lnTo>
                  <a:pt x="300269" y="50603"/>
                </a:lnTo>
                <a:lnTo>
                  <a:pt x="342180" y="32880"/>
                </a:lnTo>
                <a:lnTo>
                  <a:pt x="385851" y="18773"/>
                </a:lnTo>
                <a:lnTo>
                  <a:pt x="431096" y="8467"/>
                </a:lnTo>
                <a:lnTo>
                  <a:pt x="477730" y="2147"/>
                </a:lnTo>
                <a:lnTo>
                  <a:pt x="525568" y="0"/>
                </a:lnTo>
                <a:lnTo>
                  <a:pt x="573405" y="2147"/>
                </a:lnTo>
                <a:lnTo>
                  <a:pt x="620039" y="8467"/>
                </a:lnTo>
                <a:lnTo>
                  <a:pt x="665285" y="18773"/>
                </a:lnTo>
                <a:lnTo>
                  <a:pt x="708956" y="32880"/>
                </a:lnTo>
                <a:lnTo>
                  <a:pt x="750867" y="50603"/>
                </a:lnTo>
                <a:lnTo>
                  <a:pt x="790832" y="71755"/>
                </a:lnTo>
                <a:lnTo>
                  <a:pt x="828667" y="96151"/>
                </a:lnTo>
                <a:lnTo>
                  <a:pt x="864185" y="123607"/>
                </a:lnTo>
                <a:lnTo>
                  <a:pt x="897201" y="153935"/>
                </a:lnTo>
                <a:lnTo>
                  <a:pt x="927529" y="186951"/>
                </a:lnTo>
                <a:lnTo>
                  <a:pt x="954984" y="222469"/>
                </a:lnTo>
                <a:lnTo>
                  <a:pt x="979381" y="260303"/>
                </a:lnTo>
                <a:lnTo>
                  <a:pt x="1000533" y="300269"/>
                </a:lnTo>
                <a:lnTo>
                  <a:pt x="1018255" y="342180"/>
                </a:lnTo>
                <a:lnTo>
                  <a:pt x="1032362" y="385851"/>
                </a:lnTo>
                <a:lnTo>
                  <a:pt x="1042669" y="431096"/>
                </a:lnTo>
                <a:lnTo>
                  <a:pt x="1048988" y="477730"/>
                </a:lnTo>
                <a:lnTo>
                  <a:pt x="1051136" y="525568"/>
                </a:lnTo>
                <a:lnTo>
                  <a:pt x="1048988" y="573405"/>
                </a:lnTo>
                <a:lnTo>
                  <a:pt x="1042669" y="620039"/>
                </a:lnTo>
                <a:lnTo>
                  <a:pt x="1032362" y="665285"/>
                </a:lnTo>
                <a:lnTo>
                  <a:pt x="1018255" y="708956"/>
                </a:lnTo>
                <a:lnTo>
                  <a:pt x="1000533" y="750867"/>
                </a:lnTo>
                <a:lnTo>
                  <a:pt x="979381" y="790832"/>
                </a:lnTo>
                <a:lnTo>
                  <a:pt x="954984" y="828667"/>
                </a:lnTo>
                <a:lnTo>
                  <a:pt x="927529" y="864185"/>
                </a:lnTo>
                <a:lnTo>
                  <a:pt x="897201" y="897201"/>
                </a:lnTo>
                <a:lnTo>
                  <a:pt x="864185" y="927529"/>
                </a:lnTo>
                <a:lnTo>
                  <a:pt x="828667" y="954984"/>
                </a:lnTo>
                <a:lnTo>
                  <a:pt x="790832" y="979381"/>
                </a:lnTo>
                <a:lnTo>
                  <a:pt x="750867" y="1000533"/>
                </a:lnTo>
                <a:lnTo>
                  <a:pt x="708956" y="1018255"/>
                </a:lnTo>
                <a:lnTo>
                  <a:pt x="665285" y="1032362"/>
                </a:lnTo>
                <a:lnTo>
                  <a:pt x="620039" y="1042669"/>
                </a:lnTo>
                <a:lnTo>
                  <a:pt x="573405" y="1048988"/>
                </a:lnTo>
                <a:lnTo>
                  <a:pt x="525568" y="1051136"/>
                </a:lnTo>
                <a:lnTo>
                  <a:pt x="477730" y="1048988"/>
                </a:lnTo>
                <a:lnTo>
                  <a:pt x="431096" y="1042669"/>
                </a:lnTo>
                <a:lnTo>
                  <a:pt x="385851" y="1032362"/>
                </a:lnTo>
                <a:lnTo>
                  <a:pt x="342180" y="1018255"/>
                </a:lnTo>
                <a:lnTo>
                  <a:pt x="300269" y="1000533"/>
                </a:lnTo>
                <a:lnTo>
                  <a:pt x="260303" y="979381"/>
                </a:lnTo>
                <a:lnTo>
                  <a:pt x="222469" y="954984"/>
                </a:lnTo>
                <a:lnTo>
                  <a:pt x="186951" y="927529"/>
                </a:lnTo>
                <a:lnTo>
                  <a:pt x="153935" y="897201"/>
                </a:lnTo>
                <a:lnTo>
                  <a:pt x="123607" y="864185"/>
                </a:lnTo>
                <a:lnTo>
                  <a:pt x="96151" y="828667"/>
                </a:lnTo>
                <a:lnTo>
                  <a:pt x="71755" y="790832"/>
                </a:lnTo>
                <a:lnTo>
                  <a:pt x="50603" y="750867"/>
                </a:lnTo>
                <a:lnTo>
                  <a:pt x="32880" y="708956"/>
                </a:lnTo>
                <a:lnTo>
                  <a:pt x="18773" y="665285"/>
                </a:lnTo>
                <a:lnTo>
                  <a:pt x="8467" y="620039"/>
                </a:lnTo>
                <a:lnTo>
                  <a:pt x="2147" y="573405"/>
                </a:lnTo>
                <a:lnTo>
                  <a:pt x="0" y="525568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15438" y="4893309"/>
            <a:ext cx="4965700" cy="50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77421" y="4934797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357586" y="0"/>
                </a:moveTo>
                <a:lnTo>
                  <a:pt x="1919974" y="5454"/>
                </a:lnTo>
                <a:lnTo>
                  <a:pt x="1705425" y="12004"/>
                </a:lnTo>
                <a:lnTo>
                  <a:pt x="1496026" y="20864"/>
                </a:lnTo>
                <a:lnTo>
                  <a:pt x="1293491" y="31860"/>
                </a:lnTo>
                <a:lnTo>
                  <a:pt x="1099529" y="44813"/>
                </a:lnTo>
                <a:lnTo>
                  <a:pt x="915852" y="59547"/>
                </a:lnTo>
                <a:lnTo>
                  <a:pt x="744169" y="75887"/>
                </a:lnTo>
                <a:lnTo>
                  <a:pt x="586176" y="93657"/>
                </a:lnTo>
                <a:lnTo>
                  <a:pt x="443566" y="112689"/>
                </a:lnTo>
                <a:lnTo>
                  <a:pt x="318142" y="132795"/>
                </a:lnTo>
                <a:lnTo>
                  <a:pt x="262295" y="143217"/>
                </a:lnTo>
                <a:lnTo>
                  <a:pt x="211322" y="153861"/>
                </a:lnTo>
                <a:lnTo>
                  <a:pt x="165411" y="164717"/>
                </a:lnTo>
                <a:lnTo>
                  <a:pt x="124734" y="175785"/>
                </a:lnTo>
                <a:lnTo>
                  <a:pt x="59606" y="198720"/>
                </a:lnTo>
                <a:lnTo>
                  <a:pt x="17790" y="222881"/>
                </a:lnTo>
                <a:lnTo>
                  <a:pt x="0" y="252185"/>
                </a:lnTo>
                <a:lnTo>
                  <a:pt x="25822" y="259906"/>
                </a:lnTo>
                <a:lnTo>
                  <a:pt x="28369" y="251390"/>
                </a:lnTo>
                <a:lnTo>
                  <a:pt x="35349" y="243513"/>
                </a:lnTo>
                <a:lnTo>
                  <a:pt x="71660" y="222839"/>
                </a:lnTo>
                <a:lnTo>
                  <a:pt x="132938" y="201458"/>
                </a:lnTo>
                <a:lnTo>
                  <a:pt x="172479" y="190726"/>
                </a:lnTo>
                <a:lnTo>
                  <a:pt x="217520" y="180092"/>
                </a:lnTo>
                <a:lnTo>
                  <a:pt x="267802" y="169600"/>
                </a:lnTo>
                <a:lnTo>
                  <a:pt x="323086" y="159289"/>
                </a:lnTo>
                <a:lnTo>
                  <a:pt x="447832" y="139302"/>
                </a:lnTo>
                <a:lnTo>
                  <a:pt x="589741" y="120373"/>
                </a:lnTo>
                <a:lnTo>
                  <a:pt x="747180" y="102670"/>
                </a:lnTo>
                <a:lnTo>
                  <a:pt x="918406" y="86379"/>
                </a:lnTo>
                <a:lnTo>
                  <a:pt x="1101684" y="71680"/>
                </a:lnTo>
                <a:lnTo>
                  <a:pt x="1295286" y="58752"/>
                </a:lnTo>
                <a:lnTo>
                  <a:pt x="1497487" y="47777"/>
                </a:lnTo>
                <a:lnTo>
                  <a:pt x="1706565" y="38931"/>
                </a:lnTo>
                <a:lnTo>
                  <a:pt x="1920797" y="32393"/>
                </a:lnTo>
                <a:lnTo>
                  <a:pt x="2357922" y="26950"/>
                </a:lnTo>
                <a:lnTo>
                  <a:pt x="3360769" y="26950"/>
                </a:lnTo>
                <a:lnTo>
                  <a:pt x="3219289" y="19697"/>
                </a:lnTo>
                <a:lnTo>
                  <a:pt x="3009901" y="11330"/>
                </a:lnTo>
                <a:lnTo>
                  <a:pt x="2795281" y="5146"/>
                </a:lnTo>
                <a:lnTo>
                  <a:pt x="2357586" y="0"/>
                </a:lnTo>
                <a:close/>
              </a:path>
              <a:path w="4702809" h="260350">
                <a:moveTo>
                  <a:pt x="3360769" y="26950"/>
                </a:moveTo>
                <a:lnTo>
                  <a:pt x="2357922" y="26950"/>
                </a:lnTo>
                <a:lnTo>
                  <a:pt x="2794963" y="32096"/>
                </a:lnTo>
                <a:lnTo>
                  <a:pt x="3009125" y="38272"/>
                </a:lnTo>
                <a:lnTo>
                  <a:pt x="3218213" y="46628"/>
                </a:lnTo>
                <a:lnTo>
                  <a:pt x="3420430" y="56996"/>
                </a:lnTo>
                <a:lnTo>
                  <a:pt x="3614054" y="69208"/>
                </a:lnTo>
                <a:lnTo>
                  <a:pt x="3797360" y="83096"/>
                </a:lnTo>
                <a:lnTo>
                  <a:pt x="3968628" y="98489"/>
                </a:lnTo>
                <a:lnTo>
                  <a:pt x="4126127" y="115219"/>
                </a:lnTo>
                <a:lnTo>
                  <a:pt x="4268124" y="133115"/>
                </a:lnTo>
                <a:lnTo>
                  <a:pt x="4392877" y="152001"/>
                </a:lnTo>
                <a:lnTo>
                  <a:pt x="4448120" y="161740"/>
                </a:lnTo>
                <a:lnTo>
                  <a:pt x="4498482" y="171670"/>
                </a:lnTo>
                <a:lnTo>
                  <a:pt x="4543628" y="181749"/>
                </a:lnTo>
                <a:lnTo>
                  <a:pt x="4576453" y="192469"/>
                </a:lnTo>
                <a:lnTo>
                  <a:pt x="4552016" y="237462"/>
                </a:lnTo>
                <a:lnTo>
                  <a:pt x="4702597" y="242570"/>
                </a:lnTo>
                <a:lnTo>
                  <a:pt x="4650812" y="168412"/>
                </a:lnTo>
                <a:lnTo>
                  <a:pt x="4589520" y="168412"/>
                </a:lnTo>
                <a:lnTo>
                  <a:pt x="4549498" y="155444"/>
                </a:lnTo>
                <a:lnTo>
                  <a:pt x="4503694" y="145227"/>
                </a:lnTo>
                <a:lnTo>
                  <a:pt x="4452797" y="135196"/>
                </a:lnTo>
                <a:lnTo>
                  <a:pt x="4396911" y="125352"/>
                </a:lnTo>
                <a:lnTo>
                  <a:pt x="4271493" y="106373"/>
                </a:lnTo>
                <a:lnTo>
                  <a:pt x="4128973" y="88417"/>
                </a:lnTo>
                <a:lnTo>
                  <a:pt x="3971039" y="71645"/>
                </a:lnTo>
                <a:lnTo>
                  <a:pt x="3799396" y="56220"/>
                </a:lnTo>
                <a:lnTo>
                  <a:pt x="3615749" y="42310"/>
                </a:lnTo>
                <a:lnTo>
                  <a:pt x="3421810" y="30079"/>
                </a:lnTo>
                <a:lnTo>
                  <a:pt x="3360769" y="26950"/>
                </a:lnTo>
                <a:close/>
              </a:path>
              <a:path w="4702809" h="260350">
                <a:moveTo>
                  <a:pt x="4616335" y="119039"/>
                </a:moveTo>
                <a:lnTo>
                  <a:pt x="4589520" y="168412"/>
                </a:lnTo>
                <a:lnTo>
                  <a:pt x="4650812" y="168412"/>
                </a:lnTo>
                <a:lnTo>
                  <a:pt x="4616335" y="11903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88438" y="6061709"/>
            <a:ext cx="4965700" cy="50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0332" y="6224642"/>
            <a:ext cx="4702810" cy="260350"/>
          </a:xfrm>
          <a:custGeom>
            <a:avLst/>
            <a:gdLst/>
            <a:ahLst/>
            <a:cxnLst/>
            <a:rect l="l" t="t" r="r" b="b"/>
            <a:pathLst>
              <a:path w="4702809" h="260350">
                <a:moveTo>
                  <a:pt x="220643" y="91494"/>
                </a:moveTo>
                <a:lnTo>
                  <a:pt x="113076" y="91494"/>
                </a:lnTo>
                <a:lnTo>
                  <a:pt x="153099" y="104462"/>
                </a:lnTo>
                <a:lnTo>
                  <a:pt x="198903" y="114679"/>
                </a:lnTo>
                <a:lnTo>
                  <a:pt x="249800" y="124710"/>
                </a:lnTo>
                <a:lnTo>
                  <a:pt x="305686" y="134553"/>
                </a:lnTo>
                <a:lnTo>
                  <a:pt x="431104" y="153532"/>
                </a:lnTo>
                <a:lnTo>
                  <a:pt x="573624" y="171488"/>
                </a:lnTo>
                <a:lnTo>
                  <a:pt x="731558" y="188260"/>
                </a:lnTo>
                <a:lnTo>
                  <a:pt x="903201" y="203686"/>
                </a:lnTo>
                <a:lnTo>
                  <a:pt x="1086848" y="217596"/>
                </a:lnTo>
                <a:lnTo>
                  <a:pt x="1280787" y="229826"/>
                </a:lnTo>
                <a:lnTo>
                  <a:pt x="1483307" y="240209"/>
                </a:lnTo>
                <a:lnTo>
                  <a:pt x="1692696" y="248575"/>
                </a:lnTo>
                <a:lnTo>
                  <a:pt x="1907316" y="254760"/>
                </a:lnTo>
                <a:lnTo>
                  <a:pt x="2345011" y="259906"/>
                </a:lnTo>
                <a:lnTo>
                  <a:pt x="2782623" y="254452"/>
                </a:lnTo>
                <a:lnTo>
                  <a:pt x="2997172" y="247902"/>
                </a:lnTo>
                <a:lnTo>
                  <a:pt x="3206570" y="239041"/>
                </a:lnTo>
                <a:lnTo>
                  <a:pt x="3318669" y="232956"/>
                </a:lnTo>
                <a:lnTo>
                  <a:pt x="2344675" y="232956"/>
                </a:lnTo>
                <a:lnTo>
                  <a:pt x="1907633" y="227810"/>
                </a:lnTo>
                <a:lnTo>
                  <a:pt x="1693472" y="221634"/>
                </a:lnTo>
                <a:lnTo>
                  <a:pt x="1484384" y="213277"/>
                </a:lnTo>
                <a:lnTo>
                  <a:pt x="1282167" y="202909"/>
                </a:lnTo>
                <a:lnTo>
                  <a:pt x="1088543" y="190698"/>
                </a:lnTo>
                <a:lnTo>
                  <a:pt x="905236" y="176810"/>
                </a:lnTo>
                <a:lnTo>
                  <a:pt x="733969" y="161416"/>
                </a:lnTo>
                <a:lnTo>
                  <a:pt x="576470" y="144687"/>
                </a:lnTo>
                <a:lnTo>
                  <a:pt x="434473" y="126791"/>
                </a:lnTo>
                <a:lnTo>
                  <a:pt x="309719" y="107905"/>
                </a:lnTo>
                <a:lnTo>
                  <a:pt x="254477" y="98165"/>
                </a:lnTo>
                <a:lnTo>
                  <a:pt x="220643" y="91494"/>
                </a:lnTo>
                <a:close/>
              </a:path>
              <a:path w="4702809" h="260350">
                <a:moveTo>
                  <a:pt x="4676775" y="0"/>
                </a:moveTo>
                <a:lnTo>
                  <a:pt x="4630937" y="37067"/>
                </a:lnTo>
                <a:lnTo>
                  <a:pt x="4569659" y="58447"/>
                </a:lnTo>
                <a:lnTo>
                  <a:pt x="4530117" y="69180"/>
                </a:lnTo>
                <a:lnTo>
                  <a:pt x="4485077" y="79814"/>
                </a:lnTo>
                <a:lnTo>
                  <a:pt x="4434795" y="90305"/>
                </a:lnTo>
                <a:lnTo>
                  <a:pt x="4379511" y="100617"/>
                </a:lnTo>
                <a:lnTo>
                  <a:pt x="4254765" y="120604"/>
                </a:lnTo>
                <a:lnTo>
                  <a:pt x="4112856" y="139533"/>
                </a:lnTo>
                <a:lnTo>
                  <a:pt x="3955417" y="157236"/>
                </a:lnTo>
                <a:lnTo>
                  <a:pt x="3784191" y="173527"/>
                </a:lnTo>
                <a:lnTo>
                  <a:pt x="3600913" y="188226"/>
                </a:lnTo>
                <a:lnTo>
                  <a:pt x="3407310" y="201154"/>
                </a:lnTo>
                <a:lnTo>
                  <a:pt x="3205110" y="212129"/>
                </a:lnTo>
                <a:lnTo>
                  <a:pt x="2996032" y="220974"/>
                </a:lnTo>
                <a:lnTo>
                  <a:pt x="2781800" y="227512"/>
                </a:lnTo>
                <a:lnTo>
                  <a:pt x="2344675" y="232956"/>
                </a:lnTo>
                <a:lnTo>
                  <a:pt x="3318669" y="232956"/>
                </a:lnTo>
                <a:lnTo>
                  <a:pt x="3409106" y="228046"/>
                </a:lnTo>
                <a:lnTo>
                  <a:pt x="3603068" y="215093"/>
                </a:lnTo>
                <a:lnTo>
                  <a:pt x="3786745" y="200359"/>
                </a:lnTo>
                <a:lnTo>
                  <a:pt x="3958428" y="184019"/>
                </a:lnTo>
                <a:lnTo>
                  <a:pt x="4116421" y="166249"/>
                </a:lnTo>
                <a:lnTo>
                  <a:pt x="4259031" y="147217"/>
                </a:lnTo>
                <a:lnTo>
                  <a:pt x="4384455" y="127111"/>
                </a:lnTo>
                <a:lnTo>
                  <a:pt x="4440302" y="116688"/>
                </a:lnTo>
                <a:lnTo>
                  <a:pt x="4491276" y="106044"/>
                </a:lnTo>
                <a:lnTo>
                  <a:pt x="4537186" y="95189"/>
                </a:lnTo>
                <a:lnTo>
                  <a:pt x="4577863" y="84120"/>
                </a:lnTo>
                <a:lnTo>
                  <a:pt x="4642991" y="61186"/>
                </a:lnTo>
                <a:lnTo>
                  <a:pt x="4684806" y="37025"/>
                </a:lnTo>
                <a:lnTo>
                  <a:pt x="4702597" y="7721"/>
                </a:lnTo>
                <a:lnTo>
                  <a:pt x="4676775" y="0"/>
                </a:lnTo>
                <a:close/>
              </a:path>
              <a:path w="4702809" h="260350">
                <a:moveTo>
                  <a:pt x="0" y="17336"/>
                </a:moveTo>
                <a:lnTo>
                  <a:pt x="86262" y="140867"/>
                </a:lnTo>
                <a:lnTo>
                  <a:pt x="113076" y="91494"/>
                </a:lnTo>
                <a:lnTo>
                  <a:pt x="220643" y="91494"/>
                </a:lnTo>
                <a:lnTo>
                  <a:pt x="204115" y="88235"/>
                </a:lnTo>
                <a:lnTo>
                  <a:pt x="158969" y="78157"/>
                </a:lnTo>
                <a:lnTo>
                  <a:pt x="126144" y="67437"/>
                </a:lnTo>
                <a:lnTo>
                  <a:pt x="150581" y="22444"/>
                </a:lnTo>
                <a:lnTo>
                  <a:pt x="0" y="17336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370975" y="4483728"/>
            <a:ext cx="1235710" cy="349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12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6437" y="4804409"/>
            <a:ext cx="1371600" cy="7239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4537" y="4766309"/>
            <a:ext cx="12954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7523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7523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71662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6437" y="5375909"/>
            <a:ext cx="1371600" cy="7239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7237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7523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6437" y="5934709"/>
            <a:ext cx="1371600" cy="7238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7237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7523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523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28838" y="4804409"/>
            <a:ext cx="1371600" cy="7239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66938" y="4766309"/>
            <a:ext cx="12827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06502" y="486016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06502" y="486016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540639" y="4892230"/>
            <a:ext cx="741680" cy="538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000" b="1" spc="-15" dirty="0">
                <a:latin typeface="Calibri"/>
                <a:cs typeface="Calibri"/>
              </a:rPr>
              <a:t>X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4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228838" y="5375909"/>
            <a:ext cx="1371600" cy="7239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79638" y="5337809"/>
            <a:ext cx="1270000" cy="9143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306502" y="5427931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28838" y="5934709"/>
            <a:ext cx="1371600" cy="7238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9638" y="5896609"/>
            <a:ext cx="1257300" cy="9143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06502" y="5991413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567769"/>
                </a:moveTo>
                <a:lnTo>
                  <a:pt x="1212850" y="567769"/>
                </a:lnTo>
                <a:lnTo>
                  <a:pt x="1212850" y="0"/>
                </a:lnTo>
                <a:lnTo>
                  <a:pt x="0" y="0"/>
                </a:lnTo>
                <a:lnTo>
                  <a:pt x="0" y="567769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06502" y="5991414"/>
            <a:ext cx="1212850" cy="568325"/>
          </a:xfrm>
          <a:custGeom>
            <a:avLst/>
            <a:gdLst/>
            <a:ahLst/>
            <a:cxnLst/>
            <a:rect l="l" t="t" r="r" b="b"/>
            <a:pathLst>
              <a:path w="1212850" h="568325">
                <a:moveTo>
                  <a:pt x="0" y="0"/>
                </a:moveTo>
                <a:lnTo>
                  <a:pt x="1212850" y="0"/>
                </a:lnTo>
                <a:lnTo>
                  <a:pt x="1212850" y="567769"/>
                </a:lnTo>
                <a:lnTo>
                  <a:pt x="0" y="567769"/>
                </a:lnTo>
                <a:lnTo>
                  <a:pt x="0" y="0"/>
                </a:lnTo>
                <a:close/>
              </a:path>
            </a:pathLst>
          </a:custGeom>
          <a:ln w="30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36784" y="6671826"/>
            <a:ext cx="494030" cy="392430"/>
          </a:xfrm>
          <a:custGeom>
            <a:avLst/>
            <a:gdLst/>
            <a:ahLst/>
            <a:cxnLst/>
            <a:rect l="l" t="t" r="r" b="b"/>
            <a:pathLst>
              <a:path w="494030" h="392429">
                <a:moveTo>
                  <a:pt x="0" y="391902"/>
                </a:moveTo>
                <a:lnTo>
                  <a:pt x="493620" y="391902"/>
                </a:lnTo>
                <a:lnTo>
                  <a:pt x="493620" y="0"/>
                </a:lnTo>
                <a:lnTo>
                  <a:pt x="0" y="0"/>
                </a:lnTo>
                <a:lnTo>
                  <a:pt x="0" y="391902"/>
                </a:lnTo>
                <a:close/>
              </a:path>
            </a:pathLst>
          </a:custGeom>
          <a:solidFill>
            <a:srgbClr val="C6D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77527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1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0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506077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1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95763" y="5463388"/>
            <a:ext cx="353695" cy="532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30" dirty="0">
                <a:latin typeface="Calibri"/>
                <a:cs typeface="Calibri"/>
              </a:rPr>
              <a:t>P</a:t>
            </a:r>
            <a:r>
              <a:rPr sz="3000" b="1" baseline="-16666" dirty="0">
                <a:latin typeface="Calibri"/>
                <a:cs typeface="Calibri"/>
              </a:rPr>
              <a:t>2</a:t>
            </a:r>
            <a:endParaRPr sz="3000" baseline="-16666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546505" y="5465531"/>
            <a:ext cx="730250" cy="1096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000" b="1" spc="-15" dirty="0">
                <a:latin typeface="Calibri"/>
                <a:cs typeface="Calibri"/>
              </a:rPr>
              <a:t>Y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10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2</a:t>
            </a:r>
            <a:endParaRPr sz="30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  <a:spcBef>
                <a:spcPts val="835"/>
              </a:spcBef>
            </a:pPr>
            <a:r>
              <a:rPr sz="3000" b="1" spc="-15" dirty="0">
                <a:latin typeface="Calibri"/>
                <a:cs typeface="Calibri"/>
              </a:rPr>
              <a:t>Z</a:t>
            </a:r>
            <a:r>
              <a:rPr sz="3000" b="1" spc="-22" baseline="-16666" dirty="0">
                <a:latin typeface="Calibri"/>
                <a:cs typeface="Calibri"/>
              </a:rPr>
              <a:t>2</a:t>
            </a:r>
            <a:r>
              <a:rPr sz="3000" b="1" spc="-15" dirty="0">
                <a:latin typeface="Calibri"/>
                <a:cs typeface="Calibri"/>
              </a:rPr>
              <a:t>:</a:t>
            </a:r>
            <a:r>
              <a:rPr sz="3000" b="1" spc="-105" dirty="0">
                <a:latin typeface="Calibri"/>
                <a:cs typeface="Calibri"/>
              </a:rPr>
              <a:t> </a:t>
            </a:r>
            <a:r>
              <a:rPr sz="3000" b="1" dirty="0">
                <a:latin typeface="Calibri"/>
                <a:cs typeface="Calibri"/>
              </a:rPr>
              <a:t>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21112" y="6706517"/>
            <a:ext cx="320675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dirty="0">
                <a:latin typeface="Calibri"/>
                <a:cs typeface="Calibri"/>
              </a:rPr>
              <a:t>M</a:t>
            </a:r>
            <a:r>
              <a:rPr sz="1950" b="1" baseline="-17094" dirty="0">
                <a:latin typeface="Calibri"/>
                <a:cs typeface="Calibri"/>
              </a:rPr>
              <a:t>1</a:t>
            </a:r>
            <a:endParaRPr sz="1950" baseline="-17094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00265" y="6710004"/>
            <a:ext cx="1235710" cy="35052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900" b="1" spc="-10" dirty="0">
                <a:latin typeface="Calibri"/>
                <a:cs typeface="Calibri"/>
              </a:rPr>
              <a:t>C</a:t>
            </a:r>
            <a:r>
              <a:rPr sz="1950" b="1" spc="-15" baseline="-17094" dirty="0">
                <a:latin typeface="Calibri"/>
                <a:cs typeface="Calibri"/>
              </a:rPr>
              <a:t>21</a:t>
            </a:r>
            <a:r>
              <a:rPr sz="1900" b="1" spc="-10" dirty="0">
                <a:latin typeface="Calibri"/>
                <a:cs typeface="Calibri"/>
              </a:rPr>
              <a:t>:</a:t>
            </a:r>
            <a:r>
              <a:rPr sz="1900" b="1" spc="-80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[Empty]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333743"/>
            <a:ext cx="9052560" cy="552425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global snapshot algorithm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 sends a "take snapshot" message to every process 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 through 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The first time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Records its own local state</a:t>
            </a:r>
          </a:p>
          <a:p>
            <a:pPr lvl="1"/>
            <a:r>
              <a:rPr lang="en-US" dirty="0"/>
              <a:t>Sets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to an empty list for all incoming channels </a:t>
            </a:r>
            <a:r>
              <a:rPr lang="en-US" i="1" dirty="0"/>
              <a:t>i</a:t>
            </a:r>
            <a:endParaRPr lang="en-US" dirty="0"/>
          </a:p>
          <a:p>
            <a:pPr lvl="1"/>
            <a:r>
              <a:rPr lang="en-US" dirty="0"/>
              <a:t>Sends a "take snapshot" message on all outgoing channels</a:t>
            </a:r>
          </a:p>
          <a:p>
            <a:r>
              <a:rPr lang="en-US" dirty="0"/>
              <a:t>Whenever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 regular application message after the first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Records the application message in the list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for the incoming channel </a:t>
            </a:r>
            <a:r>
              <a:rPr lang="en-US" i="1" dirty="0"/>
              <a:t>i</a:t>
            </a:r>
            <a:r>
              <a:rPr lang="en-US" dirty="0"/>
              <a:t> on which the application message arrived</a:t>
            </a:r>
          </a:p>
          <a:p>
            <a:r>
              <a:rPr lang="en-US" dirty="0"/>
              <a:t>Whenever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receives another "take snapshot" message after the first "take snapshot" message,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Stops recording application messages for the incoming channel </a:t>
            </a:r>
            <a:r>
              <a:rPr lang="en-US" i="1" dirty="0"/>
              <a:t>i</a:t>
            </a:r>
            <a:r>
              <a:rPr lang="en-US" dirty="0"/>
              <a:t> on which the "take snapshot" message </a:t>
            </a:r>
            <a:r>
              <a:rPr lang="en-US" dirty="0" smtClean="0"/>
              <a:t>arrived (it is possible to receive multiple take snapshot messages.)</a:t>
            </a:r>
            <a:endParaRPr lang="en-US" dirty="0"/>
          </a:p>
          <a:p>
            <a:r>
              <a:rPr lang="en-US" dirty="0"/>
              <a:t>When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has received a "take snapshot" message from all incoming channels, </a:t>
            </a:r>
            <a:r>
              <a:rPr lang="en-US" i="1" dirty="0" err="1"/>
              <a:t>p</a:t>
            </a:r>
            <a:r>
              <a:rPr lang="en-US" i="1" baseline="-25000" dirty="0" err="1"/>
              <a:t>j</a:t>
            </a:r>
            <a:r>
              <a:rPr lang="en-US" dirty="0"/>
              <a:t> does the following:</a:t>
            </a:r>
          </a:p>
          <a:p>
            <a:pPr lvl="1"/>
            <a:r>
              <a:rPr lang="en-US" dirty="0"/>
              <a:t>Sends its local state and all message lists </a:t>
            </a:r>
            <a:r>
              <a:rPr lang="en-US" i="1" dirty="0" err="1"/>
              <a:t>c</a:t>
            </a:r>
            <a:r>
              <a:rPr lang="en-US" i="1" baseline="-25000" dirty="0" err="1"/>
              <a:t>ij</a:t>
            </a:r>
            <a:r>
              <a:rPr lang="en-US" dirty="0"/>
              <a:t> to 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01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08573" y="7069115"/>
            <a:ext cx="189865" cy="227329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00" spc="-15" dirty="0">
                <a:solidFill>
                  <a:srgbClr val="898989"/>
                </a:solidFill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46505" y="1966204"/>
            <a:ext cx="8379459" cy="3401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30" dirty="0">
                <a:latin typeface="Calibri"/>
                <a:cs typeface="Calibri"/>
              </a:rPr>
              <a:t>Related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latin typeface="Calibri"/>
                <a:cs typeface="Calibri"/>
              </a:rPr>
              <a:t>the </a:t>
            </a:r>
            <a:r>
              <a:rPr sz="3400" spc="-10" dirty="0">
                <a:latin typeface="Calibri"/>
                <a:cs typeface="Calibri"/>
              </a:rPr>
              <a:t>Lamport clock partial</a:t>
            </a:r>
            <a:r>
              <a:rPr sz="3400" spc="-5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ordering</a:t>
            </a:r>
            <a:endParaRPr sz="3400">
              <a:latin typeface="Calibri"/>
              <a:cs typeface="Calibri"/>
            </a:endParaRPr>
          </a:p>
          <a:p>
            <a:pPr marL="374650" marR="5080" indent="-361950">
              <a:lnSpc>
                <a:spcPct val="100499"/>
              </a:lnSpc>
              <a:spcBef>
                <a:spcPts val="7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0" dirty="0">
                <a:latin typeface="Calibri"/>
                <a:cs typeface="Calibri"/>
              </a:rPr>
              <a:t>An </a:t>
            </a:r>
            <a:r>
              <a:rPr sz="3400" spc="-30" dirty="0">
                <a:latin typeface="Calibri"/>
                <a:cs typeface="Calibri"/>
              </a:rPr>
              <a:t>event </a:t>
            </a:r>
            <a:r>
              <a:rPr sz="3400" spc="-5" dirty="0">
                <a:latin typeface="Calibri"/>
                <a:cs typeface="Calibri"/>
              </a:rPr>
              <a:t>is </a:t>
            </a:r>
            <a:r>
              <a:rPr sz="3400" spc="-15" dirty="0">
                <a:latin typeface="Calibri"/>
                <a:cs typeface="Calibri"/>
              </a:rPr>
              <a:t>presnapshot </a:t>
            </a:r>
            <a:r>
              <a:rPr sz="3400" spc="-5" dirty="0">
                <a:latin typeface="Calibri"/>
                <a:cs typeface="Calibri"/>
              </a:rPr>
              <a:t>if it </a:t>
            </a:r>
            <a:r>
              <a:rPr sz="3400" spc="-20" dirty="0">
                <a:latin typeface="Calibri"/>
                <a:cs typeface="Calibri"/>
              </a:rPr>
              <a:t>occurs </a:t>
            </a:r>
            <a:r>
              <a:rPr sz="3400" spc="-35" dirty="0">
                <a:latin typeface="Calibri"/>
                <a:cs typeface="Calibri"/>
              </a:rPr>
              <a:t>before </a:t>
            </a:r>
            <a:r>
              <a:rPr sz="3400" spc="-5" dirty="0">
                <a:latin typeface="Calibri"/>
                <a:cs typeface="Calibri"/>
              </a:rPr>
              <a:t>the  </a:t>
            </a:r>
            <a:r>
              <a:rPr sz="3400" spc="-15" dirty="0">
                <a:latin typeface="Calibri"/>
                <a:cs typeface="Calibri"/>
              </a:rPr>
              <a:t>local snapshot </a:t>
            </a:r>
            <a:r>
              <a:rPr sz="3400" spc="-10" dirty="0">
                <a:latin typeface="Calibri"/>
                <a:cs typeface="Calibri"/>
              </a:rPr>
              <a:t>on </a:t>
            </a:r>
            <a:r>
              <a:rPr sz="3400" dirty="0">
                <a:latin typeface="Calibri"/>
                <a:cs typeface="Calibri"/>
              </a:rPr>
              <a:t>a</a:t>
            </a:r>
            <a:r>
              <a:rPr sz="3400" spc="-45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process</a:t>
            </a:r>
            <a:endParaRPr sz="3400">
              <a:latin typeface="Calibri"/>
              <a:cs typeface="Calibri"/>
            </a:endParaRPr>
          </a:p>
          <a:p>
            <a:pPr marL="374650" indent="-36195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0" dirty="0">
                <a:latin typeface="Calibri"/>
                <a:cs typeface="Calibri"/>
              </a:rPr>
              <a:t>Postsnapshot </a:t>
            </a:r>
            <a:r>
              <a:rPr sz="3400" spc="-5" dirty="0">
                <a:latin typeface="Calibri"/>
                <a:cs typeface="Calibri"/>
              </a:rPr>
              <a:t>if</a:t>
            </a:r>
            <a:r>
              <a:rPr sz="3400" spc="-60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afterwards</a:t>
            </a:r>
            <a:endParaRPr sz="3400">
              <a:latin typeface="Calibri"/>
              <a:cs typeface="Calibri"/>
            </a:endParaRPr>
          </a:p>
          <a:p>
            <a:pPr marL="374650" marR="520065" indent="-361950">
              <a:lnSpc>
                <a:spcPct val="100499"/>
              </a:lnSpc>
              <a:spcBef>
                <a:spcPts val="8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dirty="0">
                <a:latin typeface="Calibri"/>
                <a:cs typeface="Calibri"/>
              </a:rPr>
              <a:t>If </a:t>
            </a:r>
            <a:r>
              <a:rPr sz="3400" spc="-25" dirty="0">
                <a:latin typeface="Calibri"/>
                <a:cs typeface="Calibri"/>
              </a:rPr>
              <a:t>event </a:t>
            </a:r>
            <a:r>
              <a:rPr sz="3400" i="1" dirty="0">
                <a:latin typeface="Calibri"/>
                <a:cs typeface="Calibri"/>
              </a:rPr>
              <a:t>A </a:t>
            </a:r>
            <a:r>
              <a:rPr sz="3400" spc="-10" dirty="0">
                <a:latin typeface="Calibri"/>
                <a:cs typeface="Calibri"/>
              </a:rPr>
              <a:t>happens </a:t>
            </a:r>
            <a:r>
              <a:rPr sz="3400" spc="-15" dirty="0">
                <a:latin typeface="Calibri"/>
                <a:cs typeface="Calibri"/>
              </a:rPr>
              <a:t>causally </a:t>
            </a:r>
            <a:r>
              <a:rPr sz="3400" spc="-35" dirty="0">
                <a:latin typeface="Calibri"/>
                <a:cs typeface="Calibri"/>
              </a:rPr>
              <a:t>before </a:t>
            </a:r>
            <a:r>
              <a:rPr sz="3400" spc="-30" dirty="0">
                <a:latin typeface="Calibri"/>
                <a:cs typeface="Calibri"/>
              </a:rPr>
              <a:t>event </a:t>
            </a:r>
            <a:r>
              <a:rPr sz="3400" i="1" spc="-10" dirty="0">
                <a:latin typeface="Calibri"/>
                <a:cs typeface="Calibri"/>
              </a:rPr>
              <a:t>B</a:t>
            </a:r>
            <a:r>
              <a:rPr sz="3400" spc="-10" dirty="0">
                <a:latin typeface="Calibri"/>
                <a:cs typeface="Calibri"/>
              </a:rPr>
              <a:t>, 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i="1" dirty="0">
                <a:latin typeface="Calibri"/>
                <a:cs typeface="Calibri"/>
              </a:rPr>
              <a:t>B </a:t>
            </a:r>
            <a:r>
              <a:rPr sz="3400" spc="-5" dirty="0">
                <a:latin typeface="Calibri"/>
                <a:cs typeface="Calibri"/>
              </a:rPr>
              <a:t>is </a:t>
            </a:r>
            <a:r>
              <a:rPr sz="3400" spc="-15" dirty="0">
                <a:latin typeface="Calibri"/>
                <a:cs typeface="Calibri"/>
              </a:rPr>
              <a:t>presnapshot, </a:t>
            </a:r>
            <a:r>
              <a:rPr sz="3400" spc="-10" dirty="0">
                <a:latin typeface="Calibri"/>
                <a:cs typeface="Calibri"/>
              </a:rPr>
              <a:t>then </a:t>
            </a:r>
            <a:r>
              <a:rPr sz="3400" i="1" dirty="0">
                <a:latin typeface="Calibri"/>
                <a:cs typeface="Calibri"/>
              </a:rPr>
              <a:t>A </a:t>
            </a:r>
            <a:r>
              <a:rPr sz="3400" spc="-5" dirty="0">
                <a:latin typeface="Calibri"/>
                <a:cs typeface="Calibri"/>
              </a:rPr>
              <a:t>is</a:t>
            </a:r>
            <a:r>
              <a:rPr sz="3400" spc="-130" dirty="0">
                <a:latin typeface="Calibri"/>
                <a:cs typeface="Calibri"/>
              </a:rPr>
              <a:t> </a:t>
            </a:r>
            <a:r>
              <a:rPr sz="3400" spc="-20" dirty="0">
                <a:latin typeface="Calibri"/>
                <a:cs typeface="Calibri"/>
              </a:rPr>
              <a:t>too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36362"/>
            <a:ext cx="45720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0" dirty="0"/>
              <a:t>Causal</a:t>
            </a:r>
            <a:r>
              <a:rPr spc="-95" dirty="0"/>
              <a:t> </a:t>
            </a:r>
            <a:r>
              <a:rPr spc="-40" dirty="0"/>
              <a:t>consistency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22093"/>
            <a:ext cx="5692140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0" dirty="0" smtClean="0"/>
              <a:t>Message in snapshots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69831"/>
            <a:ext cx="8329295" cy="4274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marR="254000" indent="-361950" algn="just">
              <a:lnSpc>
                <a:spcPct val="99300"/>
              </a:lnSpc>
              <a:buFont typeface="Arial"/>
              <a:buChar char="•"/>
              <a:tabLst>
                <a:tab pos="374650" algn="l"/>
              </a:tabLst>
            </a:pPr>
            <a:r>
              <a:rPr sz="3400" dirty="0">
                <a:latin typeface="Calibri"/>
                <a:cs typeface="Calibri"/>
              </a:rPr>
              <a:t>In </a:t>
            </a:r>
            <a:r>
              <a:rPr sz="3400" spc="-20" dirty="0">
                <a:latin typeface="Calibri"/>
                <a:cs typeface="Calibri"/>
              </a:rPr>
              <a:t>order </a:t>
            </a:r>
            <a:r>
              <a:rPr sz="3400" spc="-35" dirty="0">
                <a:latin typeface="Calibri"/>
                <a:cs typeface="Calibri"/>
              </a:rPr>
              <a:t>for </a:t>
            </a:r>
            <a:r>
              <a:rPr sz="3400" spc="-5" dirty="0">
                <a:latin typeface="Calibri"/>
                <a:cs typeface="Calibri"/>
              </a:rPr>
              <a:t>an </a:t>
            </a:r>
            <a:r>
              <a:rPr sz="3400" spc="-15" dirty="0">
                <a:latin typeface="Calibri"/>
                <a:cs typeface="Calibri"/>
              </a:rPr>
              <a:t>application </a:t>
            </a:r>
            <a:r>
              <a:rPr sz="3400" spc="-20" dirty="0">
                <a:latin typeface="Calibri"/>
                <a:cs typeface="Calibri"/>
              </a:rPr>
              <a:t>message </a:t>
            </a:r>
            <a:r>
              <a:rPr sz="3400" i="1" dirty="0">
                <a:latin typeface="Calibri"/>
                <a:cs typeface="Calibri"/>
              </a:rPr>
              <a:t>m </a:t>
            </a:r>
            <a:r>
              <a:rPr sz="3400" spc="-5" dirty="0">
                <a:latin typeface="Calibri"/>
                <a:cs typeface="Calibri"/>
              </a:rPr>
              <a:t>in the  </a:t>
            </a:r>
            <a:r>
              <a:rPr sz="3400" spc="-10" dirty="0">
                <a:latin typeface="Calibri"/>
                <a:cs typeface="Calibri"/>
              </a:rPr>
              <a:t>channel </a:t>
            </a:r>
            <a:r>
              <a:rPr sz="3400" spc="-25" dirty="0">
                <a:latin typeface="Calibri"/>
                <a:cs typeface="Calibri"/>
              </a:rPr>
              <a:t>from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i="1" dirty="0">
                <a:latin typeface="Calibri"/>
                <a:cs typeface="Calibri"/>
              </a:rPr>
              <a:t>p </a:t>
            </a:r>
            <a:r>
              <a:rPr sz="3400" spc="-20" dirty="0">
                <a:latin typeface="Calibri"/>
                <a:cs typeface="Calibri"/>
              </a:rPr>
              <a:t>to process </a:t>
            </a:r>
            <a:r>
              <a:rPr sz="3400" i="1" dirty="0">
                <a:latin typeface="Calibri"/>
                <a:cs typeface="Calibri"/>
              </a:rPr>
              <a:t>q </a:t>
            </a:r>
            <a:r>
              <a:rPr sz="3400" spc="-20" dirty="0">
                <a:latin typeface="Calibri"/>
                <a:cs typeface="Calibri"/>
              </a:rPr>
              <a:t>to </a:t>
            </a:r>
            <a:r>
              <a:rPr sz="3400" spc="-5" dirty="0">
                <a:latin typeface="Calibri"/>
                <a:cs typeface="Calibri"/>
              </a:rPr>
              <a:t>be in  the</a:t>
            </a:r>
            <a:r>
              <a:rPr sz="3400" spc="-9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snapshot</a:t>
            </a:r>
            <a:endParaRPr sz="34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5" dirty="0">
                <a:latin typeface="Calibri"/>
                <a:cs typeface="Calibri"/>
              </a:rPr>
              <a:t>Must </a:t>
            </a:r>
            <a:r>
              <a:rPr sz="3000" spc="-20" dirty="0">
                <a:latin typeface="Calibri"/>
                <a:cs typeface="Calibri"/>
              </a:rPr>
              <a:t>happen </a:t>
            </a:r>
            <a:r>
              <a:rPr sz="3000" spc="-30" dirty="0">
                <a:latin typeface="Calibri"/>
                <a:cs typeface="Calibri"/>
              </a:rPr>
              <a:t>after </a:t>
            </a:r>
            <a:r>
              <a:rPr sz="3000" i="1" dirty="0">
                <a:latin typeface="Calibri"/>
                <a:cs typeface="Calibri"/>
              </a:rPr>
              <a:t>q </a:t>
            </a:r>
            <a:r>
              <a:rPr sz="3000" spc="-15" dirty="0">
                <a:latin typeface="Calibri"/>
                <a:cs typeface="Calibri"/>
              </a:rPr>
              <a:t>has </a:t>
            </a:r>
            <a:r>
              <a:rPr sz="3000" spc="-30" dirty="0">
                <a:latin typeface="Calibri"/>
                <a:cs typeface="Calibri"/>
              </a:rPr>
              <a:t>received </a:t>
            </a:r>
            <a:r>
              <a:rPr sz="3000" spc="-15" dirty="0">
                <a:latin typeface="Calibri"/>
                <a:cs typeface="Calibri"/>
              </a:rPr>
              <a:t>its </a:t>
            </a:r>
            <a:r>
              <a:rPr sz="3000" spc="-35" dirty="0">
                <a:latin typeface="Calibri"/>
                <a:cs typeface="Calibri"/>
              </a:rPr>
              <a:t>first</a:t>
            </a:r>
            <a:r>
              <a:rPr sz="3000" spc="-125" dirty="0">
                <a:latin typeface="Calibri"/>
                <a:cs typeface="Calibri"/>
              </a:rPr>
              <a:t> </a:t>
            </a:r>
            <a:r>
              <a:rPr sz="3000" spc="-40" dirty="0">
                <a:latin typeface="Calibri"/>
                <a:cs typeface="Calibri"/>
              </a:rPr>
              <a:t>marker</a:t>
            </a:r>
            <a:endParaRPr sz="300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45" dirty="0">
                <a:latin typeface="Calibri"/>
                <a:cs typeface="Calibri"/>
              </a:rPr>
              <a:t>Before </a:t>
            </a:r>
            <a:r>
              <a:rPr sz="3000" i="1" dirty="0">
                <a:latin typeface="Calibri"/>
                <a:cs typeface="Calibri"/>
              </a:rPr>
              <a:t>p </a:t>
            </a:r>
            <a:r>
              <a:rPr sz="3000" spc="-15" dirty="0">
                <a:latin typeface="Calibri"/>
                <a:cs typeface="Calibri"/>
              </a:rPr>
              <a:t>has </a:t>
            </a:r>
            <a:r>
              <a:rPr sz="3000" spc="-25" dirty="0">
                <a:latin typeface="Calibri"/>
                <a:cs typeface="Calibri"/>
              </a:rPr>
              <a:t>sent </a:t>
            </a:r>
            <a:r>
              <a:rPr sz="3000" spc="-15" dirty="0">
                <a:latin typeface="Calibri"/>
                <a:cs typeface="Calibri"/>
              </a:rPr>
              <a:t>its </a:t>
            </a:r>
            <a:r>
              <a:rPr sz="3000" spc="-40" dirty="0">
                <a:latin typeface="Calibri"/>
                <a:cs typeface="Calibri"/>
              </a:rPr>
              <a:t>marker </a:t>
            </a: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q</a:t>
            </a:r>
            <a:endParaRPr sz="3000">
              <a:latin typeface="Calibri"/>
              <a:cs typeface="Calibri"/>
            </a:endParaRPr>
          </a:p>
          <a:p>
            <a:pPr marL="374650" marR="5080" indent="-361950">
              <a:lnSpc>
                <a:spcPct val="100499"/>
              </a:lnSpc>
              <a:spcBef>
                <a:spcPts val="68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dirty="0">
                <a:latin typeface="Calibri"/>
                <a:cs typeface="Calibri"/>
              </a:rPr>
              <a:t>A </a:t>
            </a:r>
            <a:r>
              <a:rPr sz="3400" spc="-15" dirty="0">
                <a:latin typeface="Calibri"/>
                <a:cs typeface="Calibri"/>
              </a:rPr>
              <a:t>message </a:t>
            </a:r>
            <a:r>
              <a:rPr sz="3400" i="1" dirty="0">
                <a:latin typeface="Calibri"/>
                <a:cs typeface="Calibri"/>
              </a:rPr>
              <a:t>m </a:t>
            </a:r>
            <a:r>
              <a:rPr sz="3400" spc="-10" dirty="0">
                <a:latin typeface="Calibri"/>
                <a:cs typeface="Calibri"/>
              </a:rPr>
              <a:t>will only </a:t>
            </a:r>
            <a:r>
              <a:rPr sz="3400" spc="-5" dirty="0">
                <a:latin typeface="Calibri"/>
                <a:cs typeface="Calibri"/>
              </a:rPr>
              <a:t>be in the </a:t>
            </a:r>
            <a:r>
              <a:rPr sz="3400" spc="-15" dirty="0">
                <a:latin typeface="Calibri"/>
                <a:cs typeface="Calibri"/>
              </a:rPr>
              <a:t>snapshot </a:t>
            </a:r>
            <a:r>
              <a:rPr sz="3400" spc="-5" dirty="0">
                <a:latin typeface="Calibri"/>
                <a:cs typeface="Calibri"/>
              </a:rPr>
              <a:t>if  the </a:t>
            </a:r>
            <a:r>
              <a:rPr sz="3400" spc="-10" dirty="0">
                <a:latin typeface="Calibri"/>
                <a:cs typeface="Calibri"/>
              </a:rPr>
              <a:t>sending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25" dirty="0">
                <a:latin typeface="Calibri"/>
                <a:cs typeface="Calibri"/>
              </a:rPr>
              <a:t>was </a:t>
            </a:r>
            <a:r>
              <a:rPr sz="3400" spc="-15" dirty="0">
                <a:latin typeface="Calibri"/>
                <a:cs typeface="Calibri"/>
              </a:rPr>
              <a:t>presnapshot </a:t>
            </a:r>
            <a:r>
              <a:rPr sz="3400" spc="-5" dirty="0">
                <a:latin typeface="Calibri"/>
                <a:cs typeface="Calibri"/>
              </a:rPr>
              <a:t>and the  </a:t>
            </a:r>
            <a:r>
              <a:rPr sz="3400" spc="-15" dirty="0">
                <a:latin typeface="Calibri"/>
                <a:cs typeface="Calibri"/>
              </a:rPr>
              <a:t>receiving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25" dirty="0">
                <a:latin typeface="Calibri"/>
                <a:cs typeface="Calibri"/>
              </a:rPr>
              <a:t>was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15" dirty="0">
                <a:latin typeface="Calibri"/>
                <a:cs typeface="Calibri"/>
              </a:rPr>
              <a:t>postsnapshot</a:t>
            </a:r>
            <a:endParaRPr sz="3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Recall the definition of distributed systems</a:t>
            </a:r>
            <a:endParaRPr lang="en-US" sz="40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24000" y="1600200"/>
            <a:ext cx="6744908" cy="394732"/>
            <a:chOff x="838200" y="3403600"/>
            <a:chExt cx="6744908" cy="394732"/>
          </a:xfrm>
        </p:grpSpPr>
        <p:sp>
          <p:nvSpPr>
            <p:cNvPr id="4" name="TextBox 3"/>
            <p:cNvSpPr txBox="1"/>
            <p:nvPr/>
          </p:nvSpPr>
          <p:spPr>
            <a:xfrm>
              <a:off x="838200" y="34290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590800" y="34290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96192" y="34036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62800" y="3429000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P4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341058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30550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472492" y="3537466"/>
              <a:ext cx="914400" cy="1524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4" descr="C:\Projects\mbshm\Collab\images\ComponentExampl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73028"/>
            <a:ext cx="8004175" cy="130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4235450" y="2245192"/>
            <a:ext cx="97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0043" y="4379699"/>
            <a:ext cx="74004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 concepts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Processes (single threaded in simple cases, multiple threads possible)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Access to a channel (unbounded in simple cases), but bounded in practice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All processes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(Compute, send, compute)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Or, receive-compute-receive-compute</a:t>
            </a:r>
          </a:p>
          <a:p>
            <a:pPr marL="742950" lvl="1" indent="-285750">
              <a:buFontTx/>
              <a:buChar char="-"/>
            </a:pPr>
            <a:r>
              <a:rPr lang="en-US" dirty="0" smtClean="0"/>
              <a:t>Or, compute-poll-receive-compute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68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6505" y="722093"/>
            <a:ext cx="5850255" cy="744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-40" dirty="0"/>
              <a:t>Message in snapshots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9844088" y="7069138"/>
            <a:ext cx="214312" cy="227012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46505" y="1966204"/>
            <a:ext cx="8104505" cy="4293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4650" indent="-361950">
              <a:lnSpc>
                <a:spcPct val="100000"/>
              </a:lnSpc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15" dirty="0">
                <a:latin typeface="Calibri"/>
                <a:cs typeface="Calibri"/>
              </a:rPr>
              <a:t>How </a:t>
            </a:r>
            <a:r>
              <a:rPr sz="3400" spc="-5" dirty="0">
                <a:latin typeface="Calibri"/>
                <a:cs typeface="Calibri"/>
              </a:rPr>
              <a:t>do </a:t>
            </a:r>
            <a:r>
              <a:rPr sz="3400" spc="-25" dirty="0">
                <a:latin typeface="Calibri"/>
                <a:cs typeface="Calibri"/>
              </a:rPr>
              <a:t>we </a:t>
            </a:r>
            <a:r>
              <a:rPr sz="3400" spc="-20" dirty="0">
                <a:latin typeface="Calibri"/>
                <a:cs typeface="Calibri"/>
              </a:rPr>
              <a:t>order </a:t>
            </a:r>
            <a:r>
              <a:rPr sz="3400" spc="-25" dirty="0">
                <a:latin typeface="Calibri"/>
                <a:cs typeface="Calibri"/>
              </a:rPr>
              <a:t>concurrent</a:t>
            </a:r>
            <a:r>
              <a:rPr sz="3400" spc="-45" dirty="0">
                <a:latin typeface="Calibri"/>
                <a:cs typeface="Calibri"/>
              </a:rPr>
              <a:t> </a:t>
            </a:r>
            <a:r>
              <a:rPr sz="3400" spc="-25" dirty="0">
                <a:latin typeface="Calibri"/>
                <a:cs typeface="Calibri"/>
              </a:rPr>
              <a:t>events?</a:t>
            </a:r>
            <a:endParaRPr sz="34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60" dirty="0">
                <a:latin typeface="Calibri"/>
                <a:cs typeface="Calibri"/>
              </a:rPr>
              <a:t>Remember, </a:t>
            </a:r>
            <a:r>
              <a:rPr sz="3000" spc="-15" dirty="0">
                <a:latin typeface="Calibri"/>
                <a:cs typeface="Calibri"/>
              </a:rPr>
              <a:t>all </a:t>
            </a:r>
            <a:r>
              <a:rPr sz="3000" spc="-25" dirty="0">
                <a:latin typeface="Calibri"/>
                <a:cs typeface="Calibri"/>
              </a:rPr>
              <a:t>processes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communicate</a:t>
            </a:r>
            <a:endParaRPr sz="3000" dirty="0">
              <a:latin typeface="Calibri"/>
              <a:cs typeface="Calibri"/>
            </a:endParaRPr>
          </a:p>
          <a:p>
            <a:pPr marL="374650" marR="5080" indent="-361950">
              <a:lnSpc>
                <a:spcPts val="4000"/>
              </a:lnSpc>
              <a:spcBef>
                <a:spcPts val="1000"/>
              </a:spcBef>
              <a:buFont typeface="Arial"/>
              <a:buChar char="•"/>
              <a:tabLst>
                <a:tab pos="374015" algn="l"/>
                <a:tab pos="374650" algn="l"/>
              </a:tabLst>
            </a:pPr>
            <a:r>
              <a:rPr sz="3400" spc="-20" dirty="0">
                <a:latin typeface="Calibri"/>
                <a:cs typeface="Calibri"/>
              </a:rPr>
              <a:t>What </a:t>
            </a:r>
            <a:r>
              <a:rPr sz="3400" spc="-5" dirty="0">
                <a:latin typeface="Calibri"/>
                <a:cs typeface="Calibri"/>
              </a:rPr>
              <a:t>if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20" dirty="0">
                <a:latin typeface="Calibri"/>
                <a:cs typeface="Calibri"/>
              </a:rPr>
              <a:t>process </a:t>
            </a:r>
            <a:r>
              <a:rPr sz="3400" spc="-25" dirty="0">
                <a:latin typeface="Calibri"/>
                <a:cs typeface="Calibri"/>
              </a:rPr>
              <a:t>receives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5" dirty="0">
                <a:latin typeface="Calibri"/>
                <a:cs typeface="Calibri"/>
              </a:rPr>
              <a:t>in  </a:t>
            </a:r>
            <a:r>
              <a:rPr sz="3400" spc="-20" dirty="0">
                <a:latin typeface="Calibri"/>
                <a:cs typeface="Calibri"/>
              </a:rPr>
              <a:t>between </a:t>
            </a:r>
            <a:r>
              <a:rPr sz="3400" spc="-10" dirty="0">
                <a:latin typeface="Calibri"/>
                <a:cs typeface="Calibri"/>
              </a:rPr>
              <a:t>sending </a:t>
            </a:r>
            <a:r>
              <a:rPr sz="3400" dirty="0">
                <a:latin typeface="Calibri"/>
                <a:cs typeface="Calibri"/>
              </a:rPr>
              <a:t>a </a:t>
            </a:r>
            <a:r>
              <a:rPr sz="3400" spc="-35" dirty="0">
                <a:latin typeface="Calibri"/>
                <a:cs typeface="Calibri"/>
              </a:rPr>
              <a:t>marker </a:t>
            </a:r>
            <a:r>
              <a:rPr sz="3400" spc="-5" dirty="0">
                <a:latin typeface="Calibri"/>
                <a:cs typeface="Calibri"/>
              </a:rPr>
              <a:t>and </a:t>
            </a:r>
            <a:r>
              <a:rPr sz="3400" spc="-15" dirty="0">
                <a:latin typeface="Calibri"/>
                <a:cs typeface="Calibri"/>
              </a:rPr>
              <a:t>some</a:t>
            </a:r>
            <a:r>
              <a:rPr sz="3400" spc="-25" dirty="0">
                <a:latin typeface="Calibri"/>
                <a:cs typeface="Calibri"/>
              </a:rPr>
              <a:t> event?</a:t>
            </a:r>
            <a:endParaRPr sz="3400" dirty="0">
              <a:latin typeface="Calibri"/>
              <a:cs typeface="Calibri"/>
            </a:endParaRPr>
          </a:p>
          <a:p>
            <a:pPr marL="796925" lvl="1" indent="-301625">
              <a:lnSpc>
                <a:spcPct val="100000"/>
              </a:lnSpc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r>
              <a:rPr sz="3000" spc="-20" dirty="0">
                <a:latin typeface="Calibri"/>
                <a:cs typeface="Calibri"/>
              </a:rPr>
              <a:t>These should happen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30" dirty="0" smtClean="0">
                <a:latin typeface="Calibri"/>
                <a:cs typeface="Calibri"/>
              </a:rPr>
              <a:t>atomically</a:t>
            </a:r>
            <a:r>
              <a:rPr lang="en-US" sz="3000" spc="-30" dirty="0" smtClean="0">
                <a:latin typeface="Calibri"/>
                <a:cs typeface="Calibri"/>
              </a:rPr>
              <a:t> (the updates on each process should occur atomically.)</a:t>
            </a:r>
          </a:p>
          <a:p>
            <a:pPr marL="339725" indent="-301625">
              <a:spcBef>
                <a:spcPts val="600"/>
              </a:spcBef>
              <a:buFont typeface="Arial"/>
              <a:buChar char="–"/>
              <a:tabLst>
                <a:tab pos="796925" algn="l"/>
              </a:tabLst>
            </a:pPr>
            <a:endParaRPr lang="en-US" sz="3000" spc="-30" dirty="0">
              <a:latin typeface="Calibri"/>
              <a:cs typeface="Calibri"/>
            </a:endParaRPr>
          </a:p>
          <a:p>
            <a:pPr marL="38100">
              <a:spcBef>
                <a:spcPts val="600"/>
              </a:spcBef>
              <a:tabLst>
                <a:tab pos="796925" algn="l"/>
              </a:tabLst>
            </a:pPr>
            <a:r>
              <a:rPr lang="en-US" sz="3000" spc="-30" dirty="0" smtClean="0">
                <a:latin typeface="Calibri"/>
                <a:cs typeface="Calibri"/>
              </a:rPr>
              <a:t>Remember that s</a:t>
            </a:r>
            <a:r>
              <a:rPr sz="3000" spc="-20" dirty="0" smtClean="0">
                <a:latin typeface="Calibri"/>
                <a:cs typeface="Calibri"/>
              </a:rPr>
              <a:t>napshots </a:t>
            </a:r>
            <a:r>
              <a:rPr sz="3000" spc="-30" dirty="0">
                <a:latin typeface="Calibri"/>
                <a:cs typeface="Calibri"/>
              </a:rPr>
              <a:t>are </a:t>
            </a:r>
            <a:r>
              <a:rPr sz="3000" spc="-25" dirty="0">
                <a:latin typeface="Calibri"/>
                <a:cs typeface="Calibri"/>
              </a:rPr>
              <a:t>causally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30" dirty="0">
                <a:latin typeface="Calibri"/>
                <a:cs typeface="Calibri"/>
              </a:rPr>
              <a:t>consistent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Taking snapshot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Fork is one way to snapshot a process</a:t>
            </a:r>
          </a:p>
          <a:p>
            <a:r>
              <a:rPr lang="en-US" dirty="0" smtClean="0"/>
              <a:t>Another is to serialize </a:t>
            </a:r>
            <a:r>
              <a:rPr lang="en-US" smtClean="0"/>
              <a:t>all objects to disk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There is a known upper bound on the time required to send a message</a:t>
            </a:r>
          </a:p>
          <a:p>
            <a:pPr lvl="1"/>
            <a:r>
              <a:rPr lang="en-US" dirty="0"/>
              <a:t>Including the </a:t>
            </a:r>
            <a:r>
              <a:rPr lang="en-US" b="1" dirty="0"/>
              <a:t>computation time</a:t>
            </a:r>
            <a:r>
              <a:rPr lang="en-US" dirty="0"/>
              <a:t> needed to generate the message</a:t>
            </a:r>
          </a:p>
          <a:p>
            <a:pPr lvl="1"/>
            <a:r>
              <a:rPr lang="en-US" dirty="0"/>
              <a:t>And the </a:t>
            </a:r>
            <a:r>
              <a:rPr lang="en-US" b="1" dirty="0"/>
              <a:t>communication time</a:t>
            </a:r>
            <a:r>
              <a:rPr lang="en-US" dirty="0"/>
              <a:t> needed to transfer the message across the network</a:t>
            </a:r>
          </a:p>
          <a:p>
            <a:r>
              <a:rPr lang="en-US" dirty="0"/>
              <a:t>This lets the processes organize the message passing into </a:t>
            </a:r>
            <a:r>
              <a:rPr lang="en-US" b="1" dirty="0"/>
              <a:t>rounds</a:t>
            </a:r>
            <a:endParaRPr lang="en-US" dirty="0"/>
          </a:p>
          <a:p>
            <a:r>
              <a:rPr lang="en-US" dirty="0"/>
              <a:t>If a process has not received a message by the end of a round, the process can conclude the message will never be received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Distributed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upper bound on the time required to send a message</a:t>
            </a:r>
          </a:p>
          <a:p>
            <a:r>
              <a:rPr lang="en-US" dirty="0"/>
              <a:t>Message passing cannot be organized into rounds</a:t>
            </a:r>
          </a:p>
          <a:p>
            <a:r>
              <a:rPr lang="en-US" dirty="0"/>
              <a:t>Designing distributed algorithms for asynchronous message passing is much harder than for synchronous message passing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2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Lamport</a:t>
            </a:r>
            <a:r>
              <a:rPr lang="en-US" dirty="0" smtClean="0"/>
              <a:t>: Logical Clocks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743200" y="4114800"/>
            <a:ext cx="7040880" cy="19862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https://swizec.com/blog/week-7-time-clocks-and-ordering-of-events-in-a-distributed-system/swizec/6444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amturing.acm.org/p558-lamport.pdf</a:t>
            </a:r>
            <a:endParaRPr lang="en-US" dirty="0" smtClean="0"/>
          </a:p>
          <a:p>
            <a:r>
              <a:rPr lang="en-US" dirty="0" smtClean="0"/>
              <a:t>Cited more than 10K times.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4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 of Events (Logical Clocks)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/>
              <a:t>way to impose an order on events is </a:t>
            </a:r>
            <a:r>
              <a:rPr lang="en-US" b="1" dirty="0" smtClean="0"/>
              <a:t>timestamps.</a:t>
            </a:r>
          </a:p>
          <a:p>
            <a:r>
              <a:rPr lang="en-US" dirty="0" smtClean="0"/>
              <a:t>Each </a:t>
            </a:r>
            <a:r>
              <a:rPr lang="en-US" dirty="0"/>
              <a:t>process attaches its current clock value to each event the process generates</a:t>
            </a:r>
          </a:p>
          <a:p>
            <a:r>
              <a:rPr lang="en-US" dirty="0"/>
              <a:t>All processes handle events in timestamp order</a:t>
            </a:r>
          </a:p>
          <a:p>
            <a:r>
              <a:rPr lang="en-US" dirty="0"/>
              <a:t>However, we can't assume the clocks are identical in all processes</a:t>
            </a:r>
          </a:p>
          <a:p>
            <a:r>
              <a:rPr lang="en-US" dirty="0"/>
              <a:t>Real-time clock synchronization protocols exist, but are complicated and only guarantee agreement to some nonzero tolerance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80467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oftCPSWorkshopDube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lecture6</Template>
  <TotalTime>53</TotalTime>
  <Words>1504</Words>
  <Application>Microsoft Office PowerPoint</Application>
  <PresentationFormat>Custom</PresentationFormat>
  <Paragraphs>342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MicrosoftCPSWorkshopDubey</vt:lpstr>
      <vt:lpstr>Chandy-Lamport Snapshotting</vt:lpstr>
      <vt:lpstr>Outline</vt:lpstr>
      <vt:lpstr>Background and Review</vt:lpstr>
      <vt:lpstr>Recall the definition of distributed systems</vt:lpstr>
      <vt:lpstr>Synchronous Distributed systems</vt:lpstr>
      <vt:lpstr>Asynchronous Distributed Systems</vt:lpstr>
      <vt:lpstr>Lamport: Logical Clocks</vt:lpstr>
      <vt:lpstr>Reading List</vt:lpstr>
      <vt:lpstr>Ordering of Events (Logical Clocks)</vt:lpstr>
      <vt:lpstr>Ordering of Events (Logical Clocks)</vt:lpstr>
      <vt:lpstr>Logical clock algorithm</vt:lpstr>
      <vt:lpstr>Global snapshots</vt:lpstr>
      <vt:lpstr>Global Snapshot</vt:lpstr>
      <vt:lpstr>Global snapshot is global state</vt:lpstr>
      <vt:lpstr>Why do we need snapshots?</vt:lpstr>
      <vt:lpstr>We could just synchronize clocks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Example of global snapshots v2</vt:lpstr>
      <vt:lpstr>Snapshot</vt:lpstr>
      <vt:lpstr>Chandy-Lamport algorithm</vt:lpstr>
      <vt:lpstr>System model</vt:lpstr>
      <vt:lpstr>System requirements</vt:lpstr>
      <vt:lpstr>Initiating a snapshot</vt:lpstr>
      <vt:lpstr>Propagating a snapshot</vt:lpstr>
      <vt:lpstr>Terminating a snapshot</vt:lpstr>
      <vt:lpstr>Example</vt:lpstr>
      <vt:lpstr>Example</vt:lpstr>
      <vt:lpstr>Example</vt:lpstr>
      <vt:lpstr>Example</vt:lpstr>
      <vt:lpstr>Example</vt:lpstr>
      <vt:lpstr>Example</vt:lpstr>
      <vt:lpstr>Summary </vt:lpstr>
      <vt:lpstr>Causal consistency</vt:lpstr>
      <vt:lpstr>Message in snapshots</vt:lpstr>
      <vt:lpstr>Message in snapshots</vt:lpstr>
      <vt:lpstr>Taking snapshot in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Chandy-Lamport Snapshotting</dc:title>
  <cp:lastModifiedBy>abhishek</cp:lastModifiedBy>
  <cp:revision>13</cp:revision>
  <dcterms:created xsi:type="dcterms:W3CDTF">2017-09-18T23:08:02Z</dcterms:created>
  <dcterms:modified xsi:type="dcterms:W3CDTF">2017-09-19T14:14:18Z</dcterms:modified>
</cp:coreProperties>
</file>