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281" r:id="rId3"/>
    <p:sldId id="282" r:id="rId4"/>
    <p:sldId id="283" r:id="rId5"/>
    <p:sldId id="284" r:id="rId6"/>
    <p:sldId id="285" r:id="rId7"/>
    <p:sldId id="286" r:id="rId8"/>
    <p:sldId id="287" r:id="rId9"/>
    <p:sldId id="288" r:id="rId10"/>
    <p:sldId id="289" r:id="rId11"/>
    <p:sldId id="290" r:id="rId12"/>
    <p:sldId id="291" r:id="rId13"/>
    <p:sldId id="293" r:id="rId14"/>
    <p:sldId id="292" r:id="rId15"/>
    <p:sldId id="257" r:id="rId16"/>
    <p:sldId id="258" r:id="rId17"/>
    <p:sldId id="260" r:id="rId18"/>
    <p:sldId id="261" r:id="rId19"/>
    <p:sldId id="262" r:id="rId20"/>
    <p:sldId id="263" r:id="rId21"/>
    <p:sldId id="264" r:id="rId22"/>
    <p:sldId id="265" r:id="rId23"/>
    <p:sldId id="266" r:id="rId24"/>
    <p:sldId id="267" r:id="rId25"/>
    <p:sldId id="271" r:id="rId26"/>
    <p:sldId id="273" r:id="rId27"/>
    <p:sldId id="274" r:id="rId28"/>
    <p:sldId id="275" r:id="rId29"/>
    <p:sldId id="276" r:id="rId30"/>
    <p:sldId id="278" r:id="rId31"/>
    <p:sldId id="279" r:id="rId32"/>
    <p:sldId id="280" r:id="rId33"/>
    <p:sldId id="294" r:id="rId34"/>
    <p:sldId id="295" r:id="rId35"/>
    <p:sldId id="296" r:id="rId36"/>
    <p:sldId id="308" r:id="rId37"/>
    <p:sldId id="309" r:id="rId38"/>
    <p:sldId id="310" r:id="rId39"/>
    <p:sldId id="311" r:id="rId40"/>
    <p:sldId id="312" r:id="rId41"/>
    <p:sldId id="313" r:id="rId42"/>
    <p:sldId id="314" r:id="rId43"/>
    <p:sldId id="315" r:id="rId44"/>
    <p:sldId id="316" r:id="rId45"/>
    <p:sldId id="317" r:id="rId46"/>
    <p:sldId id="318" r:id="rId47"/>
    <p:sldId id="320" r:id="rId48"/>
    <p:sldId id="321" r:id="rId49"/>
    <p:sldId id="322" r:id="rId50"/>
    <p:sldId id="324" r:id="rId51"/>
    <p:sldId id="325" r:id="rId52"/>
    <p:sldId id="326" r:id="rId53"/>
    <p:sldId id="327" r:id="rId54"/>
    <p:sldId id="334" r:id="rId55"/>
    <p:sldId id="335" r:id="rId56"/>
    <p:sldId id="336" r:id="rId57"/>
    <p:sldId id="337" r:id="rId58"/>
    <p:sldId id="338" r:id="rId59"/>
    <p:sldId id="341" r:id="rId60"/>
    <p:sldId id="343" r:id="rId61"/>
    <p:sldId id="298" r:id="rId62"/>
    <p:sldId id="340" r:id="rId63"/>
    <p:sldId id="344" r:id="rId64"/>
    <p:sldId id="319" r:id="rId65"/>
    <p:sldId id="297" r:id="rId66"/>
    <p:sldId id="299" r:id="rId67"/>
    <p:sldId id="300" r:id="rId68"/>
    <p:sldId id="302" r:id="rId69"/>
    <p:sldId id="303" r:id="rId70"/>
    <p:sldId id="304" r:id="rId71"/>
    <p:sldId id="305" r:id="rId72"/>
    <p:sldId id="306"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33" autoAdjust="0"/>
  </p:normalViewPr>
  <p:slideViewPr>
    <p:cSldViewPr snapToGrid="0">
      <p:cViewPr varScale="1">
        <p:scale>
          <a:sx n="81" d="100"/>
          <a:sy n="81" d="100"/>
        </p:scale>
        <p:origin x="18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CB832-A1D4-4957-9B06-9564685B9EA3}" type="datetimeFigureOut">
              <a:rPr lang="en-US" smtClean="0"/>
              <a:t>10/8/2019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D671-9C93-4F17-82E7-0D05E50CB1EE}" type="slidenum">
              <a:rPr lang="en-US" smtClean="0"/>
              <a:t>‹#›</a:t>
            </a:fld>
            <a:endParaRPr lang="en-US"/>
          </a:p>
        </p:txBody>
      </p:sp>
    </p:spTree>
    <p:extLst>
      <p:ext uri="{BB962C8B-B14F-4D97-AF65-F5344CB8AC3E}">
        <p14:creationId xmlns:p14="http://schemas.microsoft.com/office/powerpoint/2010/main" val="1995406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40C89-B255-43E5-8502-8F5B27A64BA0}" type="slidenum">
              <a:rPr lang="en-US" altLang="en-US"/>
              <a:pPr/>
              <a:t>4</a:t>
            </a:fld>
            <a:endParaRPr lang="en-US" alt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94716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26</a:t>
            </a:fld>
            <a:endParaRPr lang="en-US"/>
          </a:p>
        </p:txBody>
      </p:sp>
    </p:spTree>
    <p:extLst>
      <p:ext uri="{BB962C8B-B14F-4D97-AF65-F5344CB8AC3E}">
        <p14:creationId xmlns:p14="http://schemas.microsoft.com/office/powerpoint/2010/main" val="2372622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28</a:t>
            </a:fld>
            <a:endParaRPr lang="en-US"/>
          </a:p>
        </p:txBody>
      </p:sp>
    </p:spTree>
    <p:extLst>
      <p:ext uri="{BB962C8B-B14F-4D97-AF65-F5344CB8AC3E}">
        <p14:creationId xmlns:p14="http://schemas.microsoft.com/office/powerpoint/2010/main" val="2337808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29</a:t>
            </a:fld>
            <a:endParaRPr lang="en-US"/>
          </a:p>
        </p:txBody>
      </p:sp>
    </p:spTree>
    <p:extLst>
      <p:ext uri="{BB962C8B-B14F-4D97-AF65-F5344CB8AC3E}">
        <p14:creationId xmlns:p14="http://schemas.microsoft.com/office/powerpoint/2010/main" val="2187393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32</a:t>
            </a:fld>
            <a:endParaRPr lang="en-US"/>
          </a:p>
        </p:txBody>
      </p:sp>
    </p:spTree>
    <p:extLst>
      <p:ext uri="{BB962C8B-B14F-4D97-AF65-F5344CB8AC3E}">
        <p14:creationId xmlns:p14="http://schemas.microsoft.com/office/powerpoint/2010/main" val="78053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53</a:t>
            </a:fld>
            <a:endParaRPr lang="en-US"/>
          </a:p>
        </p:txBody>
      </p:sp>
    </p:spTree>
    <p:extLst>
      <p:ext uri="{BB962C8B-B14F-4D97-AF65-F5344CB8AC3E}">
        <p14:creationId xmlns:p14="http://schemas.microsoft.com/office/powerpoint/2010/main" val="2550706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54</a:t>
            </a:fld>
            <a:endParaRPr lang="en-US"/>
          </a:p>
        </p:txBody>
      </p:sp>
    </p:spTree>
    <p:extLst>
      <p:ext uri="{BB962C8B-B14F-4D97-AF65-F5344CB8AC3E}">
        <p14:creationId xmlns:p14="http://schemas.microsoft.com/office/powerpoint/2010/main" val="995388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55</a:t>
            </a:fld>
            <a:endParaRPr lang="en-US"/>
          </a:p>
        </p:txBody>
      </p:sp>
    </p:spTree>
    <p:extLst>
      <p:ext uri="{BB962C8B-B14F-4D97-AF65-F5344CB8AC3E}">
        <p14:creationId xmlns:p14="http://schemas.microsoft.com/office/powerpoint/2010/main" val="4074469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56</a:t>
            </a:fld>
            <a:endParaRPr lang="en-US"/>
          </a:p>
        </p:txBody>
      </p:sp>
    </p:spTree>
    <p:extLst>
      <p:ext uri="{BB962C8B-B14F-4D97-AF65-F5344CB8AC3E}">
        <p14:creationId xmlns:p14="http://schemas.microsoft.com/office/powerpoint/2010/main" val="118847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57</a:t>
            </a:fld>
            <a:endParaRPr lang="en-US"/>
          </a:p>
        </p:txBody>
      </p:sp>
    </p:spTree>
    <p:extLst>
      <p:ext uri="{BB962C8B-B14F-4D97-AF65-F5344CB8AC3E}">
        <p14:creationId xmlns:p14="http://schemas.microsoft.com/office/powerpoint/2010/main" val="3248889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B57E27-D656-4167-B318-C487559325F3}" type="slidenum">
              <a:rPr lang="en-US" altLang="en-US" sz="1200" smtClean="0"/>
              <a:pPr/>
              <a:t>59</a:t>
            </a:fld>
            <a:endParaRPr lang="en-US" alt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6616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23BB28-37CB-4316-A805-00FE5B0F4E50}" type="slidenum">
              <a:rPr lang="en-US" altLang="en-US"/>
              <a:pPr/>
              <a:t>5</a:t>
            </a:fld>
            <a:endParaRPr lang="en-US" alt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52656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B57E27-D656-4167-B318-C487559325F3}" type="slidenum">
              <a:rPr lang="en-US" altLang="en-US" sz="1200" smtClean="0"/>
              <a:pPr/>
              <a:t>61</a:t>
            </a:fld>
            <a:endParaRPr lang="en-US" alt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64586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B57E27-D656-4167-B318-C487559325F3}" type="slidenum">
              <a:rPr lang="en-US" altLang="en-US" sz="1200" smtClean="0"/>
              <a:pPr/>
              <a:t>62</a:t>
            </a:fld>
            <a:endParaRPr lang="en-US" alt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80842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B6D9E51-A8C5-431C-B277-2166E8739831}" type="slidenum">
              <a:rPr lang="en-US" altLang="en-US" sz="1200" smtClean="0"/>
              <a:pPr/>
              <a:t>66</a:t>
            </a:fld>
            <a:endParaRPr lang="en-US" altLang="en-US" sz="12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0528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F57C1-8CA3-4ADA-9514-29F9A3E08EC1}" type="slidenum">
              <a:rPr lang="en-US" altLang="en-US"/>
              <a:pPr/>
              <a:t>6</a:t>
            </a:fld>
            <a:endParaRPr lang="en-US"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0844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D4252-12CB-4FC1-8C62-8870A8762F43}" type="slidenum">
              <a:rPr lang="en-US" altLang="en-US"/>
              <a:pPr/>
              <a:t>7</a:t>
            </a:fld>
            <a:endParaRPr lang="en-US" altLang="en-US"/>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31367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BD47E-5B4E-4197-8C5A-0FF725F78142}" type="slidenum">
              <a:rPr lang="en-US" altLang="en-US"/>
              <a:pPr/>
              <a:t>8</a:t>
            </a:fld>
            <a:endParaRPr lang="en-US" altLang="en-US"/>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3536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CC49D-47FC-408A-AEE9-6BB2E6F5EB80}" type="slidenum">
              <a:rPr lang="en-US" altLang="en-US"/>
              <a:pPr/>
              <a:t>9</a:t>
            </a:fld>
            <a:endParaRPr lang="en-US" altLang="en-US"/>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724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7B8BC8-B0C2-4A0F-8CFC-8B5A38DC9641}" type="slidenum">
              <a:rPr lang="en-US" altLang="en-US"/>
              <a:pPr/>
              <a:t>10</a:t>
            </a:fld>
            <a:endParaRPr lang="en-US" altLang="en-US"/>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5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CEDF8C-D347-45D0-A511-D13FFC52E460}" type="slidenum">
              <a:rPr lang="en-US" altLang="en-US"/>
              <a:pPr/>
              <a:t>11</a:t>
            </a:fld>
            <a:endParaRPr lang="en-US" altLang="en-US"/>
          </a:p>
        </p:txBody>
      </p:sp>
      <p:sp>
        <p:nvSpPr>
          <p:cNvPr id="749570" name="Rectangle 2"/>
          <p:cNvSpPr>
            <a:spLocks noGrp="1" noRot="1" noChangeAspec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2882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C13117-3041-4704-8A3F-4590B874729D}" type="slidenum">
              <a:rPr lang="en-US" altLang="en-US"/>
              <a:pPr/>
              <a:t>12</a:t>
            </a:fld>
            <a:endParaRPr lang="en-US" altLang="en-US"/>
          </a:p>
        </p:txBody>
      </p:sp>
      <p:sp>
        <p:nvSpPr>
          <p:cNvPr id="755714" name="Rectangle 2"/>
          <p:cNvSpPr>
            <a:spLocks noGrp="1" noRot="1" noChangeAspect="1" noChangeArrowheads="1" noTextEdit="1"/>
          </p:cNvSpPr>
          <p:nvPr>
            <p:ph type="sldImg"/>
          </p:nvPr>
        </p:nvSpPr>
        <p:spPr>
          <a:ln/>
        </p:spPr>
      </p:sp>
      <p:sp>
        <p:nvSpPr>
          <p:cNvPr id="755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94185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5207" t="3035" r="2141" b="5914"/>
          <a:stretch/>
        </p:blipFill>
        <p:spPr>
          <a:xfrm>
            <a:off x="0" y="1"/>
            <a:ext cx="9144000" cy="6858000"/>
          </a:xfrm>
          <a:prstGeom prst="rect">
            <a:avLst/>
          </a:prstGeom>
        </p:spPr>
      </p:pic>
      <p:sp>
        <p:nvSpPr>
          <p:cNvPr id="2" name="Title 1"/>
          <p:cNvSpPr>
            <a:spLocks noGrp="1"/>
          </p:cNvSpPr>
          <p:nvPr>
            <p:ph type="ctrTitle"/>
          </p:nvPr>
        </p:nvSpPr>
        <p:spPr>
          <a:xfrm>
            <a:off x="1266463" y="1279954"/>
            <a:ext cx="7086599" cy="1470025"/>
          </a:xfrm>
        </p:spPr>
        <p:txBody>
          <a:bodyPr/>
          <a:lstStyle>
            <a:lvl1pPr algn="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52260" y="2749977"/>
            <a:ext cx="6400800" cy="1752600"/>
          </a:xfrm>
        </p:spPr>
        <p:txBody>
          <a:bodyPr/>
          <a:lstStyle>
            <a:lvl1pPr marL="0" indent="0" algn="r">
              <a:buNone/>
              <a:defRPr>
                <a:solidFill>
                  <a:schemeClr val="bg1"/>
                </a:solidFill>
              </a:defRPr>
            </a:lvl1pPr>
            <a:lvl2pPr marL="443777" indent="0" algn="ctr">
              <a:buNone/>
              <a:defRPr>
                <a:solidFill>
                  <a:schemeClr val="tx1">
                    <a:tint val="75000"/>
                  </a:schemeClr>
                </a:solidFill>
              </a:defRPr>
            </a:lvl2pPr>
            <a:lvl3pPr marL="887553" indent="0" algn="ctr">
              <a:buNone/>
              <a:defRPr>
                <a:solidFill>
                  <a:schemeClr val="tx1">
                    <a:tint val="75000"/>
                  </a:schemeClr>
                </a:solidFill>
              </a:defRPr>
            </a:lvl3pPr>
            <a:lvl4pPr marL="1331330" indent="0" algn="ctr">
              <a:buNone/>
              <a:defRPr>
                <a:solidFill>
                  <a:schemeClr val="tx1">
                    <a:tint val="75000"/>
                  </a:schemeClr>
                </a:solidFill>
              </a:defRPr>
            </a:lvl4pPr>
            <a:lvl5pPr marL="1775106" indent="0" algn="ctr">
              <a:buNone/>
              <a:defRPr>
                <a:solidFill>
                  <a:schemeClr val="tx1">
                    <a:tint val="75000"/>
                  </a:schemeClr>
                </a:solidFill>
              </a:defRPr>
            </a:lvl5pPr>
            <a:lvl6pPr marL="2218883" indent="0" algn="ctr">
              <a:buNone/>
              <a:defRPr>
                <a:solidFill>
                  <a:schemeClr val="tx1">
                    <a:tint val="75000"/>
                  </a:schemeClr>
                </a:solidFill>
              </a:defRPr>
            </a:lvl6pPr>
            <a:lvl7pPr marL="2662660" indent="0" algn="ctr">
              <a:buNone/>
              <a:defRPr>
                <a:solidFill>
                  <a:schemeClr val="tx1">
                    <a:tint val="75000"/>
                  </a:schemeClr>
                </a:solidFill>
              </a:defRPr>
            </a:lvl7pPr>
            <a:lvl8pPr marL="3106436" indent="0" algn="ctr">
              <a:buNone/>
              <a:defRPr>
                <a:solidFill>
                  <a:schemeClr val="tx1">
                    <a:tint val="75000"/>
                  </a:schemeClr>
                </a:solidFill>
              </a:defRPr>
            </a:lvl8pPr>
            <a:lvl9pPr marL="355021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74596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231602"/>
            <a:ext cx="9144000" cy="5626398"/>
          </a:xfrm>
          <a:prstGeom prst="rect">
            <a:avLst/>
          </a:prstGeom>
        </p:spPr>
      </p:pic>
      <p:sp>
        <p:nvSpPr>
          <p:cNvPr id="2" name="Vertical Title 1"/>
          <p:cNvSpPr>
            <a:spLocks noGrp="1"/>
          </p:cNvSpPr>
          <p:nvPr>
            <p:ph type="title" orient="vert"/>
          </p:nvPr>
        </p:nvSpPr>
        <p:spPr>
          <a:xfrm>
            <a:off x="6629400" y="274639"/>
            <a:ext cx="2057400" cy="55369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0"/>
            <a:ext cx="6019800" cy="553698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6398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07"/>
            <a:ext cx="8229600" cy="726038"/>
          </a:xfrm>
        </p:spPr>
        <p:txBody>
          <a:bodyPr/>
          <a:lstStyle>
            <a:lvl1pPr>
              <a:defRPr>
                <a:solidFill>
                  <a:srgbClr val="0E1C58"/>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266009" y="2734887"/>
            <a:ext cx="4038600" cy="1030779"/>
          </a:xfrm>
        </p:spPr>
        <p:txBody>
          <a:bodyPr>
            <a:normAutofit/>
          </a:bodyPr>
          <a:lstStyle>
            <a:lvl1pPr>
              <a:defRPr sz="1941">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p:txBody>
      </p:sp>
      <p:sp>
        <p:nvSpPr>
          <p:cNvPr id="4" name="Content Placeholder 3"/>
          <p:cNvSpPr>
            <a:spLocks noGrp="1"/>
          </p:cNvSpPr>
          <p:nvPr>
            <p:ph sz="half" idx="2"/>
          </p:nvPr>
        </p:nvSpPr>
        <p:spPr>
          <a:xfrm>
            <a:off x="4656513" y="4023361"/>
            <a:ext cx="4038600" cy="2618508"/>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3"/>
          </p:nvPr>
        </p:nvSpPr>
        <p:spPr>
          <a:xfrm>
            <a:off x="4656513" y="1138846"/>
            <a:ext cx="4038600" cy="2693131"/>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p:txBody>
      </p:sp>
      <p:pic>
        <p:nvPicPr>
          <p:cNvPr id="10" name="Picture 9" descr="new_isis_ppt_bg_no_footer.png"/>
          <p:cNvPicPr>
            <a:picLocks noChangeAspect="1"/>
          </p:cNvPicPr>
          <p:nvPr/>
        </p:nvPicPr>
        <p:blipFill>
          <a:blip r:embed="rId2"/>
          <a:stretch>
            <a:fillRect/>
          </a:stretch>
        </p:blipFill>
        <p:spPr>
          <a:xfrm>
            <a:off x="6351" y="0"/>
            <a:ext cx="9137650" cy="6858000"/>
          </a:xfrm>
          <a:prstGeom prst="rect">
            <a:avLst/>
          </a:prstGeom>
        </p:spPr>
      </p:pic>
    </p:spTree>
    <p:extLst>
      <p:ext uri="{BB962C8B-B14F-4D97-AF65-F5344CB8AC3E}">
        <p14:creationId xmlns:p14="http://schemas.microsoft.com/office/powerpoint/2010/main" val="341867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78419"/>
            <a:ext cx="8229600" cy="783770"/>
          </a:xfrm>
        </p:spPr>
        <p:txBody>
          <a:bodyPr/>
          <a:lstStyle>
            <a:lvl1pPr>
              <a:defRPr>
                <a:solidFill>
                  <a:srgbClr val="0E1C58"/>
                </a:solidFill>
              </a:defRPr>
            </a:lvl1pPr>
          </a:lstStyle>
          <a:p>
            <a:r>
              <a:rPr lang="en-US" smtClean="0"/>
              <a:t>Click to edit Master title style</a:t>
            </a:r>
            <a:endParaRPr lang="en-US" dirty="0"/>
          </a:p>
        </p:txBody>
      </p:sp>
      <p:sp>
        <p:nvSpPr>
          <p:cNvPr id="4" name="Content Placeholder 3"/>
          <p:cNvSpPr>
            <a:spLocks noGrp="1"/>
          </p:cNvSpPr>
          <p:nvPr>
            <p:ph sz="half" idx="2"/>
          </p:nvPr>
        </p:nvSpPr>
        <p:spPr>
          <a:xfrm>
            <a:off x="457200" y="1140610"/>
            <a:ext cx="4040189"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7" y="1140610"/>
            <a:ext cx="4041776"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60DCD-E0C0-43A0-A839-0623D74C58EA}" type="datetimeFigureOut">
              <a:rPr lang="en-US" smtClean="0"/>
              <a:t>10/8/2019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60AA6-23B3-4163-B836-97DEF89A8A74}" type="slidenum">
              <a:rPr lang="en-US" smtClean="0"/>
              <a:t>‹#›</a:t>
            </a:fld>
            <a:endParaRPr lang="en-US"/>
          </a:p>
        </p:txBody>
      </p:sp>
      <p:sp>
        <p:nvSpPr>
          <p:cNvPr id="14" name="Rectangle 13"/>
          <p:cNvSpPr/>
          <p:nvPr/>
        </p:nvSpPr>
        <p:spPr>
          <a:xfrm>
            <a:off x="0" y="5859886"/>
            <a:ext cx="9144000" cy="99811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47"/>
          </a:p>
        </p:txBody>
      </p:sp>
      <p:sp>
        <p:nvSpPr>
          <p:cNvPr id="13" name="Content Placeholder 3"/>
          <p:cNvSpPr>
            <a:spLocks noGrp="1"/>
          </p:cNvSpPr>
          <p:nvPr>
            <p:ph sz="half" idx="14"/>
          </p:nvPr>
        </p:nvSpPr>
        <p:spPr>
          <a:xfrm>
            <a:off x="4646612" y="3576938"/>
            <a:ext cx="4040189" cy="2282948"/>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13"/>
          </p:nvPr>
        </p:nvSpPr>
        <p:spPr>
          <a:xfrm>
            <a:off x="457200" y="3576939"/>
            <a:ext cx="4040189" cy="2282949"/>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5519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2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11203" y="6441023"/>
            <a:ext cx="0" cy="245745"/>
          </a:xfrm>
          <a:custGeom>
            <a:avLst/>
            <a:gdLst/>
            <a:ahLst/>
            <a:cxnLst/>
            <a:rect l="l" t="t" r="r" b="b"/>
            <a:pathLst>
              <a:path h="245745">
                <a:moveTo>
                  <a:pt x="0" y="0"/>
                </a:moveTo>
                <a:lnTo>
                  <a:pt x="0" y="245529"/>
                </a:lnTo>
              </a:path>
            </a:pathLst>
          </a:custGeom>
          <a:ln w="12700">
            <a:solidFill>
              <a:srgbClr val="BBBDC0"/>
            </a:solidFill>
            <a:prstDash val="sysDot"/>
          </a:ln>
        </p:spPr>
        <p:txBody>
          <a:bodyPr wrap="square" lIns="0" tIns="0" rIns="0" bIns="0" rtlCol="0"/>
          <a:lstStyle/>
          <a:p>
            <a:endParaRPr sz="1310"/>
          </a:p>
        </p:txBody>
      </p:sp>
      <p:sp>
        <p:nvSpPr>
          <p:cNvPr id="2" name="Holder 2"/>
          <p:cNvSpPr>
            <a:spLocks noGrp="1"/>
          </p:cNvSpPr>
          <p:nvPr>
            <p:ph type="title"/>
          </p:nvPr>
        </p:nvSpPr>
        <p:spPr>
          <a:xfrm>
            <a:off x="1880522" y="2477136"/>
            <a:ext cx="5382959" cy="830997"/>
          </a:xfrm>
        </p:spPr>
        <p:txBody>
          <a:bodyPr lIns="0" tIns="0" rIns="0" bIns="0"/>
          <a:lstStyle>
            <a:lvl1pPr>
              <a:defRPr sz="5241" b="1" i="0">
                <a:solidFill>
                  <a:schemeClr val="bg1"/>
                </a:solidFill>
                <a:latin typeface="Calibri"/>
                <a:cs typeface="Calibri"/>
              </a:defRPr>
            </a:lvl1pPr>
          </a:lstStyle>
          <a:p>
            <a:r>
              <a:rPr lang="en-US" smtClean="0"/>
              <a:t>Click to edit Master title style</a:t>
            </a:r>
            <a:endParaRPr/>
          </a:p>
        </p:txBody>
      </p:sp>
      <p:sp>
        <p:nvSpPr>
          <p:cNvPr id="3" name="Holder 3"/>
          <p:cNvSpPr>
            <a:spLocks noGrp="1"/>
          </p:cNvSpPr>
          <p:nvPr>
            <p:ph sz="half" idx="2"/>
          </p:nvPr>
        </p:nvSpPr>
        <p:spPr>
          <a:xfrm>
            <a:off x="632155" y="1362075"/>
            <a:ext cx="3997166" cy="369332"/>
          </a:xfrm>
          <a:prstGeom prst="rect">
            <a:avLst/>
          </a:prstGeom>
        </p:spPr>
        <p:txBody>
          <a:bodyPr wrap="square" lIns="0" tIns="0" rIns="0" bIns="0">
            <a:spAutoFit/>
          </a:bodyPr>
          <a:lstStyle>
            <a:lvl1pPr>
              <a:defRPr sz="2330" b="0" i="0">
                <a:solidFill>
                  <a:srgbClr val="4D4D4F"/>
                </a:solidFill>
                <a:latin typeface="Calibri"/>
                <a:cs typeface="Calibri"/>
              </a:defRPr>
            </a:lvl1pPr>
          </a:lstStyle>
          <a:p>
            <a:pPr lvl="0"/>
            <a:r>
              <a:rPr lang="en-US" smtClean="0"/>
              <a:t>Edit Master text styles</a:t>
            </a:r>
          </a:p>
        </p:txBody>
      </p:sp>
      <p:sp>
        <p:nvSpPr>
          <p:cNvPr id="4" name="Holder 4"/>
          <p:cNvSpPr>
            <a:spLocks noGrp="1"/>
          </p:cNvSpPr>
          <p:nvPr>
            <p:ph sz="half" idx="3"/>
          </p:nvPr>
        </p:nvSpPr>
        <p:spPr>
          <a:xfrm>
            <a:off x="4709160" y="1577342"/>
            <a:ext cx="3977640" cy="492443"/>
          </a:xfrm>
          <a:prstGeom prst="rect">
            <a:avLst/>
          </a:prstGeom>
        </p:spPr>
        <p:txBody>
          <a:bodyPr wrap="square" lIns="0" tIns="0" rIns="0" bIns="0">
            <a:spAutoFit/>
          </a:bodyPr>
          <a:lstStyle>
            <a:lvl1pPr>
              <a:defRPr/>
            </a:lvl1pPr>
          </a:lstStyle>
          <a:p>
            <a:pPr lvl="0"/>
            <a:r>
              <a:rPr lang="en-US" smtClean="0"/>
              <a:t>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F760DCD-E0C0-43A0-A839-0623D74C58EA}" type="datetimeFigureOut">
              <a:rPr lang="en-US" smtClean="0"/>
              <a:t>10/8/2019</a:t>
            </a:fld>
            <a:endParaRPr lang="en-US"/>
          </a:p>
        </p:txBody>
      </p:sp>
      <p:sp>
        <p:nvSpPr>
          <p:cNvPr id="7" name="Holder 7"/>
          <p:cNvSpPr>
            <a:spLocks noGrp="1"/>
          </p:cNvSpPr>
          <p:nvPr>
            <p:ph type="sldNum" sz="quarter" idx="7"/>
          </p:nvPr>
        </p:nvSpPr>
        <p:spPr/>
        <p:txBody>
          <a:bodyPr lIns="0" tIns="0" rIns="0" bIns="0"/>
          <a:lstStyle>
            <a:lvl1pPr>
              <a:defRPr sz="765" b="0" i="0">
                <a:solidFill>
                  <a:srgbClr val="7E7E7E"/>
                </a:solidFill>
                <a:latin typeface="Calibri"/>
                <a:cs typeface="Calibri"/>
              </a:defRPr>
            </a:lvl1pPr>
          </a:lstStyle>
          <a:p>
            <a:fld id="{B6460AA6-23B3-4163-B836-97DEF89A8A74}" type="slidenum">
              <a:rPr lang="en-US" smtClean="0"/>
              <a:t>‹#›</a:t>
            </a:fld>
            <a:endParaRPr lang="en-US"/>
          </a:p>
        </p:txBody>
      </p:sp>
    </p:spTree>
    <p:extLst>
      <p:ext uri="{BB962C8B-B14F-4D97-AF65-F5344CB8AC3E}">
        <p14:creationId xmlns:p14="http://schemas.microsoft.com/office/powerpoint/2010/main" val="404449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4285F5"/>
          </a:solidFill>
        </p:spPr>
        <p:txBody>
          <a:bodyPr wrap="square" lIns="0" tIns="0" rIns="0" bIns="0" rtlCol="0"/>
          <a:lstStyle/>
          <a:p>
            <a:endParaRPr sz="1310"/>
          </a:p>
        </p:txBody>
      </p:sp>
      <p:sp>
        <p:nvSpPr>
          <p:cNvPr id="2" name="Holder 2"/>
          <p:cNvSpPr>
            <a:spLocks noGrp="1"/>
          </p:cNvSpPr>
          <p:nvPr>
            <p:ph type="title"/>
          </p:nvPr>
        </p:nvSpPr>
        <p:spPr>
          <a:xfrm>
            <a:off x="1880522" y="2477136"/>
            <a:ext cx="5382959" cy="830997"/>
          </a:xfrm>
        </p:spPr>
        <p:txBody>
          <a:bodyPr lIns="0" tIns="0" rIns="0" bIns="0"/>
          <a:lstStyle>
            <a:lvl1pPr>
              <a:defRPr sz="5241" b="1" i="0">
                <a:solidFill>
                  <a:schemeClr val="bg1"/>
                </a:solidFill>
                <a:latin typeface="Calibri"/>
                <a:cs typeface="Calibri"/>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F760DCD-E0C0-43A0-A839-0623D74C58EA}" type="datetimeFigureOut">
              <a:rPr lang="en-US" smtClean="0"/>
              <a:t>10/8/2019</a:t>
            </a:fld>
            <a:endParaRPr lang="en-US"/>
          </a:p>
        </p:txBody>
      </p:sp>
      <p:sp>
        <p:nvSpPr>
          <p:cNvPr id="5" name="Holder 5"/>
          <p:cNvSpPr>
            <a:spLocks noGrp="1"/>
          </p:cNvSpPr>
          <p:nvPr>
            <p:ph type="sldNum" sz="quarter" idx="7"/>
          </p:nvPr>
        </p:nvSpPr>
        <p:spPr/>
        <p:txBody>
          <a:bodyPr lIns="0" tIns="0" rIns="0" bIns="0"/>
          <a:lstStyle>
            <a:lvl1pPr>
              <a:defRPr sz="765" b="0" i="0">
                <a:solidFill>
                  <a:srgbClr val="7E7E7E"/>
                </a:solidFill>
                <a:latin typeface="Calibri"/>
                <a:cs typeface="Calibri"/>
              </a:defRPr>
            </a:lvl1pPr>
          </a:lstStyle>
          <a:p>
            <a:fld id="{B6460AA6-23B3-4163-B836-97DEF89A8A74}" type="slidenum">
              <a:rPr lang="en-US" smtClean="0"/>
              <a:t>‹#›</a:t>
            </a:fld>
            <a:endParaRPr lang="en-US"/>
          </a:p>
        </p:txBody>
      </p:sp>
    </p:spTree>
    <p:extLst>
      <p:ext uri="{BB962C8B-B14F-4D97-AF65-F5344CB8AC3E}">
        <p14:creationId xmlns:p14="http://schemas.microsoft.com/office/powerpoint/2010/main" val="3079013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85117" y="1750219"/>
            <a:ext cx="3373767" cy="900113"/>
          </a:xfrm>
          <a:prstGeom prst="rect">
            <a:avLst/>
          </a:prstGeom>
        </p:spPr>
        <p:txBody>
          <a:bodyPr wrap="square" lIns="0" tIns="0" rIns="0" bIns="0">
            <a:spAutoFit/>
          </a:bodyPr>
          <a:lstStyle>
            <a:lvl1pPr>
              <a:defRPr sz="5906" b="0" i="0">
                <a:solidFill>
                  <a:schemeClr val="bg1"/>
                </a:solidFill>
                <a:latin typeface="Calibri"/>
                <a:cs typeface="Calibri"/>
              </a:defRPr>
            </a:lvl1pPr>
          </a:lstStyle>
          <a:p>
            <a:endParaRPr/>
          </a:p>
        </p:txBody>
      </p:sp>
      <p:sp>
        <p:nvSpPr>
          <p:cNvPr id="3" name="Holder 3"/>
          <p:cNvSpPr>
            <a:spLocks noGrp="1"/>
          </p:cNvSpPr>
          <p:nvPr>
            <p:ph type="subTitle" idx="4"/>
          </p:nvPr>
        </p:nvSpPr>
        <p:spPr>
          <a:xfrm>
            <a:off x="1371600" y="3840480"/>
            <a:ext cx="6400800" cy="47795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10/8/2019</a:t>
            </a:fld>
            <a:endParaRPr lang="en-US"/>
          </a:p>
        </p:txBody>
      </p:sp>
      <p:sp>
        <p:nvSpPr>
          <p:cNvPr id="6" name="Holder 6"/>
          <p:cNvSpPr>
            <a:spLocks noGrp="1"/>
          </p:cNvSpPr>
          <p:nvPr>
            <p:ph type="sldNum" sz="quarter" idx="7"/>
          </p:nvPr>
        </p:nvSpPr>
        <p:spPr/>
        <p:txBody>
          <a:bodyPr lIns="0" tIns="0" rIns="0" bIns="0"/>
          <a:lstStyle>
            <a:lvl1pPr>
              <a:defRPr sz="1687" b="0" i="0">
                <a:solidFill>
                  <a:srgbClr val="E32400"/>
                </a:solidFill>
                <a:latin typeface="Calibri"/>
                <a:cs typeface="Calibri"/>
              </a:defRPr>
            </a:lvl1pPr>
          </a:lstStyle>
          <a:p>
            <a:pPr marL="17859">
              <a:spcBef>
                <a:spcPts val="42"/>
              </a:spcBef>
            </a:pPr>
            <a:fld id="{81D60167-4931-47E6-BA6A-407CBD079E47}" type="slidenum">
              <a:rPr lang="en-US" spc="-18" smtClean="0"/>
              <a:pPr marL="17859">
                <a:spcBef>
                  <a:spcPts val="42"/>
                </a:spcBef>
              </a:pPr>
              <a:t>‹#›</a:t>
            </a:fld>
            <a:r>
              <a:rPr lang="en-US" spc="46" smtClean="0"/>
              <a:t>ms</a:t>
            </a:r>
            <a:endParaRPr lang="en-US" spc="46" dirty="0"/>
          </a:p>
        </p:txBody>
      </p:sp>
    </p:spTree>
    <p:extLst>
      <p:ext uri="{BB962C8B-B14F-4D97-AF65-F5344CB8AC3E}">
        <p14:creationId xmlns:p14="http://schemas.microsoft.com/office/powerpoint/2010/main" val="292572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5"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59174"/>
            <a:ext cx="8229600" cy="783770"/>
          </a:xfrm>
        </p:spPr>
        <p:txBody>
          <a:bodyPr/>
          <a:lstStyle>
            <a:lvl1pPr>
              <a:defRPr>
                <a:solidFill>
                  <a:srgbClr val="0E1C58"/>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760DCD-E0C0-43A0-A839-0623D74C58EA}" type="datetimeFigureOut">
              <a:rPr lang="en-US" smtClean="0"/>
              <a:t>10/8/2019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60AA6-23B3-4163-B836-97DEF89A8A74}" type="slidenum">
              <a:rPr lang="en-US" smtClean="0"/>
              <a:t>‹#›</a:t>
            </a:fld>
            <a:endParaRPr lang="en-US"/>
          </a:p>
        </p:txBody>
      </p:sp>
      <p:sp>
        <p:nvSpPr>
          <p:cNvPr id="7" name="Content Placeholder 2"/>
          <p:cNvSpPr>
            <a:spLocks noGrp="1"/>
          </p:cNvSpPr>
          <p:nvPr>
            <p:ph idx="1"/>
          </p:nvPr>
        </p:nvSpPr>
        <p:spPr>
          <a:xfrm>
            <a:off x="457200" y="1176834"/>
            <a:ext cx="8229600" cy="4525963"/>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308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nother">
    <p:spTree>
      <p:nvGrpSpPr>
        <p:cNvPr id="1" name=""/>
        <p:cNvGrpSpPr/>
        <p:nvPr/>
      </p:nvGrpSpPr>
      <p:grpSpPr>
        <a:xfrm>
          <a:off x="0" y="0"/>
          <a:ext cx="0" cy="0"/>
          <a:chOff x="0" y="0"/>
          <a:chExt cx="0" cy="0"/>
        </a:xfrm>
      </p:grpSpPr>
      <p:pic>
        <p:nvPicPr>
          <p:cNvPr id="14" name="Picture 13" descr="new_isis_ppt_bg_no_footer.png"/>
          <p:cNvPicPr>
            <a:picLocks noChangeAspect="1"/>
          </p:cNvPicPr>
          <p:nvPr/>
        </p:nvPicPr>
        <p:blipFill>
          <a:blip r:embed="rId2"/>
          <a:stretch>
            <a:fillRect/>
          </a:stretch>
        </p:blipFill>
        <p:spPr>
          <a:xfrm>
            <a:off x="6351" y="0"/>
            <a:ext cx="9137650" cy="6858000"/>
          </a:xfrm>
          <a:prstGeom prst="rect">
            <a:avLst/>
          </a:prstGeom>
        </p:spPr>
      </p:pic>
      <p:sp>
        <p:nvSpPr>
          <p:cNvPr id="3" name="Content Placeholder 2"/>
          <p:cNvSpPr>
            <a:spLocks noGrp="1"/>
          </p:cNvSpPr>
          <p:nvPr>
            <p:ph idx="1"/>
          </p:nvPr>
        </p:nvSpPr>
        <p:spPr>
          <a:xfrm>
            <a:off x="457200" y="1176834"/>
            <a:ext cx="8229600" cy="4525963"/>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
        <p:nvSpPr>
          <p:cNvPr id="2" name="Title 1"/>
          <p:cNvSpPr>
            <a:spLocks noGrp="1"/>
          </p:cNvSpPr>
          <p:nvPr>
            <p:ph type="title"/>
          </p:nvPr>
        </p:nvSpPr>
        <p:spPr>
          <a:xfrm>
            <a:off x="1072342" y="57768"/>
            <a:ext cx="7614458" cy="764526"/>
          </a:xfrm>
        </p:spPr>
        <p:txBody>
          <a:bodyPr>
            <a:normAutofit/>
          </a:bodyPr>
          <a:lstStyle>
            <a:lvl1pPr>
              <a:defRPr sz="3494">
                <a:solidFill>
                  <a:srgbClr val="0E1C58"/>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8718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216907"/>
            <a:ext cx="8229600" cy="726038"/>
          </a:xfrm>
        </p:spPr>
        <p:txBody>
          <a:bodyPr/>
          <a:lstStyle>
            <a:lvl1pPr>
              <a:defRPr>
                <a:solidFill>
                  <a:srgbClr val="0E1C58"/>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34566"/>
            <a:ext cx="4038600" cy="4525963"/>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34566"/>
            <a:ext cx="4038600" cy="4525963"/>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760DCD-E0C0-43A0-A839-0623D74C58EA}"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355882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78419"/>
            <a:ext cx="8229600" cy="783770"/>
          </a:xfrm>
        </p:spPr>
        <p:txBody>
          <a:bodyPr/>
          <a:lstStyle>
            <a:lvl1pPr>
              <a:defRPr>
                <a:solidFill>
                  <a:srgbClr val="0E1C58"/>
                </a:solidFill>
              </a:defRPr>
            </a:lvl1pPr>
          </a:lstStyle>
          <a:p>
            <a:r>
              <a:rPr lang="en-US" smtClean="0"/>
              <a:t>Click to edit Master title style</a:t>
            </a:r>
            <a:endParaRPr lang="en-US" dirty="0"/>
          </a:p>
        </p:txBody>
      </p:sp>
      <p:sp>
        <p:nvSpPr>
          <p:cNvPr id="4" name="Content Placeholder 3"/>
          <p:cNvSpPr>
            <a:spLocks noGrp="1"/>
          </p:cNvSpPr>
          <p:nvPr>
            <p:ph sz="half" idx="2"/>
          </p:nvPr>
        </p:nvSpPr>
        <p:spPr>
          <a:xfrm>
            <a:off x="457200" y="1140607"/>
            <a:ext cx="4040189"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6" y="1140607"/>
            <a:ext cx="4041776"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60DCD-E0C0-43A0-A839-0623D74C58EA}" type="datetimeFigureOut">
              <a:rPr lang="en-US" smtClean="0"/>
              <a:t>10/8/2019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60AA6-23B3-4163-B836-97DEF89A8A74}" type="slidenum">
              <a:rPr lang="en-US" smtClean="0"/>
              <a:t>‹#›</a:t>
            </a:fld>
            <a:endParaRPr lang="en-US"/>
          </a:p>
        </p:txBody>
      </p:sp>
      <p:sp>
        <p:nvSpPr>
          <p:cNvPr id="14" name="Rectangle 13"/>
          <p:cNvSpPr/>
          <p:nvPr/>
        </p:nvSpPr>
        <p:spPr>
          <a:xfrm>
            <a:off x="0" y="5859886"/>
            <a:ext cx="9144000" cy="99811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47"/>
          </a:p>
        </p:txBody>
      </p:sp>
      <p:sp>
        <p:nvSpPr>
          <p:cNvPr id="13" name="Content Placeholder 3"/>
          <p:cNvSpPr>
            <a:spLocks noGrp="1"/>
          </p:cNvSpPr>
          <p:nvPr>
            <p:ph sz="half" idx="14"/>
          </p:nvPr>
        </p:nvSpPr>
        <p:spPr>
          <a:xfrm>
            <a:off x="4646612" y="3576938"/>
            <a:ext cx="4040189" cy="2282948"/>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13"/>
          </p:nvPr>
        </p:nvSpPr>
        <p:spPr>
          <a:xfrm>
            <a:off x="457200" y="3576939"/>
            <a:ext cx="4040189" cy="2282949"/>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p:nvSpPr>
        <p:spPr>
          <a:xfrm>
            <a:off x="0" y="5859886"/>
            <a:ext cx="9144000" cy="99811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47"/>
          </a:p>
        </p:txBody>
      </p:sp>
    </p:spTree>
    <p:extLst>
      <p:ext uri="{BB962C8B-B14F-4D97-AF65-F5344CB8AC3E}">
        <p14:creationId xmlns:p14="http://schemas.microsoft.com/office/powerpoint/2010/main" val="206583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60DCD-E0C0-43A0-A839-0623D74C58EA}" type="datetimeFigureOut">
              <a:rPr lang="en-US" smtClean="0"/>
              <a:t>10/8/2019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60AA6-23B3-4163-B836-97DEF89A8A74}" type="slidenum">
              <a:rPr lang="en-US" smtClean="0"/>
              <a:t>‹#›</a:t>
            </a:fld>
            <a:endParaRPr lang="en-US"/>
          </a:p>
        </p:txBody>
      </p:sp>
      <p:pic>
        <p:nvPicPr>
          <p:cNvPr id="5" name="Picture 4"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9656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941" b="1"/>
            </a:lvl1pPr>
          </a:lstStyle>
          <a:p>
            <a:r>
              <a:rPr lang="en-US" smtClean="0"/>
              <a:t>Click to edit Master title style</a:t>
            </a:r>
            <a:endParaRPr lang="en-US"/>
          </a:p>
        </p:txBody>
      </p:sp>
      <p:sp>
        <p:nvSpPr>
          <p:cNvPr id="3" name="Content Placeholder 2"/>
          <p:cNvSpPr>
            <a:spLocks noGrp="1"/>
          </p:cNvSpPr>
          <p:nvPr>
            <p:ph idx="1"/>
          </p:nvPr>
        </p:nvSpPr>
        <p:spPr>
          <a:xfrm>
            <a:off x="3575051" y="273051"/>
            <a:ext cx="5111750" cy="5853113"/>
          </a:xfrm>
        </p:spPr>
        <p:txBody>
          <a:bodyPr/>
          <a:lstStyle>
            <a:lvl1pPr>
              <a:defRPr sz="3106"/>
            </a:lvl1pPr>
            <a:lvl2pPr>
              <a:defRPr sz="2718"/>
            </a:lvl2pPr>
            <a:lvl3pPr>
              <a:defRPr sz="2330"/>
            </a:lvl3pPr>
            <a:lvl4pPr>
              <a:defRPr sz="1941"/>
            </a:lvl4pPr>
            <a:lvl5pPr>
              <a:defRPr sz="1941"/>
            </a:lvl5pPr>
            <a:lvl6pPr>
              <a:defRPr sz="1941"/>
            </a:lvl6pPr>
            <a:lvl7pPr>
              <a:defRPr sz="1941"/>
            </a:lvl7pPr>
            <a:lvl8pPr>
              <a:defRPr sz="1941"/>
            </a:lvl8pPr>
            <a:lvl9pPr>
              <a:defRPr sz="1941"/>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359"/>
            </a:lvl1pPr>
            <a:lvl2pPr marL="443777" indent="0">
              <a:buNone/>
              <a:defRPr sz="1165"/>
            </a:lvl2pPr>
            <a:lvl3pPr marL="887553" indent="0">
              <a:buNone/>
              <a:defRPr sz="971"/>
            </a:lvl3pPr>
            <a:lvl4pPr marL="1331330" indent="0">
              <a:buNone/>
              <a:defRPr sz="874"/>
            </a:lvl4pPr>
            <a:lvl5pPr marL="1775106" indent="0">
              <a:buNone/>
              <a:defRPr sz="874"/>
            </a:lvl5pPr>
            <a:lvl6pPr marL="2218883" indent="0">
              <a:buNone/>
              <a:defRPr sz="874"/>
            </a:lvl6pPr>
            <a:lvl7pPr marL="2662660" indent="0">
              <a:buNone/>
              <a:defRPr sz="874"/>
            </a:lvl7pPr>
            <a:lvl8pPr marL="3106436" indent="0">
              <a:buNone/>
              <a:defRPr sz="874"/>
            </a:lvl8pPr>
            <a:lvl9pPr marL="3550213" indent="0">
              <a:buNone/>
              <a:defRPr sz="874"/>
            </a:lvl9pPr>
          </a:lstStyle>
          <a:p>
            <a:pPr lvl="0"/>
            <a:r>
              <a:rPr lang="en-US" smtClean="0"/>
              <a:t>Edit Master text styles</a:t>
            </a:r>
          </a:p>
        </p:txBody>
      </p:sp>
      <p:sp>
        <p:nvSpPr>
          <p:cNvPr id="5" name="Date Placeholder 4"/>
          <p:cNvSpPr>
            <a:spLocks noGrp="1"/>
          </p:cNvSpPr>
          <p:nvPr>
            <p:ph type="dt" sz="half" idx="10"/>
          </p:nvPr>
        </p:nvSpPr>
        <p:spPr/>
        <p:txBody>
          <a:bodyPr/>
          <a:lstStyle/>
          <a:p>
            <a:fld id="{3F760DCD-E0C0-43A0-A839-0623D74C58EA}"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60AA6-23B3-4163-B836-97DEF89A8A74}" type="slidenum">
              <a:rPr lang="en-US" smtClean="0"/>
              <a:t>‹#›</a:t>
            </a:fld>
            <a:endParaRPr lang="en-US"/>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231602"/>
            <a:ext cx="9144000" cy="5626398"/>
          </a:xfrm>
          <a:prstGeom prst="rect">
            <a:avLst/>
          </a:prstGeom>
        </p:spPr>
      </p:pic>
    </p:spTree>
    <p:extLst>
      <p:ext uri="{BB962C8B-B14F-4D97-AF65-F5344CB8AC3E}">
        <p14:creationId xmlns:p14="http://schemas.microsoft.com/office/powerpoint/2010/main" val="765892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941"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3106"/>
            </a:lvl1pPr>
            <a:lvl2pPr marL="443777" indent="0">
              <a:buNone/>
              <a:defRPr sz="2718"/>
            </a:lvl2pPr>
            <a:lvl3pPr marL="887553" indent="0">
              <a:buNone/>
              <a:defRPr sz="2330"/>
            </a:lvl3pPr>
            <a:lvl4pPr marL="1331330" indent="0">
              <a:buNone/>
              <a:defRPr sz="1941"/>
            </a:lvl4pPr>
            <a:lvl5pPr marL="1775106" indent="0">
              <a:buNone/>
              <a:defRPr sz="1941"/>
            </a:lvl5pPr>
            <a:lvl6pPr marL="2218883" indent="0">
              <a:buNone/>
              <a:defRPr sz="1941"/>
            </a:lvl6pPr>
            <a:lvl7pPr marL="2662660" indent="0">
              <a:buNone/>
              <a:defRPr sz="1941"/>
            </a:lvl7pPr>
            <a:lvl8pPr marL="3106436" indent="0">
              <a:buNone/>
              <a:defRPr sz="1941"/>
            </a:lvl8pPr>
            <a:lvl9pPr marL="3550213" indent="0">
              <a:buNone/>
              <a:defRPr sz="1941"/>
            </a:lvl9pPr>
          </a:lstStyle>
          <a:p>
            <a:r>
              <a:rPr lang="en-US" smtClean="0"/>
              <a:t>Click icon to add picture</a:t>
            </a:r>
            <a:endParaRPr lang="en-US"/>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359"/>
            </a:lvl1pPr>
            <a:lvl2pPr marL="443777" indent="0">
              <a:buNone/>
              <a:defRPr sz="1165"/>
            </a:lvl2pPr>
            <a:lvl3pPr marL="887553" indent="0">
              <a:buNone/>
              <a:defRPr sz="971"/>
            </a:lvl3pPr>
            <a:lvl4pPr marL="1331330" indent="0">
              <a:buNone/>
              <a:defRPr sz="874"/>
            </a:lvl4pPr>
            <a:lvl5pPr marL="1775106" indent="0">
              <a:buNone/>
              <a:defRPr sz="874"/>
            </a:lvl5pPr>
            <a:lvl6pPr marL="2218883" indent="0">
              <a:buNone/>
              <a:defRPr sz="874"/>
            </a:lvl6pPr>
            <a:lvl7pPr marL="2662660" indent="0">
              <a:buNone/>
              <a:defRPr sz="874"/>
            </a:lvl7pPr>
            <a:lvl8pPr marL="3106436" indent="0">
              <a:buNone/>
              <a:defRPr sz="874"/>
            </a:lvl8pPr>
            <a:lvl9pPr marL="3550213" indent="0">
              <a:buNone/>
              <a:defRPr sz="874"/>
            </a:lvl9pPr>
          </a:lstStyle>
          <a:p>
            <a:pPr lvl="0"/>
            <a:r>
              <a:rPr lang="en-US" smtClean="0"/>
              <a:t>Edit Master text styles</a:t>
            </a:r>
          </a:p>
        </p:txBody>
      </p:sp>
      <p:sp>
        <p:nvSpPr>
          <p:cNvPr id="5" name="Date Placeholder 4"/>
          <p:cNvSpPr>
            <a:spLocks noGrp="1"/>
          </p:cNvSpPr>
          <p:nvPr>
            <p:ph type="dt" sz="half" idx="10"/>
          </p:nvPr>
        </p:nvSpPr>
        <p:spPr/>
        <p:txBody>
          <a:bodyPr/>
          <a:lstStyle/>
          <a:p>
            <a:fld id="{3F760DCD-E0C0-43A0-A839-0623D74C58EA}"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60AA6-23B3-4163-B836-97DEF89A8A74}" type="slidenum">
              <a:rPr lang="en-US" smtClean="0"/>
              <a:t>‹#›</a:t>
            </a:fld>
            <a:endParaRPr lang="en-US"/>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231602"/>
            <a:ext cx="9144000" cy="5626398"/>
          </a:xfrm>
          <a:prstGeom prst="rect">
            <a:avLst/>
          </a:prstGeom>
        </p:spPr>
      </p:pic>
    </p:spTree>
    <p:extLst>
      <p:ext uri="{BB962C8B-B14F-4D97-AF65-F5344CB8AC3E}">
        <p14:creationId xmlns:p14="http://schemas.microsoft.com/office/powerpoint/2010/main" val="374491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78419"/>
            <a:ext cx="8229600" cy="66830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176834"/>
            <a:ext cx="8229600" cy="45259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412761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165">
                <a:solidFill>
                  <a:schemeClr val="tx1">
                    <a:tint val="75000"/>
                  </a:schemeClr>
                </a:solidFill>
              </a:defRPr>
            </a:lvl1pPr>
          </a:lstStyle>
          <a:p>
            <a:fld id="{3F760DCD-E0C0-43A0-A839-0623D74C58EA}" type="datetimeFigureOut">
              <a:rPr lang="en-US" smtClean="0"/>
              <a:t>10/8/2019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1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165">
                <a:solidFill>
                  <a:schemeClr val="tx1">
                    <a:tint val="75000"/>
                  </a:schemeClr>
                </a:solidFill>
              </a:defRPr>
            </a:lvl1pPr>
          </a:lstStyle>
          <a:p>
            <a:fld id="{B6460AA6-23B3-4163-B836-97DEF89A8A74}" type="slidenum">
              <a:rPr lang="en-US" smtClean="0"/>
              <a:t>‹#›</a:t>
            </a:fld>
            <a:endParaRPr lang="en-US"/>
          </a:p>
        </p:txBody>
      </p:sp>
    </p:spTree>
    <p:extLst>
      <p:ext uri="{BB962C8B-B14F-4D97-AF65-F5344CB8AC3E}">
        <p14:creationId xmlns:p14="http://schemas.microsoft.com/office/powerpoint/2010/main" val="1608723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443777" rtl="0" eaLnBrk="1" latinLnBrk="0" hangingPunct="1">
        <a:spcBef>
          <a:spcPct val="0"/>
        </a:spcBef>
        <a:buNone/>
        <a:defRPr sz="4271" kern="1200">
          <a:solidFill>
            <a:schemeClr val="tx1"/>
          </a:solidFill>
          <a:latin typeface="+mj-lt"/>
          <a:ea typeface="+mj-ea"/>
          <a:cs typeface="+mj-cs"/>
        </a:defRPr>
      </a:lvl1pPr>
    </p:titleStyle>
    <p:bodyStyle>
      <a:lvl1pPr marL="332832" indent="-332832" algn="l" defTabSz="443777" rtl="0" eaLnBrk="1" latinLnBrk="0" hangingPunct="1">
        <a:spcBef>
          <a:spcPct val="20000"/>
        </a:spcBef>
        <a:buFont typeface="Arial"/>
        <a:buChar char="•"/>
        <a:defRPr sz="3106" kern="1200">
          <a:solidFill>
            <a:schemeClr val="tx1"/>
          </a:solidFill>
          <a:latin typeface="+mn-lt"/>
          <a:ea typeface="+mn-ea"/>
          <a:cs typeface="+mn-cs"/>
        </a:defRPr>
      </a:lvl1pPr>
      <a:lvl2pPr marL="721137" indent="-277360" algn="l" defTabSz="443777" rtl="0" eaLnBrk="1" latinLnBrk="0" hangingPunct="1">
        <a:spcBef>
          <a:spcPct val="20000"/>
        </a:spcBef>
        <a:buFont typeface="Arial"/>
        <a:buChar char="–"/>
        <a:defRPr sz="2718" kern="1200">
          <a:solidFill>
            <a:schemeClr val="tx1"/>
          </a:solidFill>
          <a:latin typeface="+mn-lt"/>
          <a:ea typeface="+mn-ea"/>
          <a:cs typeface="+mn-cs"/>
        </a:defRPr>
      </a:lvl2pPr>
      <a:lvl3pPr marL="1109442" indent="-221888" algn="l" defTabSz="443777" rtl="0" eaLnBrk="1" latinLnBrk="0" hangingPunct="1">
        <a:spcBef>
          <a:spcPct val="20000"/>
        </a:spcBef>
        <a:buFont typeface="Arial"/>
        <a:buChar char="•"/>
        <a:defRPr sz="2330" kern="1200">
          <a:solidFill>
            <a:schemeClr val="tx1"/>
          </a:solidFill>
          <a:latin typeface="+mn-lt"/>
          <a:ea typeface="+mn-ea"/>
          <a:cs typeface="+mn-cs"/>
        </a:defRPr>
      </a:lvl3pPr>
      <a:lvl4pPr marL="1553218" indent="-221888" algn="l" defTabSz="443777" rtl="0" eaLnBrk="1" latinLnBrk="0" hangingPunct="1">
        <a:spcBef>
          <a:spcPct val="20000"/>
        </a:spcBef>
        <a:buFont typeface="Arial"/>
        <a:buChar char="–"/>
        <a:defRPr sz="1941" kern="1200">
          <a:solidFill>
            <a:schemeClr val="tx1"/>
          </a:solidFill>
          <a:latin typeface="+mn-lt"/>
          <a:ea typeface="+mn-ea"/>
          <a:cs typeface="+mn-cs"/>
        </a:defRPr>
      </a:lvl4pPr>
      <a:lvl5pPr marL="1996995" indent="-221888" algn="l" defTabSz="443777" rtl="0" eaLnBrk="1" latinLnBrk="0" hangingPunct="1">
        <a:spcBef>
          <a:spcPct val="20000"/>
        </a:spcBef>
        <a:buFont typeface="Arial"/>
        <a:buChar char="»"/>
        <a:defRPr sz="1941" kern="1200">
          <a:solidFill>
            <a:schemeClr val="tx1"/>
          </a:solidFill>
          <a:latin typeface="+mn-lt"/>
          <a:ea typeface="+mn-ea"/>
          <a:cs typeface="+mn-cs"/>
        </a:defRPr>
      </a:lvl5pPr>
      <a:lvl6pPr marL="2440771" indent="-221888" algn="l" defTabSz="443777" rtl="0" eaLnBrk="1" latinLnBrk="0" hangingPunct="1">
        <a:spcBef>
          <a:spcPct val="20000"/>
        </a:spcBef>
        <a:buFont typeface="Arial"/>
        <a:buChar char="•"/>
        <a:defRPr sz="1941" kern="1200">
          <a:solidFill>
            <a:schemeClr val="tx1"/>
          </a:solidFill>
          <a:latin typeface="+mn-lt"/>
          <a:ea typeface="+mn-ea"/>
          <a:cs typeface="+mn-cs"/>
        </a:defRPr>
      </a:lvl6pPr>
      <a:lvl7pPr marL="2884548" indent="-221888" algn="l" defTabSz="443777" rtl="0" eaLnBrk="1" latinLnBrk="0" hangingPunct="1">
        <a:spcBef>
          <a:spcPct val="20000"/>
        </a:spcBef>
        <a:buFont typeface="Arial"/>
        <a:buChar char="•"/>
        <a:defRPr sz="1941" kern="1200">
          <a:solidFill>
            <a:schemeClr val="tx1"/>
          </a:solidFill>
          <a:latin typeface="+mn-lt"/>
          <a:ea typeface="+mn-ea"/>
          <a:cs typeface="+mn-cs"/>
        </a:defRPr>
      </a:lvl7pPr>
      <a:lvl8pPr marL="3328325" indent="-221888" algn="l" defTabSz="443777" rtl="0" eaLnBrk="1" latinLnBrk="0" hangingPunct="1">
        <a:spcBef>
          <a:spcPct val="20000"/>
        </a:spcBef>
        <a:buFont typeface="Arial"/>
        <a:buChar char="•"/>
        <a:defRPr sz="1941" kern="1200">
          <a:solidFill>
            <a:schemeClr val="tx1"/>
          </a:solidFill>
          <a:latin typeface="+mn-lt"/>
          <a:ea typeface="+mn-ea"/>
          <a:cs typeface="+mn-cs"/>
        </a:defRPr>
      </a:lvl8pPr>
      <a:lvl9pPr marL="3772101" indent="-221888" algn="l" defTabSz="443777" rtl="0" eaLnBrk="1" latinLnBrk="0" hangingPunct="1">
        <a:spcBef>
          <a:spcPct val="20000"/>
        </a:spcBef>
        <a:buFont typeface="Arial"/>
        <a:buChar char="•"/>
        <a:defRPr sz="1941" kern="1200">
          <a:solidFill>
            <a:schemeClr val="tx1"/>
          </a:solidFill>
          <a:latin typeface="+mn-lt"/>
          <a:ea typeface="+mn-ea"/>
          <a:cs typeface="+mn-cs"/>
        </a:defRPr>
      </a:lvl9pPr>
    </p:bodyStyle>
    <p:otherStyle>
      <a:defPPr>
        <a:defRPr lang="en-US"/>
      </a:defPPr>
      <a:lvl1pPr marL="0" algn="l" defTabSz="443777" rtl="0" eaLnBrk="1" latinLnBrk="0" hangingPunct="1">
        <a:defRPr sz="1747" kern="1200">
          <a:solidFill>
            <a:schemeClr val="tx1"/>
          </a:solidFill>
          <a:latin typeface="+mn-lt"/>
          <a:ea typeface="+mn-ea"/>
          <a:cs typeface="+mn-cs"/>
        </a:defRPr>
      </a:lvl1pPr>
      <a:lvl2pPr marL="443777" algn="l" defTabSz="443777" rtl="0" eaLnBrk="1" latinLnBrk="0" hangingPunct="1">
        <a:defRPr sz="1747" kern="1200">
          <a:solidFill>
            <a:schemeClr val="tx1"/>
          </a:solidFill>
          <a:latin typeface="+mn-lt"/>
          <a:ea typeface="+mn-ea"/>
          <a:cs typeface="+mn-cs"/>
        </a:defRPr>
      </a:lvl2pPr>
      <a:lvl3pPr marL="887553" algn="l" defTabSz="443777" rtl="0" eaLnBrk="1" latinLnBrk="0" hangingPunct="1">
        <a:defRPr sz="1747" kern="1200">
          <a:solidFill>
            <a:schemeClr val="tx1"/>
          </a:solidFill>
          <a:latin typeface="+mn-lt"/>
          <a:ea typeface="+mn-ea"/>
          <a:cs typeface="+mn-cs"/>
        </a:defRPr>
      </a:lvl3pPr>
      <a:lvl4pPr marL="1331330" algn="l" defTabSz="443777" rtl="0" eaLnBrk="1" latinLnBrk="0" hangingPunct="1">
        <a:defRPr sz="1747" kern="1200">
          <a:solidFill>
            <a:schemeClr val="tx1"/>
          </a:solidFill>
          <a:latin typeface="+mn-lt"/>
          <a:ea typeface="+mn-ea"/>
          <a:cs typeface="+mn-cs"/>
        </a:defRPr>
      </a:lvl4pPr>
      <a:lvl5pPr marL="1775106" algn="l" defTabSz="443777" rtl="0" eaLnBrk="1" latinLnBrk="0" hangingPunct="1">
        <a:defRPr sz="1747" kern="1200">
          <a:solidFill>
            <a:schemeClr val="tx1"/>
          </a:solidFill>
          <a:latin typeface="+mn-lt"/>
          <a:ea typeface="+mn-ea"/>
          <a:cs typeface="+mn-cs"/>
        </a:defRPr>
      </a:lvl5pPr>
      <a:lvl6pPr marL="2218883" algn="l" defTabSz="443777" rtl="0" eaLnBrk="1" latinLnBrk="0" hangingPunct="1">
        <a:defRPr sz="1747" kern="1200">
          <a:solidFill>
            <a:schemeClr val="tx1"/>
          </a:solidFill>
          <a:latin typeface="+mn-lt"/>
          <a:ea typeface="+mn-ea"/>
          <a:cs typeface="+mn-cs"/>
        </a:defRPr>
      </a:lvl6pPr>
      <a:lvl7pPr marL="2662660" algn="l" defTabSz="443777" rtl="0" eaLnBrk="1" latinLnBrk="0" hangingPunct="1">
        <a:defRPr sz="1747" kern="1200">
          <a:solidFill>
            <a:schemeClr val="tx1"/>
          </a:solidFill>
          <a:latin typeface="+mn-lt"/>
          <a:ea typeface="+mn-ea"/>
          <a:cs typeface="+mn-cs"/>
        </a:defRPr>
      </a:lvl7pPr>
      <a:lvl8pPr marL="3106436" algn="l" defTabSz="443777" rtl="0" eaLnBrk="1" latinLnBrk="0" hangingPunct="1">
        <a:defRPr sz="1747" kern="1200">
          <a:solidFill>
            <a:schemeClr val="tx1"/>
          </a:solidFill>
          <a:latin typeface="+mn-lt"/>
          <a:ea typeface="+mn-ea"/>
          <a:cs typeface="+mn-cs"/>
        </a:defRPr>
      </a:lvl8pPr>
      <a:lvl9pPr marL="3550213" algn="l" defTabSz="443777" rtl="0" eaLnBrk="1" latinLnBrk="0" hangingPunct="1">
        <a:defRPr sz="1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trs.nasa.gov/archive/nasa/casi.ntrs.nasa.gov/20000120144.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hyperlink" Target="https://www.youtube.com/watch?v=WX4gjowx45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raft.github.io/raft.pdf" TargetMode="Externa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Fault Tolerance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98940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9" name="Rectangle 3"/>
          <p:cNvSpPr>
            <a:spLocks noGrp="1" noChangeArrowheads="1"/>
          </p:cNvSpPr>
          <p:nvPr>
            <p:ph type="title"/>
          </p:nvPr>
        </p:nvSpPr>
        <p:spPr>
          <a:xfrm>
            <a:off x="0" y="228600"/>
            <a:ext cx="9144000" cy="533400"/>
          </a:xfrm>
        </p:spPr>
        <p:txBody>
          <a:bodyPr>
            <a:normAutofit fontScale="90000"/>
          </a:bodyPr>
          <a:lstStyle/>
          <a:p>
            <a:r>
              <a:rPr lang="en-US" altLang="en-US" sz="3200"/>
              <a:t>Recovery Blocks: The Acceptance-Test Problem</a:t>
            </a:r>
          </a:p>
        </p:txBody>
      </p:sp>
      <p:sp>
        <p:nvSpPr>
          <p:cNvPr id="746500" name="Text Box 4"/>
          <p:cNvSpPr txBox="1">
            <a:spLocks noChangeArrowheads="1"/>
          </p:cNvSpPr>
          <p:nvPr/>
        </p:nvSpPr>
        <p:spPr bwMode="auto">
          <a:xfrm>
            <a:off x="457200" y="990600"/>
            <a:ext cx="822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Design of acceptance tests (ATs) that are both simple and thorough is very difficult; for example, to check the result of sorting, it is not enough to verify that the output sequence is monotonic</a:t>
            </a:r>
          </a:p>
        </p:txBody>
      </p:sp>
      <p:sp>
        <p:nvSpPr>
          <p:cNvPr id="746501" name="Text Box 5"/>
          <p:cNvSpPr txBox="1">
            <a:spLocks noChangeArrowheads="1"/>
          </p:cNvSpPr>
          <p:nvPr/>
        </p:nvSpPr>
        <p:spPr bwMode="auto">
          <a:xfrm>
            <a:off x="457200" y="22098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Simplicity is desirable because acceptance test is executed after the primary computation, thus lengthening the critical path</a:t>
            </a:r>
          </a:p>
        </p:txBody>
      </p:sp>
      <p:sp>
        <p:nvSpPr>
          <p:cNvPr id="746502" name="Text Box 6"/>
          <p:cNvSpPr txBox="1">
            <a:spLocks noChangeArrowheads="1"/>
          </p:cNvSpPr>
          <p:nvPr/>
        </p:nvSpPr>
        <p:spPr bwMode="auto">
          <a:xfrm>
            <a:off x="457200" y="3124200"/>
            <a:ext cx="800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Thoroughness ensures that an incorrect result does not pass the test (of course, a correct result always passes a properly designed test)</a:t>
            </a:r>
          </a:p>
        </p:txBody>
      </p:sp>
      <p:sp>
        <p:nvSpPr>
          <p:cNvPr id="746503" name="Text Box 7"/>
          <p:cNvSpPr txBox="1">
            <a:spLocks noChangeArrowheads="1"/>
          </p:cNvSpPr>
          <p:nvPr/>
        </p:nvSpPr>
        <p:spPr bwMode="auto">
          <a:xfrm>
            <a:off x="457200" y="4038600"/>
            <a:ext cx="8153400" cy="173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Some computations do have simple tests (inverse computation)</a:t>
            </a:r>
          </a:p>
          <a:p>
            <a:r>
              <a:rPr lang="en-US" altLang="en-US" sz="2000" b="0">
                <a:solidFill>
                  <a:srgbClr val="000000"/>
                </a:solidFill>
                <a:latin typeface="Arial" panose="020B0604020202020204" pitchFamily="34" charset="0"/>
                <a:cs typeface="Times New Roman" panose="02020603050405020304" pitchFamily="18" charset="0"/>
              </a:rPr>
              <a:t>Examples: square-rooting can be checked through squaring, and</a:t>
            </a:r>
          </a:p>
          <a:p>
            <a:r>
              <a:rPr lang="en-US" altLang="en-US" sz="2000" b="0">
                <a:solidFill>
                  <a:srgbClr val="000000"/>
                </a:solidFill>
                <a:latin typeface="Arial" panose="020B0604020202020204" pitchFamily="34" charset="0"/>
                <a:cs typeface="Times New Roman" panose="02020603050405020304" pitchFamily="18" charset="0"/>
              </a:rPr>
              <a:t>roots of a polynomial can be verified via polynomial evaluation</a:t>
            </a:r>
          </a:p>
          <a:p>
            <a:endParaRPr lang="en-US" altLang="en-US" sz="800" b="0">
              <a:solidFill>
                <a:srgbClr val="000000"/>
              </a:solidFill>
              <a:latin typeface="Arial" panose="020B0604020202020204" pitchFamily="34" charset="0"/>
              <a:cs typeface="Times New Roman" panose="02020603050405020304" pitchFamily="18" charset="0"/>
            </a:endParaRPr>
          </a:p>
          <a:p>
            <a:r>
              <a:rPr lang="en-US" altLang="en-US" sz="2000" b="0">
                <a:solidFill>
                  <a:srgbClr val="000000"/>
                </a:solidFill>
                <a:latin typeface="Arial" panose="020B0604020202020204" pitchFamily="34" charset="0"/>
                <a:cs typeface="Times New Roman" panose="02020603050405020304" pitchFamily="18" charset="0"/>
              </a:rPr>
              <a:t>At worst, the acceptance test might be as complex as the primary computation itself</a:t>
            </a:r>
          </a:p>
        </p:txBody>
      </p:sp>
    </p:spTree>
    <p:extLst>
      <p:ext uri="{BB962C8B-B14F-4D97-AF65-F5344CB8AC3E}">
        <p14:creationId xmlns:p14="http://schemas.microsoft.com/office/powerpoint/2010/main" val="510520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6501"/>
                                        </p:tgtEl>
                                        <p:attrNameLst>
                                          <p:attrName>style.visibility</p:attrName>
                                        </p:attrNameLst>
                                      </p:cBhvr>
                                      <p:to>
                                        <p:strVal val="visible"/>
                                      </p:to>
                                    </p:set>
                                    <p:animEffect transition="in" filter="dissolve">
                                      <p:cBhvr>
                                        <p:cTn id="7" dur="500"/>
                                        <p:tgtEl>
                                          <p:spTgt spid="746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6502"/>
                                        </p:tgtEl>
                                        <p:attrNameLst>
                                          <p:attrName>style.visibility</p:attrName>
                                        </p:attrNameLst>
                                      </p:cBhvr>
                                      <p:to>
                                        <p:strVal val="visible"/>
                                      </p:to>
                                    </p:set>
                                    <p:animEffect transition="in" filter="dissolve">
                                      <p:cBhvr>
                                        <p:cTn id="12" dur="500"/>
                                        <p:tgtEl>
                                          <p:spTgt spid="7465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6503"/>
                                        </p:tgtEl>
                                        <p:attrNameLst>
                                          <p:attrName>style.visibility</p:attrName>
                                        </p:attrNameLst>
                                      </p:cBhvr>
                                      <p:to>
                                        <p:strVal val="visible"/>
                                      </p:to>
                                    </p:set>
                                    <p:animEffect transition="in" filter="dissolve">
                                      <p:cBhvr>
                                        <p:cTn id="17" dur="500"/>
                                        <p:tgtEl>
                                          <p:spTgt spid="74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1" grpId="0" autoUpdateAnimBg="0"/>
      <p:bldP spid="746502" grpId="0" autoUpdateAnimBg="0"/>
      <p:bldP spid="74650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7" name="Rectangle 3"/>
          <p:cNvSpPr>
            <a:spLocks noGrp="1" noChangeArrowheads="1"/>
          </p:cNvSpPr>
          <p:nvPr>
            <p:ph type="title"/>
          </p:nvPr>
        </p:nvSpPr>
        <p:spPr>
          <a:xfrm>
            <a:off x="685800" y="228600"/>
            <a:ext cx="7772400" cy="685800"/>
          </a:xfrm>
        </p:spPr>
        <p:txBody>
          <a:bodyPr/>
          <a:lstStyle/>
          <a:p>
            <a:r>
              <a:rPr lang="en-US" altLang="en-US" sz="3200"/>
              <a:t>Combined NVP and Acceptance Testing</a:t>
            </a:r>
          </a:p>
        </p:txBody>
      </p:sp>
      <p:sp>
        <p:nvSpPr>
          <p:cNvPr id="748548" name="Text Box 4"/>
          <p:cNvSpPr txBox="1">
            <a:spLocks noChangeArrowheads="1"/>
          </p:cNvSpPr>
          <p:nvPr/>
        </p:nvSpPr>
        <p:spPr bwMode="auto">
          <a:xfrm>
            <a:off x="304800" y="990600"/>
            <a:ext cx="2895600"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hlink"/>
                </a:solidFill>
                <a:latin typeface="Arial" panose="020B0604020202020204" pitchFamily="34" charset="0"/>
                <a:cs typeface="Times New Roman" panose="02020603050405020304" pitchFamily="18" charset="0"/>
              </a:rPr>
              <a:t>Recoverable N-version block scheme = </a:t>
            </a:r>
          </a:p>
          <a:p>
            <a:r>
              <a:rPr lang="en-US" altLang="en-US" sz="1800">
                <a:solidFill>
                  <a:schemeClr val="hlink"/>
                </a:solidFill>
                <a:latin typeface="Arial" panose="020B0604020202020204" pitchFamily="34" charset="0"/>
                <a:cs typeface="Times New Roman" panose="02020603050405020304" pitchFamily="18" charset="0"/>
              </a:rPr>
              <a:t>N-self-checking program</a:t>
            </a:r>
          </a:p>
          <a:p>
            <a:endParaRPr lang="en-US" altLang="en-US" sz="1000" b="0">
              <a:solidFill>
                <a:srgbClr val="000000"/>
              </a:solidFill>
              <a:latin typeface="Arial" panose="020B0604020202020204" pitchFamily="34" charset="0"/>
              <a:cs typeface="Times New Roman" panose="02020603050405020304" pitchFamily="18" charset="0"/>
            </a:endParaRPr>
          </a:p>
          <a:p>
            <a:r>
              <a:rPr lang="en-US" altLang="en-US" sz="1800" b="0">
                <a:solidFill>
                  <a:srgbClr val="000000"/>
                </a:solidFill>
                <a:latin typeface="Arial" panose="020B0604020202020204" pitchFamily="34" charset="0"/>
                <a:cs typeface="Times New Roman" panose="02020603050405020304" pitchFamily="18" charset="0"/>
              </a:rPr>
              <a:t>Voter acts only on module outputs that have passed an acceptance test</a:t>
            </a:r>
          </a:p>
          <a:p>
            <a:endParaRPr lang="en-US" altLang="en-US" sz="1800" b="0">
              <a:solidFill>
                <a:srgbClr val="000000"/>
              </a:solidFill>
              <a:latin typeface="Arial" panose="020B0604020202020204" pitchFamily="34" charset="0"/>
              <a:cs typeface="Times New Roman" panose="02020603050405020304" pitchFamily="18" charset="0"/>
            </a:endParaRPr>
          </a:p>
        </p:txBody>
      </p:sp>
      <p:sp>
        <p:nvSpPr>
          <p:cNvPr id="748549" name="Text Box 5"/>
          <p:cNvSpPr txBox="1">
            <a:spLocks noChangeArrowheads="1"/>
          </p:cNvSpPr>
          <p:nvPr/>
        </p:nvSpPr>
        <p:spPr bwMode="auto">
          <a:xfrm>
            <a:off x="304800" y="3124200"/>
            <a:ext cx="27432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dirty="0">
                <a:solidFill>
                  <a:srgbClr val="FF0000"/>
                </a:solidFill>
                <a:latin typeface="Arial" panose="020B0604020202020204" pitchFamily="34" charset="0"/>
                <a:cs typeface="Times New Roman" panose="02020603050405020304" pitchFamily="18" charset="0"/>
              </a:rPr>
              <a:t>Consensus recovery block </a:t>
            </a:r>
            <a:r>
              <a:rPr lang="en-US" altLang="en-US" sz="1800" dirty="0" smtClean="0">
                <a:solidFill>
                  <a:srgbClr val="FF0000"/>
                </a:solidFill>
                <a:latin typeface="Arial" panose="020B0604020202020204" pitchFamily="34" charset="0"/>
                <a:cs typeface="Times New Roman" panose="02020603050405020304" pitchFamily="18" charset="0"/>
              </a:rPr>
              <a:t>scheme (CRB)</a:t>
            </a:r>
            <a:endParaRPr lang="en-US" altLang="en-US" sz="1800" dirty="0">
              <a:solidFill>
                <a:srgbClr val="FF0000"/>
              </a:solidFill>
              <a:latin typeface="Arial" panose="020B0604020202020204" pitchFamily="34" charset="0"/>
              <a:cs typeface="Times New Roman" panose="02020603050405020304" pitchFamily="18" charset="0"/>
            </a:endParaRPr>
          </a:p>
          <a:p>
            <a:endParaRPr lang="en-US" altLang="en-US" sz="1000" b="0" dirty="0">
              <a:solidFill>
                <a:srgbClr val="000000"/>
              </a:solidFill>
              <a:latin typeface="Arial" panose="020B0604020202020204" pitchFamily="34" charset="0"/>
              <a:cs typeface="Times New Roman" panose="02020603050405020304" pitchFamily="18" charset="0"/>
            </a:endParaRPr>
          </a:p>
          <a:p>
            <a:r>
              <a:rPr lang="en-US" altLang="en-US" sz="1800" b="0" dirty="0">
                <a:solidFill>
                  <a:srgbClr val="000000"/>
                </a:solidFill>
                <a:latin typeface="Arial" panose="020B0604020202020204" pitchFamily="34" charset="0"/>
                <a:cs typeface="Times New Roman" panose="02020603050405020304" pitchFamily="18" charset="0"/>
              </a:rPr>
              <a:t>Only when there is no majority agreement, acceptance test applied (in a </a:t>
            </a:r>
            <a:r>
              <a:rPr lang="en-US" altLang="en-US" sz="1800" b="0" dirty="0" err="1">
                <a:solidFill>
                  <a:srgbClr val="000000"/>
                </a:solidFill>
                <a:latin typeface="Arial" panose="020B0604020202020204" pitchFamily="34" charset="0"/>
                <a:cs typeface="Times New Roman" panose="02020603050405020304" pitchFamily="18" charset="0"/>
              </a:rPr>
              <a:t>prespecified</a:t>
            </a:r>
            <a:r>
              <a:rPr lang="en-US" altLang="en-US" sz="1800" b="0" dirty="0">
                <a:solidFill>
                  <a:srgbClr val="000000"/>
                </a:solidFill>
                <a:latin typeface="Arial" panose="020B0604020202020204" pitchFamily="34" charset="0"/>
                <a:cs typeface="Times New Roman" panose="02020603050405020304" pitchFamily="18" charset="0"/>
              </a:rPr>
              <a:t> order) to module outputs until one passes its test</a:t>
            </a:r>
          </a:p>
        </p:txBody>
      </p:sp>
      <p:sp>
        <p:nvSpPr>
          <p:cNvPr id="748550" name="Text Box 6"/>
          <p:cNvSpPr txBox="1">
            <a:spLocks noChangeArrowheads="1"/>
          </p:cNvSpPr>
          <p:nvPr/>
        </p:nvSpPr>
        <p:spPr bwMode="auto">
          <a:xfrm>
            <a:off x="2438400" y="5419661"/>
            <a:ext cx="6553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dirty="0">
                <a:solidFill>
                  <a:srgbClr val="000000"/>
                </a:solidFill>
                <a:latin typeface="Arial" panose="020B0604020202020204" pitchFamily="34" charset="0"/>
                <a:cs typeface="Times New Roman" panose="02020603050405020304" pitchFamily="18" charset="0"/>
              </a:rPr>
              <a:t>Source: </a:t>
            </a:r>
            <a:r>
              <a:rPr lang="en-US" altLang="en-US" sz="1600" b="0" dirty="0" err="1">
                <a:solidFill>
                  <a:srgbClr val="000000"/>
                </a:solidFill>
                <a:latin typeface="Arial" panose="020B0604020202020204" pitchFamily="34" charset="0"/>
                <a:cs typeface="Times New Roman" panose="02020603050405020304" pitchFamily="18" charset="0"/>
              </a:rPr>
              <a:t>Parhami</a:t>
            </a:r>
            <a:r>
              <a:rPr lang="en-US" altLang="en-US" sz="1600" b="0" dirty="0">
                <a:solidFill>
                  <a:srgbClr val="000000"/>
                </a:solidFill>
                <a:latin typeface="Arial" panose="020B0604020202020204" pitchFamily="34" charset="0"/>
                <a:cs typeface="Times New Roman" panose="02020603050405020304" pitchFamily="18" charset="0"/>
              </a:rPr>
              <a:t>, B., “An Approach to Component-Based Synthesis of Fault-Tolerant Software,” </a:t>
            </a:r>
            <a:r>
              <a:rPr lang="en-US" altLang="en-US" sz="1600" b="0" i="1" dirty="0" err="1">
                <a:solidFill>
                  <a:srgbClr val="000000"/>
                </a:solidFill>
                <a:latin typeface="Arial" panose="020B0604020202020204" pitchFamily="34" charset="0"/>
                <a:cs typeface="Times New Roman" panose="02020603050405020304" pitchFamily="18" charset="0"/>
              </a:rPr>
              <a:t>Informatica</a:t>
            </a:r>
            <a:r>
              <a:rPr lang="en-US" altLang="en-US" sz="1600" b="0" dirty="0">
                <a:solidFill>
                  <a:srgbClr val="000000"/>
                </a:solidFill>
                <a:latin typeface="Arial" panose="020B0604020202020204" pitchFamily="34" charset="0"/>
                <a:cs typeface="Times New Roman" panose="02020603050405020304" pitchFamily="18" charset="0"/>
              </a:rPr>
              <a:t>, </a:t>
            </a:r>
            <a:r>
              <a:rPr lang="nl-NL" altLang="en-US" sz="1600" b="0" dirty="0">
                <a:solidFill>
                  <a:srgbClr val="000000"/>
                </a:solidFill>
                <a:latin typeface="Arial" panose="020B0604020202020204" pitchFamily="34" charset="0"/>
                <a:cs typeface="Times New Roman" panose="02020603050405020304" pitchFamily="18" charset="0"/>
              </a:rPr>
              <a:t>Vol. 25, pp. 533-543, Nov. 2001.</a:t>
            </a:r>
            <a:endParaRPr lang="en-US" altLang="en-US" sz="1600" b="0" dirty="0">
              <a:solidFill>
                <a:srgbClr val="000000"/>
              </a:solidFill>
              <a:latin typeface="Arial" panose="020B0604020202020204" pitchFamily="34" charset="0"/>
              <a:cs typeface="Times New Roman" panose="02020603050405020304" pitchFamily="18" charset="0"/>
            </a:endParaRPr>
          </a:p>
        </p:txBody>
      </p:sp>
      <p:grpSp>
        <p:nvGrpSpPr>
          <p:cNvPr id="748568" name="Group 24"/>
          <p:cNvGrpSpPr>
            <a:grpSpLocks/>
          </p:cNvGrpSpPr>
          <p:nvPr/>
        </p:nvGrpSpPr>
        <p:grpSpPr bwMode="auto">
          <a:xfrm>
            <a:off x="2971800" y="914400"/>
            <a:ext cx="6019800" cy="4660900"/>
            <a:chOff x="1968" y="576"/>
            <a:chExt cx="3792" cy="2936"/>
          </a:xfrm>
        </p:grpSpPr>
        <p:graphicFrame>
          <p:nvGraphicFramePr>
            <p:cNvPr id="748551" name="Object 7"/>
            <p:cNvGraphicFramePr>
              <a:graphicFrameLocks noChangeAspect="1"/>
            </p:cNvGraphicFramePr>
            <p:nvPr/>
          </p:nvGraphicFramePr>
          <p:xfrm>
            <a:off x="1968" y="576"/>
            <a:ext cx="3696" cy="2936"/>
          </p:xfrm>
          <a:graphic>
            <a:graphicData uri="http://schemas.openxmlformats.org/presentationml/2006/ole">
              <mc:AlternateContent xmlns:mc="http://schemas.openxmlformats.org/markup-compatibility/2006">
                <mc:Choice xmlns:v="urn:schemas-microsoft-com:vml" Requires="v">
                  <p:oleObj spid="_x0000_s1042" r:id="rId4" imgW="2752725" imgH="2105025" progId="MSDraw.Drawing.8.2">
                    <p:embed/>
                  </p:oleObj>
                </mc:Choice>
                <mc:Fallback>
                  <p:oleObj r:id="rId4" imgW="2752725" imgH="2105025" progId="MSDraw.Drawing.8.2">
                    <p:embed/>
                    <p:pic>
                      <p:nvPicPr>
                        <p:cNvPr id="74855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576"/>
                          <a:ext cx="3696" cy="2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559" name="Text Box 15"/>
            <p:cNvSpPr txBox="1">
              <a:spLocks noChangeArrowheads="1"/>
            </p:cNvSpPr>
            <p:nvPr/>
          </p:nvSpPr>
          <p:spPr bwMode="auto">
            <a:xfrm>
              <a:off x="3408" y="1152"/>
              <a:ext cx="76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Modules</a:t>
              </a:r>
            </a:p>
          </p:txBody>
        </p:sp>
        <p:sp>
          <p:nvSpPr>
            <p:cNvPr id="748560" name="Text Box 16"/>
            <p:cNvSpPr txBox="1">
              <a:spLocks noChangeArrowheads="1"/>
            </p:cNvSpPr>
            <p:nvPr/>
          </p:nvSpPr>
          <p:spPr bwMode="auto">
            <a:xfrm>
              <a:off x="3120" y="1536"/>
              <a:ext cx="76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Tests</a:t>
              </a:r>
            </a:p>
          </p:txBody>
        </p:sp>
        <p:sp>
          <p:nvSpPr>
            <p:cNvPr id="748561" name="Text Box 17"/>
            <p:cNvSpPr txBox="1">
              <a:spLocks noChangeArrowheads="1"/>
            </p:cNvSpPr>
            <p:nvPr/>
          </p:nvSpPr>
          <p:spPr bwMode="auto">
            <a:xfrm>
              <a:off x="4752" y="1920"/>
              <a:ext cx="76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Tests</a:t>
              </a:r>
            </a:p>
          </p:txBody>
        </p:sp>
        <p:sp>
          <p:nvSpPr>
            <p:cNvPr id="748562" name="Text Box 18"/>
            <p:cNvSpPr txBox="1">
              <a:spLocks noChangeArrowheads="1"/>
            </p:cNvSpPr>
            <p:nvPr/>
          </p:nvSpPr>
          <p:spPr bwMode="auto">
            <a:xfrm>
              <a:off x="3648" y="1392"/>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Voter</a:t>
              </a:r>
            </a:p>
          </p:txBody>
        </p:sp>
        <p:sp>
          <p:nvSpPr>
            <p:cNvPr id="748563" name="Text Box 19"/>
            <p:cNvSpPr txBox="1">
              <a:spLocks noChangeArrowheads="1"/>
            </p:cNvSpPr>
            <p:nvPr/>
          </p:nvSpPr>
          <p:spPr bwMode="auto">
            <a:xfrm>
              <a:off x="2112" y="2448"/>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Voter</a:t>
              </a:r>
            </a:p>
          </p:txBody>
        </p:sp>
        <p:sp>
          <p:nvSpPr>
            <p:cNvPr id="748564" name="Line 20"/>
            <p:cNvSpPr>
              <a:spLocks noChangeShapeType="1"/>
            </p:cNvSpPr>
            <p:nvPr/>
          </p:nvSpPr>
          <p:spPr bwMode="auto">
            <a:xfrm flipH="1">
              <a:off x="3264" y="1248"/>
              <a:ext cx="24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65" name="Line 21"/>
            <p:cNvSpPr>
              <a:spLocks noChangeShapeType="1"/>
            </p:cNvSpPr>
            <p:nvPr/>
          </p:nvSpPr>
          <p:spPr bwMode="auto">
            <a:xfrm>
              <a:off x="4080" y="1248"/>
              <a:ext cx="24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66" name="Text Box 22"/>
            <p:cNvSpPr txBox="1">
              <a:spLocks noChangeArrowheads="1"/>
            </p:cNvSpPr>
            <p:nvPr/>
          </p:nvSpPr>
          <p:spPr bwMode="auto">
            <a:xfrm>
              <a:off x="5280" y="2994"/>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Error</a:t>
              </a:r>
            </a:p>
          </p:txBody>
        </p:sp>
        <p:sp>
          <p:nvSpPr>
            <p:cNvPr id="748567" name="Text Box 23"/>
            <p:cNvSpPr txBox="1">
              <a:spLocks noChangeArrowheads="1"/>
            </p:cNvSpPr>
            <p:nvPr/>
          </p:nvSpPr>
          <p:spPr bwMode="auto">
            <a:xfrm>
              <a:off x="2880" y="2994"/>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Error</a:t>
              </a:r>
            </a:p>
          </p:txBody>
        </p:sp>
      </p:grpSp>
    </p:spTree>
    <p:extLst>
      <p:ext uri="{BB962C8B-B14F-4D97-AF65-F5344CB8AC3E}">
        <p14:creationId xmlns:p14="http://schemas.microsoft.com/office/powerpoint/2010/main" val="3892778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8548"/>
                                        </p:tgtEl>
                                        <p:attrNameLst>
                                          <p:attrName>style.visibility</p:attrName>
                                        </p:attrNameLst>
                                      </p:cBhvr>
                                      <p:to>
                                        <p:strVal val="visible"/>
                                      </p:to>
                                    </p:set>
                                    <p:animEffect transition="in" filter="dissolve">
                                      <p:cBhvr>
                                        <p:cTn id="7" dur="500"/>
                                        <p:tgtEl>
                                          <p:spTgt spid="748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8549"/>
                                        </p:tgtEl>
                                        <p:attrNameLst>
                                          <p:attrName>style.visibility</p:attrName>
                                        </p:attrNameLst>
                                      </p:cBhvr>
                                      <p:to>
                                        <p:strVal val="visible"/>
                                      </p:to>
                                    </p:set>
                                    <p:animEffect transition="in" filter="dissolve">
                                      <p:cBhvr>
                                        <p:cTn id="12" dur="500"/>
                                        <p:tgtEl>
                                          <p:spTgt spid="74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8" grpId="0" autoUpdateAnimBg="0"/>
      <p:bldP spid="74854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1" name="Rectangle 3"/>
          <p:cNvSpPr>
            <a:spLocks noGrp="1" noChangeArrowheads="1"/>
          </p:cNvSpPr>
          <p:nvPr>
            <p:ph type="title"/>
          </p:nvPr>
        </p:nvSpPr>
        <p:spPr>
          <a:xfrm>
            <a:off x="228600" y="228600"/>
            <a:ext cx="8686800" cy="609600"/>
          </a:xfrm>
        </p:spPr>
        <p:txBody>
          <a:bodyPr/>
          <a:lstStyle/>
          <a:p>
            <a:r>
              <a:rPr lang="en-US" altLang="en-US" sz="3200"/>
              <a:t>More General Hybrid NVP-AT Schemes</a:t>
            </a:r>
          </a:p>
        </p:txBody>
      </p:sp>
      <p:sp>
        <p:nvSpPr>
          <p:cNvPr id="754695" name="Rectangle 7"/>
          <p:cNvSpPr>
            <a:spLocks noChangeArrowheads="1"/>
          </p:cNvSpPr>
          <p:nvPr/>
        </p:nvSpPr>
        <p:spPr bwMode="auto">
          <a:xfrm>
            <a:off x="0" y="2376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4698" name="Rectangle 10"/>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754697" name="Object 9"/>
          <p:cNvGraphicFramePr>
            <a:graphicFrameLocks noChangeAspect="1"/>
          </p:cNvGraphicFramePr>
          <p:nvPr>
            <p:extLst>
              <p:ext uri="{D42A27DB-BD31-4B8C-83A1-F6EECF244321}">
                <p14:modId xmlns:p14="http://schemas.microsoft.com/office/powerpoint/2010/main" val="4280441232"/>
              </p:ext>
            </p:extLst>
          </p:nvPr>
        </p:nvGraphicFramePr>
        <p:xfrm>
          <a:off x="637032" y="838200"/>
          <a:ext cx="7467600" cy="4529138"/>
        </p:xfrm>
        <a:graphic>
          <a:graphicData uri="http://schemas.openxmlformats.org/presentationml/2006/ole">
            <mc:AlternateContent xmlns:mc="http://schemas.openxmlformats.org/markup-compatibility/2006">
              <mc:Choice xmlns:v="urn:schemas-microsoft-com:vml" Requires="v">
                <p:oleObj spid="_x0000_s2066" r:id="rId4" imgW="2905125" imgH="1762125" progId="MSDraw.Drawing.8.2">
                  <p:embed/>
                </p:oleObj>
              </mc:Choice>
              <mc:Fallback>
                <p:oleObj r:id="rId4" imgW="2905125" imgH="1762125" progId="MSDraw.Drawing.8.2">
                  <p:embed/>
                  <p:pic>
                    <p:nvPicPr>
                      <p:cNvPr id="75469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032" y="838200"/>
                        <a:ext cx="7467600" cy="452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4699" name="Text Box 11"/>
          <p:cNvSpPr txBox="1">
            <a:spLocks noChangeArrowheads="1"/>
          </p:cNvSpPr>
          <p:nvPr/>
        </p:nvSpPr>
        <p:spPr bwMode="auto">
          <a:xfrm>
            <a:off x="1295400" y="5310189"/>
            <a:ext cx="6553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dirty="0">
                <a:solidFill>
                  <a:srgbClr val="000000"/>
                </a:solidFill>
                <a:latin typeface="Arial" panose="020B0604020202020204" pitchFamily="34" charset="0"/>
                <a:cs typeface="Times New Roman" panose="02020603050405020304" pitchFamily="18" charset="0"/>
              </a:rPr>
              <a:t>Source: </a:t>
            </a:r>
            <a:r>
              <a:rPr lang="en-US" altLang="en-US" sz="1600" b="0" dirty="0" err="1">
                <a:solidFill>
                  <a:srgbClr val="000000"/>
                </a:solidFill>
                <a:latin typeface="Arial" panose="020B0604020202020204" pitchFamily="34" charset="0"/>
                <a:cs typeface="Times New Roman" panose="02020603050405020304" pitchFamily="18" charset="0"/>
              </a:rPr>
              <a:t>Parhami</a:t>
            </a:r>
            <a:r>
              <a:rPr lang="en-US" altLang="en-US" sz="1600" b="0" dirty="0">
                <a:solidFill>
                  <a:srgbClr val="000000"/>
                </a:solidFill>
                <a:latin typeface="Arial" panose="020B0604020202020204" pitchFamily="34" charset="0"/>
                <a:cs typeface="Times New Roman" panose="02020603050405020304" pitchFamily="18" charset="0"/>
              </a:rPr>
              <a:t>, B., “An Approach to Component-Based Synthesis of Fault-Tolerant Software,” </a:t>
            </a:r>
            <a:r>
              <a:rPr lang="en-US" altLang="en-US" sz="1600" b="0" i="1" dirty="0" err="1">
                <a:solidFill>
                  <a:srgbClr val="000000"/>
                </a:solidFill>
                <a:latin typeface="Arial" panose="020B0604020202020204" pitchFamily="34" charset="0"/>
                <a:cs typeface="Times New Roman" panose="02020603050405020304" pitchFamily="18" charset="0"/>
              </a:rPr>
              <a:t>Informatica</a:t>
            </a:r>
            <a:r>
              <a:rPr lang="en-US" altLang="en-US" sz="1600" b="0" dirty="0">
                <a:solidFill>
                  <a:srgbClr val="000000"/>
                </a:solidFill>
                <a:latin typeface="Arial" panose="020B0604020202020204" pitchFamily="34" charset="0"/>
                <a:cs typeface="Times New Roman" panose="02020603050405020304" pitchFamily="18" charset="0"/>
              </a:rPr>
              <a:t>, </a:t>
            </a:r>
            <a:r>
              <a:rPr lang="nl-NL" altLang="en-US" sz="1600" b="0" dirty="0">
                <a:solidFill>
                  <a:srgbClr val="000000"/>
                </a:solidFill>
                <a:latin typeface="Arial" panose="020B0604020202020204" pitchFamily="34" charset="0"/>
                <a:cs typeface="Times New Roman" panose="02020603050405020304" pitchFamily="18" charset="0"/>
              </a:rPr>
              <a:t>Vol. 25, pp. 533-543, Nov. 2001.</a:t>
            </a:r>
            <a:endParaRPr lang="en-US" altLang="en-US" sz="1600" b="0" dirty="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43851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4699"/>
                                        </p:tgtEl>
                                        <p:attrNameLst>
                                          <p:attrName>style.visibility</p:attrName>
                                        </p:attrNameLst>
                                      </p:cBhvr>
                                      <p:to>
                                        <p:strVal val="visible"/>
                                      </p:to>
                                    </p:set>
                                    <p:animEffect transition="in" filter="dissolve">
                                      <p:cBhvr>
                                        <p:cTn id="7" dur="500"/>
                                        <p:tgtEl>
                                          <p:spTgt spid="754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82650" y="419100"/>
            <a:ext cx="7162800" cy="431800"/>
          </a:xfrm>
        </p:spPr>
        <p:txBody>
          <a:bodyPr>
            <a:normAutofit fontScale="90000"/>
          </a:bodyPr>
          <a:lstStyle/>
          <a:p>
            <a:r>
              <a:rPr lang="en-US" altLang="en-US"/>
              <a:t>Consistent Comparison Problem</a:t>
            </a:r>
          </a:p>
        </p:txBody>
      </p:sp>
      <p:sp>
        <p:nvSpPr>
          <p:cNvPr id="705539" name="Rectangle 3"/>
          <p:cNvSpPr>
            <a:spLocks noGrp="1" noChangeArrowheads="1"/>
          </p:cNvSpPr>
          <p:nvPr>
            <p:ph type="body" idx="1"/>
          </p:nvPr>
        </p:nvSpPr>
        <p:spPr>
          <a:xfrm>
            <a:off x="438150" y="1282700"/>
            <a:ext cx="8191500" cy="4413250"/>
          </a:xfrm>
        </p:spPr>
        <p:txBody>
          <a:bodyPr>
            <a:normAutofit fontScale="92500" lnSpcReduction="20000"/>
          </a:bodyPr>
          <a:lstStyle/>
          <a:p>
            <a:r>
              <a:rPr lang="en-US" altLang="en-US" dirty="0">
                <a:solidFill>
                  <a:srgbClr val="0033CC"/>
                </a:solidFill>
              </a:rPr>
              <a:t>N</a:t>
            </a:r>
            <a:r>
              <a:rPr lang="en-US" altLang="en-US" dirty="0"/>
              <a:t>-version programming is not simple to implement </a:t>
            </a:r>
          </a:p>
          <a:p>
            <a:r>
              <a:rPr lang="en-US" altLang="en-US" dirty="0"/>
              <a:t>Even if all versions are correct - reaching a consensus is difficult</a:t>
            </a:r>
          </a:p>
          <a:p>
            <a:r>
              <a:rPr lang="en-US" altLang="en-US" dirty="0">
                <a:solidFill>
                  <a:schemeClr val="hlink"/>
                </a:solidFill>
              </a:rPr>
              <a:t>Example</a:t>
            </a:r>
            <a:r>
              <a:rPr lang="en-US" altLang="en-US" dirty="0">
                <a:solidFill>
                  <a:srgbClr val="0033CC"/>
                </a:solidFill>
              </a:rPr>
              <a:t> :</a:t>
            </a:r>
            <a:r>
              <a:rPr lang="en-US" altLang="en-US" dirty="0"/>
              <a:t>   </a:t>
            </a:r>
          </a:p>
          <a:p>
            <a:r>
              <a:rPr lang="en-US" altLang="en-US" dirty="0">
                <a:solidFill>
                  <a:srgbClr val="0033CC"/>
                </a:solidFill>
              </a:rPr>
              <a:t>V ,…,V  -   N</a:t>
            </a:r>
            <a:r>
              <a:rPr lang="en-US" altLang="en-US" dirty="0"/>
              <a:t> independently written versions for  computing a quantity </a:t>
            </a:r>
            <a:r>
              <a:rPr lang="en-US" altLang="en-US" dirty="0">
                <a:solidFill>
                  <a:srgbClr val="0033CC"/>
                </a:solidFill>
              </a:rPr>
              <a:t>x</a:t>
            </a:r>
            <a:r>
              <a:rPr lang="en-US" altLang="en-US" dirty="0"/>
              <a:t> and comparing it to </a:t>
            </a:r>
            <a:r>
              <a:rPr lang="en-US" altLang="en-US" dirty="0">
                <a:solidFill>
                  <a:srgbClr val="0033CC"/>
                </a:solidFill>
              </a:rPr>
              <a:t>C</a:t>
            </a:r>
          </a:p>
          <a:p>
            <a:r>
              <a:rPr lang="en-US" altLang="en-US" dirty="0">
                <a:solidFill>
                  <a:srgbClr val="0033CC"/>
                </a:solidFill>
              </a:rPr>
              <a:t>x   - </a:t>
            </a:r>
            <a:r>
              <a:rPr lang="en-US" altLang="en-US" dirty="0"/>
              <a:t>value of </a:t>
            </a:r>
            <a:r>
              <a:rPr lang="en-US" altLang="en-US" dirty="0">
                <a:solidFill>
                  <a:srgbClr val="0033CC"/>
                </a:solidFill>
              </a:rPr>
              <a:t>x</a:t>
            </a:r>
            <a:r>
              <a:rPr lang="en-US" altLang="en-US" dirty="0"/>
              <a:t> computed by version </a:t>
            </a:r>
            <a:r>
              <a:rPr lang="en-US" altLang="en-US" dirty="0">
                <a:solidFill>
                  <a:srgbClr val="0033CC"/>
                </a:solidFill>
              </a:rPr>
              <a:t>V</a:t>
            </a:r>
            <a:endParaRPr lang="en-US" altLang="en-US" dirty="0"/>
          </a:p>
          <a:p>
            <a:r>
              <a:rPr lang="en-US" altLang="en-US" dirty="0">
                <a:solidFill>
                  <a:srgbClr val="0033CC"/>
                </a:solidFill>
              </a:rPr>
              <a:t>B  </a:t>
            </a:r>
            <a:r>
              <a:rPr lang="en-US" altLang="en-US" dirty="0"/>
              <a:t> - Boolean variable -  </a:t>
            </a:r>
            <a:r>
              <a:rPr lang="en-US" altLang="en-US" dirty="0">
                <a:solidFill>
                  <a:srgbClr val="0033CC"/>
                </a:solidFill>
              </a:rPr>
              <a:t>B</a:t>
            </a:r>
            <a:r>
              <a:rPr lang="en-US" altLang="en-US" dirty="0"/>
              <a:t> </a:t>
            </a:r>
            <a:r>
              <a:rPr lang="en-US" altLang="en-US" dirty="0">
                <a:solidFill>
                  <a:srgbClr val="0033CC"/>
                </a:solidFill>
              </a:rPr>
              <a:t> </a:t>
            </a:r>
            <a:r>
              <a:rPr lang="en-US" altLang="en-US" dirty="0">
                <a:solidFill>
                  <a:srgbClr val="0033CC"/>
                </a:solidFill>
                <a:sym typeface="Symbol" panose="05050102010706020507" pitchFamily="18" charset="2"/>
              </a:rPr>
              <a:t> </a:t>
            </a:r>
            <a:r>
              <a:rPr lang="en-US" altLang="en-US" dirty="0">
                <a:solidFill>
                  <a:srgbClr val="0033CC"/>
                </a:solidFill>
              </a:rPr>
              <a:t>(x &gt; C)</a:t>
            </a:r>
          </a:p>
          <a:p>
            <a:r>
              <a:rPr lang="en-US" altLang="en-US" dirty="0"/>
              <a:t>The comparison with </a:t>
            </a:r>
            <a:r>
              <a:rPr lang="en-US" altLang="en-US" dirty="0">
                <a:solidFill>
                  <a:srgbClr val="0033CC"/>
                </a:solidFill>
              </a:rPr>
              <a:t>C</a:t>
            </a:r>
            <a:r>
              <a:rPr lang="en-US" altLang="en-US" dirty="0"/>
              <a:t> is said to be </a:t>
            </a:r>
            <a:r>
              <a:rPr lang="en-US" altLang="en-US" dirty="0">
                <a:solidFill>
                  <a:srgbClr val="0033CC"/>
                </a:solidFill>
              </a:rPr>
              <a:t>consistent</a:t>
            </a:r>
            <a:r>
              <a:rPr lang="en-US" altLang="en-US" dirty="0"/>
              <a:t> if  </a:t>
            </a:r>
            <a:r>
              <a:rPr lang="en-US" altLang="en-US" dirty="0">
                <a:solidFill>
                  <a:srgbClr val="0033CC"/>
                </a:solidFill>
              </a:rPr>
              <a:t>B   = B  </a:t>
            </a:r>
            <a:r>
              <a:rPr lang="en-US" altLang="en-US" dirty="0"/>
              <a:t> for all </a:t>
            </a:r>
            <a:r>
              <a:rPr lang="en-US" altLang="en-US" dirty="0" err="1">
                <a:solidFill>
                  <a:srgbClr val="0033CC"/>
                </a:solidFill>
              </a:rPr>
              <a:t>i,j</a:t>
            </a:r>
            <a:r>
              <a:rPr lang="en-US" altLang="en-US" dirty="0">
                <a:solidFill>
                  <a:srgbClr val="0033CC"/>
                </a:solidFill>
              </a:rPr>
              <a:t> = 1,..., N</a:t>
            </a:r>
            <a:endParaRPr lang="en-US" altLang="en-US" dirty="0"/>
          </a:p>
          <a:p>
            <a:pPr algn="ctr"/>
            <a:endParaRPr lang="en-US" altLang="en-US" dirty="0">
              <a:latin typeface="Courier New" panose="02070309020205020404" pitchFamily="49" charset="0"/>
            </a:endParaRPr>
          </a:p>
          <a:p>
            <a:pPr algn="ctr"/>
            <a:endParaRPr lang="en-US" altLang="en-US" dirty="0"/>
          </a:p>
          <a:p>
            <a:endParaRPr lang="en-US" altLang="en-US" dirty="0"/>
          </a:p>
        </p:txBody>
      </p:sp>
      <p:sp>
        <p:nvSpPr>
          <p:cNvPr id="705540" name="Rectangle 4"/>
          <p:cNvSpPr>
            <a:spLocks noChangeArrowheads="1"/>
          </p:cNvSpPr>
          <p:nvPr/>
        </p:nvSpPr>
        <p:spPr bwMode="auto">
          <a:xfrm>
            <a:off x="1866900" y="30480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dirty="0"/>
          </a:p>
        </p:txBody>
      </p:sp>
      <p:sp>
        <p:nvSpPr>
          <p:cNvPr id="705541" name="Rectangle 5"/>
          <p:cNvSpPr>
            <a:spLocks noChangeArrowheads="1"/>
          </p:cNvSpPr>
          <p:nvPr/>
        </p:nvSpPr>
        <p:spPr bwMode="auto">
          <a:xfrm>
            <a:off x="1003300" y="30480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33CC"/>
                </a:solidFill>
              </a:rPr>
              <a:t>1</a:t>
            </a:r>
            <a:endParaRPr lang="en-US" altLang="en-US"/>
          </a:p>
        </p:txBody>
      </p:sp>
      <p:sp>
        <p:nvSpPr>
          <p:cNvPr id="705542" name="Rectangle 6"/>
          <p:cNvSpPr>
            <a:spLocks noChangeArrowheads="1"/>
          </p:cNvSpPr>
          <p:nvPr/>
        </p:nvSpPr>
        <p:spPr bwMode="auto">
          <a:xfrm>
            <a:off x="4464050" y="4356608"/>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dirty="0">
                <a:solidFill>
                  <a:srgbClr val="0033CC"/>
                </a:solidFill>
              </a:rPr>
              <a:t>i</a:t>
            </a:r>
            <a:endParaRPr lang="en-US" altLang="en-US" dirty="0"/>
          </a:p>
        </p:txBody>
      </p:sp>
      <p:sp>
        <p:nvSpPr>
          <p:cNvPr id="705543" name="Rectangle 7"/>
          <p:cNvSpPr>
            <a:spLocks noChangeArrowheads="1"/>
          </p:cNvSpPr>
          <p:nvPr/>
        </p:nvSpPr>
        <p:spPr bwMode="auto">
          <a:xfrm>
            <a:off x="8332724" y="47498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dirty="0">
                <a:solidFill>
                  <a:srgbClr val="0033CC"/>
                </a:solidFill>
              </a:rPr>
              <a:t>i</a:t>
            </a:r>
            <a:endParaRPr lang="en-US" altLang="en-US" dirty="0"/>
          </a:p>
        </p:txBody>
      </p:sp>
      <p:sp>
        <p:nvSpPr>
          <p:cNvPr id="705544" name="Rectangle 8"/>
          <p:cNvSpPr>
            <a:spLocks noChangeArrowheads="1"/>
          </p:cNvSpPr>
          <p:nvPr/>
        </p:nvSpPr>
        <p:spPr bwMode="auto">
          <a:xfrm>
            <a:off x="1054100" y="42799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a:solidFill>
                  <a:srgbClr val="0033CC"/>
                </a:solidFill>
              </a:rPr>
              <a:t>i</a:t>
            </a:r>
            <a:endParaRPr lang="en-US" altLang="en-US"/>
          </a:p>
        </p:txBody>
      </p:sp>
      <p:sp>
        <p:nvSpPr>
          <p:cNvPr id="705545" name="Rectangle 9"/>
          <p:cNvSpPr>
            <a:spLocks noChangeArrowheads="1"/>
          </p:cNvSpPr>
          <p:nvPr/>
        </p:nvSpPr>
        <p:spPr bwMode="auto">
          <a:xfrm>
            <a:off x="6654800" y="38354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a:solidFill>
                  <a:srgbClr val="0033CC"/>
                </a:solidFill>
              </a:rPr>
              <a:t>i</a:t>
            </a:r>
            <a:endParaRPr lang="en-US" altLang="en-US"/>
          </a:p>
        </p:txBody>
      </p:sp>
      <p:sp>
        <p:nvSpPr>
          <p:cNvPr id="705546" name="Rectangle 10"/>
          <p:cNvSpPr>
            <a:spLocks noChangeArrowheads="1"/>
          </p:cNvSpPr>
          <p:nvPr/>
        </p:nvSpPr>
        <p:spPr bwMode="auto">
          <a:xfrm>
            <a:off x="1041400" y="38862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a:solidFill>
                  <a:srgbClr val="0033CC"/>
                </a:solidFill>
              </a:rPr>
              <a:t>i</a:t>
            </a:r>
            <a:endParaRPr lang="en-US" altLang="en-US"/>
          </a:p>
        </p:txBody>
      </p:sp>
      <p:sp>
        <p:nvSpPr>
          <p:cNvPr id="705547" name="Rectangle 11"/>
          <p:cNvSpPr>
            <a:spLocks noChangeArrowheads="1"/>
          </p:cNvSpPr>
          <p:nvPr/>
        </p:nvSpPr>
        <p:spPr bwMode="auto">
          <a:xfrm>
            <a:off x="1223264" y="5149596"/>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dirty="0">
                <a:solidFill>
                  <a:srgbClr val="0033CC"/>
                </a:solidFill>
              </a:rPr>
              <a:t>j</a:t>
            </a:r>
            <a:endParaRPr lang="en-US" altLang="en-US" dirty="0"/>
          </a:p>
        </p:txBody>
      </p:sp>
    </p:spTree>
    <p:extLst>
      <p:ext uri="{BB962C8B-B14F-4D97-AF65-F5344CB8AC3E}">
        <p14:creationId xmlns:p14="http://schemas.microsoft.com/office/powerpoint/2010/main" val="4256877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The problem of achieving consistent comparison in distributed systems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17596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CAP Theorem</a:t>
            </a:r>
            <a:endParaRPr lang="en-US" dirty="0"/>
          </a:p>
        </p:txBody>
      </p:sp>
      <p:pic>
        <p:nvPicPr>
          <p:cNvPr id="5" name="Picture 4"/>
          <p:cNvPicPr>
            <a:picLocks noChangeAspect="1"/>
          </p:cNvPicPr>
          <p:nvPr/>
        </p:nvPicPr>
        <p:blipFill>
          <a:blip r:embed="rId2"/>
          <a:stretch>
            <a:fillRect/>
          </a:stretch>
        </p:blipFill>
        <p:spPr>
          <a:xfrm>
            <a:off x="6615365" y="1671642"/>
            <a:ext cx="2071437" cy="2978151"/>
          </a:xfrm>
          <a:prstGeom prst="rect">
            <a:avLst/>
          </a:prstGeom>
        </p:spPr>
      </p:pic>
      <p:sp>
        <p:nvSpPr>
          <p:cNvPr id="6" name="TextBox 5"/>
          <p:cNvSpPr txBox="1"/>
          <p:nvPr/>
        </p:nvSpPr>
        <p:spPr>
          <a:xfrm>
            <a:off x="310437" y="986797"/>
            <a:ext cx="5999747" cy="4832092"/>
          </a:xfrm>
          <a:prstGeom prst="rect">
            <a:avLst/>
          </a:prstGeom>
          <a:noFill/>
        </p:spPr>
        <p:txBody>
          <a:bodyPr wrap="square" rtlCol="0">
            <a:spAutoFit/>
          </a:bodyPr>
          <a:lstStyle/>
          <a:p>
            <a:pPr marL="285750" indent="-285750">
              <a:buFontTx/>
              <a:buChar char="•"/>
            </a:pPr>
            <a:r>
              <a:rPr lang="en-US" sz="2800" dirty="0"/>
              <a:t>Conjectured by Prof. Eric Brewer at PODC (Principle of Distributed Computing) 2000 keynote talk</a:t>
            </a:r>
          </a:p>
          <a:p>
            <a:pPr marL="285750" indent="-285750">
              <a:buFontTx/>
              <a:buChar char="•"/>
            </a:pPr>
            <a:r>
              <a:rPr lang="en-US" sz="2800" dirty="0" smtClean="0"/>
              <a:t>Described </a:t>
            </a:r>
            <a:r>
              <a:rPr lang="en-US" sz="2800" dirty="0"/>
              <a:t>the </a:t>
            </a:r>
            <a:r>
              <a:rPr lang="en-US" sz="2800" i="1" dirty="0"/>
              <a:t>trade-offs involved in distributed system</a:t>
            </a:r>
          </a:p>
          <a:p>
            <a:pPr marL="285750" indent="-285750">
              <a:buFontTx/>
              <a:buChar char="•"/>
            </a:pPr>
            <a:r>
              <a:rPr lang="en-US" sz="2800" dirty="0" smtClean="0"/>
              <a:t>It </a:t>
            </a:r>
            <a:r>
              <a:rPr lang="en-US" sz="2800" dirty="0"/>
              <a:t>is impossible for a web service to provide following </a:t>
            </a:r>
            <a:r>
              <a:rPr lang="en-US" sz="2800" i="1" dirty="0"/>
              <a:t>three guarantees at the same time</a:t>
            </a:r>
            <a:r>
              <a:rPr lang="en-US" sz="2800" dirty="0"/>
              <a:t>:</a:t>
            </a:r>
          </a:p>
          <a:p>
            <a:pPr marL="742950" lvl="1" indent="-285750">
              <a:buFontTx/>
              <a:buChar char="•"/>
            </a:pPr>
            <a:r>
              <a:rPr lang="en-US" sz="2800" b="1" dirty="0"/>
              <a:t>Consistency</a:t>
            </a:r>
          </a:p>
          <a:p>
            <a:pPr marL="742950" lvl="1" indent="-285750">
              <a:buFontTx/>
              <a:buChar char="•"/>
            </a:pPr>
            <a:r>
              <a:rPr lang="en-US" sz="2800" b="1" dirty="0"/>
              <a:t>Availability</a:t>
            </a:r>
          </a:p>
          <a:p>
            <a:pPr marL="742950" lvl="1" indent="-285750">
              <a:buFontTx/>
              <a:buChar char="•"/>
            </a:pPr>
            <a:r>
              <a:rPr lang="en-US" sz="2800" b="1" dirty="0"/>
              <a:t>Partition-tolerance  </a:t>
            </a:r>
          </a:p>
        </p:txBody>
      </p:sp>
    </p:spTree>
    <p:extLst>
      <p:ext uri="{BB962C8B-B14F-4D97-AF65-F5344CB8AC3E}">
        <p14:creationId xmlns:p14="http://schemas.microsoft.com/office/powerpoint/2010/main" val="4076563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normAutofit fontScale="92500" lnSpcReduction="10000"/>
          </a:bodyPr>
          <a:lstStyle/>
          <a:p>
            <a:r>
              <a:rPr lang="en-US" b="1" u="sng" dirty="0" smtClean="0"/>
              <a:t>C</a:t>
            </a:r>
            <a:r>
              <a:rPr lang="en-US" dirty="0" smtClean="0"/>
              <a:t>onsistency:</a:t>
            </a:r>
          </a:p>
          <a:p>
            <a:pPr lvl="1"/>
            <a:r>
              <a:rPr lang="en-US" dirty="0" smtClean="0"/>
              <a:t>All nodes should see the same data at the same time</a:t>
            </a:r>
          </a:p>
          <a:p>
            <a:r>
              <a:rPr lang="en-US" b="1" u="sng" dirty="0" smtClean="0"/>
              <a:t>A</a:t>
            </a:r>
            <a:r>
              <a:rPr lang="en-US" dirty="0" smtClean="0"/>
              <a:t>vailability:</a:t>
            </a:r>
          </a:p>
          <a:p>
            <a:pPr lvl="1"/>
            <a:r>
              <a:rPr lang="en-US" dirty="0" smtClean="0"/>
              <a:t>Node failures do not prevent survivors from continuing to operate</a:t>
            </a:r>
          </a:p>
          <a:p>
            <a:r>
              <a:rPr lang="en-US" b="1" u="sng" dirty="0" smtClean="0"/>
              <a:t>P</a:t>
            </a:r>
            <a:r>
              <a:rPr lang="en-US" dirty="0" smtClean="0"/>
              <a:t>artition-tolerance:</a:t>
            </a:r>
          </a:p>
          <a:p>
            <a:pPr lvl="1"/>
            <a:r>
              <a:rPr lang="en-US" dirty="0" smtClean="0"/>
              <a:t>The system continues to operate despite network partitions</a:t>
            </a:r>
          </a:p>
          <a:p>
            <a:r>
              <a:rPr lang="en-US" dirty="0" smtClean="0"/>
              <a:t>A distributed system can satisfy any two of these guarantees at the same time </a:t>
            </a:r>
            <a:r>
              <a:rPr lang="en-US" b="1" dirty="0" smtClean="0"/>
              <a:t>but not all three</a:t>
            </a:r>
          </a:p>
          <a:p>
            <a:pPr marL="457200" lvl="1" indent="0">
              <a:buNone/>
            </a:pPr>
            <a:endParaRPr lang="en-US" dirty="0" smtClean="0"/>
          </a:p>
        </p:txBody>
      </p:sp>
    </p:spTree>
    <p:extLst>
      <p:ext uri="{BB962C8B-B14F-4D97-AF65-F5344CB8AC3E}">
        <p14:creationId xmlns:p14="http://schemas.microsoft.com/office/powerpoint/2010/main" val="3695922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3" y="1747252"/>
            <a:ext cx="5224379" cy="1782012"/>
          </a:xfrm>
        </p:spPr>
        <p:txBody>
          <a:bodyPr>
            <a:normAutofit/>
          </a:bodyPr>
          <a:lstStyle/>
          <a:p>
            <a:r>
              <a:rPr lang="en-US" dirty="0" smtClean="0"/>
              <a:t>2002: Proven by research conducted by Nancy Lynch and Seth Gilbert at MIT</a:t>
            </a:r>
          </a:p>
          <a:p>
            <a:endParaRPr lang="en-US" dirty="0"/>
          </a:p>
        </p:txBody>
      </p:sp>
      <p:pic>
        <p:nvPicPr>
          <p:cNvPr id="6" name="Picture 5"/>
          <p:cNvPicPr>
            <a:picLocks noChangeAspect="1"/>
          </p:cNvPicPr>
          <p:nvPr/>
        </p:nvPicPr>
        <p:blipFill>
          <a:blip r:embed="rId2"/>
          <a:stretch>
            <a:fillRect/>
          </a:stretch>
        </p:blipFill>
        <p:spPr>
          <a:xfrm>
            <a:off x="6079743" y="1737893"/>
            <a:ext cx="2369101" cy="4401096"/>
          </a:xfrm>
          <a:prstGeom prst="rect">
            <a:avLst/>
          </a:prstGeom>
        </p:spPr>
      </p:pic>
      <p:sp>
        <p:nvSpPr>
          <p:cNvPr id="7" name="TextBox 6"/>
          <p:cNvSpPr txBox="1"/>
          <p:nvPr/>
        </p:nvSpPr>
        <p:spPr>
          <a:xfrm>
            <a:off x="291543" y="3844482"/>
            <a:ext cx="5685966" cy="1569660"/>
          </a:xfrm>
          <a:prstGeom prst="rect">
            <a:avLst/>
          </a:prstGeom>
          <a:noFill/>
        </p:spPr>
        <p:txBody>
          <a:bodyPr wrap="square" rtlCol="0">
            <a:spAutoFit/>
          </a:bodyPr>
          <a:lstStyle/>
          <a:p>
            <a:r>
              <a:rPr lang="en-US" sz="2400" dirty="0"/>
              <a:t>Gilbert, Seth, and Nancy Lynch. "Brewer's conjecture and  the feasibility of consistent, available, partition-tolerant web services." ACM SIGACT News 33.2 (2002): 51-59.</a:t>
            </a:r>
          </a:p>
        </p:txBody>
      </p:sp>
    </p:spTree>
    <p:extLst>
      <p:ext uri="{BB962C8B-B14F-4D97-AF65-F5344CB8AC3E}">
        <p14:creationId xmlns:p14="http://schemas.microsoft.com/office/powerpoint/2010/main" val="3147762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1747256"/>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3048002"/>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A</a:t>
            </a:r>
          </a:p>
        </p:txBody>
      </p:sp>
      <p:sp>
        <p:nvSpPr>
          <p:cNvPr id="8" name="Oval 7"/>
          <p:cNvSpPr/>
          <p:nvPr/>
        </p:nvSpPr>
        <p:spPr>
          <a:xfrm>
            <a:off x="5005136" y="3048002"/>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0" name="Straight Connector 9"/>
          <p:cNvCxnSpPr/>
          <p:nvPr/>
        </p:nvCxnSpPr>
        <p:spPr>
          <a:xfrm>
            <a:off x="3930315" y="2673686"/>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852739" y="4318004"/>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71" y="4919578"/>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554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94294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A</a:t>
            </a:r>
          </a:p>
        </p:txBody>
      </p:sp>
      <p:sp>
        <p:nvSpPr>
          <p:cNvPr id="8" name="Oval 7"/>
          <p:cNvSpPr/>
          <p:nvPr/>
        </p:nvSpPr>
        <p:spPr>
          <a:xfrm>
            <a:off x="5005136"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0" name="Straight Connector 9"/>
          <p:cNvCxnSpPr/>
          <p:nvPr/>
        </p:nvCxnSpPr>
        <p:spPr>
          <a:xfrm>
            <a:off x="3930315" y="1869374"/>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852739" y="351369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71" y="411526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118895" y="351369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256635" y="4115270"/>
            <a:ext cx="681789" cy="574843"/>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6128087" y="1707098"/>
            <a:ext cx="2802021" cy="523220"/>
          </a:xfrm>
          <a:prstGeom prst="rect">
            <a:avLst/>
          </a:prstGeom>
          <a:noFill/>
        </p:spPr>
        <p:txBody>
          <a:bodyPr wrap="square" rtlCol="0">
            <a:spAutoFit/>
          </a:bodyPr>
          <a:lstStyle/>
          <a:p>
            <a:r>
              <a:rPr lang="en-US" sz="2800" b="1" u="sng" dirty="0"/>
              <a:t>Not Consistent!</a:t>
            </a:r>
          </a:p>
        </p:txBody>
      </p:sp>
      <p:sp>
        <p:nvSpPr>
          <p:cNvPr id="14" name="TextBox 13"/>
          <p:cNvSpPr txBox="1"/>
          <p:nvPr/>
        </p:nvSpPr>
        <p:spPr>
          <a:xfrm>
            <a:off x="842211" y="5310040"/>
            <a:ext cx="3636210" cy="523220"/>
          </a:xfrm>
          <a:prstGeom prst="rect">
            <a:avLst/>
          </a:prstGeom>
          <a:noFill/>
        </p:spPr>
        <p:txBody>
          <a:bodyPr wrap="square" rtlCol="0">
            <a:spAutoFit/>
          </a:bodyPr>
          <a:lstStyle/>
          <a:p>
            <a:r>
              <a:rPr lang="en-US" sz="2800" dirty="0"/>
              <a:t>Respond to client</a:t>
            </a:r>
          </a:p>
        </p:txBody>
      </p:sp>
    </p:spTree>
    <p:extLst>
      <p:ext uri="{BB962C8B-B14F-4D97-AF65-F5344CB8AC3E}">
        <p14:creationId xmlns:p14="http://schemas.microsoft.com/office/powerpoint/2010/main" val="136975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Till the last class we have studied about the following</a:t>
            </a:r>
          </a:p>
          <a:p>
            <a:pPr lvl="1"/>
            <a:r>
              <a:rPr lang="en-US" dirty="0" smtClean="0"/>
              <a:t>Why failures occur – the degradation hypothesis</a:t>
            </a:r>
          </a:p>
          <a:p>
            <a:pPr lvl="1"/>
            <a:r>
              <a:rPr lang="en-US" dirty="0" smtClean="0"/>
              <a:t>Failure as a random process</a:t>
            </a:r>
          </a:p>
          <a:p>
            <a:pPr lvl="1"/>
            <a:r>
              <a:rPr lang="en-US" dirty="0" smtClean="0"/>
              <a:t>Estimating failure probability and reducing failure likelihood by using parallel blocks.</a:t>
            </a:r>
          </a:p>
          <a:p>
            <a:pPr lvl="1"/>
            <a:r>
              <a:rPr lang="en-US" dirty="0" smtClean="0"/>
              <a:t>Fault tree analysis and FMECA analysis.</a:t>
            </a:r>
          </a:p>
          <a:p>
            <a:pPr lvl="1"/>
            <a:r>
              <a:rPr lang="en-US" dirty="0" smtClean="0"/>
              <a:t>We have also gone through the basics of distributed systems</a:t>
            </a:r>
          </a:p>
          <a:p>
            <a:pPr lvl="1"/>
            <a:r>
              <a:rPr lang="en-US" dirty="0" smtClean="0"/>
              <a:t>We have reviewed various testing methods and how they can be used to find bugs.</a:t>
            </a:r>
          </a:p>
          <a:p>
            <a:pPr lvl="1"/>
            <a:r>
              <a:rPr lang="en-US" dirty="0" smtClean="0"/>
              <a:t>We also discussed briefly about monitoring: </a:t>
            </a:r>
            <a:r>
              <a:rPr lang="en-US" dirty="0" err="1" smtClean="0"/>
              <a:t>Influx-db;collect-d</a:t>
            </a:r>
            <a:r>
              <a:rPr lang="en-US" dirty="0"/>
              <a:t> </a:t>
            </a:r>
            <a:r>
              <a:rPr lang="en-US" dirty="0" smtClean="0"/>
              <a:t>and </a:t>
            </a:r>
            <a:r>
              <a:rPr lang="en-US" dirty="0" err="1" smtClean="0"/>
              <a:t>grafana</a:t>
            </a:r>
            <a:r>
              <a:rPr lang="en-US" dirty="0" smtClean="0"/>
              <a:t>.</a:t>
            </a:r>
            <a:endParaRPr lang="en-US" dirty="0"/>
          </a:p>
        </p:txBody>
      </p:sp>
    </p:spTree>
    <p:extLst>
      <p:ext uri="{BB962C8B-B14F-4D97-AF65-F5344CB8AC3E}">
        <p14:creationId xmlns:p14="http://schemas.microsoft.com/office/powerpoint/2010/main" val="229590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384048" y="94294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464216"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A</a:t>
            </a:r>
          </a:p>
        </p:txBody>
      </p:sp>
      <p:sp>
        <p:nvSpPr>
          <p:cNvPr id="8" name="Oval 7"/>
          <p:cNvSpPr/>
          <p:nvPr/>
        </p:nvSpPr>
        <p:spPr>
          <a:xfrm>
            <a:off x="4931984"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0" name="Straight Connector 9"/>
          <p:cNvCxnSpPr/>
          <p:nvPr/>
        </p:nvCxnSpPr>
        <p:spPr>
          <a:xfrm>
            <a:off x="3857163" y="1869374"/>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779587" y="351369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680619" y="411526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045743" y="351369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054935" y="1707098"/>
            <a:ext cx="2802021" cy="523220"/>
          </a:xfrm>
          <a:prstGeom prst="rect">
            <a:avLst/>
          </a:prstGeom>
          <a:noFill/>
        </p:spPr>
        <p:txBody>
          <a:bodyPr wrap="square" rtlCol="0">
            <a:spAutoFit/>
          </a:bodyPr>
          <a:lstStyle/>
          <a:p>
            <a:r>
              <a:rPr lang="en-US" sz="2800" b="1" u="sng" dirty="0"/>
              <a:t>Not Available!</a:t>
            </a:r>
          </a:p>
        </p:txBody>
      </p:sp>
      <p:pic>
        <p:nvPicPr>
          <p:cNvPr id="11" name="Picture 10"/>
          <p:cNvPicPr>
            <a:picLocks noChangeAspect="1"/>
          </p:cNvPicPr>
          <p:nvPr/>
        </p:nvPicPr>
        <p:blipFill>
          <a:blip r:embed="rId2"/>
          <a:stretch>
            <a:fillRect/>
          </a:stretch>
        </p:blipFill>
        <p:spPr>
          <a:xfrm>
            <a:off x="2382302" y="3339898"/>
            <a:ext cx="703833" cy="694490"/>
          </a:xfrm>
          <a:prstGeom prst="rect">
            <a:avLst/>
          </a:prstGeom>
        </p:spPr>
      </p:pic>
      <p:sp>
        <p:nvSpPr>
          <p:cNvPr id="17" name="TextBox 16"/>
          <p:cNvSpPr txBox="1"/>
          <p:nvPr/>
        </p:nvSpPr>
        <p:spPr>
          <a:xfrm>
            <a:off x="769059" y="5310040"/>
            <a:ext cx="3636210" cy="523220"/>
          </a:xfrm>
          <a:prstGeom prst="rect">
            <a:avLst/>
          </a:prstGeom>
          <a:noFill/>
        </p:spPr>
        <p:txBody>
          <a:bodyPr wrap="square" rtlCol="0">
            <a:spAutoFit/>
          </a:bodyPr>
          <a:lstStyle/>
          <a:p>
            <a:r>
              <a:rPr lang="en-US" sz="2800" dirty="0"/>
              <a:t>Wait to be updated</a:t>
            </a:r>
          </a:p>
        </p:txBody>
      </p:sp>
    </p:spTree>
    <p:extLst>
      <p:ext uri="{BB962C8B-B14F-4D97-AF65-F5344CB8AC3E}">
        <p14:creationId xmlns:p14="http://schemas.microsoft.com/office/powerpoint/2010/main" val="15571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94294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A</a:t>
            </a:r>
          </a:p>
        </p:txBody>
      </p:sp>
      <p:sp>
        <p:nvSpPr>
          <p:cNvPr id="8" name="Oval 7"/>
          <p:cNvSpPr/>
          <p:nvPr/>
        </p:nvSpPr>
        <p:spPr>
          <a:xfrm>
            <a:off x="5005136"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5" name="Straight Arrow Connector 14"/>
          <p:cNvCxnSpPr/>
          <p:nvPr/>
        </p:nvCxnSpPr>
        <p:spPr>
          <a:xfrm flipV="1">
            <a:off x="4852739" y="351369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71" y="411526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118895" y="351369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128084" y="1707102"/>
            <a:ext cx="2815390" cy="954107"/>
          </a:xfrm>
          <a:prstGeom prst="rect">
            <a:avLst/>
          </a:prstGeom>
          <a:noFill/>
        </p:spPr>
        <p:txBody>
          <a:bodyPr wrap="square" rtlCol="0">
            <a:spAutoFit/>
          </a:bodyPr>
          <a:lstStyle/>
          <a:p>
            <a:r>
              <a:rPr lang="en-US" sz="2800" b="1" u="sng" dirty="0"/>
              <a:t>Not Partition Tolerant!</a:t>
            </a:r>
          </a:p>
        </p:txBody>
      </p:sp>
      <p:sp>
        <p:nvSpPr>
          <p:cNvPr id="17" name="TextBox 16"/>
          <p:cNvSpPr txBox="1"/>
          <p:nvPr/>
        </p:nvSpPr>
        <p:spPr>
          <a:xfrm>
            <a:off x="842211" y="5310040"/>
            <a:ext cx="3636210" cy="523220"/>
          </a:xfrm>
          <a:prstGeom prst="rect">
            <a:avLst/>
          </a:prstGeom>
          <a:noFill/>
        </p:spPr>
        <p:txBody>
          <a:bodyPr wrap="square" rtlCol="0">
            <a:spAutoFit/>
          </a:bodyPr>
          <a:lstStyle/>
          <a:p>
            <a:r>
              <a:rPr lang="en-US" sz="2800" dirty="0"/>
              <a:t>A gets updated from B</a:t>
            </a:r>
          </a:p>
        </p:txBody>
      </p:sp>
      <p:sp>
        <p:nvSpPr>
          <p:cNvPr id="14" name="5-Point Star 13"/>
          <p:cNvSpPr/>
          <p:nvPr/>
        </p:nvSpPr>
        <p:spPr>
          <a:xfrm>
            <a:off x="1370266" y="3933455"/>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807371" y="2751690"/>
            <a:ext cx="2045369" cy="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9" name="5-Point Star 18"/>
          <p:cNvSpPr/>
          <p:nvPr/>
        </p:nvSpPr>
        <p:spPr>
          <a:xfrm>
            <a:off x="3513224" y="190947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910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is important?</a:t>
            </a:r>
            <a:endParaRPr lang="en-US" dirty="0"/>
          </a:p>
        </p:txBody>
      </p:sp>
      <p:sp>
        <p:nvSpPr>
          <p:cNvPr id="3" name="Content Placeholder 2"/>
          <p:cNvSpPr>
            <a:spLocks noGrp="1"/>
          </p:cNvSpPr>
          <p:nvPr>
            <p:ph idx="1"/>
          </p:nvPr>
        </p:nvSpPr>
        <p:spPr>
          <a:xfrm>
            <a:off x="457200" y="942944"/>
            <a:ext cx="8229600" cy="4708525"/>
          </a:xfrm>
        </p:spPr>
        <p:txBody>
          <a:bodyPr>
            <a:normAutofit/>
          </a:bodyPr>
          <a:lstStyle/>
          <a:p>
            <a:r>
              <a:rPr lang="en-US" dirty="0" smtClean="0"/>
              <a:t>All modern databases are </a:t>
            </a:r>
            <a:r>
              <a:rPr lang="en-US" b="1" dirty="0" smtClean="0"/>
              <a:t>distributed</a:t>
            </a:r>
            <a:r>
              <a:rPr lang="en-US" dirty="0" smtClean="0"/>
              <a:t> (Big Data Trend, etc.)</a:t>
            </a:r>
          </a:p>
          <a:p>
            <a:r>
              <a:rPr lang="en-US" dirty="0" smtClean="0"/>
              <a:t>CAP theorem describes the </a:t>
            </a:r>
            <a:r>
              <a:rPr lang="en-US" b="1" dirty="0" smtClean="0"/>
              <a:t>trade-offs </a:t>
            </a:r>
            <a:r>
              <a:rPr lang="en-US" dirty="0" smtClean="0"/>
              <a:t>involved in distributed systems</a:t>
            </a:r>
          </a:p>
          <a:p>
            <a:r>
              <a:rPr lang="en-US" dirty="0" smtClean="0"/>
              <a:t>A proper understanding of CAP theorem is essential to </a:t>
            </a:r>
            <a:r>
              <a:rPr lang="en-US" b="1" dirty="0" smtClean="0"/>
              <a:t>making decisions </a:t>
            </a:r>
            <a:r>
              <a:rPr lang="en-US" dirty="0" smtClean="0"/>
              <a:t>about the  distributed database </a:t>
            </a:r>
            <a:r>
              <a:rPr lang="en-US" b="1" dirty="0" smtClean="0"/>
              <a:t>design</a:t>
            </a:r>
          </a:p>
          <a:p>
            <a:r>
              <a:rPr lang="en-US" dirty="0" smtClean="0"/>
              <a:t>Misunderstanding can lead to </a:t>
            </a:r>
            <a:r>
              <a:rPr lang="en-US" b="1" dirty="0" smtClean="0"/>
              <a:t>erroneous or inappropriate</a:t>
            </a:r>
            <a:r>
              <a:rPr lang="en-US" dirty="0" smtClean="0"/>
              <a:t> design choices</a:t>
            </a:r>
            <a:endParaRPr lang="en-US" dirty="0"/>
          </a:p>
        </p:txBody>
      </p:sp>
    </p:spTree>
    <p:extLst>
      <p:ext uri="{BB962C8B-B14F-4D97-AF65-F5344CB8AC3E}">
        <p14:creationId xmlns:p14="http://schemas.microsoft.com/office/powerpoint/2010/main" val="901002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63" y="-182562"/>
            <a:ext cx="8689473" cy="1143000"/>
          </a:xfrm>
        </p:spPr>
        <p:txBody>
          <a:bodyPr>
            <a:normAutofit fontScale="90000"/>
          </a:bodyPr>
          <a:lstStyle/>
          <a:p>
            <a:r>
              <a:rPr lang="en-US" dirty="0" smtClean="0"/>
              <a:t>Problem for Relational Database to Scale</a:t>
            </a:r>
            <a:endParaRPr lang="en-US" dirty="0"/>
          </a:p>
        </p:txBody>
      </p:sp>
      <p:sp>
        <p:nvSpPr>
          <p:cNvPr id="3" name="Content Placeholder 2"/>
          <p:cNvSpPr>
            <a:spLocks noGrp="1"/>
          </p:cNvSpPr>
          <p:nvPr>
            <p:ph idx="1"/>
          </p:nvPr>
        </p:nvSpPr>
        <p:spPr/>
        <p:txBody>
          <a:bodyPr/>
          <a:lstStyle/>
          <a:p>
            <a:r>
              <a:rPr lang="en-US" dirty="0" smtClean="0"/>
              <a:t>The Relational Database is built on the principle of </a:t>
            </a:r>
            <a:r>
              <a:rPr lang="en-US" b="1" dirty="0" smtClean="0"/>
              <a:t>ACID</a:t>
            </a:r>
            <a:r>
              <a:rPr lang="en-US" dirty="0" smtClean="0"/>
              <a:t> (Atomicity, Consistency, Isolation, Durability)</a:t>
            </a:r>
          </a:p>
          <a:p>
            <a:r>
              <a:rPr lang="en-US" dirty="0" smtClean="0"/>
              <a:t>It implies that a truly distributed relational database should have </a:t>
            </a:r>
            <a:r>
              <a:rPr lang="en-US" b="1" dirty="0" smtClean="0"/>
              <a:t>availability, consistency and partition tolerance</a:t>
            </a:r>
            <a:r>
              <a:rPr lang="en-US" dirty="0" smtClean="0"/>
              <a:t>.</a:t>
            </a:r>
          </a:p>
          <a:p>
            <a:r>
              <a:rPr lang="en-US" dirty="0" smtClean="0"/>
              <a:t>Which unfortunately is </a:t>
            </a:r>
            <a:r>
              <a:rPr lang="en-US" b="1" dirty="0" smtClean="0"/>
              <a:t>impossible</a:t>
            </a:r>
            <a:r>
              <a:rPr lang="en-US" dirty="0" smtClean="0"/>
              <a:t> …</a:t>
            </a:r>
            <a:endParaRPr lang="en-US" dirty="0"/>
          </a:p>
        </p:txBody>
      </p:sp>
    </p:spTree>
    <p:extLst>
      <p:ext uri="{BB962C8B-B14F-4D97-AF65-F5344CB8AC3E}">
        <p14:creationId xmlns:p14="http://schemas.microsoft.com/office/powerpoint/2010/main" val="911041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8" y="114221"/>
            <a:ext cx="8529052" cy="955257"/>
          </a:xfrm>
        </p:spPr>
        <p:txBody>
          <a:bodyPr>
            <a:normAutofit/>
          </a:bodyPr>
          <a:lstStyle/>
          <a:p>
            <a:r>
              <a:rPr lang="en-US" dirty="0" smtClean="0"/>
              <a:t>Revisit CAP Theorem</a:t>
            </a:r>
            <a:endParaRPr lang="en-US" dirty="0"/>
          </a:p>
        </p:txBody>
      </p:sp>
      <p:grpSp>
        <p:nvGrpSpPr>
          <p:cNvPr id="3" name="Group 2"/>
          <p:cNvGrpSpPr/>
          <p:nvPr/>
        </p:nvGrpSpPr>
        <p:grpSpPr>
          <a:xfrm>
            <a:off x="4834385" y="2260950"/>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P</a:t>
              </a:r>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64579" y="866862"/>
            <a:ext cx="4892842" cy="4862870"/>
          </a:xfrm>
          <a:prstGeom prst="rect">
            <a:avLst/>
          </a:prstGeom>
          <a:noFill/>
        </p:spPr>
        <p:txBody>
          <a:bodyPr wrap="square" rtlCol="0">
            <a:spAutoFit/>
          </a:bodyPr>
          <a:lstStyle/>
          <a:p>
            <a:pPr marL="285750" indent="-285750">
              <a:buFontTx/>
              <a:buChar char="•"/>
            </a:pPr>
            <a:r>
              <a:rPr lang="en-US" sz="2400" dirty="0"/>
              <a:t>Of the following three guarantees potentially offered a by distributed systems:</a:t>
            </a:r>
          </a:p>
          <a:p>
            <a:pPr marL="742950" lvl="1" indent="-285750">
              <a:buFontTx/>
              <a:buChar char="•"/>
            </a:pPr>
            <a:r>
              <a:rPr lang="en-US" sz="2400" dirty="0"/>
              <a:t>Consistency</a:t>
            </a:r>
          </a:p>
          <a:p>
            <a:pPr marL="742950" lvl="1" indent="-285750">
              <a:buFontTx/>
              <a:buChar char="•"/>
            </a:pPr>
            <a:r>
              <a:rPr lang="en-US" sz="2400" dirty="0"/>
              <a:t>Availability</a:t>
            </a:r>
          </a:p>
          <a:p>
            <a:pPr marL="742950" lvl="1" indent="-285750">
              <a:buFontTx/>
              <a:buChar char="•"/>
            </a:pPr>
            <a:r>
              <a:rPr lang="en-US" sz="2400" dirty="0"/>
              <a:t>Partition tolerance</a:t>
            </a:r>
          </a:p>
          <a:p>
            <a:pPr lvl="1"/>
            <a:endParaRPr lang="en-US" sz="1100" dirty="0"/>
          </a:p>
          <a:p>
            <a:pPr marL="285750" indent="-285750">
              <a:buFontTx/>
              <a:buChar char="•"/>
            </a:pPr>
            <a:r>
              <a:rPr lang="en-US" sz="2400" dirty="0"/>
              <a:t>Pick two</a:t>
            </a:r>
          </a:p>
          <a:p>
            <a:endParaRPr lang="en-US" sz="1100" dirty="0"/>
          </a:p>
          <a:p>
            <a:pPr marL="285750" indent="-285750">
              <a:buFontTx/>
              <a:buChar char="•"/>
            </a:pPr>
            <a:r>
              <a:rPr lang="en-US" sz="2400" dirty="0"/>
              <a:t>This suggests there are three kinds of distributed systems:</a:t>
            </a:r>
          </a:p>
          <a:p>
            <a:pPr marL="742950" lvl="1" indent="-285750">
              <a:buFontTx/>
              <a:buChar char="•"/>
            </a:pPr>
            <a:r>
              <a:rPr lang="en-US" sz="2400" dirty="0"/>
              <a:t>CP</a:t>
            </a:r>
          </a:p>
          <a:p>
            <a:pPr marL="742950" lvl="1" indent="-285750">
              <a:buFontTx/>
              <a:buChar char="•"/>
            </a:pPr>
            <a:r>
              <a:rPr lang="en-US" sz="2400" dirty="0"/>
              <a:t>AP</a:t>
            </a:r>
          </a:p>
          <a:p>
            <a:pPr marL="742950" lvl="1" indent="-285750">
              <a:buFontTx/>
              <a:buChar char="•"/>
            </a:pPr>
            <a:r>
              <a:rPr lang="en-US" sz="2400" dirty="0"/>
              <a:t>CA</a:t>
            </a:r>
          </a:p>
        </p:txBody>
      </p:sp>
      <p:sp>
        <p:nvSpPr>
          <p:cNvPr id="9" name="Rectangle 8"/>
          <p:cNvSpPr/>
          <p:nvPr/>
        </p:nvSpPr>
        <p:spPr>
          <a:xfrm>
            <a:off x="2811000" y="5522262"/>
            <a:ext cx="2406316" cy="6550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i="1" dirty="0">
                <a:solidFill>
                  <a:srgbClr val="000000"/>
                </a:solidFill>
              </a:rPr>
              <a:t>Any problems?</a:t>
            </a:r>
          </a:p>
        </p:txBody>
      </p:sp>
    </p:spTree>
    <p:extLst>
      <p:ext uri="{BB962C8B-B14F-4D97-AF65-F5344CB8AC3E}">
        <p14:creationId xmlns:p14="http://schemas.microsoft.com/office/powerpoint/2010/main" val="261929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8" y="114221"/>
            <a:ext cx="8529052" cy="955257"/>
          </a:xfrm>
        </p:spPr>
        <p:txBody>
          <a:bodyPr>
            <a:normAutofit/>
          </a:bodyPr>
          <a:lstStyle/>
          <a:p>
            <a:r>
              <a:rPr lang="en-US" dirty="0" smtClean="0"/>
              <a:t>Consistency or Availability</a:t>
            </a:r>
            <a:endParaRPr lang="en-US" dirty="0"/>
          </a:p>
        </p:txBody>
      </p:sp>
      <p:grpSp>
        <p:nvGrpSpPr>
          <p:cNvPr id="3" name="Group 2"/>
          <p:cNvGrpSpPr/>
          <p:nvPr/>
        </p:nvGrpSpPr>
        <p:grpSpPr>
          <a:xfrm>
            <a:off x="5016570" y="1940113"/>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P</a:t>
              </a:r>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64008" y="949158"/>
            <a:ext cx="5269992" cy="3347070"/>
          </a:xfrm>
          <a:prstGeom prst="rect">
            <a:avLst/>
          </a:prstGeom>
          <a:noFill/>
        </p:spPr>
        <p:txBody>
          <a:bodyPr wrap="square" rtlCol="0">
            <a:spAutoFit/>
          </a:bodyPr>
          <a:lstStyle/>
          <a:p>
            <a:pPr marL="285750" indent="-285750">
              <a:buFontTx/>
              <a:buChar char="•"/>
            </a:pPr>
            <a:r>
              <a:rPr lang="en-US" sz="2000" dirty="0"/>
              <a:t>Consistency and Availability is not “binary” decision</a:t>
            </a:r>
          </a:p>
          <a:p>
            <a:pPr lvl="1"/>
            <a:endParaRPr lang="en-US" sz="1050" dirty="0"/>
          </a:p>
          <a:p>
            <a:pPr marL="285750" indent="-285750">
              <a:buFontTx/>
              <a:buChar char="•"/>
            </a:pPr>
            <a:r>
              <a:rPr lang="en-US" sz="2000" dirty="0"/>
              <a:t>AP systems relax consistency in favor of availability – but are not inconsistent</a:t>
            </a:r>
          </a:p>
          <a:p>
            <a:endParaRPr lang="en-US" sz="1050" dirty="0"/>
          </a:p>
          <a:p>
            <a:pPr marL="285750" indent="-285750">
              <a:buFontTx/>
              <a:buChar char="•"/>
            </a:pPr>
            <a:r>
              <a:rPr lang="en-US" sz="2000" dirty="0"/>
              <a:t>CP systems sacrifice availability for consistency- but are not unavailable</a:t>
            </a:r>
          </a:p>
          <a:p>
            <a:endParaRPr lang="en-US" sz="1050" dirty="0"/>
          </a:p>
          <a:p>
            <a:pPr marL="285750" indent="-285750">
              <a:buFontTx/>
              <a:buChar char="•"/>
            </a:pPr>
            <a:r>
              <a:rPr lang="en-US" sz="2000" dirty="0"/>
              <a:t>This suggests both AP and CP systems can offer a degree of consistency, and availability, as well as partition tolerance</a:t>
            </a:r>
          </a:p>
        </p:txBody>
      </p:sp>
    </p:spTree>
    <p:extLst>
      <p:ext uri="{BB962C8B-B14F-4D97-AF65-F5344CB8AC3E}">
        <p14:creationId xmlns:p14="http://schemas.microsoft.com/office/powerpoint/2010/main" val="1298013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Best Effort </a:t>
            </a:r>
            <a:r>
              <a:rPr lang="en-US" dirty="0"/>
              <a:t>C</a:t>
            </a:r>
            <a:r>
              <a:rPr lang="en-US" dirty="0" smtClean="0"/>
              <a:t>onsistency</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Web Caching</a:t>
            </a:r>
          </a:p>
          <a:p>
            <a:pPr lvl="1"/>
            <a:r>
              <a:rPr lang="en-US" dirty="0" smtClean="0"/>
              <a:t>DNS</a:t>
            </a:r>
          </a:p>
          <a:p>
            <a:r>
              <a:rPr lang="en-US" dirty="0" smtClean="0"/>
              <a:t>Trait:</a:t>
            </a:r>
          </a:p>
          <a:p>
            <a:pPr lvl="1"/>
            <a:r>
              <a:rPr lang="en-US" dirty="0" smtClean="0"/>
              <a:t>Optimistic</a:t>
            </a:r>
          </a:p>
          <a:p>
            <a:pPr lvl="1"/>
            <a:r>
              <a:rPr lang="en-US" dirty="0" smtClean="0"/>
              <a:t>Expiration/Time-to-live</a:t>
            </a:r>
          </a:p>
          <a:p>
            <a:pPr lvl="1"/>
            <a:r>
              <a:rPr lang="en-US" dirty="0" smtClean="0"/>
              <a:t>Conflict resolution</a:t>
            </a:r>
          </a:p>
        </p:txBody>
      </p:sp>
    </p:spTree>
    <p:extLst>
      <p:ext uri="{BB962C8B-B14F-4D97-AF65-F5344CB8AC3E}">
        <p14:creationId xmlns:p14="http://schemas.microsoft.com/office/powerpoint/2010/main" val="1410465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P: Best Effort Availability</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Majority protocols</a:t>
            </a:r>
          </a:p>
          <a:p>
            <a:pPr lvl="1"/>
            <a:r>
              <a:rPr lang="en-US" dirty="0" smtClean="0"/>
              <a:t>Distributed Locking (Google Chubby Lock service)</a:t>
            </a:r>
          </a:p>
          <a:p>
            <a:r>
              <a:rPr lang="en-US" dirty="0" smtClean="0"/>
              <a:t>Trait:</a:t>
            </a:r>
          </a:p>
          <a:p>
            <a:pPr lvl="1"/>
            <a:r>
              <a:rPr lang="en-US" dirty="0" smtClean="0"/>
              <a:t>Pessimistic locking</a:t>
            </a:r>
          </a:p>
          <a:p>
            <a:pPr lvl="1"/>
            <a:r>
              <a:rPr lang="en-US" dirty="0" smtClean="0"/>
              <a:t>Make minority partition unavailable</a:t>
            </a:r>
          </a:p>
        </p:txBody>
      </p:sp>
    </p:spTree>
    <p:extLst>
      <p:ext uri="{BB962C8B-B14F-4D97-AF65-F5344CB8AC3E}">
        <p14:creationId xmlns:p14="http://schemas.microsoft.com/office/powerpoint/2010/main" val="2783827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Consistency</a:t>
            </a:r>
            <a:endParaRPr lang="en-US" dirty="0"/>
          </a:p>
        </p:txBody>
      </p:sp>
      <p:sp>
        <p:nvSpPr>
          <p:cNvPr id="3" name="Content Placeholder 2"/>
          <p:cNvSpPr>
            <a:spLocks noGrp="1"/>
          </p:cNvSpPr>
          <p:nvPr>
            <p:ph idx="1"/>
          </p:nvPr>
        </p:nvSpPr>
        <p:spPr>
          <a:xfrm>
            <a:off x="368968" y="942944"/>
            <a:ext cx="8406063" cy="5146257"/>
          </a:xfrm>
        </p:spPr>
        <p:txBody>
          <a:bodyPr>
            <a:normAutofit fontScale="92500" lnSpcReduction="10000"/>
          </a:bodyPr>
          <a:lstStyle/>
          <a:p>
            <a:r>
              <a:rPr lang="en-US" dirty="0" smtClean="0"/>
              <a:t>Strong Consistency</a:t>
            </a:r>
          </a:p>
          <a:p>
            <a:pPr lvl="1"/>
            <a:r>
              <a:rPr lang="en-US" dirty="0" smtClean="0"/>
              <a:t>After the update completes, </a:t>
            </a:r>
            <a:r>
              <a:rPr lang="en-US" b="1" dirty="0" smtClean="0"/>
              <a:t>any subsequent access</a:t>
            </a:r>
            <a:r>
              <a:rPr lang="en-US" dirty="0" smtClean="0"/>
              <a:t> will return the </a:t>
            </a:r>
            <a:r>
              <a:rPr lang="en-US" b="1" dirty="0" smtClean="0"/>
              <a:t>same</a:t>
            </a:r>
            <a:r>
              <a:rPr lang="en-US" dirty="0" smtClean="0"/>
              <a:t> updated value.</a:t>
            </a:r>
          </a:p>
          <a:p>
            <a:r>
              <a:rPr lang="en-US" dirty="0" smtClean="0"/>
              <a:t>Weak Consistency</a:t>
            </a:r>
          </a:p>
          <a:p>
            <a:pPr lvl="1"/>
            <a:r>
              <a:rPr lang="en-US" dirty="0" smtClean="0"/>
              <a:t>It is </a:t>
            </a:r>
            <a:r>
              <a:rPr lang="en-US" b="1" dirty="0" smtClean="0"/>
              <a:t>not guaranteed </a:t>
            </a:r>
            <a:r>
              <a:rPr lang="en-US" dirty="0" smtClean="0"/>
              <a:t>that subsequent accesses will return the updated value.</a:t>
            </a:r>
          </a:p>
          <a:p>
            <a:r>
              <a:rPr lang="en-US" b="1" dirty="0" smtClean="0"/>
              <a:t>Eventual Consistency</a:t>
            </a:r>
          </a:p>
          <a:p>
            <a:pPr lvl="1"/>
            <a:r>
              <a:rPr lang="en-US" dirty="0" smtClean="0"/>
              <a:t>Specific form of weak consistency</a:t>
            </a:r>
          </a:p>
          <a:p>
            <a:pPr lvl="1"/>
            <a:r>
              <a:rPr lang="en-US" dirty="0" smtClean="0"/>
              <a:t>It is guaranteed that if </a:t>
            </a:r>
            <a:r>
              <a:rPr lang="en-US" b="1" dirty="0" smtClean="0"/>
              <a:t>no new updates </a:t>
            </a:r>
            <a:r>
              <a:rPr lang="en-US" dirty="0" smtClean="0"/>
              <a:t>are made to object, </a:t>
            </a:r>
            <a:r>
              <a:rPr lang="en-US" b="1" dirty="0" smtClean="0"/>
              <a:t>eventually</a:t>
            </a:r>
            <a:r>
              <a:rPr lang="en-US" dirty="0" smtClean="0"/>
              <a:t> all accesses will return the last updated value (e.g., </a:t>
            </a:r>
            <a:r>
              <a:rPr lang="en-US" i="1" dirty="0" smtClean="0"/>
              <a:t>propagate updates to replicas in a lazy fashion</a:t>
            </a:r>
            <a:r>
              <a:rPr lang="en-US" dirty="0" smtClean="0"/>
              <a:t>)</a:t>
            </a:r>
            <a:endParaRPr lang="en-US" dirty="0"/>
          </a:p>
        </p:txBody>
      </p:sp>
    </p:spTree>
    <p:extLst>
      <p:ext uri="{BB962C8B-B14F-4D97-AF65-F5344CB8AC3E}">
        <p14:creationId xmlns:p14="http://schemas.microsoft.com/office/powerpoint/2010/main" val="3423772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 Variations</a:t>
            </a:r>
            <a:endParaRPr lang="en-US" dirty="0"/>
          </a:p>
        </p:txBody>
      </p:sp>
      <p:sp>
        <p:nvSpPr>
          <p:cNvPr id="3" name="Content Placeholder 2"/>
          <p:cNvSpPr>
            <a:spLocks noGrp="1"/>
          </p:cNvSpPr>
          <p:nvPr>
            <p:ph idx="1"/>
          </p:nvPr>
        </p:nvSpPr>
        <p:spPr>
          <a:xfrm>
            <a:off x="457200" y="942944"/>
            <a:ext cx="8406063" cy="5146257"/>
          </a:xfrm>
        </p:spPr>
        <p:txBody>
          <a:bodyPr>
            <a:normAutofit/>
          </a:bodyPr>
          <a:lstStyle/>
          <a:p>
            <a:r>
              <a:rPr lang="en-US" dirty="0" smtClean="0"/>
              <a:t>Causal consistency</a:t>
            </a:r>
          </a:p>
          <a:p>
            <a:pPr lvl="1"/>
            <a:r>
              <a:rPr lang="en-US" dirty="0" smtClean="0"/>
              <a:t>Processes that have causal relationship will see consistent data</a:t>
            </a:r>
          </a:p>
          <a:p>
            <a:r>
              <a:rPr lang="en-US" dirty="0" smtClean="0"/>
              <a:t>Read-your-write consistency</a:t>
            </a:r>
          </a:p>
          <a:p>
            <a:pPr lvl="1"/>
            <a:r>
              <a:rPr lang="en-US" dirty="0" smtClean="0"/>
              <a:t>A process always accesses the data item after it’s update operation and never sees an older value</a:t>
            </a:r>
          </a:p>
          <a:p>
            <a:r>
              <a:rPr lang="en-US" dirty="0" smtClean="0"/>
              <a:t>Session consistency</a:t>
            </a:r>
          </a:p>
          <a:p>
            <a:pPr lvl="1"/>
            <a:r>
              <a:rPr lang="en-US" dirty="0" smtClean="0"/>
              <a:t>As long as session exists, system guarantees read-your-write consistency</a:t>
            </a:r>
          </a:p>
          <a:p>
            <a:pPr lvl="1"/>
            <a:r>
              <a:rPr lang="en-US" dirty="0" smtClean="0"/>
              <a:t>Guarantees do not overlap sessions</a:t>
            </a:r>
            <a:endParaRPr lang="en-US" dirty="0"/>
          </a:p>
        </p:txBody>
      </p:sp>
    </p:spTree>
    <p:extLst>
      <p:ext uri="{BB962C8B-B14F-4D97-AF65-F5344CB8AC3E}">
        <p14:creationId xmlns:p14="http://schemas.microsoft.com/office/powerpoint/2010/main" val="2131589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Fault Tolerance</a:t>
            </a:r>
            <a:endParaRPr lang="en-US" dirty="0"/>
          </a:p>
        </p:txBody>
      </p:sp>
      <p:sp>
        <p:nvSpPr>
          <p:cNvPr id="3" name="Content Placeholder 2"/>
          <p:cNvSpPr>
            <a:spLocks noGrp="1"/>
          </p:cNvSpPr>
          <p:nvPr>
            <p:ph idx="1"/>
          </p:nvPr>
        </p:nvSpPr>
        <p:spPr/>
        <p:txBody>
          <a:bodyPr/>
          <a:lstStyle/>
          <a:p>
            <a:r>
              <a:rPr lang="en-US" dirty="0" smtClean="0"/>
              <a:t>The point of fault tolerance is to absorb faults and prevent them from becoming failures without an active mitigation.</a:t>
            </a:r>
          </a:p>
          <a:p>
            <a:r>
              <a:rPr lang="en-US" dirty="0" smtClean="0"/>
              <a:t>They key idea here is redundancy. </a:t>
            </a:r>
            <a:endParaRPr lang="en-US" dirty="0"/>
          </a:p>
        </p:txBody>
      </p:sp>
      <p:sp>
        <p:nvSpPr>
          <p:cNvPr id="4" name="Rectangle 3"/>
          <p:cNvSpPr/>
          <p:nvPr/>
        </p:nvSpPr>
        <p:spPr>
          <a:xfrm>
            <a:off x="2286000" y="3983659"/>
            <a:ext cx="4572000" cy="646331"/>
          </a:xfrm>
          <a:prstGeom prst="rect">
            <a:avLst/>
          </a:prstGeom>
        </p:spPr>
        <p:txBody>
          <a:bodyPr>
            <a:spAutoFit/>
          </a:bodyPr>
          <a:lstStyle/>
          <a:p>
            <a:r>
              <a:rPr lang="en-US" dirty="0">
                <a:hlinkClick r:id="rId2"/>
              </a:rPr>
              <a:t>https://ntrs.nasa.gov/archive/nasa/casi.ntrs.nasa.gov/20000120144.pdf</a:t>
            </a:r>
            <a:endParaRPr lang="en-US" dirty="0"/>
          </a:p>
        </p:txBody>
      </p:sp>
    </p:spTree>
    <p:extLst>
      <p:ext uri="{BB962C8B-B14F-4D97-AF65-F5344CB8AC3E}">
        <p14:creationId xmlns:p14="http://schemas.microsoft.com/office/powerpoint/2010/main" val="1795495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6" y="168318"/>
            <a:ext cx="8970264" cy="783770"/>
          </a:xfrm>
        </p:spPr>
        <p:txBody>
          <a:bodyPr>
            <a:normAutofit fontScale="90000"/>
          </a:bodyPr>
          <a:lstStyle/>
          <a:p>
            <a:r>
              <a:rPr lang="en-US" dirty="0" smtClean="0"/>
              <a:t>Eventual Consistency - A Facebook Example</a:t>
            </a:r>
            <a:endParaRPr lang="en-US" dirty="0"/>
          </a:p>
        </p:txBody>
      </p:sp>
      <p:sp>
        <p:nvSpPr>
          <p:cNvPr id="3" name="Content Placeholder 2"/>
          <p:cNvSpPr>
            <a:spLocks noGrp="1"/>
          </p:cNvSpPr>
          <p:nvPr>
            <p:ph idx="1"/>
          </p:nvPr>
        </p:nvSpPr>
        <p:spPr/>
        <p:txBody>
          <a:bodyPr/>
          <a:lstStyle/>
          <a:p>
            <a:r>
              <a:rPr lang="en-US" dirty="0" smtClean="0"/>
              <a:t>Bob finds an interesting story and shares with Alice by posting on her </a:t>
            </a:r>
            <a:r>
              <a:rPr lang="en-US" dirty="0"/>
              <a:t>F</a:t>
            </a:r>
            <a:r>
              <a:rPr lang="en-US" dirty="0" smtClean="0"/>
              <a:t>acebook wall</a:t>
            </a:r>
          </a:p>
          <a:p>
            <a:r>
              <a:rPr lang="en-US" dirty="0" smtClean="0"/>
              <a:t>Bob asks Alice to check it out</a:t>
            </a:r>
          </a:p>
          <a:p>
            <a:r>
              <a:rPr lang="en-US" dirty="0" smtClean="0"/>
              <a:t>Alice logs in her account, checks her </a:t>
            </a:r>
            <a:r>
              <a:rPr lang="en-US" dirty="0"/>
              <a:t>F</a:t>
            </a:r>
            <a:r>
              <a:rPr lang="en-US" dirty="0" smtClean="0"/>
              <a:t>acebook wall but finds:</a:t>
            </a:r>
          </a:p>
          <a:p>
            <a:pPr marL="0" indent="0">
              <a:buNone/>
            </a:pPr>
            <a:r>
              <a:rPr lang="en-US" dirty="0" smtClean="0"/>
              <a:t>	- </a:t>
            </a:r>
            <a:r>
              <a:rPr lang="en-US" b="1" dirty="0" smtClean="0"/>
              <a:t>Nothing is there!</a:t>
            </a:r>
            <a:endParaRPr lang="en-US" b="1" dirty="0"/>
          </a:p>
        </p:txBody>
      </p:sp>
      <p:pic>
        <p:nvPicPr>
          <p:cNvPr id="4" name="Picture 3"/>
          <p:cNvPicPr>
            <a:picLocks noChangeAspect="1"/>
          </p:cNvPicPr>
          <p:nvPr/>
        </p:nvPicPr>
        <p:blipFill>
          <a:blip r:embed="rId2"/>
          <a:stretch>
            <a:fillRect/>
          </a:stretch>
        </p:blipFill>
        <p:spPr>
          <a:xfrm>
            <a:off x="668363" y="4362986"/>
            <a:ext cx="2417519" cy="1468979"/>
          </a:xfrm>
          <a:prstGeom prst="rect">
            <a:avLst/>
          </a:prstGeom>
        </p:spPr>
      </p:pic>
      <p:pic>
        <p:nvPicPr>
          <p:cNvPr id="5" name="Picture 4"/>
          <p:cNvPicPr>
            <a:picLocks noChangeAspect="1"/>
          </p:cNvPicPr>
          <p:nvPr/>
        </p:nvPicPr>
        <p:blipFill>
          <a:blip r:embed="rId3"/>
          <a:stretch>
            <a:fillRect/>
          </a:stretch>
        </p:blipFill>
        <p:spPr>
          <a:xfrm>
            <a:off x="6445108" y="3975143"/>
            <a:ext cx="1952400" cy="1952400"/>
          </a:xfrm>
          <a:prstGeom prst="rect">
            <a:avLst/>
          </a:prstGeom>
        </p:spPr>
      </p:pic>
      <p:pic>
        <p:nvPicPr>
          <p:cNvPr id="6" name="Picture 5"/>
          <p:cNvPicPr>
            <a:picLocks noChangeAspect="1"/>
          </p:cNvPicPr>
          <p:nvPr/>
        </p:nvPicPr>
        <p:blipFill>
          <a:blip r:embed="rId4"/>
          <a:stretch>
            <a:fillRect/>
          </a:stretch>
        </p:blipFill>
        <p:spPr>
          <a:xfrm>
            <a:off x="3969638" y="4179918"/>
            <a:ext cx="1560652" cy="1560652"/>
          </a:xfrm>
          <a:prstGeom prst="rect">
            <a:avLst/>
          </a:prstGeom>
        </p:spPr>
      </p:pic>
      <p:sp>
        <p:nvSpPr>
          <p:cNvPr id="7" name="Right Arrow 6"/>
          <p:cNvSpPr/>
          <p:nvPr/>
        </p:nvSpPr>
        <p:spPr>
          <a:xfrm>
            <a:off x="3085882" y="5066720"/>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680407" y="5089297"/>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834734" y="4143390"/>
            <a:ext cx="505555" cy="923330"/>
          </a:xfrm>
          <a:prstGeom prst="rect">
            <a:avLst/>
          </a:prstGeom>
          <a:noFill/>
          <a:ln>
            <a:noFill/>
          </a:ln>
        </p:spPr>
        <p:txBody>
          <a:bodyPr wrap="none" lIns="91440" tIns="45720" rIns="91440" bIns="45720">
            <a:spAutoFit/>
          </a:bodyPr>
          <a:lstStyle/>
          <a:p>
            <a:pPr algn="ctr"/>
            <a:r>
              <a:rPr lang="en-US" sz="5400" b="1" dirty="0">
                <a:ln w="12700">
                  <a:solidFill>
                    <a:schemeClr val="tx2">
                      <a:satMod val="155000"/>
                    </a:schemeClr>
                  </a:solidFill>
                  <a:prstDash val="solid"/>
                </a:ln>
                <a:solidFill>
                  <a:schemeClr val="accent5"/>
                </a:solidFill>
                <a:effectLst>
                  <a:outerShdw blurRad="41275" dist="20320" dir="1800000" algn="tl" rotWithShape="0">
                    <a:srgbClr val="000000">
                      <a:alpha val="40000"/>
                    </a:srgbClr>
                  </a:outerShdw>
                </a:effectLst>
              </a:rPr>
              <a:t>?</a:t>
            </a:r>
          </a:p>
        </p:txBody>
      </p:sp>
    </p:spTree>
    <p:extLst>
      <p:ext uri="{BB962C8B-B14F-4D97-AF65-F5344CB8AC3E}">
        <p14:creationId xmlns:p14="http://schemas.microsoft.com/office/powerpoint/2010/main" val="3312351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Bob tells Alice to wait a bit and check out later</a:t>
            </a:r>
          </a:p>
          <a:p>
            <a:r>
              <a:rPr lang="en-US" dirty="0" smtClean="0"/>
              <a:t>Alice waits for a minute or so and checks back:</a:t>
            </a:r>
          </a:p>
          <a:p>
            <a:pPr marL="0" indent="0">
              <a:buNone/>
            </a:pPr>
            <a:r>
              <a:rPr lang="en-US" dirty="0" smtClean="0"/>
              <a:t>	- </a:t>
            </a:r>
            <a:r>
              <a:rPr lang="en-US" b="1" dirty="0" smtClean="0"/>
              <a:t>She finds the story Bob shared with her!</a:t>
            </a:r>
            <a:endParaRPr lang="en-US" b="1" dirty="0"/>
          </a:p>
        </p:txBody>
      </p:sp>
      <p:pic>
        <p:nvPicPr>
          <p:cNvPr id="4" name="Picture 3"/>
          <p:cNvPicPr>
            <a:picLocks noChangeAspect="1"/>
          </p:cNvPicPr>
          <p:nvPr/>
        </p:nvPicPr>
        <p:blipFill>
          <a:blip r:embed="rId2"/>
          <a:stretch>
            <a:fillRect/>
          </a:stretch>
        </p:blipFill>
        <p:spPr>
          <a:xfrm>
            <a:off x="457200" y="4029727"/>
            <a:ext cx="2417519" cy="1468979"/>
          </a:xfrm>
          <a:prstGeom prst="rect">
            <a:avLst/>
          </a:prstGeom>
        </p:spPr>
      </p:pic>
      <p:pic>
        <p:nvPicPr>
          <p:cNvPr id="5" name="Picture 4"/>
          <p:cNvPicPr>
            <a:picLocks noChangeAspect="1"/>
          </p:cNvPicPr>
          <p:nvPr/>
        </p:nvPicPr>
        <p:blipFill>
          <a:blip r:embed="rId3"/>
          <a:stretch>
            <a:fillRect/>
          </a:stretch>
        </p:blipFill>
        <p:spPr>
          <a:xfrm>
            <a:off x="6734397" y="3641884"/>
            <a:ext cx="1952400" cy="1952400"/>
          </a:xfrm>
          <a:prstGeom prst="rect">
            <a:avLst/>
          </a:prstGeom>
        </p:spPr>
      </p:pic>
      <p:pic>
        <p:nvPicPr>
          <p:cNvPr id="6" name="Picture 5"/>
          <p:cNvPicPr>
            <a:picLocks noChangeAspect="1"/>
          </p:cNvPicPr>
          <p:nvPr/>
        </p:nvPicPr>
        <p:blipFill>
          <a:blip r:embed="rId4"/>
          <a:stretch>
            <a:fillRect/>
          </a:stretch>
        </p:blipFill>
        <p:spPr>
          <a:xfrm>
            <a:off x="3833324" y="3841927"/>
            <a:ext cx="1560652" cy="1560652"/>
          </a:xfrm>
          <a:prstGeom prst="rect">
            <a:avLst/>
          </a:prstGeom>
        </p:spPr>
      </p:pic>
      <p:sp>
        <p:nvSpPr>
          <p:cNvPr id="7" name="Right Arrow 6"/>
          <p:cNvSpPr/>
          <p:nvPr/>
        </p:nvSpPr>
        <p:spPr>
          <a:xfrm>
            <a:off x="2874718" y="4733461"/>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735268" y="4756038"/>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5628407" y="3523790"/>
            <a:ext cx="1105993" cy="1011866"/>
          </a:xfrm>
          <a:prstGeom prst="rect">
            <a:avLst/>
          </a:prstGeom>
        </p:spPr>
      </p:pic>
      <p:sp>
        <p:nvSpPr>
          <p:cNvPr id="9" name="Title 8"/>
          <p:cNvSpPr>
            <a:spLocks noGrp="1"/>
          </p:cNvSpPr>
          <p:nvPr>
            <p:ph type="title"/>
          </p:nvPr>
        </p:nvSpPr>
        <p:spPr/>
        <p:txBody>
          <a:bodyPr/>
          <a:lstStyle/>
          <a:p>
            <a:endParaRPr lang="en-US"/>
          </a:p>
        </p:txBody>
      </p:sp>
      <p:sp>
        <p:nvSpPr>
          <p:cNvPr id="11" name="Title 1"/>
          <p:cNvSpPr txBox="1">
            <a:spLocks/>
          </p:cNvSpPr>
          <p:nvPr/>
        </p:nvSpPr>
        <p:spPr>
          <a:xfrm>
            <a:off x="173736" y="168318"/>
            <a:ext cx="8970264" cy="783770"/>
          </a:xfrm>
          <a:prstGeom prst="rect">
            <a:avLst/>
          </a:prstGeom>
        </p:spPr>
        <p:txBody>
          <a:bodyPr vert="horz" lIns="91440" tIns="45720" rIns="91440" bIns="45720" rtlCol="0" anchor="ctr">
            <a:normAutofit fontScale="90000"/>
          </a:bodyPr>
          <a:lstStyle>
            <a:lvl1pPr algn="ctr" defTabSz="443777" rtl="0" eaLnBrk="1" latinLnBrk="0" hangingPunct="1">
              <a:spcBef>
                <a:spcPct val="0"/>
              </a:spcBef>
              <a:buNone/>
              <a:defRPr sz="4271" kern="1200">
                <a:solidFill>
                  <a:srgbClr val="0E1C58"/>
                </a:solidFill>
                <a:latin typeface="+mj-lt"/>
                <a:ea typeface="+mj-ea"/>
                <a:cs typeface="+mj-cs"/>
              </a:defRPr>
            </a:lvl1pPr>
          </a:lstStyle>
          <a:p>
            <a:r>
              <a:rPr lang="en-US" smtClean="0"/>
              <a:t>Eventual Consistency - A Facebook Example</a:t>
            </a:r>
            <a:endParaRPr lang="en-US" dirty="0"/>
          </a:p>
        </p:txBody>
      </p:sp>
    </p:spTree>
    <p:extLst>
      <p:ext uri="{BB962C8B-B14F-4D97-AF65-F5344CB8AC3E}">
        <p14:creationId xmlns:p14="http://schemas.microsoft.com/office/powerpoint/2010/main" val="1529242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Reason: it is possible because Facebook uses an </a:t>
            </a:r>
            <a:r>
              <a:rPr lang="en-US" b="1" dirty="0" smtClean="0"/>
              <a:t>eventual consistent model</a:t>
            </a:r>
          </a:p>
          <a:p>
            <a:r>
              <a:rPr lang="en-US" dirty="0" smtClean="0"/>
              <a:t>Why Facebook chooses eventual consistent model over the strong consistent one?</a:t>
            </a:r>
          </a:p>
          <a:p>
            <a:pPr lvl="1"/>
            <a:r>
              <a:rPr lang="en-US" dirty="0" smtClean="0"/>
              <a:t>Facebook has more than 1 billion active users</a:t>
            </a:r>
          </a:p>
          <a:p>
            <a:pPr lvl="1"/>
            <a:r>
              <a:rPr lang="en-US" dirty="0" smtClean="0"/>
              <a:t>It is non-trivial to efficiently and reliably store the huge amount of data generated at any given time</a:t>
            </a:r>
          </a:p>
          <a:p>
            <a:pPr lvl="1"/>
            <a:r>
              <a:rPr lang="en-US" dirty="0" smtClean="0"/>
              <a:t>Eventual consistent model offers the option to </a:t>
            </a:r>
            <a:r>
              <a:rPr lang="en-US" b="1" dirty="0" smtClean="0"/>
              <a:t>reduce the load and improve availability </a:t>
            </a:r>
          </a:p>
        </p:txBody>
      </p:sp>
      <p:sp>
        <p:nvSpPr>
          <p:cNvPr id="4" name="Title 3"/>
          <p:cNvSpPr>
            <a:spLocks noGrp="1"/>
          </p:cNvSpPr>
          <p:nvPr>
            <p:ph type="title"/>
          </p:nvPr>
        </p:nvSpPr>
        <p:spPr/>
        <p:txBody>
          <a:bodyPr/>
          <a:lstStyle/>
          <a:p>
            <a:endParaRPr lang="en-US"/>
          </a:p>
        </p:txBody>
      </p:sp>
      <p:sp>
        <p:nvSpPr>
          <p:cNvPr id="5" name="Title 1"/>
          <p:cNvSpPr txBox="1">
            <a:spLocks/>
          </p:cNvSpPr>
          <p:nvPr/>
        </p:nvSpPr>
        <p:spPr>
          <a:xfrm>
            <a:off x="173736" y="168318"/>
            <a:ext cx="8970264" cy="783770"/>
          </a:xfrm>
          <a:prstGeom prst="rect">
            <a:avLst/>
          </a:prstGeom>
        </p:spPr>
        <p:txBody>
          <a:bodyPr vert="horz" lIns="91440" tIns="45720" rIns="91440" bIns="45720" rtlCol="0" anchor="ctr">
            <a:normAutofit fontScale="90000"/>
          </a:bodyPr>
          <a:lstStyle>
            <a:lvl1pPr algn="ctr" defTabSz="443777" rtl="0" eaLnBrk="1" latinLnBrk="0" hangingPunct="1">
              <a:spcBef>
                <a:spcPct val="0"/>
              </a:spcBef>
              <a:buNone/>
              <a:defRPr sz="4271" kern="1200">
                <a:solidFill>
                  <a:srgbClr val="0E1C58"/>
                </a:solidFill>
                <a:latin typeface="+mj-lt"/>
                <a:ea typeface="+mj-ea"/>
                <a:cs typeface="+mj-cs"/>
              </a:defRPr>
            </a:lvl1pPr>
          </a:lstStyle>
          <a:p>
            <a:r>
              <a:rPr lang="en-US" smtClean="0"/>
              <a:t>Eventual Consistency - A Facebook Example</a:t>
            </a:r>
            <a:endParaRPr lang="en-US" dirty="0"/>
          </a:p>
        </p:txBody>
      </p:sp>
    </p:spTree>
    <p:extLst>
      <p:ext uri="{BB962C8B-B14F-4D97-AF65-F5344CB8AC3E}">
        <p14:creationId xmlns:p14="http://schemas.microsoft.com/office/powerpoint/2010/main" val="24718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effect of CAP on building resilient systems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16110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 Fault Models</a:t>
            </a:r>
          </a:p>
        </p:txBody>
      </p:sp>
      <p:sp>
        <p:nvSpPr>
          <p:cNvPr id="3" name="Content Placeholder 2"/>
          <p:cNvSpPr>
            <a:spLocks noGrp="1"/>
          </p:cNvSpPr>
          <p:nvPr>
            <p:ph idx="1"/>
          </p:nvPr>
        </p:nvSpPr>
        <p:spPr/>
        <p:txBody>
          <a:bodyPr>
            <a:normAutofit fontScale="92500" lnSpcReduction="20000"/>
          </a:bodyPr>
          <a:lstStyle/>
          <a:p>
            <a:r>
              <a:rPr lang="en-US" dirty="0"/>
              <a:t>We have studied degradation faults till now.</a:t>
            </a:r>
          </a:p>
          <a:p>
            <a:r>
              <a:rPr lang="en-US" dirty="0"/>
              <a:t>The other kind of faults are omission </a:t>
            </a:r>
          </a:p>
          <a:p>
            <a:pPr lvl="1"/>
            <a:r>
              <a:rPr lang="en-US" dirty="0"/>
              <a:t>Omission is when data is not sent to some receivers</a:t>
            </a:r>
          </a:p>
          <a:p>
            <a:pPr lvl="1"/>
            <a:r>
              <a:rPr lang="en-US" dirty="0"/>
              <a:t>Can be symmetric or asymmetric </a:t>
            </a:r>
          </a:p>
          <a:p>
            <a:r>
              <a:rPr lang="en-US" dirty="0"/>
              <a:t>Commission </a:t>
            </a:r>
          </a:p>
          <a:p>
            <a:pPr lvl="1"/>
            <a:r>
              <a:rPr lang="en-US" dirty="0"/>
              <a:t>When an incorrect data is sent</a:t>
            </a:r>
          </a:p>
          <a:p>
            <a:pPr lvl="2"/>
            <a:r>
              <a:rPr lang="en-US" dirty="0"/>
              <a:t>Can be symmetric or asymmetric </a:t>
            </a:r>
          </a:p>
          <a:p>
            <a:r>
              <a:rPr lang="en-US" dirty="0"/>
              <a:t>Voting or comparison based testing only applies for asymmetric faults.</a:t>
            </a:r>
          </a:p>
          <a:p>
            <a:r>
              <a:rPr lang="en-US" dirty="0"/>
              <a:t>Symmetric fault detection requires additional information</a:t>
            </a:r>
            <a:r>
              <a:rPr lang="en-US" dirty="0" smtClean="0"/>
              <a:t>.</a:t>
            </a:r>
            <a:endParaRPr lang="en-US" dirty="0"/>
          </a:p>
        </p:txBody>
      </p:sp>
    </p:spTree>
    <p:extLst>
      <p:ext uri="{BB962C8B-B14F-4D97-AF65-F5344CB8AC3E}">
        <p14:creationId xmlns:p14="http://schemas.microsoft.com/office/powerpoint/2010/main" val="3682629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118" dirty="0"/>
              <a:t>Reaching Agreement (For both Symmetric as well as Asymmetric Faults)</a:t>
            </a:r>
          </a:p>
        </p:txBody>
      </p:sp>
      <p:sp>
        <p:nvSpPr>
          <p:cNvPr id="3" name="Content Placeholder 2"/>
          <p:cNvSpPr>
            <a:spLocks noGrp="1"/>
          </p:cNvSpPr>
          <p:nvPr>
            <p:ph idx="1"/>
          </p:nvPr>
        </p:nvSpPr>
        <p:spPr/>
        <p:txBody>
          <a:bodyPr>
            <a:normAutofit/>
          </a:bodyPr>
          <a:lstStyle/>
          <a:p>
            <a:r>
              <a:rPr lang="en-US" dirty="0"/>
              <a:t>If we are using replicas, how do replicas remain consistent.</a:t>
            </a:r>
          </a:p>
          <a:p>
            <a:r>
              <a:rPr lang="en-US" dirty="0"/>
              <a:t>Simple solution: transactional update.</a:t>
            </a:r>
          </a:p>
          <a:p>
            <a:pPr lvl="1"/>
            <a:r>
              <a:rPr lang="en-US" dirty="0"/>
              <a:t>Client talks to primary,</a:t>
            </a:r>
          </a:p>
          <a:p>
            <a:pPr lvl="1"/>
            <a:r>
              <a:rPr lang="en-US" dirty="0"/>
              <a:t>Primary updates all replicas and gets confirmation</a:t>
            </a:r>
          </a:p>
          <a:p>
            <a:pPr lvl="1"/>
            <a:r>
              <a:rPr lang="en-US" dirty="0"/>
              <a:t>Then primary answers back.</a:t>
            </a:r>
          </a:p>
          <a:p>
            <a:pPr lvl="1"/>
            <a:r>
              <a:rPr lang="en-US" dirty="0"/>
              <a:t>If primary fails, then a previously ordered sequence can be used to designate a new primary.</a:t>
            </a:r>
          </a:p>
        </p:txBody>
      </p:sp>
    </p:spTree>
    <p:extLst>
      <p:ext uri="{BB962C8B-B14F-4D97-AF65-F5344CB8AC3E}">
        <p14:creationId xmlns:p14="http://schemas.microsoft.com/office/powerpoint/2010/main" val="3088971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Example of Simple mechanism</a:t>
            </a:r>
            <a:endParaRPr lang="en-US" dirty="0"/>
          </a:p>
        </p:txBody>
      </p:sp>
      <p:sp>
        <p:nvSpPr>
          <p:cNvPr id="5" name="Subtitle 4"/>
          <p:cNvSpPr>
            <a:spLocks noGrp="1"/>
          </p:cNvSpPr>
          <p:nvPr>
            <p:ph type="subTitle" idx="1"/>
          </p:nvPr>
        </p:nvSpPr>
        <p:spPr/>
        <p:txBody>
          <a:bodyPr/>
          <a:lstStyle/>
          <a:p>
            <a:r>
              <a:rPr lang="en-US" dirty="0" smtClean="0"/>
              <a:t>Two Phase Commit</a:t>
            </a:r>
            <a:endParaRPr lang="en-US" dirty="0"/>
          </a:p>
        </p:txBody>
      </p:sp>
    </p:spTree>
    <p:extLst>
      <p:ext uri="{BB962C8B-B14F-4D97-AF65-F5344CB8AC3E}">
        <p14:creationId xmlns:p14="http://schemas.microsoft.com/office/powerpoint/2010/main" val="10692021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228600"/>
            <a:ext cx="7772400" cy="685800"/>
          </a:xfrm>
        </p:spPr>
        <p:txBody>
          <a:bodyPr>
            <a:normAutofit fontScale="90000"/>
          </a:bodyPr>
          <a:lstStyle/>
          <a:p>
            <a:r>
              <a:rPr lang="en-US" altLang="en-US"/>
              <a:t>Problem Statement</a:t>
            </a:r>
          </a:p>
        </p:txBody>
      </p:sp>
      <p:sp>
        <p:nvSpPr>
          <p:cNvPr id="49155" name="Rectangle 3"/>
          <p:cNvSpPr>
            <a:spLocks noGrp="1" noChangeArrowheads="1"/>
          </p:cNvSpPr>
          <p:nvPr>
            <p:ph type="body" idx="1"/>
          </p:nvPr>
        </p:nvSpPr>
        <p:spPr>
          <a:xfrm>
            <a:off x="0" y="990600"/>
            <a:ext cx="9144000" cy="4114800"/>
          </a:xfrm>
        </p:spPr>
        <p:txBody>
          <a:bodyPr/>
          <a:lstStyle/>
          <a:p>
            <a:r>
              <a:rPr lang="en-US" altLang="en-US"/>
              <a:t>Transaction T accessed data at resource managers R</a:t>
            </a:r>
            <a:r>
              <a:rPr lang="en-US" altLang="en-US" baseline="-25000"/>
              <a:t>1</a:t>
            </a:r>
            <a:r>
              <a:rPr lang="en-US" altLang="en-US"/>
              <a:t>, … R</a:t>
            </a:r>
            <a:r>
              <a:rPr lang="en-US" altLang="en-US" baseline="-25000"/>
              <a:t>n</a:t>
            </a:r>
            <a:r>
              <a:rPr lang="en-US" altLang="en-US"/>
              <a:t>. </a:t>
            </a:r>
          </a:p>
          <a:p>
            <a:r>
              <a:rPr lang="en-US" altLang="en-US"/>
              <a:t>The goal is to either </a:t>
            </a:r>
          </a:p>
          <a:p>
            <a:pPr lvl="1"/>
            <a:r>
              <a:rPr lang="en-US" altLang="en-US"/>
              <a:t>commit T at all of R</a:t>
            </a:r>
            <a:r>
              <a:rPr lang="en-US" altLang="en-US" baseline="-25000"/>
              <a:t>1</a:t>
            </a:r>
            <a:r>
              <a:rPr lang="en-US" altLang="en-US"/>
              <a:t>, … R</a:t>
            </a:r>
            <a:r>
              <a:rPr lang="en-US" altLang="en-US" baseline="-25000"/>
              <a:t>n</a:t>
            </a:r>
            <a:r>
              <a:rPr lang="en-US" altLang="en-US"/>
              <a:t>, or</a:t>
            </a:r>
          </a:p>
          <a:p>
            <a:pPr lvl="1"/>
            <a:r>
              <a:rPr lang="en-US" altLang="en-US"/>
              <a:t>abort T at all of R</a:t>
            </a:r>
            <a:r>
              <a:rPr lang="en-US" altLang="en-US" baseline="-25000"/>
              <a:t>1</a:t>
            </a:r>
            <a:r>
              <a:rPr lang="en-US" altLang="en-US"/>
              <a:t>, … R</a:t>
            </a:r>
            <a:r>
              <a:rPr lang="en-US" altLang="en-US" baseline="-25000"/>
              <a:t>n</a:t>
            </a:r>
          </a:p>
          <a:p>
            <a:pPr lvl="1"/>
            <a:r>
              <a:rPr lang="en-US" altLang="en-US"/>
              <a:t>even if resource managers, nodes and communications links fail during the commit or abort activity</a:t>
            </a:r>
          </a:p>
          <a:p>
            <a:r>
              <a:rPr lang="en-US" altLang="en-US"/>
              <a:t>That is, never commit at R</a:t>
            </a:r>
            <a:r>
              <a:rPr lang="en-US" altLang="en-US" baseline="-25000"/>
              <a:t>i</a:t>
            </a:r>
            <a:r>
              <a:rPr lang="en-US" altLang="en-US"/>
              <a:t> but abort at R</a:t>
            </a:r>
            <a:r>
              <a:rPr lang="en-US" altLang="en-US" baseline="-25000"/>
              <a:t>k</a:t>
            </a:r>
            <a:r>
              <a:rPr lang="en-US" altLang="en-US"/>
              <a:t>.</a:t>
            </a:r>
            <a:endParaRPr lang="en-US" altLang="en-US" baseline="-25000"/>
          </a:p>
        </p:txBody>
      </p:sp>
    </p:spTree>
    <p:extLst>
      <p:ext uri="{BB962C8B-B14F-4D97-AF65-F5344CB8AC3E}">
        <p14:creationId xmlns:p14="http://schemas.microsoft.com/office/powerpoint/2010/main" val="12652989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7772400" cy="685800"/>
          </a:xfrm>
        </p:spPr>
        <p:txBody>
          <a:bodyPr>
            <a:normAutofit fontScale="90000"/>
          </a:bodyPr>
          <a:lstStyle/>
          <a:p>
            <a:r>
              <a:rPr lang="en-US" altLang="en-US"/>
              <a:t>The Protocol</a:t>
            </a:r>
          </a:p>
        </p:txBody>
      </p:sp>
      <p:sp>
        <p:nvSpPr>
          <p:cNvPr id="51203" name="Rectangle 3"/>
          <p:cNvSpPr>
            <a:spLocks noGrp="1" noChangeArrowheads="1"/>
          </p:cNvSpPr>
          <p:nvPr>
            <p:ph type="body" idx="1"/>
          </p:nvPr>
        </p:nvSpPr>
        <p:spPr>
          <a:xfrm>
            <a:off x="0" y="914400"/>
            <a:ext cx="9144000" cy="5943600"/>
          </a:xfrm>
        </p:spPr>
        <p:txBody>
          <a:bodyPr>
            <a:normAutofit/>
          </a:bodyPr>
          <a:lstStyle/>
          <a:p>
            <a:pPr>
              <a:buFontTx/>
              <a:buChar char="1"/>
            </a:pPr>
            <a:r>
              <a:rPr lang="en-US" altLang="en-US" sz="2400" dirty="0"/>
              <a:t>(Begin Phase 1) The coordinator sends a </a:t>
            </a:r>
            <a:br>
              <a:rPr lang="en-US" altLang="en-US" sz="2400" dirty="0"/>
            </a:br>
            <a:r>
              <a:rPr lang="en-US" altLang="en-US" sz="2400" dirty="0">
                <a:latin typeface="Arial Narrow" panose="020B0606020202030204" pitchFamily="34" charset="0"/>
              </a:rPr>
              <a:t>Request-to-Prepare</a:t>
            </a:r>
            <a:r>
              <a:rPr lang="en-US" altLang="en-US" sz="2400" dirty="0"/>
              <a:t> message to each participant</a:t>
            </a:r>
          </a:p>
          <a:p>
            <a:pPr>
              <a:buFontTx/>
              <a:buChar char="2"/>
            </a:pPr>
            <a:r>
              <a:rPr lang="en-US" altLang="en-US" sz="2400" dirty="0"/>
              <a:t>The coordinator waits for all participants to vote</a:t>
            </a:r>
          </a:p>
          <a:p>
            <a:pPr>
              <a:buFontTx/>
              <a:buChar char="3"/>
            </a:pPr>
            <a:r>
              <a:rPr lang="en-US" altLang="en-US" sz="2400" dirty="0"/>
              <a:t>Each participant</a:t>
            </a:r>
          </a:p>
          <a:p>
            <a:pPr lvl="1">
              <a:buSzPct val="75000"/>
              <a:buFont typeface="Wingdings" panose="05000000000000000000" pitchFamily="2" charset="2"/>
              <a:buChar char="Ø"/>
            </a:pPr>
            <a:r>
              <a:rPr lang="en-US" altLang="en-US" sz="2000" dirty="0"/>
              <a:t>votes </a:t>
            </a:r>
            <a:r>
              <a:rPr lang="en-US" altLang="en-US" sz="2000" b="1" dirty="0">
                <a:latin typeface="Arial Narrow" panose="020B0606020202030204" pitchFamily="34" charset="0"/>
              </a:rPr>
              <a:t>Prepared</a:t>
            </a:r>
            <a:r>
              <a:rPr lang="en-US" altLang="en-US" sz="2000" dirty="0"/>
              <a:t> if it’s ready to commit</a:t>
            </a:r>
          </a:p>
          <a:p>
            <a:pPr lvl="1">
              <a:buSzPct val="75000"/>
              <a:buFont typeface="Wingdings" panose="05000000000000000000" pitchFamily="2" charset="2"/>
              <a:buChar char="Ø"/>
            </a:pPr>
            <a:r>
              <a:rPr lang="en-US" altLang="en-US" sz="2000" dirty="0"/>
              <a:t>may vote </a:t>
            </a:r>
            <a:r>
              <a:rPr lang="en-US" altLang="en-US" sz="2000" b="1" dirty="0">
                <a:latin typeface="Arial Narrow" panose="020B0606020202030204" pitchFamily="34" charset="0"/>
              </a:rPr>
              <a:t>No</a:t>
            </a:r>
            <a:r>
              <a:rPr lang="en-US" altLang="en-US" sz="2000" dirty="0"/>
              <a:t> for any reason</a:t>
            </a:r>
          </a:p>
          <a:p>
            <a:pPr lvl="1">
              <a:buSzPct val="75000"/>
              <a:buFont typeface="Wingdings" panose="05000000000000000000" pitchFamily="2" charset="2"/>
              <a:buChar char="Ø"/>
            </a:pPr>
            <a:r>
              <a:rPr lang="en-US" altLang="en-US" sz="2000" dirty="0"/>
              <a:t>may delay voting indefinitely</a:t>
            </a:r>
          </a:p>
          <a:p>
            <a:pPr>
              <a:buFontTx/>
              <a:buChar char="4"/>
            </a:pPr>
            <a:r>
              <a:rPr lang="en-US" altLang="en-US" sz="2400" dirty="0"/>
              <a:t>(Begin Phase 2) If coordinator receives </a:t>
            </a:r>
            <a:r>
              <a:rPr lang="en-US" altLang="en-US" sz="2400" dirty="0">
                <a:latin typeface="Arial Narrow" panose="020B0606020202030204" pitchFamily="34" charset="0"/>
              </a:rPr>
              <a:t>Prepared</a:t>
            </a:r>
            <a:r>
              <a:rPr lang="en-US" altLang="en-US" sz="2400" dirty="0"/>
              <a:t> from </a:t>
            </a:r>
            <a:r>
              <a:rPr lang="en-US" altLang="en-US" sz="2400" u="sng" dirty="0"/>
              <a:t>all</a:t>
            </a:r>
            <a:r>
              <a:rPr lang="en-US" altLang="en-US" sz="2400" dirty="0"/>
              <a:t> participants, it decides to commit. </a:t>
            </a:r>
            <a:br>
              <a:rPr lang="en-US" altLang="en-US" sz="2400" dirty="0"/>
            </a:br>
            <a:r>
              <a:rPr lang="en-US" altLang="en-US" sz="2400" dirty="0"/>
              <a:t>(The transaction is now committed.) </a:t>
            </a:r>
            <a:br>
              <a:rPr lang="en-US" altLang="en-US" sz="2400" dirty="0"/>
            </a:br>
            <a:r>
              <a:rPr lang="en-US" altLang="en-US" sz="2400" dirty="0"/>
              <a:t>Otherwise, it decides to abort.</a:t>
            </a:r>
          </a:p>
        </p:txBody>
      </p:sp>
    </p:spTree>
    <p:extLst>
      <p:ext uri="{BB962C8B-B14F-4D97-AF65-F5344CB8AC3E}">
        <p14:creationId xmlns:p14="http://schemas.microsoft.com/office/powerpoint/2010/main" val="18774165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8200" y="228600"/>
            <a:ext cx="7772400" cy="838200"/>
          </a:xfrm>
        </p:spPr>
        <p:txBody>
          <a:bodyPr/>
          <a:lstStyle/>
          <a:p>
            <a:r>
              <a:rPr lang="en-US" altLang="en-US"/>
              <a:t>The Protocol (cont’d)</a:t>
            </a:r>
          </a:p>
        </p:txBody>
      </p:sp>
      <p:sp>
        <p:nvSpPr>
          <p:cNvPr id="52227" name="Rectangle 3"/>
          <p:cNvSpPr>
            <a:spLocks noGrp="1" noChangeArrowheads="1"/>
          </p:cNvSpPr>
          <p:nvPr>
            <p:ph type="body" idx="1"/>
          </p:nvPr>
        </p:nvSpPr>
        <p:spPr>
          <a:xfrm>
            <a:off x="228600" y="1219200"/>
            <a:ext cx="8915400" cy="4114800"/>
          </a:xfrm>
        </p:spPr>
        <p:txBody>
          <a:bodyPr/>
          <a:lstStyle/>
          <a:p>
            <a:pPr>
              <a:buFontTx/>
              <a:buChar char="5"/>
            </a:pPr>
            <a:r>
              <a:rPr lang="en-US" altLang="en-US"/>
              <a:t>The coordinator sends its decision to all participants (i.e. </a:t>
            </a:r>
            <a:r>
              <a:rPr lang="en-US" altLang="en-US">
                <a:latin typeface="Arial Narrow" panose="020B0606020202030204" pitchFamily="34" charset="0"/>
              </a:rPr>
              <a:t>Commit</a:t>
            </a:r>
            <a:r>
              <a:rPr lang="en-US" altLang="en-US"/>
              <a:t> or </a:t>
            </a:r>
            <a:r>
              <a:rPr lang="en-US" altLang="en-US">
                <a:latin typeface="Arial Narrow" panose="020B0606020202030204" pitchFamily="34" charset="0"/>
              </a:rPr>
              <a:t>Abort</a:t>
            </a:r>
            <a:r>
              <a:rPr lang="en-US" altLang="en-US"/>
              <a:t>)</a:t>
            </a:r>
          </a:p>
          <a:p>
            <a:pPr>
              <a:buFontTx/>
              <a:buChar char="6"/>
            </a:pPr>
            <a:r>
              <a:rPr lang="en-US" altLang="en-US"/>
              <a:t>Participants acknowledge receipt of </a:t>
            </a:r>
            <a:r>
              <a:rPr lang="en-US" altLang="en-US">
                <a:latin typeface="Arial Narrow" panose="020B0606020202030204" pitchFamily="34" charset="0"/>
              </a:rPr>
              <a:t>Commit</a:t>
            </a:r>
            <a:r>
              <a:rPr lang="en-US" altLang="en-US"/>
              <a:t> or </a:t>
            </a:r>
            <a:r>
              <a:rPr lang="en-US" altLang="en-US">
                <a:latin typeface="Arial Narrow" panose="020B0606020202030204" pitchFamily="34" charset="0"/>
              </a:rPr>
              <a:t>Abort</a:t>
            </a:r>
            <a:r>
              <a:rPr lang="en-US" altLang="en-US"/>
              <a:t> by replying </a:t>
            </a:r>
            <a:r>
              <a:rPr lang="en-US" altLang="en-US">
                <a:latin typeface="Arial Narrow" panose="020B0606020202030204" pitchFamily="34" charset="0"/>
              </a:rPr>
              <a:t>Done</a:t>
            </a:r>
            <a:r>
              <a:rPr lang="en-US" altLang="en-US"/>
              <a:t>.</a:t>
            </a:r>
          </a:p>
        </p:txBody>
      </p:sp>
    </p:spTree>
    <p:extLst>
      <p:ext uri="{BB962C8B-B14F-4D97-AF65-F5344CB8AC3E}">
        <p14:creationId xmlns:p14="http://schemas.microsoft.com/office/powerpoint/2010/main" val="4020917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p:cNvSpPr>
            <a:spLocks noGrp="1" noChangeArrowheads="1"/>
          </p:cNvSpPr>
          <p:nvPr>
            <p:ph type="title"/>
          </p:nvPr>
        </p:nvSpPr>
        <p:spPr>
          <a:xfrm>
            <a:off x="228600" y="228600"/>
            <a:ext cx="8686800" cy="685800"/>
          </a:xfrm>
        </p:spPr>
        <p:txBody>
          <a:bodyPr/>
          <a:lstStyle/>
          <a:p>
            <a:r>
              <a:rPr lang="en-US" altLang="en-US" sz="3200"/>
              <a:t>Software Flaw Tolerance</a:t>
            </a:r>
          </a:p>
        </p:txBody>
      </p:sp>
      <p:sp>
        <p:nvSpPr>
          <p:cNvPr id="742404" name="Text Box 4"/>
          <p:cNvSpPr txBox="1">
            <a:spLocks noChangeArrowheads="1"/>
          </p:cNvSpPr>
          <p:nvPr/>
        </p:nvSpPr>
        <p:spPr bwMode="auto">
          <a:xfrm>
            <a:off x="457200" y="18288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Given that a complex piece of software will contain bugs, can we use redundancy to reduce the probability of software-induced failures?</a:t>
            </a:r>
          </a:p>
        </p:txBody>
      </p:sp>
      <p:sp>
        <p:nvSpPr>
          <p:cNvPr id="742406" name="Text Box 6"/>
          <p:cNvSpPr txBox="1">
            <a:spLocks noChangeArrowheads="1"/>
          </p:cNvSpPr>
          <p:nvPr/>
        </p:nvSpPr>
        <p:spPr bwMode="auto">
          <a:xfrm>
            <a:off x="457200" y="2667000"/>
            <a:ext cx="8001000" cy="123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The ideas of masking redundancy, standby redundancy, and </a:t>
            </a: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self-checking design have been shown to be applicable to software, leading to various types of fault-tolerant software</a:t>
            </a:r>
          </a:p>
          <a:p>
            <a:pPr>
              <a:lnSpc>
                <a:spcPct val="85000"/>
              </a:lnSpc>
            </a:pPr>
            <a:endParaRPr lang="en-US" altLang="en-US" sz="8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“Flaw tolerance” is a better term; “fault tolerance” has been overused</a:t>
            </a:r>
          </a:p>
        </p:txBody>
      </p:sp>
      <p:sp>
        <p:nvSpPr>
          <p:cNvPr id="742408" name="Text Box 8"/>
          <p:cNvSpPr txBox="1">
            <a:spLocks noChangeArrowheads="1"/>
          </p:cNvSpPr>
          <p:nvPr/>
        </p:nvSpPr>
        <p:spPr bwMode="auto">
          <a:xfrm>
            <a:off x="457200" y="9906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Flaw avoidance strategies include (structured) design methodologies, software reuse, and formal methods</a:t>
            </a:r>
          </a:p>
        </p:txBody>
      </p:sp>
      <p:sp>
        <p:nvSpPr>
          <p:cNvPr id="742409" name="Text Box 9"/>
          <p:cNvSpPr txBox="1">
            <a:spLocks noChangeArrowheads="1"/>
          </p:cNvSpPr>
          <p:nvPr/>
        </p:nvSpPr>
        <p:spPr bwMode="auto">
          <a:xfrm>
            <a:off x="457200" y="4038600"/>
            <a:ext cx="800100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Masking redundancy: N-version programming</a:t>
            </a:r>
          </a:p>
          <a:p>
            <a:pPr>
              <a:lnSpc>
                <a:spcPct val="85000"/>
              </a:lnSpc>
            </a:pPr>
            <a:endParaRPr lang="en-US" altLang="en-US" sz="800" b="0" dirty="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Standby redundancy: the recovery-block scheme</a:t>
            </a:r>
          </a:p>
          <a:p>
            <a:pPr>
              <a:lnSpc>
                <a:spcPct val="85000"/>
              </a:lnSpc>
            </a:pPr>
            <a:endParaRPr lang="en-US" altLang="en-US" sz="800" b="0" dirty="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Self-checking design: N-self-checking programming</a:t>
            </a:r>
          </a:p>
        </p:txBody>
      </p:sp>
    </p:spTree>
    <p:extLst>
      <p:ext uri="{BB962C8B-B14F-4D97-AF65-F5344CB8AC3E}">
        <p14:creationId xmlns:p14="http://schemas.microsoft.com/office/powerpoint/2010/main" val="827827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2404"/>
                                        </p:tgtEl>
                                        <p:attrNameLst>
                                          <p:attrName>style.visibility</p:attrName>
                                        </p:attrNameLst>
                                      </p:cBhvr>
                                      <p:to>
                                        <p:strVal val="visible"/>
                                      </p:to>
                                    </p:set>
                                    <p:animEffect transition="in" filter="dissolve">
                                      <p:cBhvr>
                                        <p:cTn id="7" dur="500"/>
                                        <p:tgtEl>
                                          <p:spTgt spid="742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2406"/>
                                        </p:tgtEl>
                                        <p:attrNameLst>
                                          <p:attrName>style.visibility</p:attrName>
                                        </p:attrNameLst>
                                      </p:cBhvr>
                                      <p:to>
                                        <p:strVal val="visible"/>
                                      </p:to>
                                    </p:set>
                                    <p:animEffect transition="in" filter="dissolve">
                                      <p:cBhvr>
                                        <p:cTn id="12" dur="500"/>
                                        <p:tgtEl>
                                          <p:spTgt spid="7424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2409"/>
                                        </p:tgtEl>
                                        <p:attrNameLst>
                                          <p:attrName>style.visibility</p:attrName>
                                        </p:attrNameLst>
                                      </p:cBhvr>
                                      <p:to>
                                        <p:strVal val="visible"/>
                                      </p:to>
                                    </p:set>
                                    <p:animEffect transition="in" filter="dissolve">
                                      <p:cBhvr>
                                        <p:cTn id="17" dur="500"/>
                                        <p:tgtEl>
                                          <p:spTgt spid="742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4" grpId="0"/>
      <p:bldP spid="742406" grpId="0" autoUpdateAnimBg="0"/>
      <p:bldP spid="74240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Performance</a:t>
            </a:r>
          </a:p>
        </p:txBody>
      </p:sp>
      <p:sp>
        <p:nvSpPr>
          <p:cNvPr id="55299" name="Rectangle 3"/>
          <p:cNvSpPr>
            <a:spLocks noGrp="1" noChangeArrowheads="1"/>
          </p:cNvSpPr>
          <p:nvPr>
            <p:ph type="body" idx="1"/>
          </p:nvPr>
        </p:nvSpPr>
        <p:spPr>
          <a:xfrm>
            <a:off x="457200" y="1286256"/>
            <a:ext cx="8382000" cy="4114800"/>
          </a:xfrm>
        </p:spPr>
        <p:txBody>
          <a:bodyPr/>
          <a:lstStyle/>
          <a:p>
            <a:r>
              <a:rPr lang="en-US" altLang="en-US" dirty="0"/>
              <a:t>In the absence of failures, 2PC requires 3 rounds of messages before the decision is made</a:t>
            </a:r>
          </a:p>
          <a:p>
            <a:pPr lvl="1"/>
            <a:r>
              <a:rPr lang="en-US" altLang="en-US" dirty="0"/>
              <a:t>Request-to-prepare</a:t>
            </a:r>
          </a:p>
          <a:p>
            <a:pPr lvl="1"/>
            <a:r>
              <a:rPr lang="en-US" altLang="en-US" dirty="0"/>
              <a:t>Votes</a:t>
            </a:r>
          </a:p>
          <a:p>
            <a:pPr lvl="1"/>
            <a:r>
              <a:rPr lang="en-US" altLang="en-US" dirty="0"/>
              <a:t>Decision</a:t>
            </a:r>
          </a:p>
          <a:p>
            <a:r>
              <a:rPr lang="en-US" altLang="en-US" dirty="0"/>
              <a:t>Done messages are just for bookkeeping </a:t>
            </a:r>
          </a:p>
          <a:p>
            <a:pPr lvl="1"/>
            <a:r>
              <a:rPr lang="en-US" altLang="en-US" dirty="0"/>
              <a:t>they don’t affect response time</a:t>
            </a:r>
          </a:p>
          <a:p>
            <a:pPr lvl="1"/>
            <a:r>
              <a:rPr lang="en-US" altLang="en-US" dirty="0"/>
              <a:t>they can be batched </a:t>
            </a:r>
          </a:p>
          <a:p>
            <a:pPr lvl="1"/>
            <a:endParaRPr lang="en-US" altLang="en-US" dirty="0"/>
          </a:p>
        </p:txBody>
      </p:sp>
    </p:spTree>
    <p:extLst>
      <p:ext uri="{BB962C8B-B14F-4D97-AF65-F5344CB8AC3E}">
        <p14:creationId xmlns:p14="http://schemas.microsoft.com/office/powerpoint/2010/main" val="26353851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0" y="0"/>
            <a:ext cx="7772400" cy="762000"/>
          </a:xfrm>
        </p:spPr>
        <p:txBody>
          <a:bodyPr/>
          <a:lstStyle/>
          <a:p>
            <a:r>
              <a:rPr lang="en-US" altLang="en-US"/>
              <a:t>Uncertainty</a:t>
            </a:r>
          </a:p>
        </p:txBody>
      </p:sp>
      <p:sp>
        <p:nvSpPr>
          <p:cNvPr id="56323" name="Rectangle 3"/>
          <p:cNvSpPr>
            <a:spLocks noGrp="1" noChangeArrowheads="1"/>
          </p:cNvSpPr>
          <p:nvPr>
            <p:ph type="body" idx="1"/>
          </p:nvPr>
        </p:nvSpPr>
        <p:spPr>
          <a:xfrm>
            <a:off x="0" y="745554"/>
            <a:ext cx="9144000" cy="1981200"/>
          </a:xfrm>
        </p:spPr>
        <p:txBody>
          <a:bodyPr/>
          <a:lstStyle/>
          <a:p>
            <a:r>
              <a:rPr lang="en-US" altLang="en-US" sz="2800" dirty="0"/>
              <a:t>Before it votes, a participant can abort unilaterally</a:t>
            </a:r>
          </a:p>
          <a:p>
            <a:r>
              <a:rPr lang="en-US" altLang="en-US" sz="2800" dirty="0"/>
              <a:t>After a participant votes </a:t>
            </a:r>
            <a:r>
              <a:rPr lang="en-US" altLang="en-US" sz="2800" b="1" dirty="0">
                <a:latin typeface="Arial Narrow" panose="020B0606020202030204" pitchFamily="34" charset="0"/>
              </a:rPr>
              <a:t>Prepared</a:t>
            </a:r>
            <a:r>
              <a:rPr lang="en-US" altLang="en-US" sz="2800" dirty="0"/>
              <a:t> and before it receives the coordinator’s decision, it is </a:t>
            </a:r>
            <a:r>
              <a:rPr lang="en-US" altLang="en-US" sz="2800" u="sng" dirty="0"/>
              <a:t>uncertain</a:t>
            </a:r>
            <a:r>
              <a:rPr lang="en-US" altLang="en-US" sz="2800" dirty="0"/>
              <a:t>. It can’t unilaterally commit or abort during its uncertainty period.</a:t>
            </a:r>
            <a:endParaRPr lang="en-US" altLang="en-US" dirty="0"/>
          </a:p>
        </p:txBody>
      </p:sp>
      <p:sp>
        <p:nvSpPr>
          <p:cNvPr id="56324" name="Rectangle 4"/>
          <p:cNvSpPr>
            <a:spLocks noChangeArrowheads="1"/>
          </p:cNvSpPr>
          <p:nvPr/>
        </p:nvSpPr>
        <p:spPr bwMode="invGray">
          <a:xfrm>
            <a:off x="5903976" y="2566416"/>
            <a:ext cx="23622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5" name="Rectangle 5"/>
          <p:cNvSpPr>
            <a:spLocks noChangeArrowheads="1"/>
          </p:cNvSpPr>
          <p:nvPr/>
        </p:nvSpPr>
        <p:spPr bwMode="invGray">
          <a:xfrm>
            <a:off x="5751576" y="2718816"/>
            <a:ext cx="23622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6" name="Rectangle 6"/>
          <p:cNvSpPr>
            <a:spLocks noChangeArrowheads="1"/>
          </p:cNvSpPr>
          <p:nvPr/>
        </p:nvSpPr>
        <p:spPr bwMode="invGray">
          <a:xfrm>
            <a:off x="5599176" y="2871216"/>
            <a:ext cx="23622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7" name="Text Box 7"/>
          <p:cNvSpPr txBox="1">
            <a:spLocks noChangeArrowheads="1"/>
          </p:cNvSpPr>
          <p:nvPr/>
        </p:nvSpPr>
        <p:spPr bwMode="auto">
          <a:xfrm>
            <a:off x="927164" y="2883916"/>
            <a:ext cx="190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Coordinator</a:t>
            </a:r>
          </a:p>
        </p:txBody>
      </p:sp>
      <p:sp>
        <p:nvSpPr>
          <p:cNvPr id="56328" name="Text Box 8"/>
          <p:cNvSpPr txBox="1">
            <a:spLocks noChangeArrowheads="1"/>
          </p:cNvSpPr>
          <p:nvPr/>
        </p:nvSpPr>
        <p:spPr bwMode="invGray">
          <a:xfrm>
            <a:off x="5827776" y="2883916"/>
            <a:ext cx="1722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Participant</a:t>
            </a:r>
          </a:p>
        </p:txBody>
      </p:sp>
      <p:sp>
        <p:nvSpPr>
          <p:cNvPr id="56329" name="Rectangle 9"/>
          <p:cNvSpPr>
            <a:spLocks noChangeArrowheads="1"/>
          </p:cNvSpPr>
          <p:nvPr/>
        </p:nvSpPr>
        <p:spPr bwMode="auto">
          <a:xfrm>
            <a:off x="798576" y="2871216"/>
            <a:ext cx="2057400" cy="312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0" name="Text Box 10"/>
          <p:cNvSpPr txBox="1">
            <a:spLocks noChangeArrowheads="1"/>
          </p:cNvSpPr>
          <p:nvPr/>
        </p:nvSpPr>
        <p:spPr bwMode="auto">
          <a:xfrm>
            <a:off x="2779776" y="3171254"/>
            <a:ext cx="2886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Request-to-Prepare</a:t>
            </a:r>
          </a:p>
        </p:txBody>
      </p:sp>
      <p:sp>
        <p:nvSpPr>
          <p:cNvPr id="56331" name="Text Box 11"/>
          <p:cNvSpPr txBox="1">
            <a:spLocks noChangeArrowheads="1"/>
          </p:cNvSpPr>
          <p:nvPr/>
        </p:nvSpPr>
        <p:spPr bwMode="auto">
          <a:xfrm>
            <a:off x="3519551" y="3768154"/>
            <a:ext cx="1446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Prepared</a:t>
            </a:r>
          </a:p>
        </p:txBody>
      </p:sp>
      <p:sp>
        <p:nvSpPr>
          <p:cNvPr id="56332" name="Text Box 12"/>
          <p:cNvSpPr txBox="1">
            <a:spLocks noChangeArrowheads="1"/>
          </p:cNvSpPr>
          <p:nvPr/>
        </p:nvSpPr>
        <p:spPr bwMode="auto">
          <a:xfrm>
            <a:off x="3568764" y="4765104"/>
            <a:ext cx="12684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Commit</a:t>
            </a:r>
          </a:p>
        </p:txBody>
      </p:sp>
      <p:sp>
        <p:nvSpPr>
          <p:cNvPr id="56333" name="Text Box 13"/>
          <p:cNvSpPr txBox="1">
            <a:spLocks noChangeArrowheads="1"/>
          </p:cNvSpPr>
          <p:nvPr/>
        </p:nvSpPr>
        <p:spPr bwMode="auto">
          <a:xfrm>
            <a:off x="3738626" y="5296916"/>
            <a:ext cx="912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Done</a:t>
            </a:r>
          </a:p>
        </p:txBody>
      </p:sp>
      <p:sp>
        <p:nvSpPr>
          <p:cNvPr id="56334" name="Line 14"/>
          <p:cNvSpPr>
            <a:spLocks noChangeShapeType="1"/>
          </p:cNvSpPr>
          <p:nvPr/>
        </p:nvSpPr>
        <p:spPr bwMode="auto">
          <a:xfrm>
            <a:off x="2551176" y="363321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5" name="Line 15"/>
          <p:cNvSpPr>
            <a:spLocks noChangeShapeType="1"/>
          </p:cNvSpPr>
          <p:nvPr/>
        </p:nvSpPr>
        <p:spPr bwMode="auto">
          <a:xfrm>
            <a:off x="2551176" y="524611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6" name="Line 16"/>
          <p:cNvSpPr>
            <a:spLocks noChangeShapeType="1"/>
          </p:cNvSpPr>
          <p:nvPr/>
        </p:nvSpPr>
        <p:spPr bwMode="auto">
          <a:xfrm flipH="1">
            <a:off x="2551176" y="425551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7" name="Line 17"/>
          <p:cNvSpPr>
            <a:spLocks noChangeShapeType="1"/>
          </p:cNvSpPr>
          <p:nvPr/>
        </p:nvSpPr>
        <p:spPr bwMode="auto">
          <a:xfrm flipH="1">
            <a:off x="2524189" y="5758879"/>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8" name="Line 18"/>
          <p:cNvSpPr>
            <a:spLocks noChangeShapeType="1"/>
          </p:cNvSpPr>
          <p:nvPr/>
        </p:nvSpPr>
        <p:spPr bwMode="invGray">
          <a:xfrm>
            <a:off x="6132576" y="4255516"/>
            <a:ext cx="0" cy="990600"/>
          </a:xfrm>
          <a:prstGeom prst="line">
            <a:avLst/>
          </a:prstGeom>
          <a:noFill/>
          <a:ln w="222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9" name="Text Box 19"/>
          <p:cNvSpPr txBox="1">
            <a:spLocks noChangeArrowheads="1"/>
          </p:cNvSpPr>
          <p:nvPr/>
        </p:nvSpPr>
        <p:spPr bwMode="invGray">
          <a:xfrm>
            <a:off x="6132576" y="4255516"/>
            <a:ext cx="1860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Uncertainty</a:t>
            </a:r>
          </a:p>
          <a:p>
            <a:pPr algn="l"/>
            <a:r>
              <a:rPr lang="en-US" altLang="en-US"/>
              <a:t>Period</a:t>
            </a:r>
          </a:p>
        </p:txBody>
      </p:sp>
    </p:spTree>
    <p:extLst>
      <p:ext uri="{BB962C8B-B14F-4D97-AF65-F5344CB8AC3E}">
        <p14:creationId xmlns:p14="http://schemas.microsoft.com/office/powerpoint/2010/main" val="17332485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Uncertainty (cont’d)</a:t>
            </a:r>
          </a:p>
        </p:txBody>
      </p:sp>
      <p:sp>
        <p:nvSpPr>
          <p:cNvPr id="57347" name="Rectangle 3"/>
          <p:cNvSpPr>
            <a:spLocks noGrp="1" noChangeArrowheads="1"/>
          </p:cNvSpPr>
          <p:nvPr>
            <p:ph type="body" idx="1"/>
          </p:nvPr>
        </p:nvSpPr>
        <p:spPr/>
        <p:txBody>
          <a:bodyPr/>
          <a:lstStyle/>
          <a:p>
            <a:r>
              <a:rPr lang="en-US" altLang="en-US"/>
              <a:t>The coordinator is never uncertain</a:t>
            </a:r>
          </a:p>
          <a:p>
            <a:r>
              <a:rPr lang="en-US" altLang="en-US"/>
              <a:t>If a participant fails or is disconnected from the coordinator while it’s uncertain, </a:t>
            </a:r>
            <a:br>
              <a:rPr lang="en-US" altLang="en-US"/>
            </a:br>
            <a:r>
              <a:rPr lang="en-US" altLang="en-US"/>
              <a:t>at recovery it must find out the decision</a:t>
            </a:r>
          </a:p>
        </p:txBody>
      </p:sp>
    </p:spTree>
    <p:extLst>
      <p:ext uri="{BB962C8B-B14F-4D97-AF65-F5344CB8AC3E}">
        <p14:creationId xmlns:p14="http://schemas.microsoft.com/office/powerpoint/2010/main" val="1369137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0"/>
            <a:ext cx="7772400" cy="838200"/>
          </a:xfrm>
        </p:spPr>
        <p:txBody>
          <a:bodyPr/>
          <a:lstStyle/>
          <a:p>
            <a:r>
              <a:rPr lang="en-US" altLang="en-US" dirty="0" smtClean="0"/>
              <a:t>Theorems</a:t>
            </a:r>
            <a:endParaRPr lang="en-US" altLang="en-US" dirty="0"/>
          </a:p>
        </p:txBody>
      </p:sp>
      <p:sp>
        <p:nvSpPr>
          <p:cNvPr id="58371" name="Rectangle 3"/>
          <p:cNvSpPr>
            <a:spLocks noGrp="1" noChangeArrowheads="1"/>
          </p:cNvSpPr>
          <p:nvPr>
            <p:ph type="body" idx="1"/>
          </p:nvPr>
        </p:nvSpPr>
        <p:spPr>
          <a:xfrm>
            <a:off x="0" y="838200"/>
            <a:ext cx="9144000" cy="6019800"/>
          </a:xfrm>
        </p:spPr>
        <p:txBody>
          <a:bodyPr>
            <a:normAutofit/>
          </a:bodyPr>
          <a:lstStyle/>
          <a:p>
            <a:r>
              <a:rPr lang="en-US" altLang="en-US" sz="2800" dirty="0"/>
              <a:t>Uncertainty periods are unavoidable</a:t>
            </a:r>
          </a:p>
          <a:p>
            <a:r>
              <a:rPr lang="en-US" altLang="en-US" sz="2800" u="sng" dirty="0"/>
              <a:t>Blocking</a:t>
            </a:r>
            <a:r>
              <a:rPr lang="en-US" altLang="en-US" sz="2800" dirty="0"/>
              <a:t> - a participant must await a repair before continuing. Blocking is bad.</a:t>
            </a:r>
          </a:p>
          <a:p>
            <a:r>
              <a:rPr lang="en-US" altLang="en-US" sz="2800" dirty="0"/>
              <a:t>Theorem 1 - For every possible commit protocol (not just 2PC), a communications failure can cause </a:t>
            </a:r>
            <a:br>
              <a:rPr lang="en-US" altLang="en-US" sz="2800" dirty="0"/>
            </a:br>
            <a:r>
              <a:rPr lang="en-US" altLang="en-US" sz="2800" dirty="0"/>
              <a:t>a participant to become blocked.</a:t>
            </a:r>
          </a:p>
          <a:p>
            <a:r>
              <a:rPr lang="en-US" altLang="en-US" sz="2800" u="sng" dirty="0"/>
              <a:t>Independent recovery</a:t>
            </a:r>
            <a:r>
              <a:rPr lang="en-US" altLang="en-US" sz="2800" dirty="0"/>
              <a:t> - a recovered participant can decide to commit or abort without communicating with other nodes</a:t>
            </a:r>
          </a:p>
          <a:p>
            <a:r>
              <a:rPr lang="en-US" altLang="en-US" sz="2800" dirty="0"/>
              <a:t>Theorem 2 - No commit protocol can guarantee independent recovery of failed participants</a:t>
            </a:r>
          </a:p>
        </p:txBody>
      </p:sp>
    </p:spTree>
    <p:extLst>
      <p:ext uri="{BB962C8B-B14F-4D97-AF65-F5344CB8AC3E}">
        <p14:creationId xmlns:p14="http://schemas.microsoft.com/office/powerpoint/2010/main" val="741371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r>
              <a:rPr lang="en-US" altLang="en-US" dirty="0"/>
              <a:t>Logging 2PC State Changes</a:t>
            </a:r>
          </a:p>
        </p:txBody>
      </p:sp>
      <p:sp>
        <p:nvSpPr>
          <p:cNvPr id="62485" name="Rectangle 21"/>
          <p:cNvSpPr>
            <a:spLocks noChangeArrowheads="1"/>
          </p:cNvSpPr>
          <p:nvPr/>
        </p:nvSpPr>
        <p:spPr bwMode="auto">
          <a:xfrm>
            <a:off x="23069" y="893689"/>
            <a:ext cx="948838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Times New Roman" panose="02020603050405020304" pitchFamily="18" charset="0"/>
              </a:defRPr>
            </a:lvl1pPr>
            <a:lvl2pPr marL="742950" indent="-285750" algn="l">
              <a:spcBef>
                <a:spcPct val="20000"/>
              </a:spcBef>
              <a:buChar char="–"/>
              <a:defRPr sz="2800">
                <a:solidFill>
                  <a:schemeClr val="tx1"/>
                </a:solidFill>
                <a:latin typeface="Times New Roman" panose="02020603050405020304" pitchFamily="18" charset="0"/>
              </a:defRPr>
            </a:lvl2pPr>
            <a:lvl3pPr marL="1143000" indent="-228600" algn="l">
              <a:spcBef>
                <a:spcPct val="20000"/>
              </a:spcBef>
              <a:buChar char="•"/>
              <a:defRPr sz="2400">
                <a:solidFill>
                  <a:schemeClr val="tx1"/>
                </a:solidFill>
                <a:latin typeface="Times New Roman" panose="02020603050405020304" pitchFamily="18" charset="0"/>
              </a:defRPr>
            </a:lvl3pPr>
            <a:lvl4pPr marL="1600200" indent="-228600" algn="l">
              <a:spcBef>
                <a:spcPct val="20000"/>
              </a:spcBef>
              <a:buChar char="–"/>
              <a:defRPr sz="2000">
                <a:solidFill>
                  <a:schemeClr val="tx1"/>
                </a:solidFill>
                <a:latin typeface="Times New Roman" panose="02020603050405020304" pitchFamily="18" charset="0"/>
              </a:defRPr>
            </a:lvl4pPr>
            <a:lvl5pPr marL="2057400" indent="-228600" algn="l">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sz="2800" dirty="0"/>
              <a:t>Logging may be </a:t>
            </a:r>
            <a:r>
              <a:rPr lang="en-US" altLang="en-US" sz="2800" u="sng" dirty="0"/>
              <a:t>eager</a:t>
            </a:r>
          </a:p>
          <a:p>
            <a:pPr lvl="1"/>
            <a:r>
              <a:rPr lang="en-US" altLang="en-US" sz="2400" dirty="0"/>
              <a:t>meaning it’s flushed to disk before the next Send Message</a:t>
            </a:r>
          </a:p>
          <a:p>
            <a:r>
              <a:rPr lang="en-US" altLang="en-US" sz="2800" dirty="0"/>
              <a:t>Or it may be </a:t>
            </a:r>
            <a:r>
              <a:rPr lang="en-US" altLang="en-US" sz="2800" u="sng" dirty="0"/>
              <a:t>lazy</a:t>
            </a:r>
            <a:r>
              <a:rPr lang="en-US" altLang="en-US" sz="2800" dirty="0"/>
              <a:t> = not eager</a:t>
            </a:r>
          </a:p>
        </p:txBody>
      </p:sp>
      <p:sp>
        <p:nvSpPr>
          <p:cNvPr id="62469" name="Rectangle 5"/>
          <p:cNvSpPr>
            <a:spLocks noChangeArrowheads="1"/>
          </p:cNvSpPr>
          <p:nvPr/>
        </p:nvSpPr>
        <p:spPr bwMode="invGray">
          <a:xfrm>
            <a:off x="5715000" y="2984426"/>
            <a:ext cx="34290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 name="Text Box 6"/>
          <p:cNvSpPr txBox="1">
            <a:spLocks noChangeArrowheads="1"/>
          </p:cNvSpPr>
          <p:nvPr/>
        </p:nvSpPr>
        <p:spPr bwMode="auto">
          <a:xfrm>
            <a:off x="503237" y="2463726"/>
            <a:ext cx="190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u="sng"/>
              <a:t>Coordinator</a:t>
            </a:r>
            <a:endParaRPr lang="en-US" altLang="en-US"/>
          </a:p>
        </p:txBody>
      </p:sp>
      <p:sp>
        <p:nvSpPr>
          <p:cNvPr id="62471" name="Text Box 7"/>
          <p:cNvSpPr txBox="1">
            <a:spLocks noChangeArrowheads="1"/>
          </p:cNvSpPr>
          <p:nvPr/>
        </p:nvSpPr>
        <p:spPr bwMode="invGray">
          <a:xfrm>
            <a:off x="6523037" y="2920926"/>
            <a:ext cx="1722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u="sng"/>
              <a:t>Participant</a:t>
            </a:r>
            <a:endParaRPr lang="en-US" altLang="en-US"/>
          </a:p>
        </p:txBody>
      </p:sp>
      <p:sp>
        <p:nvSpPr>
          <p:cNvPr id="62472" name="Rectangle 8"/>
          <p:cNvSpPr>
            <a:spLocks noChangeArrowheads="1"/>
          </p:cNvSpPr>
          <p:nvPr/>
        </p:nvSpPr>
        <p:spPr bwMode="auto">
          <a:xfrm>
            <a:off x="263525" y="2463726"/>
            <a:ext cx="2708275" cy="4079875"/>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62473" name="Text Box 9"/>
          <p:cNvSpPr txBox="1">
            <a:spLocks noChangeArrowheads="1"/>
          </p:cNvSpPr>
          <p:nvPr/>
        </p:nvSpPr>
        <p:spPr bwMode="auto">
          <a:xfrm>
            <a:off x="2913062" y="3267001"/>
            <a:ext cx="2886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Request-to-Prepare</a:t>
            </a:r>
          </a:p>
        </p:txBody>
      </p:sp>
      <p:sp>
        <p:nvSpPr>
          <p:cNvPr id="62474" name="Text Box 10"/>
          <p:cNvSpPr txBox="1">
            <a:spLocks noChangeArrowheads="1"/>
          </p:cNvSpPr>
          <p:nvPr/>
        </p:nvSpPr>
        <p:spPr bwMode="auto">
          <a:xfrm>
            <a:off x="3635375" y="3881364"/>
            <a:ext cx="1446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Prepared</a:t>
            </a:r>
          </a:p>
        </p:txBody>
      </p:sp>
      <p:sp>
        <p:nvSpPr>
          <p:cNvPr id="62475" name="Text Box 11"/>
          <p:cNvSpPr txBox="1">
            <a:spLocks noChangeArrowheads="1"/>
          </p:cNvSpPr>
          <p:nvPr/>
        </p:nvSpPr>
        <p:spPr bwMode="auto">
          <a:xfrm>
            <a:off x="3684587" y="4878314"/>
            <a:ext cx="1268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Commit</a:t>
            </a:r>
          </a:p>
        </p:txBody>
      </p:sp>
      <p:sp>
        <p:nvSpPr>
          <p:cNvPr id="62476" name="Text Box 12"/>
          <p:cNvSpPr txBox="1">
            <a:spLocks noChangeArrowheads="1"/>
          </p:cNvSpPr>
          <p:nvPr/>
        </p:nvSpPr>
        <p:spPr bwMode="auto">
          <a:xfrm>
            <a:off x="3854450" y="5410126"/>
            <a:ext cx="912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Done</a:t>
            </a:r>
          </a:p>
        </p:txBody>
      </p:sp>
      <p:sp>
        <p:nvSpPr>
          <p:cNvPr id="62477" name="Line 13"/>
          <p:cNvSpPr>
            <a:spLocks noChangeShapeType="1"/>
          </p:cNvSpPr>
          <p:nvPr/>
        </p:nvSpPr>
        <p:spPr bwMode="auto">
          <a:xfrm>
            <a:off x="2667000" y="374642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8" name="Line 14"/>
          <p:cNvSpPr>
            <a:spLocks noChangeShapeType="1"/>
          </p:cNvSpPr>
          <p:nvPr/>
        </p:nvSpPr>
        <p:spPr bwMode="auto">
          <a:xfrm>
            <a:off x="2667000" y="535932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9" name="Line 15"/>
          <p:cNvSpPr>
            <a:spLocks noChangeShapeType="1"/>
          </p:cNvSpPr>
          <p:nvPr/>
        </p:nvSpPr>
        <p:spPr bwMode="auto">
          <a:xfrm flipH="1">
            <a:off x="2667000" y="436872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0" name="Line 16"/>
          <p:cNvSpPr>
            <a:spLocks noChangeShapeType="1"/>
          </p:cNvSpPr>
          <p:nvPr/>
        </p:nvSpPr>
        <p:spPr bwMode="auto">
          <a:xfrm flipH="1">
            <a:off x="2640012" y="5872089"/>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2" name="Text Box 18"/>
          <p:cNvSpPr txBox="1">
            <a:spLocks noChangeArrowheads="1"/>
          </p:cNvSpPr>
          <p:nvPr/>
        </p:nvSpPr>
        <p:spPr bwMode="auto">
          <a:xfrm>
            <a:off x="669925" y="4379839"/>
            <a:ext cx="193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commit</a:t>
            </a:r>
          </a:p>
          <a:p>
            <a:pPr algn="l"/>
            <a:r>
              <a:rPr lang="en-US" altLang="en-US"/>
              <a:t> (eager)</a:t>
            </a:r>
          </a:p>
        </p:txBody>
      </p:sp>
      <p:sp>
        <p:nvSpPr>
          <p:cNvPr id="62483" name="Text Box 19"/>
          <p:cNvSpPr txBox="1">
            <a:spLocks noChangeArrowheads="1"/>
          </p:cNvSpPr>
          <p:nvPr/>
        </p:nvSpPr>
        <p:spPr bwMode="invGray">
          <a:xfrm>
            <a:off x="5867400" y="5359326"/>
            <a:ext cx="3025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commit (eager)</a:t>
            </a:r>
          </a:p>
        </p:txBody>
      </p:sp>
      <p:sp>
        <p:nvSpPr>
          <p:cNvPr id="62484" name="Text Box 20"/>
          <p:cNvSpPr txBox="1">
            <a:spLocks noChangeArrowheads="1"/>
          </p:cNvSpPr>
          <p:nvPr/>
        </p:nvSpPr>
        <p:spPr bwMode="auto">
          <a:xfrm>
            <a:off x="228600" y="5968926"/>
            <a:ext cx="2847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t>Log commit (lazy)</a:t>
            </a:r>
          </a:p>
        </p:txBody>
      </p:sp>
      <p:sp>
        <p:nvSpPr>
          <p:cNvPr id="62486" name="Text Box 22"/>
          <p:cNvSpPr txBox="1">
            <a:spLocks noChangeArrowheads="1"/>
          </p:cNvSpPr>
          <p:nvPr/>
        </p:nvSpPr>
        <p:spPr bwMode="invGray">
          <a:xfrm>
            <a:off x="5837237" y="3759126"/>
            <a:ext cx="3184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prepared (eager)</a:t>
            </a:r>
          </a:p>
        </p:txBody>
      </p:sp>
      <p:sp>
        <p:nvSpPr>
          <p:cNvPr id="62487" name="Text Box 23"/>
          <p:cNvSpPr txBox="1">
            <a:spLocks noChangeArrowheads="1"/>
          </p:cNvSpPr>
          <p:nvPr/>
        </p:nvSpPr>
        <p:spPr bwMode="auto">
          <a:xfrm>
            <a:off x="350837" y="2920926"/>
            <a:ext cx="2130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Start2PC</a:t>
            </a:r>
          </a:p>
          <a:p>
            <a:pPr algn="l"/>
            <a:r>
              <a:rPr lang="en-US" altLang="en-US"/>
              <a:t> (eager)</a:t>
            </a:r>
          </a:p>
        </p:txBody>
      </p:sp>
    </p:spTree>
    <p:extLst>
      <p:ext uri="{BB962C8B-B14F-4D97-AF65-F5344CB8AC3E}">
        <p14:creationId xmlns:p14="http://schemas.microsoft.com/office/powerpoint/2010/main" val="1115122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685800" y="0"/>
            <a:ext cx="7772400" cy="762000"/>
          </a:xfrm>
        </p:spPr>
        <p:txBody>
          <a:bodyPr/>
          <a:lstStyle/>
          <a:p>
            <a:r>
              <a:rPr lang="en-US" altLang="en-US"/>
              <a:t>Coordinator Recovery</a:t>
            </a:r>
          </a:p>
        </p:txBody>
      </p:sp>
      <p:sp>
        <p:nvSpPr>
          <p:cNvPr id="64515" name="Rectangle 1027"/>
          <p:cNvSpPr>
            <a:spLocks noGrp="1" noChangeArrowheads="1"/>
          </p:cNvSpPr>
          <p:nvPr>
            <p:ph type="body" idx="1"/>
          </p:nvPr>
        </p:nvSpPr>
        <p:spPr>
          <a:xfrm>
            <a:off x="35626" y="917844"/>
            <a:ext cx="9144000" cy="5715000"/>
          </a:xfrm>
        </p:spPr>
        <p:txBody>
          <a:bodyPr>
            <a:normAutofit/>
          </a:bodyPr>
          <a:lstStyle/>
          <a:p>
            <a:r>
              <a:rPr lang="en-US" altLang="en-US" sz="2400" dirty="0"/>
              <a:t>If the coordinator fails and later recovers, it must know the decision. It must therefore log</a:t>
            </a:r>
          </a:p>
          <a:p>
            <a:pPr lvl="1"/>
            <a:r>
              <a:rPr lang="en-US" altLang="en-US" sz="2400" dirty="0"/>
              <a:t>the fact that it began T’s 2PC protocol, including the list of participants, and</a:t>
            </a:r>
          </a:p>
          <a:p>
            <a:pPr lvl="1"/>
            <a:r>
              <a:rPr lang="en-US" altLang="en-US" sz="2400" dirty="0"/>
              <a:t>Commit or Abort, before sending </a:t>
            </a:r>
            <a:r>
              <a:rPr lang="en-US" altLang="en-US" sz="2400" b="1" dirty="0">
                <a:latin typeface="Arial Narrow" panose="020B0606020202030204" pitchFamily="34" charset="0"/>
              </a:rPr>
              <a:t>Commit</a:t>
            </a:r>
            <a:r>
              <a:rPr lang="en-US" altLang="en-US" sz="2400" dirty="0"/>
              <a:t> or </a:t>
            </a:r>
            <a:r>
              <a:rPr lang="en-US" altLang="en-US" sz="2400" b="1" dirty="0">
                <a:latin typeface="Arial Narrow" panose="020B0606020202030204" pitchFamily="34" charset="0"/>
              </a:rPr>
              <a:t>Abort</a:t>
            </a:r>
            <a:r>
              <a:rPr lang="en-US" altLang="en-US" sz="2400" dirty="0"/>
              <a:t> to any participant (so it knows whether to commit or abort after it recovers).</a:t>
            </a:r>
          </a:p>
          <a:p>
            <a:r>
              <a:rPr lang="en-US" altLang="en-US" sz="2400" dirty="0"/>
              <a:t>If the coordinator fails and recovers, it resends the decision to participants from whom it doesn’t remember getting </a:t>
            </a:r>
            <a:r>
              <a:rPr lang="en-US" altLang="en-US" sz="2400" b="1" dirty="0">
                <a:latin typeface="Arial Narrow" panose="020B0606020202030204" pitchFamily="34" charset="0"/>
              </a:rPr>
              <a:t>Done</a:t>
            </a:r>
            <a:endParaRPr lang="en-US" altLang="en-US" sz="2400" dirty="0"/>
          </a:p>
          <a:p>
            <a:pPr lvl="1"/>
            <a:r>
              <a:rPr lang="en-US" altLang="en-US" sz="2400" dirty="0"/>
              <a:t>If the participant forgot the transaction, it replies </a:t>
            </a:r>
            <a:r>
              <a:rPr lang="en-US" altLang="en-US" sz="2400" b="1" dirty="0">
                <a:latin typeface="Arial Narrow" panose="020B0606020202030204" pitchFamily="34" charset="0"/>
              </a:rPr>
              <a:t>Done</a:t>
            </a:r>
            <a:endParaRPr lang="en-US" altLang="en-US" sz="2400" dirty="0"/>
          </a:p>
          <a:p>
            <a:pPr lvl="1"/>
            <a:r>
              <a:rPr lang="en-US" altLang="en-US" sz="2400" dirty="0"/>
              <a:t>The coordinator should therefore log Done after it has received them all.</a:t>
            </a:r>
          </a:p>
        </p:txBody>
      </p:sp>
    </p:spTree>
    <p:extLst>
      <p:ext uri="{BB962C8B-B14F-4D97-AF65-F5344CB8AC3E}">
        <p14:creationId xmlns:p14="http://schemas.microsoft.com/office/powerpoint/2010/main" val="260633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0"/>
            <a:ext cx="7772400" cy="838200"/>
          </a:xfrm>
        </p:spPr>
        <p:txBody>
          <a:bodyPr/>
          <a:lstStyle/>
          <a:p>
            <a:r>
              <a:rPr lang="en-US" altLang="en-US"/>
              <a:t>Participant Recovery</a:t>
            </a:r>
          </a:p>
        </p:txBody>
      </p:sp>
      <p:sp>
        <p:nvSpPr>
          <p:cNvPr id="63492" name="Rectangle 4"/>
          <p:cNvSpPr>
            <a:spLocks noGrp="1" noChangeArrowheads="1"/>
          </p:cNvSpPr>
          <p:nvPr>
            <p:ph type="body" idx="1"/>
          </p:nvPr>
        </p:nvSpPr>
        <p:spPr>
          <a:xfrm>
            <a:off x="157163" y="782638"/>
            <a:ext cx="8986837" cy="5694362"/>
          </a:xfrm>
        </p:spPr>
        <p:txBody>
          <a:bodyPr>
            <a:normAutofit/>
          </a:bodyPr>
          <a:lstStyle/>
          <a:p>
            <a:r>
              <a:rPr lang="en-US" altLang="en-US" sz="2400" dirty="0"/>
              <a:t>If a participant P fails and later recovers, it first performs centralized recovery (Restart)</a:t>
            </a:r>
          </a:p>
          <a:p>
            <a:r>
              <a:rPr lang="en-US" altLang="en-US" sz="2400" dirty="0"/>
              <a:t>For each distributed transaction T that was active at the time of failure</a:t>
            </a:r>
          </a:p>
          <a:p>
            <a:pPr lvl="1"/>
            <a:r>
              <a:rPr lang="en-US" altLang="en-US" sz="2400" dirty="0"/>
              <a:t>If P is not uncertain about T, then it unilaterally aborts T</a:t>
            </a:r>
          </a:p>
          <a:p>
            <a:pPr lvl="1"/>
            <a:r>
              <a:rPr lang="en-US" altLang="en-US" sz="2400" dirty="0"/>
              <a:t>If P is uncertain, it runs the termination protocol </a:t>
            </a:r>
            <a:br>
              <a:rPr lang="en-US" altLang="en-US" sz="2400" dirty="0"/>
            </a:br>
            <a:r>
              <a:rPr lang="en-US" altLang="en-US" sz="2400" dirty="0"/>
              <a:t>(which may leave P blocked)</a:t>
            </a:r>
          </a:p>
          <a:p>
            <a:r>
              <a:rPr lang="en-US" altLang="en-US" sz="2400" dirty="0"/>
              <a:t>To ensure it can tell whether it’s uncertain, P must log its vote </a:t>
            </a:r>
            <a:r>
              <a:rPr lang="en-US" altLang="en-US" sz="2400" u="sng" dirty="0"/>
              <a:t>before</a:t>
            </a:r>
            <a:r>
              <a:rPr lang="en-US" altLang="en-US" sz="2400" dirty="0"/>
              <a:t> sending it to the coordinator</a:t>
            </a:r>
          </a:p>
          <a:p>
            <a:r>
              <a:rPr lang="en-US" altLang="en-US" sz="2400" dirty="0"/>
              <a:t>To avoid becoming totally blocked due to one blocked transaction, P should reacquire T’s locks during Restart and allow Restart to finish before T is resolved.</a:t>
            </a:r>
            <a:endParaRPr lang="en-US" altLang="en-US" sz="2800" dirty="0"/>
          </a:p>
        </p:txBody>
      </p:sp>
    </p:spTree>
    <p:extLst>
      <p:ext uri="{BB962C8B-B14F-4D97-AF65-F5344CB8AC3E}">
        <p14:creationId xmlns:p14="http://schemas.microsoft.com/office/powerpoint/2010/main" val="3993758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Paxos</a:t>
            </a:r>
            <a:r>
              <a:rPr lang="en-US" dirty="0" smtClean="0"/>
              <a:t>: Generalization of 2-PC</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821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material for </a:t>
            </a:r>
            <a:r>
              <a:rPr lang="en-US" dirty="0" err="1" smtClean="0"/>
              <a:t>paxos</a:t>
            </a:r>
            <a:endParaRPr lang="en-US" dirty="0"/>
          </a:p>
        </p:txBody>
      </p:sp>
      <p:sp>
        <p:nvSpPr>
          <p:cNvPr id="3" name="Content Placeholder 2"/>
          <p:cNvSpPr>
            <a:spLocks noGrp="1"/>
          </p:cNvSpPr>
          <p:nvPr>
            <p:ph idx="1"/>
          </p:nvPr>
        </p:nvSpPr>
        <p:spPr/>
        <p:txBody>
          <a:bodyPr>
            <a:normAutofit lnSpcReduction="10000"/>
          </a:bodyPr>
          <a:lstStyle/>
          <a:p>
            <a:r>
              <a:rPr lang="en-US" dirty="0" err="1"/>
              <a:t>Lamport</a:t>
            </a:r>
            <a:r>
              <a:rPr lang="en-US" dirty="0"/>
              <a:t>, Leslie. "</a:t>
            </a:r>
            <a:r>
              <a:rPr lang="en-US" dirty="0" err="1"/>
              <a:t>Paxos</a:t>
            </a:r>
            <a:r>
              <a:rPr lang="en-US" dirty="0"/>
              <a:t> made simple." </a:t>
            </a:r>
            <a:r>
              <a:rPr lang="en-US" i="1" dirty="0"/>
              <a:t>ACM </a:t>
            </a:r>
            <a:r>
              <a:rPr lang="en-US" i="1" dirty="0" err="1"/>
              <a:t>Sigact</a:t>
            </a:r>
            <a:r>
              <a:rPr lang="en-US" i="1" dirty="0"/>
              <a:t> News</a:t>
            </a:r>
            <a:r>
              <a:rPr lang="en-US" dirty="0"/>
              <a:t> 32, no. 4 (2001): 18-25.</a:t>
            </a:r>
          </a:p>
          <a:p>
            <a:r>
              <a:rPr lang="en-US" dirty="0" err="1"/>
              <a:t>Lamport</a:t>
            </a:r>
            <a:r>
              <a:rPr lang="en-US" dirty="0"/>
              <a:t>, Leslie. "The part-time parliament." </a:t>
            </a:r>
            <a:r>
              <a:rPr lang="en-US" i="1" dirty="0"/>
              <a:t>ACM Transactions on Computer Systems (TOCS)</a:t>
            </a:r>
            <a:r>
              <a:rPr lang="en-US" dirty="0"/>
              <a:t> 16.2 (1998): 133-169.</a:t>
            </a:r>
          </a:p>
          <a:p>
            <a:pPr lvl="1"/>
            <a:r>
              <a:rPr lang="en-US" dirty="0"/>
              <a:t>This is the original paper but hard to understand so we use the first listed paper</a:t>
            </a:r>
          </a:p>
          <a:p>
            <a:r>
              <a:rPr lang="en-US" dirty="0"/>
              <a:t>YouTube lecture by Prof. </a:t>
            </a:r>
            <a:r>
              <a:rPr lang="en-US" dirty="0" err="1"/>
              <a:t>Rachid</a:t>
            </a:r>
            <a:r>
              <a:rPr lang="en-US" dirty="0"/>
              <a:t> </a:t>
            </a:r>
            <a:r>
              <a:rPr lang="en-US" dirty="0" err="1"/>
              <a:t>Guerraoui</a:t>
            </a:r>
            <a:r>
              <a:rPr lang="en-US" dirty="0"/>
              <a:t> (</a:t>
            </a:r>
            <a:r>
              <a:rPr lang="en-US" dirty="0">
                <a:hlinkClick r:id="rId2"/>
              </a:rPr>
              <a:t>https://www.youtube.com/watch?v=WX4gjowx45E</a:t>
            </a:r>
            <a:r>
              <a:rPr lang="en-US" dirty="0" smtClean="0"/>
              <a:t>) – watch it please.</a:t>
            </a:r>
            <a:endParaRPr lang="en-US" dirty="0"/>
          </a:p>
          <a:p>
            <a:endParaRPr lang="en-US" dirty="0"/>
          </a:p>
        </p:txBody>
      </p:sp>
    </p:spTree>
    <p:extLst>
      <p:ext uri="{BB962C8B-B14F-4D97-AF65-F5344CB8AC3E}">
        <p14:creationId xmlns:p14="http://schemas.microsoft.com/office/powerpoint/2010/main" val="181609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Problem? (1/2)</a:t>
            </a:r>
            <a:endParaRPr lang="en-US" dirty="0"/>
          </a:p>
        </p:txBody>
      </p:sp>
      <p:sp>
        <p:nvSpPr>
          <p:cNvPr id="3" name="Content Placeholder 2"/>
          <p:cNvSpPr>
            <a:spLocks noGrp="1"/>
          </p:cNvSpPr>
          <p:nvPr>
            <p:ph idx="1"/>
          </p:nvPr>
        </p:nvSpPr>
        <p:spPr>
          <a:xfrm>
            <a:off x="228600" y="1143000"/>
            <a:ext cx="8686800" cy="2514600"/>
          </a:xfrm>
        </p:spPr>
        <p:txBody>
          <a:bodyPr>
            <a:normAutofit fontScale="77500" lnSpcReduction="20000"/>
          </a:bodyPr>
          <a:lstStyle/>
          <a:p>
            <a:r>
              <a:rPr lang="en-US" dirty="0" smtClean="0"/>
              <a:t>Consider our CAP lecture from before</a:t>
            </a:r>
          </a:p>
          <a:p>
            <a:pPr lvl="1"/>
            <a:r>
              <a:rPr lang="en-US" dirty="0" smtClean="0"/>
              <a:t>Say for availability purposes we create two replicas of the same service so clients can access the replica closest to them</a:t>
            </a:r>
          </a:p>
          <a:p>
            <a:pPr lvl="1"/>
            <a:r>
              <a:rPr lang="en-US" dirty="0" smtClean="0"/>
              <a:t>Say two persons who are joint account holders are performing operations on their account more or less at the same time but on different replicas, which handle operations on their account</a:t>
            </a:r>
          </a:p>
          <a:p>
            <a:pPr lvl="1"/>
            <a:r>
              <a:rPr lang="en-US" dirty="0" smtClean="0"/>
              <a:t>Replicas are supposed to synchronize state so there is a consistent view</a:t>
            </a:r>
            <a:endParaRPr lang="en-US" dirty="0"/>
          </a:p>
        </p:txBody>
      </p:sp>
      <p:grpSp>
        <p:nvGrpSpPr>
          <p:cNvPr id="19" name="Group 18"/>
          <p:cNvGrpSpPr/>
          <p:nvPr/>
        </p:nvGrpSpPr>
        <p:grpSpPr>
          <a:xfrm>
            <a:off x="2161308" y="3857655"/>
            <a:ext cx="5687291" cy="2082975"/>
            <a:chOff x="1066800" y="2743200"/>
            <a:chExt cx="6553200" cy="2971800"/>
          </a:xfrm>
        </p:grpSpPr>
        <p:sp>
          <p:nvSpPr>
            <p:cNvPr id="6" name="Rounded Rectangle 5"/>
            <p:cNvSpPr/>
            <p:nvPr/>
          </p:nvSpPr>
          <p:spPr>
            <a:xfrm>
              <a:off x="1447800" y="2743200"/>
              <a:ext cx="5410200" cy="144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Service</a:t>
              </a:r>
            </a:p>
            <a:p>
              <a:pPr algn="ctr"/>
              <a:r>
                <a:rPr lang="en-US" sz="3200" dirty="0" smtClean="0">
                  <a:solidFill>
                    <a:schemeClr val="tx1"/>
                  </a:solidFill>
                </a:rPr>
                <a:t>(e.g. bank)</a:t>
              </a:r>
              <a:endParaRPr lang="en-US" sz="3200" dirty="0">
                <a:solidFill>
                  <a:schemeClr val="tx1"/>
                </a:solidFill>
              </a:endParaRPr>
            </a:p>
          </p:txBody>
        </p:sp>
        <p:sp>
          <p:nvSpPr>
            <p:cNvPr id="4" name="Oval 3"/>
            <p:cNvSpPr/>
            <p:nvPr/>
          </p:nvSpPr>
          <p:spPr>
            <a:xfrm>
              <a:off x="1752600" y="3048000"/>
              <a:ext cx="990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R1</a:t>
              </a:r>
              <a:endParaRPr lang="en-US" sz="2800" dirty="0"/>
            </a:p>
          </p:txBody>
        </p:sp>
        <p:sp>
          <p:nvSpPr>
            <p:cNvPr id="5" name="Oval 4"/>
            <p:cNvSpPr/>
            <p:nvPr/>
          </p:nvSpPr>
          <p:spPr>
            <a:xfrm>
              <a:off x="5486400" y="3048000"/>
              <a:ext cx="990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R2</a:t>
              </a:r>
              <a:endParaRPr lang="en-US" sz="2800" dirty="0"/>
            </a:p>
          </p:txBody>
        </p:sp>
        <p:sp>
          <p:nvSpPr>
            <p:cNvPr id="7" name="Oval 6"/>
            <p:cNvSpPr/>
            <p:nvPr/>
          </p:nvSpPr>
          <p:spPr>
            <a:xfrm>
              <a:off x="1066800" y="4800600"/>
              <a:ext cx="990600" cy="9144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t>
              </a:r>
              <a:r>
                <a:rPr lang="en-US" sz="3200" dirty="0" smtClean="0"/>
                <a:t>1</a:t>
              </a:r>
              <a:endParaRPr lang="en-US" sz="3200" dirty="0"/>
            </a:p>
          </p:txBody>
        </p:sp>
        <p:sp>
          <p:nvSpPr>
            <p:cNvPr id="8" name="Oval 7"/>
            <p:cNvSpPr/>
            <p:nvPr/>
          </p:nvSpPr>
          <p:spPr>
            <a:xfrm>
              <a:off x="6629400" y="4800600"/>
              <a:ext cx="990600" cy="9144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C2</a:t>
              </a:r>
              <a:endParaRPr lang="en-US" sz="3200" dirty="0"/>
            </a:p>
          </p:txBody>
        </p:sp>
        <p:cxnSp>
          <p:nvCxnSpPr>
            <p:cNvPr id="10" name="Curved Connector 9"/>
            <p:cNvCxnSpPr>
              <a:stCxn id="4" idx="7"/>
              <a:endCxn id="5" idx="1"/>
            </p:cNvCxnSpPr>
            <p:nvPr/>
          </p:nvCxnSpPr>
          <p:spPr>
            <a:xfrm rot="5400000" flipH="1" flipV="1">
              <a:off x="4114800" y="1665241"/>
              <a:ext cx="12700" cy="3033340"/>
            </a:xfrm>
            <a:prstGeom prst="curvedConnector3">
              <a:avLst>
                <a:gd name="adj1" fmla="val 285441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rot="5400000" flipH="1" flipV="1">
              <a:off x="4101120" y="2299681"/>
              <a:ext cx="12700" cy="3033340"/>
            </a:xfrm>
            <a:prstGeom prst="curvedConnector3">
              <a:avLst>
                <a:gd name="adj1" fmla="val -2638370"/>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752600" y="4019664"/>
              <a:ext cx="419100" cy="838200"/>
            </a:xfrm>
            <a:prstGeom prst="straightConnector1">
              <a:avLst/>
            </a:prstGeom>
            <a:ln w="31750">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324600" y="3886200"/>
              <a:ext cx="685800" cy="853281"/>
            </a:xfrm>
            <a:prstGeom prst="straightConnector1">
              <a:avLst/>
            </a:prstGeom>
            <a:ln w="31750">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0075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7" name="Rectangle 3"/>
          <p:cNvSpPr>
            <a:spLocks noGrp="1" noChangeArrowheads="1"/>
          </p:cNvSpPr>
          <p:nvPr>
            <p:ph type="title"/>
          </p:nvPr>
        </p:nvSpPr>
        <p:spPr>
          <a:xfrm>
            <a:off x="228600" y="228600"/>
            <a:ext cx="8686800" cy="533400"/>
          </a:xfrm>
        </p:spPr>
        <p:txBody>
          <a:bodyPr>
            <a:normAutofit fontScale="90000"/>
          </a:bodyPr>
          <a:lstStyle/>
          <a:p>
            <a:r>
              <a:rPr lang="en-US" altLang="en-US" sz="3200"/>
              <a:t>N-Version Programming: The Idea</a:t>
            </a:r>
          </a:p>
        </p:txBody>
      </p:sp>
      <p:sp>
        <p:nvSpPr>
          <p:cNvPr id="728068" name="Text Box 4"/>
          <p:cNvSpPr txBox="1">
            <a:spLocks noChangeArrowheads="1"/>
          </p:cNvSpPr>
          <p:nvPr/>
        </p:nvSpPr>
        <p:spPr bwMode="auto">
          <a:xfrm>
            <a:off x="609600" y="914400"/>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Independently develop </a:t>
            </a:r>
            <a:r>
              <a:rPr lang="en-US" altLang="en-US" sz="2000" b="0" i="1">
                <a:solidFill>
                  <a:srgbClr val="000000"/>
                </a:solidFill>
                <a:latin typeface="Arial" panose="020B0604020202020204" pitchFamily="34" charset="0"/>
                <a:cs typeface="Times New Roman" panose="02020603050405020304" pitchFamily="18" charset="0"/>
              </a:rPr>
              <a:t>N</a:t>
            </a:r>
            <a:r>
              <a:rPr lang="en-US" altLang="en-US" sz="2000" b="0">
                <a:solidFill>
                  <a:srgbClr val="000000"/>
                </a:solidFill>
                <a:latin typeface="Arial" panose="020B0604020202020204" pitchFamily="34" charset="0"/>
                <a:cs typeface="Times New Roman" panose="02020603050405020304" pitchFamily="18" charset="0"/>
              </a:rPr>
              <a:t> different programs (known as “versions”) from the same initial specification</a:t>
            </a:r>
          </a:p>
        </p:txBody>
      </p:sp>
      <p:sp>
        <p:nvSpPr>
          <p:cNvPr id="728069" name="Text Box 5"/>
          <p:cNvSpPr txBox="1">
            <a:spLocks noChangeArrowheads="1"/>
          </p:cNvSpPr>
          <p:nvPr/>
        </p:nvSpPr>
        <p:spPr bwMode="auto">
          <a:xfrm>
            <a:off x="278892" y="3428999"/>
            <a:ext cx="8357616" cy="255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The greater the diversity in the </a:t>
            </a:r>
            <a:r>
              <a:rPr lang="en-US" altLang="en-US" sz="2000" b="0" i="1" dirty="0">
                <a:solidFill>
                  <a:srgbClr val="000000"/>
                </a:solidFill>
                <a:latin typeface="Arial" panose="020B0604020202020204" pitchFamily="34" charset="0"/>
                <a:cs typeface="Times New Roman" panose="02020603050405020304" pitchFamily="18" charset="0"/>
              </a:rPr>
              <a:t>N</a:t>
            </a:r>
            <a:r>
              <a:rPr lang="en-US" altLang="en-US" sz="2000" b="0" dirty="0">
                <a:solidFill>
                  <a:srgbClr val="000000"/>
                </a:solidFill>
                <a:latin typeface="Arial" panose="020B0604020202020204" pitchFamily="34" charset="0"/>
                <a:cs typeface="Times New Roman" panose="02020603050405020304" pitchFamily="18" charset="0"/>
              </a:rPr>
              <a:t> versions, the less likely </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that they will have flaws that produce correlated errors</a:t>
            </a:r>
          </a:p>
          <a:p>
            <a:pPr>
              <a:lnSpc>
                <a:spcPct val="85000"/>
              </a:lnSpc>
            </a:pPr>
            <a:endParaRPr lang="en-US" altLang="en-US" sz="800" b="0" dirty="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i="1" dirty="0">
                <a:solidFill>
                  <a:srgbClr val="000000"/>
                </a:solidFill>
                <a:latin typeface="Arial" panose="020B0604020202020204" pitchFamily="34" charset="0"/>
                <a:cs typeface="Times New Roman" panose="02020603050405020304" pitchFamily="18" charset="0"/>
              </a:rPr>
              <a:t>Diversity in:</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Programming teams (personnel and structure)</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Software architecture</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Algorithms used</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Programming languages</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Verification tools and methods</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Data (input re-expression and output adjustment)</a:t>
            </a:r>
          </a:p>
        </p:txBody>
      </p:sp>
      <p:sp>
        <p:nvSpPr>
          <p:cNvPr id="728070" name="Rectangle 6"/>
          <p:cNvSpPr>
            <a:spLocks noChangeArrowheads="1"/>
          </p:cNvSpPr>
          <p:nvPr/>
        </p:nvSpPr>
        <p:spPr bwMode="auto">
          <a:xfrm>
            <a:off x="2362200" y="1752600"/>
            <a:ext cx="1447800" cy="457200"/>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Version 1</a:t>
            </a:r>
          </a:p>
        </p:txBody>
      </p:sp>
      <p:sp>
        <p:nvSpPr>
          <p:cNvPr id="728072" name="Rectangle 8"/>
          <p:cNvSpPr>
            <a:spLocks noChangeArrowheads="1"/>
          </p:cNvSpPr>
          <p:nvPr/>
        </p:nvSpPr>
        <p:spPr bwMode="auto">
          <a:xfrm>
            <a:off x="2362200" y="2362200"/>
            <a:ext cx="1447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Version 2</a:t>
            </a:r>
          </a:p>
        </p:txBody>
      </p:sp>
      <p:sp>
        <p:nvSpPr>
          <p:cNvPr id="728073" name="Rectangle 9"/>
          <p:cNvSpPr>
            <a:spLocks noChangeArrowheads="1"/>
          </p:cNvSpPr>
          <p:nvPr/>
        </p:nvSpPr>
        <p:spPr bwMode="auto">
          <a:xfrm>
            <a:off x="2362200" y="2971800"/>
            <a:ext cx="14478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Version 3</a:t>
            </a:r>
          </a:p>
        </p:txBody>
      </p:sp>
      <p:sp>
        <p:nvSpPr>
          <p:cNvPr id="728074" name="Line 10"/>
          <p:cNvSpPr>
            <a:spLocks noChangeShapeType="1"/>
          </p:cNvSpPr>
          <p:nvPr/>
        </p:nvSpPr>
        <p:spPr bwMode="auto">
          <a:xfrm>
            <a:off x="1828800" y="19812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5" name="Line 11"/>
          <p:cNvSpPr>
            <a:spLocks noChangeShapeType="1"/>
          </p:cNvSpPr>
          <p:nvPr/>
        </p:nvSpPr>
        <p:spPr bwMode="auto">
          <a:xfrm>
            <a:off x="1828800" y="2590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6" name="Line 12"/>
          <p:cNvSpPr>
            <a:spLocks noChangeShapeType="1"/>
          </p:cNvSpPr>
          <p:nvPr/>
        </p:nvSpPr>
        <p:spPr bwMode="auto">
          <a:xfrm>
            <a:off x="1828800" y="32004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7" name="Line 13"/>
          <p:cNvSpPr>
            <a:spLocks noChangeShapeType="1"/>
          </p:cNvSpPr>
          <p:nvPr/>
        </p:nvSpPr>
        <p:spPr bwMode="auto">
          <a:xfrm>
            <a:off x="1828800" y="19812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8" name="Line 14"/>
          <p:cNvSpPr>
            <a:spLocks noChangeShapeType="1"/>
          </p:cNvSpPr>
          <p:nvPr/>
        </p:nvSpPr>
        <p:spPr bwMode="auto">
          <a:xfrm>
            <a:off x="1371600" y="2590800"/>
            <a:ext cx="457200"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9" name="Oval 15"/>
          <p:cNvSpPr>
            <a:spLocks noChangeArrowheads="1"/>
          </p:cNvSpPr>
          <p:nvPr/>
        </p:nvSpPr>
        <p:spPr bwMode="auto">
          <a:xfrm>
            <a:off x="4800600" y="2209800"/>
            <a:ext cx="685800" cy="6858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Voter</a:t>
            </a:r>
          </a:p>
        </p:txBody>
      </p:sp>
      <p:sp>
        <p:nvSpPr>
          <p:cNvPr id="728080" name="Line 16"/>
          <p:cNvSpPr>
            <a:spLocks noChangeShapeType="1"/>
          </p:cNvSpPr>
          <p:nvPr/>
        </p:nvSpPr>
        <p:spPr bwMode="auto">
          <a:xfrm>
            <a:off x="3810000" y="2590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1" name="Line 17"/>
          <p:cNvSpPr>
            <a:spLocks noChangeShapeType="1"/>
          </p:cNvSpPr>
          <p:nvPr/>
        </p:nvSpPr>
        <p:spPr bwMode="auto">
          <a:xfrm>
            <a:off x="3810000" y="1981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2" name="Line 18"/>
          <p:cNvSpPr>
            <a:spLocks noChangeShapeType="1"/>
          </p:cNvSpPr>
          <p:nvPr/>
        </p:nvSpPr>
        <p:spPr bwMode="auto">
          <a:xfrm>
            <a:off x="4343400" y="19812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3" name="Line 19"/>
          <p:cNvSpPr>
            <a:spLocks noChangeShapeType="1"/>
          </p:cNvSpPr>
          <p:nvPr/>
        </p:nvSpPr>
        <p:spPr bwMode="auto">
          <a:xfrm>
            <a:off x="3810000" y="32004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4" name="Line 20"/>
          <p:cNvSpPr>
            <a:spLocks noChangeShapeType="1"/>
          </p:cNvSpPr>
          <p:nvPr/>
        </p:nvSpPr>
        <p:spPr bwMode="auto">
          <a:xfrm flipV="1">
            <a:off x="4343400" y="27432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5" name="Line 21"/>
          <p:cNvSpPr>
            <a:spLocks noChangeShapeType="1"/>
          </p:cNvSpPr>
          <p:nvPr/>
        </p:nvSpPr>
        <p:spPr bwMode="auto">
          <a:xfrm>
            <a:off x="5486400" y="2514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7" name="Text Box 23"/>
          <p:cNvSpPr txBox="1">
            <a:spLocks noChangeArrowheads="1"/>
          </p:cNvSpPr>
          <p:nvPr/>
        </p:nvSpPr>
        <p:spPr bwMode="auto">
          <a:xfrm>
            <a:off x="6019800" y="23622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0">
                <a:latin typeface="Arial" panose="020B0604020202020204" pitchFamily="34" charset="0"/>
                <a:cs typeface="Arial" panose="020B0604020202020204" pitchFamily="34" charset="0"/>
              </a:rPr>
              <a:t>Output</a:t>
            </a:r>
          </a:p>
        </p:txBody>
      </p:sp>
      <p:sp>
        <p:nvSpPr>
          <p:cNvPr id="728088" name="Text Box 24"/>
          <p:cNvSpPr txBox="1">
            <a:spLocks noChangeArrowheads="1"/>
          </p:cNvSpPr>
          <p:nvPr/>
        </p:nvSpPr>
        <p:spPr bwMode="auto">
          <a:xfrm>
            <a:off x="762000" y="2438400"/>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0">
                <a:latin typeface="Arial" panose="020B0604020202020204" pitchFamily="34" charset="0"/>
                <a:cs typeface="Arial" panose="020B0604020202020204" pitchFamily="34" charset="0"/>
              </a:rPr>
              <a:t>Input</a:t>
            </a:r>
          </a:p>
        </p:txBody>
      </p:sp>
      <p:grpSp>
        <p:nvGrpSpPr>
          <p:cNvPr id="728092" name="Group 28"/>
          <p:cNvGrpSpPr>
            <a:grpSpLocks/>
          </p:cNvGrpSpPr>
          <p:nvPr/>
        </p:nvGrpSpPr>
        <p:grpSpPr bwMode="auto">
          <a:xfrm>
            <a:off x="5486400" y="1481138"/>
            <a:ext cx="2762250" cy="804862"/>
            <a:chOff x="3456" y="1029"/>
            <a:chExt cx="1740" cy="507"/>
          </a:xfrm>
        </p:grpSpPr>
        <p:sp>
          <p:nvSpPr>
            <p:cNvPr id="728089" name="Line 25"/>
            <p:cNvSpPr>
              <a:spLocks noChangeShapeType="1"/>
            </p:cNvSpPr>
            <p:nvPr/>
          </p:nvSpPr>
          <p:spPr bwMode="auto">
            <a:xfrm flipV="1">
              <a:off x="3456" y="1248"/>
              <a:ext cx="864"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90" name="Text Box 26"/>
            <p:cNvSpPr txBox="1">
              <a:spLocks noChangeArrowheads="1"/>
            </p:cNvSpPr>
            <p:nvPr/>
          </p:nvSpPr>
          <p:spPr bwMode="auto">
            <a:xfrm>
              <a:off x="4320" y="1029"/>
              <a:ext cx="87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1800" b="0">
                  <a:latin typeface="Arial" panose="020B0604020202020204" pitchFamily="34" charset="0"/>
                  <a:cs typeface="Arial" panose="020B0604020202020204" pitchFamily="34" charset="0"/>
                </a:rPr>
                <a:t>Adjudicator;</a:t>
              </a:r>
            </a:p>
            <a:p>
              <a:pPr>
                <a:lnSpc>
                  <a:spcPct val="85000"/>
                </a:lnSpc>
              </a:pPr>
              <a:r>
                <a:rPr lang="en-US" altLang="en-US" sz="1800" b="0">
                  <a:latin typeface="Arial" panose="020B0604020202020204" pitchFamily="34" charset="0"/>
                  <a:cs typeface="Arial" panose="020B0604020202020204" pitchFamily="34" charset="0"/>
                </a:rPr>
                <a:t>Decider;</a:t>
              </a:r>
            </a:p>
            <a:p>
              <a:pPr>
                <a:lnSpc>
                  <a:spcPct val="85000"/>
                </a:lnSpc>
              </a:pPr>
              <a:r>
                <a:rPr lang="en-US" altLang="en-US" sz="1800" b="0">
                  <a:latin typeface="Arial" panose="020B0604020202020204" pitchFamily="34" charset="0"/>
                  <a:cs typeface="Arial" panose="020B0604020202020204" pitchFamily="34" charset="0"/>
                </a:rPr>
                <a:t>Data fuser</a:t>
              </a:r>
            </a:p>
          </p:txBody>
        </p:sp>
      </p:grpSp>
    </p:spTree>
    <p:extLst>
      <p:ext uri="{BB962C8B-B14F-4D97-AF65-F5344CB8AC3E}">
        <p14:creationId xmlns:p14="http://schemas.microsoft.com/office/powerpoint/2010/main" val="541640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8069"/>
                                        </p:tgtEl>
                                        <p:attrNameLst>
                                          <p:attrName>style.visibility</p:attrName>
                                        </p:attrNameLst>
                                      </p:cBhvr>
                                      <p:to>
                                        <p:strVal val="visible"/>
                                      </p:to>
                                    </p:set>
                                    <p:animEffect transition="in" filter="dissolve">
                                      <p:cBhvr>
                                        <p:cTn id="7" dur="500"/>
                                        <p:tgtEl>
                                          <p:spTgt spid="728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8092"/>
                                        </p:tgtEl>
                                        <p:attrNameLst>
                                          <p:attrName>style.visibility</p:attrName>
                                        </p:attrNameLst>
                                      </p:cBhvr>
                                      <p:to>
                                        <p:strVal val="visible"/>
                                      </p:to>
                                    </p:set>
                                    <p:animEffect transition="in" filter="wipe(left)">
                                      <p:cBhvr>
                                        <p:cTn id="12" dur="1000"/>
                                        <p:tgtEl>
                                          <p:spTgt spid="728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Problem? </a:t>
            </a:r>
            <a:r>
              <a:rPr lang="en-US" dirty="0" smtClean="0"/>
              <a:t>(2/2</a:t>
            </a:r>
            <a:r>
              <a:rPr lang="en-US" dirty="0" smtClean="0"/>
              <a:t>)</a:t>
            </a:r>
            <a:endParaRPr lang="en-US" dirty="0"/>
          </a:p>
        </p:txBody>
      </p:sp>
      <p:sp>
        <p:nvSpPr>
          <p:cNvPr id="3" name="Content Placeholder 2"/>
          <p:cNvSpPr>
            <a:spLocks noGrp="1"/>
          </p:cNvSpPr>
          <p:nvPr>
            <p:ph idx="1"/>
          </p:nvPr>
        </p:nvSpPr>
        <p:spPr>
          <a:xfrm>
            <a:off x="228600" y="1143000"/>
            <a:ext cx="8686800" cy="2514600"/>
          </a:xfrm>
        </p:spPr>
        <p:txBody>
          <a:bodyPr>
            <a:normAutofit fontScale="62500" lnSpcReduction="20000"/>
          </a:bodyPr>
          <a:lstStyle/>
          <a:p>
            <a:r>
              <a:rPr lang="en-US" dirty="0"/>
              <a:t>System is completely asynchronous</a:t>
            </a:r>
          </a:p>
          <a:p>
            <a:pPr lvl="1"/>
            <a:r>
              <a:rPr lang="en-US" dirty="0" smtClean="0"/>
              <a:t>i.e. messages </a:t>
            </a:r>
            <a:r>
              <a:rPr lang="en-US" dirty="0"/>
              <a:t>are sent at any time and that they can reach their replicas in any order and with any arbitrary delay (assume no loss or duplication)</a:t>
            </a:r>
          </a:p>
          <a:p>
            <a:r>
              <a:rPr lang="en-US" dirty="0"/>
              <a:t>Things that can go wrong</a:t>
            </a:r>
          </a:p>
          <a:p>
            <a:pPr lvl="1"/>
            <a:r>
              <a:rPr lang="en-US" dirty="0"/>
              <a:t>Say C2 wants to withdraw money assuming that C1 is going to deposit money before C2 issues a withdraw request (assume they have called each other and C1 has assured C2 that money will be deposited ASAP)</a:t>
            </a:r>
          </a:p>
          <a:p>
            <a:pPr lvl="1"/>
            <a:r>
              <a:rPr lang="en-US" dirty="0"/>
              <a:t>But what if C1’s request reaches R1 late, or even if it had reached R1, say the state had not gotten synchronized with R2</a:t>
            </a:r>
          </a:p>
          <a:p>
            <a:pPr lvl="1"/>
            <a:r>
              <a:rPr lang="en-US" dirty="0"/>
              <a:t>=&gt; C2’s operation is a disaster </a:t>
            </a:r>
            <a:r>
              <a:rPr lang="en-US" dirty="0">
                <a:sym typeface="Wingdings" panose="05000000000000000000" pitchFamily="2" charset="2"/>
              </a:rPr>
              <a:t></a:t>
            </a:r>
            <a:endParaRPr lang="en-US" dirty="0"/>
          </a:p>
        </p:txBody>
      </p:sp>
      <p:grpSp>
        <p:nvGrpSpPr>
          <p:cNvPr id="19" name="Group 18"/>
          <p:cNvGrpSpPr/>
          <p:nvPr/>
        </p:nvGrpSpPr>
        <p:grpSpPr>
          <a:xfrm>
            <a:off x="2161308" y="3857655"/>
            <a:ext cx="5687291" cy="2082975"/>
            <a:chOff x="1066800" y="2743200"/>
            <a:chExt cx="6553200" cy="2971800"/>
          </a:xfrm>
        </p:grpSpPr>
        <p:sp>
          <p:nvSpPr>
            <p:cNvPr id="6" name="Rounded Rectangle 5"/>
            <p:cNvSpPr/>
            <p:nvPr/>
          </p:nvSpPr>
          <p:spPr>
            <a:xfrm>
              <a:off x="1447800" y="2743200"/>
              <a:ext cx="5410200" cy="144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Service</a:t>
              </a:r>
            </a:p>
            <a:p>
              <a:pPr algn="ctr"/>
              <a:r>
                <a:rPr lang="en-US" sz="3200" dirty="0" smtClean="0">
                  <a:solidFill>
                    <a:schemeClr val="tx1"/>
                  </a:solidFill>
                </a:rPr>
                <a:t>(e.g. bank)</a:t>
              </a:r>
              <a:endParaRPr lang="en-US" sz="3200" dirty="0">
                <a:solidFill>
                  <a:schemeClr val="tx1"/>
                </a:solidFill>
              </a:endParaRPr>
            </a:p>
          </p:txBody>
        </p:sp>
        <p:sp>
          <p:nvSpPr>
            <p:cNvPr id="4" name="Oval 3"/>
            <p:cNvSpPr/>
            <p:nvPr/>
          </p:nvSpPr>
          <p:spPr>
            <a:xfrm>
              <a:off x="1752600" y="3048000"/>
              <a:ext cx="990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R1</a:t>
              </a:r>
              <a:endParaRPr lang="en-US" sz="2800" dirty="0"/>
            </a:p>
          </p:txBody>
        </p:sp>
        <p:sp>
          <p:nvSpPr>
            <p:cNvPr id="5" name="Oval 4"/>
            <p:cNvSpPr/>
            <p:nvPr/>
          </p:nvSpPr>
          <p:spPr>
            <a:xfrm>
              <a:off x="5486400" y="3048000"/>
              <a:ext cx="990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R2</a:t>
              </a:r>
              <a:endParaRPr lang="en-US" sz="2800" dirty="0"/>
            </a:p>
          </p:txBody>
        </p:sp>
        <p:sp>
          <p:nvSpPr>
            <p:cNvPr id="7" name="Oval 6"/>
            <p:cNvSpPr/>
            <p:nvPr/>
          </p:nvSpPr>
          <p:spPr>
            <a:xfrm>
              <a:off x="1066800" y="4800600"/>
              <a:ext cx="990600" cy="9144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t>
              </a:r>
              <a:r>
                <a:rPr lang="en-US" sz="3200" dirty="0" smtClean="0"/>
                <a:t>1</a:t>
              </a:r>
              <a:endParaRPr lang="en-US" sz="3200" dirty="0"/>
            </a:p>
          </p:txBody>
        </p:sp>
        <p:sp>
          <p:nvSpPr>
            <p:cNvPr id="8" name="Oval 7"/>
            <p:cNvSpPr/>
            <p:nvPr/>
          </p:nvSpPr>
          <p:spPr>
            <a:xfrm>
              <a:off x="6629400" y="4800600"/>
              <a:ext cx="990600" cy="9144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C2</a:t>
              </a:r>
              <a:endParaRPr lang="en-US" sz="3200" dirty="0"/>
            </a:p>
          </p:txBody>
        </p:sp>
        <p:cxnSp>
          <p:nvCxnSpPr>
            <p:cNvPr id="10" name="Curved Connector 9"/>
            <p:cNvCxnSpPr>
              <a:stCxn id="4" idx="7"/>
              <a:endCxn id="5" idx="1"/>
            </p:cNvCxnSpPr>
            <p:nvPr/>
          </p:nvCxnSpPr>
          <p:spPr>
            <a:xfrm rot="5400000" flipH="1" flipV="1">
              <a:off x="4114800" y="1665241"/>
              <a:ext cx="12700" cy="3033340"/>
            </a:xfrm>
            <a:prstGeom prst="curvedConnector3">
              <a:avLst>
                <a:gd name="adj1" fmla="val 285441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rot="5400000" flipH="1" flipV="1">
              <a:off x="4101120" y="2299681"/>
              <a:ext cx="12700" cy="3033340"/>
            </a:xfrm>
            <a:prstGeom prst="curvedConnector3">
              <a:avLst>
                <a:gd name="adj1" fmla="val -2638370"/>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752600" y="4019664"/>
              <a:ext cx="419100" cy="838200"/>
            </a:xfrm>
            <a:prstGeom prst="straightConnector1">
              <a:avLst/>
            </a:prstGeom>
            <a:ln w="31750">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324600" y="3886200"/>
              <a:ext cx="685800" cy="853281"/>
            </a:xfrm>
            <a:prstGeom prst="straightConnector1">
              <a:avLst/>
            </a:prstGeom>
            <a:ln w="31750">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3531042" y="5147993"/>
            <a:ext cx="3047020" cy="830997"/>
          </a:xfrm>
          <a:prstGeom prst="rect">
            <a:avLst/>
          </a:prstGeom>
          <a:solidFill>
            <a:srgbClr val="FFFF00"/>
          </a:solidFill>
        </p:spPr>
        <p:txBody>
          <a:bodyPr wrap="square" rtlCol="0">
            <a:spAutoFit/>
          </a:bodyPr>
          <a:lstStyle/>
          <a:p>
            <a:r>
              <a:rPr lang="en-US" sz="2400" dirty="0" smtClean="0"/>
              <a:t>Clients should remain oblivious to replication</a:t>
            </a:r>
            <a:endParaRPr lang="en-US" sz="2400" dirty="0"/>
          </a:p>
        </p:txBody>
      </p:sp>
    </p:spTree>
    <p:extLst>
      <p:ext uri="{BB962C8B-B14F-4D97-AF65-F5344CB8AC3E}">
        <p14:creationId xmlns:p14="http://schemas.microsoft.com/office/powerpoint/2010/main" val="405069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50641" y="674192"/>
            <a:ext cx="4241602" cy="692497"/>
          </a:xfrm>
          <a:prstGeom prst="rect">
            <a:avLst/>
          </a:prstGeom>
        </p:spPr>
        <p:txBody>
          <a:bodyPr vert="horz" wrap="square" lIns="0" tIns="0" rIns="0" bIns="0" rtlCol="0">
            <a:spAutoFit/>
          </a:bodyPr>
          <a:lstStyle/>
          <a:p>
            <a:pPr marL="8929"/>
            <a:r>
              <a:rPr sz="4500" spc="-443" dirty="0">
                <a:solidFill>
                  <a:srgbClr val="39474A"/>
                </a:solidFill>
                <a:latin typeface="Arial"/>
                <a:cs typeface="Arial"/>
              </a:rPr>
              <a:t>Paxos </a:t>
            </a:r>
            <a:r>
              <a:rPr sz="4500" spc="-193" dirty="0">
                <a:solidFill>
                  <a:srgbClr val="39474A"/>
                </a:solidFill>
                <a:latin typeface="Arial"/>
                <a:cs typeface="Arial"/>
              </a:rPr>
              <a:t>In </a:t>
            </a:r>
            <a:r>
              <a:rPr sz="4500" spc="-681" dirty="0">
                <a:solidFill>
                  <a:srgbClr val="39474A"/>
                </a:solidFill>
                <a:latin typeface="Arial"/>
                <a:cs typeface="Arial"/>
              </a:rPr>
              <a:t>A</a:t>
            </a:r>
            <a:r>
              <a:rPr sz="4500" spc="-415" dirty="0">
                <a:solidFill>
                  <a:srgbClr val="39474A"/>
                </a:solidFill>
                <a:latin typeface="Arial"/>
                <a:cs typeface="Arial"/>
              </a:rPr>
              <a:t> </a:t>
            </a:r>
            <a:r>
              <a:rPr sz="4500" spc="-221" dirty="0">
                <a:solidFill>
                  <a:srgbClr val="39474A"/>
                </a:solidFill>
                <a:latin typeface="Arial"/>
                <a:cs typeface="Arial"/>
              </a:rPr>
              <a:t>Nutshell</a:t>
            </a:r>
            <a:endParaRPr sz="4500">
              <a:latin typeface="Arial"/>
              <a:cs typeface="Arial"/>
            </a:endParaRP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2"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Tree>
    <p:extLst>
      <p:ext uri="{BB962C8B-B14F-4D97-AF65-F5344CB8AC3E}">
        <p14:creationId xmlns:p14="http://schemas.microsoft.com/office/powerpoint/2010/main" val="2029908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7016" y="136500"/>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2"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3"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1924928" y="3812977"/>
            <a:ext cx="512118" cy="0"/>
          </a:xfrm>
          <a:custGeom>
            <a:avLst/>
            <a:gdLst/>
            <a:ahLst/>
            <a:cxnLst/>
            <a:rect l="l" t="t" r="r" b="b"/>
            <a:pathLst>
              <a:path w="728345">
                <a:moveTo>
                  <a:pt x="728273" y="0"/>
                </a:moveTo>
                <a:lnTo>
                  <a:pt x="683823" y="0"/>
                </a:lnTo>
                <a:lnTo>
                  <a:pt x="0" y="0"/>
                </a:lnTo>
              </a:path>
            </a:pathLst>
          </a:custGeom>
          <a:ln w="88900">
            <a:solidFill>
              <a:srgbClr val="39474A"/>
            </a:solidFill>
          </a:ln>
        </p:spPr>
        <p:txBody>
          <a:bodyPr wrap="square" lIns="0" tIns="0" rIns="0" bIns="0" rtlCol="0"/>
          <a:lstStyle/>
          <a:p>
            <a:endParaRPr sz="1266"/>
          </a:p>
        </p:txBody>
      </p:sp>
      <p:sp>
        <p:nvSpPr>
          <p:cNvPr id="10" name="object 10"/>
          <p:cNvSpPr/>
          <p:nvPr/>
        </p:nvSpPr>
        <p:spPr>
          <a:xfrm>
            <a:off x="2405742" y="3689748"/>
            <a:ext cx="246459" cy="246459"/>
          </a:xfrm>
          <a:custGeom>
            <a:avLst/>
            <a:gdLst/>
            <a:ahLst/>
            <a:cxnLst/>
            <a:rect l="l" t="t" r="r" b="b"/>
            <a:pathLst>
              <a:path w="350520" h="350520">
                <a:moveTo>
                  <a:pt x="0" y="0"/>
                </a:moveTo>
                <a:lnTo>
                  <a:pt x="0" y="350519"/>
                </a:lnTo>
                <a:lnTo>
                  <a:pt x="350520" y="175259"/>
                </a:lnTo>
                <a:lnTo>
                  <a:pt x="0" y="0"/>
                </a:lnTo>
                <a:close/>
              </a:path>
            </a:pathLst>
          </a:custGeom>
          <a:solidFill>
            <a:srgbClr val="39474A"/>
          </a:solidFill>
        </p:spPr>
        <p:txBody>
          <a:bodyPr wrap="square" lIns="0" tIns="0" rIns="0" bIns="0" rtlCol="0"/>
          <a:lstStyle/>
          <a:p>
            <a:endParaRPr sz="1266"/>
          </a:p>
        </p:txBody>
      </p:sp>
      <p:sp>
        <p:nvSpPr>
          <p:cNvPr id="11" name="object 11"/>
          <p:cNvSpPr txBox="1"/>
          <p:nvPr/>
        </p:nvSpPr>
        <p:spPr>
          <a:xfrm>
            <a:off x="2180987" y="4864036"/>
            <a:ext cx="4871145" cy="519373"/>
          </a:xfrm>
          <a:prstGeom prst="rect">
            <a:avLst/>
          </a:prstGeom>
        </p:spPr>
        <p:txBody>
          <a:bodyPr vert="horz" wrap="square" lIns="0" tIns="0" rIns="0" bIns="0" rtlCol="0">
            <a:spAutoFit/>
          </a:bodyPr>
          <a:lstStyle/>
          <a:p>
            <a:pPr marL="8929"/>
            <a:r>
              <a:rPr sz="3375" spc="-309" dirty="0">
                <a:solidFill>
                  <a:srgbClr val="39474A"/>
                </a:solidFill>
                <a:latin typeface="Arial"/>
                <a:cs typeface="Arial"/>
              </a:rPr>
              <a:t>Client </a:t>
            </a:r>
            <a:r>
              <a:rPr sz="3375" spc="-383" dirty="0">
                <a:solidFill>
                  <a:srgbClr val="39474A"/>
                </a:solidFill>
                <a:latin typeface="Arial"/>
                <a:cs typeface="Arial"/>
              </a:rPr>
              <a:t>requests </a:t>
            </a:r>
            <a:r>
              <a:rPr sz="3375" spc="-461" dirty="0">
                <a:solidFill>
                  <a:srgbClr val="39474A"/>
                </a:solidFill>
                <a:latin typeface="Arial"/>
                <a:cs typeface="Arial"/>
              </a:rPr>
              <a:t>change </a:t>
            </a:r>
            <a:r>
              <a:rPr sz="3375" spc="-260" dirty="0">
                <a:solidFill>
                  <a:srgbClr val="39474A"/>
                </a:solidFill>
                <a:latin typeface="Arial"/>
                <a:cs typeface="Arial"/>
              </a:rPr>
              <a:t>to</a:t>
            </a:r>
            <a:r>
              <a:rPr sz="3375" spc="42" dirty="0">
                <a:solidFill>
                  <a:srgbClr val="39474A"/>
                </a:solidFill>
                <a:latin typeface="Arial"/>
                <a:cs typeface="Arial"/>
              </a:rPr>
              <a:t> </a:t>
            </a:r>
            <a:r>
              <a:rPr sz="3375" spc="-411" dirty="0">
                <a:solidFill>
                  <a:srgbClr val="39474A"/>
                </a:solidFill>
                <a:latin typeface="Arial"/>
                <a:cs typeface="Arial"/>
              </a:rPr>
              <a:t>system</a:t>
            </a:r>
            <a:endParaRPr sz="3375" dirty="0">
              <a:latin typeface="Arial"/>
              <a:cs typeface="Arial"/>
            </a:endParaRPr>
          </a:p>
        </p:txBody>
      </p:sp>
    </p:spTree>
    <p:extLst>
      <p:ext uri="{BB962C8B-B14F-4D97-AF65-F5344CB8AC3E}">
        <p14:creationId xmlns:p14="http://schemas.microsoft.com/office/powerpoint/2010/main" val="37563307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1867" y="85716"/>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4964906" y="191988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0" name="object 10"/>
          <p:cNvSpPr/>
          <p:nvPr/>
        </p:nvSpPr>
        <p:spPr>
          <a:xfrm>
            <a:off x="5125640" y="2196703"/>
            <a:ext cx="1294805" cy="437555"/>
          </a:xfrm>
          <a:prstGeom prst="rect">
            <a:avLst/>
          </a:prstGeom>
          <a:blipFill>
            <a:blip r:embed="rId5" cstate="print"/>
            <a:stretch>
              <a:fillRect/>
            </a:stretch>
          </a:blipFill>
        </p:spPr>
        <p:txBody>
          <a:bodyPr wrap="square" lIns="0" tIns="0" rIns="0" bIns="0" rtlCol="0"/>
          <a:lstStyle/>
          <a:p>
            <a:endParaRPr sz="1266"/>
          </a:p>
        </p:txBody>
      </p:sp>
      <p:sp>
        <p:nvSpPr>
          <p:cNvPr id="11" name="object 11"/>
          <p:cNvSpPr txBox="1"/>
          <p:nvPr/>
        </p:nvSpPr>
        <p:spPr>
          <a:xfrm>
            <a:off x="5149081" y="2169915"/>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a:latin typeface="Arial"/>
              <a:cs typeface="Arial"/>
            </a:endParaRPr>
          </a:p>
        </p:txBody>
      </p:sp>
      <p:sp>
        <p:nvSpPr>
          <p:cNvPr id="12" name="object 12"/>
          <p:cNvSpPr/>
          <p:nvPr/>
        </p:nvSpPr>
        <p:spPr>
          <a:xfrm>
            <a:off x="4964906"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3" name="object 13"/>
          <p:cNvSpPr/>
          <p:nvPr/>
        </p:nvSpPr>
        <p:spPr>
          <a:xfrm>
            <a:off x="5125640" y="3643312"/>
            <a:ext cx="1294805" cy="437555"/>
          </a:xfrm>
          <a:prstGeom prst="rect">
            <a:avLst/>
          </a:prstGeom>
          <a:blipFill>
            <a:blip r:embed="rId5" cstate="print"/>
            <a:stretch>
              <a:fillRect/>
            </a:stretch>
          </a:blipFill>
        </p:spPr>
        <p:txBody>
          <a:bodyPr wrap="square" lIns="0" tIns="0" rIns="0" bIns="0" rtlCol="0"/>
          <a:lstStyle/>
          <a:p>
            <a:endParaRPr sz="1266"/>
          </a:p>
        </p:txBody>
      </p:sp>
      <p:sp>
        <p:nvSpPr>
          <p:cNvPr id="14" name="object 14"/>
          <p:cNvSpPr txBox="1"/>
          <p:nvPr/>
        </p:nvSpPr>
        <p:spPr>
          <a:xfrm>
            <a:off x="5149081" y="3616524"/>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15" name="object 15"/>
          <p:cNvSpPr/>
          <p:nvPr/>
        </p:nvSpPr>
        <p:spPr>
          <a:xfrm>
            <a:off x="4964906" y="4813101"/>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7" name="object 17"/>
          <p:cNvSpPr/>
          <p:nvPr/>
        </p:nvSpPr>
        <p:spPr>
          <a:xfrm>
            <a:off x="4241602" y="3812977"/>
            <a:ext cx="512118" cy="0"/>
          </a:xfrm>
          <a:custGeom>
            <a:avLst/>
            <a:gdLst/>
            <a:ahLst/>
            <a:cxnLst/>
            <a:rect l="l" t="t" r="r" b="b"/>
            <a:pathLst>
              <a:path w="728345">
                <a:moveTo>
                  <a:pt x="728273" y="0"/>
                </a:moveTo>
                <a:lnTo>
                  <a:pt x="683823" y="0"/>
                </a:lnTo>
                <a:lnTo>
                  <a:pt x="0" y="0"/>
                </a:lnTo>
              </a:path>
            </a:pathLst>
          </a:custGeom>
          <a:ln w="88900">
            <a:solidFill>
              <a:srgbClr val="39474A"/>
            </a:solidFill>
          </a:ln>
        </p:spPr>
        <p:txBody>
          <a:bodyPr wrap="square" lIns="0" tIns="0" rIns="0" bIns="0" rtlCol="0"/>
          <a:lstStyle/>
          <a:p>
            <a:endParaRPr sz="1266"/>
          </a:p>
        </p:txBody>
      </p:sp>
      <p:sp>
        <p:nvSpPr>
          <p:cNvPr id="18" name="object 18"/>
          <p:cNvSpPr/>
          <p:nvPr/>
        </p:nvSpPr>
        <p:spPr>
          <a:xfrm>
            <a:off x="4722414" y="3689747"/>
            <a:ext cx="246459" cy="246459"/>
          </a:xfrm>
          <a:custGeom>
            <a:avLst/>
            <a:gdLst/>
            <a:ahLst/>
            <a:cxnLst/>
            <a:rect l="l" t="t" r="r" b="b"/>
            <a:pathLst>
              <a:path w="350520" h="350520">
                <a:moveTo>
                  <a:pt x="0" y="0"/>
                </a:moveTo>
                <a:lnTo>
                  <a:pt x="1" y="350520"/>
                </a:lnTo>
                <a:lnTo>
                  <a:pt x="350520" y="175260"/>
                </a:lnTo>
                <a:lnTo>
                  <a:pt x="0" y="0"/>
                </a:lnTo>
                <a:close/>
              </a:path>
            </a:pathLst>
          </a:custGeom>
          <a:solidFill>
            <a:srgbClr val="39474A"/>
          </a:solidFill>
        </p:spPr>
        <p:txBody>
          <a:bodyPr wrap="square" lIns="0" tIns="0" rIns="0" bIns="0" rtlCol="0"/>
          <a:lstStyle/>
          <a:p>
            <a:endParaRPr sz="1266"/>
          </a:p>
        </p:txBody>
      </p:sp>
      <p:sp>
        <p:nvSpPr>
          <p:cNvPr id="19" name="object 19"/>
          <p:cNvSpPr/>
          <p:nvPr/>
        </p:nvSpPr>
        <p:spPr>
          <a:xfrm>
            <a:off x="4214068" y="4208673"/>
            <a:ext cx="621506" cy="534888"/>
          </a:xfrm>
          <a:custGeom>
            <a:avLst/>
            <a:gdLst/>
            <a:ahLst/>
            <a:cxnLst/>
            <a:rect l="l" t="t" r="r" b="b"/>
            <a:pathLst>
              <a:path w="883920" h="760729">
                <a:moveTo>
                  <a:pt x="883565" y="760449"/>
                </a:moveTo>
                <a:lnTo>
                  <a:pt x="849876" y="731452"/>
                </a:lnTo>
                <a:lnTo>
                  <a:pt x="0" y="0"/>
                </a:lnTo>
              </a:path>
            </a:pathLst>
          </a:custGeom>
          <a:ln w="88900">
            <a:solidFill>
              <a:srgbClr val="39474A"/>
            </a:solidFill>
          </a:ln>
        </p:spPr>
        <p:txBody>
          <a:bodyPr wrap="square" lIns="0" tIns="0" rIns="0" bIns="0" rtlCol="0"/>
          <a:lstStyle/>
          <a:p>
            <a:endParaRPr sz="1266"/>
          </a:p>
        </p:txBody>
      </p:sp>
      <p:sp>
        <p:nvSpPr>
          <p:cNvPr id="20" name="object 20"/>
          <p:cNvSpPr/>
          <p:nvPr/>
        </p:nvSpPr>
        <p:spPr>
          <a:xfrm>
            <a:off x="4731252" y="4629575"/>
            <a:ext cx="267444" cy="254496"/>
          </a:xfrm>
          <a:custGeom>
            <a:avLst/>
            <a:gdLst/>
            <a:ahLst/>
            <a:cxnLst/>
            <a:rect l="l" t="t" r="r" b="b"/>
            <a:pathLst>
              <a:path w="380365" h="361950">
                <a:moveTo>
                  <a:pt x="228653" y="0"/>
                </a:moveTo>
                <a:lnTo>
                  <a:pt x="0" y="265673"/>
                </a:lnTo>
                <a:lnTo>
                  <a:pt x="379999" y="361490"/>
                </a:lnTo>
                <a:lnTo>
                  <a:pt x="228653" y="0"/>
                </a:lnTo>
                <a:close/>
              </a:path>
            </a:pathLst>
          </a:custGeom>
          <a:solidFill>
            <a:srgbClr val="39474A"/>
          </a:solidFill>
        </p:spPr>
        <p:txBody>
          <a:bodyPr wrap="square" lIns="0" tIns="0" rIns="0" bIns="0" rtlCol="0"/>
          <a:lstStyle/>
          <a:p>
            <a:endParaRPr sz="1266"/>
          </a:p>
        </p:txBody>
      </p:sp>
      <p:sp>
        <p:nvSpPr>
          <p:cNvPr id="21" name="object 21"/>
          <p:cNvSpPr/>
          <p:nvPr/>
        </p:nvSpPr>
        <p:spPr>
          <a:xfrm>
            <a:off x="4206069" y="2903959"/>
            <a:ext cx="621506" cy="527745"/>
          </a:xfrm>
          <a:custGeom>
            <a:avLst/>
            <a:gdLst/>
            <a:ahLst/>
            <a:cxnLst/>
            <a:rect l="l" t="t" r="r" b="b"/>
            <a:pathLst>
              <a:path w="883920" h="750570">
                <a:moveTo>
                  <a:pt x="883561" y="0"/>
                </a:moveTo>
                <a:lnTo>
                  <a:pt x="849678" y="28769"/>
                </a:lnTo>
                <a:lnTo>
                  <a:pt x="0" y="750229"/>
                </a:lnTo>
              </a:path>
            </a:pathLst>
          </a:custGeom>
          <a:ln w="88900">
            <a:solidFill>
              <a:srgbClr val="39474A"/>
            </a:solidFill>
          </a:ln>
        </p:spPr>
        <p:txBody>
          <a:bodyPr wrap="square" lIns="0" tIns="0" rIns="0" bIns="0" rtlCol="0"/>
          <a:lstStyle/>
          <a:p>
            <a:endParaRPr sz="1266"/>
          </a:p>
        </p:txBody>
      </p:sp>
      <p:sp>
        <p:nvSpPr>
          <p:cNvPr id="22" name="object 22"/>
          <p:cNvSpPr/>
          <p:nvPr/>
        </p:nvSpPr>
        <p:spPr>
          <a:xfrm>
            <a:off x="4723738" y="2764668"/>
            <a:ext cx="267891" cy="253603"/>
          </a:xfrm>
          <a:custGeom>
            <a:avLst/>
            <a:gdLst/>
            <a:ahLst/>
            <a:cxnLst/>
            <a:rect l="l" t="t" r="r" b="b"/>
            <a:pathLst>
              <a:path w="381000" h="360679">
                <a:moveTo>
                  <a:pt x="380631" y="0"/>
                </a:moveTo>
                <a:lnTo>
                  <a:pt x="0" y="93275"/>
                </a:lnTo>
                <a:lnTo>
                  <a:pt x="226872" y="360470"/>
                </a:lnTo>
                <a:lnTo>
                  <a:pt x="380631" y="0"/>
                </a:lnTo>
                <a:close/>
              </a:path>
            </a:pathLst>
          </a:custGeom>
          <a:solidFill>
            <a:srgbClr val="39474A"/>
          </a:solidFill>
        </p:spPr>
        <p:txBody>
          <a:bodyPr wrap="square" lIns="0" tIns="0" rIns="0" bIns="0" rtlCol="0"/>
          <a:lstStyle/>
          <a:p>
            <a:endParaRPr sz="1266"/>
          </a:p>
        </p:txBody>
      </p:sp>
      <p:sp>
        <p:nvSpPr>
          <p:cNvPr id="23" name="object 23"/>
          <p:cNvSpPr txBox="1"/>
          <p:nvPr/>
        </p:nvSpPr>
        <p:spPr>
          <a:xfrm>
            <a:off x="678656" y="1263138"/>
            <a:ext cx="8140349" cy="1108958"/>
          </a:xfrm>
          <a:prstGeom prst="rect">
            <a:avLst/>
          </a:prstGeom>
        </p:spPr>
        <p:txBody>
          <a:bodyPr vert="horz" wrap="square" lIns="0" tIns="0" rIns="0" bIns="0" rtlCol="0">
            <a:spAutoFit/>
          </a:bodyPr>
          <a:lstStyle/>
          <a:p>
            <a:pPr marL="4194572"/>
            <a:r>
              <a:rPr sz="2812" spc="-169" dirty="0" smtClean="0">
                <a:solidFill>
                  <a:srgbClr val="FFFFFF"/>
                </a:solidFill>
                <a:latin typeface="Arial"/>
                <a:cs typeface="Arial"/>
              </a:rPr>
              <a:t>Acceptor</a:t>
            </a:r>
            <a:endParaRPr sz="2812" dirty="0" smtClean="0">
              <a:latin typeface="Arial"/>
              <a:cs typeface="Arial"/>
            </a:endParaRPr>
          </a:p>
          <a:p>
            <a:pPr>
              <a:spcBef>
                <a:spcPts val="7"/>
              </a:spcBef>
            </a:pPr>
            <a:endParaRPr sz="4394" dirty="0" smtClean="0">
              <a:latin typeface="Times New Roman"/>
              <a:cs typeface="Times New Roman"/>
            </a:endParaRPr>
          </a:p>
        </p:txBody>
      </p:sp>
      <p:sp>
        <p:nvSpPr>
          <p:cNvPr id="24" name="object 24"/>
          <p:cNvSpPr txBox="1"/>
          <p:nvPr/>
        </p:nvSpPr>
        <p:spPr>
          <a:xfrm>
            <a:off x="4058805" y="2455665"/>
            <a:ext cx="633561" cy="259623"/>
          </a:xfrm>
          <a:prstGeom prst="rect">
            <a:avLst/>
          </a:prstGeom>
        </p:spPr>
        <p:txBody>
          <a:bodyPr vert="horz" wrap="square" lIns="0" tIns="0" rIns="0" bIns="0" rtlCol="0">
            <a:spAutoFit/>
          </a:bodyPr>
          <a:lstStyle/>
          <a:p>
            <a:pPr marL="8929"/>
            <a:r>
              <a:rPr sz="1687" b="1" spc="-77" dirty="0">
                <a:solidFill>
                  <a:srgbClr val="39474A"/>
                </a:solidFill>
                <a:latin typeface="Arial Narrow"/>
                <a:cs typeface="Arial Narrow"/>
              </a:rPr>
              <a:t>R</a:t>
            </a:r>
            <a:r>
              <a:rPr sz="1687" b="1" spc="18" dirty="0">
                <a:solidFill>
                  <a:srgbClr val="39474A"/>
                </a:solidFill>
                <a:latin typeface="Arial Narrow"/>
                <a:cs typeface="Arial Narrow"/>
              </a:rPr>
              <a:t>ea</a:t>
            </a:r>
            <a:r>
              <a:rPr sz="1687" b="1" spc="-25" dirty="0">
                <a:solidFill>
                  <a:srgbClr val="39474A"/>
                </a:solidFill>
                <a:latin typeface="Arial Narrow"/>
                <a:cs typeface="Arial Narrow"/>
              </a:rPr>
              <a:t>d</a:t>
            </a:r>
            <a:r>
              <a:rPr sz="1687" b="1" spc="-53" dirty="0">
                <a:solidFill>
                  <a:srgbClr val="39474A"/>
                </a:solidFill>
                <a:latin typeface="Arial Narrow"/>
                <a:cs typeface="Arial Narrow"/>
              </a:rPr>
              <a:t>y</a:t>
            </a:r>
            <a:r>
              <a:rPr sz="1687" b="1" spc="-46" dirty="0">
                <a:solidFill>
                  <a:srgbClr val="39474A"/>
                </a:solidFill>
                <a:latin typeface="Arial Narrow"/>
                <a:cs typeface="Arial Narrow"/>
              </a:rPr>
              <a:t>?</a:t>
            </a:r>
            <a:endParaRPr sz="1687">
              <a:latin typeface="Arial Narrow"/>
              <a:cs typeface="Arial Narrow"/>
            </a:endParaRPr>
          </a:p>
        </p:txBody>
      </p:sp>
      <p:sp>
        <p:nvSpPr>
          <p:cNvPr id="25" name="Rectangle 24"/>
          <p:cNvSpPr/>
          <p:nvPr/>
        </p:nvSpPr>
        <p:spPr>
          <a:xfrm>
            <a:off x="675485" y="1195545"/>
            <a:ext cx="7185980" cy="369332"/>
          </a:xfrm>
          <a:prstGeom prst="rect">
            <a:avLst/>
          </a:prstGeom>
        </p:spPr>
        <p:txBody>
          <a:bodyPr wrap="square">
            <a:spAutoFit/>
          </a:bodyPr>
          <a:lstStyle/>
          <a:p>
            <a:r>
              <a:rPr lang="en-US" dirty="0">
                <a:solidFill>
                  <a:srgbClr val="FF0000"/>
                </a:solidFill>
              </a:rPr>
              <a:t>Proposer  tells Acceptors  to get  ready  for a  change</a:t>
            </a:r>
          </a:p>
        </p:txBody>
      </p:sp>
      <p:sp>
        <p:nvSpPr>
          <p:cNvPr id="27" name="object 14"/>
          <p:cNvSpPr txBox="1"/>
          <p:nvPr/>
        </p:nvSpPr>
        <p:spPr>
          <a:xfrm>
            <a:off x="5163145" y="5043211"/>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Tree>
    <p:extLst>
      <p:ext uri="{BB962C8B-B14F-4D97-AF65-F5344CB8AC3E}">
        <p14:creationId xmlns:p14="http://schemas.microsoft.com/office/powerpoint/2010/main" val="3643856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1867" y="85716"/>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4964906" y="191988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0" name="object 10"/>
          <p:cNvSpPr/>
          <p:nvPr/>
        </p:nvSpPr>
        <p:spPr>
          <a:xfrm>
            <a:off x="5125640" y="2196703"/>
            <a:ext cx="1294805" cy="437555"/>
          </a:xfrm>
          <a:prstGeom prst="rect">
            <a:avLst/>
          </a:prstGeom>
          <a:blipFill>
            <a:blip r:embed="rId5" cstate="print"/>
            <a:stretch>
              <a:fillRect/>
            </a:stretch>
          </a:blipFill>
        </p:spPr>
        <p:txBody>
          <a:bodyPr wrap="square" lIns="0" tIns="0" rIns="0" bIns="0" rtlCol="0"/>
          <a:lstStyle/>
          <a:p>
            <a:endParaRPr sz="1266"/>
          </a:p>
        </p:txBody>
      </p:sp>
      <p:sp>
        <p:nvSpPr>
          <p:cNvPr id="11" name="object 11"/>
          <p:cNvSpPr txBox="1"/>
          <p:nvPr/>
        </p:nvSpPr>
        <p:spPr>
          <a:xfrm>
            <a:off x="5149081" y="2169915"/>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a:latin typeface="Arial"/>
              <a:cs typeface="Arial"/>
            </a:endParaRPr>
          </a:p>
        </p:txBody>
      </p:sp>
      <p:sp>
        <p:nvSpPr>
          <p:cNvPr id="12" name="object 12"/>
          <p:cNvSpPr/>
          <p:nvPr/>
        </p:nvSpPr>
        <p:spPr>
          <a:xfrm>
            <a:off x="4964906"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3" name="object 13"/>
          <p:cNvSpPr/>
          <p:nvPr/>
        </p:nvSpPr>
        <p:spPr>
          <a:xfrm>
            <a:off x="5125640" y="3643312"/>
            <a:ext cx="1294805" cy="437555"/>
          </a:xfrm>
          <a:prstGeom prst="rect">
            <a:avLst/>
          </a:prstGeom>
          <a:blipFill>
            <a:blip r:embed="rId5" cstate="print"/>
            <a:stretch>
              <a:fillRect/>
            </a:stretch>
          </a:blipFill>
        </p:spPr>
        <p:txBody>
          <a:bodyPr wrap="square" lIns="0" tIns="0" rIns="0" bIns="0" rtlCol="0"/>
          <a:lstStyle/>
          <a:p>
            <a:endParaRPr sz="1266"/>
          </a:p>
        </p:txBody>
      </p:sp>
      <p:sp>
        <p:nvSpPr>
          <p:cNvPr id="14" name="object 14"/>
          <p:cNvSpPr txBox="1"/>
          <p:nvPr/>
        </p:nvSpPr>
        <p:spPr>
          <a:xfrm>
            <a:off x="5149081" y="3616524"/>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15" name="object 15"/>
          <p:cNvSpPr/>
          <p:nvPr/>
        </p:nvSpPr>
        <p:spPr>
          <a:xfrm>
            <a:off x="4964906" y="4813101"/>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23" name="object 23"/>
          <p:cNvSpPr txBox="1"/>
          <p:nvPr/>
        </p:nvSpPr>
        <p:spPr>
          <a:xfrm>
            <a:off x="678656" y="1263138"/>
            <a:ext cx="8140349" cy="1108958"/>
          </a:xfrm>
          <a:prstGeom prst="rect">
            <a:avLst/>
          </a:prstGeom>
        </p:spPr>
        <p:txBody>
          <a:bodyPr vert="horz" wrap="square" lIns="0" tIns="0" rIns="0" bIns="0" rtlCol="0">
            <a:spAutoFit/>
          </a:bodyPr>
          <a:lstStyle/>
          <a:p>
            <a:pPr marL="4194572"/>
            <a:r>
              <a:rPr sz="2812" spc="-169" dirty="0" smtClean="0">
                <a:solidFill>
                  <a:srgbClr val="FFFFFF"/>
                </a:solidFill>
                <a:latin typeface="Arial"/>
                <a:cs typeface="Arial"/>
              </a:rPr>
              <a:t>Acceptor</a:t>
            </a:r>
            <a:endParaRPr sz="2812" dirty="0" smtClean="0">
              <a:latin typeface="Arial"/>
              <a:cs typeface="Arial"/>
            </a:endParaRPr>
          </a:p>
          <a:p>
            <a:pPr>
              <a:spcBef>
                <a:spcPts val="7"/>
              </a:spcBef>
            </a:pPr>
            <a:endParaRPr sz="4394" dirty="0" smtClean="0">
              <a:latin typeface="Times New Roman"/>
              <a:cs typeface="Times New Roman"/>
            </a:endParaRPr>
          </a:p>
        </p:txBody>
      </p:sp>
      <p:sp>
        <p:nvSpPr>
          <p:cNvPr id="24" name="object 24"/>
          <p:cNvSpPr txBox="1"/>
          <p:nvPr/>
        </p:nvSpPr>
        <p:spPr>
          <a:xfrm>
            <a:off x="4058805" y="2455665"/>
            <a:ext cx="633561" cy="259623"/>
          </a:xfrm>
          <a:prstGeom prst="rect">
            <a:avLst/>
          </a:prstGeom>
        </p:spPr>
        <p:txBody>
          <a:bodyPr vert="horz" wrap="square" lIns="0" tIns="0" rIns="0" bIns="0" rtlCol="0">
            <a:spAutoFit/>
          </a:bodyPr>
          <a:lstStyle/>
          <a:p>
            <a:pPr marL="8929"/>
            <a:r>
              <a:rPr lang="en-US" sz="1687" b="1" spc="-77" dirty="0" smtClean="0">
                <a:solidFill>
                  <a:srgbClr val="39474A"/>
                </a:solidFill>
                <a:latin typeface="Arial Narrow"/>
                <a:cs typeface="Arial Narrow"/>
              </a:rPr>
              <a:t>yes</a:t>
            </a:r>
            <a:r>
              <a:rPr sz="1687" b="1" spc="-46" dirty="0" smtClean="0">
                <a:solidFill>
                  <a:srgbClr val="39474A"/>
                </a:solidFill>
                <a:latin typeface="Arial Narrow"/>
                <a:cs typeface="Arial Narrow"/>
              </a:rPr>
              <a:t>?</a:t>
            </a:r>
            <a:endParaRPr sz="1687" dirty="0">
              <a:latin typeface="Arial Narrow"/>
              <a:cs typeface="Arial Narrow"/>
            </a:endParaRPr>
          </a:p>
        </p:txBody>
      </p:sp>
      <p:sp>
        <p:nvSpPr>
          <p:cNvPr id="25" name="Rectangle 24"/>
          <p:cNvSpPr/>
          <p:nvPr/>
        </p:nvSpPr>
        <p:spPr>
          <a:xfrm>
            <a:off x="675485" y="1195545"/>
            <a:ext cx="7185980" cy="369332"/>
          </a:xfrm>
          <a:prstGeom prst="rect">
            <a:avLst/>
          </a:prstGeom>
        </p:spPr>
        <p:txBody>
          <a:bodyPr wrap="square">
            <a:spAutoFit/>
          </a:bodyPr>
          <a:lstStyle/>
          <a:p>
            <a:r>
              <a:rPr lang="en-US" dirty="0" smtClean="0">
                <a:solidFill>
                  <a:srgbClr val="FF0000"/>
                </a:solidFill>
              </a:rPr>
              <a:t>Acceptors tell that we are ready  -- remember 2 PC commit. </a:t>
            </a:r>
            <a:endParaRPr lang="en-US" dirty="0">
              <a:solidFill>
                <a:srgbClr val="FF0000"/>
              </a:solidFill>
            </a:endParaRPr>
          </a:p>
        </p:txBody>
      </p:sp>
      <p:sp>
        <p:nvSpPr>
          <p:cNvPr id="27" name="object 14"/>
          <p:cNvSpPr txBox="1"/>
          <p:nvPr/>
        </p:nvSpPr>
        <p:spPr>
          <a:xfrm>
            <a:off x="5163145" y="5043211"/>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26" name="object 17"/>
          <p:cNvSpPr/>
          <p:nvPr/>
        </p:nvSpPr>
        <p:spPr>
          <a:xfrm>
            <a:off x="4456807" y="3812977"/>
            <a:ext cx="512118" cy="0"/>
          </a:xfrm>
          <a:custGeom>
            <a:avLst/>
            <a:gdLst/>
            <a:ahLst/>
            <a:cxnLst/>
            <a:rect l="l" t="t" r="r" b="b"/>
            <a:pathLst>
              <a:path w="728345">
                <a:moveTo>
                  <a:pt x="728272" y="0"/>
                </a:moveTo>
                <a:lnTo>
                  <a:pt x="44450" y="0"/>
                </a:lnTo>
                <a:lnTo>
                  <a:pt x="0" y="0"/>
                </a:lnTo>
              </a:path>
            </a:pathLst>
          </a:custGeom>
          <a:ln w="88900">
            <a:solidFill>
              <a:srgbClr val="39474A"/>
            </a:solidFill>
          </a:ln>
        </p:spPr>
        <p:txBody>
          <a:bodyPr wrap="square" lIns="0" tIns="0" rIns="0" bIns="0" rtlCol="0"/>
          <a:lstStyle/>
          <a:p>
            <a:endParaRPr sz="1266"/>
          </a:p>
        </p:txBody>
      </p:sp>
      <p:sp>
        <p:nvSpPr>
          <p:cNvPr id="28" name="object 18"/>
          <p:cNvSpPr/>
          <p:nvPr/>
        </p:nvSpPr>
        <p:spPr>
          <a:xfrm>
            <a:off x="4241602" y="3689747"/>
            <a:ext cx="246459" cy="246459"/>
          </a:xfrm>
          <a:custGeom>
            <a:avLst/>
            <a:gdLst/>
            <a:ahLst/>
            <a:cxnLst/>
            <a:rect l="l" t="t" r="r" b="b"/>
            <a:pathLst>
              <a:path w="350520" h="350520">
                <a:moveTo>
                  <a:pt x="350520" y="0"/>
                </a:moveTo>
                <a:lnTo>
                  <a:pt x="0" y="175260"/>
                </a:lnTo>
                <a:lnTo>
                  <a:pt x="350520" y="350520"/>
                </a:lnTo>
                <a:lnTo>
                  <a:pt x="350520" y="0"/>
                </a:lnTo>
                <a:close/>
              </a:path>
            </a:pathLst>
          </a:custGeom>
          <a:solidFill>
            <a:srgbClr val="39474A"/>
          </a:solidFill>
        </p:spPr>
        <p:txBody>
          <a:bodyPr wrap="square" lIns="0" tIns="0" rIns="0" bIns="0" rtlCol="0"/>
          <a:lstStyle/>
          <a:p>
            <a:endParaRPr sz="1266"/>
          </a:p>
        </p:txBody>
      </p:sp>
      <p:sp>
        <p:nvSpPr>
          <p:cNvPr id="29" name="object 19"/>
          <p:cNvSpPr/>
          <p:nvPr/>
        </p:nvSpPr>
        <p:spPr>
          <a:xfrm>
            <a:off x="4377181" y="4349057"/>
            <a:ext cx="621506" cy="534888"/>
          </a:xfrm>
          <a:custGeom>
            <a:avLst/>
            <a:gdLst/>
            <a:ahLst/>
            <a:cxnLst/>
            <a:rect l="l" t="t" r="r" b="b"/>
            <a:pathLst>
              <a:path w="883920" h="760729">
                <a:moveTo>
                  <a:pt x="883566" y="760448"/>
                </a:moveTo>
                <a:lnTo>
                  <a:pt x="33701" y="29005"/>
                </a:lnTo>
                <a:lnTo>
                  <a:pt x="0" y="0"/>
                </a:lnTo>
              </a:path>
            </a:pathLst>
          </a:custGeom>
          <a:ln w="88900">
            <a:solidFill>
              <a:srgbClr val="39474A"/>
            </a:solidFill>
          </a:ln>
        </p:spPr>
        <p:txBody>
          <a:bodyPr wrap="square" lIns="0" tIns="0" rIns="0" bIns="0" rtlCol="0"/>
          <a:lstStyle/>
          <a:p>
            <a:endParaRPr sz="1266"/>
          </a:p>
        </p:txBody>
      </p:sp>
      <p:sp>
        <p:nvSpPr>
          <p:cNvPr id="30" name="object 20"/>
          <p:cNvSpPr/>
          <p:nvPr/>
        </p:nvSpPr>
        <p:spPr>
          <a:xfrm>
            <a:off x="4214068" y="4208673"/>
            <a:ext cx="267444" cy="254496"/>
          </a:xfrm>
          <a:custGeom>
            <a:avLst/>
            <a:gdLst/>
            <a:ahLst/>
            <a:cxnLst/>
            <a:rect l="l" t="t" r="r" b="b"/>
            <a:pathLst>
              <a:path w="380364" h="361950">
                <a:moveTo>
                  <a:pt x="0" y="0"/>
                </a:moveTo>
                <a:lnTo>
                  <a:pt x="151344" y="361490"/>
                </a:lnTo>
                <a:lnTo>
                  <a:pt x="379999" y="95817"/>
                </a:lnTo>
                <a:lnTo>
                  <a:pt x="0" y="0"/>
                </a:lnTo>
                <a:close/>
              </a:path>
            </a:pathLst>
          </a:custGeom>
          <a:solidFill>
            <a:srgbClr val="39474A"/>
          </a:solidFill>
        </p:spPr>
        <p:txBody>
          <a:bodyPr wrap="square" lIns="0" tIns="0" rIns="0" bIns="0" rtlCol="0"/>
          <a:lstStyle/>
          <a:p>
            <a:endParaRPr sz="1266"/>
          </a:p>
        </p:txBody>
      </p:sp>
      <p:sp>
        <p:nvSpPr>
          <p:cNvPr id="31" name="object 21"/>
          <p:cNvSpPr/>
          <p:nvPr/>
        </p:nvSpPr>
        <p:spPr>
          <a:xfrm>
            <a:off x="4370116" y="2764668"/>
            <a:ext cx="621506" cy="527745"/>
          </a:xfrm>
          <a:custGeom>
            <a:avLst/>
            <a:gdLst/>
            <a:ahLst/>
            <a:cxnLst/>
            <a:rect l="l" t="t" r="r" b="b"/>
            <a:pathLst>
              <a:path w="883920" h="750570">
                <a:moveTo>
                  <a:pt x="883561" y="0"/>
                </a:moveTo>
                <a:lnTo>
                  <a:pt x="33896" y="721447"/>
                </a:lnTo>
                <a:lnTo>
                  <a:pt x="0" y="750229"/>
                </a:lnTo>
              </a:path>
            </a:pathLst>
          </a:custGeom>
          <a:ln w="88900">
            <a:solidFill>
              <a:srgbClr val="39474A"/>
            </a:solidFill>
          </a:ln>
        </p:spPr>
        <p:txBody>
          <a:bodyPr wrap="square" lIns="0" tIns="0" rIns="0" bIns="0" rtlCol="0"/>
          <a:lstStyle/>
          <a:p>
            <a:endParaRPr sz="1266"/>
          </a:p>
        </p:txBody>
      </p:sp>
      <p:sp>
        <p:nvSpPr>
          <p:cNvPr id="32" name="object 22"/>
          <p:cNvSpPr/>
          <p:nvPr/>
        </p:nvSpPr>
        <p:spPr>
          <a:xfrm>
            <a:off x="4206068" y="3178008"/>
            <a:ext cx="267891" cy="253603"/>
          </a:xfrm>
          <a:custGeom>
            <a:avLst/>
            <a:gdLst/>
            <a:ahLst/>
            <a:cxnLst/>
            <a:rect l="l" t="t" r="r" b="b"/>
            <a:pathLst>
              <a:path w="381000" h="360679">
                <a:moveTo>
                  <a:pt x="153757" y="0"/>
                </a:moveTo>
                <a:lnTo>
                  <a:pt x="0" y="360470"/>
                </a:lnTo>
                <a:lnTo>
                  <a:pt x="380631" y="267194"/>
                </a:lnTo>
                <a:lnTo>
                  <a:pt x="153757" y="0"/>
                </a:lnTo>
                <a:close/>
              </a:path>
            </a:pathLst>
          </a:custGeom>
          <a:solidFill>
            <a:srgbClr val="39474A"/>
          </a:solidFill>
        </p:spPr>
        <p:txBody>
          <a:bodyPr wrap="square" lIns="0" tIns="0" rIns="0" bIns="0" rtlCol="0"/>
          <a:lstStyle/>
          <a:p>
            <a:endParaRPr sz="1266"/>
          </a:p>
        </p:txBody>
      </p:sp>
    </p:spTree>
    <p:extLst>
      <p:ext uri="{BB962C8B-B14F-4D97-AF65-F5344CB8AC3E}">
        <p14:creationId xmlns:p14="http://schemas.microsoft.com/office/powerpoint/2010/main" val="5697520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1867" y="85716"/>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4964906" y="191988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0" name="object 10"/>
          <p:cNvSpPr/>
          <p:nvPr/>
        </p:nvSpPr>
        <p:spPr>
          <a:xfrm>
            <a:off x="5125640" y="2196703"/>
            <a:ext cx="1294805" cy="437555"/>
          </a:xfrm>
          <a:prstGeom prst="rect">
            <a:avLst/>
          </a:prstGeom>
          <a:blipFill>
            <a:blip r:embed="rId5" cstate="print"/>
            <a:stretch>
              <a:fillRect/>
            </a:stretch>
          </a:blipFill>
        </p:spPr>
        <p:txBody>
          <a:bodyPr wrap="square" lIns="0" tIns="0" rIns="0" bIns="0" rtlCol="0"/>
          <a:lstStyle/>
          <a:p>
            <a:endParaRPr sz="1266"/>
          </a:p>
        </p:txBody>
      </p:sp>
      <p:sp>
        <p:nvSpPr>
          <p:cNvPr id="11" name="object 11"/>
          <p:cNvSpPr txBox="1"/>
          <p:nvPr/>
        </p:nvSpPr>
        <p:spPr>
          <a:xfrm>
            <a:off x="5149081" y="2169915"/>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a:latin typeface="Arial"/>
              <a:cs typeface="Arial"/>
            </a:endParaRPr>
          </a:p>
        </p:txBody>
      </p:sp>
      <p:sp>
        <p:nvSpPr>
          <p:cNvPr id="12" name="object 12"/>
          <p:cNvSpPr/>
          <p:nvPr/>
        </p:nvSpPr>
        <p:spPr>
          <a:xfrm>
            <a:off x="4964906"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3" name="object 13"/>
          <p:cNvSpPr/>
          <p:nvPr/>
        </p:nvSpPr>
        <p:spPr>
          <a:xfrm>
            <a:off x="5125640" y="3643312"/>
            <a:ext cx="1294805" cy="437555"/>
          </a:xfrm>
          <a:prstGeom prst="rect">
            <a:avLst/>
          </a:prstGeom>
          <a:blipFill>
            <a:blip r:embed="rId5" cstate="print"/>
            <a:stretch>
              <a:fillRect/>
            </a:stretch>
          </a:blipFill>
        </p:spPr>
        <p:txBody>
          <a:bodyPr wrap="square" lIns="0" tIns="0" rIns="0" bIns="0" rtlCol="0"/>
          <a:lstStyle/>
          <a:p>
            <a:endParaRPr sz="1266"/>
          </a:p>
        </p:txBody>
      </p:sp>
      <p:sp>
        <p:nvSpPr>
          <p:cNvPr id="14" name="object 14"/>
          <p:cNvSpPr txBox="1"/>
          <p:nvPr/>
        </p:nvSpPr>
        <p:spPr>
          <a:xfrm>
            <a:off x="5149081" y="3616524"/>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15" name="object 15"/>
          <p:cNvSpPr/>
          <p:nvPr/>
        </p:nvSpPr>
        <p:spPr>
          <a:xfrm>
            <a:off x="4964906" y="4813101"/>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23" name="object 23"/>
          <p:cNvSpPr txBox="1"/>
          <p:nvPr/>
        </p:nvSpPr>
        <p:spPr>
          <a:xfrm>
            <a:off x="678656" y="1263138"/>
            <a:ext cx="8140349" cy="1108958"/>
          </a:xfrm>
          <a:prstGeom prst="rect">
            <a:avLst/>
          </a:prstGeom>
        </p:spPr>
        <p:txBody>
          <a:bodyPr vert="horz" wrap="square" lIns="0" tIns="0" rIns="0" bIns="0" rtlCol="0">
            <a:spAutoFit/>
          </a:bodyPr>
          <a:lstStyle/>
          <a:p>
            <a:pPr marL="4194572"/>
            <a:r>
              <a:rPr sz="2812" spc="-169" dirty="0" smtClean="0">
                <a:solidFill>
                  <a:srgbClr val="FFFFFF"/>
                </a:solidFill>
                <a:latin typeface="Arial"/>
                <a:cs typeface="Arial"/>
              </a:rPr>
              <a:t>Acceptor</a:t>
            </a:r>
            <a:endParaRPr sz="2812" dirty="0" smtClean="0">
              <a:latin typeface="Arial"/>
              <a:cs typeface="Arial"/>
            </a:endParaRPr>
          </a:p>
          <a:p>
            <a:pPr>
              <a:spcBef>
                <a:spcPts val="7"/>
              </a:spcBef>
            </a:pPr>
            <a:endParaRPr sz="4394" dirty="0" smtClean="0">
              <a:latin typeface="Times New Roman"/>
              <a:cs typeface="Times New Roman"/>
            </a:endParaRPr>
          </a:p>
        </p:txBody>
      </p:sp>
      <p:sp>
        <p:nvSpPr>
          <p:cNvPr id="24" name="object 24"/>
          <p:cNvSpPr txBox="1"/>
          <p:nvPr/>
        </p:nvSpPr>
        <p:spPr>
          <a:xfrm>
            <a:off x="4058805" y="2455665"/>
            <a:ext cx="633561" cy="519245"/>
          </a:xfrm>
          <a:prstGeom prst="rect">
            <a:avLst/>
          </a:prstGeom>
        </p:spPr>
        <p:txBody>
          <a:bodyPr vert="horz" wrap="square" lIns="0" tIns="0" rIns="0" bIns="0" rtlCol="0">
            <a:spAutoFit/>
          </a:bodyPr>
          <a:lstStyle/>
          <a:p>
            <a:pPr marL="8929"/>
            <a:r>
              <a:rPr lang="en-US" sz="1687" b="1" spc="-77" dirty="0" smtClean="0">
                <a:solidFill>
                  <a:srgbClr val="39474A"/>
                </a:solidFill>
                <a:latin typeface="Arial Narrow"/>
                <a:cs typeface="Arial Narrow"/>
              </a:rPr>
              <a:t>Here is update</a:t>
            </a:r>
            <a:r>
              <a:rPr sz="1687" b="1" spc="-46" dirty="0" smtClean="0">
                <a:solidFill>
                  <a:srgbClr val="39474A"/>
                </a:solidFill>
                <a:latin typeface="Arial Narrow"/>
                <a:cs typeface="Arial Narrow"/>
              </a:rPr>
              <a:t>?</a:t>
            </a:r>
            <a:endParaRPr sz="1687" dirty="0">
              <a:latin typeface="Arial Narrow"/>
              <a:cs typeface="Arial Narrow"/>
            </a:endParaRPr>
          </a:p>
        </p:txBody>
      </p:sp>
      <p:sp>
        <p:nvSpPr>
          <p:cNvPr id="25" name="Rectangle 24"/>
          <p:cNvSpPr/>
          <p:nvPr/>
        </p:nvSpPr>
        <p:spPr>
          <a:xfrm>
            <a:off x="675485" y="1195545"/>
            <a:ext cx="7185980" cy="369332"/>
          </a:xfrm>
          <a:prstGeom prst="rect">
            <a:avLst/>
          </a:prstGeom>
        </p:spPr>
        <p:txBody>
          <a:bodyPr wrap="square">
            <a:spAutoFit/>
          </a:bodyPr>
          <a:lstStyle/>
          <a:p>
            <a:r>
              <a:rPr lang="en-US" dirty="0" smtClean="0">
                <a:solidFill>
                  <a:srgbClr val="FF0000"/>
                </a:solidFill>
              </a:rPr>
              <a:t>If a majority is ready f/2+1 then the update is sent out. </a:t>
            </a:r>
            <a:endParaRPr lang="en-US" dirty="0">
              <a:solidFill>
                <a:srgbClr val="FF0000"/>
              </a:solidFill>
            </a:endParaRPr>
          </a:p>
        </p:txBody>
      </p:sp>
      <p:sp>
        <p:nvSpPr>
          <p:cNvPr id="27" name="object 14"/>
          <p:cNvSpPr txBox="1"/>
          <p:nvPr/>
        </p:nvSpPr>
        <p:spPr>
          <a:xfrm>
            <a:off x="5163145" y="5043211"/>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33" name="object 17"/>
          <p:cNvSpPr/>
          <p:nvPr/>
        </p:nvSpPr>
        <p:spPr>
          <a:xfrm>
            <a:off x="4241602" y="3812977"/>
            <a:ext cx="512118" cy="0"/>
          </a:xfrm>
          <a:custGeom>
            <a:avLst/>
            <a:gdLst/>
            <a:ahLst/>
            <a:cxnLst/>
            <a:rect l="l" t="t" r="r" b="b"/>
            <a:pathLst>
              <a:path w="728345">
                <a:moveTo>
                  <a:pt x="728273" y="0"/>
                </a:moveTo>
                <a:lnTo>
                  <a:pt x="683823" y="0"/>
                </a:lnTo>
                <a:lnTo>
                  <a:pt x="0" y="0"/>
                </a:lnTo>
              </a:path>
            </a:pathLst>
          </a:custGeom>
          <a:ln w="88900">
            <a:solidFill>
              <a:srgbClr val="39474A"/>
            </a:solidFill>
          </a:ln>
        </p:spPr>
        <p:txBody>
          <a:bodyPr wrap="square" lIns="0" tIns="0" rIns="0" bIns="0" rtlCol="0"/>
          <a:lstStyle/>
          <a:p>
            <a:endParaRPr sz="1266"/>
          </a:p>
        </p:txBody>
      </p:sp>
      <p:sp>
        <p:nvSpPr>
          <p:cNvPr id="34" name="object 18"/>
          <p:cNvSpPr/>
          <p:nvPr/>
        </p:nvSpPr>
        <p:spPr>
          <a:xfrm>
            <a:off x="4722414" y="3689747"/>
            <a:ext cx="246459" cy="246459"/>
          </a:xfrm>
          <a:custGeom>
            <a:avLst/>
            <a:gdLst/>
            <a:ahLst/>
            <a:cxnLst/>
            <a:rect l="l" t="t" r="r" b="b"/>
            <a:pathLst>
              <a:path w="350520" h="350520">
                <a:moveTo>
                  <a:pt x="0" y="0"/>
                </a:moveTo>
                <a:lnTo>
                  <a:pt x="1" y="350520"/>
                </a:lnTo>
                <a:lnTo>
                  <a:pt x="350520" y="175260"/>
                </a:lnTo>
                <a:lnTo>
                  <a:pt x="0" y="0"/>
                </a:lnTo>
                <a:close/>
              </a:path>
            </a:pathLst>
          </a:custGeom>
          <a:solidFill>
            <a:srgbClr val="39474A"/>
          </a:solidFill>
        </p:spPr>
        <p:txBody>
          <a:bodyPr wrap="square" lIns="0" tIns="0" rIns="0" bIns="0" rtlCol="0"/>
          <a:lstStyle/>
          <a:p>
            <a:endParaRPr sz="1266"/>
          </a:p>
        </p:txBody>
      </p:sp>
      <p:sp>
        <p:nvSpPr>
          <p:cNvPr id="35" name="object 19"/>
          <p:cNvSpPr/>
          <p:nvPr/>
        </p:nvSpPr>
        <p:spPr>
          <a:xfrm>
            <a:off x="4214068" y="4208673"/>
            <a:ext cx="621506" cy="534888"/>
          </a:xfrm>
          <a:custGeom>
            <a:avLst/>
            <a:gdLst/>
            <a:ahLst/>
            <a:cxnLst/>
            <a:rect l="l" t="t" r="r" b="b"/>
            <a:pathLst>
              <a:path w="883920" h="760729">
                <a:moveTo>
                  <a:pt x="883565" y="760449"/>
                </a:moveTo>
                <a:lnTo>
                  <a:pt x="849876" y="731452"/>
                </a:lnTo>
                <a:lnTo>
                  <a:pt x="0" y="0"/>
                </a:lnTo>
              </a:path>
            </a:pathLst>
          </a:custGeom>
          <a:ln w="88900">
            <a:solidFill>
              <a:srgbClr val="39474A"/>
            </a:solidFill>
          </a:ln>
        </p:spPr>
        <p:txBody>
          <a:bodyPr wrap="square" lIns="0" tIns="0" rIns="0" bIns="0" rtlCol="0"/>
          <a:lstStyle/>
          <a:p>
            <a:endParaRPr sz="1266"/>
          </a:p>
        </p:txBody>
      </p:sp>
      <p:sp>
        <p:nvSpPr>
          <p:cNvPr id="36" name="object 20"/>
          <p:cNvSpPr/>
          <p:nvPr/>
        </p:nvSpPr>
        <p:spPr>
          <a:xfrm>
            <a:off x="4731252" y="4629575"/>
            <a:ext cx="267444" cy="254496"/>
          </a:xfrm>
          <a:custGeom>
            <a:avLst/>
            <a:gdLst/>
            <a:ahLst/>
            <a:cxnLst/>
            <a:rect l="l" t="t" r="r" b="b"/>
            <a:pathLst>
              <a:path w="380365" h="361950">
                <a:moveTo>
                  <a:pt x="228653" y="0"/>
                </a:moveTo>
                <a:lnTo>
                  <a:pt x="0" y="265673"/>
                </a:lnTo>
                <a:lnTo>
                  <a:pt x="379999" y="361490"/>
                </a:lnTo>
                <a:lnTo>
                  <a:pt x="228653" y="0"/>
                </a:lnTo>
                <a:close/>
              </a:path>
            </a:pathLst>
          </a:custGeom>
          <a:solidFill>
            <a:srgbClr val="39474A"/>
          </a:solidFill>
        </p:spPr>
        <p:txBody>
          <a:bodyPr wrap="square" lIns="0" tIns="0" rIns="0" bIns="0" rtlCol="0"/>
          <a:lstStyle/>
          <a:p>
            <a:endParaRPr sz="1266"/>
          </a:p>
        </p:txBody>
      </p:sp>
      <p:sp>
        <p:nvSpPr>
          <p:cNvPr id="37" name="object 21"/>
          <p:cNvSpPr/>
          <p:nvPr/>
        </p:nvSpPr>
        <p:spPr>
          <a:xfrm>
            <a:off x="4206069" y="2903959"/>
            <a:ext cx="621506" cy="527745"/>
          </a:xfrm>
          <a:custGeom>
            <a:avLst/>
            <a:gdLst/>
            <a:ahLst/>
            <a:cxnLst/>
            <a:rect l="l" t="t" r="r" b="b"/>
            <a:pathLst>
              <a:path w="883920" h="750570">
                <a:moveTo>
                  <a:pt x="883561" y="0"/>
                </a:moveTo>
                <a:lnTo>
                  <a:pt x="849678" y="28769"/>
                </a:lnTo>
                <a:lnTo>
                  <a:pt x="0" y="750229"/>
                </a:lnTo>
              </a:path>
            </a:pathLst>
          </a:custGeom>
          <a:ln w="88900">
            <a:solidFill>
              <a:srgbClr val="39474A"/>
            </a:solidFill>
          </a:ln>
        </p:spPr>
        <p:txBody>
          <a:bodyPr wrap="square" lIns="0" tIns="0" rIns="0" bIns="0" rtlCol="0"/>
          <a:lstStyle/>
          <a:p>
            <a:endParaRPr sz="1266"/>
          </a:p>
        </p:txBody>
      </p:sp>
      <p:sp>
        <p:nvSpPr>
          <p:cNvPr id="38" name="object 22"/>
          <p:cNvSpPr/>
          <p:nvPr/>
        </p:nvSpPr>
        <p:spPr>
          <a:xfrm>
            <a:off x="4723738" y="2764668"/>
            <a:ext cx="267891" cy="253603"/>
          </a:xfrm>
          <a:custGeom>
            <a:avLst/>
            <a:gdLst/>
            <a:ahLst/>
            <a:cxnLst/>
            <a:rect l="l" t="t" r="r" b="b"/>
            <a:pathLst>
              <a:path w="381000" h="360679">
                <a:moveTo>
                  <a:pt x="380631" y="0"/>
                </a:moveTo>
                <a:lnTo>
                  <a:pt x="0" y="93275"/>
                </a:lnTo>
                <a:lnTo>
                  <a:pt x="226872" y="360470"/>
                </a:lnTo>
                <a:lnTo>
                  <a:pt x="380631" y="0"/>
                </a:lnTo>
                <a:close/>
              </a:path>
            </a:pathLst>
          </a:custGeom>
          <a:solidFill>
            <a:srgbClr val="39474A"/>
          </a:solidFill>
        </p:spPr>
        <p:txBody>
          <a:bodyPr wrap="square" lIns="0" tIns="0" rIns="0" bIns="0" rtlCol="0"/>
          <a:lstStyle/>
          <a:p>
            <a:endParaRPr sz="1266"/>
          </a:p>
        </p:txBody>
      </p:sp>
    </p:spTree>
    <p:extLst>
      <p:ext uri="{BB962C8B-B14F-4D97-AF65-F5344CB8AC3E}">
        <p14:creationId xmlns:p14="http://schemas.microsoft.com/office/powerpoint/2010/main" val="2170659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1867" y="85716"/>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4964906" y="191988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0" name="object 10"/>
          <p:cNvSpPr/>
          <p:nvPr/>
        </p:nvSpPr>
        <p:spPr>
          <a:xfrm>
            <a:off x="5125640" y="2196703"/>
            <a:ext cx="1294805" cy="437555"/>
          </a:xfrm>
          <a:prstGeom prst="rect">
            <a:avLst/>
          </a:prstGeom>
          <a:blipFill>
            <a:blip r:embed="rId5" cstate="print"/>
            <a:stretch>
              <a:fillRect/>
            </a:stretch>
          </a:blipFill>
        </p:spPr>
        <p:txBody>
          <a:bodyPr wrap="square" lIns="0" tIns="0" rIns="0" bIns="0" rtlCol="0"/>
          <a:lstStyle/>
          <a:p>
            <a:endParaRPr sz="1266"/>
          </a:p>
        </p:txBody>
      </p:sp>
      <p:sp>
        <p:nvSpPr>
          <p:cNvPr id="11" name="object 11"/>
          <p:cNvSpPr txBox="1"/>
          <p:nvPr/>
        </p:nvSpPr>
        <p:spPr>
          <a:xfrm>
            <a:off x="5149081" y="2169915"/>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a:latin typeface="Arial"/>
              <a:cs typeface="Arial"/>
            </a:endParaRPr>
          </a:p>
        </p:txBody>
      </p:sp>
      <p:sp>
        <p:nvSpPr>
          <p:cNvPr id="12" name="object 12"/>
          <p:cNvSpPr/>
          <p:nvPr/>
        </p:nvSpPr>
        <p:spPr>
          <a:xfrm>
            <a:off x="4964906"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3" name="object 13"/>
          <p:cNvSpPr/>
          <p:nvPr/>
        </p:nvSpPr>
        <p:spPr>
          <a:xfrm>
            <a:off x="5125640" y="3643312"/>
            <a:ext cx="1294805" cy="437555"/>
          </a:xfrm>
          <a:prstGeom prst="rect">
            <a:avLst/>
          </a:prstGeom>
          <a:blipFill>
            <a:blip r:embed="rId5" cstate="print"/>
            <a:stretch>
              <a:fillRect/>
            </a:stretch>
          </a:blipFill>
        </p:spPr>
        <p:txBody>
          <a:bodyPr wrap="square" lIns="0" tIns="0" rIns="0" bIns="0" rtlCol="0"/>
          <a:lstStyle/>
          <a:p>
            <a:endParaRPr sz="1266"/>
          </a:p>
        </p:txBody>
      </p:sp>
      <p:sp>
        <p:nvSpPr>
          <p:cNvPr id="14" name="object 14"/>
          <p:cNvSpPr txBox="1"/>
          <p:nvPr/>
        </p:nvSpPr>
        <p:spPr>
          <a:xfrm>
            <a:off x="5149081" y="3616524"/>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15" name="object 15"/>
          <p:cNvSpPr/>
          <p:nvPr/>
        </p:nvSpPr>
        <p:spPr>
          <a:xfrm>
            <a:off x="4964906" y="4813101"/>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23" name="object 23"/>
          <p:cNvSpPr txBox="1"/>
          <p:nvPr/>
        </p:nvSpPr>
        <p:spPr>
          <a:xfrm>
            <a:off x="678656" y="1263138"/>
            <a:ext cx="8140349" cy="1108958"/>
          </a:xfrm>
          <a:prstGeom prst="rect">
            <a:avLst/>
          </a:prstGeom>
        </p:spPr>
        <p:txBody>
          <a:bodyPr vert="horz" wrap="square" lIns="0" tIns="0" rIns="0" bIns="0" rtlCol="0">
            <a:spAutoFit/>
          </a:bodyPr>
          <a:lstStyle/>
          <a:p>
            <a:pPr marL="4194572"/>
            <a:r>
              <a:rPr sz="2812" spc="-169" dirty="0" smtClean="0">
                <a:solidFill>
                  <a:srgbClr val="FFFFFF"/>
                </a:solidFill>
                <a:latin typeface="Arial"/>
                <a:cs typeface="Arial"/>
              </a:rPr>
              <a:t>Acceptor</a:t>
            </a:r>
            <a:endParaRPr sz="2812" dirty="0" smtClean="0">
              <a:latin typeface="Arial"/>
              <a:cs typeface="Arial"/>
            </a:endParaRPr>
          </a:p>
          <a:p>
            <a:pPr>
              <a:spcBef>
                <a:spcPts val="7"/>
              </a:spcBef>
            </a:pPr>
            <a:endParaRPr sz="4394" dirty="0" smtClean="0">
              <a:latin typeface="Times New Roman"/>
              <a:cs typeface="Times New Roman"/>
            </a:endParaRPr>
          </a:p>
        </p:txBody>
      </p:sp>
      <p:sp>
        <p:nvSpPr>
          <p:cNvPr id="24" name="object 24"/>
          <p:cNvSpPr txBox="1"/>
          <p:nvPr/>
        </p:nvSpPr>
        <p:spPr>
          <a:xfrm>
            <a:off x="4058805" y="2455665"/>
            <a:ext cx="633561" cy="519245"/>
          </a:xfrm>
          <a:prstGeom prst="rect">
            <a:avLst/>
          </a:prstGeom>
        </p:spPr>
        <p:txBody>
          <a:bodyPr vert="horz" wrap="square" lIns="0" tIns="0" rIns="0" bIns="0" rtlCol="0">
            <a:spAutoFit/>
          </a:bodyPr>
          <a:lstStyle/>
          <a:p>
            <a:pPr marL="8929"/>
            <a:r>
              <a:rPr lang="en-US" sz="1687" b="1" spc="-77" dirty="0" smtClean="0">
                <a:solidFill>
                  <a:srgbClr val="39474A"/>
                </a:solidFill>
                <a:latin typeface="Arial Narrow"/>
                <a:cs typeface="Arial Narrow"/>
              </a:rPr>
              <a:t>Here is update</a:t>
            </a:r>
            <a:r>
              <a:rPr sz="1687" b="1" spc="-46" dirty="0" smtClean="0">
                <a:solidFill>
                  <a:srgbClr val="39474A"/>
                </a:solidFill>
                <a:latin typeface="Arial Narrow"/>
                <a:cs typeface="Arial Narrow"/>
              </a:rPr>
              <a:t>?</a:t>
            </a:r>
            <a:endParaRPr sz="1687" dirty="0">
              <a:latin typeface="Arial Narrow"/>
              <a:cs typeface="Arial Narrow"/>
            </a:endParaRPr>
          </a:p>
        </p:txBody>
      </p:sp>
      <p:sp>
        <p:nvSpPr>
          <p:cNvPr id="25" name="Rectangle 24"/>
          <p:cNvSpPr/>
          <p:nvPr/>
        </p:nvSpPr>
        <p:spPr>
          <a:xfrm>
            <a:off x="675485" y="1195545"/>
            <a:ext cx="7185980" cy="369332"/>
          </a:xfrm>
          <a:prstGeom prst="rect">
            <a:avLst/>
          </a:prstGeom>
        </p:spPr>
        <p:txBody>
          <a:bodyPr wrap="square">
            <a:spAutoFit/>
          </a:bodyPr>
          <a:lstStyle/>
          <a:p>
            <a:r>
              <a:rPr lang="en-US" dirty="0" smtClean="0">
                <a:solidFill>
                  <a:srgbClr val="FF0000"/>
                </a:solidFill>
              </a:rPr>
              <a:t>Changes eventually propagate to learners. </a:t>
            </a:r>
            <a:endParaRPr lang="en-US" dirty="0">
              <a:solidFill>
                <a:srgbClr val="FF0000"/>
              </a:solidFill>
            </a:endParaRPr>
          </a:p>
        </p:txBody>
      </p:sp>
      <p:sp>
        <p:nvSpPr>
          <p:cNvPr id="27" name="object 14"/>
          <p:cNvSpPr txBox="1"/>
          <p:nvPr/>
        </p:nvSpPr>
        <p:spPr>
          <a:xfrm>
            <a:off x="5163145" y="5043211"/>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33" name="object 17"/>
          <p:cNvSpPr/>
          <p:nvPr/>
        </p:nvSpPr>
        <p:spPr>
          <a:xfrm>
            <a:off x="4241602" y="3812977"/>
            <a:ext cx="512118" cy="0"/>
          </a:xfrm>
          <a:custGeom>
            <a:avLst/>
            <a:gdLst/>
            <a:ahLst/>
            <a:cxnLst/>
            <a:rect l="l" t="t" r="r" b="b"/>
            <a:pathLst>
              <a:path w="728345">
                <a:moveTo>
                  <a:pt x="728273" y="0"/>
                </a:moveTo>
                <a:lnTo>
                  <a:pt x="683823" y="0"/>
                </a:lnTo>
                <a:lnTo>
                  <a:pt x="0" y="0"/>
                </a:lnTo>
              </a:path>
            </a:pathLst>
          </a:custGeom>
          <a:ln w="88900">
            <a:solidFill>
              <a:srgbClr val="39474A"/>
            </a:solidFill>
          </a:ln>
        </p:spPr>
        <p:txBody>
          <a:bodyPr wrap="square" lIns="0" tIns="0" rIns="0" bIns="0" rtlCol="0"/>
          <a:lstStyle/>
          <a:p>
            <a:endParaRPr sz="1266"/>
          </a:p>
        </p:txBody>
      </p:sp>
      <p:sp>
        <p:nvSpPr>
          <p:cNvPr id="34" name="object 18"/>
          <p:cNvSpPr/>
          <p:nvPr/>
        </p:nvSpPr>
        <p:spPr>
          <a:xfrm>
            <a:off x="4722414" y="3689747"/>
            <a:ext cx="246459" cy="246459"/>
          </a:xfrm>
          <a:custGeom>
            <a:avLst/>
            <a:gdLst/>
            <a:ahLst/>
            <a:cxnLst/>
            <a:rect l="l" t="t" r="r" b="b"/>
            <a:pathLst>
              <a:path w="350520" h="350520">
                <a:moveTo>
                  <a:pt x="0" y="0"/>
                </a:moveTo>
                <a:lnTo>
                  <a:pt x="1" y="350520"/>
                </a:lnTo>
                <a:lnTo>
                  <a:pt x="350520" y="175260"/>
                </a:lnTo>
                <a:lnTo>
                  <a:pt x="0" y="0"/>
                </a:lnTo>
                <a:close/>
              </a:path>
            </a:pathLst>
          </a:custGeom>
          <a:solidFill>
            <a:srgbClr val="39474A"/>
          </a:solidFill>
        </p:spPr>
        <p:txBody>
          <a:bodyPr wrap="square" lIns="0" tIns="0" rIns="0" bIns="0" rtlCol="0"/>
          <a:lstStyle/>
          <a:p>
            <a:endParaRPr sz="1266"/>
          </a:p>
        </p:txBody>
      </p:sp>
      <p:sp>
        <p:nvSpPr>
          <p:cNvPr id="35" name="object 19"/>
          <p:cNvSpPr/>
          <p:nvPr/>
        </p:nvSpPr>
        <p:spPr>
          <a:xfrm>
            <a:off x="4214068" y="4208673"/>
            <a:ext cx="621506" cy="534888"/>
          </a:xfrm>
          <a:custGeom>
            <a:avLst/>
            <a:gdLst/>
            <a:ahLst/>
            <a:cxnLst/>
            <a:rect l="l" t="t" r="r" b="b"/>
            <a:pathLst>
              <a:path w="883920" h="760729">
                <a:moveTo>
                  <a:pt x="883565" y="760449"/>
                </a:moveTo>
                <a:lnTo>
                  <a:pt x="849876" y="731452"/>
                </a:lnTo>
                <a:lnTo>
                  <a:pt x="0" y="0"/>
                </a:lnTo>
              </a:path>
            </a:pathLst>
          </a:custGeom>
          <a:ln w="88900">
            <a:solidFill>
              <a:srgbClr val="39474A"/>
            </a:solidFill>
          </a:ln>
        </p:spPr>
        <p:txBody>
          <a:bodyPr wrap="square" lIns="0" tIns="0" rIns="0" bIns="0" rtlCol="0"/>
          <a:lstStyle/>
          <a:p>
            <a:endParaRPr sz="1266"/>
          </a:p>
        </p:txBody>
      </p:sp>
      <p:sp>
        <p:nvSpPr>
          <p:cNvPr id="36" name="object 20"/>
          <p:cNvSpPr/>
          <p:nvPr/>
        </p:nvSpPr>
        <p:spPr>
          <a:xfrm>
            <a:off x="4731252" y="4629575"/>
            <a:ext cx="267444" cy="254496"/>
          </a:xfrm>
          <a:custGeom>
            <a:avLst/>
            <a:gdLst/>
            <a:ahLst/>
            <a:cxnLst/>
            <a:rect l="l" t="t" r="r" b="b"/>
            <a:pathLst>
              <a:path w="380365" h="361950">
                <a:moveTo>
                  <a:pt x="228653" y="0"/>
                </a:moveTo>
                <a:lnTo>
                  <a:pt x="0" y="265673"/>
                </a:lnTo>
                <a:lnTo>
                  <a:pt x="379999" y="361490"/>
                </a:lnTo>
                <a:lnTo>
                  <a:pt x="228653" y="0"/>
                </a:lnTo>
                <a:close/>
              </a:path>
            </a:pathLst>
          </a:custGeom>
          <a:solidFill>
            <a:srgbClr val="39474A"/>
          </a:solidFill>
        </p:spPr>
        <p:txBody>
          <a:bodyPr wrap="square" lIns="0" tIns="0" rIns="0" bIns="0" rtlCol="0"/>
          <a:lstStyle/>
          <a:p>
            <a:endParaRPr sz="1266"/>
          </a:p>
        </p:txBody>
      </p:sp>
      <p:sp>
        <p:nvSpPr>
          <p:cNvPr id="37" name="object 21"/>
          <p:cNvSpPr/>
          <p:nvPr/>
        </p:nvSpPr>
        <p:spPr>
          <a:xfrm>
            <a:off x="4206069" y="2903959"/>
            <a:ext cx="621506" cy="527745"/>
          </a:xfrm>
          <a:custGeom>
            <a:avLst/>
            <a:gdLst/>
            <a:ahLst/>
            <a:cxnLst/>
            <a:rect l="l" t="t" r="r" b="b"/>
            <a:pathLst>
              <a:path w="883920" h="750570">
                <a:moveTo>
                  <a:pt x="883561" y="0"/>
                </a:moveTo>
                <a:lnTo>
                  <a:pt x="849678" y="28769"/>
                </a:lnTo>
                <a:lnTo>
                  <a:pt x="0" y="750229"/>
                </a:lnTo>
              </a:path>
            </a:pathLst>
          </a:custGeom>
          <a:ln w="88900">
            <a:solidFill>
              <a:srgbClr val="39474A"/>
            </a:solidFill>
          </a:ln>
        </p:spPr>
        <p:txBody>
          <a:bodyPr wrap="square" lIns="0" tIns="0" rIns="0" bIns="0" rtlCol="0"/>
          <a:lstStyle/>
          <a:p>
            <a:endParaRPr sz="1266"/>
          </a:p>
        </p:txBody>
      </p:sp>
      <p:sp>
        <p:nvSpPr>
          <p:cNvPr id="38" name="object 22"/>
          <p:cNvSpPr/>
          <p:nvPr/>
        </p:nvSpPr>
        <p:spPr>
          <a:xfrm>
            <a:off x="4723738" y="2764668"/>
            <a:ext cx="267891" cy="253603"/>
          </a:xfrm>
          <a:custGeom>
            <a:avLst/>
            <a:gdLst/>
            <a:ahLst/>
            <a:cxnLst/>
            <a:rect l="l" t="t" r="r" b="b"/>
            <a:pathLst>
              <a:path w="381000" h="360679">
                <a:moveTo>
                  <a:pt x="380631" y="0"/>
                </a:moveTo>
                <a:lnTo>
                  <a:pt x="0" y="93275"/>
                </a:lnTo>
                <a:lnTo>
                  <a:pt x="226872" y="360470"/>
                </a:lnTo>
                <a:lnTo>
                  <a:pt x="380631" y="0"/>
                </a:lnTo>
                <a:close/>
              </a:path>
            </a:pathLst>
          </a:custGeom>
          <a:solidFill>
            <a:srgbClr val="39474A"/>
          </a:solidFill>
        </p:spPr>
        <p:txBody>
          <a:bodyPr wrap="square" lIns="0" tIns="0" rIns="0" bIns="0" rtlCol="0"/>
          <a:lstStyle/>
          <a:p>
            <a:endParaRPr sz="1266"/>
          </a:p>
        </p:txBody>
      </p:sp>
      <p:sp>
        <p:nvSpPr>
          <p:cNvPr id="16" name="Rectangle 15"/>
          <p:cNvSpPr/>
          <p:nvPr/>
        </p:nvSpPr>
        <p:spPr>
          <a:xfrm>
            <a:off x="60133" y="4690407"/>
            <a:ext cx="4572000" cy="2031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222222"/>
                </a:solidFill>
                <a:latin typeface="Arial" panose="020B0604020202020204" pitchFamily="34" charset="0"/>
              </a:rPr>
              <a:t>Learners act as the replication factor for the protocol. Once a Client request has been agreed upon by the Acceptors, the Learner may take action (i.e.: execute the request and send a response to the client). To improve availability of processing, additional Learners can be added.</a:t>
            </a:r>
            <a:endParaRPr lang="en-US" dirty="0"/>
          </a:p>
        </p:txBody>
      </p:sp>
      <p:sp>
        <p:nvSpPr>
          <p:cNvPr id="28" name="object 18"/>
          <p:cNvSpPr/>
          <p:nvPr/>
        </p:nvSpPr>
        <p:spPr>
          <a:xfrm>
            <a:off x="7411641" y="166092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29" name="object 19"/>
          <p:cNvSpPr/>
          <p:nvPr/>
        </p:nvSpPr>
        <p:spPr>
          <a:xfrm>
            <a:off x="7688461" y="1937742"/>
            <a:ext cx="1089422" cy="375047"/>
          </a:xfrm>
          <a:prstGeom prst="rect">
            <a:avLst/>
          </a:prstGeom>
          <a:blipFill>
            <a:blip r:embed="rId6" cstate="print"/>
            <a:stretch>
              <a:fillRect/>
            </a:stretch>
          </a:blipFill>
        </p:spPr>
        <p:txBody>
          <a:bodyPr wrap="square" lIns="0" tIns="0" rIns="0" bIns="0" rtlCol="0"/>
          <a:lstStyle/>
          <a:p>
            <a:endParaRPr sz="1266"/>
          </a:p>
        </p:txBody>
      </p:sp>
      <p:sp>
        <p:nvSpPr>
          <p:cNvPr id="30" name="object 20"/>
          <p:cNvSpPr txBox="1"/>
          <p:nvPr/>
        </p:nvSpPr>
        <p:spPr>
          <a:xfrm>
            <a:off x="7690169" y="191095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31" name="object 21"/>
          <p:cNvSpPr/>
          <p:nvPr/>
        </p:nvSpPr>
        <p:spPr>
          <a:xfrm>
            <a:off x="7411641" y="27949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32" name="object 22"/>
          <p:cNvSpPr/>
          <p:nvPr/>
        </p:nvSpPr>
        <p:spPr>
          <a:xfrm>
            <a:off x="7688461" y="3071812"/>
            <a:ext cx="1089422" cy="375047"/>
          </a:xfrm>
          <a:prstGeom prst="rect">
            <a:avLst/>
          </a:prstGeom>
          <a:blipFill>
            <a:blip r:embed="rId6" cstate="print"/>
            <a:stretch>
              <a:fillRect/>
            </a:stretch>
          </a:blipFill>
        </p:spPr>
        <p:txBody>
          <a:bodyPr wrap="square" lIns="0" tIns="0" rIns="0" bIns="0" rtlCol="0"/>
          <a:lstStyle/>
          <a:p>
            <a:endParaRPr sz="1266"/>
          </a:p>
        </p:txBody>
      </p:sp>
      <p:sp>
        <p:nvSpPr>
          <p:cNvPr id="39" name="object 23"/>
          <p:cNvSpPr txBox="1"/>
          <p:nvPr/>
        </p:nvSpPr>
        <p:spPr>
          <a:xfrm>
            <a:off x="7690169" y="304502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0" name="object 24"/>
          <p:cNvSpPr/>
          <p:nvPr/>
        </p:nvSpPr>
        <p:spPr>
          <a:xfrm>
            <a:off x="7411641" y="392906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41" name="object 25"/>
          <p:cNvSpPr/>
          <p:nvPr/>
        </p:nvSpPr>
        <p:spPr>
          <a:xfrm>
            <a:off x="7688461" y="4205883"/>
            <a:ext cx="1089422" cy="375047"/>
          </a:xfrm>
          <a:prstGeom prst="rect">
            <a:avLst/>
          </a:prstGeom>
          <a:blipFill>
            <a:blip r:embed="rId6" cstate="print"/>
            <a:stretch>
              <a:fillRect/>
            </a:stretch>
          </a:blipFill>
        </p:spPr>
        <p:txBody>
          <a:bodyPr wrap="square" lIns="0" tIns="0" rIns="0" bIns="0" rtlCol="0"/>
          <a:lstStyle/>
          <a:p>
            <a:endParaRPr sz="1266"/>
          </a:p>
        </p:txBody>
      </p:sp>
      <p:sp>
        <p:nvSpPr>
          <p:cNvPr id="42" name="object 26"/>
          <p:cNvSpPr txBox="1"/>
          <p:nvPr/>
        </p:nvSpPr>
        <p:spPr>
          <a:xfrm>
            <a:off x="7690169" y="417909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3" name="object 27"/>
          <p:cNvSpPr/>
          <p:nvPr/>
        </p:nvSpPr>
        <p:spPr>
          <a:xfrm>
            <a:off x="7411641" y="506313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44" name="object 28"/>
          <p:cNvSpPr/>
          <p:nvPr/>
        </p:nvSpPr>
        <p:spPr>
          <a:xfrm>
            <a:off x="7688461" y="5339953"/>
            <a:ext cx="1089422" cy="375047"/>
          </a:xfrm>
          <a:prstGeom prst="rect">
            <a:avLst/>
          </a:prstGeom>
          <a:blipFill>
            <a:blip r:embed="rId6" cstate="print"/>
            <a:stretch>
              <a:fillRect/>
            </a:stretch>
          </a:blipFill>
        </p:spPr>
        <p:txBody>
          <a:bodyPr wrap="square" lIns="0" tIns="0" rIns="0" bIns="0" rtlCol="0"/>
          <a:lstStyle/>
          <a:p>
            <a:endParaRPr sz="1266"/>
          </a:p>
        </p:txBody>
      </p:sp>
      <p:sp>
        <p:nvSpPr>
          <p:cNvPr id="45" name="object 29"/>
          <p:cNvSpPr txBox="1"/>
          <p:nvPr/>
        </p:nvSpPr>
        <p:spPr>
          <a:xfrm>
            <a:off x="7690169" y="5313165"/>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6" name="object 30"/>
          <p:cNvSpPr/>
          <p:nvPr/>
        </p:nvSpPr>
        <p:spPr>
          <a:xfrm>
            <a:off x="6582761" y="2182162"/>
            <a:ext cx="627757" cy="112514"/>
          </a:xfrm>
          <a:custGeom>
            <a:avLst/>
            <a:gdLst/>
            <a:ahLst/>
            <a:cxnLst/>
            <a:rect l="l" t="t" r="r" b="b"/>
            <a:pathLst>
              <a:path w="892809" h="160020">
                <a:moveTo>
                  <a:pt x="892519" y="0"/>
                </a:moveTo>
                <a:lnTo>
                  <a:pt x="848763" y="7832"/>
                </a:lnTo>
                <a:lnTo>
                  <a:pt x="0" y="159785"/>
                </a:lnTo>
              </a:path>
            </a:pathLst>
          </a:custGeom>
          <a:ln w="88900">
            <a:solidFill>
              <a:srgbClr val="39474A"/>
            </a:solidFill>
          </a:ln>
        </p:spPr>
        <p:txBody>
          <a:bodyPr wrap="square" lIns="0" tIns="0" rIns="0" bIns="0" rtlCol="0"/>
          <a:lstStyle/>
          <a:p>
            <a:endParaRPr sz="1266"/>
          </a:p>
        </p:txBody>
      </p:sp>
      <p:sp>
        <p:nvSpPr>
          <p:cNvPr id="47" name="object 31"/>
          <p:cNvSpPr/>
          <p:nvPr/>
        </p:nvSpPr>
        <p:spPr>
          <a:xfrm>
            <a:off x="7157833" y="2066367"/>
            <a:ext cx="264319" cy="242888"/>
          </a:xfrm>
          <a:custGeom>
            <a:avLst/>
            <a:gdLst/>
            <a:ahLst/>
            <a:cxnLst/>
            <a:rect l="l" t="t" r="r" b="b"/>
            <a:pathLst>
              <a:path w="375920" h="345439">
                <a:moveTo>
                  <a:pt x="0" y="0"/>
                </a:moveTo>
                <a:lnTo>
                  <a:pt x="61765" y="345036"/>
                </a:lnTo>
                <a:lnTo>
                  <a:pt x="375918" y="110754"/>
                </a:lnTo>
                <a:lnTo>
                  <a:pt x="0" y="0"/>
                </a:lnTo>
                <a:close/>
              </a:path>
            </a:pathLst>
          </a:custGeom>
          <a:solidFill>
            <a:srgbClr val="39474A"/>
          </a:solidFill>
        </p:spPr>
        <p:txBody>
          <a:bodyPr wrap="square" lIns="0" tIns="0" rIns="0" bIns="0" rtlCol="0"/>
          <a:lstStyle/>
          <a:p>
            <a:endParaRPr sz="1266"/>
          </a:p>
        </p:txBody>
      </p:sp>
      <p:sp>
        <p:nvSpPr>
          <p:cNvPr id="48" name="object 32"/>
          <p:cNvSpPr/>
          <p:nvPr/>
        </p:nvSpPr>
        <p:spPr>
          <a:xfrm>
            <a:off x="6596992" y="2459989"/>
            <a:ext cx="631329" cy="389334"/>
          </a:xfrm>
          <a:custGeom>
            <a:avLst/>
            <a:gdLst/>
            <a:ahLst/>
            <a:cxnLst/>
            <a:rect l="l" t="t" r="r" b="b"/>
            <a:pathLst>
              <a:path w="897890" h="553720">
                <a:moveTo>
                  <a:pt x="897566" y="553520"/>
                </a:moveTo>
                <a:lnTo>
                  <a:pt x="859731" y="530188"/>
                </a:lnTo>
                <a:lnTo>
                  <a:pt x="0" y="0"/>
                </a:lnTo>
              </a:path>
            </a:pathLst>
          </a:custGeom>
          <a:ln w="88900">
            <a:solidFill>
              <a:srgbClr val="39474A"/>
            </a:solidFill>
          </a:ln>
        </p:spPr>
        <p:txBody>
          <a:bodyPr wrap="square" lIns="0" tIns="0" rIns="0" bIns="0" rtlCol="0"/>
          <a:lstStyle/>
          <a:p>
            <a:endParaRPr sz="1266"/>
          </a:p>
        </p:txBody>
      </p:sp>
      <p:sp>
        <p:nvSpPr>
          <p:cNvPr id="49" name="object 33"/>
          <p:cNvSpPr/>
          <p:nvPr/>
        </p:nvSpPr>
        <p:spPr>
          <a:xfrm>
            <a:off x="7136808" y="2727889"/>
            <a:ext cx="274588" cy="234404"/>
          </a:xfrm>
          <a:custGeom>
            <a:avLst/>
            <a:gdLst/>
            <a:ahLst/>
            <a:cxnLst/>
            <a:rect l="l" t="t" r="r" b="b"/>
            <a:pathLst>
              <a:path w="390525" h="333375">
                <a:moveTo>
                  <a:pt x="183987" y="0"/>
                </a:moveTo>
                <a:lnTo>
                  <a:pt x="0" y="298350"/>
                </a:lnTo>
                <a:lnTo>
                  <a:pt x="390343" y="333164"/>
                </a:lnTo>
                <a:lnTo>
                  <a:pt x="183987" y="0"/>
                </a:lnTo>
                <a:close/>
              </a:path>
            </a:pathLst>
          </a:custGeom>
          <a:solidFill>
            <a:srgbClr val="39474A"/>
          </a:solidFill>
        </p:spPr>
        <p:txBody>
          <a:bodyPr wrap="square" lIns="0" tIns="0" rIns="0" bIns="0" rtlCol="0"/>
          <a:lstStyle/>
          <a:p>
            <a:endParaRPr sz="1266"/>
          </a:p>
        </p:txBody>
      </p:sp>
      <p:sp>
        <p:nvSpPr>
          <p:cNvPr id="50" name="object 34"/>
          <p:cNvSpPr/>
          <p:nvPr/>
        </p:nvSpPr>
        <p:spPr>
          <a:xfrm>
            <a:off x="6574017" y="3867531"/>
            <a:ext cx="658118" cy="410766"/>
          </a:xfrm>
          <a:custGeom>
            <a:avLst/>
            <a:gdLst/>
            <a:ahLst/>
            <a:cxnLst/>
            <a:rect l="l" t="t" r="r" b="b"/>
            <a:pathLst>
              <a:path w="935990" h="584200">
                <a:moveTo>
                  <a:pt x="935816" y="583629"/>
                </a:moveTo>
                <a:lnTo>
                  <a:pt x="898099" y="560106"/>
                </a:lnTo>
                <a:lnTo>
                  <a:pt x="0" y="0"/>
                </a:lnTo>
              </a:path>
            </a:pathLst>
          </a:custGeom>
          <a:ln w="88900">
            <a:solidFill>
              <a:srgbClr val="39474A"/>
            </a:solidFill>
          </a:ln>
        </p:spPr>
        <p:txBody>
          <a:bodyPr wrap="square" lIns="0" tIns="0" rIns="0" bIns="0" rtlCol="0"/>
          <a:lstStyle/>
          <a:p>
            <a:endParaRPr sz="1266"/>
          </a:p>
        </p:txBody>
      </p:sp>
      <p:sp>
        <p:nvSpPr>
          <p:cNvPr id="51" name="object 35"/>
          <p:cNvSpPr/>
          <p:nvPr/>
        </p:nvSpPr>
        <p:spPr>
          <a:xfrm>
            <a:off x="7140282" y="4156795"/>
            <a:ext cx="274588" cy="235297"/>
          </a:xfrm>
          <a:custGeom>
            <a:avLst/>
            <a:gdLst/>
            <a:ahLst/>
            <a:cxnLst/>
            <a:rect l="l" t="t" r="r" b="b"/>
            <a:pathLst>
              <a:path w="390525" h="334645">
                <a:moveTo>
                  <a:pt x="185487" y="0"/>
                </a:moveTo>
                <a:lnTo>
                  <a:pt x="0" y="297420"/>
                </a:lnTo>
                <a:lnTo>
                  <a:pt x="390164" y="334197"/>
                </a:lnTo>
                <a:lnTo>
                  <a:pt x="185487" y="0"/>
                </a:lnTo>
                <a:close/>
              </a:path>
            </a:pathLst>
          </a:custGeom>
          <a:solidFill>
            <a:srgbClr val="39474A"/>
          </a:solidFill>
        </p:spPr>
        <p:txBody>
          <a:bodyPr wrap="square" lIns="0" tIns="0" rIns="0" bIns="0" rtlCol="0"/>
          <a:lstStyle/>
          <a:p>
            <a:endParaRPr sz="1266"/>
          </a:p>
        </p:txBody>
      </p:sp>
      <p:sp>
        <p:nvSpPr>
          <p:cNvPr id="52" name="object 36"/>
          <p:cNvSpPr/>
          <p:nvPr/>
        </p:nvSpPr>
        <p:spPr>
          <a:xfrm>
            <a:off x="6523787" y="5256470"/>
            <a:ext cx="723305" cy="181273"/>
          </a:xfrm>
          <a:custGeom>
            <a:avLst/>
            <a:gdLst/>
            <a:ahLst/>
            <a:cxnLst/>
            <a:rect l="l" t="t" r="r" b="b"/>
            <a:pathLst>
              <a:path w="1028700" h="257809">
                <a:moveTo>
                  <a:pt x="1028712" y="257425"/>
                </a:moveTo>
                <a:lnTo>
                  <a:pt x="985592" y="246636"/>
                </a:lnTo>
                <a:lnTo>
                  <a:pt x="0" y="0"/>
                </a:lnTo>
              </a:path>
            </a:pathLst>
          </a:custGeom>
          <a:ln w="88900">
            <a:solidFill>
              <a:srgbClr val="39474A"/>
            </a:solidFill>
          </a:ln>
        </p:spPr>
        <p:txBody>
          <a:bodyPr wrap="square" lIns="0" tIns="0" rIns="0" bIns="0" rtlCol="0"/>
          <a:lstStyle/>
          <a:p>
            <a:endParaRPr sz="1266"/>
          </a:p>
        </p:txBody>
      </p:sp>
      <p:sp>
        <p:nvSpPr>
          <p:cNvPr id="53" name="object 37"/>
          <p:cNvSpPr/>
          <p:nvPr/>
        </p:nvSpPr>
        <p:spPr>
          <a:xfrm>
            <a:off x="7186871" y="5310342"/>
            <a:ext cx="269230" cy="239316"/>
          </a:xfrm>
          <a:custGeom>
            <a:avLst/>
            <a:gdLst/>
            <a:ahLst/>
            <a:cxnLst/>
            <a:rect l="l" t="t" r="r" b="b"/>
            <a:pathLst>
              <a:path w="382904" h="340359">
                <a:moveTo>
                  <a:pt x="85083" y="0"/>
                </a:moveTo>
                <a:lnTo>
                  <a:pt x="0" y="340037"/>
                </a:lnTo>
                <a:lnTo>
                  <a:pt x="382578" y="255102"/>
                </a:lnTo>
                <a:lnTo>
                  <a:pt x="85083" y="0"/>
                </a:lnTo>
                <a:close/>
              </a:path>
            </a:pathLst>
          </a:custGeom>
          <a:solidFill>
            <a:srgbClr val="39474A"/>
          </a:solidFill>
        </p:spPr>
        <p:txBody>
          <a:bodyPr wrap="square" lIns="0" tIns="0" rIns="0" bIns="0" rtlCol="0"/>
          <a:lstStyle/>
          <a:p>
            <a:endParaRPr sz="1266"/>
          </a:p>
        </p:txBody>
      </p:sp>
    </p:spTree>
    <p:extLst>
      <p:ext uri="{BB962C8B-B14F-4D97-AF65-F5344CB8AC3E}">
        <p14:creationId xmlns:p14="http://schemas.microsoft.com/office/powerpoint/2010/main" val="299795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1867" y="85716"/>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4964906" y="191988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0" name="object 10"/>
          <p:cNvSpPr/>
          <p:nvPr/>
        </p:nvSpPr>
        <p:spPr>
          <a:xfrm>
            <a:off x="5125640" y="2196703"/>
            <a:ext cx="1294805" cy="437555"/>
          </a:xfrm>
          <a:prstGeom prst="rect">
            <a:avLst/>
          </a:prstGeom>
          <a:blipFill>
            <a:blip r:embed="rId5" cstate="print"/>
            <a:stretch>
              <a:fillRect/>
            </a:stretch>
          </a:blipFill>
        </p:spPr>
        <p:txBody>
          <a:bodyPr wrap="square" lIns="0" tIns="0" rIns="0" bIns="0" rtlCol="0"/>
          <a:lstStyle/>
          <a:p>
            <a:endParaRPr sz="1266"/>
          </a:p>
        </p:txBody>
      </p:sp>
      <p:sp>
        <p:nvSpPr>
          <p:cNvPr id="11" name="object 11"/>
          <p:cNvSpPr txBox="1"/>
          <p:nvPr/>
        </p:nvSpPr>
        <p:spPr>
          <a:xfrm>
            <a:off x="5149081" y="2169915"/>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a:latin typeface="Arial"/>
              <a:cs typeface="Arial"/>
            </a:endParaRPr>
          </a:p>
        </p:txBody>
      </p:sp>
      <p:sp>
        <p:nvSpPr>
          <p:cNvPr id="12" name="object 12"/>
          <p:cNvSpPr/>
          <p:nvPr/>
        </p:nvSpPr>
        <p:spPr>
          <a:xfrm>
            <a:off x="4964906"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3" name="object 13"/>
          <p:cNvSpPr/>
          <p:nvPr/>
        </p:nvSpPr>
        <p:spPr>
          <a:xfrm>
            <a:off x="5125640" y="3643312"/>
            <a:ext cx="1294805" cy="437555"/>
          </a:xfrm>
          <a:prstGeom prst="rect">
            <a:avLst/>
          </a:prstGeom>
          <a:blipFill>
            <a:blip r:embed="rId5" cstate="print"/>
            <a:stretch>
              <a:fillRect/>
            </a:stretch>
          </a:blipFill>
        </p:spPr>
        <p:txBody>
          <a:bodyPr wrap="square" lIns="0" tIns="0" rIns="0" bIns="0" rtlCol="0"/>
          <a:lstStyle/>
          <a:p>
            <a:endParaRPr sz="1266"/>
          </a:p>
        </p:txBody>
      </p:sp>
      <p:sp>
        <p:nvSpPr>
          <p:cNvPr id="14" name="object 14"/>
          <p:cNvSpPr txBox="1"/>
          <p:nvPr/>
        </p:nvSpPr>
        <p:spPr>
          <a:xfrm>
            <a:off x="5149081" y="3616524"/>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15" name="object 15"/>
          <p:cNvSpPr/>
          <p:nvPr/>
        </p:nvSpPr>
        <p:spPr>
          <a:xfrm>
            <a:off x="4964906" y="4813101"/>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23" name="object 23"/>
          <p:cNvSpPr txBox="1"/>
          <p:nvPr/>
        </p:nvSpPr>
        <p:spPr>
          <a:xfrm>
            <a:off x="678656" y="1263138"/>
            <a:ext cx="8140349" cy="1108958"/>
          </a:xfrm>
          <a:prstGeom prst="rect">
            <a:avLst/>
          </a:prstGeom>
        </p:spPr>
        <p:txBody>
          <a:bodyPr vert="horz" wrap="square" lIns="0" tIns="0" rIns="0" bIns="0" rtlCol="0">
            <a:spAutoFit/>
          </a:bodyPr>
          <a:lstStyle/>
          <a:p>
            <a:pPr marL="4194572"/>
            <a:r>
              <a:rPr sz="2812" spc="-169" dirty="0" smtClean="0">
                <a:solidFill>
                  <a:srgbClr val="FFFFFF"/>
                </a:solidFill>
                <a:latin typeface="Arial"/>
                <a:cs typeface="Arial"/>
              </a:rPr>
              <a:t>Acceptor</a:t>
            </a:r>
            <a:endParaRPr sz="2812" dirty="0" smtClean="0">
              <a:latin typeface="Arial"/>
              <a:cs typeface="Arial"/>
            </a:endParaRPr>
          </a:p>
          <a:p>
            <a:pPr>
              <a:spcBef>
                <a:spcPts val="7"/>
              </a:spcBef>
            </a:pPr>
            <a:endParaRPr sz="4394" dirty="0" smtClean="0">
              <a:latin typeface="Times New Roman"/>
              <a:cs typeface="Times New Roman"/>
            </a:endParaRPr>
          </a:p>
        </p:txBody>
      </p:sp>
      <p:sp>
        <p:nvSpPr>
          <p:cNvPr id="24" name="object 24"/>
          <p:cNvSpPr txBox="1"/>
          <p:nvPr/>
        </p:nvSpPr>
        <p:spPr>
          <a:xfrm>
            <a:off x="4058805" y="2455665"/>
            <a:ext cx="633561" cy="519245"/>
          </a:xfrm>
          <a:prstGeom prst="rect">
            <a:avLst/>
          </a:prstGeom>
        </p:spPr>
        <p:txBody>
          <a:bodyPr vert="horz" wrap="square" lIns="0" tIns="0" rIns="0" bIns="0" rtlCol="0">
            <a:spAutoFit/>
          </a:bodyPr>
          <a:lstStyle/>
          <a:p>
            <a:pPr marL="8929"/>
            <a:r>
              <a:rPr lang="en-US" sz="1687" b="1" spc="-77" dirty="0" smtClean="0">
                <a:solidFill>
                  <a:srgbClr val="39474A"/>
                </a:solidFill>
                <a:latin typeface="Arial Narrow"/>
                <a:cs typeface="Arial Narrow"/>
              </a:rPr>
              <a:t>Here is update</a:t>
            </a:r>
            <a:r>
              <a:rPr sz="1687" b="1" spc="-46" dirty="0" smtClean="0">
                <a:solidFill>
                  <a:srgbClr val="39474A"/>
                </a:solidFill>
                <a:latin typeface="Arial Narrow"/>
                <a:cs typeface="Arial Narrow"/>
              </a:rPr>
              <a:t>?</a:t>
            </a:r>
            <a:endParaRPr sz="1687" dirty="0">
              <a:latin typeface="Arial Narrow"/>
              <a:cs typeface="Arial Narrow"/>
            </a:endParaRPr>
          </a:p>
        </p:txBody>
      </p:sp>
      <p:sp>
        <p:nvSpPr>
          <p:cNvPr id="25" name="Rectangle 24"/>
          <p:cNvSpPr/>
          <p:nvPr/>
        </p:nvSpPr>
        <p:spPr>
          <a:xfrm>
            <a:off x="675485" y="1195545"/>
            <a:ext cx="7185980" cy="369332"/>
          </a:xfrm>
          <a:prstGeom prst="rect">
            <a:avLst/>
          </a:prstGeom>
        </p:spPr>
        <p:txBody>
          <a:bodyPr wrap="square">
            <a:spAutoFit/>
          </a:bodyPr>
          <a:lstStyle/>
          <a:p>
            <a:r>
              <a:rPr lang="en-US" dirty="0" smtClean="0">
                <a:solidFill>
                  <a:srgbClr val="FF0000"/>
                </a:solidFill>
              </a:rPr>
              <a:t>Changes eventually propagate to learners. </a:t>
            </a:r>
            <a:endParaRPr lang="en-US" dirty="0">
              <a:solidFill>
                <a:srgbClr val="FF0000"/>
              </a:solidFill>
            </a:endParaRPr>
          </a:p>
        </p:txBody>
      </p:sp>
      <p:sp>
        <p:nvSpPr>
          <p:cNvPr id="27" name="object 14"/>
          <p:cNvSpPr txBox="1"/>
          <p:nvPr/>
        </p:nvSpPr>
        <p:spPr>
          <a:xfrm>
            <a:off x="5163145" y="5043211"/>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33" name="object 17"/>
          <p:cNvSpPr/>
          <p:nvPr/>
        </p:nvSpPr>
        <p:spPr>
          <a:xfrm>
            <a:off x="4241602" y="3812977"/>
            <a:ext cx="512118" cy="0"/>
          </a:xfrm>
          <a:custGeom>
            <a:avLst/>
            <a:gdLst/>
            <a:ahLst/>
            <a:cxnLst/>
            <a:rect l="l" t="t" r="r" b="b"/>
            <a:pathLst>
              <a:path w="728345">
                <a:moveTo>
                  <a:pt x="728273" y="0"/>
                </a:moveTo>
                <a:lnTo>
                  <a:pt x="683823" y="0"/>
                </a:lnTo>
                <a:lnTo>
                  <a:pt x="0" y="0"/>
                </a:lnTo>
              </a:path>
            </a:pathLst>
          </a:custGeom>
          <a:ln w="88900">
            <a:solidFill>
              <a:srgbClr val="39474A"/>
            </a:solidFill>
          </a:ln>
        </p:spPr>
        <p:txBody>
          <a:bodyPr wrap="square" lIns="0" tIns="0" rIns="0" bIns="0" rtlCol="0"/>
          <a:lstStyle/>
          <a:p>
            <a:endParaRPr sz="1266"/>
          </a:p>
        </p:txBody>
      </p:sp>
      <p:sp>
        <p:nvSpPr>
          <p:cNvPr id="34" name="object 18"/>
          <p:cNvSpPr/>
          <p:nvPr/>
        </p:nvSpPr>
        <p:spPr>
          <a:xfrm>
            <a:off x="4722414" y="3689747"/>
            <a:ext cx="246459" cy="246459"/>
          </a:xfrm>
          <a:custGeom>
            <a:avLst/>
            <a:gdLst/>
            <a:ahLst/>
            <a:cxnLst/>
            <a:rect l="l" t="t" r="r" b="b"/>
            <a:pathLst>
              <a:path w="350520" h="350520">
                <a:moveTo>
                  <a:pt x="0" y="0"/>
                </a:moveTo>
                <a:lnTo>
                  <a:pt x="1" y="350520"/>
                </a:lnTo>
                <a:lnTo>
                  <a:pt x="350520" y="175260"/>
                </a:lnTo>
                <a:lnTo>
                  <a:pt x="0" y="0"/>
                </a:lnTo>
                <a:close/>
              </a:path>
            </a:pathLst>
          </a:custGeom>
          <a:solidFill>
            <a:srgbClr val="39474A"/>
          </a:solidFill>
        </p:spPr>
        <p:txBody>
          <a:bodyPr wrap="square" lIns="0" tIns="0" rIns="0" bIns="0" rtlCol="0"/>
          <a:lstStyle/>
          <a:p>
            <a:endParaRPr sz="1266"/>
          </a:p>
        </p:txBody>
      </p:sp>
      <p:sp>
        <p:nvSpPr>
          <p:cNvPr id="35" name="object 19"/>
          <p:cNvSpPr/>
          <p:nvPr/>
        </p:nvSpPr>
        <p:spPr>
          <a:xfrm>
            <a:off x="4214068" y="4208673"/>
            <a:ext cx="621506" cy="534888"/>
          </a:xfrm>
          <a:custGeom>
            <a:avLst/>
            <a:gdLst/>
            <a:ahLst/>
            <a:cxnLst/>
            <a:rect l="l" t="t" r="r" b="b"/>
            <a:pathLst>
              <a:path w="883920" h="760729">
                <a:moveTo>
                  <a:pt x="883565" y="760449"/>
                </a:moveTo>
                <a:lnTo>
                  <a:pt x="849876" y="731452"/>
                </a:lnTo>
                <a:lnTo>
                  <a:pt x="0" y="0"/>
                </a:lnTo>
              </a:path>
            </a:pathLst>
          </a:custGeom>
          <a:ln w="88900">
            <a:solidFill>
              <a:srgbClr val="39474A"/>
            </a:solidFill>
          </a:ln>
        </p:spPr>
        <p:txBody>
          <a:bodyPr wrap="square" lIns="0" tIns="0" rIns="0" bIns="0" rtlCol="0"/>
          <a:lstStyle/>
          <a:p>
            <a:endParaRPr sz="1266"/>
          </a:p>
        </p:txBody>
      </p:sp>
      <p:sp>
        <p:nvSpPr>
          <p:cNvPr id="36" name="object 20"/>
          <p:cNvSpPr/>
          <p:nvPr/>
        </p:nvSpPr>
        <p:spPr>
          <a:xfrm>
            <a:off x="4731252" y="4629575"/>
            <a:ext cx="267444" cy="254496"/>
          </a:xfrm>
          <a:custGeom>
            <a:avLst/>
            <a:gdLst/>
            <a:ahLst/>
            <a:cxnLst/>
            <a:rect l="l" t="t" r="r" b="b"/>
            <a:pathLst>
              <a:path w="380365" h="361950">
                <a:moveTo>
                  <a:pt x="228653" y="0"/>
                </a:moveTo>
                <a:lnTo>
                  <a:pt x="0" y="265673"/>
                </a:lnTo>
                <a:lnTo>
                  <a:pt x="379999" y="361490"/>
                </a:lnTo>
                <a:lnTo>
                  <a:pt x="228653" y="0"/>
                </a:lnTo>
                <a:close/>
              </a:path>
            </a:pathLst>
          </a:custGeom>
          <a:solidFill>
            <a:srgbClr val="39474A"/>
          </a:solidFill>
        </p:spPr>
        <p:txBody>
          <a:bodyPr wrap="square" lIns="0" tIns="0" rIns="0" bIns="0" rtlCol="0"/>
          <a:lstStyle/>
          <a:p>
            <a:endParaRPr sz="1266"/>
          </a:p>
        </p:txBody>
      </p:sp>
      <p:sp>
        <p:nvSpPr>
          <p:cNvPr id="37" name="object 21"/>
          <p:cNvSpPr/>
          <p:nvPr/>
        </p:nvSpPr>
        <p:spPr>
          <a:xfrm>
            <a:off x="4206069" y="2903959"/>
            <a:ext cx="621506" cy="527745"/>
          </a:xfrm>
          <a:custGeom>
            <a:avLst/>
            <a:gdLst/>
            <a:ahLst/>
            <a:cxnLst/>
            <a:rect l="l" t="t" r="r" b="b"/>
            <a:pathLst>
              <a:path w="883920" h="750570">
                <a:moveTo>
                  <a:pt x="883561" y="0"/>
                </a:moveTo>
                <a:lnTo>
                  <a:pt x="849678" y="28769"/>
                </a:lnTo>
                <a:lnTo>
                  <a:pt x="0" y="750229"/>
                </a:lnTo>
              </a:path>
            </a:pathLst>
          </a:custGeom>
          <a:ln w="88900">
            <a:solidFill>
              <a:srgbClr val="39474A"/>
            </a:solidFill>
          </a:ln>
        </p:spPr>
        <p:txBody>
          <a:bodyPr wrap="square" lIns="0" tIns="0" rIns="0" bIns="0" rtlCol="0"/>
          <a:lstStyle/>
          <a:p>
            <a:endParaRPr sz="1266"/>
          </a:p>
        </p:txBody>
      </p:sp>
      <p:sp>
        <p:nvSpPr>
          <p:cNvPr id="38" name="object 22"/>
          <p:cNvSpPr/>
          <p:nvPr/>
        </p:nvSpPr>
        <p:spPr>
          <a:xfrm>
            <a:off x="4723738" y="2764668"/>
            <a:ext cx="267891" cy="253603"/>
          </a:xfrm>
          <a:custGeom>
            <a:avLst/>
            <a:gdLst/>
            <a:ahLst/>
            <a:cxnLst/>
            <a:rect l="l" t="t" r="r" b="b"/>
            <a:pathLst>
              <a:path w="381000" h="360679">
                <a:moveTo>
                  <a:pt x="380631" y="0"/>
                </a:moveTo>
                <a:lnTo>
                  <a:pt x="0" y="93275"/>
                </a:lnTo>
                <a:lnTo>
                  <a:pt x="226872" y="360470"/>
                </a:lnTo>
                <a:lnTo>
                  <a:pt x="380631" y="0"/>
                </a:lnTo>
                <a:close/>
              </a:path>
            </a:pathLst>
          </a:custGeom>
          <a:solidFill>
            <a:srgbClr val="39474A"/>
          </a:solidFill>
        </p:spPr>
        <p:txBody>
          <a:bodyPr wrap="square" lIns="0" tIns="0" rIns="0" bIns="0" rtlCol="0"/>
          <a:lstStyle/>
          <a:p>
            <a:endParaRPr sz="1266"/>
          </a:p>
        </p:txBody>
      </p:sp>
      <p:sp>
        <p:nvSpPr>
          <p:cNvPr id="16" name="Rectangle 15"/>
          <p:cNvSpPr/>
          <p:nvPr/>
        </p:nvSpPr>
        <p:spPr>
          <a:xfrm>
            <a:off x="60133" y="4690407"/>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smtClean="0">
                <a:solidFill>
                  <a:srgbClr val="222222"/>
                </a:solidFill>
                <a:latin typeface="Arial" panose="020B0604020202020204" pitchFamily="34" charset="0"/>
              </a:rPr>
              <a:t>This repeats for every change. If proposer dies, a new leader is elected.</a:t>
            </a:r>
            <a:endParaRPr lang="en-US" dirty="0"/>
          </a:p>
        </p:txBody>
      </p:sp>
      <p:sp>
        <p:nvSpPr>
          <p:cNvPr id="28" name="object 18"/>
          <p:cNvSpPr/>
          <p:nvPr/>
        </p:nvSpPr>
        <p:spPr>
          <a:xfrm>
            <a:off x="7411641" y="166092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29" name="object 19"/>
          <p:cNvSpPr/>
          <p:nvPr/>
        </p:nvSpPr>
        <p:spPr>
          <a:xfrm>
            <a:off x="7688461" y="1937742"/>
            <a:ext cx="1089422" cy="375047"/>
          </a:xfrm>
          <a:prstGeom prst="rect">
            <a:avLst/>
          </a:prstGeom>
          <a:blipFill>
            <a:blip r:embed="rId6" cstate="print"/>
            <a:stretch>
              <a:fillRect/>
            </a:stretch>
          </a:blipFill>
        </p:spPr>
        <p:txBody>
          <a:bodyPr wrap="square" lIns="0" tIns="0" rIns="0" bIns="0" rtlCol="0"/>
          <a:lstStyle/>
          <a:p>
            <a:endParaRPr sz="1266"/>
          </a:p>
        </p:txBody>
      </p:sp>
      <p:sp>
        <p:nvSpPr>
          <p:cNvPr id="30" name="object 20"/>
          <p:cNvSpPr txBox="1"/>
          <p:nvPr/>
        </p:nvSpPr>
        <p:spPr>
          <a:xfrm>
            <a:off x="7690169" y="191095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31" name="object 21"/>
          <p:cNvSpPr/>
          <p:nvPr/>
        </p:nvSpPr>
        <p:spPr>
          <a:xfrm>
            <a:off x="7411641" y="27949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32" name="object 22"/>
          <p:cNvSpPr/>
          <p:nvPr/>
        </p:nvSpPr>
        <p:spPr>
          <a:xfrm>
            <a:off x="7688461" y="3071812"/>
            <a:ext cx="1089422" cy="375047"/>
          </a:xfrm>
          <a:prstGeom prst="rect">
            <a:avLst/>
          </a:prstGeom>
          <a:blipFill>
            <a:blip r:embed="rId6" cstate="print"/>
            <a:stretch>
              <a:fillRect/>
            </a:stretch>
          </a:blipFill>
        </p:spPr>
        <p:txBody>
          <a:bodyPr wrap="square" lIns="0" tIns="0" rIns="0" bIns="0" rtlCol="0"/>
          <a:lstStyle/>
          <a:p>
            <a:endParaRPr sz="1266"/>
          </a:p>
        </p:txBody>
      </p:sp>
      <p:sp>
        <p:nvSpPr>
          <p:cNvPr id="39" name="object 23"/>
          <p:cNvSpPr txBox="1"/>
          <p:nvPr/>
        </p:nvSpPr>
        <p:spPr>
          <a:xfrm>
            <a:off x="7690169" y="304502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0" name="object 24"/>
          <p:cNvSpPr/>
          <p:nvPr/>
        </p:nvSpPr>
        <p:spPr>
          <a:xfrm>
            <a:off x="7411641" y="392906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41" name="object 25"/>
          <p:cNvSpPr/>
          <p:nvPr/>
        </p:nvSpPr>
        <p:spPr>
          <a:xfrm>
            <a:off x="7688461" y="4205883"/>
            <a:ext cx="1089422" cy="375047"/>
          </a:xfrm>
          <a:prstGeom prst="rect">
            <a:avLst/>
          </a:prstGeom>
          <a:blipFill>
            <a:blip r:embed="rId6" cstate="print"/>
            <a:stretch>
              <a:fillRect/>
            </a:stretch>
          </a:blipFill>
        </p:spPr>
        <p:txBody>
          <a:bodyPr wrap="square" lIns="0" tIns="0" rIns="0" bIns="0" rtlCol="0"/>
          <a:lstStyle/>
          <a:p>
            <a:endParaRPr sz="1266"/>
          </a:p>
        </p:txBody>
      </p:sp>
      <p:sp>
        <p:nvSpPr>
          <p:cNvPr id="42" name="object 26"/>
          <p:cNvSpPr txBox="1"/>
          <p:nvPr/>
        </p:nvSpPr>
        <p:spPr>
          <a:xfrm>
            <a:off x="7690169" y="417909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3" name="object 27"/>
          <p:cNvSpPr/>
          <p:nvPr/>
        </p:nvSpPr>
        <p:spPr>
          <a:xfrm>
            <a:off x="7411641" y="506313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44" name="object 28"/>
          <p:cNvSpPr/>
          <p:nvPr/>
        </p:nvSpPr>
        <p:spPr>
          <a:xfrm>
            <a:off x="7688461" y="5339953"/>
            <a:ext cx="1089422" cy="375047"/>
          </a:xfrm>
          <a:prstGeom prst="rect">
            <a:avLst/>
          </a:prstGeom>
          <a:blipFill>
            <a:blip r:embed="rId6" cstate="print"/>
            <a:stretch>
              <a:fillRect/>
            </a:stretch>
          </a:blipFill>
        </p:spPr>
        <p:txBody>
          <a:bodyPr wrap="square" lIns="0" tIns="0" rIns="0" bIns="0" rtlCol="0"/>
          <a:lstStyle/>
          <a:p>
            <a:endParaRPr sz="1266"/>
          </a:p>
        </p:txBody>
      </p:sp>
      <p:sp>
        <p:nvSpPr>
          <p:cNvPr id="45" name="object 29"/>
          <p:cNvSpPr txBox="1"/>
          <p:nvPr/>
        </p:nvSpPr>
        <p:spPr>
          <a:xfrm>
            <a:off x="7690169" y="5313165"/>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6" name="object 30"/>
          <p:cNvSpPr/>
          <p:nvPr/>
        </p:nvSpPr>
        <p:spPr>
          <a:xfrm>
            <a:off x="6582761" y="2182162"/>
            <a:ext cx="627757" cy="112514"/>
          </a:xfrm>
          <a:custGeom>
            <a:avLst/>
            <a:gdLst/>
            <a:ahLst/>
            <a:cxnLst/>
            <a:rect l="l" t="t" r="r" b="b"/>
            <a:pathLst>
              <a:path w="892809" h="160020">
                <a:moveTo>
                  <a:pt x="892519" y="0"/>
                </a:moveTo>
                <a:lnTo>
                  <a:pt x="848763" y="7832"/>
                </a:lnTo>
                <a:lnTo>
                  <a:pt x="0" y="159785"/>
                </a:lnTo>
              </a:path>
            </a:pathLst>
          </a:custGeom>
          <a:ln w="88900">
            <a:solidFill>
              <a:srgbClr val="39474A"/>
            </a:solidFill>
          </a:ln>
        </p:spPr>
        <p:txBody>
          <a:bodyPr wrap="square" lIns="0" tIns="0" rIns="0" bIns="0" rtlCol="0"/>
          <a:lstStyle/>
          <a:p>
            <a:endParaRPr sz="1266"/>
          </a:p>
        </p:txBody>
      </p:sp>
      <p:sp>
        <p:nvSpPr>
          <p:cNvPr id="47" name="object 31"/>
          <p:cNvSpPr/>
          <p:nvPr/>
        </p:nvSpPr>
        <p:spPr>
          <a:xfrm>
            <a:off x="7157833" y="2066367"/>
            <a:ext cx="264319" cy="242888"/>
          </a:xfrm>
          <a:custGeom>
            <a:avLst/>
            <a:gdLst/>
            <a:ahLst/>
            <a:cxnLst/>
            <a:rect l="l" t="t" r="r" b="b"/>
            <a:pathLst>
              <a:path w="375920" h="345439">
                <a:moveTo>
                  <a:pt x="0" y="0"/>
                </a:moveTo>
                <a:lnTo>
                  <a:pt x="61765" y="345036"/>
                </a:lnTo>
                <a:lnTo>
                  <a:pt x="375918" y="110754"/>
                </a:lnTo>
                <a:lnTo>
                  <a:pt x="0" y="0"/>
                </a:lnTo>
                <a:close/>
              </a:path>
            </a:pathLst>
          </a:custGeom>
          <a:solidFill>
            <a:srgbClr val="39474A"/>
          </a:solidFill>
        </p:spPr>
        <p:txBody>
          <a:bodyPr wrap="square" lIns="0" tIns="0" rIns="0" bIns="0" rtlCol="0"/>
          <a:lstStyle/>
          <a:p>
            <a:endParaRPr sz="1266"/>
          </a:p>
        </p:txBody>
      </p:sp>
      <p:sp>
        <p:nvSpPr>
          <p:cNvPr id="48" name="object 32"/>
          <p:cNvSpPr/>
          <p:nvPr/>
        </p:nvSpPr>
        <p:spPr>
          <a:xfrm>
            <a:off x="6596992" y="2459989"/>
            <a:ext cx="631329" cy="389334"/>
          </a:xfrm>
          <a:custGeom>
            <a:avLst/>
            <a:gdLst/>
            <a:ahLst/>
            <a:cxnLst/>
            <a:rect l="l" t="t" r="r" b="b"/>
            <a:pathLst>
              <a:path w="897890" h="553720">
                <a:moveTo>
                  <a:pt x="897566" y="553520"/>
                </a:moveTo>
                <a:lnTo>
                  <a:pt x="859731" y="530188"/>
                </a:lnTo>
                <a:lnTo>
                  <a:pt x="0" y="0"/>
                </a:lnTo>
              </a:path>
            </a:pathLst>
          </a:custGeom>
          <a:ln w="88900">
            <a:solidFill>
              <a:srgbClr val="39474A"/>
            </a:solidFill>
          </a:ln>
        </p:spPr>
        <p:txBody>
          <a:bodyPr wrap="square" lIns="0" tIns="0" rIns="0" bIns="0" rtlCol="0"/>
          <a:lstStyle/>
          <a:p>
            <a:endParaRPr sz="1266"/>
          </a:p>
        </p:txBody>
      </p:sp>
      <p:sp>
        <p:nvSpPr>
          <p:cNvPr id="49" name="object 33"/>
          <p:cNvSpPr/>
          <p:nvPr/>
        </p:nvSpPr>
        <p:spPr>
          <a:xfrm>
            <a:off x="7136808" y="2727889"/>
            <a:ext cx="274588" cy="234404"/>
          </a:xfrm>
          <a:custGeom>
            <a:avLst/>
            <a:gdLst/>
            <a:ahLst/>
            <a:cxnLst/>
            <a:rect l="l" t="t" r="r" b="b"/>
            <a:pathLst>
              <a:path w="390525" h="333375">
                <a:moveTo>
                  <a:pt x="183987" y="0"/>
                </a:moveTo>
                <a:lnTo>
                  <a:pt x="0" y="298350"/>
                </a:lnTo>
                <a:lnTo>
                  <a:pt x="390343" y="333164"/>
                </a:lnTo>
                <a:lnTo>
                  <a:pt x="183987" y="0"/>
                </a:lnTo>
                <a:close/>
              </a:path>
            </a:pathLst>
          </a:custGeom>
          <a:solidFill>
            <a:srgbClr val="39474A"/>
          </a:solidFill>
        </p:spPr>
        <p:txBody>
          <a:bodyPr wrap="square" lIns="0" tIns="0" rIns="0" bIns="0" rtlCol="0"/>
          <a:lstStyle/>
          <a:p>
            <a:endParaRPr sz="1266"/>
          </a:p>
        </p:txBody>
      </p:sp>
      <p:sp>
        <p:nvSpPr>
          <p:cNvPr id="50" name="object 34"/>
          <p:cNvSpPr/>
          <p:nvPr/>
        </p:nvSpPr>
        <p:spPr>
          <a:xfrm>
            <a:off x="6574017" y="3867531"/>
            <a:ext cx="658118" cy="410766"/>
          </a:xfrm>
          <a:custGeom>
            <a:avLst/>
            <a:gdLst/>
            <a:ahLst/>
            <a:cxnLst/>
            <a:rect l="l" t="t" r="r" b="b"/>
            <a:pathLst>
              <a:path w="935990" h="584200">
                <a:moveTo>
                  <a:pt x="935816" y="583629"/>
                </a:moveTo>
                <a:lnTo>
                  <a:pt x="898099" y="560106"/>
                </a:lnTo>
                <a:lnTo>
                  <a:pt x="0" y="0"/>
                </a:lnTo>
              </a:path>
            </a:pathLst>
          </a:custGeom>
          <a:ln w="88900">
            <a:solidFill>
              <a:srgbClr val="39474A"/>
            </a:solidFill>
          </a:ln>
        </p:spPr>
        <p:txBody>
          <a:bodyPr wrap="square" lIns="0" tIns="0" rIns="0" bIns="0" rtlCol="0"/>
          <a:lstStyle/>
          <a:p>
            <a:endParaRPr sz="1266"/>
          </a:p>
        </p:txBody>
      </p:sp>
      <p:sp>
        <p:nvSpPr>
          <p:cNvPr id="51" name="object 35"/>
          <p:cNvSpPr/>
          <p:nvPr/>
        </p:nvSpPr>
        <p:spPr>
          <a:xfrm>
            <a:off x="7140282" y="4156795"/>
            <a:ext cx="274588" cy="235297"/>
          </a:xfrm>
          <a:custGeom>
            <a:avLst/>
            <a:gdLst/>
            <a:ahLst/>
            <a:cxnLst/>
            <a:rect l="l" t="t" r="r" b="b"/>
            <a:pathLst>
              <a:path w="390525" h="334645">
                <a:moveTo>
                  <a:pt x="185487" y="0"/>
                </a:moveTo>
                <a:lnTo>
                  <a:pt x="0" y="297420"/>
                </a:lnTo>
                <a:lnTo>
                  <a:pt x="390164" y="334197"/>
                </a:lnTo>
                <a:lnTo>
                  <a:pt x="185487" y="0"/>
                </a:lnTo>
                <a:close/>
              </a:path>
            </a:pathLst>
          </a:custGeom>
          <a:solidFill>
            <a:srgbClr val="39474A"/>
          </a:solidFill>
        </p:spPr>
        <p:txBody>
          <a:bodyPr wrap="square" lIns="0" tIns="0" rIns="0" bIns="0" rtlCol="0"/>
          <a:lstStyle/>
          <a:p>
            <a:endParaRPr sz="1266"/>
          </a:p>
        </p:txBody>
      </p:sp>
      <p:sp>
        <p:nvSpPr>
          <p:cNvPr id="52" name="object 36"/>
          <p:cNvSpPr/>
          <p:nvPr/>
        </p:nvSpPr>
        <p:spPr>
          <a:xfrm>
            <a:off x="6523787" y="5256470"/>
            <a:ext cx="723305" cy="181273"/>
          </a:xfrm>
          <a:custGeom>
            <a:avLst/>
            <a:gdLst/>
            <a:ahLst/>
            <a:cxnLst/>
            <a:rect l="l" t="t" r="r" b="b"/>
            <a:pathLst>
              <a:path w="1028700" h="257809">
                <a:moveTo>
                  <a:pt x="1028712" y="257425"/>
                </a:moveTo>
                <a:lnTo>
                  <a:pt x="985592" y="246636"/>
                </a:lnTo>
                <a:lnTo>
                  <a:pt x="0" y="0"/>
                </a:lnTo>
              </a:path>
            </a:pathLst>
          </a:custGeom>
          <a:ln w="88900">
            <a:solidFill>
              <a:srgbClr val="39474A"/>
            </a:solidFill>
          </a:ln>
        </p:spPr>
        <p:txBody>
          <a:bodyPr wrap="square" lIns="0" tIns="0" rIns="0" bIns="0" rtlCol="0"/>
          <a:lstStyle/>
          <a:p>
            <a:endParaRPr sz="1266"/>
          </a:p>
        </p:txBody>
      </p:sp>
      <p:sp>
        <p:nvSpPr>
          <p:cNvPr id="53" name="object 37"/>
          <p:cNvSpPr/>
          <p:nvPr/>
        </p:nvSpPr>
        <p:spPr>
          <a:xfrm>
            <a:off x="7186871" y="5310342"/>
            <a:ext cx="269230" cy="239316"/>
          </a:xfrm>
          <a:custGeom>
            <a:avLst/>
            <a:gdLst/>
            <a:ahLst/>
            <a:cxnLst/>
            <a:rect l="l" t="t" r="r" b="b"/>
            <a:pathLst>
              <a:path w="382904" h="340359">
                <a:moveTo>
                  <a:pt x="85083" y="0"/>
                </a:moveTo>
                <a:lnTo>
                  <a:pt x="0" y="340037"/>
                </a:lnTo>
                <a:lnTo>
                  <a:pt x="382578" y="255102"/>
                </a:lnTo>
                <a:lnTo>
                  <a:pt x="85083" y="0"/>
                </a:lnTo>
                <a:close/>
              </a:path>
            </a:pathLst>
          </a:custGeom>
          <a:solidFill>
            <a:srgbClr val="39474A"/>
          </a:solidFill>
        </p:spPr>
        <p:txBody>
          <a:bodyPr wrap="square" lIns="0" tIns="0" rIns="0" bIns="0" rtlCol="0"/>
          <a:lstStyle/>
          <a:p>
            <a:endParaRPr sz="1266"/>
          </a:p>
        </p:txBody>
      </p:sp>
    </p:spTree>
    <p:extLst>
      <p:ext uri="{BB962C8B-B14F-4D97-AF65-F5344CB8AC3E}">
        <p14:creationId xmlns:p14="http://schemas.microsoft.com/office/powerpoint/2010/main" val="2795791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r>
              <a:rPr lang="en-US" dirty="0" smtClean="0"/>
              <a:t> Algorithm: 3 Types of Agents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Proposers</a:t>
            </a:r>
          </a:p>
          <a:p>
            <a:pPr lvl="1"/>
            <a:r>
              <a:rPr lang="en-US" dirty="0" smtClean="0"/>
              <a:t>Agents who propose the values</a:t>
            </a:r>
          </a:p>
          <a:p>
            <a:r>
              <a:rPr lang="en-US" dirty="0" smtClean="0"/>
              <a:t>Acceptors</a:t>
            </a:r>
          </a:p>
          <a:p>
            <a:pPr lvl="1"/>
            <a:r>
              <a:rPr lang="en-US" dirty="0" smtClean="0"/>
              <a:t>Agents who accept specific values</a:t>
            </a:r>
          </a:p>
          <a:p>
            <a:pPr lvl="1"/>
            <a:r>
              <a:rPr lang="en-US" dirty="0" smtClean="0"/>
              <a:t>Multiple acceptors are needed to ensure a quorum</a:t>
            </a:r>
          </a:p>
          <a:p>
            <a:r>
              <a:rPr lang="en-US" dirty="0" smtClean="0"/>
              <a:t>Learners</a:t>
            </a:r>
          </a:p>
          <a:p>
            <a:pPr lvl="1"/>
            <a:r>
              <a:rPr lang="en-US" dirty="0" smtClean="0"/>
              <a:t>Agents who finally learn the consensus value</a:t>
            </a:r>
          </a:p>
          <a:p>
            <a:pPr lvl="1"/>
            <a:endParaRPr lang="en-US" dirty="0"/>
          </a:p>
          <a:p>
            <a:r>
              <a:rPr lang="en-US" dirty="0" smtClean="0"/>
              <a:t>Implementation Note</a:t>
            </a:r>
          </a:p>
          <a:p>
            <a:pPr lvl="1"/>
            <a:r>
              <a:rPr lang="en-US" dirty="0" smtClean="0"/>
              <a:t>One or more roles can be played by a single process</a:t>
            </a:r>
            <a:endParaRPr lang="en-US" dirty="0"/>
          </a:p>
        </p:txBody>
      </p:sp>
    </p:spTree>
    <p:extLst>
      <p:ext uri="{BB962C8B-B14F-4D97-AF65-F5344CB8AC3E}">
        <p14:creationId xmlns:p14="http://schemas.microsoft.com/office/powerpoint/2010/main" val="34916750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30629" y="159174"/>
            <a:ext cx="9013371" cy="783770"/>
          </a:xfrm>
        </p:spPr>
        <p:txBody>
          <a:bodyPr>
            <a:normAutofit/>
          </a:bodyPr>
          <a:lstStyle/>
          <a:p>
            <a:r>
              <a:rPr lang="en-US" altLang="en-US" dirty="0" smtClean="0"/>
              <a:t>Intuition behind </a:t>
            </a:r>
            <a:r>
              <a:rPr lang="en-US" altLang="en-US" dirty="0" err="1" smtClean="0"/>
              <a:t>paxos</a:t>
            </a:r>
            <a:r>
              <a:rPr lang="en-US" altLang="en-US" dirty="0" smtClean="0"/>
              <a:t> (1/2)</a:t>
            </a:r>
            <a:endParaRPr lang="en-US" altLang="en-US" dirty="0"/>
          </a:p>
        </p:txBody>
      </p:sp>
      <p:sp>
        <p:nvSpPr>
          <p:cNvPr id="23554" name="Rectangle 3"/>
          <p:cNvSpPr>
            <a:spLocks noGrp="1" noChangeArrowheads="1"/>
          </p:cNvSpPr>
          <p:nvPr>
            <p:ph type="body" idx="1"/>
          </p:nvPr>
        </p:nvSpPr>
        <p:spPr>
          <a:xfrm>
            <a:off x="216724" y="1045029"/>
            <a:ext cx="8841179" cy="4954652"/>
          </a:xfrm>
        </p:spPr>
        <p:txBody>
          <a:bodyPr>
            <a:normAutofit fontScale="55000" lnSpcReduction="20000"/>
          </a:bodyPr>
          <a:lstStyle/>
          <a:p>
            <a:r>
              <a:rPr lang="en-US" sz="3800" dirty="0" err="1" smtClean="0"/>
              <a:t>Paxos</a:t>
            </a:r>
            <a:r>
              <a:rPr lang="en-US" sz="3800" dirty="0" smtClean="0"/>
              <a:t> happens in rounds </a:t>
            </a:r>
            <a:r>
              <a:rPr lang="en-US" sz="3800" dirty="0"/>
              <a:t>where in each round a replica takes a turn to be the leader and sends out its notion of the order and expects ACKs from others</a:t>
            </a:r>
          </a:p>
          <a:p>
            <a:r>
              <a:rPr lang="en-US" sz="3800" dirty="0" smtClean="0"/>
              <a:t>A leader for that round requests all other replicas for confirming it to be their leader for that round</a:t>
            </a:r>
          </a:p>
          <a:p>
            <a:r>
              <a:rPr lang="en-US" sz="3800" dirty="0" smtClean="0"/>
              <a:t>These backups, which are like witnesses for that round, send their confirmation to the leader</a:t>
            </a:r>
          </a:p>
          <a:p>
            <a:r>
              <a:rPr lang="en-US" sz="3800" dirty="0" smtClean="0"/>
              <a:t>For the leader to be satisfied that it indeed is the leader, we need majority of confirmations from the system of replicas =&gt; only a minority of replicas can fail </a:t>
            </a:r>
          </a:p>
          <a:p>
            <a:r>
              <a:rPr lang="en-US" sz="3800" dirty="0" smtClean="0"/>
              <a:t>Once a majority of confirmations are received, the leader sends its notion of “ground truth” as the value to be accepted permanently for that round by all the replicas</a:t>
            </a:r>
          </a:p>
          <a:p>
            <a:r>
              <a:rPr lang="en-US" sz="3800" dirty="0" smtClean="0"/>
              <a:t>On receiving this directive from the leader, each replica in that round accepts that value</a:t>
            </a:r>
          </a:p>
          <a:p>
            <a:r>
              <a:rPr lang="en-US" sz="3800" dirty="0" smtClean="0"/>
              <a:t>Thus, a 2-phase protocol is enforced among all the replicas</a:t>
            </a:r>
          </a:p>
          <a:p>
            <a:r>
              <a:rPr lang="en-US" sz="3800" dirty="0" smtClean="0"/>
              <a:t>The purpose of the rounds is to elect a leader and it can stay such until it dies</a:t>
            </a:r>
          </a:p>
          <a:p>
            <a:endParaRPr lang="en-US" altLang="en-US" dirty="0"/>
          </a:p>
          <a:p>
            <a:endParaRPr lang="en-US" altLang="en-US" dirty="0"/>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352E90E6-9D48-43B2-812B-C285A657140C}" type="slidenum">
              <a:rPr lang="en-US" altLang="en-US" sz="1359"/>
              <a:pPr>
                <a:spcBef>
                  <a:spcPct val="0"/>
                </a:spcBef>
                <a:buClrTx/>
                <a:buFontTx/>
                <a:buNone/>
              </a:pPr>
              <a:t>59</a:t>
            </a:fld>
            <a:endParaRPr lang="en-US" altLang="en-US" sz="1359"/>
          </a:p>
        </p:txBody>
      </p:sp>
    </p:spTree>
    <p:extLst>
      <p:ext uri="{BB962C8B-B14F-4D97-AF65-F5344CB8AC3E}">
        <p14:creationId xmlns:p14="http://schemas.microsoft.com/office/powerpoint/2010/main" val="41320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5" name="Rectangle 3"/>
          <p:cNvSpPr>
            <a:spLocks noGrp="1" noChangeArrowheads="1"/>
          </p:cNvSpPr>
          <p:nvPr>
            <p:ph type="title"/>
          </p:nvPr>
        </p:nvSpPr>
        <p:spPr>
          <a:xfrm>
            <a:off x="304800" y="228600"/>
            <a:ext cx="8534400" cy="609600"/>
          </a:xfrm>
        </p:spPr>
        <p:txBody>
          <a:bodyPr/>
          <a:lstStyle/>
          <a:p>
            <a:r>
              <a:rPr lang="en-US" altLang="en-US" sz="3200"/>
              <a:t>N-Version Programming: Some Objections</a:t>
            </a:r>
          </a:p>
        </p:txBody>
      </p:sp>
      <p:sp>
        <p:nvSpPr>
          <p:cNvPr id="730116" name="Text Box 4"/>
          <p:cNvSpPr txBox="1">
            <a:spLocks noChangeArrowheads="1"/>
          </p:cNvSpPr>
          <p:nvPr/>
        </p:nvSpPr>
        <p:spPr bwMode="auto">
          <a:xfrm>
            <a:off x="533400" y="990600"/>
            <a:ext cx="525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Developing programs is already a very expensive and slow process; </a:t>
            </a:r>
          </a:p>
          <a:p>
            <a:r>
              <a:rPr lang="en-US" altLang="en-US" sz="2000" b="0">
                <a:solidFill>
                  <a:srgbClr val="000000"/>
                </a:solidFill>
                <a:latin typeface="Arial" panose="020B0604020202020204" pitchFamily="34" charset="0"/>
                <a:cs typeface="Times New Roman" panose="02020603050405020304" pitchFamily="18" charset="0"/>
              </a:rPr>
              <a:t>why multiply the difficulties by </a:t>
            </a:r>
            <a:r>
              <a:rPr lang="en-US" altLang="en-US" sz="2000" b="0" i="1">
                <a:solidFill>
                  <a:srgbClr val="000000"/>
                </a:solidFill>
                <a:latin typeface="Arial" panose="020B0604020202020204" pitchFamily="34" charset="0"/>
                <a:cs typeface="Times New Roman" panose="02020603050405020304" pitchFamily="18" charset="0"/>
              </a:rPr>
              <a:t>N</a:t>
            </a:r>
            <a:r>
              <a:rPr lang="en-US" altLang="en-US" sz="2000" b="0">
                <a:solidFill>
                  <a:srgbClr val="000000"/>
                </a:solidFill>
                <a:latin typeface="Arial" panose="020B0604020202020204" pitchFamily="34" charset="0"/>
                <a:cs typeface="Times New Roman" panose="02020603050405020304" pitchFamily="18" charset="0"/>
              </a:rPr>
              <a:t>?</a:t>
            </a:r>
            <a:endParaRPr lang="en-US" altLang="en-US" sz="1000" b="0">
              <a:solidFill>
                <a:srgbClr val="000000"/>
              </a:solidFill>
              <a:latin typeface="Arial" panose="020B0604020202020204" pitchFamily="34" charset="0"/>
              <a:cs typeface="Times New Roman" panose="02020603050405020304" pitchFamily="18" charset="0"/>
            </a:endParaRPr>
          </a:p>
        </p:txBody>
      </p:sp>
      <p:sp>
        <p:nvSpPr>
          <p:cNvPr id="730121" name="Text Box 9"/>
          <p:cNvSpPr txBox="1">
            <a:spLocks noChangeArrowheads="1"/>
          </p:cNvSpPr>
          <p:nvPr/>
        </p:nvSpPr>
        <p:spPr bwMode="auto">
          <a:xfrm>
            <a:off x="6096000" y="2133600"/>
            <a:ext cx="2667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This is a criticism of reliability modeling with independence assumption, not of the method itself</a:t>
            </a:r>
          </a:p>
        </p:txBody>
      </p:sp>
      <p:sp>
        <p:nvSpPr>
          <p:cNvPr id="730122" name="Text Box 10"/>
          <p:cNvSpPr txBox="1">
            <a:spLocks noChangeArrowheads="1"/>
          </p:cNvSpPr>
          <p:nvPr/>
        </p:nvSpPr>
        <p:spPr bwMode="auto">
          <a:xfrm>
            <a:off x="6096000" y="3886200"/>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Multiple diverse specifications?</a:t>
            </a:r>
          </a:p>
        </p:txBody>
      </p:sp>
      <p:sp>
        <p:nvSpPr>
          <p:cNvPr id="730123" name="Text Box 11"/>
          <p:cNvSpPr txBox="1">
            <a:spLocks noChangeArrowheads="1"/>
          </p:cNvSpPr>
          <p:nvPr/>
        </p:nvSpPr>
        <p:spPr bwMode="auto">
          <a:xfrm>
            <a:off x="6096000" y="990600"/>
            <a:ext cx="2667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Cannot produce flawless software, regardless of cost</a:t>
            </a:r>
          </a:p>
        </p:txBody>
      </p:sp>
      <p:sp>
        <p:nvSpPr>
          <p:cNvPr id="730125" name="Text Box 13"/>
          <p:cNvSpPr txBox="1">
            <a:spLocks noChangeArrowheads="1"/>
          </p:cNvSpPr>
          <p:nvPr/>
        </p:nvSpPr>
        <p:spPr bwMode="auto">
          <a:xfrm>
            <a:off x="533400" y="2133600"/>
            <a:ext cx="5257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Diversity does not ensure independent flaws (It has been amply documented that multiple programming teams tend to overlook the same details and to fall into identical traps, thereby committing very similar errors)</a:t>
            </a:r>
          </a:p>
        </p:txBody>
      </p:sp>
      <p:sp>
        <p:nvSpPr>
          <p:cNvPr id="730126" name="Text Box 14"/>
          <p:cNvSpPr txBox="1">
            <a:spLocks noChangeArrowheads="1"/>
          </p:cNvSpPr>
          <p:nvPr/>
        </p:nvSpPr>
        <p:spPr bwMode="auto">
          <a:xfrm>
            <a:off x="533400" y="3886200"/>
            <a:ext cx="525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Imperfect specification can be the source of common flaws</a:t>
            </a:r>
          </a:p>
        </p:txBody>
      </p:sp>
      <p:sp>
        <p:nvSpPr>
          <p:cNvPr id="730127" name="Text Box 15"/>
          <p:cNvSpPr txBox="1">
            <a:spLocks noChangeArrowheads="1"/>
          </p:cNvSpPr>
          <p:nvPr/>
        </p:nvSpPr>
        <p:spPr bwMode="auto">
          <a:xfrm>
            <a:off x="533400" y="4724400"/>
            <a:ext cx="525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With truly diverse implementations, the output selection mechanism (adjudicator) is complicated and may contain its own flaws</a:t>
            </a:r>
          </a:p>
        </p:txBody>
      </p:sp>
    </p:spTree>
    <p:extLst>
      <p:ext uri="{BB962C8B-B14F-4D97-AF65-F5344CB8AC3E}">
        <p14:creationId xmlns:p14="http://schemas.microsoft.com/office/powerpoint/2010/main" val="1312040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0123"/>
                                        </p:tgtEl>
                                        <p:attrNameLst>
                                          <p:attrName>style.visibility</p:attrName>
                                        </p:attrNameLst>
                                      </p:cBhvr>
                                      <p:to>
                                        <p:strVal val="visible"/>
                                      </p:to>
                                    </p:set>
                                    <p:animEffect transition="in" filter="dissolve">
                                      <p:cBhvr>
                                        <p:cTn id="7" dur="500"/>
                                        <p:tgtEl>
                                          <p:spTgt spid="730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0125"/>
                                        </p:tgtEl>
                                        <p:attrNameLst>
                                          <p:attrName>style.visibility</p:attrName>
                                        </p:attrNameLst>
                                      </p:cBhvr>
                                      <p:to>
                                        <p:strVal val="visible"/>
                                      </p:to>
                                    </p:set>
                                    <p:animEffect transition="in" filter="dissolve">
                                      <p:cBhvr>
                                        <p:cTn id="12" dur="500"/>
                                        <p:tgtEl>
                                          <p:spTgt spid="730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0121"/>
                                        </p:tgtEl>
                                        <p:attrNameLst>
                                          <p:attrName>style.visibility</p:attrName>
                                        </p:attrNameLst>
                                      </p:cBhvr>
                                      <p:to>
                                        <p:strVal val="visible"/>
                                      </p:to>
                                    </p:set>
                                    <p:animEffect transition="in" filter="dissolve">
                                      <p:cBhvr>
                                        <p:cTn id="17" dur="500"/>
                                        <p:tgtEl>
                                          <p:spTgt spid="7301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0126"/>
                                        </p:tgtEl>
                                        <p:attrNameLst>
                                          <p:attrName>style.visibility</p:attrName>
                                        </p:attrNameLst>
                                      </p:cBhvr>
                                      <p:to>
                                        <p:strVal val="visible"/>
                                      </p:to>
                                    </p:set>
                                    <p:animEffect transition="in" filter="dissolve">
                                      <p:cBhvr>
                                        <p:cTn id="22" dur="500"/>
                                        <p:tgtEl>
                                          <p:spTgt spid="7301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0122"/>
                                        </p:tgtEl>
                                        <p:attrNameLst>
                                          <p:attrName>style.visibility</p:attrName>
                                        </p:attrNameLst>
                                      </p:cBhvr>
                                      <p:to>
                                        <p:strVal val="visible"/>
                                      </p:to>
                                    </p:set>
                                    <p:animEffect transition="in" filter="dissolve">
                                      <p:cBhvr>
                                        <p:cTn id="27" dur="500"/>
                                        <p:tgtEl>
                                          <p:spTgt spid="7301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30127"/>
                                        </p:tgtEl>
                                        <p:attrNameLst>
                                          <p:attrName>style.visibility</p:attrName>
                                        </p:attrNameLst>
                                      </p:cBhvr>
                                      <p:to>
                                        <p:strVal val="visible"/>
                                      </p:to>
                                    </p:set>
                                    <p:animEffect transition="in" filter="dissolve">
                                      <p:cBhvr>
                                        <p:cTn id="32" dur="500"/>
                                        <p:tgtEl>
                                          <p:spTgt spid="730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21" grpId="0" autoUpdateAnimBg="0"/>
      <p:bldP spid="730122" grpId="0" autoUpdateAnimBg="0"/>
      <p:bldP spid="730123" grpId="0" autoUpdateAnimBg="0"/>
      <p:bldP spid="730125" grpId="0"/>
      <p:bldP spid="730126" grpId="0"/>
      <p:bldP spid="73012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 behind </a:t>
            </a:r>
            <a:r>
              <a:rPr lang="en-US" dirty="0" err="1" smtClean="0"/>
              <a:t>Paxos</a:t>
            </a:r>
            <a:r>
              <a:rPr lang="en-US" dirty="0" smtClean="0"/>
              <a:t> Rounds (2/2)</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Duration of round need not be fixed</a:t>
            </a:r>
          </a:p>
          <a:p>
            <a:pPr lvl="1"/>
            <a:r>
              <a:rPr lang="en-US" dirty="0" smtClean="0"/>
              <a:t>In fact, since it is hard to find a good value, a system can adapt the duration of the round such that it can tune itself to the duration of what makes the system eventually synchronous</a:t>
            </a:r>
          </a:p>
          <a:p>
            <a:r>
              <a:rPr lang="en-US" dirty="0" smtClean="0"/>
              <a:t>Clocks of the system need not be synchronized </a:t>
            </a:r>
          </a:p>
          <a:p>
            <a:pPr lvl="1"/>
            <a:r>
              <a:rPr lang="en-US" dirty="0" smtClean="0"/>
              <a:t>A leader of a round may receive a message from another replica from a previous round (because its clock was way behind)</a:t>
            </a:r>
          </a:p>
          <a:p>
            <a:pPr lvl="1"/>
            <a:r>
              <a:rPr lang="en-US" dirty="0" smtClean="0"/>
              <a:t>A leader will simply ignore such old messages</a:t>
            </a:r>
          </a:p>
          <a:p>
            <a:pPr lvl="1"/>
            <a:r>
              <a:rPr lang="en-US" dirty="0" err="1" smtClean="0"/>
              <a:t>Lamport’s</a:t>
            </a:r>
            <a:r>
              <a:rPr lang="en-US" dirty="0" smtClean="0"/>
              <a:t> logical clock idea can then be used to inform this “fallen behind” replica to enable it to update its clock to current round</a:t>
            </a:r>
          </a:p>
          <a:p>
            <a:r>
              <a:rPr lang="en-US" dirty="0" smtClean="0"/>
              <a:t>Ordering (i.e., total ordering which enables all replicas to look like a single unit) is achieved by the consensus protocol</a:t>
            </a:r>
          </a:p>
          <a:p>
            <a:pPr lvl="1"/>
            <a:r>
              <a:rPr lang="en-US" dirty="0" smtClean="0"/>
              <a:t>Recall that total ordering can be different depending on tie breaking rule</a:t>
            </a:r>
          </a:p>
          <a:p>
            <a:pPr lvl="1"/>
            <a:r>
              <a:rPr lang="en-US" dirty="0" smtClean="0"/>
              <a:t>Here, whoever leader gets to be elected essentially dictates the tie breaking rules for the total ordering</a:t>
            </a:r>
            <a:endParaRPr lang="en-US" dirty="0"/>
          </a:p>
        </p:txBody>
      </p:sp>
      <p:sp>
        <p:nvSpPr>
          <p:cNvPr id="4" name="TextBox 3"/>
          <p:cNvSpPr txBox="1"/>
          <p:nvPr/>
        </p:nvSpPr>
        <p:spPr>
          <a:xfrm>
            <a:off x="1154875" y="5613521"/>
            <a:ext cx="70866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Liveness of the algorithm stems from the notion of rounds where someone gets to try to become a leader and arrive at a consensus</a:t>
            </a:r>
            <a:endParaRPr lang="en-US" b="1" dirty="0"/>
          </a:p>
        </p:txBody>
      </p:sp>
    </p:spTree>
    <p:extLst>
      <p:ext uri="{BB962C8B-B14F-4D97-AF65-F5344CB8AC3E}">
        <p14:creationId xmlns:p14="http://schemas.microsoft.com/office/powerpoint/2010/main" val="41075915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30629" y="159174"/>
            <a:ext cx="9013371" cy="783770"/>
          </a:xfrm>
        </p:spPr>
        <p:txBody>
          <a:bodyPr>
            <a:normAutofit/>
          </a:bodyPr>
          <a:lstStyle/>
          <a:p>
            <a:r>
              <a:rPr lang="en-US" altLang="en-US" dirty="0" smtClean="0"/>
              <a:t>Summary: The </a:t>
            </a:r>
            <a:r>
              <a:rPr lang="en-US" altLang="en-US" dirty="0" smtClean="0"/>
              <a:t>basic </a:t>
            </a:r>
            <a:r>
              <a:rPr lang="en-US" altLang="en-US" dirty="0" smtClean="0"/>
              <a:t>idea</a:t>
            </a:r>
            <a:endParaRPr lang="en-US" altLang="en-US" dirty="0"/>
          </a:p>
        </p:txBody>
      </p:sp>
      <p:sp>
        <p:nvSpPr>
          <p:cNvPr id="23554" name="Rectangle 3"/>
          <p:cNvSpPr>
            <a:spLocks noGrp="1" noChangeArrowheads="1"/>
          </p:cNvSpPr>
          <p:nvPr>
            <p:ph type="body" idx="1"/>
          </p:nvPr>
        </p:nvSpPr>
        <p:spPr/>
        <p:txBody>
          <a:bodyPr>
            <a:normAutofit fontScale="92500" lnSpcReduction="10000"/>
          </a:bodyPr>
          <a:lstStyle/>
          <a:p>
            <a:r>
              <a:rPr lang="en-US" altLang="en-US" dirty="0"/>
              <a:t>Reaching agreement:</a:t>
            </a:r>
          </a:p>
          <a:p>
            <a:pPr lvl="1"/>
            <a:r>
              <a:rPr lang="en-US" altLang="en-US" dirty="0"/>
              <a:t>computation results</a:t>
            </a:r>
          </a:p>
          <a:p>
            <a:pPr lvl="1"/>
            <a:r>
              <a:rPr lang="en-US" altLang="en-US" dirty="0"/>
              <a:t>Electing a leader</a:t>
            </a:r>
          </a:p>
          <a:p>
            <a:pPr lvl="1"/>
            <a:r>
              <a:rPr lang="en-US" altLang="en-US" dirty="0"/>
              <a:t>synchronization</a:t>
            </a:r>
          </a:p>
          <a:p>
            <a:pPr lvl="1"/>
            <a:r>
              <a:rPr lang="en-US" altLang="en-US" dirty="0"/>
              <a:t>committing to a transaction</a:t>
            </a:r>
          </a:p>
          <a:p>
            <a:pPr lvl="1"/>
            <a:r>
              <a:rPr lang="en-US" altLang="en-US" dirty="0"/>
              <a:t>…</a:t>
            </a:r>
          </a:p>
          <a:p>
            <a:r>
              <a:rPr lang="en-US" altLang="en-US" dirty="0"/>
              <a:t>How much replication is necessary?</a:t>
            </a:r>
          </a:p>
          <a:p>
            <a:pPr lvl="1"/>
            <a:r>
              <a:rPr lang="en-US" altLang="en-US" dirty="0"/>
              <a:t>A system is </a:t>
            </a:r>
            <a:r>
              <a:rPr lang="en-US" altLang="en-US" dirty="0">
                <a:solidFill>
                  <a:srgbClr val="FF0000"/>
                </a:solidFill>
              </a:rPr>
              <a:t>k fault tolerant </a:t>
            </a:r>
            <a:r>
              <a:rPr lang="en-US" altLang="en-US" dirty="0"/>
              <a:t>if it can survive faults in k components and still meet its specifications</a:t>
            </a:r>
            <a:r>
              <a:rPr lang="en-US" altLang="en-US" dirty="0" smtClean="0"/>
              <a:t>.</a:t>
            </a:r>
          </a:p>
          <a:p>
            <a:pPr lvl="1"/>
            <a:r>
              <a:rPr lang="en-US" altLang="en-US" dirty="0" smtClean="0"/>
              <a:t>Need 2K+1 acceptors</a:t>
            </a:r>
          </a:p>
          <a:p>
            <a:endParaRPr lang="en-US" altLang="en-US" dirty="0"/>
          </a:p>
          <a:p>
            <a:endParaRPr lang="en-US" altLang="en-US" dirty="0"/>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352E90E6-9D48-43B2-812B-C285A657140C}" type="slidenum">
              <a:rPr lang="en-US" altLang="en-US" sz="1359"/>
              <a:pPr>
                <a:spcBef>
                  <a:spcPct val="0"/>
                </a:spcBef>
                <a:buClrTx/>
                <a:buFontTx/>
                <a:buNone/>
              </a:pPr>
              <a:t>61</a:t>
            </a:fld>
            <a:endParaRPr lang="en-US" altLang="en-US" sz="1359"/>
          </a:p>
        </p:txBody>
      </p:sp>
    </p:spTree>
    <p:extLst>
      <p:ext uri="{BB962C8B-B14F-4D97-AF65-F5344CB8AC3E}">
        <p14:creationId xmlns:p14="http://schemas.microsoft.com/office/powerpoint/2010/main" val="2349639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30629" y="159174"/>
            <a:ext cx="9013371" cy="783770"/>
          </a:xfrm>
        </p:spPr>
        <p:txBody>
          <a:bodyPr>
            <a:normAutofit/>
          </a:bodyPr>
          <a:lstStyle/>
          <a:p>
            <a:r>
              <a:rPr lang="en-US" altLang="en-US" dirty="0" smtClean="0"/>
              <a:t>Why 2K+1 nodes</a:t>
            </a:r>
            <a:endParaRPr lang="en-US" altLang="en-US" dirty="0"/>
          </a:p>
        </p:txBody>
      </p:sp>
      <p:sp>
        <p:nvSpPr>
          <p:cNvPr id="23554" name="Rectangle 3"/>
          <p:cNvSpPr>
            <a:spLocks noGrp="1" noChangeArrowheads="1"/>
          </p:cNvSpPr>
          <p:nvPr>
            <p:ph type="body" idx="1"/>
          </p:nvPr>
        </p:nvSpPr>
        <p:spPr>
          <a:xfrm>
            <a:off x="249382" y="942944"/>
            <a:ext cx="8752114" cy="5089721"/>
          </a:xfrm>
        </p:spPr>
        <p:txBody>
          <a:bodyPr>
            <a:normAutofit fontScale="92500" lnSpcReduction="20000"/>
          </a:bodyPr>
          <a:lstStyle/>
          <a:p>
            <a:r>
              <a:rPr lang="en-US" dirty="0"/>
              <a:t>What happens if </a:t>
            </a:r>
            <a:r>
              <a:rPr lang="en-US" dirty="0" err="1"/>
              <a:t>acks</a:t>
            </a:r>
            <a:r>
              <a:rPr lang="en-US" dirty="0"/>
              <a:t> never get received because either of the replica fails?</a:t>
            </a:r>
          </a:p>
          <a:p>
            <a:pPr lvl="1"/>
            <a:r>
              <a:rPr lang="en-US" dirty="0"/>
              <a:t>the remaining replica keeps assuming the role of the leader during its turn and endlessly keeps waiting for an </a:t>
            </a:r>
            <a:r>
              <a:rPr lang="en-US" dirty="0" err="1"/>
              <a:t>ack</a:t>
            </a:r>
            <a:r>
              <a:rPr lang="en-US" dirty="0"/>
              <a:t> but will never receive it</a:t>
            </a:r>
          </a:p>
          <a:p>
            <a:r>
              <a:rPr lang="en-US" dirty="0"/>
              <a:t>Therefore, 2 replicas are not sufficient if one of them were to fail</a:t>
            </a:r>
          </a:p>
          <a:p>
            <a:pPr lvl="1"/>
            <a:r>
              <a:rPr lang="en-US" dirty="0"/>
              <a:t>Thus, we need more replicas if consensus is to be formed in such “eventually synchronous” systems</a:t>
            </a:r>
          </a:p>
          <a:p>
            <a:pPr lvl="1"/>
            <a:r>
              <a:rPr lang="en-US" dirty="0"/>
              <a:t>In general, given N replicas, we need a majority to be alive, </a:t>
            </a:r>
            <a:r>
              <a:rPr lang="en-US" dirty="0" err="1"/>
              <a:t>i.e</a:t>
            </a:r>
            <a:r>
              <a:rPr lang="en-US" dirty="0"/>
              <a:t>, at least </a:t>
            </a:r>
            <a:r>
              <a:rPr lang="en-US" i="1" dirty="0"/>
              <a:t>floor(N/2)+1</a:t>
            </a:r>
            <a:r>
              <a:rPr lang="en-US" dirty="0"/>
              <a:t> must remain alive</a:t>
            </a:r>
          </a:p>
          <a:p>
            <a:pPr lvl="1"/>
            <a:r>
              <a:rPr lang="en-US" dirty="0"/>
              <a:t>For N = 2 (all 2 must be alive =&gt; 0 failures tolerated), For N = 3 (2 must be alive,  1 failure ok); for N = 4 (3 must be alive, 1 failure ok); and so on </a:t>
            </a:r>
          </a:p>
          <a:p>
            <a:endParaRPr lang="en-US" altLang="en-US" dirty="0"/>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352E90E6-9D48-43B2-812B-C285A657140C}" type="slidenum">
              <a:rPr lang="en-US" altLang="en-US" sz="1359"/>
              <a:pPr>
                <a:spcBef>
                  <a:spcPct val="0"/>
                </a:spcBef>
                <a:buClrTx/>
                <a:buFontTx/>
                <a:buNone/>
              </a:pPr>
              <a:t>62</a:t>
            </a:fld>
            <a:endParaRPr lang="en-US" altLang="en-US" sz="1359"/>
          </a:p>
        </p:txBody>
      </p:sp>
    </p:spTree>
    <p:extLst>
      <p:ext uri="{BB962C8B-B14F-4D97-AF65-F5344CB8AC3E}">
        <p14:creationId xmlns:p14="http://schemas.microsoft.com/office/powerpoint/2010/main" val="3256135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RAFT is a simpler version of </a:t>
            </a:r>
            <a:r>
              <a:rPr lang="en-US" dirty="0" err="1" smtClean="0"/>
              <a:t>Paxos</a:t>
            </a:r>
            <a:r>
              <a:rPr lang="en-US" dirty="0" smtClean="0"/>
              <a:t>.</a:t>
            </a:r>
            <a:endParaRPr lang="en-US" dirty="0"/>
          </a:p>
        </p:txBody>
      </p:sp>
      <p:sp>
        <p:nvSpPr>
          <p:cNvPr id="5" name="Subtitle 4"/>
          <p:cNvSpPr>
            <a:spLocks noGrp="1"/>
          </p:cNvSpPr>
          <p:nvPr>
            <p:ph type="subTitle" idx="1"/>
          </p:nvPr>
        </p:nvSpPr>
        <p:spPr/>
        <p:txBody>
          <a:bodyPr/>
          <a:lstStyle/>
          <a:p>
            <a:r>
              <a:rPr lang="en-US" dirty="0">
                <a:hlinkClick r:id="rId2"/>
              </a:rPr>
              <a:t>https://</a:t>
            </a:r>
            <a:r>
              <a:rPr lang="en-US" dirty="0" smtClean="0">
                <a:hlinkClick r:id="rId2"/>
              </a:rPr>
              <a:t>raft.github.io/raft.pdf</a:t>
            </a:r>
            <a:endParaRPr lang="en-US" dirty="0" smtClean="0"/>
          </a:p>
          <a:p>
            <a:endParaRPr lang="en-US" dirty="0"/>
          </a:p>
          <a:p>
            <a:r>
              <a:rPr lang="en-US" dirty="0" smtClean="0"/>
              <a:t>Look at the </a:t>
            </a:r>
            <a:r>
              <a:rPr lang="en-US" smtClean="0"/>
              <a:t>raft slides </a:t>
            </a:r>
            <a:endParaRPr lang="en-US" dirty="0"/>
          </a:p>
        </p:txBody>
      </p:sp>
    </p:spTree>
    <p:extLst>
      <p:ext uri="{BB962C8B-B14F-4D97-AF65-F5344CB8AC3E}">
        <p14:creationId xmlns:p14="http://schemas.microsoft.com/office/powerpoint/2010/main" val="2703636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problems with the agreement based systems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35157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with the simple mechanism</a:t>
            </a:r>
          </a:p>
        </p:txBody>
      </p:sp>
      <p:sp>
        <p:nvSpPr>
          <p:cNvPr id="3" name="Content Placeholder 2"/>
          <p:cNvSpPr>
            <a:spLocks noGrp="1"/>
          </p:cNvSpPr>
          <p:nvPr>
            <p:ph idx="1"/>
          </p:nvPr>
        </p:nvSpPr>
        <p:spPr/>
        <p:txBody>
          <a:bodyPr>
            <a:normAutofit fontScale="92500" lnSpcReduction="10000"/>
          </a:bodyPr>
          <a:lstStyle/>
          <a:p>
            <a:r>
              <a:rPr lang="en-US" dirty="0"/>
              <a:t>What if the replicas do not respond i.e. they have crashed</a:t>
            </a:r>
          </a:p>
          <a:p>
            <a:r>
              <a:rPr lang="en-US" dirty="0"/>
              <a:t>What is network has failed</a:t>
            </a:r>
          </a:p>
          <a:p>
            <a:r>
              <a:rPr lang="en-US" dirty="0"/>
              <a:t>What if the messages are received out of order.</a:t>
            </a:r>
          </a:p>
          <a:p>
            <a:r>
              <a:rPr lang="en-US" dirty="0"/>
              <a:t>What if somebody is lying?</a:t>
            </a:r>
          </a:p>
          <a:p>
            <a:r>
              <a:rPr lang="en-US" dirty="0"/>
              <a:t>Possible Solution</a:t>
            </a:r>
          </a:p>
          <a:p>
            <a:pPr lvl="1"/>
            <a:r>
              <a:rPr lang="en-US" dirty="0"/>
              <a:t>Vote between replicas and wait for a quorum before doing the transactional update.</a:t>
            </a:r>
          </a:p>
          <a:p>
            <a:pPr lvl="1"/>
            <a:r>
              <a:rPr lang="en-US" dirty="0"/>
              <a:t>Need to prepare for the case that the leader is corrupt or faulty.</a:t>
            </a:r>
          </a:p>
          <a:p>
            <a:endParaRPr lang="en-US" dirty="0"/>
          </a:p>
        </p:txBody>
      </p:sp>
    </p:spTree>
    <p:extLst>
      <p:ext uri="{BB962C8B-B14F-4D97-AF65-F5344CB8AC3E}">
        <p14:creationId xmlns:p14="http://schemas.microsoft.com/office/powerpoint/2010/main" val="303119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en-US"/>
              <a:t>Agreement in Faulty Systems</a:t>
            </a:r>
          </a:p>
        </p:txBody>
      </p:sp>
      <p:sp>
        <p:nvSpPr>
          <p:cNvPr id="25602" name="Rectangle 3"/>
          <p:cNvSpPr>
            <a:spLocks noGrp="1" noChangeArrowheads="1"/>
          </p:cNvSpPr>
          <p:nvPr>
            <p:ph type="body" idx="1"/>
          </p:nvPr>
        </p:nvSpPr>
        <p:spPr/>
        <p:txBody>
          <a:bodyPr>
            <a:normAutofit lnSpcReduction="10000"/>
          </a:bodyPr>
          <a:lstStyle/>
          <a:p>
            <a:r>
              <a:rPr lang="en-US" altLang="en-US"/>
              <a:t>Many things can go wrong…</a:t>
            </a:r>
          </a:p>
          <a:p>
            <a:r>
              <a:rPr lang="en-US" altLang="en-US"/>
              <a:t>Communication </a:t>
            </a:r>
          </a:p>
          <a:p>
            <a:pPr lvl="1"/>
            <a:r>
              <a:rPr lang="en-US" altLang="en-US"/>
              <a:t>Message transmission can be unreliable</a:t>
            </a:r>
          </a:p>
          <a:p>
            <a:pPr lvl="1"/>
            <a:r>
              <a:rPr lang="en-US" altLang="en-US"/>
              <a:t>Time taken to deliver a message is unbounded</a:t>
            </a:r>
          </a:p>
          <a:p>
            <a:pPr lvl="1"/>
            <a:r>
              <a:rPr lang="en-US" altLang="en-US"/>
              <a:t>Adversary can intercept messages</a:t>
            </a:r>
          </a:p>
          <a:p>
            <a:r>
              <a:rPr lang="en-US" altLang="en-US"/>
              <a:t>Processes</a:t>
            </a:r>
          </a:p>
          <a:p>
            <a:pPr lvl="1"/>
            <a:r>
              <a:rPr lang="en-US" altLang="en-US"/>
              <a:t>Can fail or team up to produce wrong results</a:t>
            </a:r>
          </a:p>
          <a:p>
            <a:r>
              <a:rPr lang="en-US" altLang="en-US"/>
              <a:t>Agreement very hard, sometime impossible, to achieve!  </a:t>
            </a:r>
          </a:p>
          <a:p>
            <a:endParaRPr lang="en-US" altLang="en-US"/>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54E57E-A2DB-4BB2-9B5F-E64C58DE9378}" type="slidenum">
              <a:rPr lang="en-US" altLang="en-US" sz="1359"/>
              <a:pPr>
                <a:spcBef>
                  <a:spcPct val="0"/>
                </a:spcBef>
                <a:buClrTx/>
                <a:buFontTx/>
                <a:buNone/>
              </a:pPr>
              <a:t>66</a:t>
            </a:fld>
            <a:endParaRPr lang="en-US" altLang="en-US" sz="1359"/>
          </a:p>
        </p:txBody>
      </p:sp>
    </p:spTree>
    <p:extLst>
      <p:ext uri="{BB962C8B-B14F-4D97-AF65-F5344CB8AC3E}">
        <p14:creationId xmlns:p14="http://schemas.microsoft.com/office/powerpoint/2010/main" val="18081055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kind of approaches</a:t>
            </a:r>
          </a:p>
        </p:txBody>
      </p:sp>
      <p:sp>
        <p:nvSpPr>
          <p:cNvPr id="3" name="Content Placeholder 2"/>
          <p:cNvSpPr>
            <a:spLocks noGrp="1"/>
          </p:cNvSpPr>
          <p:nvPr>
            <p:ph idx="1"/>
          </p:nvPr>
        </p:nvSpPr>
        <p:spPr/>
        <p:txBody>
          <a:bodyPr>
            <a:normAutofit fontScale="92500" lnSpcReduction="20000"/>
          </a:bodyPr>
          <a:lstStyle/>
          <a:p>
            <a:r>
              <a:rPr lang="en-US" dirty="0"/>
              <a:t>Fail-stop assumption / No malicious intent: 2f+1 result</a:t>
            </a:r>
          </a:p>
          <a:p>
            <a:pPr lvl="1"/>
            <a:r>
              <a:rPr lang="en-US" dirty="0" err="1"/>
              <a:t>Paxos</a:t>
            </a:r>
            <a:endParaRPr lang="en-US" dirty="0"/>
          </a:p>
          <a:p>
            <a:pPr lvl="1"/>
            <a:r>
              <a:rPr lang="en-US" dirty="0"/>
              <a:t>Raft</a:t>
            </a:r>
          </a:p>
          <a:p>
            <a:pPr lvl="1"/>
            <a:r>
              <a:rPr lang="en-US" dirty="0"/>
              <a:t>Implemented in zookeeper/consul/</a:t>
            </a:r>
            <a:r>
              <a:rPr lang="en-US" dirty="0" err="1"/>
              <a:t>etcd</a:t>
            </a:r>
            <a:endParaRPr lang="en-US" dirty="0"/>
          </a:p>
          <a:p>
            <a:r>
              <a:rPr lang="en-US" dirty="0"/>
              <a:t>Byzantine failure (crazier scenario)</a:t>
            </a:r>
          </a:p>
          <a:p>
            <a:pPr lvl="1"/>
            <a:r>
              <a:rPr lang="en-US" dirty="0"/>
              <a:t>PBFT</a:t>
            </a:r>
          </a:p>
          <a:p>
            <a:pPr lvl="1"/>
            <a:r>
              <a:rPr lang="en-US" dirty="0"/>
              <a:t>PBFT-RAFT</a:t>
            </a:r>
          </a:p>
          <a:p>
            <a:pPr lvl="1"/>
            <a:r>
              <a:rPr lang="en-US" dirty="0"/>
              <a:t>Block-chains</a:t>
            </a:r>
          </a:p>
          <a:p>
            <a:pPr lvl="1"/>
            <a:r>
              <a:rPr lang="en-US" dirty="0"/>
              <a:t>General rule of thumb: Need 3f+1 members to handle f faulty members.</a:t>
            </a:r>
          </a:p>
        </p:txBody>
      </p:sp>
    </p:spTree>
    <p:extLst>
      <p:ext uri="{BB962C8B-B14F-4D97-AF65-F5344CB8AC3E}">
        <p14:creationId xmlns:p14="http://schemas.microsoft.com/office/powerpoint/2010/main" val="24332017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Byzantine fault example</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0006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2791" y="110376"/>
            <a:ext cx="2515721" cy="657231"/>
          </a:xfrm>
          <a:prstGeom prst="rect">
            <a:avLst/>
          </a:prstGeom>
        </p:spPr>
        <p:txBody>
          <a:bodyPr vert="horz" wrap="square" lIns="0" tIns="0" rIns="0" bIns="0" rtlCol="0" anchor="ctr">
            <a:spAutoFit/>
          </a:bodyPr>
          <a:lstStyle/>
          <a:p>
            <a:pPr marL="11206">
              <a:tabLst>
                <a:tab pos="1490462" algn="l"/>
              </a:tabLst>
            </a:pPr>
            <a:r>
              <a:rPr dirty="0"/>
              <a:t>C</a:t>
            </a:r>
            <a:r>
              <a:rPr spc="-4" dirty="0"/>
              <a:t>lo</a:t>
            </a:r>
            <a:r>
              <a:rPr dirty="0"/>
              <a:t>ck	Dr</a:t>
            </a:r>
            <a:r>
              <a:rPr spc="-4" dirty="0"/>
              <a:t>i</a:t>
            </a:r>
            <a:r>
              <a:rPr dirty="0"/>
              <a:t>ft</a:t>
            </a:r>
          </a:p>
        </p:txBody>
      </p:sp>
      <p:sp>
        <p:nvSpPr>
          <p:cNvPr id="3" name="object 3"/>
          <p:cNvSpPr txBox="1"/>
          <p:nvPr/>
        </p:nvSpPr>
        <p:spPr>
          <a:xfrm>
            <a:off x="1011585" y="1855694"/>
            <a:ext cx="7301192" cy="2115323"/>
          </a:xfrm>
          <a:prstGeom prst="rect">
            <a:avLst/>
          </a:prstGeom>
        </p:spPr>
        <p:txBody>
          <a:bodyPr vert="horz" wrap="square" lIns="0" tIns="0" rIns="0" bIns="0" rtlCol="0">
            <a:spAutoFit/>
          </a:bodyPr>
          <a:lstStyle/>
          <a:p>
            <a:pPr marL="11206"/>
            <a:r>
              <a:rPr sz="2471" dirty="0">
                <a:latin typeface="Arial"/>
                <a:cs typeface="Arial"/>
              </a:rPr>
              <a:t>Clocks drift even if they are built</a:t>
            </a:r>
            <a:r>
              <a:rPr sz="2471" spc="-88" dirty="0">
                <a:latin typeface="Arial"/>
                <a:cs typeface="Arial"/>
              </a:rPr>
              <a:t> </a:t>
            </a:r>
            <a:r>
              <a:rPr sz="2471" dirty="0">
                <a:latin typeface="Arial"/>
                <a:cs typeface="Arial"/>
              </a:rPr>
              <a:t>well</a:t>
            </a:r>
          </a:p>
          <a:p>
            <a:pPr marL="313221" marR="648855" indent="-302575">
              <a:lnSpc>
                <a:spcPts val="2938"/>
              </a:lnSpc>
              <a:spcBef>
                <a:spcPts val="657"/>
              </a:spcBef>
            </a:pPr>
            <a:r>
              <a:rPr sz="2471" dirty="0">
                <a:latin typeface="Arial"/>
                <a:cs typeface="Arial"/>
              </a:rPr>
              <a:t>Many systems incorporate multiple redundant  clocks</a:t>
            </a:r>
          </a:p>
          <a:p>
            <a:pPr marL="11206">
              <a:spcBef>
                <a:spcPts val="529"/>
              </a:spcBef>
            </a:pPr>
            <a:r>
              <a:rPr sz="2471" spc="-4" dirty="0">
                <a:latin typeface="Arial"/>
                <a:cs typeface="Arial"/>
              </a:rPr>
              <a:t>To </a:t>
            </a:r>
            <a:r>
              <a:rPr sz="2471" dirty="0">
                <a:latin typeface="Arial"/>
                <a:cs typeface="Arial"/>
              </a:rPr>
              <a:t>bound error, clocks need to be</a:t>
            </a:r>
            <a:r>
              <a:rPr sz="2471" spc="-71" dirty="0">
                <a:latin typeface="Arial"/>
                <a:cs typeface="Arial"/>
              </a:rPr>
              <a:t> </a:t>
            </a:r>
            <a:r>
              <a:rPr sz="2471" dirty="0">
                <a:latin typeface="Arial"/>
                <a:cs typeface="Arial"/>
              </a:rPr>
              <a:t>synchronized</a:t>
            </a:r>
          </a:p>
          <a:p>
            <a:pPr marL="11206">
              <a:spcBef>
                <a:spcPts val="560"/>
              </a:spcBef>
            </a:pPr>
            <a:r>
              <a:rPr sz="2471" spc="-4" dirty="0">
                <a:latin typeface="Arial"/>
                <a:cs typeface="Arial"/>
              </a:rPr>
              <a:t>This </a:t>
            </a:r>
            <a:r>
              <a:rPr sz="2471" dirty="0">
                <a:latin typeface="Arial"/>
                <a:cs typeface="Arial"/>
              </a:rPr>
              <a:t>is not hard—simple solution, mid-value</a:t>
            </a:r>
            <a:r>
              <a:rPr sz="2471" spc="-66" dirty="0">
                <a:latin typeface="Arial"/>
                <a:cs typeface="Arial"/>
              </a:rPr>
              <a:t> </a:t>
            </a:r>
            <a:r>
              <a:rPr sz="2471" dirty="0">
                <a:latin typeface="Arial"/>
                <a:cs typeface="Arial"/>
              </a:rPr>
              <a:t>select</a:t>
            </a:r>
          </a:p>
        </p:txBody>
      </p:sp>
    </p:spTree>
    <p:extLst>
      <p:ext uri="{BB962C8B-B14F-4D97-AF65-F5344CB8AC3E}">
        <p14:creationId xmlns:p14="http://schemas.microsoft.com/office/powerpoint/2010/main" val="159229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9" name="Rectangle 3"/>
          <p:cNvSpPr>
            <a:spLocks noGrp="1" noChangeArrowheads="1"/>
          </p:cNvSpPr>
          <p:nvPr>
            <p:ph type="title"/>
          </p:nvPr>
        </p:nvSpPr>
        <p:spPr>
          <a:xfrm>
            <a:off x="228600" y="152400"/>
            <a:ext cx="8686800" cy="609600"/>
          </a:xfrm>
        </p:spPr>
        <p:txBody>
          <a:bodyPr/>
          <a:lstStyle/>
          <a:p>
            <a:r>
              <a:rPr lang="en-US" altLang="en-US" sz="3200"/>
              <a:t>N-Version Programming: Reliability Modeling</a:t>
            </a:r>
          </a:p>
        </p:txBody>
      </p:sp>
      <p:pic>
        <p:nvPicPr>
          <p:cNvPr id="751622" name="Picture 6"/>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l="3441" t="2846" r="4587"/>
          <a:stretch>
            <a:fillRect/>
          </a:stretch>
        </p:blipFill>
        <p:spPr>
          <a:xfrm>
            <a:off x="4953000" y="914400"/>
            <a:ext cx="3810000" cy="3071813"/>
          </a:xfrm>
          <a:noFill/>
          <a:ln/>
        </p:spPr>
      </p:pic>
      <p:sp>
        <p:nvSpPr>
          <p:cNvPr id="751620" name="Text Box 4"/>
          <p:cNvSpPr txBox="1">
            <a:spLocks noChangeArrowheads="1"/>
          </p:cNvSpPr>
          <p:nvPr/>
        </p:nvSpPr>
        <p:spPr bwMode="auto">
          <a:xfrm>
            <a:off x="381000" y="914400"/>
            <a:ext cx="4343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Fault-tree model: the version shown here is fairly simple, but the power of the method comes in handy when combined hardware/software modeling is attempted</a:t>
            </a:r>
          </a:p>
        </p:txBody>
      </p:sp>
      <p:sp>
        <p:nvSpPr>
          <p:cNvPr id="751623" name="Text Box 7"/>
          <p:cNvSpPr txBox="1">
            <a:spLocks noChangeArrowheads="1"/>
          </p:cNvSpPr>
          <p:nvPr/>
        </p:nvSpPr>
        <p:spPr bwMode="auto">
          <a:xfrm>
            <a:off x="381000" y="2743200"/>
            <a:ext cx="3886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Probabilities of coincident flaws are estimated from experimental failure data</a:t>
            </a:r>
          </a:p>
        </p:txBody>
      </p:sp>
      <p:grpSp>
        <p:nvGrpSpPr>
          <p:cNvPr id="751626" name="Group 10"/>
          <p:cNvGrpSpPr>
            <a:grpSpLocks/>
          </p:cNvGrpSpPr>
          <p:nvPr/>
        </p:nvGrpSpPr>
        <p:grpSpPr bwMode="auto">
          <a:xfrm>
            <a:off x="549275" y="3962400"/>
            <a:ext cx="8289925" cy="1833563"/>
            <a:chOff x="346" y="2496"/>
            <a:chExt cx="5222" cy="1155"/>
          </a:xfrm>
        </p:grpSpPr>
        <p:sp>
          <p:nvSpPr>
            <p:cNvPr id="751621" name="Text Box 5"/>
            <p:cNvSpPr txBox="1">
              <a:spLocks noChangeArrowheads="1"/>
            </p:cNvSpPr>
            <p:nvPr/>
          </p:nvSpPr>
          <p:spPr bwMode="auto">
            <a:xfrm>
              <a:off x="346" y="3192"/>
              <a:ext cx="240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dirty="0">
                  <a:solidFill>
                    <a:srgbClr val="000000"/>
                  </a:solidFill>
                  <a:latin typeface="Arial" panose="020B0604020202020204" pitchFamily="34" charset="0"/>
                  <a:cs typeface="Times New Roman" panose="02020603050405020304" pitchFamily="18" charset="0"/>
                </a:rPr>
                <a:t>Source: Dugan &amp; </a:t>
              </a:r>
              <a:r>
                <a:rPr lang="en-US" altLang="en-US" sz="1600" b="0" dirty="0" err="1">
                  <a:solidFill>
                    <a:srgbClr val="000000"/>
                  </a:solidFill>
                  <a:latin typeface="Arial" panose="020B0604020202020204" pitchFamily="34" charset="0"/>
                  <a:cs typeface="Times New Roman" panose="02020603050405020304" pitchFamily="18" charset="0"/>
                </a:rPr>
                <a:t>Lyu</a:t>
              </a:r>
              <a:r>
                <a:rPr lang="en-US" altLang="en-US" sz="1600" b="0" dirty="0">
                  <a:solidFill>
                    <a:srgbClr val="000000"/>
                  </a:solidFill>
                  <a:latin typeface="Arial" panose="020B0604020202020204" pitchFamily="34" charset="0"/>
                  <a:cs typeface="Times New Roman" panose="02020603050405020304" pitchFamily="18" charset="0"/>
                </a:rPr>
                <a:t>, </a:t>
              </a:r>
              <a:endParaRPr lang="en-US" altLang="en-US" sz="1600" b="0" dirty="0" smtClean="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1600" b="0" dirty="0" smtClean="0">
                  <a:solidFill>
                    <a:srgbClr val="000000"/>
                  </a:solidFill>
                  <a:latin typeface="Arial" panose="020B0604020202020204" pitchFamily="34" charset="0"/>
                  <a:cs typeface="Times New Roman" panose="02020603050405020304" pitchFamily="18" charset="0"/>
                </a:rPr>
                <a:t>1994 </a:t>
              </a:r>
              <a:r>
                <a:rPr lang="en-US" altLang="en-US" sz="1600" b="0" dirty="0">
                  <a:solidFill>
                    <a:srgbClr val="000000"/>
                  </a:solidFill>
                  <a:latin typeface="Arial" panose="020B0604020202020204" pitchFamily="34" charset="0"/>
                  <a:cs typeface="Times New Roman" panose="02020603050405020304" pitchFamily="18" charset="0"/>
                </a:rPr>
                <a:t>and 1995</a:t>
              </a:r>
            </a:p>
          </p:txBody>
        </p:sp>
        <p:pic>
          <p:nvPicPr>
            <p:cNvPr id="75162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496"/>
              <a:ext cx="3552" cy="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301072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1623"/>
                                        </p:tgtEl>
                                        <p:attrNameLst>
                                          <p:attrName>style.visibility</p:attrName>
                                        </p:attrNameLst>
                                      </p:cBhvr>
                                      <p:to>
                                        <p:strVal val="visible"/>
                                      </p:to>
                                    </p:set>
                                    <p:animEffect transition="in" filter="dissolve">
                                      <p:cBhvr>
                                        <p:cTn id="7" dur="500"/>
                                        <p:tgtEl>
                                          <p:spTgt spid="751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51626"/>
                                        </p:tgtEl>
                                        <p:attrNameLst>
                                          <p:attrName>style.visibility</p:attrName>
                                        </p:attrNameLst>
                                      </p:cBhvr>
                                      <p:to>
                                        <p:strVal val="visible"/>
                                      </p:to>
                                    </p:set>
                                    <p:anim calcmode="lin" valueType="num">
                                      <p:cBhvr additive="base">
                                        <p:cTn id="12" dur="500" fill="hold"/>
                                        <p:tgtEl>
                                          <p:spTgt spid="751626"/>
                                        </p:tgtEl>
                                        <p:attrNameLst>
                                          <p:attrName>ppt_x</p:attrName>
                                        </p:attrNameLst>
                                      </p:cBhvr>
                                      <p:tavLst>
                                        <p:tav tm="0">
                                          <p:val>
                                            <p:strVal val="#ppt_x"/>
                                          </p:val>
                                        </p:tav>
                                        <p:tav tm="100000">
                                          <p:val>
                                            <p:strVal val="#ppt_x"/>
                                          </p:val>
                                        </p:tav>
                                      </p:tavLst>
                                    </p:anim>
                                    <p:anim calcmode="lin" valueType="num">
                                      <p:cBhvr additive="base">
                                        <p:cTn id="13" dur="500" fill="hold"/>
                                        <p:tgtEl>
                                          <p:spTgt spid="751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23"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7806" y="116819"/>
            <a:ext cx="3941109" cy="657231"/>
          </a:xfrm>
          <a:prstGeom prst="rect">
            <a:avLst/>
          </a:prstGeom>
        </p:spPr>
        <p:txBody>
          <a:bodyPr vert="horz" wrap="square" lIns="0" tIns="0" rIns="0" bIns="0" rtlCol="0" anchor="ctr">
            <a:spAutoFit/>
          </a:bodyPr>
          <a:lstStyle/>
          <a:p>
            <a:pPr marL="11206">
              <a:tabLst>
                <a:tab pos="2476632" algn="l"/>
              </a:tabLst>
            </a:pPr>
            <a:r>
              <a:rPr dirty="0"/>
              <a:t>M</a:t>
            </a:r>
            <a:r>
              <a:rPr spc="-4" dirty="0"/>
              <a:t>id</a:t>
            </a:r>
            <a:r>
              <a:rPr dirty="0"/>
              <a:t>-Va</a:t>
            </a:r>
            <a:r>
              <a:rPr spc="-4" dirty="0"/>
              <a:t>lu</a:t>
            </a:r>
            <a:r>
              <a:rPr dirty="0"/>
              <a:t>e	Se</a:t>
            </a:r>
            <a:r>
              <a:rPr spc="-4" dirty="0"/>
              <a:t>l</a:t>
            </a:r>
            <a:r>
              <a:rPr dirty="0"/>
              <a:t>ect</a:t>
            </a:r>
            <a:r>
              <a:rPr lang="en-US" dirty="0"/>
              <a:t> </a:t>
            </a:r>
            <a:endParaRPr dirty="0"/>
          </a:p>
        </p:txBody>
      </p:sp>
      <p:sp>
        <p:nvSpPr>
          <p:cNvPr id="3" name="object 3"/>
          <p:cNvSpPr/>
          <p:nvPr/>
        </p:nvSpPr>
        <p:spPr>
          <a:xfrm>
            <a:off x="3969186" y="2095065"/>
            <a:ext cx="914954" cy="96208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5784539" y="4515536"/>
            <a:ext cx="914954" cy="962089"/>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p:nvPr/>
        </p:nvSpPr>
        <p:spPr>
          <a:xfrm>
            <a:off x="3835467" y="1868301"/>
            <a:ext cx="1187824" cy="244362"/>
          </a:xfrm>
          <a:prstGeom prst="rect">
            <a:avLst/>
          </a:prstGeom>
        </p:spPr>
        <p:txBody>
          <a:bodyPr vert="horz" wrap="square" lIns="0" tIns="0" rIns="0" bIns="0" rtlCol="0">
            <a:spAutoFit/>
          </a:bodyPr>
          <a:lstStyle/>
          <a:p>
            <a:pPr marL="11206"/>
            <a:r>
              <a:rPr sz="1588" b="1" dirty="0">
                <a:latin typeface="Tahoma"/>
                <a:cs typeface="Tahoma"/>
              </a:rPr>
              <a:t>Time =</a:t>
            </a:r>
            <a:r>
              <a:rPr sz="1588" b="1" spc="-88" dirty="0">
                <a:latin typeface="Tahoma"/>
                <a:cs typeface="Tahoma"/>
              </a:rPr>
              <a:t> </a:t>
            </a:r>
            <a:r>
              <a:rPr sz="1588" b="1" dirty="0">
                <a:latin typeface="Tahoma"/>
                <a:cs typeface="Tahoma"/>
              </a:rPr>
              <a:t>100</a:t>
            </a:r>
            <a:endParaRPr sz="1588">
              <a:latin typeface="Tahoma"/>
              <a:cs typeface="Tahoma"/>
            </a:endParaRPr>
          </a:p>
        </p:txBody>
      </p:sp>
      <p:sp>
        <p:nvSpPr>
          <p:cNvPr id="6" name="object 6"/>
          <p:cNvSpPr/>
          <p:nvPr/>
        </p:nvSpPr>
        <p:spPr>
          <a:xfrm>
            <a:off x="2918361" y="2756648"/>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7" name="object 7"/>
          <p:cNvSpPr/>
          <p:nvPr/>
        </p:nvSpPr>
        <p:spPr>
          <a:xfrm>
            <a:off x="2891932" y="4336284"/>
            <a:ext cx="143996" cy="168649"/>
          </a:xfrm>
          <a:custGeom>
            <a:avLst/>
            <a:gdLst/>
            <a:ahLst/>
            <a:cxnLst/>
            <a:rect l="l" t="t" r="r" b="b"/>
            <a:pathLst>
              <a:path w="163195" h="191135">
                <a:moveTo>
                  <a:pt x="16847" y="0"/>
                </a:moveTo>
                <a:lnTo>
                  <a:pt x="0" y="190944"/>
                </a:lnTo>
                <a:lnTo>
                  <a:pt x="162864" y="89856"/>
                </a:lnTo>
                <a:lnTo>
                  <a:pt x="16847" y="0"/>
                </a:lnTo>
                <a:close/>
              </a:path>
            </a:pathLst>
          </a:custGeom>
          <a:solidFill>
            <a:srgbClr val="000000"/>
          </a:solidFill>
        </p:spPr>
        <p:txBody>
          <a:bodyPr wrap="square" lIns="0" tIns="0" rIns="0" bIns="0" rtlCol="0"/>
          <a:lstStyle/>
          <a:p>
            <a:endParaRPr sz="1588"/>
          </a:p>
        </p:txBody>
      </p:sp>
      <p:sp>
        <p:nvSpPr>
          <p:cNvPr id="8" name="object 8"/>
          <p:cNvSpPr/>
          <p:nvPr/>
        </p:nvSpPr>
        <p:spPr>
          <a:xfrm>
            <a:off x="3406006" y="5191973"/>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9" name="object 9"/>
          <p:cNvSpPr/>
          <p:nvPr/>
        </p:nvSpPr>
        <p:spPr>
          <a:xfrm>
            <a:off x="5587094" y="5118038"/>
            <a:ext cx="152960" cy="151279"/>
          </a:xfrm>
          <a:custGeom>
            <a:avLst/>
            <a:gdLst/>
            <a:ahLst/>
            <a:cxnLst/>
            <a:rect l="l" t="t" r="r" b="b"/>
            <a:pathLst>
              <a:path w="173354" h="171450">
                <a:moveTo>
                  <a:pt x="0" y="0"/>
                </a:moveTo>
                <a:lnTo>
                  <a:pt x="2881" y="171425"/>
                </a:lnTo>
                <a:lnTo>
                  <a:pt x="172866" y="82831"/>
                </a:lnTo>
                <a:lnTo>
                  <a:pt x="0" y="0"/>
                </a:lnTo>
                <a:close/>
              </a:path>
            </a:pathLst>
          </a:custGeom>
          <a:solidFill>
            <a:srgbClr val="000000"/>
          </a:solidFill>
        </p:spPr>
        <p:txBody>
          <a:bodyPr wrap="square" lIns="0" tIns="0" rIns="0" bIns="0" rtlCol="0"/>
          <a:lstStyle/>
          <a:p>
            <a:endParaRPr sz="1588"/>
          </a:p>
        </p:txBody>
      </p:sp>
      <p:sp>
        <p:nvSpPr>
          <p:cNvPr id="10" name="object 10"/>
          <p:cNvSpPr/>
          <p:nvPr/>
        </p:nvSpPr>
        <p:spPr>
          <a:xfrm>
            <a:off x="4976227" y="2756648"/>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11" name="object 11"/>
          <p:cNvSpPr/>
          <p:nvPr/>
        </p:nvSpPr>
        <p:spPr>
          <a:xfrm>
            <a:off x="5908287" y="4336284"/>
            <a:ext cx="143996" cy="168649"/>
          </a:xfrm>
          <a:custGeom>
            <a:avLst/>
            <a:gdLst/>
            <a:ahLst/>
            <a:cxnLst/>
            <a:rect l="l" t="t" r="r" b="b"/>
            <a:pathLst>
              <a:path w="163195" h="191135">
                <a:moveTo>
                  <a:pt x="146015" y="0"/>
                </a:moveTo>
                <a:lnTo>
                  <a:pt x="0" y="89856"/>
                </a:lnTo>
                <a:lnTo>
                  <a:pt x="162864" y="190944"/>
                </a:lnTo>
                <a:lnTo>
                  <a:pt x="146015" y="0"/>
                </a:lnTo>
                <a:close/>
              </a:path>
            </a:pathLst>
          </a:custGeom>
          <a:solidFill>
            <a:srgbClr val="000000"/>
          </a:solidFill>
        </p:spPr>
        <p:txBody>
          <a:bodyPr wrap="square" lIns="0" tIns="0" rIns="0" bIns="0" rtlCol="0"/>
          <a:lstStyle/>
          <a:p>
            <a:endParaRPr sz="1588"/>
          </a:p>
        </p:txBody>
      </p:sp>
      <p:sp>
        <p:nvSpPr>
          <p:cNvPr id="12" name="object 12"/>
          <p:cNvSpPr/>
          <p:nvPr/>
        </p:nvSpPr>
        <p:spPr>
          <a:xfrm>
            <a:off x="3286114" y="4460450"/>
            <a:ext cx="296956" cy="337857"/>
          </a:xfrm>
          <a:custGeom>
            <a:avLst/>
            <a:gdLst/>
            <a:ahLst/>
            <a:cxnLst/>
            <a:rect l="l" t="t" r="r" b="b"/>
            <a:pathLst>
              <a:path w="336550" h="382904">
                <a:moveTo>
                  <a:pt x="207741" y="253492"/>
                </a:moveTo>
                <a:lnTo>
                  <a:pt x="146581" y="253492"/>
                </a:lnTo>
                <a:lnTo>
                  <a:pt x="151761" y="258382"/>
                </a:lnTo>
                <a:lnTo>
                  <a:pt x="156237" y="263305"/>
                </a:lnTo>
                <a:lnTo>
                  <a:pt x="169855" y="299010"/>
                </a:lnTo>
                <a:lnTo>
                  <a:pt x="169077" y="305509"/>
                </a:lnTo>
                <a:lnTo>
                  <a:pt x="147612" y="343872"/>
                </a:lnTo>
                <a:lnTo>
                  <a:pt x="133143" y="354455"/>
                </a:lnTo>
                <a:lnTo>
                  <a:pt x="130700" y="358006"/>
                </a:lnTo>
                <a:lnTo>
                  <a:pt x="166570" y="382667"/>
                </a:lnTo>
                <a:lnTo>
                  <a:pt x="168545" y="381016"/>
                </a:lnTo>
                <a:lnTo>
                  <a:pt x="172036" y="377337"/>
                </a:lnTo>
                <a:lnTo>
                  <a:pt x="198367" y="341964"/>
                </a:lnTo>
                <a:lnTo>
                  <a:pt x="212373" y="306445"/>
                </a:lnTo>
                <a:lnTo>
                  <a:pt x="214174" y="283594"/>
                </a:lnTo>
                <a:lnTo>
                  <a:pt x="213259" y="273961"/>
                </a:lnTo>
                <a:lnTo>
                  <a:pt x="213152" y="272997"/>
                </a:lnTo>
                <a:lnTo>
                  <a:pt x="210827" y="262314"/>
                </a:lnTo>
                <a:lnTo>
                  <a:pt x="207741" y="253492"/>
                </a:lnTo>
                <a:close/>
              </a:path>
              <a:path w="336550" h="382904">
                <a:moveTo>
                  <a:pt x="78044" y="162112"/>
                </a:moveTo>
                <a:lnTo>
                  <a:pt x="40853" y="174939"/>
                </a:lnTo>
                <a:lnTo>
                  <a:pt x="11886" y="208156"/>
                </a:lnTo>
                <a:lnTo>
                  <a:pt x="0" y="248372"/>
                </a:lnTo>
                <a:lnTo>
                  <a:pt x="146" y="256096"/>
                </a:lnTo>
                <a:lnTo>
                  <a:pt x="17401" y="298291"/>
                </a:lnTo>
                <a:lnTo>
                  <a:pt x="53339" y="324981"/>
                </a:lnTo>
                <a:lnTo>
                  <a:pt x="77092" y="330789"/>
                </a:lnTo>
                <a:lnTo>
                  <a:pt x="84501" y="330735"/>
                </a:lnTo>
                <a:lnTo>
                  <a:pt x="123012" y="313053"/>
                </a:lnTo>
                <a:lnTo>
                  <a:pt x="143450" y="278159"/>
                </a:lnTo>
                <a:lnTo>
                  <a:pt x="143914" y="276203"/>
                </a:lnTo>
                <a:lnTo>
                  <a:pt x="90387" y="276203"/>
                </a:lnTo>
                <a:lnTo>
                  <a:pt x="85925" y="276170"/>
                </a:lnTo>
                <a:lnTo>
                  <a:pt x="47861" y="250150"/>
                </a:lnTo>
                <a:lnTo>
                  <a:pt x="44639" y="241934"/>
                </a:lnTo>
                <a:lnTo>
                  <a:pt x="43638" y="237995"/>
                </a:lnTo>
                <a:lnTo>
                  <a:pt x="66082" y="211128"/>
                </a:lnTo>
                <a:lnTo>
                  <a:pt x="71753" y="210582"/>
                </a:lnTo>
                <a:lnTo>
                  <a:pt x="177798" y="210582"/>
                </a:lnTo>
                <a:lnTo>
                  <a:pt x="171554" y="204617"/>
                </a:lnTo>
                <a:lnTo>
                  <a:pt x="138705" y="180538"/>
                </a:lnTo>
                <a:lnTo>
                  <a:pt x="96855" y="163523"/>
                </a:lnTo>
                <a:lnTo>
                  <a:pt x="87288" y="162248"/>
                </a:lnTo>
                <a:lnTo>
                  <a:pt x="78044" y="162112"/>
                </a:lnTo>
                <a:close/>
              </a:path>
              <a:path w="336550" h="382904">
                <a:moveTo>
                  <a:pt x="177798" y="210582"/>
                </a:moveTo>
                <a:lnTo>
                  <a:pt x="71753" y="210582"/>
                </a:lnTo>
                <a:lnTo>
                  <a:pt x="78374" y="211678"/>
                </a:lnTo>
                <a:lnTo>
                  <a:pt x="85941" y="214416"/>
                </a:lnTo>
                <a:lnTo>
                  <a:pt x="121139" y="235372"/>
                </a:lnTo>
                <a:lnTo>
                  <a:pt x="122383" y="236319"/>
                </a:lnTo>
                <a:lnTo>
                  <a:pt x="123281" y="236936"/>
                </a:lnTo>
                <a:lnTo>
                  <a:pt x="122748" y="239812"/>
                </a:lnTo>
                <a:lnTo>
                  <a:pt x="121704" y="243390"/>
                </a:lnTo>
                <a:lnTo>
                  <a:pt x="98475" y="274073"/>
                </a:lnTo>
                <a:lnTo>
                  <a:pt x="90387" y="276203"/>
                </a:lnTo>
                <a:lnTo>
                  <a:pt x="143914" y="276203"/>
                </a:lnTo>
                <a:lnTo>
                  <a:pt x="145131" y="271068"/>
                </a:lnTo>
                <a:lnTo>
                  <a:pt x="146074" y="263640"/>
                </a:lnTo>
                <a:lnTo>
                  <a:pt x="146198" y="262314"/>
                </a:lnTo>
                <a:lnTo>
                  <a:pt x="146581" y="253492"/>
                </a:lnTo>
                <a:lnTo>
                  <a:pt x="207741" y="253492"/>
                </a:lnTo>
                <a:lnTo>
                  <a:pt x="180821" y="213470"/>
                </a:lnTo>
                <a:lnTo>
                  <a:pt x="177798" y="210582"/>
                </a:lnTo>
                <a:close/>
              </a:path>
              <a:path w="336550" h="382904">
                <a:moveTo>
                  <a:pt x="190841" y="0"/>
                </a:moveTo>
                <a:lnTo>
                  <a:pt x="149958" y="14114"/>
                </a:lnTo>
                <a:lnTo>
                  <a:pt x="122814" y="46927"/>
                </a:lnTo>
                <a:lnTo>
                  <a:pt x="111502" y="89047"/>
                </a:lnTo>
                <a:lnTo>
                  <a:pt x="111536" y="91341"/>
                </a:lnTo>
                <a:lnTo>
                  <a:pt x="129590" y="133347"/>
                </a:lnTo>
                <a:lnTo>
                  <a:pt x="163727" y="165199"/>
                </a:lnTo>
                <a:lnTo>
                  <a:pt x="197984" y="187694"/>
                </a:lnTo>
                <a:lnTo>
                  <a:pt x="238640" y="204167"/>
                </a:lnTo>
                <a:lnTo>
                  <a:pt x="257015" y="206179"/>
                </a:lnTo>
                <a:lnTo>
                  <a:pt x="265830" y="205552"/>
                </a:lnTo>
                <a:lnTo>
                  <a:pt x="305016" y="185136"/>
                </a:lnTo>
                <a:lnTo>
                  <a:pt x="326535" y="155381"/>
                </a:lnTo>
                <a:lnTo>
                  <a:pt x="266596" y="155381"/>
                </a:lnTo>
                <a:lnTo>
                  <a:pt x="258229" y="154487"/>
                </a:lnTo>
                <a:lnTo>
                  <a:pt x="222719" y="137890"/>
                </a:lnTo>
                <a:lnTo>
                  <a:pt x="178930" y="106222"/>
                </a:lnTo>
                <a:lnTo>
                  <a:pt x="157953" y="74448"/>
                </a:lnTo>
                <a:lnTo>
                  <a:pt x="158944" y="67507"/>
                </a:lnTo>
                <a:lnTo>
                  <a:pt x="162292" y="60805"/>
                </a:lnTo>
                <a:lnTo>
                  <a:pt x="167386" y="55227"/>
                </a:lnTo>
                <a:lnTo>
                  <a:pt x="173531" y="51789"/>
                </a:lnTo>
                <a:lnTo>
                  <a:pt x="180727" y="50490"/>
                </a:lnTo>
                <a:lnTo>
                  <a:pt x="295599" y="50490"/>
                </a:lnTo>
                <a:lnTo>
                  <a:pt x="293564" y="48702"/>
                </a:lnTo>
                <a:lnTo>
                  <a:pt x="260716" y="25063"/>
                </a:lnTo>
                <a:lnTo>
                  <a:pt x="218875" y="4647"/>
                </a:lnTo>
                <a:lnTo>
                  <a:pt x="199876" y="489"/>
                </a:lnTo>
                <a:lnTo>
                  <a:pt x="190841" y="0"/>
                </a:lnTo>
                <a:close/>
              </a:path>
              <a:path w="336550" h="382904">
                <a:moveTo>
                  <a:pt x="295599" y="50490"/>
                </a:moveTo>
                <a:lnTo>
                  <a:pt x="180727" y="50490"/>
                </a:lnTo>
                <a:lnTo>
                  <a:pt x="188973" y="51329"/>
                </a:lnTo>
                <a:lnTo>
                  <a:pt x="198767" y="54455"/>
                </a:lnTo>
                <a:lnTo>
                  <a:pt x="240416" y="78451"/>
                </a:lnTo>
                <a:lnTo>
                  <a:pt x="277617" y="108717"/>
                </a:lnTo>
                <a:lnTo>
                  <a:pt x="289389" y="131558"/>
                </a:lnTo>
                <a:lnTo>
                  <a:pt x="288444" y="138530"/>
                </a:lnTo>
                <a:lnTo>
                  <a:pt x="285112" y="145243"/>
                </a:lnTo>
                <a:lnTo>
                  <a:pt x="280037" y="150759"/>
                </a:lnTo>
                <a:lnTo>
                  <a:pt x="273865" y="154138"/>
                </a:lnTo>
                <a:lnTo>
                  <a:pt x="266596" y="155381"/>
                </a:lnTo>
                <a:lnTo>
                  <a:pt x="326535" y="155381"/>
                </a:lnTo>
                <a:lnTo>
                  <a:pt x="336032" y="114143"/>
                </a:lnTo>
                <a:lnTo>
                  <a:pt x="334693" y="105687"/>
                </a:lnTo>
                <a:lnTo>
                  <a:pt x="310861" y="64796"/>
                </a:lnTo>
                <a:lnTo>
                  <a:pt x="302744" y="56764"/>
                </a:lnTo>
                <a:lnTo>
                  <a:pt x="295599" y="50490"/>
                </a:lnTo>
                <a:close/>
              </a:path>
            </a:pathLst>
          </a:custGeom>
          <a:solidFill>
            <a:srgbClr val="000000"/>
          </a:solidFill>
        </p:spPr>
        <p:txBody>
          <a:bodyPr wrap="square" lIns="0" tIns="0" rIns="0" bIns="0" rtlCol="0"/>
          <a:lstStyle/>
          <a:p>
            <a:endParaRPr sz="1588"/>
          </a:p>
        </p:txBody>
      </p:sp>
      <p:sp>
        <p:nvSpPr>
          <p:cNvPr id="13" name="object 13"/>
          <p:cNvSpPr txBox="1"/>
          <p:nvPr/>
        </p:nvSpPr>
        <p:spPr>
          <a:xfrm>
            <a:off x="3484933" y="4948518"/>
            <a:ext cx="365312" cy="325923"/>
          </a:xfrm>
          <a:prstGeom prst="rect">
            <a:avLst/>
          </a:prstGeom>
        </p:spPr>
        <p:txBody>
          <a:bodyPr vert="horz" wrap="square" lIns="0" tIns="0" rIns="0" bIns="0" rtlCol="0">
            <a:spAutoFit/>
          </a:bodyPr>
          <a:lstStyle/>
          <a:p>
            <a:pPr marL="11206"/>
            <a:r>
              <a:rPr sz="2118" b="1" dirty="0">
                <a:latin typeface="Tahoma"/>
                <a:cs typeface="Tahoma"/>
              </a:rPr>
              <a:t>90</a:t>
            </a:r>
            <a:endParaRPr sz="2118">
              <a:latin typeface="Tahoma"/>
              <a:cs typeface="Tahoma"/>
            </a:endParaRPr>
          </a:p>
        </p:txBody>
      </p:sp>
      <p:sp>
        <p:nvSpPr>
          <p:cNvPr id="14" name="object 14"/>
          <p:cNvSpPr txBox="1"/>
          <p:nvPr/>
        </p:nvSpPr>
        <p:spPr>
          <a:xfrm>
            <a:off x="5071234" y="2455209"/>
            <a:ext cx="1360954" cy="25115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5" name="object 15"/>
          <p:cNvSpPr/>
          <p:nvPr/>
        </p:nvSpPr>
        <p:spPr>
          <a:xfrm>
            <a:off x="3359878" y="2897413"/>
            <a:ext cx="386603" cy="477931"/>
          </a:xfrm>
          <a:custGeom>
            <a:avLst/>
            <a:gdLst/>
            <a:ahLst/>
            <a:cxnLst/>
            <a:rect l="l" t="t" r="r" b="b"/>
            <a:pathLst>
              <a:path w="438150" h="541654">
                <a:moveTo>
                  <a:pt x="151536" y="414856"/>
                </a:moveTo>
                <a:lnTo>
                  <a:pt x="56307" y="414856"/>
                </a:lnTo>
                <a:lnTo>
                  <a:pt x="152756" y="481164"/>
                </a:lnTo>
                <a:lnTo>
                  <a:pt x="126337" y="519593"/>
                </a:lnTo>
                <a:lnTo>
                  <a:pt x="158235" y="541522"/>
                </a:lnTo>
                <a:lnTo>
                  <a:pt x="230295" y="436708"/>
                </a:lnTo>
                <a:lnTo>
                  <a:pt x="183320" y="436708"/>
                </a:lnTo>
                <a:lnTo>
                  <a:pt x="151536" y="414856"/>
                </a:lnTo>
                <a:close/>
              </a:path>
              <a:path w="438150" h="541654">
                <a:moveTo>
                  <a:pt x="32117" y="332756"/>
                </a:moveTo>
                <a:lnTo>
                  <a:pt x="4667" y="372684"/>
                </a:lnTo>
                <a:lnTo>
                  <a:pt x="9343" y="376379"/>
                </a:lnTo>
                <a:lnTo>
                  <a:pt x="12590" y="380446"/>
                </a:lnTo>
                <a:lnTo>
                  <a:pt x="16231" y="389318"/>
                </a:lnTo>
                <a:lnTo>
                  <a:pt x="16775" y="394166"/>
                </a:lnTo>
                <a:lnTo>
                  <a:pt x="16045" y="399427"/>
                </a:lnTo>
                <a:lnTo>
                  <a:pt x="0" y="432735"/>
                </a:lnTo>
                <a:lnTo>
                  <a:pt x="29888" y="453284"/>
                </a:lnTo>
                <a:lnTo>
                  <a:pt x="56307" y="414856"/>
                </a:lnTo>
                <a:lnTo>
                  <a:pt x="151536" y="414856"/>
                </a:lnTo>
                <a:lnTo>
                  <a:pt x="32117" y="332756"/>
                </a:lnTo>
                <a:close/>
              </a:path>
              <a:path w="438150" h="541654">
                <a:moveTo>
                  <a:pt x="209222" y="399032"/>
                </a:moveTo>
                <a:lnTo>
                  <a:pt x="183320" y="436708"/>
                </a:lnTo>
                <a:lnTo>
                  <a:pt x="230295" y="436708"/>
                </a:lnTo>
                <a:lnTo>
                  <a:pt x="241120" y="420963"/>
                </a:lnTo>
                <a:lnTo>
                  <a:pt x="209222" y="399032"/>
                </a:lnTo>
                <a:close/>
              </a:path>
              <a:path w="438150" h="541654">
                <a:moveTo>
                  <a:pt x="182444" y="159923"/>
                </a:moveTo>
                <a:lnTo>
                  <a:pt x="141559" y="174037"/>
                </a:lnTo>
                <a:lnTo>
                  <a:pt x="114417" y="206849"/>
                </a:lnTo>
                <a:lnTo>
                  <a:pt x="103103" y="248969"/>
                </a:lnTo>
                <a:lnTo>
                  <a:pt x="103137" y="251264"/>
                </a:lnTo>
                <a:lnTo>
                  <a:pt x="121191" y="293269"/>
                </a:lnTo>
                <a:lnTo>
                  <a:pt x="155329" y="325121"/>
                </a:lnTo>
                <a:lnTo>
                  <a:pt x="189586" y="347617"/>
                </a:lnTo>
                <a:lnTo>
                  <a:pt x="230242" y="364090"/>
                </a:lnTo>
                <a:lnTo>
                  <a:pt x="248616" y="366102"/>
                </a:lnTo>
                <a:lnTo>
                  <a:pt x="257431" y="365475"/>
                </a:lnTo>
                <a:lnTo>
                  <a:pt x="296617" y="345058"/>
                </a:lnTo>
                <a:lnTo>
                  <a:pt x="318137" y="315303"/>
                </a:lnTo>
                <a:lnTo>
                  <a:pt x="258198" y="315303"/>
                </a:lnTo>
                <a:lnTo>
                  <a:pt x="249830" y="314410"/>
                </a:lnTo>
                <a:lnTo>
                  <a:pt x="214320" y="297813"/>
                </a:lnTo>
                <a:lnTo>
                  <a:pt x="170531" y="266145"/>
                </a:lnTo>
                <a:lnTo>
                  <a:pt x="149554" y="234371"/>
                </a:lnTo>
                <a:lnTo>
                  <a:pt x="150545" y="227430"/>
                </a:lnTo>
                <a:lnTo>
                  <a:pt x="153893" y="220727"/>
                </a:lnTo>
                <a:lnTo>
                  <a:pt x="158987" y="215150"/>
                </a:lnTo>
                <a:lnTo>
                  <a:pt x="165133" y="211712"/>
                </a:lnTo>
                <a:lnTo>
                  <a:pt x="172328" y="210412"/>
                </a:lnTo>
                <a:lnTo>
                  <a:pt x="287200" y="210412"/>
                </a:lnTo>
                <a:lnTo>
                  <a:pt x="285165" y="208625"/>
                </a:lnTo>
                <a:lnTo>
                  <a:pt x="252318" y="184985"/>
                </a:lnTo>
                <a:lnTo>
                  <a:pt x="210477" y="164570"/>
                </a:lnTo>
                <a:lnTo>
                  <a:pt x="191478" y="160411"/>
                </a:lnTo>
                <a:lnTo>
                  <a:pt x="182444" y="159923"/>
                </a:lnTo>
                <a:close/>
              </a:path>
              <a:path w="438150" h="541654">
                <a:moveTo>
                  <a:pt x="287200" y="210412"/>
                </a:moveTo>
                <a:lnTo>
                  <a:pt x="172328" y="210412"/>
                </a:lnTo>
                <a:lnTo>
                  <a:pt x="180574" y="211251"/>
                </a:lnTo>
                <a:lnTo>
                  <a:pt x="190368" y="214377"/>
                </a:lnTo>
                <a:lnTo>
                  <a:pt x="232018" y="238373"/>
                </a:lnTo>
                <a:lnTo>
                  <a:pt x="269219" y="268639"/>
                </a:lnTo>
                <a:lnTo>
                  <a:pt x="280991" y="291480"/>
                </a:lnTo>
                <a:lnTo>
                  <a:pt x="280046" y="298453"/>
                </a:lnTo>
                <a:lnTo>
                  <a:pt x="276713" y="305167"/>
                </a:lnTo>
                <a:lnTo>
                  <a:pt x="271639" y="310681"/>
                </a:lnTo>
                <a:lnTo>
                  <a:pt x="265467" y="314060"/>
                </a:lnTo>
                <a:lnTo>
                  <a:pt x="258198" y="315303"/>
                </a:lnTo>
                <a:lnTo>
                  <a:pt x="318137" y="315303"/>
                </a:lnTo>
                <a:lnTo>
                  <a:pt x="327634" y="274065"/>
                </a:lnTo>
                <a:lnTo>
                  <a:pt x="326295" y="265609"/>
                </a:lnTo>
                <a:lnTo>
                  <a:pt x="302463" y="224720"/>
                </a:lnTo>
                <a:lnTo>
                  <a:pt x="294345" y="216687"/>
                </a:lnTo>
                <a:lnTo>
                  <a:pt x="287200" y="210412"/>
                </a:lnTo>
                <a:close/>
              </a:path>
              <a:path w="438150" h="541654">
                <a:moveTo>
                  <a:pt x="292390" y="0"/>
                </a:moveTo>
                <a:lnTo>
                  <a:pt x="251506" y="14114"/>
                </a:lnTo>
                <a:lnTo>
                  <a:pt x="224363" y="46926"/>
                </a:lnTo>
                <a:lnTo>
                  <a:pt x="213051" y="89046"/>
                </a:lnTo>
                <a:lnTo>
                  <a:pt x="213085" y="91341"/>
                </a:lnTo>
                <a:lnTo>
                  <a:pt x="231139" y="133346"/>
                </a:lnTo>
                <a:lnTo>
                  <a:pt x="265275" y="165198"/>
                </a:lnTo>
                <a:lnTo>
                  <a:pt x="299532" y="187693"/>
                </a:lnTo>
                <a:lnTo>
                  <a:pt x="340189" y="204167"/>
                </a:lnTo>
                <a:lnTo>
                  <a:pt x="358564" y="206179"/>
                </a:lnTo>
                <a:lnTo>
                  <a:pt x="367379" y="205552"/>
                </a:lnTo>
                <a:lnTo>
                  <a:pt x="406564" y="185135"/>
                </a:lnTo>
                <a:lnTo>
                  <a:pt x="428084" y="155381"/>
                </a:lnTo>
                <a:lnTo>
                  <a:pt x="368144" y="155381"/>
                </a:lnTo>
                <a:lnTo>
                  <a:pt x="359777" y="154487"/>
                </a:lnTo>
                <a:lnTo>
                  <a:pt x="324267" y="137890"/>
                </a:lnTo>
                <a:lnTo>
                  <a:pt x="280478" y="106222"/>
                </a:lnTo>
                <a:lnTo>
                  <a:pt x="259502" y="74447"/>
                </a:lnTo>
                <a:lnTo>
                  <a:pt x="260492" y="67506"/>
                </a:lnTo>
                <a:lnTo>
                  <a:pt x="263839" y="60803"/>
                </a:lnTo>
                <a:lnTo>
                  <a:pt x="268935" y="55226"/>
                </a:lnTo>
                <a:lnTo>
                  <a:pt x="275080" y="51788"/>
                </a:lnTo>
                <a:lnTo>
                  <a:pt x="282276" y="50488"/>
                </a:lnTo>
                <a:lnTo>
                  <a:pt x="397147" y="50488"/>
                </a:lnTo>
                <a:lnTo>
                  <a:pt x="395113" y="48701"/>
                </a:lnTo>
                <a:lnTo>
                  <a:pt x="362264" y="25062"/>
                </a:lnTo>
                <a:lnTo>
                  <a:pt x="320424" y="4647"/>
                </a:lnTo>
                <a:lnTo>
                  <a:pt x="301425" y="488"/>
                </a:lnTo>
                <a:lnTo>
                  <a:pt x="292390" y="0"/>
                </a:lnTo>
                <a:close/>
              </a:path>
              <a:path w="438150" h="541654">
                <a:moveTo>
                  <a:pt x="397147" y="50488"/>
                </a:moveTo>
                <a:lnTo>
                  <a:pt x="282276" y="50488"/>
                </a:lnTo>
                <a:lnTo>
                  <a:pt x="290522" y="51328"/>
                </a:lnTo>
                <a:lnTo>
                  <a:pt x="300316" y="54454"/>
                </a:lnTo>
                <a:lnTo>
                  <a:pt x="341965" y="78450"/>
                </a:lnTo>
                <a:lnTo>
                  <a:pt x="379167" y="108716"/>
                </a:lnTo>
                <a:lnTo>
                  <a:pt x="390938" y="131557"/>
                </a:lnTo>
                <a:lnTo>
                  <a:pt x="389994" y="138530"/>
                </a:lnTo>
                <a:lnTo>
                  <a:pt x="386661" y="145243"/>
                </a:lnTo>
                <a:lnTo>
                  <a:pt x="381586" y="150759"/>
                </a:lnTo>
                <a:lnTo>
                  <a:pt x="375414" y="154138"/>
                </a:lnTo>
                <a:lnTo>
                  <a:pt x="368144" y="155381"/>
                </a:lnTo>
                <a:lnTo>
                  <a:pt x="428084" y="155381"/>
                </a:lnTo>
                <a:lnTo>
                  <a:pt x="437580" y="114142"/>
                </a:lnTo>
                <a:lnTo>
                  <a:pt x="436241" y="105686"/>
                </a:lnTo>
                <a:lnTo>
                  <a:pt x="412409" y="64795"/>
                </a:lnTo>
                <a:lnTo>
                  <a:pt x="404292" y="56763"/>
                </a:lnTo>
                <a:lnTo>
                  <a:pt x="397147" y="50488"/>
                </a:lnTo>
                <a:close/>
              </a:path>
            </a:pathLst>
          </a:custGeom>
          <a:solidFill>
            <a:srgbClr val="000000"/>
          </a:solidFill>
        </p:spPr>
        <p:txBody>
          <a:bodyPr wrap="square" lIns="0" tIns="0" rIns="0" bIns="0" rtlCol="0"/>
          <a:lstStyle/>
          <a:p>
            <a:endParaRPr sz="1588"/>
          </a:p>
        </p:txBody>
      </p:sp>
      <p:sp>
        <p:nvSpPr>
          <p:cNvPr id="16" name="object 16"/>
          <p:cNvSpPr/>
          <p:nvPr/>
        </p:nvSpPr>
        <p:spPr>
          <a:xfrm>
            <a:off x="5161368" y="2854533"/>
            <a:ext cx="407894" cy="463363"/>
          </a:xfrm>
          <a:custGeom>
            <a:avLst/>
            <a:gdLst/>
            <a:ahLst/>
            <a:cxnLst/>
            <a:rect l="l" t="t" r="r" b="b"/>
            <a:pathLst>
              <a:path w="462279" h="525145">
                <a:moveTo>
                  <a:pt x="383341" y="318667"/>
                </a:moveTo>
                <a:lnTo>
                  <a:pt x="345215" y="326536"/>
                </a:lnTo>
                <a:lnTo>
                  <a:pt x="301179" y="351297"/>
                </a:lnTo>
                <a:lnTo>
                  <a:pt x="270669" y="375424"/>
                </a:lnTo>
                <a:lnTo>
                  <a:pt x="245055" y="407653"/>
                </a:lnTo>
                <a:lnTo>
                  <a:pt x="237201" y="441556"/>
                </a:lnTo>
                <a:lnTo>
                  <a:pt x="238174" y="450287"/>
                </a:lnTo>
                <a:lnTo>
                  <a:pt x="254548" y="487108"/>
                </a:lnTo>
                <a:lnTo>
                  <a:pt x="283147" y="515703"/>
                </a:lnTo>
                <a:lnTo>
                  <a:pt x="316054" y="525075"/>
                </a:lnTo>
                <a:lnTo>
                  <a:pt x="325046" y="524621"/>
                </a:lnTo>
                <a:lnTo>
                  <a:pt x="364503" y="512114"/>
                </a:lnTo>
                <a:lnTo>
                  <a:pt x="398172" y="492118"/>
                </a:lnTo>
                <a:lnTo>
                  <a:pt x="421666" y="474107"/>
                </a:lnTo>
                <a:lnTo>
                  <a:pt x="306721" y="474107"/>
                </a:lnTo>
                <a:lnTo>
                  <a:pt x="299451" y="472864"/>
                </a:lnTo>
                <a:lnTo>
                  <a:pt x="293279" y="469484"/>
                </a:lnTo>
                <a:lnTo>
                  <a:pt x="288204" y="463969"/>
                </a:lnTo>
                <a:lnTo>
                  <a:pt x="284872" y="457256"/>
                </a:lnTo>
                <a:lnTo>
                  <a:pt x="283927" y="450283"/>
                </a:lnTo>
                <a:lnTo>
                  <a:pt x="285370" y="443050"/>
                </a:lnTo>
                <a:lnTo>
                  <a:pt x="317412" y="408346"/>
                </a:lnTo>
                <a:lnTo>
                  <a:pt x="362661" y="378800"/>
                </a:lnTo>
                <a:lnTo>
                  <a:pt x="392647" y="369297"/>
                </a:lnTo>
                <a:lnTo>
                  <a:pt x="452411" y="369297"/>
                </a:lnTo>
                <a:lnTo>
                  <a:pt x="450805" y="366127"/>
                </a:lnTo>
                <a:lnTo>
                  <a:pt x="424089" y="333607"/>
                </a:lnTo>
                <a:lnTo>
                  <a:pt x="392191" y="319363"/>
                </a:lnTo>
                <a:lnTo>
                  <a:pt x="383341" y="318667"/>
                </a:lnTo>
                <a:close/>
              </a:path>
              <a:path w="462279" h="525145">
                <a:moveTo>
                  <a:pt x="452411" y="369297"/>
                </a:moveTo>
                <a:lnTo>
                  <a:pt x="392647" y="369297"/>
                </a:lnTo>
                <a:lnTo>
                  <a:pt x="399840" y="370593"/>
                </a:lnTo>
                <a:lnTo>
                  <a:pt x="405966" y="374004"/>
                </a:lnTo>
                <a:lnTo>
                  <a:pt x="411025" y="379530"/>
                </a:lnTo>
                <a:lnTo>
                  <a:pt x="414408" y="386284"/>
                </a:lnTo>
                <a:lnTo>
                  <a:pt x="415418" y="393252"/>
                </a:lnTo>
                <a:lnTo>
                  <a:pt x="414054" y="400437"/>
                </a:lnTo>
                <a:lnTo>
                  <a:pt x="382019" y="435020"/>
                </a:lnTo>
                <a:lnTo>
                  <a:pt x="336875" y="464488"/>
                </a:lnTo>
                <a:lnTo>
                  <a:pt x="306721" y="474107"/>
                </a:lnTo>
                <a:lnTo>
                  <a:pt x="421666" y="474107"/>
                </a:lnTo>
                <a:lnTo>
                  <a:pt x="449090" y="444391"/>
                </a:lnTo>
                <a:lnTo>
                  <a:pt x="461998" y="402296"/>
                </a:lnTo>
                <a:lnTo>
                  <a:pt x="461143" y="393604"/>
                </a:lnTo>
                <a:lnTo>
                  <a:pt x="459035" y="384733"/>
                </a:lnTo>
                <a:lnTo>
                  <a:pt x="455590" y="375574"/>
                </a:lnTo>
                <a:lnTo>
                  <a:pt x="452411" y="369297"/>
                </a:lnTo>
                <a:close/>
              </a:path>
              <a:path w="462279" h="525145">
                <a:moveTo>
                  <a:pt x="273395" y="158743"/>
                </a:moveTo>
                <a:lnTo>
                  <a:pt x="235267" y="166612"/>
                </a:lnTo>
                <a:lnTo>
                  <a:pt x="191231" y="191373"/>
                </a:lnTo>
                <a:lnTo>
                  <a:pt x="160722" y="215501"/>
                </a:lnTo>
                <a:lnTo>
                  <a:pt x="135108" y="247729"/>
                </a:lnTo>
                <a:lnTo>
                  <a:pt x="127253" y="281632"/>
                </a:lnTo>
                <a:lnTo>
                  <a:pt x="128226" y="290362"/>
                </a:lnTo>
                <a:lnTo>
                  <a:pt x="144600" y="327185"/>
                </a:lnTo>
                <a:lnTo>
                  <a:pt x="173201" y="355781"/>
                </a:lnTo>
                <a:lnTo>
                  <a:pt x="206108" y="365152"/>
                </a:lnTo>
                <a:lnTo>
                  <a:pt x="215100" y="364699"/>
                </a:lnTo>
                <a:lnTo>
                  <a:pt x="254555" y="352192"/>
                </a:lnTo>
                <a:lnTo>
                  <a:pt x="288226" y="332195"/>
                </a:lnTo>
                <a:lnTo>
                  <a:pt x="311720" y="314183"/>
                </a:lnTo>
                <a:lnTo>
                  <a:pt x="196774" y="314183"/>
                </a:lnTo>
                <a:lnTo>
                  <a:pt x="189504" y="312940"/>
                </a:lnTo>
                <a:lnTo>
                  <a:pt x="183332" y="309561"/>
                </a:lnTo>
                <a:lnTo>
                  <a:pt x="178257" y="304046"/>
                </a:lnTo>
                <a:lnTo>
                  <a:pt x="174925" y="297333"/>
                </a:lnTo>
                <a:lnTo>
                  <a:pt x="173980" y="290360"/>
                </a:lnTo>
                <a:lnTo>
                  <a:pt x="175423" y="283127"/>
                </a:lnTo>
                <a:lnTo>
                  <a:pt x="207465" y="248423"/>
                </a:lnTo>
                <a:lnTo>
                  <a:pt x="252714" y="218877"/>
                </a:lnTo>
                <a:lnTo>
                  <a:pt x="282699" y="209374"/>
                </a:lnTo>
                <a:lnTo>
                  <a:pt x="342464" y="209374"/>
                </a:lnTo>
                <a:lnTo>
                  <a:pt x="340858" y="206203"/>
                </a:lnTo>
                <a:lnTo>
                  <a:pt x="314142" y="173683"/>
                </a:lnTo>
                <a:lnTo>
                  <a:pt x="282244" y="159439"/>
                </a:lnTo>
                <a:lnTo>
                  <a:pt x="273395" y="158743"/>
                </a:lnTo>
                <a:close/>
              </a:path>
              <a:path w="462279" h="525145">
                <a:moveTo>
                  <a:pt x="342464" y="209374"/>
                </a:moveTo>
                <a:lnTo>
                  <a:pt x="282699" y="209374"/>
                </a:lnTo>
                <a:lnTo>
                  <a:pt x="289892" y="210670"/>
                </a:lnTo>
                <a:lnTo>
                  <a:pt x="296019" y="214081"/>
                </a:lnTo>
                <a:lnTo>
                  <a:pt x="301078" y="219607"/>
                </a:lnTo>
                <a:lnTo>
                  <a:pt x="304461" y="226361"/>
                </a:lnTo>
                <a:lnTo>
                  <a:pt x="305471" y="233329"/>
                </a:lnTo>
                <a:lnTo>
                  <a:pt x="304107" y="240513"/>
                </a:lnTo>
                <a:lnTo>
                  <a:pt x="272072" y="275096"/>
                </a:lnTo>
                <a:lnTo>
                  <a:pt x="226928" y="304564"/>
                </a:lnTo>
                <a:lnTo>
                  <a:pt x="196774" y="314183"/>
                </a:lnTo>
                <a:lnTo>
                  <a:pt x="311720" y="314183"/>
                </a:lnTo>
                <a:lnTo>
                  <a:pt x="339142" y="284467"/>
                </a:lnTo>
                <a:lnTo>
                  <a:pt x="352051" y="242373"/>
                </a:lnTo>
                <a:lnTo>
                  <a:pt x="351195" y="233681"/>
                </a:lnTo>
                <a:lnTo>
                  <a:pt x="349088" y="224810"/>
                </a:lnTo>
                <a:lnTo>
                  <a:pt x="345642" y="215651"/>
                </a:lnTo>
                <a:lnTo>
                  <a:pt x="342464" y="209374"/>
                </a:lnTo>
                <a:close/>
              </a:path>
              <a:path w="462279" h="525145">
                <a:moveTo>
                  <a:pt x="31898" y="86856"/>
                </a:moveTo>
                <a:lnTo>
                  <a:pt x="0" y="108786"/>
                </a:lnTo>
                <a:lnTo>
                  <a:pt x="82885" y="229348"/>
                </a:lnTo>
                <a:lnTo>
                  <a:pt x="114783" y="207417"/>
                </a:lnTo>
                <a:lnTo>
                  <a:pt x="88882" y="169741"/>
                </a:lnTo>
                <a:lnTo>
                  <a:pt x="153546" y="125285"/>
                </a:lnTo>
                <a:lnTo>
                  <a:pt x="58318" y="125285"/>
                </a:lnTo>
                <a:lnTo>
                  <a:pt x="31898" y="86856"/>
                </a:lnTo>
                <a:close/>
              </a:path>
              <a:path w="462279" h="525145">
                <a:moveTo>
                  <a:pt x="158235" y="0"/>
                </a:moveTo>
                <a:lnTo>
                  <a:pt x="128347" y="20548"/>
                </a:lnTo>
                <a:lnTo>
                  <a:pt x="154767" y="58977"/>
                </a:lnTo>
                <a:lnTo>
                  <a:pt x="58318" y="125285"/>
                </a:lnTo>
                <a:lnTo>
                  <a:pt x="153546" y="125285"/>
                </a:lnTo>
                <a:lnTo>
                  <a:pt x="240085" y="65789"/>
                </a:lnTo>
                <a:lnTo>
                  <a:pt x="215963" y="30703"/>
                </a:lnTo>
                <a:lnTo>
                  <a:pt x="192962" y="30703"/>
                </a:lnTo>
                <a:lnTo>
                  <a:pt x="188240" y="29475"/>
                </a:lnTo>
                <a:lnTo>
                  <a:pt x="162106" y="5629"/>
                </a:lnTo>
                <a:lnTo>
                  <a:pt x="158235" y="0"/>
                </a:lnTo>
                <a:close/>
              </a:path>
              <a:path w="462279" h="525145">
                <a:moveTo>
                  <a:pt x="212634" y="25862"/>
                </a:moveTo>
                <a:lnTo>
                  <a:pt x="207509" y="28903"/>
                </a:lnTo>
                <a:lnTo>
                  <a:pt x="202551"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17" name="object 17"/>
          <p:cNvSpPr/>
          <p:nvPr/>
        </p:nvSpPr>
        <p:spPr>
          <a:xfrm>
            <a:off x="5295839" y="4430359"/>
            <a:ext cx="407894" cy="463363"/>
          </a:xfrm>
          <a:custGeom>
            <a:avLst/>
            <a:gdLst/>
            <a:ahLst/>
            <a:cxnLst/>
            <a:rect l="l" t="t" r="r" b="b"/>
            <a:pathLst>
              <a:path w="462279" h="525145">
                <a:moveTo>
                  <a:pt x="383341" y="318668"/>
                </a:moveTo>
                <a:lnTo>
                  <a:pt x="345215" y="326536"/>
                </a:lnTo>
                <a:lnTo>
                  <a:pt x="301177" y="351297"/>
                </a:lnTo>
                <a:lnTo>
                  <a:pt x="270669" y="375424"/>
                </a:lnTo>
                <a:lnTo>
                  <a:pt x="245055" y="407653"/>
                </a:lnTo>
                <a:lnTo>
                  <a:pt x="237200" y="441556"/>
                </a:lnTo>
                <a:lnTo>
                  <a:pt x="238173" y="450287"/>
                </a:lnTo>
                <a:lnTo>
                  <a:pt x="254547" y="487108"/>
                </a:lnTo>
                <a:lnTo>
                  <a:pt x="283147" y="515705"/>
                </a:lnTo>
                <a:lnTo>
                  <a:pt x="316054" y="525076"/>
                </a:lnTo>
                <a:lnTo>
                  <a:pt x="325046" y="524622"/>
                </a:lnTo>
                <a:lnTo>
                  <a:pt x="364502" y="512116"/>
                </a:lnTo>
                <a:lnTo>
                  <a:pt x="398171" y="492118"/>
                </a:lnTo>
                <a:lnTo>
                  <a:pt x="421666" y="474107"/>
                </a:lnTo>
                <a:lnTo>
                  <a:pt x="306720" y="474107"/>
                </a:lnTo>
                <a:lnTo>
                  <a:pt x="299450" y="472864"/>
                </a:lnTo>
                <a:lnTo>
                  <a:pt x="293278" y="469485"/>
                </a:lnTo>
                <a:lnTo>
                  <a:pt x="288203" y="463970"/>
                </a:lnTo>
                <a:lnTo>
                  <a:pt x="284871" y="457256"/>
                </a:lnTo>
                <a:lnTo>
                  <a:pt x="283927" y="450283"/>
                </a:lnTo>
                <a:lnTo>
                  <a:pt x="285369" y="443051"/>
                </a:lnTo>
                <a:lnTo>
                  <a:pt x="317412" y="408346"/>
                </a:lnTo>
                <a:lnTo>
                  <a:pt x="362661" y="378801"/>
                </a:lnTo>
                <a:lnTo>
                  <a:pt x="392646" y="369298"/>
                </a:lnTo>
                <a:lnTo>
                  <a:pt x="452410" y="369298"/>
                </a:lnTo>
                <a:lnTo>
                  <a:pt x="450804" y="366127"/>
                </a:lnTo>
                <a:lnTo>
                  <a:pt x="424089" y="333607"/>
                </a:lnTo>
                <a:lnTo>
                  <a:pt x="392191" y="319364"/>
                </a:lnTo>
                <a:lnTo>
                  <a:pt x="383341" y="318668"/>
                </a:lnTo>
                <a:close/>
              </a:path>
              <a:path w="462279" h="525145">
                <a:moveTo>
                  <a:pt x="452410" y="369298"/>
                </a:moveTo>
                <a:lnTo>
                  <a:pt x="392646" y="369298"/>
                </a:lnTo>
                <a:lnTo>
                  <a:pt x="399839" y="370593"/>
                </a:lnTo>
                <a:lnTo>
                  <a:pt x="405965" y="374004"/>
                </a:lnTo>
                <a:lnTo>
                  <a:pt x="411025" y="379530"/>
                </a:lnTo>
                <a:lnTo>
                  <a:pt x="414407" y="386284"/>
                </a:lnTo>
                <a:lnTo>
                  <a:pt x="415417" y="393253"/>
                </a:lnTo>
                <a:lnTo>
                  <a:pt x="414054" y="400437"/>
                </a:lnTo>
                <a:lnTo>
                  <a:pt x="382019" y="435020"/>
                </a:lnTo>
                <a:lnTo>
                  <a:pt x="336874" y="464488"/>
                </a:lnTo>
                <a:lnTo>
                  <a:pt x="306720" y="474107"/>
                </a:lnTo>
                <a:lnTo>
                  <a:pt x="421666" y="474107"/>
                </a:lnTo>
                <a:lnTo>
                  <a:pt x="449089" y="444391"/>
                </a:lnTo>
                <a:lnTo>
                  <a:pt x="461998" y="402297"/>
                </a:lnTo>
                <a:lnTo>
                  <a:pt x="461143" y="393604"/>
                </a:lnTo>
                <a:lnTo>
                  <a:pt x="459035" y="384733"/>
                </a:lnTo>
                <a:lnTo>
                  <a:pt x="455589" y="375574"/>
                </a:lnTo>
                <a:lnTo>
                  <a:pt x="452410" y="369298"/>
                </a:lnTo>
                <a:close/>
              </a:path>
              <a:path w="462279" h="525145">
                <a:moveTo>
                  <a:pt x="141845" y="246780"/>
                </a:moveTo>
                <a:lnTo>
                  <a:pt x="109946" y="268710"/>
                </a:lnTo>
                <a:lnTo>
                  <a:pt x="192832" y="389271"/>
                </a:lnTo>
                <a:lnTo>
                  <a:pt x="224730" y="367341"/>
                </a:lnTo>
                <a:lnTo>
                  <a:pt x="198828" y="329666"/>
                </a:lnTo>
                <a:lnTo>
                  <a:pt x="263493" y="285208"/>
                </a:lnTo>
                <a:lnTo>
                  <a:pt x="168264" y="285208"/>
                </a:lnTo>
                <a:lnTo>
                  <a:pt x="141845" y="246780"/>
                </a:lnTo>
                <a:close/>
              </a:path>
              <a:path w="462279" h="525145">
                <a:moveTo>
                  <a:pt x="268182" y="159923"/>
                </a:moveTo>
                <a:lnTo>
                  <a:pt x="238293" y="180472"/>
                </a:lnTo>
                <a:lnTo>
                  <a:pt x="264713" y="218901"/>
                </a:lnTo>
                <a:lnTo>
                  <a:pt x="168264" y="285208"/>
                </a:lnTo>
                <a:lnTo>
                  <a:pt x="263493" y="285208"/>
                </a:lnTo>
                <a:lnTo>
                  <a:pt x="350032" y="225713"/>
                </a:lnTo>
                <a:lnTo>
                  <a:pt x="325909" y="190627"/>
                </a:lnTo>
                <a:lnTo>
                  <a:pt x="302910" y="190627"/>
                </a:lnTo>
                <a:lnTo>
                  <a:pt x="298187" y="189398"/>
                </a:lnTo>
                <a:lnTo>
                  <a:pt x="272053" y="165553"/>
                </a:lnTo>
                <a:lnTo>
                  <a:pt x="268182" y="159923"/>
                </a:lnTo>
                <a:close/>
              </a:path>
              <a:path w="462279" h="525145">
                <a:moveTo>
                  <a:pt x="31897" y="86856"/>
                </a:moveTo>
                <a:lnTo>
                  <a:pt x="0" y="108786"/>
                </a:lnTo>
                <a:lnTo>
                  <a:pt x="82885" y="229348"/>
                </a:lnTo>
                <a:lnTo>
                  <a:pt x="114783" y="207417"/>
                </a:lnTo>
                <a:lnTo>
                  <a:pt x="88880" y="169743"/>
                </a:lnTo>
                <a:lnTo>
                  <a:pt x="153546" y="125285"/>
                </a:lnTo>
                <a:lnTo>
                  <a:pt x="58317" y="125285"/>
                </a:lnTo>
                <a:lnTo>
                  <a:pt x="31897" y="86856"/>
                </a:lnTo>
                <a:close/>
              </a:path>
              <a:path w="462279" h="525145">
                <a:moveTo>
                  <a:pt x="322581" y="185785"/>
                </a:moveTo>
                <a:lnTo>
                  <a:pt x="317456" y="188827"/>
                </a:lnTo>
                <a:lnTo>
                  <a:pt x="312497" y="190404"/>
                </a:lnTo>
                <a:lnTo>
                  <a:pt x="302910" y="190627"/>
                </a:lnTo>
                <a:lnTo>
                  <a:pt x="325909" y="190627"/>
                </a:lnTo>
                <a:lnTo>
                  <a:pt x="322581" y="185785"/>
                </a:lnTo>
                <a:close/>
              </a:path>
              <a:path w="462279" h="525145">
                <a:moveTo>
                  <a:pt x="158235" y="0"/>
                </a:moveTo>
                <a:lnTo>
                  <a:pt x="128346" y="20548"/>
                </a:lnTo>
                <a:lnTo>
                  <a:pt x="154766" y="58977"/>
                </a:lnTo>
                <a:lnTo>
                  <a:pt x="58317" y="125285"/>
                </a:lnTo>
                <a:lnTo>
                  <a:pt x="153546" y="125285"/>
                </a:lnTo>
                <a:lnTo>
                  <a:pt x="240084" y="65791"/>
                </a:lnTo>
                <a:lnTo>
                  <a:pt x="215963" y="30703"/>
                </a:lnTo>
                <a:lnTo>
                  <a:pt x="192962" y="30703"/>
                </a:lnTo>
                <a:lnTo>
                  <a:pt x="188240" y="29475"/>
                </a:lnTo>
                <a:lnTo>
                  <a:pt x="162106" y="5631"/>
                </a:lnTo>
                <a:lnTo>
                  <a:pt x="158235" y="0"/>
                </a:lnTo>
                <a:close/>
              </a:path>
              <a:path w="462279" h="525145">
                <a:moveTo>
                  <a:pt x="212634" y="25862"/>
                </a:moveTo>
                <a:lnTo>
                  <a:pt x="207509" y="28903"/>
                </a:lnTo>
                <a:lnTo>
                  <a:pt x="202549"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18" name="object 18"/>
          <p:cNvSpPr txBox="1"/>
          <p:nvPr/>
        </p:nvSpPr>
        <p:spPr>
          <a:xfrm>
            <a:off x="5181049" y="5486401"/>
            <a:ext cx="536201" cy="325923"/>
          </a:xfrm>
          <a:prstGeom prst="rect">
            <a:avLst/>
          </a:prstGeom>
        </p:spPr>
        <p:txBody>
          <a:bodyPr vert="horz" wrap="square" lIns="0" tIns="0" rIns="0" bIns="0" rtlCol="0">
            <a:spAutoFit/>
          </a:bodyPr>
          <a:lstStyle/>
          <a:p>
            <a:pPr marL="11206"/>
            <a:r>
              <a:rPr sz="2118" b="1" dirty="0">
                <a:latin typeface="Tahoma"/>
                <a:cs typeface="Tahoma"/>
              </a:rPr>
              <a:t>110</a:t>
            </a:r>
            <a:endParaRPr sz="2118">
              <a:latin typeface="Tahoma"/>
              <a:cs typeface="Tahoma"/>
            </a:endParaRPr>
          </a:p>
        </p:txBody>
      </p:sp>
      <p:sp>
        <p:nvSpPr>
          <p:cNvPr id="19" name="object 19"/>
          <p:cNvSpPr/>
          <p:nvPr/>
        </p:nvSpPr>
        <p:spPr>
          <a:xfrm>
            <a:off x="2377952" y="4582769"/>
            <a:ext cx="914953" cy="962089"/>
          </a:xfrm>
          <a:prstGeom prst="rect">
            <a:avLst/>
          </a:prstGeom>
          <a:blipFill>
            <a:blip r:embed="rId4" cstate="print"/>
            <a:stretch>
              <a:fillRect/>
            </a:stretch>
          </a:blipFill>
        </p:spPr>
        <p:txBody>
          <a:bodyPr wrap="square" lIns="0" tIns="0" rIns="0" bIns="0" rtlCol="0"/>
          <a:lstStyle/>
          <a:p>
            <a:endParaRPr sz="1588"/>
          </a:p>
        </p:txBody>
      </p:sp>
      <p:sp>
        <p:nvSpPr>
          <p:cNvPr id="20" name="object 20"/>
          <p:cNvSpPr txBox="1"/>
          <p:nvPr/>
        </p:nvSpPr>
        <p:spPr>
          <a:xfrm>
            <a:off x="809879" y="2344271"/>
            <a:ext cx="1991846" cy="641201"/>
          </a:xfrm>
          <a:prstGeom prst="rect">
            <a:avLst/>
          </a:prstGeom>
        </p:spPr>
        <p:txBody>
          <a:bodyPr vert="horz" wrap="square" lIns="0" tIns="0" rIns="0" bIns="0" rtlCol="0">
            <a:spAutoFit/>
          </a:bodyPr>
          <a:lstStyle/>
          <a:p>
            <a:pPr marL="137840" marR="4483" indent="-127194">
              <a:lnSpc>
                <a:spcPts val="2471"/>
              </a:lnSpc>
            </a:pPr>
            <a:r>
              <a:rPr sz="2118" b="1" dirty="0">
                <a:latin typeface="Tahoma"/>
                <a:cs typeface="Tahoma"/>
              </a:rPr>
              <a:t>OK,</a:t>
            </a:r>
            <a:r>
              <a:rPr sz="2118" b="1" spc="-53" dirty="0">
                <a:latin typeface="Tahoma"/>
                <a:cs typeface="Tahoma"/>
              </a:rPr>
              <a:t> </a:t>
            </a:r>
            <a:r>
              <a:rPr sz="2118" b="1" spc="-4" dirty="0">
                <a:latin typeface="Tahoma"/>
                <a:cs typeface="Tahoma"/>
              </a:rPr>
              <a:t>Everybody  Synchronize!</a:t>
            </a:r>
            <a:endParaRPr sz="2118">
              <a:latin typeface="Tahoma"/>
              <a:cs typeface="Tahoma"/>
            </a:endParaRPr>
          </a:p>
        </p:txBody>
      </p:sp>
      <p:sp>
        <p:nvSpPr>
          <p:cNvPr id="21" name="object 21"/>
          <p:cNvSpPr/>
          <p:nvPr/>
        </p:nvSpPr>
        <p:spPr>
          <a:xfrm>
            <a:off x="3093638" y="3135770"/>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22" name="object 22"/>
          <p:cNvSpPr/>
          <p:nvPr/>
        </p:nvSpPr>
        <p:spPr>
          <a:xfrm>
            <a:off x="4025698" y="3092824"/>
            <a:ext cx="143996" cy="168649"/>
          </a:xfrm>
          <a:custGeom>
            <a:avLst/>
            <a:gdLst/>
            <a:ahLst/>
            <a:cxnLst/>
            <a:rect l="l" t="t" r="r" b="b"/>
            <a:pathLst>
              <a:path w="163195" h="191135">
                <a:moveTo>
                  <a:pt x="162864" y="0"/>
                </a:moveTo>
                <a:lnTo>
                  <a:pt x="0" y="101088"/>
                </a:lnTo>
                <a:lnTo>
                  <a:pt x="146016" y="190945"/>
                </a:lnTo>
                <a:lnTo>
                  <a:pt x="162864" y="0"/>
                </a:lnTo>
                <a:close/>
              </a:path>
            </a:pathLst>
          </a:custGeom>
          <a:solidFill>
            <a:srgbClr val="000000"/>
          </a:solidFill>
        </p:spPr>
        <p:txBody>
          <a:bodyPr wrap="square" lIns="0" tIns="0" rIns="0" bIns="0" rtlCol="0"/>
          <a:lstStyle/>
          <a:p>
            <a:endParaRPr sz="1588"/>
          </a:p>
        </p:txBody>
      </p:sp>
      <p:sp>
        <p:nvSpPr>
          <p:cNvPr id="23" name="object 23"/>
          <p:cNvSpPr/>
          <p:nvPr/>
        </p:nvSpPr>
        <p:spPr>
          <a:xfrm>
            <a:off x="3456426" y="5460067"/>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24" name="object 24"/>
          <p:cNvSpPr/>
          <p:nvPr/>
        </p:nvSpPr>
        <p:spPr>
          <a:xfrm>
            <a:off x="3406006" y="5421116"/>
            <a:ext cx="152960" cy="151279"/>
          </a:xfrm>
          <a:custGeom>
            <a:avLst/>
            <a:gdLst/>
            <a:ahLst/>
            <a:cxnLst/>
            <a:rect l="l" t="t" r="r" b="b"/>
            <a:pathLst>
              <a:path w="173354" h="171450">
                <a:moveTo>
                  <a:pt x="169984" y="0"/>
                </a:moveTo>
                <a:lnTo>
                  <a:pt x="0" y="88593"/>
                </a:lnTo>
                <a:lnTo>
                  <a:pt x="172866" y="171425"/>
                </a:lnTo>
                <a:lnTo>
                  <a:pt x="169984" y="0"/>
                </a:lnTo>
                <a:close/>
              </a:path>
            </a:pathLst>
          </a:custGeom>
          <a:solidFill>
            <a:srgbClr val="000000"/>
          </a:solidFill>
        </p:spPr>
        <p:txBody>
          <a:bodyPr wrap="square" lIns="0" tIns="0" rIns="0" bIns="0" rtlCol="0"/>
          <a:lstStyle/>
          <a:p>
            <a:endParaRPr sz="1588"/>
          </a:p>
        </p:txBody>
      </p:sp>
      <p:sp>
        <p:nvSpPr>
          <p:cNvPr id="25" name="object 25"/>
          <p:cNvSpPr/>
          <p:nvPr/>
        </p:nvSpPr>
        <p:spPr>
          <a:xfrm>
            <a:off x="4800949" y="3135770"/>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26" name="object 26"/>
          <p:cNvSpPr/>
          <p:nvPr/>
        </p:nvSpPr>
        <p:spPr>
          <a:xfrm>
            <a:off x="4774521" y="3092824"/>
            <a:ext cx="143996" cy="168649"/>
          </a:xfrm>
          <a:custGeom>
            <a:avLst/>
            <a:gdLst/>
            <a:ahLst/>
            <a:cxnLst/>
            <a:rect l="l" t="t" r="r" b="b"/>
            <a:pathLst>
              <a:path w="163195" h="191135">
                <a:moveTo>
                  <a:pt x="0" y="0"/>
                </a:moveTo>
                <a:lnTo>
                  <a:pt x="16847" y="190945"/>
                </a:lnTo>
                <a:lnTo>
                  <a:pt x="162864" y="101088"/>
                </a:lnTo>
                <a:lnTo>
                  <a:pt x="0" y="0"/>
                </a:lnTo>
                <a:close/>
              </a:path>
            </a:pathLst>
          </a:custGeom>
          <a:solidFill>
            <a:srgbClr val="000000"/>
          </a:solidFill>
        </p:spPr>
        <p:txBody>
          <a:bodyPr wrap="square" lIns="0" tIns="0" rIns="0" bIns="0" rtlCol="0"/>
          <a:lstStyle/>
          <a:p>
            <a:endParaRPr sz="1588"/>
          </a:p>
        </p:txBody>
      </p:sp>
      <p:sp>
        <p:nvSpPr>
          <p:cNvPr id="27" name="object 27"/>
          <p:cNvSpPr txBox="1"/>
          <p:nvPr/>
        </p:nvSpPr>
        <p:spPr>
          <a:xfrm>
            <a:off x="969881" y="5157228"/>
            <a:ext cx="2243978" cy="64940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a:p>
            <a:pPr marL="1195731">
              <a:spcBef>
                <a:spcPts val="1160"/>
              </a:spcBef>
            </a:pPr>
            <a:r>
              <a:rPr sz="1588" b="1" dirty="0">
                <a:latin typeface="Tahoma"/>
                <a:cs typeface="Tahoma"/>
              </a:rPr>
              <a:t>Time =</a:t>
            </a:r>
            <a:r>
              <a:rPr sz="1588" b="1" spc="-88" dirty="0">
                <a:latin typeface="Tahoma"/>
                <a:cs typeface="Tahoma"/>
              </a:rPr>
              <a:t> </a:t>
            </a:r>
            <a:r>
              <a:rPr sz="1588" b="1" dirty="0">
                <a:latin typeface="Tahoma"/>
                <a:cs typeface="Tahoma"/>
              </a:rPr>
              <a:t>90</a:t>
            </a:r>
            <a:endParaRPr sz="1588">
              <a:latin typeface="Tahoma"/>
              <a:cs typeface="Tahoma"/>
            </a:endParaRPr>
          </a:p>
        </p:txBody>
      </p:sp>
      <p:sp>
        <p:nvSpPr>
          <p:cNvPr id="28" name="object 28"/>
          <p:cNvSpPr txBox="1"/>
          <p:nvPr/>
        </p:nvSpPr>
        <p:spPr>
          <a:xfrm>
            <a:off x="5986995" y="5077386"/>
            <a:ext cx="2159934" cy="675057"/>
          </a:xfrm>
          <a:prstGeom prst="rect">
            <a:avLst/>
          </a:prstGeom>
        </p:spPr>
        <p:txBody>
          <a:bodyPr vert="horz" wrap="square" lIns="0" tIns="0" rIns="0" bIns="0" rtlCol="0">
            <a:spAutoFit/>
          </a:bodyPr>
          <a:lstStyle/>
          <a:p>
            <a:pPr marL="809668"/>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a:p>
            <a:pPr marL="11206">
              <a:spcBef>
                <a:spcPts val="1359"/>
              </a:spcBef>
            </a:pPr>
            <a:r>
              <a:rPr sz="1588" b="1" dirty="0">
                <a:latin typeface="Tahoma"/>
                <a:cs typeface="Tahoma"/>
              </a:rPr>
              <a:t>Time =</a:t>
            </a:r>
            <a:r>
              <a:rPr sz="1588" b="1" spc="-88" dirty="0">
                <a:latin typeface="Tahoma"/>
                <a:cs typeface="Tahoma"/>
              </a:rPr>
              <a:t> </a:t>
            </a:r>
            <a:r>
              <a:rPr sz="1588" b="1" dirty="0">
                <a:latin typeface="Tahoma"/>
                <a:cs typeface="Tahoma"/>
              </a:rPr>
              <a:t>110</a:t>
            </a:r>
            <a:endParaRPr sz="1588">
              <a:latin typeface="Tahoma"/>
              <a:cs typeface="Tahoma"/>
            </a:endParaRPr>
          </a:p>
        </p:txBody>
      </p:sp>
      <p:sp>
        <p:nvSpPr>
          <p:cNvPr id="29" name="object 2"/>
          <p:cNvSpPr txBox="1">
            <a:spLocks/>
          </p:cNvSpPr>
          <p:nvPr/>
        </p:nvSpPr>
        <p:spPr>
          <a:xfrm>
            <a:off x="2801725" y="979071"/>
            <a:ext cx="5804393" cy="657231"/>
          </a:xfrm>
          <a:prstGeom prst="rect">
            <a:avLst/>
          </a:prstGeom>
        </p:spPr>
        <p:txBody>
          <a:bodyPr vert="horz" wrap="square" lIns="0" tIns="0" rIns="0" bIns="0" rtlCol="0" anchor="ctr">
            <a:spAutoFit/>
          </a:bodyPr>
          <a:lstStyle>
            <a:lvl1pPr algn="ctr" defTabSz="502920" rtl="0" eaLnBrk="1" latinLnBrk="0" hangingPunct="1">
              <a:spcBef>
                <a:spcPct val="0"/>
              </a:spcBef>
              <a:buNone/>
              <a:defRPr sz="4840" kern="1200">
                <a:solidFill>
                  <a:srgbClr val="0E1C58"/>
                </a:solidFill>
                <a:latin typeface="+mj-lt"/>
                <a:ea typeface="+mj-ea"/>
                <a:cs typeface="+mj-cs"/>
              </a:defRPr>
            </a:lvl1pPr>
          </a:lstStyle>
          <a:p>
            <a:pPr marL="11206">
              <a:tabLst>
                <a:tab pos="2476632" algn="l"/>
              </a:tabLst>
            </a:pPr>
            <a:r>
              <a:rPr lang="en-US" sz="4271" dirty="0"/>
              <a:t>Will converge over time</a:t>
            </a:r>
          </a:p>
        </p:txBody>
      </p:sp>
    </p:spTree>
    <p:extLst>
      <p:ext uri="{BB962C8B-B14F-4D97-AF65-F5344CB8AC3E}">
        <p14:creationId xmlns:p14="http://schemas.microsoft.com/office/powerpoint/2010/main" val="1921194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1585" y="998162"/>
            <a:ext cx="2954430" cy="657231"/>
          </a:xfrm>
          <a:prstGeom prst="rect">
            <a:avLst/>
          </a:prstGeom>
        </p:spPr>
        <p:txBody>
          <a:bodyPr vert="horz" wrap="square" lIns="0" tIns="0" rIns="0" bIns="0" rtlCol="0" anchor="ctr">
            <a:spAutoFit/>
          </a:bodyPr>
          <a:lstStyle/>
          <a:p>
            <a:pPr marL="11206">
              <a:tabLst>
                <a:tab pos="1599725" algn="l"/>
              </a:tabLst>
            </a:pPr>
            <a:r>
              <a:rPr spc="-4" dirty="0"/>
              <a:t>F</a:t>
            </a:r>
            <a:r>
              <a:rPr dirty="0"/>
              <a:t>a</a:t>
            </a:r>
            <a:r>
              <a:rPr spc="-4" dirty="0"/>
              <a:t>ul</a:t>
            </a:r>
            <a:r>
              <a:rPr dirty="0"/>
              <a:t>ty	C</a:t>
            </a:r>
            <a:r>
              <a:rPr spc="-4" dirty="0"/>
              <a:t>lo</a:t>
            </a:r>
            <a:r>
              <a:rPr dirty="0"/>
              <a:t>ck</a:t>
            </a:r>
          </a:p>
        </p:txBody>
      </p:sp>
      <p:sp>
        <p:nvSpPr>
          <p:cNvPr id="3" name="object 3"/>
          <p:cNvSpPr/>
          <p:nvPr/>
        </p:nvSpPr>
        <p:spPr>
          <a:xfrm>
            <a:off x="3969186" y="2095065"/>
            <a:ext cx="914954" cy="96208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5784539" y="4515536"/>
            <a:ext cx="914954" cy="962089"/>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p:nvPr/>
        </p:nvSpPr>
        <p:spPr>
          <a:xfrm>
            <a:off x="4171644" y="1855694"/>
            <a:ext cx="407894" cy="244362"/>
          </a:xfrm>
          <a:prstGeom prst="rect">
            <a:avLst/>
          </a:prstGeom>
        </p:spPr>
        <p:txBody>
          <a:bodyPr vert="horz" wrap="square" lIns="0" tIns="0" rIns="0" bIns="0" rtlCol="0">
            <a:spAutoFit/>
          </a:bodyPr>
          <a:lstStyle/>
          <a:p>
            <a:pPr marL="11206"/>
            <a:r>
              <a:rPr sz="1588" b="1" dirty="0">
                <a:latin typeface="Tahoma"/>
                <a:cs typeface="Tahoma"/>
              </a:rPr>
              <a:t>100</a:t>
            </a:r>
            <a:endParaRPr sz="1588">
              <a:latin typeface="Tahoma"/>
              <a:cs typeface="Tahoma"/>
            </a:endParaRPr>
          </a:p>
        </p:txBody>
      </p:sp>
      <p:sp>
        <p:nvSpPr>
          <p:cNvPr id="6" name="object 6"/>
          <p:cNvSpPr/>
          <p:nvPr/>
        </p:nvSpPr>
        <p:spPr>
          <a:xfrm>
            <a:off x="2918361" y="2756648"/>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7" name="object 7"/>
          <p:cNvSpPr/>
          <p:nvPr/>
        </p:nvSpPr>
        <p:spPr>
          <a:xfrm>
            <a:off x="2891932" y="4336284"/>
            <a:ext cx="143996" cy="168649"/>
          </a:xfrm>
          <a:custGeom>
            <a:avLst/>
            <a:gdLst/>
            <a:ahLst/>
            <a:cxnLst/>
            <a:rect l="l" t="t" r="r" b="b"/>
            <a:pathLst>
              <a:path w="163195" h="191135">
                <a:moveTo>
                  <a:pt x="16847" y="0"/>
                </a:moveTo>
                <a:lnTo>
                  <a:pt x="0" y="190944"/>
                </a:lnTo>
                <a:lnTo>
                  <a:pt x="162864" y="89856"/>
                </a:lnTo>
                <a:lnTo>
                  <a:pt x="16847" y="0"/>
                </a:lnTo>
                <a:close/>
              </a:path>
            </a:pathLst>
          </a:custGeom>
          <a:solidFill>
            <a:srgbClr val="000000"/>
          </a:solidFill>
        </p:spPr>
        <p:txBody>
          <a:bodyPr wrap="square" lIns="0" tIns="0" rIns="0" bIns="0" rtlCol="0"/>
          <a:lstStyle/>
          <a:p>
            <a:endParaRPr sz="1588"/>
          </a:p>
        </p:txBody>
      </p:sp>
      <p:sp>
        <p:nvSpPr>
          <p:cNvPr id="8" name="object 8"/>
          <p:cNvSpPr/>
          <p:nvPr/>
        </p:nvSpPr>
        <p:spPr>
          <a:xfrm>
            <a:off x="3406006" y="5191973"/>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9" name="object 9"/>
          <p:cNvSpPr/>
          <p:nvPr/>
        </p:nvSpPr>
        <p:spPr>
          <a:xfrm>
            <a:off x="5587094" y="5118038"/>
            <a:ext cx="152960" cy="151279"/>
          </a:xfrm>
          <a:custGeom>
            <a:avLst/>
            <a:gdLst/>
            <a:ahLst/>
            <a:cxnLst/>
            <a:rect l="l" t="t" r="r" b="b"/>
            <a:pathLst>
              <a:path w="173354" h="171450">
                <a:moveTo>
                  <a:pt x="0" y="0"/>
                </a:moveTo>
                <a:lnTo>
                  <a:pt x="2881" y="171425"/>
                </a:lnTo>
                <a:lnTo>
                  <a:pt x="172866" y="82831"/>
                </a:lnTo>
                <a:lnTo>
                  <a:pt x="0" y="0"/>
                </a:lnTo>
                <a:close/>
              </a:path>
            </a:pathLst>
          </a:custGeom>
          <a:solidFill>
            <a:srgbClr val="000000"/>
          </a:solidFill>
        </p:spPr>
        <p:txBody>
          <a:bodyPr wrap="square" lIns="0" tIns="0" rIns="0" bIns="0" rtlCol="0"/>
          <a:lstStyle/>
          <a:p>
            <a:endParaRPr sz="1588"/>
          </a:p>
        </p:txBody>
      </p:sp>
      <p:sp>
        <p:nvSpPr>
          <p:cNvPr id="10" name="object 10"/>
          <p:cNvSpPr txBox="1"/>
          <p:nvPr/>
        </p:nvSpPr>
        <p:spPr>
          <a:xfrm>
            <a:off x="2804964" y="5566242"/>
            <a:ext cx="279587" cy="244362"/>
          </a:xfrm>
          <a:prstGeom prst="rect">
            <a:avLst/>
          </a:prstGeom>
        </p:spPr>
        <p:txBody>
          <a:bodyPr vert="horz" wrap="square" lIns="0" tIns="0" rIns="0" bIns="0" rtlCol="0">
            <a:spAutoFit/>
          </a:bodyPr>
          <a:lstStyle/>
          <a:p>
            <a:pPr marL="11206"/>
            <a:r>
              <a:rPr sz="1588" b="1" dirty="0">
                <a:latin typeface="Tahoma"/>
                <a:cs typeface="Tahoma"/>
              </a:rPr>
              <a:t>60</a:t>
            </a:r>
            <a:endParaRPr sz="1588">
              <a:latin typeface="Tahoma"/>
              <a:cs typeface="Tahoma"/>
            </a:endParaRPr>
          </a:p>
        </p:txBody>
      </p:sp>
      <p:sp>
        <p:nvSpPr>
          <p:cNvPr id="11" name="object 11"/>
          <p:cNvSpPr txBox="1"/>
          <p:nvPr/>
        </p:nvSpPr>
        <p:spPr>
          <a:xfrm>
            <a:off x="6068894" y="5486400"/>
            <a:ext cx="407894" cy="244362"/>
          </a:xfrm>
          <a:prstGeom prst="rect">
            <a:avLst/>
          </a:prstGeom>
        </p:spPr>
        <p:txBody>
          <a:bodyPr vert="horz" wrap="square" lIns="0" tIns="0" rIns="0" bIns="0" rtlCol="0">
            <a:spAutoFit/>
          </a:bodyPr>
          <a:lstStyle/>
          <a:p>
            <a:pPr marL="11206"/>
            <a:r>
              <a:rPr sz="1588" b="1" dirty="0">
                <a:latin typeface="Tahoma"/>
                <a:cs typeface="Tahoma"/>
              </a:rPr>
              <a:t>110</a:t>
            </a:r>
            <a:endParaRPr sz="1588">
              <a:latin typeface="Tahoma"/>
              <a:cs typeface="Tahoma"/>
            </a:endParaRPr>
          </a:p>
        </p:txBody>
      </p:sp>
      <p:sp>
        <p:nvSpPr>
          <p:cNvPr id="12" name="object 12"/>
          <p:cNvSpPr/>
          <p:nvPr/>
        </p:nvSpPr>
        <p:spPr>
          <a:xfrm>
            <a:off x="4976227" y="2756648"/>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13" name="object 13"/>
          <p:cNvSpPr/>
          <p:nvPr/>
        </p:nvSpPr>
        <p:spPr>
          <a:xfrm>
            <a:off x="5908287" y="4336284"/>
            <a:ext cx="143996" cy="168649"/>
          </a:xfrm>
          <a:custGeom>
            <a:avLst/>
            <a:gdLst/>
            <a:ahLst/>
            <a:cxnLst/>
            <a:rect l="l" t="t" r="r" b="b"/>
            <a:pathLst>
              <a:path w="163195" h="191135">
                <a:moveTo>
                  <a:pt x="146015" y="0"/>
                </a:moveTo>
                <a:lnTo>
                  <a:pt x="0" y="89856"/>
                </a:lnTo>
                <a:lnTo>
                  <a:pt x="162864" y="190944"/>
                </a:lnTo>
                <a:lnTo>
                  <a:pt x="146015" y="0"/>
                </a:lnTo>
                <a:close/>
              </a:path>
            </a:pathLst>
          </a:custGeom>
          <a:solidFill>
            <a:srgbClr val="000000"/>
          </a:solidFill>
        </p:spPr>
        <p:txBody>
          <a:bodyPr wrap="square" lIns="0" tIns="0" rIns="0" bIns="0" rtlCol="0"/>
          <a:lstStyle/>
          <a:p>
            <a:endParaRPr sz="1588"/>
          </a:p>
        </p:txBody>
      </p:sp>
      <p:sp>
        <p:nvSpPr>
          <p:cNvPr id="14" name="object 14"/>
          <p:cNvSpPr/>
          <p:nvPr/>
        </p:nvSpPr>
        <p:spPr>
          <a:xfrm>
            <a:off x="3297575" y="4460450"/>
            <a:ext cx="285190" cy="321049"/>
          </a:xfrm>
          <a:custGeom>
            <a:avLst/>
            <a:gdLst/>
            <a:ahLst/>
            <a:cxnLst/>
            <a:rect l="l" t="t" r="r" b="b"/>
            <a:pathLst>
              <a:path w="323214" h="363854">
                <a:moveTo>
                  <a:pt x="47605" y="143729"/>
                </a:moveTo>
                <a:lnTo>
                  <a:pt x="16015" y="184147"/>
                </a:lnTo>
                <a:lnTo>
                  <a:pt x="2057" y="219847"/>
                </a:lnTo>
                <a:lnTo>
                  <a:pt x="0" y="242447"/>
                </a:lnTo>
                <a:lnTo>
                  <a:pt x="971" y="253226"/>
                </a:lnTo>
                <a:lnTo>
                  <a:pt x="17720" y="293934"/>
                </a:lnTo>
                <a:lnTo>
                  <a:pt x="52409" y="329282"/>
                </a:lnTo>
                <a:lnTo>
                  <a:pt x="86380" y="351078"/>
                </a:lnTo>
                <a:lnTo>
                  <a:pt x="127324" y="363188"/>
                </a:lnTo>
                <a:lnTo>
                  <a:pt x="136701" y="363310"/>
                </a:lnTo>
                <a:lnTo>
                  <a:pt x="145733" y="362291"/>
                </a:lnTo>
                <a:lnTo>
                  <a:pt x="180346" y="345290"/>
                </a:lnTo>
                <a:lnTo>
                  <a:pt x="203807" y="315154"/>
                </a:lnTo>
                <a:lnTo>
                  <a:pt x="143357" y="315154"/>
                </a:lnTo>
                <a:lnTo>
                  <a:pt x="136945" y="314148"/>
                </a:lnTo>
                <a:lnTo>
                  <a:pt x="102143" y="296999"/>
                </a:lnTo>
                <a:lnTo>
                  <a:pt x="93292" y="290610"/>
                </a:lnTo>
                <a:lnTo>
                  <a:pt x="91973" y="289642"/>
                </a:lnTo>
                <a:lnTo>
                  <a:pt x="91156" y="289081"/>
                </a:lnTo>
                <a:lnTo>
                  <a:pt x="91953" y="285294"/>
                </a:lnTo>
                <a:lnTo>
                  <a:pt x="93110" y="281423"/>
                </a:lnTo>
                <a:lnTo>
                  <a:pt x="96141" y="273508"/>
                </a:lnTo>
                <a:lnTo>
                  <a:pt x="96588" y="272647"/>
                </a:lnTo>
                <a:lnTo>
                  <a:pt x="67773" y="272647"/>
                </a:lnTo>
                <a:lnTo>
                  <a:pt x="45354" y="236100"/>
                </a:lnTo>
                <a:lnTo>
                  <a:pt x="44858" y="226278"/>
                </a:lnTo>
                <a:lnTo>
                  <a:pt x="46612" y="216197"/>
                </a:lnTo>
                <a:lnTo>
                  <a:pt x="75098" y="175814"/>
                </a:lnTo>
                <a:lnTo>
                  <a:pt x="81197" y="171702"/>
                </a:lnTo>
                <a:lnTo>
                  <a:pt x="83475" y="168390"/>
                </a:lnTo>
                <a:lnTo>
                  <a:pt x="47605" y="143729"/>
                </a:lnTo>
                <a:close/>
              </a:path>
              <a:path w="323214" h="363854">
                <a:moveTo>
                  <a:pt x="210231" y="249624"/>
                </a:moveTo>
                <a:lnTo>
                  <a:pt x="124179" y="249624"/>
                </a:lnTo>
                <a:lnTo>
                  <a:pt x="128678" y="249647"/>
                </a:lnTo>
                <a:lnTo>
                  <a:pt x="138388" y="251984"/>
                </a:lnTo>
                <a:lnTo>
                  <a:pt x="168656" y="279057"/>
                </a:lnTo>
                <a:lnTo>
                  <a:pt x="171254" y="290780"/>
                </a:lnTo>
                <a:lnTo>
                  <a:pt x="169768" y="298192"/>
                </a:lnTo>
                <a:lnTo>
                  <a:pt x="148540" y="314620"/>
                </a:lnTo>
                <a:lnTo>
                  <a:pt x="143357" y="315154"/>
                </a:lnTo>
                <a:lnTo>
                  <a:pt x="203807" y="315154"/>
                </a:lnTo>
                <a:lnTo>
                  <a:pt x="207276" y="309171"/>
                </a:lnTo>
                <a:lnTo>
                  <a:pt x="213003" y="293359"/>
                </a:lnTo>
                <a:lnTo>
                  <a:pt x="215230" y="277683"/>
                </a:lnTo>
                <a:lnTo>
                  <a:pt x="213964" y="262096"/>
                </a:lnTo>
                <a:lnTo>
                  <a:pt x="210231" y="249624"/>
                </a:lnTo>
                <a:close/>
              </a:path>
              <a:path w="323214" h="363854">
                <a:moveTo>
                  <a:pt x="137353" y="195195"/>
                </a:moveTo>
                <a:lnTo>
                  <a:pt x="91681" y="212678"/>
                </a:lnTo>
                <a:lnTo>
                  <a:pt x="71104" y="248083"/>
                </a:lnTo>
                <a:lnTo>
                  <a:pt x="67773" y="272647"/>
                </a:lnTo>
                <a:lnTo>
                  <a:pt x="96588" y="272647"/>
                </a:lnTo>
                <a:lnTo>
                  <a:pt x="97997" y="269934"/>
                </a:lnTo>
                <a:lnTo>
                  <a:pt x="102834" y="262898"/>
                </a:lnTo>
                <a:lnTo>
                  <a:pt x="105765" y="259553"/>
                </a:lnTo>
                <a:lnTo>
                  <a:pt x="112207" y="253861"/>
                </a:lnTo>
                <a:lnTo>
                  <a:pt x="115890" y="251875"/>
                </a:lnTo>
                <a:lnTo>
                  <a:pt x="124179" y="249624"/>
                </a:lnTo>
                <a:lnTo>
                  <a:pt x="210231" y="249624"/>
                </a:lnTo>
                <a:lnTo>
                  <a:pt x="209524" y="247263"/>
                </a:lnTo>
                <a:lnTo>
                  <a:pt x="179087" y="211192"/>
                </a:lnTo>
                <a:lnTo>
                  <a:pt x="145047" y="196016"/>
                </a:lnTo>
                <a:lnTo>
                  <a:pt x="137353" y="195195"/>
                </a:lnTo>
                <a:close/>
              </a:path>
              <a:path w="323214" h="363854">
                <a:moveTo>
                  <a:pt x="177853" y="0"/>
                </a:moveTo>
                <a:lnTo>
                  <a:pt x="136969" y="14114"/>
                </a:lnTo>
                <a:lnTo>
                  <a:pt x="109826" y="46927"/>
                </a:lnTo>
                <a:lnTo>
                  <a:pt x="98513" y="89047"/>
                </a:lnTo>
                <a:lnTo>
                  <a:pt x="98547" y="91341"/>
                </a:lnTo>
                <a:lnTo>
                  <a:pt x="116602" y="133347"/>
                </a:lnTo>
                <a:lnTo>
                  <a:pt x="150739" y="165199"/>
                </a:lnTo>
                <a:lnTo>
                  <a:pt x="184995" y="187694"/>
                </a:lnTo>
                <a:lnTo>
                  <a:pt x="225651" y="204167"/>
                </a:lnTo>
                <a:lnTo>
                  <a:pt x="244026" y="206179"/>
                </a:lnTo>
                <a:lnTo>
                  <a:pt x="252842" y="205552"/>
                </a:lnTo>
                <a:lnTo>
                  <a:pt x="292027" y="185136"/>
                </a:lnTo>
                <a:lnTo>
                  <a:pt x="313547" y="155381"/>
                </a:lnTo>
                <a:lnTo>
                  <a:pt x="253607" y="155381"/>
                </a:lnTo>
                <a:lnTo>
                  <a:pt x="245240" y="154487"/>
                </a:lnTo>
                <a:lnTo>
                  <a:pt x="209730" y="137890"/>
                </a:lnTo>
                <a:lnTo>
                  <a:pt x="165942" y="106222"/>
                </a:lnTo>
                <a:lnTo>
                  <a:pt x="144965" y="74448"/>
                </a:lnTo>
                <a:lnTo>
                  <a:pt x="145955" y="67507"/>
                </a:lnTo>
                <a:lnTo>
                  <a:pt x="149303" y="60805"/>
                </a:lnTo>
                <a:lnTo>
                  <a:pt x="154398" y="55227"/>
                </a:lnTo>
                <a:lnTo>
                  <a:pt x="160543" y="51789"/>
                </a:lnTo>
                <a:lnTo>
                  <a:pt x="167738" y="50490"/>
                </a:lnTo>
                <a:lnTo>
                  <a:pt x="282611" y="50490"/>
                </a:lnTo>
                <a:lnTo>
                  <a:pt x="280575" y="48702"/>
                </a:lnTo>
                <a:lnTo>
                  <a:pt x="247727" y="25063"/>
                </a:lnTo>
                <a:lnTo>
                  <a:pt x="205887" y="4647"/>
                </a:lnTo>
                <a:lnTo>
                  <a:pt x="186888" y="489"/>
                </a:lnTo>
                <a:lnTo>
                  <a:pt x="177853" y="0"/>
                </a:lnTo>
                <a:close/>
              </a:path>
              <a:path w="323214" h="363854">
                <a:moveTo>
                  <a:pt x="282611" y="50490"/>
                </a:moveTo>
                <a:lnTo>
                  <a:pt x="167738" y="50490"/>
                </a:lnTo>
                <a:lnTo>
                  <a:pt x="175985" y="51329"/>
                </a:lnTo>
                <a:lnTo>
                  <a:pt x="185779" y="54455"/>
                </a:lnTo>
                <a:lnTo>
                  <a:pt x="227427" y="78451"/>
                </a:lnTo>
                <a:lnTo>
                  <a:pt x="264629" y="108717"/>
                </a:lnTo>
                <a:lnTo>
                  <a:pt x="276401" y="131558"/>
                </a:lnTo>
                <a:lnTo>
                  <a:pt x="275456" y="138530"/>
                </a:lnTo>
                <a:lnTo>
                  <a:pt x="272124" y="145243"/>
                </a:lnTo>
                <a:lnTo>
                  <a:pt x="267049" y="150759"/>
                </a:lnTo>
                <a:lnTo>
                  <a:pt x="260877" y="154138"/>
                </a:lnTo>
                <a:lnTo>
                  <a:pt x="253607" y="155381"/>
                </a:lnTo>
                <a:lnTo>
                  <a:pt x="313547" y="155381"/>
                </a:lnTo>
                <a:lnTo>
                  <a:pt x="323043" y="114143"/>
                </a:lnTo>
                <a:lnTo>
                  <a:pt x="321704" y="105687"/>
                </a:lnTo>
                <a:lnTo>
                  <a:pt x="297873" y="64796"/>
                </a:lnTo>
                <a:lnTo>
                  <a:pt x="289755" y="56764"/>
                </a:lnTo>
                <a:lnTo>
                  <a:pt x="282611" y="50490"/>
                </a:lnTo>
                <a:close/>
              </a:path>
            </a:pathLst>
          </a:custGeom>
          <a:solidFill>
            <a:srgbClr val="000000"/>
          </a:solidFill>
        </p:spPr>
        <p:txBody>
          <a:bodyPr wrap="square" lIns="0" tIns="0" rIns="0" bIns="0" rtlCol="0"/>
          <a:lstStyle/>
          <a:p>
            <a:endParaRPr sz="1588"/>
          </a:p>
        </p:txBody>
      </p:sp>
      <p:sp>
        <p:nvSpPr>
          <p:cNvPr id="15" name="object 15"/>
          <p:cNvSpPr txBox="1"/>
          <p:nvPr/>
        </p:nvSpPr>
        <p:spPr>
          <a:xfrm>
            <a:off x="3484933" y="4948518"/>
            <a:ext cx="365312" cy="325923"/>
          </a:xfrm>
          <a:prstGeom prst="rect">
            <a:avLst/>
          </a:prstGeom>
        </p:spPr>
        <p:txBody>
          <a:bodyPr vert="horz" wrap="square" lIns="0" tIns="0" rIns="0" bIns="0" rtlCol="0">
            <a:spAutoFit/>
          </a:bodyPr>
          <a:lstStyle/>
          <a:p>
            <a:pPr marL="11206"/>
            <a:r>
              <a:rPr sz="2118" b="1" dirty="0">
                <a:latin typeface="Tahoma"/>
                <a:cs typeface="Tahoma"/>
              </a:rPr>
              <a:t>60</a:t>
            </a:r>
            <a:endParaRPr sz="2118">
              <a:latin typeface="Tahoma"/>
              <a:cs typeface="Tahoma"/>
            </a:endParaRPr>
          </a:p>
        </p:txBody>
      </p:sp>
      <p:sp>
        <p:nvSpPr>
          <p:cNvPr id="16" name="object 16"/>
          <p:cNvSpPr txBox="1"/>
          <p:nvPr/>
        </p:nvSpPr>
        <p:spPr>
          <a:xfrm>
            <a:off x="5071234" y="2455209"/>
            <a:ext cx="1360954" cy="251159"/>
          </a:xfrm>
          <a:prstGeom prst="rect">
            <a:avLst/>
          </a:prstGeom>
        </p:spPr>
        <p:txBody>
          <a:bodyPr vert="horz" wrap="square" lIns="0" tIns="0" rIns="0" bIns="0" rtlCol="0">
            <a:spAutoFit/>
          </a:bodyPr>
          <a:lstStyle/>
          <a:p>
            <a:pPr marL="11206"/>
            <a:r>
              <a:rPr sz="1588" dirty="0">
                <a:latin typeface="Tahoma"/>
                <a:cs typeface="Tahoma"/>
              </a:rPr>
              <a:t>(60,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7" name="object 17"/>
          <p:cNvSpPr txBox="1"/>
          <p:nvPr/>
        </p:nvSpPr>
        <p:spPr>
          <a:xfrm>
            <a:off x="6785732" y="5077386"/>
            <a:ext cx="1360954" cy="251159"/>
          </a:xfrm>
          <a:prstGeom prst="rect">
            <a:avLst/>
          </a:prstGeom>
        </p:spPr>
        <p:txBody>
          <a:bodyPr vert="horz" wrap="square" lIns="0" tIns="0" rIns="0" bIns="0" rtlCol="0">
            <a:spAutoFit/>
          </a:bodyPr>
          <a:lstStyle/>
          <a:p>
            <a:pPr marL="11206"/>
            <a:r>
              <a:rPr sz="1588" dirty="0">
                <a:latin typeface="Tahoma"/>
                <a:cs typeface="Tahoma"/>
              </a:rPr>
              <a:t>(60,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8" name="object 18"/>
          <p:cNvSpPr/>
          <p:nvPr/>
        </p:nvSpPr>
        <p:spPr>
          <a:xfrm>
            <a:off x="3359878" y="2897413"/>
            <a:ext cx="386603" cy="477931"/>
          </a:xfrm>
          <a:custGeom>
            <a:avLst/>
            <a:gdLst/>
            <a:ahLst/>
            <a:cxnLst/>
            <a:rect l="l" t="t" r="r" b="b"/>
            <a:pathLst>
              <a:path w="438150" h="541654">
                <a:moveTo>
                  <a:pt x="151536" y="414856"/>
                </a:moveTo>
                <a:lnTo>
                  <a:pt x="56307" y="414856"/>
                </a:lnTo>
                <a:lnTo>
                  <a:pt x="152756" y="481164"/>
                </a:lnTo>
                <a:lnTo>
                  <a:pt x="126337" y="519593"/>
                </a:lnTo>
                <a:lnTo>
                  <a:pt x="158235" y="541522"/>
                </a:lnTo>
                <a:lnTo>
                  <a:pt x="230295" y="436708"/>
                </a:lnTo>
                <a:lnTo>
                  <a:pt x="183320" y="436708"/>
                </a:lnTo>
                <a:lnTo>
                  <a:pt x="151536" y="414856"/>
                </a:lnTo>
                <a:close/>
              </a:path>
              <a:path w="438150" h="541654">
                <a:moveTo>
                  <a:pt x="32117" y="332756"/>
                </a:moveTo>
                <a:lnTo>
                  <a:pt x="4667" y="372684"/>
                </a:lnTo>
                <a:lnTo>
                  <a:pt x="9343" y="376379"/>
                </a:lnTo>
                <a:lnTo>
                  <a:pt x="12590" y="380446"/>
                </a:lnTo>
                <a:lnTo>
                  <a:pt x="16231" y="389318"/>
                </a:lnTo>
                <a:lnTo>
                  <a:pt x="16775" y="394166"/>
                </a:lnTo>
                <a:lnTo>
                  <a:pt x="16045" y="399427"/>
                </a:lnTo>
                <a:lnTo>
                  <a:pt x="0" y="432735"/>
                </a:lnTo>
                <a:lnTo>
                  <a:pt x="29888" y="453284"/>
                </a:lnTo>
                <a:lnTo>
                  <a:pt x="56307" y="414856"/>
                </a:lnTo>
                <a:lnTo>
                  <a:pt x="151536" y="414856"/>
                </a:lnTo>
                <a:lnTo>
                  <a:pt x="32117" y="332756"/>
                </a:lnTo>
                <a:close/>
              </a:path>
              <a:path w="438150" h="541654">
                <a:moveTo>
                  <a:pt x="209222" y="399032"/>
                </a:moveTo>
                <a:lnTo>
                  <a:pt x="183320" y="436708"/>
                </a:lnTo>
                <a:lnTo>
                  <a:pt x="230295" y="436708"/>
                </a:lnTo>
                <a:lnTo>
                  <a:pt x="241120" y="420963"/>
                </a:lnTo>
                <a:lnTo>
                  <a:pt x="209222" y="399032"/>
                </a:lnTo>
                <a:close/>
              </a:path>
              <a:path w="438150" h="541654">
                <a:moveTo>
                  <a:pt x="182444" y="159923"/>
                </a:moveTo>
                <a:lnTo>
                  <a:pt x="141559" y="174037"/>
                </a:lnTo>
                <a:lnTo>
                  <a:pt x="114417" y="206849"/>
                </a:lnTo>
                <a:lnTo>
                  <a:pt x="103103" y="248969"/>
                </a:lnTo>
                <a:lnTo>
                  <a:pt x="103137" y="251264"/>
                </a:lnTo>
                <a:lnTo>
                  <a:pt x="121191" y="293269"/>
                </a:lnTo>
                <a:lnTo>
                  <a:pt x="155329" y="325121"/>
                </a:lnTo>
                <a:lnTo>
                  <a:pt x="189586" y="347617"/>
                </a:lnTo>
                <a:lnTo>
                  <a:pt x="230242" y="364090"/>
                </a:lnTo>
                <a:lnTo>
                  <a:pt x="248616" y="366102"/>
                </a:lnTo>
                <a:lnTo>
                  <a:pt x="257431" y="365475"/>
                </a:lnTo>
                <a:lnTo>
                  <a:pt x="296617" y="345058"/>
                </a:lnTo>
                <a:lnTo>
                  <a:pt x="318137" y="315303"/>
                </a:lnTo>
                <a:lnTo>
                  <a:pt x="258198" y="315303"/>
                </a:lnTo>
                <a:lnTo>
                  <a:pt x="249830" y="314410"/>
                </a:lnTo>
                <a:lnTo>
                  <a:pt x="214320" y="297813"/>
                </a:lnTo>
                <a:lnTo>
                  <a:pt x="170531" y="266145"/>
                </a:lnTo>
                <a:lnTo>
                  <a:pt x="149554" y="234371"/>
                </a:lnTo>
                <a:lnTo>
                  <a:pt x="150545" y="227430"/>
                </a:lnTo>
                <a:lnTo>
                  <a:pt x="153893" y="220727"/>
                </a:lnTo>
                <a:lnTo>
                  <a:pt x="158987" y="215150"/>
                </a:lnTo>
                <a:lnTo>
                  <a:pt x="165133" y="211712"/>
                </a:lnTo>
                <a:lnTo>
                  <a:pt x="172328" y="210412"/>
                </a:lnTo>
                <a:lnTo>
                  <a:pt x="287200" y="210412"/>
                </a:lnTo>
                <a:lnTo>
                  <a:pt x="285165" y="208625"/>
                </a:lnTo>
                <a:lnTo>
                  <a:pt x="252318" y="184985"/>
                </a:lnTo>
                <a:lnTo>
                  <a:pt x="210477" y="164570"/>
                </a:lnTo>
                <a:lnTo>
                  <a:pt x="191478" y="160411"/>
                </a:lnTo>
                <a:lnTo>
                  <a:pt x="182444" y="159923"/>
                </a:lnTo>
                <a:close/>
              </a:path>
              <a:path w="438150" h="541654">
                <a:moveTo>
                  <a:pt x="287200" y="210412"/>
                </a:moveTo>
                <a:lnTo>
                  <a:pt x="172328" y="210412"/>
                </a:lnTo>
                <a:lnTo>
                  <a:pt x="180574" y="211251"/>
                </a:lnTo>
                <a:lnTo>
                  <a:pt x="190368" y="214377"/>
                </a:lnTo>
                <a:lnTo>
                  <a:pt x="232018" y="238373"/>
                </a:lnTo>
                <a:lnTo>
                  <a:pt x="269219" y="268639"/>
                </a:lnTo>
                <a:lnTo>
                  <a:pt x="280991" y="291480"/>
                </a:lnTo>
                <a:lnTo>
                  <a:pt x="280046" y="298453"/>
                </a:lnTo>
                <a:lnTo>
                  <a:pt x="276713" y="305167"/>
                </a:lnTo>
                <a:lnTo>
                  <a:pt x="271639" y="310681"/>
                </a:lnTo>
                <a:lnTo>
                  <a:pt x="265467" y="314060"/>
                </a:lnTo>
                <a:lnTo>
                  <a:pt x="258198" y="315303"/>
                </a:lnTo>
                <a:lnTo>
                  <a:pt x="318137" y="315303"/>
                </a:lnTo>
                <a:lnTo>
                  <a:pt x="327634" y="274065"/>
                </a:lnTo>
                <a:lnTo>
                  <a:pt x="326295" y="265609"/>
                </a:lnTo>
                <a:lnTo>
                  <a:pt x="302463" y="224720"/>
                </a:lnTo>
                <a:lnTo>
                  <a:pt x="294345" y="216687"/>
                </a:lnTo>
                <a:lnTo>
                  <a:pt x="287200" y="210412"/>
                </a:lnTo>
                <a:close/>
              </a:path>
              <a:path w="438150" h="541654">
                <a:moveTo>
                  <a:pt x="292390" y="0"/>
                </a:moveTo>
                <a:lnTo>
                  <a:pt x="251506" y="14114"/>
                </a:lnTo>
                <a:lnTo>
                  <a:pt x="224363" y="46926"/>
                </a:lnTo>
                <a:lnTo>
                  <a:pt x="213051" y="89046"/>
                </a:lnTo>
                <a:lnTo>
                  <a:pt x="213085" y="91341"/>
                </a:lnTo>
                <a:lnTo>
                  <a:pt x="231139" y="133346"/>
                </a:lnTo>
                <a:lnTo>
                  <a:pt x="265275" y="165198"/>
                </a:lnTo>
                <a:lnTo>
                  <a:pt x="299532" y="187693"/>
                </a:lnTo>
                <a:lnTo>
                  <a:pt x="340189" y="204167"/>
                </a:lnTo>
                <a:lnTo>
                  <a:pt x="358564" y="206179"/>
                </a:lnTo>
                <a:lnTo>
                  <a:pt x="367379" y="205552"/>
                </a:lnTo>
                <a:lnTo>
                  <a:pt x="406564" y="185135"/>
                </a:lnTo>
                <a:lnTo>
                  <a:pt x="428084" y="155381"/>
                </a:lnTo>
                <a:lnTo>
                  <a:pt x="368144" y="155381"/>
                </a:lnTo>
                <a:lnTo>
                  <a:pt x="359777" y="154487"/>
                </a:lnTo>
                <a:lnTo>
                  <a:pt x="324267" y="137890"/>
                </a:lnTo>
                <a:lnTo>
                  <a:pt x="280478" y="106222"/>
                </a:lnTo>
                <a:lnTo>
                  <a:pt x="259502" y="74447"/>
                </a:lnTo>
                <a:lnTo>
                  <a:pt x="260492" y="67506"/>
                </a:lnTo>
                <a:lnTo>
                  <a:pt x="263839" y="60803"/>
                </a:lnTo>
                <a:lnTo>
                  <a:pt x="268935" y="55226"/>
                </a:lnTo>
                <a:lnTo>
                  <a:pt x="275080" y="51788"/>
                </a:lnTo>
                <a:lnTo>
                  <a:pt x="282276" y="50488"/>
                </a:lnTo>
                <a:lnTo>
                  <a:pt x="397147" y="50488"/>
                </a:lnTo>
                <a:lnTo>
                  <a:pt x="395113" y="48701"/>
                </a:lnTo>
                <a:lnTo>
                  <a:pt x="362264" y="25062"/>
                </a:lnTo>
                <a:lnTo>
                  <a:pt x="320424" y="4647"/>
                </a:lnTo>
                <a:lnTo>
                  <a:pt x="301425" y="488"/>
                </a:lnTo>
                <a:lnTo>
                  <a:pt x="292390" y="0"/>
                </a:lnTo>
                <a:close/>
              </a:path>
              <a:path w="438150" h="541654">
                <a:moveTo>
                  <a:pt x="397147" y="50488"/>
                </a:moveTo>
                <a:lnTo>
                  <a:pt x="282276" y="50488"/>
                </a:lnTo>
                <a:lnTo>
                  <a:pt x="290522" y="51328"/>
                </a:lnTo>
                <a:lnTo>
                  <a:pt x="300316" y="54454"/>
                </a:lnTo>
                <a:lnTo>
                  <a:pt x="341965" y="78450"/>
                </a:lnTo>
                <a:lnTo>
                  <a:pt x="379167" y="108716"/>
                </a:lnTo>
                <a:lnTo>
                  <a:pt x="390938" y="131557"/>
                </a:lnTo>
                <a:lnTo>
                  <a:pt x="389994" y="138530"/>
                </a:lnTo>
                <a:lnTo>
                  <a:pt x="386661" y="145243"/>
                </a:lnTo>
                <a:lnTo>
                  <a:pt x="381586" y="150759"/>
                </a:lnTo>
                <a:lnTo>
                  <a:pt x="375414" y="154138"/>
                </a:lnTo>
                <a:lnTo>
                  <a:pt x="368144" y="155381"/>
                </a:lnTo>
                <a:lnTo>
                  <a:pt x="428084" y="155381"/>
                </a:lnTo>
                <a:lnTo>
                  <a:pt x="437580" y="114142"/>
                </a:lnTo>
                <a:lnTo>
                  <a:pt x="436241" y="105686"/>
                </a:lnTo>
                <a:lnTo>
                  <a:pt x="412409" y="64795"/>
                </a:lnTo>
                <a:lnTo>
                  <a:pt x="404292" y="56763"/>
                </a:lnTo>
                <a:lnTo>
                  <a:pt x="397147" y="50488"/>
                </a:lnTo>
                <a:close/>
              </a:path>
            </a:pathLst>
          </a:custGeom>
          <a:solidFill>
            <a:srgbClr val="000000"/>
          </a:solidFill>
        </p:spPr>
        <p:txBody>
          <a:bodyPr wrap="square" lIns="0" tIns="0" rIns="0" bIns="0" rtlCol="0"/>
          <a:lstStyle/>
          <a:p>
            <a:endParaRPr sz="1588"/>
          </a:p>
        </p:txBody>
      </p:sp>
      <p:sp>
        <p:nvSpPr>
          <p:cNvPr id="19" name="object 19"/>
          <p:cNvSpPr/>
          <p:nvPr/>
        </p:nvSpPr>
        <p:spPr>
          <a:xfrm>
            <a:off x="5161368" y="2854533"/>
            <a:ext cx="407894" cy="463363"/>
          </a:xfrm>
          <a:custGeom>
            <a:avLst/>
            <a:gdLst/>
            <a:ahLst/>
            <a:cxnLst/>
            <a:rect l="l" t="t" r="r" b="b"/>
            <a:pathLst>
              <a:path w="462279" h="525145">
                <a:moveTo>
                  <a:pt x="383341" y="318667"/>
                </a:moveTo>
                <a:lnTo>
                  <a:pt x="345215" y="326536"/>
                </a:lnTo>
                <a:lnTo>
                  <a:pt x="301179" y="351297"/>
                </a:lnTo>
                <a:lnTo>
                  <a:pt x="270669" y="375424"/>
                </a:lnTo>
                <a:lnTo>
                  <a:pt x="245055" y="407653"/>
                </a:lnTo>
                <a:lnTo>
                  <a:pt x="237201" y="441556"/>
                </a:lnTo>
                <a:lnTo>
                  <a:pt x="238174" y="450287"/>
                </a:lnTo>
                <a:lnTo>
                  <a:pt x="254548" y="487108"/>
                </a:lnTo>
                <a:lnTo>
                  <a:pt x="283147" y="515703"/>
                </a:lnTo>
                <a:lnTo>
                  <a:pt x="316054" y="525075"/>
                </a:lnTo>
                <a:lnTo>
                  <a:pt x="325046" y="524621"/>
                </a:lnTo>
                <a:lnTo>
                  <a:pt x="364503" y="512114"/>
                </a:lnTo>
                <a:lnTo>
                  <a:pt x="398172" y="492118"/>
                </a:lnTo>
                <a:lnTo>
                  <a:pt x="421666" y="474107"/>
                </a:lnTo>
                <a:lnTo>
                  <a:pt x="306721" y="474107"/>
                </a:lnTo>
                <a:lnTo>
                  <a:pt x="299451" y="472864"/>
                </a:lnTo>
                <a:lnTo>
                  <a:pt x="293279" y="469484"/>
                </a:lnTo>
                <a:lnTo>
                  <a:pt x="288204" y="463969"/>
                </a:lnTo>
                <a:lnTo>
                  <a:pt x="284872" y="457256"/>
                </a:lnTo>
                <a:lnTo>
                  <a:pt x="283927" y="450283"/>
                </a:lnTo>
                <a:lnTo>
                  <a:pt x="285370" y="443050"/>
                </a:lnTo>
                <a:lnTo>
                  <a:pt x="317412" y="408346"/>
                </a:lnTo>
                <a:lnTo>
                  <a:pt x="362661" y="378800"/>
                </a:lnTo>
                <a:lnTo>
                  <a:pt x="392647" y="369297"/>
                </a:lnTo>
                <a:lnTo>
                  <a:pt x="452411" y="369297"/>
                </a:lnTo>
                <a:lnTo>
                  <a:pt x="450805" y="366127"/>
                </a:lnTo>
                <a:lnTo>
                  <a:pt x="424089" y="333607"/>
                </a:lnTo>
                <a:lnTo>
                  <a:pt x="392191" y="319363"/>
                </a:lnTo>
                <a:lnTo>
                  <a:pt x="383341" y="318667"/>
                </a:lnTo>
                <a:close/>
              </a:path>
              <a:path w="462279" h="525145">
                <a:moveTo>
                  <a:pt x="452411" y="369297"/>
                </a:moveTo>
                <a:lnTo>
                  <a:pt x="392647" y="369297"/>
                </a:lnTo>
                <a:lnTo>
                  <a:pt x="399840" y="370593"/>
                </a:lnTo>
                <a:lnTo>
                  <a:pt x="405966" y="374004"/>
                </a:lnTo>
                <a:lnTo>
                  <a:pt x="411025" y="379530"/>
                </a:lnTo>
                <a:lnTo>
                  <a:pt x="414408" y="386284"/>
                </a:lnTo>
                <a:lnTo>
                  <a:pt x="415418" y="393252"/>
                </a:lnTo>
                <a:lnTo>
                  <a:pt x="414054" y="400437"/>
                </a:lnTo>
                <a:lnTo>
                  <a:pt x="382019" y="435020"/>
                </a:lnTo>
                <a:lnTo>
                  <a:pt x="336875" y="464488"/>
                </a:lnTo>
                <a:lnTo>
                  <a:pt x="306721" y="474107"/>
                </a:lnTo>
                <a:lnTo>
                  <a:pt x="421666" y="474107"/>
                </a:lnTo>
                <a:lnTo>
                  <a:pt x="449090" y="444391"/>
                </a:lnTo>
                <a:lnTo>
                  <a:pt x="461998" y="402296"/>
                </a:lnTo>
                <a:lnTo>
                  <a:pt x="461143" y="393604"/>
                </a:lnTo>
                <a:lnTo>
                  <a:pt x="459035" y="384733"/>
                </a:lnTo>
                <a:lnTo>
                  <a:pt x="455590" y="375574"/>
                </a:lnTo>
                <a:lnTo>
                  <a:pt x="452411" y="369297"/>
                </a:lnTo>
                <a:close/>
              </a:path>
              <a:path w="462279" h="525145">
                <a:moveTo>
                  <a:pt x="273395" y="158743"/>
                </a:moveTo>
                <a:lnTo>
                  <a:pt x="235267" y="166612"/>
                </a:lnTo>
                <a:lnTo>
                  <a:pt x="191231" y="191373"/>
                </a:lnTo>
                <a:lnTo>
                  <a:pt x="160722" y="215501"/>
                </a:lnTo>
                <a:lnTo>
                  <a:pt x="135108" y="247729"/>
                </a:lnTo>
                <a:lnTo>
                  <a:pt x="127253" y="281632"/>
                </a:lnTo>
                <a:lnTo>
                  <a:pt x="128226" y="290362"/>
                </a:lnTo>
                <a:lnTo>
                  <a:pt x="144600" y="327185"/>
                </a:lnTo>
                <a:lnTo>
                  <a:pt x="173201" y="355781"/>
                </a:lnTo>
                <a:lnTo>
                  <a:pt x="206108" y="365152"/>
                </a:lnTo>
                <a:lnTo>
                  <a:pt x="215100" y="364699"/>
                </a:lnTo>
                <a:lnTo>
                  <a:pt x="254555" y="352192"/>
                </a:lnTo>
                <a:lnTo>
                  <a:pt x="288226" y="332195"/>
                </a:lnTo>
                <a:lnTo>
                  <a:pt x="311720" y="314183"/>
                </a:lnTo>
                <a:lnTo>
                  <a:pt x="196774" y="314183"/>
                </a:lnTo>
                <a:lnTo>
                  <a:pt x="189504" y="312940"/>
                </a:lnTo>
                <a:lnTo>
                  <a:pt x="183332" y="309561"/>
                </a:lnTo>
                <a:lnTo>
                  <a:pt x="178257" y="304046"/>
                </a:lnTo>
                <a:lnTo>
                  <a:pt x="174925" y="297333"/>
                </a:lnTo>
                <a:lnTo>
                  <a:pt x="173980" y="290360"/>
                </a:lnTo>
                <a:lnTo>
                  <a:pt x="175423" y="283127"/>
                </a:lnTo>
                <a:lnTo>
                  <a:pt x="207465" y="248423"/>
                </a:lnTo>
                <a:lnTo>
                  <a:pt x="252714" y="218877"/>
                </a:lnTo>
                <a:lnTo>
                  <a:pt x="282699" y="209374"/>
                </a:lnTo>
                <a:lnTo>
                  <a:pt x="342464" y="209374"/>
                </a:lnTo>
                <a:lnTo>
                  <a:pt x="340858" y="206203"/>
                </a:lnTo>
                <a:lnTo>
                  <a:pt x="314142" y="173683"/>
                </a:lnTo>
                <a:lnTo>
                  <a:pt x="282244" y="159439"/>
                </a:lnTo>
                <a:lnTo>
                  <a:pt x="273395" y="158743"/>
                </a:lnTo>
                <a:close/>
              </a:path>
              <a:path w="462279" h="525145">
                <a:moveTo>
                  <a:pt x="342464" y="209374"/>
                </a:moveTo>
                <a:lnTo>
                  <a:pt x="282699" y="209374"/>
                </a:lnTo>
                <a:lnTo>
                  <a:pt x="289892" y="210670"/>
                </a:lnTo>
                <a:lnTo>
                  <a:pt x="296019" y="214081"/>
                </a:lnTo>
                <a:lnTo>
                  <a:pt x="301078" y="219607"/>
                </a:lnTo>
                <a:lnTo>
                  <a:pt x="304461" y="226361"/>
                </a:lnTo>
                <a:lnTo>
                  <a:pt x="305471" y="233329"/>
                </a:lnTo>
                <a:lnTo>
                  <a:pt x="304107" y="240513"/>
                </a:lnTo>
                <a:lnTo>
                  <a:pt x="272072" y="275096"/>
                </a:lnTo>
                <a:lnTo>
                  <a:pt x="226928" y="304564"/>
                </a:lnTo>
                <a:lnTo>
                  <a:pt x="196774" y="314183"/>
                </a:lnTo>
                <a:lnTo>
                  <a:pt x="311720" y="314183"/>
                </a:lnTo>
                <a:lnTo>
                  <a:pt x="339142" y="284467"/>
                </a:lnTo>
                <a:lnTo>
                  <a:pt x="352051" y="242373"/>
                </a:lnTo>
                <a:lnTo>
                  <a:pt x="351195" y="233681"/>
                </a:lnTo>
                <a:lnTo>
                  <a:pt x="349088" y="224810"/>
                </a:lnTo>
                <a:lnTo>
                  <a:pt x="345642" y="215651"/>
                </a:lnTo>
                <a:lnTo>
                  <a:pt x="342464" y="209374"/>
                </a:lnTo>
                <a:close/>
              </a:path>
              <a:path w="462279" h="525145">
                <a:moveTo>
                  <a:pt x="31898" y="86856"/>
                </a:moveTo>
                <a:lnTo>
                  <a:pt x="0" y="108786"/>
                </a:lnTo>
                <a:lnTo>
                  <a:pt x="82885" y="229348"/>
                </a:lnTo>
                <a:lnTo>
                  <a:pt x="114783" y="207417"/>
                </a:lnTo>
                <a:lnTo>
                  <a:pt x="88882" y="169741"/>
                </a:lnTo>
                <a:lnTo>
                  <a:pt x="153546" y="125285"/>
                </a:lnTo>
                <a:lnTo>
                  <a:pt x="58318" y="125285"/>
                </a:lnTo>
                <a:lnTo>
                  <a:pt x="31898" y="86856"/>
                </a:lnTo>
                <a:close/>
              </a:path>
              <a:path w="462279" h="525145">
                <a:moveTo>
                  <a:pt x="158235" y="0"/>
                </a:moveTo>
                <a:lnTo>
                  <a:pt x="128347" y="20548"/>
                </a:lnTo>
                <a:lnTo>
                  <a:pt x="154767" y="58977"/>
                </a:lnTo>
                <a:lnTo>
                  <a:pt x="58318" y="125285"/>
                </a:lnTo>
                <a:lnTo>
                  <a:pt x="153546" y="125285"/>
                </a:lnTo>
                <a:lnTo>
                  <a:pt x="240085" y="65789"/>
                </a:lnTo>
                <a:lnTo>
                  <a:pt x="215963" y="30703"/>
                </a:lnTo>
                <a:lnTo>
                  <a:pt x="192962" y="30703"/>
                </a:lnTo>
                <a:lnTo>
                  <a:pt x="188240" y="29475"/>
                </a:lnTo>
                <a:lnTo>
                  <a:pt x="162106" y="5629"/>
                </a:lnTo>
                <a:lnTo>
                  <a:pt x="158235" y="0"/>
                </a:lnTo>
                <a:close/>
              </a:path>
              <a:path w="462279" h="525145">
                <a:moveTo>
                  <a:pt x="212634" y="25862"/>
                </a:moveTo>
                <a:lnTo>
                  <a:pt x="207509" y="28903"/>
                </a:lnTo>
                <a:lnTo>
                  <a:pt x="202551"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0" name="object 20"/>
          <p:cNvSpPr/>
          <p:nvPr/>
        </p:nvSpPr>
        <p:spPr>
          <a:xfrm>
            <a:off x="5295839" y="4430359"/>
            <a:ext cx="407894" cy="463363"/>
          </a:xfrm>
          <a:custGeom>
            <a:avLst/>
            <a:gdLst/>
            <a:ahLst/>
            <a:cxnLst/>
            <a:rect l="l" t="t" r="r" b="b"/>
            <a:pathLst>
              <a:path w="462279" h="525145">
                <a:moveTo>
                  <a:pt x="383341" y="318668"/>
                </a:moveTo>
                <a:lnTo>
                  <a:pt x="345215" y="326536"/>
                </a:lnTo>
                <a:lnTo>
                  <a:pt x="301177" y="351297"/>
                </a:lnTo>
                <a:lnTo>
                  <a:pt x="270669" y="375424"/>
                </a:lnTo>
                <a:lnTo>
                  <a:pt x="245055" y="407653"/>
                </a:lnTo>
                <a:lnTo>
                  <a:pt x="237200" y="441556"/>
                </a:lnTo>
                <a:lnTo>
                  <a:pt x="238173" y="450287"/>
                </a:lnTo>
                <a:lnTo>
                  <a:pt x="254547" y="487108"/>
                </a:lnTo>
                <a:lnTo>
                  <a:pt x="283147" y="515705"/>
                </a:lnTo>
                <a:lnTo>
                  <a:pt x="316054" y="525076"/>
                </a:lnTo>
                <a:lnTo>
                  <a:pt x="325046" y="524622"/>
                </a:lnTo>
                <a:lnTo>
                  <a:pt x="364502" y="512116"/>
                </a:lnTo>
                <a:lnTo>
                  <a:pt x="398171" y="492118"/>
                </a:lnTo>
                <a:lnTo>
                  <a:pt x="421666" y="474107"/>
                </a:lnTo>
                <a:lnTo>
                  <a:pt x="306720" y="474107"/>
                </a:lnTo>
                <a:lnTo>
                  <a:pt x="299450" y="472864"/>
                </a:lnTo>
                <a:lnTo>
                  <a:pt x="293278" y="469485"/>
                </a:lnTo>
                <a:lnTo>
                  <a:pt x="288203" y="463970"/>
                </a:lnTo>
                <a:lnTo>
                  <a:pt x="284871" y="457256"/>
                </a:lnTo>
                <a:lnTo>
                  <a:pt x="283927" y="450283"/>
                </a:lnTo>
                <a:lnTo>
                  <a:pt x="285369" y="443051"/>
                </a:lnTo>
                <a:lnTo>
                  <a:pt x="317412" y="408346"/>
                </a:lnTo>
                <a:lnTo>
                  <a:pt x="362661" y="378801"/>
                </a:lnTo>
                <a:lnTo>
                  <a:pt x="392646" y="369298"/>
                </a:lnTo>
                <a:lnTo>
                  <a:pt x="452410" y="369298"/>
                </a:lnTo>
                <a:lnTo>
                  <a:pt x="450804" y="366127"/>
                </a:lnTo>
                <a:lnTo>
                  <a:pt x="424089" y="333607"/>
                </a:lnTo>
                <a:lnTo>
                  <a:pt x="392191" y="319364"/>
                </a:lnTo>
                <a:lnTo>
                  <a:pt x="383341" y="318668"/>
                </a:lnTo>
                <a:close/>
              </a:path>
              <a:path w="462279" h="525145">
                <a:moveTo>
                  <a:pt x="452410" y="369298"/>
                </a:moveTo>
                <a:lnTo>
                  <a:pt x="392646" y="369298"/>
                </a:lnTo>
                <a:lnTo>
                  <a:pt x="399839" y="370593"/>
                </a:lnTo>
                <a:lnTo>
                  <a:pt x="405965" y="374004"/>
                </a:lnTo>
                <a:lnTo>
                  <a:pt x="411025" y="379530"/>
                </a:lnTo>
                <a:lnTo>
                  <a:pt x="414407" y="386284"/>
                </a:lnTo>
                <a:lnTo>
                  <a:pt x="415417" y="393253"/>
                </a:lnTo>
                <a:lnTo>
                  <a:pt x="414054" y="400437"/>
                </a:lnTo>
                <a:lnTo>
                  <a:pt x="382019" y="435020"/>
                </a:lnTo>
                <a:lnTo>
                  <a:pt x="336874" y="464488"/>
                </a:lnTo>
                <a:lnTo>
                  <a:pt x="306720" y="474107"/>
                </a:lnTo>
                <a:lnTo>
                  <a:pt x="421666" y="474107"/>
                </a:lnTo>
                <a:lnTo>
                  <a:pt x="449089" y="444391"/>
                </a:lnTo>
                <a:lnTo>
                  <a:pt x="461998" y="402297"/>
                </a:lnTo>
                <a:lnTo>
                  <a:pt x="461143" y="393604"/>
                </a:lnTo>
                <a:lnTo>
                  <a:pt x="459035" y="384733"/>
                </a:lnTo>
                <a:lnTo>
                  <a:pt x="455589" y="375574"/>
                </a:lnTo>
                <a:lnTo>
                  <a:pt x="452410" y="369298"/>
                </a:lnTo>
                <a:close/>
              </a:path>
              <a:path w="462279" h="525145">
                <a:moveTo>
                  <a:pt x="141845" y="246780"/>
                </a:moveTo>
                <a:lnTo>
                  <a:pt x="109946" y="268710"/>
                </a:lnTo>
                <a:lnTo>
                  <a:pt x="192832" y="389271"/>
                </a:lnTo>
                <a:lnTo>
                  <a:pt x="224730" y="367341"/>
                </a:lnTo>
                <a:lnTo>
                  <a:pt x="198828" y="329666"/>
                </a:lnTo>
                <a:lnTo>
                  <a:pt x="263493" y="285208"/>
                </a:lnTo>
                <a:lnTo>
                  <a:pt x="168264" y="285208"/>
                </a:lnTo>
                <a:lnTo>
                  <a:pt x="141845" y="246780"/>
                </a:lnTo>
                <a:close/>
              </a:path>
              <a:path w="462279" h="525145">
                <a:moveTo>
                  <a:pt x="268182" y="159923"/>
                </a:moveTo>
                <a:lnTo>
                  <a:pt x="238293" y="180472"/>
                </a:lnTo>
                <a:lnTo>
                  <a:pt x="264713" y="218901"/>
                </a:lnTo>
                <a:lnTo>
                  <a:pt x="168264" y="285208"/>
                </a:lnTo>
                <a:lnTo>
                  <a:pt x="263493" y="285208"/>
                </a:lnTo>
                <a:lnTo>
                  <a:pt x="350032" y="225713"/>
                </a:lnTo>
                <a:lnTo>
                  <a:pt x="325909" y="190627"/>
                </a:lnTo>
                <a:lnTo>
                  <a:pt x="302910" y="190627"/>
                </a:lnTo>
                <a:lnTo>
                  <a:pt x="298187" y="189398"/>
                </a:lnTo>
                <a:lnTo>
                  <a:pt x="272053" y="165553"/>
                </a:lnTo>
                <a:lnTo>
                  <a:pt x="268182" y="159923"/>
                </a:lnTo>
                <a:close/>
              </a:path>
              <a:path w="462279" h="525145">
                <a:moveTo>
                  <a:pt x="31897" y="86856"/>
                </a:moveTo>
                <a:lnTo>
                  <a:pt x="0" y="108786"/>
                </a:lnTo>
                <a:lnTo>
                  <a:pt x="82885" y="229348"/>
                </a:lnTo>
                <a:lnTo>
                  <a:pt x="114783" y="207417"/>
                </a:lnTo>
                <a:lnTo>
                  <a:pt x="88880" y="169743"/>
                </a:lnTo>
                <a:lnTo>
                  <a:pt x="153546" y="125285"/>
                </a:lnTo>
                <a:lnTo>
                  <a:pt x="58317" y="125285"/>
                </a:lnTo>
                <a:lnTo>
                  <a:pt x="31897" y="86856"/>
                </a:lnTo>
                <a:close/>
              </a:path>
              <a:path w="462279" h="525145">
                <a:moveTo>
                  <a:pt x="322581" y="185785"/>
                </a:moveTo>
                <a:lnTo>
                  <a:pt x="317456" y="188827"/>
                </a:lnTo>
                <a:lnTo>
                  <a:pt x="312497" y="190404"/>
                </a:lnTo>
                <a:lnTo>
                  <a:pt x="302910" y="190627"/>
                </a:lnTo>
                <a:lnTo>
                  <a:pt x="325909" y="190627"/>
                </a:lnTo>
                <a:lnTo>
                  <a:pt x="322581" y="185785"/>
                </a:lnTo>
                <a:close/>
              </a:path>
              <a:path w="462279" h="525145">
                <a:moveTo>
                  <a:pt x="158235" y="0"/>
                </a:moveTo>
                <a:lnTo>
                  <a:pt x="128346" y="20548"/>
                </a:lnTo>
                <a:lnTo>
                  <a:pt x="154766" y="58977"/>
                </a:lnTo>
                <a:lnTo>
                  <a:pt x="58317" y="125285"/>
                </a:lnTo>
                <a:lnTo>
                  <a:pt x="153546" y="125285"/>
                </a:lnTo>
                <a:lnTo>
                  <a:pt x="240084" y="65791"/>
                </a:lnTo>
                <a:lnTo>
                  <a:pt x="215963" y="30703"/>
                </a:lnTo>
                <a:lnTo>
                  <a:pt x="192962" y="30703"/>
                </a:lnTo>
                <a:lnTo>
                  <a:pt x="188240" y="29475"/>
                </a:lnTo>
                <a:lnTo>
                  <a:pt x="162106" y="5631"/>
                </a:lnTo>
                <a:lnTo>
                  <a:pt x="158235" y="0"/>
                </a:lnTo>
                <a:close/>
              </a:path>
              <a:path w="462279" h="525145">
                <a:moveTo>
                  <a:pt x="212634" y="25862"/>
                </a:moveTo>
                <a:lnTo>
                  <a:pt x="207509" y="28903"/>
                </a:lnTo>
                <a:lnTo>
                  <a:pt x="202549"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1" name="object 21"/>
          <p:cNvSpPr txBox="1"/>
          <p:nvPr/>
        </p:nvSpPr>
        <p:spPr>
          <a:xfrm>
            <a:off x="5181049" y="5486401"/>
            <a:ext cx="536201" cy="325923"/>
          </a:xfrm>
          <a:prstGeom prst="rect">
            <a:avLst/>
          </a:prstGeom>
        </p:spPr>
        <p:txBody>
          <a:bodyPr vert="horz" wrap="square" lIns="0" tIns="0" rIns="0" bIns="0" rtlCol="0">
            <a:spAutoFit/>
          </a:bodyPr>
          <a:lstStyle/>
          <a:p>
            <a:pPr marL="11206"/>
            <a:r>
              <a:rPr sz="2118" b="1" dirty="0">
                <a:latin typeface="Tahoma"/>
                <a:cs typeface="Tahoma"/>
              </a:rPr>
              <a:t>110</a:t>
            </a:r>
            <a:endParaRPr sz="2118">
              <a:latin typeface="Tahoma"/>
              <a:cs typeface="Tahoma"/>
            </a:endParaRPr>
          </a:p>
        </p:txBody>
      </p:sp>
      <p:sp>
        <p:nvSpPr>
          <p:cNvPr id="22" name="object 22"/>
          <p:cNvSpPr txBox="1"/>
          <p:nvPr/>
        </p:nvSpPr>
        <p:spPr>
          <a:xfrm>
            <a:off x="969881" y="5157228"/>
            <a:ext cx="1360954" cy="251159"/>
          </a:xfrm>
          <a:prstGeom prst="rect">
            <a:avLst/>
          </a:prstGeom>
        </p:spPr>
        <p:txBody>
          <a:bodyPr vert="horz" wrap="square" lIns="0" tIns="0" rIns="0" bIns="0" rtlCol="0">
            <a:spAutoFit/>
          </a:bodyPr>
          <a:lstStyle/>
          <a:p>
            <a:pPr marL="11206"/>
            <a:r>
              <a:rPr sz="1588" dirty="0">
                <a:latin typeface="Tahoma"/>
                <a:cs typeface="Tahoma"/>
              </a:rPr>
              <a:t>(60,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23" name="object 23"/>
          <p:cNvSpPr txBox="1"/>
          <p:nvPr/>
        </p:nvSpPr>
        <p:spPr>
          <a:xfrm>
            <a:off x="809879" y="2344271"/>
            <a:ext cx="1991846" cy="641201"/>
          </a:xfrm>
          <a:prstGeom prst="rect">
            <a:avLst/>
          </a:prstGeom>
        </p:spPr>
        <p:txBody>
          <a:bodyPr vert="horz" wrap="square" lIns="0" tIns="0" rIns="0" bIns="0" rtlCol="0">
            <a:spAutoFit/>
          </a:bodyPr>
          <a:lstStyle/>
          <a:p>
            <a:pPr marL="137840" marR="4483" indent="-127194">
              <a:lnSpc>
                <a:spcPts val="2471"/>
              </a:lnSpc>
            </a:pPr>
            <a:r>
              <a:rPr sz="2118" b="1" dirty="0">
                <a:latin typeface="Tahoma"/>
                <a:cs typeface="Tahoma"/>
              </a:rPr>
              <a:t>OK,</a:t>
            </a:r>
            <a:r>
              <a:rPr sz="2118" b="1" spc="-53" dirty="0">
                <a:latin typeface="Tahoma"/>
                <a:cs typeface="Tahoma"/>
              </a:rPr>
              <a:t> </a:t>
            </a:r>
            <a:r>
              <a:rPr sz="2118" b="1" spc="-4" dirty="0">
                <a:latin typeface="Tahoma"/>
                <a:cs typeface="Tahoma"/>
              </a:rPr>
              <a:t>Everybody  Synchronize!</a:t>
            </a:r>
            <a:endParaRPr sz="2118">
              <a:latin typeface="Tahoma"/>
              <a:cs typeface="Tahoma"/>
            </a:endParaRPr>
          </a:p>
        </p:txBody>
      </p:sp>
      <p:sp>
        <p:nvSpPr>
          <p:cNvPr id="24" name="object 24"/>
          <p:cNvSpPr/>
          <p:nvPr/>
        </p:nvSpPr>
        <p:spPr>
          <a:xfrm>
            <a:off x="3093638" y="3135770"/>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25" name="object 25"/>
          <p:cNvSpPr/>
          <p:nvPr/>
        </p:nvSpPr>
        <p:spPr>
          <a:xfrm>
            <a:off x="4025698" y="3092824"/>
            <a:ext cx="143996" cy="168649"/>
          </a:xfrm>
          <a:custGeom>
            <a:avLst/>
            <a:gdLst/>
            <a:ahLst/>
            <a:cxnLst/>
            <a:rect l="l" t="t" r="r" b="b"/>
            <a:pathLst>
              <a:path w="163195" h="191135">
                <a:moveTo>
                  <a:pt x="162864" y="0"/>
                </a:moveTo>
                <a:lnTo>
                  <a:pt x="0" y="101088"/>
                </a:lnTo>
                <a:lnTo>
                  <a:pt x="146016" y="190945"/>
                </a:lnTo>
                <a:lnTo>
                  <a:pt x="162864" y="0"/>
                </a:lnTo>
                <a:close/>
              </a:path>
            </a:pathLst>
          </a:custGeom>
          <a:solidFill>
            <a:srgbClr val="000000"/>
          </a:solidFill>
        </p:spPr>
        <p:txBody>
          <a:bodyPr wrap="square" lIns="0" tIns="0" rIns="0" bIns="0" rtlCol="0"/>
          <a:lstStyle/>
          <a:p>
            <a:endParaRPr sz="1588"/>
          </a:p>
        </p:txBody>
      </p:sp>
      <p:sp>
        <p:nvSpPr>
          <p:cNvPr id="26" name="object 26"/>
          <p:cNvSpPr/>
          <p:nvPr/>
        </p:nvSpPr>
        <p:spPr>
          <a:xfrm>
            <a:off x="3456426" y="5460067"/>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27" name="object 27"/>
          <p:cNvSpPr/>
          <p:nvPr/>
        </p:nvSpPr>
        <p:spPr>
          <a:xfrm>
            <a:off x="3406006" y="5421116"/>
            <a:ext cx="152960" cy="151279"/>
          </a:xfrm>
          <a:custGeom>
            <a:avLst/>
            <a:gdLst/>
            <a:ahLst/>
            <a:cxnLst/>
            <a:rect l="l" t="t" r="r" b="b"/>
            <a:pathLst>
              <a:path w="173354" h="171450">
                <a:moveTo>
                  <a:pt x="169984" y="0"/>
                </a:moveTo>
                <a:lnTo>
                  <a:pt x="0" y="88593"/>
                </a:lnTo>
                <a:lnTo>
                  <a:pt x="172866" y="171425"/>
                </a:lnTo>
                <a:lnTo>
                  <a:pt x="169984" y="0"/>
                </a:lnTo>
                <a:close/>
              </a:path>
            </a:pathLst>
          </a:custGeom>
          <a:solidFill>
            <a:srgbClr val="000000"/>
          </a:solidFill>
        </p:spPr>
        <p:txBody>
          <a:bodyPr wrap="square" lIns="0" tIns="0" rIns="0" bIns="0" rtlCol="0"/>
          <a:lstStyle/>
          <a:p>
            <a:endParaRPr sz="1588"/>
          </a:p>
        </p:txBody>
      </p:sp>
      <p:sp>
        <p:nvSpPr>
          <p:cNvPr id="28" name="object 28"/>
          <p:cNvSpPr/>
          <p:nvPr/>
        </p:nvSpPr>
        <p:spPr>
          <a:xfrm>
            <a:off x="4800949" y="3135770"/>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29" name="object 29"/>
          <p:cNvSpPr/>
          <p:nvPr/>
        </p:nvSpPr>
        <p:spPr>
          <a:xfrm>
            <a:off x="4774521" y="3092824"/>
            <a:ext cx="143996" cy="168649"/>
          </a:xfrm>
          <a:custGeom>
            <a:avLst/>
            <a:gdLst/>
            <a:ahLst/>
            <a:cxnLst/>
            <a:rect l="l" t="t" r="r" b="b"/>
            <a:pathLst>
              <a:path w="163195" h="191135">
                <a:moveTo>
                  <a:pt x="0" y="0"/>
                </a:moveTo>
                <a:lnTo>
                  <a:pt x="16847" y="190945"/>
                </a:lnTo>
                <a:lnTo>
                  <a:pt x="162864" y="101088"/>
                </a:lnTo>
                <a:lnTo>
                  <a:pt x="0" y="0"/>
                </a:lnTo>
                <a:close/>
              </a:path>
            </a:pathLst>
          </a:custGeom>
          <a:solidFill>
            <a:srgbClr val="000000"/>
          </a:solidFill>
        </p:spPr>
        <p:txBody>
          <a:bodyPr wrap="square" lIns="0" tIns="0" rIns="0" bIns="0" rtlCol="0"/>
          <a:lstStyle/>
          <a:p>
            <a:endParaRPr sz="1588"/>
          </a:p>
        </p:txBody>
      </p:sp>
      <p:sp>
        <p:nvSpPr>
          <p:cNvPr id="30" name="object 30"/>
          <p:cNvSpPr/>
          <p:nvPr/>
        </p:nvSpPr>
        <p:spPr>
          <a:xfrm>
            <a:off x="2134470" y="4877606"/>
            <a:ext cx="1371124" cy="830096"/>
          </a:xfrm>
          <a:prstGeom prst="rect">
            <a:avLst/>
          </a:prstGeom>
          <a:blipFill>
            <a:blip r:embed="rId4" cstate="print"/>
            <a:stretch>
              <a:fillRect/>
            </a:stretch>
          </a:blipFill>
        </p:spPr>
        <p:txBody>
          <a:bodyPr wrap="square" lIns="0" tIns="0" rIns="0" bIns="0" rtlCol="0"/>
          <a:lstStyle/>
          <a:p>
            <a:endParaRPr sz="1588"/>
          </a:p>
        </p:txBody>
      </p:sp>
      <p:sp>
        <p:nvSpPr>
          <p:cNvPr id="31" name="object 31"/>
          <p:cNvSpPr txBox="1"/>
          <p:nvPr/>
        </p:nvSpPr>
        <p:spPr>
          <a:xfrm>
            <a:off x="7083727" y="2949388"/>
            <a:ext cx="714935" cy="641201"/>
          </a:xfrm>
          <a:prstGeom prst="rect">
            <a:avLst/>
          </a:prstGeom>
        </p:spPr>
        <p:txBody>
          <a:bodyPr vert="horz" wrap="square" lIns="0" tIns="0" rIns="0" bIns="0" rtlCol="0">
            <a:spAutoFit/>
          </a:bodyPr>
          <a:lstStyle/>
          <a:p>
            <a:pPr marL="61075" marR="4483" indent="-50429">
              <a:lnSpc>
                <a:spcPts val="2471"/>
              </a:lnSpc>
            </a:pPr>
            <a:r>
              <a:rPr sz="2118" spc="-4" dirty="0">
                <a:latin typeface="Tahoma"/>
                <a:cs typeface="Tahoma"/>
              </a:rPr>
              <a:t>Same  </a:t>
            </a:r>
            <a:r>
              <a:rPr sz="2118" spc="-101" dirty="0">
                <a:latin typeface="Tahoma"/>
                <a:cs typeface="Tahoma"/>
              </a:rPr>
              <a:t>V</a:t>
            </a:r>
            <a:r>
              <a:rPr sz="2118" spc="-4" dirty="0">
                <a:latin typeface="Tahoma"/>
                <a:cs typeface="Tahoma"/>
              </a:rPr>
              <a:t>a</a:t>
            </a:r>
            <a:r>
              <a:rPr sz="2118" dirty="0">
                <a:latin typeface="Tahoma"/>
                <a:cs typeface="Tahoma"/>
              </a:rPr>
              <a:t>lue</a:t>
            </a:r>
            <a:endParaRPr sz="2118">
              <a:latin typeface="Tahoma"/>
              <a:cs typeface="Tahoma"/>
            </a:endParaRPr>
          </a:p>
        </p:txBody>
      </p:sp>
      <p:sp>
        <p:nvSpPr>
          <p:cNvPr id="32" name="object 32"/>
          <p:cNvSpPr/>
          <p:nvPr/>
        </p:nvSpPr>
        <p:spPr>
          <a:xfrm>
            <a:off x="5871785" y="2762971"/>
            <a:ext cx="1121709" cy="330013"/>
          </a:xfrm>
          <a:custGeom>
            <a:avLst/>
            <a:gdLst/>
            <a:ahLst/>
            <a:cxnLst/>
            <a:rect l="l" t="t" r="r" b="b"/>
            <a:pathLst>
              <a:path w="1271270" h="374014">
                <a:moveTo>
                  <a:pt x="1271031" y="373832"/>
                </a:moveTo>
                <a:lnTo>
                  <a:pt x="0" y="0"/>
                </a:lnTo>
              </a:path>
            </a:pathLst>
          </a:custGeom>
          <a:ln w="9524">
            <a:solidFill>
              <a:srgbClr val="000000"/>
            </a:solidFill>
          </a:ln>
        </p:spPr>
        <p:txBody>
          <a:bodyPr wrap="square" lIns="0" tIns="0" rIns="0" bIns="0" rtlCol="0"/>
          <a:lstStyle/>
          <a:p>
            <a:endParaRPr sz="1588"/>
          </a:p>
        </p:txBody>
      </p:sp>
      <p:sp>
        <p:nvSpPr>
          <p:cNvPr id="33" name="object 33"/>
          <p:cNvSpPr/>
          <p:nvPr/>
        </p:nvSpPr>
        <p:spPr>
          <a:xfrm>
            <a:off x="5850286" y="2743367"/>
            <a:ext cx="74519" cy="64994"/>
          </a:xfrm>
          <a:custGeom>
            <a:avLst/>
            <a:gdLst/>
            <a:ahLst/>
            <a:cxnLst/>
            <a:rect l="l" t="t" r="r" b="b"/>
            <a:pathLst>
              <a:path w="84454" h="73660">
                <a:moveTo>
                  <a:pt x="83854" y="0"/>
                </a:moveTo>
                <a:lnTo>
                  <a:pt x="0" y="15050"/>
                </a:lnTo>
                <a:lnTo>
                  <a:pt x="62353" y="73103"/>
                </a:lnTo>
                <a:lnTo>
                  <a:pt x="83854" y="0"/>
                </a:lnTo>
                <a:close/>
              </a:path>
            </a:pathLst>
          </a:custGeom>
          <a:solidFill>
            <a:srgbClr val="000000"/>
          </a:solidFill>
        </p:spPr>
        <p:txBody>
          <a:bodyPr wrap="square" lIns="0" tIns="0" rIns="0" bIns="0" rtlCol="0"/>
          <a:lstStyle/>
          <a:p>
            <a:endParaRPr sz="1588"/>
          </a:p>
        </p:txBody>
      </p:sp>
      <p:sp>
        <p:nvSpPr>
          <p:cNvPr id="34" name="object 34"/>
          <p:cNvSpPr/>
          <p:nvPr/>
        </p:nvSpPr>
        <p:spPr>
          <a:xfrm>
            <a:off x="7463930" y="3899647"/>
            <a:ext cx="0" cy="1053353"/>
          </a:xfrm>
          <a:custGeom>
            <a:avLst/>
            <a:gdLst/>
            <a:ahLst/>
            <a:cxnLst/>
            <a:rect l="l" t="t" r="r" b="b"/>
            <a:pathLst>
              <a:path h="1193800">
                <a:moveTo>
                  <a:pt x="0" y="0"/>
                </a:moveTo>
                <a:lnTo>
                  <a:pt x="0" y="1193799"/>
                </a:lnTo>
              </a:path>
            </a:pathLst>
          </a:custGeom>
          <a:ln w="9524">
            <a:solidFill>
              <a:srgbClr val="000000"/>
            </a:solidFill>
          </a:ln>
        </p:spPr>
        <p:txBody>
          <a:bodyPr wrap="square" lIns="0" tIns="0" rIns="0" bIns="0" rtlCol="0"/>
          <a:lstStyle/>
          <a:p>
            <a:endParaRPr sz="1588"/>
          </a:p>
        </p:txBody>
      </p:sp>
      <p:sp>
        <p:nvSpPr>
          <p:cNvPr id="35" name="object 35"/>
          <p:cNvSpPr/>
          <p:nvPr/>
        </p:nvSpPr>
        <p:spPr>
          <a:xfrm>
            <a:off x="7430313" y="4908177"/>
            <a:ext cx="67235" cy="67235"/>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588"/>
          </a:p>
        </p:txBody>
      </p:sp>
    </p:spTree>
    <p:extLst>
      <p:ext uri="{BB962C8B-B14F-4D97-AF65-F5344CB8AC3E}">
        <p14:creationId xmlns:p14="http://schemas.microsoft.com/office/powerpoint/2010/main" val="25586072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6503" y="125831"/>
            <a:ext cx="5420285" cy="657231"/>
          </a:xfrm>
          <a:prstGeom prst="rect">
            <a:avLst/>
          </a:prstGeom>
        </p:spPr>
        <p:txBody>
          <a:bodyPr vert="horz" wrap="square" lIns="0" tIns="0" rIns="0" bIns="0" rtlCol="0" anchor="ctr">
            <a:spAutoFit/>
          </a:bodyPr>
          <a:lstStyle/>
          <a:p>
            <a:pPr marL="11206">
              <a:tabLst>
                <a:tab pos="2476632" algn="l"/>
                <a:tab pos="4065711" algn="l"/>
              </a:tabLst>
            </a:pPr>
            <a:r>
              <a:rPr dirty="0"/>
              <a:t>Byza</a:t>
            </a:r>
            <a:r>
              <a:rPr spc="-4" dirty="0"/>
              <a:t>n</a:t>
            </a:r>
            <a:r>
              <a:rPr dirty="0"/>
              <a:t>t</a:t>
            </a:r>
            <a:r>
              <a:rPr spc="-4" dirty="0"/>
              <a:t>in</a:t>
            </a:r>
            <a:r>
              <a:rPr dirty="0"/>
              <a:t>e	</a:t>
            </a:r>
            <a:r>
              <a:rPr spc="-4" dirty="0"/>
              <a:t>F</a:t>
            </a:r>
            <a:r>
              <a:rPr dirty="0"/>
              <a:t>a</a:t>
            </a:r>
            <a:r>
              <a:rPr spc="-4" dirty="0"/>
              <a:t>ul</a:t>
            </a:r>
            <a:r>
              <a:rPr dirty="0"/>
              <a:t>ty	C</a:t>
            </a:r>
            <a:r>
              <a:rPr spc="-4" dirty="0"/>
              <a:t>lo</a:t>
            </a:r>
            <a:r>
              <a:rPr dirty="0"/>
              <a:t>ck</a:t>
            </a:r>
          </a:p>
        </p:txBody>
      </p:sp>
      <p:sp>
        <p:nvSpPr>
          <p:cNvPr id="3" name="object 3"/>
          <p:cNvSpPr/>
          <p:nvPr/>
        </p:nvSpPr>
        <p:spPr>
          <a:xfrm>
            <a:off x="3969186" y="2095065"/>
            <a:ext cx="914954" cy="96208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5784539" y="4515536"/>
            <a:ext cx="914954" cy="962089"/>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p:nvPr/>
        </p:nvSpPr>
        <p:spPr>
          <a:xfrm>
            <a:off x="4171644" y="1855694"/>
            <a:ext cx="407894" cy="244362"/>
          </a:xfrm>
          <a:prstGeom prst="rect">
            <a:avLst/>
          </a:prstGeom>
        </p:spPr>
        <p:txBody>
          <a:bodyPr vert="horz" wrap="square" lIns="0" tIns="0" rIns="0" bIns="0" rtlCol="0">
            <a:spAutoFit/>
          </a:bodyPr>
          <a:lstStyle/>
          <a:p>
            <a:pPr marL="11206"/>
            <a:r>
              <a:rPr sz="1588" b="1" dirty="0">
                <a:latin typeface="Tahoma"/>
                <a:cs typeface="Tahoma"/>
              </a:rPr>
              <a:t>100</a:t>
            </a:r>
            <a:endParaRPr sz="1588">
              <a:latin typeface="Tahoma"/>
              <a:cs typeface="Tahoma"/>
            </a:endParaRPr>
          </a:p>
        </p:txBody>
      </p:sp>
      <p:sp>
        <p:nvSpPr>
          <p:cNvPr id="6" name="object 6"/>
          <p:cNvSpPr/>
          <p:nvPr/>
        </p:nvSpPr>
        <p:spPr>
          <a:xfrm>
            <a:off x="2918361" y="2756648"/>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7" name="object 7"/>
          <p:cNvSpPr/>
          <p:nvPr/>
        </p:nvSpPr>
        <p:spPr>
          <a:xfrm>
            <a:off x="2891932" y="4336284"/>
            <a:ext cx="143996" cy="168649"/>
          </a:xfrm>
          <a:custGeom>
            <a:avLst/>
            <a:gdLst/>
            <a:ahLst/>
            <a:cxnLst/>
            <a:rect l="l" t="t" r="r" b="b"/>
            <a:pathLst>
              <a:path w="163195" h="191135">
                <a:moveTo>
                  <a:pt x="16847" y="0"/>
                </a:moveTo>
                <a:lnTo>
                  <a:pt x="0" y="190944"/>
                </a:lnTo>
                <a:lnTo>
                  <a:pt x="162864" y="89856"/>
                </a:lnTo>
                <a:lnTo>
                  <a:pt x="16847" y="0"/>
                </a:lnTo>
                <a:close/>
              </a:path>
            </a:pathLst>
          </a:custGeom>
          <a:solidFill>
            <a:srgbClr val="000000"/>
          </a:solidFill>
        </p:spPr>
        <p:txBody>
          <a:bodyPr wrap="square" lIns="0" tIns="0" rIns="0" bIns="0" rtlCol="0"/>
          <a:lstStyle/>
          <a:p>
            <a:endParaRPr sz="1588"/>
          </a:p>
        </p:txBody>
      </p:sp>
      <p:sp>
        <p:nvSpPr>
          <p:cNvPr id="8" name="object 8"/>
          <p:cNvSpPr/>
          <p:nvPr/>
        </p:nvSpPr>
        <p:spPr>
          <a:xfrm>
            <a:off x="3406006" y="5191973"/>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9" name="object 9"/>
          <p:cNvSpPr/>
          <p:nvPr/>
        </p:nvSpPr>
        <p:spPr>
          <a:xfrm>
            <a:off x="5587094" y="5118038"/>
            <a:ext cx="152960" cy="151279"/>
          </a:xfrm>
          <a:custGeom>
            <a:avLst/>
            <a:gdLst/>
            <a:ahLst/>
            <a:cxnLst/>
            <a:rect l="l" t="t" r="r" b="b"/>
            <a:pathLst>
              <a:path w="173354" h="171450">
                <a:moveTo>
                  <a:pt x="0" y="0"/>
                </a:moveTo>
                <a:lnTo>
                  <a:pt x="2881" y="171425"/>
                </a:lnTo>
                <a:lnTo>
                  <a:pt x="172866" y="82831"/>
                </a:lnTo>
                <a:lnTo>
                  <a:pt x="0" y="0"/>
                </a:lnTo>
                <a:close/>
              </a:path>
            </a:pathLst>
          </a:custGeom>
          <a:solidFill>
            <a:srgbClr val="000000"/>
          </a:solidFill>
        </p:spPr>
        <p:txBody>
          <a:bodyPr wrap="square" lIns="0" tIns="0" rIns="0" bIns="0" rtlCol="0"/>
          <a:lstStyle/>
          <a:p>
            <a:endParaRPr sz="1588"/>
          </a:p>
        </p:txBody>
      </p:sp>
      <p:sp>
        <p:nvSpPr>
          <p:cNvPr id="10" name="object 10"/>
          <p:cNvSpPr txBox="1"/>
          <p:nvPr/>
        </p:nvSpPr>
        <p:spPr>
          <a:xfrm>
            <a:off x="2804964" y="5566242"/>
            <a:ext cx="279587" cy="244362"/>
          </a:xfrm>
          <a:prstGeom prst="rect">
            <a:avLst/>
          </a:prstGeom>
        </p:spPr>
        <p:txBody>
          <a:bodyPr vert="horz" wrap="square" lIns="0" tIns="0" rIns="0" bIns="0" rtlCol="0">
            <a:spAutoFit/>
          </a:bodyPr>
          <a:lstStyle/>
          <a:p>
            <a:pPr marL="11206"/>
            <a:r>
              <a:rPr sz="1588" b="1" dirty="0">
                <a:latin typeface="Tahoma"/>
                <a:cs typeface="Tahoma"/>
              </a:rPr>
              <a:t>90</a:t>
            </a:r>
            <a:endParaRPr sz="1588">
              <a:latin typeface="Tahoma"/>
              <a:cs typeface="Tahoma"/>
            </a:endParaRPr>
          </a:p>
        </p:txBody>
      </p:sp>
      <p:sp>
        <p:nvSpPr>
          <p:cNvPr id="11" name="object 11"/>
          <p:cNvSpPr txBox="1"/>
          <p:nvPr/>
        </p:nvSpPr>
        <p:spPr>
          <a:xfrm>
            <a:off x="6068894" y="5486400"/>
            <a:ext cx="407894" cy="244362"/>
          </a:xfrm>
          <a:prstGeom prst="rect">
            <a:avLst/>
          </a:prstGeom>
        </p:spPr>
        <p:txBody>
          <a:bodyPr vert="horz" wrap="square" lIns="0" tIns="0" rIns="0" bIns="0" rtlCol="0">
            <a:spAutoFit/>
          </a:bodyPr>
          <a:lstStyle/>
          <a:p>
            <a:pPr marL="11206"/>
            <a:r>
              <a:rPr sz="1588" b="1" dirty="0">
                <a:latin typeface="Tahoma"/>
                <a:cs typeface="Tahoma"/>
              </a:rPr>
              <a:t>110</a:t>
            </a:r>
            <a:endParaRPr sz="1588">
              <a:latin typeface="Tahoma"/>
              <a:cs typeface="Tahoma"/>
            </a:endParaRPr>
          </a:p>
        </p:txBody>
      </p:sp>
      <p:sp>
        <p:nvSpPr>
          <p:cNvPr id="12" name="object 12"/>
          <p:cNvSpPr/>
          <p:nvPr/>
        </p:nvSpPr>
        <p:spPr>
          <a:xfrm>
            <a:off x="4976227" y="2756648"/>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13" name="object 13"/>
          <p:cNvSpPr/>
          <p:nvPr/>
        </p:nvSpPr>
        <p:spPr>
          <a:xfrm>
            <a:off x="5908287" y="4336284"/>
            <a:ext cx="143996" cy="168649"/>
          </a:xfrm>
          <a:custGeom>
            <a:avLst/>
            <a:gdLst/>
            <a:ahLst/>
            <a:cxnLst/>
            <a:rect l="l" t="t" r="r" b="b"/>
            <a:pathLst>
              <a:path w="163195" h="191135">
                <a:moveTo>
                  <a:pt x="146015" y="0"/>
                </a:moveTo>
                <a:lnTo>
                  <a:pt x="0" y="89856"/>
                </a:lnTo>
                <a:lnTo>
                  <a:pt x="162864" y="190944"/>
                </a:lnTo>
                <a:lnTo>
                  <a:pt x="146015" y="0"/>
                </a:lnTo>
                <a:close/>
              </a:path>
            </a:pathLst>
          </a:custGeom>
          <a:solidFill>
            <a:srgbClr val="000000"/>
          </a:solidFill>
        </p:spPr>
        <p:txBody>
          <a:bodyPr wrap="square" lIns="0" tIns="0" rIns="0" bIns="0" rtlCol="0"/>
          <a:lstStyle/>
          <a:p>
            <a:endParaRPr sz="1588"/>
          </a:p>
        </p:txBody>
      </p:sp>
      <p:sp>
        <p:nvSpPr>
          <p:cNvPr id="14" name="object 14"/>
          <p:cNvSpPr/>
          <p:nvPr/>
        </p:nvSpPr>
        <p:spPr>
          <a:xfrm>
            <a:off x="3330463" y="4239666"/>
            <a:ext cx="385482" cy="498662"/>
          </a:xfrm>
          <a:custGeom>
            <a:avLst/>
            <a:gdLst/>
            <a:ahLst/>
            <a:cxnLst/>
            <a:rect l="l" t="t" r="r" b="b"/>
            <a:pathLst>
              <a:path w="436879" h="565150">
                <a:moveTo>
                  <a:pt x="151536" y="438271"/>
                </a:moveTo>
                <a:lnTo>
                  <a:pt x="56307" y="438271"/>
                </a:lnTo>
                <a:lnTo>
                  <a:pt x="152756" y="504581"/>
                </a:lnTo>
                <a:lnTo>
                  <a:pt x="126337" y="543010"/>
                </a:lnTo>
                <a:lnTo>
                  <a:pt x="158235" y="564939"/>
                </a:lnTo>
                <a:lnTo>
                  <a:pt x="230296" y="460123"/>
                </a:lnTo>
                <a:lnTo>
                  <a:pt x="183320" y="460123"/>
                </a:lnTo>
                <a:lnTo>
                  <a:pt x="151536" y="438271"/>
                </a:lnTo>
                <a:close/>
              </a:path>
              <a:path w="436879" h="565150">
                <a:moveTo>
                  <a:pt x="32117" y="356171"/>
                </a:moveTo>
                <a:lnTo>
                  <a:pt x="4667" y="396100"/>
                </a:lnTo>
                <a:lnTo>
                  <a:pt x="9343" y="399796"/>
                </a:lnTo>
                <a:lnTo>
                  <a:pt x="12590" y="403861"/>
                </a:lnTo>
                <a:lnTo>
                  <a:pt x="16231" y="412733"/>
                </a:lnTo>
                <a:lnTo>
                  <a:pt x="16775" y="417582"/>
                </a:lnTo>
                <a:lnTo>
                  <a:pt x="16045" y="422843"/>
                </a:lnTo>
                <a:lnTo>
                  <a:pt x="0" y="456152"/>
                </a:lnTo>
                <a:lnTo>
                  <a:pt x="29888" y="476700"/>
                </a:lnTo>
                <a:lnTo>
                  <a:pt x="56307" y="438271"/>
                </a:lnTo>
                <a:lnTo>
                  <a:pt x="151536" y="438271"/>
                </a:lnTo>
                <a:lnTo>
                  <a:pt x="32117" y="356171"/>
                </a:lnTo>
                <a:close/>
              </a:path>
              <a:path w="436879" h="565150">
                <a:moveTo>
                  <a:pt x="209222" y="422448"/>
                </a:moveTo>
                <a:lnTo>
                  <a:pt x="183320" y="460123"/>
                </a:lnTo>
                <a:lnTo>
                  <a:pt x="230296" y="460123"/>
                </a:lnTo>
                <a:lnTo>
                  <a:pt x="241120" y="444379"/>
                </a:lnTo>
                <a:lnTo>
                  <a:pt x="209222" y="422448"/>
                </a:lnTo>
                <a:close/>
              </a:path>
              <a:path w="436879" h="565150">
                <a:moveTo>
                  <a:pt x="182444" y="183339"/>
                </a:moveTo>
                <a:lnTo>
                  <a:pt x="141559" y="197453"/>
                </a:lnTo>
                <a:lnTo>
                  <a:pt x="114383" y="230333"/>
                </a:lnTo>
                <a:lnTo>
                  <a:pt x="103103" y="272385"/>
                </a:lnTo>
                <a:lnTo>
                  <a:pt x="103137" y="274680"/>
                </a:lnTo>
                <a:lnTo>
                  <a:pt x="121191" y="316686"/>
                </a:lnTo>
                <a:lnTo>
                  <a:pt x="155329" y="348537"/>
                </a:lnTo>
                <a:lnTo>
                  <a:pt x="189586" y="371033"/>
                </a:lnTo>
                <a:lnTo>
                  <a:pt x="230242" y="387506"/>
                </a:lnTo>
                <a:lnTo>
                  <a:pt x="248616" y="389519"/>
                </a:lnTo>
                <a:lnTo>
                  <a:pt x="257431" y="388891"/>
                </a:lnTo>
                <a:lnTo>
                  <a:pt x="296617" y="368474"/>
                </a:lnTo>
                <a:lnTo>
                  <a:pt x="318137" y="338720"/>
                </a:lnTo>
                <a:lnTo>
                  <a:pt x="258198" y="338720"/>
                </a:lnTo>
                <a:lnTo>
                  <a:pt x="249830" y="337826"/>
                </a:lnTo>
                <a:lnTo>
                  <a:pt x="214320" y="321229"/>
                </a:lnTo>
                <a:lnTo>
                  <a:pt x="170531" y="289561"/>
                </a:lnTo>
                <a:lnTo>
                  <a:pt x="149554" y="257786"/>
                </a:lnTo>
                <a:lnTo>
                  <a:pt x="150545" y="250845"/>
                </a:lnTo>
                <a:lnTo>
                  <a:pt x="153893" y="244143"/>
                </a:lnTo>
                <a:lnTo>
                  <a:pt x="158987" y="238566"/>
                </a:lnTo>
                <a:lnTo>
                  <a:pt x="165133" y="235128"/>
                </a:lnTo>
                <a:lnTo>
                  <a:pt x="172328" y="233828"/>
                </a:lnTo>
                <a:lnTo>
                  <a:pt x="287200" y="233828"/>
                </a:lnTo>
                <a:lnTo>
                  <a:pt x="285165" y="232041"/>
                </a:lnTo>
                <a:lnTo>
                  <a:pt x="252318" y="208402"/>
                </a:lnTo>
                <a:lnTo>
                  <a:pt x="210477" y="187986"/>
                </a:lnTo>
                <a:lnTo>
                  <a:pt x="191478" y="183828"/>
                </a:lnTo>
                <a:lnTo>
                  <a:pt x="182444" y="183339"/>
                </a:lnTo>
                <a:close/>
              </a:path>
              <a:path w="436879" h="565150">
                <a:moveTo>
                  <a:pt x="287200" y="233828"/>
                </a:moveTo>
                <a:lnTo>
                  <a:pt x="172328" y="233828"/>
                </a:lnTo>
                <a:lnTo>
                  <a:pt x="180574" y="234668"/>
                </a:lnTo>
                <a:lnTo>
                  <a:pt x="190368" y="237794"/>
                </a:lnTo>
                <a:lnTo>
                  <a:pt x="232018" y="261790"/>
                </a:lnTo>
                <a:lnTo>
                  <a:pt x="269219" y="292055"/>
                </a:lnTo>
                <a:lnTo>
                  <a:pt x="280991" y="314896"/>
                </a:lnTo>
                <a:lnTo>
                  <a:pt x="280046" y="321869"/>
                </a:lnTo>
                <a:lnTo>
                  <a:pt x="276713" y="328583"/>
                </a:lnTo>
                <a:lnTo>
                  <a:pt x="271639" y="334098"/>
                </a:lnTo>
                <a:lnTo>
                  <a:pt x="265467" y="337477"/>
                </a:lnTo>
                <a:lnTo>
                  <a:pt x="258198" y="338720"/>
                </a:lnTo>
                <a:lnTo>
                  <a:pt x="318137" y="338720"/>
                </a:lnTo>
                <a:lnTo>
                  <a:pt x="327634" y="297481"/>
                </a:lnTo>
                <a:lnTo>
                  <a:pt x="326295" y="289025"/>
                </a:lnTo>
                <a:lnTo>
                  <a:pt x="302463" y="248135"/>
                </a:lnTo>
                <a:lnTo>
                  <a:pt x="294345" y="240103"/>
                </a:lnTo>
                <a:lnTo>
                  <a:pt x="287200" y="233828"/>
                </a:lnTo>
                <a:close/>
              </a:path>
              <a:path w="436879" h="565150">
                <a:moveTo>
                  <a:pt x="433717" y="119851"/>
                </a:moveTo>
                <a:lnTo>
                  <a:pt x="354907" y="119851"/>
                </a:lnTo>
                <a:lnTo>
                  <a:pt x="363498" y="120559"/>
                </a:lnTo>
                <a:lnTo>
                  <a:pt x="367798" y="122216"/>
                </a:lnTo>
                <a:lnTo>
                  <a:pt x="387924" y="152591"/>
                </a:lnTo>
                <a:lnTo>
                  <a:pt x="387038" y="158501"/>
                </a:lnTo>
                <a:lnTo>
                  <a:pt x="367885" y="191516"/>
                </a:lnTo>
                <a:lnTo>
                  <a:pt x="350292" y="205419"/>
                </a:lnTo>
                <a:lnTo>
                  <a:pt x="345238" y="208826"/>
                </a:lnTo>
                <a:lnTo>
                  <a:pt x="340887" y="211388"/>
                </a:lnTo>
                <a:lnTo>
                  <a:pt x="327394" y="217742"/>
                </a:lnTo>
                <a:lnTo>
                  <a:pt x="324521" y="221922"/>
                </a:lnTo>
                <a:lnTo>
                  <a:pt x="364449" y="249373"/>
                </a:lnTo>
                <a:lnTo>
                  <a:pt x="369997" y="245671"/>
                </a:lnTo>
                <a:lnTo>
                  <a:pt x="375884" y="241264"/>
                </a:lnTo>
                <a:lnTo>
                  <a:pt x="409234" y="207354"/>
                </a:lnTo>
                <a:lnTo>
                  <a:pt x="431084" y="170379"/>
                </a:lnTo>
                <a:lnTo>
                  <a:pt x="436616" y="137771"/>
                </a:lnTo>
                <a:lnTo>
                  <a:pt x="435956" y="129936"/>
                </a:lnTo>
                <a:lnTo>
                  <a:pt x="434513" y="122488"/>
                </a:lnTo>
                <a:lnTo>
                  <a:pt x="434402" y="122031"/>
                </a:lnTo>
                <a:lnTo>
                  <a:pt x="433717" y="119851"/>
                </a:lnTo>
                <a:close/>
              </a:path>
              <a:path w="436879" h="565150">
                <a:moveTo>
                  <a:pt x="277726" y="0"/>
                </a:moveTo>
                <a:lnTo>
                  <a:pt x="194494" y="121062"/>
                </a:lnTo>
                <a:lnTo>
                  <a:pt x="296971" y="191516"/>
                </a:lnTo>
                <a:lnTo>
                  <a:pt x="299680" y="187575"/>
                </a:lnTo>
                <a:lnTo>
                  <a:pt x="301669" y="182058"/>
                </a:lnTo>
                <a:lnTo>
                  <a:pt x="304319" y="175755"/>
                </a:lnTo>
                <a:lnTo>
                  <a:pt x="326351" y="138855"/>
                </a:lnTo>
                <a:lnTo>
                  <a:pt x="345821" y="122488"/>
                </a:lnTo>
                <a:lnTo>
                  <a:pt x="289106" y="122488"/>
                </a:lnTo>
                <a:lnTo>
                  <a:pt x="258605" y="101518"/>
                </a:lnTo>
                <a:lnTo>
                  <a:pt x="312135" y="23656"/>
                </a:lnTo>
                <a:lnTo>
                  <a:pt x="277726" y="0"/>
                </a:lnTo>
                <a:close/>
              </a:path>
              <a:path w="436879" h="565150">
                <a:moveTo>
                  <a:pt x="362797" y="64288"/>
                </a:moveTo>
                <a:lnTo>
                  <a:pt x="324601" y="78400"/>
                </a:lnTo>
                <a:lnTo>
                  <a:pt x="298696" y="107227"/>
                </a:lnTo>
                <a:lnTo>
                  <a:pt x="289106" y="122488"/>
                </a:lnTo>
                <a:lnTo>
                  <a:pt x="345821" y="122488"/>
                </a:lnTo>
                <a:lnTo>
                  <a:pt x="350828" y="120459"/>
                </a:lnTo>
                <a:lnTo>
                  <a:pt x="354907" y="119851"/>
                </a:lnTo>
                <a:lnTo>
                  <a:pt x="433717" y="119851"/>
                </a:lnTo>
                <a:lnTo>
                  <a:pt x="432135" y="114818"/>
                </a:lnTo>
                <a:lnTo>
                  <a:pt x="408748" y="83126"/>
                </a:lnTo>
                <a:lnTo>
                  <a:pt x="370366" y="64805"/>
                </a:lnTo>
                <a:lnTo>
                  <a:pt x="362797" y="64288"/>
                </a:lnTo>
                <a:close/>
              </a:path>
            </a:pathLst>
          </a:custGeom>
          <a:solidFill>
            <a:srgbClr val="942192"/>
          </a:solidFill>
        </p:spPr>
        <p:txBody>
          <a:bodyPr wrap="square" lIns="0" tIns="0" rIns="0" bIns="0" rtlCol="0"/>
          <a:lstStyle/>
          <a:p>
            <a:endParaRPr sz="1588"/>
          </a:p>
        </p:txBody>
      </p:sp>
      <p:sp>
        <p:nvSpPr>
          <p:cNvPr id="15" name="object 15"/>
          <p:cNvSpPr txBox="1"/>
          <p:nvPr/>
        </p:nvSpPr>
        <p:spPr>
          <a:xfrm>
            <a:off x="3484933" y="4948518"/>
            <a:ext cx="365312" cy="325923"/>
          </a:xfrm>
          <a:prstGeom prst="rect">
            <a:avLst/>
          </a:prstGeom>
        </p:spPr>
        <p:txBody>
          <a:bodyPr vert="horz" wrap="square" lIns="0" tIns="0" rIns="0" bIns="0" rtlCol="0">
            <a:spAutoFit/>
          </a:bodyPr>
          <a:lstStyle/>
          <a:p>
            <a:pPr marL="11206"/>
            <a:r>
              <a:rPr sz="2118" b="1" dirty="0">
                <a:solidFill>
                  <a:srgbClr val="800080"/>
                </a:solidFill>
                <a:latin typeface="Tahoma"/>
                <a:cs typeface="Tahoma"/>
              </a:rPr>
              <a:t>90</a:t>
            </a:r>
            <a:endParaRPr sz="2118">
              <a:latin typeface="Tahoma"/>
              <a:cs typeface="Tahoma"/>
            </a:endParaRPr>
          </a:p>
        </p:txBody>
      </p:sp>
      <p:sp>
        <p:nvSpPr>
          <p:cNvPr id="16" name="object 16"/>
          <p:cNvSpPr txBox="1"/>
          <p:nvPr/>
        </p:nvSpPr>
        <p:spPr>
          <a:xfrm>
            <a:off x="5016178" y="2455209"/>
            <a:ext cx="1471332" cy="251159"/>
          </a:xfrm>
          <a:prstGeom prst="rect">
            <a:avLst/>
          </a:prstGeom>
        </p:spPr>
        <p:txBody>
          <a:bodyPr vert="horz" wrap="square" lIns="0" tIns="0" rIns="0" bIns="0" rtlCol="0">
            <a:spAutoFit/>
          </a:bodyPr>
          <a:lstStyle/>
          <a:p>
            <a:pPr marL="11206"/>
            <a:r>
              <a:rPr sz="1588" dirty="0">
                <a:latin typeface="Tahoma"/>
                <a:cs typeface="Tahoma"/>
              </a:rPr>
              <a:t>(100, </a:t>
            </a:r>
            <a:r>
              <a:rPr sz="1632" b="1" i="1" spc="-22" dirty="0">
                <a:latin typeface="Tahoma"/>
                <a:cs typeface="Tahoma"/>
              </a:rPr>
              <a:t>105</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7" name="object 17"/>
          <p:cNvSpPr txBox="1"/>
          <p:nvPr/>
        </p:nvSpPr>
        <p:spPr>
          <a:xfrm>
            <a:off x="6785732" y="5077386"/>
            <a:ext cx="1360954" cy="25115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8" name="object 18"/>
          <p:cNvSpPr/>
          <p:nvPr/>
        </p:nvSpPr>
        <p:spPr>
          <a:xfrm>
            <a:off x="3359878" y="2897413"/>
            <a:ext cx="386603" cy="477931"/>
          </a:xfrm>
          <a:custGeom>
            <a:avLst/>
            <a:gdLst/>
            <a:ahLst/>
            <a:cxnLst/>
            <a:rect l="l" t="t" r="r" b="b"/>
            <a:pathLst>
              <a:path w="438150" h="541654">
                <a:moveTo>
                  <a:pt x="151536" y="414856"/>
                </a:moveTo>
                <a:lnTo>
                  <a:pt x="56307" y="414856"/>
                </a:lnTo>
                <a:lnTo>
                  <a:pt x="152756" y="481164"/>
                </a:lnTo>
                <a:lnTo>
                  <a:pt x="126337" y="519593"/>
                </a:lnTo>
                <a:lnTo>
                  <a:pt x="158235" y="541522"/>
                </a:lnTo>
                <a:lnTo>
                  <a:pt x="230295" y="436708"/>
                </a:lnTo>
                <a:lnTo>
                  <a:pt x="183320" y="436708"/>
                </a:lnTo>
                <a:lnTo>
                  <a:pt x="151536" y="414856"/>
                </a:lnTo>
                <a:close/>
              </a:path>
              <a:path w="438150" h="541654">
                <a:moveTo>
                  <a:pt x="32117" y="332756"/>
                </a:moveTo>
                <a:lnTo>
                  <a:pt x="4667" y="372684"/>
                </a:lnTo>
                <a:lnTo>
                  <a:pt x="9343" y="376379"/>
                </a:lnTo>
                <a:lnTo>
                  <a:pt x="12590" y="380446"/>
                </a:lnTo>
                <a:lnTo>
                  <a:pt x="16231" y="389318"/>
                </a:lnTo>
                <a:lnTo>
                  <a:pt x="16775" y="394166"/>
                </a:lnTo>
                <a:lnTo>
                  <a:pt x="16045" y="399427"/>
                </a:lnTo>
                <a:lnTo>
                  <a:pt x="0" y="432735"/>
                </a:lnTo>
                <a:lnTo>
                  <a:pt x="29888" y="453284"/>
                </a:lnTo>
                <a:lnTo>
                  <a:pt x="56307" y="414856"/>
                </a:lnTo>
                <a:lnTo>
                  <a:pt x="151536" y="414856"/>
                </a:lnTo>
                <a:lnTo>
                  <a:pt x="32117" y="332756"/>
                </a:lnTo>
                <a:close/>
              </a:path>
              <a:path w="438150" h="541654">
                <a:moveTo>
                  <a:pt x="209222" y="399032"/>
                </a:moveTo>
                <a:lnTo>
                  <a:pt x="183320" y="436708"/>
                </a:lnTo>
                <a:lnTo>
                  <a:pt x="230295" y="436708"/>
                </a:lnTo>
                <a:lnTo>
                  <a:pt x="241120" y="420963"/>
                </a:lnTo>
                <a:lnTo>
                  <a:pt x="209222" y="399032"/>
                </a:lnTo>
                <a:close/>
              </a:path>
              <a:path w="438150" h="541654">
                <a:moveTo>
                  <a:pt x="182444" y="159923"/>
                </a:moveTo>
                <a:lnTo>
                  <a:pt x="141559" y="174037"/>
                </a:lnTo>
                <a:lnTo>
                  <a:pt x="114417" y="206849"/>
                </a:lnTo>
                <a:lnTo>
                  <a:pt x="103103" y="248969"/>
                </a:lnTo>
                <a:lnTo>
                  <a:pt x="103137" y="251264"/>
                </a:lnTo>
                <a:lnTo>
                  <a:pt x="121191" y="293269"/>
                </a:lnTo>
                <a:lnTo>
                  <a:pt x="155329" y="325121"/>
                </a:lnTo>
                <a:lnTo>
                  <a:pt x="189586" y="347617"/>
                </a:lnTo>
                <a:lnTo>
                  <a:pt x="230242" y="364090"/>
                </a:lnTo>
                <a:lnTo>
                  <a:pt x="248616" y="366102"/>
                </a:lnTo>
                <a:lnTo>
                  <a:pt x="257431" y="365475"/>
                </a:lnTo>
                <a:lnTo>
                  <a:pt x="296617" y="345058"/>
                </a:lnTo>
                <a:lnTo>
                  <a:pt x="318137" y="315303"/>
                </a:lnTo>
                <a:lnTo>
                  <a:pt x="258198" y="315303"/>
                </a:lnTo>
                <a:lnTo>
                  <a:pt x="249830" y="314410"/>
                </a:lnTo>
                <a:lnTo>
                  <a:pt x="214320" y="297813"/>
                </a:lnTo>
                <a:lnTo>
                  <a:pt x="170531" y="266145"/>
                </a:lnTo>
                <a:lnTo>
                  <a:pt x="149554" y="234371"/>
                </a:lnTo>
                <a:lnTo>
                  <a:pt x="150545" y="227430"/>
                </a:lnTo>
                <a:lnTo>
                  <a:pt x="153893" y="220727"/>
                </a:lnTo>
                <a:lnTo>
                  <a:pt x="158987" y="215150"/>
                </a:lnTo>
                <a:lnTo>
                  <a:pt x="165133" y="211712"/>
                </a:lnTo>
                <a:lnTo>
                  <a:pt x="172328" y="210412"/>
                </a:lnTo>
                <a:lnTo>
                  <a:pt x="287200" y="210412"/>
                </a:lnTo>
                <a:lnTo>
                  <a:pt x="285165" y="208625"/>
                </a:lnTo>
                <a:lnTo>
                  <a:pt x="252318" y="184985"/>
                </a:lnTo>
                <a:lnTo>
                  <a:pt x="210477" y="164570"/>
                </a:lnTo>
                <a:lnTo>
                  <a:pt x="191478" y="160411"/>
                </a:lnTo>
                <a:lnTo>
                  <a:pt x="182444" y="159923"/>
                </a:lnTo>
                <a:close/>
              </a:path>
              <a:path w="438150" h="541654">
                <a:moveTo>
                  <a:pt x="287200" y="210412"/>
                </a:moveTo>
                <a:lnTo>
                  <a:pt x="172328" y="210412"/>
                </a:lnTo>
                <a:lnTo>
                  <a:pt x="180574" y="211251"/>
                </a:lnTo>
                <a:lnTo>
                  <a:pt x="190368" y="214377"/>
                </a:lnTo>
                <a:lnTo>
                  <a:pt x="232018" y="238373"/>
                </a:lnTo>
                <a:lnTo>
                  <a:pt x="269219" y="268639"/>
                </a:lnTo>
                <a:lnTo>
                  <a:pt x="280991" y="291480"/>
                </a:lnTo>
                <a:lnTo>
                  <a:pt x="280046" y="298453"/>
                </a:lnTo>
                <a:lnTo>
                  <a:pt x="276713" y="305167"/>
                </a:lnTo>
                <a:lnTo>
                  <a:pt x="271639" y="310681"/>
                </a:lnTo>
                <a:lnTo>
                  <a:pt x="265467" y="314060"/>
                </a:lnTo>
                <a:lnTo>
                  <a:pt x="258198" y="315303"/>
                </a:lnTo>
                <a:lnTo>
                  <a:pt x="318137" y="315303"/>
                </a:lnTo>
                <a:lnTo>
                  <a:pt x="327634" y="274065"/>
                </a:lnTo>
                <a:lnTo>
                  <a:pt x="326295" y="265609"/>
                </a:lnTo>
                <a:lnTo>
                  <a:pt x="302463" y="224720"/>
                </a:lnTo>
                <a:lnTo>
                  <a:pt x="294345" y="216687"/>
                </a:lnTo>
                <a:lnTo>
                  <a:pt x="287200" y="210412"/>
                </a:lnTo>
                <a:close/>
              </a:path>
              <a:path w="438150" h="541654">
                <a:moveTo>
                  <a:pt x="292390" y="0"/>
                </a:moveTo>
                <a:lnTo>
                  <a:pt x="251506" y="14114"/>
                </a:lnTo>
                <a:lnTo>
                  <a:pt x="224363" y="46926"/>
                </a:lnTo>
                <a:lnTo>
                  <a:pt x="213051" y="89046"/>
                </a:lnTo>
                <a:lnTo>
                  <a:pt x="213085" y="91341"/>
                </a:lnTo>
                <a:lnTo>
                  <a:pt x="231139" y="133346"/>
                </a:lnTo>
                <a:lnTo>
                  <a:pt x="265275" y="165198"/>
                </a:lnTo>
                <a:lnTo>
                  <a:pt x="299532" y="187693"/>
                </a:lnTo>
                <a:lnTo>
                  <a:pt x="340189" y="204167"/>
                </a:lnTo>
                <a:lnTo>
                  <a:pt x="358564" y="206179"/>
                </a:lnTo>
                <a:lnTo>
                  <a:pt x="367379" y="205552"/>
                </a:lnTo>
                <a:lnTo>
                  <a:pt x="406564" y="185135"/>
                </a:lnTo>
                <a:lnTo>
                  <a:pt x="428084" y="155381"/>
                </a:lnTo>
                <a:lnTo>
                  <a:pt x="368144" y="155381"/>
                </a:lnTo>
                <a:lnTo>
                  <a:pt x="359777" y="154487"/>
                </a:lnTo>
                <a:lnTo>
                  <a:pt x="324267" y="137890"/>
                </a:lnTo>
                <a:lnTo>
                  <a:pt x="280478" y="106222"/>
                </a:lnTo>
                <a:lnTo>
                  <a:pt x="259502" y="74447"/>
                </a:lnTo>
                <a:lnTo>
                  <a:pt x="260492" y="67506"/>
                </a:lnTo>
                <a:lnTo>
                  <a:pt x="263839" y="60803"/>
                </a:lnTo>
                <a:lnTo>
                  <a:pt x="268935" y="55226"/>
                </a:lnTo>
                <a:lnTo>
                  <a:pt x="275080" y="51788"/>
                </a:lnTo>
                <a:lnTo>
                  <a:pt x="282276" y="50488"/>
                </a:lnTo>
                <a:lnTo>
                  <a:pt x="397147" y="50488"/>
                </a:lnTo>
                <a:lnTo>
                  <a:pt x="395113" y="48701"/>
                </a:lnTo>
                <a:lnTo>
                  <a:pt x="362264" y="25062"/>
                </a:lnTo>
                <a:lnTo>
                  <a:pt x="320424" y="4647"/>
                </a:lnTo>
                <a:lnTo>
                  <a:pt x="301425" y="488"/>
                </a:lnTo>
                <a:lnTo>
                  <a:pt x="292390" y="0"/>
                </a:lnTo>
                <a:close/>
              </a:path>
              <a:path w="438150" h="541654">
                <a:moveTo>
                  <a:pt x="397147" y="50488"/>
                </a:moveTo>
                <a:lnTo>
                  <a:pt x="282276" y="50488"/>
                </a:lnTo>
                <a:lnTo>
                  <a:pt x="290522" y="51328"/>
                </a:lnTo>
                <a:lnTo>
                  <a:pt x="300316" y="54454"/>
                </a:lnTo>
                <a:lnTo>
                  <a:pt x="341965" y="78450"/>
                </a:lnTo>
                <a:lnTo>
                  <a:pt x="379167" y="108716"/>
                </a:lnTo>
                <a:lnTo>
                  <a:pt x="390938" y="131557"/>
                </a:lnTo>
                <a:lnTo>
                  <a:pt x="389994" y="138530"/>
                </a:lnTo>
                <a:lnTo>
                  <a:pt x="386661" y="145243"/>
                </a:lnTo>
                <a:lnTo>
                  <a:pt x="381586" y="150759"/>
                </a:lnTo>
                <a:lnTo>
                  <a:pt x="375414" y="154138"/>
                </a:lnTo>
                <a:lnTo>
                  <a:pt x="368144" y="155381"/>
                </a:lnTo>
                <a:lnTo>
                  <a:pt x="428084" y="155381"/>
                </a:lnTo>
                <a:lnTo>
                  <a:pt x="437580" y="114142"/>
                </a:lnTo>
                <a:lnTo>
                  <a:pt x="436241" y="105686"/>
                </a:lnTo>
                <a:lnTo>
                  <a:pt x="412409" y="64795"/>
                </a:lnTo>
                <a:lnTo>
                  <a:pt x="404292" y="56763"/>
                </a:lnTo>
                <a:lnTo>
                  <a:pt x="397147" y="50488"/>
                </a:lnTo>
                <a:close/>
              </a:path>
            </a:pathLst>
          </a:custGeom>
          <a:solidFill>
            <a:srgbClr val="000000"/>
          </a:solidFill>
        </p:spPr>
        <p:txBody>
          <a:bodyPr wrap="square" lIns="0" tIns="0" rIns="0" bIns="0" rtlCol="0"/>
          <a:lstStyle/>
          <a:p>
            <a:endParaRPr sz="1588"/>
          </a:p>
        </p:txBody>
      </p:sp>
      <p:sp>
        <p:nvSpPr>
          <p:cNvPr id="19" name="object 19"/>
          <p:cNvSpPr/>
          <p:nvPr/>
        </p:nvSpPr>
        <p:spPr>
          <a:xfrm>
            <a:off x="5161368" y="2854533"/>
            <a:ext cx="407894" cy="463363"/>
          </a:xfrm>
          <a:custGeom>
            <a:avLst/>
            <a:gdLst/>
            <a:ahLst/>
            <a:cxnLst/>
            <a:rect l="l" t="t" r="r" b="b"/>
            <a:pathLst>
              <a:path w="462279" h="525145">
                <a:moveTo>
                  <a:pt x="383341" y="318667"/>
                </a:moveTo>
                <a:lnTo>
                  <a:pt x="345215" y="326536"/>
                </a:lnTo>
                <a:lnTo>
                  <a:pt x="301179" y="351297"/>
                </a:lnTo>
                <a:lnTo>
                  <a:pt x="270669" y="375424"/>
                </a:lnTo>
                <a:lnTo>
                  <a:pt x="245055" y="407653"/>
                </a:lnTo>
                <a:lnTo>
                  <a:pt x="237201" y="441556"/>
                </a:lnTo>
                <a:lnTo>
                  <a:pt x="238174" y="450287"/>
                </a:lnTo>
                <a:lnTo>
                  <a:pt x="254548" y="487108"/>
                </a:lnTo>
                <a:lnTo>
                  <a:pt x="283147" y="515703"/>
                </a:lnTo>
                <a:lnTo>
                  <a:pt x="316054" y="525075"/>
                </a:lnTo>
                <a:lnTo>
                  <a:pt x="325046" y="524621"/>
                </a:lnTo>
                <a:lnTo>
                  <a:pt x="364503" y="512114"/>
                </a:lnTo>
                <a:lnTo>
                  <a:pt x="398172" y="492118"/>
                </a:lnTo>
                <a:lnTo>
                  <a:pt x="421666" y="474107"/>
                </a:lnTo>
                <a:lnTo>
                  <a:pt x="306721" y="474107"/>
                </a:lnTo>
                <a:lnTo>
                  <a:pt x="299451" y="472864"/>
                </a:lnTo>
                <a:lnTo>
                  <a:pt x="293279" y="469484"/>
                </a:lnTo>
                <a:lnTo>
                  <a:pt x="288204" y="463969"/>
                </a:lnTo>
                <a:lnTo>
                  <a:pt x="284872" y="457256"/>
                </a:lnTo>
                <a:lnTo>
                  <a:pt x="283927" y="450283"/>
                </a:lnTo>
                <a:lnTo>
                  <a:pt x="285370" y="443050"/>
                </a:lnTo>
                <a:lnTo>
                  <a:pt x="317412" y="408346"/>
                </a:lnTo>
                <a:lnTo>
                  <a:pt x="362661" y="378800"/>
                </a:lnTo>
                <a:lnTo>
                  <a:pt x="392647" y="369297"/>
                </a:lnTo>
                <a:lnTo>
                  <a:pt x="452411" y="369297"/>
                </a:lnTo>
                <a:lnTo>
                  <a:pt x="450805" y="366127"/>
                </a:lnTo>
                <a:lnTo>
                  <a:pt x="424089" y="333607"/>
                </a:lnTo>
                <a:lnTo>
                  <a:pt x="392191" y="319363"/>
                </a:lnTo>
                <a:lnTo>
                  <a:pt x="383341" y="318667"/>
                </a:lnTo>
                <a:close/>
              </a:path>
              <a:path w="462279" h="525145">
                <a:moveTo>
                  <a:pt x="452411" y="369297"/>
                </a:moveTo>
                <a:lnTo>
                  <a:pt x="392647" y="369297"/>
                </a:lnTo>
                <a:lnTo>
                  <a:pt x="399840" y="370593"/>
                </a:lnTo>
                <a:lnTo>
                  <a:pt x="405966" y="374004"/>
                </a:lnTo>
                <a:lnTo>
                  <a:pt x="411025" y="379530"/>
                </a:lnTo>
                <a:lnTo>
                  <a:pt x="414408" y="386284"/>
                </a:lnTo>
                <a:lnTo>
                  <a:pt x="415418" y="393252"/>
                </a:lnTo>
                <a:lnTo>
                  <a:pt x="414054" y="400437"/>
                </a:lnTo>
                <a:lnTo>
                  <a:pt x="382019" y="435020"/>
                </a:lnTo>
                <a:lnTo>
                  <a:pt x="336875" y="464488"/>
                </a:lnTo>
                <a:lnTo>
                  <a:pt x="306721" y="474107"/>
                </a:lnTo>
                <a:lnTo>
                  <a:pt x="421666" y="474107"/>
                </a:lnTo>
                <a:lnTo>
                  <a:pt x="449090" y="444391"/>
                </a:lnTo>
                <a:lnTo>
                  <a:pt x="461998" y="402296"/>
                </a:lnTo>
                <a:lnTo>
                  <a:pt x="461143" y="393604"/>
                </a:lnTo>
                <a:lnTo>
                  <a:pt x="459035" y="384733"/>
                </a:lnTo>
                <a:lnTo>
                  <a:pt x="455590" y="375574"/>
                </a:lnTo>
                <a:lnTo>
                  <a:pt x="452411" y="369297"/>
                </a:lnTo>
                <a:close/>
              </a:path>
              <a:path w="462279" h="525145">
                <a:moveTo>
                  <a:pt x="273395" y="158743"/>
                </a:moveTo>
                <a:lnTo>
                  <a:pt x="235267" y="166612"/>
                </a:lnTo>
                <a:lnTo>
                  <a:pt x="191231" y="191373"/>
                </a:lnTo>
                <a:lnTo>
                  <a:pt x="160722" y="215501"/>
                </a:lnTo>
                <a:lnTo>
                  <a:pt x="135108" y="247729"/>
                </a:lnTo>
                <a:lnTo>
                  <a:pt x="127253" y="281632"/>
                </a:lnTo>
                <a:lnTo>
                  <a:pt x="128226" y="290362"/>
                </a:lnTo>
                <a:lnTo>
                  <a:pt x="144600" y="327185"/>
                </a:lnTo>
                <a:lnTo>
                  <a:pt x="173201" y="355781"/>
                </a:lnTo>
                <a:lnTo>
                  <a:pt x="206108" y="365152"/>
                </a:lnTo>
                <a:lnTo>
                  <a:pt x="215100" y="364699"/>
                </a:lnTo>
                <a:lnTo>
                  <a:pt x="254555" y="352192"/>
                </a:lnTo>
                <a:lnTo>
                  <a:pt x="288226" y="332195"/>
                </a:lnTo>
                <a:lnTo>
                  <a:pt x="311720" y="314183"/>
                </a:lnTo>
                <a:lnTo>
                  <a:pt x="196774" y="314183"/>
                </a:lnTo>
                <a:lnTo>
                  <a:pt x="189504" y="312940"/>
                </a:lnTo>
                <a:lnTo>
                  <a:pt x="183332" y="309561"/>
                </a:lnTo>
                <a:lnTo>
                  <a:pt x="178257" y="304046"/>
                </a:lnTo>
                <a:lnTo>
                  <a:pt x="174925" y="297333"/>
                </a:lnTo>
                <a:lnTo>
                  <a:pt x="173980" y="290360"/>
                </a:lnTo>
                <a:lnTo>
                  <a:pt x="175423" y="283127"/>
                </a:lnTo>
                <a:lnTo>
                  <a:pt x="207465" y="248423"/>
                </a:lnTo>
                <a:lnTo>
                  <a:pt x="252714" y="218877"/>
                </a:lnTo>
                <a:lnTo>
                  <a:pt x="282699" y="209374"/>
                </a:lnTo>
                <a:lnTo>
                  <a:pt x="342464" y="209374"/>
                </a:lnTo>
                <a:lnTo>
                  <a:pt x="340858" y="206203"/>
                </a:lnTo>
                <a:lnTo>
                  <a:pt x="314142" y="173683"/>
                </a:lnTo>
                <a:lnTo>
                  <a:pt x="282244" y="159439"/>
                </a:lnTo>
                <a:lnTo>
                  <a:pt x="273395" y="158743"/>
                </a:lnTo>
                <a:close/>
              </a:path>
              <a:path w="462279" h="525145">
                <a:moveTo>
                  <a:pt x="342464" y="209374"/>
                </a:moveTo>
                <a:lnTo>
                  <a:pt x="282699" y="209374"/>
                </a:lnTo>
                <a:lnTo>
                  <a:pt x="289892" y="210670"/>
                </a:lnTo>
                <a:lnTo>
                  <a:pt x="296019" y="214081"/>
                </a:lnTo>
                <a:lnTo>
                  <a:pt x="301078" y="219607"/>
                </a:lnTo>
                <a:lnTo>
                  <a:pt x="304461" y="226361"/>
                </a:lnTo>
                <a:lnTo>
                  <a:pt x="305471" y="233329"/>
                </a:lnTo>
                <a:lnTo>
                  <a:pt x="304107" y="240513"/>
                </a:lnTo>
                <a:lnTo>
                  <a:pt x="272072" y="275096"/>
                </a:lnTo>
                <a:lnTo>
                  <a:pt x="226928" y="304564"/>
                </a:lnTo>
                <a:lnTo>
                  <a:pt x="196774" y="314183"/>
                </a:lnTo>
                <a:lnTo>
                  <a:pt x="311720" y="314183"/>
                </a:lnTo>
                <a:lnTo>
                  <a:pt x="339142" y="284467"/>
                </a:lnTo>
                <a:lnTo>
                  <a:pt x="352051" y="242373"/>
                </a:lnTo>
                <a:lnTo>
                  <a:pt x="351195" y="233681"/>
                </a:lnTo>
                <a:lnTo>
                  <a:pt x="349088" y="224810"/>
                </a:lnTo>
                <a:lnTo>
                  <a:pt x="345642" y="215651"/>
                </a:lnTo>
                <a:lnTo>
                  <a:pt x="342464" y="209374"/>
                </a:lnTo>
                <a:close/>
              </a:path>
              <a:path w="462279" h="525145">
                <a:moveTo>
                  <a:pt x="31898" y="86856"/>
                </a:moveTo>
                <a:lnTo>
                  <a:pt x="0" y="108786"/>
                </a:lnTo>
                <a:lnTo>
                  <a:pt x="82885" y="229348"/>
                </a:lnTo>
                <a:lnTo>
                  <a:pt x="114783" y="207417"/>
                </a:lnTo>
                <a:lnTo>
                  <a:pt x="88882" y="169741"/>
                </a:lnTo>
                <a:lnTo>
                  <a:pt x="153546" y="125285"/>
                </a:lnTo>
                <a:lnTo>
                  <a:pt x="58318" y="125285"/>
                </a:lnTo>
                <a:lnTo>
                  <a:pt x="31898" y="86856"/>
                </a:lnTo>
                <a:close/>
              </a:path>
              <a:path w="462279" h="525145">
                <a:moveTo>
                  <a:pt x="158235" y="0"/>
                </a:moveTo>
                <a:lnTo>
                  <a:pt x="128347" y="20548"/>
                </a:lnTo>
                <a:lnTo>
                  <a:pt x="154767" y="58977"/>
                </a:lnTo>
                <a:lnTo>
                  <a:pt x="58318" y="125285"/>
                </a:lnTo>
                <a:lnTo>
                  <a:pt x="153546" y="125285"/>
                </a:lnTo>
                <a:lnTo>
                  <a:pt x="240085" y="65789"/>
                </a:lnTo>
                <a:lnTo>
                  <a:pt x="215963" y="30703"/>
                </a:lnTo>
                <a:lnTo>
                  <a:pt x="192962" y="30703"/>
                </a:lnTo>
                <a:lnTo>
                  <a:pt x="188240" y="29475"/>
                </a:lnTo>
                <a:lnTo>
                  <a:pt x="162106" y="5629"/>
                </a:lnTo>
                <a:lnTo>
                  <a:pt x="158235" y="0"/>
                </a:lnTo>
                <a:close/>
              </a:path>
              <a:path w="462279" h="525145">
                <a:moveTo>
                  <a:pt x="212634" y="25862"/>
                </a:moveTo>
                <a:lnTo>
                  <a:pt x="207509" y="28903"/>
                </a:lnTo>
                <a:lnTo>
                  <a:pt x="202551"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0" name="object 20"/>
          <p:cNvSpPr/>
          <p:nvPr/>
        </p:nvSpPr>
        <p:spPr>
          <a:xfrm>
            <a:off x="5295839" y="4430359"/>
            <a:ext cx="407894" cy="463363"/>
          </a:xfrm>
          <a:custGeom>
            <a:avLst/>
            <a:gdLst/>
            <a:ahLst/>
            <a:cxnLst/>
            <a:rect l="l" t="t" r="r" b="b"/>
            <a:pathLst>
              <a:path w="462279" h="525145">
                <a:moveTo>
                  <a:pt x="383341" y="318668"/>
                </a:moveTo>
                <a:lnTo>
                  <a:pt x="345215" y="326536"/>
                </a:lnTo>
                <a:lnTo>
                  <a:pt x="301177" y="351297"/>
                </a:lnTo>
                <a:lnTo>
                  <a:pt x="270669" y="375424"/>
                </a:lnTo>
                <a:lnTo>
                  <a:pt x="245055" y="407653"/>
                </a:lnTo>
                <a:lnTo>
                  <a:pt x="237200" y="441556"/>
                </a:lnTo>
                <a:lnTo>
                  <a:pt x="238173" y="450287"/>
                </a:lnTo>
                <a:lnTo>
                  <a:pt x="254547" y="487108"/>
                </a:lnTo>
                <a:lnTo>
                  <a:pt x="283147" y="515705"/>
                </a:lnTo>
                <a:lnTo>
                  <a:pt x="316054" y="525076"/>
                </a:lnTo>
                <a:lnTo>
                  <a:pt x="325046" y="524622"/>
                </a:lnTo>
                <a:lnTo>
                  <a:pt x="364502" y="512116"/>
                </a:lnTo>
                <a:lnTo>
                  <a:pt x="398171" y="492118"/>
                </a:lnTo>
                <a:lnTo>
                  <a:pt x="421666" y="474107"/>
                </a:lnTo>
                <a:lnTo>
                  <a:pt x="306720" y="474107"/>
                </a:lnTo>
                <a:lnTo>
                  <a:pt x="299450" y="472864"/>
                </a:lnTo>
                <a:lnTo>
                  <a:pt x="293278" y="469485"/>
                </a:lnTo>
                <a:lnTo>
                  <a:pt x="288203" y="463970"/>
                </a:lnTo>
                <a:lnTo>
                  <a:pt x="284871" y="457256"/>
                </a:lnTo>
                <a:lnTo>
                  <a:pt x="283927" y="450283"/>
                </a:lnTo>
                <a:lnTo>
                  <a:pt x="285369" y="443051"/>
                </a:lnTo>
                <a:lnTo>
                  <a:pt x="317412" y="408346"/>
                </a:lnTo>
                <a:lnTo>
                  <a:pt x="362661" y="378801"/>
                </a:lnTo>
                <a:lnTo>
                  <a:pt x="392646" y="369298"/>
                </a:lnTo>
                <a:lnTo>
                  <a:pt x="452410" y="369298"/>
                </a:lnTo>
                <a:lnTo>
                  <a:pt x="450804" y="366127"/>
                </a:lnTo>
                <a:lnTo>
                  <a:pt x="424089" y="333607"/>
                </a:lnTo>
                <a:lnTo>
                  <a:pt x="392191" y="319364"/>
                </a:lnTo>
                <a:lnTo>
                  <a:pt x="383341" y="318668"/>
                </a:lnTo>
                <a:close/>
              </a:path>
              <a:path w="462279" h="525145">
                <a:moveTo>
                  <a:pt x="452410" y="369298"/>
                </a:moveTo>
                <a:lnTo>
                  <a:pt x="392646" y="369298"/>
                </a:lnTo>
                <a:lnTo>
                  <a:pt x="399839" y="370593"/>
                </a:lnTo>
                <a:lnTo>
                  <a:pt x="405965" y="374004"/>
                </a:lnTo>
                <a:lnTo>
                  <a:pt x="411025" y="379530"/>
                </a:lnTo>
                <a:lnTo>
                  <a:pt x="414407" y="386284"/>
                </a:lnTo>
                <a:lnTo>
                  <a:pt x="415417" y="393253"/>
                </a:lnTo>
                <a:lnTo>
                  <a:pt x="414054" y="400437"/>
                </a:lnTo>
                <a:lnTo>
                  <a:pt x="382019" y="435020"/>
                </a:lnTo>
                <a:lnTo>
                  <a:pt x="336874" y="464488"/>
                </a:lnTo>
                <a:lnTo>
                  <a:pt x="306720" y="474107"/>
                </a:lnTo>
                <a:lnTo>
                  <a:pt x="421666" y="474107"/>
                </a:lnTo>
                <a:lnTo>
                  <a:pt x="449089" y="444391"/>
                </a:lnTo>
                <a:lnTo>
                  <a:pt x="461998" y="402297"/>
                </a:lnTo>
                <a:lnTo>
                  <a:pt x="461143" y="393604"/>
                </a:lnTo>
                <a:lnTo>
                  <a:pt x="459035" y="384733"/>
                </a:lnTo>
                <a:lnTo>
                  <a:pt x="455589" y="375574"/>
                </a:lnTo>
                <a:lnTo>
                  <a:pt x="452410" y="369298"/>
                </a:lnTo>
                <a:close/>
              </a:path>
              <a:path w="462279" h="525145">
                <a:moveTo>
                  <a:pt x="141845" y="246780"/>
                </a:moveTo>
                <a:lnTo>
                  <a:pt x="109946" y="268710"/>
                </a:lnTo>
                <a:lnTo>
                  <a:pt x="192832" y="389271"/>
                </a:lnTo>
                <a:lnTo>
                  <a:pt x="224730" y="367341"/>
                </a:lnTo>
                <a:lnTo>
                  <a:pt x="198828" y="329666"/>
                </a:lnTo>
                <a:lnTo>
                  <a:pt x="263493" y="285208"/>
                </a:lnTo>
                <a:lnTo>
                  <a:pt x="168264" y="285208"/>
                </a:lnTo>
                <a:lnTo>
                  <a:pt x="141845" y="246780"/>
                </a:lnTo>
                <a:close/>
              </a:path>
              <a:path w="462279" h="525145">
                <a:moveTo>
                  <a:pt x="268182" y="159923"/>
                </a:moveTo>
                <a:lnTo>
                  <a:pt x="238293" y="180472"/>
                </a:lnTo>
                <a:lnTo>
                  <a:pt x="264713" y="218901"/>
                </a:lnTo>
                <a:lnTo>
                  <a:pt x="168264" y="285208"/>
                </a:lnTo>
                <a:lnTo>
                  <a:pt x="263493" y="285208"/>
                </a:lnTo>
                <a:lnTo>
                  <a:pt x="350032" y="225713"/>
                </a:lnTo>
                <a:lnTo>
                  <a:pt x="325909" y="190627"/>
                </a:lnTo>
                <a:lnTo>
                  <a:pt x="302910" y="190627"/>
                </a:lnTo>
                <a:lnTo>
                  <a:pt x="298187" y="189398"/>
                </a:lnTo>
                <a:lnTo>
                  <a:pt x="272053" y="165553"/>
                </a:lnTo>
                <a:lnTo>
                  <a:pt x="268182" y="159923"/>
                </a:lnTo>
                <a:close/>
              </a:path>
              <a:path w="462279" h="525145">
                <a:moveTo>
                  <a:pt x="31897" y="86856"/>
                </a:moveTo>
                <a:lnTo>
                  <a:pt x="0" y="108786"/>
                </a:lnTo>
                <a:lnTo>
                  <a:pt x="82885" y="229348"/>
                </a:lnTo>
                <a:lnTo>
                  <a:pt x="114783" y="207417"/>
                </a:lnTo>
                <a:lnTo>
                  <a:pt x="88880" y="169743"/>
                </a:lnTo>
                <a:lnTo>
                  <a:pt x="153546" y="125285"/>
                </a:lnTo>
                <a:lnTo>
                  <a:pt x="58317" y="125285"/>
                </a:lnTo>
                <a:lnTo>
                  <a:pt x="31897" y="86856"/>
                </a:lnTo>
                <a:close/>
              </a:path>
              <a:path w="462279" h="525145">
                <a:moveTo>
                  <a:pt x="322581" y="185785"/>
                </a:moveTo>
                <a:lnTo>
                  <a:pt x="317456" y="188827"/>
                </a:lnTo>
                <a:lnTo>
                  <a:pt x="312497" y="190404"/>
                </a:lnTo>
                <a:lnTo>
                  <a:pt x="302910" y="190627"/>
                </a:lnTo>
                <a:lnTo>
                  <a:pt x="325909" y="190627"/>
                </a:lnTo>
                <a:lnTo>
                  <a:pt x="322581" y="185785"/>
                </a:lnTo>
                <a:close/>
              </a:path>
              <a:path w="462279" h="525145">
                <a:moveTo>
                  <a:pt x="158235" y="0"/>
                </a:moveTo>
                <a:lnTo>
                  <a:pt x="128346" y="20548"/>
                </a:lnTo>
                <a:lnTo>
                  <a:pt x="154766" y="58977"/>
                </a:lnTo>
                <a:lnTo>
                  <a:pt x="58317" y="125285"/>
                </a:lnTo>
                <a:lnTo>
                  <a:pt x="153546" y="125285"/>
                </a:lnTo>
                <a:lnTo>
                  <a:pt x="240084" y="65791"/>
                </a:lnTo>
                <a:lnTo>
                  <a:pt x="215963" y="30703"/>
                </a:lnTo>
                <a:lnTo>
                  <a:pt x="192962" y="30703"/>
                </a:lnTo>
                <a:lnTo>
                  <a:pt x="188240" y="29475"/>
                </a:lnTo>
                <a:lnTo>
                  <a:pt x="162106" y="5631"/>
                </a:lnTo>
                <a:lnTo>
                  <a:pt x="158235" y="0"/>
                </a:lnTo>
                <a:close/>
              </a:path>
              <a:path w="462279" h="525145">
                <a:moveTo>
                  <a:pt x="212634" y="25862"/>
                </a:moveTo>
                <a:lnTo>
                  <a:pt x="207509" y="28903"/>
                </a:lnTo>
                <a:lnTo>
                  <a:pt x="202549"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1" name="object 21"/>
          <p:cNvSpPr txBox="1"/>
          <p:nvPr/>
        </p:nvSpPr>
        <p:spPr>
          <a:xfrm>
            <a:off x="5181049" y="5486401"/>
            <a:ext cx="536201" cy="325923"/>
          </a:xfrm>
          <a:prstGeom prst="rect">
            <a:avLst/>
          </a:prstGeom>
        </p:spPr>
        <p:txBody>
          <a:bodyPr vert="horz" wrap="square" lIns="0" tIns="0" rIns="0" bIns="0" rtlCol="0">
            <a:spAutoFit/>
          </a:bodyPr>
          <a:lstStyle/>
          <a:p>
            <a:pPr marL="11206"/>
            <a:r>
              <a:rPr sz="2118" b="1" dirty="0">
                <a:latin typeface="Tahoma"/>
                <a:cs typeface="Tahoma"/>
              </a:rPr>
              <a:t>110</a:t>
            </a:r>
            <a:endParaRPr sz="2118">
              <a:latin typeface="Tahoma"/>
              <a:cs typeface="Tahoma"/>
            </a:endParaRPr>
          </a:p>
        </p:txBody>
      </p:sp>
      <p:sp>
        <p:nvSpPr>
          <p:cNvPr id="22" name="object 22"/>
          <p:cNvSpPr txBox="1"/>
          <p:nvPr/>
        </p:nvSpPr>
        <p:spPr>
          <a:xfrm>
            <a:off x="969881" y="5157228"/>
            <a:ext cx="1360954" cy="25115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23" name="object 23"/>
          <p:cNvSpPr txBox="1"/>
          <p:nvPr/>
        </p:nvSpPr>
        <p:spPr>
          <a:xfrm>
            <a:off x="809879" y="2344271"/>
            <a:ext cx="1991846" cy="641201"/>
          </a:xfrm>
          <a:prstGeom prst="rect">
            <a:avLst/>
          </a:prstGeom>
        </p:spPr>
        <p:txBody>
          <a:bodyPr vert="horz" wrap="square" lIns="0" tIns="0" rIns="0" bIns="0" rtlCol="0">
            <a:spAutoFit/>
          </a:bodyPr>
          <a:lstStyle/>
          <a:p>
            <a:pPr marL="137840" marR="4483" indent="-127194">
              <a:lnSpc>
                <a:spcPts val="2471"/>
              </a:lnSpc>
            </a:pPr>
            <a:r>
              <a:rPr sz="2118" b="1" dirty="0">
                <a:latin typeface="Tahoma"/>
                <a:cs typeface="Tahoma"/>
              </a:rPr>
              <a:t>OK,</a:t>
            </a:r>
            <a:r>
              <a:rPr sz="2118" b="1" spc="-53" dirty="0">
                <a:latin typeface="Tahoma"/>
                <a:cs typeface="Tahoma"/>
              </a:rPr>
              <a:t> </a:t>
            </a:r>
            <a:r>
              <a:rPr sz="2118" b="1" spc="-4" dirty="0">
                <a:latin typeface="Tahoma"/>
                <a:cs typeface="Tahoma"/>
              </a:rPr>
              <a:t>Everybody  Synchronize!</a:t>
            </a:r>
            <a:endParaRPr sz="2118">
              <a:latin typeface="Tahoma"/>
              <a:cs typeface="Tahoma"/>
            </a:endParaRPr>
          </a:p>
        </p:txBody>
      </p:sp>
      <p:sp>
        <p:nvSpPr>
          <p:cNvPr id="24" name="object 24"/>
          <p:cNvSpPr/>
          <p:nvPr/>
        </p:nvSpPr>
        <p:spPr>
          <a:xfrm>
            <a:off x="3093638" y="3135770"/>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25" name="object 25"/>
          <p:cNvSpPr/>
          <p:nvPr/>
        </p:nvSpPr>
        <p:spPr>
          <a:xfrm>
            <a:off x="4025698" y="3092824"/>
            <a:ext cx="143996" cy="168649"/>
          </a:xfrm>
          <a:custGeom>
            <a:avLst/>
            <a:gdLst/>
            <a:ahLst/>
            <a:cxnLst/>
            <a:rect l="l" t="t" r="r" b="b"/>
            <a:pathLst>
              <a:path w="163195" h="191135">
                <a:moveTo>
                  <a:pt x="162864" y="0"/>
                </a:moveTo>
                <a:lnTo>
                  <a:pt x="0" y="101088"/>
                </a:lnTo>
                <a:lnTo>
                  <a:pt x="146016" y="190945"/>
                </a:lnTo>
                <a:lnTo>
                  <a:pt x="162864" y="0"/>
                </a:lnTo>
                <a:close/>
              </a:path>
            </a:pathLst>
          </a:custGeom>
          <a:solidFill>
            <a:srgbClr val="000000"/>
          </a:solidFill>
        </p:spPr>
        <p:txBody>
          <a:bodyPr wrap="square" lIns="0" tIns="0" rIns="0" bIns="0" rtlCol="0"/>
          <a:lstStyle/>
          <a:p>
            <a:endParaRPr sz="1588"/>
          </a:p>
        </p:txBody>
      </p:sp>
      <p:sp>
        <p:nvSpPr>
          <p:cNvPr id="26" name="object 26"/>
          <p:cNvSpPr/>
          <p:nvPr/>
        </p:nvSpPr>
        <p:spPr>
          <a:xfrm>
            <a:off x="3456426" y="5460067"/>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27" name="object 27"/>
          <p:cNvSpPr/>
          <p:nvPr/>
        </p:nvSpPr>
        <p:spPr>
          <a:xfrm>
            <a:off x="3406006" y="5421116"/>
            <a:ext cx="152960" cy="151279"/>
          </a:xfrm>
          <a:custGeom>
            <a:avLst/>
            <a:gdLst/>
            <a:ahLst/>
            <a:cxnLst/>
            <a:rect l="l" t="t" r="r" b="b"/>
            <a:pathLst>
              <a:path w="173354" h="171450">
                <a:moveTo>
                  <a:pt x="169984" y="0"/>
                </a:moveTo>
                <a:lnTo>
                  <a:pt x="0" y="88593"/>
                </a:lnTo>
                <a:lnTo>
                  <a:pt x="172866" y="171425"/>
                </a:lnTo>
                <a:lnTo>
                  <a:pt x="169984" y="0"/>
                </a:lnTo>
                <a:close/>
              </a:path>
            </a:pathLst>
          </a:custGeom>
          <a:solidFill>
            <a:srgbClr val="000000"/>
          </a:solidFill>
        </p:spPr>
        <p:txBody>
          <a:bodyPr wrap="square" lIns="0" tIns="0" rIns="0" bIns="0" rtlCol="0"/>
          <a:lstStyle/>
          <a:p>
            <a:endParaRPr sz="1588"/>
          </a:p>
        </p:txBody>
      </p:sp>
      <p:sp>
        <p:nvSpPr>
          <p:cNvPr id="28" name="object 28"/>
          <p:cNvSpPr/>
          <p:nvPr/>
        </p:nvSpPr>
        <p:spPr>
          <a:xfrm>
            <a:off x="4800949" y="3135770"/>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29" name="object 29"/>
          <p:cNvSpPr/>
          <p:nvPr/>
        </p:nvSpPr>
        <p:spPr>
          <a:xfrm>
            <a:off x="4774521" y="3092824"/>
            <a:ext cx="143996" cy="168649"/>
          </a:xfrm>
          <a:custGeom>
            <a:avLst/>
            <a:gdLst/>
            <a:ahLst/>
            <a:cxnLst/>
            <a:rect l="l" t="t" r="r" b="b"/>
            <a:pathLst>
              <a:path w="163195" h="191135">
                <a:moveTo>
                  <a:pt x="0" y="0"/>
                </a:moveTo>
                <a:lnTo>
                  <a:pt x="16847" y="190945"/>
                </a:lnTo>
                <a:lnTo>
                  <a:pt x="162864" y="101088"/>
                </a:lnTo>
                <a:lnTo>
                  <a:pt x="0" y="0"/>
                </a:lnTo>
                <a:close/>
              </a:path>
            </a:pathLst>
          </a:custGeom>
          <a:solidFill>
            <a:srgbClr val="000000"/>
          </a:solidFill>
        </p:spPr>
        <p:txBody>
          <a:bodyPr wrap="square" lIns="0" tIns="0" rIns="0" bIns="0" rtlCol="0"/>
          <a:lstStyle/>
          <a:p>
            <a:endParaRPr sz="1588"/>
          </a:p>
        </p:txBody>
      </p:sp>
      <p:sp>
        <p:nvSpPr>
          <p:cNvPr id="30" name="object 30"/>
          <p:cNvSpPr/>
          <p:nvPr/>
        </p:nvSpPr>
        <p:spPr>
          <a:xfrm>
            <a:off x="2134470" y="4877606"/>
            <a:ext cx="1371124" cy="830096"/>
          </a:xfrm>
          <a:prstGeom prst="rect">
            <a:avLst/>
          </a:prstGeom>
          <a:blipFill>
            <a:blip r:embed="rId4" cstate="print"/>
            <a:stretch>
              <a:fillRect/>
            </a:stretch>
          </a:blipFill>
        </p:spPr>
        <p:txBody>
          <a:bodyPr wrap="square" lIns="0" tIns="0" rIns="0" bIns="0" rtlCol="0"/>
          <a:lstStyle/>
          <a:p>
            <a:endParaRPr sz="1588"/>
          </a:p>
        </p:txBody>
      </p:sp>
      <p:sp>
        <p:nvSpPr>
          <p:cNvPr id="31" name="object 31"/>
          <p:cNvSpPr txBox="1"/>
          <p:nvPr/>
        </p:nvSpPr>
        <p:spPr>
          <a:xfrm>
            <a:off x="6898043" y="2949388"/>
            <a:ext cx="1051672" cy="641201"/>
          </a:xfrm>
          <a:prstGeom prst="rect">
            <a:avLst/>
          </a:prstGeom>
        </p:spPr>
        <p:txBody>
          <a:bodyPr vert="horz" wrap="square" lIns="0" tIns="0" rIns="0" bIns="0" rtlCol="0">
            <a:spAutoFit/>
          </a:bodyPr>
          <a:lstStyle/>
          <a:p>
            <a:pPr marL="186587" marR="4483" indent="-175942">
              <a:lnSpc>
                <a:spcPts val="2471"/>
              </a:lnSpc>
            </a:pPr>
            <a:r>
              <a:rPr sz="2118" dirty="0">
                <a:latin typeface="Tahoma"/>
                <a:cs typeface="Tahoma"/>
              </a:rPr>
              <a:t>Di</a:t>
            </a:r>
            <a:r>
              <a:rPr sz="2118" spc="-18" dirty="0">
                <a:latin typeface="Tahoma"/>
                <a:cs typeface="Tahoma"/>
              </a:rPr>
              <a:t>f</a:t>
            </a:r>
            <a:r>
              <a:rPr sz="2118" spc="-22" dirty="0">
                <a:latin typeface="Tahoma"/>
                <a:cs typeface="Tahoma"/>
              </a:rPr>
              <a:t>f</a:t>
            </a:r>
            <a:r>
              <a:rPr sz="2118" spc="-4" dirty="0">
                <a:latin typeface="Tahoma"/>
                <a:cs typeface="Tahoma"/>
              </a:rPr>
              <a:t>e</a:t>
            </a:r>
            <a:r>
              <a:rPr sz="2118" spc="-13" dirty="0">
                <a:latin typeface="Tahoma"/>
                <a:cs typeface="Tahoma"/>
              </a:rPr>
              <a:t>r</a:t>
            </a:r>
            <a:r>
              <a:rPr sz="2118" spc="-4" dirty="0">
                <a:latin typeface="Tahoma"/>
                <a:cs typeface="Tahoma"/>
              </a:rPr>
              <a:t>en</a:t>
            </a:r>
            <a:r>
              <a:rPr sz="2118" dirty="0">
                <a:latin typeface="Tahoma"/>
                <a:cs typeface="Tahoma"/>
              </a:rPr>
              <a:t>t  </a:t>
            </a:r>
            <a:r>
              <a:rPr sz="2118" spc="-18" dirty="0">
                <a:latin typeface="Tahoma"/>
                <a:cs typeface="Tahoma"/>
              </a:rPr>
              <a:t>Values</a:t>
            </a:r>
            <a:endParaRPr sz="2118">
              <a:latin typeface="Tahoma"/>
              <a:cs typeface="Tahoma"/>
            </a:endParaRPr>
          </a:p>
        </p:txBody>
      </p:sp>
      <p:sp>
        <p:nvSpPr>
          <p:cNvPr id="32" name="object 32"/>
          <p:cNvSpPr/>
          <p:nvPr/>
        </p:nvSpPr>
        <p:spPr>
          <a:xfrm>
            <a:off x="5871785" y="2762971"/>
            <a:ext cx="1121709" cy="330013"/>
          </a:xfrm>
          <a:custGeom>
            <a:avLst/>
            <a:gdLst/>
            <a:ahLst/>
            <a:cxnLst/>
            <a:rect l="l" t="t" r="r" b="b"/>
            <a:pathLst>
              <a:path w="1271270" h="374014">
                <a:moveTo>
                  <a:pt x="1271031" y="373832"/>
                </a:moveTo>
                <a:lnTo>
                  <a:pt x="0" y="0"/>
                </a:lnTo>
              </a:path>
            </a:pathLst>
          </a:custGeom>
          <a:ln w="9524">
            <a:solidFill>
              <a:srgbClr val="000000"/>
            </a:solidFill>
          </a:ln>
        </p:spPr>
        <p:txBody>
          <a:bodyPr wrap="square" lIns="0" tIns="0" rIns="0" bIns="0" rtlCol="0"/>
          <a:lstStyle/>
          <a:p>
            <a:endParaRPr sz="1588"/>
          </a:p>
        </p:txBody>
      </p:sp>
      <p:sp>
        <p:nvSpPr>
          <p:cNvPr id="33" name="object 33"/>
          <p:cNvSpPr/>
          <p:nvPr/>
        </p:nvSpPr>
        <p:spPr>
          <a:xfrm>
            <a:off x="5850286" y="2743367"/>
            <a:ext cx="74519" cy="64994"/>
          </a:xfrm>
          <a:custGeom>
            <a:avLst/>
            <a:gdLst/>
            <a:ahLst/>
            <a:cxnLst/>
            <a:rect l="l" t="t" r="r" b="b"/>
            <a:pathLst>
              <a:path w="84454" h="73660">
                <a:moveTo>
                  <a:pt x="83854" y="0"/>
                </a:moveTo>
                <a:lnTo>
                  <a:pt x="0" y="15050"/>
                </a:lnTo>
                <a:lnTo>
                  <a:pt x="62353" y="73103"/>
                </a:lnTo>
                <a:lnTo>
                  <a:pt x="83854" y="0"/>
                </a:lnTo>
                <a:close/>
              </a:path>
            </a:pathLst>
          </a:custGeom>
          <a:solidFill>
            <a:srgbClr val="000000"/>
          </a:solidFill>
        </p:spPr>
        <p:txBody>
          <a:bodyPr wrap="square" lIns="0" tIns="0" rIns="0" bIns="0" rtlCol="0"/>
          <a:lstStyle/>
          <a:p>
            <a:endParaRPr sz="1588"/>
          </a:p>
        </p:txBody>
      </p:sp>
      <p:sp>
        <p:nvSpPr>
          <p:cNvPr id="34" name="object 34"/>
          <p:cNvSpPr/>
          <p:nvPr/>
        </p:nvSpPr>
        <p:spPr>
          <a:xfrm>
            <a:off x="7463930" y="3899647"/>
            <a:ext cx="0" cy="1053353"/>
          </a:xfrm>
          <a:custGeom>
            <a:avLst/>
            <a:gdLst/>
            <a:ahLst/>
            <a:cxnLst/>
            <a:rect l="l" t="t" r="r" b="b"/>
            <a:pathLst>
              <a:path h="1193800">
                <a:moveTo>
                  <a:pt x="0" y="0"/>
                </a:moveTo>
                <a:lnTo>
                  <a:pt x="0" y="1193799"/>
                </a:lnTo>
              </a:path>
            </a:pathLst>
          </a:custGeom>
          <a:ln w="9524">
            <a:solidFill>
              <a:srgbClr val="000000"/>
            </a:solidFill>
          </a:ln>
        </p:spPr>
        <p:txBody>
          <a:bodyPr wrap="square" lIns="0" tIns="0" rIns="0" bIns="0" rtlCol="0"/>
          <a:lstStyle/>
          <a:p>
            <a:endParaRPr sz="1588"/>
          </a:p>
        </p:txBody>
      </p:sp>
      <p:sp>
        <p:nvSpPr>
          <p:cNvPr id="35" name="object 35"/>
          <p:cNvSpPr/>
          <p:nvPr/>
        </p:nvSpPr>
        <p:spPr>
          <a:xfrm>
            <a:off x="7430313" y="4908177"/>
            <a:ext cx="67235" cy="67235"/>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588"/>
          </a:p>
        </p:txBody>
      </p:sp>
    </p:spTree>
    <p:extLst>
      <p:ext uri="{BB962C8B-B14F-4D97-AF65-F5344CB8AC3E}">
        <p14:creationId xmlns:p14="http://schemas.microsoft.com/office/powerpoint/2010/main" val="613070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3"/>
          <p:cNvSpPr>
            <a:spLocks noGrp="1" noChangeArrowheads="1"/>
          </p:cNvSpPr>
          <p:nvPr>
            <p:ph type="title"/>
          </p:nvPr>
        </p:nvSpPr>
        <p:spPr>
          <a:xfrm>
            <a:off x="685800" y="228600"/>
            <a:ext cx="7772400" cy="609600"/>
          </a:xfrm>
        </p:spPr>
        <p:txBody>
          <a:bodyPr/>
          <a:lstStyle/>
          <a:p>
            <a:r>
              <a:rPr lang="en-US" altLang="en-US" sz="3200"/>
              <a:t>N-Version Programming: Applications</a:t>
            </a:r>
          </a:p>
        </p:txBody>
      </p:sp>
      <p:sp>
        <p:nvSpPr>
          <p:cNvPr id="736260" name="Text Box 4"/>
          <p:cNvSpPr txBox="1">
            <a:spLocks noChangeArrowheads="1"/>
          </p:cNvSpPr>
          <p:nvPr/>
        </p:nvSpPr>
        <p:spPr bwMode="auto">
          <a:xfrm>
            <a:off x="533400" y="914400"/>
            <a:ext cx="807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Back-to-back testing: multiple versions can help in the testing process</a:t>
            </a:r>
          </a:p>
        </p:txBody>
      </p:sp>
      <p:grpSp>
        <p:nvGrpSpPr>
          <p:cNvPr id="736270" name="Group 14"/>
          <p:cNvGrpSpPr>
            <a:grpSpLocks/>
          </p:cNvGrpSpPr>
          <p:nvPr/>
        </p:nvGrpSpPr>
        <p:grpSpPr bwMode="auto">
          <a:xfrm>
            <a:off x="609600" y="2392680"/>
            <a:ext cx="7848600" cy="3424238"/>
            <a:chOff x="384" y="1680"/>
            <a:chExt cx="4944" cy="2157"/>
          </a:xfrm>
        </p:grpSpPr>
        <p:sp>
          <p:nvSpPr>
            <p:cNvPr id="736261" name="Text Box 5"/>
            <p:cNvSpPr txBox="1">
              <a:spLocks noChangeArrowheads="1"/>
            </p:cNvSpPr>
            <p:nvPr/>
          </p:nvSpPr>
          <p:spPr bwMode="auto">
            <a:xfrm>
              <a:off x="432" y="3648"/>
              <a:ext cx="244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a:solidFill>
                    <a:srgbClr val="000000"/>
                  </a:solidFill>
                  <a:latin typeface="Arial" panose="020B0604020202020204" pitchFamily="34" charset="0"/>
                  <a:cs typeface="Times New Roman" panose="02020603050405020304" pitchFamily="18" charset="0"/>
                </a:rPr>
                <a:t>  Source: P. Bishop, 1995</a:t>
              </a:r>
            </a:p>
          </p:txBody>
        </p:sp>
        <p:pic>
          <p:nvPicPr>
            <p:cNvPr id="7362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680"/>
              <a:ext cx="4944" cy="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6264" name="Text Box 8"/>
            <p:cNvSpPr txBox="1">
              <a:spLocks noChangeArrowheads="1"/>
            </p:cNvSpPr>
            <p:nvPr/>
          </p:nvSpPr>
          <p:spPr bwMode="auto">
            <a:xfrm>
              <a:off x="1008" y="1710"/>
              <a:ext cx="3792" cy="1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a:solidFill>
                    <a:srgbClr val="000000"/>
                  </a:solidFill>
                  <a:latin typeface="Arial" panose="020B0604020202020204" pitchFamily="34" charset="0"/>
                  <a:cs typeface="Times New Roman" panose="02020603050405020304" pitchFamily="18" charset="0"/>
                </a:rPr>
                <a:t> Some experiments in N-version programming</a:t>
              </a:r>
            </a:p>
          </p:txBody>
        </p:sp>
      </p:grpSp>
      <p:sp>
        <p:nvSpPr>
          <p:cNvPr id="736268" name="Text Box 12"/>
          <p:cNvSpPr txBox="1">
            <a:spLocks noChangeArrowheads="1"/>
          </p:cNvSpPr>
          <p:nvPr/>
        </p:nvSpPr>
        <p:spPr bwMode="auto">
          <a:xfrm>
            <a:off x="533400" y="1371600"/>
            <a:ext cx="807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B777 flight computer: 3 diverse processors running diverse software</a:t>
            </a:r>
          </a:p>
        </p:txBody>
      </p:sp>
      <p:sp>
        <p:nvSpPr>
          <p:cNvPr id="736269" name="Text Box 13"/>
          <p:cNvSpPr txBox="1">
            <a:spLocks noChangeArrowheads="1"/>
          </p:cNvSpPr>
          <p:nvPr/>
        </p:nvSpPr>
        <p:spPr bwMode="auto">
          <a:xfrm>
            <a:off x="533400" y="1828800"/>
            <a:ext cx="807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Airbus A320/330/340 flight control: 4 dissimilar hardware/software modules drive two independent sets of actuators</a:t>
            </a:r>
          </a:p>
        </p:txBody>
      </p:sp>
    </p:spTree>
    <p:extLst>
      <p:ext uri="{BB962C8B-B14F-4D97-AF65-F5344CB8AC3E}">
        <p14:creationId xmlns:p14="http://schemas.microsoft.com/office/powerpoint/2010/main" val="2250479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6260"/>
                                        </p:tgtEl>
                                        <p:attrNameLst>
                                          <p:attrName>style.visibility</p:attrName>
                                        </p:attrNameLst>
                                      </p:cBhvr>
                                      <p:to>
                                        <p:strVal val="visible"/>
                                      </p:to>
                                    </p:set>
                                    <p:animEffect transition="in" filter="dissolve">
                                      <p:cBhvr>
                                        <p:cTn id="7" dur="500"/>
                                        <p:tgtEl>
                                          <p:spTgt spid="73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6268"/>
                                        </p:tgtEl>
                                        <p:attrNameLst>
                                          <p:attrName>style.visibility</p:attrName>
                                        </p:attrNameLst>
                                      </p:cBhvr>
                                      <p:to>
                                        <p:strVal val="visible"/>
                                      </p:to>
                                    </p:set>
                                    <p:animEffect transition="in" filter="dissolve">
                                      <p:cBhvr>
                                        <p:cTn id="12" dur="500"/>
                                        <p:tgtEl>
                                          <p:spTgt spid="736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6269"/>
                                        </p:tgtEl>
                                        <p:attrNameLst>
                                          <p:attrName>style.visibility</p:attrName>
                                        </p:attrNameLst>
                                      </p:cBhvr>
                                      <p:to>
                                        <p:strVal val="visible"/>
                                      </p:to>
                                    </p:set>
                                    <p:animEffect transition="in" filter="dissolve">
                                      <p:cBhvr>
                                        <p:cTn id="17" dur="500"/>
                                        <p:tgtEl>
                                          <p:spTgt spid="736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autoUpdateAnimBg="0"/>
      <p:bldP spid="736268" grpId="0" autoUpdateAnimBg="0"/>
      <p:bldP spid="73626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3" name="Rectangle 3"/>
          <p:cNvSpPr>
            <a:spLocks noGrp="1" noChangeArrowheads="1"/>
          </p:cNvSpPr>
          <p:nvPr>
            <p:ph type="title"/>
          </p:nvPr>
        </p:nvSpPr>
        <p:spPr>
          <a:xfrm>
            <a:off x="228600" y="228600"/>
            <a:ext cx="8686800" cy="533400"/>
          </a:xfrm>
        </p:spPr>
        <p:txBody>
          <a:bodyPr>
            <a:normAutofit fontScale="90000"/>
          </a:bodyPr>
          <a:lstStyle/>
          <a:p>
            <a:r>
              <a:rPr lang="en-US" altLang="en-US" sz="3200"/>
              <a:t>Recovery Block Scheme: The Idea</a:t>
            </a:r>
          </a:p>
        </p:txBody>
      </p:sp>
      <p:sp>
        <p:nvSpPr>
          <p:cNvPr id="732164" name="Text Box 4"/>
          <p:cNvSpPr txBox="1">
            <a:spLocks noChangeArrowheads="1"/>
          </p:cNvSpPr>
          <p:nvPr/>
        </p:nvSpPr>
        <p:spPr bwMode="auto">
          <a:xfrm>
            <a:off x="533400" y="914400"/>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The software counterpart to standby sparing for hardware</a:t>
            </a:r>
          </a:p>
        </p:txBody>
      </p:sp>
      <p:sp>
        <p:nvSpPr>
          <p:cNvPr id="732165" name="Text Box 5"/>
          <p:cNvSpPr txBox="1">
            <a:spLocks noChangeArrowheads="1"/>
          </p:cNvSpPr>
          <p:nvPr/>
        </p:nvSpPr>
        <p:spPr bwMode="auto">
          <a:xfrm>
            <a:off x="533400" y="14478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Suppose we can verify the result of a software module by subjecting it to an acceptance test</a:t>
            </a:r>
          </a:p>
        </p:txBody>
      </p:sp>
      <p:sp>
        <p:nvSpPr>
          <p:cNvPr id="732166" name="Text Box 6"/>
          <p:cNvSpPr txBox="1">
            <a:spLocks noChangeArrowheads="1"/>
          </p:cNvSpPr>
          <p:nvPr/>
        </p:nvSpPr>
        <p:spPr bwMode="auto">
          <a:xfrm>
            <a:off x="1447800" y="2209800"/>
            <a:ext cx="3352800" cy="21494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a:solidFill>
                  <a:srgbClr val="000000"/>
                </a:solidFill>
                <a:latin typeface="Arial" panose="020B0604020202020204" pitchFamily="34" charset="0"/>
                <a:cs typeface="Times New Roman" panose="02020603050405020304" pitchFamily="18" charset="0"/>
              </a:rPr>
              <a:t>ensure</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acceptance test</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by</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primary module</a:t>
            </a: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else by</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first alternate</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endParaRPr lang="en-US" altLang="en-US" sz="800" b="0">
              <a:solidFill>
                <a:srgbClr val="000000"/>
              </a:solidFill>
              <a:latin typeface="Arial" panose="020B0604020202020204" pitchFamily="34" charset="0"/>
              <a:cs typeface="Times New Roman" panose="02020603050405020304" pitchFamily="18" charset="0"/>
            </a:endParaRPr>
          </a:p>
          <a:p>
            <a:pPr>
              <a:lnSpc>
                <a:spcPct val="55000"/>
              </a:lnSpc>
            </a:pP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a:solidFill>
                  <a:srgbClr val="000000"/>
                </a:solidFill>
                <a:latin typeface="Arial" panose="020B0604020202020204" pitchFamily="34" charset="0"/>
                <a:cs typeface="Times New Roman" panose="02020603050405020304" pitchFamily="18" charset="0"/>
              </a:rPr>
              <a:t>.			</a:t>
            </a: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			</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			</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endParaRPr lang="en-US" altLang="en-US" sz="12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else by</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last alternate</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else fail</a:t>
            </a:r>
            <a:endParaRPr lang="en-US" altLang="en-US" sz="2000">
              <a:solidFill>
                <a:schemeClr val="hlink"/>
              </a:solidFill>
              <a:latin typeface="Arial" panose="020B0604020202020204" pitchFamily="34" charset="0"/>
              <a:cs typeface="Times New Roman" panose="02020603050405020304" pitchFamily="18" charset="0"/>
            </a:endParaRPr>
          </a:p>
        </p:txBody>
      </p:sp>
      <p:sp>
        <p:nvSpPr>
          <p:cNvPr id="732167" name="Text Box 7"/>
          <p:cNvSpPr txBox="1">
            <a:spLocks noChangeArrowheads="1"/>
          </p:cNvSpPr>
          <p:nvPr/>
        </p:nvSpPr>
        <p:spPr bwMode="auto">
          <a:xfrm>
            <a:off x="5181600" y="2209800"/>
            <a:ext cx="2362200" cy="2149475"/>
          </a:xfrm>
          <a:prstGeom prst="rect">
            <a:avLst/>
          </a:prstGeom>
          <a:solidFill>
            <a:srgbClr val="CC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sorted list</a:t>
            </a: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quicksort</a:t>
            </a: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bubblesort</a:t>
            </a:r>
          </a:p>
          <a:p>
            <a:pPr>
              <a:lnSpc>
                <a:spcPct val="85000"/>
              </a:lnSpc>
            </a:pPr>
            <a:endParaRPr lang="en-US" altLang="en-US" sz="800" b="0">
              <a:solidFill>
                <a:srgbClr val="000000"/>
              </a:solidFill>
              <a:latin typeface="Arial" panose="020B0604020202020204" pitchFamily="34" charset="0"/>
              <a:cs typeface="Times New Roman" panose="02020603050405020304" pitchFamily="18" charset="0"/>
            </a:endParaRP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a:t>
            </a:r>
            <a:r>
              <a:rPr lang="en-US" altLang="en-US" sz="2000" b="0">
                <a:solidFill>
                  <a:srgbClr val="000000"/>
                </a:solidFill>
                <a:latin typeface="Arial" panose="020B0604020202020204" pitchFamily="34" charset="0"/>
                <a:cs typeface="Times New Roman" panose="02020603050405020304" pitchFamily="18" charset="0"/>
              </a:rPr>
              <a:t>.</a:t>
            </a: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a:t>
            </a:r>
            <a:r>
              <a:rPr lang="en-US" altLang="en-US" sz="2000" b="0">
                <a:solidFill>
                  <a:srgbClr val="000000"/>
                </a:solidFill>
                <a:latin typeface="Arial" panose="020B0604020202020204" pitchFamily="34" charset="0"/>
                <a:cs typeface="Times New Roman" panose="02020603050405020304" pitchFamily="18" charset="0"/>
              </a:rPr>
              <a:t>.</a:t>
            </a: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a:t>
            </a:r>
            <a:r>
              <a:rPr lang="en-US" altLang="en-US" sz="2000" b="0">
                <a:solidFill>
                  <a:srgbClr val="000000"/>
                </a:solidFill>
                <a:latin typeface="Arial" panose="020B0604020202020204" pitchFamily="34" charset="0"/>
                <a:cs typeface="Times New Roman" panose="02020603050405020304" pitchFamily="18" charset="0"/>
              </a:rPr>
              <a:t>.</a:t>
            </a:r>
          </a:p>
          <a:p>
            <a:pPr>
              <a:lnSpc>
                <a:spcPct val="85000"/>
              </a:lnSpc>
            </a:pPr>
            <a:endParaRPr lang="en-US" altLang="en-US" sz="12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insertion sort</a:t>
            </a:r>
          </a:p>
          <a:p>
            <a:pPr>
              <a:lnSpc>
                <a:spcPct val="85000"/>
              </a:lnSpc>
            </a:pPr>
            <a:endParaRPr lang="en-US" altLang="en-US" sz="2000">
              <a:solidFill>
                <a:schemeClr val="hlink"/>
              </a:solidFill>
              <a:latin typeface="Arial" panose="020B0604020202020204" pitchFamily="34" charset="0"/>
              <a:cs typeface="Times New Roman" panose="02020603050405020304" pitchFamily="18" charset="0"/>
            </a:endParaRPr>
          </a:p>
        </p:txBody>
      </p:sp>
      <p:sp>
        <p:nvSpPr>
          <p:cNvPr id="732168" name="Text Box 8"/>
          <p:cNvSpPr txBox="1">
            <a:spLocks noChangeArrowheads="1"/>
          </p:cNvSpPr>
          <p:nvPr/>
        </p:nvSpPr>
        <p:spPr bwMode="auto">
          <a:xfrm>
            <a:off x="457200" y="45720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The acceptance test can range from a simple reasonableness check to a sophisticated and thorough test</a:t>
            </a:r>
          </a:p>
        </p:txBody>
      </p:sp>
      <p:sp>
        <p:nvSpPr>
          <p:cNvPr id="732169" name="Text Box 9"/>
          <p:cNvSpPr txBox="1">
            <a:spLocks noChangeArrowheads="1"/>
          </p:cNvSpPr>
          <p:nvPr/>
        </p:nvSpPr>
        <p:spPr bwMode="auto">
          <a:xfrm>
            <a:off x="457200" y="52578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Design diversity helps ensure that an alternate can succeed when the primary module fails</a:t>
            </a:r>
          </a:p>
        </p:txBody>
      </p:sp>
    </p:spTree>
    <p:extLst>
      <p:ext uri="{BB962C8B-B14F-4D97-AF65-F5344CB8AC3E}">
        <p14:creationId xmlns:p14="http://schemas.microsoft.com/office/powerpoint/2010/main" val="1099942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2164"/>
                                        </p:tgtEl>
                                        <p:attrNameLst>
                                          <p:attrName>style.visibility</p:attrName>
                                        </p:attrNameLst>
                                      </p:cBhvr>
                                      <p:to>
                                        <p:strVal val="visible"/>
                                      </p:to>
                                    </p:set>
                                    <p:animEffect transition="in" filter="dissolve">
                                      <p:cBhvr>
                                        <p:cTn id="7" dur="500"/>
                                        <p:tgtEl>
                                          <p:spTgt spid="732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2165"/>
                                        </p:tgtEl>
                                        <p:attrNameLst>
                                          <p:attrName>style.visibility</p:attrName>
                                        </p:attrNameLst>
                                      </p:cBhvr>
                                      <p:to>
                                        <p:strVal val="visible"/>
                                      </p:to>
                                    </p:set>
                                    <p:animEffect transition="in" filter="dissolve">
                                      <p:cBhvr>
                                        <p:cTn id="12" dur="500"/>
                                        <p:tgtEl>
                                          <p:spTgt spid="732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2166"/>
                                        </p:tgtEl>
                                        <p:attrNameLst>
                                          <p:attrName>style.visibility</p:attrName>
                                        </p:attrNameLst>
                                      </p:cBhvr>
                                      <p:to>
                                        <p:strVal val="visible"/>
                                      </p:to>
                                    </p:set>
                                    <p:animEffect transition="in" filter="dissolve">
                                      <p:cBhvr>
                                        <p:cTn id="17" dur="500"/>
                                        <p:tgtEl>
                                          <p:spTgt spid="7321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2167"/>
                                        </p:tgtEl>
                                        <p:attrNameLst>
                                          <p:attrName>style.visibility</p:attrName>
                                        </p:attrNameLst>
                                      </p:cBhvr>
                                      <p:to>
                                        <p:strVal val="visible"/>
                                      </p:to>
                                    </p:set>
                                    <p:animEffect transition="in" filter="dissolve">
                                      <p:cBhvr>
                                        <p:cTn id="22" dur="500"/>
                                        <p:tgtEl>
                                          <p:spTgt spid="7321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2168"/>
                                        </p:tgtEl>
                                        <p:attrNameLst>
                                          <p:attrName>style.visibility</p:attrName>
                                        </p:attrNameLst>
                                      </p:cBhvr>
                                      <p:to>
                                        <p:strVal val="visible"/>
                                      </p:to>
                                    </p:set>
                                    <p:animEffect transition="in" filter="dissolve">
                                      <p:cBhvr>
                                        <p:cTn id="27" dur="500"/>
                                        <p:tgtEl>
                                          <p:spTgt spid="7321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32169"/>
                                        </p:tgtEl>
                                        <p:attrNameLst>
                                          <p:attrName>style.visibility</p:attrName>
                                        </p:attrNameLst>
                                      </p:cBhvr>
                                      <p:to>
                                        <p:strVal val="visible"/>
                                      </p:to>
                                    </p:set>
                                    <p:animEffect transition="in" filter="dissolve">
                                      <p:cBhvr>
                                        <p:cTn id="32" dur="500"/>
                                        <p:tgtEl>
                                          <p:spTgt spid="732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4" grpId="0" autoUpdateAnimBg="0"/>
      <p:bldP spid="732165" grpId="0" autoUpdateAnimBg="0"/>
      <p:bldP spid="732166" grpId="0" animBg="1"/>
      <p:bldP spid="732167" grpId="0" animBg="1"/>
      <p:bldP spid="732168" grpId="0" autoUpdateAnimBg="0"/>
      <p:bldP spid="732169" grpId="0" autoUpdateAnimBg="0"/>
    </p:bldLst>
  </p:timing>
</p:sld>
</file>

<file path=ppt/theme/theme1.xml><?xml version="1.0" encoding="utf-8"?>
<a:theme xmlns:a="http://schemas.openxmlformats.org/drawingml/2006/main" name="MicrosoftCPSWorkshopDub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04_1-monitoring</Template>
  <TotalTime>87</TotalTime>
  <Words>3721</Words>
  <Application>Microsoft Office PowerPoint</Application>
  <PresentationFormat>On-screen Show (4:3)</PresentationFormat>
  <Paragraphs>592</Paragraphs>
  <Slides>72</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3" baseType="lpstr">
      <vt:lpstr>ＭＳ Ｐゴシック</vt:lpstr>
      <vt:lpstr>Arial</vt:lpstr>
      <vt:lpstr>Arial Narrow</vt:lpstr>
      <vt:lpstr>Calibri</vt:lpstr>
      <vt:lpstr>Courier New</vt:lpstr>
      <vt:lpstr>Symbol</vt:lpstr>
      <vt:lpstr>Tahoma</vt:lpstr>
      <vt:lpstr>Times New Roman</vt:lpstr>
      <vt:lpstr>Wingdings</vt:lpstr>
      <vt:lpstr>MicrosoftCPSWorkshopDubey</vt:lpstr>
      <vt:lpstr>MSDraw.Drawing.8.2</vt:lpstr>
      <vt:lpstr>Software Fault Tolerance</vt:lpstr>
      <vt:lpstr>Review</vt:lpstr>
      <vt:lpstr>Software Fault Tolerance</vt:lpstr>
      <vt:lpstr>Software Flaw Tolerance</vt:lpstr>
      <vt:lpstr>N-Version Programming: The Idea</vt:lpstr>
      <vt:lpstr>N-Version Programming: Some Objections</vt:lpstr>
      <vt:lpstr>N-Version Programming: Reliability Modeling</vt:lpstr>
      <vt:lpstr>N-Version Programming: Applications</vt:lpstr>
      <vt:lpstr>Recovery Block Scheme: The Idea</vt:lpstr>
      <vt:lpstr>Recovery Blocks: The Acceptance-Test Problem</vt:lpstr>
      <vt:lpstr>Combined NVP and Acceptance Testing</vt:lpstr>
      <vt:lpstr>More General Hybrid NVP-AT Schemes</vt:lpstr>
      <vt:lpstr>Consistent Comparison Problem</vt:lpstr>
      <vt:lpstr>The problem of achieving consistent comparison in distributed systems</vt:lpstr>
      <vt:lpstr>CAP Theorem</vt:lpstr>
      <vt:lpstr>CAP Theorem</vt:lpstr>
      <vt:lpstr>CAP Theorem: Proof</vt:lpstr>
      <vt:lpstr>CAP Theorem: Proof</vt:lpstr>
      <vt:lpstr>CAP Theorem: Proof</vt:lpstr>
      <vt:lpstr>CAP Theorem: Proof</vt:lpstr>
      <vt:lpstr>CAP Theorem: Proof</vt:lpstr>
      <vt:lpstr>Why this is important?</vt:lpstr>
      <vt:lpstr>Problem for Relational Database to Scale</vt:lpstr>
      <vt:lpstr>Revisit CAP Theorem</vt:lpstr>
      <vt:lpstr>Consistency or Availability</vt:lpstr>
      <vt:lpstr>AP: Best Effort Consistency</vt:lpstr>
      <vt:lpstr>CP: Best Effort Availability</vt:lpstr>
      <vt:lpstr>Types of Consistency</vt:lpstr>
      <vt:lpstr>Eventual Consistency Variations</vt:lpstr>
      <vt:lpstr>Eventual Consistency - A Facebook Example</vt:lpstr>
      <vt:lpstr>PowerPoint Presentation</vt:lpstr>
      <vt:lpstr>PowerPoint Presentation</vt:lpstr>
      <vt:lpstr>The effect of CAP on building resilient systems</vt:lpstr>
      <vt:lpstr>Review – Fault Models</vt:lpstr>
      <vt:lpstr>Reaching Agreement (For both Symmetric as well as Asymmetric Faults)</vt:lpstr>
      <vt:lpstr>Example of Simple mechanism</vt:lpstr>
      <vt:lpstr>Problem Statement</vt:lpstr>
      <vt:lpstr>The Protocol</vt:lpstr>
      <vt:lpstr>The Protocol (cont’d)</vt:lpstr>
      <vt:lpstr>Performance</vt:lpstr>
      <vt:lpstr>Uncertainty</vt:lpstr>
      <vt:lpstr>Uncertainty (cont’d)</vt:lpstr>
      <vt:lpstr>Theorems</vt:lpstr>
      <vt:lpstr>Logging 2PC State Changes</vt:lpstr>
      <vt:lpstr>Coordinator Recovery</vt:lpstr>
      <vt:lpstr>Participant Recovery</vt:lpstr>
      <vt:lpstr>Paxos: Generalization of 2-PC</vt:lpstr>
      <vt:lpstr>Some material for paxos</vt:lpstr>
      <vt:lpstr>What is the Problem? (1/2)</vt:lpstr>
      <vt:lpstr>What is the Problem? (2/2)</vt:lpstr>
      <vt:lpstr>PowerPoint Presentation</vt:lpstr>
      <vt:lpstr>Paxos In A Nutshell</vt:lpstr>
      <vt:lpstr>Paxos In A Nutshell</vt:lpstr>
      <vt:lpstr>Paxos In A Nutshell</vt:lpstr>
      <vt:lpstr>Paxos In A Nutshell</vt:lpstr>
      <vt:lpstr>Paxos In A Nutshell</vt:lpstr>
      <vt:lpstr>Paxos In A Nutshell</vt:lpstr>
      <vt:lpstr>Paxos Algorithm: 3 Types of Agents</vt:lpstr>
      <vt:lpstr>Intuition behind paxos (1/2)</vt:lpstr>
      <vt:lpstr>Intuition behind Paxos Rounds (2/2)</vt:lpstr>
      <vt:lpstr>Summary: The basic idea</vt:lpstr>
      <vt:lpstr>Why 2K+1 nodes</vt:lpstr>
      <vt:lpstr>RAFT is a simpler version of Paxos.</vt:lpstr>
      <vt:lpstr>The problems with the agreement based systems</vt:lpstr>
      <vt:lpstr>Problems with the simple mechanism</vt:lpstr>
      <vt:lpstr>Agreement in Faulty Systems</vt:lpstr>
      <vt:lpstr>Two kind of approaches</vt:lpstr>
      <vt:lpstr>Byzantine fault example</vt:lpstr>
      <vt:lpstr>Clock Drift</vt:lpstr>
      <vt:lpstr>Mid-Value Select </vt:lpstr>
      <vt:lpstr>Faulty Clock</vt:lpstr>
      <vt:lpstr>Byzantine Faulty Clock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 Theorem</dc:title>
  <dc:creator>Abhishek D</dc:creator>
  <cp:lastModifiedBy>Abhishek Dubey</cp:lastModifiedBy>
  <cp:revision>21</cp:revision>
  <dcterms:created xsi:type="dcterms:W3CDTF">2018-10-09T13:30:20Z</dcterms:created>
  <dcterms:modified xsi:type="dcterms:W3CDTF">2019-10-08T17:24:10Z</dcterms:modified>
</cp:coreProperties>
</file>