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45.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9" r:id="rId16"/>
  </p:sldMasterIdLst>
  <p:notesMasterIdLst>
    <p:notesMasterId r:id="rId75"/>
  </p:notesMasterIdLst>
  <p:handoutMasterIdLst>
    <p:handoutMasterId r:id="rId76"/>
  </p:handoutMasterIdLst>
  <p:sldIdLst>
    <p:sldId id="1001" r:id="rId17"/>
    <p:sldId id="1002" r:id="rId18"/>
    <p:sldId id="1099" r:id="rId19"/>
    <p:sldId id="1008" r:id="rId20"/>
    <p:sldId id="1012" r:id="rId21"/>
    <p:sldId id="1034" r:id="rId22"/>
    <p:sldId id="1035" r:id="rId23"/>
    <p:sldId id="1037" r:id="rId24"/>
    <p:sldId id="1038" r:id="rId25"/>
    <p:sldId id="1039" r:id="rId26"/>
    <p:sldId id="1040" r:id="rId27"/>
    <p:sldId id="1041" r:id="rId28"/>
    <p:sldId id="1042" r:id="rId29"/>
    <p:sldId id="1021" r:id="rId30"/>
    <p:sldId id="1050" r:id="rId31"/>
    <p:sldId id="1051" r:id="rId32"/>
    <p:sldId id="1053" r:id="rId33"/>
    <p:sldId id="1056" r:id="rId34"/>
    <p:sldId id="1058" r:id="rId35"/>
    <p:sldId id="1059" r:id="rId36"/>
    <p:sldId id="1060" r:id="rId37"/>
    <p:sldId id="1061" r:id="rId38"/>
    <p:sldId id="1062" r:id="rId39"/>
    <p:sldId id="1065" r:id="rId40"/>
    <p:sldId id="1067" r:id="rId41"/>
    <p:sldId id="1068" r:id="rId42"/>
    <p:sldId id="1069" r:id="rId43"/>
    <p:sldId id="1070" r:id="rId44"/>
    <p:sldId id="1071" r:id="rId45"/>
    <p:sldId id="1072" r:id="rId46"/>
    <p:sldId id="1073" r:id="rId47"/>
    <p:sldId id="1074" r:id="rId48"/>
    <p:sldId id="1075" r:id="rId49"/>
    <p:sldId id="1076" r:id="rId50"/>
    <p:sldId id="1077" r:id="rId51"/>
    <p:sldId id="1080" r:id="rId52"/>
    <p:sldId id="1082" r:id="rId53"/>
    <p:sldId id="1083" r:id="rId54"/>
    <p:sldId id="1089" r:id="rId55"/>
    <p:sldId id="1090" r:id="rId56"/>
    <p:sldId id="1091" r:id="rId57"/>
    <p:sldId id="1092" r:id="rId58"/>
    <p:sldId id="1093" r:id="rId59"/>
    <p:sldId id="1094" r:id="rId60"/>
    <p:sldId id="1095" r:id="rId61"/>
    <p:sldId id="1097" r:id="rId62"/>
    <p:sldId id="1098" r:id="rId63"/>
    <p:sldId id="271" r:id="rId64"/>
    <p:sldId id="1100" r:id="rId65"/>
    <p:sldId id="1107" r:id="rId66"/>
    <p:sldId id="1101" r:id="rId67"/>
    <p:sldId id="1102" r:id="rId68"/>
    <p:sldId id="1103" r:id="rId69"/>
    <p:sldId id="1108" r:id="rId70"/>
    <p:sldId id="1109" r:id="rId71"/>
    <p:sldId id="1110" r:id="rId72"/>
    <p:sldId id="1116" r:id="rId73"/>
    <p:sldId id="1117" r:id="rId74"/>
  </p:sldIdLst>
  <p:sldSz cx="12198350" cy="6858000"/>
  <p:notesSz cx="7315200" cy="9601200"/>
  <p:custDataLst>
    <p:custData r:id="rId9"/>
    <p:tags r:id="rId77"/>
  </p:custDataLst>
  <p:defaultTextStyle>
    <a:defPPr>
      <a:defRPr lang="de-DE"/>
    </a:defPPr>
    <a:lvl1pPr algn="l" rtl="0" fontAlgn="base">
      <a:spcBef>
        <a:spcPct val="50000"/>
      </a:spcBef>
      <a:spcAft>
        <a:spcPct val="0"/>
      </a:spcAft>
      <a:defRPr kern="1200">
        <a:solidFill>
          <a:schemeClr val="bg2"/>
        </a:solidFill>
        <a:latin typeface="Arial" pitchFamily="34" charset="0"/>
        <a:ea typeface="ＭＳ Ｐゴシック" charset="-128"/>
        <a:cs typeface="+mn-cs"/>
      </a:defRPr>
    </a:lvl1pPr>
    <a:lvl2pPr marL="457200" algn="l" rtl="0" fontAlgn="base">
      <a:spcBef>
        <a:spcPct val="50000"/>
      </a:spcBef>
      <a:spcAft>
        <a:spcPct val="0"/>
      </a:spcAft>
      <a:defRPr kern="1200">
        <a:solidFill>
          <a:schemeClr val="bg2"/>
        </a:solidFill>
        <a:latin typeface="Arial" pitchFamily="34" charset="0"/>
        <a:ea typeface="ＭＳ Ｐゴシック" charset="-128"/>
        <a:cs typeface="+mn-cs"/>
      </a:defRPr>
    </a:lvl2pPr>
    <a:lvl3pPr marL="914400" algn="l" rtl="0" fontAlgn="base">
      <a:spcBef>
        <a:spcPct val="50000"/>
      </a:spcBef>
      <a:spcAft>
        <a:spcPct val="0"/>
      </a:spcAft>
      <a:defRPr kern="1200">
        <a:solidFill>
          <a:schemeClr val="bg2"/>
        </a:solidFill>
        <a:latin typeface="Arial" pitchFamily="34" charset="0"/>
        <a:ea typeface="ＭＳ Ｐゴシック" charset="-128"/>
        <a:cs typeface="+mn-cs"/>
      </a:defRPr>
    </a:lvl3pPr>
    <a:lvl4pPr marL="1371600" algn="l" rtl="0" fontAlgn="base">
      <a:spcBef>
        <a:spcPct val="50000"/>
      </a:spcBef>
      <a:spcAft>
        <a:spcPct val="0"/>
      </a:spcAft>
      <a:defRPr kern="1200">
        <a:solidFill>
          <a:schemeClr val="bg2"/>
        </a:solidFill>
        <a:latin typeface="Arial" pitchFamily="34" charset="0"/>
        <a:ea typeface="ＭＳ Ｐゴシック" charset="-128"/>
        <a:cs typeface="+mn-cs"/>
      </a:defRPr>
    </a:lvl4pPr>
    <a:lvl5pPr marL="1828800" algn="l" rtl="0" fontAlgn="base">
      <a:spcBef>
        <a:spcPct val="50000"/>
      </a:spcBef>
      <a:spcAft>
        <a:spcPct val="0"/>
      </a:spcAft>
      <a:defRPr kern="1200">
        <a:solidFill>
          <a:schemeClr val="bg2"/>
        </a:solidFill>
        <a:latin typeface="Arial" pitchFamily="34" charset="0"/>
        <a:ea typeface="ＭＳ Ｐゴシック" charset="-128"/>
        <a:cs typeface="+mn-cs"/>
      </a:defRPr>
    </a:lvl5pPr>
    <a:lvl6pPr marL="2286000" algn="l" defTabSz="914400" rtl="0" eaLnBrk="1" latinLnBrk="0" hangingPunct="1">
      <a:defRPr kern="1200">
        <a:solidFill>
          <a:schemeClr val="bg2"/>
        </a:solidFill>
        <a:latin typeface="Arial" pitchFamily="34" charset="0"/>
        <a:ea typeface="ＭＳ Ｐゴシック" charset="-128"/>
        <a:cs typeface="+mn-cs"/>
      </a:defRPr>
    </a:lvl6pPr>
    <a:lvl7pPr marL="2743200" algn="l" defTabSz="914400" rtl="0" eaLnBrk="1" latinLnBrk="0" hangingPunct="1">
      <a:defRPr kern="1200">
        <a:solidFill>
          <a:schemeClr val="bg2"/>
        </a:solidFill>
        <a:latin typeface="Arial" pitchFamily="34" charset="0"/>
        <a:ea typeface="ＭＳ Ｐゴシック" charset="-128"/>
        <a:cs typeface="+mn-cs"/>
      </a:defRPr>
    </a:lvl7pPr>
    <a:lvl8pPr marL="3200400" algn="l" defTabSz="914400" rtl="0" eaLnBrk="1" latinLnBrk="0" hangingPunct="1">
      <a:defRPr kern="1200">
        <a:solidFill>
          <a:schemeClr val="bg2"/>
        </a:solidFill>
        <a:latin typeface="Arial" pitchFamily="34" charset="0"/>
        <a:ea typeface="ＭＳ Ｐゴシック" charset="-128"/>
        <a:cs typeface="+mn-cs"/>
      </a:defRPr>
    </a:lvl8pPr>
    <a:lvl9pPr marL="3657600" algn="l" defTabSz="914400" rtl="0" eaLnBrk="1" latinLnBrk="0" hangingPunct="1">
      <a:defRPr kern="1200">
        <a:solidFill>
          <a:schemeClr val="bg2"/>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3884">
          <p15:clr>
            <a:srgbClr val="A4A3A4"/>
          </p15:clr>
        </p15:guide>
        <p15:guide id="2" orient="horz" pos="618">
          <p15:clr>
            <a:srgbClr val="A4A3A4"/>
          </p15:clr>
        </p15:guide>
        <p15:guide id="3" orient="horz" pos="2432">
          <p15:clr>
            <a:srgbClr val="A4A3A4"/>
          </p15:clr>
        </p15:guide>
        <p15:guide id="4" orient="horz" pos="2341">
          <p15:clr>
            <a:srgbClr val="A4A3A4"/>
          </p15:clr>
        </p15:guide>
        <p15:guide id="5" orient="horz" pos="890">
          <p15:clr>
            <a:srgbClr val="A4A3A4"/>
          </p15:clr>
        </p15:guide>
        <p15:guide id="6" orient="horz" pos="210">
          <p15:clr>
            <a:srgbClr val="A4A3A4"/>
          </p15:clr>
        </p15:guide>
        <p15:guide id="7" pos="395">
          <p15:clr>
            <a:srgbClr val="A4A3A4"/>
          </p15:clr>
        </p15:guide>
        <p15:guide id="8" pos="3842">
          <p15:clr>
            <a:srgbClr val="A4A3A4"/>
          </p15:clr>
        </p15:guide>
        <p15:guide id="9" pos="3933">
          <p15:clr>
            <a:srgbClr val="A4A3A4"/>
          </p15:clr>
        </p15:guide>
        <p15:guide id="10" pos="7380">
          <p15:clr>
            <a:srgbClr val="A4A3A4"/>
          </p15:clr>
        </p15:guide>
        <p15:guide id="11" pos="5566">
          <p15:clr>
            <a:srgbClr val="A4A3A4"/>
          </p15:clr>
        </p15:guide>
        <p15:guide id="12" orient="horz" pos="1117">
          <p15:clr>
            <a:srgbClr val="A4A3A4"/>
          </p15:clr>
        </p15:guide>
        <p15:guide id="13" orient="horz" pos="3658">
          <p15:clr>
            <a:srgbClr val="A4A3A4"/>
          </p15:clr>
        </p15:guide>
        <p15:guide id="14" pos="2663">
          <p15:clr>
            <a:srgbClr val="A4A3A4"/>
          </p15:clr>
        </p15:guide>
        <p15:guide id="15" pos="2753">
          <p15:clr>
            <a:srgbClr val="A4A3A4"/>
          </p15:clr>
        </p15:guide>
        <p15:guide id="16" pos="6382">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guide id="3" orient="horz" pos="3024">
          <p15:clr>
            <a:srgbClr val="A4A3A4"/>
          </p15:clr>
        </p15:guide>
        <p15:guide id="4"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780B"/>
    <a:srgbClr val="496173"/>
    <a:srgbClr val="3DAA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autoAdjust="0"/>
    <p:restoredTop sz="95170" autoAdjust="0"/>
  </p:normalViewPr>
  <p:slideViewPr>
    <p:cSldViewPr snapToGrid="0" showGuides="1">
      <p:cViewPr varScale="1">
        <p:scale>
          <a:sx n="109" d="100"/>
          <a:sy n="109" d="100"/>
        </p:scale>
        <p:origin x="224" y="456"/>
      </p:cViewPr>
      <p:guideLst>
        <p:guide orient="horz" pos="3884"/>
        <p:guide orient="horz" pos="618"/>
        <p:guide orient="horz" pos="2432"/>
        <p:guide orient="horz" pos="2341"/>
        <p:guide orient="horz" pos="890"/>
        <p:guide orient="horz" pos="210"/>
        <p:guide pos="395"/>
        <p:guide pos="3842"/>
        <p:guide pos="3933"/>
        <p:guide pos="7380"/>
        <p:guide pos="5566"/>
        <p:guide orient="horz" pos="1117"/>
        <p:guide orient="horz" pos="3658"/>
        <p:guide pos="2663"/>
        <p:guide pos="2753"/>
        <p:guide pos="6382"/>
      </p:guideLst>
    </p:cSldViewPr>
  </p:slideViewPr>
  <p:outlineViewPr>
    <p:cViewPr>
      <p:scale>
        <a:sx n="33" d="100"/>
        <a:sy n="33" d="100"/>
      </p:scale>
      <p:origin x="0" y="1278"/>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76" d="100"/>
          <a:sy n="76" d="100"/>
        </p:scale>
        <p:origin x="2982" y="120"/>
      </p:cViewPr>
      <p:guideLst>
        <p:guide orient="horz" pos="3224"/>
        <p:guide pos="2236"/>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16" Type="http://schemas.openxmlformats.org/officeDocument/2006/relationships/slideMaster" Target="slideMasters/slideMaster1.xml"/><Relationship Id="rId11" Type="http://schemas.openxmlformats.org/officeDocument/2006/relationships/customXml" Target="../customXml/item11.xml"/><Relationship Id="rId32" Type="http://schemas.openxmlformats.org/officeDocument/2006/relationships/slide" Target="slides/slide16.xml"/><Relationship Id="rId37" Type="http://schemas.openxmlformats.org/officeDocument/2006/relationships/slide" Target="slides/slide21.xml"/><Relationship Id="rId53" Type="http://schemas.openxmlformats.org/officeDocument/2006/relationships/slide" Target="slides/slide37.xml"/><Relationship Id="rId58" Type="http://schemas.openxmlformats.org/officeDocument/2006/relationships/slide" Target="slides/slide42.xml"/><Relationship Id="rId74" Type="http://schemas.openxmlformats.org/officeDocument/2006/relationships/slide" Target="slides/slide58.xml"/><Relationship Id="rId79" Type="http://schemas.openxmlformats.org/officeDocument/2006/relationships/viewProps" Target="viewProps.xml"/><Relationship Id="rId5" Type="http://schemas.openxmlformats.org/officeDocument/2006/relationships/customXml" Target="../customXml/item5.xml"/><Relationship Id="rId61" Type="http://schemas.openxmlformats.org/officeDocument/2006/relationships/slide" Target="slides/slide45.xml"/><Relationship Id="rId19" Type="http://schemas.openxmlformats.org/officeDocument/2006/relationships/slide" Target="slides/slide3.xml"/><Relationship Id="rId14" Type="http://schemas.openxmlformats.org/officeDocument/2006/relationships/customXml" Target="../customXml/item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tags" Target="tags/tag1.xml"/><Relationship Id="rId8" Type="http://schemas.openxmlformats.org/officeDocument/2006/relationships/customXml" Target="../customXml/item8.xml"/><Relationship Id="rId51" Type="http://schemas.openxmlformats.org/officeDocument/2006/relationships/slide" Target="slides/slide35.xml"/><Relationship Id="rId72" Type="http://schemas.openxmlformats.org/officeDocument/2006/relationships/slide" Target="slides/slide56.xml"/><Relationship Id="rId80"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 Type="http://schemas.openxmlformats.org/officeDocument/2006/relationships/customXml" Target="../customXml/item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 Target="slides/slide2.xml"/><Relationship Id="rId39" Type="http://schemas.openxmlformats.org/officeDocument/2006/relationships/slide" Target="slides/slide2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handoutMaster" Target="handoutMasters/handoutMaster1.xml"/><Relationship Id="rId7" Type="http://schemas.openxmlformats.org/officeDocument/2006/relationships/customXml" Target="../customXml/item7.xml"/><Relationship Id="rId71" Type="http://schemas.openxmlformats.org/officeDocument/2006/relationships/slide" Target="slides/slide55.xml"/><Relationship Id="rId2" Type="http://schemas.openxmlformats.org/officeDocument/2006/relationships/customXml" Target="../customXml/item2.xml"/><Relationship Id="rId29" Type="http://schemas.openxmlformats.org/officeDocument/2006/relationships/slide" Target="slides/slide13.xml"/><Relationship Id="rId24" Type="http://schemas.openxmlformats.org/officeDocument/2006/relationships/slide" Target="slides/slide8.xml"/><Relationship Id="rId40" Type="http://schemas.openxmlformats.org/officeDocument/2006/relationships/slide" Target="slides/slide24.xml"/><Relationship Id="rId45" Type="http://schemas.openxmlformats.org/officeDocument/2006/relationships/slide" Target="slides/slide29.xml"/><Relationship Id="rId66" Type="http://schemas.openxmlformats.org/officeDocument/2006/relationships/slide" Target="slides/slide5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wmf"/><Relationship Id="rId1" Type="http://schemas.openxmlformats.org/officeDocument/2006/relationships/image" Target="../media/image16.wmf"/><Relationship Id="rId5" Type="http://schemas.openxmlformats.org/officeDocument/2006/relationships/image" Target="../media/image20.wmf"/><Relationship Id="rId4"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302" name="Rectangle 6"/>
          <p:cNvSpPr>
            <a:spLocks noChangeArrowheads="1"/>
          </p:cNvSpPr>
          <p:nvPr/>
        </p:nvSpPr>
        <p:spPr bwMode="auto">
          <a:xfrm>
            <a:off x="0" y="0"/>
            <a:ext cx="7315200" cy="655270"/>
          </a:xfrm>
          <a:prstGeom prst="rect">
            <a:avLst/>
          </a:prstGeom>
          <a:solidFill>
            <a:srgbClr val="879BAA"/>
          </a:solidFill>
          <a:ln w="9525" algn="ctr">
            <a:noFill/>
            <a:miter lim="800000"/>
            <a:headEnd/>
            <a:tailEnd/>
          </a:ln>
          <a:effectLst/>
        </p:spPr>
        <p:txBody>
          <a:bodyPr wrap="none" anchor="ctr"/>
          <a:lstStyle/>
          <a:p>
            <a:endParaRPr lang="de-DE"/>
          </a:p>
        </p:txBody>
      </p:sp>
      <p:sp>
        <p:nvSpPr>
          <p:cNvPr id="173058" name="Rectangle 2"/>
          <p:cNvSpPr>
            <a:spLocks noGrp="1" noChangeArrowheads="1"/>
          </p:cNvSpPr>
          <p:nvPr>
            <p:ph type="hdr" sz="quarter"/>
          </p:nvPr>
        </p:nvSpPr>
        <p:spPr bwMode="auto">
          <a:xfrm>
            <a:off x="1" y="0"/>
            <a:ext cx="3348438" cy="518259"/>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defTabSz="942975">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59" name="Rectangle 3"/>
          <p:cNvSpPr>
            <a:spLocks noGrp="1" noChangeArrowheads="1"/>
          </p:cNvSpPr>
          <p:nvPr>
            <p:ph type="dt" sz="quarter" idx="1"/>
          </p:nvPr>
        </p:nvSpPr>
        <p:spPr bwMode="auto">
          <a:xfrm>
            <a:off x="3966763" y="0"/>
            <a:ext cx="3348437" cy="518259"/>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algn="r" defTabSz="942975">
              <a:spcBef>
                <a:spcPct val="0"/>
              </a:spcBef>
              <a:defRPr sz="1200">
                <a:solidFill>
                  <a:schemeClr val="bg1"/>
                </a:solidFill>
                <a:latin typeface="Siemens Sans" pitchFamily="2" charset="0"/>
              </a:defRPr>
            </a:lvl1pPr>
          </a:lstStyle>
          <a:p>
            <a:endParaRPr lang="en-US" dirty="0">
              <a:latin typeface="Arial" pitchFamily="34" charset="0"/>
            </a:endParaRPr>
          </a:p>
        </p:txBody>
      </p:sp>
      <p:sp>
        <p:nvSpPr>
          <p:cNvPr id="173060" name="Rectangle 4"/>
          <p:cNvSpPr>
            <a:spLocks noGrp="1" noChangeArrowheads="1"/>
          </p:cNvSpPr>
          <p:nvPr>
            <p:ph type="ftr" sz="quarter" idx="2"/>
          </p:nvPr>
        </p:nvSpPr>
        <p:spPr bwMode="auto">
          <a:xfrm>
            <a:off x="1" y="9082941"/>
            <a:ext cx="3348438" cy="518259"/>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defTabSz="942975">
              <a:spcBef>
                <a:spcPct val="0"/>
              </a:spcBef>
              <a:defRPr sz="1200">
                <a:solidFill>
                  <a:schemeClr val="tx1"/>
                </a:solidFill>
                <a:latin typeface="Siemens Sans" pitchFamily="2" charset="0"/>
              </a:defRPr>
            </a:lvl1pPr>
          </a:lstStyle>
          <a:p>
            <a:endParaRPr lang="en-US" dirty="0">
              <a:latin typeface="Arial" pitchFamily="34" charset="0"/>
            </a:endParaRPr>
          </a:p>
        </p:txBody>
      </p:sp>
      <p:sp>
        <p:nvSpPr>
          <p:cNvPr id="173061" name="Rectangle 5"/>
          <p:cNvSpPr>
            <a:spLocks noGrp="1" noChangeArrowheads="1"/>
          </p:cNvSpPr>
          <p:nvPr>
            <p:ph type="sldNum" sz="quarter" idx="3"/>
          </p:nvPr>
        </p:nvSpPr>
        <p:spPr bwMode="auto">
          <a:xfrm>
            <a:off x="3966763" y="9082941"/>
            <a:ext cx="3348437" cy="518259"/>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algn="r" defTabSz="942975">
              <a:spcBef>
                <a:spcPct val="0"/>
              </a:spcBef>
              <a:defRPr sz="1200">
                <a:solidFill>
                  <a:schemeClr val="tx1"/>
                </a:solidFill>
                <a:latin typeface="Siemens Sans" pitchFamily="2" charset="0"/>
              </a:defRPr>
            </a:lvl1pPr>
          </a:lstStyle>
          <a:p>
            <a:r>
              <a:rPr lang="de-DE" dirty="0">
                <a:latin typeface="Arial" pitchFamily="34" charset="0"/>
              </a:rPr>
              <a:t>Handout </a:t>
            </a:r>
            <a:fld id="{BFC713D8-7968-482B-A79F-9C586FE5053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2323172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bwMode="auto">
          <a:xfrm>
            <a:off x="1" y="0"/>
            <a:ext cx="3348438" cy="518259"/>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defTabSz="942975">
              <a:spcBef>
                <a:spcPct val="0"/>
              </a:spcBef>
              <a:defRPr sz="1200">
                <a:solidFill>
                  <a:schemeClr val="tx1"/>
                </a:solidFill>
                <a:latin typeface="Arial" pitchFamily="34" charset="0"/>
              </a:defRPr>
            </a:lvl1pPr>
          </a:lstStyle>
          <a:p>
            <a:endParaRPr lang="en-US" dirty="0"/>
          </a:p>
        </p:txBody>
      </p:sp>
      <p:sp>
        <p:nvSpPr>
          <p:cNvPr id="77827" name="Rectangle 3"/>
          <p:cNvSpPr>
            <a:spLocks noGrp="1" noChangeArrowheads="1"/>
          </p:cNvSpPr>
          <p:nvPr>
            <p:ph type="dt" idx="1"/>
          </p:nvPr>
        </p:nvSpPr>
        <p:spPr bwMode="auto">
          <a:xfrm>
            <a:off x="3966763" y="0"/>
            <a:ext cx="3346802" cy="518259"/>
          </a:xfrm>
          <a:prstGeom prst="rect">
            <a:avLst/>
          </a:prstGeom>
          <a:noFill/>
          <a:ln w="9525">
            <a:noFill/>
            <a:miter lim="800000"/>
            <a:headEnd/>
            <a:tailEnd/>
          </a:ln>
          <a:effectLst/>
        </p:spPr>
        <p:txBody>
          <a:bodyPr vert="horz" wrap="square" lIns="148550" tIns="148550" rIns="148550" bIns="148550" numCol="1" anchor="t" anchorCtr="0" compatLnSpc="1">
            <a:prstTxWarp prst="textNoShape">
              <a:avLst/>
            </a:prstTxWarp>
          </a:bodyPr>
          <a:lstStyle>
            <a:lvl1pPr algn="r" defTabSz="942975">
              <a:spcBef>
                <a:spcPct val="0"/>
              </a:spcBef>
              <a:defRPr sz="1200">
                <a:solidFill>
                  <a:schemeClr val="tx1"/>
                </a:solidFill>
                <a:latin typeface="Arial" pitchFamily="34" charset="0"/>
              </a:defRPr>
            </a:lvl1pPr>
          </a:lstStyle>
          <a:p>
            <a:endParaRPr lang="en-US" dirty="0"/>
          </a:p>
        </p:txBody>
      </p:sp>
      <p:sp>
        <p:nvSpPr>
          <p:cNvPr id="77828" name="Rectangle 4"/>
          <p:cNvSpPr>
            <a:spLocks noGrp="1" noRot="1" noChangeAspect="1" noChangeArrowheads="1" noTextEdit="1"/>
          </p:cNvSpPr>
          <p:nvPr>
            <p:ph type="sldImg" idx="2"/>
          </p:nvPr>
        </p:nvSpPr>
        <p:spPr bwMode="auto">
          <a:xfrm>
            <a:off x="457200" y="720725"/>
            <a:ext cx="6402388" cy="3598863"/>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77829" name="Rectangle 5"/>
          <p:cNvSpPr>
            <a:spLocks noGrp="1" noChangeArrowheads="1"/>
          </p:cNvSpPr>
          <p:nvPr>
            <p:ph type="body" sz="quarter" idx="3"/>
          </p:nvPr>
        </p:nvSpPr>
        <p:spPr bwMode="auto">
          <a:xfrm>
            <a:off x="245367" y="4524344"/>
            <a:ext cx="6824467" cy="4283085"/>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7830" name="Rectangle 6"/>
          <p:cNvSpPr>
            <a:spLocks noGrp="1" noChangeArrowheads="1"/>
          </p:cNvSpPr>
          <p:nvPr>
            <p:ph type="ftr" sz="quarter" idx="4"/>
          </p:nvPr>
        </p:nvSpPr>
        <p:spPr bwMode="auto">
          <a:xfrm>
            <a:off x="1" y="9082941"/>
            <a:ext cx="3348438" cy="516770"/>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defTabSz="942975">
              <a:spcBef>
                <a:spcPct val="0"/>
              </a:spcBef>
              <a:defRPr sz="1200">
                <a:solidFill>
                  <a:schemeClr val="tx1"/>
                </a:solidFill>
                <a:latin typeface="Arial" pitchFamily="34" charset="0"/>
              </a:defRPr>
            </a:lvl1pPr>
          </a:lstStyle>
          <a:p>
            <a:endParaRPr lang="en-US" dirty="0"/>
          </a:p>
        </p:txBody>
      </p:sp>
      <p:sp>
        <p:nvSpPr>
          <p:cNvPr id="77831" name="Rectangle 7"/>
          <p:cNvSpPr>
            <a:spLocks noGrp="1" noChangeArrowheads="1"/>
          </p:cNvSpPr>
          <p:nvPr>
            <p:ph type="sldNum" sz="quarter" idx="5"/>
          </p:nvPr>
        </p:nvSpPr>
        <p:spPr bwMode="auto">
          <a:xfrm>
            <a:off x="3966763" y="9082941"/>
            <a:ext cx="3346802" cy="516770"/>
          </a:xfrm>
          <a:prstGeom prst="rect">
            <a:avLst/>
          </a:prstGeom>
          <a:noFill/>
          <a:ln w="9525">
            <a:noFill/>
            <a:miter lim="800000"/>
            <a:headEnd/>
            <a:tailEnd/>
          </a:ln>
          <a:effectLst/>
        </p:spPr>
        <p:txBody>
          <a:bodyPr vert="horz" wrap="square" lIns="148550" tIns="148550" rIns="148550" bIns="148550" numCol="1" anchor="b" anchorCtr="0" compatLnSpc="1">
            <a:prstTxWarp prst="textNoShape">
              <a:avLst/>
            </a:prstTxWarp>
          </a:bodyPr>
          <a:lstStyle>
            <a:lvl1pPr algn="r" defTabSz="942975">
              <a:spcBef>
                <a:spcPct val="0"/>
              </a:spcBef>
              <a:defRPr sz="1200">
                <a:solidFill>
                  <a:schemeClr val="tx1"/>
                </a:solidFill>
                <a:latin typeface="Siemens Sans" pitchFamily="2" charset="0"/>
              </a:defRPr>
            </a:lvl1pPr>
          </a:lstStyle>
          <a:p>
            <a:r>
              <a:rPr lang="de-DE" dirty="0">
                <a:latin typeface="Arial" pitchFamily="34" charset="0"/>
              </a:rPr>
              <a:t>Notes </a:t>
            </a:r>
            <a:fld id="{AD141568-5488-4AC9-B82D-9F5CE1225E2A}" type="slidenum">
              <a:rPr lang="de-DE" smtClean="0">
                <a:latin typeface="Arial" pitchFamily="34" charset="0"/>
              </a:rPr>
              <a:pPr/>
              <a:t>‹#›</a:t>
            </a:fld>
            <a:endParaRPr lang="de-DE" dirty="0">
              <a:latin typeface="Arial" pitchFamily="34" charset="0"/>
            </a:endParaRPr>
          </a:p>
        </p:txBody>
      </p:sp>
    </p:spTree>
    <p:extLst>
      <p:ext uri="{BB962C8B-B14F-4D97-AF65-F5344CB8AC3E}">
        <p14:creationId xmlns:p14="http://schemas.microsoft.com/office/powerpoint/2010/main" val="19638778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45.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10"/>
          </p:nvPr>
        </p:nvSpPr>
        <p:spPr/>
        <p:txBody>
          <a:bodyPr/>
          <a:lstStyle/>
          <a:p>
            <a:r>
              <a:rPr lang="de-DE">
                <a:latin typeface="Arial" pitchFamily="34" charset="0"/>
              </a:rPr>
              <a:t>Notes </a:t>
            </a:r>
            <a:fld id="{AD141568-5488-4AC9-B82D-9F5CE1225E2A}" type="slidenum">
              <a:rPr lang="de-DE" smtClean="0">
                <a:latin typeface="Arial" pitchFamily="34" charset="0"/>
              </a:rPr>
              <a:pPr/>
              <a:t>2</a:t>
            </a:fld>
            <a:endParaRPr lang="de-DE" dirty="0">
              <a:latin typeface="Arial" pitchFamily="34" charset="0"/>
            </a:endParaRPr>
          </a:p>
        </p:txBody>
      </p:sp>
    </p:spTree>
    <p:extLst>
      <p:ext uri="{BB962C8B-B14F-4D97-AF65-F5344CB8AC3E}">
        <p14:creationId xmlns:p14="http://schemas.microsoft.com/office/powerpoint/2010/main" val="3390301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793FE0-D55E-8644-A949-17BB8B5E20E2}" type="slidenum">
              <a:rPr lang="en-US"/>
              <a:pPr/>
              <a:t>23</a:t>
            </a:fld>
            <a:endParaRPr lang="en-US"/>
          </a:p>
        </p:txBody>
      </p:sp>
      <p:sp>
        <p:nvSpPr>
          <p:cNvPr id="1413122" name="Rectangle 2"/>
          <p:cNvSpPr>
            <a:spLocks noGrp="1" noRot="1" noChangeAspect="1" noChangeArrowheads="1" noTextEdit="1"/>
          </p:cNvSpPr>
          <p:nvPr>
            <p:ph type="sldImg"/>
          </p:nvPr>
        </p:nvSpPr>
        <p:spPr>
          <a:ln/>
        </p:spPr>
      </p:sp>
      <p:sp>
        <p:nvSpPr>
          <p:cNvPr id="141312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139778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5FC7C-35FD-0C4D-B1BD-9686D4AF8A99}" type="slidenum">
              <a:rPr lang="en-US"/>
              <a:pPr/>
              <a:t>24</a:t>
            </a:fld>
            <a:endParaRPr lang="en-US"/>
          </a:p>
        </p:txBody>
      </p:sp>
      <p:sp>
        <p:nvSpPr>
          <p:cNvPr id="1486850" name="Rectangle 2"/>
          <p:cNvSpPr>
            <a:spLocks noGrp="1" noRot="1" noChangeAspect="1" noChangeArrowheads="1" noTextEdit="1"/>
          </p:cNvSpPr>
          <p:nvPr>
            <p:ph type="sldImg"/>
          </p:nvPr>
        </p:nvSpPr>
        <p:spPr>
          <a:ln/>
        </p:spPr>
      </p:sp>
      <p:sp>
        <p:nvSpPr>
          <p:cNvPr id="1486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87856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B6DC4BE-E8FA-4644-AC1E-6ACA96985340}" type="slidenum">
              <a:rPr lang="en-US"/>
              <a:pPr/>
              <a:t>25</a:t>
            </a:fld>
            <a:endParaRPr lang="en-US"/>
          </a:p>
        </p:txBody>
      </p:sp>
      <p:sp>
        <p:nvSpPr>
          <p:cNvPr id="1543170" name="Rectangle 2"/>
          <p:cNvSpPr>
            <a:spLocks noGrp="1" noRot="1" noChangeAspect="1" noChangeArrowheads="1" noTextEdit="1"/>
          </p:cNvSpPr>
          <p:nvPr>
            <p:ph type="sldImg"/>
          </p:nvPr>
        </p:nvSpPr>
        <p:spPr>
          <a:ln/>
        </p:spPr>
      </p:sp>
      <p:sp>
        <p:nvSpPr>
          <p:cNvPr id="1543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014553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A8CA24-9699-3E47-9D2F-EB38797BCEEC}" type="slidenum">
              <a:rPr lang="en-US"/>
              <a:pPr/>
              <a:t>26</a:t>
            </a:fld>
            <a:endParaRPr lang="en-US"/>
          </a:p>
        </p:txBody>
      </p:sp>
      <p:sp>
        <p:nvSpPr>
          <p:cNvPr id="1606658" name="Rectangle 2"/>
          <p:cNvSpPr>
            <a:spLocks noGrp="1" noRot="1" noChangeAspect="1" noChangeArrowheads="1" noTextEdit="1"/>
          </p:cNvSpPr>
          <p:nvPr>
            <p:ph type="sldImg"/>
          </p:nvPr>
        </p:nvSpPr>
        <p:spPr>
          <a:xfrm>
            <a:off x="373063" y="674688"/>
            <a:ext cx="6113462" cy="3438525"/>
          </a:xfrm>
          <a:ln/>
        </p:spPr>
      </p:sp>
      <p:sp>
        <p:nvSpPr>
          <p:cNvPr id="1606659" name="Rectangle 3"/>
          <p:cNvSpPr>
            <a:spLocks noGrp="1" noChangeArrowheads="1"/>
          </p:cNvSpPr>
          <p:nvPr>
            <p:ph type="body" idx="1"/>
          </p:nvPr>
        </p:nvSpPr>
        <p:spPr>
          <a:xfrm>
            <a:off x="884039" y="4346727"/>
            <a:ext cx="5089922" cy="4127500"/>
          </a:xfrm>
        </p:spPr>
        <p:txBody>
          <a:bodyPr/>
          <a:lstStyle/>
          <a:p>
            <a:endParaRPr lang="fr-FR"/>
          </a:p>
        </p:txBody>
      </p:sp>
    </p:spTree>
    <p:extLst>
      <p:ext uri="{BB962C8B-B14F-4D97-AF65-F5344CB8AC3E}">
        <p14:creationId xmlns:p14="http://schemas.microsoft.com/office/powerpoint/2010/main" val="13211914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AD8DA-2568-A842-939A-47D3466BD550}" type="slidenum">
              <a:rPr lang="en-US"/>
              <a:pPr/>
              <a:t>27</a:t>
            </a:fld>
            <a:endParaRPr lang="en-US"/>
          </a:p>
        </p:txBody>
      </p:sp>
      <p:sp>
        <p:nvSpPr>
          <p:cNvPr id="1608706" name="Rectangle 2"/>
          <p:cNvSpPr>
            <a:spLocks noGrp="1" noRot="1" noChangeAspect="1" noChangeArrowheads="1" noTextEdit="1"/>
          </p:cNvSpPr>
          <p:nvPr>
            <p:ph type="sldImg"/>
          </p:nvPr>
        </p:nvSpPr>
        <p:spPr>
          <a:ln/>
        </p:spPr>
      </p:sp>
      <p:sp>
        <p:nvSpPr>
          <p:cNvPr id="160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96253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5CB2DA-6024-7940-A0EF-E5609E111F3B}" type="slidenum">
              <a:rPr lang="en-US"/>
              <a:pPr/>
              <a:t>28</a:t>
            </a:fld>
            <a:endParaRPr lang="en-US"/>
          </a:p>
        </p:txBody>
      </p:sp>
      <p:sp>
        <p:nvSpPr>
          <p:cNvPr id="1679362" name="Rectangle 2"/>
          <p:cNvSpPr>
            <a:spLocks noGrp="1" noRot="1" noChangeAspect="1" noChangeArrowheads="1" noTextEdit="1"/>
          </p:cNvSpPr>
          <p:nvPr>
            <p:ph type="sldImg"/>
          </p:nvPr>
        </p:nvSpPr>
        <p:spPr>
          <a:ln/>
        </p:spPr>
      </p:sp>
      <p:sp>
        <p:nvSpPr>
          <p:cNvPr id="1679363"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3614975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36EE92-A92E-214C-9C7D-4211E1F07B54}" type="slidenum">
              <a:rPr lang="en-US"/>
              <a:pPr/>
              <a:t>29</a:t>
            </a:fld>
            <a:endParaRPr lang="en-US"/>
          </a:p>
        </p:txBody>
      </p:sp>
      <p:sp>
        <p:nvSpPr>
          <p:cNvPr id="1671170" name="Rectangle 2"/>
          <p:cNvSpPr>
            <a:spLocks noGrp="1" noRot="1" noChangeAspect="1" noChangeArrowheads="1" noTextEdit="1"/>
          </p:cNvSpPr>
          <p:nvPr>
            <p:ph type="sldImg"/>
          </p:nvPr>
        </p:nvSpPr>
        <p:spPr>
          <a:ln/>
        </p:spPr>
      </p:sp>
      <p:sp>
        <p:nvSpPr>
          <p:cNvPr id="1671171" name="Rectangle 3"/>
          <p:cNvSpPr>
            <a:spLocks noGrp="1" noChangeArrowheads="1"/>
          </p:cNvSpPr>
          <p:nvPr>
            <p:ph type="body" idx="1"/>
          </p:nvPr>
        </p:nvSpPr>
        <p:spPr>
          <a:xfrm>
            <a:off x="913805" y="4343704"/>
            <a:ext cx="5030391" cy="4113892"/>
          </a:xfrm>
        </p:spPr>
        <p:txBody>
          <a:bodyPr/>
          <a:lstStyle/>
          <a:p>
            <a:endParaRPr lang="en-US"/>
          </a:p>
        </p:txBody>
      </p:sp>
    </p:spTree>
    <p:extLst>
      <p:ext uri="{BB962C8B-B14F-4D97-AF65-F5344CB8AC3E}">
        <p14:creationId xmlns:p14="http://schemas.microsoft.com/office/powerpoint/2010/main" val="3779871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5186E3-4F2C-2D40-8A0A-D9A08415F458}" type="slidenum">
              <a:rPr lang="en-US"/>
              <a:pPr/>
              <a:t>30</a:t>
            </a:fld>
            <a:endParaRPr lang="en-US"/>
          </a:p>
        </p:txBody>
      </p:sp>
      <p:sp>
        <p:nvSpPr>
          <p:cNvPr id="1673218" name="Rectangle 2"/>
          <p:cNvSpPr>
            <a:spLocks noGrp="1" noRot="1" noChangeAspect="1" noChangeArrowheads="1" noTextEdit="1"/>
          </p:cNvSpPr>
          <p:nvPr>
            <p:ph type="sldImg"/>
          </p:nvPr>
        </p:nvSpPr>
        <p:spPr>
          <a:ln/>
        </p:spPr>
      </p:sp>
      <p:sp>
        <p:nvSpPr>
          <p:cNvPr id="1673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16933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F2C04-3ECF-C04C-BF1A-283A0919889F}" type="slidenum">
              <a:rPr lang="en-US"/>
              <a:pPr/>
              <a:t>31</a:t>
            </a:fld>
            <a:endParaRPr lang="en-US"/>
          </a:p>
        </p:txBody>
      </p:sp>
      <p:sp>
        <p:nvSpPr>
          <p:cNvPr id="1675266" name="Rectangle 2"/>
          <p:cNvSpPr>
            <a:spLocks noGrp="1" noRot="1" noChangeAspect="1" noChangeArrowheads="1" noTextEdit="1"/>
          </p:cNvSpPr>
          <p:nvPr>
            <p:ph type="sldImg"/>
          </p:nvPr>
        </p:nvSpPr>
        <p:spPr>
          <a:ln/>
        </p:spPr>
      </p:sp>
      <p:sp>
        <p:nvSpPr>
          <p:cNvPr id="167526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857787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D9B50FE-6BEC-F64F-9D31-1E074E112D6B}" type="slidenum">
              <a:rPr lang="en-US"/>
              <a:pPr/>
              <a:t>32</a:t>
            </a:fld>
            <a:endParaRPr lang="en-US"/>
          </a:p>
        </p:txBody>
      </p:sp>
      <p:sp>
        <p:nvSpPr>
          <p:cNvPr id="1555458" name="Rectangle 2"/>
          <p:cNvSpPr>
            <a:spLocks noGrp="1" noRot="1" noChangeAspect="1" noChangeArrowheads="1" noTextEdit="1"/>
          </p:cNvSpPr>
          <p:nvPr>
            <p:ph type="sldImg"/>
          </p:nvPr>
        </p:nvSpPr>
        <p:spPr>
          <a:ln/>
        </p:spPr>
      </p:sp>
      <p:sp>
        <p:nvSpPr>
          <p:cNvPr id="15554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151761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B88366-8FA2-3B4E-A3CA-8371B20FFC7A}" type="slidenum">
              <a:rPr lang="en-US"/>
              <a:pPr/>
              <a:t>15</a:t>
            </a:fld>
            <a:endParaRPr lang="en-US"/>
          </a:p>
        </p:txBody>
      </p:sp>
      <p:sp>
        <p:nvSpPr>
          <p:cNvPr id="1472514" name="Rectangle 2"/>
          <p:cNvSpPr>
            <a:spLocks noGrp="1" noRot="1" noChangeAspect="1" noChangeArrowheads="1" noTextEdit="1"/>
          </p:cNvSpPr>
          <p:nvPr>
            <p:ph type="sldImg"/>
          </p:nvPr>
        </p:nvSpPr>
        <p:spPr>
          <a:ln/>
        </p:spPr>
      </p:sp>
      <p:sp>
        <p:nvSpPr>
          <p:cNvPr id="1472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58474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E5E334-B210-0D4F-AC15-ECC72BC4FD7E}" type="slidenum">
              <a:rPr lang="en-US"/>
              <a:pPr/>
              <a:t>33</a:t>
            </a:fld>
            <a:endParaRPr lang="en-US"/>
          </a:p>
        </p:txBody>
      </p:sp>
      <p:sp>
        <p:nvSpPr>
          <p:cNvPr id="1557506" name="Rectangle 2"/>
          <p:cNvSpPr>
            <a:spLocks noGrp="1" noRot="1" noChangeAspect="1" noChangeArrowheads="1" noTextEdit="1"/>
          </p:cNvSpPr>
          <p:nvPr>
            <p:ph type="sldImg"/>
          </p:nvPr>
        </p:nvSpPr>
        <p:spPr>
          <a:ln/>
        </p:spPr>
      </p:sp>
      <p:sp>
        <p:nvSpPr>
          <p:cNvPr id="15575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650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9E4773-9A00-6C47-AA8A-CFA8E454C736}" type="slidenum">
              <a:rPr lang="en-US"/>
              <a:pPr/>
              <a:t>34</a:t>
            </a:fld>
            <a:endParaRPr lang="en-US"/>
          </a:p>
        </p:txBody>
      </p:sp>
      <p:sp>
        <p:nvSpPr>
          <p:cNvPr id="1616898" name="Rectangle 2"/>
          <p:cNvSpPr>
            <a:spLocks noGrp="1" noRot="1" noChangeAspect="1" noChangeArrowheads="1" noTextEdit="1"/>
          </p:cNvSpPr>
          <p:nvPr>
            <p:ph type="sldImg"/>
          </p:nvPr>
        </p:nvSpPr>
        <p:spPr>
          <a:ln/>
        </p:spPr>
      </p:sp>
      <p:sp>
        <p:nvSpPr>
          <p:cNvPr id="16168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427684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D1C46F5-2E1F-CB49-BCF7-80351C5D1ED5}" type="slidenum">
              <a:rPr lang="en-US"/>
              <a:pPr/>
              <a:t>35</a:t>
            </a:fld>
            <a:endParaRPr lang="en-US"/>
          </a:p>
        </p:txBody>
      </p:sp>
      <p:sp>
        <p:nvSpPr>
          <p:cNvPr id="923650" name="Rectangle 2"/>
          <p:cNvSpPr>
            <a:spLocks noGrp="1" noRot="1" noChangeAspect="1" noChangeArrowheads="1"/>
          </p:cNvSpPr>
          <p:nvPr>
            <p:ph type="sldImg"/>
          </p:nvPr>
        </p:nvSpPr>
        <p:spPr bwMode="auto">
          <a:xfrm>
            <a:off x="381000" y="685800"/>
            <a:ext cx="6097588" cy="3429000"/>
          </a:xfrm>
          <a:prstGeom prst="rect">
            <a:avLst/>
          </a:prstGeom>
          <a:solidFill>
            <a:srgbClr val="FFFFFF"/>
          </a:solidFill>
          <a:ln>
            <a:solidFill>
              <a:srgbClr val="000000"/>
            </a:solidFill>
            <a:miter lim="800000"/>
            <a:headEnd/>
            <a:tailEnd/>
          </a:ln>
        </p:spPr>
      </p:sp>
      <p:sp>
        <p:nvSpPr>
          <p:cNvPr id="923651" name="Rectangle 3"/>
          <p:cNvSpPr>
            <a:spLocks noGrp="1" noChangeArrowheads="1"/>
          </p:cNvSpPr>
          <p:nvPr>
            <p:ph type="body" idx="1"/>
          </p:nvPr>
        </p:nvSpPr>
        <p:spPr bwMode="auto">
          <a:xfrm>
            <a:off x="686098" y="4343704"/>
            <a:ext cx="5485805" cy="4113892"/>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extLst>
      <p:ext uri="{BB962C8B-B14F-4D97-AF65-F5344CB8AC3E}">
        <p14:creationId xmlns:p14="http://schemas.microsoft.com/office/powerpoint/2010/main" val="39034166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644B3C-FFDD-0347-9431-0832402DD12B}" type="slidenum">
              <a:rPr lang="en-US"/>
              <a:pPr/>
              <a:t>36</a:t>
            </a:fld>
            <a:endParaRPr lang="en-US"/>
          </a:p>
        </p:txBody>
      </p:sp>
      <p:sp>
        <p:nvSpPr>
          <p:cNvPr id="929794" name="Rectangle 2"/>
          <p:cNvSpPr>
            <a:spLocks noGrp="1" noRot="1" noChangeAspect="1" noChangeArrowheads="1" noTextEdit="1"/>
          </p:cNvSpPr>
          <p:nvPr>
            <p:ph type="sldImg"/>
          </p:nvPr>
        </p:nvSpPr>
        <p:spPr bwMode="auto">
          <a:xfrm>
            <a:off x="373063" y="674688"/>
            <a:ext cx="6113462" cy="3438525"/>
          </a:xfrm>
          <a:prstGeom prst="rect">
            <a:avLst/>
          </a:prstGeom>
          <a:solidFill>
            <a:srgbClr val="FFFFFF"/>
          </a:solidFill>
          <a:ln>
            <a:solidFill>
              <a:srgbClr val="000000"/>
            </a:solidFill>
            <a:miter lim="800000"/>
            <a:headEnd/>
            <a:tailEnd/>
          </a:ln>
        </p:spPr>
      </p:sp>
      <p:sp>
        <p:nvSpPr>
          <p:cNvPr id="929795" name="Rectangle 3"/>
          <p:cNvSpPr>
            <a:spLocks noGrp="1" noChangeArrowheads="1"/>
          </p:cNvSpPr>
          <p:nvPr>
            <p:ph type="body" idx="1"/>
          </p:nvPr>
        </p:nvSpPr>
        <p:spPr bwMode="auto">
          <a:xfrm>
            <a:off x="884039" y="4346727"/>
            <a:ext cx="5089922" cy="4127500"/>
          </a:xfrm>
          <a:prstGeom prst="rect">
            <a:avLst/>
          </a:prstGeom>
          <a:solidFill>
            <a:srgbClr val="FFFFFF"/>
          </a:solidFill>
          <a:ln>
            <a:solidFill>
              <a:srgbClr val="000000"/>
            </a:solidFill>
            <a:miter lim="800000"/>
            <a:headEnd/>
            <a:tailEnd/>
          </a:ln>
        </p:spPr>
        <p:txBody>
          <a:bodyPr>
            <a:prstTxWarp prst="textNoShape">
              <a:avLst/>
            </a:prstTxWarp>
          </a:bodyPr>
          <a:lstStyle/>
          <a:p>
            <a:endParaRPr lang="fr-FR"/>
          </a:p>
        </p:txBody>
      </p:sp>
    </p:spTree>
    <p:extLst>
      <p:ext uri="{BB962C8B-B14F-4D97-AF65-F5344CB8AC3E}">
        <p14:creationId xmlns:p14="http://schemas.microsoft.com/office/powerpoint/2010/main" val="320380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5DC594-AF35-A746-8D66-9BB6DE78F3CD}" type="slidenum">
              <a:rPr lang="en-US"/>
              <a:pPr/>
              <a:t>37</a:t>
            </a:fld>
            <a:endParaRPr lang="en-US"/>
          </a:p>
        </p:txBody>
      </p:sp>
      <p:sp>
        <p:nvSpPr>
          <p:cNvPr id="1796098" name="Rectangle 2"/>
          <p:cNvSpPr>
            <a:spLocks noGrp="1" noRot="1" noChangeAspect="1" noChangeArrowheads="1" noTextEdit="1"/>
          </p:cNvSpPr>
          <p:nvPr>
            <p:ph type="sldImg"/>
          </p:nvPr>
        </p:nvSpPr>
        <p:spPr>
          <a:ln/>
        </p:spPr>
      </p:sp>
      <p:sp>
        <p:nvSpPr>
          <p:cNvPr id="179609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9968263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4BA3F-802A-6A47-B6B4-403080548E41}" type="slidenum">
              <a:rPr lang="en-US"/>
              <a:pPr/>
              <a:t>38</a:t>
            </a:fld>
            <a:endParaRPr lang="en-US"/>
          </a:p>
        </p:txBody>
      </p:sp>
      <p:sp>
        <p:nvSpPr>
          <p:cNvPr id="1798146" name="Rectangle 2"/>
          <p:cNvSpPr>
            <a:spLocks noGrp="1" noRot="1" noChangeAspect="1" noChangeArrowheads="1" noTextEdit="1"/>
          </p:cNvSpPr>
          <p:nvPr>
            <p:ph type="sldImg"/>
          </p:nvPr>
        </p:nvSpPr>
        <p:spPr>
          <a:ln/>
        </p:spPr>
      </p:sp>
      <p:sp>
        <p:nvSpPr>
          <p:cNvPr id="1798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0392114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26CAD01-1779-8248-8D2D-8701117ECF61}" type="slidenum">
              <a:rPr lang="en-US"/>
              <a:pPr/>
              <a:t>39</a:t>
            </a:fld>
            <a:endParaRPr lang="en-US"/>
          </a:p>
        </p:txBody>
      </p:sp>
      <p:sp>
        <p:nvSpPr>
          <p:cNvPr id="1742850" name="Rectangle 2"/>
          <p:cNvSpPr>
            <a:spLocks noGrp="1" noRot="1" noChangeAspect="1" noChangeArrowheads="1" noTextEdit="1"/>
          </p:cNvSpPr>
          <p:nvPr>
            <p:ph type="sldImg"/>
          </p:nvPr>
        </p:nvSpPr>
        <p:spPr>
          <a:ln/>
        </p:spPr>
      </p:sp>
      <p:sp>
        <p:nvSpPr>
          <p:cNvPr id="174285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9248318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F56ADE-0108-C740-BB45-B82014545E8F}" type="slidenum">
              <a:rPr lang="en-US"/>
              <a:pPr/>
              <a:t>40</a:t>
            </a:fld>
            <a:endParaRPr lang="en-US"/>
          </a:p>
        </p:txBody>
      </p:sp>
      <p:sp>
        <p:nvSpPr>
          <p:cNvPr id="1800194" name="Rectangle 2"/>
          <p:cNvSpPr>
            <a:spLocks noGrp="1" noRot="1" noChangeAspect="1" noChangeArrowheads="1" noTextEdit="1"/>
          </p:cNvSpPr>
          <p:nvPr>
            <p:ph type="sldImg"/>
          </p:nvPr>
        </p:nvSpPr>
        <p:spPr>
          <a:ln/>
        </p:spPr>
      </p:sp>
      <p:sp>
        <p:nvSpPr>
          <p:cNvPr id="18001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87480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70BB60-1B8A-FB42-A3F3-42E38908C949}" type="slidenum">
              <a:rPr lang="en-US"/>
              <a:pPr/>
              <a:t>41</a:t>
            </a:fld>
            <a:endParaRPr lang="en-US"/>
          </a:p>
        </p:txBody>
      </p:sp>
      <p:sp>
        <p:nvSpPr>
          <p:cNvPr id="1910786" name="Rectangle 2"/>
          <p:cNvSpPr>
            <a:spLocks noGrp="1" noRot="1" noChangeAspect="1" noChangeArrowheads="1" noTextEdit="1"/>
          </p:cNvSpPr>
          <p:nvPr>
            <p:ph type="sldImg"/>
          </p:nvPr>
        </p:nvSpPr>
        <p:spPr>
          <a:ln/>
        </p:spPr>
      </p:sp>
      <p:sp>
        <p:nvSpPr>
          <p:cNvPr id="19107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63265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57986-09F0-6843-A124-1B18907E99C5}" type="slidenum">
              <a:rPr lang="en-US"/>
              <a:pPr/>
              <a:t>42</a:t>
            </a:fld>
            <a:endParaRPr lang="en-US"/>
          </a:p>
        </p:txBody>
      </p:sp>
      <p:sp>
        <p:nvSpPr>
          <p:cNvPr id="1802242" name="Rectangle 2"/>
          <p:cNvSpPr>
            <a:spLocks noGrp="1" noRot="1" noChangeAspect="1" noChangeArrowheads="1" noTextEdit="1"/>
          </p:cNvSpPr>
          <p:nvPr>
            <p:ph type="sldImg"/>
          </p:nvPr>
        </p:nvSpPr>
        <p:spPr>
          <a:ln/>
        </p:spPr>
      </p:sp>
      <p:sp>
        <p:nvSpPr>
          <p:cNvPr id="18022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83545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68715F-0768-B64D-A3B0-94D464F67E71}" type="slidenum">
              <a:rPr lang="en-US"/>
              <a:pPr/>
              <a:t>16</a:t>
            </a:fld>
            <a:endParaRPr lang="en-US"/>
          </a:p>
        </p:txBody>
      </p:sp>
      <p:sp>
        <p:nvSpPr>
          <p:cNvPr id="1474562" name="Rectangle 2"/>
          <p:cNvSpPr>
            <a:spLocks noGrp="1" noRot="1" noChangeAspect="1" noChangeArrowheads="1" noTextEdit="1"/>
          </p:cNvSpPr>
          <p:nvPr>
            <p:ph type="sldImg"/>
          </p:nvPr>
        </p:nvSpPr>
        <p:spPr>
          <a:ln/>
        </p:spPr>
      </p:sp>
      <p:sp>
        <p:nvSpPr>
          <p:cNvPr id="1474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6346601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5A591C-6F2F-4740-8D5C-CE46D822080D}" type="slidenum">
              <a:rPr lang="en-US"/>
              <a:pPr/>
              <a:t>43</a:t>
            </a:fld>
            <a:endParaRPr lang="en-US"/>
          </a:p>
        </p:txBody>
      </p:sp>
      <p:sp>
        <p:nvSpPr>
          <p:cNvPr id="1804290" name="Rectangle 2"/>
          <p:cNvSpPr>
            <a:spLocks noGrp="1" noRot="1" noChangeAspect="1" noChangeArrowheads="1" noTextEdit="1"/>
          </p:cNvSpPr>
          <p:nvPr>
            <p:ph type="sldImg"/>
          </p:nvPr>
        </p:nvSpPr>
        <p:spPr>
          <a:ln/>
        </p:spPr>
      </p:sp>
      <p:sp>
        <p:nvSpPr>
          <p:cNvPr id="1804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032776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88570B-3D47-E640-9947-FF5B0EB1D316}" type="slidenum">
              <a:rPr lang="en-US"/>
              <a:pPr/>
              <a:t>44</a:t>
            </a:fld>
            <a:endParaRPr lang="en-US"/>
          </a:p>
        </p:txBody>
      </p:sp>
      <p:sp>
        <p:nvSpPr>
          <p:cNvPr id="1753090" name="Rectangle 2"/>
          <p:cNvSpPr>
            <a:spLocks noGrp="1" noRot="1" noChangeAspect="1" noChangeArrowheads="1" noTextEdit="1"/>
          </p:cNvSpPr>
          <p:nvPr>
            <p:ph type="sldImg"/>
          </p:nvPr>
        </p:nvSpPr>
        <p:spPr>
          <a:ln/>
        </p:spPr>
      </p:sp>
      <p:sp>
        <p:nvSpPr>
          <p:cNvPr id="17530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595176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10FBAA-1B4D-374A-9C00-89BE73B3B19C}" type="slidenum">
              <a:rPr lang="en-US"/>
              <a:pPr/>
              <a:t>45</a:t>
            </a:fld>
            <a:endParaRPr lang="en-US"/>
          </a:p>
        </p:txBody>
      </p:sp>
      <p:sp>
        <p:nvSpPr>
          <p:cNvPr id="1759234" name="Rectangle 2"/>
          <p:cNvSpPr>
            <a:spLocks noGrp="1" noRot="1" noChangeAspect="1" noChangeArrowheads="1" noTextEdit="1"/>
          </p:cNvSpPr>
          <p:nvPr>
            <p:ph type="sldImg"/>
          </p:nvPr>
        </p:nvSpPr>
        <p:spPr>
          <a:ln/>
        </p:spPr>
      </p:sp>
      <p:sp>
        <p:nvSpPr>
          <p:cNvPr id="1759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18405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FAE776-7F9D-1141-A790-FBBE1BB3C199}" type="slidenum">
              <a:rPr lang="en-US"/>
              <a:pPr/>
              <a:t>46</a:t>
            </a:fld>
            <a:endParaRPr lang="en-US"/>
          </a:p>
        </p:txBody>
      </p:sp>
      <p:sp>
        <p:nvSpPr>
          <p:cNvPr id="1757186" name="Rectangle 2"/>
          <p:cNvSpPr>
            <a:spLocks noGrp="1" noRot="1" noChangeAspect="1" noChangeArrowheads="1" noTextEdit="1"/>
          </p:cNvSpPr>
          <p:nvPr>
            <p:ph type="sldImg"/>
          </p:nvPr>
        </p:nvSpPr>
        <p:spPr>
          <a:ln/>
        </p:spPr>
      </p:sp>
      <p:sp>
        <p:nvSpPr>
          <p:cNvPr id="17571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44368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de-DE">
                <a:latin typeface="Arial" pitchFamily="34" charset="0"/>
              </a:rPr>
              <a:t>Notes </a:t>
            </a:r>
            <a:fld id="{AD141568-5488-4AC9-B82D-9F5CE1225E2A}" type="slidenum">
              <a:rPr lang="de-DE" smtClean="0">
                <a:latin typeface="Arial" pitchFamily="34" charset="0"/>
              </a:rPr>
              <a:pPr/>
              <a:t>48</a:t>
            </a:fld>
            <a:endParaRPr lang="de-DE" dirty="0">
              <a:latin typeface="Arial" pitchFamily="34" charset="0"/>
            </a:endParaRPr>
          </a:p>
        </p:txBody>
      </p:sp>
    </p:spTree>
    <p:extLst>
      <p:ext uri="{BB962C8B-B14F-4D97-AF65-F5344CB8AC3E}">
        <p14:creationId xmlns:p14="http://schemas.microsoft.com/office/powerpoint/2010/main" val="3499086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D06E47-E855-E54D-8A9D-C5B30708D9D5}" type="slidenum">
              <a:rPr lang="en-US"/>
              <a:pPr/>
              <a:t>17</a:t>
            </a:fld>
            <a:endParaRPr lang="en-US"/>
          </a:p>
        </p:txBody>
      </p:sp>
      <p:sp>
        <p:nvSpPr>
          <p:cNvPr id="1382402" name="Rectangle 2"/>
          <p:cNvSpPr>
            <a:spLocks noGrp="1" noRot="1" noChangeAspect="1" noChangeArrowheads="1" noTextEdit="1"/>
          </p:cNvSpPr>
          <p:nvPr>
            <p:ph type="sldImg"/>
          </p:nvPr>
        </p:nvSpPr>
        <p:spPr>
          <a:xfrm>
            <a:off x="381000" y="684213"/>
            <a:ext cx="6097588" cy="3429000"/>
          </a:xfrm>
          <a:ln/>
        </p:spPr>
      </p:sp>
      <p:sp>
        <p:nvSpPr>
          <p:cNvPr id="1382403" name="Rectangle 3"/>
          <p:cNvSpPr>
            <a:spLocks noGrp="1" noChangeArrowheads="1"/>
          </p:cNvSpPr>
          <p:nvPr>
            <p:ph type="body" idx="1"/>
          </p:nvPr>
        </p:nvSpPr>
        <p:spPr>
          <a:xfrm>
            <a:off x="915294" y="4345214"/>
            <a:ext cx="5027414" cy="4113893"/>
          </a:xfrm>
        </p:spPr>
        <p:txBody>
          <a:bodyPr lIns="90333" tIns="45167" rIns="90333" bIns="45167"/>
          <a:lstStyle/>
          <a:p>
            <a:pPr defTabSz="863430">
              <a:spcBef>
                <a:spcPct val="0"/>
              </a:spcBef>
            </a:pPr>
            <a:endParaRPr lang="fr-FR" sz="2300" dirty="0"/>
          </a:p>
        </p:txBody>
      </p:sp>
    </p:spTree>
    <p:extLst>
      <p:ext uri="{BB962C8B-B14F-4D97-AF65-F5344CB8AC3E}">
        <p14:creationId xmlns:p14="http://schemas.microsoft.com/office/powerpoint/2010/main" val="6994557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76331B-E082-C04B-9B7A-E168B86B45A4}" type="slidenum">
              <a:rPr lang="en-US"/>
              <a:pPr/>
              <a:t>18</a:t>
            </a:fld>
            <a:endParaRPr lang="en-US"/>
          </a:p>
        </p:txBody>
      </p:sp>
      <p:sp>
        <p:nvSpPr>
          <p:cNvPr id="1476610" name="Rectangle 2"/>
          <p:cNvSpPr>
            <a:spLocks noGrp="1" noRot="1" noChangeAspect="1" noChangeArrowheads="1" noTextEdit="1"/>
          </p:cNvSpPr>
          <p:nvPr>
            <p:ph type="sldImg"/>
          </p:nvPr>
        </p:nvSpPr>
        <p:spPr>
          <a:ln/>
        </p:spPr>
      </p:sp>
      <p:sp>
        <p:nvSpPr>
          <p:cNvPr id="1476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4097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BD2DE-B9F9-4B40-A53C-5614E702FF57}" type="slidenum">
              <a:rPr lang="en-US"/>
              <a:pPr/>
              <a:t>19</a:t>
            </a:fld>
            <a:endParaRPr lang="en-US"/>
          </a:p>
        </p:txBody>
      </p:sp>
      <p:sp>
        <p:nvSpPr>
          <p:cNvPr id="1392642" name="Rectangle 2"/>
          <p:cNvSpPr>
            <a:spLocks noGrp="1" noRot="1" noChangeAspect="1" noChangeArrowheads="1" noTextEdit="1"/>
          </p:cNvSpPr>
          <p:nvPr>
            <p:ph type="sldImg"/>
          </p:nvPr>
        </p:nvSpPr>
        <p:spPr>
          <a:ln/>
        </p:spPr>
      </p:sp>
      <p:sp>
        <p:nvSpPr>
          <p:cNvPr id="1392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316520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210F6A-4E8E-024F-B4A1-C9A9CDC9DDC2}" type="slidenum">
              <a:rPr lang="en-US"/>
              <a:pPr/>
              <a:t>20</a:t>
            </a:fld>
            <a:endParaRPr lang="en-US"/>
          </a:p>
        </p:txBody>
      </p:sp>
      <p:sp>
        <p:nvSpPr>
          <p:cNvPr id="1502210" name="Rectangle 2"/>
          <p:cNvSpPr>
            <a:spLocks noGrp="1" noRot="1" noChangeAspect="1" noChangeArrowheads="1" noTextEdit="1"/>
          </p:cNvSpPr>
          <p:nvPr>
            <p:ph type="sldImg"/>
          </p:nvPr>
        </p:nvSpPr>
        <p:spPr>
          <a:ln/>
        </p:spPr>
      </p:sp>
      <p:sp>
        <p:nvSpPr>
          <p:cNvPr id="1502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553762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1EEFEB-9F3F-F746-A1FF-FD32244124EF}" type="slidenum">
              <a:rPr lang="en-US"/>
              <a:pPr/>
              <a:t>21</a:t>
            </a:fld>
            <a:endParaRPr lang="en-US"/>
          </a:p>
        </p:txBody>
      </p:sp>
      <p:sp>
        <p:nvSpPr>
          <p:cNvPr id="1508354" name="Rectangle 2"/>
          <p:cNvSpPr>
            <a:spLocks noGrp="1" noRot="1" noChangeAspect="1" noChangeArrowheads="1" noTextEdit="1"/>
          </p:cNvSpPr>
          <p:nvPr>
            <p:ph type="sldImg"/>
          </p:nvPr>
        </p:nvSpPr>
        <p:spPr>
          <a:ln/>
        </p:spPr>
      </p:sp>
      <p:sp>
        <p:nvSpPr>
          <p:cNvPr id="150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3877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B9151-B379-8841-BD54-8182F3B99EB3}" type="slidenum">
              <a:rPr lang="en-US"/>
              <a:pPr/>
              <a:t>22</a:t>
            </a:fld>
            <a:endParaRPr lang="en-US"/>
          </a:p>
        </p:txBody>
      </p:sp>
      <p:sp>
        <p:nvSpPr>
          <p:cNvPr id="1506306" name="Rectangle 2"/>
          <p:cNvSpPr>
            <a:spLocks noGrp="1" noRot="1" noChangeAspect="1" noChangeArrowheads="1" noTextEdit="1"/>
          </p:cNvSpPr>
          <p:nvPr>
            <p:ph type="sldImg"/>
          </p:nvPr>
        </p:nvSpPr>
        <p:spPr>
          <a:ln/>
        </p:spPr>
      </p:sp>
      <p:sp>
        <p:nvSpPr>
          <p:cNvPr id="15063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354338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33.xml"/><Relationship Id="rId7" Type="http://schemas.openxmlformats.org/officeDocument/2006/relationships/oleObject" Target="../embeddings/oleObject2.bin"/><Relationship Id="rId2" Type="http://schemas.openxmlformats.org/officeDocument/2006/relationships/tags" Target="../tags/tag32.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35.xml"/><Relationship Id="rId10" Type="http://schemas.openxmlformats.org/officeDocument/2006/relationships/image" Target="../media/image2.emf"/><Relationship Id="rId4" Type="http://schemas.openxmlformats.org/officeDocument/2006/relationships/tags" Target="../tags/tag34.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4.xml"/><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icture 1">
    <p:spTree>
      <p:nvGrpSpPr>
        <p:cNvPr id="1" name=""/>
        <p:cNvGrpSpPr/>
        <p:nvPr/>
      </p:nvGrpSpPr>
      <p:grpSpPr>
        <a:xfrm>
          <a:off x="0" y="0"/>
          <a:ext cx="0" cy="0"/>
          <a:chOff x="0" y="0"/>
          <a:chExt cx="0" cy="0"/>
        </a:xfrm>
      </p:grpSpPr>
      <p:graphicFrame>
        <p:nvGraphicFramePr>
          <p:cNvPr id="2" name="Objekt 1" hidden="1"/>
          <p:cNvGraphicFramePr>
            <a:graphicFrameLocks noChangeAspect="1"/>
          </p:cNvGraphicFramePr>
          <p:nvPr userDrawn="1">
            <p:custDataLst>
              <p:tags r:id="rId3"/>
            </p:custDataLst>
            <p:extLst>
              <p:ext uri="{D42A27DB-BD31-4B8C-83A1-F6EECF244321}">
                <p14:modId xmlns:p14="http://schemas.microsoft.com/office/powerpoint/2010/main" val="3427894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90" name="think-cell Folie" r:id="rId7" imgW="360" imgH="360" progId="TCLayout.ActiveDocument.1">
                  <p:embed/>
                </p:oleObj>
              </mc:Choice>
              <mc:Fallback>
                <p:oleObj name="think-cell Folie" r:id="rId7" imgW="360" imgH="360" progId="TCLayout.ActiveDocument.1">
                  <p:embed/>
                  <p:pic>
                    <p:nvPicPr>
                      <p:cNvPr id="0" name="Picture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Grafik 2"/>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36000" y="-1546"/>
            <a:ext cx="12198350" cy="6856430"/>
          </a:xfrm>
          <a:prstGeom prst="rect">
            <a:avLst/>
          </a:prstGeom>
        </p:spPr>
      </p:pic>
      <p:sp>
        <p:nvSpPr>
          <p:cNvPr id="4" name="cdtRectangle 115 Id57350"/>
          <p:cNvSpPr>
            <a:spLocks noGrp="1" noChangeArrowheads="1"/>
          </p:cNvSpPr>
          <p:nvPr>
            <p:ph type="ctrTitle"/>
            <p:custDataLst>
              <p:tags r:id="rId4"/>
            </p:custDataLst>
          </p:nvPr>
        </p:nvSpPr>
        <p:spPr bwMode="ltGray">
          <a:xfrm>
            <a:off x="627063" y="4262400"/>
            <a:ext cx="6480000"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4000" smtClean="0">
                <a:solidFill>
                  <a:srgbClr val="FFFFFF"/>
                </a:solidFill>
                <a:latin typeface="Arial" pitchFamily="34" charset="0"/>
              </a:defRPr>
            </a:lvl1p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5" name="cdtText Box 101 Id11"/>
          <p:cNvSpPr txBox="1">
            <a:spLocks noChangeArrowheads="1"/>
          </p:cNvSpPr>
          <p:nvPr userDrawn="1">
            <p:custDataLst>
              <p:tags r:id="rId5"/>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grpSp>
        <p:nvGrpSpPr>
          <p:cNvPr id="33" name="Gruppieren 32"/>
          <p:cNvGrpSpPr/>
          <p:nvPr userDrawn="1"/>
        </p:nvGrpSpPr>
        <p:grpSpPr>
          <a:xfrm>
            <a:off x="-216000" y="-216000"/>
            <a:ext cx="12628800" cy="7290000"/>
            <a:chOff x="-216000" y="-216000"/>
            <a:chExt cx="12628800" cy="7290000"/>
          </a:xfrm>
        </p:grpSpPr>
        <p:cxnSp>
          <p:nvCxnSpPr>
            <p:cNvPr id="57" name="Gerade Verbindung 56"/>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3" name="Gerade Verbindung 62"/>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Gerade Verbindung 63"/>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Gerade Verbindung 64"/>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1" name="Gerade Verbindung 80"/>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2" name="Gerade Verbindung 81"/>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36" name="Picture 35"/>
          <p:cNvPicPr>
            <a:picLocks noChangeAspect="1"/>
          </p:cNvPicPr>
          <p:nvPr userDrawn="1"/>
        </p:nvPicPr>
        <p:blipFill rotWithShape="1">
          <a:blip r:embed="rId10">
            <a:extLst>
              <a:ext uri="{28A0092B-C50C-407E-A947-70E740481C1C}">
                <a14:useLocalDpi xmlns:a14="http://schemas.microsoft.com/office/drawing/2010/main" val="0"/>
              </a:ext>
            </a:extLst>
          </a:blip>
          <a:srcRect l="71304" t="91374" r="3020"/>
          <a:stretch/>
        </p:blipFill>
        <p:spPr>
          <a:xfrm>
            <a:off x="9694912" y="6230415"/>
            <a:ext cx="2351314" cy="591584"/>
          </a:xfrm>
          <a:prstGeom prst="rect">
            <a:avLst/>
          </a:prstGeom>
        </p:spPr>
      </p:pic>
    </p:spTree>
    <p:custDataLst>
      <p:tags r:id="rId2"/>
    </p:custDataLst>
    <p:extLst>
      <p:ext uri="{BB962C8B-B14F-4D97-AF65-F5344CB8AC3E}">
        <p14:creationId xmlns:p14="http://schemas.microsoft.com/office/powerpoint/2010/main" val="2668618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634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6D9396-8737-47DD-8C5C-FB6789A7DCD5}" type="datetimeFigureOut">
              <a:rPr lang="en-US" smtClean="0"/>
              <a:pPr/>
              <a:t>8/17/19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ABEF92-8C46-4557-A692-E4EDF2377401}" type="slidenum">
              <a:rPr lang="en-US" smtClean="0"/>
              <a:pPr/>
              <a:t>‹#›</a:t>
            </a:fld>
            <a:endParaRPr lang="en-US"/>
          </a:p>
        </p:txBody>
      </p:sp>
    </p:spTree>
    <p:extLst>
      <p:ext uri="{BB962C8B-B14F-4D97-AF65-F5344CB8AC3E}">
        <p14:creationId xmlns:p14="http://schemas.microsoft.com/office/powerpoint/2010/main" val="16390786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6D9396-8737-47DD-8C5C-FB6789A7DCD5}" type="datetimeFigureOut">
              <a:rPr lang="en-US" smtClean="0"/>
              <a:pPr/>
              <a:t>8/17/19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ABEF92-8C46-4557-A692-E4EDF2377401}" type="slidenum">
              <a:rPr lang="en-US" smtClean="0"/>
              <a:pPr/>
              <a:t>‹#›</a:t>
            </a:fld>
            <a:endParaRPr lang="en-US"/>
          </a:p>
        </p:txBody>
      </p:sp>
    </p:spTree>
    <p:extLst>
      <p:ext uri="{BB962C8B-B14F-4D97-AF65-F5344CB8AC3E}">
        <p14:creationId xmlns:p14="http://schemas.microsoft.com/office/powerpoint/2010/main" val="1754503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color fill">
    <p:spTree>
      <p:nvGrpSpPr>
        <p:cNvPr id="1" name=""/>
        <p:cNvGrpSpPr/>
        <p:nvPr/>
      </p:nvGrpSpPr>
      <p:grpSpPr>
        <a:xfrm>
          <a:off x="0" y="0"/>
          <a:ext cx="0" cy="0"/>
          <a:chOff x="0" y="0"/>
          <a:chExt cx="0" cy="0"/>
        </a:xfrm>
      </p:grpSpPr>
      <p:sp>
        <p:nvSpPr>
          <p:cNvPr id="2" name="Rechteck 1"/>
          <p:cNvSpPr/>
          <p:nvPr userDrawn="1"/>
        </p:nvSpPr>
        <p:spPr bwMode="auto">
          <a:xfrm>
            <a:off x="0" y="0"/>
            <a:ext cx="12198350" cy="6858000"/>
          </a:xfrm>
          <a:prstGeom prst="rect">
            <a:avLst/>
          </a:prstGeom>
          <a:solidFill>
            <a:schemeClr val="accent2"/>
          </a:solidFill>
          <a:ln w="9525">
            <a:no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108000" tIns="54000" rIns="108000" bIns="54000" numCol="1" spcCol="72000" rtlCol="0" anchor="ctr">
            <a:noAutofit/>
          </a:bodyPr>
          <a:lstStyle/>
          <a:p>
            <a:pPr algn="ctr">
              <a:lnSpc>
                <a:spcPct val="110000"/>
              </a:lnSpc>
              <a:spcBef>
                <a:spcPct val="0"/>
              </a:spcBef>
              <a:buFont typeface="Wingdings" charset="0"/>
              <a:buNone/>
            </a:pPr>
            <a:endParaRPr lang="fr-FR" sz="1800" b="1" dirty="0" err="1">
              <a:solidFill>
                <a:schemeClr val="tx1"/>
              </a:solidFill>
            </a:endParaRPr>
          </a:p>
        </p:txBody>
      </p:sp>
      <p:sp>
        <p:nvSpPr>
          <p:cNvPr id="3" name="cdtRectangle 115 Id57350"/>
          <p:cNvSpPr>
            <a:spLocks noGrp="1" noChangeArrowheads="1"/>
          </p:cNvSpPr>
          <p:nvPr>
            <p:ph type="ctrTitle"/>
            <p:custDataLst>
              <p:tags r:id="rId1"/>
            </p:custDataLst>
          </p:nvPr>
        </p:nvSpPr>
        <p:spPr bwMode="ltGray">
          <a:xfrm>
            <a:off x="627063" y="4262400"/>
            <a:ext cx="6480000" cy="1540095"/>
          </a:xfrm>
          <a:gradFill>
            <a:gsLst>
              <a:gs pos="83000">
                <a:srgbClr val="0099B0">
                  <a:alpha val="85000"/>
                </a:srgbClr>
              </a:gs>
              <a:gs pos="50000">
                <a:srgbClr val="009999">
                  <a:alpha val="85000"/>
                </a:srgbClr>
              </a:gs>
              <a:gs pos="0">
                <a:srgbClr val="50BEBE">
                  <a:alpha val="85000"/>
                </a:srgbClr>
              </a:gs>
              <a:gs pos="100000">
                <a:srgbClr val="0099CB">
                  <a:alpha val="85000"/>
                </a:srgbClr>
              </a:gs>
            </a:gsLst>
            <a:lin ang="0" scaled="0"/>
          </a:gradFill>
        </p:spPr>
        <p:txBody>
          <a:bodyPr wrap="square" lIns="216000" tIns="90000" rIns="216000" bIns="216000" anchor="b" anchorCtr="0">
            <a:spAutoFit/>
          </a:bodyPr>
          <a:lstStyle>
            <a:lvl1pPr>
              <a:defRPr sz="4000" smtClean="0">
                <a:solidFill>
                  <a:srgbClr val="FFFFFF"/>
                </a:solidFill>
                <a:latin typeface="Arial" pitchFamily="34" charset="0"/>
              </a:defRPr>
            </a:lvl1pPr>
          </a:lstStyle>
          <a:p>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4" name="cdtText Box 101 Id11"/>
          <p:cNvSpPr txBox="1">
            <a:spLocks noChangeArrowheads="1"/>
          </p:cNvSpPr>
          <p:nvPr userDrawn="1">
            <p:custDataLst>
              <p:tags r:id="rId2"/>
            </p:custDataLst>
          </p:nvPr>
        </p:nvSpPr>
        <p:spPr bwMode="auto">
          <a:xfrm>
            <a:off x="6099175" y="0"/>
            <a:ext cx="1588" cy="158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36000" rIns="0" bIns="0">
            <a:noAutofit/>
          </a:bodyPr>
          <a:lstStyle/>
          <a:p>
            <a:pPr algn="ctr">
              <a:buClrTx/>
              <a:buFontTx/>
              <a:buNone/>
            </a:pPr>
            <a:endParaRPr lang="en-US" sz="1100" b="1" dirty="0">
              <a:solidFill>
                <a:srgbClr val="990000"/>
              </a:solidFill>
            </a:endParaRPr>
          </a:p>
        </p:txBody>
      </p:sp>
      <p:sp>
        <p:nvSpPr>
          <p:cNvPr id="8" name="Textplatzhalter 57343"/>
          <p:cNvSpPr>
            <a:spLocks noGrp="1"/>
          </p:cNvSpPr>
          <p:nvPr>
            <p:ph type="body" sz="quarter" idx="12" hasCustomPrompt="1"/>
          </p:nvPr>
        </p:nvSpPr>
        <p:spPr>
          <a:xfrm>
            <a:off x="627063" y="5907600"/>
            <a:ext cx="6480000" cy="324000"/>
          </a:xfrm>
          <a:solidFill>
            <a:schemeClr val="bg1">
              <a:alpha val="85000"/>
            </a:schemeClr>
          </a:solidFill>
        </p:spPr>
        <p:txBody>
          <a:bodyPr lIns="216000" tIns="90000" rIns="216000" bIns="46800"/>
          <a:lstStyle>
            <a:lvl1pPr algn="r">
              <a:lnSpc>
                <a:spcPct val="100000"/>
              </a:lnSpc>
              <a:defRPr sz="1000" b="1"/>
            </a:lvl1pPr>
            <a:lvl2pPr marL="1588" indent="0">
              <a:buNone/>
              <a:defRPr/>
            </a:lvl2pPr>
          </a:lstStyle>
          <a:p>
            <a:pPr lvl="0"/>
            <a:r>
              <a:rPr lang="de-DE" dirty="0" err="1"/>
              <a:t>Please</a:t>
            </a:r>
            <a:r>
              <a:rPr lang="de-DE" dirty="0"/>
              <a:t> </a:t>
            </a:r>
            <a:r>
              <a:rPr lang="de-DE" dirty="0" err="1"/>
              <a:t>insert</a:t>
            </a:r>
            <a:r>
              <a:rPr lang="de-DE" dirty="0"/>
              <a:t> URL</a:t>
            </a:r>
          </a:p>
        </p:txBody>
      </p:sp>
      <p:sp>
        <p:nvSpPr>
          <p:cNvPr id="11" name="Textplatzhalter 57343"/>
          <p:cNvSpPr>
            <a:spLocks noGrp="1"/>
          </p:cNvSpPr>
          <p:nvPr>
            <p:ph type="body" sz="quarter" idx="13" hasCustomPrompt="1"/>
          </p:nvPr>
        </p:nvSpPr>
        <p:spPr>
          <a:xfrm>
            <a:off x="627063" y="5907600"/>
            <a:ext cx="2340000" cy="324000"/>
          </a:xfrm>
        </p:spPr>
        <p:txBody>
          <a:bodyPr lIns="216000" tIns="90000" rIns="0" bIns="46800"/>
          <a:lstStyle>
            <a:lvl1pPr algn="l">
              <a:lnSpc>
                <a:spcPct val="100000"/>
              </a:lnSpc>
              <a:defRPr sz="1000" b="1"/>
            </a:lvl1pPr>
            <a:lvl2pPr marL="1588" indent="0">
              <a:buNone/>
              <a:defRPr/>
            </a:lvl2pPr>
          </a:lstStyle>
          <a:p>
            <a:pPr lvl="0"/>
            <a:r>
              <a:rPr lang="de-DE" dirty="0" err="1"/>
              <a:t>Please</a:t>
            </a:r>
            <a:r>
              <a:rPr lang="de-DE" dirty="0"/>
              <a:t> </a:t>
            </a:r>
            <a:r>
              <a:rPr lang="de-DE" dirty="0" err="1"/>
              <a:t>insert</a:t>
            </a:r>
            <a:r>
              <a:rPr lang="de-DE" dirty="0"/>
              <a:t> </a:t>
            </a:r>
            <a:r>
              <a:rPr lang="de-DE" dirty="0" err="1"/>
              <a:t>confidentiality</a:t>
            </a:r>
            <a:r>
              <a:rPr lang="de-DE" dirty="0"/>
              <a:t> </a:t>
            </a:r>
            <a:r>
              <a:rPr lang="de-DE" dirty="0" err="1"/>
              <a:t>note</a:t>
            </a:r>
            <a:endParaRPr lang="de-DE" dirty="0"/>
          </a:p>
        </p:txBody>
      </p:sp>
      <p:grpSp>
        <p:nvGrpSpPr>
          <p:cNvPr id="31" name="Gruppieren 30"/>
          <p:cNvGrpSpPr/>
          <p:nvPr userDrawn="1"/>
        </p:nvGrpSpPr>
        <p:grpSpPr>
          <a:xfrm>
            <a:off x="-216000" y="-216000"/>
            <a:ext cx="12628800" cy="7290000"/>
            <a:chOff x="-216000" y="-216000"/>
            <a:chExt cx="12628800" cy="7290000"/>
          </a:xfrm>
        </p:grpSpPr>
        <p:cxnSp>
          <p:nvCxnSpPr>
            <p:cNvPr id="32" name="Gerade Verbindung 31"/>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7" name="Gerade Verbindung 56"/>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3" name="Gerade Verbindung 62"/>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4" name="Gerade Verbindung 63"/>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5" name="Gerade Verbindung 64"/>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6" name="Gerade Verbindung 65"/>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7" name="Gerade Verbindung 76"/>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8" name="Gerade Verbindung 77"/>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9" name="Gerade Verbindung 78"/>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80" name="Gerade Verbindung 79"/>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9" name="Picture 8"/>
          <p:cNvPicPr>
            <a:picLocks noChangeAspect="1"/>
          </p:cNvPicPr>
          <p:nvPr userDrawn="1"/>
        </p:nvPicPr>
        <p:blipFill rotWithShape="1">
          <a:blip r:embed="rId4">
            <a:extLst>
              <a:ext uri="{28A0092B-C50C-407E-A947-70E740481C1C}">
                <a14:useLocalDpi xmlns:a14="http://schemas.microsoft.com/office/drawing/2010/main" val="0"/>
              </a:ext>
            </a:extLst>
          </a:blip>
          <a:srcRect l="71304" t="91374" r="3020"/>
          <a:stretch/>
        </p:blipFill>
        <p:spPr>
          <a:xfrm>
            <a:off x="9694912" y="6230415"/>
            <a:ext cx="2351314" cy="591584"/>
          </a:xfrm>
          <a:prstGeom prst="rect">
            <a:avLst/>
          </a:prstGeom>
        </p:spPr>
      </p:pic>
    </p:spTree>
    <p:extLst>
      <p:ext uri="{BB962C8B-B14F-4D97-AF65-F5344CB8AC3E}">
        <p14:creationId xmlns:p14="http://schemas.microsoft.com/office/powerpoint/2010/main" val="106417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ree Content" preserve="1" userDrawn="1">
  <p:cSld name="Text ">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a:t>Title (description of slide content), Arial 14 </a:t>
            </a:r>
            <a:r>
              <a:rPr lang="en-US" noProof="0" dirty="0" err="1"/>
              <a:t>pt</a:t>
            </a:r>
            <a:r>
              <a:rPr lang="en-US" noProof="0" dirty="0"/>
              <a:t>, maximum of 1 line</a:t>
            </a:r>
          </a:p>
        </p:txBody>
      </p:sp>
      <p:sp>
        <p:nvSpPr>
          <p:cNvPr id="5" name="Textplatzhalter 8"/>
          <p:cNvSpPr>
            <a:spLocks noGrp="1"/>
          </p:cNvSpPr>
          <p:nvPr>
            <p:ph type="body" sz="quarter" idx="13" hasCustomPrompt="1"/>
          </p:nvPr>
        </p:nvSpPr>
        <p:spPr>
          <a:xfrm>
            <a:off x="627062" y="1774582"/>
            <a:ext cx="11088688" cy="4032493"/>
          </a:xfrm>
          <a:ln>
            <a:noFill/>
          </a:ln>
        </p:spPr>
        <p:txBody>
          <a:bodyPr vert="horz" wrap="square" lIns="0" tIns="0" rIns="0" bIns="0" rtlCol="0">
            <a:noAutofit/>
          </a:bodyPr>
          <a:lstStyle>
            <a:lvl1pPr>
              <a:defRPr lang="de-DE" sz="1400" kern="1400" baseline="0" smtClean="0"/>
            </a:lvl1pPr>
            <a:lvl2pPr>
              <a:defRPr lang="de-DE" sz="1400" kern="1400" smtClean="0">
                <a:cs typeface="+mn-cs"/>
              </a:defRPr>
            </a:lvl2pPr>
            <a:lvl3pPr>
              <a:defRPr lang="de-DE" sz="1400" kern="1400" smtClean="0">
                <a:cs typeface="+mn-cs"/>
              </a:defRPr>
            </a:lvl3pPr>
            <a:lvl4pPr>
              <a:defRPr lang="de-DE" sz="1400" kern="1400" smtClean="0">
                <a:cs typeface="+mn-cs"/>
              </a:defRPr>
            </a:lvl4pPr>
            <a:lvl5pPr>
              <a:defRPr lang="de-DE" sz="1400" kern="1400">
                <a:cs typeface="+mn-cs"/>
              </a:defRPr>
            </a:lvl5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a:p>
            <a:pPr marL="179388" lvl="1" indent="-179388" eaLnBrk="0" hangingPunct="0">
              <a:buClr>
                <a:schemeClr val="accent1"/>
              </a:buClr>
            </a:pPr>
            <a:r>
              <a:rPr lang="en-US" dirty="0" err="1"/>
              <a:t>Zweite</a:t>
            </a:r>
            <a:r>
              <a:rPr lang="en-US" dirty="0"/>
              <a:t> </a:t>
            </a:r>
            <a:r>
              <a:rPr lang="en-US" dirty="0" err="1"/>
              <a:t>Ebene</a:t>
            </a:r>
            <a:endParaRPr lang="en-US" dirty="0"/>
          </a:p>
          <a:p>
            <a:pPr marL="358775" lvl="2" eaLnBrk="0" hangingPunct="0"/>
            <a:r>
              <a:rPr lang="en-US" dirty="0" err="1"/>
              <a:t>Dritte</a:t>
            </a:r>
            <a:r>
              <a:rPr lang="en-US" dirty="0"/>
              <a:t> </a:t>
            </a:r>
            <a:r>
              <a:rPr lang="en-US" dirty="0" err="1"/>
              <a:t>Ebene</a:t>
            </a:r>
            <a:endParaRPr lang="en-US" dirty="0"/>
          </a:p>
          <a:p>
            <a:pPr marL="538163" lvl="3" eaLnBrk="0" hangingPunct="0"/>
            <a:r>
              <a:rPr lang="en-US" dirty="0" err="1"/>
              <a:t>Vierte</a:t>
            </a:r>
            <a:r>
              <a:rPr lang="en-US" dirty="0"/>
              <a:t> </a:t>
            </a:r>
            <a:r>
              <a:rPr lang="en-US" dirty="0" err="1"/>
              <a:t>Ebene</a:t>
            </a:r>
            <a:endParaRPr lang="en-US" dirty="0"/>
          </a:p>
          <a:p>
            <a:pPr marL="717550" lvl="4" eaLnBrk="0" hangingPunct="0"/>
            <a:r>
              <a:rPr lang="en-US" dirty="0" err="1"/>
              <a:t>Fünfte</a:t>
            </a:r>
            <a:r>
              <a:rPr lang="en-US" dirty="0"/>
              <a:t> </a:t>
            </a:r>
            <a:r>
              <a:rPr lang="en-US" dirty="0" err="1"/>
              <a:t>Ebene</a:t>
            </a:r>
            <a:endParaRPr lang="en-US" dirty="0"/>
          </a:p>
        </p:txBody>
      </p:sp>
      <p:pic>
        <p:nvPicPr>
          <p:cNvPr id="6" name="Picture 5"/>
          <p:cNvPicPr>
            <a:picLocks noChangeAspect="1"/>
          </p:cNvPicPr>
          <p:nvPr userDrawn="1"/>
        </p:nvPicPr>
        <p:blipFill rotWithShape="1">
          <a:blip r:embed="rId3">
            <a:extLst>
              <a:ext uri="{28A0092B-C50C-407E-A947-70E740481C1C}">
                <a14:useLocalDpi xmlns:a14="http://schemas.microsoft.com/office/drawing/2010/main" val="0"/>
              </a:ext>
            </a:extLst>
          </a:blip>
          <a:srcRect l="71304" t="91374" r="3020"/>
          <a:stretch/>
        </p:blipFill>
        <p:spPr>
          <a:xfrm>
            <a:off x="9190043" y="6184283"/>
            <a:ext cx="2677760" cy="673717"/>
          </a:xfrm>
          <a:prstGeom prst="rect">
            <a:avLst/>
          </a:prstGeom>
          <a:solidFill>
            <a:schemeClr val="bg1"/>
          </a:solidFill>
        </p:spPr>
      </p:pic>
    </p:spTree>
    <p:custDataLst>
      <p:tags r:id="rId1"/>
    </p:custDataLst>
    <p:extLst>
      <p:ext uri="{BB962C8B-B14F-4D97-AF65-F5344CB8AC3E}">
        <p14:creationId xmlns:p14="http://schemas.microsoft.com/office/powerpoint/2010/main" val="130730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ree Content" preserve="1" userDrawn="1">
  <p:cSld name="1 Box">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a:t>Title (description of slide content), Arial 14 </a:t>
            </a:r>
            <a:r>
              <a:rPr lang="en-US" noProof="0" dirty="0" err="1"/>
              <a:t>pt</a:t>
            </a:r>
            <a:r>
              <a:rPr lang="en-US" noProof="0" dirty="0"/>
              <a:t>, maximum of 1 line</a:t>
            </a:r>
          </a:p>
        </p:txBody>
      </p:sp>
      <p:sp>
        <p:nvSpPr>
          <p:cNvPr id="6" name="Textplatzhalter 8"/>
          <p:cNvSpPr>
            <a:spLocks noGrp="1"/>
          </p:cNvSpPr>
          <p:nvPr>
            <p:ph type="body" sz="quarter" idx="15" hasCustomPrompt="1"/>
          </p:nvPr>
        </p:nvSpPr>
        <p:spPr>
          <a:xfrm>
            <a:off x="627062" y="1774582"/>
            <a:ext cx="11088688" cy="36085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400" b="1" kern="1400" dirty="0" smtClean="0">
                <a:latin typeface="Arial" charset="0"/>
                <a:ea typeface="ＭＳ Ｐゴシック" pitchFamily="34"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a:t>Header</a:t>
            </a:r>
          </a:p>
        </p:txBody>
      </p:sp>
      <p:sp>
        <p:nvSpPr>
          <p:cNvPr id="7" name="Textplatzhalter 8"/>
          <p:cNvSpPr>
            <a:spLocks noGrp="1"/>
          </p:cNvSpPr>
          <p:nvPr>
            <p:ph type="body" sz="quarter" idx="16" hasCustomPrompt="1"/>
          </p:nvPr>
        </p:nvSpPr>
        <p:spPr>
          <a:xfrm>
            <a:off x="627062" y="2135432"/>
            <a:ext cx="11088688" cy="3671643"/>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71304" t="91374" r="3020"/>
          <a:stretch/>
        </p:blipFill>
        <p:spPr>
          <a:xfrm>
            <a:off x="9190043" y="6184283"/>
            <a:ext cx="2677760" cy="673717"/>
          </a:xfrm>
          <a:prstGeom prst="rect">
            <a:avLst/>
          </a:prstGeom>
          <a:solidFill>
            <a:schemeClr val="bg1"/>
          </a:solidFill>
        </p:spPr>
      </p:pic>
    </p:spTree>
    <p:custDataLst>
      <p:tags r:id="rId1"/>
    </p:custDataLst>
    <p:extLst>
      <p:ext uri="{BB962C8B-B14F-4D97-AF65-F5344CB8AC3E}">
        <p14:creationId xmlns:p14="http://schemas.microsoft.com/office/powerpoint/2010/main" val="4455158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Free Content" preserve="1" userDrawn="1">
  <p:cSld name="2 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a:t>Title (description of slide content), Arial 14 </a:t>
            </a:r>
            <a:r>
              <a:rPr lang="en-US" noProof="0" dirty="0" err="1"/>
              <a:t>pt</a:t>
            </a:r>
            <a:r>
              <a:rPr lang="en-US" noProof="0" dirty="0"/>
              <a:t>, maximum of 1 line</a:t>
            </a:r>
          </a:p>
        </p:txBody>
      </p:sp>
      <p:sp>
        <p:nvSpPr>
          <p:cNvPr id="8" name="Textplatzhalter 8"/>
          <p:cNvSpPr>
            <a:spLocks noGrp="1"/>
          </p:cNvSpPr>
          <p:nvPr>
            <p:ph type="body" sz="quarter" idx="15" hasCustomPrompt="1"/>
          </p:nvPr>
        </p:nvSpPr>
        <p:spPr>
          <a:xfrm>
            <a:off x="627062" y="1774582"/>
            <a:ext cx="5472113"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400" b="1" kern="1400" dirty="0" smtClean="0">
                <a:latin typeface="Arial" charset="0"/>
                <a:ea typeface="ＭＳ Ｐゴシック" pitchFamily="34"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a:t>Header</a:t>
            </a:r>
          </a:p>
        </p:txBody>
      </p:sp>
      <p:sp>
        <p:nvSpPr>
          <p:cNvPr id="9" name="Textplatzhalter 8"/>
          <p:cNvSpPr>
            <a:spLocks noGrp="1"/>
          </p:cNvSpPr>
          <p:nvPr>
            <p:ph type="body" sz="quarter" idx="17" hasCustomPrompt="1"/>
          </p:nvPr>
        </p:nvSpPr>
        <p:spPr>
          <a:xfrm>
            <a:off x="627062" y="2134582"/>
            <a:ext cx="5472113" cy="3671643"/>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sp>
        <p:nvSpPr>
          <p:cNvPr id="10" name="Textplatzhalter 8"/>
          <p:cNvSpPr>
            <a:spLocks noGrp="1"/>
          </p:cNvSpPr>
          <p:nvPr>
            <p:ph type="body" sz="quarter" idx="18" hasCustomPrompt="1"/>
          </p:nvPr>
        </p:nvSpPr>
        <p:spPr>
          <a:xfrm>
            <a:off x="6243638" y="1774582"/>
            <a:ext cx="5472112"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400" b="1" kern="1400" dirty="0" smtClean="0">
                <a:latin typeface="Arial" charset="0"/>
                <a:ea typeface="ＭＳ Ｐゴシック" pitchFamily="34" charset="-128"/>
              </a:defRPr>
            </a:lvl1pPr>
          </a:lstStyle>
          <a:p>
            <a:pPr lvl="0">
              <a:spcBef>
                <a:spcPct val="0"/>
              </a:spcBef>
            </a:pPr>
            <a:r>
              <a:rPr lang="en-US" dirty="0"/>
              <a:t>Header</a:t>
            </a:r>
          </a:p>
        </p:txBody>
      </p:sp>
      <p:sp>
        <p:nvSpPr>
          <p:cNvPr id="11" name="Textplatzhalter 8"/>
          <p:cNvSpPr>
            <a:spLocks noGrp="1"/>
          </p:cNvSpPr>
          <p:nvPr>
            <p:ph type="body" sz="quarter" idx="19" hasCustomPrompt="1"/>
          </p:nvPr>
        </p:nvSpPr>
        <p:spPr>
          <a:xfrm>
            <a:off x="6243638" y="2134582"/>
            <a:ext cx="5472112" cy="3671643"/>
          </a:xfrm>
          <a:ln>
            <a:solidFill>
              <a:schemeClr val="accent1"/>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
                <a:schemeClr val="accent1"/>
              </a:buClr>
              <a:buSzTx/>
              <a:buFont typeface="Arial" pitchFamily="34" charset="0"/>
              <a:buNone/>
              <a:tabLst/>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71304" t="91374" r="3020"/>
          <a:stretch/>
        </p:blipFill>
        <p:spPr>
          <a:xfrm>
            <a:off x="9190043" y="6184283"/>
            <a:ext cx="2677760" cy="673717"/>
          </a:xfrm>
          <a:prstGeom prst="rect">
            <a:avLst/>
          </a:prstGeom>
          <a:solidFill>
            <a:schemeClr val="bg1"/>
          </a:solidFill>
        </p:spPr>
      </p:pic>
    </p:spTree>
    <p:custDataLst>
      <p:tags r:id="rId1"/>
    </p:custDataLst>
    <p:extLst>
      <p:ext uri="{BB962C8B-B14F-4D97-AF65-F5344CB8AC3E}">
        <p14:creationId xmlns:p14="http://schemas.microsoft.com/office/powerpoint/2010/main" val="113956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Free Content" preserve="1" userDrawn="1">
  <p:cSld name="3 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a:t>Title (description of slide content), Arial 14 </a:t>
            </a:r>
            <a:r>
              <a:rPr lang="en-US" noProof="0" dirty="0" err="1"/>
              <a:t>pt</a:t>
            </a:r>
            <a:r>
              <a:rPr lang="en-US" noProof="0" dirty="0"/>
              <a:t>, maximum of 1 line</a:t>
            </a:r>
          </a:p>
        </p:txBody>
      </p:sp>
      <p:sp>
        <p:nvSpPr>
          <p:cNvPr id="12" name="Textplatzhalter 8"/>
          <p:cNvSpPr>
            <a:spLocks noGrp="1"/>
          </p:cNvSpPr>
          <p:nvPr>
            <p:ph type="body" sz="quarter" idx="23" hasCustomPrompt="1"/>
          </p:nvPr>
        </p:nvSpPr>
        <p:spPr>
          <a:xfrm>
            <a:off x="8108950" y="2134582"/>
            <a:ext cx="3606800" cy="3671643"/>
          </a:xfrm>
          <a:ln w="9525">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sp>
        <p:nvSpPr>
          <p:cNvPr id="13" name="Textplatzhalter 8"/>
          <p:cNvSpPr>
            <a:spLocks noGrp="1"/>
          </p:cNvSpPr>
          <p:nvPr>
            <p:ph type="body" sz="quarter" idx="19" hasCustomPrompt="1"/>
          </p:nvPr>
        </p:nvSpPr>
        <p:spPr>
          <a:xfrm>
            <a:off x="627062" y="2134582"/>
            <a:ext cx="3600454" cy="3671643"/>
          </a:xfrm>
          <a:ln w="9525">
            <a:solidFill>
              <a:schemeClr val="accent1"/>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sp>
        <p:nvSpPr>
          <p:cNvPr id="14" name="Textplatzhalter 8"/>
          <p:cNvSpPr>
            <a:spLocks noGrp="1"/>
          </p:cNvSpPr>
          <p:nvPr>
            <p:ph type="body" sz="quarter" idx="21" hasCustomPrompt="1"/>
          </p:nvPr>
        </p:nvSpPr>
        <p:spPr>
          <a:xfrm>
            <a:off x="4368004" y="2134582"/>
            <a:ext cx="3600454" cy="3671643"/>
          </a:xfrm>
          <a:ln w="9525">
            <a:solidFill>
              <a:schemeClr val="accent1"/>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Tx/>
              <a:buSzTx/>
              <a:buFont typeface="Wingdings" pitchFamily="2" charset="2"/>
              <a:buNone/>
              <a:tabLst/>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sp>
        <p:nvSpPr>
          <p:cNvPr id="15" name="Textplatzhalter 8"/>
          <p:cNvSpPr>
            <a:spLocks noGrp="1"/>
          </p:cNvSpPr>
          <p:nvPr>
            <p:ph type="body" sz="quarter" idx="15" hasCustomPrompt="1"/>
          </p:nvPr>
        </p:nvSpPr>
        <p:spPr>
          <a:xfrm>
            <a:off x="627062" y="1774582"/>
            <a:ext cx="3600454"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400" b="1" kern="1400" baseline="0" dirty="0" smtClean="0">
                <a:latin typeface="Arial" charset="0"/>
                <a:ea typeface="ＭＳ Ｐゴシック" pitchFamily="34"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a:t>Header</a:t>
            </a:r>
          </a:p>
        </p:txBody>
      </p:sp>
      <p:sp>
        <p:nvSpPr>
          <p:cNvPr id="16" name="Textplatzhalter 8"/>
          <p:cNvSpPr>
            <a:spLocks noGrp="1"/>
          </p:cNvSpPr>
          <p:nvPr>
            <p:ph type="body" sz="quarter" idx="22" hasCustomPrompt="1"/>
          </p:nvPr>
        </p:nvSpPr>
        <p:spPr>
          <a:xfrm>
            <a:off x="8108950" y="1774582"/>
            <a:ext cx="3606800"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400" b="1" kern="1400" dirty="0" smtClean="0">
                <a:latin typeface="Arial" charset="0"/>
                <a:ea typeface="ＭＳ Ｐゴシック" pitchFamily="34" charset="-128"/>
              </a:defRPr>
            </a:lvl1pPr>
          </a:lstStyle>
          <a:p>
            <a:pPr lvl="0">
              <a:spcBef>
                <a:spcPct val="0"/>
              </a:spcBef>
            </a:pPr>
            <a:r>
              <a:rPr lang="en-US" dirty="0"/>
              <a:t>Header</a:t>
            </a:r>
          </a:p>
        </p:txBody>
      </p:sp>
      <p:sp>
        <p:nvSpPr>
          <p:cNvPr id="17" name="Textplatzhalter 8"/>
          <p:cNvSpPr>
            <a:spLocks noGrp="1"/>
          </p:cNvSpPr>
          <p:nvPr>
            <p:ph type="body" sz="quarter" idx="20" hasCustomPrompt="1"/>
          </p:nvPr>
        </p:nvSpPr>
        <p:spPr>
          <a:xfrm>
            <a:off x="4368004" y="1774582"/>
            <a:ext cx="3600454"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400" b="1" kern="1400" dirty="0" smtClean="0">
                <a:latin typeface="Arial" charset="0"/>
                <a:ea typeface="ＭＳ Ｐゴシック" pitchFamily="34" charset="-128"/>
              </a:defRPr>
            </a:lvl1pPr>
          </a:lstStyle>
          <a:p>
            <a:pPr lvl="0">
              <a:spcBef>
                <a:spcPct val="0"/>
              </a:spcBef>
            </a:pPr>
            <a:r>
              <a:rPr lang="en-US" dirty="0"/>
              <a:t>Header</a:t>
            </a:r>
          </a:p>
        </p:txBody>
      </p:sp>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71304" t="91374" r="3020"/>
          <a:stretch/>
        </p:blipFill>
        <p:spPr>
          <a:xfrm>
            <a:off x="9190043" y="6184283"/>
            <a:ext cx="2677760" cy="673717"/>
          </a:xfrm>
          <a:prstGeom prst="rect">
            <a:avLst/>
          </a:prstGeom>
          <a:solidFill>
            <a:schemeClr val="bg1"/>
          </a:solidFill>
        </p:spPr>
      </p:pic>
    </p:spTree>
    <p:custDataLst>
      <p:tags r:id="rId1"/>
    </p:custDataLst>
    <p:extLst>
      <p:ext uri="{BB962C8B-B14F-4D97-AF65-F5344CB8AC3E}">
        <p14:creationId xmlns:p14="http://schemas.microsoft.com/office/powerpoint/2010/main" val="970598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Free Content" preserve="1" userDrawn="1">
  <p:cSld name="4 Boxes">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a:t>Title (description of slide content), Arial 14 </a:t>
            </a:r>
            <a:r>
              <a:rPr lang="en-US" noProof="0" dirty="0" err="1"/>
              <a:t>pt</a:t>
            </a:r>
            <a:r>
              <a:rPr lang="en-US" noProof="0" dirty="0"/>
              <a:t>, maximum of 1 line</a:t>
            </a:r>
          </a:p>
        </p:txBody>
      </p:sp>
      <p:sp>
        <p:nvSpPr>
          <p:cNvPr id="10" name="Textplatzhalter 8"/>
          <p:cNvSpPr>
            <a:spLocks noGrp="1"/>
          </p:cNvSpPr>
          <p:nvPr>
            <p:ph type="body" sz="quarter" idx="23" hasCustomPrompt="1"/>
          </p:nvPr>
        </p:nvSpPr>
        <p:spPr>
          <a:xfrm>
            <a:off x="6243190" y="2134582"/>
            <a:ext cx="5472559" cy="1586155"/>
          </a:xfrm>
          <a:ln>
            <a:solidFill>
              <a:schemeClr val="accent1"/>
            </a:solidFill>
          </a:ln>
        </p:spPr>
        <p:txBody>
          <a:bodyPr vert="horz" wrap="square" lIns="144000" tIns="72000" rIns="72000" bIns="72000" rtlCol="0">
            <a:noAutofit/>
          </a:bodyPr>
          <a:lstStyle>
            <a:lvl1pPr marL="0" marR="0" indent="0" algn="l" defTabSz="914400" rtl="0" eaLnBrk="0" fontAlgn="base" latinLnBrk="0" hangingPunct="0">
              <a:lnSpc>
                <a:spcPct val="100000"/>
              </a:lnSpc>
              <a:spcBef>
                <a:spcPts val="600"/>
              </a:spcBef>
              <a:spcAft>
                <a:spcPct val="0"/>
              </a:spcAft>
              <a:buClr>
                <a:schemeClr val="accent1"/>
              </a:buClr>
              <a:buSzTx/>
              <a:buFont typeface="Arial" pitchFamily="34" charset="0"/>
              <a:buNone/>
              <a:tabLst/>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sp>
        <p:nvSpPr>
          <p:cNvPr id="11" name="Textplatzhalter 8"/>
          <p:cNvSpPr>
            <a:spLocks noGrp="1"/>
          </p:cNvSpPr>
          <p:nvPr>
            <p:ph type="body" sz="quarter" idx="21" hasCustomPrompt="1"/>
          </p:nvPr>
        </p:nvSpPr>
        <p:spPr>
          <a:xfrm>
            <a:off x="627062" y="2134582"/>
            <a:ext cx="5472113" cy="1586155"/>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sp>
        <p:nvSpPr>
          <p:cNvPr id="18" name="Textplatzhalter 8"/>
          <p:cNvSpPr>
            <a:spLocks noGrp="1"/>
          </p:cNvSpPr>
          <p:nvPr>
            <p:ph type="body" sz="quarter" idx="24" hasCustomPrompt="1"/>
          </p:nvPr>
        </p:nvSpPr>
        <p:spPr>
          <a:xfrm>
            <a:off x="627061" y="3860800"/>
            <a:ext cx="5472113" cy="36000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400" b="1" kern="1400" baseline="0" dirty="0" smtClean="0">
                <a:latin typeface="Arial" charset="0"/>
                <a:ea typeface="ＭＳ Ｐゴシック" pitchFamily="34" charset="-128"/>
              </a:defRPr>
            </a:lvl1pPr>
          </a:lstStyle>
          <a:p>
            <a:pPr lvl="0">
              <a:spcBef>
                <a:spcPct val="0"/>
              </a:spcBef>
            </a:pPr>
            <a:r>
              <a:rPr lang="en-US" dirty="0"/>
              <a:t>Header</a:t>
            </a:r>
          </a:p>
        </p:txBody>
      </p:sp>
      <p:sp>
        <p:nvSpPr>
          <p:cNvPr id="19" name="Textplatzhalter 8"/>
          <p:cNvSpPr>
            <a:spLocks noGrp="1"/>
          </p:cNvSpPr>
          <p:nvPr>
            <p:ph type="body" sz="quarter" idx="27" hasCustomPrompt="1"/>
          </p:nvPr>
        </p:nvSpPr>
        <p:spPr>
          <a:xfrm>
            <a:off x="6243190" y="4220800"/>
            <a:ext cx="5472559" cy="1586275"/>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sp>
        <p:nvSpPr>
          <p:cNvPr id="20" name="Textplatzhalter 8"/>
          <p:cNvSpPr>
            <a:spLocks noGrp="1"/>
          </p:cNvSpPr>
          <p:nvPr>
            <p:ph type="body" sz="quarter" idx="25" hasCustomPrompt="1"/>
          </p:nvPr>
        </p:nvSpPr>
        <p:spPr>
          <a:xfrm>
            <a:off x="627061" y="4220800"/>
            <a:ext cx="5472113" cy="1586275"/>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sp>
        <p:nvSpPr>
          <p:cNvPr id="21" name="Textplatzhalter 8"/>
          <p:cNvSpPr>
            <a:spLocks noGrp="1"/>
          </p:cNvSpPr>
          <p:nvPr>
            <p:ph type="body" sz="quarter" idx="26" hasCustomPrompt="1"/>
          </p:nvPr>
        </p:nvSpPr>
        <p:spPr>
          <a:xfrm>
            <a:off x="6243190" y="3860800"/>
            <a:ext cx="5472559" cy="36000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400" b="1" kern="1400" baseline="0" dirty="0" smtClean="0">
                <a:latin typeface="Arial" charset="0"/>
                <a:ea typeface="ＭＳ Ｐゴシック" pitchFamily="34" charset="-128"/>
              </a:defRPr>
            </a:lvl1pPr>
          </a:lstStyle>
          <a:p>
            <a:pPr lvl="0">
              <a:spcBef>
                <a:spcPct val="0"/>
              </a:spcBef>
            </a:pPr>
            <a:r>
              <a:rPr lang="en-US" dirty="0"/>
              <a:t>Header</a:t>
            </a:r>
          </a:p>
        </p:txBody>
      </p:sp>
      <p:sp>
        <p:nvSpPr>
          <p:cNvPr id="22" name="Textplatzhalter 8"/>
          <p:cNvSpPr>
            <a:spLocks noGrp="1"/>
          </p:cNvSpPr>
          <p:nvPr>
            <p:ph type="body" sz="quarter" idx="15" hasCustomPrompt="1"/>
          </p:nvPr>
        </p:nvSpPr>
        <p:spPr>
          <a:xfrm>
            <a:off x="627062" y="1774582"/>
            <a:ext cx="5472113" cy="360000"/>
          </a:xfrm>
          <a:solidFill>
            <a:schemeClr val="accent2"/>
          </a:solidFill>
          <a:ln w="9525">
            <a:solidFill>
              <a:schemeClr val="accent1"/>
            </a:solidFill>
            <a:miter lim="800000"/>
            <a:headEnd/>
            <a:tailEnd/>
          </a:ln>
        </p:spPr>
        <p:txBody>
          <a:bodyPr wrap="square" lIns="144000" tIns="72000" rIns="72000" bIns="72000" anchor="ctr">
            <a:noAutofit/>
          </a:bodyPr>
          <a:lstStyle>
            <a:lvl1pPr>
              <a:defRPr lang="de-DE" sz="1400" b="1" kern="1400" dirty="0" smtClean="0">
                <a:latin typeface="Arial" charset="0"/>
                <a:ea typeface="ＭＳ Ｐゴシック" pitchFamily="34" charset="-128"/>
              </a:defRPr>
            </a:lvl1pPr>
            <a:lvl2pPr>
              <a:defRPr lang="de-DE" kern="1400" dirty="0" smtClean="0">
                <a:latin typeface="Arial" charset="0"/>
                <a:ea typeface="ＭＳ Ｐゴシック" pitchFamily="34" charset="-128"/>
                <a:cs typeface="+mn-cs"/>
              </a:defRPr>
            </a:lvl2pPr>
            <a:lvl3pPr>
              <a:defRPr lang="de-DE" kern="1400" dirty="0" smtClean="0">
                <a:latin typeface="Arial" charset="0"/>
                <a:ea typeface="ＭＳ Ｐゴシック" pitchFamily="34" charset="-128"/>
                <a:cs typeface="+mn-cs"/>
              </a:defRPr>
            </a:lvl3pPr>
            <a:lvl4pPr>
              <a:defRPr lang="de-DE" kern="1400" dirty="0" smtClean="0">
                <a:latin typeface="Arial" charset="0"/>
                <a:ea typeface="ＭＳ Ｐゴシック" pitchFamily="34" charset="-128"/>
                <a:cs typeface="+mn-cs"/>
              </a:defRPr>
            </a:lvl4pPr>
            <a:lvl5pPr>
              <a:defRPr lang="de-DE" kern="1400" dirty="0">
                <a:latin typeface="Arial" charset="0"/>
                <a:ea typeface="ＭＳ Ｐゴシック" pitchFamily="34" charset="-128"/>
                <a:cs typeface="+mn-cs"/>
              </a:defRPr>
            </a:lvl5pPr>
          </a:lstStyle>
          <a:p>
            <a:pPr lvl="0">
              <a:spcBef>
                <a:spcPct val="0"/>
              </a:spcBef>
            </a:pPr>
            <a:r>
              <a:rPr lang="en-US" dirty="0"/>
              <a:t>Header</a:t>
            </a:r>
          </a:p>
        </p:txBody>
      </p:sp>
      <p:sp>
        <p:nvSpPr>
          <p:cNvPr id="23" name="Textplatzhalter 8"/>
          <p:cNvSpPr>
            <a:spLocks noGrp="1"/>
          </p:cNvSpPr>
          <p:nvPr>
            <p:ph type="body" sz="quarter" idx="18" hasCustomPrompt="1"/>
          </p:nvPr>
        </p:nvSpPr>
        <p:spPr>
          <a:xfrm>
            <a:off x="6243638" y="1774582"/>
            <a:ext cx="5472112" cy="360000"/>
          </a:xfrm>
          <a:solidFill>
            <a:schemeClr val="accent2"/>
          </a:solidFill>
          <a:ln w="9525">
            <a:solidFill>
              <a:schemeClr val="accent1"/>
            </a:solidFill>
            <a:miter lim="800000"/>
            <a:headEnd/>
            <a:tailEnd/>
          </a:ln>
        </p:spPr>
        <p:txBody>
          <a:bodyPr vert="horz" wrap="square" lIns="144000" tIns="72000" rIns="72000" bIns="72000" rtlCol="0" anchor="ctr">
            <a:noAutofit/>
          </a:bodyPr>
          <a:lstStyle>
            <a:lvl1pPr>
              <a:defRPr lang="de-DE" sz="1400" b="1" kern="1400" dirty="0" smtClean="0">
                <a:latin typeface="Arial" charset="0"/>
                <a:ea typeface="ＭＳ Ｐゴシック" pitchFamily="34" charset="-128"/>
              </a:defRPr>
            </a:lvl1pPr>
          </a:lstStyle>
          <a:p>
            <a:pPr lvl="0">
              <a:spcBef>
                <a:spcPct val="0"/>
              </a:spcBef>
            </a:pPr>
            <a:r>
              <a:rPr lang="en-US" dirty="0"/>
              <a:t>Header</a:t>
            </a:r>
          </a:p>
        </p:txBody>
      </p:sp>
      <p:pic>
        <p:nvPicPr>
          <p:cNvPr id="13" name="Picture 12"/>
          <p:cNvPicPr>
            <a:picLocks noChangeAspect="1"/>
          </p:cNvPicPr>
          <p:nvPr userDrawn="1"/>
        </p:nvPicPr>
        <p:blipFill rotWithShape="1">
          <a:blip r:embed="rId3">
            <a:extLst>
              <a:ext uri="{28A0092B-C50C-407E-A947-70E740481C1C}">
                <a14:useLocalDpi xmlns:a14="http://schemas.microsoft.com/office/drawing/2010/main" val="0"/>
              </a:ext>
            </a:extLst>
          </a:blip>
          <a:srcRect l="71304" t="91374" r="3020"/>
          <a:stretch/>
        </p:blipFill>
        <p:spPr>
          <a:xfrm>
            <a:off x="9190043" y="6184283"/>
            <a:ext cx="2677760" cy="673717"/>
          </a:xfrm>
          <a:prstGeom prst="rect">
            <a:avLst/>
          </a:prstGeom>
          <a:solidFill>
            <a:schemeClr val="bg1"/>
          </a:solidFill>
        </p:spPr>
      </p:pic>
    </p:spTree>
    <p:custDataLst>
      <p:tags r:id="rId1"/>
    </p:custDataLst>
    <p:extLst>
      <p:ext uri="{BB962C8B-B14F-4D97-AF65-F5344CB8AC3E}">
        <p14:creationId xmlns:p14="http://schemas.microsoft.com/office/powerpoint/2010/main" val="40650846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Free Content" preserve="1" userDrawn="1">
  <p:cSld name="Box + Imag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a:t>Title (description of slide content), Arial 14 </a:t>
            </a:r>
            <a:r>
              <a:rPr lang="en-US" noProof="0" dirty="0" err="1"/>
              <a:t>pt</a:t>
            </a:r>
            <a:r>
              <a:rPr lang="en-US" noProof="0" dirty="0"/>
              <a:t>, maximum of 1 line</a:t>
            </a:r>
          </a:p>
        </p:txBody>
      </p:sp>
      <p:sp>
        <p:nvSpPr>
          <p:cNvPr id="12" name="Bildplatzhalter 4"/>
          <p:cNvSpPr>
            <a:spLocks noGrp="1"/>
          </p:cNvSpPr>
          <p:nvPr>
            <p:ph type="pic" sz="quarter" idx="16"/>
          </p:nvPr>
        </p:nvSpPr>
        <p:spPr>
          <a:xfrm>
            <a:off x="6243638" y="1774826"/>
            <a:ext cx="5472112" cy="4032249"/>
          </a:xfrm>
        </p:spPr>
        <p:txBody>
          <a:bodyPr/>
          <a:lstStyle>
            <a:lvl1pPr>
              <a:defRPr sz="1400"/>
            </a:lvl1pPr>
          </a:lstStyle>
          <a:p>
            <a:r>
              <a:rPr lang="de-DE" dirty="0"/>
              <a:t>Bild durch Klicken auf Symbol hinzufügen</a:t>
            </a:r>
          </a:p>
        </p:txBody>
      </p:sp>
      <p:sp>
        <p:nvSpPr>
          <p:cNvPr id="13" name="Textplatzhalter 8"/>
          <p:cNvSpPr>
            <a:spLocks noGrp="1"/>
          </p:cNvSpPr>
          <p:nvPr>
            <p:ph type="body" sz="quarter" idx="15" hasCustomPrompt="1"/>
          </p:nvPr>
        </p:nvSpPr>
        <p:spPr>
          <a:xfrm>
            <a:off x="627061" y="1774582"/>
            <a:ext cx="5472113" cy="360850"/>
          </a:xfrm>
          <a:solidFill>
            <a:schemeClr val="accent2"/>
          </a:solidFill>
          <a:ln w="9525">
            <a:solidFill>
              <a:schemeClr val="accent1"/>
            </a:solidFill>
            <a:miter lim="800000"/>
            <a:headEnd/>
            <a:tailEnd/>
          </a:ln>
        </p:spPr>
        <p:txBody>
          <a:bodyPr vert="horz" wrap="square" lIns="144000" tIns="72000" rIns="72000" bIns="72000" numCol="1" anchor="ctr" anchorCtr="0" compatLnSpc="1">
            <a:prstTxWarp prst="textNoShape">
              <a:avLst/>
            </a:prstTxWarp>
            <a:noAutofit/>
          </a:bodyPr>
          <a:lstStyle>
            <a:lvl1pPr>
              <a:defRPr lang="en-US" sz="1400" b="1" kern="1400" baseline="0" dirty="0" smtClean="0">
                <a:latin typeface="Arial" charset="0"/>
                <a:ea typeface="ＭＳ Ｐゴシック" pitchFamily="34" charset="-128"/>
              </a:defRPr>
            </a:lvl1pPr>
          </a:lstStyle>
          <a:p>
            <a:pPr lvl="0">
              <a:spcBef>
                <a:spcPct val="0"/>
              </a:spcBef>
            </a:pPr>
            <a:r>
              <a:rPr lang="en-US" dirty="0"/>
              <a:t>Header</a:t>
            </a:r>
          </a:p>
        </p:txBody>
      </p:sp>
      <p:sp>
        <p:nvSpPr>
          <p:cNvPr id="14" name="Textplatzhalter 8"/>
          <p:cNvSpPr>
            <a:spLocks noGrp="1"/>
          </p:cNvSpPr>
          <p:nvPr>
            <p:ph type="body" sz="quarter" idx="17" hasCustomPrompt="1"/>
          </p:nvPr>
        </p:nvSpPr>
        <p:spPr>
          <a:xfrm>
            <a:off x="627061" y="2135432"/>
            <a:ext cx="5472113" cy="3671887"/>
          </a:xfrm>
          <a:ln>
            <a:solidFill>
              <a:schemeClr val="accent1"/>
            </a:solidFill>
          </a:ln>
        </p:spPr>
        <p:txBody>
          <a:bodyPr vert="horz" wrap="square" lIns="144000" tIns="72000" rIns="72000" bIns="72000" rtlCol="0">
            <a:noAutofit/>
          </a:bodyPr>
          <a:lstStyle>
            <a:lvl1pPr>
              <a:defRPr lang="de-DE" sz="1400" kern="1400" dirty="0" smtClean="0"/>
            </a:lvl1pPr>
          </a:lstStyle>
          <a:p>
            <a:pPr lvl="0" eaLnBrk="0" hangingPunct="0"/>
            <a:r>
              <a:rPr lang="en-US" dirty="0"/>
              <a:t>Note: Increase indent level to start bullet list/</a:t>
            </a:r>
            <a:r>
              <a:rPr lang="en-US" dirty="0" err="1"/>
              <a:t>Vergrößern</a:t>
            </a:r>
            <a:r>
              <a:rPr lang="en-US" dirty="0"/>
              <a:t> </a:t>
            </a:r>
            <a:r>
              <a:rPr lang="en-US" dirty="0" err="1"/>
              <a:t>Sie</a:t>
            </a:r>
            <a:r>
              <a:rPr lang="en-US" dirty="0"/>
              <a:t> die </a:t>
            </a:r>
            <a:r>
              <a:rPr lang="en-US" dirty="0" err="1"/>
              <a:t>Einzugsebene</a:t>
            </a:r>
            <a:r>
              <a:rPr lang="en-US" dirty="0"/>
              <a:t>, um Bullets </a:t>
            </a:r>
            <a:r>
              <a:rPr lang="en-US" dirty="0" err="1"/>
              <a:t>zu</a:t>
            </a:r>
            <a:r>
              <a:rPr lang="en-US" dirty="0"/>
              <a:t> </a:t>
            </a:r>
            <a:r>
              <a:rPr lang="en-US" dirty="0" err="1"/>
              <a:t>erhalten</a:t>
            </a:r>
            <a:r>
              <a:rPr lang="en-US" dirty="0"/>
              <a:t>.</a:t>
            </a:r>
          </a:p>
        </p:txBody>
      </p:sp>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71304" t="91374" r="3020"/>
          <a:stretch/>
        </p:blipFill>
        <p:spPr>
          <a:xfrm>
            <a:off x="9190043" y="6184283"/>
            <a:ext cx="2677760" cy="673717"/>
          </a:xfrm>
          <a:prstGeom prst="rect">
            <a:avLst/>
          </a:prstGeom>
          <a:solidFill>
            <a:schemeClr val="bg1"/>
          </a:solidFill>
        </p:spPr>
      </p:pic>
    </p:spTree>
    <p:custDataLst>
      <p:tags r:id="rId1"/>
    </p:custDataLst>
    <p:extLst>
      <p:ext uri="{BB962C8B-B14F-4D97-AF65-F5344CB8AC3E}">
        <p14:creationId xmlns:p14="http://schemas.microsoft.com/office/powerpoint/2010/main" val="3907336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ree Content" preserve="1" userDrawn="1">
  <p:cSld name="Contact">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p>
            <a:r>
              <a:rPr lang="en-US" noProof="0" dirty="0"/>
              <a:t>Click to add core message of slide</a:t>
            </a:r>
          </a:p>
        </p:txBody>
      </p:sp>
      <p:sp>
        <p:nvSpPr>
          <p:cNvPr id="4" name="Textplatzhalter 3"/>
          <p:cNvSpPr>
            <a:spLocks noGrp="1"/>
          </p:cNvSpPr>
          <p:nvPr>
            <p:ph type="body" sz="quarter" idx="11" hasCustomPrompt="1"/>
          </p:nvPr>
        </p:nvSpPr>
        <p:spPr>
          <a:xfrm>
            <a:off x="627062" y="1412875"/>
            <a:ext cx="11088687" cy="215444"/>
          </a:xfrm>
        </p:spPr>
        <p:txBody>
          <a:bodyPr wrap="square">
            <a:spAutoFit/>
          </a:bodyPr>
          <a:lstStyle>
            <a:lvl1pPr>
              <a:defRPr sz="1400"/>
            </a:lvl1pPr>
          </a:lstStyle>
          <a:p>
            <a:pPr lvl="0"/>
            <a:r>
              <a:rPr lang="en-US" noProof="0" dirty="0"/>
              <a:t>Title (description of slide content), Arial 14 </a:t>
            </a:r>
            <a:r>
              <a:rPr lang="en-US" noProof="0" dirty="0" err="1"/>
              <a:t>pt</a:t>
            </a:r>
            <a:r>
              <a:rPr lang="en-US" noProof="0" dirty="0"/>
              <a:t>, maximum of 1 line</a:t>
            </a:r>
          </a:p>
        </p:txBody>
      </p:sp>
      <p:sp>
        <p:nvSpPr>
          <p:cNvPr id="7" name="Textplatzhalter 8"/>
          <p:cNvSpPr>
            <a:spLocks noGrp="1"/>
          </p:cNvSpPr>
          <p:nvPr>
            <p:ph type="body" sz="quarter" idx="14"/>
          </p:nvPr>
        </p:nvSpPr>
        <p:spPr>
          <a:xfrm>
            <a:off x="6243638" y="1774582"/>
            <a:ext cx="5472112" cy="4391268"/>
          </a:xfrm>
          <a:solidFill>
            <a:srgbClr val="D7D7CD"/>
          </a:solidFill>
          <a:ln>
            <a:noFill/>
          </a:ln>
        </p:spPr>
        <p:txBody>
          <a:bodyPr vert="horz" wrap="square" lIns="144000" tIns="108000" rIns="72000" bIns="108000" numCol="1" anchor="t" anchorCtr="0" compatLnSpc="1">
            <a:prstTxWarp prst="textNoShape">
              <a:avLst/>
            </a:prstTxWarp>
            <a:noAutofit/>
          </a:bodyPr>
          <a:lstStyle>
            <a:lvl1pPr>
              <a:defRPr lang="de-DE" sz="1400" b="1" kern="1400" dirty="0">
                <a:solidFill>
                  <a:schemeClr val="tx1"/>
                </a:solidFill>
              </a:defRPr>
            </a:lvl1pPr>
          </a:lstStyle>
          <a:p>
            <a:pPr lvl="0">
              <a:spcBef>
                <a:spcPts val="500"/>
              </a:spcBef>
              <a:spcAft>
                <a:spcPts val="500"/>
              </a:spcAft>
              <a:tabLst>
                <a:tab pos="806450" algn="l"/>
              </a:tabLst>
            </a:pPr>
            <a:r>
              <a:rPr lang="de-DE" dirty="0"/>
              <a:t>Textmasterformat bearbeiten</a:t>
            </a:r>
          </a:p>
        </p:txBody>
      </p:sp>
      <p:pic>
        <p:nvPicPr>
          <p:cNvPr id="8" name="Grafik 7"/>
          <p:cNvPicPr>
            <a:picLocks noChangeAspect="1"/>
          </p:cNvPicPr>
          <p:nvPr userDrawn="1"/>
        </p:nvPicPr>
        <p:blipFill rotWithShape="1">
          <a:blip r:embed="rId3">
            <a:extLst>
              <a:ext uri="{28A0092B-C50C-407E-A947-70E740481C1C}">
                <a14:useLocalDpi xmlns:a14="http://schemas.microsoft.com/office/drawing/2010/main" val="0"/>
              </a:ext>
            </a:extLst>
          </a:blip>
          <a:srcRect l="13413" r="16566"/>
          <a:stretch/>
        </p:blipFill>
        <p:spPr>
          <a:xfrm>
            <a:off x="627063" y="1773238"/>
            <a:ext cx="5472112" cy="4392612"/>
          </a:xfrm>
          <a:prstGeom prst="rect">
            <a:avLst/>
          </a:prstGeom>
        </p:spPr>
      </p:pic>
      <p:pic>
        <p:nvPicPr>
          <p:cNvPr id="9" name="Picture 8"/>
          <p:cNvPicPr>
            <a:picLocks noChangeAspect="1"/>
          </p:cNvPicPr>
          <p:nvPr userDrawn="1"/>
        </p:nvPicPr>
        <p:blipFill rotWithShape="1">
          <a:blip r:embed="rId4">
            <a:extLst>
              <a:ext uri="{28A0092B-C50C-407E-A947-70E740481C1C}">
                <a14:useLocalDpi xmlns:a14="http://schemas.microsoft.com/office/drawing/2010/main" val="0"/>
              </a:ext>
            </a:extLst>
          </a:blip>
          <a:srcRect l="71304" t="91374" r="3020"/>
          <a:stretch/>
        </p:blipFill>
        <p:spPr>
          <a:xfrm>
            <a:off x="9190043" y="6184283"/>
            <a:ext cx="2677760" cy="673717"/>
          </a:xfrm>
          <a:prstGeom prst="rect">
            <a:avLst/>
          </a:prstGeom>
          <a:solidFill>
            <a:schemeClr val="bg1"/>
          </a:solidFill>
        </p:spPr>
      </p:pic>
    </p:spTree>
    <p:custDataLst>
      <p:tags r:id="rId1"/>
    </p:custDataLst>
    <p:extLst>
      <p:ext uri="{BB962C8B-B14F-4D97-AF65-F5344CB8AC3E}">
        <p14:creationId xmlns:p14="http://schemas.microsoft.com/office/powerpoint/2010/main" val="359894039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theme" Target="../theme/theme1.xml"/><Relationship Id="rId18" Type="http://schemas.openxmlformats.org/officeDocument/2006/relationships/tags" Target="../tags/tag5.xml"/><Relationship Id="rId26" Type="http://schemas.openxmlformats.org/officeDocument/2006/relationships/tags" Target="../tags/tag13.xml"/><Relationship Id="rId39" Type="http://schemas.openxmlformats.org/officeDocument/2006/relationships/tags" Target="../tags/tag26.xml"/><Relationship Id="rId21" Type="http://schemas.openxmlformats.org/officeDocument/2006/relationships/tags" Target="../tags/tag8.xml"/><Relationship Id="rId34" Type="http://schemas.openxmlformats.org/officeDocument/2006/relationships/tags" Target="../tags/tag21.xml"/><Relationship Id="rId42" Type="http://schemas.openxmlformats.org/officeDocument/2006/relationships/tags" Target="../tags/tag29.xml"/><Relationship Id="rId47" Type="http://schemas.openxmlformats.org/officeDocument/2006/relationships/image" Target="../media/image2.emf"/><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tags" Target="../tags/tag3.xml"/><Relationship Id="rId29" Type="http://schemas.openxmlformats.org/officeDocument/2006/relationships/tags" Target="../tags/tag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1.xml"/><Relationship Id="rId32" Type="http://schemas.openxmlformats.org/officeDocument/2006/relationships/tags" Target="../tags/tag19.xml"/><Relationship Id="rId37" Type="http://schemas.openxmlformats.org/officeDocument/2006/relationships/tags" Target="../tags/tag24.xml"/><Relationship Id="rId40" Type="http://schemas.openxmlformats.org/officeDocument/2006/relationships/tags" Target="../tags/tag27.xml"/><Relationship Id="rId45"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tags" Target="../tags/tag2.xml"/><Relationship Id="rId23" Type="http://schemas.openxmlformats.org/officeDocument/2006/relationships/tags" Target="../tags/tag10.xml"/><Relationship Id="rId28" Type="http://schemas.openxmlformats.org/officeDocument/2006/relationships/tags" Target="../tags/tag15.xml"/><Relationship Id="rId36" Type="http://schemas.openxmlformats.org/officeDocument/2006/relationships/tags" Target="../tags/tag23.xml"/><Relationship Id="rId10" Type="http://schemas.openxmlformats.org/officeDocument/2006/relationships/slideLayout" Target="../slideLayouts/slideLayout10.xml"/><Relationship Id="rId19" Type="http://schemas.openxmlformats.org/officeDocument/2006/relationships/tags" Target="../tags/tag6.xml"/><Relationship Id="rId31" Type="http://schemas.openxmlformats.org/officeDocument/2006/relationships/tags" Target="../tags/tag18.xml"/><Relationship Id="rId44" Type="http://schemas.openxmlformats.org/officeDocument/2006/relationships/tags" Target="../tags/tag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 Id="rId22" Type="http://schemas.openxmlformats.org/officeDocument/2006/relationships/tags" Target="../tags/tag9.xml"/><Relationship Id="rId27" Type="http://schemas.openxmlformats.org/officeDocument/2006/relationships/tags" Target="../tags/tag14.xml"/><Relationship Id="rId30" Type="http://schemas.openxmlformats.org/officeDocument/2006/relationships/tags" Target="../tags/tag17.xml"/><Relationship Id="rId35" Type="http://schemas.openxmlformats.org/officeDocument/2006/relationships/tags" Target="../tags/tag22.xml"/><Relationship Id="rId43" Type="http://schemas.openxmlformats.org/officeDocument/2006/relationships/tags" Target="../tags/tag30.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tags" Target="../tags/tag4.xml"/><Relationship Id="rId25" Type="http://schemas.openxmlformats.org/officeDocument/2006/relationships/tags" Target="../tags/tag12.xml"/><Relationship Id="rId33" Type="http://schemas.openxmlformats.org/officeDocument/2006/relationships/tags" Target="../tags/tag20.xml"/><Relationship Id="rId38" Type="http://schemas.openxmlformats.org/officeDocument/2006/relationships/tags" Target="../tags/tag25.xml"/><Relationship Id="rId46" Type="http://schemas.openxmlformats.org/officeDocument/2006/relationships/image" Target="../media/image1.emf"/><Relationship Id="rId20" Type="http://schemas.openxmlformats.org/officeDocument/2006/relationships/tags" Target="../tags/tag7.xml"/><Relationship Id="rId41" Type="http://schemas.openxmlformats.org/officeDocument/2006/relationships/tags" Target="../tags/tag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16"/>
            </p:custDataLst>
            <p:extLst>
              <p:ext uri="{D42A27DB-BD31-4B8C-83A1-F6EECF244321}">
                <p14:modId xmlns:p14="http://schemas.microsoft.com/office/powerpoint/2010/main" val="1673852636"/>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169" name="think-cell Folie" r:id="rId45" imgW="360" imgH="360" progId="TCLayout.ActiveDocument.1">
                  <p:embed/>
                </p:oleObj>
              </mc:Choice>
              <mc:Fallback>
                <p:oleObj name="think-cell Folie" r:id="rId45" imgW="360" imgH="360" progId="TCLayout.ActiveDocument.1">
                  <p:embed/>
                  <p:pic>
                    <p:nvPicPr>
                      <p:cNvPr id="0" name="Picture 25"/>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cdtRectangle 12 Id15"/>
          <p:cNvSpPr>
            <a:spLocks noChangeArrowheads="1"/>
          </p:cNvSpPr>
          <p:nvPr userDrawn="1">
            <p:custDataLst>
              <p:tags r:id="rId17"/>
            </p:custDataLst>
          </p:nvPr>
        </p:nvSpPr>
        <p:spPr bwMode="gray">
          <a:xfrm>
            <a:off x="0" y="0"/>
            <a:ext cx="12198350" cy="1268413"/>
          </a:xfrm>
          <a:prstGeom prst="rect">
            <a:avLst/>
          </a:prstGeom>
          <a:solidFill>
            <a:schemeClr val="accent2"/>
          </a:solidFill>
          <a:ln w="9525">
            <a:noFill/>
            <a:miter lim="800000"/>
            <a:headEnd/>
            <a:tailEnd/>
          </a:ln>
          <a:effectLst/>
        </p:spPr>
        <p:txBody>
          <a:bodyPr wrap="none" anchor="ctr">
            <a:noAutofit/>
          </a:bodyPr>
          <a:lstStyle/>
          <a:p>
            <a:endParaRPr lang="en-US"/>
          </a:p>
        </p:txBody>
      </p:sp>
      <p:sp>
        <p:nvSpPr>
          <p:cNvPr id="3078" name="cdtRectangle 115 Id3078"/>
          <p:cNvSpPr>
            <a:spLocks noGrp="1" noChangeArrowheads="1"/>
          </p:cNvSpPr>
          <p:nvPr>
            <p:ph type="title"/>
            <p:custDataLst>
              <p:tags r:id="rId18"/>
            </p:custDataLst>
          </p:nvPr>
        </p:nvSpPr>
        <p:spPr bwMode="auto">
          <a:xfrm>
            <a:off x="0" y="0"/>
            <a:ext cx="12198350" cy="1268413"/>
          </a:xfrm>
          <a:prstGeom prst="rect">
            <a:avLst/>
          </a:prstGeom>
          <a:noFill/>
          <a:ln w="9525">
            <a:noFill/>
            <a:miter lim="800000"/>
            <a:headEnd/>
            <a:tailEnd/>
          </a:ln>
        </p:spPr>
        <p:txBody>
          <a:bodyPr vert="horz" wrap="square" lIns="626400" tIns="396000" rIns="2124000" bIns="234000" numCol="1" anchor="b" anchorCtr="0" compatLnSpc="1">
            <a:prstTxWarp prst="textNoShape">
              <a:avLst/>
            </a:prstTxWarp>
          </a:bodyPr>
          <a:lstStyle/>
          <a:p>
            <a:pPr lvl="0"/>
            <a:r>
              <a:rPr lang="en-US" dirty="0" err="1"/>
              <a:t>Titelmasterformat</a:t>
            </a:r>
            <a:r>
              <a:rPr lang="en-US" dirty="0"/>
              <a:t> </a:t>
            </a:r>
            <a:r>
              <a:rPr lang="en-US" dirty="0" err="1"/>
              <a:t>durch</a:t>
            </a:r>
            <a:r>
              <a:rPr lang="en-US" dirty="0"/>
              <a:t> </a:t>
            </a:r>
            <a:r>
              <a:rPr lang="en-US" dirty="0" err="1"/>
              <a:t>Klicken</a:t>
            </a:r>
            <a:r>
              <a:rPr lang="en-US" dirty="0"/>
              <a:t> </a:t>
            </a:r>
            <a:r>
              <a:rPr lang="en-US" dirty="0" err="1"/>
              <a:t>bearbeiten</a:t>
            </a:r>
            <a:endParaRPr lang="en-US" dirty="0"/>
          </a:p>
        </p:txBody>
      </p:sp>
      <p:sp>
        <p:nvSpPr>
          <p:cNvPr id="3079" name="cdtRectangle 116 Id3079"/>
          <p:cNvSpPr>
            <a:spLocks noGrp="1" noChangeArrowheads="1"/>
          </p:cNvSpPr>
          <p:nvPr>
            <p:ph type="body" idx="1"/>
            <p:custDataLst>
              <p:tags r:id="rId19"/>
            </p:custDataLst>
          </p:nvPr>
        </p:nvSpPr>
        <p:spPr bwMode="auto">
          <a:xfrm>
            <a:off x="627063" y="1773238"/>
            <a:ext cx="8208962" cy="403383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err="1"/>
              <a:t>Textmasterformat</a:t>
            </a:r>
            <a:r>
              <a:rPr lang="en-US" dirty="0"/>
              <a:t> </a:t>
            </a:r>
            <a:r>
              <a:rPr lang="en-US" dirty="0" err="1"/>
              <a:t>bearbeiten</a:t>
            </a:r>
            <a:endParaRPr lang="en-US" dirty="0"/>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072" name="cdtMasterTags_CL1 Id3072"/>
          <p:cNvCxnSpPr/>
          <p:nvPr userDrawn="1">
            <p:custDataLst>
              <p:tags r:id="rId2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3" name="cdtMasterTags_CL2 Id3073"/>
          <p:cNvCxnSpPr/>
          <p:nvPr userDrawn="1">
            <p:custDataLst>
              <p:tags r:id="rId2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4" name="cdtMasterTags_CL3 Id3074"/>
          <p:cNvCxnSpPr/>
          <p:nvPr userDrawn="1">
            <p:custDataLst>
              <p:tags r:id="rId2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5" name="cdtMasterTags_CL4 Id3075"/>
          <p:cNvCxnSpPr/>
          <p:nvPr userDrawn="1">
            <p:custDataLst>
              <p:tags r:id="rId2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6" name="cdtMasterTags_CL5 Id3076"/>
          <p:cNvCxnSpPr/>
          <p:nvPr userDrawn="1">
            <p:custDataLst>
              <p:tags r:id="rId2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77" name="cdtMasterTags_CL6 Id3077"/>
          <p:cNvCxnSpPr/>
          <p:nvPr userDrawn="1">
            <p:custDataLst>
              <p:tags r:id="rId2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0" name="cdtMasterTags_CL7 Id3080"/>
          <p:cNvCxnSpPr/>
          <p:nvPr userDrawn="1">
            <p:custDataLst>
              <p:tags r:id="rId2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1" name="cdtMasterTags_CL8 Id3081"/>
          <p:cNvCxnSpPr/>
          <p:nvPr userDrawn="1">
            <p:custDataLst>
              <p:tags r:id="rId2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2" name="cdtMasterTags_CL9 Id3082"/>
          <p:cNvCxnSpPr/>
          <p:nvPr userDrawn="1">
            <p:custDataLst>
              <p:tags r:id="rId2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3" name="cdtMasterTags_CL10 Id3083"/>
          <p:cNvCxnSpPr/>
          <p:nvPr userDrawn="1">
            <p:custDataLst>
              <p:tags r:id="rId2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4" name="cdtMasterTags_CL11 Id3084"/>
          <p:cNvCxnSpPr/>
          <p:nvPr userDrawn="1">
            <p:custDataLst>
              <p:tags r:id="rId3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5" name="cdtMasterTags_CL12 Id3085"/>
          <p:cNvCxnSpPr/>
          <p:nvPr userDrawn="1">
            <p:custDataLst>
              <p:tags r:id="rId3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6" name="cdtMasterTags_CL13 Id3086"/>
          <p:cNvCxnSpPr/>
          <p:nvPr userDrawn="1">
            <p:custDataLst>
              <p:tags r:id="rId3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7" name="cdtMasterTags_CL14 Id3087"/>
          <p:cNvCxnSpPr/>
          <p:nvPr userDrawn="1">
            <p:custDataLst>
              <p:tags r:id="rId33"/>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8" name="cdtMasterTags_CL15 Id3088"/>
          <p:cNvCxnSpPr/>
          <p:nvPr userDrawn="1">
            <p:custDataLst>
              <p:tags r:id="rId34"/>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89" name="cdtMasterTags_CL16 Id3089"/>
          <p:cNvCxnSpPr/>
          <p:nvPr userDrawn="1">
            <p:custDataLst>
              <p:tags r:id="rId35"/>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0" name="cdtMasterTags_CL17 Id3090"/>
          <p:cNvCxnSpPr/>
          <p:nvPr userDrawn="1">
            <p:custDataLst>
              <p:tags r:id="rId36"/>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1" name="cdtMasterTags_CL18 Id3091"/>
          <p:cNvCxnSpPr/>
          <p:nvPr userDrawn="1">
            <p:custDataLst>
              <p:tags r:id="rId37"/>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2" name="cdtMasterTags_CL19 Id3092"/>
          <p:cNvCxnSpPr/>
          <p:nvPr userDrawn="1">
            <p:custDataLst>
              <p:tags r:id="rId38"/>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3" name="cdtMasterTags_CL20 Id3093"/>
          <p:cNvCxnSpPr/>
          <p:nvPr userDrawn="1">
            <p:custDataLst>
              <p:tags r:id="rId39"/>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4" name="cdtMasterTags_CL21 Id3094"/>
          <p:cNvCxnSpPr/>
          <p:nvPr userDrawn="1">
            <p:custDataLst>
              <p:tags r:id="rId40"/>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5" name="cdtMasterTags_CL22 Id3095"/>
          <p:cNvCxnSpPr/>
          <p:nvPr userDrawn="1">
            <p:custDataLst>
              <p:tags r:id="rId41"/>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096" name="cdtMasterTags"/>
          <p:cNvCxnSpPr/>
          <p:nvPr userDrawn="1">
            <p:custDataLst>
              <p:tags r:id="rId42"/>
            </p:custDataLst>
          </p:nvPr>
        </p:nvCxnSpPr>
        <p:spPr bwMode="auto">
          <a:xfrm>
            <a:off x="0" y="0"/>
            <a:ext cx="0" cy="0"/>
          </a:xfrm>
          <a:prstGeom prst="line">
            <a:avLst/>
          </a:prstGeom>
          <a:solidFill>
            <a:schemeClr val="tx2"/>
          </a:solidFill>
          <a:ln w="9525" cap="flat" cmpd="sng" algn="ctr">
            <a:noFill/>
            <a:prstDash val="solid"/>
            <a:round/>
            <a:headEnd type="none" w="med" len="med"/>
            <a:tailEnd type="none" w="med" len="med"/>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blurRad="63500" dist="35921" dir="2700000" algn="ctr" rotWithShape="0">
                    <a:schemeClr val="bg2"/>
                  </a:outerShdw>
                </a:effectLst>
              </a14:hiddenEffects>
            </a:ext>
          </a:extLst>
        </p:spPr>
      </p:cxnSp>
      <p:sp>
        <p:nvSpPr>
          <p:cNvPr id="65" name="cdtTextBox 11 Id18"/>
          <p:cNvSpPr txBox="1"/>
          <p:nvPr userDrawn="1">
            <p:custDataLst>
              <p:tags r:id="rId43"/>
            </p:custDataLst>
          </p:nvPr>
        </p:nvSpPr>
        <p:spPr>
          <a:xfrm>
            <a:off x="0" y="6597650"/>
            <a:ext cx="1765285" cy="260350"/>
          </a:xfrm>
          <a:prstGeom prst="rect">
            <a:avLst/>
          </a:prstGeom>
          <a:noFill/>
        </p:spPr>
        <p:txBody>
          <a:bodyPr wrap="square" lIns="626400" tIns="0" rIns="0" bIns="115200" rtlCol="0" anchor="t" anchorCtr="0">
            <a:noAutofit/>
          </a:bodyPr>
          <a:lstStyle/>
          <a:p>
            <a:pPr>
              <a:lnSpc>
                <a:spcPct val="110000"/>
              </a:lnSpc>
              <a:spcBef>
                <a:spcPts val="0"/>
              </a:spcBef>
            </a:pPr>
            <a:r>
              <a:rPr lang="de-DE" sz="1000" noProof="0" dirty="0">
                <a:solidFill>
                  <a:srgbClr val="000000"/>
                </a:solidFill>
              </a:rPr>
              <a:t>Page </a:t>
            </a:r>
            <a:fld id="{91E7552C-A157-4A4F-8E99-698C0325FC94}" type="slidenum">
              <a:rPr lang="de-DE" sz="1000" noProof="0" smtClean="0">
                <a:solidFill>
                  <a:srgbClr val="000000"/>
                </a:solidFill>
              </a:rPr>
              <a:pPr>
                <a:lnSpc>
                  <a:spcPct val="110000"/>
                </a:lnSpc>
                <a:spcBef>
                  <a:spcPts val="0"/>
                </a:spcBef>
              </a:pPr>
              <a:t>‹#›</a:t>
            </a:fld>
            <a:endParaRPr lang="de-DE" sz="1000" noProof="0" dirty="0">
              <a:solidFill>
                <a:srgbClr val="000000"/>
              </a:solidFill>
            </a:endParaRPr>
          </a:p>
        </p:txBody>
      </p:sp>
      <p:sp>
        <p:nvSpPr>
          <p:cNvPr id="66" name="cdtTextBox 13 Id19"/>
          <p:cNvSpPr txBox="1"/>
          <p:nvPr userDrawn="1">
            <p:custDataLst>
              <p:tags r:id="rId44"/>
            </p:custDataLst>
          </p:nvPr>
        </p:nvSpPr>
        <p:spPr>
          <a:xfrm>
            <a:off x="3787765" y="6597650"/>
            <a:ext cx="8410584" cy="260350"/>
          </a:xfrm>
          <a:prstGeom prst="rect">
            <a:avLst/>
          </a:prstGeom>
          <a:noFill/>
        </p:spPr>
        <p:txBody>
          <a:bodyPr wrap="square" lIns="0" tIns="0" rIns="482400" bIns="115200" rtlCol="0">
            <a:noAutofit/>
          </a:bodyPr>
          <a:lstStyle/>
          <a:p>
            <a:pPr algn="r">
              <a:lnSpc>
                <a:spcPct val="110000"/>
              </a:lnSpc>
              <a:spcBef>
                <a:spcPts val="0"/>
              </a:spcBef>
            </a:pPr>
            <a:r>
              <a:rPr lang="de-DE" sz="1000" noProof="0" dirty="0">
                <a:solidFill>
                  <a:srgbClr val="000000"/>
                </a:solidFill>
              </a:rPr>
              <a:t>Corporate Technology</a:t>
            </a:r>
          </a:p>
        </p:txBody>
      </p:sp>
      <p:grpSp>
        <p:nvGrpSpPr>
          <p:cNvPr id="5" name="Gruppieren 4"/>
          <p:cNvGrpSpPr/>
          <p:nvPr userDrawn="1"/>
        </p:nvGrpSpPr>
        <p:grpSpPr>
          <a:xfrm>
            <a:off x="-216000" y="-216000"/>
            <a:ext cx="12628800" cy="7290000"/>
            <a:chOff x="-216000" y="-216000"/>
            <a:chExt cx="12628800" cy="7290000"/>
          </a:xfrm>
        </p:grpSpPr>
        <p:cxnSp>
          <p:nvCxnSpPr>
            <p:cNvPr id="3" name="Gerade Verbindung 2"/>
            <p:cNvCxnSpPr/>
            <p:nvPr userDrawn="1"/>
          </p:nvCxnSpPr>
          <p:spPr bwMode="auto">
            <a:xfrm>
              <a:off x="627063"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6" name="Gerade Verbindung 35"/>
            <p:cNvCxnSpPr/>
            <p:nvPr userDrawn="1"/>
          </p:nvCxnSpPr>
          <p:spPr bwMode="auto">
            <a:xfrm>
              <a:off x="6099175"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7" name="Gerade Verbindung 36"/>
            <p:cNvCxnSpPr/>
            <p:nvPr userDrawn="1"/>
          </p:nvCxnSpPr>
          <p:spPr bwMode="auto">
            <a:xfrm>
              <a:off x="62420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8" name="Gerade Verbindung 37"/>
            <p:cNvCxnSpPr/>
            <p:nvPr userDrawn="1"/>
          </p:nvCxnSpPr>
          <p:spPr bwMode="auto">
            <a:xfrm>
              <a:off x="8835479"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39" name="Gerade Verbindung 38"/>
            <p:cNvCxnSpPr/>
            <p:nvPr userDrawn="1"/>
          </p:nvCxnSpPr>
          <p:spPr bwMode="auto">
            <a:xfrm>
              <a:off x="11715750" y="-216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2" name="Gerade Verbindung 51"/>
            <p:cNvCxnSpPr/>
            <p:nvPr userDrawn="1"/>
          </p:nvCxnSpPr>
          <p:spPr bwMode="auto">
            <a:xfrm>
              <a:off x="627063"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3" name="Gerade Verbindung 52"/>
            <p:cNvCxnSpPr/>
            <p:nvPr userDrawn="1"/>
          </p:nvCxnSpPr>
          <p:spPr bwMode="auto">
            <a:xfrm>
              <a:off x="6099175"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4" name="Gerade Verbindung 53"/>
            <p:cNvCxnSpPr/>
            <p:nvPr userDrawn="1"/>
          </p:nvCxnSpPr>
          <p:spPr bwMode="auto">
            <a:xfrm>
              <a:off x="62420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5" name="Gerade Verbindung 54"/>
            <p:cNvCxnSpPr/>
            <p:nvPr userDrawn="1"/>
          </p:nvCxnSpPr>
          <p:spPr bwMode="auto">
            <a:xfrm>
              <a:off x="8835479"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6" name="Gerade Verbindung 55"/>
            <p:cNvCxnSpPr/>
            <p:nvPr userDrawn="1"/>
          </p:nvCxnSpPr>
          <p:spPr bwMode="auto">
            <a:xfrm>
              <a:off x="11715750" y="68940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7" name="Gerade Verbindung 56"/>
            <p:cNvCxnSpPr/>
            <p:nvPr userDrawn="1"/>
          </p:nvCxnSpPr>
          <p:spPr bwMode="auto">
            <a:xfrm rot="5400000">
              <a:off x="-1260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8" name="Gerade Verbindung 57"/>
            <p:cNvCxnSpPr/>
            <p:nvPr userDrawn="1"/>
          </p:nvCxnSpPr>
          <p:spPr bwMode="auto">
            <a:xfrm rot="5400000">
              <a:off x="-1260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59" name="Gerade Verbindung 58"/>
            <p:cNvCxnSpPr/>
            <p:nvPr userDrawn="1"/>
          </p:nvCxnSpPr>
          <p:spPr bwMode="auto">
            <a:xfrm rot="5400000">
              <a:off x="-1260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0" name="Gerade Verbindung 59"/>
            <p:cNvCxnSpPr/>
            <p:nvPr userDrawn="1"/>
          </p:nvCxnSpPr>
          <p:spPr bwMode="auto">
            <a:xfrm rot="5400000">
              <a:off x="-1260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1" name="Gerade Verbindung 60"/>
            <p:cNvCxnSpPr/>
            <p:nvPr userDrawn="1"/>
          </p:nvCxnSpPr>
          <p:spPr bwMode="auto">
            <a:xfrm rot="5400000">
              <a:off x="-1260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2" name="Gerade Verbindung 61"/>
            <p:cNvCxnSpPr/>
            <p:nvPr userDrawn="1"/>
          </p:nvCxnSpPr>
          <p:spPr bwMode="auto">
            <a:xfrm rot="5400000">
              <a:off x="-1260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7" name="Gerade Verbindung 66"/>
            <p:cNvCxnSpPr/>
            <p:nvPr userDrawn="1"/>
          </p:nvCxnSpPr>
          <p:spPr bwMode="auto">
            <a:xfrm rot="5400000">
              <a:off x="-1260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8" name="Gerade Verbindung 67"/>
            <p:cNvCxnSpPr/>
            <p:nvPr userDrawn="1"/>
          </p:nvCxnSpPr>
          <p:spPr bwMode="auto">
            <a:xfrm rot="5400000">
              <a:off x="-1260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69" name="Gerade Verbindung 68"/>
            <p:cNvCxnSpPr/>
            <p:nvPr userDrawn="1"/>
          </p:nvCxnSpPr>
          <p:spPr bwMode="auto">
            <a:xfrm rot="5400000">
              <a:off x="12322800" y="24288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0" name="Gerade Verbindung 69"/>
            <p:cNvCxnSpPr/>
            <p:nvPr userDrawn="1"/>
          </p:nvCxnSpPr>
          <p:spPr bwMode="auto">
            <a:xfrm rot="5400000">
              <a:off x="12322800" y="888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1" name="Gerade Verbindung 70"/>
            <p:cNvCxnSpPr/>
            <p:nvPr userDrawn="1"/>
          </p:nvCxnSpPr>
          <p:spPr bwMode="auto">
            <a:xfrm rot="5400000">
              <a:off x="12322800" y="1320395"/>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2" name="Gerade Verbindung 71"/>
            <p:cNvCxnSpPr/>
            <p:nvPr userDrawn="1"/>
          </p:nvCxnSpPr>
          <p:spPr bwMode="auto">
            <a:xfrm rot="5400000">
              <a:off x="12322800" y="3625200"/>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3" name="Gerade Verbindung 72"/>
            <p:cNvCxnSpPr/>
            <p:nvPr userDrawn="1"/>
          </p:nvCxnSpPr>
          <p:spPr bwMode="auto">
            <a:xfrm rot="5400000">
              <a:off x="12322800" y="3767981"/>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4" name="Gerade Verbindung 73"/>
            <p:cNvCxnSpPr/>
            <p:nvPr userDrawn="1"/>
          </p:nvCxnSpPr>
          <p:spPr bwMode="auto">
            <a:xfrm rot="5400000">
              <a:off x="12322800" y="6072038"/>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5" name="Gerade Verbindung 74"/>
            <p:cNvCxnSpPr/>
            <p:nvPr userDrawn="1"/>
          </p:nvCxnSpPr>
          <p:spPr bwMode="auto">
            <a:xfrm rot="5400000">
              <a:off x="12322800" y="1680857"/>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cxnSp>
          <p:nvCxnSpPr>
            <p:cNvPr id="76" name="Gerade Verbindung 75"/>
            <p:cNvCxnSpPr/>
            <p:nvPr userDrawn="1"/>
          </p:nvCxnSpPr>
          <p:spPr bwMode="auto">
            <a:xfrm rot="5400000">
              <a:off x="12322800" y="5714694"/>
              <a:ext cx="0" cy="180000"/>
            </a:xfrm>
            <a:prstGeom prst="line">
              <a:avLst/>
            </a:prstGeom>
            <a:solidFill>
              <a:schemeClr val="tx2"/>
            </a:solidFill>
            <a:ln w="31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p:spPr>
        </p:cxnSp>
      </p:grpSp>
      <p:pic>
        <p:nvPicPr>
          <p:cNvPr id="63" name="Picture 62"/>
          <p:cNvPicPr>
            <a:picLocks noChangeAspect="1"/>
          </p:cNvPicPr>
          <p:nvPr userDrawn="1"/>
        </p:nvPicPr>
        <p:blipFill rotWithShape="1">
          <a:blip r:embed="rId47">
            <a:extLst>
              <a:ext uri="{28A0092B-C50C-407E-A947-70E740481C1C}">
                <a14:useLocalDpi xmlns:a14="http://schemas.microsoft.com/office/drawing/2010/main" val="0"/>
              </a:ext>
            </a:extLst>
          </a:blip>
          <a:srcRect l="71304" t="91374" r="3020"/>
          <a:stretch/>
        </p:blipFill>
        <p:spPr>
          <a:xfrm>
            <a:off x="9190043" y="6184283"/>
            <a:ext cx="2677760" cy="673717"/>
          </a:xfrm>
          <a:prstGeom prst="rect">
            <a:avLst/>
          </a:prstGeom>
          <a:solidFill>
            <a:schemeClr val="bg1"/>
          </a:solidFill>
        </p:spPr>
      </p:pic>
    </p:spTree>
    <p:custDataLst>
      <p:tags r:id="rId15"/>
    </p:custDataLst>
  </p:cSld>
  <p:clrMap bg1="lt1" tx1="dk1" bg2="lt2" tx2="dk2" accent1="accent1" accent2="accent2" accent3="accent3" accent4="accent4" accent5="accent5" accent6="accent6" hlink="hlink" folHlink="folHlink"/>
  <p:sldLayoutIdLst>
    <p:sldLayoutId id="2147483700" r:id="rId1"/>
    <p:sldLayoutId id="2147483702" r:id="rId2"/>
    <p:sldLayoutId id="2147483716" r:id="rId3"/>
    <p:sldLayoutId id="2147483717" r:id="rId4"/>
    <p:sldLayoutId id="2147483718" r:id="rId5"/>
    <p:sldLayoutId id="2147483719" r:id="rId6"/>
    <p:sldLayoutId id="2147483720" r:id="rId7"/>
    <p:sldLayoutId id="2147483721" r:id="rId8"/>
    <p:sldLayoutId id="2147483722" r:id="rId9"/>
    <p:sldLayoutId id="2147483732" r:id="rId10"/>
    <p:sldLayoutId id="2147483733" r:id="rId11"/>
    <p:sldLayoutId id="2147483734" r:id="rId12"/>
  </p:sldLayoutIdLst>
  <p:hf sldNum="0" hdr="0" ftr="0" dt="0"/>
  <p:txStyles>
    <p:titleStyle>
      <a:lvl1pPr algn="l" rtl="0" fontAlgn="base">
        <a:spcBef>
          <a:spcPct val="0"/>
        </a:spcBef>
        <a:spcAft>
          <a:spcPct val="0"/>
        </a:spcAft>
        <a:defRPr sz="2000" b="1">
          <a:solidFill>
            <a:schemeClr val="dk2"/>
          </a:solidFill>
          <a:latin typeface="Arial" pitchFamily="34" charset="0"/>
          <a:ea typeface="+mj-ea"/>
          <a:cs typeface="Arial" pitchFamily="34" charset="0"/>
        </a:defRPr>
      </a:lvl1pPr>
      <a:lvl2pPr algn="l" rtl="0" fontAlgn="base">
        <a:spcBef>
          <a:spcPct val="0"/>
        </a:spcBef>
        <a:spcAft>
          <a:spcPct val="0"/>
        </a:spcAft>
        <a:defRPr sz="2000" b="1">
          <a:solidFill>
            <a:schemeClr val="tx1"/>
          </a:solidFill>
          <a:latin typeface="Arial" charset="0"/>
          <a:ea typeface="ＭＳ Ｐゴシック" charset="-128"/>
        </a:defRPr>
      </a:lvl2pPr>
      <a:lvl3pPr algn="l" rtl="0" fontAlgn="base">
        <a:spcBef>
          <a:spcPct val="0"/>
        </a:spcBef>
        <a:spcAft>
          <a:spcPct val="0"/>
        </a:spcAft>
        <a:defRPr sz="2000" b="1">
          <a:solidFill>
            <a:schemeClr val="tx1"/>
          </a:solidFill>
          <a:latin typeface="Arial" charset="0"/>
          <a:ea typeface="ＭＳ Ｐゴシック" charset="-128"/>
        </a:defRPr>
      </a:lvl3pPr>
      <a:lvl4pPr algn="l" rtl="0" fontAlgn="base">
        <a:spcBef>
          <a:spcPct val="0"/>
        </a:spcBef>
        <a:spcAft>
          <a:spcPct val="0"/>
        </a:spcAft>
        <a:defRPr sz="2000" b="1">
          <a:solidFill>
            <a:schemeClr val="tx1"/>
          </a:solidFill>
          <a:latin typeface="Arial" charset="0"/>
          <a:ea typeface="ＭＳ Ｐゴシック" charset="-128"/>
        </a:defRPr>
      </a:lvl4pPr>
      <a:lvl5pPr algn="l" rtl="0" fontAlgn="base">
        <a:spcBef>
          <a:spcPct val="0"/>
        </a:spcBef>
        <a:spcAft>
          <a:spcPct val="0"/>
        </a:spcAft>
        <a:defRPr sz="2000" b="1">
          <a:solidFill>
            <a:schemeClr val="tx1"/>
          </a:solidFill>
          <a:latin typeface="Arial" charset="0"/>
          <a:ea typeface="ＭＳ Ｐゴシック" charset="-128"/>
        </a:defRPr>
      </a:lvl5pPr>
      <a:lvl6pPr marL="457200" algn="l" rtl="0" eaLnBrk="1" fontAlgn="base" hangingPunct="1">
        <a:spcBef>
          <a:spcPct val="0"/>
        </a:spcBef>
        <a:spcAft>
          <a:spcPct val="0"/>
        </a:spcAft>
        <a:defRPr sz="2000" b="1">
          <a:solidFill>
            <a:schemeClr val="tx1"/>
          </a:solidFill>
          <a:latin typeface="Arial" charset="0"/>
          <a:ea typeface="ヒラギノ角ゴ Pro W3" charset="0"/>
        </a:defRPr>
      </a:lvl6pPr>
      <a:lvl7pPr marL="914400" algn="l" rtl="0" eaLnBrk="1" fontAlgn="base" hangingPunct="1">
        <a:spcBef>
          <a:spcPct val="0"/>
        </a:spcBef>
        <a:spcAft>
          <a:spcPct val="0"/>
        </a:spcAft>
        <a:defRPr sz="2000" b="1">
          <a:solidFill>
            <a:schemeClr val="tx1"/>
          </a:solidFill>
          <a:latin typeface="Arial" charset="0"/>
          <a:ea typeface="ヒラギノ角ゴ Pro W3" charset="0"/>
        </a:defRPr>
      </a:lvl7pPr>
      <a:lvl8pPr marL="1371600" algn="l" rtl="0" eaLnBrk="1" fontAlgn="base" hangingPunct="1">
        <a:spcBef>
          <a:spcPct val="0"/>
        </a:spcBef>
        <a:spcAft>
          <a:spcPct val="0"/>
        </a:spcAft>
        <a:defRPr sz="2000" b="1">
          <a:solidFill>
            <a:schemeClr val="tx1"/>
          </a:solidFill>
          <a:latin typeface="Arial" charset="0"/>
          <a:ea typeface="ヒラギノ角ゴ Pro W3" charset="0"/>
        </a:defRPr>
      </a:lvl8pPr>
      <a:lvl9pPr marL="1828800" algn="l" rtl="0" eaLnBrk="1" fontAlgn="base" hangingPunct="1">
        <a:spcBef>
          <a:spcPct val="0"/>
        </a:spcBef>
        <a:spcAft>
          <a:spcPct val="0"/>
        </a:spcAft>
        <a:defRPr sz="2000" b="1">
          <a:solidFill>
            <a:schemeClr val="tx1"/>
          </a:solidFill>
          <a:latin typeface="Arial" charset="0"/>
          <a:ea typeface="ヒラギノ角ゴ Pro W3" charset="0"/>
        </a:defRPr>
      </a:lvl9pPr>
    </p:titleStyle>
    <p:bodyStyle>
      <a:lvl1pPr marL="0" indent="0" algn="l" rtl="0" fontAlgn="base">
        <a:lnSpc>
          <a:spcPct val="100000"/>
        </a:lnSpc>
        <a:spcBef>
          <a:spcPts val="600"/>
        </a:spcBef>
        <a:spcAft>
          <a:spcPct val="0"/>
        </a:spcAft>
        <a:buClr>
          <a:schemeClr val="accent1"/>
        </a:buClr>
        <a:buFont typeface="Arial" pitchFamily="34" charset="0"/>
        <a:buNone/>
        <a:tabLst/>
        <a:defRPr sz="1400">
          <a:solidFill>
            <a:schemeClr val="tx1"/>
          </a:solidFill>
          <a:latin typeface="Arial" pitchFamily="34" charset="0"/>
          <a:ea typeface="+mn-ea"/>
          <a:cs typeface="Arial" pitchFamily="34" charset="0"/>
        </a:defRPr>
      </a:lvl1pPr>
      <a:lvl2pPr marL="179388" indent="-177800" algn="l" rtl="0" fontAlgn="base">
        <a:lnSpc>
          <a:spcPct val="100000"/>
        </a:lnSpc>
        <a:spcBef>
          <a:spcPts val="600"/>
        </a:spcBef>
        <a:spcAft>
          <a:spcPct val="0"/>
        </a:spcAft>
        <a:buClr>
          <a:schemeClr val="accent1"/>
        </a:buClr>
        <a:buChar char="•"/>
        <a:tabLst/>
        <a:defRPr sz="1400">
          <a:solidFill>
            <a:schemeClr val="tx1"/>
          </a:solidFill>
          <a:latin typeface="Arial" pitchFamily="34" charset="0"/>
          <a:ea typeface="+mn-ea"/>
          <a:cs typeface="Arial" pitchFamily="34" charset="0"/>
        </a:defRPr>
      </a:lvl2pPr>
      <a:lvl3pPr marL="358775" indent="-177800" algn="l" rtl="0" fontAlgn="base">
        <a:lnSpc>
          <a:spcPct val="100000"/>
        </a:lnSpc>
        <a:spcBef>
          <a:spcPts val="600"/>
        </a:spcBef>
        <a:spcAft>
          <a:spcPct val="0"/>
        </a:spcAft>
        <a:buClr>
          <a:schemeClr val="accent1"/>
        </a:buClr>
        <a:buChar char="•"/>
        <a:tabLst/>
        <a:defRPr sz="1400">
          <a:solidFill>
            <a:schemeClr val="tx1"/>
          </a:solidFill>
          <a:latin typeface="Arial" pitchFamily="34" charset="0"/>
          <a:ea typeface="+mn-ea"/>
          <a:cs typeface="Arial" pitchFamily="34" charset="0"/>
        </a:defRPr>
      </a:lvl3pPr>
      <a:lvl4pPr marL="538163" indent="-177800" algn="l" rtl="0" fontAlgn="base">
        <a:lnSpc>
          <a:spcPct val="100000"/>
        </a:lnSpc>
        <a:spcBef>
          <a:spcPts val="600"/>
        </a:spcBef>
        <a:spcAft>
          <a:spcPct val="0"/>
        </a:spcAft>
        <a:buClr>
          <a:schemeClr val="accent1"/>
        </a:buClr>
        <a:buChar char="•"/>
        <a:tabLst/>
        <a:defRPr sz="1400">
          <a:solidFill>
            <a:schemeClr val="tx1"/>
          </a:solidFill>
          <a:latin typeface="Arial" pitchFamily="34" charset="0"/>
          <a:ea typeface="+mn-ea"/>
          <a:cs typeface="Arial" pitchFamily="34" charset="0"/>
        </a:defRPr>
      </a:lvl4pPr>
      <a:lvl5pPr marL="717550" indent="-177800" algn="l" rtl="0" fontAlgn="base">
        <a:lnSpc>
          <a:spcPct val="100000"/>
        </a:lnSpc>
        <a:spcBef>
          <a:spcPts val="600"/>
        </a:spcBef>
        <a:spcAft>
          <a:spcPct val="0"/>
        </a:spcAft>
        <a:buClr>
          <a:schemeClr val="accent1"/>
        </a:buClr>
        <a:buChar char="•"/>
        <a:tabLst/>
        <a:defRPr sz="1400" baseline="0">
          <a:solidFill>
            <a:schemeClr val="tx1"/>
          </a:solidFill>
          <a:latin typeface="Arial" pitchFamily="34" charset="0"/>
          <a:ea typeface="+mn-ea"/>
          <a:cs typeface="Arial" pitchFamily="34" charset="0"/>
        </a:defRPr>
      </a:lvl5pPr>
      <a:lvl6pPr marL="12207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6pPr>
      <a:lvl7pPr marL="16779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7pPr>
      <a:lvl8pPr marL="21351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8pPr>
      <a:lvl9pPr marL="2592388" indent="-188913" algn="l" rtl="0" eaLnBrk="1" fontAlgn="base" hangingPunct="1">
        <a:lnSpc>
          <a:spcPct val="110000"/>
        </a:lnSpc>
        <a:spcBef>
          <a:spcPct val="0"/>
        </a:spcBef>
        <a:spcAft>
          <a:spcPct val="0"/>
        </a:spcAft>
        <a:buClr>
          <a:schemeClr val="accent1"/>
        </a:buClr>
        <a:buFont typeface="Wingdings" charset="0"/>
        <a:buChar char="§"/>
        <a:defRPr>
          <a:solidFill>
            <a:schemeClr val="tx1"/>
          </a:solidFill>
          <a:latin typeface="+mn-lt"/>
          <a:ea typeface="+mn-ea"/>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3.wmf"/><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oleObject" Target="../embeddings/oleObject3.bin"/><Relationship Id="rId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oleObject" Target="../embeddings/oleObject11.bin"/><Relationship Id="rId18" Type="http://schemas.openxmlformats.org/officeDocument/2006/relationships/image" Target="../media/image19.wmf"/><Relationship Id="rId3" Type="http://schemas.openxmlformats.org/officeDocument/2006/relationships/notesSlide" Target="../notesSlides/notesSlide24.xml"/><Relationship Id="rId21" Type="http://schemas.openxmlformats.org/officeDocument/2006/relationships/oleObject" Target="../embeddings/oleObject16.bin"/><Relationship Id="rId7" Type="http://schemas.openxmlformats.org/officeDocument/2006/relationships/oleObject" Target="../embeddings/oleObject6.bin"/><Relationship Id="rId12" Type="http://schemas.openxmlformats.org/officeDocument/2006/relationships/oleObject" Target="../embeddings/oleObject10.bin"/><Relationship Id="rId17" Type="http://schemas.openxmlformats.org/officeDocument/2006/relationships/oleObject" Target="../embeddings/oleObject14.bin"/><Relationship Id="rId2" Type="http://schemas.openxmlformats.org/officeDocument/2006/relationships/slideLayout" Target="../slideLayouts/slideLayout11.xml"/><Relationship Id="rId16" Type="http://schemas.openxmlformats.org/officeDocument/2006/relationships/oleObject" Target="../embeddings/oleObject13.bin"/><Relationship Id="rId20" Type="http://schemas.openxmlformats.org/officeDocument/2006/relationships/image" Target="../media/image20.wmf"/><Relationship Id="rId1" Type="http://schemas.openxmlformats.org/officeDocument/2006/relationships/vmlDrawing" Target="../drawings/vmlDrawing4.vml"/><Relationship Id="rId6" Type="http://schemas.openxmlformats.org/officeDocument/2006/relationships/oleObject" Target="../embeddings/oleObject5.bin"/><Relationship Id="rId11" Type="http://schemas.openxmlformats.org/officeDocument/2006/relationships/oleObject" Target="../embeddings/oleObject9.bin"/><Relationship Id="rId5" Type="http://schemas.openxmlformats.org/officeDocument/2006/relationships/image" Target="../media/image16.wmf"/><Relationship Id="rId15" Type="http://schemas.openxmlformats.org/officeDocument/2006/relationships/image" Target="../media/image18.wmf"/><Relationship Id="rId23" Type="http://schemas.openxmlformats.org/officeDocument/2006/relationships/oleObject" Target="../embeddings/oleObject18.bin"/><Relationship Id="rId10" Type="http://schemas.openxmlformats.org/officeDocument/2006/relationships/oleObject" Target="../embeddings/oleObject8.bin"/><Relationship Id="rId19" Type="http://schemas.openxmlformats.org/officeDocument/2006/relationships/oleObject" Target="../embeddings/oleObject15.bin"/><Relationship Id="rId4" Type="http://schemas.openxmlformats.org/officeDocument/2006/relationships/oleObject" Target="../embeddings/oleObject4.bin"/><Relationship Id="rId9" Type="http://schemas.openxmlformats.org/officeDocument/2006/relationships/oleObject" Target="../embeddings/oleObject7.bin"/><Relationship Id="rId14" Type="http://schemas.openxmlformats.org/officeDocument/2006/relationships/oleObject" Target="../embeddings/oleObject12.bin"/><Relationship Id="rId22" Type="http://schemas.openxmlformats.org/officeDocument/2006/relationships/oleObject" Target="../embeddings/oleObject17.bin"/></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30.xml"/><Relationship Id="rId1" Type="http://schemas.openxmlformats.org/officeDocument/2006/relationships/slideLayout" Target="../slideLayouts/slideLayout11.xml"/><Relationship Id="rId5" Type="http://schemas.openxmlformats.org/officeDocument/2006/relationships/image" Target="../media/image22.png"/><Relationship Id="rId4" Type="http://schemas.openxmlformats.org/officeDocument/2006/relationships/image" Target="../media/image12.w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www.ietf.org/rfc/rfc1112.txt?number=1112" TargetMode="External"/><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gaia.cs.umass.edu/kurose/network/mcast/multicast%20via%20unicast%20or%20with%20network-layer%20support"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63" y="4262400"/>
            <a:ext cx="6480000" cy="1540095"/>
          </a:xfrm>
        </p:spPr>
        <p:txBody>
          <a:bodyPr/>
          <a:lstStyle/>
          <a:p>
            <a:r>
              <a:rPr lang="en-US" dirty="0"/>
              <a:t>Networking Fundamentals</a:t>
            </a:r>
          </a:p>
        </p:txBody>
      </p:sp>
      <p:sp>
        <p:nvSpPr>
          <p:cNvPr id="3" name="Text Placeholder 2"/>
          <p:cNvSpPr>
            <a:spLocks noGrp="1"/>
          </p:cNvSpPr>
          <p:nvPr>
            <p:ph type="body" sz="quarter" idx="12"/>
          </p:nvPr>
        </p:nvSpPr>
        <p:spPr/>
        <p:txBody>
          <a:bodyPr/>
          <a:lstStyle/>
          <a:p>
            <a:endParaRPr lang="en-US" dirty="0"/>
          </a:p>
        </p:txBody>
      </p:sp>
      <p:sp>
        <p:nvSpPr>
          <p:cNvPr id="4" name="Text Placeholder 3"/>
          <p:cNvSpPr>
            <a:spLocks noGrp="1"/>
          </p:cNvSpPr>
          <p:nvPr>
            <p:ph type="body" sz="quarter" idx="13"/>
          </p:nvPr>
        </p:nvSpPr>
        <p:spPr>
          <a:xfrm>
            <a:off x="627062" y="5907600"/>
            <a:ext cx="4193293" cy="324000"/>
          </a:xfrm>
        </p:spPr>
        <p:txBody>
          <a:bodyPr/>
          <a:lstStyle/>
          <a:p>
            <a:r>
              <a:rPr lang="en-US" dirty="0"/>
              <a:t>Abhishek Dubey (Based on Slides from Janos Sallai)</a:t>
            </a:r>
          </a:p>
        </p:txBody>
      </p:sp>
    </p:spTree>
    <p:extLst>
      <p:ext uri="{BB962C8B-B14F-4D97-AF65-F5344CB8AC3E}">
        <p14:creationId xmlns:p14="http://schemas.microsoft.com/office/powerpoint/2010/main" val="1236075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Layers - Network Layer (3)</a:t>
            </a:r>
          </a:p>
        </p:txBody>
      </p:sp>
      <p:sp>
        <p:nvSpPr>
          <p:cNvPr id="3" name="Content Placeholder 2"/>
          <p:cNvSpPr>
            <a:spLocks noGrp="1"/>
          </p:cNvSpPr>
          <p:nvPr>
            <p:ph idx="1"/>
          </p:nvPr>
        </p:nvSpPr>
        <p:spPr/>
        <p:txBody>
          <a:bodyPr>
            <a:normAutofit/>
          </a:bodyPr>
          <a:lstStyle/>
          <a:p>
            <a:r>
              <a:rPr lang="en-US" b="1" dirty="0"/>
              <a:t>Service</a:t>
            </a:r>
          </a:p>
          <a:p>
            <a:pPr lvl="1"/>
            <a:r>
              <a:rPr lang="en-US" dirty="0"/>
              <a:t>Deliver packets to specified inter-network destination</a:t>
            </a:r>
          </a:p>
          <a:p>
            <a:pPr lvl="2"/>
            <a:r>
              <a:rPr lang="en-US" dirty="0"/>
              <a:t>Inter-network = across multiple layer-2 networks</a:t>
            </a:r>
          </a:p>
          <a:p>
            <a:pPr lvl="1"/>
            <a:r>
              <a:rPr lang="en-US" dirty="0"/>
              <a:t>Works across networking technologies (e.g., Ethernet + </a:t>
            </a:r>
            <a:r>
              <a:rPr lang="en-US" dirty="0" err="1"/>
              <a:t>Wifi</a:t>
            </a:r>
            <a:r>
              <a:rPr lang="en-US" dirty="0"/>
              <a:t> + 3G)</a:t>
            </a:r>
          </a:p>
          <a:p>
            <a:pPr lvl="2"/>
            <a:r>
              <a:rPr lang="en-US" dirty="0"/>
              <a:t>No longer the same framing all the way</a:t>
            </a:r>
          </a:p>
          <a:p>
            <a:pPr lvl="1"/>
            <a:r>
              <a:rPr lang="en-US" dirty="0"/>
              <a:t>Possible other services</a:t>
            </a:r>
          </a:p>
          <a:p>
            <a:pPr lvl="2"/>
            <a:r>
              <a:rPr lang="en-US" dirty="0"/>
              <a:t>Packet scheduling, priorities</a:t>
            </a:r>
          </a:p>
          <a:p>
            <a:pPr lvl="2"/>
            <a:r>
              <a:rPr lang="en-US" dirty="0"/>
              <a:t>Buffer management</a:t>
            </a:r>
          </a:p>
          <a:p>
            <a:r>
              <a:rPr lang="en-US" b="1" dirty="0"/>
              <a:t>Service Interface</a:t>
            </a:r>
            <a:r>
              <a:rPr lang="en-US" dirty="0"/>
              <a:t>: send packets to specified inter-network destinations; receive packets destined for end host</a:t>
            </a:r>
          </a:p>
          <a:p>
            <a:r>
              <a:rPr lang="en-US" b="1" dirty="0"/>
              <a:t>Protocols</a:t>
            </a:r>
            <a:r>
              <a:rPr lang="en-US" dirty="0"/>
              <a:t>: define inter-network addresses (globally unique); construct routing tables</a:t>
            </a:r>
          </a:p>
        </p:txBody>
      </p:sp>
    </p:spTree>
    <p:extLst>
      <p:ext uri="{BB962C8B-B14F-4D97-AF65-F5344CB8AC3E}">
        <p14:creationId xmlns:p14="http://schemas.microsoft.com/office/powerpoint/2010/main" val="6335238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Layers - Transport Layer (4)</a:t>
            </a:r>
          </a:p>
        </p:txBody>
      </p:sp>
      <p:sp>
        <p:nvSpPr>
          <p:cNvPr id="3" name="Content Placeholder 2"/>
          <p:cNvSpPr>
            <a:spLocks noGrp="1"/>
          </p:cNvSpPr>
          <p:nvPr>
            <p:ph idx="1"/>
          </p:nvPr>
        </p:nvSpPr>
        <p:spPr/>
        <p:txBody>
          <a:bodyPr>
            <a:normAutofit/>
          </a:bodyPr>
          <a:lstStyle/>
          <a:p>
            <a:r>
              <a:rPr lang="en-US" b="1" dirty="0"/>
              <a:t>Service</a:t>
            </a:r>
            <a:r>
              <a:rPr lang="en-US" dirty="0"/>
              <a:t>:</a:t>
            </a:r>
          </a:p>
          <a:p>
            <a:pPr lvl="1"/>
            <a:r>
              <a:rPr lang="en-US" dirty="0"/>
              <a:t>Provide end-to-end communication between </a:t>
            </a:r>
            <a:r>
              <a:rPr lang="en-US" dirty="0">
                <a:solidFill>
                  <a:srgbClr val="FF0000"/>
                </a:solidFill>
              </a:rPr>
              <a:t>processes</a:t>
            </a:r>
          </a:p>
          <a:p>
            <a:pPr lvl="1"/>
            <a:r>
              <a:rPr lang="en-US" dirty="0" err="1"/>
              <a:t>Demultiplexing</a:t>
            </a:r>
            <a:r>
              <a:rPr lang="en-US" dirty="0"/>
              <a:t> of communication between hosts</a:t>
            </a:r>
          </a:p>
          <a:p>
            <a:pPr lvl="1"/>
            <a:r>
              <a:rPr lang="en-US" dirty="0"/>
              <a:t>Possible other services:</a:t>
            </a:r>
          </a:p>
          <a:p>
            <a:pPr lvl="2"/>
            <a:r>
              <a:rPr lang="en-US" dirty="0"/>
              <a:t>Reliability in the presence of errors</a:t>
            </a:r>
          </a:p>
          <a:p>
            <a:pPr lvl="2"/>
            <a:r>
              <a:rPr lang="en-US" dirty="0"/>
              <a:t>Timing properties</a:t>
            </a:r>
          </a:p>
          <a:p>
            <a:pPr lvl="2"/>
            <a:r>
              <a:rPr lang="en-US" dirty="0"/>
              <a:t>Rate adaptation (flow control, congestion control)</a:t>
            </a:r>
          </a:p>
          <a:p>
            <a:r>
              <a:rPr lang="en-US" b="1" dirty="0"/>
              <a:t>Service Interface</a:t>
            </a:r>
            <a:r>
              <a:rPr lang="en-US" dirty="0"/>
              <a:t>: send message to specific process at given destination; local process receives messages sent to it</a:t>
            </a:r>
          </a:p>
          <a:p>
            <a:r>
              <a:rPr lang="en-US" b="1" dirty="0"/>
              <a:t>Protocol</a:t>
            </a:r>
            <a:r>
              <a:rPr lang="en-US" dirty="0"/>
              <a:t>: port numbers, perhaps implement reliability, flow control, </a:t>
            </a:r>
            <a:r>
              <a:rPr lang="en-US" dirty="0" err="1"/>
              <a:t>packetization</a:t>
            </a:r>
            <a:r>
              <a:rPr lang="en-US" dirty="0"/>
              <a:t> of large messages, framing</a:t>
            </a:r>
          </a:p>
          <a:p>
            <a:r>
              <a:rPr lang="en-US" dirty="0"/>
              <a:t>Examples: TCP and UDP</a:t>
            </a:r>
          </a:p>
        </p:txBody>
      </p:sp>
    </p:spTree>
    <p:extLst>
      <p:ext uri="{BB962C8B-B14F-4D97-AF65-F5344CB8AC3E}">
        <p14:creationId xmlns:p14="http://schemas.microsoft.com/office/powerpoint/2010/main" val="18303667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Layers - Application Layer (7 – not 5)</a:t>
            </a:r>
          </a:p>
        </p:txBody>
      </p:sp>
      <p:sp>
        <p:nvSpPr>
          <p:cNvPr id="3" name="Content Placeholder 2"/>
          <p:cNvSpPr>
            <a:spLocks noGrp="1"/>
          </p:cNvSpPr>
          <p:nvPr>
            <p:ph idx="1"/>
          </p:nvPr>
        </p:nvSpPr>
        <p:spPr/>
        <p:txBody>
          <a:bodyPr>
            <a:normAutofit/>
          </a:bodyPr>
          <a:lstStyle/>
          <a:p>
            <a:r>
              <a:rPr lang="en-US" b="1" dirty="0"/>
              <a:t>Service</a:t>
            </a:r>
            <a:r>
              <a:rPr lang="en-US" dirty="0"/>
              <a:t>: any service provided to the end user</a:t>
            </a:r>
          </a:p>
          <a:p>
            <a:r>
              <a:rPr lang="en-US" b="1" dirty="0"/>
              <a:t>Service Interface</a:t>
            </a:r>
            <a:r>
              <a:rPr lang="en-US" dirty="0"/>
              <a:t>: depends on the application</a:t>
            </a:r>
          </a:p>
          <a:p>
            <a:r>
              <a:rPr lang="en-US" b="1" dirty="0"/>
              <a:t>Protocol</a:t>
            </a:r>
            <a:r>
              <a:rPr lang="en-US" dirty="0"/>
              <a:t>: depends on the application</a:t>
            </a:r>
          </a:p>
          <a:p>
            <a:endParaRPr lang="en-US" dirty="0"/>
          </a:p>
          <a:p>
            <a:r>
              <a:rPr lang="en-US" dirty="0"/>
              <a:t>Examples: Skype, SMTP (email), HTTP (Web), Halo, etc.</a:t>
            </a:r>
          </a:p>
          <a:p>
            <a:endParaRPr lang="en-US" dirty="0"/>
          </a:p>
          <a:p>
            <a:r>
              <a:rPr lang="en-US" dirty="0"/>
              <a:t>What happened to layers 5 and 6?</a:t>
            </a:r>
          </a:p>
          <a:p>
            <a:pPr lvl="1"/>
            <a:r>
              <a:rPr lang="en-US" dirty="0"/>
              <a:t>Session and Presentation layers</a:t>
            </a:r>
          </a:p>
          <a:p>
            <a:pPr lvl="1"/>
            <a:r>
              <a:rPr lang="en-US" dirty="0"/>
              <a:t>Part of OSI architecture, but not Internet architecture</a:t>
            </a:r>
          </a:p>
        </p:txBody>
      </p:sp>
    </p:spTree>
    <p:extLst>
      <p:ext uri="{BB962C8B-B14F-4D97-AF65-F5344CB8AC3E}">
        <p14:creationId xmlns:p14="http://schemas.microsoft.com/office/powerpoint/2010/main" val="1547769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79775" y="76200"/>
            <a:ext cx="5918430" cy="6522110"/>
          </a:xfrm>
          <a:prstGeom prst="rect">
            <a:avLst/>
          </a:prstGeom>
        </p:spPr>
      </p:pic>
      <p:sp>
        <p:nvSpPr>
          <p:cNvPr id="6" name="TextBox 5"/>
          <p:cNvSpPr txBox="1"/>
          <p:nvPr/>
        </p:nvSpPr>
        <p:spPr>
          <a:xfrm>
            <a:off x="1527175" y="6488668"/>
            <a:ext cx="9144000" cy="369332"/>
          </a:xfrm>
          <a:prstGeom prst="rect">
            <a:avLst/>
          </a:prstGeom>
          <a:noFill/>
        </p:spPr>
        <p:txBody>
          <a:bodyPr wrap="square" rtlCol="0">
            <a:spAutoFit/>
          </a:bodyPr>
          <a:lstStyle/>
          <a:p>
            <a:pPr algn="ctr"/>
            <a:r>
              <a:rPr lang="en-US" dirty="0"/>
              <a:t>Source: http://</a:t>
            </a:r>
            <a:r>
              <a:rPr lang="en-US" dirty="0" err="1"/>
              <a:t>www.tech-faq.com</a:t>
            </a:r>
            <a:r>
              <a:rPr lang="en-US" dirty="0"/>
              <a:t>/</a:t>
            </a:r>
            <a:r>
              <a:rPr lang="en-US" dirty="0" err="1"/>
              <a:t>osi-model.html</a:t>
            </a:r>
            <a:endParaRPr lang="en-US" dirty="0"/>
          </a:p>
        </p:txBody>
      </p:sp>
    </p:spTree>
    <p:extLst>
      <p:ext uri="{BB962C8B-B14F-4D97-AF65-F5344CB8AC3E}">
        <p14:creationId xmlns:p14="http://schemas.microsoft.com/office/powerpoint/2010/main" val="3533108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Protocol?</a:t>
            </a:r>
          </a:p>
        </p:txBody>
      </p:sp>
      <p:sp>
        <p:nvSpPr>
          <p:cNvPr id="3" name="Content Placeholder 2"/>
          <p:cNvSpPr>
            <a:spLocks noGrp="1"/>
          </p:cNvSpPr>
          <p:nvPr>
            <p:ph idx="1"/>
          </p:nvPr>
        </p:nvSpPr>
        <p:spPr/>
        <p:txBody>
          <a:bodyPr>
            <a:normAutofit/>
          </a:bodyPr>
          <a:lstStyle/>
          <a:p>
            <a:r>
              <a:rPr lang="en-US" dirty="0"/>
              <a:t>A protocol is an </a:t>
            </a:r>
            <a:r>
              <a:rPr lang="en-US" dirty="0">
                <a:solidFill>
                  <a:srgbClr val="FF0000"/>
                </a:solidFill>
              </a:rPr>
              <a:t>agreement on how to communicate</a:t>
            </a:r>
          </a:p>
          <a:p>
            <a:r>
              <a:rPr lang="en-US" dirty="0"/>
              <a:t>Includes</a:t>
            </a:r>
          </a:p>
          <a:p>
            <a:pPr lvl="1"/>
            <a:r>
              <a:rPr lang="en-US" dirty="0">
                <a:solidFill>
                  <a:srgbClr val="FF0000"/>
                </a:solidFill>
              </a:rPr>
              <a:t>Syntax</a:t>
            </a:r>
            <a:r>
              <a:rPr lang="en-US" dirty="0"/>
              <a:t>: how a communication is specified and structured</a:t>
            </a:r>
          </a:p>
          <a:p>
            <a:pPr lvl="2"/>
            <a:r>
              <a:rPr lang="en-US" dirty="0"/>
              <a:t>Format of messages sent and received</a:t>
            </a:r>
          </a:p>
          <a:p>
            <a:pPr lvl="2"/>
            <a:r>
              <a:rPr lang="en-US" dirty="0"/>
              <a:t>Order of messages</a:t>
            </a:r>
          </a:p>
          <a:p>
            <a:pPr lvl="1"/>
            <a:r>
              <a:rPr lang="en-US" dirty="0">
                <a:solidFill>
                  <a:srgbClr val="FF0000"/>
                </a:solidFill>
              </a:rPr>
              <a:t>Semantics</a:t>
            </a:r>
            <a:r>
              <a:rPr lang="en-US" dirty="0"/>
              <a:t>: what a communication means</a:t>
            </a:r>
          </a:p>
          <a:p>
            <a:pPr lvl="2"/>
            <a:r>
              <a:rPr lang="en-US" dirty="0"/>
              <a:t>What actions are taken when transmitting, receiving, or when a timer expires</a:t>
            </a:r>
          </a:p>
        </p:txBody>
      </p:sp>
    </p:spTree>
    <p:extLst>
      <p:ext uri="{BB962C8B-B14F-4D97-AF65-F5344CB8AC3E}">
        <p14:creationId xmlns:p14="http://schemas.microsoft.com/office/powerpoint/2010/main" val="2009400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1490" name="Rectangle 2"/>
          <p:cNvSpPr>
            <a:spLocks noGrp="1" noChangeArrowheads="1"/>
          </p:cNvSpPr>
          <p:nvPr>
            <p:ph type="title"/>
          </p:nvPr>
        </p:nvSpPr>
        <p:spPr/>
        <p:txBody>
          <a:bodyPr/>
          <a:lstStyle/>
          <a:p>
            <a:r>
              <a:rPr lang="en-US" sz="3600" dirty="0"/>
              <a:t>Example Protocol- </a:t>
            </a:r>
            <a:r>
              <a:rPr lang="en-US" sz="3500" dirty="0"/>
              <a:t>IP Service: Best-Effort Packet Delivery</a:t>
            </a:r>
          </a:p>
        </p:txBody>
      </p:sp>
      <p:sp>
        <p:nvSpPr>
          <p:cNvPr id="1471491" name="Rectangle 3"/>
          <p:cNvSpPr>
            <a:spLocks noGrp="1" noChangeArrowheads="1"/>
          </p:cNvSpPr>
          <p:nvPr>
            <p:ph type="body" idx="1"/>
          </p:nvPr>
        </p:nvSpPr>
        <p:spPr>
          <a:xfrm>
            <a:off x="6479821" y="1450974"/>
            <a:ext cx="7346597" cy="3386138"/>
          </a:xfrm>
        </p:spPr>
        <p:txBody>
          <a:bodyPr>
            <a:normAutofit/>
          </a:bodyPr>
          <a:lstStyle/>
          <a:p>
            <a:r>
              <a:rPr lang="en-US" dirty="0"/>
              <a:t>Packet switching</a:t>
            </a:r>
          </a:p>
          <a:p>
            <a:pPr lvl="1"/>
            <a:r>
              <a:rPr lang="en-US" dirty="0"/>
              <a:t>Divide messages into a sequence of packets</a:t>
            </a:r>
          </a:p>
          <a:p>
            <a:pPr lvl="1"/>
            <a:r>
              <a:rPr lang="en-US" dirty="0"/>
              <a:t>Each packet (datagram) is dealt with </a:t>
            </a:r>
            <a:r>
              <a:rPr lang="en-US" dirty="0">
                <a:solidFill>
                  <a:srgbClr val="FF0000"/>
                </a:solidFill>
              </a:rPr>
              <a:t>individually</a:t>
            </a:r>
            <a:endParaRPr lang="en-US" dirty="0"/>
          </a:p>
          <a:p>
            <a:r>
              <a:rPr lang="en-US" dirty="0"/>
              <a:t>“Best-effort” delivery</a:t>
            </a:r>
          </a:p>
          <a:p>
            <a:pPr lvl="1"/>
            <a:r>
              <a:rPr lang="en-US" dirty="0"/>
              <a:t>Packets may be </a:t>
            </a:r>
            <a:r>
              <a:rPr lang="en-US" dirty="0">
                <a:solidFill>
                  <a:srgbClr val="FF0000"/>
                </a:solidFill>
              </a:rPr>
              <a:t>lost</a:t>
            </a:r>
            <a:endParaRPr lang="en-US" dirty="0"/>
          </a:p>
          <a:p>
            <a:pPr lvl="1"/>
            <a:r>
              <a:rPr lang="en-US" dirty="0"/>
              <a:t>Packets may be </a:t>
            </a:r>
            <a:r>
              <a:rPr lang="en-US" dirty="0">
                <a:solidFill>
                  <a:srgbClr val="FF0000"/>
                </a:solidFill>
              </a:rPr>
              <a:t>corrupted</a:t>
            </a:r>
            <a:endParaRPr lang="en-US" dirty="0"/>
          </a:p>
          <a:p>
            <a:pPr lvl="1"/>
            <a:r>
              <a:rPr lang="en-US" dirty="0"/>
              <a:t>Packets may be </a:t>
            </a:r>
            <a:r>
              <a:rPr lang="en-US" dirty="0">
                <a:solidFill>
                  <a:srgbClr val="FF0000"/>
                </a:solidFill>
              </a:rPr>
              <a:t>delivered out of order</a:t>
            </a:r>
          </a:p>
          <a:p>
            <a:pPr lvl="1"/>
            <a:r>
              <a:rPr lang="en-US" dirty="0"/>
              <a:t>The same packet may be </a:t>
            </a:r>
            <a:r>
              <a:rPr lang="en-US" dirty="0">
                <a:solidFill>
                  <a:srgbClr val="FF0000"/>
                </a:solidFill>
              </a:rPr>
              <a:t>delivered multiple times</a:t>
            </a:r>
          </a:p>
          <a:p>
            <a:pPr>
              <a:buFont typeface="Wingdings" charset="2"/>
              <a:buNone/>
            </a:pPr>
            <a:endParaRPr lang="en-US" sz="2400" dirty="0"/>
          </a:p>
        </p:txBody>
      </p:sp>
      <p:pic>
        <p:nvPicPr>
          <p:cNvPr id="1471492" name="Picture 4" descr="j0285750"/>
          <p:cNvPicPr>
            <a:picLocks noChangeAspect="1" noChangeArrowheads="1"/>
          </p:cNvPicPr>
          <p:nvPr/>
        </p:nvPicPr>
        <p:blipFill>
          <a:blip r:embed="rId4" cstate="print"/>
          <a:srcRect/>
          <a:stretch>
            <a:fillRect/>
          </a:stretch>
        </p:blipFill>
        <p:spPr bwMode="auto">
          <a:xfrm>
            <a:off x="8940801" y="5302250"/>
            <a:ext cx="1730375" cy="1062038"/>
          </a:xfrm>
          <a:prstGeom prst="rect">
            <a:avLst/>
          </a:prstGeom>
          <a:noFill/>
          <a:ln w="9525">
            <a:noFill/>
            <a:miter lim="800000"/>
            <a:headEnd/>
            <a:tailEnd/>
          </a:ln>
        </p:spPr>
      </p:pic>
      <p:graphicFrame>
        <p:nvGraphicFramePr>
          <p:cNvPr id="1471493" name="Object 5"/>
          <p:cNvGraphicFramePr>
            <a:graphicFrameLocks noChangeAspect="1"/>
          </p:cNvGraphicFramePr>
          <p:nvPr/>
        </p:nvGraphicFramePr>
        <p:xfrm>
          <a:off x="4251325" y="4837113"/>
          <a:ext cx="3608388" cy="2062162"/>
        </p:xfrm>
        <a:graphic>
          <a:graphicData uri="http://schemas.openxmlformats.org/presentationml/2006/ole">
            <mc:AlternateContent xmlns:mc="http://schemas.openxmlformats.org/markup-compatibility/2006">
              <mc:Choice xmlns:v="urn:schemas-microsoft-com:vml" Requires="v">
                <p:oleObj spid="_x0000_s113686" name="Photo Editor Photo" r:id="rId5" imgW="1905266" imgH="1390844" progId="">
                  <p:embed/>
                </p:oleObj>
              </mc:Choice>
              <mc:Fallback>
                <p:oleObj name="Photo Editor Photo" r:id="rId5" imgW="1905266" imgH="1390844" progId="">
                  <p:embed/>
                  <p:pic>
                    <p:nvPicPr>
                      <p:cNvPr id="1471493"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1325" y="4837113"/>
                        <a:ext cx="3608388" cy="20621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8097" dir="2700000" algn="ctr" rotWithShape="0">
                                <a:schemeClr val="bg2">
                                  <a:alpha val="74997"/>
                                </a:schemeClr>
                              </a:outerShdw>
                            </a:effectLst>
                          </a14:hiddenEffects>
                        </a:ext>
                      </a:extLst>
                    </p:spPr>
                  </p:pic>
                </p:oleObj>
              </mc:Fallback>
            </mc:AlternateContent>
          </a:graphicData>
        </a:graphic>
      </p:graphicFrame>
      <p:sp>
        <p:nvSpPr>
          <p:cNvPr id="1471494" name="Line 6"/>
          <p:cNvSpPr>
            <a:spLocks noChangeShapeType="1"/>
          </p:cNvSpPr>
          <p:nvPr/>
        </p:nvSpPr>
        <p:spPr bwMode="auto">
          <a:xfrm flipV="1">
            <a:off x="3241676" y="5959476"/>
            <a:ext cx="1344613" cy="15875"/>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471495" name="Line 7"/>
          <p:cNvSpPr>
            <a:spLocks noChangeShapeType="1"/>
          </p:cNvSpPr>
          <p:nvPr/>
        </p:nvSpPr>
        <p:spPr bwMode="auto">
          <a:xfrm flipV="1">
            <a:off x="7650164" y="5811838"/>
            <a:ext cx="1095375" cy="0"/>
          </a:xfrm>
          <a:prstGeom prst="line">
            <a:avLst/>
          </a:prstGeom>
          <a:noFill/>
          <a:ln w="38100">
            <a:solidFill>
              <a:schemeClr val="tx1"/>
            </a:solidFill>
            <a:round/>
            <a:headEnd/>
            <a:tailEnd type="triangle" w="med" len="med"/>
          </a:ln>
          <a:effectLst/>
        </p:spPr>
        <p:txBody>
          <a:bodyPr>
            <a:prstTxWarp prst="textNoShape">
              <a:avLst/>
            </a:prstTxWarp>
          </a:bodyPr>
          <a:lstStyle/>
          <a:p>
            <a:endParaRPr lang="en-US"/>
          </a:p>
        </p:txBody>
      </p:sp>
      <p:sp>
        <p:nvSpPr>
          <p:cNvPr id="1471496" name="Text Box 8"/>
          <p:cNvSpPr txBox="1">
            <a:spLocks noChangeArrowheads="1"/>
          </p:cNvSpPr>
          <p:nvPr/>
        </p:nvSpPr>
        <p:spPr bwMode="auto">
          <a:xfrm>
            <a:off x="1527175" y="4652963"/>
            <a:ext cx="979488" cy="457200"/>
          </a:xfrm>
          <a:prstGeom prst="rect">
            <a:avLst/>
          </a:prstGeom>
          <a:noFill/>
          <a:ln w="9525">
            <a:noFill/>
            <a:miter lim="800000"/>
            <a:headEnd/>
            <a:tailEnd/>
          </a:ln>
          <a:effectLst/>
        </p:spPr>
        <p:txBody>
          <a:bodyPr wrap="none">
            <a:prstTxWarp prst="textNoShape">
              <a:avLst/>
            </a:prstTxWarp>
            <a:spAutoFit/>
          </a:bodyPr>
          <a:lstStyle/>
          <a:p>
            <a:pPr algn="l"/>
            <a:r>
              <a:rPr lang="en-US" sz="2400">
                <a:latin typeface="Times New Roman" charset="0"/>
              </a:rPr>
              <a:t>source</a:t>
            </a:r>
          </a:p>
        </p:txBody>
      </p:sp>
      <p:sp>
        <p:nvSpPr>
          <p:cNvPr id="1471497" name="Text Box 9"/>
          <p:cNvSpPr txBox="1">
            <a:spLocks noChangeArrowheads="1"/>
          </p:cNvSpPr>
          <p:nvPr/>
        </p:nvSpPr>
        <p:spPr bwMode="auto">
          <a:xfrm>
            <a:off x="8751888" y="4735513"/>
            <a:ext cx="1522412" cy="457200"/>
          </a:xfrm>
          <a:prstGeom prst="rect">
            <a:avLst/>
          </a:prstGeom>
          <a:noFill/>
          <a:ln w="9525">
            <a:noFill/>
            <a:miter lim="800000"/>
            <a:headEnd/>
            <a:tailEnd/>
          </a:ln>
          <a:effectLst/>
        </p:spPr>
        <p:txBody>
          <a:bodyPr wrap="none">
            <a:prstTxWarp prst="textNoShape">
              <a:avLst/>
            </a:prstTxWarp>
            <a:spAutoFit/>
          </a:bodyPr>
          <a:lstStyle/>
          <a:p>
            <a:pPr algn="l"/>
            <a:r>
              <a:rPr lang="en-US" sz="2400">
                <a:latin typeface="Times New Roman" charset="0"/>
              </a:rPr>
              <a:t>destination</a:t>
            </a:r>
          </a:p>
        </p:txBody>
      </p:sp>
      <p:pic>
        <p:nvPicPr>
          <p:cNvPr id="1471498" name="Picture 10" descr="MCj02957280000[1]"/>
          <p:cNvPicPr>
            <a:picLocks noChangeAspect="1" noChangeArrowheads="1"/>
          </p:cNvPicPr>
          <p:nvPr/>
        </p:nvPicPr>
        <p:blipFill>
          <a:blip r:embed="rId7" cstate="print"/>
          <a:srcRect/>
          <a:stretch>
            <a:fillRect/>
          </a:stretch>
        </p:blipFill>
        <p:spPr bwMode="auto">
          <a:xfrm>
            <a:off x="1527176" y="5084763"/>
            <a:ext cx="1928813" cy="1630362"/>
          </a:xfrm>
          <a:prstGeom prst="rect">
            <a:avLst/>
          </a:prstGeom>
          <a:noFill/>
          <a:ln w="9525">
            <a:noFill/>
            <a:miter lim="800000"/>
            <a:headEnd/>
            <a:tailEnd/>
          </a:ln>
        </p:spPr>
      </p:pic>
      <p:sp>
        <p:nvSpPr>
          <p:cNvPr id="1471499" name="Text Box 11"/>
          <p:cNvSpPr txBox="1">
            <a:spLocks noChangeArrowheads="1"/>
          </p:cNvSpPr>
          <p:nvPr/>
        </p:nvSpPr>
        <p:spPr bwMode="auto">
          <a:xfrm>
            <a:off x="5039652" y="5527675"/>
            <a:ext cx="1909498" cy="523220"/>
          </a:xfrm>
          <a:prstGeom prst="rect">
            <a:avLst/>
          </a:prstGeom>
          <a:noFill/>
          <a:ln w="38100">
            <a:noFill/>
            <a:miter lim="800000"/>
            <a:headEnd/>
            <a:tailEnd/>
          </a:ln>
          <a:effectLst/>
        </p:spPr>
        <p:txBody>
          <a:bodyPr wrap="none">
            <a:prstTxWarp prst="textNoShape">
              <a:avLst/>
            </a:prstTxWarp>
            <a:spAutoFit/>
          </a:bodyPr>
          <a:lstStyle/>
          <a:p>
            <a:pPr algn="ctr"/>
            <a:r>
              <a:rPr lang="en-US" sz="2800">
                <a:latin typeface="Tahoma" charset="0"/>
              </a:rPr>
              <a:t>IP network</a:t>
            </a:r>
          </a:p>
        </p:txBody>
      </p:sp>
      <p:grpSp>
        <p:nvGrpSpPr>
          <p:cNvPr id="2" name="Group 12"/>
          <p:cNvGrpSpPr>
            <a:grpSpLocks/>
          </p:cNvGrpSpPr>
          <p:nvPr/>
        </p:nvGrpSpPr>
        <p:grpSpPr bwMode="auto">
          <a:xfrm>
            <a:off x="3616326" y="5421313"/>
            <a:ext cx="327025" cy="457200"/>
            <a:chOff x="4505" y="1615"/>
            <a:chExt cx="206" cy="288"/>
          </a:xfrm>
        </p:grpSpPr>
        <p:sp>
          <p:nvSpPr>
            <p:cNvPr id="1471501" name="Rectangle 13"/>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a:p>
          </p:txBody>
        </p:sp>
        <p:sp>
          <p:nvSpPr>
            <p:cNvPr id="1471502" name="Rectangle 14"/>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a:p>
          </p:txBody>
        </p:sp>
      </p:grpSp>
      <p:grpSp>
        <p:nvGrpSpPr>
          <p:cNvPr id="3" name="Group 15"/>
          <p:cNvGrpSpPr>
            <a:grpSpLocks/>
          </p:cNvGrpSpPr>
          <p:nvPr/>
        </p:nvGrpSpPr>
        <p:grpSpPr bwMode="auto">
          <a:xfrm>
            <a:off x="4111626" y="5426075"/>
            <a:ext cx="327025" cy="457200"/>
            <a:chOff x="4505" y="1615"/>
            <a:chExt cx="206" cy="288"/>
          </a:xfrm>
        </p:grpSpPr>
        <p:sp>
          <p:nvSpPr>
            <p:cNvPr id="1471504" name="Rectangle 16"/>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a:p>
          </p:txBody>
        </p:sp>
        <p:sp>
          <p:nvSpPr>
            <p:cNvPr id="1471505" name="Rectangle 17"/>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a:p>
          </p:txBody>
        </p:sp>
      </p:grpSp>
      <p:grpSp>
        <p:nvGrpSpPr>
          <p:cNvPr id="4" name="Group 18"/>
          <p:cNvGrpSpPr>
            <a:grpSpLocks/>
          </p:cNvGrpSpPr>
          <p:nvPr/>
        </p:nvGrpSpPr>
        <p:grpSpPr bwMode="auto">
          <a:xfrm>
            <a:off x="7966076" y="5280025"/>
            <a:ext cx="327025" cy="457200"/>
            <a:chOff x="4505" y="1615"/>
            <a:chExt cx="206" cy="288"/>
          </a:xfrm>
        </p:grpSpPr>
        <p:sp>
          <p:nvSpPr>
            <p:cNvPr id="1471507" name="Rectangle 19"/>
            <p:cNvSpPr>
              <a:spLocks noChangeArrowheads="1"/>
            </p:cNvSpPr>
            <p:nvPr/>
          </p:nvSpPr>
          <p:spPr bwMode="auto">
            <a:xfrm>
              <a:off x="4506" y="1615"/>
              <a:ext cx="205" cy="288"/>
            </a:xfrm>
            <a:prstGeom prst="rect">
              <a:avLst/>
            </a:prstGeom>
            <a:solidFill>
              <a:schemeClr val="bg2"/>
            </a:solidFill>
            <a:ln w="38100">
              <a:solidFill>
                <a:schemeClr val="bg2"/>
              </a:solidFill>
              <a:miter lim="800000"/>
              <a:headEnd/>
              <a:tailEnd/>
            </a:ln>
            <a:effectLst/>
          </p:spPr>
          <p:txBody>
            <a:bodyPr wrap="none" anchor="ctr">
              <a:prstTxWarp prst="textNoShape">
                <a:avLst/>
              </a:prstTxWarp>
            </a:bodyPr>
            <a:lstStyle/>
            <a:p>
              <a:endParaRPr lang="en-US"/>
            </a:p>
          </p:txBody>
        </p:sp>
        <p:sp>
          <p:nvSpPr>
            <p:cNvPr id="1471508" name="Rectangle 20"/>
            <p:cNvSpPr>
              <a:spLocks noChangeArrowheads="1"/>
            </p:cNvSpPr>
            <p:nvPr/>
          </p:nvSpPr>
          <p:spPr bwMode="auto">
            <a:xfrm>
              <a:off x="4505" y="1615"/>
              <a:ext cx="205" cy="56"/>
            </a:xfrm>
            <a:prstGeom prst="rect">
              <a:avLst/>
            </a:prstGeom>
            <a:solidFill>
              <a:schemeClr val="accent2"/>
            </a:solidFill>
            <a:ln w="38100">
              <a:solidFill>
                <a:schemeClr val="accent2"/>
              </a:solidFill>
              <a:miter lim="800000"/>
              <a:headEnd/>
              <a:tailEnd/>
            </a:ln>
            <a:effectLst/>
          </p:spPr>
          <p:txBody>
            <a:bodyPr wrap="none" anchor="ctr">
              <a:prstTxWarp prst="textNoShape">
                <a:avLst/>
              </a:prstTxWarp>
            </a:bodyPr>
            <a:lstStyle/>
            <a:p>
              <a:endParaRPr lang="en-US"/>
            </a:p>
          </p:txBody>
        </p:sp>
      </p:grpSp>
      <p:sp>
        <p:nvSpPr>
          <p:cNvPr id="5" name="Rectangle 4"/>
          <p:cNvSpPr/>
          <p:nvPr/>
        </p:nvSpPr>
        <p:spPr>
          <a:xfrm>
            <a:off x="566738" y="1378376"/>
            <a:ext cx="6099175" cy="2939266"/>
          </a:xfrm>
          <a:prstGeom prst="rect">
            <a:avLst/>
          </a:prstGeom>
        </p:spPr>
        <p:txBody>
          <a:bodyPr>
            <a:spAutoFit/>
          </a:bodyPr>
          <a:lstStyle/>
          <a:p>
            <a:pPr>
              <a:spcBef>
                <a:spcPts val="600"/>
              </a:spcBef>
              <a:buClr>
                <a:schemeClr val="accent1"/>
              </a:buClr>
            </a:pPr>
            <a:r>
              <a:rPr lang="en-US" sz="1400" dirty="0">
                <a:solidFill>
                  <a:schemeClr val="tx1"/>
                </a:solidFill>
                <a:ea typeface="+mn-ea"/>
                <a:cs typeface="Arial" pitchFamily="34" charset="0"/>
              </a:rPr>
              <a:t>Problem</a:t>
            </a:r>
          </a:p>
          <a:p>
            <a:pPr lvl="1">
              <a:spcBef>
                <a:spcPts val="600"/>
              </a:spcBef>
              <a:buClr>
                <a:schemeClr val="accent1"/>
              </a:buClr>
            </a:pPr>
            <a:r>
              <a:rPr lang="en-US" sz="1400" dirty="0">
                <a:solidFill>
                  <a:schemeClr val="tx1"/>
                </a:solidFill>
                <a:ea typeface="+mn-ea"/>
                <a:cs typeface="Arial" pitchFamily="34" charset="0"/>
              </a:rPr>
              <a:t>Many different network technologies</a:t>
            </a:r>
          </a:p>
          <a:p>
            <a:pPr lvl="2">
              <a:spcBef>
                <a:spcPts val="600"/>
              </a:spcBef>
              <a:buClr>
                <a:schemeClr val="accent1"/>
              </a:buClr>
            </a:pPr>
            <a:r>
              <a:rPr lang="en-US" sz="1400" dirty="0">
                <a:solidFill>
                  <a:schemeClr val="tx1"/>
                </a:solidFill>
                <a:ea typeface="+mn-ea"/>
                <a:cs typeface="Arial" pitchFamily="34" charset="0"/>
              </a:rPr>
              <a:t>E.g., Ethernet, </a:t>
            </a:r>
            <a:r>
              <a:rPr lang="en-US" sz="1400" dirty="0" err="1">
                <a:solidFill>
                  <a:schemeClr val="tx1"/>
                </a:solidFill>
                <a:ea typeface="+mn-ea"/>
                <a:cs typeface="Arial" pitchFamily="34" charset="0"/>
              </a:rPr>
              <a:t>WiFi</a:t>
            </a:r>
            <a:r>
              <a:rPr lang="en-US" sz="1400" dirty="0">
                <a:solidFill>
                  <a:schemeClr val="tx1"/>
                </a:solidFill>
                <a:ea typeface="+mn-ea"/>
                <a:cs typeface="Arial" pitchFamily="34" charset="0"/>
              </a:rPr>
              <a:t>, fiber, Satellite, etc.</a:t>
            </a:r>
          </a:p>
          <a:p>
            <a:pPr lvl="1">
              <a:spcBef>
                <a:spcPts val="600"/>
              </a:spcBef>
              <a:buClr>
                <a:schemeClr val="accent1"/>
              </a:buClr>
            </a:pPr>
            <a:r>
              <a:rPr lang="en-US" sz="1400" dirty="0">
                <a:solidFill>
                  <a:schemeClr val="tx1"/>
                </a:solidFill>
                <a:ea typeface="+mn-ea"/>
                <a:cs typeface="Arial" pitchFamily="34" charset="0"/>
              </a:rPr>
              <a:t>How can you hook them together?</a:t>
            </a:r>
          </a:p>
          <a:p>
            <a:pPr lvl="2">
              <a:spcBef>
                <a:spcPts val="600"/>
              </a:spcBef>
              <a:buClr>
                <a:schemeClr val="accent1"/>
              </a:buClr>
            </a:pPr>
            <a:r>
              <a:rPr lang="en-US" sz="1400" dirty="0">
                <a:solidFill>
                  <a:schemeClr val="tx1"/>
                </a:solidFill>
                <a:ea typeface="+mn-ea"/>
                <a:cs typeface="Arial" pitchFamily="34" charset="0"/>
              </a:rPr>
              <a:t>n x n translations</a:t>
            </a:r>
          </a:p>
          <a:p>
            <a:pPr>
              <a:spcBef>
                <a:spcPts val="600"/>
              </a:spcBef>
              <a:buClr>
                <a:schemeClr val="accent1"/>
              </a:buClr>
            </a:pPr>
            <a:r>
              <a:rPr lang="en-US" sz="1400" dirty="0">
                <a:solidFill>
                  <a:schemeClr val="tx1"/>
                </a:solidFill>
                <a:ea typeface="+mn-ea"/>
                <a:cs typeface="Arial" pitchFamily="34" charset="0"/>
              </a:rPr>
              <a:t>IP was designed to glue them together</a:t>
            </a:r>
          </a:p>
          <a:p>
            <a:pPr lvl="1">
              <a:spcBef>
                <a:spcPts val="600"/>
              </a:spcBef>
              <a:buClr>
                <a:schemeClr val="accent1"/>
              </a:buClr>
            </a:pPr>
            <a:r>
              <a:rPr lang="en-US" sz="1400" dirty="0">
                <a:solidFill>
                  <a:schemeClr val="tx1"/>
                </a:solidFill>
                <a:ea typeface="+mn-ea"/>
                <a:cs typeface="Arial" pitchFamily="34" charset="0"/>
              </a:rPr>
              <a:t>n translations</a:t>
            </a:r>
          </a:p>
          <a:p>
            <a:pPr lvl="1">
              <a:spcBef>
                <a:spcPts val="600"/>
              </a:spcBef>
              <a:buClr>
                <a:schemeClr val="accent1"/>
              </a:buClr>
            </a:pPr>
            <a:r>
              <a:rPr lang="en-US" sz="1400" dirty="0">
                <a:solidFill>
                  <a:schemeClr val="tx1"/>
                </a:solidFill>
                <a:ea typeface="+mn-ea"/>
                <a:cs typeface="Arial" pitchFamily="34" charset="0"/>
              </a:rPr>
              <a:t>Minimal requirements (datagram)</a:t>
            </a:r>
          </a:p>
          <a:p>
            <a:pPr>
              <a:spcBef>
                <a:spcPts val="600"/>
              </a:spcBef>
              <a:buClr>
                <a:schemeClr val="accent1"/>
              </a:buClr>
            </a:pPr>
            <a:r>
              <a:rPr lang="en-US" sz="1400" dirty="0">
                <a:solidFill>
                  <a:schemeClr val="tx1"/>
                </a:solidFill>
                <a:ea typeface="+mn-ea"/>
                <a:cs typeface="Arial" pitchFamily="34" charset="0"/>
              </a:rPr>
              <a:t>The Internet is founded on IP</a:t>
            </a:r>
          </a:p>
          <a:p>
            <a:pPr lvl="1">
              <a:spcBef>
                <a:spcPts val="600"/>
              </a:spcBef>
              <a:buClr>
                <a:schemeClr val="accent1"/>
              </a:buClr>
            </a:pPr>
            <a:r>
              <a:rPr lang="en-US" sz="1400" dirty="0">
                <a:solidFill>
                  <a:schemeClr val="tx1"/>
                </a:solidFill>
                <a:ea typeface="+mn-ea"/>
                <a:cs typeface="Arial" pitchFamily="34" charset="0"/>
              </a:rPr>
              <a:t>“IP over everything”</a:t>
            </a:r>
          </a:p>
        </p:txBody>
      </p:sp>
    </p:spTree>
    <p:extLst>
      <p:ext uri="{BB962C8B-B14F-4D97-AF65-F5344CB8AC3E}">
        <p14:creationId xmlns:p14="http://schemas.microsoft.com/office/powerpoint/2010/main" val="4207807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3538" name="Rectangle 2"/>
          <p:cNvSpPr>
            <a:spLocks noGrp="1" noChangeArrowheads="1"/>
          </p:cNvSpPr>
          <p:nvPr>
            <p:ph type="title"/>
          </p:nvPr>
        </p:nvSpPr>
        <p:spPr/>
        <p:txBody>
          <a:bodyPr/>
          <a:lstStyle/>
          <a:p>
            <a:r>
              <a:rPr lang="en-US"/>
              <a:t>IP Service: “Best Effort” Suffices</a:t>
            </a:r>
          </a:p>
        </p:txBody>
      </p:sp>
      <p:sp>
        <p:nvSpPr>
          <p:cNvPr id="1473539" name="Rectangle 3"/>
          <p:cNvSpPr>
            <a:spLocks noGrp="1" noChangeArrowheads="1"/>
          </p:cNvSpPr>
          <p:nvPr>
            <p:ph type="body" idx="1"/>
          </p:nvPr>
        </p:nvSpPr>
        <p:spPr/>
        <p:txBody>
          <a:bodyPr/>
          <a:lstStyle/>
          <a:p>
            <a:r>
              <a:rPr lang="en-US" sz="2400" dirty="0"/>
              <a:t>No error detection or correction</a:t>
            </a:r>
          </a:p>
          <a:p>
            <a:pPr lvl="1"/>
            <a:r>
              <a:rPr lang="en-US" sz="2000" dirty="0"/>
              <a:t>Payload may be corrupted, fragments of a packet might be missing</a:t>
            </a:r>
          </a:p>
          <a:p>
            <a:pPr lvl="1"/>
            <a:r>
              <a:rPr lang="en-US" sz="2000" dirty="0"/>
              <a:t>Higher-level protocol can provide error checking</a:t>
            </a:r>
          </a:p>
          <a:p>
            <a:r>
              <a:rPr lang="en-US" sz="2400" dirty="0"/>
              <a:t>Successive packets may not follow the same path</a:t>
            </a:r>
          </a:p>
          <a:p>
            <a:pPr lvl="1"/>
            <a:r>
              <a:rPr lang="en-US" sz="2000" dirty="0"/>
              <a:t>Not a problem as long as packets reach the destination</a:t>
            </a:r>
          </a:p>
          <a:p>
            <a:r>
              <a:rPr lang="en-US" sz="2400" dirty="0"/>
              <a:t>Packets can be delivered out-of-order</a:t>
            </a:r>
          </a:p>
          <a:p>
            <a:pPr lvl="1"/>
            <a:r>
              <a:rPr lang="en-US" sz="2000" dirty="0"/>
              <a:t>Receiver can put packets back in order (if necessary)</a:t>
            </a:r>
          </a:p>
          <a:p>
            <a:r>
              <a:rPr lang="en-US" sz="2400" dirty="0"/>
              <a:t>Packets may be lost or arbitrarily delayed</a:t>
            </a:r>
          </a:p>
          <a:p>
            <a:pPr lvl="1"/>
            <a:r>
              <a:rPr lang="en-US" sz="2000" dirty="0"/>
              <a:t>Sender can send the packets again (if desired)</a:t>
            </a:r>
          </a:p>
          <a:p>
            <a:r>
              <a:rPr lang="en-US" sz="2400" dirty="0"/>
              <a:t>No network congestion control (beyond “drop”)</a:t>
            </a:r>
          </a:p>
          <a:p>
            <a:pPr lvl="1"/>
            <a:r>
              <a:rPr lang="en-US" sz="2000" dirty="0"/>
              <a:t>Sender can slow down in response to loss or delay</a:t>
            </a:r>
          </a:p>
        </p:txBody>
      </p:sp>
    </p:spTree>
    <p:extLst>
      <p:ext uri="{BB962C8B-B14F-4D97-AF65-F5344CB8AC3E}">
        <p14:creationId xmlns:p14="http://schemas.microsoft.com/office/powerpoint/2010/main" val="266124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35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35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353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7353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7353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7353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35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3539">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353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7353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735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35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1378" name="Rectangle 2"/>
          <p:cNvSpPr>
            <a:spLocks noGrp="1" noChangeArrowheads="1"/>
          </p:cNvSpPr>
          <p:nvPr>
            <p:ph type="title"/>
          </p:nvPr>
        </p:nvSpPr>
        <p:spPr/>
        <p:txBody>
          <a:bodyPr>
            <a:normAutofit/>
          </a:bodyPr>
          <a:lstStyle/>
          <a:p>
            <a:r>
              <a:rPr lang="en-US"/>
              <a:t>Information to Capture in IP Header</a:t>
            </a:r>
          </a:p>
        </p:txBody>
      </p:sp>
      <p:sp>
        <p:nvSpPr>
          <p:cNvPr id="1381379" name="Rectangle 3"/>
          <p:cNvSpPr>
            <a:spLocks noGrp="1" noChangeArrowheads="1"/>
          </p:cNvSpPr>
          <p:nvPr>
            <p:ph type="body" idx="1"/>
          </p:nvPr>
        </p:nvSpPr>
        <p:spPr>
          <a:xfrm>
            <a:off x="85237" y="1676401"/>
            <a:ext cx="4439871" cy="4411663"/>
          </a:xfrm>
        </p:spPr>
        <p:txBody>
          <a:bodyPr>
            <a:normAutofit/>
          </a:bodyPr>
          <a:lstStyle/>
          <a:p>
            <a:r>
              <a:rPr lang="en-US" dirty="0"/>
              <a:t>Addresses: datagram destination &amp; source</a:t>
            </a:r>
          </a:p>
          <a:p>
            <a:r>
              <a:rPr lang="en-US" dirty="0"/>
              <a:t>Framing: datagram length</a:t>
            </a:r>
          </a:p>
          <a:p>
            <a:r>
              <a:rPr lang="en-US" dirty="0"/>
              <a:t>Priority: any special forwarding?</a:t>
            </a:r>
          </a:p>
          <a:p>
            <a:r>
              <a:rPr lang="en-US" dirty="0"/>
              <a:t>Extensibility: what if we need to tweak/change IP?</a:t>
            </a:r>
          </a:p>
          <a:p>
            <a:r>
              <a:rPr lang="en-US" dirty="0"/>
              <a:t>Dealing with problems:</a:t>
            </a:r>
          </a:p>
          <a:p>
            <a:pPr lvl="1"/>
            <a:r>
              <a:rPr lang="en-US" dirty="0"/>
              <a:t>Integrity: is the header what it’s supposed to be?</a:t>
            </a:r>
          </a:p>
          <a:p>
            <a:pPr lvl="1"/>
            <a:r>
              <a:rPr lang="en-US" dirty="0"/>
              <a:t>Loop avoidance: make sure packets don’t endlessly circulate</a:t>
            </a:r>
          </a:p>
          <a:p>
            <a:pPr lvl="1"/>
            <a:r>
              <a:rPr lang="en-US" dirty="0"/>
              <a:t>Fragmentation: what if the datagram is too large?</a:t>
            </a:r>
          </a:p>
        </p:txBody>
      </p:sp>
      <p:sp>
        <p:nvSpPr>
          <p:cNvPr id="4" name="Rectangle 2">
            <a:extLst>
              <a:ext uri="{FF2B5EF4-FFF2-40B4-BE49-F238E27FC236}">
                <a16:creationId xmlns:a16="http://schemas.microsoft.com/office/drawing/2014/main" id="{1822D9F7-9C5E-8745-894A-8E34769C5577}"/>
              </a:ext>
            </a:extLst>
          </p:cNvPr>
          <p:cNvSpPr>
            <a:spLocks noChangeArrowheads="1"/>
          </p:cNvSpPr>
          <p:nvPr/>
        </p:nvSpPr>
        <p:spPr bwMode="auto">
          <a:xfrm>
            <a:off x="5589221" y="1383324"/>
            <a:ext cx="6007100" cy="3311525"/>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5" name="Rectangle 3">
            <a:extLst>
              <a:ext uri="{FF2B5EF4-FFF2-40B4-BE49-F238E27FC236}">
                <a16:creationId xmlns:a16="http://schemas.microsoft.com/office/drawing/2014/main" id="{A52857D0-13FD-CD46-8891-897F7B125208}"/>
              </a:ext>
            </a:extLst>
          </p:cNvPr>
          <p:cNvSpPr>
            <a:spLocks noChangeArrowheads="1"/>
          </p:cNvSpPr>
          <p:nvPr/>
        </p:nvSpPr>
        <p:spPr bwMode="auto">
          <a:xfrm>
            <a:off x="5609860" y="4710723"/>
            <a:ext cx="6002337" cy="6350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6" name="Rectangle 6">
            <a:extLst>
              <a:ext uri="{FF2B5EF4-FFF2-40B4-BE49-F238E27FC236}">
                <a16:creationId xmlns:a16="http://schemas.microsoft.com/office/drawing/2014/main" id="{58AB127D-85D5-AF40-A1C0-0FDC0B16D47E}"/>
              </a:ext>
            </a:extLst>
          </p:cNvPr>
          <p:cNvSpPr>
            <a:spLocks noChangeArrowheads="1"/>
          </p:cNvSpPr>
          <p:nvPr/>
        </p:nvSpPr>
        <p:spPr bwMode="auto">
          <a:xfrm>
            <a:off x="5597160" y="5367948"/>
            <a:ext cx="6002337" cy="825500"/>
          </a:xfrm>
          <a:prstGeom prst="rect">
            <a:avLst/>
          </a:prstGeom>
          <a:solidFill>
            <a:schemeClr val="bg1">
              <a:lumMod val="75000"/>
            </a:schemeClr>
          </a:solidFill>
          <a:ln w="12700">
            <a:solidFill>
              <a:schemeClr val="tx1"/>
            </a:solidFill>
            <a:miter lim="800000"/>
            <a:headEnd/>
            <a:tailEnd/>
          </a:ln>
          <a:effectLst/>
        </p:spPr>
        <p:txBody>
          <a:bodyPr wrap="none" anchor="ctr">
            <a:prstTxWarp prst="textNoShape">
              <a:avLst/>
            </a:prstTxWarp>
          </a:bodyPr>
          <a:lstStyle/>
          <a:p>
            <a:endParaRPr lang="en-US">
              <a:solidFill>
                <a:schemeClr val="tx1"/>
              </a:solidFill>
            </a:endParaRPr>
          </a:p>
        </p:txBody>
      </p:sp>
      <p:sp>
        <p:nvSpPr>
          <p:cNvPr id="7" name="Line 7">
            <a:extLst>
              <a:ext uri="{FF2B5EF4-FFF2-40B4-BE49-F238E27FC236}">
                <a16:creationId xmlns:a16="http://schemas.microsoft.com/office/drawing/2014/main" id="{E044D4D4-8094-AD45-BF05-01CDEB01491B}"/>
              </a:ext>
            </a:extLst>
          </p:cNvPr>
          <p:cNvSpPr>
            <a:spLocks noChangeShapeType="1"/>
          </p:cNvSpPr>
          <p:nvPr/>
        </p:nvSpPr>
        <p:spPr bwMode="auto">
          <a:xfrm flipV="1">
            <a:off x="5667009" y="2148499"/>
            <a:ext cx="5949950" cy="15875"/>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8" name="Line 8">
            <a:extLst>
              <a:ext uri="{FF2B5EF4-FFF2-40B4-BE49-F238E27FC236}">
                <a16:creationId xmlns:a16="http://schemas.microsoft.com/office/drawing/2014/main" id="{3FA12BE3-1C07-D846-BF93-0DC706600347}"/>
              </a:ext>
            </a:extLst>
          </p:cNvPr>
          <p:cNvSpPr>
            <a:spLocks noChangeShapeType="1"/>
          </p:cNvSpPr>
          <p:nvPr/>
        </p:nvSpPr>
        <p:spPr bwMode="auto">
          <a:xfrm>
            <a:off x="5679709" y="2850173"/>
            <a:ext cx="5954712"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9" name="Line 9">
            <a:extLst>
              <a:ext uri="{FF2B5EF4-FFF2-40B4-BE49-F238E27FC236}">
                <a16:creationId xmlns:a16="http://schemas.microsoft.com/office/drawing/2014/main" id="{75A005B6-7034-6147-83A3-60F413CB2A81}"/>
              </a:ext>
            </a:extLst>
          </p:cNvPr>
          <p:cNvSpPr>
            <a:spLocks noChangeShapeType="1"/>
          </p:cNvSpPr>
          <p:nvPr/>
        </p:nvSpPr>
        <p:spPr bwMode="auto">
          <a:xfrm>
            <a:off x="5679709" y="3497873"/>
            <a:ext cx="5956300"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10" name="Line 10">
            <a:extLst>
              <a:ext uri="{FF2B5EF4-FFF2-40B4-BE49-F238E27FC236}">
                <a16:creationId xmlns:a16="http://schemas.microsoft.com/office/drawing/2014/main" id="{6F59F5F0-FFAA-7C43-8367-6F25F53819BD}"/>
              </a:ext>
            </a:extLst>
          </p:cNvPr>
          <p:cNvSpPr>
            <a:spLocks noChangeShapeType="1"/>
          </p:cNvSpPr>
          <p:nvPr/>
        </p:nvSpPr>
        <p:spPr bwMode="auto">
          <a:xfrm>
            <a:off x="8573721" y="1445237"/>
            <a:ext cx="1588" cy="202723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11" name="Line 11">
            <a:extLst>
              <a:ext uri="{FF2B5EF4-FFF2-40B4-BE49-F238E27FC236}">
                <a16:creationId xmlns:a16="http://schemas.microsoft.com/office/drawing/2014/main" id="{F732364F-9160-974C-8113-8ADF6480ECE5}"/>
              </a:ext>
            </a:extLst>
          </p:cNvPr>
          <p:cNvSpPr>
            <a:spLocks noChangeShapeType="1"/>
          </p:cNvSpPr>
          <p:nvPr/>
        </p:nvSpPr>
        <p:spPr bwMode="auto">
          <a:xfrm>
            <a:off x="7100521" y="148016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12" name="Line 12">
            <a:extLst>
              <a:ext uri="{FF2B5EF4-FFF2-40B4-BE49-F238E27FC236}">
                <a16:creationId xmlns:a16="http://schemas.microsoft.com/office/drawing/2014/main" id="{2DE98F7D-0164-AF4E-94A9-9766E8253A8C}"/>
              </a:ext>
            </a:extLst>
          </p:cNvPr>
          <p:cNvSpPr>
            <a:spLocks noChangeShapeType="1"/>
          </p:cNvSpPr>
          <p:nvPr/>
        </p:nvSpPr>
        <p:spPr bwMode="auto">
          <a:xfrm>
            <a:off x="6376621" y="148016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13" name="Rectangle 13">
            <a:extLst>
              <a:ext uri="{FF2B5EF4-FFF2-40B4-BE49-F238E27FC236}">
                <a16:creationId xmlns:a16="http://schemas.microsoft.com/office/drawing/2014/main" id="{91D12C0E-BA3A-1D47-B6B0-6C0A4AB867C1}"/>
              </a:ext>
            </a:extLst>
          </p:cNvPr>
          <p:cNvSpPr>
            <a:spLocks noChangeArrowheads="1"/>
          </p:cNvSpPr>
          <p:nvPr/>
        </p:nvSpPr>
        <p:spPr bwMode="auto">
          <a:xfrm>
            <a:off x="5607800" y="1529374"/>
            <a:ext cx="780407"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chemeClr val="tx1"/>
                </a:solidFill>
              </a:rPr>
              <a:t>4-bit</a:t>
            </a:r>
          </a:p>
          <a:p>
            <a:pPr algn="ctr" eaLnBrk="0" hangingPunct="0"/>
            <a:r>
              <a:rPr lang="en-US" sz="1400">
                <a:solidFill>
                  <a:schemeClr val="tx1"/>
                </a:solidFill>
              </a:rPr>
              <a:t>Version</a:t>
            </a:r>
          </a:p>
        </p:txBody>
      </p:sp>
      <p:sp>
        <p:nvSpPr>
          <p:cNvPr id="14" name="Rectangle 14">
            <a:extLst>
              <a:ext uri="{FF2B5EF4-FFF2-40B4-BE49-F238E27FC236}">
                <a16:creationId xmlns:a16="http://schemas.microsoft.com/office/drawing/2014/main" id="{A1DD39BD-767B-9048-B947-2EEB0FCB32BE}"/>
              </a:ext>
            </a:extLst>
          </p:cNvPr>
          <p:cNvSpPr>
            <a:spLocks noChangeArrowheads="1"/>
          </p:cNvSpPr>
          <p:nvPr/>
        </p:nvSpPr>
        <p:spPr bwMode="auto">
          <a:xfrm>
            <a:off x="6360200" y="1451587"/>
            <a:ext cx="769442" cy="951543"/>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chemeClr val="tx1"/>
                </a:solidFill>
              </a:rPr>
              <a:t>4-bit</a:t>
            </a:r>
          </a:p>
          <a:p>
            <a:pPr algn="ctr" eaLnBrk="0" hangingPunct="0"/>
            <a:r>
              <a:rPr lang="en-US" sz="1400">
                <a:solidFill>
                  <a:schemeClr val="tx1"/>
                </a:solidFill>
              </a:rPr>
              <a:t>Header</a:t>
            </a:r>
          </a:p>
          <a:p>
            <a:pPr algn="ctr" eaLnBrk="0" hangingPunct="0"/>
            <a:r>
              <a:rPr lang="en-US" sz="1400">
                <a:solidFill>
                  <a:schemeClr val="tx1"/>
                </a:solidFill>
              </a:rPr>
              <a:t>Length</a:t>
            </a:r>
          </a:p>
        </p:txBody>
      </p:sp>
      <p:sp>
        <p:nvSpPr>
          <p:cNvPr id="15" name="Rectangle 15">
            <a:extLst>
              <a:ext uri="{FF2B5EF4-FFF2-40B4-BE49-F238E27FC236}">
                <a16:creationId xmlns:a16="http://schemas.microsoft.com/office/drawing/2014/main" id="{D9433B34-CAEE-AE47-919A-773066BABB64}"/>
              </a:ext>
            </a:extLst>
          </p:cNvPr>
          <p:cNvSpPr>
            <a:spLocks noChangeArrowheads="1"/>
          </p:cNvSpPr>
          <p:nvPr/>
        </p:nvSpPr>
        <p:spPr bwMode="auto">
          <a:xfrm>
            <a:off x="7112054" y="1451587"/>
            <a:ext cx="1416799" cy="951543"/>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chemeClr val="tx1"/>
                </a:solidFill>
              </a:rPr>
              <a:t>8-bit</a:t>
            </a:r>
          </a:p>
          <a:p>
            <a:pPr algn="ctr" eaLnBrk="0" hangingPunct="0"/>
            <a:r>
              <a:rPr lang="en-US" sz="1400">
                <a:solidFill>
                  <a:schemeClr val="tx1"/>
                </a:solidFill>
              </a:rPr>
              <a:t>Type of Service</a:t>
            </a:r>
          </a:p>
          <a:p>
            <a:pPr algn="ctr" eaLnBrk="0" hangingPunct="0"/>
            <a:r>
              <a:rPr lang="en-US" sz="1400">
                <a:solidFill>
                  <a:schemeClr val="tx1"/>
                </a:solidFill>
              </a:rPr>
              <a:t>(TOS)</a:t>
            </a:r>
          </a:p>
        </p:txBody>
      </p:sp>
      <p:sp>
        <p:nvSpPr>
          <p:cNvPr id="16" name="Rectangle 16">
            <a:extLst>
              <a:ext uri="{FF2B5EF4-FFF2-40B4-BE49-F238E27FC236}">
                <a16:creationId xmlns:a16="http://schemas.microsoft.com/office/drawing/2014/main" id="{08552415-6DB9-8D42-A7F5-6F7599411C36}"/>
              </a:ext>
            </a:extLst>
          </p:cNvPr>
          <p:cNvSpPr>
            <a:spLocks noChangeArrowheads="1"/>
          </p:cNvSpPr>
          <p:nvPr/>
        </p:nvSpPr>
        <p:spPr bwMode="auto">
          <a:xfrm>
            <a:off x="8734060" y="1623037"/>
            <a:ext cx="2575193"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chemeClr val="tx1"/>
                </a:solidFill>
              </a:rPr>
              <a:t>16-bit Total Length (Bytes)</a:t>
            </a:r>
            <a:endParaRPr lang="en-US" sz="1400">
              <a:solidFill>
                <a:schemeClr val="tx1"/>
              </a:solidFill>
            </a:endParaRPr>
          </a:p>
        </p:txBody>
      </p:sp>
      <p:sp>
        <p:nvSpPr>
          <p:cNvPr id="17" name="Rectangle 17">
            <a:extLst>
              <a:ext uri="{FF2B5EF4-FFF2-40B4-BE49-F238E27FC236}">
                <a16:creationId xmlns:a16="http://schemas.microsoft.com/office/drawing/2014/main" id="{526F4AC8-9E42-4140-A2DA-FFB9A5FB1311}"/>
              </a:ext>
            </a:extLst>
          </p:cNvPr>
          <p:cNvSpPr>
            <a:spLocks noChangeArrowheads="1"/>
          </p:cNvSpPr>
          <p:nvPr/>
        </p:nvSpPr>
        <p:spPr bwMode="auto">
          <a:xfrm>
            <a:off x="6286134" y="2353287"/>
            <a:ext cx="190436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chemeClr val="tx1"/>
                </a:solidFill>
              </a:rPr>
              <a:t>16-bit Identification</a:t>
            </a:r>
            <a:endParaRPr lang="en-US" sz="1400">
              <a:solidFill>
                <a:schemeClr val="tx1"/>
              </a:solidFill>
            </a:endParaRPr>
          </a:p>
        </p:txBody>
      </p:sp>
      <p:sp>
        <p:nvSpPr>
          <p:cNvPr id="18" name="Line 18">
            <a:extLst>
              <a:ext uri="{FF2B5EF4-FFF2-40B4-BE49-F238E27FC236}">
                <a16:creationId xmlns:a16="http://schemas.microsoft.com/office/drawing/2014/main" id="{C9ABE0EA-B4B7-DC4B-BF38-3F7B65A868ED}"/>
              </a:ext>
            </a:extLst>
          </p:cNvPr>
          <p:cNvSpPr>
            <a:spLocks noChangeShapeType="1"/>
          </p:cNvSpPr>
          <p:nvPr/>
        </p:nvSpPr>
        <p:spPr bwMode="auto">
          <a:xfrm>
            <a:off x="9234121" y="217866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19" name="Rectangle 19">
            <a:extLst>
              <a:ext uri="{FF2B5EF4-FFF2-40B4-BE49-F238E27FC236}">
                <a16:creationId xmlns:a16="http://schemas.microsoft.com/office/drawing/2014/main" id="{28DED3CC-6817-8E44-A6B8-45F3930DFE1A}"/>
              </a:ext>
            </a:extLst>
          </p:cNvPr>
          <p:cNvSpPr>
            <a:spLocks noChangeArrowheads="1"/>
          </p:cNvSpPr>
          <p:nvPr/>
        </p:nvSpPr>
        <p:spPr bwMode="auto">
          <a:xfrm>
            <a:off x="8596122" y="2238987"/>
            <a:ext cx="620363"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chemeClr val="tx1"/>
                </a:solidFill>
              </a:rPr>
              <a:t>3-bit</a:t>
            </a:r>
          </a:p>
          <a:p>
            <a:pPr algn="ctr" eaLnBrk="0" hangingPunct="0"/>
            <a:r>
              <a:rPr lang="en-US" sz="1400">
                <a:solidFill>
                  <a:schemeClr val="tx1"/>
                </a:solidFill>
              </a:rPr>
              <a:t>Flags</a:t>
            </a:r>
          </a:p>
        </p:txBody>
      </p:sp>
      <p:sp>
        <p:nvSpPr>
          <p:cNvPr id="20" name="Rectangle 20">
            <a:extLst>
              <a:ext uri="{FF2B5EF4-FFF2-40B4-BE49-F238E27FC236}">
                <a16:creationId xmlns:a16="http://schemas.microsoft.com/office/drawing/2014/main" id="{29B29E53-DE32-C14D-959D-8F11940DBA1C}"/>
              </a:ext>
            </a:extLst>
          </p:cNvPr>
          <p:cNvSpPr>
            <a:spLocks noChangeArrowheads="1"/>
          </p:cNvSpPr>
          <p:nvPr/>
        </p:nvSpPr>
        <p:spPr bwMode="auto">
          <a:xfrm>
            <a:off x="9294446" y="2370749"/>
            <a:ext cx="2217738"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chemeClr val="tx1"/>
                </a:solidFill>
              </a:rPr>
              <a:t>13-bit Fragment Offset</a:t>
            </a:r>
            <a:endParaRPr lang="en-US" sz="1400">
              <a:solidFill>
                <a:schemeClr val="tx1"/>
              </a:solidFill>
            </a:endParaRPr>
          </a:p>
        </p:txBody>
      </p:sp>
      <p:sp>
        <p:nvSpPr>
          <p:cNvPr id="21" name="Line 21">
            <a:extLst>
              <a:ext uri="{FF2B5EF4-FFF2-40B4-BE49-F238E27FC236}">
                <a16:creationId xmlns:a16="http://schemas.microsoft.com/office/drawing/2014/main" id="{ED3F7C8D-5919-D14F-ADFD-15713D720751}"/>
              </a:ext>
            </a:extLst>
          </p:cNvPr>
          <p:cNvSpPr>
            <a:spLocks noChangeShapeType="1"/>
          </p:cNvSpPr>
          <p:nvPr/>
        </p:nvSpPr>
        <p:spPr bwMode="auto">
          <a:xfrm>
            <a:off x="7164021" y="2877161"/>
            <a:ext cx="1588" cy="60166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22" name="Rectangle 22">
            <a:extLst>
              <a:ext uri="{FF2B5EF4-FFF2-40B4-BE49-F238E27FC236}">
                <a16:creationId xmlns:a16="http://schemas.microsoft.com/office/drawing/2014/main" id="{6377A37F-46AE-F34A-8049-DD08AC438170}"/>
              </a:ext>
            </a:extLst>
          </p:cNvPr>
          <p:cNvSpPr>
            <a:spLocks noChangeArrowheads="1"/>
          </p:cNvSpPr>
          <p:nvPr/>
        </p:nvSpPr>
        <p:spPr bwMode="auto">
          <a:xfrm>
            <a:off x="5801779" y="2912087"/>
            <a:ext cx="1216360"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chemeClr val="tx1"/>
                </a:solidFill>
              </a:rPr>
              <a:t>8-bit Time to </a:t>
            </a:r>
          </a:p>
          <a:p>
            <a:pPr algn="ctr" eaLnBrk="0" hangingPunct="0"/>
            <a:r>
              <a:rPr lang="en-US" sz="1400">
                <a:solidFill>
                  <a:schemeClr val="tx1"/>
                </a:solidFill>
              </a:rPr>
              <a:t>Live (TTL)</a:t>
            </a:r>
          </a:p>
        </p:txBody>
      </p:sp>
      <p:sp>
        <p:nvSpPr>
          <p:cNvPr id="23" name="Rectangle 23">
            <a:extLst>
              <a:ext uri="{FF2B5EF4-FFF2-40B4-BE49-F238E27FC236}">
                <a16:creationId xmlns:a16="http://schemas.microsoft.com/office/drawing/2014/main" id="{F4C631AE-984F-AD4A-8BC6-E34C9C8CF875}"/>
              </a:ext>
            </a:extLst>
          </p:cNvPr>
          <p:cNvSpPr>
            <a:spLocks noChangeArrowheads="1"/>
          </p:cNvSpPr>
          <p:nvPr/>
        </p:nvSpPr>
        <p:spPr bwMode="auto">
          <a:xfrm>
            <a:off x="7141796" y="3008924"/>
            <a:ext cx="139140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chemeClr val="tx1"/>
                </a:solidFill>
              </a:rPr>
              <a:t>8-bit Protocol</a:t>
            </a:r>
            <a:endParaRPr lang="en-US" sz="1400">
              <a:solidFill>
                <a:schemeClr val="tx1"/>
              </a:solidFill>
            </a:endParaRPr>
          </a:p>
        </p:txBody>
      </p:sp>
      <p:sp>
        <p:nvSpPr>
          <p:cNvPr id="24" name="Rectangle 24">
            <a:extLst>
              <a:ext uri="{FF2B5EF4-FFF2-40B4-BE49-F238E27FC236}">
                <a16:creationId xmlns:a16="http://schemas.microsoft.com/office/drawing/2014/main" id="{10C5410A-7AA3-4844-8C29-64B8EAE36321}"/>
              </a:ext>
            </a:extLst>
          </p:cNvPr>
          <p:cNvSpPr>
            <a:spLocks noChangeArrowheads="1"/>
          </p:cNvSpPr>
          <p:nvPr/>
        </p:nvSpPr>
        <p:spPr bwMode="auto">
          <a:xfrm>
            <a:off x="8851535" y="3026387"/>
            <a:ext cx="2428875"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chemeClr val="tx1"/>
                </a:solidFill>
              </a:rPr>
              <a:t>16-bit Header Checksum</a:t>
            </a:r>
            <a:endParaRPr lang="en-US" sz="1400">
              <a:solidFill>
                <a:schemeClr val="tx1"/>
              </a:solidFill>
            </a:endParaRPr>
          </a:p>
        </p:txBody>
      </p:sp>
      <p:sp>
        <p:nvSpPr>
          <p:cNvPr id="25" name="Line 25">
            <a:extLst>
              <a:ext uri="{FF2B5EF4-FFF2-40B4-BE49-F238E27FC236}">
                <a16:creationId xmlns:a16="http://schemas.microsoft.com/office/drawing/2014/main" id="{E64997A3-6138-AD4A-89CA-97AC80D7515A}"/>
              </a:ext>
            </a:extLst>
          </p:cNvPr>
          <p:cNvSpPr>
            <a:spLocks noChangeShapeType="1"/>
          </p:cNvSpPr>
          <p:nvPr/>
        </p:nvSpPr>
        <p:spPr bwMode="auto">
          <a:xfrm>
            <a:off x="5667009" y="4145573"/>
            <a:ext cx="5967412"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solidFill>
                <a:schemeClr val="tx1"/>
              </a:solidFill>
            </a:endParaRPr>
          </a:p>
        </p:txBody>
      </p:sp>
      <p:sp>
        <p:nvSpPr>
          <p:cNvPr id="26" name="Rectangle 26">
            <a:extLst>
              <a:ext uri="{FF2B5EF4-FFF2-40B4-BE49-F238E27FC236}">
                <a16:creationId xmlns:a16="http://schemas.microsoft.com/office/drawing/2014/main" id="{8A9CBA5B-C046-7E4C-9743-FDDC41A223F6}"/>
              </a:ext>
            </a:extLst>
          </p:cNvPr>
          <p:cNvSpPr>
            <a:spLocks noChangeArrowheads="1"/>
          </p:cNvSpPr>
          <p:nvPr/>
        </p:nvSpPr>
        <p:spPr bwMode="auto">
          <a:xfrm>
            <a:off x="7343409" y="3669324"/>
            <a:ext cx="244874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chemeClr val="tx1"/>
                </a:solidFill>
              </a:rPr>
              <a:t>32-bit Source IP Address</a:t>
            </a:r>
            <a:endParaRPr lang="en-US" sz="1400">
              <a:solidFill>
                <a:schemeClr val="tx1"/>
              </a:solidFill>
            </a:endParaRPr>
          </a:p>
        </p:txBody>
      </p:sp>
      <p:sp>
        <p:nvSpPr>
          <p:cNvPr id="27" name="Rectangle 27">
            <a:extLst>
              <a:ext uri="{FF2B5EF4-FFF2-40B4-BE49-F238E27FC236}">
                <a16:creationId xmlns:a16="http://schemas.microsoft.com/office/drawing/2014/main" id="{44A8A0E3-EA38-1B4A-89A3-CF3767FD85CE}"/>
              </a:ext>
            </a:extLst>
          </p:cNvPr>
          <p:cNvSpPr>
            <a:spLocks noChangeArrowheads="1"/>
          </p:cNvSpPr>
          <p:nvPr/>
        </p:nvSpPr>
        <p:spPr bwMode="auto">
          <a:xfrm>
            <a:off x="7173547" y="4294799"/>
            <a:ext cx="2823851"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chemeClr val="tx1"/>
                </a:solidFill>
              </a:rPr>
              <a:t>32-bit Destination IP Address</a:t>
            </a:r>
            <a:endParaRPr lang="en-US" sz="1400">
              <a:solidFill>
                <a:schemeClr val="tx1"/>
              </a:solidFill>
            </a:endParaRPr>
          </a:p>
        </p:txBody>
      </p:sp>
      <p:sp>
        <p:nvSpPr>
          <p:cNvPr id="28" name="Rectangle 28">
            <a:extLst>
              <a:ext uri="{FF2B5EF4-FFF2-40B4-BE49-F238E27FC236}">
                <a16:creationId xmlns:a16="http://schemas.microsoft.com/office/drawing/2014/main" id="{EFE5551C-DE4F-BC40-B10C-CC2C975184CF}"/>
              </a:ext>
            </a:extLst>
          </p:cNvPr>
          <p:cNvSpPr>
            <a:spLocks noChangeArrowheads="1"/>
          </p:cNvSpPr>
          <p:nvPr/>
        </p:nvSpPr>
        <p:spPr bwMode="auto">
          <a:xfrm>
            <a:off x="6960821" y="4975837"/>
            <a:ext cx="3600346"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dirty="0">
                <a:solidFill>
                  <a:schemeClr val="tx1"/>
                </a:solidFill>
              </a:rPr>
              <a:t>Options (if any) + Padding (if needed)</a:t>
            </a:r>
            <a:endParaRPr lang="en-US" sz="1400" dirty="0">
              <a:solidFill>
                <a:schemeClr val="tx1"/>
              </a:solidFill>
            </a:endParaRPr>
          </a:p>
        </p:txBody>
      </p:sp>
      <p:sp>
        <p:nvSpPr>
          <p:cNvPr id="29" name="Rectangle 29">
            <a:extLst>
              <a:ext uri="{FF2B5EF4-FFF2-40B4-BE49-F238E27FC236}">
                <a16:creationId xmlns:a16="http://schemas.microsoft.com/office/drawing/2014/main" id="{B5E20145-FE2D-9649-B627-552A07695936}"/>
              </a:ext>
            </a:extLst>
          </p:cNvPr>
          <p:cNvSpPr>
            <a:spLocks noChangeArrowheads="1"/>
          </p:cNvSpPr>
          <p:nvPr/>
        </p:nvSpPr>
        <p:spPr bwMode="auto">
          <a:xfrm>
            <a:off x="8178434" y="5712437"/>
            <a:ext cx="92172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t>Payload</a:t>
            </a:r>
            <a:endParaRPr lang="en-US" sz="1400"/>
          </a:p>
        </p:txBody>
      </p:sp>
      <p:sp>
        <p:nvSpPr>
          <p:cNvPr id="30" name="AutoShape 30">
            <a:extLst>
              <a:ext uri="{FF2B5EF4-FFF2-40B4-BE49-F238E27FC236}">
                <a16:creationId xmlns:a16="http://schemas.microsoft.com/office/drawing/2014/main" id="{C254821E-9CBF-0D4B-B7E8-5CDA2124BFF7}"/>
              </a:ext>
            </a:extLst>
          </p:cNvPr>
          <p:cNvSpPr>
            <a:spLocks/>
          </p:cNvSpPr>
          <p:nvPr/>
        </p:nvSpPr>
        <p:spPr bwMode="auto">
          <a:xfrm>
            <a:off x="5284421" y="1459523"/>
            <a:ext cx="152400" cy="3886200"/>
          </a:xfrm>
          <a:prstGeom prst="leftBrace">
            <a:avLst>
              <a:gd name="adj1" fmla="val 212500"/>
              <a:gd name="adj2" fmla="val 50000"/>
            </a:avLst>
          </a:prstGeom>
          <a:noFill/>
          <a:ln w="9525">
            <a:solidFill>
              <a:schemeClr val="tx1"/>
            </a:solidFill>
            <a:round/>
            <a:headEnd/>
            <a:tailEnd/>
          </a:ln>
          <a:effectLst/>
        </p:spPr>
        <p:txBody>
          <a:bodyPr wrap="none" anchor="ctr">
            <a:prstTxWarp prst="textNoShape">
              <a:avLst/>
            </a:prstTxWarp>
          </a:bodyPr>
          <a:lstStyle/>
          <a:p>
            <a:endParaRPr lang="en-US">
              <a:solidFill>
                <a:schemeClr val="tx1"/>
              </a:solidFill>
            </a:endParaRPr>
          </a:p>
        </p:txBody>
      </p:sp>
      <p:sp>
        <p:nvSpPr>
          <p:cNvPr id="31" name="Text Box 31">
            <a:extLst>
              <a:ext uri="{FF2B5EF4-FFF2-40B4-BE49-F238E27FC236}">
                <a16:creationId xmlns:a16="http://schemas.microsoft.com/office/drawing/2014/main" id="{BD23E0AB-FE5A-C443-8A83-AD09563F5EC4}"/>
              </a:ext>
            </a:extLst>
          </p:cNvPr>
          <p:cNvSpPr txBox="1">
            <a:spLocks noChangeArrowheads="1"/>
          </p:cNvSpPr>
          <p:nvPr/>
        </p:nvSpPr>
        <p:spPr bwMode="auto">
          <a:xfrm rot="16200000">
            <a:off x="4271597" y="3174024"/>
            <a:ext cx="1355725" cy="396875"/>
          </a:xfrm>
          <a:prstGeom prst="rect">
            <a:avLst/>
          </a:prstGeom>
          <a:noFill/>
          <a:ln w="9525">
            <a:noFill/>
            <a:miter lim="800000"/>
            <a:headEnd/>
            <a:tailEnd/>
          </a:ln>
          <a:effectLst/>
        </p:spPr>
        <p:txBody>
          <a:bodyPr wrap="none">
            <a:prstTxWarp prst="textNoShape">
              <a:avLst/>
            </a:prstTxWarp>
            <a:spAutoFit/>
          </a:bodyPr>
          <a:lstStyle/>
          <a:p>
            <a:r>
              <a:rPr lang="en-US" sz="2000">
                <a:solidFill>
                  <a:schemeClr val="tx1"/>
                </a:solidFill>
              </a:rPr>
              <a:t>IP Header</a:t>
            </a:r>
          </a:p>
        </p:txBody>
      </p:sp>
    </p:spTree>
    <p:extLst>
      <p:ext uri="{BB962C8B-B14F-4D97-AF65-F5344CB8AC3E}">
        <p14:creationId xmlns:p14="http://schemas.microsoft.com/office/powerpoint/2010/main" val="83163916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81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81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1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813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813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813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813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81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137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5586" name="Rectangle 2"/>
          <p:cNvSpPr>
            <a:spLocks noGrp="1" noChangeArrowheads="1"/>
          </p:cNvSpPr>
          <p:nvPr>
            <p:ph type="title"/>
          </p:nvPr>
        </p:nvSpPr>
        <p:spPr/>
        <p:txBody>
          <a:bodyPr/>
          <a:lstStyle/>
          <a:p>
            <a:r>
              <a:rPr lang="en-US"/>
              <a:t>IP Packet Header Fields</a:t>
            </a:r>
          </a:p>
        </p:txBody>
      </p:sp>
      <p:sp>
        <p:nvSpPr>
          <p:cNvPr id="1475587" name="Rectangle 3"/>
          <p:cNvSpPr>
            <a:spLocks noGrp="1" noChangeArrowheads="1"/>
          </p:cNvSpPr>
          <p:nvPr>
            <p:ph type="body" idx="1"/>
          </p:nvPr>
        </p:nvSpPr>
        <p:spPr>
          <a:xfrm>
            <a:off x="302113" y="1418493"/>
            <a:ext cx="5958010" cy="4411663"/>
          </a:xfrm>
        </p:spPr>
        <p:txBody>
          <a:bodyPr/>
          <a:lstStyle/>
          <a:p>
            <a:r>
              <a:rPr lang="en-US" sz="2400" dirty="0"/>
              <a:t>Version number (4 bits)</a:t>
            </a:r>
          </a:p>
          <a:p>
            <a:pPr lvl="1"/>
            <a:r>
              <a:rPr lang="en-US" sz="2000" dirty="0"/>
              <a:t>Indicates the version of the IP protocol</a:t>
            </a:r>
          </a:p>
          <a:p>
            <a:pPr lvl="1"/>
            <a:r>
              <a:rPr lang="en-US" sz="2000" dirty="0"/>
              <a:t>Necessary to know what other fields to expect</a:t>
            </a:r>
          </a:p>
          <a:p>
            <a:pPr lvl="1"/>
            <a:r>
              <a:rPr lang="en-US" sz="2000" dirty="0"/>
              <a:t>Typically “4” (for IPv4), and sometimes “6” (for IPv6)</a:t>
            </a:r>
          </a:p>
          <a:p>
            <a:r>
              <a:rPr lang="en-US" sz="2400" dirty="0"/>
              <a:t>Header length (4 bits)</a:t>
            </a:r>
          </a:p>
          <a:p>
            <a:pPr lvl="1"/>
            <a:r>
              <a:rPr lang="en-US" sz="2000" dirty="0"/>
              <a:t>Number of 32-bit words in the header</a:t>
            </a:r>
          </a:p>
          <a:p>
            <a:pPr lvl="1"/>
            <a:r>
              <a:rPr lang="en-US" sz="2000" dirty="0"/>
              <a:t>Typically “5” (for a 20-byte IPv4 header)</a:t>
            </a:r>
          </a:p>
          <a:p>
            <a:pPr lvl="1"/>
            <a:r>
              <a:rPr lang="en-US" sz="2000" dirty="0"/>
              <a:t>Can be more when IP </a:t>
            </a:r>
            <a:r>
              <a:rPr lang="en-US" sz="2000" dirty="0">
                <a:solidFill>
                  <a:srgbClr val="0000FF"/>
                </a:solidFill>
              </a:rPr>
              <a:t>options</a:t>
            </a:r>
            <a:r>
              <a:rPr lang="en-US" sz="2000" dirty="0"/>
              <a:t> are used</a:t>
            </a:r>
          </a:p>
          <a:p>
            <a:r>
              <a:rPr lang="en-US" sz="2400" dirty="0"/>
              <a:t>Type-of-Service (8 bits)</a:t>
            </a:r>
          </a:p>
          <a:p>
            <a:pPr lvl="1"/>
            <a:r>
              <a:rPr lang="en-US" sz="2000" dirty="0"/>
              <a:t>Allow packets to be treated differently based on needs</a:t>
            </a:r>
          </a:p>
          <a:p>
            <a:pPr lvl="1"/>
            <a:r>
              <a:rPr lang="en-US" sz="2000" dirty="0"/>
              <a:t>E.g., low delay for audio, high bandwidth for bulk transfer</a:t>
            </a:r>
          </a:p>
          <a:p>
            <a:pPr lvl="1"/>
            <a:endParaRPr lang="en-US" sz="2000" dirty="0"/>
          </a:p>
        </p:txBody>
      </p:sp>
      <p:sp>
        <p:nvSpPr>
          <p:cNvPr id="4" name="Rectangle 2">
            <a:extLst>
              <a:ext uri="{FF2B5EF4-FFF2-40B4-BE49-F238E27FC236}">
                <a16:creationId xmlns:a16="http://schemas.microsoft.com/office/drawing/2014/main" id="{025FDC1D-8E14-6E4A-B35A-5173A65C1D40}"/>
              </a:ext>
            </a:extLst>
          </p:cNvPr>
          <p:cNvSpPr>
            <a:spLocks noChangeArrowheads="1"/>
          </p:cNvSpPr>
          <p:nvPr/>
        </p:nvSpPr>
        <p:spPr bwMode="auto">
          <a:xfrm>
            <a:off x="6170612" y="1773237"/>
            <a:ext cx="6007100" cy="3311525"/>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Rectangle 3">
            <a:extLst>
              <a:ext uri="{FF2B5EF4-FFF2-40B4-BE49-F238E27FC236}">
                <a16:creationId xmlns:a16="http://schemas.microsoft.com/office/drawing/2014/main" id="{6C17A869-F07D-3040-A8BF-AF9CBBA610A8}"/>
              </a:ext>
            </a:extLst>
          </p:cNvPr>
          <p:cNvSpPr>
            <a:spLocks noChangeArrowheads="1"/>
          </p:cNvSpPr>
          <p:nvPr/>
        </p:nvSpPr>
        <p:spPr bwMode="auto">
          <a:xfrm>
            <a:off x="6172201" y="5075236"/>
            <a:ext cx="6002337" cy="6350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 name="Rectangle 6">
            <a:extLst>
              <a:ext uri="{FF2B5EF4-FFF2-40B4-BE49-F238E27FC236}">
                <a16:creationId xmlns:a16="http://schemas.microsoft.com/office/drawing/2014/main" id="{2D2A17ED-7ABF-0547-BA73-52003984E0F8}"/>
              </a:ext>
            </a:extLst>
          </p:cNvPr>
          <p:cNvSpPr>
            <a:spLocks noChangeArrowheads="1"/>
          </p:cNvSpPr>
          <p:nvPr/>
        </p:nvSpPr>
        <p:spPr bwMode="auto">
          <a:xfrm>
            <a:off x="6159501" y="5721348"/>
            <a:ext cx="6002337" cy="8255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a:p>
        </p:txBody>
      </p:sp>
      <p:sp>
        <p:nvSpPr>
          <p:cNvPr id="7" name="Line 7">
            <a:extLst>
              <a:ext uri="{FF2B5EF4-FFF2-40B4-BE49-F238E27FC236}">
                <a16:creationId xmlns:a16="http://schemas.microsoft.com/office/drawing/2014/main" id="{0B5C5120-B732-344D-8B5F-34C611924085}"/>
              </a:ext>
            </a:extLst>
          </p:cNvPr>
          <p:cNvSpPr>
            <a:spLocks noChangeShapeType="1"/>
          </p:cNvSpPr>
          <p:nvPr/>
        </p:nvSpPr>
        <p:spPr bwMode="auto">
          <a:xfrm flipV="1">
            <a:off x="6229350" y="2501899"/>
            <a:ext cx="5949950" cy="15875"/>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8" name="Line 8">
            <a:extLst>
              <a:ext uri="{FF2B5EF4-FFF2-40B4-BE49-F238E27FC236}">
                <a16:creationId xmlns:a16="http://schemas.microsoft.com/office/drawing/2014/main" id="{403B4F38-EC65-6F44-A63A-AF94B1617413}"/>
              </a:ext>
            </a:extLst>
          </p:cNvPr>
          <p:cNvSpPr>
            <a:spLocks noChangeShapeType="1"/>
          </p:cNvSpPr>
          <p:nvPr/>
        </p:nvSpPr>
        <p:spPr bwMode="auto">
          <a:xfrm>
            <a:off x="6242050" y="3203573"/>
            <a:ext cx="5954712"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9" name="Line 9">
            <a:extLst>
              <a:ext uri="{FF2B5EF4-FFF2-40B4-BE49-F238E27FC236}">
                <a16:creationId xmlns:a16="http://schemas.microsoft.com/office/drawing/2014/main" id="{F7A53721-F986-3340-8B98-EA9CC02EE52B}"/>
              </a:ext>
            </a:extLst>
          </p:cNvPr>
          <p:cNvSpPr>
            <a:spLocks noChangeShapeType="1"/>
          </p:cNvSpPr>
          <p:nvPr/>
        </p:nvSpPr>
        <p:spPr bwMode="auto">
          <a:xfrm>
            <a:off x="6242050" y="3851273"/>
            <a:ext cx="5956300"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0" name="Line 10">
            <a:extLst>
              <a:ext uri="{FF2B5EF4-FFF2-40B4-BE49-F238E27FC236}">
                <a16:creationId xmlns:a16="http://schemas.microsoft.com/office/drawing/2014/main" id="{2C4E59EC-EDD8-8D40-A76C-F78969C8688F}"/>
              </a:ext>
            </a:extLst>
          </p:cNvPr>
          <p:cNvSpPr>
            <a:spLocks noChangeShapeType="1"/>
          </p:cNvSpPr>
          <p:nvPr/>
        </p:nvSpPr>
        <p:spPr bwMode="auto">
          <a:xfrm>
            <a:off x="9136062" y="1798637"/>
            <a:ext cx="1588" cy="202723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1" name="Line 11">
            <a:extLst>
              <a:ext uri="{FF2B5EF4-FFF2-40B4-BE49-F238E27FC236}">
                <a16:creationId xmlns:a16="http://schemas.microsoft.com/office/drawing/2014/main" id="{0FEAE742-50EE-8043-96D6-18BAE73F41A3}"/>
              </a:ext>
            </a:extLst>
          </p:cNvPr>
          <p:cNvSpPr>
            <a:spLocks noChangeShapeType="1"/>
          </p:cNvSpPr>
          <p:nvPr/>
        </p:nvSpPr>
        <p:spPr bwMode="auto">
          <a:xfrm>
            <a:off x="7662862" y="183356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2" name="Line 12">
            <a:extLst>
              <a:ext uri="{FF2B5EF4-FFF2-40B4-BE49-F238E27FC236}">
                <a16:creationId xmlns:a16="http://schemas.microsoft.com/office/drawing/2014/main" id="{12428234-6A0F-B149-B6A4-81BCA718D9BD}"/>
              </a:ext>
            </a:extLst>
          </p:cNvPr>
          <p:cNvSpPr>
            <a:spLocks noChangeShapeType="1"/>
          </p:cNvSpPr>
          <p:nvPr/>
        </p:nvSpPr>
        <p:spPr bwMode="auto">
          <a:xfrm>
            <a:off x="6938962" y="183356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3" name="Rectangle 13">
            <a:extLst>
              <a:ext uri="{FF2B5EF4-FFF2-40B4-BE49-F238E27FC236}">
                <a16:creationId xmlns:a16="http://schemas.microsoft.com/office/drawing/2014/main" id="{3E2EE9EA-D889-6743-AF5C-D9E14A8AD628}"/>
              </a:ext>
            </a:extLst>
          </p:cNvPr>
          <p:cNvSpPr>
            <a:spLocks noChangeArrowheads="1"/>
          </p:cNvSpPr>
          <p:nvPr/>
        </p:nvSpPr>
        <p:spPr bwMode="auto">
          <a:xfrm>
            <a:off x="6170141" y="1882774"/>
            <a:ext cx="780407"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4-bit</a:t>
            </a:r>
          </a:p>
          <a:p>
            <a:pPr algn="ctr" eaLnBrk="0" hangingPunct="0"/>
            <a:r>
              <a:rPr lang="en-US" sz="1400">
                <a:solidFill>
                  <a:srgbClr val="000000"/>
                </a:solidFill>
              </a:rPr>
              <a:t>Version</a:t>
            </a:r>
          </a:p>
        </p:txBody>
      </p:sp>
      <p:sp>
        <p:nvSpPr>
          <p:cNvPr id="14" name="Rectangle 14">
            <a:extLst>
              <a:ext uri="{FF2B5EF4-FFF2-40B4-BE49-F238E27FC236}">
                <a16:creationId xmlns:a16="http://schemas.microsoft.com/office/drawing/2014/main" id="{63FA3494-5D16-1543-85D5-FC383EC78FD4}"/>
              </a:ext>
            </a:extLst>
          </p:cNvPr>
          <p:cNvSpPr>
            <a:spLocks noChangeArrowheads="1"/>
          </p:cNvSpPr>
          <p:nvPr/>
        </p:nvSpPr>
        <p:spPr bwMode="auto">
          <a:xfrm>
            <a:off x="6922541" y="1804987"/>
            <a:ext cx="769442" cy="951543"/>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4-bit</a:t>
            </a:r>
          </a:p>
          <a:p>
            <a:pPr algn="ctr" eaLnBrk="0" hangingPunct="0"/>
            <a:r>
              <a:rPr lang="en-US" sz="1400">
                <a:solidFill>
                  <a:srgbClr val="000000"/>
                </a:solidFill>
              </a:rPr>
              <a:t>Header</a:t>
            </a:r>
          </a:p>
          <a:p>
            <a:pPr algn="ctr" eaLnBrk="0" hangingPunct="0"/>
            <a:r>
              <a:rPr lang="en-US" sz="1400">
                <a:solidFill>
                  <a:srgbClr val="000000"/>
                </a:solidFill>
              </a:rPr>
              <a:t>Length</a:t>
            </a:r>
          </a:p>
        </p:txBody>
      </p:sp>
      <p:sp>
        <p:nvSpPr>
          <p:cNvPr id="15" name="Rectangle 15">
            <a:extLst>
              <a:ext uri="{FF2B5EF4-FFF2-40B4-BE49-F238E27FC236}">
                <a16:creationId xmlns:a16="http://schemas.microsoft.com/office/drawing/2014/main" id="{D35C2750-2094-A54B-A006-1B70B973E71E}"/>
              </a:ext>
            </a:extLst>
          </p:cNvPr>
          <p:cNvSpPr>
            <a:spLocks noChangeArrowheads="1"/>
          </p:cNvSpPr>
          <p:nvPr/>
        </p:nvSpPr>
        <p:spPr bwMode="auto">
          <a:xfrm>
            <a:off x="7675189" y="1804987"/>
            <a:ext cx="1416799" cy="951543"/>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8-bit</a:t>
            </a:r>
          </a:p>
          <a:p>
            <a:pPr algn="ctr" eaLnBrk="0" hangingPunct="0"/>
            <a:r>
              <a:rPr lang="en-US" sz="1400">
                <a:solidFill>
                  <a:srgbClr val="000000"/>
                </a:solidFill>
              </a:rPr>
              <a:t>Type of Service</a:t>
            </a:r>
          </a:p>
          <a:p>
            <a:pPr algn="ctr" eaLnBrk="0" hangingPunct="0"/>
            <a:r>
              <a:rPr lang="en-US" sz="1400">
                <a:solidFill>
                  <a:srgbClr val="000000"/>
                </a:solidFill>
              </a:rPr>
              <a:t>(TOS)</a:t>
            </a:r>
          </a:p>
        </p:txBody>
      </p:sp>
      <p:sp>
        <p:nvSpPr>
          <p:cNvPr id="16" name="Rectangle 16">
            <a:extLst>
              <a:ext uri="{FF2B5EF4-FFF2-40B4-BE49-F238E27FC236}">
                <a16:creationId xmlns:a16="http://schemas.microsoft.com/office/drawing/2014/main" id="{1BDBE166-4554-1D41-BA02-44D92E22C98B}"/>
              </a:ext>
            </a:extLst>
          </p:cNvPr>
          <p:cNvSpPr>
            <a:spLocks noChangeArrowheads="1"/>
          </p:cNvSpPr>
          <p:nvPr/>
        </p:nvSpPr>
        <p:spPr bwMode="auto">
          <a:xfrm>
            <a:off x="9296401" y="1976437"/>
            <a:ext cx="2575193"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16-bit Total Length (Bytes)</a:t>
            </a:r>
            <a:endParaRPr lang="en-US" sz="1400">
              <a:solidFill>
                <a:srgbClr val="0E04D6"/>
              </a:solidFill>
            </a:endParaRPr>
          </a:p>
        </p:txBody>
      </p:sp>
      <p:sp>
        <p:nvSpPr>
          <p:cNvPr id="17" name="Rectangle 17">
            <a:extLst>
              <a:ext uri="{FF2B5EF4-FFF2-40B4-BE49-F238E27FC236}">
                <a16:creationId xmlns:a16="http://schemas.microsoft.com/office/drawing/2014/main" id="{00A2C7B7-2966-EA45-A7D6-D72D16D88951}"/>
              </a:ext>
            </a:extLst>
          </p:cNvPr>
          <p:cNvSpPr>
            <a:spLocks noChangeArrowheads="1"/>
          </p:cNvSpPr>
          <p:nvPr/>
        </p:nvSpPr>
        <p:spPr bwMode="auto">
          <a:xfrm>
            <a:off x="6848475" y="2706687"/>
            <a:ext cx="190436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16-bit Identification</a:t>
            </a:r>
            <a:endParaRPr lang="en-US" sz="1400">
              <a:solidFill>
                <a:srgbClr val="000000"/>
              </a:solidFill>
            </a:endParaRPr>
          </a:p>
        </p:txBody>
      </p:sp>
      <p:sp>
        <p:nvSpPr>
          <p:cNvPr id="18" name="Line 18">
            <a:extLst>
              <a:ext uri="{FF2B5EF4-FFF2-40B4-BE49-F238E27FC236}">
                <a16:creationId xmlns:a16="http://schemas.microsoft.com/office/drawing/2014/main" id="{521A6055-5667-4648-B692-2B6DD7BD65BB}"/>
              </a:ext>
            </a:extLst>
          </p:cNvPr>
          <p:cNvSpPr>
            <a:spLocks noChangeShapeType="1"/>
          </p:cNvSpPr>
          <p:nvPr/>
        </p:nvSpPr>
        <p:spPr bwMode="auto">
          <a:xfrm>
            <a:off x="9796462" y="253206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9" name="Rectangle 19">
            <a:extLst>
              <a:ext uri="{FF2B5EF4-FFF2-40B4-BE49-F238E27FC236}">
                <a16:creationId xmlns:a16="http://schemas.microsoft.com/office/drawing/2014/main" id="{7268B05E-322F-D94E-AF65-D647FC0F6B0B}"/>
              </a:ext>
            </a:extLst>
          </p:cNvPr>
          <p:cNvSpPr>
            <a:spLocks noChangeArrowheads="1"/>
          </p:cNvSpPr>
          <p:nvPr/>
        </p:nvSpPr>
        <p:spPr bwMode="auto">
          <a:xfrm>
            <a:off x="9158463" y="2592387"/>
            <a:ext cx="620363"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3-bit</a:t>
            </a:r>
          </a:p>
          <a:p>
            <a:pPr algn="ctr" eaLnBrk="0" hangingPunct="0"/>
            <a:r>
              <a:rPr lang="en-US" sz="1400">
                <a:solidFill>
                  <a:srgbClr val="000000"/>
                </a:solidFill>
              </a:rPr>
              <a:t>Flags</a:t>
            </a:r>
          </a:p>
        </p:txBody>
      </p:sp>
      <p:sp>
        <p:nvSpPr>
          <p:cNvPr id="20" name="Rectangle 20">
            <a:extLst>
              <a:ext uri="{FF2B5EF4-FFF2-40B4-BE49-F238E27FC236}">
                <a16:creationId xmlns:a16="http://schemas.microsoft.com/office/drawing/2014/main" id="{762DB472-9D8C-2349-8A9F-D2B1F65E0D0E}"/>
              </a:ext>
            </a:extLst>
          </p:cNvPr>
          <p:cNvSpPr>
            <a:spLocks noChangeArrowheads="1"/>
          </p:cNvSpPr>
          <p:nvPr/>
        </p:nvSpPr>
        <p:spPr bwMode="auto">
          <a:xfrm>
            <a:off x="9856788" y="2724149"/>
            <a:ext cx="2214563"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13-bit Fragment Offset</a:t>
            </a:r>
            <a:endParaRPr lang="en-US" sz="1400">
              <a:solidFill>
                <a:srgbClr val="000000"/>
              </a:solidFill>
            </a:endParaRPr>
          </a:p>
        </p:txBody>
      </p:sp>
      <p:sp>
        <p:nvSpPr>
          <p:cNvPr id="21" name="Line 21">
            <a:extLst>
              <a:ext uri="{FF2B5EF4-FFF2-40B4-BE49-F238E27FC236}">
                <a16:creationId xmlns:a16="http://schemas.microsoft.com/office/drawing/2014/main" id="{5D143F71-4CF9-EF4E-AB9F-B2A5C064CC9F}"/>
              </a:ext>
            </a:extLst>
          </p:cNvPr>
          <p:cNvSpPr>
            <a:spLocks noChangeShapeType="1"/>
          </p:cNvSpPr>
          <p:nvPr/>
        </p:nvSpPr>
        <p:spPr bwMode="auto">
          <a:xfrm>
            <a:off x="7726362" y="3230561"/>
            <a:ext cx="1588" cy="60166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2" name="Rectangle 22">
            <a:extLst>
              <a:ext uri="{FF2B5EF4-FFF2-40B4-BE49-F238E27FC236}">
                <a16:creationId xmlns:a16="http://schemas.microsoft.com/office/drawing/2014/main" id="{1061DFD6-246B-F641-AA03-AA67E78DC23D}"/>
              </a:ext>
            </a:extLst>
          </p:cNvPr>
          <p:cNvSpPr>
            <a:spLocks noChangeArrowheads="1"/>
          </p:cNvSpPr>
          <p:nvPr/>
        </p:nvSpPr>
        <p:spPr bwMode="auto">
          <a:xfrm>
            <a:off x="6364913" y="3265487"/>
            <a:ext cx="1216360"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8-bit Time to </a:t>
            </a:r>
          </a:p>
          <a:p>
            <a:pPr algn="ctr" eaLnBrk="0" hangingPunct="0"/>
            <a:r>
              <a:rPr lang="en-US" sz="1400">
                <a:solidFill>
                  <a:srgbClr val="000000"/>
                </a:solidFill>
              </a:rPr>
              <a:t>Live (TTL)</a:t>
            </a:r>
          </a:p>
        </p:txBody>
      </p:sp>
      <p:sp>
        <p:nvSpPr>
          <p:cNvPr id="23" name="Rectangle 23">
            <a:extLst>
              <a:ext uri="{FF2B5EF4-FFF2-40B4-BE49-F238E27FC236}">
                <a16:creationId xmlns:a16="http://schemas.microsoft.com/office/drawing/2014/main" id="{E6CD5E3A-4A2A-9248-BF8A-00D4EFE495B6}"/>
              </a:ext>
            </a:extLst>
          </p:cNvPr>
          <p:cNvSpPr>
            <a:spLocks noChangeArrowheads="1"/>
          </p:cNvSpPr>
          <p:nvPr/>
        </p:nvSpPr>
        <p:spPr bwMode="auto">
          <a:xfrm>
            <a:off x="7704137" y="3362324"/>
            <a:ext cx="139140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8-bit Protocol</a:t>
            </a:r>
            <a:endParaRPr lang="en-US" sz="1400">
              <a:solidFill>
                <a:srgbClr val="0E04D6"/>
              </a:solidFill>
            </a:endParaRPr>
          </a:p>
        </p:txBody>
      </p:sp>
      <p:sp>
        <p:nvSpPr>
          <p:cNvPr id="24" name="Rectangle 24">
            <a:extLst>
              <a:ext uri="{FF2B5EF4-FFF2-40B4-BE49-F238E27FC236}">
                <a16:creationId xmlns:a16="http://schemas.microsoft.com/office/drawing/2014/main" id="{E6B976F4-31C2-5640-BBD2-905F39892423}"/>
              </a:ext>
            </a:extLst>
          </p:cNvPr>
          <p:cNvSpPr>
            <a:spLocks noChangeArrowheads="1"/>
          </p:cNvSpPr>
          <p:nvPr/>
        </p:nvSpPr>
        <p:spPr bwMode="auto">
          <a:xfrm>
            <a:off x="9413876" y="3379787"/>
            <a:ext cx="2428875"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16-bit Header Checksum</a:t>
            </a:r>
            <a:endParaRPr lang="en-US" sz="1400">
              <a:solidFill>
                <a:srgbClr val="000000"/>
              </a:solidFill>
            </a:endParaRPr>
          </a:p>
        </p:txBody>
      </p:sp>
      <p:sp>
        <p:nvSpPr>
          <p:cNvPr id="25" name="Line 25">
            <a:extLst>
              <a:ext uri="{FF2B5EF4-FFF2-40B4-BE49-F238E27FC236}">
                <a16:creationId xmlns:a16="http://schemas.microsoft.com/office/drawing/2014/main" id="{B036EF76-3FDD-5646-BC58-5DB97A9F8F44}"/>
              </a:ext>
            </a:extLst>
          </p:cNvPr>
          <p:cNvSpPr>
            <a:spLocks noChangeShapeType="1"/>
          </p:cNvSpPr>
          <p:nvPr/>
        </p:nvSpPr>
        <p:spPr bwMode="auto">
          <a:xfrm>
            <a:off x="6229350" y="4498973"/>
            <a:ext cx="5967412"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6" name="Rectangle 26">
            <a:extLst>
              <a:ext uri="{FF2B5EF4-FFF2-40B4-BE49-F238E27FC236}">
                <a16:creationId xmlns:a16="http://schemas.microsoft.com/office/drawing/2014/main" id="{DB4125C4-0286-1143-A6DC-DEC2DBD73983}"/>
              </a:ext>
            </a:extLst>
          </p:cNvPr>
          <p:cNvSpPr>
            <a:spLocks noChangeArrowheads="1"/>
          </p:cNvSpPr>
          <p:nvPr/>
        </p:nvSpPr>
        <p:spPr bwMode="auto">
          <a:xfrm>
            <a:off x="7905750" y="4022724"/>
            <a:ext cx="244874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32-bit Source IP Address</a:t>
            </a:r>
            <a:endParaRPr lang="en-US" sz="1400">
              <a:solidFill>
                <a:srgbClr val="0E04D6"/>
              </a:solidFill>
            </a:endParaRPr>
          </a:p>
        </p:txBody>
      </p:sp>
      <p:sp>
        <p:nvSpPr>
          <p:cNvPr id="27" name="Rectangle 27">
            <a:extLst>
              <a:ext uri="{FF2B5EF4-FFF2-40B4-BE49-F238E27FC236}">
                <a16:creationId xmlns:a16="http://schemas.microsoft.com/office/drawing/2014/main" id="{134EA7B3-0A07-664E-B374-8C4F50ED0636}"/>
              </a:ext>
            </a:extLst>
          </p:cNvPr>
          <p:cNvSpPr>
            <a:spLocks noChangeArrowheads="1"/>
          </p:cNvSpPr>
          <p:nvPr/>
        </p:nvSpPr>
        <p:spPr bwMode="auto">
          <a:xfrm>
            <a:off x="7735888" y="4648199"/>
            <a:ext cx="2823851"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32-bit Destination IP Address</a:t>
            </a:r>
            <a:endParaRPr lang="en-US" sz="1400">
              <a:solidFill>
                <a:srgbClr val="0E04D6"/>
              </a:solidFill>
            </a:endParaRPr>
          </a:p>
        </p:txBody>
      </p:sp>
      <p:sp>
        <p:nvSpPr>
          <p:cNvPr id="28" name="Rectangle 29">
            <a:extLst>
              <a:ext uri="{FF2B5EF4-FFF2-40B4-BE49-F238E27FC236}">
                <a16:creationId xmlns:a16="http://schemas.microsoft.com/office/drawing/2014/main" id="{38FF46FE-0536-FC4B-8707-E8F091738BF5}"/>
              </a:ext>
            </a:extLst>
          </p:cNvPr>
          <p:cNvSpPr>
            <a:spLocks noChangeArrowheads="1"/>
          </p:cNvSpPr>
          <p:nvPr/>
        </p:nvSpPr>
        <p:spPr bwMode="auto">
          <a:xfrm>
            <a:off x="8740776" y="6065837"/>
            <a:ext cx="915987"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Payload</a:t>
            </a:r>
            <a:endParaRPr lang="en-US" sz="1400">
              <a:solidFill>
                <a:srgbClr val="000000"/>
              </a:solidFill>
            </a:endParaRPr>
          </a:p>
        </p:txBody>
      </p:sp>
      <p:sp>
        <p:nvSpPr>
          <p:cNvPr id="29" name="Oval 30">
            <a:extLst>
              <a:ext uri="{FF2B5EF4-FFF2-40B4-BE49-F238E27FC236}">
                <a16:creationId xmlns:a16="http://schemas.microsoft.com/office/drawing/2014/main" id="{4EFC0EBD-29DB-884A-A94B-262B3240D9E5}"/>
              </a:ext>
            </a:extLst>
          </p:cNvPr>
          <p:cNvSpPr>
            <a:spLocks noChangeArrowheads="1"/>
          </p:cNvSpPr>
          <p:nvPr/>
        </p:nvSpPr>
        <p:spPr bwMode="auto">
          <a:xfrm>
            <a:off x="5922962" y="1660523"/>
            <a:ext cx="3352800" cy="990600"/>
          </a:xfrm>
          <a:prstGeom prst="ellipse">
            <a:avLst/>
          </a:prstGeom>
          <a:noFill/>
          <a:ln w="31750">
            <a:solidFill>
              <a:srgbClr val="3366FF"/>
            </a:solidFill>
            <a:round/>
            <a:headEnd/>
            <a:tailEnd/>
          </a:ln>
          <a:effectLst/>
        </p:spPr>
        <p:txBody>
          <a:bodyPr wrap="none" anchor="ctr">
            <a:prstTxWarp prst="textNoShape">
              <a:avLst/>
            </a:prstTxWarp>
          </a:bodyPr>
          <a:lstStyle/>
          <a:p>
            <a:endParaRPr lang="en-US"/>
          </a:p>
        </p:txBody>
      </p:sp>
      <p:sp>
        <p:nvSpPr>
          <p:cNvPr id="30" name="Rectangle 28">
            <a:extLst>
              <a:ext uri="{FF2B5EF4-FFF2-40B4-BE49-F238E27FC236}">
                <a16:creationId xmlns:a16="http://schemas.microsoft.com/office/drawing/2014/main" id="{4DFFF693-5087-0D47-AC67-5DFCC19D7983}"/>
              </a:ext>
            </a:extLst>
          </p:cNvPr>
          <p:cNvSpPr>
            <a:spLocks noChangeArrowheads="1"/>
          </p:cNvSpPr>
          <p:nvPr/>
        </p:nvSpPr>
        <p:spPr bwMode="auto">
          <a:xfrm>
            <a:off x="7523162" y="5329237"/>
            <a:ext cx="3600346"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dirty="0"/>
              <a:t>Options (if any) + Padding (if needed)</a:t>
            </a:r>
            <a:endParaRPr lang="en-US" sz="1400" dirty="0"/>
          </a:p>
        </p:txBody>
      </p:sp>
    </p:spTree>
    <p:extLst>
      <p:ext uri="{BB962C8B-B14F-4D97-AF65-F5344CB8AC3E}">
        <p14:creationId xmlns:p14="http://schemas.microsoft.com/office/powerpoint/2010/main" val="817549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5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55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755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558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7558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7558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558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558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7558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7558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55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5587"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1618" name="Rectangle 2"/>
          <p:cNvSpPr>
            <a:spLocks noGrp="1" noChangeArrowheads="1"/>
          </p:cNvSpPr>
          <p:nvPr>
            <p:ph type="title"/>
          </p:nvPr>
        </p:nvSpPr>
        <p:spPr/>
        <p:txBody>
          <a:bodyPr>
            <a:normAutofit/>
          </a:bodyPr>
          <a:lstStyle/>
          <a:p>
            <a:r>
              <a:rPr lang="en-US"/>
              <a:t>IP Packet Header Fields (Continued)</a:t>
            </a:r>
          </a:p>
        </p:txBody>
      </p:sp>
      <p:sp>
        <p:nvSpPr>
          <p:cNvPr id="1391619" name="Rectangle 3"/>
          <p:cNvSpPr>
            <a:spLocks noGrp="1" noChangeArrowheads="1"/>
          </p:cNvSpPr>
          <p:nvPr>
            <p:ph type="body" idx="1"/>
          </p:nvPr>
        </p:nvSpPr>
        <p:spPr>
          <a:xfrm>
            <a:off x="284529" y="1883630"/>
            <a:ext cx="3302733" cy="4411662"/>
          </a:xfrm>
        </p:spPr>
        <p:txBody>
          <a:bodyPr>
            <a:normAutofit/>
          </a:bodyPr>
          <a:lstStyle/>
          <a:p>
            <a:pPr>
              <a:lnSpc>
                <a:spcPct val="90000"/>
              </a:lnSpc>
            </a:pPr>
            <a:r>
              <a:rPr lang="en-US" dirty="0"/>
              <a:t>Total length (16 bits)</a:t>
            </a:r>
          </a:p>
          <a:p>
            <a:pPr lvl="1">
              <a:lnSpc>
                <a:spcPct val="90000"/>
              </a:lnSpc>
            </a:pPr>
            <a:r>
              <a:rPr lang="en-US" dirty="0"/>
              <a:t>Number of bytes in the packet</a:t>
            </a:r>
          </a:p>
          <a:p>
            <a:pPr lvl="1">
              <a:lnSpc>
                <a:spcPct val="90000"/>
              </a:lnSpc>
            </a:pPr>
            <a:r>
              <a:rPr lang="en-US" dirty="0"/>
              <a:t>Maximum size is 65,535 bytes (2</a:t>
            </a:r>
            <a:r>
              <a:rPr lang="en-US" baseline="30000" dirty="0"/>
              <a:t>16</a:t>
            </a:r>
            <a:r>
              <a:rPr lang="en-US" dirty="0"/>
              <a:t> -1)</a:t>
            </a:r>
          </a:p>
          <a:p>
            <a:pPr lvl="1">
              <a:lnSpc>
                <a:spcPct val="90000"/>
              </a:lnSpc>
            </a:pPr>
            <a:r>
              <a:rPr lang="en-US" dirty="0"/>
              <a:t>… though underlying links may impose smaller limits</a:t>
            </a:r>
          </a:p>
          <a:p>
            <a:pPr>
              <a:lnSpc>
                <a:spcPct val="90000"/>
              </a:lnSpc>
            </a:pPr>
            <a:r>
              <a:rPr lang="en-US" dirty="0"/>
              <a:t>Fragmentation: when forwarding a packet, an Internet router can </a:t>
            </a:r>
            <a:r>
              <a:rPr lang="en-US" dirty="0">
                <a:solidFill>
                  <a:srgbClr val="0000FF"/>
                </a:solidFill>
              </a:rPr>
              <a:t>split</a:t>
            </a:r>
            <a:r>
              <a:rPr lang="en-US" dirty="0"/>
              <a:t> it into multiple pieces (“fragments”) if too big for next hop link</a:t>
            </a:r>
          </a:p>
          <a:p>
            <a:pPr>
              <a:lnSpc>
                <a:spcPct val="90000"/>
              </a:lnSpc>
            </a:pPr>
            <a:r>
              <a:rPr lang="en-US" dirty="0"/>
              <a:t>Fragmentation information (32 bits)</a:t>
            </a:r>
          </a:p>
          <a:p>
            <a:pPr lvl="1">
              <a:lnSpc>
                <a:spcPct val="90000"/>
              </a:lnSpc>
            </a:pPr>
            <a:r>
              <a:rPr lang="en-US" dirty="0"/>
              <a:t>Packet </a:t>
            </a:r>
            <a:r>
              <a:rPr lang="en-US" dirty="0">
                <a:solidFill>
                  <a:srgbClr val="0000FF"/>
                </a:solidFill>
              </a:rPr>
              <a:t>identifier</a:t>
            </a:r>
            <a:r>
              <a:rPr lang="en-US" dirty="0"/>
              <a:t>, </a:t>
            </a:r>
            <a:r>
              <a:rPr lang="en-US" dirty="0">
                <a:solidFill>
                  <a:srgbClr val="0000FF"/>
                </a:solidFill>
              </a:rPr>
              <a:t>flags</a:t>
            </a:r>
            <a:r>
              <a:rPr lang="en-US" dirty="0"/>
              <a:t>, and fragment </a:t>
            </a:r>
            <a:r>
              <a:rPr lang="en-US" dirty="0">
                <a:solidFill>
                  <a:srgbClr val="0000FF"/>
                </a:solidFill>
              </a:rPr>
              <a:t>offset</a:t>
            </a:r>
          </a:p>
          <a:p>
            <a:pPr>
              <a:lnSpc>
                <a:spcPct val="90000"/>
              </a:lnSpc>
            </a:pPr>
            <a:endParaRPr lang="en-US" dirty="0"/>
          </a:p>
        </p:txBody>
      </p:sp>
      <p:sp>
        <p:nvSpPr>
          <p:cNvPr id="4" name="Rectangle 2">
            <a:extLst>
              <a:ext uri="{FF2B5EF4-FFF2-40B4-BE49-F238E27FC236}">
                <a16:creationId xmlns:a16="http://schemas.microsoft.com/office/drawing/2014/main" id="{AB9ACBAD-330C-A241-A0B4-5795D0D6E87B}"/>
              </a:ext>
            </a:extLst>
          </p:cNvPr>
          <p:cNvSpPr>
            <a:spLocks noChangeArrowheads="1"/>
          </p:cNvSpPr>
          <p:nvPr/>
        </p:nvSpPr>
        <p:spPr bwMode="auto">
          <a:xfrm>
            <a:off x="5045563" y="1381127"/>
            <a:ext cx="6007100" cy="3311525"/>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Rectangle 3">
            <a:extLst>
              <a:ext uri="{FF2B5EF4-FFF2-40B4-BE49-F238E27FC236}">
                <a16:creationId xmlns:a16="http://schemas.microsoft.com/office/drawing/2014/main" id="{B4D35816-3EC1-784F-BF66-61D451167C7D}"/>
              </a:ext>
            </a:extLst>
          </p:cNvPr>
          <p:cNvSpPr>
            <a:spLocks noChangeArrowheads="1"/>
          </p:cNvSpPr>
          <p:nvPr/>
        </p:nvSpPr>
        <p:spPr bwMode="auto">
          <a:xfrm>
            <a:off x="5047152" y="4683126"/>
            <a:ext cx="6002337" cy="6350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 name="Rectangle 6">
            <a:extLst>
              <a:ext uri="{FF2B5EF4-FFF2-40B4-BE49-F238E27FC236}">
                <a16:creationId xmlns:a16="http://schemas.microsoft.com/office/drawing/2014/main" id="{17BCEC08-C04F-2944-B070-94DA4C84A624}"/>
              </a:ext>
            </a:extLst>
          </p:cNvPr>
          <p:cNvSpPr>
            <a:spLocks noChangeArrowheads="1"/>
          </p:cNvSpPr>
          <p:nvPr/>
        </p:nvSpPr>
        <p:spPr bwMode="auto">
          <a:xfrm>
            <a:off x="5034452" y="5329238"/>
            <a:ext cx="6002337" cy="825500"/>
          </a:xfrm>
          <a:prstGeom prst="rect">
            <a:avLst/>
          </a:prstGeom>
          <a:solidFill>
            <a:srgbClr val="C0C0C0"/>
          </a:solidFill>
          <a:ln w="12700">
            <a:solidFill>
              <a:schemeClr val="tx1"/>
            </a:solidFill>
            <a:miter lim="800000"/>
            <a:headEnd/>
            <a:tailEnd/>
          </a:ln>
          <a:effectLst/>
        </p:spPr>
        <p:txBody>
          <a:bodyPr wrap="none" anchor="ctr">
            <a:prstTxWarp prst="textNoShape">
              <a:avLst/>
            </a:prstTxWarp>
          </a:bodyPr>
          <a:lstStyle/>
          <a:p>
            <a:endParaRPr lang="en-US"/>
          </a:p>
        </p:txBody>
      </p:sp>
      <p:sp>
        <p:nvSpPr>
          <p:cNvPr id="7" name="Line 7">
            <a:extLst>
              <a:ext uri="{FF2B5EF4-FFF2-40B4-BE49-F238E27FC236}">
                <a16:creationId xmlns:a16="http://schemas.microsoft.com/office/drawing/2014/main" id="{455DB032-778A-7C4D-A004-CBB3A1AEF0C7}"/>
              </a:ext>
            </a:extLst>
          </p:cNvPr>
          <p:cNvSpPr>
            <a:spLocks noChangeShapeType="1"/>
          </p:cNvSpPr>
          <p:nvPr/>
        </p:nvSpPr>
        <p:spPr bwMode="auto">
          <a:xfrm flipV="1">
            <a:off x="5104301" y="2109789"/>
            <a:ext cx="5949950" cy="15875"/>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8" name="Line 8">
            <a:extLst>
              <a:ext uri="{FF2B5EF4-FFF2-40B4-BE49-F238E27FC236}">
                <a16:creationId xmlns:a16="http://schemas.microsoft.com/office/drawing/2014/main" id="{59C2C8E9-4564-3A4F-9107-A92D17BA84EA}"/>
              </a:ext>
            </a:extLst>
          </p:cNvPr>
          <p:cNvSpPr>
            <a:spLocks noChangeShapeType="1"/>
          </p:cNvSpPr>
          <p:nvPr/>
        </p:nvSpPr>
        <p:spPr bwMode="auto">
          <a:xfrm>
            <a:off x="5117001" y="2811463"/>
            <a:ext cx="5954712"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9" name="Line 9">
            <a:extLst>
              <a:ext uri="{FF2B5EF4-FFF2-40B4-BE49-F238E27FC236}">
                <a16:creationId xmlns:a16="http://schemas.microsoft.com/office/drawing/2014/main" id="{61456CCF-E8DF-284E-A8A4-976DB806A29B}"/>
              </a:ext>
            </a:extLst>
          </p:cNvPr>
          <p:cNvSpPr>
            <a:spLocks noChangeShapeType="1"/>
          </p:cNvSpPr>
          <p:nvPr/>
        </p:nvSpPr>
        <p:spPr bwMode="auto">
          <a:xfrm>
            <a:off x="5117001" y="3459163"/>
            <a:ext cx="5956300"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0" name="Line 10">
            <a:extLst>
              <a:ext uri="{FF2B5EF4-FFF2-40B4-BE49-F238E27FC236}">
                <a16:creationId xmlns:a16="http://schemas.microsoft.com/office/drawing/2014/main" id="{E04792D0-2625-AD4E-B662-D8D9F187A01E}"/>
              </a:ext>
            </a:extLst>
          </p:cNvPr>
          <p:cNvSpPr>
            <a:spLocks noChangeShapeType="1"/>
          </p:cNvSpPr>
          <p:nvPr/>
        </p:nvSpPr>
        <p:spPr bwMode="auto">
          <a:xfrm>
            <a:off x="8011013" y="1406527"/>
            <a:ext cx="1588" cy="202723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1" name="Line 11">
            <a:extLst>
              <a:ext uri="{FF2B5EF4-FFF2-40B4-BE49-F238E27FC236}">
                <a16:creationId xmlns:a16="http://schemas.microsoft.com/office/drawing/2014/main" id="{F5674330-26FB-7846-B8BA-F854934F8165}"/>
              </a:ext>
            </a:extLst>
          </p:cNvPr>
          <p:cNvSpPr>
            <a:spLocks noChangeShapeType="1"/>
          </p:cNvSpPr>
          <p:nvPr/>
        </p:nvSpPr>
        <p:spPr bwMode="auto">
          <a:xfrm>
            <a:off x="6537813" y="144145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2" name="Line 12">
            <a:extLst>
              <a:ext uri="{FF2B5EF4-FFF2-40B4-BE49-F238E27FC236}">
                <a16:creationId xmlns:a16="http://schemas.microsoft.com/office/drawing/2014/main" id="{609EBA69-AD26-3D49-82D0-A71DFC333466}"/>
              </a:ext>
            </a:extLst>
          </p:cNvPr>
          <p:cNvSpPr>
            <a:spLocks noChangeShapeType="1"/>
          </p:cNvSpPr>
          <p:nvPr/>
        </p:nvSpPr>
        <p:spPr bwMode="auto">
          <a:xfrm>
            <a:off x="5813913" y="144145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3" name="Rectangle 13">
            <a:extLst>
              <a:ext uri="{FF2B5EF4-FFF2-40B4-BE49-F238E27FC236}">
                <a16:creationId xmlns:a16="http://schemas.microsoft.com/office/drawing/2014/main" id="{B20791CA-5C0B-7447-AD17-3213F027BE37}"/>
              </a:ext>
            </a:extLst>
          </p:cNvPr>
          <p:cNvSpPr>
            <a:spLocks noChangeArrowheads="1"/>
          </p:cNvSpPr>
          <p:nvPr/>
        </p:nvSpPr>
        <p:spPr bwMode="auto">
          <a:xfrm>
            <a:off x="5045092" y="1490664"/>
            <a:ext cx="780407"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4-bit</a:t>
            </a:r>
          </a:p>
          <a:p>
            <a:pPr algn="ctr" eaLnBrk="0" hangingPunct="0"/>
            <a:r>
              <a:rPr lang="en-US" sz="1400">
                <a:solidFill>
                  <a:srgbClr val="000000"/>
                </a:solidFill>
              </a:rPr>
              <a:t>Version</a:t>
            </a:r>
          </a:p>
        </p:txBody>
      </p:sp>
      <p:sp>
        <p:nvSpPr>
          <p:cNvPr id="14" name="Rectangle 14">
            <a:extLst>
              <a:ext uri="{FF2B5EF4-FFF2-40B4-BE49-F238E27FC236}">
                <a16:creationId xmlns:a16="http://schemas.microsoft.com/office/drawing/2014/main" id="{2E4985F5-A311-A446-A85D-CF05ED53197A}"/>
              </a:ext>
            </a:extLst>
          </p:cNvPr>
          <p:cNvSpPr>
            <a:spLocks noChangeArrowheads="1"/>
          </p:cNvSpPr>
          <p:nvPr/>
        </p:nvSpPr>
        <p:spPr bwMode="auto">
          <a:xfrm>
            <a:off x="5797492" y="1412877"/>
            <a:ext cx="769442" cy="951543"/>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4-bit</a:t>
            </a:r>
          </a:p>
          <a:p>
            <a:pPr algn="ctr" eaLnBrk="0" hangingPunct="0"/>
            <a:r>
              <a:rPr lang="en-US" sz="1400">
                <a:solidFill>
                  <a:srgbClr val="000000"/>
                </a:solidFill>
              </a:rPr>
              <a:t>Header</a:t>
            </a:r>
          </a:p>
          <a:p>
            <a:pPr algn="ctr" eaLnBrk="0" hangingPunct="0"/>
            <a:r>
              <a:rPr lang="en-US" sz="1400">
                <a:solidFill>
                  <a:srgbClr val="000000"/>
                </a:solidFill>
              </a:rPr>
              <a:t>Length</a:t>
            </a:r>
          </a:p>
        </p:txBody>
      </p:sp>
      <p:sp>
        <p:nvSpPr>
          <p:cNvPr id="15" name="Rectangle 15">
            <a:extLst>
              <a:ext uri="{FF2B5EF4-FFF2-40B4-BE49-F238E27FC236}">
                <a16:creationId xmlns:a16="http://schemas.microsoft.com/office/drawing/2014/main" id="{E3383D79-C700-A64E-98F4-C2906396AEE6}"/>
              </a:ext>
            </a:extLst>
          </p:cNvPr>
          <p:cNvSpPr>
            <a:spLocks noChangeArrowheads="1"/>
          </p:cNvSpPr>
          <p:nvPr/>
        </p:nvSpPr>
        <p:spPr bwMode="auto">
          <a:xfrm>
            <a:off x="6550140" y="1412877"/>
            <a:ext cx="1416799" cy="951543"/>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8-bit</a:t>
            </a:r>
          </a:p>
          <a:p>
            <a:pPr algn="ctr" eaLnBrk="0" hangingPunct="0"/>
            <a:r>
              <a:rPr lang="en-US" sz="1400">
                <a:solidFill>
                  <a:srgbClr val="000000"/>
                </a:solidFill>
              </a:rPr>
              <a:t>Type of Service</a:t>
            </a:r>
          </a:p>
          <a:p>
            <a:pPr algn="ctr" eaLnBrk="0" hangingPunct="0"/>
            <a:r>
              <a:rPr lang="en-US" sz="1400">
                <a:solidFill>
                  <a:srgbClr val="000000"/>
                </a:solidFill>
              </a:rPr>
              <a:t>(TOS)</a:t>
            </a:r>
          </a:p>
        </p:txBody>
      </p:sp>
      <p:sp>
        <p:nvSpPr>
          <p:cNvPr id="16" name="Rectangle 16">
            <a:extLst>
              <a:ext uri="{FF2B5EF4-FFF2-40B4-BE49-F238E27FC236}">
                <a16:creationId xmlns:a16="http://schemas.microsoft.com/office/drawing/2014/main" id="{F6277C65-0BE6-064F-A61C-22B64780E0A4}"/>
              </a:ext>
            </a:extLst>
          </p:cNvPr>
          <p:cNvSpPr>
            <a:spLocks noChangeArrowheads="1"/>
          </p:cNvSpPr>
          <p:nvPr/>
        </p:nvSpPr>
        <p:spPr bwMode="auto">
          <a:xfrm>
            <a:off x="8171352" y="1584327"/>
            <a:ext cx="2575193"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16-bit Total Length (Bytes)</a:t>
            </a:r>
            <a:endParaRPr lang="en-US" sz="1400">
              <a:solidFill>
                <a:srgbClr val="0E04D6"/>
              </a:solidFill>
            </a:endParaRPr>
          </a:p>
        </p:txBody>
      </p:sp>
      <p:sp>
        <p:nvSpPr>
          <p:cNvPr id="17" name="Rectangle 17">
            <a:extLst>
              <a:ext uri="{FF2B5EF4-FFF2-40B4-BE49-F238E27FC236}">
                <a16:creationId xmlns:a16="http://schemas.microsoft.com/office/drawing/2014/main" id="{73310D26-7BCE-0146-8CB1-56D633F55F8D}"/>
              </a:ext>
            </a:extLst>
          </p:cNvPr>
          <p:cNvSpPr>
            <a:spLocks noChangeArrowheads="1"/>
          </p:cNvSpPr>
          <p:nvPr/>
        </p:nvSpPr>
        <p:spPr bwMode="auto">
          <a:xfrm>
            <a:off x="5723426" y="2314577"/>
            <a:ext cx="190436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16-bit Identification</a:t>
            </a:r>
            <a:endParaRPr lang="en-US" sz="1400">
              <a:solidFill>
                <a:srgbClr val="000000"/>
              </a:solidFill>
            </a:endParaRPr>
          </a:p>
        </p:txBody>
      </p:sp>
      <p:sp>
        <p:nvSpPr>
          <p:cNvPr id="18" name="Line 18">
            <a:extLst>
              <a:ext uri="{FF2B5EF4-FFF2-40B4-BE49-F238E27FC236}">
                <a16:creationId xmlns:a16="http://schemas.microsoft.com/office/drawing/2014/main" id="{050F914D-3E34-274E-8198-ACD645DC7E77}"/>
              </a:ext>
            </a:extLst>
          </p:cNvPr>
          <p:cNvSpPr>
            <a:spLocks noChangeShapeType="1"/>
          </p:cNvSpPr>
          <p:nvPr/>
        </p:nvSpPr>
        <p:spPr bwMode="auto">
          <a:xfrm>
            <a:off x="8671413" y="2139951"/>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9" name="Rectangle 19">
            <a:extLst>
              <a:ext uri="{FF2B5EF4-FFF2-40B4-BE49-F238E27FC236}">
                <a16:creationId xmlns:a16="http://schemas.microsoft.com/office/drawing/2014/main" id="{EF325672-1A9A-B44A-BA13-596699A03A4F}"/>
              </a:ext>
            </a:extLst>
          </p:cNvPr>
          <p:cNvSpPr>
            <a:spLocks noChangeArrowheads="1"/>
          </p:cNvSpPr>
          <p:nvPr/>
        </p:nvSpPr>
        <p:spPr bwMode="auto">
          <a:xfrm>
            <a:off x="8033414" y="2200277"/>
            <a:ext cx="620363"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3-bit</a:t>
            </a:r>
          </a:p>
          <a:p>
            <a:pPr algn="ctr" eaLnBrk="0" hangingPunct="0"/>
            <a:r>
              <a:rPr lang="en-US" sz="1400">
                <a:solidFill>
                  <a:srgbClr val="000000"/>
                </a:solidFill>
              </a:rPr>
              <a:t>Flags</a:t>
            </a:r>
          </a:p>
        </p:txBody>
      </p:sp>
      <p:sp>
        <p:nvSpPr>
          <p:cNvPr id="20" name="Rectangle 20">
            <a:extLst>
              <a:ext uri="{FF2B5EF4-FFF2-40B4-BE49-F238E27FC236}">
                <a16:creationId xmlns:a16="http://schemas.microsoft.com/office/drawing/2014/main" id="{CCEF733E-8D45-FD43-9197-5ACDB642A947}"/>
              </a:ext>
            </a:extLst>
          </p:cNvPr>
          <p:cNvSpPr>
            <a:spLocks noChangeArrowheads="1"/>
          </p:cNvSpPr>
          <p:nvPr/>
        </p:nvSpPr>
        <p:spPr bwMode="auto">
          <a:xfrm>
            <a:off x="8731739" y="2332039"/>
            <a:ext cx="2214563"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13-bit Fragment Offset</a:t>
            </a:r>
            <a:endParaRPr lang="en-US" sz="1400">
              <a:solidFill>
                <a:srgbClr val="000000"/>
              </a:solidFill>
            </a:endParaRPr>
          </a:p>
        </p:txBody>
      </p:sp>
      <p:sp>
        <p:nvSpPr>
          <p:cNvPr id="21" name="Line 21">
            <a:extLst>
              <a:ext uri="{FF2B5EF4-FFF2-40B4-BE49-F238E27FC236}">
                <a16:creationId xmlns:a16="http://schemas.microsoft.com/office/drawing/2014/main" id="{23D4E5D0-6B10-C641-90BE-B46548E000B0}"/>
              </a:ext>
            </a:extLst>
          </p:cNvPr>
          <p:cNvSpPr>
            <a:spLocks noChangeShapeType="1"/>
          </p:cNvSpPr>
          <p:nvPr/>
        </p:nvSpPr>
        <p:spPr bwMode="auto">
          <a:xfrm>
            <a:off x="6601313" y="2838451"/>
            <a:ext cx="1588" cy="60166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2" name="Rectangle 22">
            <a:extLst>
              <a:ext uri="{FF2B5EF4-FFF2-40B4-BE49-F238E27FC236}">
                <a16:creationId xmlns:a16="http://schemas.microsoft.com/office/drawing/2014/main" id="{8E44D785-DC6D-6C47-A1ED-58BA9A44B923}"/>
              </a:ext>
            </a:extLst>
          </p:cNvPr>
          <p:cNvSpPr>
            <a:spLocks noChangeArrowheads="1"/>
          </p:cNvSpPr>
          <p:nvPr/>
        </p:nvSpPr>
        <p:spPr bwMode="auto">
          <a:xfrm>
            <a:off x="5239864" y="2873377"/>
            <a:ext cx="1216360"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8-bit Time to </a:t>
            </a:r>
          </a:p>
          <a:p>
            <a:pPr algn="ctr" eaLnBrk="0" hangingPunct="0"/>
            <a:r>
              <a:rPr lang="en-US" sz="1400">
                <a:solidFill>
                  <a:srgbClr val="000000"/>
                </a:solidFill>
              </a:rPr>
              <a:t>Live (TTL)</a:t>
            </a:r>
          </a:p>
        </p:txBody>
      </p:sp>
      <p:sp>
        <p:nvSpPr>
          <p:cNvPr id="23" name="Rectangle 23">
            <a:extLst>
              <a:ext uri="{FF2B5EF4-FFF2-40B4-BE49-F238E27FC236}">
                <a16:creationId xmlns:a16="http://schemas.microsoft.com/office/drawing/2014/main" id="{2C39BB55-4C25-064C-80EE-DA35B8766239}"/>
              </a:ext>
            </a:extLst>
          </p:cNvPr>
          <p:cNvSpPr>
            <a:spLocks noChangeArrowheads="1"/>
          </p:cNvSpPr>
          <p:nvPr/>
        </p:nvSpPr>
        <p:spPr bwMode="auto">
          <a:xfrm>
            <a:off x="6579088" y="2970214"/>
            <a:ext cx="139140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chemeClr val="accent2"/>
                </a:solidFill>
              </a:rPr>
              <a:t>8-bit Protocol</a:t>
            </a:r>
            <a:endParaRPr lang="en-US" sz="1400">
              <a:solidFill>
                <a:schemeClr val="accent2"/>
              </a:solidFill>
            </a:endParaRPr>
          </a:p>
        </p:txBody>
      </p:sp>
      <p:sp>
        <p:nvSpPr>
          <p:cNvPr id="24" name="Rectangle 24">
            <a:extLst>
              <a:ext uri="{FF2B5EF4-FFF2-40B4-BE49-F238E27FC236}">
                <a16:creationId xmlns:a16="http://schemas.microsoft.com/office/drawing/2014/main" id="{E701F6FA-3A5B-1B4E-8E39-4A1B025B4335}"/>
              </a:ext>
            </a:extLst>
          </p:cNvPr>
          <p:cNvSpPr>
            <a:spLocks noChangeArrowheads="1"/>
          </p:cNvSpPr>
          <p:nvPr/>
        </p:nvSpPr>
        <p:spPr bwMode="auto">
          <a:xfrm>
            <a:off x="8288827" y="2987677"/>
            <a:ext cx="2428875"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16-bit Header Checksum</a:t>
            </a:r>
            <a:endParaRPr lang="en-US" sz="1400">
              <a:solidFill>
                <a:srgbClr val="000000"/>
              </a:solidFill>
            </a:endParaRPr>
          </a:p>
        </p:txBody>
      </p:sp>
      <p:sp>
        <p:nvSpPr>
          <p:cNvPr id="25" name="Line 25">
            <a:extLst>
              <a:ext uri="{FF2B5EF4-FFF2-40B4-BE49-F238E27FC236}">
                <a16:creationId xmlns:a16="http://schemas.microsoft.com/office/drawing/2014/main" id="{11CB1B2C-1437-5640-8B9F-524ED7609AE9}"/>
              </a:ext>
            </a:extLst>
          </p:cNvPr>
          <p:cNvSpPr>
            <a:spLocks noChangeShapeType="1"/>
          </p:cNvSpPr>
          <p:nvPr/>
        </p:nvSpPr>
        <p:spPr bwMode="auto">
          <a:xfrm>
            <a:off x="5104301" y="4106863"/>
            <a:ext cx="5967412"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6" name="Rectangle 26">
            <a:extLst>
              <a:ext uri="{FF2B5EF4-FFF2-40B4-BE49-F238E27FC236}">
                <a16:creationId xmlns:a16="http://schemas.microsoft.com/office/drawing/2014/main" id="{EEAB2375-E0CB-FE4B-88F5-0F47EE258D3F}"/>
              </a:ext>
            </a:extLst>
          </p:cNvPr>
          <p:cNvSpPr>
            <a:spLocks noChangeArrowheads="1"/>
          </p:cNvSpPr>
          <p:nvPr/>
        </p:nvSpPr>
        <p:spPr bwMode="auto">
          <a:xfrm>
            <a:off x="6780701" y="3630614"/>
            <a:ext cx="244874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32-bit Source IP Address</a:t>
            </a:r>
            <a:endParaRPr lang="en-US" sz="1400">
              <a:solidFill>
                <a:srgbClr val="0E04D6"/>
              </a:solidFill>
            </a:endParaRPr>
          </a:p>
        </p:txBody>
      </p:sp>
      <p:sp>
        <p:nvSpPr>
          <p:cNvPr id="27" name="Rectangle 27">
            <a:extLst>
              <a:ext uri="{FF2B5EF4-FFF2-40B4-BE49-F238E27FC236}">
                <a16:creationId xmlns:a16="http://schemas.microsoft.com/office/drawing/2014/main" id="{65CBE767-2EDC-2941-84AB-A6BD510E1E7D}"/>
              </a:ext>
            </a:extLst>
          </p:cNvPr>
          <p:cNvSpPr>
            <a:spLocks noChangeArrowheads="1"/>
          </p:cNvSpPr>
          <p:nvPr/>
        </p:nvSpPr>
        <p:spPr bwMode="auto">
          <a:xfrm>
            <a:off x="6610839" y="4256089"/>
            <a:ext cx="2823851"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32-bit Destination IP Address</a:t>
            </a:r>
            <a:endParaRPr lang="en-US" sz="1400">
              <a:solidFill>
                <a:srgbClr val="0E04D6"/>
              </a:solidFill>
            </a:endParaRPr>
          </a:p>
        </p:txBody>
      </p:sp>
      <p:sp>
        <p:nvSpPr>
          <p:cNvPr id="28" name="Rectangle 29">
            <a:extLst>
              <a:ext uri="{FF2B5EF4-FFF2-40B4-BE49-F238E27FC236}">
                <a16:creationId xmlns:a16="http://schemas.microsoft.com/office/drawing/2014/main" id="{97EDC4B0-04CD-8D4F-A1C2-156B98A9B164}"/>
              </a:ext>
            </a:extLst>
          </p:cNvPr>
          <p:cNvSpPr>
            <a:spLocks noChangeArrowheads="1"/>
          </p:cNvSpPr>
          <p:nvPr/>
        </p:nvSpPr>
        <p:spPr bwMode="auto">
          <a:xfrm>
            <a:off x="7615727" y="5673727"/>
            <a:ext cx="915987"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Payload</a:t>
            </a:r>
            <a:endParaRPr lang="en-US" sz="1400">
              <a:solidFill>
                <a:srgbClr val="000000"/>
              </a:solidFill>
            </a:endParaRPr>
          </a:p>
        </p:txBody>
      </p:sp>
      <p:sp>
        <p:nvSpPr>
          <p:cNvPr id="29" name="Oval 30">
            <a:extLst>
              <a:ext uri="{FF2B5EF4-FFF2-40B4-BE49-F238E27FC236}">
                <a16:creationId xmlns:a16="http://schemas.microsoft.com/office/drawing/2014/main" id="{E500A11D-4C34-D949-9B19-CCDA1B2E6A66}"/>
              </a:ext>
            </a:extLst>
          </p:cNvPr>
          <p:cNvSpPr>
            <a:spLocks noChangeArrowheads="1"/>
          </p:cNvSpPr>
          <p:nvPr/>
        </p:nvSpPr>
        <p:spPr bwMode="auto">
          <a:xfrm>
            <a:off x="7922113" y="1268413"/>
            <a:ext cx="3352800" cy="990600"/>
          </a:xfrm>
          <a:prstGeom prst="ellipse">
            <a:avLst/>
          </a:prstGeom>
          <a:noFill/>
          <a:ln w="31750">
            <a:solidFill>
              <a:srgbClr val="3366FF"/>
            </a:solidFill>
            <a:round/>
            <a:headEnd/>
            <a:tailEnd/>
          </a:ln>
          <a:effectLst/>
        </p:spPr>
        <p:txBody>
          <a:bodyPr wrap="none" anchor="ctr">
            <a:prstTxWarp prst="textNoShape">
              <a:avLst/>
            </a:prstTxWarp>
          </a:bodyPr>
          <a:lstStyle/>
          <a:p>
            <a:pPr algn="ctr"/>
            <a:endParaRPr lang="en-US">
              <a:solidFill>
                <a:srgbClr val="0E04D6"/>
              </a:solidFill>
            </a:endParaRPr>
          </a:p>
        </p:txBody>
      </p:sp>
      <p:sp>
        <p:nvSpPr>
          <p:cNvPr id="30" name="Oval 31">
            <a:extLst>
              <a:ext uri="{FF2B5EF4-FFF2-40B4-BE49-F238E27FC236}">
                <a16:creationId xmlns:a16="http://schemas.microsoft.com/office/drawing/2014/main" id="{45F1B92B-943E-3643-8F5D-49A523917456}"/>
              </a:ext>
            </a:extLst>
          </p:cNvPr>
          <p:cNvSpPr>
            <a:spLocks noChangeArrowheads="1"/>
          </p:cNvSpPr>
          <p:nvPr/>
        </p:nvSpPr>
        <p:spPr bwMode="auto">
          <a:xfrm>
            <a:off x="5026513" y="2030413"/>
            <a:ext cx="6019800" cy="990600"/>
          </a:xfrm>
          <a:prstGeom prst="ellipse">
            <a:avLst/>
          </a:prstGeom>
          <a:noFill/>
          <a:ln w="31750">
            <a:solidFill>
              <a:srgbClr val="3366FF"/>
            </a:solidFill>
            <a:round/>
            <a:headEnd/>
            <a:tailEnd/>
          </a:ln>
          <a:effectLst/>
        </p:spPr>
        <p:txBody>
          <a:bodyPr wrap="none" anchor="ctr">
            <a:prstTxWarp prst="textNoShape">
              <a:avLst/>
            </a:prstTxWarp>
          </a:bodyPr>
          <a:lstStyle/>
          <a:p>
            <a:pPr algn="ctr"/>
            <a:endParaRPr lang="en-US">
              <a:solidFill>
                <a:srgbClr val="0E04D6"/>
              </a:solidFill>
            </a:endParaRPr>
          </a:p>
        </p:txBody>
      </p:sp>
      <p:sp>
        <p:nvSpPr>
          <p:cNvPr id="31" name="Rectangle 28">
            <a:extLst>
              <a:ext uri="{FF2B5EF4-FFF2-40B4-BE49-F238E27FC236}">
                <a16:creationId xmlns:a16="http://schemas.microsoft.com/office/drawing/2014/main" id="{A8A06371-5C29-5442-9133-8B3201972DA0}"/>
              </a:ext>
            </a:extLst>
          </p:cNvPr>
          <p:cNvSpPr>
            <a:spLocks noChangeArrowheads="1"/>
          </p:cNvSpPr>
          <p:nvPr/>
        </p:nvSpPr>
        <p:spPr bwMode="auto">
          <a:xfrm>
            <a:off x="6398113" y="4937127"/>
            <a:ext cx="3600346"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dirty="0"/>
              <a:t>Options (if any) + Padding (if needed)</a:t>
            </a:r>
            <a:endParaRPr lang="en-US" sz="1400" dirty="0"/>
          </a:p>
        </p:txBody>
      </p:sp>
    </p:spTree>
    <p:extLst>
      <p:ext uri="{BB962C8B-B14F-4D97-AF65-F5344CB8AC3E}">
        <p14:creationId xmlns:p14="http://schemas.microsoft.com/office/powerpoint/2010/main" val="366855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916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916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916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916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916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16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9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1619"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What is this lecture about</a:t>
            </a:r>
          </a:p>
        </p:txBody>
      </p:sp>
      <p:sp>
        <p:nvSpPr>
          <p:cNvPr id="7" name="Text Placeholder 6"/>
          <p:cNvSpPr>
            <a:spLocks noGrp="1"/>
          </p:cNvSpPr>
          <p:nvPr>
            <p:ph type="body" sz="quarter" idx="13"/>
          </p:nvPr>
        </p:nvSpPr>
        <p:spPr>
          <a:xfrm>
            <a:off x="627062" y="1774582"/>
            <a:ext cx="4182005" cy="4032493"/>
          </a:xfrm>
        </p:spPr>
        <p:txBody>
          <a:bodyPr/>
          <a:lstStyle/>
          <a:p>
            <a:pPr marL="342900" indent="-342900">
              <a:buAutoNum type="arabicPeriod"/>
            </a:pPr>
            <a:r>
              <a:rPr lang="en-US" dirty="0"/>
              <a:t>Networking fundamentals</a:t>
            </a:r>
          </a:p>
          <a:p>
            <a:pPr marL="522288" lvl="1" indent="-342900">
              <a:buAutoNum type="arabicPeriod"/>
            </a:pPr>
            <a:r>
              <a:rPr lang="en-US" dirty="0"/>
              <a:t>Protocols</a:t>
            </a:r>
          </a:p>
          <a:p>
            <a:pPr marL="522288" lvl="1" indent="-342900">
              <a:buAutoNum type="arabicPeriod"/>
            </a:pPr>
            <a:r>
              <a:rPr lang="en-US" dirty="0"/>
              <a:t>Sockets</a:t>
            </a:r>
          </a:p>
          <a:p>
            <a:pPr marL="522288" lvl="1" indent="-342900">
              <a:buAutoNum type="arabicPeriod"/>
            </a:pPr>
            <a:r>
              <a:rPr lang="en-US" dirty="0"/>
              <a:t>Routing</a:t>
            </a:r>
          </a:p>
          <a:p>
            <a:pPr marL="522288" lvl="1" indent="-342900">
              <a:buAutoNum type="arabicPeriod"/>
            </a:pPr>
            <a:r>
              <a:rPr lang="en-US" dirty="0"/>
              <a:t>Multicast/Broadcast</a:t>
            </a:r>
          </a:p>
          <a:p>
            <a:pPr marL="342900" indent="-342900">
              <a:buAutoNum type="arabicPeriod"/>
            </a:pPr>
            <a:endParaRPr lang="en-US" dirty="0"/>
          </a:p>
        </p:txBody>
      </p:sp>
    </p:spTree>
    <p:extLst>
      <p:ext uri="{BB962C8B-B14F-4D97-AF65-F5344CB8AC3E}">
        <p14:creationId xmlns:p14="http://schemas.microsoft.com/office/powerpoint/2010/main" val="14653541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8689" y="2062163"/>
            <a:ext cx="2122487" cy="2057400"/>
            <a:chOff x="832" y="1344"/>
            <a:chExt cx="1136" cy="1024"/>
          </a:xfrm>
        </p:grpSpPr>
        <p:sp>
          <p:nvSpPr>
            <p:cNvPr id="1501187"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1188"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1189"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1190"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1191"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1192"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1193"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1194"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1195"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a:p>
          </p:txBody>
        </p:sp>
      </p:grpSp>
      <p:sp>
        <p:nvSpPr>
          <p:cNvPr id="1501196" name="Rectangle 12"/>
          <p:cNvSpPr>
            <a:spLocks noGrp="1" noChangeArrowheads="1"/>
          </p:cNvSpPr>
          <p:nvPr>
            <p:ph type="title"/>
          </p:nvPr>
        </p:nvSpPr>
        <p:spPr/>
        <p:txBody>
          <a:bodyPr/>
          <a:lstStyle/>
          <a:p>
            <a:r>
              <a:rPr lang="en-US" sz="3500"/>
              <a:t>Where does Reassemble Happen?</a:t>
            </a:r>
          </a:p>
        </p:txBody>
      </p:sp>
      <p:sp>
        <p:nvSpPr>
          <p:cNvPr id="1501197" name="Rectangle 13"/>
          <p:cNvSpPr>
            <a:spLocks noGrp="1" noChangeArrowheads="1"/>
          </p:cNvSpPr>
          <p:nvPr>
            <p:ph type="body" idx="1"/>
          </p:nvPr>
        </p:nvSpPr>
        <p:spPr>
          <a:xfrm>
            <a:off x="1984375" y="5257800"/>
            <a:ext cx="8229600" cy="1143000"/>
          </a:xfrm>
        </p:spPr>
        <p:txBody>
          <a:bodyPr>
            <a:normAutofit/>
          </a:bodyPr>
          <a:lstStyle/>
          <a:p>
            <a:r>
              <a:rPr lang="en-US" sz="2700" dirty="0"/>
              <a:t>A1: router R2</a:t>
            </a:r>
          </a:p>
        </p:txBody>
      </p:sp>
      <p:grpSp>
        <p:nvGrpSpPr>
          <p:cNvPr id="3" name="Group 14"/>
          <p:cNvGrpSpPr>
            <a:grpSpLocks/>
          </p:cNvGrpSpPr>
          <p:nvPr/>
        </p:nvGrpSpPr>
        <p:grpSpPr bwMode="auto">
          <a:xfrm>
            <a:off x="2614613" y="1985963"/>
            <a:ext cx="2417762" cy="1828800"/>
            <a:chOff x="832" y="1344"/>
            <a:chExt cx="1136" cy="1024"/>
          </a:xfrm>
        </p:grpSpPr>
        <p:sp>
          <p:nvSpPr>
            <p:cNvPr id="1501199"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1200"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1201"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1202"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1203"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1204"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1205"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1206"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1207"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a:p>
          </p:txBody>
        </p:sp>
      </p:grpSp>
      <p:sp>
        <p:nvSpPr>
          <p:cNvPr id="1501209" name="Rectangle 25"/>
          <p:cNvSpPr>
            <a:spLocks noChangeArrowheads="1"/>
          </p:cNvSpPr>
          <p:nvPr/>
        </p:nvSpPr>
        <p:spPr bwMode="auto">
          <a:xfrm>
            <a:off x="2584450" y="291941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sp>
        <p:nvSpPr>
          <p:cNvPr id="1501210" name="Rectangle 26"/>
          <p:cNvSpPr>
            <a:spLocks noChangeArrowheads="1"/>
          </p:cNvSpPr>
          <p:nvPr/>
        </p:nvSpPr>
        <p:spPr bwMode="auto">
          <a:xfrm>
            <a:off x="4879975" y="305276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cxnSp>
        <p:nvCxnSpPr>
          <p:cNvPr id="1501215" name="AutoShape 31"/>
          <p:cNvCxnSpPr>
            <a:cxnSpLocks noChangeShapeType="1"/>
            <a:stCxn id="1501207" idx="2"/>
            <a:endCxn id="1501210" idx="1"/>
          </p:cNvCxnSpPr>
          <p:nvPr/>
        </p:nvCxnSpPr>
        <p:spPr bwMode="auto">
          <a:xfrm>
            <a:off x="2784475" y="2967038"/>
            <a:ext cx="2095500" cy="171450"/>
          </a:xfrm>
          <a:prstGeom prst="straightConnector1">
            <a:avLst/>
          </a:prstGeom>
          <a:noFill/>
          <a:ln w="25400">
            <a:solidFill>
              <a:schemeClr val="tx1"/>
            </a:solidFill>
            <a:round/>
            <a:headEnd/>
            <a:tailEnd/>
          </a:ln>
          <a:effectLst/>
        </p:spPr>
      </p:cxnSp>
      <p:grpSp>
        <p:nvGrpSpPr>
          <p:cNvPr id="4" name="Group 32"/>
          <p:cNvGrpSpPr>
            <a:grpSpLocks/>
          </p:cNvGrpSpPr>
          <p:nvPr/>
        </p:nvGrpSpPr>
        <p:grpSpPr bwMode="auto">
          <a:xfrm>
            <a:off x="1755776" y="2671763"/>
            <a:ext cx="523875" cy="488950"/>
            <a:chOff x="1014" y="912"/>
            <a:chExt cx="574" cy="596"/>
          </a:xfrm>
        </p:grpSpPr>
        <p:sp>
          <p:nvSpPr>
            <p:cNvPr id="1501217" name="Freeform 3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a:p>
          </p:txBody>
        </p:sp>
        <p:sp>
          <p:nvSpPr>
            <p:cNvPr id="1501218" name="Line 3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1219" name="Line 3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1220" name="Freeform 3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a:p>
          </p:txBody>
        </p:sp>
        <p:sp>
          <p:nvSpPr>
            <p:cNvPr id="1501221" name="Line 3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22" name="Line 3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23" name="Line 3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24" name="Rectangle 4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a:p>
          </p:txBody>
        </p:sp>
        <p:sp>
          <p:nvSpPr>
            <p:cNvPr id="1501225" name="Freeform 4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a:p>
          </p:txBody>
        </p:sp>
        <p:sp>
          <p:nvSpPr>
            <p:cNvPr id="1501226" name="Line 4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27" name="Line 4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28" name="Line 4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a:p>
          </p:txBody>
        </p:sp>
      </p:grpSp>
      <p:cxnSp>
        <p:nvCxnSpPr>
          <p:cNvPr id="1501229" name="AutoShape 45"/>
          <p:cNvCxnSpPr>
            <a:cxnSpLocks noChangeShapeType="1"/>
            <a:stCxn id="1501217" idx="4"/>
            <a:endCxn id="1501209" idx="1"/>
          </p:cNvCxnSpPr>
          <p:nvPr/>
        </p:nvCxnSpPr>
        <p:spPr bwMode="auto">
          <a:xfrm>
            <a:off x="2287588" y="2992438"/>
            <a:ext cx="296862" cy="12700"/>
          </a:xfrm>
          <a:prstGeom prst="straightConnector1">
            <a:avLst/>
          </a:prstGeom>
          <a:noFill/>
          <a:ln w="25400">
            <a:solidFill>
              <a:schemeClr val="tx1"/>
            </a:solidFill>
            <a:round/>
            <a:headEnd/>
            <a:tailEnd/>
          </a:ln>
          <a:effectLst/>
        </p:spPr>
      </p:cxnSp>
      <p:grpSp>
        <p:nvGrpSpPr>
          <p:cNvPr id="5" name="Group 46"/>
          <p:cNvGrpSpPr>
            <a:grpSpLocks/>
          </p:cNvGrpSpPr>
          <p:nvPr/>
        </p:nvGrpSpPr>
        <p:grpSpPr bwMode="auto">
          <a:xfrm>
            <a:off x="6653213" y="1909763"/>
            <a:ext cx="2265362" cy="1828800"/>
            <a:chOff x="832" y="1344"/>
            <a:chExt cx="1136" cy="1024"/>
          </a:xfrm>
        </p:grpSpPr>
        <p:sp>
          <p:nvSpPr>
            <p:cNvPr id="1501231" name="Oval 47"/>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1232" name="Oval 48"/>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1233" name="Oval 49"/>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1234" name="Oval 50"/>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1235" name="Oval 51"/>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1236" name="Oval 52"/>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1237" name="Oval 53"/>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1238" name="Oval 54"/>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1239" name="Oval 55"/>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a:p>
          </p:txBody>
        </p:sp>
      </p:grpSp>
      <p:sp>
        <p:nvSpPr>
          <p:cNvPr id="1501243" name="Rectangle 59"/>
          <p:cNvSpPr>
            <a:spLocks noChangeArrowheads="1"/>
          </p:cNvSpPr>
          <p:nvPr/>
        </p:nvSpPr>
        <p:spPr bwMode="auto">
          <a:xfrm>
            <a:off x="8689975" y="305276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grpSp>
        <p:nvGrpSpPr>
          <p:cNvPr id="6" name="Group 67"/>
          <p:cNvGrpSpPr>
            <a:grpSpLocks/>
          </p:cNvGrpSpPr>
          <p:nvPr/>
        </p:nvGrpSpPr>
        <p:grpSpPr bwMode="auto">
          <a:xfrm>
            <a:off x="9309101" y="2773363"/>
            <a:ext cx="523875" cy="488950"/>
            <a:chOff x="1014" y="912"/>
            <a:chExt cx="574" cy="596"/>
          </a:xfrm>
        </p:grpSpPr>
        <p:sp>
          <p:nvSpPr>
            <p:cNvPr id="1501252" name="Freeform 6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a:p>
          </p:txBody>
        </p:sp>
        <p:sp>
          <p:nvSpPr>
            <p:cNvPr id="1501253" name="Line 6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1254" name="Line 7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1255" name="Freeform 7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a:p>
          </p:txBody>
        </p:sp>
        <p:sp>
          <p:nvSpPr>
            <p:cNvPr id="1501256" name="Line 7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57" name="Line 7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58" name="Line 7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59" name="Rectangle 7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a:p>
          </p:txBody>
        </p:sp>
        <p:sp>
          <p:nvSpPr>
            <p:cNvPr id="1501260" name="Freeform 7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a:p>
          </p:txBody>
        </p:sp>
        <p:sp>
          <p:nvSpPr>
            <p:cNvPr id="1501261" name="Line 7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62" name="Line 7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1263" name="Line 7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a:p>
          </p:txBody>
        </p:sp>
      </p:grpSp>
      <p:cxnSp>
        <p:nvCxnSpPr>
          <p:cNvPr id="1501264" name="AutoShape 80"/>
          <p:cNvCxnSpPr>
            <a:cxnSpLocks noChangeShapeType="1"/>
            <a:stCxn id="1501243" idx="3"/>
            <a:endCxn id="1501260" idx="22"/>
          </p:cNvCxnSpPr>
          <p:nvPr/>
        </p:nvCxnSpPr>
        <p:spPr bwMode="auto">
          <a:xfrm flipV="1">
            <a:off x="8874126" y="3109914"/>
            <a:ext cx="449263" cy="28575"/>
          </a:xfrm>
          <a:prstGeom prst="straightConnector1">
            <a:avLst/>
          </a:prstGeom>
          <a:noFill/>
          <a:ln w="25400">
            <a:solidFill>
              <a:schemeClr val="tx1"/>
            </a:solidFill>
            <a:round/>
            <a:headEnd/>
            <a:tailEnd/>
          </a:ln>
          <a:effectLst/>
        </p:spPr>
      </p:cxnSp>
      <p:cxnSp>
        <p:nvCxnSpPr>
          <p:cNvPr id="1501265" name="AutoShape 81"/>
          <p:cNvCxnSpPr>
            <a:cxnSpLocks noChangeShapeType="1"/>
            <a:stCxn id="1501266" idx="3"/>
            <a:endCxn id="1501243" idx="1"/>
          </p:cNvCxnSpPr>
          <p:nvPr/>
        </p:nvCxnSpPr>
        <p:spPr bwMode="auto">
          <a:xfrm flipV="1">
            <a:off x="6937375" y="3138489"/>
            <a:ext cx="1752600" cy="357187"/>
          </a:xfrm>
          <a:prstGeom prst="straightConnector1">
            <a:avLst/>
          </a:prstGeom>
          <a:noFill/>
          <a:ln w="25400">
            <a:solidFill>
              <a:schemeClr val="tx1"/>
            </a:solidFill>
            <a:round/>
            <a:headEnd/>
            <a:tailEnd/>
          </a:ln>
          <a:effectLst/>
        </p:spPr>
      </p:cxnSp>
      <p:sp>
        <p:nvSpPr>
          <p:cNvPr id="1501266" name="Rectangle 82"/>
          <p:cNvSpPr>
            <a:spLocks noChangeArrowheads="1"/>
          </p:cNvSpPr>
          <p:nvPr/>
        </p:nvSpPr>
        <p:spPr bwMode="auto">
          <a:xfrm>
            <a:off x="6753225" y="3409950"/>
            <a:ext cx="184150" cy="171450"/>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prstTxWarp prst="textNoShape">
              <a:avLst/>
            </a:prstTxWarp>
            <a:flatTx/>
          </a:bodyPr>
          <a:lstStyle/>
          <a:p>
            <a:endParaRPr lang="en-US"/>
          </a:p>
        </p:txBody>
      </p:sp>
      <p:cxnSp>
        <p:nvCxnSpPr>
          <p:cNvPr id="1501268" name="AutoShape 84"/>
          <p:cNvCxnSpPr>
            <a:cxnSpLocks noChangeShapeType="1"/>
            <a:stCxn id="1501210" idx="3"/>
            <a:endCxn id="1501266" idx="1"/>
          </p:cNvCxnSpPr>
          <p:nvPr/>
        </p:nvCxnSpPr>
        <p:spPr bwMode="auto">
          <a:xfrm>
            <a:off x="5064125" y="3138489"/>
            <a:ext cx="1689100" cy="357187"/>
          </a:xfrm>
          <a:prstGeom prst="straightConnector1">
            <a:avLst/>
          </a:prstGeom>
          <a:noFill/>
          <a:ln w="25400">
            <a:solidFill>
              <a:schemeClr val="tx1"/>
            </a:solidFill>
            <a:round/>
            <a:headEnd/>
            <a:tailEnd/>
          </a:ln>
          <a:effectLst/>
        </p:spPr>
      </p:cxnSp>
      <p:sp>
        <p:nvSpPr>
          <p:cNvPr id="1501272" name="Rectangle 88"/>
          <p:cNvSpPr>
            <a:spLocks noChangeArrowheads="1"/>
          </p:cNvSpPr>
          <p:nvPr/>
        </p:nvSpPr>
        <p:spPr bwMode="auto">
          <a:xfrm>
            <a:off x="2289175" y="3128963"/>
            <a:ext cx="1524000" cy="228600"/>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1000</a:t>
            </a:r>
          </a:p>
        </p:txBody>
      </p:sp>
      <p:grpSp>
        <p:nvGrpSpPr>
          <p:cNvPr id="7" name="Group 102"/>
          <p:cNvGrpSpPr>
            <a:grpSpLocks/>
          </p:cNvGrpSpPr>
          <p:nvPr/>
        </p:nvGrpSpPr>
        <p:grpSpPr bwMode="auto">
          <a:xfrm>
            <a:off x="4346575" y="3352800"/>
            <a:ext cx="1447800" cy="228600"/>
            <a:chOff x="1776" y="2112"/>
            <a:chExt cx="912" cy="144"/>
          </a:xfrm>
        </p:grpSpPr>
        <p:sp>
          <p:nvSpPr>
            <p:cNvPr id="1501273" name="Rectangle 89"/>
            <p:cNvSpPr>
              <a:spLocks noChangeArrowheads="1"/>
            </p:cNvSpPr>
            <p:nvPr/>
          </p:nvSpPr>
          <p:spPr bwMode="auto">
            <a:xfrm>
              <a:off x="177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500</a:t>
              </a:r>
            </a:p>
          </p:txBody>
        </p:sp>
        <p:sp>
          <p:nvSpPr>
            <p:cNvPr id="1501274" name="Rectangle 90"/>
            <p:cNvSpPr>
              <a:spLocks noChangeArrowheads="1"/>
            </p:cNvSpPr>
            <p:nvPr/>
          </p:nvSpPr>
          <p:spPr bwMode="auto">
            <a:xfrm>
              <a:off x="225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500</a:t>
              </a:r>
            </a:p>
          </p:txBody>
        </p:sp>
      </p:grpSp>
      <p:sp>
        <p:nvSpPr>
          <p:cNvPr id="1501276" name="Text Box 92"/>
          <p:cNvSpPr txBox="1">
            <a:spLocks noChangeArrowheads="1"/>
          </p:cNvSpPr>
          <p:nvPr/>
        </p:nvSpPr>
        <p:spPr bwMode="auto">
          <a:xfrm>
            <a:off x="3140075" y="2138363"/>
            <a:ext cx="1473200" cy="366712"/>
          </a:xfrm>
          <a:prstGeom prst="rect">
            <a:avLst/>
          </a:prstGeom>
          <a:noFill/>
          <a:ln w="9525">
            <a:noFill/>
            <a:miter lim="800000"/>
            <a:headEnd/>
            <a:tailEnd/>
          </a:ln>
          <a:effectLst/>
        </p:spPr>
        <p:txBody>
          <a:bodyPr wrap="none">
            <a:prstTxWarp prst="textNoShape">
              <a:avLst/>
            </a:prstTxWarp>
            <a:spAutoFit/>
          </a:bodyPr>
          <a:lstStyle/>
          <a:p>
            <a:r>
              <a:rPr lang="en-US" b="0"/>
              <a:t>MTU=1000B</a:t>
            </a:r>
          </a:p>
        </p:txBody>
      </p:sp>
      <p:sp>
        <p:nvSpPr>
          <p:cNvPr id="1501277" name="Text Box 93"/>
          <p:cNvSpPr txBox="1">
            <a:spLocks noChangeArrowheads="1"/>
          </p:cNvSpPr>
          <p:nvPr/>
        </p:nvSpPr>
        <p:spPr bwMode="auto">
          <a:xfrm>
            <a:off x="5197475" y="2290763"/>
            <a:ext cx="1346200" cy="366712"/>
          </a:xfrm>
          <a:prstGeom prst="rect">
            <a:avLst/>
          </a:prstGeom>
          <a:noFill/>
          <a:ln w="9525">
            <a:noFill/>
            <a:miter lim="800000"/>
            <a:headEnd/>
            <a:tailEnd/>
          </a:ln>
          <a:effectLst/>
        </p:spPr>
        <p:txBody>
          <a:bodyPr wrap="none">
            <a:prstTxWarp prst="textNoShape">
              <a:avLst/>
            </a:prstTxWarp>
            <a:spAutoFit/>
          </a:bodyPr>
          <a:lstStyle/>
          <a:p>
            <a:r>
              <a:rPr lang="en-US" b="0"/>
              <a:t>MTU=500B</a:t>
            </a:r>
          </a:p>
        </p:txBody>
      </p:sp>
      <p:sp>
        <p:nvSpPr>
          <p:cNvPr id="1501278" name="Text Box 94"/>
          <p:cNvSpPr txBox="1">
            <a:spLocks noChangeArrowheads="1"/>
          </p:cNvSpPr>
          <p:nvPr/>
        </p:nvSpPr>
        <p:spPr bwMode="auto">
          <a:xfrm>
            <a:off x="7178675" y="2138363"/>
            <a:ext cx="1473200" cy="366712"/>
          </a:xfrm>
          <a:prstGeom prst="rect">
            <a:avLst/>
          </a:prstGeom>
          <a:noFill/>
          <a:ln w="9525">
            <a:noFill/>
            <a:miter lim="800000"/>
            <a:headEnd/>
            <a:tailEnd/>
          </a:ln>
          <a:effectLst/>
        </p:spPr>
        <p:txBody>
          <a:bodyPr wrap="none">
            <a:prstTxWarp prst="textNoShape">
              <a:avLst/>
            </a:prstTxWarp>
            <a:spAutoFit/>
          </a:bodyPr>
          <a:lstStyle/>
          <a:p>
            <a:r>
              <a:rPr lang="en-US" b="0"/>
              <a:t>MTU=1000B</a:t>
            </a:r>
          </a:p>
        </p:txBody>
      </p:sp>
      <p:sp>
        <p:nvSpPr>
          <p:cNvPr id="1501279" name="Text Box 95"/>
          <p:cNvSpPr txBox="1">
            <a:spLocks noChangeArrowheads="1"/>
          </p:cNvSpPr>
          <p:nvPr/>
        </p:nvSpPr>
        <p:spPr bwMode="auto">
          <a:xfrm>
            <a:off x="1679575" y="2228851"/>
            <a:ext cx="864404" cy="369332"/>
          </a:xfrm>
          <a:prstGeom prst="rect">
            <a:avLst/>
          </a:prstGeom>
          <a:noFill/>
          <a:ln w="9525">
            <a:noFill/>
            <a:miter lim="800000"/>
            <a:headEnd/>
            <a:tailEnd/>
          </a:ln>
          <a:effectLst/>
        </p:spPr>
        <p:txBody>
          <a:bodyPr wrap="none">
            <a:prstTxWarp prst="textNoShape">
              <a:avLst/>
            </a:prstTxWarp>
            <a:spAutoFit/>
          </a:bodyPr>
          <a:lstStyle/>
          <a:p>
            <a:r>
              <a:rPr lang="en-US"/>
              <a:t>Host A</a:t>
            </a:r>
          </a:p>
        </p:txBody>
      </p:sp>
      <p:sp>
        <p:nvSpPr>
          <p:cNvPr id="1501280" name="Text Box 96"/>
          <p:cNvSpPr txBox="1">
            <a:spLocks noChangeArrowheads="1"/>
          </p:cNvSpPr>
          <p:nvPr/>
        </p:nvSpPr>
        <p:spPr bwMode="auto">
          <a:xfrm>
            <a:off x="9140825" y="2438401"/>
            <a:ext cx="877163" cy="369332"/>
          </a:xfrm>
          <a:prstGeom prst="rect">
            <a:avLst/>
          </a:prstGeom>
          <a:noFill/>
          <a:ln w="9525">
            <a:noFill/>
            <a:miter lim="800000"/>
            <a:headEnd/>
            <a:tailEnd/>
          </a:ln>
          <a:effectLst/>
        </p:spPr>
        <p:txBody>
          <a:bodyPr wrap="none">
            <a:prstTxWarp prst="textNoShape">
              <a:avLst/>
            </a:prstTxWarp>
            <a:spAutoFit/>
          </a:bodyPr>
          <a:lstStyle/>
          <a:p>
            <a:r>
              <a:rPr lang="en-US"/>
              <a:t>Host B</a:t>
            </a:r>
          </a:p>
        </p:txBody>
      </p:sp>
      <p:sp>
        <p:nvSpPr>
          <p:cNvPr id="1501282" name="Text Box 98"/>
          <p:cNvSpPr txBox="1">
            <a:spLocks noChangeArrowheads="1"/>
          </p:cNvSpPr>
          <p:nvPr/>
        </p:nvSpPr>
        <p:spPr bwMode="auto">
          <a:xfrm>
            <a:off x="4708525" y="2681288"/>
            <a:ext cx="476250" cy="366712"/>
          </a:xfrm>
          <a:prstGeom prst="rect">
            <a:avLst/>
          </a:prstGeom>
          <a:noFill/>
          <a:ln w="9525">
            <a:noFill/>
            <a:miter lim="800000"/>
            <a:headEnd/>
            <a:tailEnd/>
          </a:ln>
          <a:effectLst/>
        </p:spPr>
        <p:txBody>
          <a:bodyPr wrap="none">
            <a:prstTxWarp prst="textNoShape">
              <a:avLst/>
            </a:prstTxWarp>
            <a:spAutoFit/>
          </a:bodyPr>
          <a:lstStyle/>
          <a:p>
            <a:r>
              <a:rPr lang="en-US"/>
              <a:t>R1</a:t>
            </a:r>
          </a:p>
        </p:txBody>
      </p:sp>
      <p:sp>
        <p:nvSpPr>
          <p:cNvPr id="1501284" name="Text Box 100"/>
          <p:cNvSpPr txBox="1">
            <a:spLocks noChangeArrowheads="1"/>
          </p:cNvSpPr>
          <p:nvPr/>
        </p:nvSpPr>
        <p:spPr bwMode="auto">
          <a:xfrm>
            <a:off x="6613525" y="3062288"/>
            <a:ext cx="476250" cy="366712"/>
          </a:xfrm>
          <a:prstGeom prst="rect">
            <a:avLst/>
          </a:prstGeom>
          <a:noFill/>
          <a:ln w="9525">
            <a:noFill/>
            <a:miter lim="800000"/>
            <a:headEnd/>
            <a:tailEnd/>
          </a:ln>
          <a:effectLst/>
        </p:spPr>
        <p:txBody>
          <a:bodyPr wrap="none">
            <a:prstTxWarp prst="textNoShape">
              <a:avLst/>
            </a:prstTxWarp>
            <a:spAutoFit/>
          </a:bodyPr>
          <a:lstStyle/>
          <a:p>
            <a:r>
              <a:rPr lang="en-US"/>
              <a:t>R2</a:t>
            </a:r>
          </a:p>
        </p:txBody>
      </p:sp>
      <p:sp>
        <p:nvSpPr>
          <p:cNvPr id="1501285" name="Text Box 101"/>
          <p:cNvSpPr txBox="1">
            <a:spLocks noChangeArrowheads="1"/>
          </p:cNvSpPr>
          <p:nvPr/>
        </p:nvSpPr>
        <p:spPr bwMode="auto">
          <a:xfrm>
            <a:off x="2203451" y="4500564"/>
            <a:ext cx="7781925" cy="376237"/>
          </a:xfrm>
          <a:prstGeom prst="rect">
            <a:avLst/>
          </a:prstGeom>
          <a:noFill/>
          <a:ln w="9525">
            <a:solidFill>
              <a:schemeClr val="tx1"/>
            </a:solidFill>
            <a:miter lim="800000"/>
            <a:headEnd/>
            <a:tailEnd/>
          </a:ln>
          <a:effectLst/>
        </p:spPr>
        <p:txBody>
          <a:bodyPr wrap="none">
            <a:prstTxWarp prst="textNoShape">
              <a:avLst/>
            </a:prstTxWarp>
            <a:spAutoFit/>
          </a:bodyPr>
          <a:lstStyle/>
          <a:p>
            <a:r>
              <a:rPr lang="en-US" b="0" dirty="0"/>
              <a:t>MTU (Maximum Transfer Unit) = Maximum packet size handled by network</a:t>
            </a:r>
          </a:p>
        </p:txBody>
      </p:sp>
      <p:sp>
        <p:nvSpPr>
          <p:cNvPr id="1501275" name="Rectangle 91"/>
          <p:cNvSpPr>
            <a:spLocks noChangeArrowheads="1"/>
          </p:cNvSpPr>
          <p:nvPr/>
        </p:nvSpPr>
        <p:spPr bwMode="auto">
          <a:xfrm>
            <a:off x="6251575" y="3662363"/>
            <a:ext cx="1524000" cy="228600"/>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1000</a:t>
            </a:r>
          </a:p>
        </p:txBody>
      </p:sp>
    </p:spTree>
    <p:extLst>
      <p:ext uri="{BB962C8B-B14F-4D97-AF65-F5344CB8AC3E}">
        <p14:creationId xmlns:p14="http://schemas.microsoft.com/office/powerpoint/2010/main" val="3057815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3.33333E-6 3.33333E-6 L 0.225 0.03819 " pathEditMode="relative" rAng="0" ptsTypes="AA">
                                      <p:cBhvr>
                                        <p:cTn id="6" dur="2000" fill="hold"/>
                                        <p:tgtEl>
                                          <p:spTgt spid="1501272"/>
                                        </p:tgtEl>
                                        <p:attrNameLst>
                                          <p:attrName>ppt_x</p:attrName>
                                          <p:attrName>ppt_y</p:attrName>
                                        </p:attrNameLst>
                                      </p:cBhvr>
                                      <p:rCtr x="11200" y="1900"/>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0127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63" presetClass="path" presetSubtype="0" accel="50000" decel="50000" fill="hold" nodeType="clickEffect">
                                  <p:stCondLst>
                                    <p:cond delay="0"/>
                                  </p:stCondLst>
                                  <p:childTnLst>
                                    <p:animMotion origin="layout" path="M -3.33333E-6 -1.11111E-6 L 0.21667 0.04445 " pathEditMode="relative" rAng="0" ptsTypes="AA">
                                      <p:cBhvr>
                                        <p:cTn id="16" dur="2000" fill="hold"/>
                                        <p:tgtEl>
                                          <p:spTgt spid="7"/>
                                        </p:tgtEl>
                                        <p:attrNameLst>
                                          <p:attrName>ppt_x</p:attrName>
                                          <p:attrName>ppt_y</p:attrName>
                                        </p:attrNameLst>
                                      </p:cBhvr>
                                      <p:rCtr x="10800" y="2200"/>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01197">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5012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63" presetClass="path" presetSubtype="0" accel="50000" decel="50000" fill="hold" grpId="1" nodeType="clickEffect">
                                  <p:stCondLst>
                                    <p:cond delay="0"/>
                                  </p:stCondLst>
                                  <p:childTnLst>
                                    <p:animMotion origin="layout" path="M 0.00417 -0.0007 L 0.2625 -0.08472 " pathEditMode="relative" rAng="0" ptsTypes="AA">
                                      <p:cBhvr>
                                        <p:cTn id="30" dur="2000" fill="hold"/>
                                        <p:tgtEl>
                                          <p:spTgt spid="1501275"/>
                                        </p:tgtEl>
                                        <p:attrNameLst>
                                          <p:attrName>ppt_x</p:attrName>
                                          <p:attrName>ppt_y</p:attrName>
                                        </p:attrNameLst>
                                      </p:cBhvr>
                                      <p:rCtr x="12900" y="-42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1197" grpId="0" build="p"/>
      <p:bldP spid="1501272" grpId="0" animBg="1"/>
      <p:bldP spid="1501272" grpId="1" animBg="1"/>
      <p:bldP spid="1501275" grpId="0" animBg="1"/>
      <p:bldP spid="1501275"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8689" y="2062163"/>
            <a:ext cx="2122487" cy="2057400"/>
            <a:chOff x="832" y="1344"/>
            <a:chExt cx="1136" cy="1024"/>
          </a:xfrm>
        </p:grpSpPr>
        <p:sp>
          <p:nvSpPr>
            <p:cNvPr id="1507331"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7332"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7333"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7334"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7335"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7336"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7337"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7338"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7339"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a:p>
          </p:txBody>
        </p:sp>
      </p:grpSp>
      <p:sp>
        <p:nvSpPr>
          <p:cNvPr id="1507340" name="Rectangle 12"/>
          <p:cNvSpPr>
            <a:spLocks noGrp="1" noChangeArrowheads="1"/>
          </p:cNvSpPr>
          <p:nvPr>
            <p:ph type="title"/>
          </p:nvPr>
        </p:nvSpPr>
        <p:spPr/>
        <p:txBody>
          <a:bodyPr/>
          <a:lstStyle/>
          <a:p>
            <a:r>
              <a:rPr lang="en-US" sz="3500"/>
              <a:t>Where does Reassemble Happen?</a:t>
            </a:r>
          </a:p>
        </p:txBody>
      </p:sp>
      <p:sp>
        <p:nvSpPr>
          <p:cNvPr id="1507341" name="Rectangle 13"/>
          <p:cNvSpPr>
            <a:spLocks noGrp="1" noChangeArrowheads="1"/>
          </p:cNvSpPr>
          <p:nvPr>
            <p:ph type="body" idx="1"/>
          </p:nvPr>
        </p:nvSpPr>
        <p:spPr>
          <a:xfrm>
            <a:off x="1984375" y="5257800"/>
            <a:ext cx="8229600" cy="1143000"/>
          </a:xfrm>
        </p:spPr>
        <p:txBody>
          <a:bodyPr>
            <a:normAutofit/>
          </a:bodyPr>
          <a:lstStyle/>
          <a:p>
            <a:r>
              <a:rPr lang="en-US" sz="2700" dirty="0"/>
              <a:t>A2: end-host B (receiver)</a:t>
            </a:r>
          </a:p>
        </p:txBody>
      </p:sp>
      <p:grpSp>
        <p:nvGrpSpPr>
          <p:cNvPr id="3" name="Group 14"/>
          <p:cNvGrpSpPr>
            <a:grpSpLocks/>
          </p:cNvGrpSpPr>
          <p:nvPr/>
        </p:nvGrpSpPr>
        <p:grpSpPr bwMode="auto">
          <a:xfrm>
            <a:off x="2614613" y="1985963"/>
            <a:ext cx="2417762" cy="1828800"/>
            <a:chOff x="832" y="1344"/>
            <a:chExt cx="1136" cy="1024"/>
          </a:xfrm>
        </p:grpSpPr>
        <p:sp>
          <p:nvSpPr>
            <p:cNvPr id="1507343"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7344"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7345"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7346"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7347"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7348"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7349"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7350"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7351"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a:p>
          </p:txBody>
        </p:sp>
      </p:grpSp>
      <p:sp>
        <p:nvSpPr>
          <p:cNvPr id="1507352" name="Rectangle 24"/>
          <p:cNvSpPr>
            <a:spLocks noChangeArrowheads="1"/>
          </p:cNvSpPr>
          <p:nvPr/>
        </p:nvSpPr>
        <p:spPr bwMode="auto">
          <a:xfrm>
            <a:off x="2584450" y="291941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sp>
        <p:nvSpPr>
          <p:cNvPr id="1507353" name="Rectangle 25"/>
          <p:cNvSpPr>
            <a:spLocks noChangeArrowheads="1"/>
          </p:cNvSpPr>
          <p:nvPr/>
        </p:nvSpPr>
        <p:spPr bwMode="auto">
          <a:xfrm>
            <a:off x="4879975" y="305276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cxnSp>
        <p:nvCxnSpPr>
          <p:cNvPr id="1507354" name="AutoShape 26"/>
          <p:cNvCxnSpPr>
            <a:cxnSpLocks noChangeShapeType="1"/>
            <a:stCxn id="1507351" idx="2"/>
            <a:endCxn id="1507353" idx="1"/>
          </p:cNvCxnSpPr>
          <p:nvPr/>
        </p:nvCxnSpPr>
        <p:spPr bwMode="auto">
          <a:xfrm>
            <a:off x="2784475" y="2967038"/>
            <a:ext cx="2095500" cy="171450"/>
          </a:xfrm>
          <a:prstGeom prst="straightConnector1">
            <a:avLst/>
          </a:prstGeom>
          <a:noFill/>
          <a:ln w="25400">
            <a:solidFill>
              <a:schemeClr val="tx1"/>
            </a:solidFill>
            <a:round/>
            <a:headEnd/>
            <a:tailEnd/>
          </a:ln>
          <a:effectLst/>
        </p:spPr>
      </p:cxnSp>
      <p:grpSp>
        <p:nvGrpSpPr>
          <p:cNvPr id="4" name="Group 27"/>
          <p:cNvGrpSpPr>
            <a:grpSpLocks/>
          </p:cNvGrpSpPr>
          <p:nvPr/>
        </p:nvGrpSpPr>
        <p:grpSpPr bwMode="auto">
          <a:xfrm>
            <a:off x="1755776" y="2671763"/>
            <a:ext cx="523875" cy="488950"/>
            <a:chOff x="1014" y="912"/>
            <a:chExt cx="574" cy="596"/>
          </a:xfrm>
        </p:grpSpPr>
        <p:sp>
          <p:nvSpPr>
            <p:cNvPr id="1507356" name="Freeform 2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a:p>
          </p:txBody>
        </p:sp>
        <p:sp>
          <p:nvSpPr>
            <p:cNvPr id="1507357" name="Line 2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7358" name="Line 3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7359" name="Freeform 3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a:p>
          </p:txBody>
        </p:sp>
        <p:sp>
          <p:nvSpPr>
            <p:cNvPr id="1507360" name="Line 3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61" name="Line 3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62" name="Line 3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63" name="Rectangle 3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a:p>
          </p:txBody>
        </p:sp>
        <p:sp>
          <p:nvSpPr>
            <p:cNvPr id="1507364" name="Freeform 3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a:p>
          </p:txBody>
        </p:sp>
        <p:sp>
          <p:nvSpPr>
            <p:cNvPr id="1507365" name="Line 3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66" name="Line 3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67" name="Line 3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a:p>
          </p:txBody>
        </p:sp>
      </p:grpSp>
      <p:cxnSp>
        <p:nvCxnSpPr>
          <p:cNvPr id="1507368" name="AutoShape 40"/>
          <p:cNvCxnSpPr>
            <a:cxnSpLocks noChangeShapeType="1"/>
            <a:stCxn id="1507356" idx="4"/>
            <a:endCxn id="1507352" idx="1"/>
          </p:cNvCxnSpPr>
          <p:nvPr/>
        </p:nvCxnSpPr>
        <p:spPr bwMode="auto">
          <a:xfrm>
            <a:off x="2287588" y="2992438"/>
            <a:ext cx="296862" cy="12700"/>
          </a:xfrm>
          <a:prstGeom prst="straightConnector1">
            <a:avLst/>
          </a:prstGeom>
          <a:noFill/>
          <a:ln w="25400">
            <a:solidFill>
              <a:schemeClr val="tx1"/>
            </a:solidFill>
            <a:round/>
            <a:headEnd/>
            <a:tailEnd/>
          </a:ln>
          <a:effectLst/>
        </p:spPr>
      </p:cxnSp>
      <p:grpSp>
        <p:nvGrpSpPr>
          <p:cNvPr id="5" name="Group 41"/>
          <p:cNvGrpSpPr>
            <a:grpSpLocks/>
          </p:cNvGrpSpPr>
          <p:nvPr/>
        </p:nvGrpSpPr>
        <p:grpSpPr bwMode="auto">
          <a:xfrm>
            <a:off x="6653213" y="1909763"/>
            <a:ext cx="2265362" cy="1828800"/>
            <a:chOff x="832" y="1344"/>
            <a:chExt cx="1136" cy="1024"/>
          </a:xfrm>
        </p:grpSpPr>
        <p:sp>
          <p:nvSpPr>
            <p:cNvPr id="1507370" name="Oval 42"/>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7371" name="Oval 43"/>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7372" name="Oval 44"/>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7373" name="Oval 45"/>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7374" name="Oval 46"/>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7375" name="Oval 47"/>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7376" name="Oval 48"/>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7377" name="Oval 49"/>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7378" name="Oval 50"/>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a:p>
          </p:txBody>
        </p:sp>
      </p:grpSp>
      <p:sp>
        <p:nvSpPr>
          <p:cNvPr id="1507379" name="Rectangle 51"/>
          <p:cNvSpPr>
            <a:spLocks noChangeArrowheads="1"/>
          </p:cNvSpPr>
          <p:nvPr/>
        </p:nvSpPr>
        <p:spPr bwMode="auto">
          <a:xfrm>
            <a:off x="8689975" y="305276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grpSp>
        <p:nvGrpSpPr>
          <p:cNvPr id="6" name="Group 52"/>
          <p:cNvGrpSpPr>
            <a:grpSpLocks/>
          </p:cNvGrpSpPr>
          <p:nvPr/>
        </p:nvGrpSpPr>
        <p:grpSpPr bwMode="auto">
          <a:xfrm>
            <a:off x="9309101" y="2773363"/>
            <a:ext cx="523875" cy="488950"/>
            <a:chOff x="1014" y="912"/>
            <a:chExt cx="574" cy="596"/>
          </a:xfrm>
        </p:grpSpPr>
        <p:sp>
          <p:nvSpPr>
            <p:cNvPr id="1507381" name="Freeform 5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a:p>
          </p:txBody>
        </p:sp>
        <p:sp>
          <p:nvSpPr>
            <p:cNvPr id="1507382" name="Line 5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7383" name="Line 5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7384" name="Freeform 5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a:p>
          </p:txBody>
        </p:sp>
        <p:sp>
          <p:nvSpPr>
            <p:cNvPr id="1507385" name="Line 5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86" name="Line 5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87" name="Line 5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88" name="Rectangle 6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a:p>
          </p:txBody>
        </p:sp>
        <p:sp>
          <p:nvSpPr>
            <p:cNvPr id="1507389" name="Freeform 6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a:p>
          </p:txBody>
        </p:sp>
        <p:sp>
          <p:nvSpPr>
            <p:cNvPr id="1507390" name="Line 6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91" name="Line 6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7392" name="Line 6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a:p>
          </p:txBody>
        </p:sp>
      </p:grpSp>
      <p:cxnSp>
        <p:nvCxnSpPr>
          <p:cNvPr id="1507393" name="AutoShape 65"/>
          <p:cNvCxnSpPr>
            <a:cxnSpLocks noChangeShapeType="1"/>
            <a:stCxn id="1507379" idx="3"/>
            <a:endCxn id="1507389" idx="22"/>
          </p:cNvCxnSpPr>
          <p:nvPr/>
        </p:nvCxnSpPr>
        <p:spPr bwMode="auto">
          <a:xfrm flipV="1">
            <a:off x="8874126" y="3109914"/>
            <a:ext cx="449263" cy="28575"/>
          </a:xfrm>
          <a:prstGeom prst="straightConnector1">
            <a:avLst/>
          </a:prstGeom>
          <a:noFill/>
          <a:ln w="25400">
            <a:solidFill>
              <a:schemeClr val="tx1"/>
            </a:solidFill>
            <a:round/>
            <a:headEnd/>
            <a:tailEnd/>
          </a:ln>
          <a:effectLst/>
        </p:spPr>
      </p:cxnSp>
      <p:cxnSp>
        <p:nvCxnSpPr>
          <p:cNvPr id="1507394" name="AutoShape 66"/>
          <p:cNvCxnSpPr>
            <a:cxnSpLocks noChangeShapeType="1"/>
            <a:stCxn id="1507395" idx="3"/>
            <a:endCxn id="1507379" idx="1"/>
          </p:cNvCxnSpPr>
          <p:nvPr/>
        </p:nvCxnSpPr>
        <p:spPr bwMode="auto">
          <a:xfrm flipV="1">
            <a:off x="6937375" y="3138489"/>
            <a:ext cx="1752600" cy="357187"/>
          </a:xfrm>
          <a:prstGeom prst="straightConnector1">
            <a:avLst/>
          </a:prstGeom>
          <a:noFill/>
          <a:ln w="25400">
            <a:solidFill>
              <a:schemeClr val="tx1"/>
            </a:solidFill>
            <a:round/>
            <a:headEnd/>
            <a:tailEnd/>
          </a:ln>
          <a:effectLst/>
        </p:spPr>
      </p:cxnSp>
      <p:sp>
        <p:nvSpPr>
          <p:cNvPr id="1507395" name="Rectangle 67"/>
          <p:cNvSpPr>
            <a:spLocks noChangeArrowheads="1"/>
          </p:cNvSpPr>
          <p:nvPr/>
        </p:nvSpPr>
        <p:spPr bwMode="auto">
          <a:xfrm>
            <a:off x="6753225" y="3409950"/>
            <a:ext cx="184150" cy="171450"/>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prstTxWarp prst="textNoShape">
              <a:avLst/>
            </a:prstTxWarp>
            <a:flatTx/>
          </a:bodyPr>
          <a:lstStyle/>
          <a:p>
            <a:endParaRPr lang="en-US"/>
          </a:p>
        </p:txBody>
      </p:sp>
      <p:cxnSp>
        <p:nvCxnSpPr>
          <p:cNvPr id="1507396" name="AutoShape 68"/>
          <p:cNvCxnSpPr>
            <a:cxnSpLocks noChangeShapeType="1"/>
            <a:stCxn id="1507353" idx="3"/>
            <a:endCxn id="1507395" idx="1"/>
          </p:cNvCxnSpPr>
          <p:nvPr/>
        </p:nvCxnSpPr>
        <p:spPr bwMode="auto">
          <a:xfrm>
            <a:off x="5064125" y="3138489"/>
            <a:ext cx="1689100" cy="357187"/>
          </a:xfrm>
          <a:prstGeom prst="straightConnector1">
            <a:avLst/>
          </a:prstGeom>
          <a:noFill/>
          <a:ln w="25400">
            <a:solidFill>
              <a:schemeClr val="tx1"/>
            </a:solidFill>
            <a:round/>
            <a:headEnd/>
            <a:tailEnd/>
          </a:ln>
          <a:effectLst/>
        </p:spPr>
      </p:cxnSp>
      <p:grpSp>
        <p:nvGrpSpPr>
          <p:cNvPr id="7" name="Group 70"/>
          <p:cNvGrpSpPr>
            <a:grpSpLocks/>
          </p:cNvGrpSpPr>
          <p:nvPr/>
        </p:nvGrpSpPr>
        <p:grpSpPr bwMode="auto">
          <a:xfrm>
            <a:off x="4346575" y="3352800"/>
            <a:ext cx="1447800" cy="228600"/>
            <a:chOff x="1776" y="2112"/>
            <a:chExt cx="912" cy="144"/>
          </a:xfrm>
        </p:grpSpPr>
        <p:sp>
          <p:nvSpPr>
            <p:cNvPr id="1507399" name="Rectangle 71"/>
            <p:cNvSpPr>
              <a:spLocks noChangeArrowheads="1"/>
            </p:cNvSpPr>
            <p:nvPr/>
          </p:nvSpPr>
          <p:spPr bwMode="auto">
            <a:xfrm>
              <a:off x="177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500</a:t>
              </a:r>
            </a:p>
          </p:txBody>
        </p:sp>
        <p:sp>
          <p:nvSpPr>
            <p:cNvPr id="1507400" name="Rectangle 72"/>
            <p:cNvSpPr>
              <a:spLocks noChangeArrowheads="1"/>
            </p:cNvSpPr>
            <p:nvPr/>
          </p:nvSpPr>
          <p:spPr bwMode="auto">
            <a:xfrm>
              <a:off x="2256" y="2112"/>
              <a:ext cx="432" cy="144"/>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500</a:t>
              </a:r>
            </a:p>
          </p:txBody>
        </p:sp>
      </p:grpSp>
      <p:sp>
        <p:nvSpPr>
          <p:cNvPr id="1507401" name="Text Box 73"/>
          <p:cNvSpPr txBox="1">
            <a:spLocks noChangeArrowheads="1"/>
          </p:cNvSpPr>
          <p:nvPr/>
        </p:nvSpPr>
        <p:spPr bwMode="auto">
          <a:xfrm>
            <a:off x="3140075" y="2138363"/>
            <a:ext cx="1473200" cy="366712"/>
          </a:xfrm>
          <a:prstGeom prst="rect">
            <a:avLst/>
          </a:prstGeom>
          <a:noFill/>
          <a:ln w="9525">
            <a:noFill/>
            <a:miter lim="800000"/>
            <a:headEnd/>
            <a:tailEnd/>
          </a:ln>
          <a:effectLst/>
        </p:spPr>
        <p:txBody>
          <a:bodyPr wrap="none">
            <a:prstTxWarp prst="textNoShape">
              <a:avLst/>
            </a:prstTxWarp>
            <a:spAutoFit/>
          </a:bodyPr>
          <a:lstStyle/>
          <a:p>
            <a:r>
              <a:rPr lang="en-US" b="0"/>
              <a:t>MTU=1000B</a:t>
            </a:r>
          </a:p>
        </p:txBody>
      </p:sp>
      <p:sp>
        <p:nvSpPr>
          <p:cNvPr id="1507402" name="Text Box 74"/>
          <p:cNvSpPr txBox="1">
            <a:spLocks noChangeArrowheads="1"/>
          </p:cNvSpPr>
          <p:nvPr/>
        </p:nvSpPr>
        <p:spPr bwMode="auto">
          <a:xfrm>
            <a:off x="5197475" y="2290763"/>
            <a:ext cx="1346200" cy="366712"/>
          </a:xfrm>
          <a:prstGeom prst="rect">
            <a:avLst/>
          </a:prstGeom>
          <a:noFill/>
          <a:ln w="9525">
            <a:noFill/>
            <a:miter lim="800000"/>
            <a:headEnd/>
            <a:tailEnd/>
          </a:ln>
          <a:effectLst/>
        </p:spPr>
        <p:txBody>
          <a:bodyPr wrap="none">
            <a:prstTxWarp prst="textNoShape">
              <a:avLst/>
            </a:prstTxWarp>
            <a:spAutoFit/>
          </a:bodyPr>
          <a:lstStyle/>
          <a:p>
            <a:r>
              <a:rPr lang="en-US" b="0"/>
              <a:t>MTU=500B</a:t>
            </a:r>
          </a:p>
        </p:txBody>
      </p:sp>
      <p:sp>
        <p:nvSpPr>
          <p:cNvPr id="1507403" name="Text Box 75"/>
          <p:cNvSpPr txBox="1">
            <a:spLocks noChangeArrowheads="1"/>
          </p:cNvSpPr>
          <p:nvPr/>
        </p:nvSpPr>
        <p:spPr bwMode="auto">
          <a:xfrm>
            <a:off x="7178675" y="2138363"/>
            <a:ext cx="1473200" cy="366712"/>
          </a:xfrm>
          <a:prstGeom prst="rect">
            <a:avLst/>
          </a:prstGeom>
          <a:noFill/>
          <a:ln w="9525">
            <a:noFill/>
            <a:miter lim="800000"/>
            <a:headEnd/>
            <a:tailEnd/>
          </a:ln>
          <a:effectLst/>
        </p:spPr>
        <p:txBody>
          <a:bodyPr wrap="none">
            <a:prstTxWarp prst="textNoShape">
              <a:avLst/>
            </a:prstTxWarp>
            <a:spAutoFit/>
          </a:bodyPr>
          <a:lstStyle/>
          <a:p>
            <a:r>
              <a:rPr lang="en-US" b="0"/>
              <a:t>MTU=1000B</a:t>
            </a:r>
          </a:p>
        </p:txBody>
      </p:sp>
      <p:sp>
        <p:nvSpPr>
          <p:cNvPr id="1507404" name="Text Box 76"/>
          <p:cNvSpPr txBox="1">
            <a:spLocks noChangeArrowheads="1"/>
          </p:cNvSpPr>
          <p:nvPr/>
        </p:nvSpPr>
        <p:spPr bwMode="auto">
          <a:xfrm>
            <a:off x="1679575" y="2228851"/>
            <a:ext cx="864404" cy="369332"/>
          </a:xfrm>
          <a:prstGeom prst="rect">
            <a:avLst/>
          </a:prstGeom>
          <a:noFill/>
          <a:ln w="9525">
            <a:noFill/>
            <a:miter lim="800000"/>
            <a:headEnd/>
            <a:tailEnd/>
          </a:ln>
          <a:effectLst/>
        </p:spPr>
        <p:txBody>
          <a:bodyPr wrap="none">
            <a:prstTxWarp prst="textNoShape">
              <a:avLst/>
            </a:prstTxWarp>
            <a:spAutoFit/>
          </a:bodyPr>
          <a:lstStyle/>
          <a:p>
            <a:r>
              <a:rPr lang="en-US"/>
              <a:t>Host A</a:t>
            </a:r>
          </a:p>
        </p:txBody>
      </p:sp>
      <p:sp>
        <p:nvSpPr>
          <p:cNvPr id="1507405" name="Text Box 77"/>
          <p:cNvSpPr txBox="1">
            <a:spLocks noChangeArrowheads="1"/>
          </p:cNvSpPr>
          <p:nvPr/>
        </p:nvSpPr>
        <p:spPr bwMode="auto">
          <a:xfrm>
            <a:off x="9140825" y="2438401"/>
            <a:ext cx="877163" cy="369332"/>
          </a:xfrm>
          <a:prstGeom prst="rect">
            <a:avLst/>
          </a:prstGeom>
          <a:noFill/>
          <a:ln w="9525">
            <a:noFill/>
            <a:miter lim="800000"/>
            <a:headEnd/>
            <a:tailEnd/>
          </a:ln>
          <a:effectLst/>
        </p:spPr>
        <p:txBody>
          <a:bodyPr wrap="none">
            <a:prstTxWarp prst="textNoShape">
              <a:avLst/>
            </a:prstTxWarp>
            <a:spAutoFit/>
          </a:bodyPr>
          <a:lstStyle/>
          <a:p>
            <a:r>
              <a:rPr lang="en-US"/>
              <a:t>Host B</a:t>
            </a:r>
          </a:p>
        </p:txBody>
      </p:sp>
      <p:sp>
        <p:nvSpPr>
          <p:cNvPr id="1507406" name="Text Box 78"/>
          <p:cNvSpPr txBox="1">
            <a:spLocks noChangeArrowheads="1"/>
          </p:cNvSpPr>
          <p:nvPr/>
        </p:nvSpPr>
        <p:spPr bwMode="auto">
          <a:xfrm>
            <a:off x="4708525" y="2681288"/>
            <a:ext cx="476250" cy="366712"/>
          </a:xfrm>
          <a:prstGeom prst="rect">
            <a:avLst/>
          </a:prstGeom>
          <a:noFill/>
          <a:ln w="9525">
            <a:noFill/>
            <a:miter lim="800000"/>
            <a:headEnd/>
            <a:tailEnd/>
          </a:ln>
          <a:effectLst/>
        </p:spPr>
        <p:txBody>
          <a:bodyPr wrap="none">
            <a:prstTxWarp prst="textNoShape">
              <a:avLst/>
            </a:prstTxWarp>
            <a:spAutoFit/>
          </a:bodyPr>
          <a:lstStyle/>
          <a:p>
            <a:r>
              <a:rPr lang="en-US"/>
              <a:t>R1</a:t>
            </a:r>
          </a:p>
        </p:txBody>
      </p:sp>
      <p:sp>
        <p:nvSpPr>
          <p:cNvPr id="1507407" name="Text Box 79"/>
          <p:cNvSpPr txBox="1">
            <a:spLocks noChangeArrowheads="1"/>
          </p:cNvSpPr>
          <p:nvPr/>
        </p:nvSpPr>
        <p:spPr bwMode="auto">
          <a:xfrm>
            <a:off x="6613525" y="3062288"/>
            <a:ext cx="476250" cy="366712"/>
          </a:xfrm>
          <a:prstGeom prst="rect">
            <a:avLst/>
          </a:prstGeom>
          <a:noFill/>
          <a:ln w="9525">
            <a:noFill/>
            <a:miter lim="800000"/>
            <a:headEnd/>
            <a:tailEnd/>
          </a:ln>
          <a:effectLst/>
        </p:spPr>
        <p:txBody>
          <a:bodyPr wrap="none">
            <a:prstTxWarp prst="textNoShape">
              <a:avLst/>
            </a:prstTxWarp>
            <a:spAutoFit/>
          </a:bodyPr>
          <a:lstStyle/>
          <a:p>
            <a:r>
              <a:rPr lang="en-US"/>
              <a:t>R2</a:t>
            </a:r>
          </a:p>
        </p:txBody>
      </p:sp>
      <p:sp>
        <p:nvSpPr>
          <p:cNvPr id="1507408" name="Text Box 80"/>
          <p:cNvSpPr txBox="1">
            <a:spLocks noChangeArrowheads="1"/>
          </p:cNvSpPr>
          <p:nvPr/>
        </p:nvSpPr>
        <p:spPr bwMode="auto">
          <a:xfrm>
            <a:off x="2203451" y="4500564"/>
            <a:ext cx="7781925" cy="376237"/>
          </a:xfrm>
          <a:prstGeom prst="rect">
            <a:avLst/>
          </a:prstGeom>
          <a:noFill/>
          <a:ln w="9525">
            <a:solidFill>
              <a:schemeClr val="tx1"/>
            </a:solidFill>
            <a:miter lim="800000"/>
            <a:headEnd/>
            <a:tailEnd/>
          </a:ln>
          <a:effectLst/>
        </p:spPr>
        <p:txBody>
          <a:bodyPr wrap="none">
            <a:prstTxWarp prst="textNoShape">
              <a:avLst/>
            </a:prstTxWarp>
            <a:spAutoFit/>
          </a:bodyPr>
          <a:lstStyle/>
          <a:p>
            <a:r>
              <a:rPr lang="en-US" b="0"/>
              <a:t>MTU (Maximum Transfer Unit) = Maximum packet size handled by network</a:t>
            </a:r>
          </a:p>
        </p:txBody>
      </p:sp>
      <p:sp>
        <p:nvSpPr>
          <p:cNvPr id="1507409" name="Rectangle 81"/>
          <p:cNvSpPr>
            <a:spLocks noChangeArrowheads="1"/>
          </p:cNvSpPr>
          <p:nvPr/>
        </p:nvSpPr>
        <p:spPr bwMode="auto">
          <a:xfrm>
            <a:off x="8537575" y="3276600"/>
            <a:ext cx="1524000" cy="228600"/>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1000</a:t>
            </a:r>
          </a:p>
        </p:txBody>
      </p:sp>
    </p:spTree>
    <p:extLst>
      <p:ext uri="{BB962C8B-B14F-4D97-AF65-F5344CB8AC3E}">
        <p14:creationId xmlns:p14="http://schemas.microsoft.com/office/powerpoint/2010/main" val="366510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5.55112E-17 4.44444E-6 L 0.47083 -0.01667 " pathEditMode="relative" rAng="0" ptsTypes="AA">
                                      <p:cBhvr>
                                        <p:cTn id="10" dur="2000" fill="hold"/>
                                        <p:tgtEl>
                                          <p:spTgt spid="7"/>
                                        </p:tgtEl>
                                        <p:attrNameLst>
                                          <p:attrName>ppt_x</p:attrName>
                                          <p:attrName>ppt_y</p:attrName>
                                        </p:attrNameLst>
                                      </p:cBhvr>
                                      <p:rCtr x="23500" y="-8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7"/>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5074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740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4738689" y="2062163"/>
            <a:ext cx="2122487" cy="2057400"/>
            <a:chOff x="832" y="1344"/>
            <a:chExt cx="1136" cy="1024"/>
          </a:xfrm>
        </p:grpSpPr>
        <p:sp>
          <p:nvSpPr>
            <p:cNvPr id="1505283" name="Oval 3"/>
            <p:cNvSpPr>
              <a:spLocks noChangeArrowheads="1"/>
            </p:cNvSpPr>
            <p:nvPr/>
          </p:nvSpPr>
          <p:spPr bwMode="auto">
            <a:xfrm>
              <a:off x="1220" y="1344"/>
              <a:ext cx="495" cy="42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5284" name="Oval 4"/>
            <p:cNvSpPr>
              <a:spLocks noChangeArrowheads="1"/>
            </p:cNvSpPr>
            <p:nvPr/>
          </p:nvSpPr>
          <p:spPr bwMode="auto">
            <a:xfrm>
              <a:off x="948" y="1455"/>
              <a:ext cx="379" cy="42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5285" name="Oval 5"/>
            <p:cNvSpPr>
              <a:spLocks noChangeArrowheads="1"/>
            </p:cNvSpPr>
            <p:nvPr/>
          </p:nvSpPr>
          <p:spPr bwMode="auto">
            <a:xfrm>
              <a:off x="832" y="1710"/>
              <a:ext cx="256" cy="306"/>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5286" name="Oval 6"/>
            <p:cNvSpPr>
              <a:spLocks noChangeArrowheads="1"/>
            </p:cNvSpPr>
            <p:nvPr/>
          </p:nvSpPr>
          <p:spPr bwMode="auto">
            <a:xfrm>
              <a:off x="909" y="1862"/>
              <a:ext cx="435" cy="442"/>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5287" name="Oval 7"/>
            <p:cNvSpPr>
              <a:spLocks noChangeArrowheads="1"/>
            </p:cNvSpPr>
            <p:nvPr/>
          </p:nvSpPr>
          <p:spPr bwMode="auto">
            <a:xfrm>
              <a:off x="1086" y="1924"/>
              <a:ext cx="671" cy="444"/>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5288" name="Oval 8"/>
            <p:cNvSpPr>
              <a:spLocks noChangeArrowheads="1"/>
            </p:cNvSpPr>
            <p:nvPr/>
          </p:nvSpPr>
          <p:spPr bwMode="auto">
            <a:xfrm>
              <a:off x="1605" y="1488"/>
              <a:ext cx="311" cy="312"/>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5289" name="Oval 9"/>
            <p:cNvSpPr>
              <a:spLocks noChangeArrowheads="1"/>
            </p:cNvSpPr>
            <p:nvPr/>
          </p:nvSpPr>
          <p:spPr bwMode="auto">
            <a:xfrm>
              <a:off x="1602" y="1681"/>
              <a:ext cx="366" cy="333"/>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5290" name="Oval 10"/>
            <p:cNvSpPr>
              <a:spLocks noChangeArrowheads="1"/>
            </p:cNvSpPr>
            <p:nvPr/>
          </p:nvSpPr>
          <p:spPr bwMode="auto">
            <a:xfrm>
              <a:off x="1569" y="1751"/>
              <a:ext cx="364" cy="547"/>
            </a:xfrm>
            <a:prstGeom prst="ellipse">
              <a:avLst/>
            </a:prstGeom>
            <a:solidFill>
              <a:srgbClr val="CCFFFF"/>
            </a:solidFill>
            <a:ln w="9525">
              <a:noFill/>
              <a:round/>
              <a:headEnd/>
              <a:tailEnd/>
            </a:ln>
          </p:spPr>
          <p:txBody>
            <a:bodyPr>
              <a:prstTxWarp prst="textNoShape">
                <a:avLst/>
              </a:prstTxWarp>
            </a:bodyPr>
            <a:lstStyle/>
            <a:p>
              <a:endParaRPr lang="en-US"/>
            </a:p>
          </p:txBody>
        </p:sp>
        <p:sp>
          <p:nvSpPr>
            <p:cNvPr id="1505291" name="Oval 11"/>
            <p:cNvSpPr>
              <a:spLocks noChangeArrowheads="1"/>
            </p:cNvSpPr>
            <p:nvPr/>
          </p:nvSpPr>
          <p:spPr bwMode="auto">
            <a:xfrm>
              <a:off x="912" y="1434"/>
              <a:ext cx="1008" cy="918"/>
            </a:xfrm>
            <a:prstGeom prst="ellipse">
              <a:avLst/>
            </a:prstGeom>
            <a:solidFill>
              <a:srgbClr val="CCFFFF"/>
            </a:solidFill>
            <a:ln w="9525">
              <a:noFill/>
              <a:round/>
              <a:headEnd/>
              <a:tailEnd/>
            </a:ln>
          </p:spPr>
          <p:txBody>
            <a:bodyPr>
              <a:prstTxWarp prst="textNoShape">
                <a:avLst/>
              </a:prstTxWarp>
            </a:bodyPr>
            <a:lstStyle/>
            <a:p>
              <a:endParaRPr lang="en-US"/>
            </a:p>
          </p:txBody>
        </p:sp>
      </p:grpSp>
      <p:sp>
        <p:nvSpPr>
          <p:cNvPr id="1505292" name="Rectangle 12"/>
          <p:cNvSpPr>
            <a:spLocks noGrp="1" noChangeArrowheads="1"/>
          </p:cNvSpPr>
          <p:nvPr>
            <p:ph type="title"/>
          </p:nvPr>
        </p:nvSpPr>
        <p:spPr/>
        <p:txBody>
          <a:bodyPr/>
          <a:lstStyle/>
          <a:p>
            <a:r>
              <a:rPr lang="en-US" sz="3500"/>
              <a:t>Where does Reassemble Happen?</a:t>
            </a:r>
          </a:p>
        </p:txBody>
      </p:sp>
      <p:sp>
        <p:nvSpPr>
          <p:cNvPr id="1505293" name="Rectangle 13"/>
          <p:cNvSpPr>
            <a:spLocks noGrp="1" noChangeArrowheads="1"/>
          </p:cNvSpPr>
          <p:nvPr>
            <p:ph type="body" idx="1"/>
          </p:nvPr>
        </p:nvSpPr>
        <p:spPr>
          <a:xfrm>
            <a:off x="1984375" y="5334000"/>
            <a:ext cx="8229600" cy="1524000"/>
          </a:xfrm>
        </p:spPr>
        <p:txBody>
          <a:bodyPr>
            <a:normAutofit/>
          </a:bodyPr>
          <a:lstStyle/>
          <a:p>
            <a:r>
              <a:rPr lang="en-US" dirty="0"/>
              <a:t>A2: correct answer</a:t>
            </a:r>
          </a:p>
          <a:p>
            <a:pPr lvl="1"/>
            <a:r>
              <a:rPr lang="en-US" dirty="0"/>
              <a:t>Fragments can travel across different paths!</a:t>
            </a:r>
          </a:p>
          <a:p>
            <a:pPr lvl="1"/>
            <a:r>
              <a:rPr lang="en-US" dirty="0"/>
              <a:t>Why reassemble in network, if it could be further fragmented later?</a:t>
            </a:r>
          </a:p>
          <a:p>
            <a:pPr lvl="1">
              <a:buFont typeface="Wingdings" charset="2"/>
              <a:buNone/>
            </a:pPr>
            <a:endParaRPr lang="en-US" dirty="0"/>
          </a:p>
        </p:txBody>
      </p:sp>
      <p:grpSp>
        <p:nvGrpSpPr>
          <p:cNvPr id="3" name="Group 14"/>
          <p:cNvGrpSpPr>
            <a:grpSpLocks/>
          </p:cNvGrpSpPr>
          <p:nvPr/>
        </p:nvGrpSpPr>
        <p:grpSpPr bwMode="auto">
          <a:xfrm>
            <a:off x="2614613" y="1985963"/>
            <a:ext cx="2417762" cy="1828800"/>
            <a:chOff x="832" y="1344"/>
            <a:chExt cx="1136" cy="1024"/>
          </a:xfrm>
        </p:grpSpPr>
        <p:sp>
          <p:nvSpPr>
            <p:cNvPr id="1505295" name="Oval 15"/>
            <p:cNvSpPr>
              <a:spLocks noChangeArrowheads="1"/>
            </p:cNvSpPr>
            <p:nvPr/>
          </p:nvSpPr>
          <p:spPr bwMode="auto">
            <a:xfrm>
              <a:off x="1220" y="1344"/>
              <a:ext cx="495" cy="42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5296" name="Oval 16"/>
            <p:cNvSpPr>
              <a:spLocks noChangeArrowheads="1"/>
            </p:cNvSpPr>
            <p:nvPr/>
          </p:nvSpPr>
          <p:spPr bwMode="auto">
            <a:xfrm>
              <a:off x="948" y="1455"/>
              <a:ext cx="379" cy="42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5297" name="Oval 17"/>
            <p:cNvSpPr>
              <a:spLocks noChangeArrowheads="1"/>
            </p:cNvSpPr>
            <p:nvPr/>
          </p:nvSpPr>
          <p:spPr bwMode="auto">
            <a:xfrm>
              <a:off x="832" y="1710"/>
              <a:ext cx="256" cy="306"/>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5298" name="Oval 18"/>
            <p:cNvSpPr>
              <a:spLocks noChangeArrowheads="1"/>
            </p:cNvSpPr>
            <p:nvPr/>
          </p:nvSpPr>
          <p:spPr bwMode="auto">
            <a:xfrm>
              <a:off x="909" y="1862"/>
              <a:ext cx="435" cy="442"/>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5299" name="Oval 19"/>
            <p:cNvSpPr>
              <a:spLocks noChangeArrowheads="1"/>
            </p:cNvSpPr>
            <p:nvPr/>
          </p:nvSpPr>
          <p:spPr bwMode="auto">
            <a:xfrm>
              <a:off x="1086" y="1924"/>
              <a:ext cx="671" cy="444"/>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5300" name="Oval 20"/>
            <p:cNvSpPr>
              <a:spLocks noChangeArrowheads="1"/>
            </p:cNvSpPr>
            <p:nvPr/>
          </p:nvSpPr>
          <p:spPr bwMode="auto">
            <a:xfrm>
              <a:off x="1605" y="1488"/>
              <a:ext cx="311" cy="312"/>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5301" name="Oval 21"/>
            <p:cNvSpPr>
              <a:spLocks noChangeArrowheads="1"/>
            </p:cNvSpPr>
            <p:nvPr/>
          </p:nvSpPr>
          <p:spPr bwMode="auto">
            <a:xfrm>
              <a:off x="1602" y="1681"/>
              <a:ext cx="366" cy="333"/>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5302" name="Oval 22"/>
            <p:cNvSpPr>
              <a:spLocks noChangeArrowheads="1"/>
            </p:cNvSpPr>
            <p:nvPr/>
          </p:nvSpPr>
          <p:spPr bwMode="auto">
            <a:xfrm>
              <a:off x="1569" y="1751"/>
              <a:ext cx="364" cy="547"/>
            </a:xfrm>
            <a:prstGeom prst="ellipse">
              <a:avLst/>
            </a:prstGeom>
            <a:solidFill>
              <a:srgbClr val="EAEAEA"/>
            </a:solidFill>
            <a:ln w="9525">
              <a:noFill/>
              <a:round/>
              <a:headEnd/>
              <a:tailEnd/>
            </a:ln>
          </p:spPr>
          <p:txBody>
            <a:bodyPr>
              <a:prstTxWarp prst="textNoShape">
                <a:avLst/>
              </a:prstTxWarp>
            </a:bodyPr>
            <a:lstStyle/>
            <a:p>
              <a:endParaRPr lang="en-US"/>
            </a:p>
          </p:txBody>
        </p:sp>
        <p:sp>
          <p:nvSpPr>
            <p:cNvPr id="1505303" name="Oval 23"/>
            <p:cNvSpPr>
              <a:spLocks noChangeArrowheads="1"/>
            </p:cNvSpPr>
            <p:nvPr/>
          </p:nvSpPr>
          <p:spPr bwMode="auto">
            <a:xfrm>
              <a:off x="912" y="1434"/>
              <a:ext cx="1008" cy="918"/>
            </a:xfrm>
            <a:prstGeom prst="ellipse">
              <a:avLst/>
            </a:prstGeom>
            <a:solidFill>
              <a:srgbClr val="EAEAEA"/>
            </a:solidFill>
            <a:ln w="9525">
              <a:noFill/>
              <a:round/>
              <a:headEnd/>
              <a:tailEnd/>
            </a:ln>
          </p:spPr>
          <p:txBody>
            <a:bodyPr>
              <a:prstTxWarp prst="textNoShape">
                <a:avLst/>
              </a:prstTxWarp>
            </a:bodyPr>
            <a:lstStyle/>
            <a:p>
              <a:endParaRPr lang="en-US"/>
            </a:p>
          </p:txBody>
        </p:sp>
      </p:grpSp>
      <p:sp>
        <p:nvSpPr>
          <p:cNvPr id="1505304" name="Rectangle 24"/>
          <p:cNvSpPr>
            <a:spLocks noChangeArrowheads="1"/>
          </p:cNvSpPr>
          <p:nvPr/>
        </p:nvSpPr>
        <p:spPr bwMode="auto">
          <a:xfrm>
            <a:off x="2584450" y="291941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sp>
        <p:nvSpPr>
          <p:cNvPr id="1505305" name="Rectangle 25"/>
          <p:cNvSpPr>
            <a:spLocks noChangeArrowheads="1"/>
          </p:cNvSpPr>
          <p:nvPr/>
        </p:nvSpPr>
        <p:spPr bwMode="auto">
          <a:xfrm>
            <a:off x="4879975" y="305276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cxnSp>
        <p:nvCxnSpPr>
          <p:cNvPr id="1505306" name="AutoShape 26"/>
          <p:cNvCxnSpPr>
            <a:cxnSpLocks noChangeShapeType="1"/>
            <a:stCxn id="1505303" idx="2"/>
            <a:endCxn id="1505305" idx="1"/>
          </p:cNvCxnSpPr>
          <p:nvPr/>
        </p:nvCxnSpPr>
        <p:spPr bwMode="auto">
          <a:xfrm>
            <a:off x="2784475" y="2967038"/>
            <a:ext cx="2095500" cy="171450"/>
          </a:xfrm>
          <a:prstGeom prst="straightConnector1">
            <a:avLst/>
          </a:prstGeom>
          <a:noFill/>
          <a:ln w="25400">
            <a:solidFill>
              <a:schemeClr val="tx1"/>
            </a:solidFill>
            <a:round/>
            <a:headEnd/>
            <a:tailEnd/>
          </a:ln>
          <a:effectLst/>
        </p:spPr>
      </p:cxnSp>
      <p:grpSp>
        <p:nvGrpSpPr>
          <p:cNvPr id="4" name="Group 27"/>
          <p:cNvGrpSpPr>
            <a:grpSpLocks/>
          </p:cNvGrpSpPr>
          <p:nvPr/>
        </p:nvGrpSpPr>
        <p:grpSpPr bwMode="auto">
          <a:xfrm>
            <a:off x="1755776" y="2671763"/>
            <a:ext cx="523875" cy="488950"/>
            <a:chOff x="1014" y="912"/>
            <a:chExt cx="574" cy="596"/>
          </a:xfrm>
        </p:grpSpPr>
        <p:sp>
          <p:nvSpPr>
            <p:cNvPr id="1505308" name="Freeform 28"/>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a:p>
          </p:txBody>
        </p:sp>
        <p:sp>
          <p:nvSpPr>
            <p:cNvPr id="1505309" name="Line 29"/>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5310" name="Line 30"/>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5311" name="Freeform 31"/>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a:p>
          </p:txBody>
        </p:sp>
        <p:sp>
          <p:nvSpPr>
            <p:cNvPr id="1505312" name="Line 32"/>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13" name="Line 33"/>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14" name="Line 34"/>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15" name="Rectangle 35"/>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a:p>
          </p:txBody>
        </p:sp>
        <p:sp>
          <p:nvSpPr>
            <p:cNvPr id="1505316" name="Freeform 36"/>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a:p>
          </p:txBody>
        </p:sp>
        <p:sp>
          <p:nvSpPr>
            <p:cNvPr id="1505317" name="Line 37"/>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18" name="Line 38"/>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19" name="Line 39"/>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a:p>
          </p:txBody>
        </p:sp>
      </p:grpSp>
      <p:cxnSp>
        <p:nvCxnSpPr>
          <p:cNvPr id="1505320" name="AutoShape 40"/>
          <p:cNvCxnSpPr>
            <a:cxnSpLocks noChangeShapeType="1"/>
            <a:stCxn id="1505308" idx="4"/>
            <a:endCxn id="1505304" idx="1"/>
          </p:cNvCxnSpPr>
          <p:nvPr/>
        </p:nvCxnSpPr>
        <p:spPr bwMode="auto">
          <a:xfrm>
            <a:off x="2287588" y="2992438"/>
            <a:ext cx="296862" cy="12700"/>
          </a:xfrm>
          <a:prstGeom prst="straightConnector1">
            <a:avLst/>
          </a:prstGeom>
          <a:noFill/>
          <a:ln w="25400">
            <a:solidFill>
              <a:schemeClr val="tx1"/>
            </a:solidFill>
            <a:round/>
            <a:headEnd/>
            <a:tailEnd/>
          </a:ln>
          <a:effectLst/>
        </p:spPr>
      </p:cxnSp>
      <p:grpSp>
        <p:nvGrpSpPr>
          <p:cNvPr id="5" name="Group 41"/>
          <p:cNvGrpSpPr>
            <a:grpSpLocks/>
          </p:cNvGrpSpPr>
          <p:nvPr/>
        </p:nvGrpSpPr>
        <p:grpSpPr bwMode="auto">
          <a:xfrm>
            <a:off x="6653213" y="1909763"/>
            <a:ext cx="2265362" cy="1828800"/>
            <a:chOff x="832" y="1344"/>
            <a:chExt cx="1136" cy="1024"/>
          </a:xfrm>
        </p:grpSpPr>
        <p:sp>
          <p:nvSpPr>
            <p:cNvPr id="1505322" name="Oval 42"/>
            <p:cNvSpPr>
              <a:spLocks noChangeArrowheads="1"/>
            </p:cNvSpPr>
            <p:nvPr/>
          </p:nvSpPr>
          <p:spPr bwMode="auto">
            <a:xfrm>
              <a:off x="1220" y="1344"/>
              <a:ext cx="495" cy="42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5323" name="Oval 43"/>
            <p:cNvSpPr>
              <a:spLocks noChangeArrowheads="1"/>
            </p:cNvSpPr>
            <p:nvPr/>
          </p:nvSpPr>
          <p:spPr bwMode="auto">
            <a:xfrm>
              <a:off x="948" y="1455"/>
              <a:ext cx="379" cy="42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5324" name="Oval 44"/>
            <p:cNvSpPr>
              <a:spLocks noChangeArrowheads="1"/>
            </p:cNvSpPr>
            <p:nvPr/>
          </p:nvSpPr>
          <p:spPr bwMode="auto">
            <a:xfrm>
              <a:off x="832" y="1710"/>
              <a:ext cx="256" cy="306"/>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5325" name="Oval 45"/>
            <p:cNvSpPr>
              <a:spLocks noChangeArrowheads="1"/>
            </p:cNvSpPr>
            <p:nvPr/>
          </p:nvSpPr>
          <p:spPr bwMode="auto">
            <a:xfrm>
              <a:off x="909" y="1862"/>
              <a:ext cx="435" cy="442"/>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5326" name="Oval 46"/>
            <p:cNvSpPr>
              <a:spLocks noChangeArrowheads="1"/>
            </p:cNvSpPr>
            <p:nvPr/>
          </p:nvSpPr>
          <p:spPr bwMode="auto">
            <a:xfrm>
              <a:off x="1086" y="1924"/>
              <a:ext cx="671" cy="444"/>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5327" name="Oval 47"/>
            <p:cNvSpPr>
              <a:spLocks noChangeArrowheads="1"/>
            </p:cNvSpPr>
            <p:nvPr/>
          </p:nvSpPr>
          <p:spPr bwMode="auto">
            <a:xfrm>
              <a:off x="1605" y="1488"/>
              <a:ext cx="311" cy="312"/>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5328" name="Oval 48"/>
            <p:cNvSpPr>
              <a:spLocks noChangeArrowheads="1"/>
            </p:cNvSpPr>
            <p:nvPr/>
          </p:nvSpPr>
          <p:spPr bwMode="auto">
            <a:xfrm>
              <a:off x="1602" y="1681"/>
              <a:ext cx="366" cy="333"/>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5329" name="Oval 49"/>
            <p:cNvSpPr>
              <a:spLocks noChangeArrowheads="1"/>
            </p:cNvSpPr>
            <p:nvPr/>
          </p:nvSpPr>
          <p:spPr bwMode="auto">
            <a:xfrm>
              <a:off x="1569" y="1751"/>
              <a:ext cx="364" cy="547"/>
            </a:xfrm>
            <a:prstGeom prst="ellipse">
              <a:avLst/>
            </a:prstGeom>
            <a:solidFill>
              <a:srgbClr val="CCFFCC"/>
            </a:solidFill>
            <a:ln w="9525">
              <a:noFill/>
              <a:round/>
              <a:headEnd/>
              <a:tailEnd/>
            </a:ln>
          </p:spPr>
          <p:txBody>
            <a:bodyPr>
              <a:prstTxWarp prst="textNoShape">
                <a:avLst/>
              </a:prstTxWarp>
            </a:bodyPr>
            <a:lstStyle/>
            <a:p>
              <a:endParaRPr lang="en-US"/>
            </a:p>
          </p:txBody>
        </p:sp>
        <p:sp>
          <p:nvSpPr>
            <p:cNvPr id="1505330" name="Oval 50"/>
            <p:cNvSpPr>
              <a:spLocks noChangeArrowheads="1"/>
            </p:cNvSpPr>
            <p:nvPr/>
          </p:nvSpPr>
          <p:spPr bwMode="auto">
            <a:xfrm>
              <a:off x="912" y="1434"/>
              <a:ext cx="1008" cy="918"/>
            </a:xfrm>
            <a:prstGeom prst="ellipse">
              <a:avLst/>
            </a:prstGeom>
            <a:solidFill>
              <a:srgbClr val="CCFFCC"/>
            </a:solidFill>
            <a:ln w="9525">
              <a:noFill/>
              <a:round/>
              <a:headEnd/>
              <a:tailEnd/>
            </a:ln>
          </p:spPr>
          <p:txBody>
            <a:bodyPr>
              <a:prstTxWarp prst="textNoShape">
                <a:avLst/>
              </a:prstTxWarp>
            </a:bodyPr>
            <a:lstStyle/>
            <a:p>
              <a:endParaRPr lang="en-US"/>
            </a:p>
          </p:txBody>
        </p:sp>
      </p:grpSp>
      <p:sp>
        <p:nvSpPr>
          <p:cNvPr id="1505331" name="Rectangle 51"/>
          <p:cNvSpPr>
            <a:spLocks noChangeArrowheads="1"/>
          </p:cNvSpPr>
          <p:nvPr/>
        </p:nvSpPr>
        <p:spPr bwMode="auto">
          <a:xfrm>
            <a:off x="8689975" y="3052763"/>
            <a:ext cx="184150" cy="171450"/>
          </a:xfrm>
          <a:prstGeom prst="rect">
            <a:avLst/>
          </a:prstGeom>
          <a:solidFill>
            <a:srgbClr val="EAEAEA"/>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rgbClr val="EAEAEA"/>
            </a:extrusionClr>
          </a:sp3d>
        </p:spPr>
        <p:txBody>
          <a:bodyPr wrap="none" lIns="90488" tIns="44450" rIns="90488" bIns="44450" anchor="ctr">
            <a:prstTxWarp prst="textNoShape">
              <a:avLst/>
            </a:prstTxWarp>
            <a:flatTx/>
          </a:bodyPr>
          <a:lstStyle/>
          <a:p>
            <a:endParaRPr lang="en-US"/>
          </a:p>
        </p:txBody>
      </p:sp>
      <p:grpSp>
        <p:nvGrpSpPr>
          <p:cNvPr id="6" name="Group 52"/>
          <p:cNvGrpSpPr>
            <a:grpSpLocks/>
          </p:cNvGrpSpPr>
          <p:nvPr/>
        </p:nvGrpSpPr>
        <p:grpSpPr bwMode="auto">
          <a:xfrm>
            <a:off x="9309101" y="2773363"/>
            <a:ext cx="523875" cy="488950"/>
            <a:chOff x="1014" y="912"/>
            <a:chExt cx="574" cy="596"/>
          </a:xfrm>
        </p:grpSpPr>
        <p:sp>
          <p:nvSpPr>
            <p:cNvPr id="1505333" name="Freeform 53"/>
            <p:cNvSpPr>
              <a:spLocks/>
            </p:cNvSpPr>
            <p:nvPr/>
          </p:nvSpPr>
          <p:spPr bwMode="auto">
            <a:xfrm>
              <a:off x="1014" y="912"/>
              <a:ext cx="574" cy="596"/>
            </a:xfrm>
            <a:custGeom>
              <a:avLst/>
              <a:gdLst/>
              <a:ahLst/>
              <a:cxnLst>
                <a:cxn ang="0">
                  <a:pos x="124" y="391"/>
                </a:cxn>
                <a:cxn ang="0">
                  <a:pos x="0" y="391"/>
                </a:cxn>
                <a:cxn ang="0">
                  <a:pos x="0" y="596"/>
                </a:cxn>
                <a:cxn ang="0">
                  <a:pos x="574" y="596"/>
                </a:cxn>
                <a:cxn ang="0">
                  <a:pos x="574" y="391"/>
                </a:cxn>
                <a:cxn ang="0">
                  <a:pos x="446" y="391"/>
                </a:cxn>
                <a:cxn ang="0">
                  <a:pos x="446" y="364"/>
                </a:cxn>
                <a:cxn ang="0">
                  <a:pos x="500" y="364"/>
                </a:cxn>
                <a:cxn ang="0">
                  <a:pos x="500" y="0"/>
                </a:cxn>
                <a:cxn ang="0">
                  <a:pos x="70" y="0"/>
                </a:cxn>
                <a:cxn ang="0">
                  <a:pos x="70" y="364"/>
                </a:cxn>
                <a:cxn ang="0">
                  <a:pos x="124" y="364"/>
                </a:cxn>
                <a:cxn ang="0">
                  <a:pos x="124" y="391"/>
                </a:cxn>
              </a:cxnLst>
              <a:rect l="0" t="0" r="r" b="b"/>
              <a:pathLst>
                <a:path w="574" h="596">
                  <a:moveTo>
                    <a:pt x="124" y="391"/>
                  </a:moveTo>
                  <a:lnTo>
                    <a:pt x="0" y="391"/>
                  </a:lnTo>
                  <a:lnTo>
                    <a:pt x="0" y="596"/>
                  </a:lnTo>
                  <a:lnTo>
                    <a:pt x="574" y="596"/>
                  </a:lnTo>
                  <a:lnTo>
                    <a:pt x="574" y="391"/>
                  </a:lnTo>
                  <a:lnTo>
                    <a:pt x="446" y="391"/>
                  </a:lnTo>
                  <a:lnTo>
                    <a:pt x="446" y="364"/>
                  </a:lnTo>
                  <a:lnTo>
                    <a:pt x="500" y="364"/>
                  </a:lnTo>
                  <a:lnTo>
                    <a:pt x="500" y="0"/>
                  </a:lnTo>
                  <a:lnTo>
                    <a:pt x="70" y="0"/>
                  </a:lnTo>
                  <a:lnTo>
                    <a:pt x="70" y="364"/>
                  </a:lnTo>
                  <a:lnTo>
                    <a:pt x="124" y="364"/>
                  </a:lnTo>
                  <a:lnTo>
                    <a:pt x="124" y="391"/>
                  </a:lnTo>
                  <a:close/>
                </a:path>
              </a:pathLst>
            </a:custGeom>
            <a:solidFill>
              <a:srgbClr val="FFFFFF"/>
            </a:solidFill>
            <a:ln w="15875">
              <a:solidFill>
                <a:srgbClr val="000000"/>
              </a:solidFill>
              <a:prstDash val="solid"/>
              <a:round/>
              <a:headEnd/>
              <a:tailEnd/>
            </a:ln>
          </p:spPr>
          <p:txBody>
            <a:bodyPr>
              <a:prstTxWarp prst="textNoShape">
                <a:avLst/>
              </a:prstTxWarp>
            </a:bodyPr>
            <a:lstStyle/>
            <a:p>
              <a:endParaRPr lang="en-US"/>
            </a:p>
          </p:txBody>
        </p:sp>
        <p:sp>
          <p:nvSpPr>
            <p:cNvPr id="1505334" name="Line 54"/>
            <p:cNvSpPr>
              <a:spLocks noChangeShapeType="1"/>
            </p:cNvSpPr>
            <p:nvPr/>
          </p:nvSpPr>
          <p:spPr bwMode="auto">
            <a:xfrm>
              <a:off x="1138" y="1303"/>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5335" name="Line 55"/>
            <p:cNvSpPr>
              <a:spLocks noChangeShapeType="1"/>
            </p:cNvSpPr>
            <p:nvPr/>
          </p:nvSpPr>
          <p:spPr bwMode="auto">
            <a:xfrm>
              <a:off x="1138" y="1276"/>
              <a:ext cx="322" cy="1"/>
            </a:xfrm>
            <a:prstGeom prst="line">
              <a:avLst/>
            </a:prstGeom>
            <a:noFill/>
            <a:ln w="15875">
              <a:solidFill>
                <a:srgbClr val="000000"/>
              </a:solidFill>
              <a:round/>
              <a:headEnd/>
              <a:tailEnd/>
            </a:ln>
          </p:spPr>
          <p:txBody>
            <a:bodyPr>
              <a:prstTxWarp prst="textNoShape">
                <a:avLst/>
              </a:prstTxWarp>
            </a:bodyPr>
            <a:lstStyle/>
            <a:p>
              <a:endParaRPr lang="en-US"/>
            </a:p>
          </p:txBody>
        </p:sp>
        <p:sp>
          <p:nvSpPr>
            <p:cNvPr id="1505336" name="Freeform 56"/>
            <p:cNvSpPr>
              <a:spLocks noEditPoints="1"/>
            </p:cNvSpPr>
            <p:nvPr/>
          </p:nvSpPr>
          <p:spPr bwMode="auto">
            <a:xfrm>
              <a:off x="1310" y="1323"/>
              <a:ext cx="233" cy="168"/>
            </a:xfrm>
            <a:custGeom>
              <a:avLst/>
              <a:gdLst/>
              <a:ahLst/>
              <a:cxnLst>
                <a:cxn ang="0">
                  <a:pos x="0" y="168"/>
                </a:cxn>
                <a:cxn ang="0">
                  <a:pos x="188" y="168"/>
                </a:cxn>
                <a:cxn ang="0">
                  <a:pos x="188" y="0"/>
                </a:cxn>
                <a:cxn ang="0">
                  <a:pos x="0" y="0"/>
                </a:cxn>
                <a:cxn ang="0">
                  <a:pos x="0" y="168"/>
                </a:cxn>
                <a:cxn ang="0">
                  <a:pos x="204" y="26"/>
                </a:cxn>
                <a:cxn ang="0">
                  <a:pos x="233" y="26"/>
                </a:cxn>
                <a:cxn ang="0">
                  <a:pos x="233" y="0"/>
                </a:cxn>
                <a:cxn ang="0">
                  <a:pos x="204" y="0"/>
                </a:cxn>
                <a:cxn ang="0">
                  <a:pos x="204" y="26"/>
                </a:cxn>
              </a:cxnLst>
              <a:rect l="0" t="0" r="r" b="b"/>
              <a:pathLst>
                <a:path w="233" h="168">
                  <a:moveTo>
                    <a:pt x="0" y="168"/>
                  </a:moveTo>
                  <a:lnTo>
                    <a:pt x="188" y="168"/>
                  </a:lnTo>
                  <a:lnTo>
                    <a:pt x="188" y="0"/>
                  </a:lnTo>
                  <a:lnTo>
                    <a:pt x="0" y="0"/>
                  </a:lnTo>
                  <a:lnTo>
                    <a:pt x="0" y="168"/>
                  </a:lnTo>
                  <a:close/>
                  <a:moveTo>
                    <a:pt x="204" y="26"/>
                  </a:moveTo>
                  <a:lnTo>
                    <a:pt x="233" y="26"/>
                  </a:lnTo>
                  <a:lnTo>
                    <a:pt x="233" y="0"/>
                  </a:lnTo>
                  <a:lnTo>
                    <a:pt x="204" y="0"/>
                  </a:lnTo>
                  <a:lnTo>
                    <a:pt x="204" y="26"/>
                  </a:lnTo>
                  <a:close/>
                </a:path>
              </a:pathLst>
            </a:custGeom>
            <a:solidFill>
              <a:srgbClr val="FFFFFF"/>
            </a:solidFill>
            <a:ln w="4763">
              <a:solidFill>
                <a:srgbClr val="000000"/>
              </a:solidFill>
              <a:prstDash val="solid"/>
              <a:round/>
              <a:headEnd/>
              <a:tailEnd/>
            </a:ln>
          </p:spPr>
          <p:txBody>
            <a:bodyPr>
              <a:prstTxWarp prst="textNoShape">
                <a:avLst/>
              </a:prstTxWarp>
            </a:bodyPr>
            <a:lstStyle/>
            <a:p>
              <a:endParaRPr lang="en-US"/>
            </a:p>
          </p:txBody>
        </p:sp>
        <p:sp>
          <p:nvSpPr>
            <p:cNvPr id="1505337" name="Line 57"/>
            <p:cNvSpPr>
              <a:spLocks noChangeShapeType="1"/>
            </p:cNvSpPr>
            <p:nvPr/>
          </p:nvSpPr>
          <p:spPr bwMode="auto">
            <a:xfrm>
              <a:off x="1310" y="1379"/>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38" name="Line 58"/>
            <p:cNvSpPr>
              <a:spLocks noChangeShapeType="1"/>
            </p:cNvSpPr>
            <p:nvPr/>
          </p:nvSpPr>
          <p:spPr bwMode="auto">
            <a:xfrm>
              <a:off x="1310" y="1435"/>
              <a:ext cx="188"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39" name="Line 59"/>
            <p:cNvSpPr>
              <a:spLocks noChangeShapeType="1"/>
            </p:cNvSpPr>
            <p:nvPr/>
          </p:nvSpPr>
          <p:spPr bwMode="auto">
            <a:xfrm>
              <a:off x="1317" y="1405"/>
              <a:ext cx="172"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40" name="Rectangle 60"/>
            <p:cNvSpPr>
              <a:spLocks noChangeArrowheads="1"/>
            </p:cNvSpPr>
            <p:nvPr/>
          </p:nvSpPr>
          <p:spPr bwMode="auto">
            <a:xfrm>
              <a:off x="1416" y="1389"/>
              <a:ext cx="54" cy="36"/>
            </a:xfrm>
            <a:prstGeom prst="rect">
              <a:avLst/>
            </a:prstGeom>
            <a:noFill/>
            <a:ln w="4763">
              <a:solidFill>
                <a:srgbClr val="000000"/>
              </a:solidFill>
              <a:miter lim="800000"/>
              <a:headEnd/>
              <a:tailEnd/>
            </a:ln>
          </p:spPr>
          <p:txBody>
            <a:bodyPr>
              <a:prstTxWarp prst="textNoShape">
                <a:avLst/>
              </a:prstTxWarp>
            </a:bodyPr>
            <a:lstStyle/>
            <a:p>
              <a:endParaRPr lang="en-US"/>
            </a:p>
          </p:txBody>
        </p:sp>
        <p:sp>
          <p:nvSpPr>
            <p:cNvPr id="1505341" name="Freeform 61"/>
            <p:cNvSpPr>
              <a:spLocks noEditPoints="1"/>
            </p:cNvSpPr>
            <p:nvPr/>
          </p:nvSpPr>
          <p:spPr bwMode="auto">
            <a:xfrm>
              <a:off x="1030" y="955"/>
              <a:ext cx="538" cy="401"/>
            </a:xfrm>
            <a:custGeom>
              <a:avLst/>
              <a:gdLst/>
              <a:ahLst/>
              <a:cxnLst>
                <a:cxn ang="0">
                  <a:pos x="452" y="285"/>
                </a:cxn>
                <a:cxn ang="0">
                  <a:pos x="472" y="285"/>
                </a:cxn>
                <a:cxn ang="0">
                  <a:pos x="472" y="278"/>
                </a:cxn>
                <a:cxn ang="0">
                  <a:pos x="452" y="278"/>
                </a:cxn>
                <a:cxn ang="0">
                  <a:pos x="452" y="285"/>
                </a:cxn>
                <a:cxn ang="0">
                  <a:pos x="121" y="239"/>
                </a:cxn>
                <a:cxn ang="0">
                  <a:pos x="121" y="27"/>
                </a:cxn>
                <a:cxn ang="0">
                  <a:pos x="417" y="27"/>
                </a:cxn>
                <a:cxn ang="0">
                  <a:pos x="417" y="239"/>
                </a:cxn>
                <a:cxn ang="0">
                  <a:pos x="121" y="239"/>
                </a:cxn>
                <a:cxn ang="0">
                  <a:pos x="108" y="252"/>
                </a:cxn>
                <a:cxn ang="0">
                  <a:pos x="430" y="252"/>
                </a:cxn>
                <a:cxn ang="0">
                  <a:pos x="430" y="14"/>
                </a:cxn>
                <a:cxn ang="0">
                  <a:pos x="446" y="14"/>
                </a:cxn>
                <a:cxn ang="0">
                  <a:pos x="446" y="0"/>
                </a:cxn>
                <a:cxn ang="0">
                  <a:pos x="96" y="0"/>
                </a:cxn>
                <a:cxn ang="0">
                  <a:pos x="96" y="265"/>
                </a:cxn>
                <a:cxn ang="0">
                  <a:pos x="108" y="265"/>
                </a:cxn>
                <a:cxn ang="0">
                  <a:pos x="108" y="252"/>
                </a:cxn>
                <a:cxn ang="0">
                  <a:pos x="0" y="388"/>
                </a:cxn>
                <a:cxn ang="0">
                  <a:pos x="54" y="388"/>
                </a:cxn>
                <a:cxn ang="0">
                  <a:pos x="54" y="368"/>
                </a:cxn>
                <a:cxn ang="0">
                  <a:pos x="0" y="368"/>
                </a:cxn>
                <a:cxn ang="0">
                  <a:pos x="0" y="388"/>
                </a:cxn>
                <a:cxn ang="0">
                  <a:pos x="316" y="401"/>
                </a:cxn>
                <a:cxn ang="0">
                  <a:pos x="430" y="401"/>
                </a:cxn>
                <a:cxn ang="0">
                  <a:pos x="430" y="391"/>
                </a:cxn>
                <a:cxn ang="0">
                  <a:pos x="316" y="391"/>
                </a:cxn>
                <a:cxn ang="0">
                  <a:pos x="316" y="401"/>
                </a:cxn>
                <a:cxn ang="0">
                  <a:pos x="523" y="378"/>
                </a:cxn>
                <a:cxn ang="0">
                  <a:pos x="538" y="378"/>
                </a:cxn>
                <a:cxn ang="0">
                  <a:pos x="538" y="368"/>
                </a:cxn>
                <a:cxn ang="0">
                  <a:pos x="523" y="368"/>
                </a:cxn>
                <a:cxn ang="0">
                  <a:pos x="523" y="378"/>
                </a:cxn>
                <a:cxn ang="0">
                  <a:pos x="523" y="394"/>
                </a:cxn>
                <a:cxn ang="0">
                  <a:pos x="538" y="394"/>
                </a:cxn>
                <a:cxn ang="0">
                  <a:pos x="538" y="388"/>
                </a:cxn>
                <a:cxn ang="0">
                  <a:pos x="523" y="388"/>
                </a:cxn>
                <a:cxn ang="0">
                  <a:pos x="523" y="394"/>
                </a:cxn>
              </a:cxnLst>
              <a:rect l="0" t="0" r="r" b="b"/>
              <a:pathLst>
                <a:path w="538" h="401">
                  <a:moveTo>
                    <a:pt x="452" y="285"/>
                  </a:moveTo>
                  <a:lnTo>
                    <a:pt x="472" y="285"/>
                  </a:lnTo>
                  <a:lnTo>
                    <a:pt x="472" y="278"/>
                  </a:lnTo>
                  <a:lnTo>
                    <a:pt x="452" y="278"/>
                  </a:lnTo>
                  <a:lnTo>
                    <a:pt x="452" y="285"/>
                  </a:lnTo>
                  <a:close/>
                  <a:moveTo>
                    <a:pt x="121" y="239"/>
                  </a:moveTo>
                  <a:lnTo>
                    <a:pt x="121" y="27"/>
                  </a:lnTo>
                  <a:lnTo>
                    <a:pt x="417" y="27"/>
                  </a:lnTo>
                  <a:lnTo>
                    <a:pt x="417" y="239"/>
                  </a:lnTo>
                  <a:lnTo>
                    <a:pt x="121" y="239"/>
                  </a:lnTo>
                  <a:close/>
                  <a:moveTo>
                    <a:pt x="108" y="252"/>
                  </a:moveTo>
                  <a:lnTo>
                    <a:pt x="430" y="252"/>
                  </a:lnTo>
                  <a:lnTo>
                    <a:pt x="430" y="14"/>
                  </a:lnTo>
                  <a:lnTo>
                    <a:pt x="446" y="14"/>
                  </a:lnTo>
                  <a:lnTo>
                    <a:pt x="446" y="0"/>
                  </a:lnTo>
                  <a:lnTo>
                    <a:pt x="96" y="0"/>
                  </a:lnTo>
                  <a:lnTo>
                    <a:pt x="96" y="265"/>
                  </a:lnTo>
                  <a:lnTo>
                    <a:pt x="108" y="265"/>
                  </a:lnTo>
                  <a:lnTo>
                    <a:pt x="108" y="252"/>
                  </a:lnTo>
                  <a:close/>
                  <a:moveTo>
                    <a:pt x="0" y="388"/>
                  </a:moveTo>
                  <a:lnTo>
                    <a:pt x="54" y="388"/>
                  </a:lnTo>
                  <a:lnTo>
                    <a:pt x="54" y="368"/>
                  </a:lnTo>
                  <a:lnTo>
                    <a:pt x="0" y="368"/>
                  </a:lnTo>
                  <a:lnTo>
                    <a:pt x="0" y="388"/>
                  </a:lnTo>
                  <a:close/>
                  <a:moveTo>
                    <a:pt x="316" y="401"/>
                  </a:moveTo>
                  <a:lnTo>
                    <a:pt x="430" y="401"/>
                  </a:lnTo>
                  <a:lnTo>
                    <a:pt x="430" y="391"/>
                  </a:lnTo>
                  <a:lnTo>
                    <a:pt x="316" y="391"/>
                  </a:lnTo>
                  <a:lnTo>
                    <a:pt x="316" y="401"/>
                  </a:lnTo>
                  <a:close/>
                  <a:moveTo>
                    <a:pt x="523" y="378"/>
                  </a:moveTo>
                  <a:lnTo>
                    <a:pt x="538" y="378"/>
                  </a:lnTo>
                  <a:lnTo>
                    <a:pt x="538" y="368"/>
                  </a:lnTo>
                  <a:lnTo>
                    <a:pt x="523" y="368"/>
                  </a:lnTo>
                  <a:lnTo>
                    <a:pt x="523" y="378"/>
                  </a:lnTo>
                  <a:close/>
                  <a:moveTo>
                    <a:pt x="523" y="394"/>
                  </a:moveTo>
                  <a:lnTo>
                    <a:pt x="538" y="394"/>
                  </a:lnTo>
                  <a:lnTo>
                    <a:pt x="538" y="388"/>
                  </a:lnTo>
                  <a:lnTo>
                    <a:pt x="523" y="388"/>
                  </a:lnTo>
                  <a:lnTo>
                    <a:pt x="523" y="394"/>
                  </a:lnTo>
                  <a:close/>
                </a:path>
              </a:pathLst>
            </a:custGeom>
            <a:solidFill>
              <a:srgbClr val="000000"/>
            </a:solidFill>
            <a:ln w="4763">
              <a:solidFill>
                <a:srgbClr val="000000"/>
              </a:solidFill>
              <a:prstDash val="solid"/>
              <a:round/>
              <a:headEnd/>
              <a:tailEnd/>
            </a:ln>
          </p:spPr>
          <p:txBody>
            <a:bodyPr>
              <a:prstTxWarp prst="textNoShape">
                <a:avLst/>
              </a:prstTxWarp>
            </a:bodyPr>
            <a:lstStyle/>
            <a:p>
              <a:endParaRPr lang="en-US"/>
            </a:p>
          </p:txBody>
        </p:sp>
        <p:sp>
          <p:nvSpPr>
            <p:cNvPr id="1505342" name="Line 62"/>
            <p:cNvSpPr>
              <a:spLocks noChangeShapeType="1"/>
            </p:cNvSpPr>
            <p:nvPr/>
          </p:nvSpPr>
          <p:spPr bwMode="auto">
            <a:xfrm>
              <a:off x="1084" y="1257"/>
              <a:ext cx="430" cy="1"/>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43" name="Line 63"/>
            <p:cNvSpPr>
              <a:spLocks noChangeShapeType="1"/>
            </p:cNvSpPr>
            <p:nvPr/>
          </p:nvSpPr>
          <p:spPr bwMode="auto">
            <a:xfrm flipV="1">
              <a:off x="1193" y="1257"/>
              <a:ext cx="1" cy="19"/>
            </a:xfrm>
            <a:prstGeom prst="line">
              <a:avLst/>
            </a:prstGeom>
            <a:noFill/>
            <a:ln w="4763">
              <a:solidFill>
                <a:srgbClr val="000000"/>
              </a:solidFill>
              <a:round/>
              <a:headEnd/>
              <a:tailEnd/>
            </a:ln>
          </p:spPr>
          <p:txBody>
            <a:bodyPr>
              <a:prstTxWarp prst="textNoShape">
                <a:avLst/>
              </a:prstTxWarp>
            </a:bodyPr>
            <a:lstStyle/>
            <a:p>
              <a:endParaRPr lang="en-US"/>
            </a:p>
          </p:txBody>
        </p:sp>
        <p:sp>
          <p:nvSpPr>
            <p:cNvPr id="1505344" name="Line 64"/>
            <p:cNvSpPr>
              <a:spLocks noChangeShapeType="1"/>
            </p:cNvSpPr>
            <p:nvPr/>
          </p:nvSpPr>
          <p:spPr bwMode="auto">
            <a:xfrm flipV="1">
              <a:off x="1301" y="1257"/>
              <a:ext cx="1" cy="19"/>
            </a:xfrm>
            <a:prstGeom prst="line">
              <a:avLst/>
            </a:prstGeom>
            <a:noFill/>
            <a:ln w="4763">
              <a:solidFill>
                <a:srgbClr val="000000"/>
              </a:solidFill>
              <a:round/>
              <a:headEnd/>
              <a:tailEnd/>
            </a:ln>
          </p:spPr>
          <p:txBody>
            <a:bodyPr>
              <a:prstTxWarp prst="textNoShape">
                <a:avLst/>
              </a:prstTxWarp>
            </a:bodyPr>
            <a:lstStyle/>
            <a:p>
              <a:endParaRPr lang="en-US"/>
            </a:p>
          </p:txBody>
        </p:sp>
      </p:grpSp>
      <p:cxnSp>
        <p:nvCxnSpPr>
          <p:cNvPr id="1505345" name="AutoShape 65"/>
          <p:cNvCxnSpPr>
            <a:cxnSpLocks noChangeShapeType="1"/>
            <a:stCxn id="1505331" idx="3"/>
            <a:endCxn id="1505341" idx="22"/>
          </p:cNvCxnSpPr>
          <p:nvPr/>
        </p:nvCxnSpPr>
        <p:spPr bwMode="auto">
          <a:xfrm flipV="1">
            <a:off x="8874126" y="3109914"/>
            <a:ext cx="449263" cy="28575"/>
          </a:xfrm>
          <a:prstGeom prst="straightConnector1">
            <a:avLst/>
          </a:prstGeom>
          <a:noFill/>
          <a:ln w="25400">
            <a:solidFill>
              <a:schemeClr val="tx1"/>
            </a:solidFill>
            <a:round/>
            <a:headEnd/>
            <a:tailEnd/>
          </a:ln>
          <a:effectLst/>
        </p:spPr>
      </p:cxnSp>
      <p:cxnSp>
        <p:nvCxnSpPr>
          <p:cNvPr id="1505346" name="AutoShape 66"/>
          <p:cNvCxnSpPr>
            <a:cxnSpLocks noChangeShapeType="1"/>
            <a:stCxn id="1505347" idx="3"/>
            <a:endCxn id="1505331" idx="1"/>
          </p:cNvCxnSpPr>
          <p:nvPr/>
        </p:nvCxnSpPr>
        <p:spPr bwMode="auto">
          <a:xfrm flipV="1">
            <a:off x="6937375" y="3138489"/>
            <a:ext cx="1752600" cy="357187"/>
          </a:xfrm>
          <a:prstGeom prst="straightConnector1">
            <a:avLst/>
          </a:prstGeom>
          <a:noFill/>
          <a:ln w="25400">
            <a:solidFill>
              <a:schemeClr val="tx1"/>
            </a:solidFill>
            <a:round/>
            <a:headEnd/>
            <a:tailEnd/>
          </a:ln>
          <a:effectLst/>
        </p:spPr>
      </p:cxnSp>
      <p:sp>
        <p:nvSpPr>
          <p:cNvPr id="1505347" name="Rectangle 67"/>
          <p:cNvSpPr>
            <a:spLocks noChangeArrowheads="1"/>
          </p:cNvSpPr>
          <p:nvPr/>
        </p:nvSpPr>
        <p:spPr bwMode="auto">
          <a:xfrm>
            <a:off x="6753225" y="3409950"/>
            <a:ext cx="184150" cy="171450"/>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prstTxWarp prst="textNoShape">
              <a:avLst/>
            </a:prstTxWarp>
            <a:flatTx/>
          </a:bodyPr>
          <a:lstStyle/>
          <a:p>
            <a:endParaRPr lang="en-US"/>
          </a:p>
        </p:txBody>
      </p:sp>
      <p:cxnSp>
        <p:nvCxnSpPr>
          <p:cNvPr id="1505348" name="AutoShape 68"/>
          <p:cNvCxnSpPr>
            <a:cxnSpLocks noChangeShapeType="1"/>
            <a:stCxn id="1505305" idx="3"/>
            <a:endCxn id="1505347" idx="1"/>
          </p:cNvCxnSpPr>
          <p:nvPr/>
        </p:nvCxnSpPr>
        <p:spPr bwMode="auto">
          <a:xfrm>
            <a:off x="5064125" y="3138489"/>
            <a:ext cx="1689100" cy="357187"/>
          </a:xfrm>
          <a:prstGeom prst="straightConnector1">
            <a:avLst/>
          </a:prstGeom>
          <a:noFill/>
          <a:ln w="25400">
            <a:solidFill>
              <a:schemeClr val="tx1"/>
            </a:solidFill>
            <a:round/>
            <a:headEnd/>
            <a:tailEnd/>
          </a:ln>
          <a:effectLst/>
        </p:spPr>
      </p:cxnSp>
      <p:sp>
        <p:nvSpPr>
          <p:cNvPr id="1505352" name="Rectangle 72"/>
          <p:cNvSpPr>
            <a:spLocks noChangeArrowheads="1"/>
          </p:cNvSpPr>
          <p:nvPr/>
        </p:nvSpPr>
        <p:spPr bwMode="auto">
          <a:xfrm>
            <a:off x="5108575" y="3352800"/>
            <a:ext cx="685800" cy="228600"/>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500</a:t>
            </a:r>
          </a:p>
        </p:txBody>
      </p:sp>
      <p:sp>
        <p:nvSpPr>
          <p:cNvPr id="1505353" name="Text Box 73"/>
          <p:cNvSpPr txBox="1">
            <a:spLocks noChangeArrowheads="1"/>
          </p:cNvSpPr>
          <p:nvPr/>
        </p:nvSpPr>
        <p:spPr bwMode="auto">
          <a:xfrm>
            <a:off x="3140075" y="2138363"/>
            <a:ext cx="1473200" cy="366712"/>
          </a:xfrm>
          <a:prstGeom prst="rect">
            <a:avLst/>
          </a:prstGeom>
          <a:noFill/>
          <a:ln w="9525">
            <a:noFill/>
            <a:miter lim="800000"/>
            <a:headEnd/>
            <a:tailEnd/>
          </a:ln>
          <a:effectLst/>
        </p:spPr>
        <p:txBody>
          <a:bodyPr wrap="none">
            <a:prstTxWarp prst="textNoShape">
              <a:avLst/>
            </a:prstTxWarp>
            <a:spAutoFit/>
          </a:bodyPr>
          <a:lstStyle/>
          <a:p>
            <a:r>
              <a:rPr lang="en-US" b="0"/>
              <a:t>MTU=1000B</a:t>
            </a:r>
          </a:p>
        </p:txBody>
      </p:sp>
      <p:sp>
        <p:nvSpPr>
          <p:cNvPr id="1505354" name="Text Box 74"/>
          <p:cNvSpPr txBox="1">
            <a:spLocks noChangeArrowheads="1"/>
          </p:cNvSpPr>
          <p:nvPr/>
        </p:nvSpPr>
        <p:spPr bwMode="auto">
          <a:xfrm>
            <a:off x="5197475" y="2290763"/>
            <a:ext cx="1346200" cy="366712"/>
          </a:xfrm>
          <a:prstGeom prst="rect">
            <a:avLst/>
          </a:prstGeom>
          <a:noFill/>
          <a:ln w="9525">
            <a:noFill/>
            <a:miter lim="800000"/>
            <a:headEnd/>
            <a:tailEnd/>
          </a:ln>
          <a:effectLst/>
        </p:spPr>
        <p:txBody>
          <a:bodyPr wrap="none">
            <a:prstTxWarp prst="textNoShape">
              <a:avLst/>
            </a:prstTxWarp>
            <a:spAutoFit/>
          </a:bodyPr>
          <a:lstStyle/>
          <a:p>
            <a:r>
              <a:rPr lang="en-US" b="0"/>
              <a:t>MTU=500B</a:t>
            </a:r>
          </a:p>
        </p:txBody>
      </p:sp>
      <p:sp>
        <p:nvSpPr>
          <p:cNvPr id="1505355" name="Text Box 75"/>
          <p:cNvSpPr txBox="1">
            <a:spLocks noChangeArrowheads="1"/>
          </p:cNvSpPr>
          <p:nvPr/>
        </p:nvSpPr>
        <p:spPr bwMode="auto">
          <a:xfrm>
            <a:off x="7178675" y="2138363"/>
            <a:ext cx="1473200" cy="366712"/>
          </a:xfrm>
          <a:prstGeom prst="rect">
            <a:avLst/>
          </a:prstGeom>
          <a:noFill/>
          <a:ln w="9525">
            <a:noFill/>
            <a:miter lim="800000"/>
            <a:headEnd/>
            <a:tailEnd/>
          </a:ln>
          <a:effectLst/>
        </p:spPr>
        <p:txBody>
          <a:bodyPr wrap="none">
            <a:prstTxWarp prst="textNoShape">
              <a:avLst/>
            </a:prstTxWarp>
            <a:spAutoFit/>
          </a:bodyPr>
          <a:lstStyle/>
          <a:p>
            <a:r>
              <a:rPr lang="en-US" b="0"/>
              <a:t>MTU=1000B</a:t>
            </a:r>
          </a:p>
        </p:txBody>
      </p:sp>
      <p:sp>
        <p:nvSpPr>
          <p:cNvPr id="1505356" name="Text Box 76"/>
          <p:cNvSpPr txBox="1">
            <a:spLocks noChangeArrowheads="1"/>
          </p:cNvSpPr>
          <p:nvPr/>
        </p:nvSpPr>
        <p:spPr bwMode="auto">
          <a:xfrm>
            <a:off x="1679575" y="2228851"/>
            <a:ext cx="864404" cy="369332"/>
          </a:xfrm>
          <a:prstGeom prst="rect">
            <a:avLst/>
          </a:prstGeom>
          <a:noFill/>
          <a:ln w="9525">
            <a:noFill/>
            <a:miter lim="800000"/>
            <a:headEnd/>
            <a:tailEnd/>
          </a:ln>
          <a:effectLst/>
        </p:spPr>
        <p:txBody>
          <a:bodyPr wrap="none">
            <a:prstTxWarp prst="textNoShape">
              <a:avLst/>
            </a:prstTxWarp>
            <a:spAutoFit/>
          </a:bodyPr>
          <a:lstStyle/>
          <a:p>
            <a:r>
              <a:rPr lang="en-US"/>
              <a:t>Host A</a:t>
            </a:r>
          </a:p>
        </p:txBody>
      </p:sp>
      <p:sp>
        <p:nvSpPr>
          <p:cNvPr id="1505357" name="Text Box 77"/>
          <p:cNvSpPr txBox="1">
            <a:spLocks noChangeArrowheads="1"/>
          </p:cNvSpPr>
          <p:nvPr/>
        </p:nvSpPr>
        <p:spPr bwMode="auto">
          <a:xfrm>
            <a:off x="9140825" y="2438401"/>
            <a:ext cx="877163" cy="369332"/>
          </a:xfrm>
          <a:prstGeom prst="rect">
            <a:avLst/>
          </a:prstGeom>
          <a:noFill/>
          <a:ln w="9525">
            <a:noFill/>
            <a:miter lim="800000"/>
            <a:headEnd/>
            <a:tailEnd/>
          </a:ln>
          <a:effectLst/>
        </p:spPr>
        <p:txBody>
          <a:bodyPr wrap="none">
            <a:prstTxWarp prst="textNoShape">
              <a:avLst/>
            </a:prstTxWarp>
            <a:spAutoFit/>
          </a:bodyPr>
          <a:lstStyle/>
          <a:p>
            <a:r>
              <a:rPr lang="en-US"/>
              <a:t>Host B</a:t>
            </a:r>
          </a:p>
        </p:txBody>
      </p:sp>
      <p:sp>
        <p:nvSpPr>
          <p:cNvPr id="1505358" name="Text Box 78"/>
          <p:cNvSpPr txBox="1">
            <a:spLocks noChangeArrowheads="1"/>
          </p:cNvSpPr>
          <p:nvPr/>
        </p:nvSpPr>
        <p:spPr bwMode="auto">
          <a:xfrm>
            <a:off x="4708525" y="2681288"/>
            <a:ext cx="476250" cy="366712"/>
          </a:xfrm>
          <a:prstGeom prst="rect">
            <a:avLst/>
          </a:prstGeom>
          <a:noFill/>
          <a:ln w="9525">
            <a:noFill/>
            <a:miter lim="800000"/>
            <a:headEnd/>
            <a:tailEnd/>
          </a:ln>
          <a:effectLst/>
        </p:spPr>
        <p:txBody>
          <a:bodyPr wrap="none">
            <a:prstTxWarp prst="textNoShape">
              <a:avLst/>
            </a:prstTxWarp>
            <a:spAutoFit/>
          </a:bodyPr>
          <a:lstStyle/>
          <a:p>
            <a:r>
              <a:rPr lang="en-US"/>
              <a:t>R1</a:t>
            </a:r>
          </a:p>
        </p:txBody>
      </p:sp>
      <p:sp>
        <p:nvSpPr>
          <p:cNvPr id="1505359" name="Text Box 79"/>
          <p:cNvSpPr txBox="1">
            <a:spLocks noChangeArrowheads="1"/>
          </p:cNvSpPr>
          <p:nvPr/>
        </p:nvSpPr>
        <p:spPr bwMode="auto">
          <a:xfrm>
            <a:off x="6613525" y="3062288"/>
            <a:ext cx="476250" cy="366712"/>
          </a:xfrm>
          <a:prstGeom prst="rect">
            <a:avLst/>
          </a:prstGeom>
          <a:noFill/>
          <a:ln w="9525">
            <a:noFill/>
            <a:miter lim="800000"/>
            <a:headEnd/>
            <a:tailEnd/>
          </a:ln>
          <a:effectLst/>
        </p:spPr>
        <p:txBody>
          <a:bodyPr wrap="none">
            <a:prstTxWarp prst="textNoShape">
              <a:avLst/>
            </a:prstTxWarp>
            <a:spAutoFit/>
          </a:bodyPr>
          <a:lstStyle/>
          <a:p>
            <a:r>
              <a:rPr lang="en-US"/>
              <a:t>R2</a:t>
            </a:r>
          </a:p>
        </p:txBody>
      </p:sp>
      <p:sp>
        <p:nvSpPr>
          <p:cNvPr id="1505360" name="Text Box 80"/>
          <p:cNvSpPr txBox="1">
            <a:spLocks noChangeArrowheads="1"/>
          </p:cNvSpPr>
          <p:nvPr/>
        </p:nvSpPr>
        <p:spPr bwMode="auto">
          <a:xfrm>
            <a:off x="2203451" y="4500564"/>
            <a:ext cx="7781925" cy="376237"/>
          </a:xfrm>
          <a:prstGeom prst="rect">
            <a:avLst/>
          </a:prstGeom>
          <a:noFill/>
          <a:ln w="9525">
            <a:solidFill>
              <a:schemeClr val="tx1"/>
            </a:solidFill>
            <a:miter lim="800000"/>
            <a:headEnd/>
            <a:tailEnd/>
          </a:ln>
          <a:effectLst/>
        </p:spPr>
        <p:txBody>
          <a:bodyPr wrap="none">
            <a:prstTxWarp prst="textNoShape">
              <a:avLst/>
            </a:prstTxWarp>
            <a:spAutoFit/>
          </a:bodyPr>
          <a:lstStyle/>
          <a:p>
            <a:r>
              <a:rPr lang="en-US" b="0"/>
              <a:t>MTU (Maximum Transfer Unit) = Maximum packet size handled by network</a:t>
            </a:r>
          </a:p>
        </p:txBody>
      </p:sp>
      <p:sp>
        <p:nvSpPr>
          <p:cNvPr id="1505361" name="Rectangle 81"/>
          <p:cNvSpPr>
            <a:spLocks noChangeArrowheads="1"/>
          </p:cNvSpPr>
          <p:nvPr/>
        </p:nvSpPr>
        <p:spPr bwMode="auto">
          <a:xfrm>
            <a:off x="8689975" y="3352800"/>
            <a:ext cx="1524000" cy="228600"/>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1000</a:t>
            </a:r>
          </a:p>
        </p:txBody>
      </p:sp>
      <p:sp>
        <p:nvSpPr>
          <p:cNvPr id="1505363" name="Rectangle 83"/>
          <p:cNvSpPr>
            <a:spLocks noChangeArrowheads="1"/>
          </p:cNvSpPr>
          <p:nvPr/>
        </p:nvSpPr>
        <p:spPr bwMode="auto">
          <a:xfrm>
            <a:off x="6708775" y="2495550"/>
            <a:ext cx="184150" cy="171450"/>
          </a:xfrm>
          <a:prstGeom prst="rect">
            <a:avLst/>
          </a:prstGeom>
          <a:solidFill>
            <a:schemeClr val="folHlink"/>
          </a:solidFill>
          <a:ln w="12700">
            <a:miter lim="800000"/>
            <a:headEnd/>
            <a:tailEnd/>
          </a:ln>
          <a:effectLst/>
          <a:scene3d>
            <a:camera prst="legacyObliqueTopLeft"/>
            <a:lightRig rig="legacyFlat3" dir="t"/>
          </a:scene3d>
          <a:sp3d extrusionH="125400" prstMaterial="legacyMatte">
            <a:bevelT w="13500" h="13500" prst="angle"/>
            <a:bevelB w="13500" h="13500" prst="angle"/>
            <a:extrusionClr>
              <a:schemeClr val="folHlink"/>
            </a:extrusionClr>
          </a:sp3d>
        </p:spPr>
        <p:txBody>
          <a:bodyPr wrap="none" lIns="90488" tIns="44450" rIns="90488" bIns="44450" anchor="ctr">
            <a:prstTxWarp prst="textNoShape">
              <a:avLst/>
            </a:prstTxWarp>
            <a:flatTx/>
          </a:bodyPr>
          <a:lstStyle/>
          <a:p>
            <a:endParaRPr lang="en-US"/>
          </a:p>
        </p:txBody>
      </p:sp>
      <p:cxnSp>
        <p:nvCxnSpPr>
          <p:cNvPr id="1505365" name="AutoShape 85"/>
          <p:cNvCxnSpPr>
            <a:cxnSpLocks noChangeShapeType="1"/>
            <a:stCxn id="1505305" idx="3"/>
            <a:endCxn id="1505363" idx="1"/>
          </p:cNvCxnSpPr>
          <p:nvPr/>
        </p:nvCxnSpPr>
        <p:spPr bwMode="auto">
          <a:xfrm flipV="1">
            <a:off x="5064125" y="2581276"/>
            <a:ext cx="1644650" cy="557213"/>
          </a:xfrm>
          <a:prstGeom prst="straightConnector1">
            <a:avLst/>
          </a:prstGeom>
          <a:noFill/>
          <a:ln w="25400">
            <a:solidFill>
              <a:schemeClr val="tx1"/>
            </a:solidFill>
            <a:round/>
            <a:headEnd/>
            <a:tailEnd/>
          </a:ln>
          <a:effectLst/>
        </p:spPr>
      </p:cxnSp>
      <p:sp>
        <p:nvSpPr>
          <p:cNvPr id="1505366" name="Text Box 86"/>
          <p:cNvSpPr txBox="1">
            <a:spLocks noChangeArrowheads="1"/>
          </p:cNvSpPr>
          <p:nvPr/>
        </p:nvSpPr>
        <p:spPr bwMode="auto">
          <a:xfrm>
            <a:off x="6556375" y="2133601"/>
            <a:ext cx="476250" cy="366713"/>
          </a:xfrm>
          <a:prstGeom prst="rect">
            <a:avLst/>
          </a:prstGeom>
          <a:noFill/>
          <a:ln w="9525">
            <a:noFill/>
            <a:miter lim="800000"/>
            <a:headEnd/>
            <a:tailEnd/>
          </a:ln>
          <a:effectLst/>
        </p:spPr>
        <p:txBody>
          <a:bodyPr wrap="none">
            <a:prstTxWarp prst="textNoShape">
              <a:avLst/>
            </a:prstTxWarp>
            <a:spAutoFit/>
          </a:bodyPr>
          <a:lstStyle/>
          <a:p>
            <a:r>
              <a:rPr lang="en-US"/>
              <a:t>R3</a:t>
            </a:r>
          </a:p>
        </p:txBody>
      </p:sp>
      <p:cxnSp>
        <p:nvCxnSpPr>
          <p:cNvPr id="1505367" name="AutoShape 87"/>
          <p:cNvCxnSpPr>
            <a:cxnSpLocks noChangeShapeType="1"/>
            <a:stCxn id="1505363" idx="3"/>
            <a:endCxn id="1505331" idx="1"/>
          </p:cNvCxnSpPr>
          <p:nvPr/>
        </p:nvCxnSpPr>
        <p:spPr bwMode="auto">
          <a:xfrm>
            <a:off x="6892925" y="2581276"/>
            <a:ext cx="1797050" cy="557213"/>
          </a:xfrm>
          <a:prstGeom prst="straightConnector1">
            <a:avLst/>
          </a:prstGeom>
          <a:noFill/>
          <a:ln w="25400">
            <a:solidFill>
              <a:schemeClr val="tx1"/>
            </a:solidFill>
            <a:round/>
            <a:headEnd/>
            <a:tailEnd/>
          </a:ln>
          <a:effectLst/>
        </p:spPr>
      </p:cxnSp>
      <p:sp>
        <p:nvSpPr>
          <p:cNvPr id="1505351" name="Rectangle 71"/>
          <p:cNvSpPr>
            <a:spLocks noChangeArrowheads="1"/>
          </p:cNvSpPr>
          <p:nvPr/>
        </p:nvSpPr>
        <p:spPr bwMode="auto">
          <a:xfrm>
            <a:off x="4346575" y="3352800"/>
            <a:ext cx="685800" cy="228600"/>
          </a:xfrm>
          <a:prstGeom prst="rect">
            <a:avLst/>
          </a:prstGeom>
          <a:solidFill>
            <a:srgbClr val="3366FF"/>
          </a:solidFill>
          <a:ln w="9525">
            <a:solidFill>
              <a:srgbClr val="3366FF"/>
            </a:solidFill>
            <a:miter lim="800000"/>
            <a:headEnd/>
            <a:tailEnd/>
          </a:ln>
          <a:effectLst/>
        </p:spPr>
        <p:txBody>
          <a:bodyPr wrap="none" anchor="ctr">
            <a:prstTxWarp prst="textNoShape">
              <a:avLst/>
            </a:prstTxWarp>
          </a:bodyPr>
          <a:lstStyle/>
          <a:p>
            <a:pPr algn="ctr"/>
            <a:r>
              <a:rPr lang="en-US">
                <a:solidFill>
                  <a:schemeClr val="bg1"/>
                </a:solidFill>
              </a:rPr>
              <a:t>500</a:t>
            </a:r>
          </a:p>
        </p:txBody>
      </p:sp>
    </p:spTree>
    <p:extLst>
      <p:ext uri="{BB962C8B-B14F-4D97-AF65-F5344CB8AC3E}">
        <p14:creationId xmlns:p14="http://schemas.microsoft.com/office/powerpoint/2010/main" val="315005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3.33333E-6 0.00231 L 0.16493 0.02453 L 0.47916 -0.00556 " pathEditMode="relative" rAng="0" ptsTypes="AAA">
                                      <p:cBhvr>
                                        <p:cTn id="6" dur="2000" fill="hold"/>
                                        <p:tgtEl>
                                          <p:spTgt spid="1505352"/>
                                        </p:tgtEl>
                                        <p:attrNameLst>
                                          <p:attrName>ppt_x</p:attrName>
                                          <p:attrName>ppt_y</p:attrName>
                                        </p:attrNameLst>
                                      </p:cBhvr>
                                      <p:rCtr x="24000" y="70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0.01528 L 0.22118 -0.10672 L 0.45261 -0.0382 L 0.47917 -0.00556 " pathEditMode="relative" rAng="0" ptsTypes="AAAA">
                                      <p:cBhvr>
                                        <p:cTn id="10" dur="2000" fill="hold"/>
                                        <p:tgtEl>
                                          <p:spTgt spid="1505351"/>
                                        </p:tgtEl>
                                        <p:attrNameLst>
                                          <p:attrName>ppt_x</p:attrName>
                                          <p:attrName>ppt_y</p:attrName>
                                        </p:attrNameLst>
                                      </p:cBhvr>
                                      <p:rCtr x="24000" y="-4100"/>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505351"/>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50535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5053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52" grpId="0" animBg="1"/>
      <p:bldP spid="1505352" grpId="1" animBg="1"/>
      <p:bldP spid="1505361" grpId="0" animBg="1"/>
      <p:bldP spid="1505351" grpId="0" animBg="1"/>
      <p:bldP spid="1505351"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2098" name="Rectangle 2"/>
          <p:cNvSpPr>
            <a:spLocks noGrp="1" noChangeArrowheads="1"/>
          </p:cNvSpPr>
          <p:nvPr>
            <p:ph type="title"/>
          </p:nvPr>
        </p:nvSpPr>
        <p:spPr/>
        <p:txBody>
          <a:bodyPr/>
          <a:lstStyle/>
          <a:p>
            <a:r>
              <a:rPr lang="en-US"/>
              <a:t>Time-to-Live (TTL) Field  (8 bits) </a:t>
            </a:r>
          </a:p>
        </p:txBody>
      </p:sp>
      <p:sp>
        <p:nvSpPr>
          <p:cNvPr id="1412099" name="Rectangle 3"/>
          <p:cNvSpPr>
            <a:spLocks noGrp="1" noChangeArrowheads="1"/>
          </p:cNvSpPr>
          <p:nvPr>
            <p:ph type="body" idx="1"/>
          </p:nvPr>
        </p:nvSpPr>
        <p:spPr>
          <a:xfrm>
            <a:off x="1984375" y="1719263"/>
            <a:ext cx="8229600" cy="4310062"/>
          </a:xfrm>
        </p:spPr>
        <p:txBody>
          <a:bodyPr>
            <a:normAutofit/>
          </a:bodyPr>
          <a:lstStyle/>
          <a:p>
            <a:pPr>
              <a:lnSpc>
                <a:spcPct val="90000"/>
              </a:lnSpc>
            </a:pPr>
            <a:r>
              <a:rPr lang="en-US" dirty="0"/>
              <a:t>Potentially lethal problem</a:t>
            </a:r>
          </a:p>
          <a:p>
            <a:pPr lvl="1">
              <a:lnSpc>
                <a:spcPct val="90000"/>
              </a:lnSpc>
            </a:pPr>
            <a:r>
              <a:rPr lang="en-US" dirty="0"/>
              <a:t>Forwarding loops can cause packets to cycle forever</a:t>
            </a:r>
          </a:p>
          <a:p>
            <a:pPr lvl="1">
              <a:lnSpc>
                <a:spcPct val="90000"/>
              </a:lnSpc>
            </a:pPr>
            <a:r>
              <a:rPr lang="en-US" dirty="0"/>
              <a:t>As these accumulate, eventually consume </a:t>
            </a:r>
            <a:r>
              <a:rPr lang="en-US" b="1" dirty="0">
                <a:solidFill>
                  <a:srgbClr val="FF0000"/>
                </a:solidFill>
              </a:rPr>
              <a:t>all</a:t>
            </a:r>
            <a:r>
              <a:rPr lang="en-US" dirty="0"/>
              <a:t> capacity</a:t>
            </a:r>
          </a:p>
          <a:p>
            <a:pPr>
              <a:lnSpc>
                <a:spcPct val="90000"/>
              </a:lnSpc>
            </a:pPr>
            <a:endParaRPr lang="en-US" dirty="0"/>
          </a:p>
          <a:p>
            <a:pPr>
              <a:lnSpc>
                <a:spcPct val="90000"/>
              </a:lnSpc>
            </a:pPr>
            <a:endParaRPr lang="en-US" dirty="0"/>
          </a:p>
          <a:p>
            <a:pPr>
              <a:lnSpc>
                <a:spcPct val="90000"/>
              </a:lnSpc>
            </a:pPr>
            <a:endParaRPr lang="en-US" dirty="0"/>
          </a:p>
          <a:p>
            <a:pPr>
              <a:lnSpc>
                <a:spcPct val="90000"/>
              </a:lnSpc>
            </a:pPr>
            <a:r>
              <a:rPr lang="en-US" dirty="0"/>
              <a:t>Time-to-live field in packet header</a:t>
            </a:r>
          </a:p>
          <a:p>
            <a:pPr lvl="1">
              <a:lnSpc>
                <a:spcPct val="90000"/>
              </a:lnSpc>
            </a:pPr>
            <a:r>
              <a:rPr lang="en-US" dirty="0"/>
              <a:t>Decremented at each hop, packet discarded </a:t>
            </a:r>
          </a:p>
          <a:p>
            <a:pPr lvl="1">
              <a:lnSpc>
                <a:spcPct val="90000"/>
              </a:lnSpc>
            </a:pPr>
            <a:r>
              <a:rPr lang="en-US" dirty="0"/>
              <a:t>if reaches 0</a:t>
            </a:r>
          </a:p>
          <a:p>
            <a:pPr lvl="1">
              <a:lnSpc>
                <a:spcPct val="90000"/>
              </a:lnSpc>
            </a:pPr>
            <a:r>
              <a:rPr lang="en-US" dirty="0"/>
              <a:t>…and “time exceeded” message is sent to the source</a:t>
            </a:r>
          </a:p>
          <a:p>
            <a:pPr lvl="2">
              <a:lnSpc>
                <a:spcPct val="90000"/>
              </a:lnSpc>
            </a:pPr>
            <a:r>
              <a:rPr lang="en-US" dirty="0"/>
              <a:t>Using “ICMP” control message; basis for </a:t>
            </a:r>
            <a:r>
              <a:rPr lang="en-US" b="1" dirty="0"/>
              <a:t>traceroute</a:t>
            </a:r>
            <a:endParaRPr lang="en-US" dirty="0"/>
          </a:p>
        </p:txBody>
      </p:sp>
      <p:pic>
        <p:nvPicPr>
          <p:cNvPr id="1412100" name="Picture 4"/>
          <p:cNvPicPr>
            <a:picLocks noChangeArrowheads="1"/>
          </p:cNvPicPr>
          <p:nvPr/>
        </p:nvPicPr>
        <p:blipFill>
          <a:blip r:embed="rId3" cstate="print">
            <a:lum bright="6000" contrast="-64000"/>
          </a:blip>
          <a:srcRect/>
          <a:stretch>
            <a:fillRect/>
          </a:stretch>
        </p:blipFill>
        <p:spPr bwMode="auto">
          <a:xfrm>
            <a:off x="3361671" y="2575720"/>
            <a:ext cx="609600" cy="374650"/>
          </a:xfrm>
          <a:prstGeom prst="rect">
            <a:avLst/>
          </a:prstGeom>
          <a:noFill/>
          <a:ln w="9525">
            <a:noFill/>
            <a:miter lim="800000"/>
            <a:headEnd/>
            <a:tailEnd/>
          </a:ln>
          <a:effectLst/>
        </p:spPr>
      </p:pic>
      <p:pic>
        <p:nvPicPr>
          <p:cNvPr id="1412101" name="Picture 5"/>
          <p:cNvPicPr>
            <a:picLocks noChangeArrowheads="1"/>
          </p:cNvPicPr>
          <p:nvPr/>
        </p:nvPicPr>
        <p:blipFill>
          <a:blip r:embed="rId3" cstate="print">
            <a:lum bright="6000" contrast="-64000"/>
          </a:blip>
          <a:srcRect/>
          <a:stretch>
            <a:fillRect/>
          </a:stretch>
        </p:blipFill>
        <p:spPr bwMode="auto">
          <a:xfrm>
            <a:off x="5593696" y="2575720"/>
            <a:ext cx="609600" cy="374650"/>
          </a:xfrm>
          <a:prstGeom prst="rect">
            <a:avLst/>
          </a:prstGeom>
          <a:noFill/>
          <a:ln w="9525">
            <a:noFill/>
            <a:miter lim="800000"/>
            <a:headEnd/>
            <a:tailEnd/>
          </a:ln>
          <a:effectLst/>
        </p:spPr>
      </p:pic>
      <p:pic>
        <p:nvPicPr>
          <p:cNvPr id="1412102" name="Picture 6"/>
          <p:cNvPicPr>
            <a:picLocks noChangeArrowheads="1"/>
          </p:cNvPicPr>
          <p:nvPr/>
        </p:nvPicPr>
        <p:blipFill>
          <a:blip r:embed="rId3" cstate="print">
            <a:lum bright="6000" contrast="-64000"/>
          </a:blip>
          <a:srcRect/>
          <a:stretch>
            <a:fillRect/>
          </a:stretch>
        </p:blipFill>
        <p:spPr bwMode="auto">
          <a:xfrm>
            <a:off x="7827308" y="2575720"/>
            <a:ext cx="609600" cy="374650"/>
          </a:xfrm>
          <a:prstGeom prst="rect">
            <a:avLst/>
          </a:prstGeom>
          <a:noFill/>
          <a:ln w="9525">
            <a:noFill/>
            <a:miter lim="800000"/>
            <a:headEnd/>
            <a:tailEnd/>
          </a:ln>
          <a:effectLst/>
        </p:spPr>
      </p:pic>
      <p:sp>
        <p:nvSpPr>
          <p:cNvPr id="1412103" name="Line 7"/>
          <p:cNvSpPr>
            <a:spLocks noChangeShapeType="1"/>
          </p:cNvSpPr>
          <p:nvPr/>
        </p:nvSpPr>
        <p:spPr bwMode="auto">
          <a:xfrm>
            <a:off x="2144059" y="2729707"/>
            <a:ext cx="122872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12104" name="Line 8"/>
          <p:cNvSpPr>
            <a:spLocks noChangeShapeType="1"/>
          </p:cNvSpPr>
          <p:nvPr/>
        </p:nvSpPr>
        <p:spPr bwMode="auto">
          <a:xfrm>
            <a:off x="3833159" y="2729707"/>
            <a:ext cx="188277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12105" name="Line 9"/>
          <p:cNvSpPr>
            <a:spLocks noChangeShapeType="1"/>
          </p:cNvSpPr>
          <p:nvPr/>
        </p:nvSpPr>
        <p:spPr bwMode="auto">
          <a:xfrm flipV="1">
            <a:off x="6098522" y="2729707"/>
            <a:ext cx="176847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12106" name="Line 10"/>
          <p:cNvSpPr>
            <a:spLocks noChangeShapeType="1"/>
          </p:cNvSpPr>
          <p:nvPr/>
        </p:nvSpPr>
        <p:spPr bwMode="auto">
          <a:xfrm>
            <a:off x="8327372" y="2729707"/>
            <a:ext cx="1228725" cy="0"/>
          </a:xfrm>
          <a:prstGeom prst="line">
            <a:avLst/>
          </a:prstGeom>
          <a:noFill/>
          <a:ln w="25400">
            <a:solidFill>
              <a:schemeClr val="tx1"/>
            </a:solidFill>
            <a:round/>
            <a:headEnd/>
            <a:tailEnd/>
          </a:ln>
          <a:effectLst/>
        </p:spPr>
        <p:txBody>
          <a:bodyPr wrap="none" anchor="ctr">
            <a:prstTxWarp prst="textNoShape">
              <a:avLst/>
            </a:prstTxWarp>
          </a:bodyPr>
          <a:lstStyle/>
          <a:p>
            <a:endParaRPr lang="en-US"/>
          </a:p>
        </p:txBody>
      </p:sp>
      <p:sp>
        <p:nvSpPr>
          <p:cNvPr id="1412107" name="Freeform 11"/>
          <p:cNvSpPr>
            <a:spLocks/>
          </p:cNvSpPr>
          <p:nvPr/>
        </p:nvSpPr>
        <p:spPr bwMode="auto">
          <a:xfrm>
            <a:off x="4863022" y="3138786"/>
            <a:ext cx="3973513" cy="620713"/>
          </a:xfrm>
          <a:custGeom>
            <a:avLst/>
            <a:gdLst/>
            <a:ahLst/>
            <a:cxnLst>
              <a:cxn ang="0">
                <a:pos x="0" y="24"/>
              </a:cxn>
              <a:cxn ang="0">
                <a:pos x="2177" y="48"/>
              </a:cxn>
              <a:cxn ang="0">
                <a:pos x="1959" y="314"/>
              </a:cxn>
              <a:cxn ang="0">
                <a:pos x="1137" y="363"/>
              </a:cxn>
              <a:cxn ang="0">
                <a:pos x="1137" y="145"/>
              </a:cxn>
              <a:cxn ang="0">
                <a:pos x="1621" y="145"/>
              </a:cxn>
            </a:cxnLst>
            <a:rect l="0" t="0" r="r" b="b"/>
            <a:pathLst>
              <a:path w="2503" h="391">
                <a:moveTo>
                  <a:pt x="0" y="24"/>
                </a:moveTo>
                <a:cubicBezTo>
                  <a:pt x="925" y="12"/>
                  <a:pt x="1851" y="0"/>
                  <a:pt x="2177" y="48"/>
                </a:cubicBezTo>
                <a:cubicBezTo>
                  <a:pt x="2503" y="96"/>
                  <a:pt x="2132" y="262"/>
                  <a:pt x="1959" y="314"/>
                </a:cubicBezTo>
                <a:cubicBezTo>
                  <a:pt x="1786" y="366"/>
                  <a:pt x="1274" y="391"/>
                  <a:pt x="1137" y="363"/>
                </a:cubicBezTo>
                <a:cubicBezTo>
                  <a:pt x="1000" y="335"/>
                  <a:pt x="1056" y="181"/>
                  <a:pt x="1137" y="145"/>
                </a:cubicBezTo>
                <a:cubicBezTo>
                  <a:pt x="1218" y="109"/>
                  <a:pt x="1419" y="127"/>
                  <a:pt x="1621" y="145"/>
                </a:cubicBezTo>
              </a:path>
            </a:pathLst>
          </a:custGeom>
          <a:noFill/>
          <a:ln w="63500" cap="flat" cmpd="sng">
            <a:solidFill>
              <a:srgbClr val="FF3300"/>
            </a:solidFill>
            <a:prstDash val="solid"/>
            <a:round/>
            <a:headEnd/>
            <a:tailEnd type="arrow" w="med" len="med"/>
          </a:ln>
          <a:effectLst/>
        </p:spPr>
        <p:txBody>
          <a:bodyPr wrap="none" anchor="ctr">
            <a:prstTxWarp prst="textNoShape">
              <a:avLst/>
            </a:prstTxWarp>
          </a:bodyPr>
          <a:lstStyle/>
          <a:p>
            <a:endParaRPr lang="en-US"/>
          </a:p>
        </p:txBody>
      </p:sp>
      <p:sp>
        <p:nvSpPr>
          <p:cNvPr id="1412108" name="Line 12"/>
          <p:cNvSpPr>
            <a:spLocks noChangeShapeType="1"/>
          </p:cNvSpPr>
          <p:nvPr/>
        </p:nvSpPr>
        <p:spPr bwMode="auto">
          <a:xfrm>
            <a:off x="3679825" y="3000375"/>
            <a:ext cx="1036638"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1412109" name="Line 13"/>
          <p:cNvSpPr>
            <a:spLocks noChangeShapeType="1"/>
          </p:cNvSpPr>
          <p:nvPr/>
        </p:nvSpPr>
        <p:spPr bwMode="auto">
          <a:xfrm flipH="1">
            <a:off x="5062539" y="3000375"/>
            <a:ext cx="1036637" cy="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803901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2099">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12099">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12099">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2099">
                                            <p:txEl>
                                              <p:pRg st="9" end="9"/>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12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20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5826" name="Rectangle 2"/>
          <p:cNvSpPr>
            <a:spLocks noGrp="1" noChangeArrowheads="1"/>
          </p:cNvSpPr>
          <p:nvPr>
            <p:ph type="title"/>
          </p:nvPr>
        </p:nvSpPr>
        <p:spPr/>
        <p:txBody>
          <a:bodyPr/>
          <a:lstStyle/>
          <a:p>
            <a:r>
              <a:rPr lang="en-US"/>
              <a:t>IP Packet Header (cont’d)</a:t>
            </a:r>
          </a:p>
        </p:txBody>
      </p:sp>
      <p:sp>
        <p:nvSpPr>
          <p:cNvPr id="1485827" name="Rectangle 3"/>
          <p:cNvSpPr>
            <a:spLocks noGrp="1" noChangeArrowheads="1"/>
          </p:cNvSpPr>
          <p:nvPr>
            <p:ph type="body" idx="1"/>
          </p:nvPr>
        </p:nvSpPr>
        <p:spPr/>
        <p:txBody>
          <a:bodyPr>
            <a:normAutofit/>
          </a:bodyPr>
          <a:lstStyle/>
          <a:p>
            <a:pPr>
              <a:lnSpc>
                <a:spcPct val="90000"/>
              </a:lnSpc>
            </a:pPr>
            <a:r>
              <a:rPr lang="en-US" dirty="0"/>
              <a:t>Two IP addresses</a:t>
            </a:r>
          </a:p>
          <a:p>
            <a:pPr lvl="1">
              <a:lnSpc>
                <a:spcPct val="90000"/>
              </a:lnSpc>
            </a:pPr>
            <a:r>
              <a:rPr lang="en-US" dirty="0"/>
              <a:t>Source IP address (32 bits)</a:t>
            </a:r>
          </a:p>
          <a:p>
            <a:pPr lvl="1">
              <a:lnSpc>
                <a:spcPct val="90000"/>
              </a:lnSpc>
            </a:pPr>
            <a:r>
              <a:rPr lang="en-US" dirty="0"/>
              <a:t>Destination IP address (32 bits)</a:t>
            </a:r>
          </a:p>
          <a:p>
            <a:pPr>
              <a:lnSpc>
                <a:spcPct val="90000"/>
              </a:lnSpc>
            </a:pPr>
            <a:r>
              <a:rPr lang="en-US" dirty="0"/>
              <a:t>Destination address</a:t>
            </a:r>
          </a:p>
          <a:p>
            <a:pPr lvl="1">
              <a:lnSpc>
                <a:spcPct val="90000"/>
              </a:lnSpc>
            </a:pPr>
            <a:r>
              <a:rPr lang="en-US" dirty="0"/>
              <a:t>Unique </a:t>
            </a:r>
            <a:r>
              <a:rPr lang="en-US" dirty="0">
                <a:solidFill>
                  <a:srgbClr val="FF0000"/>
                </a:solidFill>
              </a:rPr>
              <a:t>identifier/locator</a:t>
            </a:r>
            <a:r>
              <a:rPr lang="en-US" dirty="0"/>
              <a:t> for the receiving host</a:t>
            </a:r>
          </a:p>
          <a:p>
            <a:pPr lvl="1">
              <a:lnSpc>
                <a:spcPct val="90000"/>
              </a:lnSpc>
            </a:pPr>
            <a:r>
              <a:rPr lang="en-US" dirty="0"/>
              <a:t>Allows each node to make forwarding decisions</a:t>
            </a:r>
          </a:p>
          <a:p>
            <a:pPr>
              <a:lnSpc>
                <a:spcPct val="90000"/>
              </a:lnSpc>
            </a:pPr>
            <a:r>
              <a:rPr lang="en-US" dirty="0"/>
              <a:t>Source address</a:t>
            </a:r>
          </a:p>
          <a:p>
            <a:pPr lvl="1">
              <a:lnSpc>
                <a:spcPct val="90000"/>
              </a:lnSpc>
            </a:pPr>
            <a:r>
              <a:rPr lang="en-US" dirty="0"/>
              <a:t>Unique identifier/locator for the sending host</a:t>
            </a:r>
          </a:p>
          <a:p>
            <a:pPr lvl="1">
              <a:lnSpc>
                <a:spcPct val="90000"/>
              </a:lnSpc>
            </a:pPr>
            <a:r>
              <a:rPr lang="en-US" dirty="0"/>
              <a:t>Recipient can decide whether to accept packet</a:t>
            </a:r>
          </a:p>
          <a:p>
            <a:pPr lvl="1">
              <a:lnSpc>
                <a:spcPct val="90000"/>
              </a:lnSpc>
            </a:pPr>
            <a:r>
              <a:rPr lang="en-US" dirty="0"/>
              <a:t>Enables recipient to send a reply back to source</a:t>
            </a:r>
            <a:endParaRPr lang="en-US" sz="2000" dirty="0"/>
          </a:p>
        </p:txBody>
      </p:sp>
      <p:sp>
        <p:nvSpPr>
          <p:cNvPr id="4" name="Rectangle 2">
            <a:extLst>
              <a:ext uri="{FF2B5EF4-FFF2-40B4-BE49-F238E27FC236}">
                <a16:creationId xmlns:a16="http://schemas.microsoft.com/office/drawing/2014/main" id="{A8EA5A3C-6AAF-E847-8BE9-FCEE046864E5}"/>
              </a:ext>
            </a:extLst>
          </p:cNvPr>
          <p:cNvSpPr>
            <a:spLocks noChangeArrowheads="1"/>
          </p:cNvSpPr>
          <p:nvPr/>
        </p:nvSpPr>
        <p:spPr bwMode="auto">
          <a:xfrm>
            <a:off x="5573101" y="1396391"/>
            <a:ext cx="6007100" cy="3311525"/>
          </a:xfrm>
          <a:prstGeom prst="rect">
            <a:avLst/>
          </a:prstGeom>
          <a:solidFill>
            <a:schemeClr val="accent6">
              <a:lumMod val="40000"/>
              <a:lumOff val="60000"/>
            </a:schemeClr>
          </a:solidFill>
          <a:ln w="12700">
            <a:solidFill>
              <a:schemeClr val="tx1"/>
            </a:solidFill>
            <a:miter lim="800000"/>
            <a:headEnd/>
            <a:tailEnd/>
          </a:ln>
          <a:effectLst/>
        </p:spPr>
        <p:txBody>
          <a:bodyPr wrap="none" anchor="ctr">
            <a:prstTxWarp prst="textNoShape">
              <a:avLst/>
            </a:prstTxWarp>
          </a:bodyPr>
          <a:lstStyle/>
          <a:p>
            <a:endParaRPr lang="en-US"/>
          </a:p>
        </p:txBody>
      </p:sp>
      <p:sp>
        <p:nvSpPr>
          <p:cNvPr id="5" name="Rectangle 3">
            <a:extLst>
              <a:ext uri="{FF2B5EF4-FFF2-40B4-BE49-F238E27FC236}">
                <a16:creationId xmlns:a16="http://schemas.microsoft.com/office/drawing/2014/main" id="{75F8072E-7EED-7842-96EC-FB3D2B826087}"/>
              </a:ext>
            </a:extLst>
          </p:cNvPr>
          <p:cNvSpPr>
            <a:spLocks noChangeArrowheads="1"/>
          </p:cNvSpPr>
          <p:nvPr/>
        </p:nvSpPr>
        <p:spPr bwMode="auto">
          <a:xfrm>
            <a:off x="5574690" y="4698390"/>
            <a:ext cx="6002337" cy="635000"/>
          </a:xfrm>
          <a:prstGeom prst="rect">
            <a:avLst/>
          </a:prstGeom>
          <a:solidFill>
            <a:schemeClr val="accent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6" name="Rectangle 6">
            <a:extLst>
              <a:ext uri="{FF2B5EF4-FFF2-40B4-BE49-F238E27FC236}">
                <a16:creationId xmlns:a16="http://schemas.microsoft.com/office/drawing/2014/main" id="{1547CBA5-9FF7-CF4C-B84B-490477F77D8D}"/>
              </a:ext>
            </a:extLst>
          </p:cNvPr>
          <p:cNvSpPr>
            <a:spLocks noChangeArrowheads="1"/>
          </p:cNvSpPr>
          <p:nvPr/>
        </p:nvSpPr>
        <p:spPr bwMode="auto">
          <a:xfrm>
            <a:off x="5561990" y="5344502"/>
            <a:ext cx="6002337" cy="825500"/>
          </a:xfrm>
          <a:prstGeom prst="rect">
            <a:avLst/>
          </a:prstGeom>
          <a:solidFill>
            <a:schemeClr val="bg1">
              <a:lumMod val="85000"/>
            </a:schemeClr>
          </a:solidFill>
          <a:ln w="12700">
            <a:solidFill>
              <a:schemeClr val="tx1"/>
            </a:solidFill>
            <a:miter lim="800000"/>
            <a:headEnd/>
            <a:tailEnd/>
          </a:ln>
          <a:effectLst/>
        </p:spPr>
        <p:txBody>
          <a:bodyPr wrap="none" anchor="ctr">
            <a:prstTxWarp prst="textNoShape">
              <a:avLst/>
            </a:prstTxWarp>
          </a:bodyPr>
          <a:lstStyle/>
          <a:p>
            <a:endParaRPr lang="en-US"/>
          </a:p>
        </p:txBody>
      </p:sp>
      <p:sp>
        <p:nvSpPr>
          <p:cNvPr id="7" name="Line 7">
            <a:extLst>
              <a:ext uri="{FF2B5EF4-FFF2-40B4-BE49-F238E27FC236}">
                <a16:creationId xmlns:a16="http://schemas.microsoft.com/office/drawing/2014/main" id="{35CA71B6-1C75-1048-BEE0-2D6F2A486F93}"/>
              </a:ext>
            </a:extLst>
          </p:cNvPr>
          <p:cNvSpPr>
            <a:spLocks noChangeShapeType="1"/>
          </p:cNvSpPr>
          <p:nvPr/>
        </p:nvSpPr>
        <p:spPr bwMode="auto">
          <a:xfrm flipV="1">
            <a:off x="5631839" y="2125053"/>
            <a:ext cx="5949950" cy="15875"/>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8" name="Line 8">
            <a:extLst>
              <a:ext uri="{FF2B5EF4-FFF2-40B4-BE49-F238E27FC236}">
                <a16:creationId xmlns:a16="http://schemas.microsoft.com/office/drawing/2014/main" id="{CFB32A68-2C8F-6747-92B2-C557CFEA71AB}"/>
              </a:ext>
            </a:extLst>
          </p:cNvPr>
          <p:cNvSpPr>
            <a:spLocks noChangeShapeType="1"/>
          </p:cNvSpPr>
          <p:nvPr/>
        </p:nvSpPr>
        <p:spPr bwMode="auto">
          <a:xfrm>
            <a:off x="5644539" y="2826727"/>
            <a:ext cx="5954712"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9" name="Line 9">
            <a:extLst>
              <a:ext uri="{FF2B5EF4-FFF2-40B4-BE49-F238E27FC236}">
                <a16:creationId xmlns:a16="http://schemas.microsoft.com/office/drawing/2014/main" id="{DA52FFC8-3C2F-2244-AB41-85988EBAEC7A}"/>
              </a:ext>
            </a:extLst>
          </p:cNvPr>
          <p:cNvSpPr>
            <a:spLocks noChangeShapeType="1"/>
          </p:cNvSpPr>
          <p:nvPr/>
        </p:nvSpPr>
        <p:spPr bwMode="auto">
          <a:xfrm>
            <a:off x="5644539" y="3474427"/>
            <a:ext cx="5956300"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0" name="Line 10">
            <a:extLst>
              <a:ext uri="{FF2B5EF4-FFF2-40B4-BE49-F238E27FC236}">
                <a16:creationId xmlns:a16="http://schemas.microsoft.com/office/drawing/2014/main" id="{6F0D5D23-F851-244E-A868-814E3C8C12CC}"/>
              </a:ext>
            </a:extLst>
          </p:cNvPr>
          <p:cNvSpPr>
            <a:spLocks noChangeShapeType="1"/>
          </p:cNvSpPr>
          <p:nvPr/>
        </p:nvSpPr>
        <p:spPr bwMode="auto">
          <a:xfrm>
            <a:off x="8538551" y="1421791"/>
            <a:ext cx="1588" cy="2027237"/>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1" name="Line 11">
            <a:extLst>
              <a:ext uri="{FF2B5EF4-FFF2-40B4-BE49-F238E27FC236}">
                <a16:creationId xmlns:a16="http://schemas.microsoft.com/office/drawing/2014/main" id="{4394941E-59CF-954B-83BF-0B7351DB6020}"/>
              </a:ext>
            </a:extLst>
          </p:cNvPr>
          <p:cNvSpPr>
            <a:spLocks noChangeShapeType="1"/>
          </p:cNvSpPr>
          <p:nvPr/>
        </p:nvSpPr>
        <p:spPr bwMode="auto">
          <a:xfrm>
            <a:off x="7065351" y="1456715"/>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2" name="Line 12">
            <a:extLst>
              <a:ext uri="{FF2B5EF4-FFF2-40B4-BE49-F238E27FC236}">
                <a16:creationId xmlns:a16="http://schemas.microsoft.com/office/drawing/2014/main" id="{6E2877AF-8E07-6841-B7ED-BED0FF9CA17B}"/>
              </a:ext>
            </a:extLst>
          </p:cNvPr>
          <p:cNvSpPr>
            <a:spLocks noChangeShapeType="1"/>
          </p:cNvSpPr>
          <p:nvPr/>
        </p:nvSpPr>
        <p:spPr bwMode="auto">
          <a:xfrm>
            <a:off x="6341451" y="1456715"/>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3" name="Rectangle 13">
            <a:extLst>
              <a:ext uri="{FF2B5EF4-FFF2-40B4-BE49-F238E27FC236}">
                <a16:creationId xmlns:a16="http://schemas.microsoft.com/office/drawing/2014/main" id="{9C05C4DF-EB7D-BD49-BFA8-1DCD4791B807}"/>
              </a:ext>
            </a:extLst>
          </p:cNvPr>
          <p:cNvSpPr>
            <a:spLocks noChangeArrowheads="1"/>
          </p:cNvSpPr>
          <p:nvPr/>
        </p:nvSpPr>
        <p:spPr bwMode="auto">
          <a:xfrm>
            <a:off x="5572630" y="1505928"/>
            <a:ext cx="780407"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4-bit</a:t>
            </a:r>
          </a:p>
          <a:p>
            <a:pPr algn="ctr" eaLnBrk="0" hangingPunct="0"/>
            <a:r>
              <a:rPr lang="en-US" sz="1400">
                <a:solidFill>
                  <a:srgbClr val="000000"/>
                </a:solidFill>
              </a:rPr>
              <a:t>Version</a:t>
            </a:r>
          </a:p>
        </p:txBody>
      </p:sp>
      <p:sp>
        <p:nvSpPr>
          <p:cNvPr id="14" name="Rectangle 14">
            <a:extLst>
              <a:ext uri="{FF2B5EF4-FFF2-40B4-BE49-F238E27FC236}">
                <a16:creationId xmlns:a16="http://schemas.microsoft.com/office/drawing/2014/main" id="{793077C4-5AB3-B248-8918-B8BA0B680579}"/>
              </a:ext>
            </a:extLst>
          </p:cNvPr>
          <p:cNvSpPr>
            <a:spLocks noChangeArrowheads="1"/>
          </p:cNvSpPr>
          <p:nvPr/>
        </p:nvSpPr>
        <p:spPr bwMode="auto">
          <a:xfrm>
            <a:off x="6325030" y="1428141"/>
            <a:ext cx="769442" cy="951543"/>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4-bit</a:t>
            </a:r>
          </a:p>
          <a:p>
            <a:pPr algn="ctr" eaLnBrk="0" hangingPunct="0"/>
            <a:r>
              <a:rPr lang="en-US" sz="1400">
                <a:solidFill>
                  <a:srgbClr val="000000"/>
                </a:solidFill>
              </a:rPr>
              <a:t>Header</a:t>
            </a:r>
          </a:p>
          <a:p>
            <a:pPr algn="ctr" eaLnBrk="0" hangingPunct="0"/>
            <a:r>
              <a:rPr lang="en-US" sz="1400">
                <a:solidFill>
                  <a:srgbClr val="000000"/>
                </a:solidFill>
              </a:rPr>
              <a:t>Length</a:t>
            </a:r>
          </a:p>
        </p:txBody>
      </p:sp>
      <p:sp>
        <p:nvSpPr>
          <p:cNvPr id="15" name="Rectangle 15">
            <a:extLst>
              <a:ext uri="{FF2B5EF4-FFF2-40B4-BE49-F238E27FC236}">
                <a16:creationId xmlns:a16="http://schemas.microsoft.com/office/drawing/2014/main" id="{DCFE0278-D7DA-AF47-944C-07594F61FDCF}"/>
              </a:ext>
            </a:extLst>
          </p:cNvPr>
          <p:cNvSpPr>
            <a:spLocks noChangeArrowheads="1"/>
          </p:cNvSpPr>
          <p:nvPr/>
        </p:nvSpPr>
        <p:spPr bwMode="auto">
          <a:xfrm>
            <a:off x="7077678" y="1428141"/>
            <a:ext cx="1416799" cy="951543"/>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8-bit</a:t>
            </a:r>
          </a:p>
          <a:p>
            <a:pPr algn="ctr" eaLnBrk="0" hangingPunct="0"/>
            <a:r>
              <a:rPr lang="en-US" sz="1400">
                <a:solidFill>
                  <a:srgbClr val="000000"/>
                </a:solidFill>
              </a:rPr>
              <a:t>Type of Service</a:t>
            </a:r>
          </a:p>
          <a:p>
            <a:pPr algn="ctr" eaLnBrk="0" hangingPunct="0"/>
            <a:r>
              <a:rPr lang="en-US" sz="1400">
                <a:solidFill>
                  <a:srgbClr val="000000"/>
                </a:solidFill>
              </a:rPr>
              <a:t>(TOS)</a:t>
            </a:r>
          </a:p>
        </p:txBody>
      </p:sp>
      <p:sp>
        <p:nvSpPr>
          <p:cNvPr id="16" name="Rectangle 16">
            <a:extLst>
              <a:ext uri="{FF2B5EF4-FFF2-40B4-BE49-F238E27FC236}">
                <a16:creationId xmlns:a16="http://schemas.microsoft.com/office/drawing/2014/main" id="{7183428B-B7B0-B940-8FF8-2C29AB111D89}"/>
              </a:ext>
            </a:extLst>
          </p:cNvPr>
          <p:cNvSpPr>
            <a:spLocks noChangeArrowheads="1"/>
          </p:cNvSpPr>
          <p:nvPr/>
        </p:nvSpPr>
        <p:spPr bwMode="auto">
          <a:xfrm>
            <a:off x="8698890" y="1599591"/>
            <a:ext cx="2575193"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16-bit Total Length (Bytes)</a:t>
            </a:r>
            <a:endParaRPr lang="en-US" sz="1400">
              <a:solidFill>
                <a:srgbClr val="0E04D6"/>
              </a:solidFill>
            </a:endParaRPr>
          </a:p>
        </p:txBody>
      </p:sp>
      <p:sp>
        <p:nvSpPr>
          <p:cNvPr id="17" name="Rectangle 17">
            <a:extLst>
              <a:ext uri="{FF2B5EF4-FFF2-40B4-BE49-F238E27FC236}">
                <a16:creationId xmlns:a16="http://schemas.microsoft.com/office/drawing/2014/main" id="{8542AF31-60DE-9447-A5DC-CBF07B1965EA}"/>
              </a:ext>
            </a:extLst>
          </p:cNvPr>
          <p:cNvSpPr>
            <a:spLocks noChangeArrowheads="1"/>
          </p:cNvSpPr>
          <p:nvPr/>
        </p:nvSpPr>
        <p:spPr bwMode="auto">
          <a:xfrm>
            <a:off x="6250964" y="2329841"/>
            <a:ext cx="190436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16-bit Identification</a:t>
            </a:r>
            <a:endParaRPr lang="en-US" sz="1400">
              <a:solidFill>
                <a:srgbClr val="000000"/>
              </a:solidFill>
            </a:endParaRPr>
          </a:p>
        </p:txBody>
      </p:sp>
      <p:sp>
        <p:nvSpPr>
          <p:cNvPr id="18" name="Line 18">
            <a:extLst>
              <a:ext uri="{FF2B5EF4-FFF2-40B4-BE49-F238E27FC236}">
                <a16:creationId xmlns:a16="http://schemas.microsoft.com/office/drawing/2014/main" id="{31A25AA1-97F6-FD4E-8837-C782CE82A3F4}"/>
              </a:ext>
            </a:extLst>
          </p:cNvPr>
          <p:cNvSpPr>
            <a:spLocks noChangeShapeType="1"/>
          </p:cNvSpPr>
          <p:nvPr/>
        </p:nvSpPr>
        <p:spPr bwMode="auto">
          <a:xfrm>
            <a:off x="9198951" y="2155215"/>
            <a:ext cx="1588" cy="65881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19" name="Rectangle 19">
            <a:extLst>
              <a:ext uri="{FF2B5EF4-FFF2-40B4-BE49-F238E27FC236}">
                <a16:creationId xmlns:a16="http://schemas.microsoft.com/office/drawing/2014/main" id="{E620688E-0819-424C-98A4-DFFCB1C4E24D}"/>
              </a:ext>
            </a:extLst>
          </p:cNvPr>
          <p:cNvSpPr>
            <a:spLocks noChangeArrowheads="1"/>
          </p:cNvSpPr>
          <p:nvPr/>
        </p:nvSpPr>
        <p:spPr bwMode="auto">
          <a:xfrm>
            <a:off x="8560952" y="2215541"/>
            <a:ext cx="620363"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3-bit</a:t>
            </a:r>
          </a:p>
          <a:p>
            <a:pPr algn="ctr" eaLnBrk="0" hangingPunct="0"/>
            <a:r>
              <a:rPr lang="en-US" sz="1400">
                <a:solidFill>
                  <a:srgbClr val="000000"/>
                </a:solidFill>
              </a:rPr>
              <a:t>Flags</a:t>
            </a:r>
          </a:p>
        </p:txBody>
      </p:sp>
      <p:sp>
        <p:nvSpPr>
          <p:cNvPr id="20" name="Rectangle 20">
            <a:extLst>
              <a:ext uri="{FF2B5EF4-FFF2-40B4-BE49-F238E27FC236}">
                <a16:creationId xmlns:a16="http://schemas.microsoft.com/office/drawing/2014/main" id="{9181F29F-583D-C547-8FF0-396C93661B8A}"/>
              </a:ext>
            </a:extLst>
          </p:cNvPr>
          <p:cNvSpPr>
            <a:spLocks noChangeArrowheads="1"/>
          </p:cNvSpPr>
          <p:nvPr/>
        </p:nvSpPr>
        <p:spPr bwMode="auto">
          <a:xfrm>
            <a:off x="9259277" y="2347303"/>
            <a:ext cx="2214563"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13-bit Fragment Offset</a:t>
            </a:r>
            <a:endParaRPr lang="en-US" sz="1400">
              <a:solidFill>
                <a:srgbClr val="000000"/>
              </a:solidFill>
            </a:endParaRPr>
          </a:p>
        </p:txBody>
      </p:sp>
      <p:sp>
        <p:nvSpPr>
          <p:cNvPr id="21" name="Line 21">
            <a:extLst>
              <a:ext uri="{FF2B5EF4-FFF2-40B4-BE49-F238E27FC236}">
                <a16:creationId xmlns:a16="http://schemas.microsoft.com/office/drawing/2014/main" id="{05D9A04C-078D-2343-AF67-D996D3F68988}"/>
              </a:ext>
            </a:extLst>
          </p:cNvPr>
          <p:cNvSpPr>
            <a:spLocks noChangeShapeType="1"/>
          </p:cNvSpPr>
          <p:nvPr/>
        </p:nvSpPr>
        <p:spPr bwMode="auto">
          <a:xfrm>
            <a:off x="7128851" y="2853715"/>
            <a:ext cx="1588" cy="601662"/>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2" name="Rectangle 22">
            <a:extLst>
              <a:ext uri="{FF2B5EF4-FFF2-40B4-BE49-F238E27FC236}">
                <a16:creationId xmlns:a16="http://schemas.microsoft.com/office/drawing/2014/main" id="{40A821A6-BFA2-734E-9CB1-4833B3ACD33C}"/>
              </a:ext>
            </a:extLst>
          </p:cNvPr>
          <p:cNvSpPr>
            <a:spLocks noChangeArrowheads="1"/>
          </p:cNvSpPr>
          <p:nvPr/>
        </p:nvSpPr>
        <p:spPr bwMode="auto">
          <a:xfrm>
            <a:off x="5767402" y="2888641"/>
            <a:ext cx="1216360" cy="628377"/>
          </a:xfrm>
          <a:prstGeom prst="rect">
            <a:avLst/>
          </a:prstGeom>
          <a:noFill/>
          <a:ln w="9525">
            <a:noFill/>
            <a:miter lim="800000"/>
            <a:headEnd/>
            <a:tailEnd/>
          </a:ln>
          <a:effectLst/>
        </p:spPr>
        <p:txBody>
          <a:bodyPr wrap="none" lIns="90488" tIns="44450" rIns="90488" bIns="44450">
            <a:prstTxWarp prst="textNoShape">
              <a:avLst/>
            </a:prstTxWarp>
            <a:spAutoFit/>
          </a:bodyPr>
          <a:lstStyle/>
          <a:p>
            <a:pPr algn="ctr" eaLnBrk="0" hangingPunct="0"/>
            <a:r>
              <a:rPr lang="en-US" sz="1400">
                <a:solidFill>
                  <a:srgbClr val="000000"/>
                </a:solidFill>
              </a:rPr>
              <a:t>8-bit Time to </a:t>
            </a:r>
          </a:p>
          <a:p>
            <a:pPr algn="ctr" eaLnBrk="0" hangingPunct="0"/>
            <a:r>
              <a:rPr lang="en-US" sz="1400">
                <a:solidFill>
                  <a:srgbClr val="000000"/>
                </a:solidFill>
              </a:rPr>
              <a:t>Live (TTL)</a:t>
            </a:r>
          </a:p>
        </p:txBody>
      </p:sp>
      <p:sp>
        <p:nvSpPr>
          <p:cNvPr id="23" name="Rectangle 23">
            <a:extLst>
              <a:ext uri="{FF2B5EF4-FFF2-40B4-BE49-F238E27FC236}">
                <a16:creationId xmlns:a16="http://schemas.microsoft.com/office/drawing/2014/main" id="{E516C875-FB49-1B4A-911A-FC069B489A2E}"/>
              </a:ext>
            </a:extLst>
          </p:cNvPr>
          <p:cNvSpPr>
            <a:spLocks noChangeArrowheads="1"/>
          </p:cNvSpPr>
          <p:nvPr/>
        </p:nvSpPr>
        <p:spPr bwMode="auto">
          <a:xfrm>
            <a:off x="7106626" y="2985478"/>
            <a:ext cx="139140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8-bit Protocol</a:t>
            </a:r>
            <a:endParaRPr lang="en-US" sz="1400">
              <a:solidFill>
                <a:srgbClr val="0E04D6"/>
              </a:solidFill>
            </a:endParaRPr>
          </a:p>
        </p:txBody>
      </p:sp>
      <p:sp>
        <p:nvSpPr>
          <p:cNvPr id="24" name="Rectangle 24">
            <a:extLst>
              <a:ext uri="{FF2B5EF4-FFF2-40B4-BE49-F238E27FC236}">
                <a16:creationId xmlns:a16="http://schemas.microsoft.com/office/drawing/2014/main" id="{8F6BA601-A5C8-CC4B-ABDB-9871EC6B7FFD}"/>
              </a:ext>
            </a:extLst>
          </p:cNvPr>
          <p:cNvSpPr>
            <a:spLocks noChangeArrowheads="1"/>
          </p:cNvSpPr>
          <p:nvPr/>
        </p:nvSpPr>
        <p:spPr bwMode="auto">
          <a:xfrm>
            <a:off x="8816365" y="3002941"/>
            <a:ext cx="2428875"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16-bit Header Checksum</a:t>
            </a:r>
            <a:endParaRPr lang="en-US" sz="1400">
              <a:solidFill>
                <a:srgbClr val="000000"/>
              </a:solidFill>
            </a:endParaRPr>
          </a:p>
        </p:txBody>
      </p:sp>
      <p:sp>
        <p:nvSpPr>
          <p:cNvPr id="25" name="Line 25">
            <a:extLst>
              <a:ext uri="{FF2B5EF4-FFF2-40B4-BE49-F238E27FC236}">
                <a16:creationId xmlns:a16="http://schemas.microsoft.com/office/drawing/2014/main" id="{5986CC9C-6685-7144-8210-51B03E8B1893}"/>
              </a:ext>
            </a:extLst>
          </p:cNvPr>
          <p:cNvSpPr>
            <a:spLocks noChangeShapeType="1"/>
          </p:cNvSpPr>
          <p:nvPr/>
        </p:nvSpPr>
        <p:spPr bwMode="auto">
          <a:xfrm>
            <a:off x="5631839" y="4122127"/>
            <a:ext cx="5967412" cy="1588"/>
          </a:xfrm>
          <a:prstGeom prst="line">
            <a:avLst/>
          </a:prstGeom>
          <a:noFill/>
          <a:ln w="25400">
            <a:solidFill>
              <a:srgbClr val="000000"/>
            </a:solidFill>
            <a:round/>
            <a:headEnd type="none" w="sm" len="sm"/>
            <a:tailEnd type="none" w="sm" len="sm"/>
          </a:ln>
          <a:effectLst/>
        </p:spPr>
        <p:txBody>
          <a:bodyPr wrap="none" anchor="ctr">
            <a:prstTxWarp prst="textNoShape">
              <a:avLst/>
            </a:prstTxWarp>
          </a:bodyPr>
          <a:lstStyle/>
          <a:p>
            <a:endParaRPr lang="en-US"/>
          </a:p>
        </p:txBody>
      </p:sp>
      <p:sp>
        <p:nvSpPr>
          <p:cNvPr id="26" name="Rectangle 26">
            <a:extLst>
              <a:ext uri="{FF2B5EF4-FFF2-40B4-BE49-F238E27FC236}">
                <a16:creationId xmlns:a16="http://schemas.microsoft.com/office/drawing/2014/main" id="{1F484F28-88A3-8C40-AAB4-62A23EC367EC}"/>
              </a:ext>
            </a:extLst>
          </p:cNvPr>
          <p:cNvSpPr>
            <a:spLocks noChangeArrowheads="1"/>
          </p:cNvSpPr>
          <p:nvPr/>
        </p:nvSpPr>
        <p:spPr bwMode="auto">
          <a:xfrm>
            <a:off x="7308239" y="3645878"/>
            <a:ext cx="2448748"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32-bit Source IP Address</a:t>
            </a:r>
            <a:endParaRPr lang="en-US" sz="1400">
              <a:solidFill>
                <a:srgbClr val="0E04D6"/>
              </a:solidFill>
            </a:endParaRPr>
          </a:p>
        </p:txBody>
      </p:sp>
      <p:sp>
        <p:nvSpPr>
          <p:cNvPr id="27" name="Rectangle 27">
            <a:extLst>
              <a:ext uri="{FF2B5EF4-FFF2-40B4-BE49-F238E27FC236}">
                <a16:creationId xmlns:a16="http://schemas.microsoft.com/office/drawing/2014/main" id="{C56D7A1C-975F-DC4F-B3EC-BC0D3BC99A96}"/>
              </a:ext>
            </a:extLst>
          </p:cNvPr>
          <p:cNvSpPr>
            <a:spLocks noChangeArrowheads="1"/>
          </p:cNvSpPr>
          <p:nvPr/>
        </p:nvSpPr>
        <p:spPr bwMode="auto">
          <a:xfrm>
            <a:off x="7138377" y="4271353"/>
            <a:ext cx="2823851"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E04D6"/>
                </a:solidFill>
              </a:rPr>
              <a:t>32-bit Destination IP Address</a:t>
            </a:r>
            <a:endParaRPr lang="en-US" sz="1400">
              <a:solidFill>
                <a:srgbClr val="0E04D6"/>
              </a:solidFill>
            </a:endParaRPr>
          </a:p>
        </p:txBody>
      </p:sp>
      <p:sp>
        <p:nvSpPr>
          <p:cNvPr id="28" name="Rectangle 29">
            <a:extLst>
              <a:ext uri="{FF2B5EF4-FFF2-40B4-BE49-F238E27FC236}">
                <a16:creationId xmlns:a16="http://schemas.microsoft.com/office/drawing/2014/main" id="{FA81C24D-04DD-7245-837C-97AFAC16781A}"/>
              </a:ext>
            </a:extLst>
          </p:cNvPr>
          <p:cNvSpPr>
            <a:spLocks noChangeArrowheads="1"/>
          </p:cNvSpPr>
          <p:nvPr/>
        </p:nvSpPr>
        <p:spPr bwMode="auto">
          <a:xfrm>
            <a:off x="8143265" y="5688991"/>
            <a:ext cx="915987" cy="333375"/>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a:solidFill>
                  <a:srgbClr val="000000"/>
                </a:solidFill>
              </a:rPr>
              <a:t>Payload</a:t>
            </a:r>
            <a:endParaRPr lang="en-US" sz="1400">
              <a:solidFill>
                <a:srgbClr val="000000"/>
              </a:solidFill>
            </a:endParaRPr>
          </a:p>
        </p:txBody>
      </p:sp>
      <p:sp>
        <p:nvSpPr>
          <p:cNvPr id="29" name="Oval 30">
            <a:extLst>
              <a:ext uri="{FF2B5EF4-FFF2-40B4-BE49-F238E27FC236}">
                <a16:creationId xmlns:a16="http://schemas.microsoft.com/office/drawing/2014/main" id="{BC332EDB-4851-E54B-9BC9-7D6D14793C79}"/>
              </a:ext>
            </a:extLst>
          </p:cNvPr>
          <p:cNvSpPr>
            <a:spLocks noChangeArrowheads="1"/>
          </p:cNvSpPr>
          <p:nvPr/>
        </p:nvSpPr>
        <p:spPr bwMode="auto">
          <a:xfrm>
            <a:off x="5477851" y="3417277"/>
            <a:ext cx="6248400" cy="1371600"/>
          </a:xfrm>
          <a:prstGeom prst="ellipse">
            <a:avLst/>
          </a:prstGeom>
          <a:noFill/>
          <a:ln w="31750">
            <a:solidFill>
              <a:srgbClr val="3366FF"/>
            </a:solidFill>
            <a:round/>
            <a:headEnd/>
            <a:tailEnd/>
          </a:ln>
          <a:effectLst/>
        </p:spPr>
        <p:txBody>
          <a:bodyPr wrap="none" anchor="ctr">
            <a:prstTxWarp prst="textNoShape">
              <a:avLst/>
            </a:prstTxWarp>
          </a:bodyPr>
          <a:lstStyle/>
          <a:p>
            <a:endParaRPr lang="en-US"/>
          </a:p>
        </p:txBody>
      </p:sp>
      <p:sp>
        <p:nvSpPr>
          <p:cNvPr id="30" name="Rectangle 28">
            <a:extLst>
              <a:ext uri="{FF2B5EF4-FFF2-40B4-BE49-F238E27FC236}">
                <a16:creationId xmlns:a16="http://schemas.microsoft.com/office/drawing/2014/main" id="{A52FD531-54C9-AB46-8325-3AF418158A55}"/>
              </a:ext>
            </a:extLst>
          </p:cNvPr>
          <p:cNvSpPr>
            <a:spLocks noChangeArrowheads="1"/>
          </p:cNvSpPr>
          <p:nvPr/>
        </p:nvSpPr>
        <p:spPr bwMode="auto">
          <a:xfrm>
            <a:off x="6925651" y="4952391"/>
            <a:ext cx="3600346" cy="335989"/>
          </a:xfrm>
          <a:prstGeom prst="rect">
            <a:avLst/>
          </a:prstGeom>
          <a:noFill/>
          <a:ln w="9525">
            <a:noFill/>
            <a:miter lim="800000"/>
            <a:headEnd/>
            <a:tailEnd/>
          </a:ln>
          <a:effectLst/>
        </p:spPr>
        <p:txBody>
          <a:bodyPr wrap="none" lIns="90488" tIns="44450" rIns="90488" bIns="44450">
            <a:prstTxWarp prst="textNoShape">
              <a:avLst/>
            </a:prstTxWarp>
            <a:spAutoFit/>
          </a:bodyPr>
          <a:lstStyle/>
          <a:p>
            <a:pPr algn="l" eaLnBrk="0" hangingPunct="0"/>
            <a:r>
              <a:rPr lang="en-US" sz="1600" dirty="0"/>
              <a:t>Options (if any) + Padding (if needed)</a:t>
            </a:r>
            <a:endParaRPr lang="en-US" sz="1400" dirty="0"/>
          </a:p>
        </p:txBody>
      </p:sp>
    </p:spTree>
    <p:extLst>
      <p:ext uri="{BB962C8B-B14F-4D97-AF65-F5344CB8AC3E}">
        <p14:creationId xmlns:p14="http://schemas.microsoft.com/office/powerpoint/2010/main" val="41025859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858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8582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858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8582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8582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8582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8582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8582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8582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858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58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5"/>
          <p:cNvSpPr>
            <a:spLocks noGrp="1"/>
          </p:cNvSpPr>
          <p:nvPr>
            <p:ph type="sldNum" sz="quarter" idx="12"/>
          </p:nvPr>
        </p:nvSpPr>
        <p:spPr/>
        <p:txBody>
          <a:bodyPr/>
          <a:lstStyle/>
          <a:p>
            <a:fld id="{F0CE3385-991A-7E47-B50F-F3FF66219FDD}" type="slidenum">
              <a:rPr lang="en-US"/>
              <a:pPr/>
              <a:t>25</a:t>
            </a:fld>
            <a:endParaRPr lang="en-US"/>
          </a:p>
        </p:txBody>
      </p:sp>
      <p:sp>
        <p:nvSpPr>
          <p:cNvPr id="1542146" name="Rectangle 2"/>
          <p:cNvSpPr>
            <a:spLocks noGrp="1" noChangeArrowheads="1"/>
          </p:cNvSpPr>
          <p:nvPr>
            <p:ph type="title"/>
          </p:nvPr>
        </p:nvSpPr>
        <p:spPr/>
        <p:txBody>
          <a:bodyPr/>
          <a:lstStyle/>
          <a:p>
            <a:r>
              <a:rPr lang="en-US"/>
              <a:t>IP Addresses (IPv4)</a:t>
            </a:r>
          </a:p>
        </p:txBody>
      </p:sp>
      <p:sp>
        <p:nvSpPr>
          <p:cNvPr id="1542147" name="Rectangle 3"/>
          <p:cNvSpPr>
            <a:spLocks noGrp="1" noChangeArrowheads="1"/>
          </p:cNvSpPr>
          <p:nvPr>
            <p:ph type="body" idx="1"/>
          </p:nvPr>
        </p:nvSpPr>
        <p:spPr>
          <a:xfrm>
            <a:off x="1984375" y="1447801"/>
            <a:ext cx="8229600" cy="4411663"/>
          </a:xfrm>
        </p:spPr>
        <p:txBody>
          <a:bodyPr>
            <a:normAutofit/>
          </a:bodyPr>
          <a:lstStyle/>
          <a:p>
            <a:r>
              <a:rPr lang="en-US" sz="2800" dirty="0"/>
              <a:t>A unique 32-bit number</a:t>
            </a:r>
          </a:p>
          <a:p>
            <a:r>
              <a:rPr lang="en-US" sz="2800" dirty="0"/>
              <a:t>Identifies an </a:t>
            </a:r>
            <a:r>
              <a:rPr lang="en-US" sz="2800" dirty="0">
                <a:solidFill>
                  <a:srgbClr val="0000FF"/>
                </a:solidFill>
              </a:rPr>
              <a:t>interface</a:t>
            </a:r>
            <a:r>
              <a:rPr lang="en-US" sz="2800" dirty="0"/>
              <a:t> (on a host, on a router, …)</a:t>
            </a:r>
          </a:p>
          <a:p>
            <a:r>
              <a:rPr lang="en-US" sz="2800" dirty="0"/>
              <a:t>Represented in </a:t>
            </a:r>
            <a:r>
              <a:rPr lang="en-US" sz="2800" dirty="0">
                <a:solidFill>
                  <a:srgbClr val="0000FF"/>
                </a:solidFill>
              </a:rPr>
              <a:t>dotted-quad</a:t>
            </a:r>
            <a:r>
              <a:rPr lang="en-US" sz="2800" dirty="0"/>
              <a:t> notation.  </a:t>
            </a:r>
            <a:r>
              <a:rPr lang="en-US" sz="2800" dirty="0" err="1"/>
              <a:t>E.g</a:t>
            </a:r>
            <a:r>
              <a:rPr lang="en-US" sz="2800" dirty="0"/>
              <a:t>, </a:t>
            </a:r>
            <a:r>
              <a:rPr lang="en-US" sz="2800" b="1" dirty="0"/>
              <a:t>12.34.158.5</a:t>
            </a:r>
            <a:r>
              <a:rPr lang="en-US" sz="2800" dirty="0"/>
              <a:t>:</a:t>
            </a:r>
          </a:p>
        </p:txBody>
      </p:sp>
      <p:grpSp>
        <p:nvGrpSpPr>
          <p:cNvPr id="2" name="Group 4"/>
          <p:cNvGrpSpPr>
            <a:grpSpLocks/>
          </p:cNvGrpSpPr>
          <p:nvPr/>
        </p:nvGrpSpPr>
        <p:grpSpPr bwMode="auto">
          <a:xfrm>
            <a:off x="2378075" y="4910139"/>
            <a:ext cx="7329488" cy="598487"/>
            <a:chOff x="428" y="893"/>
            <a:chExt cx="4617" cy="377"/>
          </a:xfrm>
        </p:grpSpPr>
        <p:grpSp>
          <p:nvGrpSpPr>
            <p:cNvPr id="3" name="Group 5"/>
            <p:cNvGrpSpPr>
              <a:grpSpLocks/>
            </p:cNvGrpSpPr>
            <p:nvPr/>
          </p:nvGrpSpPr>
          <p:grpSpPr bwMode="auto">
            <a:xfrm>
              <a:off x="428" y="904"/>
              <a:ext cx="4616" cy="328"/>
              <a:chOff x="428" y="904"/>
              <a:chExt cx="4616" cy="328"/>
            </a:xfrm>
          </p:grpSpPr>
          <p:sp>
            <p:nvSpPr>
              <p:cNvPr id="1542150"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a:p>
            </p:txBody>
          </p:sp>
          <p:sp>
            <p:nvSpPr>
              <p:cNvPr id="1542151"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42152"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542153"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sp>
          <p:nvSpPr>
            <p:cNvPr id="1542154" name="Rectangle 10"/>
            <p:cNvSpPr>
              <a:spLocks noChangeArrowheads="1"/>
            </p:cNvSpPr>
            <p:nvPr/>
          </p:nvSpPr>
          <p:spPr bwMode="auto">
            <a:xfrm>
              <a:off x="438" y="893"/>
              <a:ext cx="1142"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00001100</a:t>
              </a:r>
            </a:p>
          </p:txBody>
        </p:sp>
        <p:sp>
          <p:nvSpPr>
            <p:cNvPr id="1542155" name="Rectangle 11"/>
            <p:cNvSpPr>
              <a:spLocks noChangeArrowheads="1"/>
            </p:cNvSpPr>
            <p:nvPr/>
          </p:nvSpPr>
          <p:spPr bwMode="auto">
            <a:xfrm>
              <a:off x="1606" y="893"/>
              <a:ext cx="1151"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00100010</a:t>
              </a:r>
            </a:p>
          </p:txBody>
        </p:sp>
        <p:sp>
          <p:nvSpPr>
            <p:cNvPr id="1542156" name="Rectangle 12"/>
            <p:cNvSpPr>
              <a:spLocks noChangeArrowheads="1"/>
            </p:cNvSpPr>
            <p:nvPr/>
          </p:nvSpPr>
          <p:spPr bwMode="auto">
            <a:xfrm>
              <a:off x="2758" y="901"/>
              <a:ext cx="1122"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10011110</a:t>
              </a:r>
              <a:endParaRPr lang="en-US" sz="3200">
                <a:solidFill>
                  <a:srgbClr val="9966FF"/>
                </a:solidFill>
                <a:latin typeface="Times New Roman" charset="0"/>
              </a:endParaRPr>
            </a:p>
          </p:txBody>
        </p:sp>
        <p:sp>
          <p:nvSpPr>
            <p:cNvPr id="1542157" name="Rectangle 13"/>
            <p:cNvSpPr>
              <a:spLocks noChangeArrowheads="1"/>
            </p:cNvSpPr>
            <p:nvPr/>
          </p:nvSpPr>
          <p:spPr bwMode="auto">
            <a:xfrm>
              <a:off x="3894" y="901"/>
              <a:ext cx="1151"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3300"/>
                  </a:solidFill>
                  <a:latin typeface="Times New Roman" charset="0"/>
                </a:rPr>
                <a:t>00000101</a:t>
              </a:r>
            </a:p>
          </p:txBody>
        </p:sp>
      </p:grpSp>
      <p:sp>
        <p:nvSpPr>
          <p:cNvPr id="1542158" name="Text Box 14"/>
          <p:cNvSpPr txBox="1">
            <a:spLocks noChangeArrowheads="1"/>
          </p:cNvSpPr>
          <p:nvPr/>
        </p:nvSpPr>
        <p:spPr bwMode="auto">
          <a:xfrm>
            <a:off x="3021014" y="3506788"/>
            <a:ext cx="523875"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12</a:t>
            </a:r>
          </a:p>
        </p:txBody>
      </p:sp>
      <p:sp>
        <p:nvSpPr>
          <p:cNvPr id="1542159" name="Text Box 15"/>
          <p:cNvSpPr txBox="1">
            <a:spLocks noChangeArrowheads="1"/>
          </p:cNvSpPr>
          <p:nvPr/>
        </p:nvSpPr>
        <p:spPr bwMode="auto">
          <a:xfrm>
            <a:off x="4922839" y="3506788"/>
            <a:ext cx="523875"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34</a:t>
            </a:r>
          </a:p>
        </p:txBody>
      </p:sp>
      <p:sp>
        <p:nvSpPr>
          <p:cNvPr id="1542160" name="Text Box 16"/>
          <p:cNvSpPr txBox="1">
            <a:spLocks noChangeArrowheads="1"/>
          </p:cNvSpPr>
          <p:nvPr/>
        </p:nvSpPr>
        <p:spPr bwMode="auto">
          <a:xfrm>
            <a:off x="6607175" y="3506788"/>
            <a:ext cx="692150"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158</a:t>
            </a:r>
          </a:p>
        </p:txBody>
      </p:sp>
      <p:sp>
        <p:nvSpPr>
          <p:cNvPr id="1542161" name="Text Box 17"/>
          <p:cNvSpPr txBox="1">
            <a:spLocks noChangeArrowheads="1"/>
          </p:cNvSpPr>
          <p:nvPr/>
        </p:nvSpPr>
        <p:spPr bwMode="auto">
          <a:xfrm>
            <a:off x="8558213" y="3506788"/>
            <a:ext cx="354012"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5</a:t>
            </a:r>
          </a:p>
        </p:txBody>
      </p:sp>
      <p:sp>
        <p:nvSpPr>
          <p:cNvPr id="1542162" name="Line 18"/>
          <p:cNvSpPr>
            <a:spLocks noChangeShapeType="1"/>
          </p:cNvSpPr>
          <p:nvPr/>
        </p:nvSpPr>
        <p:spPr bwMode="auto">
          <a:xfrm>
            <a:off x="3302000" y="3963988"/>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542163" name="Line 19"/>
          <p:cNvSpPr>
            <a:spLocks noChangeShapeType="1"/>
          </p:cNvSpPr>
          <p:nvPr/>
        </p:nvSpPr>
        <p:spPr bwMode="auto">
          <a:xfrm>
            <a:off x="5227638" y="3963988"/>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542164" name="Line 20"/>
          <p:cNvSpPr>
            <a:spLocks noChangeShapeType="1"/>
          </p:cNvSpPr>
          <p:nvPr/>
        </p:nvSpPr>
        <p:spPr bwMode="auto">
          <a:xfrm>
            <a:off x="7000875" y="3963988"/>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542165" name="Line 21"/>
          <p:cNvSpPr>
            <a:spLocks noChangeShapeType="1"/>
          </p:cNvSpPr>
          <p:nvPr/>
        </p:nvSpPr>
        <p:spPr bwMode="auto">
          <a:xfrm>
            <a:off x="8747125" y="3963988"/>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Tree>
    <p:extLst>
      <p:ext uri="{BB962C8B-B14F-4D97-AF65-F5344CB8AC3E}">
        <p14:creationId xmlns:p14="http://schemas.microsoft.com/office/powerpoint/2010/main" val="17863327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lide Number Placeholder 5"/>
          <p:cNvSpPr>
            <a:spLocks noGrp="1"/>
          </p:cNvSpPr>
          <p:nvPr>
            <p:ph type="sldNum" sz="quarter" idx="12"/>
          </p:nvPr>
        </p:nvSpPr>
        <p:spPr/>
        <p:txBody>
          <a:bodyPr/>
          <a:lstStyle/>
          <a:p>
            <a:fld id="{B1FA6848-E423-2A4E-871F-5F39BFB84AC2}" type="slidenum">
              <a:rPr lang="en-US"/>
              <a:pPr/>
              <a:t>26</a:t>
            </a:fld>
            <a:endParaRPr lang="en-US"/>
          </a:p>
        </p:txBody>
      </p:sp>
      <p:sp>
        <p:nvSpPr>
          <p:cNvPr id="1605634" name="Rectangle 2"/>
          <p:cNvSpPr>
            <a:spLocks noGrp="1" noChangeArrowheads="1"/>
          </p:cNvSpPr>
          <p:nvPr>
            <p:ph type="title"/>
          </p:nvPr>
        </p:nvSpPr>
        <p:spPr/>
        <p:txBody>
          <a:bodyPr/>
          <a:lstStyle/>
          <a:p>
            <a:r>
              <a:rPr lang="en-US"/>
              <a:t>Hierarchical Addressing: IP Prefixes</a:t>
            </a:r>
          </a:p>
        </p:txBody>
      </p:sp>
      <p:sp>
        <p:nvSpPr>
          <p:cNvPr id="1605635" name="Rectangle 3"/>
          <p:cNvSpPr>
            <a:spLocks noGrp="1" noChangeArrowheads="1"/>
          </p:cNvSpPr>
          <p:nvPr>
            <p:ph type="body" idx="1"/>
          </p:nvPr>
        </p:nvSpPr>
        <p:spPr>
          <a:xfrm>
            <a:off x="1984375" y="1719264"/>
            <a:ext cx="8229600" cy="1404937"/>
          </a:xfrm>
        </p:spPr>
        <p:txBody>
          <a:bodyPr/>
          <a:lstStyle/>
          <a:p>
            <a:r>
              <a:rPr lang="en-US" sz="2400" dirty="0"/>
              <a:t>Divided into network (left) &amp; host portions (right) </a:t>
            </a:r>
          </a:p>
          <a:p>
            <a:r>
              <a:rPr lang="en-US" sz="2400" dirty="0"/>
              <a:t>12.34.158.0/24 is a 24-bit </a:t>
            </a:r>
            <a:r>
              <a:rPr lang="en-US" sz="2400" dirty="0">
                <a:solidFill>
                  <a:srgbClr val="0000FF"/>
                </a:solidFill>
              </a:rPr>
              <a:t>prefix</a:t>
            </a:r>
            <a:r>
              <a:rPr lang="en-US" sz="2400" dirty="0"/>
              <a:t> with 2</a:t>
            </a:r>
            <a:r>
              <a:rPr lang="en-US" sz="2400" baseline="30000" dirty="0"/>
              <a:t>8</a:t>
            </a:r>
            <a:r>
              <a:rPr lang="en-US" sz="2400" dirty="0"/>
              <a:t> addresses</a:t>
            </a:r>
          </a:p>
          <a:p>
            <a:pPr lvl="1"/>
            <a:r>
              <a:rPr lang="en-US" sz="2000" dirty="0"/>
              <a:t>Terminology: “</a:t>
            </a:r>
            <a:r>
              <a:rPr lang="en-US" sz="2000" dirty="0">
                <a:solidFill>
                  <a:srgbClr val="0000FF"/>
                </a:solidFill>
              </a:rPr>
              <a:t>Slash 24</a:t>
            </a:r>
            <a:r>
              <a:rPr lang="en-US" sz="2000" dirty="0"/>
              <a:t>”</a:t>
            </a:r>
          </a:p>
        </p:txBody>
      </p:sp>
      <p:grpSp>
        <p:nvGrpSpPr>
          <p:cNvPr id="2" name="Group 4"/>
          <p:cNvGrpSpPr>
            <a:grpSpLocks/>
          </p:cNvGrpSpPr>
          <p:nvPr/>
        </p:nvGrpSpPr>
        <p:grpSpPr bwMode="auto">
          <a:xfrm>
            <a:off x="2373313" y="4564064"/>
            <a:ext cx="7329488" cy="598487"/>
            <a:chOff x="428" y="893"/>
            <a:chExt cx="4617" cy="377"/>
          </a:xfrm>
        </p:grpSpPr>
        <p:grpSp>
          <p:nvGrpSpPr>
            <p:cNvPr id="3" name="Group 5"/>
            <p:cNvGrpSpPr>
              <a:grpSpLocks/>
            </p:cNvGrpSpPr>
            <p:nvPr/>
          </p:nvGrpSpPr>
          <p:grpSpPr bwMode="auto">
            <a:xfrm>
              <a:off x="428" y="904"/>
              <a:ext cx="4616" cy="328"/>
              <a:chOff x="428" y="904"/>
              <a:chExt cx="4616" cy="328"/>
            </a:xfrm>
          </p:grpSpPr>
          <p:sp>
            <p:nvSpPr>
              <p:cNvPr id="1605638" name="Rectangle 6"/>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a:p>
            </p:txBody>
          </p:sp>
          <p:sp>
            <p:nvSpPr>
              <p:cNvPr id="1605639" name="Line 7"/>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5640" name="Line 8"/>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5641" name="Line 9"/>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sp>
          <p:nvSpPr>
            <p:cNvPr id="1605642" name="Rectangle 10"/>
            <p:cNvSpPr>
              <a:spLocks noChangeArrowheads="1"/>
            </p:cNvSpPr>
            <p:nvPr/>
          </p:nvSpPr>
          <p:spPr bwMode="auto">
            <a:xfrm>
              <a:off x="438" y="893"/>
              <a:ext cx="1142"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00001100</a:t>
              </a:r>
            </a:p>
          </p:txBody>
        </p:sp>
        <p:sp>
          <p:nvSpPr>
            <p:cNvPr id="1605643" name="Rectangle 11"/>
            <p:cNvSpPr>
              <a:spLocks noChangeArrowheads="1"/>
            </p:cNvSpPr>
            <p:nvPr/>
          </p:nvSpPr>
          <p:spPr bwMode="auto">
            <a:xfrm>
              <a:off x="1606" y="893"/>
              <a:ext cx="1151"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00100010</a:t>
              </a:r>
            </a:p>
          </p:txBody>
        </p:sp>
        <p:sp>
          <p:nvSpPr>
            <p:cNvPr id="1605644" name="Rectangle 12"/>
            <p:cNvSpPr>
              <a:spLocks noChangeArrowheads="1"/>
            </p:cNvSpPr>
            <p:nvPr/>
          </p:nvSpPr>
          <p:spPr bwMode="auto">
            <a:xfrm>
              <a:off x="2758" y="901"/>
              <a:ext cx="1122"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1001111</a:t>
              </a:r>
              <a:r>
                <a:rPr lang="en-US" sz="3200">
                  <a:solidFill>
                    <a:srgbClr val="FF3300"/>
                  </a:solidFill>
                  <a:latin typeface="Times New Roman" charset="0"/>
                </a:rPr>
                <a:t>0</a:t>
              </a:r>
            </a:p>
          </p:txBody>
        </p:sp>
        <p:sp>
          <p:nvSpPr>
            <p:cNvPr id="1605645" name="Rectangle 13"/>
            <p:cNvSpPr>
              <a:spLocks noChangeArrowheads="1"/>
            </p:cNvSpPr>
            <p:nvPr/>
          </p:nvSpPr>
          <p:spPr bwMode="auto">
            <a:xfrm>
              <a:off x="3894" y="901"/>
              <a:ext cx="1151"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9966FF"/>
                  </a:solidFill>
                  <a:latin typeface="Times New Roman" charset="0"/>
                </a:rPr>
                <a:t>00000101</a:t>
              </a:r>
            </a:p>
          </p:txBody>
        </p:sp>
      </p:grpSp>
      <p:sp>
        <p:nvSpPr>
          <p:cNvPr id="1605646" name="Line 14"/>
          <p:cNvSpPr>
            <a:spLocks noChangeShapeType="1"/>
          </p:cNvSpPr>
          <p:nvPr/>
        </p:nvSpPr>
        <p:spPr bwMode="auto">
          <a:xfrm>
            <a:off x="2389188" y="5340350"/>
            <a:ext cx="0" cy="533400"/>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5647" name="Rectangle 15"/>
          <p:cNvSpPr>
            <a:spLocks noChangeArrowheads="1"/>
          </p:cNvSpPr>
          <p:nvPr/>
        </p:nvSpPr>
        <p:spPr bwMode="auto">
          <a:xfrm>
            <a:off x="3721100" y="5645151"/>
            <a:ext cx="2199320"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2000">
                <a:solidFill>
                  <a:srgbClr val="FF0000"/>
                </a:solidFill>
              </a:rPr>
              <a:t>Network (24 bits)</a:t>
            </a:r>
            <a:r>
              <a:rPr lang="en-US" sz="2400">
                <a:solidFill>
                  <a:srgbClr val="FF0000"/>
                </a:solidFill>
                <a:latin typeface="Times New Roman" charset="0"/>
              </a:rPr>
              <a:t> </a:t>
            </a:r>
          </a:p>
        </p:txBody>
      </p:sp>
      <p:sp>
        <p:nvSpPr>
          <p:cNvPr id="1605648" name="Line 16"/>
          <p:cNvSpPr>
            <a:spLocks noChangeShapeType="1"/>
          </p:cNvSpPr>
          <p:nvPr/>
        </p:nvSpPr>
        <p:spPr bwMode="auto">
          <a:xfrm flipH="1">
            <a:off x="2389189" y="5562600"/>
            <a:ext cx="5462587" cy="1905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a:p>
        </p:txBody>
      </p:sp>
      <p:sp>
        <p:nvSpPr>
          <p:cNvPr id="1605649" name="Line 17"/>
          <p:cNvSpPr>
            <a:spLocks noChangeShapeType="1"/>
          </p:cNvSpPr>
          <p:nvPr/>
        </p:nvSpPr>
        <p:spPr bwMode="auto">
          <a:xfrm>
            <a:off x="9701213" y="5314950"/>
            <a:ext cx="0" cy="533400"/>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5650" name="Line 18"/>
          <p:cNvSpPr>
            <a:spLocks noChangeShapeType="1"/>
          </p:cNvSpPr>
          <p:nvPr/>
        </p:nvSpPr>
        <p:spPr bwMode="auto">
          <a:xfrm>
            <a:off x="7927975" y="5257800"/>
            <a:ext cx="0" cy="533400"/>
          </a:xfrm>
          <a:prstGeom prst="line">
            <a:avLst/>
          </a:prstGeom>
          <a:noFill/>
          <a:ln w="508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5651" name="Rectangle 19"/>
          <p:cNvSpPr>
            <a:spLocks noChangeArrowheads="1"/>
          </p:cNvSpPr>
          <p:nvPr/>
        </p:nvSpPr>
        <p:spPr bwMode="auto">
          <a:xfrm>
            <a:off x="7875589" y="5645151"/>
            <a:ext cx="1643079" cy="462307"/>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2000">
                <a:solidFill>
                  <a:srgbClr val="9966FF"/>
                </a:solidFill>
              </a:rPr>
              <a:t>Host (8 bits)</a:t>
            </a:r>
            <a:r>
              <a:rPr lang="en-US" sz="2400">
                <a:latin typeface="Times New Roman" charset="0"/>
              </a:rPr>
              <a:t> </a:t>
            </a:r>
          </a:p>
        </p:txBody>
      </p:sp>
      <p:sp>
        <p:nvSpPr>
          <p:cNvPr id="1605652" name="Line 20"/>
          <p:cNvSpPr>
            <a:spLocks noChangeShapeType="1"/>
          </p:cNvSpPr>
          <p:nvPr/>
        </p:nvSpPr>
        <p:spPr bwMode="auto">
          <a:xfrm>
            <a:off x="7927976" y="5562600"/>
            <a:ext cx="1770063" cy="19050"/>
          </a:xfrm>
          <a:prstGeom prst="line">
            <a:avLst/>
          </a:prstGeom>
          <a:noFill/>
          <a:ln w="50800">
            <a:solidFill>
              <a:schemeClr val="tx1"/>
            </a:solidFill>
            <a:round/>
            <a:headEnd type="stealth" w="med" len="med"/>
            <a:tailEnd type="stealth" w="med" len="med"/>
          </a:ln>
          <a:effectLst/>
        </p:spPr>
        <p:txBody>
          <a:bodyPr wrap="none" anchor="ctr">
            <a:prstTxWarp prst="textNoShape">
              <a:avLst/>
            </a:prstTxWarp>
          </a:bodyPr>
          <a:lstStyle/>
          <a:p>
            <a:endParaRPr lang="en-US"/>
          </a:p>
        </p:txBody>
      </p:sp>
      <p:sp>
        <p:nvSpPr>
          <p:cNvPr id="1605653" name="Text Box 21"/>
          <p:cNvSpPr txBox="1">
            <a:spLocks noChangeArrowheads="1"/>
          </p:cNvSpPr>
          <p:nvPr/>
        </p:nvSpPr>
        <p:spPr bwMode="auto">
          <a:xfrm>
            <a:off x="3016251" y="3160713"/>
            <a:ext cx="523875"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12</a:t>
            </a:r>
          </a:p>
        </p:txBody>
      </p:sp>
      <p:sp>
        <p:nvSpPr>
          <p:cNvPr id="1605654" name="Text Box 22"/>
          <p:cNvSpPr txBox="1">
            <a:spLocks noChangeArrowheads="1"/>
          </p:cNvSpPr>
          <p:nvPr/>
        </p:nvSpPr>
        <p:spPr bwMode="auto">
          <a:xfrm>
            <a:off x="4918076" y="3160713"/>
            <a:ext cx="523875"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34</a:t>
            </a:r>
          </a:p>
        </p:txBody>
      </p:sp>
      <p:sp>
        <p:nvSpPr>
          <p:cNvPr id="1605655" name="Text Box 23"/>
          <p:cNvSpPr txBox="1">
            <a:spLocks noChangeArrowheads="1"/>
          </p:cNvSpPr>
          <p:nvPr/>
        </p:nvSpPr>
        <p:spPr bwMode="auto">
          <a:xfrm>
            <a:off x="6602413" y="3160713"/>
            <a:ext cx="692150"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158</a:t>
            </a:r>
          </a:p>
        </p:txBody>
      </p:sp>
      <p:sp>
        <p:nvSpPr>
          <p:cNvPr id="1605656" name="Text Box 24"/>
          <p:cNvSpPr txBox="1">
            <a:spLocks noChangeArrowheads="1"/>
          </p:cNvSpPr>
          <p:nvPr/>
        </p:nvSpPr>
        <p:spPr bwMode="auto">
          <a:xfrm>
            <a:off x="8553451" y="3160713"/>
            <a:ext cx="354013"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5</a:t>
            </a:r>
          </a:p>
        </p:txBody>
      </p:sp>
      <p:sp>
        <p:nvSpPr>
          <p:cNvPr id="1605657" name="Line 25"/>
          <p:cNvSpPr>
            <a:spLocks noChangeShapeType="1"/>
          </p:cNvSpPr>
          <p:nvPr/>
        </p:nvSpPr>
        <p:spPr bwMode="auto">
          <a:xfrm>
            <a:off x="3297238" y="3617913"/>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5658" name="Line 26"/>
          <p:cNvSpPr>
            <a:spLocks noChangeShapeType="1"/>
          </p:cNvSpPr>
          <p:nvPr/>
        </p:nvSpPr>
        <p:spPr bwMode="auto">
          <a:xfrm>
            <a:off x="5222875" y="3617913"/>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5659" name="Line 27"/>
          <p:cNvSpPr>
            <a:spLocks noChangeShapeType="1"/>
          </p:cNvSpPr>
          <p:nvPr/>
        </p:nvSpPr>
        <p:spPr bwMode="auto">
          <a:xfrm>
            <a:off x="6996113" y="3617913"/>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5660" name="Line 28"/>
          <p:cNvSpPr>
            <a:spLocks noChangeShapeType="1"/>
          </p:cNvSpPr>
          <p:nvPr/>
        </p:nvSpPr>
        <p:spPr bwMode="auto">
          <a:xfrm>
            <a:off x="8742363" y="3617913"/>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Tree>
    <p:extLst>
      <p:ext uri="{BB962C8B-B14F-4D97-AF65-F5344CB8AC3E}">
        <p14:creationId xmlns:p14="http://schemas.microsoft.com/office/powerpoint/2010/main" val="3720134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fld id="{87349E53-98B4-994C-B0ED-BB0FB13E6E05}" type="slidenum">
              <a:rPr lang="en-US"/>
              <a:pPr/>
              <a:t>27</a:t>
            </a:fld>
            <a:endParaRPr lang="en-US"/>
          </a:p>
        </p:txBody>
      </p:sp>
      <p:sp>
        <p:nvSpPr>
          <p:cNvPr id="1607682" name="Rectangle 2"/>
          <p:cNvSpPr>
            <a:spLocks noGrp="1" noChangeArrowheads="1"/>
          </p:cNvSpPr>
          <p:nvPr>
            <p:ph type="title"/>
          </p:nvPr>
        </p:nvSpPr>
        <p:spPr/>
        <p:txBody>
          <a:bodyPr/>
          <a:lstStyle/>
          <a:p>
            <a:r>
              <a:rPr lang="en-US" sz="3500"/>
              <a:t>IP Address and a 24-bit Subnet Mask</a:t>
            </a:r>
          </a:p>
        </p:txBody>
      </p:sp>
      <p:grpSp>
        <p:nvGrpSpPr>
          <p:cNvPr id="2" name="Group 3"/>
          <p:cNvGrpSpPr>
            <a:grpSpLocks/>
          </p:cNvGrpSpPr>
          <p:nvPr/>
        </p:nvGrpSpPr>
        <p:grpSpPr bwMode="auto">
          <a:xfrm>
            <a:off x="2955925" y="3143250"/>
            <a:ext cx="7329488" cy="598488"/>
            <a:chOff x="428" y="893"/>
            <a:chExt cx="4617" cy="377"/>
          </a:xfrm>
        </p:grpSpPr>
        <p:grpSp>
          <p:nvGrpSpPr>
            <p:cNvPr id="3" name="Group 4"/>
            <p:cNvGrpSpPr>
              <a:grpSpLocks/>
            </p:cNvGrpSpPr>
            <p:nvPr/>
          </p:nvGrpSpPr>
          <p:grpSpPr bwMode="auto">
            <a:xfrm>
              <a:off x="428" y="904"/>
              <a:ext cx="4616" cy="328"/>
              <a:chOff x="428" y="904"/>
              <a:chExt cx="4616" cy="328"/>
            </a:xfrm>
          </p:grpSpPr>
          <p:sp>
            <p:nvSpPr>
              <p:cNvPr id="1607685" name="Rectangle 5"/>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a:p>
            </p:txBody>
          </p:sp>
          <p:sp>
            <p:nvSpPr>
              <p:cNvPr id="1607686" name="Line 6"/>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7687" name="Line 7"/>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7688" name="Line 8"/>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sp>
          <p:nvSpPr>
            <p:cNvPr id="1607689" name="Rectangle 9"/>
            <p:cNvSpPr>
              <a:spLocks noChangeArrowheads="1"/>
            </p:cNvSpPr>
            <p:nvPr/>
          </p:nvSpPr>
          <p:spPr bwMode="auto">
            <a:xfrm>
              <a:off x="438" y="893"/>
              <a:ext cx="1142"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00001100</a:t>
              </a:r>
            </a:p>
          </p:txBody>
        </p:sp>
        <p:sp>
          <p:nvSpPr>
            <p:cNvPr id="1607690" name="Rectangle 10"/>
            <p:cNvSpPr>
              <a:spLocks noChangeArrowheads="1"/>
            </p:cNvSpPr>
            <p:nvPr/>
          </p:nvSpPr>
          <p:spPr bwMode="auto">
            <a:xfrm>
              <a:off x="1606" y="893"/>
              <a:ext cx="1151"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00100010</a:t>
              </a:r>
            </a:p>
          </p:txBody>
        </p:sp>
        <p:sp>
          <p:nvSpPr>
            <p:cNvPr id="1607691" name="Rectangle 11"/>
            <p:cNvSpPr>
              <a:spLocks noChangeArrowheads="1"/>
            </p:cNvSpPr>
            <p:nvPr/>
          </p:nvSpPr>
          <p:spPr bwMode="auto">
            <a:xfrm>
              <a:off x="2758" y="901"/>
              <a:ext cx="1122"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1001111</a:t>
              </a:r>
              <a:r>
                <a:rPr lang="en-US" sz="3200">
                  <a:solidFill>
                    <a:srgbClr val="FF3300"/>
                  </a:solidFill>
                  <a:latin typeface="Times New Roman" charset="0"/>
                </a:rPr>
                <a:t>0</a:t>
              </a:r>
            </a:p>
          </p:txBody>
        </p:sp>
        <p:sp>
          <p:nvSpPr>
            <p:cNvPr id="1607692" name="Rectangle 12"/>
            <p:cNvSpPr>
              <a:spLocks noChangeArrowheads="1"/>
            </p:cNvSpPr>
            <p:nvPr/>
          </p:nvSpPr>
          <p:spPr bwMode="auto">
            <a:xfrm>
              <a:off x="3894" y="901"/>
              <a:ext cx="1151"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9966FF"/>
                  </a:solidFill>
                  <a:latin typeface="Times New Roman" charset="0"/>
                </a:rPr>
                <a:t>00000101</a:t>
              </a:r>
            </a:p>
          </p:txBody>
        </p:sp>
      </p:grpSp>
      <p:sp>
        <p:nvSpPr>
          <p:cNvPr id="1607693" name="Text Box 13"/>
          <p:cNvSpPr txBox="1">
            <a:spLocks noChangeArrowheads="1"/>
          </p:cNvSpPr>
          <p:nvPr/>
        </p:nvSpPr>
        <p:spPr bwMode="auto">
          <a:xfrm>
            <a:off x="3598864" y="1739900"/>
            <a:ext cx="523875"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12</a:t>
            </a:r>
          </a:p>
        </p:txBody>
      </p:sp>
      <p:sp>
        <p:nvSpPr>
          <p:cNvPr id="1607694" name="Text Box 14"/>
          <p:cNvSpPr txBox="1">
            <a:spLocks noChangeArrowheads="1"/>
          </p:cNvSpPr>
          <p:nvPr/>
        </p:nvSpPr>
        <p:spPr bwMode="auto">
          <a:xfrm>
            <a:off x="5500689" y="1739900"/>
            <a:ext cx="523875"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34</a:t>
            </a:r>
          </a:p>
        </p:txBody>
      </p:sp>
      <p:sp>
        <p:nvSpPr>
          <p:cNvPr id="1607695" name="Text Box 15"/>
          <p:cNvSpPr txBox="1">
            <a:spLocks noChangeArrowheads="1"/>
          </p:cNvSpPr>
          <p:nvPr/>
        </p:nvSpPr>
        <p:spPr bwMode="auto">
          <a:xfrm>
            <a:off x="7185025" y="1739900"/>
            <a:ext cx="692150"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158</a:t>
            </a:r>
          </a:p>
        </p:txBody>
      </p:sp>
      <p:sp>
        <p:nvSpPr>
          <p:cNvPr id="1607696" name="Text Box 16"/>
          <p:cNvSpPr txBox="1">
            <a:spLocks noChangeArrowheads="1"/>
          </p:cNvSpPr>
          <p:nvPr/>
        </p:nvSpPr>
        <p:spPr bwMode="auto">
          <a:xfrm>
            <a:off x="9136063" y="1739900"/>
            <a:ext cx="354012"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5</a:t>
            </a:r>
          </a:p>
        </p:txBody>
      </p:sp>
      <p:sp>
        <p:nvSpPr>
          <p:cNvPr id="1607697" name="Line 17"/>
          <p:cNvSpPr>
            <a:spLocks noChangeShapeType="1"/>
          </p:cNvSpPr>
          <p:nvPr/>
        </p:nvSpPr>
        <p:spPr bwMode="auto">
          <a:xfrm>
            <a:off x="3879850" y="2197101"/>
            <a:ext cx="0" cy="747713"/>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7698" name="Line 18"/>
          <p:cNvSpPr>
            <a:spLocks noChangeShapeType="1"/>
          </p:cNvSpPr>
          <p:nvPr/>
        </p:nvSpPr>
        <p:spPr bwMode="auto">
          <a:xfrm>
            <a:off x="5805488" y="2197101"/>
            <a:ext cx="0" cy="747713"/>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7699" name="Line 19"/>
          <p:cNvSpPr>
            <a:spLocks noChangeShapeType="1"/>
          </p:cNvSpPr>
          <p:nvPr/>
        </p:nvSpPr>
        <p:spPr bwMode="auto">
          <a:xfrm>
            <a:off x="7578725" y="2197101"/>
            <a:ext cx="0" cy="747713"/>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7700" name="Line 20"/>
          <p:cNvSpPr>
            <a:spLocks noChangeShapeType="1"/>
          </p:cNvSpPr>
          <p:nvPr/>
        </p:nvSpPr>
        <p:spPr bwMode="auto">
          <a:xfrm>
            <a:off x="9324975" y="2197101"/>
            <a:ext cx="0" cy="747713"/>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grpSp>
        <p:nvGrpSpPr>
          <p:cNvPr id="4" name="Group 21"/>
          <p:cNvGrpSpPr>
            <a:grpSpLocks/>
          </p:cNvGrpSpPr>
          <p:nvPr/>
        </p:nvGrpSpPr>
        <p:grpSpPr bwMode="auto">
          <a:xfrm>
            <a:off x="2949575" y="4143375"/>
            <a:ext cx="7329488" cy="598488"/>
            <a:chOff x="428" y="893"/>
            <a:chExt cx="4617" cy="377"/>
          </a:xfrm>
        </p:grpSpPr>
        <p:grpSp>
          <p:nvGrpSpPr>
            <p:cNvPr id="5" name="Group 22"/>
            <p:cNvGrpSpPr>
              <a:grpSpLocks/>
            </p:cNvGrpSpPr>
            <p:nvPr/>
          </p:nvGrpSpPr>
          <p:grpSpPr bwMode="auto">
            <a:xfrm>
              <a:off x="428" y="904"/>
              <a:ext cx="4616" cy="328"/>
              <a:chOff x="428" y="904"/>
              <a:chExt cx="4616" cy="328"/>
            </a:xfrm>
          </p:grpSpPr>
          <p:sp>
            <p:nvSpPr>
              <p:cNvPr id="1607703" name="Rectangle 23"/>
              <p:cNvSpPr>
                <a:spLocks noChangeArrowheads="1"/>
              </p:cNvSpPr>
              <p:nvPr/>
            </p:nvSpPr>
            <p:spPr bwMode="auto">
              <a:xfrm>
                <a:off x="428" y="908"/>
                <a:ext cx="4616" cy="320"/>
              </a:xfrm>
              <a:prstGeom prst="rect">
                <a:avLst/>
              </a:prstGeom>
              <a:solidFill>
                <a:schemeClr val="bg1"/>
              </a:solidFill>
              <a:ln w="12700">
                <a:solidFill>
                  <a:schemeClr val="tx1"/>
                </a:solidFill>
                <a:miter lim="800000"/>
                <a:headEnd/>
                <a:tailEnd/>
              </a:ln>
              <a:effectLst>
                <a:outerShdw blurRad="63500" dist="107763" dir="2700000" algn="ctr" rotWithShape="0">
                  <a:schemeClr val="bg2">
                    <a:alpha val="74998"/>
                  </a:schemeClr>
                </a:outerShdw>
              </a:effectLst>
            </p:spPr>
            <p:txBody>
              <a:bodyPr wrap="none" anchor="ctr">
                <a:prstTxWarp prst="textNoShape">
                  <a:avLst/>
                </a:prstTxWarp>
              </a:bodyPr>
              <a:lstStyle/>
              <a:p>
                <a:endParaRPr lang="en-US"/>
              </a:p>
            </p:txBody>
          </p:sp>
          <p:sp>
            <p:nvSpPr>
              <p:cNvPr id="1607704" name="Line 24"/>
              <p:cNvSpPr>
                <a:spLocks noChangeShapeType="1"/>
              </p:cNvSpPr>
              <p:nvPr/>
            </p:nvSpPr>
            <p:spPr bwMode="auto">
              <a:xfrm>
                <a:off x="2728" y="904"/>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7705" name="Line 25"/>
              <p:cNvSpPr>
                <a:spLocks noChangeShapeType="1"/>
              </p:cNvSpPr>
              <p:nvPr/>
            </p:nvSpPr>
            <p:spPr bwMode="auto">
              <a:xfrm>
                <a:off x="1592" y="904"/>
                <a:ext cx="0" cy="328"/>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sp>
            <p:nvSpPr>
              <p:cNvPr id="1607706" name="Line 26"/>
              <p:cNvSpPr>
                <a:spLocks noChangeShapeType="1"/>
              </p:cNvSpPr>
              <p:nvPr/>
            </p:nvSpPr>
            <p:spPr bwMode="auto">
              <a:xfrm>
                <a:off x="3896" y="912"/>
                <a:ext cx="0" cy="320"/>
              </a:xfrm>
              <a:prstGeom prst="line">
                <a:avLst/>
              </a:prstGeom>
              <a:noFill/>
              <a:ln w="12700">
                <a:solidFill>
                  <a:schemeClr val="tx1"/>
                </a:solidFill>
                <a:round/>
                <a:headEnd type="none" w="sm" len="sm"/>
                <a:tailEnd type="none" w="sm" len="sm"/>
              </a:ln>
              <a:effectLst/>
            </p:spPr>
            <p:txBody>
              <a:bodyPr wrap="none" anchor="ctr">
                <a:prstTxWarp prst="textNoShape">
                  <a:avLst/>
                </a:prstTxWarp>
              </a:bodyPr>
              <a:lstStyle/>
              <a:p>
                <a:endParaRPr lang="en-US"/>
              </a:p>
            </p:txBody>
          </p:sp>
        </p:grpSp>
        <p:sp>
          <p:nvSpPr>
            <p:cNvPr id="1607707" name="Rectangle 27"/>
            <p:cNvSpPr>
              <a:spLocks noChangeArrowheads="1"/>
            </p:cNvSpPr>
            <p:nvPr/>
          </p:nvSpPr>
          <p:spPr bwMode="auto">
            <a:xfrm>
              <a:off x="438" y="893"/>
              <a:ext cx="1084"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11111111</a:t>
              </a:r>
            </a:p>
          </p:txBody>
        </p:sp>
        <p:sp>
          <p:nvSpPr>
            <p:cNvPr id="1607708" name="Rectangle 28"/>
            <p:cNvSpPr>
              <a:spLocks noChangeArrowheads="1"/>
            </p:cNvSpPr>
            <p:nvPr/>
          </p:nvSpPr>
          <p:spPr bwMode="auto">
            <a:xfrm>
              <a:off x="1606" y="893"/>
              <a:ext cx="1084"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11111111</a:t>
              </a:r>
            </a:p>
          </p:txBody>
        </p:sp>
        <p:sp>
          <p:nvSpPr>
            <p:cNvPr id="1607709" name="Rectangle 29"/>
            <p:cNvSpPr>
              <a:spLocks noChangeArrowheads="1"/>
            </p:cNvSpPr>
            <p:nvPr/>
          </p:nvSpPr>
          <p:spPr bwMode="auto">
            <a:xfrm>
              <a:off x="2758" y="901"/>
              <a:ext cx="1084"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FF0000"/>
                  </a:solidFill>
                  <a:latin typeface="Times New Roman" charset="0"/>
                </a:rPr>
                <a:t>1111111</a:t>
              </a:r>
              <a:r>
                <a:rPr lang="en-US" sz="3200">
                  <a:solidFill>
                    <a:srgbClr val="FF3300"/>
                  </a:solidFill>
                  <a:latin typeface="Times New Roman" charset="0"/>
                </a:rPr>
                <a:t>1</a:t>
              </a:r>
            </a:p>
          </p:txBody>
        </p:sp>
        <p:sp>
          <p:nvSpPr>
            <p:cNvPr id="1607710" name="Rectangle 30"/>
            <p:cNvSpPr>
              <a:spLocks noChangeArrowheads="1"/>
            </p:cNvSpPr>
            <p:nvPr/>
          </p:nvSpPr>
          <p:spPr bwMode="auto">
            <a:xfrm>
              <a:off x="3894" y="901"/>
              <a:ext cx="1151" cy="369"/>
            </a:xfrm>
            <a:prstGeom prst="rect">
              <a:avLst/>
            </a:prstGeom>
            <a:noFill/>
            <a:ln w="9525">
              <a:noFill/>
              <a:miter lim="800000"/>
              <a:headEnd/>
              <a:tailEnd/>
            </a:ln>
            <a:effectLst/>
          </p:spPr>
          <p:txBody>
            <a:bodyPr wrap="none" lIns="92075" tIns="46038" rIns="92075" bIns="46038">
              <a:prstTxWarp prst="textNoShape">
                <a:avLst/>
              </a:prstTxWarp>
              <a:spAutoFit/>
            </a:bodyPr>
            <a:lstStyle/>
            <a:p>
              <a:pPr algn="l" eaLnBrk="0" hangingPunct="0"/>
              <a:r>
                <a:rPr lang="en-US" sz="3200">
                  <a:solidFill>
                    <a:srgbClr val="9966FF"/>
                  </a:solidFill>
                  <a:latin typeface="Times New Roman" charset="0"/>
                </a:rPr>
                <a:t>00000000</a:t>
              </a:r>
            </a:p>
          </p:txBody>
        </p:sp>
      </p:grpSp>
      <p:sp>
        <p:nvSpPr>
          <p:cNvPr id="1607711" name="Line 31"/>
          <p:cNvSpPr>
            <a:spLocks noChangeShapeType="1"/>
          </p:cNvSpPr>
          <p:nvPr/>
        </p:nvSpPr>
        <p:spPr bwMode="auto">
          <a:xfrm flipV="1">
            <a:off x="3883025" y="5043488"/>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7712" name="Line 32"/>
          <p:cNvSpPr>
            <a:spLocks noChangeShapeType="1"/>
          </p:cNvSpPr>
          <p:nvPr/>
        </p:nvSpPr>
        <p:spPr bwMode="auto">
          <a:xfrm flipV="1">
            <a:off x="5808663" y="5043488"/>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7713" name="Line 33"/>
          <p:cNvSpPr>
            <a:spLocks noChangeShapeType="1"/>
          </p:cNvSpPr>
          <p:nvPr/>
        </p:nvSpPr>
        <p:spPr bwMode="auto">
          <a:xfrm flipV="1">
            <a:off x="7581900" y="5043488"/>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7714" name="Line 34"/>
          <p:cNvSpPr>
            <a:spLocks noChangeShapeType="1"/>
          </p:cNvSpPr>
          <p:nvPr/>
        </p:nvSpPr>
        <p:spPr bwMode="auto">
          <a:xfrm flipV="1">
            <a:off x="9328150" y="5043488"/>
            <a:ext cx="0" cy="747712"/>
          </a:xfrm>
          <a:prstGeom prst="line">
            <a:avLst/>
          </a:prstGeom>
          <a:noFill/>
          <a:ln w="9525">
            <a:solidFill>
              <a:schemeClr val="tx1"/>
            </a:solidFill>
            <a:round/>
            <a:headEnd/>
            <a:tailEnd type="triangle" w="med" len="lg"/>
          </a:ln>
          <a:effectLst/>
        </p:spPr>
        <p:txBody>
          <a:bodyPr>
            <a:prstTxWarp prst="textNoShape">
              <a:avLst/>
            </a:prstTxWarp>
          </a:bodyPr>
          <a:lstStyle/>
          <a:p>
            <a:endParaRPr lang="en-US"/>
          </a:p>
        </p:txBody>
      </p:sp>
      <p:sp>
        <p:nvSpPr>
          <p:cNvPr id="1607715" name="Text Box 35"/>
          <p:cNvSpPr txBox="1">
            <a:spLocks noChangeArrowheads="1"/>
          </p:cNvSpPr>
          <p:nvPr/>
        </p:nvSpPr>
        <p:spPr bwMode="auto">
          <a:xfrm>
            <a:off x="3486150" y="5891213"/>
            <a:ext cx="692150"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255</a:t>
            </a:r>
          </a:p>
        </p:txBody>
      </p:sp>
      <p:sp>
        <p:nvSpPr>
          <p:cNvPr id="1607716" name="Text Box 36"/>
          <p:cNvSpPr txBox="1">
            <a:spLocks noChangeArrowheads="1"/>
          </p:cNvSpPr>
          <p:nvPr/>
        </p:nvSpPr>
        <p:spPr bwMode="auto">
          <a:xfrm>
            <a:off x="5387975" y="5891213"/>
            <a:ext cx="692150"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255</a:t>
            </a:r>
          </a:p>
        </p:txBody>
      </p:sp>
      <p:sp>
        <p:nvSpPr>
          <p:cNvPr id="1607717" name="Text Box 37"/>
          <p:cNvSpPr txBox="1">
            <a:spLocks noChangeArrowheads="1"/>
          </p:cNvSpPr>
          <p:nvPr/>
        </p:nvSpPr>
        <p:spPr bwMode="auto">
          <a:xfrm>
            <a:off x="7188200" y="5891214"/>
            <a:ext cx="689612" cy="461665"/>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255</a:t>
            </a:r>
          </a:p>
        </p:txBody>
      </p:sp>
      <p:sp>
        <p:nvSpPr>
          <p:cNvPr id="1607718" name="Text Box 38"/>
          <p:cNvSpPr txBox="1">
            <a:spLocks noChangeArrowheads="1"/>
          </p:cNvSpPr>
          <p:nvPr/>
        </p:nvSpPr>
        <p:spPr bwMode="auto">
          <a:xfrm>
            <a:off x="9139238" y="5891213"/>
            <a:ext cx="354012" cy="457200"/>
          </a:xfrm>
          <a:prstGeom prst="rect">
            <a:avLst/>
          </a:prstGeom>
          <a:noFill/>
          <a:ln w="9525">
            <a:noFill/>
            <a:miter lim="800000"/>
            <a:headEnd/>
            <a:tailEnd/>
          </a:ln>
          <a:effectLst/>
        </p:spPr>
        <p:txBody>
          <a:bodyPr wrap="none">
            <a:prstTxWarp prst="textNoShape">
              <a:avLst/>
            </a:prstTxWarp>
            <a:spAutoFit/>
          </a:bodyPr>
          <a:lstStyle/>
          <a:p>
            <a:pPr algn="l" eaLnBrk="0" hangingPunct="0"/>
            <a:r>
              <a:rPr lang="en-US" sz="2400">
                <a:latin typeface="Tahoma" charset="0"/>
              </a:rPr>
              <a:t>0</a:t>
            </a:r>
          </a:p>
        </p:txBody>
      </p:sp>
      <p:sp>
        <p:nvSpPr>
          <p:cNvPr id="1607719" name="Text Box 39"/>
          <p:cNvSpPr txBox="1">
            <a:spLocks noChangeArrowheads="1"/>
          </p:cNvSpPr>
          <p:nvPr/>
        </p:nvSpPr>
        <p:spPr bwMode="auto">
          <a:xfrm>
            <a:off x="2003931" y="1258888"/>
            <a:ext cx="1503938" cy="523220"/>
          </a:xfrm>
          <a:prstGeom prst="rect">
            <a:avLst/>
          </a:prstGeom>
          <a:noFill/>
          <a:ln w="9525">
            <a:noFill/>
            <a:miter lim="800000"/>
            <a:headEnd/>
            <a:tailEnd/>
          </a:ln>
          <a:effectLst/>
        </p:spPr>
        <p:txBody>
          <a:bodyPr wrap="none">
            <a:prstTxWarp prst="textNoShape">
              <a:avLst/>
            </a:prstTxWarp>
            <a:spAutoFit/>
          </a:bodyPr>
          <a:lstStyle/>
          <a:p>
            <a:pPr algn="ctr"/>
            <a:r>
              <a:rPr lang="en-US" sz="2800">
                <a:latin typeface="Helvetica" charset="0"/>
              </a:rPr>
              <a:t>Address</a:t>
            </a:r>
          </a:p>
        </p:txBody>
      </p:sp>
      <p:sp>
        <p:nvSpPr>
          <p:cNvPr id="1607720" name="Text Box 40"/>
          <p:cNvSpPr txBox="1">
            <a:spLocks noChangeArrowheads="1"/>
          </p:cNvSpPr>
          <p:nvPr/>
        </p:nvSpPr>
        <p:spPr bwMode="auto">
          <a:xfrm>
            <a:off x="1990725" y="6156326"/>
            <a:ext cx="1073150" cy="519113"/>
          </a:xfrm>
          <a:prstGeom prst="rect">
            <a:avLst/>
          </a:prstGeom>
          <a:noFill/>
          <a:ln w="9525">
            <a:noFill/>
            <a:miter lim="800000"/>
            <a:headEnd/>
            <a:tailEnd/>
          </a:ln>
          <a:effectLst/>
        </p:spPr>
        <p:txBody>
          <a:bodyPr wrap="none">
            <a:prstTxWarp prst="textNoShape">
              <a:avLst/>
            </a:prstTxWarp>
            <a:spAutoFit/>
          </a:bodyPr>
          <a:lstStyle/>
          <a:p>
            <a:pPr algn="ctr"/>
            <a:r>
              <a:rPr lang="en-US" sz="2800">
                <a:latin typeface="Helvetica" charset="0"/>
              </a:rPr>
              <a:t>Mask</a:t>
            </a:r>
          </a:p>
        </p:txBody>
      </p:sp>
    </p:spTree>
    <p:extLst>
      <p:ext uri="{BB962C8B-B14F-4D97-AF65-F5344CB8AC3E}">
        <p14:creationId xmlns:p14="http://schemas.microsoft.com/office/powerpoint/2010/main" val="37691891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fld id="{6CABAF2E-5DE2-A648-9559-3D4D5BE4E8CC}" type="slidenum">
              <a:rPr lang="en-US"/>
              <a:pPr/>
              <a:t>28</a:t>
            </a:fld>
            <a:endParaRPr lang="en-US"/>
          </a:p>
        </p:txBody>
      </p:sp>
      <p:sp>
        <p:nvSpPr>
          <p:cNvPr id="1678338" name="Rectangle 2"/>
          <p:cNvSpPr>
            <a:spLocks noGrp="1" noChangeArrowheads="1"/>
          </p:cNvSpPr>
          <p:nvPr>
            <p:ph type="title"/>
          </p:nvPr>
        </p:nvSpPr>
        <p:spPr/>
        <p:txBody>
          <a:bodyPr/>
          <a:lstStyle/>
          <a:p>
            <a:r>
              <a:rPr lang="en-US"/>
              <a:t>Addressing Hosts in the Internet</a:t>
            </a:r>
          </a:p>
        </p:txBody>
      </p:sp>
      <p:sp>
        <p:nvSpPr>
          <p:cNvPr id="1678339" name="Rectangle 3"/>
          <p:cNvSpPr>
            <a:spLocks noGrp="1" noChangeArrowheads="1"/>
          </p:cNvSpPr>
          <p:nvPr>
            <p:ph type="body" idx="1"/>
          </p:nvPr>
        </p:nvSpPr>
        <p:spPr>
          <a:xfrm>
            <a:off x="1984375" y="1524001"/>
            <a:ext cx="8229600" cy="4411663"/>
          </a:xfrm>
        </p:spPr>
        <p:txBody>
          <a:bodyPr/>
          <a:lstStyle/>
          <a:p>
            <a:r>
              <a:rPr lang="en-US"/>
              <a:t>The Internet is an “inter-network”</a:t>
            </a:r>
          </a:p>
          <a:p>
            <a:pPr lvl="1"/>
            <a:r>
              <a:rPr lang="en-US"/>
              <a:t>Used to connect </a:t>
            </a:r>
            <a:r>
              <a:rPr lang="en-US" i="1"/>
              <a:t>networks</a:t>
            </a:r>
            <a:r>
              <a:rPr lang="en-US"/>
              <a:t> together, not </a:t>
            </a:r>
            <a:r>
              <a:rPr lang="en-US" i="1"/>
              <a:t>hosts</a:t>
            </a:r>
          </a:p>
          <a:p>
            <a:pPr lvl="1"/>
            <a:r>
              <a:rPr lang="en-US"/>
              <a:t>Needs a way to address a network (i.e., group of hosts)</a:t>
            </a:r>
          </a:p>
        </p:txBody>
      </p:sp>
      <p:sp>
        <p:nvSpPr>
          <p:cNvPr id="1678340" name="Line 4"/>
          <p:cNvSpPr>
            <a:spLocks noChangeShapeType="1"/>
          </p:cNvSpPr>
          <p:nvPr/>
        </p:nvSpPr>
        <p:spPr bwMode="auto">
          <a:xfrm>
            <a:off x="2524125" y="4114800"/>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678341" name="Line 5"/>
          <p:cNvSpPr>
            <a:spLocks noChangeShapeType="1"/>
          </p:cNvSpPr>
          <p:nvPr/>
        </p:nvSpPr>
        <p:spPr bwMode="auto">
          <a:xfrm>
            <a:off x="2828925" y="38100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8342" name="Line 6"/>
          <p:cNvSpPr>
            <a:spLocks noChangeShapeType="1"/>
          </p:cNvSpPr>
          <p:nvPr/>
        </p:nvSpPr>
        <p:spPr bwMode="auto">
          <a:xfrm>
            <a:off x="3743325" y="38100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8343" name="Line 7"/>
          <p:cNvSpPr>
            <a:spLocks noChangeShapeType="1"/>
          </p:cNvSpPr>
          <p:nvPr/>
        </p:nvSpPr>
        <p:spPr bwMode="auto">
          <a:xfrm>
            <a:off x="4810125" y="38100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8344" name="Rectangle 8"/>
          <p:cNvSpPr>
            <a:spLocks noChangeArrowheads="1"/>
          </p:cNvSpPr>
          <p:nvPr/>
        </p:nvSpPr>
        <p:spPr bwMode="auto">
          <a:xfrm>
            <a:off x="2547392" y="352959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8345" name="Rectangle 9"/>
          <p:cNvSpPr>
            <a:spLocks noChangeArrowheads="1"/>
          </p:cNvSpPr>
          <p:nvPr/>
        </p:nvSpPr>
        <p:spPr bwMode="auto">
          <a:xfrm>
            <a:off x="3442742" y="351054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8346" name="Rectangle 10"/>
          <p:cNvSpPr>
            <a:spLocks noChangeArrowheads="1"/>
          </p:cNvSpPr>
          <p:nvPr/>
        </p:nvSpPr>
        <p:spPr bwMode="auto">
          <a:xfrm>
            <a:off x="4509542" y="351054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8347" name="Text Box 11"/>
          <p:cNvSpPr txBox="1">
            <a:spLocks noChangeArrowheads="1"/>
          </p:cNvSpPr>
          <p:nvPr/>
        </p:nvSpPr>
        <p:spPr bwMode="auto">
          <a:xfrm>
            <a:off x="2652714" y="4129088"/>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1</a:t>
            </a:r>
          </a:p>
        </p:txBody>
      </p:sp>
      <p:sp>
        <p:nvSpPr>
          <p:cNvPr id="1678348" name="Text Box 12"/>
          <p:cNvSpPr txBox="1">
            <a:spLocks noChangeArrowheads="1"/>
          </p:cNvSpPr>
          <p:nvPr/>
        </p:nvSpPr>
        <p:spPr bwMode="auto">
          <a:xfrm>
            <a:off x="4047824" y="3427998"/>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678349" name="Line 13"/>
          <p:cNvSpPr>
            <a:spLocks noChangeShapeType="1"/>
          </p:cNvSpPr>
          <p:nvPr/>
        </p:nvSpPr>
        <p:spPr bwMode="auto">
          <a:xfrm>
            <a:off x="7172325" y="4114800"/>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678350" name="Line 14"/>
          <p:cNvSpPr>
            <a:spLocks noChangeShapeType="1"/>
          </p:cNvSpPr>
          <p:nvPr/>
        </p:nvSpPr>
        <p:spPr bwMode="auto">
          <a:xfrm>
            <a:off x="7477125" y="38100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8351" name="Line 15"/>
          <p:cNvSpPr>
            <a:spLocks noChangeShapeType="1"/>
          </p:cNvSpPr>
          <p:nvPr/>
        </p:nvSpPr>
        <p:spPr bwMode="auto">
          <a:xfrm>
            <a:off x="8391525" y="38100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8352" name="Line 16"/>
          <p:cNvSpPr>
            <a:spLocks noChangeShapeType="1"/>
          </p:cNvSpPr>
          <p:nvPr/>
        </p:nvSpPr>
        <p:spPr bwMode="auto">
          <a:xfrm>
            <a:off x="9458325" y="38100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8353" name="Rectangle 17"/>
          <p:cNvSpPr>
            <a:spLocks noChangeArrowheads="1"/>
          </p:cNvSpPr>
          <p:nvPr/>
        </p:nvSpPr>
        <p:spPr bwMode="auto">
          <a:xfrm>
            <a:off x="7195592" y="352959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8354" name="Rectangle 18"/>
          <p:cNvSpPr>
            <a:spLocks noChangeArrowheads="1"/>
          </p:cNvSpPr>
          <p:nvPr/>
        </p:nvSpPr>
        <p:spPr bwMode="auto">
          <a:xfrm>
            <a:off x="8090942" y="351054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8355" name="Rectangle 19"/>
          <p:cNvSpPr>
            <a:spLocks noChangeArrowheads="1"/>
          </p:cNvSpPr>
          <p:nvPr/>
        </p:nvSpPr>
        <p:spPr bwMode="auto">
          <a:xfrm>
            <a:off x="9157742" y="351054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8356" name="Text Box 20"/>
          <p:cNvSpPr txBox="1">
            <a:spLocks noChangeArrowheads="1"/>
          </p:cNvSpPr>
          <p:nvPr/>
        </p:nvSpPr>
        <p:spPr bwMode="auto">
          <a:xfrm>
            <a:off x="8596314" y="4114800"/>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2</a:t>
            </a:r>
          </a:p>
        </p:txBody>
      </p:sp>
      <p:sp>
        <p:nvSpPr>
          <p:cNvPr id="1678357" name="Text Box 21"/>
          <p:cNvSpPr txBox="1">
            <a:spLocks noChangeArrowheads="1"/>
          </p:cNvSpPr>
          <p:nvPr/>
        </p:nvSpPr>
        <p:spPr bwMode="auto">
          <a:xfrm>
            <a:off x="8696024" y="3427998"/>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678358" name="AutoShape 22"/>
          <p:cNvSpPr>
            <a:spLocks noChangeArrowheads="1"/>
          </p:cNvSpPr>
          <p:nvPr/>
        </p:nvSpPr>
        <p:spPr bwMode="auto">
          <a:xfrm>
            <a:off x="4048125" y="4419600"/>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8359" name="AutoShape 23"/>
          <p:cNvSpPr>
            <a:spLocks noChangeArrowheads="1"/>
          </p:cNvSpPr>
          <p:nvPr/>
        </p:nvSpPr>
        <p:spPr bwMode="auto">
          <a:xfrm>
            <a:off x="5876925" y="4419600"/>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8360" name="Line 24"/>
          <p:cNvSpPr>
            <a:spLocks noChangeShapeType="1"/>
          </p:cNvSpPr>
          <p:nvPr/>
        </p:nvSpPr>
        <p:spPr bwMode="auto">
          <a:xfrm>
            <a:off x="4352925" y="41148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8361" name="AutoShape 25"/>
          <p:cNvSpPr>
            <a:spLocks noChangeArrowheads="1"/>
          </p:cNvSpPr>
          <p:nvPr/>
        </p:nvSpPr>
        <p:spPr bwMode="auto">
          <a:xfrm>
            <a:off x="7705725" y="4419600"/>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8362" name="Line 26"/>
          <p:cNvSpPr>
            <a:spLocks noChangeShapeType="1"/>
          </p:cNvSpPr>
          <p:nvPr/>
        </p:nvSpPr>
        <p:spPr bwMode="auto">
          <a:xfrm>
            <a:off x="8010525" y="41148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8363" name="Line 27"/>
          <p:cNvSpPr>
            <a:spLocks noChangeShapeType="1"/>
          </p:cNvSpPr>
          <p:nvPr/>
        </p:nvSpPr>
        <p:spPr bwMode="auto">
          <a:xfrm>
            <a:off x="4657725" y="4572000"/>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678364" name="Line 28"/>
          <p:cNvSpPr>
            <a:spLocks noChangeShapeType="1"/>
          </p:cNvSpPr>
          <p:nvPr/>
        </p:nvSpPr>
        <p:spPr bwMode="auto">
          <a:xfrm>
            <a:off x="6486525" y="4572000"/>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678365" name="Text Box 29"/>
          <p:cNvSpPr txBox="1">
            <a:spLocks noChangeArrowheads="1"/>
          </p:cNvSpPr>
          <p:nvPr/>
        </p:nvSpPr>
        <p:spPr bwMode="auto">
          <a:xfrm>
            <a:off x="4935539" y="4572000"/>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678366" name="Text Box 30"/>
          <p:cNvSpPr txBox="1">
            <a:spLocks noChangeArrowheads="1"/>
          </p:cNvSpPr>
          <p:nvPr/>
        </p:nvSpPr>
        <p:spPr bwMode="auto">
          <a:xfrm>
            <a:off x="6762751" y="4572000"/>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678367" name="Text Box 31"/>
          <p:cNvSpPr txBox="1">
            <a:spLocks noChangeArrowheads="1"/>
          </p:cNvSpPr>
          <p:nvPr/>
        </p:nvSpPr>
        <p:spPr bwMode="auto">
          <a:xfrm>
            <a:off x="2095264" y="5810250"/>
            <a:ext cx="3259610" cy="861774"/>
          </a:xfrm>
          <a:prstGeom prst="rect">
            <a:avLst/>
          </a:prstGeom>
          <a:noFill/>
          <a:ln w="9525">
            <a:noFill/>
            <a:miter lim="800000"/>
            <a:headEnd/>
            <a:tailEnd/>
          </a:ln>
          <a:effectLst/>
        </p:spPr>
        <p:txBody>
          <a:bodyPr wrap="none">
            <a:prstTxWarp prst="textNoShape">
              <a:avLst/>
            </a:prstTxWarp>
            <a:spAutoFit/>
          </a:bodyPr>
          <a:lstStyle/>
          <a:p>
            <a:pPr algn="ctr"/>
            <a:r>
              <a:rPr lang="en-US" sz="2000">
                <a:latin typeface="Helvetica" charset="0"/>
              </a:rPr>
              <a:t>LAN = Local Area Network</a:t>
            </a:r>
          </a:p>
          <a:p>
            <a:pPr algn="ctr"/>
            <a:r>
              <a:rPr lang="en-US" sz="2000">
                <a:latin typeface="Helvetica" charset="0"/>
              </a:rPr>
              <a:t>WAN = Wide Area Network</a:t>
            </a:r>
          </a:p>
        </p:txBody>
      </p:sp>
    </p:spTree>
    <p:extLst>
      <p:ext uri="{BB962C8B-B14F-4D97-AF65-F5344CB8AC3E}">
        <p14:creationId xmlns:p14="http://schemas.microsoft.com/office/powerpoint/2010/main" val="1287874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5"/>
          <p:cNvSpPr>
            <a:spLocks noGrp="1"/>
          </p:cNvSpPr>
          <p:nvPr>
            <p:ph type="sldNum" sz="quarter" idx="12"/>
          </p:nvPr>
        </p:nvSpPr>
        <p:spPr/>
        <p:txBody>
          <a:bodyPr/>
          <a:lstStyle/>
          <a:p>
            <a:fld id="{D9F7FEB8-46AF-CE46-914C-D35FF4255917}" type="slidenum">
              <a:rPr lang="en-US"/>
              <a:pPr/>
              <a:t>29</a:t>
            </a:fld>
            <a:endParaRPr lang="en-US"/>
          </a:p>
        </p:txBody>
      </p:sp>
      <p:sp>
        <p:nvSpPr>
          <p:cNvPr id="1670146" name="Rectangle 2"/>
          <p:cNvSpPr>
            <a:spLocks noGrp="1" noChangeArrowheads="1"/>
          </p:cNvSpPr>
          <p:nvPr>
            <p:ph type="title"/>
          </p:nvPr>
        </p:nvSpPr>
        <p:spPr/>
        <p:txBody>
          <a:bodyPr/>
          <a:lstStyle/>
          <a:p>
            <a:r>
              <a:rPr lang="en-US"/>
              <a:t>Routers</a:t>
            </a:r>
          </a:p>
        </p:txBody>
      </p:sp>
      <p:sp>
        <p:nvSpPr>
          <p:cNvPr id="1670147" name="Rectangle 3"/>
          <p:cNvSpPr>
            <a:spLocks noGrp="1" noChangeArrowheads="1"/>
          </p:cNvSpPr>
          <p:nvPr>
            <p:ph type="body" idx="1"/>
          </p:nvPr>
        </p:nvSpPr>
        <p:spPr>
          <a:xfrm>
            <a:off x="1984375" y="1447800"/>
            <a:ext cx="8229600" cy="2438400"/>
          </a:xfrm>
        </p:spPr>
        <p:txBody>
          <a:bodyPr/>
          <a:lstStyle/>
          <a:p>
            <a:pPr>
              <a:lnSpc>
                <a:spcPct val="80000"/>
              </a:lnSpc>
            </a:pPr>
            <a:r>
              <a:rPr lang="en-US" sz="2400" dirty="0"/>
              <a:t>Router consists of</a:t>
            </a:r>
          </a:p>
          <a:p>
            <a:pPr lvl="1">
              <a:lnSpc>
                <a:spcPct val="80000"/>
              </a:lnSpc>
            </a:pPr>
            <a:r>
              <a:rPr lang="en-US" sz="2000" dirty="0"/>
              <a:t>Set of input interfaces where packets arrive</a:t>
            </a:r>
          </a:p>
          <a:p>
            <a:pPr lvl="1">
              <a:lnSpc>
                <a:spcPct val="80000"/>
              </a:lnSpc>
            </a:pPr>
            <a:r>
              <a:rPr lang="en-US" sz="2000" dirty="0"/>
              <a:t>Set of output interfaces from which packets depart</a:t>
            </a:r>
          </a:p>
          <a:p>
            <a:pPr lvl="1">
              <a:lnSpc>
                <a:spcPct val="80000"/>
              </a:lnSpc>
            </a:pPr>
            <a:r>
              <a:rPr lang="en-US" sz="2000" dirty="0"/>
              <a:t>Some form of interconnect connecting inputs to outputs</a:t>
            </a:r>
          </a:p>
          <a:p>
            <a:pPr>
              <a:lnSpc>
                <a:spcPct val="80000"/>
              </a:lnSpc>
            </a:pPr>
            <a:r>
              <a:rPr lang="en-US" sz="2400" dirty="0"/>
              <a:t>Router implements</a:t>
            </a:r>
          </a:p>
          <a:p>
            <a:pPr lvl="1">
              <a:lnSpc>
                <a:spcPct val="80000"/>
              </a:lnSpc>
            </a:pPr>
            <a:r>
              <a:rPr lang="en-US" sz="2000" dirty="0"/>
              <a:t>Forward packet to corresponding output interface</a:t>
            </a:r>
          </a:p>
          <a:p>
            <a:pPr lvl="1">
              <a:lnSpc>
                <a:spcPct val="80000"/>
              </a:lnSpc>
            </a:pPr>
            <a:r>
              <a:rPr lang="en-US" sz="2000" dirty="0">
                <a:solidFill>
                  <a:schemeClr val="bg1">
                    <a:lumMod val="65000"/>
                  </a:schemeClr>
                </a:solidFill>
              </a:rPr>
              <a:t>(Manage bandwidth and buffer space resources)</a:t>
            </a:r>
          </a:p>
        </p:txBody>
      </p:sp>
      <p:sp>
        <p:nvSpPr>
          <p:cNvPr id="1670148" name="Line 4"/>
          <p:cNvSpPr>
            <a:spLocks noChangeShapeType="1"/>
          </p:cNvSpPr>
          <p:nvPr/>
        </p:nvSpPr>
        <p:spPr bwMode="auto">
          <a:xfrm>
            <a:off x="2524125" y="4540250"/>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670149" name="Line 5"/>
          <p:cNvSpPr>
            <a:spLocks noChangeShapeType="1"/>
          </p:cNvSpPr>
          <p:nvPr/>
        </p:nvSpPr>
        <p:spPr bwMode="auto">
          <a:xfrm>
            <a:off x="2828925" y="423545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0150" name="Line 6"/>
          <p:cNvSpPr>
            <a:spLocks noChangeShapeType="1"/>
          </p:cNvSpPr>
          <p:nvPr/>
        </p:nvSpPr>
        <p:spPr bwMode="auto">
          <a:xfrm>
            <a:off x="3743325" y="423545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0151" name="Line 7"/>
          <p:cNvSpPr>
            <a:spLocks noChangeShapeType="1"/>
          </p:cNvSpPr>
          <p:nvPr/>
        </p:nvSpPr>
        <p:spPr bwMode="auto">
          <a:xfrm>
            <a:off x="4810125" y="423545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0152" name="Rectangle 8"/>
          <p:cNvSpPr>
            <a:spLocks noChangeArrowheads="1"/>
          </p:cNvSpPr>
          <p:nvPr/>
        </p:nvSpPr>
        <p:spPr bwMode="auto">
          <a:xfrm>
            <a:off x="2547392" y="395504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0153" name="Rectangle 9"/>
          <p:cNvSpPr>
            <a:spLocks noChangeArrowheads="1"/>
          </p:cNvSpPr>
          <p:nvPr/>
        </p:nvSpPr>
        <p:spPr bwMode="auto">
          <a:xfrm>
            <a:off x="3442742" y="393599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0154" name="Rectangle 10"/>
          <p:cNvSpPr>
            <a:spLocks noChangeArrowheads="1"/>
          </p:cNvSpPr>
          <p:nvPr/>
        </p:nvSpPr>
        <p:spPr bwMode="auto">
          <a:xfrm>
            <a:off x="4509542" y="393599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0155" name="Text Box 11"/>
          <p:cNvSpPr txBox="1">
            <a:spLocks noChangeArrowheads="1"/>
          </p:cNvSpPr>
          <p:nvPr/>
        </p:nvSpPr>
        <p:spPr bwMode="auto">
          <a:xfrm>
            <a:off x="2652714" y="4554538"/>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1</a:t>
            </a:r>
          </a:p>
        </p:txBody>
      </p:sp>
      <p:sp>
        <p:nvSpPr>
          <p:cNvPr id="1670156" name="Text Box 12"/>
          <p:cNvSpPr txBox="1">
            <a:spLocks noChangeArrowheads="1"/>
          </p:cNvSpPr>
          <p:nvPr/>
        </p:nvSpPr>
        <p:spPr bwMode="auto">
          <a:xfrm>
            <a:off x="4047824" y="3853448"/>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670157" name="Line 13"/>
          <p:cNvSpPr>
            <a:spLocks noChangeShapeType="1"/>
          </p:cNvSpPr>
          <p:nvPr/>
        </p:nvSpPr>
        <p:spPr bwMode="auto">
          <a:xfrm>
            <a:off x="7172325" y="4540250"/>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670158" name="Line 14"/>
          <p:cNvSpPr>
            <a:spLocks noChangeShapeType="1"/>
          </p:cNvSpPr>
          <p:nvPr/>
        </p:nvSpPr>
        <p:spPr bwMode="auto">
          <a:xfrm>
            <a:off x="7477125" y="423545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0159" name="Line 15"/>
          <p:cNvSpPr>
            <a:spLocks noChangeShapeType="1"/>
          </p:cNvSpPr>
          <p:nvPr/>
        </p:nvSpPr>
        <p:spPr bwMode="auto">
          <a:xfrm>
            <a:off x="8391525" y="423545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0160" name="Line 16"/>
          <p:cNvSpPr>
            <a:spLocks noChangeShapeType="1"/>
          </p:cNvSpPr>
          <p:nvPr/>
        </p:nvSpPr>
        <p:spPr bwMode="auto">
          <a:xfrm>
            <a:off x="9458325" y="423545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0161" name="Rectangle 17"/>
          <p:cNvSpPr>
            <a:spLocks noChangeArrowheads="1"/>
          </p:cNvSpPr>
          <p:nvPr/>
        </p:nvSpPr>
        <p:spPr bwMode="auto">
          <a:xfrm>
            <a:off x="7195592" y="395504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0162" name="Rectangle 18"/>
          <p:cNvSpPr>
            <a:spLocks noChangeArrowheads="1"/>
          </p:cNvSpPr>
          <p:nvPr/>
        </p:nvSpPr>
        <p:spPr bwMode="auto">
          <a:xfrm>
            <a:off x="8090942" y="393599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0163" name="Rectangle 19"/>
          <p:cNvSpPr>
            <a:spLocks noChangeArrowheads="1"/>
          </p:cNvSpPr>
          <p:nvPr/>
        </p:nvSpPr>
        <p:spPr bwMode="auto">
          <a:xfrm>
            <a:off x="9157742" y="393599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0164" name="Text Box 20"/>
          <p:cNvSpPr txBox="1">
            <a:spLocks noChangeArrowheads="1"/>
          </p:cNvSpPr>
          <p:nvPr/>
        </p:nvSpPr>
        <p:spPr bwMode="auto">
          <a:xfrm>
            <a:off x="8596314" y="4540250"/>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2</a:t>
            </a:r>
          </a:p>
        </p:txBody>
      </p:sp>
      <p:sp>
        <p:nvSpPr>
          <p:cNvPr id="1670165" name="Text Box 21"/>
          <p:cNvSpPr txBox="1">
            <a:spLocks noChangeArrowheads="1"/>
          </p:cNvSpPr>
          <p:nvPr/>
        </p:nvSpPr>
        <p:spPr bwMode="auto">
          <a:xfrm>
            <a:off x="8696024" y="3853448"/>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670166" name="AutoShape 22"/>
          <p:cNvSpPr>
            <a:spLocks noChangeArrowheads="1"/>
          </p:cNvSpPr>
          <p:nvPr/>
        </p:nvSpPr>
        <p:spPr bwMode="auto">
          <a:xfrm>
            <a:off x="4048125" y="4845050"/>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0167" name="AutoShape 23"/>
          <p:cNvSpPr>
            <a:spLocks noChangeArrowheads="1"/>
          </p:cNvSpPr>
          <p:nvPr/>
        </p:nvSpPr>
        <p:spPr bwMode="auto">
          <a:xfrm>
            <a:off x="5876925" y="4845050"/>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0168" name="Line 24"/>
          <p:cNvSpPr>
            <a:spLocks noChangeShapeType="1"/>
          </p:cNvSpPr>
          <p:nvPr/>
        </p:nvSpPr>
        <p:spPr bwMode="auto">
          <a:xfrm>
            <a:off x="4352925" y="454025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0169" name="AutoShape 25"/>
          <p:cNvSpPr>
            <a:spLocks noChangeArrowheads="1"/>
          </p:cNvSpPr>
          <p:nvPr/>
        </p:nvSpPr>
        <p:spPr bwMode="auto">
          <a:xfrm>
            <a:off x="7705725" y="4845050"/>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0170" name="Line 26"/>
          <p:cNvSpPr>
            <a:spLocks noChangeShapeType="1"/>
          </p:cNvSpPr>
          <p:nvPr/>
        </p:nvSpPr>
        <p:spPr bwMode="auto">
          <a:xfrm>
            <a:off x="8010525" y="454025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0171" name="Line 27"/>
          <p:cNvSpPr>
            <a:spLocks noChangeShapeType="1"/>
          </p:cNvSpPr>
          <p:nvPr/>
        </p:nvSpPr>
        <p:spPr bwMode="auto">
          <a:xfrm>
            <a:off x="4657725" y="4997450"/>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670172" name="Line 28"/>
          <p:cNvSpPr>
            <a:spLocks noChangeShapeType="1"/>
          </p:cNvSpPr>
          <p:nvPr/>
        </p:nvSpPr>
        <p:spPr bwMode="auto">
          <a:xfrm>
            <a:off x="6486525" y="4997450"/>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670173" name="Text Box 29"/>
          <p:cNvSpPr txBox="1">
            <a:spLocks noChangeArrowheads="1"/>
          </p:cNvSpPr>
          <p:nvPr/>
        </p:nvSpPr>
        <p:spPr bwMode="auto">
          <a:xfrm>
            <a:off x="4935539" y="4997450"/>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670174" name="Text Box 30"/>
          <p:cNvSpPr txBox="1">
            <a:spLocks noChangeArrowheads="1"/>
          </p:cNvSpPr>
          <p:nvPr/>
        </p:nvSpPr>
        <p:spPr bwMode="auto">
          <a:xfrm>
            <a:off x="6762751" y="4997450"/>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670175" name="Oval 31"/>
          <p:cNvSpPr>
            <a:spLocks noChangeArrowheads="1"/>
          </p:cNvSpPr>
          <p:nvPr/>
        </p:nvSpPr>
        <p:spPr bwMode="auto">
          <a:xfrm>
            <a:off x="1679575" y="5181600"/>
            <a:ext cx="2362200" cy="1600200"/>
          </a:xfrm>
          <a:prstGeom prst="ellipse">
            <a:avLst/>
          </a:prstGeom>
          <a:solidFill>
            <a:srgbClr val="FFFFCC"/>
          </a:solidFill>
          <a:ln w="12700">
            <a:solidFill>
              <a:schemeClr val="bg2"/>
            </a:solidFill>
            <a:round/>
            <a:headEnd/>
            <a:tailEnd/>
          </a:ln>
          <a:effectLst/>
        </p:spPr>
        <p:txBody>
          <a:bodyPr wrap="none" lIns="90488" tIns="44450" rIns="90488" bIns="44450" anchor="ctr">
            <a:prstTxWarp prst="textNoShape">
              <a:avLst/>
            </a:prstTxWarp>
          </a:bodyPr>
          <a:lstStyle/>
          <a:p>
            <a:endParaRPr lang="en-US"/>
          </a:p>
        </p:txBody>
      </p:sp>
      <p:sp>
        <p:nvSpPr>
          <p:cNvPr id="1670176" name="Rectangle 32"/>
          <p:cNvSpPr>
            <a:spLocks noChangeArrowheads="1"/>
          </p:cNvSpPr>
          <p:nvPr/>
        </p:nvSpPr>
        <p:spPr bwMode="auto">
          <a:xfrm>
            <a:off x="2365375" y="5562600"/>
            <a:ext cx="1047750" cy="914400"/>
          </a:xfrm>
          <a:prstGeom prst="rect">
            <a:avLst/>
          </a:prstGeom>
          <a:solidFill>
            <a:srgbClr val="E6E6E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332" tIns="44374" rIns="90332" bIns="44374" anchor="ctr">
            <a:prstTxWarp prst="textNoShape">
              <a:avLst/>
            </a:prstTxWarp>
          </a:bodyPr>
          <a:lstStyle/>
          <a:p>
            <a:pPr algn="ctr" defTabSz="912813" eaLnBrk="0" hangingPunct="0"/>
            <a:endParaRPr lang="en-US" sz="1600"/>
          </a:p>
        </p:txBody>
      </p:sp>
      <p:sp>
        <p:nvSpPr>
          <p:cNvPr id="1670177" name="Text Box 33"/>
          <p:cNvSpPr txBox="1">
            <a:spLocks noChangeArrowheads="1"/>
          </p:cNvSpPr>
          <p:nvPr/>
        </p:nvSpPr>
        <p:spPr bwMode="auto">
          <a:xfrm>
            <a:off x="2441575" y="5853114"/>
            <a:ext cx="798296" cy="335989"/>
          </a:xfrm>
          <a:prstGeom prst="rect">
            <a:avLst/>
          </a:prstGeom>
          <a:noFill/>
          <a:ln w="12700">
            <a:noFill/>
            <a:miter lim="800000"/>
            <a:headEnd/>
            <a:tailEnd/>
          </a:ln>
          <a:effectLst/>
        </p:spPr>
        <p:txBody>
          <a:bodyPr wrap="none" lIns="90488" tIns="44450" rIns="90488" bIns="44450">
            <a:prstTxWarp prst="textNoShape">
              <a:avLst/>
            </a:prstTxWarp>
            <a:spAutoFit/>
          </a:bodyPr>
          <a:lstStyle/>
          <a:p>
            <a:pPr algn="l" eaLnBrk="0" hangingPunct="0"/>
            <a:r>
              <a:rPr lang="en-US" sz="1600"/>
              <a:t>Router</a:t>
            </a:r>
          </a:p>
        </p:txBody>
      </p:sp>
      <p:sp>
        <p:nvSpPr>
          <p:cNvPr id="1670178" name="Line 34"/>
          <p:cNvSpPr>
            <a:spLocks noChangeShapeType="1"/>
          </p:cNvSpPr>
          <p:nvPr/>
        </p:nvSpPr>
        <p:spPr bwMode="auto">
          <a:xfrm>
            <a:off x="2136775" y="5791200"/>
            <a:ext cx="228600" cy="0"/>
          </a:xfrm>
          <a:prstGeom prst="line">
            <a:avLst/>
          </a:prstGeom>
          <a:noFill/>
          <a:ln w="38100">
            <a:solidFill>
              <a:schemeClr val="tx1"/>
            </a:solidFill>
            <a:round/>
            <a:headEnd/>
            <a:tailEnd/>
          </a:ln>
          <a:effectLst/>
        </p:spPr>
        <p:txBody>
          <a:bodyPr lIns="90488" tIns="44450" rIns="90488" bIns="44450">
            <a:prstTxWarp prst="textNoShape">
              <a:avLst/>
            </a:prstTxWarp>
          </a:bodyPr>
          <a:lstStyle/>
          <a:p>
            <a:endParaRPr lang="en-US"/>
          </a:p>
        </p:txBody>
      </p:sp>
      <p:sp>
        <p:nvSpPr>
          <p:cNvPr id="1670179" name="Line 35"/>
          <p:cNvSpPr>
            <a:spLocks noChangeShapeType="1"/>
          </p:cNvSpPr>
          <p:nvPr/>
        </p:nvSpPr>
        <p:spPr bwMode="auto">
          <a:xfrm>
            <a:off x="2136775" y="6019800"/>
            <a:ext cx="228600" cy="0"/>
          </a:xfrm>
          <a:prstGeom prst="line">
            <a:avLst/>
          </a:prstGeom>
          <a:noFill/>
          <a:ln w="38100">
            <a:solidFill>
              <a:schemeClr val="tx1"/>
            </a:solidFill>
            <a:round/>
            <a:headEnd/>
            <a:tailEnd/>
          </a:ln>
          <a:effectLst/>
        </p:spPr>
        <p:txBody>
          <a:bodyPr lIns="90488" tIns="44450" rIns="90488" bIns="44450">
            <a:prstTxWarp prst="textNoShape">
              <a:avLst/>
            </a:prstTxWarp>
          </a:bodyPr>
          <a:lstStyle/>
          <a:p>
            <a:endParaRPr lang="en-US"/>
          </a:p>
        </p:txBody>
      </p:sp>
      <p:sp>
        <p:nvSpPr>
          <p:cNvPr id="1670180" name="Line 36"/>
          <p:cNvSpPr>
            <a:spLocks noChangeShapeType="1"/>
          </p:cNvSpPr>
          <p:nvPr/>
        </p:nvSpPr>
        <p:spPr bwMode="auto">
          <a:xfrm>
            <a:off x="2136775" y="6248400"/>
            <a:ext cx="228600" cy="0"/>
          </a:xfrm>
          <a:prstGeom prst="line">
            <a:avLst/>
          </a:prstGeom>
          <a:noFill/>
          <a:ln w="38100">
            <a:solidFill>
              <a:schemeClr val="tx1"/>
            </a:solidFill>
            <a:round/>
            <a:headEnd/>
            <a:tailEnd/>
          </a:ln>
          <a:effectLst/>
        </p:spPr>
        <p:txBody>
          <a:bodyPr lIns="90488" tIns="44450" rIns="90488" bIns="44450">
            <a:prstTxWarp prst="textNoShape">
              <a:avLst/>
            </a:prstTxWarp>
          </a:bodyPr>
          <a:lstStyle/>
          <a:p>
            <a:endParaRPr lang="en-US"/>
          </a:p>
        </p:txBody>
      </p:sp>
      <p:sp>
        <p:nvSpPr>
          <p:cNvPr id="1670181" name="Line 37"/>
          <p:cNvSpPr>
            <a:spLocks noChangeShapeType="1"/>
          </p:cNvSpPr>
          <p:nvPr/>
        </p:nvSpPr>
        <p:spPr bwMode="auto">
          <a:xfrm>
            <a:off x="3432175" y="5791200"/>
            <a:ext cx="228600" cy="0"/>
          </a:xfrm>
          <a:prstGeom prst="line">
            <a:avLst/>
          </a:prstGeom>
          <a:noFill/>
          <a:ln w="38100">
            <a:solidFill>
              <a:schemeClr val="tx1"/>
            </a:solidFill>
            <a:round/>
            <a:headEnd/>
            <a:tailEnd/>
          </a:ln>
          <a:effectLst/>
        </p:spPr>
        <p:txBody>
          <a:bodyPr lIns="90488" tIns="44450" rIns="90488" bIns="44450">
            <a:prstTxWarp prst="textNoShape">
              <a:avLst/>
            </a:prstTxWarp>
          </a:bodyPr>
          <a:lstStyle/>
          <a:p>
            <a:endParaRPr lang="en-US"/>
          </a:p>
        </p:txBody>
      </p:sp>
      <p:sp>
        <p:nvSpPr>
          <p:cNvPr id="1670182" name="Line 38"/>
          <p:cNvSpPr>
            <a:spLocks noChangeShapeType="1"/>
          </p:cNvSpPr>
          <p:nvPr/>
        </p:nvSpPr>
        <p:spPr bwMode="auto">
          <a:xfrm>
            <a:off x="3432175" y="6019800"/>
            <a:ext cx="228600" cy="0"/>
          </a:xfrm>
          <a:prstGeom prst="line">
            <a:avLst/>
          </a:prstGeom>
          <a:noFill/>
          <a:ln w="38100">
            <a:solidFill>
              <a:schemeClr val="tx1"/>
            </a:solidFill>
            <a:round/>
            <a:headEnd/>
            <a:tailEnd/>
          </a:ln>
          <a:effectLst/>
        </p:spPr>
        <p:txBody>
          <a:bodyPr lIns="90488" tIns="44450" rIns="90488" bIns="44450">
            <a:prstTxWarp prst="textNoShape">
              <a:avLst/>
            </a:prstTxWarp>
          </a:bodyPr>
          <a:lstStyle/>
          <a:p>
            <a:endParaRPr lang="en-US"/>
          </a:p>
        </p:txBody>
      </p:sp>
      <p:sp>
        <p:nvSpPr>
          <p:cNvPr id="1670183" name="Line 39"/>
          <p:cNvSpPr>
            <a:spLocks noChangeShapeType="1"/>
          </p:cNvSpPr>
          <p:nvPr/>
        </p:nvSpPr>
        <p:spPr bwMode="auto">
          <a:xfrm>
            <a:off x="3432175" y="6248400"/>
            <a:ext cx="228600" cy="0"/>
          </a:xfrm>
          <a:prstGeom prst="line">
            <a:avLst/>
          </a:prstGeom>
          <a:noFill/>
          <a:ln w="38100">
            <a:solidFill>
              <a:schemeClr val="tx1"/>
            </a:solidFill>
            <a:round/>
            <a:headEnd/>
            <a:tailEnd/>
          </a:ln>
          <a:effectLst/>
        </p:spPr>
        <p:txBody>
          <a:bodyPr lIns="90488" tIns="44450" rIns="90488" bIns="44450">
            <a:prstTxWarp prst="textNoShape">
              <a:avLst/>
            </a:prstTxWarp>
          </a:bodyPr>
          <a:lstStyle/>
          <a:p>
            <a:endParaRPr lang="en-US"/>
          </a:p>
        </p:txBody>
      </p:sp>
      <p:sp>
        <p:nvSpPr>
          <p:cNvPr id="1670184" name="Line 40"/>
          <p:cNvSpPr>
            <a:spLocks noChangeShapeType="1"/>
          </p:cNvSpPr>
          <p:nvPr/>
        </p:nvSpPr>
        <p:spPr bwMode="auto">
          <a:xfrm flipV="1">
            <a:off x="4041775" y="5181600"/>
            <a:ext cx="609600" cy="914400"/>
          </a:xfrm>
          <a:prstGeom prst="line">
            <a:avLst/>
          </a:prstGeom>
          <a:noFill/>
          <a:ln w="12700">
            <a:solidFill>
              <a:schemeClr val="tx1"/>
            </a:solidFill>
            <a:prstDash val="dash"/>
            <a:round/>
            <a:headEnd/>
            <a:tailEnd/>
          </a:ln>
          <a:effectLst/>
        </p:spPr>
        <p:txBody>
          <a:bodyPr lIns="90488" tIns="44450" rIns="90488" bIns="44450">
            <a:prstTxWarp prst="textNoShape">
              <a:avLst/>
            </a:prstTxWarp>
          </a:bodyPr>
          <a:lstStyle/>
          <a:p>
            <a:endParaRPr lang="en-US"/>
          </a:p>
        </p:txBody>
      </p:sp>
      <p:sp>
        <p:nvSpPr>
          <p:cNvPr id="1670185" name="Line 41"/>
          <p:cNvSpPr>
            <a:spLocks noChangeShapeType="1"/>
          </p:cNvSpPr>
          <p:nvPr/>
        </p:nvSpPr>
        <p:spPr bwMode="auto">
          <a:xfrm flipH="1">
            <a:off x="2365375" y="4876800"/>
            <a:ext cx="1676400" cy="381000"/>
          </a:xfrm>
          <a:prstGeom prst="line">
            <a:avLst/>
          </a:prstGeom>
          <a:noFill/>
          <a:ln w="12700">
            <a:solidFill>
              <a:schemeClr val="tx1"/>
            </a:solidFill>
            <a:prstDash val="dash"/>
            <a:round/>
            <a:headEnd/>
            <a:tailEnd/>
          </a:ln>
          <a:effectLst/>
        </p:spPr>
        <p:txBody>
          <a:bodyPr lIns="90488" tIns="44450" rIns="90488" bIns="44450">
            <a:prstTxWarp prst="textNoShape">
              <a:avLst/>
            </a:prstTxWarp>
          </a:bodyPr>
          <a:lstStyle/>
          <a:p>
            <a:endParaRPr lang="en-US"/>
          </a:p>
        </p:txBody>
      </p:sp>
    </p:spTree>
    <p:extLst>
      <p:ext uri="{BB962C8B-B14F-4D97-AF65-F5344CB8AC3E}">
        <p14:creationId xmlns:p14="http://schemas.microsoft.com/office/powerpoint/2010/main" val="201200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DDA6-093B-467E-BCB8-B7B94975E9ED}"/>
              </a:ext>
            </a:extLst>
          </p:cNvPr>
          <p:cNvSpPr>
            <a:spLocks noGrp="1"/>
          </p:cNvSpPr>
          <p:nvPr>
            <p:ph type="title"/>
          </p:nvPr>
        </p:nvSpPr>
        <p:spPr/>
        <p:txBody>
          <a:bodyPr/>
          <a:lstStyle/>
          <a:p>
            <a:r>
              <a:rPr lang="en-US" dirty="0"/>
              <a:t>Tracert – example of networked connection</a:t>
            </a:r>
          </a:p>
        </p:txBody>
      </p:sp>
      <p:sp>
        <p:nvSpPr>
          <p:cNvPr id="3" name="Text Placeholder 2">
            <a:extLst>
              <a:ext uri="{FF2B5EF4-FFF2-40B4-BE49-F238E27FC236}">
                <a16:creationId xmlns:a16="http://schemas.microsoft.com/office/drawing/2014/main" id="{D9934811-4D31-4927-BD16-6850F40D44A0}"/>
              </a:ext>
            </a:extLst>
          </p:cNvPr>
          <p:cNvSpPr>
            <a:spLocks noGrp="1"/>
          </p:cNvSpPr>
          <p:nvPr>
            <p:ph type="body" sz="quarter" idx="11"/>
          </p:nvPr>
        </p:nvSpPr>
        <p:spPr/>
        <p:txBody>
          <a:bodyPr/>
          <a:lstStyle/>
          <a:p>
            <a:endParaRPr lang="en-US" dirty="0"/>
          </a:p>
        </p:txBody>
      </p:sp>
      <p:pic>
        <p:nvPicPr>
          <p:cNvPr id="5" name="Picture 4">
            <a:extLst>
              <a:ext uri="{FF2B5EF4-FFF2-40B4-BE49-F238E27FC236}">
                <a16:creationId xmlns:a16="http://schemas.microsoft.com/office/drawing/2014/main" id="{21E9EFB4-54BA-4491-893F-81D47779EE27}"/>
              </a:ext>
            </a:extLst>
          </p:cNvPr>
          <p:cNvPicPr>
            <a:picLocks noChangeAspect="1"/>
          </p:cNvPicPr>
          <p:nvPr/>
        </p:nvPicPr>
        <p:blipFill>
          <a:blip r:embed="rId2"/>
          <a:stretch>
            <a:fillRect/>
          </a:stretch>
        </p:blipFill>
        <p:spPr>
          <a:xfrm>
            <a:off x="127747" y="1703776"/>
            <a:ext cx="12198350" cy="4526211"/>
          </a:xfrm>
          <a:prstGeom prst="rect">
            <a:avLst/>
          </a:prstGeom>
        </p:spPr>
      </p:pic>
    </p:spTree>
    <p:extLst>
      <p:ext uri="{BB962C8B-B14F-4D97-AF65-F5344CB8AC3E}">
        <p14:creationId xmlns:p14="http://schemas.microsoft.com/office/powerpoint/2010/main" val="215293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Slide Number Placeholder 5"/>
          <p:cNvSpPr>
            <a:spLocks noGrp="1"/>
          </p:cNvSpPr>
          <p:nvPr>
            <p:ph type="sldNum" sz="quarter" idx="12"/>
          </p:nvPr>
        </p:nvSpPr>
        <p:spPr/>
        <p:txBody>
          <a:bodyPr/>
          <a:lstStyle/>
          <a:p>
            <a:fld id="{5216AF78-9DBE-7544-B4E3-574698B53516}" type="slidenum">
              <a:rPr lang="en-US"/>
              <a:pPr/>
              <a:t>30</a:t>
            </a:fld>
            <a:endParaRPr lang="en-US"/>
          </a:p>
        </p:txBody>
      </p:sp>
      <p:sp>
        <p:nvSpPr>
          <p:cNvPr id="1672194" name="Rectangle 2"/>
          <p:cNvSpPr>
            <a:spLocks noGrp="1" noChangeArrowheads="1"/>
          </p:cNvSpPr>
          <p:nvPr>
            <p:ph type="title"/>
          </p:nvPr>
        </p:nvSpPr>
        <p:spPr/>
        <p:txBody>
          <a:bodyPr/>
          <a:lstStyle/>
          <a:p>
            <a:r>
              <a:rPr lang="en-US"/>
              <a:t>Forwarding Table</a:t>
            </a:r>
          </a:p>
        </p:txBody>
      </p:sp>
      <p:sp>
        <p:nvSpPr>
          <p:cNvPr id="1672195" name="Rectangle 3"/>
          <p:cNvSpPr>
            <a:spLocks noGrp="1" noChangeArrowheads="1"/>
          </p:cNvSpPr>
          <p:nvPr>
            <p:ph type="body" idx="1"/>
          </p:nvPr>
        </p:nvSpPr>
        <p:spPr>
          <a:xfrm>
            <a:off x="1984375" y="1600200"/>
            <a:ext cx="8229600" cy="1295400"/>
          </a:xfrm>
        </p:spPr>
        <p:txBody>
          <a:bodyPr/>
          <a:lstStyle/>
          <a:p>
            <a:r>
              <a:rPr lang="en-US" sz="2400"/>
              <a:t>Store a mapping between IP addresses and output interfaces</a:t>
            </a:r>
          </a:p>
          <a:p>
            <a:pPr lvl="1"/>
            <a:r>
              <a:rPr lang="en-US" sz="2000"/>
              <a:t>Forward an incoming packet based on its destination address </a:t>
            </a:r>
          </a:p>
        </p:txBody>
      </p:sp>
      <p:grpSp>
        <p:nvGrpSpPr>
          <p:cNvPr id="2" name="Group 4"/>
          <p:cNvGrpSpPr>
            <a:grpSpLocks/>
          </p:cNvGrpSpPr>
          <p:nvPr/>
        </p:nvGrpSpPr>
        <p:grpSpPr bwMode="auto">
          <a:xfrm>
            <a:off x="4806951" y="4498976"/>
            <a:ext cx="2740025" cy="2130425"/>
            <a:chOff x="1200" y="1728"/>
            <a:chExt cx="3120" cy="1872"/>
          </a:xfrm>
        </p:grpSpPr>
        <p:sp>
          <p:nvSpPr>
            <p:cNvPr id="1672197" name="Rectangle 5"/>
            <p:cNvSpPr>
              <a:spLocks noChangeArrowheads="1"/>
            </p:cNvSpPr>
            <p:nvPr/>
          </p:nvSpPr>
          <p:spPr bwMode="auto">
            <a:xfrm>
              <a:off x="1392" y="1728"/>
              <a:ext cx="2784" cy="1872"/>
            </a:xfrm>
            <a:prstGeom prst="rect">
              <a:avLst/>
            </a:prstGeom>
            <a:solidFill>
              <a:srgbClr val="E6E6E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343" tIns="44379" rIns="90343" bIns="44379" anchor="ctr">
              <a:prstTxWarp prst="textNoShape">
                <a:avLst/>
              </a:prstTxWarp>
            </a:bodyPr>
            <a:lstStyle/>
            <a:p>
              <a:pPr algn="ctr" defTabSz="912813" eaLnBrk="0" hangingPunct="0"/>
              <a:endParaRPr lang="en-US" sz="1600"/>
            </a:p>
          </p:txBody>
        </p:sp>
        <p:sp>
          <p:nvSpPr>
            <p:cNvPr id="1672198" name="Rectangle 6"/>
            <p:cNvSpPr>
              <a:spLocks noChangeArrowheads="1"/>
            </p:cNvSpPr>
            <p:nvPr/>
          </p:nvSpPr>
          <p:spPr bwMode="auto">
            <a:xfrm>
              <a:off x="1536" y="1920"/>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88" tIns="44450" rIns="90488" bIns="44450" anchor="ctr">
              <a:prstTxWarp prst="textNoShape">
                <a:avLst/>
              </a:prstTxWarp>
            </a:bodyPr>
            <a:lstStyle/>
            <a:p>
              <a:endParaRPr lang="en-US"/>
            </a:p>
          </p:txBody>
        </p:sp>
        <p:sp>
          <p:nvSpPr>
            <p:cNvPr id="1672199" name="Rectangle 7"/>
            <p:cNvSpPr>
              <a:spLocks noChangeArrowheads="1"/>
            </p:cNvSpPr>
            <p:nvPr/>
          </p:nvSpPr>
          <p:spPr bwMode="auto">
            <a:xfrm>
              <a:off x="1536" y="2304"/>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88" tIns="44450" rIns="90488" bIns="44450" anchor="ctr">
              <a:prstTxWarp prst="textNoShape">
                <a:avLst/>
              </a:prstTxWarp>
            </a:bodyPr>
            <a:lstStyle/>
            <a:p>
              <a:endParaRPr lang="en-US"/>
            </a:p>
          </p:txBody>
        </p:sp>
        <p:sp>
          <p:nvSpPr>
            <p:cNvPr id="1672200" name="Rectangle 8"/>
            <p:cNvSpPr>
              <a:spLocks noChangeArrowheads="1"/>
            </p:cNvSpPr>
            <p:nvPr/>
          </p:nvSpPr>
          <p:spPr bwMode="auto">
            <a:xfrm>
              <a:off x="1536" y="3216"/>
              <a:ext cx="528" cy="240"/>
            </a:xfrm>
            <a:prstGeom prst="rect">
              <a:avLst/>
            </a:prstGeom>
            <a:solidFill>
              <a:schemeClr val="bg1"/>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88" tIns="44450" rIns="90488" bIns="44450" anchor="ctr">
              <a:prstTxWarp prst="textNoShape">
                <a:avLst/>
              </a:prstTxWarp>
            </a:bodyPr>
            <a:lstStyle/>
            <a:p>
              <a:endParaRPr lang="en-US"/>
            </a:p>
          </p:txBody>
        </p:sp>
        <p:sp>
          <p:nvSpPr>
            <p:cNvPr id="1672201" name="Rectangle 9"/>
            <p:cNvSpPr>
              <a:spLocks noChangeArrowheads="1"/>
            </p:cNvSpPr>
            <p:nvPr/>
          </p:nvSpPr>
          <p:spPr bwMode="auto">
            <a:xfrm>
              <a:off x="3456" y="1968"/>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88" tIns="44450" rIns="90488" bIns="44450" anchor="ctr">
              <a:prstTxWarp prst="textNoShape">
                <a:avLst/>
              </a:prstTxWarp>
            </a:bodyPr>
            <a:lstStyle/>
            <a:p>
              <a:endParaRPr lang="en-US"/>
            </a:p>
          </p:txBody>
        </p:sp>
        <p:sp>
          <p:nvSpPr>
            <p:cNvPr id="1672202" name="Rectangle 10"/>
            <p:cNvSpPr>
              <a:spLocks noChangeArrowheads="1"/>
            </p:cNvSpPr>
            <p:nvPr/>
          </p:nvSpPr>
          <p:spPr bwMode="auto">
            <a:xfrm>
              <a:off x="3456" y="2352"/>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88" tIns="44450" rIns="90488" bIns="44450" anchor="ctr">
              <a:prstTxWarp prst="textNoShape">
                <a:avLst/>
              </a:prstTxWarp>
            </a:bodyPr>
            <a:lstStyle/>
            <a:p>
              <a:endParaRPr lang="en-US"/>
            </a:p>
          </p:txBody>
        </p:sp>
        <p:sp>
          <p:nvSpPr>
            <p:cNvPr id="1672203" name="Rectangle 11"/>
            <p:cNvSpPr>
              <a:spLocks noChangeArrowheads="1"/>
            </p:cNvSpPr>
            <p:nvPr/>
          </p:nvSpPr>
          <p:spPr bwMode="auto">
            <a:xfrm>
              <a:off x="3456" y="3264"/>
              <a:ext cx="528" cy="240"/>
            </a:xfrm>
            <a:prstGeom prst="rect">
              <a:avLst/>
            </a:prstGeom>
            <a:solidFill>
              <a:srgbClr val="CCFFFF"/>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88" tIns="44450" rIns="90488" bIns="44450" anchor="ctr">
              <a:prstTxWarp prst="textNoShape">
                <a:avLst/>
              </a:prstTxWarp>
            </a:bodyPr>
            <a:lstStyle/>
            <a:p>
              <a:endParaRPr lang="en-US"/>
            </a:p>
          </p:txBody>
        </p:sp>
        <p:sp>
          <p:nvSpPr>
            <p:cNvPr id="1672204" name="Rectangle 12"/>
            <p:cNvSpPr>
              <a:spLocks noChangeArrowheads="1"/>
            </p:cNvSpPr>
            <p:nvPr/>
          </p:nvSpPr>
          <p:spPr bwMode="auto">
            <a:xfrm>
              <a:off x="2352" y="2016"/>
              <a:ext cx="816" cy="1344"/>
            </a:xfrm>
            <a:prstGeom prst="rect">
              <a:avLst/>
            </a:prstGeom>
            <a:solidFill>
              <a:srgbClr val="99FF66"/>
            </a:solidFill>
            <a:ln w="25400">
              <a:solidFill>
                <a:schemeClr val="tx1"/>
              </a:solidFill>
              <a:miter lim="800000"/>
              <a:headEnd/>
              <a:tailEnd/>
            </a:ln>
            <a:effectLst>
              <a:outerShdw blurRad="63500" dist="107763" dir="18900000" algn="ctr" rotWithShape="0">
                <a:schemeClr val="bg2">
                  <a:alpha val="74998"/>
                </a:schemeClr>
              </a:outerShdw>
            </a:effectLst>
          </p:spPr>
          <p:txBody>
            <a:bodyPr wrap="none" lIns="90488" tIns="44450" rIns="90488" bIns="44450" anchor="ctr">
              <a:prstTxWarp prst="textNoShape">
                <a:avLst/>
              </a:prstTxWarp>
            </a:bodyPr>
            <a:lstStyle/>
            <a:p>
              <a:endParaRPr lang="en-US"/>
            </a:p>
          </p:txBody>
        </p:sp>
        <p:sp>
          <p:nvSpPr>
            <p:cNvPr id="1672205" name="Line 13"/>
            <p:cNvSpPr>
              <a:spLocks noChangeShapeType="1"/>
            </p:cNvSpPr>
            <p:nvPr/>
          </p:nvSpPr>
          <p:spPr bwMode="auto">
            <a:xfrm>
              <a:off x="1200" y="2064"/>
              <a:ext cx="336" cy="0"/>
            </a:xfrm>
            <a:prstGeom prst="line">
              <a:avLst/>
            </a:prstGeom>
            <a:noFill/>
            <a:ln w="50800">
              <a:solidFill>
                <a:schemeClr val="tx1"/>
              </a:solidFill>
              <a:round/>
              <a:headEnd/>
              <a:tailEnd type="triangle" w="med" len="med"/>
            </a:ln>
            <a:effectLst/>
          </p:spPr>
          <p:txBody>
            <a:bodyPr lIns="90488" tIns="44450" rIns="90488" bIns="44450">
              <a:prstTxWarp prst="textNoShape">
                <a:avLst/>
              </a:prstTxWarp>
            </a:bodyPr>
            <a:lstStyle/>
            <a:p>
              <a:endParaRPr lang="en-US"/>
            </a:p>
          </p:txBody>
        </p:sp>
        <p:sp>
          <p:nvSpPr>
            <p:cNvPr id="1672206" name="Line 14"/>
            <p:cNvSpPr>
              <a:spLocks noChangeShapeType="1"/>
            </p:cNvSpPr>
            <p:nvPr/>
          </p:nvSpPr>
          <p:spPr bwMode="auto">
            <a:xfrm>
              <a:off x="1200" y="2400"/>
              <a:ext cx="336" cy="0"/>
            </a:xfrm>
            <a:prstGeom prst="line">
              <a:avLst/>
            </a:prstGeom>
            <a:noFill/>
            <a:ln w="50800">
              <a:solidFill>
                <a:schemeClr val="tx1"/>
              </a:solidFill>
              <a:round/>
              <a:headEnd/>
              <a:tailEnd type="triangle" w="med" len="med"/>
            </a:ln>
            <a:effectLst/>
          </p:spPr>
          <p:txBody>
            <a:bodyPr lIns="90488" tIns="44450" rIns="90488" bIns="44450">
              <a:prstTxWarp prst="textNoShape">
                <a:avLst/>
              </a:prstTxWarp>
            </a:bodyPr>
            <a:lstStyle/>
            <a:p>
              <a:endParaRPr lang="en-US"/>
            </a:p>
          </p:txBody>
        </p:sp>
        <p:sp>
          <p:nvSpPr>
            <p:cNvPr id="1672207" name="Line 15"/>
            <p:cNvSpPr>
              <a:spLocks noChangeShapeType="1"/>
            </p:cNvSpPr>
            <p:nvPr/>
          </p:nvSpPr>
          <p:spPr bwMode="auto">
            <a:xfrm>
              <a:off x="1200" y="3360"/>
              <a:ext cx="336" cy="0"/>
            </a:xfrm>
            <a:prstGeom prst="line">
              <a:avLst/>
            </a:prstGeom>
            <a:noFill/>
            <a:ln w="50800">
              <a:solidFill>
                <a:schemeClr val="tx1"/>
              </a:solidFill>
              <a:round/>
              <a:headEnd/>
              <a:tailEnd type="triangle" w="med" len="med"/>
            </a:ln>
            <a:effectLst/>
          </p:spPr>
          <p:txBody>
            <a:bodyPr lIns="90488" tIns="44450" rIns="90488" bIns="44450">
              <a:prstTxWarp prst="textNoShape">
                <a:avLst/>
              </a:prstTxWarp>
            </a:bodyPr>
            <a:lstStyle/>
            <a:p>
              <a:endParaRPr lang="en-US"/>
            </a:p>
          </p:txBody>
        </p:sp>
        <p:sp>
          <p:nvSpPr>
            <p:cNvPr id="1672208" name="Line 16"/>
            <p:cNvSpPr>
              <a:spLocks noChangeShapeType="1"/>
            </p:cNvSpPr>
            <p:nvPr/>
          </p:nvSpPr>
          <p:spPr bwMode="auto">
            <a:xfrm>
              <a:off x="3984" y="3408"/>
              <a:ext cx="336" cy="0"/>
            </a:xfrm>
            <a:prstGeom prst="line">
              <a:avLst/>
            </a:prstGeom>
            <a:noFill/>
            <a:ln w="50800">
              <a:solidFill>
                <a:schemeClr val="tx1"/>
              </a:solidFill>
              <a:round/>
              <a:headEnd/>
              <a:tailEnd type="triangle" w="med" len="med"/>
            </a:ln>
            <a:effectLst/>
          </p:spPr>
          <p:txBody>
            <a:bodyPr lIns="90488" tIns="44450" rIns="90488" bIns="44450">
              <a:prstTxWarp prst="textNoShape">
                <a:avLst/>
              </a:prstTxWarp>
            </a:bodyPr>
            <a:lstStyle/>
            <a:p>
              <a:endParaRPr lang="en-US"/>
            </a:p>
          </p:txBody>
        </p:sp>
        <p:sp>
          <p:nvSpPr>
            <p:cNvPr id="1672209" name="Line 17"/>
            <p:cNvSpPr>
              <a:spLocks noChangeShapeType="1"/>
            </p:cNvSpPr>
            <p:nvPr/>
          </p:nvSpPr>
          <p:spPr bwMode="auto">
            <a:xfrm>
              <a:off x="3984" y="2448"/>
              <a:ext cx="336" cy="0"/>
            </a:xfrm>
            <a:prstGeom prst="line">
              <a:avLst/>
            </a:prstGeom>
            <a:noFill/>
            <a:ln w="50800">
              <a:solidFill>
                <a:schemeClr val="tx1"/>
              </a:solidFill>
              <a:round/>
              <a:headEnd/>
              <a:tailEnd type="triangle" w="med" len="med"/>
            </a:ln>
            <a:effectLst/>
          </p:spPr>
          <p:txBody>
            <a:bodyPr lIns="90488" tIns="44450" rIns="90488" bIns="44450">
              <a:prstTxWarp prst="textNoShape">
                <a:avLst/>
              </a:prstTxWarp>
            </a:bodyPr>
            <a:lstStyle/>
            <a:p>
              <a:endParaRPr lang="en-US"/>
            </a:p>
          </p:txBody>
        </p:sp>
        <p:sp>
          <p:nvSpPr>
            <p:cNvPr id="1672210" name="Line 18"/>
            <p:cNvSpPr>
              <a:spLocks noChangeShapeType="1"/>
            </p:cNvSpPr>
            <p:nvPr/>
          </p:nvSpPr>
          <p:spPr bwMode="auto">
            <a:xfrm>
              <a:off x="3984" y="2064"/>
              <a:ext cx="336" cy="0"/>
            </a:xfrm>
            <a:prstGeom prst="line">
              <a:avLst/>
            </a:prstGeom>
            <a:noFill/>
            <a:ln w="50800">
              <a:solidFill>
                <a:schemeClr val="tx1"/>
              </a:solidFill>
              <a:round/>
              <a:headEnd/>
              <a:tailEnd type="triangle" w="med" len="med"/>
            </a:ln>
            <a:effectLst/>
          </p:spPr>
          <p:txBody>
            <a:bodyPr lIns="90488" tIns="44450" rIns="90488" bIns="44450">
              <a:prstTxWarp prst="textNoShape">
                <a:avLst/>
              </a:prstTxWarp>
            </a:bodyPr>
            <a:lstStyle/>
            <a:p>
              <a:endParaRPr lang="en-US"/>
            </a:p>
          </p:txBody>
        </p:sp>
        <p:sp>
          <p:nvSpPr>
            <p:cNvPr id="1672211" name="Freeform 19"/>
            <p:cNvSpPr>
              <a:spLocks/>
            </p:cNvSpPr>
            <p:nvPr/>
          </p:nvSpPr>
          <p:spPr bwMode="auto">
            <a:xfrm>
              <a:off x="2448" y="2208"/>
              <a:ext cx="576" cy="960"/>
            </a:xfrm>
            <a:custGeom>
              <a:avLst/>
              <a:gdLst/>
              <a:ahLst/>
              <a:cxnLst>
                <a:cxn ang="0">
                  <a:pos x="0" y="0"/>
                </a:cxn>
                <a:cxn ang="0">
                  <a:pos x="144" y="0"/>
                </a:cxn>
                <a:cxn ang="0">
                  <a:pos x="432" y="960"/>
                </a:cxn>
                <a:cxn ang="0">
                  <a:pos x="576" y="960"/>
                </a:cxn>
              </a:cxnLst>
              <a:rect l="0" t="0" r="r" b="b"/>
              <a:pathLst>
                <a:path w="576" h="960">
                  <a:moveTo>
                    <a:pt x="0" y="0"/>
                  </a:moveTo>
                  <a:lnTo>
                    <a:pt x="144" y="0"/>
                  </a:lnTo>
                  <a:lnTo>
                    <a:pt x="432" y="960"/>
                  </a:lnTo>
                  <a:lnTo>
                    <a:pt x="576" y="960"/>
                  </a:lnTo>
                </a:path>
              </a:pathLst>
            </a:custGeom>
            <a:noFill/>
            <a:ln w="25400" cap="flat" cmpd="sng">
              <a:solidFill>
                <a:schemeClr val="tx1"/>
              </a:solidFill>
              <a:prstDash val="solid"/>
              <a:round/>
              <a:headEnd type="none" w="med" len="med"/>
              <a:tailEnd type="none" w="med" len="med"/>
            </a:ln>
            <a:effectLst/>
          </p:spPr>
          <p:txBody>
            <a:bodyPr lIns="90488" tIns="44450" rIns="90488" bIns="44450">
              <a:prstTxWarp prst="textNoShape">
                <a:avLst/>
              </a:prstTxWarp>
            </a:bodyPr>
            <a:lstStyle/>
            <a:p>
              <a:endParaRPr lang="en-US"/>
            </a:p>
          </p:txBody>
        </p:sp>
        <p:sp>
          <p:nvSpPr>
            <p:cNvPr id="1672212" name="Freeform 20"/>
            <p:cNvSpPr>
              <a:spLocks/>
            </p:cNvSpPr>
            <p:nvPr/>
          </p:nvSpPr>
          <p:spPr bwMode="auto">
            <a:xfrm flipH="1">
              <a:off x="2448" y="2208"/>
              <a:ext cx="576" cy="960"/>
            </a:xfrm>
            <a:custGeom>
              <a:avLst/>
              <a:gdLst/>
              <a:ahLst/>
              <a:cxnLst>
                <a:cxn ang="0">
                  <a:pos x="0" y="0"/>
                </a:cxn>
                <a:cxn ang="0">
                  <a:pos x="144" y="0"/>
                </a:cxn>
                <a:cxn ang="0">
                  <a:pos x="432" y="960"/>
                </a:cxn>
                <a:cxn ang="0">
                  <a:pos x="576" y="960"/>
                </a:cxn>
              </a:cxnLst>
              <a:rect l="0" t="0" r="r" b="b"/>
              <a:pathLst>
                <a:path w="576" h="960">
                  <a:moveTo>
                    <a:pt x="0" y="0"/>
                  </a:moveTo>
                  <a:lnTo>
                    <a:pt x="144" y="0"/>
                  </a:lnTo>
                  <a:lnTo>
                    <a:pt x="432" y="960"/>
                  </a:lnTo>
                  <a:lnTo>
                    <a:pt x="576" y="960"/>
                  </a:lnTo>
                </a:path>
              </a:pathLst>
            </a:custGeom>
            <a:noFill/>
            <a:ln w="25400" cap="flat" cmpd="sng">
              <a:solidFill>
                <a:schemeClr val="tx1"/>
              </a:solidFill>
              <a:prstDash val="solid"/>
              <a:round/>
              <a:headEnd type="none" w="med" len="med"/>
              <a:tailEnd type="none" w="med" len="med"/>
            </a:ln>
            <a:effectLst/>
          </p:spPr>
          <p:txBody>
            <a:bodyPr lIns="90488" tIns="44450" rIns="90488" bIns="44450">
              <a:prstTxWarp prst="textNoShape">
                <a:avLst/>
              </a:prstTxWarp>
            </a:bodyPr>
            <a:lstStyle/>
            <a:p>
              <a:endParaRPr lang="en-US"/>
            </a:p>
          </p:txBody>
        </p:sp>
        <p:sp>
          <p:nvSpPr>
            <p:cNvPr id="1672213" name="Oval 21"/>
            <p:cNvSpPr>
              <a:spLocks noChangeArrowheads="1"/>
            </p:cNvSpPr>
            <p:nvPr/>
          </p:nvSpPr>
          <p:spPr bwMode="auto">
            <a:xfrm>
              <a:off x="1728" y="2640"/>
              <a:ext cx="48" cy="48"/>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endParaRPr lang="en-US"/>
            </a:p>
          </p:txBody>
        </p:sp>
        <p:sp>
          <p:nvSpPr>
            <p:cNvPr id="1672214" name="Oval 22"/>
            <p:cNvSpPr>
              <a:spLocks noChangeArrowheads="1"/>
            </p:cNvSpPr>
            <p:nvPr/>
          </p:nvSpPr>
          <p:spPr bwMode="auto">
            <a:xfrm>
              <a:off x="1728" y="2832"/>
              <a:ext cx="48" cy="48"/>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endParaRPr lang="en-US"/>
            </a:p>
          </p:txBody>
        </p:sp>
        <p:sp>
          <p:nvSpPr>
            <p:cNvPr id="1672215" name="Oval 23"/>
            <p:cNvSpPr>
              <a:spLocks noChangeArrowheads="1"/>
            </p:cNvSpPr>
            <p:nvPr/>
          </p:nvSpPr>
          <p:spPr bwMode="auto">
            <a:xfrm>
              <a:off x="1728" y="3024"/>
              <a:ext cx="48" cy="48"/>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endParaRPr lang="en-US"/>
            </a:p>
          </p:txBody>
        </p:sp>
        <p:sp>
          <p:nvSpPr>
            <p:cNvPr id="1672216" name="Oval 24"/>
            <p:cNvSpPr>
              <a:spLocks noChangeArrowheads="1"/>
            </p:cNvSpPr>
            <p:nvPr/>
          </p:nvSpPr>
          <p:spPr bwMode="auto">
            <a:xfrm>
              <a:off x="3696" y="2640"/>
              <a:ext cx="48" cy="48"/>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endParaRPr lang="en-US"/>
            </a:p>
          </p:txBody>
        </p:sp>
        <p:sp>
          <p:nvSpPr>
            <p:cNvPr id="1672217" name="Oval 25"/>
            <p:cNvSpPr>
              <a:spLocks noChangeArrowheads="1"/>
            </p:cNvSpPr>
            <p:nvPr/>
          </p:nvSpPr>
          <p:spPr bwMode="auto">
            <a:xfrm>
              <a:off x="3696" y="2832"/>
              <a:ext cx="48" cy="48"/>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endParaRPr lang="en-US"/>
            </a:p>
          </p:txBody>
        </p:sp>
        <p:sp>
          <p:nvSpPr>
            <p:cNvPr id="1672218" name="Oval 26"/>
            <p:cNvSpPr>
              <a:spLocks noChangeArrowheads="1"/>
            </p:cNvSpPr>
            <p:nvPr/>
          </p:nvSpPr>
          <p:spPr bwMode="auto">
            <a:xfrm>
              <a:off x="3696" y="3024"/>
              <a:ext cx="48" cy="48"/>
            </a:xfrm>
            <a:prstGeom prst="ellipse">
              <a:avLst/>
            </a:prstGeom>
            <a:solidFill>
              <a:schemeClr val="tx1"/>
            </a:solidFill>
            <a:ln w="25400">
              <a:solidFill>
                <a:schemeClr val="tx1"/>
              </a:solidFill>
              <a:round/>
              <a:headEnd/>
              <a:tailEnd/>
            </a:ln>
            <a:effectLst/>
          </p:spPr>
          <p:txBody>
            <a:bodyPr wrap="none" lIns="90488" tIns="44450" rIns="90488" bIns="44450" anchor="ctr">
              <a:prstTxWarp prst="textNoShape">
                <a:avLst/>
              </a:prstTxWarp>
            </a:bodyPr>
            <a:lstStyle/>
            <a:p>
              <a:endParaRPr lang="en-US"/>
            </a:p>
          </p:txBody>
        </p:sp>
      </p:grpSp>
      <p:sp>
        <p:nvSpPr>
          <p:cNvPr id="1672219" name="Rectangle 27"/>
          <p:cNvSpPr>
            <a:spLocks noChangeArrowheads="1"/>
          </p:cNvSpPr>
          <p:nvPr/>
        </p:nvSpPr>
        <p:spPr bwMode="auto">
          <a:xfrm>
            <a:off x="6916739" y="3844925"/>
            <a:ext cx="477837" cy="280988"/>
          </a:xfrm>
          <a:prstGeom prst="rect">
            <a:avLst/>
          </a:prstGeom>
          <a:noFill/>
          <a:ln w="25400">
            <a:noFill/>
            <a:miter lim="800000"/>
            <a:headEnd/>
            <a:tailEnd/>
          </a:ln>
          <a:effectLst/>
        </p:spPr>
        <p:txBody>
          <a:bodyPr lIns="90343" tIns="44379" rIns="90343" bIns="44379">
            <a:prstTxWarp prst="textNoShape">
              <a:avLst/>
            </a:prstTxWarp>
          </a:bodyPr>
          <a:lstStyle/>
          <a:p>
            <a:pPr defTabSz="915988">
              <a:spcBef>
                <a:spcPct val="20000"/>
              </a:spcBef>
              <a:buClr>
                <a:schemeClr val="tx2"/>
              </a:buClr>
              <a:buSzPct val="70000"/>
            </a:pPr>
            <a:r>
              <a:rPr lang="en-US" sz="1600"/>
              <a:t>…</a:t>
            </a:r>
          </a:p>
        </p:txBody>
      </p:sp>
      <p:sp>
        <p:nvSpPr>
          <p:cNvPr id="1672220" name="Rectangle 28"/>
          <p:cNvSpPr>
            <a:spLocks noChangeArrowheads="1"/>
          </p:cNvSpPr>
          <p:nvPr/>
        </p:nvSpPr>
        <p:spPr bwMode="auto">
          <a:xfrm>
            <a:off x="5416550" y="3844925"/>
            <a:ext cx="1500188" cy="280988"/>
          </a:xfrm>
          <a:prstGeom prst="rect">
            <a:avLst/>
          </a:prstGeom>
          <a:noFill/>
          <a:ln w="25400">
            <a:noFill/>
            <a:miter lim="800000"/>
            <a:headEnd/>
            <a:tailEnd/>
          </a:ln>
          <a:effectLst/>
        </p:spPr>
        <p:txBody>
          <a:bodyPr lIns="90343" tIns="44379" rIns="90343" bIns="44379">
            <a:prstTxWarp prst="textNoShape">
              <a:avLst/>
            </a:prstTxWarp>
          </a:bodyPr>
          <a:lstStyle/>
          <a:p>
            <a:pPr defTabSz="915988">
              <a:spcBef>
                <a:spcPct val="20000"/>
              </a:spcBef>
              <a:buClr>
                <a:schemeClr val="tx2"/>
              </a:buClr>
              <a:buSzPct val="70000"/>
            </a:pPr>
            <a:r>
              <a:rPr lang="en-US" sz="1600"/>
              <a:t>…</a:t>
            </a:r>
          </a:p>
        </p:txBody>
      </p:sp>
      <p:sp>
        <p:nvSpPr>
          <p:cNvPr id="1672221" name="Rectangle 29"/>
          <p:cNvSpPr>
            <a:spLocks noChangeArrowheads="1"/>
          </p:cNvSpPr>
          <p:nvPr/>
        </p:nvSpPr>
        <p:spPr bwMode="auto">
          <a:xfrm>
            <a:off x="6916739" y="3263901"/>
            <a:ext cx="477837" cy="284163"/>
          </a:xfrm>
          <a:prstGeom prst="rect">
            <a:avLst/>
          </a:prstGeom>
          <a:noFill/>
          <a:ln w="25400">
            <a:noFill/>
            <a:miter lim="800000"/>
            <a:headEnd/>
            <a:tailEnd/>
          </a:ln>
          <a:effectLst/>
        </p:spPr>
        <p:txBody>
          <a:bodyPr lIns="90343" tIns="44379" rIns="90343" bIns="44379">
            <a:prstTxWarp prst="textNoShape">
              <a:avLst/>
            </a:prstTxWarp>
          </a:bodyPr>
          <a:lstStyle/>
          <a:p>
            <a:pPr defTabSz="915988">
              <a:spcBef>
                <a:spcPct val="20000"/>
              </a:spcBef>
              <a:buClr>
                <a:schemeClr val="tx2"/>
              </a:buClr>
              <a:buSzPct val="70000"/>
            </a:pPr>
            <a:r>
              <a:rPr lang="en-US" sz="1600"/>
              <a:t> 3</a:t>
            </a:r>
          </a:p>
        </p:txBody>
      </p:sp>
      <p:sp>
        <p:nvSpPr>
          <p:cNvPr id="1672222" name="Rectangle 30"/>
          <p:cNvSpPr>
            <a:spLocks noChangeArrowheads="1"/>
          </p:cNvSpPr>
          <p:nvPr/>
        </p:nvSpPr>
        <p:spPr bwMode="auto">
          <a:xfrm>
            <a:off x="5360989" y="3263901"/>
            <a:ext cx="1500187" cy="284163"/>
          </a:xfrm>
          <a:prstGeom prst="rect">
            <a:avLst/>
          </a:prstGeom>
          <a:noFill/>
          <a:ln w="25400">
            <a:noFill/>
            <a:miter lim="800000"/>
            <a:headEnd/>
            <a:tailEnd/>
          </a:ln>
          <a:effectLst/>
        </p:spPr>
        <p:txBody>
          <a:bodyPr lIns="90343" tIns="44379" rIns="90343" bIns="44379">
            <a:prstTxWarp prst="textNoShape">
              <a:avLst/>
            </a:prstTxWarp>
          </a:bodyPr>
          <a:lstStyle/>
          <a:p>
            <a:pPr algn="ctr" defTabSz="915988">
              <a:spcBef>
                <a:spcPct val="20000"/>
              </a:spcBef>
              <a:buClr>
                <a:schemeClr val="tx2"/>
              </a:buClr>
              <a:buSzPct val="70000"/>
            </a:pPr>
            <a:r>
              <a:rPr lang="en-US" sz="1600"/>
              <a:t>1.2.3.6</a:t>
            </a:r>
          </a:p>
        </p:txBody>
      </p:sp>
      <p:sp>
        <p:nvSpPr>
          <p:cNvPr id="1672223" name="Rectangle 31"/>
          <p:cNvSpPr>
            <a:spLocks noChangeArrowheads="1"/>
          </p:cNvSpPr>
          <p:nvPr/>
        </p:nvSpPr>
        <p:spPr bwMode="auto">
          <a:xfrm>
            <a:off x="6916739" y="2982914"/>
            <a:ext cx="477837" cy="280987"/>
          </a:xfrm>
          <a:prstGeom prst="rect">
            <a:avLst/>
          </a:prstGeom>
          <a:noFill/>
          <a:ln w="25400">
            <a:noFill/>
            <a:miter lim="800000"/>
            <a:headEnd/>
            <a:tailEnd/>
          </a:ln>
          <a:effectLst/>
        </p:spPr>
        <p:txBody>
          <a:bodyPr lIns="90343" tIns="44379" rIns="90343" bIns="44379">
            <a:prstTxWarp prst="textNoShape">
              <a:avLst/>
            </a:prstTxWarp>
          </a:bodyPr>
          <a:lstStyle/>
          <a:p>
            <a:pPr defTabSz="915988">
              <a:spcBef>
                <a:spcPct val="20000"/>
              </a:spcBef>
              <a:buClr>
                <a:schemeClr val="tx2"/>
              </a:buClr>
              <a:buSzPct val="70000"/>
            </a:pPr>
            <a:r>
              <a:rPr lang="en-US" sz="1600"/>
              <a:t> 1</a:t>
            </a:r>
          </a:p>
        </p:txBody>
      </p:sp>
      <p:sp>
        <p:nvSpPr>
          <p:cNvPr id="1672224" name="Rectangle 32"/>
          <p:cNvSpPr>
            <a:spLocks noChangeArrowheads="1"/>
          </p:cNvSpPr>
          <p:nvPr/>
        </p:nvSpPr>
        <p:spPr bwMode="auto">
          <a:xfrm>
            <a:off x="5337175" y="2971800"/>
            <a:ext cx="1524000" cy="228600"/>
          </a:xfrm>
          <a:prstGeom prst="rect">
            <a:avLst/>
          </a:prstGeom>
          <a:noFill/>
          <a:ln w="25400">
            <a:noFill/>
            <a:miter lim="800000"/>
            <a:headEnd/>
            <a:tailEnd/>
          </a:ln>
          <a:effectLst/>
        </p:spPr>
        <p:txBody>
          <a:bodyPr lIns="90343" tIns="44379" rIns="90343" bIns="44379">
            <a:prstTxWarp prst="textNoShape">
              <a:avLst/>
            </a:prstTxWarp>
          </a:bodyPr>
          <a:lstStyle/>
          <a:p>
            <a:pPr algn="ctr" defTabSz="915988">
              <a:spcBef>
                <a:spcPct val="20000"/>
              </a:spcBef>
              <a:buClr>
                <a:schemeClr val="tx2"/>
              </a:buClr>
              <a:buSzPct val="70000"/>
            </a:pPr>
            <a:r>
              <a:rPr lang="en-US" sz="1600"/>
              <a:t>1.2.3.5</a:t>
            </a:r>
          </a:p>
        </p:txBody>
      </p:sp>
      <p:sp>
        <p:nvSpPr>
          <p:cNvPr id="1672225" name="Line 33"/>
          <p:cNvSpPr>
            <a:spLocks noChangeShapeType="1"/>
          </p:cNvSpPr>
          <p:nvPr/>
        </p:nvSpPr>
        <p:spPr bwMode="auto">
          <a:xfrm>
            <a:off x="5416551" y="2982913"/>
            <a:ext cx="1978025" cy="0"/>
          </a:xfrm>
          <a:prstGeom prst="line">
            <a:avLst/>
          </a:prstGeom>
          <a:noFill/>
          <a:ln w="28575" cap="sq">
            <a:solidFill>
              <a:schemeClr val="tx1"/>
            </a:solidFill>
            <a:round/>
            <a:headEnd/>
            <a:tailEnd/>
          </a:ln>
          <a:effectLst/>
        </p:spPr>
        <p:txBody>
          <a:bodyPr lIns="90488" tIns="44450" rIns="90488" bIns="44450">
            <a:prstTxWarp prst="textNoShape">
              <a:avLst/>
            </a:prstTxWarp>
          </a:bodyPr>
          <a:lstStyle/>
          <a:p>
            <a:endParaRPr lang="en-US"/>
          </a:p>
        </p:txBody>
      </p:sp>
      <p:sp>
        <p:nvSpPr>
          <p:cNvPr id="1672226" name="Line 34"/>
          <p:cNvSpPr>
            <a:spLocks noChangeShapeType="1"/>
          </p:cNvSpPr>
          <p:nvPr/>
        </p:nvSpPr>
        <p:spPr bwMode="auto">
          <a:xfrm>
            <a:off x="5416551" y="3263900"/>
            <a:ext cx="1978025" cy="0"/>
          </a:xfrm>
          <a:prstGeom prst="line">
            <a:avLst/>
          </a:prstGeom>
          <a:noFill/>
          <a:ln w="12700">
            <a:solidFill>
              <a:schemeClr val="tx1"/>
            </a:solidFill>
            <a:round/>
            <a:headEnd/>
            <a:tailEnd/>
          </a:ln>
          <a:effectLst/>
        </p:spPr>
        <p:txBody>
          <a:bodyPr lIns="90488" tIns="44450" rIns="90488" bIns="44450">
            <a:prstTxWarp prst="textNoShape">
              <a:avLst/>
            </a:prstTxWarp>
          </a:bodyPr>
          <a:lstStyle/>
          <a:p>
            <a:endParaRPr lang="en-US"/>
          </a:p>
        </p:txBody>
      </p:sp>
      <p:sp>
        <p:nvSpPr>
          <p:cNvPr id="1672227" name="Line 35"/>
          <p:cNvSpPr>
            <a:spLocks noChangeShapeType="1"/>
          </p:cNvSpPr>
          <p:nvPr/>
        </p:nvSpPr>
        <p:spPr bwMode="auto">
          <a:xfrm>
            <a:off x="5416551" y="3548063"/>
            <a:ext cx="1978025" cy="0"/>
          </a:xfrm>
          <a:prstGeom prst="line">
            <a:avLst/>
          </a:prstGeom>
          <a:noFill/>
          <a:ln w="12700">
            <a:solidFill>
              <a:schemeClr val="tx1"/>
            </a:solidFill>
            <a:round/>
            <a:headEnd/>
            <a:tailEnd/>
          </a:ln>
          <a:effectLst/>
        </p:spPr>
        <p:txBody>
          <a:bodyPr lIns="90488" tIns="44450" rIns="90488" bIns="44450">
            <a:prstTxWarp prst="textNoShape">
              <a:avLst/>
            </a:prstTxWarp>
          </a:bodyPr>
          <a:lstStyle/>
          <a:p>
            <a:endParaRPr lang="en-US"/>
          </a:p>
        </p:txBody>
      </p:sp>
      <p:sp>
        <p:nvSpPr>
          <p:cNvPr id="1672228" name="Line 36"/>
          <p:cNvSpPr>
            <a:spLocks noChangeShapeType="1"/>
          </p:cNvSpPr>
          <p:nvPr/>
        </p:nvSpPr>
        <p:spPr bwMode="auto">
          <a:xfrm>
            <a:off x="5416551" y="4125913"/>
            <a:ext cx="1978025" cy="0"/>
          </a:xfrm>
          <a:prstGeom prst="line">
            <a:avLst/>
          </a:prstGeom>
          <a:noFill/>
          <a:ln w="28575" cap="sq">
            <a:solidFill>
              <a:schemeClr val="tx1"/>
            </a:solidFill>
            <a:round/>
            <a:headEnd/>
            <a:tailEnd/>
          </a:ln>
          <a:effectLst/>
        </p:spPr>
        <p:txBody>
          <a:bodyPr lIns="90488" tIns="44450" rIns="90488" bIns="44450">
            <a:prstTxWarp prst="textNoShape">
              <a:avLst/>
            </a:prstTxWarp>
          </a:bodyPr>
          <a:lstStyle/>
          <a:p>
            <a:endParaRPr lang="en-US"/>
          </a:p>
        </p:txBody>
      </p:sp>
      <p:sp>
        <p:nvSpPr>
          <p:cNvPr id="1672229" name="Line 37"/>
          <p:cNvSpPr>
            <a:spLocks noChangeShapeType="1"/>
          </p:cNvSpPr>
          <p:nvPr/>
        </p:nvSpPr>
        <p:spPr bwMode="auto">
          <a:xfrm>
            <a:off x="5421313" y="2982913"/>
            <a:ext cx="0" cy="1143000"/>
          </a:xfrm>
          <a:prstGeom prst="line">
            <a:avLst/>
          </a:prstGeom>
          <a:noFill/>
          <a:ln w="28575" cap="sq">
            <a:solidFill>
              <a:schemeClr val="tx1"/>
            </a:solidFill>
            <a:round/>
            <a:headEnd/>
            <a:tailEnd/>
          </a:ln>
          <a:effectLst/>
        </p:spPr>
        <p:txBody>
          <a:bodyPr lIns="90488" tIns="44450" rIns="90488" bIns="44450">
            <a:prstTxWarp prst="textNoShape">
              <a:avLst/>
            </a:prstTxWarp>
          </a:bodyPr>
          <a:lstStyle/>
          <a:p>
            <a:endParaRPr lang="en-US"/>
          </a:p>
        </p:txBody>
      </p:sp>
      <p:sp>
        <p:nvSpPr>
          <p:cNvPr id="1672230" name="Line 38"/>
          <p:cNvSpPr>
            <a:spLocks noChangeShapeType="1"/>
          </p:cNvSpPr>
          <p:nvPr/>
        </p:nvSpPr>
        <p:spPr bwMode="auto">
          <a:xfrm>
            <a:off x="6945313" y="2982913"/>
            <a:ext cx="0" cy="1143000"/>
          </a:xfrm>
          <a:prstGeom prst="line">
            <a:avLst/>
          </a:prstGeom>
          <a:noFill/>
          <a:ln w="12700">
            <a:solidFill>
              <a:schemeClr val="tx1"/>
            </a:solidFill>
            <a:round/>
            <a:headEnd/>
            <a:tailEnd/>
          </a:ln>
          <a:effectLst/>
        </p:spPr>
        <p:txBody>
          <a:bodyPr lIns="90488" tIns="44450" rIns="90488" bIns="44450">
            <a:prstTxWarp prst="textNoShape">
              <a:avLst/>
            </a:prstTxWarp>
          </a:bodyPr>
          <a:lstStyle/>
          <a:p>
            <a:endParaRPr lang="en-US"/>
          </a:p>
        </p:txBody>
      </p:sp>
      <p:sp>
        <p:nvSpPr>
          <p:cNvPr id="1672231" name="Line 39"/>
          <p:cNvSpPr>
            <a:spLocks noChangeShapeType="1"/>
          </p:cNvSpPr>
          <p:nvPr/>
        </p:nvSpPr>
        <p:spPr bwMode="auto">
          <a:xfrm>
            <a:off x="7402513" y="2982913"/>
            <a:ext cx="0" cy="1143000"/>
          </a:xfrm>
          <a:prstGeom prst="line">
            <a:avLst/>
          </a:prstGeom>
          <a:noFill/>
          <a:ln w="28575" cap="sq">
            <a:solidFill>
              <a:schemeClr val="tx1"/>
            </a:solidFill>
            <a:round/>
            <a:headEnd/>
            <a:tailEnd/>
          </a:ln>
          <a:effectLst/>
        </p:spPr>
        <p:txBody>
          <a:bodyPr lIns="90488" tIns="44450" rIns="90488" bIns="44450">
            <a:prstTxWarp prst="textNoShape">
              <a:avLst/>
            </a:prstTxWarp>
          </a:bodyPr>
          <a:lstStyle/>
          <a:p>
            <a:endParaRPr lang="en-US"/>
          </a:p>
        </p:txBody>
      </p:sp>
      <p:sp>
        <p:nvSpPr>
          <p:cNvPr id="1672232" name="Text Box 40"/>
          <p:cNvSpPr txBox="1">
            <a:spLocks noChangeArrowheads="1"/>
          </p:cNvSpPr>
          <p:nvPr/>
        </p:nvSpPr>
        <p:spPr bwMode="auto">
          <a:xfrm>
            <a:off x="6873452" y="4740275"/>
            <a:ext cx="281837" cy="305068"/>
          </a:xfrm>
          <a:prstGeom prst="rect">
            <a:avLst/>
          </a:prstGeom>
          <a:noFill/>
          <a:ln w="25400">
            <a:noFill/>
            <a:miter lim="800000"/>
            <a:headEnd/>
            <a:tailEnd/>
          </a:ln>
          <a:effectLst/>
        </p:spPr>
        <p:txBody>
          <a:bodyPr wrap="none" lIns="90343" tIns="44379" rIns="90343" bIns="44379">
            <a:prstTxWarp prst="textNoShape">
              <a:avLst/>
            </a:prstTxWarp>
            <a:spAutoFit/>
          </a:bodyPr>
          <a:lstStyle/>
          <a:p>
            <a:pPr algn="ctr" defTabSz="912813" eaLnBrk="0" hangingPunct="0"/>
            <a:r>
              <a:rPr lang="en-US" sz="1400"/>
              <a:t>1</a:t>
            </a:r>
          </a:p>
        </p:txBody>
      </p:sp>
      <p:sp>
        <p:nvSpPr>
          <p:cNvPr id="1672233" name="Text Box 41"/>
          <p:cNvSpPr txBox="1">
            <a:spLocks noChangeArrowheads="1"/>
          </p:cNvSpPr>
          <p:nvPr/>
        </p:nvSpPr>
        <p:spPr bwMode="auto">
          <a:xfrm>
            <a:off x="6867031" y="5170488"/>
            <a:ext cx="296264" cy="335846"/>
          </a:xfrm>
          <a:prstGeom prst="rect">
            <a:avLst/>
          </a:prstGeom>
          <a:noFill/>
          <a:ln w="25400">
            <a:noFill/>
            <a:miter lim="800000"/>
            <a:headEnd/>
            <a:tailEnd/>
          </a:ln>
          <a:effectLst/>
        </p:spPr>
        <p:txBody>
          <a:bodyPr wrap="none" lIns="90343" tIns="44379" rIns="90343" bIns="44379">
            <a:prstTxWarp prst="textNoShape">
              <a:avLst/>
            </a:prstTxWarp>
            <a:spAutoFit/>
          </a:bodyPr>
          <a:lstStyle/>
          <a:p>
            <a:pPr algn="ctr" defTabSz="912813" eaLnBrk="0" hangingPunct="0"/>
            <a:r>
              <a:rPr lang="en-US" sz="1600"/>
              <a:t>2</a:t>
            </a:r>
          </a:p>
        </p:txBody>
      </p:sp>
      <p:sp>
        <p:nvSpPr>
          <p:cNvPr id="1672234" name="Line 42"/>
          <p:cNvSpPr>
            <a:spLocks noChangeShapeType="1"/>
          </p:cNvSpPr>
          <p:nvPr/>
        </p:nvSpPr>
        <p:spPr bwMode="auto">
          <a:xfrm flipH="1">
            <a:off x="5340350" y="4119563"/>
            <a:ext cx="304800" cy="608012"/>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a:p>
        </p:txBody>
      </p:sp>
      <p:sp>
        <p:nvSpPr>
          <p:cNvPr id="1672235" name="Line 43"/>
          <p:cNvSpPr>
            <a:spLocks noChangeShapeType="1"/>
          </p:cNvSpPr>
          <p:nvPr/>
        </p:nvSpPr>
        <p:spPr bwMode="auto">
          <a:xfrm flipH="1">
            <a:off x="5568950" y="4119564"/>
            <a:ext cx="228600" cy="1063625"/>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a:p>
        </p:txBody>
      </p:sp>
      <p:sp>
        <p:nvSpPr>
          <p:cNvPr id="1672236" name="Line 44"/>
          <p:cNvSpPr>
            <a:spLocks noChangeShapeType="1"/>
          </p:cNvSpPr>
          <p:nvPr/>
        </p:nvSpPr>
        <p:spPr bwMode="auto">
          <a:xfrm flipH="1">
            <a:off x="5492751" y="4119564"/>
            <a:ext cx="379413" cy="2052637"/>
          </a:xfrm>
          <a:prstGeom prst="line">
            <a:avLst/>
          </a:prstGeom>
          <a:noFill/>
          <a:ln w="12700">
            <a:solidFill>
              <a:schemeClr val="tx1"/>
            </a:solidFill>
            <a:prstDash val="dash"/>
            <a:round/>
            <a:headEnd/>
            <a:tailEnd type="triangle" w="med" len="med"/>
          </a:ln>
          <a:effectLst/>
        </p:spPr>
        <p:txBody>
          <a:bodyPr lIns="90488" tIns="44450" rIns="90488" bIns="44450">
            <a:prstTxWarp prst="textNoShape">
              <a:avLst/>
            </a:prstTxWarp>
          </a:bodyPr>
          <a:lstStyle/>
          <a:p>
            <a:endParaRPr lang="en-US"/>
          </a:p>
        </p:txBody>
      </p:sp>
      <p:grpSp>
        <p:nvGrpSpPr>
          <p:cNvPr id="3" name="Group 45"/>
          <p:cNvGrpSpPr>
            <a:grpSpLocks/>
          </p:cNvGrpSpPr>
          <p:nvPr/>
        </p:nvGrpSpPr>
        <p:grpSpPr bwMode="auto">
          <a:xfrm>
            <a:off x="2752725" y="4727575"/>
            <a:ext cx="4946650" cy="761997"/>
            <a:chOff x="576" y="2640"/>
            <a:chExt cx="3120" cy="481"/>
          </a:xfrm>
        </p:grpSpPr>
        <p:sp>
          <p:nvSpPr>
            <p:cNvPr id="1672238" name="Text Box 46"/>
            <p:cNvSpPr txBox="1">
              <a:spLocks noChangeArrowheads="1"/>
            </p:cNvSpPr>
            <p:nvPr/>
          </p:nvSpPr>
          <p:spPr bwMode="auto">
            <a:xfrm>
              <a:off x="1128" y="2928"/>
              <a:ext cx="460" cy="193"/>
            </a:xfrm>
            <a:prstGeom prst="rect">
              <a:avLst/>
            </a:prstGeom>
            <a:noFill/>
            <a:ln w="12700">
              <a:noFill/>
              <a:miter lim="800000"/>
              <a:headEnd/>
              <a:tailEnd/>
            </a:ln>
            <a:effectLst/>
          </p:spPr>
          <p:txBody>
            <a:bodyPr wrap="none" lIns="90343" tIns="44379" rIns="90343" bIns="44379">
              <a:prstTxWarp prst="textNoShape">
                <a:avLst/>
              </a:prstTxWarp>
              <a:spAutoFit/>
            </a:bodyPr>
            <a:lstStyle/>
            <a:p>
              <a:pPr algn="ctr" defTabSz="912813" eaLnBrk="0" hangingPunct="0"/>
              <a:r>
                <a:rPr lang="en-US" sz="1400"/>
                <a:t>1.2.3.5</a:t>
              </a:r>
            </a:p>
          </p:txBody>
        </p:sp>
        <p:sp>
          <p:nvSpPr>
            <p:cNvPr id="1672239" name="Rectangle 47"/>
            <p:cNvSpPr>
              <a:spLocks noChangeArrowheads="1"/>
            </p:cNvSpPr>
            <p:nvPr/>
          </p:nvSpPr>
          <p:spPr bwMode="auto">
            <a:xfrm>
              <a:off x="912" y="2928"/>
              <a:ext cx="912" cy="192"/>
            </a:xfrm>
            <a:prstGeom prst="rect">
              <a:avLst/>
            </a:prstGeom>
            <a:noFill/>
            <a:ln w="12700">
              <a:solidFill>
                <a:schemeClr val="tx1"/>
              </a:solidFill>
              <a:miter lim="800000"/>
              <a:headEnd/>
              <a:tailEnd/>
            </a:ln>
            <a:effectLst/>
          </p:spPr>
          <p:txBody>
            <a:bodyPr wrap="none" lIns="90488" tIns="44450" rIns="90488" bIns="44450" anchor="ctr">
              <a:prstTxWarp prst="textNoShape">
                <a:avLst/>
              </a:prstTxWarp>
            </a:bodyPr>
            <a:lstStyle/>
            <a:p>
              <a:endParaRPr lang="en-US"/>
            </a:p>
          </p:txBody>
        </p:sp>
        <p:sp>
          <p:nvSpPr>
            <p:cNvPr id="1672240" name="Rectangle 48"/>
            <p:cNvSpPr>
              <a:spLocks noChangeArrowheads="1"/>
            </p:cNvSpPr>
            <p:nvPr/>
          </p:nvSpPr>
          <p:spPr bwMode="auto">
            <a:xfrm>
              <a:off x="576" y="2928"/>
              <a:ext cx="336" cy="192"/>
            </a:xfrm>
            <a:prstGeom prst="rect">
              <a:avLst/>
            </a:prstGeom>
            <a:solidFill>
              <a:srgbClr val="FF0000"/>
            </a:solidFill>
            <a:ln w="12700">
              <a:solidFill>
                <a:schemeClr val="tx1"/>
              </a:solidFill>
              <a:miter lim="800000"/>
              <a:headEnd/>
              <a:tailEnd/>
            </a:ln>
            <a:effectLst/>
          </p:spPr>
          <p:txBody>
            <a:bodyPr wrap="none" lIns="90488" tIns="44450" rIns="90488" bIns="44450" anchor="ctr">
              <a:prstTxWarp prst="textNoShape">
                <a:avLst/>
              </a:prstTxWarp>
            </a:bodyPr>
            <a:lstStyle/>
            <a:p>
              <a:endParaRPr lang="en-US"/>
            </a:p>
          </p:txBody>
        </p:sp>
        <p:sp>
          <p:nvSpPr>
            <p:cNvPr id="1672241" name="Freeform 49"/>
            <p:cNvSpPr>
              <a:spLocks/>
            </p:cNvSpPr>
            <p:nvPr/>
          </p:nvSpPr>
          <p:spPr bwMode="auto">
            <a:xfrm>
              <a:off x="1824" y="2784"/>
              <a:ext cx="1872" cy="192"/>
            </a:xfrm>
            <a:custGeom>
              <a:avLst/>
              <a:gdLst/>
              <a:ahLst/>
              <a:cxnLst>
                <a:cxn ang="0">
                  <a:pos x="0" y="192"/>
                </a:cxn>
                <a:cxn ang="0">
                  <a:pos x="768" y="192"/>
                </a:cxn>
                <a:cxn ang="0">
                  <a:pos x="1296" y="0"/>
                </a:cxn>
                <a:cxn ang="0">
                  <a:pos x="1872" y="0"/>
                </a:cxn>
              </a:cxnLst>
              <a:rect l="0" t="0" r="r" b="b"/>
              <a:pathLst>
                <a:path w="1872" h="192">
                  <a:moveTo>
                    <a:pt x="0" y="192"/>
                  </a:moveTo>
                  <a:lnTo>
                    <a:pt x="768" y="192"/>
                  </a:lnTo>
                  <a:lnTo>
                    <a:pt x="1296" y="0"/>
                  </a:lnTo>
                  <a:lnTo>
                    <a:pt x="1872" y="0"/>
                  </a:lnTo>
                </a:path>
              </a:pathLst>
            </a:custGeom>
            <a:noFill/>
            <a:ln w="25400" cap="flat" cmpd="sng">
              <a:solidFill>
                <a:srgbClr val="FF0000"/>
              </a:solidFill>
              <a:prstDash val="dash"/>
              <a:round/>
              <a:headEnd type="none" w="med" len="med"/>
              <a:tailEnd type="triangle" w="med" len="med"/>
            </a:ln>
            <a:effectLst/>
          </p:spPr>
          <p:txBody>
            <a:bodyPr lIns="90488" tIns="44450" rIns="90488" bIns="44450">
              <a:prstTxWarp prst="textNoShape">
                <a:avLst/>
              </a:prstTxWarp>
            </a:bodyPr>
            <a:lstStyle/>
            <a:p>
              <a:endParaRPr lang="en-US"/>
            </a:p>
          </p:txBody>
        </p:sp>
        <p:sp>
          <p:nvSpPr>
            <p:cNvPr id="1672242" name="Text Box 50"/>
            <p:cNvSpPr txBox="1">
              <a:spLocks noChangeArrowheads="1"/>
            </p:cNvSpPr>
            <p:nvPr/>
          </p:nvSpPr>
          <p:spPr bwMode="auto">
            <a:xfrm>
              <a:off x="1128" y="2640"/>
              <a:ext cx="460" cy="193"/>
            </a:xfrm>
            <a:prstGeom prst="rect">
              <a:avLst/>
            </a:prstGeom>
            <a:noFill/>
            <a:ln w="12700">
              <a:noFill/>
              <a:miter lim="800000"/>
              <a:headEnd/>
              <a:tailEnd/>
            </a:ln>
            <a:effectLst/>
          </p:spPr>
          <p:txBody>
            <a:bodyPr wrap="none" lIns="90343" tIns="44379" rIns="90343" bIns="44379">
              <a:prstTxWarp prst="textNoShape">
                <a:avLst/>
              </a:prstTxWarp>
              <a:spAutoFit/>
            </a:bodyPr>
            <a:lstStyle/>
            <a:p>
              <a:pPr algn="ctr" defTabSz="912813" eaLnBrk="0" hangingPunct="0"/>
              <a:r>
                <a:rPr lang="en-US" sz="1400"/>
                <a:t>1.2.3.4</a:t>
              </a:r>
            </a:p>
          </p:txBody>
        </p:sp>
        <p:sp>
          <p:nvSpPr>
            <p:cNvPr id="1672243" name="Rectangle 51"/>
            <p:cNvSpPr>
              <a:spLocks noChangeArrowheads="1"/>
            </p:cNvSpPr>
            <p:nvPr/>
          </p:nvSpPr>
          <p:spPr bwMode="auto">
            <a:xfrm>
              <a:off x="912" y="2640"/>
              <a:ext cx="912" cy="192"/>
            </a:xfrm>
            <a:prstGeom prst="rect">
              <a:avLst/>
            </a:prstGeom>
            <a:noFill/>
            <a:ln w="12700">
              <a:solidFill>
                <a:schemeClr val="tx1"/>
              </a:solidFill>
              <a:miter lim="800000"/>
              <a:headEnd/>
              <a:tailEnd/>
            </a:ln>
            <a:effectLst/>
          </p:spPr>
          <p:txBody>
            <a:bodyPr wrap="none" lIns="90488" tIns="44450" rIns="90488" bIns="44450" anchor="ctr">
              <a:prstTxWarp prst="textNoShape">
                <a:avLst/>
              </a:prstTxWarp>
            </a:bodyPr>
            <a:lstStyle/>
            <a:p>
              <a:endParaRPr lang="en-US"/>
            </a:p>
          </p:txBody>
        </p:sp>
        <p:sp>
          <p:nvSpPr>
            <p:cNvPr id="1672244" name="Rectangle 52"/>
            <p:cNvSpPr>
              <a:spLocks noChangeArrowheads="1"/>
            </p:cNvSpPr>
            <p:nvPr/>
          </p:nvSpPr>
          <p:spPr bwMode="auto">
            <a:xfrm>
              <a:off x="576" y="2640"/>
              <a:ext cx="336" cy="192"/>
            </a:xfrm>
            <a:prstGeom prst="rect">
              <a:avLst/>
            </a:prstGeom>
            <a:solidFill>
              <a:schemeClr val="accent2"/>
            </a:solidFill>
            <a:ln w="12700">
              <a:solidFill>
                <a:schemeClr val="tx1"/>
              </a:solidFill>
              <a:miter lim="800000"/>
              <a:headEnd/>
              <a:tailEnd/>
            </a:ln>
            <a:effectLst/>
          </p:spPr>
          <p:txBody>
            <a:bodyPr wrap="none" lIns="90488" tIns="44450" rIns="90488" bIns="44450" anchor="ctr">
              <a:prstTxWarp prst="textNoShape">
                <a:avLst/>
              </a:prstTxWarp>
            </a:bodyPr>
            <a:lstStyle/>
            <a:p>
              <a:endParaRPr lang="en-US"/>
            </a:p>
          </p:txBody>
        </p:sp>
        <p:sp>
          <p:nvSpPr>
            <p:cNvPr id="1672245" name="Freeform 53"/>
            <p:cNvSpPr>
              <a:spLocks/>
            </p:cNvSpPr>
            <p:nvPr/>
          </p:nvSpPr>
          <p:spPr bwMode="auto">
            <a:xfrm>
              <a:off x="1824" y="2736"/>
              <a:ext cx="1824" cy="336"/>
            </a:xfrm>
            <a:custGeom>
              <a:avLst/>
              <a:gdLst/>
              <a:ahLst/>
              <a:cxnLst>
                <a:cxn ang="0">
                  <a:pos x="0" y="0"/>
                </a:cxn>
                <a:cxn ang="0">
                  <a:pos x="528" y="0"/>
                </a:cxn>
                <a:cxn ang="0">
                  <a:pos x="1104" y="336"/>
                </a:cxn>
                <a:cxn ang="0">
                  <a:pos x="1824" y="336"/>
                </a:cxn>
              </a:cxnLst>
              <a:rect l="0" t="0" r="r" b="b"/>
              <a:pathLst>
                <a:path w="1824" h="336">
                  <a:moveTo>
                    <a:pt x="0" y="0"/>
                  </a:moveTo>
                  <a:lnTo>
                    <a:pt x="528" y="0"/>
                  </a:lnTo>
                  <a:lnTo>
                    <a:pt x="1104" y="336"/>
                  </a:lnTo>
                  <a:lnTo>
                    <a:pt x="1824" y="336"/>
                  </a:lnTo>
                </a:path>
              </a:pathLst>
            </a:custGeom>
            <a:noFill/>
            <a:ln w="25400" cap="flat" cmpd="sng">
              <a:solidFill>
                <a:schemeClr val="accent2"/>
              </a:solidFill>
              <a:prstDash val="dash"/>
              <a:round/>
              <a:headEnd type="none" w="med" len="med"/>
              <a:tailEnd type="triangle" w="med" len="med"/>
            </a:ln>
            <a:effectLst/>
          </p:spPr>
          <p:txBody>
            <a:bodyPr lIns="90488" tIns="44450" rIns="90488" bIns="44450">
              <a:prstTxWarp prst="textNoShape">
                <a:avLst/>
              </a:prstTxWarp>
            </a:bodyPr>
            <a:lstStyle/>
            <a:p>
              <a:endParaRPr lang="en-US"/>
            </a:p>
          </p:txBody>
        </p:sp>
      </p:grpSp>
      <p:sp>
        <p:nvSpPr>
          <p:cNvPr id="1672246" name="Line 54"/>
          <p:cNvSpPr>
            <a:spLocks noChangeShapeType="1"/>
          </p:cNvSpPr>
          <p:nvPr/>
        </p:nvSpPr>
        <p:spPr bwMode="auto">
          <a:xfrm>
            <a:off x="5421314" y="3821113"/>
            <a:ext cx="1978025" cy="0"/>
          </a:xfrm>
          <a:prstGeom prst="line">
            <a:avLst/>
          </a:prstGeom>
          <a:noFill/>
          <a:ln w="12700">
            <a:solidFill>
              <a:schemeClr val="tx1"/>
            </a:solidFill>
            <a:round/>
            <a:headEnd/>
            <a:tailEnd/>
          </a:ln>
          <a:effectLst/>
        </p:spPr>
        <p:txBody>
          <a:bodyPr lIns="90488" tIns="44450" rIns="90488" bIns="44450">
            <a:prstTxWarp prst="textNoShape">
              <a:avLst/>
            </a:prstTxWarp>
          </a:bodyPr>
          <a:lstStyle/>
          <a:p>
            <a:endParaRPr lang="en-US"/>
          </a:p>
        </p:txBody>
      </p:sp>
      <p:sp>
        <p:nvSpPr>
          <p:cNvPr id="1672247" name="Rectangle 55"/>
          <p:cNvSpPr>
            <a:spLocks noChangeArrowheads="1"/>
          </p:cNvSpPr>
          <p:nvPr/>
        </p:nvSpPr>
        <p:spPr bwMode="auto">
          <a:xfrm>
            <a:off x="5421313" y="3536950"/>
            <a:ext cx="1439862" cy="349250"/>
          </a:xfrm>
          <a:prstGeom prst="rect">
            <a:avLst/>
          </a:prstGeom>
          <a:noFill/>
          <a:ln w="25400">
            <a:noFill/>
            <a:miter lim="800000"/>
            <a:headEnd/>
            <a:tailEnd/>
          </a:ln>
          <a:effectLst/>
        </p:spPr>
        <p:txBody>
          <a:bodyPr lIns="90343" tIns="44379" rIns="90343" bIns="44379">
            <a:prstTxWarp prst="textNoShape">
              <a:avLst/>
            </a:prstTxWarp>
          </a:bodyPr>
          <a:lstStyle/>
          <a:p>
            <a:pPr algn="ctr" defTabSz="915988">
              <a:spcBef>
                <a:spcPct val="20000"/>
              </a:spcBef>
              <a:buClr>
                <a:schemeClr val="tx2"/>
              </a:buClr>
              <a:buSzPct val="70000"/>
            </a:pPr>
            <a:r>
              <a:rPr lang="en-US" sz="1600"/>
              <a:t>1.2.3.4 </a:t>
            </a:r>
          </a:p>
        </p:txBody>
      </p:sp>
      <p:sp>
        <p:nvSpPr>
          <p:cNvPr id="1672248" name="Rectangle 56"/>
          <p:cNvSpPr>
            <a:spLocks noChangeArrowheads="1"/>
          </p:cNvSpPr>
          <p:nvPr/>
        </p:nvSpPr>
        <p:spPr bwMode="auto">
          <a:xfrm>
            <a:off x="6945314" y="3536951"/>
            <a:ext cx="477837" cy="284163"/>
          </a:xfrm>
          <a:prstGeom prst="rect">
            <a:avLst/>
          </a:prstGeom>
          <a:noFill/>
          <a:ln w="25400">
            <a:noFill/>
            <a:miter lim="800000"/>
            <a:headEnd/>
            <a:tailEnd/>
          </a:ln>
          <a:effectLst/>
        </p:spPr>
        <p:txBody>
          <a:bodyPr lIns="90343" tIns="44379" rIns="90343" bIns="44379">
            <a:prstTxWarp prst="textNoShape">
              <a:avLst/>
            </a:prstTxWarp>
          </a:bodyPr>
          <a:lstStyle/>
          <a:p>
            <a:pPr defTabSz="915988">
              <a:spcBef>
                <a:spcPct val="20000"/>
              </a:spcBef>
              <a:buClr>
                <a:schemeClr val="tx2"/>
              </a:buClr>
              <a:buSzPct val="70000"/>
            </a:pPr>
            <a:r>
              <a:rPr lang="en-US" sz="1600"/>
              <a:t> 2</a:t>
            </a:r>
          </a:p>
        </p:txBody>
      </p:sp>
    </p:spTree>
    <p:extLst>
      <p:ext uri="{BB962C8B-B14F-4D97-AF65-F5344CB8AC3E}">
        <p14:creationId xmlns:p14="http://schemas.microsoft.com/office/powerpoint/2010/main" val="276933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
          <p:cNvSpPr>
            <a:spLocks noGrp="1"/>
          </p:cNvSpPr>
          <p:nvPr>
            <p:ph type="sldNum" sz="quarter" idx="12"/>
          </p:nvPr>
        </p:nvSpPr>
        <p:spPr/>
        <p:txBody>
          <a:bodyPr/>
          <a:lstStyle/>
          <a:p>
            <a:fld id="{AC3E10F0-78B4-9E42-ADEA-7CC34BFC5D29}" type="slidenum">
              <a:rPr lang="en-US"/>
              <a:pPr/>
              <a:t>31</a:t>
            </a:fld>
            <a:endParaRPr lang="en-US"/>
          </a:p>
        </p:txBody>
      </p:sp>
      <p:sp>
        <p:nvSpPr>
          <p:cNvPr id="1674242" name="Rectangle 2"/>
          <p:cNvSpPr>
            <a:spLocks noGrp="1" noChangeArrowheads="1"/>
          </p:cNvSpPr>
          <p:nvPr>
            <p:ph type="title"/>
          </p:nvPr>
        </p:nvSpPr>
        <p:spPr/>
        <p:txBody>
          <a:bodyPr/>
          <a:lstStyle/>
          <a:p>
            <a:r>
              <a:rPr lang="en-US"/>
              <a:t>Scalability Challenge</a:t>
            </a:r>
          </a:p>
        </p:txBody>
      </p:sp>
      <p:sp>
        <p:nvSpPr>
          <p:cNvPr id="1674243" name="Rectangle 3"/>
          <p:cNvSpPr>
            <a:spLocks noGrp="1" noChangeArrowheads="1"/>
          </p:cNvSpPr>
          <p:nvPr>
            <p:ph type="body" idx="1"/>
          </p:nvPr>
        </p:nvSpPr>
        <p:spPr>
          <a:xfrm>
            <a:off x="1984375" y="1524001"/>
            <a:ext cx="8229600" cy="1374775"/>
          </a:xfrm>
        </p:spPr>
        <p:txBody>
          <a:bodyPr>
            <a:normAutofit/>
          </a:bodyPr>
          <a:lstStyle/>
          <a:p>
            <a:r>
              <a:rPr lang="en-US"/>
              <a:t>Suppose hosts had arbitrary addresses</a:t>
            </a:r>
          </a:p>
          <a:p>
            <a:pPr lvl="1"/>
            <a:r>
              <a:rPr lang="en-US"/>
              <a:t>Then every router would need a lot of information</a:t>
            </a:r>
          </a:p>
          <a:p>
            <a:pPr lvl="1"/>
            <a:r>
              <a:rPr lang="en-US"/>
              <a:t>…to know how to direct packets toward the host</a:t>
            </a:r>
          </a:p>
        </p:txBody>
      </p:sp>
      <p:sp>
        <p:nvSpPr>
          <p:cNvPr id="1674244" name="Line 4"/>
          <p:cNvSpPr>
            <a:spLocks noChangeShapeType="1"/>
          </p:cNvSpPr>
          <p:nvPr/>
        </p:nvSpPr>
        <p:spPr bwMode="auto">
          <a:xfrm>
            <a:off x="2524125" y="3978275"/>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674245" name="Line 5"/>
          <p:cNvSpPr>
            <a:spLocks noChangeShapeType="1"/>
          </p:cNvSpPr>
          <p:nvPr/>
        </p:nvSpPr>
        <p:spPr bwMode="auto">
          <a:xfrm>
            <a:off x="28289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4246" name="Line 6"/>
          <p:cNvSpPr>
            <a:spLocks noChangeShapeType="1"/>
          </p:cNvSpPr>
          <p:nvPr/>
        </p:nvSpPr>
        <p:spPr bwMode="auto">
          <a:xfrm>
            <a:off x="37433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4247" name="Line 7"/>
          <p:cNvSpPr>
            <a:spLocks noChangeShapeType="1"/>
          </p:cNvSpPr>
          <p:nvPr/>
        </p:nvSpPr>
        <p:spPr bwMode="auto">
          <a:xfrm>
            <a:off x="48101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4248" name="Rectangle 8"/>
          <p:cNvSpPr>
            <a:spLocks noChangeArrowheads="1"/>
          </p:cNvSpPr>
          <p:nvPr/>
        </p:nvSpPr>
        <p:spPr bwMode="auto">
          <a:xfrm>
            <a:off x="2547392" y="339307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4249" name="Rectangle 9"/>
          <p:cNvSpPr>
            <a:spLocks noChangeArrowheads="1"/>
          </p:cNvSpPr>
          <p:nvPr/>
        </p:nvSpPr>
        <p:spPr bwMode="auto">
          <a:xfrm>
            <a:off x="34427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4250" name="Rectangle 10"/>
          <p:cNvSpPr>
            <a:spLocks noChangeArrowheads="1"/>
          </p:cNvSpPr>
          <p:nvPr/>
        </p:nvSpPr>
        <p:spPr bwMode="auto">
          <a:xfrm>
            <a:off x="45095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4251" name="Text Box 11"/>
          <p:cNvSpPr txBox="1">
            <a:spLocks noChangeArrowheads="1"/>
          </p:cNvSpPr>
          <p:nvPr/>
        </p:nvSpPr>
        <p:spPr bwMode="auto">
          <a:xfrm>
            <a:off x="2652714" y="3992563"/>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1</a:t>
            </a:r>
          </a:p>
        </p:txBody>
      </p:sp>
      <p:sp>
        <p:nvSpPr>
          <p:cNvPr id="1674252" name="Text Box 12"/>
          <p:cNvSpPr txBox="1">
            <a:spLocks noChangeArrowheads="1"/>
          </p:cNvSpPr>
          <p:nvPr/>
        </p:nvSpPr>
        <p:spPr bwMode="auto">
          <a:xfrm>
            <a:off x="4047824" y="3291473"/>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674253" name="Line 13"/>
          <p:cNvSpPr>
            <a:spLocks noChangeShapeType="1"/>
          </p:cNvSpPr>
          <p:nvPr/>
        </p:nvSpPr>
        <p:spPr bwMode="auto">
          <a:xfrm>
            <a:off x="7172325" y="3978275"/>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674254" name="Line 14"/>
          <p:cNvSpPr>
            <a:spLocks noChangeShapeType="1"/>
          </p:cNvSpPr>
          <p:nvPr/>
        </p:nvSpPr>
        <p:spPr bwMode="auto">
          <a:xfrm>
            <a:off x="74771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4255" name="Line 15"/>
          <p:cNvSpPr>
            <a:spLocks noChangeShapeType="1"/>
          </p:cNvSpPr>
          <p:nvPr/>
        </p:nvSpPr>
        <p:spPr bwMode="auto">
          <a:xfrm>
            <a:off x="83915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4256" name="Line 16"/>
          <p:cNvSpPr>
            <a:spLocks noChangeShapeType="1"/>
          </p:cNvSpPr>
          <p:nvPr/>
        </p:nvSpPr>
        <p:spPr bwMode="auto">
          <a:xfrm>
            <a:off x="94583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4257" name="Rectangle 17"/>
          <p:cNvSpPr>
            <a:spLocks noChangeArrowheads="1"/>
          </p:cNvSpPr>
          <p:nvPr/>
        </p:nvSpPr>
        <p:spPr bwMode="auto">
          <a:xfrm>
            <a:off x="7195592" y="339307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4258" name="Rectangle 18"/>
          <p:cNvSpPr>
            <a:spLocks noChangeArrowheads="1"/>
          </p:cNvSpPr>
          <p:nvPr/>
        </p:nvSpPr>
        <p:spPr bwMode="auto">
          <a:xfrm>
            <a:off x="80909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4259" name="Rectangle 19"/>
          <p:cNvSpPr>
            <a:spLocks noChangeArrowheads="1"/>
          </p:cNvSpPr>
          <p:nvPr/>
        </p:nvSpPr>
        <p:spPr bwMode="auto">
          <a:xfrm>
            <a:off x="91577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674260" name="Text Box 20"/>
          <p:cNvSpPr txBox="1">
            <a:spLocks noChangeArrowheads="1"/>
          </p:cNvSpPr>
          <p:nvPr/>
        </p:nvSpPr>
        <p:spPr bwMode="auto">
          <a:xfrm>
            <a:off x="8596314" y="3978275"/>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2</a:t>
            </a:r>
          </a:p>
        </p:txBody>
      </p:sp>
      <p:sp>
        <p:nvSpPr>
          <p:cNvPr id="1674261" name="Text Box 21"/>
          <p:cNvSpPr txBox="1">
            <a:spLocks noChangeArrowheads="1"/>
          </p:cNvSpPr>
          <p:nvPr/>
        </p:nvSpPr>
        <p:spPr bwMode="auto">
          <a:xfrm>
            <a:off x="8696024" y="3291473"/>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674262" name="AutoShape 22"/>
          <p:cNvSpPr>
            <a:spLocks noChangeArrowheads="1"/>
          </p:cNvSpPr>
          <p:nvPr/>
        </p:nvSpPr>
        <p:spPr bwMode="auto">
          <a:xfrm>
            <a:off x="40481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4263" name="AutoShape 23"/>
          <p:cNvSpPr>
            <a:spLocks noChangeArrowheads="1"/>
          </p:cNvSpPr>
          <p:nvPr/>
        </p:nvSpPr>
        <p:spPr bwMode="auto">
          <a:xfrm>
            <a:off x="58769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4264" name="Line 24"/>
          <p:cNvSpPr>
            <a:spLocks noChangeShapeType="1"/>
          </p:cNvSpPr>
          <p:nvPr/>
        </p:nvSpPr>
        <p:spPr bwMode="auto">
          <a:xfrm>
            <a:off x="4352925" y="39782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4265" name="AutoShape 25"/>
          <p:cNvSpPr>
            <a:spLocks noChangeArrowheads="1"/>
          </p:cNvSpPr>
          <p:nvPr/>
        </p:nvSpPr>
        <p:spPr bwMode="auto">
          <a:xfrm>
            <a:off x="77057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674266" name="Line 26"/>
          <p:cNvSpPr>
            <a:spLocks noChangeShapeType="1"/>
          </p:cNvSpPr>
          <p:nvPr/>
        </p:nvSpPr>
        <p:spPr bwMode="auto">
          <a:xfrm>
            <a:off x="8010525" y="39782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674267" name="Line 27"/>
          <p:cNvSpPr>
            <a:spLocks noChangeShapeType="1"/>
          </p:cNvSpPr>
          <p:nvPr/>
        </p:nvSpPr>
        <p:spPr bwMode="auto">
          <a:xfrm>
            <a:off x="4657725" y="4435475"/>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674268" name="Line 28"/>
          <p:cNvSpPr>
            <a:spLocks noChangeShapeType="1"/>
          </p:cNvSpPr>
          <p:nvPr/>
        </p:nvSpPr>
        <p:spPr bwMode="auto">
          <a:xfrm>
            <a:off x="6486525" y="4435475"/>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674269" name="Text Box 29"/>
          <p:cNvSpPr txBox="1">
            <a:spLocks noChangeArrowheads="1"/>
          </p:cNvSpPr>
          <p:nvPr/>
        </p:nvSpPr>
        <p:spPr bwMode="auto">
          <a:xfrm>
            <a:off x="4935539" y="4435475"/>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674270" name="Text Box 30"/>
          <p:cNvSpPr txBox="1">
            <a:spLocks noChangeArrowheads="1"/>
          </p:cNvSpPr>
          <p:nvPr/>
        </p:nvSpPr>
        <p:spPr bwMode="auto">
          <a:xfrm>
            <a:off x="6762751" y="4435475"/>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674271" name="Text Box 31"/>
          <p:cNvSpPr txBox="1">
            <a:spLocks noChangeArrowheads="1"/>
          </p:cNvSpPr>
          <p:nvPr/>
        </p:nvSpPr>
        <p:spPr bwMode="auto">
          <a:xfrm>
            <a:off x="2027239"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1.2.3.4</a:t>
            </a:r>
          </a:p>
        </p:txBody>
      </p:sp>
      <p:sp>
        <p:nvSpPr>
          <p:cNvPr id="1674272" name="Text Box 32"/>
          <p:cNvSpPr txBox="1">
            <a:spLocks noChangeArrowheads="1"/>
          </p:cNvSpPr>
          <p:nvPr/>
        </p:nvSpPr>
        <p:spPr bwMode="auto">
          <a:xfrm>
            <a:off x="3294064"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latin typeface="Courier New" charset="0"/>
              </a:rPr>
              <a:t>5.6.7.8</a:t>
            </a:r>
          </a:p>
        </p:txBody>
      </p:sp>
      <p:sp>
        <p:nvSpPr>
          <p:cNvPr id="1674273" name="Text Box 33"/>
          <p:cNvSpPr txBox="1">
            <a:spLocks noChangeArrowheads="1"/>
          </p:cNvSpPr>
          <p:nvPr/>
        </p:nvSpPr>
        <p:spPr bwMode="auto">
          <a:xfrm>
            <a:off x="4497389"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latin typeface="Courier New" charset="0"/>
              </a:rPr>
              <a:t>2.4.6.8</a:t>
            </a:r>
          </a:p>
        </p:txBody>
      </p:sp>
      <p:sp>
        <p:nvSpPr>
          <p:cNvPr id="1674274" name="Text Box 34"/>
          <p:cNvSpPr txBox="1">
            <a:spLocks noChangeArrowheads="1"/>
          </p:cNvSpPr>
          <p:nvPr/>
        </p:nvSpPr>
        <p:spPr bwMode="auto">
          <a:xfrm>
            <a:off x="6635750" y="2967038"/>
            <a:ext cx="1144588"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1.2.3.5</a:t>
            </a:r>
          </a:p>
        </p:txBody>
      </p:sp>
      <p:sp>
        <p:nvSpPr>
          <p:cNvPr id="1674275" name="Text Box 35"/>
          <p:cNvSpPr txBox="1">
            <a:spLocks noChangeArrowheads="1"/>
          </p:cNvSpPr>
          <p:nvPr/>
        </p:nvSpPr>
        <p:spPr bwMode="auto">
          <a:xfrm>
            <a:off x="7902575" y="2967038"/>
            <a:ext cx="1144588" cy="366712"/>
          </a:xfrm>
          <a:prstGeom prst="rect">
            <a:avLst/>
          </a:prstGeom>
          <a:noFill/>
          <a:ln w="9525">
            <a:noFill/>
            <a:miter lim="800000"/>
            <a:headEnd/>
            <a:tailEnd/>
          </a:ln>
          <a:effectLst/>
        </p:spPr>
        <p:txBody>
          <a:bodyPr wrap="none">
            <a:prstTxWarp prst="textNoShape">
              <a:avLst/>
            </a:prstTxWarp>
            <a:spAutoFit/>
          </a:bodyPr>
          <a:lstStyle/>
          <a:p>
            <a:pPr algn="ctr"/>
            <a:r>
              <a:rPr lang="en-US">
                <a:latin typeface="Courier New" charset="0"/>
              </a:rPr>
              <a:t>5.6.7.9</a:t>
            </a:r>
          </a:p>
        </p:txBody>
      </p:sp>
      <p:sp>
        <p:nvSpPr>
          <p:cNvPr id="1674276" name="Text Box 36"/>
          <p:cNvSpPr txBox="1">
            <a:spLocks noChangeArrowheads="1"/>
          </p:cNvSpPr>
          <p:nvPr/>
        </p:nvSpPr>
        <p:spPr bwMode="auto">
          <a:xfrm>
            <a:off x="9105900" y="2967038"/>
            <a:ext cx="1144588" cy="366712"/>
          </a:xfrm>
          <a:prstGeom prst="rect">
            <a:avLst/>
          </a:prstGeom>
          <a:noFill/>
          <a:ln w="9525">
            <a:noFill/>
            <a:miter lim="800000"/>
            <a:headEnd/>
            <a:tailEnd/>
          </a:ln>
          <a:effectLst/>
        </p:spPr>
        <p:txBody>
          <a:bodyPr wrap="none">
            <a:prstTxWarp prst="textNoShape">
              <a:avLst/>
            </a:prstTxWarp>
            <a:spAutoFit/>
          </a:bodyPr>
          <a:lstStyle/>
          <a:p>
            <a:pPr algn="ctr"/>
            <a:r>
              <a:rPr lang="en-US">
                <a:latin typeface="Courier New" charset="0"/>
              </a:rPr>
              <a:t>2.4.6.9</a:t>
            </a:r>
          </a:p>
        </p:txBody>
      </p:sp>
      <p:sp>
        <p:nvSpPr>
          <p:cNvPr id="1674277" name="Text Box 37"/>
          <p:cNvSpPr txBox="1">
            <a:spLocks noChangeArrowheads="1"/>
          </p:cNvSpPr>
          <p:nvPr/>
        </p:nvSpPr>
        <p:spPr bwMode="auto">
          <a:xfrm>
            <a:off x="5356225" y="5005388"/>
            <a:ext cx="1144588" cy="366713"/>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1.2.3.4</a:t>
            </a:r>
          </a:p>
        </p:txBody>
      </p:sp>
      <p:sp>
        <p:nvSpPr>
          <p:cNvPr id="1674278" name="Text Box 38"/>
          <p:cNvSpPr txBox="1">
            <a:spLocks noChangeArrowheads="1"/>
          </p:cNvSpPr>
          <p:nvPr/>
        </p:nvSpPr>
        <p:spPr bwMode="auto">
          <a:xfrm>
            <a:off x="5368925" y="5389563"/>
            <a:ext cx="1144588" cy="366713"/>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1.2.3.5</a:t>
            </a:r>
          </a:p>
        </p:txBody>
      </p:sp>
      <p:sp>
        <p:nvSpPr>
          <p:cNvPr id="1674279" name="AutoShape 39"/>
          <p:cNvSpPr>
            <a:spLocks noChangeArrowheads="1"/>
          </p:cNvSpPr>
          <p:nvPr/>
        </p:nvSpPr>
        <p:spPr bwMode="auto">
          <a:xfrm>
            <a:off x="6664326" y="5411787"/>
            <a:ext cx="728663" cy="230188"/>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a:p>
        </p:txBody>
      </p:sp>
      <p:sp>
        <p:nvSpPr>
          <p:cNvPr id="1674280" name="AutoShape 40"/>
          <p:cNvSpPr>
            <a:spLocks noChangeArrowheads="1"/>
          </p:cNvSpPr>
          <p:nvPr/>
        </p:nvSpPr>
        <p:spPr bwMode="auto">
          <a:xfrm flipH="1">
            <a:off x="6662738" y="5065712"/>
            <a:ext cx="728662" cy="230188"/>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a:p>
        </p:txBody>
      </p:sp>
      <p:grpSp>
        <p:nvGrpSpPr>
          <p:cNvPr id="2" name="Group 41"/>
          <p:cNvGrpSpPr>
            <a:grpSpLocks/>
          </p:cNvGrpSpPr>
          <p:nvPr/>
        </p:nvGrpSpPr>
        <p:grpSpPr bwMode="auto">
          <a:xfrm>
            <a:off x="5780089" y="5834062"/>
            <a:ext cx="77787" cy="306388"/>
            <a:chOff x="2565" y="3828"/>
            <a:chExt cx="73" cy="267"/>
          </a:xfrm>
        </p:grpSpPr>
        <p:sp>
          <p:nvSpPr>
            <p:cNvPr id="1674282" name="Oval 42"/>
            <p:cNvSpPr>
              <a:spLocks noChangeArrowheads="1"/>
            </p:cNvSpPr>
            <p:nvPr/>
          </p:nvSpPr>
          <p:spPr bwMode="auto">
            <a:xfrm>
              <a:off x="2565" y="3828"/>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674283" name="Oval 43"/>
            <p:cNvSpPr>
              <a:spLocks noChangeArrowheads="1"/>
            </p:cNvSpPr>
            <p:nvPr/>
          </p:nvSpPr>
          <p:spPr bwMode="auto">
            <a:xfrm>
              <a:off x="2565" y="3925"/>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sp>
          <p:nvSpPr>
            <p:cNvPr id="1674284" name="Oval 44"/>
            <p:cNvSpPr>
              <a:spLocks noChangeArrowheads="1"/>
            </p:cNvSpPr>
            <p:nvPr/>
          </p:nvSpPr>
          <p:spPr bwMode="auto">
            <a:xfrm>
              <a:off x="2565" y="4022"/>
              <a:ext cx="73" cy="73"/>
            </a:xfrm>
            <a:prstGeom prst="ellipse">
              <a:avLst/>
            </a:prstGeom>
            <a:solidFill>
              <a:schemeClr val="tx2"/>
            </a:solidFill>
            <a:ln w="9525">
              <a:solidFill>
                <a:schemeClr val="tx1"/>
              </a:solidFill>
              <a:round/>
              <a:headEnd/>
              <a:tailEnd/>
            </a:ln>
            <a:effectLst/>
          </p:spPr>
          <p:txBody>
            <a:bodyPr wrap="none" anchor="ctr">
              <a:prstTxWarp prst="textNoShape">
                <a:avLst/>
              </a:prstTxWarp>
            </a:bodyPr>
            <a:lstStyle/>
            <a:p>
              <a:endParaRPr lang="en-US"/>
            </a:p>
          </p:txBody>
        </p:sp>
      </p:grpSp>
      <p:grpSp>
        <p:nvGrpSpPr>
          <p:cNvPr id="3" name="Group 45"/>
          <p:cNvGrpSpPr>
            <a:grpSpLocks/>
          </p:cNvGrpSpPr>
          <p:nvPr/>
        </p:nvGrpSpPr>
        <p:grpSpPr bwMode="auto">
          <a:xfrm>
            <a:off x="5319714" y="4949825"/>
            <a:ext cx="2227263" cy="1758950"/>
            <a:chOff x="969" y="3103"/>
            <a:chExt cx="1403" cy="1108"/>
          </a:xfrm>
        </p:grpSpPr>
        <p:sp>
          <p:nvSpPr>
            <p:cNvPr id="1674286" name="Rectangle 46"/>
            <p:cNvSpPr>
              <a:spLocks noChangeArrowheads="1"/>
            </p:cNvSpPr>
            <p:nvPr/>
          </p:nvSpPr>
          <p:spPr bwMode="auto">
            <a:xfrm>
              <a:off x="969" y="3103"/>
              <a:ext cx="1403" cy="823"/>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674287" name="Line 47"/>
            <p:cNvSpPr>
              <a:spLocks noChangeShapeType="1"/>
            </p:cNvSpPr>
            <p:nvPr/>
          </p:nvSpPr>
          <p:spPr bwMode="auto">
            <a:xfrm>
              <a:off x="1719" y="3103"/>
              <a:ext cx="0" cy="823"/>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674288" name="Line 48"/>
            <p:cNvSpPr>
              <a:spLocks noChangeShapeType="1"/>
            </p:cNvSpPr>
            <p:nvPr/>
          </p:nvSpPr>
          <p:spPr bwMode="auto">
            <a:xfrm>
              <a:off x="969" y="3369"/>
              <a:ext cx="1403"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674289" name="Line 49"/>
            <p:cNvSpPr>
              <a:spLocks noChangeShapeType="1"/>
            </p:cNvSpPr>
            <p:nvPr/>
          </p:nvSpPr>
          <p:spPr bwMode="auto">
            <a:xfrm>
              <a:off x="969" y="3611"/>
              <a:ext cx="1403" cy="0"/>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674290" name="Text Box 50"/>
            <p:cNvSpPr txBox="1">
              <a:spLocks noChangeArrowheads="1"/>
            </p:cNvSpPr>
            <p:nvPr/>
          </p:nvSpPr>
          <p:spPr bwMode="auto">
            <a:xfrm>
              <a:off x="1016" y="3959"/>
              <a:ext cx="1265" cy="252"/>
            </a:xfrm>
            <a:prstGeom prst="rect">
              <a:avLst/>
            </a:prstGeom>
            <a:noFill/>
            <a:ln w="9525">
              <a:noFill/>
              <a:miter lim="800000"/>
              <a:headEnd/>
              <a:tailEnd/>
            </a:ln>
            <a:effectLst/>
          </p:spPr>
          <p:txBody>
            <a:bodyPr wrap="none">
              <a:prstTxWarp prst="textNoShape">
                <a:avLst/>
              </a:prstTxWarp>
              <a:spAutoFit/>
            </a:bodyPr>
            <a:lstStyle/>
            <a:p>
              <a:pPr algn="ctr"/>
              <a:r>
                <a:rPr lang="en-US" sz="2000">
                  <a:latin typeface="Helvetica" charset="0"/>
                </a:rPr>
                <a:t>forwarding table</a:t>
              </a:r>
            </a:p>
          </p:txBody>
        </p:sp>
      </p:grpSp>
    </p:spTree>
    <p:extLst>
      <p:ext uri="{BB962C8B-B14F-4D97-AF65-F5344CB8AC3E}">
        <p14:creationId xmlns:p14="http://schemas.microsoft.com/office/powerpoint/2010/main" val="304735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7427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7428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7427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7427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4277" grpId="0"/>
      <p:bldP spid="1674278" grpId="0"/>
      <p:bldP spid="1674279" grpId="0" animBg="1"/>
      <p:bldP spid="167428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5"/>
          <p:cNvSpPr>
            <a:spLocks noGrp="1"/>
          </p:cNvSpPr>
          <p:nvPr>
            <p:ph type="sldNum" sz="quarter" idx="12"/>
          </p:nvPr>
        </p:nvSpPr>
        <p:spPr/>
        <p:txBody>
          <a:bodyPr/>
          <a:lstStyle/>
          <a:p>
            <a:fld id="{A049A6E1-006A-7C40-B8F0-C5E2C2D27421}" type="slidenum">
              <a:rPr lang="en-US"/>
              <a:pPr/>
              <a:t>32</a:t>
            </a:fld>
            <a:endParaRPr lang="en-US"/>
          </a:p>
        </p:txBody>
      </p:sp>
      <p:sp>
        <p:nvSpPr>
          <p:cNvPr id="1554434" name="Rectangle 2"/>
          <p:cNvSpPr>
            <a:spLocks noGrp="1" noChangeArrowheads="1"/>
          </p:cNvSpPr>
          <p:nvPr>
            <p:ph type="title"/>
          </p:nvPr>
        </p:nvSpPr>
        <p:spPr/>
        <p:txBody>
          <a:bodyPr/>
          <a:lstStyle/>
          <a:p>
            <a:r>
              <a:rPr lang="en-US"/>
              <a:t>Scalability Improved</a:t>
            </a:r>
          </a:p>
        </p:txBody>
      </p:sp>
      <p:sp>
        <p:nvSpPr>
          <p:cNvPr id="1554435" name="Rectangle 3"/>
          <p:cNvSpPr>
            <a:spLocks noGrp="1" noChangeArrowheads="1"/>
          </p:cNvSpPr>
          <p:nvPr>
            <p:ph type="body" idx="1"/>
          </p:nvPr>
        </p:nvSpPr>
        <p:spPr>
          <a:xfrm>
            <a:off x="1984375" y="1524001"/>
            <a:ext cx="8229600" cy="1344613"/>
          </a:xfrm>
        </p:spPr>
        <p:txBody>
          <a:bodyPr>
            <a:noAutofit/>
          </a:bodyPr>
          <a:lstStyle/>
          <a:p>
            <a:r>
              <a:rPr lang="en-US" sz="2800" dirty="0"/>
              <a:t>Number related hosts from a common subnet</a:t>
            </a:r>
          </a:p>
          <a:p>
            <a:pPr lvl="1"/>
            <a:r>
              <a:rPr lang="en-US" sz="2400" dirty="0"/>
              <a:t>1.2.3.0/24 on the left LAN</a:t>
            </a:r>
          </a:p>
          <a:p>
            <a:pPr lvl="1"/>
            <a:r>
              <a:rPr lang="en-US" sz="2400" dirty="0"/>
              <a:t>5.6.7.0/24 on the right LAN</a:t>
            </a:r>
          </a:p>
        </p:txBody>
      </p:sp>
      <p:sp>
        <p:nvSpPr>
          <p:cNvPr id="1554436" name="Line 4"/>
          <p:cNvSpPr>
            <a:spLocks noChangeShapeType="1"/>
          </p:cNvSpPr>
          <p:nvPr/>
        </p:nvSpPr>
        <p:spPr bwMode="auto">
          <a:xfrm>
            <a:off x="2524125" y="3978275"/>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554437" name="Line 5"/>
          <p:cNvSpPr>
            <a:spLocks noChangeShapeType="1"/>
          </p:cNvSpPr>
          <p:nvPr/>
        </p:nvSpPr>
        <p:spPr bwMode="auto">
          <a:xfrm>
            <a:off x="28289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4438" name="Line 6"/>
          <p:cNvSpPr>
            <a:spLocks noChangeShapeType="1"/>
          </p:cNvSpPr>
          <p:nvPr/>
        </p:nvSpPr>
        <p:spPr bwMode="auto">
          <a:xfrm>
            <a:off x="37433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4439" name="Line 7"/>
          <p:cNvSpPr>
            <a:spLocks noChangeShapeType="1"/>
          </p:cNvSpPr>
          <p:nvPr/>
        </p:nvSpPr>
        <p:spPr bwMode="auto">
          <a:xfrm>
            <a:off x="48101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4440" name="Rectangle 8"/>
          <p:cNvSpPr>
            <a:spLocks noChangeArrowheads="1"/>
          </p:cNvSpPr>
          <p:nvPr/>
        </p:nvSpPr>
        <p:spPr bwMode="auto">
          <a:xfrm>
            <a:off x="2547392" y="339307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4441" name="Rectangle 9"/>
          <p:cNvSpPr>
            <a:spLocks noChangeArrowheads="1"/>
          </p:cNvSpPr>
          <p:nvPr/>
        </p:nvSpPr>
        <p:spPr bwMode="auto">
          <a:xfrm>
            <a:off x="34427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4442" name="Rectangle 10"/>
          <p:cNvSpPr>
            <a:spLocks noChangeArrowheads="1"/>
          </p:cNvSpPr>
          <p:nvPr/>
        </p:nvSpPr>
        <p:spPr bwMode="auto">
          <a:xfrm>
            <a:off x="45095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4443" name="Text Box 11"/>
          <p:cNvSpPr txBox="1">
            <a:spLocks noChangeArrowheads="1"/>
          </p:cNvSpPr>
          <p:nvPr/>
        </p:nvSpPr>
        <p:spPr bwMode="auto">
          <a:xfrm>
            <a:off x="2652714" y="3992563"/>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1</a:t>
            </a:r>
          </a:p>
        </p:txBody>
      </p:sp>
      <p:sp>
        <p:nvSpPr>
          <p:cNvPr id="1554444" name="Text Box 12"/>
          <p:cNvSpPr txBox="1">
            <a:spLocks noChangeArrowheads="1"/>
          </p:cNvSpPr>
          <p:nvPr/>
        </p:nvSpPr>
        <p:spPr bwMode="auto">
          <a:xfrm>
            <a:off x="4047824" y="3291473"/>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554445" name="Line 13"/>
          <p:cNvSpPr>
            <a:spLocks noChangeShapeType="1"/>
          </p:cNvSpPr>
          <p:nvPr/>
        </p:nvSpPr>
        <p:spPr bwMode="auto">
          <a:xfrm>
            <a:off x="7172325" y="3978275"/>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554446" name="Line 14"/>
          <p:cNvSpPr>
            <a:spLocks noChangeShapeType="1"/>
          </p:cNvSpPr>
          <p:nvPr/>
        </p:nvSpPr>
        <p:spPr bwMode="auto">
          <a:xfrm>
            <a:off x="74771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4447" name="Line 15"/>
          <p:cNvSpPr>
            <a:spLocks noChangeShapeType="1"/>
          </p:cNvSpPr>
          <p:nvPr/>
        </p:nvSpPr>
        <p:spPr bwMode="auto">
          <a:xfrm>
            <a:off x="83915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4448" name="Line 16"/>
          <p:cNvSpPr>
            <a:spLocks noChangeShapeType="1"/>
          </p:cNvSpPr>
          <p:nvPr/>
        </p:nvSpPr>
        <p:spPr bwMode="auto">
          <a:xfrm>
            <a:off x="94583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4449" name="Rectangle 17"/>
          <p:cNvSpPr>
            <a:spLocks noChangeArrowheads="1"/>
          </p:cNvSpPr>
          <p:nvPr/>
        </p:nvSpPr>
        <p:spPr bwMode="auto">
          <a:xfrm>
            <a:off x="7195592" y="339307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4450" name="Rectangle 18"/>
          <p:cNvSpPr>
            <a:spLocks noChangeArrowheads="1"/>
          </p:cNvSpPr>
          <p:nvPr/>
        </p:nvSpPr>
        <p:spPr bwMode="auto">
          <a:xfrm>
            <a:off x="80909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4451" name="Rectangle 19"/>
          <p:cNvSpPr>
            <a:spLocks noChangeArrowheads="1"/>
          </p:cNvSpPr>
          <p:nvPr/>
        </p:nvSpPr>
        <p:spPr bwMode="auto">
          <a:xfrm>
            <a:off x="91577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4452" name="Text Box 20"/>
          <p:cNvSpPr txBox="1">
            <a:spLocks noChangeArrowheads="1"/>
          </p:cNvSpPr>
          <p:nvPr/>
        </p:nvSpPr>
        <p:spPr bwMode="auto">
          <a:xfrm>
            <a:off x="8596314" y="3978275"/>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2</a:t>
            </a:r>
          </a:p>
        </p:txBody>
      </p:sp>
      <p:sp>
        <p:nvSpPr>
          <p:cNvPr id="1554453" name="Text Box 21"/>
          <p:cNvSpPr txBox="1">
            <a:spLocks noChangeArrowheads="1"/>
          </p:cNvSpPr>
          <p:nvPr/>
        </p:nvSpPr>
        <p:spPr bwMode="auto">
          <a:xfrm>
            <a:off x="8696024" y="3291473"/>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554454" name="AutoShape 22"/>
          <p:cNvSpPr>
            <a:spLocks noChangeArrowheads="1"/>
          </p:cNvSpPr>
          <p:nvPr/>
        </p:nvSpPr>
        <p:spPr bwMode="auto">
          <a:xfrm>
            <a:off x="40481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554455" name="AutoShape 23"/>
          <p:cNvSpPr>
            <a:spLocks noChangeArrowheads="1"/>
          </p:cNvSpPr>
          <p:nvPr/>
        </p:nvSpPr>
        <p:spPr bwMode="auto">
          <a:xfrm>
            <a:off x="58769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554456" name="Line 24"/>
          <p:cNvSpPr>
            <a:spLocks noChangeShapeType="1"/>
          </p:cNvSpPr>
          <p:nvPr/>
        </p:nvSpPr>
        <p:spPr bwMode="auto">
          <a:xfrm>
            <a:off x="4352925" y="39782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4457" name="AutoShape 25"/>
          <p:cNvSpPr>
            <a:spLocks noChangeArrowheads="1"/>
          </p:cNvSpPr>
          <p:nvPr/>
        </p:nvSpPr>
        <p:spPr bwMode="auto">
          <a:xfrm>
            <a:off x="77057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554458" name="Line 26"/>
          <p:cNvSpPr>
            <a:spLocks noChangeShapeType="1"/>
          </p:cNvSpPr>
          <p:nvPr/>
        </p:nvSpPr>
        <p:spPr bwMode="auto">
          <a:xfrm>
            <a:off x="8010525" y="39782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4459" name="Line 27"/>
          <p:cNvSpPr>
            <a:spLocks noChangeShapeType="1"/>
          </p:cNvSpPr>
          <p:nvPr/>
        </p:nvSpPr>
        <p:spPr bwMode="auto">
          <a:xfrm>
            <a:off x="4657725" y="4435475"/>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554460" name="Line 28"/>
          <p:cNvSpPr>
            <a:spLocks noChangeShapeType="1"/>
          </p:cNvSpPr>
          <p:nvPr/>
        </p:nvSpPr>
        <p:spPr bwMode="auto">
          <a:xfrm>
            <a:off x="6486525" y="4435475"/>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554461" name="Text Box 29"/>
          <p:cNvSpPr txBox="1">
            <a:spLocks noChangeArrowheads="1"/>
          </p:cNvSpPr>
          <p:nvPr/>
        </p:nvSpPr>
        <p:spPr bwMode="auto">
          <a:xfrm>
            <a:off x="4935539" y="4435475"/>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554462" name="Text Box 30"/>
          <p:cNvSpPr txBox="1">
            <a:spLocks noChangeArrowheads="1"/>
          </p:cNvSpPr>
          <p:nvPr/>
        </p:nvSpPr>
        <p:spPr bwMode="auto">
          <a:xfrm>
            <a:off x="6762751" y="4435475"/>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554463" name="Text Box 31"/>
          <p:cNvSpPr txBox="1">
            <a:spLocks noChangeArrowheads="1"/>
          </p:cNvSpPr>
          <p:nvPr/>
        </p:nvSpPr>
        <p:spPr bwMode="auto">
          <a:xfrm>
            <a:off x="2027239"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1.2.3.4</a:t>
            </a:r>
          </a:p>
        </p:txBody>
      </p:sp>
      <p:sp>
        <p:nvSpPr>
          <p:cNvPr id="1554464" name="Text Box 32"/>
          <p:cNvSpPr txBox="1">
            <a:spLocks noChangeArrowheads="1"/>
          </p:cNvSpPr>
          <p:nvPr/>
        </p:nvSpPr>
        <p:spPr bwMode="auto">
          <a:xfrm>
            <a:off x="3217864"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1.2.3.7</a:t>
            </a:r>
          </a:p>
        </p:txBody>
      </p:sp>
      <p:sp>
        <p:nvSpPr>
          <p:cNvPr id="1554465" name="Text Box 33"/>
          <p:cNvSpPr txBox="1">
            <a:spLocks noChangeArrowheads="1"/>
          </p:cNvSpPr>
          <p:nvPr/>
        </p:nvSpPr>
        <p:spPr bwMode="auto">
          <a:xfrm>
            <a:off x="4359276" y="2967038"/>
            <a:ext cx="1419225"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1.2.3.156</a:t>
            </a:r>
          </a:p>
        </p:txBody>
      </p:sp>
      <p:sp>
        <p:nvSpPr>
          <p:cNvPr id="1554466" name="Text Box 34"/>
          <p:cNvSpPr txBox="1">
            <a:spLocks noChangeArrowheads="1"/>
          </p:cNvSpPr>
          <p:nvPr/>
        </p:nvSpPr>
        <p:spPr bwMode="auto">
          <a:xfrm>
            <a:off x="6635750" y="2967038"/>
            <a:ext cx="1144588"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5.6.7.8</a:t>
            </a:r>
          </a:p>
        </p:txBody>
      </p:sp>
      <p:sp>
        <p:nvSpPr>
          <p:cNvPr id="1554467" name="Text Box 35"/>
          <p:cNvSpPr txBox="1">
            <a:spLocks noChangeArrowheads="1"/>
          </p:cNvSpPr>
          <p:nvPr/>
        </p:nvSpPr>
        <p:spPr bwMode="auto">
          <a:xfrm>
            <a:off x="7786689"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5.6.7.9</a:t>
            </a:r>
          </a:p>
        </p:txBody>
      </p:sp>
      <p:sp>
        <p:nvSpPr>
          <p:cNvPr id="1554468" name="Text Box 36"/>
          <p:cNvSpPr txBox="1">
            <a:spLocks noChangeArrowheads="1"/>
          </p:cNvSpPr>
          <p:nvPr/>
        </p:nvSpPr>
        <p:spPr bwMode="auto">
          <a:xfrm>
            <a:off x="8967789" y="2967038"/>
            <a:ext cx="1419225"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5.6.7.212</a:t>
            </a:r>
          </a:p>
        </p:txBody>
      </p:sp>
      <p:sp>
        <p:nvSpPr>
          <p:cNvPr id="1554469" name="Text Box 37"/>
          <p:cNvSpPr txBox="1">
            <a:spLocks noChangeArrowheads="1"/>
          </p:cNvSpPr>
          <p:nvPr/>
        </p:nvSpPr>
        <p:spPr bwMode="auto">
          <a:xfrm>
            <a:off x="5402263" y="4983163"/>
            <a:ext cx="1555750"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1.2.3.0/24</a:t>
            </a:r>
          </a:p>
        </p:txBody>
      </p:sp>
      <p:sp>
        <p:nvSpPr>
          <p:cNvPr id="1554470" name="Text Box 38"/>
          <p:cNvSpPr txBox="1">
            <a:spLocks noChangeArrowheads="1"/>
          </p:cNvSpPr>
          <p:nvPr/>
        </p:nvSpPr>
        <p:spPr bwMode="auto">
          <a:xfrm>
            <a:off x="5414963" y="5367338"/>
            <a:ext cx="1555750"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5.6.7.0/24</a:t>
            </a:r>
          </a:p>
        </p:txBody>
      </p:sp>
      <p:sp>
        <p:nvSpPr>
          <p:cNvPr id="1554471" name="AutoShape 39"/>
          <p:cNvSpPr>
            <a:spLocks noChangeArrowheads="1"/>
          </p:cNvSpPr>
          <p:nvPr/>
        </p:nvSpPr>
        <p:spPr bwMode="auto">
          <a:xfrm>
            <a:off x="7121526" y="5389564"/>
            <a:ext cx="728663" cy="230187"/>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a:p>
        </p:txBody>
      </p:sp>
      <p:sp>
        <p:nvSpPr>
          <p:cNvPr id="1554472" name="AutoShape 40"/>
          <p:cNvSpPr>
            <a:spLocks noChangeArrowheads="1"/>
          </p:cNvSpPr>
          <p:nvPr/>
        </p:nvSpPr>
        <p:spPr bwMode="auto">
          <a:xfrm flipH="1">
            <a:off x="7119938" y="5043489"/>
            <a:ext cx="728662" cy="230187"/>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a:p>
        </p:txBody>
      </p:sp>
      <p:sp>
        <p:nvSpPr>
          <p:cNvPr id="1554473" name="Rectangle 41"/>
          <p:cNvSpPr>
            <a:spLocks noChangeArrowheads="1"/>
          </p:cNvSpPr>
          <p:nvPr/>
        </p:nvSpPr>
        <p:spPr bwMode="auto">
          <a:xfrm>
            <a:off x="5430839" y="4927600"/>
            <a:ext cx="2573337" cy="8080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54474" name="Line 42"/>
          <p:cNvSpPr>
            <a:spLocks noChangeShapeType="1"/>
          </p:cNvSpPr>
          <p:nvPr/>
        </p:nvSpPr>
        <p:spPr bwMode="auto">
          <a:xfrm>
            <a:off x="6967538" y="4927600"/>
            <a:ext cx="0" cy="808038"/>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554475" name="Line 43"/>
          <p:cNvSpPr>
            <a:spLocks noChangeShapeType="1"/>
          </p:cNvSpPr>
          <p:nvPr/>
        </p:nvSpPr>
        <p:spPr bwMode="auto">
          <a:xfrm flipV="1">
            <a:off x="5430839" y="5349875"/>
            <a:ext cx="2573337" cy="1588"/>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554476" name="Text Box 44"/>
          <p:cNvSpPr txBox="1">
            <a:spLocks noChangeArrowheads="1"/>
          </p:cNvSpPr>
          <p:nvPr/>
        </p:nvSpPr>
        <p:spPr bwMode="auto">
          <a:xfrm>
            <a:off x="5659091" y="5810250"/>
            <a:ext cx="2008883" cy="400110"/>
          </a:xfrm>
          <a:prstGeom prst="rect">
            <a:avLst/>
          </a:prstGeom>
          <a:noFill/>
          <a:ln w="9525">
            <a:noFill/>
            <a:miter lim="800000"/>
            <a:headEnd/>
            <a:tailEnd/>
          </a:ln>
          <a:effectLst/>
        </p:spPr>
        <p:txBody>
          <a:bodyPr wrap="none">
            <a:prstTxWarp prst="textNoShape">
              <a:avLst/>
            </a:prstTxWarp>
            <a:spAutoFit/>
          </a:bodyPr>
          <a:lstStyle/>
          <a:p>
            <a:pPr algn="ctr"/>
            <a:r>
              <a:rPr lang="en-US" sz="2000">
                <a:latin typeface="Helvetica" charset="0"/>
              </a:rPr>
              <a:t>forwarding table</a:t>
            </a:r>
          </a:p>
        </p:txBody>
      </p:sp>
    </p:spTree>
    <p:extLst>
      <p:ext uri="{BB962C8B-B14F-4D97-AF65-F5344CB8AC3E}">
        <p14:creationId xmlns:p14="http://schemas.microsoft.com/office/powerpoint/2010/main" val="11467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54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544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544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4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544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544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54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544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4469" grpId="0"/>
      <p:bldP spid="1554470" grpId="0"/>
      <p:bldP spid="1554471" grpId="0" animBg="1"/>
      <p:bldP spid="1554472" grpId="0" animBg="1"/>
      <p:bldP spid="1554473" grpId="0" animBg="1"/>
      <p:bldP spid="1554474" grpId="0" animBg="1"/>
      <p:bldP spid="1554475" grpId="0" animBg="1"/>
      <p:bldP spid="155447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5"/>
          <p:cNvSpPr>
            <a:spLocks noGrp="1"/>
          </p:cNvSpPr>
          <p:nvPr>
            <p:ph type="sldNum" sz="quarter" idx="12"/>
          </p:nvPr>
        </p:nvSpPr>
        <p:spPr/>
        <p:txBody>
          <a:bodyPr/>
          <a:lstStyle/>
          <a:p>
            <a:fld id="{1A6C021E-BA04-4E47-953E-B958EB5E50AD}" type="slidenum">
              <a:rPr lang="en-US"/>
              <a:pPr/>
              <a:t>33</a:t>
            </a:fld>
            <a:endParaRPr lang="en-US"/>
          </a:p>
        </p:txBody>
      </p:sp>
      <p:sp>
        <p:nvSpPr>
          <p:cNvPr id="1556482" name="Rectangle 2"/>
          <p:cNvSpPr>
            <a:spLocks noGrp="1" noChangeArrowheads="1"/>
          </p:cNvSpPr>
          <p:nvPr>
            <p:ph type="title"/>
          </p:nvPr>
        </p:nvSpPr>
        <p:spPr/>
        <p:txBody>
          <a:bodyPr/>
          <a:lstStyle/>
          <a:p>
            <a:r>
              <a:rPr lang="en-US"/>
              <a:t>Easy to Add New Hosts</a:t>
            </a:r>
          </a:p>
        </p:txBody>
      </p:sp>
      <p:sp>
        <p:nvSpPr>
          <p:cNvPr id="1556483" name="Rectangle 3"/>
          <p:cNvSpPr>
            <a:spLocks noGrp="1" noChangeArrowheads="1"/>
          </p:cNvSpPr>
          <p:nvPr>
            <p:ph type="body" idx="1"/>
          </p:nvPr>
        </p:nvSpPr>
        <p:spPr>
          <a:xfrm>
            <a:off x="1984375" y="1600201"/>
            <a:ext cx="8229600" cy="1128713"/>
          </a:xfrm>
        </p:spPr>
        <p:txBody>
          <a:bodyPr>
            <a:normAutofit/>
          </a:bodyPr>
          <a:lstStyle/>
          <a:p>
            <a:r>
              <a:rPr lang="en-US"/>
              <a:t>No need to update the routers</a:t>
            </a:r>
          </a:p>
          <a:p>
            <a:pPr lvl="1"/>
            <a:r>
              <a:rPr lang="en-US"/>
              <a:t>E.g., adding a new host 5.6.7.213 on the right</a:t>
            </a:r>
          </a:p>
          <a:p>
            <a:pPr lvl="1"/>
            <a:r>
              <a:rPr lang="en-US"/>
              <a:t>Doesn’t require adding a new forwarding entry</a:t>
            </a:r>
          </a:p>
        </p:txBody>
      </p:sp>
      <p:sp>
        <p:nvSpPr>
          <p:cNvPr id="1556484" name="Line 4"/>
          <p:cNvSpPr>
            <a:spLocks noChangeShapeType="1"/>
          </p:cNvSpPr>
          <p:nvPr/>
        </p:nvSpPr>
        <p:spPr bwMode="auto">
          <a:xfrm>
            <a:off x="2524125" y="3978275"/>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556485" name="Line 5"/>
          <p:cNvSpPr>
            <a:spLocks noChangeShapeType="1"/>
          </p:cNvSpPr>
          <p:nvPr/>
        </p:nvSpPr>
        <p:spPr bwMode="auto">
          <a:xfrm>
            <a:off x="28289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486" name="Line 6"/>
          <p:cNvSpPr>
            <a:spLocks noChangeShapeType="1"/>
          </p:cNvSpPr>
          <p:nvPr/>
        </p:nvSpPr>
        <p:spPr bwMode="auto">
          <a:xfrm>
            <a:off x="37433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487" name="Line 7"/>
          <p:cNvSpPr>
            <a:spLocks noChangeShapeType="1"/>
          </p:cNvSpPr>
          <p:nvPr/>
        </p:nvSpPr>
        <p:spPr bwMode="auto">
          <a:xfrm>
            <a:off x="48101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488" name="Rectangle 8"/>
          <p:cNvSpPr>
            <a:spLocks noChangeArrowheads="1"/>
          </p:cNvSpPr>
          <p:nvPr/>
        </p:nvSpPr>
        <p:spPr bwMode="auto">
          <a:xfrm>
            <a:off x="2547392" y="339307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6489" name="Rectangle 9"/>
          <p:cNvSpPr>
            <a:spLocks noChangeArrowheads="1"/>
          </p:cNvSpPr>
          <p:nvPr/>
        </p:nvSpPr>
        <p:spPr bwMode="auto">
          <a:xfrm>
            <a:off x="34427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6490" name="Rectangle 10"/>
          <p:cNvSpPr>
            <a:spLocks noChangeArrowheads="1"/>
          </p:cNvSpPr>
          <p:nvPr/>
        </p:nvSpPr>
        <p:spPr bwMode="auto">
          <a:xfrm>
            <a:off x="45095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6491" name="Text Box 11"/>
          <p:cNvSpPr txBox="1">
            <a:spLocks noChangeArrowheads="1"/>
          </p:cNvSpPr>
          <p:nvPr/>
        </p:nvSpPr>
        <p:spPr bwMode="auto">
          <a:xfrm>
            <a:off x="2652714" y="3992563"/>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1</a:t>
            </a:r>
          </a:p>
        </p:txBody>
      </p:sp>
      <p:sp>
        <p:nvSpPr>
          <p:cNvPr id="1556492" name="Text Box 12"/>
          <p:cNvSpPr txBox="1">
            <a:spLocks noChangeArrowheads="1"/>
          </p:cNvSpPr>
          <p:nvPr/>
        </p:nvSpPr>
        <p:spPr bwMode="auto">
          <a:xfrm>
            <a:off x="4047824" y="3291473"/>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556493" name="Line 13"/>
          <p:cNvSpPr>
            <a:spLocks noChangeShapeType="1"/>
          </p:cNvSpPr>
          <p:nvPr/>
        </p:nvSpPr>
        <p:spPr bwMode="auto">
          <a:xfrm>
            <a:off x="7172325" y="3978275"/>
            <a:ext cx="2590800" cy="0"/>
          </a:xfrm>
          <a:prstGeom prst="line">
            <a:avLst/>
          </a:prstGeom>
          <a:noFill/>
          <a:ln w="76200" cmpd="tri">
            <a:solidFill>
              <a:schemeClr val="tx1"/>
            </a:solidFill>
            <a:round/>
            <a:headEnd/>
            <a:tailEnd/>
          </a:ln>
          <a:effectLst/>
        </p:spPr>
        <p:txBody>
          <a:bodyPr wrap="none" anchor="ctr">
            <a:prstTxWarp prst="textNoShape">
              <a:avLst/>
            </a:prstTxWarp>
          </a:bodyPr>
          <a:lstStyle/>
          <a:p>
            <a:endParaRPr lang="en-US"/>
          </a:p>
        </p:txBody>
      </p:sp>
      <p:sp>
        <p:nvSpPr>
          <p:cNvPr id="1556494" name="Line 14"/>
          <p:cNvSpPr>
            <a:spLocks noChangeShapeType="1"/>
          </p:cNvSpPr>
          <p:nvPr/>
        </p:nvSpPr>
        <p:spPr bwMode="auto">
          <a:xfrm>
            <a:off x="74771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495" name="Line 15"/>
          <p:cNvSpPr>
            <a:spLocks noChangeShapeType="1"/>
          </p:cNvSpPr>
          <p:nvPr/>
        </p:nvSpPr>
        <p:spPr bwMode="auto">
          <a:xfrm>
            <a:off x="8391525" y="36734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496" name="Line 16"/>
          <p:cNvSpPr>
            <a:spLocks noChangeShapeType="1"/>
          </p:cNvSpPr>
          <p:nvPr/>
        </p:nvSpPr>
        <p:spPr bwMode="auto">
          <a:xfrm>
            <a:off x="9458325" y="3657600"/>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497" name="Rectangle 17"/>
          <p:cNvSpPr>
            <a:spLocks noChangeArrowheads="1"/>
          </p:cNvSpPr>
          <p:nvPr/>
        </p:nvSpPr>
        <p:spPr bwMode="auto">
          <a:xfrm>
            <a:off x="7195592" y="339307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6498" name="Rectangle 18"/>
          <p:cNvSpPr>
            <a:spLocks noChangeArrowheads="1"/>
          </p:cNvSpPr>
          <p:nvPr/>
        </p:nvSpPr>
        <p:spPr bwMode="auto">
          <a:xfrm>
            <a:off x="8090942" y="3374023"/>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6499" name="Rectangle 19"/>
          <p:cNvSpPr>
            <a:spLocks noChangeArrowheads="1"/>
          </p:cNvSpPr>
          <p:nvPr/>
        </p:nvSpPr>
        <p:spPr bwMode="auto">
          <a:xfrm>
            <a:off x="9157742" y="335814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6500" name="Text Box 20"/>
          <p:cNvSpPr txBox="1">
            <a:spLocks noChangeArrowheads="1"/>
          </p:cNvSpPr>
          <p:nvPr/>
        </p:nvSpPr>
        <p:spPr bwMode="auto">
          <a:xfrm>
            <a:off x="8442326" y="3978275"/>
            <a:ext cx="7715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LAN 2</a:t>
            </a:r>
          </a:p>
        </p:txBody>
      </p:sp>
      <p:sp>
        <p:nvSpPr>
          <p:cNvPr id="1556501" name="Text Box 21"/>
          <p:cNvSpPr txBox="1">
            <a:spLocks noChangeArrowheads="1"/>
          </p:cNvSpPr>
          <p:nvPr/>
        </p:nvSpPr>
        <p:spPr bwMode="auto">
          <a:xfrm>
            <a:off x="8696024" y="3291473"/>
            <a:ext cx="357790" cy="338554"/>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a:t>
            </a:r>
          </a:p>
        </p:txBody>
      </p:sp>
      <p:sp>
        <p:nvSpPr>
          <p:cNvPr id="1556502" name="AutoShape 22"/>
          <p:cNvSpPr>
            <a:spLocks noChangeArrowheads="1"/>
          </p:cNvSpPr>
          <p:nvPr/>
        </p:nvSpPr>
        <p:spPr bwMode="auto">
          <a:xfrm>
            <a:off x="40481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556503" name="AutoShape 23"/>
          <p:cNvSpPr>
            <a:spLocks noChangeArrowheads="1"/>
          </p:cNvSpPr>
          <p:nvPr/>
        </p:nvSpPr>
        <p:spPr bwMode="auto">
          <a:xfrm>
            <a:off x="58769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556504" name="Line 24"/>
          <p:cNvSpPr>
            <a:spLocks noChangeShapeType="1"/>
          </p:cNvSpPr>
          <p:nvPr/>
        </p:nvSpPr>
        <p:spPr bwMode="auto">
          <a:xfrm>
            <a:off x="4352925" y="39782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505" name="AutoShape 25"/>
          <p:cNvSpPr>
            <a:spLocks noChangeArrowheads="1"/>
          </p:cNvSpPr>
          <p:nvPr/>
        </p:nvSpPr>
        <p:spPr bwMode="auto">
          <a:xfrm>
            <a:off x="7705725" y="4283075"/>
            <a:ext cx="609600" cy="381000"/>
          </a:xfrm>
          <a:prstGeom prst="roundRect">
            <a:avLst>
              <a:gd name="adj" fmla="val 16667"/>
            </a:avLst>
          </a:prstGeom>
          <a:solidFill>
            <a:srgbClr val="FF99CC"/>
          </a:solidFill>
          <a:ln w="12700">
            <a:solidFill>
              <a:schemeClr val="tx1"/>
            </a:solidFill>
            <a:round/>
            <a:headEnd/>
            <a:tailEnd/>
          </a:ln>
          <a:effectLst/>
        </p:spPr>
        <p:txBody>
          <a:bodyPr wrap="none" anchor="ctr">
            <a:prstTxWarp prst="textNoShape">
              <a:avLst/>
            </a:prstTxWarp>
          </a:bodyPr>
          <a:lstStyle/>
          <a:p>
            <a:pPr algn="ctr" eaLnBrk="0" hangingPunct="0"/>
            <a:r>
              <a:rPr lang="en-US" sz="1600">
                <a:latin typeface="Helvetica" charset="0"/>
              </a:rPr>
              <a:t>router</a:t>
            </a:r>
          </a:p>
        </p:txBody>
      </p:sp>
      <p:sp>
        <p:nvSpPr>
          <p:cNvPr id="1556506" name="Line 26"/>
          <p:cNvSpPr>
            <a:spLocks noChangeShapeType="1"/>
          </p:cNvSpPr>
          <p:nvPr/>
        </p:nvSpPr>
        <p:spPr bwMode="auto">
          <a:xfrm>
            <a:off x="8010525" y="3978275"/>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507" name="Line 27"/>
          <p:cNvSpPr>
            <a:spLocks noChangeShapeType="1"/>
          </p:cNvSpPr>
          <p:nvPr/>
        </p:nvSpPr>
        <p:spPr bwMode="auto">
          <a:xfrm>
            <a:off x="4657725" y="4435475"/>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556508" name="Line 28"/>
          <p:cNvSpPr>
            <a:spLocks noChangeShapeType="1"/>
          </p:cNvSpPr>
          <p:nvPr/>
        </p:nvSpPr>
        <p:spPr bwMode="auto">
          <a:xfrm>
            <a:off x="6486525" y="4435475"/>
            <a:ext cx="1219200" cy="0"/>
          </a:xfrm>
          <a:prstGeom prst="line">
            <a:avLst/>
          </a:prstGeom>
          <a:noFill/>
          <a:ln w="76200">
            <a:solidFill>
              <a:schemeClr val="tx1"/>
            </a:solidFill>
            <a:round/>
            <a:headEnd/>
            <a:tailEnd/>
          </a:ln>
          <a:effectLst/>
        </p:spPr>
        <p:txBody>
          <a:bodyPr wrap="none" anchor="ctr">
            <a:prstTxWarp prst="textNoShape">
              <a:avLst/>
            </a:prstTxWarp>
          </a:bodyPr>
          <a:lstStyle/>
          <a:p>
            <a:endParaRPr lang="en-US"/>
          </a:p>
        </p:txBody>
      </p:sp>
      <p:sp>
        <p:nvSpPr>
          <p:cNvPr id="1556509" name="Text Box 29"/>
          <p:cNvSpPr txBox="1">
            <a:spLocks noChangeArrowheads="1"/>
          </p:cNvSpPr>
          <p:nvPr/>
        </p:nvSpPr>
        <p:spPr bwMode="auto">
          <a:xfrm>
            <a:off x="4935539" y="4435475"/>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556510" name="Text Box 30"/>
          <p:cNvSpPr txBox="1">
            <a:spLocks noChangeArrowheads="1"/>
          </p:cNvSpPr>
          <p:nvPr/>
        </p:nvSpPr>
        <p:spPr bwMode="auto">
          <a:xfrm>
            <a:off x="6762751" y="4435475"/>
            <a:ext cx="669925" cy="336550"/>
          </a:xfrm>
          <a:prstGeom prst="rect">
            <a:avLst/>
          </a:prstGeom>
          <a:noFill/>
          <a:ln w="12700">
            <a:noFill/>
            <a:miter lim="800000"/>
            <a:headEnd/>
            <a:tailEnd/>
          </a:ln>
          <a:effectLst/>
        </p:spPr>
        <p:txBody>
          <a:bodyPr wrap="none" anchor="ctr">
            <a:prstTxWarp prst="textNoShape">
              <a:avLst/>
            </a:prstTxWarp>
            <a:spAutoFit/>
          </a:bodyPr>
          <a:lstStyle/>
          <a:p>
            <a:pPr algn="ctr" eaLnBrk="0" hangingPunct="0"/>
            <a:r>
              <a:rPr lang="en-US" sz="1600">
                <a:latin typeface="Helvetica" charset="0"/>
              </a:rPr>
              <a:t>WAN</a:t>
            </a:r>
          </a:p>
        </p:txBody>
      </p:sp>
      <p:sp>
        <p:nvSpPr>
          <p:cNvPr id="1556511" name="Text Box 31"/>
          <p:cNvSpPr txBox="1">
            <a:spLocks noChangeArrowheads="1"/>
          </p:cNvSpPr>
          <p:nvPr/>
        </p:nvSpPr>
        <p:spPr bwMode="auto">
          <a:xfrm>
            <a:off x="2027239"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1.2.3.4</a:t>
            </a:r>
          </a:p>
        </p:txBody>
      </p:sp>
      <p:sp>
        <p:nvSpPr>
          <p:cNvPr id="1556512" name="Text Box 32"/>
          <p:cNvSpPr txBox="1">
            <a:spLocks noChangeArrowheads="1"/>
          </p:cNvSpPr>
          <p:nvPr/>
        </p:nvSpPr>
        <p:spPr bwMode="auto">
          <a:xfrm>
            <a:off x="3217864"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1.2.3.7</a:t>
            </a:r>
          </a:p>
        </p:txBody>
      </p:sp>
      <p:sp>
        <p:nvSpPr>
          <p:cNvPr id="1556513" name="Text Box 33"/>
          <p:cNvSpPr txBox="1">
            <a:spLocks noChangeArrowheads="1"/>
          </p:cNvSpPr>
          <p:nvPr/>
        </p:nvSpPr>
        <p:spPr bwMode="auto">
          <a:xfrm>
            <a:off x="4359276" y="2967038"/>
            <a:ext cx="1419225"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1.2.3.156</a:t>
            </a:r>
          </a:p>
        </p:txBody>
      </p:sp>
      <p:sp>
        <p:nvSpPr>
          <p:cNvPr id="1556514" name="Text Box 34"/>
          <p:cNvSpPr txBox="1">
            <a:spLocks noChangeArrowheads="1"/>
          </p:cNvSpPr>
          <p:nvPr/>
        </p:nvSpPr>
        <p:spPr bwMode="auto">
          <a:xfrm>
            <a:off x="6635750" y="2967038"/>
            <a:ext cx="1144588"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5.6.7.8</a:t>
            </a:r>
          </a:p>
        </p:txBody>
      </p:sp>
      <p:sp>
        <p:nvSpPr>
          <p:cNvPr id="1556515" name="Text Box 35"/>
          <p:cNvSpPr txBox="1">
            <a:spLocks noChangeArrowheads="1"/>
          </p:cNvSpPr>
          <p:nvPr/>
        </p:nvSpPr>
        <p:spPr bwMode="auto">
          <a:xfrm>
            <a:off x="7786689" y="2967038"/>
            <a:ext cx="1144587"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5.6.7.9</a:t>
            </a:r>
          </a:p>
        </p:txBody>
      </p:sp>
      <p:sp>
        <p:nvSpPr>
          <p:cNvPr id="1556516" name="Text Box 36"/>
          <p:cNvSpPr txBox="1">
            <a:spLocks noChangeArrowheads="1"/>
          </p:cNvSpPr>
          <p:nvPr/>
        </p:nvSpPr>
        <p:spPr bwMode="auto">
          <a:xfrm>
            <a:off x="8967789" y="2967038"/>
            <a:ext cx="1419225"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5.6.7.212</a:t>
            </a:r>
          </a:p>
        </p:txBody>
      </p:sp>
      <p:sp>
        <p:nvSpPr>
          <p:cNvPr id="1556517" name="Text Box 37"/>
          <p:cNvSpPr txBox="1">
            <a:spLocks noChangeArrowheads="1"/>
          </p:cNvSpPr>
          <p:nvPr/>
        </p:nvSpPr>
        <p:spPr bwMode="auto">
          <a:xfrm>
            <a:off x="5402263" y="4983163"/>
            <a:ext cx="1555750"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0000FF"/>
                </a:solidFill>
                <a:latin typeface="Courier New" charset="0"/>
              </a:rPr>
              <a:t>1.2.3.0/24</a:t>
            </a:r>
          </a:p>
        </p:txBody>
      </p:sp>
      <p:sp>
        <p:nvSpPr>
          <p:cNvPr id="1556518" name="Text Box 38"/>
          <p:cNvSpPr txBox="1">
            <a:spLocks noChangeArrowheads="1"/>
          </p:cNvSpPr>
          <p:nvPr/>
        </p:nvSpPr>
        <p:spPr bwMode="auto">
          <a:xfrm>
            <a:off x="5414963" y="5367338"/>
            <a:ext cx="1555750"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5.6.7.0/24</a:t>
            </a:r>
          </a:p>
        </p:txBody>
      </p:sp>
      <p:sp>
        <p:nvSpPr>
          <p:cNvPr id="1556519" name="AutoShape 39"/>
          <p:cNvSpPr>
            <a:spLocks noChangeArrowheads="1"/>
          </p:cNvSpPr>
          <p:nvPr/>
        </p:nvSpPr>
        <p:spPr bwMode="auto">
          <a:xfrm>
            <a:off x="7121526" y="5389564"/>
            <a:ext cx="728663" cy="230187"/>
          </a:xfrm>
          <a:prstGeom prst="rightArrow">
            <a:avLst>
              <a:gd name="adj1" fmla="val 50000"/>
              <a:gd name="adj2" fmla="val 79138"/>
            </a:avLst>
          </a:prstGeom>
          <a:solidFill>
            <a:srgbClr val="FF3300"/>
          </a:solidFill>
          <a:ln w="9525">
            <a:noFill/>
            <a:miter lim="800000"/>
            <a:headEnd/>
            <a:tailEnd/>
          </a:ln>
          <a:effectLst/>
        </p:spPr>
        <p:txBody>
          <a:bodyPr wrap="none" anchor="ctr">
            <a:prstTxWarp prst="textNoShape">
              <a:avLst/>
            </a:prstTxWarp>
          </a:bodyPr>
          <a:lstStyle/>
          <a:p>
            <a:endParaRPr lang="en-US"/>
          </a:p>
        </p:txBody>
      </p:sp>
      <p:sp>
        <p:nvSpPr>
          <p:cNvPr id="1556520" name="AutoShape 40"/>
          <p:cNvSpPr>
            <a:spLocks noChangeArrowheads="1"/>
          </p:cNvSpPr>
          <p:nvPr/>
        </p:nvSpPr>
        <p:spPr bwMode="auto">
          <a:xfrm flipH="1">
            <a:off x="7119938" y="5043489"/>
            <a:ext cx="728662" cy="230187"/>
          </a:xfrm>
          <a:prstGeom prst="rightArrow">
            <a:avLst>
              <a:gd name="adj1" fmla="val 50000"/>
              <a:gd name="adj2" fmla="val 79138"/>
            </a:avLst>
          </a:prstGeom>
          <a:solidFill>
            <a:srgbClr val="0000FF"/>
          </a:solidFill>
          <a:ln w="9525">
            <a:noFill/>
            <a:miter lim="800000"/>
            <a:headEnd/>
            <a:tailEnd/>
          </a:ln>
          <a:effectLst/>
        </p:spPr>
        <p:txBody>
          <a:bodyPr wrap="none" anchor="ctr">
            <a:prstTxWarp prst="textNoShape">
              <a:avLst/>
            </a:prstTxWarp>
          </a:bodyPr>
          <a:lstStyle/>
          <a:p>
            <a:endParaRPr lang="en-US"/>
          </a:p>
        </p:txBody>
      </p:sp>
      <p:sp>
        <p:nvSpPr>
          <p:cNvPr id="1556521" name="Rectangle 41"/>
          <p:cNvSpPr>
            <a:spLocks noChangeArrowheads="1"/>
          </p:cNvSpPr>
          <p:nvPr/>
        </p:nvSpPr>
        <p:spPr bwMode="auto">
          <a:xfrm>
            <a:off x="5430839" y="4927600"/>
            <a:ext cx="2573337" cy="808038"/>
          </a:xfrm>
          <a:prstGeom prst="rect">
            <a:avLst/>
          </a:prstGeom>
          <a:noFill/>
          <a:ln w="9525">
            <a:solidFill>
              <a:schemeClr val="tx1"/>
            </a:solidFill>
            <a:miter lim="800000"/>
            <a:headEnd/>
            <a:tailEnd/>
          </a:ln>
          <a:effectLst/>
        </p:spPr>
        <p:txBody>
          <a:bodyPr wrap="none" anchor="ctr">
            <a:prstTxWarp prst="textNoShape">
              <a:avLst/>
            </a:prstTxWarp>
          </a:bodyPr>
          <a:lstStyle/>
          <a:p>
            <a:endParaRPr lang="en-US"/>
          </a:p>
        </p:txBody>
      </p:sp>
      <p:sp>
        <p:nvSpPr>
          <p:cNvPr id="1556522" name="Line 42"/>
          <p:cNvSpPr>
            <a:spLocks noChangeShapeType="1"/>
          </p:cNvSpPr>
          <p:nvPr/>
        </p:nvSpPr>
        <p:spPr bwMode="auto">
          <a:xfrm>
            <a:off x="6967538" y="4927600"/>
            <a:ext cx="0" cy="808038"/>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556523" name="Line 43"/>
          <p:cNvSpPr>
            <a:spLocks noChangeShapeType="1"/>
          </p:cNvSpPr>
          <p:nvPr/>
        </p:nvSpPr>
        <p:spPr bwMode="auto">
          <a:xfrm flipV="1">
            <a:off x="5430839" y="5349875"/>
            <a:ext cx="2573337" cy="1588"/>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556524" name="Text Box 44"/>
          <p:cNvSpPr txBox="1">
            <a:spLocks noChangeArrowheads="1"/>
          </p:cNvSpPr>
          <p:nvPr/>
        </p:nvSpPr>
        <p:spPr bwMode="auto">
          <a:xfrm>
            <a:off x="5659091" y="5810250"/>
            <a:ext cx="2008883" cy="400110"/>
          </a:xfrm>
          <a:prstGeom prst="rect">
            <a:avLst/>
          </a:prstGeom>
          <a:noFill/>
          <a:ln w="9525">
            <a:noFill/>
            <a:miter lim="800000"/>
            <a:headEnd/>
            <a:tailEnd/>
          </a:ln>
          <a:effectLst/>
        </p:spPr>
        <p:txBody>
          <a:bodyPr wrap="none">
            <a:prstTxWarp prst="textNoShape">
              <a:avLst/>
            </a:prstTxWarp>
            <a:spAutoFit/>
          </a:bodyPr>
          <a:lstStyle/>
          <a:p>
            <a:pPr algn="ctr"/>
            <a:r>
              <a:rPr lang="en-US" sz="2000">
                <a:latin typeface="Helvetica" charset="0"/>
              </a:rPr>
              <a:t>forwarding table</a:t>
            </a:r>
          </a:p>
        </p:txBody>
      </p:sp>
      <p:sp>
        <p:nvSpPr>
          <p:cNvPr id="1556525" name="Line 45"/>
          <p:cNvSpPr>
            <a:spLocks noChangeShapeType="1"/>
          </p:cNvSpPr>
          <p:nvPr/>
        </p:nvSpPr>
        <p:spPr bwMode="auto">
          <a:xfrm>
            <a:off x="9671050" y="4005263"/>
            <a:ext cx="0" cy="304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556526" name="Rectangle 46"/>
          <p:cNvSpPr>
            <a:spLocks noChangeArrowheads="1"/>
          </p:cNvSpPr>
          <p:nvPr/>
        </p:nvSpPr>
        <p:spPr bwMode="auto">
          <a:xfrm>
            <a:off x="9351417" y="4316998"/>
            <a:ext cx="572593" cy="338554"/>
          </a:xfrm>
          <a:prstGeom prst="rect">
            <a:avLst/>
          </a:prstGeom>
          <a:solidFill>
            <a:srgbClr val="CCFFFF"/>
          </a:solidFill>
          <a:ln w="12700">
            <a:solidFill>
              <a:schemeClr val="tx1"/>
            </a:solidFill>
            <a:miter lim="800000"/>
            <a:headEnd/>
            <a:tailEnd/>
          </a:ln>
          <a:effectLst/>
        </p:spPr>
        <p:txBody>
          <a:bodyPr wrap="none" anchor="ctr">
            <a:prstTxWarp prst="textNoShape">
              <a:avLst/>
            </a:prstTxWarp>
            <a:spAutoFit/>
          </a:bodyPr>
          <a:lstStyle/>
          <a:p>
            <a:pPr algn="ctr" eaLnBrk="0" hangingPunct="0"/>
            <a:r>
              <a:rPr lang="en-US" sz="1600">
                <a:latin typeface="Helvetica" charset="0"/>
              </a:rPr>
              <a:t>host</a:t>
            </a:r>
          </a:p>
        </p:txBody>
      </p:sp>
      <p:sp>
        <p:nvSpPr>
          <p:cNvPr id="1556527" name="Text Box 47"/>
          <p:cNvSpPr txBox="1">
            <a:spLocks noChangeArrowheads="1"/>
          </p:cNvSpPr>
          <p:nvPr/>
        </p:nvSpPr>
        <p:spPr bwMode="auto">
          <a:xfrm>
            <a:off x="8861426" y="4713288"/>
            <a:ext cx="1419225" cy="366712"/>
          </a:xfrm>
          <a:prstGeom prst="rect">
            <a:avLst/>
          </a:prstGeom>
          <a:noFill/>
          <a:ln w="9525">
            <a:noFill/>
            <a:miter lim="800000"/>
            <a:headEnd/>
            <a:tailEnd/>
          </a:ln>
          <a:effectLst/>
        </p:spPr>
        <p:txBody>
          <a:bodyPr wrap="none">
            <a:prstTxWarp prst="textNoShape">
              <a:avLst/>
            </a:prstTxWarp>
            <a:spAutoFit/>
          </a:bodyPr>
          <a:lstStyle/>
          <a:p>
            <a:pPr algn="ctr"/>
            <a:r>
              <a:rPr lang="en-US">
                <a:solidFill>
                  <a:srgbClr val="FF3300"/>
                </a:solidFill>
                <a:latin typeface="Courier New" charset="0"/>
              </a:rPr>
              <a:t>5.6.7.213</a:t>
            </a:r>
          </a:p>
        </p:txBody>
      </p:sp>
      <p:sp>
        <p:nvSpPr>
          <p:cNvPr id="1556528" name="Oval 48"/>
          <p:cNvSpPr>
            <a:spLocks noChangeArrowheads="1"/>
          </p:cNvSpPr>
          <p:nvPr/>
        </p:nvSpPr>
        <p:spPr bwMode="auto">
          <a:xfrm>
            <a:off x="8748713" y="4197350"/>
            <a:ext cx="1612900" cy="1036638"/>
          </a:xfrm>
          <a:prstGeom prst="ellipse">
            <a:avLst/>
          </a:prstGeom>
          <a:noFill/>
          <a:ln w="25400">
            <a:solidFill>
              <a:srgbClr val="FF3300"/>
            </a:solidFill>
            <a:prstDash val="dashDot"/>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662790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A5CADA0-A2EC-9E46-9706-2EE57E97AC81}" type="slidenum">
              <a:rPr lang="en-US"/>
              <a:pPr/>
              <a:t>34</a:t>
            </a:fld>
            <a:endParaRPr lang="en-US"/>
          </a:p>
        </p:txBody>
      </p:sp>
      <p:sp>
        <p:nvSpPr>
          <p:cNvPr id="1615874" name="Rectangle 2"/>
          <p:cNvSpPr>
            <a:spLocks noGrp="1" noChangeArrowheads="1"/>
          </p:cNvSpPr>
          <p:nvPr>
            <p:ph type="title"/>
          </p:nvPr>
        </p:nvSpPr>
        <p:spPr>
          <a:xfrm>
            <a:off x="1984375" y="122238"/>
            <a:ext cx="8229600" cy="1020762"/>
          </a:xfrm>
        </p:spPr>
        <p:txBody>
          <a:bodyPr/>
          <a:lstStyle/>
          <a:p>
            <a:r>
              <a:rPr lang="en-US"/>
              <a:t>Special-Purpose Address Blocks</a:t>
            </a:r>
          </a:p>
        </p:txBody>
      </p:sp>
      <p:sp>
        <p:nvSpPr>
          <p:cNvPr id="1615875" name="Rectangle 3"/>
          <p:cNvSpPr>
            <a:spLocks noGrp="1" noChangeArrowheads="1"/>
          </p:cNvSpPr>
          <p:nvPr>
            <p:ph type="body" idx="1"/>
          </p:nvPr>
        </p:nvSpPr>
        <p:spPr>
          <a:xfrm>
            <a:off x="1840971" y="1371600"/>
            <a:ext cx="8686800" cy="5486400"/>
          </a:xfrm>
        </p:spPr>
        <p:txBody>
          <a:bodyPr/>
          <a:lstStyle/>
          <a:p>
            <a:pPr>
              <a:lnSpc>
                <a:spcPct val="80000"/>
              </a:lnSpc>
            </a:pPr>
            <a:r>
              <a:rPr lang="en-US" sz="2400" dirty="0"/>
              <a:t>Private addresses</a:t>
            </a:r>
          </a:p>
          <a:p>
            <a:pPr lvl="1">
              <a:lnSpc>
                <a:spcPct val="80000"/>
              </a:lnSpc>
            </a:pPr>
            <a:r>
              <a:rPr lang="en-US" sz="2000" dirty="0"/>
              <a:t>By agreement, </a:t>
            </a:r>
            <a:r>
              <a:rPr lang="en-US" sz="2000" dirty="0">
                <a:solidFill>
                  <a:srgbClr val="FF0000"/>
                </a:solidFill>
              </a:rPr>
              <a:t>not routed</a:t>
            </a:r>
            <a:r>
              <a:rPr lang="en-US" sz="2000" dirty="0"/>
              <a:t> in the public Internet</a:t>
            </a:r>
          </a:p>
          <a:p>
            <a:pPr lvl="1">
              <a:lnSpc>
                <a:spcPct val="80000"/>
              </a:lnSpc>
            </a:pPr>
            <a:r>
              <a:rPr lang="en-US" sz="2000" dirty="0"/>
              <a:t>For networks not meant for general Internet connectivity</a:t>
            </a:r>
          </a:p>
          <a:p>
            <a:pPr lvl="1">
              <a:lnSpc>
                <a:spcPct val="80000"/>
              </a:lnSpc>
            </a:pPr>
            <a:r>
              <a:rPr lang="en-US" sz="2000" dirty="0"/>
              <a:t>Blocks: </a:t>
            </a:r>
            <a:r>
              <a:rPr lang="en-US" sz="2000" b="1" dirty="0"/>
              <a:t>10.0.0.0/8</a:t>
            </a:r>
            <a:r>
              <a:rPr lang="en-US" sz="2000" dirty="0"/>
              <a:t>, </a:t>
            </a:r>
            <a:r>
              <a:rPr lang="en-US" sz="2000" b="1" dirty="0"/>
              <a:t>172.16.0.0/12</a:t>
            </a:r>
            <a:r>
              <a:rPr lang="en-US" sz="2000" dirty="0"/>
              <a:t>, </a:t>
            </a:r>
            <a:r>
              <a:rPr lang="en-US" sz="2000" b="1" dirty="0"/>
              <a:t>192.168.0.0/16</a:t>
            </a:r>
          </a:p>
          <a:p>
            <a:pPr>
              <a:lnSpc>
                <a:spcPct val="80000"/>
              </a:lnSpc>
            </a:pPr>
            <a:r>
              <a:rPr lang="en-US" sz="2400" dirty="0"/>
              <a:t>Link-local</a:t>
            </a:r>
          </a:p>
          <a:p>
            <a:pPr lvl="1">
              <a:lnSpc>
                <a:spcPct val="80000"/>
              </a:lnSpc>
            </a:pPr>
            <a:r>
              <a:rPr lang="en-US" sz="2000" dirty="0"/>
              <a:t>By agreement, not forwarded by </a:t>
            </a:r>
            <a:r>
              <a:rPr lang="en-US" sz="2000" dirty="0">
                <a:solidFill>
                  <a:srgbClr val="FF0000"/>
                </a:solidFill>
              </a:rPr>
              <a:t>any</a:t>
            </a:r>
            <a:r>
              <a:rPr lang="en-US" sz="2000" dirty="0"/>
              <a:t> router</a:t>
            </a:r>
          </a:p>
          <a:p>
            <a:pPr lvl="1">
              <a:lnSpc>
                <a:spcPct val="80000"/>
              </a:lnSpc>
            </a:pPr>
            <a:r>
              <a:rPr lang="en-US" sz="2000" dirty="0"/>
              <a:t>Used for single-link communication only</a:t>
            </a:r>
          </a:p>
          <a:p>
            <a:pPr lvl="1">
              <a:lnSpc>
                <a:spcPct val="80000"/>
              </a:lnSpc>
            </a:pPr>
            <a:r>
              <a:rPr lang="en-US" sz="2000" dirty="0"/>
              <a:t>Intent: </a:t>
            </a:r>
            <a:r>
              <a:rPr lang="en-US" sz="2000" dirty="0" err="1"/>
              <a:t>autoconfiguration</a:t>
            </a:r>
            <a:r>
              <a:rPr lang="en-US" sz="2000" dirty="0"/>
              <a:t> (especially when </a:t>
            </a:r>
            <a:r>
              <a:rPr lang="en-US" sz="2000" i="1" dirty="0"/>
              <a:t>DHCP</a:t>
            </a:r>
            <a:r>
              <a:rPr lang="en-US" sz="2000" dirty="0"/>
              <a:t> fails)</a:t>
            </a:r>
          </a:p>
          <a:p>
            <a:pPr lvl="1">
              <a:lnSpc>
                <a:spcPct val="80000"/>
              </a:lnSpc>
            </a:pPr>
            <a:r>
              <a:rPr lang="en-US" sz="2000" dirty="0"/>
              <a:t>Block: </a:t>
            </a:r>
            <a:r>
              <a:rPr lang="en-US" sz="2000" b="1" dirty="0"/>
              <a:t>169.254.0.0/16</a:t>
            </a:r>
            <a:endParaRPr lang="en-US" sz="2000" dirty="0"/>
          </a:p>
          <a:p>
            <a:pPr>
              <a:lnSpc>
                <a:spcPct val="80000"/>
              </a:lnSpc>
            </a:pPr>
            <a:r>
              <a:rPr lang="en-US" sz="2400" dirty="0"/>
              <a:t>Loopback</a:t>
            </a:r>
          </a:p>
          <a:p>
            <a:pPr lvl="1">
              <a:lnSpc>
                <a:spcPct val="80000"/>
              </a:lnSpc>
            </a:pPr>
            <a:r>
              <a:rPr lang="en-US" sz="2000" dirty="0"/>
              <a:t>Address blocks that refer to the local machine</a:t>
            </a:r>
          </a:p>
          <a:p>
            <a:pPr lvl="1">
              <a:lnSpc>
                <a:spcPct val="80000"/>
              </a:lnSpc>
            </a:pPr>
            <a:r>
              <a:rPr lang="en-US" sz="2000" dirty="0"/>
              <a:t>Block: </a:t>
            </a:r>
            <a:r>
              <a:rPr lang="en-US" sz="2000" b="1" dirty="0"/>
              <a:t>127.0.0.0/8</a:t>
            </a:r>
            <a:endParaRPr lang="en-US" sz="2000" dirty="0"/>
          </a:p>
          <a:p>
            <a:pPr lvl="1">
              <a:lnSpc>
                <a:spcPct val="80000"/>
              </a:lnSpc>
            </a:pPr>
            <a:r>
              <a:rPr lang="en-US" sz="2000" dirty="0"/>
              <a:t>Usually only </a:t>
            </a:r>
            <a:r>
              <a:rPr lang="en-US" sz="2000" b="1" dirty="0"/>
              <a:t>127.0.0.1/32</a:t>
            </a:r>
            <a:r>
              <a:rPr lang="en-US" sz="2000" dirty="0"/>
              <a:t> is used</a:t>
            </a:r>
          </a:p>
          <a:p>
            <a:pPr>
              <a:lnSpc>
                <a:spcPct val="80000"/>
              </a:lnSpc>
            </a:pPr>
            <a:r>
              <a:rPr lang="en-US" sz="2400" dirty="0"/>
              <a:t>Limited broadcast</a:t>
            </a:r>
          </a:p>
          <a:p>
            <a:pPr lvl="1">
              <a:lnSpc>
                <a:spcPct val="80000"/>
              </a:lnSpc>
            </a:pPr>
            <a:r>
              <a:rPr lang="en-US" sz="2000" dirty="0"/>
              <a:t>Sent to every host attached to the local network</a:t>
            </a:r>
          </a:p>
          <a:p>
            <a:pPr lvl="1">
              <a:lnSpc>
                <a:spcPct val="80000"/>
              </a:lnSpc>
            </a:pPr>
            <a:r>
              <a:rPr lang="en-US" sz="2000" dirty="0"/>
              <a:t>Block: </a:t>
            </a:r>
            <a:r>
              <a:rPr lang="en-US" sz="2000" b="1" dirty="0"/>
              <a:t>255.255.255.255/32</a:t>
            </a:r>
            <a:endParaRPr lang="en-US" sz="2000" dirty="0"/>
          </a:p>
        </p:txBody>
      </p:sp>
    </p:spTree>
    <p:extLst>
      <p:ext uri="{BB962C8B-B14F-4D97-AF65-F5344CB8AC3E}">
        <p14:creationId xmlns:p14="http://schemas.microsoft.com/office/powerpoint/2010/main" val="34684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1587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61587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161587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2" end="2"/>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161587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3" end="3"/>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1587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161587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161587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6" end="6"/>
                                            </p:txEl>
                                          </p:spTgt>
                                        </p:tgtEl>
                                        <p:attrNameLst>
                                          <p:attrName>ppt_c</p:attrName>
                                        </p:attrNameLst>
                                      </p:cBhvr>
                                      <p:to>
                                        <a:schemeClr val="bg2"/>
                                      </p:to>
                                    </p:animClr>
                                  </p:subTnLst>
                                </p:cTn>
                              </p:par>
                              <p:par>
                                <p:cTn id="21" presetID="1" presetClass="entr" presetSubtype="0" fill="hold" grpId="0" nodeType="withEffect">
                                  <p:stCondLst>
                                    <p:cond delay="0"/>
                                  </p:stCondLst>
                                  <p:childTnLst>
                                    <p:set>
                                      <p:cBhvr>
                                        <p:cTn id="22" dur="1" fill="hold">
                                          <p:stCondLst>
                                            <p:cond delay="0"/>
                                          </p:stCondLst>
                                        </p:cTn>
                                        <p:tgtEl>
                                          <p:spTgt spid="161587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7" end="7"/>
                                            </p:txEl>
                                          </p:spTgt>
                                        </p:tgtEl>
                                        <p:attrNameLst>
                                          <p:attrName>ppt_c</p:attrName>
                                        </p:attrNameLst>
                                      </p:cBhvr>
                                      <p:to>
                                        <a:schemeClr val="bg2"/>
                                      </p:to>
                                    </p:animClr>
                                  </p:subTnLst>
                                </p:cTn>
                              </p:par>
                              <p:par>
                                <p:cTn id="23" presetID="1" presetClass="entr" presetSubtype="0" fill="hold" grpId="0" nodeType="withEffect">
                                  <p:stCondLst>
                                    <p:cond delay="0"/>
                                  </p:stCondLst>
                                  <p:childTnLst>
                                    <p:set>
                                      <p:cBhvr>
                                        <p:cTn id="24" dur="1" fill="hold">
                                          <p:stCondLst>
                                            <p:cond delay="0"/>
                                          </p:stCondLst>
                                        </p:cTn>
                                        <p:tgtEl>
                                          <p:spTgt spid="161587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8" end="8"/>
                                            </p:txEl>
                                          </p:spTgt>
                                        </p:tgtEl>
                                        <p:attrNameLst>
                                          <p:attrName>ppt_c</p:attrName>
                                        </p:attrNameLst>
                                      </p:cBhvr>
                                      <p:to>
                                        <a:schemeClr val="bg2"/>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1587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9" end="9"/>
                                            </p:txEl>
                                          </p:spTgt>
                                        </p:tgtEl>
                                        <p:attrNameLst>
                                          <p:attrName>ppt_c</p:attrName>
                                        </p:attrNameLst>
                                      </p:cBhvr>
                                      <p:to>
                                        <a:schemeClr val="bg2"/>
                                      </p:to>
                                    </p:animClr>
                                  </p:subTnLst>
                                </p:cTn>
                              </p:par>
                              <p:par>
                                <p:cTn id="29" presetID="1" presetClass="entr" presetSubtype="0" fill="hold" grpId="0" nodeType="withEffect">
                                  <p:stCondLst>
                                    <p:cond delay="0"/>
                                  </p:stCondLst>
                                  <p:childTnLst>
                                    <p:set>
                                      <p:cBhvr>
                                        <p:cTn id="30" dur="1" fill="hold">
                                          <p:stCondLst>
                                            <p:cond delay="0"/>
                                          </p:stCondLst>
                                        </p:cTn>
                                        <p:tgtEl>
                                          <p:spTgt spid="1615875">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0" end="10"/>
                                            </p:txEl>
                                          </p:spTgt>
                                        </p:tgtEl>
                                        <p:attrNameLst>
                                          <p:attrName>ppt_c</p:attrName>
                                        </p:attrNameLst>
                                      </p:cBhvr>
                                      <p:to>
                                        <a:schemeClr val="bg2"/>
                                      </p:to>
                                    </p:animClr>
                                  </p:subTnLst>
                                </p:cTn>
                              </p:par>
                              <p:par>
                                <p:cTn id="31" presetID="1" presetClass="entr" presetSubtype="0" fill="hold" grpId="0" nodeType="withEffect">
                                  <p:stCondLst>
                                    <p:cond delay="0"/>
                                  </p:stCondLst>
                                  <p:childTnLst>
                                    <p:set>
                                      <p:cBhvr>
                                        <p:cTn id="32" dur="1" fill="hold">
                                          <p:stCondLst>
                                            <p:cond delay="0"/>
                                          </p:stCondLst>
                                        </p:cTn>
                                        <p:tgtEl>
                                          <p:spTgt spid="161587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1" end="11"/>
                                            </p:txEl>
                                          </p:spTgt>
                                        </p:tgtEl>
                                        <p:attrNameLst>
                                          <p:attrName>ppt_c</p:attrName>
                                        </p:attrNameLst>
                                      </p:cBhvr>
                                      <p:to>
                                        <a:schemeClr val="bg2"/>
                                      </p:to>
                                    </p:animClr>
                                  </p:subTnLst>
                                </p:cTn>
                              </p:par>
                              <p:par>
                                <p:cTn id="33" presetID="1" presetClass="entr" presetSubtype="0" fill="hold" grpId="0" nodeType="withEffect">
                                  <p:stCondLst>
                                    <p:cond delay="0"/>
                                  </p:stCondLst>
                                  <p:childTnLst>
                                    <p:set>
                                      <p:cBhvr>
                                        <p:cTn id="34" dur="1" fill="hold">
                                          <p:stCondLst>
                                            <p:cond delay="0"/>
                                          </p:stCondLst>
                                        </p:cTn>
                                        <p:tgtEl>
                                          <p:spTgt spid="1615875">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1615875">
                                            <p:txEl>
                                              <p:pRg st="12" end="12"/>
                                            </p:txEl>
                                          </p:spTgt>
                                        </p:tgtEl>
                                        <p:attrNameLst>
                                          <p:attrName>ppt_c</p:attrName>
                                        </p:attrNameLst>
                                      </p:cBhvr>
                                      <p:to>
                                        <a:schemeClr val="bg2"/>
                                      </p:to>
                                    </p:animClr>
                                  </p:sub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1587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1587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1587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58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CF0F0B8-AFD2-BD4F-834B-8B8209B0D01C}" type="slidenum">
              <a:rPr lang="en-US"/>
              <a:pPr/>
              <a:t>35</a:t>
            </a:fld>
            <a:endParaRPr lang="en-US"/>
          </a:p>
        </p:txBody>
      </p:sp>
      <p:sp>
        <p:nvSpPr>
          <p:cNvPr id="922626" name="Rectangle 2"/>
          <p:cNvSpPr>
            <a:spLocks noGrp="1" noChangeArrowheads="1"/>
          </p:cNvSpPr>
          <p:nvPr>
            <p:ph type="title"/>
          </p:nvPr>
        </p:nvSpPr>
        <p:spPr/>
        <p:txBody>
          <a:bodyPr/>
          <a:lstStyle/>
          <a:p>
            <a:r>
              <a:rPr lang="en-US"/>
              <a:t>Host Names vs. IP addresses</a:t>
            </a:r>
          </a:p>
        </p:txBody>
      </p:sp>
      <p:sp>
        <p:nvSpPr>
          <p:cNvPr id="922627" name="Rectangle 3"/>
          <p:cNvSpPr>
            <a:spLocks noGrp="1" noChangeArrowheads="1"/>
          </p:cNvSpPr>
          <p:nvPr>
            <p:ph type="body" idx="1"/>
          </p:nvPr>
        </p:nvSpPr>
        <p:spPr/>
        <p:txBody>
          <a:bodyPr>
            <a:normAutofit fontScale="92500" lnSpcReduction="20000"/>
          </a:bodyPr>
          <a:lstStyle/>
          <a:p>
            <a:r>
              <a:rPr lang="en-US" sz="3200" dirty="0"/>
              <a:t>Host names</a:t>
            </a:r>
          </a:p>
          <a:p>
            <a:pPr lvl="1"/>
            <a:r>
              <a:rPr lang="en-US" sz="2800" dirty="0"/>
              <a:t>Mnemonic name appreciated by </a:t>
            </a:r>
            <a:r>
              <a:rPr lang="en-US" sz="2800" dirty="0">
                <a:solidFill>
                  <a:srgbClr val="0000FF"/>
                </a:solidFill>
              </a:rPr>
              <a:t>humans</a:t>
            </a:r>
            <a:endParaRPr lang="en-US" sz="2800" dirty="0"/>
          </a:p>
          <a:p>
            <a:pPr lvl="1"/>
            <a:r>
              <a:rPr lang="en-US" sz="2800" dirty="0"/>
              <a:t>Variable length, full alphabet of characters</a:t>
            </a:r>
          </a:p>
          <a:p>
            <a:pPr lvl="1"/>
            <a:r>
              <a:rPr lang="en-US" sz="2800" dirty="0"/>
              <a:t>Provide little (if any) information about location</a:t>
            </a:r>
          </a:p>
          <a:p>
            <a:pPr lvl="1"/>
            <a:r>
              <a:rPr lang="en-US" sz="2800" dirty="0"/>
              <a:t>Examples: www.cnn.com and bbc.co.uk</a:t>
            </a:r>
          </a:p>
          <a:p>
            <a:r>
              <a:rPr lang="en-US" sz="3200" dirty="0"/>
              <a:t>IP addresses</a:t>
            </a:r>
          </a:p>
          <a:p>
            <a:pPr lvl="1"/>
            <a:r>
              <a:rPr lang="en-US" sz="2800" dirty="0"/>
              <a:t>Numerical address appreciated by </a:t>
            </a:r>
            <a:r>
              <a:rPr lang="en-US" sz="2800" dirty="0">
                <a:solidFill>
                  <a:srgbClr val="0000FF"/>
                </a:solidFill>
              </a:rPr>
              <a:t>routers</a:t>
            </a:r>
            <a:endParaRPr lang="en-US" sz="2800" dirty="0"/>
          </a:p>
          <a:p>
            <a:pPr lvl="1"/>
            <a:r>
              <a:rPr lang="en-US" sz="2800" dirty="0"/>
              <a:t>Fixed length, binary number</a:t>
            </a:r>
          </a:p>
          <a:p>
            <a:pPr lvl="1"/>
            <a:r>
              <a:rPr lang="en-US" sz="2800" dirty="0"/>
              <a:t>Hierarchical, related to host location</a:t>
            </a:r>
          </a:p>
          <a:p>
            <a:pPr lvl="1"/>
            <a:r>
              <a:rPr lang="en-US" sz="2800" dirty="0"/>
              <a:t>Examples: 129.59.15.60 and 192.168.0.1</a:t>
            </a:r>
            <a:endParaRPr lang="en-US" dirty="0"/>
          </a:p>
        </p:txBody>
      </p:sp>
    </p:spTree>
    <p:extLst>
      <p:ext uri="{BB962C8B-B14F-4D97-AF65-F5344CB8AC3E}">
        <p14:creationId xmlns:p14="http://schemas.microsoft.com/office/powerpoint/2010/main" val="2070089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6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2627">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2262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2262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62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2627">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22627">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2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2756F81B-3CAF-0B4D-B07B-51A85014AAAE}" type="slidenum">
              <a:rPr lang="en-US"/>
              <a:pPr/>
              <a:t>36</a:t>
            </a:fld>
            <a:endParaRPr lang="en-US"/>
          </a:p>
        </p:txBody>
      </p:sp>
      <p:sp>
        <p:nvSpPr>
          <p:cNvPr id="928770" name="Rectangle 2"/>
          <p:cNvSpPr>
            <a:spLocks noGrp="1" noChangeArrowheads="1"/>
          </p:cNvSpPr>
          <p:nvPr>
            <p:ph type="title"/>
          </p:nvPr>
        </p:nvSpPr>
        <p:spPr/>
        <p:txBody>
          <a:bodyPr/>
          <a:lstStyle/>
          <a:p>
            <a:r>
              <a:rPr lang="en-US"/>
              <a:t>Domain Name System (DNS)</a:t>
            </a:r>
          </a:p>
        </p:txBody>
      </p:sp>
      <p:sp>
        <p:nvSpPr>
          <p:cNvPr id="928771" name="Rectangle 3"/>
          <p:cNvSpPr>
            <a:spLocks noGrp="1" noChangeArrowheads="1"/>
          </p:cNvSpPr>
          <p:nvPr>
            <p:ph type="body" idx="1"/>
          </p:nvPr>
        </p:nvSpPr>
        <p:spPr>
          <a:xfrm>
            <a:off x="627063" y="1773238"/>
            <a:ext cx="4723870" cy="4033837"/>
          </a:xfrm>
        </p:spPr>
        <p:txBody>
          <a:bodyPr>
            <a:normAutofit fontScale="77500" lnSpcReduction="20000"/>
          </a:bodyPr>
          <a:lstStyle/>
          <a:p>
            <a:r>
              <a:rPr lang="en-US" sz="3200" dirty="0"/>
              <a:t>Properties of DNS</a:t>
            </a:r>
          </a:p>
          <a:p>
            <a:pPr lvl="1">
              <a:buClr>
                <a:schemeClr val="tx2"/>
              </a:buClr>
            </a:pPr>
            <a:r>
              <a:rPr lang="en-US" sz="2800" dirty="0">
                <a:solidFill>
                  <a:srgbClr val="0000FF"/>
                </a:solidFill>
              </a:rPr>
              <a:t>Hierarchical</a:t>
            </a:r>
            <a:r>
              <a:rPr lang="en-US" sz="2800" dirty="0"/>
              <a:t> name space divided into </a:t>
            </a:r>
            <a:r>
              <a:rPr lang="en-US" sz="2800" dirty="0">
                <a:solidFill>
                  <a:srgbClr val="0000FF"/>
                </a:solidFill>
              </a:rPr>
              <a:t>zones</a:t>
            </a:r>
            <a:endParaRPr lang="en-US" sz="2800" dirty="0"/>
          </a:p>
          <a:p>
            <a:pPr lvl="1"/>
            <a:r>
              <a:rPr lang="en-US" sz="2800" dirty="0"/>
              <a:t>Zones distributed over collection of DNS servers</a:t>
            </a:r>
          </a:p>
          <a:p>
            <a:r>
              <a:rPr lang="en-US" sz="3200" dirty="0"/>
              <a:t>Hierarchy of DNS servers</a:t>
            </a:r>
          </a:p>
          <a:p>
            <a:pPr lvl="1"/>
            <a:r>
              <a:rPr lang="en-US" sz="2800" dirty="0"/>
              <a:t>Root (</a:t>
            </a:r>
            <a:r>
              <a:rPr lang="en-US" sz="2800" dirty="0">
                <a:solidFill>
                  <a:srgbClr val="FF0000"/>
                </a:solidFill>
              </a:rPr>
              <a:t>hardwired</a:t>
            </a:r>
            <a:r>
              <a:rPr lang="en-US" sz="2800" dirty="0"/>
              <a:t> into other servers)</a:t>
            </a:r>
          </a:p>
          <a:p>
            <a:pPr lvl="1"/>
            <a:r>
              <a:rPr lang="en-US" sz="2800" dirty="0"/>
              <a:t>Top-level domain (</a:t>
            </a:r>
            <a:r>
              <a:rPr lang="en-US" sz="2800" dirty="0">
                <a:solidFill>
                  <a:srgbClr val="0000FF"/>
                </a:solidFill>
              </a:rPr>
              <a:t>TLD</a:t>
            </a:r>
            <a:r>
              <a:rPr lang="en-US" sz="2800" dirty="0"/>
              <a:t>) servers</a:t>
            </a:r>
          </a:p>
          <a:p>
            <a:pPr lvl="1"/>
            <a:r>
              <a:rPr lang="en-US" sz="2800" dirty="0"/>
              <a:t>Authoritative DNS servers</a:t>
            </a:r>
          </a:p>
          <a:p>
            <a:r>
              <a:rPr lang="en-US" sz="3200" dirty="0"/>
              <a:t>Performing the translations</a:t>
            </a:r>
          </a:p>
          <a:p>
            <a:pPr lvl="1"/>
            <a:r>
              <a:rPr lang="en-US" sz="2800" dirty="0"/>
              <a:t>Local DNS servers</a:t>
            </a:r>
          </a:p>
          <a:p>
            <a:pPr lvl="1">
              <a:buClr>
                <a:schemeClr val="tx2"/>
              </a:buClr>
            </a:pPr>
            <a:r>
              <a:rPr lang="en-US" sz="2800" dirty="0">
                <a:solidFill>
                  <a:srgbClr val="0000FF"/>
                </a:solidFill>
              </a:rPr>
              <a:t>Resolver</a:t>
            </a:r>
            <a:r>
              <a:rPr lang="en-US" sz="2800" dirty="0"/>
              <a:t> software</a:t>
            </a:r>
          </a:p>
        </p:txBody>
      </p:sp>
      <p:sp>
        <p:nvSpPr>
          <p:cNvPr id="2" name="TextBox 1"/>
          <p:cNvSpPr txBox="1"/>
          <p:nvPr/>
        </p:nvSpPr>
        <p:spPr>
          <a:xfrm>
            <a:off x="5497689" y="5576711"/>
            <a:ext cx="5588000" cy="372533"/>
          </a:xfrm>
          <a:prstGeom prst="rect">
            <a:avLst/>
          </a:prstGeom>
        </p:spPr>
        <p:style>
          <a:lnRef idx="2">
            <a:schemeClr val="dk1"/>
          </a:lnRef>
          <a:fillRef idx="1">
            <a:schemeClr val="lt1"/>
          </a:fillRef>
          <a:effectRef idx="0">
            <a:schemeClr val="dk1"/>
          </a:effectRef>
          <a:fontRef idx="minor">
            <a:schemeClr val="dk1"/>
          </a:fontRef>
        </p:style>
        <p:txBody>
          <a:bodyPr wrap="none" lIns="0" tIns="0" rIns="0" bIns="0" rtlCol="0">
            <a:noAutofit/>
          </a:bodyPr>
          <a:lstStyle/>
          <a:p>
            <a:pPr>
              <a:lnSpc>
                <a:spcPct val="110000"/>
              </a:lnSpc>
              <a:spcBef>
                <a:spcPts val="0"/>
              </a:spcBef>
            </a:pPr>
            <a:r>
              <a:rPr lang="en-US" sz="1400" dirty="0">
                <a:solidFill>
                  <a:schemeClr val="tx1"/>
                </a:solidFill>
              </a:rPr>
              <a:t>You should read up on how DNS’s hierarchical translation works</a:t>
            </a:r>
          </a:p>
        </p:txBody>
      </p:sp>
      <p:pic>
        <p:nvPicPr>
          <p:cNvPr id="3" name="Picture 2"/>
          <p:cNvPicPr>
            <a:picLocks noChangeAspect="1"/>
          </p:cNvPicPr>
          <p:nvPr/>
        </p:nvPicPr>
        <p:blipFill>
          <a:blip r:embed="rId3"/>
          <a:stretch>
            <a:fillRect/>
          </a:stretch>
        </p:blipFill>
        <p:spPr>
          <a:xfrm>
            <a:off x="6099175" y="2014465"/>
            <a:ext cx="5990227" cy="3309833"/>
          </a:xfrm>
          <a:prstGeom prst="rect">
            <a:avLst/>
          </a:prstGeom>
        </p:spPr>
      </p:pic>
    </p:spTree>
    <p:extLst>
      <p:ext uri="{BB962C8B-B14F-4D97-AF65-F5344CB8AC3E}">
        <p14:creationId xmlns:p14="http://schemas.microsoft.com/office/powerpoint/2010/main" val="184885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877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92877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1" end="1"/>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92877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2" end="2"/>
                                            </p:txEl>
                                          </p:spTgt>
                                        </p:tgtEl>
                                        <p:attrNameLst>
                                          <p:attrName>ppt_c</p:attrName>
                                        </p:attrNameLst>
                                      </p:cBhvr>
                                      <p:to>
                                        <a:schemeClr val="bg2"/>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877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3" end="3"/>
                                            </p:txEl>
                                          </p:spTgt>
                                        </p:tgtEl>
                                        <p:attrNameLst>
                                          <p:attrName>ppt_c</p:attrName>
                                        </p:attrNameLst>
                                      </p:cBhvr>
                                      <p:to>
                                        <a:schemeClr val="bg2"/>
                                      </p:to>
                                    </p:animClr>
                                  </p:subTnLst>
                                </p:cTn>
                              </p:par>
                              <p:par>
                                <p:cTn id="15" presetID="1" presetClass="entr" presetSubtype="0" fill="hold" grpId="0" nodeType="withEffect">
                                  <p:stCondLst>
                                    <p:cond delay="0"/>
                                  </p:stCondLst>
                                  <p:childTnLst>
                                    <p:set>
                                      <p:cBhvr>
                                        <p:cTn id="16" dur="1" fill="hold">
                                          <p:stCondLst>
                                            <p:cond delay="0"/>
                                          </p:stCondLst>
                                        </p:cTn>
                                        <p:tgtEl>
                                          <p:spTgt spid="92877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4" end="4"/>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92877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5" end="5"/>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92877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928771">
                                            <p:txEl>
                                              <p:pRg st="6" end="6"/>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87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2877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28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77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5074" name="Rectangle 2"/>
          <p:cNvSpPr>
            <a:spLocks noGrp="1" noChangeArrowheads="1"/>
          </p:cNvSpPr>
          <p:nvPr>
            <p:ph type="title"/>
          </p:nvPr>
        </p:nvSpPr>
        <p:spPr/>
        <p:txBody>
          <a:bodyPr/>
          <a:lstStyle/>
          <a:p>
            <a:r>
              <a:rPr lang="en-US"/>
              <a:t>Transport Protocols</a:t>
            </a:r>
          </a:p>
        </p:txBody>
      </p:sp>
      <p:sp>
        <p:nvSpPr>
          <p:cNvPr id="1795075" name="Rectangle 3"/>
          <p:cNvSpPr>
            <a:spLocks noGrp="1" noChangeArrowheads="1"/>
          </p:cNvSpPr>
          <p:nvPr>
            <p:ph type="body" idx="1"/>
          </p:nvPr>
        </p:nvSpPr>
        <p:spPr>
          <a:xfrm>
            <a:off x="1984375" y="1719264"/>
            <a:ext cx="4572000" cy="4833937"/>
          </a:xfrm>
        </p:spPr>
        <p:txBody>
          <a:bodyPr/>
          <a:lstStyle/>
          <a:p>
            <a:pPr>
              <a:lnSpc>
                <a:spcPct val="90000"/>
              </a:lnSpc>
            </a:pPr>
            <a:r>
              <a:rPr lang="en-US" sz="2000"/>
              <a:t>Provide</a:t>
            </a:r>
            <a:r>
              <a:rPr lang="en-US" sz="2000" i="1">
                <a:solidFill>
                  <a:srgbClr val="FF0000"/>
                </a:solidFill>
              </a:rPr>
              <a:t> logical communication</a:t>
            </a:r>
            <a:r>
              <a:rPr lang="en-US" sz="2000"/>
              <a:t> between application processes running on different hosts</a:t>
            </a:r>
          </a:p>
          <a:p>
            <a:pPr>
              <a:lnSpc>
                <a:spcPct val="90000"/>
              </a:lnSpc>
            </a:pPr>
            <a:r>
              <a:rPr lang="en-US" sz="2000"/>
              <a:t>Run on end hosts </a:t>
            </a:r>
          </a:p>
          <a:p>
            <a:pPr lvl="1">
              <a:lnSpc>
                <a:spcPct val="90000"/>
              </a:lnSpc>
            </a:pPr>
            <a:r>
              <a:rPr lang="en-US" sz="2000"/>
              <a:t>Sender: breaks application messages into </a:t>
            </a:r>
            <a:r>
              <a:rPr lang="en-US" sz="2000">
                <a:solidFill>
                  <a:srgbClr val="FF0000"/>
                </a:solidFill>
              </a:rPr>
              <a:t>segments</a:t>
            </a:r>
            <a:r>
              <a:rPr lang="en-US" sz="2000"/>
              <a:t>, </a:t>
            </a:r>
            <a:br>
              <a:rPr lang="en-US" sz="2000"/>
            </a:br>
            <a:r>
              <a:rPr lang="en-US" sz="2000"/>
              <a:t>and passes to network layer</a:t>
            </a:r>
          </a:p>
          <a:p>
            <a:pPr lvl="1">
              <a:lnSpc>
                <a:spcPct val="90000"/>
              </a:lnSpc>
            </a:pPr>
            <a:r>
              <a:rPr lang="en-US" sz="2000"/>
              <a:t>Receiver: reassembles segments into messages, passes to application layer</a:t>
            </a:r>
          </a:p>
          <a:p>
            <a:pPr>
              <a:lnSpc>
                <a:spcPct val="90000"/>
              </a:lnSpc>
            </a:pPr>
            <a:r>
              <a:rPr lang="en-US" sz="2000"/>
              <a:t>Multiple transport protocol available to applications</a:t>
            </a:r>
          </a:p>
          <a:p>
            <a:pPr lvl="1">
              <a:lnSpc>
                <a:spcPct val="90000"/>
              </a:lnSpc>
            </a:pPr>
            <a:r>
              <a:rPr lang="en-US" sz="2000"/>
              <a:t>Internet: TCP and UDP (mainly)</a:t>
            </a:r>
          </a:p>
          <a:p>
            <a:pPr>
              <a:lnSpc>
                <a:spcPct val="90000"/>
              </a:lnSpc>
            </a:pPr>
            <a:endParaRPr lang="en-US" sz="2000"/>
          </a:p>
        </p:txBody>
      </p:sp>
      <p:graphicFrame>
        <p:nvGraphicFramePr>
          <p:cNvPr id="1795076" name="Object 4"/>
          <p:cNvGraphicFramePr>
            <a:graphicFrameLocks noChangeAspect="1"/>
          </p:cNvGraphicFramePr>
          <p:nvPr/>
        </p:nvGraphicFramePr>
        <p:xfrm>
          <a:off x="7851775" y="3892551"/>
          <a:ext cx="1270000" cy="873125"/>
        </p:xfrm>
        <a:graphic>
          <a:graphicData uri="http://schemas.openxmlformats.org/presentationml/2006/ole">
            <mc:AlternateContent xmlns:mc="http://schemas.openxmlformats.org/markup-compatibility/2006">
              <mc:Choice xmlns:v="urn:schemas-microsoft-com:vml" Requires="v">
                <p:oleObj spid="_x0000_s114975" name="Clip" r:id="rId4" imgW="1306965" imgH="1083593" progId="">
                  <p:embed/>
                </p:oleObj>
              </mc:Choice>
              <mc:Fallback>
                <p:oleObj name="Clip" r:id="rId4" imgW="1306965" imgH="1083593" progId="">
                  <p:embed/>
                  <p:pic>
                    <p:nvPicPr>
                      <p:cNvPr id="1795076"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1775" y="3892551"/>
                        <a:ext cx="1270000" cy="873125"/>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077" name="Freeform 5"/>
          <p:cNvSpPr>
            <a:spLocks/>
          </p:cNvSpPr>
          <p:nvPr/>
        </p:nvSpPr>
        <p:spPr bwMode="auto">
          <a:xfrm>
            <a:off x="8616950" y="2522538"/>
            <a:ext cx="1798638" cy="1674812"/>
          </a:xfrm>
          <a:custGeom>
            <a:avLst/>
            <a:gdLst/>
            <a:ahLst/>
            <a:cxnLst>
              <a:cxn ang="0">
                <a:pos x="239" y="7"/>
              </a:cxn>
              <a:cxn ang="0">
                <a:pos x="35" y="157"/>
              </a:cxn>
              <a:cxn ang="0">
                <a:pos x="29" y="523"/>
              </a:cxn>
              <a:cxn ang="0">
                <a:pos x="53" y="829"/>
              </a:cxn>
              <a:cxn ang="0">
                <a:pos x="245" y="871"/>
              </a:cxn>
              <a:cxn ang="0">
                <a:pos x="647" y="1129"/>
              </a:cxn>
              <a:cxn ang="0">
                <a:pos x="995" y="1237"/>
              </a:cxn>
              <a:cxn ang="0">
                <a:pos x="1199" y="1021"/>
              </a:cxn>
              <a:cxn ang="0">
                <a:pos x="1271" y="445"/>
              </a:cxn>
              <a:cxn ang="0">
                <a:pos x="1205" y="211"/>
              </a:cxn>
              <a:cxn ang="0">
                <a:pos x="749" y="115"/>
              </a:cxn>
              <a:cxn ang="0">
                <a:pos x="239" y="7"/>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w="9525">
            <a:noFill/>
            <a:round/>
            <a:headEnd/>
            <a:tailEnd/>
          </a:ln>
          <a:effectLst/>
        </p:spPr>
        <p:txBody>
          <a:bodyPr wrap="none" anchor="ctr">
            <a:prstTxWarp prst="textNoShape">
              <a:avLst/>
            </a:prstTxWarp>
          </a:bodyPr>
          <a:lstStyle/>
          <a:p>
            <a:endParaRPr lang="en-US"/>
          </a:p>
        </p:txBody>
      </p:sp>
      <p:sp>
        <p:nvSpPr>
          <p:cNvPr id="1795078" name="Freeform 6"/>
          <p:cNvSpPr>
            <a:spLocks/>
          </p:cNvSpPr>
          <p:nvPr/>
        </p:nvSpPr>
        <p:spPr bwMode="auto">
          <a:xfrm>
            <a:off x="6737350" y="2379664"/>
            <a:ext cx="1866900" cy="1589087"/>
          </a:xfrm>
          <a:custGeom>
            <a:avLst/>
            <a:gdLst/>
            <a:ahLst/>
            <a:cxnLst>
              <a:cxn ang="0">
                <a:pos x="550" y="42"/>
              </a:cxn>
              <a:cxn ang="0">
                <a:pos x="82" y="60"/>
              </a:cxn>
              <a:cxn ang="0">
                <a:pos x="58" y="402"/>
              </a:cxn>
              <a:cxn ang="0">
                <a:pos x="28" y="720"/>
              </a:cxn>
              <a:cxn ang="0">
                <a:pos x="112" y="870"/>
              </a:cxn>
              <a:cxn ang="0">
                <a:pos x="538" y="876"/>
              </a:cxn>
              <a:cxn ang="0">
                <a:pos x="640" y="1128"/>
              </a:cxn>
              <a:cxn ang="0">
                <a:pos x="1234" y="1098"/>
              </a:cxn>
              <a:cxn ang="0">
                <a:pos x="1276" y="570"/>
              </a:cxn>
              <a:cxn ang="0">
                <a:pos x="1204" y="342"/>
              </a:cxn>
              <a:cxn ang="0">
                <a:pos x="760" y="288"/>
              </a:cxn>
              <a:cxn ang="0">
                <a:pos x="550" y="42"/>
              </a:cxn>
            </a:cxnLst>
            <a:rect l="0" t="0" r="r" b="b"/>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00CCFF"/>
          </a:solidFill>
          <a:ln w="9525">
            <a:noFill/>
            <a:round/>
            <a:headEnd/>
            <a:tailEnd/>
          </a:ln>
          <a:effectLst/>
        </p:spPr>
        <p:txBody>
          <a:bodyPr wrap="none" anchor="ctr">
            <a:prstTxWarp prst="textNoShape">
              <a:avLst/>
            </a:prstTxWarp>
          </a:bodyPr>
          <a:lstStyle/>
          <a:p>
            <a:endParaRPr lang="en-US"/>
          </a:p>
        </p:txBody>
      </p:sp>
      <p:sp>
        <p:nvSpPr>
          <p:cNvPr id="1795079" name="Freeform 7"/>
          <p:cNvSpPr>
            <a:spLocks/>
          </p:cNvSpPr>
          <p:nvPr/>
        </p:nvSpPr>
        <p:spPr bwMode="auto">
          <a:xfrm>
            <a:off x="7105651" y="3830639"/>
            <a:ext cx="2974975" cy="2219325"/>
          </a:xfrm>
          <a:custGeom>
            <a:avLst/>
            <a:gdLst/>
            <a:ahLst/>
            <a:cxnLst>
              <a:cxn ang="0">
                <a:pos x="27" y="652"/>
              </a:cxn>
              <a:cxn ang="0">
                <a:pos x="105" y="76"/>
              </a:cxn>
              <a:cxn ang="0">
                <a:pos x="657" y="196"/>
              </a:cxn>
              <a:cxn ang="0">
                <a:pos x="1209" y="100"/>
              </a:cxn>
              <a:cxn ang="0">
                <a:pos x="2001" y="406"/>
              </a:cxn>
              <a:cxn ang="0">
                <a:pos x="2013" y="1144"/>
              </a:cxn>
              <a:cxn ang="0">
                <a:pos x="1581" y="1600"/>
              </a:cxn>
              <a:cxn ang="0">
                <a:pos x="813" y="1516"/>
              </a:cxn>
              <a:cxn ang="0">
                <a:pos x="501" y="1270"/>
              </a:cxn>
              <a:cxn ang="0">
                <a:pos x="183" y="1066"/>
              </a:cxn>
              <a:cxn ang="0">
                <a:pos x="27" y="652"/>
              </a:cxn>
            </a:cxnLst>
            <a:rect l="0" t="0" r="r" b="b"/>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00CCFF"/>
          </a:solidFill>
          <a:ln w="9525">
            <a:noFill/>
            <a:round/>
            <a:headEnd/>
            <a:tailEnd/>
          </a:ln>
          <a:effectLst/>
        </p:spPr>
        <p:txBody>
          <a:bodyPr wrap="none" anchor="ctr">
            <a:prstTxWarp prst="textNoShape">
              <a:avLst/>
            </a:prstTxWarp>
          </a:bodyPr>
          <a:lstStyle/>
          <a:p>
            <a:endParaRPr lang="en-US"/>
          </a:p>
        </p:txBody>
      </p:sp>
      <p:grpSp>
        <p:nvGrpSpPr>
          <p:cNvPr id="2" name="Group 8"/>
          <p:cNvGrpSpPr>
            <a:grpSpLocks/>
          </p:cNvGrpSpPr>
          <p:nvPr/>
        </p:nvGrpSpPr>
        <p:grpSpPr bwMode="auto">
          <a:xfrm>
            <a:off x="6854826" y="2514600"/>
            <a:ext cx="733425" cy="319088"/>
            <a:chOff x="3552" y="246"/>
            <a:chExt cx="527" cy="248"/>
          </a:xfrm>
        </p:grpSpPr>
        <p:graphicFrame>
          <p:nvGraphicFramePr>
            <p:cNvPr id="1795081" name="Object 9"/>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4976" name="Clip" r:id="rId6" imgW="1306965" imgH="1083593" progId="">
                    <p:embed/>
                  </p:oleObj>
                </mc:Choice>
                <mc:Fallback>
                  <p:oleObj name="Clip" r:id="rId6" imgW="1306965" imgH="1083593" progId="">
                    <p:embed/>
                    <p:pic>
                      <p:nvPicPr>
                        <p:cNvPr id="1795081"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082" name="Object 10"/>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4977" name="Clip" r:id="rId7" imgW="681299" imgH="480415" progId="">
                    <p:embed/>
                  </p:oleObj>
                </mc:Choice>
                <mc:Fallback>
                  <p:oleObj name="Clip" r:id="rId7" imgW="681299" imgH="480415" progId="">
                    <p:embed/>
                    <p:pic>
                      <p:nvPicPr>
                        <p:cNvPr id="1795082"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083" name="Line 11"/>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3" name="Group 12"/>
          <p:cNvGrpSpPr>
            <a:grpSpLocks/>
          </p:cNvGrpSpPr>
          <p:nvPr/>
        </p:nvGrpSpPr>
        <p:grpSpPr bwMode="auto">
          <a:xfrm>
            <a:off x="6854826" y="3109914"/>
            <a:ext cx="733425" cy="319087"/>
            <a:chOff x="3552" y="246"/>
            <a:chExt cx="527" cy="248"/>
          </a:xfrm>
        </p:grpSpPr>
        <p:graphicFrame>
          <p:nvGraphicFramePr>
            <p:cNvPr id="1795085" name="Object 13"/>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14978" name="Clip" r:id="rId9" imgW="1306965" imgH="1083593" progId="">
                    <p:embed/>
                  </p:oleObj>
                </mc:Choice>
                <mc:Fallback>
                  <p:oleObj name="Clip" r:id="rId9" imgW="1306965" imgH="1083593" progId="">
                    <p:embed/>
                    <p:pic>
                      <p:nvPicPr>
                        <p:cNvPr id="1795085"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086" name="Object 14"/>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14979" name="Clip" r:id="rId10" imgW="681299" imgH="480415" progId="">
                    <p:embed/>
                  </p:oleObj>
                </mc:Choice>
                <mc:Fallback>
                  <p:oleObj name="Clip" r:id="rId10" imgW="681299" imgH="480415" progId="">
                    <p:embed/>
                    <p:pic>
                      <p:nvPicPr>
                        <p:cNvPr id="1795086"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087" name="Line 15"/>
            <p:cNvSpPr>
              <a:spLocks noChangeShapeType="1"/>
            </p:cNvSpPr>
            <p:nvPr/>
          </p:nvSpPr>
          <p:spPr bwMode="auto">
            <a:xfrm flipV="1">
              <a:off x="3844" y="434"/>
              <a:ext cx="8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grpSp>
        <p:nvGrpSpPr>
          <p:cNvPr id="4" name="Group 16"/>
          <p:cNvGrpSpPr>
            <a:grpSpLocks/>
          </p:cNvGrpSpPr>
          <p:nvPr/>
        </p:nvGrpSpPr>
        <p:grpSpPr bwMode="auto">
          <a:xfrm>
            <a:off x="7231063" y="2897188"/>
            <a:ext cx="69850" cy="214312"/>
            <a:chOff x="3842" y="406"/>
            <a:chExt cx="51" cy="167"/>
          </a:xfrm>
        </p:grpSpPr>
        <p:sp>
          <p:nvSpPr>
            <p:cNvPr id="1795089" name="Oval 17"/>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090" name="Oval 18"/>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091" name="Oval 19"/>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grpSp>
        <p:nvGrpSpPr>
          <p:cNvPr id="5" name="Group 20"/>
          <p:cNvGrpSpPr>
            <a:grpSpLocks/>
          </p:cNvGrpSpPr>
          <p:nvPr/>
        </p:nvGrpSpPr>
        <p:grpSpPr bwMode="auto">
          <a:xfrm>
            <a:off x="7700963" y="3400425"/>
            <a:ext cx="209550" cy="395288"/>
            <a:chOff x="4180" y="783"/>
            <a:chExt cx="150" cy="307"/>
          </a:xfrm>
        </p:grpSpPr>
        <p:sp>
          <p:nvSpPr>
            <p:cNvPr id="1795093" name="AutoShape 2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1795094" name="Rectangle 2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1795095" name="Rectangle 2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096" name="AutoShape 2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097" name="Line 2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795098" name="Line 2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795099" name="Rectangle 2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00" name="Rectangle 2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6" name="Group 29"/>
          <p:cNvGrpSpPr>
            <a:grpSpLocks/>
          </p:cNvGrpSpPr>
          <p:nvPr/>
        </p:nvGrpSpPr>
        <p:grpSpPr bwMode="auto">
          <a:xfrm rot="16200000">
            <a:off x="8013701" y="3478213"/>
            <a:ext cx="80962" cy="233363"/>
            <a:chOff x="3842" y="406"/>
            <a:chExt cx="51" cy="167"/>
          </a:xfrm>
        </p:grpSpPr>
        <p:sp>
          <p:nvSpPr>
            <p:cNvPr id="1795102" name="Oval 30"/>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103" name="Oval 31"/>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104" name="Oval 32"/>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sp>
        <p:nvSpPr>
          <p:cNvPr id="1795105" name="Line 33"/>
          <p:cNvSpPr>
            <a:spLocks noChangeShapeType="1"/>
          </p:cNvSpPr>
          <p:nvPr/>
        </p:nvSpPr>
        <p:spPr bwMode="auto">
          <a:xfrm>
            <a:off x="7837488" y="3308350"/>
            <a:ext cx="495300" cy="15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06" name="Line 34"/>
          <p:cNvSpPr>
            <a:spLocks noChangeShapeType="1"/>
          </p:cNvSpPr>
          <p:nvPr/>
        </p:nvSpPr>
        <p:spPr bwMode="auto">
          <a:xfrm>
            <a:off x="7840664" y="3305175"/>
            <a:ext cx="1587" cy="952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07" name="Line 35"/>
          <p:cNvSpPr>
            <a:spLocks noChangeShapeType="1"/>
          </p:cNvSpPr>
          <p:nvPr/>
        </p:nvSpPr>
        <p:spPr bwMode="auto">
          <a:xfrm>
            <a:off x="8335964" y="3303588"/>
            <a:ext cx="1587" cy="825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08" name="Line 36"/>
          <p:cNvSpPr>
            <a:spLocks noChangeShapeType="1"/>
          </p:cNvSpPr>
          <p:nvPr/>
        </p:nvSpPr>
        <p:spPr bwMode="auto">
          <a:xfrm>
            <a:off x="7537451" y="2768601"/>
            <a:ext cx="288925" cy="2651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09" name="Line 37"/>
          <p:cNvSpPr>
            <a:spLocks noChangeShapeType="1"/>
          </p:cNvSpPr>
          <p:nvPr/>
        </p:nvSpPr>
        <p:spPr bwMode="auto">
          <a:xfrm flipV="1">
            <a:off x="7550151" y="3054350"/>
            <a:ext cx="276225" cy="3302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10" name="Line 38"/>
          <p:cNvSpPr>
            <a:spLocks noChangeShapeType="1"/>
          </p:cNvSpPr>
          <p:nvPr/>
        </p:nvSpPr>
        <p:spPr bwMode="auto">
          <a:xfrm flipV="1">
            <a:off x="8077200" y="3140076"/>
            <a:ext cx="1588" cy="1635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7" name="Group 39"/>
          <p:cNvGrpSpPr>
            <a:grpSpLocks/>
          </p:cNvGrpSpPr>
          <p:nvPr/>
        </p:nvGrpSpPr>
        <p:grpSpPr bwMode="auto">
          <a:xfrm>
            <a:off x="8196263" y="3378200"/>
            <a:ext cx="209550" cy="395288"/>
            <a:chOff x="4180" y="783"/>
            <a:chExt cx="150" cy="307"/>
          </a:xfrm>
        </p:grpSpPr>
        <p:sp>
          <p:nvSpPr>
            <p:cNvPr id="1795112" name="AutoShape 4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1795113" name="Rectangle 4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1795114" name="Rectangle 4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15" name="AutoShape 4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16" name="Line 4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795117" name="Line 4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795118" name="Rectangle 4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19" name="Rectangle 4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8" name="Group 48"/>
          <p:cNvGrpSpPr>
            <a:grpSpLocks/>
          </p:cNvGrpSpPr>
          <p:nvPr/>
        </p:nvGrpSpPr>
        <p:grpSpPr bwMode="auto">
          <a:xfrm>
            <a:off x="7239001" y="3997326"/>
            <a:ext cx="479425" cy="925513"/>
            <a:chOff x="3314" y="1248"/>
            <a:chExt cx="344" cy="694"/>
          </a:xfrm>
        </p:grpSpPr>
        <p:graphicFrame>
          <p:nvGraphicFramePr>
            <p:cNvPr id="1795121" name="Object 49"/>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14980" name="Clip" r:id="rId11" imgW="1306965" imgH="1083593" progId="">
                    <p:embed/>
                  </p:oleObj>
                </mc:Choice>
                <mc:Fallback>
                  <p:oleObj name="Clip" r:id="rId11" imgW="1306965" imgH="1083593" progId="">
                    <p:embed/>
                    <p:pic>
                      <p:nvPicPr>
                        <p:cNvPr id="1795121"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122" name="Line 50"/>
            <p:cNvSpPr>
              <a:spLocks noChangeShapeType="1"/>
            </p:cNvSpPr>
            <p:nvPr/>
          </p:nvSpPr>
          <p:spPr bwMode="auto">
            <a:xfrm flipV="1">
              <a:off x="3606" y="1433"/>
              <a:ext cx="52" cy="5"/>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aphicFrame>
          <p:nvGraphicFramePr>
            <p:cNvPr id="1795123" name="Object 51"/>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14981" name="Clip" r:id="rId12" imgW="1306965" imgH="1083593" progId="">
                    <p:embed/>
                  </p:oleObj>
                </mc:Choice>
                <mc:Fallback>
                  <p:oleObj name="Clip" r:id="rId12" imgW="1306965" imgH="1083593" progId="">
                    <p:embed/>
                    <p:pic>
                      <p:nvPicPr>
                        <p:cNvPr id="1795123"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124" name="Line 52"/>
            <p:cNvSpPr>
              <a:spLocks noChangeShapeType="1"/>
            </p:cNvSpPr>
            <p:nvPr/>
          </p:nvSpPr>
          <p:spPr bwMode="auto">
            <a:xfrm flipV="1">
              <a:off x="3606" y="1882"/>
              <a:ext cx="52" cy="2"/>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grpSp>
          <p:nvGrpSpPr>
            <p:cNvPr id="9" name="Group 53"/>
            <p:cNvGrpSpPr>
              <a:grpSpLocks/>
            </p:cNvGrpSpPr>
            <p:nvPr/>
          </p:nvGrpSpPr>
          <p:grpSpPr bwMode="auto">
            <a:xfrm>
              <a:off x="3404" y="1504"/>
              <a:ext cx="51" cy="167"/>
              <a:chOff x="3842" y="406"/>
              <a:chExt cx="51" cy="167"/>
            </a:xfrm>
          </p:grpSpPr>
          <p:sp>
            <p:nvSpPr>
              <p:cNvPr id="1795126" name="Oval 54"/>
              <p:cNvSpPr>
                <a:spLocks noChangeArrowheads="1"/>
              </p:cNvSpPr>
              <p:nvPr/>
            </p:nvSpPr>
            <p:spPr bwMode="auto">
              <a:xfrm>
                <a:off x="3842" y="40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127" name="Oval 55"/>
              <p:cNvSpPr>
                <a:spLocks noChangeArrowheads="1"/>
              </p:cNvSpPr>
              <p:nvPr/>
            </p:nvSpPr>
            <p:spPr bwMode="auto">
              <a:xfrm>
                <a:off x="3844" y="46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128" name="Oval 56"/>
              <p:cNvSpPr>
                <a:spLocks noChangeArrowheads="1"/>
              </p:cNvSpPr>
              <p:nvPr/>
            </p:nvSpPr>
            <p:spPr bwMode="auto">
              <a:xfrm>
                <a:off x="3846" y="526"/>
                <a:ext cx="47" cy="47"/>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grpSp>
        <p:sp>
          <p:nvSpPr>
            <p:cNvPr id="1795129" name="Line 57"/>
            <p:cNvSpPr>
              <a:spLocks noChangeShapeType="1"/>
            </p:cNvSpPr>
            <p:nvPr/>
          </p:nvSpPr>
          <p:spPr bwMode="auto">
            <a:xfrm>
              <a:off x="3654" y="1431"/>
              <a:ext cx="0" cy="45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aphicFrame>
        <p:nvGraphicFramePr>
          <p:cNvPr id="1795130" name="Object 58"/>
          <p:cNvGraphicFramePr>
            <a:graphicFrameLocks noChangeAspect="1"/>
          </p:cNvGraphicFramePr>
          <p:nvPr/>
        </p:nvGraphicFramePr>
        <p:xfrm>
          <a:off x="7493001" y="4995863"/>
          <a:ext cx="415925" cy="330200"/>
        </p:xfrm>
        <a:graphic>
          <a:graphicData uri="http://schemas.openxmlformats.org/presentationml/2006/ole">
            <mc:AlternateContent xmlns:mc="http://schemas.openxmlformats.org/markup-compatibility/2006">
              <mc:Choice xmlns:v="urn:schemas-microsoft-com:vml" Requires="v">
                <p:oleObj spid="_x0000_s114982" name="Clip" r:id="rId13" imgW="1306965" imgH="1083593" progId="">
                  <p:embed/>
                </p:oleObj>
              </mc:Choice>
              <mc:Fallback>
                <p:oleObj name="Clip" r:id="rId13" imgW="1306965" imgH="1083593" progId="">
                  <p:embed/>
                  <p:pic>
                    <p:nvPicPr>
                      <p:cNvPr id="179513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93001" y="4995863"/>
                        <a:ext cx="415925" cy="330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131" name="Oval 59"/>
          <p:cNvSpPr>
            <a:spLocks noChangeArrowheads="1"/>
          </p:cNvSpPr>
          <p:nvPr/>
        </p:nvSpPr>
        <p:spPr bwMode="auto">
          <a:xfrm rot="16200000">
            <a:off x="7909719" y="5099844"/>
            <a:ext cx="63500" cy="65088"/>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132" name="Oval 60"/>
          <p:cNvSpPr>
            <a:spLocks noChangeArrowheads="1"/>
          </p:cNvSpPr>
          <p:nvPr/>
        </p:nvSpPr>
        <p:spPr bwMode="auto">
          <a:xfrm rot="16200000">
            <a:off x="7994651" y="5097463"/>
            <a:ext cx="63500" cy="66675"/>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133" name="Oval 61"/>
          <p:cNvSpPr>
            <a:spLocks noChangeArrowheads="1"/>
          </p:cNvSpPr>
          <p:nvPr/>
        </p:nvSpPr>
        <p:spPr bwMode="auto">
          <a:xfrm rot="16200000">
            <a:off x="8072438" y="5102225"/>
            <a:ext cx="61912" cy="65088"/>
          </a:xfrm>
          <a:prstGeom prst="ellipse">
            <a:avLst/>
          </a:prstGeom>
          <a:solidFill>
            <a:schemeClr val="accent2"/>
          </a:solidFill>
          <a:ln w="9525">
            <a:noFill/>
            <a:round/>
            <a:headEnd/>
            <a:tailEnd/>
          </a:ln>
          <a:effectLst/>
        </p:spPr>
        <p:txBody>
          <a:bodyPr wrap="none" anchor="ctr">
            <a:prstTxWarp prst="textNoShape">
              <a:avLst/>
            </a:prstTxWarp>
          </a:bodyPr>
          <a:lstStyle/>
          <a:p>
            <a:endParaRPr lang="en-US"/>
          </a:p>
        </p:txBody>
      </p:sp>
      <p:sp>
        <p:nvSpPr>
          <p:cNvPr id="1795134" name="Line 62"/>
          <p:cNvSpPr>
            <a:spLocks noChangeShapeType="1"/>
          </p:cNvSpPr>
          <p:nvPr/>
        </p:nvSpPr>
        <p:spPr bwMode="auto">
          <a:xfrm rot="16200000">
            <a:off x="8331995" y="4982370"/>
            <a:ext cx="60325" cy="1587"/>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1795135" name="Line 63"/>
          <p:cNvSpPr>
            <a:spLocks noChangeShapeType="1"/>
          </p:cNvSpPr>
          <p:nvPr/>
        </p:nvSpPr>
        <p:spPr bwMode="auto">
          <a:xfrm rot="5400000" flipH="1">
            <a:off x="7705725" y="4973638"/>
            <a:ext cx="63500"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1795136" name="Line 64"/>
          <p:cNvSpPr>
            <a:spLocks noChangeShapeType="1"/>
          </p:cNvSpPr>
          <p:nvPr/>
        </p:nvSpPr>
        <p:spPr bwMode="auto">
          <a:xfrm rot="16200000" flipV="1">
            <a:off x="8052594" y="4634707"/>
            <a:ext cx="0" cy="627062"/>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37" name="Line 65"/>
          <p:cNvSpPr>
            <a:spLocks noChangeShapeType="1"/>
          </p:cNvSpPr>
          <p:nvPr/>
        </p:nvSpPr>
        <p:spPr bwMode="auto">
          <a:xfrm flipV="1">
            <a:off x="7718426" y="4573589"/>
            <a:ext cx="93663" cy="3175"/>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38" name="Line 66"/>
          <p:cNvSpPr>
            <a:spLocks noChangeShapeType="1"/>
          </p:cNvSpPr>
          <p:nvPr/>
        </p:nvSpPr>
        <p:spPr bwMode="auto">
          <a:xfrm>
            <a:off x="8320088" y="4619626"/>
            <a:ext cx="303212" cy="3857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39" name="Line 67"/>
          <p:cNvSpPr>
            <a:spLocks noChangeShapeType="1"/>
          </p:cNvSpPr>
          <p:nvPr/>
        </p:nvSpPr>
        <p:spPr bwMode="auto">
          <a:xfrm flipH="1">
            <a:off x="9115425" y="4616451"/>
            <a:ext cx="279400" cy="3921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aphicFrame>
        <p:nvGraphicFramePr>
          <p:cNvPr id="1795140" name="Object 68"/>
          <p:cNvGraphicFramePr>
            <a:graphicFrameLocks noChangeAspect="1"/>
          </p:cNvGraphicFramePr>
          <p:nvPr/>
        </p:nvGraphicFramePr>
        <p:xfrm>
          <a:off x="9293225" y="4168775"/>
          <a:ext cx="203200" cy="241300"/>
        </p:xfrm>
        <a:graphic>
          <a:graphicData uri="http://schemas.openxmlformats.org/presentationml/2006/ole">
            <mc:AlternateContent xmlns:mc="http://schemas.openxmlformats.org/markup-compatibility/2006">
              <mc:Choice xmlns:v="urn:schemas-microsoft-com:vml" Requires="v">
                <p:oleObj spid="_x0000_s114983" name="Clip" r:id="rId14" imgW="983074" imgH="1207911" progId="">
                  <p:embed/>
                </p:oleObj>
              </mc:Choice>
              <mc:Fallback>
                <p:oleObj name="Clip" r:id="rId14" imgW="983074" imgH="1207911" progId="">
                  <p:embed/>
                  <p:pic>
                    <p:nvPicPr>
                      <p:cNvPr id="1795140" name="Object 6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93225" y="4168775"/>
                        <a:ext cx="203200" cy="2413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141" name="Object 69"/>
          <p:cNvGraphicFramePr>
            <a:graphicFrameLocks noChangeAspect="1"/>
          </p:cNvGraphicFramePr>
          <p:nvPr/>
        </p:nvGraphicFramePr>
        <p:xfrm>
          <a:off x="7956550" y="4249738"/>
          <a:ext cx="203200" cy="239712"/>
        </p:xfrm>
        <a:graphic>
          <a:graphicData uri="http://schemas.openxmlformats.org/presentationml/2006/ole">
            <mc:AlternateContent xmlns:mc="http://schemas.openxmlformats.org/markup-compatibility/2006">
              <mc:Choice xmlns:v="urn:schemas-microsoft-com:vml" Requires="v">
                <p:oleObj spid="_x0000_s114984" name="Clip" r:id="rId16" imgW="983074" imgH="1207911" progId="">
                  <p:embed/>
                </p:oleObj>
              </mc:Choice>
              <mc:Fallback>
                <p:oleObj name="Clip" r:id="rId16" imgW="983074" imgH="1207911" progId="">
                  <p:embed/>
                  <p:pic>
                    <p:nvPicPr>
                      <p:cNvPr id="1795141"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956550" y="4249738"/>
                        <a:ext cx="203200" cy="23971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nvGrpSpPr>
          <p:cNvPr id="10" name="Group 70"/>
          <p:cNvGrpSpPr>
            <a:grpSpLocks/>
          </p:cNvGrpSpPr>
          <p:nvPr/>
        </p:nvGrpSpPr>
        <p:grpSpPr bwMode="auto">
          <a:xfrm>
            <a:off x="8304213" y="5446714"/>
            <a:ext cx="406400" cy="427037"/>
            <a:chOff x="2870" y="1518"/>
            <a:chExt cx="292" cy="320"/>
          </a:xfrm>
        </p:grpSpPr>
        <p:graphicFrame>
          <p:nvGraphicFramePr>
            <p:cNvPr id="1795143" name="Object 71"/>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4985" name="Clip" r:id="rId17" imgW="826731" imgH="839928" progId="">
                    <p:embed/>
                  </p:oleObj>
                </mc:Choice>
                <mc:Fallback>
                  <p:oleObj name="Clip" r:id="rId17" imgW="826731" imgH="839928" progId="">
                    <p:embed/>
                    <p:pic>
                      <p:nvPicPr>
                        <p:cNvPr id="1795143" name="Object 7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144" name="Object 72"/>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4986" name="Clip" r:id="rId19" imgW="1267476" imgH="1198375" progId="">
                    <p:embed/>
                  </p:oleObj>
                </mc:Choice>
                <mc:Fallback>
                  <p:oleObj name="Clip" r:id="rId19" imgW="1267476" imgH="1198375" progId="">
                    <p:embed/>
                    <p:pic>
                      <p:nvPicPr>
                        <p:cNvPr id="1795144" name="Object 7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1" name="Group 73"/>
          <p:cNvGrpSpPr>
            <a:grpSpLocks/>
          </p:cNvGrpSpPr>
          <p:nvPr/>
        </p:nvGrpSpPr>
        <p:grpSpPr bwMode="auto">
          <a:xfrm>
            <a:off x="9082088" y="5478464"/>
            <a:ext cx="406400" cy="427037"/>
            <a:chOff x="2870" y="1518"/>
            <a:chExt cx="292" cy="320"/>
          </a:xfrm>
        </p:grpSpPr>
        <p:graphicFrame>
          <p:nvGraphicFramePr>
            <p:cNvPr id="1795146" name="Object 74"/>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14987" name="Clip" r:id="rId21" imgW="826731" imgH="839928" progId="">
                    <p:embed/>
                  </p:oleObj>
                </mc:Choice>
                <mc:Fallback>
                  <p:oleObj name="Clip" r:id="rId21" imgW="826731" imgH="839928" progId="">
                    <p:embed/>
                    <p:pic>
                      <p:nvPicPr>
                        <p:cNvPr id="1795146"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1795147" name="Object 75"/>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14988" name="Clip" r:id="rId22" imgW="1267476" imgH="1198375" progId="">
                    <p:embed/>
                  </p:oleObj>
                </mc:Choice>
                <mc:Fallback>
                  <p:oleObj name="Clip" r:id="rId22" imgW="1267476" imgH="1198375" progId="">
                    <p:embed/>
                    <p:pic>
                      <p:nvPicPr>
                        <p:cNvPr id="1795147"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pSp>
      <p:grpSp>
        <p:nvGrpSpPr>
          <p:cNvPr id="12" name="Group 76"/>
          <p:cNvGrpSpPr>
            <a:grpSpLocks/>
          </p:cNvGrpSpPr>
          <p:nvPr/>
        </p:nvGrpSpPr>
        <p:grpSpPr bwMode="auto">
          <a:xfrm>
            <a:off x="8667751" y="5194300"/>
            <a:ext cx="379413" cy="376238"/>
            <a:chOff x="4733" y="2082"/>
            <a:chExt cx="272" cy="282"/>
          </a:xfrm>
        </p:grpSpPr>
        <p:graphicFrame>
          <p:nvGraphicFramePr>
            <p:cNvPr id="1795149" name="Object 77"/>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14989" name="Clip" r:id="rId23" imgW="826731" imgH="839928" progId="">
                    <p:embed/>
                  </p:oleObj>
                </mc:Choice>
                <mc:Fallback>
                  <p:oleObj name="Clip" r:id="rId23" imgW="826731" imgH="839928" progId="">
                    <p:embed/>
                    <p:pic>
                      <p:nvPicPr>
                        <p:cNvPr id="1795149"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795150" name="Rectangle 78"/>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grpSp>
      <p:sp>
        <p:nvSpPr>
          <p:cNvPr id="1795151" name="Line 79"/>
          <p:cNvSpPr>
            <a:spLocks noChangeShapeType="1"/>
          </p:cNvSpPr>
          <p:nvPr/>
        </p:nvSpPr>
        <p:spPr bwMode="auto">
          <a:xfrm>
            <a:off x="8974138" y="5097463"/>
            <a:ext cx="0" cy="2286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13" name="Group 80"/>
          <p:cNvGrpSpPr>
            <a:grpSpLocks/>
          </p:cNvGrpSpPr>
          <p:nvPr/>
        </p:nvGrpSpPr>
        <p:grpSpPr bwMode="auto">
          <a:xfrm>
            <a:off x="9694863" y="4521201"/>
            <a:ext cx="207962" cy="409575"/>
            <a:chOff x="4180" y="783"/>
            <a:chExt cx="150" cy="307"/>
          </a:xfrm>
        </p:grpSpPr>
        <p:sp>
          <p:nvSpPr>
            <p:cNvPr id="1795153" name="AutoShape 81"/>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1795154" name="Rectangle 82"/>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1795155" name="Rectangle 83"/>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56" name="AutoShape 84"/>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57" name="Line 85"/>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795158" name="Line 86"/>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795159" name="Rectangle 87"/>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60" name="Rectangle 88"/>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grpSp>
        <p:nvGrpSpPr>
          <p:cNvPr id="14" name="Group 89"/>
          <p:cNvGrpSpPr>
            <a:grpSpLocks/>
          </p:cNvGrpSpPr>
          <p:nvPr/>
        </p:nvGrpSpPr>
        <p:grpSpPr bwMode="auto">
          <a:xfrm>
            <a:off x="9682163" y="4965701"/>
            <a:ext cx="207962" cy="409575"/>
            <a:chOff x="4180" y="783"/>
            <a:chExt cx="150" cy="307"/>
          </a:xfrm>
        </p:grpSpPr>
        <p:sp>
          <p:nvSpPr>
            <p:cNvPr id="1795162" name="AutoShape 90"/>
            <p:cNvSpPr>
              <a:spLocks noChangeArrowheads="1"/>
            </p:cNvSpPr>
            <p:nvPr/>
          </p:nvSpPr>
          <p:spPr bwMode="auto">
            <a:xfrm>
              <a:off x="4180" y="1019"/>
              <a:ext cx="150" cy="71"/>
            </a:xfrm>
            <a:prstGeom prst="parallelogram">
              <a:avLst>
                <a:gd name="adj" fmla="val 81387"/>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1795163" name="Rectangle 91"/>
            <p:cNvSpPr>
              <a:spLocks noChangeArrowheads="1"/>
            </p:cNvSpPr>
            <p:nvPr/>
          </p:nvSpPr>
          <p:spPr bwMode="auto">
            <a:xfrm>
              <a:off x="4256" y="785"/>
              <a:ext cx="69" cy="236"/>
            </a:xfrm>
            <a:prstGeom prst="rect">
              <a:avLst/>
            </a:prstGeom>
            <a:solidFill>
              <a:srgbClr val="33CCCC"/>
            </a:solidFill>
            <a:ln w="9525">
              <a:noFill/>
              <a:miter lim="800000"/>
              <a:headEnd/>
              <a:tailEnd/>
            </a:ln>
            <a:effectLst/>
          </p:spPr>
          <p:txBody>
            <a:bodyPr wrap="none" anchor="ctr">
              <a:prstTxWarp prst="textNoShape">
                <a:avLst/>
              </a:prstTxWarp>
            </a:bodyPr>
            <a:lstStyle/>
            <a:p>
              <a:endParaRPr lang="en-US"/>
            </a:p>
          </p:txBody>
        </p:sp>
        <p:sp>
          <p:nvSpPr>
            <p:cNvPr id="1795164" name="Rectangle 92"/>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65" name="AutoShape 93"/>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66" name="Line 94"/>
            <p:cNvSpPr>
              <a:spLocks noChangeShapeType="1"/>
            </p:cNvSpPr>
            <p:nvPr/>
          </p:nvSpPr>
          <p:spPr bwMode="auto">
            <a:xfrm>
              <a:off x="4330" y="788"/>
              <a:ext cx="0" cy="231"/>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795167" name="Line 95"/>
            <p:cNvSpPr>
              <a:spLocks noChangeShapeType="1"/>
            </p:cNvSpPr>
            <p:nvPr/>
          </p:nvSpPr>
          <p:spPr bwMode="auto">
            <a:xfrm flipH="1">
              <a:off x="4276" y="1019"/>
              <a:ext cx="54" cy="69"/>
            </a:xfrm>
            <a:prstGeom prst="line">
              <a:avLst/>
            </a:prstGeom>
            <a:noFill/>
            <a:ln w="9525">
              <a:solidFill>
                <a:schemeClr val="tx1"/>
              </a:solidFill>
              <a:round/>
              <a:headEnd/>
              <a:tailEnd/>
            </a:ln>
            <a:effectLst/>
          </p:spPr>
          <p:txBody>
            <a:bodyPr wrap="none" anchor="ctr">
              <a:prstTxWarp prst="textNoShape">
                <a:avLst/>
              </a:prstTxWarp>
            </a:bodyPr>
            <a:lstStyle/>
            <a:p>
              <a:endParaRPr lang="en-US"/>
            </a:p>
          </p:txBody>
        </p:sp>
        <p:sp>
          <p:nvSpPr>
            <p:cNvPr id="1795168" name="Rectangle 96"/>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95169" name="Rectangle 97"/>
            <p:cNvSpPr>
              <a:spLocks noChangeArrowheads="1"/>
            </p:cNvSpPr>
            <p:nvPr/>
          </p:nvSpPr>
          <p:spPr bwMode="auto">
            <a:xfrm>
              <a:off x="4202" y="924"/>
              <a:ext cx="48" cy="48"/>
            </a:xfrm>
            <a:prstGeom prst="rect">
              <a:avLst/>
            </a:prstGeom>
            <a:solidFill>
              <a:schemeClr val="bg1"/>
            </a:solidFill>
            <a:ln w="9525">
              <a:noFill/>
              <a:miter lim="800000"/>
              <a:headEnd/>
              <a:tailEnd/>
            </a:ln>
            <a:effectLst/>
          </p:spPr>
          <p:txBody>
            <a:bodyPr wrap="none" anchor="ctr">
              <a:prstTxWarp prst="textNoShape">
                <a:avLst/>
              </a:prstTxWarp>
            </a:bodyPr>
            <a:lstStyle/>
            <a:p>
              <a:endParaRPr lang="en-US"/>
            </a:p>
          </p:txBody>
        </p:sp>
      </p:grpSp>
      <p:sp>
        <p:nvSpPr>
          <p:cNvPr id="1795170" name="Line 98"/>
          <p:cNvSpPr>
            <a:spLocks noChangeShapeType="1"/>
          </p:cNvSpPr>
          <p:nvPr/>
        </p:nvSpPr>
        <p:spPr bwMode="auto">
          <a:xfrm rot="5400000" flipH="1">
            <a:off x="9308307" y="4895057"/>
            <a:ext cx="611187" cy="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1" name="Line 99"/>
          <p:cNvSpPr>
            <a:spLocks noChangeShapeType="1"/>
          </p:cNvSpPr>
          <p:nvPr/>
        </p:nvSpPr>
        <p:spPr bwMode="auto">
          <a:xfrm rot="16200000">
            <a:off x="9662319" y="5147469"/>
            <a:ext cx="0" cy="10318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2" name="Line 100"/>
          <p:cNvSpPr>
            <a:spLocks noChangeShapeType="1"/>
          </p:cNvSpPr>
          <p:nvPr/>
        </p:nvSpPr>
        <p:spPr bwMode="auto">
          <a:xfrm rot="16200000">
            <a:off x="9652000" y="4678363"/>
            <a:ext cx="0" cy="889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3" name="Line 101"/>
          <p:cNvSpPr>
            <a:spLocks noChangeShapeType="1"/>
          </p:cNvSpPr>
          <p:nvPr/>
        </p:nvSpPr>
        <p:spPr bwMode="auto">
          <a:xfrm flipV="1">
            <a:off x="8331200" y="2819401"/>
            <a:ext cx="458788" cy="2079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4" name="Line 102"/>
          <p:cNvSpPr>
            <a:spLocks noChangeShapeType="1"/>
          </p:cNvSpPr>
          <p:nvPr/>
        </p:nvSpPr>
        <p:spPr bwMode="auto">
          <a:xfrm>
            <a:off x="9266239" y="2803526"/>
            <a:ext cx="485775" cy="2079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5" name="Line 103"/>
          <p:cNvSpPr>
            <a:spLocks noChangeShapeType="1"/>
          </p:cNvSpPr>
          <p:nvPr/>
        </p:nvSpPr>
        <p:spPr bwMode="auto">
          <a:xfrm flipH="1">
            <a:off x="9785350" y="3140075"/>
            <a:ext cx="241300" cy="68103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6" name="Line 104"/>
          <p:cNvSpPr>
            <a:spLocks noChangeShapeType="1"/>
          </p:cNvSpPr>
          <p:nvPr/>
        </p:nvSpPr>
        <p:spPr bwMode="auto">
          <a:xfrm>
            <a:off x="9015413" y="2916238"/>
            <a:ext cx="0" cy="4318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7" name="Line 105"/>
          <p:cNvSpPr>
            <a:spLocks noChangeShapeType="1"/>
          </p:cNvSpPr>
          <p:nvPr/>
        </p:nvSpPr>
        <p:spPr bwMode="auto">
          <a:xfrm>
            <a:off x="9040814" y="3563938"/>
            <a:ext cx="534987" cy="36830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8" name="Line 106"/>
          <p:cNvSpPr>
            <a:spLocks noChangeShapeType="1"/>
          </p:cNvSpPr>
          <p:nvPr/>
        </p:nvSpPr>
        <p:spPr bwMode="auto">
          <a:xfrm flipH="1">
            <a:off x="9501188" y="4029076"/>
            <a:ext cx="266700" cy="36036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79" name="Line 107"/>
          <p:cNvSpPr>
            <a:spLocks noChangeShapeType="1"/>
          </p:cNvSpPr>
          <p:nvPr/>
        </p:nvSpPr>
        <p:spPr bwMode="auto">
          <a:xfrm flipH="1">
            <a:off x="9274175" y="3108326"/>
            <a:ext cx="560388" cy="384175"/>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80" name="Line 108"/>
          <p:cNvSpPr>
            <a:spLocks noChangeShapeType="1"/>
          </p:cNvSpPr>
          <p:nvPr/>
        </p:nvSpPr>
        <p:spPr bwMode="auto">
          <a:xfrm flipH="1">
            <a:off x="9283700" y="2547939"/>
            <a:ext cx="350838" cy="255587"/>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81" name="Line 109"/>
          <p:cNvSpPr>
            <a:spLocks noChangeShapeType="1"/>
          </p:cNvSpPr>
          <p:nvPr/>
        </p:nvSpPr>
        <p:spPr bwMode="auto">
          <a:xfrm flipH="1">
            <a:off x="10001251" y="2724151"/>
            <a:ext cx="201613" cy="17621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15" name="Group 110"/>
          <p:cNvGrpSpPr>
            <a:grpSpLocks/>
          </p:cNvGrpSpPr>
          <p:nvPr/>
        </p:nvGrpSpPr>
        <p:grpSpPr bwMode="auto">
          <a:xfrm>
            <a:off x="7812088" y="2916238"/>
            <a:ext cx="501650" cy="233362"/>
            <a:chOff x="3600" y="219"/>
            <a:chExt cx="360" cy="175"/>
          </a:xfrm>
        </p:grpSpPr>
        <p:sp>
          <p:nvSpPr>
            <p:cNvPr id="1795183" name="Oval 11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1795184" name="Line 11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85" name="Line 11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86" name="Rectangle 11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400">
                <a:latin typeface="Times New Roman" charset="0"/>
              </a:endParaRPr>
            </a:p>
          </p:txBody>
        </p:sp>
        <p:sp>
          <p:nvSpPr>
            <p:cNvPr id="1795187" name="Oval 11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6" name="Group 116"/>
            <p:cNvGrpSpPr>
              <a:grpSpLocks/>
            </p:cNvGrpSpPr>
            <p:nvPr/>
          </p:nvGrpSpPr>
          <p:grpSpPr bwMode="auto">
            <a:xfrm>
              <a:off x="3686" y="244"/>
              <a:ext cx="177" cy="66"/>
              <a:chOff x="2848" y="848"/>
              <a:chExt cx="140" cy="98"/>
            </a:xfrm>
          </p:grpSpPr>
          <p:sp>
            <p:nvSpPr>
              <p:cNvPr id="1795189" name="Line 11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190" name="Line 11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191" name="Line 11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7" name="Group 120"/>
            <p:cNvGrpSpPr>
              <a:grpSpLocks/>
            </p:cNvGrpSpPr>
            <p:nvPr/>
          </p:nvGrpSpPr>
          <p:grpSpPr bwMode="auto">
            <a:xfrm flipV="1">
              <a:off x="3686" y="243"/>
              <a:ext cx="177" cy="66"/>
              <a:chOff x="2848" y="848"/>
              <a:chExt cx="140" cy="98"/>
            </a:xfrm>
          </p:grpSpPr>
          <p:sp>
            <p:nvSpPr>
              <p:cNvPr id="1795193" name="Line 12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194" name="Line 12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195" name="Line 12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8" name="Group 124"/>
          <p:cNvGrpSpPr>
            <a:grpSpLocks/>
          </p:cNvGrpSpPr>
          <p:nvPr/>
        </p:nvGrpSpPr>
        <p:grpSpPr bwMode="auto">
          <a:xfrm>
            <a:off x="8764588" y="2687638"/>
            <a:ext cx="501650" cy="233362"/>
            <a:chOff x="3600" y="219"/>
            <a:chExt cx="360" cy="175"/>
          </a:xfrm>
        </p:grpSpPr>
        <p:sp>
          <p:nvSpPr>
            <p:cNvPr id="1795197" name="Oval 12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1795198" name="Line 12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199" name="Line 12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00" name="Rectangle 12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400">
                <a:latin typeface="Times New Roman" charset="0"/>
              </a:endParaRPr>
            </a:p>
          </p:txBody>
        </p:sp>
        <p:sp>
          <p:nvSpPr>
            <p:cNvPr id="1795201" name="Oval 12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9" name="Group 130"/>
            <p:cNvGrpSpPr>
              <a:grpSpLocks/>
            </p:cNvGrpSpPr>
            <p:nvPr/>
          </p:nvGrpSpPr>
          <p:grpSpPr bwMode="auto">
            <a:xfrm>
              <a:off x="3686" y="244"/>
              <a:ext cx="177" cy="66"/>
              <a:chOff x="2848" y="848"/>
              <a:chExt cx="140" cy="98"/>
            </a:xfrm>
          </p:grpSpPr>
          <p:sp>
            <p:nvSpPr>
              <p:cNvPr id="1795203" name="Line 13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04" name="Line 13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05" name="Line 13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0" name="Group 134"/>
            <p:cNvGrpSpPr>
              <a:grpSpLocks/>
            </p:cNvGrpSpPr>
            <p:nvPr/>
          </p:nvGrpSpPr>
          <p:grpSpPr bwMode="auto">
            <a:xfrm flipV="1">
              <a:off x="3686" y="243"/>
              <a:ext cx="177" cy="66"/>
              <a:chOff x="2848" y="848"/>
              <a:chExt cx="140" cy="98"/>
            </a:xfrm>
          </p:grpSpPr>
          <p:sp>
            <p:nvSpPr>
              <p:cNvPr id="1795207" name="Line 13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08" name="Line 13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09" name="Line 13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1" name="Group 138"/>
          <p:cNvGrpSpPr>
            <a:grpSpLocks/>
          </p:cNvGrpSpPr>
          <p:nvPr/>
        </p:nvGrpSpPr>
        <p:grpSpPr bwMode="auto">
          <a:xfrm>
            <a:off x="8782050" y="3344863"/>
            <a:ext cx="501650" cy="233362"/>
            <a:chOff x="3600" y="219"/>
            <a:chExt cx="360" cy="175"/>
          </a:xfrm>
        </p:grpSpPr>
        <p:sp>
          <p:nvSpPr>
            <p:cNvPr id="1795211" name="Oval 13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1795212" name="Line 14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13" name="Line 14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14" name="Rectangle 14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400">
                <a:latin typeface="Times New Roman" charset="0"/>
              </a:endParaRPr>
            </a:p>
          </p:txBody>
        </p:sp>
        <p:sp>
          <p:nvSpPr>
            <p:cNvPr id="1795215" name="Oval 14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2" name="Group 144"/>
            <p:cNvGrpSpPr>
              <a:grpSpLocks/>
            </p:cNvGrpSpPr>
            <p:nvPr/>
          </p:nvGrpSpPr>
          <p:grpSpPr bwMode="auto">
            <a:xfrm>
              <a:off x="3686" y="244"/>
              <a:ext cx="177" cy="66"/>
              <a:chOff x="2848" y="848"/>
              <a:chExt cx="140" cy="98"/>
            </a:xfrm>
          </p:grpSpPr>
          <p:sp>
            <p:nvSpPr>
              <p:cNvPr id="1795217" name="Line 14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18" name="Line 14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19" name="Line 14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3" name="Group 148"/>
            <p:cNvGrpSpPr>
              <a:grpSpLocks/>
            </p:cNvGrpSpPr>
            <p:nvPr/>
          </p:nvGrpSpPr>
          <p:grpSpPr bwMode="auto">
            <a:xfrm flipV="1">
              <a:off x="3686" y="243"/>
              <a:ext cx="177" cy="66"/>
              <a:chOff x="2848" y="848"/>
              <a:chExt cx="140" cy="98"/>
            </a:xfrm>
          </p:grpSpPr>
          <p:sp>
            <p:nvSpPr>
              <p:cNvPr id="1795221" name="Line 14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22" name="Line 15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23" name="Line 15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4" name="Group 152"/>
          <p:cNvGrpSpPr>
            <a:grpSpLocks/>
          </p:cNvGrpSpPr>
          <p:nvPr/>
        </p:nvGrpSpPr>
        <p:grpSpPr bwMode="auto">
          <a:xfrm>
            <a:off x="9752013" y="2895601"/>
            <a:ext cx="500062" cy="233363"/>
            <a:chOff x="3600" y="219"/>
            <a:chExt cx="360" cy="175"/>
          </a:xfrm>
        </p:grpSpPr>
        <p:sp>
          <p:nvSpPr>
            <p:cNvPr id="1795225" name="Oval 153"/>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1795226" name="Line 154"/>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27" name="Line 155"/>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28" name="Rectangle 156"/>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400">
                <a:latin typeface="Times New Roman" charset="0"/>
              </a:endParaRPr>
            </a:p>
          </p:txBody>
        </p:sp>
        <p:sp>
          <p:nvSpPr>
            <p:cNvPr id="1795229" name="Oval 157"/>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5" name="Group 158"/>
            <p:cNvGrpSpPr>
              <a:grpSpLocks/>
            </p:cNvGrpSpPr>
            <p:nvPr/>
          </p:nvGrpSpPr>
          <p:grpSpPr bwMode="auto">
            <a:xfrm>
              <a:off x="3686" y="244"/>
              <a:ext cx="177" cy="66"/>
              <a:chOff x="2848" y="848"/>
              <a:chExt cx="140" cy="98"/>
            </a:xfrm>
          </p:grpSpPr>
          <p:sp>
            <p:nvSpPr>
              <p:cNvPr id="1795231" name="Line 15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32" name="Line 16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33" name="Line 16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6" name="Group 162"/>
            <p:cNvGrpSpPr>
              <a:grpSpLocks/>
            </p:cNvGrpSpPr>
            <p:nvPr/>
          </p:nvGrpSpPr>
          <p:grpSpPr bwMode="auto">
            <a:xfrm flipV="1">
              <a:off x="3686" y="243"/>
              <a:ext cx="177" cy="66"/>
              <a:chOff x="2848" y="848"/>
              <a:chExt cx="140" cy="98"/>
            </a:xfrm>
          </p:grpSpPr>
          <p:sp>
            <p:nvSpPr>
              <p:cNvPr id="1795235" name="Line 16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36" name="Line 16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37" name="Line 16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27" name="Group 166"/>
          <p:cNvGrpSpPr>
            <a:grpSpLocks/>
          </p:cNvGrpSpPr>
          <p:nvPr/>
        </p:nvGrpSpPr>
        <p:grpSpPr bwMode="auto">
          <a:xfrm>
            <a:off x="9558338" y="3792538"/>
            <a:ext cx="501650" cy="233362"/>
            <a:chOff x="3600" y="219"/>
            <a:chExt cx="360" cy="175"/>
          </a:xfrm>
        </p:grpSpPr>
        <p:sp>
          <p:nvSpPr>
            <p:cNvPr id="1795239" name="Oval 167"/>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1795240" name="Line 168"/>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41" name="Line 169"/>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42" name="Rectangle 170"/>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400">
                <a:latin typeface="Times New Roman" charset="0"/>
              </a:endParaRPr>
            </a:p>
          </p:txBody>
        </p:sp>
        <p:sp>
          <p:nvSpPr>
            <p:cNvPr id="1795243" name="Oval 171"/>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28" name="Group 172"/>
            <p:cNvGrpSpPr>
              <a:grpSpLocks/>
            </p:cNvGrpSpPr>
            <p:nvPr/>
          </p:nvGrpSpPr>
          <p:grpSpPr bwMode="auto">
            <a:xfrm>
              <a:off x="3686" y="244"/>
              <a:ext cx="177" cy="66"/>
              <a:chOff x="2848" y="848"/>
              <a:chExt cx="140" cy="98"/>
            </a:xfrm>
          </p:grpSpPr>
          <p:sp>
            <p:nvSpPr>
              <p:cNvPr id="1795245" name="Line 173"/>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46" name="Line 174"/>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47" name="Line 175"/>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29" name="Group 176"/>
            <p:cNvGrpSpPr>
              <a:grpSpLocks/>
            </p:cNvGrpSpPr>
            <p:nvPr/>
          </p:nvGrpSpPr>
          <p:grpSpPr bwMode="auto">
            <a:xfrm flipV="1">
              <a:off x="3686" y="243"/>
              <a:ext cx="177" cy="66"/>
              <a:chOff x="2848" y="848"/>
              <a:chExt cx="140" cy="98"/>
            </a:xfrm>
          </p:grpSpPr>
          <p:sp>
            <p:nvSpPr>
              <p:cNvPr id="1795249" name="Line 17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50" name="Line 17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51" name="Line 17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30" name="Group 180"/>
          <p:cNvGrpSpPr>
            <a:grpSpLocks/>
          </p:cNvGrpSpPr>
          <p:nvPr/>
        </p:nvGrpSpPr>
        <p:grpSpPr bwMode="auto">
          <a:xfrm>
            <a:off x="9224963" y="4376738"/>
            <a:ext cx="501650" cy="234950"/>
            <a:chOff x="3600" y="219"/>
            <a:chExt cx="360" cy="175"/>
          </a:xfrm>
        </p:grpSpPr>
        <p:sp>
          <p:nvSpPr>
            <p:cNvPr id="1795253" name="Oval 181"/>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1795254" name="Line 182"/>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55" name="Line 183"/>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56" name="Rectangle 184"/>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400">
                <a:latin typeface="Times New Roman" charset="0"/>
              </a:endParaRPr>
            </a:p>
          </p:txBody>
        </p:sp>
        <p:sp>
          <p:nvSpPr>
            <p:cNvPr id="1795257" name="Oval 185"/>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31" name="Group 186"/>
            <p:cNvGrpSpPr>
              <a:grpSpLocks/>
            </p:cNvGrpSpPr>
            <p:nvPr/>
          </p:nvGrpSpPr>
          <p:grpSpPr bwMode="auto">
            <a:xfrm>
              <a:off x="3686" y="244"/>
              <a:ext cx="177" cy="66"/>
              <a:chOff x="2848" y="848"/>
              <a:chExt cx="140" cy="98"/>
            </a:xfrm>
          </p:grpSpPr>
          <p:sp>
            <p:nvSpPr>
              <p:cNvPr id="1795259" name="Line 187"/>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60" name="Line 188"/>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61" name="Line 189"/>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795111" name="Group 190"/>
            <p:cNvGrpSpPr>
              <a:grpSpLocks/>
            </p:cNvGrpSpPr>
            <p:nvPr/>
          </p:nvGrpSpPr>
          <p:grpSpPr bwMode="auto">
            <a:xfrm flipV="1">
              <a:off x="3686" y="243"/>
              <a:ext cx="177" cy="66"/>
              <a:chOff x="2848" y="848"/>
              <a:chExt cx="140" cy="98"/>
            </a:xfrm>
          </p:grpSpPr>
          <p:sp>
            <p:nvSpPr>
              <p:cNvPr id="1795263" name="Line 19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64" name="Line 19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65" name="Line 19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795120" name="Group 194"/>
          <p:cNvGrpSpPr>
            <a:grpSpLocks/>
          </p:cNvGrpSpPr>
          <p:nvPr/>
        </p:nvGrpSpPr>
        <p:grpSpPr bwMode="auto">
          <a:xfrm>
            <a:off x="8615363" y="4865688"/>
            <a:ext cx="500062" cy="233362"/>
            <a:chOff x="3600" y="219"/>
            <a:chExt cx="360" cy="175"/>
          </a:xfrm>
        </p:grpSpPr>
        <p:sp>
          <p:nvSpPr>
            <p:cNvPr id="1795267" name="Oval 195"/>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1795268" name="Line 196"/>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69" name="Line 197"/>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70" name="Rectangle 198"/>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400">
                <a:latin typeface="Times New Roman" charset="0"/>
              </a:endParaRPr>
            </a:p>
          </p:txBody>
        </p:sp>
        <p:sp>
          <p:nvSpPr>
            <p:cNvPr id="1795271" name="Oval 199"/>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795125" name="Group 200"/>
            <p:cNvGrpSpPr>
              <a:grpSpLocks/>
            </p:cNvGrpSpPr>
            <p:nvPr/>
          </p:nvGrpSpPr>
          <p:grpSpPr bwMode="auto">
            <a:xfrm>
              <a:off x="3686" y="244"/>
              <a:ext cx="177" cy="66"/>
              <a:chOff x="2848" y="848"/>
              <a:chExt cx="140" cy="98"/>
            </a:xfrm>
          </p:grpSpPr>
          <p:sp>
            <p:nvSpPr>
              <p:cNvPr id="1795273" name="Line 201"/>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74" name="Line 202"/>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75" name="Line 203"/>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795142" name="Group 204"/>
            <p:cNvGrpSpPr>
              <a:grpSpLocks/>
            </p:cNvGrpSpPr>
            <p:nvPr/>
          </p:nvGrpSpPr>
          <p:grpSpPr bwMode="auto">
            <a:xfrm flipV="1">
              <a:off x="3686" y="243"/>
              <a:ext cx="177" cy="66"/>
              <a:chOff x="2848" y="848"/>
              <a:chExt cx="140" cy="98"/>
            </a:xfrm>
          </p:grpSpPr>
          <p:sp>
            <p:nvSpPr>
              <p:cNvPr id="1795277" name="Line 20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78" name="Line 20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79" name="Line 20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grpSp>
        <p:nvGrpSpPr>
          <p:cNvPr id="1795145" name="Group 208"/>
          <p:cNvGrpSpPr>
            <a:grpSpLocks/>
          </p:cNvGrpSpPr>
          <p:nvPr/>
        </p:nvGrpSpPr>
        <p:grpSpPr bwMode="auto">
          <a:xfrm>
            <a:off x="7812088" y="4489451"/>
            <a:ext cx="501650" cy="233363"/>
            <a:chOff x="3600" y="219"/>
            <a:chExt cx="360" cy="175"/>
          </a:xfrm>
        </p:grpSpPr>
        <p:sp>
          <p:nvSpPr>
            <p:cNvPr id="1795281" name="Oval 209"/>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sp>
          <p:nvSpPr>
            <p:cNvPr id="1795282" name="Line 210"/>
            <p:cNvSpPr>
              <a:spLocks noChangeShapeType="1"/>
            </p:cNvSpPr>
            <p:nvPr/>
          </p:nvSpPr>
          <p:spPr bwMode="auto">
            <a:xfrm>
              <a:off x="3603"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83" name="Line 211"/>
            <p:cNvSpPr>
              <a:spLocks noChangeShapeType="1"/>
            </p:cNvSpPr>
            <p:nvPr/>
          </p:nvSpPr>
          <p:spPr bwMode="auto">
            <a:xfrm>
              <a:off x="3960" y="289"/>
              <a:ext cx="0" cy="60"/>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284" name="Rectangle 212"/>
            <p:cNvSpPr>
              <a:spLocks noChangeArrowheads="1"/>
            </p:cNvSpPr>
            <p:nvPr/>
          </p:nvSpPr>
          <p:spPr bwMode="auto">
            <a:xfrm>
              <a:off x="3603" y="289"/>
              <a:ext cx="354" cy="59"/>
            </a:xfrm>
            <a:prstGeom prst="rect">
              <a:avLst/>
            </a:prstGeom>
            <a:solidFill>
              <a:schemeClr val="hlink"/>
            </a:solidFill>
            <a:ln w="12700">
              <a:noFill/>
              <a:miter lim="800000"/>
              <a:headEnd/>
              <a:tailEnd/>
            </a:ln>
            <a:effectLst/>
          </p:spPr>
          <p:txBody>
            <a:bodyPr wrap="none" anchor="ctr">
              <a:prstTxWarp prst="textNoShape">
                <a:avLst/>
              </a:prstTxWarp>
            </a:bodyPr>
            <a:lstStyle/>
            <a:p>
              <a:pPr algn="ctr" eaLnBrk="0" hangingPunct="0"/>
              <a:endParaRPr lang="en-US" sz="2400">
                <a:latin typeface="Times New Roman" charset="0"/>
              </a:endParaRPr>
            </a:p>
          </p:txBody>
        </p:sp>
        <p:sp>
          <p:nvSpPr>
            <p:cNvPr id="1795285" name="Oval 213"/>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a:effectLst/>
          </p:spPr>
          <p:txBody>
            <a:bodyPr wrap="none" anchor="ctr">
              <a:prstTxWarp prst="textNoShape">
                <a:avLst/>
              </a:prstTxWarp>
            </a:bodyPr>
            <a:lstStyle/>
            <a:p>
              <a:endParaRPr lang="en-US"/>
            </a:p>
          </p:txBody>
        </p:sp>
        <p:grpSp>
          <p:nvGrpSpPr>
            <p:cNvPr id="1795148" name="Group 214"/>
            <p:cNvGrpSpPr>
              <a:grpSpLocks/>
            </p:cNvGrpSpPr>
            <p:nvPr/>
          </p:nvGrpSpPr>
          <p:grpSpPr bwMode="auto">
            <a:xfrm>
              <a:off x="3686" y="244"/>
              <a:ext cx="177" cy="66"/>
              <a:chOff x="2848" y="848"/>
              <a:chExt cx="140" cy="98"/>
            </a:xfrm>
          </p:grpSpPr>
          <p:sp>
            <p:nvSpPr>
              <p:cNvPr id="1795287" name="Line 215"/>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88" name="Line 216"/>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89" name="Line 217"/>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nvGrpSpPr>
            <p:cNvPr id="1795152" name="Group 218"/>
            <p:cNvGrpSpPr>
              <a:grpSpLocks/>
            </p:cNvGrpSpPr>
            <p:nvPr/>
          </p:nvGrpSpPr>
          <p:grpSpPr bwMode="auto">
            <a:xfrm flipV="1">
              <a:off x="3686" y="243"/>
              <a:ext cx="177" cy="66"/>
              <a:chOff x="2848" y="848"/>
              <a:chExt cx="140" cy="98"/>
            </a:xfrm>
          </p:grpSpPr>
          <p:sp>
            <p:nvSpPr>
              <p:cNvPr id="1795291" name="Line 219"/>
              <p:cNvSpPr>
                <a:spLocks noChangeShapeType="1"/>
              </p:cNvSpPr>
              <p:nvPr/>
            </p:nvSpPr>
            <p:spPr bwMode="auto">
              <a:xfrm flipV="1">
                <a:off x="2848" y="848"/>
                <a:ext cx="50" cy="2"/>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92" name="Line 220"/>
              <p:cNvSpPr>
                <a:spLocks noChangeShapeType="1"/>
              </p:cNvSpPr>
              <p:nvPr/>
            </p:nvSpPr>
            <p:spPr bwMode="auto">
              <a:xfrm>
                <a:off x="2944" y="946"/>
                <a:ext cx="44" cy="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5293" name="Line 221"/>
              <p:cNvSpPr>
                <a:spLocks noChangeShapeType="1"/>
              </p:cNvSpPr>
              <p:nvPr/>
            </p:nvSpPr>
            <p:spPr bwMode="auto">
              <a:xfrm>
                <a:off x="2894" y="850"/>
                <a:ext cx="52" cy="96"/>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grpSp>
      </p:grpSp>
      <p:sp>
        <p:nvSpPr>
          <p:cNvPr id="1795294" name="Line 222"/>
          <p:cNvSpPr>
            <a:spLocks noChangeShapeType="1"/>
          </p:cNvSpPr>
          <p:nvPr/>
        </p:nvSpPr>
        <p:spPr bwMode="auto">
          <a:xfrm flipV="1">
            <a:off x="8067675" y="4702175"/>
            <a:ext cx="1588" cy="249238"/>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nvGrpSpPr>
          <p:cNvPr id="1795161" name="Group 223"/>
          <p:cNvGrpSpPr>
            <a:grpSpLocks/>
          </p:cNvGrpSpPr>
          <p:nvPr/>
        </p:nvGrpSpPr>
        <p:grpSpPr bwMode="auto">
          <a:xfrm>
            <a:off x="6521450" y="2036764"/>
            <a:ext cx="814388" cy="1169988"/>
            <a:chOff x="4180" y="744"/>
            <a:chExt cx="513" cy="737"/>
          </a:xfrm>
        </p:grpSpPr>
        <p:sp>
          <p:nvSpPr>
            <p:cNvPr id="1795296" name="Rectangle 224"/>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795297" name="Rectangle 225"/>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795298" name="Rectangle 226"/>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a:p>
          </p:txBody>
        </p:sp>
        <p:sp>
          <p:nvSpPr>
            <p:cNvPr id="1795299" name="Text Box 227"/>
            <p:cNvSpPr txBox="1">
              <a:spLocks noChangeArrowheads="1"/>
            </p:cNvSpPr>
            <p:nvPr/>
          </p:nvSpPr>
          <p:spPr bwMode="auto">
            <a:xfrm>
              <a:off x="4180" y="744"/>
              <a:ext cx="513" cy="737"/>
            </a:xfrm>
            <a:prstGeom prst="rect">
              <a:avLst/>
            </a:prstGeom>
            <a:noFill/>
            <a:ln w="9525">
              <a:noFill/>
              <a:miter lim="800000"/>
              <a:headEnd/>
              <a:tailEnd/>
            </a:ln>
            <a:effectLst/>
          </p:spPr>
          <p:txBody>
            <a:bodyPr>
              <a:prstTxWarp prst="textNoShape">
                <a:avLst/>
              </a:prstTxWarp>
              <a:spAutoFit/>
            </a:bodyPr>
            <a:lstStyle/>
            <a:p>
              <a:pPr algn="ctr" eaLnBrk="0" hangingPunct="0"/>
              <a:r>
                <a:rPr lang="en-US" sz="1000">
                  <a:latin typeface="Comic Sans MS" charset="0"/>
                </a:rPr>
                <a:t>application</a:t>
              </a:r>
            </a:p>
            <a:p>
              <a:pPr algn="ctr" eaLnBrk="0" hangingPunct="0"/>
              <a:r>
                <a:rPr lang="en-US" sz="1000">
                  <a:solidFill>
                    <a:schemeClr val="bg1"/>
                  </a:solidFill>
                  <a:latin typeface="Comic Sans MS" charset="0"/>
                </a:rPr>
                <a:t>transport</a:t>
              </a:r>
              <a:endParaRPr lang="en-US" sz="1000">
                <a:latin typeface="Comic Sans MS" charset="0"/>
              </a:endParaRPr>
            </a:p>
            <a:p>
              <a:pPr algn="ctr" eaLnBrk="0" hangingPunct="0"/>
              <a:r>
                <a:rPr lang="en-US" sz="1000">
                  <a:latin typeface="Comic Sans MS" charset="0"/>
                </a:rPr>
                <a:t>network</a:t>
              </a:r>
            </a:p>
            <a:p>
              <a:pPr algn="ctr" eaLnBrk="0" hangingPunct="0"/>
              <a:r>
                <a:rPr lang="en-US" sz="1000">
                  <a:latin typeface="Comic Sans MS" charset="0"/>
                </a:rPr>
                <a:t>data link</a:t>
              </a:r>
            </a:p>
            <a:p>
              <a:pPr algn="ctr" eaLnBrk="0" hangingPunct="0"/>
              <a:r>
                <a:rPr lang="en-US" sz="1000">
                  <a:latin typeface="Comic Sans MS" charset="0"/>
                </a:rPr>
                <a:t>physical</a:t>
              </a:r>
              <a:endParaRPr lang="en-US" sz="2400">
                <a:latin typeface="Times New Roman" charset="0"/>
              </a:endParaRPr>
            </a:p>
          </p:txBody>
        </p:sp>
        <p:sp>
          <p:nvSpPr>
            <p:cNvPr id="1795300" name="Line 228"/>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01" name="Line 229"/>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02" name="Line 230"/>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pSp>
        <p:nvGrpSpPr>
          <p:cNvPr id="1795182" name="Group 231"/>
          <p:cNvGrpSpPr>
            <a:grpSpLocks/>
          </p:cNvGrpSpPr>
          <p:nvPr/>
        </p:nvGrpSpPr>
        <p:grpSpPr bwMode="auto">
          <a:xfrm>
            <a:off x="9645650" y="4922839"/>
            <a:ext cx="814388" cy="1169988"/>
            <a:chOff x="4180" y="744"/>
            <a:chExt cx="513" cy="737"/>
          </a:xfrm>
        </p:grpSpPr>
        <p:sp>
          <p:nvSpPr>
            <p:cNvPr id="1795304" name="Rectangle 232"/>
            <p:cNvSpPr>
              <a:spLocks noChangeArrowheads="1"/>
            </p:cNvSpPr>
            <p:nvPr/>
          </p:nvSpPr>
          <p:spPr bwMode="auto">
            <a:xfrm>
              <a:off x="4242" y="747"/>
              <a:ext cx="426" cy="489"/>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795305" name="Rectangle 233"/>
            <p:cNvSpPr>
              <a:spLocks noChangeArrowheads="1"/>
            </p:cNvSpPr>
            <p:nvPr/>
          </p:nvSpPr>
          <p:spPr bwMode="auto">
            <a:xfrm>
              <a:off x="4221" y="762"/>
              <a:ext cx="435" cy="504"/>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795306" name="Rectangle 234"/>
            <p:cNvSpPr>
              <a:spLocks noChangeArrowheads="1"/>
            </p:cNvSpPr>
            <p:nvPr/>
          </p:nvSpPr>
          <p:spPr bwMode="auto">
            <a:xfrm>
              <a:off x="4224" y="873"/>
              <a:ext cx="426" cy="108"/>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a:p>
          </p:txBody>
        </p:sp>
        <p:sp>
          <p:nvSpPr>
            <p:cNvPr id="1795307" name="Text Box 235"/>
            <p:cNvSpPr txBox="1">
              <a:spLocks noChangeArrowheads="1"/>
            </p:cNvSpPr>
            <p:nvPr/>
          </p:nvSpPr>
          <p:spPr bwMode="auto">
            <a:xfrm>
              <a:off x="4180" y="744"/>
              <a:ext cx="513" cy="737"/>
            </a:xfrm>
            <a:prstGeom prst="rect">
              <a:avLst/>
            </a:prstGeom>
            <a:noFill/>
            <a:ln w="9525">
              <a:noFill/>
              <a:miter lim="800000"/>
              <a:headEnd/>
              <a:tailEnd/>
            </a:ln>
            <a:effectLst/>
          </p:spPr>
          <p:txBody>
            <a:bodyPr>
              <a:prstTxWarp prst="textNoShape">
                <a:avLst/>
              </a:prstTxWarp>
              <a:spAutoFit/>
            </a:bodyPr>
            <a:lstStyle/>
            <a:p>
              <a:pPr algn="ctr" eaLnBrk="0" hangingPunct="0"/>
              <a:r>
                <a:rPr lang="en-US" sz="1000">
                  <a:latin typeface="Comic Sans MS" charset="0"/>
                </a:rPr>
                <a:t>application</a:t>
              </a:r>
            </a:p>
            <a:p>
              <a:pPr algn="ctr" eaLnBrk="0" hangingPunct="0"/>
              <a:r>
                <a:rPr lang="en-US" sz="1000">
                  <a:solidFill>
                    <a:schemeClr val="bg1"/>
                  </a:solidFill>
                  <a:latin typeface="Comic Sans MS" charset="0"/>
                </a:rPr>
                <a:t>transport</a:t>
              </a:r>
              <a:endParaRPr lang="en-US" sz="1000">
                <a:latin typeface="Comic Sans MS" charset="0"/>
              </a:endParaRPr>
            </a:p>
            <a:p>
              <a:pPr algn="ctr" eaLnBrk="0" hangingPunct="0"/>
              <a:r>
                <a:rPr lang="en-US" sz="1000">
                  <a:latin typeface="Comic Sans MS" charset="0"/>
                </a:rPr>
                <a:t>network</a:t>
              </a:r>
            </a:p>
            <a:p>
              <a:pPr algn="ctr" eaLnBrk="0" hangingPunct="0"/>
              <a:r>
                <a:rPr lang="en-US" sz="1000">
                  <a:latin typeface="Comic Sans MS" charset="0"/>
                </a:rPr>
                <a:t>data link</a:t>
              </a:r>
            </a:p>
            <a:p>
              <a:pPr algn="ctr" eaLnBrk="0" hangingPunct="0"/>
              <a:r>
                <a:rPr lang="en-US" sz="1000">
                  <a:latin typeface="Comic Sans MS" charset="0"/>
                </a:rPr>
                <a:t>physical</a:t>
              </a:r>
              <a:endParaRPr lang="en-US" sz="2400">
                <a:latin typeface="Times New Roman" charset="0"/>
              </a:endParaRPr>
            </a:p>
          </p:txBody>
        </p:sp>
        <p:sp>
          <p:nvSpPr>
            <p:cNvPr id="1795308" name="Line 236"/>
            <p:cNvSpPr>
              <a:spLocks noChangeShapeType="1"/>
            </p:cNvSpPr>
            <p:nvPr/>
          </p:nvSpPr>
          <p:spPr bwMode="auto">
            <a:xfrm>
              <a:off x="4221" y="978"/>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09" name="Line 237"/>
            <p:cNvSpPr>
              <a:spLocks noChangeShapeType="1"/>
            </p:cNvSpPr>
            <p:nvPr/>
          </p:nvSpPr>
          <p:spPr bwMode="auto">
            <a:xfrm>
              <a:off x="4227" y="1065"/>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10" name="Line 238"/>
            <p:cNvSpPr>
              <a:spLocks noChangeShapeType="1"/>
            </p:cNvSpPr>
            <p:nvPr/>
          </p:nvSpPr>
          <p:spPr bwMode="auto">
            <a:xfrm>
              <a:off x="4227" y="1152"/>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pSp>
        <p:nvGrpSpPr>
          <p:cNvPr id="1795188" name="Group 239"/>
          <p:cNvGrpSpPr>
            <a:grpSpLocks/>
          </p:cNvGrpSpPr>
          <p:nvPr/>
        </p:nvGrpSpPr>
        <p:grpSpPr bwMode="auto">
          <a:xfrm>
            <a:off x="8983664" y="4041779"/>
            <a:ext cx="814387" cy="938213"/>
            <a:chOff x="2923" y="3345"/>
            <a:chExt cx="513" cy="591"/>
          </a:xfrm>
        </p:grpSpPr>
        <p:sp>
          <p:nvSpPr>
            <p:cNvPr id="1795312" name="Rectangle 240"/>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795313" name="Rectangle 241"/>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795314" name="Text Box 242"/>
            <p:cNvSpPr txBox="1">
              <a:spLocks noChangeArrowheads="1"/>
            </p:cNvSpPr>
            <p:nvPr/>
          </p:nvSpPr>
          <p:spPr bwMode="auto">
            <a:xfrm>
              <a:off x="2923" y="3345"/>
              <a:ext cx="513" cy="591"/>
            </a:xfrm>
            <a:prstGeom prst="rect">
              <a:avLst/>
            </a:prstGeom>
            <a:noFill/>
            <a:ln w="9525">
              <a:noFill/>
              <a:miter lim="800000"/>
              <a:headEnd/>
              <a:tailEnd/>
            </a:ln>
            <a:effectLst/>
          </p:spPr>
          <p:txBody>
            <a:bodyPr>
              <a:prstTxWarp prst="textNoShape">
                <a:avLst/>
              </a:prstTxWarp>
              <a:spAutoFit/>
            </a:bodyPr>
            <a:lstStyle/>
            <a:p>
              <a:pPr algn="ctr" eaLnBrk="0" hangingPunct="0"/>
              <a:endParaRPr lang="en-US" sz="1000">
                <a:latin typeface="Comic Sans MS" charset="0"/>
              </a:endParaRPr>
            </a:p>
            <a:p>
              <a:pPr algn="ctr" eaLnBrk="0" hangingPunct="0"/>
              <a:r>
                <a:rPr lang="en-US" sz="1000">
                  <a:latin typeface="Comic Sans MS" charset="0"/>
                </a:rPr>
                <a:t>network</a:t>
              </a:r>
            </a:p>
            <a:p>
              <a:pPr algn="ctr" eaLnBrk="0" hangingPunct="0"/>
              <a:r>
                <a:rPr lang="en-US" sz="1000">
                  <a:latin typeface="Comic Sans MS" charset="0"/>
                </a:rPr>
                <a:t>data link</a:t>
              </a:r>
            </a:p>
            <a:p>
              <a:pPr algn="ctr" eaLnBrk="0" hangingPunct="0"/>
              <a:r>
                <a:rPr lang="en-US" sz="1000">
                  <a:latin typeface="Comic Sans MS" charset="0"/>
                </a:rPr>
                <a:t>physical</a:t>
              </a:r>
              <a:endParaRPr lang="en-US" sz="2400">
                <a:latin typeface="Times New Roman" charset="0"/>
              </a:endParaRPr>
            </a:p>
          </p:txBody>
        </p:sp>
        <p:sp>
          <p:nvSpPr>
            <p:cNvPr id="1795315" name="Line 243"/>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16" name="Line 244"/>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pSp>
        <p:nvGrpSpPr>
          <p:cNvPr id="1795192" name="Group 245"/>
          <p:cNvGrpSpPr>
            <a:grpSpLocks/>
          </p:cNvGrpSpPr>
          <p:nvPr/>
        </p:nvGrpSpPr>
        <p:grpSpPr bwMode="auto">
          <a:xfrm>
            <a:off x="9517064" y="3460754"/>
            <a:ext cx="814387" cy="938213"/>
            <a:chOff x="2923" y="3345"/>
            <a:chExt cx="513" cy="591"/>
          </a:xfrm>
        </p:grpSpPr>
        <p:sp>
          <p:nvSpPr>
            <p:cNvPr id="1795318" name="Rectangle 246"/>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795319" name="Rectangle 247"/>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795320" name="Text Box 248"/>
            <p:cNvSpPr txBox="1">
              <a:spLocks noChangeArrowheads="1"/>
            </p:cNvSpPr>
            <p:nvPr/>
          </p:nvSpPr>
          <p:spPr bwMode="auto">
            <a:xfrm>
              <a:off x="2923" y="3345"/>
              <a:ext cx="513" cy="591"/>
            </a:xfrm>
            <a:prstGeom prst="rect">
              <a:avLst/>
            </a:prstGeom>
            <a:noFill/>
            <a:ln w="9525">
              <a:noFill/>
              <a:miter lim="800000"/>
              <a:headEnd/>
              <a:tailEnd/>
            </a:ln>
            <a:effectLst/>
          </p:spPr>
          <p:txBody>
            <a:bodyPr>
              <a:prstTxWarp prst="textNoShape">
                <a:avLst/>
              </a:prstTxWarp>
              <a:spAutoFit/>
            </a:bodyPr>
            <a:lstStyle/>
            <a:p>
              <a:pPr algn="ctr" eaLnBrk="0" hangingPunct="0"/>
              <a:endParaRPr lang="en-US" sz="1000">
                <a:latin typeface="Comic Sans MS" charset="0"/>
              </a:endParaRPr>
            </a:p>
            <a:p>
              <a:pPr algn="ctr" eaLnBrk="0" hangingPunct="0"/>
              <a:r>
                <a:rPr lang="en-US" sz="1000">
                  <a:latin typeface="Comic Sans MS" charset="0"/>
                </a:rPr>
                <a:t>network</a:t>
              </a:r>
            </a:p>
            <a:p>
              <a:pPr algn="ctr" eaLnBrk="0" hangingPunct="0"/>
              <a:r>
                <a:rPr lang="en-US" sz="1000">
                  <a:latin typeface="Comic Sans MS" charset="0"/>
                </a:rPr>
                <a:t>data link</a:t>
              </a:r>
            </a:p>
            <a:p>
              <a:pPr algn="ctr" eaLnBrk="0" hangingPunct="0"/>
              <a:r>
                <a:rPr lang="en-US" sz="1000">
                  <a:latin typeface="Comic Sans MS" charset="0"/>
                </a:rPr>
                <a:t>physical</a:t>
              </a:r>
              <a:endParaRPr lang="en-US" sz="2400">
                <a:latin typeface="Times New Roman" charset="0"/>
              </a:endParaRPr>
            </a:p>
          </p:txBody>
        </p:sp>
        <p:sp>
          <p:nvSpPr>
            <p:cNvPr id="1795321" name="Line 249"/>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22" name="Line 250"/>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pSp>
        <p:nvGrpSpPr>
          <p:cNvPr id="1795196" name="Group 251"/>
          <p:cNvGrpSpPr>
            <a:grpSpLocks/>
          </p:cNvGrpSpPr>
          <p:nvPr/>
        </p:nvGrpSpPr>
        <p:grpSpPr bwMode="auto">
          <a:xfrm>
            <a:off x="8631239" y="3155954"/>
            <a:ext cx="814387" cy="938213"/>
            <a:chOff x="2923" y="3345"/>
            <a:chExt cx="513" cy="591"/>
          </a:xfrm>
        </p:grpSpPr>
        <p:sp>
          <p:nvSpPr>
            <p:cNvPr id="1795324" name="Rectangle 252"/>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795325" name="Rectangle 253"/>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795326" name="Text Box 254"/>
            <p:cNvSpPr txBox="1">
              <a:spLocks noChangeArrowheads="1"/>
            </p:cNvSpPr>
            <p:nvPr/>
          </p:nvSpPr>
          <p:spPr bwMode="auto">
            <a:xfrm>
              <a:off x="2923" y="3345"/>
              <a:ext cx="513" cy="591"/>
            </a:xfrm>
            <a:prstGeom prst="rect">
              <a:avLst/>
            </a:prstGeom>
            <a:noFill/>
            <a:ln w="9525">
              <a:noFill/>
              <a:miter lim="800000"/>
              <a:headEnd/>
              <a:tailEnd/>
            </a:ln>
            <a:effectLst/>
          </p:spPr>
          <p:txBody>
            <a:bodyPr>
              <a:prstTxWarp prst="textNoShape">
                <a:avLst/>
              </a:prstTxWarp>
              <a:spAutoFit/>
            </a:bodyPr>
            <a:lstStyle/>
            <a:p>
              <a:pPr algn="ctr" eaLnBrk="0" hangingPunct="0"/>
              <a:endParaRPr lang="en-US" sz="1000">
                <a:latin typeface="Comic Sans MS" charset="0"/>
              </a:endParaRPr>
            </a:p>
            <a:p>
              <a:pPr algn="ctr" eaLnBrk="0" hangingPunct="0"/>
              <a:r>
                <a:rPr lang="en-US" sz="1000">
                  <a:latin typeface="Comic Sans MS" charset="0"/>
                </a:rPr>
                <a:t>network</a:t>
              </a:r>
            </a:p>
            <a:p>
              <a:pPr algn="ctr" eaLnBrk="0" hangingPunct="0"/>
              <a:r>
                <a:rPr lang="en-US" sz="1000">
                  <a:latin typeface="Comic Sans MS" charset="0"/>
                </a:rPr>
                <a:t>data link</a:t>
              </a:r>
            </a:p>
            <a:p>
              <a:pPr algn="ctr" eaLnBrk="0" hangingPunct="0"/>
              <a:r>
                <a:rPr lang="en-US" sz="1000">
                  <a:latin typeface="Comic Sans MS" charset="0"/>
                </a:rPr>
                <a:t>physical</a:t>
              </a:r>
              <a:endParaRPr lang="en-US" sz="2400">
                <a:latin typeface="Times New Roman" charset="0"/>
              </a:endParaRPr>
            </a:p>
          </p:txBody>
        </p:sp>
        <p:sp>
          <p:nvSpPr>
            <p:cNvPr id="1795327" name="Line 255"/>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28" name="Line 256"/>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pSp>
        <p:nvGrpSpPr>
          <p:cNvPr id="1795202" name="Group 257"/>
          <p:cNvGrpSpPr>
            <a:grpSpLocks/>
          </p:cNvGrpSpPr>
          <p:nvPr/>
        </p:nvGrpSpPr>
        <p:grpSpPr bwMode="auto">
          <a:xfrm>
            <a:off x="8564564" y="2384429"/>
            <a:ext cx="814387" cy="938213"/>
            <a:chOff x="2923" y="3345"/>
            <a:chExt cx="513" cy="591"/>
          </a:xfrm>
        </p:grpSpPr>
        <p:sp>
          <p:nvSpPr>
            <p:cNvPr id="1795330" name="Rectangle 258"/>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795331" name="Rectangle 259"/>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795332" name="Text Box 260"/>
            <p:cNvSpPr txBox="1">
              <a:spLocks noChangeArrowheads="1"/>
            </p:cNvSpPr>
            <p:nvPr/>
          </p:nvSpPr>
          <p:spPr bwMode="auto">
            <a:xfrm>
              <a:off x="2923" y="3345"/>
              <a:ext cx="513" cy="591"/>
            </a:xfrm>
            <a:prstGeom prst="rect">
              <a:avLst/>
            </a:prstGeom>
            <a:noFill/>
            <a:ln w="9525">
              <a:noFill/>
              <a:miter lim="800000"/>
              <a:headEnd/>
              <a:tailEnd/>
            </a:ln>
            <a:effectLst/>
          </p:spPr>
          <p:txBody>
            <a:bodyPr>
              <a:prstTxWarp prst="textNoShape">
                <a:avLst/>
              </a:prstTxWarp>
              <a:spAutoFit/>
            </a:bodyPr>
            <a:lstStyle/>
            <a:p>
              <a:pPr algn="ctr" eaLnBrk="0" hangingPunct="0"/>
              <a:endParaRPr lang="en-US" sz="1000">
                <a:latin typeface="Comic Sans MS" charset="0"/>
              </a:endParaRPr>
            </a:p>
            <a:p>
              <a:pPr algn="ctr" eaLnBrk="0" hangingPunct="0"/>
              <a:r>
                <a:rPr lang="en-US" sz="1000">
                  <a:latin typeface="Comic Sans MS" charset="0"/>
                </a:rPr>
                <a:t>network</a:t>
              </a:r>
            </a:p>
            <a:p>
              <a:pPr algn="ctr" eaLnBrk="0" hangingPunct="0"/>
              <a:r>
                <a:rPr lang="en-US" sz="1000">
                  <a:latin typeface="Comic Sans MS" charset="0"/>
                </a:rPr>
                <a:t>data link</a:t>
              </a:r>
            </a:p>
            <a:p>
              <a:pPr algn="ctr" eaLnBrk="0" hangingPunct="0"/>
              <a:r>
                <a:rPr lang="en-US" sz="1000">
                  <a:latin typeface="Comic Sans MS" charset="0"/>
                </a:rPr>
                <a:t>physical</a:t>
              </a:r>
              <a:endParaRPr lang="en-US" sz="2400">
                <a:latin typeface="Times New Roman" charset="0"/>
              </a:endParaRPr>
            </a:p>
          </p:txBody>
        </p:sp>
        <p:sp>
          <p:nvSpPr>
            <p:cNvPr id="1795333" name="Line 261"/>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34" name="Line 262"/>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pSp>
        <p:nvGrpSpPr>
          <p:cNvPr id="1795206" name="Group 263"/>
          <p:cNvGrpSpPr>
            <a:grpSpLocks/>
          </p:cNvGrpSpPr>
          <p:nvPr/>
        </p:nvGrpSpPr>
        <p:grpSpPr bwMode="auto">
          <a:xfrm>
            <a:off x="7631114" y="2670179"/>
            <a:ext cx="814387" cy="938213"/>
            <a:chOff x="2923" y="3345"/>
            <a:chExt cx="513" cy="591"/>
          </a:xfrm>
        </p:grpSpPr>
        <p:sp>
          <p:nvSpPr>
            <p:cNvPr id="1795336" name="Rectangle 264"/>
            <p:cNvSpPr>
              <a:spLocks noChangeArrowheads="1"/>
            </p:cNvSpPr>
            <p:nvPr/>
          </p:nvSpPr>
          <p:spPr bwMode="auto">
            <a:xfrm>
              <a:off x="2988" y="3444"/>
              <a:ext cx="426" cy="306"/>
            </a:xfrm>
            <a:prstGeom prst="rect">
              <a:avLst/>
            </a:prstGeom>
            <a:solidFill>
              <a:schemeClr val="accent2"/>
            </a:solidFill>
            <a:ln w="9525">
              <a:noFill/>
              <a:miter lim="800000"/>
              <a:headEnd/>
              <a:tailEnd/>
            </a:ln>
            <a:effectLst/>
          </p:spPr>
          <p:txBody>
            <a:bodyPr wrap="none" anchor="ctr">
              <a:prstTxWarp prst="textNoShape">
                <a:avLst/>
              </a:prstTxWarp>
            </a:bodyPr>
            <a:lstStyle/>
            <a:p>
              <a:endParaRPr lang="en-US"/>
            </a:p>
          </p:txBody>
        </p:sp>
        <p:sp>
          <p:nvSpPr>
            <p:cNvPr id="1795337" name="Rectangle 265"/>
            <p:cNvSpPr>
              <a:spLocks noChangeArrowheads="1"/>
            </p:cNvSpPr>
            <p:nvPr/>
          </p:nvSpPr>
          <p:spPr bwMode="auto">
            <a:xfrm>
              <a:off x="2961" y="3465"/>
              <a:ext cx="435" cy="312"/>
            </a:xfrm>
            <a:prstGeom prst="rect">
              <a:avLst/>
            </a:prstGeom>
            <a:solidFill>
              <a:schemeClr val="bg1"/>
            </a:solidFill>
            <a:ln w="12700">
              <a:solidFill>
                <a:schemeClr val="tx1"/>
              </a:solidFill>
              <a:miter lim="800000"/>
              <a:headEnd/>
              <a:tailEnd/>
            </a:ln>
            <a:effectLst/>
          </p:spPr>
          <p:txBody>
            <a:bodyPr wrap="none" anchor="ctr">
              <a:prstTxWarp prst="textNoShape">
                <a:avLst/>
              </a:prstTxWarp>
            </a:bodyPr>
            <a:lstStyle/>
            <a:p>
              <a:endParaRPr lang="en-US"/>
            </a:p>
          </p:txBody>
        </p:sp>
        <p:sp>
          <p:nvSpPr>
            <p:cNvPr id="1795338" name="Text Box 266"/>
            <p:cNvSpPr txBox="1">
              <a:spLocks noChangeArrowheads="1"/>
            </p:cNvSpPr>
            <p:nvPr/>
          </p:nvSpPr>
          <p:spPr bwMode="auto">
            <a:xfrm>
              <a:off x="2923" y="3345"/>
              <a:ext cx="513" cy="591"/>
            </a:xfrm>
            <a:prstGeom prst="rect">
              <a:avLst/>
            </a:prstGeom>
            <a:noFill/>
            <a:ln w="9525">
              <a:noFill/>
              <a:miter lim="800000"/>
              <a:headEnd/>
              <a:tailEnd/>
            </a:ln>
            <a:effectLst/>
          </p:spPr>
          <p:txBody>
            <a:bodyPr>
              <a:prstTxWarp prst="textNoShape">
                <a:avLst/>
              </a:prstTxWarp>
              <a:spAutoFit/>
            </a:bodyPr>
            <a:lstStyle/>
            <a:p>
              <a:pPr algn="ctr" eaLnBrk="0" hangingPunct="0"/>
              <a:endParaRPr lang="en-US" sz="1000">
                <a:latin typeface="Comic Sans MS" charset="0"/>
              </a:endParaRPr>
            </a:p>
            <a:p>
              <a:pPr algn="ctr" eaLnBrk="0" hangingPunct="0"/>
              <a:r>
                <a:rPr lang="en-US" sz="1000">
                  <a:latin typeface="Comic Sans MS" charset="0"/>
                </a:rPr>
                <a:t>network</a:t>
              </a:r>
            </a:p>
            <a:p>
              <a:pPr algn="ctr" eaLnBrk="0" hangingPunct="0"/>
              <a:r>
                <a:rPr lang="en-US" sz="1000">
                  <a:latin typeface="Comic Sans MS" charset="0"/>
                </a:rPr>
                <a:t>data link</a:t>
              </a:r>
            </a:p>
            <a:p>
              <a:pPr algn="ctr" eaLnBrk="0" hangingPunct="0"/>
              <a:r>
                <a:rPr lang="en-US" sz="1000">
                  <a:latin typeface="Comic Sans MS" charset="0"/>
                </a:rPr>
                <a:t>physical</a:t>
              </a:r>
              <a:endParaRPr lang="en-US" sz="2400">
                <a:latin typeface="Times New Roman" charset="0"/>
              </a:endParaRPr>
            </a:p>
          </p:txBody>
        </p:sp>
        <p:sp>
          <p:nvSpPr>
            <p:cNvPr id="1795339" name="Line 267"/>
            <p:cNvSpPr>
              <a:spLocks noChangeShapeType="1"/>
            </p:cNvSpPr>
            <p:nvPr/>
          </p:nvSpPr>
          <p:spPr bwMode="auto">
            <a:xfrm>
              <a:off x="2958" y="3657"/>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sp>
          <p:nvSpPr>
            <p:cNvPr id="1795340" name="Line 268"/>
            <p:cNvSpPr>
              <a:spLocks noChangeShapeType="1"/>
            </p:cNvSpPr>
            <p:nvPr/>
          </p:nvSpPr>
          <p:spPr bwMode="auto">
            <a:xfrm>
              <a:off x="2964" y="3561"/>
              <a:ext cx="435" cy="3"/>
            </a:xfrm>
            <a:prstGeom prst="line">
              <a:avLst/>
            </a:prstGeom>
            <a:noFill/>
            <a:ln w="12700">
              <a:solidFill>
                <a:schemeClr val="tx1"/>
              </a:solidFill>
              <a:round/>
              <a:headEnd/>
              <a:tailEnd/>
            </a:ln>
            <a:effectLst/>
          </p:spPr>
          <p:txBody>
            <a:bodyPr wrap="none" anchor="ctr">
              <a:prstTxWarp prst="textNoShape">
                <a:avLst/>
              </a:prstTxWarp>
            </a:bodyPr>
            <a:lstStyle/>
            <a:p>
              <a:endParaRPr lang="en-US"/>
            </a:p>
          </p:txBody>
        </p:sp>
      </p:grpSp>
      <p:grpSp>
        <p:nvGrpSpPr>
          <p:cNvPr id="1795210" name="Group 269"/>
          <p:cNvGrpSpPr>
            <a:grpSpLocks/>
          </p:cNvGrpSpPr>
          <p:nvPr/>
        </p:nvGrpSpPr>
        <p:grpSpPr bwMode="auto">
          <a:xfrm rot="2937887">
            <a:off x="6577014" y="3489326"/>
            <a:ext cx="3781425" cy="434975"/>
            <a:chOff x="2937" y="3579"/>
            <a:chExt cx="2382" cy="274"/>
          </a:xfrm>
        </p:grpSpPr>
        <p:sp>
          <p:nvSpPr>
            <p:cNvPr id="1795342" name="Rectangle 270"/>
            <p:cNvSpPr>
              <a:spLocks noChangeArrowheads="1"/>
            </p:cNvSpPr>
            <p:nvPr/>
          </p:nvSpPr>
          <p:spPr bwMode="auto">
            <a:xfrm>
              <a:off x="3168" y="3630"/>
              <a:ext cx="1920" cy="174"/>
            </a:xfrm>
            <a:prstGeom prst="rect">
              <a:avLst/>
            </a:prstGeom>
            <a:solidFill>
              <a:srgbClr val="FF0000"/>
            </a:solidFill>
            <a:ln w="9525">
              <a:noFill/>
              <a:miter lim="800000"/>
              <a:headEnd/>
              <a:tailEnd/>
            </a:ln>
            <a:effectLst/>
          </p:spPr>
          <p:txBody>
            <a:bodyPr wrap="none" anchor="ctr">
              <a:prstTxWarp prst="textNoShape">
                <a:avLst/>
              </a:prstTxWarp>
            </a:bodyPr>
            <a:lstStyle/>
            <a:p>
              <a:endParaRPr lang="en-US"/>
            </a:p>
          </p:txBody>
        </p:sp>
        <p:sp>
          <p:nvSpPr>
            <p:cNvPr id="1795343" name="Text Box 271"/>
            <p:cNvSpPr txBox="1">
              <a:spLocks noChangeArrowheads="1"/>
            </p:cNvSpPr>
            <p:nvPr/>
          </p:nvSpPr>
          <p:spPr bwMode="auto">
            <a:xfrm>
              <a:off x="3340" y="3619"/>
              <a:ext cx="1617" cy="212"/>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1600">
                  <a:solidFill>
                    <a:schemeClr val="bg1"/>
                  </a:solidFill>
                  <a:latin typeface="Comic Sans MS" charset="0"/>
                </a:rPr>
                <a:t>logical end-end transport</a:t>
              </a:r>
              <a:endParaRPr lang="en-US" sz="1600">
                <a:latin typeface="Comic Sans MS" charset="0"/>
              </a:endParaRPr>
            </a:p>
          </p:txBody>
        </p:sp>
        <p:sp>
          <p:nvSpPr>
            <p:cNvPr id="1795344" name="Freeform 272"/>
            <p:cNvSpPr>
              <a:spLocks/>
            </p:cNvSpPr>
            <p:nvPr/>
          </p:nvSpPr>
          <p:spPr bwMode="auto">
            <a:xfrm>
              <a:off x="2937" y="357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prstTxWarp prst="textNoShape">
                <a:avLst/>
              </a:prstTxWarp>
            </a:bodyPr>
            <a:lstStyle/>
            <a:p>
              <a:endParaRPr lang="en-US"/>
            </a:p>
          </p:txBody>
        </p:sp>
        <p:sp>
          <p:nvSpPr>
            <p:cNvPr id="1795345" name="Freeform 273"/>
            <p:cNvSpPr>
              <a:spLocks/>
            </p:cNvSpPr>
            <p:nvPr/>
          </p:nvSpPr>
          <p:spPr bwMode="auto">
            <a:xfrm flipH="1">
              <a:off x="5037" y="3589"/>
              <a:ext cx="282" cy="264"/>
            </a:xfrm>
            <a:custGeom>
              <a:avLst/>
              <a:gdLst/>
              <a:ahLst/>
              <a:cxnLst>
                <a:cxn ang="0">
                  <a:pos x="282" y="0"/>
                </a:cxn>
                <a:cxn ang="0">
                  <a:pos x="282" y="264"/>
                </a:cxn>
                <a:cxn ang="0">
                  <a:pos x="0" y="129"/>
                </a:cxn>
                <a:cxn ang="0">
                  <a:pos x="282" y="0"/>
                </a:cxn>
              </a:cxnLst>
              <a:rect l="0" t="0" r="r" b="b"/>
              <a:pathLst>
                <a:path w="282" h="264">
                  <a:moveTo>
                    <a:pt x="282" y="0"/>
                  </a:moveTo>
                  <a:cubicBezTo>
                    <a:pt x="282" y="132"/>
                    <a:pt x="282" y="264"/>
                    <a:pt x="282" y="264"/>
                  </a:cubicBezTo>
                  <a:cubicBezTo>
                    <a:pt x="159" y="150"/>
                    <a:pt x="0" y="153"/>
                    <a:pt x="0" y="129"/>
                  </a:cubicBezTo>
                  <a:cubicBezTo>
                    <a:pt x="0" y="108"/>
                    <a:pt x="153" y="108"/>
                    <a:pt x="282" y="0"/>
                  </a:cubicBezTo>
                  <a:close/>
                </a:path>
              </a:pathLst>
            </a:custGeom>
            <a:solidFill>
              <a:srgbClr val="FF0000"/>
            </a:solidFill>
            <a:ln w="9525" cap="flat" cmpd="sng">
              <a:noFill/>
              <a:prstDash val="solid"/>
              <a:round/>
              <a:headEnd/>
              <a:tailEnd/>
            </a:ln>
            <a:effectLst/>
          </p:spPr>
          <p:txBody>
            <a:bodyPr wrap="none" anchor="ctr">
              <a:prstTxWarp prst="textNoShape">
                <a:avLst/>
              </a:prstTxWarp>
            </a:bodyPr>
            <a:lstStyle/>
            <a:p>
              <a:endParaRPr lang="en-US"/>
            </a:p>
          </p:txBody>
        </p:sp>
      </p:grpSp>
    </p:spTree>
    <p:extLst>
      <p:ext uri="{BB962C8B-B14F-4D97-AF65-F5344CB8AC3E}">
        <p14:creationId xmlns:p14="http://schemas.microsoft.com/office/powerpoint/2010/main" val="15809090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7122" name="Rectangle 2"/>
          <p:cNvSpPr>
            <a:spLocks noGrp="1" noChangeArrowheads="1"/>
          </p:cNvSpPr>
          <p:nvPr>
            <p:ph type="title"/>
          </p:nvPr>
        </p:nvSpPr>
        <p:spPr/>
        <p:txBody>
          <a:bodyPr/>
          <a:lstStyle/>
          <a:p>
            <a:r>
              <a:rPr lang="en-US"/>
              <a:t>Internet Transport Protocols</a:t>
            </a:r>
          </a:p>
        </p:txBody>
      </p:sp>
      <p:sp>
        <p:nvSpPr>
          <p:cNvPr id="1797123" name="Rectangle 3"/>
          <p:cNvSpPr>
            <a:spLocks noGrp="1" noChangeArrowheads="1"/>
          </p:cNvSpPr>
          <p:nvPr>
            <p:ph type="body" idx="1"/>
          </p:nvPr>
        </p:nvSpPr>
        <p:spPr/>
        <p:txBody>
          <a:bodyPr/>
          <a:lstStyle/>
          <a:p>
            <a:pPr>
              <a:lnSpc>
                <a:spcPct val="80000"/>
              </a:lnSpc>
            </a:pPr>
            <a:r>
              <a:rPr lang="en-US" sz="2400"/>
              <a:t>Datagram messaging service (UDP)</a:t>
            </a:r>
          </a:p>
          <a:p>
            <a:pPr lvl="1">
              <a:lnSpc>
                <a:spcPct val="80000"/>
              </a:lnSpc>
            </a:pPr>
            <a:r>
              <a:rPr lang="en-US" sz="2000"/>
              <a:t>No-frills extension of “best-effort” IP</a:t>
            </a:r>
          </a:p>
          <a:p>
            <a:pPr lvl="1">
              <a:lnSpc>
                <a:spcPct val="80000"/>
              </a:lnSpc>
            </a:pPr>
            <a:r>
              <a:rPr lang="en-US" sz="2000"/>
              <a:t>Multiplexing/demultiplexing among processes</a:t>
            </a:r>
          </a:p>
          <a:p>
            <a:pPr>
              <a:lnSpc>
                <a:spcPct val="80000"/>
              </a:lnSpc>
            </a:pPr>
            <a:r>
              <a:rPr lang="en-US" sz="2400"/>
              <a:t>Reliable, in-order delivery (TCP)</a:t>
            </a:r>
          </a:p>
          <a:p>
            <a:pPr lvl="1">
              <a:lnSpc>
                <a:spcPct val="80000"/>
              </a:lnSpc>
            </a:pPr>
            <a:r>
              <a:rPr lang="en-US" sz="2000"/>
              <a:t>Connection set-up &amp; tear-down</a:t>
            </a:r>
          </a:p>
          <a:p>
            <a:pPr lvl="1">
              <a:lnSpc>
                <a:spcPct val="80000"/>
              </a:lnSpc>
            </a:pPr>
            <a:r>
              <a:rPr lang="en-US" sz="2000"/>
              <a:t>Discarding of corrupted packets</a:t>
            </a:r>
          </a:p>
          <a:p>
            <a:pPr lvl="1">
              <a:lnSpc>
                <a:spcPct val="80000"/>
              </a:lnSpc>
            </a:pPr>
            <a:r>
              <a:rPr lang="en-US" sz="2000"/>
              <a:t>Retransmission of lost packets</a:t>
            </a:r>
          </a:p>
          <a:p>
            <a:pPr lvl="1">
              <a:lnSpc>
                <a:spcPct val="80000"/>
              </a:lnSpc>
            </a:pPr>
            <a:r>
              <a:rPr lang="en-US" sz="2000"/>
              <a:t>Flow control</a:t>
            </a:r>
          </a:p>
          <a:p>
            <a:pPr lvl="1">
              <a:lnSpc>
                <a:spcPct val="80000"/>
              </a:lnSpc>
            </a:pPr>
            <a:r>
              <a:rPr lang="en-US" sz="2000"/>
              <a:t>Congestion control</a:t>
            </a:r>
          </a:p>
          <a:p>
            <a:pPr>
              <a:lnSpc>
                <a:spcPct val="80000"/>
              </a:lnSpc>
            </a:pPr>
            <a:r>
              <a:rPr lang="en-US" sz="2400"/>
              <a:t>Services </a:t>
            </a:r>
            <a:r>
              <a:rPr lang="en-US" sz="2400">
                <a:solidFill>
                  <a:srgbClr val="FF0000"/>
                </a:solidFill>
              </a:rPr>
              <a:t>not available</a:t>
            </a:r>
            <a:endParaRPr lang="en-US" sz="2400"/>
          </a:p>
          <a:p>
            <a:pPr lvl="1">
              <a:lnSpc>
                <a:spcPct val="80000"/>
              </a:lnSpc>
            </a:pPr>
            <a:r>
              <a:rPr lang="en-US" sz="2000"/>
              <a:t>Delay guarantees</a:t>
            </a:r>
          </a:p>
          <a:p>
            <a:pPr lvl="1">
              <a:lnSpc>
                <a:spcPct val="80000"/>
              </a:lnSpc>
            </a:pPr>
            <a:r>
              <a:rPr lang="en-US" sz="2000"/>
              <a:t>Bandwidth guarantees</a:t>
            </a:r>
          </a:p>
          <a:p>
            <a:pPr lvl="1">
              <a:lnSpc>
                <a:spcPct val="80000"/>
              </a:lnSpc>
            </a:pPr>
            <a:r>
              <a:rPr lang="en-US" sz="2000"/>
              <a:t>Sessions that survive change-of-IP-address</a:t>
            </a:r>
          </a:p>
        </p:txBody>
      </p:sp>
    </p:spTree>
    <p:extLst>
      <p:ext uri="{BB962C8B-B14F-4D97-AF65-F5344CB8AC3E}">
        <p14:creationId xmlns:p14="http://schemas.microsoft.com/office/powerpoint/2010/main" val="174421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97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97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971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9712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9712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97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97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971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9712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971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97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9712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9712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712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ChangeArrowheads="1"/>
          </p:cNvSpPr>
          <p:nvPr/>
        </p:nvSpPr>
        <p:spPr bwMode="auto">
          <a:xfrm>
            <a:off x="6870701" y="2000250"/>
            <a:ext cx="3324225" cy="3200400"/>
          </a:xfrm>
          <a:prstGeom prst="rect">
            <a:avLst/>
          </a:prstGeom>
          <a:solidFill>
            <a:schemeClr val="accent2"/>
          </a:solidFill>
          <a:ln w="19050">
            <a:noFill/>
            <a:miter lim="800000"/>
            <a:headEnd/>
            <a:tailEnd/>
          </a:ln>
          <a:effectLst/>
        </p:spPr>
        <p:txBody>
          <a:bodyPr wrap="none" anchor="ctr">
            <a:prstTxWarp prst="textNoShape">
              <a:avLst/>
            </a:prstTxWarp>
          </a:bodyPr>
          <a:lstStyle/>
          <a:p>
            <a:endParaRPr lang="en-US"/>
          </a:p>
        </p:txBody>
      </p:sp>
      <p:sp>
        <p:nvSpPr>
          <p:cNvPr id="1741827" name="Rectangle 3"/>
          <p:cNvSpPr>
            <a:spLocks noChangeArrowheads="1"/>
          </p:cNvSpPr>
          <p:nvPr/>
        </p:nvSpPr>
        <p:spPr bwMode="auto">
          <a:xfrm>
            <a:off x="6794501" y="2095500"/>
            <a:ext cx="3324225" cy="3200400"/>
          </a:xfrm>
          <a:prstGeom prst="rect">
            <a:avLst/>
          </a:prstGeom>
          <a:solidFill>
            <a:schemeClr val="bg1"/>
          </a:solidFill>
          <a:ln w="19050">
            <a:solidFill>
              <a:schemeClr val="tx1"/>
            </a:solidFill>
            <a:miter lim="800000"/>
            <a:headEnd/>
            <a:tailEnd/>
          </a:ln>
          <a:effectLst/>
        </p:spPr>
        <p:txBody>
          <a:bodyPr wrap="none" anchor="ctr">
            <a:prstTxWarp prst="textNoShape">
              <a:avLst/>
            </a:prstTxWarp>
          </a:bodyPr>
          <a:lstStyle/>
          <a:p>
            <a:endParaRPr lang="en-US"/>
          </a:p>
        </p:txBody>
      </p:sp>
      <p:sp>
        <p:nvSpPr>
          <p:cNvPr id="1741828" name="Rectangle 4"/>
          <p:cNvSpPr>
            <a:spLocks noGrp="1" noChangeArrowheads="1"/>
          </p:cNvSpPr>
          <p:nvPr>
            <p:ph type="title"/>
          </p:nvPr>
        </p:nvSpPr>
        <p:spPr/>
        <p:txBody>
          <a:bodyPr/>
          <a:lstStyle/>
          <a:p>
            <a:r>
              <a:rPr lang="en-US" sz="3500"/>
              <a:t>Multiplexing and Demultiplexing</a:t>
            </a:r>
            <a:endParaRPr lang="en-US"/>
          </a:p>
        </p:txBody>
      </p:sp>
      <p:sp>
        <p:nvSpPr>
          <p:cNvPr id="1741829" name="Rectangle 5"/>
          <p:cNvSpPr>
            <a:spLocks noGrp="1" noChangeArrowheads="1"/>
          </p:cNvSpPr>
          <p:nvPr>
            <p:ph type="body" sz="half" idx="4294967295"/>
          </p:nvPr>
        </p:nvSpPr>
        <p:spPr>
          <a:xfrm>
            <a:off x="1912938" y="1355725"/>
            <a:ext cx="4646612" cy="5030788"/>
          </a:xfrm>
        </p:spPr>
        <p:txBody>
          <a:bodyPr/>
          <a:lstStyle/>
          <a:p>
            <a:r>
              <a:rPr lang="en-US" sz="2400"/>
              <a:t>Host receives IP datagrams</a:t>
            </a:r>
          </a:p>
          <a:p>
            <a:pPr lvl="1"/>
            <a:r>
              <a:rPr lang="en-US"/>
              <a:t>Each datagram has source and destination IP </a:t>
            </a:r>
            <a:r>
              <a:rPr lang="en-US">
                <a:solidFill>
                  <a:srgbClr val="0000FF"/>
                </a:solidFill>
              </a:rPr>
              <a:t>address</a:t>
            </a:r>
            <a:r>
              <a:rPr lang="en-US"/>
              <a:t>, </a:t>
            </a:r>
          </a:p>
          <a:p>
            <a:pPr lvl="1"/>
            <a:r>
              <a:rPr lang="en-US"/>
              <a:t>Each datagram carries one transport-layer segment</a:t>
            </a:r>
            <a:endParaRPr lang="en-US" sz="2000"/>
          </a:p>
          <a:p>
            <a:pPr lvl="1"/>
            <a:r>
              <a:rPr lang="en-US"/>
              <a:t>Each segment has source and destination </a:t>
            </a:r>
            <a:r>
              <a:rPr lang="en-US">
                <a:solidFill>
                  <a:srgbClr val="0000FF"/>
                </a:solidFill>
              </a:rPr>
              <a:t>port</a:t>
            </a:r>
            <a:r>
              <a:rPr lang="en-US"/>
              <a:t> number </a:t>
            </a:r>
          </a:p>
        </p:txBody>
      </p:sp>
      <p:sp>
        <p:nvSpPr>
          <p:cNvPr id="1741830" name="Text Box 6"/>
          <p:cNvSpPr txBox="1">
            <a:spLocks noChangeArrowheads="1"/>
          </p:cNvSpPr>
          <p:nvPr/>
        </p:nvSpPr>
        <p:spPr bwMode="auto">
          <a:xfrm>
            <a:off x="6771082" y="2117726"/>
            <a:ext cx="1691489" cy="461665"/>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b="0">
                <a:solidFill>
                  <a:srgbClr val="FF0000"/>
                </a:solidFill>
                <a:latin typeface="Comic Sans MS" charset="0"/>
              </a:rPr>
              <a:t>source port #</a:t>
            </a:r>
            <a:endParaRPr lang="en-US" sz="2400">
              <a:latin typeface="Times New Roman" charset="0"/>
            </a:endParaRPr>
          </a:p>
        </p:txBody>
      </p:sp>
      <p:sp>
        <p:nvSpPr>
          <p:cNvPr id="1741831" name="Text Box 7"/>
          <p:cNvSpPr txBox="1">
            <a:spLocks noChangeArrowheads="1"/>
          </p:cNvSpPr>
          <p:nvPr/>
        </p:nvSpPr>
        <p:spPr bwMode="auto">
          <a:xfrm>
            <a:off x="8551761" y="2117726"/>
            <a:ext cx="1465466" cy="461665"/>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b="0">
                <a:solidFill>
                  <a:srgbClr val="FF0000"/>
                </a:solidFill>
                <a:latin typeface="Comic Sans MS" charset="0"/>
              </a:rPr>
              <a:t>dest port #</a:t>
            </a:r>
            <a:endParaRPr lang="en-US" sz="2400">
              <a:solidFill>
                <a:srgbClr val="FF0000"/>
              </a:solidFill>
              <a:latin typeface="Times New Roman" charset="0"/>
            </a:endParaRPr>
          </a:p>
        </p:txBody>
      </p:sp>
      <p:sp>
        <p:nvSpPr>
          <p:cNvPr id="1741832" name="Line 8"/>
          <p:cNvSpPr>
            <a:spLocks noChangeShapeType="1"/>
          </p:cNvSpPr>
          <p:nvPr/>
        </p:nvSpPr>
        <p:spPr bwMode="auto">
          <a:xfrm flipV="1">
            <a:off x="6784975" y="2495550"/>
            <a:ext cx="3328988"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1741833" name="Line 9"/>
          <p:cNvSpPr>
            <a:spLocks noChangeShapeType="1"/>
          </p:cNvSpPr>
          <p:nvPr/>
        </p:nvSpPr>
        <p:spPr bwMode="auto">
          <a:xfrm flipV="1">
            <a:off x="6794501" y="3486150"/>
            <a:ext cx="3324225" cy="0"/>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1741834" name="Line 10"/>
          <p:cNvSpPr>
            <a:spLocks noChangeShapeType="1"/>
          </p:cNvSpPr>
          <p:nvPr/>
        </p:nvSpPr>
        <p:spPr bwMode="auto">
          <a:xfrm flipV="1">
            <a:off x="8432800" y="2095500"/>
            <a:ext cx="0" cy="395288"/>
          </a:xfrm>
          <a:prstGeom prst="line">
            <a:avLst/>
          </a:prstGeom>
          <a:noFill/>
          <a:ln w="19050">
            <a:solidFill>
              <a:schemeClr val="tx1"/>
            </a:solidFill>
            <a:round/>
            <a:headEnd/>
            <a:tailEnd/>
          </a:ln>
          <a:effectLst/>
        </p:spPr>
        <p:txBody>
          <a:bodyPr wrap="none" anchor="ctr">
            <a:prstTxWarp prst="textNoShape">
              <a:avLst/>
            </a:prstTxWarp>
          </a:bodyPr>
          <a:lstStyle/>
          <a:p>
            <a:endParaRPr lang="en-US"/>
          </a:p>
        </p:txBody>
      </p:sp>
      <p:sp>
        <p:nvSpPr>
          <p:cNvPr id="1741835" name="Text Box 11"/>
          <p:cNvSpPr txBox="1">
            <a:spLocks noChangeArrowheads="1"/>
          </p:cNvSpPr>
          <p:nvPr/>
        </p:nvSpPr>
        <p:spPr bwMode="auto">
          <a:xfrm>
            <a:off x="7931126" y="1665289"/>
            <a:ext cx="957313" cy="461665"/>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b="0">
                <a:latin typeface="Comic Sans MS" charset="0"/>
              </a:rPr>
              <a:t>32 bits</a:t>
            </a:r>
            <a:endParaRPr lang="en-US" sz="2400">
              <a:latin typeface="Times New Roman" charset="0"/>
            </a:endParaRPr>
          </a:p>
        </p:txBody>
      </p:sp>
      <p:sp>
        <p:nvSpPr>
          <p:cNvPr id="1741836" name="Line 12"/>
          <p:cNvSpPr>
            <a:spLocks noChangeShapeType="1"/>
          </p:cNvSpPr>
          <p:nvPr/>
        </p:nvSpPr>
        <p:spPr bwMode="auto">
          <a:xfrm>
            <a:off x="8890000" y="1862138"/>
            <a:ext cx="1200150" cy="4762"/>
          </a:xfrm>
          <a:prstGeom prst="line">
            <a:avLst/>
          </a:prstGeom>
          <a:noFill/>
          <a:ln w="19050">
            <a:solidFill>
              <a:schemeClr val="tx1"/>
            </a:solidFill>
            <a:round/>
            <a:headEnd/>
            <a:tailEnd type="triangle" w="med" len="med"/>
          </a:ln>
          <a:effectLst/>
        </p:spPr>
        <p:txBody>
          <a:bodyPr wrap="none" anchor="ctr">
            <a:prstTxWarp prst="textNoShape">
              <a:avLst/>
            </a:prstTxWarp>
          </a:bodyPr>
          <a:lstStyle/>
          <a:p>
            <a:endParaRPr lang="en-US"/>
          </a:p>
        </p:txBody>
      </p:sp>
      <p:sp>
        <p:nvSpPr>
          <p:cNvPr id="1741837" name="Line 13"/>
          <p:cNvSpPr>
            <a:spLocks noChangeShapeType="1"/>
          </p:cNvSpPr>
          <p:nvPr/>
        </p:nvSpPr>
        <p:spPr bwMode="auto">
          <a:xfrm rot="10800000">
            <a:off x="6780213" y="1871663"/>
            <a:ext cx="1128712" cy="0"/>
          </a:xfrm>
          <a:prstGeom prst="line">
            <a:avLst/>
          </a:prstGeom>
          <a:noFill/>
          <a:ln w="19050">
            <a:solidFill>
              <a:schemeClr val="tx1"/>
            </a:solidFill>
            <a:round/>
            <a:headEnd/>
            <a:tailEnd type="triangle" w="med" len="med"/>
          </a:ln>
          <a:effectLst/>
        </p:spPr>
        <p:txBody>
          <a:bodyPr wrap="none" anchor="ctr">
            <a:prstTxWarp prst="textNoShape">
              <a:avLst/>
            </a:prstTxWarp>
          </a:bodyPr>
          <a:lstStyle/>
          <a:p>
            <a:endParaRPr lang="en-US"/>
          </a:p>
        </p:txBody>
      </p:sp>
      <p:sp>
        <p:nvSpPr>
          <p:cNvPr id="1741838" name="Text Box 14"/>
          <p:cNvSpPr txBox="1">
            <a:spLocks noChangeArrowheads="1"/>
          </p:cNvSpPr>
          <p:nvPr/>
        </p:nvSpPr>
        <p:spPr bwMode="auto">
          <a:xfrm>
            <a:off x="7673111" y="3951289"/>
            <a:ext cx="1459054" cy="1323439"/>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2000">
                <a:latin typeface="Comic Sans MS" charset="0"/>
              </a:rPr>
              <a:t>application</a:t>
            </a:r>
          </a:p>
          <a:p>
            <a:pPr algn="ctr" eaLnBrk="0" hangingPunct="0"/>
            <a:r>
              <a:rPr lang="en-US" sz="2000">
                <a:latin typeface="Comic Sans MS" charset="0"/>
              </a:rPr>
              <a:t>data </a:t>
            </a:r>
          </a:p>
          <a:p>
            <a:pPr algn="ctr" eaLnBrk="0" hangingPunct="0"/>
            <a:r>
              <a:rPr lang="en-US" sz="2000">
                <a:latin typeface="Comic Sans MS" charset="0"/>
              </a:rPr>
              <a:t>(message)</a:t>
            </a:r>
            <a:endParaRPr lang="en-US" sz="2400">
              <a:latin typeface="Times New Roman" charset="0"/>
            </a:endParaRPr>
          </a:p>
        </p:txBody>
      </p:sp>
      <p:sp>
        <p:nvSpPr>
          <p:cNvPr id="1741839" name="Text Box 15"/>
          <p:cNvSpPr txBox="1">
            <a:spLocks noChangeArrowheads="1"/>
          </p:cNvSpPr>
          <p:nvPr/>
        </p:nvSpPr>
        <p:spPr bwMode="auto">
          <a:xfrm>
            <a:off x="7185333" y="2860675"/>
            <a:ext cx="2529860" cy="400110"/>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2000">
                <a:latin typeface="Comic Sans MS" charset="0"/>
              </a:rPr>
              <a:t>other header fields</a:t>
            </a:r>
            <a:endParaRPr lang="en-US" sz="2400">
              <a:latin typeface="Times New Roman" charset="0"/>
            </a:endParaRPr>
          </a:p>
        </p:txBody>
      </p:sp>
      <p:sp>
        <p:nvSpPr>
          <p:cNvPr id="1741840" name="Text Box 16"/>
          <p:cNvSpPr txBox="1">
            <a:spLocks noChangeArrowheads="1"/>
          </p:cNvSpPr>
          <p:nvPr/>
        </p:nvSpPr>
        <p:spPr bwMode="auto">
          <a:xfrm>
            <a:off x="6929438" y="5518151"/>
            <a:ext cx="3244850" cy="396875"/>
          </a:xfrm>
          <a:prstGeom prst="rect">
            <a:avLst/>
          </a:prstGeom>
          <a:noFill/>
          <a:ln w="9525">
            <a:noFill/>
            <a:miter lim="800000"/>
            <a:headEnd/>
            <a:tailEnd/>
          </a:ln>
          <a:effectLst/>
        </p:spPr>
        <p:txBody>
          <a:bodyPr wrap="none">
            <a:prstTxWarp prst="textNoShape">
              <a:avLst/>
            </a:prstTxWarp>
            <a:spAutoFit/>
          </a:bodyPr>
          <a:lstStyle/>
          <a:p>
            <a:pPr algn="ctr" eaLnBrk="0" hangingPunct="0"/>
            <a:r>
              <a:rPr lang="en-US" sz="2000">
                <a:latin typeface="Comic Sans MS" charset="0"/>
              </a:rPr>
              <a:t>TCP/UDP segment format</a:t>
            </a:r>
            <a:endParaRPr lang="en-US" sz="2400">
              <a:latin typeface="Times New Roman" charset="0"/>
            </a:endParaRPr>
          </a:p>
        </p:txBody>
      </p:sp>
    </p:spTree>
    <p:extLst>
      <p:ext uri="{BB962C8B-B14F-4D97-AF65-F5344CB8AC3E}">
        <p14:creationId xmlns:p14="http://schemas.microsoft.com/office/powerpoint/2010/main" val="1075157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components</a:t>
            </a:r>
          </a:p>
        </p:txBody>
      </p:sp>
      <p:pic>
        <p:nvPicPr>
          <p:cNvPr id="22530" name="Picture 2"/>
          <p:cNvPicPr>
            <a:picLocks noChangeAspect="1" noChangeArrowheads="1"/>
          </p:cNvPicPr>
          <p:nvPr/>
        </p:nvPicPr>
        <p:blipFill>
          <a:blip r:embed="rId2" cstate="print"/>
          <a:srcRect/>
          <a:stretch>
            <a:fillRect/>
          </a:stretch>
        </p:blipFill>
        <p:spPr bwMode="auto">
          <a:xfrm>
            <a:off x="1603375" y="1219200"/>
            <a:ext cx="8991600" cy="5374524"/>
          </a:xfrm>
          <a:prstGeom prst="rect">
            <a:avLst/>
          </a:prstGeom>
          <a:noFill/>
          <a:ln w="9525">
            <a:noFill/>
            <a:miter lim="800000"/>
            <a:headEnd/>
            <a:tailEnd/>
          </a:ln>
        </p:spPr>
      </p:pic>
      <p:sp>
        <p:nvSpPr>
          <p:cNvPr id="5" name="Rectangle 4"/>
          <p:cNvSpPr/>
          <p:nvPr/>
        </p:nvSpPr>
        <p:spPr>
          <a:xfrm>
            <a:off x="9832975" y="6019800"/>
            <a:ext cx="3810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stretch>
            <a:fillRect/>
          </a:stretch>
        </p:blipFill>
        <p:spPr>
          <a:xfrm>
            <a:off x="1831975" y="4343400"/>
            <a:ext cx="2514600" cy="2438400"/>
          </a:xfrm>
          <a:prstGeom prst="rect">
            <a:avLst/>
          </a:prstGeom>
        </p:spPr>
      </p:pic>
      <p:pic>
        <p:nvPicPr>
          <p:cNvPr id="6" name="Picture 5"/>
          <p:cNvPicPr>
            <a:picLocks noChangeAspect="1"/>
          </p:cNvPicPr>
          <p:nvPr/>
        </p:nvPicPr>
        <p:blipFill>
          <a:blip r:embed="rId4"/>
          <a:stretch>
            <a:fillRect/>
          </a:stretch>
        </p:blipFill>
        <p:spPr>
          <a:xfrm>
            <a:off x="4558243" y="4181476"/>
            <a:ext cx="2143125" cy="2143125"/>
          </a:xfrm>
          <a:prstGeom prst="rect">
            <a:avLst/>
          </a:prstGeom>
        </p:spPr>
      </p:pic>
      <p:pic>
        <p:nvPicPr>
          <p:cNvPr id="7" name="Picture 6"/>
          <p:cNvPicPr>
            <a:picLocks noChangeAspect="1"/>
          </p:cNvPicPr>
          <p:nvPr/>
        </p:nvPicPr>
        <p:blipFill>
          <a:blip r:embed="rId5"/>
          <a:stretch>
            <a:fillRect/>
          </a:stretch>
        </p:blipFill>
        <p:spPr>
          <a:xfrm>
            <a:off x="4479221" y="2057400"/>
            <a:ext cx="2222715" cy="1676400"/>
          </a:xfrm>
          <a:prstGeom prst="rect">
            <a:avLst/>
          </a:prstGeom>
        </p:spPr>
      </p:pic>
    </p:spTree>
    <p:extLst>
      <p:ext uri="{BB962C8B-B14F-4D97-AF65-F5344CB8AC3E}">
        <p14:creationId xmlns:p14="http://schemas.microsoft.com/office/powerpoint/2010/main" val="18219717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9170" name="Rectangle 2"/>
          <p:cNvSpPr>
            <a:spLocks noGrp="1" noChangeArrowheads="1"/>
          </p:cNvSpPr>
          <p:nvPr>
            <p:ph type="title"/>
          </p:nvPr>
        </p:nvSpPr>
        <p:spPr/>
        <p:txBody>
          <a:bodyPr/>
          <a:lstStyle/>
          <a:p>
            <a:r>
              <a:rPr lang="en-US" sz="3500" dirty="0"/>
              <a:t>UDP</a:t>
            </a:r>
          </a:p>
        </p:txBody>
      </p:sp>
      <p:sp>
        <p:nvSpPr>
          <p:cNvPr id="1799171" name="Rectangle 3"/>
          <p:cNvSpPr>
            <a:spLocks noGrp="1" noChangeArrowheads="1"/>
          </p:cNvSpPr>
          <p:nvPr>
            <p:ph type="body" idx="1"/>
          </p:nvPr>
        </p:nvSpPr>
        <p:spPr>
          <a:xfrm>
            <a:off x="1908175" y="1600200"/>
            <a:ext cx="8305800" cy="2776538"/>
          </a:xfrm>
        </p:spPr>
        <p:txBody>
          <a:bodyPr/>
          <a:lstStyle/>
          <a:p>
            <a:r>
              <a:rPr lang="en-US" sz="2400"/>
              <a:t>Lightweight communication between processes</a:t>
            </a:r>
          </a:p>
          <a:p>
            <a:pPr lvl="1"/>
            <a:r>
              <a:rPr lang="en-US" sz="2000"/>
              <a:t>Avoid overhead and delays of ordered, reliable delivery</a:t>
            </a:r>
          </a:p>
          <a:p>
            <a:pPr lvl="1"/>
            <a:r>
              <a:rPr lang="en-US" sz="2000"/>
              <a:t>Send messages to and receive them from a socket</a:t>
            </a:r>
          </a:p>
          <a:p>
            <a:r>
              <a:rPr lang="en-US" sz="2400"/>
              <a:t>User Datagram Protocol (UDP; RFC 768 - 1980!)</a:t>
            </a:r>
          </a:p>
          <a:p>
            <a:pPr lvl="1"/>
            <a:r>
              <a:rPr lang="en-US" sz="2000"/>
              <a:t>IP plus port numbers to support (de)multiplexing</a:t>
            </a:r>
          </a:p>
          <a:p>
            <a:pPr lvl="1"/>
            <a:r>
              <a:rPr lang="en-US" sz="2000"/>
              <a:t>Optional error checking on the packet contents</a:t>
            </a:r>
          </a:p>
          <a:p>
            <a:pPr lvl="2"/>
            <a:r>
              <a:rPr lang="en-US" sz="1800"/>
              <a:t>(</a:t>
            </a:r>
            <a:r>
              <a:rPr lang="en-US" sz="1800">
                <a:latin typeface="Comic Sans MS" charset="0"/>
              </a:rPr>
              <a:t>checksum</a:t>
            </a:r>
            <a:r>
              <a:rPr lang="en-US" sz="1800"/>
              <a:t> field = 0 means “don’t verify checksum”)</a:t>
            </a:r>
          </a:p>
          <a:p>
            <a:endParaRPr lang="en-US" sz="2400"/>
          </a:p>
        </p:txBody>
      </p:sp>
      <p:sp>
        <p:nvSpPr>
          <p:cNvPr id="1799172" name="Rectangle 4"/>
          <p:cNvSpPr>
            <a:spLocks noChangeArrowheads="1"/>
          </p:cNvSpPr>
          <p:nvPr/>
        </p:nvSpPr>
        <p:spPr bwMode="auto">
          <a:xfrm>
            <a:off x="4419600" y="4479925"/>
            <a:ext cx="1760538" cy="533400"/>
          </a:xfrm>
          <a:prstGeom prst="rect">
            <a:avLst/>
          </a:prstGeom>
          <a:solidFill>
            <a:srgbClr val="CCFFFF"/>
          </a:solidFill>
          <a:ln w="28575">
            <a:solidFill>
              <a:schemeClr val="tx1"/>
            </a:solidFill>
            <a:miter lim="800000"/>
            <a:headEnd/>
            <a:tailEnd/>
          </a:ln>
          <a:effectLst/>
        </p:spPr>
        <p:txBody>
          <a:bodyPr wrap="none" anchor="ctr">
            <a:prstTxWarp prst="textNoShape">
              <a:avLst/>
            </a:prstTxWarp>
          </a:bodyPr>
          <a:lstStyle/>
          <a:p>
            <a:endParaRPr lang="en-US"/>
          </a:p>
        </p:txBody>
      </p:sp>
      <p:sp>
        <p:nvSpPr>
          <p:cNvPr id="1799173" name="Rectangle 5"/>
          <p:cNvSpPr>
            <a:spLocks noChangeArrowheads="1"/>
          </p:cNvSpPr>
          <p:nvPr/>
        </p:nvSpPr>
        <p:spPr bwMode="auto">
          <a:xfrm>
            <a:off x="6180139" y="4479925"/>
            <a:ext cx="1760537" cy="533400"/>
          </a:xfrm>
          <a:prstGeom prst="rect">
            <a:avLst/>
          </a:prstGeom>
          <a:solidFill>
            <a:srgbClr val="CCFFFF"/>
          </a:solidFill>
          <a:ln w="28575">
            <a:solidFill>
              <a:schemeClr val="tx1"/>
            </a:solidFill>
            <a:miter lim="800000"/>
            <a:headEnd/>
            <a:tailEnd/>
          </a:ln>
          <a:effectLst/>
        </p:spPr>
        <p:txBody>
          <a:bodyPr wrap="none" anchor="ctr">
            <a:prstTxWarp prst="textNoShape">
              <a:avLst/>
            </a:prstTxWarp>
          </a:bodyPr>
          <a:lstStyle/>
          <a:p>
            <a:endParaRPr lang="en-US"/>
          </a:p>
        </p:txBody>
      </p:sp>
      <p:sp>
        <p:nvSpPr>
          <p:cNvPr id="1799174" name="Rectangle 6"/>
          <p:cNvSpPr>
            <a:spLocks noChangeArrowheads="1"/>
          </p:cNvSpPr>
          <p:nvPr/>
        </p:nvSpPr>
        <p:spPr bwMode="auto">
          <a:xfrm>
            <a:off x="4419600" y="5013325"/>
            <a:ext cx="1760538" cy="533400"/>
          </a:xfrm>
          <a:prstGeom prst="rect">
            <a:avLst/>
          </a:prstGeom>
          <a:solidFill>
            <a:srgbClr val="CCFFFF"/>
          </a:solidFill>
          <a:ln w="28575">
            <a:solidFill>
              <a:schemeClr val="tx1"/>
            </a:solidFill>
            <a:miter lim="800000"/>
            <a:headEnd/>
            <a:tailEnd/>
          </a:ln>
          <a:effectLst/>
        </p:spPr>
        <p:txBody>
          <a:bodyPr wrap="none" anchor="ctr">
            <a:prstTxWarp prst="textNoShape">
              <a:avLst/>
            </a:prstTxWarp>
          </a:bodyPr>
          <a:lstStyle/>
          <a:p>
            <a:endParaRPr lang="en-US"/>
          </a:p>
        </p:txBody>
      </p:sp>
      <p:sp>
        <p:nvSpPr>
          <p:cNvPr id="1799175" name="Rectangle 7"/>
          <p:cNvSpPr>
            <a:spLocks noChangeArrowheads="1"/>
          </p:cNvSpPr>
          <p:nvPr/>
        </p:nvSpPr>
        <p:spPr bwMode="auto">
          <a:xfrm>
            <a:off x="6180139" y="5013325"/>
            <a:ext cx="1760537" cy="533400"/>
          </a:xfrm>
          <a:prstGeom prst="rect">
            <a:avLst/>
          </a:prstGeom>
          <a:solidFill>
            <a:srgbClr val="CCFFFF"/>
          </a:solidFill>
          <a:ln w="28575">
            <a:solidFill>
              <a:schemeClr val="tx1"/>
            </a:solidFill>
            <a:miter lim="800000"/>
            <a:headEnd/>
            <a:tailEnd/>
          </a:ln>
          <a:effectLst/>
        </p:spPr>
        <p:txBody>
          <a:bodyPr wrap="none" anchor="ctr">
            <a:prstTxWarp prst="textNoShape">
              <a:avLst/>
            </a:prstTxWarp>
          </a:bodyPr>
          <a:lstStyle/>
          <a:p>
            <a:endParaRPr lang="en-US"/>
          </a:p>
        </p:txBody>
      </p:sp>
      <p:sp>
        <p:nvSpPr>
          <p:cNvPr id="1799176" name="Line 8"/>
          <p:cNvSpPr>
            <a:spLocks noChangeShapeType="1"/>
          </p:cNvSpPr>
          <p:nvPr/>
        </p:nvSpPr>
        <p:spPr bwMode="auto">
          <a:xfrm>
            <a:off x="4419600" y="5546725"/>
            <a:ext cx="0" cy="76200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9177" name="Line 9"/>
          <p:cNvSpPr>
            <a:spLocks noChangeShapeType="1"/>
          </p:cNvSpPr>
          <p:nvPr/>
        </p:nvSpPr>
        <p:spPr bwMode="auto">
          <a:xfrm>
            <a:off x="7942263" y="5546725"/>
            <a:ext cx="0" cy="762000"/>
          </a:xfrm>
          <a:prstGeom prst="line">
            <a:avLst/>
          </a:prstGeom>
          <a:noFill/>
          <a:ln w="28575">
            <a:solidFill>
              <a:schemeClr val="tx1"/>
            </a:solidFill>
            <a:round/>
            <a:headEnd/>
            <a:tailEnd/>
          </a:ln>
          <a:effectLst/>
        </p:spPr>
        <p:txBody>
          <a:bodyPr wrap="none" anchor="ctr">
            <a:prstTxWarp prst="textNoShape">
              <a:avLst/>
            </a:prstTxWarp>
          </a:bodyPr>
          <a:lstStyle/>
          <a:p>
            <a:endParaRPr lang="en-US"/>
          </a:p>
        </p:txBody>
      </p:sp>
      <p:sp>
        <p:nvSpPr>
          <p:cNvPr id="1799178" name="Text Box 10"/>
          <p:cNvSpPr txBox="1">
            <a:spLocks noChangeArrowheads="1"/>
          </p:cNvSpPr>
          <p:nvPr/>
        </p:nvSpPr>
        <p:spPr bwMode="auto">
          <a:xfrm>
            <a:off x="4703763" y="4597401"/>
            <a:ext cx="1295400" cy="366713"/>
          </a:xfrm>
          <a:prstGeom prst="rect">
            <a:avLst/>
          </a:prstGeom>
          <a:solidFill>
            <a:srgbClr val="CCFFFF"/>
          </a:solidFill>
          <a:ln w="9525">
            <a:noFill/>
            <a:miter lim="800000"/>
            <a:headEnd/>
            <a:tailEnd/>
          </a:ln>
          <a:effectLst/>
        </p:spPr>
        <p:txBody>
          <a:bodyPr>
            <a:prstTxWarp prst="textNoShape">
              <a:avLst/>
            </a:prstTxWarp>
            <a:spAutoFit/>
          </a:bodyPr>
          <a:lstStyle/>
          <a:p>
            <a:pPr algn="l" eaLnBrk="0" hangingPunct="0">
              <a:buSzPct val="150000"/>
            </a:pPr>
            <a:r>
              <a:rPr lang="en-US" b="0">
                <a:latin typeface="Comic Sans MS" charset="0"/>
              </a:rPr>
              <a:t> SRC port</a:t>
            </a:r>
          </a:p>
        </p:txBody>
      </p:sp>
      <p:sp>
        <p:nvSpPr>
          <p:cNvPr id="1799179" name="Text Box 11"/>
          <p:cNvSpPr txBox="1">
            <a:spLocks noChangeArrowheads="1"/>
          </p:cNvSpPr>
          <p:nvPr/>
        </p:nvSpPr>
        <p:spPr bwMode="auto">
          <a:xfrm>
            <a:off x="6408738" y="4597401"/>
            <a:ext cx="1295400" cy="366713"/>
          </a:xfrm>
          <a:prstGeom prst="rect">
            <a:avLst/>
          </a:prstGeom>
          <a:solidFill>
            <a:srgbClr val="CCFFFF"/>
          </a:solidFill>
          <a:ln w="9525">
            <a:noFill/>
            <a:miter lim="800000"/>
            <a:headEnd/>
            <a:tailEnd/>
          </a:ln>
          <a:effectLst/>
        </p:spPr>
        <p:txBody>
          <a:bodyPr>
            <a:prstTxWarp prst="textNoShape">
              <a:avLst/>
            </a:prstTxWarp>
            <a:spAutoFit/>
          </a:bodyPr>
          <a:lstStyle/>
          <a:p>
            <a:pPr algn="l" eaLnBrk="0" hangingPunct="0">
              <a:buSzPct val="150000"/>
            </a:pPr>
            <a:r>
              <a:rPr lang="en-US" b="0">
                <a:latin typeface="Comic Sans MS" charset="0"/>
              </a:rPr>
              <a:t> DST port</a:t>
            </a:r>
          </a:p>
        </p:txBody>
      </p:sp>
      <p:sp>
        <p:nvSpPr>
          <p:cNvPr id="1799180" name="Text Box 12"/>
          <p:cNvSpPr txBox="1">
            <a:spLocks noChangeArrowheads="1"/>
          </p:cNvSpPr>
          <p:nvPr/>
        </p:nvSpPr>
        <p:spPr bwMode="auto">
          <a:xfrm>
            <a:off x="4703763" y="5103813"/>
            <a:ext cx="1295400" cy="366712"/>
          </a:xfrm>
          <a:prstGeom prst="rect">
            <a:avLst/>
          </a:prstGeom>
          <a:solidFill>
            <a:srgbClr val="CCFFFF"/>
          </a:solidFill>
          <a:ln w="9525">
            <a:noFill/>
            <a:miter lim="800000"/>
            <a:headEnd/>
            <a:tailEnd/>
          </a:ln>
          <a:effectLst/>
        </p:spPr>
        <p:txBody>
          <a:bodyPr>
            <a:prstTxWarp prst="textNoShape">
              <a:avLst/>
            </a:prstTxWarp>
            <a:spAutoFit/>
          </a:bodyPr>
          <a:lstStyle/>
          <a:p>
            <a:pPr algn="l" eaLnBrk="0" hangingPunct="0">
              <a:buSzPct val="150000"/>
            </a:pPr>
            <a:r>
              <a:rPr lang="en-US" b="0">
                <a:latin typeface="Comic Sans MS" charset="0"/>
              </a:rPr>
              <a:t>checksum</a:t>
            </a:r>
          </a:p>
        </p:txBody>
      </p:sp>
      <p:sp>
        <p:nvSpPr>
          <p:cNvPr id="1799181" name="Text Box 13"/>
          <p:cNvSpPr txBox="1">
            <a:spLocks noChangeArrowheads="1"/>
          </p:cNvSpPr>
          <p:nvPr/>
        </p:nvSpPr>
        <p:spPr bwMode="auto">
          <a:xfrm>
            <a:off x="6656388" y="5103813"/>
            <a:ext cx="895350" cy="366712"/>
          </a:xfrm>
          <a:prstGeom prst="rect">
            <a:avLst/>
          </a:prstGeom>
          <a:solidFill>
            <a:srgbClr val="CCFFFF"/>
          </a:solidFill>
          <a:ln w="9525">
            <a:noFill/>
            <a:miter lim="800000"/>
            <a:headEnd/>
            <a:tailEnd/>
          </a:ln>
          <a:effectLst/>
        </p:spPr>
        <p:txBody>
          <a:bodyPr>
            <a:prstTxWarp prst="textNoShape">
              <a:avLst/>
            </a:prstTxWarp>
            <a:spAutoFit/>
          </a:bodyPr>
          <a:lstStyle/>
          <a:p>
            <a:pPr algn="l" eaLnBrk="0" hangingPunct="0">
              <a:buSzPct val="150000"/>
            </a:pPr>
            <a:r>
              <a:rPr lang="en-US" b="0">
                <a:latin typeface="Comic Sans MS" charset="0"/>
              </a:rPr>
              <a:t>length</a:t>
            </a:r>
          </a:p>
        </p:txBody>
      </p:sp>
      <p:sp>
        <p:nvSpPr>
          <p:cNvPr id="1799182" name="Text Box 14"/>
          <p:cNvSpPr txBox="1">
            <a:spLocks noChangeArrowheads="1"/>
          </p:cNvSpPr>
          <p:nvPr/>
        </p:nvSpPr>
        <p:spPr bwMode="auto">
          <a:xfrm>
            <a:off x="5818188" y="5775326"/>
            <a:ext cx="838200" cy="366713"/>
          </a:xfrm>
          <a:prstGeom prst="rect">
            <a:avLst/>
          </a:prstGeom>
          <a:noFill/>
          <a:ln w="9525">
            <a:noFill/>
            <a:miter lim="800000"/>
            <a:headEnd/>
            <a:tailEnd/>
          </a:ln>
          <a:effectLst/>
        </p:spPr>
        <p:txBody>
          <a:bodyPr>
            <a:prstTxWarp prst="textNoShape">
              <a:avLst/>
            </a:prstTxWarp>
            <a:spAutoFit/>
          </a:bodyPr>
          <a:lstStyle/>
          <a:p>
            <a:pPr algn="l" eaLnBrk="0" hangingPunct="0">
              <a:buSzPct val="150000"/>
            </a:pPr>
            <a:r>
              <a:rPr lang="en-US" b="0">
                <a:latin typeface="Comic Sans MS" charset="0"/>
              </a:rPr>
              <a:t>DATA</a:t>
            </a:r>
          </a:p>
        </p:txBody>
      </p:sp>
    </p:spTree>
    <p:extLst>
      <p:ext uri="{BB962C8B-B14F-4D97-AF65-F5344CB8AC3E}">
        <p14:creationId xmlns:p14="http://schemas.microsoft.com/office/powerpoint/2010/main" val="3545084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9762" name="Rectangle 2"/>
          <p:cNvSpPr>
            <a:spLocks noGrp="1" noChangeArrowheads="1"/>
          </p:cNvSpPr>
          <p:nvPr>
            <p:ph type="title"/>
          </p:nvPr>
        </p:nvSpPr>
        <p:spPr/>
        <p:txBody>
          <a:bodyPr/>
          <a:lstStyle/>
          <a:p>
            <a:r>
              <a:rPr lang="en-US"/>
              <a:t>Ports</a:t>
            </a:r>
          </a:p>
        </p:txBody>
      </p:sp>
      <p:sp>
        <p:nvSpPr>
          <p:cNvPr id="1909763" name="Rectangle 3"/>
          <p:cNvSpPr>
            <a:spLocks noGrp="1" noChangeArrowheads="1"/>
          </p:cNvSpPr>
          <p:nvPr>
            <p:ph type="body" idx="1"/>
          </p:nvPr>
        </p:nvSpPr>
        <p:spPr>
          <a:xfrm>
            <a:off x="1984375" y="1262064"/>
            <a:ext cx="8229600" cy="5062537"/>
          </a:xfrm>
        </p:spPr>
        <p:txBody>
          <a:bodyPr/>
          <a:lstStyle/>
          <a:p>
            <a:r>
              <a:rPr lang="en-US" sz="2400"/>
              <a:t>Need to decide which application gets which packets</a:t>
            </a:r>
          </a:p>
          <a:p>
            <a:r>
              <a:rPr lang="en-US" sz="2400"/>
              <a:t>Solution: map each socket to a </a:t>
            </a:r>
            <a:r>
              <a:rPr lang="en-US" sz="2400" i="1"/>
              <a:t>port</a:t>
            </a:r>
          </a:p>
          <a:p>
            <a:r>
              <a:rPr lang="en-US" sz="2400"/>
              <a:t>Client must know server’s port</a:t>
            </a:r>
          </a:p>
          <a:p>
            <a:r>
              <a:rPr lang="en-US" sz="2400"/>
              <a:t>Separate 16-bit port address space for UDP and TCP</a:t>
            </a:r>
          </a:p>
          <a:p>
            <a:pPr lvl="1"/>
            <a:r>
              <a:rPr lang="en-US" sz="2100"/>
              <a:t>(src_IP, src_port, dst_IP, dst_port) uniquely identifies TCP connection</a:t>
            </a:r>
          </a:p>
          <a:p>
            <a:r>
              <a:rPr lang="en-US" sz="2400" i="1"/>
              <a:t> Well known ports </a:t>
            </a:r>
            <a:r>
              <a:rPr lang="en-US" sz="2400"/>
              <a:t>(0-1023): everyone agrees which services run on these ports</a:t>
            </a:r>
          </a:p>
          <a:p>
            <a:pPr lvl="1"/>
            <a:r>
              <a:rPr lang="en-US" sz="2100"/>
              <a:t>e.g., ssh:22, http:80</a:t>
            </a:r>
          </a:p>
          <a:p>
            <a:pPr lvl="1"/>
            <a:r>
              <a:rPr lang="en-US" sz="2100"/>
              <a:t>On UNIX, must be root to gain access to these ports (why?)</a:t>
            </a:r>
          </a:p>
          <a:p>
            <a:r>
              <a:rPr lang="en-US" sz="2400"/>
              <a:t>Ephemeral ports (most 1024-65535): given to clients</a:t>
            </a:r>
          </a:p>
          <a:p>
            <a:pPr lvl="1"/>
            <a:r>
              <a:rPr lang="en-US" sz="2100"/>
              <a:t>e.g. chat clients, p2p networks</a:t>
            </a:r>
            <a:endParaRPr lang="en-US" sz="2000"/>
          </a:p>
        </p:txBody>
      </p:sp>
    </p:spTree>
    <p:extLst>
      <p:ext uri="{BB962C8B-B14F-4D97-AF65-F5344CB8AC3E}">
        <p14:creationId xmlns:p14="http://schemas.microsoft.com/office/powerpoint/2010/main" val="3887253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1218" name="Rectangle 2"/>
          <p:cNvSpPr>
            <a:spLocks noGrp="1" noChangeArrowheads="1"/>
          </p:cNvSpPr>
          <p:nvPr>
            <p:ph type="title"/>
          </p:nvPr>
        </p:nvSpPr>
        <p:spPr/>
        <p:txBody>
          <a:bodyPr/>
          <a:lstStyle/>
          <a:p>
            <a:r>
              <a:rPr lang="en-US"/>
              <a:t>Why Would Anyone Use UDP?</a:t>
            </a:r>
          </a:p>
        </p:txBody>
      </p:sp>
      <p:sp>
        <p:nvSpPr>
          <p:cNvPr id="1801219" name="Rectangle 3"/>
          <p:cNvSpPr>
            <a:spLocks noGrp="1" noChangeArrowheads="1"/>
          </p:cNvSpPr>
          <p:nvPr>
            <p:ph type="body" idx="1"/>
          </p:nvPr>
        </p:nvSpPr>
        <p:spPr/>
        <p:txBody>
          <a:bodyPr/>
          <a:lstStyle/>
          <a:p>
            <a:r>
              <a:rPr lang="en-US" sz="2400"/>
              <a:t>Finer control over what data is sent and when</a:t>
            </a:r>
          </a:p>
          <a:p>
            <a:pPr lvl="1"/>
            <a:r>
              <a:rPr lang="en-US" sz="2000"/>
              <a:t>As soon as an application process writes into the socket</a:t>
            </a:r>
          </a:p>
          <a:p>
            <a:pPr lvl="1"/>
            <a:r>
              <a:rPr lang="en-US" sz="2000"/>
              <a:t>… UDP will package the data and send the packet</a:t>
            </a:r>
          </a:p>
          <a:p>
            <a:r>
              <a:rPr lang="en-US" sz="2400"/>
              <a:t>No delay for connection establishment </a:t>
            </a:r>
          </a:p>
          <a:p>
            <a:pPr lvl="1"/>
            <a:r>
              <a:rPr lang="en-US" sz="2000"/>
              <a:t>UDP just blasts away without any formal preliminaries</a:t>
            </a:r>
          </a:p>
          <a:p>
            <a:pPr lvl="1"/>
            <a:r>
              <a:rPr lang="en-US" sz="2000"/>
              <a:t>… which avoids introducing any unnecessary delays</a:t>
            </a:r>
          </a:p>
          <a:p>
            <a:r>
              <a:rPr lang="en-US" sz="2400"/>
              <a:t>No connection state</a:t>
            </a:r>
          </a:p>
          <a:p>
            <a:pPr lvl="1"/>
            <a:r>
              <a:rPr lang="en-US" sz="2000"/>
              <a:t>No allocation of buffers, sequence #s, timers …</a:t>
            </a:r>
          </a:p>
          <a:p>
            <a:pPr lvl="1"/>
            <a:r>
              <a:rPr lang="en-US" sz="2000"/>
              <a:t>… making it easier to handle many active clients at once</a:t>
            </a:r>
          </a:p>
          <a:p>
            <a:r>
              <a:rPr lang="en-US" sz="2400"/>
              <a:t>Small packet header overhead</a:t>
            </a:r>
          </a:p>
          <a:p>
            <a:pPr lvl="1"/>
            <a:r>
              <a:rPr lang="en-US" sz="2000"/>
              <a:t>UDP header is only 8 bytes</a:t>
            </a:r>
          </a:p>
        </p:txBody>
      </p:sp>
    </p:spTree>
    <p:extLst>
      <p:ext uri="{BB962C8B-B14F-4D97-AF65-F5344CB8AC3E}">
        <p14:creationId xmlns:p14="http://schemas.microsoft.com/office/powerpoint/2010/main" val="420914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121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0121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01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012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0121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012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0121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0121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0121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01219">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012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type="title"/>
          </p:nvPr>
        </p:nvSpPr>
        <p:spPr/>
        <p:txBody>
          <a:bodyPr/>
          <a:lstStyle/>
          <a:p>
            <a:r>
              <a:rPr lang="en-US" sz="3500"/>
              <a:t>Popular Applications That Use UDP</a:t>
            </a:r>
          </a:p>
        </p:txBody>
      </p:sp>
      <p:sp>
        <p:nvSpPr>
          <p:cNvPr id="1803267" name="Rectangle 3"/>
          <p:cNvSpPr>
            <a:spLocks noGrp="1" noChangeArrowheads="1"/>
          </p:cNvSpPr>
          <p:nvPr>
            <p:ph type="body" idx="1"/>
          </p:nvPr>
        </p:nvSpPr>
        <p:spPr>
          <a:xfrm>
            <a:off x="1679575" y="1600200"/>
            <a:ext cx="8534400" cy="3690938"/>
          </a:xfrm>
        </p:spPr>
        <p:txBody>
          <a:bodyPr>
            <a:normAutofit/>
          </a:bodyPr>
          <a:lstStyle/>
          <a:p>
            <a:r>
              <a:rPr lang="en-US"/>
              <a:t>Multimedia </a:t>
            </a:r>
            <a:r>
              <a:rPr lang="en-US">
                <a:solidFill>
                  <a:srgbClr val="0000FF"/>
                </a:solidFill>
              </a:rPr>
              <a:t>streaming</a:t>
            </a:r>
            <a:endParaRPr lang="en-US"/>
          </a:p>
          <a:p>
            <a:pPr lvl="1"/>
            <a:r>
              <a:rPr lang="en-US"/>
              <a:t>Retransmitting lost/corrupted packets often pointless - by the time the packet is retransmitted, it’s too late</a:t>
            </a:r>
          </a:p>
          <a:p>
            <a:pPr lvl="1"/>
            <a:r>
              <a:rPr lang="en-US"/>
              <a:t>E.g., telephone calls, video conferencing, gaming</a:t>
            </a:r>
          </a:p>
          <a:p>
            <a:r>
              <a:rPr lang="en-US"/>
              <a:t>Simple query protocols like Domain Name System</a:t>
            </a:r>
          </a:p>
          <a:p>
            <a:pPr lvl="1"/>
            <a:r>
              <a:rPr lang="en-US"/>
              <a:t>Connection establishment overhead would double cost</a:t>
            </a:r>
          </a:p>
          <a:p>
            <a:pPr lvl="1"/>
            <a:r>
              <a:rPr lang="en-US"/>
              <a:t>Easier to have </a:t>
            </a:r>
            <a:r>
              <a:rPr lang="en-US">
                <a:solidFill>
                  <a:srgbClr val="0000FF"/>
                </a:solidFill>
              </a:rPr>
              <a:t>application</a:t>
            </a:r>
            <a:r>
              <a:rPr lang="en-US"/>
              <a:t> retransmit if needed</a:t>
            </a:r>
          </a:p>
          <a:p>
            <a:endParaRPr lang="en-US"/>
          </a:p>
        </p:txBody>
      </p:sp>
      <p:grpSp>
        <p:nvGrpSpPr>
          <p:cNvPr id="2" name="Group 4"/>
          <p:cNvGrpSpPr>
            <a:grpSpLocks/>
          </p:cNvGrpSpPr>
          <p:nvPr/>
        </p:nvGrpSpPr>
        <p:grpSpPr bwMode="auto">
          <a:xfrm>
            <a:off x="2872581" y="3508376"/>
            <a:ext cx="6453187" cy="1782762"/>
            <a:chOff x="945" y="3069"/>
            <a:chExt cx="4065" cy="1123"/>
          </a:xfrm>
        </p:grpSpPr>
        <p:pic>
          <p:nvPicPr>
            <p:cNvPr id="1803269" name="Picture 5" descr="j0292020"/>
            <p:cNvPicPr>
              <a:picLocks noChangeAspect="1" noChangeArrowheads="1"/>
            </p:cNvPicPr>
            <p:nvPr/>
          </p:nvPicPr>
          <p:blipFill>
            <a:blip r:embed="rId3" cstate="print"/>
            <a:srcRect/>
            <a:stretch>
              <a:fillRect/>
            </a:stretch>
          </p:blipFill>
          <p:spPr bwMode="auto">
            <a:xfrm>
              <a:off x="945" y="3214"/>
              <a:ext cx="1031" cy="978"/>
            </a:xfrm>
            <a:prstGeom prst="rect">
              <a:avLst/>
            </a:prstGeom>
            <a:noFill/>
          </p:spPr>
        </p:pic>
        <p:pic>
          <p:nvPicPr>
            <p:cNvPr id="1803270" name="Picture 6" descr="j0285750"/>
            <p:cNvPicPr>
              <a:picLocks noChangeAspect="1" noChangeArrowheads="1"/>
            </p:cNvPicPr>
            <p:nvPr/>
          </p:nvPicPr>
          <p:blipFill>
            <a:blip r:embed="rId4" cstate="print"/>
            <a:srcRect/>
            <a:stretch>
              <a:fillRect/>
            </a:stretch>
          </p:blipFill>
          <p:spPr bwMode="auto">
            <a:xfrm>
              <a:off x="3920" y="3480"/>
              <a:ext cx="1090" cy="669"/>
            </a:xfrm>
            <a:prstGeom prst="rect">
              <a:avLst/>
            </a:prstGeom>
            <a:noFill/>
            <a:ln w="9525">
              <a:noFill/>
              <a:miter lim="800000"/>
              <a:headEnd/>
              <a:tailEnd/>
            </a:ln>
          </p:spPr>
        </p:pic>
        <p:sp>
          <p:nvSpPr>
            <p:cNvPr id="1803271" name="Freeform 7"/>
            <p:cNvSpPr>
              <a:spLocks/>
            </p:cNvSpPr>
            <p:nvPr/>
          </p:nvSpPr>
          <p:spPr bwMode="auto">
            <a:xfrm>
              <a:off x="1912" y="3282"/>
              <a:ext cx="2323" cy="271"/>
            </a:xfrm>
            <a:custGeom>
              <a:avLst/>
              <a:gdLst/>
              <a:ahLst/>
              <a:cxnLst>
                <a:cxn ang="0">
                  <a:pos x="0" y="271"/>
                </a:cxn>
                <a:cxn ang="0">
                  <a:pos x="992" y="4"/>
                </a:cxn>
                <a:cxn ang="0">
                  <a:pos x="2323" y="246"/>
                </a:cxn>
              </a:cxnLst>
              <a:rect l="0" t="0" r="r" b="b"/>
              <a:pathLst>
                <a:path w="2323" h="271">
                  <a:moveTo>
                    <a:pt x="0" y="271"/>
                  </a:moveTo>
                  <a:cubicBezTo>
                    <a:pt x="302" y="139"/>
                    <a:pt x="605" y="8"/>
                    <a:pt x="992" y="4"/>
                  </a:cubicBezTo>
                  <a:cubicBezTo>
                    <a:pt x="1379" y="0"/>
                    <a:pt x="1851" y="123"/>
                    <a:pt x="2323" y="246"/>
                  </a:cubicBezTo>
                </a:path>
              </a:pathLst>
            </a:custGeom>
            <a:noFill/>
            <a:ln w="25400" cap="flat" cmpd="sng">
              <a:solidFill>
                <a:schemeClr val="tx1"/>
              </a:solidFill>
              <a:prstDash val="solid"/>
              <a:round/>
              <a:headEnd/>
              <a:tailEnd type="arrow" w="lg" len="lg"/>
            </a:ln>
            <a:effectLst/>
          </p:spPr>
          <p:txBody>
            <a:bodyPr wrap="none" anchor="ctr">
              <a:prstTxWarp prst="textNoShape">
                <a:avLst/>
              </a:prstTxWarp>
            </a:bodyPr>
            <a:lstStyle/>
            <a:p>
              <a:endParaRPr lang="en-US"/>
            </a:p>
          </p:txBody>
        </p:sp>
        <p:sp>
          <p:nvSpPr>
            <p:cNvPr id="1803272" name="Freeform 8"/>
            <p:cNvSpPr>
              <a:spLocks/>
            </p:cNvSpPr>
            <p:nvPr/>
          </p:nvSpPr>
          <p:spPr bwMode="auto">
            <a:xfrm>
              <a:off x="1936" y="3964"/>
              <a:ext cx="2347" cy="226"/>
            </a:xfrm>
            <a:custGeom>
              <a:avLst/>
              <a:gdLst/>
              <a:ahLst/>
              <a:cxnLst>
                <a:cxn ang="0">
                  <a:pos x="2347" y="48"/>
                </a:cxn>
                <a:cxn ang="0">
                  <a:pos x="1113" y="218"/>
                </a:cxn>
                <a:cxn ang="0">
                  <a:pos x="0" y="0"/>
                </a:cxn>
              </a:cxnLst>
              <a:rect l="0" t="0" r="r" b="b"/>
              <a:pathLst>
                <a:path w="2347" h="226">
                  <a:moveTo>
                    <a:pt x="2347" y="48"/>
                  </a:moveTo>
                  <a:cubicBezTo>
                    <a:pt x="1925" y="137"/>
                    <a:pt x="1504" y="226"/>
                    <a:pt x="1113" y="218"/>
                  </a:cubicBezTo>
                  <a:cubicBezTo>
                    <a:pt x="722" y="210"/>
                    <a:pt x="361" y="105"/>
                    <a:pt x="0" y="0"/>
                  </a:cubicBezTo>
                </a:path>
              </a:pathLst>
            </a:custGeom>
            <a:noFill/>
            <a:ln w="25400" cap="flat" cmpd="sng">
              <a:solidFill>
                <a:schemeClr val="tx1"/>
              </a:solidFill>
              <a:prstDash val="solid"/>
              <a:round/>
              <a:headEnd/>
              <a:tailEnd type="arrow" w="lg" len="lg"/>
            </a:ln>
            <a:effectLst/>
          </p:spPr>
          <p:txBody>
            <a:bodyPr wrap="none" anchor="ctr">
              <a:prstTxWarp prst="textNoShape">
                <a:avLst/>
              </a:prstTxWarp>
            </a:bodyPr>
            <a:lstStyle/>
            <a:p>
              <a:endParaRPr lang="en-US"/>
            </a:p>
          </p:txBody>
        </p:sp>
        <p:sp>
          <p:nvSpPr>
            <p:cNvPr id="1803273" name="Text Box 9"/>
            <p:cNvSpPr txBox="1">
              <a:spLocks noChangeArrowheads="1"/>
            </p:cNvSpPr>
            <p:nvPr/>
          </p:nvSpPr>
          <p:spPr bwMode="auto">
            <a:xfrm>
              <a:off x="1863" y="3069"/>
              <a:ext cx="2420" cy="250"/>
            </a:xfrm>
            <a:prstGeom prst="rect">
              <a:avLst/>
            </a:prstGeom>
            <a:noFill/>
            <a:ln w="9525">
              <a:noFill/>
              <a:miter lim="800000"/>
              <a:headEnd/>
              <a:tailEnd/>
            </a:ln>
            <a:effectLst/>
          </p:spPr>
          <p:txBody>
            <a:bodyPr wrap="none">
              <a:prstTxWarp prst="textNoShape">
                <a:avLst/>
              </a:prstTxWarp>
              <a:spAutoFit/>
            </a:bodyPr>
            <a:lstStyle/>
            <a:p>
              <a:pPr algn="ctr"/>
              <a:r>
                <a:rPr lang="en-US" sz="2000">
                  <a:latin typeface="Courier New" charset="0"/>
                </a:rPr>
                <a:t>“Address for bbc.co.uk?”</a:t>
              </a:r>
            </a:p>
          </p:txBody>
        </p:sp>
        <p:sp>
          <p:nvSpPr>
            <p:cNvPr id="1803274" name="Text Box 10"/>
            <p:cNvSpPr txBox="1">
              <a:spLocks noChangeArrowheads="1"/>
            </p:cNvSpPr>
            <p:nvPr/>
          </p:nvSpPr>
          <p:spPr bwMode="auto">
            <a:xfrm>
              <a:off x="2230" y="3867"/>
              <a:ext cx="1652" cy="250"/>
            </a:xfrm>
            <a:prstGeom prst="rect">
              <a:avLst/>
            </a:prstGeom>
            <a:noFill/>
            <a:ln w="9525">
              <a:noFill/>
              <a:miter lim="800000"/>
              <a:headEnd/>
              <a:tailEnd/>
            </a:ln>
            <a:effectLst/>
          </p:spPr>
          <p:txBody>
            <a:bodyPr wrap="none">
              <a:prstTxWarp prst="textNoShape">
                <a:avLst/>
              </a:prstTxWarp>
              <a:spAutoFit/>
            </a:bodyPr>
            <a:lstStyle/>
            <a:p>
              <a:pPr algn="ctr"/>
              <a:r>
                <a:rPr lang="en-US" sz="2000">
                  <a:latin typeface="Courier New" charset="0"/>
                </a:rPr>
                <a:t>“212.58.224.131”</a:t>
              </a:r>
            </a:p>
          </p:txBody>
        </p:sp>
      </p:grpSp>
      <p:pic>
        <p:nvPicPr>
          <p:cNvPr id="1803275" name="Picture 11" descr="Click To Preview"/>
          <p:cNvPicPr>
            <a:picLocks noChangeAspect="1" noChangeArrowheads="1"/>
          </p:cNvPicPr>
          <p:nvPr/>
        </p:nvPicPr>
        <p:blipFill>
          <a:blip r:embed="rId5" cstate="print"/>
          <a:srcRect/>
          <a:stretch>
            <a:fillRect/>
          </a:stretch>
        </p:blipFill>
        <p:spPr bwMode="auto">
          <a:xfrm>
            <a:off x="9632950" y="1630364"/>
            <a:ext cx="731838" cy="731837"/>
          </a:xfrm>
          <a:prstGeom prst="rect">
            <a:avLst/>
          </a:prstGeom>
          <a:noFill/>
        </p:spPr>
      </p:pic>
    </p:spTree>
    <p:extLst>
      <p:ext uri="{BB962C8B-B14F-4D97-AF65-F5344CB8AC3E}">
        <p14:creationId xmlns:p14="http://schemas.microsoft.com/office/powerpoint/2010/main" val="51192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03267">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03267">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032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3267"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2066" name="Rectangle 2"/>
          <p:cNvSpPr>
            <a:spLocks noGrp="1" noChangeArrowheads="1"/>
          </p:cNvSpPr>
          <p:nvPr>
            <p:ph type="title"/>
          </p:nvPr>
        </p:nvSpPr>
        <p:spPr/>
        <p:txBody>
          <a:bodyPr/>
          <a:lstStyle/>
          <a:p>
            <a:r>
              <a:rPr lang="en-US" sz="3500"/>
              <a:t>Transmission Control Protocol (TCP)</a:t>
            </a:r>
          </a:p>
        </p:txBody>
      </p:sp>
      <p:sp>
        <p:nvSpPr>
          <p:cNvPr id="1752067" name="Rectangle 3"/>
          <p:cNvSpPr>
            <a:spLocks noGrp="1" noChangeArrowheads="1"/>
          </p:cNvSpPr>
          <p:nvPr>
            <p:ph type="body" idx="1"/>
          </p:nvPr>
        </p:nvSpPr>
        <p:spPr>
          <a:xfrm>
            <a:off x="1984375" y="1524000"/>
            <a:ext cx="8229600" cy="5029200"/>
          </a:xfrm>
        </p:spPr>
        <p:txBody>
          <a:bodyPr>
            <a:normAutofit/>
          </a:bodyPr>
          <a:lstStyle/>
          <a:p>
            <a:pPr>
              <a:lnSpc>
                <a:spcPct val="90000"/>
              </a:lnSpc>
            </a:pPr>
            <a:r>
              <a:rPr lang="en-US" dirty="0"/>
              <a:t>Connection oriented</a:t>
            </a:r>
          </a:p>
          <a:p>
            <a:pPr lvl="1">
              <a:lnSpc>
                <a:spcPct val="90000"/>
              </a:lnSpc>
            </a:pPr>
            <a:r>
              <a:rPr lang="en-US" dirty="0"/>
              <a:t>Explicit set-up and tear-down of TCP session</a:t>
            </a:r>
          </a:p>
          <a:p>
            <a:pPr>
              <a:lnSpc>
                <a:spcPct val="90000"/>
              </a:lnSpc>
            </a:pPr>
            <a:r>
              <a:rPr lang="en-US" dirty="0"/>
              <a:t>Stream-of-bytes service</a:t>
            </a:r>
          </a:p>
          <a:p>
            <a:pPr lvl="1">
              <a:lnSpc>
                <a:spcPct val="90000"/>
              </a:lnSpc>
            </a:pPr>
            <a:r>
              <a:rPr lang="en-US" dirty="0"/>
              <a:t>Sends and receives a stream of bytes, not messages</a:t>
            </a:r>
          </a:p>
          <a:p>
            <a:pPr>
              <a:lnSpc>
                <a:spcPct val="90000"/>
              </a:lnSpc>
            </a:pPr>
            <a:r>
              <a:rPr lang="en-US" dirty="0"/>
              <a:t>Congestion control</a:t>
            </a:r>
          </a:p>
          <a:p>
            <a:pPr lvl="1">
              <a:lnSpc>
                <a:spcPct val="90000"/>
              </a:lnSpc>
              <a:buClr>
                <a:schemeClr val="tx1"/>
              </a:buClr>
            </a:pPr>
            <a:r>
              <a:rPr lang="en-US" dirty="0"/>
              <a:t>Dynamic adaptation to network path’s capacity</a:t>
            </a:r>
          </a:p>
          <a:p>
            <a:pPr>
              <a:lnSpc>
                <a:spcPct val="90000"/>
              </a:lnSpc>
              <a:buClr>
                <a:srgbClr val="FF0000"/>
              </a:buClr>
            </a:pPr>
            <a:r>
              <a:rPr lang="en-US" dirty="0"/>
              <a:t>Reliable, in-order delivery</a:t>
            </a:r>
          </a:p>
          <a:p>
            <a:pPr lvl="1">
              <a:lnSpc>
                <a:spcPct val="90000"/>
              </a:lnSpc>
            </a:pPr>
            <a:r>
              <a:rPr lang="en-US" dirty="0"/>
              <a:t>TCP tries </a:t>
            </a:r>
            <a:r>
              <a:rPr lang="en-US" dirty="0">
                <a:solidFill>
                  <a:srgbClr val="0000FF"/>
                </a:solidFill>
              </a:rPr>
              <a:t>very</a:t>
            </a:r>
            <a:r>
              <a:rPr lang="en-US" dirty="0"/>
              <a:t> hard to ensure byte stream (</a:t>
            </a:r>
            <a:r>
              <a:rPr lang="en-US" dirty="0">
                <a:solidFill>
                  <a:srgbClr val="FF0000"/>
                </a:solidFill>
              </a:rPr>
              <a:t>eventually</a:t>
            </a:r>
            <a:r>
              <a:rPr lang="en-US" dirty="0"/>
              <a:t>) arrives intact</a:t>
            </a:r>
          </a:p>
          <a:p>
            <a:pPr lvl="2">
              <a:lnSpc>
                <a:spcPct val="90000"/>
              </a:lnSpc>
            </a:pPr>
            <a:r>
              <a:rPr lang="en-US" dirty="0"/>
              <a:t>In the presence of </a:t>
            </a:r>
            <a:r>
              <a:rPr lang="en-US" dirty="0">
                <a:solidFill>
                  <a:srgbClr val="FF0000"/>
                </a:solidFill>
              </a:rPr>
              <a:t>corruption</a:t>
            </a:r>
            <a:r>
              <a:rPr lang="en-US" dirty="0"/>
              <a:t> and </a:t>
            </a:r>
            <a:r>
              <a:rPr lang="en-US" dirty="0">
                <a:solidFill>
                  <a:srgbClr val="FF0000"/>
                </a:solidFill>
              </a:rPr>
              <a:t>loss</a:t>
            </a:r>
          </a:p>
          <a:p>
            <a:pPr>
              <a:lnSpc>
                <a:spcPct val="90000"/>
              </a:lnSpc>
              <a:buClr>
                <a:srgbClr val="FF0000"/>
              </a:buClr>
            </a:pPr>
            <a:r>
              <a:rPr lang="en-US" dirty="0"/>
              <a:t>Flow control</a:t>
            </a:r>
          </a:p>
          <a:p>
            <a:pPr lvl="1">
              <a:lnSpc>
                <a:spcPct val="90000"/>
              </a:lnSpc>
              <a:buSzPct val="75000"/>
            </a:pPr>
            <a:r>
              <a:rPr lang="en-US" dirty="0"/>
              <a:t>Ensure that sender doesn’t overwhelm receiver</a:t>
            </a:r>
            <a:endParaRPr lang="en-US" dirty="0">
              <a:solidFill>
                <a:srgbClr val="FF0000"/>
              </a:solidFill>
            </a:endParaRPr>
          </a:p>
        </p:txBody>
      </p:sp>
    </p:spTree>
    <p:extLst>
      <p:ext uri="{BB962C8B-B14F-4D97-AF65-F5344CB8AC3E}">
        <p14:creationId xmlns:p14="http://schemas.microsoft.com/office/powerpoint/2010/main" val="3127844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2067">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0" end="0"/>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752067">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1" end="1"/>
                                            </p:txEl>
                                          </p:spTgt>
                                        </p:tgtEl>
                                        <p:attrNameLst>
                                          <p:attrName>ppt_c</p:attrName>
                                        </p:attrNameLst>
                                      </p:cBhvr>
                                      <p:to>
                                        <a:schemeClr val="bg2"/>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52067">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2" end="2"/>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1752067">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3" end="3"/>
                                            </p:txEl>
                                          </p:spTgt>
                                        </p:tgtEl>
                                        <p:attrNameLst>
                                          <p:attrName>ppt_c</p:attrName>
                                        </p:attrNameLst>
                                      </p:cBhvr>
                                      <p:to>
                                        <a:schemeClr val="bg2"/>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52067">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4" end="4"/>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1752067">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752067">
                                            <p:txEl>
                                              <p:pRg st="5" end="5"/>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52067">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52067">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2067">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52067">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5206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206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8210" name="Rectangle 2"/>
          <p:cNvSpPr>
            <a:spLocks noGrp="1" noChangeArrowheads="1"/>
          </p:cNvSpPr>
          <p:nvPr>
            <p:ph type="title"/>
          </p:nvPr>
        </p:nvSpPr>
        <p:spPr/>
        <p:txBody>
          <a:bodyPr/>
          <a:lstStyle/>
          <a:p>
            <a:r>
              <a:rPr lang="en-US"/>
              <a:t>TCP Support for Reliable Delivery</a:t>
            </a:r>
          </a:p>
        </p:txBody>
      </p:sp>
      <p:sp>
        <p:nvSpPr>
          <p:cNvPr id="1758211" name="Rectangle 3"/>
          <p:cNvSpPr>
            <a:spLocks noGrp="1" noChangeArrowheads="1"/>
          </p:cNvSpPr>
          <p:nvPr>
            <p:ph type="body" idx="1"/>
          </p:nvPr>
        </p:nvSpPr>
        <p:spPr>
          <a:xfrm>
            <a:off x="1984375" y="1303338"/>
            <a:ext cx="8229600" cy="4411662"/>
          </a:xfrm>
        </p:spPr>
        <p:txBody>
          <a:bodyPr>
            <a:normAutofit/>
          </a:bodyPr>
          <a:lstStyle/>
          <a:p>
            <a:pPr>
              <a:buSzPct val="75000"/>
            </a:pPr>
            <a:r>
              <a:rPr lang="en-US" dirty="0"/>
              <a:t>Sequence numbers</a:t>
            </a:r>
          </a:p>
          <a:p>
            <a:pPr lvl="1">
              <a:buSzPct val="75000"/>
            </a:pPr>
            <a:r>
              <a:rPr lang="en-US" dirty="0"/>
              <a:t>Used to detect </a:t>
            </a:r>
            <a:r>
              <a:rPr lang="en-US" dirty="0">
                <a:solidFill>
                  <a:srgbClr val="FF0000"/>
                </a:solidFill>
              </a:rPr>
              <a:t>missing</a:t>
            </a:r>
            <a:r>
              <a:rPr lang="en-US" dirty="0"/>
              <a:t> data</a:t>
            </a:r>
          </a:p>
          <a:p>
            <a:pPr lvl="1">
              <a:buSzPct val="75000"/>
            </a:pPr>
            <a:r>
              <a:rPr lang="en-US" dirty="0"/>
              <a:t>... and for putting the data back in order</a:t>
            </a:r>
          </a:p>
          <a:p>
            <a:pPr>
              <a:buSzPct val="75000"/>
            </a:pPr>
            <a:r>
              <a:rPr lang="en-US" dirty="0"/>
              <a:t>Checksum</a:t>
            </a:r>
          </a:p>
          <a:p>
            <a:pPr lvl="1">
              <a:buSzPct val="75000"/>
            </a:pPr>
            <a:r>
              <a:rPr lang="en-US" dirty="0"/>
              <a:t>Used to detect </a:t>
            </a:r>
            <a:r>
              <a:rPr lang="en-US" dirty="0">
                <a:solidFill>
                  <a:srgbClr val="FF0000"/>
                </a:solidFill>
              </a:rPr>
              <a:t>corrupted</a:t>
            </a:r>
            <a:r>
              <a:rPr lang="en-US" dirty="0"/>
              <a:t> data at the receiver</a:t>
            </a:r>
          </a:p>
          <a:p>
            <a:pPr lvl="1">
              <a:buSzPct val="75000"/>
            </a:pPr>
            <a:r>
              <a:rPr lang="en-US" dirty="0"/>
              <a:t>…leading the receiver to drop the packet</a:t>
            </a:r>
          </a:p>
          <a:p>
            <a:pPr lvl="1">
              <a:buSzPct val="75000"/>
            </a:pPr>
            <a:r>
              <a:rPr lang="en-US" dirty="0"/>
              <a:t>No error signal sent - recovery via normal retransmission</a:t>
            </a:r>
          </a:p>
          <a:p>
            <a:pPr>
              <a:buSzPct val="75000"/>
            </a:pPr>
            <a:r>
              <a:rPr lang="en-US" dirty="0"/>
              <a:t>Retransmission</a:t>
            </a:r>
          </a:p>
          <a:p>
            <a:pPr lvl="1">
              <a:buSzPct val="75000"/>
            </a:pPr>
            <a:r>
              <a:rPr lang="en-US" dirty="0"/>
              <a:t>Sender retransmits lost or corrupted data</a:t>
            </a:r>
          </a:p>
          <a:p>
            <a:pPr lvl="1">
              <a:buSzPct val="75000"/>
            </a:pPr>
            <a:r>
              <a:rPr lang="en-US" dirty="0"/>
              <a:t>Timeout based on estimates of round-trip time (</a:t>
            </a:r>
            <a:r>
              <a:rPr lang="en-US" dirty="0">
                <a:solidFill>
                  <a:srgbClr val="0000FF"/>
                </a:solidFill>
              </a:rPr>
              <a:t>RTT</a:t>
            </a:r>
            <a:r>
              <a:rPr lang="en-US" dirty="0"/>
              <a:t>)</a:t>
            </a:r>
          </a:p>
        </p:txBody>
      </p:sp>
    </p:spTree>
    <p:extLst>
      <p:ext uri="{BB962C8B-B14F-4D97-AF65-F5344CB8AC3E}">
        <p14:creationId xmlns:p14="http://schemas.microsoft.com/office/powerpoint/2010/main" val="3456368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582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5821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582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5821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821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5821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5821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5821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5821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582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821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6162" name="Rectangle 2"/>
          <p:cNvSpPr>
            <a:spLocks noGrp="1" noChangeArrowheads="1"/>
          </p:cNvSpPr>
          <p:nvPr>
            <p:ph type="title"/>
          </p:nvPr>
        </p:nvSpPr>
        <p:spPr/>
        <p:txBody>
          <a:bodyPr/>
          <a:lstStyle/>
          <a:p>
            <a:r>
              <a:rPr lang="en-US" sz="3500" dirty="0"/>
              <a:t>Timeout</a:t>
            </a:r>
          </a:p>
        </p:txBody>
      </p:sp>
      <p:sp>
        <p:nvSpPr>
          <p:cNvPr id="1756163" name="Rectangle 3"/>
          <p:cNvSpPr>
            <a:spLocks noGrp="1" noChangeArrowheads="1"/>
          </p:cNvSpPr>
          <p:nvPr>
            <p:ph type="body" idx="1"/>
          </p:nvPr>
        </p:nvSpPr>
        <p:spPr>
          <a:xfrm>
            <a:off x="1984375" y="2099733"/>
            <a:ext cx="8458200" cy="4267200"/>
          </a:xfrm>
        </p:spPr>
        <p:txBody>
          <a:bodyPr>
            <a:normAutofit/>
          </a:bodyPr>
          <a:lstStyle/>
          <a:p>
            <a:pPr>
              <a:lnSpc>
                <a:spcPct val="90000"/>
              </a:lnSpc>
            </a:pPr>
            <a:r>
              <a:rPr lang="en-US" dirty="0">
                <a:solidFill>
                  <a:srgbClr val="0000FF"/>
                </a:solidFill>
              </a:rPr>
              <a:t>Timeout</a:t>
            </a:r>
            <a:endParaRPr lang="en-US" dirty="0"/>
          </a:p>
          <a:p>
            <a:pPr lvl="1">
              <a:lnSpc>
                <a:spcPct val="90000"/>
              </a:lnSpc>
            </a:pPr>
            <a:r>
              <a:rPr lang="en-US" dirty="0"/>
              <a:t>If haven’t heard anything from receiver, send again</a:t>
            </a:r>
          </a:p>
          <a:p>
            <a:pPr lvl="1">
              <a:lnSpc>
                <a:spcPct val="90000"/>
              </a:lnSpc>
            </a:pPr>
            <a:r>
              <a:rPr lang="en-US" dirty="0"/>
              <a:t>Problem: for </a:t>
            </a:r>
            <a:r>
              <a:rPr lang="en-US" dirty="0">
                <a:solidFill>
                  <a:srgbClr val="FF0000"/>
                </a:solidFill>
              </a:rPr>
              <a:t>how long</a:t>
            </a:r>
            <a:r>
              <a:rPr lang="en-US" dirty="0"/>
              <a:t> do you wait?</a:t>
            </a:r>
          </a:p>
          <a:p>
            <a:pPr lvl="2">
              <a:lnSpc>
                <a:spcPct val="90000"/>
              </a:lnSpc>
            </a:pPr>
            <a:r>
              <a:rPr lang="en-US" dirty="0"/>
              <a:t>TCP uses function of estimated RTT</a:t>
            </a:r>
          </a:p>
          <a:p>
            <a:pPr>
              <a:lnSpc>
                <a:spcPct val="90000"/>
              </a:lnSpc>
            </a:pPr>
            <a:r>
              <a:rPr lang="en-US" dirty="0"/>
              <a:t>Problem: what if no </a:t>
            </a:r>
            <a:r>
              <a:rPr lang="en-US" dirty="0" err="1"/>
              <a:t>Ack</a:t>
            </a:r>
            <a:r>
              <a:rPr lang="en-US" dirty="0"/>
              <a:t> for retransmission?</a:t>
            </a:r>
          </a:p>
          <a:p>
            <a:pPr lvl="1">
              <a:lnSpc>
                <a:spcPct val="90000"/>
              </a:lnSpc>
            </a:pPr>
            <a:r>
              <a:rPr lang="en-US" dirty="0"/>
              <a:t>TCP (and other schemes) employs </a:t>
            </a:r>
            <a:r>
              <a:rPr lang="en-US" dirty="0">
                <a:solidFill>
                  <a:srgbClr val="FF0000"/>
                </a:solidFill>
              </a:rPr>
              <a:t>exponential </a:t>
            </a:r>
            <a:r>
              <a:rPr lang="en-US" dirty="0" err="1">
                <a:solidFill>
                  <a:srgbClr val="FF0000"/>
                </a:solidFill>
              </a:rPr>
              <a:t>backoff</a:t>
            </a:r>
            <a:endParaRPr lang="en-US" dirty="0"/>
          </a:p>
          <a:p>
            <a:pPr lvl="1">
              <a:lnSpc>
                <a:spcPct val="90000"/>
              </a:lnSpc>
            </a:pPr>
            <a:r>
              <a:rPr lang="en-US" dirty="0"/>
              <a:t>Double timer up to maximum - tapers off load during congestion</a:t>
            </a:r>
          </a:p>
        </p:txBody>
      </p:sp>
    </p:spTree>
    <p:extLst>
      <p:ext uri="{BB962C8B-B14F-4D97-AF65-F5344CB8AC3E}">
        <p14:creationId xmlns:p14="http://schemas.microsoft.com/office/powerpoint/2010/main" val="15190854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7063" y="4877954"/>
            <a:ext cx="6480000" cy="924541"/>
          </a:xfrm>
        </p:spPr>
        <p:txBody>
          <a:bodyPr/>
          <a:lstStyle/>
          <a:p>
            <a:r>
              <a:rPr lang="en-US" dirty="0"/>
              <a:t>Multicast</a:t>
            </a:r>
          </a:p>
        </p:txBody>
      </p:sp>
      <p:sp>
        <p:nvSpPr>
          <p:cNvPr id="3" name="Content Placeholder 2"/>
          <p:cNvSpPr>
            <a:spLocks noGrp="1"/>
          </p:cNvSpPr>
          <p:nvPr>
            <p:ph type="body" sz="quarter" idx="12"/>
          </p:nvPr>
        </p:nvSpPr>
        <p:spPr/>
        <p:txBody>
          <a:bodyPr/>
          <a:lstStyle/>
          <a:p>
            <a:r>
              <a:rPr lang="en-US" dirty="0"/>
              <a:t>Based on Slides from </a:t>
            </a:r>
            <a:r>
              <a:rPr lang="en-US" altLang="en-US" dirty="0"/>
              <a:t>Dr. Ayman Abdel-Hamid, Virginia tech</a:t>
            </a:r>
            <a:endParaRPr lang="en-US" dirty="0"/>
          </a:p>
        </p:txBody>
      </p:sp>
      <p:sp>
        <p:nvSpPr>
          <p:cNvPr id="4" name="Text Placeholder 3">
            <a:extLst>
              <a:ext uri="{FF2B5EF4-FFF2-40B4-BE49-F238E27FC236}">
                <a16:creationId xmlns:a16="http://schemas.microsoft.com/office/drawing/2014/main" id="{4FDBD36D-A614-4B14-8809-96AC7DCCDB3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2829960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2">
            <a:extLst>
              <a:ext uri="{FF2B5EF4-FFF2-40B4-BE49-F238E27FC236}">
                <a16:creationId xmlns:a16="http://schemas.microsoft.com/office/drawing/2014/main" id="{AEB7F900-075C-423B-B3AA-EE5EFBA6AF66}"/>
              </a:ext>
            </a:extLst>
          </p:cNvPr>
          <p:cNvSpPr>
            <a:spLocks noGrp="1" noChangeArrowheads="1"/>
          </p:cNvSpPr>
          <p:nvPr>
            <p:ph type="title"/>
          </p:nvPr>
        </p:nvSpPr>
        <p:spPr/>
        <p:txBody>
          <a:bodyPr/>
          <a:lstStyle/>
          <a:p>
            <a:pPr eaLnBrk="1" hangingPunct="1"/>
            <a:r>
              <a:rPr lang="en-US" altLang="en-US" sz="4000" dirty="0">
                <a:solidFill>
                  <a:schemeClr val="tx1"/>
                </a:solidFill>
              </a:rPr>
              <a:t>Multicast Communication</a:t>
            </a:r>
          </a:p>
        </p:txBody>
      </p:sp>
      <p:sp>
        <p:nvSpPr>
          <p:cNvPr id="4" name="Text Placeholder 3">
            <a:extLst>
              <a:ext uri="{FF2B5EF4-FFF2-40B4-BE49-F238E27FC236}">
                <a16:creationId xmlns:a16="http://schemas.microsoft.com/office/drawing/2014/main" id="{46E87069-4EC4-4A6D-B4A3-3ECB70C87B43}"/>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30FC1839-26FF-44E2-A68B-AE46AF16C369}"/>
              </a:ext>
            </a:extLst>
          </p:cNvPr>
          <p:cNvSpPr>
            <a:spLocks noGrp="1"/>
          </p:cNvSpPr>
          <p:nvPr>
            <p:ph type="body" sz="quarter" idx="13"/>
          </p:nvPr>
        </p:nvSpPr>
        <p:spPr/>
        <p:txBody>
          <a:bodyPr/>
          <a:lstStyle/>
          <a:p>
            <a:pPr eaLnBrk="1" hangingPunct="1">
              <a:spcBef>
                <a:spcPct val="50000"/>
              </a:spcBef>
              <a:buFontTx/>
              <a:buChar char="•"/>
            </a:pPr>
            <a:r>
              <a:rPr lang="en-US" altLang="ko-KR" dirty="0">
                <a:ea typeface="굴림" panose="020B0600000101010101" pitchFamily="34" charset="-127"/>
              </a:rPr>
              <a:t> Multipoint communications support communications between more than two hosts</a:t>
            </a:r>
          </a:p>
          <a:p>
            <a:pPr lvl="1" eaLnBrk="1" hangingPunct="1">
              <a:spcBef>
                <a:spcPct val="50000"/>
              </a:spcBef>
              <a:buFont typeface="Wingdings" panose="05000000000000000000" pitchFamily="2" charset="2"/>
              <a:buChar char="Ø"/>
            </a:pPr>
            <a:r>
              <a:rPr lang="en-US" altLang="ko-KR" dirty="0">
                <a:ea typeface="굴림" panose="020B0600000101010101" pitchFamily="34" charset="-127"/>
              </a:rPr>
              <a:t>One-to-many</a:t>
            </a:r>
          </a:p>
          <a:p>
            <a:pPr lvl="1" eaLnBrk="1" hangingPunct="1">
              <a:spcBef>
                <a:spcPct val="50000"/>
              </a:spcBef>
              <a:buFont typeface="Wingdings" panose="05000000000000000000" pitchFamily="2" charset="2"/>
              <a:buChar char="Ø"/>
            </a:pPr>
            <a:r>
              <a:rPr lang="en-US" altLang="ko-KR" dirty="0">
                <a:ea typeface="굴림" panose="020B0600000101010101" pitchFamily="34" charset="-127"/>
              </a:rPr>
              <a:t>Many-to-many</a:t>
            </a:r>
          </a:p>
          <a:p>
            <a:pPr eaLnBrk="1" hangingPunct="1">
              <a:spcBef>
                <a:spcPct val="50000"/>
              </a:spcBef>
              <a:buFontTx/>
              <a:buChar char="•"/>
            </a:pPr>
            <a:r>
              <a:rPr lang="en-US" altLang="ko-KR" dirty="0">
                <a:ea typeface="굴림" panose="020B0600000101010101" pitchFamily="34" charset="-127"/>
              </a:rPr>
              <a:t>Unlike broadcast, allows a proper subset of hosts to participate</a:t>
            </a:r>
          </a:p>
          <a:p>
            <a:pPr eaLnBrk="1" hangingPunct="1">
              <a:spcBef>
                <a:spcPct val="50000"/>
              </a:spcBef>
              <a:buFontTx/>
              <a:buChar char="•"/>
            </a:pPr>
            <a:r>
              <a:rPr lang="en-US" altLang="ko-KR" dirty="0">
                <a:ea typeface="굴림" panose="020B0600000101010101" pitchFamily="34" charset="-127"/>
              </a:rPr>
              <a:t>Example standards</a:t>
            </a:r>
          </a:p>
          <a:p>
            <a:pPr lvl="1" eaLnBrk="1" hangingPunct="1">
              <a:spcBef>
                <a:spcPct val="50000"/>
              </a:spcBef>
              <a:buFont typeface="Wingdings" panose="05000000000000000000" pitchFamily="2" charset="2"/>
              <a:buChar char="Ø"/>
            </a:pPr>
            <a:r>
              <a:rPr lang="en-US" altLang="ko-KR" dirty="0">
                <a:ea typeface="굴림" panose="020B0600000101010101" pitchFamily="34" charset="-127"/>
              </a:rPr>
              <a:t>IP Multicast (</a:t>
            </a:r>
            <a:r>
              <a:rPr lang="en-US" altLang="ko-KR" dirty="0">
                <a:ea typeface="굴림" panose="020B0600000101010101" pitchFamily="34" charset="-127"/>
                <a:hlinkClick r:id="rId3"/>
              </a:rPr>
              <a:t>RFC 1112</a:t>
            </a:r>
            <a:r>
              <a:rPr lang="en-US" altLang="ko-KR" dirty="0">
                <a:ea typeface="굴림" panose="020B0600000101010101" pitchFamily="34" charset="-127"/>
              </a:rPr>
              <a:t>, standard)</a:t>
            </a:r>
          </a:p>
          <a:p>
            <a:pPr eaLnBrk="1" hangingPunct="1">
              <a:buFontTx/>
              <a:buChar char="•"/>
            </a:pPr>
            <a:endParaRPr lang="en-US" altLang="ko-KR" dirty="0">
              <a:ea typeface="굴림" panose="020B0600000101010101" pitchFamily="34" charset="-127"/>
            </a:endParaRPr>
          </a:p>
          <a:p>
            <a:endParaRPr lang="en-US" dirty="0"/>
          </a:p>
        </p:txBody>
      </p:sp>
      <p:sp>
        <p:nvSpPr>
          <p:cNvPr id="7172" name="Slide Number Placeholder 5">
            <a:extLst>
              <a:ext uri="{FF2B5EF4-FFF2-40B4-BE49-F238E27FC236}">
                <a16:creationId xmlns:a16="http://schemas.microsoft.com/office/drawing/2014/main" id="{1AD97202-04DB-46F0-8D06-B883A511C494}"/>
              </a:ext>
            </a:extLst>
          </p:cNvPr>
          <p:cNvSpPr>
            <a:spLocks noGrp="1"/>
          </p:cNvSpPr>
          <p:nvPr>
            <p:ph type="sldNum" sz="quarter" idx="4294967295"/>
          </p:nvPr>
        </p:nvSpPr>
        <p:spPr>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79A567C-3300-40EC-B60C-B286DA5DC8F8}" type="slidenum">
              <a:rPr lang="en-US" altLang="en-US" sz="1000"/>
              <a:pPr/>
              <a:t>48</a:t>
            </a:fld>
            <a:endParaRPr lang="en-US" altLang="en-US" sz="1000" dirty="0"/>
          </a:p>
        </p:txBody>
      </p:sp>
    </p:spTree>
    <p:extLst>
      <p:ext uri="{BB962C8B-B14F-4D97-AF65-F5344CB8AC3E}">
        <p14:creationId xmlns:p14="http://schemas.microsoft.com/office/powerpoint/2010/main" val="3087231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053E64-F98A-4A08-A464-56FEB838DCA5}"/>
              </a:ext>
            </a:extLst>
          </p:cNvPr>
          <p:cNvSpPr>
            <a:spLocks noGrp="1"/>
          </p:cNvSpPr>
          <p:nvPr>
            <p:ph type="title"/>
          </p:nvPr>
        </p:nvSpPr>
        <p:spPr/>
        <p:txBody>
          <a:bodyPr/>
          <a:lstStyle/>
          <a:p>
            <a:r>
              <a:rPr lang="en-US" dirty="0"/>
              <a:t>Multicast Communication </a:t>
            </a:r>
          </a:p>
        </p:txBody>
      </p:sp>
      <p:sp>
        <p:nvSpPr>
          <p:cNvPr id="6" name="Text Placeholder 5">
            <a:extLst>
              <a:ext uri="{FF2B5EF4-FFF2-40B4-BE49-F238E27FC236}">
                <a16:creationId xmlns:a16="http://schemas.microsoft.com/office/drawing/2014/main" id="{2C383B6B-66E2-46FA-A2F1-306744E4EEF6}"/>
              </a:ext>
            </a:extLst>
          </p:cNvPr>
          <p:cNvSpPr>
            <a:spLocks noGrp="1"/>
          </p:cNvSpPr>
          <p:nvPr>
            <p:ph type="body" sz="quarter" idx="11"/>
          </p:nvPr>
        </p:nvSpPr>
        <p:spPr/>
        <p:txBody>
          <a:bodyPr/>
          <a:lstStyle/>
          <a:p>
            <a:endParaRPr lang="en-US"/>
          </a:p>
        </p:txBody>
      </p:sp>
      <p:sp>
        <p:nvSpPr>
          <p:cNvPr id="7" name="Text Placeholder 6">
            <a:extLst>
              <a:ext uri="{FF2B5EF4-FFF2-40B4-BE49-F238E27FC236}">
                <a16:creationId xmlns:a16="http://schemas.microsoft.com/office/drawing/2014/main" id="{F3DE43BD-A84E-43E3-8A4E-12104232AF78}"/>
              </a:ext>
            </a:extLst>
          </p:cNvPr>
          <p:cNvSpPr>
            <a:spLocks noGrp="1"/>
          </p:cNvSpPr>
          <p:nvPr>
            <p:ph type="body" sz="quarter" idx="13"/>
          </p:nvPr>
        </p:nvSpPr>
        <p:spPr/>
        <p:txBody>
          <a:bodyPr/>
          <a:lstStyle/>
          <a:p>
            <a:pPr eaLnBrk="1" hangingPunct="1">
              <a:spcBef>
                <a:spcPct val="20000"/>
              </a:spcBef>
              <a:buFontTx/>
              <a:buChar char="•"/>
            </a:pPr>
            <a:r>
              <a:rPr lang="en-US" altLang="ko-KR" dirty="0">
                <a:ea typeface="굴림" panose="020B0600000101010101" pitchFamily="34" charset="-127"/>
              </a:rPr>
              <a:t>Multicast abstraction is peer-to-peer</a:t>
            </a:r>
          </a:p>
          <a:p>
            <a:pPr lvl="1" eaLnBrk="1" hangingPunct="1">
              <a:spcBef>
                <a:spcPct val="20000"/>
              </a:spcBef>
              <a:buFont typeface="Wingdings" panose="05000000000000000000" pitchFamily="2" charset="2"/>
              <a:buChar char="Ø"/>
            </a:pPr>
            <a:r>
              <a:rPr lang="en-US" altLang="ko-KR" i="1" dirty="0">
                <a:ea typeface="굴림" panose="020B0600000101010101" pitchFamily="34" charset="-127"/>
              </a:rPr>
              <a:t>Application-level multicast</a:t>
            </a:r>
          </a:p>
          <a:p>
            <a:pPr lvl="1" eaLnBrk="1" hangingPunct="1">
              <a:spcBef>
                <a:spcPct val="20000"/>
              </a:spcBef>
              <a:buFont typeface="Wingdings" panose="05000000000000000000" pitchFamily="2" charset="2"/>
              <a:buChar char="Ø"/>
            </a:pPr>
            <a:r>
              <a:rPr lang="en-US" altLang="ko-KR" i="1" dirty="0">
                <a:ea typeface="굴림" panose="020B0600000101010101" pitchFamily="34" charset="-127"/>
              </a:rPr>
              <a:t>Network-level multicast</a:t>
            </a:r>
          </a:p>
          <a:p>
            <a:pPr lvl="2" eaLnBrk="1" hangingPunct="1">
              <a:spcBef>
                <a:spcPct val="20000"/>
              </a:spcBef>
              <a:buFont typeface="Wingdings" panose="05000000000000000000" pitchFamily="2" charset="2"/>
              <a:buChar char="ü"/>
            </a:pPr>
            <a:r>
              <a:rPr lang="en-US" altLang="ko-KR" dirty="0">
                <a:ea typeface="굴림" panose="020B0600000101010101" pitchFamily="34" charset="-127"/>
              </a:rPr>
              <a:t>Requires router support (multicast-enabled routers)</a:t>
            </a:r>
          </a:p>
          <a:p>
            <a:pPr lvl="2" eaLnBrk="1" hangingPunct="1">
              <a:spcBef>
                <a:spcPct val="20000"/>
              </a:spcBef>
              <a:buFont typeface="Wingdings" panose="05000000000000000000" pitchFamily="2" charset="2"/>
              <a:buChar char="ü"/>
            </a:pPr>
            <a:r>
              <a:rPr lang="en-US" altLang="ko-KR" dirty="0">
                <a:ea typeface="굴림" panose="020B0600000101010101" pitchFamily="34" charset="-127"/>
              </a:rPr>
              <a:t>Multicast provided at network protocol level </a:t>
            </a:r>
            <a:r>
              <a:rPr lang="en-US" altLang="ko-KR" dirty="0">
                <a:ea typeface="굴림" panose="020B0600000101010101" pitchFamily="34" charset="-127"/>
                <a:sym typeface="Wingdings" panose="05000000000000000000" pitchFamily="2" charset="2"/>
              </a:rPr>
              <a:t> </a:t>
            </a:r>
            <a:r>
              <a:rPr lang="en-US" altLang="ko-KR" dirty="0">
                <a:solidFill>
                  <a:srgbClr val="FF3300"/>
                </a:solidFill>
                <a:ea typeface="굴림" panose="020B0600000101010101" pitchFamily="34" charset="-127"/>
              </a:rPr>
              <a:t>IP multicast</a:t>
            </a:r>
            <a:endParaRPr lang="en-US" dirty="0"/>
          </a:p>
        </p:txBody>
      </p:sp>
      <p:pic>
        <p:nvPicPr>
          <p:cNvPr id="8" name="Picture 5" descr="mcast1">
            <a:hlinkClick r:id="rId2"/>
            <a:extLst>
              <a:ext uri="{FF2B5EF4-FFF2-40B4-BE49-F238E27FC236}">
                <a16:creationId xmlns:a16="http://schemas.microsoft.com/office/drawing/2014/main" id="{2AA1D710-5B16-442E-ACCC-470C81B98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3512" y="3473450"/>
            <a:ext cx="7010400"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0195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Taxonomy of Communication Networks</a:t>
            </a:r>
          </a:p>
        </p:txBody>
      </p:sp>
      <p:sp>
        <p:nvSpPr>
          <p:cNvPr id="3" name="Content Placeholder 2"/>
          <p:cNvSpPr>
            <a:spLocks noGrp="1"/>
          </p:cNvSpPr>
          <p:nvPr>
            <p:ph idx="1"/>
          </p:nvPr>
        </p:nvSpPr>
        <p:spPr>
          <a:xfrm>
            <a:off x="1984375" y="1600201"/>
            <a:ext cx="8229600" cy="1600200"/>
          </a:xfrm>
        </p:spPr>
        <p:txBody>
          <a:bodyPr/>
          <a:lstStyle/>
          <a:p>
            <a:r>
              <a:rPr lang="en-US" dirty="0"/>
              <a:t>Communication networks can be classified according to the way in which nodes exchange information</a:t>
            </a:r>
          </a:p>
        </p:txBody>
      </p:sp>
      <p:sp>
        <p:nvSpPr>
          <p:cNvPr id="4" name="TextBox 3"/>
          <p:cNvSpPr txBox="1"/>
          <p:nvPr/>
        </p:nvSpPr>
        <p:spPr>
          <a:xfrm>
            <a:off x="5204207" y="2167468"/>
            <a:ext cx="1787670" cy="784830"/>
          </a:xfrm>
          <a:prstGeom prst="rect">
            <a:avLst/>
          </a:prstGeom>
          <a:noFill/>
        </p:spPr>
        <p:txBody>
          <a:bodyPr wrap="none" rtlCol="0">
            <a:spAutoFit/>
          </a:bodyPr>
          <a:lstStyle/>
          <a:p>
            <a:pPr algn="ctr"/>
            <a:r>
              <a:rPr lang="en-US" dirty="0">
                <a:solidFill>
                  <a:schemeClr val="tx1"/>
                </a:solidFill>
              </a:rPr>
              <a:t>Communication</a:t>
            </a:r>
          </a:p>
          <a:p>
            <a:pPr algn="ctr"/>
            <a:r>
              <a:rPr lang="en-US" dirty="0">
                <a:solidFill>
                  <a:schemeClr val="tx1"/>
                </a:solidFill>
              </a:rPr>
              <a:t>Network</a:t>
            </a:r>
          </a:p>
        </p:txBody>
      </p:sp>
      <p:sp>
        <p:nvSpPr>
          <p:cNvPr id="5" name="TextBox 4"/>
          <p:cNvSpPr txBox="1"/>
          <p:nvPr/>
        </p:nvSpPr>
        <p:spPr>
          <a:xfrm>
            <a:off x="7425019" y="2892737"/>
            <a:ext cx="2890535" cy="784830"/>
          </a:xfrm>
          <a:prstGeom prst="rect">
            <a:avLst/>
          </a:prstGeom>
          <a:noFill/>
        </p:spPr>
        <p:txBody>
          <a:bodyPr wrap="none" rtlCol="0">
            <a:spAutoFit/>
          </a:bodyPr>
          <a:lstStyle/>
          <a:p>
            <a:pPr algn="ctr"/>
            <a:r>
              <a:rPr lang="en-US" dirty="0">
                <a:solidFill>
                  <a:schemeClr val="tx1"/>
                </a:solidFill>
              </a:rPr>
              <a:t>Broadcast Communication</a:t>
            </a:r>
          </a:p>
          <a:p>
            <a:pPr algn="ctr"/>
            <a:r>
              <a:rPr lang="en-US" dirty="0">
                <a:solidFill>
                  <a:schemeClr val="tx1"/>
                </a:solidFill>
              </a:rPr>
              <a:t>Network</a:t>
            </a:r>
          </a:p>
        </p:txBody>
      </p:sp>
      <p:sp>
        <p:nvSpPr>
          <p:cNvPr id="6" name="TextBox 5"/>
          <p:cNvSpPr txBox="1"/>
          <p:nvPr/>
        </p:nvSpPr>
        <p:spPr>
          <a:xfrm>
            <a:off x="2041391" y="2892737"/>
            <a:ext cx="2787944" cy="784830"/>
          </a:xfrm>
          <a:prstGeom prst="rect">
            <a:avLst/>
          </a:prstGeom>
          <a:noFill/>
        </p:spPr>
        <p:txBody>
          <a:bodyPr wrap="none" rtlCol="0">
            <a:spAutoFit/>
          </a:bodyPr>
          <a:lstStyle/>
          <a:p>
            <a:pPr algn="ctr"/>
            <a:r>
              <a:rPr lang="en-US" dirty="0">
                <a:solidFill>
                  <a:schemeClr val="tx1"/>
                </a:solidFill>
              </a:rPr>
              <a:t>Switched Communication</a:t>
            </a:r>
          </a:p>
          <a:p>
            <a:pPr algn="ctr"/>
            <a:r>
              <a:rPr lang="en-US" dirty="0">
                <a:solidFill>
                  <a:schemeClr val="tx1"/>
                </a:solidFill>
              </a:rPr>
              <a:t>Network</a:t>
            </a:r>
          </a:p>
        </p:txBody>
      </p:sp>
      <p:sp>
        <p:nvSpPr>
          <p:cNvPr id="7" name="TextBox 6"/>
          <p:cNvSpPr txBox="1"/>
          <p:nvPr/>
        </p:nvSpPr>
        <p:spPr>
          <a:xfrm>
            <a:off x="1309020" y="3843867"/>
            <a:ext cx="1851789" cy="1200329"/>
          </a:xfrm>
          <a:prstGeom prst="rect">
            <a:avLst/>
          </a:prstGeom>
          <a:noFill/>
        </p:spPr>
        <p:txBody>
          <a:bodyPr wrap="none" rtlCol="0">
            <a:spAutoFit/>
          </a:bodyPr>
          <a:lstStyle/>
          <a:p>
            <a:pPr algn="ctr"/>
            <a:r>
              <a:rPr lang="en-US" dirty="0">
                <a:solidFill>
                  <a:schemeClr val="tx1"/>
                </a:solidFill>
              </a:rPr>
              <a:t>Circuit-Switched</a:t>
            </a:r>
          </a:p>
          <a:p>
            <a:pPr algn="ctr"/>
            <a:r>
              <a:rPr lang="en-US" dirty="0">
                <a:solidFill>
                  <a:schemeClr val="tx1"/>
                </a:solidFill>
              </a:rPr>
              <a:t>Communication </a:t>
            </a:r>
          </a:p>
          <a:p>
            <a:pPr algn="ctr"/>
            <a:r>
              <a:rPr lang="en-US" dirty="0">
                <a:solidFill>
                  <a:schemeClr val="tx1"/>
                </a:solidFill>
              </a:rPr>
              <a:t>Network</a:t>
            </a:r>
          </a:p>
        </p:txBody>
      </p:sp>
      <p:sp>
        <p:nvSpPr>
          <p:cNvPr id="8" name="TextBox 7"/>
          <p:cNvSpPr txBox="1"/>
          <p:nvPr/>
        </p:nvSpPr>
        <p:spPr>
          <a:xfrm>
            <a:off x="3824650" y="3843867"/>
            <a:ext cx="1989779" cy="1200329"/>
          </a:xfrm>
          <a:prstGeom prst="rect">
            <a:avLst/>
          </a:prstGeom>
          <a:noFill/>
        </p:spPr>
        <p:txBody>
          <a:bodyPr wrap="square" rtlCol="0">
            <a:spAutoFit/>
          </a:bodyPr>
          <a:lstStyle/>
          <a:p>
            <a:pPr algn="ctr"/>
            <a:r>
              <a:rPr lang="en-US" dirty="0">
                <a:solidFill>
                  <a:schemeClr val="tx1"/>
                </a:solidFill>
              </a:rPr>
              <a:t>Packet-Switched</a:t>
            </a:r>
          </a:p>
          <a:p>
            <a:pPr algn="ctr"/>
            <a:r>
              <a:rPr lang="en-US" dirty="0">
                <a:solidFill>
                  <a:schemeClr val="tx1"/>
                </a:solidFill>
              </a:rPr>
              <a:t>Communication </a:t>
            </a:r>
          </a:p>
          <a:p>
            <a:pPr algn="ctr"/>
            <a:r>
              <a:rPr lang="en-US" dirty="0">
                <a:solidFill>
                  <a:schemeClr val="tx1"/>
                </a:solidFill>
              </a:rPr>
              <a:t>Network</a:t>
            </a:r>
          </a:p>
        </p:txBody>
      </p:sp>
      <p:sp>
        <p:nvSpPr>
          <p:cNvPr id="9" name="TextBox 8"/>
          <p:cNvSpPr txBox="1"/>
          <p:nvPr/>
        </p:nvSpPr>
        <p:spPr>
          <a:xfrm>
            <a:off x="3194913" y="5139268"/>
            <a:ext cx="1197765" cy="784830"/>
          </a:xfrm>
          <a:prstGeom prst="rect">
            <a:avLst/>
          </a:prstGeom>
          <a:noFill/>
        </p:spPr>
        <p:txBody>
          <a:bodyPr wrap="none" rtlCol="0">
            <a:spAutoFit/>
          </a:bodyPr>
          <a:lstStyle/>
          <a:p>
            <a:pPr algn="ctr"/>
            <a:r>
              <a:rPr lang="en-US" dirty="0">
                <a:solidFill>
                  <a:schemeClr val="tx1"/>
                </a:solidFill>
              </a:rPr>
              <a:t>Datagram</a:t>
            </a:r>
          </a:p>
          <a:p>
            <a:pPr algn="ctr"/>
            <a:r>
              <a:rPr lang="en-US" dirty="0">
                <a:solidFill>
                  <a:schemeClr val="tx1"/>
                </a:solidFill>
              </a:rPr>
              <a:t>Network</a:t>
            </a:r>
          </a:p>
        </p:txBody>
      </p:sp>
      <p:sp>
        <p:nvSpPr>
          <p:cNvPr id="10" name="TextBox 9"/>
          <p:cNvSpPr txBox="1"/>
          <p:nvPr/>
        </p:nvSpPr>
        <p:spPr>
          <a:xfrm>
            <a:off x="5119981" y="5139268"/>
            <a:ext cx="1552669" cy="784830"/>
          </a:xfrm>
          <a:prstGeom prst="rect">
            <a:avLst/>
          </a:prstGeom>
          <a:noFill/>
        </p:spPr>
        <p:txBody>
          <a:bodyPr wrap="none" rtlCol="0">
            <a:spAutoFit/>
          </a:bodyPr>
          <a:lstStyle/>
          <a:p>
            <a:pPr algn="ctr"/>
            <a:r>
              <a:rPr lang="en-US" dirty="0">
                <a:solidFill>
                  <a:schemeClr val="tx1"/>
                </a:solidFill>
              </a:rPr>
              <a:t>Virtual Circuit</a:t>
            </a:r>
          </a:p>
          <a:p>
            <a:pPr algn="ctr"/>
            <a:r>
              <a:rPr lang="en-US" dirty="0">
                <a:solidFill>
                  <a:schemeClr val="tx1"/>
                </a:solidFill>
              </a:rPr>
              <a:t>Network</a:t>
            </a:r>
          </a:p>
        </p:txBody>
      </p:sp>
      <p:cxnSp>
        <p:nvCxnSpPr>
          <p:cNvPr id="12" name="Straight Arrow Connector 11"/>
          <p:cNvCxnSpPr>
            <a:stCxn id="4" idx="3"/>
            <a:endCxn id="5" idx="0"/>
          </p:cNvCxnSpPr>
          <p:nvPr/>
        </p:nvCxnSpPr>
        <p:spPr>
          <a:xfrm>
            <a:off x="6934554" y="2490634"/>
            <a:ext cx="1935733" cy="402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4" idx="1"/>
            <a:endCxn id="6" idx="0"/>
          </p:cNvCxnSpPr>
          <p:nvPr/>
        </p:nvCxnSpPr>
        <p:spPr>
          <a:xfrm flipH="1">
            <a:off x="3435363" y="2490634"/>
            <a:ext cx="1826169" cy="4021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7" idx="0"/>
          </p:cNvCxnSpPr>
          <p:nvPr/>
        </p:nvCxnSpPr>
        <p:spPr>
          <a:xfrm flipH="1">
            <a:off x="2234914" y="3539067"/>
            <a:ext cx="1200448"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6" idx="2"/>
            <a:endCxn id="8" idx="0"/>
          </p:cNvCxnSpPr>
          <p:nvPr/>
        </p:nvCxnSpPr>
        <p:spPr>
          <a:xfrm>
            <a:off x="3435362" y="3539067"/>
            <a:ext cx="1340830" cy="304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flipH="1">
            <a:off x="3793796" y="4767197"/>
            <a:ext cx="982397" cy="372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8" idx="2"/>
            <a:endCxn id="10" idx="0"/>
          </p:cNvCxnSpPr>
          <p:nvPr/>
        </p:nvCxnSpPr>
        <p:spPr>
          <a:xfrm>
            <a:off x="4776193" y="4767197"/>
            <a:ext cx="1120123" cy="3720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934553" y="3767668"/>
            <a:ext cx="3124200" cy="1477328"/>
          </a:xfrm>
          <a:prstGeom prst="rect">
            <a:avLst/>
          </a:prstGeom>
          <a:noFill/>
        </p:spPr>
        <p:txBody>
          <a:bodyPr wrap="square" rtlCol="0">
            <a:spAutoFit/>
          </a:bodyPr>
          <a:lstStyle/>
          <a:p>
            <a:r>
              <a:rPr lang="en-US" b="1" dirty="0">
                <a:solidFill>
                  <a:schemeClr val="tx1"/>
                </a:solidFill>
              </a:rPr>
              <a:t>A hybrid of circuits and packets; headers include a </a:t>
            </a:r>
            <a:r>
              <a:rPr lang="en-US" b="1" i="1" dirty="0">
                <a:solidFill>
                  <a:schemeClr val="tx1"/>
                </a:solidFill>
              </a:rPr>
              <a:t>circuit identifier</a:t>
            </a:r>
            <a:r>
              <a:rPr lang="en-US" b="1" dirty="0">
                <a:solidFill>
                  <a:schemeClr val="tx1"/>
                </a:solidFill>
              </a:rPr>
              <a:t> established during a setup phase</a:t>
            </a:r>
          </a:p>
        </p:txBody>
      </p:sp>
      <p:cxnSp>
        <p:nvCxnSpPr>
          <p:cNvPr id="21" name="Curved Connector 20"/>
          <p:cNvCxnSpPr>
            <a:stCxn id="17" idx="2"/>
            <a:endCxn id="10" idx="3"/>
          </p:cNvCxnSpPr>
          <p:nvPr/>
        </p:nvCxnSpPr>
        <p:spPr>
          <a:xfrm rot="5400000">
            <a:off x="7315986" y="4281764"/>
            <a:ext cx="494437" cy="1866900"/>
          </a:xfrm>
          <a:prstGeom prst="curvedConnector2">
            <a:avLst/>
          </a:prstGeom>
          <a:ln>
            <a:prstDash val="lg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6343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0691-0A24-4B53-AEA6-ED66DBA11520}"/>
              </a:ext>
            </a:extLst>
          </p:cNvPr>
          <p:cNvSpPr>
            <a:spLocks noGrp="1"/>
          </p:cNvSpPr>
          <p:nvPr>
            <p:ph type="title"/>
          </p:nvPr>
        </p:nvSpPr>
        <p:spPr/>
        <p:txBody>
          <a:bodyPr/>
          <a:lstStyle/>
          <a:p>
            <a:r>
              <a:rPr lang="en-US" altLang="en-US" dirty="0">
                <a:solidFill>
                  <a:schemeClr val="tx1"/>
                </a:solidFill>
              </a:rPr>
              <a:t>Unicast </a:t>
            </a:r>
            <a:r>
              <a:rPr lang="en-US" altLang="en-US" sz="1400" dirty="0">
                <a:solidFill>
                  <a:schemeClr val="tx1"/>
                </a:solidFill>
              </a:rPr>
              <a:t>versus</a:t>
            </a:r>
            <a:r>
              <a:rPr lang="en-US" altLang="en-US" dirty="0">
                <a:solidFill>
                  <a:schemeClr val="tx1"/>
                </a:solidFill>
              </a:rPr>
              <a:t> Broadcast </a:t>
            </a:r>
            <a:r>
              <a:rPr lang="en-US" altLang="en-US" sz="1400" dirty="0">
                <a:solidFill>
                  <a:schemeClr val="tx1"/>
                </a:solidFill>
              </a:rPr>
              <a:t>versus</a:t>
            </a:r>
            <a:r>
              <a:rPr lang="en-US" altLang="en-US" dirty="0">
                <a:solidFill>
                  <a:schemeClr val="tx1"/>
                </a:solidFill>
              </a:rPr>
              <a:t> Multicast</a:t>
            </a:r>
            <a:endParaRPr lang="en-US" dirty="0">
              <a:solidFill>
                <a:schemeClr val="tx1"/>
              </a:solidFill>
            </a:endParaRPr>
          </a:p>
        </p:txBody>
      </p:sp>
      <p:sp>
        <p:nvSpPr>
          <p:cNvPr id="3" name="Text Placeholder 2">
            <a:extLst>
              <a:ext uri="{FF2B5EF4-FFF2-40B4-BE49-F238E27FC236}">
                <a16:creationId xmlns:a16="http://schemas.microsoft.com/office/drawing/2014/main" id="{37682DB2-6C4B-491E-B07E-727832AF075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A0FD8BB9-1F4F-4B8A-9E5A-E1A852378A54}"/>
              </a:ext>
            </a:extLst>
          </p:cNvPr>
          <p:cNvSpPr>
            <a:spLocks noGrp="1"/>
          </p:cNvSpPr>
          <p:nvPr>
            <p:ph type="body" sz="quarter" idx="13"/>
          </p:nvPr>
        </p:nvSpPr>
        <p:spPr/>
        <p:txBody>
          <a:bodyPr/>
          <a:lstStyle/>
          <a:p>
            <a:pPr eaLnBrk="1" hangingPunct="1">
              <a:spcBef>
                <a:spcPct val="50000"/>
              </a:spcBef>
              <a:buFontTx/>
              <a:buChar char="•"/>
            </a:pPr>
            <a:r>
              <a:rPr lang="en-US" altLang="ko-KR" dirty="0">
                <a:ea typeface="굴림" panose="020B0600000101010101" pitchFamily="34" charset="-127"/>
              </a:rPr>
              <a:t>A unicast address identifies a single IP interface</a:t>
            </a:r>
          </a:p>
          <a:p>
            <a:pPr eaLnBrk="1" hangingPunct="1">
              <a:spcBef>
                <a:spcPct val="50000"/>
              </a:spcBef>
              <a:buFontTx/>
              <a:buChar char="•"/>
            </a:pPr>
            <a:r>
              <a:rPr lang="en-US" altLang="ko-KR" dirty="0">
                <a:ea typeface="굴림" panose="020B0600000101010101" pitchFamily="34" charset="-127"/>
              </a:rPr>
              <a:t>A broadcast address identifies all IP interfaces on the subnet</a:t>
            </a:r>
          </a:p>
          <a:p>
            <a:pPr eaLnBrk="1" hangingPunct="1">
              <a:spcBef>
                <a:spcPct val="50000"/>
              </a:spcBef>
              <a:buFontTx/>
              <a:buChar char="•"/>
            </a:pPr>
            <a:r>
              <a:rPr lang="en-US" altLang="ko-KR" dirty="0">
                <a:ea typeface="굴림" panose="020B0600000101010101" pitchFamily="34" charset="-127"/>
              </a:rPr>
              <a:t>A multicast address identifies a set of IP interfaces</a:t>
            </a:r>
          </a:p>
          <a:p>
            <a:pPr eaLnBrk="1" hangingPunct="1">
              <a:spcBef>
                <a:spcPct val="50000"/>
              </a:spcBef>
              <a:buFontTx/>
              <a:buChar char="•"/>
            </a:pPr>
            <a:r>
              <a:rPr lang="en-US" altLang="ko-KR" dirty="0">
                <a:ea typeface="굴림" panose="020B0600000101010101" pitchFamily="34" charset="-127"/>
              </a:rPr>
              <a:t>A multicast datagram is received only by those interfaces interested in the datagram (applications wishing to participate in the multicast group)</a:t>
            </a:r>
          </a:p>
          <a:p>
            <a:pPr eaLnBrk="1" hangingPunct="1">
              <a:buFontTx/>
              <a:buChar char="•"/>
            </a:pPr>
            <a:endParaRPr lang="en-US" altLang="ko-KR" dirty="0">
              <a:ea typeface="굴림" panose="020B0600000101010101" pitchFamily="34" charset="-127"/>
            </a:endParaRPr>
          </a:p>
          <a:p>
            <a:endParaRPr lang="en-US" dirty="0"/>
          </a:p>
        </p:txBody>
      </p:sp>
    </p:spTree>
    <p:extLst>
      <p:ext uri="{BB962C8B-B14F-4D97-AF65-F5344CB8AC3E}">
        <p14:creationId xmlns:p14="http://schemas.microsoft.com/office/powerpoint/2010/main" val="31814265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3BA8A-1247-4548-BC09-5544F1B8C1B6}"/>
              </a:ext>
            </a:extLst>
          </p:cNvPr>
          <p:cNvSpPr>
            <a:spLocks noGrp="1"/>
          </p:cNvSpPr>
          <p:nvPr>
            <p:ph type="title"/>
          </p:nvPr>
        </p:nvSpPr>
        <p:spPr/>
        <p:txBody>
          <a:bodyPr/>
          <a:lstStyle/>
          <a:p>
            <a:r>
              <a:rPr lang="en-US" dirty="0"/>
              <a:t>Multicast</a:t>
            </a:r>
          </a:p>
        </p:txBody>
      </p:sp>
      <p:sp>
        <p:nvSpPr>
          <p:cNvPr id="3" name="Text Placeholder 2">
            <a:extLst>
              <a:ext uri="{FF2B5EF4-FFF2-40B4-BE49-F238E27FC236}">
                <a16:creationId xmlns:a16="http://schemas.microsoft.com/office/drawing/2014/main" id="{97EF8EFE-A74B-40D4-B156-CB17004C9BA6}"/>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33B6248A-AAEC-4BAA-8535-661BD16BDEAF}"/>
              </a:ext>
            </a:extLst>
          </p:cNvPr>
          <p:cNvSpPr>
            <a:spLocks noGrp="1"/>
          </p:cNvSpPr>
          <p:nvPr>
            <p:ph type="body" sz="quarter" idx="13"/>
          </p:nvPr>
        </p:nvSpPr>
        <p:spPr/>
        <p:txBody>
          <a:bodyPr/>
          <a:lstStyle/>
          <a:p>
            <a:pPr eaLnBrk="1" hangingPunct="1">
              <a:spcBef>
                <a:spcPct val="50000"/>
              </a:spcBef>
              <a:buFontTx/>
              <a:buChar char="•"/>
            </a:pPr>
            <a:r>
              <a:rPr lang="en-US" altLang="ko-KR" dirty="0">
                <a:ea typeface="굴림" panose="020B0600000101010101" pitchFamily="34" charset="-127"/>
              </a:rPr>
              <a:t>Transport mechanism and network layer must support multicast</a:t>
            </a:r>
          </a:p>
          <a:p>
            <a:pPr eaLnBrk="1" hangingPunct="1">
              <a:spcBef>
                <a:spcPct val="50000"/>
              </a:spcBef>
              <a:buFontTx/>
              <a:buChar char="•"/>
            </a:pPr>
            <a:r>
              <a:rPr lang="en-US" altLang="ko-KR" dirty="0">
                <a:ea typeface="굴림" panose="020B0600000101010101" pitchFamily="34" charset="-127"/>
              </a:rPr>
              <a:t>Internet multicast limited to UDP (not TCP)</a:t>
            </a:r>
          </a:p>
          <a:p>
            <a:pPr lvl="1" eaLnBrk="1" hangingPunct="1">
              <a:spcBef>
                <a:spcPct val="50000"/>
              </a:spcBef>
              <a:buFont typeface="Wingdings" panose="05000000000000000000" pitchFamily="2" charset="2"/>
              <a:buChar char="Ø"/>
            </a:pPr>
            <a:r>
              <a:rPr lang="en-US" altLang="ko-KR" i="1" dirty="0">
                <a:ea typeface="굴림" panose="020B0600000101010101" pitchFamily="34" charset="-127"/>
              </a:rPr>
              <a:t>Unreliable</a:t>
            </a:r>
            <a:r>
              <a:rPr lang="en-US" altLang="ko-KR" dirty="0">
                <a:ea typeface="굴림" panose="020B0600000101010101" pitchFamily="34" charset="-127"/>
              </a:rPr>
              <a:t>: No acknowledgements or other error recovery schemes (perhaps at application level)</a:t>
            </a:r>
          </a:p>
          <a:p>
            <a:pPr lvl="1" eaLnBrk="1" hangingPunct="1">
              <a:spcBef>
                <a:spcPct val="50000"/>
              </a:spcBef>
              <a:buFont typeface="Wingdings" panose="05000000000000000000" pitchFamily="2" charset="2"/>
              <a:buChar char="Ø"/>
            </a:pPr>
            <a:r>
              <a:rPr lang="en-US" altLang="ko-KR" i="1" dirty="0">
                <a:ea typeface="굴림" panose="020B0600000101010101" pitchFamily="34" charset="-127"/>
              </a:rPr>
              <a:t>Connectionless</a:t>
            </a:r>
            <a:r>
              <a:rPr lang="en-US" altLang="ko-KR" dirty="0">
                <a:ea typeface="굴림" panose="020B0600000101010101" pitchFamily="34" charset="-127"/>
              </a:rPr>
              <a:t>: No connection setup (although there is routing information provided to multicast-enabled routers)</a:t>
            </a:r>
          </a:p>
          <a:p>
            <a:pPr lvl="1" eaLnBrk="1" hangingPunct="1">
              <a:spcBef>
                <a:spcPct val="50000"/>
              </a:spcBef>
              <a:buFont typeface="Wingdings" panose="05000000000000000000" pitchFamily="2" charset="2"/>
              <a:buChar char="Ø"/>
            </a:pPr>
            <a:r>
              <a:rPr lang="en-US" altLang="ko-KR" i="1" dirty="0">
                <a:ea typeface="굴림" panose="020B0600000101010101" pitchFamily="34" charset="-127"/>
              </a:rPr>
              <a:t>Datagram</a:t>
            </a:r>
            <a:r>
              <a:rPr lang="en-US" altLang="ko-KR" dirty="0">
                <a:ea typeface="굴림" panose="020B0600000101010101" pitchFamily="34" charset="-127"/>
              </a:rPr>
              <a:t>: Message-based multicast</a:t>
            </a:r>
          </a:p>
          <a:p>
            <a:endParaRPr lang="en-US" dirty="0"/>
          </a:p>
        </p:txBody>
      </p:sp>
    </p:spTree>
    <p:extLst>
      <p:ext uri="{BB962C8B-B14F-4D97-AF65-F5344CB8AC3E}">
        <p14:creationId xmlns:p14="http://schemas.microsoft.com/office/powerpoint/2010/main" val="38156156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5E9D-23C9-40E7-94CD-443AA576295D}"/>
              </a:ext>
            </a:extLst>
          </p:cNvPr>
          <p:cNvSpPr>
            <a:spLocks noGrp="1"/>
          </p:cNvSpPr>
          <p:nvPr>
            <p:ph type="title"/>
          </p:nvPr>
        </p:nvSpPr>
        <p:spPr/>
        <p:txBody>
          <a:bodyPr/>
          <a:lstStyle/>
          <a:p>
            <a:r>
              <a:rPr lang="en-US" dirty="0"/>
              <a:t>IP Multicast</a:t>
            </a:r>
          </a:p>
        </p:txBody>
      </p:sp>
      <p:sp>
        <p:nvSpPr>
          <p:cNvPr id="3" name="Text Placeholder 2">
            <a:extLst>
              <a:ext uri="{FF2B5EF4-FFF2-40B4-BE49-F238E27FC236}">
                <a16:creationId xmlns:a16="http://schemas.microsoft.com/office/drawing/2014/main" id="{468C6F28-AE90-4BA9-B0DF-7409E759FBA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82DA082F-3737-4585-BA80-D1EF99742189}"/>
              </a:ext>
            </a:extLst>
          </p:cNvPr>
          <p:cNvSpPr>
            <a:spLocks noGrp="1"/>
          </p:cNvSpPr>
          <p:nvPr>
            <p:ph type="body" sz="quarter" idx="13"/>
          </p:nvPr>
        </p:nvSpPr>
        <p:spPr/>
        <p:txBody>
          <a:bodyPr/>
          <a:lstStyle/>
          <a:p>
            <a:pPr eaLnBrk="1" hangingPunct="1">
              <a:spcBef>
                <a:spcPct val="30000"/>
              </a:spcBef>
              <a:buFontTx/>
              <a:buChar char="•"/>
            </a:pPr>
            <a:r>
              <a:rPr lang="en-US" altLang="ko-KR" dirty="0">
                <a:ea typeface="굴림" panose="020B0600000101010101" pitchFamily="34" charset="-127"/>
              </a:rPr>
              <a:t>IP supports multicasting</a:t>
            </a:r>
          </a:p>
          <a:p>
            <a:pPr lvl="2">
              <a:spcBef>
                <a:spcPct val="30000"/>
              </a:spcBef>
              <a:buFont typeface="Wingdings" panose="05000000000000000000" pitchFamily="2" charset="2"/>
              <a:buChar char="Ø"/>
            </a:pPr>
            <a:r>
              <a:rPr lang="en-US" altLang="ko-KR" dirty="0">
                <a:ea typeface="굴림" panose="020B0600000101010101" pitchFamily="34" charset="-127"/>
              </a:rPr>
              <a:t>Uses only UDP, not TCP</a:t>
            </a:r>
          </a:p>
          <a:p>
            <a:pPr lvl="2">
              <a:spcBef>
                <a:spcPct val="30000"/>
              </a:spcBef>
              <a:buFont typeface="Wingdings" panose="05000000000000000000" pitchFamily="2" charset="2"/>
              <a:buChar char="Ø"/>
            </a:pPr>
            <a:r>
              <a:rPr lang="en-US" altLang="ko-KR" dirty="0">
                <a:ea typeface="굴림" panose="020B0600000101010101" pitchFamily="34" charset="-127"/>
              </a:rPr>
              <a:t>Special IP addresses (Class D) identify multicast groups</a:t>
            </a:r>
          </a:p>
          <a:p>
            <a:pPr lvl="2">
              <a:spcBef>
                <a:spcPct val="30000"/>
              </a:spcBef>
              <a:buFont typeface="Wingdings" panose="05000000000000000000" pitchFamily="2" charset="2"/>
              <a:buChar char="Ø"/>
            </a:pPr>
            <a:r>
              <a:rPr lang="en-US" altLang="ko-KR" i="1" dirty="0">
                <a:ea typeface="굴림" panose="020B0600000101010101" pitchFamily="34" charset="-127"/>
              </a:rPr>
              <a:t>Internet Group Management Protocol</a:t>
            </a:r>
            <a:r>
              <a:rPr lang="en-US" altLang="ko-KR" dirty="0">
                <a:ea typeface="굴림" panose="020B0600000101010101" pitchFamily="34" charset="-127"/>
              </a:rPr>
              <a:t> (IGMP) to provide group routing information</a:t>
            </a:r>
          </a:p>
          <a:p>
            <a:pPr lvl="2">
              <a:spcBef>
                <a:spcPct val="30000"/>
              </a:spcBef>
              <a:buFont typeface="Wingdings" panose="05000000000000000000" pitchFamily="2" charset="2"/>
              <a:buChar char="Ø"/>
            </a:pPr>
            <a:r>
              <a:rPr lang="en-US" altLang="ko-KR" dirty="0">
                <a:ea typeface="굴림" panose="020B0600000101010101" pitchFamily="34" charset="-127"/>
              </a:rPr>
              <a:t>Multicast-enabled routers selectively forward multicast datagrams</a:t>
            </a:r>
          </a:p>
          <a:p>
            <a:pPr lvl="2">
              <a:spcBef>
                <a:spcPct val="30000"/>
              </a:spcBef>
              <a:buFont typeface="Wingdings" panose="05000000000000000000" pitchFamily="2" charset="2"/>
              <a:buChar char="Ø"/>
            </a:pPr>
            <a:r>
              <a:rPr lang="en-US" altLang="ko-KR" dirty="0">
                <a:ea typeface="굴림" panose="020B0600000101010101" pitchFamily="34" charset="-127"/>
              </a:rPr>
              <a:t>IP TTL field limits extent of multicast</a:t>
            </a:r>
          </a:p>
          <a:p>
            <a:pPr eaLnBrk="1" hangingPunct="1">
              <a:spcBef>
                <a:spcPct val="30000"/>
              </a:spcBef>
              <a:buFontTx/>
              <a:buChar char="•"/>
            </a:pPr>
            <a:r>
              <a:rPr lang="en-US" altLang="ko-KR" dirty="0">
                <a:ea typeface="굴림" panose="020B0600000101010101" pitchFamily="34" charset="-127"/>
              </a:rPr>
              <a:t>Requires underlying network and adapter to support broadcast or, preferably, multicast</a:t>
            </a:r>
          </a:p>
          <a:p>
            <a:pPr lvl="2">
              <a:spcBef>
                <a:spcPct val="30000"/>
              </a:spcBef>
              <a:buFont typeface="Wingdings" panose="05000000000000000000" pitchFamily="2" charset="2"/>
              <a:buChar char="Ø"/>
            </a:pPr>
            <a:r>
              <a:rPr lang="en-US" altLang="ko-KR" dirty="0">
                <a:ea typeface="굴림" panose="020B0600000101010101" pitchFamily="34" charset="-127"/>
              </a:rPr>
              <a:t>Ethernet (IEEE 802.3) supports multicast</a:t>
            </a:r>
          </a:p>
          <a:p>
            <a:pPr eaLnBrk="1" hangingPunct="1"/>
            <a:endParaRPr lang="en-US" altLang="ko-KR" dirty="0">
              <a:ea typeface="굴림" panose="020B0600000101010101" pitchFamily="34" charset="-127"/>
            </a:endParaRPr>
          </a:p>
          <a:p>
            <a:endParaRPr lang="en-US" dirty="0"/>
          </a:p>
        </p:txBody>
      </p:sp>
    </p:spTree>
    <p:extLst>
      <p:ext uri="{BB962C8B-B14F-4D97-AF65-F5344CB8AC3E}">
        <p14:creationId xmlns:p14="http://schemas.microsoft.com/office/powerpoint/2010/main" val="12033977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34EBD-D24E-4AD2-A12D-60A76069FA0D}"/>
              </a:ext>
            </a:extLst>
          </p:cNvPr>
          <p:cNvSpPr>
            <a:spLocks noGrp="1"/>
          </p:cNvSpPr>
          <p:nvPr>
            <p:ph type="title"/>
          </p:nvPr>
        </p:nvSpPr>
        <p:spPr/>
        <p:txBody>
          <a:bodyPr/>
          <a:lstStyle/>
          <a:p>
            <a:r>
              <a:rPr lang="en-US" dirty="0"/>
              <a:t>Multicast group addresses</a:t>
            </a:r>
          </a:p>
        </p:txBody>
      </p:sp>
      <p:sp>
        <p:nvSpPr>
          <p:cNvPr id="3" name="Text Placeholder 2">
            <a:extLst>
              <a:ext uri="{FF2B5EF4-FFF2-40B4-BE49-F238E27FC236}">
                <a16:creationId xmlns:a16="http://schemas.microsoft.com/office/drawing/2014/main" id="{7ACB8CDA-604F-4EC0-BFF9-82FAEE43DCBA}"/>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F3FD3C79-4558-4A56-8583-B29FD089AD71}"/>
              </a:ext>
            </a:extLst>
          </p:cNvPr>
          <p:cNvSpPr>
            <a:spLocks noGrp="1"/>
          </p:cNvSpPr>
          <p:nvPr>
            <p:ph type="body" sz="quarter" idx="13"/>
          </p:nvPr>
        </p:nvSpPr>
        <p:spPr/>
        <p:txBody>
          <a:bodyPr/>
          <a:lstStyle/>
          <a:p>
            <a:pPr eaLnBrk="1" hangingPunct="1">
              <a:spcBef>
                <a:spcPct val="20000"/>
              </a:spcBef>
              <a:buFontTx/>
              <a:buChar char="•"/>
            </a:pPr>
            <a:r>
              <a:rPr lang="en-US" altLang="ko-KR" dirty="0">
                <a:ea typeface="굴림" panose="020B0600000101010101" pitchFamily="34" charset="-127"/>
              </a:rPr>
              <a:t>How to identify the receivers of a multicast datagram?</a:t>
            </a:r>
          </a:p>
          <a:p>
            <a:pPr eaLnBrk="1" hangingPunct="1">
              <a:spcBef>
                <a:spcPct val="20000"/>
              </a:spcBef>
              <a:buFontTx/>
              <a:buChar char="•"/>
            </a:pPr>
            <a:r>
              <a:rPr lang="en-US" altLang="ko-KR" dirty="0">
                <a:ea typeface="굴림" panose="020B0600000101010101" pitchFamily="34" charset="-127"/>
              </a:rPr>
              <a:t>How to address a datagram sent to these receivers?</a:t>
            </a:r>
          </a:p>
          <a:p>
            <a:pPr lvl="2">
              <a:spcBef>
                <a:spcPct val="20000"/>
              </a:spcBef>
              <a:buFont typeface="Wingdings" panose="05000000000000000000" pitchFamily="2" charset="2"/>
              <a:buChar char="Ø"/>
            </a:pPr>
            <a:r>
              <a:rPr lang="en-US" altLang="ko-KR" dirty="0">
                <a:ea typeface="굴림" panose="020B0600000101010101" pitchFamily="34" charset="-127"/>
              </a:rPr>
              <a:t>Each multicast datagram to carry the IP addresses of all recipients? </a:t>
            </a:r>
            <a:r>
              <a:rPr lang="en-US" altLang="ko-KR" dirty="0">
                <a:ea typeface="굴림" panose="020B0600000101010101" pitchFamily="34" charset="-127"/>
                <a:sym typeface="Wingdings" panose="05000000000000000000" pitchFamily="2" charset="2"/>
              </a:rPr>
              <a:t> </a:t>
            </a:r>
            <a:r>
              <a:rPr lang="en-US" altLang="ko-KR" dirty="0">
                <a:ea typeface="굴림" panose="020B0600000101010101" pitchFamily="34" charset="-127"/>
              </a:rPr>
              <a:t>Not scalable for large number of recipients</a:t>
            </a:r>
          </a:p>
          <a:p>
            <a:pPr lvl="2">
              <a:spcBef>
                <a:spcPct val="20000"/>
              </a:spcBef>
              <a:buFont typeface="Wingdings" panose="05000000000000000000" pitchFamily="2" charset="2"/>
              <a:buChar char="Ø"/>
            </a:pPr>
            <a:r>
              <a:rPr lang="en-US" altLang="ko-KR" dirty="0">
                <a:ea typeface="굴림" panose="020B0600000101010101" pitchFamily="34" charset="-127"/>
              </a:rPr>
              <a:t> </a:t>
            </a:r>
            <a:r>
              <a:rPr lang="en-US" altLang="ko-KR" i="1" dirty="0">
                <a:ea typeface="굴림" panose="020B0600000101010101" pitchFamily="34" charset="-127"/>
              </a:rPr>
              <a:t>Use address indirection</a:t>
            </a:r>
          </a:p>
          <a:p>
            <a:pPr lvl="3">
              <a:spcBef>
                <a:spcPct val="20000"/>
              </a:spcBef>
              <a:buFont typeface="Wingdings" panose="05000000000000000000" pitchFamily="2" charset="2"/>
              <a:buChar char="ü"/>
            </a:pPr>
            <a:r>
              <a:rPr lang="en-US" altLang="ko-KR" dirty="0">
                <a:ea typeface="굴림" panose="020B0600000101010101" pitchFamily="34" charset="-127"/>
              </a:rPr>
              <a:t>A single identifier used for a group of receivers</a:t>
            </a:r>
          </a:p>
          <a:p>
            <a:endParaRPr lang="en-US" dirty="0"/>
          </a:p>
        </p:txBody>
      </p:sp>
      <p:pic>
        <p:nvPicPr>
          <p:cNvPr id="5" name="Picture 5" descr="the multicast group concept">
            <a:extLst>
              <a:ext uri="{FF2B5EF4-FFF2-40B4-BE49-F238E27FC236}">
                <a16:creationId xmlns:a16="http://schemas.microsoft.com/office/drawing/2014/main" id="{00A2EF7B-6398-45D6-B7ED-9B349E177B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2575" y="3366247"/>
            <a:ext cx="6553200" cy="229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117278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8AE57-0BE0-41AA-BA57-95039F7032CB}"/>
              </a:ext>
            </a:extLst>
          </p:cNvPr>
          <p:cNvSpPr>
            <a:spLocks noGrp="1"/>
          </p:cNvSpPr>
          <p:nvPr>
            <p:ph type="title"/>
          </p:nvPr>
        </p:nvSpPr>
        <p:spPr/>
        <p:txBody>
          <a:bodyPr/>
          <a:lstStyle/>
          <a:p>
            <a:r>
              <a:rPr lang="en-US" dirty="0"/>
              <a:t>Multicast Address – IPv4</a:t>
            </a:r>
          </a:p>
        </p:txBody>
      </p:sp>
      <p:sp>
        <p:nvSpPr>
          <p:cNvPr id="3" name="Text Placeholder 2">
            <a:extLst>
              <a:ext uri="{FF2B5EF4-FFF2-40B4-BE49-F238E27FC236}">
                <a16:creationId xmlns:a16="http://schemas.microsoft.com/office/drawing/2014/main" id="{A4D03356-4D29-4FF6-AF7A-9D57EAB69641}"/>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86B84014-385C-4C25-9E51-3028E39D2302}"/>
              </a:ext>
            </a:extLst>
          </p:cNvPr>
          <p:cNvSpPr>
            <a:spLocks noGrp="1"/>
          </p:cNvSpPr>
          <p:nvPr>
            <p:ph type="body" sz="quarter" idx="13"/>
          </p:nvPr>
        </p:nvSpPr>
        <p:spPr/>
        <p:txBody>
          <a:bodyPr/>
          <a:lstStyle/>
          <a:p>
            <a:r>
              <a:rPr lang="en-US" altLang="ko-KR" dirty="0">
                <a:ea typeface="굴림" panose="020B0600000101010101" pitchFamily="34" charset="-127"/>
              </a:rPr>
              <a:t>Class D addresses in the range 224.0.0.0 through 239.255.255.255</a:t>
            </a:r>
          </a:p>
          <a:p>
            <a:pPr eaLnBrk="1" hangingPunct="1">
              <a:spcBef>
                <a:spcPct val="50000"/>
              </a:spcBef>
              <a:buFontTx/>
              <a:buChar char="•"/>
            </a:pPr>
            <a:r>
              <a:rPr lang="en-US" altLang="ko-KR" dirty="0">
                <a:ea typeface="굴림" panose="020B0600000101010101" pitchFamily="34" charset="-127"/>
              </a:rPr>
              <a:t>224.0.0.0 reserved</a:t>
            </a:r>
          </a:p>
          <a:p>
            <a:pPr eaLnBrk="1" hangingPunct="1">
              <a:spcBef>
                <a:spcPct val="50000"/>
              </a:spcBef>
              <a:buFontTx/>
              <a:buChar char="•"/>
            </a:pPr>
            <a:r>
              <a:rPr lang="en-US" altLang="ko-KR" dirty="0">
                <a:ea typeface="굴림" panose="020B0600000101010101" pitchFamily="34" charset="-127"/>
              </a:rPr>
              <a:t>224.0.0.1 all-host group</a:t>
            </a:r>
          </a:p>
          <a:p>
            <a:pPr eaLnBrk="1" hangingPunct="1">
              <a:spcBef>
                <a:spcPct val="50000"/>
              </a:spcBef>
              <a:buFontTx/>
              <a:buChar char="•"/>
            </a:pPr>
            <a:r>
              <a:rPr lang="en-US" altLang="ko-KR" dirty="0">
                <a:ea typeface="굴림" panose="020B0600000101010101" pitchFamily="34" charset="-127"/>
              </a:rPr>
              <a:t>224.0.0.2 all-routers group</a:t>
            </a:r>
          </a:p>
          <a:p>
            <a:pPr eaLnBrk="1" hangingPunct="1">
              <a:spcBef>
                <a:spcPct val="50000"/>
              </a:spcBef>
              <a:buFontTx/>
              <a:buChar char="•"/>
            </a:pPr>
            <a:r>
              <a:rPr lang="en-US" altLang="ko-KR" dirty="0">
                <a:ea typeface="굴림" panose="020B0600000101010101" pitchFamily="34" charset="-127"/>
              </a:rPr>
              <a:t>224.0.0.1 through 224.0.0.255 reserved for routing-protocols</a:t>
            </a:r>
          </a:p>
          <a:p>
            <a:pPr eaLnBrk="1" hangingPunct="1">
              <a:spcBef>
                <a:spcPct val="50000"/>
              </a:spcBef>
              <a:buFontTx/>
              <a:buChar char="•"/>
            </a:pPr>
            <a:r>
              <a:rPr lang="en-US" altLang="ko-KR" dirty="0">
                <a:ea typeface="굴림" panose="020B0600000101010101" pitchFamily="34" charset="-127"/>
              </a:rPr>
              <a:t>Datagrams destined to any of theses addresses are never forwarded by a multicast router</a:t>
            </a:r>
          </a:p>
          <a:p>
            <a:endParaRPr lang="en-US" dirty="0"/>
          </a:p>
        </p:txBody>
      </p:sp>
    </p:spTree>
    <p:extLst>
      <p:ext uri="{BB962C8B-B14F-4D97-AF65-F5344CB8AC3E}">
        <p14:creationId xmlns:p14="http://schemas.microsoft.com/office/powerpoint/2010/main" val="42235654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2E43-BF09-4A5D-B412-4F62FC99D0A3}"/>
              </a:ext>
            </a:extLst>
          </p:cNvPr>
          <p:cNvSpPr>
            <a:spLocks noGrp="1"/>
          </p:cNvSpPr>
          <p:nvPr>
            <p:ph type="title"/>
          </p:nvPr>
        </p:nvSpPr>
        <p:spPr/>
        <p:txBody>
          <a:bodyPr/>
          <a:lstStyle/>
          <a:p>
            <a:r>
              <a:rPr lang="en-US" dirty="0"/>
              <a:t>Sending and receiving multicast messages</a:t>
            </a:r>
          </a:p>
        </p:txBody>
      </p:sp>
      <p:sp>
        <p:nvSpPr>
          <p:cNvPr id="3" name="Text Placeholder 2">
            <a:extLst>
              <a:ext uri="{FF2B5EF4-FFF2-40B4-BE49-F238E27FC236}">
                <a16:creationId xmlns:a16="http://schemas.microsoft.com/office/drawing/2014/main" id="{D2FAE5A4-0741-4D37-A527-791479B6741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6C9F260-83A7-473C-B6AB-1275A1F25C2D}"/>
              </a:ext>
            </a:extLst>
          </p:cNvPr>
          <p:cNvSpPr>
            <a:spLocks noGrp="1"/>
          </p:cNvSpPr>
          <p:nvPr>
            <p:ph type="body" sz="quarter" idx="13"/>
          </p:nvPr>
        </p:nvSpPr>
        <p:spPr/>
        <p:txBody>
          <a:bodyPr/>
          <a:lstStyle/>
          <a:p>
            <a:pPr eaLnBrk="1" hangingPunct="1"/>
            <a:r>
              <a:rPr lang="en-US" altLang="ko-KR" dirty="0">
                <a:solidFill>
                  <a:srgbClr val="FF3300"/>
                </a:solidFill>
                <a:ea typeface="굴림" panose="020B0600000101010101" pitchFamily="34" charset="-127"/>
              </a:rPr>
              <a:t>Receiving Multicast Messages</a:t>
            </a:r>
          </a:p>
          <a:p>
            <a:pPr lvl="1"/>
            <a:r>
              <a:rPr lang="en-US" altLang="ko-KR" dirty="0">
                <a:ea typeface="굴림" panose="020B0600000101010101" pitchFamily="34" charset="-127"/>
              </a:rPr>
              <a:t>Create a UDP socket</a:t>
            </a:r>
            <a:endParaRPr lang="en-US" altLang="ko-KR" b="1" i="1" dirty="0">
              <a:ea typeface="굴림" panose="020B0600000101010101" pitchFamily="34" charset="-127"/>
            </a:endParaRPr>
          </a:p>
          <a:p>
            <a:pPr lvl="1"/>
            <a:r>
              <a:rPr lang="en-US" altLang="ko-KR" dirty="0">
                <a:ea typeface="굴림" panose="020B0600000101010101" pitchFamily="34" charset="-127"/>
              </a:rPr>
              <a:t>Bind it to a UDP port, e.g., 1234 </a:t>
            </a:r>
          </a:p>
          <a:p>
            <a:pPr lvl="2" eaLnBrk="1" hangingPunct="1">
              <a:buFont typeface="Wingdings" panose="05000000000000000000" pitchFamily="2" charset="2"/>
              <a:buChar char="Ø"/>
            </a:pPr>
            <a:r>
              <a:rPr lang="en-US" altLang="ko-KR" dirty="0">
                <a:ea typeface="굴림" panose="020B0600000101010101" pitchFamily="34" charset="-127"/>
              </a:rPr>
              <a:t>All processes must bind to the same port in order to receive the multicast messages</a:t>
            </a:r>
          </a:p>
          <a:p>
            <a:pPr lvl="1"/>
            <a:r>
              <a:rPr lang="en-US" altLang="ko-KR" dirty="0">
                <a:ea typeface="굴림" panose="020B0600000101010101" pitchFamily="34" charset="-127"/>
              </a:rPr>
              <a:t>Join a multicast group address</a:t>
            </a:r>
          </a:p>
          <a:p>
            <a:pPr lvl="1"/>
            <a:r>
              <a:rPr lang="en-US" altLang="ko-KR" dirty="0">
                <a:ea typeface="굴림" panose="020B0600000101010101" pitchFamily="34" charset="-127"/>
              </a:rPr>
              <a:t>Use </a:t>
            </a:r>
            <a:r>
              <a:rPr lang="en-US" altLang="ko-KR" i="1" dirty="0" err="1">
                <a:ea typeface="굴림" panose="020B0600000101010101" pitchFamily="34" charset="-127"/>
              </a:rPr>
              <a:t>recv</a:t>
            </a:r>
            <a:r>
              <a:rPr lang="en-US" altLang="ko-KR" dirty="0">
                <a:ea typeface="굴림" panose="020B0600000101010101" pitchFamily="34" charset="-127"/>
              </a:rPr>
              <a:t> or </a:t>
            </a:r>
            <a:r>
              <a:rPr lang="en-US" altLang="ko-KR" i="1" dirty="0" err="1">
                <a:ea typeface="굴림" panose="020B0600000101010101" pitchFamily="34" charset="-127"/>
              </a:rPr>
              <a:t>recvfrom</a:t>
            </a:r>
            <a:r>
              <a:rPr lang="en-US" altLang="ko-KR" dirty="0">
                <a:ea typeface="굴림" panose="020B0600000101010101" pitchFamily="34" charset="-127"/>
              </a:rPr>
              <a:t> to read the messages</a:t>
            </a:r>
          </a:p>
          <a:p>
            <a:pPr eaLnBrk="1" hangingPunct="1"/>
            <a:endParaRPr lang="en-US" altLang="ko-KR" dirty="0">
              <a:solidFill>
                <a:srgbClr val="FF3300"/>
              </a:solidFill>
              <a:ea typeface="굴림" panose="020B0600000101010101" pitchFamily="34" charset="-127"/>
            </a:endParaRPr>
          </a:p>
          <a:p>
            <a:pPr eaLnBrk="1" hangingPunct="1"/>
            <a:r>
              <a:rPr lang="en-US" altLang="ko-KR" dirty="0">
                <a:solidFill>
                  <a:srgbClr val="FF3300"/>
                </a:solidFill>
                <a:ea typeface="굴림" panose="020B0600000101010101" pitchFamily="34" charset="-127"/>
              </a:rPr>
              <a:t>Sending Multicast Messages</a:t>
            </a:r>
          </a:p>
          <a:p>
            <a:pPr lvl="1"/>
            <a:r>
              <a:rPr lang="en-US" altLang="ko-KR" dirty="0">
                <a:ea typeface="굴림" panose="020B0600000101010101" pitchFamily="34" charset="-127"/>
              </a:rPr>
              <a:t>You may use the same socket (you used for receiving) for sending multicast messages or you can use  any other UDP socket (it does not have to join any multicast group)</a:t>
            </a:r>
            <a:endParaRPr lang="en-US" altLang="ko-KR" sz="2000" dirty="0">
              <a:ea typeface="굴림" panose="020B0600000101010101" pitchFamily="34" charset="-127"/>
            </a:endParaRPr>
          </a:p>
          <a:p>
            <a:endParaRPr lang="en-US" dirty="0"/>
          </a:p>
        </p:txBody>
      </p:sp>
    </p:spTree>
    <p:extLst>
      <p:ext uri="{BB962C8B-B14F-4D97-AF65-F5344CB8AC3E}">
        <p14:creationId xmlns:p14="http://schemas.microsoft.com/office/powerpoint/2010/main" val="401343397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2E43-BF09-4A5D-B412-4F62FC99D0A3}"/>
              </a:ext>
            </a:extLst>
          </p:cNvPr>
          <p:cNvSpPr>
            <a:spLocks noGrp="1"/>
          </p:cNvSpPr>
          <p:nvPr>
            <p:ph type="title"/>
          </p:nvPr>
        </p:nvSpPr>
        <p:spPr/>
        <p:txBody>
          <a:bodyPr/>
          <a:lstStyle/>
          <a:p>
            <a:r>
              <a:rPr lang="en-US" dirty="0"/>
              <a:t>Sending and receiving multicast messages</a:t>
            </a:r>
          </a:p>
        </p:txBody>
      </p:sp>
      <p:sp>
        <p:nvSpPr>
          <p:cNvPr id="3" name="Text Placeholder 2">
            <a:extLst>
              <a:ext uri="{FF2B5EF4-FFF2-40B4-BE49-F238E27FC236}">
                <a16:creationId xmlns:a16="http://schemas.microsoft.com/office/drawing/2014/main" id="{D2FAE5A4-0741-4D37-A527-791479B67418}"/>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26C9F260-83A7-473C-B6AB-1275A1F25C2D}"/>
              </a:ext>
            </a:extLst>
          </p:cNvPr>
          <p:cNvSpPr>
            <a:spLocks noGrp="1"/>
          </p:cNvSpPr>
          <p:nvPr>
            <p:ph type="body" sz="quarter" idx="13"/>
          </p:nvPr>
        </p:nvSpPr>
        <p:spPr/>
        <p:txBody>
          <a:bodyPr/>
          <a:lstStyle/>
          <a:p>
            <a:pPr eaLnBrk="1" hangingPunct="1"/>
            <a:r>
              <a:rPr lang="en-US" altLang="ko-KR" dirty="0">
                <a:solidFill>
                  <a:srgbClr val="FF3300"/>
                </a:solidFill>
                <a:ea typeface="굴림" panose="020B0600000101010101" pitchFamily="34" charset="-127"/>
              </a:rPr>
              <a:t>Receiving Multicast Messages</a:t>
            </a:r>
          </a:p>
          <a:p>
            <a:pPr lvl="1"/>
            <a:r>
              <a:rPr lang="en-US" altLang="ko-KR" dirty="0">
                <a:ea typeface="굴림" panose="020B0600000101010101" pitchFamily="34" charset="-127"/>
              </a:rPr>
              <a:t>Create a UDP socket</a:t>
            </a:r>
            <a:endParaRPr lang="en-US" altLang="ko-KR" b="1" i="1" dirty="0">
              <a:ea typeface="굴림" panose="020B0600000101010101" pitchFamily="34" charset="-127"/>
            </a:endParaRPr>
          </a:p>
          <a:p>
            <a:pPr lvl="1"/>
            <a:r>
              <a:rPr lang="en-US" altLang="ko-KR" dirty="0">
                <a:ea typeface="굴림" panose="020B0600000101010101" pitchFamily="34" charset="-127"/>
              </a:rPr>
              <a:t>Bind it to a UDP port, e.g., 1234 </a:t>
            </a:r>
          </a:p>
          <a:p>
            <a:pPr lvl="2" eaLnBrk="1" hangingPunct="1">
              <a:buFont typeface="Wingdings" panose="05000000000000000000" pitchFamily="2" charset="2"/>
              <a:buChar char="Ø"/>
            </a:pPr>
            <a:r>
              <a:rPr lang="en-US" altLang="ko-KR" dirty="0">
                <a:ea typeface="굴림" panose="020B0600000101010101" pitchFamily="34" charset="-127"/>
              </a:rPr>
              <a:t>All processes must bind to the same port in order to receive the multicast messages</a:t>
            </a:r>
          </a:p>
          <a:p>
            <a:pPr lvl="1"/>
            <a:r>
              <a:rPr lang="en-US" altLang="ko-KR" dirty="0">
                <a:ea typeface="굴림" panose="020B0600000101010101" pitchFamily="34" charset="-127"/>
              </a:rPr>
              <a:t>Join a multicast group address</a:t>
            </a:r>
          </a:p>
          <a:p>
            <a:pPr lvl="1"/>
            <a:r>
              <a:rPr lang="en-US" altLang="ko-KR" dirty="0">
                <a:ea typeface="굴림" panose="020B0600000101010101" pitchFamily="34" charset="-127"/>
              </a:rPr>
              <a:t>Use </a:t>
            </a:r>
            <a:r>
              <a:rPr lang="en-US" altLang="ko-KR" i="1" dirty="0" err="1">
                <a:ea typeface="굴림" panose="020B0600000101010101" pitchFamily="34" charset="-127"/>
              </a:rPr>
              <a:t>recv</a:t>
            </a:r>
            <a:r>
              <a:rPr lang="en-US" altLang="ko-KR" dirty="0">
                <a:ea typeface="굴림" panose="020B0600000101010101" pitchFamily="34" charset="-127"/>
              </a:rPr>
              <a:t> or </a:t>
            </a:r>
            <a:r>
              <a:rPr lang="en-US" altLang="ko-KR" i="1" dirty="0" err="1">
                <a:ea typeface="굴림" panose="020B0600000101010101" pitchFamily="34" charset="-127"/>
              </a:rPr>
              <a:t>recvfrom</a:t>
            </a:r>
            <a:r>
              <a:rPr lang="en-US" altLang="ko-KR" dirty="0">
                <a:ea typeface="굴림" panose="020B0600000101010101" pitchFamily="34" charset="-127"/>
              </a:rPr>
              <a:t> to read the messages</a:t>
            </a:r>
          </a:p>
          <a:p>
            <a:pPr eaLnBrk="1" hangingPunct="1"/>
            <a:endParaRPr lang="en-US" altLang="ko-KR" dirty="0">
              <a:solidFill>
                <a:srgbClr val="FF3300"/>
              </a:solidFill>
              <a:ea typeface="굴림" panose="020B0600000101010101" pitchFamily="34" charset="-127"/>
            </a:endParaRPr>
          </a:p>
          <a:p>
            <a:pPr eaLnBrk="1" hangingPunct="1"/>
            <a:r>
              <a:rPr lang="en-US" altLang="ko-KR" dirty="0">
                <a:solidFill>
                  <a:srgbClr val="FF3300"/>
                </a:solidFill>
                <a:ea typeface="굴림" panose="020B0600000101010101" pitchFamily="34" charset="-127"/>
              </a:rPr>
              <a:t>Sending Multicast Messages</a:t>
            </a:r>
          </a:p>
          <a:p>
            <a:pPr lvl="1"/>
            <a:r>
              <a:rPr lang="en-US" altLang="ko-KR" dirty="0">
                <a:ea typeface="굴림" panose="020B0600000101010101" pitchFamily="34" charset="-127"/>
              </a:rPr>
              <a:t>You may use the same socket (you used for receiving) for sending multicast messages or you can use  any other UDP socket (it does not have to join any multicast group)</a:t>
            </a:r>
          </a:p>
          <a:p>
            <a:pPr lvl="1"/>
            <a:endParaRPr lang="en-US" altLang="ko-KR" sz="2000" dirty="0">
              <a:ea typeface="굴림" panose="020B0600000101010101" pitchFamily="34" charset="-127"/>
            </a:endParaRPr>
          </a:p>
          <a:p>
            <a:pPr lvl="1"/>
            <a:endParaRPr lang="en-US" altLang="ko-KR" sz="2000" dirty="0">
              <a:ea typeface="굴림" panose="020B0600000101010101" pitchFamily="34" charset="-127"/>
            </a:endParaRPr>
          </a:p>
          <a:p>
            <a:pPr marL="1588" lvl="1" indent="0">
              <a:buNone/>
            </a:pPr>
            <a:r>
              <a:rPr lang="en-US" altLang="ko-KR" sz="2000" dirty="0">
                <a:ea typeface="굴림" panose="020B0600000101010101" pitchFamily="34" charset="-127"/>
              </a:rPr>
              <a:t>How would you send a broadcast message?</a:t>
            </a:r>
          </a:p>
          <a:p>
            <a:endParaRPr lang="en-US" dirty="0"/>
          </a:p>
        </p:txBody>
      </p:sp>
    </p:spTree>
    <p:extLst>
      <p:ext uri="{BB962C8B-B14F-4D97-AF65-F5344CB8AC3E}">
        <p14:creationId xmlns:p14="http://schemas.microsoft.com/office/powerpoint/2010/main" val="11172334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1B92A-84A4-49CC-B426-7822CA98FA1A}"/>
              </a:ext>
            </a:extLst>
          </p:cNvPr>
          <p:cNvSpPr>
            <a:spLocks noGrp="1"/>
          </p:cNvSpPr>
          <p:nvPr>
            <p:ph type="title"/>
          </p:nvPr>
        </p:nvSpPr>
        <p:spPr/>
        <p:txBody>
          <a:bodyPr/>
          <a:lstStyle/>
          <a:p>
            <a:r>
              <a:rPr lang="en-US" dirty="0"/>
              <a:t>Multicast issues</a:t>
            </a:r>
          </a:p>
        </p:txBody>
      </p:sp>
      <p:sp>
        <p:nvSpPr>
          <p:cNvPr id="3" name="Text Placeholder 2">
            <a:extLst>
              <a:ext uri="{FF2B5EF4-FFF2-40B4-BE49-F238E27FC236}">
                <a16:creationId xmlns:a16="http://schemas.microsoft.com/office/drawing/2014/main" id="{CC05F8F2-ED95-4587-9E30-7D9BD13F5F07}"/>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6ADA1BB9-89F5-4F9B-BF64-1004BE7FB6E8}"/>
              </a:ext>
            </a:extLst>
          </p:cNvPr>
          <p:cNvSpPr>
            <a:spLocks noGrp="1"/>
          </p:cNvSpPr>
          <p:nvPr>
            <p:ph type="body" sz="quarter" idx="13"/>
          </p:nvPr>
        </p:nvSpPr>
        <p:spPr/>
        <p:txBody>
          <a:bodyPr/>
          <a:lstStyle/>
          <a:p>
            <a:pPr eaLnBrk="1" hangingPunct="1">
              <a:spcBef>
                <a:spcPct val="20000"/>
              </a:spcBef>
            </a:pPr>
            <a:r>
              <a:rPr lang="en-US" altLang="ko-KR" dirty="0">
                <a:solidFill>
                  <a:srgbClr val="FF3300"/>
                </a:solidFill>
                <a:ea typeface="굴림" panose="020B0600000101010101" pitchFamily="34" charset="-127"/>
              </a:rPr>
              <a:t>Time To Live</a:t>
            </a:r>
          </a:p>
          <a:p>
            <a:pPr lvl="1" eaLnBrk="1" hangingPunct="1">
              <a:spcBef>
                <a:spcPct val="20000"/>
              </a:spcBef>
            </a:pPr>
            <a:r>
              <a:rPr lang="en-US" altLang="ko-KR" dirty="0">
                <a:ea typeface="굴림" panose="020B0600000101010101" pitchFamily="34" charset="-127"/>
              </a:rPr>
              <a:t>Set TTL for outgoing multicast datagrams (default is 1 </a:t>
            </a:r>
            <a:r>
              <a:rPr lang="en-US" altLang="ko-KR" dirty="0">
                <a:ea typeface="굴림" panose="020B0600000101010101" pitchFamily="34" charset="-127"/>
                <a:sym typeface="Wingdings" panose="05000000000000000000" pitchFamily="2" charset="2"/>
              </a:rPr>
              <a:t> local subnet</a:t>
            </a:r>
            <a:r>
              <a:rPr lang="en-US" altLang="ko-KR" dirty="0">
                <a:ea typeface="굴림" panose="020B0600000101010101" pitchFamily="34" charset="-127"/>
              </a:rPr>
              <a:t>)</a:t>
            </a:r>
          </a:p>
          <a:p>
            <a:pPr eaLnBrk="1" hangingPunct="1">
              <a:spcBef>
                <a:spcPct val="20000"/>
              </a:spcBef>
            </a:pPr>
            <a:r>
              <a:rPr lang="en-US" altLang="ko-KR" dirty="0">
                <a:solidFill>
                  <a:srgbClr val="FF3300"/>
                </a:solidFill>
                <a:ea typeface="굴림" panose="020B0600000101010101" pitchFamily="34" charset="-127"/>
              </a:rPr>
              <a:t>Loopback mode</a:t>
            </a:r>
          </a:p>
          <a:p>
            <a:pPr lvl="1">
              <a:spcBef>
                <a:spcPct val="20000"/>
              </a:spcBef>
            </a:pPr>
            <a:r>
              <a:rPr lang="en-US" altLang="ko-KR" dirty="0">
                <a:ea typeface="굴림" panose="020B0600000101010101" pitchFamily="34" charset="-127"/>
              </a:rPr>
              <a:t>Enable or disable local loopback of multicast datagrams</a:t>
            </a:r>
          </a:p>
          <a:p>
            <a:pPr lvl="1">
              <a:spcBef>
                <a:spcPct val="20000"/>
              </a:spcBef>
            </a:pPr>
            <a:r>
              <a:rPr lang="en-US" altLang="ko-KR" dirty="0">
                <a:ea typeface="굴림" panose="020B0600000101010101" pitchFamily="34" charset="-127"/>
              </a:rPr>
              <a:t>By default loopback is enabled</a:t>
            </a:r>
          </a:p>
          <a:p>
            <a:pPr lvl="1">
              <a:spcBef>
                <a:spcPct val="20000"/>
              </a:spcBef>
            </a:pPr>
            <a:r>
              <a:rPr lang="en-US" altLang="ko-KR" dirty="0">
                <a:ea typeface="굴림" panose="020B0600000101010101" pitchFamily="34" charset="-127"/>
              </a:rPr>
              <a:t>A copy of each multicast datagram sent by a process on the host will also be looped back and processed as a received datagram by that host</a:t>
            </a:r>
          </a:p>
          <a:p>
            <a:pPr eaLnBrk="1" hangingPunct="1">
              <a:spcBef>
                <a:spcPct val="20000"/>
              </a:spcBef>
            </a:pPr>
            <a:r>
              <a:rPr lang="en-US" altLang="ko-KR" dirty="0">
                <a:solidFill>
                  <a:srgbClr val="FF3300"/>
                </a:solidFill>
                <a:ea typeface="굴림" panose="020B0600000101010101" pitchFamily="34" charset="-127"/>
              </a:rPr>
              <a:t>Port Reuse</a:t>
            </a:r>
          </a:p>
          <a:p>
            <a:pPr lvl="1">
              <a:spcBef>
                <a:spcPct val="20000"/>
              </a:spcBef>
            </a:pPr>
            <a:r>
              <a:rPr lang="en-US" altLang="ko-KR" dirty="0">
                <a:ea typeface="굴림" panose="020B0600000101010101" pitchFamily="34" charset="-127"/>
              </a:rPr>
              <a:t>Allow the same multicast application to have several instances running on the same host</a:t>
            </a:r>
          </a:p>
          <a:p>
            <a:pPr lvl="1">
              <a:spcBef>
                <a:spcPct val="20000"/>
              </a:spcBef>
            </a:pPr>
            <a:r>
              <a:rPr lang="en-US" altLang="ko-KR" dirty="0">
                <a:ea typeface="굴림" panose="020B0600000101010101" pitchFamily="34" charset="-127"/>
              </a:rPr>
              <a:t>In Java, Port reuse is enabled by default</a:t>
            </a:r>
          </a:p>
          <a:p>
            <a:endParaRPr lang="en-US" dirty="0"/>
          </a:p>
        </p:txBody>
      </p:sp>
    </p:spTree>
    <p:extLst>
      <p:ext uri="{BB962C8B-B14F-4D97-AF65-F5344CB8AC3E}">
        <p14:creationId xmlns:p14="http://schemas.microsoft.com/office/powerpoint/2010/main" val="11916566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0D4F-A4A9-2546-981A-EB8ECA8CA35E}"/>
              </a:ext>
            </a:extLst>
          </p:cNvPr>
          <p:cNvSpPr>
            <a:spLocks noGrp="1"/>
          </p:cNvSpPr>
          <p:nvPr>
            <p:ph type="title"/>
          </p:nvPr>
        </p:nvSpPr>
        <p:spPr/>
        <p:txBody>
          <a:bodyPr/>
          <a:lstStyle/>
          <a:p>
            <a:r>
              <a:rPr lang="en-US" dirty="0"/>
              <a:t>Multicast Example</a:t>
            </a:r>
          </a:p>
        </p:txBody>
      </p:sp>
      <p:sp>
        <p:nvSpPr>
          <p:cNvPr id="3" name="Text Placeholder 2">
            <a:extLst>
              <a:ext uri="{FF2B5EF4-FFF2-40B4-BE49-F238E27FC236}">
                <a16:creationId xmlns:a16="http://schemas.microsoft.com/office/drawing/2014/main" id="{2BF8FE17-4A60-194A-B166-F55720D4B29F}"/>
              </a:ext>
            </a:extLst>
          </p:cNvPr>
          <p:cNvSpPr>
            <a:spLocks noGrp="1"/>
          </p:cNvSpPr>
          <p:nvPr>
            <p:ph type="body" sz="quarter" idx="11"/>
          </p:nvPr>
        </p:nvSpPr>
        <p:spPr/>
        <p:txBody>
          <a:bodyPr/>
          <a:lstStyle/>
          <a:p>
            <a:endParaRPr lang="en-US"/>
          </a:p>
        </p:txBody>
      </p:sp>
      <p:sp>
        <p:nvSpPr>
          <p:cNvPr id="4" name="Text Placeholder 3">
            <a:extLst>
              <a:ext uri="{FF2B5EF4-FFF2-40B4-BE49-F238E27FC236}">
                <a16:creationId xmlns:a16="http://schemas.microsoft.com/office/drawing/2014/main" id="{08E3BCD1-E462-7E4C-995B-9E9131B6F714}"/>
              </a:ext>
            </a:extLst>
          </p:cNvPr>
          <p:cNvSpPr>
            <a:spLocks noGrp="1"/>
          </p:cNvSpPr>
          <p:nvPr>
            <p:ph type="body" sz="quarter" idx="13"/>
          </p:nvPr>
        </p:nvSpPr>
        <p:spPr/>
        <p:txBody>
          <a:bodyPr/>
          <a:lstStyle/>
          <a:p>
            <a:r>
              <a:rPr lang="en-US" dirty="0"/>
              <a:t>See the </a:t>
            </a:r>
            <a:r>
              <a:rPr lang="en-US"/>
              <a:t>associated example.</a:t>
            </a:r>
          </a:p>
        </p:txBody>
      </p:sp>
    </p:spTree>
    <p:extLst>
      <p:ext uri="{BB962C8B-B14F-4D97-AF65-F5344CB8AC3E}">
        <p14:creationId xmlns:p14="http://schemas.microsoft.com/office/powerpoint/2010/main" val="4167660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Layering: A Modular Approach</a:t>
            </a:r>
          </a:p>
        </p:txBody>
      </p:sp>
      <p:sp>
        <p:nvSpPr>
          <p:cNvPr id="3" name="Content Placeholder 2"/>
          <p:cNvSpPr>
            <a:spLocks noGrp="1"/>
          </p:cNvSpPr>
          <p:nvPr>
            <p:ph idx="1"/>
          </p:nvPr>
        </p:nvSpPr>
        <p:spPr/>
        <p:txBody>
          <a:bodyPr/>
          <a:lstStyle/>
          <a:p>
            <a:r>
              <a:rPr lang="en-US" dirty="0"/>
              <a:t>Partition the system</a:t>
            </a:r>
          </a:p>
          <a:p>
            <a:pPr lvl="1"/>
            <a:r>
              <a:rPr lang="en-US" dirty="0"/>
              <a:t>Each layer </a:t>
            </a:r>
            <a:r>
              <a:rPr lang="en-US" dirty="0">
                <a:solidFill>
                  <a:srgbClr val="FF0000"/>
                </a:solidFill>
              </a:rPr>
              <a:t>solely</a:t>
            </a:r>
            <a:r>
              <a:rPr lang="en-US" dirty="0"/>
              <a:t> relies on the services from the layer below</a:t>
            </a:r>
          </a:p>
          <a:p>
            <a:pPr lvl="1"/>
            <a:r>
              <a:rPr lang="en-US" dirty="0"/>
              <a:t>Each layer </a:t>
            </a:r>
            <a:r>
              <a:rPr lang="en-US" dirty="0">
                <a:solidFill>
                  <a:srgbClr val="FF0000"/>
                </a:solidFill>
              </a:rPr>
              <a:t>solely</a:t>
            </a:r>
            <a:r>
              <a:rPr lang="en-US" dirty="0"/>
              <a:t> exports services to the layers above</a:t>
            </a:r>
          </a:p>
          <a:p>
            <a:r>
              <a:rPr lang="en-US" dirty="0"/>
              <a:t>Interface between layers define interaction</a:t>
            </a:r>
          </a:p>
          <a:p>
            <a:pPr lvl="1"/>
            <a:r>
              <a:rPr lang="en-US" dirty="0"/>
              <a:t>Hides implementation details</a:t>
            </a:r>
          </a:p>
          <a:p>
            <a:pPr lvl="1"/>
            <a:r>
              <a:rPr lang="en-US" dirty="0"/>
              <a:t>Layers can change without disturbing other layers (if the interfaces remain unchanged)</a:t>
            </a:r>
          </a:p>
        </p:txBody>
      </p:sp>
      <p:grpSp>
        <p:nvGrpSpPr>
          <p:cNvPr id="4" name="Group 3"/>
          <p:cNvGrpSpPr/>
          <p:nvPr/>
        </p:nvGrpSpPr>
        <p:grpSpPr>
          <a:xfrm>
            <a:off x="9367837" y="1035755"/>
            <a:ext cx="2524125" cy="5727700"/>
            <a:chOff x="406400" y="1111250"/>
            <a:chExt cx="2524125" cy="5727700"/>
          </a:xfrm>
        </p:grpSpPr>
        <p:sp>
          <p:nvSpPr>
            <p:cNvPr id="5" name="AutoShape 4"/>
            <p:cNvSpPr>
              <a:spLocks noChangeArrowheads="1"/>
            </p:cNvSpPr>
            <p:nvPr/>
          </p:nvSpPr>
          <p:spPr bwMode="auto">
            <a:xfrm>
              <a:off x="406400" y="6208712"/>
              <a:ext cx="2520950" cy="630238"/>
            </a:xfrm>
            <a:prstGeom prst="cube">
              <a:avLst>
                <a:gd name="adj" fmla="val 25000"/>
              </a:avLst>
            </a:prstGeom>
            <a:solidFill>
              <a:srgbClr val="0093D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lnSpc>
                  <a:spcPct val="80000"/>
                </a:lnSpc>
              </a:pPr>
              <a:r>
                <a:rPr lang="en-US" altLang="en-US" b="1" i="0" dirty="0">
                  <a:solidFill>
                    <a:srgbClr val="FFFFFF"/>
                  </a:solidFill>
                  <a:latin typeface="Arial Narrow" panose="020B0606020202030204" pitchFamily="34" charset="0"/>
                </a:rPr>
                <a:t>Hardware Layer</a:t>
              </a:r>
            </a:p>
          </p:txBody>
        </p:sp>
        <p:sp>
          <p:nvSpPr>
            <p:cNvPr id="6" name="AutoShape 5"/>
            <p:cNvSpPr>
              <a:spLocks noChangeArrowheads="1"/>
            </p:cNvSpPr>
            <p:nvPr/>
          </p:nvSpPr>
          <p:spPr bwMode="auto">
            <a:xfrm>
              <a:off x="406400" y="4938712"/>
              <a:ext cx="2520950" cy="630238"/>
            </a:xfrm>
            <a:prstGeom prst="cube">
              <a:avLst>
                <a:gd name="adj" fmla="val 25000"/>
              </a:avLst>
            </a:prstGeom>
            <a:solidFill>
              <a:srgbClr val="CC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lnSpc>
                  <a:spcPct val="80000"/>
                </a:lnSpc>
              </a:pPr>
              <a:r>
                <a:rPr lang="en-US" altLang="en-US" b="1" i="0" dirty="0">
                  <a:solidFill>
                    <a:srgbClr val="FFFFFF"/>
                  </a:solidFill>
                  <a:latin typeface="Arial Narrow" panose="020B0606020202030204" pitchFamily="34" charset="0"/>
                </a:rPr>
                <a:t>Operating System</a:t>
              </a:r>
            </a:p>
          </p:txBody>
        </p:sp>
        <p:sp>
          <p:nvSpPr>
            <p:cNvPr id="7" name="AutoShape 6"/>
            <p:cNvSpPr>
              <a:spLocks noChangeArrowheads="1"/>
            </p:cNvSpPr>
            <p:nvPr/>
          </p:nvSpPr>
          <p:spPr bwMode="auto">
            <a:xfrm>
              <a:off x="406400" y="2366962"/>
              <a:ext cx="2498725" cy="628650"/>
            </a:xfrm>
            <a:prstGeom prst="cube">
              <a:avLst>
                <a:gd name="adj" fmla="val 25000"/>
              </a:avLst>
            </a:prstGeom>
            <a:solidFill>
              <a:srgbClr val="FF505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lnSpc>
                  <a:spcPct val="80000"/>
                </a:lnSpc>
              </a:pPr>
              <a:r>
                <a:rPr lang="en-US" altLang="en-US" b="1" i="0" dirty="0">
                  <a:solidFill>
                    <a:srgbClr val="FFFFFF"/>
                  </a:solidFill>
                  <a:latin typeface="Arial Narrow" panose="020B0606020202030204" pitchFamily="34" charset="0"/>
                </a:rPr>
                <a:t>Middleware </a:t>
              </a:r>
            </a:p>
          </p:txBody>
        </p:sp>
        <p:sp>
          <p:nvSpPr>
            <p:cNvPr id="8" name="AutoShape 7"/>
            <p:cNvSpPr>
              <a:spLocks noChangeArrowheads="1"/>
            </p:cNvSpPr>
            <p:nvPr/>
          </p:nvSpPr>
          <p:spPr bwMode="auto">
            <a:xfrm>
              <a:off x="406400" y="1111250"/>
              <a:ext cx="2520950" cy="630237"/>
            </a:xfrm>
            <a:prstGeom prst="cube">
              <a:avLst>
                <a:gd name="adj" fmla="val 25000"/>
              </a:avLst>
            </a:prstGeom>
            <a:solidFill>
              <a:srgbClr val="FF33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lnSpc>
                  <a:spcPct val="80000"/>
                </a:lnSpc>
              </a:pPr>
              <a:r>
                <a:rPr lang="en-US" altLang="en-US" b="1" i="0" dirty="0">
                  <a:solidFill>
                    <a:srgbClr val="FFFFFF"/>
                  </a:solidFill>
                  <a:latin typeface="Arial Narrow" panose="020B0606020202030204" pitchFamily="34" charset="0"/>
                </a:rPr>
                <a:t>Actor</a:t>
              </a:r>
            </a:p>
          </p:txBody>
        </p:sp>
        <p:sp>
          <p:nvSpPr>
            <p:cNvPr id="9" name="AutoShape 8"/>
            <p:cNvSpPr>
              <a:spLocks noChangeArrowheads="1"/>
            </p:cNvSpPr>
            <p:nvPr/>
          </p:nvSpPr>
          <p:spPr bwMode="auto">
            <a:xfrm>
              <a:off x="1143000" y="5564187"/>
              <a:ext cx="177800" cy="723900"/>
            </a:xfrm>
            <a:prstGeom prst="upArrow">
              <a:avLst>
                <a:gd name="adj1" fmla="val 50000"/>
                <a:gd name="adj2" fmla="val 101786"/>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a:endParaRPr lang="en-US" altLang="en-US" sz="1800" i="0"/>
            </a:p>
          </p:txBody>
        </p:sp>
        <p:sp>
          <p:nvSpPr>
            <p:cNvPr id="10" name="AutoShape 9"/>
            <p:cNvSpPr>
              <a:spLocks noChangeArrowheads="1"/>
            </p:cNvSpPr>
            <p:nvPr/>
          </p:nvSpPr>
          <p:spPr bwMode="auto">
            <a:xfrm flipV="1">
              <a:off x="2032000" y="5564187"/>
              <a:ext cx="177800" cy="723900"/>
            </a:xfrm>
            <a:prstGeom prst="upArrow">
              <a:avLst>
                <a:gd name="adj1" fmla="val 50000"/>
                <a:gd name="adj2" fmla="val 101786"/>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a:endParaRPr lang="en-US" altLang="en-US" sz="1800" i="0"/>
            </a:p>
          </p:txBody>
        </p:sp>
        <p:sp>
          <p:nvSpPr>
            <p:cNvPr id="11" name="AutoShape 10"/>
            <p:cNvSpPr>
              <a:spLocks noChangeArrowheads="1"/>
            </p:cNvSpPr>
            <p:nvPr/>
          </p:nvSpPr>
          <p:spPr bwMode="auto">
            <a:xfrm flipV="1">
              <a:off x="2070100" y="3005137"/>
              <a:ext cx="177800" cy="723900"/>
            </a:xfrm>
            <a:prstGeom prst="upArrow">
              <a:avLst>
                <a:gd name="adj1" fmla="val 50000"/>
                <a:gd name="adj2" fmla="val 101786"/>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a:endParaRPr lang="en-US" altLang="en-US" sz="1800" i="0"/>
            </a:p>
          </p:txBody>
        </p:sp>
        <p:sp>
          <p:nvSpPr>
            <p:cNvPr id="12" name="AutoShape 11"/>
            <p:cNvSpPr>
              <a:spLocks noChangeArrowheads="1"/>
            </p:cNvSpPr>
            <p:nvPr/>
          </p:nvSpPr>
          <p:spPr bwMode="auto">
            <a:xfrm>
              <a:off x="1143000" y="3005137"/>
              <a:ext cx="177800" cy="723900"/>
            </a:xfrm>
            <a:prstGeom prst="upArrow">
              <a:avLst>
                <a:gd name="adj1" fmla="val 50000"/>
                <a:gd name="adj2" fmla="val 101786"/>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a:endParaRPr lang="en-US" altLang="en-US" sz="1800" i="0"/>
            </a:p>
          </p:txBody>
        </p:sp>
        <p:sp>
          <p:nvSpPr>
            <p:cNvPr id="13" name="AutoShape 12"/>
            <p:cNvSpPr>
              <a:spLocks noChangeArrowheads="1"/>
            </p:cNvSpPr>
            <p:nvPr/>
          </p:nvSpPr>
          <p:spPr bwMode="auto">
            <a:xfrm flipV="1">
              <a:off x="2057400" y="1735137"/>
              <a:ext cx="177800" cy="723900"/>
            </a:xfrm>
            <a:prstGeom prst="upArrow">
              <a:avLst>
                <a:gd name="adj1" fmla="val 50000"/>
                <a:gd name="adj2" fmla="val 101786"/>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a:endParaRPr lang="en-US" altLang="en-US" sz="1800" i="0"/>
            </a:p>
          </p:txBody>
        </p:sp>
        <p:sp>
          <p:nvSpPr>
            <p:cNvPr id="14" name="AutoShape 13"/>
            <p:cNvSpPr>
              <a:spLocks noChangeArrowheads="1"/>
            </p:cNvSpPr>
            <p:nvPr/>
          </p:nvSpPr>
          <p:spPr bwMode="auto">
            <a:xfrm>
              <a:off x="1130300" y="1735137"/>
              <a:ext cx="177800" cy="723900"/>
            </a:xfrm>
            <a:prstGeom prst="upArrow">
              <a:avLst>
                <a:gd name="adj1" fmla="val 50000"/>
                <a:gd name="adj2" fmla="val 101786"/>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a:endParaRPr lang="en-US" altLang="en-US" sz="1800" i="0"/>
            </a:p>
          </p:txBody>
        </p:sp>
        <p:sp>
          <p:nvSpPr>
            <p:cNvPr id="15" name="AutoShape 5"/>
            <p:cNvSpPr>
              <a:spLocks noChangeArrowheads="1"/>
            </p:cNvSpPr>
            <p:nvPr/>
          </p:nvSpPr>
          <p:spPr bwMode="auto">
            <a:xfrm>
              <a:off x="409575" y="3722687"/>
              <a:ext cx="2520950" cy="630238"/>
            </a:xfrm>
            <a:prstGeom prst="cube">
              <a:avLst>
                <a:gd name="adj" fmla="val 25000"/>
              </a:avLst>
            </a:prstGeom>
            <a:ln>
              <a:headEnd/>
              <a:tailEnd/>
            </a:ln>
          </p:spPr>
          <p:style>
            <a:lnRef idx="1">
              <a:schemeClr val="accent6"/>
            </a:lnRef>
            <a:fillRef idx="3">
              <a:schemeClr val="accent6"/>
            </a:fillRef>
            <a:effectRef idx="2">
              <a:schemeClr val="accent6"/>
            </a:effectRef>
            <a:fontRef idx="minor">
              <a:schemeClr val="lt1"/>
            </a:fontRef>
          </p:style>
          <p:txBody>
            <a:bodyPr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eaLnBrk="1" hangingPunct="1">
                <a:lnSpc>
                  <a:spcPct val="80000"/>
                </a:lnSpc>
              </a:pPr>
              <a:r>
                <a:rPr lang="en-US" altLang="en-US" b="1" i="0" dirty="0">
                  <a:solidFill>
                    <a:srgbClr val="FFFFFF"/>
                  </a:solidFill>
                  <a:latin typeface="Arial Narrow" panose="020B0606020202030204" pitchFamily="34" charset="0"/>
                </a:rPr>
                <a:t>C Library</a:t>
              </a:r>
            </a:p>
          </p:txBody>
        </p:sp>
        <p:sp>
          <p:nvSpPr>
            <p:cNvPr id="16" name="AutoShape 8"/>
            <p:cNvSpPr>
              <a:spLocks noChangeArrowheads="1"/>
            </p:cNvSpPr>
            <p:nvPr/>
          </p:nvSpPr>
          <p:spPr bwMode="auto">
            <a:xfrm>
              <a:off x="1089819" y="4335462"/>
              <a:ext cx="177800" cy="723900"/>
            </a:xfrm>
            <a:prstGeom prst="upArrow">
              <a:avLst>
                <a:gd name="adj1" fmla="val 50000"/>
                <a:gd name="adj2" fmla="val 101786"/>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a:endParaRPr lang="en-US" altLang="en-US" sz="1800" i="0"/>
            </a:p>
          </p:txBody>
        </p:sp>
        <p:sp>
          <p:nvSpPr>
            <p:cNvPr id="17" name="AutoShape 9"/>
            <p:cNvSpPr>
              <a:spLocks noChangeArrowheads="1"/>
            </p:cNvSpPr>
            <p:nvPr/>
          </p:nvSpPr>
          <p:spPr bwMode="auto">
            <a:xfrm flipV="1">
              <a:off x="1978819" y="4335462"/>
              <a:ext cx="177800" cy="723900"/>
            </a:xfrm>
            <a:prstGeom prst="upArrow">
              <a:avLst>
                <a:gd name="adj1" fmla="val 50000"/>
                <a:gd name="adj2" fmla="val 101786"/>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vert="eaVert" wrap="none" anchor="ctr"/>
            <a:lstStyle>
              <a:lvl1pPr>
                <a:defRPr sz="1600" i="1">
                  <a:solidFill>
                    <a:schemeClr val="tx1"/>
                  </a:solidFill>
                  <a:latin typeface="Arial" panose="020B0604020202020204" pitchFamily="34" charset="0"/>
                </a:defRPr>
              </a:lvl1pPr>
              <a:lvl2pPr marL="742950" indent="-285750">
                <a:defRPr sz="1600" i="1">
                  <a:solidFill>
                    <a:schemeClr val="tx1"/>
                  </a:solidFill>
                  <a:latin typeface="Arial" panose="020B0604020202020204" pitchFamily="34" charset="0"/>
                </a:defRPr>
              </a:lvl2pPr>
              <a:lvl3pPr marL="1143000" indent="-228600">
                <a:defRPr sz="1600" i="1">
                  <a:solidFill>
                    <a:schemeClr val="tx1"/>
                  </a:solidFill>
                  <a:latin typeface="Arial" panose="020B0604020202020204" pitchFamily="34" charset="0"/>
                </a:defRPr>
              </a:lvl3pPr>
              <a:lvl4pPr marL="1600200" indent="-228600">
                <a:defRPr sz="1600" i="1">
                  <a:solidFill>
                    <a:schemeClr val="tx1"/>
                  </a:solidFill>
                  <a:latin typeface="Arial" panose="020B0604020202020204" pitchFamily="34" charset="0"/>
                </a:defRPr>
              </a:lvl4pPr>
              <a:lvl5pPr marL="2057400" indent="-228600">
                <a:defRPr sz="1600" i="1">
                  <a:solidFill>
                    <a:schemeClr val="tx1"/>
                  </a:solidFill>
                  <a:latin typeface="Arial" panose="020B0604020202020204" pitchFamily="34" charset="0"/>
                </a:defRPr>
              </a:lvl5pPr>
              <a:lvl6pPr marL="2514600" indent="-228600" eaLnBrk="0" fontAlgn="base" hangingPunct="0">
                <a:spcBef>
                  <a:spcPct val="0"/>
                </a:spcBef>
                <a:spcAft>
                  <a:spcPct val="0"/>
                </a:spcAft>
                <a:defRPr sz="1600" i="1">
                  <a:solidFill>
                    <a:schemeClr val="tx1"/>
                  </a:solidFill>
                  <a:latin typeface="Arial" panose="020B0604020202020204" pitchFamily="34" charset="0"/>
                </a:defRPr>
              </a:lvl6pPr>
              <a:lvl7pPr marL="2971800" indent="-228600" eaLnBrk="0" fontAlgn="base" hangingPunct="0">
                <a:spcBef>
                  <a:spcPct val="0"/>
                </a:spcBef>
                <a:spcAft>
                  <a:spcPct val="0"/>
                </a:spcAft>
                <a:defRPr sz="1600" i="1">
                  <a:solidFill>
                    <a:schemeClr val="tx1"/>
                  </a:solidFill>
                  <a:latin typeface="Arial" panose="020B0604020202020204" pitchFamily="34" charset="0"/>
                </a:defRPr>
              </a:lvl7pPr>
              <a:lvl8pPr marL="3429000" indent="-228600" eaLnBrk="0" fontAlgn="base" hangingPunct="0">
                <a:spcBef>
                  <a:spcPct val="0"/>
                </a:spcBef>
                <a:spcAft>
                  <a:spcPct val="0"/>
                </a:spcAft>
                <a:defRPr sz="1600" i="1">
                  <a:solidFill>
                    <a:schemeClr val="tx1"/>
                  </a:solidFill>
                  <a:latin typeface="Arial" panose="020B0604020202020204" pitchFamily="34" charset="0"/>
                </a:defRPr>
              </a:lvl8pPr>
              <a:lvl9pPr marL="3886200" indent="-228600" eaLnBrk="0" fontAlgn="base" hangingPunct="0">
                <a:spcBef>
                  <a:spcPct val="0"/>
                </a:spcBef>
                <a:spcAft>
                  <a:spcPct val="0"/>
                </a:spcAft>
                <a:defRPr sz="1600" i="1">
                  <a:solidFill>
                    <a:schemeClr val="tx1"/>
                  </a:solidFill>
                  <a:latin typeface="Arial" panose="020B0604020202020204" pitchFamily="34" charset="0"/>
                </a:defRPr>
              </a:lvl9pPr>
            </a:lstStyle>
            <a:p>
              <a:pPr algn="ctr"/>
              <a:endParaRPr lang="en-US" altLang="en-US" sz="1800" i="0"/>
            </a:p>
          </p:txBody>
        </p:sp>
      </p:grpSp>
    </p:spTree>
    <p:extLst>
      <p:ext uri="{BB962C8B-B14F-4D97-AF65-F5344CB8AC3E}">
        <p14:creationId xmlns:p14="http://schemas.microsoft.com/office/powerpoint/2010/main" val="342920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Layering</a:t>
            </a:r>
          </a:p>
        </p:txBody>
      </p:sp>
      <p:sp>
        <p:nvSpPr>
          <p:cNvPr id="3" name="Content Placeholder 2"/>
          <p:cNvSpPr>
            <a:spLocks noGrp="1"/>
          </p:cNvSpPr>
          <p:nvPr>
            <p:ph idx="1"/>
          </p:nvPr>
        </p:nvSpPr>
        <p:spPr/>
        <p:txBody>
          <a:bodyPr>
            <a:normAutofit/>
          </a:bodyPr>
          <a:lstStyle/>
          <a:p>
            <a:r>
              <a:rPr lang="en-US" dirty="0"/>
              <a:t>Separation of concerns </a:t>
            </a:r>
          </a:p>
          <a:p>
            <a:pPr lvl="1"/>
            <a:r>
              <a:rPr lang="en-US" dirty="0">
                <a:solidFill>
                  <a:srgbClr val="FF0000"/>
                </a:solidFill>
              </a:rPr>
              <a:t>Break</a:t>
            </a:r>
            <a:r>
              <a:rPr lang="en-US" dirty="0"/>
              <a:t> problem into separate parts </a:t>
            </a:r>
          </a:p>
          <a:p>
            <a:pPr lvl="1"/>
            <a:r>
              <a:rPr lang="en-US" dirty="0">
                <a:solidFill>
                  <a:srgbClr val="FF0000"/>
                </a:solidFill>
              </a:rPr>
              <a:t>Solve</a:t>
            </a:r>
            <a:r>
              <a:rPr lang="en-US" dirty="0"/>
              <a:t> each one independently </a:t>
            </a:r>
          </a:p>
          <a:p>
            <a:pPr lvl="1"/>
            <a:r>
              <a:rPr lang="en-US" dirty="0">
                <a:solidFill>
                  <a:srgbClr val="FF0000"/>
                </a:solidFill>
              </a:rPr>
              <a:t>Tie together </a:t>
            </a:r>
            <a:r>
              <a:rPr lang="en-US" dirty="0"/>
              <a:t>through common interfaces: abstraction </a:t>
            </a:r>
          </a:p>
          <a:p>
            <a:pPr lvl="1"/>
            <a:r>
              <a:rPr lang="en-US" dirty="0">
                <a:solidFill>
                  <a:srgbClr val="FF0000"/>
                </a:solidFill>
              </a:rPr>
              <a:t>Encapsulate data </a:t>
            </a:r>
            <a:r>
              <a:rPr lang="en-US" dirty="0"/>
              <a:t>from the layer above inside data from the layer below </a:t>
            </a:r>
          </a:p>
          <a:p>
            <a:r>
              <a:rPr lang="en-US" dirty="0"/>
              <a:t>This allows independent evolution </a:t>
            </a:r>
          </a:p>
          <a:p>
            <a:endParaRPr lang="en-US" dirty="0"/>
          </a:p>
        </p:txBody>
      </p:sp>
      <p:pic>
        <p:nvPicPr>
          <p:cNvPr id="23" name="Picture 22"/>
          <p:cNvPicPr>
            <a:picLocks noChangeAspect="1"/>
          </p:cNvPicPr>
          <p:nvPr/>
        </p:nvPicPr>
        <p:blipFill>
          <a:blip r:embed="rId2"/>
          <a:stretch>
            <a:fillRect/>
          </a:stretch>
        </p:blipFill>
        <p:spPr>
          <a:xfrm>
            <a:off x="8856650" y="735435"/>
            <a:ext cx="3341700" cy="6109441"/>
          </a:xfrm>
          <a:prstGeom prst="rect">
            <a:avLst/>
          </a:prstGeom>
        </p:spPr>
      </p:pic>
    </p:spTree>
    <p:extLst>
      <p:ext uri="{BB962C8B-B14F-4D97-AF65-F5344CB8AC3E}">
        <p14:creationId xmlns:p14="http://schemas.microsoft.com/office/powerpoint/2010/main" val="3453975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Layers - Physical Layer (1)</a:t>
            </a:r>
          </a:p>
        </p:txBody>
      </p:sp>
      <p:sp>
        <p:nvSpPr>
          <p:cNvPr id="3" name="Content Placeholder 2"/>
          <p:cNvSpPr>
            <a:spLocks noGrp="1"/>
          </p:cNvSpPr>
          <p:nvPr>
            <p:ph idx="1"/>
          </p:nvPr>
        </p:nvSpPr>
        <p:spPr/>
        <p:txBody>
          <a:bodyPr>
            <a:normAutofit/>
          </a:bodyPr>
          <a:lstStyle/>
          <a:p>
            <a:r>
              <a:rPr lang="en-US" b="1" dirty="0"/>
              <a:t>Service</a:t>
            </a:r>
            <a:r>
              <a:rPr lang="en-US" dirty="0"/>
              <a:t>: move information between two systems connected by a physical link</a:t>
            </a:r>
          </a:p>
          <a:p>
            <a:endParaRPr lang="en-US" dirty="0"/>
          </a:p>
          <a:p>
            <a:r>
              <a:rPr lang="en-US" b="1" dirty="0"/>
              <a:t>Service Interface</a:t>
            </a:r>
            <a:r>
              <a:rPr lang="en-US" dirty="0"/>
              <a:t>: specifies how to send and receive bits</a:t>
            </a:r>
          </a:p>
          <a:p>
            <a:endParaRPr lang="en-US" dirty="0"/>
          </a:p>
          <a:p>
            <a:r>
              <a:rPr lang="en-US" b="1" dirty="0"/>
              <a:t>Protocol</a:t>
            </a:r>
            <a:r>
              <a:rPr lang="en-US" dirty="0"/>
              <a:t>: coding scheme used to represent a bit, voltage levels, duration of a bit</a:t>
            </a:r>
          </a:p>
          <a:p>
            <a:endParaRPr lang="en-US" dirty="0"/>
          </a:p>
          <a:p>
            <a:r>
              <a:rPr lang="en-US" dirty="0"/>
              <a:t>Examples: coaxial cable, optical fiber links, radio transmitter/receiver</a:t>
            </a:r>
          </a:p>
        </p:txBody>
      </p:sp>
    </p:spTree>
    <p:extLst>
      <p:ext uri="{BB962C8B-B14F-4D97-AF65-F5344CB8AC3E}">
        <p14:creationId xmlns:p14="http://schemas.microsoft.com/office/powerpoint/2010/main" val="1528084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Networking Layers - Link Layer (2)</a:t>
            </a:r>
          </a:p>
        </p:txBody>
      </p:sp>
      <p:sp>
        <p:nvSpPr>
          <p:cNvPr id="3" name="Content Placeholder 2"/>
          <p:cNvSpPr>
            <a:spLocks noGrp="1"/>
          </p:cNvSpPr>
          <p:nvPr>
            <p:ph idx="1"/>
          </p:nvPr>
        </p:nvSpPr>
        <p:spPr/>
        <p:txBody>
          <a:bodyPr>
            <a:normAutofit/>
          </a:bodyPr>
          <a:lstStyle/>
          <a:p>
            <a:r>
              <a:rPr lang="en-US" b="1" dirty="0"/>
              <a:t>Service</a:t>
            </a:r>
            <a:r>
              <a:rPr lang="en-US" dirty="0"/>
              <a:t>: enable end hosts to exchange atomic messages with one another</a:t>
            </a:r>
          </a:p>
          <a:p>
            <a:pPr lvl="1"/>
            <a:r>
              <a:rPr lang="en-US" dirty="0"/>
              <a:t>Using abstract addresses (not just direct physical connections)</a:t>
            </a:r>
          </a:p>
          <a:p>
            <a:pPr lvl="1"/>
            <a:r>
              <a:rPr lang="en-US" dirty="0"/>
              <a:t>Perhaps over </a:t>
            </a:r>
            <a:r>
              <a:rPr lang="en-US" i="1" dirty="0"/>
              <a:t>multiple physical links</a:t>
            </a:r>
          </a:p>
          <a:p>
            <a:pPr lvl="2"/>
            <a:r>
              <a:rPr lang="en-US" dirty="0"/>
              <a:t>But using the same framing (headers, footers)</a:t>
            </a:r>
          </a:p>
          <a:p>
            <a:pPr lvl="1"/>
            <a:r>
              <a:rPr lang="en-US" dirty="0"/>
              <a:t>Possible other services</a:t>
            </a:r>
          </a:p>
          <a:p>
            <a:pPr lvl="2"/>
            <a:r>
              <a:rPr lang="en-US" dirty="0"/>
              <a:t>Arbitrate access to common physical media</a:t>
            </a:r>
          </a:p>
          <a:p>
            <a:pPr lvl="2"/>
            <a:r>
              <a:rPr lang="en-US" dirty="0"/>
              <a:t>Reliable transmission, flow control</a:t>
            </a:r>
          </a:p>
          <a:p>
            <a:endParaRPr lang="en-US" b="1" dirty="0"/>
          </a:p>
          <a:p>
            <a:r>
              <a:rPr lang="en-US" b="1" dirty="0"/>
              <a:t>Service Interface</a:t>
            </a:r>
            <a:r>
              <a:rPr lang="en-US" dirty="0"/>
              <a:t>: send messages to other end hosts; receive messages addressed to end host</a:t>
            </a:r>
          </a:p>
          <a:p>
            <a:endParaRPr lang="en-US" dirty="0"/>
          </a:p>
          <a:p>
            <a:r>
              <a:rPr lang="en-US" dirty="0"/>
              <a:t>Protocols: addressing, routing, Media Access Control (MAC)</a:t>
            </a:r>
          </a:p>
        </p:txBody>
      </p:sp>
    </p:spTree>
    <p:extLst>
      <p:ext uri="{BB962C8B-B14F-4D97-AF65-F5344CB8AC3E}">
        <p14:creationId xmlns:p14="http://schemas.microsoft.com/office/powerpoint/2010/main" val="8505857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DT_VERSION" val="4.1.2.0"/>
  <p:tag name="CDT_CREATORVERSION" val="4.1.2.0"/>
  <p:tag name="CDT_TEMPLATEVERSION" val="2.0.0"/>
  <p:tag name="CDT_FONTSET" val="Arial"/>
  <p:tag name="CDT_CUSTOMER" val="Siemens_2016_16x9"/>
  <p:tag name="CDT_CUSTOMER_NAME" val="Siemens AG (Corporate Design Update 2016)"/>
  <p:tag name="CDT_LANGUAGE" val="1033"/>
  <p:tag name="ARTICULATE_SLIDE_COUNT" val="9"/>
  <p:tag name="ARTICULATE_PROJECT_OPEN" val="0"/>
  <p:tag name="THINKCELLPRESENTATIONDONOTDELETE" val="&lt;?xml version=&quot;1.0&quot; encoding=&quot;UTF-16&quot; standalone=&quot;yes&quot;?&gt;&#10;&lt;root reqver=&quot;21047&quot;&gt;&lt;version val=&quot;23269&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precDefaultPercent&gt;&lt;m_precDefaultDate/&gt;&lt;m_precDefaultYear/&gt;&lt;m_precDefaultQuarter&gt;&lt;m_bNumberIsYear val=&quot;0&quot;/&gt;&lt;m_strFormatTime&gt;Q%5&lt;/m_strFormatTime&gt;&lt;/m_precDefaultQuarter&gt;&lt;m_precDefaultMonth/&gt;&lt;m_precDefaultWeek&gt;&lt;m_bNumberIsYear val=&quot;0&quot;/&gt;&lt;m_strFormatTime&gt;%4&lt;/m_strFormatTime&gt;&lt;/m_precDefaultWeek&gt;&lt;m_precDefaultDay&gt;&lt;m_bNumberIsYear val=&quot;0&quot;/&gt;&lt;m_strFormatTime&gt;%#d&lt;/m_strFormatTime&gt;&lt;/m_precDefaultDay&gt;&lt;m_mruColor&gt;&lt;m_vecMRU length=&quot;0&quot;/&gt;&lt;/m_mruColor&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235,2668-26,62496-99,70441-933,8749"/>
  <p:tag name="CDT_MASTERSHAPE4" val="11:0-480,25-0,1250394-0,1250394"/>
  <p:tag name="CDT_MASTERSHAPE5" val="13:0-49,37504-76,20732-136,063"/>
  <p:tag name="CDT_MASTERSHAPE6" val="15:485,5-0-34-960,5"/>
  <p:tag name="CDT_MASTERSHAPE7" val="57351:304-26,62504-30,95134-933,8749"/>
  <p:tag name="CDT_MASTERSHAPE8" val="12:485,5-695,75-34-264,75"/>
</p:tagLst>
</file>

<file path=ppt/tags/tag1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326,75-960,5"/>
  <p:tag name="CDT_MASTERSHAPE2" val="57350:326,7-26,62504-68,50504-933,8749"/>
  <p:tag name="CDT_MASTERSHAPE3" val="57351:295,7487-26,62504-30,95134-933,8749"/>
  <p:tag name="CDT_MASTERSHAPE4" val="6:0-480,25-0,1250394-0,1250394"/>
  <p:tag name="CDT_MASTERSHAPE5" val="8:0-809,1249-63,37504-113,375"/>
</p:tagLst>
</file>

<file path=ppt/tags/tag1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7:0-0-406,5005-960,5"/>
  <p:tag name="CDT_MASTERSHAPE2" val="57350:337,575-26,62504-68,50504-933,8749"/>
  <p:tag name="CDT_MASTERSHAPE3" val="57351:406,08-26,62504-30,95134-933,8749"/>
  <p:tag name="CDT_MASTERSHAPE4" val="6:0-480,25-0,1250394-0,1250394"/>
  <p:tag name="CDT_MASTERSHAPE5" val="9:0-809,1249-63,37504-113,375"/>
</p:tagLst>
</file>

<file path=ppt/tags/tag1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5:111,25-366,85-374,25-593,65"/>
  <p:tag name="CDT_MASTERSHAPE2" val="13:111,25-366,8501-374,25-593,6499"/>
  <p:tag name="CDT_MASTERSHAPE3" val="2:0-0-99,87504-960,5"/>
  <p:tag name="CDT_MASTERSHAPE4" val="11:111,25-0-374,25-355,51"/>
</p:tagLst>
</file>

<file path=ppt/tags/tag1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13:111,25-49,37504-374,25-306,1349"/>
  <p:tag name="CDT_MASTERSHAPE3" val="5:111,25-366,85-374,25-593,65"/>
</p:tagLst>
</file>

<file path=ppt/tags/tag1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Lst>
</file>

<file path=ppt/tags/tag1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Lst>
</file>

<file path=ppt/tags/tag1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Lst>
</file>

<file path=ppt/tags/tag1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430,875"/>
  <p:tag name="CDT_MASTERSHAPE3" val="4:111,25-491,625-374,25-430,875"/>
</p:tagLst>
</file>

<file path=ppt/tags/tag1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83,5"/>
  <p:tag name="CDT_MASTERSHAPE3" val="13:111,25-344,125-374,25-283,4646"/>
  <p:tag name="CDT_MASTERSHAPE4" val="12:111,25-639,0355-374,25-283,4646"/>
</p:tagLst>
</file>

<file path=ppt/tags/tag21.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430,875"/>
  <p:tag name="CDT_MASTERSHAPE3" val="4:111,25-491,625-181,375-430,875"/>
  <p:tag name="CDT_MASTERSHAPE4" val="5:304-49,37504-181,5-430,875"/>
  <p:tag name="CDT_MASTERSHAPE5" val="6:304-491,625-181,5-430,875"/>
</p:tagLst>
</file>

<file path=ppt/tags/tag22.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5:111,25-820,4528-374,25-102,0472"/>
</p:tagLst>
</file>

<file path=ppt/tags/tag23.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646,3749"/>
  <p:tag name="CDT_MASTERSHAPE3" val="5:111,25-820,4528-374,25-102,0472"/>
</p:tagLst>
</file>

<file path=ppt/tags/tag24.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532,9134"/>
  <p:tag name="CDT_MASTERSHAPE3" val="6:111,25-820,4528-374,25-102,0472"/>
</p:tagLst>
</file>

<file path=ppt/tags/tag25.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317,4803"/>
  <p:tag name="CDT_MASTERSHAPE3" val="13:111,25-378,2697-374,25-317,4803"/>
  <p:tag name="CDT_MASTERSHAPE4" val="6:111,25-820,4528-374,25-102,0472"/>
</p:tagLst>
</file>

<file path=ppt/tags/tag26.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49,37504-374,25-204,0945"/>
  <p:tag name="CDT_MASTERSHAPE3" val="13:111,25-264,7559-374,25-215,4941"/>
  <p:tag name="CDT_MASTERSHAPE4" val="12:111,25-491,625-374,25-204,125"/>
  <p:tag name="CDT_MASTERSHAPE5" val="7:111,25-820,4528-374,25-102,0472"/>
</p:tagLst>
</file>

<file path=ppt/tags/tag2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646,3749"/>
  <p:tag name="CDT_MASTERSHAPE3" val="13:304-49,37504-181,5-646,3749"/>
  <p:tag name="CDT_MASTERSHAPE4" val="6:111,25-820,4528-374,25-102,0472"/>
</p:tagLst>
</file>

<file path=ppt/tags/tag2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2:0-0-99,87504-960,5"/>
  <p:tag name="CDT_MASTERSHAPE2" val="3:111,2501-49,37504-181,375-317,4803"/>
  <p:tag name="CDT_MASTERSHAPE3" val="13:111,25-378,2696-181,375-317,4803"/>
  <p:tag name="CDT_MASTERSHAPE4" val="12:304-49,37504-181,5-317,4803"/>
  <p:tag name="CDT_MASTERSHAPE5" val="15:304-378,2697-181,5-317,4803"/>
  <p:tag name="CDT_MASTERSHAPE6" val="10:111,25-820,4528-374,25-102,0472"/>
</p:tagLst>
</file>

<file path=ppt/tags/tag2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99,87504-960,5"/>
  <p:tag name="CDT_MASTERSHAPE2" val="3078:0-0-99,87504-960,5"/>
  <p:tag name="CDT_MASTERSHAPE3" val="3079:111,25-49,37504-374,25-646,3749"/>
  <p:tag name="CDT_MASTERSHAPE4" val="10:0-809,1142-63,50622-113,3858"/>
  <p:tag name="CDT_MASTERSHAPE5" val="16:485,5-0-34-960,5"/>
  <p:tag name="CDT_MASTERSHAPE6" val="17:519,5-0-20,5-309,6244"/>
  <p:tag name="CDT_MASTERSHAPE7" val="18:519,5-0-20,5-138,9988"/>
  <p:tag name="CDT_MASTERSHAPE8" val="19:519,5-298,2492-20,5-662,2507"/>
  <p:tag name="CDT_MASTERSHAPE9" val="20:0-480,25-0,1250394-0,1250394"/>
  <p:tag name="CDT_MASTERSHAPE10" val="3072:0-0-0-0"/>
  <p:tag name="CDT_MASTERSHAPE11" val="3073:0-0-0-0"/>
  <p:tag name="CDT_MASTERSHAPE12" val="3074:0-0-0-0"/>
  <p:tag name="CDT_MASTERSHAPE13" val="3075:0-0-0-0"/>
  <p:tag name="CDT_MASTERSHAPE14" val="3076:0-0-0-0"/>
  <p:tag name="CDT_MASTERSHAPE15" val="3077:0-0-0-0"/>
  <p:tag name="CDT_MASTERSHAPE16" val="3080:0-0-0-0"/>
  <p:tag name="CDT_MASTERSHAPE17" val="3081:0-0-0-0"/>
  <p:tag name="CDT_MASTERSHAPE18" val="3082:0-0-0-0"/>
  <p:tag name="CDT_MASTERSHAPE19" val="3083:0-0-0-0"/>
  <p:tag name="CDT_MASTERSHAPE20" val="3084:0-0-0-0"/>
  <p:tag name="CDT_MASTERSHAPE21" val="3085:0-0-0-0"/>
  <p:tag name="CDT_MASTERSHAPE22" val="3086:0-0-0-0"/>
  <p:tag name="CDT_MASTERSHAPE23" val="3087:0-0-0-0"/>
  <p:tag name="CDT_MASTERSHAPE24" val="3088:0-0-0-0"/>
  <p:tag name="CDT_MASTERSHAPE25" val="3089:0-0-0-0"/>
  <p:tag name="CDT_MASTERSHAPE26" val="3090:0-0-0-0"/>
  <p:tag name="CDT_MASTERSHAPE27" val="3091:0-0-0-0"/>
  <p:tag name="CDT_MASTERSHAPE28" val="3092:0-0-0-0"/>
  <p:tag name="CDT_MASTERSHAPE29" val="3093:0-0-0-0"/>
  <p:tag name="CDT_MASTERSHAPE30" val="3094:0-0-0-0"/>
  <p:tag name="CDT_MASTERSHAPE31" val="3095:0-0-0-0"/>
  <p:tag name="CDT_MASTERSHAPE32" val="3096:0-0-0-0"/>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5"/>
  <p:tag name="CDT_TARGETSHAPE_NEW" val="7"/>
  <p:tag name="CDT_PROT" val="3"/>
  <p:tag name="CDT_PROT_TOP" val="519,5"/>
  <p:tag name="CDT_PROT_LEFT" val="0"/>
  <p:tag name="CDT_PROT_WIDTH" val="138,9988"/>
  <p:tag name="CDT_PROT_HEIGHT" val="20,5"/>
</p:tagLst>
</file>

<file path=ppt/tags/tag31.xml><?xml version="1.0" encoding="utf-8"?>
<p:tagLst xmlns:a="http://schemas.openxmlformats.org/drawingml/2006/main" xmlns:r="http://schemas.openxmlformats.org/officeDocument/2006/relationships" xmlns:p="http://schemas.openxmlformats.org/presentationml/2006/main">
  <p:tag name="CDT_AUTODIALOG" val="1"/>
  <p:tag name="CDT_FILLFIXED" val="True"/>
  <p:tag name="CDT_LINEFIXED" val="True"/>
  <p:tag name="CDT_FILLUNVISIBLE" val="True"/>
  <p:tag name="CDT_LINEUNVISIBLE" val="True"/>
  <p:tag name="CDT_EXTCOL" val="True"/>
  <p:tag name="CDT_COLTX_NEW" val="25"/>
  <p:tag name="CDT_TARGETSHAPE_NEW" val="9"/>
  <p:tag name="CDT_PROT" val="3"/>
  <p:tag name="CDT_PROT_TOP" val="519,5"/>
  <p:tag name="CDT_PROT_LEFT" val="298,2492"/>
  <p:tag name="CDT_PROT_WIDTH" val="662,2507"/>
  <p:tag name="CDT_PROT_HEIGHT" val="20,5"/>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6.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COLBF_NEW" val="19"/>
  <p:tag name="CDT_COLFF_NEW" val="19"/>
  <p:tag name="CDT_EXTCOL" val="True"/>
  <p:tag name="CDT_COLTX_NEW" val="20"/>
  <p:tag name="CDT_TARGETSHAPE_NEW" val="3"/>
  <p:tag name="CDT_PROT" val="4"/>
  <p:tag name="CDT_PROT_TOP" val="235,2668"/>
  <p:tag name="CDT_PROT_LEFT" val="26,62496"/>
  <p:tag name="CDT_PROT_WIDTH" val="933,8749"/>
  <p:tag name="CDT_PROT_HEIGHT" val="99,70441"/>
  <p:tag name="CDT_DELETE_ONEVENT_NEWPRES" val="False"/>
</p:tagLst>
</file>

<file path=ppt/tags/tag37.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AUTODIALOG" val="1"/>
  <p:tag name="CDT_EXTCOL" val="True"/>
  <p:tag name="CDT_COLTX_NEW" val="26"/>
  <p:tag name="CDT_TARGETSHAPE_NEW" val="2"/>
  <p:tag name="CDT_PROT" val="3"/>
  <p:tag name="CDT_PROT_TOP" val="0"/>
  <p:tag name="CDT_PROT_LEFT" val="480,25"/>
  <p:tag name="CDT_PROT_WIDTH" val="0,1250394"/>
  <p:tag name="CDT_PROT_HEIGHT" val="0,1250394"/>
  <p:tag name="CDT_DELETE_ONEVENT_NEWPRES" val="False"/>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False"/>
  <p:tag name="CDT_LINEUNVISIBLE" val="True"/>
  <p:tag name="CDT_PROT" val="3"/>
  <p:tag name="CDT_PROT_TOP" val="0"/>
  <p:tag name="CDT_PROT_LEFT" val="0"/>
  <p:tag name="CDT_PROT_WIDTH" val="960,5"/>
  <p:tag name="CDT_PROT_HEIGHT" val="99,87504"/>
  <p:tag name="CDT_DELETE_ONEVENT_NEWPRES" val="False"/>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CDT_FILLFIXED" val="True"/>
  <p:tag name="CDT_LINEFIXED" val="True"/>
  <p:tag name="CDT_FILLUNVISIBLE" val="True"/>
  <p:tag name="CDT_LINEUNVISIBLE" val="True"/>
  <p:tag name="CDT_DELETE_ONEVENT_NEWPRES" val="False"/>
  <p:tag name="CDT_PROT" val="2"/>
  <p:tag name="CDT_PROT_TOP" val="0"/>
  <p:tag name="CDT_PROT_LEFT" val="0"/>
  <p:tag name="CDT_PROT_WIDTH" val="960,5"/>
  <p:tag name="CDT_PROT_HEIGHT" val="99,87504"/>
</p:tagLst>
</file>

<file path=ppt/tags/tag6.xml><?xml version="1.0" encoding="utf-8"?>
<p:tagLst xmlns:a="http://schemas.openxmlformats.org/drawingml/2006/main" xmlns:r="http://schemas.openxmlformats.org/officeDocument/2006/relationships" xmlns:p="http://schemas.openxmlformats.org/presentationml/2006/main">
  <p:tag name="CDT_PROT" val="2"/>
  <p:tag name="CDT_PROT_TOP" val="111,25"/>
  <p:tag name="CDT_PROT_LEFT" val="49,37504"/>
  <p:tag name="CDT_PROT_WIDTH" val="646,3749"/>
  <p:tag name="CDT_PROT_HEIGHT" val="374,25"/>
</p:tagLst>
</file>

<file path=ppt/tags/tag7.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5:0-0-326,7-960,5"/>
  <p:tag name="CDT_MASTERSHAPE2" val="11:0-0-326,7-960,5"/>
  <p:tag name="CDT_MASTERSHAPE3" val="57350:326,7-26,62496-68,50504-933,8749"/>
  <p:tag name="CDT_MASTERSHAPE4" val="57351:295,7487-26,62496-30,95134-933,8749"/>
  <p:tag name="CDT_MASTERSHAPE5" val="12:0-480,25-0,1250394-0,1250394"/>
  <p:tag name="CDT_MASTERSHAPE6" val="13:0-49,37504-76,20732-136,063"/>
  <p:tag name="CDT_MASTERSHAPE7" val="14:485,5-0-34-960,5"/>
  <p:tag name="CDT_MASTERSHAPE8" val="10:485,5-695,75-34-264,75"/>
</p:tagLst>
</file>

<file path=ppt/tags/tag8.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406,08-960,5"/>
  <p:tag name="CDT_MASTERSHAPE2" val="13:0-0-406,08-960,5"/>
  <p:tag name="CDT_MASTERSHAPE3" val="57350:337,575-26,62496-68,50504-933,8749"/>
  <p:tag name="CDT_MASTERSHAPE4" val="57351:406,08-26,62496-30,95134-933,8749"/>
  <p:tag name="CDT_MASTERSHAPE5" val="11:0-480,25-0,1250394-0,1250394"/>
  <p:tag name="CDT_MASTERSHAPE6" val="14:0-49,37504-76,20732-136,063"/>
  <p:tag name="CDT_MASTERSHAPE7" val="15:485,5-0-34-960,5"/>
  <p:tag name="CDT_MASTERSHAPE8" val="12:485,5-695,75-34-264,75"/>
</p:tagLst>
</file>

<file path=ppt/tags/tag9.xml><?xml version="1.0" encoding="utf-8"?>
<p:tagLst xmlns:a="http://schemas.openxmlformats.org/drawingml/2006/main" xmlns:r="http://schemas.openxmlformats.org/officeDocument/2006/relationships" xmlns:p="http://schemas.openxmlformats.org/presentationml/2006/main">
  <p:tag name="CDT_PROT" val="3"/>
  <p:tag name="CDT_PROT_TOP" val="0"/>
  <p:tag name="CDT_PROT_LEFT" val="0"/>
  <p:tag name="CDT_PROT_WIDTH" val="0"/>
  <p:tag name="CDT_PROT_HEIGHT" val="0"/>
  <p:tag name="CDT_LINEUNVISIBLE" val="True"/>
  <p:tag name="CDT_LINEFIXED" val="True"/>
  <p:tag name="CDT_DESIGN_NAME" val="Siemens 2013 – 16:9"/>
  <p:tag name="CDT_MASTERSHAPE1" val="16:0-0-540-960,5"/>
  <p:tag name="CDT_MASTERSHAPE2" val="14:0-0-540-960,5"/>
  <p:tag name="CDT_MASTERSHAPE3" val="57350:190,6199-26,62496-99,70441-933,8749"/>
  <p:tag name="CDT_MASTERSHAPE4" val="11:0-480,25-0,1250394-0,1250394"/>
  <p:tag name="CDT_MASTERSHAPE5" val="12:0-49,37504-76,20732-136,063"/>
  <p:tag name="CDT_MASTERSHAPE6" val="15:485,5-0-34-960,5"/>
  <p:tag name="CDT_MASTERSHAPE7" val="57351:190,62-26,62504-30,95134-933,8749"/>
  <p:tag name="CDT_MASTERSHAPE8" val="13:485,5-695,75-34-264,75"/>
</p:tagLst>
</file>

<file path=ppt/theme/theme1.xml><?xml version="1.0" encoding="utf-8"?>
<a:theme xmlns:a="http://schemas.openxmlformats.org/drawingml/2006/main" name="Siemens 2016 – 16:9">
  <a:themeElements>
    <a:clrScheme name="Benutzerdefiniert 7">
      <a:dk1>
        <a:srgbClr val="000000"/>
      </a:dk1>
      <a:lt1>
        <a:srgbClr val="FFFFFF"/>
      </a:lt1>
      <a:dk2>
        <a:srgbClr val="000000"/>
      </a:dk2>
      <a:lt2>
        <a:srgbClr val="ADBECB"/>
      </a:lt2>
      <a:accent1>
        <a:srgbClr val="879BAA"/>
      </a:accent1>
      <a:accent2>
        <a:srgbClr val="BECDD7"/>
      </a:accent2>
      <a:accent3>
        <a:srgbClr val="EB780A"/>
      </a:accent3>
      <a:accent4>
        <a:srgbClr val="641946"/>
      </a:accent4>
      <a:accent5>
        <a:srgbClr val="005F87"/>
      </a:accent5>
      <a:accent6>
        <a:srgbClr val="647D2D"/>
      </a:accent6>
      <a:hlink>
        <a:srgbClr val="005F87"/>
      </a:hlink>
      <a:folHlink>
        <a:srgbClr val="641946"/>
      </a:folHlink>
    </a:clrScheme>
    <a:fontScheme name="Siemen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wrap="square" lIns="108000" tIns="54000" rIns="108000" bIns="54000" numCol="1" spcCol="72000" rtlCol="0" anchor="ctr">
        <a:noAutofit/>
      </a:bodyPr>
      <a:lstStyle>
        <a:defPPr algn="ctr">
          <a:lnSpc>
            <a:spcPct val="110000"/>
          </a:lnSpc>
          <a:spcBef>
            <a:spcPct val="0"/>
          </a:spcBef>
          <a:buFont typeface="Wingdings" charset="0"/>
          <a:buNone/>
          <a:defRPr sz="1800" b="1" dirty="0" err="1" smtClean="0">
            <a:solidFill>
              <a:schemeClr val="tx1"/>
            </a:solidFill>
          </a:defRPr>
        </a:defPPr>
      </a:lstStyle>
    </a:spDef>
    <a:lnDef>
      <a:spPr bwMode="auto">
        <a:solidFill>
          <a:schemeClr val="tx2"/>
        </a:solidFill>
        <a:ln w="9525"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blurRad="63500" dist="35921" dir="2700000" algn="ctr" rotWithShape="0">
                  <a:schemeClr val="bg2"/>
                </a:outerShdw>
              </a:effectLst>
            </a14:hiddenEffects>
          </a:ext>
        </a:extLst>
      </a:spPr>
      <a:bodyPr/>
      <a:lstStyle/>
    </a:lnDef>
    <a:txDef>
      <a:spPr>
        <a:noFill/>
      </a:spPr>
      <a:bodyPr wrap="square" lIns="0" tIns="0" rIns="0" bIns="0" rtlCol="0">
        <a:noAutofit/>
      </a:bodyPr>
      <a:lstStyle>
        <a:defPPr>
          <a:lnSpc>
            <a:spcPct val="110000"/>
          </a:lnSpc>
          <a:spcBef>
            <a:spcPts val="0"/>
          </a:spcBef>
          <a:defRPr sz="1400" dirty="0" err="1" smtClean="0">
            <a:solidFill>
              <a:schemeClr val="tx1"/>
            </a:solidFill>
          </a:defRPr>
        </a:defPPr>
      </a:lstStyle>
    </a:tx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5F87"/>
    </a:custClr>
    <a:custClr name="Siemens Accent Blue light">
      <a:srgbClr val="50BED7"/>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2.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ppt/theme/theme3.xml><?xml version="1.0" encoding="utf-8"?>
<a:theme xmlns:a="http://schemas.openxmlformats.org/drawingml/2006/main" name="Office-Desig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Siemens Snow">
      <a:srgbClr val="FFFFFF"/>
    </a:custClr>
    <a:custClr name="Siemens Accent Yellow dark">
      <a:srgbClr val="EB780A"/>
    </a:custClr>
    <a:custClr name="Siemens Yellow light">
      <a:srgbClr val="FFB900"/>
    </a:custClr>
    <a:custClr name="Siemens Stone (1)">
      <a:srgbClr val="3C464B"/>
    </a:custClr>
    <a:custClr name="Siemens Sand (1)">
      <a:srgbClr val="73645A"/>
    </a:custClr>
    <a:custClr name="Siemens Accent Teal (1)">
      <a:srgbClr val="00646E"/>
    </a:custClr>
    <a:custClr name="Siemens Accent Yellow (1)">
      <a:srgbClr val="7D2D1E"/>
    </a:custClr>
    <a:custClr name="Siemens Accent Red (1)">
      <a:srgbClr val="411432"/>
    </a:custClr>
    <a:custClr name="Siemens Accent Blue (1)">
      <a:srgbClr val="004669"/>
    </a:custClr>
    <a:custClr name="Siemens Accent Green (1)">
      <a:srgbClr val="465F19"/>
    </a:custClr>
    <a:custClr name="True Black">
      <a:srgbClr val="000000"/>
    </a:custClr>
    <a:custClr name="Siemens Accent Red dark">
      <a:srgbClr val="641946"/>
    </a:custClr>
    <a:custClr name="Siemens Red light">
      <a:srgbClr val="AF235F"/>
    </a:custClr>
    <a:custClr name="Siemens Stone (2)">
      <a:srgbClr val="788791"/>
    </a:custClr>
    <a:custClr name="Siemens Sand (2)">
      <a:srgbClr val="9B9682"/>
    </a:custClr>
    <a:custClr name="Siemens Accent Teal (2)">
      <a:srgbClr val="0F8287"/>
    </a:custClr>
    <a:custClr name="Siemens Accent Yellow (2)">
      <a:srgbClr val="C85A1E"/>
    </a:custClr>
    <a:custClr name="Siemens Accent Red (2)">
      <a:srgbClr val="641946"/>
    </a:custClr>
    <a:custClr name="Siemens Accent Blue (2)">
      <a:srgbClr val="005F87"/>
    </a:custClr>
    <a:custClr name="Siemens Accent Green (2)">
      <a:srgbClr val="647D2D"/>
    </a:custClr>
    <a:custClr name="Siemens Stone light">
      <a:srgbClr val="879BAA"/>
    </a:custClr>
    <a:custClr name="Siemens Accent Blue dark">
      <a:srgbClr val="006487"/>
    </a:custClr>
    <a:custClr name="Siemens Accent Blue light">
      <a:srgbClr val="55A0B9"/>
    </a:custClr>
    <a:custClr name="Siemens Stone (3)">
      <a:srgbClr val="9BAFBE"/>
    </a:custClr>
    <a:custClr name="Siemens Sand (3)">
      <a:srgbClr val="B9B9A5"/>
    </a:custClr>
    <a:custClr name="Siemens Accent Teal (3)">
      <a:srgbClr val="32A0A0"/>
    </a:custClr>
    <a:custClr name="Siemens Accent Yellow (3)">
      <a:srgbClr val="EB780A"/>
    </a:custClr>
    <a:custClr name="Siemens Accent Red (3)">
      <a:srgbClr val="871E50"/>
    </a:custClr>
    <a:custClr name="Siemens Accent Blue (3)">
      <a:srgbClr val="2387AA"/>
    </a:custClr>
    <a:custClr name="Siemens Accent Green (3)">
      <a:srgbClr val="879628"/>
    </a:custClr>
    <a:custClr name="Siemens Stone light 35%">
      <a:srgbClr val="BECDD7"/>
    </a:custClr>
    <a:custClr name="Siemens Accent Green">
      <a:srgbClr val="647D2D"/>
    </a:custClr>
    <a:custClr name="Siemens Accent Green light">
      <a:srgbClr val="AAB414"/>
    </a:custClr>
    <a:custClr name="Siemens Stone (4)">
      <a:srgbClr val="BECDD7"/>
    </a:custClr>
    <a:custClr name="Siemens Sand (4)">
      <a:srgbClr val="D7D7CD"/>
    </a:custClr>
    <a:custClr name="Siemens Accent Teal (4)">
      <a:srgbClr val="4BB9B9"/>
    </a:custClr>
    <a:custClr name="Siemens Accent Yellow (4)">
      <a:srgbClr val="FFB900"/>
    </a:custClr>
    <a:custClr name="Siemens Accent Red (4)">
      <a:srgbClr val="AF235F"/>
    </a:custClr>
    <a:custClr name="Siemens Accent Blue (4)">
      <a:srgbClr val="41AAC8"/>
    </a:custClr>
    <a:custClr name="Siemens Accent Green (4)">
      <a:srgbClr val="AAB414"/>
    </a:custClr>
    <a:custClr name="Siemens Sand 35%">
      <a:srgbClr val="D7D7CD"/>
    </a:custClr>
    <a:custClr name="Siemens Accent Teal dark">
      <a:srgbClr val="00646E"/>
    </a:custClr>
    <a:custClr name="Siemens Accent Teal light">
      <a:srgbClr val="41AAAA"/>
    </a:custClr>
    <a:custClr name="Siemens Stone (5)">
      <a:srgbClr val="CDD9E1"/>
    </a:custClr>
    <a:custClr name="Siemens Sand (5)">
      <a:srgbClr val="E1E1D7"/>
    </a:custClr>
    <a:custClr name="Siemens Accent Teal (5)">
      <a:srgbClr val="A5E1E1"/>
    </a:custClr>
    <a:custClr name="Siemens Accent Yellow (5)">
      <a:srgbClr val="FFE178"/>
    </a:custClr>
    <a:custClr name="Siemens Accent Red (5)">
      <a:srgbClr val="D7698C"/>
    </a:custClr>
    <a:custClr name="Siemens Accent Blue(5)">
      <a:srgbClr val="7DD2E6"/>
    </a:custClr>
    <a:custClr name="Siemens Accent Green (5)">
      <a:srgbClr val="D2D74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4ppTags>
  <Name>Free Content + Navigation</Name>
  <PpLayout>32</PpLayout>
  <Index>16</Index>
</p4ppTags>
</file>

<file path=customXml/item10.xml><?xml version="1.0" encoding="utf-8"?>
<p4ppTags>
  <Name>Text + Index</Name>
  <PpLayout>32</PpLayout>
  <Index>8</Index>
</p4ppTags>
</file>

<file path=customXml/item11.xml><?xml version="1.0" encoding="utf-8"?>
<p4ppTags>
  <Name>One object (small) + Navigation</Name>
  <PpLayout>32</PpLayout>
  <Index>18</Index>
</p4ppTags>
</file>

<file path=customXml/item12.xml><?xml version="1.0" encoding="utf-8"?>
<p4ppTags>
  <Name>Free Content</Name>
  <PpLayout>11</PpLayout>
  <Index>9</Index>
</p4ppTags>
</file>

<file path=customXml/item13.xml><?xml version="1.0" encoding="utf-8"?>
<p4ppTags>
  <Name>Three columns</Name>
  <PpLayout>32</PpLayout>
  <Index>14</Index>
</p4ppTags>
</file>

<file path=customXml/item14.xml><?xml version="1.0" encoding="utf-8"?>
<p4ppTags>
  <Name>One object (large) + Navigation</Name>
  <PpLayout>32</PpLayout>
  <Index>17</Index>
</p4ppTags>
</file>

<file path=customXml/item15.xml><?xml version="1.0" encoding="utf-8"?>
<p4ppTags>
  <Name>Two columns</Name>
  <PpLayout>29</PpLayout>
  <Index>12</Index>
</p4ppTags>
</file>

<file path=customXml/item2.xml><?xml version="1.0" encoding="utf-8"?>
<p4ppTags>
  <Name>Two rows + Navigation</Name>
  <PpLayout>32</PpLayout>
  <Index>21</Index>
</p4ppTags>
</file>

<file path=customXml/item3.xml><?xml version="1.0" encoding="utf-8"?>
<p4ppTags>
  <Name>Four objects</Name>
  <PpLayout>24</PpLayout>
  <Index>15</Index>
</p4ppTags>
</file>

<file path=customXml/item4.xml><?xml version="1.0" encoding="utf-8"?>
<p4ppTags>
  <Name>Two columns + Navigation</Name>
  <PpLayout>32</PpLayout>
  <Index>19</Index>
</p4ppTags>
</file>

<file path=customXml/item5.xml><?xml version="1.0" encoding="utf-8"?>
<p4ppTags>
  <Name>One object (small)</Name>
  <PpLayout>16</PpLayout>
  <Index>11</Index>
</p4ppTags>
</file>

<file path=customXml/item6.xml><?xml version="1.0" encoding="utf-8"?>
<p4ppTags>
  <Name>One object (large)</Name>
  <PpLayout>16</PpLayout>
  <Index>10</Index>
</p4ppTags>
</file>

<file path=customXml/item7.xml><?xml version="1.0" encoding="utf-8"?>
<p4ppTags>
  <Name>Two rows</Name>
  <PpLayout>32</PpLayout>
  <Index>13</Index>
</p4ppTags>
</file>

<file path=customXml/item8.xml><?xml version="1.0" encoding="utf-8"?>
<p4ppTags>
  <Name>Three columns + Navigation</Name>
  <PpLayout>32</PpLayout>
  <Index>20</Index>
</p4ppTags>
</file>

<file path=customXml/item9.xml><?xml version="1.0" encoding="utf-8"?>
<p4ppTags/>
</file>

<file path=customXml/itemProps1.xml><?xml version="1.0" encoding="utf-8"?>
<ds:datastoreItem xmlns:ds="http://schemas.openxmlformats.org/officeDocument/2006/customXml" ds:itemID="{7CC5F709-E74B-4E5F-A728-923D5062EBEF}">
  <ds:schemaRefs/>
</ds:datastoreItem>
</file>

<file path=customXml/itemProps10.xml><?xml version="1.0" encoding="utf-8"?>
<ds:datastoreItem xmlns:ds="http://schemas.openxmlformats.org/officeDocument/2006/customXml" ds:itemID="{7E35FEDB-1F0E-4D67-A313-4AC59C26FF29}">
  <ds:schemaRefs/>
</ds:datastoreItem>
</file>

<file path=customXml/itemProps11.xml><?xml version="1.0" encoding="utf-8"?>
<ds:datastoreItem xmlns:ds="http://schemas.openxmlformats.org/officeDocument/2006/customXml" ds:itemID="{D9FE249F-833E-4CF0-BECB-552D01D7DC9E}">
  <ds:schemaRefs/>
</ds:datastoreItem>
</file>

<file path=customXml/itemProps12.xml><?xml version="1.0" encoding="utf-8"?>
<ds:datastoreItem xmlns:ds="http://schemas.openxmlformats.org/officeDocument/2006/customXml" ds:itemID="{D8097D0C-BE3E-4AEC-9593-65CFCCB19297}">
  <ds:schemaRefs/>
</ds:datastoreItem>
</file>

<file path=customXml/itemProps13.xml><?xml version="1.0" encoding="utf-8"?>
<ds:datastoreItem xmlns:ds="http://schemas.openxmlformats.org/officeDocument/2006/customXml" ds:itemID="{15CF3461-70D1-4B54-AFAB-DAFDA0A238CD}">
  <ds:schemaRefs/>
</ds:datastoreItem>
</file>

<file path=customXml/itemProps14.xml><?xml version="1.0" encoding="utf-8"?>
<ds:datastoreItem xmlns:ds="http://schemas.openxmlformats.org/officeDocument/2006/customXml" ds:itemID="{B27F640E-84DF-4F97-BC70-D045F1E6594F}">
  <ds:schemaRefs/>
</ds:datastoreItem>
</file>

<file path=customXml/itemProps15.xml><?xml version="1.0" encoding="utf-8"?>
<ds:datastoreItem xmlns:ds="http://schemas.openxmlformats.org/officeDocument/2006/customXml" ds:itemID="{1666F4C2-68F5-4840-A44A-1A646C0925A1}">
  <ds:schemaRefs/>
</ds:datastoreItem>
</file>

<file path=customXml/itemProps2.xml><?xml version="1.0" encoding="utf-8"?>
<ds:datastoreItem xmlns:ds="http://schemas.openxmlformats.org/officeDocument/2006/customXml" ds:itemID="{6C79E4F8-DCFB-483C-880A-AEEC6AAFC838}">
  <ds:schemaRefs/>
</ds:datastoreItem>
</file>

<file path=customXml/itemProps3.xml><?xml version="1.0" encoding="utf-8"?>
<ds:datastoreItem xmlns:ds="http://schemas.openxmlformats.org/officeDocument/2006/customXml" ds:itemID="{1581BFFB-B4CE-47A8-BE77-DC1339B1E5A7}">
  <ds:schemaRefs/>
</ds:datastoreItem>
</file>

<file path=customXml/itemProps4.xml><?xml version="1.0" encoding="utf-8"?>
<ds:datastoreItem xmlns:ds="http://schemas.openxmlformats.org/officeDocument/2006/customXml" ds:itemID="{D7BABA95-BFFE-422B-8591-3271669EEA88}">
  <ds:schemaRefs/>
</ds:datastoreItem>
</file>

<file path=customXml/itemProps5.xml><?xml version="1.0" encoding="utf-8"?>
<ds:datastoreItem xmlns:ds="http://schemas.openxmlformats.org/officeDocument/2006/customXml" ds:itemID="{1618AA06-B22E-4D19-9680-0D7830426729}">
  <ds:schemaRefs/>
</ds:datastoreItem>
</file>

<file path=customXml/itemProps6.xml><?xml version="1.0" encoding="utf-8"?>
<ds:datastoreItem xmlns:ds="http://schemas.openxmlformats.org/officeDocument/2006/customXml" ds:itemID="{80661B8B-A327-44F9-823B-4D9EE0B3EC78}">
  <ds:schemaRefs/>
</ds:datastoreItem>
</file>

<file path=customXml/itemProps7.xml><?xml version="1.0" encoding="utf-8"?>
<ds:datastoreItem xmlns:ds="http://schemas.openxmlformats.org/officeDocument/2006/customXml" ds:itemID="{38AB8DE4-FD9B-4166-BEC3-3F1753596133}">
  <ds:schemaRefs/>
</ds:datastoreItem>
</file>

<file path=customXml/itemProps8.xml><?xml version="1.0" encoding="utf-8"?>
<ds:datastoreItem xmlns:ds="http://schemas.openxmlformats.org/officeDocument/2006/customXml" ds:itemID="{85D77EE6-52B7-48BE-9EDB-748F1EBB53DE}">
  <ds:schemaRefs/>
</ds:datastoreItem>
</file>

<file path=customXml/itemProps9.xml><?xml version="1.0" encoding="utf-8"?>
<ds:datastoreItem xmlns:ds="http://schemas.openxmlformats.org/officeDocument/2006/customXml" ds:itemID="{572FBA73-6DBF-45DA-8282-9342320CFAB0}">
  <ds:schemaRefs/>
</ds:datastoreItem>
</file>

<file path=docProps/app.xml><?xml version="1.0" encoding="utf-8"?>
<Properties xmlns="http://schemas.openxmlformats.org/officeDocument/2006/extended-properties" xmlns:vt="http://schemas.openxmlformats.org/officeDocument/2006/docPropsVTypes">
  <Template/>
  <TotalTime>1345</TotalTime>
  <Words>3565</Words>
  <Application>Microsoft Macintosh PowerPoint</Application>
  <PresentationFormat>Custom</PresentationFormat>
  <Paragraphs>825</Paragraphs>
  <Slides>58</Slides>
  <Notes>34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58</vt:i4>
      </vt:variant>
    </vt:vector>
  </HeadingPairs>
  <TitlesOfParts>
    <vt:vector size="71" baseType="lpstr">
      <vt:lpstr>Arial</vt:lpstr>
      <vt:lpstr>Arial Narrow</vt:lpstr>
      <vt:lpstr>Comic Sans MS</vt:lpstr>
      <vt:lpstr>Courier New</vt:lpstr>
      <vt:lpstr>Helvetica</vt:lpstr>
      <vt:lpstr>Siemens Sans</vt:lpstr>
      <vt:lpstr>Tahoma</vt:lpstr>
      <vt:lpstr>Times New Roman</vt:lpstr>
      <vt:lpstr>Wingdings</vt:lpstr>
      <vt:lpstr>Siemens 2016 – 16:9</vt:lpstr>
      <vt:lpstr>think-cell Folie</vt:lpstr>
      <vt:lpstr>Photo Editor Photo</vt:lpstr>
      <vt:lpstr>Clip</vt:lpstr>
      <vt:lpstr>Networking Fundamentals</vt:lpstr>
      <vt:lpstr>What is this lecture about</vt:lpstr>
      <vt:lpstr>Tracert – example of networked connection</vt:lpstr>
      <vt:lpstr>Network components</vt:lpstr>
      <vt:lpstr>Taxonomy of Communication Networks</vt:lpstr>
      <vt:lpstr>Layering: A Modular Approach</vt:lpstr>
      <vt:lpstr>Layering</vt:lpstr>
      <vt:lpstr>Networking Layers - Physical Layer (1)</vt:lpstr>
      <vt:lpstr>Networking Layers - Link Layer (2)</vt:lpstr>
      <vt:lpstr>Networking Layers - Network Layer (3)</vt:lpstr>
      <vt:lpstr>Networking Layers - Transport Layer (4)</vt:lpstr>
      <vt:lpstr>Networking Layers - Application Layer (7 – not 5)</vt:lpstr>
      <vt:lpstr>PowerPoint Presentation</vt:lpstr>
      <vt:lpstr>What is a Protocol?</vt:lpstr>
      <vt:lpstr>Example Protocol- IP Service: Best-Effort Packet Delivery</vt:lpstr>
      <vt:lpstr>IP Service: “Best Effort” Suffices</vt:lpstr>
      <vt:lpstr>Information to Capture in IP Header</vt:lpstr>
      <vt:lpstr>IP Packet Header Fields</vt:lpstr>
      <vt:lpstr>IP Packet Header Fields (Continued)</vt:lpstr>
      <vt:lpstr>Where does Reassemble Happen?</vt:lpstr>
      <vt:lpstr>Where does Reassemble Happen?</vt:lpstr>
      <vt:lpstr>Where does Reassemble Happen?</vt:lpstr>
      <vt:lpstr>Time-to-Live (TTL) Field  (8 bits) </vt:lpstr>
      <vt:lpstr>IP Packet Header (cont’d)</vt:lpstr>
      <vt:lpstr>IP Addresses (IPv4)</vt:lpstr>
      <vt:lpstr>Hierarchical Addressing: IP Prefixes</vt:lpstr>
      <vt:lpstr>IP Address and a 24-bit Subnet Mask</vt:lpstr>
      <vt:lpstr>Addressing Hosts in the Internet</vt:lpstr>
      <vt:lpstr>Routers</vt:lpstr>
      <vt:lpstr>Forwarding Table</vt:lpstr>
      <vt:lpstr>Scalability Challenge</vt:lpstr>
      <vt:lpstr>Scalability Improved</vt:lpstr>
      <vt:lpstr>Easy to Add New Hosts</vt:lpstr>
      <vt:lpstr>Special-Purpose Address Blocks</vt:lpstr>
      <vt:lpstr>Host Names vs. IP addresses</vt:lpstr>
      <vt:lpstr>Domain Name System (DNS)</vt:lpstr>
      <vt:lpstr>Transport Protocols</vt:lpstr>
      <vt:lpstr>Internet Transport Protocols</vt:lpstr>
      <vt:lpstr>Multiplexing and Demultiplexing</vt:lpstr>
      <vt:lpstr>UDP</vt:lpstr>
      <vt:lpstr>Ports</vt:lpstr>
      <vt:lpstr>Why Would Anyone Use UDP?</vt:lpstr>
      <vt:lpstr>Popular Applications That Use UDP</vt:lpstr>
      <vt:lpstr>Transmission Control Protocol (TCP)</vt:lpstr>
      <vt:lpstr>TCP Support for Reliable Delivery</vt:lpstr>
      <vt:lpstr>Timeout</vt:lpstr>
      <vt:lpstr>Multicast</vt:lpstr>
      <vt:lpstr>Multicast Communication</vt:lpstr>
      <vt:lpstr>Multicast Communication </vt:lpstr>
      <vt:lpstr>Unicast versus Broadcast versus Multicast</vt:lpstr>
      <vt:lpstr>Multicast</vt:lpstr>
      <vt:lpstr>IP Multicast</vt:lpstr>
      <vt:lpstr>Multicast group addresses</vt:lpstr>
      <vt:lpstr>Multicast Address – IPv4</vt:lpstr>
      <vt:lpstr>Sending and receiving multicast messages</vt:lpstr>
      <vt:lpstr>Sending and receiving multicast messages</vt:lpstr>
      <vt:lpstr>Multicast issues</vt:lpstr>
      <vt:lpstr>Multicast Example</vt:lpstr>
    </vt:vector>
  </TitlesOfParts>
  <Company>SIEMENS AG</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Siemens Corporate Design PowerPoint-Templates</dc:title>
  <dc:creator>Josef Hofmeister | i-pointing</dc:creator>
  <cp:lastModifiedBy>Dubey, Abhishek</cp:lastModifiedBy>
  <cp:revision>335</cp:revision>
  <cp:lastPrinted>2012-10-29T09:59:01Z</cp:lastPrinted>
  <dcterms:created xsi:type="dcterms:W3CDTF">2006-04-07T10:01:45Z</dcterms:created>
  <dcterms:modified xsi:type="dcterms:W3CDTF">2019-08-18T01:54:21Z</dcterms:modified>
  <dc:language>English</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Deutsch</vt:lpwstr>
  </property>
  <property fmtid="{D5CDD505-2E9C-101B-9397-08002B2CF9AE}" pid="3" name="Release date">
    <vt:lpwstr>January 2016</vt:lpwstr>
  </property>
  <property fmtid="{D5CDD505-2E9C-101B-9397-08002B2CF9AE}" pid="4" name="Office version">
    <vt:lpwstr>2007/2010</vt:lpwstr>
  </property>
  <property fmtid="{D5CDD505-2E9C-101B-9397-08002B2CF9AE}" pid="5" name="Release version">
    <vt:lpwstr>1.0</vt:lpwstr>
  </property>
  <property fmtid="{D5CDD505-2E9C-101B-9397-08002B2CF9AE}" pid="6" name="ArticulateGUID">
    <vt:lpwstr>144AFB27-EB3C-4BF4-843A-3AC39403D726</vt:lpwstr>
  </property>
  <property fmtid="{D5CDD505-2E9C-101B-9397-08002B2CF9AE}" pid="7" name="ArticulatePath">
    <vt:lpwstr>SIE_PPT_2010_16x9_ENG_v1-0</vt:lpwstr>
  </property>
  <property fmtid="{D5CDD505-2E9C-101B-9397-08002B2CF9AE}" pid="8" name="_NewReviewCycle">
    <vt:lpwstr/>
  </property>
</Properties>
</file>