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64" r:id="rId3"/>
    <p:sldId id="325" r:id="rId4"/>
    <p:sldId id="330" r:id="rId5"/>
    <p:sldId id="329" r:id="rId6"/>
    <p:sldId id="331" r:id="rId7"/>
    <p:sldId id="332" r:id="rId8"/>
    <p:sldId id="271" r:id="rId9"/>
    <p:sldId id="363" r:id="rId10"/>
    <p:sldId id="364" r:id="rId11"/>
    <p:sldId id="276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288" r:id="rId20"/>
    <p:sldId id="341" r:id="rId21"/>
    <p:sldId id="342" r:id="rId22"/>
    <p:sldId id="343" r:id="rId23"/>
    <p:sldId id="344" r:id="rId24"/>
    <p:sldId id="345" r:id="rId25"/>
    <p:sldId id="347" r:id="rId26"/>
    <p:sldId id="348" r:id="rId27"/>
    <p:sldId id="298" r:id="rId28"/>
    <p:sldId id="299" r:id="rId29"/>
    <p:sldId id="300" r:id="rId30"/>
    <p:sldId id="301" r:id="rId31"/>
    <p:sldId id="302" r:id="rId32"/>
    <p:sldId id="303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12" r:id="rId46"/>
    <p:sldId id="361" r:id="rId47"/>
    <p:sldId id="362" r:id="rId48"/>
    <p:sldId id="323" r:id="rId49"/>
    <p:sldId id="324" r:id="rId5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94660"/>
  </p:normalViewPr>
  <p:slideViewPr>
    <p:cSldViewPr>
      <p:cViewPr varScale="1">
        <p:scale>
          <a:sx n="56" d="100"/>
          <a:sy n="56" d="100"/>
        </p:scale>
        <p:origin x="102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07" t="3035" r="2141" b="5914"/>
          <a:stretch/>
        </p:blipFill>
        <p:spPr>
          <a:xfrm>
            <a:off x="0" y="1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108" y="1450613"/>
            <a:ext cx="7795259" cy="166602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7486" y="3116641"/>
            <a:ext cx="7040880" cy="198628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8"/>
            <a:ext cx="2263140" cy="6275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2752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9" y="3099538"/>
            <a:ext cx="4442460" cy="1168216"/>
          </a:xfrm>
        </p:spPr>
        <p:txBody>
          <a:bodyPr>
            <a:normAutofit/>
          </a:bodyPr>
          <a:lstStyle>
            <a:lvl1pPr>
              <a:defRPr sz="220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164" y="4559809"/>
            <a:ext cx="4442460" cy="2967642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5122164" y="1290691"/>
            <a:ext cx="4442460" cy="305221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3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90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292690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6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8039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65470"/>
            <a:ext cx="8375904" cy="866463"/>
          </a:xfrm>
        </p:spPr>
        <p:txBody>
          <a:bodyPr>
            <a:normAutofit/>
          </a:bodyPr>
          <a:lstStyle>
            <a:lvl1pPr>
              <a:defRPr sz="3960"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87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292687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</p:spTree>
    <p:extLst>
      <p:ext uri="{BB962C8B-B14F-4D97-AF65-F5344CB8AC3E}">
        <p14:creationId xmlns:p14="http://schemas.microsoft.com/office/powerpoint/2010/main" val="7747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7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757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33743"/>
            <a:ext cx="9052560" cy="51294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0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502920" rtl="0" eaLnBrk="1" latinLnBrk="0" hangingPunct="1"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502920" rtl="0" eaLnBrk="1" latinLnBrk="0" hangingPunct="1">
        <a:spcBef>
          <a:spcPct val="20000"/>
        </a:spcBef>
        <a:buFont typeface="Arial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buFont typeface="Arial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ct val="20000"/>
        </a:spcBef>
        <a:buFont typeface="Arial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2568063"/>
            <a:ext cx="905256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853440">
              <a:lnSpc>
                <a:spcPts val="5200"/>
              </a:lnSpc>
              <a:tabLst>
                <a:tab pos="3342004" algn="l"/>
                <a:tab pos="4815840" algn="l"/>
              </a:tabLst>
            </a:pPr>
            <a:r>
              <a:rPr lang="en-US" spc="-5" dirty="0"/>
              <a:t>Lecture 2</a:t>
            </a:r>
            <a:br>
              <a:rPr lang="en-US" spc="-5" dirty="0"/>
            </a:br>
            <a:br>
              <a:rPr lang="en-US" spc="-5" dirty="0"/>
            </a:br>
            <a:r>
              <a:rPr lang="en-US" spc="-5" dirty="0"/>
              <a:t>Terminology and concepts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048000" y="5943600"/>
            <a:ext cx="451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and Material from John Knight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fundamental chain of fault propagation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143000"/>
            <a:ext cx="10091386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486400"/>
            <a:ext cx="4583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is a fault</a:t>
            </a:r>
          </a:p>
          <a:p>
            <a:r>
              <a:rPr lang="en-US" dirty="0"/>
              <a:t>Error if detected is an anomaly</a:t>
            </a:r>
          </a:p>
          <a:p>
            <a:r>
              <a:rPr lang="en-US" dirty="0"/>
              <a:t>Internal faults or connected faults lead to error</a:t>
            </a:r>
          </a:p>
          <a:p>
            <a:r>
              <a:rPr lang="en-US" dirty="0"/>
              <a:t>Service Outage is a failure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269869"/>
            <a:ext cx="5936288" cy="60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93108" y="1668074"/>
            <a:ext cx="779525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dirty="0"/>
              <a:t>Step</a:t>
            </a:r>
            <a:r>
              <a:rPr sz="4000" spc="-105" dirty="0"/>
              <a:t> </a:t>
            </a:r>
            <a:r>
              <a:rPr sz="4000" dirty="0"/>
              <a:t>1</a:t>
            </a:r>
          </a:p>
          <a:p>
            <a:pPr marL="12065" marR="5080" algn="ctr">
              <a:lnSpc>
                <a:spcPct val="100000"/>
              </a:lnSpc>
              <a:tabLst>
                <a:tab pos="2637790" algn="l"/>
                <a:tab pos="6392545" algn="l"/>
              </a:tabLst>
            </a:pPr>
            <a:r>
              <a:rPr sz="4000" dirty="0"/>
              <a:t>Determ</a:t>
            </a:r>
            <a:r>
              <a:rPr sz="4000" spc="-5" dirty="0"/>
              <a:t>in</a:t>
            </a:r>
            <a:r>
              <a:rPr sz="4000" dirty="0"/>
              <a:t>e</a:t>
            </a:r>
            <a:r>
              <a:rPr lang="en-US" sz="4000" dirty="0"/>
              <a:t> </a:t>
            </a:r>
            <a:r>
              <a:rPr sz="4000" dirty="0"/>
              <a:t>C</a:t>
            </a:r>
            <a:r>
              <a:rPr sz="4000" spc="-5" dirty="0"/>
              <a:t>on</a:t>
            </a:r>
            <a:r>
              <a:rPr sz="4000" dirty="0"/>
              <a:t>se</a:t>
            </a:r>
            <a:r>
              <a:rPr sz="4000" spc="-5" dirty="0"/>
              <a:t>qu</a:t>
            </a:r>
            <a:r>
              <a:rPr sz="4000" dirty="0"/>
              <a:t>e</a:t>
            </a:r>
            <a:r>
              <a:rPr sz="4000" spc="-5" dirty="0"/>
              <a:t>n</a:t>
            </a:r>
            <a:r>
              <a:rPr sz="4000" dirty="0"/>
              <a:t>ces</a:t>
            </a:r>
            <a:r>
              <a:rPr lang="en-US" sz="4000" dirty="0"/>
              <a:t> </a:t>
            </a:r>
            <a:r>
              <a:rPr sz="4000" spc="-5" dirty="0"/>
              <a:t>o</a:t>
            </a:r>
            <a:r>
              <a:rPr sz="4000" dirty="0"/>
              <a:t>f  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2200" y="5257800"/>
            <a:ext cx="700341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chemeClr val="bg1"/>
                </a:solidFill>
                <a:latin typeface="Arial"/>
                <a:cs typeface="Arial"/>
              </a:rPr>
              <a:t>What Happens If The Chain</a:t>
            </a:r>
            <a:r>
              <a:rPr sz="3200" b="1" i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chemeClr val="bg1"/>
                </a:solidFill>
                <a:latin typeface="Arial"/>
                <a:cs typeface="Arial"/>
              </a:rPr>
              <a:t>Breaks?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333767" y="3886200"/>
            <a:ext cx="700341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i="1" spc="-5" dirty="0">
                <a:solidFill>
                  <a:schemeClr val="bg1"/>
                </a:solidFill>
                <a:latin typeface="Arial"/>
                <a:cs typeface="Arial"/>
              </a:rPr>
              <a:t>Remember failure is absence of risk , which must be quantified.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252124"/>
            <a:ext cx="9052560" cy="74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2740" algn="l"/>
              </a:tabLst>
            </a:pPr>
            <a:r>
              <a:rPr spc="-5" dirty="0"/>
              <a:t>Consequences</a:t>
            </a:r>
            <a:r>
              <a:rPr lang="en-US" spc="-5" dirty="0"/>
              <a:t> </a:t>
            </a:r>
            <a:r>
              <a:rPr spc="-5" dirty="0"/>
              <a:t>of</a:t>
            </a:r>
            <a:r>
              <a:rPr spc="-85" dirty="0"/>
              <a:t> </a:t>
            </a:r>
            <a:r>
              <a:rPr spc="-5" dirty="0"/>
              <a:t>Failure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Direct—device fails and causes injury</a:t>
            </a:r>
          </a:p>
          <a:p>
            <a:r>
              <a:rPr lang="en-US" dirty="0"/>
              <a:t>Indirect—defective support tool leads to device  that fails</a:t>
            </a:r>
          </a:p>
          <a:p>
            <a:r>
              <a:rPr lang="en-US" dirty="0"/>
              <a:t>Combinations of losses:</a:t>
            </a:r>
          </a:p>
          <a:p>
            <a:pPr lvl="1"/>
            <a:r>
              <a:rPr lang="en-US" dirty="0"/>
              <a:t>Immediate damage to equipment</a:t>
            </a:r>
          </a:p>
          <a:p>
            <a:pPr lvl="1"/>
            <a:r>
              <a:rPr lang="en-US" dirty="0"/>
              <a:t> Subsequent loss of service</a:t>
            </a:r>
          </a:p>
          <a:p>
            <a:pPr lvl="1"/>
            <a:r>
              <a:rPr lang="en-US" dirty="0"/>
              <a:t> Subsequent loss of business reputation</a:t>
            </a:r>
          </a:p>
          <a:p>
            <a:pPr lvl="1"/>
            <a:r>
              <a:rPr lang="en-US" dirty="0"/>
              <a:t> Subsequent law suits</a:t>
            </a:r>
          </a:p>
        </p:txBody>
      </p:sp>
    </p:spTree>
    <p:extLst>
      <p:ext uri="{BB962C8B-B14F-4D97-AF65-F5344CB8AC3E}">
        <p14:creationId xmlns:p14="http://schemas.microsoft.com/office/powerpoint/2010/main" val="366294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252124"/>
            <a:ext cx="9052560" cy="74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2740" algn="l"/>
              </a:tabLst>
            </a:pPr>
            <a:r>
              <a:rPr lang="en-US" spc="-5" dirty="0"/>
              <a:t>Hidden</a:t>
            </a:r>
            <a:r>
              <a:rPr lang="en-US" spc="10" dirty="0"/>
              <a:t> </a:t>
            </a:r>
            <a:r>
              <a:rPr lang="en-US" spc="-5" dirty="0"/>
              <a:t>Costs of</a:t>
            </a:r>
            <a:r>
              <a:rPr lang="en-US" spc="-85" dirty="0"/>
              <a:t> </a:t>
            </a:r>
            <a:r>
              <a:rPr lang="en-US" spc="-5" dirty="0"/>
              <a:t>Failure</a:t>
            </a:r>
            <a:endParaRPr spc="-5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costs of failure are obvious, others not</a:t>
            </a:r>
          </a:p>
          <a:p>
            <a:r>
              <a:rPr lang="en-US" dirty="0"/>
              <a:t>Ariane V example:</a:t>
            </a:r>
          </a:p>
          <a:p>
            <a:pPr lvl="1"/>
            <a:r>
              <a:rPr lang="en-US" dirty="0"/>
              <a:t>Obvious:</a:t>
            </a:r>
          </a:p>
          <a:p>
            <a:pPr lvl="2"/>
            <a:r>
              <a:rPr lang="en-US" dirty="0"/>
              <a:t>Loss of launch vehicle</a:t>
            </a:r>
          </a:p>
          <a:p>
            <a:pPr lvl="2"/>
            <a:r>
              <a:rPr lang="en-US" dirty="0"/>
              <a:t>Loss of payload</a:t>
            </a:r>
          </a:p>
          <a:p>
            <a:pPr lvl="1"/>
            <a:r>
              <a:rPr lang="en-US" dirty="0"/>
              <a:t>Not so obvious:</a:t>
            </a:r>
          </a:p>
          <a:p>
            <a:pPr lvl="2"/>
            <a:r>
              <a:rPr lang="en-US" dirty="0"/>
              <a:t> Environmental cleanup</a:t>
            </a:r>
          </a:p>
          <a:p>
            <a:pPr lvl="2"/>
            <a:r>
              <a:rPr lang="en-US" dirty="0"/>
              <a:t>Loss of service from payload</a:t>
            </a:r>
          </a:p>
          <a:p>
            <a:pPr lvl="2"/>
            <a:r>
              <a:rPr lang="en-US" dirty="0"/>
              <a:t>Vehicle redesign</a:t>
            </a:r>
          </a:p>
          <a:p>
            <a:pPr lvl="2"/>
            <a:r>
              <a:rPr lang="en-US" dirty="0"/>
              <a:t>Increased insurance rates for launches</a:t>
            </a:r>
          </a:p>
        </p:txBody>
      </p:sp>
    </p:spTree>
    <p:extLst>
      <p:ext uri="{BB962C8B-B14F-4D97-AF65-F5344CB8AC3E}">
        <p14:creationId xmlns:p14="http://schemas.microsoft.com/office/powerpoint/2010/main" val="223906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252124"/>
            <a:ext cx="9052560" cy="74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2740" algn="l"/>
              </a:tabLst>
            </a:pPr>
            <a:r>
              <a:rPr lang="en-US" spc="-5" dirty="0"/>
              <a:t>Consequences of</a:t>
            </a:r>
            <a:r>
              <a:rPr lang="en-US" spc="-85" dirty="0"/>
              <a:t> </a:t>
            </a:r>
            <a:r>
              <a:rPr lang="en-US" spc="-5" dirty="0"/>
              <a:t>Failure</a:t>
            </a:r>
            <a:endParaRPr spc="-5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2920" y="1295400"/>
            <a:ext cx="9052560" cy="5129425"/>
          </a:xfrm>
        </p:spPr>
        <p:txBody>
          <a:bodyPr>
            <a:normAutofit/>
          </a:bodyPr>
          <a:lstStyle/>
          <a:p>
            <a:r>
              <a:rPr lang="en-US" dirty="0"/>
              <a:t>Loss of revenue</a:t>
            </a:r>
          </a:p>
          <a:p>
            <a:r>
              <a:rPr lang="en-US" dirty="0"/>
              <a:t>Software defects : $200 billion/year (SCC)</a:t>
            </a:r>
          </a:p>
          <a:p>
            <a:pPr lvl="1"/>
            <a:r>
              <a:rPr lang="en-US" dirty="0"/>
              <a:t>Note: recent worms and viruses</a:t>
            </a:r>
          </a:p>
          <a:p>
            <a:pPr lvl="1"/>
            <a:r>
              <a:rPr lang="en-US" sz="3200" dirty="0">
                <a:latin typeface="Arial"/>
                <a:cs typeface="Arial"/>
              </a:rPr>
              <a:t>1 hour of downtime costs</a:t>
            </a:r>
          </a:p>
          <a:p>
            <a:pPr lvl="2"/>
            <a:r>
              <a:rPr lang="en-US" dirty="0"/>
              <a:t>Brokerage: $6,450,000/</a:t>
            </a:r>
            <a:r>
              <a:rPr lang="en-US" dirty="0" err="1"/>
              <a:t>hr</a:t>
            </a:r>
            <a:endParaRPr lang="en-US" dirty="0"/>
          </a:p>
          <a:p>
            <a:pPr lvl="2"/>
            <a:r>
              <a:rPr lang="en-US" dirty="0"/>
              <a:t>Credit card </a:t>
            </a:r>
            <a:r>
              <a:rPr lang="en-US" dirty="0" err="1"/>
              <a:t>auth</a:t>
            </a:r>
            <a:r>
              <a:rPr lang="en-US" dirty="0"/>
              <a:t> 2,600,000/</a:t>
            </a:r>
            <a:r>
              <a:rPr lang="en-US" dirty="0" err="1"/>
              <a:t>hr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search on web about impact of Netflix/amazon outages.</a:t>
            </a:r>
          </a:p>
        </p:txBody>
      </p:sp>
    </p:spTree>
    <p:extLst>
      <p:ext uri="{BB962C8B-B14F-4D97-AF65-F5344CB8AC3E}">
        <p14:creationId xmlns:p14="http://schemas.microsoft.com/office/powerpoint/2010/main" val="347743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93108" y="1360298"/>
            <a:ext cx="779525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dirty="0"/>
              <a:t>Step</a:t>
            </a:r>
            <a:r>
              <a:rPr sz="4000" spc="-105" dirty="0"/>
              <a:t> </a:t>
            </a:r>
            <a:r>
              <a:rPr lang="en-US" sz="4000" dirty="0"/>
              <a:t>2</a:t>
            </a:r>
            <a:endParaRPr sz="4000" dirty="0"/>
          </a:p>
          <a:p>
            <a:pPr marL="12065" marR="5080" algn="ctr">
              <a:lnSpc>
                <a:spcPct val="100000"/>
              </a:lnSpc>
              <a:tabLst>
                <a:tab pos="2637790" algn="l"/>
                <a:tab pos="6392545" algn="l"/>
              </a:tabLst>
            </a:pPr>
            <a:r>
              <a:rPr lang="en-US" sz="4000" dirty="0"/>
              <a:t>Define the dependability requirements</a:t>
            </a:r>
            <a:endParaRPr sz="4000" dirty="0"/>
          </a:p>
        </p:txBody>
      </p:sp>
      <p:sp>
        <p:nvSpPr>
          <p:cNvPr id="5" name="object 4"/>
          <p:cNvSpPr/>
          <p:nvPr/>
        </p:nvSpPr>
        <p:spPr>
          <a:xfrm>
            <a:off x="8458200" y="1752600"/>
            <a:ext cx="884788" cy="2096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1600200" y="5334000"/>
            <a:ext cx="806386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chemeClr val="bg1"/>
                </a:solidFill>
                <a:latin typeface="Arial"/>
                <a:cs typeface="Arial"/>
              </a:rPr>
              <a:t>How Strong Does The Chain </a:t>
            </a:r>
            <a:r>
              <a:rPr sz="3200" b="1" i="1" dirty="0">
                <a:solidFill>
                  <a:schemeClr val="bg1"/>
                </a:solidFill>
                <a:latin typeface="Arial"/>
                <a:cs typeface="Arial"/>
              </a:rPr>
              <a:t>Have </a:t>
            </a:r>
            <a:r>
              <a:rPr sz="3200" b="1" i="1" spc="-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3200" b="1" i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chemeClr val="bg1"/>
                </a:solidFill>
                <a:latin typeface="Arial"/>
                <a:cs typeface="Arial"/>
              </a:rPr>
              <a:t>Be?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6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252124"/>
            <a:ext cx="9052560" cy="74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2740" algn="l"/>
              </a:tabLst>
            </a:pPr>
            <a:r>
              <a:rPr lang="en-US" spc="-5" dirty="0"/>
              <a:t>Dependability requirements</a:t>
            </a:r>
            <a:endParaRPr spc="-5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2920" y="1295400"/>
            <a:ext cx="9052560" cy="5129425"/>
          </a:xfrm>
        </p:spPr>
        <p:txBody>
          <a:bodyPr>
            <a:normAutofit/>
          </a:bodyPr>
          <a:lstStyle/>
          <a:p>
            <a:r>
              <a:rPr lang="en-US" dirty="0"/>
              <a:t>Informal statements are inadequate:</a:t>
            </a:r>
          </a:p>
          <a:p>
            <a:pPr lvl="1"/>
            <a:r>
              <a:rPr lang="en-US" dirty="0"/>
              <a:t>“System should not fail.”</a:t>
            </a:r>
          </a:p>
          <a:p>
            <a:pPr lvl="1"/>
            <a:r>
              <a:rPr lang="en-US" dirty="0"/>
              <a:t> “System must be very reliable.”</a:t>
            </a:r>
          </a:p>
          <a:p>
            <a:r>
              <a:rPr lang="en-US" dirty="0"/>
              <a:t>Need a target so that, if we meet it, system will  perform “acceptably”</a:t>
            </a:r>
          </a:p>
          <a:p>
            <a:r>
              <a:rPr lang="en-US" dirty="0"/>
              <a:t>Need terminology to define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9655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93108" y="1975851"/>
            <a:ext cx="779525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45" dirty="0">
                <a:latin typeface="Tahoma"/>
                <a:cs typeface="Tahoma"/>
              </a:rPr>
              <a:t>Terminology </a:t>
            </a:r>
            <a:r>
              <a:rPr lang="en-US" sz="4000" dirty="0">
                <a:latin typeface="Tahoma"/>
                <a:cs typeface="Tahoma"/>
              </a:rPr>
              <a:t>of</a:t>
            </a:r>
            <a:r>
              <a:rPr lang="en-US" sz="4000" spc="-15" dirty="0">
                <a:latin typeface="Tahoma"/>
                <a:cs typeface="Tahoma"/>
              </a:rPr>
              <a:t> </a:t>
            </a:r>
            <a:r>
              <a:rPr lang="en-US" sz="4000" spc="-5" dirty="0">
                <a:latin typeface="Tahoma"/>
                <a:cs typeface="Tahoma"/>
              </a:rPr>
              <a:t>Dependability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63643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252124"/>
            <a:ext cx="9052560" cy="74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2740" algn="l"/>
              </a:tabLst>
            </a:pPr>
            <a:r>
              <a:rPr lang="en-US" spc="-5" dirty="0"/>
              <a:t>Dependability</a:t>
            </a:r>
            <a:endParaRPr spc="-5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2920" y="1295400"/>
            <a:ext cx="9052560" cy="5129425"/>
          </a:xfrm>
        </p:spPr>
        <p:txBody>
          <a:bodyPr>
            <a:normAutofit/>
          </a:bodyPr>
          <a:lstStyle/>
          <a:p>
            <a:r>
              <a:rPr lang="en-US" dirty="0"/>
              <a:t>Webster</a:t>
            </a:r>
          </a:p>
          <a:p>
            <a:pPr lvl="1"/>
            <a:r>
              <a:rPr lang="en-US" dirty="0"/>
              <a:t>Dependable:  capable of being depended on:  RELIABLE</a:t>
            </a:r>
          </a:p>
          <a:p>
            <a:pPr lvl="1"/>
            <a:r>
              <a:rPr lang="en-US" dirty="0"/>
              <a:t>suitable or  fit to be relied on:  DEPENDABLE</a:t>
            </a:r>
          </a:p>
          <a:p>
            <a:r>
              <a:rPr lang="en-US" dirty="0"/>
              <a:t>Rely:</a:t>
            </a:r>
          </a:p>
          <a:p>
            <a:pPr lvl="1"/>
            <a:r>
              <a:rPr lang="en-US" dirty="0"/>
              <a:t>to be dependent- &lt;the system for which  we depend on water&gt;</a:t>
            </a:r>
          </a:p>
          <a:p>
            <a:pPr lvl="1"/>
            <a:r>
              <a:rPr lang="en-US" dirty="0"/>
              <a:t>to have confidence  based on experience- &lt;someone you can  rely on&gt;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7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dependability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6095">
              <a:lnSpc>
                <a:spcPct val="100000"/>
              </a:lnSpc>
            </a:pPr>
            <a:r>
              <a:rPr lang="en-US" dirty="0"/>
              <a:t>Old: </a:t>
            </a:r>
            <a:r>
              <a:rPr lang="en-US" sz="3600" dirty="0">
                <a:latin typeface="Arial"/>
                <a:cs typeface="Arial"/>
              </a:rPr>
              <a:t>Dependability is the ability to deliver service that</a:t>
            </a:r>
            <a:r>
              <a:rPr lang="en-US" sz="3600" spc="-10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can justifiably be</a:t>
            </a:r>
            <a:r>
              <a:rPr lang="en-US" sz="3600" spc="-100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trusted</a:t>
            </a:r>
          </a:p>
          <a:p>
            <a:pPr marL="506095">
              <a:lnSpc>
                <a:spcPct val="100000"/>
              </a:lnSpc>
            </a:pPr>
            <a:r>
              <a:rPr lang="en-US" sz="3600" dirty="0">
                <a:latin typeface="Arial"/>
                <a:cs typeface="Arial"/>
              </a:rPr>
              <a:t>New: The dependability of a system is the ability to avoid service  failures that are more frequent and more severe than is acceptable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34632"/>
            <a:ext cx="9906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4555" algn="l"/>
                <a:tab pos="3303270" algn="l"/>
              </a:tabLst>
            </a:pPr>
            <a:r>
              <a:rPr lang="en-US" sz="4000" spc="-5" dirty="0"/>
              <a:t>The weakest link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638709" y="2663508"/>
            <a:ext cx="1523999" cy="100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1249" y="1642428"/>
            <a:ext cx="1969770" cy="92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A chain is only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as  </a:t>
            </a:r>
            <a:r>
              <a:rPr sz="2000" spc="-5" dirty="0">
                <a:latin typeface="Tahoma"/>
                <a:cs typeface="Tahoma"/>
              </a:rPr>
              <a:t>strong </a:t>
            </a:r>
            <a:r>
              <a:rPr sz="2000" dirty="0">
                <a:latin typeface="Tahoma"/>
                <a:cs typeface="Tahoma"/>
              </a:rPr>
              <a:t>as its  </a:t>
            </a:r>
            <a:r>
              <a:rPr sz="2000" spc="-5" dirty="0">
                <a:latin typeface="Tahoma"/>
                <a:cs typeface="Tahoma"/>
              </a:rPr>
              <a:t>weakest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link...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9514" y="5110069"/>
            <a:ext cx="810408" cy="1290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6821" y="5158048"/>
            <a:ext cx="436418" cy="798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5721" y="5181601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68571" y="5600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7192" y="5158048"/>
            <a:ext cx="432261" cy="7980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3322" y="5181601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2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6171" y="5600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3201" y="4953064"/>
            <a:ext cx="1690370" cy="850900"/>
          </a:xfrm>
          <a:custGeom>
            <a:avLst/>
            <a:gdLst/>
            <a:ahLst/>
            <a:cxnLst/>
            <a:rect l="l" t="t" r="r" b="b"/>
            <a:pathLst>
              <a:path w="1690370" h="850900">
                <a:moveTo>
                  <a:pt x="1346607" y="579380"/>
                </a:moveTo>
                <a:lnTo>
                  <a:pt x="1037170" y="579380"/>
                </a:lnTo>
                <a:lnTo>
                  <a:pt x="1690033" y="850833"/>
                </a:lnTo>
                <a:lnTo>
                  <a:pt x="1346607" y="579380"/>
                </a:lnTo>
                <a:close/>
              </a:path>
              <a:path w="1690370" h="850900">
                <a:moveTo>
                  <a:pt x="744074" y="0"/>
                </a:moveTo>
                <a:lnTo>
                  <a:pt x="687840" y="222"/>
                </a:lnTo>
                <a:lnTo>
                  <a:pt x="631448" y="2312"/>
                </a:lnTo>
                <a:lnTo>
                  <a:pt x="575147" y="6308"/>
                </a:lnTo>
                <a:lnTo>
                  <a:pt x="519185" y="12245"/>
                </a:lnTo>
                <a:lnTo>
                  <a:pt x="463810" y="20161"/>
                </a:lnTo>
                <a:lnTo>
                  <a:pt x="409273" y="30092"/>
                </a:lnTo>
                <a:lnTo>
                  <a:pt x="344202" y="45026"/>
                </a:lnTo>
                <a:lnTo>
                  <a:pt x="284194" y="62313"/>
                </a:lnTo>
                <a:lnTo>
                  <a:pt x="229420" y="81749"/>
                </a:lnTo>
                <a:lnTo>
                  <a:pt x="180048" y="103129"/>
                </a:lnTo>
                <a:lnTo>
                  <a:pt x="136250" y="126249"/>
                </a:lnTo>
                <a:lnTo>
                  <a:pt x="98195" y="150905"/>
                </a:lnTo>
                <a:lnTo>
                  <a:pt x="66054" y="176892"/>
                </a:lnTo>
                <a:lnTo>
                  <a:pt x="20191" y="232041"/>
                </a:lnTo>
                <a:lnTo>
                  <a:pt x="23" y="290059"/>
                </a:lnTo>
                <a:lnTo>
                  <a:pt x="0" y="319633"/>
                </a:lnTo>
                <a:lnTo>
                  <a:pt x="6910" y="349312"/>
                </a:lnTo>
                <a:lnTo>
                  <a:pt x="42212" y="408162"/>
                </a:lnTo>
                <a:lnTo>
                  <a:pt x="70943" y="436925"/>
                </a:lnTo>
                <a:lnTo>
                  <a:pt x="130404" y="479744"/>
                </a:lnTo>
                <a:lnTo>
                  <a:pt x="165345" y="499083"/>
                </a:lnTo>
                <a:lnTo>
                  <a:pt x="203429" y="516995"/>
                </a:lnTo>
                <a:lnTo>
                  <a:pt x="244405" y="533441"/>
                </a:lnTo>
                <a:lnTo>
                  <a:pt x="288026" y="548385"/>
                </a:lnTo>
                <a:lnTo>
                  <a:pt x="334044" y="561791"/>
                </a:lnTo>
                <a:lnTo>
                  <a:pt x="382209" y="573621"/>
                </a:lnTo>
                <a:lnTo>
                  <a:pt x="432272" y="583840"/>
                </a:lnTo>
                <a:lnTo>
                  <a:pt x="483986" y="592410"/>
                </a:lnTo>
                <a:lnTo>
                  <a:pt x="537101" y="599295"/>
                </a:lnTo>
                <a:lnTo>
                  <a:pt x="591369" y="604459"/>
                </a:lnTo>
                <a:lnTo>
                  <a:pt x="646540" y="607863"/>
                </a:lnTo>
                <a:lnTo>
                  <a:pt x="702368" y="609473"/>
                </a:lnTo>
                <a:lnTo>
                  <a:pt x="758602" y="609251"/>
                </a:lnTo>
                <a:lnTo>
                  <a:pt x="814994" y="607160"/>
                </a:lnTo>
                <a:lnTo>
                  <a:pt x="871295" y="603164"/>
                </a:lnTo>
                <a:lnTo>
                  <a:pt x="927258" y="597227"/>
                </a:lnTo>
                <a:lnTo>
                  <a:pt x="982632" y="589311"/>
                </a:lnTo>
                <a:lnTo>
                  <a:pt x="1037170" y="579380"/>
                </a:lnTo>
                <a:lnTo>
                  <a:pt x="1346607" y="579380"/>
                </a:lnTo>
                <a:lnTo>
                  <a:pt x="1258658" y="509863"/>
                </a:lnTo>
                <a:lnTo>
                  <a:pt x="1313642" y="481109"/>
                </a:lnTo>
                <a:lnTo>
                  <a:pt x="1359355" y="450240"/>
                </a:lnTo>
                <a:lnTo>
                  <a:pt x="1395663" y="417634"/>
                </a:lnTo>
                <a:lnTo>
                  <a:pt x="1422436" y="383670"/>
                </a:lnTo>
                <a:lnTo>
                  <a:pt x="1439543" y="348726"/>
                </a:lnTo>
                <a:lnTo>
                  <a:pt x="1446853" y="313180"/>
                </a:lnTo>
                <a:lnTo>
                  <a:pt x="1444234" y="277411"/>
                </a:lnTo>
                <a:lnTo>
                  <a:pt x="1408689" y="206716"/>
                </a:lnTo>
                <a:lnTo>
                  <a:pt x="1375500" y="172547"/>
                </a:lnTo>
                <a:lnTo>
                  <a:pt x="1316039" y="129728"/>
                </a:lnTo>
                <a:lnTo>
                  <a:pt x="1281097" y="110389"/>
                </a:lnTo>
                <a:lnTo>
                  <a:pt x="1243014" y="92477"/>
                </a:lnTo>
                <a:lnTo>
                  <a:pt x="1202038" y="76031"/>
                </a:lnTo>
                <a:lnTo>
                  <a:pt x="1158416" y="61087"/>
                </a:lnTo>
                <a:lnTo>
                  <a:pt x="1112399" y="47682"/>
                </a:lnTo>
                <a:lnTo>
                  <a:pt x="1064234" y="35851"/>
                </a:lnTo>
                <a:lnTo>
                  <a:pt x="1014170" y="25632"/>
                </a:lnTo>
                <a:lnTo>
                  <a:pt x="962457" y="17062"/>
                </a:lnTo>
                <a:lnTo>
                  <a:pt x="909341" y="10177"/>
                </a:lnTo>
                <a:lnTo>
                  <a:pt x="855074" y="5014"/>
                </a:lnTo>
                <a:lnTo>
                  <a:pt x="799902" y="1609"/>
                </a:lnTo>
                <a:lnTo>
                  <a:pt x="744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3201" y="4953064"/>
            <a:ext cx="1690370" cy="850900"/>
          </a:xfrm>
          <a:custGeom>
            <a:avLst/>
            <a:gdLst/>
            <a:ahLst/>
            <a:cxnLst/>
            <a:rect l="l" t="t" r="r" b="b"/>
            <a:pathLst>
              <a:path w="1690370" h="850900">
                <a:moveTo>
                  <a:pt x="1690033" y="850834"/>
                </a:moveTo>
                <a:lnTo>
                  <a:pt x="1037170" y="579380"/>
                </a:lnTo>
                <a:lnTo>
                  <a:pt x="982633" y="589311"/>
                </a:lnTo>
                <a:lnTo>
                  <a:pt x="927258" y="597227"/>
                </a:lnTo>
                <a:lnTo>
                  <a:pt x="871296" y="603164"/>
                </a:lnTo>
                <a:lnTo>
                  <a:pt x="814994" y="607160"/>
                </a:lnTo>
                <a:lnTo>
                  <a:pt x="758602" y="609251"/>
                </a:lnTo>
                <a:lnTo>
                  <a:pt x="702368" y="609473"/>
                </a:lnTo>
                <a:lnTo>
                  <a:pt x="646541" y="607863"/>
                </a:lnTo>
                <a:lnTo>
                  <a:pt x="591369" y="604459"/>
                </a:lnTo>
                <a:lnTo>
                  <a:pt x="537101" y="599295"/>
                </a:lnTo>
                <a:lnTo>
                  <a:pt x="483986" y="592410"/>
                </a:lnTo>
                <a:lnTo>
                  <a:pt x="432273" y="583840"/>
                </a:lnTo>
                <a:lnTo>
                  <a:pt x="382209" y="573621"/>
                </a:lnTo>
                <a:lnTo>
                  <a:pt x="334044" y="561791"/>
                </a:lnTo>
                <a:lnTo>
                  <a:pt x="288027" y="548385"/>
                </a:lnTo>
                <a:lnTo>
                  <a:pt x="244405" y="533441"/>
                </a:lnTo>
                <a:lnTo>
                  <a:pt x="203429" y="516995"/>
                </a:lnTo>
                <a:lnTo>
                  <a:pt x="165346" y="499083"/>
                </a:lnTo>
                <a:lnTo>
                  <a:pt x="130405" y="479744"/>
                </a:lnTo>
                <a:lnTo>
                  <a:pt x="70943" y="436925"/>
                </a:lnTo>
                <a:lnTo>
                  <a:pt x="42211" y="408162"/>
                </a:lnTo>
                <a:lnTo>
                  <a:pt x="6910" y="349312"/>
                </a:lnTo>
                <a:lnTo>
                  <a:pt x="0" y="319633"/>
                </a:lnTo>
                <a:lnTo>
                  <a:pt x="23" y="290059"/>
                </a:lnTo>
                <a:lnTo>
                  <a:pt x="20191" y="232041"/>
                </a:lnTo>
                <a:lnTo>
                  <a:pt x="66054" y="176892"/>
                </a:lnTo>
                <a:lnTo>
                  <a:pt x="98195" y="150906"/>
                </a:lnTo>
                <a:lnTo>
                  <a:pt x="136250" y="126250"/>
                </a:lnTo>
                <a:lnTo>
                  <a:pt x="180048" y="103129"/>
                </a:lnTo>
                <a:lnTo>
                  <a:pt x="229420" y="81749"/>
                </a:lnTo>
                <a:lnTo>
                  <a:pt x="284194" y="62313"/>
                </a:lnTo>
                <a:lnTo>
                  <a:pt x="344202" y="45026"/>
                </a:lnTo>
                <a:lnTo>
                  <a:pt x="409273" y="30093"/>
                </a:lnTo>
                <a:lnTo>
                  <a:pt x="463811" y="20162"/>
                </a:lnTo>
                <a:lnTo>
                  <a:pt x="519185" y="12246"/>
                </a:lnTo>
                <a:lnTo>
                  <a:pt x="575147" y="6308"/>
                </a:lnTo>
                <a:lnTo>
                  <a:pt x="631449" y="2312"/>
                </a:lnTo>
                <a:lnTo>
                  <a:pt x="687841" y="222"/>
                </a:lnTo>
                <a:lnTo>
                  <a:pt x="744075" y="0"/>
                </a:lnTo>
                <a:lnTo>
                  <a:pt x="799902" y="1609"/>
                </a:lnTo>
                <a:lnTo>
                  <a:pt x="855074" y="5014"/>
                </a:lnTo>
                <a:lnTo>
                  <a:pt x="909342" y="10177"/>
                </a:lnTo>
                <a:lnTo>
                  <a:pt x="962457" y="17062"/>
                </a:lnTo>
                <a:lnTo>
                  <a:pt x="1014171" y="25632"/>
                </a:lnTo>
                <a:lnTo>
                  <a:pt x="1064234" y="35851"/>
                </a:lnTo>
                <a:lnTo>
                  <a:pt x="1112399" y="47682"/>
                </a:lnTo>
                <a:lnTo>
                  <a:pt x="1158417" y="61087"/>
                </a:lnTo>
                <a:lnTo>
                  <a:pt x="1202038" y="76032"/>
                </a:lnTo>
                <a:lnTo>
                  <a:pt x="1243015" y="92478"/>
                </a:lnTo>
                <a:lnTo>
                  <a:pt x="1281098" y="110389"/>
                </a:lnTo>
                <a:lnTo>
                  <a:pt x="1316039" y="129729"/>
                </a:lnTo>
                <a:lnTo>
                  <a:pt x="1375500" y="172547"/>
                </a:lnTo>
                <a:lnTo>
                  <a:pt x="1408689" y="206716"/>
                </a:lnTo>
                <a:lnTo>
                  <a:pt x="1431557" y="241797"/>
                </a:lnTo>
                <a:lnTo>
                  <a:pt x="1446853" y="313180"/>
                </a:lnTo>
                <a:lnTo>
                  <a:pt x="1439543" y="348725"/>
                </a:lnTo>
                <a:lnTo>
                  <a:pt x="1422436" y="383670"/>
                </a:lnTo>
                <a:lnTo>
                  <a:pt x="1395663" y="417634"/>
                </a:lnTo>
                <a:lnTo>
                  <a:pt x="1359355" y="450239"/>
                </a:lnTo>
                <a:lnTo>
                  <a:pt x="1313643" y="481108"/>
                </a:lnTo>
                <a:lnTo>
                  <a:pt x="1258658" y="509862"/>
                </a:lnTo>
                <a:lnTo>
                  <a:pt x="1690033" y="85083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09143" y="5087994"/>
            <a:ext cx="80010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Ahhhhh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49521" y="2590801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285876" y="153459"/>
                </a:moveTo>
                <a:lnTo>
                  <a:pt x="341122" y="330920"/>
                </a:lnTo>
                <a:lnTo>
                  <a:pt x="74422" y="350097"/>
                </a:lnTo>
                <a:lnTo>
                  <a:pt x="249872" y="490727"/>
                </a:lnTo>
                <a:lnTo>
                  <a:pt x="0" y="545125"/>
                </a:lnTo>
                <a:lnTo>
                  <a:pt x="211456" y="650664"/>
                </a:lnTo>
                <a:lnTo>
                  <a:pt x="81597" y="754592"/>
                </a:lnTo>
                <a:lnTo>
                  <a:pt x="305118" y="772160"/>
                </a:lnTo>
                <a:lnTo>
                  <a:pt x="312230" y="914400"/>
                </a:lnTo>
                <a:lnTo>
                  <a:pt x="477964" y="767292"/>
                </a:lnTo>
                <a:lnTo>
                  <a:pt x="602880" y="767292"/>
                </a:lnTo>
                <a:lnTo>
                  <a:pt x="626872" y="735329"/>
                </a:lnTo>
                <a:lnTo>
                  <a:pt x="755625" y="735329"/>
                </a:lnTo>
                <a:lnTo>
                  <a:pt x="773430" y="674582"/>
                </a:lnTo>
                <a:lnTo>
                  <a:pt x="939704" y="674582"/>
                </a:lnTo>
                <a:lnTo>
                  <a:pt x="929640" y="607482"/>
                </a:lnTo>
                <a:lnTo>
                  <a:pt x="1137498" y="607482"/>
                </a:lnTo>
                <a:lnTo>
                  <a:pt x="1040130" y="521124"/>
                </a:lnTo>
                <a:lnTo>
                  <a:pt x="1160145" y="477944"/>
                </a:lnTo>
                <a:lnTo>
                  <a:pt x="1078547" y="398017"/>
                </a:lnTo>
                <a:lnTo>
                  <a:pt x="1371600" y="281304"/>
                </a:lnTo>
                <a:lnTo>
                  <a:pt x="1040130" y="276520"/>
                </a:lnTo>
                <a:lnTo>
                  <a:pt x="1044742" y="270170"/>
                </a:lnTo>
                <a:lnTo>
                  <a:pt x="542925" y="270170"/>
                </a:lnTo>
                <a:lnTo>
                  <a:pt x="285876" y="153459"/>
                </a:lnTo>
                <a:close/>
              </a:path>
              <a:path w="1371600" h="914400">
                <a:moveTo>
                  <a:pt x="602880" y="767292"/>
                </a:moveTo>
                <a:lnTo>
                  <a:pt x="477964" y="767292"/>
                </a:lnTo>
                <a:lnTo>
                  <a:pt x="552450" y="834475"/>
                </a:lnTo>
                <a:lnTo>
                  <a:pt x="602880" y="767292"/>
                </a:lnTo>
                <a:close/>
              </a:path>
              <a:path w="1371600" h="914400">
                <a:moveTo>
                  <a:pt x="755625" y="735329"/>
                </a:moveTo>
                <a:lnTo>
                  <a:pt x="626872" y="735329"/>
                </a:lnTo>
                <a:lnTo>
                  <a:pt x="737362" y="797645"/>
                </a:lnTo>
                <a:lnTo>
                  <a:pt x="755625" y="735329"/>
                </a:lnTo>
                <a:close/>
              </a:path>
              <a:path w="1371600" h="914400">
                <a:moveTo>
                  <a:pt x="939704" y="674582"/>
                </a:moveTo>
                <a:lnTo>
                  <a:pt x="773430" y="674582"/>
                </a:lnTo>
                <a:lnTo>
                  <a:pt x="948817" y="735329"/>
                </a:lnTo>
                <a:lnTo>
                  <a:pt x="939704" y="674582"/>
                </a:lnTo>
                <a:close/>
              </a:path>
              <a:path w="1371600" h="914400">
                <a:moveTo>
                  <a:pt x="1137498" y="607482"/>
                </a:moveTo>
                <a:lnTo>
                  <a:pt x="929640" y="607482"/>
                </a:lnTo>
                <a:lnTo>
                  <a:pt x="1198689" y="661755"/>
                </a:lnTo>
                <a:lnTo>
                  <a:pt x="1137498" y="607482"/>
                </a:lnTo>
                <a:close/>
              </a:path>
              <a:path w="1371600" h="914400">
                <a:moveTo>
                  <a:pt x="617347" y="79883"/>
                </a:moveTo>
                <a:lnTo>
                  <a:pt x="542925" y="270170"/>
                </a:lnTo>
                <a:lnTo>
                  <a:pt x="1044742" y="270170"/>
                </a:lnTo>
                <a:lnTo>
                  <a:pt x="1063344" y="244560"/>
                </a:lnTo>
                <a:lnTo>
                  <a:pt x="922337" y="244560"/>
                </a:lnTo>
                <a:lnTo>
                  <a:pt x="926517" y="183812"/>
                </a:lnTo>
                <a:lnTo>
                  <a:pt x="727837" y="183812"/>
                </a:lnTo>
                <a:lnTo>
                  <a:pt x="617347" y="79883"/>
                </a:lnTo>
                <a:close/>
              </a:path>
              <a:path w="1371600" h="914400">
                <a:moveTo>
                  <a:pt x="1143444" y="134282"/>
                </a:moveTo>
                <a:lnTo>
                  <a:pt x="922337" y="244560"/>
                </a:lnTo>
                <a:lnTo>
                  <a:pt x="1063344" y="244560"/>
                </a:lnTo>
                <a:lnTo>
                  <a:pt x="1143444" y="134282"/>
                </a:lnTo>
                <a:close/>
              </a:path>
              <a:path w="1371600" h="914400">
                <a:moveTo>
                  <a:pt x="939165" y="0"/>
                </a:moveTo>
                <a:lnTo>
                  <a:pt x="727837" y="183812"/>
                </a:lnTo>
                <a:lnTo>
                  <a:pt x="926517" y="183812"/>
                </a:lnTo>
                <a:lnTo>
                  <a:pt x="939165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49521" y="2590801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727836" y="183811"/>
                </a:moveTo>
                <a:lnTo>
                  <a:pt x="939165" y="0"/>
                </a:lnTo>
                <a:lnTo>
                  <a:pt x="922337" y="244559"/>
                </a:lnTo>
                <a:lnTo>
                  <a:pt x="1143444" y="134281"/>
                </a:lnTo>
                <a:lnTo>
                  <a:pt x="1040129" y="276521"/>
                </a:lnTo>
                <a:lnTo>
                  <a:pt x="1371600" y="281304"/>
                </a:lnTo>
                <a:lnTo>
                  <a:pt x="1078547" y="398017"/>
                </a:lnTo>
                <a:lnTo>
                  <a:pt x="1160144" y="477943"/>
                </a:lnTo>
                <a:lnTo>
                  <a:pt x="1040129" y="521123"/>
                </a:lnTo>
                <a:lnTo>
                  <a:pt x="1198690" y="661754"/>
                </a:lnTo>
                <a:lnTo>
                  <a:pt x="929640" y="607482"/>
                </a:lnTo>
                <a:lnTo>
                  <a:pt x="948816" y="735329"/>
                </a:lnTo>
                <a:lnTo>
                  <a:pt x="773429" y="674581"/>
                </a:lnTo>
                <a:lnTo>
                  <a:pt x="737361" y="797644"/>
                </a:lnTo>
                <a:lnTo>
                  <a:pt x="626871" y="735329"/>
                </a:lnTo>
                <a:lnTo>
                  <a:pt x="552449" y="834474"/>
                </a:lnTo>
                <a:lnTo>
                  <a:pt x="477964" y="767291"/>
                </a:lnTo>
                <a:lnTo>
                  <a:pt x="312229" y="914399"/>
                </a:lnTo>
                <a:lnTo>
                  <a:pt x="305117" y="772159"/>
                </a:lnTo>
                <a:lnTo>
                  <a:pt x="81597" y="754591"/>
                </a:lnTo>
                <a:lnTo>
                  <a:pt x="211455" y="650663"/>
                </a:lnTo>
                <a:lnTo>
                  <a:pt x="0" y="545125"/>
                </a:lnTo>
                <a:lnTo>
                  <a:pt x="249872" y="490727"/>
                </a:lnTo>
                <a:lnTo>
                  <a:pt x="74421" y="350096"/>
                </a:lnTo>
                <a:lnTo>
                  <a:pt x="341121" y="330919"/>
                </a:lnTo>
                <a:lnTo>
                  <a:pt x="285877" y="153458"/>
                </a:lnTo>
                <a:lnTo>
                  <a:pt x="542924" y="270171"/>
                </a:lnTo>
                <a:lnTo>
                  <a:pt x="617346" y="79883"/>
                </a:lnTo>
                <a:lnTo>
                  <a:pt x="727836" y="18381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67336" y="1514644"/>
            <a:ext cx="1110386" cy="14792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8146" y="1800566"/>
            <a:ext cx="1000362" cy="28266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71813" y="3297632"/>
            <a:ext cx="786765" cy="794385"/>
          </a:xfrm>
          <a:custGeom>
            <a:avLst/>
            <a:gdLst/>
            <a:ahLst/>
            <a:cxnLst/>
            <a:rect l="l" t="t" r="r" b="b"/>
            <a:pathLst>
              <a:path w="786765" h="794385">
                <a:moveTo>
                  <a:pt x="294312" y="422455"/>
                </a:moveTo>
                <a:lnTo>
                  <a:pt x="294246" y="426006"/>
                </a:lnTo>
                <a:lnTo>
                  <a:pt x="293368" y="434503"/>
                </a:lnTo>
                <a:lnTo>
                  <a:pt x="293486" y="448327"/>
                </a:lnTo>
                <a:lnTo>
                  <a:pt x="303490" y="504384"/>
                </a:lnTo>
                <a:lnTo>
                  <a:pt x="324690" y="545894"/>
                </a:lnTo>
                <a:lnTo>
                  <a:pt x="0" y="791479"/>
                </a:lnTo>
                <a:lnTo>
                  <a:pt x="38607" y="794307"/>
                </a:lnTo>
                <a:lnTo>
                  <a:pt x="343047" y="565108"/>
                </a:lnTo>
                <a:lnTo>
                  <a:pt x="488266" y="565108"/>
                </a:lnTo>
                <a:lnTo>
                  <a:pt x="472480" y="553135"/>
                </a:lnTo>
                <a:lnTo>
                  <a:pt x="490624" y="528227"/>
                </a:lnTo>
                <a:lnTo>
                  <a:pt x="383562" y="528227"/>
                </a:lnTo>
                <a:lnTo>
                  <a:pt x="338306" y="497155"/>
                </a:lnTo>
                <a:lnTo>
                  <a:pt x="306346" y="448327"/>
                </a:lnTo>
                <a:lnTo>
                  <a:pt x="297167" y="429684"/>
                </a:lnTo>
                <a:lnTo>
                  <a:pt x="294312" y="422455"/>
                </a:lnTo>
                <a:close/>
              </a:path>
              <a:path w="786765" h="794385">
                <a:moveTo>
                  <a:pt x="490757" y="566997"/>
                </a:moveTo>
                <a:lnTo>
                  <a:pt x="448757" y="566997"/>
                </a:lnTo>
                <a:lnTo>
                  <a:pt x="748136" y="794307"/>
                </a:lnTo>
                <a:lnTo>
                  <a:pt x="786738" y="791479"/>
                </a:lnTo>
                <a:lnTo>
                  <a:pt x="490757" y="566997"/>
                </a:lnTo>
                <a:close/>
              </a:path>
              <a:path w="786765" h="794385">
                <a:moveTo>
                  <a:pt x="488266" y="565108"/>
                </a:moveTo>
                <a:lnTo>
                  <a:pt x="343047" y="565108"/>
                </a:lnTo>
                <a:lnTo>
                  <a:pt x="352226" y="571398"/>
                </a:lnTo>
                <a:lnTo>
                  <a:pt x="363305" y="577067"/>
                </a:lnTo>
                <a:lnTo>
                  <a:pt x="374064" y="580847"/>
                </a:lnTo>
                <a:lnTo>
                  <a:pt x="387042" y="582419"/>
                </a:lnTo>
                <a:lnTo>
                  <a:pt x="400963" y="581785"/>
                </a:lnTo>
                <a:lnTo>
                  <a:pt x="415521" y="579908"/>
                </a:lnTo>
                <a:lnTo>
                  <a:pt x="431342" y="574239"/>
                </a:lnTo>
                <a:lnTo>
                  <a:pt x="448757" y="566997"/>
                </a:lnTo>
                <a:lnTo>
                  <a:pt x="490757" y="566997"/>
                </a:lnTo>
                <a:lnTo>
                  <a:pt x="488266" y="565108"/>
                </a:lnTo>
                <a:close/>
              </a:path>
              <a:path w="786765" h="794385">
                <a:moveTo>
                  <a:pt x="408242" y="0"/>
                </a:moveTo>
                <a:lnTo>
                  <a:pt x="368684" y="0"/>
                </a:lnTo>
                <a:lnTo>
                  <a:pt x="368684" y="161194"/>
                </a:lnTo>
                <a:lnTo>
                  <a:pt x="354126" y="169311"/>
                </a:lnTo>
                <a:lnTo>
                  <a:pt x="344004" y="184150"/>
                </a:lnTo>
                <a:lnTo>
                  <a:pt x="339250" y="202412"/>
                </a:lnTo>
                <a:lnTo>
                  <a:pt x="337350" y="224480"/>
                </a:lnTo>
                <a:lnTo>
                  <a:pt x="339250" y="249337"/>
                </a:lnTo>
                <a:lnTo>
                  <a:pt x="350326" y="300955"/>
                </a:lnTo>
                <a:lnTo>
                  <a:pt x="372484" y="355998"/>
                </a:lnTo>
                <a:lnTo>
                  <a:pt x="406342" y="405841"/>
                </a:lnTo>
                <a:lnTo>
                  <a:pt x="422800" y="426006"/>
                </a:lnTo>
                <a:lnTo>
                  <a:pt x="436722" y="445410"/>
                </a:lnTo>
                <a:lnTo>
                  <a:pt x="444000" y="463673"/>
                </a:lnTo>
                <a:lnTo>
                  <a:pt x="444000" y="482316"/>
                </a:lnTo>
                <a:lnTo>
                  <a:pt x="434822" y="501467"/>
                </a:lnTo>
                <a:lnTo>
                  <a:pt x="409199" y="524549"/>
                </a:lnTo>
                <a:lnTo>
                  <a:pt x="383562" y="528227"/>
                </a:lnTo>
                <a:lnTo>
                  <a:pt x="490624" y="528227"/>
                </a:lnTo>
                <a:lnTo>
                  <a:pt x="496536" y="520110"/>
                </a:lnTo>
                <a:lnTo>
                  <a:pt x="507615" y="487643"/>
                </a:lnTo>
                <a:lnTo>
                  <a:pt x="507615" y="456444"/>
                </a:lnTo>
                <a:lnTo>
                  <a:pt x="499074" y="426893"/>
                </a:lnTo>
                <a:lnTo>
                  <a:pt x="485458" y="399500"/>
                </a:lnTo>
                <a:lnTo>
                  <a:pt x="469957" y="373627"/>
                </a:lnTo>
                <a:lnTo>
                  <a:pt x="454136" y="350671"/>
                </a:lnTo>
                <a:lnTo>
                  <a:pt x="442102" y="330253"/>
                </a:lnTo>
                <a:lnTo>
                  <a:pt x="435778" y="309199"/>
                </a:lnTo>
                <a:lnTo>
                  <a:pt x="433878" y="286118"/>
                </a:lnTo>
                <a:lnTo>
                  <a:pt x="435778" y="260371"/>
                </a:lnTo>
                <a:lnTo>
                  <a:pt x="436722" y="234499"/>
                </a:lnTo>
                <a:lnTo>
                  <a:pt x="436722" y="210656"/>
                </a:lnTo>
                <a:lnTo>
                  <a:pt x="433878" y="189476"/>
                </a:lnTo>
                <a:lnTo>
                  <a:pt x="424700" y="173116"/>
                </a:lnTo>
                <a:lnTo>
                  <a:pt x="408242" y="161828"/>
                </a:lnTo>
                <a:lnTo>
                  <a:pt x="408242" y="0"/>
                </a:lnTo>
                <a:close/>
              </a:path>
            </a:pathLst>
          </a:custGeom>
          <a:solidFill>
            <a:srgbClr val="007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37654" y="348812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3101" y="0"/>
                </a:moveTo>
                <a:lnTo>
                  <a:pt x="14865" y="1902"/>
                </a:lnTo>
                <a:lnTo>
                  <a:pt x="8223" y="5580"/>
                </a:lnTo>
                <a:lnTo>
                  <a:pt x="2843" y="11921"/>
                </a:lnTo>
                <a:lnTo>
                  <a:pt x="0" y="19531"/>
                </a:lnTo>
                <a:lnTo>
                  <a:pt x="943" y="26760"/>
                </a:lnTo>
                <a:lnTo>
                  <a:pt x="4743" y="32974"/>
                </a:lnTo>
                <a:lnTo>
                  <a:pt x="10123" y="37793"/>
                </a:lnTo>
                <a:lnTo>
                  <a:pt x="17721" y="39569"/>
                </a:lnTo>
                <a:lnTo>
                  <a:pt x="25943" y="37793"/>
                </a:lnTo>
                <a:lnTo>
                  <a:pt x="32279" y="32974"/>
                </a:lnTo>
                <a:lnTo>
                  <a:pt x="37659" y="26760"/>
                </a:lnTo>
                <a:lnTo>
                  <a:pt x="39559" y="19531"/>
                </a:lnTo>
                <a:lnTo>
                  <a:pt x="39559" y="11921"/>
                </a:lnTo>
                <a:lnTo>
                  <a:pt x="36078" y="5580"/>
                </a:lnTo>
                <a:lnTo>
                  <a:pt x="30379" y="1902"/>
                </a:lnTo>
                <a:lnTo>
                  <a:pt x="23101" y="0"/>
                </a:lnTo>
                <a:close/>
              </a:path>
            </a:pathLst>
          </a:custGeom>
          <a:solidFill>
            <a:srgbClr val="7F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3962" y="4004420"/>
            <a:ext cx="989330" cy="113664"/>
          </a:xfrm>
          <a:custGeom>
            <a:avLst/>
            <a:gdLst/>
            <a:ahLst/>
            <a:cxnLst/>
            <a:rect l="l" t="t" r="r" b="b"/>
            <a:pathLst>
              <a:path w="989329" h="113664">
                <a:moveTo>
                  <a:pt x="0" y="113341"/>
                </a:moveTo>
                <a:lnTo>
                  <a:pt x="988969" y="113341"/>
                </a:lnTo>
                <a:lnTo>
                  <a:pt x="988969" y="0"/>
                </a:lnTo>
                <a:lnTo>
                  <a:pt x="0" y="0"/>
                </a:lnTo>
                <a:lnTo>
                  <a:pt x="0" y="113341"/>
                </a:lnTo>
                <a:close/>
              </a:path>
            </a:pathLst>
          </a:custGeom>
          <a:solidFill>
            <a:srgbClr val="7F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82569" y="5000245"/>
            <a:ext cx="1000760" cy="105410"/>
          </a:xfrm>
          <a:custGeom>
            <a:avLst/>
            <a:gdLst/>
            <a:ahLst/>
            <a:cxnLst/>
            <a:rect l="l" t="t" r="r" b="b"/>
            <a:pathLst>
              <a:path w="1000759" h="105410">
                <a:moveTo>
                  <a:pt x="0" y="105156"/>
                </a:moveTo>
                <a:lnTo>
                  <a:pt x="1000352" y="105156"/>
                </a:lnTo>
                <a:lnTo>
                  <a:pt x="1000352" y="0"/>
                </a:lnTo>
                <a:lnTo>
                  <a:pt x="0" y="0"/>
                </a:lnTo>
                <a:lnTo>
                  <a:pt x="0" y="105156"/>
                </a:lnTo>
                <a:close/>
              </a:path>
            </a:pathLst>
          </a:custGeom>
          <a:solidFill>
            <a:srgbClr val="7F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3013" y="4170013"/>
            <a:ext cx="133350" cy="784860"/>
          </a:xfrm>
          <a:custGeom>
            <a:avLst/>
            <a:gdLst/>
            <a:ahLst/>
            <a:cxnLst/>
            <a:rect l="l" t="t" r="r" b="b"/>
            <a:pathLst>
              <a:path w="133350" h="784860">
                <a:moveTo>
                  <a:pt x="133229" y="0"/>
                </a:moveTo>
                <a:lnTo>
                  <a:pt x="0" y="0"/>
                </a:lnTo>
                <a:lnTo>
                  <a:pt x="0" y="784263"/>
                </a:lnTo>
                <a:lnTo>
                  <a:pt x="8227" y="784263"/>
                </a:lnTo>
                <a:lnTo>
                  <a:pt x="133229" y="658020"/>
                </a:lnTo>
                <a:lnTo>
                  <a:pt x="133229" y="0"/>
                </a:lnTo>
                <a:close/>
              </a:path>
            </a:pathLst>
          </a:custGeom>
          <a:solidFill>
            <a:srgbClr val="7F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04414" y="4170013"/>
            <a:ext cx="134620" cy="579120"/>
          </a:xfrm>
          <a:custGeom>
            <a:avLst/>
            <a:gdLst/>
            <a:ahLst/>
            <a:cxnLst/>
            <a:rect l="l" t="t" r="r" b="b"/>
            <a:pathLst>
              <a:path w="134620" h="579120">
                <a:moveTo>
                  <a:pt x="134186" y="0"/>
                </a:moveTo>
                <a:lnTo>
                  <a:pt x="0" y="0"/>
                </a:lnTo>
                <a:lnTo>
                  <a:pt x="0" y="578995"/>
                </a:lnTo>
                <a:lnTo>
                  <a:pt x="134186" y="444560"/>
                </a:lnTo>
                <a:lnTo>
                  <a:pt x="134186" y="0"/>
                </a:lnTo>
                <a:close/>
              </a:path>
            </a:pathLst>
          </a:custGeom>
          <a:solidFill>
            <a:srgbClr val="7F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4414" y="4812598"/>
            <a:ext cx="134620" cy="142240"/>
          </a:xfrm>
          <a:custGeom>
            <a:avLst/>
            <a:gdLst/>
            <a:ahLst/>
            <a:cxnLst/>
            <a:rect l="l" t="t" r="r" b="b"/>
            <a:pathLst>
              <a:path w="134620" h="142239">
                <a:moveTo>
                  <a:pt x="134186" y="0"/>
                </a:moveTo>
                <a:lnTo>
                  <a:pt x="0" y="134435"/>
                </a:lnTo>
                <a:lnTo>
                  <a:pt x="0" y="141677"/>
                </a:lnTo>
                <a:lnTo>
                  <a:pt x="134186" y="141677"/>
                </a:lnTo>
                <a:lnTo>
                  <a:pt x="134186" y="0"/>
                </a:lnTo>
                <a:close/>
              </a:path>
            </a:pathLst>
          </a:custGeom>
          <a:solidFill>
            <a:srgbClr val="7F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16760" y="4598200"/>
            <a:ext cx="134620" cy="356235"/>
          </a:xfrm>
          <a:custGeom>
            <a:avLst/>
            <a:gdLst/>
            <a:ahLst/>
            <a:cxnLst/>
            <a:rect l="l" t="t" r="r" b="b"/>
            <a:pathLst>
              <a:path w="134620" h="356235">
                <a:moveTo>
                  <a:pt x="134188" y="0"/>
                </a:moveTo>
                <a:lnTo>
                  <a:pt x="0" y="135055"/>
                </a:lnTo>
                <a:lnTo>
                  <a:pt x="0" y="356074"/>
                </a:lnTo>
                <a:lnTo>
                  <a:pt x="134188" y="356074"/>
                </a:lnTo>
                <a:lnTo>
                  <a:pt x="134188" y="0"/>
                </a:lnTo>
                <a:close/>
              </a:path>
            </a:pathLst>
          </a:custGeom>
          <a:solidFill>
            <a:srgbClr val="7F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16760" y="4170013"/>
            <a:ext cx="134620" cy="365760"/>
          </a:xfrm>
          <a:custGeom>
            <a:avLst/>
            <a:gdLst/>
            <a:ahLst/>
            <a:cxnLst/>
            <a:rect l="l" t="t" r="r" b="b"/>
            <a:pathLst>
              <a:path w="134620" h="365760">
                <a:moveTo>
                  <a:pt x="134188" y="0"/>
                </a:moveTo>
                <a:lnTo>
                  <a:pt x="0" y="0"/>
                </a:lnTo>
                <a:lnTo>
                  <a:pt x="0" y="365536"/>
                </a:lnTo>
                <a:lnTo>
                  <a:pt x="134188" y="231100"/>
                </a:lnTo>
                <a:lnTo>
                  <a:pt x="134188" y="0"/>
                </a:lnTo>
                <a:close/>
              </a:path>
            </a:pathLst>
          </a:custGeom>
          <a:solidFill>
            <a:srgbClr val="7F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28802" y="4384423"/>
            <a:ext cx="132715" cy="570230"/>
          </a:xfrm>
          <a:custGeom>
            <a:avLst/>
            <a:gdLst/>
            <a:ahLst/>
            <a:cxnLst/>
            <a:rect l="l" t="t" r="r" b="b"/>
            <a:pathLst>
              <a:path w="132715" h="570229">
                <a:moveTo>
                  <a:pt x="132594" y="0"/>
                </a:moveTo>
                <a:lnTo>
                  <a:pt x="0" y="135374"/>
                </a:lnTo>
                <a:lnTo>
                  <a:pt x="0" y="569852"/>
                </a:lnTo>
                <a:lnTo>
                  <a:pt x="132594" y="569852"/>
                </a:lnTo>
                <a:lnTo>
                  <a:pt x="132594" y="0"/>
                </a:lnTo>
                <a:close/>
              </a:path>
            </a:pathLst>
          </a:custGeom>
          <a:solidFill>
            <a:srgbClr val="7F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8802" y="4170013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5" h="152400">
                <a:moveTo>
                  <a:pt x="132594" y="0"/>
                </a:moveTo>
                <a:lnTo>
                  <a:pt x="0" y="0"/>
                </a:lnTo>
                <a:lnTo>
                  <a:pt x="0" y="152076"/>
                </a:lnTo>
                <a:lnTo>
                  <a:pt x="132594" y="18580"/>
                </a:lnTo>
                <a:lnTo>
                  <a:pt x="132594" y="0"/>
                </a:lnTo>
                <a:close/>
              </a:path>
            </a:pathLst>
          </a:custGeom>
          <a:solidFill>
            <a:srgbClr val="7F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39250" y="4171902"/>
            <a:ext cx="134620" cy="782955"/>
          </a:xfrm>
          <a:custGeom>
            <a:avLst/>
            <a:gdLst/>
            <a:ahLst/>
            <a:cxnLst/>
            <a:rect l="l" t="t" r="r" b="b"/>
            <a:pathLst>
              <a:path w="134620" h="782954">
                <a:moveTo>
                  <a:pt x="134494" y="0"/>
                </a:moveTo>
                <a:lnTo>
                  <a:pt x="0" y="134434"/>
                </a:lnTo>
                <a:lnTo>
                  <a:pt x="0" y="782373"/>
                </a:lnTo>
                <a:lnTo>
                  <a:pt x="134494" y="782373"/>
                </a:lnTo>
                <a:lnTo>
                  <a:pt x="134494" y="0"/>
                </a:lnTo>
                <a:close/>
              </a:path>
            </a:pathLst>
          </a:custGeom>
          <a:solidFill>
            <a:srgbClr val="7F0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43160" y="1788581"/>
            <a:ext cx="279814" cy="1219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6146" y="30480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133350" y="0"/>
                </a:moveTo>
                <a:lnTo>
                  <a:pt x="0" y="0"/>
                </a:lnTo>
                <a:lnTo>
                  <a:pt x="0" y="619125"/>
                </a:lnTo>
                <a:lnTo>
                  <a:pt x="400050" y="619125"/>
                </a:lnTo>
                <a:lnTo>
                  <a:pt x="400050" y="685800"/>
                </a:lnTo>
                <a:lnTo>
                  <a:pt x="533400" y="552450"/>
                </a:lnTo>
                <a:lnTo>
                  <a:pt x="466725" y="485775"/>
                </a:lnTo>
                <a:lnTo>
                  <a:pt x="133350" y="485775"/>
                </a:lnTo>
                <a:lnTo>
                  <a:pt x="133350" y="0"/>
                </a:lnTo>
                <a:close/>
              </a:path>
              <a:path w="533400" h="685800">
                <a:moveTo>
                  <a:pt x="400050" y="419100"/>
                </a:moveTo>
                <a:lnTo>
                  <a:pt x="400050" y="485775"/>
                </a:lnTo>
                <a:lnTo>
                  <a:pt x="466725" y="485775"/>
                </a:lnTo>
                <a:lnTo>
                  <a:pt x="400050" y="419100"/>
                </a:lnTo>
                <a:close/>
              </a:path>
            </a:pathLst>
          </a:custGeom>
          <a:solidFill>
            <a:srgbClr val="AB5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56145" y="30480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133349" y="0"/>
                </a:moveTo>
                <a:lnTo>
                  <a:pt x="133349" y="485774"/>
                </a:lnTo>
                <a:lnTo>
                  <a:pt x="400049" y="485774"/>
                </a:lnTo>
                <a:lnTo>
                  <a:pt x="400049" y="419099"/>
                </a:lnTo>
                <a:lnTo>
                  <a:pt x="533399" y="552449"/>
                </a:lnTo>
                <a:lnTo>
                  <a:pt x="400049" y="685799"/>
                </a:lnTo>
                <a:lnTo>
                  <a:pt x="400049" y="619124"/>
                </a:lnTo>
                <a:lnTo>
                  <a:pt x="0" y="619124"/>
                </a:lnTo>
                <a:lnTo>
                  <a:pt x="0" y="0"/>
                </a:lnTo>
                <a:lnTo>
                  <a:pt x="13334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93649" y="4049812"/>
            <a:ext cx="2703195" cy="152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Tahoma"/>
                <a:cs typeface="Tahoma"/>
              </a:rPr>
              <a:t>Many </a:t>
            </a:r>
            <a:r>
              <a:rPr sz="1600" dirty="0">
                <a:latin typeface="Tahoma"/>
                <a:cs typeface="Tahoma"/>
              </a:rPr>
              <a:t>things could go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wrong:</a:t>
            </a:r>
            <a:endParaRPr sz="1600">
              <a:latin typeface="Tahoma"/>
              <a:cs typeface="Tahoma"/>
            </a:endParaRPr>
          </a:p>
          <a:p>
            <a:pPr marL="352425" indent="-33972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600" spc="-5" dirty="0">
                <a:latin typeface="Tahoma"/>
                <a:cs typeface="Tahoma"/>
              </a:rPr>
              <a:t>Attachment </a:t>
            </a:r>
            <a:r>
              <a:rPr sz="1600" dirty="0">
                <a:latin typeface="Tahoma"/>
                <a:cs typeface="Tahoma"/>
              </a:rPr>
              <a:t>could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break</a:t>
            </a:r>
            <a:endParaRPr sz="1600">
              <a:latin typeface="Tahoma"/>
              <a:cs typeface="Tahoma"/>
            </a:endParaRPr>
          </a:p>
          <a:p>
            <a:pPr marL="352425" indent="-33972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600" spc="-5" dirty="0">
                <a:latin typeface="Tahoma"/>
                <a:cs typeface="Tahoma"/>
              </a:rPr>
              <a:t>Box </a:t>
            </a:r>
            <a:r>
              <a:rPr sz="1600" dirty="0">
                <a:latin typeface="Tahoma"/>
                <a:cs typeface="Tahoma"/>
              </a:rPr>
              <a:t>could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break</a:t>
            </a:r>
            <a:endParaRPr sz="1600">
              <a:latin typeface="Tahoma"/>
              <a:cs typeface="Tahoma"/>
            </a:endParaRPr>
          </a:p>
          <a:p>
            <a:pPr marL="352425" indent="-33972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600" dirty="0">
                <a:latin typeface="Tahoma"/>
                <a:cs typeface="Tahoma"/>
              </a:rPr>
              <a:t>Chain could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break</a:t>
            </a:r>
            <a:endParaRPr sz="1600">
              <a:latin typeface="Tahoma"/>
              <a:cs typeface="Tahoma"/>
            </a:endParaRPr>
          </a:p>
          <a:p>
            <a:pPr marL="352425" indent="-33972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1790" algn="l"/>
                <a:tab pos="352425" algn="l"/>
              </a:tabLst>
            </a:pPr>
            <a:r>
              <a:rPr sz="1600" dirty="0">
                <a:latin typeface="Tahoma"/>
                <a:cs typeface="Tahoma"/>
              </a:rPr>
              <a:t>Etc.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dependability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6095">
              <a:lnSpc>
                <a:spcPct val="100000"/>
              </a:lnSpc>
            </a:pPr>
            <a:r>
              <a:rPr lang="en-US" dirty="0"/>
              <a:t>Old: </a:t>
            </a:r>
            <a:r>
              <a:rPr lang="en-US" sz="3600" dirty="0">
                <a:latin typeface="Arial"/>
                <a:cs typeface="Arial"/>
              </a:rPr>
              <a:t>Dependability is the ability to deliver service that</a:t>
            </a:r>
            <a:r>
              <a:rPr lang="en-US" sz="3600" spc="-10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can justifiably be</a:t>
            </a:r>
            <a:r>
              <a:rPr lang="en-US" sz="3600" spc="-100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trusted</a:t>
            </a:r>
          </a:p>
          <a:p>
            <a:pPr marL="506095">
              <a:lnSpc>
                <a:spcPct val="100000"/>
              </a:lnSpc>
            </a:pPr>
            <a:r>
              <a:rPr lang="en-US" sz="3600" dirty="0">
                <a:latin typeface="Arial"/>
                <a:cs typeface="Arial"/>
              </a:rPr>
              <a:t>New: The dependability of a system is the ability to avoid service  failures that are more frequent and more severe than is acceptable</a:t>
            </a:r>
          </a:p>
          <a:p>
            <a:pPr marL="506095">
              <a:lnSpc>
                <a:spcPct val="100000"/>
              </a:lnSpc>
            </a:pPr>
            <a:r>
              <a:rPr lang="en-US" sz="3600" dirty="0">
                <a:latin typeface="Arial"/>
                <a:cs typeface="Arial"/>
              </a:rPr>
              <a:t>Why the change? To allow for the possibility of  failure yet the system remaining acceptable</a:t>
            </a:r>
          </a:p>
          <a:p>
            <a:pPr marL="506095">
              <a:lnSpc>
                <a:spcPct val="100000"/>
              </a:lnSpc>
            </a:pPr>
            <a:endParaRPr lang="en-US" sz="3600" dirty="0">
              <a:latin typeface="Arial"/>
              <a:cs typeface="Arial"/>
            </a:endParaRPr>
          </a:p>
          <a:p>
            <a:pPr marL="506095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1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Taxonomy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81000" y="1068670"/>
            <a:ext cx="9052560" cy="5129425"/>
          </a:xfrm>
        </p:spPr>
        <p:txBody>
          <a:bodyPr>
            <a:noAutofit/>
          </a:bodyPr>
          <a:lstStyle/>
          <a:p>
            <a:pPr marL="361950" marR="5080" indent="9525">
              <a:lnSpc>
                <a:spcPct val="100099"/>
              </a:lnSpc>
              <a:spcBef>
                <a:spcPts val="415"/>
              </a:spcBef>
            </a:pPr>
            <a:r>
              <a:rPr lang="en-US" sz="2300" dirty="0">
                <a:solidFill>
                  <a:schemeClr val="tx1"/>
                </a:solidFill>
              </a:rPr>
              <a:t>Correct service is delivered when the service implements the  system function. </a:t>
            </a:r>
          </a:p>
          <a:p>
            <a:pPr marL="361950" marR="5080" indent="9525">
              <a:lnSpc>
                <a:spcPct val="100099"/>
              </a:lnSpc>
              <a:spcBef>
                <a:spcPts val="415"/>
              </a:spcBef>
            </a:pPr>
            <a:r>
              <a:rPr lang="en-US" sz="2300" dirty="0">
                <a:solidFill>
                  <a:schemeClr val="tx1"/>
                </a:solidFill>
              </a:rPr>
              <a:t>A </a:t>
            </a:r>
            <a:r>
              <a:rPr lang="en-US" sz="2300" b="1" dirty="0">
                <a:solidFill>
                  <a:schemeClr val="tx1"/>
                </a:solidFill>
                <a:latin typeface="Arial"/>
                <a:cs typeface="Arial"/>
              </a:rPr>
              <a:t>service </a:t>
            </a:r>
            <a:r>
              <a:rPr lang="en-US" sz="2300" b="1" spc="-5" dirty="0">
                <a:solidFill>
                  <a:schemeClr val="tx1"/>
                </a:solidFill>
                <a:latin typeface="Arial"/>
                <a:cs typeface="Arial"/>
              </a:rPr>
              <a:t>failure</a:t>
            </a:r>
            <a:r>
              <a:rPr lang="en-US" sz="2300" spc="-5" dirty="0">
                <a:solidFill>
                  <a:schemeClr val="tx1"/>
                </a:solidFill>
              </a:rPr>
              <a:t>, </a:t>
            </a:r>
            <a:r>
              <a:rPr lang="en-US" sz="2300" dirty="0">
                <a:solidFill>
                  <a:schemeClr val="tx1"/>
                </a:solidFill>
              </a:rPr>
              <a:t>often abbreviated here to  </a:t>
            </a:r>
            <a:r>
              <a:rPr lang="en-US" sz="2300" b="1" dirty="0">
                <a:solidFill>
                  <a:schemeClr val="tx1"/>
                </a:solidFill>
                <a:latin typeface="Arial"/>
                <a:cs typeface="Arial"/>
              </a:rPr>
              <a:t>failure</a:t>
            </a:r>
            <a:r>
              <a:rPr lang="en-US" sz="2300" dirty="0">
                <a:solidFill>
                  <a:schemeClr val="tx1"/>
                </a:solidFill>
              </a:rPr>
              <a:t>, is an event that occurs when the delivered service deviates  from correct </a:t>
            </a:r>
            <a:r>
              <a:rPr lang="en-US" sz="2300" spc="-5" dirty="0">
                <a:solidFill>
                  <a:schemeClr val="tx1"/>
                </a:solidFill>
              </a:rPr>
              <a:t>service. </a:t>
            </a:r>
          </a:p>
          <a:p>
            <a:pPr marL="361950" marR="5080" indent="9525">
              <a:lnSpc>
                <a:spcPct val="100099"/>
              </a:lnSpc>
              <a:spcBef>
                <a:spcPts val="415"/>
              </a:spcBef>
            </a:pPr>
            <a:r>
              <a:rPr lang="en-US" sz="2300" dirty="0">
                <a:solidFill>
                  <a:schemeClr val="tx1"/>
                </a:solidFill>
              </a:rPr>
              <a:t>A service fails either because it does not  comply with the functional specification, or because this</a:t>
            </a:r>
            <a:r>
              <a:rPr lang="en-US" sz="2300" spc="-105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specification  did not adequately describe the system </a:t>
            </a:r>
            <a:r>
              <a:rPr lang="en-US" sz="2300" spc="-5" dirty="0">
                <a:solidFill>
                  <a:schemeClr val="tx1"/>
                </a:solidFill>
              </a:rPr>
              <a:t>function. </a:t>
            </a:r>
          </a:p>
          <a:p>
            <a:pPr marL="361950" marR="5080" indent="9525">
              <a:lnSpc>
                <a:spcPct val="100099"/>
              </a:lnSpc>
              <a:spcBef>
                <a:spcPts val="415"/>
              </a:spcBef>
            </a:pPr>
            <a:r>
              <a:rPr lang="en-US" sz="2300" dirty="0">
                <a:solidFill>
                  <a:schemeClr val="tx1"/>
                </a:solidFill>
              </a:rPr>
              <a:t>A service failure is  a transition from correct service to incorrect service, i.e., to not  implementing the system function. </a:t>
            </a:r>
          </a:p>
          <a:p>
            <a:pPr marL="361950" marR="5080" indent="9525">
              <a:lnSpc>
                <a:spcPct val="100099"/>
              </a:lnSpc>
              <a:spcBef>
                <a:spcPts val="415"/>
              </a:spcBef>
            </a:pPr>
            <a:r>
              <a:rPr lang="en-US" sz="2300" dirty="0">
                <a:solidFill>
                  <a:schemeClr val="tx1"/>
                </a:solidFill>
              </a:rPr>
              <a:t>The period of delivery of incorrect  service is a </a:t>
            </a:r>
            <a:r>
              <a:rPr lang="en-US" sz="2300" b="1" dirty="0">
                <a:solidFill>
                  <a:schemeClr val="tx1"/>
                </a:solidFill>
                <a:latin typeface="Arial"/>
                <a:cs typeface="Arial"/>
              </a:rPr>
              <a:t>service </a:t>
            </a:r>
            <a:r>
              <a:rPr lang="en-US" sz="2300" b="1" spc="-5" dirty="0">
                <a:solidFill>
                  <a:schemeClr val="tx1"/>
                </a:solidFill>
                <a:latin typeface="Arial"/>
                <a:cs typeface="Arial"/>
              </a:rPr>
              <a:t>outage</a:t>
            </a:r>
            <a:r>
              <a:rPr lang="en-US" sz="2300" spc="-5" dirty="0">
                <a:solidFill>
                  <a:schemeClr val="tx1"/>
                </a:solidFill>
              </a:rPr>
              <a:t>. </a:t>
            </a:r>
            <a:r>
              <a:rPr lang="en-US" sz="2300" dirty="0">
                <a:solidFill>
                  <a:schemeClr val="tx1"/>
                </a:solidFill>
              </a:rPr>
              <a:t>The transition from incorrect service to  correct service is a </a:t>
            </a:r>
            <a:r>
              <a:rPr lang="en-US" sz="2300" b="1" dirty="0">
                <a:solidFill>
                  <a:schemeClr val="tx1"/>
                </a:solidFill>
                <a:latin typeface="Arial"/>
                <a:cs typeface="Arial"/>
              </a:rPr>
              <a:t>service </a:t>
            </a:r>
            <a:r>
              <a:rPr lang="en-US" sz="2300" b="1" spc="-5" dirty="0">
                <a:solidFill>
                  <a:schemeClr val="tx1"/>
                </a:solidFill>
                <a:latin typeface="Arial"/>
                <a:cs typeface="Arial"/>
              </a:rPr>
              <a:t>restoration</a:t>
            </a:r>
            <a:r>
              <a:rPr lang="en-US" sz="2300" spc="-5" dirty="0">
                <a:solidFill>
                  <a:schemeClr val="tx1"/>
                </a:solidFill>
              </a:rPr>
              <a:t>.</a:t>
            </a:r>
          </a:p>
          <a:p>
            <a:pPr marL="361950" marR="5080" indent="9525">
              <a:lnSpc>
                <a:spcPct val="100099"/>
              </a:lnSpc>
              <a:spcBef>
                <a:spcPts val="415"/>
              </a:spcBef>
            </a:pPr>
            <a:r>
              <a:rPr lang="en-US" sz="2300" spc="-5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The deviation from correct  service may assume different forms that are called </a:t>
            </a:r>
            <a:r>
              <a:rPr lang="en-US" sz="2300" b="1" dirty="0">
                <a:solidFill>
                  <a:schemeClr val="tx1"/>
                </a:solidFill>
                <a:latin typeface="Arial"/>
                <a:cs typeface="Arial"/>
              </a:rPr>
              <a:t>service failure  modes </a:t>
            </a:r>
            <a:r>
              <a:rPr lang="en-US" sz="2300" dirty="0">
                <a:solidFill>
                  <a:schemeClr val="tx1"/>
                </a:solidFill>
              </a:rPr>
              <a:t>and are ranked according to failure</a:t>
            </a:r>
            <a:r>
              <a:rPr lang="en-US" sz="2300" spc="-105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severities</a:t>
            </a:r>
            <a:endParaRPr lang="en-US" sz="23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34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viewpoints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domain</a:t>
            </a:r>
          </a:p>
          <a:p>
            <a:endParaRPr lang="en-US" dirty="0"/>
          </a:p>
          <a:p>
            <a:r>
              <a:rPr lang="en-US" dirty="0"/>
              <a:t>Detectability of failures</a:t>
            </a:r>
          </a:p>
          <a:p>
            <a:endParaRPr lang="en-US" dirty="0"/>
          </a:p>
          <a:p>
            <a:r>
              <a:rPr lang="en-US" dirty="0"/>
              <a:t>Consistency of failures</a:t>
            </a:r>
          </a:p>
          <a:p>
            <a:endParaRPr lang="en-US" dirty="0"/>
          </a:p>
          <a:p>
            <a:r>
              <a:rPr lang="en-US" dirty="0"/>
              <a:t>Consequences of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5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failure:</a:t>
            </a:r>
          </a:p>
          <a:p>
            <a:pPr lvl="1"/>
            <a:r>
              <a:rPr lang="en-US" dirty="0"/>
              <a:t>Supplied service has incorrect information</a:t>
            </a:r>
          </a:p>
          <a:p>
            <a:r>
              <a:rPr lang="en-US" dirty="0"/>
              <a:t>Timing failure:</a:t>
            </a:r>
          </a:p>
          <a:p>
            <a:pPr lvl="1"/>
            <a:r>
              <a:rPr lang="en-US" dirty="0"/>
              <a:t>Timing or duration of information incorrect</a:t>
            </a:r>
          </a:p>
          <a:p>
            <a:pPr lvl="1"/>
            <a:r>
              <a:rPr lang="en-US" dirty="0"/>
              <a:t> Halt failure:</a:t>
            </a:r>
          </a:p>
          <a:p>
            <a:pPr lvl="2"/>
            <a:r>
              <a:rPr lang="en-US" dirty="0"/>
              <a:t>System halts and remains in fixed state</a:t>
            </a:r>
          </a:p>
          <a:p>
            <a:pPr lvl="1"/>
            <a:r>
              <a:rPr lang="en-US" dirty="0"/>
              <a:t>Erratic failure:</a:t>
            </a:r>
          </a:p>
          <a:p>
            <a:pPr lvl="2"/>
            <a:r>
              <a:rPr lang="en-US" dirty="0"/>
              <a:t>Service delivery is erratic</a:t>
            </a:r>
          </a:p>
        </p:txBody>
      </p:sp>
    </p:spTree>
    <p:extLst>
      <p:ext uri="{BB962C8B-B14F-4D97-AF65-F5344CB8AC3E}">
        <p14:creationId xmlns:p14="http://schemas.microsoft.com/office/powerpoint/2010/main" val="201318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Detectability	And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Detectability:</a:t>
            </a:r>
          </a:p>
          <a:p>
            <a:pPr lvl="1"/>
            <a:r>
              <a:rPr lang="en-US" dirty="0"/>
              <a:t>Signaled, </a:t>
            </a:r>
            <a:r>
              <a:rPr lang="en-US" dirty="0" err="1"/>
              <a:t>unsignaled</a:t>
            </a:r>
            <a:r>
              <a:rPr lang="en-US" dirty="0"/>
              <a:t>, false alarm</a:t>
            </a:r>
          </a:p>
          <a:p>
            <a:pPr lvl="2"/>
            <a:r>
              <a:rPr lang="en-US" dirty="0"/>
              <a:t>False positives, false negatives</a:t>
            </a:r>
          </a:p>
          <a:p>
            <a:r>
              <a:rPr lang="en-US" dirty="0"/>
              <a:t>Consistency:</a:t>
            </a:r>
          </a:p>
          <a:p>
            <a:pPr lvl="1"/>
            <a:r>
              <a:rPr lang="en-US" dirty="0"/>
              <a:t>Consistent—incorrect service seen identically by all  users</a:t>
            </a:r>
          </a:p>
          <a:p>
            <a:pPr lvl="1"/>
            <a:r>
              <a:rPr lang="en-US" dirty="0"/>
              <a:t>Inconsistent—incorrect service seen differently by  different users, Byzantine failures</a:t>
            </a:r>
          </a:p>
        </p:txBody>
      </p:sp>
    </p:spTree>
    <p:extLst>
      <p:ext uri="{BB962C8B-B14F-4D97-AF65-F5344CB8AC3E}">
        <p14:creationId xmlns:p14="http://schemas.microsoft.com/office/powerpoint/2010/main" val="526605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Dependability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Maintainability</a:t>
            </a:r>
          </a:p>
          <a:p>
            <a:endParaRPr lang="en-US" dirty="0"/>
          </a:p>
        </p:txBody>
      </p:sp>
      <p:sp>
        <p:nvSpPr>
          <p:cNvPr id="4" name="object 5"/>
          <p:cNvSpPr txBox="1"/>
          <p:nvPr/>
        </p:nvSpPr>
        <p:spPr>
          <a:xfrm>
            <a:off x="4804063" y="2333678"/>
            <a:ext cx="3827779" cy="232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9900"/>
              </a:lnSpc>
            </a:pP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Customers </a:t>
            </a:r>
            <a:r>
              <a:rPr sz="2850" i="1" spc="-30" dirty="0">
                <a:solidFill>
                  <a:srgbClr val="FE3B44"/>
                </a:solidFill>
                <a:latin typeface="Tahoma"/>
                <a:cs typeface="Tahoma"/>
              </a:rPr>
              <a:t>must</a:t>
            </a:r>
            <a:r>
              <a:rPr sz="2850" i="1" spc="-70" dirty="0">
                <a:solidFill>
                  <a:srgbClr val="FE3B44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identify  </a:t>
            </a:r>
            <a:r>
              <a:rPr sz="2800" dirty="0">
                <a:solidFill>
                  <a:srgbClr val="FA2035"/>
                </a:solidFill>
                <a:latin typeface="Tahoma"/>
                <a:cs typeface="Tahoma"/>
              </a:rPr>
              <a:t>the </a:t>
            </a: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dependability  requirements </a:t>
            </a:r>
            <a:r>
              <a:rPr sz="2800" dirty="0">
                <a:solidFill>
                  <a:srgbClr val="FA2035"/>
                </a:solidFill>
                <a:latin typeface="Tahoma"/>
                <a:cs typeface="Tahoma"/>
              </a:rPr>
              <a:t>of their  </a:t>
            </a: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system </a:t>
            </a:r>
            <a:r>
              <a:rPr sz="2800" dirty="0">
                <a:solidFill>
                  <a:srgbClr val="FA2035"/>
                </a:solidFill>
                <a:latin typeface="Tahoma"/>
                <a:cs typeface="Tahoma"/>
              </a:rPr>
              <a:t>and </a:t>
            </a: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developers  must </a:t>
            </a:r>
            <a:r>
              <a:rPr sz="2800" dirty="0">
                <a:solidFill>
                  <a:srgbClr val="FA2035"/>
                </a:solidFill>
                <a:latin typeface="Tahoma"/>
                <a:cs typeface="Tahoma"/>
              </a:rPr>
              <a:t>design so as to  </a:t>
            </a: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achieve</a:t>
            </a:r>
            <a:r>
              <a:rPr sz="2800" spc="-90" dirty="0">
                <a:solidFill>
                  <a:srgbClr val="FA203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A2035"/>
                </a:solidFill>
                <a:latin typeface="Tahoma"/>
                <a:cs typeface="Tahoma"/>
              </a:rPr>
              <a:t>them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656715" y="5410200"/>
            <a:ext cx="6744970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075" marR="5080" indent="-715010">
              <a:lnSpc>
                <a:spcPct val="128800"/>
              </a:lnSpc>
            </a:pPr>
            <a:r>
              <a:rPr sz="2800" b="1" spc="-5" dirty="0">
                <a:latin typeface="Arial"/>
                <a:cs typeface="Arial"/>
              </a:rPr>
              <a:t>Requirements: </a:t>
            </a:r>
            <a:r>
              <a:rPr sz="2800" i="1" spc="-5" dirty="0">
                <a:latin typeface="Arial"/>
                <a:cs typeface="Arial"/>
              </a:rPr>
              <a:t>These </a:t>
            </a:r>
            <a:r>
              <a:rPr sz="2800" i="1" dirty="0">
                <a:latin typeface="Arial"/>
                <a:cs typeface="Arial"/>
              </a:rPr>
              <a:t>are </a:t>
            </a:r>
            <a:r>
              <a:rPr sz="2800" b="1" i="1" spc="-5" dirty="0">
                <a:latin typeface="Arial"/>
                <a:cs typeface="Arial"/>
              </a:rPr>
              <a:t>properties </a:t>
            </a:r>
            <a:r>
              <a:rPr sz="2800" i="1" dirty="0">
                <a:latin typeface="Arial"/>
                <a:cs typeface="Arial"/>
              </a:rPr>
              <a:t>that  might be required of a given</a:t>
            </a:r>
            <a:r>
              <a:rPr sz="2800" i="1" spc="-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system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786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Dependability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3600" dirty="0">
                <a:latin typeface="Arial"/>
                <a:cs typeface="Arial"/>
              </a:rPr>
              <a:t>Note this very</a:t>
            </a:r>
            <a:r>
              <a:rPr lang="en-US" sz="3600" spc="-7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carefully…</a:t>
            </a:r>
          </a:p>
          <a:p>
            <a:pPr marL="12700">
              <a:lnSpc>
                <a:spcPct val="100000"/>
              </a:lnSpc>
            </a:pPr>
            <a:r>
              <a:rPr lang="en-US" sz="3600" spc="-5" dirty="0">
                <a:latin typeface="Arial"/>
                <a:cs typeface="Arial"/>
              </a:rPr>
              <a:t>Fault </a:t>
            </a:r>
            <a:r>
              <a:rPr lang="en-US" sz="3600" dirty="0">
                <a:latin typeface="Arial"/>
                <a:cs typeface="Arial"/>
              </a:rPr>
              <a:t>tolerance is </a:t>
            </a:r>
            <a:r>
              <a:rPr lang="en-US" sz="3600" b="1" i="1" spc="-5" dirty="0">
                <a:latin typeface="Arial"/>
                <a:cs typeface="Arial"/>
              </a:rPr>
              <a:t>not </a:t>
            </a:r>
            <a:r>
              <a:rPr lang="en-US" sz="3600" dirty="0">
                <a:latin typeface="Arial"/>
                <a:cs typeface="Arial"/>
              </a:rPr>
              <a:t>a system</a:t>
            </a:r>
            <a:r>
              <a:rPr lang="en-US" sz="3600" spc="-6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requirement or a system property</a:t>
            </a:r>
          </a:p>
          <a:p>
            <a:pPr marL="452755" lvl="1"/>
            <a:r>
              <a:rPr lang="en-US" sz="3160" dirty="0">
                <a:latin typeface="Arial"/>
                <a:cs typeface="Arial"/>
              </a:rPr>
              <a:t>It is a </a:t>
            </a:r>
            <a:r>
              <a:rPr lang="en-US" sz="3160" b="1" dirty="0">
                <a:latin typeface="Arial"/>
                <a:cs typeface="Arial"/>
              </a:rPr>
              <a:t>mechanism</a:t>
            </a:r>
            <a:r>
              <a:rPr lang="en-US" sz="3160" dirty="0">
                <a:latin typeface="Arial"/>
                <a:cs typeface="Arial"/>
              </a:rPr>
              <a:t> used to provide dependability</a:t>
            </a:r>
          </a:p>
        </p:txBody>
      </p:sp>
      <p:sp>
        <p:nvSpPr>
          <p:cNvPr id="6" name="object 5"/>
          <p:cNvSpPr/>
          <p:nvPr/>
        </p:nvSpPr>
        <p:spPr>
          <a:xfrm>
            <a:off x="6783982" y="3576637"/>
            <a:ext cx="2822903" cy="2976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8231258" y="3702888"/>
            <a:ext cx="1176020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75" algn="ctr">
              <a:lnSpc>
                <a:spcPct val="99500"/>
              </a:lnSpc>
            </a:pPr>
            <a:r>
              <a:rPr sz="1800" spc="-20" dirty="0">
                <a:latin typeface="Tahoma"/>
                <a:cs typeface="Tahoma"/>
              </a:rPr>
              <a:t>Fault  </a:t>
            </a:r>
            <a:r>
              <a:rPr sz="1800" spc="-5" dirty="0">
                <a:latin typeface="Tahoma"/>
                <a:cs typeface="Tahoma"/>
              </a:rPr>
              <a:t>tolerance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  not a  system  </a:t>
            </a:r>
            <a:r>
              <a:rPr sz="1800" spc="-5" dirty="0">
                <a:latin typeface="Tahoma"/>
                <a:cs typeface="Tahoma"/>
              </a:rPr>
              <a:t>property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81739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6200"/>
            <a:ext cx="2665095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Reliability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676400"/>
            <a:ext cx="7701915" cy="383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065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R(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10" dirty="0">
                <a:latin typeface="Arial"/>
                <a:cs typeface="Arial"/>
              </a:rPr>
              <a:t>=Probability </a:t>
            </a:r>
            <a:r>
              <a:rPr sz="2800" dirty="0">
                <a:latin typeface="Arial"/>
                <a:cs typeface="Arial"/>
              </a:rPr>
              <a:t>that the system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will</a:t>
            </a:r>
          </a:p>
          <a:p>
            <a:pPr marL="2602865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operate correctly in a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specified</a:t>
            </a:r>
          </a:p>
          <a:p>
            <a:pPr marL="2602865" marR="306070">
              <a:lnSpc>
                <a:spcPts val="3300"/>
              </a:lnSpc>
              <a:spcBef>
                <a:spcPts val="200"/>
              </a:spcBef>
            </a:pPr>
            <a:r>
              <a:rPr sz="2800" dirty="0">
                <a:latin typeface="Arial"/>
                <a:cs typeface="Arial"/>
              </a:rPr>
              <a:t>operating environment up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until  time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sz="2800" spc="-10" dirty="0">
                <a:latin typeface="Arial"/>
                <a:cs typeface="Arial"/>
              </a:rPr>
              <a:t>System’s </a:t>
            </a:r>
            <a:r>
              <a:rPr sz="2800" dirty="0">
                <a:latin typeface="Arial"/>
                <a:cs typeface="Arial"/>
              </a:rPr>
              <a:t>ability to provide continuous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service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dirty="0">
                <a:latin typeface="Arial"/>
                <a:cs typeface="Arial"/>
              </a:rPr>
              <a:t>Note that t is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important</a:t>
            </a:r>
          </a:p>
          <a:p>
            <a:pPr marL="354965" marR="5080" indent="-342900">
              <a:lnSpc>
                <a:spcPct val="102000"/>
              </a:lnSpc>
              <a:spcBef>
                <a:spcPts val="570"/>
              </a:spcBef>
            </a:pPr>
            <a:r>
              <a:rPr sz="2800" dirty="0">
                <a:latin typeface="Arial"/>
                <a:cs typeface="Arial"/>
              </a:rPr>
              <a:t>If a system only needs to operate for ten hours  at a time, then that is the reliability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target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28600"/>
            <a:ext cx="5274310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9614" algn="l"/>
                <a:tab pos="3056255" algn="l"/>
              </a:tabLst>
            </a:pPr>
            <a:r>
              <a:rPr spc="-5" dirty="0"/>
              <a:t>F</a:t>
            </a:r>
            <a:r>
              <a:rPr dirty="0"/>
              <a:t>a</a:t>
            </a:r>
            <a:r>
              <a:rPr spc="-5" dirty="0"/>
              <a:t>ilu</a:t>
            </a:r>
            <a:r>
              <a:rPr dirty="0"/>
              <a:t>re	Per	Dema</a:t>
            </a:r>
            <a:r>
              <a:rPr spc="-5" dirty="0"/>
              <a:t>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209800"/>
            <a:ext cx="8037830" cy="3429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22885" indent="-342900">
              <a:lnSpc>
                <a:spcPts val="3300"/>
              </a:lnSpc>
            </a:pPr>
            <a:r>
              <a:rPr sz="2800" dirty="0">
                <a:latin typeface="Arial"/>
                <a:cs typeface="Arial"/>
              </a:rPr>
              <a:t>Sometimes, the notion of time,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, is not what we  </a:t>
            </a:r>
            <a:r>
              <a:rPr sz="2800" spc="-5" dirty="0">
                <a:latin typeface="Arial"/>
                <a:cs typeface="Arial"/>
              </a:rPr>
              <a:t>need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dirty="0">
                <a:latin typeface="Arial"/>
                <a:cs typeface="Arial"/>
              </a:rPr>
              <a:t>Some systems are only called to act on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demand: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E.g., Protection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such systems, what we need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39370" algn="ctr">
              <a:lnSpc>
                <a:spcPct val="100000"/>
              </a:lnSpc>
            </a:pPr>
            <a:r>
              <a:rPr sz="2800" i="1" dirty="0">
                <a:latin typeface="Arial"/>
                <a:cs typeface="Arial"/>
              </a:rPr>
              <a:t>Probability of failure per</a:t>
            </a:r>
            <a:r>
              <a:rPr sz="2800" i="1" spc="-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demand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620" y="76200"/>
            <a:ext cx="2976245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63" y="2331720"/>
            <a:ext cx="6769734" cy="267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8865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A(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6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Probability that the system will</a:t>
            </a:r>
          </a:p>
          <a:p>
            <a:pPr marL="2907665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be operational at time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latin typeface="Arial"/>
                <a:cs typeface="Arial"/>
              </a:rPr>
              <a:t>Literally, </a:t>
            </a:r>
            <a:r>
              <a:rPr sz="2800" dirty="0">
                <a:latin typeface="Arial"/>
                <a:cs typeface="Arial"/>
              </a:rPr>
              <a:t>readiness for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service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dirty="0">
                <a:latin typeface="Arial"/>
                <a:cs typeface="Arial"/>
              </a:rPr>
              <a:t>Admits the possibility of brief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outages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Arial"/>
                <a:cs typeface="Arial"/>
              </a:rPr>
              <a:t>Fundamentally </a:t>
            </a:r>
            <a:r>
              <a:rPr sz="2800" spc="-10" dirty="0">
                <a:latin typeface="Arial"/>
                <a:cs typeface="Arial"/>
              </a:rPr>
              <a:t>different</a:t>
            </a:r>
            <a:r>
              <a:rPr sz="2800" dirty="0">
                <a:latin typeface="Arial"/>
                <a:cs typeface="Arial"/>
              </a:rPr>
              <a:t> concept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31590" algn="l"/>
              </a:tabLst>
            </a:pPr>
            <a:r>
              <a:rPr lang="en-US" sz="4000" dirty="0"/>
              <a:t>How to make it dependable?</a:t>
            </a:r>
            <a:endParaRPr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64465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Decide how strong the chain/box has to</a:t>
            </a:r>
            <a:r>
              <a:rPr lang="en-US" sz="2800" spc="-10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</a:p>
          <a:p>
            <a:pPr marL="604520" lvl="1"/>
            <a:r>
              <a:rPr lang="en-US" sz="2800" b="1" i="1" u="sng" dirty="0">
                <a:latin typeface="Arial"/>
                <a:cs typeface="Arial"/>
              </a:rPr>
              <a:t>Define dependability</a:t>
            </a:r>
            <a:r>
              <a:rPr lang="en-US" sz="2800" b="1" i="1" u="sng" spc="-100" dirty="0">
                <a:latin typeface="Arial"/>
                <a:cs typeface="Arial"/>
              </a:rPr>
              <a:t> </a:t>
            </a:r>
            <a:r>
              <a:rPr lang="en-US" sz="2800" b="1" i="1" u="sng" dirty="0">
                <a:latin typeface="Arial"/>
                <a:cs typeface="Arial"/>
              </a:rPr>
              <a:t>requirements</a:t>
            </a:r>
          </a:p>
          <a:p>
            <a:pPr marL="164465"/>
            <a:r>
              <a:rPr lang="en-US" sz="32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Determine how chain/box might fail</a:t>
            </a:r>
          </a:p>
          <a:p>
            <a:pPr marL="604520" lvl="1"/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Determine all possible faults that might occur</a:t>
            </a:r>
          </a:p>
          <a:p>
            <a:pPr marL="164465"/>
            <a:r>
              <a:rPr lang="en-US" sz="32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Buy high quality chain/box so as to avoid defects</a:t>
            </a:r>
          </a:p>
          <a:p>
            <a:pPr marL="604520" lvl="1"/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Practice fault avoidance during construction</a:t>
            </a:r>
          </a:p>
          <a:p>
            <a:pPr marL="164465"/>
            <a:r>
              <a:rPr lang="en-US" sz="32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Fix any broken links that remain</a:t>
            </a:r>
          </a:p>
          <a:p>
            <a:pPr marL="604520" lvl="1"/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Practice fault elimination during construction</a:t>
            </a:r>
          </a:p>
          <a:p>
            <a:pPr marL="164465"/>
            <a:r>
              <a:rPr lang="en-US" sz="32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Cope with broken links you didn’t find or that break</a:t>
            </a:r>
          </a:p>
          <a:p>
            <a:pPr marL="604520" lvl="1"/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Practice fault tolerance during operation</a:t>
            </a:r>
          </a:p>
          <a:p>
            <a:pPr marL="164465"/>
            <a:endParaRPr lang="en-US" sz="324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96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428" y="228600"/>
            <a:ext cx="6703059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07335" algn="l"/>
              </a:tabLst>
            </a:pPr>
            <a:r>
              <a:rPr spc="-5" dirty="0"/>
              <a:t>Reliability	</a:t>
            </a:r>
            <a:r>
              <a:rPr dirty="0"/>
              <a:t>vs.</a:t>
            </a:r>
            <a:r>
              <a:rPr spc="-75" dirty="0"/>
              <a:t> </a:t>
            </a:r>
            <a:r>
              <a:rPr spc="-5" dirty="0"/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263" y="2331720"/>
            <a:ext cx="8073390" cy="256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They </a:t>
            </a:r>
            <a:r>
              <a:rPr sz="2800" dirty="0">
                <a:latin typeface="Arial"/>
                <a:cs typeface="Arial"/>
              </a:rPr>
              <a:t>are not 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same.....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dirty="0">
                <a:latin typeface="Arial"/>
                <a:cs typeface="Arial"/>
              </a:rPr>
              <a:t>Example:</a:t>
            </a:r>
          </a:p>
          <a:p>
            <a:pPr marL="748665" marR="5080" indent="-279400" algn="just">
              <a:lnSpc>
                <a:spcPct val="101099"/>
              </a:lnSpc>
              <a:spcBef>
                <a:spcPts val="509"/>
              </a:spcBef>
            </a:pPr>
            <a:r>
              <a:rPr sz="2400" dirty="0">
                <a:latin typeface="Arial"/>
                <a:cs typeface="Arial"/>
              </a:rPr>
              <a:t>A system that fails, on average, once per hour but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  restarts automatically in ten milliseconds would not be  considered very reliable but is highly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available</a:t>
            </a:r>
          </a:p>
          <a:p>
            <a:pPr marL="469265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Availability =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0.9999972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308" y="152400"/>
            <a:ext cx="5335905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</a:tabLst>
            </a:pPr>
            <a:r>
              <a:rPr spc="-5" dirty="0"/>
              <a:t>Nines	of</a:t>
            </a:r>
            <a:r>
              <a:rPr spc="-70" dirty="0"/>
              <a:t> </a:t>
            </a:r>
            <a:r>
              <a:rPr spc="-5" dirty="0"/>
              <a:t>Availability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97489"/>
              </p:ext>
            </p:extLst>
          </p:nvPr>
        </p:nvGraphicFramePr>
        <p:xfrm>
          <a:off x="868684" y="1600200"/>
          <a:ext cx="8686796" cy="418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13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#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30" dirty="0">
                          <a:latin typeface="Tahoma"/>
                          <a:cs typeface="Tahoma"/>
                        </a:rPr>
                        <a:t>9’s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%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Downtime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24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year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Tahoma"/>
                          <a:cs typeface="Tahoma"/>
                        </a:rPr>
                        <a:t>Systems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99%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~5000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minutes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550545">
                        <a:lnSpc>
                          <a:spcPts val="2800"/>
                        </a:lnSpc>
                        <a:spcBef>
                          <a:spcPts val="470"/>
                        </a:spcBef>
                      </a:pPr>
                      <a:r>
                        <a:rPr sz="2400" spc="-10" dirty="0">
                          <a:latin typeface="Tahoma"/>
                          <a:cs typeface="Tahoma"/>
                        </a:rPr>
                        <a:t>General</a:t>
                      </a:r>
                      <a:r>
                        <a:rPr sz="24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web 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site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99.9%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~500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minutes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Amazon.com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99.99%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~50</a:t>
                      </a:r>
                      <a:r>
                        <a:rPr sz="24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minutes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871855">
                        <a:lnSpc>
                          <a:spcPts val="28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Enterprise 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server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99.999%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~5</a:t>
                      </a:r>
                      <a:r>
                        <a:rPr sz="24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minutes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857885">
                        <a:lnSpc>
                          <a:spcPts val="2800"/>
                        </a:lnSpc>
                        <a:spcBef>
                          <a:spcPts val="470"/>
                        </a:spcBef>
                      </a:pPr>
                      <a:r>
                        <a:rPr sz="2400" spc="-24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elephone 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System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98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99.9999%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~30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seconds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Phone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switches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32472" y="6019800"/>
            <a:ext cx="85934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00080"/>
                </a:solidFill>
                <a:latin typeface="Tahoma"/>
                <a:cs typeface="Tahoma"/>
              </a:rPr>
              <a:t>Caveats: </a:t>
            </a:r>
            <a:r>
              <a:rPr sz="2400" dirty="0">
                <a:solidFill>
                  <a:srgbClr val="800080"/>
                </a:solidFill>
                <a:latin typeface="Tahoma"/>
                <a:cs typeface="Tahoma"/>
              </a:rPr>
              <a:t>How </a:t>
            </a:r>
            <a:r>
              <a:rPr sz="2400" spc="-5" dirty="0">
                <a:solidFill>
                  <a:srgbClr val="800080"/>
                </a:solidFill>
                <a:latin typeface="Tahoma"/>
                <a:cs typeface="Tahoma"/>
              </a:rPr>
              <a:t>measured? </a:t>
            </a:r>
            <a:r>
              <a:rPr sz="2400" dirty="0">
                <a:solidFill>
                  <a:srgbClr val="800080"/>
                </a:solidFill>
                <a:latin typeface="Tahoma"/>
                <a:cs typeface="Tahoma"/>
              </a:rPr>
              <a:t>What does it </a:t>
            </a:r>
            <a:r>
              <a:rPr sz="2400" spc="-5" dirty="0">
                <a:solidFill>
                  <a:srgbClr val="800080"/>
                </a:solidFill>
                <a:latin typeface="Tahoma"/>
                <a:cs typeface="Tahoma"/>
              </a:rPr>
              <a:t>mean </a:t>
            </a:r>
            <a:r>
              <a:rPr sz="2400" dirty="0">
                <a:solidFill>
                  <a:srgbClr val="800080"/>
                </a:solidFill>
                <a:latin typeface="Tahoma"/>
                <a:cs typeface="Tahoma"/>
              </a:rPr>
              <a:t>to be</a:t>
            </a:r>
            <a:r>
              <a:rPr sz="2400" spc="-30" dirty="0">
                <a:solidFill>
                  <a:srgbClr val="80008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800080"/>
                </a:solidFill>
                <a:latin typeface="Tahoma"/>
                <a:cs typeface="Tahoma"/>
              </a:rPr>
              <a:t>operational?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63" y="1158558"/>
            <a:ext cx="4589780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Design</a:t>
            </a:r>
            <a:r>
              <a:rPr spc="-55" dirty="0"/>
              <a:t> </a:t>
            </a:r>
            <a:r>
              <a:rPr spc="-5" dirty="0"/>
              <a:t>Tradeoffs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463" y="2302510"/>
            <a:ext cx="175641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Availability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213" y="2302510"/>
            <a:ext cx="224155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0575">
              <a:lnSpc>
                <a:spcPts val="2840"/>
              </a:lnSpc>
            </a:pPr>
            <a:r>
              <a:rPr sz="2400" spc="-30" dirty="0">
                <a:latin typeface="Tahoma"/>
                <a:cs typeface="Tahoma"/>
              </a:rPr>
              <a:t>MTTF</a:t>
            </a:r>
            <a:endParaRPr sz="2400">
              <a:latin typeface="Tahoma"/>
              <a:cs typeface="Tahoma"/>
            </a:endParaRPr>
          </a:p>
          <a:p>
            <a:pPr marL="298450" marR="5080" indent="-285750">
              <a:lnSpc>
                <a:spcPts val="2900"/>
              </a:lnSpc>
              <a:spcBef>
                <a:spcPts val="40"/>
              </a:spcBef>
            </a:pPr>
            <a:r>
              <a:rPr sz="2400" dirty="0">
                <a:latin typeface="Tahoma"/>
                <a:cs typeface="Tahoma"/>
              </a:rPr>
              <a:t>--------------------  </a:t>
            </a:r>
            <a:r>
              <a:rPr sz="2400" spc="-30" dirty="0">
                <a:latin typeface="Tahoma"/>
                <a:cs typeface="Tahoma"/>
              </a:rPr>
              <a:t>MTTF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MTTR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3581400"/>
            <a:ext cx="7247255" cy="3100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How to make availability approach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100%?</a:t>
            </a:r>
          </a:p>
          <a:p>
            <a:pPr marL="621665" marR="855980">
              <a:lnSpc>
                <a:spcPts val="3800"/>
              </a:lnSpc>
              <a:spcBef>
                <a:spcPts val="1000"/>
              </a:spcBef>
            </a:pPr>
            <a:r>
              <a:rPr sz="3200" spc="-40" dirty="0">
                <a:latin typeface="Tahoma"/>
                <a:cs typeface="Tahoma"/>
              </a:rPr>
              <a:t>MTTF </a:t>
            </a:r>
            <a:r>
              <a:rPr sz="3200" spc="-1570" dirty="0">
                <a:latin typeface="Wingdings"/>
                <a:cs typeface="Wingdings"/>
              </a:rPr>
              <a:t>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lang="en-US" sz="3200" spc="1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infinity (high </a:t>
            </a:r>
            <a:r>
              <a:rPr sz="3200" spc="-10" dirty="0">
                <a:latin typeface="Tahoma"/>
                <a:cs typeface="Tahoma"/>
              </a:rPr>
              <a:t>reliability) </a:t>
            </a:r>
            <a:endParaRPr lang="en-US" sz="3200" spc="-10" dirty="0">
              <a:latin typeface="Tahoma"/>
              <a:cs typeface="Tahoma"/>
            </a:endParaRPr>
          </a:p>
          <a:p>
            <a:pPr marL="621665" marR="855980">
              <a:lnSpc>
                <a:spcPts val="3800"/>
              </a:lnSpc>
              <a:spcBef>
                <a:spcPts val="1000"/>
              </a:spcBef>
            </a:pPr>
            <a:r>
              <a:rPr sz="3200" spc="-40" dirty="0">
                <a:latin typeface="Tahoma"/>
                <a:cs typeface="Tahoma"/>
              </a:rPr>
              <a:t>MTTR </a:t>
            </a:r>
            <a:r>
              <a:rPr sz="3200" spc="-1570" dirty="0">
                <a:latin typeface="Wingdings"/>
                <a:cs typeface="Wingdings"/>
              </a:rPr>
              <a:t>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lang="en-US" sz="3200" spc="1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ahoma"/>
                <a:cs typeface="Tahoma"/>
              </a:rPr>
              <a:t>zero (fast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recovery)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Arial"/>
                <a:cs typeface="Arial"/>
              </a:rPr>
              <a:t>Need to define maximum repair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time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dirty="0">
                <a:latin typeface="Arial"/>
                <a:cs typeface="Arial"/>
              </a:rPr>
              <a:t>Need to define how Availability is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measured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37661" y="2133600"/>
            <a:ext cx="1563370" cy="12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-25" dirty="0">
                <a:latin typeface="Tahoma"/>
                <a:cs typeface="Tahoma"/>
              </a:rPr>
              <a:t>MTTF </a:t>
            </a:r>
            <a:r>
              <a:rPr sz="1800" dirty="0">
                <a:latin typeface="Tahoma"/>
                <a:cs typeface="Tahoma"/>
              </a:rPr>
              <a:t>= Mean  Time </a:t>
            </a:r>
            <a:r>
              <a:rPr sz="1800" spc="-95" dirty="0">
                <a:latin typeface="Tahoma"/>
                <a:cs typeface="Tahoma"/>
              </a:rPr>
              <a:t>To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Failure</a:t>
            </a:r>
            <a:endParaRPr sz="1800">
              <a:latin typeface="Tahoma"/>
              <a:cs typeface="Tahoma"/>
            </a:endParaRPr>
          </a:p>
          <a:p>
            <a:pPr marL="12700" marR="27940">
              <a:lnSpc>
                <a:spcPts val="2120"/>
              </a:lnSpc>
              <a:spcBef>
                <a:spcPts val="1160"/>
              </a:spcBef>
            </a:pPr>
            <a:r>
              <a:rPr sz="1800" spc="-25" dirty="0">
                <a:latin typeface="Tahoma"/>
                <a:cs typeface="Tahoma"/>
              </a:rPr>
              <a:t>MTTR </a:t>
            </a:r>
            <a:r>
              <a:rPr sz="1800" dirty="0">
                <a:latin typeface="Tahoma"/>
                <a:cs typeface="Tahoma"/>
              </a:rPr>
              <a:t>= Mean  Time </a:t>
            </a:r>
            <a:r>
              <a:rPr sz="1800" spc="-95" dirty="0">
                <a:latin typeface="Tahoma"/>
                <a:cs typeface="Tahoma"/>
              </a:rPr>
              <a:t>To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Repair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latin typeface="Arial"/>
                <a:cs typeface="Arial"/>
              </a:rPr>
              <a:t>Which </a:t>
            </a:r>
            <a:r>
              <a:rPr lang="en-US" sz="4000" dirty="0">
                <a:latin typeface="Arial"/>
                <a:cs typeface="Arial"/>
              </a:rPr>
              <a:t>has higher</a:t>
            </a:r>
            <a:r>
              <a:rPr lang="en-US" sz="4000" spc="-60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availability?</a:t>
            </a:r>
          </a:p>
          <a:p>
            <a:pPr marL="909320" lvl="1">
              <a:spcBef>
                <a:spcPts val="515"/>
              </a:spcBef>
            </a:pPr>
            <a:r>
              <a:rPr lang="en-US" sz="3160" dirty="0">
                <a:latin typeface="Arial"/>
                <a:cs typeface="Arial"/>
              </a:rPr>
              <a:t>Two 4.5 hour outage /</a:t>
            </a:r>
            <a:r>
              <a:rPr lang="en-US" sz="3160" spc="-85" dirty="0">
                <a:latin typeface="Arial"/>
                <a:cs typeface="Arial"/>
              </a:rPr>
              <a:t> </a:t>
            </a:r>
            <a:r>
              <a:rPr lang="en-US" sz="3160" dirty="0">
                <a:latin typeface="Arial"/>
                <a:cs typeface="Arial"/>
              </a:rPr>
              <a:t>year </a:t>
            </a:r>
          </a:p>
          <a:p>
            <a:pPr marL="909320" lvl="1">
              <a:spcBef>
                <a:spcPts val="515"/>
              </a:spcBef>
            </a:pPr>
            <a:r>
              <a:rPr lang="en-US" sz="3160" dirty="0">
                <a:latin typeface="Arial"/>
                <a:cs typeface="Arial"/>
              </a:rPr>
              <a:t>1 minute outage /</a:t>
            </a:r>
            <a:r>
              <a:rPr lang="en-US" sz="3160" spc="-80" dirty="0">
                <a:latin typeface="Arial"/>
                <a:cs typeface="Arial"/>
              </a:rPr>
              <a:t> </a:t>
            </a:r>
            <a:r>
              <a:rPr lang="en-US" sz="3160" dirty="0">
                <a:latin typeface="Arial"/>
                <a:cs typeface="Arial"/>
              </a:rPr>
              <a:t>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4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latin typeface="Arial"/>
                <a:cs typeface="Arial"/>
              </a:rPr>
              <a:t>Which </a:t>
            </a:r>
            <a:r>
              <a:rPr lang="en-US" sz="4000" dirty="0">
                <a:latin typeface="Arial"/>
                <a:cs typeface="Arial"/>
              </a:rPr>
              <a:t>has higher</a:t>
            </a:r>
            <a:r>
              <a:rPr lang="en-US" sz="4000" spc="-60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availability?</a:t>
            </a:r>
          </a:p>
          <a:p>
            <a:pPr marL="909320" lvl="1">
              <a:spcBef>
                <a:spcPts val="515"/>
              </a:spcBef>
            </a:pPr>
            <a:r>
              <a:rPr lang="en-US" sz="3160" dirty="0">
                <a:latin typeface="Arial"/>
                <a:cs typeface="Arial"/>
              </a:rPr>
              <a:t>Two 4.5 hour outage /</a:t>
            </a:r>
            <a:r>
              <a:rPr lang="en-US" sz="3160" spc="-85" dirty="0">
                <a:latin typeface="Arial"/>
                <a:cs typeface="Arial"/>
              </a:rPr>
              <a:t> </a:t>
            </a:r>
            <a:r>
              <a:rPr lang="en-US" sz="3160" dirty="0">
                <a:latin typeface="Arial"/>
                <a:cs typeface="Arial"/>
              </a:rPr>
              <a:t>year -99.89</a:t>
            </a:r>
          </a:p>
          <a:p>
            <a:pPr marL="909320" lvl="1">
              <a:spcBef>
                <a:spcPts val="620"/>
              </a:spcBef>
            </a:pPr>
            <a:r>
              <a:rPr lang="en-US" sz="3160" dirty="0">
                <a:latin typeface="Arial"/>
                <a:cs typeface="Arial"/>
              </a:rPr>
              <a:t>1 minute outage /</a:t>
            </a:r>
            <a:r>
              <a:rPr lang="en-US" sz="3160" spc="-80" dirty="0">
                <a:latin typeface="Arial"/>
                <a:cs typeface="Arial"/>
              </a:rPr>
              <a:t> </a:t>
            </a:r>
            <a:r>
              <a:rPr lang="en-US" sz="3160" dirty="0">
                <a:latin typeface="Arial"/>
                <a:cs typeface="Arial"/>
              </a:rPr>
              <a:t>day – 99.999</a:t>
            </a:r>
          </a:p>
          <a:p>
            <a:r>
              <a:rPr lang="en-US" sz="3600" spc="-5" dirty="0">
                <a:latin typeface="Arial"/>
                <a:cs typeface="Arial"/>
              </a:rPr>
              <a:t>For </a:t>
            </a:r>
            <a:r>
              <a:rPr lang="en-US" sz="3600" dirty="0">
                <a:latin typeface="Arial"/>
                <a:cs typeface="Arial"/>
              </a:rPr>
              <a:t>an Internet-based company such as EBay or  Amazon, which would be more desirable?</a:t>
            </a:r>
            <a:r>
              <a:rPr lang="en-US" sz="3600" spc="-90" dirty="0">
                <a:latin typeface="Arial"/>
                <a:cs typeface="Arial"/>
              </a:rPr>
              <a:t> </a:t>
            </a:r>
            <a:r>
              <a:rPr lang="en-US" sz="3600" spc="-5" dirty="0">
                <a:latin typeface="Arial"/>
                <a:cs typeface="Arial"/>
              </a:rPr>
              <a:t>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9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latin typeface="Arial"/>
                <a:cs typeface="Arial"/>
              </a:rPr>
              <a:t>Which </a:t>
            </a:r>
            <a:r>
              <a:rPr lang="en-US" sz="4000" dirty="0">
                <a:latin typeface="Arial"/>
                <a:cs typeface="Arial"/>
              </a:rPr>
              <a:t>has higher</a:t>
            </a:r>
            <a:r>
              <a:rPr lang="en-US" sz="4000" spc="-60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availability?</a:t>
            </a:r>
          </a:p>
          <a:p>
            <a:pPr marL="909320" lvl="1">
              <a:spcBef>
                <a:spcPts val="515"/>
              </a:spcBef>
            </a:pPr>
            <a:r>
              <a:rPr lang="en-US" sz="3160" dirty="0">
                <a:latin typeface="Arial"/>
                <a:cs typeface="Arial"/>
              </a:rPr>
              <a:t>Two 4.5 hour outage /</a:t>
            </a:r>
            <a:r>
              <a:rPr lang="en-US" sz="3160" spc="-85" dirty="0">
                <a:latin typeface="Arial"/>
                <a:cs typeface="Arial"/>
              </a:rPr>
              <a:t> </a:t>
            </a:r>
            <a:r>
              <a:rPr lang="en-US" sz="3160" dirty="0">
                <a:latin typeface="Arial"/>
                <a:cs typeface="Arial"/>
              </a:rPr>
              <a:t>year -99.89</a:t>
            </a:r>
          </a:p>
          <a:p>
            <a:pPr marL="909320" lvl="1">
              <a:spcBef>
                <a:spcPts val="620"/>
              </a:spcBef>
            </a:pPr>
            <a:r>
              <a:rPr lang="en-US" sz="3160" dirty="0">
                <a:latin typeface="Arial"/>
                <a:cs typeface="Arial"/>
              </a:rPr>
              <a:t>1 minute outage /</a:t>
            </a:r>
            <a:r>
              <a:rPr lang="en-US" sz="3160" spc="-80" dirty="0">
                <a:latin typeface="Arial"/>
                <a:cs typeface="Arial"/>
              </a:rPr>
              <a:t> </a:t>
            </a:r>
            <a:r>
              <a:rPr lang="en-US" sz="3160" dirty="0">
                <a:latin typeface="Arial"/>
                <a:cs typeface="Arial"/>
              </a:rPr>
              <a:t>day – 99.999</a:t>
            </a:r>
          </a:p>
          <a:p>
            <a:r>
              <a:rPr lang="en-US" sz="3600" spc="-5" dirty="0">
                <a:latin typeface="Arial"/>
                <a:cs typeface="Arial"/>
              </a:rPr>
              <a:t>For </a:t>
            </a:r>
            <a:r>
              <a:rPr lang="en-US" sz="3600" dirty="0">
                <a:latin typeface="Arial"/>
                <a:cs typeface="Arial"/>
              </a:rPr>
              <a:t>an Internet-base company such as EBay or  Amazon, which would be more desirable?</a:t>
            </a:r>
            <a:r>
              <a:rPr lang="en-US" sz="3600" spc="-90" dirty="0">
                <a:latin typeface="Arial"/>
                <a:cs typeface="Arial"/>
              </a:rPr>
              <a:t> </a:t>
            </a:r>
            <a:r>
              <a:rPr lang="en-US" sz="3600" spc="-5" dirty="0">
                <a:latin typeface="Arial"/>
                <a:cs typeface="Arial"/>
              </a:rPr>
              <a:t>Why</a:t>
            </a:r>
          </a:p>
          <a:p>
            <a:r>
              <a:rPr lang="en-US" sz="3600" spc="-5" dirty="0">
                <a:latin typeface="Arial"/>
                <a:cs typeface="Arial"/>
              </a:rPr>
              <a:t>For </a:t>
            </a:r>
            <a:r>
              <a:rPr lang="en-US" sz="3600" dirty="0">
                <a:latin typeface="Arial"/>
                <a:cs typeface="Arial"/>
              </a:rPr>
              <a:t>an autonomous</a:t>
            </a:r>
            <a:r>
              <a:rPr lang="en-US" sz="3600" spc="-6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rover?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latin typeface="Arial"/>
                <a:cs typeface="Arial"/>
              </a:rPr>
              <a:t>Which </a:t>
            </a:r>
            <a:r>
              <a:rPr lang="en-US" sz="4000" dirty="0">
                <a:latin typeface="Arial"/>
                <a:cs typeface="Arial"/>
              </a:rPr>
              <a:t>has higher</a:t>
            </a:r>
            <a:r>
              <a:rPr lang="en-US" sz="4000" spc="-60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availability?</a:t>
            </a:r>
          </a:p>
          <a:p>
            <a:pPr marL="909320" lvl="1">
              <a:spcBef>
                <a:spcPts val="515"/>
              </a:spcBef>
            </a:pPr>
            <a:r>
              <a:rPr lang="en-US" sz="3160" dirty="0">
                <a:latin typeface="Arial"/>
                <a:cs typeface="Arial"/>
              </a:rPr>
              <a:t>Two 4.5 hour outage /</a:t>
            </a:r>
            <a:r>
              <a:rPr lang="en-US" sz="3160" spc="-85" dirty="0">
                <a:latin typeface="Arial"/>
                <a:cs typeface="Arial"/>
              </a:rPr>
              <a:t> </a:t>
            </a:r>
            <a:r>
              <a:rPr lang="en-US" sz="3160" dirty="0">
                <a:latin typeface="Arial"/>
                <a:cs typeface="Arial"/>
              </a:rPr>
              <a:t>year -99.89</a:t>
            </a:r>
          </a:p>
          <a:p>
            <a:pPr marL="909320" lvl="1">
              <a:spcBef>
                <a:spcPts val="620"/>
              </a:spcBef>
            </a:pPr>
            <a:r>
              <a:rPr lang="en-US" sz="3160" dirty="0">
                <a:latin typeface="Arial"/>
                <a:cs typeface="Arial"/>
              </a:rPr>
              <a:t>1 minute outage /</a:t>
            </a:r>
            <a:r>
              <a:rPr lang="en-US" sz="3160" spc="-80" dirty="0">
                <a:latin typeface="Arial"/>
                <a:cs typeface="Arial"/>
              </a:rPr>
              <a:t> </a:t>
            </a:r>
            <a:r>
              <a:rPr lang="en-US" sz="3160" dirty="0">
                <a:latin typeface="Arial"/>
                <a:cs typeface="Arial"/>
              </a:rPr>
              <a:t>day – 99.999</a:t>
            </a:r>
          </a:p>
          <a:p>
            <a:r>
              <a:rPr lang="en-US" sz="3600" spc="-5" dirty="0">
                <a:latin typeface="Arial"/>
                <a:cs typeface="Arial"/>
              </a:rPr>
              <a:t>For </a:t>
            </a:r>
            <a:r>
              <a:rPr lang="en-US" sz="3600" dirty="0">
                <a:latin typeface="Arial"/>
                <a:cs typeface="Arial"/>
              </a:rPr>
              <a:t>an Internet-base company such as EBay or  Amazon, which would be more desirable?</a:t>
            </a:r>
            <a:r>
              <a:rPr lang="en-US" sz="3600" spc="-90" dirty="0">
                <a:latin typeface="Arial"/>
                <a:cs typeface="Arial"/>
              </a:rPr>
              <a:t> </a:t>
            </a:r>
            <a:r>
              <a:rPr lang="en-US" sz="3600" spc="-5" dirty="0">
                <a:latin typeface="Arial"/>
                <a:cs typeface="Arial"/>
              </a:rPr>
              <a:t>Why</a:t>
            </a:r>
          </a:p>
          <a:p>
            <a:r>
              <a:rPr lang="en-US" sz="3600" spc="-5" dirty="0">
                <a:latin typeface="Arial"/>
                <a:cs typeface="Arial"/>
              </a:rPr>
              <a:t>For </a:t>
            </a:r>
            <a:r>
              <a:rPr lang="en-US" sz="3600" dirty="0">
                <a:latin typeface="Arial"/>
                <a:cs typeface="Arial"/>
              </a:rPr>
              <a:t>an autonomous</a:t>
            </a:r>
            <a:r>
              <a:rPr lang="en-US" sz="3600" spc="-6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rover?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5791200"/>
            <a:ext cx="4828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lang="en-US" dirty="0">
                <a:latin typeface="Arial"/>
                <a:cs typeface="Arial"/>
              </a:rPr>
              <a:t>Need to specify details of acceptable</a:t>
            </a:r>
            <a:r>
              <a:rPr lang="en-US" spc="-9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outages</a:t>
            </a:r>
          </a:p>
        </p:txBody>
      </p:sp>
    </p:spTree>
    <p:extLst>
      <p:ext uri="{BB962C8B-B14F-4D97-AF65-F5344CB8AC3E}">
        <p14:creationId xmlns:p14="http://schemas.microsoft.com/office/powerpoint/2010/main" val="1646681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specify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latin typeface="Arial"/>
                <a:cs typeface="Arial"/>
              </a:rPr>
              <a:t>Minimum probability of readiness for service</a:t>
            </a:r>
          </a:p>
          <a:p>
            <a:pPr marL="12700">
              <a:lnSpc>
                <a:spcPct val="100000"/>
              </a:lnSpc>
            </a:pPr>
            <a:r>
              <a:rPr lang="en-US" sz="4000" spc="-5" dirty="0">
                <a:latin typeface="Arial"/>
                <a:cs typeface="Arial"/>
              </a:rPr>
              <a:t>Period over which probability is measured</a:t>
            </a:r>
          </a:p>
          <a:p>
            <a:pPr marL="892810" lvl="2"/>
            <a:r>
              <a:rPr lang="en-US" sz="3120" spc="-5" dirty="0">
                <a:latin typeface="Arial"/>
                <a:cs typeface="Arial"/>
              </a:rPr>
              <a:t>Fixed or moving window</a:t>
            </a:r>
          </a:p>
          <a:p>
            <a:pPr marL="12700">
              <a:lnSpc>
                <a:spcPct val="100000"/>
              </a:lnSpc>
            </a:pPr>
            <a:r>
              <a:rPr lang="en-US" sz="4000" spc="-5" dirty="0">
                <a:latin typeface="Arial"/>
                <a:cs typeface="Arial"/>
              </a:rPr>
              <a:t>Maximum acceptable outage</a:t>
            </a:r>
          </a:p>
          <a:p>
            <a:pPr marL="12700">
              <a:lnSpc>
                <a:spcPct val="100000"/>
              </a:lnSpc>
            </a:pPr>
            <a:r>
              <a:rPr lang="en-US" sz="4000" spc="-5" dirty="0">
                <a:latin typeface="Arial"/>
                <a:cs typeface="Arial"/>
              </a:rPr>
              <a:t>Time to repair</a:t>
            </a:r>
          </a:p>
          <a:p>
            <a:pPr marL="12700">
              <a:lnSpc>
                <a:spcPct val="100000"/>
              </a:lnSpc>
            </a:pPr>
            <a:r>
              <a:rPr lang="en-US" sz="4000" spc="-5" dirty="0">
                <a:latin typeface="Arial"/>
                <a:cs typeface="Arial"/>
              </a:rPr>
              <a:t>Minimum sustained operating time</a:t>
            </a:r>
          </a:p>
        </p:txBody>
      </p:sp>
    </p:spTree>
    <p:extLst>
      <p:ext uri="{BB962C8B-B14F-4D97-AF65-F5344CB8AC3E}">
        <p14:creationId xmlns:p14="http://schemas.microsoft.com/office/powerpoint/2010/main" val="31640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pc="-5" dirty="0">
                <a:latin typeface="Arial"/>
                <a:cs typeface="Arial"/>
              </a:rPr>
              <a:t>Absence of catastrophic consequences on the  users or the</a:t>
            </a:r>
            <a:r>
              <a:rPr lang="en-US" sz="2800" b="1" spc="-20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environment</a:t>
            </a:r>
          </a:p>
          <a:p>
            <a:r>
              <a:rPr lang="en-US" sz="2800" dirty="0">
                <a:latin typeface="Arial"/>
                <a:cs typeface="Arial"/>
              </a:rPr>
              <a:t>Are commercial aircraft “safe”?</a:t>
            </a:r>
          </a:p>
          <a:p>
            <a:pPr lvl="1"/>
            <a:r>
              <a:rPr lang="en-US" sz="2360" dirty="0">
                <a:latin typeface="Arial"/>
                <a:cs typeface="Arial"/>
              </a:rPr>
              <a:t>They crash occasionally</a:t>
            </a:r>
          </a:p>
          <a:p>
            <a:pPr lvl="1"/>
            <a:r>
              <a:rPr lang="en-US" sz="2360" dirty="0">
                <a:latin typeface="Arial"/>
                <a:cs typeface="Arial"/>
              </a:rPr>
              <a:t>How many crashes are too many?</a:t>
            </a:r>
          </a:p>
          <a:p>
            <a:r>
              <a:rPr lang="en-US" sz="3240" dirty="0">
                <a:latin typeface="Arial"/>
                <a:cs typeface="Arial"/>
              </a:rPr>
              <a:t>Are cars “safe”?	They crash quite a lot</a:t>
            </a:r>
          </a:p>
          <a:p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67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pc="-5" dirty="0">
                <a:latin typeface="Arial"/>
                <a:cs typeface="Arial"/>
              </a:rPr>
              <a:t>Absence of catastrophic consequences on the  users or the</a:t>
            </a:r>
            <a:r>
              <a:rPr lang="en-US" sz="2800" b="1" spc="-20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environment</a:t>
            </a:r>
          </a:p>
          <a:p>
            <a:r>
              <a:rPr lang="en-US" sz="2800" dirty="0">
                <a:latin typeface="Arial"/>
                <a:cs typeface="Arial"/>
              </a:rPr>
              <a:t>Are commercial aircraft “safe”?</a:t>
            </a:r>
          </a:p>
          <a:p>
            <a:pPr lvl="1"/>
            <a:r>
              <a:rPr lang="en-US" sz="2360" dirty="0">
                <a:latin typeface="Arial"/>
                <a:cs typeface="Arial"/>
              </a:rPr>
              <a:t>They crash occasionally</a:t>
            </a:r>
          </a:p>
          <a:p>
            <a:pPr lvl="1"/>
            <a:r>
              <a:rPr lang="en-US" sz="2360" dirty="0">
                <a:latin typeface="Arial"/>
                <a:cs typeface="Arial"/>
              </a:rPr>
              <a:t>How many crashes are too many?</a:t>
            </a:r>
          </a:p>
          <a:p>
            <a:r>
              <a:rPr lang="en-US" sz="3240" dirty="0">
                <a:latin typeface="Arial"/>
                <a:cs typeface="Arial"/>
              </a:rPr>
              <a:t>Are cars “safe”?	They crash quite a lot</a:t>
            </a:r>
          </a:p>
          <a:p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762923" y="6096000"/>
            <a:ext cx="8610600" cy="533400"/>
          </a:xfrm>
          <a:prstGeom prst="rect">
            <a:avLst/>
          </a:prstGeom>
          <a:solidFill>
            <a:srgbClr val="FFD0D5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Tahoma"/>
                <a:cs typeface="Tahoma"/>
              </a:rPr>
              <a:t>40K </a:t>
            </a:r>
            <a:r>
              <a:rPr sz="2400" spc="-5" dirty="0">
                <a:latin typeface="Tahoma"/>
                <a:cs typeface="Tahoma"/>
              </a:rPr>
              <a:t>deaths/yr; </a:t>
            </a:r>
            <a:r>
              <a:rPr sz="2400" dirty="0">
                <a:latin typeface="Tahoma"/>
                <a:cs typeface="Tahoma"/>
              </a:rPr>
              <a:t>800/week = 2 </a:t>
            </a:r>
            <a:r>
              <a:rPr sz="2400" spc="-5" dirty="0">
                <a:latin typeface="Tahoma"/>
                <a:cs typeface="Tahoma"/>
              </a:rPr>
              <a:t>fully </a:t>
            </a:r>
            <a:r>
              <a:rPr sz="2400" dirty="0">
                <a:latin typeface="Tahoma"/>
                <a:cs typeface="Tahoma"/>
              </a:rPr>
              <a:t>loaded Boeing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747/week</a:t>
            </a:r>
          </a:p>
        </p:txBody>
      </p:sp>
    </p:spTree>
    <p:extLst>
      <p:ext uri="{BB962C8B-B14F-4D97-AF65-F5344CB8AC3E}">
        <p14:creationId xmlns:p14="http://schemas.microsoft.com/office/powerpoint/2010/main" val="372079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31590" algn="l"/>
              </a:tabLst>
            </a:pPr>
            <a:r>
              <a:rPr lang="en-US" sz="4000" dirty="0"/>
              <a:t>How to make it dependable?</a:t>
            </a:r>
            <a:endParaRPr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64465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Decide how strong the chain/box has to</a:t>
            </a:r>
            <a:r>
              <a:rPr lang="en-US" sz="2800" spc="-10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</a:p>
          <a:p>
            <a:pPr marL="604520" lvl="1"/>
            <a:r>
              <a:rPr lang="en-US" sz="2800" b="1" i="1" u="sng" dirty="0">
                <a:latin typeface="Arial"/>
                <a:cs typeface="Arial"/>
              </a:rPr>
              <a:t>Define dependability</a:t>
            </a:r>
            <a:r>
              <a:rPr lang="en-US" sz="2800" b="1" i="1" u="sng" spc="-100" dirty="0">
                <a:latin typeface="Arial"/>
                <a:cs typeface="Arial"/>
              </a:rPr>
              <a:t> </a:t>
            </a:r>
            <a:r>
              <a:rPr lang="en-US" sz="2800" b="1" i="1" u="sng" dirty="0">
                <a:latin typeface="Arial"/>
                <a:cs typeface="Arial"/>
              </a:rPr>
              <a:t>requirements</a:t>
            </a:r>
          </a:p>
          <a:p>
            <a:pPr marL="164465"/>
            <a:r>
              <a:rPr lang="en-US" sz="3240" dirty="0">
                <a:solidFill>
                  <a:schemeClr val="tx1"/>
                </a:solidFill>
                <a:latin typeface="Arial"/>
                <a:cs typeface="Arial"/>
              </a:rPr>
              <a:t>Determine how chain/box might fail</a:t>
            </a:r>
          </a:p>
          <a:p>
            <a:pPr marL="604520" lvl="1"/>
            <a:r>
              <a:rPr lang="en-US" sz="2800" b="1" i="1" u="sng" dirty="0">
                <a:solidFill>
                  <a:schemeClr val="tx1"/>
                </a:solidFill>
                <a:latin typeface="Arial"/>
                <a:cs typeface="Arial"/>
              </a:rPr>
              <a:t>Determine all possible faults that might occur</a:t>
            </a:r>
          </a:p>
          <a:p>
            <a:pPr marL="164465"/>
            <a:r>
              <a:rPr lang="en-US" sz="32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Buy high quality chain/box so as to avoid defects</a:t>
            </a:r>
          </a:p>
          <a:p>
            <a:pPr marL="604520" lvl="1"/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Practice fault avoidance during construction</a:t>
            </a:r>
          </a:p>
          <a:p>
            <a:pPr marL="164465"/>
            <a:r>
              <a:rPr lang="en-US" sz="32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Fix any broken links that remain</a:t>
            </a:r>
          </a:p>
          <a:p>
            <a:pPr marL="604520" lvl="1"/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Practice fault elimination during construction</a:t>
            </a:r>
          </a:p>
          <a:p>
            <a:pPr marL="164465"/>
            <a:r>
              <a:rPr lang="en-US" sz="32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Cope with broken links you didn’t find or that break</a:t>
            </a:r>
          </a:p>
          <a:p>
            <a:pPr marL="604520" lvl="1"/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Practice fault tolerance during operation</a:t>
            </a:r>
          </a:p>
          <a:p>
            <a:pPr marL="164465"/>
            <a:endParaRPr lang="en-US" sz="324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85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i="1" dirty="0">
                <a:latin typeface="Arial"/>
                <a:cs typeface="Arial"/>
              </a:rPr>
              <a:t>Risk </a:t>
            </a:r>
            <a:r>
              <a:rPr lang="en-US" sz="3600" dirty="0">
                <a:latin typeface="Arial"/>
                <a:cs typeface="Arial"/>
              </a:rPr>
              <a:t>is defined to be expected loss per unit</a:t>
            </a:r>
            <a:r>
              <a:rPr lang="en-US" sz="3600" spc="-100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time</a:t>
            </a: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i="1" dirty="0">
                <a:latin typeface="Arial"/>
                <a:cs typeface="Arial"/>
              </a:rPr>
              <a:t>Safety is defined to be an acceptable level of</a:t>
            </a:r>
            <a:r>
              <a:rPr lang="en-US" sz="3600" i="1" spc="-75" dirty="0">
                <a:latin typeface="Arial"/>
                <a:cs typeface="Arial"/>
              </a:rPr>
              <a:t> </a:t>
            </a:r>
            <a:r>
              <a:rPr lang="en-US" sz="3600" i="1" spc="-5" dirty="0">
                <a:latin typeface="Arial"/>
                <a:cs typeface="Arial"/>
              </a:rPr>
              <a:t>risk</a:t>
            </a:r>
            <a:r>
              <a:rPr lang="en-US" sz="3600" spc="-5" dirty="0">
                <a:latin typeface="Arial"/>
                <a:cs typeface="Arial"/>
              </a:rPr>
              <a:t>:</a:t>
            </a:r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971800"/>
            <a:ext cx="4143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ahoma"/>
                <a:cs typeface="Tahoma"/>
              </a:rPr>
              <a:t>Risk = </a:t>
            </a:r>
            <a:r>
              <a:rPr lang="en-US" sz="3200" dirty="0">
                <a:latin typeface="Symbol"/>
                <a:cs typeface="Symbol"/>
              </a:rPr>
              <a:t></a:t>
            </a:r>
            <a:r>
              <a:rPr lang="en-US" sz="3200" spc="-72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ahoma"/>
                <a:cs typeface="Tahoma"/>
              </a:rPr>
              <a:t>pr</a:t>
            </a:r>
            <a:r>
              <a:rPr lang="en-US" spc="-5" dirty="0">
                <a:latin typeface="Tahoma"/>
                <a:cs typeface="Tahoma"/>
              </a:rPr>
              <a:t>(</a:t>
            </a:r>
            <a:r>
              <a:rPr lang="en-US" spc="-5" dirty="0" err="1">
                <a:latin typeface="Tahoma"/>
                <a:cs typeface="Tahoma"/>
              </a:rPr>
              <a:t>accident</a:t>
            </a:r>
            <a:r>
              <a:rPr lang="en-US" spc="-7" baseline="-21164" dirty="0" err="1">
                <a:latin typeface="Tahoma"/>
                <a:cs typeface="Tahoma"/>
              </a:rPr>
              <a:t>i</a:t>
            </a:r>
            <a:r>
              <a:rPr lang="en-US" spc="-5" dirty="0">
                <a:latin typeface="Tahoma"/>
                <a:cs typeface="Tahoma"/>
              </a:rPr>
              <a:t>) </a:t>
            </a:r>
            <a:r>
              <a:rPr lang="en-US" dirty="0">
                <a:latin typeface="Tahoma"/>
                <a:cs typeface="Tahoma"/>
              </a:rPr>
              <a:t>x </a:t>
            </a:r>
            <a:r>
              <a:rPr lang="en-US" spc="-5" dirty="0">
                <a:latin typeface="Tahoma"/>
                <a:cs typeface="Tahoma"/>
              </a:rPr>
              <a:t>cost(</a:t>
            </a:r>
            <a:r>
              <a:rPr lang="en-US" spc="-5" dirty="0" err="1">
                <a:latin typeface="Tahoma"/>
                <a:cs typeface="Tahoma"/>
              </a:rPr>
              <a:t>accident</a:t>
            </a:r>
            <a:r>
              <a:rPr lang="en-US" spc="-7" baseline="-21164" dirty="0" err="1">
                <a:latin typeface="Tahoma"/>
                <a:cs typeface="Tahoma"/>
              </a:rPr>
              <a:t>i</a:t>
            </a:r>
            <a:r>
              <a:rPr lang="en-US" spc="-5" dirty="0">
                <a:latin typeface="Tahoma"/>
                <a:cs typeface="Tahoma"/>
              </a:rPr>
              <a:t>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4103" y="5486400"/>
            <a:ext cx="2743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1435" algn="ctr">
              <a:lnSpc>
                <a:spcPct val="100000"/>
              </a:lnSpc>
            </a:pPr>
            <a:r>
              <a:rPr lang="en-US" dirty="0">
                <a:latin typeface="Tahoma"/>
                <a:cs typeface="Tahoma"/>
              </a:rPr>
              <a:t>Risk &lt;</a:t>
            </a:r>
            <a:r>
              <a:rPr lang="en-US" spc="-6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pre-</a:t>
            </a:r>
            <a:r>
              <a:rPr lang="en-US" spc="-5" dirty="0" err="1">
                <a:latin typeface="Tahoma"/>
                <a:cs typeface="Tahoma"/>
              </a:rPr>
              <a:t>defined_delta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68110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spc="-5" dirty="0"/>
              <a:t>Reliability </a:t>
            </a:r>
            <a:r>
              <a:rPr lang="en-US" sz="5400" dirty="0"/>
              <a:t>vs. </a:t>
            </a:r>
            <a:r>
              <a:rPr lang="en-US" sz="5400" spc="-5" dirty="0"/>
              <a:t>Availability </a:t>
            </a:r>
            <a:r>
              <a:rPr lang="en-US" sz="5400" dirty="0"/>
              <a:t>vs.</a:t>
            </a:r>
            <a:r>
              <a:rPr lang="en-US" sz="5400" spc="-45" dirty="0"/>
              <a:t> </a:t>
            </a:r>
            <a:r>
              <a:rPr lang="en-US" sz="5400" dirty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are not the same.....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system that is turned off  is not very reliable, is not very available,</a:t>
            </a:r>
          </a:p>
          <a:p>
            <a:pPr lvl="1"/>
            <a:r>
              <a:rPr lang="en-US" dirty="0"/>
              <a:t>but is probably very safe</a:t>
            </a:r>
          </a:p>
          <a:p>
            <a:r>
              <a:rPr lang="en-US" dirty="0"/>
              <a:t>In practice, safety often involves specific  intervention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88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spc="-5" dirty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Absence of unauthorized disclosure of  information</a:t>
            </a:r>
          </a:p>
          <a:p>
            <a:pPr lvl="1"/>
            <a:r>
              <a:rPr lang="en-US" dirty="0"/>
              <a:t>Microsoft source code vs. Linux source code</a:t>
            </a:r>
          </a:p>
          <a:p>
            <a:pPr lvl="1"/>
            <a:r>
              <a:rPr lang="en-US" dirty="0"/>
              <a:t>Web browsing</a:t>
            </a:r>
          </a:p>
          <a:p>
            <a:pPr lvl="1"/>
            <a:r>
              <a:rPr lang="en-US" dirty="0"/>
              <a:t>Operating systems security model</a:t>
            </a:r>
          </a:p>
          <a:p>
            <a:pPr lvl="2"/>
            <a:r>
              <a:rPr lang="en-US" dirty="0"/>
              <a:t>Files, memory</a:t>
            </a:r>
          </a:p>
          <a:p>
            <a:pPr lvl="1"/>
            <a:r>
              <a:rPr lang="en-US" dirty="0"/>
              <a:t>Medical records</a:t>
            </a:r>
          </a:p>
          <a:p>
            <a:pPr lvl="1"/>
            <a:r>
              <a:rPr lang="en-US" dirty="0"/>
              <a:t>Credit card transaction records</a:t>
            </a:r>
          </a:p>
          <a:p>
            <a:pPr lvl="1"/>
            <a:r>
              <a:rPr lang="en-US" dirty="0"/>
              <a:t>School grades</a:t>
            </a:r>
          </a:p>
        </p:txBody>
      </p:sp>
    </p:spTree>
    <p:extLst>
      <p:ext uri="{BB962C8B-B14F-4D97-AF65-F5344CB8AC3E}">
        <p14:creationId xmlns:p14="http://schemas.microsoft.com/office/powerpoint/2010/main" val="3082065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spc="-5" dirty="0"/>
              <a:t>Integrity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Absence of improper system state  alterations</a:t>
            </a:r>
          </a:p>
          <a:p>
            <a:pPr lvl="1"/>
            <a:r>
              <a:rPr lang="en-US" dirty="0"/>
              <a:t>Operating systems:</a:t>
            </a:r>
          </a:p>
          <a:p>
            <a:pPr lvl="2"/>
            <a:r>
              <a:rPr lang="en-US" dirty="0"/>
              <a:t>Files, memory, network packets</a:t>
            </a:r>
          </a:p>
          <a:p>
            <a:r>
              <a:rPr lang="en-US" dirty="0"/>
              <a:t>Linux kernel backdoor attempt</a:t>
            </a:r>
          </a:p>
          <a:p>
            <a:r>
              <a:rPr lang="en-US" dirty="0"/>
              <a:t>Database records</a:t>
            </a:r>
          </a:p>
          <a:p>
            <a:r>
              <a:rPr lang="en-US" dirty="0"/>
              <a:t>Your bank account</a:t>
            </a:r>
          </a:p>
          <a:p>
            <a:r>
              <a:rPr lang="en-US" dirty="0"/>
              <a:t>File transfer</a:t>
            </a:r>
          </a:p>
          <a:p>
            <a:r>
              <a:rPr lang="en-US" dirty="0"/>
              <a:t>Did I really get the right version of software XYZ?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0413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spc="-5" dirty="0"/>
              <a:t>Security is a Dependability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is a combination of attributes: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Availability</a:t>
            </a:r>
          </a:p>
          <a:p>
            <a:r>
              <a:rPr lang="en-US" dirty="0"/>
              <a:t>Under different circumstances, these  attributes are more or less important:</a:t>
            </a:r>
          </a:p>
          <a:p>
            <a:pPr lvl="1"/>
            <a:r>
              <a:rPr lang="en-US" dirty="0"/>
              <a:t>Denial of service is an availability issue</a:t>
            </a:r>
          </a:p>
          <a:p>
            <a:pPr lvl="1"/>
            <a:r>
              <a:rPr lang="en-US" dirty="0"/>
              <a:t>Exposure of information is a confidentiality  issue</a:t>
            </a:r>
          </a:p>
        </p:txBody>
      </p:sp>
    </p:spTree>
    <p:extLst>
      <p:ext uri="{BB962C8B-B14F-4D97-AF65-F5344CB8AC3E}">
        <p14:creationId xmlns:p14="http://schemas.microsoft.com/office/powerpoint/2010/main" val="1842183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63" y="1158558"/>
            <a:ext cx="3906520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Maintainability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2741" y="3799840"/>
            <a:ext cx="6528434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0" marR="5080" indent="-1937385">
              <a:lnSpc>
                <a:spcPts val="4300"/>
              </a:lnSpc>
            </a:pPr>
            <a:r>
              <a:rPr sz="3600" b="1" spc="-5" dirty="0">
                <a:latin typeface="Arial"/>
                <a:cs typeface="Arial"/>
              </a:rPr>
              <a:t>Ability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undergo repairs and  modifications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Dependability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Telecommunications:</a:t>
            </a:r>
          </a:p>
          <a:p>
            <a:pPr lvl="1"/>
            <a:r>
              <a:rPr lang="en-US" dirty="0"/>
              <a:t>Availability, maintainability</a:t>
            </a:r>
          </a:p>
          <a:p>
            <a:r>
              <a:rPr lang="en-US" dirty="0"/>
              <a:t>Transportation:</a:t>
            </a:r>
          </a:p>
          <a:p>
            <a:pPr lvl="1"/>
            <a:r>
              <a:rPr lang="en-US" dirty="0"/>
              <a:t>Reliability, availability, safety</a:t>
            </a:r>
          </a:p>
          <a:p>
            <a:r>
              <a:rPr lang="en-US" dirty="0"/>
              <a:t>Weapons:</a:t>
            </a:r>
          </a:p>
          <a:p>
            <a:pPr lvl="1"/>
            <a:r>
              <a:rPr lang="en-US" dirty="0"/>
              <a:t>Safety</a:t>
            </a:r>
          </a:p>
          <a:p>
            <a:r>
              <a:rPr lang="en-US" dirty="0"/>
              <a:t>Nuclear systems:</a:t>
            </a:r>
          </a:p>
          <a:p>
            <a:pPr lvl="1"/>
            <a:r>
              <a:rPr lang="en-US" dirty="0"/>
              <a:t>Safety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03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Dependability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Maintainability</a:t>
            </a:r>
          </a:p>
          <a:p>
            <a:endParaRPr lang="en-US" dirty="0"/>
          </a:p>
        </p:txBody>
      </p:sp>
      <p:sp>
        <p:nvSpPr>
          <p:cNvPr id="4" name="object 5"/>
          <p:cNvSpPr txBox="1"/>
          <p:nvPr/>
        </p:nvSpPr>
        <p:spPr>
          <a:xfrm>
            <a:off x="4804063" y="2333678"/>
            <a:ext cx="3827779" cy="232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9900"/>
              </a:lnSpc>
            </a:pP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Customers </a:t>
            </a:r>
            <a:r>
              <a:rPr sz="2850" i="1" spc="-30" dirty="0">
                <a:solidFill>
                  <a:srgbClr val="FE3B44"/>
                </a:solidFill>
                <a:latin typeface="Tahoma"/>
                <a:cs typeface="Tahoma"/>
              </a:rPr>
              <a:t>must</a:t>
            </a:r>
            <a:r>
              <a:rPr sz="2850" i="1" spc="-70" dirty="0">
                <a:solidFill>
                  <a:srgbClr val="FE3B44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identify  </a:t>
            </a:r>
            <a:r>
              <a:rPr sz="2800" dirty="0">
                <a:solidFill>
                  <a:srgbClr val="FA2035"/>
                </a:solidFill>
                <a:latin typeface="Tahoma"/>
                <a:cs typeface="Tahoma"/>
              </a:rPr>
              <a:t>the </a:t>
            </a: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dependability  requirements </a:t>
            </a:r>
            <a:r>
              <a:rPr sz="2800" dirty="0">
                <a:solidFill>
                  <a:srgbClr val="FA2035"/>
                </a:solidFill>
                <a:latin typeface="Tahoma"/>
                <a:cs typeface="Tahoma"/>
              </a:rPr>
              <a:t>of their  </a:t>
            </a: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system </a:t>
            </a:r>
            <a:r>
              <a:rPr sz="2800" dirty="0">
                <a:solidFill>
                  <a:srgbClr val="FA2035"/>
                </a:solidFill>
                <a:latin typeface="Tahoma"/>
                <a:cs typeface="Tahoma"/>
              </a:rPr>
              <a:t>and </a:t>
            </a: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developers  must </a:t>
            </a:r>
            <a:r>
              <a:rPr sz="2800" dirty="0">
                <a:solidFill>
                  <a:srgbClr val="FA2035"/>
                </a:solidFill>
                <a:latin typeface="Tahoma"/>
                <a:cs typeface="Tahoma"/>
              </a:rPr>
              <a:t>design so as to  </a:t>
            </a:r>
            <a:r>
              <a:rPr sz="2800" spc="-5" dirty="0">
                <a:solidFill>
                  <a:srgbClr val="FA2035"/>
                </a:solidFill>
                <a:latin typeface="Tahoma"/>
                <a:cs typeface="Tahoma"/>
              </a:rPr>
              <a:t>achieve</a:t>
            </a:r>
            <a:r>
              <a:rPr sz="2800" spc="-90" dirty="0">
                <a:solidFill>
                  <a:srgbClr val="FA203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A2035"/>
                </a:solidFill>
                <a:latin typeface="Tahoma"/>
                <a:cs typeface="Tahoma"/>
              </a:rPr>
              <a:t>them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656715" y="5410200"/>
            <a:ext cx="6744970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075" marR="5080" indent="-715010">
              <a:lnSpc>
                <a:spcPct val="128800"/>
              </a:lnSpc>
            </a:pPr>
            <a:r>
              <a:rPr sz="2800" b="1" spc="-5" dirty="0">
                <a:latin typeface="Arial"/>
                <a:cs typeface="Arial"/>
              </a:rPr>
              <a:t>Requirements: </a:t>
            </a:r>
            <a:r>
              <a:rPr sz="2800" i="1" spc="-5" dirty="0">
                <a:latin typeface="Arial"/>
                <a:cs typeface="Arial"/>
              </a:rPr>
              <a:t>These </a:t>
            </a:r>
            <a:r>
              <a:rPr sz="2800" i="1" dirty="0">
                <a:latin typeface="Arial"/>
                <a:cs typeface="Arial"/>
              </a:rPr>
              <a:t>are </a:t>
            </a:r>
            <a:r>
              <a:rPr sz="2800" b="1" i="1" spc="-5" dirty="0">
                <a:latin typeface="Arial"/>
                <a:cs typeface="Arial"/>
              </a:rPr>
              <a:t>properties </a:t>
            </a:r>
            <a:r>
              <a:rPr sz="2800" i="1" dirty="0">
                <a:latin typeface="Arial"/>
                <a:cs typeface="Arial"/>
              </a:rPr>
              <a:t>that  might be required of a given</a:t>
            </a:r>
            <a:r>
              <a:rPr sz="2800" i="1" spc="-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system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157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63" y="1158558"/>
            <a:ext cx="6016625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82670" algn="l"/>
              </a:tabLst>
            </a:pPr>
            <a:r>
              <a:rPr dirty="0"/>
              <a:t>H</a:t>
            </a:r>
            <a:r>
              <a:rPr spc="-5" dirty="0"/>
              <a:t>o</a:t>
            </a:r>
            <a:r>
              <a:rPr dirty="0"/>
              <a:t>w</a:t>
            </a:r>
            <a:r>
              <a:rPr spc="-5" dirty="0"/>
              <a:t> </a:t>
            </a:r>
            <a:r>
              <a:rPr dirty="0"/>
              <a:t>M</a:t>
            </a:r>
            <a:r>
              <a:rPr spc="-5" dirty="0"/>
              <a:t>u</a:t>
            </a:r>
            <a:r>
              <a:rPr dirty="0"/>
              <a:t>ch</a:t>
            </a:r>
            <a:r>
              <a:rPr spc="-5" dirty="0"/>
              <a:t> I</a:t>
            </a:r>
            <a:r>
              <a:rPr dirty="0"/>
              <a:t>s	E</a:t>
            </a:r>
            <a:r>
              <a:rPr spc="-5" dirty="0"/>
              <a:t>nough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63" y="2123440"/>
            <a:ext cx="8077834" cy="450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139950" indent="-342900">
              <a:lnSpc>
                <a:spcPts val="3300"/>
              </a:lnSpc>
            </a:pPr>
            <a:r>
              <a:rPr sz="2800" dirty="0">
                <a:latin typeface="Arial"/>
                <a:cs typeface="Arial"/>
              </a:rPr>
              <a:t>Dilemma—could we achieve higher  dependability:</a:t>
            </a:r>
          </a:p>
          <a:p>
            <a:pPr marL="354965" marR="5080" indent="243204" algn="just">
              <a:lnSpc>
                <a:spcPct val="101400"/>
              </a:lnSpc>
              <a:spcBef>
                <a:spcPts val="1005"/>
              </a:spcBef>
            </a:pPr>
            <a:r>
              <a:rPr sz="2000" i="1" dirty="0">
                <a:latin typeface="Arial"/>
                <a:cs typeface="Arial"/>
              </a:rPr>
              <a:t>If more resources were expended on developing a given system  then the rate of failure might be reduced. That being the case,  should the developers expend all possible resources on developing  the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system?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example, formal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verification:</a:t>
            </a:r>
          </a:p>
          <a:p>
            <a:pPr marL="469265">
              <a:lnSpc>
                <a:spcPct val="100000"/>
              </a:lnSpc>
              <a:spcBef>
                <a:spcPts val="540"/>
              </a:spcBef>
            </a:pPr>
            <a:r>
              <a:rPr sz="1800" spc="-675" dirty="0">
                <a:solidFill>
                  <a:srgbClr val="47405A"/>
                </a:solidFill>
                <a:latin typeface="Wingdings"/>
                <a:cs typeface="Wingdings"/>
              </a:rPr>
              <a:t></a:t>
            </a:r>
            <a:r>
              <a:rPr sz="1800" spc="200" dirty="0">
                <a:solidFill>
                  <a:srgbClr val="47405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Known to detect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defects</a:t>
            </a:r>
          </a:p>
          <a:p>
            <a:pPr marL="469265">
              <a:lnSpc>
                <a:spcPct val="100000"/>
              </a:lnSpc>
              <a:spcBef>
                <a:spcPts val="515"/>
              </a:spcBef>
            </a:pPr>
            <a:r>
              <a:rPr sz="1800" spc="-675" dirty="0">
                <a:solidFill>
                  <a:srgbClr val="47405A"/>
                </a:solidFill>
                <a:latin typeface="Wingdings"/>
                <a:cs typeface="Wingdings"/>
              </a:rPr>
              <a:t></a:t>
            </a:r>
            <a:r>
              <a:rPr sz="1800" spc="204" dirty="0">
                <a:solidFill>
                  <a:srgbClr val="47405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Considered difficult and expensive to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apply</a:t>
            </a:r>
          </a:p>
          <a:p>
            <a:pPr marL="748665" marR="452120" indent="-279400">
              <a:lnSpc>
                <a:spcPct val="101499"/>
              </a:lnSpc>
              <a:spcBef>
                <a:spcPts val="575"/>
              </a:spcBef>
            </a:pPr>
            <a:r>
              <a:rPr sz="1800" spc="-675" dirty="0">
                <a:solidFill>
                  <a:srgbClr val="47405A"/>
                </a:solidFill>
                <a:latin typeface="Wingdings"/>
                <a:cs typeface="Wingdings"/>
              </a:rPr>
              <a:t></a:t>
            </a:r>
            <a:r>
              <a:rPr sz="1800" spc="215" dirty="0">
                <a:solidFill>
                  <a:srgbClr val="47405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Should its use be required of all systems with large  consequences of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failure?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1950720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L</a:t>
            </a:r>
            <a:r>
              <a:rPr dirty="0"/>
              <a:t>ARP</a:t>
            </a:r>
          </a:p>
        </p:txBody>
      </p:sp>
      <p:sp>
        <p:nvSpPr>
          <p:cNvPr id="3" name="object 3"/>
          <p:cNvSpPr/>
          <p:nvPr/>
        </p:nvSpPr>
        <p:spPr>
          <a:xfrm>
            <a:off x="5715923" y="2819400"/>
            <a:ext cx="3732211" cy="4175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723" y="5848062"/>
            <a:ext cx="2125345" cy="934085"/>
          </a:xfrm>
          <a:custGeom>
            <a:avLst/>
            <a:gdLst/>
            <a:ahLst/>
            <a:cxnLst/>
            <a:rect l="l" t="t" r="r" b="b"/>
            <a:pathLst>
              <a:path w="2125345" h="934084">
                <a:moveTo>
                  <a:pt x="1905000" y="324137"/>
                </a:moveTo>
                <a:lnTo>
                  <a:pt x="0" y="324137"/>
                </a:lnTo>
                <a:lnTo>
                  <a:pt x="0" y="933736"/>
                </a:lnTo>
                <a:lnTo>
                  <a:pt x="1905000" y="933736"/>
                </a:lnTo>
                <a:lnTo>
                  <a:pt x="1905000" y="324137"/>
                </a:lnTo>
                <a:close/>
              </a:path>
              <a:path w="2125345" h="934084">
                <a:moveTo>
                  <a:pt x="2125122" y="0"/>
                </a:moveTo>
                <a:lnTo>
                  <a:pt x="1111250" y="324137"/>
                </a:lnTo>
                <a:lnTo>
                  <a:pt x="1587500" y="324137"/>
                </a:lnTo>
                <a:lnTo>
                  <a:pt x="2125122" y="0"/>
                </a:lnTo>
                <a:close/>
              </a:path>
            </a:pathLst>
          </a:custGeom>
          <a:solidFill>
            <a:srgbClr val="FFF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4723" y="5848063"/>
            <a:ext cx="2125345" cy="934085"/>
          </a:xfrm>
          <a:custGeom>
            <a:avLst/>
            <a:gdLst/>
            <a:ahLst/>
            <a:cxnLst/>
            <a:rect l="l" t="t" r="r" b="b"/>
            <a:pathLst>
              <a:path w="2125345" h="934084">
                <a:moveTo>
                  <a:pt x="0" y="324136"/>
                </a:moveTo>
                <a:lnTo>
                  <a:pt x="1111249" y="324136"/>
                </a:lnTo>
                <a:lnTo>
                  <a:pt x="2125122" y="0"/>
                </a:lnTo>
                <a:lnTo>
                  <a:pt x="1587499" y="324136"/>
                </a:lnTo>
                <a:lnTo>
                  <a:pt x="1904999" y="324136"/>
                </a:lnTo>
                <a:lnTo>
                  <a:pt x="1904999" y="425736"/>
                </a:lnTo>
                <a:lnTo>
                  <a:pt x="1904999" y="578136"/>
                </a:lnTo>
                <a:lnTo>
                  <a:pt x="1904999" y="933736"/>
                </a:lnTo>
                <a:lnTo>
                  <a:pt x="1587499" y="933736"/>
                </a:lnTo>
                <a:lnTo>
                  <a:pt x="1111249" y="933736"/>
                </a:lnTo>
                <a:lnTo>
                  <a:pt x="0" y="933736"/>
                </a:lnTo>
                <a:lnTo>
                  <a:pt x="0" y="578136"/>
                </a:lnTo>
                <a:lnTo>
                  <a:pt x="0" y="425736"/>
                </a:lnTo>
                <a:lnTo>
                  <a:pt x="0" y="32413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0263" y="2255520"/>
            <a:ext cx="5883275" cy="4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u="heavy" spc="-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ow </a:t>
            </a:r>
            <a:r>
              <a:rPr sz="2800" u="heavy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u="heavy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easonably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u="heavy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racticable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Three </a:t>
            </a:r>
            <a:r>
              <a:rPr sz="2800" dirty="0">
                <a:latin typeface="Arial"/>
                <a:cs typeface="Arial"/>
              </a:rPr>
              <a:t>degrees of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risk:</a:t>
            </a:r>
          </a:p>
          <a:p>
            <a:pPr marL="748665" marR="2662555" indent="-279400">
              <a:lnSpc>
                <a:spcPts val="2820"/>
              </a:lnSpc>
              <a:spcBef>
                <a:spcPts val="785"/>
              </a:spcBef>
            </a:pPr>
            <a:r>
              <a:rPr sz="1800" spc="-675" dirty="0">
                <a:solidFill>
                  <a:srgbClr val="47405A"/>
                </a:solidFill>
                <a:latin typeface="Wingdings"/>
                <a:cs typeface="Wingdings"/>
              </a:rPr>
              <a:t></a:t>
            </a:r>
            <a:r>
              <a:rPr sz="1800" spc="185" dirty="0">
                <a:solidFill>
                  <a:srgbClr val="47405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Tolerable (broadly  acceptable)</a:t>
            </a:r>
          </a:p>
          <a:p>
            <a:pPr marL="748665" marR="1696720" indent="-279400">
              <a:lnSpc>
                <a:spcPct val="101499"/>
              </a:lnSpc>
              <a:spcBef>
                <a:spcPts val="465"/>
              </a:spcBef>
            </a:pPr>
            <a:r>
              <a:rPr sz="1800" spc="-675" dirty="0">
                <a:solidFill>
                  <a:srgbClr val="47405A"/>
                </a:solidFill>
                <a:latin typeface="Wingdings"/>
                <a:cs typeface="Wingdings"/>
              </a:rPr>
              <a:t></a:t>
            </a:r>
            <a:r>
              <a:rPr sz="1800" spc="195" dirty="0">
                <a:solidFill>
                  <a:srgbClr val="47405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Unacceptable—has to be  reduced</a:t>
            </a:r>
          </a:p>
          <a:p>
            <a:pPr marL="469265">
              <a:lnSpc>
                <a:spcPct val="100000"/>
              </a:lnSpc>
              <a:spcBef>
                <a:spcPts val="490"/>
              </a:spcBef>
            </a:pPr>
            <a:r>
              <a:rPr sz="1800" spc="-675" dirty="0">
                <a:solidFill>
                  <a:srgbClr val="47405A"/>
                </a:solidFill>
                <a:latin typeface="Wingdings"/>
                <a:cs typeface="Wingdings"/>
              </a:rPr>
              <a:t></a:t>
            </a:r>
            <a:r>
              <a:rPr sz="1800" spc="175" dirty="0">
                <a:solidFill>
                  <a:srgbClr val="47405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ALARP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region</a:t>
            </a: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847975">
              <a:lnSpc>
                <a:spcPct val="100000"/>
              </a:lnSpc>
              <a:spcBef>
                <a:spcPts val="1595"/>
              </a:spcBef>
            </a:pPr>
            <a:r>
              <a:rPr sz="1800" spc="-5" dirty="0">
                <a:latin typeface="Tahoma"/>
                <a:cs typeface="Tahoma"/>
              </a:rPr>
              <a:t>Carrot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Diagram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31590" algn="l"/>
              </a:tabLst>
            </a:pPr>
            <a:r>
              <a:rPr lang="en-US" sz="4000" dirty="0"/>
              <a:t>How to make it dependable?</a:t>
            </a:r>
            <a:endParaRPr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64465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Decide how strong the chain/box has to</a:t>
            </a:r>
            <a:r>
              <a:rPr lang="en-US" sz="2800" spc="-10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</a:p>
          <a:p>
            <a:pPr marL="604520" lvl="1"/>
            <a:r>
              <a:rPr lang="en-US" sz="2800" b="1" i="1" u="sng" dirty="0">
                <a:latin typeface="Arial"/>
                <a:cs typeface="Arial"/>
              </a:rPr>
              <a:t>Define dependability</a:t>
            </a:r>
            <a:r>
              <a:rPr lang="en-US" sz="2800" b="1" i="1" u="sng" spc="-100" dirty="0">
                <a:latin typeface="Arial"/>
                <a:cs typeface="Arial"/>
              </a:rPr>
              <a:t> </a:t>
            </a:r>
            <a:r>
              <a:rPr lang="en-US" sz="2800" b="1" i="1" u="sng" dirty="0">
                <a:latin typeface="Arial"/>
                <a:cs typeface="Arial"/>
              </a:rPr>
              <a:t>requirements</a:t>
            </a:r>
          </a:p>
          <a:p>
            <a:pPr marL="164465"/>
            <a:r>
              <a:rPr lang="en-US" sz="3240" dirty="0">
                <a:solidFill>
                  <a:schemeClr val="tx1"/>
                </a:solidFill>
                <a:latin typeface="Arial"/>
                <a:cs typeface="Arial"/>
              </a:rPr>
              <a:t>Determine how chain/box might fail</a:t>
            </a:r>
          </a:p>
          <a:p>
            <a:pPr marL="604520" lvl="1"/>
            <a:r>
              <a:rPr lang="en-US" sz="2800" b="1" i="1" u="sng" dirty="0">
                <a:solidFill>
                  <a:schemeClr val="tx1"/>
                </a:solidFill>
                <a:latin typeface="Arial"/>
                <a:cs typeface="Arial"/>
              </a:rPr>
              <a:t>Determine all possible faults that might occur</a:t>
            </a:r>
          </a:p>
          <a:p>
            <a:pPr marL="164465"/>
            <a:r>
              <a:rPr lang="en-US" sz="3240" dirty="0">
                <a:solidFill>
                  <a:schemeClr val="tx1"/>
                </a:solidFill>
                <a:latin typeface="Arial"/>
                <a:cs typeface="Arial"/>
              </a:rPr>
              <a:t>Buy high quality chain/box so as to avoid defects</a:t>
            </a:r>
          </a:p>
          <a:p>
            <a:pPr marL="604520" lvl="1"/>
            <a:r>
              <a:rPr lang="en-US" sz="2800" b="1" i="1" u="sng" dirty="0">
                <a:solidFill>
                  <a:schemeClr val="tx1"/>
                </a:solidFill>
                <a:latin typeface="Arial"/>
                <a:cs typeface="Arial"/>
              </a:rPr>
              <a:t>Practice fault avoidance during construction</a:t>
            </a:r>
          </a:p>
          <a:p>
            <a:pPr marL="164465"/>
            <a:r>
              <a:rPr lang="en-US" sz="32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Fix any broken links that remain</a:t>
            </a:r>
          </a:p>
          <a:p>
            <a:pPr marL="604520" lvl="1"/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Practice fault elimination during construction</a:t>
            </a:r>
          </a:p>
          <a:p>
            <a:pPr marL="164465"/>
            <a:r>
              <a:rPr lang="en-US" sz="32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Cope with broken links you didn’t find or that break</a:t>
            </a:r>
          </a:p>
          <a:p>
            <a:pPr marL="604520" lvl="1"/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Practice fault tolerance during operation</a:t>
            </a:r>
          </a:p>
          <a:p>
            <a:pPr marL="164465"/>
            <a:endParaRPr lang="en-US" sz="324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1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31590" algn="l"/>
              </a:tabLst>
            </a:pPr>
            <a:r>
              <a:rPr lang="en-US" sz="4000" dirty="0"/>
              <a:t>How to make it dependable?</a:t>
            </a:r>
            <a:endParaRPr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64465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Decide how strong the chain/box has to</a:t>
            </a:r>
            <a:r>
              <a:rPr lang="en-US" sz="2800" spc="-10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</a:p>
          <a:p>
            <a:pPr marL="604520" lvl="1"/>
            <a:r>
              <a:rPr lang="en-US" sz="2800" b="1" i="1" u="sng" dirty="0">
                <a:latin typeface="Arial"/>
                <a:cs typeface="Arial"/>
              </a:rPr>
              <a:t>Define dependability</a:t>
            </a:r>
            <a:r>
              <a:rPr lang="en-US" sz="2800" b="1" i="1" u="sng" spc="-100" dirty="0">
                <a:latin typeface="Arial"/>
                <a:cs typeface="Arial"/>
              </a:rPr>
              <a:t> </a:t>
            </a:r>
            <a:r>
              <a:rPr lang="en-US" sz="2800" b="1" i="1" u="sng" dirty="0">
                <a:latin typeface="Arial"/>
                <a:cs typeface="Arial"/>
              </a:rPr>
              <a:t>requirements</a:t>
            </a:r>
          </a:p>
          <a:p>
            <a:pPr marL="164465"/>
            <a:r>
              <a:rPr lang="en-US" sz="3240" dirty="0">
                <a:solidFill>
                  <a:schemeClr val="tx1"/>
                </a:solidFill>
                <a:latin typeface="Arial"/>
                <a:cs typeface="Arial"/>
              </a:rPr>
              <a:t>Determine how chain/box might fail</a:t>
            </a:r>
          </a:p>
          <a:p>
            <a:pPr marL="604520" lvl="1"/>
            <a:r>
              <a:rPr lang="en-US" sz="2800" b="1" i="1" u="sng" dirty="0">
                <a:solidFill>
                  <a:schemeClr val="tx1"/>
                </a:solidFill>
                <a:latin typeface="Arial"/>
                <a:cs typeface="Arial"/>
              </a:rPr>
              <a:t>Determine all possible faults that might occur</a:t>
            </a:r>
          </a:p>
          <a:p>
            <a:pPr marL="164465"/>
            <a:r>
              <a:rPr lang="en-US" sz="3240" dirty="0">
                <a:solidFill>
                  <a:schemeClr val="tx1"/>
                </a:solidFill>
                <a:latin typeface="Arial"/>
                <a:cs typeface="Arial"/>
              </a:rPr>
              <a:t>Buy high quality chain/box so as to avoid defects</a:t>
            </a:r>
          </a:p>
          <a:p>
            <a:pPr marL="604520" lvl="1"/>
            <a:r>
              <a:rPr lang="en-US" sz="2800" b="1" i="1" u="sng" dirty="0">
                <a:solidFill>
                  <a:schemeClr val="tx1"/>
                </a:solidFill>
                <a:latin typeface="Arial"/>
                <a:cs typeface="Arial"/>
              </a:rPr>
              <a:t>Practice fault avoidance during construction</a:t>
            </a:r>
          </a:p>
          <a:p>
            <a:pPr marL="164465"/>
            <a:r>
              <a:rPr lang="en-US" sz="3240" b="1" dirty="0">
                <a:solidFill>
                  <a:schemeClr val="tx1"/>
                </a:solidFill>
                <a:latin typeface="Arial"/>
                <a:cs typeface="Arial"/>
              </a:rPr>
              <a:t>Fix any broken links that remain</a:t>
            </a:r>
          </a:p>
          <a:p>
            <a:pPr marL="604520" lvl="1"/>
            <a:r>
              <a:rPr lang="en-US" sz="2800" b="1" i="1" u="sng" dirty="0">
                <a:solidFill>
                  <a:schemeClr val="tx1"/>
                </a:solidFill>
                <a:latin typeface="Arial"/>
                <a:cs typeface="Arial"/>
              </a:rPr>
              <a:t>Practice fault elimination during construction</a:t>
            </a:r>
          </a:p>
          <a:p>
            <a:pPr marL="164465"/>
            <a:r>
              <a:rPr lang="en-US" sz="32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Cope with broken links you didn’t find or that break</a:t>
            </a:r>
          </a:p>
          <a:p>
            <a:pPr marL="604520" lvl="1"/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Practice fault tolerance during operation</a:t>
            </a:r>
          </a:p>
          <a:p>
            <a:pPr marL="164465"/>
            <a:endParaRPr lang="en-US" sz="324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9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316757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31590" algn="l"/>
              </a:tabLst>
            </a:pPr>
            <a:r>
              <a:rPr lang="en-US" sz="4000" dirty="0"/>
              <a:t>Dependability steps</a:t>
            </a:r>
            <a:endParaRPr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64465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Decide how strong the chain/box has to</a:t>
            </a:r>
            <a:r>
              <a:rPr lang="en-US" sz="2800" spc="-10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be</a:t>
            </a:r>
          </a:p>
          <a:p>
            <a:pPr marL="604520" lvl="1"/>
            <a:r>
              <a:rPr lang="en-US" sz="2800" b="1" i="1" u="sng" dirty="0">
                <a:latin typeface="Arial"/>
                <a:cs typeface="Arial"/>
              </a:rPr>
              <a:t>Define dependability</a:t>
            </a:r>
            <a:r>
              <a:rPr lang="en-US" sz="2800" b="1" i="1" u="sng" spc="-100" dirty="0">
                <a:latin typeface="Arial"/>
                <a:cs typeface="Arial"/>
              </a:rPr>
              <a:t> </a:t>
            </a:r>
            <a:r>
              <a:rPr lang="en-US" sz="2800" b="1" i="1" u="sng" dirty="0">
                <a:latin typeface="Arial"/>
                <a:cs typeface="Arial"/>
              </a:rPr>
              <a:t>requirements</a:t>
            </a:r>
          </a:p>
          <a:p>
            <a:pPr marL="164465"/>
            <a:r>
              <a:rPr lang="en-US" sz="3240" dirty="0">
                <a:solidFill>
                  <a:schemeClr val="tx1"/>
                </a:solidFill>
                <a:latin typeface="Arial"/>
                <a:cs typeface="Arial"/>
              </a:rPr>
              <a:t>Determine how chain/box might fail</a:t>
            </a:r>
          </a:p>
          <a:p>
            <a:pPr marL="604520" lvl="1"/>
            <a:r>
              <a:rPr lang="en-US" sz="2800" b="1" i="1" u="sng" dirty="0">
                <a:solidFill>
                  <a:schemeClr val="tx1"/>
                </a:solidFill>
                <a:latin typeface="Arial"/>
                <a:cs typeface="Arial"/>
              </a:rPr>
              <a:t>Determine all possible faults that might occur</a:t>
            </a:r>
          </a:p>
          <a:p>
            <a:pPr marL="164465"/>
            <a:r>
              <a:rPr lang="en-US" sz="3240" dirty="0">
                <a:solidFill>
                  <a:schemeClr val="tx1"/>
                </a:solidFill>
                <a:latin typeface="Arial"/>
                <a:cs typeface="Arial"/>
              </a:rPr>
              <a:t>Buy high quality chain/box so as to avoid defects</a:t>
            </a:r>
          </a:p>
          <a:p>
            <a:pPr marL="604520" lvl="1"/>
            <a:r>
              <a:rPr lang="en-US" sz="2800" b="1" i="1" u="sng" dirty="0">
                <a:solidFill>
                  <a:schemeClr val="tx1"/>
                </a:solidFill>
                <a:latin typeface="Arial"/>
                <a:cs typeface="Arial"/>
              </a:rPr>
              <a:t>Practice fault avoidance during construction</a:t>
            </a:r>
          </a:p>
          <a:p>
            <a:pPr marL="164465"/>
            <a:r>
              <a:rPr lang="en-US" sz="3240" dirty="0">
                <a:solidFill>
                  <a:schemeClr val="tx1"/>
                </a:solidFill>
                <a:latin typeface="Arial"/>
                <a:cs typeface="Arial"/>
              </a:rPr>
              <a:t>Fix any broken links that remain</a:t>
            </a:r>
          </a:p>
          <a:p>
            <a:pPr marL="604520" lvl="1"/>
            <a:r>
              <a:rPr lang="en-US" sz="2800" b="1" i="1" u="sng" dirty="0">
                <a:solidFill>
                  <a:schemeClr val="tx1"/>
                </a:solidFill>
                <a:latin typeface="Arial"/>
                <a:cs typeface="Arial"/>
              </a:rPr>
              <a:t>Practice fault elimination during construction</a:t>
            </a:r>
          </a:p>
          <a:p>
            <a:pPr marL="164465"/>
            <a:r>
              <a:rPr lang="en-US" sz="3240" dirty="0">
                <a:solidFill>
                  <a:schemeClr val="tx1"/>
                </a:solidFill>
                <a:latin typeface="Arial"/>
                <a:cs typeface="Arial"/>
              </a:rPr>
              <a:t>Cope with broken links you didn’t find or that break</a:t>
            </a:r>
          </a:p>
          <a:p>
            <a:pPr marL="604520" lvl="1"/>
            <a:r>
              <a:rPr lang="en-US" sz="2800" b="1" i="1" u="sng" dirty="0">
                <a:solidFill>
                  <a:schemeClr val="tx1"/>
                </a:solidFill>
                <a:latin typeface="Arial"/>
                <a:cs typeface="Arial"/>
              </a:rPr>
              <a:t>Practice fault tolerance during operation</a:t>
            </a:r>
          </a:p>
          <a:p>
            <a:pPr marL="164465"/>
            <a:endParaRPr lang="en-US" sz="324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2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30320" algn="l"/>
              </a:tabLst>
            </a:pPr>
            <a:r>
              <a:rPr spc="-5" dirty="0"/>
              <a:t>How</a:t>
            </a:r>
            <a:r>
              <a:rPr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Think	About</a:t>
            </a:r>
            <a:r>
              <a:rPr spc="-75" dirty="0"/>
              <a:t> </a:t>
            </a:r>
            <a:r>
              <a:rPr spc="-5" dirty="0"/>
              <a:t>Failures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Accidents are very complex:</a:t>
            </a:r>
          </a:p>
          <a:p>
            <a:r>
              <a:rPr lang="en-US" dirty="0"/>
              <a:t>Do not jump to conclusions</a:t>
            </a:r>
          </a:p>
          <a:p>
            <a:r>
              <a:rPr lang="en-US" dirty="0"/>
              <a:t>There is unlikely a “root” or single cause</a:t>
            </a:r>
          </a:p>
          <a:p>
            <a:pPr lvl="1"/>
            <a:r>
              <a:rPr lang="en-US" dirty="0"/>
              <a:t>There are usually many causal factors</a:t>
            </a:r>
          </a:p>
          <a:p>
            <a:r>
              <a:rPr lang="en-US" dirty="0"/>
              <a:t>Lessons learned must be comprehensive:</a:t>
            </a:r>
          </a:p>
          <a:p>
            <a:r>
              <a:rPr lang="en-US" dirty="0"/>
              <a:t>Prevent future occurrences of all causal factors</a:t>
            </a:r>
          </a:p>
          <a:p>
            <a:r>
              <a:rPr lang="en-US" dirty="0"/>
              <a:t>Always investigate failures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 the progression of failures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7680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CPSWorkshopDub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106</TotalTime>
  <Words>2058</Words>
  <Application>Microsoft Office PowerPoint</Application>
  <PresentationFormat>Custom</PresentationFormat>
  <Paragraphs>361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Symbol</vt:lpstr>
      <vt:lpstr>Tahoma</vt:lpstr>
      <vt:lpstr>Times New Roman</vt:lpstr>
      <vt:lpstr>Wingdings</vt:lpstr>
      <vt:lpstr>MicrosoftCPSWorkshopDubey</vt:lpstr>
      <vt:lpstr>Lecture 2  Terminology and concepts</vt:lpstr>
      <vt:lpstr>The weakest link</vt:lpstr>
      <vt:lpstr>How to make it dependable?</vt:lpstr>
      <vt:lpstr>How to make it dependable?</vt:lpstr>
      <vt:lpstr>How to make it dependable?</vt:lpstr>
      <vt:lpstr>How to make it dependable?</vt:lpstr>
      <vt:lpstr>Dependability steps</vt:lpstr>
      <vt:lpstr>How To Think About Failures</vt:lpstr>
      <vt:lpstr>Understand the progression of failures</vt:lpstr>
      <vt:lpstr>The fundamental chain of fault propagation</vt:lpstr>
      <vt:lpstr>Step 1 Determine Consequences of  Failure</vt:lpstr>
      <vt:lpstr>Consequences of Failure</vt:lpstr>
      <vt:lpstr>Hidden Costs of Failure</vt:lpstr>
      <vt:lpstr>Consequences of Failure</vt:lpstr>
      <vt:lpstr>Step 2 Define the dependability requirements</vt:lpstr>
      <vt:lpstr>Dependability requirements</vt:lpstr>
      <vt:lpstr>Terminology of Dependability</vt:lpstr>
      <vt:lpstr>Dependability</vt:lpstr>
      <vt:lpstr>dependability</vt:lpstr>
      <vt:lpstr>dependability</vt:lpstr>
      <vt:lpstr>Failure Taxonomy</vt:lpstr>
      <vt:lpstr>Failure viewpoints</vt:lpstr>
      <vt:lpstr>Failure Domain</vt:lpstr>
      <vt:lpstr>Detectability And Consistency</vt:lpstr>
      <vt:lpstr>Attributes of Dependability</vt:lpstr>
      <vt:lpstr>Attributes of Dependability</vt:lpstr>
      <vt:lpstr>Reliability</vt:lpstr>
      <vt:lpstr>Failure Per Demand</vt:lpstr>
      <vt:lpstr>Availability</vt:lpstr>
      <vt:lpstr>Reliability vs. Availability</vt:lpstr>
      <vt:lpstr>Nines of Availability</vt:lpstr>
      <vt:lpstr>Design Tradeoffs</vt:lpstr>
      <vt:lpstr>Subtleties</vt:lpstr>
      <vt:lpstr>Subtleties</vt:lpstr>
      <vt:lpstr>Subtleties</vt:lpstr>
      <vt:lpstr>Subtleties</vt:lpstr>
      <vt:lpstr>How to specify availability</vt:lpstr>
      <vt:lpstr>Specifying Safety</vt:lpstr>
      <vt:lpstr>Specifying Safety</vt:lpstr>
      <vt:lpstr>Define Risk</vt:lpstr>
      <vt:lpstr>Reliability vs. Availability vs. Safety</vt:lpstr>
      <vt:lpstr>Confidentiality</vt:lpstr>
      <vt:lpstr>Integrity </vt:lpstr>
      <vt:lpstr>Security is a Dependability Issue</vt:lpstr>
      <vt:lpstr>Maintainability</vt:lpstr>
      <vt:lpstr>General Dependability Requirements</vt:lpstr>
      <vt:lpstr>Attributes of Dependability</vt:lpstr>
      <vt:lpstr>How Much Is Enough?</vt:lpstr>
      <vt:lpstr>ALARP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Terminology and concepts</dc:title>
  <cp:lastModifiedBy>Abhishek Dubey</cp:lastModifiedBy>
  <cp:revision>37</cp:revision>
  <dcterms:created xsi:type="dcterms:W3CDTF">2017-03-29T22:01:37Z</dcterms:created>
  <dcterms:modified xsi:type="dcterms:W3CDTF">2018-09-18T01:22:05Z</dcterms:modified>
</cp:coreProperties>
</file>