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7"/>
  </p:notesMasterIdLst>
  <p:handoutMasterIdLst>
    <p:handoutMasterId r:id="rId28"/>
  </p:handoutMasterIdLst>
  <p:sldIdLst>
    <p:sldId id="372" r:id="rId2"/>
    <p:sldId id="517" r:id="rId3"/>
    <p:sldId id="512" r:id="rId4"/>
    <p:sldId id="526" r:id="rId5"/>
    <p:sldId id="530" r:id="rId6"/>
    <p:sldId id="527" r:id="rId7"/>
    <p:sldId id="503" r:id="rId8"/>
    <p:sldId id="524" r:id="rId9"/>
    <p:sldId id="528" r:id="rId10"/>
    <p:sldId id="529" r:id="rId11"/>
    <p:sldId id="532" r:id="rId12"/>
    <p:sldId id="523" r:id="rId13"/>
    <p:sldId id="525" r:id="rId14"/>
    <p:sldId id="520" r:id="rId15"/>
    <p:sldId id="533" r:id="rId16"/>
    <p:sldId id="534" r:id="rId17"/>
    <p:sldId id="535" r:id="rId18"/>
    <p:sldId id="536" r:id="rId19"/>
    <p:sldId id="537" r:id="rId20"/>
    <p:sldId id="539" r:id="rId21"/>
    <p:sldId id="540" r:id="rId22"/>
    <p:sldId id="541" r:id="rId23"/>
    <p:sldId id="507" r:id="rId24"/>
    <p:sldId id="542" r:id="rId25"/>
    <p:sldId id="543" r:id="rId26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hishek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0033CC"/>
    <a:srgbClr val="99CCFF"/>
    <a:srgbClr val="FFCC99"/>
    <a:srgbClr val="006600"/>
    <a:srgbClr val="CCECFF"/>
    <a:srgbClr val="339966"/>
    <a:srgbClr val="FF6600"/>
    <a:srgbClr val="CC33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90940" autoAdjust="0"/>
  </p:normalViewPr>
  <p:slideViewPr>
    <p:cSldViewPr>
      <p:cViewPr varScale="1">
        <p:scale>
          <a:sx n="111" d="100"/>
          <a:sy n="111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2"/>
    </p:cViewPr>
  </p:sorterViewPr>
  <p:notesViewPr>
    <p:cSldViewPr>
      <p:cViewPr>
        <p:scale>
          <a:sx n="100" d="100"/>
          <a:sy n="100" d="100"/>
        </p:scale>
        <p:origin x="-1776" y="-58"/>
      </p:cViewPr>
      <p:guideLst>
        <p:guide orient="horz" pos="2928"/>
        <p:guide pos="220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134" y="0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5D3A3EEA-B8FA-44D1-AC47-BB421A4567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6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34" y="0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233" y="4416426"/>
            <a:ext cx="5609936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649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34" y="8829675"/>
            <a:ext cx="303864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fld id="{AE8933DC-7586-46AF-A74B-6FED7B6DEF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704850"/>
            <a:ext cx="4630738" cy="3471863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933DC-7586-46AF-A74B-6FED7B6DEFA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34EB6-C16B-4CAF-9372-8A6291ADE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1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Component-based</a:t>
            </a:r>
            <a:r>
              <a:rPr lang="en-US" baseline="0" dirty="0" smtClean="0"/>
              <a:t> software construction is required to provide structure to the system and increase reusability.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1E56-93FB-48C1-B620-900180FAFD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4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91E56-93FB-48C1-B620-900180FAFD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6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6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F165-8DEC-459A-B3E7-3B809DA8E3D2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765FE-2B73-4CE0-9654-7E6EF2B56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4260" y="1239915"/>
            <a:ext cx="8566120" cy="12954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anose="02040502050405020303" pitchFamily="18" charset="0"/>
              </a:rPr>
              <a:t>TFPG</a:t>
            </a:r>
            <a:endParaRPr lang="en-US" sz="8000" dirty="0" smtClean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39080" y="3313785"/>
            <a:ext cx="6108200" cy="883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ISIS/ Vanderbilt University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lang="en-US" sz="3200" b="1" kern="0" dirty="0" smtClean="0">
                <a:latin typeface="+mn-lt"/>
                <a:cs typeface="+mn-cs"/>
              </a:rPr>
              <a:t>Nashville, TN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lang="en-US" sz="3200" b="1" kern="0" dirty="0">
              <a:latin typeface="+mn-lt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Gabor Karsai + Nag</a:t>
            </a:r>
            <a:r>
              <a:rPr kumimoji="0" lang="en-US" sz="32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Mahadevan+Abhishek</a:t>
            </a:r>
            <a:r>
              <a:rPr kumimoji="0" lang="en-US" sz="32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Dubey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Hypothesis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6" y="1854395"/>
            <a:ext cx="8102517" cy="401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4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Structure 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sz="3200" dirty="0"/>
              <a:t>List of possible Failure Modes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sz="3200" dirty="0"/>
              <a:t>List of alarms in each set ( Consistent (</a:t>
            </a:r>
            <a:r>
              <a:rPr lang="en-US" sz="3200" dirty="0">
                <a:solidFill>
                  <a:schemeClr val="accent1"/>
                </a:solidFill>
              </a:rPr>
              <a:t>C</a:t>
            </a:r>
            <a:r>
              <a:rPr lang="en-US" sz="3200" dirty="0"/>
              <a:t>)/ Inconsistent  (</a:t>
            </a:r>
            <a:r>
              <a:rPr lang="en-US" sz="3200" dirty="0">
                <a:solidFill>
                  <a:schemeClr val="accent1"/>
                </a:solidFill>
              </a:rPr>
              <a:t>IC</a:t>
            </a:r>
            <a:r>
              <a:rPr lang="en-US" sz="3200" dirty="0"/>
              <a:t>)/Missing (</a:t>
            </a:r>
            <a:r>
              <a:rPr lang="en-US" sz="3200" dirty="0">
                <a:solidFill>
                  <a:schemeClr val="accent1"/>
                </a:solidFill>
              </a:rPr>
              <a:t>M</a:t>
            </a:r>
            <a:r>
              <a:rPr lang="en-US" sz="3200" dirty="0"/>
              <a:t>) / Expected (</a:t>
            </a:r>
            <a:r>
              <a:rPr lang="en-US" sz="3200" dirty="0">
                <a:solidFill>
                  <a:schemeClr val="accent1"/>
                </a:solidFill>
              </a:rPr>
              <a:t>E</a:t>
            </a:r>
            <a:r>
              <a:rPr lang="en-US" sz="3200" dirty="0"/>
              <a:t>))</a:t>
            </a:r>
          </a:p>
          <a:p>
            <a:pPr marL="800100" lvl="1">
              <a:lnSpc>
                <a:spcPct val="90000"/>
              </a:lnSpc>
              <a:defRPr/>
            </a:pPr>
            <a:r>
              <a:rPr lang="en-US" sz="3200" dirty="0"/>
              <a:t>Metrics : Plausibility/ Robustness/ Failure Rate </a:t>
            </a:r>
          </a:p>
          <a:p>
            <a:pPr marL="800100"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7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TFPG Diagnostics </a:t>
            </a:r>
          </a:p>
        </p:txBody>
      </p:sp>
      <p:sp>
        <p:nvSpPr>
          <p:cNvPr id="10243" name="Content Placeholder 17"/>
          <p:cNvSpPr>
            <a:spLocks noGrp="1"/>
          </p:cNvSpPr>
          <p:nvPr>
            <p:ph sz="half" idx="1"/>
          </p:nvPr>
        </p:nvSpPr>
        <p:spPr>
          <a:xfrm>
            <a:off x="457200" y="1842337"/>
            <a:ext cx="4038600" cy="3391698"/>
          </a:xfrm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smtClean="0"/>
              <a:t>Algorithm outline:</a:t>
            </a:r>
          </a:p>
          <a:p>
            <a:pPr lvl="1" eaLnBrk="1" hangingPunct="1"/>
            <a:r>
              <a:rPr lang="en-US" altLang="en-US" sz="1800" dirty="0" smtClean="0"/>
              <a:t>Check if new evidence is explained by current hypotheses.</a:t>
            </a:r>
          </a:p>
          <a:p>
            <a:pPr lvl="1" eaLnBrk="1" hangingPunct="1"/>
            <a:r>
              <a:rPr lang="en-US" altLang="en-US" sz="1800" dirty="0" smtClean="0"/>
              <a:t>If not, create a new hypothesis that assumes a hypothetical state of the system consistent with observations</a:t>
            </a:r>
          </a:p>
          <a:p>
            <a:pPr lvl="1" eaLnBrk="1" hangingPunct="1"/>
            <a:r>
              <a:rPr lang="en-US" altLang="en-US" sz="1800" dirty="0" smtClean="0"/>
              <a:t>Rank hypotheses for plausibility and robustness</a:t>
            </a:r>
          </a:p>
          <a:p>
            <a:pPr lvl="1" eaLnBrk="1" hangingPunct="1"/>
            <a:r>
              <a:rPr lang="en-US" altLang="en-US" sz="1800" dirty="0" smtClean="0"/>
              <a:t>Discard low-rank hypotheses, keep plausible ones</a:t>
            </a:r>
          </a:p>
        </p:txBody>
      </p:sp>
      <p:pic>
        <p:nvPicPr>
          <p:cNvPr id="10244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0406" y="1777584"/>
            <a:ext cx="4479714" cy="3834541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4D12-E624-4B60-BA37-C59A1FAB2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1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Hypotheses Evaluation Metrics (Rank)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855" y="123991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Hypotheses are evaluated based on the following metrics: 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Plausibility:</a:t>
            </a:r>
            <a:r>
              <a:rPr lang="en-US" sz="2400" dirty="0" smtClean="0"/>
              <a:t> reflects the </a:t>
            </a:r>
            <a:r>
              <a:rPr lang="en-US" sz="2400" i="1" dirty="0" smtClean="0"/>
              <a:t>support</a:t>
            </a:r>
            <a:r>
              <a:rPr lang="en-US" sz="2400" dirty="0" smtClean="0"/>
              <a:t> of a hypothesis based on the current observed alarm state. It answers the question: Which hypothesis to consider?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Robustness:</a:t>
            </a:r>
            <a:r>
              <a:rPr lang="en-US" sz="2400" dirty="0" smtClean="0"/>
              <a:t> reflects the potential of a hypothesis (evidence) to change based on remaining alarms. It answers the question: When to take an action? </a:t>
            </a:r>
          </a:p>
          <a:p>
            <a:r>
              <a:rPr lang="en-US" sz="2400" b="1" dirty="0" smtClean="0">
                <a:solidFill>
                  <a:srgbClr val="0033CC"/>
                </a:solidFill>
              </a:rPr>
              <a:t>Failure Rate: </a:t>
            </a:r>
            <a:r>
              <a:rPr lang="en-US" sz="2400" dirty="0" smtClean="0"/>
              <a:t>is a measure of how often a particular failure mode has occurred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575315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Discrete (TFPG) Diagnostics - Features </a:t>
            </a:r>
          </a:p>
        </p:txBody>
      </p:sp>
      <p:sp>
        <p:nvSpPr>
          <p:cNvPr id="11267" name="Content Placeholder 17"/>
          <p:cNvSpPr>
            <a:spLocks noGrp="1"/>
          </p:cNvSpPr>
          <p:nvPr>
            <p:ph sz="half" idx="4294967295"/>
          </p:nvPr>
        </p:nvSpPr>
        <p:spPr>
          <a:xfrm>
            <a:off x="304800" y="2538305"/>
            <a:ext cx="4038600" cy="4167295"/>
          </a:xfrm>
        </p:spPr>
        <p:txBody>
          <a:bodyPr>
            <a:spAutoFit/>
          </a:bodyPr>
          <a:lstStyle/>
          <a:p>
            <a:pPr marL="400050" lvl="1"/>
            <a:r>
              <a:rPr lang="en-US" altLang="en-US" sz="2000" dirty="0" smtClean="0"/>
              <a:t>Multi-fault hypothesis is the default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Fault state == State of </a:t>
            </a:r>
            <a:r>
              <a:rPr lang="en-US" altLang="en-US" sz="1600" i="1" dirty="0" smtClean="0"/>
              <a:t>all</a:t>
            </a:r>
            <a:r>
              <a:rPr lang="en-US" altLang="en-US" sz="1600" dirty="0" smtClean="0"/>
              <a:t> failure modes/discrepancies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Reasoner works with sets of failure modes (instead of individual failure modes)</a:t>
            </a:r>
          </a:p>
          <a:p>
            <a:pPr marL="400050" lvl="1"/>
            <a:r>
              <a:rPr lang="en-US" altLang="en-US" sz="2000" dirty="0" smtClean="0"/>
              <a:t>Robust algorithm: can tolerate missing/inconsistent alarms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Parsimony principle: Use simplest explanation</a:t>
            </a:r>
          </a:p>
          <a:p>
            <a:pPr marL="400050" lvl="1"/>
            <a:r>
              <a:rPr lang="en-US" altLang="en-US" sz="2000" dirty="0" smtClean="0"/>
              <a:t>Time-dependent diagnosis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Reasoner can be asked to </a:t>
            </a:r>
            <a:r>
              <a:rPr lang="en-US" altLang="en-US" sz="1600" dirty="0" err="1" smtClean="0"/>
              <a:t>recompute</a:t>
            </a:r>
            <a:r>
              <a:rPr lang="en-US" altLang="en-US" sz="1600" dirty="0" smtClean="0"/>
              <a:t> diagnosis upon advance of time</a:t>
            </a:r>
          </a:p>
        </p:txBody>
      </p:sp>
      <p:sp>
        <p:nvSpPr>
          <p:cNvPr id="9" name="Content Placeholder 17"/>
          <p:cNvSpPr txBox="1">
            <a:spLocks/>
          </p:cNvSpPr>
          <p:nvPr/>
        </p:nvSpPr>
        <p:spPr>
          <a:xfrm>
            <a:off x="4572000" y="1828800"/>
            <a:ext cx="4343400" cy="47582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Modal edges:  Propagation happens only if edge is enabled (controlled by system mode)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Diagnosis takes into consideration last propagation effect</a:t>
            </a:r>
          </a:p>
          <a:p>
            <a:pPr marL="400050" lvl="1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Non-monotonic alarms: 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Alarm retraction triggers a re-computation of the diagnosis</a:t>
            </a:r>
          </a:p>
          <a:p>
            <a:pPr marL="400050" lvl="1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Intermittent failure modes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Consequence: alarm/s change to ‘Off’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Assumption: low frequency intermittents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Upon alarm changing to ‘Off’, backtrack to last change to ‘On’ and re-evaluate </a:t>
            </a:r>
          </a:p>
          <a:p>
            <a:pPr marL="800100" lvl="2"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Maintain alternate branches (for alarms ‘On’ and ‘Off’)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327390"/>
            <a:ext cx="2514600" cy="111101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4D12-E624-4B60-BA37-C59A1FAB2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Software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7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Mapping to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8839200" cy="58674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(strict semantics required) example, Component-based software construction: Developed for ARINC-653 based systems.</a:t>
            </a:r>
          </a:p>
          <a:p>
            <a:r>
              <a:rPr lang="en-US" sz="1800" i="1" dirty="0" smtClean="0"/>
              <a:t>Monitoring</a:t>
            </a:r>
            <a:r>
              <a:rPr lang="en-US" sz="1800" dirty="0" smtClean="0"/>
              <a:t> </a:t>
            </a:r>
            <a:r>
              <a:rPr lang="en-US" sz="1800" dirty="0"/>
              <a:t>the component</a:t>
            </a:r>
          </a:p>
          <a:p>
            <a:pPr lvl="1"/>
            <a:r>
              <a:rPr lang="en-US" sz="1600" dirty="0"/>
              <a:t>Interfaces (synchronous/asynchronous calls)</a:t>
            </a:r>
          </a:p>
          <a:p>
            <a:pPr lvl="1"/>
            <a:r>
              <a:rPr lang="en-US" sz="1600" dirty="0"/>
              <a:t>Component state</a:t>
            </a:r>
          </a:p>
          <a:p>
            <a:pPr lvl="1"/>
            <a:r>
              <a:rPr lang="en-US" sz="1600" dirty="0"/>
              <a:t>Scheduling and timing (WCET) </a:t>
            </a:r>
          </a:p>
          <a:p>
            <a:pPr lvl="1"/>
            <a:r>
              <a:rPr lang="en-US" sz="1600" dirty="0"/>
              <a:t>Resource usage</a:t>
            </a:r>
          </a:p>
          <a:p>
            <a:r>
              <a:rPr lang="en-US" sz="1800" i="1" dirty="0"/>
              <a:t>Detection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Pre/post conditions over call parameters, rates, and component state</a:t>
            </a:r>
          </a:p>
          <a:p>
            <a:pPr lvl="1"/>
            <a:r>
              <a:rPr lang="en-US" sz="1600" dirty="0"/>
              <a:t>Conditions over timing properties</a:t>
            </a:r>
          </a:p>
          <a:p>
            <a:pPr lvl="1"/>
            <a:r>
              <a:rPr lang="en-US" sz="1600" dirty="0"/>
              <a:t>Conditions over resource usage (e.g. memory footprint)</a:t>
            </a:r>
          </a:p>
          <a:p>
            <a:pPr lvl="1"/>
            <a:r>
              <a:rPr lang="en-US" sz="1600" dirty="0"/>
              <a:t>Combinations of the above</a:t>
            </a:r>
          </a:p>
          <a:p>
            <a:r>
              <a:rPr lang="en-US" sz="1800" dirty="0" smtClean="0"/>
              <a:t>System-Level Diagnosis </a:t>
            </a:r>
          </a:p>
          <a:p>
            <a:pPr lvl="1"/>
            <a:r>
              <a:rPr lang="en-US" sz="1600" dirty="0" smtClean="0"/>
              <a:t>Generate causal fault models from the knowledge of component interconnections.</a:t>
            </a:r>
          </a:p>
          <a:p>
            <a:r>
              <a:rPr lang="en-US" sz="1800" i="1" dirty="0" smtClean="0"/>
              <a:t>Mitigation</a:t>
            </a:r>
            <a:r>
              <a:rPr lang="en-US" sz="1800" dirty="0"/>
              <a:t>: </a:t>
            </a:r>
            <a:r>
              <a:rPr lang="en-US" sz="1800" b="1" dirty="0" smtClean="0"/>
              <a:t>Component Level and System-Level</a:t>
            </a:r>
            <a:endParaRPr lang="en-US" sz="1800" b="1" dirty="0"/>
          </a:p>
          <a:p>
            <a:pPr lvl="1"/>
            <a:r>
              <a:rPr lang="en-US" sz="1600" dirty="0" smtClean="0"/>
              <a:t>Take action given </a:t>
            </a:r>
            <a:r>
              <a:rPr lang="en-US" sz="1600" dirty="0"/>
              <a:t>detected anomaly and state of the </a:t>
            </a:r>
            <a:r>
              <a:rPr lang="en-US" sz="1600" dirty="0" smtClean="0"/>
              <a:t>component</a:t>
            </a:r>
          </a:p>
          <a:p>
            <a:pPr lvl="1"/>
            <a:r>
              <a:rPr lang="en-US" sz="1600" dirty="0" smtClean="0"/>
              <a:t>Actions</a:t>
            </a:r>
            <a:r>
              <a:rPr lang="en-US" sz="1600" dirty="0"/>
              <a:t>: restart, initialize, block call, inject value, inject call, release resource, modify state; combination of the </a:t>
            </a:r>
            <a:r>
              <a:rPr lang="en-US" sz="1600" dirty="0" smtClean="0"/>
              <a:t>above</a:t>
            </a:r>
          </a:p>
          <a:p>
            <a:r>
              <a:rPr lang="en-US" sz="1600" dirty="0" smtClean="0"/>
              <a:t>All of the above are facilitated by </a:t>
            </a:r>
            <a:r>
              <a:rPr lang="en-US" sz="1600" b="1" dirty="0" smtClean="0"/>
              <a:t>model-based software construction techniques.</a:t>
            </a:r>
            <a:endParaRPr lang="en-US" sz="1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ARINC-653 Component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 smtClean="0"/>
              <a:t>A CORBA Component Model-like layer on top of ARINC-653 abstractions.</a:t>
            </a:r>
          </a:p>
          <a:p>
            <a:r>
              <a:rPr lang="en-US" sz="2000" dirty="0" smtClean="0"/>
              <a:t>Synchronous Interfaces: call/return</a:t>
            </a:r>
          </a:p>
          <a:p>
            <a:pPr lvl="1"/>
            <a:r>
              <a:rPr lang="en-US" sz="1600" dirty="0" smtClean="0"/>
              <a:t>Periodic: time-triggered</a:t>
            </a:r>
          </a:p>
          <a:p>
            <a:pPr lvl="1"/>
            <a:r>
              <a:rPr lang="en-US" sz="1600" dirty="0" smtClean="0"/>
              <a:t>Aperiodic: event-triggered</a:t>
            </a:r>
          </a:p>
          <a:p>
            <a:r>
              <a:rPr lang="en-US" sz="2000" dirty="0" smtClean="0"/>
              <a:t>Asynchronous Interfaces: publish-subscribe</a:t>
            </a:r>
          </a:p>
          <a:p>
            <a:pPr lvl="1"/>
            <a:r>
              <a:rPr lang="en-US" sz="1600" dirty="0" smtClean="0"/>
              <a:t>Periodic: time-triggered</a:t>
            </a:r>
          </a:p>
          <a:p>
            <a:pPr lvl="1"/>
            <a:r>
              <a:rPr lang="en-US" sz="1600" dirty="0" smtClean="0"/>
              <a:t>Aperiodic: event-triggered</a:t>
            </a:r>
          </a:p>
          <a:p>
            <a:r>
              <a:rPr lang="en-US" sz="2000" dirty="0" smtClean="0"/>
              <a:t>Additional Monitoring interfaces</a:t>
            </a:r>
          </a:p>
          <a:p>
            <a:pPr lvl="1"/>
            <a:r>
              <a:rPr lang="en-US" sz="1600" dirty="0" smtClean="0"/>
              <a:t>State: to observe component state variables</a:t>
            </a:r>
          </a:p>
          <a:p>
            <a:pPr lvl="1"/>
            <a:r>
              <a:rPr lang="en-US" sz="1600" dirty="0" smtClean="0"/>
              <a:t>Resource: to monitor resource usage</a:t>
            </a:r>
          </a:p>
          <a:p>
            <a:pPr lvl="1"/>
            <a:r>
              <a:rPr lang="en-US" sz="1600" dirty="0" smtClean="0"/>
              <a:t>Trigger: to monitor execution timing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765088"/>
            <a:ext cx="4023360" cy="143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Isosceles Triangle 9"/>
          <p:cNvSpPr/>
          <p:nvPr/>
        </p:nvSpPr>
        <p:spPr>
          <a:xfrm rot="9316580">
            <a:off x="2354603" y="3679402"/>
            <a:ext cx="1490010" cy="14789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81200"/>
            <a:ext cx="3733800" cy="2057400"/>
            <a:chOff x="381000" y="2209800"/>
            <a:chExt cx="3733800" cy="2057400"/>
          </a:xfrm>
        </p:grpSpPr>
        <p:sp>
          <p:nvSpPr>
            <p:cNvPr id="9" name="Rectangle 8"/>
            <p:cNvSpPr/>
            <p:nvPr/>
          </p:nvSpPr>
          <p:spPr>
            <a:xfrm>
              <a:off x="381000" y="2209800"/>
              <a:ext cx="3733800" cy="2057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E:\MBSHM\MBSHMRepository\trunk\Collab\images\ComponentModel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66"/>
            <a:stretch/>
          </p:blipFill>
          <p:spPr bwMode="auto">
            <a:xfrm>
              <a:off x="457200" y="2438400"/>
              <a:ext cx="3414253" cy="1752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Straight Arrow Connector 12"/>
          <p:cNvCxnSpPr/>
          <p:nvPr/>
        </p:nvCxnSpPr>
        <p:spPr>
          <a:xfrm>
            <a:off x="3886200" y="5791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3733800" y="55626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28793" y="6211669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 using MICO ORB and</a:t>
            </a:r>
          </a:p>
          <a:p>
            <a:r>
              <a:rPr lang="en-US" dirty="0" smtClean="0"/>
              <a:t> ARINC 653 primitives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6914705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Monitoring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648200"/>
            <a:ext cx="8610600" cy="6172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Post/Pre condition violations: threshold, rate, custom filter (moving average)</a:t>
            </a:r>
          </a:p>
          <a:p>
            <a:r>
              <a:rPr lang="en-US" sz="1800" dirty="0" smtClean="0"/>
              <a:t>Resource Violations: Deadline</a:t>
            </a:r>
          </a:p>
          <a:p>
            <a:r>
              <a:rPr lang="en-US" sz="1800" dirty="0" smtClean="0"/>
              <a:t>Validity Violation: Stale data on a consumer</a:t>
            </a:r>
          </a:p>
          <a:p>
            <a:r>
              <a:rPr lang="en-US" sz="1800" dirty="0" smtClean="0"/>
              <a:t>Concurrency Violations: Lock Time Outs.</a:t>
            </a:r>
          </a:p>
          <a:p>
            <a:r>
              <a:rPr lang="en-US" sz="1800" dirty="0" smtClean="0"/>
              <a:t>User code violations: reported error conditions from application code. </a:t>
            </a:r>
          </a:p>
          <a:p>
            <a:pPr lvl="1"/>
            <a:r>
              <a:rPr lang="en-US" sz="1400" dirty="0" smtClean="0"/>
              <a:t>ARINC-653 style errors.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Model-Based Software Health Management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" name="Picture 50" descr="Picture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914400"/>
            <a:ext cx="8534400" cy="34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1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5" y="282833"/>
            <a:ext cx="7799240" cy="99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Example: Assembly of 3 components deployed on two partitions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Model-Based Software Health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9"/>
          <a:stretch/>
        </p:blipFill>
        <p:spPr bwMode="auto">
          <a:xfrm>
            <a:off x="-1" y="1600200"/>
            <a:ext cx="564556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529610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32" y="5172722"/>
            <a:ext cx="9067800" cy="167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Sensor </a:t>
            </a:r>
            <a:r>
              <a:rPr lang="en-US" dirty="0"/>
              <a:t>component is triggered periodically and it </a:t>
            </a:r>
            <a:r>
              <a:rPr lang="en-US" b="1" dirty="0"/>
              <a:t>publishes</a:t>
            </a:r>
            <a:r>
              <a:rPr lang="en-US" dirty="0"/>
              <a:t> an event upon each activation.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GPS</a:t>
            </a:r>
            <a:r>
              <a:rPr lang="en-US" dirty="0"/>
              <a:t> component </a:t>
            </a:r>
            <a:r>
              <a:rPr lang="en-US" b="1" dirty="0"/>
              <a:t>subscribes</a:t>
            </a:r>
            <a:r>
              <a:rPr lang="en-US" dirty="0"/>
              <a:t> to this event and is triggered </a:t>
            </a:r>
            <a:r>
              <a:rPr lang="en-US" dirty="0" smtClean="0"/>
              <a:t>periodically to </a:t>
            </a:r>
            <a:r>
              <a:rPr lang="en-US" dirty="0"/>
              <a:t>obtain GPS data from the </a:t>
            </a:r>
            <a:r>
              <a:rPr lang="en-US" dirty="0" smtClean="0"/>
              <a:t>receiver.  It </a:t>
            </a:r>
            <a:r>
              <a:rPr lang="en-US" dirty="0"/>
              <a:t>publishes its own output event.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 Display </a:t>
            </a:r>
            <a:r>
              <a:rPr lang="en-US" dirty="0"/>
              <a:t>component is triggered sporadically via this event and it uses a </a:t>
            </a:r>
            <a:r>
              <a:rPr lang="en-US" b="1" dirty="0"/>
              <a:t>required</a:t>
            </a:r>
            <a:r>
              <a:rPr lang="en-US" dirty="0"/>
              <a:t> interface to retrieve the position data from  the </a:t>
            </a:r>
            <a:r>
              <a:rPr lang="en-US" i="1" dirty="0"/>
              <a:t>GPS</a:t>
            </a:r>
            <a:r>
              <a:rPr lang="en-US" dirty="0"/>
              <a:t> component.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6284" y="2217237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Validity(</a:t>
            </a:r>
            <a:r>
              <a:rPr lang="en-US" dirty="0" err="1" smtClean="0"/>
              <a:t>GPS.data_in</a:t>
            </a:r>
            <a:r>
              <a:rPr lang="en-US" smtClean="0"/>
              <a:t>)&lt;4ms</a:t>
            </a:r>
            <a:endParaRPr lang="en-US" dirty="0" smtClean="0"/>
          </a:p>
          <a:p>
            <a:r>
              <a:rPr lang="en-US" dirty="0" smtClean="0"/>
              <a:t>Delta(</a:t>
            </a:r>
            <a:r>
              <a:rPr lang="en-US" dirty="0" err="1" smtClean="0"/>
              <a:t>Nav.data_in.time</a:t>
            </a:r>
            <a:r>
              <a:rPr lang="en-US" dirty="0" smtClean="0"/>
              <a:t>)&gt;0</a:t>
            </a:r>
          </a:p>
          <a:p>
            <a:r>
              <a:rPr lang="en-US" dirty="0" smtClean="0"/>
              <a:t>Rate(</a:t>
            </a:r>
            <a:r>
              <a:rPr lang="en-US" dirty="0" err="1" smtClean="0"/>
              <a:t>gps_data_src.data</a:t>
            </a:r>
            <a:r>
              <a:rPr lang="en-US" dirty="0" smtClean="0"/>
              <a:t>)&gt;1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41765" y="3244334"/>
            <a:ext cx="3429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Specified Monitoring Conditions</a:t>
            </a:r>
          </a:p>
        </p:txBody>
      </p:sp>
    </p:spTree>
    <p:extLst>
      <p:ext uri="{BB962C8B-B14F-4D97-AF65-F5344CB8AC3E}">
        <p14:creationId xmlns:p14="http://schemas.microsoft.com/office/powerpoint/2010/main" val="953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5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Timed Failure Propagation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348625"/>
            <a:ext cx="8458200" cy="376872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Causal models that describe the system behavior in presence of faults.</a:t>
            </a:r>
          </a:p>
          <a:p>
            <a:r>
              <a:rPr lang="en-US" sz="2800" dirty="0" smtClean="0"/>
              <a:t>Model is a labeled directed graph where</a:t>
            </a:r>
          </a:p>
          <a:p>
            <a:pPr lvl="1"/>
            <a:r>
              <a:rPr lang="en-US" sz="2400" dirty="0" smtClean="0"/>
              <a:t>Nodes represent either failure modes or discrepancies</a:t>
            </a:r>
          </a:p>
          <a:p>
            <a:pPr lvl="1"/>
            <a:r>
              <a:rPr lang="en-US" sz="2400" dirty="0" smtClean="0"/>
              <a:t>Edges between nodes in the graph represent causality </a:t>
            </a:r>
          </a:p>
          <a:p>
            <a:pPr lvl="1"/>
            <a:r>
              <a:rPr lang="en-US" sz="2400" dirty="0" smtClean="0"/>
              <a:t>Edges are attributed with timing and mode constraints on failure propagation.</a:t>
            </a:r>
          </a:p>
          <a:p>
            <a:r>
              <a:rPr lang="en-US" sz="2800" dirty="0" smtClean="0"/>
              <a:t>A discrepancy can be either monitored (attached to an alarm) or unmonitored.</a:t>
            </a:r>
          </a:p>
        </p:txBody>
      </p:sp>
      <p:grpSp>
        <p:nvGrpSpPr>
          <p:cNvPr id="1044" name="Group 1043"/>
          <p:cNvGrpSpPr/>
          <p:nvPr/>
        </p:nvGrpSpPr>
        <p:grpSpPr>
          <a:xfrm>
            <a:off x="1345980" y="1039189"/>
            <a:ext cx="6048814" cy="1237661"/>
            <a:chOff x="1345980" y="870717"/>
            <a:chExt cx="6048814" cy="1237661"/>
          </a:xfrm>
        </p:grpSpPr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614620" y="870717"/>
              <a:ext cx="1728225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300" b="1" dirty="0" smtClean="0"/>
                <a:t>Failure Cascades</a:t>
              </a:r>
              <a:endParaRPr lang="en-US" sz="1300" b="1" dirty="0"/>
            </a:p>
          </p:txBody>
        </p:sp>
        <p:grpSp>
          <p:nvGrpSpPr>
            <p:cNvPr id="1042" name="Group 1041"/>
            <p:cNvGrpSpPr/>
            <p:nvPr/>
          </p:nvGrpSpPr>
          <p:grpSpPr>
            <a:xfrm>
              <a:off x="1847990" y="1124700"/>
              <a:ext cx="5258740" cy="806505"/>
              <a:chOff x="2344510" y="1124700"/>
              <a:chExt cx="5258740" cy="806505"/>
            </a:xfrm>
          </p:grpSpPr>
          <p:cxnSp>
            <p:nvCxnSpPr>
              <p:cNvPr id="5" name="AutoShape 9"/>
              <p:cNvCxnSpPr>
                <a:cxnSpLocks noChangeShapeType="1"/>
                <a:stCxn id="1026" idx="3"/>
                <a:endCxn id="1028" idx="1"/>
              </p:cNvCxnSpPr>
              <p:nvPr/>
            </p:nvCxnSpPr>
            <p:spPr bwMode="auto">
              <a:xfrm>
                <a:off x="2713852" y="1672696"/>
                <a:ext cx="1934958" cy="0"/>
              </a:xfrm>
              <a:prstGeom prst="straightConnector1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3094305" y="1408387"/>
                <a:ext cx="1207382" cy="4924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300" b="1" dirty="0" smtClean="0"/>
                  <a:t>Propagation </a:t>
                </a:r>
              </a:p>
              <a:p>
                <a:r>
                  <a:rPr lang="en-US" sz="1300" b="1" dirty="0" smtClean="0"/>
                  <a:t>links</a:t>
                </a:r>
                <a:endParaRPr lang="en-US" sz="1300" b="1" dirty="0"/>
              </a:p>
            </p:txBody>
          </p:sp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5541470" y="1438762"/>
                <a:ext cx="1373236" cy="49244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300" b="1" dirty="0" smtClean="0"/>
                  <a:t>Alarm Allocation</a:t>
                </a:r>
                <a:endParaRPr lang="en-US" sz="1300" b="1" dirty="0"/>
              </a:p>
            </p:txBody>
          </p:sp>
          <p:cxnSp>
            <p:nvCxnSpPr>
              <p:cNvPr id="14" name="AutoShape 9"/>
              <p:cNvCxnSpPr>
                <a:cxnSpLocks noChangeShapeType="1"/>
                <a:stCxn id="1028" idx="3"/>
                <a:endCxn id="1029" idx="1"/>
              </p:cNvCxnSpPr>
              <p:nvPr/>
            </p:nvCxnSpPr>
            <p:spPr bwMode="auto">
              <a:xfrm>
                <a:off x="5018152" y="1672696"/>
                <a:ext cx="2242198" cy="7051"/>
              </a:xfrm>
              <a:prstGeom prst="straightConnector1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</p:cxnSp>
          <p:pic>
            <p:nvPicPr>
              <p:cNvPr id="1026" name="Picture 2" descr="G:\FACT-svn\fact-tfpg\paradigm\icons\FailureMode.bmp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4510" y="1490996"/>
                <a:ext cx="369342" cy="363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G:\FACT-svn\fact-tfpg\paradigm\icons\OrDiscrepancyAlarm.bmp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810" y="1490996"/>
                <a:ext cx="369342" cy="363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G:\FACT-svn\fact-tfpg\paradigm\icons\AlarmMonitor.bmp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0350" y="1498047"/>
                <a:ext cx="342900" cy="3633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8" name="Arc 1037"/>
              <p:cNvSpPr/>
              <p:nvPr/>
            </p:nvSpPr>
            <p:spPr>
              <a:xfrm>
                <a:off x="4542023" y="1124700"/>
                <a:ext cx="682862" cy="460860"/>
              </a:xfrm>
              <a:prstGeom prst="arc">
                <a:avLst>
                  <a:gd name="adj1" fmla="val 8521699"/>
                  <a:gd name="adj2" fmla="val 3948788"/>
                </a:avLst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1345980" y="1777585"/>
              <a:ext cx="1309975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 smtClean="0"/>
                <a:t>Failure Modes</a:t>
              </a:r>
              <a:endParaRPr lang="en-US" sz="1300" b="1" dirty="0"/>
            </a:p>
          </p:txBody>
        </p:sp>
        <p:sp>
          <p:nvSpPr>
            <p:cNvPr id="53" name="Text Box 14"/>
            <p:cNvSpPr txBox="1">
              <a:spLocks noChangeArrowheads="1"/>
            </p:cNvSpPr>
            <p:nvPr/>
          </p:nvSpPr>
          <p:spPr bwMode="auto">
            <a:xfrm>
              <a:off x="3726960" y="1815990"/>
              <a:ext cx="1317989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 smtClean="0"/>
                <a:t>Discrepancies</a:t>
              </a:r>
              <a:endParaRPr lang="en-US" sz="1300" b="1" dirty="0"/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6645870" y="1815990"/>
              <a:ext cx="748924" cy="292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300" b="1" dirty="0" smtClean="0"/>
                <a:t>Alarms</a:t>
              </a:r>
              <a:endParaRPr lang="en-US" sz="13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31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Scenario: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194" name="Picture 2" descr="C:\Projects\mbshm\Documents\IEEEAerospaceConference2011\images\BadGPS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04403"/>
            <a:ext cx="9067800" cy="311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066203"/>
            <a:ext cx="25908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91100" y="4929848"/>
            <a:ext cx="266700" cy="14709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77000" y="2066203"/>
            <a:ext cx="762000" cy="2895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454" y="1059766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Injected fault such that sensor stops publication</a:t>
            </a:r>
            <a:endParaRPr lang="en-US" dirty="0"/>
          </a:p>
        </p:txBody>
      </p:sp>
      <p:pic>
        <p:nvPicPr>
          <p:cNvPr id="10" name="Picture 4" descr="C:\Projects\mbshm\Collab\images\Component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0558"/>
            <a:ext cx="8004175" cy="130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8153400" y="5583693"/>
            <a:ext cx="266700" cy="11219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Modeling Inter-Component Cascading Faults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8013" cy="50974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We don’t</a:t>
            </a:r>
            <a:r>
              <a:rPr lang="en-US" sz="2000" dirty="0" smtClean="0"/>
              <a:t>. The cascades can be computed from the component assemblies, if the anomaly types and their interactions are known.</a:t>
            </a:r>
          </a:p>
          <a:p>
            <a:r>
              <a:rPr lang="en-US" sz="2000" dirty="0" smtClean="0"/>
              <a:t>Component ‘elements’ </a:t>
            </a:r>
            <a:endParaRPr lang="en-US" sz="2000" dirty="0" smtClean="0">
              <a:sym typeface="Wingdings" pitchFamily="2" charset="2"/>
            </a:endParaRPr>
          </a:p>
          <a:p>
            <a:pPr lvl="1">
              <a:buFont typeface="Arial" charset="0"/>
              <a:buNone/>
            </a:pPr>
            <a:r>
              <a:rPr lang="en-US" sz="1800" dirty="0" smtClean="0">
                <a:sym typeface="Wingdings" pitchFamily="2" charset="2"/>
              </a:rPr>
              <a:t>Methods belong to one of these (7)</a:t>
            </a:r>
          </a:p>
          <a:p>
            <a:r>
              <a:rPr lang="en-US" sz="2000" dirty="0" smtClean="0">
                <a:sym typeface="Wingdings" pitchFamily="2" charset="2"/>
              </a:rPr>
              <a:t>Fault cascades within component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ym typeface="Wingdings" pitchFamily="2" charset="2"/>
              </a:rPr>
              <a:t>	(A few of the 38 patterns) </a:t>
            </a:r>
            <a:r>
              <a:rPr lang="en-US" sz="2000" dirty="0" smtClean="0"/>
              <a:t>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8363" y="1508125"/>
            <a:ext cx="2844800" cy="214947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>
            <a:off x="4498975" y="2227263"/>
            <a:ext cx="1354138" cy="3175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4220369" y="3823494"/>
            <a:ext cx="547687" cy="9525"/>
          </a:xfrm>
          <a:prstGeom prst="straightConnector1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C:\Projects\mbshm\Documents\IEEEAerospaceConference2011\images\croppedpublisher-consumer-template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/>
          <a:stretch/>
        </p:blipFill>
        <p:spPr bwMode="auto">
          <a:xfrm>
            <a:off x="0" y="3538537"/>
            <a:ext cx="9144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05000" y="499375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71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06400" y="63520"/>
            <a:ext cx="8229600" cy="990600"/>
          </a:xfrm>
        </p:spPr>
        <p:txBody>
          <a:bodyPr>
            <a:noAutofit/>
          </a:bodyPr>
          <a:lstStyle/>
          <a:p>
            <a:r>
              <a:rPr lang="en-US" sz="4000" dirty="0" smtClean="0"/>
              <a:t>Modeling Intra-Component Cascading Faults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01070" y="1239915"/>
            <a:ext cx="8228013" cy="50974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Inter-component propagation is regular – always follows the same pattern</a:t>
            </a:r>
          </a:p>
          <a:p>
            <a:r>
              <a:rPr lang="en-US" dirty="0" smtClean="0"/>
              <a:t>Intra-component propagation depends on the component! </a:t>
            </a:r>
            <a:r>
              <a:rPr lang="en-US" dirty="0" smtClean="0">
                <a:sym typeface="Wingdings" pitchFamily="2" charset="2"/>
              </a:rPr>
              <a:t> Need to model internal dataflow and control flow of the component.</a:t>
            </a: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Note: Could be determined via source code analysis.  </a:t>
            </a:r>
            <a:r>
              <a:rPr lang="en-US" sz="2000" dirty="0" smtClean="0"/>
              <a:t> </a:t>
            </a: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968" y="3236975"/>
            <a:ext cx="3509963" cy="2189163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289" y="3236975"/>
            <a:ext cx="3760787" cy="22225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929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65" y="-142665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Modeling Intra-Component Cascading Faults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55"/>
          <a:stretch/>
        </p:blipFill>
        <p:spPr bwMode="auto">
          <a:xfrm>
            <a:off x="1483346" y="2507280"/>
            <a:ext cx="5950413" cy="426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10" y="773145"/>
            <a:ext cx="5954535" cy="156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80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4087" y="52039"/>
            <a:ext cx="8229600" cy="1143000"/>
          </a:xfrm>
        </p:spPr>
        <p:txBody>
          <a:bodyPr/>
          <a:lstStyle/>
          <a:p>
            <a:r>
              <a:rPr lang="en-US" dirty="0" smtClean="0"/>
              <a:t>Integrated Model for GPS Assembly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8013" cy="5097463"/>
          </a:xfrm>
        </p:spPr>
        <p:txBody>
          <a:bodyPr/>
          <a:lstStyle/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  <p:pic>
        <p:nvPicPr>
          <p:cNvPr id="9218" name="Picture 2" descr="C:\Projects\mbshm\Documents\IEEEAerospaceConference2011\images\system-tfpg-a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278"/>
            <a:ext cx="9224029" cy="52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77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Model-Based Software Health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81" y="1492967"/>
            <a:ext cx="9057573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Temporal Failure Propagation Graph (TFPG)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" y="4826000"/>
            <a:ext cx="4267200" cy="10156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Modeling variants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Untimed, causal network (no modes, propagation = [0..inf])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Modal networks: edges are mode dependent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Timed models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Hierarchical component models 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5867400" y="1447800"/>
            <a:ext cx="2971800" cy="29238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/>
              <a:t>Nodes</a:t>
            </a:r>
            <a:r>
              <a:rPr lang="en-US" sz="1600" dirty="0"/>
              <a:t>: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Failure modes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Discrepancies </a:t>
            </a:r>
          </a:p>
          <a:p>
            <a:pPr lvl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  AND/OR</a:t>
            </a:r>
          </a:p>
          <a:p>
            <a:pPr lvl="1"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  Monitored (option)</a:t>
            </a:r>
          </a:p>
          <a:p>
            <a:pPr>
              <a:spcBef>
                <a:spcPct val="50000"/>
              </a:spcBef>
              <a:defRPr/>
            </a:pPr>
            <a:r>
              <a:rPr lang="en-US" sz="1600" b="1" dirty="0"/>
              <a:t>Edges</a:t>
            </a:r>
            <a:r>
              <a:rPr lang="en-US" sz="1600" dirty="0"/>
              <a:t>: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Propagation delay: [min, max]</a:t>
            </a:r>
          </a:p>
          <a:p>
            <a:pPr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sz="1600" dirty="0"/>
              <a:t>Discrete Modes (activation)</a:t>
            </a:r>
          </a:p>
        </p:txBody>
      </p:sp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51000"/>
            <a:ext cx="506571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7242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0" y="4826000"/>
            <a:ext cx="4267200" cy="10156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200" b="1" dirty="0"/>
              <a:t>Example models (#</a:t>
            </a:r>
            <a:r>
              <a:rPr lang="en-US" sz="1200" b="1" dirty="0" err="1"/>
              <a:t>components,#failuremodes,#alarms</a:t>
            </a:r>
            <a:r>
              <a:rPr lang="en-US" sz="1200" b="1" dirty="0"/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Trivial examples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Simplified fuel system (~30,~80,~100)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Realistic fuel system (~200,~400,~600)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200" dirty="0"/>
              <a:t>Aircraft avionics (~2000,~8000,~25000) – generated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4D12-E624-4B60-BA37-C59A1FAB2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 of TFPG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 </a:t>
            </a:r>
            <a:r>
              <a:rPr lang="en-US" dirty="0"/>
              <a:t>= (</a:t>
            </a:r>
            <a:r>
              <a:rPr lang="en-US" i="1" dirty="0"/>
              <a:t>F;D;E;M; </a:t>
            </a:r>
            <a:r>
              <a:rPr lang="en-US" dirty="0"/>
              <a:t>ET</a:t>
            </a:r>
            <a:r>
              <a:rPr lang="en-US" i="1" dirty="0"/>
              <a:t>;</a:t>
            </a:r>
            <a:r>
              <a:rPr lang="en-US" dirty="0"/>
              <a:t>EM</a:t>
            </a:r>
            <a:r>
              <a:rPr lang="en-US" i="1" dirty="0"/>
              <a:t>;</a:t>
            </a:r>
            <a:r>
              <a:rPr lang="en-US" dirty="0"/>
              <a:t>DC</a:t>
            </a:r>
            <a:r>
              <a:rPr lang="en-US" dirty="0" smtClean="0"/>
              <a:t>)</a:t>
            </a:r>
          </a:p>
          <a:p>
            <a:pPr lvl="1"/>
            <a:r>
              <a:rPr lang="en-US" i="1" dirty="0"/>
              <a:t>F </a:t>
            </a:r>
            <a:r>
              <a:rPr lang="en-US" dirty="0"/>
              <a:t>is a nonempty set of failure nodes.</a:t>
            </a:r>
          </a:p>
          <a:p>
            <a:pPr lvl="1"/>
            <a:r>
              <a:rPr lang="en-US" i="1" dirty="0" smtClean="0"/>
              <a:t>D </a:t>
            </a:r>
            <a:r>
              <a:rPr lang="en-US" dirty="0"/>
              <a:t>is a nonempty set of discrepancy nodes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5" y="3083355"/>
            <a:ext cx="5991180" cy="36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 Semantics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3962400" cy="2244725"/>
          </a:xfrm>
        </p:spPr>
        <p:txBody>
          <a:bodyPr/>
          <a:lstStyle/>
          <a:p>
            <a:pPr marL="228600" indent="-228600"/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0033CC"/>
                </a:solidFill>
              </a:rPr>
              <a:t>OR propagation</a:t>
            </a:r>
          </a:p>
          <a:p>
            <a:pPr marL="457200" lvl="1" indent="-228600"/>
            <a:r>
              <a:rPr lang="en-US" sz="1800" dirty="0" smtClean="0"/>
              <a:t>Node is triggered by any parent</a:t>
            </a:r>
          </a:p>
          <a:p>
            <a:pPr marL="457200" lvl="1" indent="-228600"/>
            <a:r>
              <a:rPr lang="en-US" sz="1800" dirty="0" smtClean="0"/>
              <a:t>Propagation time is counted from the </a:t>
            </a:r>
            <a:r>
              <a:rPr lang="en-US" sz="1800" i="1" dirty="0" smtClean="0"/>
              <a:t>last</a:t>
            </a:r>
            <a:r>
              <a:rPr lang="en-US" sz="1800" dirty="0" smtClean="0"/>
              <a:t> time the edge is activated</a:t>
            </a:r>
          </a:p>
          <a:p>
            <a:pPr marL="457200" lvl="1" indent="-228600"/>
            <a:r>
              <a:rPr lang="en-US" sz="1800" dirty="0" smtClean="0"/>
              <a:t>Node must be activated </a:t>
            </a:r>
            <a:r>
              <a:rPr lang="en-US" sz="1800" i="1" dirty="0" smtClean="0"/>
              <a:t>before</a:t>
            </a:r>
            <a:r>
              <a:rPr lang="en-US" sz="1800" dirty="0" smtClean="0"/>
              <a:t> the end of the activation period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86300" y="3848100"/>
            <a:ext cx="3962400" cy="224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propagation</a:t>
            </a:r>
          </a:p>
          <a:p>
            <a:pPr lvl="1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latin typeface="+mn-lt"/>
                <a:cs typeface="+mn-cs"/>
              </a:rPr>
              <a:t>All parents must be active</a:t>
            </a:r>
          </a:p>
          <a:p>
            <a:pPr lvl="1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latin typeface="+mn-lt"/>
                <a:cs typeface="+mn-cs"/>
              </a:rPr>
              <a:t>Failure effects are </a:t>
            </a:r>
            <a:r>
              <a:rPr lang="en-US" i="1" kern="0" dirty="0" smtClean="0">
                <a:latin typeface="+mn-lt"/>
                <a:cs typeface="+mn-cs"/>
              </a:rPr>
              <a:t>not</a:t>
            </a:r>
            <a:r>
              <a:rPr lang="en-US" kern="0" dirty="0" smtClean="0">
                <a:latin typeface="+mn-lt"/>
                <a:cs typeface="+mn-cs"/>
              </a:rPr>
              <a:t> required to reach the node at the same time </a:t>
            </a:r>
          </a:p>
          <a:p>
            <a:pPr lvl="1" indent="-22860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kern="0" dirty="0" smtClean="0">
                <a:latin typeface="+mn-lt"/>
                <a:cs typeface="+mn-cs"/>
              </a:rPr>
              <a:t>Activation occur when the </a:t>
            </a:r>
            <a:r>
              <a:rPr lang="en-US" i="1" kern="0" dirty="0" smtClean="0">
                <a:latin typeface="+mn-lt"/>
                <a:cs typeface="+mn-cs"/>
              </a:rPr>
              <a:t>last</a:t>
            </a:r>
            <a:r>
              <a:rPr lang="en-US" kern="0" dirty="0" smtClean="0">
                <a:latin typeface="+mn-lt"/>
                <a:cs typeface="+mn-cs"/>
              </a:rPr>
              <a:t> failure effect reaches the node</a:t>
            </a: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32931" y="1465263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D1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03614" y="3092450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D3</a:t>
            </a:r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2389025" y="2282825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D4</a:t>
            </a:r>
          </a:p>
        </p:txBody>
      </p:sp>
      <p:cxnSp>
        <p:nvCxnSpPr>
          <p:cNvPr id="8" name="AutoShape 10"/>
          <p:cNvCxnSpPr>
            <a:cxnSpLocks noChangeShapeType="1"/>
            <a:stCxn id="5" idx="6"/>
            <a:endCxn id="7" idx="1"/>
          </p:cNvCxnSpPr>
          <p:nvPr/>
        </p:nvCxnSpPr>
        <p:spPr bwMode="auto">
          <a:xfrm>
            <a:off x="1068291" y="1693863"/>
            <a:ext cx="1382300" cy="641350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9" name="AutoShape 11"/>
          <p:cNvCxnSpPr>
            <a:cxnSpLocks noChangeShapeType="1"/>
            <a:stCxn id="17" idx="3"/>
            <a:endCxn id="7" idx="2"/>
          </p:cNvCxnSpPr>
          <p:nvPr/>
        </p:nvCxnSpPr>
        <p:spPr bwMode="auto">
          <a:xfrm flipV="1">
            <a:off x="1025781" y="2511425"/>
            <a:ext cx="1350052" cy="39688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10" name="AutoShape 12"/>
          <p:cNvCxnSpPr>
            <a:cxnSpLocks noChangeShapeType="1"/>
            <a:stCxn id="6" idx="6"/>
            <a:endCxn id="7" idx="3"/>
          </p:cNvCxnSpPr>
          <p:nvPr/>
        </p:nvCxnSpPr>
        <p:spPr bwMode="auto">
          <a:xfrm flipV="1">
            <a:off x="1038974" y="2687638"/>
            <a:ext cx="1411617" cy="633412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381983" y="24431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1,4</a:t>
            </a: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663427" y="24431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401039" y="1889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3,5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682483" y="1889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389312" y="2922588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1,8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1670756" y="2922588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A,B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62892" y="2428876"/>
            <a:ext cx="562888" cy="244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/>
              <a:t>FM1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478" y="1204913"/>
            <a:ext cx="4324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t=2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58173" y="2141538"/>
            <a:ext cx="4324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t=3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77229" y="2855913"/>
            <a:ext cx="4324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t=7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2244565" y="1641475"/>
            <a:ext cx="199063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Activation period</a:t>
            </a:r>
          </a:p>
          <a:p>
            <a:r>
              <a:rPr lang="en-US" sz="1200" dirty="0" smtClean="0">
                <a:sym typeface="Symbol" pitchFamily="18" charset="2"/>
              </a:rPr>
              <a:t>[9,11] </a:t>
            </a:r>
            <a:r>
              <a:rPr lang="en-US" sz="1200" dirty="0">
                <a:sym typeface="Symbol" pitchFamily="18" charset="2"/>
              </a:rPr>
              <a:t> [4,6]  [8,15]</a:t>
            </a:r>
          </a:p>
        </p:txBody>
      </p:sp>
      <p:sp>
        <p:nvSpPr>
          <p:cNvPr id="22" name="Oval 38"/>
          <p:cNvSpPr>
            <a:spLocks noChangeArrowheads="1"/>
          </p:cNvSpPr>
          <p:nvPr/>
        </p:nvSpPr>
        <p:spPr bwMode="auto">
          <a:xfrm>
            <a:off x="5562600" y="1447800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D1</a:t>
            </a:r>
          </a:p>
        </p:txBody>
      </p:sp>
      <p:sp>
        <p:nvSpPr>
          <p:cNvPr id="23" name="Oval 39"/>
          <p:cNvSpPr>
            <a:spLocks noChangeArrowheads="1"/>
          </p:cNvSpPr>
          <p:nvPr/>
        </p:nvSpPr>
        <p:spPr bwMode="auto">
          <a:xfrm>
            <a:off x="5533283" y="3074988"/>
            <a:ext cx="422166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00"/>
              <a:t>D3</a:t>
            </a:r>
          </a:p>
        </p:txBody>
      </p:sp>
      <p:cxnSp>
        <p:nvCxnSpPr>
          <p:cNvPr id="24" name="AutoShape 41"/>
          <p:cNvCxnSpPr>
            <a:cxnSpLocks noChangeShapeType="1"/>
            <a:stCxn id="22" idx="6"/>
          </p:cNvCxnSpPr>
          <p:nvPr/>
        </p:nvCxnSpPr>
        <p:spPr bwMode="auto">
          <a:xfrm>
            <a:off x="5997959" y="1676400"/>
            <a:ext cx="1382301" cy="641350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25" name="AutoShape 42"/>
          <p:cNvCxnSpPr>
            <a:cxnSpLocks noChangeShapeType="1"/>
            <a:stCxn id="33" idx="3"/>
            <a:endCxn id="47" idx="1"/>
          </p:cNvCxnSpPr>
          <p:nvPr/>
        </p:nvCxnSpPr>
        <p:spPr bwMode="auto">
          <a:xfrm flipV="1">
            <a:off x="5955450" y="2506664"/>
            <a:ext cx="1432139" cy="26987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cxnSp>
        <p:nvCxnSpPr>
          <p:cNvPr id="26" name="AutoShape 43"/>
          <p:cNvCxnSpPr>
            <a:cxnSpLocks noChangeShapeType="1"/>
            <a:stCxn id="23" idx="6"/>
          </p:cNvCxnSpPr>
          <p:nvPr/>
        </p:nvCxnSpPr>
        <p:spPr bwMode="auto">
          <a:xfrm flipV="1">
            <a:off x="5968642" y="2670176"/>
            <a:ext cx="1411618" cy="633413"/>
          </a:xfrm>
          <a:prstGeom prst="straightConnector1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</p:cxn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6311651" y="2425700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1,4</a:t>
            </a: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6593096" y="2425700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6330708" y="18716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3,5</a:t>
            </a: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6612152" y="1871663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6318981" y="2905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1,8</a:t>
            </a:r>
          </a:p>
        </p:txBody>
      </p:sp>
      <p:sp>
        <p:nvSpPr>
          <p:cNvPr id="32" name="Rectangle 49"/>
          <p:cNvSpPr>
            <a:spLocks noChangeArrowheads="1"/>
          </p:cNvSpPr>
          <p:nvPr/>
        </p:nvSpPr>
        <p:spPr bwMode="auto">
          <a:xfrm>
            <a:off x="6600425" y="2905125"/>
            <a:ext cx="281444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000"/>
              <a:t>A,B</a:t>
            </a: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5392561" y="2411414"/>
            <a:ext cx="562888" cy="244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400"/>
              <a:t>FM1</a:t>
            </a:r>
          </a:p>
        </p:txBody>
      </p:sp>
      <p:sp>
        <p:nvSpPr>
          <p:cNvPr id="34" name="Text Box 51"/>
          <p:cNvSpPr txBox="1">
            <a:spLocks noChangeArrowheads="1"/>
          </p:cNvSpPr>
          <p:nvPr/>
        </p:nvSpPr>
        <p:spPr bwMode="auto">
          <a:xfrm>
            <a:off x="5539146" y="1187450"/>
            <a:ext cx="4324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t=2</a:t>
            </a:r>
          </a:p>
        </p:txBody>
      </p:sp>
      <p:sp>
        <p:nvSpPr>
          <p:cNvPr id="35" name="Text Box 52"/>
          <p:cNvSpPr txBox="1">
            <a:spLocks noChangeArrowheads="1"/>
          </p:cNvSpPr>
          <p:nvPr/>
        </p:nvSpPr>
        <p:spPr bwMode="auto">
          <a:xfrm>
            <a:off x="5487841" y="2124075"/>
            <a:ext cx="43242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t=3</a:t>
            </a:r>
          </a:p>
        </p:txBody>
      </p:sp>
      <p:sp>
        <p:nvSpPr>
          <p:cNvPr id="36" name="Text Box 53"/>
          <p:cNvSpPr txBox="1">
            <a:spLocks noChangeArrowheads="1"/>
          </p:cNvSpPr>
          <p:nvPr/>
        </p:nvSpPr>
        <p:spPr bwMode="auto">
          <a:xfrm>
            <a:off x="5506898" y="2838450"/>
            <a:ext cx="4324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t=7</a:t>
            </a:r>
          </a:p>
        </p:txBody>
      </p:sp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2831713" y="1025525"/>
            <a:ext cx="28877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0</a:t>
            </a:r>
          </a:p>
        </p:txBody>
      </p:sp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3539722" y="1033463"/>
            <a:ext cx="28877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6</a:t>
            </a:r>
          </a:p>
        </p:txBody>
      </p:sp>
      <p:sp>
        <p:nvSpPr>
          <p:cNvPr id="39" name="Text Box 60"/>
          <p:cNvSpPr txBox="1">
            <a:spLocks noChangeArrowheads="1"/>
          </p:cNvSpPr>
          <p:nvPr/>
        </p:nvSpPr>
        <p:spPr bwMode="auto">
          <a:xfrm>
            <a:off x="4854593" y="1031875"/>
            <a:ext cx="37379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/>
            <a:r>
              <a:rPr lang="en-US" sz="1400">
                <a:latin typeface="Times New Roman" pitchFamily="18" charset="0"/>
              </a:rPr>
              <a:t>22</a:t>
            </a:r>
          </a:p>
        </p:txBody>
      </p:sp>
      <p:sp>
        <p:nvSpPr>
          <p:cNvPr id="40" name="Text Box 61"/>
          <p:cNvSpPr txBox="1">
            <a:spLocks noChangeArrowheads="1"/>
          </p:cNvSpPr>
          <p:nvPr/>
        </p:nvSpPr>
        <p:spPr bwMode="auto">
          <a:xfrm>
            <a:off x="3099647" y="1136651"/>
            <a:ext cx="295274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/>
              <a:t>A</a:t>
            </a:r>
          </a:p>
        </p:txBody>
      </p:sp>
      <p:sp>
        <p:nvSpPr>
          <p:cNvPr id="41" name="Text Box 62"/>
          <p:cNvSpPr txBox="1">
            <a:spLocks noChangeArrowheads="1"/>
          </p:cNvSpPr>
          <p:nvPr/>
        </p:nvSpPr>
        <p:spPr bwMode="auto">
          <a:xfrm>
            <a:off x="4112551" y="1136651"/>
            <a:ext cx="295274" cy="292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/>
              <a:t>B</a:t>
            </a: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2932857" y="1422400"/>
            <a:ext cx="2110831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Line 56"/>
          <p:cNvSpPr>
            <a:spLocks noChangeShapeType="1"/>
          </p:cNvSpPr>
          <p:nvPr/>
        </p:nvSpPr>
        <p:spPr bwMode="auto">
          <a:xfrm>
            <a:off x="2941652" y="1338263"/>
            <a:ext cx="1466" cy="18415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66"/>
          <p:cNvSpPr>
            <a:spLocks noChangeShapeType="1"/>
          </p:cNvSpPr>
          <p:nvPr/>
        </p:nvSpPr>
        <p:spPr bwMode="auto">
          <a:xfrm>
            <a:off x="3649660" y="1333500"/>
            <a:ext cx="1466" cy="18415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67"/>
          <p:cNvSpPr>
            <a:spLocks noChangeShapeType="1"/>
          </p:cNvSpPr>
          <p:nvPr/>
        </p:nvSpPr>
        <p:spPr bwMode="auto">
          <a:xfrm>
            <a:off x="5048085" y="1347788"/>
            <a:ext cx="1466" cy="18415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7400782" y="2251075"/>
            <a:ext cx="470539" cy="5095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500"/>
              <a:t>D4</a:t>
            </a:r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7162800" y="1447800"/>
            <a:ext cx="1692899" cy="6771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/>
              <a:t>Activation period</a:t>
            </a:r>
          </a:p>
          <a:p>
            <a:r>
              <a:rPr lang="en-US" sz="1200" dirty="0" smtClean="0">
                <a:sym typeface="Symbol" pitchFamily="18" charset="2"/>
              </a:rPr>
              <a:t>[9,11] </a:t>
            </a:r>
            <a:r>
              <a:rPr lang="en-US" sz="1200" dirty="0">
                <a:sym typeface="Symbol" pitchFamily="18" charset="2"/>
              </a:rPr>
              <a:t> [4,6] </a:t>
            </a:r>
            <a:r>
              <a:rPr lang="en-US" sz="1100" dirty="0">
                <a:sym typeface="Symbol" pitchFamily="18" charset="2"/>
              </a:rPr>
              <a:t></a:t>
            </a:r>
            <a:r>
              <a:rPr lang="en-US" sz="1400" dirty="0">
                <a:sym typeface="Symbol" pitchFamily="18" charset="2"/>
              </a:rPr>
              <a:t> </a:t>
            </a:r>
            <a:r>
              <a:rPr lang="en-US" sz="1200" dirty="0">
                <a:sym typeface="Symbol" pitchFamily="18" charset="2"/>
              </a:rPr>
              <a:t>[8,15] </a:t>
            </a:r>
          </a:p>
          <a:p>
            <a:r>
              <a:rPr lang="en-US" sz="1200" dirty="0">
                <a:sym typeface="Symbol" pitchFamily="18" charset="2"/>
              </a:rPr>
              <a:t>=  [9,15]</a:t>
            </a:r>
          </a:p>
        </p:txBody>
      </p:sp>
    </p:spTree>
    <p:extLst>
      <p:ext uri="{BB962C8B-B14F-4D97-AF65-F5344CB8AC3E}">
        <p14:creationId xmlns:p14="http://schemas.microsoft.com/office/powerpoint/2010/main" val="33539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Failure can only reach nodes </a:t>
            </a:r>
            <a:r>
              <a:rPr lang="en-US" dirty="0" smtClean="0"/>
              <a:t>of AND </a:t>
            </a:r>
            <a:r>
              <a:rPr lang="en-US" dirty="0"/>
              <a:t>type only if it already reached all its parents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an OR </a:t>
            </a:r>
            <a:r>
              <a:rPr lang="en-US" dirty="0"/>
              <a:t>type node </a:t>
            </a:r>
            <a:r>
              <a:rPr lang="en-US" i="1" dirty="0"/>
              <a:t>v0 </a:t>
            </a:r>
            <a:r>
              <a:rPr lang="en-US" dirty="0"/>
              <a:t>and an edge </a:t>
            </a:r>
            <a:r>
              <a:rPr lang="en-US" i="1" dirty="0"/>
              <a:t>e </a:t>
            </a:r>
            <a:r>
              <a:rPr lang="en-US" dirty="0"/>
              <a:t>= (</a:t>
            </a:r>
            <a:r>
              <a:rPr lang="en-US" i="1" dirty="0"/>
              <a:t>v; v0</a:t>
            </a:r>
            <a:r>
              <a:rPr lang="en-US" dirty="0"/>
              <a:t>) </a:t>
            </a:r>
            <a:r>
              <a:rPr lang="en-US" dirty="0" smtClean="0"/>
              <a:t>, </a:t>
            </a:r>
            <a:r>
              <a:rPr lang="en-US" dirty="0"/>
              <a:t>once a </a:t>
            </a:r>
            <a:r>
              <a:rPr lang="en-US" dirty="0" smtClean="0"/>
              <a:t>failure effect </a:t>
            </a:r>
            <a:r>
              <a:rPr lang="en-US" dirty="0"/>
              <a:t>reaches </a:t>
            </a:r>
            <a:r>
              <a:rPr lang="en-US" i="1" dirty="0"/>
              <a:t>v </a:t>
            </a:r>
            <a:r>
              <a:rPr lang="en-US" dirty="0"/>
              <a:t>at time </a:t>
            </a:r>
            <a:r>
              <a:rPr lang="en-US" i="1" dirty="0"/>
              <a:t>t </a:t>
            </a:r>
            <a:r>
              <a:rPr lang="en-US" dirty="0"/>
              <a:t>it must reaches </a:t>
            </a:r>
            <a:r>
              <a:rPr lang="en-US" i="1" dirty="0"/>
              <a:t>v0 </a:t>
            </a:r>
            <a:r>
              <a:rPr lang="en-US" dirty="0"/>
              <a:t>at a time </a:t>
            </a:r>
            <a:r>
              <a:rPr lang="en-US" i="1" dirty="0"/>
              <a:t>t0 </a:t>
            </a:r>
            <a:r>
              <a:rPr lang="en-US" dirty="0" smtClean="0"/>
              <a:t>where </a:t>
            </a:r>
            <a:r>
              <a:rPr lang="en-US" i="1" dirty="0" smtClean="0"/>
              <a:t>e. </a:t>
            </a:r>
            <a:r>
              <a:rPr lang="en-US" dirty="0" err="1" smtClean="0"/>
              <a:t>tmin</a:t>
            </a:r>
            <a:r>
              <a:rPr lang="en-US" dirty="0" smtClean="0"/>
              <a:t> </a:t>
            </a:r>
            <a:r>
              <a:rPr lang="en-US" i="1" dirty="0" smtClean="0"/>
              <a:t>&lt;= </a:t>
            </a:r>
            <a:r>
              <a:rPr lang="en-US" i="1" dirty="0"/>
              <a:t>t0 </a:t>
            </a:r>
            <a:r>
              <a:rPr lang="en-US" i="1" dirty="0" smtClean="0"/>
              <a:t>- t &lt;= </a:t>
            </a:r>
            <a:r>
              <a:rPr lang="en-US" i="1" dirty="0" err="1" smtClean="0"/>
              <a:t>e.</a:t>
            </a:r>
            <a:r>
              <a:rPr lang="en-US" dirty="0" err="1" smtClean="0"/>
              <a:t>tmax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activation period </a:t>
            </a:r>
            <a:r>
              <a:rPr lang="en-US" dirty="0"/>
              <a:t>of an AND alarm </a:t>
            </a:r>
            <a:r>
              <a:rPr lang="en-US" i="1" dirty="0"/>
              <a:t>v0 </a:t>
            </a:r>
            <a:r>
              <a:rPr lang="en-US" dirty="0"/>
              <a:t>is the min/max composition </a:t>
            </a:r>
            <a:r>
              <a:rPr lang="en-US" dirty="0" smtClean="0"/>
              <a:t>of the </a:t>
            </a:r>
            <a:r>
              <a:rPr lang="en-US" dirty="0"/>
              <a:t>activation periods for each link (</a:t>
            </a:r>
            <a:r>
              <a:rPr lang="en-US" i="1" dirty="0"/>
              <a:t>v; v0</a:t>
            </a:r>
            <a:r>
              <a:rPr lang="en-US" dirty="0" smtClean="0"/>
              <a:t>)</a:t>
            </a:r>
          </a:p>
          <a:p>
            <a:r>
              <a:rPr lang="en-US" dirty="0"/>
              <a:t>If the link is deactivated </a:t>
            </a:r>
            <a:r>
              <a:rPr lang="en-US" dirty="0" smtClean="0"/>
              <a:t>any time </a:t>
            </a:r>
            <a:r>
              <a:rPr lang="en-US" dirty="0"/>
              <a:t>during the propagation (because of mode switching), </a:t>
            </a:r>
            <a:r>
              <a:rPr lang="en-US" dirty="0" smtClean="0"/>
              <a:t>the propagation </a:t>
            </a:r>
            <a:r>
              <a:rPr lang="en-US" dirty="0"/>
              <a:t>stops</a:t>
            </a:r>
          </a:p>
        </p:txBody>
      </p:sp>
    </p:spTree>
    <p:extLst>
      <p:ext uri="{BB962C8B-B14F-4D97-AF65-F5344CB8AC3E}">
        <p14:creationId xmlns:p14="http://schemas.microsoft.com/office/powerpoint/2010/main" val="34047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765"/>
            <a:ext cx="8229600" cy="1143000"/>
          </a:xfrm>
        </p:spPr>
        <p:txBody>
          <a:bodyPr/>
          <a:lstStyle/>
          <a:p>
            <a:r>
              <a:rPr lang="en-US" dirty="0" smtClean="0"/>
              <a:t>TFPG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105"/>
            <a:ext cx="83820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On-line diagnostics: </a:t>
            </a:r>
          </a:p>
          <a:p>
            <a:pPr>
              <a:buNone/>
            </a:pPr>
            <a:r>
              <a:rPr lang="en-US" sz="2000" i="1" dirty="0" smtClean="0"/>
              <a:t>Input</a:t>
            </a:r>
            <a:r>
              <a:rPr lang="en-US" sz="2000" dirty="0" smtClean="0"/>
              <a:t>: Sequence of alarms and mode changes</a:t>
            </a:r>
          </a:p>
          <a:p>
            <a:pPr>
              <a:buNone/>
            </a:pPr>
            <a:r>
              <a:rPr lang="en-US" sz="2000" i="1" dirty="0" smtClean="0"/>
              <a:t>Output</a:t>
            </a:r>
            <a:r>
              <a:rPr lang="en-US" sz="2000" dirty="0" smtClean="0"/>
              <a:t>: Sequence of sorted and ranked hypotheses containing failure mode(s) that explain the observations (alarms, mode changes)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" y="2545685"/>
            <a:ext cx="7960673" cy="414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4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241385"/>
            <a:ext cx="8229600" cy="947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TFPG Hypothesis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8973" y="1342805"/>
            <a:ext cx="8691197" cy="5043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TFPG Hypothesis - estimation of the </a:t>
            </a:r>
            <a:r>
              <a:rPr kumimoji="0" lang="en-US" sz="2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current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system state.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Directly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points to failure modes that “best” explain the current set of observed alarms.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Indirectly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points to failed monitored discrepancies; those with a state that is inconsistent with the (hypothesized) state of the failure modes</a:t>
            </a:r>
          </a:p>
        </p:txBody>
      </p:sp>
    </p:spTree>
    <p:extLst>
      <p:ext uri="{BB962C8B-B14F-4D97-AF65-F5344CB8AC3E}">
        <p14:creationId xmlns:p14="http://schemas.microsoft.com/office/powerpoint/2010/main" val="17158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hypothetical state </a:t>
            </a:r>
            <a:r>
              <a:rPr lang="en-US" dirty="0"/>
              <a:t>is a map </a:t>
            </a:r>
            <a:r>
              <a:rPr lang="en-US" dirty="0" smtClean="0"/>
              <a:t>that defines </a:t>
            </a:r>
            <a:r>
              <a:rPr lang="en-US" dirty="0"/>
              <a:t>node states and the interval at which each node </a:t>
            </a:r>
            <a:r>
              <a:rPr lang="en-US" dirty="0" smtClean="0"/>
              <a:t>changes its </a:t>
            </a:r>
            <a:r>
              <a:rPr lang="en-US" dirty="0"/>
              <a:t>state. </a:t>
            </a:r>
            <a:endParaRPr lang="en-US" dirty="0" smtClean="0"/>
          </a:p>
          <a:p>
            <a:r>
              <a:rPr lang="en-US" dirty="0" smtClean="0"/>
              <a:t>Formally </a:t>
            </a:r>
            <a:r>
              <a:rPr lang="en-US" dirty="0"/>
              <a:t>a hypothetical state at time </a:t>
            </a:r>
            <a:r>
              <a:rPr lang="en-US" i="1" dirty="0"/>
              <a:t>t </a:t>
            </a:r>
            <a:r>
              <a:rPr lang="en-US" dirty="0"/>
              <a:t>is a map </a:t>
            </a:r>
            <a:r>
              <a:rPr lang="en-US" i="1" dirty="0" err="1"/>
              <a:t>Ht</a:t>
            </a:r>
            <a:r>
              <a:rPr lang="en-US" i="1" dirty="0"/>
              <a:t> </a:t>
            </a:r>
            <a:r>
              <a:rPr lang="en-US" dirty="0" smtClean="0"/>
              <a:t>: </a:t>
            </a:r>
            <a:r>
              <a:rPr lang="en-US" i="1" dirty="0" smtClean="0"/>
              <a:t>V -&gt; </a:t>
            </a:r>
            <a:r>
              <a:rPr lang="en-US" i="1" dirty="0"/>
              <a:t>{</a:t>
            </a:r>
            <a:r>
              <a:rPr lang="en-US" dirty="0" smtClean="0"/>
              <a:t>ON</a:t>
            </a:r>
            <a:r>
              <a:rPr lang="en-US" i="1" dirty="0"/>
              <a:t>,</a:t>
            </a:r>
            <a:r>
              <a:rPr lang="en-US" i="1" dirty="0" smtClean="0"/>
              <a:t> </a:t>
            </a:r>
            <a:r>
              <a:rPr lang="en-US" dirty="0" smtClean="0"/>
              <a:t>OFF} X RX R</a:t>
            </a:r>
          </a:p>
          <a:p>
            <a:r>
              <a:rPr lang="en-US" dirty="0"/>
              <a:t>The estimated earliest (latest) time of state change is </a:t>
            </a:r>
            <a:r>
              <a:rPr lang="en-US" dirty="0" smtClean="0"/>
              <a:t>denoted 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/>
              <a:t>.</a:t>
            </a:r>
            <a:r>
              <a:rPr lang="en-US" dirty="0" err="1" smtClean="0"/>
              <a:t>terl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i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/>
              <a:t>.</a:t>
            </a:r>
            <a:r>
              <a:rPr lang="en-US" dirty="0" err="1" smtClean="0"/>
              <a:t>tlat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993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7764</TotalTime>
  <Words>1416</Words>
  <Application>Microsoft Office PowerPoint</Application>
  <PresentationFormat>On-screen Show (4:3)</PresentationFormat>
  <Paragraphs>233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</vt:lpstr>
      <vt:lpstr>Symbol</vt:lpstr>
      <vt:lpstr>Times New Roman</vt:lpstr>
      <vt:lpstr>Wingdings</vt:lpstr>
      <vt:lpstr>Office Theme</vt:lpstr>
      <vt:lpstr>TFPG</vt:lpstr>
      <vt:lpstr>Timed Failure Propagation Graphs</vt:lpstr>
      <vt:lpstr>Temporal Failure Propagation Graph (TFPG)</vt:lpstr>
      <vt:lpstr>Formal Model of TFPG</vt:lpstr>
      <vt:lpstr>Failure Propagation Semantics </vt:lpstr>
      <vt:lpstr>Failure propagation semantics</vt:lpstr>
      <vt:lpstr>TFPG Reasoning</vt:lpstr>
      <vt:lpstr>PowerPoint Presentation</vt:lpstr>
      <vt:lpstr>Hypothesis</vt:lpstr>
      <vt:lpstr>Consistency of Hypothesis</vt:lpstr>
      <vt:lpstr>Hypothesis structure </vt:lpstr>
      <vt:lpstr>TFPG Diagnostics </vt:lpstr>
      <vt:lpstr>Hypotheses Evaluation Metrics (Rank)</vt:lpstr>
      <vt:lpstr>Discrete (TFPG) Diagnostics - Features </vt:lpstr>
      <vt:lpstr>Application to Software</vt:lpstr>
      <vt:lpstr>Mapping to Software</vt:lpstr>
      <vt:lpstr>Example ARINC-653 Component Model</vt:lpstr>
      <vt:lpstr>Component Monitoring</vt:lpstr>
      <vt:lpstr>Example: Assembly of 3 components deployed on two partitions</vt:lpstr>
      <vt:lpstr>Fault Scenario: </vt:lpstr>
      <vt:lpstr>Modeling Inter-Component Cascading Faults</vt:lpstr>
      <vt:lpstr>Modeling Intra-Component Cascading Faults</vt:lpstr>
      <vt:lpstr>Modeling Intra-Component Cascading Faults</vt:lpstr>
      <vt:lpstr>Integrated Model for GPS Assembly</vt:lpstr>
      <vt:lpstr>Diagnosis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 Boeing Bold Stroke Execution Framework</dc:title>
  <dc:creator>Gabe</dc:creator>
  <cp:lastModifiedBy>Abhishek Dubey</cp:lastModifiedBy>
  <cp:revision>1054</cp:revision>
  <dcterms:created xsi:type="dcterms:W3CDTF">2005-04-04T18:36:24Z</dcterms:created>
  <dcterms:modified xsi:type="dcterms:W3CDTF">2019-11-07T18:52:25Z</dcterms:modified>
</cp:coreProperties>
</file>