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6" r:id="rId6"/>
    <p:sldId id="302" r:id="rId7"/>
    <p:sldId id="303" r:id="rId8"/>
    <p:sldId id="304" r:id="rId9"/>
    <p:sldId id="305" r:id="rId10"/>
    <p:sldId id="278" r:id="rId11"/>
    <p:sldId id="296" r:id="rId12"/>
    <p:sldId id="297" r:id="rId13"/>
    <p:sldId id="279" r:id="rId14"/>
    <p:sldId id="272" r:id="rId15"/>
    <p:sldId id="258" r:id="rId16"/>
    <p:sldId id="25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308" r:id="rId29"/>
    <p:sldId id="291" r:id="rId30"/>
    <p:sldId id="307" r:id="rId31"/>
    <p:sldId id="293" r:id="rId32"/>
    <p:sldId id="294" r:id="rId33"/>
    <p:sldId id="301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howGuides="1"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81CA1-F34A-4D1D-AA11-3591C6B0AF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9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8D285-272E-45B1-AC52-0FAE709FD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6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0E9D2-5579-4943-A537-9BA0F4CB7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25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B7182-4374-4C3A-B6C7-81FD74FB7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39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2DEA3-1BEE-4157-9D49-3D1AF8646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03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3D45E-79CD-428D-8A20-67EB9DBCE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07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C2941-3FBA-4574-933E-B7AE201CA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45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D64E-1EFC-4367-A33B-D2D8AD55F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99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FC1FB-AA22-431A-B840-41ABD1CA57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0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0766-E91B-492D-8748-88937B463D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64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53539-0EDF-4C3A-8C83-80150D544E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90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6CA5362-D89D-4755-8EAF-D1E04A769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istian%27s_algorithm" TargetMode="Externa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mturing.acm.org/p558-lampo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and synchronization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(“There’s never enough time…”)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Distributed time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Premise</a:t>
            </a:r>
          </a:p>
          <a:p>
            <a:pPr lvl="1" eaLnBrk="1" hangingPunct="1"/>
            <a:r>
              <a:rPr lang="en-US" altLang="en-US" smtClean="0"/>
              <a:t>The notion of time is well-defined (and measurable) at each single location</a:t>
            </a:r>
          </a:p>
          <a:p>
            <a:pPr lvl="1" eaLnBrk="1" hangingPunct="1"/>
            <a:r>
              <a:rPr lang="en-US" altLang="en-US" smtClean="0"/>
              <a:t>But the relationship between time at different locations is unclear</a:t>
            </a:r>
          </a:p>
          <a:p>
            <a:pPr lvl="2" eaLnBrk="1" hangingPunct="1"/>
            <a:r>
              <a:rPr lang="en-US" altLang="en-US" smtClean="0"/>
              <a:t>Can minimize discrepancies, but never eliminate them</a:t>
            </a:r>
          </a:p>
          <a:p>
            <a:pPr eaLnBrk="1" hangingPunct="1"/>
            <a:r>
              <a:rPr lang="en-US" altLang="en-US" smtClean="0"/>
              <a:t>Reality</a:t>
            </a:r>
          </a:p>
          <a:p>
            <a:pPr lvl="1" eaLnBrk="1" hangingPunct="1"/>
            <a:r>
              <a:rPr lang="en-US" altLang="en-US" smtClean="0"/>
              <a:t>Stationary GPS receivers can get global time with &lt; 1µs error</a:t>
            </a:r>
          </a:p>
          <a:p>
            <a:pPr lvl="1" eaLnBrk="1" hangingPunct="1"/>
            <a:r>
              <a:rPr lang="en-US" altLang="en-US" smtClean="0"/>
              <a:t>Few systems designed to use this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baseball example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Four locations:  pitcher’s mound, first base, home plate, and third 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Ten events: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e</a:t>
            </a:r>
            <a:r>
              <a:rPr lang="en-US" altLang="en-US" sz="2000" baseline="-30000" smtClean="0"/>
              <a:t>1</a:t>
            </a:r>
            <a:r>
              <a:rPr lang="en-US" altLang="en-US" sz="2000" smtClean="0"/>
              <a:t>:  pitcher throws ball to home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e</a:t>
            </a:r>
            <a:r>
              <a:rPr lang="en-US" altLang="en-US" sz="2000" baseline="-30000" smtClean="0"/>
              <a:t>2</a:t>
            </a:r>
            <a:r>
              <a:rPr lang="en-US" altLang="en-US" sz="2000" smtClean="0"/>
              <a:t>:  ball arrives at home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e</a:t>
            </a:r>
            <a:r>
              <a:rPr lang="en-US" altLang="en-US" sz="2000" baseline="-30000" smtClean="0"/>
              <a:t>3</a:t>
            </a:r>
            <a:r>
              <a:rPr lang="en-US" altLang="en-US" sz="2000" smtClean="0"/>
              <a:t>:  batter hits ball to pitcher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e</a:t>
            </a:r>
            <a:r>
              <a:rPr lang="en-US" altLang="en-US" sz="2000" baseline="-30000" smtClean="0"/>
              <a:t>4</a:t>
            </a:r>
            <a:r>
              <a:rPr lang="en-US" altLang="en-US" sz="2000" smtClean="0"/>
              <a:t>:  batter runs to first base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e</a:t>
            </a:r>
            <a:r>
              <a:rPr lang="en-US" altLang="en-US" sz="2000" baseline="-30000" smtClean="0"/>
              <a:t>5</a:t>
            </a:r>
            <a:r>
              <a:rPr lang="en-US" altLang="en-US" sz="2000" smtClean="0"/>
              <a:t>:  runner runs to home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e</a:t>
            </a:r>
            <a:r>
              <a:rPr lang="en-US" altLang="en-US" sz="2000" baseline="-30000" smtClean="0"/>
              <a:t>6</a:t>
            </a:r>
            <a:r>
              <a:rPr lang="en-US" altLang="en-US" sz="2000" smtClean="0"/>
              <a:t>:  ball arrives at pitcher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e</a:t>
            </a:r>
            <a:r>
              <a:rPr lang="en-US" altLang="en-US" sz="2000" baseline="-30000" smtClean="0"/>
              <a:t>7</a:t>
            </a:r>
            <a:r>
              <a:rPr lang="en-US" altLang="en-US" sz="2000" smtClean="0"/>
              <a:t>:  pitcher throws ball to first base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e</a:t>
            </a:r>
            <a:r>
              <a:rPr lang="en-US" altLang="en-US" sz="2000" baseline="-30000" smtClean="0"/>
              <a:t>8</a:t>
            </a:r>
            <a:r>
              <a:rPr lang="en-US" altLang="en-US" sz="2000" smtClean="0"/>
              <a:t>:  runner arrives at home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e</a:t>
            </a:r>
            <a:r>
              <a:rPr lang="en-US" altLang="en-US" sz="2000" baseline="-30000" smtClean="0"/>
              <a:t>9</a:t>
            </a:r>
            <a:r>
              <a:rPr lang="en-US" altLang="en-US" sz="2000" smtClean="0"/>
              <a:t>:  ball arrives at first base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e</a:t>
            </a:r>
            <a:r>
              <a:rPr lang="en-US" altLang="en-US" sz="2000" baseline="-30000" smtClean="0"/>
              <a:t>10</a:t>
            </a:r>
            <a:r>
              <a:rPr lang="en-US" altLang="en-US" sz="2000" smtClean="0"/>
              <a:t>:  batter arrives at first base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baseball example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Pitcher knows e</a:t>
            </a:r>
            <a:r>
              <a:rPr lang="en-US" altLang="en-US" baseline="-30000" smtClean="0"/>
              <a:t>1</a:t>
            </a:r>
            <a:r>
              <a:rPr lang="en-US" altLang="en-US" smtClean="0"/>
              <a:t> happens before e</a:t>
            </a:r>
            <a:r>
              <a:rPr lang="en-US" altLang="en-US" baseline="-30000" smtClean="0"/>
              <a:t>6</a:t>
            </a:r>
            <a:r>
              <a:rPr lang="en-US" altLang="en-US" smtClean="0"/>
              <a:t>, which happens before e</a:t>
            </a:r>
            <a:r>
              <a:rPr lang="en-US" altLang="en-US" baseline="-30000" smtClean="0"/>
              <a:t>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Home plate umpire knows e</a:t>
            </a:r>
            <a:r>
              <a:rPr lang="en-US" altLang="en-US" baseline="-30000" smtClean="0"/>
              <a:t>2</a:t>
            </a:r>
            <a:r>
              <a:rPr lang="en-US" altLang="en-US" smtClean="0"/>
              <a:t> is before e</a:t>
            </a:r>
            <a:r>
              <a:rPr lang="en-US" altLang="en-US" baseline="-30000" smtClean="0"/>
              <a:t>3</a:t>
            </a:r>
            <a:r>
              <a:rPr lang="en-US" altLang="en-US" smtClean="0"/>
              <a:t>, which is before e</a:t>
            </a:r>
            <a:r>
              <a:rPr lang="en-US" altLang="en-US" baseline="-30000" smtClean="0"/>
              <a:t>4</a:t>
            </a:r>
            <a:r>
              <a:rPr lang="en-US" altLang="en-US" smtClean="0"/>
              <a:t>, which is before e</a:t>
            </a:r>
            <a:r>
              <a:rPr lang="en-US" altLang="en-US" baseline="-30000" smtClean="0"/>
              <a:t>8</a:t>
            </a:r>
            <a:r>
              <a:rPr lang="en-US" altLang="en-US" smtClean="0"/>
              <a:t>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Relationship between e</a:t>
            </a:r>
            <a:r>
              <a:rPr lang="en-US" altLang="en-US" baseline="-30000" smtClean="0"/>
              <a:t>8</a:t>
            </a:r>
            <a:r>
              <a:rPr lang="en-US" altLang="en-US" smtClean="0"/>
              <a:t> and e</a:t>
            </a:r>
            <a:r>
              <a:rPr lang="en-US" altLang="en-US" baseline="-30000" smtClean="0"/>
              <a:t>9</a:t>
            </a:r>
            <a:r>
              <a:rPr lang="en-US" altLang="en-US" smtClean="0"/>
              <a:t> is unclear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92575"/>
            <a:ext cx="49625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Ways to synchronize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Send message from first base to home?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Or to a central timekeeper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How long does this message take to arrive?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Synchronize clocks before the game?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Clocks drift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million to one =&gt; 1 second in 11 days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Synchronize continuously during the game?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GPS, pulsars, etc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Perfect networks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Messages always arrive, with propagation delay exactly </a:t>
            </a:r>
            <a:r>
              <a:rPr lang="en-US" altLang="en-US" i="1" smtClean="0"/>
              <a:t>d</a:t>
            </a:r>
          </a:p>
          <a:p>
            <a:pPr eaLnBrk="1" hangingPunct="1"/>
            <a:endParaRPr lang="en-US" altLang="en-US" i="1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Sender sends time </a:t>
            </a:r>
            <a:r>
              <a:rPr lang="en-US" altLang="en-US" i="1" smtClean="0"/>
              <a:t>T</a:t>
            </a:r>
            <a:r>
              <a:rPr lang="en-US" altLang="en-US" smtClean="0"/>
              <a:t> in a message</a:t>
            </a:r>
          </a:p>
          <a:p>
            <a:pPr eaLnBrk="1" hangingPunct="1"/>
            <a:r>
              <a:rPr lang="en-US" altLang="en-US" smtClean="0"/>
              <a:t>Receiver sets clock to </a:t>
            </a:r>
            <a:r>
              <a:rPr lang="en-US" altLang="en-US" i="1" smtClean="0"/>
              <a:t>T+d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Synchronization is exact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3162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4044950"/>
            <a:ext cx="15716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Synchronous networks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Messages always arrive, with propagation delay </a:t>
            </a:r>
            <a:r>
              <a:rPr lang="en-US" altLang="en-US" i="1" smtClean="0"/>
              <a:t>at most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Sender sends time </a:t>
            </a:r>
            <a:r>
              <a:rPr lang="en-US" altLang="en-US" i="1" smtClean="0"/>
              <a:t>T</a:t>
            </a:r>
            <a:r>
              <a:rPr lang="en-US" altLang="en-US" smtClean="0"/>
              <a:t> in a message</a:t>
            </a:r>
          </a:p>
          <a:p>
            <a:pPr eaLnBrk="1" hangingPunct="1"/>
            <a:r>
              <a:rPr lang="en-US" altLang="en-US" smtClean="0"/>
              <a:t>Receiver sets clock to </a:t>
            </a:r>
            <a:r>
              <a:rPr lang="en-US" altLang="en-US" i="1" smtClean="0"/>
              <a:t>T + D/2</a:t>
            </a:r>
          </a:p>
          <a:p>
            <a:pPr lvl="1" eaLnBrk="1" hangingPunct="1"/>
            <a:r>
              <a:rPr lang="en-US" altLang="en-US" smtClean="0"/>
              <a:t>Synchronization error is at most </a:t>
            </a:r>
            <a:r>
              <a:rPr lang="en-US" altLang="en-US" i="1" smtClean="0"/>
              <a:t>D/2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82863"/>
            <a:ext cx="3282950" cy="17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Synchronization in the real world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 networks are asynchronous</a:t>
            </a:r>
          </a:p>
          <a:p>
            <a:pPr lvl="1" eaLnBrk="1" hangingPunct="1"/>
            <a:r>
              <a:rPr lang="en-US" altLang="en-US" smtClean="0"/>
              <a:t>Propagation delays are arbitrary</a:t>
            </a:r>
          </a:p>
          <a:p>
            <a:pPr eaLnBrk="1" hangingPunct="1"/>
            <a:r>
              <a:rPr lang="en-US" altLang="en-US" smtClean="0"/>
              <a:t>Real networks are unreliable</a:t>
            </a:r>
          </a:p>
          <a:p>
            <a:pPr lvl="1" eaLnBrk="1" hangingPunct="1"/>
            <a:r>
              <a:rPr lang="en-US" altLang="en-US" smtClean="0"/>
              <a:t>Messages don’t always arrive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Cristian’s algorithm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Request time, get reply</a:t>
            </a:r>
          </a:p>
          <a:p>
            <a:pPr lvl="1" eaLnBrk="1" hangingPunct="1"/>
            <a:r>
              <a:rPr lang="en-US" altLang="en-US" smtClean="0"/>
              <a:t>Measure actual round-trip time </a:t>
            </a:r>
            <a:r>
              <a:rPr lang="en-US" altLang="en-US" i="1" smtClean="0"/>
              <a:t>d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Sender’s time was </a:t>
            </a:r>
            <a:r>
              <a:rPr lang="en-US" altLang="en-US" i="1" smtClean="0"/>
              <a:t>T</a:t>
            </a:r>
            <a:r>
              <a:rPr lang="en-US" altLang="en-US" smtClean="0"/>
              <a:t> between </a:t>
            </a:r>
            <a:r>
              <a:rPr lang="en-US" altLang="en-US" i="1" smtClean="0"/>
              <a:t>t</a:t>
            </a:r>
            <a:r>
              <a:rPr lang="en-US" altLang="en-US" i="1" baseline="-30000" smtClean="0"/>
              <a:t>1</a:t>
            </a:r>
            <a:r>
              <a:rPr lang="en-US" altLang="en-US" smtClean="0"/>
              <a:t> and </a:t>
            </a:r>
            <a:r>
              <a:rPr lang="en-US" altLang="en-US" i="1" smtClean="0"/>
              <a:t>t</a:t>
            </a:r>
            <a:r>
              <a:rPr lang="en-US" altLang="en-US" i="1" baseline="-30000" smtClean="0"/>
              <a:t>2</a:t>
            </a:r>
          </a:p>
          <a:p>
            <a:pPr eaLnBrk="1" hangingPunct="1"/>
            <a:r>
              <a:rPr lang="en-US" altLang="en-US" smtClean="0"/>
              <a:t>Receiver sets time to </a:t>
            </a:r>
            <a:r>
              <a:rPr lang="en-US" altLang="en-US" i="1" smtClean="0"/>
              <a:t>T + d/2</a:t>
            </a:r>
          </a:p>
          <a:p>
            <a:pPr lvl="1" eaLnBrk="1" hangingPunct="1"/>
            <a:r>
              <a:rPr lang="en-US" altLang="en-US" smtClean="0"/>
              <a:t>Synchronization error is at most </a:t>
            </a:r>
            <a:r>
              <a:rPr lang="en-US" altLang="en-US" i="1" smtClean="0"/>
              <a:t>d/2</a:t>
            </a:r>
          </a:p>
          <a:p>
            <a:pPr eaLnBrk="1" hangingPunct="1"/>
            <a:r>
              <a:rPr lang="en-US" altLang="en-US" smtClean="0"/>
              <a:t>Can retry until we get a relatively small </a:t>
            </a:r>
            <a:r>
              <a:rPr lang="en-US" altLang="en-US" i="1" smtClean="0"/>
              <a:t>d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68575"/>
            <a:ext cx="3184525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0" y="1277034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https://en.wikipedia.org/wiki/Cristian%27s_algorithm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Berkeley algorithm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Master uses Cristian’s algorithm to get time from many clients</a:t>
            </a:r>
          </a:p>
          <a:p>
            <a:pPr lvl="1" eaLnBrk="1" hangingPunct="1"/>
            <a:r>
              <a:rPr lang="en-US" altLang="en-US" smtClean="0"/>
              <a:t>Computes average time</a:t>
            </a:r>
          </a:p>
          <a:p>
            <a:pPr lvl="1" eaLnBrk="1" hangingPunct="1"/>
            <a:r>
              <a:rPr lang="en-US" altLang="en-US" smtClean="0"/>
              <a:t>Can discard outliers</a:t>
            </a:r>
          </a:p>
          <a:p>
            <a:pPr eaLnBrk="1" hangingPunct="1"/>
            <a:r>
              <a:rPr lang="en-US" altLang="en-US" smtClean="0"/>
              <a:t>Sends time adjustments back to all clients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The Network Time Protocol (NTP)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Uses a hierarchy of time servers</a:t>
            </a:r>
          </a:p>
          <a:p>
            <a:pPr lvl="1" eaLnBrk="1" hangingPunct="1"/>
            <a:r>
              <a:rPr lang="en-US" altLang="en-US" smtClean="0"/>
              <a:t>Class 1 servers have highly-accurate clocks</a:t>
            </a:r>
          </a:p>
          <a:p>
            <a:pPr lvl="2" eaLnBrk="1" hangingPunct="1"/>
            <a:r>
              <a:rPr lang="en-US" altLang="en-US" smtClean="0"/>
              <a:t>connected directly to atomic clocks, etc.</a:t>
            </a:r>
          </a:p>
          <a:p>
            <a:pPr lvl="1" eaLnBrk="1" hangingPunct="1"/>
            <a:r>
              <a:rPr lang="en-US" altLang="en-US" smtClean="0"/>
              <a:t>Class 2 servers get time from only Class 1 and Class 2 servers</a:t>
            </a:r>
          </a:p>
          <a:p>
            <a:pPr lvl="1" eaLnBrk="1" hangingPunct="1"/>
            <a:r>
              <a:rPr lang="en-US" altLang="en-US" smtClean="0"/>
              <a:t>Class 3 servers get time from any server</a:t>
            </a:r>
          </a:p>
          <a:p>
            <a:pPr eaLnBrk="1" hangingPunct="1"/>
            <a:r>
              <a:rPr lang="en-US" altLang="en-US" smtClean="0"/>
              <a:t>Synchronization similar to Cristian’s alg.</a:t>
            </a:r>
          </a:p>
          <a:p>
            <a:pPr lvl="1" eaLnBrk="1" hangingPunct="1"/>
            <a:r>
              <a:rPr lang="en-US" altLang="en-US" smtClean="0"/>
              <a:t>Modified to use multiple one-way messages instead of immediate round-trip</a:t>
            </a:r>
          </a:p>
          <a:p>
            <a:pPr eaLnBrk="1" hangingPunct="1"/>
            <a:r>
              <a:rPr lang="en-US" altLang="en-US" smtClean="0"/>
              <a:t>Accuracy: Local ~1ms, Global ~10ms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https://swizec.com/blog/week-7-time-clocks-and-ordering-of-events-in-a-distributed-system/swizec/6444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amturing.acm.org/p558-lamport.pdf</a:t>
            </a:r>
            <a:endParaRPr lang="en-US" dirty="0" smtClean="0"/>
          </a:p>
          <a:p>
            <a:r>
              <a:rPr lang="en-US" dirty="0" smtClean="0"/>
              <a:t>Cited more than 10K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Real synchronization is imperfect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Clocks never exactly synchronized</a:t>
            </a:r>
          </a:p>
          <a:p>
            <a:pPr eaLnBrk="1" hangingPunct="1"/>
            <a:r>
              <a:rPr lang="en-US" altLang="en-US" smtClean="0"/>
              <a:t>Often inadequate for distributed systems</a:t>
            </a:r>
          </a:p>
          <a:p>
            <a:pPr lvl="1" eaLnBrk="1" hangingPunct="1"/>
            <a:r>
              <a:rPr lang="en-US" altLang="en-US" smtClean="0"/>
              <a:t>might need totally-ordered events</a:t>
            </a:r>
          </a:p>
          <a:p>
            <a:pPr lvl="1" eaLnBrk="1" hangingPunct="1"/>
            <a:r>
              <a:rPr lang="en-US" altLang="en-US" smtClean="0"/>
              <a:t>might need millionth-of-a-second precision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time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Capture just the “happens before” relationship between events</a:t>
            </a:r>
          </a:p>
          <a:p>
            <a:pPr lvl="1" eaLnBrk="1" hangingPunct="1"/>
            <a:r>
              <a:rPr lang="en-US" altLang="en-US" smtClean="0"/>
              <a:t>Discard the infinitesimal granularity of time</a:t>
            </a:r>
          </a:p>
          <a:p>
            <a:pPr lvl="1" eaLnBrk="1" hangingPunct="1"/>
            <a:r>
              <a:rPr lang="en-US" altLang="en-US" smtClean="0"/>
              <a:t>Corresponds roughly to causality</a:t>
            </a:r>
          </a:p>
          <a:p>
            <a:pPr eaLnBrk="1" hangingPunct="1"/>
            <a:r>
              <a:rPr lang="en-US" altLang="en-US" smtClean="0"/>
              <a:t>Time at each process is well-defined</a:t>
            </a:r>
          </a:p>
          <a:p>
            <a:pPr lvl="1" eaLnBrk="1" hangingPunct="1"/>
            <a:r>
              <a:rPr lang="en-US" altLang="en-US" smtClean="0"/>
              <a:t>Definition (</a:t>
            </a:r>
            <a:r>
              <a:rPr lang="en-US" altLang="en-US" smtClean="0">
                <a:cs typeface="Arial" panose="020B0604020202020204" pitchFamily="34" charset="0"/>
              </a:rPr>
              <a:t>→</a:t>
            </a:r>
            <a:r>
              <a:rPr lang="en-US" altLang="en-US" i="1" baseline="-30000" smtClean="0">
                <a:cs typeface="Arial" panose="020B0604020202020204" pitchFamily="34" charset="0"/>
              </a:rPr>
              <a:t>i</a:t>
            </a:r>
            <a:r>
              <a:rPr lang="en-US" altLang="en-US" smtClean="0"/>
              <a:t>):  We say </a:t>
            </a:r>
            <a:r>
              <a:rPr lang="en-US" altLang="en-US" i="1" smtClean="0"/>
              <a:t>e </a:t>
            </a:r>
            <a:r>
              <a:rPr lang="en-US" altLang="en-US" smtClean="0">
                <a:cs typeface="Arial" panose="020B0604020202020204" pitchFamily="34" charset="0"/>
              </a:rPr>
              <a:t>→</a:t>
            </a:r>
            <a:r>
              <a:rPr lang="en-US" altLang="en-US" i="1" baseline="-30000" smtClean="0">
                <a:cs typeface="Arial" panose="020B0604020202020204" pitchFamily="34" charset="0"/>
              </a:rPr>
              <a:t>i</a:t>
            </a:r>
            <a:r>
              <a:rPr lang="en-US" altLang="en-US" i="1" smtClean="0">
                <a:cs typeface="Arial" panose="020B0604020202020204" pitchFamily="34" charset="0"/>
              </a:rPr>
              <a:t> e’</a:t>
            </a:r>
            <a:r>
              <a:rPr lang="en-US" altLang="en-US" smtClean="0">
                <a:cs typeface="Arial" panose="020B0604020202020204" pitchFamily="34" charset="0"/>
              </a:rPr>
              <a:t> if </a:t>
            </a:r>
            <a:r>
              <a:rPr lang="en-US" altLang="en-US" i="1" smtClean="0">
                <a:cs typeface="Arial" panose="020B0604020202020204" pitchFamily="34" charset="0"/>
              </a:rPr>
              <a:t>e</a:t>
            </a:r>
            <a:r>
              <a:rPr lang="en-US" altLang="en-US" smtClean="0">
                <a:cs typeface="Arial" panose="020B0604020202020204" pitchFamily="34" charset="0"/>
              </a:rPr>
              <a:t> happens before </a:t>
            </a:r>
            <a:r>
              <a:rPr lang="en-US" altLang="en-US" i="1" smtClean="0">
                <a:cs typeface="Arial" panose="020B0604020202020204" pitchFamily="34" charset="0"/>
              </a:rPr>
              <a:t>e’</a:t>
            </a:r>
            <a:r>
              <a:rPr lang="en-US" altLang="en-US" smtClean="0">
                <a:cs typeface="Arial" panose="020B0604020202020204" pitchFamily="34" charset="0"/>
              </a:rPr>
              <a:t> at process </a:t>
            </a:r>
            <a:r>
              <a:rPr lang="en-US" altLang="en-US" i="1" smtClean="0">
                <a:cs typeface="Arial" panose="020B0604020202020204" pitchFamily="34" charset="0"/>
              </a:rPr>
              <a:t>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logical time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Definition (</a:t>
            </a:r>
            <a:r>
              <a:rPr lang="en-US" altLang="en-US" smtClean="0">
                <a:cs typeface="Arial" panose="020B0604020202020204" pitchFamily="34" charset="0"/>
              </a:rPr>
              <a:t>→</a:t>
            </a:r>
            <a:r>
              <a:rPr lang="en-US" altLang="en-US" smtClean="0"/>
              <a:t>):  We define e </a:t>
            </a:r>
            <a:r>
              <a:rPr lang="en-US" altLang="en-US" smtClean="0">
                <a:cs typeface="Arial" panose="020B0604020202020204" pitchFamily="34" charset="0"/>
              </a:rPr>
              <a:t>→</a:t>
            </a:r>
            <a:r>
              <a:rPr lang="en-US" altLang="en-US" smtClean="0"/>
              <a:t> e’ using the following rules:</a:t>
            </a:r>
          </a:p>
          <a:p>
            <a:pPr lvl="1" eaLnBrk="1" hangingPunct="1"/>
            <a:r>
              <a:rPr lang="en-US" altLang="en-US" smtClean="0"/>
              <a:t>Local ordering:  </a:t>
            </a:r>
            <a:r>
              <a:rPr lang="en-US" altLang="en-US" i="1" smtClean="0"/>
              <a:t>e</a:t>
            </a:r>
            <a:r>
              <a:rPr lang="en-US" altLang="en-US" smtClean="0"/>
              <a:t> </a:t>
            </a:r>
            <a:r>
              <a:rPr lang="en-US" altLang="en-US" smtClean="0">
                <a:cs typeface="Arial" panose="020B0604020202020204" pitchFamily="34" charset="0"/>
              </a:rPr>
              <a:t>→ </a:t>
            </a:r>
            <a:r>
              <a:rPr lang="en-US" altLang="en-US" i="1" smtClean="0"/>
              <a:t>e’</a:t>
            </a:r>
            <a:r>
              <a:rPr lang="en-US" altLang="en-US" smtClean="0"/>
              <a:t> if </a:t>
            </a:r>
            <a:r>
              <a:rPr lang="en-US" altLang="en-US" i="1" smtClean="0"/>
              <a:t>e</a:t>
            </a:r>
            <a:r>
              <a:rPr lang="en-US" altLang="en-US" smtClean="0"/>
              <a:t> </a:t>
            </a:r>
            <a:r>
              <a:rPr lang="en-US" altLang="en-US" smtClean="0">
                <a:cs typeface="Arial" panose="020B0604020202020204" pitchFamily="34" charset="0"/>
              </a:rPr>
              <a:t>→</a:t>
            </a:r>
            <a:r>
              <a:rPr lang="en-US" altLang="en-US" baseline="-30000" smtClean="0">
                <a:cs typeface="Arial" panose="020B0604020202020204" pitchFamily="34" charset="0"/>
              </a:rPr>
              <a:t>i</a:t>
            </a:r>
            <a:r>
              <a:rPr lang="en-US" altLang="en-US" smtClean="0">
                <a:cs typeface="Arial" panose="020B0604020202020204" pitchFamily="34" charset="0"/>
              </a:rPr>
              <a:t> </a:t>
            </a:r>
            <a:r>
              <a:rPr lang="en-US" altLang="en-US" i="1" smtClean="0"/>
              <a:t>e’</a:t>
            </a:r>
            <a:r>
              <a:rPr lang="en-US" altLang="en-US" smtClean="0"/>
              <a:t> for any process </a:t>
            </a:r>
            <a:r>
              <a:rPr lang="en-US" altLang="en-US" i="1" smtClean="0"/>
              <a:t>i</a:t>
            </a:r>
          </a:p>
          <a:p>
            <a:pPr lvl="1" eaLnBrk="1" hangingPunct="1"/>
            <a:r>
              <a:rPr lang="en-US" altLang="en-US" smtClean="0"/>
              <a:t>Messages:  send(</a:t>
            </a:r>
            <a:r>
              <a:rPr lang="en-US" altLang="en-US" i="1" smtClean="0"/>
              <a:t>m</a:t>
            </a:r>
            <a:r>
              <a:rPr lang="en-US" altLang="en-US" smtClean="0"/>
              <a:t>) </a:t>
            </a:r>
            <a:r>
              <a:rPr lang="en-US" altLang="en-US" smtClean="0">
                <a:cs typeface="Arial" panose="020B0604020202020204" pitchFamily="34" charset="0"/>
              </a:rPr>
              <a:t>→ </a:t>
            </a:r>
            <a:r>
              <a:rPr lang="en-US" altLang="en-US" smtClean="0"/>
              <a:t>receive(</a:t>
            </a:r>
            <a:r>
              <a:rPr lang="en-US" altLang="en-US" i="1" smtClean="0"/>
              <a:t>m</a:t>
            </a:r>
            <a:r>
              <a:rPr lang="en-US" altLang="en-US" smtClean="0"/>
              <a:t>) for any message </a:t>
            </a:r>
            <a:r>
              <a:rPr lang="en-US" altLang="en-US" i="1" smtClean="0"/>
              <a:t>m</a:t>
            </a:r>
          </a:p>
          <a:p>
            <a:pPr lvl="1" eaLnBrk="1" hangingPunct="1"/>
            <a:r>
              <a:rPr lang="en-US" altLang="en-US" smtClean="0"/>
              <a:t>Transitivity:  </a:t>
            </a:r>
            <a:r>
              <a:rPr lang="en-US" altLang="en-US" i="1" smtClean="0"/>
              <a:t>e </a:t>
            </a:r>
            <a:r>
              <a:rPr lang="en-US" altLang="en-US" smtClean="0">
                <a:cs typeface="Arial" panose="020B0604020202020204" pitchFamily="34" charset="0"/>
              </a:rPr>
              <a:t>→ </a:t>
            </a:r>
            <a:r>
              <a:rPr lang="en-US" altLang="en-US" i="1" smtClean="0"/>
              <a:t>e’’</a:t>
            </a:r>
            <a:r>
              <a:rPr lang="en-US" altLang="en-US" smtClean="0"/>
              <a:t> if </a:t>
            </a:r>
            <a:r>
              <a:rPr lang="en-US" altLang="en-US" i="1" smtClean="0"/>
              <a:t>e</a:t>
            </a:r>
            <a:r>
              <a:rPr lang="en-US" altLang="en-US" smtClean="0"/>
              <a:t> </a:t>
            </a:r>
            <a:r>
              <a:rPr lang="en-US" altLang="en-US" smtClean="0">
                <a:cs typeface="Arial" panose="020B0604020202020204" pitchFamily="34" charset="0"/>
              </a:rPr>
              <a:t>→ </a:t>
            </a:r>
            <a:r>
              <a:rPr lang="en-US" altLang="en-US" i="1" smtClean="0"/>
              <a:t>e’</a:t>
            </a:r>
            <a:r>
              <a:rPr lang="en-US" altLang="en-US" smtClean="0"/>
              <a:t> and </a:t>
            </a:r>
            <a:r>
              <a:rPr lang="en-US" altLang="en-US" i="1" smtClean="0"/>
              <a:t>e’</a:t>
            </a:r>
            <a:r>
              <a:rPr lang="en-US" altLang="en-US" smtClean="0"/>
              <a:t> </a:t>
            </a:r>
            <a:r>
              <a:rPr lang="en-US" altLang="en-US" smtClean="0">
                <a:cs typeface="Arial" panose="020B0604020202020204" pitchFamily="34" charset="0"/>
              </a:rPr>
              <a:t>→ </a:t>
            </a:r>
            <a:r>
              <a:rPr lang="en-US" altLang="en-US" i="1" smtClean="0"/>
              <a:t>e’’</a:t>
            </a:r>
          </a:p>
          <a:p>
            <a:pPr eaLnBrk="1" hangingPunct="1"/>
            <a:r>
              <a:rPr lang="en-US" altLang="en-US" smtClean="0"/>
              <a:t>We say </a:t>
            </a:r>
            <a:r>
              <a:rPr lang="en-US" altLang="en-US" i="1" smtClean="0"/>
              <a:t>e</a:t>
            </a:r>
            <a:r>
              <a:rPr lang="en-US" altLang="en-US" smtClean="0"/>
              <a:t> “happens before” </a:t>
            </a:r>
            <a:r>
              <a:rPr lang="en-US" altLang="en-US" i="1" smtClean="0"/>
              <a:t>e’</a:t>
            </a:r>
            <a:r>
              <a:rPr lang="en-US" altLang="en-US" smtClean="0"/>
              <a:t> if </a:t>
            </a:r>
            <a:r>
              <a:rPr lang="en-US" altLang="en-US" i="1" smtClean="0"/>
              <a:t>e </a:t>
            </a:r>
            <a:r>
              <a:rPr lang="en-US" altLang="en-US" smtClean="0">
                <a:cs typeface="Arial" panose="020B0604020202020204" pitchFamily="34" charset="0"/>
              </a:rPr>
              <a:t>→</a:t>
            </a:r>
            <a:r>
              <a:rPr lang="en-US" altLang="en-US" smtClean="0"/>
              <a:t> </a:t>
            </a:r>
            <a:r>
              <a:rPr lang="en-US" altLang="en-US" i="1" smtClean="0"/>
              <a:t>e’</a:t>
            </a:r>
          </a:p>
          <a:p>
            <a:pPr lvl="1" eaLnBrk="1" hangingPunct="1"/>
            <a:endParaRPr lang="en-US" altLang="en-US" baseline="-3000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Concurrency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→</a:t>
            </a:r>
            <a:r>
              <a:rPr lang="en-US" altLang="en-US" smtClean="0"/>
              <a:t> is only a partial-order</a:t>
            </a:r>
          </a:p>
          <a:p>
            <a:pPr lvl="1" eaLnBrk="1" hangingPunct="1"/>
            <a:r>
              <a:rPr lang="en-US" altLang="en-US" smtClean="0"/>
              <a:t>Some events are unrelated</a:t>
            </a:r>
          </a:p>
          <a:p>
            <a:pPr eaLnBrk="1" hangingPunct="1"/>
            <a:r>
              <a:rPr lang="en-US" altLang="en-US" smtClean="0"/>
              <a:t>Definition (concurrency):  We say </a:t>
            </a:r>
            <a:r>
              <a:rPr lang="en-US" altLang="en-US" i="1" smtClean="0"/>
              <a:t>e</a:t>
            </a:r>
            <a:r>
              <a:rPr lang="en-US" altLang="en-US" smtClean="0"/>
              <a:t> is concurrent with </a:t>
            </a:r>
            <a:r>
              <a:rPr lang="en-US" altLang="en-US" i="1" smtClean="0"/>
              <a:t>e’</a:t>
            </a:r>
            <a:r>
              <a:rPr lang="en-US" altLang="en-US" smtClean="0"/>
              <a:t> (written </a:t>
            </a:r>
            <a:r>
              <a:rPr lang="en-US" altLang="en-US" i="1" smtClean="0"/>
              <a:t>e</a:t>
            </a:r>
            <a:r>
              <a:rPr lang="en-US" altLang="en-US" i="1" smtClean="0">
                <a:cs typeface="Arial" panose="020B0604020202020204" pitchFamily="34" charset="0"/>
              </a:rPr>
              <a:t>║</a:t>
            </a:r>
            <a:r>
              <a:rPr lang="en-US" altLang="en-US" i="1" smtClean="0"/>
              <a:t>e’</a:t>
            </a:r>
            <a:r>
              <a:rPr lang="en-US" altLang="en-US" smtClean="0"/>
              <a:t>) if neither </a:t>
            </a:r>
            <a:r>
              <a:rPr lang="en-US" altLang="en-US" i="1" smtClean="0"/>
              <a:t>e</a:t>
            </a:r>
            <a:r>
              <a:rPr lang="en-US" altLang="en-US" smtClean="0"/>
              <a:t> </a:t>
            </a:r>
            <a:r>
              <a:rPr lang="en-US" altLang="en-US" smtClean="0">
                <a:cs typeface="Arial" panose="020B0604020202020204" pitchFamily="34" charset="0"/>
              </a:rPr>
              <a:t>→</a:t>
            </a:r>
            <a:r>
              <a:rPr lang="en-US" altLang="en-US" smtClean="0"/>
              <a:t> </a:t>
            </a:r>
            <a:r>
              <a:rPr lang="en-US" altLang="en-US" i="1" smtClean="0"/>
              <a:t>e’</a:t>
            </a:r>
            <a:r>
              <a:rPr lang="en-US" altLang="en-US" smtClean="0"/>
              <a:t> nor </a:t>
            </a:r>
            <a:r>
              <a:rPr lang="en-US" altLang="en-US" i="1" smtClean="0"/>
              <a:t>e’</a:t>
            </a:r>
            <a:r>
              <a:rPr lang="en-US" altLang="en-US" smtClean="0"/>
              <a:t> </a:t>
            </a:r>
            <a:r>
              <a:rPr lang="en-US" altLang="en-US" smtClean="0">
                <a:cs typeface="Arial" panose="020B0604020202020204" pitchFamily="34" charset="0"/>
              </a:rPr>
              <a:t>→</a:t>
            </a:r>
            <a:r>
              <a:rPr lang="en-US" altLang="en-US" smtClean="0"/>
              <a:t> </a:t>
            </a:r>
            <a:r>
              <a:rPr lang="en-US" altLang="en-US" i="1" smtClean="0"/>
              <a:t>e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baseball example revisited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smtClean="0"/>
              <a:t>e</a:t>
            </a:r>
            <a:r>
              <a:rPr lang="en-US" altLang="en-US" sz="2800" i="1" baseline="-30000" smtClean="0"/>
              <a:t>1</a:t>
            </a:r>
            <a:r>
              <a:rPr lang="en-US" altLang="en-US" sz="2800" i="1" smtClean="0"/>
              <a:t> </a:t>
            </a:r>
            <a:r>
              <a:rPr lang="en-US" altLang="en-US" sz="2800" i="1" smtClean="0">
                <a:cs typeface="Arial" panose="020B0604020202020204" pitchFamily="34" charset="0"/>
              </a:rPr>
              <a:t>→ e</a:t>
            </a:r>
            <a:r>
              <a:rPr lang="en-US" altLang="en-US" sz="2800" i="1" baseline="-30000" smtClean="0">
                <a:cs typeface="Arial" panose="020B0604020202020204" pitchFamily="34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cs typeface="Arial" panose="020B0604020202020204" pitchFamily="34" charset="0"/>
              </a:rPr>
              <a:t>by the message rule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smtClean="0">
                <a:cs typeface="Arial" panose="020B0604020202020204" pitchFamily="34" charset="0"/>
              </a:rPr>
              <a:t>e</a:t>
            </a:r>
            <a:r>
              <a:rPr lang="en-US" altLang="en-US" sz="2800" i="1" baseline="-30000" smtClean="0">
                <a:cs typeface="Arial" panose="020B0604020202020204" pitchFamily="34" charset="0"/>
              </a:rPr>
              <a:t>1</a:t>
            </a:r>
            <a:r>
              <a:rPr lang="en-US" altLang="en-US" sz="2800" i="1" smtClean="0">
                <a:cs typeface="Arial" panose="020B0604020202020204" pitchFamily="34" charset="0"/>
              </a:rPr>
              <a:t> → e</a:t>
            </a:r>
            <a:r>
              <a:rPr lang="en-US" altLang="en-US" sz="2800" i="1" baseline="-30000" smtClean="0">
                <a:cs typeface="Arial" panose="020B0604020202020204" pitchFamily="34" charset="0"/>
              </a:rPr>
              <a:t>10</a:t>
            </a:r>
            <a:r>
              <a:rPr lang="en-US" altLang="en-US" sz="2800" smtClean="0">
                <a:cs typeface="Arial" panose="020B0604020202020204" pitchFamily="34" charset="0"/>
              </a:rPr>
              <a:t>, because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>
                <a:cs typeface="Arial" panose="020B0604020202020204" pitchFamily="34" charset="0"/>
              </a:rPr>
              <a:t>e</a:t>
            </a:r>
            <a:r>
              <a:rPr lang="en-US" altLang="en-US" sz="2400" i="1" baseline="-30000" smtClean="0">
                <a:cs typeface="Arial" panose="020B0604020202020204" pitchFamily="34" charset="0"/>
              </a:rPr>
              <a:t>1</a:t>
            </a:r>
            <a:r>
              <a:rPr lang="en-US" altLang="en-US" sz="2400" i="1" smtClean="0">
                <a:cs typeface="Arial" panose="020B0604020202020204" pitchFamily="34" charset="0"/>
              </a:rPr>
              <a:t> → e</a:t>
            </a:r>
            <a:r>
              <a:rPr lang="en-US" altLang="en-US" sz="2400" i="1" baseline="-30000" smtClean="0">
                <a:cs typeface="Arial" panose="020B0604020202020204" pitchFamily="34" charset="0"/>
              </a:rPr>
              <a:t>2</a:t>
            </a:r>
            <a:r>
              <a:rPr lang="en-US" altLang="en-US" sz="2400" smtClean="0">
                <a:cs typeface="Arial" panose="020B0604020202020204" pitchFamily="34" charset="0"/>
              </a:rPr>
              <a:t>, by the message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>
                <a:cs typeface="Arial" panose="020B0604020202020204" pitchFamily="34" charset="0"/>
              </a:rPr>
              <a:t>e</a:t>
            </a:r>
            <a:r>
              <a:rPr lang="en-US" altLang="en-US" sz="2400" i="1" baseline="-30000" smtClean="0">
                <a:cs typeface="Arial" panose="020B0604020202020204" pitchFamily="34" charset="0"/>
              </a:rPr>
              <a:t>2</a:t>
            </a:r>
            <a:r>
              <a:rPr lang="en-US" altLang="en-US" sz="2400" i="1" smtClean="0">
                <a:cs typeface="Arial" panose="020B0604020202020204" pitchFamily="34" charset="0"/>
              </a:rPr>
              <a:t> → e</a:t>
            </a:r>
            <a:r>
              <a:rPr lang="en-US" altLang="en-US" sz="2400" i="1" baseline="-30000" smtClean="0">
                <a:cs typeface="Arial" panose="020B0604020202020204" pitchFamily="34" charset="0"/>
              </a:rPr>
              <a:t>4</a:t>
            </a:r>
            <a:r>
              <a:rPr lang="en-US" altLang="en-US" sz="2400" smtClean="0">
                <a:cs typeface="Arial" panose="020B0604020202020204" pitchFamily="34" charset="0"/>
              </a:rPr>
              <a:t>, by local ordering at home plate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>
                <a:cs typeface="Arial" panose="020B0604020202020204" pitchFamily="34" charset="0"/>
              </a:rPr>
              <a:t>e</a:t>
            </a:r>
            <a:r>
              <a:rPr lang="en-US" altLang="en-US" sz="2400" i="1" baseline="-30000" smtClean="0">
                <a:cs typeface="Arial" panose="020B0604020202020204" pitchFamily="34" charset="0"/>
              </a:rPr>
              <a:t>4</a:t>
            </a:r>
            <a:r>
              <a:rPr lang="en-US" altLang="en-US" sz="2400" i="1" smtClean="0">
                <a:cs typeface="Arial" panose="020B0604020202020204" pitchFamily="34" charset="0"/>
              </a:rPr>
              <a:t> → e</a:t>
            </a:r>
            <a:r>
              <a:rPr lang="en-US" altLang="en-US" sz="2400" i="1" baseline="-30000" smtClean="0">
                <a:cs typeface="Arial" panose="020B0604020202020204" pitchFamily="34" charset="0"/>
              </a:rPr>
              <a:t>10</a:t>
            </a:r>
            <a:r>
              <a:rPr lang="en-US" altLang="en-US" sz="2400" smtClean="0">
                <a:cs typeface="Arial" panose="020B0604020202020204" pitchFamily="34" charset="0"/>
              </a:rPr>
              <a:t>, by the message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cs typeface="Arial" panose="020B0604020202020204" pitchFamily="34" charset="0"/>
              </a:rPr>
              <a:t>Repeated transitivity of the above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smtClean="0">
                <a:cs typeface="Arial" panose="020B0604020202020204" pitchFamily="34" charset="0"/>
              </a:rPr>
              <a:t>e</a:t>
            </a:r>
            <a:r>
              <a:rPr lang="en-US" altLang="en-US" sz="2800" i="1" baseline="-30000" smtClean="0">
                <a:cs typeface="Arial" panose="020B0604020202020204" pitchFamily="34" charset="0"/>
              </a:rPr>
              <a:t>8</a:t>
            </a:r>
            <a:r>
              <a:rPr lang="en-US" altLang="en-US" sz="2800" i="1" smtClean="0">
                <a:cs typeface="Arial" panose="020B0604020202020204" pitchFamily="34" charset="0"/>
              </a:rPr>
              <a:t>║e</a:t>
            </a:r>
            <a:r>
              <a:rPr lang="en-US" altLang="en-US" sz="2800" i="1" baseline="-30000" smtClean="0">
                <a:cs typeface="Arial" panose="020B0604020202020204" pitchFamily="34" charset="0"/>
              </a:rPr>
              <a:t>9</a:t>
            </a:r>
            <a:r>
              <a:rPr lang="en-US" altLang="en-US" sz="2800" smtClean="0">
                <a:cs typeface="Arial" panose="020B0604020202020204" pitchFamily="34" charset="0"/>
              </a:rPr>
              <a:t>, because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cs typeface="Arial" panose="020B0604020202020204" pitchFamily="34" charset="0"/>
              </a:rPr>
              <a:t>No application of the → rules yields either </a:t>
            </a:r>
            <a:r>
              <a:rPr lang="en-US" altLang="en-US" sz="2400" i="1" smtClean="0">
                <a:cs typeface="Arial" panose="020B0604020202020204" pitchFamily="34" charset="0"/>
              </a:rPr>
              <a:t>e</a:t>
            </a:r>
            <a:r>
              <a:rPr lang="en-US" altLang="en-US" sz="2400" i="1" baseline="-30000" smtClean="0">
                <a:cs typeface="Arial" panose="020B0604020202020204" pitchFamily="34" charset="0"/>
              </a:rPr>
              <a:t>8</a:t>
            </a:r>
            <a:r>
              <a:rPr lang="en-US" altLang="en-US" sz="2400" i="1" smtClean="0">
                <a:cs typeface="Arial" panose="020B0604020202020204" pitchFamily="34" charset="0"/>
              </a:rPr>
              <a:t> → e</a:t>
            </a:r>
            <a:r>
              <a:rPr lang="en-US" altLang="en-US" sz="2400" i="1" baseline="-30000" smtClean="0">
                <a:cs typeface="Arial" panose="020B0604020202020204" pitchFamily="34" charset="0"/>
              </a:rPr>
              <a:t>9</a:t>
            </a:r>
            <a:r>
              <a:rPr lang="en-US" altLang="en-US" sz="2400" smtClean="0">
                <a:cs typeface="Arial" panose="020B0604020202020204" pitchFamily="34" charset="0"/>
              </a:rPr>
              <a:t> or </a:t>
            </a:r>
            <a:r>
              <a:rPr lang="en-US" altLang="en-US" sz="2400" i="1" smtClean="0">
                <a:cs typeface="Arial" panose="020B0604020202020204" pitchFamily="34" charset="0"/>
              </a:rPr>
              <a:t>e</a:t>
            </a:r>
            <a:r>
              <a:rPr lang="en-US" altLang="en-US" sz="2400" i="1" baseline="-30000" smtClean="0">
                <a:cs typeface="Arial" panose="020B0604020202020204" pitchFamily="34" charset="0"/>
              </a:rPr>
              <a:t>9</a:t>
            </a:r>
            <a:r>
              <a:rPr lang="en-US" altLang="en-US" sz="2400" i="1" smtClean="0">
                <a:cs typeface="Arial" panose="020B0604020202020204" pitchFamily="34" charset="0"/>
              </a:rPr>
              <a:t> → e</a:t>
            </a:r>
            <a:r>
              <a:rPr lang="en-US" altLang="en-US" sz="2400" i="1" baseline="-30000" smtClean="0">
                <a:cs typeface="Arial" panose="020B0604020202020204" pitchFamily="34" charset="0"/>
              </a:rPr>
              <a:t>8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of Events (Logical Clocks)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way to impose an order on events is </a:t>
            </a:r>
            <a:r>
              <a:rPr lang="en-US" b="1" dirty="0" smtClean="0"/>
              <a:t>timestamps.</a:t>
            </a:r>
          </a:p>
          <a:p>
            <a:r>
              <a:rPr lang="en-US" dirty="0" smtClean="0"/>
              <a:t>Each </a:t>
            </a:r>
            <a:r>
              <a:rPr lang="en-US" dirty="0"/>
              <a:t>process attaches its current clock value to each event the process generates</a:t>
            </a:r>
          </a:p>
          <a:p>
            <a:r>
              <a:rPr lang="en-US" dirty="0"/>
              <a:t>All processes handle events in timestamp order</a:t>
            </a:r>
          </a:p>
          <a:p>
            <a:r>
              <a:rPr lang="en-US" dirty="0"/>
              <a:t>However, we can't assume the clocks are identical in all processes</a:t>
            </a:r>
          </a:p>
          <a:p>
            <a:r>
              <a:rPr lang="en-US" dirty="0"/>
              <a:t>Real-time clock synchronization protocols exist, but are complicated and only guarantee agreement to some nonzero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20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Lamport logical clocks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Lamport clock </a:t>
            </a:r>
            <a:r>
              <a:rPr lang="en-US" altLang="en-US" sz="2800" i="1" smtClean="0"/>
              <a:t>L</a:t>
            </a:r>
            <a:r>
              <a:rPr lang="en-US" altLang="en-US" sz="2800" smtClean="0"/>
              <a:t> orders events consistent with logical “happens before” ordering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e </a:t>
            </a:r>
            <a:r>
              <a:rPr lang="en-US" altLang="en-US" sz="2400" smtClean="0">
                <a:cs typeface="Arial" panose="020B0604020202020204" pitchFamily="34" charset="0"/>
              </a:rPr>
              <a:t>→ e’, then </a:t>
            </a:r>
            <a:r>
              <a:rPr lang="en-US" altLang="en-US" sz="2400" i="1" smtClean="0">
                <a:cs typeface="Arial" panose="020B0604020202020204" pitchFamily="34" charset="0"/>
              </a:rPr>
              <a:t>L(e) &lt; L(e’)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cs typeface="Arial" panose="020B0604020202020204" pitchFamily="34" charset="0"/>
              </a:rPr>
              <a:t>But not the converse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>
                <a:cs typeface="Arial" panose="020B0604020202020204" pitchFamily="34" charset="0"/>
              </a:rPr>
              <a:t>L(e) &lt; L(e’)</a:t>
            </a:r>
            <a:r>
              <a:rPr lang="en-US" altLang="en-US" sz="2400" smtClean="0">
                <a:cs typeface="Arial" panose="020B0604020202020204" pitchFamily="34" charset="0"/>
              </a:rPr>
              <a:t> does not imply </a:t>
            </a:r>
            <a:r>
              <a:rPr lang="en-US" altLang="en-US" sz="2400" i="1" smtClean="0">
                <a:cs typeface="Arial" panose="020B0604020202020204" pitchFamily="34" charset="0"/>
              </a:rPr>
              <a:t>e → e’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cs typeface="Arial" panose="020B0604020202020204" pitchFamily="34" charset="0"/>
              </a:rPr>
              <a:t>Similar rules for concurrency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>
                <a:cs typeface="Arial" panose="020B0604020202020204" pitchFamily="34" charset="0"/>
              </a:rPr>
              <a:t>L(e) = L(e’)</a:t>
            </a:r>
            <a:r>
              <a:rPr lang="en-US" altLang="en-US" sz="2400" smtClean="0">
                <a:cs typeface="Arial" panose="020B0604020202020204" pitchFamily="34" charset="0"/>
              </a:rPr>
              <a:t> implies </a:t>
            </a:r>
            <a:r>
              <a:rPr lang="en-US" altLang="en-US" sz="2400" i="1" smtClean="0">
                <a:cs typeface="Arial" panose="020B0604020202020204" pitchFamily="34" charset="0"/>
              </a:rPr>
              <a:t>e║e’</a:t>
            </a:r>
            <a:r>
              <a:rPr lang="en-US" altLang="en-US" sz="2400" smtClean="0">
                <a:cs typeface="Arial" panose="020B0604020202020204" pitchFamily="34" charset="0"/>
              </a:rPr>
              <a:t> (for distinct </a:t>
            </a:r>
            <a:r>
              <a:rPr lang="en-US" altLang="en-US" sz="2400" i="1" smtClean="0">
                <a:cs typeface="Arial" panose="020B0604020202020204" pitchFamily="34" charset="0"/>
              </a:rPr>
              <a:t>e,e’</a:t>
            </a:r>
            <a:r>
              <a:rPr lang="en-US" altLang="en-US" sz="2400" smtClean="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>
                <a:cs typeface="Arial" panose="020B0604020202020204" pitchFamily="34" charset="0"/>
              </a:rPr>
              <a:t>e║e’</a:t>
            </a:r>
            <a:r>
              <a:rPr lang="en-US" altLang="en-US" sz="2400" smtClean="0">
                <a:cs typeface="Arial" panose="020B0604020202020204" pitchFamily="34" charset="0"/>
              </a:rPr>
              <a:t> does not imply </a:t>
            </a:r>
            <a:r>
              <a:rPr lang="en-US" altLang="en-US" sz="2400" i="1" smtClean="0">
                <a:cs typeface="Arial" panose="020B0604020202020204" pitchFamily="34" charset="0"/>
              </a:rPr>
              <a:t>L(e) = L(e’)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cs typeface="Arial" panose="020B0604020202020204" pitchFamily="34" charset="0"/>
              </a:rPr>
              <a:t>i.e., Lamport clocks arbitrarily order some concurrent events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10236"/>
            <a:ext cx="7987553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each process</a:t>
            </a:r>
            <a:r>
              <a:rPr lang="en-US" dirty="0" smtClean="0"/>
              <a:t>: Initialize</a:t>
            </a:r>
            <a:r>
              <a:rPr lang="en-US" dirty="0"/>
              <a:t> </a:t>
            </a:r>
            <a:r>
              <a:rPr lang="en-US" i="1" dirty="0"/>
              <a:t>LC</a:t>
            </a:r>
            <a:r>
              <a:rPr lang="en-US" dirty="0"/>
              <a:t> = 0</a:t>
            </a:r>
          </a:p>
          <a:p>
            <a:r>
              <a:rPr lang="en-US" dirty="0"/>
              <a:t>To send a message,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= </a:t>
            </a:r>
            <a:r>
              <a:rPr lang="en-US" i="1" dirty="0"/>
              <a:t>send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Increment logical clock: </a:t>
            </a:r>
            <a:r>
              <a:rPr lang="en-US" i="1" dirty="0"/>
              <a:t>LC</a:t>
            </a:r>
            <a:r>
              <a:rPr lang="en-US" dirty="0"/>
              <a:t> = </a:t>
            </a:r>
            <a:r>
              <a:rPr lang="en-US" i="1" dirty="0"/>
              <a:t>LC</a:t>
            </a:r>
            <a:r>
              <a:rPr lang="en-US" dirty="0"/>
              <a:t> + 1</a:t>
            </a:r>
          </a:p>
          <a:p>
            <a:pPr lvl="1"/>
            <a:r>
              <a:rPr lang="en-US" dirty="0"/>
              <a:t>Use that as the logical timestamp of the send event: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 = </a:t>
            </a:r>
            <a:r>
              <a:rPr lang="en-US" i="1" dirty="0"/>
              <a:t>LC</a:t>
            </a:r>
            <a:endParaRPr lang="en-US" dirty="0"/>
          </a:p>
          <a:p>
            <a:pPr lvl="1"/>
            <a:r>
              <a:rPr lang="en-US" dirty="0"/>
              <a:t>Also use that as the logical timestamp of the message: </a:t>
            </a:r>
            <a:r>
              <a:rPr lang="en-US" i="1" dirty="0"/>
              <a:t>TS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= </a:t>
            </a:r>
            <a:r>
              <a:rPr lang="en-US" i="1" dirty="0"/>
              <a:t>LC</a:t>
            </a:r>
            <a:endParaRPr lang="en-US" dirty="0"/>
          </a:p>
          <a:p>
            <a:pPr lvl="1"/>
            <a:r>
              <a:rPr lang="en-US" dirty="0"/>
              <a:t>Send </a:t>
            </a:r>
            <a:r>
              <a:rPr lang="en-US" i="1" dirty="0"/>
              <a:t>m</a:t>
            </a:r>
            <a:r>
              <a:rPr lang="en-US" dirty="0"/>
              <a:t> and </a:t>
            </a:r>
            <a:r>
              <a:rPr lang="en-US" i="1" dirty="0"/>
              <a:t>TS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to recipient</a:t>
            </a:r>
          </a:p>
          <a:p>
            <a:r>
              <a:rPr lang="en-US" dirty="0"/>
              <a:t>When a message is received,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= </a:t>
            </a:r>
            <a:r>
              <a:rPr lang="en-US" i="1" dirty="0"/>
              <a:t>receive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Fast-forward logical clock to message timestamp if necessary: </a:t>
            </a:r>
            <a:r>
              <a:rPr lang="en-US" i="1" dirty="0"/>
              <a:t>LC</a:t>
            </a:r>
            <a:r>
              <a:rPr lang="en-US" dirty="0"/>
              <a:t> = max (</a:t>
            </a:r>
            <a:r>
              <a:rPr lang="en-US" i="1" dirty="0"/>
              <a:t>LC</a:t>
            </a:r>
            <a:r>
              <a:rPr lang="en-US" dirty="0"/>
              <a:t>, </a:t>
            </a:r>
            <a:r>
              <a:rPr lang="en-US" i="1" dirty="0"/>
              <a:t>TS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Increment logical clock: </a:t>
            </a:r>
            <a:r>
              <a:rPr lang="en-US" i="1" dirty="0"/>
              <a:t>LC</a:t>
            </a:r>
            <a:r>
              <a:rPr lang="en-US" dirty="0"/>
              <a:t> = </a:t>
            </a:r>
            <a:r>
              <a:rPr lang="en-US" i="1" dirty="0"/>
              <a:t>LC</a:t>
            </a:r>
            <a:r>
              <a:rPr lang="en-US" dirty="0"/>
              <a:t> + 1</a:t>
            </a:r>
          </a:p>
          <a:p>
            <a:pPr lvl="1"/>
            <a:r>
              <a:rPr lang="en-US" dirty="0"/>
              <a:t>Use that as the logical timestamp of the receive event: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 = </a:t>
            </a:r>
            <a:r>
              <a:rPr lang="en-US" i="1" dirty="0" smtClean="0"/>
              <a:t>LC</a:t>
            </a:r>
          </a:p>
          <a:p>
            <a:endParaRPr lang="en-US" i="1" dirty="0"/>
          </a:p>
          <a:p>
            <a:r>
              <a:rPr lang="en-US" dirty="0" smtClean="0"/>
              <a:t>Note: Logical </a:t>
            </a:r>
            <a:r>
              <a:rPr lang="en-US" dirty="0"/>
              <a:t>clocks cannot be used to infer </a:t>
            </a:r>
            <a:r>
              <a:rPr lang="en-US" dirty="0" smtClean="0"/>
              <a:t>causality. It </a:t>
            </a:r>
            <a:r>
              <a:rPr lang="en-US" dirty="0"/>
              <a:t>is true that if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 , then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 &lt;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r>
              <a:rPr lang="en-US" dirty="0"/>
              <a:t>It is not true that if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 &lt;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), then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62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Lamport on the baseball example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Initializing each local clock to 0, we get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/>
              <a:t>		L(e</a:t>
            </a:r>
            <a:r>
              <a:rPr lang="en-US" altLang="en-US" sz="1800" i="1" baseline="-30000" smtClean="0"/>
              <a:t>1</a:t>
            </a:r>
            <a:r>
              <a:rPr lang="en-US" altLang="en-US" sz="1800" i="1" smtClean="0"/>
              <a:t>) = 1</a:t>
            </a:r>
            <a:r>
              <a:rPr lang="en-US" altLang="en-US" sz="1800" smtClean="0"/>
              <a:t> 	(pitcher throws ball to home)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/>
              <a:t>		L(e</a:t>
            </a:r>
            <a:r>
              <a:rPr lang="en-US" altLang="en-US" sz="1800" i="1" baseline="-30000" smtClean="0"/>
              <a:t>2</a:t>
            </a:r>
            <a:r>
              <a:rPr lang="en-US" altLang="en-US" sz="1800" i="1" smtClean="0"/>
              <a:t>) = 2</a:t>
            </a:r>
            <a:r>
              <a:rPr lang="en-US" altLang="en-US" sz="1800" smtClean="0"/>
              <a:t> 	(ball arrives at home)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/>
              <a:t>		L(e</a:t>
            </a:r>
            <a:r>
              <a:rPr lang="en-US" altLang="en-US" sz="1800" i="1" baseline="-30000" smtClean="0"/>
              <a:t>3</a:t>
            </a:r>
            <a:r>
              <a:rPr lang="en-US" altLang="en-US" sz="1800" i="1" smtClean="0"/>
              <a:t>) = 3</a:t>
            </a:r>
            <a:r>
              <a:rPr lang="en-US" altLang="en-US" sz="1800" smtClean="0"/>
              <a:t> 	(batter hits ball to pitcher)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/>
              <a:t>		L(e</a:t>
            </a:r>
            <a:r>
              <a:rPr lang="en-US" altLang="en-US" sz="1800" i="1" baseline="-30000" smtClean="0"/>
              <a:t>4</a:t>
            </a:r>
            <a:r>
              <a:rPr lang="en-US" altLang="en-US" sz="1800" i="1" smtClean="0"/>
              <a:t>) = 4</a:t>
            </a:r>
            <a:r>
              <a:rPr lang="en-US" altLang="en-US" sz="1800" smtClean="0"/>
              <a:t>		(batter runs to first base)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/>
              <a:t>		L(e</a:t>
            </a:r>
            <a:r>
              <a:rPr lang="en-US" altLang="en-US" sz="1800" i="1" baseline="-30000" smtClean="0"/>
              <a:t>5</a:t>
            </a:r>
            <a:r>
              <a:rPr lang="en-US" altLang="en-US" sz="1800" i="1" smtClean="0"/>
              <a:t>) = 1</a:t>
            </a:r>
            <a:r>
              <a:rPr lang="en-US" altLang="en-US" sz="1800" smtClean="0"/>
              <a:t>		(runner runs to home)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/>
              <a:t>		L(e</a:t>
            </a:r>
            <a:r>
              <a:rPr lang="en-US" altLang="en-US" sz="1800" i="1" baseline="-30000" smtClean="0"/>
              <a:t>6</a:t>
            </a:r>
            <a:r>
              <a:rPr lang="en-US" altLang="en-US" sz="1800" i="1" smtClean="0"/>
              <a:t>) = 4</a:t>
            </a:r>
            <a:r>
              <a:rPr lang="en-US" altLang="en-US" sz="1800" smtClean="0"/>
              <a:t>		(ball arrives at pitcher)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/>
              <a:t>		L(e</a:t>
            </a:r>
            <a:r>
              <a:rPr lang="en-US" altLang="en-US" sz="1800" i="1" baseline="-30000" smtClean="0"/>
              <a:t>7</a:t>
            </a:r>
            <a:r>
              <a:rPr lang="en-US" altLang="en-US" sz="1800" i="1" smtClean="0"/>
              <a:t>) = 5</a:t>
            </a:r>
            <a:r>
              <a:rPr lang="en-US" altLang="en-US" sz="1800" smtClean="0"/>
              <a:t>		(pitcher throws ball to first base)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/>
              <a:t>		L(e</a:t>
            </a:r>
            <a:r>
              <a:rPr lang="en-US" altLang="en-US" sz="1800" i="1" baseline="-30000" smtClean="0"/>
              <a:t>8</a:t>
            </a:r>
            <a:r>
              <a:rPr lang="en-US" altLang="en-US" sz="1800" i="1" smtClean="0"/>
              <a:t>) = 5</a:t>
            </a:r>
            <a:r>
              <a:rPr lang="en-US" altLang="en-US" sz="1800" smtClean="0"/>
              <a:t>		(runner arrives at home)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/>
              <a:t>		L(e</a:t>
            </a:r>
            <a:r>
              <a:rPr lang="en-US" altLang="en-US" sz="1800" i="1" baseline="-30000" smtClean="0"/>
              <a:t>9</a:t>
            </a:r>
            <a:r>
              <a:rPr lang="en-US" altLang="en-US" sz="1800" i="1" smtClean="0"/>
              <a:t>) = 6</a:t>
            </a:r>
            <a:r>
              <a:rPr lang="en-US" altLang="en-US" sz="1800" smtClean="0"/>
              <a:t>		(ball arrives at first base)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/>
              <a:t>		L(e</a:t>
            </a:r>
            <a:r>
              <a:rPr lang="en-US" altLang="en-US" sz="1800" i="1" baseline="-30000" smtClean="0"/>
              <a:t>10</a:t>
            </a:r>
            <a:r>
              <a:rPr lang="en-US" altLang="en-US" sz="1800" i="1" smtClean="0"/>
              <a:t>) = 7</a:t>
            </a:r>
            <a:r>
              <a:rPr lang="en-US" altLang="en-US" sz="1800" smtClean="0"/>
              <a:t>	(batter arrives at first base)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For our example, Lamport’s algorithm says that the run scores!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Total-order Lamport clocks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systems require a total-ordering of events, not a partial-ordering</a:t>
            </a:r>
          </a:p>
          <a:p>
            <a:pPr eaLnBrk="1" hangingPunct="1"/>
            <a:r>
              <a:rPr lang="en-US" altLang="en-US" smtClean="0"/>
              <a:t>Use Lamport’s algorithm, but break ties using the process ID</a:t>
            </a:r>
          </a:p>
          <a:p>
            <a:pPr lvl="1" eaLnBrk="1" hangingPunct="1"/>
            <a:r>
              <a:rPr lang="en-US" altLang="en-US" i="1" smtClean="0"/>
              <a:t>L(e) = </a:t>
            </a:r>
            <a:r>
              <a:rPr lang="en-US" altLang="en-US" i="1" smtClean="0">
                <a:latin typeface="cmmi9" pitchFamily="34" charset="0"/>
              </a:rPr>
              <a:t>M * </a:t>
            </a:r>
            <a:r>
              <a:rPr lang="en-US" altLang="en-US" i="1" smtClean="0"/>
              <a:t>L</a:t>
            </a:r>
            <a:r>
              <a:rPr lang="en-US" altLang="en-US" i="1" baseline="-30000" smtClean="0"/>
              <a:t>i</a:t>
            </a:r>
            <a:r>
              <a:rPr lang="en-US" altLang="en-US" i="1" smtClean="0"/>
              <a:t>(e) + i</a:t>
            </a:r>
            <a:endParaRPr lang="en-US" altLang="en-US" i="1" smtClean="0">
              <a:latin typeface="cmmi9" pitchFamily="34" charset="0"/>
            </a:endParaRPr>
          </a:p>
          <a:p>
            <a:pPr lvl="2" eaLnBrk="1" hangingPunct="1"/>
            <a:r>
              <a:rPr lang="en-US" altLang="en-US" i="1" smtClean="0">
                <a:latin typeface="cmmi9" pitchFamily="34" charset="0"/>
              </a:rPr>
              <a:t>M </a:t>
            </a:r>
            <a:r>
              <a:rPr lang="en-US" altLang="en-US" smtClean="0">
                <a:latin typeface="cmmi9" pitchFamily="34" charset="0"/>
              </a:rPr>
              <a:t>= maximum number of processes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and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86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Points</a:t>
            </a:r>
          </a:p>
        </p:txBody>
      </p:sp>
      <p:sp>
        <p:nvSpPr>
          <p:cNvPr id="4096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Physical Clocks</a:t>
            </a:r>
          </a:p>
          <a:p>
            <a:pPr lvl="1" eaLnBrk="1" hangingPunct="1"/>
            <a:r>
              <a:rPr lang="en-US" altLang="en-US" smtClean="0"/>
              <a:t>Can keep closely synchronized, but never perfect</a:t>
            </a:r>
          </a:p>
          <a:p>
            <a:pPr eaLnBrk="1" hangingPunct="1"/>
            <a:r>
              <a:rPr lang="en-US" altLang="en-US" smtClean="0"/>
              <a:t>Logical Clocks</a:t>
            </a:r>
          </a:p>
          <a:p>
            <a:pPr lvl="1" eaLnBrk="1" hangingPunct="1"/>
            <a:r>
              <a:rPr lang="en-US" altLang="en-US" smtClean="0"/>
              <a:t>Encode causality relationship</a:t>
            </a:r>
          </a:p>
          <a:p>
            <a:pPr lvl="1" eaLnBrk="1" hangingPunct="1"/>
            <a:r>
              <a:rPr lang="en-US" altLang="en-US" smtClean="0"/>
              <a:t>Lamport clocks provide only one-way encoding</a:t>
            </a:r>
          </a:p>
          <a:p>
            <a:pPr lvl="1" eaLnBrk="1" hangingPunct="1"/>
            <a:r>
              <a:rPr lang="en-US" altLang="en-US" smtClean="0"/>
              <a:t>Vector clocks provide exact causality information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244" y="2730709"/>
            <a:ext cx="3721474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22" dirty="0"/>
              <a:t>Global</a:t>
            </a:r>
            <a:r>
              <a:rPr spc="-93" dirty="0"/>
              <a:t> </a:t>
            </a:r>
            <a:r>
              <a:rPr spc="-26" dirty="0"/>
              <a:t>snapshots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824" y="4773706"/>
            <a:ext cx="7597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Chandy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K. M., &amp;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Lamport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L. (1985). Distributed snapshots: Determining global states of distributed systems.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ACM Transactions on Computer Systems (TOCS)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(1), 63-75.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68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11" y="1176833"/>
            <a:ext cx="446442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global snapshot includes the state of each local process and information in the channels at the time the snapshot was taken.</a:t>
            </a:r>
          </a:p>
          <a:p>
            <a:r>
              <a:rPr lang="en-US" dirty="0" smtClean="0"/>
              <a:t>The snapshot should not affect the final result of the distributed system.</a:t>
            </a:r>
          </a:p>
          <a:p>
            <a:r>
              <a:rPr lang="en-US" dirty="0" smtClean="0"/>
              <a:t>Note that in practice it does delay the final result.</a:t>
            </a:r>
            <a:endParaRPr lang="en-US" dirty="0"/>
          </a:p>
        </p:txBody>
      </p:sp>
      <p:pic>
        <p:nvPicPr>
          <p:cNvPr id="1026" name="Picture 2" descr="Image result for snapshot traff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59" y="1176832"/>
            <a:ext cx="3629085" cy="18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ight a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47" y="3341156"/>
            <a:ext cx="4129508" cy="237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99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32690" y="6237455"/>
            <a:ext cx="118782" cy="533529"/>
          </a:xfrm>
          <a:prstGeom prst="rect">
            <a:avLst/>
          </a:prstGeom>
        </p:spPr>
        <p:txBody>
          <a:bodyPr vert="horz" wrap="square" lIns="0" tIns="3922" rIns="0" bIns="0" rtlCol="0"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sz="1147" dirty="0">
                <a:solidFill>
                  <a:srgbClr val="898989"/>
                </a:solidFill>
                <a:latin typeface="Calibri"/>
                <a:cs typeface="Calibri"/>
              </a:rPr>
              <a:pPr marL="22413">
                <a:spcBef>
                  <a:spcPts val="31"/>
                </a:spcBef>
              </a:pPr>
              <a:t>33</a:t>
            </a:fld>
            <a:endParaRPr sz="1147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6587938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22" dirty="0"/>
              <a:t>Global </a:t>
            </a:r>
            <a:r>
              <a:rPr spc="-26" dirty="0"/>
              <a:t>snapshot </a:t>
            </a:r>
            <a:r>
              <a:rPr spc="-9" dirty="0"/>
              <a:t>is </a:t>
            </a:r>
            <a:r>
              <a:rPr spc="-22" dirty="0"/>
              <a:t>global</a:t>
            </a:r>
            <a:r>
              <a:rPr spc="-101" dirty="0"/>
              <a:t> </a:t>
            </a:r>
            <a:r>
              <a:rPr spc="-53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51" y="1738087"/>
            <a:ext cx="7215468" cy="383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4483" indent="-319385">
              <a:lnSpc>
                <a:spcPct val="99300"/>
              </a:lnSpc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22" dirty="0">
                <a:latin typeface="Calibri"/>
                <a:cs typeface="Calibri"/>
              </a:rPr>
              <a:t>Each </a:t>
            </a:r>
            <a:r>
              <a:rPr sz="3000" spc="-13" dirty="0">
                <a:latin typeface="Calibri"/>
                <a:cs typeface="Calibri"/>
              </a:rPr>
              <a:t>distributed application </a:t>
            </a:r>
            <a:r>
              <a:rPr sz="3000" spc="-4" dirty="0">
                <a:latin typeface="Calibri"/>
                <a:cs typeface="Calibri"/>
              </a:rPr>
              <a:t>has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9" dirty="0">
                <a:latin typeface="Calibri"/>
                <a:cs typeface="Calibri"/>
              </a:rPr>
              <a:t>number of  </a:t>
            </a:r>
            <a:r>
              <a:rPr sz="3000" spc="-18" dirty="0">
                <a:latin typeface="Calibri"/>
                <a:cs typeface="Calibri"/>
              </a:rPr>
              <a:t>processes (leaders) </a:t>
            </a:r>
            <a:r>
              <a:rPr sz="3000" spc="-9" dirty="0">
                <a:latin typeface="Calibri"/>
                <a:cs typeface="Calibri"/>
              </a:rPr>
              <a:t>running on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9" dirty="0">
                <a:latin typeface="Calibri"/>
                <a:cs typeface="Calibri"/>
              </a:rPr>
              <a:t>number of  </a:t>
            </a:r>
            <a:r>
              <a:rPr sz="3000" spc="-22" dirty="0">
                <a:latin typeface="Calibri"/>
                <a:cs typeface="Calibri"/>
              </a:rPr>
              <a:t>physical</a:t>
            </a:r>
            <a:r>
              <a:rPr sz="3000" spc="-57" dirty="0">
                <a:latin typeface="Calibri"/>
                <a:cs typeface="Calibri"/>
              </a:rPr>
              <a:t> </a:t>
            </a:r>
            <a:r>
              <a:rPr sz="3000" spc="-22" dirty="0">
                <a:latin typeface="Calibri"/>
                <a:cs typeface="Calibri"/>
              </a:rPr>
              <a:t>servers</a:t>
            </a:r>
            <a:endParaRPr sz="3000">
              <a:latin typeface="Calibri"/>
              <a:cs typeface="Calibri"/>
            </a:endParaRPr>
          </a:p>
          <a:p>
            <a:pPr marL="330591" marR="614115" indent="-319385">
              <a:lnSpc>
                <a:spcPct val="100499"/>
              </a:lnSpc>
              <a:spcBef>
                <a:spcPts val="613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These </a:t>
            </a:r>
            <a:r>
              <a:rPr sz="3000" spc="-18" dirty="0">
                <a:latin typeface="Calibri"/>
                <a:cs typeface="Calibri"/>
              </a:rPr>
              <a:t>processes communicate </a:t>
            </a:r>
            <a:r>
              <a:rPr sz="3000" spc="-9" dirty="0">
                <a:latin typeface="Calibri"/>
                <a:cs typeface="Calibri"/>
              </a:rPr>
              <a:t>with </a:t>
            </a:r>
            <a:r>
              <a:rPr sz="3000" spc="-13" dirty="0">
                <a:latin typeface="Calibri"/>
                <a:cs typeface="Calibri"/>
              </a:rPr>
              <a:t>each  </a:t>
            </a:r>
            <a:r>
              <a:rPr sz="3000" spc="-9" dirty="0">
                <a:latin typeface="Calibri"/>
                <a:cs typeface="Calibri"/>
              </a:rPr>
              <a:t>other </a:t>
            </a:r>
            <a:r>
              <a:rPr sz="3000" spc="-4" dirty="0">
                <a:latin typeface="Calibri"/>
                <a:cs typeface="Calibri"/>
              </a:rPr>
              <a:t>via </a:t>
            </a:r>
            <a:r>
              <a:rPr sz="3000" spc="-9" dirty="0">
                <a:latin typeface="Calibri"/>
                <a:cs typeface="Calibri"/>
              </a:rPr>
              <a:t>channels </a:t>
            </a:r>
            <a:r>
              <a:rPr sz="3000" spc="-22" dirty="0">
                <a:latin typeface="Calibri"/>
                <a:cs typeface="Calibri"/>
              </a:rPr>
              <a:t>(text</a:t>
            </a:r>
            <a:r>
              <a:rPr sz="3000" spc="-79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messaging)</a:t>
            </a:r>
            <a:endParaRPr sz="3000">
              <a:latin typeface="Calibri"/>
              <a:cs typeface="Calibri"/>
            </a:endParaRPr>
          </a:p>
          <a:p>
            <a:pPr marL="330591" marR="127754" indent="-319385" algn="just">
              <a:lnSpc>
                <a:spcPct val="100499"/>
              </a:lnSpc>
              <a:spcBef>
                <a:spcPts val="613"/>
              </a:spcBef>
              <a:buFont typeface="Arial"/>
              <a:buChar char="•"/>
              <a:tabLst>
                <a:tab pos="330591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b="1" spc="-18" dirty="0">
                <a:solidFill>
                  <a:srgbClr val="F79646"/>
                </a:solidFill>
                <a:latin typeface="Calibri"/>
                <a:cs typeface="Calibri"/>
              </a:rPr>
              <a:t>snapshot </a:t>
            </a:r>
            <a:r>
              <a:rPr sz="3000" spc="-18" dirty="0">
                <a:latin typeface="Calibri"/>
                <a:cs typeface="Calibri"/>
              </a:rPr>
              <a:t>captures </a:t>
            </a: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13" dirty="0">
                <a:latin typeface="Calibri"/>
                <a:cs typeface="Calibri"/>
              </a:rPr>
              <a:t>local </a:t>
            </a:r>
            <a:r>
              <a:rPr sz="3000" spc="-31" dirty="0">
                <a:latin typeface="Calibri"/>
                <a:cs typeface="Calibri"/>
              </a:rPr>
              <a:t>states </a:t>
            </a:r>
            <a:r>
              <a:rPr sz="3000" spc="-9" dirty="0">
                <a:latin typeface="Calibri"/>
                <a:cs typeface="Calibri"/>
              </a:rPr>
              <a:t>of </a:t>
            </a:r>
            <a:r>
              <a:rPr sz="3000" spc="-13" dirty="0">
                <a:latin typeface="Calibri"/>
                <a:cs typeface="Calibri"/>
              </a:rPr>
              <a:t>each  </a:t>
            </a:r>
            <a:r>
              <a:rPr sz="3000" spc="-18" dirty="0">
                <a:latin typeface="Calibri"/>
                <a:cs typeface="Calibri"/>
              </a:rPr>
              <a:t>process </a:t>
            </a:r>
            <a:r>
              <a:rPr sz="3000" spc="-4" dirty="0">
                <a:latin typeface="Calibri"/>
                <a:cs typeface="Calibri"/>
              </a:rPr>
              <a:t>(e.g., </a:t>
            </a:r>
            <a:r>
              <a:rPr sz="3000" spc="-26" dirty="0">
                <a:latin typeface="Calibri"/>
                <a:cs typeface="Calibri"/>
              </a:rPr>
              <a:t>program </a:t>
            </a:r>
            <a:r>
              <a:rPr sz="3000" spc="-13" dirty="0">
                <a:latin typeface="Calibri"/>
                <a:cs typeface="Calibri"/>
              </a:rPr>
              <a:t>variables) </a:t>
            </a:r>
            <a:r>
              <a:rPr sz="3000" spc="-9" dirty="0">
                <a:latin typeface="Calibri"/>
                <a:cs typeface="Calibri"/>
              </a:rPr>
              <a:t>along with  </a:t>
            </a: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9" dirty="0">
                <a:latin typeface="Calibri"/>
                <a:cs typeface="Calibri"/>
              </a:rPr>
              <a:t>of </a:t>
            </a:r>
            <a:r>
              <a:rPr sz="3000" spc="-13" dirty="0">
                <a:latin typeface="Calibri"/>
                <a:cs typeface="Calibri"/>
              </a:rPr>
              <a:t>each </a:t>
            </a:r>
            <a:r>
              <a:rPr sz="3000" spc="-18" dirty="0">
                <a:latin typeface="Calibri"/>
                <a:cs typeface="Calibri"/>
              </a:rPr>
              <a:t>communication </a:t>
            </a:r>
            <a:r>
              <a:rPr sz="3000" spc="-9" dirty="0">
                <a:latin typeface="Calibri"/>
                <a:cs typeface="Calibri"/>
              </a:rPr>
              <a:t>channel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516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32690" y="6237455"/>
            <a:ext cx="118782" cy="533529"/>
          </a:xfrm>
          <a:prstGeom prst="rect">
            <a:avLst/>
          </a:prstGeom>
        </p:spPr>
        <p:txBody>
          <a:bodyPr vert="horz" wrap="square" lIns="0" tIns="3922" rIns="0" bIns="0" rtlCol="0"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sz="1147" dirty="0">
                <a:solidFill>
                  <a:srgbClr val="898989"/>
                </a:solidFill>
                <a:latin typeface="Calibri"/>
                <a:cs typeface="Calibri"/>
              </a:rPr>
              <a:pPr marL="22413">
                <a:spcBef>
                  <a:spcPts val="31"/>
                </a:spcBef>
              </a:pPr>
              <a:t>34</a:t>
            </a:fld>
            <a:endParaRPr sz="1147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6188449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53" dirty="0"/>
              <a:t>Why </a:t>
            </a:r>
            <a:r>
              <a:rPr spc="-13" dirty="0"/>
              <a:t>do </a:t>
            </a:r>
            <a:r>
              <a:rPr spc="-35" dirty="0"/>
              <a:t>we </a:t>
            </a:r>
            <a:r>
              <a:rPr spc="-22" dirty="0"/>
              <a:t>need</a:t>
            </a:r>
            <a:r>
              <a:rPr spc="-101" dirty="0"/>
              <a:t> </a:t>
            </a:r>
            <a:r>
              <a:rPr spc="-26" dirty="0"/>
              <a:t>snapshots?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51" y="1734886"/>
            <a:ext cx="7429500" cy="34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b="1" spc="-13" dirty="0">
                <a:solidFill>
                  <a:srgbClr val="F79646"/>
                </a:solidFill>
                <a:latin typeface="Calibri"/>
                <a:cs typeface="Calibri"/>
              </a:rPr>
              <a:t>Checkpointing</a:t>
            </a:r>
            <a:r>
              <a:rPr sz="3000" spc="-13" dirty="0">
                <a:latin typeface="Calibri"/>
                <a:cs typeface="Calibri"/>
              </a:rPr>
              <a:t>: </a:t>
            </a:r>
            <a:r>
              <a:rPr sz="3000" spc="-26" dirty="0">
                <a:latin typeface="Calibri"/>
                <a:cs typeface="Calibri"/>
              </a:rPr>
              <a:t>restart </a:t>
            </a:r>
            <a:r>
              <a:rPr sz="3000" spc="-4" dirty="0">
                <a:latin typeface="Calibri"/>
                <a:cs typeface="Calibri"/>
              </a:rPr>
              <a:t>if the </a:t>
            </a:r>
            <a:r>
              <a:rPr sz="3000" spc="-13" dirty="0">
                <a:latin typeface="Calibri"/>
                <a:cs typeface="Calibri"/>
              </a:rPr>
              <a:t>application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8" dirty="0">
                <a:latin typeface="Calibri"/>
                <a:cs typeface="Calibri"/>
              </a:rPr>
              <a:t>fails</a:t>
            </a:r>
            <a:endParaRPr sz="3000">
              <a:latin typeface="Calibri"/>
              <a:cs typeface="Calibri"/>
            </a:endParaRPr>
          </a:p>
          <a:p>
            <a:pPr marL="330591" marR="30257" indent="-319385">
              <a:lnSpc>
                <a:spcPct val="100499"/>
              </a:lnSpc>
              <a:spcBef>
                <a:spcPts val="618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b="1" spc="-9" dirty="0">
                <a:solidFill>
                  <a:srgbClr val="F79646"/>
                </a:solidFill>
                <a:latin typeface="Calibri"/>
                <a:cs typeface="Calibri"/>
              </a:rPr>
              <a:t>Collecting </a:t>
            </a:r>
            <a:r>
              <a:rPr sz="3000" b="1" spc="-26" dirty="0">
                <a:solidFill>
                  <a:srgbClr val="F79646"/>
                </a:solidFill>
                <a:latin typeface="Calibri"/>
                <a:cs typeface="Calibri"/>
              </a:rPr>
              <a:t>garbage</a:t>
            </a:r>
            <a:r>
              <a:rPr sz="3000" spc="-26" dirty="0">
                <a:latin typeface="Calibri"/>
                <a:cs typeface="Calibri"/>
              </a:rPr>
              <a:t>: remove </a:t>
            </a:r>
            <a:r>
              <a:rPr sz="3000" spc="-13" dirty="0">
                <a:latin typeface="Calibri"/>
                <a:cs typeface="Calibri"/>
              </a:rPr>
              <a:t>objects that </a:t>
            </a:r>
            <a:r>
              <a:rPr sz="3000" spc="-9" dirty="0">
                <a:latin typeface="Calibri"/>
                <a:cs typeface="Calibri"/>
              </a:rPr>
              <a:t>don’t  </a:t>
            </a:r>
            <a:r>
              <a:rPr sz="3000" spc="-26" dirty="0">
                <a:latin typeface="Calibri"/>
                <a:cs typeface="Calibri"/>
              </a:rPr>
              <a:t>have any</a:t>
            </a:r>
            <a:r>
              <a:rPr sz="3000" spc="-49" dirty="0">
                <a:latin typeface="Calibri"/>
                <a:cs typeface="Calibri"/>
              </a:rPr>
              <a:t> </a:t>
            </a:r>
            <a:r>
              <a:rPr sz="3000" spc="-31" dirty="0">
                <a:latin typeface="Calibri"/>
                <a:cs typeface="Calibri"/>
              </a:rPr>
              <a:t>references</a:t>
            </a:r>
            <a:endParaRPr sz="3000">
              <a:latin typeface="Calibri"/>
              <a:cs typeface="Calibri"/>
            </a:endParaRPr>
          </a:p>
          <a:p>
            <a:pPr marL="330591" marR="4483" indent="-319385">
              <a:lnSpc>
                <a:spcPct val="100499"/>
              </a:lnSpc>
              <a:spcBef>
                <a:spcPts val="618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b="1" spc="-18" dirty="0">
                <a:solidFill>
                  <a:srgbClr val="F79646"/>
                </a:solidFill>
                <a:latin typeface="Calibri"/>
                <a:cs typeface="Calibri"/>
              </a:rPr>
              <a:t>Detecting deadlocks</a:t>
            </a:r>
            <a:r>
              <a:rPr sz="3000" spc="-18" dirty="0">
                <a:latin typeface="Calibri"/>
                <a:cs typeface="Calibri"/>
              </a:rPr>
              <a:t>: can </a:t>
            </a:r>
            <a:r>
              <a:rPr sz="3000" spc="-22" dirty="0">
                <a:latin typeface="Calibri"/>
                <a:cs typeface="Calibri"/>
              </a:rPr>
              <a:t>examine </a:t>
            </a: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22" dirty="0">
                <a:latin typeface="Calibri"/>
                <a:cs typeface="Calibri"/>
              </a:rPr>
              <a:t>current  </a:t>
            </a:r>
            <a:r>
              <a:rPr sz="3000" spc="-13" dirty="0">
                <a:latin typeface="Calibri"/>
                <a:cs typeface="Calibri"/>
              </a:rPr>
              <a:t>application</a:t>
            </a:r>
            <a:r>
              <a:rPr sz="3000" spc="-71" dirty="0">
                <a:latin typeface="Calibri"/>
                <a:cs typeface="Calibri"/>
              </a:rPr>
              <a:t> </a:t>
            </a:r>
            <a:r>
              <a:rPr sz="3000" spc="-31" dirty="0">
                <a:latin typeface="Calibri"/>
                <a:cs typeface="Calibri"/>
              </a:rPr>
              <a:t>state</a:t>
            </a:r>
            <a:endParaRPr sz="3000">
              <a:latin typeface="Calibri"/>
              <a:cs typeface="Calibri"/>
            </a:endParaRPr>
          </a:p>
          <a:p>
            <a:pPr marL="330591" marR="257189" indent="-319385">
              <a:lnSpc>
                <a:spcPts val="3530"/>
              </a:lnSpc>
              <a:spcBef>
                <a:spcPts val="899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b="1" spc="-13" dirty="0">
                <a:solidFill>
                  <a:srgbClr val="F79646"/>
                </a:solidFill>
                <a:latin typeface="Calibri"/>
                <a:cs typeface="Calibri"/>
              </a:rPr>
              <a:t>Other debugging</a:t>
            </a:r>
            <a:r>
              <a:rPr sz="3000" spc="-13" dirty="0">
                <a:latin typeface="Calibri"/>
                <a:cs typeface="Calibri"/>
              </a:rPr>
              <a:t>: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3" dirty="0">
                <a:latin typeface="Calibri"/>
                <a:cs typeface="Calibri"/>
              </a:rPr>
              <a:t>little easier </a:t>
            </a:r>
            <a:r>
              <a:rPr sz="3000" spc="-18" dirty="0">
                <a:latin typeface="Calibri"/>
                <a:cs typeface="Calibri"/>
              </a:rPr>
              <a:t>to work </a:t>
            </a:r>
            <a:r>
              <a:rPr sz="3000" spc="-9" dirty="0">
                <a:latin typeface="Calibri"/>
                <a:cs typeface="Calibri"/>
              </a:rPr>
              <a:t>with  </a:t>
            </a:r>
            <a:r>
              <a:rPr sz="3000" spc="-4" dirty="0">
                <a:latin typeface="Calibri"/>
                <a:cs typeface="Calibri"/>
              </a:rPr>
              <a:t>than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printf…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508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32690" y="6237455"/>
            <a:ext cx="118782" cy="533529"/>
          </a:xfrm>
          <a:prstGeom prst="rect">
            <a:avLst/>
          </a:prstGeom>
        </p:spPr>
        <p:txBody>
          <a:bodyPr vert="horz" wrap="square" lIns="0" tIns="3922" rIns="0" bIns="0" rtlCol="0"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sz="1147" dirty="0">
                <a:solidFill>
                  <a:srgbClr val="898989"/>
                </a:solidFill>
                <a:latin typeface="Calibri"/>
                <a:cs typeface="Calibri"/>
              </a:rPr>
              <a:pPr marL="22413">
                <a:spcBef>
                  <a:spcPts val="31"/>
                </a:spcBef>
              </a:pPr>
              <a:t>35</a:t>
            </a:fld>
            <a:endParaRPr sz="1147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51" y="288629"/>
            <a:ext cx="7032812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97" dirty="0"/>
              <a:t>We </a:t>
            </a:r>
            <a:r>
              <a:rPr spc="-26" dirty="0"/>
              <a:t>could </a:t>
            </a:r>
            <a:r>
              <a:rPr spc="-31" dirty="0"/>
              <a:t>just </a:t>
            </a:r>
            <a:r>
              <a:rPr spc="-40" dirty="0"/>
              <a:t>synchronize</a:t>
            </a:r>
            <a:r>
              <a:rPr spc="-4" dirty="0"/>
              <a:t> </a:t>
            </a:r>
            <a:r>
              <a:rPr spc="-31" dirty="0"/>
              <a:t>clocks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52" y="1757298"/>
            <a:ext cx="6620996" cy="2956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128875" indent="-319385">
              <a:lnSpc>
                <a:spcPts val="3530"/>
              </a:lnSpc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22" dirty="0">
                <a:latin typeface="Calibri"/>
                <a:cs typeface="Calibri"/>
              </a:rPr>
              <a:t>Each </a:t>
            </a:r>
            <a:r>
              <a:rPr sz="3000" spc="-18" dirty="0">
                <a:latin typeface="Calibri"/>
                <a:cs typeface="Calibri"/>
              </a:rPr>
              <a:t>process </a:t>
            </a:r>
            <a:r>
              <a:rPr sz="3000" spc="-26" dirty="0">
                <a:latin typeface="Calibri"/>
                <a:cs typeface="Calibri"/>
              </a:rPr>
              <a:t>records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18" dirty="0">
                <a:latin typeface="Calibri"/>
                <a:cs typeface="Calibri"/>
              </a:rPr>
              <a:t>at </a:t>
            </a:r>
            <a:r>
              <a:rPr sz="3000" spc="-9" dirty="0">
                <a:latin typeface="Calibri"/>
                <a:cs typeface="Calibri"/>
              </a:rPr>
              <a:t>time </a:t>
            </a:r>
            <a:r>
              <a:rPr sz="3000" spc="-13" dirty="0">
                <a:latin typeface="Calibri"/>
                <a:cs typeface="Calibri"/>
              </a:rPr>
              <a:t>some  </a:t>
            </a:r>
            <a:r>
              <a:rPr sz="3000" spc="-18" dirty="0">
                <a:latin typeface="Calibri"/>
                <a:cs typeface="Calibri"/>
              </a:rPr>
              <a:t>agreed </a:t>
            </a:r>
            <a:r>
              <a:rPr sz="3000" spc="-9" dirty="0">
                <a:latin typeface="Calibri"/>
                <a:cs typeface="Calibri"/>
              </a:rPr>
              <a:t>upon</a:t>
            </a:r>
            <a:r>
              <a:rPr sz="3000" spc="-71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t</a:t>
            </a:r>
            <a:endParaRPr sz="3000" dirty="0">
              <a:latin typeface="Calibri"/>
              <a:cs typeface="Calibri"/>
            </a:endParaRPr>
          </a:p>
          <a:p>
            <a:pPr marL="703207" lvl="1" indent="-266154">
              <a:spcBef>
                <a:spcPts val="529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18" dirty="0">
                <a:latin typeface="Calibri"/>
                <a:cs typeface="Calibri"/>
              </a:rPr>
              <a:t>But </a:t>
            </a:r>
            <a:r>
              <a:rPr sz="2647" spc="-22" dirty="0">
                <a:latin typeface="Calibri"/>
                <a:cs typeface="Calibri"/>
              </a:rPr>
              <a:t>clocks</a:t>
            </a:r>
            <a:r>
              <a:rPr sz="2647" spc="-75" dirty="0">
                <a:latin typeface="Calibri"/>
                <a:cs typeface="Calibri"/>
              </a:rPr>
              <a:t> </a:t>
            </a:r>
            <a:r>
              <a:rPr sz="2647" spc="-40" dirty="0">
                <a:latin typeface="Calibri"/>
                <a:cs typeface="Calibri"/>
              </a:rPr>
              <a:t>skew</a:t>
            </a:r>
            <a:endParaRPr sz="2647" dirty="0">
              <a:latin typeface="Calibri"/>
              <a:cs typeface="Calibri"/>
            </a:endParaRPr>
          </a:p>
          <a:p>
            <a:pPr marL="703207" lvl="1" indent="-266154">
              <a:spcBef>
                <a:spcPts val="529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13" dirty="0">
                <a:latin typeface="Calibri"/>
                <a:cs typeface="Calibri"/>
              </a:rPr>
              <a:t>And </a:t>
            </a:r>
            <a:r>
              <a:rPr sz="2647" spc="-26" dirty="0">
                <a:latin typeface="Calibri"/>
                <a:cs typeface="Calibri"/>
              </a:rPr>
              <a:t>we </a:t>
            </a:r>
            <a:r>
              <a:rPr sz="2647" spc="-22" dirty="0">
                <a:latin typeface="Calibri"/>
                <a:cs typeface="Calibri"/>
              </a:rPr>
              <a:t>wouldn’t </a:t>
            </a:r>
            <a:r>
              <a:rPr sz="2647" spc="-35" dirty="0">
                <a:latin typeface="Calibri"/>
                <a:cs typeface="Calibri"/>
              </a:rPr>
              <a:t>record</a:t>
            </a:r>
            <a:r>
              <a:rPr sz="2647" spc="-53" dirty="0">
                <a:latin typeface="Calibri"/>
                <a:cs typeface="Calibri"/>
              </a:rPr>
              <a:t> </a:t>
            </a:r>
            <a:r>
              <a:rPr sz="2647" spc="-26" dirty="0">
                <a:latin typeface="Calibri"/>
                <a:cs typeface="Calibri"/>
              </a:rPr>
              <a:t>messages</a:t>
            </a:r>
            <a:endParaRPr sz="2647" dirty="0">
              <a:latin typeface="Calibri"/>
              <a:cs typeface="Calibri"/>
            </a:endParaRPr>
          </a:p>
          <a:p>
            <a:pPr marL="330591" indent="-319385">
              <a:spcBef>
                <a:spcPts val="706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4" dirty="0">
                <a:latin typeface="Calibri"/>
                <a:cs typeface="Calibri"/>
              </a:rPr>
              <a:t>Do </a:t>
            </a:r>
            <a:r>
              <a:rPr sz="3000" spc="-22" dirty="0">
                <a:latin typeface="Calibri"/>
                <a:cs typeface="Calibri"/>
              </a:rPr>
              <a:t>we </a:t>
            </a:r>
            <a:r>
              <a:rPr sz="3000" spc="-13" dirty="0">
                <a:latin typeface="Calibri"/>
                <a:cs typeface="Calibri"/>
              </a:rPr>
              <a:t>need</a:t>
            </a:r>
            <a:r>
              <a:rPr sz="3000" spc="-26" dirty="0">
                <a:latin typeface="Calibri"/>
                <a:cs typeface="Calibri"/>
              </a:rPr>
              <a:t> </a:t>
            </a:r>
            <a:r>
              <a:rPr sz="3000" spc="-22" dirty="0">
                <a:latin typeface="Calibri"/>
                <a:cs typeface="Calibri"/>
              </a:rPr>
              <a:t>synchronization?</a:t>
            </a:r>
            <a:endParaRPr sz="3000" dirty="0">
              <a:latin typeface="Calibri"/>
              <a:cs typeface="Calibri"/>
            </a:endParaRPr>
          </a:p>
          <a:p>
            <a:pPr marL="330591" marR="4483" indent="-319385">
              <a:lnSpc>
                <a:spcPts val="3530"/>
              </a:lnSpc>
              <a:spcBef>
                <a:spcPts val="900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lang="en-US" sz="3000" spc="-18" dirty="0">
                <a:latin typeface="Calibri"/>
                <a:cs typeface="Calibri"/>
              </a:rPr>
              <a:t>Recall the </a:t>
            </a:r>
            <a:r>
              <a:rPr lang="en-US" sz="3000" spc="-18" dirty="0" err="1">
                <a:latin typeface="Calibri"/>
                <a:cs typeface="Calibri"/>
              </a:rPr>
              <a:t>lamport</a:t>
            </a:r>
            <a:r>
              <a:rPr lang="en-US" sz="3000" spc="-18" dirty="0">
                <a:latin typeface="Calibri"/>
                <a:cs typeface="Calibri"/>
              </a:rPr>
              <a:t> logical clock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4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1" y="1734887"/>
            <a:ext cx="4129368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62" dirty="0">
                <a:latin typeface="Calibri"/>
                <a:cs typeface="Calibri"/>
              </a:rPr>
              <a:t>Two </a:t>
            </a:r>
            <a:r>
              <a:rPr sz="3000" spc="-18" dirty="0">
                <a:latin typeface="Calibri"/>
                <a:cs typeface="Calibri"/>
              </a:rPr>
              <a:t>processes: </a:t>
            </a:r>
            <a:r>
              <a:rPr sz="3000" spc="-13" dirty="0">
                <a:latin typeface="Calibri"/>
                <a:cs typeface="Calibri"/>
              </a:rPr>
              <a:t>P</a:t>
            </a:r>
            <a:r>
              <a:rPr sz="3044" spc="-19" baseline="-16908" dirty="0">
                <a:latin typeface="Calibri"/>
                <a:cs typeface="Calibri"/>
              </a:rPr>
              <a:t>1 </a:t>
            </a:r>
            <a:r>
              <a:rPr sz="3000" spc="-4" dirty="0">
                <a:latin typeface="Calibri"/>
                <a:cs typeface="Calibri"/>
              </a:rPr>
              <a:t>and</a:t>
            </a:r>
            <a:r>
              <a:rPr sz="3000" spc="-141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2</a:t>
            </a:r>
            <a:endParaRPr sz="3044" baseline="-1690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6782920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31" dirty="0"/>
              <a:t>Example </a:t>
            </a:r>
            <a:r>
              <a:rPr spc="-18" dirty="0"/>
              <a:t>of </a:t>
            </a:r>
            <a:r>
              <a:rPr spc="-22" dirty="0"/>
              <a:t>global </a:t>
            </a:r>
            <a:r>
              <a:rPr spc="-26" dirty="0"/>
              <a:t>snapshots</a:t>
            </a:r>
            <a:r>
              <a:rPr spc="-97" dirty="0"/>
              <a:t> </a:t>
            </a:r>
            <a:r>
              <a:rPr spc="-9" dirty="0"/>
              <a:t>v2</a:t>
            </a:r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45715" y="4815755"/>
            <a:ext cx="31208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83674" y="4815755"/>
            <a:ext cx="31208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32690" y="6237455"/>
            <a:ext cx="118782" cy="533529"/>
          </a:xfrm>
          <a:prstGeom prst="rect">
            <a:avLst/>
          </a:prstGeom>
        </p:spPr>
        <p:txBody>
          <a:bodyPr vert="horz" wrap="square" lIns="0" tIns="3922" rIns="0" bIns="0" rtlCol="0"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sz="1147" dirty="0">
                <a:solidFill>
                  <a:srgbClr val="898989"/>
                </a:solidFill>
                <a:latin typeface="Calibri"/>
                <a:cs typeface="Calibri"/>
              </a:rPr>
              <a:pPr marL="22413">
                <a:spcBef>
                  <a:spcPts val="31"/>
                </a:spcBef>
              </a:pPr>
              <a:t>36</a:t>
            </a:fld>
            <a:endParaRPr sz="114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5588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1" y="1734886"/>
            <a:ext cx="4177553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Channel C</a:t>
            </a:r>
            <a:r>
              <a:rPr sz="3044" spc="-13" baseline="-16908" dirty="0">
                <a:latin typeface="Calibri"/>
                <a:cs typeface="Calibri"/>
              </a:rPr>
              <a:t>12 </a:t>
            </a:r>
            <a:r>
              <a:rPr sz="3000" spc="-22" dirty="0">
                <a:latin typeface="Calibri"/>
                <a:cs typeface="Calibri"/>
              </a:rPr>
              <a:t>from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1 </a:t>
            </a:r>
            <a:r>
              <a:rPr sz="3000" spc="-18" dirty="0">
                <a:latin typeface="Calibri"/>
                <a:cs typeface="Calibri"/>
              </a:rPr>
              <a:t>to</a:t>
            </a:r>
            <a:r>
              <a:rPr sz="3000" spc="-224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2</a:t>
            </a:r>
            <a:endParaRPr sz="3044" baseline="-16908">
              <a:latin typeface="Calibri"/>
              <a:cs typeface="Calibri"/>
            </a:endParaRPr>
          </a:p>
          <a:p>
            <a:pPr marL="330591" indent="-319385">
              <a:spcBef>
                <a:spcPts val="635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Channel C</a:t>
            </a:r>
            <a:r>
              <a:rPr sz="3044" spc="-13" baseline="-16908" dirty="0">
                <a:latin typeface="Calibri"/>
                <a:cs typeface="Calibri"/>
              </a:rPr>
              <a:t>21 </a:t>
            </a:r>
            <a:r>
              <a:rPr sz="3000" spc="-22" dirty="0">
                <a:latin typeface="Calibri"/>
                <a:cs typeface="Calibri"/>
              </a:rPr>
              <a:t>from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2 </a:t>
            </a:r>
            <a:r>
              <a:rPr sz="3000" spc="-18" dirty="0">
                <a:latin typeface="Calibri"/>
                <a:cs typeface="Calibri"/>
              </a:rPr>
              <a:t>to</a:t>
            </a:r>
            <a:r>
              <a:rPr sz="3000" spc="-221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1</a:t>
            </a:r>
            <a:endParaRPr sz="3044" baseline="-1690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6782920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31" dirty="0"/>
              <a:t>Example </a:t>
            </a:r>
            <a:r>
              <a:rPr spc="-18" dirty="0"/>
              <a:t>of </a:t>
            </a:r>
            <a:r>
              <a:rPr spc="-22" dirty="0"/>
              <a:t>global </a:t>
            </a:r>
            <a:r>
              <a:rPr spc="-26" dirty="0"/>
              <a:t>snapshots</a:t>
            </a:r>
            <a:r>
              <a:rPr spc="-97" dirty="0"/>
              <a:t> </a:t>
            </a:r>
            <a:r>
              <a:rPr spc="-9" dirty="0"/>
              <a:t>v2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37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45715" y="4815755"/>
            <a:ext cx="31208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83674" y="4815755"/>
            <a:ext cx="31208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28711" y="4001062"/>
            <a:ext cx="280147" cy="258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515" b="1" spc="-6" baseline="11695" dirty="0">
                <a:latin typeface="Calibri"/>
                <a:cs typeface="Calibri"/>
              </a:rPr>
              <a:t>C</a:t>
            </a:r>
            <a:r>
              <a:rPr sz="1147" b="1" spc="-13" dirty="0">
                <a:latin typeface="Calibri"/>
                <a:cs typeface="Calibri"/>
              </a:rPr>
              <a:t>12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8711" y="5920592"/>
            <a:ext cx="280147" cy="304411"/>
          </a:xfrm>
          <a:prstGeom prst="rect">
            <a:avLst/>
          </a:prstGeom>
        </p:spPr>
        <p:txBody>
          <a:bodyPr vert="horz" wrap="square" lIns="0" tIns="45943" rIns="0" bIns="0" rtlCol="0">
            <a:spAutoFit/>
          </a:bodyPr>
          <a:lstStyle/>
          <a:p>
            <a:pPr marL="11206">
              <a:spcBef>
                <a:spcPts val="361"/>
              </a:spcBef>
            </a:pPr>
            <a:r>
              <a:rPr sz="2515" b="1" spc="-6" baseline="11695" dirty="0">
                <a:latin typeface="Calibri"/>
                <a:cs typeface="Calibri"/>
              </a:rPr>
              <a:t>C</a:t>
            </a:r>
            <a:r>
              <a:rPr sz="1147" b="1" spc="-13" dirty="0">
                <a:latin typeface="Calibri"/>
                <a:cs typeface="Calibri"/>
              </a:rPr>
              <a:t>21</a:t>
            </a:r>
            <a:endParaRPr sz="114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307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2" y="1734887"/>
            <a:ext cx="447955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18" dirty="0">
                <a:latin typeface="Calibri"/>
                <a:cs typeface="Calibri"/>
              </a:rPr>
              <a:t>Process </a:t>
            </a:r>
            <a:r>
              <a:rPr sz="3000" spc="-31" dirty="0">
                <a:latin typeface="Calibri"/>
                <a:cs typeface="Calibri"/>
              </a:rPr>
              <a:t>states for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1 </a:t>
            </a:r>
            <a:r>
              <a:rPr sz="3000" spc="-4" dirty="0">
                <a:latin typeface="Calibri"/>
                <a:cs typeface="Calibri"/>
              </a:rPr>
              <a:t>and</a:t>
            </a:r>
            <a:r>
              <a:rPr sz="3000" spc="-190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2</a:t>
            </a:r>
            <a:endParaRPr sz="3044" baseline="-1690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6782920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31" dirty="0"/>
              <a:t>Example </a:t>
            </a:r>
            <a:r>
              <a:rPr spc="-18" dirty="0"/>
              <a:t>of </a:t>
            </a:r>
            <a:r>
              <a:rPr spc="-22" dirty="0"/>
              <a:t>global </a:t>
            </a:r>
            <a:r>
              <a:rPr spc="-26" dirty="0"/>
              <a:t>snapshots</a:t>
            </a:r>
            <a:r>
              <a:rPr spc="-97" dirty="0"/>
              <a:t> </a:t>
            </a:r>
            <a:r>
              <a:rPr spc="-9" dirty="0"/>
              <a:t>v2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38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45715" y="4815755"/>
            <a:ext cx="31208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83674" y="4815755"/>
            <a:ext cx="31208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28711" y="4001062"/>
            <a:ext cx="280147" cy="258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515" b="1" spc="-6" baseline="11695" dirty="0">
                <a:latin typeface="Calibri"/>
                <a:cs typeface="Calibri"/>
              </a:rPr>
              <a:t>C</a:t>
            </a:r>
            <a:r>
              <a:rPr sz="1147" b="1" spc="-13" dirty="0">
                <a:latin typeface="Calibri"/>
                <a:cs typeface="Calibri"/>
              </a:rPr>
              <a:t>12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209" y="4239185"/>
            <a:ext cx="1210235" cy="638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856" y="4205567"/>
            <a:ext cx="1030941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755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755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1534" y="4316673"/>
            <a:ext cx="54180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X:</a:t>
            </a:r>
            <a:r>
              <a:rPr sz="2647" b="1" spc="-101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7209" y="4743449"/>
            <a:ext cx="1210235" cy="638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268" y="4709832"/>
            <a:ext cx="98611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87976" y="4817647"/>
            <a:ext cx="509307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01" dirty="0">
                <a:latin typeface="Calibri"/>
                <a:cs typeface="Calibri"/>
              </a:rPr>
              <a:t>Y: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7209" y="5236509"/>
            <a:ext cx="1210235" cy="638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8062" y="5202891"/>
            <a:ext cx="997324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8755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755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3362" y="5314838"/>
            <a:ext cx="518272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Z: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95210" y="4239185"/>
            <a:ext cx="1210235" cy="638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84857" y="4205567"/>
            <a:ext cx="1019735" cy="80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3737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3737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726514" y="4316673"/>
            <a:ext cx="54180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X:</a:t>
            </a:r>
            <a:r>
              <a:rPr sz="2647" b="1" spc="-101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1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95210" y="4743449"/>
            <a:ext cx="1210235" cy="638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07269" y="4709832"/>
            <a:ext cx="98611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42956" y="4817647"/>
            <a:ext cx="509307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01" dirty="0">
                <a:latin typeface="Calibri"/>
                <a:cs typeface="Calibri"/>
              </a:rPr>
              <a:t>Y: </a:t>
            </a:r>
            <a:r>
              <a:rPr sz="2647" b="1" dirty="0">
                <a:latin typeface="Calibri"/>
                <a:cs typeface="Calibri"/>
              </a:rPr>
              <a:t>2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95210" y="5236509"/>
            <a:ext cx="1210235" cy="6387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96063" y="5202891"/>
            <a:ext cx="997324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63737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63737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738343" y="5314838"/>
            <a:ext cx="518272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Z: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3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28711" y="5920592"/>
            <a:ext cx="280147" cy="304411"/>
          </a:xfrm>
          <a:prstGeom prst="rect">
            <a:avLst/>
          </a:prstGeom>
        </p:spPr>
        <p:txBody>
          <a:bodyPr vert="horz" wrap="square" lIns="0" tIns="45943" rIns="0" bIns="0" rtlCol="0">
            <a:spAutoFit/>
          </a:bodyPr>
          <a:lstStyle/>
          <a:p>
            <a:pPr marL="11206">
              <a:spcBef>
                <a:spcPts val="361"/>
              </a:spcBef>
            </a:pPr>
            <a:r>
              <a:rPr sz="2515" b="1" spc="-6" baseline="11695" dirty="0">
                <a:latin typeface="Calibri"/>
                <a:cs typeface="Calibri"/>
              </a:rPr>
              <a:t>C</a:t>
            </a:r>
            <a:r>
              <a:rPr sz="1147" b="1" spc="-13" dirty="0">
                <a:latin typeface="Calibri"/>
                <a:cs typeface="Calibri"/>
              </a:rPr>
              <a:t>21</a:t>
            </a:r>
            <a:endParaRPr sz="114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9296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1" y="1734886"/>
            <a:ext cx="7288306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Channel </a:t>
            </a:r>
            <a:r>
              <a:rPr sz="3000" spc="-31" dirty="0">
                <a:latin typeface="Calibri"/>
                <a:cs typeface="Calibri"/>
              </a:rPr>
              <a:t>states </a:t>
            </a:r>
            <a:r>
              <a:rPr sz="3000" spc="-9" dirty="0">
                <a:latin typeface="Calibri"/>
                <a:cs typeface="Calibri"/>
              </a:rPr>
              <a:t>(i.e., </a:t>
            </a:r>
            <a:r>
              <a:rPr sz="3000" spc="-18" dirty="0">
                <a:latin typeface="Calibri"/>
                <a:cs typeface="Calibri"/>
              </a:rPr>
              <a:t>messages) </a:t>
            </a:r>
            <a:r>
              <a:rPr sz="3000" spc="-31" dirty="0">
                <a:latin typeface="Calibri"/>
                <a:cs typeface="Calibri"/>
              </a:rPr>
              <a:t>for </a:t>
            </a:r>
            <a:r>
              <a:rPr sz="3000" spc="-9" dirty="0">
                <a:latin typeface="Calibri"/>
                <a:cs typeface="Calibri"/>
              </a:rPr>
              <a:t>C</a:t>
            </a:r>
            <a:r>
              <a:rPr sz="3044" spc="-13" baseline="-16908" dirty="0">
                <a:latin typeface="Calibri"/>
                <a:cs typeface="Calibri"/>
              </a:rPr>
              <a:t>12 </a:t>
            </a:r>
            <a:r>
              <a:rPr sz="3000" spc="-4" dirty="0">
                <a:latin typeface="Calibri"/>
                <a:cs typeface="Calibri"/>
              </a:rPr>
              <a:t>and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8" dirty="0">
                <a:latin typeface="Calibri"/>
                <a:cs typeface="Calibri"/>
              </a:rPr>
              <a:t>C</a:t>
            </a:r>
            <a:r>
              <a:rPr sz="3044" spc="-26" baseline="-16908" dirty="0">
                <a:latin typeface="Calibri"/>
                <a:cs typeface="Calibri"/>
              </a:rPr>
              <a:t>21</a:t>
            </a:r>
            <a:endParaRPr sz="3044" baseline="-16908">
              <a:latin typeface="Calibri"/>
              <a:cs typeface="Calibri"/>
            </a:endParaRPr>
          </a:p>
          <a:p>
            <a:pPr marL="330591" indent="-319385">
              <a:spcBef>
                <a:spcPts val="635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4" dirty="0">
                <a:latin typeface="Calibri"/>
                <a:cs typeface="Calibri"/>
              </a:rPr>
              <a:t>This is </a:t>
            </a:r>
            <a:r>
              <a:rPr sz="3000" spc="-9" dirty="0">
                <a:latin typeface="Calibri"/>
                <a:cs typeface="Calibri"/>
              </a:rPr>
              <a:t>our </a:t>
            </a:r>
            <a:r>
              <a:rPr sz="3000" spc="-4" dirty="0">
                <a:latin typeface="Calibri"/>
                <a:cs typeface="Calibri"/>
              </a:rPr>
              <a:t>initial </a:t>
            </a:r>
            <a:r>
              <a:rPr sz="3000" spc="-9" dirty="0">
                <a:latin typeface="Calibri"/>
                <a:cs typeface="Calibri"/>
              </a:rPr>
              <a:t>global</a:t>
            </a:r>
            <a:r>
              <a:rPr sz="3000" spc="-84" dirty="0">
                <a:latin typeface="Calibri"/>
                <a:cs typeface="Calibri"/>
              </a:rPr>
              <a:t> </a:t>
            </a:r>
            <a:r>
              <a:rPr sz="3000" spc="-31" dirty="0">
                <a:latin typeface="Calibri"/>
                <a:cs typeface="Calibri"/>
              </a:rPr>
              <a:t>state</a:t>
            </a:r>
            <a:endParaRPr sz="3000">
              <a:latin typeface="Calibri"/>
              <a:cs typeface="Calibri"/>
            </a:endParaRPr>
          </a:p>
          <a:p>
            <a:pPr marL="330591" indent="-319385">
              <a:spcBef>
                <a:spcPts val="724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Also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9" dirty="0">
                <a:latin typeface="Calibri"/>
                <a:cs typeface="Calibri"/>
              </a:rPr>
              <a:t>global</a:t>
            </a:r>
            <a:r>
              <a:rPr sz="3000" spc="-53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snapshot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6782920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31" dirty="0"/>
              <a:t>Example </a:t>
            </a:r>
            <a:r>
              <a:rPr spc="-18" dirty="0"/>
              <a:t>of </a:t>
            </a:r>
            <a:r>
              <a:rPr spc="-22" dirty="0"/>
              <a:t>global </a:t>
            </a:r>
            <a:r>
              <a:rPr spc="-26" dirty="0"/>
              <a:t>snapshots</a:t>
            </a:r>
            <a:r>
              <a:rPr spc="-97" dirty="0"/>
              <a:t> </a:t>
            </a:r>
            <a:r>
              <a:rPr spc="-9" dirty="0"/>
              <a:t>v2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39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17058" y="3956231"/>
            <a:ext cx="1090332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12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209" y="4239185"/>
            <a:ext cx="1210235" cy="638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827" y="4205567"/>
            <a:ext cx="1143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755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755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5349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209" y="4743449"/>
            <a:ext cx="1210235" cy="638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033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209" y="5236509"/>
            <a:ext cx="1210235" cy="638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033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755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755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5210" y="4239185"/>
            <a:ext cx="1210235" cy="638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8828" y="4205567"/>
            <a:ext cx="1131794" cy="80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3737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3737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70328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1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95210" y="4743449"/>
            <a:ext cx="1210235" cy="638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0034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5210" y="5236509"/>
            <a:ext cx="1210235" cy="6387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0034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3737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3737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20524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45715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83674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75505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2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3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17058" y="5920592"/>
            <a:ext cx="1090332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21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18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30" dirty="0"/>
              <a:t>Recall the definition of distributed systems</a:t>
            </a:r>
            <a:endParaRPr lang="en-US" sz="353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9177" y="1411944"/>
            <a:ext cx="6047323" cy="391744"/>
            <a:chOff x="838200" y="3403600"/>
            <a:chExt cx="6853633" cy="443976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3429000"/>
              <a:ext cx="529033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90800" y="3429000"/>
              <a:ext cx="529033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96192" y="3403600"/>
              <a:ext cx="529033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2800" y="3429000"/>
              <a:ext cx="529033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1058" y="3537466"/>
              <a:ext cx="914400" cy="152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0550" y="3537466"/>
              <a:ext cx="914400" cy="152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2492" y="3537466"/>
              <a:ext cx="914400" cy="152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4" descr="C:\Projects\mbshm\Collab\images\Component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9" y="2358554"/>
            <a:ext cx="7062507" cy="114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71633" y="19810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0392" y="3864441"/>
            <a:ext cx="8043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concepts</a:t>
            </a:r>
          </a:p>
          <a:p>
            <a:pPr marL="252146" indent="-252146">
              <a:buFontTx/>
              <a:buChar char="-"/>
            </a:pPr>
            <a:r>
              <a:rPr lang="en-US" dirty="0" smtClean="0"/>
              <a:t>Processes (single threaded in simple cases, multiple threads possible)</a:t>
            </a:r>
          </a:p>
          <a:p>
            <a:pPr marL="252146" indent="-252146">
              <a:buFontTx/>
              <a:buChar char="-"/>
            </a:pPr>
            <a:r>
              <a:rPr lang="en-US" dirty="0" smtClean="0"/>
              <a:t>Access to a channel (unbounded in simple cases), but bounded in practice</a:t>
            </a:r>
          </a:p>
          <a:p>
            <a:pPr marL="252146" indent="-252146">
              <a:buFontTx/>
              <a:buChar char="-"/>
            </a:pPr>
            <a:r>
              <a:rPr lang="en-US" dirty="0" smtClean="0"/>
              <a:t>All processes</a:t>
            </a:r>
          </a:p>
          <a:p>
            <a:pPr marL="655579" lvl="1" indent="-252146">
              <a:buFontTx/>
              <a:buChar char="-"/>
            </a:pPr>
            <a:r>
              <a:rPr lang="en-US" dirty="0" smtClean="0"/>
              <a:t>(Compute, send, compute)</a:t>
            </a:r>
          </a:p>
          <a:p>
            <a:pPr marL="655579" lvl="1" indent="-252146">
              <a:buFontTx/>
              <a:buChar char="-"/>
            </a:pPr>
            <a:r>
              <a:rPr lang="en-US" dirty="0" smtClean="0"/>
              <a:t>Or, receive-compute-receive-compute</a:t>
            </a:r>
          </a:p>
          <a:p>
            <a:pPr marL="655579" lvl="1" indent="-252146">
              <a:buFontTx/>
              <a:buChar char="-"/>
            </a:pPr>
            <a:r>
              <a:rPr lang="en-US" dirty="0" smtClean="0"/>
              <a:t>Or, compute-poll-receive-compute</a:t>
            </a:r>
          </a:p>
          <a:p>
            <a:pPr marL="252146" indent="-252146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1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2" y="1757298"/>
            <a:ext cx="7423337" cy="1436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4483" indent="-319385">
              <a:lnSpc>
                <a:spcPts val="3530"/>
              </a:lnSpc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1 </a:t>
            </a:r>
            <a:r>
              <a:rPr sz="3000" spc="-13" dirty="0">
                <a:latin typeface="Calibri"/>
                <a:cs typeface="Calibri"/>
              </a:rPr>
              <a:t>tells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2 </a:t>
            </a:r>
            <a:r>
              <a:rPr sz="3000" spc="-18" dirty="0">
                <a:latin typeface="Calibri"/>
                <a:cs typeface="Calibri"/>
              </a:rPr>
              <a:t>to </a:t>
            </a:r>
            <a:r>
              <a:rPr sz="3000" spc="-13" dirty="0">
                <a:latin typeface="Calibri"/>
                <a:cs typeface="Calibri"/>
              </a:rPr>
              <a:t>change </a:t>
            </a:r>
            <a:r>
              <a:rPr sz="3000" spc="-4" dirty="0">
                <a:latin typeface="Calibri"/>
                <a:cs typeface="Calibri"/>
              </a:rPr>
              <a:t>its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13" dirty="0">
                <a:latin typeface="Calibri"/>
                <a:cs typeface="Calibri"/>
              </a:rPr>
              <a:t>variable, </a:t>
            </a:r>
            <a:r>
              <a:rPr sz="3000" spc="-9" dirty="0">
                <a:latin typeface="Calibri"/>
                <a:cs typeface="Calibri"/>
              </a:rPr>
              <a:t>X</a:t>
            </a:r>
            <a:r>
              <a:rPr sz="3044" spc="-13" baseline="-16908" dirty="0">
                <a:latin typeface="Calibri"/>
                <a:cs typeface="Calibri"/>
              </a:rPr>
              <a:t>2</a:t>
            </a:r>
            <a:r>
              <a:rPr sz="3000" spc="-9" dirty="0">
                <a:latin typeface="Calibri"/>
                <a:cs typeface="Calibri"/>
              </a:rPr>
              <a:t>, </a:t>
            </a:r>
            <a:r>
              <a:rPr sz="3000" spc="-22" dirty="0">
                <a:latin typeface="Calibri"/>
                <a:cs typeface="Calibri"/>
              </a:rPr>
              <a:t>from  </a:t>
            </a:r>
            <a:r>
              <a:rPr sz="3000" dirty="0">
                <a:latin typeface="Calibri"/>
                <a:cs typeface="Calibri"/>
              </a:rPr>
              <a:t>1 </a:t>
            </a:r>
            <a:r>
              <a:rPr sz="3000" spc="-18" dirty="0">
                <a:latin typeface="Calibri"/>
                <a:cs typeface="Calibri"/>
              </a:rPr>
              <a:t>to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4</a:t>
            </a:r>
            <a:endParaRPr sz="3000">
              <a:latin typeface="Calibri"/>
              <a:cs typeface="Calibri"/>
            </a:endParaRPr>
          </a:p>
          <a:p>
            <a:pPr marL="330591" indent="-319385">
              <a:spcBef>
                <a:spcPts val="618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4" dirty="0">
                <a:latin typeface="Calibri"/>
                <a:cs typeface="Calibri"/>
              </a:rPr>
              <a:t>This is </a:t>
            </a:r>
            <a:r>
              <a:rPr sz="3000" spc="-9" dirty="0">
                <a:latin typeface="Calibri"/>
                <a:cs typeface="Calibri"/>
              </a:rPr>
              <a:t>another global</a:t>
            </a:r>
            <a:r>
              <a:rPr sz="3000" spc="-53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snapshot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6782920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31" dirty="0"/>
              <a:t>Example </a:t>
            </a:r>
            <a:r>
              <a:rPr spc="-18" dirty="0"/>
              <a:t>of </a:t>
            </a:r>
            <a:r>
              <a:rPr spc="-22" dirty="0"/>
              <a:t>global </a:t>
            </a:r>
            <a:r>
              <a:rPr spc="-26" dirty="0"/>
              <a:t>snapshots</a:t>
            </a:r>
            <a:r>
              <a:rPr spc="-97" dirty="0"/>
              <a:t> </a:t>
            </a:r>
            <a:r>
              <a:rPr spc="-9" dirty="0"/>
              <a:t>v2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40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91214" y="3956231"/>
            <a:ext cx="1113304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12</a:t>
            </a:r>
            <a:r>
              <a:rPr sz="1677" b="1" spc="-9" dirty="0">
                <a:latin typeface="Calibri"/>
                <a:cs typeface="Calibri"/>
              </a:rPr>
              <a:t>: </a:t>
            </a:r>
            <a:r>
              <a:rPr sz="1677" b="1" spc="-4" dirty="0">
                <a:latin typeface="Calibri"/>
                <a:cs typeface="Calibri"/>
              </a:rPr>
              <a:t>[X</a:t>
            </a:r>
            <a:r>
              <a:rPr sz="1721" b="1" spc="-6" baseline="-17094" dirty="0">
                <a:latin typeface="Calibri"/>
                <a:cs typeface="Calibri"/>
              </a:rPr>
              <a:t>2 </a:t>
            </a:r>
            <a:r>
              <a:rPr sz="1677" dirty="0">
                <a:latin typeface="Calibri"/>
                <a:cs typeface="Calibri"/>
              </a:rPr>
              <a:t>→</a:t>
            </a:r>
            <a:r>
              <a:rPr sz="1677" spc="-62" dirty="0">
                <a:latin typeface="Calibri"/>
                <a:cs typeface="Calibri"/>
              </a:rPr>
              <a:t> </a:t>
            </a:r>
            <a:r>
              <a:rPr sz="1677" b="1" dirty="0">
                <a:latin typeface="Calibri"/>
                <a:cs typeface="Calibri"/>
              </a:rPr>
              <a:t>4]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209" y="4239185"/>
            <a:ext cx="1210235" cy="638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827" y="4205567"/>
            <a:ext cx="1143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755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755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5349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209" y="4743449"/>
            <a:ext cx="1210235" cy="638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033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209" y="5236509"/>
            <a:ext cx="1210235" cy="638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033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755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755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5210" y="4239185"/>
            <a:ext cx="1210235" cy="638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8828" y="4205567"/>
            <a:ext cx="1131794" cy="80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3737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3737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70328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1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95210" y="4743449"/>
            <a:ext cx="1210235" cy="638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0034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5210" y="5236509"/>
            <a:ext cx="1210235" cy="6387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0034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3737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3737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20524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45715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83674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75505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2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3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17058" y="5920592"/>
            <a:ext cx="1090332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21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138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1" y="1734886"/>
            <a:ext cx="5263403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2 </a:t>
            </a:r>
            <a:r>
              <a:rPr sz="3000" spc="-22" dirty="0">
                <a:latin typeface="Calibri"/>
                <a:cs typeface="Calibri"/>
              </a:rPr>
              <a:t>receives </a:t>
            </a: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18" dirty="0">
                <a:latin typeface="Calibri"/>
                <a:cs typeface="Calibri"/>
              </a:rPr>
              <a:t>message </a:t>
            </a:r>
            <a:r>
              <a:rPr sz="3000" spc="-22" dirty="0">
                <a:latin typeface="Calibri"/>
                <a:cs typeface="Calibri"/>
              </a:rPr>
              <a:t>from</a:t>
            </a:r>
            <a:r>
              <a:rPr sz="3000" spc="-44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1</a:t>
            </a:r>
            <a:endParaRPr sz="3044" baseline="-16908">
              <a:latin typeface="Calibri"/>
              <a:cs typeface="Calibri"/>
            </a:endParaRPr>
          </a:p>
          <a:p>
            <a:pPr marL="330591" indent="-319385">
              <a:spcBef>
                <a:spcPts val="635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Another global</a:t>
            </a:r>
            <a:r>
              <a:rPr sz="3000" spc="-44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snapshot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6782920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31" dirty="0"/>
              <a:t>Example </a:t>
            </a:r>
            <a:r>
              <a:rPr spc="-18" dirty="0"/>
              <a:t>of </a:t>
            </a:r>
            <a:r>
              <a:rPr spc="-22" dirty="0"/>
              <a:t>global </a:t>
            </a:r>
            <a:r>
              <a:rPr spc="-26" dirty="0"/>
              <a:t>snapshots</a:t>
            </a:r>
            <a:r>
              <a:rPr spc="-97" dirty="0"/>
              <a:t> </a:t>
            </a:r>
            <a:r>
              <a:rPr spc="-9" dirty="0"/>
              <a:t>v2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41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91213" y="3956231"/>
            <a:ext cx="1090332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12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209" y="4239185"/>
            <a:ext cx="1210235" cy="638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827" y="4205567"/>
            <a:ext cx="1143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755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755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5349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209" y="4743449"/>
            <a:ext cx="1210235" cy="638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033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209" y="5236509"/>
            <a:ext cx="1210235" cy="638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033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755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755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5210" y="4239185"/>
            <a:ext cx="1210235" cy="638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8828" y="4205567"/>
            <a:ext cx="1131794" cy="80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3737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3737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70328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1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95210" y="4743449"/>
            <a:ext cx="1210235" cy="638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0034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5210" y="5236509"/>
            <a:ext cx="1210235" cy="6387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0034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3737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3737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727376" y="4221100"/>
            <a:ext cx="96371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b="1" dirty="0">
                <a:latin typeface="Calibri"/>
                <a:cs typeface="Calibri"/>
              </a:rPr>
              <a:t>2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0524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45715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83674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75505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2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3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17058" y="5920592"/>
            <a:ext cx="1090332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21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10571" y="4109036"/>
            <a:ext cx="609600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48784" algn="l"/>
              </a:tabLst>
            </a:pPr>
            <a:r>
              <a:rPr sz="1677" b="1" dirty="0">
                <a:latin typeface="Calibri"/>
                <a:cs typeface="Calibri"/>
              </a:rPr>
              <a:t>X	</a:t>
            </a:r>
            <a:r>
              <a:rPr sz="1677" dirty="0">
                <a:latin typeface="Calibri"/>
                <a:cs typeface="Calibri"/>
              </a:rPr>
              <a:t>→</a:t>
            </a:r>
            <a:r>
              <a:rPr sz="1677" spc="-88" dirty="0">
                <a:latin typeface="Calibri"/>
                <a:cs typeface="Calibri"/>
              </a:rPr>
              <a:t> </a:t>
            </a:r>
            <a:r>
              <a:rPr sz="1677" b="1" dirty="0">
                <a:latin typeface="Calibri"/>
                <a:cs typeface="Calibri"/>
              </a:rPr>
              <a:t>4</a:t>
            </a:r>
            <a:endParaRPr sz="16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565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1" y="1734886"/>
            <a:ext cx="6998074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2 </a:t>
            </a:r>
            <a:r>
              <a:rPr sz="3000" spc="-13" dirty="0">
                <a:latin typeface="Calibri"/>
                <a:cs typeface="Calibri"/>
              </a:rPr>
              <a:t>changes </a:t>
            </a:r>
            <a:r>
              <a:rPr sz="3000" spc="-4" dirty="0">
                <a:latin typeface="Calibri"/>
                <a:cs typeface="Calibri"/>
              </a:rPr>
              <a:t>its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13" dirty="0">
                <a:latin typeface="Calibri"/>
                <a:cs typeface="Calibri"/>
              </a:rPr>
              <a:t>variable, </a:t>
            </a:r>
            <a:r>
              <a:rPr sz="3000" spc="-9" dirty="0">
                <a:latin typeface="Calibri"/>
                <a:cs typeface="Calibri"/>
              </a:rPr>
              <a:t>X</a:t>
            </a:r>
            <a:r>
              <a:rPr sz="3044" spc="-13" baseline="-16908" dirty="0">
                <a:latin typeface="Calibri"/>
                <a:cs typeface="Calibri"/>
              </a:rPr>
              <a:t>2</a:t>
            </a:r>
            <a:r>
              <a:rPr sz="3000" spc="-9" dirty="0">
                <a:latin typeface="Calibri"/>
                <a:cs typeface="Calibri"/>
              </a:rPr>
              <a:t>, </a:t>
            </a:r>
            <a:r>
              <a:rPr sz="3000" spc="-22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1 </a:t>
            </a:r>
            <a:r>
              <a:rPr sz="3000" spc="-18" dirty="0">
                <a:latin typeface="Calibri"/>
                <a:cs typeface="Calibri"/>
              </a:rPr>
              <a:t>to</a:t>
            </a:r>
            <a:r>
              <a:rPr sz="3000" spc="-7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4</a:t>
            </a:r>
            <a:endParaRPr sz="3000">
              <a:latin typeface="Calibri"/>
              <a:cs typeface="Calibri"/>
            </a:endParaRPr>
          </a:p>
          <a:p>
            <a:pPr marL="330591" indent="-319385">
              <a:spcBef>
                <a:spcPts val="635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And another global</a:t>
            </a:r>
            <a:r>
              <a:rPr sz="3000" spc="-31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snapshot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6782920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31" dirty="0"/>
              <a:t>Example </a:t>
            </a:r>
            <a:r>
              <a:rPr spc="-18" dirty="0"/>
              <a:t>of </a:t>
            </a:r>
            <a:r>
              <a:rPr spc="-22" dirty="0"/>
              <a:t>global </a:t>
            </a:r>
            <a:r>
              <a:rPr spc="-26" dirty="0"/>
              <a:t>snapshots</a:t>
            </a:r>
            <a:r>
              <a:rPr spc="-97" dirty="0"/>
              <a:t> </a:t>
            </a:r>
            <a:r>
              <a:rPr spc="-9" dirty="0"/>
              <a:t>v2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42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91213" y="3956231"/>
            <a:ext cx="1090332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12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209" y="4239185"/>
            <a:ext cx="1210235" cy="638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827" y="4205567"/>
            <a:ext cx="1143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755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755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5349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209" y="4743449"/>
            <a:ext cx="1210235" cy="638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033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209" y="5236509"/>
            <a:ext cx="1210235" cy="638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033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755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755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5210" y="4239185"/>
            <a:ext cx="1210235" cy="638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8828" y="4205567"/>
            <a:ext cx="1131794" cy="80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3737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3737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70328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4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95210" y="4743449"/>
            <a:ext cx="1210235" cy="638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0034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5210" y="5236509"/>
            <a:ext cx="1210235" cy="6387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0034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3737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3737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20524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45715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83674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75505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2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3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17058" y="5920592"/>
            <a:ext cx="1090332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21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650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1" y="288629"/>
            <a:ext cx="2087656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lang="en-US" spc="-31" dirty="0"/>
              <a:t>Snapshot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43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3151" y="1757298"/>
            <a:ext cx="7150474" cy="2863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4483" indent="-319385">
              <a:lnSpc>
                <a:spcPts val="3530"/>
              </a:lnSpc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9" dirty="0">
                <a:latin typeface="Calibri"/>
                <a:cs typeface="Calibri"/>
              </a:rPr>
              <a:t>global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13" dirty="0">
                <a:latin typeface="Calibri"/>
                <a:cs typeface="Calibri"/>
              </a:rPr>
              <a:t>changes </a:t>
            </a:r>
            <a:r>
              <a:rPr sz="3000" spc="-18" dirty="0">
                <a:latin typeface="Calibri"/>
                <a:cs typeface="Calibri"/>
              </a:rPr>
              <a:t>whenever </a:t>
            </a:r>
            <a:r>
              <a:rPr sz="3000" spc="-4" dirty="0">
                <a:latin typeface="Calibri"/>
                <a:cs typeface="Calibri"/>
              </a:rPr>
              <a:t>an </a:t>
            </a:r>
            <a:r>
              <a:rPr sz="3000" spc="-26" dirty="0">
                <a:latin typeface="Calibri"/>
                <a:cs typeface="Calibri"/>
              </a:rPr>
              <a:t>event  </a:t>
            </a:r>
            <a:r>
              <a:rPr sz="3000" spc="-9" dirty="0">
                <a:latin typeface="Calibri"/>
                <a:cs typeface="Calibri"/>
              </a:rPr>
              <a:t>happens</a:t>
            </a:r>
            <a:endParaRPr sz="3000">
              <a:latin typeface="Calibri"/>
              <a:cs typeface="Calibri"/>
            </a:endParaRPr>
          </a:p>
          <a:p>
            <a:pPr marL="703207" lvl="1" indent="-266154">
              <a:spcBef>
                <a:spcPts val="529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22" dirty="0">
                <a:latin typeface="Calibri"/>
                <a:cs typeface="Calibri"/>
              </a:rPr>
              <a:t>Process </a:t>
            </a:r>
            <a:r>
              <a:rPr sz="2647" spc="-18" dirty="0">
                <a:latin typeface="Calibri"/>
                <a:cs typeface="Calibri"/>
              </a:rPr>
              <a:t>sends</a:t>
            </a:r>
            <a:r>
              <a:rPr sz="2647" spc="-84" dirty="0">
                <a:latin typeface="Calibri"/>
                <a:cs typeface="Calibri"/>
              </a:rPr>
              <a:t> </a:t>
            </a:r>
            <a:r>
              <a:rPr sz="2647" spc="-22" dirty="0">
                <a:latin typeface="Calibri"/>
                <a:cs typeface="Calibri"/>
              </a:rPr>
              <a:t>message</a:t>
            </a:r>
            <a:endParaRPr sz="2647">
              <a:latin typeface="Calibri"/>
              <a:cs typeface="Calibri"/>
            </a:endParaRPr>
          </a:p>
          <a:p>
            <a:pPr marL="703207" lvl="1" indent="-266154">
              <a:spcBef>
                <a:spcPts val="529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22" dirty="0">
                <a:latin typeface="Calibri"/>
                <a:cs typeface="Calibri"/>
              </a:rPr>
              <a:t>Process </a:t>
            </a:r>
            <a:r>
              <a:rPr sz="2647" spc="-26" dirty="0">
                <a:latin typeface="Calibri"/>
                <a:cs typeface="Calibri"/>
              </a:rPr>
              <a:t>receives</a:t>
            </a:r>
            <a:r>
              <a:rPr sz="2647" spc="-93" dirty="0">
                <a:latin typeface="Calibri"/>
                <a:cs typeface="Calibri"/>
              </a:rPr>
              <a:t> </a:t>
            </a:r>
            <a:r>
              <a:rPr sz="2647" spc="-22" dirty="0">
                <a:latin typeface="Calibri"/>
                <a:cs typeface="Calibri"/>
              </a:rPr>
              <a:t>message</a:t>
            </a:r>
            <a:endParaRPr sz="2647">
              <a:latin typeface="Calibri"/>
              <a:cs typeface="Calibri"/>
            </a:endParaRPr>
          </a:p>
          <a:p>
            <a:pPr marL="703207" lvl="1" indent="-266154">
              <a:spcBef>
                <a:spcPts val="618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22" dirty="0">
                <a:latin typeface="Calibri"/>
                <a:cs typeface="Calibri"/>
              </a:rPr>
              <a:t>Process </a:t>
            </a:r>
            <a:r>
              <a:rPr sz="2647" spc="-44" dirty="0">
                <a:latin typeface="Calibri"/>
                <a:cs typeface="Calibri"/>
              </a:rPr>
              <a:t>takes </a:t>
            </a:r>
            <a:r>
              <a:rPr sz="2647" dirty="0">
                <a:latin typeface="Calibri"/>
                <a:cs typeface="Calibri"/>
              </a:rPr>
              <a:t>a</a:t>
            </a:r>
            <a:r>
              <a:rPr sz="2647" spc="-66" dirty="0">
                <a:latin typeface="Calibri"/>
                <a:cs typeface="Calibri"/>
              </a:rPr>
              <a:t> </a:t>
            </a:r>
            <a:r>
              <a:rPr sz="2647" spc="-26" dirty="0">
                <a:latin typeface="Calibri"/>
                <a:cs typeface="Calibri"/>
              </a:rPr>
              <a:t>step</a:t>
            </a:r>
            <a:endParaRPr sz="2647">
              <a:latin typeface="Calibri"/>
              <a:cs typeface="Calibri"/>
            </a:endParaRPr>
          </a:p>
          <a:p>
            <a:pPr marL="330591" indent="-319385">
              <a:spcBef>
                <a:spcPts val="618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13" dirty="0">
                <a:latin typeface="Calibri"/>
                <a:cs typeface="Calibri"/>
              </a:rPr>
              <a:t>Moving </a:t>
            </a:r>
            <a:r>
              <a:rPr sz="3000" spc="-22" dirty="0">
                <a:latin typeface="Calibri"/>
                <a:cs typeface="Calibri"/>
              </a:rPr>
              <a:t>from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18" dirty="0">
                <a:latin typeface="Calibri"/>
                <a:cs typeface="Calibri"/>
              </a:rPr>
              <a:t>to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b="1" spc="-22" dirty="0">
                <a:solidFill>
                  <a:srgbClr val="F79646"/>
                </a:solidFill>
                <a:latin typeface="Calibri"/>
                <a:cs typeface="Calibri"/>
              </a:rPr>
              <a:t>obeys</a:t>
            </a:r>
            <a:r>
              <a:rPr sz="3000" b="1" dirty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000" b="1" spc="-13" dirty="0">
                <a:solidFill>
                  <a:srgbClr val="F79646"/>
                </a:solidFill>
                <a:latin typeface="Calibri"/>
                <a:cs typeface="Calibri"/>
              </a:rPr>
              <a:t>causality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710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422" y="2730708"/>
            <a:ext cx="5839946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31" dirty="0"/>
              <a:t>Chandy-Lamport</a:t>
            </a:r>
            <a:r>
              <a:rPr spc="-75" dirty="0"/>
              <a:t> </a:t>
            </a:r>
            <a:r>
              <a:rPr spc="-26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100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3055844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53" dirty="0"/>
              <a:t>System</a:t>
            </a:r>
            <a:r>
              <a:rPr spc="-124" dirty="0"/>
              <a:t> </a:t>
            </a:r>
            <a:r>
              <a:rPr spc="-26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45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3152" y="1757298"/>
            <a:ext cx="7142629" cy="422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32499" indent="-319385">
              <a:lnSpc>
                <a:spcPts val="3530"/>
              </a:lnSpc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b="1" spc="-18" dirty="0">
                <a:solidFill>
                  <a:srgbClr val="F79646"/>
                </a:solidFill>
                <a:latin typeface="Calibri"/>
                <a:cs typeface="Calibri"/>
              </a:rPr>
              <a:t>Problem</a:t>
            </a:r>
            <a:r>
              <a:rPr sz="3000" spc="-18" dirty="0">
                <a:latin typeface="Calibri"/>
                <a:cs typeface="Calibri"/>
              </a:rPr>
              <a:t>: </a:t>
            </a:r>
            <a:r>
              <a:rPr sz="3000" spc="-31" dirty="0">
                <a:latin typeface="Calibri"/>
                <a:cs typeface="Calibri"/>
              </a:rPr>
              <a:t>record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9" dirty="0">
                <a:latin typeface="Calibri"/>
                <a:cs typeface="Calibri"/>
              </a:rPr>
              <a:t>global </a:t>
            </a:r>
            <a:r>
              <a:rPr sz="3000" spc="-13" dirty="0">
                <a:latin typeface="Calibri"/>
                <a:cs typeface="Calibri"/>
              </a:rPr>
              <a:t>snapshot </a:t>
            </a:r>
            <a:r>
              <a:rPr sz="3000" spc="-26" dirty="0">
                <a:latin typeface="Calibri"/>
                <a:cs typeface="Calibri"/>
              </a:rPr>
              <a:t>(state </a:t>
            </a:r>
            <a:r>
              <a:rPr sz="3000" spc="-31" dirty="0">
                <a:latin typeface="Calibri"/>
                <a:cs typeface="Calibri"/>
              </a:rPr>
              <a:t>for  </a:t>
            </a:r>
            <a:r>
              <a:rPr sz="3000" spc="-13" dirty="0">
                <a:latin typeface="Calibri"/>
                <a:cs typeface="Calibri"/>
              </a:rPr>
              <a:t>each </a:t>
            </a:r>
            <a:r>
              <a:rPr sz="3000" spc="-18" dirty="0">
                <a:latin typeface="Calibri"/>
                <a:cs typeface="Calibri"/>
              </a:rPr>
              <a:t>process </a:t>
            </a:r>
            <a:r>
              <a:rPr sz="3000" spc="-4" dirty="0">
                <a:latin typeface="Calibri"/>
                <a:cs typeface="Calibri"/>
              </a:rPr>
              <a:t>and</a:t>
            </a:r>
            <a:r>
              <a:rPr sz="3000" spc="-62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channel)</a:t>
            </a:r>
            <a:endParaRPr sz="3000" dirty="0">
              <a:latin typeface="Calibri"/>
              <a:cs typeface="Calibri"/>
            </a:endParaRPr>
          </a:p>
          <a:p>
            <a:pPr marL="330591" indent="-319385">
              <a:spcBef>
                <a:spcPts val="618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b="1" spc="-13" dirty="0">
                <a:solidFill>
                  <a:srgbClr val="F79646"/>
                </a:solidFill>
                <a:latin typeface="Calibri"/>
                <a:cs typeface="Calibri"/>
              </a:rPr>
              <a:t>Model</a:t>
            </a:r>
            <a:endParaRPr sz="3000" dirty="0">
              <a:latin typeface="Calibri"/>
              <a:cs typeface="Calibri"/>
            </a:endParaRPr>
          </a:p>
          <a:p>
            <a:pPr marL="703207" lvl="1" indent="-266154">
              <a:spcBef>
                <a:spcPts val="547"/>
              </a:spcBef>
              <a:buFont typeface="Arial"/>
              <a:buChar char="–"/>
              <a:tabLst>
                <a:tab pos="703207" algn="l"/>
              </a:tabLst>
            </a:pPr>
            <a:r>
              <a:rPr sz="2647" i="1" dirty="0">
                <a:latin typeface="Calibri"/>
                <a:cs typeface="Calibri"/>
              </a:rPr>
              <a:t>N </a:t>
            </a:r>
            <a:r>
              <a:rPr sz="2647" spc="-22" dirty="0">
                <a:latin typeface="Calibri"/>
                <a:cs typeface="Calibri"/>
              </a:rPr>
              <a:t>processes </a:t>
            </a:r>
            <a:r>
              <a:rPr sz="2647" spc="-9" dirty="0">
                <a:latin typeface="Calibri"/>
                <a:cs typeface="Calibri"/>
              </a:rPr>
              <a:t>in </a:t>
            </a:r>
            <a:r>
              <a:rPr sz="2647" spc="-13" dirty="0">
                <a:latin typeface="Calibri"/>
                <a:cs typeface="Calibri"/>
              </a:rPr>
              <a:t>the </a:t>
            </a:r>
            <a:r>
              <a:rPr sz="2647" spc="-40" dirty="0">
                <a:latin typeface="Calibri"/>
                <a:cs typeface="Calibri"/>
              </a:rPr>
              <a:t>system </a:t>
            </a:r>
            <a:r>
              <a:rPr sz="2647" spc="-18" dirty="0">
                <a:latin typeface="Calibri"/>
                <a:cs typeface="Calibri"/>
              </a:rPr>
              <a:t>with </a:t>
            </a:r>
            <a:r>
              <a:rPr sz="2647" spc="-9" dirty="0">
                <a:latin typeface="Calibri"/>
                <a:cs typeface="Calibri"/>
              </a:rPr>
              <a:t>no</a:t>
            </a:r>
            <a:r>
              <a:rPr sz="2647" spc="-128" dirty="0">
                <a:latin typeface="Calibri"/>
                <a:cs typeface="Calibri"/>
              </a:rPr>
              <a:t> </a:t>
            </a:r>
            <a:r>
              <a:rPr sz="2647" spc="-31" dirty="0">
                <a:latin typeface="Calibri"/>
                <a:cs typeface="Calibri"/>
              </a:rPr>
              <a:t>failures</a:t>
            </a:r>
            <a:endParaRPr sz="2647" dirty="0">
              <a:latin typeface="Calibri"/>
              <a:cs typeface="Calibri"/>
            </a:endParaRPr>
          </a:p>
          <a:p>
            <a:pPr marL="703207" marR="4483" lvl="1" indent="-266154">
              <a:lnSpc>
                <a:spcPts val="3088"/>
              </a:lnSpc>
              <a:spcBef>
                <a:spcPts val="794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26" dirty="0">
                <a:latin typeface="Calibri"/>
                <a:cs typeface="Calibri"/>
              </a:rPr>
              <a:t>There are two </a:t>
            </a:r>
            <a:r>
              <a:rPr sz="2647" spc="-22" dirty="0">
                <a:latin typeface="Calibri"/>
                <a:cs typeface="Calibri"/>
              </a:rPr>
              <a:t>FIFO unidirectional </a:t>
            </a:r>
            <a:r>
              <a:rPr sz="2647" spc="-18" dirty="0">
                <a:latin typeface="Calibri"/>
                <a:cs typeface="Calibri"/>
              </a:rPr>
              <a:t>channels  </a:t>
            </a:r>
            <a:r>
              <a:rPr sz="2647" spc="-26" dirty="0">
                <a:latin typeface="Calibri"/>
                <a:cs typeface="Calibri"/>
              </a:rPr>
              <a:t>between every </a:t>
            </a:r>
            <a:r>
              <a:rPr sz="2647" spc="-22" dirty="0">
                <a:latin typeface="Calibri"/>
                <a:cs typeface="Calibri"/>
              </a:rPr>
              <a:t>process </a:t>
            </a:r>
            <a:r>
              <a:rPr sz="2647" spc="-18" dirty="0">
                <a:latin typeface="Calibri"/>
                <a:cs typeface="Calibri"/>
              </a:rPr>
              <a:t>pair </a:t>
            </a:r>
            <a:r>
              <a:rPr sz="2647" spc="-9" dirty="0">
                <a:latin typeface="Calibri"/>
                <a:cs typeface="Calibri"/>
              </a:rPr>
              <a:t>(P</a:t>
            </a:r>
            <a:r>
              <a:rPr sz="2647" i="1" spc="-13" baseline="-16666" dirty="0">
                <a:latin typeface="Calibri"/>
                <a:cs typeface="Calibri"/>
              </a:rPr>
              <a:t>i </a:t>
            </a:r>
            <a:r>
              <a:rPr sz="2647" dirty="0">
                <a:latin typeface="Calibri"/>
                <a:cs typeface="Calibri"/>
              </a:rPr>
              <a:t>→ </a:t>
            </a:r>
            <a:r>
              <a:rPr sz="2647" spc="-9" dirty="0" err="1">
                <a:latin typeface="Calibri"/>
                <a:cs typeface="Calibri"/>
              </a:rPr>
              <a:t>P</a:t>
            </a:r>
            <a:r>
              <a:rPr sz="2647" i="1" spc="-13" baseline="-16666" dirty="0" err="1">
                <a:latin typeface="Calibri"/>
                <a:cs typeface="Calibri"/>
              </a:rPr>
              <a:t>j</a:t>
            </a:r>
            <a:r>
              <a:rPr sz="2647" i="1" spc="-13" baseline="-16666" dirty="0">
                <a:latin typeface="Calibri"/>
                <a:cs typeface="Calibri"/>
              </a:rPr>
              <a:t> </a:t>
            </a:r>
            <a:r>
              <a:rPr lang="en-US" sz="2647" i="1" spc="-13" baseline="-16666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and </a:t>
            </a:r>
            <a:r>
              <a:rPr sz="2647" spc="-9" dirty="0">
                <a:latin typeface="Calibri"/>
                <a:cs typeface="Calibri"/>
              </a:rPr>
              <a:t>P</a:t>
            </a:r>
            <a:r>
              <a:rPr sz="2647" i="1" spc="-13" baseline="-16666" dirty="0">
                <a:latin typeface="Calibri"/>
                <a:cs typeface="Calibri"/>
              </a:rPr>
              <a:t>j </a:t>
            </a:r>
            <a:r>
              <a:rPr sz="2647" dirty="0">
                <a:latin typeface="Calibri"/>
                <a:cs typeface="Calibri"/>
              </a:rPr>
              <a:t>→</a:t>
            </a:r>
            <a:r>
              <a:rPr sz="2647" spc="-132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P</a:t>
            </a:r>
            <a:r>
              <a:rPr sz="2647" i="1" spc="-13" baseline="-16666" dirty="0">
                <a:latin typeface="Calibri"/>
                <a:cs typeface="Calibri"/>
              </a:rPr>
              <a:t>i</a:t>
            </a:r>
            <a:r>
              <a:rPr sz="2647" spc="-9" dirty="0">
                <a:latin typeface="Calibri"/>
                <a:cs typeface="Calibri"/>
              </a:rPr>
              <a:t>)</a:t>
            </a:r>
            <a:r>
              <a:rPr lang="en-US" sz="2647" spc="-9" dirty="0">
                <a:latin typeface="Calibri"/>
                <a:cs typeface="Calibri"/>
              </a:rPr>
              <a:t>, written as channel </a:t>
            </a:r>
            <a:r>
              <a:rPr lang="en-US" sz="2647" spc="-9" dirty="0" err="1">
                <a:latin typeface="Calibri"/>
                <a:cs typeface="Calibri"/>
              </a:rPr>
              <a:t>C</a:t>
            </a:r>
            <a:r>
              <a:rPr lang="en-US" sz="2647" i="1" spc="-13" baseline="-16666" dirty="0" err="1">
                <a:cs typeface="Calibri"/>
              </a:rPr>
              <a:t>ij</a:t>
            </a:r>
            <a:r>
              <a:rPr lang="en-US" sz="2647" i="1" spc="-13" baseline="-16666" dirty="0">
                <a:cs typeface="Calibri"/>
              </a:rPr>
              <a:t> </a:t>
            </a:r>
            <a:r>
              <a:rPr lang="en-US" sz="2647" i="1" spc="-13" dirty="0">
                <a:cs typeface="Calibri"/>
              </a:rPr>
              <a:t> and </a:t>
            </a:r>
            <a:r>
              <a:rPr lang="en-US" sz="2647" i="1" spc="-13" dirty="0" err="1">
                <a:cs typeface="Calibri"/>
              </a:rPr>
              <a:t>C</a:t>
            </a:r>
            <a:r>
              <a:rPr lang="en-US" sz="2647" i="1" spc="-13" baseline="-16666" dirty="0" err="1">
                <a:cs typeface="Calibri"/>
              </a:rPr>
              <a:t>ji</a:t>
            </a:r>
            <a:r>
              <a:rPr lang="en-US" sz="2647" i="1" spc="-13" baseline="-16666" dirty="0">
                <a:cs typeface="Calibri"/>
              </a:rPr>
              <a:t> </a:t>
            </a:r>
            <a:r>
              <a:rPr lang="en-US" sz="2647" spc="-9" dirty="0">
                <a:cs typeface="Calibri"/>
              </a:rPr>
              <a:t>respectively.</a:t>
            </a:r>
            <a:endParaRPr sz="2647" dirty="0">
              <a:latin typeface="Calibri"/>
              <a:cs typeface="Calibri"/>
            </a:endParaRPr>
          </a:p>
          <a:p>
            <a:pPr marL="703207" lvl="1" indent="-266154">
              <a:spcBef>
                <a:spcPts val="529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13" dirty="0">
                <a:latin typeface="Calibri"/>
                <a:cs typeface="Calibri"/>
              </a:rPr>
              <a:t>All </a:t>
            </a:r>
            <a:r>
              <a:rPr sz="2647" spc="-26" dirty="0">
                <a:latin typeface="Calibri"/>
                <a:cs typeface="Calibri"/>
              </a:rPr>
              <a:t>messages </a:t>
            </a:r>
            <a:r>
              <a:rPr sz="2647" spc="-22" dirty="0">
                <a:latin typeface="Calibri"/>
                <a:cs typeface="Calibri"/>
              </a:rPr>
              <a:t>arrive, </a:t>
            </a:r>
            <a:r>
              <a:rPr sz="2647" spc="-26" dirty="0">
                <a:latin typeface="Calibri"/>
                <a:cs typeface="Calibri"/>
              </a:rPr>
              <a:t>intact, </a:t>
            </a:r>
            <a:r>
              <a:rPr sz="2647" spc="-18" dirty="0">
                <a:latin typeface="Calibri"/>
                <a:cs typeface="Calibri"/>
              </a:rPr>
              <a:t>not</a:t>
            </a:r>
            <a:r>
              <a:rPr sz="2647" spc="31" dirty="0">
                <a:latin typeface="Calibri"/>
                <a:cs typeface="Calibri"/>
              </a:rPr>
              <a:t> </a:t>
            </a:r>
            <a:r>
              <a:rPr sz="2647" spc="-26" dirty="0">
                <a:latin typeface="Calibri"/>
                <a:cs typeface="Calibri"/>
              </a:rPr>
              <a:t>duplicated</a:t>
            </a:r>
            <a:endParaRPr sz="2647" dirty="0">
              <a:latin typeface="Calibri"/>
              <a:cs typeface="Calibri"/>
            </a:endParaRPr>
          </a:p>
          <a:p>
            <a:pPr marL="330591" indent="-319385">
              <a:spcBef>
                <a:spcPts val="706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13" dirty="0">
                <a:latin typeface="Calibri"/>
                <a:cs typeface="Calibri"/>
              </a:rPr>
              <a:t>Future </a:t>
            </a:r>
            <a:r>
              <a:rPr sz="3000" spc="-18" dirty="0">
                <a:latin typeface="Calibri"/>
                <a:cs typeface="Calibri"/>
              </a:rPr>
              <a:t>work </a:t>
            </a:r>
            <a:r>
              <a:rPr sz="3000" spc="-31" dirty="0">
                <a:latin typeface="Calibri"/>
                <a:cs typeface="Calibri"/>
              </a:rPr>
              <a:t>relaxes </a:t>
            </a:r>
            <a:r>
              <a:rPr sz="3000" spc="-9" dirty="0">
                <a:latin typeface="Calibri"/>
                <a:cs typeface="Calibri"/>
              </a:rPr>
              <a:t>these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assumptions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450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4600575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53" dirty="0"/>
              <a:t>System</a:t>
            </a:r>
            <a:r>
              <a:rPr spc="-124" dirty="0"/>
              <a:t> </a:t>
            </a:r>
            <a:r>
              <a:rPr spc="-3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46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3152" y="1757298"/>
            <a:ext cx="6803651" cy="3482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4483" indent="-319385">
              <a:lnSpc>
                <a:spcPts val="3530"/>
              </a:lnSpc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49" dirty="0">
                <a:latin typeface="Calibri"/>
                <a:cs typeface="Calibri"/>
              </a:rPr>
              <a:t>Taking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3" dirty="0">
                <a:latin typeface="Calibri"/>
                <a:cs typeface="Calibri"/>
              </a:rPr>
              <a:t>snapshot </a:t>
            </a:r>
            <a:r>
              <a:rPr sz="3000" spc="-9" dirty="0">
                <a:latin typeface="Calibri"/>
                <a:cs typeface="Calibri"/>
              </a:rPr>
              <a:t>shouldn’t </a:t>
            </a:r>
            <a:r>
              <a:rPr sz="3000" spc="-31" dirty="0">
                <a:latin typeface="Calibri"/>
                <a:cs typeface="Calibri"/>
              </a:rPr>
              <a:t>interfere </a:t>
            </a:r>
            <a:r>
              <a:rPr sz="3000" spc="-9" dirty="0">
                <a:latin typeface="Calibri"/>
                <a:cs typeface="Calibri"/>
              </a:rPr>
              <a:t>with  normal </a:t>
            </a:r>
            <a:r>
              <a:rPr sz="3000" spc="-13" dirty="0">
                <a:latin typeface="Calibri"/>
                <a:cs typeface="Calibri"/>
              </a:rPr>
              <a:t>application</a:t>
            </a:r>
            <a:r>
              <a:rPr sz="3000" spc="-62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behavior</a:t>
            </a:r>
            <a:endParaRPr sz="3000">
              <a:latin typeface="Calibri"/>
              <a:cs typeface="Calibri"/>
            </a:endParaRPr>
          </a:p>
          <a:p>
            <a:pPr marL="703207" lvl="1" indent="-266154">
              <a:spcBef>
                <a:spcPts val="529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18" dirty="0">
                <a:latin typeface="Calibri"/>
                <a:cs typeface="Calibri"/>
              </a:rPr>
              <a:t>Don’t </a:t>
            </a:r>
            <a:r>
              <a:rPr sz="2647" spc="-31" dirty="0">
                <a:latin typeface="Calibri"/>
                <a:cs typeface="Calibri"/>
              </a:rPr>
              <a:t>stop </a:t>
            </a:r>
            <a:r>
              <a:rPr sz="2647" spc="-18" dirty="0">
                <a:latin typeface="Calibri"/>
                <a:cs typeface="Calibri"/>
              </a:rPr>
              <a:t>sending</a:t>
            </a:r>
            <a:r>
              <a:rPr sz="2647" spc="-53" dirty="0">
                <a:latin typeface="Calibri"/>
                <a:cs typeface="Calibri"/>
              </a:rPr>
              <a:t> </a:t>
            </a:r>
            <a:r>
              <a:rPr sz="2647" spc="-26" dirty="0">
                <a:latin typeface="Calibri"/>
                <a:cs typeface="Calibri"/>
              </a:rPr>
              <a:t>messages</a:t>
            </a:r>
            <a:endParaRPr sz="2647">
              <a:latin typeface="Calibri"/>
              <a:cs typeface="Calibri"/>
            </a:endParaRPr>
          </a:p>
          <a:p>
            <a:pPr marL="703207" lvl="1" indent="-266154">
              <a:spcBef>
                <a:spcPts val="529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18" dirty="0">
                <a:latin typeface="Calibri"/>
                <a:cs typeface="Calibri"/>
              </a:rPr>
              <a:t>Don’t </a:t>
            </a:r>
            <a:r>
              <a:rPr sz="2647" spc="-31" dirty="0">
                <a:latin typeface="Calibri"/>
                <a:cs typeface="Calibri"/>
              </a:rPr>
              <a:t>stop </a:t>
            </a:r>
            <a:r>
              <a:rPr sz="2647" spc="-13" dirty="0">
                <a:latin typeface="Calibri"/>
                <a:cs typeface="Calibri"/>
              </a:rPr>
              <a:t>the</a:t>
            </a:r>
            <a:r>
              <a:rPr sz="2647" spc="-84" dirty="0">
                <a:latin typeface="Calibri"/>
                <a:cs typeface="Calibri"/>
              </a:rPr>
              <a:t> </a:t>
            </a:r>
            <a:r>
              <a:rPr sz="2647" spc="-22" dirty="0">
                <a:latin typeface="Calibri"/>
                <a:cs typeface="Calibri"/>
              </a:rPr>
              <a:t>application!</a:t>
            </a:r>
            <a:endParaRPr sz="2647">
              <a:latin typeface="Calibri"/>
              <a:cs typeface="Calibri"/>
            </a:endParaRPr>
          </a:p>
          <a:p>
            <a:pPr marL="330591" indent="-319385">
              <a:spcBef>
                <a:spcPts val="706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22" dirty="0">
                <a:latin typeface="Calibri"/>
                <a:cs typeface="Calibri"/>
              </a:rPr>
              <a:t>Each </a:t>
            </a:r>
            <a:r>
              <a:rPr sz="3000" spc="-18" dirty="0">
                <a:latin typeface="Calibri"/>
                <a:cs typeface="Calibri"/>
              </a:rPr>
              <a:t>process can </a:t>
            </a:r>
            <a:r>
              <a:rPr sz="3000" spc="-31" dirty="0">
                <a:latin typeface="Calibri"/>
                <a:cs typeface="Calibri"/>
              </a:rPr>
              <a:t>record </a:t>
            </a:r>
            <a:r>
              <a:rPr sz="3000" spc="-4" dirty="0">
                <a:latin typeface="Calibri"/>
                <a:cs typeface="Calibri"/>
              </a:rPr>
              <a:t>its </a:t>
            </a:r>
            <a:r>
              <a:rPr sz="3000" spc="-13" dirty="0">
                <a:latin typeface="Calibri"/>
                <a:cs typeface="Calibri"/>
              </a:rPr>
              <a:t>own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spc="-31" dirty="0">
                <a:latin typeface="Calibri"/>
                <a:cs typeface="Calibri"/>
              </a:rPr>
              <a:t>state</a:t>
            </a:r>
            <a:endParaRPr sz="3000">
              <a:latin typeface="Calibri"/>
              <a:cs typeface="Calibri"/>
            </a:endParaRPr>
          </a:p>
          <a:p>
            <a:pPr marL="330591" indent="-319385">
              <a:spcBef>
                <a:spcPts val="724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Collect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4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3" dirty="0">
                <a:latin typeface="Calibri"/>
                <a:cs typeface="Calibri"/>
              </a:rPr>
              <a:t>distributed</a:t>
            </a:r>
            <a:r>
              <a:rPr sz="3000" spc="-79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manner</a:t>
            </a:r>
            <a:endParaRPr sz="3000">
              <a:latin typeface="Calibri"/>
              <a:cs typeface="Calibri"/>
            </a:endParaRPr>
          </a:p>
          <a:p>
            <a:pPr marL="330591" indent="-319385">
              <a:spcBef>
                <a:spcPts val="635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26" dirty="0">
                <a:latin typeface="Calibri"/>
                <a:cs typeface="Calibri"/>
              </a:rPr>
              <a:t>Any </a:t>
            </a:r>
            <a:r>
              <a:rPr sz="3000" spc="-18" dirty="0">
                <a:latin typeface="Calibri"/>
                <a:cs typeface="Calibri"/>
              </a:rPr>
              <a:t>process can </a:t>
            </a:r>
            <a:r>
              <a:rPr sz="3000" spc="-13" dirty="0">
                <a:latin typeface="Calibri"/>
                <a:cs typeface="Calibri"/>
              </a:rPr>
              <a:t>initiate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3" dirty="0">
                <a:latin typeface="Calibri"/>
                <a:cs typeface="Calibri"/>
              </a:rPr>
              <a:t> snapshot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524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71447" y="6237455"/>
            <a:ext cx="167528" cy="180483"/>
          </a:xfrm>
          <a:prstGeom prst="rect">
            <a:avLst/>
          </a:prstGeom>
        </p:spPr>
        <p:txBody>
          <a:bodyPr vert="horz" wrap="square" lIns="0" tIns="3922" rIns="0" bIns="0" rtlCol="0">
            <a:spAutoFit/>
          </a:bodyPr>
          <a:lstStyle/>
          <a:p>
            <a:pPr marL="11206">
              <a:spcBef>
                <a:spcPts val="31"/>
              </a:spcBef>
            </a:pPr>
            <a:r>
              <a:rPr sz="1147" spc="-13" dirty="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151" y="1734886"/>
            <a:ext cx="7385236" cy="3935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26" dirty="0">
                <a:latin typeface="Calibri"/>
                <a:cs typeface="Calibri"/>
              </a:rPr>
              <a:t>Let’s say </a:t>
            </a:r>
            <a:r>
              <a:rPr sz="3000" spc="-18" dirty="0">
                <a:latin typeface="Calibri"/>
                <a:cs typeface="Calibri"/>
              </a:rPr>
              <a:t>process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i="1" spc="-13" baseline="-16908" dirty="0">
                <a:latin typeface="Calibri"/>
                <a:cs typeface="Calibri"/>
              </a:rPr>
              <a:t>i </a:t>
            </a:r>
            <a:r>
              <a:rPr sz="3000" spc="-13" dirty="0">
                <a:latin typeface="Calibri"/>
                <a:cs typeface="Calibri"/>
              </a:rPr>
              <a:t>initiates </a:t>
            </a:r>
            <a:r>
              <a:rPr sz="3000" spc="-4" dirty="0">
                <a:latin typeface="Calibri"/>
                <a:cs typeface="Calibri"/>
              </a:rPr>
              <a:t>the</a:t>
            </a:r>
            <a:r>
              <a:rPr sz="3000" spc="-22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snapshot</a:t>
            </a:r>
            <a:endParaRPr sz="3000">
              <a:latin typeface="Calibri"/>
              <a:cs typeface="Calibri"/>
            </a:endParaRPr>
          </a:p>
          <a:p>
            <a:pPr marL="330591" marR="4483" indent="-319385">
              <a:lnSpc>
                <a:spcPct val="99300"/>
              </a:lnSpc>
              <a:spcBef>
                <a:spcPts val="657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P</a:t>
            </a:r>
            <a:r>
              <a:rPr sz="3044" i="1" spc="-13" baseline="-16908" dirty="0">
                <a:latin typeface="Calibri"/>
                <a:cs typeface="Calibri"/>
              </a:rPr>
              <a:t>i </a:t>
            </a:r>
            <a:r>
              <a:rPr sz="3000" spc="-26" dirty="0">
                <a:latin typeface="Calibri"/>
                <a:cs typeface="Calibri"/>
              </a:rPr>
              <a:t>records </a:t>
            </a:r>
            <a:r>
              <a:rPr sz="3000" spc="-4" dirty="0">
                <a:latin typeface="Calibri"/>
                <a:cs typeface="Calibri"/>
              </a:rPr>
              <a:t>its </a:t>
            </a:r>
            <a:r>
              <a:rPr sz="3000" spc="-13" dirty="0">
                <a:latin typeface="Calibri"/>
                <a:cs typeface="Calibri"/>
              </a:rPr>
              <a:t>own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4" dirty="0">
                <a:latin typeface="Calibri"/>
                <a:cs typeface="Calibri"/>
              </a:rPr>
              <a:t>and </a:t>
            </a:r>
            <a:r>
              <a:rPr sz="3000" spc="-22" dirty="0">
                <a:latin typeface="Calibri"/>
                <a:cs typeface="Calibri"/>
              </a:rPr>
              <a:t>prepares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9" dirty="0">
                <a:latin typeface="Calibri"/>
                <a:cs typeface="Calibri"/>
              </a:rPr>
              <a:t>special  </a:t>
            </a:r>
            <a:r>
              <a:rPr sz="3000" spc="-31" dirty="0">
                <a:latin typeface="Calibri"/>
                <a:cs typeface="Calibri"/>
              </a:rPr>
              <a:t>marker </a:t>
            </a:r>
            <a:r>
              <a:rPr sz="3000" spc="-18" dirty="0">
                <a:latin typeface="Calibri"/>
                <a:cs typeface="Calibri"/>
              </a:rPr>
              <a:t>message </a:t>
            </a:r>
            <a:r>
              <a:rPr sz="3000" spc="-13" dirty="0">
                <a:latin typeface="Calibri"/>
                <a:cs typeface="Calibri"/>
              </a:rPr>
              <a:t>(distinct </a:t>
            </a:r>
            <a:r>
              <a:rPr sz="3000" spc="-22" dirty="0">
                <a:latin typeface="Calibri"/>
                <a:cs typeface="Calibri"/>
              </a:rPr>
              <a:t>from </a:t>
            </a:r>
            <a:r>
              <a:rPr sz="3000" spc="-13" dirty="0">
                <a:latin typeface="Calibri"/>
                <a:cs typeface="Calibri"/>
              </a:rPr>
              <a:t>application  messages)</a:t>
            </a:r>
            <a:endParaRPr sz="3000">
              <a:latin typeface="Calibri"/>
              <a:cs typeface="Calibri"/>
            </a:endParaRPr>
          </a:p>
          <a:p>
            <a:pPr marL="330591" marR="717215" indent="-319385">
              <a:lnSpc>
                <a:spcPts val="3530"/>
              </a:lnSpc>
              <a:spcBef>
                <a:spcPts val="896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Send </a:t>
            </a: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31" dirty="0">
                <a:latin typeface="Calibri"/>
                <a:cs typeface="Calibri"/>
              </a:rPr>
              <a:t>marker </a:t>
            </a:r>
            <a:r>
              <a:rPr sz="3000" spc="-18" dirty="0">
                <a:latin typeface="Calibri"/>
                <a:cs typeface="Calibri"/>
              </a:rPr>
              <a:t>message to </a:t>
            </a:r>
            <a:r>
              <a:rPr sz="3000" spc="-4" dirty="0">
                <a:latin typeface="Calibri"/>
                <a:cs typeface="Calibri"/>
              </a:rPr>
              <a:t>all </a:t>
            </a:r>
            <a:r>
              <a:rPr sz="3000" spc="-9" dirty="0">
                <a:latin typeface="Calibri"/>
                <a:cs typeface="Calibri"/>
              </a:rPr>
              <a:t>other  </a:t>
            </a:r>
            <a:r>
              <a:rPr sz="3000" spc="-18" dirty="0">
                <a:latin typeface="Calibri"/>
                <a:cs typeface="Calibri"/>
              </a:rPr>
              <a:t>processes </a:t>
            </a:r>
            <a:r>
              <a:rPr sz="3000" spc="-9" dirty="0">
                <a:latin typeface="Calibri"/>
                <a:cs typeface="Calibri"/>
              </a:rPr>
              <a:t>(using </a:t>
            </a:r>
            <a:r>
              <a:rPr sz="3000" i="1" spc="-9" dirty="0">
                <a:latin typeface="Calibri"/>
                <a:cs typeface="Calibri"/>
              </a:rPr>
              <a:t>N-1 </a:t>
            </a:r>
            <a:r>
              <a:rPr sz="3000" spc="-9" dirty="0">
                <a:latin typeface="Calibri"/>
                <a:cs typeface="Calibri"/>
              </a:rPr>
              <a:t>outbound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channels)</a:t>
            </a:r>
            <a:endParaRPr sz="3000">
              <a:latin typeface="Calibri"/>
              <a:cs typeface="Calibri"/>
            </a:endParaRPr>
          </a:p>
          <a:p>
            <a:pPr marL="330591" marR="424726" indent="-319385">
              <a:lnSpc>
                <a:spcPct val="100499"/>
              </a:lnSpc>
              <a:spcBef>
                <a:spcPts val="600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18" dirty="0">
                <a:latin typeface="Calibri"/>
                <a:cs typeface="Calibri"/>
              </a:rPr>
              <a:t>Start </a:t>
            </a:r>
            <a:r>
              <a:rPr sz="3000" spc="-22" dirty="0">
                <a:latin typeface="Calibri"/>
                <a:cs typeface="Calibri"/>
              </a:rPr>
              <a:t>recording </a:t>
            </a:r>
            <a:r>
              <a:rPr sz="3000" spc="-4" dirty="0">
                <a:latin typeface="Calibri"/>
                <a:cs typeface="Calibri"/>
              </a:rPr>
              <a:t>all </a:t>
            </a:r>
            <a:r>
              <a:rPr sz="3000" spc="-13" dirty="0">
                <a:latin typeface="Calibri"/>
                <a:cs typeface="Calibri"/>
              </a:rPr>
              <a:t>incoming </a:t>
            </a:r>
            <a:r>
              <a:rPr sz="3000" spc="-18" dirty="0">
                <a:latin typeface="Calibri"/>
                <a:cs typeface="Calibri"/>
              </a:rPr>
              <a:t>messages </a:t>
            </a:r>
            <a:r>
              <a:rPr sz="3000" spc="-22" dirty="0">
                <a:latin typeface="Calibri"/>
                <a:cs typeface="Calibri"/>
              </a:rPr>
              <a:t>from  </a:t>
            </a:r>
            <a:r>
              <a:rPr sz="3000" spc="-9" dirty="0">
                <a:latin typeface="Calibri"/>
                <a:cs typeface="Calibri"/>
              </a:rPr>
              <a:t>channels C</a:t>
            </a:r>
            <a:r>
              <a:rPr sz="3044" i="1" spc="-13" baseline="-16908" dirty="0">
                <a:latin typeface="Calibri"/>
                <a:cs typeface="Calibri"/>
              </a:rPr>
              <a:t>ji </a:t>
            </a:r>
            <a:r>
              <a:rPr sz="3000" spc="-31" dirty="0">
                <a:latin typeface="Calibri"/>
                <a:cs typeface="Calibri"/>
              </a:rPr>
              <a:t>for </a:t>
            </a:r>
            <a:r>
              <a:rPr sz="3000" i="1" dirty="0">
                <a:latin typeface="Calibri"/>
                <a:cs typeface="Calibri"/>
              </a:rPr>
              <a:t>j </a:t>
            </a:r>
            <a:r>
              <a:rPr sz="3000" spc="-9" dirty="0">
                <a:latin typeface="Calibri"/>
                <a:cs typeface="Calibri"/>
              </a:rPr>
              <a:t>not equal </a:t>
            </a:r>
            <a:r>
              <a:rPr sz="3000" spc="-18" dirty="0">
                <a:latin typeface="Calibri"/>
                <a:cs typeface="Calibri"/>
              </a:rPr>
              <a:t>to</a:t>
            </a:r>
            <a:r>
              <a:rPr sz="3000" spc="-53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i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1" y="288629"/>
            <a:ext cx="4428565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22" dirty="0"/>
              <a:t>Initiating </a:t>
            </a:r>
            <a:r>
              <a:rPr dirty="0"/>
              <a:t>a</a:t>
            </a:r>
            <a:r>
              <a:rPr spc="-101" dirty="0"/>
              <a:t> </a:t>
            </a:r>
            <a:r>
              <a:rPr spc="-26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104202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728" y="1307428"/>
            <a:ext cx="7274299" cy="5173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344599" indent="-319385">
              <a:lnSpc>
                <a:spcPts val="3530"/>
              </a:lnSpc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22" dirty="0">
                <a:latin typeface="Calibri"/>
                <a:cs typeface="Calibri"/>
              </a:rPr>
              <a:t>For </a:t>
            </a:r>
            <a:r>
              <a:rPr sz="3000" spc="-4" dirty="0">
                <a:latin typeface="Calibri"/>
                <a:cs typeface="Calibri"/>
              </a:rPr>
              <a:t>all </a:t>
            </a:r>
            <a:r>
              <a:rPr sz="3000" spc="-18" dirty="0">
                <a:latin typeface="Calibri"/>
                <a:cs typeface="Calibri"/>
              </a:rPr>
              <a:t>processes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i="1" spc="-13" baseline="-16908" dirty="0">
                <a:latin typeface="Calibri"/>
                <a:cs typeface="Calibri"/>
              </a:rPr>
              <a:t>j </a:t>
            </a:r>
            <a:r>
              <a:rPr sz="3000" spc="-9" dirty="0">
                <a:latin typeface="Calibri"/>
                <a:cs typeface="Calibri"/>
              </a:rPr>
              <a:t>(including </a:t>
            </a: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13" dirty="0">
                <a:latin typeface="Calibri"/>
                <a:cs typeface="Calibri"/>
              </a:rPr>
              <a:t>initiator),  consider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8" dirty="0">
                <a:latin typeface="Calibri"/>
                <a:cs typeface="Calibri"/>
              </a:rPr>
              <a:t>message </a:t>
            </a:r>
            <a:r>
              <a:rPr sz="3000" spc="-9" dirty="0">
                <a:latin typeface="Calibri"/>
                <a:cs typeface="Calibri"/>
              </a:rPr>
              <a:t>on channel</a:t>
            </a:r>
            <a:r>
              <a:rPr sz="3000" spc="-44" dirty="0">
                <a:latin typeface="Calibri"/>
                <a:cs typeface="Calibri"/>
              </a:rPr>
              <a:t> </a:t>
            </a:r>
            <a:r>
              <a:rPr sz="3000" spc="-18" dirty="0">
                <a:latin typeface="Calibri"/>
                <a:cs typeface="Calibri"/>
              </a:rPr>
              <a:t>C</a:t>
            </a:r>
            <a:r>
              <a:rPr sz="3044" i="1" spc="-26" baseline="-16908" dirty="0">
                <a:latin typeface="Calibri"/>
                <a:cs typeface="Calibri"/>
              </a:rPr>
              <a:t>kj</a:t>
            </a:r>
            <a:endParaRPr sz="3044" baseline="-16908" dirty="0">
              <a:latin typeface="Calibri"/>
              <a:cs typeface="Calibri"/>
            </a:endParaRPr>
          </a:p>
          <a:p>
            <a:pPr marL="330591" indent="-319385">
              <a:spcBef>
                <a:spcPts val="618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dirty="0">
                <a:latin typeface="Calibri"/>
                <a:cs typeface="Calibri"/>
              </a:rPr>
              <a:t>If </a:t>
            </a:r>
            <a:r>
              <a:rPr sz="3000" spc="-22" dirty="0">
                <a:latin typeface="Calibri"/>
                <a:cs typeface="Calibri"/>
              </a:rPr>
              <a:t>we </a:t>
            </a:r>
            <a:r>
              <a:rPr sz="3000" spc="-13" dirty="0">
                <a:latin typeface="Calibri"/>
                <a:cs typeface="Calibri"/>
              </a:rPr>
              <a:t>see </a:t>
            </a:r>
            <a:r>
              <a:rPr sz="3000" spc="-31" dirty="0">
                <a:latin typeface="Calibri"/>
                <a:cs typeface="Calibri"/>
              </a:rPr>
              <a:t>marker </a:t>
            </a:r>
            <a:r>
              <a:rPr sz="3000" spc="-18" dirty="0">
                <a:latin typeface="Calibri"/>
                <a:cs typeface="Calibri"/>
              </a:rPr>
              <a:t>message </a:t>
            </a:r>
            <a:r>
              <a:rPr sz="3000" spc="-31" dirty="0">
                <a:latin typeface="Calibri"/>
                <a:cs typeface="Calibri"/>
              </a:rPr>
              <a:t>for </a:t>
            </a: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26" dirty="0">
                <a:latin typeface="Calibri"/>
                <a:cs typeface="Calibri"/>
              </a:rPr>
              <a:t>first</a:t>
            </a:r>
            <a:r>
              <a:rPr sz="3000" spc="13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time</a:t>
            </a:r>
            <a:r>
              <a:rPr lang="en-US" sz="3000" spc="-9" dirty="0">
                <a:latin typeface="Calibri"/>
                <a:cs typeface="Calibri"/>
              </a:rPr>
              <a:t> from Process </a:t>
            </a:r>
            <a:r>
              <a:rPr lang="en-US" sz="3000" spc="-9" dirty="0" err="1">
                <a:latin typeface="Calibri"/>
                <a:cs typeface="Calibri"/>
              </a:rPr>
              <a:t>P</a:t>
            </a:r>
            <a:r>
              <a:rPr lang="en-US" sz="3177" i="1" spc="-13" baseline="-16666" dirty="0" err="1">
                <a:cs typeface="Calibri"/>
              </a:rPr>
              <a:t>k</a:t>
            </a:r>
            <a:r>
              <a:rPr lang="en-US" sz="3177" i="1" spc="-13" baseline="-16666" dirty="0">
                <a:cs typeface="Calibri"/>
              </a:rPr>
              <a:t> </a:t>
            </a:r>
            <a:endParaRPr sz="3000" dirty="0">
              <a:latin typeface="Calibri"/>
              <a:cs typeface="Calibri"/>
            </a:endParaRPr>
          </a:p>
          <a:p>
            <a:pPr marL="703207" lvl="1" indent="-266154">
              <a:spcBef>
                <a:spcPts val="547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9" dirty="0">
                <a:latin typeface="Calibri"/>
                <a:cs typeface="Calibri"/>
              </a:rPr>
              <a:t>P</a:t>
            </a:r>
            <a:r>
              <a:rPr sz="2647" i="1" spc="-13" baseline="-16666" dirty="0">
                <a:latin typeface="Calibri"/>
                <a:cs typeface="Calibri"/>
              </a:rPr>
              <a:t>j  </a:t>
            </a:r>
            <a:r>
              <a:rPr sz="2647" spc="-31" dirty="0">
                <a:latin typeface="Calibri"/>
                <a:cs typeface="Calibri"/>
              </a:rPr>
              <a:t>records </a:t>
            </a:r>
            <a:r>
              <a:rPr sz="2647" spc="-22" dirty="0">
                <a:latin typeface="Calibri"/>
                <a:cs typeface="Calibri"/>
              </a:rPr>
              <a:t>own </a:t>
            </a:r>
            <a:r>
              <a:rPr sz="2647" spc="-35" dirty="0">
                <a:latin typeface="Calibri"/>
                <a:cs typeface="Calibri"/>
              </a:rPr>
              <a:t>state </a:t>
            </a:r>
            <a:r>
              <a:rPr sz="2647" spc="-18" dirty="0">
                <a:latin typeface="Calibri"/>
                <a:cs typeface="Calibri"/>
              </a:rPr>
              <a:t>and </a:t>
            </a:r>
            <a:r>
              <a:rPr sz="2647" spc="-26" dirty="0">
                <a:latin typeface="Calibri"/>
                <a:cs typeface="Calibri"/>
              </a:rPr>
              <a:t>marks </a:t>
            </a:r>
            <a:r>
              <a:rPr sz="2647" spc="-13" dirty="0">
                <a:latin typeface="Calibri"/>
                <a:cs typeface="Calibri"/>
              </a:rPr>
              <a:t>C</a:t>
            </a:r>
            <a:r>
              <a:rPr sz="2647" i="1" spc="-19" baseline="-16666" dirty="0">
                <a:latin typeface="Calibri"/>
                <a:cs typeface="Calibri"/>
              </a:rPr>
              <a:t>kj </a:t>
            </a:r>
            <a:r>
              <a:rPr sz="2647" spc="-13" dirty="0">
                <a:latin typeface="Calibri"/>
                <a:cs typeface="Calibri"/>
              </a:rPr>
              <a:t>as</a:t>
            </a:r>
            <a:r>
              <a:rPr sz="2647" spc="-163" dirty="0">
                <a:latin typeface="Calibri"/>
                <a:cs typeface="Calibri"/>
              </a:rPr>
              <a:t> </a:t>
            </a:r>
            <a:r>
              <a:rPr sz="2647" spc="-22" dirty="0">
                <a:latin typeface="Calibri"/>
                <a:cs typeface="Calibri"/>
              </a:rPr>
              <a:t>empty</a:t>
            </a:r>
            <a:endParaRPr sz="2647" dirty="0">
              <a:latin typeface="Calibri"/>
              <a:cs typeface="Calibri"/>
            </a:endParaRPr>
          </a:p>
          <a:p>
            <a:pPr marL="703207" marR="150727" lvl="1" indent="-266154">
              <a:lnSpc>
                <a:spcPts val="3088"/>
              </a:lnSpc>
              <a:spcBef>
                <a:spcPts val="794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18" dirty="0">
                <a:latin typeface="Calibri"/>
                <a:cs typeface="Calibri"/>
              </a:rPr>
              <a:t>Send </a:t>
            </a:r>
            <a:r>
              <a:rPr sz="2647" spc="-13" dirty="0">
                <a:latin typeface="Calibri"/>
                <a:cs typeface="Calibri"/>
              </a:rPr>
              <a:t>the </a:t>
            </a:r>
            <a:r>
              <a:rPr sz="2647" spc="-35" dirty="0">
                <a:latin typeface="Calibri"/>
                <a:cs typeface="Calibri"/>
              </a:rPr>
              <a:t>marker </a:t>
            </a:r>
            <a:r>
              <a:rPr sz="2647" spc="-26" dirty="0">
                <a:latin typeface="Calibri"/>
                <a:cs typeface="Calibri"/>
              </a:rPr>
              <a:t>message </a:t>
            </a:r>
            <a:r>
              <a:rPr sz="2647" spc="-22" dirty="0">
                <a:latin typeface="Calibri"/>
                <a:cs typeface="Calibri"/>
              </a:rPr>
              <a:t>to </a:t>
            </a:r>
            <a:r>
              <a:rPr sz="2647" spc="-13" dirty="0">
                <a:latin typeface="Calibri"/>
                <a:cs typeface="Calibri"/>
              </a:rPr>
              <a:t>all </a:t>
            </a:r>
            <a:r>
              <a:rPr sz="2647" spc="-18" dirty="0">
                <a:latin typeface="Calibri"/>
                <a:cs typeface="Calibri"/>
              </a:rPr>
              <a:t>other </a:t>
            </a:r>
            <a:r>
              <a:rPr sz="2647" spc="-22" dirty="0">
                <a:latin typeface="Calibri"/>
                <a:cs typeface="Calibri"/>
              </a:rPr>
              <a:t>processes  </a:t>
            </a:r>
            <a:r>
              <a:rPr sz="2647" spc="-13" dirty="0">
                <a:latin typeface="Calibri"/>
                <a:cs typeface="Calibri"/>
              </a:rPr>
              <a:t>(using </a:t>
            </a:r>
            <a:r>
              <a:rPr sz="2647" i="1" spc="-13" dirty="0">
                <a:latin typeface="Calibri"/>
                <a:cs typeface="Calibri"/>
              </a:rPr>
              <a:t>N-1 </a:t>
            </a:r>
            <a:r>
              <a:rPr sz="2647" spc="-18" dirty="0">
                <a:latin typeface="Calibri"/>
                <a:cs typeface="Calibri"/>
              </a:rPr>
              <a:t>outbound</a:t>
            </a:r>
            <a:r>
              <a:rPr sz="2647" spc="-115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channels)</a:t>
            </a:r>
            <a:endParaRPr sz="2647" dirty="0">
              <a:latin typeface="Calibri"/>
              <a:cs typeface="Calibri"/>
            </a:endParaRPr>
          </a:p>
          <a:p>
            <a:pPr marL="703207" marR="777730" lvl="1" indent="-266154">
              <a:spcBef>
                <a:spcPts val="529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22" dirty="0">
                <a:latin typeface="Calibri"/>
                <a:cs typeface="Calibri"/>
              </a:rPr>
              <a:t>Start </a:t>
            </a:r>
            <a:r>
              <a:rPr sz="2647" spc="-31" dirty="0">
                <a:latin typeface="Calibri"/>
                <a:cs typeface="Calibri"/>
              </a:rPr>
              <a:t>recording </a:t>
            </a:r>
            <a:r>
              <a:rPr sz="2647" spc="-13" dirty="0">
                <a:latin typeface="Calibri"/>
                <a:cs typeface="Calibri"/>
              </a:rPr>
              <a:t>all </a:t>
            </a:r>
            <a:r>
              <a:rPr sz="2647" spc="-22" dirty="0">
                <a:latin typeface="Calibri"/>
                <a:cs typeface="Calibri"/>
              </a:rPr>
              <a:t>incoming </a:t>
            </a:r>
            <a:r>
              <a:rPr sz="2647" spc="-26" dirty="0">
                <a:latin typeface="Calibri"/>
                <a:cs typeface="Calibri"/>
              </a:rPr>
              <a:t>messages from  </a:t>
            </a:r>
            <a:r>
              <a:rPr sz="2647" spc="-18" dirty="0">
                <a:latin typeface="Calibri"/>
                <a:cs typeface="Calibri"/>
              </a:rPr>
              <a:t>channels </a:t>
            </a:r>
            <a:r>
              <a:rPr sz="2647" spc="-13" dirty="0">
                <a:latin typeface="Calibri"/>
                <a:cs typeface="Calibri"/>
              </a:rPr>
              <a:t>C</a:t>
            </a:r>
            <a:r>
              <a:rPr sz="2647" i="1" spc="-19" baseline="-16666" dirty="0">
                <a:latin typeface="Calibri"/>
                <a:cs typeface="Calibri"/>
              </a:rPr>
              <a:t>lj </a:t>
            </a:r>
            <a:r>
              <a:rPr sz="2647" spc="-31" dirty="0">
                <a:latin typeface="Calibri"/>
                <a:cs typeface="Calibri"/>
              </a:rPr>
              <a:t>for </a:t>
            </a:r>
            <a:r>
              <a:rPr sz="2647" i="1" dirty="0">
                <a:latin typeface="Calibri"/>
                <a:cs typeface="Calibri"/>
              </a:rPr>
              <a:t>l </a:t>
            </a:r>
            <a:r>
              <a:rPr sz="2647" spc="-13" dirty="0">
                <a:latin typeface="Calibri"/>
                <a:cs typeface="Calibri"/>
              </a:rPr>
              <a:t>not </a:t>
            </a:r>
            <a:r>
              <a:rPr sz="2647" spc="-18" dirty="0">
                <a:latin typeface="Calibri"/>
                <a:cs typeface="Calibri"/>
              </a:rPr>
              <a:t>equal </a:t>
            </a:r>
            <a:r>
              <a:rPr sz="2647" spc="-22" dirty="0">
                <a:latin typeface="Calibri"/>
                <a:cs typeface="Calibri"/>
              </a:rPr>
              <a:t>to </a:t>
            </a:r>
            <a:r>
              <a:rPr sz="2647" i="1" dirty="0">
                <a:latin typeface="Calibri"/>
                <a:cs typeface="Calibri"/>
              </a:rPr>
              <a:t>j </a:t>
            </a:r>
            <a:r>
              <a:rPr sz="2647" spc="-13" dirty="0">
                <a:latin typeface="Calibri"/>
                <a:cs typeface="Calibri"/>
              </a:rPr>
              <a:t>or</a:t>
            </a:r>
            <a:r>
              <a:rPr sz="2647" spc="-128" dirty="0">
                <a:latin typeface="Calibri"/>
                <a:cs typeface="Calibri"/>
              </a:rPr>
              <a:t> </a:t>
            </a:r>
            <a:r>
              <a:rPr sz="2647" i="1" dirty="0">
                <a:latin typeface="Calibri"/>
                <a:cs typeface="Calibri"/>
              </a:rPr>
              <a:t>k</a:t>
            </a:r>
            <a:endParaRPr sz="2647" dirty="0">
              <a:latin typeface="Calibri"/>
              <a:cs typeface="Calibri"/>
            </a:endParaRPr>
          </a:p>
          <a:p>
            <a:pPr marL="330591" marR="4483" indent="-319385">
              <a:lnSpc>
                <a:spcPct val="100499"/>
              </a:lnSpc>
              <a:spcBef>
                <a:spcPts val="600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Else </a:t>
            </a:r>
            <a:r>
              <a:rPr sz="3000" spc="-4" dirty="0">
                <a:latin typeface="Calibri"/>
                <a:cs typeface="Calibri"/>
              </a:rPr>
              <a:t>add all </a:t>
            </a:r>
            <a:r>
              <a:rPr sz="3000" spc="-18" dirty="0">
                <a:latin typeface="Calibri"/>
                <a:cs typeface="Calibri"/>
              </a:rPr>
              <a:t>messages </a:t>
            </a:r>
            <a:r>
              <a:rPr sz="3000" spc="-22" dirty="0">
                <a:latin typeface="Calibri"/>
                <a:cs typeface="Calibri"/>
              </a:rPr>
              <a:t>from </a:t>
            </a:r>
            <a:r>
              <a:rPr sz="3000" spc="-9" dirty="0">
                <a:latin typeface="Calibri"/>
                <a:cs typeface="Calibri"/>
              </a:rPr>
              <a:t>inbound channels  since </a:t>
            </a:r>
            <a:r>
              <a:rPr sz="3000" spc="-22" dirty="0">
                <a:latin typeface="Calibri"/>
                <a:cs typeface="Calibri"/>
              </a:rPr>
              <a:t>we </a:t>
            </a:r>
            <a:r>
              <a:rPr sz="3000" spc="-18" dirty="0">
                <a:latin typeface="Calibri"/>
                <a:cs typeface="Calibri"/>
              </a:rPr>
              <a:t>began </a:t>
            </a:r>
            <a:r>
              <a:rPr sz="3000" spc="-22" dirty="0">
                <a:latin typeface="Calibri"/>
                <a:cs typeface="Calibri"/>
              </a:rPr>
              <a:t>recording </a:t>
            </a:r>
            <a:r>
              <a:rPr sz="3000" spc="-18" dirty="0">
                <a:latin typeface="Calibri"/>
                <a:cs typeface="Calibri"/>
              </a:rPr>
              <a:t>to </a:t>
            </a:r>
            <a:r>
              <a:rPr sz="3000" spc="-9" dirty="0">
                <a:latin typeface="Calibri"/>
                <a:cs typeface="Calibri"/>
              </a:rPr>
              <a:t>their</a:t>
            </a:r>
            <a:r>
              <a:rPr sz="3000" spc="-13" dirty="0">
                <a:latin typeface="Calibri"/>
                <a:cs typeface="Calibri"/>
              </a:rPr>
              <a:t> </a:t>
            </a:r>
            <a:r>
              <a:rPr sz="3000" spc="-31" dirty="0">
                <a:latin typeface="Calibri"/>
                <a:cs typeface="Calibri"/>
              </a:rPr>
              <a:t>states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5081307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40" dirty="0"/>
              <a:t>Propagating </a:t>
            </a:r>
            <a:r>
              <a:rPr dirty="0"/>
              <a:t>a</a:t>
            </a:r>
            <a:r>
              <a:rPr spc="-49" dirty="0"/>
              <a:t> </a:t>
            </a:r>
            <a:r>
              <a:rPr spc="-31" dirty="0"/>
              <a:t>snapshot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71447" y="6241690"/>
            <a:ext cx="167528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-13" dirty="0">
                <a:solidFill>
                  <a:srgbClr val="898989"/>
                </a:solidFill>
                <a:latin typeface="Calibri"/>
                <a:cs typeface="Calibri"/>
              </a:rPr>
              <a:t>21</a:t>
            </a:r>
            <a:endParaRPr sz="114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428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5060576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62" dirty="0"/>
              <a:t>Terminating </a:t>
            </a:r>
            <a:r>
              <a:rPr dirty="0"/>
              <a:t>a</a:t>
            </a:r>
            <a:r>
              <a:rPr spc="-53" dirty="0"/>
              <a:t> </a:t>
            </a:r>
            <a:r>
              <a:rPr spc="-26" dirty="0"/>
              <a:t>snapshot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49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3152" y="1757298"/>
            <a:ext cx="7510182" cy="3346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750834" indent="-319385">
              <a:lnSpc>
                <a:spcPts val="3530"/>
              </a:lnSpc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All </a:t>
            </a:r>
            <a:r>
              <a:rPr sz="3000" spc="-18" dirty="0">
                <a:latin typeface="Calibri"/>
                <a:cs typeface="Calibri"/>
              </a:rPr>
              <a:t>processes </a:t>
            </a:r>
            <a:r>
              <a:rPr sz="3000" spc="-26" dirty="0">
                <a:latin typeface="Calibri"/>
                <a:cs typeface="Calibri"/>
              </a:rPr>
              <a:t>have </a:t>
            </a:r>
            <a:r>
              <a:rPr sz="3000" spc="-22" dirty="0">
                <a:latin typeface="Calibri"/>
                <a:cs typeface="Calibri"/>
              </a:rPr>
              <a:t>received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1" dirty="0">
                <a:latin typeface="Calibri"/>
                <a:cs typeface="Calibri"/>
              </a:rPr>
              <a:t>marker </a:t>
            </a:r>
            <a:r>
              <a:rPr sz="3000" spc="-4" dirty="0">
                <a:latin typeface="Calibri"/>
                <a:cs typeface="Calibri"/>
              </a:rPr>
              <a:t>(and  </a:t>
            </a:r>
            <a:r>
              <a:rPr sz="3000" spc="-26" dirty="0">
                <a:latin typeface="Calibri"/>
                <a:cs typeface="Calibri"/>
              </a:rPr>
              <a:t>recorded </a:t>
            </a:r>
            <a:r>
              <a:rPr sz="3000" spc="-9" dirty="0">
                <a:latin typeface="Calibri"/>
                <a:cs typeface="Calibri"/>
              </a:rPr>
              <a:t>their </a:t>
            </a:r>
            <a:r>
              <a:rPr sz="3000" spc="-13" dirty="0">
                <a:latin typeface="Calibri"/>
                <a:cs typeface="Calibri"/>
              </a:rPr>
              <a:t>own</a:t>
            </a:r>
            <a:r>
              <a:rPr sz="3000" spc="-31" dirty="0">
                <a:latin typeface="Calibri"/>
                <a:cs typeface="Calibri"/>
              </a:rPr>
              <a:t> state)</a:t>
            </a:r>
            <a:endParaRPr sz="3000">
              <a:latin typeface="Calibri"/>
              <a:cs typeface="Calibri"/>
            </a:endParaRPr>
          </a:p>
          <a:p>
            <a:pPr marL="330591" marR="4483" indent="-319385">
              <a:lnSpc>
                <a:spcPct val="99300"/>
              </a:lnSpc>
              <a:spcBef>
                <a:spcPts val="640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All </a:t>
            </a:r>
            <a:r>
              <a:rPr sz="3000" spc="-18" dirty="0">
                <a:latin typeface="Calibri"/>
                <a:cs typeface="Calibri"/>
              </a:rPr>
              <a:t>processes </a:t>
            </a:r>
            <a:r>
              <a:rPr sz="3000" spc="-26" dirty="0">
                <a:latin typeface="Calibri"/>
                <a:cs typeface="Calibri"/>
              </a:rPr>
              <a:t>have </a:t>
            </a:r>
            <a:r>
              <a:rPr sz="3000" spc="-22" dirty="0">
                <a:latin typeface="Calibri"/>
                <a:cs typeface="Calibri"/>
              </a:rPr>
              <a:t>received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1" dirty="0">
                <a:latin typeface="Calibri"/>
                <a:cs typeface="Calibri"/>
              </a:rPr>
              <a:t>marker </a:t>
            </a:r>
            <a:r>
              <a:rPr sz="3000" spc="-9" dirty="0">
                <a:latin typeface="Calibri"/>
                <a:cs typeface="Calibri"/>
              </a:rPr>
              <a:t>on </a:t>
            </a:r>
            <a:r>
              <a:rPr sz="3000" spc="-4" dirty="0">
                <a:latin typeface="Calibri"/>
                <a:cs typeface="Calibri"/>
              </a:rPr>
              <a:t>all the  </a:t>
            </a:r>
            <a:r>
              <a:rPr sz="3000" i="1" spc="-9" dirty="0">
                <a:latin typeface="Calibri"/>
                <a:cs typeface="Calibri"/>
              </a:rPr>
              <a:t>N-1 </a:t>
            </a:r>
            <a:r>
              <a:rPr sz="3000" spc="-13" dirty="0">
                <a:latin typeface="Calibri"/>
                <a:cs typeface="Calibri"/>
              </a:rPr>
              <a:t>incoming </a:t>
            </a:r>
            <a:r>
              <a:rPr sz="3000" spc="-9" dirty="0">
                <a:latin typeface="Calibri"/>
                <a:cs typeface="Calibri"/>
              </a:rPr>
              <a:t>channels </a:t>
            </a:r>
            <a:r>
              <a:rPr sz="3000" spc="-4" dirty="0">
                <a:latin typeface="Calibri"/>
                <a:cs typeface="Calibri"/>
              </a:rPr>
              <a:t>(and </a:t>
            </a:r>
            <a:r>
              <a:rPr sz="3000" spc="-26" dirty="0">
                <a:latin typeface="Calibri"/>
                <a:cs typeface="Calibri"/>
              </a:rPr>
              <a:t>recorded </a:t>
            </a:r>
            <a:r>
              <a:rPr sz="3000" spc="-9" dirty="0">
                <a:latin typeface="Calibri"/>
                <a:cs typeface="Calibri"/>
              </a:rPr>
              <a:t>their  </a:t>
            </a:r>
            <a:r>
              <a:rPr sz="3000" spc="-26" dirty="0">
                <a:latin typeface="Calibri"/>
                <a:cs typeface="Calibri"/>
              </a:rPr>
              <a:t>states)</a:t>
            </a:r>
            <a:endParaRPr sz="3000">
              <a:latin typeface="Calibri"/>
              <a:cs typeface="Calibri"/>
            </a:endParaRPr>
          </a:p>
          <a:p>
            <a:pPr marL="330591" marR="478517" indent="-319385">
              <a:lnSpc>
                <a:spcPct val="100499"/>
              </a:lnSpc>
              <a:spcBef>
                <a:spcPts val="613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62" dirty="0">
                <a:latin typeface="Calibri"/>
                <a:cs typeface="Calibri"/>
              </a:rPr>
              <a:t>Later,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2" dirty="0">
                <a:latin typeface="Calibri"/>
                <a:cs typeface="Calibri"/>
              </a:rPr>
              <a:t>central </a:t>
            </a:r>
            <a:r>
              <a:rPr sz="3000" spc="-13" dirty="0">
                <a:latin typeface="Calibri"/>
                <a:cs typeface="Calibri"/>
              </a:rPr>
              <a:t>server </a:t>
            </a:r>
            <a:r>
              <a:rPr sz="3000" spc="-18" dirty="0">
                <a:latin typeface="Calibri"/>
                <a:cs typeface="Calibri"/>
              </a:rPr>
              <a:t>can </a:t>
            </a:r>
            <a:r>
              <a:rPr sz="3000" spc="-22" dirty="0">
                <a:latin typeface="Calibri"/>
                <a:cs typeface="Calibri"/>
              </a:rPr>
              <a:t>gather </a:t>
            </a: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9" dirty="0">
                <a:latin typeface="Calibri"/>
                <a:cs typeface="Calibri"/>
              </a:rPr>
              <a:t>partial 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18" dirty="0">
                <a:latin typeface="Calibri"/>
                <a:cs typeface="Calibri"/>
              </a:rPr>
              <a:t>to </a:t>
            </a:r>
            <a:r>
              <a:rPr sz="3000" spc="-4" dirty="0">
                <a:latin typeface="Calibri"/>
                <a:cs typeface="Calibri"/>
              </a:rPr>
              <a:t>build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9" dirty="0">
                <a:latin typeface="Calibri"/>
                <a:cs typeface="Calibri"/>
              </a:rPr>
              <a:t>global</a:t>
            </a:r>
            <a:r>
              <a:rPr sz="3000" spc="-31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snapshot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56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a known upper bound on the time required to send a message</a:t>
            </a:r>
          </a:p>
          <a:p>
            <a:pPr lvl="1"/>
            <a:r>
              <a:rPr lang="en-US" dirty="0"/>
              <a:t>Including the </a:t>
            </a:r>
            <a:r>
              <a:rPr lang="en-US" b="1" dirty="0"/>
              <a:t>computation time</a:t>
            </a:r>
            <a:r>
              <a:rPr lang="en-US" dirty="0"/>
              <a:t> needed to generate the message</a:t>
            </a:r>
          </a:p>
          <a:p>
            <a:pPr lvl="1"/>
            <a:r>
              <a:rPr lang="en-US" dirty="0"/>
              <a:t>And the </a:t>
            </a:r>
            <a:r>
              <a:rPr lang="en-US" b="1" dirty="0"/>
              <a:t>communication time</a:t>
            </a:r>
            <a:r>
              <a:rPr lang="en-US" dirty="0"/>
              <a:t> needed to transfer the message across the network</a:t>
            </a:r>
          </a:p>
          <a:p>
            <a:r>
              <a:rPr lang="en-US" dirty="0"/>
              <a:t>This lets the processes organize the message passing into </a:t>
            </a:r>
            <a:r>
              <a:rPr lang="en-US" b="1" dirty="0"/>
              <a:t>rounds</a:t>
            </a:r>
            <a:endParaRPr lang="en-US" dirty="0"/>
          </a:p>
          <a:p>
            <a:r>
              <a:rPr lang="en-US" dirty="0"/>
              <a:t>If a process has not received a message by the end of a round, the process can conclude the message will never be received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35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2" y="1734887"/>
            <a:ext cx="37332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1 </a:t>
            </a:r>
            <a:r>
              <a:rPr sz="3000" spc="-13" dirty="0">
                <a:latin typeface="Calibri"/>
                <a:cs typeface="Calibri"/>
              </a:rPr>
              <a:t>initiates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7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snapshot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1861297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22" dirty="0"/>
              <a:t>E</a:t>
            </a:r>
            <a:r>
              <a:rPr spc="-84" dirty="0"/>
              <a:t>x</a:t>
            </a:r>
            <a:r>
              <a:rPr spc="-22" dirty="0"/>
              <a:t>a</a:t>
            </a:r>
            <a:r>
              <a:rPr spc="-44" dirty="0"/>
              <a:t>m</a:t>
            </a:r>
            <a:r>
              <a:rPr spc="-26" dirty="0"/>
              <a:t>p</a:t>
            </a:r>
            <a:r>
              <a:rPr spc="-18" dirty="0"/>
              <a:t>l</a:t>
            </a:r>
            <a:r>
              <a:rPr dirty="0"/>
              <a:t>e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50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91213" y="3956231"/>
            <a:ext cx="1090332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12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209" y="4239185"/>
            <a:ext cx="1210235" cy="638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827" y="4205567"/>
            <a:ext cx="1143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755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755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5349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209" y="4743449"/>
            <a:ext cx="1210235" cy="638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033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209" y="5236509"/>
            <a:ext cx="1210235" cy="638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033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755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755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5210" y="4239185"/>
            <a:ext cx="1210235" cy="638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8828" y="4205567"/>
            <a:ext cx="1131794" cy="80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3737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3737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70328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4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95210" y="4743449"/>
            <a:ext cx="1210235" cy="638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0034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5210" y="5236509"/>
            <a:ext cx="1210235" cy="6387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0034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3737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3737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20524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45715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83674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75505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2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3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17058" y="5920592"/>
            <a:ext cx="1090332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21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609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1" y="1734887"/>
            <a:ext cx="402627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22" dirty="0">
                <a:latin typeface="Calibri"/>
                <a:cs typeface="Calibri"/>
              </a:rPr>
              <a:t>First,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1 </a:t>
            </a:r>
            <a:r>
              <a:rPr sz="3000" spc="-26" dirty="0">
                <a:latin typeface="Calibri"/>
                <a:cs typeface="Calibri"/>
              </a:rPr>
              <a:t>records </a:t>
            </a:r>
            <a:r>
              <a:rPr sz="3000" spc="-4" dirty="0">
                <a:latin typeface="Calibri"/>
                <a:cs typeface="Calibri"/>
              </a:rPr>
              <a:t>its</a:t>
            </a:r>
            <a:r>
              <a:rPr sz="3000" spc="-44" dirty="0">
                <a:latin typeface="Calibri"/>
                <a:cs typeface="Calibri"/>
              </a:rPr>
              <a:t> </a:t>
            </a:r>
            <a:r>
              <a:rPr sz="3000" spc="-31" dirty="0">
                <a:latin typeface="Calibri"/>
                <a:cs typeface="Calibri"/>
              </a:rPr>
              <a:t>state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1861297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22" dirty="0"/>
              <a:t>E</a:t>
            </a:r>
            <a:r>
              <a:rPr spc="-84" dirty="0"/>
              <a:t>x</a:t>
            </a:r>
            <a:r>
              <a:rPr spc="-22" dirty="0"/>
              <a:t>a</a:t>
            </a:r>
            <a:r>
              <a:rPr spc="-44" dirty="0"/>
              <a:t>m</a:t>
            </a:r>
            <a:r>
              <a:rPr spc="-26" dirty="0"/>
              <a:t>p</a:t>
            </a:r>
            <a:r>
              <a:rPr spc="-18" dirty="0"/>
              <a:t>l</a:t>
            </a:r>
            <a:r>
              <a:rPr dirty="0"/>
              <a:t>e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51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91213" y="3956231"/>
            <a:ext cx="1090332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12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209" y="4239185"/>
            <a:ext cx="1210235" cy="638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827" y="4205567"/>
            <a:ext cx="1143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755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755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5349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209" y="4743449"/>
            <a:ext cx="1210235" cy="638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033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209" y="5236509"/>
            <a:ext cx="1210235" cy="638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033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755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755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5210" y="4239185"/>
            <a:ext cx="1210235" cy="638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8828" y="4205567"/>
            <a:ext cx="1131794" cy="80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3737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3737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70328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4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95210" y="4743449"/>
            <a:ext cx="1210235" cy="638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0034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5210" y="5236509"/>
            <a:ext cx="1210235" cy="6387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0034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3737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3737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20524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45715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83674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75505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2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3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17058" y="5920592"/>
            <a:ext cx="1090332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21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764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1861297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22" dirty="0"/>
              <a:t>E</a:t>
            </a:r>
            <a:r>
              <a:rPr spc="-84" dirty="0"/>
              <a:t>x</a:t>
            </a:r>
            <a:r>
              <a:rPr spc="-22" dirty="0"/>
              <a:t>a</a:t>
            </a:r>
            <a:r>
              <a:rPr spc="-44" dirty="0"/>
              <a:t>m</a:t>
            </a:r>
            <a:r>
              <a:rPr spc="-26" dirty="0"/>
              <a:t>p</a:t>
            </a:r>
            <a:r>
              <a:rPr spc="-18" dirty="0"/>
              <a:t>l</a:t>
            </a:r>
            <a:r>
              <a:rPr dirty="0"/>
              <a:t>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52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209" y="4239185"/>
            <a:ext cx="1210235" cy="638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27" y="4205567"/>
            <a:ext cx="1143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755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755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209" y="4743449"/>
            <a:ext cx="1210235" cy="638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033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209" y="5236509"/>
            <a:ext cx="1210235" cy="638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033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55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755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5210" y="4239185"/>
            <a:ext cx="1210235" cy="638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28828" y="4205567"/>
            <a:ext cx="1131794" cy="80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63737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3737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5210" y="4743449"/>
            <a:ext cx="1210235" cy="638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0034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5210" y="5236509"/>
            <a:ext cx="1210235" cy="6387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0034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3737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3737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93151" y="1738087"/>
            <a:ext cx="7531474" cy="400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596745" indent="-319385">
              <a:lnSpc>
                <a:spcPct val="99300"/>
              </a:lnSpc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Then, P</a:t>
            </a:r>
            <a:r>
              <a:rPr sz="3044" spc="-13" baseline="-16908" dirty="0">
                <a:latin typeface="Calibri"/>
                <a:cs typeface="Calibri"/>
              </a:rPr>
              <a:t>1 </a:t>
            </a:r>
            <a:r>
              <a:rPr sz="3000" spc="-9" dirty="0">
                <a:latin typeface="Calibri"/>
                <a:cs typeface="Calibri"/>
              </a:rPr>
              <a:t>sends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1" dirty="0">
                <a:latin typeface="Calibri"/>
                <a:cs typeface="Calibri"/>
              </a:rPr>
              <a:t>marker </a:t>
            </a:r>
            <a:r>
              <a:rPr sz="3000" spc="-13" dirty="0">
                <a:latin typeface="Calibri"/>
                <a:cs typeface="Calibri"/>
              </a:rPr>
              <a:t>message </a:t>
            </a:r>
            <a:r>
              <a:rPr sz="3000" spc="-18" dirty="0">
                <a:latin typeface="Calibri"/>
                <a:cs typeface="Calibri"/>
              </a:rPr>
              <a:t>to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2 </a:t>
            </a:r>
            <a:r>
              <a:rPr sz="3000" spc="-4" dirty="0">
                <a:latin typeface="Calibri"/>
                <a:cs typeface="Calibri"/>
              </a:rPr>
              <a:t>and  </a:t>
            </a:r>
            <a:r>
              <a:rPr sz="3000" spc="-9" dirty="0">
                <a:latin typeface="Calibri"/>
                <a:cs typeface="Calibri"/>
              </a:rPr>
              <a:t>begins </a:t>
            </a:r>
            <a:r>
              <a:rPr sz="3000" spc="-22" dirty="0">
                <a:latin typeface="Calibri"/>
                <a:cs typeface="Calibri"/>
              </a:rPr>
              <a:t>recording </a:t>
            </a:r>
            <a:r>
              <a:rPr sz="3000" spc="-4" dirty="0">
                <a:latin typeface="Calibri"/>
                <a:cs typeface="Calibri"/>
              </a:rPr>
              <a:t>all </a:t>
            </a:r>
            <a:r>
              <a:rPr sz="3000" spc="-18" dirty="0">
                <a:latin typeface="Calibri"/>
                <a:cs typeface="Calibri"/>
              </a:rPr>
              <a:t>messages </a:t>
            </a:r>
            <a:r>
              <a:rPr sz="3000" spc="-9" dirty="0">
                <a:latin typeface="Calibri"/>
                <a:cs typeface="Calibri"/>
              </a:rPr>
              <a:t>on inbound  channels</a:t>
            </a:r>
            <a:endParaRPr sz="3000">
              <a:latin typeface="Calibri"/>
              <a:cs typeface="Calibri"/>
            </a:endParaRPr>
          </a:p>
          <a:p>
            <a:pPr marL="330591" indent="-319385">
              <a:spcBef>
                <a:spcPts val="635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13" dirty="0">
                <a:latin typeface="Calibri"/>
                <a:cs typeface="Calibri"/>
              </a:rPr>
              <a:t>Meanwhile, </a:t>
            </a: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2 </a:t>
            </a:r>
            <a:r>
              <a:rPr sz="3000" spc="-18" dirty="0">
                <a:latin typeface="Calibri"/>
                <a:cs typeface="Calibri"/>
              </a:rPr>
              <a:t>sent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3" dirty="0">
                <a:latin typeface="Calibri"/>
                <a:cs typeface="Calibri"/>
              </a:rPr>
              <a:t>message </a:t>
            </a:r>
            <a:r>
              <a:rPr sz="3000" spc="-18" dirty="0">
                <a:latin typeface="Calibri"/>
                <a:cs typeface="Calibri"/>
              </a:rPr>
              <a:t>to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P</a:t>
            </a:r>
            <a:r>
              <a:rPr sz="3044" spc="-19" baseline="-16908" dirty="0">
                <a:latin typeface="Calibri"/>
                <a:cs typeface="Calibri"/>
              </a:rPr>
              <a:t>1</a:t>
            </a:r>
            <a:endParaRPr sz="3044" baseline="-16908">
              <a:latin typeface="Calibri"/>
              <a:cs typeface="Calibri"/>
            </a:endParaRPr>
          </a:p>
          <a:p>
            <a:pPr marL="235336" algn="ctr">
              <a:spcBef>
                <a:spcPts val="2506"/>
              </a:spcBef>
            </a:pPr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12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66" dirty="0">
                <a:latin typeface="Calibri"/>
                <a:cs typeface="Calibri"/>
              </a:rPr>
              <a:t> </a:t>
            </a:r>
            <a:r>
              <a:rPr sz="1677" b="1" spc="-9" dirty="0">
                <a:latin typeface="Calibri"/>
                <a:cs typeface="Calibri"/>
              </a:rPr>
              <a:t>[&lt;marker&gt;]</a:t>
            </a:r>
            <a:endParaRPr sz="1677">
              <a:latin typeface="Calibri"/>
              <a:cs typeface="Calibri"/>
            </a:endParaRPr>
          </a:p>
          <a:p>
            <a:pPr marL="33059">
              <a:spcBef>
                <a:spcPts val="821"/>
              </a:spcBef>
              <a:tabLst>
                <a:tab pos="6888623" algn="l"/>
              </a:tabLst>
            </a:pPr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 </a:t>
            </a:r>
            <a:r>
              <a:rPr sz="2647" b="1" dirty="0">
                <a:latin typeface="Calibri"/>
                <a:cs typeface="Calibri"/>
              </a:rPr>
              <a:t>0	</a:t>
            </a:r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4</a:t>
            </a:r>
            <a:endParaRPr sz="2647">
              <a:latin typeface="Calibri"/>
              <a:cs typeface="Calibri"/>
            </a:endParaRPr>
          </a:p>
          <a:p>
            <a:pPr marL="38102">
              <a:spcBef>
                <a:spcPts val="763"/>
              </a:spcBef>
              <a:tabLst>
                <a:tab pos="1563304" algn="l"/>
                <a:tab pos="5701857" algn="l"/>
                <a:tab pos="6893666" algn="l"/>
              </a:tabLst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 </a:t>
            </a:r>
            <a:r>
              <a:rPr sz="2647" b="1" dirty="0">
                <a:latin typeface="Calibri"/>
                <a:cs typeface="Calibri"/>
              </a:rPr>
              <a:t>0	</a:t>
            </a:r>
            <a:r>
              <a:rPr sz="2647" b="1" spc="-13" dirty="0">
                <a:latin typeface="Calibri"/>
                <a:cs typeface="Calibri"/>
              </a:rPr>
              <a:t>P</a:t>
            </a:r>
            <a:r>
              <a:rPr sz="2647" b="1" spc="-19" baseline="-16666" dirty="0">
                <a:latin typeface="Calibri"/>
                <a:cs typeface="Calibri"/>
              </a:rPr>
              <a:t>1	</a:t>
            </a:r>
            <a:r>
              <a:rPr sz="2647" b="1" spc="-13" dirty="0">
                <a:latin typeface="Calibri"/>
                <a:cs typeface="Calibri"/>
              </a:rPr>
              <a:t>P</a:t>
            </a:r>
            <a:r>
              <a:rPr sz="2647" b="1" spc="-19" baseline="-16666" dirty="0">
                <a:latin typeface="Calibri"/>
                <a:cs typeface="Calibri"/>
              </a:rPr>
              <a:t>2	</a:t>
            </a: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2</a:t>
            </a:r>
            <a:endParaRPr sz="2647">
              <a:latin typeface="Calibri"/>
              <a:cs typeface="Calibri"/>
            </a:endParaRPr>
          </a:p>
          <a:p>
            <a:pPr marL="44826">
              <a:spcBef>
                <a:spcPts val="732"/>
              </a:spcBef>
              <a:tabLst>
                <a:tab pos="6900390" algn="l"/>
              </a:tabLst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 </a:t>
            </a:r>
            <a:r>
              <a:rPr sz="2647" b="1" dirty="0">
                <a:latin typeface="Calibri"/>
                <a:cs typeface="Calibri"/>
              </a:rPr>
              <a:t>0	</a:t>
            </a: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3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17058" y="5920592"/>
            <a:ext cx="785531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21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[M</a:t>
            </a:r>
            <a:r>
              <a:rPr sz="1721" b="1" spc="-6" baseline="-17094" dirty="0">
                <a:latin typeface="Calibri"/>
                <a:cs typeface="Calibri"/>
              </a:rPr>
              <a:t>1</a:t>
            </a:r>
            <a:r>
              <a:rPr sz="1677" b="1" spc="-4" dirty="0">
                <a:latin typeface="Calibri"/>
                <a:cs typeface="Calibri"/>
              </a:rPr>
              <a:t>]</a:t>
            </a:r>
            <a:endParaRPr sz="16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22897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2" y="1757298"/>
            <a:ext cx="6680947" cy="1436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4483" indent="-319385">
              <a:lnSpc>
                <a:spcPts val="3530"/>
              </a:lnSpc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2 </a:t>
            </a:r>
            <a:r>
              <a:rPr sz="3000" spc="-22" dirty="0">
                <a:latin typeface="Calibri"/>
                <a:cs typeface="Calibri"/>
              </a:rPr>
              <a:t>receives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1" dirty="0">
                <a:latin typeface="Calibri"/>
                <a:cs typeface="Calibri"/>
              </a:rPr>
              <a:t>marker </a:t>
            </a:r>
            <a:r>
              <a:rPr sz="3000" spc="-18" dirty="0">
                <a:latin typeface="Calibri"/>
                <a:cs typeface="Calibri"/>
              </a:rPr>
              <a:t>message </a:t>
            </a:r>
            <a:r>
              <a:rPr sz="3000" spc="-31" dirty="0">
                <a:latin typeface="Calibri"/>
                <a:cs typeface="Calibri"/>
              </a:rPr>
              <a:t>for </a:t>
            </a: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26" dirty="0">
                <a:latin typeface="Calibri"/>
                <a:cs typeface="Calibri"/>
              </a:rPr>
              <a:t>first  </a:t>
            </a:r>
            <a:r>
              <a:rPr sz="3000" spc="-9" dirty="0">
                <a:latin typeface="Calibri"/>
                <a:cs typeface="Calibri"/>
              </a:rPr>
              <a:t>time, so </a:t>
            </a:r>
            <a:r>
              <a:rPr sz="3000" spc="-26" dirty="0">
                <a:latin typeface="Calibri"/>
                <a:cs typeface="Calibri"/>
              </a:rPr>
              <a:t>records </a:t>
            </a:r>
            <a:r>
              <a:rPr sz="3000" spc="-4" dirty="0">
                <a:latin typeface="Calibri"/>
                <a:cs typeface="Calibri"/>
              </a:rPr>
              <a:t>its</a:t>
            </a:r>
            <a:r>
              <a:rPr sz="3000" spc="-62" dirty="0">
                <a:latin typeface="Calibri"/>
                <a:cs typeface="Calibri"/>
              </a:rPr>
              <a:t> </a:t>
            </a:r>
            <a:r>
              <a:rPr sz="3000" spc="-31" dirty="0">
                <a:latin typeface="Calibri"/>
                <a:cs typeface="Calibri"/>
              </a:rPr>
              <a:t>state</a:t>
            </a:r>
            <a:endParaRPr sz="3000">
              <a:latin typeface="Calibri"/>
              <a:cs typeface="Calibri"/>
            </a:endParaRPr>
          </a:p>
          <a:p>
            <a:pPr marL="330591" indent="-319385">
              <a:spcBef>
                <a:spcPts val="618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2 </a:t>
            </a:r>
            <a:r>
              <a:rPr sz="3000" spc="-9" dirty="0">
                <a:latin typeface="Calibri"/>
                <a:cs typeface="Calibri"/>
              </a:rPr>
              <a:t>then </a:t>
            </a:r>
            <a:r>
              <a:rPr sz="3000" spc="-13" dirty="0">
                <a:latin typeface="Calibri"/>
                <a:cs typeface="Calibri"/>
              </a:rPr>
              <a:t>sends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6" dirty="0">
                <a:latin typeface="Calibri"/>
                <a:cs typeface="Calibri"/>
              </a:rPr>
              <a:t>marker </a:t>
            </a:r>
            <a:r>
              <a:rPr sz="3000" spc="-13" dirty="0">
                <a:latin typeface="Calibri"/>
                <a:cs typeface="Calibri"/>
              </a:rPr>
              <a:t>message </a:t>
            </a:r>
            <a:r>
              <a:rPr sz="3000" spc="-18" dirty="0">
                <a:latin typeface="Calibri"/>
                <a:cs typeface="Calibri"/>
              </a:rPr>
              <a:t>to</a:t>
            </a:r>
            <a:r>
              <a:rPr sz="3000" spc="-79" dirty="0">
                <a:latin typeface="Calibri"/>
                <a:cs typeface="Calibri"/>
              </a:rPr>
              <a:t> </a:t>
            </a:r>
            <a:r>
              <a:rPr sz="3000" spc="-4" dirty="0">
                <a:latin typeface="Calibri"/>
                <a:cs typeface="Calibri"/>
              </a:rPr>
              <a:t>P</a:t>
            </a:r>
            <a:r>
              <a:rPr sz="3044" spc="-6" baseline="-16908" dirty="0">
                <a:latin typeface="Calibri"/>
                <a:cs typeface="Calibri"/>
              </a:rPr>
              <a:t>1</a:t>
            </a:r>
            <a:endParaRPr sz="3044" baseline="-1690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1861297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22" dirty="0"/>
              <a:t>E</a:t>
            </a:r>
            <a:r>
              <a:rPr spc="-84" dirty="0"/>
              <a:t>x</a:t>
            </a:r>
            <a:r>
              <a:rPr spc="-22" dirty="0"/>
              <a:t>a</a:t>
            </a:r>
            <a:r>
              <a:rPr spc="-44" dirty="0"/>
              <a:t>m</a:t>
            </a:r>
            <a:r>
              <a:rPr spc="-26" dirty="0"/>
              <a:t>p</a:t>
            </a:r>
            <a:r>
              <a:rPr spc="-18" dirty="0"/>
              <a:t>l</a:t>
            </a:r>
            <a:r>
              <a:rPr dirty="0"/>
              <a:t>e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53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45715" y="4815755"/>
            <a:ext cx="31208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83674" y="4815755"/>
            <a:ext cx="31208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91213" y="3956231"/>
            <a:ext cx="1090332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12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209" y="4239185"/>
            <a:ext cx="1210235" cy="638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827" y="4205567"/>
            <a:ext cx="1143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755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755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5349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7209" y="4743449"/>
            <a:ext cx="1210235" cy="638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2033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0524" y="4817647"/>
            <a:ext cx="644338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7209" y="5236509"/>
            <a:ext cx="1210235" cy="638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2033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8755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755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27177" y="5314838"/>
            <a:ext cx="630891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95210" y="4239185"/>
            <a:ext cx="1210235" cy="638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28828" y="4205567"/>
            <a:ext cx="1131794" cy="80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3737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3737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70328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4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95210" y="4743449"/>
            <a:ext cx="1210235" cy="638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0034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675505" y="4817647"/>
            <a:ext cx="644338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2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95210" y="5236509"/>
            <a:ext cx="1210235" cy="6387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40034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63737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63737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682157" y="5314838"/>
            <a:ext cx="630891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3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58981" y="5917515"/>
            <a:ext cx="282949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dirty="0">
                <a:latin typeface="Calibri"/>
                <a:cs typeface="Calibri"/>
              </a:rPr>
              <a:t>M</a:t>
            </a:r>
            <a:r>
              <a:rPr sz="1721" b="1" baseline="-17094" dirty="0">
                <a:latin typeface="Calibri"/>
                <a:cs typeface="Calibri"/>
              </a:rPr>
              <a:t>1</a:t>
            </a:r>
            <a:endParaRPr sz="1721" baseline="-17094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17058" y="5920592"/>
            <a:ext cx="1371040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21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62" dirty="0">
                <a:latin typeface="Calibri"/>
                <a:cs typeface="Calibri"/>
              </a:rPr>
              <a:t> </a:t>
            </a:r>
            <a:r>
              <a:rPr sz="1677" b="1" spc="-9" dirty="0">
                <a:latin typeface="Calibri"/>
                <a:cs typeface="Calibri"/>
              </a:rPr>
              <a:t>[&lt;marker&gt;]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32465" y="4050588"/>
            <a:ext cx="866215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-13" dirty="0">
                <a:latin typeface="Calibri"/>
                <a:cs typeface="Calibri"/>
              </a:rPr>
              <a:t>&lt;marker&gt;</a:t>
            </a:r>
            <a:endParaRPr sz="16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528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2" y="1738087"/>
            <a:ext cx="7041776" cy="13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4483" indent="-319385" algn="just">
              <a:lnSpc>
                <a:spcPct val="99300"/>
              </a:lnSpc>
              <a:buFont typeface="Arial"/>
              <a:buChar char="•"/>
              <a:tabLst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P</a:t>
            </a:r>
            <a:r>
              <a:rPr sz="3044" spc="-13" baseline="-16908" dirty="0">
                <a:latin typeface="Calibri"/>
                <a:cs typeface="Calibri"/>
              </a:rPr>
              <a:t>1 </a:t>
            </a:r>
            <a:r>
              <a:rPr sz="3000" spc="-4" dirty="0">
                <a:latin typeface="Calibri"/>
                <a:cs typeface="Calibri"/>
              </a:rPr>
              <a:t>has </a:t>
            </a:r>
            <a:r>
              <a:rPr sz="3000" spc="-13" dirty="0">
                <a:latin typeface="Calibri"/>
                <a:cs typeface="Calibri"/>
              </a:rPr>
              <a:t>already </a:t>
            </a:r>
            <a:r>
              <a:rPr sz="3000" spc="-18" dirty="0">
                <a:latin typeface="Calibri"/>
                <a:cs typeface="Calibri"/>
              </a:rPr>
              <a:t>sent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1" dirty="0">
                <a:latin typeface="Calibri"/>
                <a:cs typeface="Calibri"/>
              </a:rPr>
              <a:t>marker </a:t>
            </a:r>
            <a:r>
              <a:rPr sz="3000" spc="-18" dirty="0">
                <a:latin typeface="Calibri"/>
                <a:cs typeface="Calibri"/>
              </a:rPr>
              <a:t>message, </a:t>
            </a:r>
            <a:r>
              <a:rPr sz="3000" spc="-9" dirty="0">
                <a:latin typeface="Calibri"/>
                <a:cs typeface="Calibri"/>
              </a:rPr>
              <a:t>so </a:t>
            </a:r>
            <a:r>
              <a:rPr sz="3000" spc="-4" dirty="0">
                <a:latin typeface="Calibri"/>
                <a:cs typeface="Calibri"/>
              </a:rPr>
              <a:t>it  </a:t>
            </a:r>
            <a:r>
              <a:rPr sz="3000" spc="-26" dirty="0">
                <a:latin typeface="Calibri"/>
                <a:cs typeface="Calibri"/>
              </a:rPr>
              <a:t>records </a:t>
            </a:r>
            <a:r>
              <a:rPr sz="3000" spc="-4" dirty="0">
                <a:latin typeface="Calibri"/>
                <a:cs typeface="Calibri"/>
              </a:rPr>
              <a:t>all </a:t>
            </a:r>
            <a:r>
              <a:rPr sz="3000" spc="-18" dirty="0">
                <a:latin typeface="Calibri"/>
                <a:cs typeface="Calibri"/>
              </a:rPr>
              <a:t>messages </a:t>
            </a:r>
            <a:r>
              <a:rPr sz="3000" spc="-4" dirty="0">
                <a:latin typeface="Calibri"/>
                <a:cs typeface="Calibri"/>
              </a:rPr>
              <a:t>it </a:t>
            </a:r>
            <a:r>
              <a:rPr sz="3000" spc="-22" dirty="0">
                <a:latin typeface="Calibri"/>
                <a:cs typeface="Calibri"/>
              </a:rPr>
              <a:t>received </a:t>
            </a:r>
            <a:r>
              <a:rPr sz="3000" spc="-9" dirty="0">
                <a:latin typeface="Calibri"/>
                <a:cs typeface="Calibri"/>
              </a:rPr>
              <a:t>on inbound  channels </a:t>
            </a:r>
            <a:r>
              <a:rPr sz="3000" spc="-18" dirty="0">
                <a:latin typeface="Calibri"/>
                <a:cs typeface="Calibri"/>
              </a:rPr>
              <a:t>to </a:t>
            </a: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18" dirty="0">
                <a:latin typeface="Calibri"/>
                <a:cs typeface="Calibri"/>
              </a:rPr>
              <a:t>appropriate </a:t>
            </a:r>
            <a:r>
              <a:rPr sz="3000" spc="-31" dirty="0">
                <a:latin typeface="Calibri"/>
                <a:cs typeface="Calibri"/>
              </a:rPr>
              <a:t>channel’s</a:t>
            </a:r>
            <a:r>
              <a:rPr sz="3000" spc="-44" dirty="0">
                <a:latin typeface="Calibri"/>
                <a:cs typeface="Calibri"/>
              </a:rPr>
              <a:t> </a:t>
            </a:r>
            <a:r>
              <a:rPr sz="3000" spc="-31" dirty="0">
                <a:latin typeface="Calibri"/>
                <a:cs typeface="Calibri"/>
              </a:rPr>
              <a:t>state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1861297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22" dirty="0"/>
              <a:t>E</a:t>
            </a:r>
            <a:r>
              <a:rPr spc="-84" dirty="0"/>
              <a:t>x</a:t>
            </a:r>
            <a:r>
              <a:rPr spc="-22" dirty="0"/>
              <a:t>a</a:t>
            </a:r>
            <a:r>
              <a:rPr spc="-44" dirty="0"/>
              <a:t>m</a:t>
            </a:r>
            <a:r>
              <a:rPr spc="-26" dirty="0"/>
              <a:t>p</a:t>
            </a:r>
            <a:r>
              <a:rPr spc="-18" dirty="0"/>
              <a:t>l</a:t>
            </a:r>
            <a:r>
              <a:rPr dirty="0"/>
              <a:t>e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54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91213" y="3956231"/>
            <a:ext cx="1090332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12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209" y="4239185"/>
            <a:ext cx="1210235" cy="638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827" y="4205567"/>
            <a:ext cx="1143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755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755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5349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209" y="4743449"/>
            <a:ext cx="1210235" cy="638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033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209" y="5236509"/>
            <a:ext cx="1210235" cy="638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033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755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755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5210" y="4239185"/>
            <a:ext cx="1210235" cy="638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8828" y="4205567"/>
            <a:ext cx="1131794" cy="80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3737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3737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70328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4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95210" y="4743449"/>
            <a:ext cx="1210235" cy="638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0034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5210" y="5236509"/>
            <a:ext cx="1210235" cy="6387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0034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3737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3737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4574" y="5886905"/>
            <a:ext cx="435909" cy="346262"/>
          </a:xfrm>
          <a:custGeom>
            <a:avLst/>
            <a:gdLst/>
            <a:ahLst/>
            <a:cxnLst/>
            <a:rect l="l" t="t" r="r" b="b"/>
            <a:pathLst>
              <a:path w="494030" h="392429">
                <a:moveTo>
                  <a:pt x="0" y="391902"/>
                </a:moveTo>
                <a:lnTo>
                  <a:pt x="493620" y="391902"/>
                </a:lnTo>
                <a:lnTo>
                  <a:pt x="493620" y="0"/>
                </a:lnTo>
                <a:lnTo>
                  <a:pt x="0" y="0"/>
                </a:lnTo>
                <a:lnTo>
                  <a:pt x="0" y="391902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20524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45715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83674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75505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2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3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58981" y="5917515"/>
            <a:ext cx="282949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dirty="0">
                <a:latin typeface="Calibri"/>
                <a:cs typeface="Calibri"/>
              </a:rPr>
              <a:t>M</a:t>
            </a:r>
            <a:r>
              <a:rPr sz="1721" b="1" baseline="-17094" dirty="0">
                <a:latin typeface="Calibri"/>
                <a:cs typeface="Calibri"/>
              </a:rPr>
              <a:t>1</a:t>
            </a:r>
            <a:endParaRPr sz="1721" baseline="-17094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17058" y="5920592"/>
            <a:ext cx="1090332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21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7202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51" y="1757298"/>
            <a:ext cx="7278780" cy="1436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4483" indent="-319385">
              <a:lnSpc>
                <a:spcPts val="3530"/>
              </a:lnSpc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Both </a:t>
            </a:r>
            <a:r>
              <a:rPr sz="3000" spc="-18" dirty="0">
                <a:latin typeface="Calibri"/>
                <a:cs typeface="Calibri"/>
              </a:rPr>
              <a:t>processes </a:t>
            </a:r>
            <a:r>
              <a:rPr sz="3000" spc="-26" dirty="0">
                <a:latin typeface="Calibri"/>
                <a:cs typeface="Calibri"/>
              </a:rPr>
              <a:t>have recorded </a:t>
            </a:r>
            <a:r>
              <a:rPr sz="3000" spc="-9" dirty="0">
                <a:latin typeface="Calibri"/>
                <a:cs typeface="Calibri"/>
              </a:rPr>
              <a:t>their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4" dirty="0">
                <a:latin typeface="Calibri"/>
                <a:cs typeface="Calibri"/>
              </a:rPr>
              <a:t>and  all the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9" dirty="0">
                <a:latin typeface="Calibri"/>
                <a:cs typeface="Calibri"/>
              </a:rPr>
              <a:t>of </a:t>
            </a:r>
            <a:r>
              <a:rPr sz="3000" spc="-4" dirty="0">
                <a:latin typeface="Calibri"/>
                <a:cs typeface="Calibri"/>
              </a:rPr>
              <a:t>all </a:t>
            </a:r>
            <a:r>
              <a:rPr sz="3000" spc="-13" dirty="0">
                <a:latin typeface="Calibri"/>
                <a:cs typeface="Calibri"/>
              </a:rPr>
              <a:t>incoming</a:t>
            </a:r>
            <a:r>
              <a:rPr sz="3000" spc="-57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channels</a:t>
            </a:r>
            <a:endParaRPr sz="3000">
              <a:latin typeface="Calibri"/>
              <a:cs typeface="Calibri"/>
            </a:endParaRPr>
          </a:p>
          <a:p>
            <a:pPr marL="330591" indent="-319385">
              <a:spcBef>
                <a:spcPts val="618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4" dirty="0">
                <a:latin typeface="Calibri"/>
                <a:cs typeface="Calibri"/>
              </a:rPr>
              <a:t>Our </a:t>
            </a:r>
            <a:r>
              <a:rPr sz="3000" spc="-18" dirty="0">
                <a:latin typeface="Calibri"/>
                <a:cs typeface="Calibri"/>
              </a:rPr>
              <a:t>snapshotted </a:t>
            </a:r>
            <a:r>
              <a:rPr sz="3000" spc="-31" dirty="0">
                <a:latin typeface="Calibri"/>
                <a:cs typeface="Calibri"/>
              </a:rPr>
              <a:t>state </a:t>
            </a:r>
            <a:r>
              <a:rPr sz="3000" spc="-4" dirty="0">
                <a:latin typeface="Calibri"/>
                <a:cs typeface="Calibri"/>
              </a:rPr>
              <a:t>is </a:t>
            </a:r>
            <a:r>
              <a:rPr sz="3000" spc="-13" dirty="0">
                <a:latin typeface="Calibri"/>
                <a:cs typeface="Calibri"/>
              </a:rPr>
              <a:t>highlighted </a:t>
            </a:r>
            <a:r>
              <a:rPr sz="3000" spc="-4" dirty="0">
                <a:latin typeface="Calibri"/>
                <a:cs typeface="Calibri"/>
              </a:rPr>
              <a:t>in</a:t>
            </a:r>
            <a:r>
              <a:rPr sz="3000" spc="-31" dirty="0">
                <a:latin typeface="Calibri"/>
                <a:cs typeface="Calibri"/>
              </a:rPr>
              <a:t> </a:t>
            </a:r>
            <a:r>
              <a:rPr sz="3000" spc="-4" dirty="0">
                <a:latin typeface="Calibri"/>
                <a:cs typeface="Calibri"/>
              </a:rPr>
              <a:t>blue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1861297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22" dirty="0"/>
              <a:t>E</a:t>
            </a:r>
            <a:r>
              <a:rPr spc="-84" dirty="0"/>
              <a:t>x</a:t>
            </a:r>
            <a:r>
              <a:rPr spc="-22" dirty="0"/>
              <a:t>a</a:t>
            </a:r>
            <a:r>
              <a:rPr spc="-44" dirty="0"/>
              <a:t>m</a:t>
            </a:r>
            <a:r>
              <a:rPr spc="-26" dirty="0"/>
              <a:t>p</a:t>
            </a:r>
            <a:r>
              <a:rPr spc="-18" dirty="0"/>
              <a:t>l</a:t>
            </a:r>
            <a:r>
              <a:rPr dirty="0"/>
              <a:t>e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55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971563" y="4530538"/>
            <a:ext cx="1064559" cy="1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03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61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533" y="4530538"/>
            <a:ext cx="1064559" cy="106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1004" y="4709832"/>
            <a:ext cx="728382" cy="8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570" y="4574209"/>
            <a:ext cx="927847" cy="927847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2210" y="4317626"/>
            <a:ext cx="4381500" cy="44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6901" y="4354232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0151" y="5348567"/>
            <a:ext cx="4381500" cy="44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8293" y="5492331"/>
            <a:ext cx="4149538" cy="229721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91213" y="3956231"/>
            <a:ext cx="1090332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12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209" y="4239185"/>
            <a:ext cx="1210235" cy="638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827" y="4205567"/>
            <a:ext cx="1143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755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755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5349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209" y="4743449"/>
            <a:ext cx="1210235" cy="638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033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55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209" y="5236509"/>
            <a:ext cx="1210235" cy="638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033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755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755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5210" y="4239185"/>
            <a:ext cx="1210235" cy="638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8828" y="4205567"/>
            <a:ext cx="1131794" cy="80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3737" y="4288378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3737" y="4288380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70328" y="4316673"/>
            <a:ext cx="654424" cy="407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latin typeface="Calibri"/>
                <a:cs typeface="Calibri"/>
              </a:rPr>
              <a:t>X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4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95210" y="4743449"/>
            <a:ext cx="1210235" cy="638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0034" y="4709832"/>
            <a:ext cx="1120588" cy="806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3737" y="478935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5210" y="5236509"/>
            <a:ext cx="1210235" cy="6387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0034" y="5202891"/>
            <a:ext cx="1109382" cy="8068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3737" y="5286541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3737" y="5286542"/>
            <a:ext cx="1070162" cy="501463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4574" y="5886905"/>
            <a:ext cx="435909" cy="346262"/>
          </a:xfrm>
          <a:custGeom>
            <a:avLst/>
            <a:gdLst/>
            <a:ahLst/>
            <a:cxnLst/>
            <a:rect l="l" t="t" r="r" b="b"/>
            <a:pathLst>
              <a:path w="494030" h="392429">
                <a:moveTo>
                  <a:pt x="0" y="391902"/>
                </a:moveTo>
                <a:lnTo>
                  <a:pt x="493620" y="391902"/>
                </a:lnTo>
                <a:lnTo>
                  <a:pt x="493620" y="0"/>
                </a:lnTo>
                <a:lnTo>
                  <a:pt x="0" y="0"/>
                </a:lnTo>
                <a:lnTo>
                  <a:pt x="0" y="391902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20524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1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0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45715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1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83674" y="4820637"/>
            <a:ext cx="31208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26" dirty="0">
                <a:latin typeface="Calibri"/>
                <a:cs typeface="Calibri"/>
              </a:rPr>
              <a:t>P</a:t>
            </a:r>
            <a:r>
              <a:rPr sz="2647" b="1" baseline="-16666" dirty="0">
                <a:latin typeface="Calibri"/>
                <a:cs typeface="Calibri"/>
              </a:rPr>
              <a:t>2</a:t>
            </a:r>
            <a:endParaRPr sz="2647" baseline="-16666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75505" y="4822528"/>
            <a:ext cx="644338" cy="8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136"/>
              </a:lnSpc>
            </a:pPr>
            <a:r>
              <a:rPr sz="2647" b="1" spc="-13" dirty="0">
                <a:latin typeface="Calibri"/>
                <a:cs typeface="Calibri"/>
              </a:rPr>
              <a:t>Y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7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2</a:t>
            </a:r>
            <a:endParaRPr sz="2647">
              <a:latin typeface="Calibri"/>
              <a:cs typeface="Calibri"/>
            </a:endParaRPr>
          </a:p>
          <a:p>
            <a:pPr marL="17370">
              <a:spcBef>
                <a:spcPts val="737"/>
              </a:spcBef>
            </a:pPr>
            <a:r>
              <a:rPr sz="2647" b="1" spc="-13" dirty="0">
                <a:latin typeface="Calibri"/>
                <a:cs typeface="Calibri"/>
              </a:rPr>
              <a:t>Z</a:t>
            </a:r>
            <a:r>
              <a:rPr sz="2647" b="1" spc="-19" baseline="-16666" dirty="0">
                <a:latin typeface="Calibri"/>
                <a:cs typeface="Calibri"/>
              </a:rPr>
              <a:t>2</a:t>
            </a:r>
            <a:r>
              <a:rPr sz="2647" b="1" spc="-13" dirty="0">
                <a:latin typeface="Calibri"/>
                <a:cs typeface="Calibri"/>
              </a:rPr>
              <a:t>:</a:t>
            </a:r>
            <a:r>
              <a:rPr sz="2647" b="1" spc="-93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3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58981" y="5917515"/>
            <a:ext cx="282949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dirty="0">
                <a:latin typeface="Calibri"/>
                <a:cs typeface="Calibri"/>
              </a:rPr>
              <a:t>M</a:t>
            </a:r>
            <a:r>
              <a:rPr sz="1721" b="1" baseline="-17094" dirty="0">
                <a:latin typeface="Calibri"/>
                <a:cs typeface="Calibri"/>
              </a:rPr>
              <a:t>1</a:t>
            </a:r>
            <a:endParaRPr sz="1721" baseline="-17094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17058" y="5920592"/>
            <a:ext cx="1090332" cy="259216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677" b="1" spc="-9" dirty="0">
                <a:latin typeface="Calibri"/>
                <a:cs typeface="Calibri"/>
              </a:rPr>
              <a:t>C</a:t>
            </a:r>
            <a:r>
              <a:rPr sz="1721" b="1" spc="-13" baseline="-17094" dirty="0">
                <a:latin typeface="Calibri"/>
                <a:cs typeface="Calibri"/>
              </a:rPr>
              <a:t>21</a:t>
            </a:r>
            <a:r>
              <a:rPr sz="1677" b="1" spc="-9" dirty="0">
                <a:latin typeface="Calibri"/>
                <a:cs typeface="Calibri"/>
              </a:rPr>
              <a:t>:</a:t>
            </a:r>
            <a:r>
              <a:rPr sz="1677" b="1" spc="-71" dirty="0">
                <a:latin typeface="Calibri"/>
                <a:cs typeface="Calibri"/>
              </a:rPr>
              <a:t> </a:t>
            </a:r>
            <a:r>
              <a:rPr sz="1677" b="1" spc="-4" dirty="0">
                <a:latin typeface="Calibri"/>
                <a:cs typeface="Calibri"/>
              </a:rPr>
              <a:t>[Empty]</a:t>
            </a:r>
            <a:endParaRPr sz="16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2513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176833"/>
            <a:ext cx="7987553" cy="487434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global snapshot algorithm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 sends a "take snapshot" message to every process 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 through 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The first time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receives a "take snapshot" message,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does the following:</a:t>
            </a:r>
          </a:p>
          <a:p>
            <a:pPr lvl="1"/>
            <a:r>
              <a:rPr lang="en-US" dirty="0"/>
              <a:t>Records its own local state</a:t>
            </a:r>
          </a:p>
          <a:p>
            <a:pPr lvl="1"/>
            <a:r>
              <a:rPr lang="en-US" dirty="0"/>
              <a:t>Sets </a:t>
            </a:r>
            <a:r>
              <a:rPr lang="en-US" i="1" dirty="0" err="1"/>
              <a:t>c</a:t>
            </a:r>
            <a:r>
              <a:rPr lang="en-US" i="1" baseline="-25000" dirty="0" err="1"/>
              <a:t>ij</a:t>
            </a:r>
            <a:r>
              <a:rPr lang="en-US" dirty="0"/>
              <a:t> to an empty list for all incoming channels </a:t>
            </a:r>
            <a:r>
              <a:rPr lang="en-US" i="1" dirty="0"/>
              <a:t>i</a:t>
            </a:r>
            <a:endParaRPr lang="en-US" dirty="0"/>
          </a:p>
          <a:p>
            <a:pPr lvl="1"/>
            <a:r>
              <a:rPr lang="en-US" dirty="0"/>
              <a:t>Sends a "take snapshot" message on all outgoing channels</a:t>
            </a:r>
          </a:p>
          <a:p>
            <a:r>
              <a:rPr lang="en-US" dirty="0"/>
              <a:t>Whenever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receives a regular application message after the first "take snapshot" message,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does the following:</a:t>
            </a:r>
          </a:p>
          <a:p>
            <a:pPr lvl="1"/>
            <a:r>
              <a:rPr lang="en-US" dirty="0"/>
              <a:t>Records the application message in the list </a:t>
            </a:r>
            <a:r>
              <a:rPr lang="en-US" i="1" dirty="0" err="1"/>
              <a:t>c</a:t>
            </a:r>
            <a:r>
              <a:rPr lang="en-US" i="1" baseline="-25000" dirty="0" err="1"/>
              <a:t>ij</a:t>
            </a:r>
            <a:r>
              <a:rPr lang="en-US" dirty="0"/>
              <a:t> for the incoming channel </a:t>
            </a:r>
            <a:r>
              <a:rPr lang="en-US" i="1" dirty="0"/>
              <a:t>i</a:t>
            </a:r>
            <a:r>
              <a:rPr lang="en-US" dirty="0"/>
              <a:t> on which the application message arrived</a:t>
            </a:r>
          </a:p>
          <a:p>
            <a:r>
              <a:rPr lang="en-US" dirty="0"/>
              <a:t>Whenever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receives another "take snapshot" message after the first "take snapshot" message,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does the following:</a:t>
            </a:r>
          </a:p>
          <a:p>
            <a:pPr lvl="1"/>
            <a:r>
              <a:rPr lang="en-US" dirty="0"/>
              <a:t>Stops recording application messages for the incoming channel </a:t>
            </a:r>
            <a:r>
              <a:rPr lang="en-US" i="1" dirty="0"/>
              <a:t>i</a:t>
            </a:r>
            <a:r>
              <a:rPr lang="en-US" dirty="0"/>
              <a:t> on which the "take snapshot" message </a:t>
            </a:r>
            <a:r>
              <a:rPr lang="en-US" dirty="0" smtClean="0"/>
              <a:t>arrived (it is possible to receive multiple take snapshot messages.)</a:t>
            </a:r>
            <a:endParaRPr lang="en-US" dirty="0"/>
          </a:p>
          <a:p>
            <a:r>
              <a:rPr lang="en-US" dirty="0"/>
              <a:t>When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has received a "take snapshot" message from all incoming channels,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does the following:</a:t>
            </a:r>
          </a:p>
          <a:p>
            <a:pPr lvl="1"/>
            <a:r>
              <a:rPr lang="en-US" dirty="0"/>
              <a:t>Sends its local state and all message lists </a:t>
            </a:r>
            <a:r>
              <a:rPr lang="en-US" i="1" dirty="0" err="1"/>
              <a:t>c</a:t>
            </a:r>
            <a:r>
              <a:rPr lang="en-US" i="1" baseline="-25000" dirty="0" err="1"/>
              <a:t>ij</a:t>
            </a:r>
            <a:r>
              <a:rPr lang="en-US" dirty="0"/>
              <a:t> to 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90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71447" y="6237455"/>
            <a:ext cx="167528" cy="180483"/>
          </a:xfrm>
          <a:prstGeom prst="rect">
            <a:avLst/>
          </a:prstGeom>
        </p:spPr>
        <p:txBody>
          <a:bodyPr vert="horz" wrap="square" lIns="0" tIns="3922" rIns="0" bIns="0" rtlCol="0">
            <a:spAutoFit/>
          </a:bodyPr>
          <a:lstStyle/>
          <a:p>
            <a:pPr marL="11206">
              <a:spcBef>
                <a:spcPts val="31"/>
              </a:spcBef>
            </a:pPr>
            <a:r>
              <a:rPr sz="1147" spc="-13" dirty="0">
                <a:solidFill>
                  <a:srgbClr val="898989"/>
                </a:solidFill>
                <a:latin typeface="Calibri"/>
                <a:cs typeface="Calibri"/>
              </a:rPr>
              <a:t>30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152" y="1734886"/>
            <a:ext cx="7393640" cy="301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26" dirty="0">
                <a:latin typeface="Calibri"/>
                <a:cs typeface="Calibri"/>
              </a:rPr>
              <a:t>Related </a:t>
            </a:r>
            <a:r>
              <a:rPr sz="3000" spc="-18" dirty="0">
                <a:latin typeface="Calibri"/>
                <a:cs typeface="Calibri"/>
              </a:rPr>
              <a:t>to </a:t>
            </a:r>
            <a:r>
              <a:rPr sz="3000" spc="-4" dirty="0">
                <a:latin typeface="Calibri"/>
                <a:cs typeface="Calibri"/>
              </a:rPr>
              <a:t>the </a:t>
            </a:r>
            <a:r>
              <a:rPr sz="3000" spc="-9" dirty="0">
                <a:latin typeface="Calibri"/>
                <a:cs typeface="Calibri"/>
              </a:rPr>
              <a:t>Lamport clock partial</a:t>
            </a:r>
            <a:r>
              <a:rPr sz="3000" spc="-49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ordering</a:t>
            </a:r>
            <a:endParaRPr sz="3000">
              <a:latin typeface="Calibri"/>
              <a:cs typeface="Calibri"/>
            </a:endParaRPr>
          </a:p>
          <a:p>
            <a:pPr marL="330591" marR="4483" indent="-319385">
              <a:lnSpc>
                <a:spcPct val="100499"/>
              </a:lnSpc>
              <a:spcBef>
                <a:spcPts val="618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9" dirty="0">
                <a:latin typeface="Calibri"/>
                <a:cs typeface="Calibri"/>
              </a:rPr>
              <a:t>An </a:t>
            </a:r>
            <a:r>
              <a:rPr sz="3000" spc="-26" dirty="0">
                <a:latin typeface="Calibri"/>
                <a:cs typeface="Calibri"/>
              </a:rPr>
              <a:t>event </a:t>
            </a:r>
            <a:r>
              <a:rPr sz="3000" spc="-4" dirty="0">
                <a:latin typeface="Calibri"/>
                <a:cs typeface="Calibri"/>
              </a:rPr>
              <a:t>is </a:t>
            </a:r>
            <a:r>
              <a:rPr sz="3000" spc="-13" dirty="0">
                <a:latin typeface="Calibri"/>
                <a:cs typeface="Calibri"/>
              </a:rPr>
              <a:t>presnapshot </a:t>
            </a:r>
            <a:r>
              <a:rPr sz="3000" spc="-4" dirty="0">
                <a:latin typeface="Calibri"/>
                <a:cs typeface="Calibri"/>
              </a:rPr>
              <a:t>if it </a:t>
            </a:r>
            <a:r>
              <a:rPr sz="3000" spc="-18" dirty="0">
                <a:latin typeface="Calibri"/>
                <a:cs typeface="Calibri"/>
              </a:rPr>
              <a:t>occurs </a:t>
            </a:r>
            <a:r>
              <a:rPr sz="3000" spc="-31" dirty="0">
                <a:latin typeface="Calibri"/>
                <a:cs typeface="Calibri"/>
              </a:rPr>
              <a:t>before </a:t>
            </a:r>
            <a:r>
              <a:rPr sz="3000" spc="-4" dirty="0">
                <a:latin typeface="Calibri"/>
                <a:cs typeface="Calibri"/>
              </a:rPr>
              <a:t>the  </a:t>
            </a:r>
            <a:r>
              <a:rPr sz="3000" spc="-13" dirty="0">
                <a:latin typeface="Calibri"/>
                <a:cs typeface="Calibri"/>
              </a:rPr>
              <a:t>local snapshot </a:t>
            </a:r>
            <a:r>
              <a:rPr sz="3000" spc="-9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8" dirty="0">
                <a:latin typeface="Calibri"/>
                <a:cs typeface="Calibri"/>
              </a:rPr>
              <a:t>process</a:t>
            </a:r>
            <a:endParaRPr sz="3000">
              <a:latin typeface="Calibri"/>
              <a:cs typeface="Calibri"/>
            </a:endParaRPr>
          </a:p>
          <a:p>
            <a:pPr marL="330591" indent="-319385">
              <a:spcBef>
                <a:spcPts val="635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18" dirty="0">
                <a:latin typeface="Calibri"/>
                <a:cs typeface="Calibri"/>
              </a:rPr>
              <a:t>Postsnapshot </a:t>
            </a:r>
            <a:r>
              <a:rPr sz="3000" spc="-4" dirty="0">
                <a:latin typeface="Calibri"/>
                <a:cs typeface="Calibri"/>
              </a:rPr>
              <a:t>if</a:t>
            </a:r>
            <a:r>
              <a:rPr sz="3000" spc="-53" dirty="0">
                <a:latin typeface="Calibri"/>
                <a:cs typeface="Calibri"/>
              </a:rPr>
              <a:t> </a:t>
            </a:r>
            <a:r>
              <a:rPr sz="3000" spc="-22" dirty="0">
                <a:latin typeface="Calibri"/>
                <a:cs typeface="Calibri"/>
              </a:rPr>
              <a:t>afterwards</a:t>
            </a:r>
            <a:endParaRPr sz="3000">
              <a:latin typeface="Calibri"/>
              <a:cs typeface="Calibri"/>
            </a:endParaRPr>
          </a:p>
          <a:p>
            <a:pPr marL="330591" marR="458905" indent="-319385">
              <a:lnSpc>
                <a:spcPct val="100499"/>
              </a:lnSpc>
              <a:spcBef>
                <a:spcPts val="706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dirty="0">
                <a:latin typeface="Calibri"/>
                <a:cs typeface="Calibri"/>
              </a:rPr>
              <a:t>If </a:t>
            </a:r>
            <a:r>
              <a:rPr sz="3000" spc="-22" dirty="0">
                <a:latin typeface="Calibri"/>
                <a:cs typeface="Calibri"/>
              </a:rPr>
              <a:t>event </a:t>
            </a:r>
            <a:r>
              <a:rPr sz="3000" i="1" dirty="0">
                <a:latin typeface="Calibri"/>
                <a:cs typeface="Calibri"/>
              </a:rPr>
              <a:t>A </a:t>
            </a:r>
            <a:r>
              <a:rPr sz="3000" spc="-9" dirty="0">
                <a:latin typeface="Calibri"/>
                <a:cs typeface="Calibri"/>
              </a:rPr>
              <a:t>happens </a:t>
            </a:r>
            <a:r>
              <a:rPr sz="3000" spc="-13" dirty="0">
                <a:latin typeface="Calibri"/>
                <a:cs typeface="Calibri"/>
              </a:rPr>
              <a:t>causally </a:t>
            </a:r>
            <a:r>
              <a:rPr sz="3000" spc="-31" dirty="0">
                <a:latin typeface="Calibri"/>
                <a:cs typeface="Calibri"/>
              </a:rPr>
              <a:t>before </a:t>
            </a:r>
            <a:r>
              <a:rPr sz="3000" spc="-26" dirty="0">
                <a:latin typeface="Calibri"/>
                <a:cs typeface="Calibri"/>
              </a:rPr>
              <a:t>event </a:t>
            </a:r>
            <a:r>
              <a:rPr sz="3000" i="1" spc="-9" dirty="0">
                <a:latin typeface="Calibri"/>
                <a:cs typeface="Calibri"/>
              </a:rPr>
              <a:t>B</a:t>
            </a:r>
            <a:r>
              <a:rPr sz="3000" spc="-9" dirty="0">
                <a:latin typeface="Calibri"/>
                <a:cs typeface="Calibri"/>
              </a:rPr>
              <a:t>,  </a:t>
            </a:r>
            <a:r>
              <a:rPr sz="3000" spc="-4" dirty="0">
                <a:latin typeface="Calibri"/>
                <a:cs typeface="Calibri"/>
              </a:rPr>
              <a:t>and </a:t>
            </a:r>
            <a:r>
              <a:rPr sz="3000" i="1" dirty="0">
                <a:latin typeface="Calibri"/>
                <a:cs typeface="Calibri"/>
              </a:rPr>
              <a:t>B </a:t>
            </a:r>
            <a:r>
              <a:rPr sz="3000" spc="-4" dirty="0">
                <a:latin typeface="Calibri"/>
                <a:cs typeface="Calibri"/>
              </a:rPr>
              <a:t>is </a:t>
            </a:r>
            <a:r>
              <a:rPr sz="3000" spc="-13" dirty="0">
                <a:latin typeface="Calibri"/>
                <a:cs typeface="Calibri"/>
              </a:rPr>
              <a:t>presnapshot, </a:t>
            </a:r>
            <a:r>
              <a:rPr sz="3000" spc="-9" dirty="0">
                <a:latin typeface="Calibri"/>
                <a:cs typeface="Calibri"/>
              </a:rPr>
              <a:t>then </a:t>
            </a:r>
            <a:r>
              <a:rPr sz="3000" i="1" dirty="0">
                <a:latin typeface="Calibri"/>
                <a:cs typeface="Calibri"/>
              </a:rPr>
              <a:t>A </a:t>
            </a:r>
            <a:r>
              <a:rPr sz="3000" spc="-4" dirty="0">
                <a:latin typeface="Calibri"/>
                <a:cs typeface="Calibri"/>
              </a:rPr>
              <a:t>is</a:t>
            </a:r>
            <a:r>
              <a:rPr sz="3000" spc="-115" dirty="0">
                <a:latin typeface="Calibri"/>
                <a:cs typeface="Calibri"/>
              </a:rPr>
              <a:t> </a:t>
            </a:r>
            <a:r>
              <a:rPr sz="3000" spc="-18" dirty="0">
                <a:latin typeface="Calibri"/>
                <a:cs typeface="Calibri"/>
              </a:rPr>
              <a:t>too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1" y="288629"/>
            <a:ext cx="4034118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spc="-26" dirty="0"/>
              <a:t>Causal</a:t>
            </a:r>
            <a:r>
              <a:rPr spc="-84" dirty="0"/>
              <a:t> </a:t>
            </a:r>
            <a:r>
              <a:rPr spc="-35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4279414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5022476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lang="en-US" spc="-35" dirty="0"/>
              <a:t>Message in snapshots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58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3152" y="1738086"/>
            <a:ext cx="7349378" cy="3788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marR="224130" indent="-319385" algn="just">
              <a:lnSpc>
                <a:spcPct val="99300"/>
              </a:lnSpc>
              <a:buFont typeface="Arial"/>
              <a:buChar char="•"/>
              <a:tabLst>
                <a:tab pos="330591" algn="l"/>
              </a:tabLst>
            </a:pPr>
            <a:r>
              <a:rPr sz="3000" dirty="0">
                <a:latin typeface="Calibri"/>
                <a:cs typeface="Calibri"/>
              </a:rPr>
              <a:t>In </a:t>
            </a:r>
            <a:r>
              <a:rPr sz="3000" spc="-18" dirty="0">
                <a:latin typeface="Calibri"/>
                <a:cs typeface="Calibri"/>
              </a:rPr>
              <a:t>order </a:t>
            </a:r>
            <a:r>
              <a:rPr sz="3000" spc="-31" dirty="0">
                <a:latin typeface="Calibri"/>
                <a:cs typeface="Calibri"/>
              </a:rPr>
              <a:t>for </a:t>
            </a:r>
            <a:r>
              <a:rPr sz="3000" spc="-4" dirty="0">
                <a:latin typeface="Calibri"/>
                <a:cs typeface="Calibri"/>
              </a:rPr>
              <a:t>an </a:t>
            </a:r>
            <a:r>
              <a:rPr sz="3000" spc="-13" dirty="0">
                <a:latin typeface="Calibri"/>
                <a:cs typeface="Calibri"/>
              </a:rPr>
              <a:t>application </a:t>
            </a:r>
            <a:r>
              <a:rPr sz="3000" spc="-18" dirty="0">
                <a:latin typeface="Calibri"/>
                <a:cs typeface="Calibri"/>
              </a:rPr>
              <a:t>message </a:t>
            </a:r>
            <a:r>
              <a:rPr sz="3000" i="1" dirty="0">
                <a:latin typeface="Calibri"/>
                <a:cs typeface="Calibri"/>
              </a:rPr>
              <a:t>m </a:t>
            </a:r>
            <a:r>
              <a:rPr sz="3000" spc="-4" dirty="0">
                <a:latin typeface="Calibri"/>
                <a:cs typeface="Calibri"/>
              </a:rPr>
              <a:t>in the  </a:t>
            </a:r>
            <a:r>
              <a:rPr sz="3000" spc="-9" dirty="0">
                <a:latin typeface="Calibri"/>
                <a:cs typeface="Calibri"/>
              </a:rPr>
              <a:t>channel </a:t>
            </a:r>
            <a:r>
              <a:rPr sz="3000" spc="-22" dirty="0">
                <a:latin typeface="Calibri"/>
                <a:cs typeface="Calibri"/>
              </a:rPr>
              <a:t>from </a:t>
            </a:r>
            <a:r>
              <a:rPr sz="3000" spc="-18" dirty="0">
                <a:latin typeface="Calibri"/>
                <a:cs typeface="Calibri"/>
              </a:rPr>
              <a:t>process </a:t>
            </a:r>
            <a:r>
              <a:rPr sz="3000" i="1" dirty="0">
                <a:latin typeface="Calibri"/>
                <a:cs typeface="Calibri"/>
              </a:rPr>
              <a:t>p </a:t>
            </a:r>
            <a:r>
              <a:rPr sz="3000" spc="-18" dirty="0">
                <a:latin typeface="Calibri"/>
                <a:cs typeface="Calibri"/>
              </a:rPr>
              <a:t>to process </a:t>
            </a:r>
            <a:r>
              <a:rPr sz="3000" i="1" dirty="0">
                <a:latin typeface="Calibri"/>
                <a:cs typeface="Calibri"/>
              </a:rPr>
              <a:t>q </a:t>
            </a:r>
            <a:r>
              <a:rPr sz="3000" spc="-18" dirty="0">
                <a:latin typeface="Calibri"/>
                <a:cs typeface="Calibri"/>
              </a:rPr>
              <a:t>to </a:t>
            </a:r>
            <a:r>
              <a:rPr sz="3000" spc="-4" dirty="0">
                <a:latin typeface="Calibri"/>
                <a:cs typeface="Calibri"/>
              </a:rPr>
              <a:t>be in  the</a:t>
            </a:r>
            <a:r>
              <a:rPr sz="3000" spc="-84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snapshot</a:t>
            </a:r>
            <a:endParaRPr sz="3000">
              <a:latin typeface="Calibri"/>
              <a:cs typeface="Calibri"/>
            </a:endParaRPr>
          </a:p>
          <a:p>
            <a:pPr marL="703207" lvl="1" indent="-266154">
              <a:spcBef>
                <a:spcPts val="547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22" dirty="0">
                <a:latin typeface="Calibri"/>
                <a:cs typeface="Calibri"/>
              </a:rPr>
              <a:t>Must </a:t>
            </a:r>
            <a:r>
              <a:rPr sz="2647" spc="-18" dirty="0">
                <a:latin typeface="Calibri"/>
                <a:cs typeface="Calibri"/>
              </a:rPr>
              <a:t>happen </a:t>
            </a:r>
            <a:r>
              <a:rPr sz="2647" spc="-26" dirty="0">
                <a:latin typeface="Calibri"/>
                <a:cs typeface="Calibri"/>
              </a:rPr>
              <a:t>after </a:t>
            </a:r>
            <a:r>
              <a:rPr sz="2647" i="1" dirty="0">
                <a:latin typeface="Calibri"/>
                <a:cs typeface="Calibri"/>
              </a:rPr>
              <a:t>q </a:t>
            </a:r>
            <a:r>
              <a:rPr sz="2647" spc="-13" dirty="0">
                <a:latin typeface="Calibri"/>
                <a:cs typeface="Calibri"/>
              </a:rPr>
              <a:t>has </a:t>
            </a:r>
            <a:r>
              <a:rPr sz="2647" spc="-26" dirty="0">
                <a:latin typeface="Calibri"/>
                <a:cs typeface="Calibri"/>
              </a:rPr>
              <a:t>received </a:t>
            </a:r>
            <a:r>
              <a:rPr sz="2647" spc="-13" dirty="0">
                <a:latin typeface="Calibri"/>
                <a:cs typeface="Calibri"/>
              </a:rPr>
              <a:t>its </a:t>
            </a:r>
            <a:r>
              <a:rPr sz="2647" spc="-31" dirty="0">
                <a:latin typeface="Calibri"/>
                <a:cs typeface="Calibri"/>
              </a:rPr>
              <a:t>first</a:t>
            </a:r>
            <a:r>
              <a:rPr sz="2647" spc="-110" dirty="0">
                <a:latin typeface="Calibri"/>
                <a:cs typeface="Calibri"/>
              </a:rPr>
              <a:t> </a:t>
            </a:r>
            <a:r>
              <a:rPr sz="2647" spc="-35" dirty="0">
                <a:latin typeface="Calibri"/>
                <a:cs typeface="Calibri"/>
              </a:rPr>
              <a:t>marker</a:t>
            </a:r>
            <a:endParaRPr sz="2647">
              <a:latin typeface="Calibri"/>
              <a:cs typeface="Calibri"/>
            </a:endParaRPr>
          </a:p>
          <a:p>
            <a:pPr marL="703207" lvl="1" indent="-266154">
              <a:spcBef>
                <a:spcPts val="618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40" dirty="0">
                <a:latin typeface="Calibri"/>
                <a:cs typeface="Calibri"/>
              </a:rPr>
              <a:t>Before </a:t>
            </a:r>
            <a:r>
              <a:rPr sz="2647" i="1" dirty="0">
                <a:latin typeface="Calibri"/>
                <a:cs typeface="Calibri"/>
              </a:rPr>
              <a:t>p </a:t>
            </a:r>
            <a:r>
              <a:rPr sz="2647" spc="-13" dirty="0">
                <a:latin typeface="Calibri"/>
                <a:cs typeface="Calibri"/>
              </a:rPr>
              <a:t>has </a:t>
            </a:r>
            <a:r>
              <a:rPr sz="2647" spc="-22" dirty="0">
                <a:latin typeface="Calibri"/>
                <a:cs typeface="Calibri"/>
              </a:rPr>
              <a:t>sent </a:t>
            </a:r>
            <a:r>
              <a:rPr sz="2647" spc="-13" dirty="0">
                <a:latin typeface="Calibri"/>
                <a:cs typeface="Calibri"/>
              </a:rPr>
              <a:t>its </a:t>
            </a:r>
            <a:r>
              <a:rPr sz="2647" spc="-35" dirty="0">
                <a:latin typeface="Calibri"/>
                <a:cs typeface="Calibri"/>
              </a:rPr>
              <a:t>marker </a:t>
            </a:r>
            <a:r>
              <a:rPr sz="2647" spc="-22" dirty="0">
                <a:latin typeface="Calibri"/>
                <a:cs typeface="Calibri"/>
              </a:rPr>
              <a:t>to</a:t>
            </a:r>
            <a:r>
              <a:rPr sz="2647" spc="-88" dirty="0">
                <a:latin typeface="Calibri"/>
                <a:cs typeface="Calibri"/>
              </a:rPr>
              <a:t> </a:t>
            </a:r>
            <a:r>
              <a:rPr sz="2647" i="1" dirty="0">
                <a:latin typeface="Calibri"/>
                <a:cs typeface="Calibri"/>
              </a:rPr>
              <a:t>q</a:t>
            </a:r>
            <a:endParaRPr sz="2647">
              <a:latin typeface="Calibri"/>
              <a:cs typeface="Calibri"/>
            </a:endParaRPr>
          </a:p>
          <a:p>
            <a:pPr marL="330591" marR="4483" indent="-319385">
              <a:lnSpc>
                <a:spcPct val="100499"/>
              </a:lnSpc>
              <a:spcBef>
                <a:spcPts val="600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3" dirty="0">
                <a:latin typeface="Calibri"/>
                <a:cs typeface="Calibri"/>
              </a:rPr>
              <a:t>message </a:t>
            </a:r>
            <a:r>
              <a:rPr sz="3000" i="1" dirty="0">
                <a:latin typeface="Calibri"/>
                <a:cs typeface="Calibri"/>
              </a:rPr>
              <a:t>m </a:t>
            </a:r>
            <a:r>
              <a:rPr sz="3000" spc="-9" dirty="0">
                <a:latin typeface="Calibri"/>
                <a:cs typeface="Calibri"/>
              </a:rPr>
              <a:t>will only </a:t>
            </a:r>
            <a:r>
              <a:rPr sz="3000" spc="-4" dirty="0">
                <a:latin typeface="Calibri"/>
                <a:cs typeface="Calibri"/>
              </a:rPr>
              <a:t>be in the </a:t>
            </a:r>
            <a:r>
              <a:rPr sz="3000" spc="-13" dirty="0">
                <a:latin typeface="Calibri"/>
                <a:cs typeface="Calibri"/>
              </a:rPr>
              <a:t>snapshot </a:t>
            </a:r>
            <a:r>
              <a:rPr sz="3000" spc="-4" dirty="0">
                <a:latin typeface="Calibri"/>
                <a:cs typeface="Calibri"/>
              </a:rPr>
              <a:t>if  the </a:t>
            </a:r>
            <a:r>
              <a:rPr sz="3000" spc="-9" dirty="0">
                <a:latin typeface="Calibri"/>
                <a:cs typeface="Calibri"/>
              </a:rPr>
              <a:t>sending </a:t>
            </a:r>
            <a:r>
              <a:rPr sz="3000" spc="-18" dirty="0">
                <a:latin typeface="Calibri"/>
                <a:cs typeface="Calibri"/>
              </a:rPr>
              <a:t>process </a:t>
            </a:r>
            <a:r>
              <a:rPr sz="3000" spc="-22" dirty="0">
                <a:latin typeface="Calibri"/>
                <a:cs typeface="Calibri"/>
              </a:rPr>
              <a:t>was </a:t>
            </a:r>
            <a:r>
              <a:rPr sz="3000" spc="-13" dirty="0">
                <a:latin typeface="Calibri"/>
                <a:cs typeface="Calibri"/>
              </a:rPr>
              <a:t>presnapshot </a:t>
            </a:r>
            <a:r>
              <a:rPr sz="3000" spc="-4" dirty="0">
                <a:latin typeface="Calibri"/>
                <a:cs typeface="Calibri"/>
              </a:rPr>
              <a:t>and the  </a:t>
            </a:r>
            <a:r>
              <a:rPr sz="3000" spc="-13" dirty="0">
                <a:latin typeface="Calibri"/>
                <a:cs typeface="Calibri"/>
              </a:rPr>
              <a:t>receiving </a:t>
            </a:r>
            <a:r>
              <a:rPr sz="3000" spc="-18" dirty="0">
                <a:latin typeface="Calibri"/>
                <a:cs typeface="Calibri"/>
              </a:rPr>
              <a:t>process </a:t>
            </a:r>
            <a:r>
              <a:rPr sz="3000" spc="-22" dirty="0">
                <a:latin typeface="Calibri"/>
                <a:cs typeface="Calibri"/>
              </a:rPr>
              <a:t>was</a:t>
            </a:r>
            <a:r>
              <a:rPr sz="3000" spc="-57" dirty="0">
                <a:latin typeface="Calibri"/>
                <a:cs typeface="Calibri"/>
              </a:rPr>
              <a:t> </a:t>
            </a:r>
            <a:r>
              <a:rPr sz="3000" spc="-13" dirty="0">
                <a:latin typeface="Calibri"/>
                <a:cs typeface="Calibri"/>
              </a:rPr>
              <a:t>postsnapshot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211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52" y="288629"/>
            <a:ext cx="5161990" cy="135421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/>
            <a:r>
              <a:rPr lang="en-US" spc="-35" dirty="0"/>
              <a:t>Message in snapshots</a:t>
            </a:r>
            <a:endParaRPr spc="-9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820431" y="6237475"/>
            <a:ext cx="189099" cy="434847"/>
          </a:xfrm>
          <a:prstGeom prst="rect">
            <a:avLst/>
          </a:prstGeom>
        </p:spPr>
        <p:txBody>
          <a:bodyPr vert="horz" wrap="square" lIns="0" tIns="39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413">
              <a:spcBef>
                <a:spcPts val="31"/>
              </a:spcBef>
            </a:pPr>
            <a:fld id="{81D60167-4931-47E6-BA6A-407CBD079E47}" type="slidenum">
              <a:rPr dirty="0"/>
              <a:pPr marL="22413">
                <a:spcBef>
                  <a:spcPts val="31"/>
                </a:spcBef>
              </a:pPr>
              <a:t>59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3152" y="1734886"/>
            <a:ext cx="7151034" cy="3768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91" indent="-319385"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13" dirty="0">
                <a:latin typeface="Calibri"/>
                <a:cs typeface="Calibri"/>
              </a:rPr>
              <a:t>How </a:t>
            </a:r>
            <a:r>
              <a:rPr sz="3000" spc="-4" dirty="0">
                <a:latin typeface="Calibri"/>
                <a:cs typeface="Calibri"/>
              </a:rPr>
              <a:t>do </a:t>
            </a:r>
            <a:r>
              <a:rPr sz="3000" spc="-22" dirty="0">
                <a:latin typeface="Calibri"/>
                <a:cs typeface="Calibri"/>
              </a:rPr>
              <a:t>we </a:t>
            </a:r>
            <a:r>
              <a:rPr sz="3000" spc="-18" dirty="0">
                <a:latin typeface="Calibri"/>
                <a:cs typeface="Calibri"/>
              </a:rPr>
              <a:t>order </a:t>
            </a:r>
            <a:r>
              <a:rPr sz="3000" spc="-22" dirty="0">
                <a:latin typeface="Calibri"/>
                <a:cs typeface="Calibri"/>
              </a:rPr>
              <a:t>concurrent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2" dirty="0">
                <a:latin typeface="Calibri"/>
                <a:cs typeface="Calibri"/>
              </a:rPr>
              <a:t>events?</a:t>
            </a:r>
            <a:endParaRPr sz="3000" dirty="0">
              <a:latin typeface="Calibri"/>
              <a:cs typeface="Calibri"/>
            </a:endParaRPr>
          </a:p>
          <a:p>
            <a:pPr marL="703207" lvl="1" indent="-266154">
              <a:spcBef>
                <a:spcPts val="547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53" dirty="0">
                <a:latin typeface="Calibri"/>
                <a:cs typeface="Calibri"/>
              </a:rPr>
              <a:t>Remember, </a:t>
            </a:r>
            <a:r>
              <a:rPr sz="2647" spc="-13" dirty="0">
                <a:latin typeface="Calibri"/>
                <a:cs typeface="Calibri"/>
              </a:rPr>
              <a:t>all </a:t>
            </a:r>
            <a:r>
              <a:rPr sz="2647" spc="-22" dirty="0">
                <a:latin typeface="Calibri"/>
                <a:cs typeface="Calibri"/>
              </a:rPr>
              <a:t>processes</a:t>
            </a:r>
            <a:r>
              <a:rPr sz="2647" spc="-44" dirty="0">
                <a:latin typeface="Calibri"/>
                <a:cs typeface="Calibri"/>
              </a:rPr>
              <a:t> </a:t>
            </a:r>
            <a:r>
              <a:rPr sz="2647" spc="-31" dirty="0">
                <a:latin typeface="Calibri"/>
                <a:cs typeface="Calibri"/>
              </a:rPr>
              <a:t>communicate</a:t>
            </a:r>
            <a:endParaRPr sz="2647" dirty="0">
              <a:latin typeface="Calibri"/>
              <a:cs typeface="Calibri"/>
            </a:endParaRPr>
          </a:p>
          <a:p>
            <a:pPr marL="330591" marR="4483" indent="-319385">
              <a:lnSpc>
                <a:spcPts val="3530"/>
              </a:lnSpc>
              <a:spcBef>
                <a:spcPts val="882"/>
              </a:spcBef>
              <a:buFont typeface="Arial"/>
              <a:buChar char="•"/>
              <a:tabLst>
                <a:tab pos="330031" algn="l"/>
                <a:tab pos="330591" algn="l"/>
              </a:tabLst>
            </a:pPr>
            <a:r>
              <a:rPr sz="3000" spc="-18" dirty="0">
                <a:latin typeface="Calibri"/>
                <a:cs typeface="Calibri"/>
              </a:rPr>
              <a:t>What </a:t>
            </a:r>
            <a:r>
              <a:rPr sz="3000" spc="-4" dirty="0">
                <a:latin typeface="Calibri"/>
                <a:cs typeface="Calibri"/>
              </a:rPr>
              <a:t>if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8" dirty="0">
                <a:latin typeface="Calibri"/>
                <a:cs typeface="Calibri"/>
              </a:rPr>
              <a:t>process </a:t>
            </a:r>
            <a:r>
              <a:rPr sz="3000" spc="-22" dirty="0">
                <a:latin typeface="Calibri"/>
                <a:cs typeface="Calibri"/>
              </a:rPr>
              <a:t>receives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1" dirty="0">
                <a:latin typeface="Calibri"/>
                <a:cs typeface="Calibri"/>
              </a:rPr>
              <a:t>marker </a:t>
            </a:r>
            <a:r>
              <a:rPr sz="3000" spc="-4" dirty="0">
                <a:latin typeface="Calibri"/>
                <a:cs typeface="Calibri"/>
              </a:rPr>
              <a:t>in  </a:t>
            </a:r>
            <a:r>
              <a:rPr sz="3000" spc="-18" dirty="0">
                <a:latin typeface="Calibri"/>
                <a:cs typeface="Calibri"/>
              </a:rPr>
              <a:t>between </a:t>
            </a:r>
            <a:r>
              <a:rPr sz="3000" spc="-9" dirty="0">
                <a:latin typeface="Calibri"/>
                <a:cs typeface="Calibri"/>
              </a:rPr>
              <a:t>sending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1" dirty="0">
                <a:latin typeface="Calibri"/>
                <a:cs typeface="Calibri"/>
              </a:rPr>
              <a:t>marker </a:t>
            </a:r>
            <a:r>
              <a:rPr sz="3000" spc="-4" dirty="0">
                <a:latin typeface="Calibri"/>
                <a:cs typeface="Calibri"/>
              </a:rPr>
              <a:t>and </a:t>
            </a:r>
            <a:r>
              <a:rPr sz="3000" spc="-13" dirty="0">
                <a:latin typeface="Calibri"/>
                <a:cs typeface="Calibri"/>
              </a:rPr>
              <a:t>some</a:t>
            </a:r>
            <a:r>
              <a:rPr sz="3000" spc="-22" dirty="0">
                <a:latin typeface="Calibri"/>
                <a:cs typeface="Calibri"/>
              </a:rPr>
              <a:t> event?</a:t>
            </a:r>
            <a:endParaRPr sz="3000" dirty="0">
              <a:latin typeface="Calibri"/>
              <a:cs typeface="Calibri"/>
            </a:endParaRPr>
          </a:p>
          <a:p>
            <a:pPr marL="703207" lvl="1" indent="-266154">
              <a:spcBef>
                <a:spcPts val="529"/>
              </a:spcBef>
              <a:buFont typeface="Arial"/>
              <a:buChar char="–"/>
              <a:tabLst>
                <a:tab pos="703207" algn="l"/>
              </a:tabLst>
            </a:pPr>
            <a:r>
              <a:rPr sz="2647" spc="-18" dirty="0">
                <a:latin typeface="Calibri"/>
                <a:cs typeface="Calibri"/>
              </a:rPr>
              <a:t>These should happen</a:t>
            </a:r>
            <a:r>
              <a:rPr sz="2647" spc="-97" dirty="0">
                <a:latin typeface="Calibri"/>
                <a:cs typeface="Calibri"/>
              </a:rPr>
              <a:t> </a:t>
            </a:r>
            <a:r>
              <a:rPr sz="2647" spc="-26" dirty="0">
                <a:latin typeface="Calibri"/>
                <a:cs typeface="Calibri"/>
              </a:rPr>
              <a:t>atomically</a:t>
            </a:r>
            <a:r>
              <a:rPr lang="en-US" sz="2647" spc="-26" dirty="0">
                <a:latin typeface="Calibri"/>
                <a:cs typeface="Calibri"/>
              </a:rPr>
              <a:t> (the updates on each process should occur atomically.)</a:t>
            </a:r>
          </a:p>
          <a:p>
            <a:pPr marL="299773" indent="-266154">
              <a:spcBef>
                <a:spcPts val="529"/>
              </a:spcBef>
              <a:buFont typeface="Arial"/>
              <a:buChar char="–"/>
              <a:tabLst>
                <a:tab pos="703207" algn="l"/>
              </a:tabLst>
            </a:pPr>
            <a:endParaRPr lang="en-US" sz="2647" spc="-26" dirty="0">
              <a:latin typeface="Calibri"/>
              <a:cs typeface="Calibri"/>
            </a:endParaRPr>
          </a:p>
          <a:p>
            <a:pPr marL="33619">
              <a:spcBef>
                <a:spcPts val="529"/>
              </a:spcBef>
              <a:tabLst>
                <a:tab pos="703207" algn="l"/>
              </a:tabLst>
            </a:pPr>
            <a:r>
              <a:rPr lang="en-US" sz="2647" spc="-26" dirty="0">
                <a:latin typeface="Calibri"/>
                <a:cs typeface="Calibri"/>
              </a:rPr>
              <a:t>Remember that s</a:t>
            </a:r>
            <a:r>
              <a:rPr sz="2647" spc="-18" dirty="0">
                <a:latin typeface="Calibri"/>
                <a:cs typeface="Calibri"/>
              </a:rPr>
              <a:t>napshots </a:t>
            </a:r>
            <a:r>
              <a:rPr sz="2647" spc="-26" dirty="0">
                <a:latin typeface="Calibri"/>
                <a:cs typeface="Calibri"/>
              </a:rPr>
              <a:t>are </a:t>
            </a:r>
            <a:r>
              <a:rPr sz="2647" spc="-22" dirty="0">
                <a:latin typeface="Calibri"/>
                <a:cs typeface="Calibri"/>
              </a:rPr>
              <a:t>causally</a:t>
            </a:r>
            <a:r>
              <a:rPr sz="2647" spc="-79" dirty="0">
                <a:latin typeface="Calibri"/>
                <a:cs typeface="Calibri"/>
              </a:rPr>
              <a:t> </a:t>
            </a:r>
            <a:r>
              <a:rPr sz="2647" spc="-26" dirty="0">
                <a:latin typeface="Calibri"/>
                <a:cs typeface="Calibri"/>
              </a:rPr>
              <a:t>consistent</a:t>
            </a:r>
            <a:endParaRPr sz="264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27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upper bound on the time required to send a message</a:t>
            </a:r>
          </a:p>
          <a:p>
            <a:r>
              <a:rPr lang="en-US" dirty="0"/>
              <a:t>Message passing cannot be organized into rounds</a:t>
            </a:r>
          </a:p>
          <a:p>
            <a:r>
              <a:rPr lang="en-US" dirty="0"/>
              <a:t>Designing distributed algorithms for asynchronous message passing is much harder than for synchronous message passing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91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snapshot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is one way to snapshot a process</a:t>
            </a:r>
          </a:p>
          <a:p>
            <a:r>
              <a:rPr lang="en-US" dirty="0" smtClean="0"/>
              <a:t>Another is to serialize </a:t>
            </a:r>
            <a:r>
              <a:rPr lang="en-US" smtClean="0"/>
              <a:t>all objects to disk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Today’s outline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smtClean="0"/>
              <a:t>Global Time</a:t>
            </a:r>
          </a:p>
          <a:p>
            <a:pPr eaLnBrk="1" hangingPunct="1"/>
            <a:r>
              <a:rPr lang="en-US" altLang="en-US" smtClean="0"/>
              <a:t>Time in distributed systems</a:t>
            </a:r>
          </a:p>
          <a:p>
            <a:pPr lvl="1" eaLnBrk="1" hangingPunct="1"/>
            <a:r>
              <a:rPr lang="en-US" altLang="en-US" smtClean="0"/>
              <a:t>A baseball example</a:t>
            </a:r>
          </a:p>
          <a:p>
            <a:pPr eaLnBrk="1" hangingPunct="1"/>
            <a:r>
              <a:rPr lang="en-US" altLang="en-US" smtClean="0"/>
              <a:t>Synchronizing real clocks</a:t>
            </a:r>
          </a:p>
          <a:p>
            <a:pPr lvl="1" eaLnBrk="1" hangingPunct="1"/>
            <a:r>
              <a:rPr lang="en-US" altLang="en-US" smtClean="0"/>
              <a:t>Cristian’s algorithm</a:t>
            </a:r>
          </a:p>
          <a:p>
            <a:pPr lvl="1" eaLnBrk="1" hangingPunct="1"/>
            <a:r>
              <a:rPr lang="en-US" altLang="en-US" smtClean="0"/>
              <a:t>The Berkeley Algorithm</a:t>
            </a:r>
          </a:p>
          <a:p>
            <a:pPr lvl="1" eaLnBrk="1" hangingPunct="1"/>
            <a:r>
              <a:rPr lang="en-US" altLang="en-US" smtClean="0"/>
              <a:t>Network Time Protocol (NTP)</a:t>
            </a:r>
          </a:p>
          <a:p>
            <a:pPr eaLnBrk="1" hangingPunct="1"/>
            <a:r>
              <a:rPr lang="en-US" altLang="en-US" smtClean="0"/>
              <a:t>Logical time</a:t>
            </a:r>
          </a:p>
          <a:p>
            <a:pPr eaLnBrk="1" hangingPunct="1"/>
            <a:r>
              <a:rPr lang="en-US" altLang="en-US" smtClean="0"/>
              <a:t>Lamport logical clocks</a:t>
            </a:r>
          </a:p>
          <a:p>
            <a:pPr eaLnBrk="1" hangingPunct="1"/>
            <a:r>
              <a:rPr lang="en-US" altLang="en-US" smtClean="0"/>
              <a:t>Vector Clocks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Standards</a:t>
            </a:r>
          </a:p>
        </p:txBody>
      </p:sp>
      <p:sp>
        <p:nvSpPr>
          <p:cNvPr id="1638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UT1</a:t>
            </a:r>
          </a:p>
          <a:p>
            <a:pPr lvl="1" eaLnBrk="1" hangingPunct="1"/>
            <a:r>
              <a:rPr lang="en-US" altLang="en-US" sz="2400" dirty="0" smtClean="0"/>
              <a:t>Based on astronomical observations</a:t>
            </a:r>
          </a:p>
          <a:p>
            <a:pPr lvl="1" eaLnBrk="1" hangingPunct="1"/>
            <a:r>
              <a:rPr lang="en-US" altLang="en-US" sz="2400" dirty="0" smtClean="0"/>
              <a:t>“Greenwich Mean Time”</a:t>
            </a:r>
          </a:p>
          <a:p>
            <a:pPr eaLnBrk="1" hangingPunct="1"/>
            <a:r>
              <a:rPr lang="en-US" altLang="en-US" sz="2800" dirty="0" smtClean="0"/>
              <a:t>TAI</a:t>
            </a:r>
          </a:p>
          <a:p>
            <a:pPr lvl="1" eaLnBrk="1" hangingPunct="1"/>
            <a:r>
              <a:rPr lang="en-US" altLang="en-US" sz="2400" dirty="0" smtClean="0"/>
              <a:t>Started Jan 1, 1958</a:t>
            </a:r>
          </a:p>
          <a:p>
            <a:pPr lvl="1" eaLnBrk="1" hangingPunct="1"/>
            <a:r>
              <a:rPr lang="en-US" altLang="en-US" sz="2400" dirty="0" smtClean="0"/>
              <a:t>Each second is 9,192,631,770 cycles of radiation emitted by Cesium atom</a:t>
            </a:r>
          </a:p>
          <a:p>
            <a:pPr lvl="1" eaLnBrk="1" hangingPunct="1"/>
            <a:r>
              <a:rPr lang="en-US" altLang="en-US" sz="2400" dirty="0" smtClean="0"/>
              <a:t>Has diverged from UT1 due to slowing of earth’s rotation</a:t>
            </a:r>
          </a:p>
          <a:p>
            <a:pPr eaLnBrk="1" hangingPunct="1"/>
            <a:r>
              <a:rPr lang="en-US" altLang="en-US" sz="2800" dirty="0" smtClean="0"/>
              <a:t>UTC</a:t>
            </a:r>
          </a:p>
          <a:p>
            <a:pPr lvl="1" eaLnBrk="1" hangingPunct="1"/>
            <a:r>
              <a:rPr lang="en-US" altLang="en-US" sz="2400" dirty="0" smtClean="0"/>
              <a:t>TAI + leap seconds to be within 800ms of </a:t>
            </a:r>
            <a:r>
              <a:rPr lang="en-US" altLang="en-US" sz="2400" dirty="0" smtClean="0"/>
              <a:t>UT1</a:t>
            </a:r>
            <a:endParaRPr lang="en-US" alt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Time Standards</a:t>
            </a:r>
          </a:p>
        </p:txBody>
      </p:sp>
      <p:pic>
        <p:nvPicPr>
          <p:cNvPr id="17410" name="Picture 5" descr="http://upload.wikimedia.org/wikipedia/commons/thumb/f/fb/Leapsecond.ut1-utc.svg/1000px-Leapsecond.ut1-ut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9532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6"/>
          <p:cNvSpPr txBox="1">
            <a:spLocks noChangeArrowheads="1"/>
          </p:cNvSpPr>
          <p:nvPr/>
        </p:nvSpPr>
        <p:spPr bwMode="auto">
          <a:xfrm>
            <a:off x="120650" y="2286000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UT1 </a:t>
            </a:r>
            <a:r>
              <a:rPr lang="en-US" altLang="en-US" sz="1800">
                <a:latin typeface="Calibri" panose="020F0502020204030204" pitchFamily="34" charset="0"/>
              </a:rPr>
              <a:t>− </a:t>
            </a:r>
            <a:r>
              <a:rPr lang="en-US" altLang="en-US" sz="1800"/>
              <a:t>UTC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94050D1DCC0043B8382BCEB9AB0833" ma:contentTypeVersion="13" ma:contentTypeDescription="Create a new document." ma:contentTypeScope="" ma:versionID="9a784d74c8596f4940c30dbae16be880">
  <xsd:schema xmlns:xsd="http://www.w3.org/2001/XMLSchema" xmlns:xs="http://www.w3.org/2001/XMLSchema" xmlns:p="http://schemas.microsoft.com/office/2006/metadata/properties" xmlns:ns3="7074b369-5a24-4eb6-bc97-fb6d6fb35916" xmlns:ns4="f041c632-fa8a-4bd0-baf1-a1454430b0eb" targetNamespace="http://schemas.microsoft.com/office/2006/metadata/properties" ma:root="true" ma:fieldsID="87adb9cce8d2f62ab938697d245c2e2b" ns3:_="" ns4:_="">
    <xsd:import namespace="7074b369-5a24-4eb6-bc97-fb6d6fb35916"/>
    <xsd:import namespace="f041c632-fa8a-4bd0-baf1-a1454430b0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4b369-5a24-4eb6-bc97-fb6d6fb35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1c632-fa8a-4bd0-baf1-a1454430b0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9540F4-7BC6-4307-8FF0-78385201EE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74b369-5a24-4eb6-bc97-fb6d6fb35916"/>
    <ds:schemaRef ds:uri="f041c632-fa8a-4bd0-baf1-a1454430b0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DE2E05-6DFE-46F0-98A3-EE6BB58E78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7D9FEF-3D3B-45FC-A2E9-DF5B7D35907B}">
  <ds:schemaRefs>
    <ds:schemaRef ds:uri="http://purl.org/dc/elements/1.1/"/>
    <ds:schemaRef ds:uri="7074b369-5a24-4eb6-bc97-fb6d6fb35916"/>
    <ds:schemaRef ds:uri="f041c632-fa8a-4bd0-baf1-a1454430b0eb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2419</Words>
  <Application>Microsoft Office PowerPoint</Application>
  <PresentationFormat>On-screen Show (4:3)</PresentationFormat>
  <Paragraphs>486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cmmi9</vt:lpstr>
      <vt:lpstr>Default Design</vt:lpstr>
      <vt:lpstr>Time and synchronization</vt:lpstr>
      <vt:lpstr>Reading List</vt:lpstr>
      <vt:lpstr>Background and Review</vt:lpstr>
      <vt:lpstr>Recall the definition of distributed systems</vt:lpstr>
      <vt:lpstr>Synchronous Distributed systems</vt:lpstr>
      <vt:lpstr>Asynchronous Distributed Systems</vt:lpstr>
      <vt:lpstr>Today’s outline</vt:lpstr>
      <vt:lpstr>Time Standards</vt:lpstr>
      <vt:lpstr>Comparing Time Standards</vt:lpstr>
      <vt:lpstr>Distributed time</vt:lpstr>
      <vt:lpstr>A baseball example</vt:lpstr>
      <vt:lpstr>A baseball example</vt:lpstr>
      <vt:lpstr>Ways to synchronize</vt:lpstr>
      <vt:lpstr>Perfect networks</vt:lpstr>
      <vt:lpstr>Synchronous networks</vt:lpstr>
      <vt:lpstr>Synchronization in the real world</vt:lpstr>
      <vt:lpstr>Cristian’s algorithm</vt:lpstr>
      <vt:lpstr>The Berkeley algorithm</vt:lpstr>
      <vt:lpstr>The Network Time Protocol (NTP)</vt:lpstr>
      <vt:lpstr>Real synchronization is imperfect</vt:lpstr>
      <vt:lpstr>Logical time</vt:lpstr>
      <vt:lpstr>Global logical time</vt:lpstr>
      <vt:lpstr>Concurrency</vt:lpstr>
      <vt:lpstr>The baseball example revisited</vt:lpstr>
      <vt:lpstr>Ordering of Events (Logical Clocks)</vt:lpstr>
      <vt:lpstr>Lamport logical clocks</vt:lpstr>
      <vt:lpstr>Logical clock algorithm</vt:lpstr>
      <vt:lpstr>Lamport on the baseball example</vt:lpstr>
      <vt:lpstr>Total-order Lamport clocks</vt:lpstr>
      <vt:lpstr>Important Points</vt:lpstr>
      <vt:lpstr>Global snapshots</vt:lpstr>
      <vt:lpstr>Global Snapshot</vt:lpstr>
      <vt:lpstr>Global snapshot is global state</vt:lpstr>
      <vt:lpstr>Why do we need snapshots?</vt:lpstr>
      <vt:lpstr>We could just synchronize clocks</vt:lpstr>
      <vt:lpstr>Example of global snapshots v2</vt:lpstr>
      <vt:lpstr>Example of global snapshots v2</vt:lpstr>
      <vt:lpstr>Example of global snapshots v2</vt:lpstr>
      <vt:lpstr>Example of global snapshots v2</vt:lpstr>
      <vt:lpstr>Example of global snapshots v2</vt:lpstr>
      <vt:lpstr>Example of global snapshots v2</vt:lpstr>
      <vt:lpstr>Example of global snapshots v2</vt:lpstr>
      <vt:lpstr>Snapshot</vt:lpstr>
      <vt:lpstr>Chandy-Lamport algorithm</vt:lpstr>
      <vt:lpstr>System model</vt:lpstr>
      <vt:lpstr>System requirements</vt:lpstr>
      <vt:lpstr>Initiating a snapshot</vt:lpstr>
      <vt:lpstr>Propagating a snapshot</vt:lpstr>
      <vt:lpstr>Terminating a snapshot</vt:lpstr>
      <vt:lpstr>Example</vt:lpstr>
      <vt:lpstr>Example</vt:lpstr>
      <vt:lpstr>Example</vt:lpstr>
      <vt:lpstr>Example</vt:lpstr>
      <vt:lpstr>Example</vt:lpstr>
      <vt:lpstr>Example</vt:lpstr>
      <vt:lpstr>Summary </vt:lpstr>
      <vt:lpstr>Causal consistency</vt:lpstr>
      <vt:lpstr>Message in snapshots</vt:lpstr>
      <vt:lpstr>Message in snapshots</vt:lpstr>
      <vt:lpstr>Taking snapshot in practice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 Garrod</dc:creator>
  <cp:lastModifiedBy>Abhishek Dubey</cp:lastModifiedBy>
  <cp:revision>237</cp:revision>
  <dcterms:created xsi:type="dcterms:W3CDTF">2009-09-29T00:47:53Z</dcterms:created>
  <dcterms:modified xsi:type="dcterms:W3CDTF">2019-11-07T19:06:46Z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0x010100CE94050D1DCC0043B8382BCEB9AB0833</vt:lpwstr>
  </property>
</Properties>
</file>