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384" r:id="rId4"/>
    <p:sldId id="353" r:id="rId5"/>
    <p:sldId id="354" r:id="rId6"/>
    <p:sldId id="355" r:id="rId7"/>
    <p:sldId id="260" r:id="rId8"/>
    <p:sldId id="414" r:id="rId9"/>
    <p:sldId id="283" r:id="rId10"/>
    <p:sldId id="364" r:id="rId11"/>
    <p:sldId id="356" r:id="rId12"/>
    <p:sldId id="367" r:id="rId13"/>
    <p:sldId id="369" r:id="rId14"/>
    <p:sldId id="370" r:id="rId15"/>
    <p:sldId id="371" r:id="rId16"/>
    <p:sldId id="377" r:id="rId17"/>
    <p:sldId id="306" r:id="rId18"/>
    <p:sldId id="380" r:id="rId19"/>
    <p:sldId id="382" r:id="rId20"/>
    <p:sldId id="381" r:id="rId21"/>
    <p:sldId id="395" r:id="rId22"/>
    <p:sldId id="399" r:id="rId23"/>
    <p:sldId id="400" r:id="rId24"/>
    <p:sldId id="311" r:id="rId25"/>
    <p:sldId id="385" r:id="rId26"/>
    <p:sldId id="392" r:id="rId27"/>
    <p:sldId id="394" r:id="rId28"/>
    <p:sldId id="389" r:id="rId29"/>
    <p:sldId id="393" r:id="rId30"/>
    <p:sldId id="426" r:id="rId31"/>
    <p:sldId id="425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 autoAdjust="0"/>
    <p:restoredTop sz="78571" autoAdjust="0"/>
  </p:normalViewPr>
  <p:slideViewPr>
    <p:cSldViewPr snapToGrid="0">
      <p:cViewPr varScale="1">
        <p:scale>
          <a:sx n="82" d="100"/>
          <a:sy n="82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3308E-C58F-B643-BA96-BB7ACEABA75D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AC73-3506-7047-B22F-78FEBEDD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9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116C-2ED3-48BA-BC3D-08B51C6AF78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169DC-6D82-425A-B914-F892857D9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69DC-6D82-425A-B914-F892857D95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WALA computes the CG automatically, but it can still be slow…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class libraries are very large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rt.jar, the jar containing the java base class libraries, is 64MB for Java 1.8!</a:t>
            </a:r>
          </a:p>
          <a:p>
            <a:r>
              <a:rPr lang="en-US" dirty="0" smtClean="0"/>
              <a:t>Reflection also makes it hard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handle these problems?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two things: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smaller placeholder libraries that over-approximate (a tool called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Averroes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Over-approximation is done in most program analysis. It leads to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imprecision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information from dynamic runs to decide which classes are actually dynamically loaded (a tool called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TamiFlex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also frequently done in program analysis. It makes the analysis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unsound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69DC-6D82-425A-B914-F892857D9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r>
              <a:rPr lang="en-US" baseline="0" dirty="0" smtClean="0"/>
              <a:t>, the suspicious loop finder uses library method summaries and a data dependency analysis that uses the library summaries. These improve the precision of this suspicious loop finder and help reduce the number of false positives.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69DC-6D82-425A-B914-F892857D95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69DC-6D82-425A-B914-F892857D95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73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Our worst-case analysis is based on distributed symbolic execution with an iterative deepening approach (and more precisely a beam-search):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Iterative symbolic execution explores the program up to an increment depth, for example 5. (use figure as example)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During exploration with the increment depth, the execution paths may lead to successful termination (or fail due to assertion error or an exception being thrown -- this represents an error) or they will hit the depth bound.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For the paths that terminate, we record the number of instructions executed up until that point. We keep track of the longest path in terms of instructions executed.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The paths that hit the increment bound define an exploration frontier.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Each frontier state (i.e., the state of symbolic execution at the point the bound was hit) are submitted to workers in the distributed infrastructure.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	- Some filtering will be done, e.g., only submit frontier states that are likely to lead to the worst case behavior being exercised (guidance, "beam-search")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The frontier state defines the initial state for the exploration of the worker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	- From this state the worker performs symbolic execution up to the same increment depth, and returns the result to the driver (i.e., the node that submitted the state to it)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When the analysis returns, the length of the worst-case path is plotted for the particular input size. The input size is increased, driving a new round of analysis.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Using a fitting function, the worst-case complexity can be derived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Solving the path constraint of the longest path generates concrete program input that is guaranteed to exercise the exposed vulnerability/worst-case behavior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The symbolic execution-based analysis is under-approximate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100" dirty="0">
                <a:latin typeface="Arial"/>
                <a:ea typeface="Arial"/>
                <a:cs typeface="Arial"/>
                <a:sym typeface="Arial"/>
              </a:rPr>
              <a:t>- For the over-approximate analysis, we intent to use static analysis -- likely we will use Implicit path enumeration, that based on the control flow (and loop bounds) derives arithmetic constraints. The worst case cost (time/memory) is obtained by maximizing the total execution time under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9459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idea with QIF:</a:t>
            </a:r>
            <a:r>
              <a:rPr lang="en-US" baseline="0" dirty="0" smtClean="0"/>
              <a:t> rather than qualitatively check for non-interference, which is too strict, we try to quantify the leakage, and accept programs with small leakage as 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169DC-6D82-425A-B914-F892857D958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51610"/>
            <a:ext cx="6858000" cy="400110"/>
          </a:xfrm>
        </p:spPr>
        <p:txBody>
          <a:bodyPr>
            <a:sp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1239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1239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image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31901" y="1469984"/>
            <a:ext cx="2818442" cy="15400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76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3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83210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3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51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1/26/16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6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86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841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1/26/16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665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1/26/16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1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image1.png"/>
          <p:cNvPicPr/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7331760" y="152279"/>
            <a:ext cx="1811163" cy="9896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2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image" Target="../media/image30.png"/><Relationship Id="rId6" Type="http://schemas.openxmlformats.org/officeDocument/2006/relationships/image" Target="../media/image31.jp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sz="18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Software Vulnerability Analysis for Cybersecurity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51610"/>
            <a:ext cx="6858000" cy="870818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Daniel Balasubramanian, </a:t>
            </a:r>
            <a:r>
              <a:rPr lang="en-US" sz="1400" dirty="0" smtClean="0"/>
              <a:t>Gabor Karsai (Vanderbilt)</a:t>
            </a:r>
          </a:p>
          <a:p>
            <a:r>
              <a:rPr lang="en-US" sz="1400" dirty="0" smtClean="0"/>
              <a:t>Corina Pasareanu (CMU)</a:t>
            </a:r>
          </a:p>
          <a:p>
            <a:r>
              <a:rPr lang="en-US" sz="1400" dirty="0" smtClean="0"/>
              <a:t>Tevfik Bultan (UCSB) </a:t>
            </a:r>
            <a:endParaRPr lang="en-US" sz="1400" dirty="0"/>
          </a:p>
        </p:txBody>
      </p:sp>
      <p:pic>
        <p:nvPicPr>
          <p:cNvPr id="5" name="image3.jpeg" descr="Isis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550" y="240350"/>
            <a:ext cx="1531226" cy="1007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4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6255" y="240350"/>
            <a:ext cx="1517977" cy="976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5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1711" y="240350"/>
            <a:ext cx="1597357" cy="9769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2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8" y="2348280"/>
            <a:ext cx="3972372" cy="2438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014852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Analyzer is our static analysis tool</a:t>
            </a:r>
          </a:p>
          <a:p>
            <a:r>
              <a:rPr lang="en-US" sz="2400" dirty="0" smtClean="0"/>
              <a:t>Quickly identifies potential vulnerabilities</a:t>
            </a:r>
          </a:p>
          <a:p>
            <a:r>
              <a:rPr lang="en-US" sz="2400" dirty="0" smtClean="0"/>
              <a:t>Highlights:</a:t>
            </a:r>
          </a:p>
          <a:p>
            <a:pPr marL="344488" lvl="1" indent="-225425"/>
            <a:r>
              <a:rPr lang="en-US" sz="1800" dirty="0"/>
              <a:t>Inter-procedural nested </a:t>
            </a:r>
            <a:r>
              <a:rPr lang="en-US" sz="1800" dirty="0" smtClean="0"/>
              <a:t>loops</a:t>
            </a:r>
          </a:p>
          <a:p>
            <a:pPr marL="344488" lvl="1" indent="-225425"/>
            <a:r>
              <a:rPr lang="en-US" sz="1800" dirty="0" smtClean="0"/>
              <a:t>Recursive calls</a:t>
            </a:r>
          </a:p>
          <a:p>
            <a:pPr marL="344488" lvl="1" indent="-225425"/>
            <a:r>
              <a:rPr lang="en-US" sz="1800" dirty="0" smtClean="0"/>
              <a:t>Looping memory allocations</a:t>
            </a:r>
            <a:endParaRPr lang="en-US" sz="1800" dirty="0"/>
          </a:p>
          <a:p>
            <a:pPr marL="344488" lvl="1" indent="-225425"/>
            <a:r>
              <a:rPr lang="en-US" sz="1800" dirty="0"/>
              <a:t>Unbalanced branch </a:t>
            </a:r>
            <a:r>
              <a:rPr lang="en-US" sz="1800" dirty="0" smtClean="0"/>
              <a:t>finder</a:t>
            </a:r>
          </a:p>
          <a:p>
            <a:pPr marL="344488" lvl="1" indent="-225425"/>
            <a:r>
              <a:rPr lang="en-US" sz="1800" dirty="0"/>
              <a:t>Program </a:t>
            </a:r>
            <a:r>
              <a:rPr lang="en-US" sz="1800" dirty="0" smtClean="0"/>
              <a:t>slicer</a:t>
            </a:r>
            <a:endParaRPr lang="en-US" sz="1800" dirty="0"/>
          </a:p>
          <a:p>
            <a:pPr marL="344488" lvl="1" indent="-225425"/>
            <a:r>
              <a:rPr lang="en-US" sz="1800" dirty="0" smtClean="0"/>
              <a:t>Automated </a:t>
            </a:r>
            <a:r>
              <a:rPr lang="en-US" sz="1800" dirty="0"/>
              <a:t>driver </a:t>
            </a:r>
            <a:r>
              <a:rPr lang="en-US" sz="1800" dirty="0" smtClean="0"/>
              <a:t>generation</a:t>
            </a:r>
          </a:p>
          <a:p>
            <a:pPr marL="70168" indent="-225425"/>
            <a:r>
              <a:rPr lang="en-US" sz="2100" dirty="0" smtClean="0"/>
              <a:t>Uses IBM’s WALA framework</a:t>
            </a:r>
            <a:endParaRPr lang="en-US" sz="2100" dirty="0"/>
          </a:p>
        </p:txBody>
      </p:sp>
      <p:pic>
        <p:nvPicPr>
          <p:cNvPr id="1026" name="Picture 2" descr="https://lh6.googleusercontent.com/1pJNlQQT9hS-ktjOpvXJB_kKIGbmkPVN7BVLe5UovB3Femr1TOGULh-OLdzyTwsdnUAS1i_QXxgI70j7hWH3Or27tDQhF3BXBjh2F2Wg1qa5_sgGNiB4S_4NNUxp3rWuSaFR53PdFmw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2" y="4966742"/>
            <a:ext cx="1859207" cy="4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01668" y="4666795"/>
            <a:ext cx="187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Janalyzer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4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Janalyzer</a:t>
            </a:r>
            <a:r>
              <a:rPr lang="en-US" dirty="0" smtClean="0"/>
              <a:t> highlights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28846"/>
          </a:xfrm>
        </p:spPr>
        <p:txBody>
          <a:bodyPr>
            <a:normAutofit/>
          </a:bodyPr>
          <a:lstStyle/>
          <a:p>
            <a:r>
              <a:rPr lang="en-US" dirty="0" smtClean="0"/>
              <a:t>Call graph: shows what methods each method calls</a:t>
            </a:r>
          </a:p>
          <a:p>
            <a:r>
              <a:rPr lang="en-US" dirty="0" smtClean="0"/>
              <a:t>Forms the basis for most other analyses</a:t>
            </a:r>
          </a:p>
        </p:txBody>
      </p:sp>
      <p:pic>
        <p:nvPicPr>
          <p:cNvPr id="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292" y="2117312"/>
            <a:ext cx="7781191" cy="45208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44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Janalyzer</a:t>
            </a:r>
            <a:r>
              <a:rPr lang="en-US" dirty="0" smtClean="0"/>
              <a:t> highlights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28846"/>
          </a:xfrm>
        </p:spPr>
        <p:txBody>
          <a:bodyPr>
            <a:normAutofit/>
          </a:bodyPr>
          <a:lstStyle/>
          <a:p>
            <a:r>
              <a:rPr lang="en-US" dirty="0" smtClean="0"/>
              <a:t>Suspicious loop finder: flags </a:t>
            </a:r>
            <a:r>
              <a:rPr lang="en-US" dirty="0"/>
              <a:t>loops with suspicious exit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Suspicious: loop exit condition changed inside the loop body</a:t>
            </a:r>
          </a:p>
          <a:p>
            <a:r>
              <a:rPr lang="en-US" dirty="0" smtClean="0"/>
              <a:t>Uses library method summaries, data dependency analysis</a:t>
            </a:r>
          </a:p>
        </p:txBody>
      </p:sp>
      <p:pic>
        <p:nvPicPr>
          <p:cNvPr id="6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050007"/>
            <a:ext cx="4646489" cy="3322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9658" y="3407702"/>
            <a:ext cx="4286447" cy="1702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43"/>
          <p:cNvSpPr/>
          <p:nvPr/>
        </p:nvSpPr>
        <p:spPr>
          <a:xfrm>
            <a:off x="3952983" y="3794900"/>
            <a:ext cx="654978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" name="Shape 144"/>
          <p:cNvSpPr/>
          <p:nvPr/>
        </p:nvSpPr>
        <p:spPr>
          <a:xfrm>
            <a:off x="3952983" y="3794900"/>
            <a:ext cx="1158515" cy="554395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" name="Shape 145"/>
          <p:cNvSpPr/>
          <p:nvPr/>
        </p:nvSpPr>
        <p:spPr>
          <a:xfrm>
            <a:off x="3952983" y="3794900"/>
            <a:ext cx="1021355" cy="901866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46"/>
          <p:cNvSpPr/>
          <p:nvPr/>
        </p:nvSpPr>
        <p:spPr>
          <a:xfrm>
            <a:off x="4607961" y="5186738"/>
            <a:ext cx="452944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1600" dirty="0" smtClean="0"/>
              <a:t>Example</a:t>
            </a:r>
            <a:r>
              <a:rPr sz="1600" dirty="0" smtClean="0"/>
              <a:t>: </a:t>
            </a:r>
            <a:r>
              <a:rPr sz="1600" dirty="0"/>
              <a:t>exit condition modified inside loop</a:t>
            </a:r>
          </a:p>
        </p:txBody>
      </p:sp>
    </p:spTree>
    <p:extLst>
      <p:ext uri="{BB962C8B-B14F-4D97-AF65-F5344CB8AC3E}">
        <p14:creationId xmlns:p14="http://schemas.microsoft.com/office/powerpoint/2010/main" val="33796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Janalyzer</a:t>
            </a:r>
            <a:r>
              <a:rPr lang="en-US" dirty="0" smtClean="0"/>
              <a:t> highlights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28846"/>
          </a:xfrm>
        </p:spPr>
        <p:txBody>
          <a:bodyPr>
            <a:normAutofit/>
          </a:bodyPr>
          <a:lstStyle/>
          <a:p>
            <a:r>
              <a:rPr lang="en-US" dirty="0"/>
              <a:t>Problem: too many loops; most (maybe all) are non-vulnerable</a:t>
            </a:r>
          </a:p>
          <a:p>
            <a:r>
              <a:rPr lang="en-US" dirty="0"/>
              <a:t>Solution: filter at the loop, method or class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12" name="image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0392" y="2426677"/>
            <a:ext cx="6044223" cy="42818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2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Janalyzer</a:t>
            </a:r>
            <a:r>
              <a:rPr lang="en-US" dirty="0" smtClean="0"/>
              <a:t> highlights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can we spot potential side channels?</a:t>
            </a:r>
          </a:p>
          <a:p>
            <a:pPr lvl="1"/>
            <a:r>
              <a:rPr lang="en-US" dirty="0" smtClean="0"/>
              <a:t>One way: look for “unbalanced” code fragments</a:t>
            </a:r>
            <a:endParaRPr lang="en-US" dirty="0"/>
          </a:p>
          <a:p>
            <a:r>
              <a:rPr lang="en-US" dirty="0" smtClean="0"/>
              <a:t>Unbalanced branch finder: finds unequal branches with respect to some metric (e.g. # of instructions)</a:t>
            </a:r>
          </a:p>
          <a:p>
            <a:r>
              <a:rPr lang="en-US" dirty="0" smtClean="0"/>
              <a:t>Based on control dependency graph</a:t>
            </a:r>
          </a:p>
          <a:p>
            <a:pPr lvl="1"/>
            <a:r>
              <a:rPr lang="en-US" dirty="0" smtClean="0"/>
              <a:t>Computes reachable instructions that are control dependent on a branch true/false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Challenge: need precise loop bounds and recursion depths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1" y="3500695"/>
            <a:ext cx="5869999" cy="18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Janalyzer</a:t>
            </a:r>
            <a:r>
              <a:rPr lang="en-US" dirty="0"/>
              <a:t> highlights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from dynamic runs can also provide valuable insights about program behavior</a:t>
            </a:r>
          </a:p>
          <a:p>
            <a:r>
              <a:rPr lang="en-US" dirty="0" smtClean="0"/>
              <a:t>We collect and display this in two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Use an agent (</a:t>
            </a:r>
            <a:r>
              <a:rPr lang="en-US" dirty="0" err="1" smtClean="0"/>
              <a:t>jBond</a:t>
            </a:r>
            <a:r>
              <a:rPr lang="en-US" dirty="0" smtClean="0"/>
              <a:t>) to monitor information about a dynamic run (method running times, number of calls, total execution time). Store that information.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Load that information into the </a:t>
            </a:r>
            <a:r>
              <a:rPr lang="en-US" dirty="0" err="1" smtClean="0"/>
              <a:t>Janalyzer</a:t>
            </a:r>
            <a:r>
              <a:rPr lang="en-US" dirty="0" smtClean="0"/>
              <a:t> and overlay it.</a:t>
            </a:r>
          </a:p>
        </p:txBody>
      </p:sp>
    </p:spTree>
    <p:extLst>
      <p:ext uri="{BB962C8B-B14F-4D97-AF65-F5344CB8AC3E}">
        <p14:creationId xmlns:p14="http://schemas.microsoft.com/office/powerpoint/2010/main" val="18811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Janalyzer</a:t>
            </a:r>
            <a:r>
              <a:rPr lang="en-US" dirty="0"/>
              <a:t> highlights </a:t>
            </a:r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5" y="1143000"/>
            <a:ext cx="8043025" cy="4937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4560" y="5810618"/>
            <a:ext cx="533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jBond</a:t>
            </a:r>
            <a:r>
              <a:rPr lang="en-US" dirty="0" smtClean="0"/>
              <a:t> information overlaid on the </a:t>
            </a:r>
            <a:r>
              <a:rPr lang="en-US" dirty="0" err="1" smtClean="0"/>
              <a:t>Janalyzer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47675" y="1225208"/>
            <a:ext cx="5753100" cy="574036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89"/>
          <p:cNvGrpSpPr/>
          <p:nvPr/>
        </p:nvGrpSpPr>
        <p:grpSpPr>
          <a:xfrm>
            <a:off x="4306461" y="2708624"/>
            <a:ext cx="4722036" cy="1431742"/>
            <a:chOff x="0" y="-1"/>
            <a:chExt cx="4625749" cy="1050430"/>
          </a:xfrm>
        </p:grpSpPr>
        <p:sp>
          <p:nvSpPr>
            <p:cNvPr id="4" name="Shape 87"/>
            <p:cNvSpPr/>
            <p:nvPr/>
          </p:nvSpPr>
          <p:spPr>
            <a:xfrm>
              <a:off x="39028" y="-2"/>
              <a:ext cx="4547691" cy="9593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" name="image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3010"/>
              <a:ext cx="4625750" cy="103742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90500" dist="83555" dir="5400000" rotWithShape="0">
                <a:srgbClr val="4BACC6"/>
              </a:outerShdw>
            </a:effectLst>
          </p:spPr>
        </p:pic>
      </p:grpSp>
      <p:grpSp>
        <p:nvGrpSpPr>
          <p:cNvPr id="6" name="Group 49"/>
          <p:cNvGrpSpPr/>
          <p:nvPr/>
        </p:nvGrpSpPr>
        <p:grpSpPr>
          <a:xfrm>
            <a:off x="214168" y="2905941"/>
            <a:ext cx="3165887" cy="1716816"/>
            <a:chOff x="0" y="0"/>
            <a:chExt cx="3165886" cy="1716814"/>
          </a:xfrm>
        </p:grpSpPr>
        <p:pic>
          <p:nvPicPr>
            <p:cNvPr id="7" name="image6.jpeg" descr="images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6938" y="0"/>
              <a:ext cx="3028948" cy="1551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7.png" descr="images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895863"/>
              <a:ext cx="1066820" cy="820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image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2829" y="1862795"/>
            <a:ext cx="945248" cy="68482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51"/>
          <p:cNvSpPr/>
          <p:nvPr/>
        </p:nvSpPr>
        <p:spPr>
          <a:xfrm>
            <a:off x="-8783" y="1980146"/>
            <a:ext cx="944747" cy="45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523" tIns="9523" rIns="9523" bIns="9523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1400" b="1" dirty="0"/>
              <a:t>Java Bytecode</a:t>
            </a:r>
          </a:p>
        </p:txBody>
      </p:sp>
      <p:grpSp>
        <p:nvGrpSpPr>
          <p:cNvPr id="11" name="Group 54"/>
          <p:cNvGrpSpPr/>
          <p:nvPr/>
        </p:nvGrpSpPr>
        <p:grpSpPr>
          <a:xfrm>
            <a:off x="5280262" y="1871831"/>
            <a:ext cx="1110826" cy="666753"/>
            <a:chOff x="0" y="0"/>
            <a:chExt cx="993774" cy="666752"/>
          </a:xfrm>
        </p:grpSpPr>
        <p:sp>
          <p:nvSpPr>
            <p:cNvPr id="12" name="Shape 52"/>
            <p:cNvSpPr/>
            <p:nvPr/>
          </p:nvSpPr>
          <p:spPr>
            <a:xfrm>
              <a:off x="0" y="0"/>
              <a:ext cx="968376" cy="666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3" name="Shape 53"/>
            <p:cNvSpPr/>
            <p:nvPr/>
          </p:nvSpPr>
          <p:spPr>
            <a:xfrm>
              <a:off x="32548" y="107951"/>
              <a:ext cx="96122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Symbolic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Execution</a:t>
              </a:r>
            </a:p>
          </p:txBody>
        </p:sp>
      </p:grpSp>
      <p:sp>
        <p:nvSpPr>
          <p:cNvPr id="14" name="Shape 55"/>
          <p:cNvSpPr/>
          <p:nvPr/>
        </p:nvSpPr>
        <p:spPr>
          <a:xfrm>
            <a:off x="1553760" y="3466719"/>
            <a:ext cx="1141332" cy="739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Distributed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Symbolic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Analysis</a:t>
            </a:r>
          </a:p>
        </p:txBody>
      </p:sp>
      <p:grpSp>
        <p:nvGrpSpPr>
          <p:cNvPr id="15" name="Group 58"/>
          <p:cNvGrpSpPr/>
          <p:nvPr/>
        </p:nvGrpSpPr>
        <p:grpSpPr>
          <a:xfrm>
            <a:off x="2816449" y="3577278"/>
            <a:ext cx="1195148" cy="635003"/>
            <a:chOff x="0" y="0"/>
            <a:chExt cx="1195147" cy="635001"/>
          </a:xfrm>
        </p:grpSpPr>
        <p:sp>
          <p:nvSpPr>
            <p:cNvPr id="16" name="Shape 56"/>
            <p:cNvSpPr/>
            <p:nvPr/>
          </p:nvSpPr>
          <p:spPr>
            <a:xfrm>
              <a:off x="0" y="0"/>
              <a:ext cx="1195148" cy="6350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7" name="Shape 57"/>
            <p:cNvSpPr/>
            <p:nvPr/>
          </p:nvSpPr>
          <p:spPr>
            <a:xfrm>
              <a:off x="30997" y="101600"/>
              <a:ext cx="113315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Symbolic Listeners</a:t>
              </a:r>
            </a:p>
          </p:txBody>
        </p:sp>
      </p:grpSp>
      <p:grpSp>
        <p:nvGrpSpPr>
          <p:cNvPr id="18" name="Group 61"/>
          <p:cNvGrpSpPr/>
          <p:nvPr/>
        </p:nvGrpSpPr>
        <p:grpSpPr>
          <a:xfrm>
            <a:off x="4486511" y="3419442"/>
            <a:ext cx="1718308" cy="476252"/>
            <a:chOff x="0" y="0"/>
            <a:chExt cx="1718306" cy="476251"/>
          </a:xfrm>
        </p:grpSpPr>
        <p:sp>
          <p:nvSpPr>
            <p:cNvPr id="19" name="Shape 59"/>
            <p:cNvSpPr/>
            <p:nvPr/>
          </p:nvSpPr>
          <p:spPr>
            <a:xfrm>
              <a:off x="0" y="-1"/>
              <a:ext cx="1718307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0" name="Shape 60"/>
            <p:cNvSpPr/>
            <p:nvPr/>
          </p:nvSpPr>
          <p:spPr>
            <a:xfrm>
              <a:off x="0" y="50802"/>
              <a:ext cx="1718307" cy="37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Worst-case analysis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(worst-case bounds)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4494460" y="4140367"/>
            <a:ext cx="1702433" cy="476252"/>
            <a:chOff x="0" y="0"/>
            <a:chExt cx="1702431" cy="476251"/>
          </a:xfrm>
        </p:grpSpPr>
        <p:sp>
          <p:nvSpPr>
            <p:cNvPr id="22" name="Shape 62"/>
            <p:cNvSpPr/>
            <p:nvPr/>
          </p:nvSpPr>
          <p:spPr>
            <a:xfrm>
              <a:off x="0" y="-1"/>
              <a:ext cx="170243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" name="Shape 63"/>
            <p:cNvSpPr/>
            <p:nvPr/>
          </p:nvSpPr>
          <p:spPr>
            <a:xfrm>
              <a:off x="0" y="139703"/>
              <a:ext cx="1702432" cy="19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sz="1200"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Side-channel analysis</a:t>
              </a:r>
            </a:p>
          </p:txBody>
        </p:sp>
      </p:grpSp>
      <p:grpSp>
        <p:nvGrpSpPr>
          <p:cNvPr id="24" name="Group 67"/>
          <p:cNvGrpSpPr/>
          <p:nvPr/>
        </p:nvGrpSpPr>
        <p:grpSpPr>
          <a:xfrm>
            <a:off x="4374963" y="5252298"/>
            <a:ext cx="1990489" cy="476252"/>
            <a:chOff x="0" y="0"/>
            <a:chExt cx="1670681" cy="476251"/>
          </a:xfrm>
        </p:grpSpPr>
        <p:sp>
          <p:nvSpPr>
            <p:cNvPr id="25" name="Shape 65"/>
            <p:cNvSpPr/>
            <p:nvPr/>
          </p:nvSpPr>
          <p:spPr>
            <a:xfrm>
              <a:off x="0" y="-1"/>
              <a:ext cx="167068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" name="Shape 66"/>
            <p:cNvSpPr/>
            <p:nvPr/>
          </p:nvSpPr>
          <p:spPr>
            <a:xfrm>
              <a:off x="0" y="12702"/>
              <a:ext cx="1670682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Constraint Solving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Model Counting</a:t>
              </a:r>
            </a:p>
          </p:txBody>
        </p:sp>
      </p:grpSp>
      <p:grpSp>
        <p:nvGrpSpPr>
          <p:cNvPr id="27" name="Group 70"/>
          <p:cNvGrpSpPr/>
          <p:nvPr/>
        </p:nvGrpSpPr>
        <p:grpSpPr>
          <a:xfrm>
            <a:off x="7020473" y="2754076"/>
            <a:ext cx="1848222" cy="1555747"/>
            <a:chOff x="0" y="0"/>
            <a:chExt cx="1670681" cy="1555746"/>
          </a:xfrm>
        </p:grpSpPr>
        <p:sp>
          <p:nvSpPr>
            <p:cNvPr id="28" name="Shape 68"/>
            <p:cNvSpPr/>
            <p:nvPr/>
          </p:nvSpPr>
          <p:spPr>
            <a:xfrm>
              <a:off x="0" y="481165"/>
              <a:ext cx="1670682" cy="7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" name="Shape 69"/>
            <p:cNvSpPr/>
            <p:nvPr/>
          </p:nvSpPr>
          <p:spPr>
            <a:xfrm>
              <a:off x="0" y="0"/>
              <a:ext cx="1670682" cy="155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400" b="1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Worst-case inputs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Estimated bounds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grpSp>
        <p:nvGrpSpPr>
          <p:cNvPr id="30" name="Group 73"/>
          <p:cNvGrpSpPr/>
          <p:nvPr/>
        </p:nvGrpSpPr>
        <p:grpSpPr>
          <a:xfrm>
            <a:off x="7125403" y="1897231"/>
            <a:ext cx="968378" cy="658248"/>
            <a:chOff x="0" y="0"/>
            <a:chExt cx="968377" cy="658247"/>
          </a:xfrm>
        </p:grpSpPr>
        <p:sp>
          <p:nvSpPr>
            <p:cNvPr id="31" name="Shape 71"/>
            <p:cNvSpPr/>
            <p:nvPr/>
          </p:nvSpPr>
          <p:spPr>
            <a:xfrm>
              <a:off x="-1" y="0"/>
              <a:ext cx="968379" cy="65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2" name="Shape 72"/>
            <p:cNvSpPr/>
            <p:nvPr/>
          </p:nvSpPr>
          <p:spPr>
            <a:xfrm>
              <a:off x="0" y="41925"/>
              <a:ext cx="96837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Analysis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Results</a:t>
              </a:r>
            </a:p>
          </p:txBody>
        </p:sp>
      </p:grpSp>
      <p:sp>
        <p:nvSpPr>
          <p:cNvPr id="33" name="Shape 74"/>
          <p:cNvSpPr/>
          <p:nvPr/>
        </p:nvSpPr>
        <p:spPr>
          <a:xfrm flipH="1">
            <a:off x="4368616" y="2435585"/>
            <a:ext cx="859046" cy="675611"/>
          </a:xfrm>
          <a:prstGeom prst="line">
            <a:avLst/>
          </a:prstGeom>
          <a:ln w="19050">
            <a:solidFill>
              <a:srgbClr val="0D0D0D"/>
            </a:solidFill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4" name="Shape 75"/>
          <p:cNvSpPr/>
          <p:nvPr/>
        </p:nvSpPr>
        <p:spPr>
          <a:xfrm>
            <a:off x="6230218" y="2416089"/>
            <a:ext cx="77827" cy="695108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" name="Shape 76"/>
          <p:cNvSpPr/>
          <p:nvPr/>
        </p:nvSpPr>
        <p:spPr>
          <a:xfrm flipV="1">
            <a:off x="4011595" y="3459534"/>
            <a:ext cx="474915" cy="279825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77"/>
          <p:cNvSpPr/>
          <p:nvPr/>
        </p:nvSpPr>
        <p:spPr>
          <a:xfrm>
            <a:off x="3987429" y="4172353"/>
            <a:ext cx="507030" cy="45816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78"/>
          <p:cNvSpPr/>
          <p:nvPr/>
        </p:nvSpPr>
        <p:spPr>
          <a:xfrm>
            <a:off x="6410422" y="2070268"/>
            <a:ext cx="699164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" name="Shape 79"/>
          <p:cNvSpPr/>
          <p:nvPr/>
        </p:nvSpPr>
        <p:spPr>
          <a:xfrm>
            <a:off x="1874834" y="2070268"/>
            <a:ext cx="329391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" name="Shape 80"/>
          <p:cNvSpPr/>
          <p:nvPr/>
        </p:nvSpPr>
        <p:spPr>
          <a:xfrm>
            <a:off x="6392300" y="4437047"/>
            <a:ext cx="478217" cy="2698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" name="Shape 81"/>
          <p:cNvSpPr/>
          <p:nvPr/>
        </p:nvSpPr>
        <p:spPr>
          <a:xfrm>
            <a:off x="8157694" y="2474547"/>
            <a:ext cx="698792" cy="76069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" name="Shape 82"/>
          <p:cNvSpPr/>
          <p:nvPr/>
        </p:nvSpPr>
        <p:spPr>
          <a:xfrm flipH="1">
            <a:off x="7045617" y="2474548"/>
            <a:ext cx="79759" cy="728260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" name="Shape 83"/>
          <p:cNvSpPr/>
          <p:nvPr/>
        </p:nvSpPr>
        <p:spPr>
          <a:xfrm>
            <a:off x="6391088" y="3508176"/>
            <a:ext cx="4782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" name="Shape 84"/>
          <p:cNvSpPr/>
          <p:nvPr/>
        </p:nvSpPr>
        <p:spPr>
          <a:xfrm rot="5410214">
            <a:off x="5087575" y="4840173"/>
            <a:ext cx="542445" cy="262016"/>
          </a:xfrm>
          <a:prstGeom prst="leftRightArrow">
            <a:avLst>
              <a:gd name="adj1" fmla="val 36083"/>
              <a:gd name="adj2" fmla="val 68901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hape 85"/>
          <p:cNvSpPr/>
          <p:nvPr/>
        </p:nvSpPr>
        <p:spPr>
          <a:xfrm>
            <a:off x="2221629" y="1881944"/>
            <a:ext cx="1060451" cy="6667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>
            <a:solidFill>
              <a:srgbClr val="4BACC6"/>
            </a:solidFill>
            <a:prstDash val="solid"/>
            <a:beve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b="1" dirty="0">
                <a:latin typeface="+mj-lt"/>
                <a:ea typeface="+mj-ea"/>
                <a:cs typeface="+mj-cs"/>
              </a:rPr>
              <a:t>Static Analysis</a:t>
            </a:r>
            <a:endParaRPr b="1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3316340" y="2090540"/>
            <a:ext cx="2745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" name="Shape 89"/>
          <p:cNvSpPr/>
          <p:nvPr/>
        </p:nvSpPr>
        <p:spPr>
          <a:xfrm>
            <a:off x="4368617" y="3138528"/>
            <a:ext cx="1942687" cy="1594821"/>
          </a:xfrm>
          <a:prstGeom prst="rect">
            <a:avLst/>
          </a:prstGeom>
          <a:ln w="25400">
            <a:solidFill>
              <a:srgbClr val="4F81BD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7" name="Group 92"/>
          <p:cNvGrpSpPr/>
          <p:nvPr/>
        </p:nvGrpSpPr>
        <p:grpSpPr>
          <a:xfrm>
            <a:off x="2730737" y="4442645"/>
            <a:ext cx="1366569" cy="389561"/>
            <a:chOff x="-1" y="0"/>
            <a:chExt cx="1366568" cy="389560"/>
          </a:xfrm>
        </p:grpSpPr>
        <p:sp>
          <p:nvSpPr>
            <p:cNvPr id="48" name="Shape 90"/>
            <p:cNvSpPr/>
            <p:nvPr/>
          </p:nvSpPr>
          <p:spPr>
            <a:xfrm>
              <a:off x="-2" y="-1"/>
              <a:ext cx="1366570" cy="389562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" name="Shape 91"/>
            <p:cNvSpPr/>
            <p:nvPr/>
          </p:nvSpPr>
          <p:spPr>
            <a:xfrm>
              <a:off x="-2" y="77306"/>
              <a:ext cx="1366570" cy="23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Cost Model</a:t>
              </a:r>
            </a:p>
          </p:txBody>
        </p:sp>
      </p:grpSp>
      <p:sp>
        <p:nvSpPr>
          <p:cNvPr id="50" name="Shape 93"/>
          <p:cNvSpPr/>
          <p:nvPr/>
        </p:nvSpPr>
        <p:spPr>
          <a:xfrm>
            <a:off x="4124257" y="4474181"/>
            <a:ext cx="244359" cy="269877"/>
          </a:xfrm>
          <a:prstGeom prst="rightArrow">
            <a:avLst>
              <a:gd name="adj1" fmla="val 50000"/>
              <a:gd name="adj2" fmla="val 55222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1" name="Group 96"/>
          <p:cNvGrpSpPr/>
          <p:nvPr/>
        </p:nvGrpSpPr>
        <p:grpSpPr>
          <a:xfrm>
            <a:off x="7020473" y="3663488"/>
            <a:ext cx="1848223" cy="1644647"/>
            <a:chOff x="0" y="0"/>
            <a:chExt cx="1670681" cy="1644645"/>
          </a:xfrm>
        </p:grpSpPr>
        <p:sp>
          <p:nvSpPr>
            <p:cNvPr id="52" name="Shape 94"/>
            <p:cNvSpPr/>
            <p:nvPr/>
          </p:nvSpPr>
          <p:spPr>
            <a:xfrm>
              <a:off x="0" y="560826"/>
              <a:ext cx="1670682" cy="64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3" name="Shape 95"/>
            <p:cNvSpPr/>
            <p:nvPr/>
          </p:nvSpPr>
          <p:spPr>
            <a:xfrm>
              <a:off x="0" y="0"/>
              <a:ext cx="1670682" cy="164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Information   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leakage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sp>
        <p:nvSpPr>
          <p:cNvPr id="54" name="Shape 101"/>
          <p:cNvSpPr/>
          <p:nvPr/>
        </p:nvSpPr>
        <p:spPr>
          <a:xfrm>
            <a:off x="4996972" y="2090540"/>
            <a:ext cx="342989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102"/>
          <p:cNvSpPr/>
          <p:nvPr/>
        </p:nvSpPr>
        <p:spPr>
          <a:xfrm>
            <a:off x="3602845" y="1884820"/>
            <a:ext cx="1486315" cy="646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spAutoFit/>
          </a:bodyPr>
          <a:lstStyle/>
          <a:p>
            <a:pPr lvl="0" algn="ctr">
              <a:defRPr sz="1800"/>
            </a:pPr>
            <a:r>
              <a:rPr lang="en-US" b="1" dirty="0">
                <a:sym typeface="Helvetica"/>
              </a:rPr>
              <a:t>Inspection</a:t>
            </a:r>
            <a:endParaRPr lang="en-US" dirty="0">
              <a:sym typeface="Helvetica"/>
            </a:endParaRPr>
          </a:p>
          <a:p>
            <a:pPr lvl="0" algn="ctr">
              <a:defRPr sz="1800"/>
            </a:pPr>
            <a:r>
              <a:rPr lang="en-US" b="1" dirty="0">
                <a:sym typeface="Helvetica"/>
              </a:rPr>
              <a:t>(Human</a:t>
            </a:r>
            <a:r>
              <a:rPr lang="en-US" b="1" dirty="0" smtClean="0">
                <a:sym typeface="Helvetica"/>
              </a:rPr>
              <a:t>)</a:t>
            </a:r>
            <a:endParaRPr lang="en-US" b="1" dirty="0">
              <a:sym typeface="Helvetica"/>
            </a:endParaRPr>
          </a:p>
        </p:txBody>
      </p:sp>
      <p:sp>
        <p:nvSpPr>
          <p:cNvPr id="56" name="Shape 103"/>
          <p:cNvSpPr/>
          <p:nvPr/>
        </p:nvSpPr>
        <p:spPr>
          <a:xfrm>
            <a:off x="3909546" y="2161649"/>
            <a:ext cx="90085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ctr">
              <a:defRPr sz="1800"/>
            </a:pPr>
            <a:endParaRPr sz="1200" b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Worst-case analysis with </a:t>
            </a:r>
            <a:br>
              <a:rPr lang="en-US" dirty="0" smtClean="0"/>
            </a:br>
            <a:r>
              <a:rPr lang="en-US" dirty="0" smtClean="0"/>
              <a:t>symbolic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Once suspicious areas are identified, we need automated methods to confirm</a:t>
            </a:r>
          </a:p>
          <a:p>
            <a:pPr fontAlgn="base"/>
            <a:r>
              <a:rPr lang="en-US" sz="2800" dirty="0"/>
              <a:t>We use symbolic execution</a:t>
            </a:r>
          </a:p>
          <a:p>
            <a:pPr lvl="1" fontAlgn="base"/>
            <a:r>
              <a:rPr lang="en-US" sz="2400" dirty="0"/>
              <a:t>Concrete execution uses concrete inputs to explore a single path at a time</a:t>
            </a:r>
          </a:p>
          <a:p>
            <a:pPr lvl="1" fontAlgn="base"/>
            <a:r>
              <a:rPr lang="en-US" sz="2400" dirty="0"/>
              <a:t>Symbolic execution uses symbolic inputs to explore multiple paths simultaneously</a:t>
            </a:r>
          </a:p>
        </p:txBody>
      </p:sp>
      <p:pic>
        <p:nvPicPr>
          <p:cNvPr id="2050" name="Picture 2" descr="https://lh3.googleusercontent.com/O8mwR07LncWjXBnNgCcg1FcoO6NYG9478vqj9HqKU1WUaKEiTjlZcw8063x5peLIo4JRfUtxxJhmaVx86LKyFwrOzgZMlAotQUh5G7L3JGHw5hLkiEyV7q5WLujupiGjEkaoisfs1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04" y="3941781"/>
            <a:ext cx="45815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3148" y="4391573"/>
            <a:ext cx="3169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/>
              <a:t>Feed the path condition to a constraint (SMT) solver to determine satisfiability</a:t>
            </a:r>
          </a:p>
          <a:p>
            <a:pPr lvl="1" fontAlgn="base"/>
            <a:r>
              <a:rPr lang="en-US" sz="1400" dirty="0"/>
              <a:t>A solution to a path condition provides a concrete input through that path!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850" y="5961233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symbolic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Use symbolic execution to find the worst case path</a:t>
            </a:r>
          </a:p>
          <a:p>
            <a:pPr fontAlgn="base"/>
            <a:r>
              <a:rPr lang="en-US" sz="2400" dirty="0" smtClean="0"/>
              <a:t>Simple approach (but not scalable): </a:t>
            </a:r>
          </a:p>
          <a:p>
            <a:pPr lvl="1" fontAlgn="base"/>
            <a:r>
              <a:rPr lang="en-US" sz="2100" dirty="0"/>
              <a:t>Perform symbolic execution over the program — compute cost of each path</a:t>
            </a:r>
          </a:p>
          <a:p>
            <a:pPr lvl="1" fontAlgn="base"/>
            <a:r>
              <a:rPr lang="en-US" sz="2100" dirty="0"/>
              <a:t>Return the path with largest cost</a:t>
            </a:r>
          </a:p>
          <a:p>
            <a:pPr fontAlgn="base"/>
            <a:r>
              <a:rPr lang="en-US" sz="2400" dirty="0"/>
              <a:t>Scalable approach: symbolic execution guided by path policies </a:t>
            </a:r>
          </a:p>
          <a:p>
            <a:pPr lvl="1" fontAlgn="base"/>
            <a:r>
              <a:rPr lang="en-US" sz="2100" dirty="0" smtClean="0"/>
              <a:t>Explore exhaustively at small input sizes; record choices along worst-case path</a:t>
            </a:r>
          </a:p>
          <a:p>
            <a:pPr lvl="1" fontAlgn="base"/>
            <a:r>
              <a:rPr lang="en-US" sz="2100" dirty="0" smtClean="0"/>
              <a:t>Use these choices to guide the exploration at larger input sizes</a:t>
            </a:r>
            <a:endParaRPr lang="en-US" sz="2100" dirty="0"/>
          </a:p>
          <a:p>
            <a:pPr lvl="1" fontAlgn="base"/>
            <a:r>
              <a:rPr lang="en-US" sz="2100" dirty="0"/>
              <a:t>Intuition: worst-case behavior for small input can predict worst-case behavior for larger </a:t>
            </a:r>
            <a:r>
              <a:rPr lang="en-US" sz="2100" dirty="0" smtClean="0"/>
              <a:t>input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62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>
              <a:buClr>
                <a:srgbClr val="727CA3"/>
              </a:buClr>
            </a:pPr>
            <a:r>
              <a:rPr lang="en-US" sz="2000" dirty="0" smtClean="0">
                <a:latin typeface="Cabin"/>
              </a:rPr>
              <a:t>“</a:t>
            </a:r>
            <a:r>
              <a:rPr lang="en-US" sz="2000" dirty="0">
                <a:latin typeface="Cabin"/>
              </a:rPr>
              <a:t>Once new defense technologies make vulnerabilities based on flawed implementations less common, adversaries will turn their attention to vulnerabilities inherent in the algorithms themselves.”</a:t>
            </a:r>
            <a:r>
              <a:rPr lang="en-US" sz="2000" baseline="30000" dirty="0" smtClean="0">
                <a:latin typeface="Cabin"/>
              </a:rPr>
              <a:t>1</a:t>
            </a:r>
            <a:endParaRPr lang="en-US" sz="2000" dirty="0">
              <a:latin typeface="Cabin"/>
            </a:endParaRPr>
          </a:p>
          <a:p>
            <a:pPr lvl="0" fontAlgn="base">
              <a:buClr>
                <a:srgbClr val="727CA3"/>
              </a:buClr>
            </a:pP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Specifically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vulnerabilities stemming from space and time resource 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usage</a:t>
            </a:r>
          </a:p>
          <a:p>
            <a:pPr lvl="0" fontAlgn="base">
              <a:buClr>
                <a:srgbClr val="727CA3"/>
              </a:buClr>
            </a:pP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enable two types of cyber 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attacks:</a:t>
            </a:r>
          </a:p>
          <a:p>
            <a:pPr lvl="1" fontAlgn="base">
              <a:buClr>
                <a:srgbClr val="727CA3"/>
              </a:buClr>
            </a:pPr>
            <a:r>
              <a:rPr lang="en-US" sz="1600" dirty="0" smtClean="0">
                <a:latin typeface="Cabin"/>
                <a:ea typeface="Cabin"/>
                <a:cs typeface="Cabin"/>
                <a:sym typeface="Cabin"/>
              </a:rPr>
              <a:t>Algorithmic </a:t>
            </a:r>
            <a:r>
              <a:rPr lang="en-US" sz="1600" dirty="0">
                <a:latin typeface="Cabin"/>
                <a:ea typeface="Cabin"/>
                <a:cs typeface="Cabin"/>
                <a:sym typeface="Cabin"/>
              </a:rPr>
              <a:t>complexity </a:t>
            </a:r>
            <a:r>
              <a:rPr lang="en-US" sz="1600" dirty="0" smtClean="0">
                <a:latin typeface="Cabin"/>
                <a:ea typeface="Cabin"/>
                <a:cs typeface="Cabin"/>
                <a:sym typeface="Cabin"/>
              </a:rPr>
              <a:t>attacks</a:t>
            </a:r>
          </a:p>
          <a:p>
            <a:pPr lvl="1" fontAlgn="base">
              <a:buClr>
                <a:srgbClr val="727CA3"/>
              </a:buClr>
            </a:pPr>
            <a:r>
              <a:rPr lang="en-US" sz="1600" dirty="0" smtClean="0">
                <a:latin typeface="Cabin"/>
                <a:ea typeface="Cabin"/>
                <a:cs typeface="Cabin"/>
                <a:sym typeface="Cabin"/>
              </a:rPr>
              <a:t>Side-channel attacks</a:t>
            </a:r>
            <a:endParaRPr lang="en-US" sz="1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7442" y="6033184"/>
            <a:ext cx="4871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https://www.darpa.mil/program/space-time-analysis-for-cybersecurity</a:t>
            </a:r>
            <a:endParaRPr lang="en-US" sz="1200" dirty="0"/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8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57198" y="558238"/>
            <a:ext cx="8228162" cy="58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8" tIns="44998" rIns="44998" bIns="44998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464653"/>
                </a:solidFill>
              </a:rPr>
              <a:t>Worst-</a:t>
            </a:r>
            <a:r>
              <a:rPr lang="en-US" sz="3200" dirty="0" smtClean="0">
                <a:solidFill>
                  <a:srgbClr val="464653"/>
                </a:solidFill>
              </a:rPr>
              <a:t>c</a:t>
            </a:r>
            <a:r>
              <a:rPr sz="3200" dirty="0" smtClean="0">
                <a:solidFill>
                  <a:srgbClr val="464653"/>
                </a:solidFill>
              </a:rPr>
              <a:t>ase </a:t>
            </a:r>
            <a:r>
              <a:rPr lang="en-US" sz="3200" dirty="0" smtClean="0">
                <a:solidFill>
                  <a:srgbClr val="464653"/>
                </a:solidFill>
              </a:rPr>
              <a:t>analysis example</a:t>
            </a:r>
            <a:endParaRPr sz="3200" dirty="0">
              <a:solidFill>
                <a:srgbClr val="46465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10" y="1283633"/>
            <a:ext cx="4975189" cy="2757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323664"/>
            <a:ext cx="3518036" cy="1825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73" y="3159038"/>
            <a:ext cx="2917564" cy="3105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0638" y="4019286"/>
            <a:ext cx="565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Partial CFG for the equals() method in class </a:t>
            </a:r>
            <a:r>
              <a:rPr lang="en-US" sz="1400" dirty="0" err="1"/>
              <a:t>java.util.String</a:t>
            </a:r>
            <a:r>
              <a:rPr lang="en-US" sz="1400" dirty="0"/>
              <a:t>. The worst-case path is highlighted. The policy ρ guides the choices for the decision node marked with gray (for k=15). ρ can be stored as a single path in a </a:t>
            </a:r>
            <a:r>
              <a:rPr lang="en-US" sz="1400" dirty="0" err="1"/>
              <a:t>trie</a:t>
            </a:r>
            <a:endParaRPr lang="en-US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59123" y="6394167"/>
            <a:ext cx="4748136" cy="4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5000" rIns="4572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i="1" dirty="0">
                <a:solidFill>
                  <a:srgbClr val="3F6797"/>
                </a:solidFill>
                <a:latin typeface="+mn-lt"/>
                <a:ea typeface="Cabin" charset="0"/>
                <a:cs typeface="Cabin" charset="0"/>
              </a:rPr>
              <a:t>Symbolic complexity analysis using context-preserving histories</a:t>
            </a:r>
            <a:r>
              <a:rPr lang="en-US" altLang="en-US" sz="1200" dirty="0">
                <a:solidFill>
                  <a:srgbClr val="3F6797"/>
                </a:solidFill>
                <a:latin typeface="+mn-lt"/>
                <a:ea typeface="Cabin" charset="0"/>
                <a:cs typeface="Cabin" charset="0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solidFill>
                  <a:srgbClr val="3F6797"/>
                </a:solidFill>
                <a:latin typeface="+mn-lt"/>
                <a:ea typeface="Cabin" charset="0"/>
                <a:cs typeface="Cabin" charset="0"/>
              </a:rPr>
              <a:t>by K. Luckow, R. Kersten, C. Pasareanu [ICST’17] </a:t>
            </a:r>
            <a:r>
              <a:rPr lang="en-US" altLang="en-US" sz="1200" b="1" dirty="0">
                <a:solidFill>
                  <a:srgbClr val="3F6797"/>
                </a:solidFill>
                <a:latin typeface="+mn-lt"/>
                <a:ea typeface="Cabin" charset="0"/>
                <a:cs typeface="Cabin" charset="0"/>
              </a:rPr>
              <a:t>Best Paper Award!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8726" y="4941393"/>
            <a:ext cx="4966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Key idea: </a:t>
            </a:r>
            <a:r>
              <a:rPr lang="en-US" sz="2000" dirty="0" smtClean="0"/>
              <a:t>we automatically discover that the worst case path for comparing two Strings occurs when all characters except the last are equal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2630658" y="5289452"/>
            <a:ext cx="1048823" cy="4413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Janalyzer</a:t>
            </a:r>
            <a:r>
              <a:rPr lang="en-US" dirty="0"/>
              <a:t> highlights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Previously: had to manually construct JPF driver and configuration file</a:t>
            </a:r>
          </a:p>
          <a:p>
            <a:r>
              <a:rPr lang="en-US" dirty="0" smtClean="0"/>
              <a:t>Now automated and integrated into JAnalyzer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4" y="2512587"/>
            <a:ext cx="5981700" cy="42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rved Up Arrow 134"/>
          <p:cNvSpPr/>
          <p:nvPr/>
        </p:nvSpPr>
        <p:spPr>
          <a:xfrm>
            <a:off x="600076" y="1766902"/>
            <a:ext cx="8068865" cy="4472324"/>
          </a:xfrm>
          <a:prstGeom prst="curvedUpArrow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endCxn id="72" idx="0"/>
          </p:cNvCxnSpPr>
          <p:nvPr/>
        </p:nvCxnSpPr>
        <p:spPr>
          <a:xfrm>
            <a:off x="3305287" y="2188725"/>
            <a:ext cx="1" cy="453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0"/>
          </p:cNvCxnSpPr>
          <p:nvPr/>
        </p:nvCxnSpPr>
        <p:spPr>
          <a:xfrm flipH="1" flipV="1">
            <a:off x="5852874" y="2188725"/>
            <a:ext cx="1" cy="453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2"/>
          </p:cNvCxnSpPr>
          <p:nvPr/>
        </p:nvCxnSpPr>
        <p:spPr>
          <a:xfrm flipH="1">
            <a:off x="3305287" y="2924531"/>
            <a:ext cx="1" cy="537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4" idx="2"/>
          </p:cNvCxnSpPr>
          <p:nvPr/>
        </p:nvCxnSpPr>
        <p:spPr>
          <a:xfrm flipV="1">
            <a:off x="5852874" y="2924531"/>
            <a:ext cx="1" cy="537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3" idx="2"/>
            <a:endCxn id="75" idx="0"/>
          </p:cNvCxnSpPr>
          <p:nvPr/>
        </p:nvCxnSpPr>
        <p:spPr>
          <a:xfrm>
            <a:off x="4579081" y="2924531"/>
            <a:ext cx="1" cy="537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825228" y="1906210"/>
            <a:ext cx="3507707" cy="282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Client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825228" y="2642016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Dispatcher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099021" y="2642016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Dispatcher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372815" y="2642016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Dispatcher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825228" y="3461594"/>
            <a:ext cx="3507707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Bridge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825228" y="4281171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Daemon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099021" y="4281171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Daemon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372815" y="4281171"/>
            <a:ext cx="960120" cy="2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Daemon</a:t>
            </a:r>
          </a:p>
        </p:txBody>
      </p:sp>
      <p:cxnSp>
        <p:nvCxnSpPr>
          <p:cNvPr id="79" name="Straight Connector 78"/>
          <p:cNvCxnSpPr>
            <a:stCxn id="68" idx="2"/>
            <a:endCxn id="73" idx="0"/>
          </p:cNvCxnSpPr>
          <p:nvPr/>
        </p:nvCxnSpPr>
        <p:spPr>
          <a:xfrm flipH="1">
            <a:off x="4579081" y="2188725"/>
            <a:ext cx="1" cy="453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825228" y="4959491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099021" y="4959491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372815" y="4959491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2825228" y="5637812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099021" y="5637812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372815" y="5637812"/>
            <a:ext cx="960120" cy="282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Worker</a:t>
            </a:r>
          </a:p>
        </p:txBody>
      </p:sp>
      <p:cxnSp>
        <p:nvCxnSpPr>
          <p:cNvPr id="105" name="Straight Arrow Connector 104"/>
          <p:cNvCxnSpPr>
            <a:endCxn id="76" idx="0"/>
          </p:cNvCxnSpPr>
          <p:nvPr/>
        </p:nvCxnSpPr>
        <p:spPr>
          <a:xfrm>
            <a:off x="3305288" y="3744108"/>
            <a:ext cx="0" cy="537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9081" y="3744108"/>
            <a:ext cx="0" cy="537063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8" idx="0"/>
          </p:cNvCxnSpPr>
          <p:nvPr/>
        </p:nvCxnSpPr>
        <p:spPr>
          <a:xfrm flipH="1" flipV="1">
            <a:off x="5852874" y="3744108"/>
            <a:ext cx="1" cy="537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6" idx="2"/>
            <a:endCxn id="99" idx="0"/>
          </p:cNvCxnSpPr>
          <p:nvPr/>
        </p:nvCxnSpPr>
        <p:spPr>
          <a:xfrm>
            <a:off x="3305288" y="4563686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579081" y="4563685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1" idx="0"/>
            <a:endCxn id="78" idx="2"/>
          </p:cNvCxnSpPr>
          <p:nvPr/>
        </p:nvCxnSpPr>
        <p:spPr>
          <a:xfrm flipV="1">
            <a:off x="5852875" y="4563686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05287" y="5242006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579081" y="5242006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852875" y="5242005"/>
            <a:ext cx="0" cy="3958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305287" y="5920327"/>
            <a:ext cx="0" cy="5117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579081" y="5934278"/>
            <a:ext cx="0" cy="4978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5852874" y="5948230"/>
            <a:ext cx="2" cy="4838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6441" y="1702614"/>
            <a:ext cx="2625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The problem is defined at the Client and sent with its assets to one of the task-specific Dispatchers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6441" y="2437025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The Dispatcher partitions the problem and directs the individual work requests to the Bridge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441" y="3360477"/>
            <a:ext cx="2625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The Bridge routes work requests to available Daemon nodes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441" y="4060651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Daemon nodes manage the work items and instantiate Workers to perform work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6441" y="5197533"/>
            <a:ext cx="2625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/>
              <a:t>Individual Worker actors perform the assigned tasks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40479" y="5093658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Workers report status </a:t>
            </a:r>
            <a:r>
              <a:rPr lang="en-US" sz="1300"/>
              <a:t>and progress continuously while the task is being executed</a:t>
            </a:r>
            <a:endParaRPr lang="en-US" sz="13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440478" y="4076180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Based on status reports, Daemons evaluate work load and report status and progress to the Bridge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440478" y="3256602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Bridge routes work progress updates back to the original Dispatcher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40478" y="2435795"/>
            <a:ext cx="2625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Dispatcher integrates the results into one coherent picture that is </a:t>
            </a:r>
            <a:r>
              <a:rPr lang="en-US" sz="1300"/>
              <a:t>updated continuously</a:t>
            </a:r>
            <a:endParaRPr 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440478" y="1805093"/>
            <a:ext cx="2625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results are reported back to the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platform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255" y="1204692"/>
            <a:ext cx="670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use a distributed cloud platform to further scale our symbolic execution!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43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Near 100% utilization of available compute resources at all times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Almost linear scaling with respect to compute resources available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 speedup of around two orders of magnitude for a 128-node cluster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Example of measured speedup on challenge program: 14 hours (desktop) vs. 11 minutes (cluster)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Real-time reporting of intermediate results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Long-running tasks present usable results well before overall completion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Self-contained and agnostic to the underlying hardware and software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Complete turnkey solution suitable for deployment to AWS, Azure, etc.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No software requirements outside of a Linux VM, a network, and a JVM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(and Achievements)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9"/>
          <p:cNvGrpSpPr/>
          <p:nvPr/>
        </p:nvGrpSpPr>
        <p:grpSpPr>
          <a:xfrm>
            <a:off x="4269178" y="3763093"/>
            <a:ext cx="4722036" cy="959889"/>
            <a:chOff x="0" y="-1"/>
            <a:chExt cx="4625749" cy="1050430"/>
          </a:xfrm>
        </p:grpSpPr>
        <p:sp>
          <p:nvSpPr>
            <p:cNvPr id="4" name="Shape 87"/>
            <p:cNvSpPr/>
            <p:nvPr/>
          </p:nvSpPr>
          <p:spPr>
            <a:xfrm>
              <a:off x="39028" y="-2"/>
              <a:ext cx="4547691" cy="9593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" name="image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3010"/>
              <a:ext cx="4625750" cy="103742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90500" dist="83555" dir="5400000" rotWithShape="0">
                <a:srgbClr val="4BACC6"/>
              </a:outerShdw>
            </a:effectLst>
          </p:spPr>
        </p:pic>
      </p:grpSp>
      <p:grpSp>
        <p:nvGrpSpPr>
          <p:cNvPr id="6" name="Group 49"/>
          <p:cNvGrpSpPr/>
          <p:nvPr/>
        </p:nvGrpSpPr>
        <p:grpSpPr>
          <a:xfrm>
            <a:off x="214168" y="2655682"/>
            <a:ext cx="3165887" cy="1716816"/>
            <a:chOff x="0" y="0"/>
            <a:chExt cx="3165886" cy="1716814"/>
          </a:xfrm>
        </p:grpSpPr>
        <p:pic>
          <p:nvPicPr>
            <p:cNvPr id="7" name="image6.jpeg" descr="images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938" y="0"/>
              <a:ext cx="3028948" cy="1551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7.png" descr="image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895863"/>
              <a:ext cx="1066820" cy="820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829" y="1612536"/>
            <a:ext cx="945248" cy="68482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51"/>
          <p:cNvSpPr/>
          <p:nvPr/>
        </p:nvSpPr>
        <p:spPr>
          <a:xfrm>
            <a:off x="-8783" y="1729887"/>
            <a:ext cx="944747" cy="45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523" tIns="9523" rIns="9523" bIns="9523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1400" b="1" dirty="0"/>
              <a:t>Java Bytecode</a:t>
            </a:r>
          </a:p>
        </p:txBody>
      </p:sp>
      <p:grpSp>
        <p:nvGrpSpPr>
          <p:cNvPr id="11" name="Group 54"/>
          <p:cNvGrpSpPr/>
          <p:nvPr/>
        </p:nvGrpSpPr>
        <p:grpSpPr>
          <a:xfrm>
            <a:off x="5280262" y="1621572"/>
            <a:ext cx="1110826" cy="666753"/>
            <a:chOff x="0" y="0"/>
            <a:chExt cx="993774" cy="666752"/>
          </a:xfrm>
        </p:grpSpPr>
        <p:sp>
          <p:nvSpPr>
            <p:cNvPr id="12" name="Shape 52"/>
            <p:cNvSpPr/>
            <p:nvPr/>
          </p:nvSpPr>
          <p:spPr>
            <a:xfrm>
              <a:off x="0" y="0"/>
              <a:ext cx="968376" cy="666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3" name="Shape 53"/>
            <p:cNvSpPr/>
            <p:nvPr/>
          </p:nvSpPr>
          <p:spPr>
            <a:xfrm>
              <a:off x="32548" y="107951"/>
              <a:ext cx="96122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Symbolic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Execution</a:t>
              </a:r>
            </a:p>
          </p:txBody>
        </p:sp>
      </p:grpSp>
      <p:sp>
        <p:nvSpPr>
          <p:cNvPr id="14" name="Shape 55"/>
          <p:cNvSpPr/>
          <p:nvPr/>
        </p:nvSpPr>
        <p:spPr>
          <a:xfrm>
            <a:off x="1553760" y="3216460"/>
            <a:ext cx="1141332" cy="739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Distributed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Symbolic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Analysis</a:t>
            </a:r>
          </a:p>
        </p:txBody>
      </p:sp>
      <p:grpSp>
        <p:nvGrpSpPr>
          <p:cNvPr id="15" name="Group 58"/>
          <p:cNvGrpSpPr/>
          <p:nvPr/>
        </p:nvGrpSpPr>
        <p:grpSpPr>
          <a:xfrm>
            <a:off x="2816449" y="3327019"/>
            <a:ext cx="1195148" cy="635003"/>
            <a:chOff x="0" y="0"/>
            <a:chExt cx="1195147" cy="635001"/>
          </a:xfrm>
        </p:grpSpPr>
        <p:sp>
          <p:nvSpPr>
            <p:cNvPr id="16" name="Shape 56"/>
            <p:cNvSpPr/>
            <p:nvPr/>
          </p:nvSpPr>
          <p:spPr>
            <a:xfrm>
              <a:off x="0" y="0"/>
              <a:ext cx="1195148" cy="6350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7" name="Shape 57"/>
            <p:cNvSpPr/>
            <p:nvPr/>
          </p:nvSpPr>
          <p:spPr>
            <a:xfrm>
              <a:off x="30997" y="101600"/>
              <a:ext cx="113315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Symbolic Listeners</a:t>
              </a:r>
            </a:p>
          </p:txBody>
        </p:sp>
      </p:grpSp>
      <p:grpSp>
        <p:nvGrpSpPr>
          <p:cNvPr id="18" name="Group 61"/>
          <p:cNvGrpSpPr/>
          <p:nvPr/>
        </p:nvGrpSpPr>
        <p:grpSpPr>
          <a:xfrm>
            <a:off x="4486511" y="3169183"/>
            <a:ext cx="1718308" cy="476252"/>
            <a:chOff x="0" y="0"/>
            <a:chExt cx="1718306" cy="476251"/>
          </a:xfrm>
        </p:grpSpPr>
        <p:sp>
          <p:nvSpPr>
            <p:cNvPr id="19" name="Shape 59"/>
            <p:cNvSpPr/>
            <p:nvPr/>
          </p:nvSpPr>
          <p:spPr>
            <a:xfrm>
              <a:off x="0" y="-1"/>
              <a:ext cx="1718307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0" name="Shape 60"/>
            <p:cNvSpPr/>
            <p:nvPr/>
          </p:nvSpPr>
          <p:spPr>
            <a:xfrm>
              <a:off x="0" y="50802"/>
              <a:ext cx="1718307" cy="37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Worst-case analysis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(worst-case bounds)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4494460" y="3890108"/>
            <a:ext cx="1702433" cy="476252"/>
            <a:chOff x="0" y="0"/>
            <a:chExt cx="1702431" cy="476251"/>
          </a:xfrm>
        </p:grpSpPr>
        <p:sp>
          <p:nvSpPr>
            <p:cNvPr id="22" name="Shape 62"/>
            <p:cNvSpPr/>
            <p:nvPr/>
          </p:nvSpPr>
          <p:spPr>
            <a:xfrm>
              <a:off x="0" y="-1"/>
              <a:ext cx="170243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" name="Shape 63"/>
            <p:cNvSpPr/>
            <p:nvPr/>
          </p:nvSpPr>
          <p:spPr>
            <a:xfrm>
              <a:off x="0" y="139703"/>
              <a:ext cx="1702432" cy="19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sz="1200"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Side-channel analysis</a:t>
              </a:r>
            </a:p>
          </p:txBody>
        </p:sp>
      </p:grpSp>
      <p:grpSp>
        <p:nvGrpSpPr>
          <p:cNvPr id="24" name="Group 67"/>
          <p:cNvGrpSpPr/>
          <p:nvPr/>
        </p:nvGrpSpPr>
        <p:grpSpPr>
          <a:xfrm>
            <a:off x="4374963" y="5002039"/>
            <a:ext cx="1990489" cy="476252"/>
            <a:chOff x="0" y="0"/>
            <a:chExt cx="1670681" cy="476251"/>
          </a:xfrm>
        </p:grpSpPr>
        <p:sp>
          <p:nvSpPr>
            <p:cNvPr id="25" name="Shape 65"/>
            <p:cNvSpPr/>
            <p:nvPr/>
          </p:nvSpPr>
          <p:spPr>
            <a:xfrm>
              <a:off x="0" y="-1"/>
              <a:ext cx="167068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" name="Shape 66"/>
            <p:cNvSpPr/>
            <p:nvPr/>
          </p:nvSpPr>
          <p:spPr>
            <a:xfrm>
              <a:off x="0" y="12702"/>
              <a:ext cx="1670682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Constraint Solving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Model Counting</a:t>
              </a:r>
            </a:p>
          </p:txBody>
        </p:sp>
      </p:grpSp>
      <p:grpSp>
        <p:nvGrpSpPr>
          <p:cNvPr id="27" name="Group 70"/>
          <p:cNvGrpSpPr/>
          <p:nvPr/>
        </p:nvGrpSpPr>
        <p:grpSpPr>
          <a:xfrm>
            <a:off x="7020473" y="2503817"/>
            <a:ext cx="1848222" cy="1555747"/>
            <a:chOff x="0" y="0"/>
            <a:chExt cx="1670681" cy="1555746"/>
          </a:xfrm>
        </p:grpSpPr>
        <p:sp>
          <p:nvSpPr>
            <p:cNvPr id="28" name="Shape 68"/>
            <p:cNvSpPr/>
            <p:nvPr/>
          </p:nvSpPr>
          <p:spPr>
            <a:xfrm>
              <a:off x="0" y="481165"/>
              <a:ext cx="1670682" cy="7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" name="Shape 69"/>
            <p:cNvSpPr/>
            <p:nvPr/>
          </p:nvSpPr>
          <p:spPr>
            <a:xfrm>
              <a:off x="0" y="0"/>
              <a:ext cx="1670682" cy="155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400" b="1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Worst-case inputs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Estimated bounds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grpSp>
        <p:nvGrpSpPr>
          <p:cNvPr id="30" name="Group 73"/>
          <p:cNvGrpSpPr/>
          <p:nvPr/>
        </p:nvGrpSpPr>
        <p:grpSpPr>
          <a:xfrm>
            <a:off x="7125403" y="1646972"/>
            <a:ext cx="968378" cy="658248"/>
            <a:chOff x="0" y="0"/>
            <a:chExt cx="968377" cy="658247"/>
          </a:xfrm>
        </p:grpSpPr>
        <p:sp>
          <p:nvSpPr>
            <p:cNvPr id="31" name="Shape 71"/>
            <p:cNvSpPr/>
            <p:nvPr/>
          </p:nvSpPr>
          <p:spPr>
            <a:xfrm>
              <a:off x="-1" y="0"/>
              <a:ext cx="968379" cy="65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2" name="Shape 72"/>
            <p:cNvSpPr/>
            <p:nvPr/>
          </p:nvSpPr>
          <p:spPr>
            <a:xfrm>
              <a:off x="0" y="41925"/>
              <a:ext cx="96837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Analysis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Results</a:t>
              </a:r>
            </a:p>
          </p:txBody>
        </p:sp>
      </p:grpSp>
      <p:sp>
        <p:nvSpPr>
          <p:cNvPr id="33" name="Shape 74"/>
          <p:cNvSpPr/>
          <p:nvPr/>
        </p:nvSpPr>
        <p:spPr>
          <a:xfrm flipH="1">
            <a:off x="4368616" y="2185326"/>
            <a:ext cx="859046" cy="675611"/>
          </a:xfrm>
          <a:prstGeom prst="line">
            <a:avLst/>
          </a:prstGeom>
          <a:ln w="19050">
            <a:solidFill>
              <a:srgbClr val="0D0D0D"/>
            </a:solidFill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4" name="Shape 75"/>
          <p:cNvSpPr/>
          <p:nvPr/>
        </p:nvSpPr>
        <p:spPr>
          <a:xfrm>
            <a:off x="6230218" y="2165830"/>
            <a:ext cx="77827" cy="695108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" name="Shape 76"/>
          <p:cNvSpPr/>
          <p:nvPr/>
        </p:nvSpPr>
        <p:spPr>
          <a:xfrm flipV="1">
            <a:off x="4011595" y="3209275"/>
            <a:ext cx="474915" cy="279825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77"/>
          <p:cNvSpPr/>
          <p:nvPr/>
        </p:nvSpPr>
        <p:spPr>
          <a:xfrm>
            <a:off x="3987429" y="3922094"/>
            <a:ext cx="507030" cy="45816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78"/>
          <p:cNvSpPr/>
          <p:nvPr/>
        </p:nvSpPr>
        <p:spPr>
          <a:xfrm>
            <a:off x="6410422" y="1820009"/>
            <a:ext cx="699164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" name="Shape 79"/>
          <p:cNvSpPr/>
          <p:nvPr/>
        </p:nvSpPr>
        <p:spPr>
          <a:xfrm>
            <a:off x="1874834" y="1820009"/>
            <a:ext cx="329391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" name="Shape 80"/>
          <p:cNvSpPr/>
          <p:nvPr/>
        </p:nvSpPr>
        <p:spPr>
          <a:xfrm>
            <a:off x="6392300" y="4186788"/>
            <a:ext cx="478217" cy="2698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" name="Shape 81"/>
          <p:cNvSpPr/>
          <p:nvPr/>
        </p:nvSpPr>
        <p:spPr>
          <a:xfrm>
            <a:off x="8157694" y="2224288"/>
            <a:ext cx="698792" cy="76069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" name="Shape 82"/>
          <p:cNvSpPr/>
          <p:nvPr/>
        </p:nvSpPr>
        <p:spPr>
          <a:xfrm flipH="1">
            <a:off x="7045617" y="2224289"/>
            <a:ext cx="79759" cy="728260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" name="Shape 83"/>
          <p:cNvSpPr/>
          <p:nvPr/>
        </p:nvSpPr>
        <p:spPr>
          <a:xfrm>
            <a:off x="6391088" y="3257917"/>
            <a:ext cx="4782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" name="Shape 84"/>
          <p:cNvSpPr/>
          <p:nvPr/>
        </p:nvSpPr>
        <p:spPr>
          <a:xfrm rot="5410214">
            <a:off x="5087575" y="4589914"/>
            <a:ext cx="542445" cy="262016"/>
          </a:xfrm>
          <a:prstGeom prst="leftRightArrow">
            <a:avLst>
              <a:gd name="adj1" fmla="val 36083"/>
              <a:gd name="adj2" fmla="val 68901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hape 85"/>
          <p:cNvSpPr/>
          <p:nvPr/>
        </p:nvSpPr>
        <p:spPr>
          <a:xfrm>
            <a:off x="2221629" y="1631685"/>
            <a:ext cx="1060451" cy="6667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>
            <a:solidFill>
              <a:srgbClr val="4BACC6"/>
            </a:solidFill>
            <a:prstDash val="solid"/>
            <a:beve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b="1" dirty="0">
                <a:latin typeface="+mj-lt"/>
                <a:ea typeface="+mj-ea"/>
                <a:cs typeface="+mj-cs"/>
              </a:rPr>
              <a:t>Static Analysis</a:t>
            </a:r>
            <a:endParaRPr b="1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3316340" y="1840281"/>
            <a:ext cx="2745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" name="Shape 89"/>
          <p:cNvSpPr/>
          <p:nvPr/>
        </p:nvSpPr>
        <p:spPr>
          <a:xfrm>
            <a:off x="4368617" y="2888269"/>
            <a:ext cx="1942687" cy="1594821"/>
          </a:xfrm>
          <a:prstGeom prst="rect">
            <a:avLst/>
          </a:prstGeom>
          <a:ln w="25400">
            <a:solidFill>
              <a:srgbClr val="4F81BD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7" name="Group 92"/>
          <p:cNvGrpSpPr/>
          <p:nvPr/>
        </p:nvGrpSpPr>
        <p:grpSpPr>
          <a:xfrm>
            <a:off x="2730737" y="4192386"/>
            <a:ext cx="1366569" cy="389561"/>
            <a:chOff x="-1" y="0"/>
            <a:chExt cx="1366568" cy="389560"/>
          </a:xfrm>
        </p:grpSpPr>
        <p:sp>
          <p:nvSpPr>
            <p:cNvPr id="48" name="Shape 90"/>
            <p:cNvSpPr/>
            <p:nvPr/>
          </p:nvSpPr>
          <p:spPr>
            <a:xfrm>
              <a:off x="-2" y="-1"/>
              <a:ext cx="1366570" cy="389562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" name="Shape 91"/>
            <p:cNvSpPr/>
            <p:nvPr/>
          </p:nvSpPr>
          <p:spPr>
            <a:xfrm>
              <a:off x="-2" y="77306"/>
              <a:ext cx="1366570" cy="23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Cost Model</a:t>
              </a:r>
            </a:p>
          </p:txBody>
        </p:sp>
      </p:grpSp>
      <p:sp>
        <p:nvSpPr>
          <p:cNvPr id="50" name="Shape 93"/>
          <p:cNvSpPr/>
          <p:nvPr/>
        </p:nvSpPr>
        <p:spPr>
          <a:xfrm>
            <a:off x="4124257" y="4223922"/>
            <a:ext cx="244359" cy="269877"/>
          </a:xfrm>
          <a:prstGeom prst="rightArrow">
            <a:avLst>
              <a:gd name="adj1" fmla="val 50000"/>
              <a:gd name="adj2" fmla="val 55222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1" name="Group 96"/>
          <p:cNvGrpSpPr/>
          <p:nvPr/>
        </p:nvGrpSpPr>
        <p:grpSpPr>
          <a:xfrm>
            <a:off x="7020473" y="3413229"/>
            <a:ext cx="1848223" cy="1644647"/>
            <a:chOff x="0" y="0"/>
            <a:chExt cx="1670681" cy="1644645"/>
          </a:xfrm>
        </p:grpSpPr>
        <p:sp>
          <p:nvSpPr>
            <p:cNvPr id="52" name="Shape 94"/>
            <p:cNvSpPr/>
            <p:nvPr/>
          </p:nvSpPr>
          <p:spPr>
            <a:xfrm>
              <a:off x="0" y="560826"/>
              <a:ext cx="1670682" cy="64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3" name="Shape 95"/>
            <p:cNvSpPr/>
            <p:nvPr/>
          </p:nvSpPr>
          <p:spPr>
            <a:xfrm>
              <a:off x="0" y="0"/>
              <a:ext cx="1670682" cy="164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 dirty="0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 dirty="0">
                  <a:latin typeface="+mj-lt"/>
                  <a:ea typeface="+mj-ea"/>
                  <a:cs typeface="+mj-cs"/>
                  <a:sym typeface="Helvetica"/>
                </a:rPr>
                <a:t> </a:t>
              </a: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Information    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 leakage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dirty="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sp>
        <p:nvSpPr>
          <p:cNvPr id="54" name="Shape 101"/>
          <p:cNvSpPr/>
          <p:nvPr/>
        </p:nvSpPr>
        <p:spPr>
          <a:xfrm>
            <a:off x="4996972" y="1840281"/>
            <a:ext cx="342989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102"/>
          <p:cNvSpPr/>
          <p:nvPr/>
        </p:nvSpPr>
        <p:spPr>
          <a:xfrm>
            <a:off x="3602845" y="1634561"/>
            <a:ext cx="1486315" cy="646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spAutoFit/>
          </a:bodyPr>
          <a:lstStyle/>
          <a:p>
            <a:pPr lvl="0" algn="ctr">
              <a:defRPr sz="1800"/>
            </a:pPr>
            <a:r>
              <a:rPr lang="en-US" b="1" dirty="0">
                <a:sym typeface="Helvetica"/>
              </a:rPr>
              <a:t>Inspection</a:t>
            </a:r>
            <a:endParaRPr lang="en-US" dirty="0">
              <a:sym typeface="Helvetica"/>
            </a:endParaRPr>
          </a:p>
          <a:p>
            <a:pPr lvl="0" algn="ctr">
              <a:defRPr sz="1800"/>
            </a:pPr>
            <a:r>
              <a:rPr lang="en-US" b="1" dirty="0">
                <a:sym typeface="Helvetica"/>
              </a:rPr>
              <a:t>(Human</a:t>
            </a:r>
            <a:r>
              <a:rPr lang="en-US" b="1" dirty="0" smtClean="0">
                <a:sym typeface="Helvetica"/>
              </a:rPr>
              <a:t>)</a:t>
            </a:r>
            <a:endParaRPr lang="en-US" b="1" dirty="0">
              <a:sym typeface="Helvetica"/>
            </a:endParaRPr>
          </a:p>
        </p:txBody>
      </p:sp>
      <p:sp>
        <p:nvSpPr>
          <p:cNvPr id="56" name="Shape 103"/>
          <p:cNvSpPr/>
          <p:nvPr/>
        </p:nvSpPr>
        <p:spPr>
          <a:xfrm>
            <a:off x="3909546" y="1911390"/>
            <a:ext cx="90085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ctr">
              <a:defRPr sz="1800"/>
            </a:pPr>
            <a:endParaRPr sz="1200" b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High-level idea:</a:t>
            </a:r>
          </a:p>
          <a:p>
            <a:pPr lvl="1" fontAlgn="base"/>
            <a:r>
              <a:rPr lang="en-US" sz="2100" dirty="0" smtClean="0"/>
              <a:t>Side-channels are based on “observations” on a program run – for instance, execution time or packet size</a:t>
            </a:r>
          </a:p>
          <a:p>
            <a:pPr lvl="1" fontAlgn="base"/>
            <a:r>
              <a:rPr lang="en-US" sz="2100" dirty="0" smtClean="0"/>
              <a:t>Counting the number of these observables can help quantify the information leakage in a program</a:t>
            </a:r>
          </a:p>
          <a:p>
            <a:pPr lvl="1" fontAlgn="base"/>
            <a:r>
              <a:rPr lang="en-US" sz="2100" dirty="0" smtClean="0"/>
              <a:t>We use symbolic execution to explore program paths and measure their cost (execution time, for instance)</a:t>
            </a:r>
          </a:p>
          <a:p>
            <a:pPr lvl="1" fontAlgn="base"/>
            <a:r>
              <a:rPr lang="en-US" sz="2100" dirty="0" smtClean="0"/>
              <a:t>Paths with equivalent costs are considered equivalent</a:t>
            </a:r>
          </a:p>
          <a:p>
            <a:pPr lvl="1" fontAlgn="base"/>
            <a:r>
              <a:rPr lang="en-US" sz="2100" dirty="0" smtClean="0"/>
              <a:t>We can then bound the side-channel capacity:</a:t>
            </a:r>
          </a:p>
        </p:txBody>
      </p:sp>
      <p:pic>
        <p:nvPicPr>
          <p:cNvPr id="6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3103" y="4573938"/>
            <a:ext cx="2413000" cy="6731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1328287" y="5247038"/>
            <a:ext cx="694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number of observables are the number of paths with different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Implemented “listeners” </a:t>
            </a:r>
            <a:r>
              <a:rPr lang="en-US" sz="2400" dirty="0"/>
              <a:t>to collect time/memory costs for all explored (complete) paths — Costs form the “observables</a:t>
            </a:r>
            <a:r>
              <a:rPr lang="en-US" sz="2400" dirty="0" smtClean="0"/>
              <a:t>”</a:t>
            </a:r>
            <a:endParaRPr lang="en-US" sz="2400" dirty="0"/>
          </a:p>
          <a:p>
            <a:pPr fontAlgn="base"/>
            <a:r>
              <a:rPr lang="en-US" sz="2400" dirty="0"/>
              <a:t>Quantitative Information-Flow Analysis (QIF) to determine side-channel capacity — maximum possible </a:t>
            </a:r>
            <a:r>
              <a:rPr lang="en-US" sz="2400" dirty="0" smtClean="0"/>
              <a:t>leakage</a:t>
            </a:r>
            <a:endParaRPr lang="en-US" sz="2400" dirty="0"/>
          </a:p>
        </p:txBody>
      </p:sp>
      <p:pic>
        <p:nvPicPr>
          <p:cNvPr id="4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278" y="2905456"/>
            <a:ext cx="6323404" cy="32191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73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57199" y="558599"/>
            <a:ext cx="8228522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464653"/>
                </a:solidFill>
              </a:rPr>
              <a:t>Single-run </a:t>
            </a:r>
            <a:r>
              <a:rPr sz="3200" dirty="0" smtClean="0">
                <a:solidFill>
                  <a:srgbClr val="464653"/>
                </a:solidFill>
              </a:rPr>
              <a:t>analysis</a:t>
            </a:r>
            <a:r>
              <a:rPr lang="en-US" sz="3200" dirty="0" smtClean="0">
                <a:solidFill>
                  <a:srgbClr val="464653"/>
                </a:solidFill>
              </a:rPr>
              <a:t> example</a:t>
            </a:r>
            <a:endParaRPr sz="3200" dirty="0">
              <a:solidFill>
                <a:srgbClr val="464653"/>
              </a:solidFill>
            </a:endParaRPr>
          </a:p>
        </p:txBody>
      </p:sp>
      <p:pic>
        <p:nvPicPr>
          <p:cNvPr id="333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850" y="1157575"/>
            <a:ext cx="6210300" cy="231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342899" y="3420567"/>
            <a:ext cx="7694639" cy="309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600" dirty="0" smtClean="0">
                <a:latin typeface="Cabin"/>
                <a:ea typeface="Cabin"/>
                <a:cs typeface="Cabin"/>
                <a:sym typeface="Cabin"/>
              </a:rPr>
              <a:t>Example </a:t>
            </a:r>
            <a:r>
              <a:rPr sz="1600" dirty="0">
                <a:latin typeface="Cabin"/>
                <a:ea typeface="Cabin"/>
                <a:cs typeface="Cabin"/>
                <a:sym typeface="Cabin"/>
              </a:rPr>
              <a:t>1: 5 possible </a:t>
            </a:r>
            <a:r>
              <a:rPr sz="1600" dirty="0" smtClean="0">
                <a:latin typeface="Cabin"/>
                <a:ea typeface="Cabin"/>
                <a:cs typeface="Cabin"/>
                <a:sym typeface="Cabin"/>
              </a:rPr>
              <a:t>observables</a:t>
            </a:r>
            <a:endParaRPr lang="en-US" sz="1600" dirty="0">
              <a:latin typeface="Cabin"/>
              <a:ea typeface="Cabin"/>
              <a:cs typeface="Cabin"/>
              <a:sym typeface="Cabin"/>
            </a:endParaRPr>
          </a:p>
          <a:p>
            <a:pPr marL="731520" lvl="1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1400" b="1" dirty="0" smtClean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L </a:t>
            </a:r>
            <a:r>
              <a:rPr sz="1400" b="1" dirty="0" smtClean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  <a:r>
              <a:rPr lang="en-US" sz="1400" b="1" dirty="0" smtClean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1400" b="1" dirty="0" smtClean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sz="1400" b="1" dirty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: 3 </a:t>
            </a:r>
            <a:r>
              <a:rPr sz="1400" b="1" dirty="0" smtClean="0">
                <a:solidFill>
                  <a:srgbClr val="284EFC"/>
                </a:solidFill>
                <a:latin typeface="Cabin"/>
                <a:ea typeface="Cabin"/>
                <a:cs typeface="Cabin"/>
                <a:sym typeface="Cabin"/>
              </a:rPr>
              <a:t>observables</a:t>
            </a:r>
            <a:endParaRPr lang="en-US" sz="1400" dirty="0">
              <a:latin typeface="Cabin"/>
              <a:ea typeface="Cabin"/>
              <a:cs typeface="Cabin"/>
              <a:sym typeface="Cabin"/>
            </a:endParaRPr>
          </a:p>
          <a:p>
            <a:pPr marL="731520" lvl="1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400" dirty="0" smtClean="0"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1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1400" dirty="0" smtClean="0">
                <a:latin typeface="Cabin"/>
                <a:ea typeface="Cabin"/>
                <a:cs typeface="Cabin"/>
                <a:sym typeface="Cabin"/>
              </a:rPr>
              <a:t>&gt;=</a:t>
            </a:r>
            <a:r>
              <a:rPr lang="en-US" sz="1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1400" dirty="0" smtClean="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sz="1400" dirty="0">
                <a:latin typeface="Cabin"/>
                <a:ea typeface="Cabin"/>
                <a:cs typeface="Cabin"/>
                <a:sym typeface="Cabin"/>
              </a:rPr>
              <a:t>: 2 </a:t>
            </a:r>
            <a:r>
              <a:rPr sz="1400" dirty="0" smtClean="0">
                <a:latin typeface="Cabin"/>
                <a:ea typeface="Cabin"/>
                <a:cs typeface="Cabin"/>
                <a:sym typeface="Cabin"/>
              </a:rPr>
              <a:t>observables</a:t>
            </a:r>
            <a:endParaRPr lang="en-US" sz="14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600" dirty="0" smtClean="0">
                <a:latin typeface="Cabin"/>
                <a:ea typeface="Cabin"/>
                <a:cs typeface="Cabin"/>
                <a:sym typeface="Cabin"/>
              </a:rPr>
              <a:t>Example </a:t>
            </a:r>
            <a:r>
              <a:rPr sz="1600" dirty="0">
                <a:latin typeface="Cabin"/>
                <a:ea typeface="Cabin"/>
                <a:cs typeface="Cabin"/>
                <a:sym typeface="Cabin"/>
              </a:rPr>
              <a:t>2: 3 </a:t>
            </a:r>
            <a:r>
              <a:rPr sz="1600" dirty="0" smtClean="0">
                <a:latin typeface="Cabin"/>
                <a:ea typeface="Cabin"/>
                <a:cs typeface="Cabin"/>
                <a:sym typeface="Cabin"/>
              </a:rPr>
              <a:t>observables</a:t>
            </a:r>
            <a:endParaRPr lang="en-US" sz="1600" dirty="0" smtClean="0">
              <a:latin typeface="Cabin"/>
              <a:ea typeface="Cabin"/>
              <a:cs typeface="Cabin"/>
              <a:sym typeface="Cabin"/>
            </a:endParaRPr>
          </a:p>
          <a:p>
            <a:pPr marL="731520" lvl="1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400" b="1" dirty="0" smtClean="0">
                <a:solidFill>
                  <a:srgbClr val="1E4FFF"/>
                </a:solidFill>
                <a:latin typeface="Cabin"/>
                <a:ea typeface="Cabin"/>
                <a:cs typeface="Cabin"/>
                <a:sym typeface="Cabin"/>
              </a:rPr>
              <a:t>l=0</a:t>
            </a:r>
            <a:r>
              <a:rPr sz="1400" b="1" dirty="0">
                <a:solidFill>
                  <a:srgbClr val="1E4FFF"/>
                </a:solidFill>
                <a:latin typeface="Cabin"/>
                <a:ea typeface="Cabin"/>
                <a:cs typeface="Cabin"/>
                <a:sym typeface="Cabin"/>
              </a:rPr>
              <a:t>: 2 </a:t>
            </a:r>
            <a:r>
              <a:rPr sz="1400" b="1" dirty="0" smtClean="0">
                <a:solidFill>
                  <a:srgbClr val="1E4FFF"/>
                </a:solidFill>
                <a:latin typeface="Cabin"/>
                <a:ea typeface="Cabin"/>
                <a:cs typeface="Cabin"/>
                <a:sym typeface="Cabin"/>
              </a:rPr>
              <a:t>observables</a:t>
            </a:r>
            <a:endParaRPr lang="en-US" sz="1400" dirty="0">
              <a:latin typeface="Arial"/>
              <a:ea typeface="Cabin"/>
              <a:cs typeface="Arial"/>
              <a:sym typeface="Arial"/>
            </a:endParaRPr>
          </a:p>
          <a:p>
            <a:pPr marL="27432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600" b="1" dirty="0" smtClean="0">
                <a:solidFill>
                  <a:srgbClr val="1E4FFF"/>
                </a:solidFill>
                <a:latin typeface="Cabin"/>
                <a:ea typeface="Cabin"/>
                <a:cs typeface="Cabin"/>
                <a:sym typeface="Cabin"/>
              </a:rPr>
              <a:t>Goal</a:t>
            </a:r>
            <a:r>
              <a:rPr sz="1600" b="1" dirty="0">
                <a:solidFill>
                  <a:srgbClr val="1E4FFF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sz="1600" dirty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derive “low” value that maximizes leakage </a:t>
            </a:r>
            <a:r>
              <a:rPr sz="1600" dirty="0" smtClean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automatically</a:t>
            </a:r>
            <a:endParaRPr lang="en-US" sz="1600" dirty="0">
              <a:latin typeface="Arial"/>
              <a:ea typeface="Cabin"/>
              <a:cs typeface="Arial"/>
              <a:sym typeface="Arial"/>
            </a:endParaRPr>
          </a:p>
          <a:p>
            <a:pPr marL="27432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600" dirty="0" err="1" smtClean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MaxSMT</a:t>
            </a:r>
            <a:r>
              <a:rPr sz="1600" dirty="0" smtClean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1600" dirty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formulation: assemble PCs that lead to the same observable into “clauses” of weight “1”; </a:t>
            </a:r>
            <a:endParaRPr lang="en-US" sz="1600" dirty="0">
              <a:latin typeface="Arial"/>
              <a:ea typeface="Cabin"/>
              <a:cs typeface="Arial"/>
              <a:sym typeface="Arial"/>
            </a:endParaRPr>
          </a:p>
          <a:p>
            <a:pPr marL="27432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1600" dirty="0" smtClean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Solution </a:t>
            </a:r>
            <a:r>
              <a:rPr sz="1600" dirty="0">
                <a:solidFill>
                  <a:srgbClr val="000106"/>
                </a:solidFill>
                <a:latin typeface="Cabin"/>
                <a:ea typeface="Cabin"/>
                <a:cs typeface="Cabin"/>
                <a:sym typeface="Cabin"/>
              </a:rPr>
              <a:t>gives maximal assignment corresponding to largest number of observables reached by a public input</a:t>
            </a:r>
          </a:p>
        </p:txBody>
      </p:sp>
    </p:spTree>
    <p:extLst>
      <p:ext uri="{BB962C8B-B14F-4D97-AF65-F5344CB8AC3E}">
        <p14:creationId xmlns:p14="http://schemas.microsoft.com/office/powerpoint/2010/main" val="607628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57199" y="595315"/>
            <a:ext cx="8228522" cy="54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Multi-run analysis</a:t>
            </a:r>
          </a:p>
        </p:txBody>
      </p:sp>
      <p:sp>
        <p:nvSpPr>
          <p:cNvPr id="337" name="Shape 337"/>
          <p:cNvSpPr/>
          <p:nvPr/>
        </p:nvSpPr>
        <p:spPr>
          <a:xfrm>
            <a:off x="342899" y="1816217"/>
            <a:ext cx="7694639" cy="3030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In real programs, attackers need </a:t>
            </a:r>
            <a:r>
              <a:rPr lang="en-US" sz="2000" smtClean="0">
                <a:latin typeface="Cabin"/>
                <a:ea typeface="Cabin"/>
                <a:cs typeface="Cabin"/>
                <a:sym typeface="Cabin"/>
              </a:rPr>
              <a:t>multiple runs</a:t>
            </a:r>
            <a:endParaRPr lang="en-US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Generalization </a:t>
            </a:r>
            <a:r>
              <a:rPr sz="2000" dirty="0">
                <a:latin typeface="Cabin"/>
                <a:ea typeface="Cabin"/>
                <a:cs typeface="Cabin"/>
                <a:sym typeface="Cabin"/>
              </a:rPr>
              <a:t>over multiple-run side-channel </a:t>
            </a: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analysis</a:t>
            </a:r>
            <a:endParaRPr lang="en-US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lvl="0" fontAlgn="base">
              <a:spcBef>
                <a:spcPts val="600"/>
              </a:spcBef>
              <a:buClr>
                <a:srgbClr val="727CA3"/>
              </a:buClr>
              <a:buSzPct val="76000"/>
            </a:pPr>
            <a:endParaRPr lang="en-US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sz="2000" dirty="0">
                <a:latin typeface="Cabin"/>
                <a:ea typeface="Cabin"/>
                <a:cs typeface="Cabin"/>
                <a:sym typeface="Cabin"/>
              </a:rPr>
              <a:t>“observable” is a </a:t>
            </a:r>
            <a:r>
              <a:rPr sz="2000" b="1" dirty="0">
                <a:solidFill>
                  <a:srgbClr val="2559ED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sz="2000" dirty="0">
                <a:latin typeface="Cabin"/>
                <a:ea typeface="Cabin"/>
                <a:cs typeface="Cabin"/>
                <a:sym typeface="Cabin"/>
              </a:rPr>
              <a:t> of </a:t>
            </a: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costs</a:t>
            </a:r>
            <a:endParaRPr lang="en-US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000" dirty="0" err="1" smtClean="0">
                <a:latin typeface="Cabin"/>
                <a:ea typeface="Cabin"/>
                <a:cs typeface="Cabin"/>
                <a:sym typeface="Cabin"/>
              </a:rPr>
              <a:t>MaxSMT</a:t>
            </a: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2000" dirty="0">
                <a:latin typeface="Cabin"/>
                <a:ea typeface="Cabin"/>
                <a:cs typeface="Cabin"/>
                <a:sym typeface="Cabin"/>
              </a:rPr>
              <a:t>used to synthesize a sequence of public </a:t>
            </a:r>
            <a:r>
              <a:rPr sz="2000" dirty="0" smtClean="0">
                <a:latin typeface="Cabin"/>
                <a:ea typeface="Cabin"/>
                <a:cs typeface="Cabin"/>
                <a:sym typeface="Cabin"/>
              </a:rPr>
              <a:t>inputs</a:t>
            </a:r>
            <a:endParaRPr lang="en-US" sz="2000" dirty="0" smtClean="0">
              <a:latin typeface="Cabin"/>
              <a:ea typeface="Cabin"/>
              <a:cs typeface="Cabin"/>
              <a:sym typeface="Cabin"/>
            </a:endParaRPr>
          </a:p>
          <a:p>
            <a:pPr marL="274320" lvl="0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Have also done work on adaptive attacks</a:t>
            </a:r>
          </a:p>
          <a:p>
            <a:pPr marL="731520" lvl="1" indent="-274320" fontAlgn="base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latin typeface="Cabin"/>
                <a:ea typeface="Cabin"/>
                <a:cs typeface="Cabin"/>
                <a:sym typeface="Cabin"/>
              </a:rPr>
              <a:t>Attacker chooses next input based on previous observations</a:t>
            </a:r>
          </a:p>
        </p:txBody>
      </p:sp>
      <p:pic>
        <p:nvPicPr>
          <p:cNvPr id="338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713" y="2599879"/>
            <a:ext cx="5003800" cy="762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1102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Use </a:t>
            </a:r>
            <a:r>
              <a:rPr lang="en-US" sz="2400" dirty="0" err="1"/>
              <a:t>JAnalyzer</a:t>
            </a:r>
            <a:r>
              <a:rPr lang="en-US" sz="2400" dirty="0"/>
              <a:t> and code inspection to figure out parts of the code that relate to the mentioned operations</a:t>
            </a:r>
          </a:p>
          <a:p>
            <a:pPr fontAlgn="base"/>
            <a:r>
              <a:rPr lang="en-US" sz="2400" dirty="0"/>
              <a:t>Write a SPF driver to execute the identified code</a:t>
            </a:r>
          </a:p>
          <a:p>
            <a:pPr fontAlgn="base"/>
            <a:r>
              <a:rPr lang="en-US" sz="2400" dirty="0"/>
              <a:t>Run symbolic execution (SPF) on the resulting system using the time or memory listener</a:t>
            </a:r>
          </a:p>
          <a:p>
            <a:pPr fontAlgn="base"/>
            <a:r>
              <a:rPr lang="en-US" sz="2400" dirty="0"/>
              <a:t>Remove or stub out code that breaks symbolic execution</a:t>
            </a:r>
          </a:p>
          <a:p>
            <a:pPr fontAlgn="base"/>
            <a:r>
              <a:rPr lang="en-US" sz="2400" dirty="0"/>
              <a:t>Path constraints generated by symbolic execution identify the relationship between the secret and the observable</a:t>
            </a:r>
          </a:p>
          <a:p>
            <a:pPr fontAlgn="base"/>
            <a:r>
              <a:rPr lang="en-US" sz="2400" dirty="0"/>
              <a:t>SPF Side Channel Analysis (SPF-SCA) computes the entropy and channel capacity to quantify the leakage</a:t>
            </a:r>
          </a:p>
          <a:p>
            <a:pPr fontAlgn="base"/>
            <a:r>
              <a:rPr lang="en-US" sz="2400" dirty="0" smtClean="0"/>
              <a:t>Devise </a:t>
            </a:r>
            <a:r>
              <a:rPr lang="en-US" sz="2400" dirty="0"/>
              <a:t>an attack based on the results</a:t>
            </a:r>
          </a:p>
        </p:txBody>
      </p:sp>
    </p:spTree>
    <p:extLst>
      <p:ext uri="{BB962C8B-B14F-4D97-AF65-F5344CB8AC3E}">
        <p14:creationId xmlns:p14="http://schemas.microsoft.com/office/powerpoint/2010/main" val="2645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>
              <a:buClr>
                <a:srgbClr val="727CA3"/>
              </a:buClr>
            </a:pPr>
            <a:r>
              <a:rPr lang="en-US" sz="2000" dirty="0" smtClean="0">
                <a:solidFill>
                  <a:srgbClr val="3F6797"/>
                </a:solidFill>
                <a:latin typeface="Cabin"/>
                <a:ea typeface="Cabin"/>
                <a:cs typeface="Cabin"/>
                <a:sym typeface="Cabin"/>
              </a:rPr>
              <a:t>Algorithmic complexity attacks </a:t>
            </a:r>
            <a:r>
              <a:rPr lang="en-US" sz="2000" dirty="0" smtClean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— </a:t>
            </a:r>
            <a:r>
              <a:rPr lang="en-US" sz="2000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denial-of-service attacks, the adversary's goal is to deny service to the system's users, or to disable the system by choosing a worst-case </a:t>
            </a:r>
            <a:r>
              <a:rPr lang="en-US" sz="2000" dirty="0" smtClean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endParaRPr lang="en-US" sz="2000" dirty="0">
              <a:latin typeface="Cabin"/>
              <a:sym typeface="Helvetica"/>
            </a:endParaRPr>
          </a:p>
          <a:p>
            <a:pPr lvl="0" fontAlgn="base">
              <a:buClr>
                <a:srgbClr val="727CA3"/>
              </a:buClr>
            </a:pPr>
            <a:r>
              <a:rPr lang="en-US" sz="2000" dirty="0" smtClean="0">
                <a:solidFill>
                  <a:srgbClr val="3F6797"/>
                </a:solidFill>
                <a:latin typeface="Cabin"/>
                <a:ea typeface="Cabin"/>
                <a:cs typeface="Cabin"/>
                <a:sym typeface="Cabin"/>
              </a:rPr>
              <a:t>Side-channel </a:t>
            </a:r>
            <a:r>
              <a:rPr lang="en-US" sz="2000" dirty="0">
                <a:solidFill>
                  <a:srgbClr val="3F6797"/>
                </a:solidFill>
                <a:latin typeface="Cabin"/>
                <a:ea typeface="Cabin"/>
                <a:cs typeface="Cabin"/>
                <a:sym typeface="Cabin"/>
              </a:rPr>
              <a:t>attacks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—  recover secret inputs to programs from non-functional characteristics of computations, such as time consumed, number of memory accesses or size of output </a:t>
            </a:r>
            <a:r>
              <a:rPr lang="en-US" sz="2000" dirty="0" smtClean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files</a:t>
            </a:r>
          </a:p>
          <a:p>
            <a:pPr lvl="0" fontAlgn="base">
              <a:buClr>
                <a:srgbClr val="727CA3"/>
              </a:buClr>
            </a:pPr>
            <a:r>
              <a:rPr lang="en-US" sz="2000" i="1" dirty="0" smtClean="0">
                <a:solidFill>
                  <a:schemeClr val="tx1"/>
                </a:solidFill>
                <a:latin typeface="Cabin"/>
              </a:rPr>
              <a:t>These </a:t>
            </a:r>
            <a:r>
              <a:rPr lang="en-US" sz="2000" i="1" dirty="0">
                <a:solidFill>
                  <a:schemeClr val="tx1"/>
                </a:solidFill>
                <a:latin typeface="Cabin"/>
              </a:rPr>
              <a:t>vulnerabilities aren’t “bugs” in the traditional </a:t>
            </a:r>
            <a:r>
              <a:rPr lang="en-US" sz="2000" i="1" dirty="0" smtClean="0">
                <a:solidFill>
                  <a:schemeClr val="tx1"/>
                </a:solidFill>
                <a:latin typeface="Cabin"/>
              </a:rPr>
              <a:t>sense</a:t>
            </a:r>
            <a:endParaRPr lang="en-US" sz="2000" i="1" dirty="0">
              <a:solidFill>
                <a:schemeClr val="tx1"/>
              </a:solidFill>
              <a:latin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5970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effectiveness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determine if our tools/methods are practically useable?</a:t>
            </a:r>
          </a:p>
          <a:p>
            <a:pPr lvl="1"/>
            <a:r>
              <a:rPr lang="en-US" dirty="0" smtClean="0"/>
              <a:t>Use them on programs!</a:t>
            </a:r>
          </a:p>
          <a:p>
            <a:r>
              <a:rPr lang="en-US" dirty="0" smtClean="0"/>
              <a:t>A “red team” builds challenge programs that may or may not contain vulnerabilities</a:t>
            </a:r>
          </a:p>
          <a:p>
            <a:pPr lvl="1"/>
            <a:r>
              <a:rPr lang="en-US" dirty="0" smtClean="0"/>
              <a:t>“Blue” teams try to find vulnerabilities using their tools</a:t>
            </a:r>
          </a:p>
          <a:p>
            <a:r>
              <a:rPr lang="en-US" dirty="0" smtClean="0"/>
              <a:t>Our performance:</a:t>
            </a:r>
          </a:p>
          <a:p>
            <a:pPr lvl="1"/>
            <a:r>
              <a:rPr lang="en-US" dirty="0" smtClean="0"/>
              <a:t>Won the first engagement with more vulnerabilities identified and higher accuracy than any other team</a:t>
            </a:r>
          </a:p>
          <a:p>
            <a:pPr lvl="1"/>
            <a:r>
              <a:rPr lang="en-US" dirty="0" smtClean="0"/>
              <a:t>Answered more questions and had highest overall accuracy on second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31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" descr="C:\Users\Romain\AppData\Local\Temp\Rar$DR45.313\Carnegie_Mellon_University_horizontal\png_files\CMU_logo_horiz_re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23751"/>
            <a:ext cx="2630695" cy="2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creen Shot 2015-04-03 at 11.26.08 A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137583"/>
            <a:ext cx="2270125" cy="333375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5" y="116417"/>
            <a:ext cx="1047750" cy="37570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56217" y="3958357"/>
            <a:ext cx="251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The ISSTAC approach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0518"/>
            <a:ext cx="1541811" cy="84285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28600" y="1872925"/>
            <a:ext cx="4038600" cy="1815882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lang="en-US" sz="1600" b="1" kern="1200" dirty="0" smtClean="0">
                <a:solidFill>
                  <a:prstClr val="black"/>
                </a:solidFill>
                <a:latin typeface="Calibri"/>
                <a:cs typeface="Calibri"/>
              </a:rPr>
              <a:t>Problem</a:t>
            </a:r>
            <a:endParaRPr lang="en-US" sz="1600" kern="12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Inherent </a:t>
            </a: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space-time complexity of algorithms used for building software systems offer new attack surfaces for cyber </a:t>
            </a: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exploits</a:t>
            </a:r>
            <a:endParaRPr lang="en-US" sz="1600" kern="1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Complexity analysis is very hard for real </a:t>
            </a: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systems</a:t>
            </a:r>
            <a:endParaRPr lang="en-US" sz="1600" kern="1200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79383" y="1884132"/>
            <a:ext cx="4589991" cy="2554545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lang="en-US" sz="1600" b="1" kern="1200" dirty="0" smtClean="0">
                <a:solidFill>
                  <a:prstClr val="black"/>
                </a:solidFill>
                <a:latin typeface="Calibri"/>
                <a:cs typeface="Calibri"/>
              </a:rPr>
              <a:t>Idea</a:t>
            </a:r>
            <a:endParaRPr lang="en-US" sz="1600" b="1" kern="1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Symbolic execution of code has been successfully applied for automated test input generation – could be used for space-time complexity analysis as well.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Use the same technique extended with quantitative reasoning to perform side-channel analysis.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For scalability exploit natural parallelism in symbolic </a:t>
            </a: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execution and </a:t>
            </a: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use a cloud platform</a:t>
            </a: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lang="en-US" sz="1600" kern="1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91" name="Picture 43" descr="C:\Users\Romain\AppData\Local\Temp\Rar$DR45.313\Carnegie_Mellon_University_horizontal\png_files\CMU_logo_horiz_re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23751"/>
            <a:ext cx="2630695" cy="2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 descr="Screen Shot 2015-04-03 at 11.26.08 A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5" y="137583"/>
            <a:ext cx="2270125" cy="333375"/>
          </a:xfrm>
          <a:prstGeom prst="rect">
            <a:avLst/>
          </a:prstGeom>
        </p:spPr>
      </p:pic>
      <p:sp>
        <p:nvSpPr>
          <p:cNvPr id="94" name="Rounded Rectangle 58"/>
          <p:cNvSpPr/>
          <p:nvPr/>
        </p:nvSpPr>
        <p:spPr>
          <a:xfrm>
            <a:off x="1539875" y="508000"/>
            <a:ext cx="7429500" cy="120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kern="1200" dirty="0">
              <a:solidFill>
                <a:prstClr val="black"/>
              </a:solidFill>
            </a:endParaRPr>
          </a:p>
        </p:txBody>
      </p:sp>
      <p:pic>
        <p:nvPicPr>
          <p:cNvPr id="93" name="Picture 92" descr="imgres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5" y="116417"/>
            <a:ext cx="1047750" cy="375708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953000" y="4569106"/>
            <a:ext cx="4016375" cy="2062103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prstClr val="black"/>
                </a:solidFill>
                <a:latin typeface="Calibri"/>
                <a:cs typeface="Calibri"/>
              </a:rPr>
              <a:t>Expected </a:t>
            </a:r>
            <a:r>
              <a:rPr lang="en-US" sz="1600" b="1" kern="1200" dirty="0" smtClean="0">
                <a:solidFill>
                  <a:prstClr val="black"/>
                </a:solidFill>
                <a:latin typeface="Calibri"/>
                <a:cs typeface="Calibri"/>
              </a:rPr>
              <a:t>outcomes</a:t>
            </a:r>
            <a:endParaRPr lang="en-US" sz="1600" kern="12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Distributed execution framework for parallel symbolic execution of Java </a:t>
            </a:r>
            <a:r>
              <a:rPr lang="en-US" sz="1600" kern="1200" dirty="0" smtClean="0">
                <a:solidFill>
                  <a:prstClr val="black"/>
                </a:solidFill>
                <a:latin typeface="Calibri"/>
                <a:cs typeface="Calibri"/>
              </a:rPr>
              <a:t>bytecode</a:t>
            </a:r>
            <a:endParaRPr lang="en-US" sz="1600" kern="1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Automated approach to worst-case execution and side-channel analysis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Novel model-counting constraint solver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Calibri"/>
                <a:cs typeface="Calibri"/>
              </a:rPr>
              <a:t>Open source implementation </a:t>
            </a:r>
          </a:p>
        </p:txBody>
      </p:sp>
      <p:sp>
        <p:nvSpPr>
          <p:cNvPr id="95" name="TextShape 1"/>
          <p:cNvSpPr txBox="1">
            <a:spLocks noChangeArrowheads="1"/>
          </p:cNvSpPr>
          <p:nvPr/>
        </p:nvSpPr>
        <p:spPr bwMode="auto">
          <a:xfrm>
            <a:off x="1539875" y="990600"/>
            <a:ext cx="746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50" rIns="91425" bIns="457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prstClr val="black"/>
              </a:solidFill>
              <a:latin typeface="Arial" charset="0"/>
              <a:ea typeface="DejaVu Sans"/>
              <a:cs typeface="DejaVu San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prstClr val="black"/>
              </a:solidFill>
              <a:latin typeface="Arial" charset="0"/>
              <a:ea typeface="DejaVu Sans"/>
              <a:cs typeface="DejaVu San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Gabor Karsai, Daniel Balasubramanian,  </a:t>
            </a:r>
            <a:r>
              <a:rPr lang="en-US" sz="1600" i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Vanderbilt University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Corina </a:t>
            </a:r>
            <a:r>
              <a:rPr lang="en-US" sz="1600" kern="120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Pasareanu</a:t>
            </a:r>
            <a:r>
              <a:rPr lang="en-US" sz="1600" kern="1200" smtClean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, </a:t>
            </a:r>
            <a:r>
              <a:rPr lang="en-US" sz="1600" i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Carnegie Mellon University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Tevfik Bultan</a:t>
            </a:r>
            <a:r>
              <a:rPr lang="fr-FR" sz="1600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,  </a:t>
            </a:r>
            <a:r>
              <a:rPr lang="fr-FR" sz="1600" i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University of California, Santa Barbara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600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Pasquale Malacaria, </a:t>
            </a:r>
            <a:r>
              <a:rPr lang="en-US" sz="1600" i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Queen Mary University of London, </a:t>
            </a:r>
            <a:r>
              <a:rPr lang="en-US" sz="1600" i="1" kern="1200" dirty="0" smtClean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UK (Collaborator)</a:t>
            </a:r>
            <a:endParaRPr lang="fr-FR" sz="1600" i="1" kern="1200" dirty="0">
              <a:solidFill>
                <a:prstClr val="black"/>
              </a:solidFill>
              <a:latin typeface="Calibri"/>
              <a:ea typeface="DejaVu Sans"/>
              <a:cs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i="1" kern="1200" dirty="0">
              <a:solidFill>
                <a:prstClr val="black"/>
              </a:solidFill>
              <a:latin typeface="Arial" charset="0"/>
              <a:ea typeface="DejaVu Sans"/>
              <a:cs typeface="DejaVu San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prstClr val="black"/>
              </a:solidFill>
              <a:latin typeface="Arial" charset="0"/>
              <a:ea typeface="DejaVu Sans"/>
              <a:cs typeface="DejaVu San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prstClr val="black"/>
              </a:solidFill>
              <a:latin typeface="Arial" charset="0"/>
              <a:ea typeface="DejaVu Sans"/>
              <a:cs typeface="DejaVu Sans"/>
            </a:endParaRPr>
          </a:p>
        </p:txBody>
      </p:sp>
      <p:sp>
        <p:nvSpPr>
          <p:cNvPr id="96" name="TextShape 1"/>
          <p:cNvSpPr txBox="1">
            <a:spLocks noChangeArrowheads="1"/>
          </p:cNvSpPr>
          <p:nvPr/>
        </p:nvSpPr>
        <p:spPr bwMode="auto">
          <a:xfrm>
            <a:off x="1508125" y="390755"/>
            <a:ext cx="74612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50" rIns="91425" bIns="457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prstClr val="black"/>
                </a:solidFill>
                <a:latin typeface="Calibri"/>
                <a:ea typeface="DejaVu Sans"/>
                <a:cs typeface="Calibri"/>
              </a:rPr>
              <a:t>Integrated Symbolic Execution for Space-Time Analysis for Code (ISSTAC)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980017" cy="564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367624"/>
            <a:ext cx="4612217" cy="2263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4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attack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800" dirty="0" smtClean="0"/>
              <a:t>What systems are vulnerable to such attacks?</a:t>
            </a:r>
          </a:p>
          <a:p>
            <a:pPr lvl="1" fontAlgn="base"/>
            <a:r>
              <a:rPr lang="en-US" sz="2500" dirty="0" smtClean="0"/>
              <a:t>Network </a:t>
            </a:r>
            <a:r>
              <a:rPr lang="en-US" sz="2500" dirty="0"/>
              <a:t>filter rules in Snort</a:t>
            </a:r>
          </a:p>
          <a:p>
            <a:pPr lvl="2" fontAlgn="base"/>
            <a:r>
              <a:rPr lang="en-US" sz="2100" dirty="0"/>
              <a:t>Carefully constructed packets cause repeated backtracking causing packet processing to be 1.5 million times slower than </a:t>
            </a:r>
            <a:r>
              <a:rPr lang="en-US" sz="2100" dirty="0" smtClean="0"/>
              <a:t>average</a:t>
            </a:r>
          </a:p>
          <a:p>
            <a:pPr lvl="1" fontAlgn="base"/>
            <a:r>
              <a:rPr lang="en-US" sz="2500" dirty="0" err="1"/>
              <a:t>Hashtables</a:t>
            </a:r>
            <a:r>
              <a:rPr lang="en-US" sz="2500" dirty="0"/>
              <a:t>: degenerate to linked lists with carefully selected inputs</a:t>
            </a:r>
          </a:p>
          <a:p>
            <a:pPr lvl="2" fontAlgn="base"/>
            <a:r>
              <a:rPr lang="en-US" sz="2100" dirty="0"/>
              <a:t>Used against the Bro intrusion detection </a:t>
            </a:r>
            <a:r>
              <a:rPr lang="en-US" sz="2100" dirty="0" smtClean="0"/>
              <a:t>system</a:t>
            </a:r>
            <a:endParaRPr lang="en-US" sz="2100" dirty="0"/>
          </a:p>
          <a:p>
            <a:pPr lvl="1" fontAlgn="base"/>
            <a:r>
              <a:rPr lang="en-US" sz="2500" dirty="0"/>
              <a:t>Backtracking regular expression matchers</a:t>
            </a:r>
          </a:p>
          <a:p>
            <a:pPr lvl="2" fontAlgn="base"/>
            <a:r>
              <a:rPr lang="en-US" sz="2100" dirty="0"/>
              <a:t>Carefully constructed expressions cause exponential blowup</a:t>
            </a:r>
          </a:p>
          <a:p>
            <a:pPr lvl="1" fontAlgn="base"/>
            <a:r>
              <a:rPr lang="en-US" sz="2500" dirty="0" smtClean="0"/>
              <a:t>“Lol</a:t>
            </a:r>
            <a:r>
              <a:rPr lang="en-US" sz="2500" dirty="0"/>
              <a:t>” bomb: recursively defined XML</a:t>
            </a:r>
          </a:p>
          <a:p>
            <a:pPr lvl="2" fontAlgn="base"/>
            <a:r>
              <a:rPr lang="en-US" sz="2100" dirty="0"/>
              <a:t>When expanded, it consumes all your </a:t>
            </a:r>
            <a:r>
              <a:rPr lang="en-US" sz="2100" dirty="0" smtClean="0"/>
              <a:t>memory</a:t>
            </a:r>
          </a:p>
          <a:p>
            <a:pPr fontAlgn="base"/>
            <a:r>
              <a:rPr lang="en-US" sz="2800" dirty="0" smtClean="0"/>
              <a:t>Web-server based systems in general…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attacks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Can an attacker “learn” some secret by observing program outputs</a:t>
            </a:r>
          </a:p>
          <a:p>
            <a:pPr lvl="1" fontAlgn="base"/>
            <a:r>
              <a:rPr lang="en-US" sz="2400" dirty="0"/>
              <a:t>Observables: </a:t>
            </a:r>
            <a:r>
              <a:rPr lang="en-US" sz="2400" dirty="0" smtClean="0"/>
              <a:t>size </a:t>
            </a:r>
            <a:r>
              <a:rPr lang="en-US" sz="2400" dirty="0"/>
              <a:t>of response, time for response, memory </a:t>
            </a:r>
            <a:r>
              <a:rPr lang="en-US" sz="2400" dirty="0" smtClean="0"/>
              <a:t>usage, file size,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fontAlgn="base"/>
            <a:r>
              <a:rPr lang="en-US" sz="2800" dirty="0"/>
              <a:t>Attacker doesn’t directly see secret, but sees outputs whose characteristics are controlled by computations involving the secret</a:t>
            </a:r>
          </a:p>
          <a:p>
            <a:pPr fontAlgn="base"/>
            <a:r>
              <a:rPr lang="en-US" sz="2800" dirty="0"/>
              <a:t>Example: can an attacker learn a secret password by observing the amount of time the response takes</a:t>
            </a:r>
            <a:r>
              <a:rPr lang="en-US" sz="2800" dirty="0" smtClean="0"/>
              <a:t>?</a:t>
            </a:r>
          </a:p>
          <a:p>
            <a:pPr lvl="1" fontAlgn="base"/>
            <a:r>
              <a:rPr lang="en-US" sz="2500" dirty="0" smtClean="0"/>
              <a:t>Especially if the number of correct characters influences the response time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Write </a:t>
            </a:r>
            <a:r>
              <a:rPr lang="en-US" sz="2800" dirty="0"/>
              <a:t>algorithms/tools to detect whether a program contains a complexity or side-channel vulnerability</a:t>
            </a:r>
          </a:p>
          <a:p>
            <a:pPr lvl="1" fontAlgn="base"/>
            <a:r>
              <a:rPr lang="en-US" sz="2400" dirty="0"/>
              <a:t>We do this on Java Bytecode programs; our methods apply to other </a:t>
            </a:r>
            <a:r>
              <a:rPr lang="en-US" sz="2400" dirty="0" smtClean="0"/>
              <a:t>technologies</a:t>
            </a:r>
          </a:p>
          <a:p>
            <a:pPr fontAlgn="base"/>
            <a:r>
              <a:rPr lang="en-US" sz="2800" dirty="0" smtClean="0"/>
              <a:t>This is a hard problem:</a:t>
            </a:r>
          </a:p>
          <a:p>
            <a:pPr lvl="1" fontAlgn="base"/>
            <a:r>
              <a:rPr lang="en-US" sz="2500" dirty="0"/>
              <a:t>Rice’s theorem (1953): all interesting questions about the behavior of a program are </a:t>
            </a:r>
            <a:r>
              <a:rPr lang="en-US" sz="2500" dirty="0" smtClean="0"/>
              <a:t>undecidable</a:t>
            </a:r>
          </a:p>
          <a:p>
            <a:pPr lvl="1" fontAlgn="base"/>
            <a:r>
              <a:rPr lang="en-US" sz="2500" dirty="0" smtClean="0"/>
              <a:t>Programs </a:t>
            </a:r>
            <a:r>
              <a:rPr lang="en-US" sz="2500" dirty="0"/>
              <a:t>are </a:t>
            </a:r>
            <a:r>
              <a:rPr lang="en-US" sz="2500" dirty="0" smtClean="0"/>
              <a:t>large (a</a:t>
            </a:r>
            <a:r>
              <a:rPr lang="en-US" sz="2400" dirty="0" smtClean="0"/>
              <a:t>nd </a:t>
            </a:r>
            <a:r>
              <a:rPr lang="en-US" sz="2400" dirty="0"/>
              <a:t>libraries can be even </a:t>
            </a:r>
            <a:r>
              <a:rPr lang="en-US" sz="2400" dirty="0" smtClean="0"/>
              <a:t>larger)</a:t>
            </a:r>
            <a:endParaRPr lang="en-US" sz="2400" dirty="0"/>
          </a:p>
          <a:p>
            <a:pPr lvl="1" fontAlgn="base"/>
            <a:r>
              <a:rPr lang="en-US" sz="2500" dirty="0" smtClean="0"/>
              <a:t>Manual </a:t>
            </a:r>
            <a:r>
              <a:rPr lang="en-US" sz="2500" dirty="0"/>
              <a:t>analysis is too slow</a:t>
            </a:r>
          </a:p>
          <a:p>
            <a:pPr fontAlgn="base"/>
            <a:r>
              <a:rPr lang="en-US" sz="2800" dirty="0" smtClean="0"/>
              <a:t>We </a:t>
            </a:r>
            <a:r>
              <a:rPr lang="en-US" sz="2800" dirty="0"/>
              <a:t>can still build practically useful tools!</a:t>
            </a:r>
          </a:p>
          <a:p>
            <a:pPr lvl="1" fontAlgn="base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214168" y="2332869"/>
            <a:ext cx="3165887" cy="1716816"/>
            <a:chOff x="0" y="0"/>
            <a:chExt cx="3165886" cy="1716814"/>
          </a:xfrm>
        </p:grpSpPr>
        <p:pic>
          <p:nvPicPr>
            <p:cNvPr id="47" name="image6.jpeg" descr="images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6938" y="0"/>
              <a:ext cx="3028948" cy="1551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7.png" descr="images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895863"/>
              <a:ext cx="1066820" cy="820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2829" y="1289723"/>
            <a:ext cx="945248" cy="68482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-8783" y="1407074"/>
            <a:ext cx="944747" cy="45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523" tIns="9523" rIns="9523" bIns="9523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1400" b="1" dirty="0"/>
              <a:t>Java Bytecode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5280262" y="1298759"/>
            <a:ext cx="1110826" cy="666753"/>
            <a:chOff x="0" y="0"/>
            <a:chExt cx="993774" cy="666752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968376" cy="666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548" y="107951"/>
              <a:ext cx="96122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Symbolic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Execution</a:t>
              </a:r>
            </a:p>
          </p:txBody>
        </p:sp>
      </p:grpSp>
      <p:sp>
        <p:nvSpPr>
          <p:cNvPr id="55" name="Shape 55"/>
          <p:cNvSpPr/>
          <p:nvPr/>
        </p:nvSpPr>
        <p:spPr>
          <a:xfrm>
            <a:off x="1553760" y="2893647"/>
            <a:ext cx="1141332" cy="739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Distributed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Symbolic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Analysis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816449" y="3004206"/>
            <a:ext cx="1195148" cy="635003"/>
            <a:chOff x="0" y="0"/>
            <a:chExt cx="1195147" cy="635001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195148" cy="6350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0997" y="101600"/>
              <a:ext cx="113315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 dirty="0"/>
                <a:t>Symbolic Listeners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486511" y="2846370"/>
            <a:ext cx="1718308" cy="476252"/>
            <a:chOff x="0" y="0"/>
            <a:chExt cx="1718306" cy="476251"/>
          </a:xfrm>
        </p:grpSpPr>
        <p:sp>
          <p:nvSpPr>
            <p:cNvPr id="59" name="Shape 59"/>
            <p:cNvSpPr/>
            <p:nvPr/>
          </p:nvSpPr>
          <p:spPr>
            <a:xfrm>
              <a:off x="0" y="-1"/>
              <a:ext cx="1718307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50802"/>
              <a:ext cx="1718307" cy="37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Worst-case analysis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(worst-case bounds)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494460" y="3567295"/>
            <a:ext cx="1702433" cy="476252"/>
            <a:chOff x="0" y="0"/>
            <a:chExt cx="1702431" cy="476251"/>
          </a:xfrm>
        </p:grpSpPr>
        <p:sp>
          <p:nvSpPr>
            <p:cNvPr id="62" name="Shape 62"/>
            <p:cNvSpPr/>
            <p:nvPr/>
          </p:nvSpPr>
          <p:spPr>
            <a:xfrm>
              <a:off x="0" y="-1"/>
              <a:ext cx="170243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139703"/>
              <a:ext cx="1702432" cy="19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sz="1200"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Side-channel analysis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4374963" y="4679226"/>
            <a:ext cx="1990489" cy="476252"/>
            <a:chOff x="0" y="0"/>
            <a:chExt cx="1670681" cy="476251"/>
          </a:xfrm>
        </p:grpSpPr>
        <p:sp>
          <p:nvSpPr>
            <p:cNvPr id="65" name="Shape 65"/>
            <p:cNvSpPr/>
            <p:nvPr/>
          </p:nvSpPr>
          <p:spPr>
            <a:xfrm>
              <a:off x="0" y="-1"/>
              <a:ext cx="167068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12702"/>
              <a:ext cx="1670682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Constraint Solving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Model Counting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7020473" y="2181004"/>
            <a:ext cx="1848222" cy="1555747"/>
            <a:chOff x="0" y="0"/>
            <a:chExt cx="1670681" cy="1555746"/>
          </a:xfrm>
        </p:grpSpPr>
        <p:sp>
          <p:nvSpPr>
            <p:cNvPr id="68" name="Shape 68"/>
            <p:cNvSpPr/>
            <p:nvPr/>
          </p:nvSpPr>
          <p:spPr>
            <a:xfrm>
              <a:off x="0" y="481165"/>
              <a:ext cx="1670682" cy="7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0"/>
              <a:ext cx="1670682" cy="155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400" b="1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Worst-case inputs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Estimated bounds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125403" y="1324159"/>
            <a:ext cx="968378" cy="658248"/>
            <a:chOff x="0" y="0"/>
            <a:chExt cx="968377" cy="658247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968379" cy="65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41925"/>
              <a:ext cx="96837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Analysis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Results</a:t>
              </a:r>
            </a:p>
          </p:txBody>
        </p:sp>
      </p:grpSp>
      <p:sp>
        <p:nvSpPr>
          <p:cNvPr id="74" name="Shape 74"/>
          <p:cNvSpPr/>
          <p:nvPr/>
        </p:nvSpPr>
        <p:spPr>
          <a:xfrm flipH="1">
            <a:off x="4368616" y="1862513"/>
            <a:ext cx="859046" cy="675611"/>
          </a:xfrm>
          <a:prstGeom prst="line">
            <a:avLst/>
          </a:prstGeom>
          <a:ln w="19050">
            <a:solidFill>
              <a:srgbClr val="0D0D0D"/>
            </a:solidFill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230218" y="1843017"/>
            <a:ext cx="77827" cy="695108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V="1">
            <a:off x="4011595" y="2886462"/>
            <a:ext cx="474915" cy="279825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987429" y="3599281"/>
            <a:ext cx="507030" cy="45816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410422" y="1497196"/>
            <a:ext cx="699164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874834" y="1497196"/>
            <a:ext cx="329391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92300" y="3863975"/>
            <a:ext cx="478217" cy="2698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157694" y="1901475"/>
            <a:ext cx="698792" cy="76069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7045617" y="1901476"/>
            <a:ext cx="79759" cy="728260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391088" y="2935104"/>
            <a:ext cx="4782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10214">
            <a:off x="5087575" y="4267101"/>
            <a:ext cx="542445" cy="262016"/>
          </a:xfrm>
          <a:prstGeom prst="leftRightArrow">
            <a:avLst>
              <a:gd name="adj1" fmla="val 36083"/>
              <a:gd name="adj2" fmla="val 68901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221629" y="1308872"/>
            <a:ext cx="1060451" cy="6667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>
            <a:solidFill>
              <a:srgbClr val="4BACC6"/>
            </a:solidFill>
            <a:prstDash val="solid"/>
            <a:beve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b="1" dirty="0">
                <a:latin typeface="+mj-lt"/>
                <a:ea typeface="+mj-ea"/>
                <a:cs typeface="+mj-cs"/>
              </a:rPr>
              <a:t>Static Analysis</a:t>
            </a:r>
            <a:endParaRPr b="1" dirty="0">
              <a:latin typeface="+mj-lt"/>
              <a:ea typeface="+mj-ea"/>
              <a:cs typeface="+mj-c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316340" y="1517468"/>
            <a:ext cx="2745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368617" y="2565456"/>
            <a:ext cx="1942687" cy="1594821"/>
          </a:xfrm>
          <a:prstGeom prst="rect">
            <a:avLst/>
          </a:prstGeom>
          <a:ln w="25400">
            <a:solidFill>
              <a:srgbClr val="4F81BD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2730737" y="3869573"/>
            <a:ext cx="1366569" cy="389561"/>
            <a:chOff x="-1" y="0"/>
            <a:chExt cx="1366568" cy="389560"/>
          </a:xfrm>
        </p:grpSpPr>
        <p:sp>
          <p:nvSpPr>
            <p:cNvPr id="90" name="Shape 90"/>
            <p:cNvSpPr/>
            <p:nvPr/>
          </p:nvSpPr>
          <p:spPr>
            <a:xfrm>
              <a:off x="-2" y="-1"/>
              <a:ext cx="1366570" cy="389562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2" y="77306"/>
              <a:ext cx="1366570" cy="23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Cost Model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4124257" y="3901109"/>
            <a:ext cx="244359" cy="269877"/>
          </a:xfrm>
          <a:prstGeom prst="rightArrow">
            <a:avLst>
              <a:gd name="adj1" fmla="val 50000"/>
              <a:gd name="adj2" fmla="val 55222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7020473" y="3090416"/>
            <a:ext cx="1848223" cy="1644647"/>
            <a:chOff x="0" y="0"/>
            <a:chExt cx="1670681" cy="1644645"/>
          </a:xfrm>
        </p:grpSpPr>
        <p:sp>
          <p:nvSpPr>
            <p:cNvPr id="94" name="Shape 94"/>
            <p:cNvSpPr/>
            <p:nvPr/>
          </p:nvSpPr>
          <p:spPr>
            <a:xfrm>
              <a:off x="0" y="560826"/>
              <a:ext cx="1670682" cy="64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670682" cy="164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Information   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leakage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457199" y="558597"/>
            <a:ext cx="8228522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464653"/>
                </a:solidFill>
              </a:rPr>
              <a:t>ISSTAC Architecture</a:t>
            </a:r>
            <a:endParaRPr sz="3200" dirty="0">
              <a:solidFill>
                <a:srgbClr val="464653"/>
              </a:solidFill>
            </a:endParaRPr>
          </a:p>
        </p:txBody>
      </p:sp>
      <p:grpSp>
        <p:nvGrpSpPr>
          <p:cNvPr id="100" name="Group 100"/>
          <p:cNvGrpSpPr/>
          <p:nvPr/>
        </p:nvGrpSpPr>
        <p:grpSpPr>
          <a:xfrm>
            <a:off x="451034" y="5280385"/>
            <a:ext cx="8417662" cy="1398240"/>
            <a:chOff x="0" y="0"/>
            <a:chExt cx="8417661" cy="1398239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8417661" cy="1398239"/>
            </a:xfrm>
            <a:prstGeom prst="roundRect">
              <a:avLst>
                <a:gd name="adj" fmla="val 16667"/>
              </a:avLst>
            </a:prstGeom>
            <a:noFill/>
            <a:ln w="25550" cap="flat">
              <a:solidFill>
                <a:srgbClr val="535A7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80000"/>
                </a:lnSpc>
                <a:defRPr sz="18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8255" y="68256"/>
              <a:ext cx="8166431" cy="126172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/>
            <a:p>
              <a:pPr lvl="0" algn="ctr">
                <a:lnSpc>
                  <a:spcPct val="80000"/>
                </a:lnSpc>
                <a:defRPr sz="1800"/>
              </a:pP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Compute from the bytecode its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worst-case </a:t>
              </a:r>
              <a:r>
                <a:rPr sz="1600" b="1" dirty="0" smtClean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time</a:t>
              </a:r>
              <a:r>
                <a:rPr lang="en-US" sz="1600" b="1" dirty="0" smtClean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/</a:t>
              </a:r>
              <a:r>
                <a:rPr sz="1600" b="1" dirty="0" smtClean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space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bounds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, produce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example</a:t>
              </a:r>
              <a:r>
                <a:rPr sz="1600" b="1" dirty="0">
                  <a:solidFill>
                    <a:srgbClr val="4433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inputs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 that trigger them, </a:t>
              </a:r>
              <a:r>
                <a:rPr sz="1600" dirty="0" smtClean="0">
                  <a:latin typeface="Cabin"/>
                  <a:ea typeface="Cabin"/>
                  <a:cs typeface="Cabin"/>
                  <a:sym typeface="Cabin"/>
                </a:rPr>
                <a:t>estimate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information</a:t>
              </a:r>
              <a:r>
                <a:rPr sz="1600" b="1" dirty="0">
                  <a:solidFill>
                    <a:srgbClr val="4433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leakage</a:t>
              </a:r>
              <a:r>
                <a:rPr sz="1600" b="1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through observables related to time/memory</a:t>
              </a:r>
              <a:endParaRPr sz="1600" dirty="0"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lnSpc>
                  <a:spcPct val="80000"/>
                </a:lnSpc>
                <a:defRPr sz="1800"/>
              </a:pPr>
              <a:r>
                <a:rPr sz="1600" i="1" dirty="0">
                  <a:latin typeface="Cabin"/>
                  <a:ea typeface="Cabin"/>
                  <a:cs typeface="Cabin"/>
                  <a:sym typeface="Cabin"/>
                </a:rPr>
                <a:t>via </a:t>
              </a:r>
              <a:endParaRPr sz="1600" dirty="0"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lnSpc>
                  <a:spcPct val="80000"/>
                </a:lnSpc>
                <a:defRPr sz="1800"/>
              </a:pP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symbolic</a:t>
              </a:r>
              <a:r>
                <a:rPr sz="1600" b="1" dirty="0">
                  <a:solidFill>
                    <a:srgbClr val="4433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execution</a:t>
              </a:r>
              <a:r>
                <a:rPr sz="1600" b="1" dirty="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of the code performed on a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cloud-based computing platform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 using a </a:t>
              </a:r>
              <a:r>
                <a:rPr sz="1600" b="1" dirty="0">
                  <a:solidFill>
                    <a:srgbClr val="3F6797"/>
                  </a:solidFill>
                  <a:latin typeface="Cabin"/>
                  <a:ea typeface="Cabin"/>
                  <a:cs typeface="Cabin"/>
                  <a:sym typeface="Cabin"/>
                </a:rPr>
                <a:t>model-counting constraint-solver</a:t>
              </a:r>
              <a:r>
                <a:rPr sz="1600" dirty="0">
                  <a:solidFill>
                    <a:srgbClr val="4433FF"/>
                  </a:solidFill>
                  <a:latin typeface="Cabin"/>
                  <a:ea typeface="Cabin"/>
                  <a:cs typeface="Cabin"/>
                  <a:sym typeface="Cabin"/>
                </a:rPr>
                <a:t>.</a:t>
              </a:r>
              <a:r>
                <a:rPr sz="1600" dirty="0">
                  <a:latin typeface="Cabin"/>
                  <a:ea typeface="Cabin"/>
                  <a:cs typeface="Cabin"/>
                  <a:sym typeface="Cabin"/>
                </a:rPr>
                <a:t> </a:t>
              </a:r>
            </a:p>
          </p:txBody>
        </p:sp>
      </p:grpSp>
      <p:sp>
        <p:nvSpPr>
          <p:cNvPr id="101" name="Shape 101"/>
          <p:cNvSpPr/>
          <p:nvPr/>
        </p:nvSpPr>
        <p:spPr>
          <a:xfrm>
            <a:off x="4996972" y="1517468"/>
            <a:ext cx="342989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602845" y="1311748"/>
            <a:ext cx="1486315" cy="646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spAutoFit/>
          </a:bodyPr>
          <a:lstStyle/>
          <a:p>
            <a:pPr lvl="0" algn="ctr">
              <a:defRPr sz="1800"/>
            </a:pPr>
            <a:r>
              <a:rPr lang="en-US" b="1" dirty="0">
                <a:sym typeface="Helvetica"/>
              </a:rPr>
              <a:t>Inspection</a:t>
            </a:r>
            <a:endParaRPr lang="en-US" dirty="0">
              <a:sym typeface="Helvetica"/>
            </a:endParaRPr>
          </a:p>
          <a:p>
            <a:pPr lvl="0" algn="ctr">
              <a:defRPr sz="1800"/>
            </a:pPr>
            <a:r>
              <a:rPr lang="en-US" b="1" dirty="0">
                <a:sym typeface="Helvetica"/>
              </a:rPr>
              <a:t>(Human</a:t>
            </a:r>
            <a:r>
              <a:rPr lang="en-US" b="1" dirty="0" smtClean="0">
                <a:sym typeface="Helvetica"/>
              </a:rPr>
              <a:t>)</a:t>
            </a:r>
            <a:endParaRPr lang="en-US" b="1" dirty="0">
              <a:sym typeface="Helvetic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09546" y="1588577"/>
            <a:ext cx="90085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ctr">
              <a:defRPr sz="1800"/>
            </a:pPr>
            <a:endParaRPr sz="1200" b="1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9890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9"/>
          <p:cNvGrpSpPr/>
          <p:nvPr/>
        </p:nvGrpSpPr>
        <p:grpSpPr>
          <a:xfrm>
            <a:off x="1968281" y="923570"/>
            <a:ext cx="3250879" cy="1264477"/>
            <a:chOff x="-1" y="-2"/>
            <a:chExt cx="4625750" cy="1050432"/>
          </a:xfrm>
        </p:grpSpPr>
        <p:sp>
          <p:nvSpPr>
            <p:cNvPr id="87" name="Shape 87"/>
            <p:cNvSpPr/>
            <p:nvPr/>
          </p:nvSpPr>
          <p:spPr>
            <a:xfrm>
              <a:off x="39028" y="-2"/>
              <a:ext cx="4547691" cy="9593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04" name="image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60193"/>
              <a:ext cx="4625750" cy="89023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90500" dist="83555" dir="5400000" rotWithShape="0">
                <a:srgbClr val="4BACC6"/>
              </a:outerShdw>
            </a:effectLst>
          </p:spPr>
        </p:pic>
      </p:grpSp>
      <p:grpSp>
        <p:nvGrpSpPr>
          <p:cNvPr id="49" name="Group 49"/>
          <p:cNvGrpSpPr/>
          <p:nvPr/>
        </p:nvGrpSpPr>
        <p:grpSpPr>
          <a:xfrm>
            <a:off x="214168" y="2332869"/>
            <a:ext cx="3165887" cy="1716816"/>
            <a:chOff x="0" y="0"/>
            <a:chExt cx="3165886" cy="1716814"/>
          </a:xfrm>
        </p:grpSpPr>
        <p:pic>
          <p:nvPicPr>
            <p:cNvPr id="47" name="image6.jpeg" descr="images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6938" y="0"/>
              <a:ext cx="3028948" cy="1551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7.png" descr="image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895863"/>
              <a:ext cx="1066820" cy="820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2829" y="1289723"/>
            <a:ext cx="945248" cy="68482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-8783" y="1407074"/>
            <a:ext cx="944747" cy="45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523" tIns="9523" rIns="9523" bIns="9523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1400" b="1" dirty="0"/>
              <a:t>Java Bytecode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5280262" y="1298759"/>
            <a:ext cx="1110826" cy="666753"/>
            <a:chOff x="0" y="0"/>
            <a:chExt cx="993774" cy="666752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968376" cy="666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548" y="107951"/>
              <a:ext cx="96122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Symbolic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Execution</a:t>
              </a:r>
            </a:p>
          </p:txBody>
        </p:sp>
      </p:grpSp>
      <p:sp>
        <p:nvSpPr>
          <p:cNvPr id="55" name="Shape 55"/>
          <p:cNvSpPr/>
          <p:nvPr/>
        </p:nvSpPr>
        <p:spPr>
          <a:xfrm>
            <a:off x="1553760" y="2893647"/>
            <a:ext cx="1141332" cy="739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Distributed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Symbolic </a:t>
            </a:r>
            <a:endParaRPr sz="1400">
              <a:latin typeface="+mj-lt"/>
              <a:ea typeface="+mj-ea"/>
              <a:cs typeface="+mj-cs"/>
              <a:sym typeface="Helvetica"/>
            </a:endParaRPr>
          </a:p>
          <a:p>
            <a:pPr lvl="0">
              <a:defRPr sz="1800"/>
            </a:pPr>
            <a:r>
              <a:rPr sz="1400" b="1">
                <a:latin typeface="+mj-lt"/>
                <a:ea typeface="+mj-ea"/>
                <a:cs typeface="+mj-cs"/>
                <a:sym typeface="Helvetica"/>
              </a:rPr>
              <a:t>Analysis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816449" y="3004206"/>
            <a:ext cx="1195148" cy="635003"/>
            <a:chOff x="0" y="0"/>
            <a:chExt cx="1195147" cy="635001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195148" cy="6350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0997" y="101600"/>
              <a:ext cx="113315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 dirty="0"/>
                <a:t>Symbolic Listeners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486511" y="2846370"/>
            <a:ext cx="1718308" cy="476252"/>
            <a:chOff x="0" y="0"/>
            <a:chExt cx="1718306" cy="476251"/>
          </a:xfrm>
        </p:grpSpPr>
        <p:sp>
          <p:nvSpPr>
            <p:cNvPr id="59" name="Shape 59"/>
            <p:cNvSpPr/>
            <p:nvPr/>
          </p:nvSpPr>
          <p:spPr>
            <a:xfrm>
              <a:off x="0" y="-1"/>
              <a:ext cx="1718307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50802"/>
              <a:ext cx="1718307" cy="37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Worst-case analysis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200" b="1">
                  <a:latin typeface="+mj-lt"/>
                  <a:ea typeface="+mj-ea"/>
                  <a:cs typeface="+mj-cs"/>
                  <a:sym typeface="Helvetica"/>
                </a:rPr>
                <a:t>(worst-case bounds)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494460" y="3567295"/>
            <a:ext cx="1702433" cy="476252"/>
            <a:chOff x="0" y="0"/>
            <a:chExt cx="1702431" cy="476251"/>
          </a:xfrm>
        </p:grpSpPr>
        <p:sp>
          <p:nvSpPr>
            <p:cNvPr id="62" name="Shape 62"/>
            <p:cNvSpPr/>
            <p:nvPr/>
          </p:nvSpPr>
          <p:spPr>
            <a:xfrm>
              <a:off x="0" y="-1"/>
              <a:ext cx="170243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139703"/>
              <a:ext cx="1702432" cy="19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sz="1200"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Side-channel analysis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4374963" y="4679226"/>
            <a:ext cx="1990489" cy="476252"/>
            <a:chOff x="0" y="0"/>
            <a:chExt cx="1670681" cy="476251"/>
          </a:xfrm>
        </p:grpSpPr>
        <p:sp>
          <p:nvSpPr>
            <p:cNvPr id="65" name="Shape 65"/>
            <p:cNvSpPr/>
            <p:nvPr/>
          </p:nvSpPr>
          <p:spPr>
            <a:xfrm>
              <a:off x="0" y="-1"/>
              <a:ext cx="1670682" cy="476253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12702"/>
              <a:ext cx="1670682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Constraint Solving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Model Counting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7020473" y="2181004"/>
            <a:ext cx="1848222" cy="1555747"/>
            <a:chOff x="0" y="0"/>
            <a:chExt cx="1670681" cy="1555746"/>
          </a:xfrm>
        </p:grpSpPr>
        <p:sp>
          <p:nvSpPr>
            <p:cNvPr id="68" name="Shape 68"/>
            <p:cNvSpPr/>
            <p:nvPr/>
          </p:nvSpPr>
          <p:spPr>
            <a:xfrm>
              <a:off x="0" y="481165"/>
              <a:ext cx="1670682" cy="7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0"/>
              <a:ext cx="1670682" cy="155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400" b="1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Worst-case inputs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Estimated bounds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125403" y="1324159"/>
            <a:ext cx="968378" cy="658248"/>
            <a:chOff x="0" y="0"/>
            <a:chExt cx="968377" cy="658247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968379" cy="65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41925"/>
              <a:ext cx="968376" cy="450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Analysis</a:t>
              </a:r>
              <a:endParaRPr sz="1400" dirty="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 b="1" dirty="0">
                  <a:latin typeface="+mj-lt"/>
                  <a:ea typeface="+mj-ea"/>
                  <a:cs typeface="+mj-cs"/>
                  <a:sym typeface="Helvetica"/>
                </a:rPr>
                <a:t>Results</a:t>
              </a:r>
            </a:p>
          </p:txBody>
        </p:sp>
      </p:grpSp>
      <p:sp>
        <p:nvSpPr>
          <p:cNvPr id="74" name="Shape 74"/>
          <p:cNvSpPr/>
          <p:nvPr/>
        </p:nvSpPr>
        <p:spPr>
          <a:xfrm flipH="1">
            <a:off x="4368616" y="1862513"/>
            <a:ext cx="859046" cy="675611"/>
          </a:xfrm>
          <a:prstGeom prst="line">
            <a:avLst/>
          </a:prstGeom>
          <a:ln w="19050">
            <a:solidFill>
              <a:srgbClr val="0D0D0D"/>
            </a:solidFill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230218" y="1843017"/>
            <a:ext cx="77827" cy="695108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V="1">
            <a:off x="4011595" y="2886462"/>
            <a:ext cx="474915" cy="279825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987429" y="3599281"/>
            <a:ext cx="507030" cy="45816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410422" y="1497196"/>
            <a:ext cx="699164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874834" y="1497196"/>
            <a:ext cx="329391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92300" y="3863975"/>
            <a:ext cx="478217" cy="2698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157694" y="1901475"/>
            <a:ext cx="698792" cy="760694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7045617" y="1901476"/>
            <a:ext cx="79759" cy="728260"/>
          </a:xfrm>
          <a:prstGeom prst="line">
            <a:avLst/>
          </a:prstGeom>
          <a:ln w="19050">
            <a:solidFill/>
            <a:prstDash val="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391088" y="2935104"/>
            <a:ext cx="4782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10214">
            <a:off x="5087575" y="4267101"/>
            <a:ext cx="542445" cy="262016"/>
          </a:xfrm>
          <a:prstGeom prst="leftRightArrow">
            <a:avLst>
              <a:gd name="adj1" fmla="val 36083"/>
              <a:gd name="adj2" fmla="val 68901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221629" y="1308872"/>
            <a:ext cx="1060451" cy="6667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>
            <a:solidFill>
              <a:srgbClr val="4BACC6"/>
            </a:solidFill>
            <a:prstDash val="solid"/>
            <a:bevel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b="1" dirty="0">
                <a:latin typeface="+mj-lt"/>
                <a:ea typeface="+mj-ea"/>
                <a:cs typeface="+mj-cs"/>
              </a:rPr>
              <a:t>Static Analysis</a:t>
            </a:r>
            <a:endParaRPr b="1" dirty="0">
              <a:latin typeface="+mj-lt"/>
              <a:ea typeface="+mj-ea"/>
              <a:cs typeface="+mj-c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316340" y="1517468"/>
            <a:ext cx="274517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368617" y="2565456"/>
            <a:ext cx="1942687" cy="1594821"/>
          </a:xfrm>
          <a:prstGeom prst="rect">
            <a:avLst/>
          </a:prstGeom>
          <a:ln w="25400">
            <a:solidFill>
              <a:srgbClr val="4F81BD"/>
            </a:solidFill>
            <a:prstDash val="sysDot"/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2730737" y="3869573"/>
            <a:ext cx="1366569" cy="389561"/>
            <a:chOff x="-1" y="0"/>
            <a:chExt cx="1366568" cy="389560"/>
          </a:xfrm>
        </p:grpSpPr>
        <p:sp>
          <p:nvSpPr>
            <p:cNvPr id="90" name="Shape 90"/>
            <p:cNvSpPr/>
            <p:nvPr/>
          </p:nvSpPr>
          <p:spPr>
            <a:xfrm>
              <a:off x="-2" y="-1"/>
              <a:ext cx="1366570" cy="389562"/>
            </a:xfrm>
            <a:prstGeom prst="rect">
              <a:avLst/>
            </a:pr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2" y="77306"/>
              <a:ext cx="1366570" cy="23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>
              <a:lvl1pPr algn="ctr">
                <a:defRPr b="1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1400" b="1"/>
                <a:t>Cost Model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4124257" y="3901109"/>
            <a:ext cx="244359" cy="269877"/>
          </a:xfrm>
          <a:prstGeom prst="rightArrow">
            <a:avLst>
              <a:gd name="adj1" fmla="val 50000"/>
              <a:gd name="adj2" fmla="val 55222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96" name="Group 96"/>
          <p:cNvGrpSpPr/>
          <p:nvPr/>
        </p:nvGrpSpPr>
        <p:grpSpPr>
          <a:xfrm>
            <a:off x="7020473" y="3090416"/>
            <a:ext cx="1848223" cy="1644647"/>
            <a:chOff x="0" y="0"/>
            <a:chExt cx="1670681" cy="1644645"/>
          </a:xfrm>
        </p:grpSpPr>
        <p:sp>
          <p:nvSpPr>
            <p:cNvPr id="94" name="Shape 94"/>
            <p:cNvSpPr/>
            <p:nvPr/>
          </p:nvSpPr>
          <p:spPr>
            <a:xfrm>
              <a:off x="0" y="560826"/>
              <a:ext cx="1670682" cy="64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1670682" cy="164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523" tIns="9523" rIns="9523" bIns="9523" numCol="1" anchor="ctr">
              <a:spAutoFit/>
            </a:bodyPr>
            <a:lstStyle/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000">
                  <a:latin typeface="+mj-lt"/>
                  <a:ea typeface="+mj-ea"/>
                  <a:cs typeface="+mj-cs"/>
                  <a:sym typeface="Helvetica"/>
                </a:rPr>
                <a:t> </a:t>
              </a: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Information   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leakage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>
                <a:defRPr sz="1800"/>
              </a:pPr>
              <a:r>
                <a:rPr sz="1400" b="1">
                  <a:latin typeface="+mj-lt"/>
                  <a:ea typeface="+mj-ea"/>
                  <a:cs typeface="+mj-cs"/>
                  <a:sym typeface="Helvetica"/>
                </a:rPr>
                <a:t> </a:t>
              </a:r>
              <a:endParaRPr sz="14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endParaRPr sz="1000">
                <a:latin typeface="+mj-lt"/>
                <a:ea typeface="+mj-ea"/>
                <a:cs typeface="+mj-cs"/>
                <a:sym typeface="Helvetica"/>
              </a:endParaRPr>
            </a:p>
            <a:p>
              <a:pPr lvl="0" algn="ctr"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"/>
                </a:rPr>
                <a:t> 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457199" y="558597"/>
            <a:ext cx="8228522" cy="58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464653"/>
                </a:solidFill>
              </a:rPr>
              <a:t>Static analysis</a:t>
            </a:r>
            <a:endParaRPr sz="3200" dirty="0">
              <a:solidFill>
                <a:srgbClr val="464653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996972" y="1517468"/>
            <a:ext cx="342989" cy="2698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602845" y="1311748"/>
            <a:ext cx="1486315" cy="646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8" tIns="45718" rIns="45718" bIns="45718" numCol="1" anchor="ctr">
            <a:spAutoFit/>
          </a:bodyPr>
          <a:lstStyle/>
          <a:p>
            <a:pPr lvl="0" algn="ctr">
              <a:defRPr sz="1800"/>
            </a:pPr>
            <a:r>
              <a:rPr lang="en-US" b="1" dirty="0">
                <a:sym typeface="Helvetica"/>
              </a:rPr>
              <a:t>Inspection</a:t>
            </a:r>
            <a:endParaRPr lang="en-US" dirty="0">
              <a:sym typeface="Helvetica"/>
            </a:endParaRPr>
          </a:p>
          <a:p>
            <a:pPr lvl="0" algn="ctr">
              <a:defRPr sz="1800"/>
            </a:pPr>
            <a:r>
              <a:rPr lang="en-US" b="1" dirty="0">
                <a:sym typeface="Helvetica"/>
              </a:rPr>
              <a:t>(Human</a:t>
            </a:r>
            <a:r>
              <a:rPr lang="en-US" b="1" dirty="0" smtClean="0">
                <a:sym typeface="Helvetica"/>
              </a:rPr>
              <a:t>)</a:t>
            </a:r>
            <a:endParaRPr lang="en-US" b="1" dirty="0">
              <a:sym typeface="Helvetic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09546" y="1588577"/>
            <a:ext cx="90085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ctr">
              <a:defRPr sz="1800"/>
            </a:pPr>
            <a:endParaRPr sz="1200" b="1" dirty="0"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3763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Goal: quickly identify potential vulnerabilities</a:t>
            </a:r>
          </a:p>
          <a:p>
            <a:pPr fontAlgn="base"/>
            <a:r>
              <a:rPr lang="en-US" sz="2400" dirty="0" smtClean="0"/>
              <a:t>We’d </a:t>
            </a:r>
            <a:r>
              <a:rPr lang="en-US" sz="2400" dirty="0"/>
              <a:t>like to know things like:</a:t>
            </a:r>
          </a:p>
          <a:p>
            <a:pPr lvl="1" fontAlgn="base"/>
            <a:r>
              <a:rPr lang="en-US" sz="2000" dirty="0"/>
              <a:t>Where are the </a:t>
            </a:r>
            <a:r>
              <a:rPr lang="en-US" sz="2000" dirty="0" smtClean="0"/>
              <a:t>loops, which ones are “suspicious”, where </a:t>
            </a:r>
            <a:r>
              <a:rPr lang="en-US" sz="2000" dirty="0"/>
              <a:t>are the recursive </a:t>
            </a:r>
            <a:r>
              <a:rPr lang="en-US" sz="2000" dirty="0" smtClean="0"/>
              <a:t>methods</a:t>
            </a:r>
          </a:p>
          <a:p>
            <a:pPr lvl="1" fontAlgn="base"/>
            <a:r>
              <a:rPr lang="en-US" sz="2000" dirty="0" smtClean="0"/>
              <a:t>Which branches are “unbalanced”, which loops/branches depend on user input</a:t>
            </a:r>
            <a:endParaRPr lang="en-US" sz="2000" dirty="0"/>
          </a:p>
          <a:p>
            <a:pPr fontAlgn="base"/>
            <a:r>
              <a:rPr lang="en-US" sz="2400" dirty="0"/>
              <a:t>For these, we need </a:t>
            </a:r>
            <a:r>
              <a:rPr lang="en-US" sz="2400" dirty="0" smtClean="0"/>
              <a:t>to compute:</a:t>
            </a:r>
            <a:endParaRPr lang="en-US" sz="2400" dirty="0"/>
          </a:p>
          <a:p>
            <a:pPr lvl="1" fontAlgn="base"/>
            <a:r>
              <a:rPr lang="en-US" sz="2000" dirty="0"/>
              <a:t>Call </a:t>
            </a:r>
            <a:r>
              <a:rPr lang="en-US" sz="2000" dirty="0" smtClean="0"/>
              <a:t>graphs, control </a:t>
            </a:r>
            <a:r>
              <a:rPr lang="en-US" sz="2000" dirty="0"/>
              <a:t>flow </a:t>
            </a:r>
            <a:r>
              <a:rPr lang="en-US" sz="2000" dirty="0" smtClean="0"/>
              <a:t>graphs, data dependency graphs,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2317</Words>
  <Application>Microsoft Macintosh PowerPoint</Application>
  <PresentationFormat>On-screen Show (4:3)</PresentationFormat>
  <Paragraphs>406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Bookman Old Style</vt:lpstr>
      <vt:lpstr>Cabin</vt:lpstr>
      <vt:lpstr>Calibri</vt:lpstr>
      <vt:lpstr>DejaVu Sans</vt:lpstr>
      <vt:lpstr>Gill Sans MT</vt:lpstr>
      <vt:lpstr>Helvetica</vt:lpstr>
      <vt:lpstr>Helvetica Neue</vt:lpstr>
      <vt:lpstr>Wingdings</vt:lpstr>
      <vt:lpstr>Wingdings 3</vt:lpstr>
      <vt:lpstr>Origin</vt:lpstr>
      <vt:lpstr>Software Vulnerability Analysis for Cybersecurity</vt:lpstr>
      <vt:lpstr>Motivation</vt:lpstr>
      <vt:lpstr>Motivation (cont’d)</vt:lpstr>
      <vt:lpstr>Complexity attack examples</vt:lpstr>
      <vt:lpstr>Side-channel attacks</vt:lpstr>
      <vt:lpstr>Research goal</vt:lpstr>
      <vt:lpstr>PowerPoint Presentation</vt:lpstr>
      <vt:lpstr>PowerPoint Presentation</vt:lpstr>
      <vt:lpstr>Static analysis overview</vt:lpstr>
      <vt:lpstr>Static analysis</vt:lpstr>
      <vt:lpstr>Janalyzer highlights (1)</vt:lpstr>
      <vt:lpstr>Janalyzer highlights (2)</vt:lpstr>
      <vt:lpstr>Janalyzer highlights (3)</vt:lpstr>
      <vt:lpstr>Janalyzer highlights (4)</vt:lpstr>
      <vt:lpstr>Janalyzer highlights (5)</vt:lpstr>
      <vt:lpstr>Janalyzer highlights (5)</vt:lpstr>
      <vt:lpstr>Worst-case analysis with  symbolic execution</vt:lpstr>
      <vt:lpstr>Symbolic execution</vt:lpstr>
      <vt:lpstr>Worst-case analysis</vt:lpstr>
      <vt:lpstr>PowerPoint Presentation</vt:lpstr>
      <vt:lpstr>Janalyzer highlights (6)</vt:lpstr>
      <vt:lpstr>Cloud platform architecture</vt:lpstr>
      <vt:lpstr>Design Goals (and Achievements)</vt:lpstr>
      <vt:lpstr>Side-channel analysis</vt:lpstr>
      <vt:lpstr>Side-channel analysis</vt:lpstr>
      <vt:lpstr>Side-channel analysis</vt:lpstr>
      <vt:lpstr>PowerPoint Presentation</vt:lpstr>
      <vt:lpstr>PowerPoint Presentation</vt:lpstr>
      <vt:lpstr>Side-channel analysis process</vt:lpstr>
      <vt:lpstr>Measuring effectiveness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2016-09-22T12:36:47Z</dcterms:created>
  <dcterms:modified xsi:type="dcterms:W3CDTF">2017-09-11T02:42:24Z</dcterms:modified>
</cp:coreProperties>
</file>