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0"/>
  </p:notesMasterIdLst>
  <p:sldIdLst>
    <p:sldId id="462" r:id="rId2"/>
    <p:sldId id="517" r:id="rId3"/>
    <p:sldId id="518" r:id="rId4"/>
    <p:sldId id="519" r:id="rId5"/>
    <p:sldId id="520" r:id="rId6"/>
    <p:sldId id="521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55" r:id="rId20"/>
    <p:sldId id="535" r:id="rId21"/>
    <p:sldId id="536" r:id="rId22"/>
    <p:sldId id="537" r:id="rId23"/>
    <p:sldId id="542" r:id="rId24"/>
    <p:sldId id="538" r:id="rId25"/>
    <p:sldId id="539" r:id="rId26"/>
    <p:sldId id="540" r:id="rId27"/>
    <p:sldId id="543" r:id="rId28"/>
    <p:sldId id="544" r:id="rId29"/>
    <p:sldId id="547" r:id="rId30"/>
    <p:sldId id="546" r:id="rId31"/>
    <p:sldId id="541" r:id="rId32"/>
    <p:sldId id="548" r:id="rId33"/>
    <p:sldId id="549" r:id="rId34"/>
    <p:sldId id="552" r:id="rId35"/>
    <p:sldId id="553" r:id="rId36"/>
    <p:sldId id="554" r:id="rId37"/>
    <p:sldId id="550" r:id="rId38"/>
    <p:sldId id="551" r:id="rId3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49" autoAdjust="0"/>
    <p:restoredTop sz="95628" autoAdjust="0"/>
  </p:normalViewPr>
  <p:slideViewPr>
    <p:cSldViewPr>
      <p:cViewPr varScale="1">
        <p:scale>
          <a:sx n="98" d="100"/>
          <a:sy n="98" d="100"/>
        </p:scale>
        <p:origin x="60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E21E2-B6F1-4B10-A78A-91E8697A525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A333B-D486-49BB-BD80-98897812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07" t="3035" r="2141" b="5914"/>
          <a:stretch/>
        </p:blipFill>
        <p:spPr>
          <a:xfrm>
            <a:off x="0" y="1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108" y="1450613"/>
            <a:ext cx="7795259" cy="166602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7486" y="3116641"/>
            <a:ext cx="7040880" cy="198628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8"/>
            <a:ext cx="2263140" cy="62752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2752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9" y="3099538"/>
            <a:ext cx="4442460" cy="1168216"/>
          </a:xfrm>
        </p:spPr>
        <p:txBody>
          <a:bodyPr>
            <a:normAutofit/>
          </a:bodyPr>
          <a:lstStyle>
            <a:lvl1pPr>
              <a:defRPr sz="220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164" y="4559809"/>
            <a:ext cx="4442460" cy="2967642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5122164" y="1290691"/>
            <a:ext cx="4442460" cy="305221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0" name="Picture 9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3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90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292690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6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8039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65470"/>
            <a:ext cx="8375904" cy="866463"/>
          </a:xfrm>
        </p:spPr>
        <p:txBody>
          <a:bodyPr>
            <a:normAutofit/>
          </a:bodyPr>
          <a:lstStyle>
            <a:lvl1pPr>
              <a:defRPr sz="3960"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87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292687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</p:spTree>
    <p:extLst>
      <p:ext uri="{BB962C8B-B14F-4D97-AF65-F5344CB8AC3E}">
        <p14:creationId xmlns:p14="http://schemas.microsoft.com/office/powerpoint/2010/main" val="7747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7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757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33743"/>
            <a:ext cx="9052560" cy="5129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smtClean="0"/>
              <a:t>University </a:t>
            </a:r>
            <a:r>
              <a:rPr lang="en-US" smtClean="0"/>
              <a:t>of</a:t>
            </a:r>
            <a:r>
              <a:rPr lang="en-US" spc="-60" smtClean="0"/>
              <a:t> </a:t>
            </a:r>
            <a:r>
              <a:rPr lang="en-US" smtClean="0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John C. Knight </a:t>
            </a:r>
            <a:r>
              <a:rPr lang="en-US" spc="-5" smtClean="0"/>
              <a:t>2014, </a:t>
            </a:r>
            <a:r>
              <a:rPr lang="en-US" smtClean="0"/>
              <a:t>All Rights</a:t>
            </a:r>
            <a:r>
              <a:rPr lang="en-US" spc="-70" smtClean="0"/>
              <a:t> </a:t>
            </a:r>
            <a:r>
              <a:rPr lang="en-US" spc="-5" smtClean="0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0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502920" rtl="0" eaLnBrk="1" latinLnBrk="0" hangingPunct="1"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502920" rtl="0" eaLnBrk="1" latinLnBrk="0" hangingPunct="1">
        <a:spcBef>
          <a:spcPct val="20000"/>
        </a:spcBef>
        <a:buFont typeface="Arial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buFont typeface="Arial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ct val="20000"/>
        </a:spcBef>
        <a:buFont typeface="Arial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j.com/cppcv3/s6/#x3j169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.cmu.edu/~ganger/712.fall02/papers/p761-thompson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.cmu.edu/~ganger/712.fall02/papers/p761-thompson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.cmu.edu/~ganger/712.fall02/papers/p761-thompso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 Programming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Ken Thompson 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 point was </a:t>
            </a:r>
            <a:r>
              <a:rPr lang="en-US" dirty="0"/>
              <a:t>you might think "I don't trust this binary, I'll build it from source"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now you're in a state of recursive paranoia.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don't trust the binary, why do you trust the compiler binary? </a:t>
            </a:r>
            <a:r>
              <a:rPr lang="en-US" dirty="0" smtClean="0"/>
              <a:t>Y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don't, so you build the compiler: but why do you trust the compiler binary to produce a trustworthy compiler?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84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Anyways now to what's really wrong with 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38400" y="3962400"/>
            <a:ext cx="7040880" cy="1986280"/>
          </a:xfrm>
        </p:spPr>
        <p:txBody>
          <a:bodyPr/>
          <a:lstStyle/>
          <a:p>
            <a:r>
              <a:rPr lang="en-US" dirty="0"/>
              <a:t>https://www.radford.edu/ibarland/Manifestoes/whyC++isBad.shtml</a:t>
            </a:r>
          </a:p>
        </p:txBody>
      </p:sp>
    </p:spTree>
    <p:extLst>
      <p:ext uri="{BB962C8B-B14F-4D97-AF65-F5344CB8AC3E}">
        <p14:creationId xmlns:p14="http://schemas.microsoft.com/office/powerpoint/2010/main" val="86862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Interpretations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a[-1]*40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3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Interpretations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does a[-1]*40 do?</a:t>
            </a:r>
          </a:p>
          <a:p>
            <a:r>
              <a:rPr lang="en-US" dirty="0"/>
              <a:t>It finds some non-intuitive interpretation of </a:t>
            </a:r>
            <a:r>
              <a:rPr lang="en-US" dirty="0" smtClean="0"/>
              <a:t>“a"[-</a:t>
            </a:r>
            <a:r>
              <a:rPr lang="en-US" dirty="0"/>
              <a:t>1] (one which may vary each time the program runs!, and which can't be predicted by the programmer),</a:t>
            </a:r>
          </a:p>
          <a:p>
            <a:r>
              <a:rPr lang="en-US" dirty="0"/>
              <a:t>then it grabs a series of bits from some place dictated by the wacky interpretation,</a:t>
            </a:r>
          </a:p>
          <a:p>
            <a:r>
              <a:rPr lang="en-US" dirty="0"/>
              <a:t>it </a:t>
            </a:r>
            <a:r>
              <a:rPr lang="en-US" dirty="0" smtClean="0"/>
              <a:t>assumes </a:t>
            </a:r>
            <a:r>
              <a:rPr lang="en-US" dirty="0"/>
              <a:t>that these bits are meant to be a number (not even a character),</a:t>
            </a:r>
          </a:p>
          <a:p>
            <a:r>
              <a:rPr lang="en-US" dirty="0"/>
              <a:t>it multiplies that practically-random number </a:t>
            </a:r>
            <a:r>
              <a:rPr lang="en-US" dirty="0" smtClean="0"/>
              <a:t>by 40, </a:t>
            </a:r>
            <a:r>
              <a:rPr lang="en-US" dirty="0"/>
              <a:t>and</a:t>
            </a:r>
          </a:p>
          <a:p>
            <a:r>
              <a:rPr lang="en-US" dirty="0"/>
              <a:t>then reports the result, all without any hint of a problem.</a:t>
            </a:r>
          </a:p>
        </p:txBody>
      </p:sp>
    </p:spTree>
    <p:extLst>
      <p:ext uri="{BB962C8B-B14F-4D97-AF65-F5344CB8AC3E}">
        <p14:creationId xmlns:p14="http://schemas.microsoft.com/office/powerpoint/2010/main" val="86678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Interpretations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447800"/>
            <a:ext cx="2686050" cy="3762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4800" y="2514600"/>
            <a:ext cx="5029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C array concept is weak and beyond repair” 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212]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8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Interpretations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447800"/>
            <a:ext cx="2686050" cy="3762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4800" y="2514600"/>
            <a:ext cx="5029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C array concept is weak and beyond repair” 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212]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0" y="3328987"/>
            <a:ext cx="5029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language for students should flag advanced or ambiguous constructs as probable typos. For instance, it's not obvious that in i = v[i++], the final value of i is undefined [C++ ARM, p.46]</a:t>
            </a:r>
          </a:p>
        </p:txBody>
      </p:sp>
    </p:spTree>
    <p:extLst>
      <p:ext uri="{BB962C8B-B14F-4D97-AF65-F5344CB8AC3E}">
        <p14:creationId xmlns:p14="http://schemas.microsoft.com/office/powerpoint/2010/main" val="3567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Interpretations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447800"/>
            <a:ext cx="2686050" cy="3762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4800" y="2514600"/>
            <a:ext cx="5029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C array concept is weak and beyond repair” 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212]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0" y="3328987"/>
            <a:ext cx="5029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language for students should flag advanced or ambiguous constructs as probable typos. For instance, it's not obvious that in i = v[i++], the final value of i is undefined [C++ ARM, p.46]</a:t>
            </a:r>
          </a:p>
        </p:txBody>
      </p:sp>
      <p:sp>
        <p:nvSpPr>
          <p:cNvPr id="3" name="Rectangle 2"/>
          <p:cNvSpPr/>
          <p:nvPr/>
        </p:nvSpPr>
        <p:spPr>
          <a:xfrm>
            <a:off x="4139465" y="4876800"/>
            <a:ext cx="50292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Mathematica, two billion plus two billion is four billion. In Java, it's defined to always be -293 million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approx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). In C/C++, it's defined to be whatever answer gets returned, and will vary from machine to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9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correct that 4.0*x*0.5 [is the same as] 2.0*x; 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en-US" dirty="0" err="1">
                <a:solidFill>
                  <a:schemeClr val="bg1"/>
                </a:solidFill>
              </a:rPr>
              <a:t>roundoff</a:t>
            </a:r>
            <a:r>
              <a:rPr lang="en-US" dirty="0">
                <a:solidFill>
                  <a:schemeClr val="bg1"/>
                </a:solidFill>
              </a:rPr>
              <a:t> happens not to be an issue here, there are large values of x for which the first expression produces infinity (because of overflow) but the second expression produces a finite result.</a:t>
            </a:r>
          </a:p>
        </p:txBody>
      </p:sp>
    </p:spTree>
    <p:extLst>
      <p:ext uri="{BB962C8B-B14F-4D97-AF65-F5344CB8AC3E}">
        <p14:creationId xmlns:p14="http://schemas.microsoft.com/office/powerpoint/2010/main" val="40737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correct that 4.0*x*0.5 [is the same as] 2.0*x;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 err="1"/>
              <a:t>roundoff</a:t>
            </a:r>
            <a:r>
              <a:rPr lang="en-US" dirty="0"/>
              <a:t> happens not to be an issue here, there are large values of x for which the first expression produces infinity (because of overflow) but the second expression produces a finite result.</a:t>
            </a:r>
          </a:p>
        </p:txBody>
      </p:sp>
    </p:spTree>
    <p:extLst>
      <p:ext uri="{BB962C8B-B14F-4D97-AF65-F5344CB8AC3E}">
        <p14:creationId xmlns:p14="http://schemas.microsoft.com/office/powerpoint/2010/main" val="149519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not correct that 4.0*x*0.5 [is the same as] 2.0*x;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 err="1"/>
              <a:t>roundoff</a:t>
            </a:r>
            <a:r>
              <a:rPr lang="en-US" dirty="0"/>
              <a:t> happens not to be an issue here, there are large values of x for which the first expression produces infinity (because of overflow) but the second expression produces a finite result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best of all what does the </a:t>
            </a:r>
            <a:r>
              <a:rPr lang="en-US" dirty="0" err="1" smtClean="0"/>
              <a:t>garbase</a:t>
            </a:r>
            <a:r>
              <a:rPr lang="en-US" dirty="0" smtClean="0"/>
              <a:t> collector do to the program determinism </a:t>
            </a:r>
          </a:p>
          <a:p>
            <a:pPr lvl="1"/>
            <a:r>
              <a:rPr lang="en-US" dirty="0" smtClean="0"/>
              <a:t>Recall you cannot have voter based checks without deterministic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5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History of 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0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is a large language, with many features, and requiring many statements in beginner programs whose meaning is inscrutable to the beginner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(</a:t>
            </a:r>
            <a:r>
              <a:rPr lang="en-US" dirty="0"/>
              <a:t>C++ has 68 operators, with 18 levels of </a:t>
            </a:r>
            <a:r>
              <a:rPr lang="en-US" dirty="0" smtClean="0"/>
              <a:t>precedence; </a:t>
            </a:r>
          </a:p>
          <a:p>
            <a:r>
              <a:rPr lang="en-US" dirty="0" smtClean="0"/>
              <a:t>The </a:t>
            </a:r>
            <a:r>
              <a:rPr lang="en-US" dirty="0"/>
              <a:t>C++ standardization committee itself </a:t>
            </a:r>
            <a:r>
              <a:rPr lang="en-US" dirty="0">
                <a:hlinkClick r:id="rId2"/>
              </a:rPr>
              <a:t>admits [X3J16 92]</a:t>
            </a:r>
            <a:r>
              <a:rPr lang="en-US" dirty="0"/>
              <a:t> “C++ is already too large and complicated for our taste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9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issue – force casting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008435"/>
            <a:ext cx="7696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iostream.h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Trouble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Party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numLegs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Party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numLegs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C++ syntax for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init'ing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numLegs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as 4.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Party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invitation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Trouble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Every Party-&gt;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numLegs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4, and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C++'s type system states that invitation is a Party*,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so surely: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"My dog has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invitation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numLegs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legs and a tail!"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9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issue – force casting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008435"/>
            <a:ext cx="7696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iostream.h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Trouble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Party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numLegs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Party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numLegs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C++ syntax for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init'ing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numLegs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as 4.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Party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invitation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Trouble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Every Party-&gt;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numLegs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4, and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C++'s type system states that invitation is a Party*,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so surely: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"My dog has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invitation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numLegs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legs and a tail!"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00600" y="1600200"/>
            <a:ext cx="50292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order in which classes are declared -- which should change nothing, according to every C++ manual -- can </a:t>
            </a:r>
            <a:r>
              <a:rPr lang="en-US" dirty="0" smtClean="0"/>
              <a:t>change </a:t>
            </a:r>
            <a:r>
              <a:rPr lang="en-US" dirty="0"/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4049522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what can you do.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C safe..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72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ISO/IEC </a:t>
            </a:r>
            <a:r>
              <a:rPr lang="en-US" dirty="0"/>
              <a:t>TR 24731-1:2007 provides alternative functions for the C Library (as defined in ISO/IEC 9899:1999) that promote safer, more secure programming.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functions verify that output buffers are large enough for the intended result, and return a failure indicator if they are not. </a:t>
            </a:r>
            <a:endParaRPr lang="en-US" dirty="0" smtClean="0"/>
          </a:p>
          <a:p>
            <a:pPr lvl="1"/>
            <a:r>
              <a:rPr lang="en-US" dirty="0" smtClean="0"/>
              <a:t>Optionally</a:t>
            </a:r>
            <a:r>
              <a:rPr lang="en-US" dirty="0"/>
              <a:t>, failing functions call a "runtime-constraint handler" to report the error. Data is never written past the end of an array.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string results are null terminated. In addition, the functions in ISO/IEC TR 24731-1:2007 are re-entrant: they never return pointers to static objects owned by the function.</a:t>
            </a:r>
          </a:p>
          <a:p>
            <a:r>
              <a:rPr lang="en-US" dirty="0"/>
              <a:t>ISO/IEC TR 24731-1:2007 also contains functions that address insecurities with the C input-output facilities.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memory Safety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7086600"/>
            <a:ext cx="4487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https://github.com/jbenner-radham/libsafec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6509888"/>
            <a:ext cx="6891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http://www.drdobbs.com/cpp/the-safe-c-library/214502214</a:t>
            </a:r>
          </a:p>
        </p:txBody>
      </p:sp>
    </p:spTree>
    <p:extLst>
      <p:ext uri="{BB962C8B-B14F-4D97-AF65-F5344CB8AC3E}">
        <p14:creationId xmlns:p14="http://schemas.microsoft.com/office/powerpoint/2010/main" val="1620583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Guard against overflowing a buffer</a:t>
            </a:r>
          </a:p>
          <a:p>
            <a:r>
              <a:rPr lang="en-US" dirty="0" smtClean="0"/>
              <a:t> </a:t>
            </a:r>
            <a:r>
              <a:rPr lang="en-US" dirty="0"/>
              <a:t>Do not produce unterminated strings</a:t>
            </a:r>
          </a:p>
          <a:p>
            <a:r>
              <a:rPr lang="en-US" dirty="0" smtClean="0"/>
              <a:t> </a:t>
            </a:r>
            <a:r>
              <a:rPr lang="en-US" dirty="0"/>
              <a:t>Do not unexpectedly truncate strings</a:t>
            </a:r>
          </a:p>
          <a:p>
            <a:r>
              <a:rPr lang="en-US" dirty="0" smtClean="0"/>
              <a:t> </a:t>
            </a:r>
            <a:r>
              <a:rPr lang="en-US" dirty="0"/>
              <a:t>Provide a library useful to existing code</a:t>
            </a:r>
          </a:p>
          <a:p>
            <a:r>
              <a:rPr lang="en-US" dirty="0" smtClean="0"/>
              <a:t> </a:t>
            </a:r>
            <a:r>
              <a:rPr lang="en-US" dirty="0"/>
              <a:t>Preserve the null terminated string datatype</a:t>
            </a:r>
          </a:p>
          <a:p>
            <a:r>
              <a:rPr lang="en-US" dirty="0" smtClean="0"/>
              <a:t> </a:t>
            </a:r>
            <a:r>
              <a:rPr lang="en-US" dirty="0"/>
              <a:t>Only require local edits to programs</a:t>
            </a:r>
          </a:p>
          <a:p>
            <a:r>
              <a:rPr lang="en-US" dirty="0" smtClean="0"/>
              <a:t> </a:t>
            </a:r>
            <a:r>
              <a:rPr lang="en-US" dirty="0"/>
              <a:t>Library based solution</a:t>
            </a:r>
          </a:p>
          <a:p>
            <a:r>
              <a:rPr lang="en-US" dirty="0" smtClean="0"/>
              <a:t> </a:t>
            </a:r>
            <a:r>
              <a:rPr lang="en-US" dirty="0"/>
              <a:t>Support compile-time checking</a:t>
            </a:r>
          </a:p>
          <a:p>
            <a:r>
              <a:rPr lang="en-US" dirty="0" smtClean="0"/>
              <a:t> </a:t>
            </a:r>
            <a:r>
              <a:rPr lang="en-US" dirty="0"/>
              <a:t>Make failures obvious</a:t>
            </a:r>
          </a:p>
          <a:p>
            <a:r>
              <a:rPr lang="en-US" dirty="0" smtClean="0"/>
              <a:t> </a:t>
            </a:r>
            <a:r>
              <a:rPr lang="en-US" dirty="0"/>
              <a:t>Zero buffers, null strings</a:t>
            </a:r>
          </a:p>
          <a:p>
            <a:r>
              <a:rPr lang="en-US" dirty="0" smtClean="0"/>
              <a:t> </a:t>
            </a:r>
            <a:r>
              <a:rPr lang="en-US" dirty="0"/>
              <a:t>Runtime-constraint handler mechanism</a:t>
            </a:r>
          </a:p>
          <a:p>
            <a:r>
              <a:rPr lang="en-US" dirty="0" smtClean="0"/>
              <a:t> </a:t>
            </a:r>
            <a:r>
              <a:rPr lang="en-US" dirty="0"/>
              <a:t>Support re-entrant code</a:t>
            </a:r>
          </a:p>
          <a:p>
            <a:r>
              <a:rPr lang="en-US" dirty="0" smtClean="0"/>
              <a:t> </a:t>
            </a:r>
            <a:r>
              <a:rPr lang="en-US" dirty="0"/>
              <a:t>Consistent naming scheme</a:t>
            </a:r>
          </a:p>
          <a:p>
            <a:r>
              <a:rPr lang="en-US" dirty="0" smtClean="0"/>
              <a:t> </a:t>
            </a:r>
            <a:r>
              <a:rPr lang="en-US" dirty="0"/>
              <a:t>Have a uniform pattern for the function parameters and return type</a:t>
            </a:r>
          </a:p>
          <a:p>
            <a:r>
              <a:rPr lang="en-US" dirty="0" smtClean="0"/>
              <a:t> </a:t>
            </a:r>
            <a:r>
              <a:rPr lang="en-US" dirty="0"/>
              <a:t>Deference to existing technology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standard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43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reentrant function does not hold static data over successive calls, nor does it return a pointer to static data. All data is provided by the caller of the function. A reentrant function must not call non-reentrant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Side-effect free</a:t>
            </a:r>
          </a:p>
          <a:p>
            <a:pPr lvl="1"/>
            <a:r>
              <a:rPr lang="en-US" dirty="0" smtClean="0"/>
              <a:t>The function does not affect any state outside the parameters passed and marked as output.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 – reentrant </a:t>
            </a:r>
            <a:r>
              <a:rPr lang="en-US" dirty="0" err="1" smtClean="0"/>
              <a:t>ocde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8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Non-reentrant 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762542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non-reentrant function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strtoupper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MAX_STRING_SIZE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toupper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16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version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480" y="1981200"/>
            <a:ext cx="83053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reentrant function (a poor solution)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strtoupper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error-checking should be performed!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buffer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malloc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MAX_STRING_SIZE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toupper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54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version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480" y="1981200"/>
            <a:ext cx="83053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reentrant function (a poor solution)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strtoupper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error-checking should be performed!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buffer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malloc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MAX_STRING_SIZE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toupper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66293" y="6705600"/>
            <a:ext cx="42596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Can we do better? What is still the problem</a:t>
            </a:r>
          </a:p>
        </p:txBody>
      </p:sp>
    </p:spTree>
    <p:extLst>
      <p:ext uri="{BB962C8B-B14F-4D97-AF65-F5344CB8AC3E}">
        <p14:creationId xmlns:p14="http://schemas.microsoft.com/office/powerpoint/2010/main" val="425273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 Language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Currently, the most commonly-used language for embedded systems</a:t>
            </a:r>
          </a:p>
          <a:p>
            <a:r>
              <a:rPr lang="en-US" altLang="en-US"/>
              <a:t>“High-level assembly”</a:t>
            </a:r>
          </a:p>
          <a:p>
            <a:r>
              <a:rPr lang="en-US" altLang="en-US"/>
              <a:t>Very portable: compilers exist for virtually every processor</a:t>
            </a:r>
          </a:p>
          <a:p>
            <a:r>
              <a:rPr lang="en-US" altLang="en-US"/>
              <a:t>Easy-to-understand compilation </a:t>
            </a:r>
          </a:p>
          <a:p>
            <a:r>
              <a:rPr lang="en-US" altLang="en-US"/>
              <a:t>Produces efficient code</a:t>
            </a:r>
          </a:p>
          <a:p>
            <a:r>
              <a:rPr lang="en-US" altLang="en-US"/>
              <a:t>Fairly concise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244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 interface. Caller manages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62542"/>
            <a:ext cx="708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reentrant function (a better solution)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strtoupper_r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in_str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out_str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in_str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out_str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toupper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in_str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out_str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out_str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56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 </a:t>
            </a:r>
            <a:r>
              <a:rPr lang="en-US" dirty="0" err="1"/>
              <a:t>threadsafe</a:t>
            </a:r>
            <a:r>
              <a:rPr lang="en-US" dirty="0"/>
              <a:t> function protects shared resources from concurrent access by locks. Thread safety concerns only the implementation of a function and does not affect its external interface.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8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Trying to do Better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MISRA – A standard for C for Safety Critical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32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See the MISRA </a:t>
            </a:r>
            <a:r>
              <a:rPr lang="en-US" dirty="0" err="1" smtClean="0"/>
              <a:t>ppt</a:t>
            </a:r>
            <a:r>
              <a:rPr lang="en-US" dirty="0" smtClean="0"/>
              <a:t> in the folder</a:t>
            </a:r>
          </a:p>
          <a:p>
            <a:r>
              <a:rPr lang="en-US" dirty="0" smtClean="0"/>
              <a:t>MISRA- Motor </a:t>
            </a:r>
            <a:r>
              <a:rPr lang="en-US" dirty="0"/>
              <a:t>Industry Software Reliability </a:t>
            </a:r>
            <a:r>
              <a:rPr lang="en-US" dirty="0" smtClean="0"/>
              <a:t>Association</a:t>
            </a:r>
          </a:p>
          <a:p>
            <a:pPr lvl="1"/>
            <a:r>
              <a:rPr lang="en-US" dirty="0"/>
              <a:t>They </a:t>
            </a:r>
            <a:r>
              <a:rPr lang="en-US" dirty="0" smtClean="0"/>
              <a:t>recognized </a:t>
            </a:r>
            <a:r>
              <a:rPr lang="en-US" dirty="0"/>
              <a:t>that C was the de facto language for coding </a:t>
            </a:r>
            <a:r>
              <a:rPr lang="en-US" dirty="0" smtClean="0"/>
              <a:t>automotive </a:t>
            </a:r>
            <a:r>
              <a:rPr lang="en-US" dirty="0"/>
              <a:t>systems and that these systems are, therefore, vulnerable to C's limitations. </a:t>
            </a:r>
            <a:endParaRPr lang="en-US" dirty="0" smtClean="0"/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mandating the use of a safer language such as Ada, the organization looked at ways to make C safer</a:t>
            </a:r>
            <a:r>
              <a:rPr lang="en-US" dirty="0" smtClean="0"/>
              <a:t>. [more expensive to train Ada programmers]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39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60576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all, MISRA C </a:t>
            </a:r>
            <a:r>
              <a:rPr lang="en-US" dirty="0" smtClean="0"/>
              <a:t>2012 has 159 rules</a:t>
            </a:r>
          </a:p>
          <a:p>
            <a:pPr lvl="1"/>
            <a:r>
              <a:rPr lang="en-US" dirty="0" smtClean="0"/>
              <a:t>143 are required and 16 are advisory</a:t>
            </a:r>
          </a:p>
          <a:p>
            <a:pPr lvl="1"/>
            <a:r>
              <a:rPr lang="en-US" dirty="0" smtClean="0"/>
              <a:t>C code claiming conformance must comply with all 143 required rules</a:t>
            </a:r>
          </a:p>
          <a:p>
            <a:r>
              <a:rPr lang="en-US" dirty="0" smtClean="0"/>
              <a:t>Example rules</a:t>
            </a:r>
          </a:p>
          <a:p>
            <a:pPr lvl="1"/>
            <a:r>
              <a:rPr lang="en-US" b="1" dirty="0"/>
              <a:t>Rule 20 (required): All object and function identifiers shall be declared before use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Rule 49 (advisory): Tests of a value against zero should be made explicit, unless the operand is effectively Boolean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Rule 104 (required): Non-constant pointers to functions shall not be used</a:t>
            </a:r>
            <a:r>
              <a:rPr lang="en-US" b="1" dirty="0" smtClean="0"/>
              <a:t>.</a:t>
            </a:r>
          </a:p>
          <a:p>
            <a:pPr lvl="1"/>
            <a:r>
              <a:rPr lang="en-US" sz="3160" b="1" dirty="0"/>
              <a:t>Rule 16.2 (required): Functions shall not call themselves, either directly or indirectly.</a:t>
            </a:r>
          </a:p>
          <a:p>
            <a:pPr lvl="2"/>
            <a:r>
              <a:rPr lang="en-US" dirty="0"/>
              <a:t>This means that recursive function calls cannot be used in safety-related systems. Recursion carries with it the danger of exceeding available stack space, which can be a serious error. Unless recursion is very tightly controlled, it is not possible to determine before execution what the worst-case stack usage could be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72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what happened with Toyota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87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</a:t>
            </a:r>
            <a:r>
              <a:rPr lang="en-US" dirty="0" err="1" smtClean="0"/>
              <a:t>Koopman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slides from Tom </a:t>
            </a:r>
            <a:r>
              <a:rPr lang="en-US" smtClean="0"/>
              <a:t>Koopman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09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 there something else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71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spark ADA introduction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History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Developed between 1969 and 1973 along with Unix</a:t>
            </a:r>
          </a:p>
          <a:p>
            <a:r>
              <a:rPr lang="en-US" altLang="en-US"/>
              <a:t>Due mostly to Dennis Ritchie</a:t>
            </a:r>
          </a:p>
          <a:p>
            <a:r>
              <a:rPr lang="en-US" altLang="en-US"/>
              <a:t>Designed for systems programming</a:t>
            </a:r>
          </a:p>
          <a:p>
            <a:pPr lvl="1"/>
            <a:r>
              <a:rPr lang="en-US" altLang="en-US"/>
              <a:t>Operating systems</a:t>
            </a:r>
          </a:p>
          <a:p>
            <a:pPr lvl="1"/>
            <a:r>
              <a:rPr lang="en-US" altLang="en-US"/>
              <a:t>Utility programs</a:t>
            </a:r>
          </a:p>
          <a:p>
            <a:pPr lvl="1"/>
            <a:r>
              <a:rPr lang="en-US" altLang="en-US"/>
              <a:t>Compilers</a:t>
            </a:r>
          </a:p>
          <a:p>
            <a:pPr lvl="1"/>
            <a:r>
              <a:rPr lang="en-US" altLang="en-US"/>
              <a:t>Filters</a:t>
            </a:r>
          </a:p>
          <a:p>
            <a:r>
              <a:rPr lang="en-US" altLang="en-US"/>
              <a:t>Evolved from B, which evolved from BCPL</a:t>
            </a:r>
          </a:p>
        </p:txBody>
      </p:sp>
      <p:pic>
        <p:nvPicPr>
          <p:cNvPr id="65541" name="Picture 5" descr="DMR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1958340"/>
            <a:ext cx="1571625" cy="18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17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History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08" y="1366362"/>
            <a:ext cx="5870893" cy="5621178"/>
          </a:xfrm>
        </p:spPr>
        <p:txBody>
          <a:bodyPr/>
          <a:lstStyle/>
          <a:p>
            <a:r>
              <a:rPr lang="en-US" altLang="en-US" dirty="0"/>
              <a:t>Original machine (DEC PDP-11) was very small</a:t>
            </a:r>
          </a:p>
          <a:p>
            <a:pPr lvl="1"/>
            <a:r>
              <a:rPr lang="en-US" altLang="en-US" dirty="0"/>
              <a:t>24K bytes of memory, 12K used for operating system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Written when computers were big, capital equipment</a:t>
            </a:r>
          </a:p>
          <a:p>
            <a:pPr lvl="1"/>
            <a:r>
              <a:rPr lang="en-US" altLang="en-US" dirty="0"/>
              <a:t>Group would get one, develop new language, OS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958148" y="1937385"/>
            <a:ext cx="1005840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98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2334417"/>
            <a:ext cx="3771900" cy="379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46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History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Many language features designed to reduce memory</a:t>
            </a:r>
          </a:p>
          <a:p>
            <a:pPr lvl="1"/>
            <a:r>
              <a:rPr lang="en-US" altLang="en-US"/>
              <a:t>Forward declarations required for everything</a:t>
            </a:r>
          </a:p>
          <a:p>
            <a:pPr lvl="1"/>
            <a:r>
              <a:rPr lang="en-US" altLang="en-US"/>
              <a:t>Designed to work in one pass: must know everything</a:t>
            </a:r>
          </a:p>
          <a:p>
            <a:pPr lvl="1"/>
            <a:r>
              <a:rPr lang="en-US" altLang="en-US"/>
              <a:t>No function nesting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PDP-11 was byte-addressed</a:t>
            </a:r>
          </a:p>
          <a:p>
            <a:pPr lvl="1"/>
            <a:r>
              <a:rPr lang="en-US" altLang="en-US"/>
              <a:t>Now standard</a:t>
            </a:r>
          </a:p>
          <a:p>
            <a:pPr lvl="1"/>
            <a:r>
              <a:rPr lang="en-US" altLang="en-US"/>
              <a:t>Meant BCPL’s word-based model was insufficient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958148" y="1937385"/>
            <a:ext cx="1005840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980"/>
          </a:p>
        </p:txBody>
      </p:sp>
    </p:spTree>
    <p:extLst>
      <p:ext uri="{BB962C8B-B14F-4D97-AF65-F5344CB8AC3E}">
        <p14:creationId xmlns:p14="http://schemas.microsoft.com/office/powerpoint/2010/main" val="8162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Ken Thompson 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Must read</a:t>
            </a:r>
          </a:p>
          <a:p>
            <a:pPr lvl="1"/>
            <a:r>
              <a:rPr lang="en-US" dirty="0">
                <a:hlinkClick r:id="rId2"/>
              </a:rPr>
              <a:t>http://www.ece.cmu.edu/~</a:t>
            </a:r>
            <a:r>
              <a:rPr lang="en-US" dirty="0" smtClean="0">
                <a:hlinkClick r:id="rId2"/>
              </a:rPr>
              <a:t>ganger/712.fall02/papers/p761-thompson.pdf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hacked /bin/login to introduce a backdoor.</a:t>
            </a:r>
          </a:p>
          <a:p>
            <a:r>
              <a:rPr lang="en-US" dirty="0"/>
              <a:t>he did this by hacking the compiler to introduce the backdoor into a binary whenever it detected that it was compiling the login source code.</a:t>
            </a:r>
          </a:p>
          <a:p>
            <a:r>
              <a:rPr lang="en-US" dirty="0"/>
              <a:t>he also hacked the compiler to introduce the backdoor-producing code </a:t>
            </a:r>
            <a:r>
              <a:rPr lang="en-US" dirty="0" smtClean="0"/>
              <a:t>into</a:t>
            </a:r>
          </a:p>
          <a:p>
            <a:pPr lvl="1"/>
            <a:r>
              <a:rPr lang="en-US" dirty="0" smtClean="0"/>
              <a:t>The point is most parsers and </a:t>
            </a:r>
            <a:r>
              <a:rPr lang="en-US" dirty="0" err="1" smtClean="0"/>
              <a:t>lexers</a:t>
            </a:r>
            <a:r>
              <a:rPr lang="en-US" dirty="0" smtClean="0"/>
              <a:t> are compiled using tools that were compiled using tools compiled by …..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original compiler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75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Ken Thompson 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Must read</a:t>
            </a:r>
          </a:p>
          <a:p>
            <a:pPr lvl="1"/>
            <a:r>
              <a:rPr lang="en-US" dirty="0">
                <a:hlinkClick r:id="rId2"/>
              </a:rPr>
              <a:t>http://www.ece.cmu.edu/~</a:t>
            </a:r>
            <a:r>
              <a:rPr lang="en-US" dirty="0" smtClean="0">
                <a:hlinkClick r:id="rId2"/>
              </a:rPr>
              <a:t>ganger/712.fall02/papers/p761-thompson.pdf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hacked /bin/login to introduce a backdoor.</a:t>
            </a:r>
          </a:p>
          <a:p>
            <a:r>
              <a:rPr lang="en-US" dirty="0"/>
              <a:t>he did this by hacking the compiler to introduce the backdoor into a binary whenever it detected that it was compiling the login source code.</a:t>
            </a:r>
          </a:p>
          <a:p>
            <a:r>
              <a:rPr lang="en-US" dirty="0"/>
              <a:t>he also hacked the compiler to introduce the backdoor-producing code </a:t>
            </a:r>
            <a:r>
              <a:rPr lang="en-US" dirty="0" smtClean="0"/>
              <a:t>into</a:t>
            </a:r>
          </a:p>
          <a:p>
            <a:pPr lvl="1"/>
            <a:r>
              <a:rPr lang="en-US" dirty="0" smtClean="0"/>
              <a:t>The point is most parsers and </a:t>
            </a:r>
            <a:r>
              <a:rPr lang="en-US" dirty="0" err="1" smtClean="0"/>
              <a:t>lexers</a:t>
            </a:r>
            <a:r>
              <a:rPr lang="en-US" dirty="0" smtClean="0"/>
              <a:t> are compiled using tools that were compiled using tools compiled by …..</a:t>
            </a:r>
          </a:p>
          <a:p>
            <a:pPr lvl="1"/>
            <a:r>
              <a:rPr lang="en-US" dirty="0" smtClean="0"/>
              <a:t>The original compiler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59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Ken Thompson 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Must read</a:t>
            </a:r>
          </a:p>
          <a:p>
            <a:pPr lvl="1"/>
            <a:r>
              <a:rPr lang="en-US" dirty="0">
                <a:hlinkClick r:id="rId2"/>
              </a:rPr>
              <a:t>http://www.ece.cmu.edu/~</a:t>
            </a:r>
            <a:r>
              <a:rPr lang="en-US" dirty="0" smtClean="0">
                <a:hlinkClick r:id="rId2"/>
              </a:rPr>
              <a:t>ganger/712.fall02/papers/p761-thompson.pdf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hacked /bin/login to introduce a backdoor.</a:t>
            </a:r>
          </a:p>
          <a:p>
            <a:r>
              <a:rPr lang="en-US" dirty="0"/>
              <a:t>he did this by hacking the compiler to introduce the backdoor into a binary whenever it detected that it was compiling the login source code.</a:t>
            </a:r>
          </a:p>
          <a:p>
            <a:r>
              <a:rPr lang="en-US" dirty="0"/>
              <a:t>he also hacked the compiler to introduce the backdoor-producing code </a:t>
            </a:r>
            <a:r>
              <a:rPr lang="en-US" dirty="0" smtClean="0"/>
              <a:t>into</a:t>
            </a:r>
          </a:p>
          <a:p>
            <a:pPr lvl="1"/>
            <a:r>
              <a:rPr lang="en-US" dirty="0" smtClean="0"/>
              <a:t>The point is most parsers and </a:t>
            </a:r>
            <a:r>
              <a:rPr lang="en-US" dirty="0" err="1" smtClean="0"/>
              <a:t>lexers</a:t>
            </a:r>
            <a:r>
              <a:rPr lang="en-US" dirty="0" smtClean="0"/>
              <a:t> are compiled using tools that were compiled using tools compiled by …..</a:t>
            </a:r>
          </a:p>
          <a:p>
            <a:pPr lvl="1"/>
            <a:r>
              <a:rPr lang="en-US" dirty="0" smtClean="0"/>
              <a:t>The original compiler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8454352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CPSWorkshopDub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3424</TotalTime>
  <Words>2103</Words>
  <Application>Microsoft Office PowerPoint</Application>
  <PresentationFormat>Custom</PresentationFormat>
  <Paragraphs>256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Times New Roman</vt:lpstr>
      <vt:lpstr>Wingdings</vt:lpstr>
      <vt:lpstr>MicrosoftCPSWorkshopDubey</vt:lpstr>
      <vt:lpstr>Lecture 11 </vt:lpstr>
      <vt:lpstr>A Brief History of C</vt:lpstr>
      <vt:lpstr>The C Language</vt:lpstr>
      <vt:lpstr>C History</vt:lpstr>
      <vt:lpstr>C History</vt:lpstr>
      <vt:lpstr>C History</vt:lpstr>
      <vt:lpstr>The Ken Thompson hack</vt:lpstr>
      <vt:lpstr>The Ken Thompson hack</vt:lpstr>
      <vt:lpstr>The Ken Thompson hack</vt:lpstr>
      <vt:lpstr>The Ken Thompson hack</vt:lpstr>
      <vt:lpstr>Anyways now to what's really wrong with C</vt:lpstr>
      <vt:lpstr>Unintended Interpretations </vt:lpstr>
      <vt:lpstr>Unintended Interpretations </vt:lpstr>
      <vt:lpstr>Unintended Interpretations </vt:lpstr>
      <vt:lpstr>Unintended Interpretations </vt:lpstr>
      <vt:lpstr>Unintended Interpretations </vt:lpstr>
      <vt:lpstr>How about JAVA</vt:lpstr>
      <vt:lpstr>How about JAVA</vt:lpstr>
      <vt:lpstr>How about JAVA</vt:lpstr>
      <vt:lpstr>Back to C++</vt:lpstr>
      <vt:lpstr>C++ issue – force casting</vt:lpstr>
      <vt:lpstr>C++ issue – force casting</vt:lpstr>
      <vt:lpstr>So what can you do.</vt:lpstr>
      <vt:lpstr>String and memory Safety</vt:lpstr>
      <vt:lpstr>What does the standard do.</vt:lpstr>
      <vt:lpstr>Key term – reentrant ocde</vt:lpstr>
      <vt:lpstr>Non-reentrant function</vt:lpstr>
      <vt:lpstr>Reentrant version</vt:lpstr>
      <vt:lpstr>Reentrant version</vt:lpstr>
      <vt:lpstr>Modify interface. Caller manages memory</vt:lpstr>
      <vt:lpstr>Thread Safety</vt:lpstr>
      <vt:lpstr>Trying to do Better</vt:lpstr>
      <vt:lpstr>PowerPoint Presentation</vt:lpstr>
      <vt:lpstr>Example Guidelines</vt:lpstr>
      <vt:lpstr>So what happened with Toyota</vt:lpstr>
      <vt:lpstr>Tom Koopman</vt:lpstr>
      <vt:lpstr>Is there something else</vt:lpstr>
      <vt:lpstr>SPARK 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Terminology and concepts</dc:title>
  <dc:creator>abhishek</dc:creator>
  <cp:lastModifiedBy>abhishek</cp:lastModifiedBy>
  <cp:revision>224</cp:revision>
  <dcterms:created xsi:type="dcterms:W3CDTF">2017-03-29T22:01:37Z</dcterms:created>
  <dcterms:modified xsi:type="dcterms:W3CDTF">2017-09-28T14:10:59Z</dcterms:modified>
</cp:coreProperties>
</file>