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37"/>
  </p:notesMasterIdLst>
  <p:sldIdLst>
    <p:sldId id="519" r:id="rId5"/>
    <p:sldId id="520" r:id="rId6"/>
    <p:sldId id="522" r:id="rId7"/>
    <p:sldId id="523" r:id="rId8"/>
    <p:sldId id="524" r:id="rId9"/>
    <p:sldId id="525" r:id="rId10"/>
    <p:sldId id="526" r:id="rId11"/>
    <p:sldId id="527" r:id="rId12"/>
    <p:sldId id="528" r:id="rId13"/>
    <p:sldId id="529" r:id="rId14"/>
    <p:sldId id="530" r:id="rId15"/>
    <p:sldId id="531" r:id="rId16"/>
    <p:sldId id="552" r:id="rId17"/>
    <p:sldId id="532"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549" r:id="rId34"/>
    <p:sldId id="550" r:id="rId35"/>
    <p:sldId id="551" r:id="rId36"/>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49" autoAdjust="0"/>
    <p:restoredTop sz="95628" autoAdjust="0"/>
  </p:normalViewPr>
  <p:slideViewPr>
    <p:cSldViewPr>
      <p:cViewPr varScale="1">
        <p:scale>
          <a:sx n="98" d="100"/>
          <a:sy n="98" d="100"/>
        </p:scale>
        <p:origin x="60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5A5E21E2-B6F1-4B10-A78A-91E8697A525B}" type="datetimeFigureOut">
              <a:rPr lang="en-US" smtClean="0"/>
              <a:t>9/24/2019</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0C5A333B-D486-49BB-BD80-98897812936A}" type="slidenum">
              <a:rPr lang="en-US" smtClean="0"/>
              <a:t>‹#›</a:t>
            </a:fld>
            <a:endParaRPr lang="en-US"/>
          </a:p>
        </p:txBody>
      </p:sp>
    </p:spTree>
    <p:extLst>
      <p:ext uri="{BB962C8B-B14F-4D97-AF65-F5344CB8AC3E}">
        <p14:creationId xmlns:p14="http://schemas.microsoft.com/office/powerpoint/2010/main" val="173526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93197-0316-481A-843B-B2DCEB2D4ED9}" type="slidenum">
              <a:rPr lang="en-US" smtClean="0"/>
              <a:t>5</a:t>
            </a:fld>
            <a:endParaRPr lang="en-US"/>
          </a:p>
        </p:txBody>
      </p:sp>
    </p:spTree>
    <p:extLst>
      <p:ext uri="{BB962C8B-B14F-4D97-AF65-F5344CB8AC3E}">
        <p14:creationId xmlns:p14="http://schemas.microsoft.com/office/powerpoint/2010/main" val="1727007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5207" t="3035" r="2141" b="5914"/>
          <a:stretch/>
        </p:blipFill>
        <p:spPr>
          <a:xfrm>
            <a:off x="0" y="1"/>
            <a:ext cx="10058400" cy="7772400"/>
          </a:xfrm>
          <a:prstGeom prst="rect">
            <a:avLst/>
          </a:prstGeom>
        </p:spPr>
      </p:pic>
      <p:sp>
        <p:nvSpPr>
          <p:cNvPr id="2" name="Title 1"/>
          <p:cNvSpPr>
            <a:spLocks noGrp="1"/>
          </p:cNvSpPr>
          <p:nvPr>
            <p:ph type="ctrTitle"/>
          </p:nvPr>
        </p:nvSpPr>
        <p:spPr>
          <a:xfrm>
            <a:off x="1393108" y="1450613"/>
            <a:ext cx="7795259" cy="1666028"/>
          </a:xfrm>
        </p:spPr>
        <p:txBody>
          <a:bodyPr/>
          <a:lstStyle>
            <a:lvl1pPr algn="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47486" y="3116641"/>
            <a:ext cx="7040880" cy="1986280"/>
          </a:xfrm>
        </p:spPr>
        <p:txBody>
          <a:bodyPr/>
          <a:lstStyle>
            <a:lvl1pPr marL="0" indent="0" algn="r">
              <a:buNone/>
              <a:defRPr>
                <a:solidFill>
                  <a:schemeClr val="bg1"/>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89490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
        <p:nvSpPr>
          <p:cNvPr id="2" name="Vertical Title 1"/>
          <p:cNvSpPr>
            <a:spLocks noGrp="1"/>
          </p:cNvSpPr>
          <p:nvPr>
            <p:ph type="title" orient="vert"/>
          </p:nvPr>
        </p:nvSpPr>
        <p:spPr>
          <a:xfrm>
            <a:off x="7292340" y="311258"/>
            <a:ext cx="2263140" cy="6275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311257"/>
            <a:ext cx="6621780" cy="627524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66121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92609" y="3099538"/>
            <a:ext cx="4442460" cy="1168216"/>
          </a:xfrm>
        </p:spPr>
        <p:txBody>
          <a:bodyPr>
            <a:normAutofit/>
          </a:bodyPr>
          <a:lstStyle>
            <a:lvl1pPr>
              <a:defRPr sz="220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sp>
        <p:nvSpPr>
          <p:cNvPr id="4" name="Content Placeholder 3"/>
          <p:cNvSpPr>
            <a:spLocks noGrp="1"/>
          </p:cNvSpPr>
          <p:nvPr>
            <p:ph sz="half" idx="2"/>
          </p:nvPr>
        </p:nvSpPr>
        <p:spPr>
          <a:xfrm>
            <a:off x="5122164" y="4559809"/>
            <a:ext cx="4442460" cy="2967642"/>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3"/>
          </p:nvPr>
        </p:nvSpPr>
        <p:spPr>
          <a:xfrm>
            <a:off x="5122164" y="1290691"/>
            <a:ext cx="4442460" cy="305221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pic>
        <p:nvPicPr>
          <p:cNvPr id="10" name="Picture 9" descr="new_isis_ppt_bg_no_footer.png"/>
          <p:cNvPicPr>
            <a:picLocks noChangeAspect="1"/>
          </p:cNvPicPr>
          <p:nvPr/>
        </p:nvPicPr>
        <p:blipFill>
          <a:blip r:embed="rId2"/>
          <a:stretch>
            <a:fillRect/>
          </a:stretch>
        </p:blipFill>
        <p:spPr>
          <a:xfrm>
            <a:off x="6985" y="0"/>
            <a:ext cx="10051415" cy="7772400"/>
          </a:xfrm>
          <a:prstGeom prst="rect">
            <a:avLst/>
          </a:prstGeom>
        </p:spPr>
      </p:pic>
    </p:spTree>
    <p:extLst>
      <p:ext uri="{BB962C8B-B14F-4D97-AF65-F5344CB8AC3E}">
        <p14:creationId xmlns:p14="http://schemas.microsoft.com/office/powerpoint/2010/main" val="77323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90"/>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9" y="1292690"/>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86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5"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180397"/>
            <a:ext cx="9052560" cy="888273"/>
          </a:xfrm>
        </p:spPr>
        <p:txBody>
          <a:bodyPr/>
          <a:lstStyle>
            <a:lvl1pPr>
              <a:defRPr>
                <a:solidFill>
                  <a:srgbClr val="0E1C58"/>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4" name="Footer Placeholder 3"/>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5" name="Slide Number Placeholder 4"/>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7"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37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nother">
    <p:spTree>
      <p:nvGrpSpPr>
        <p:cNvPr id="1" name=""/>
        <p:cNvGrpSpPr/>
        <p:nvPr/>
      </p:nvGrpSpPr>
      <p:grpSpPr>
        <a:xfrm>
          <a:off x="0" y="0"/>
          <a:ext cx="0" cy="0"/>
          <a:chOff x="0" y="0"/>
          <a:chExt cx="0" cy="0"/>
        </a:xfrm>
      </p:grpSpPr>
      <p:pic>
        <p:nvPicPr>
          <p:cNvPr id="14" name="Picture 13" descr="new_isis_ppt_bg_no_footer.png"/>
          <p:cNvPicPr>
            <a:picLocks noChangeAspect="1"/>
          </p:cNvPicPr>
          <p:nvPr/>
        </p:nvPicPr>
        <p:blipFill>
          <a:blip r:embed="rId2"/>
          <a:stretch>
            <a:fillRect/>
          </a:stretch>
        </p:blipFill>
        <p:spPr>
          <a:xfrm>
            <a:off x="6985" y="0"/>
            <a:ext cx="10051415" cy="7772400"/>
          </a:xfrm>
          <a:prstGeom prst="rect">
            <a:avLst/>
          </a:prstGeom>
        </p:spPr>
      </p:pic>
      <p:sp>
        <p:nvSpPr>
          <p:cNvPr id="3"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2" name="Title 1"/>
          <p:cNvSpPr>
            <a:spLocks noGrp="1"/>
          </p:cNvSpPr>
          <p:nvPr>
            <p:ph type="title"/>
          </p:nvPr>
        </p:nvSpPr>
        <p:spPr>
          <a:xfrm>
            <a:off x="1179576" y="65470"/>
            <a:ext cx="8375904" cy="866463"/>
          </a:xfrm>
        </p:spPr>
        <p:txBody>
          <a:bodyPr>
            <a:normAutofit/>
          </a:bodyPr>
          <a:lstStyle>
            <a:lvl1pPr>
              <a:defRPr sz="3960">
                <a:solidFill>
                  <a:srgbClr val="0E1C58"/>
                </a:solidFill>
              </a:defRPr>
            </a:lvl1pPr>
          </a:lstStyle>
          <a:p>
            <a:r>
              <a:rPr lang="en-US"/>
              <a:t>Click to edit Master title style</a:t>
            </a:r>
            <a:endParaRPr lang="en-US" dirty="0"/>
          </a:p>
        </p:txBody>
      </p:sp>
    </p:spTree>
    <p:extLst>
      <p:ext uri="{BB962C8B-B14F-4D97-AF65-F5344CB8AC3E}">
        <p14:creationId xmlns:p14="http://schemas.microsoft.com/office/powerpoint/2010/main" val="353882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29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30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182171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87"/>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8" y="1292687"/>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Tree>
    <p:extLst>
      <p:ext uri="{BB962C8B-B14F-4D97-AF65-F5344CB8AC3E}">
        <p14:creationId xmlns:p14="http://schemas.microsoft.com/office/powerpoint/2010/main" val="77471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3" name="Footer Placeholder 2"/>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4" name="Slide Number Placeholder 3"/>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5" name="Picture 4"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Tree>
    <p:extLst>
      <p:ext uri="{BB962C8B-B14F-4D97-AF65-F5344CB8AC3E}">
        <p14:creationId xmlns:p14="http://schemas.microsoft.com/office/powerpoint/2010/main" val="93945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309457"/>
            <a:ext cx="5622925" cy="663352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35334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694478"/>
            <a:ext cx="6035040" cy="4663440"/>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142767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757415"/>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02920" y="1333743"/>
            <a:ext cx="9052560" cy="51294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429472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0"/>
            <a:ext cx="9052560" cy="51294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8"/>
          </a:xfrm>
          <a:prstGeom prst="rect">
            <a:avLst/>
          </a:prstGeom>
        </p:spPr>
        <p:txBody>
          <a:bodyPr vert="horz" lIns="91440" tIns="45720" rIns="91440" bIns="45720" rtlCol="0" anchor="ctr"/>
          <a:lstStyle>
            <a:lvl1pPr algn="l">
              <a:defRPr sz="1320">
                <a:solidFill>
                  <a:schemeClr val="tx1">
                    <a:tint val="75000"/>
                  </a:schemeClr>
                </a:solidFill>
              </a:defRPr>
            </a:lvl1p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91440" tIns="45720" rIns="91440" bIns="45720" rtlCol="0" anchor="ctr"/>
          <a:lstStyle>
            <a:lvl1pPr algn="r">
              <a:defRPr sz="1320">
                <a:solidFill>
                  <a:schemeClr val="tx1">
                    <a:tint val="75000"/>
                  </a:schemeClr>
                </a:solidFill>
              </a:defRPr>
            </a:lvl1p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1674029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ctr" defTabSz="502920" rtl="0" eaLnBrk="1" latinLnBrk="0" hangingPunct="1">
        <a:spcBef>
          <a:spcPct val="0"/>
        </a:spcBef>
        <a:buNone/>
        <a:defRPr sz="4840" kern="1200">
          <a:solidFill>
            <a:schemeClr val="tx1"/>
          </a:solidFill>
          <a:latin typeface="+mj-lt"/>
          <a:ea typeface="+mj-ea"/>
          <a:cs typeface="+mj-cs"/>
        </a:defRPr>
      </a:lvl1pPr>
    </p:titleStyle>
    <p:bodyStyle>
      <a:lvl1pPr marL="377190" indent="-377190" algn="l" defTabSz="502920" rtl="0" eaLnBrk="1" latinLnBrk="0" hangingPunct="1">
        <a:spcBef>
          <a:spcPct val="20000"/>
        </a:spcBef>
        <a:buFont typeface="Arial"/>
        <a:buChar char="•"/>
        <a:defRPr sz="3520" kern="1200">
          <a:solidFill>
            <a:schemeClr val="tx1"/>
          </a:solidFill>
          <a:latin typeface="+mn-lt"/>
          <a:ea typeface="+mn-ea"/>
          <a:cs typeface="+mn-cs"/>
        </a:defRPr>
      </a:lvl1pPr>
      <a:lvl2pPr marL="817245" indent="-314325" algn="l" defTabSz="502920" rtl="0" eaLnBrk="1" latinLnBrk="0" hangingPunct="1">
        <a:spcBef>
          <a:spcPct val="20000"/>
        </a:spcBef>
        <a:buFont typeface="Arial"/>
        <a:buChar char="–"/>
        <a:defRPr sz="3080" kern="1200">
          <a:solidFill>
            <a:schemeClr val="tx1"/>
          </a:solidFill>
          <a:latin typeface="+mn-lt"/>
          <a:ea typeface="+mn-ea"/>
          <a:cs typeface="+mn-cs"/>
        </a:defRPr>
      </a:lvl2pPr>
      <a:lvl3pPr marL="1257300" indent="-251460" algn="l" defTabSz="502920" rtl="0" eaLnBrk="1" latinLnBrk="0" hangingPunct="1">
        <a:spcBef>
          <a:spcPct val="20000"/>
        </a:spcBef>
        <a:buFont typeface="Arial"/>
        <a:buChar char="•"/>
        <a:defRPr sz="2640" kern="1200">
          <a:solidFill>
            <a:schemeClr val="tx1"/>
          </a:solidFill>
          <a:latin typeface="+mn-lt"/>
          <a:ea typeface="+mn-ea"/>
          <a:cs typeface="+mn-cs"/>
        </a:defRPr>
      </a:lvl3pPr>
      <a:lvl4pPr marL="1760220" indent="-251460" algn="l" defTabSz="502920" rtl="0" eaLnBrk="1" latinLnBrk="0" hangingPunct="1">
        <a:spcBef>
          <a:spcPct val="20000"/>
        </a:spcBef>
        <a:buFont typeface="Arial"/>
        <a:buChar char="–"/>
        <a:defRPr sz="2200" kern="1200">
          <a:solidFill>
            <a:schemeClr val="tx1"/>
          </a:solidFill>
          <a:latin typeface="+mn-lt"/>
          <a:ea typeface="+mn-ea"/>
          <a:cs typeface="+mn-cs"/>
        </a:defRPr>
      </a:lvl4pPr>
      <a:lvl5pPr marL="2263140" indent="-251460" algn="l" defTabSz="502920" rtl="0" eaLnBrk="1" latinLnBrk="0" hangingPunct="1">
        <a:spcBef>
          <a:spcPct val="20000"/>
        </a:spcBef>
        <a:buFont typeface="Arial"/>
        <a:buChar char="»"/>
        <a:defRPr sz="2200" kern="1200">
          <a:solidFill>
            <a:schemeClr val="tx1"/>
          </a:solidFill>
          <a:latin typeface="+mn-lt"/>
          <a:ea typeface="+mn-ea"/>
          <a:cs typeface="+mn-cs"/>
        </a:defRPr>
      </a:lvl5pPr>
      <a:lvl6pPr marL="2766060" indent="-251460" algn="l" defTabSz="502920" rtl="0" eaLnBrk="1" latinLnBrk="0" hangingPunct="1">
        <a:spcBef>
          <a:spcPct val="20000"/>
        </a:spcBef>
        <a:buFont typeface="Arial"/>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man7.org/linux/man-pages/man2/getrlimit.2.html" TargetMode="External"/><Relationship Id="rId2" Type="http://schemas.openxmlformats.org/officeDocument/2006/relationships/hyperlink" Target="http://man7.org/linux/man-pages/man2/getrusage.2.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medium.com/@wbassler23/getting-started-with-prometheus-pt-1-8f95eef417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3061-FC04-4C47-AC18-1D4397672162}"/>
              </a:ext>
            </a:extLst>
          </p:cNvPr>
          <p:cNvSpPr>
            <a:spLocks noGrp="1"/>
          </p:cNvSpPr>
          <p:nvPr>
            <p:ph type="ctrTitle"/>
          </p:nvPr>
        </p:nvSpPr>
        <p:spPr/>
        <p:txBody>
          <a:bodyPr/>
          <a:lstStyle/>
          <a:p>
            <a:r>
              <a:rPr lang="en-US" dirty="0"/>
              <a:t>Service Level Objectives</a:t>
            </a:r>
          </a:p>
        </p:txBody>
      </p:sp>
      <p:sp>
        <p:nvSpPr>
          <p:cNvPr id="3" name="Subtitle 2">
            <a:extLst>
              <a:ext uri="{FF2B5EF4-FFF2-40B4-BE49-F238E27FC236}">
                <a16:creationId xmlns:a16="http://schemas.microsoft.com/office/drawing/2014/main" id="{22BA883B-9AEF-4948-A65B-2B40F83D6555}"/>
              </a:ext>
            </a:extLst>
          </p:cNvPr>
          <p:cNvSpPr>
            <a:spLocks noGrp="1"/>
          </p:cNvSpPr>
          <p:nvPr>
            <p:ph type="subTitle" idx="1"/>
          </p:nvPr>
        </p:nvSpPr>
        <p:spPr/>
        <p:txBody>
          <a:bodyPr/>
          <a:lstStyle/>
          <a:p>
            <a:r>
              <a:rPr lang="en-US" dirty="0" smtClean="0"/>
              <a:t>Recall failure is the inability to meet service level objectives</a:t>
            </a:r>
            <a:endParaRPr lang="en-US" dirty="0"/>
          </a:p>
        </p:txBody>
      </p:sp>
    </p:spTree>
    <p:extLst>
      <p:ext uri="{BB962C8B-B14F-4D97-AF65-F5344CB8AC3E}">
        <p14:creationId xmlns:p14="http://schemas.microsoft.com/office/powerpoint/2010/main" val="253972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F73557B9-9E0E-433B-B46B-63D8D01B1586}"/>
              </a:ext>
            </a:extLst>
          </p:cNvPr>
          <p:cNvSpPr>
            <a:spLocks noGrp="1" noChangeArrowheads="1"/>
          </p:cNvSpPr>
          <p:nvPr>
            <p:ph type="title"/>
          </p:nvPr>
        </p:nvSpPr>
        <p:spPr bwMode="auto">
          <a:xfrm>
            <a:off x="1676400"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Terminology</a:t>
            </a:r>
          </a:p>
        </p:txBody>
      </p:sp>
      <p:sp>
        <p:nvSpPr>
          <p:cNvPr id="105475" name="Rectangle 3">
            <a:extLst>
              <a:ext uri="{FF2B5EF4-FFF2-40B4-BE49-F238E27FC236}">
                <a16:creationId xmlns:a16="http://schemas.microsoft.com/office/drawing/2014/main" id="{04A5CAD9-B119-4902-87A6-CAC718D8EB85}"/>
              </a:ext>
            </a:extLst>
          </p:cNvPr>
          <p:cNvSpPr>
            <a:spLocks noGrp="1" noChangeArrowheads="1"/>
          </p:cNvSpPr>
          <p:nvPr>
            <p:ph type="body" idx="1"/>
          </p:nvPr>
        </p:nvSpPr>
        <p:spPr>
          <a:xfrm>
            <a:off x="304800" y="1219200"/>
            <a:ext cx="9067800" cy="5715000"/>
          </a:xfrm>
        </p:spPr>
        <p:txBody>
          <a:bodyPr/>
          <a:lstStyle/>
          <a:p>
            <a:pPr>
              <a:lnSpc>
                <a:spcPct val="90000"/>
              </a:lnSpc>
            </a:pPr>
            <a:r>
              <a:rPr lang="en-US" altLang="en-US" dirty="0">
                <a:cs typeface="Times New Roman" panose="02020603050405020304" pitchFamily="18" charset="0"/>
              </a:rPr>
              <a:t>Bandwidth:</a:t>
            </a:r>
            <a:r>
              <a:rPr lang="en-US" altLang="en-US" sz="1980" b="1" dirty="0">
                <a:cs typeface="Times New Roman" panose="02020603050405020304" pitchFamily="18" charset="0"/>
              </a:rPr>
              <a:t> </a:t>
            </a:r>
          </a:p>
          <a:p>
            <a:pPr lvl="1">
              <a:lnSpc>
                <a:spcPct val="90000"/>
              </a:lnSpc>
            </a:pPr>
            <a:r>
              <a:rPr lang="en-US" altLang="en-US" sz="1650" dirty="0">
                <a:cs typeface="Times New Roman" panose="02020603050405020304" pitchFamily="18" charset="0"/>
              </a:rPr>
              <a:t>The amount of a resource available. If a highway contains four lanes (two in each direction), each car holds four people, and the maximum speed limit allows 6 cars per second to pass over a line across the road, the “bandwidth” of the road is 24 people per second. Increasing the number of lanes will increase the bandwidth. </a:t>
            </a:r>
          </a:p>
          <a:p>
            <a:pPr>
              <a:lnSpc>
                <a:spcPct val="90000"/>
              </a:lnSpc>
            </a:pPr>
            <a:r>
              <a:rPr lang="en-US" altLang="en-US" dirty="0">
                <a:cs typeface="Times New Roman" panose="02020603050405020304" pitchFamily="18" charset="0"/>
              </a:rPr>
              <a:t>Throughput: </a:t>
            </a:r>
          </a:p>
          <a:p>
            <a:pPr lvl="1">
              <a:lnSpc>
                <a:spcPct val="90000"/>
              </a:lnSpc>
            </a:pPr>
            <a:r>
              <a:rPr lang="en-US" altLang="en-US" sz="1650" dirty="0">
                <a:cs typeface="Times New Roman" panose="02020603050405020304" pitchFamily="18" charset="0"/>
              </a:rPr>
              <a:t>Percentage of the bandwidth you are actually getting. Continuing with the road example, if the cars only hold one person, the protocol is inefficient (not making use of the available capacity). If traffic is backed up due to an accident and only one or two cars per second can pass the line, the system is congested, and the throughput is impacted. Likewise, if there is a toll booth on the road, the system experiences delays (latency) related to the operation of the toll booth.</a:t>
            </a:r>
          </a:p>
        </p:txBody>
      </p:sp>
    </p:spTree>
    <p:extLst>
      <p:ext uri="{BB962C8B-B14F-4D97-AF65-F5344CB8AC3E}">
        <p14:creationId xmlns:p14="http://schemas.microsoft.com/office/powerpoint/2010/main" val="27827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EBF71F67-D7E5-4400-AC0E-B52ACC1BD0AE}"/>
              </a:ext>
            </a:extLst>
          </p:cNvPr>
          <p:cNvSpPr>
            <a:spLocks noGrp="1" noChangeArrowheads="1"/>
          </p:cNvSpPr>
          <p:nvPr>
            <p:ph type="title"/>
          </p:nvPr>
        </p:nvSpPr>
        <p:spPr bwMode="auto">
          <a:xfrm>
            <a:off x="1752600" y="762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Terminology</a:t>
            </a:r>
          </a:p>
        </p:txBody>
      </p:sp>
      <p:sp>
        <p:nvSpPr>
          <p:cNvPr id="166915" name="Rectangle 3">
            <a:extLst>
              <a:ext uri="{FF2B5EF4-FFF2-40B4-BE49-F238E27FC236}">
                <a16:creationId xmlns:a16="http://schemas.microsoft.com/office/drawing/2014/main" id="{2A77E2C1-BBFB-4933-8F3C-383AF4D5B402}"/>
              </a:ext>
            </a:extLst>
          </p:cNvPr>
          <p:cNvSpPr>
            <a:spLocks noGrp="1" noChangeArrowheads="1"/>
          </p:cNvSpPr>
          <p:nvPr>
            <p:ph type="body" idx="1"/>
          </p:nvPr>
        </p:nvSpPr>
        <p:spPr>
          <a:xfrm>
            <a:off x="304800" y="1219200"/>
            <a:ext cx="9296400" cy="5486400"/>
          </a:xfrm>
        </p:spPr>
        <p:txBody>
          <a:bodyPr>
            <a:normAutofit/>
          </a:bodyPr>
          <a:lstStyle/>
          <a:p>
            <a:r>
              <a:rPr lang="en-US" altLang="en-US" sz="1980" b="1" dirty="0">
                <a:cs typeface="Times New Roman" panose="02020603050405020304" pitchFamily="18" charset="0"/>
              </a:rPr>
              <a:t>Utilization</a:t>
            </a:r>
            <a:r>
              <a:rPr lang="en-US" altLang="en-US" sz="1980" dirty="0">
                <a:cs typeface="Times New Roman" panose="02020603050405020304" pitchFamily="18" charset="0"/>
              </a:rPr>
              <a:t>: </a:t>
            </a:r>
          </a:p>
          <a:p>
            <a:pPr lvl="1"/>
            <a:r>
              <a:rPr lang="en-US" altLang="en-US" sz="1650" dirty="0">
                <a:cs typeface="Times New Roman" panose="02020603050405020304" pitchFamily="18" charset="0"/>
              </a:rPr>
              <a:t>How much of the resource was used. It is possible to use 100% of the resource, and yet have 0% throughput (consider a traffic jam at rush hour).</a:t>
            </a:r>
          </a:p>
          <a:p>
            <a:r>
              <a:rPr lang="en-US" altLang="en-US" dirty="0">
                <a:cs typeface="Times New Roman" panose="02020603050405020304" pitchFamily="18" charset="0"/>
              </a:rPr>
              <a:t>Latency:</a:t>
            </a:r>
            <a:r>
              <a:rPr lang="en-US" altLang="en-US" sz="1980" dirty="0">
                <a:cs typeface="Times New Roman" panose="02020603050405020304" pitchFamily="18" charset="0"/>
              </a:rPr>
              <a:t> </a:t>
            </a:r>
          </a:p>
          <a:p>
            <a:pPr lvl="1"/>
            <a:r>
              <a:rPr lang="en-US" altLang="en-US" sz="1733" dirty="0">
                <a:cs typeface="Times New Roman" panose="02020603050405020304" pitchFamily="18" charset="0"/>
              </a:rPr>
              <a:t>How long it takes for something to happen. In the case of the road example, how long does it take to pay the toll?</a:t>
            </a:r>
          </a:p>
          <a:p>
            <a:r>
              <a:rPr lang="en-US" altLang="en-US" dirty="0">
                <a:cs typeface="Times New Roman" panose="02020603050405020304" pitchFamily="18" charset="0"/>
              </a:rPr>
              <a:t>Response time:</a:t>
            </a:r>
            <a:r>
              <a:rPr lang="en-US" altLang="en-US" sz="1815" b="1" dirty="0">
                <a:cs typeface="Times New Roman" panose="02020603050405020304" pitchFamily="18" charset="0"/>
              </a:rPr>
              <a:t> </a:t>
            </a:r>
          </a:p>
          <a:p>
            <a:pPr lvl="1"/>
            <a:r>
              <a:rPr lang="en-US" altLang="en-US" sz="1650" dirty="0">
                <a:cs typeface="Times New Roman" panose="02020603050405020304" pitchFamily="18" charset="0"/>
              </a:rPr>
              <a:t>How long the user thinks it takes for something to occur.</a:t>
            </a:r>
          </a:p>
          <a:p>
            <a:r>
              <a:rPr lang="en-US" altLang="en-US" dirty="0">
                <a:cs typeface="Times New Roman" panose="02020603050405020304" pitchFamily="18" charset="0"/>
              </a:rPr>
              <a:t>Knee:</a:t>
            </a:r>
            <a:r>
              <a:rPr lang="en-US" altLang="en-US" sz="1980" b="1" dirty="0">
                <a:cs typeface="Times New Roman" panose="02020603050405020304" pitchFamily="18" charset="0"/>
              </a:rPr>
              <a:t> </a:t>
            </a:r>
          </a:p>
          <a:p>
            <a:pPr lvl="1"/>
            <a:r>
              <a:rPr lang="en-US" altLang="en-US" sz="1650" dirty="0">
                <a:cs typeface="Times New Roman" panose="02020603050405020304" pitchFamily="18" charset="0"/>
              </a:rPr>
              <a:t>Point at which throughput starts to drop off as load increases.</a:t>
            </a:r>
          </a:p>
        </p:txBody>
      </p:sp>
    </p:spTree>
    <p:extLst>
      <p:ext uri="{BB962C8B-B14F-4D97-AF65-F5344CB8AC3E}">
        <p14:creationId xmlns:p14="http://schemas.microsoft.com/office/powerpoint/2010/main" val="381536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AE58F18-E398-4D96-91C8-9DE579EC2DF5}"/>
              </a:ext>
            </a:extLst>
          </p:cNvPr>
          <p:cNvSpPr>
            <a:spLocks noGrp="1" noChangeArrowheads="1"/>
          </p:cNvSpPr>
          <p:nvPr>
            <p:ph type="title"/>
          </p:nvPr>
        </p:nvSpPr>
        <p:spPr bwMode="auto">
          <a:xfrm>
            <a:off x="1445895" y="6485"/>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Terminology</a:t>
            </a:r>
          </a:p>
        </p:txBody>
      </p:sp>
      <p:sp>
        <p:nvSpPr>
          <p:cNvPr id="106499" name="Rectangle 3">
            <a:extLst>
              <a:ext uri="{FF2B5EF4-FFF2-40B4-BE49-F238E27FC236}">
                <a16:creationId xmlns:a16="http://schemas.microsoft.com/office/drawing/2014/main" id="{34328D5B-157B-48F0-A42F-AE2586BAC277}"/>
              </a:ext>
            </a:extLst>
          </p:cNvPr>
          <p:cNvSpPr>
            <a:spLocks noGrp="1" noChangeArrowheads="1"/>
          </p:cNvSpPr>
          <p:nvPr>
            <p:ph type="body" idx="1"/>
          </p:nvPr>
        </p:nvSpPr>
        <p:spPr>
          <a:xfrm>
            <a:off x="228600" y="1295400"/>
            <a:ext cx="9296400" cy="5638800"/>
          </a:xfrm>
        </p:spPr>
        <p:txBody>
          <a:bodyPr>
            <a:normAutofit/>
          </a:bodyPr>
          <a:lstStyle/>
          <a:p>
            <a:pPr>
              <a:lnSpc>
                <a:spcPct val="90000"/>
              </a:lnSpc>
            </a:pPr>
            <a:r>
              <a:rPr lang="en-US" altLang="en-US" dirty="0">
                <a:cs typeface="Times New Roman" panose="02020603050405020304" pitchFamily="18" charset="0"/>
              </a:rPr>
              <a:t>Benchmark: </a:t>
            </a:r>
          </a:p>
          <a:p>
            <a:pPr lvl="1">
              <a:lnSpc>
                <a:spcPct val="90000"/>
              </a:lnSpc>
            </a:pPr>
            <a:r>
              <a:rPr lang="en-US" altLang="en-US" sz="1733" dirty="0">
                <a:cs typeface="Times New Roman" panose="02020603050405020304" pitchFamily="18" charset="0"/>
              </a:rPr>
              <a:t>Set of statistics that (hopefully) shows the true bandwidth and/or throughput of a system.</a:t>
            </a:r>
          </a:p>
          <a:p>
            <a:pPr>
              <a:lnSpc>
                <a:spcPct val="90000"/>
              </a:lnSpc>
            </a:pPr>
            <a:r>
              <a:rPr lang="en-US" altLang="en-US" dirty="0">
                <a:cs typeface="Times New Roman" panose="02020603050405020304" pitchFamily="18" charset="0"/>
              </a:rPr>
              <a:t>Baseline</a:t>
            </a:r>
            <a:r>
              <a:rPr lang="en-US" altLang="en-US" sz="1980" dirty="0">
                <a:cs typeface="Times New Roman" panose="02020603050405020304" pitchFamily="18" charset="0"/>
              </a:rPr>
              <a:t>: </a:t>
            </a:r>
          </a:p>
          <a:p>
            <a:pPr lvl="1">
              <a:lnSpc>
                <a:spcPct val="90000"/>
              </a:lnSpc>
            </a:pPr>
            <a:r>
              <a:rPr lang="en-US" altLang="en-US" sz="1650" dirty="0">
                <a:cs typeface="Times New Roman" panose="02020603050405020304" pitchFamily="18" charset="0"/>
              </a:rPr>
              <a:t>Set of statistics that shows the performance of a system over a long period of time. </a:t>
            </a:r>
          </a:p>
          <a:p>
            <a:pPr lvl="1">
              <a:lnSpc>
                <a:spcPct val="90000"/>
              </a:lnSpc>
            </a:pPr>
            <a:r>
              <a:rPr lang="en-US" altLang="en-US" sz="1650" dirty="0">
                <a:cs typeface="Times New Roman" panose="02020603050405020304" pitchFamily="18" charset="0"/>
              </a:rPr>
              <a:t>Instantaneous data about the system’s performance is rarely useful for tuning the system. But long-term data is not very useful either, as peaks and valleys in the performance graph tend to disappear over time. </a:t>
            </a:r>
          </a:p>
          <a:p>
            <a:pPr lvl="1">
              <a:lnSpc>
                <a:spcPct val="90000"/>
              </a:lnSpc>
            </a:pPr>
            <a:r>
              <a:rPr lang="en-US" altLang="en-US" sz="1650" dirty="0">
                <a:cs typeface="Times New Roman" panose="02020603050405020304" pitchFamily="18" charset="0"/>
              </a:rPr>
              <a:t>You need to know the long-term performance characteristics, as well as the “spikes” caused by short-lived processes.  A good way to obtain long-term (and short-term) information is to run the </a:t>
            </a:r>
            <a:r>
              <a:rPr lang="en-US" altLang="en-US" sz="1650" i="1" dirty="0" err="1">
                <a:cs typeface="Times New Roman" panose="02020603050405020304" pitchFamily="18" charset="0"/>
              </a:rPr>
              <a:t>vmstat</a:t>
            </a:r>
            <a:r>
              <a:rPr lang="en-US" altLang="en-US" sz="1650" dirty="0">
                <a:cs typeface="Times New Roman" panose="02020603050405020304" pitchFamily="18" charset="0"/>
              </a:rPr>
              <a:t> command (virtual memory statistics) every five seconds for a 24-hour period. Collect the data points, reduce/graph these data points, and study the results.</a:t>
            </a:r>
            <a:endParaRPr lang="en-US" altLang="en-US" sz="1733" dirty="0">
              <a:cs typeface="Times New Roman" panose="02020603050405020304" pitchFamily="18" charset="0"/>
            </a:endParaRPr>
          </a:p>
        </p:txBody>
      </p:sp>
    </p:spTree>
    <p:extLst>
      <p:ext uri="{BB962C8B-B14F-4D97-AF65-F5344CB8AC3E}">
        <p14:creationId xmlns:p14="http://schemas.microsoft.com/office/powerpoint/2010/main" val="2609458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Single System Monitoring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a:extLst>
              <a:ext uri="{FF2B5EF4-FFF2-40B4-BE49-F238E27FC236}">
                <a16:creationId xmlns:a16="http://schemas.microsoft.com/office/drawing/2014/main" id="{97F29D63-E9F8-4708-9E0A-3B2AA912EE29}"/>
              </a:ext>
            </a:extLst>
          </p:cNvPr>
          <p:cNvSpPr>
            <a:spLocks noGrp="1" noChangeArrowheads="1"/>
          </p:cNvSpPr>
          <p:nvPr>
            <p:ph type="title"/>
          </p:nvPr>
        </p:nvSpPr>
        <p:spPr bwMode="auto">
          <a:xfrm>
            <a:off x="1905000"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UNIX Monitoring</a:t>
            </a:r>
          </a:p>
        </p:txBody>
      </p:sp>
      <p:sp>
        <p:nvSpPr>
          <p:cNvPr id="109571" name="Rectangle 1027">
            <a:extLst>
              <a:ext uri="{FF2B5EF4-FFF2-40B4-BE49-F238E27FC236}">
                <a16:creationId xmlns:a16="http://schemas.microsoft.com/office/drawing/2014/main" id="{5FC390B3-0A3F-41E9-A060-178308D39B5D}"/>
              </a:ext>
            </a:extLst>
          </p:cNvPr>
          <p:cNvSpPr>
            <a:spLocks noGrp="1" noChangeArrowheads="1"/>
          </p:cNvSpPr>
          <p:nvPr>
            <p:ph type="body" idx="1"/>
          </p:nvPr>
        </p:nvSpPr>
        <p:spPr>
          <a:xfrm>
            <a:off x="1219200" y="1371600"/>
            <a:ext cx="7166610" cy="4086225"/>
          </a:xfrm>
        </p:spPr>
        <p:txBody>
          <a:bodyPr>
            <a:normAutofit fontScale="92500" lnSpcReduction="20000"/>
          </a:bodyPr>
          <a:lstStyle/>
          <a:p>
            <a:r>
              <a:rPr lang="en-US" altLang="en-US" dirty="0" err="1"/>
              <a:t>ps</a:t>
            </a:r>
            <a:endParaRPr lang="en-US" altLang="en-US" dirty="0"/>
          </a:p>
          <a:p>
            <a:r>
              <a:rPr lang="en-US" altLang="en-US" dirty="0"/>
              <a:t>top</a:t>
            </a:r>
          </a:p>
          <a:p>
            <a:r>
              <a:rPr lang="en-US" altLang="en-US" dirty="0" err="1"/>
              <a:t>vmstat</a:t>
            </a:r>
            <a:endParaRPr lang="en-US" altLang="en-US" dirty="0"/>
          </a:p>
          <a:p>
            <a:r>
              <a:rPr lang="en-US" altLang="en-US" dirty="0" err="1"/>
              <a:t>iostat</a:t>
            </a:r>
            <a:endParaRPr lang="en-US" altLang="en-US" dirty="0"/>
          </a:p>
          <a:p>
            <a:r>
              <a:rPr lang="en-US" altLang="en-US" dirty="0" err="1"/>
              <a:t>nfsstat</a:t>
            </a:r>
            <a:endParaRPr lang="en-US" altLang="en-US" dirty="0"/>
          </a:p>
          <a:p>
            <a:r>
              <a:rPr lang="en-US" altLang="en-US" dirty="0"/>
              <a:t>netstat</a:t>
            </a:r>
          </a:p>
          <a:p>
            <a:r>
              <a:rPr lang="en-US" altLang="en-US" dirty="0" err="1"/>
              <a:t>mpstat</a:t>
            </a:r>
            <a:endParaRPr lang="en-US" altLang="en-US" dirty="0"/>
          </a:p>
          <a:p>
            <a:r>
              <a:rPr lang="en-US" altLang="en-US" dirty="0"/>
              <a:t>Process accounting</a:t>
            </a:r>
          </a:p>
        </p:txBody>
      </p:sp>
    </p:spTree>
    <p:extLst>
      <p:ext uri="{BB962C8B-B14F-4D97-AF65-F5344CB8AC3E}">
        <p14:creationId xmlns:p14="http://schemas.microsoft.com/office/powerpoint/2010/main" val="81873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10" name="Rectangle 9">
            <a:extLst>
              <a:ext uri="{FF2B5EF4-FFF2-40B4-BE49-F238E27FC236}">
                <a16:creationId xmlns:a16="http://schemas.microsoft.com/office/drawing/2014/main" id="{2D5875DC-FE32-4ED4-A330-A65E17DEB841}"/>
              </a:ext>
            </a:extLst>
          </p:cNvPr>
          <p:cNvSpPr/>
          <p:nvPr/>
        </p:nvSpPr>
        <p:spPr>
          <a:xfrm>
            <a:off x="1447262" y="2791529"/>
            <a:ext cx="1795752" cy="1188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85"/>
          </a:p>
        </p:txBody>
      </p:sp>
      <p:sp>
        <p:nvSpPr>
          <p:cNvPr id="13" name="Rectangle 12">
            <a:extLst>
              <a:ext uri="{FF2B5EF4-FFF2-40B4-BE49-F238E27FC236}">
                <a16:creationId xmlns:a16="http://schemas.microsoft.com/office/drawing/2014/main" id="{008E4E25-AF17-4D03-9BFF-655B500F5014}"/>
              </a:ext>
            </a:extLst>
          </p:cNvPr>
          <p:cNvSpPr/>
          <p:nvPr/>
        </p:nvSpPr>
        <p:spPr>
          <a:xfrm>
            <a:off x="1164369" y="6053479"/>
            <a:ext cx="7437203" cy="320857"/>
          </a:xfrm>
          <a:prstGeom prst="rect">
            <a:avLst/>
          </a:prstGeom>
        </p:spPr>
        <p:txBody>
          <a:bodyPr wrap="square">
            <a:spAutoFit/>
          </a:bodyPr>
          <a:lstStyle/>
          <a:p>
            <a:r>
              <a:rPr lang="en-US" sz="1485" dirty="0"/>
              <a:t>See </a:t>
            </a:r>
            <a:r>
              <a:rPr lang="en-US" sz="1485" b="1" dirty="0"/>
              <a:t>https://www.centos.org/docs/5/html/5.2/Deployment_Guide/s1-proc-topfiles.html</a:t>
            </a:r>
          </a:p>
        </p:txBody>
      </p:sp>
    </p:spTree>
    <p:extLst>
      <p:ext uri="{BB962C8B-B14F-4D97-AF65-F5344CB8AC3E}">
        <p14:creationId xmlns:p14="http://schemas.microsoft.com/office/powerpoint/2010/main" val="322179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9" name="Rectangle 8">
            <a:extLst>
              <a:ext uri="{FF2B5EF4-FFF2-40B4-BE49-F238E27FC236}">
                <a16:creationId xmlns:a16="http://schemas.microsoft.com/office/drawing/2014/main" id="{AF28C3C5-366B-4F4F-BF50-EF24478AD13C}"/>
              </a:ext>
            </a:extLst>
          </p:cNvPr>
          <p:cNvSpPr/>
          <p:nvPr/>
        </p:nvSpPr>
        <p:spPr>
          <a:xfrm>
            <a:off x="4806439" y="4466842"/>
            <a:ext cx="5029200" cy="1920526"/>
          </a:xfrm>
          <a:prstGeom prst="rect">
            <a:avLst/>
          </a:prstGeom>
        </p:spPr>
        <p:txBody>
          <a:bodyPr>
            <a:spAutoFit/>
          </a:bodyPr>
          <a:lstStyle/>
          <a:p>
            <a:r>
              <a:rPr lang="en-US" sz="1485" dirty="0" err="1"/>
              <a:t>Cpu</a:t>
            </a:r>
            <a:r>
              <a:rPr lang="en-US" sz="1485" dirty="0"/>
              <a:t> Line</a:t>
            </a:r>
          </a:p>
          <a:p>
            <a:r>
              <a:rPr lang="en-US" sz="1485" dirty="0"/>
              <a:t>user: normal processes executing in user mode</a:t>
            </a:r>
          </a:p>
          <a:p>
            <a:r>
              <a:rPr lang="en-US" sz="1485" dirty="0"/>
              <a:t>nice: </a:t>
            </a:r>
            <a:r>
              <a:rPr lang="en-US" sz="1485" dirty="0" err="1"/>
              <a:t>niced</a:t>
            </a:r>
            <a:r>
              <a:rPr lang="en-US" sz="1485" dirty="0"/>
              <a:t> processes executing in user mode</a:t>
            </a:r>
          </a:p>
          <a:p>
            <a:r>
              <a:rPr lang="en-US" sz="1485" dirty="0"/>
              <a:t>system: processes executing in kernel mode</a:t>
            </a:r>
          </a:p>
          <a:p>
            <a:r>
              <a:rPr lang="en-US" sz="1485" dirty="0"/>
              <a:t>idle: twiddling thumbs</a:t>
            </a:r>
          </a:p>
          <a:p>
            <a:r>
              <a:rPr lang="en-US" sz="1485" dirty="0" err="1"/>
              <a:t>iowait</a:t>
            </a:r>
            <a:r>
              <a:rPr lang="en-US" sz="1485" dirty="0"/>
              <a:t>: waiting for I/O to complete</a:t>
            </a:r>
          </a:p>
          <a:p>
            <a:r>
              <a:rPr lang="en-US" sz="1485" dirty="0" err="1"/>
              <a:t>irq</a:t>
            </a:r>
            <a:r>
              <a:rPr lang="en-US" sz="1485" dirty="0"/>
              <a:t>: servicing interrupts</a:t>
            </a:r>
          </a:p>
          <a:p>
            <a:r>
              <a:rPr lang="en-US" sz="1485" dirty="0" err="1"/>
              <a:t>softirq</a:t>
            </a:r>
            <a:r>
              <a:rPr lang="en-US" sz="1485" dirty="0"/>
              <a:t>: servicing </a:t>
            </a:r>
            <a:r>
              <a:rPr lang="en-US" sz="1485" dirty="0" err="1"/>
              <a:t>softirqs</a:t>
            </a:r>
            <a:endParaRPr lang="en-US" sz="1485" dirty="0"/>
          </a:p>
        </p:txBody>
      </p:sp>
      <p:sp>
        <p:nvSpPr>
          <p:cNvPr id="10" name="Rectangle 9">
            <a:extLst>
              <a:ext uri="{FF2B5EF4-FFF2-40B4-BE49-F238E27FC236}">
                <a16:creationId xmlns:a16="http://schemas.microsoft.com/office/drawing/2014/main" id="{2D5875DC-FE32-4ED4-A330-A65E17DEB841}"/>
              </a:ext>
            </a:extLst>
          </p:cNvPr>
          <p:cNvSpPr/>
          <p:nvPr/>
        </p:nvSpPr>
        <p:spPr>
          <a:xfrm>
            <a:off x="1447262" y="2791529"/>
            <a:ext cx="1795752" cy="1188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85"/>
          </a:p>
        </p:txBody>
      </p:sp>
      <p:cxnSp>
        <p:nvCxnSpPr>
          <p:cNvPr id="12" name="Straight Arrow Connector 11">
            <a:extLst>
              <a:ext uri="{FF2B5EF4-FFF2-40B4-BE49-F238E27FC236}">
                <a16:creationId xmlns:a16="http://schemas.microsoft.com/office/drawing/2014/main" id="{19FF3D66-354A-4B20-BC57-321448889F54}"/>
              </a:ext>
            </a:extLst>
          </p:cNvPr>
          <p:cNvCxnSpPr/>
          <p:nvPr/>
        </p:nvCxnSpPr>
        <p:spPr>
          <a:xfrm>
            <a:off x="3243014" y="2865327"/>
            <a:ext cx="1701455" cy="172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14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9" name="Rectangle 8">
            <a:extLst>
              <a:ext uri="{FF2B5EF4-FFF2-40B4-BE49-F238E27FC236}">
                <a16:creationId xmlns:a16="http://schemas.microsoft.com/office/drawing/2014/main" id="{AF28C3C5-366B-4F4F-BF50-EF24478AD13C}"/>
              </a:ext>
            </a:extLst>
          </p:cNvPr>
          <p:cNvSpPr/>
          <p:nvPr/>
        </p:nvSpPr>
        <p:spPr>
          <a:xfrm>
            <a:off x="4806439" y="4466842"/>
            <a:ext cx="5029200" cy="1920526"/>
          </a:xfrm>
          <a:prstGeom prst="rect">
            <a:avLst/>
          </a:prstGeom>
        </p:spPr>
        <p:txBody>
          <a:bodyPr>
            <a:spAutoFit/>
          </a:bodyPr>
          <a:lstStyle/>
          <a:p>
            <a:r>
              <a:rPr lang="en-US" sz="1485" dirty="0" err="1"/>
              <a:t>Cpu</a:t>
            </a:r>
            <a:r>
              <a:rPr lang="en-US" sz="1485" dirty="0"/>
              <a:t> Line</a:t>
            </a:r>
          </a:p>
          <a:p>
            <a:r>
              <a:rPr lang="en-US" sz="1485" dirty="0"/>
              <a:t>user: normal processes executing in user mode</a:t>
            </a:r>
          </a:p>
          <a:p>
            <a:r>
              <a:rPr lang="en-US" sz="1485" dirty="0"/>
              <a:t>nice: </a:t>
            </a:r>
            <a:r>
              <a:rPr lang="en-US" sz="1485" dirty="0" err="1"/>
              <a:t>niced</a:t>
            </a:r>
            <a:r>
              <a:rPr lang="en-US" sz="1485" dirty="0"/>
              <a:t> processes executing in user mode</a:t>
            </a:r>
          </a:p>
          <a:p>
            <a:r>
              <a:rPr lang="en-US" sz="1485" dirty="0"/>
              <a:t>system: processes executing in kernel mode</a:t>
            </a:r>
          </a:p>
          <a:p>
            <a:r>
              <a:rPr lang="en-US" sz="1485" dirty="0"/>
              <a:t>idle: twiddling thumbs</a:t>
            </a:r>
          </a:p>
          <a:p>
            <a:r>
              <a:rPr lang="en-US" sz="1485" dirty="0" err="1"/>
              <a:t>iowait</a:t>
            </a:r>
            <a:r>
              <a:rPr lang="en-US" sz="1485" dirty="0"/>
              <a:t>: waiting for I/O to complete</a:t>
            </a:r>
          </a:p>
          <a:p>
            <a:r>
              <a:rPr lang="en-US" sz="1485" dirty="0" err="1"/>
              <a:t>irq</a:t>
            </a:r>
            <a:r>
              <a:rPr lang="en-US" sz="1485" dirty="0"/>
              <a:t>: servicing interrupts</a:t>
            </a:r>
          </a:p>
          <a:p>
            <a:r>
              <a:rPr lang="en-US" sz="1485" dirty="0" err="1"/>
              <a:t>softirq</a:t>
            </a:r>
            <a:r>
              <a:rPr lang="en-US" sz="1485" dirty="0"/>
              <a:t>: servicing </a:t>
            </a:r>
            <a:r>
              <a:rPr lang="en-US" sz="1485" dirty="0" err="1"/>
              <a:t>softirqs</a:t>
            </a:r>
            <a:endParaRPr lang="en-US" sz="1485" dirty="0"/>
          </a:p>
        </p:txBody>
      </p:sp>
      <p:sp>
        <p:nvSpPr>
          <p:cNvPr id="10" name="Rectangle 9">
            <a:extLst>
              <a:ext uri="{FF2B5EF4-FFF2-40B4-BE49-F238E27FC236}">
                <a16:creationId xmlns:a16="http://schemas.microsoft.com/office/drawing/2014/main" id="{2D5875DC-FE32-4ED4-A330-A65E17DEB841}"/>
              </a:ext>
            </a:extLst>
          </p:cNvPr>
          <p:cNvSpPr/>
          <p:nvPr/>
        </p:nvSpPr>
        <p:spPr>
          <a:xfrm>
            <a:off x="1447262" y="2791529"/>
            <a:ext cx="1795752" cy="1188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85"/>
          </a:p>
        </p:txBody>
      </p:sp>
      <p:cxnSp>
        <p:nvCxnSpPr>
          <p:cNvPr id="12" name="Straight Arrow Connector 11">
            <a:extLst>
              <a:ext uri="{FF2B5EF4-FFF2-40B4-BE49-F238E27FC236}">
                <a16:creationId xmlns:a16="http://schemas.microsoft.com/office/drawing/2014/main" id="{19FF3D66-354A-4B20-BC57-321448889F54}"/>
              </a:ext>
            </a:extLst>
          </p:cNvPr>
          <p:cNvCxnSpPr/>
          <p:nvPr/>
        </p:nvCxnSpPr>
        <p:spPr>
          <a:xfrm>
            <a:off x="3243014" y="2865327"/>
            <a:ext cx="1701455" cy="172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ED5FE5F-4FBD-45CF-8329-1E3AD86D74BC}"/>
              </a:ext>
            </a:extLst>
          </p:cNvPr>
          <p:cNvSpPr txBox="1"/>
          <p:nvPr/>
        </p:nvSpPr>
        <p:spPr>
          <a:xfrm>
            <a:off x="4468882" y="1358504"/>
            <a:ext cx="3345403" cy="320857"/>
          </a:xfrm>
          <a:prstGeom prst="rect">
            <a:avLst/>
          </a:prstGeom>
          <a:noFill/>
        </p:spPr>
        <p:txBody>
          <a:bodyPr wrap="none" rtlCol="0">
            <a:spAutoFit/>
          </a:bodyPr>
          <a:lstStyle/>
          <a:p>
            <a:r>
              <a:rPr lang="en-US" sz="1485" dirty="0"/>
              <a:t>Q: How do you compute CPU Utilization?</a:t>
            </a:r>
          </a:p>
        </p:txBody>
      </p:sp>
    </p:spTree>
    <p:extLst>
      <p:ext uri="{BB962C8B-B14F-4D97-AF65-F5344CB8AC3E}">
        <p14:creationId xmlns:p14="http://schemas.microsoft.com/office/powerpoint/2010/main" val="1676088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3" name="Rectangle 2">
            <a:extLst>
              <a:ext uri="{FF2B5EF4-FFF2-40B4-BE49-F238E27FC236}">
                <a16:creationId xmlns:a16="http://schemas.microsoft.com/office/drawing/2014/main" id="{DA3E69AD-187D-4D74-ADA4-2E8991162929}"/>
              </a:ext>
            </a:extLst>
          </p:cNvPr>
          <p:cNvSpPr/>
          <p:nvPr/>
        </p:nvSpPr>
        <p:spPr>
          <a:xfrm>
            <a:off x="4732641" y="4736899"/>
            <a:ext cx="5029200" cy="1463478"/>
          </a:xfrm>
          <a:prstGeom prst="rect">
            <a:avLst/>
          </a:prstGeom>
        </p:spPr>
        <p:txBody>
          <a:bodyPr>
            <a:spAutoFit/>
          </a:bodyPr>
          <a:lstStyle/>
          <a:p>
            <a:r>
              <a:rPr lang="en-US" sz="1485" dirty="0">
                <a:solidFill>
                  <a:srgbClr val="000000"/>
                </a:solidFill>
                <a:latin typeface="Verdana" panose="020B0604030504040204" pitchFamily="34" charset="0"/>
              </a:rPr>
              <a:t>The "</a:t>
            </a:r>
            <a:r>
              <a:rPr lang="en-US" sz="1485" dirty="0" err="1">
                <a:solidFill>
                  <a:srgbClr val="000000"/>
                </a:solidFill>
                <a:latin typeface="Verdana" panose="020B0604030504040204" pitchFamily="34" charset="0"/>
              </a:rPr>
              <a:t>intr</a:t>
            </a:r>
            <a:r>
              <a:rPr lang="en-US" sz="1485" dirty="0">
                <a:solidFill>
                  <a:srgbClr val="000000"/>
                </a:solidFill>
                <a:latin typeface="Verdana" panose="020B0604030504040204" pitchFamily="34" charset="0"/>
              </a:rPr>
              <a:t>" line gives counts of interrupts serviced since boot time, for each</a:t>
            </a:r>
            <a:r>
              <a:rPr lang="en-US" sz="1485" dirty="0"/>
              <a:t/>
            </a:r>
            <a:br>
              <a:rPr lang="en-US" sz="1485" dirty="0"/>
            </a:br>
            <a:r>
              <a:rPr lang="en-US" sz="1485" dirty="0">
                <a:solidFill>
                  <a:srgbClr val="000000"/>
                </a:solidFill>
                <a:latin typeface="Verdana" panose="020B0604030504040204" pitchFamily="34" charset="0"/>
              </a:rPr>
              <a:t>of the possible system interrupts. The first column is the total of all interrupts serviced; each subsequent column is the total for that particular interrupt.</a:t>
            </a:r>
            <a:endParaRPr lang="en-US" sz="1485" dirty="0"/>
          </a:p>
        </p:txBody>
      </p:sp>
    </p:spTree>
    <p:extLst>
      <p:ext uri="{BB962C8B-B14F-4D97-AF65-F5344CB8AC3E}">
        <p14:creationId xmlns:p14="http://schemas.microsoft.com/office/powerpoint/2010/main" val="3904523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7" name="Rectangle 6">
            <a:extLst>
              <a:ext uri="{FF2B5EF4-FFF2-40B4-BE49-F238E27FC236}">
                <a16:creationId xmlns:a16="http://schemas.microsoft.com/office/drawing/2014/main" id="{74144EBE-DC0A-46C9-9182-BA8629BF2671}"/>
              </a:ext>
            </a:extLst>
          </p:cNvPr>
          <p:cNvSpPr/>
          <p:nvPr/>
        </p:nvSpPr>
        <p:spPr>
          <a:xfrm>
            <a:off x="3862098" y="4053646"/>
            <a:ext cx="6084238" cy="2606098"/>
          </a:xfrm>
          <a:prstGeom prst="rect">
            <a:avLst/>
          </a:prstGeom>
        </p:spPr>
        <p:txBody>
          <a:bodyPr wrap="square">
            <a:spAutoFit/>
          </a:bodyPr>
          <a:lstStyle/>
          <a:p>
            <a:pPr marL="235744" indent="-235744">
              <a:buFont typeface="Arial" panose="020B0604020202020204" pitchFamily="34" charset="0"/>
              <a:buChar char="•"/>
            </a:pPr>
            <a:r>
              <a:rPr lang="en-US" sz="1485" dirty="0"/>
              <a:t>The "</a:t>
            </a:r>
            <a:r>
              <a:rPr lang="en-US" sz="1485" dirty="0" err="1"/>
              <a:t>ctxt</a:t>
            </a:r>
            <a:r>
              <a:rPr lang="en-US" sz="1485" dirty="0"/>
              <a:t>" line gives the total number of context switches across all CPUs.</a:t>
            </a:r>
          </a:p>
          <a:p>
            <a:pPr marL="235744" indent="-235744">
              <a:buFont typeface="Arial" panose="020B0604020202020204" pitchFamily="34" charset="0"/>
              <a:buChar char="•"/>
            </a:pPr>
            <a:r>
              <a:rPr lang="en-US" sz="1485" dirty="0"/>
              <a:t>The "</a:t>
            </a:r>
            <a:r>
              <a:rPr lang="en-US" sz="1485" dirty="0" err="1"/>
              <a:t>btime</a:t>
            </a:r>
            <a:r>
              <a:rPr lang="en-US" sz="1485" dirty="0"/>
              <a:t>" line gives the time at which the system booted, in seconds since</a:t>
            </a:r>
          </a:p>
          <a:p>
            <a:pPr marL="235744" indent="-235744">
              <a:buFont typeface="Arial" panose="020B0604020202020204" pitchFamily="34" charset="0"/>
              <a:buChar char="•"/>
            </a:pPr>
            <a:r>
              <a:rPr lang="en-US" sz="1485" dirty="0"/>
              <a:t>the Unix epoch.</a:t>
            </a:r>
          </a:p>
          <a:p>
            <a:pPr marL="235744" indent="-235744">
              <a:buFont typeface="Arial" panose="020B0604020202020204" pitchFamily="34" charset="0"/>
              <a:buChar char="•"/>
            </a:pPr>
            <a:r>
              <a:rPr lang="en-US" sz="1485" dirty="0"/>
              <a:t>The "processes" line gives the number of processes and threads created, which includes (but is not limited to) those created by calls to the fork() and clone() system calls.</a:t>
            </a:r>
          </a:p>
          <a:p>
            <a:pPr marL="235744" indent="-235744">
              <a:buFont typeface="Arial" panose="020B0604020202020204" pitchFamily="34" charset="0"/>
              <a:buChar char="•"/>
            </a:pPr>
            <a:r>
              <a:rPr lang="en-US" sz="1485" dirty="0"/>
              <a:t>The "</a:t>
            </a:r>
            <a:r>
              <a:rPr lang="en-US" sz="1485" dirty="0" err="1"/>
              <a:t>procs_running</a:t>
            </a:r>
            <a:r>
              <a:rPr lang="en-US" sz="1485" dirty="0"/>
              <a:t>" line gives the number of processes currently running on CPUs.</a:t>
            </a:r>
          </a:p>
          <a:p>
            <a:pPr marL="235744" indent="-235744">
              <a:buFont typeface="Arial" panose="020B0604020202020204" pitchFamily="34" charset="0"/>
              <a:buChar char="•"/>
            </a:pPr>
            <a:r>
              <a:rPr lang="en-US" sz="1485" dirty="0"/>
              <a:t>The "</a:t>
            </a:r>
            <a:r>
              <a:rPr lang="en-US" sz="1485" dirty="0" err="1"/>
              <a:t>procs_blocked</a:t>
            </a:r>
            <a:r>
              <a:rPr lang="en-US" sz="1485" dirty="0"/>
              <a:t>" line gives the number of processes currently blocked, waiting for I/O to complete.</a:t>
            </a:r>
          </a:p>
        </p:txBody>
      </p:sp>
    </p:spTree>
    <p:extLst>
      <p:ext uri="{BB962C8B-B14F-4D97-AF65-F5344CB8AC3E}">
        <p14:creationId xmlns:p14="http://schemas.microsoft.com/office/powerpoint/2010/main" val="235820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5245-EA89-42F6-8AF1-8CE2EC7ED39D}"/>
              </a:ext>
            </a:extLst>
          </p:cNvPr>
          <p:cNvSpPr>
            <a:spLocks noGrp="1"/>
          </p:cNvSpPr>
          <p:nvPr>
            <p:ph type="title"/>
          </p:nvPr>
        </p:nvSpPr>
        <p:spPr/>
        <p:txBody>
          <a:bodyPr/>
          <a:lstStyle/>
          <a:p>
            <a:r>
              <a:rPr lang="en-US" dirty="0"/>
              <a:t>Service Level Objectives</a:t>
            </a:r>
          </a:p>
        </p:txBody>
      </p:sp>
      <p:sp>
        <p:nvSpPr>
          <p:cNvPr id="4" name="Rectangle 3">
            <a:extLst>
              <a:ext uri="{FF2B5EF4-FFF2-40B4-BE49-F238E27FC236}">
                <a16:creationId xmlns:a16="http://schemas.microsoft.com/office/drawing/2014/main" id="{BF2D7D56-C0D3-4F70-B74C-2A3E2F1AC27E}"/>
              </a:ext>
            </a:extLst>
          </p:cNvPr>
          <p:cNvSpPr/>
          <p:nvPr/>
        </p:nvSpPr>
        <p:spPr>
          <a:xfrm>
            <a:off x="555204" y="2133600"/>
            <a:ext cx="8947992" cy="2961580"/>
          </a:xfrm>
          <a:prstGeom prst="rect">
            <a:avLst/>
          </a:prstGeom>
        </p:spPr>
        <p:txBody>
          <a:bodyPr wrap="square">
            <a:spAutoFit/>
          </a:bodyPr>
          <a:lstStyle/>
          <a:p>
            <a:r>
              <a:rPr lang="en-US" sz="1980" dirty="0">
                <a:latin typeface="MinionPro-Regular"/>
              </a:rPr>
              <a:t>An SLO sets a target level of reliability for the service’s customers. Above this threshold, almost all users should be happy with your service (assuming they are otherwise happy with the utility of the service).</a:t>
            </a:r>
            <a:endParaRPr lang="en-US" sz="825" dirty="0">
              <a:latin typeface="MinionPro-Regular"/>
            </a:endParaRPr>
          </a:p>
          <a:p>
            <a:endParaRPr lang="en-US" sz="825" dirty="0">
              <a:latin typeface="MinionPro-Regular"/>
            </a:endParaRPr>
          </a:p>
          <a:p>
            <a:r>
              <a:rPr lang="en-US" sz="1980" b="1" u="sng" dirty="0">
                <a:latin typeface="MinionPro-Regular"/>
              </a:rPr>
              <a:t>Below this threshold, users are likely to </a:t>
            </a:r>
            <a:r>
              <a:rPr lang="en-US" sz="1980" b="1" u="sng" dirty="0" smtClean="0">
                <a:latin typeface="MinionPro-Regular"/>
              </a:rPr>
              <a:t>start complaining </a:t>
            </a:r>
            <a:r>
              <a:rPr lang="en-US" sz="1980" b="1" u="sng" dirty="0">
                <a:latin typeface="MinionPro-Regular"/>
              </a:rPr>
              <a:t>or to stop using the service</a:t>
            </a:r>
            <a:r>
              <a:rPr lang="en-US" sz="1980" b="1" u="sng" dirty="0" smtClean="0">
                <a:latin typeface="MinionPro-Regular"/>
              </a:rPr>
              <a:t>.</a:t>
            </a:r>
          </a:p>
          <a:p>
            <a:endParaRPr lang="en-US" sz="1980" b="1" u="sng" dirty="0">
              <a:latin typeface="MinionPro-Regular"/>
            </a:endParaRPr>
          </a:p>
          <a:p>
            <a:endParaRPr lang="en-US" sz="1980" b="1" u="sng" dirty="0" smtClean="0">
              <a:latin typeface="MinionPro-Regular"/>
            </a:endParaRPr>
          </a:p>
          <a:p>
            <a:r>
              <a:rPr lang="en-US" sz="1980" b="1" u="sng" dirty="0" smtClean="0">
                <a:latin typeface="MinionPro-Regular"/>
              </a:rPr>
              <a:t>SLO is expressed as a threshold on a quantitative metric often called as service level indicators </a:t>
            </a:r>
            <a:endParaRPr lang="en-US" sz="1980" b="1" u="sng" dirty="0"/>
          </a:p>
        </p:txBody>
      </p:sp>
    </p:spTree>
    <p:extLst>
      <p:ext uri="{BB962C8B-B14F-4D97-AF65-F5344CB8AC3E}">
        <p14:creationId xmlns:p14="http://schemas.microsoft.com/office/powerpoint/2010/main" val="1103373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BC42-AA5A-4F70-82E6-396EBBFFF23C}"/>
              </a:ext>
            </a:extLst>
          </p:cNvPr>
          <p:cNvSpPr>
            <a:spLocks noGrp="1"/>
          </p:cNvSpPr>
          <p:nvPr>
            <p:ph type="title"/>
          </p:nvPr>
        </p:nvSpPr>
        <p:spPr/>
        <p:txBody>
          <a:bodyPr/>
          <a:lstStyle/>
          <a:p>
            <a:r>
              <a:rPr lang="en-US" dirty="0" err="1"/>
              <a:t>Meminfo</a:t>
            </a:r>
            <a:endParaRPr lang="en-US" dirty="0"/>
          </a:p>
        </p:txBody>
      </p:sp>
      <p:sp>
        <p:nvSpPr>
          <p:cNvPr id="6" name="Rectangle 5">
            <a:extLst>
              <a:ext uri="{FF2B5EF4-FFF2-40B4-BE49-F238E27FC236}">
                <a16:creationId xmlns:a16="http://schemas.microsoft.com/office/drawing/2014/main" id="{4D7BFC43-B812-4BC7-8A14-45D393CD7156}"/>
              </a:ext>
            </a:extLst>
          </p:cNvPr>
          <p:cNvSpPr/>
          <p:nvPr/>
        </p:nvSpPr>
        <p:spPr>
          <a:xfrm>
            <a:off x="571251" y="2410123"/>
            <a:ext cx="5029200" cy="3901068"/>
          </a:xfrm>
          <a:prstGeom prst="rect">
            <a:avLst/>
          </a:prstGeom>
        </p:spPr>
        <p:txBody>
          <a:bodyPr>
            <a:spAutoFit/>
          </a:bodyPr>
          <a:lstStyle/>
          <a:p>
            <a:r>
              <a:rPr lang="en-US" sz="990" dirty="0" err="1"/>
              <a:t>MemTotal</a:t>
            </a:r>
            <a:r>
              <a:rPr lang="en-US" sz="990" dirty="0"/>
              <a:t>:       255908 kB </a:t>
            </a:r>
          </a:p>
          <a:p>
            <a:r>
              <a:rPr lang="en-US" sz="990" dirty="0" err="1"/>
              <a:t>MemFree</a:t>
            </a:r>
            <a:r>
              <a:rPr lang="en-US" sz="990" dirty="0"/>
              <a:t>:         69936 kB </a:t>
            </a:r>
          </a:p>
          <a:p>
            <a:r>
              <a:rPr lang="en-US" sz="990" dirty="0"/>
              <a:t>Buffers:         15812 kB </a:t>
            </a:r>
          </a:p>
          <a:p>
            <a:r>
              <a:rPr lang="en-US" sz="990" dirty="0"/>
              <a:t>Cached:         115124 kB </a:t>
            </a:r>
          </a:p>
          <a:p>
            <a:r>
              <a:rPr lang="en-US" sz="990" dirty="0" err="1"/>
              <a:t>SwapCached</a:t>
            </a:r>
            <a:r>
              <a:rPr lang="en-US" sz="990" dirty="0"/>
              <a:t>:          0 kB </a:t>
            </a:r>
          </a:p>
          <a:p>
            <a:r>
              <a:rPr lang="en-US" sz="990" dirty="0"/>
              <a:t>Active:          92700 kB </a:t>
            </a:r>
          </a:p>
          <a:p>
            <a:r>
              <a:rPr lang="en-US" sz="990" dirty="0"/>
              <a:t>Inactive:        63792 kB </a:t>
            </a:r>
          </a:p>
          <a:p>
            <a:r>
              <a:rPr lang="en-US" sz="990" dirty="0" err="1"/>
              <a:t>HighTotal</a:t>
            </a:r>
            <a:r>
              <a:rPr lang="en-US" sz="990" dirty="0"/>
              <a:t>:           0 kB </a:t>
            </a:r>
          </a:p>
          <a:p>
            <a:r>
              <a:rPr lang="en-US" sz="990" dirty="0" err="1"/>
              <a:t>HighFree</a:t>
            </a:r>
            <a:r>
              <a:rPr lang="en-US" sz="990" dirty="0"/>
              <a:t>:            0 kB </a:t>
            </a:r>
          </a:p>
          <a:p>
            <a:r>
              <a:rPr lang="en-US" sz="990" dirty="0" err="1"/>
              <a:t>LowTotal</a:t>
            </a:r>
            <a:r>
              <a:rPr lang="en-US" sz="990" dirty="0"/>
              <a:t>:       255908 kB </a:t>
            </a:r>
          </a:p>
          <a:p>
            <a:r>
              <a:rPr lang="en-US" sz="990" dirty="0" err="1"/>
              <a:t>LowFree</a:t>
            </a:r>
            <a:r>
              <a:rPr lang="en-US" sz="990" dirty="0"/>
              <a:t>:         69936 kB </a:t>
            </a:r>
          </a:p>
          <a:p>
            <a:r>
              <a:rPr lang="en-US" sz="990" dirty="0" err="1"/>
              <a:t>SwapTotal</a:t>
            </a:r>
            <a:r>
              <a:rPr lang="en-US" sz="990" dirty="0"/>
              <a:t>:      524280 kB </a:t>
            </a:r>
          </a:p>
          <a:p>
            <a:r>
              <a:rPr lang="en-US" sz="990" dirty="0" err="1"/>
              <a:t>SwapFree</a:t>
            </a:r>
            <a:r>
              <a:rPr lang="en-US" sz="990" dirty="0"/>
              <a:t>:       524280 kB </a:t>
            </a:r>
          </a:p>
          <a:p>
            <a:r>
              <a:rPr lang="en-US" sz="990" dirty="0"/>
              <a:t>Dirty:               4 kB </a:t>
            </a:r>
          </a:p>
          <a:p>
            <a:r>
              <a:rPr lang="en-US" sz="990" dirty="0"/>
              <a:t>Writeback:           0 kB </a:t>
            </a:r>
          </a:p>
          <a:p>
            <a:r>
              <a:rPr lang="en-US" sz="990" dirty="0"/>
              <a:t>Mapped:          42236 kB </a:t>
            </a:r>
          </a:p>
          <a:p>
            <a:r>
              <a:rPr lang="en-US" sz="990" dirty="0"/>
              <a:t>Slab:            25912 kB </a:t>
            </a:r>
          </a:p>
          <a:p>
            <a:r>
              <a:rPr lang="en-US" sz="990" dirty="0" err="1"/>
              <a:t>Committed_AS</a:t>
            </a:r>
            <a:r>
              <a:rPr lang="en-US" sz="990" dirty="0"/>
              <a:t>:   118680 kB </a:t>
            </a:r>
          </a:p>
          <a:p>
            <a:r>
              <a:rPr lang="en-US" sz="990" dirty="0" err="1"/>
              <a:t>PageTables</a:t>
            </a:r>
            <a:r>
              <a:rPr lang="en-US" sz="990" dirty="0"/>
              <a:t>:       1236 kB </a:t>
            </a:r>
          </a:p>
          <a:p>
            <a:r>
              <a:rPr lang="en-US" sz="990" dirty="0" err="1"/>
              <a:t>VmallocTotal</a:t>
            </a:r>
            <a:r>
              <a:rPr lang="en-US" sz="990" dirty="0"/>
              <a:t>:  3874808 kB </a:t>
            </a:r>
          </a:p>
          <a:p>
            <a:r>
              <a:rPr lang="en-US" sz="990" dirty="0" err="1"/>
              <a:t>VmallocUsed</a:t>
            </a:r>
            <a:r>
              <a:rPr lang="en-US" sz="990" dirty="0"/>
              <a:t>:      1416 kB </a:t>
            </a:r>
          </a:p>
          <a:p>
            <a:r>
              <a:rPr lang="en-US" sz="990" dirty="0" err="1"/>
              <a:t>VmallocChunk</a:t>
            </a:r>
            <a:r>
              <a:rPr lang="en-US" sz="990" dirty="0"/>
              <a:t>:  3872908 kB </a:t>
            </a:r>
          </a:p>
          <a:p>
            <a:r>
              <a:rPr lang="en-US" sz="990" dirty="0" err="1"/>
              <a:t>HugePages_Total</a:t>
            </a:r>
            <a:r>
              <a:rPr lang="en-US" sz="990" dirty="0"/>
              <a:t>:     0 </a:t>
            </a:r>
          </a:p>
          <a:p>
            <a:r>
              <a:rPr lang="en-US" sz="990" dirty="0" err="1"/>
              <a:t>HugePages_Free</a:t>
            </a:r>
            <a:r>
              <a:rPr lang="en-US" sz="990" dirty="0"/>
              <a:t>:      0 </a:t>
            </a:r>
          </a:p>
          <a:p>
            <a:r>
              <a:rPr lang="en-US" sz="990" dirty="0" err="1"/>
              <a:t>Hugepagesize</a:t>
            </a:r>
            <a:r>
              <a:rPr lang="en-US" sz="990" dirty="0"/>
              <a:t>:     4096 kB</a:t>
            </a:r>
          </a:p>
        </p:txBody>
      </p:sp>
      <p:sp>
        <p:nvSpPr>
          <p:cNvPr id="8" name="Rectangle 4">
            <a:extLst>
              <a:ext uri="{FF2B5EF4-FFF2-40B4-BE49-F238E27FC236}">
                <a16:creationId xmlns:a16="http://schemas.microsoft.com/office/drawing/2014/main" id="{1BC3951A-12B3-4DA6-8860-428E9AB4F6BA}"/>
              </a:ext>
            </a:extLst>
          </p:cNvPr>
          <p:cNvSpPr>
            <a:spLocks noChangeArrowheads="1"/>
          </p:cNvSpPr>
          <p:nvPr/>
        </p:nvSpPr>
        <p:spPr bwMode="auto">
          <a:xfrm>
            <a:off x="3604674" y="1366495"/>
            <a:ext cx="6072726" cy="51544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endParaRPr lang="en-US" altLang="en-US" sz="2640" dirty="0">
              <a:latin typeface="Arial" panose="020B0604020202020204" pitchFamily="34" charset="0"/>
            </a:endParaRPr>
          </a:p>
          <a:p>
            <a:pPr defTabSz="754380" eaLnBrk="0" fontAlgn="base" hangingPunct="0">
              <a:spcBef>
                <a:spcPct val="0"/>
              </a:spcBef>
              <a:spcAft>
                <a:spcPct val="0"/>
              </a:spcAft>
              <a:buFontTx/>
              <a:buChar char="•"/>
            </a:pPr>
            <a:r>
              <a:rPr lang="en-US" altLang="en-US" sz="990" b="1" dirty="0" err="1">
                <a:solidFill>
                  <a:srgbClr val="333333"/>
                </a:solidFill>
                <a:latin typeface="liberation mono"/>
              </a:rPr>
              <a:t>MemTotal</a:t>
            </a:r>
            <a:r>
              <a:rPr lang="en-US" altLang="en-US" sz="990" dirty="0">
                <a:solidFill>
                  <a:srgbClr val="333333"/>
                </a:solidFill>
                <a:latin typeface="liberation sans"/>
              </a:rPr>
              <a:t> — Total amount of physical RAM, in kilobytes.</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MemFree</a:t>
            </a:r>
            <a:r>
              <a:rPr lang="en-US" altLang="en-US" sz="990" dirty="0">
                <a:solidFill>
                  <a:srgbClr val="333333"/>
                </a:solidFill>
                <a:latin typeface="liberation sans"/>
              </a:rPr>
              <a:t> — The amount of physical RAM, in kilobytes, left unused by the system.</a:t>
            </a:r>
          </a:p>
          <a:p>
            <a:pPr defTabSz="754380" eaLnBrk="0" fontAlgn="base" hangingPunct="0">
              <a:spcBef>
                <a:spcPct val="0"/>
              </a:spcBef>
              <a:spcAft>
                <a:spcPct val="0"/>
              </a:spcAft>
              <a:buFontTx/>
              <a:buChar char="•"/>
            </a:pPr>
            <a:r>
              <a:rPr lang="en-US" altLang="en-US" sz="990" b="1" dirty="0">
                <a:solidFill>
                  <a:srgbClr val="333333"/>
                </a:solidFill>
                <a:latin typeface="liberation mono"/>
              </a:rPr>
              <a:t>Buffers</a:t>
            </a:r>
            <a:r>
              <a:rPr lang="en-US" altLang="en-US" sz="990" dirty="0">
                <a:solidFill>
                  <a:srgbClr val="333333"/>
                </a:solidFill>
                <a:latin typeface="liberation sans"/>
              </a:rPr>
              <a:t> — The amount of physical RAM, in kilobytes, used for file buffers.</a:t>
            </a:r>
          </a:p>
          <a:p>
            <a:pPr defTabSz="754380" eaLnBrk="0" fontAlgn="base" hangingPunct="0">
              <a:spcBef>
                <a:spcPct val="0"/>
              </a:spcBef>
              <a:spcAft>
                <a:spcPct val="0"/>
              </a:spcAft>
              <a:buFontTx/>
              <a:buChar char="•"/>
            </a:pPr>
            <a:r>
              <a:rPr lang="en-US" altLang="en-US" sz="990" b="1" dirty="0">
                <a:solidFill>
                  <a:srgbClr val="333333"/>
                </a:solidFill>
                <a:latin typeface="liberation mono"/>
              </a:rPr>
              <a:t>Cached</a:t>
            </a:r>
            <a:r>
              <a:rPr lang="en-US" altLang="en-US" sz="990" dirty="0">
                <a:solidFill>
                  <a:srgbClr val="333333"/>
                </a:solidFill>
                <a:latin typeface="liberation sans"/>
              </a:rPr>
              <a:t> — The amount of physical RAM, in kilobytes, used as cache memory.</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SwapCached</a:t>
            </a:r>
            <a:r>
              <a:rPr lang="en-US" altLang="en-US" sz="990" dirty="0">
                <a:solidFill>
                  <a:srgbClr val="333333"/>
                </a:solidFill>
                <a:latin typeface="liberation sans"/>
              </a:rPr>
              <a:t> — The amount of swap, in kilobytes, used as cache memory.</a:t>
            </a:r>
          </a:p>
          <a:p>
            <a:pPr defTabSz="754380" eaLnBrk="0" fontAlgn="base" hangingPunct="0">
              <a:spcBef>
                <a:spcPct val="0"/>
              </a:spcBef>
              <a:spcAft>
                <a:spcPct val="0"/>
              </a:spcAft>
              <a:buFontTx/>
              <a:buChar char="•"/>
            </a:pPr>
            <a:r>
              <a:rPr lang="en-US" altLang="en-US" sz="990" b="1" dirty="0">
                <a:solidFill>
                  <a:srgbClr val="333333"/>
                </a:solidFill>
                <a:latin typeface="liberation mono"/>
              </a:rPr>
              <a:t>Active</a:t>
            </a:r>
            <a:r>
              <a:rPr lang="en-US" altLang="en-US" sz="990" dirty="0">
                <a:solidFill>
                  <a:srgbClr val="333333"/>
                </a:solidFill>
                <a:latin typeface="liberation sans"/>
              </a:rPr>
              <a:t> — The total amount of buffer or page cache memory, in kilobytes, that is in active use. This is memory that has been recently used and is usually not reclaimed for other purposes.</a:t>
            </a:r>
          </a:p>
          <a:p>
            <a:pPr defTabSz="754380" eaLnBrk="0" fontAlgn="base" hangingPunct="0">
              <a:spcBef>
                <a:spcPct val="0"/>
              </a:spcBef>
              <a:spcAft>
                <a:spcPct val="0"/>
              </a:spcAft>
              <a:buFontTx/>
              <a:buChar char="•"/>
            </a:pPr>
            <a:r>
              <a:rPr lang="en-US" altLang="en-US" sz="990" b="1" dirty="0">
                <a:solidFill>
                  <a:srgbClr val="333333"/>
                </a:solidFill>
                <a:latin typeface="liberation mono"/>
              </a:rPr>
              <a:t>Inactive</a:t>
            </a:r>
            <a:r>
              <a:rPr lang="en-US" altLang="en-US" sz="990" dirty="0">
                <a:solidFill>
                  <a:srgbClr val="333333"/>
                </a:solidFill>
                <a:latin typeface="liberation sans"/>
              </a:rPr>
              <a:t> — The total amount of buffer or page cache memory, in kilobytes, that are free and available. This is memory that has not been recently used and can be reclaimed for other purposes.</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HighTotal</a:t>
            </a:r>
            <a:r>
              <a:rPr lang="en-US" altLang="en-US" sz="990" dirty="0">
                <a:solidFill>
                  <a:srgbClr val="333333"/>
                </a:solidFill>
                <a:latin typeface="liberation sans"/>
              </a:rPr>
              <a:t> and </a:t>
            </a:r>
            <a:r>
              <a:rPr lang="en-US" altLang="en-US" sz="990" b="1" dirty="0" err="1">
                <a:solidFill>
                  <a:srgbClr val="333333"/>
                </a:solidFill>
                <a:latin typeface="liberation mono"/>
              </a:rPr>
              <a:t>HighFree</a:t>
            </a:r>
            <a:r>
              <a:rPr lang="en-US" altLang="en-US" sz="990" dirty="0">
                <a:solidFill>
                  <a:srgbClr val="333333"/>
                </a:solidFill>
                <a:latin typeface="liberation sans"/>
              </a:rPr>
              <a:t> — The total and free amount of memory, in kilobytes, that is not directly mapped into kernel space. The </a:t>
            </a:r>
            <a:r>
              <a:rPr lang="en-US" altLang="en-US" sz="990" b="1" dirty="0" err="1">
                <a:solidFill>
                  <a:srgbClr val="333333"/>
                </a:solidFill>
                <a:latin typeface="liberation mono"/>
              </a:rPr>
              <a:t>HighTotal</a:t>
            </a:r>
            <a:r>
              <a:rPr lang="en-US" altLang="en-US" sz="990" dirty="0">
                <a:solidFill>
                  <a:srgbClr val="333333"/>
                </a:solidFill>
                <a:latin typeface="liberation sans"/>
              </a:rPr>
              <a:t> value can vary based on the type of kernel used.</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LowTotal</a:t>
            </a:r>
            <a:r>
              <a:rPr lang="en-US" altLang="en-US" sz="990" dirty="0">
                <a:solidFill>
                  <a:srgbClr val="333333"/>
                </a:solidFill>
                <a:latin typeface="liberation sans"/>
              </a:rPr>
              <a:t> and </a:t>
            </a:r>
            <a:r>
              <a:rPr lang="en-US" altLang="en-US" sz="990" b="1" dirty="0" err="1">
                <a:solidFill>
                  <a:srgbClr val="333333"/>
                </a:solidFill>
                <a:latin typeface="liberation mono"/>
              </a:rPr>
              <a:t>LowFree</a:t>
            </a:r>
            <a:r>
              <a:rPr lang="en-US" altLang="en-US" sz="990" dirty="0">
                <a:solidFill>
                  <a:srgbClr val="333333"/>
                </a:solidFill>
                <a:latin typeface="liberation sans"/>
              </a:rPr>
              <a:t> — The total and free amount of memory, in kilobytes, that is directly mapped into kernel space. The </a:t>
            </a:r>
            <a:r>
              <a:rPr lang="en-US" altLang="en-US" sz="990" b="1" dirty="0" err="1">
                <a:solidFill>
                  <a:srgbClr val="333333"/>
                </a:solidFill>
                <a:latin typeface="liberation mono"/>
              </a:rPr>
              <a:t>LowTotal</a:t>
            </a:r>
            <a:r>
              <a:rPr lang="en-US" altLang="en-US" sz="990" dirty="0">
                <a:solidFill>
                  <a:srgbClr val="333333"/>
                </a:solidFill>
                <a:latin typeface="liberation sans"/>
              </a:rPr>
              <a:t> value can vary based on the type of kernel used.</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SwapTotal</a:t>
            </a:r>
            <a:r>
              <a:rPr lang="en-US" altLang="en-US" sz="990" dirty="0">
                <a:solidFill>
                  <a:srgbClr val="333333"/>
                </a:solidFill>
                <a:latin typeface="liberation sans"/>
              </a:rPr>
              <a:t> — The total amount of swap available, in kilobytes.</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SwapFree</a:t>
            </a:r>
            <a:r>
              <a:rPr lang="en-US" altLang="en-US" sz="990" dirty="0">
                <a:solidFill>
                  <a:srgbClr val="333333"/>
                </a:solidFill>
                <a:latin typeface="liberation sans"/>
              </a:rPr>
              <a:t> — The total amount of swap free, in kilobytes.</a:t>
            </a:r>
          </a:p>
          <a:p>
            <a:pPr defTabSz="754380" eaLnBrk="0" fontAlgn="base" hangingPunct="0">
              <a:spcBef>
                <a:spcPct val="0"/>
              </a:spcBef>
              <a:spcAft>
                <a:spcPct val="0"/>
              </a:spcAft>
              <a:buFontTx/>
              <a:buChar char="•"/>
            </a:pPr>
            <a:r>
              <a:rPr lang="en-US" altLang="en-US" sz="990" b="1" dirty="0">
                <a:solidFill>
                  <a:srgbClr val="333333"/>
                </a:solidFill>
                <a:latin typeface="liberation mono"/>
              </a:rPr>
              <a:t>Dirty</a:t>
            </a:r>
            <a:r>
              <a:rPr lang="en-US" altLang="en-US" sz="990" dirty="0">
                <a:solidFill>
                  <a:srgbClr val="333333"/>
                </a:solidFill>
                <a:latin typeface="liberation sans"/>
              </a:rPr>
              <a:t> — The total amount of memory, in kilobytes, waiting to be written back to the disk.</a:t>
            </a:r>
          </a:p>
          <a:p>
            <a:pPr defTabSz="754380" eaLnBrk="0" fontAlgn="base" hangingPunct="0">
              <a:spcBef>
                <a:spcPct val="0"/>
              </a:spcBef>
              <a:spcAft>
                <a:spcPct val="0"/>
              </a:spcAft>
              <a:buFontTx/>
              <a:buChar char="•"/>
            </a:pPr>
            <a:r>
              <a:rPr lang="en-US" altLang="en-US" sz="990" b="1" dirty="0">
                <a:solidFill>
                  <a:srgbClr val="333333"/>
                </a:solidFill>
                <a:latin typeface="liberation mono"/>
              </a:rPr>
              <a:t>Writeback</a:t>
            </a:r>
            <a:r>
              <a:rPr lang="en-US" altLang="en-US" sz="990" dirty="0">
                <a:solidFill>
                  <a:srgbClr val="333333"/>
                </a:solidFill>
                <a:latin typeface="liberation sans"/>
              </a:rPr>
              <a:t> — The total amount of memory, in kilobytes, actively being written back to the disk.</a:t>
            </a:r>
          </a:p>
          <a:p>
            <a:pPr defTabSz="754380" eaLnBrk="0" fontAlgn="base" hangingPunct="0">
              <a:spcBef>
                <a:spcPct val="0"/>
              </a:spcBef>
              <a:spcAft>
                <a:spcPct val="0"/>
              </a:spcAft>
              <a:buFontTx/>
              <a:buChar char="•"/>
            </a:pPr>
            <a:r>
              <a:rPr lang="en-US" altLang="en-US" sz="990" b="1" dirty="0">
                <a:solidFill>
                  <a:srgbClr val="333333"/>
                </a:solidFill>
                <a:latin typeface="liberation mono"/>
              </a:rPr>
              <a:t>Mapped</a:t>
            </a:r>
            <a:r>
              <a:rPr lang="en-US" altLang="en-US" sz="990" dirty="0">
                <a:solidFill>
                  <a:srgbClr val="333333"/>
                </a:solidFill>
                <a:latin typeface="liberation sans"/>
              </a:rPr>
              <a:t> — The total amount of memory, in kilobytes, which have been used to map devices, files, or libraries using the </a:t>
            </a:r>
            <a:r>
              <a:rPr lang="en-US" altLang="en-US" sz="990" b="1" dirty="0" err="1">
                <a:solidFill>
                  <a:srgbClr val="333333"/>
                </a:solidFill>
                <a:latin typeface="liberation mono"/>
              </a:rPr>
              <a:t>mmap</a:t>
            </a:r>
            <a:r>
              <a:rPr lang="en-US" altLang="en-US" sz="990" dirty="0">
                <a:solidFill>
                  <a:srgbClr val="333333"/>
                </a:solidFill>
                <a:latin typeface="liberation sans"/>
              </a:rPr>
              <a:t> command.</a:t>
            </a:r>
          </a:p>
          <a:p>
            <a:pPr defTabSz="754380" eaLnBrk="0" fontAlgn="base" hangingPunct="0">
              <a:spcBef>
                <a:spcPct val="0"/>
              </a:spcBef>
              <a:spcAft>
                <a:spcPct val="0"/>
              </a:spcAft>
              <a:buFontTx/>
              <a:buChar char="•"/>
            </a:pPr>
            <a:r>
              <a:rPr lang="en-US" altLang="en-US" sz="990" b="1" dirty="0">
                <a:solidFill>
                  <a:srgbClr val="333333"/>
                </a:solidFill>
                <a:latin typeface="liberation mono"/>
              </a:rPr>
              <a:t>Slab</a:t>
            </a:r>
            <a:r>
              <a:rPr lang="en-US" altLang="en-US" sz="990" dirty="0">
                <a:solidFill>
                  <a:srgbClr val="333333"/>
                </a:solidFill>
                <a:latin typeface="liberation sans"/>
              </a:rPr>
              <a:t> — The total amount of memory, in kilobytes, used by the kernel to cache data structures for its own use.</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Committed_AS</a:t>
            </a:r>
            <a:r>
              <a:rPr lang="en-US" altLang="en-US" sz="990" dirty="0">
                <a:solidFill>
                  <a:srgbClr val="333333"/>
                </a:solidFill>
                <a:latin typeface="liberation sans"/>
              </a:rPr>
              <a:t> — The total amount of memory, in kilobytes, estimated to complete the workload. This value represents the worst case scenario value, and also includes swap memory.</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PageTables</a:t>
            </a:r>
            <a:r>
              <a:rPr lang="en-US" altLang="en-US" sz="990" dirty="0">
                <a:solidFill>
                  <a:srgbClr val="333333"/>
                </a:solidFill>
                <a:latin typeface="liberation sans"/>
              </a:rPr>
              <a:t> — The total amount of memory, in kilobytes, dedicated to the lowest page table level.</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VMallocTotal</a:t>
            </a:r>
            <a:r>
              <a:rPr lang="en-US" altLang="en-US" sz="990" dirty="0">
                <a:solidFill>
                  <a:srgbClr val="333333"/>
                </a:solidFill>
                <a:latin typeface="liberation sans"/>
              </a:rPr>
              <a:t> — The total amount of memory, in kilobytes, of total allocated virtual address space.</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VMallocUsed</a:t>
            </a:r>
            <a:r>
              <a:rPr lang="en-US" altLang="en-US" sz="990" dirty="0">
                <a:solidFill>
                  <a:srgbClr val="333333"/>
                </a:solidFill>
                <a:latin typeface="liberation sans"/>
              </a:rPr>
              <a:t> — The total amount of memory, in kilobytes, of used virtual address space.</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VMallocChunk</a:t>
            </a:r>
            <a:r>
              <a:rPr lang="en-US" altLang="en-US" sz="990" dirty="0">
                <a:solidFill>
                  <a:srgbClr val="333333"/>
                </a:solidFill>
                <a:latin typeface="liberation sans"/>
              </a:rPr>
              <a:t> — The largest contiguous block of memory, in kilobytes, of available virtual address space.</a:t>
            </a:r>
          </a:p>
          <a:p>
            <a:pPr defTabSz="754380" eaLnBrk="0" fontAlgn="base" hangingPunct="0">
              <a:spcBef>
                <a:spcPct val="0"/>
              </a:spcBef>
              <a:spcAft>
                <a:spcPct val="0"/>
              </a:spcAft>
            </a:pPr>
            <a:endParaRPr lang="en-US" altLang="en-US" sz="2640" dirty="0">
              <a:latin typeface="Arial" panose="020B0604020202020204" pitchFamily="34" charset="0"/>
            </a:endParaRPr>
          </a:p>
        </p:txBody>
      </p:sp>
    </p:spTree>
    <p:extLst>
      <p:ext uri="{BB962C8B-B14F-4D97-AF65-F5344CB8AC3E}">
        <p14:creationId xmlns:p14="http://schemas.microsoft.com/office/powerpoint/2010/main" val="3056487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8D6A-6819-4154-A4C5-17E06C31D5BC}"/>
              </a:ext>
            </a:extLst>
          </p:cNvPr>
          <p:cNvSpPr>
            <a:spLocks noGrp="1"/>
          </p:cNvSpPr>
          <p:nvPr>
            <p:ph type="title"/>
          </p:nvPr>
        </p:nvSpPr>
        <p:spPr/>
        <p:txBody>
          <a:bodyPr/>
          <a:lstStyle/>
          <a:p>
            <a:r>
              <a:rPr lang="en-US" dirty="0"/>
              <a:t>Network Characteristics</a:t>
            </a:r>
          </a:p>
        </p:txBody>
      </p:sp>
      <p:sp>
        <p:nvSpPr>
          <p:cNvPr id="4" name="Rectangle 1">
            <a:extLst>
              <a:ext uri="{FF2B5EF4-FFF2-40B4-BE49-F238E27FC236}">
                <a16:creationId xmlns:a16="http://schemas.microsoft.com/office/drawing/2014/main" id="{F0D1C67F-8AA3-4F59-B2DC-FE5E320D75B4}"/>
              </a:ext>
            </a:extLst>
          </p:cNvPr>
          <p:cNvSpPr>
            <a:spLocks noGrp="1" noChangeArrowheads="1"/>
          </p:cNvSpPr>
          <p:nvPr>
            <p:ph idx="1"/>
          </p:nvPr>
        </p:nvSpPr>
        <p:spPr bwMode="auto">
          <a:xfrm>
            <a:off x="899621" y="2759511"/>
            <a:ext cx="8980047" cy="99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6186" tIns="37719" rIns="75438" bIns="37719" numCol="1" rtlCol="0" anchor="ctr" anchorCtr="0" compatLnSpc="1">
            <a:prstTxWarp prst="textNoShape">
              <a:avLst/>
            </a:prstTxWarp>
            <a:spAutoFit/>
          </a:bodyPr>
          <a:lstStyle/>
          <a:p>
            <a:pPr marL="0" indent="0" defTabSz="754380" eaLnBrk="0" fontAlgn="base" hangingPunct="0">
              <a:spcBef>
                <a:spcPct val="0"/>
              </a:spcBef>
              <a:spcAft>
                <a:spcPct val="0"/>
              </a:spcAft>
              <a:buNone/>
            </a:pPr>
            <a:r>
              <a:rPr lang="en-US" altLang="en-US" sz="1485" i="1" dirty="0">
                <a:solidFill>
                  <a:srgbClr val="006000"/>
                </a:solidFill>
                <a:latin typeface="Courier New" panose="02070309020205020404" pitchFamily="49" charset="0"/>
                <a:cs typeface="Courier New" panose="02070309020205020404" pitchFamily="49" charset="0"/>
              </a:rPr>
              <a:t>/proc/net/dev</a:t>
            </a:r>
            <a:r>
              <a:rPr lang="en-US" altLang="en-US" sz="1485" dirty="0">
                <a:solidFill>
                  <a:srgbClr val="181818"/>
                </a:solidFill>
                <a:latin typeface="Courier New" panose="02070309020205020404" pitchFamily="49" charset="0"/>
                <a:cs typeface="Courier New" panose="02070309020205020404" pitchFamily="49" charset="0"/>
              </a:rPr>
              <a:t> The dev pseudo-file contains network device status information. </a:t>
            </a:r>
          </a:p>
          <a:p>
            <a:pPr marL="0" indent="0" defTabSz="754380" eaLnBrk="0" fontAlgn="base" hangingPunct="0">
              <a:spcBef>
                <a:spcPct val="0"/>
              </a:spcBef>
              <a:spcAft>
                <a:spcPct val="0"/>
              </a:spcAft>
              <a:buNone/>
            </a:pPr>
            <a:r>
              <a:rPr lang="en-US" altLang="en-US" sz="1485" dirty="0">
                <a:solidFill>
                  <a:srgbClr val="181818"/>
                </a:solidFill>
                <a:latin typeface="Courier New" panose="02070309020205020404" pitchFamily="49" charset="0"/>
                <a:cs typeface="Courier New" panose="02070309020205020404" pitchFamily="49" charset="0"/>
              </a:rPr>
              <a:t>This gives the number of received and sent packets,</a:t>
            </a:r>
          </a:p>
          <a:p>
            <a:pPr marL="0" indent="0" defTabSz="754380" eaLnBrk="0" fontAlgn="base" hangingPunct="0">
              <a:spcBef>
                <a:spcPct val="0"/>
              </a:spcBef>
              <a:spcAft>
                <a:spcPct val="0"/>
              </a:spcAft>
              <a:buNone/>
            </a:pPr>
            <a:r>
              <a:rPr lang="en-US" altLang="en-US" sz="1485" dirty="0">
                <a:solidFill>
                  <a:srgbClr val="181818"/>
                </a:solidFill>
                <a:latin typeface="Courier New" panose="02070309020205020404" pitchFamily="49" charset="0"/>
                <a:cs typeface="Courier New" panose="02070309020205020404" pitchFamily="49" charset="0"/>
              </a:rPr>
              <a:t>the number of errors and collisions </a:t>
            </a:r>
          </a:p>
          <a:p>
            <a:pPr marL="0" indent="0" defTabSz="754380" eaLnBrk="0" fontAlgn="base" hangingPunct="0">
              <a:spcBef>
                <a:spcPct val="0"/>
              </a:spcBef>
              <a:spcAft>
                <a:spcPct val="0"/>
              </a:spcAft>
              <a:buNone/>
            </a:pPr>
            <a:r>
              <a:rPr lang="en-US" altLang="en-US" sz="1485" dirty="0">
                <a:solidFill>
                  <a:srgbClr val="181818"/>
                </a:solidFill>
                <a:latin typeface="Courier New" panose="02070309020205020404" pitchFamily="49" charset="0"/>
                <a:cs typeface="Courier New" panose="02070309020205020404" pitchFamily="49" charset="0"/>
              </a:rPr>
              <a:t>and other basic statistics.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9153164-AFA9-4338-98A9-9E01B9490961}"/>
              </a:ext>
            </a:extLst>
          </p:cNvPr>
          <p:cNvPicPr>
            <a:picLocks noChangeAspect="1"/>
          </p:cNvPicPr>
          <p:nvPr/>
        </p:nvPicPr>
        <p:blipFill rotWithShape="1">
          <a:blip r:embed="rId2"/>
          <a:srcRect t="9473"/>
          <a:stretch/>
        </p:blipFill>
        <p:spPr>
          <a:xfrm>
            <a:off x="1462154" y="4237583"/>
            <a:ext cx="7134093" cy="843884"/>
          </a:xfrm>
          <a:prstGeom prst="rect">
            <a:avLst/>
          </a:prstGeom>
        </p:spPr>
      </p:pic>
      <p:sp>
        <p:nvSpPr>
          <p:cNvPr id="6" name="TextBox 5">
            <a:extLst>
              <a:ext uri="{FF2B5EF4-FFF2-40B4-BE49-F238E27FC236}">
                <a16:creationId xmlns:a16="http://schemas.microsoft.com/office/drawing/2014/main" id="{C01EE165-5353-443F-A817-EF283A884592}"/>
              </a:ext>
            </a:extLst>
          </p:cNvPr>
          <p:cNvSpPr txBox="1"/>
          <p:nvPr/>
        </p:nvSpPr>
        <p:spPr>
          <a:xfrm>
            <a:off x="3768184" y="3841333"/>
            <a:ext cx="1244893" cy="320857"/>
          </a:xfrm>
          <a:prstGeom prst="rect">
            <a:avLst/>
          </a:prstGeom>
          <a:noFill/>
        </p:spPr>
        <p:txBody>
          <a:bodyPr wrap="none" rtlCol="0">
            <a:spAutoFit/>
          </a:bodyPr>
          <a:lstStyle/>
          <a:p>
            <a:r>
              <a:rPr lang="en-US" sz="1485" dirty="0"/>
              <a:t>The format is </a:t>
            </a:r>
          </a:p>
        </p:txBody>
      </p:sp>
    </p:spTree>
    <p:extLst>
      <p:ext uri="{BB962C8B-B14F-4D97-AF65-F5344CB8AC3E}">
        <p14:creationId xmlns:p14="http://schemas.microsoft.com/office/powerpoint/2010/main" val="3939660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51B2-9AAE-4B8E-BC93-F8F62E773187}"/>
              </a:ext>
            </a:extLst>
          </p:cNvPr>
          <p:cNvSpPr>
            <a:spLocks noGrp="1"/>
          </p:cNvSpPr>
          <p:nvPr>
            <p:ph type="title"/>
          </p:nvPr>
        </p:nvSpPr>
        <p:spPr/>
        <p:txBody>
          <a:bodyPr/>
          <a:lstStyle/>
          <a:p>
            <a:r>
              <a:rPr lang="en-US" dirty="0"/>
              <a:t>Per process information</a:t>
            </a:r>
          </a:p>
        </p:txBody>
      </p:sp>
      <p:sp>
        <p:nvSpPr>
          <p:cNvPr id="3" name="Content Placeholder 2">
            <a:extLst>
              <a:ext uri="{FF2B5EF4-FFF2-40B4-BE49-F238E27FC236}">
                <a16:creationId xmlns:a16="http://schemas.microsoft.com/office/drawing/2014/main" id="{25EBD974-6ED0-4D10-97D2-DC3F510D0215}"/>
              </a:ext>
            </a:extLst>
          </p:cNvPr>
          <p:cNvSpPr>
            <a:spLocks noGrp="1"/>
          </p:cNvSpPr>
          <p:nvPr>
            <p:ph idx="1"/>
          </p:nvPr>
        </p:nvSpPr>
        <p:spPr/>
        <p:txBody>
          <a:bodyPr/>
          <a:lstStyle/>
          <a:p>
            <a:r>
              <a:rPr lang="en-US" dirty="0"/>
              <a:t>Per process information is available in /proc/&lt;</a:t>
            </a:r>
            <a:r>
              <a:rPr lang="en-US" dirty="0" err="1"/>
              <a:t>pid</a:t>
            </a:r>
            <a:r>
              <a:rPr lang="en-US" dirty="0"/>
              <a:t>&gt; folder.</a:t>
            </a:r>
          </a:p>
          <a:p>
            <a:endParaRPr lang="en-US" dirty="0"/>
          </a:p>
        </p:txBody>
      </p:sp>
    </p:spTree>
    <p:extLst>
      <p:ext uri="{BB962C8B-B14F-4D97-AF65-F5344CB8AC3E}">
        <p14:creationId xmlns:p14="http://schemas.microsoft.com/office/powerpoint/2010/main" val="3786258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A7B7-5065-4DAA-B59C-F1AD5395E7E6}"/>
              </a:ext>
            </a:extLst>
          </p:cNvPr>
          <p:cNvSpPr>
            <a:spLocks noGrp="1"/>
          </p:cNvSpPr>
          <p:nvPr>
            <p:ph type="title"/>
          </p:nvPr>
        </p:nvSpPr>
        <p:spPr/>
        <p:txBody>
          <a:bodyPr/>
          <a:lstStyle/>
          <a:p>
            <a:r>
              <a:rPr lang="en-US" b="1" u="sng" dirty="0"/>
              <a:t>Resource Constraints on Processes</a:t>
            </a:r>
          </a:p>
        </p:txBody>
      </p:sp>
      <p:sp>
        <p:nvSpPr>
          <p:cNvPr id="3" name="Content Placeholder 2">
            <a:extLst>
              <a:ext uri="{FF2B5EF4-FFF2-40B4-BE49-F238E27FC236}">
                <a16:creationId xmlns:a16="http://schemas.microsoft.com/office/drawing/2014/main" id="{5938A8D3-C94F-4FC7-A599-B9CE9BC5DBBB}"/>
              </a:ext>
            </a:extLst>
          </p:cNvPr>
          <p:cNvSpPr>
            <a:spLocks noGrp="1"/>
          </p:cNvSpPr>
          <p:nvPr>
            <p:ph idx="1"/>
          </p:nvPr>
        </p:nvSpPr>
        <p:spPr/>
        <p:txBody>
          <a:bodyPr/>
          <a:lstStyle/>
          <a:p>
            <a:r>
              <a:rPr lang="en-US" dirty="0" err="1"/>
              <a:t>setrlimit</a:t>
            </a:r>
            <a:endParaRPr lang="en-US" dirty="0"/>
          </a:p>
          <a:p>
            <a:r>
              <a:rPr lang="en-US" dirty="0" err="1"/>
              <a:t>Cgroups</a:t>
            </a:r>
            <a:endParaRPr lang="en-US" dirty="0"/>
          </a:p>
          <a:p>
            <a:r>
              <a:rPr lang="en-US" dirty="0"/>
              <a:t>Disk Quota</a:t>
            </a:r>
          </a:p>
          <a:p>
            <a:r>
              <a:rPr lang="en-US" dirty="0"/>
              <a:t>Linux </a:t>
            </a:r>
            <a:r>
              <a:rPr lang="en-US" dirty="0" err="1"/>
              <a:t>tc</a:t>
            </a:r>
            <a:r>
              <a:rPr lang="en-US" dirty="0"/>
              <a:t> – network management</a:t>
            </a:r>
          </a:p>
          <a:p>
            <a:endParaRPr lang="en-US" dirty="0"/>
          </a:p>
        </p:txBody>
      </p:sp>
    </p:spTree>
    <p:extLst>
      <p:ext uri="{BB962C8B-B14F-4D97-AF65-F5344CB8AC3E}">
        <p14:creationId xmlns:p14="http://schemas.microsoft.com/office/powerpoint/2010/main" val="4013412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7E57-2474-4861-AA54-92265E1AB43C}"/>
              </a:ext>
            </a:extLst>
          </p:cNvPr>
          <p:cNvSpPr>
            <a:spLocks noGrp="1"/>
          </p:cNvSpPr>
          <p:nvPr>
            <p:ph type="title"/>
          </p:nvPr>
        </p:nvSpPr>
        <p:spPr/>
        <p:txBody>
          <a:bodyPr/>
          <a:lstStyle/>
          <a:p>
            <a:r>
              <a:rPr lang="en-US" dirty="0" err="1"/>
              <a:t>Setrlimit</a:t>
            </a:r>
            <a:r>
              <a:rPr lang="en-US" dirty="0"/>
              <a:t>/</a:t>
            </a:r>
            <a:r>
              <a:rPr lang="en-US" dirty="0" err="1"/>
              <a:t>getrlimit</a:t>
            </a:r>
            <a:r>
              <a:rPr lang="en-US" dirty="0"/>
              <a:t>/</a:t>
            </a:r>
            <a:r>
              <a:rPr lang="en-US" dirty="0" err="1"/>
              <a:t>getrusage</a:t>
            </a:r>
            <a:endParaRPr lang="en-US" dirty="0"/>
          </a:p>
        </p:txBody>
      </p:sp>
      <p:sp>
        <p:nvSpPr>
          <p:cNvPr id="3" name="Content Placeholder 2">
            <a:extLst>
              <a:ext uri="{FF2B5EF4-FFF2-40B4-BE49-F238E27FC236}">
                <a16:creationId xmlns:a16="http://schemas.microsoft.com/office/drawing/2014/main" id="{01B6C989-5144-4AA1-ABAD-1B02095B0C3E}"/>
              </a:ext>
            </a:extLst>
          </p:cNvPr>
          <p:cNvSpPr>
            <a:spLocks noGrp="1"/>
          </p:cNvSpPr>
          <p:nvPr>
            <p:ph idx="1"/>
          </p:nvPr>
        </p:nvSpPr>
        <p:spPr/>
        <p:txBody>
          <a:bodyPr/>
          <a:lstStyle/>
          <a:p>
            <a:r>
              <a:rPr lang="en-US" dirty="0">
                <a:hlinkClick r:id="rId2"/>
              </a:rPr>
              <a:t>http://man7.org/linux/man-pages/man2/getrusage.2.html</a:t>
            </a:r>
            <a:endParaRPr lang="en-US" dirty="0"/>
          </a:p>
          <a:p>
            <a:r>
              <a:rPr lang="en-US" dirty="0">
                <a:hlinkClick r:id="rId3"/>
              </a:rPr>
              <a:t>http://man7.org/linux/man-pages/man2/getrlimit.2.html</a:t>
            </a:r>
            <a:r>
              <a:rPr lang="en-US" dirty="0"/>
              <a:t> (</a:t>
            </a:r>
            <a:r>
              <a:rPr lang="en-US" dirty="0" err="1"/>
              <a:t>setrlimit</a:t>
            </a:r>
            <a:r>
              <a:rPr lang="en-US" dirty="0"/>
              <a:t> and </a:t>
            </a:r>
            <a:r>
              <a:rPr lang="en-US" dirty="0" err="1"/>
              <a:t>getrlimit</a:t>
            </a:r>
            <a:r>
              <a:rPr lang="en-US" dirty="0"/>
              <a:t>)</a:t>
            </a:r>
          </a:p>
          <a:p>
            <a:pPr lvl="1"/>
            <a:r>
              <a:rPr lang="en-US" dirty="0"/>
              <a:t>Soft limit</a:t>
            </a:r>
          </a:p>
          <a:p>
            <a:pPr lvl="1"/>
            <a:r>
              <a:rPr lang="en-US" dirty="0"/>
              <a:t>Hard limit</a:t>
            </a:r>
          </a:p>
          <a:p>
            <a:endParaRPr lang="en-US" dirty="0"/>
          </a:p>
        </p:txBody>
      </p:sp>
    </p:spTree>
    <p:extLst>
      <p:ext uri="{BB962C8B-B14F-4D97-AF65-F5344CB8AC3E}">
        <p14:creationId xmlns:p14="http://schemas.microsoft.com/office/powerpoint/2010/main" val="4040648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Two basic kernel abstractions:</a:t>
            </a:r>
          </a:p>
          <a:p>
            <a:endParaRPr lang="en-US" dirty="0"/>
          </a:p>
          <a:p>
            <a:r>
              <a:rPr lang="en-US" dirty="0"/>
              <a:t>1) nested groups of processes</a:t>
            </a:r>
          </a:p>
          <a:p>
            <a:endParaRPr lang="en-US" dirty="0"/>
          </a:p>
          <a:p>
            <a:r>
              <a:rPr lang="en-US" dirty="0"/>
              <a:t>2) “controllers” which limit resources</a:t>
            </a:r>
          </a:p>
        </p:txBody>
      </p:sp>
      <p:sp>
        <p:nvSpPr>
          <p:cNvPr id="3" name="Title 2"/>
          <p:cNvSpPr>
            <a:spLocks noGrp="1"/>
          </p:cNvSpPr>
          <p:nvPr>
            <p:ph type="title"/>
          </p:nvPr>
        </p:nvSpPr>
        <p:spPr>
          <a:xfrm>
            <a:off x="381000" y="0"/>
            <a:ext cx="9220200" cy="754380"/>
          </a:xfrm>
        </p:spPr>
        <p:txBody>
          <a:bodyPr>
            <a:normAutofit fontScale="90000"/>
          </a:bodyPr>
          <a:lstStyle/>
          <a:p>
            <a:r>
              <a:rPr lang="en-US" dirty="0"/>
              <a:t>Control </a:t>
            </a:r>
            <a:r>
              <a:rPr lang="en-US" dirty="0" smtClean="0"/>
              <a:t>Groups aka </a:t>
            </a:r>
            <a:r>
              <a:rPr lang="en-US" dirty="0"/>
              <a:t>“</a:t>
            </a:r>
            <a:r>
              <a:rPr lang="en-US" dirty="0" err="1"/>
              <a:t>cgroups</a:t>
            </a:r>
            <a:r>
              <a:rPr lang="en-US" dirty="0"/>
              <a:t>”</a:t>
            </a:r>
          </a:p>
        </p:txBody>
      </p:sp>
      <p:sp>
        <p:nvSpPr>
          <p:cNvPr id="4" name="Slide Number Placeholder 3"/>
          <p:cNvSpPr>
            <a:spLocks noGrp="1"/>
          </p:cNvSpPr>
          <p:nvPr>
            <p:ph type="sldNum" sz="quarter" idx="10"/>
          </p:nvPr>
        </p:nvSpPr>
        <p:spPr/>
        <p:txBody>
          <a:bodyPr/>
          <a:lstStyle/>
          <a:p>
            <a:pPr>
              <a:defRPr/>
            </a:pPr>
            <a:fld id="{011FA4CD-F833-436F-B3D1-2B915BC8BEA8}" type="slidenum">
              <a:rPr lang="en-US" smtClean="0"/>
              <a:pPr>
                <a:defRPr/>
              </a:pPr>
              <a:t>25</a:t>
            </a:fld>
            <a:endParaRPr lang="en-US"/>
          </a:p>
        </p:txBody>
      </p:sp>
    </p:spTree>
    <p:extLst>
      <p:ext uri="{BB962C8B-B14F-4D97-AF65-F5344CB8AC3E}">
        <p14:creationId xmlns:p14="http://schemas.microsoft.com/office/powerpoint/2010/main" val="3884799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Cpu</a:t>
            </a:r>
            <a:endParaRPr lang="en-US" dirty="0"/>
          </a:p>
          <a:p>
            <a:r>
              <a:rPr lang="en-US" dirty="0"/>
              <a:t>Memory</a:t>
            </a:r>
          </a:p>
          <a:p>
            <a:r>
              <a:rPr lang="en-US" dirty="0"/>
              <a:t>freezer</a:t>
            </a:r>
          </a:p>
          <a:p>
            <a:endParaRPr lang="en-US" dirty="0"/>
          </a:p>
        </p:txBody>
      </p:sp>
      <p:sp>
        <p:nvSpPr>
          <p:cNvPr id="3" name="Title 2"/>
          <p:cNvSpPr>
            <a:spLocks noGrp="1"/>
          </p:cNvSpPr>
          <p:nvPr>
            <p:ph type="title"/>
          </p:nvPr>
        </p:nvSpPr>
        <p:spPr/>
        <p:txBody>
          <a:bodyPr/>
          <a:lstStyle/>
          <a:p>
            <a:r>
              <a:rPr lang="en-US" dirty="0" err="1"/>
              <a:t>Cgroup</a:t>
            </a:r>
            <a:r>
              <a:rPr lang="en-US" dirty="0"/>
              <a:t> controllers</a:t>
            </a:r>
          </a:p>
        </p:txBody>
      </p:sp>
      <p:sp>
        <p:nvSpPr>
          <p:cNvPr id="4" name="Slide Number Placeholder 3"/>
          <p:cNvSpPr>
            <a:spLocks noGrp="1"/>
          </p:cNvSpPr>
          <p:nvPr>
            <p:ph type="sldNum" sz="quarter" idx="10"/>
          </p:nvPr>
        </p:nvSpPr>
        <p:spPr/>
        <p:txBody>
          <a:bodyPr/>
          <a:lstStyle/>
          <a:p>
            <a:pPr>
              <a:defRPr/>
            </a:pPr>
            <a:fld id="{011FA4CD-F833-436F-B3D1-2B915BC8BEA8}" type="slidenum">
              <a:rPr lang="en-US" smtClean="0"/>
              <a:pPr>
                <a:defRPr/>
              </a:pPr>
              <a:t>26</a:t>
            </a:fld>
            <a:endParaRPr lang="en-US"/>
          </a:p>
        </p:txBody>
      </p:sp>
    </p:spTree>
    <p:extLst>
      <p:ext uri="{BB962C8B-B14F-4D97-AF65-F5344CB8AC3E}">
        <p14:creationId xmlns:p14="http://schemas.microsoft.com/office/powerpoint/2010/main" val="2773114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ACFF-F961-4051-BAB0-13B4A56E46E2}"/>
              </a:ext>
            </a:extLst>
          </p:cNvPr>
          <p:cNvSpPr>
            <a:spLocks noGrp="1"/>
          </p:cNvSpPr>
          <p:nvPr>
            <p:ph type="title"/>
          </p:nvPr>
        </p:nvSpPr>
        <p:spPr/>
        <p:txBody>
          <a:bodyPr/>
          <a:lstStyle/>
          <a:p>
            <a:r>
              <a:rPr lang="en-US" dirty="0"/>
              <a:t>Try out memory controller</a:t>
            </a:r>
          </a:p>
        </p:txBody>
      </p:sp>
      <p:sp>
        <p:nvSpPr>
          <p:cNvPr id="3" name="Content Placeholder 2">
            <a:extLst>
              <a:ext uri="{FF2B5EF4-FFF2-40B4-BE49-F238E27FC236}">
                <a16:creationId xmlns:a16="http://schemas.microsoft.com/office/drawing/2014/main" id="{3D176C5D-B7D0-4861-ADD5-F663460AA5F4}"/>
              </a:ext>
            </a:extLst>
          </p:cNvPr>
          <p:cNvSpPr>
            <a:spLocks noGrp="1"/>
          </p:cNvSpPr>
          <p:nvPr>
            <p:ph idx="1"/>
          </p:nvPr>
        </p:nvSpPr>
        <p:spPr/>
        <p:txBody>
          <a:bodyPr>
            <a:normAutofit fontScale="62500" lnSpcReduction="20000"/>
          </a:bodyPr>
          <a:lstStyle/>
          <a:p>
            <a:r>
              <a:rPr lang="en-US" dirty="0" err="1"/>
              <a:t>sudo</a:t>
            </a:r>
            <a:r>
              <a:rPr lang="en-US" dirty="0"/>
              <a:t> apt-get install libcgroup1 </a:t>
            </a:r>
            <a:r>
              <a:rPr lang="en-US" dirty="0" err="1"/>
              <a:t>cgroup</a:t>
            </a:r>
            <a:r>
              <a:rPr lang="en-US" dirty="0"/>
              <a:t>-tools</a:t>
            </a:r>
          </a:p>
          <a:p>
            <a:r>
              <a:rPr lang="en-US" dirty="0" err="1"/>
              <a:t>sudo</a:t>
            </a:r>
            <a:r>
              <a:rPr lang="en-US" dirty="0"/>
              <a:t> </a:t>
            </a:r>
            <a:r>
              <a:rPr lang="en-US" dirty="0" err="1"/>
              <a:t>mkdir</a:t>
            </a:r>
            <a:r>
              <a:rPr lang="en-US" dirty="0"/>
              <a:t> /sys/fs/</a:t>
            </a:r>
            <a:r>
              <a:rPr lang="en-US" dirty="0" err="1"/>
              <a:t>cgroup</a:t>
            </a:r>
            <a:r>
              <a:rPr lang="en-US" dirty="0"/>
              <a:t>/memory/foo</a:t>
            </a:r>
          </a:p>
          <a:p>
            <a:r>
              <a:rPr lang="en-US" dirty="0"/>
              <a:t>echo 50000000 &gt; /sys/fs/</a:t>
            </a:r>
            <a:r>
              <a:rPr lang="en-US" dirty="0" err="1"/>
              <a:t>cgroup</a:t>
            </a:r>
            <a:r>
              <a:rPr lang="en-US" dirty="0"/>
              <a:t>/memory/foo/</a:t>
            </a:r>
            <a:r>
              <a:rPr lang="en-US" dirty="0" err="1"/>
              <a:t>memory.limit_in_bytes</a:t>
            </a:r>
            <a:endParaRPr lang="en-US" dirty="0"/>
          </a:p>
          <a:p>
            <a:endParaRPr lang="en-US" dirty="0"/>
          </a:p>
          <a:p>
            <a:r>
              <a:rPr lang="en-US" dirty="0"/>
              <a:t>./</a:t>
            </a:r>
            <a:r>
              <a:rPr lang="en-US" dirty="0" err="1"/>
              <a:t>myapplication</a:t>
            </a:r>
            <a:r>
              <a:rPr lang="en-US" dirty="0"/>
              <a:t> &amp;</a:t>
            </a:r>
          </a:p>
          <a:p>
            <a:endParaRPr lang="en-US" dirty="0"/>
          </a:p>
          <a:p>
            <a:r>
              <a:rPr lang="en-US" dirty="0"/>
              <a:t>echo 3000&gt; /sys/fs/</a:t>
            </a:r>
            <a:r>
              <a:rPr lang="en-US" dirty="0" err="1"/>
              <a:t>cgroup</a:t>
            </a:r>
            <a:r>
              <a:rPr lang="en-US" dirty="0"/>
              <a:t>/memory/foo/</a:t>
            </a:r>
            <a:r>
              <a:rPr lang="en-US" dirty="0" err="1"/>
              <a:t>cgroup.procs</a:t>
            </a:r>
            <a:endParaRPr lang="en-US" dirty="0"/>
          </a:p>
          <a:p>
            <a:endParaRPr lang="en-US" dirty="0"/>
          </a:p>
          <a:p>
            <a:endParaRPr lang="en-US" dirty="0"/>
          </a:p>
          <a:p>
            <a:r>
              <a:rPr lang="en-US" dirty="0"/>
              <a:t>Note: if a task exceeds its defined limits, the kernel will intervene and, in some cases, kill that task.</a:t>
            </a:r>
          </a:p>
          <a:p>
            <a:endParaRPr lang="en-US" dirty="0"/>
          </a:p>
          <a:p>
            <a:r>
              <a:rPr lang="en-US" dirty="0"/>
              <a:t>Again, when you read the value back, it always will be a multiple of the kernel page size. </a:t>
            </a:r>
          </a:p>
          <a:p>
            <a:r>
              <a:rPr lang="en-US" dirty="0"/>
              <a:t>So, although you set it to 500 bytes, it's really set to 4 KB:</a:t>
            </a:r>
          </a:p>
        </p:txBody>
      </p:sp>
    </p:spTree>
    <p:extLst>
      <p:ext uri="{BB962C8B-B14F-4D97-AF65-F5344CB8AC3E}">
        <p14:creationId xmlns:p14="http://schemas.microsoft.com/office/powerpoint/2010/main" val="3461328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75FD-E561-46B8-A340-E136968B31F0}"/>
              </a:ext>
            </a:extLst>
          </p:cNvPr>
          <p:cNvSpPr>
            <a:spLocks noGrp="1"/>
          </p:cNvSpPr>
          <p:nvPr>
            <p:ph type="title"/>
          </p:nvPr>
        </p:nvSpPr>
        <p:spPr>
          <a:xfrm>
            <a:off x="535367" y="1576420"/>
            <a:ext cx="3012460" cy="1383197"/>
          </a:xfrm>
        </p:spPr>
        <p:txBody>
          <a:bodyPr>
            <a:normAutofit/>
          </a:bodyPr>
          <a:lstStyle/>
          <a:p>
            <a:r>
              <a:rPr lang="en-US" dirty="0"/>
              <a:t>OOM Killer</a:t>
            </a:r>
          </a:p>
        </p:txBody>
      </p:sp>
      <p:sp>
        <p:nvSpPr>
          <p:cNvPr id="3" name="Content Placeholder 2">
            <a:extLst>
              <a:ext uri="{FF2B5EF4-FFF2-40B4-BE49-F238E27FC236}">
                <a16:creationId xmlns:a16="http://schemas.microsoft.com/office/drawing/2014/main" id="{DEE73A83-7042-40A8-A9E5-5689AAE0FEBE}"/>
              </a:ext>
            </a:extLst>
          </p:cNvPr>
          <p:cNvSpPr>
            <a:spLocks noGrp="1"/>
          </p:cNvSpPr>
          <p:nvPr>
            <p:ph idx="1"/>
          </p:nvPr>
        </p:nvSpPr>
        <p:spPr>
          <a:xfrm>
            <a:off x="535368" y="3068955"/>
            <a:ext cx="3012459" cy="3122971"/>
          </a:xfrm>
        </p:spPr>
        <p:txBody>
          <a:bodyPr>
            <a:normAutofit/>
          </a:bodyPr>
          <a:lstStyle/>
          <a:p>
            <a:r>
              <a:rPr lang="en-US" sz="1485"/>
              <a:t>If the task exceeds budget.</a:t>
            </a:r>
          </a:p>
        </p:txBody>
      </p:sp>
      <p:pic>
        <p:nvPicPr>
          <p:cNvPr id="4" name="Picture 3">
            <a:extLst>
              <a:ext uri="{FF2B5EF4-FFF2-40B4-BE49-F238E27FC236}">
                <a16:creationId xmlns:a16="http://schemas.microsoft.com/office/drawing/2014/main" id="{3FD277CA-EBD7-41EE-8FE3-29730BFDE22F}"/>
              </a:ext>
            </a:extLst>
          </p:cNvPr>
          <p:cNvPicPr>
            <a:picLocks noChangeAspect="1"/>
          </p:cNvPicPr>
          <p:nvPr/>
        </p:nvPicPr>
        <p:blipFill rotWithShape="1">
          <a:blip r:embed="rId2"/>
          <a:srcRect r="6662"/>
          <a:stretch/>
        </p:blipFill>
        <p:spPr>
          <a:xfrm>
            <a:off x="4876800" y="2096517"/>
            <a:ext cx="4479498" cy="4067334"/>
          </a:xfrm>
          <a:prstGeom prst="rect">
            <a:avLst/>
          </a:prstGeom>
          <a:effectLst/>
        </p:spPr>
      </p:pic>
    </p:spTree>
    <p:extLst>
      <p:ext uri="{BB962C8B-B14F-4D97-AF65-F5344CB8AC3E}">
        <p14:creationId xmlns:p14="http://schemas.microsoft.com/office/powerpoint/2010/main" val="3824840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0080-73DA-4330-855C-13403204EE13}"/>
              </a:ext>
            </a:extLst>
          </p:cNvPr>
          <p:cNvSpPr>
            <a:spLocks noGrp="1"/>
          </p:cNvSpPr>
          <p:nvPr>
            <p:ph type="title"/>
          </p:nvPr>
        </p:nvSpPr>
        <p:spPr/>
        <p:txBody>
          <a:bodyPr/>
          <a:lstStyle/>
          <a:p>
            <a:r>
              <a:rPr lang="en-US" dirty="0"/>
              <a:t>Writing Monitors</a:t>
            </a:r>
          </a:p>
        </p:txBody>
      </p:sp>
      <p:sp>
        <p:nvSpPr>
          <p:cNvPr id="3" name="Content Placeholder 2">
            <a:extLst>
              <a:ext uri="{FF2B5EF4-FFF2-40B4-BE49-F238E27FC236}">
                <a16:creationId xmlns:a16="http://schemas.microsoft.com/office/drawing/2014/main" id="{2C7C28F7-CACC-4553-A2C8-5F8ADCF22864}"/>
              </a:ext>
            </a:extLst>
          </p:cNvPr>
          <p:cNvSpPr>
            <a:spLocks noGrp="1"/>
          </p:cNvSpPr>
          <p:nvPr>
            <p:ph idx="1"/>
          </p:nvPr>
        </p:nvSpPr>
        <p:spPr>
          <a:xfrm>
            <a:off x="441311" y="1068670"/>
            <a:ext cx="9052560" cy="5129425"/>
          </a:xfrm>
        </p:spPr>
        <p:txBody>
          <a:bodyPr/>
          <a:lstStyle/>
          <a:p>
            <a:r>
              <a:rPr lang="en-US" dirty="0"/>
              <a:t>Write programs that utilize the kernel counters from /proc and provide periodic statistics.</a:t>
            </a:r>
          </a:p>
          <a:p>
            <a:r>
              <a:rPr lang="en-US" dirty="0"/>
              <a:t>Issue alerts when degradation is noticed.</a:t>
            </a:r>
          </a:p>
          <a:p>
            <a:r>
              <a:rPr lang="en-US" dirty="0"/>
              <a:t>Don’ts of monitoring</a:t>
            </a:r>
          </a:p>
          <a:p>
            <a:pPr lvl="1"/>
            <a:r>
              <a:rPr lang="en-US" dirty="0"/>
              <a:t>Don’t put too heavy a load on monitoring.</a:t>
            </a:r>
          </a:p>
          <a:p>
            <a:pPr lvl="1"/>
            <a:r>
              <a:rPr lang="en-US" dirty="0"/>
              <a:t>Interesting problems occur if you try to monitor on a set of machines at the same time.</a:t>
            </a:r>
          </a:p>
          <a:p>
            <a:pPr lvl="1"/>
            <a:r>
              <a:rPr lang="en-US" dirty="0"/>
              <a:t>Read the following paper</a:t>
            </a:r>
          </a:p>
          <a:p>
            <a:pPr lvl="1"/>
            <a:endParaRPr lang="en-US" dirty="0"/>
          </a:p>
        </p:txBody>
      </p:sp>
      <p:sp>
        <p:nvSpPr>
          <p:cNvPr id="4" name="Rectangle 3">
            <a:extLst>
              <a:ext uri="{FF2B5EF4-FFF2-40B4-BE49-F238E27FC236}">
                <a16:creationId xmlns:a16="http://schemas.microsoft.com/office/drawing/2014/main" id="{63CF3447-812F-48C9-A248-2742AC1359DA}"/>
              </a:ext>
            </a:extLst>
          </p:cNvPr>
          <p:cNvSpPr/>
          <p:nvPr/>
        </p:nvSpPr>
        <p:spPr>
          <a:xfrm>
            <a:off x="473737" y="5938987"/>
            <a:ext cx="8593924" cy="777905"/>
          </a:xfrm>
          <a:prstGeom prst="rect">
            <a:avLst/>
          </a:prstGeom>
        </p:spPr>
        <p:txBody>
          <a:bodyPr wrap="square">
            <a:spAutoFit/>
          </a:bodyPr>
          <a:lstStyle/>
          <a:p>
            <a:r>
              <a:rPr lang="en-US" sz="1485" b="1" dirty="0">
                <a:solidFill>
                  <a:srgbClr val="2E414F"/>
                </a:solidFill>
                <a:latin typeface="-apple-system"/>
              </a:rPr>
              <a:t>Dubey, Abhishek et al. “Compensating for Timing Jitter in Computing Systems with General-Purpose Operating Systems.” </a:t>
            </a:r>
            <a:r>
              <a:rPr lang="en-US" sz="1485" b="1" i="1" dirty="0">
                <a:solidFill>
                  <a:srgbClr val="2E414F"/>
                </a:solidFill>
                <a:latin typeface="-apple-system"/>
              </a:rPr>
              <a:t>2009 IEEE International Symposium on Object/Component/Service-Oriented Real-Time Distributed Computing</a:t>
            </a:r>
            <a:r>
              <a:rPr lang="en-US" sz="1485" b="1" dirty="0">
                <a:solidFill>
                  <a:srgbClr val="2E414F"/>
                </a:solidFill>
                <a:latin typeface="-apple-system"/>
              </a:rPr>
              <a:t> (2009): 55-62.</a:t>
            </a:r>
            <a:endParaRPr lang="en-US" sz="1485" b="1" dirty="0"/>
          </a:p>
        </p:txBody>
      </p:sp>
    </p:spTree>
    <p:extLst>
      <p:ext uri="{BB962C8B-B14F-4D97-AF65-F5344CB8AC3E}">
        <p14:creationId xmlns:p14="http://schemas.microsoft.com/office/powerpoint/2010/main" val="284422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D468-228D-4634-92D7-71D36170E744}"/>
              </a:ext>
            </a:extLst>
          </p:cNvPr>
          <p:cNvSpPr>
            <a:spLocks noGrp="1"/>
          </p:cNvSpPr>
          <p:nvPr>
            <p:ph type="title"/>
          </p:nvPr>
        </p:nvSpPr>
        <p:spPr/>
        <p:txBody>
          <a:bodyPr/>
          <a:lstStyle/>
          <a:p>
            <a:r>
              <a:rPr lang="en-US" dirty="0"/>
              <a:t>Service Level Indicators</a:t>
            </a:r>
          </a:p>
        </p:txBody>
      </p:sp>
      <p:sp>
        <p:nvSpPr>
          <p:cNvPr id="3" name="Content Placeholder 2">
            <a:extLst>
              <a:ext uri="{FF2B5EF4-FFF2-40B4-BE49-F238E27FC236}">
                <a16:creationId xmlns:a16="http://schemas.microsoft.com/office/drawing/2014/main" id="{8FA1D0D5-88FC-473F-BD4E-B77C9E149E99}"/>
              </a:ext>
            </a:extLst>
          </p:cNvPr>
          <p:cNvSpPr>
            <a:spLocks noGrp="1"/>
          </p:cNvSpPr>
          <p:nvPr>
            <p:ph idx="1"/>
          </p:nvPr>
        </p:nvSpPr>
        <p:spPr/>
        <p:txBody>
          <a:bodyPr>
            <a:normAutofit fontScale="85000" lnSpcReduction="20000"/>
          </a:bodyPr>
          <a:lstStyle/>
          <a:p>
            <a:r>
              <a:rPr lang="en-US" dirty="0"/>
              <a:t>SLI as the ratio of two numbers: the number of good events divided by the total number of events</a:t>
            </a:r>
          </a:p>
          <a:p>
            <a:r>
              <a:rPr lang="en-US" dirty="0" smtClean="0"/>
              <a:t>Examples</a:t>
            </a:r>
          </a:p>
          <a:p>
            <a:pPr lvl="1"/>
            <a:r>
              <a:rPr lang="en-US" dirty="0" smtClean="0"/>
              <a:t>Number </a:t>
            </a:r>
            <a:r>
              <a:rPr lang="en-US" dirty="0"/>
              <a:t>of successful HTTP requests / total HTTP requests (success rate)</a:t>
            </a:r>
          </a:p>
          <a:p>
            <a:pPr lvl="1"/>
            <a:r>
              <a:rPr lang="en-US" dirty="0"/>
              <a:t>Number of </a:t>
            </a:r>
            <a:r>
              <a:rPr lang="en-US" dirty="0" err="1"/>
              <a:t>gRPC</a:t>
            </a:r>
            <a:r>
              <a:rPr lang="en-US" dirty="0"/>
              <a:t> calls (https://grpc.io/about/) that completed successfully in &lt; 100 </a:t>
            </a:r>
            <a:r>
              <a:rPr lang="en-US" dirty="0" err="1"/>
              <a:t>ms</a:t>
            </a:r>
            <a:r>
              <a:rPr lang="en-US" dirty="0"/>
              <a:t> / total </a:t>
            </a:r>
            <a:r>
              <a:rPr lang="en-US" dirty="0" err="1"/>
              <a:t>gRPC</a:t>
            </a:r>
            <a:r>
              <a:rPr lang="en-US" dirty="0"/>
              <a:t> requests</a:t>
            </a:r>
          </a:p>
          <a:p>
            <a:pPr lvl="1"/>
            <a:r>
              <a:rPr lang="en-US" dirty="0"/>
              <a:t>Number of search results that used the entire corpus / total number of search results, including those that degraded gracefully</a:t>
            </a:r>
          </a:p>
          <a:p>
            <a:pPr lvl="1"/>
            <a:r>
              <a:rPr lang="en-US" dirty="0"/>
              <a:t>Number of “stock check count” requests from product searches that used stock data fresher than 10 minutes / total number of stock check requests</a:t>
            </a:r>
          </a:p>
        </p:txBody>
      </p:sp>
    </p:spTree>
    <p:extLst>
      <p:ext uri="{BB962C8B-B14F-4D97-AF65-F5344CB8AC3E}">
        <p14:creationId xmlns:p14="http://schemas.microsoft.com/office/powerpoint/2010/main" val="341593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8E22-1119-448E-8590-2E0E70A348CC}"/>
              </a:ext>
            </a:extLst>
          </p:cNvPr>
          <p:cNvSpPr>
            <a:spLocks noGrp="1"/>
          </p:cNvSpPr>
          <p:nvPr>
            <p:ph type="title"/>
          </p:nvPr>
        </p:nvSpPr>
        <p:spPr/>
        <p:txBody>
          <a:bodyPr/>
          <a:lstStyle/>
          <a:p>
            <a:r>
              <a:rPr lang="en-US" dirty="0"/>
              <a:t>Identify process shutdowns.</a:t>
            </a:r>
          </a:p>
        </p:txBody>
      </p:sp>
      <p:sp>
        <p:nvSpPr>
          <p:cNvPr id="3" name="Content Placeholder 2">
            <a:extLst>
              <a:ext uri="{FF2B5EF4-FFF2-40B4-BE49-F238E27FC236}">
                <a16:creationId xmlns:a16="http://schemas.microsoft.com/office/drawing/2014/main" id="{D3C95FC0-3288-46C6-A008-3BFE55D6F372}"/>
              </a:ext>
            </a:extLst>
          </p:cNvPr>
          <p:cNvSpPr>
            <a:spLocks noGrp="1"/>
          </p:cNvSpPr>
          <p:nvPr>
            <p:ph idx="1"/>
          </p:nvPr>
        </p:nvSpPr>
        <p:spPr/>
        <p:txBody>
          <a:bodyPr/>
          <a:lstStyle/>
          <a:p>
            <a:r>
              <a:rPr lang="en-US" dirty="0"/>
              <a:t>Parent will know about child termination </a:t>
            </a:r>
          </a:p>
          <a:p>
            <a:pPr lvl="1"/>
            <a:r>
              <a:rPr lang="en-US" dirty="0"/>
              <a:t>SIGCHLD Handler</a:t>
            </a:r>
          </a:p>
          <a:p>
            <a:pPr lvl="1"/>
            <a:r>
              <a:rPr lang="en-US" dirty="0"/>
              <a:t>Can restart the child</a:t>
            </a:r>
          </a:p>
          <a:p>
            <a:r>
              <a:rPr lang="en-US" dirty="0"/>
              <a:t>Linux provides another notification mechanism.</a:t>
            </a:r>
          </a:p>
          <a:p>
            <a:pPr lvl="1"/>
            <a:r>
              <a:rPr lang="en-US" dirty="0" err="1"/>
              <a:t>Netlink</a:t>
            </a:r>
            <a:r>
              <a:rPr lang="en-US" dirty="0"/>
              <a:t> socket</a:t>
            </a:r>
          </a:p>
          <a:p>
            <a:pPr lvl="1"/>
            <a:endParaRPr lang="en-US" dirty="0"/>
          </a:p>
        </p:txBody>
      </p:sp>
      <p:sp>
        <p:nvSpPr>
          <p:cNvPr id="4" name="Rectangle 3">
            <a:extLst>
              <a:ext uri="{FF2B5EF4-FFF2-40B4-BE49-F238E27FC236}">
                <a16:creationId xmlns:a16="http://schemas.microsoft.com/office/drawing/2014/main" id="{8C57F064-39CD-471D-B4DE-BAE5888CC61F}"/>
              </a:ext>
            </a:extLst>
          </p:cNvPr>
          <p:cNvSpPr/>
          <p:nvPr/>
        </p:nvSpPr>
        <p:spPr>
          <a:xfrm>
            <a:off x="3962400" y="4114800"/>
            <a:ext cx="4592219" cy="320857"/>
          </a:xfrm>
          <a:prstGeom prst="rect">
            <a:avLst/>
          </a:prstGeom>
        </p:spPr>
        <p:txBody>
          <a:bodyPr wrap="none">
            <a:spAutoFit/>
          </a:bodyPr>
          <a:lstStyle/>
          <a:p>
            <a:r>
              <a:rPr lang="en-US" sz="1485" dirty="0"/>
              <a:t>https://www.systutorials.com/docs/linux/man/7-netlink/</a:t>
            </a:r>
          </a:p>
        </p:txBody>
      </p:sp>
      <p:sp>
        <p:nvSpPr>
          <p:cNvPr id="6" name="Rectangle 5">
            <a:extLst>
              <a:ext uri="{FF2B5EF4-FFF2-40B4-BE49-F238E27FC236}">
                <a16:creationId xmlns:a16="http://schemas.microsoft.com/office/drawing/2014/main" id="{4CC55B42-6778-46B9-B77E-9154F93FACCB}"/>
              </a:ext>
            </a:extLst>
          </p:cNvPr>
          <p:cNvSpPr/>
          <p:nvPr/>
        </p:nvSpPr>
        <p:spPr>
          <a:xfrm>
            <a:off x="2326315" y="5388480"/>
            <a:ext cx="5947663" cy="549381"/>
          </a:xfrm>
          <a:prstGeom prst="rect">
            <a:avLst/>
          </a:prstGeom>
        </p:spPr>
        <p:txBody>
          <a:bodyPr wrap="square">
            <a:spAutoFit/>
          </a:bodyPr>
          <a:lstStyle/>
          <a:p>
            <a:r>
              <a:rPr lang="en-US" sz="1485" dirty="0"/>
              <a:t>Check out https://github.com/Parrot-Developers/fusion/blob/master/pidwatch/src/pidwatch.c</a:t>
            </a:r>
          </a:p>
        </p:txBody>
      </p:sp>
    </p:spTree>
    <p:extLst>
      <p:ext uri="{BB962C8B-B14F-4D97-AF65-F5344CB8AC3E}">
        <p14:creationId xmlns:p14="http://schemas.microsoft.com/office/powerpoint/2010/main" val="1632286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AB31-99B7-4116-84ED-A8FD0B0CF6B2}"/>
              </a:ext>
            </a:extLst>
          </p:cNvPr>
          <p:cNvSpPr>
            <a:spLocks noGrp="1"/>
          </p:cNvSpPr>
          <p:nvPr>
            <p:ph type="title"/>
          </p:nvPr>
        </p:nvSpPr>
        <p:spPr>
          <a:xfrm>
            <a:off x="175260" y="25940"/>
            <a:ext cx="9707880" cy="888273"/>
          </a:xfrm>
        </p:spPr>
        <p:txBody>
          <a:bodyPr>
            <a:normAutofit fontScale="90000"/>
          </a:bodyPr>
          <a:lstStyle/>
          <a:p>
            <a:r>
              <a:rPr lang="en-US" dirty="0"/>
              <a:t>Automatic process start and management</a:t>
            </a:r>
          </a:p>
        </p:txBody>
      </p:sp>
      <p:sp>
        <p:nvSpPr>
          <p:cNvPr id="3" name="Content Placeholder 2">
            <a:extLst>
              <a:ext uri="{FF2B5EF4-FFF2-40B4-BE49-F238E27FC236}">
                <a16:creationId xmlns:a16="http://schemas.microsoft.com/office/drawing/2014/main" id="{9A31F9F8-73FD-4FF0-BD44-8065490E3F66}"/>
              </a:ext>
            </a:extLst>
          </p:cNvPr>
          <p:cNvSpPr>
            <a:spLocks noGrp="1"/>
          </p:cNvSpPr>
          <p:nvPr>
            <p:ph idx="1"/>
          </p:nvPr>
        </p:nvSpPr>
        <p:spPr/>
        <p:txBody>
          <a:bodyPr/>
          <a:lstStyle/>
          <a:p>
            <a:r>
              <a:rPr lang="en-US" dirty="0" err="1"/>
              <a:t>Systemd</a:t>
            </a:r>
            <a:r>
              <a:rPr lang="en-US" dirty="0"/>
              <a:t> in </a:t>
            </a:r>
            <a:r>
              <a:rPr lang="en-US" dirty="0" err="1"/>
              <a:t>linux</a:t>
            </a:r>
            <a:r>
              <a:rPr lang="en-US" dirty="0"/>
              <a:t> provides the ability to manage and start long running background processes.</a:t>
            </a:r>
          </a:p>
        </p:txBody>
      </p:sp>
    </p:spTree>
    <p:extLst>
      <p:ext uri="{BB962C8B-B14F-4D97-AF65-F5344CB8AC3E}">
        <p14:creationId xmlns:p14="http://schemas.microsoft.com/office/powerpoint/2010/main" val="1709360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C85F-911C-4DDC-83AB-853BCEC9B08A}"/>
              </a:ext>
            </a:extLst>
          </p:cNvPr>
          <p:cNvSpPr>
            <a:spLocks noGrp="1"/>
          </p:cNvSpPr>
          <p:nvPr>
            <p:ph type="title"/>
          </p:nvPr>
        </p:nvSpPr>
        <p:spPr/>
        <p:txBody>
          <a:bodyPr/>
          <a:lstStyle/>
          <a:p>
            <a:r>
              <a:rPr lang="en-US" dirty="0"/>
              <a:t>Distributed Monitoring</a:t>
            </a:r>
          </a:p>
        </p:txBody>
      </p:sp>
      <p:sp>
        <p:nvSpPr>
          <p:cNvPr id="3" name="Content Placeholder 2">
            <a:extLst>
              <a:ext uri="{FF2B5EF4-FFF2-40B4-BE49-F238E27FC236}">
                <a16:creationId xmlns:a16="http://schemas.microsoft.com/office/drawing/2014/main" id="{20B620A2-1C96-4599-8FE3-2F3A002CC51E}"/>
              </a:ext>
            </a:extLst>
          </p:cNvPr>
          <p:cNvSpPr>
            <a:spLocks noGrp="1"/>
          </p:cNvSpPr>
          <p:nvPr>
            <p:ph idx="1"/>
          </p:nvPr>
        </p:nvSpPr>
        <p:spPr/>
        <p:txBody>
          <a:bodyPr/>
          <a:lstStyle/>
          <a:p>
            <a:r>
              <a:rPr lang="en-US" dirty="0"/>
              <a:t>Elastic-Search</a:t>
            </a:r>
          </a:p>
          <a:p>
            <a:r>
              <a:rPr lang="en-US" dirty="0"/>
              <a:t>Nagios</a:t>
            </a:r>
          </a:p>
          <a:p>
            <a:r>
              <a:rPr lang="en-US" dirty="0"/>
              <a:t>Syslog-NG</a:t>
            </a:r>
          </a:p>
          <a:p>
            <a:r>
              <a:rPr lang="en-US" dirty="0"/>
              <a:t>Splunk</a:t>
            </a:r>
          </a:p>
          <a:p>
            <a:r>
              <a:rPr lang="en-US" dirty="0"/>
              <a:t>…</a:t>
            </a:r>
          </a:p>
          <a:p>
            <a:endParaRPr lang="en-US" dirty="0"/>
          </a:p>
        </p:txBody>
      </p:sp>
      <p:sp>
        <p:nvSpPr>
          <p:cNvPr id="4" name="Rectangle 3"/>
          <p:cNvSpPr/>
          <p:nvPr/>
        </p:nvSpPr>
        <p:spPr>
          <a:xfrm>
            <a:off x="4038600" y="5486400"/>
            <a:ext cx="5029200" cy="646331"/>
          </a:xfrm>
          <a:prstGeom prst="rect">
            <a:avLst/>
          </a:prstGeom>
        </p:spPr>
        <p:txBody>
          <a:bodyPr>
            <a:spAutoFit/>
          </a:bodyPr>
          <a:lstStyle/>
          <a:p>
            <a:r>
              <a:rPr lang="en-US" dirty="0">
                <a:hlinkClick r:id="rId2"/>
              </a:rPr>
              <a:t>https://medium.com/@wbassler23/getting-started-with-prometheus-pt-1-8f95eef417ed</a:t>
            </a:r>
            <a:endParaRPr lang="en-US" dirty="0"/>
          </a:p>
        </p:txBody>
      </p:sp>
      <p:sp>
        <p:nvSpPr>
          <p:cNvPr id="5" name="TextBox 4"/>
          <p:cNvSpPr txBox="1"/>
          <p:nvPr/>
        </p:nvSpPr>
        <p:spPr>
          <a:xfrm>
            <a:off x="609600" y="4971297"/>
            <a:ext cx="7357912" cy="369332"/>
          </a:xfrm>
          <a:prstGeom prst="rect">
            <a:avLst/>
          </a:prstGeom>
          <a:noFill/>
        </p:spPr>
        <p:txBody>
          <a:bodyPr wrap="none" rtlCol="0">
            <a:spAutoFit/>
          </a:bodyPr>
          <a:lstStyle/>
          <a:p>
            <a:r>
              <a:rPr lang="en-US" dirty="0" smtClean="0"/>
              <a:t>Your homework. Install and try Prometheus as discussed in following article: </a:t>
            </a:r>
            <a:endParaRPr lang="en-US" dirty="0"/>
          </a:p>
        </p:txBody>
      </p:sp>
    </p:spTree>
    <p:extLst>
      <p:ext uri="{BB962C8B-B14F-4D97-AF65-F5344CB8AC3E}">
        <p14:creationId xmlns:p14="http://schemas.microsoft.com/office/powerpoint/2010/main" val="394010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717E-34B0-4A74-8162-9E49A91BD7B8}"/>
              </a:ext>
            </a:extLst>
          </p:cNvPr>
          <p:cNvSpPr>
            <a:spLocks noGrp="1"/>
          </p:cNvSpPr>
          <p:nvPr>
            <p:ph type="title"/>
          </p:nvPr>
        </p:nvSpPr>
        <p:spPr/>
        <p:txBody>
          <a:bodyPr/>
          <a:lstStyle/>
          <a:p>
            <a:r>
              <a:rPr lang="en-US" dirty="0"/>
              <a:t>SLI</a:t>
            </a:r>
          </a:p>
        </p:txBody>
      </p:sp>
      <p:sp>
        <p:nvSpPr>
          <p:cNvPr id="3" name="Content Placeholder 2">
            <a:extLst>
              <a:ext uri="{FF2B5EF4-FFF2-40B4-BE49-F238E27FC236}">
                <a16:creationId xmlns:a16="http://schemas.microsoft.com/office/drawing/2014/main" id="{3953635F-C5FB-4068-AFBF-24B52D49A480}"/>
              </a:ext>
            </a:extLst>
          </p:cNvPr>
          <p:cNvSpPr>
            <a:spLocks noGrp="1"/>
          </p:cNvSpPr>
          <p:nvPr>
            <p:ph idx="1"/>
          </p:nvPr>
        </p:nvSpPr>
        <p:spPr/>
        <p:txBody>
          <a:bodyPr>
            <a:normAutofit fontScale="92500" lnSpcReduction="20000"/>
          </a:bodyPr>
          <a:lstStyle/>
          <a:p>
            <a:r>
              <a:rPr lang="en-US" dirty="0"/>
              <a:t>The SLI ranges from 0% to 100%, where 0% means nothing works, and 100% means nothing is broken.</a:t>
            </a:r>
          </a:p>
          <a:p>
            <a:r>
              <a:rPr lang="en-US" dirty="0"/>
              <a:t>making all of your SLIs follow a consistent style allows you to take better advantage of tooling: you can write </a:t>
            </a:r>
          </a:p>
          <a:p>
            <a:pPr lvl="1"/>
            <a:r>
              <a:rPr lang="en-US" dirty="0"/>
              <a:t>alerting logic, </a:t>
            </a:r>
          </a:p>
          <a:p>
            <a:pPr lvl="1"/>
            <a:r>
              <a:rPr lang="en-US" dirty="0"/>
              <a:t>SLO analysis tools, </a:t>
            </a:r>
          </a:p>
          <a:p>
            <a:pPr lvl="1"/>
            <a:r>
              <a:rPr lang="en-US" dirty="0"/>
              <a:t>error budget</a:t>
            </a:r>
          </a:p>
          <a:p>
            <a:pPr lvl="1"/>
            <a:r>
              <a:rPr lang="en-US" dirty="0"/>
              <a:t>calculation, and reports to expect the same inputs: numerator, denominator, and threshold</a:t>
            </a:r>
          </a:p>
        </p:txBody>
      </p:sp>
    </p:spTree>
    <p:extLst>
      <p:ext uri="{BB962C8B-B14F-4D97-AF65-F5344CB8AC3E}">
        <p14:creationId xmlns:p14="http://schemas.microsoft.com/office/powerpoint/2010/main" val="251445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3553-6763-4A43-86F5-01E8C65A226C}"/>
              </a:ext>
            </a:extLst>
          </p:cNvPr>
          <p:cNvSpPr>
            <a:spLocks noGrp="1"/>
          </p:cNvSpPr>
          <p:nvPr>
            <p:ph type="title"/>
          </p:nvPr>
        </p:nvSpPr>
        <p:spPr/>
        <p:txBody>
          <a:bodyPr/>
          <a:lstStyle/>
          <a:p>
            <a:r>
              <a:rPr lang="en-US" dirty="0"/>
              <a:t>SLI</a:t>
            </a:r>
          </a:p>
        </p:txBody>
      </p:sp>
      <p:sp>
        <p:nvSpPr>
          <p:cNvPr id="3" name="Content Placeholder 2">
            <a:extLst>
              <a:ext uri="{FF2B5EF4-FFF2-40B4-BE49-F238E27FC236}">
                <a16:creationId xmlns:a16="http://schemas.microsoft.com/office/drawing/2014/main" id="{78544D6C-2387-41C7-A427-FFD5548AC778}"/>
              </a:ext>
            </a:extLst>
          </p:cNvPr>
          <p:cNvSpPr>
            <a:spLocks noGrp="1"/>
          </p:cNvSpPr>
          <p:nvPr>
            <p:ph idx="1"/>
          </p:nvPr>
        </p:nvSpPr>
        <p:spPr/>
        <p:txBody>
          <a:bodyPr>
            <a:normAutofit lnSpcReduction="10000"/>
          </a:bodyPr>
          <a:lstStyle/>
          <a:p>
            <a:r>
              <a:rPr lang="en-US" dirty="0"/>
              <a:t>When attempting to formulate SLIs for the first time, you might find it useful to further divide SLIs into </a:t>
            </a:r>
            <a:r>
              <a:rPr lang="en-US" i="1" dirty="0"/>
              <a:t>SLI specification </a:t>
            </a:r>
            <a:r>
              <a:rPr lang="en-US" dirty="0"/>
              <a:t>and </a:t>
            </a:r>
            <a:r>
              <a:rPr lang="en-US" i="1" dirty="0"/>
              <a:t>SLI implementation</a:t>
            </a:r>
            <a:r>
              <a:rPr lang="en-US" dirty="0"/>
              <a:t>:</a:t>
            </a:r>
          </a:p>
          <a:p>
            <a:r>
              <a:rPr lang="en-US" i="1" dirty="0"/>
              <a:t>SLI specification</a:t>
            </a:r>
          </a:p>
          <a:p>
            <a:pPr lvl="1"/>
            <a:r>
              <a:rPr lang="en-US" dirty="0"/>
              <a:t>The assessment of service outcome that you think matters to users, independent of how it is measured.</a:t>
            </a:r>
          </a:p>
          <a:p>
            <a:pPr lvl="1"/>
            <a:r>
              <a:rPr lang="en-US" dirty="0"/>
              <a:t>For example: Ratio of home page requests that loaded in &lt; 100 </a:t>
            </a:r>
            <a:r>
              <a:rPr lang="en-US" dirty="0" err="1"/>
              <a:t>ms</a:t>
            </a:r>
            <a:endParaRPr lang="en-US" dirty="0"/>
          </a:p>
        </p:txBody>
      </p:sp>
    </p:spTree>
    <p:extLst>
      <p:ext uri="{BB962C8B-B14F-4D97-AF65-F5344CB8AC3E}">
        <p14:creationId xmlns:p14="http://schemas.microsoft.com/office/powerpoint/2010/main" val="252174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E1DF-5153-422F-9844-650F8E71E50E}"/>
              </a:ext>
            </a:extLst>
          </p:cNvPr>
          <p:cNvSpPr>
            <a:spLocks noGrp="1"/>
          </p:cNvSpPr>
          <p:nvPr>
            <p:ph type="title"/>
          </p:nvPr>
        </p:nvSpPr>
        <p:spPr/>
        <p:txBody>
          <a:bodyPr/>
          <a:lstStyle/>
          <a:p>
            <a:r>
              <a:rPr lang="en-US" dirty="0"/>
              <a:t>SLI Implementation is tricky</a:t>
            </a:r>
          </a:p>
        </p:txBody>
      </p:sp>
      <p:sp>
        <p:nvSpPr>
          <p:cNvPr id="3" name="Content Placeholder 2">
            <a:extLst>
              <a:ext uri="{FF2B5EF4-FFF2-40B4-BE49-F238E27FC236}">
                <a16:creationId xmlns:a16="http://schemas.microsoft.com/office/drawing/2014/main" id="{15212517-5614-4CF1-91AF-A630EC8E467F}"/>
              </a:ext>
            </a:extLst>
          </p:cNvPr>
          <p:cNvSpPr>
            <a:spLocks noGrp="1"/>
          </p:cNvSpPr>
          <p:nvPr>
            <p:ph idx="1"/>
          </p:nvPr>
        </p:nvSpPr>
        <p:spPr>
          <a:xfrm>
            <a:off x="76200" y="1068671"/>
            <a:ext cx="9529846" cy="5199566"/>
          </a:xfrm>
        </p:spPr>
        <p:txBody>
          <a:bodyPr>
            <a:normAutofit fontScale="70000" lnSpcReduction="20000"/>
          </a:bodyPr>
          <a:lstStyle/>
          <a:p>
            <a:r>
              <a:rPr lang="en-US" dirty="0"/>
              <a:t>Ratio of home page requests that loaded in &lt; 100 </a:t>
            </a:r>
            <a:r>
              <a:rPr lang="en-US" dirty="0" err="1"/>
              <a:t>ms</a:t>
            </a:r>
            <a:r>
              <a:rPr lang="en-US" dirty="0"/>
              <a:t>, as measured from the Latency column of the server log. </a:t>
            </a:r>
            <a:endParaRPr lang="en-US" dirty="0" smtClean="0"/>
          </a:p>
          <a:p>
            <a:pPr lvl="1"/>
            <a:r>
              <a:rPr lang="en-US" dirty="0" smtClean="0">
                <a:solidFill>
                  <a:srgbClr val="FF0000"/>
                </a:solidFill>
              </a:rPr>
              <a:t>This </a:t>
            </a:r>
            <a:r>
              <a:rPr lang="en-US" dirty="0">
                <a:solidFill>
                  <a:srgbClr val="FF0000"/>
                </a:solidFill>
              </a:rPr>
              <a:t>measurement will miss requests that fail to reach the backend.</a:t>
            </a:r>
          </a:p>
          <a:p>
            <a:r>
              <a:rPr lang="en-US" dirty="0"/>
              <a:t>Ratio of home page requests that loaded in &lt; 100 </a:t>
            </a:r>
            <a:r>
              <a:rPr lang="en-US" dirty="0" err="1"/>
              <a:t>ms</a:t>
            </a:r>
            <a:r>
              <a:rPr lang="en-US" dirty="0"/>
              <a:t>, as measured by probers that execute JavaScript in a browser running in a virtual machine</a:t>
            </a:r>
            <a:r>
              <a:rPr lang="en-US" dirty="0">
                <a:solidFill>
                  <a:srgbClr val="FF0000"/>
                </a:solidFill>
              </a:rPr>
              <a:t>. </a:t>
            </a:r>
            <a:r>
              <a:rPr lang="en-US" dirty="0" smtClean="0">
                <a:solidFill>
                  <a:srgbClr val="FF0000"/>
                </a:solidFill>
              </a:rPr>
              <a:t> [from client side]</a:t>
            </a:r>
          </a:p>
          <a:p>
            <a:pPr lvl="1"/>
            <a:r>
              <a:rPr lang="en-US" dirty="0" smtClean="0">
                <a:solidFill>
                  <a:srgbClr val="FF0000"/>
                </a:solidFill>
              </a:rPr>
              <a:t>This </a:t>
            </a:r>
            <a:r>
              <a:rPr lang="en-US" dirty="0">
                <a:solidFill>
                  <a:srgbClr val="FF0000"/>
                </a:solidFill>
              </a:rPr>
              <a:t>measurement will catch errors when requests cannot reach our network, but may miss issues that affect only a subset of users.</a:t>
            </a:r>
          </a:p>
          <a:p>
            <a:r>
              <a:rPr lang="en-US" dirty="0"/>
              <a:t>Ratio of home page requests that loaded in &lt; 100 </a:t>
            </a:r>
            <a:r>
              <a:rPr lang="en-US" dirty="0" err="1"/>
              <a:t>ms</a:t>
            </a:r>
            <a:r>
              <a:rPr lang="en-US" dirty="0"/>
              <a:t>, as measured by instrumentation in the JavaScript on the home page itself, and reported back to a dedicated telemetry recording service. </a:t>
            </a:r>
            <a:endParaRPr lang="en-US" dirty="0" smtClean="0"/>
          </a:p>
          <a:p>
            <a:pPr lvl="1"/>
            <a:r>
              <a:rPr lang="en-US" dirty="0" smtClean="0">
                <a:solidFill>
                  <a:srgbClr val="FF0000"/>
                </a:solidFill>
              </a:rPr>
              <a:t>This </a:t>
            </a:r>
            <a:r>
              <a:rPr lang="en-US" dirty="0">
                <a:solidFill>
                  <a:srgbClr val="FF0000"/>
                </a:solidFill>
              </a:rPr>
              <a:t>measurement will more accurately capture the user experience, although we now need to modify the code to capture this information and build the infrastructure to record it—a specification that has its own reliability requirements.</a:t>
            </a:r>
          </a:p>
        </p:txBody>
      </p:sp>
    </p:spTree>
    <p:extLst>
      <p:ext uri="{BB962C8B-B14F-4D97-AF65-F5344CB8AC3E}">
        <p14:creationId xmlns:p14="http://schemas.microsoft.com/office/powerpoint/2010/main" val="274071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Runtime Performance Monitoring</a:t>
            </a:r>
            <a:endParaRPr lang="en-US" dirty="0"/>
          </a:p>
        </p:txBody>
      </p:sp>
      <p:sp>
        <p:nvSpPr>
          <p:cNvPr id="5" name="Subtitle 4"/>
          <p:cNvSpPr>
            <a:spLocks noGrp="1"/>
          </p:cNvSpPr>
          <p:nvPr>
            <p:ph type="subTitle" idx="1"/>
          </p:nvPr>
        </p:nvSpPr>
        <p:spPr/>
        <p:txBody>
          <a:bodyPr/>
          <a:lstStyle/>
          <a:p>
            <a:r>
              <a:rPr lang="en-US" dirty="0" smtClean="0"/>
              <a:t>SLI quantification requires runtime monitoring</a:t>
            </a:r>
            <a:endParaRPr lang="en-US" dirty="0"/>
          </a:p>
        </p:txBody>
      </p:sp>
    </p:spTree>
    <p:extLst>
      <p:ext uri="{BB962C8B-B14F-4D97-AF65-F5344CB8AC3E}">
        <p14:creationId xmlns:p14="http://schemas.microsoft.com/office/powerpoint/2010/main" val="129686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9F7BC9E-4757-4DFD-B827-D5C890FE71E7}"/>
              </a:ext>
            </a:extLst>
          </p:cNvPr>
          <p:cNvSpPr>
            <a:spLocks noGrp="1" noChangeArrowheads="1"/>
          </p:cNvSpPr>
          <p:nvPr>
            <p:ph type="title"/>
          </p:nvPr>
        </p:nvSpPr>
        <p:spPr bwMode="auto">
          <a:xfrm>
            <a:off x="1752600"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Performance Monitoring</a:t>
            </a:r>
          </a:p>
        </p:txBody>
      </p:sp>
      <p:sp>
        <p:nvSpPr>
          <p:cNvPr id="62467" name="Rectangle 3">
            <a:extLst>
              <a:ext uri="{FF2B5EF4-FFF2-40B4-BE49-F238E27FC236}">
                <a16:creationId xmlns:a16="http://schemas.microsoft.com/office/drawing/2014/main" id="{65FF1EA8-3189-4E39-9DB2-4D43A00BB1CD}"/>
              </a:ext>
            </a:extLst>
          </p:cNvPr>
          <p:cNvSpPr>
            <a:spLocks noGrp="1" noChangeArrowheads="1"/>
          </p:cNvSpPr>
          <p:nvPr>
            <p:ph type="body" idx="1"/>
          </p:nvPr>
        </p:nvSpPr>
        <p:spPr>
          <a:xfrm>
            <a:off x="0" y="1371600"/>
            <a:ext cx="9743454" cy="5105400"/>
          </a:xfrm>
        </p:spPr>
        <p:txBody>
          <a:bodyPr>
            <a:normAutofit fontScale="92500" lnSpcReduction="10000"/>
          </a:bodyPr>
          <a:lstStyle/>
          <a:p>
            <a:pPr>
              <a:lnSpc>
                <a:spcPct val="90000"/>
              </a:lnSpc>
            </a:pPr>
            <a:r>
              <a:rPr lang="en-US" altLang="en-US" dirty="0"/>
              <a:t>Understand the basic terminology of performance monitoring and analysis.</a:t>
            </a:r>
          </a:p>
          <a:p>
            <a:pPr>
              <a:lnSpc>
                <a:spcPct val="90000"/>
              </a:lnSpc>
            </a:pPr>
            <a:r>
              <a:rPr lang="en-US" altLang="en-US" dirty="0"/>
              <a:t>Understand proper methods of monitoring a system’s performance.</a:t>
            </a:r>
          </a:p>
          <a:p>
            <a:pPr>
              <a:lnSpc>
                <a:spcPct val="90000"/>
              </a:lnSpc>
            </a:pPr>
            <a:r>
              <a:rPr lang="en-US" altLang="en-US" dirty="0"/>
              <a:t>Knowledge of the tools that allow you to monitor system performance.</a:t>
            </a:r>
          </a:p>
          <a:p>
            <a:pPr>
              <a:lnSpc>
                <a:spcPct val="90000"/>
              </a:lnSpc>
            </a:pPr>
            <a:r>
              <a:rPr lang="en-US" altLang="en-US" dirty="0"/>
              <a:t>Understand how to analyze the data provided by the monitoring tools.</a:t>
            </a:r>
          </a:p>
          <a:p>
            <a:pPr>
              <a:lnSpc>
                <a:spcPct val="90000"/>
              </a:lnSpc>
            </a:pPr>
            <a:r>
              <a:rPr lang="en-US" altLang="en-US" dirty="0"/>
              <a:t>Understand how to apply the data to improve system performance.</a:t>
            </a:r>
          </a:p>
          <a:p>
            <a:pPr>
              <a:lnSpc>
                <a:spcPct val="90000"/>
              </a:lnSpc>
            </a:pPr>
            <a:r>
              <a:rPr lang="en-US" altLang="en-US" dirty="0"/>
              <a:t>Understand what to tune, and why to tune it.</a:t>
            </a:r>
          </a:p>
        </p:txBody>
      </p:sp>
    </p:spTree>
    <p:extLst>
      <p:ext uri="{BB962C8B-B14F-4D97-AF65-F5344CB8AC3E}">
        <p14:creationId xmlns:p14="http://schemas.microsoft.com/office/powerpoint/2010/main" val="148503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B0B2D691-6D92-40DF-A40E-B5C174F7C08E}"/>
              </a:ext>
            </a:extLst>
          </p:cNvPr>
          <p:cNvSpPr>
            <a:spLocks noGrp="1" noChangeArrowheads="1"/>
          </p:cNvSpPr>
          <p:nvPr>
            <p:ph type="title"/>
          </p:nvPr>
        </p:nvSpPr>
        <p:spPr bwMode="auto">
          <a:xfrm>
            <a:off x="1823085"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sz="3300">
                <a:cs typeface="Times New Roman" panose="02020603050405020304" pitchFamily="18" charset="0"/>
              </a:rPr>
              <a:t>General Performance Tuning Rules</a:t>
            </a:r>
          </a:p>
        </p:txBody>
      </p:sp>
      <p:sp>
        <p:nvSpPr>
          <p:cNvPr id="2" name="Rectangle 1"/>
          <p:cNvSpPr/>
          <p:nvPr/>
        </p:nvSpPr>
        <p:spPr>
          <a:xfrm>
            <a:off x="457200" y="1105103"/>
            <a:ext cx="8839200" cy="5016758"/>
          </a:xfrm>
          <a:prstGeom prst="rect">
            <a:avLst/>
          </a:prstGeom>
        </p:spPr>
        <p:txBody>
          <a:bodyPr wrap="square">
            <a:spAutoFit/>
          </a:bodyPr>
          <a:lstStyle/>
          <a:p>
            <a:pPr marL="342900" indent="-342900">
              <a:buFont typeface="Arial" panose="020B0604020202020204" pitchFamily="34" charset="0"/>
              <a:buChar char="•"/>
            </a:pPr>
            <a:r>
              <a:rPr lang="en-US" altLang="en-US" sz="2800" dirty="0">
                <a:cs typeface="Times New Roman" panose="02020603050405020304" pitchFamily="18" charset="0"/>
              </a:rPr>
              <a:t>Monitor critical systems from day one in order to get a baseline of what “normal” job mixes and performance levels are for each system.</a:t>
            </a:r>
          </a:p>
          <a:p>
            <a:pPr marL="342900" indent="-342900">
              <a:buFont typeface="Arial" panose="020B0604020202020204" pitchFamily="34" charset="0"/>
              <a:buChar char="•"/>
            </a:pPr>
            <a:r>
              <a:rPr lang="en-US" altLang="en-US" sz="2800" dirty="0">
                <a:cs typeface="Times New Roman" panose="02020603050405020304" pitchFamily="18" charset="0"/>
              </a:rPr>
              <a:t>Before making changes to a system configuration, make sure user jobs are not causing problems.</a:t>
            </a:r>
          </a:p>
          <a:p>
            <a:pPr marL="742950" lvl="1" indent="-285750">
              <a:buFont typeface="Arial" panose="020B0604020202020204" pitchFamily="34" charset="0"/>
              <a:buChar char="•"/>
            </a:pPr>
            <a:r>
              <a:rPr lang="en-US" altLang="en-US" sz="2400" b="1" dirty="0">
                <a:cs typeface="Times New Roman" panose="02020603050405020304" pitchFamily="18" charset="0"/>
              </a:rPr>
              <a:t>users running too many jobs, or jobs of an inappropriate size on the system. </a:t>
            </a:r>
          </a:p>
          <a:p>
            <a:pPr marL="342900" indent="-342900">
              <a:buFont typeface="Arial" panose="020B0604020202020204" pitchFamily="34" charset="0"/>
              <a:buChar char="•"/>
            </a:pPr>
            <a:r>
              <a:rPr lang="en-US" altLang="en-US" sz="2800" dirty="0">
                <a:cs typeface="Times New Roman" panose="02020603050405020304" pitchFamily="18" charset="0"/>
              </a:rPr>
              <a:t>A performance problem may be temporary, so you need to think through any changes before you implement them.</a:t>
            </a:r>
          </a:p>
          <a:p>
            <a:pPr marL="742950" lvl="1" indent="-285750">
              <a:buFont typeface="Arial" panose="020B0604020202020204" pitchFamily="34" charset="0"/>
              <a:buChar char="•"/>
            </a:pPr>
            <a:r>
              <a:rPr lang="en-US" altLang="en-US" sz="2400" b="1" dirty="0">
                <a:cs typeface="Times New Roman" panose="02020603050405020304" pitchFamily="18" charset="0"/>
              </a:rPr>
              <a:t>You might also want to discuss proposed changes with other system administrators as a sanity check.</a:t>
            </a:r>
          </a:p>
        </p:txBody>
      </p:sp>
    </p:spTree>
    <p:extLst>
      <p:ext uri="{BB962C8B-B14F-4D97-AF65-F5344CB8AC3E}">
        <p14:creationId xmlns:p14="http://schemas.microsoft.com/office/powerpoint/2010/main" val="1386272683"/>
      </p:ext>
    </p:extLst>
  </p:cSld>
  <p:clrMapOvr>
    <a:masterClrMapping/>
  </p:clrMapOvr>
</p:sld>
</file>

<file path=ppt/theme/theme1.xml><?xml version="1.0" encoding="utf-8"?>
<a:theme xmlns:a="http://schemas.openxmlformats.org/drawingml/2006/main" name="MicrosoftCPSWorkshopDub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94050D1DCC0043B8382BCEB9AB0833" ma:contentTypeVersion="13" ma:contentTypeDescription="Create a new document." ma:contentTypeScope="" ma:versionID="9a784d74c8596f4940c30dbae16be880">
  <xsd:schema xmlns:xsd="http://www.w3.org/2001/XMLSchema" xmlns:xs="http://www.w3.org/2001/XMLSchema" xmlns:p="http://schemas.microsoft.com/office/2006/metadata/properties" xmlns:ns3="7074b369-5a24-4eb6-bc97-fb6d6fb35916" xmlns:ns4="f041c632-fa8a-4bd0-baf1-a1454430b0eb" targetNamespace="http://schemas.microsoft.com/office/2006/metadata/properties" ma:root="true" ma:fieldsID="87adb9cce8d2f62ab938697d245c2e2b" ns3:_="" ns4:_="">
    <xsd:import namespace="7074b369-5a24-4eb6-bc97-fb6d6fb35916"/>
    <xsd:import namespace="f041c632-fa8a-4bd0-baf1-a1454430b0e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4b369-5a24-4eb6-bc97-fb6d6fb359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041c632-fa8a-4bd0-baf1-a1454430b0e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69AA55-5D30-4E58-A6D8-7D3D96734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4b369-5a24-4eb6-bc97-fb6d6fb35916"/>
    <ds:schemaRef ds:uri="f041c632-fa8a-4bd0-baf1-a1454430b0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BC946B-A743-4C5E-9FB4-B733E85568B6}">
  <ds:schemaRefs>
    <ds:schemaRef ds:uri="http://schemas.microsoft.com/sharepoint/v3/contenttype/forms"/>
  </ds:schemaRefs>
</ds:datastoreItem>
</file>

<file path=customXml/itemProps3.xml><?xml version="1.0" encoding="utf-8"?>
<ds:datastoreItem xmlns:ds="http://schemas.openxmlformats.org/officeDocument/2006/customXml" ds:itemID="{EADAE669-7FC7-4E36-AE09-43112D44BDA8}">
  <ds:schemaRefs>
    <ds:schemaRef ds:uri="http://schemas.microsoft.com/office/infopath/2007/PartnerControls"/>
    <ds:schemaRef ds:uri="http://purl.org/dc/elements/1.1/"/>
    <ds:schemaRef ds:uri="http://schemas.microsoft.com/office/2006/metadata/properties"/>
    <ds:schemaRef ds:uri="7074b369-5a24-4eb6-bc97-fb6d6fb35916"/>
    <ds:schemaRef ds:uri="http://purl.org/dc/terms/"/>
    <ds:schemaRef ds:uri="f041c632-fa8a-4bd0-baf1-a1454430b0eb"/>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Introduction</Template>
  <TotalTime>3408</TotalTime>
  <Words>1915</Words>
  <Application>Microsoft Office PowerPoint</Application>
  <PresentationFormat>Custom</PresentationFormat>
  <Paragraphs>241</Paragraphs>
  <Slides>32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 Unicode MS</vt:lpstr>
      <vt:lpstr>-apple-system</vt:lpstr>
      <vt:lpstr>Arial</vt:lpstr>
      <vt:lpstr>Calibri</vt:lpstr>
      <vt:lpstr>Courier New</vt:lpstr>
      <vt:lpstr>liberation mono</vt:lpstr>
      <vt:lpstr>liberation sans</vt:lpstr>
      <vt:lpstr>MinionPro-Regular</vt:lpstr>
      <vt:lpstr>Times New Roman</vt:lpstr>
      <vt:lpstr>Verdana</vt:lpstr>
      <vt:lpstr>MicrosoftCPSWorkshopDubey</vt:lpstr>
      <vt:lpstr>Service Level Objectives</vt:lpstr>
      <vt:lpstr>Service Level Objectives</vt:lpstr>
      <vt:lpstr>Service Level Indicators</vt:lpstr>
      <vt:lpstr>SLI</vt:lpstr>
      <vt:lpstr>SLI</vt:lpstr>
      <vt:lpstr>SLI Implementation is tricky</vt:lpstr>
      <vt:lpstr>Runtime Performance Monitoring</vt:lpstr>
      <vt:lpstr>Performance Monitoring</vt:lpstr>
      <vt:lpstr>General Performance Tuning Rules</vt:lpstr>
      <vt:lpstr>Terminology</vt:lpstr>
      <vt:lpstr>Terminology</vt:lpstr>
      <vt:lpstr>Terminology</vt:lpstr>
      <vt:lpstr>Single System Monitoring</vt:lpstr>
      <vt:lpstr>UNIX Monitoring</vt:lpstr>
      <vt:lpstr>Proc File system</vt:lpstr>
      <vt:lpstr>Proc File system</vt:lpstr>
      <vt:lpstr>Proc File system</vt:lpstr>
      <vt:lpstr>Proc File system</vt:lpstr>
      <vt:lpstr>Proc File system</vt:lpstr>
      <vt:lpstr>Meminfo</vt:lpstr>
      <vt:lpstr>Network Characteristics</vt:lpstr>
      <vt:lpstr>Per process information</vt:lpstr>
      <vt:lpstr>Resource Constraints on Processes</vt:lpstr>
      <vt:lpstr>Setrlimit/getrlimit/getrusage</vt:lpstr>
      <vt:lpstr>Control Groups aka “cgroups”</vt:lpstr>
      <vt:lpstr>Cgroup controllers</vt:lpstr>
      <vt:lpstr>Try out memory controller</vt:lpstr>
      <vt:lpstr>OOM Killer</vt:lpstr>
      <vt:lpstr>Writing Monitors</vt:lpstr>
      <vt:lpstr>Identify process shutdowns.</vt:lpstr>
      <vt:lpstr>Automatic process start and management</vt:lpstr>
      <vt:lpstr>Distributed Monitoring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Terminology and concepts</dc:title>
  <dc:creator>abhishek</dc:creator>
  <cp:lastModifiedBy>Abhishek Dubey</cp:lastModifiedBy>
  <cp:revision>206</cp:revision>
  <dcterms:created xsi:type="dcterms:W3CDTF">2017-03-29T22:01:37Z</dcterms:created>
  <dcterms:modified xsi:type="dcterms:W3CDTF">2019-09-24T18:49:05Z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0x010100CE94050D1DCC0043B8382BCEB9AB0833</vt:lpwstr>
  </property>
</Properties>
</file>