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49"/>
  </p:notesMasterIdLst>
  <p:sldIdLst>
    <p:sldId id="462" r:id="rId2"/>
    <p:sldId id="469" r:id="rId3"/>
    <p:sldId id="466" r:id="rId4"/>
    <p:sldId id="474" r:id="rId5"/>
    <p:sldId id="468" r:id="rId6"/>
    <p:sldId id="467" r:id="rId7"/>
    <p:sldId id="473" r:id="rId8"/>
    <p:sldId id="475" r:id="rId9"/>
    <p:sldId id="517" r:id="rId10"/>
    <p:sldId id="476" r:id="rId11"/>
    <p:sldId id="477" r:id="rId12"/>
    <p:sldId id="478" r:id="rId13"/>
    <p:sldId id="479" r:id="rId14"/>
    <p:sldId id="480" r:id="rId15"/>
    <p:sldId id="481" r:id="rId16"/>
    <p:sldId id="482" r:id="rId17"/>
    <p:sldId id="483" r:id="rId18"/>
    <p:sldId id="484" r:id="rId19"/>
    <p:sldId id="485" r:id="rId20"/>
    <p:sldId id="486" r:id="rId21"/>
    <p:sldId id="487" r:id="rId22"/>
    <p:sldId id="488" r:id="rId23"/>
    <p:sldId id="489" r:id="rId24"/>
    <p:sldId id="490" r:id="rId25"/>
    <p:sldId id="491" r:id="rId26"/>
    <p:sldId id="492" r:id="rId27"/>
    <p:sldId id="498" r:id="rId28"/>
    <p:sldId id="494" r:id="rId29"/>
    <p:sldId id="495" r:id="rId30"/>
    <p:sldId id="499" r:id="rId31"/>
    <p:sldId id="496" r:id="rId32"/>
    <p:sldId id="497" r:id="rId33"/>
    <p:sldId id="513" r:id="rId34"/>
    <p:sldId id="514" r:id="rId35"/>
    <p:sldId id="515" r:id="rId36"/>
    <p:sldId id="516" r:id="rId37"/>
    <p:sldId id="507" r:id="rId38"/>
    <p:sldId id="508" r:id="rId39"/>
    <p:sldId id="509" r:id="rId40"/>
    <p:sldId id="500" r:id="rId41"/>
    <p:sldId id="501" r:id="rId42"/>
    <p:sldId id="503" r:id="rId43"/>
    <p:sldId id="505" r:id="rId44"/>
    <p:sldId id="506" r:id="rId45"/>
    <p:sldId id="510" r:id="rId46"/>
    <p:sldId id="511" r:id="rId47"/>
    <p:sldId id="512" r:id="rId48"/>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149" autoAdjust="0"/>
    <p:restoredTop sz="95628" autoAdjust="0"/>
  </p:normalViewPr>
  <p:slideViewPr>
    <p:cSldViewPr>
      <p:cViewPr varScale="1">
        <p:scale>
          <a:sx n="98" d="100"/>
          <a:sy n="98" d="100"/>
        </p:scale>
        <p:origin x="60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5A5E21E2-B6F1-4B10-A78A-91E8697A525B}" type="datetimeFigureOut">
              <a:rPr lang="en-US" smtClean="0"/>
              <a:t>9/24/2019</a:t>
            </a:fld>
            <a:endParaRPr lang="en-US"/>
          </a:p>
        </p:txBody>
      </p:sp>
      <p:sp>
        <p:nvSpPr>
          <p:cNvPr id="4" name="Slide Image Placeholder 3"/>
          <p:cNvSpPr>
            <a:spLocks noGrp="1" noRot="1" noChangeAspect="1"/>
          </p:cNvSpPr>
          <p:nvPr>
            <p:ph type="sldImg" idx="2"/>
          </p:nvPr>
        </p:nvSpPr>
        <p:spPr>
          <a:xfrm>
            <a:off x="3332163" y="971550"/>
            <a:ext cx="3394075" cy="26225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6475" y="3740150"/>
            <a:ext cx="8045450" cy="30607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383463"/>
            <a:ext cx="4359275" cy="388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97538" y="7383463"/>
            <a:ext cx="4359275" cy="388937"/>
          </a:xfrm>
          <a:prstGeom prst="rect">
            <a:avLst/>
          </a:prstGeom>
        </p:spPr>
        <p:txBody>
          <a:bodyPr vert="horz" lIns="91440" tIns="45720" rIns="91440" bIns="45720" rtlCol="0" anchor="b"/>
          <a:lstStyle>
            <a:lvl1pPr algn="r">
              <a:defRPr sz="1200"/>
            </a:lvl1pPr>
          </a:lstStyle>
          <a:p>
            <a:fld id="{0C5A333B-D486-49BB-BD80-98897812936A}" type="slidenum">
              <a:rPr lang="en-US" smtClean="0"/>
              <a:t>‹#›</a:t>
            </a:fld>
            <a:endParaRPr lang="en-US"/>
          </a:p>
        </p:txBody>
      </p:sp>
    </p:spTree>
    <p:extLst>
      <p:ext uri="{BB962C8B-B14F-4D97-AF65-F5344CB8AC3E}">
        <p14:creationId xmlns:p14="http://schemas.microsoft.com/office/powerpoint/2010/main" val="1735261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8E9D53E-EE14-4EED-BBC0-DF0B7B6FE634}" type="slidenum">
              <a:rPr lang="en-US" altLang="en-US" sz="1200"/>
              <a:pPr eaLnBrk="1" hangingPunct="1"/>
              <a:t>4</a:t>
            </a:fld>
            <a:endParaRPr lang="en-US" altLang="en-US" sz="1200"/>
          </a:p>
        </p:txBody>
      </p:sp>
      <p:sp>
        <p:nvSpPr>
          <p:cNvPr id="19589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58915"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3915933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3DA0BB0-8721-4F2B-B780-9F8EA545BB2B}" type="slidenum">
              <a:rPr lang="en-US" altLang="en-US" sz="1200"/>
              <a:pPr eaLnBrk="1" hangingPunct="1"/>
              <a:t>16</a:t>
            </a:fld>
            <a:endParaRPr lang="en-US" altLang="en-US" sz="1200"/>
          </a:p>
        </p:txBody>
      </p:sp>
      <p:sp>
        <p:nvSpPr>
          <p:cNvPr id="19681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68131"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753320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E1D32762-6B7A-488C-B5F3-80F6691A14E6}" type="slidenum">
              <a:rPr lang="en-US" altLang="en-US" sz="1200"/>
              <a:pPr eaLnBrk="1" hangingPunct="1"/>
              <a:t>17</a:t>
            </a:fld>
            <a:endParaRPr lang="en-US" altLang="en-US" sz="1200"/>
          </a:p>
        </p:txBody>
      </p:sp>
      <p:sp>
        <p:nvSpPr>
          <p:cNvPr id="19691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69155"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554303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BEA6D5F9-E7F9-416D-9D97-FE19F16249AB}" type="slidenum">
              <a:rPr lang="en-US" altLang="en-US" sz="1200"/>
              <a:pPr eaLnBrk="1" hangingPunct="1"/>
              <a:t>18</a:t>
            </a:fld>
            <a:endParaRPr lang="en-US" altLang="en-US" sz="1200"/>
          </a:p>
        </p:txBody>
      </p:sp>
      <p:sp>
        <p:nvSpPr>
          <p:cNvPr id="19701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70179"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2603750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3FCBB15-6570-4E51-B95E-4F528277F3EA}" type="slidenum">
              <a:rPr lang="en-US" altLang="en-US" sz="1200"/>
              <a:pPr eaLnBrk="1" hangingPunct="1"/>
              <a:t>19</a:t>
            </a:fld>
            <a:endParaRPr lang="en-US" altLang="en-US" sz="1200"/>
          </a:p>
        </p:txBody>
      </p:sp>
      <p:sp>
        <p:nvSpPr>
          <p:cNvPr id="19712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71203"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1951027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19E85EC-317F-43B5-BA0F-481A11439326}" type="slidenum">
              <a:rPr lang="en-US" altLang="en-US" sz="1200"/>
              <a:pPr eaLnBrk="1" hangingPunct="1"/>
              <a:t>20</a:t>
            </a:fld>
            <a:endParaRPr lang="en-US" altLang="en-US" sz="1200"/>
          </a:p>
        </p:txBody>
      </p:sp>
      <p:sp>
        <p:nvSpPr>
          <p:cNvPr id="19722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72227"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972043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F84FE1E-C1F0-4A14-B0C7-68538701F39B}" type="slidenum">
              <a:rPr lang="en-US" altLang="en-US" sz="1200"/>
              <a:pPr eaLnBrk="1" hangingPunct="1"/>
              <a:t>21</a:t>
            </a:fld>
            <a:endParaRPr lang="en-US" altLang="en-US" sz="1200"/>
          </a:p>
        </p:txBody>
      </p:sp>
      <p:sp>
        <p:nvSpPr>
          <p:cNvPr id="19732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73251"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5176220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A0FFEFEF-9203-44DB-B790-6BD52548934B}" type="slidenum">
              <a:rPr lang="en-US" altLang="en-US" sz="1200"/>
              <a:pPr eaLnBrk="1" hangingPunct="1"/>
              <a:t>22</a:t>
            </a:fld>
            <a:endParaRPr lang="en-US" altLang="en-US" sz="1200"/>
          </a:p>
        </p:txBody>
      </p:sp>
      <p:sp>
        <p:nvSpPr>
          <p:cNvPr id="19752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75299"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5698740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1042C672-A113-4383-BAB2-D74A2A8D64D2}" type="slidenum">
              <a:rPr lang="en-US" altLang="en-US" sz="1200"/>
              <a:pPr eaLnBrk="1" hangingPunct="1"/>
              <a:t>24</a:t>
            </a:fld>
            <a:endParaRPr lang="en-US" altLang="en-US" sz="1200"/>
          </a:p>
        </p:txBody>
      </p:sp>
      <p:sp>
        <p:nvSpPr>
          <p:cNvPr id="19763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76323"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18968586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DCE7FCF-4754-4B71-8506-5719879392DC}" type="slidenum">
              <a:rPr lang="en-US" altLang="en-US" sz="1200"/>
              <a:pPr eaLnBrk="1" hangingPunct="1"/>
              <a:t>25</a:t>
            </a:fld>
            <a:endParaRPr lang="en-US" altLang="en-US" sz="1200"/>
          </a:p>
        </p:txBody>
      </p:sp>
      <p:sp>
        <p:nvSpPr>
          <p:cNvPr id="19773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77347"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74818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1782FA2-E83B-454C-94AF-090EEE361A65}" type="slidenum">
              <a:rPr lang="en-US" altLang="en-US" sz="1200"/>
              <a:pPr eaLnBrk="1" hangingPunct="1"/>
              <a:t>26</a:t>
            </a:fld>
            <a:endParaRPr lang="en-US" altLang="en-US" sz="1200"/>
          </a:p>
        </p:txBody>
      </p:sp>
      <p:sp>
        <p:nvSpPr>
          <p:cNvPr id="19783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78371"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2174726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C5CA6F2F-7006-44EF-BD95-41E41BE1E40C}" type="slidenum">
              <a:rPr lang="en-US" altLang="en-US" sz="1200"/>
              <a:pPr eaLnBrk="1" hangingPunct="1"/>
              <a:t>8</a:t>
            </a:fld>
            <a:endParaRPr lang="en-US" altLang="en-US" sz="1200"/>
          </a:p>
        </p:txBody>
      </p:sp>
      <p:sp>
        <p:nvSpPr>
          <p:cNvPr id="19609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60963"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574214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1782FA2-E83B-454C-94AF-090EEE361A65}" type="slidenum">
              <a:rPr lang="en-US" altLang="en-US" sz="1200"/>
              <a:pPr eaLnBrk="1" hangingPunct="1"/>
              <a:t>27</a:t>
            </a:fld>
            <a:endParaRPr lang="en-US" altLang="en-US" sz="1200"/>
          </a:p>
        </p:txBody>
      </p:sp>
      <p:sp>
        <p:nvSpPr>
          <p:cNvPr id="19783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78371"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1677449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EF272A9-FA55-418F-82CA-70C7FDB59E1C}" type="slidenum">
              <a:rPr lang="en-US" altLang="en-US" sz="1200"/>
              <a:pPr eaLnBrk="1" hangingPunct="1"/>
              <a:t>28</a:t>
            </a:fld>
            <a:endParaRPr lang="en-US" altLang="en-US" sz="1200"/>
          </a:p>
        </p:txBody>
      </p:sp>
      <p:sp>
        <p:nvSpPr>
          <p:cNvPr id="19804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80419"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17379008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5DCB488-6488-47C5-AA73-F10035D96629}" type="slidenum">
              <a:rPr lang="en-US" altLang="en-US" sz="1200"/>
              <a:pPr eaLnBrk="1" hangingPunct="1"/>
              <a:t>29</a:t>
            </a:fld>
            <a:endParaRPr lang="en-US" altLang="en-US" sz="1200"/>
          </a:p>
        </p:txBody>
      </p:sp>
      <p:sp>
        <p:nvSpPr>
          <p:cNvPr id="2013186" name="Rectangle 2"/>
          <p:cNvSpPr>
            <a:spLocks noGrp="1" noRot="1" noChangeAspect="1" noChangeArrowheads="1" noTextEdit="1"/>
          </p:cNvSpPr>
          <p:nvPr>
            <p:ph type="sldImg"/>
          </p:nvPr>
        </p:nvSpPr>
        <p:spPr>
          <a:solidFill>
            <a:srgbClr val="FFFFFF"/>
          </a:solidFill>
          <a:ln/>
          <a:extLst>
            <a:ext uri="{FAA26D3D-D897-4be2-8F04-BA451C77F1D7}">
              <ma14:placeholderFlag xmlns:ma14="http://schemas.microsoft.com/office/mac/drawingml/2011/main" xmlns="" val="1"/>
            </a:ext>
          </a:extLst>
        </p:spPr>
      </p:sp>
      <p:sp>
        <p:nvSpPr>
          <p:cNvPr id="2013187"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20601808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5DCB488-6488-47C5-AA73-F10035D96629}" type="slidenum">
              <a:rPr lang="en-US" altLang="en-US" sz="1200"/>
              <a:pPr eaLnBrk="1" hangingPunct="1"/>
              <a:t>30</a:t>
            </a:fld>
            <a:endParaRPr lang="en-US" altLang="en-US" sz="1200"/>
          </a:p>
        </p:txBody>
      </p:sp>
      <p:sp>
        <p:nvSpPr>
          <p:cNvPr id="2013186" name="Rectangle 2"/>
          <p:cNvSpPr>
            <a:spLocks noGrp="1" noRot="1" noChangeAspect="1" noChangeArrowheads="1" noTextEdit="1"/>
          </p:cNvSpPr>
          <p:nvPr>
            <p:ph type="sldImg"/>
          </p:nvPr>
        </p:nvSpPr>
        <p:spPr>
          <a:solidFill>
            <a:srgbClr val="FFFFFF"/>
          </a:solidFill>
          <a:ln/>
          <a:extLst>
            <a:ext uri="{FAA26D3D-D897-4be2-8F04-BA451C77F1D7}">
              <ma14:placeholderFlag xmlns:ma14="http://schemas.microsoft.com/office/mac/drawingml/2011/main" xmlns="" val="1"/>
            </a:ext>
          </a:extLst>
        </p:spPr>
      </p:sp>
      <p:sp>
        <p:nvSpPr>
          <p:cNvPr id="2013187"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17224561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44117BB-E166-4E2F-AF38-C2DB357FC572}" type="slidenum">
              <a:rPr lang="en-US" altLang="en-US" sz="1200"/>
              <a:pPr eaLnBrk="1" hangingPunct="1"/>
              <a:t>31</a:t>
            </a:fld>
            <a:endParaRPr lang="en-US" altLang="en-US" sz="1200"/>
          </a:p>
        </p:txBody>
      </p:sp>
      <p:sp>
        <p:nvSpPr>
          <p:cNvPr id="2015234" name="Rectangle 2"/>
          <p:cNvSpPr>
            <a:spLocks noGrp="1" noRot="1" noChangeAspect="1" noChangeArrowheads="1" noTextEdit="1"/>
          </p:cNvSpPr>
          <p:nvPr>
            <p:ph type="sldImg"/>
          </p:nvPr>
        </p:nvSpPr>
        <p:spPr>
          <a:solidFill>
            <a:srgbClr val="FFFFFF"/>
          </a:solidFill>
          <a:ln/>
          <a:extLst>
            <a:ext uri="{FAA26D3D-D897-4be2-8F04-BA451C77F1D7}">
              <ma14:placeholderFlag xmlns:ma14="http://schemas.microsoft.com/office/mac/drawingml/2011/main" xmlns="" val="1"/>
            </a:ext>
          </a:extLst>
        </p:spPr>
      </p:sp>
      <p:sp>
        <p:nvSpPr>
          <p:cNvPr id="2015235"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27979494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37DF4E2-0989-46E3-878B-E167E45011BB}" type="slidenum">
              <a:rPr lang="en-US" altLang="en-US" sz="1200"/>
              <a:pPr eaLnBrk="1" hangingPunct="1"/>
              <a:t>32</a:t>
            </a:fld>
            <a:endParaRPr lang="en-US" altLang="en-US" sz="1200"/>
          </a:p>
        </p:txBody>
      </p:sp>
      <p:sp>
        <p:nvSpPr>
          <p:cNvPr id="2017282" name="Rectangle 2"/>
          <p:cNvSpPr>
            <a:spLocks noGrp="1" noRot="1" noChangeAspect="1" noChangeArrowheads="1" noTextEdit="1"/>
          </p:cNvSpPr>
          <p:nvPr>
            <p:ph type="sldImg"/>
          </p:nvPr>
        </p:nvSpPr>
        <p:spPr>
          <a:solidFill>
            <a:srgbClr val="FFFFFF"/>
          </a:solidFill>
          <a:ln/>
          <a:extLst>
            <a:ext uri="{FAA26D3D-D897-4be2-8F04-BA451C77F1D7}">
              <ma14:placeholderFlag xmlns:ma14="http://schemas.microsoft.com/office/mac/drawingml/2011/main" xmlns="" val="1"/>
            </a:ext>
          </a:extLst>
        </p:spPr>
      </p:sp>
      <p:sp>
        <p:nvSpPr>
          <p:cNvPr id="2017283"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7947659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defTabSz="922338" eaLnBrk="0" hangingPunct="0">
              <a:defRPr sz="2400">
                <a:solidFill>
                  <a:schemeClr val="tx1"/>
                </a:solidFill>
                <a:latin typeface="Times New Roman" panose="02020603050405020304" pitchFamily="18" charset="0"/>
              </a:defRPr>
            </a:lvl1pPr>
            <a:lvl2pPr marL="742950" indent="-285750" defTabSz="922338" eaLnBrk="0" hangingPunct="0">
              <a:defRPr sz="2400">
                <a:solidFill>
                  <a:schemeClr val="tx1"/>
                </a:solidFill>
                <a:latin typeface="Times New Roman" panose="02020603050405020304" pitchFamily="18" charset="0"/>
              </a:defRPr>
            </a:lvl2pPr>
            <a:lvl3pPr marL="1143000" indent="-228600" defTabSz="922338" eaLnBrk="0" hangingPunct="0">
              <a:defRPr sz="2400">
                <a:solidFill>
                  <a:schemeClr val="tx1"/>
                </a:solidFill>
                <a:latin typeface="Times New Roman" panose="02020603050405020304" pitchFamily="18" charset="0"/>
              </a:defRPr>
            </a:lvl3pPr>
            <a:lvl4pPr marL="1600200" indent="-228600" defTabSz="922338" eaLnBrk="0" hangingPunct="0">
              <a:defRPr sz="2400">
                <a:solidFill>
                  <a:schemeClr val="tx1"/>
                </a:solidFill>
                <a:latin typeface="Times New Roman" panose="02020603050405020304" pitchFamily="18" charset="0"/>
              </a:defRPr>
            </a:lvl4pPr>
            <a:lvl5pPr marL="2057400" indent="-228600" defTabSz="922338" eaLnBrk="0" hangingPunct="0">
              <a:defRPr sz="2400">
                <a:solidFill>
                  <a:schemeClr val="tx1"/>
                </a:solidFill>
                <a:latin typeface="Times New Roman" panose="02020603050405020304" pitchFamily="18" charset="0"/>
              </a:defRPr>
            </a:lvl5pPr>
            <a:lvl6pPr marL="2514600" indent="-228600" defTabSz="92233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233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233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233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5C4395E-6D31-4CD6-830B-F5BF5484BF6F}" type="slidenum">
              <a:rPr lang="en-CA" altLang="en-US" sz="1200"/>
              <a:pPr eaLnBrk="1" hangingPunct="1"/>
              <a:t>33</a:t>
            </a:fld>
            <a:endParaRPr lang="en-CA"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3577358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defTabSz="922338" eaLnBrk="0" hangingPunct="0">
              <a:defRPr sz="2400">
                <a:solidFill>
                  <a:schemeClr val="tx1"/>
                </a:solidFill>
                <a:latin typeface="Times New Roman" panose="02020603050405020304" pitchFamily="18" charset="0"/>
              </a:defRPr>
            </a:lvl1pPr>
            <a:lvl2pPr marL="742950" indent="-285750" defTabSz="922338" eaLnBrk="0" hangingPunct="0">
              <a:defRPr sz="2400">
                <a:solidFill>
                  <a:schemeClr val="tx1"/>
                </a:solidFill>
                <a:latin typeface="Times New Roman" panose="02020603050405020304" pitchFamily="18" charset="0"/>
              </a:defRPr>
            </a:lvl2pPr>
            <a:lvl3pPr marL="1143000" indent="-228600" defTabSz="922338" eaLnBrk="0" hangingPunct="0">
              <a:defRPr sz="2400">
                <a:solidFill>
                  <a:schemeClr val="tx1"/>
                </a:solidFill>
                <a:latin typeface="Times New Roman" panose="02020603050405020304" pitchFamily="18" charset="0"/>
              </a:defRPr>
            </a:lvl3pPr>
            <a:lvl4pPr marL="1600200" indent="-228600" defTabSz="922338" eaLnBrk="0" hangingPunct="0">
              <a:defRPr sz="2400">
                <a:solidFill>
                  <a:schemeClr val="tx1"/>
                </a:solidFill>
                <a:latin typeface="Times New Roman" panose="02020603050405020304" pitchFamily="18" charset="0"/>
              </a:defRPr>
            </a:lvl4pPr>
            <a:lvl5pPr marL="2057400" indent="-228600" defTabSz="922338" eaLnBrk="0" hangingPunct="0">
              <a:defRPr sz="2400">
                <a:solidFill>
                  <a:schemeClr val="tx1"/>
                </a:solidFill>
                <a:latin typeface="Times New Roman" panose="02020603050405020304" pitchFamily="18" charset="0"/>
              </a:defRPr>
            </a:lvl5pPr>
            <a:lvl6pPr marL="2514600" indent="-228600" defTabSz="92233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233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233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233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1BAC6DE-2D3F-4FA9-8E54-5DB6C20DCD4C}" type="slidenum">
              <a:rPr lang="en-CA" altLang="en-US" sz="1200"/>
              <a:pPr eaLnBrk="1" hangingPunct="1"/>
              <a:t>34</a:t>
            </a:fld>
            <a:endParaRPr lang="en-CA" altLang="en-US" sz="12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1665972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defTabSz="922338" eaLnBrk="0" hangingPunct="0">
              <a:defRPr sz="2400">
                <a:solidFill>
                  <a:schemeClr val="tx1"/>
                </a:solidFill>
                <a:latin typeface="Times New Roman" panose="02020603050405020304" pitchFamily="18" charset="0"/>
              </a:defRPr>
            </a:lvl1pPr>
            <a:lvl2pPr marL="742950" indent="-285750" defTabSz="922338" eaLnBrk="0" hangingPunct="0">
              <a:defRPr sz="2400">
                <a:solidFill>
                  <a:schemeClr val="tx1"/>
                </a:solidFill>
                <a:latin typeface="Times New Roman" panose="02020603050405020304" pitchFamily="18" charset="0"/>
              </a:defRPr>
            </a:lvl2pPr>
            <a:lvl3pPr marL="1143000" indent="-228600" defTabSz="922338" eaLnBrk="0" hangingPunct="0">
              <a:defRPr sz="2400">
                <a:solidFill>
                  <a:schemeClr val="tx1"/>
                </a:solidFill>
                <a:latin typeface="Times New Roman" panose="02020603050405020304" pitchFamily="18" charset="0"/>
              </a:defRPr>
            </a:lvl3pPr>
            <a:lvl4pPr marL="1600200" indent="-228600" defTabSz="922338" eaLnBrk="0" hangingPunct="0">
              <a:defRPr sz="2400">
                <a:solidFill>
                  <a:schemeClr val="tx1"/>
                </a:solidFill>
                <a:latin typeface="Times New Roman" panose="02020603050405020304" pitchFamily="18" charset="0"/>
              </a:defRPr>
            </a:lvl4pPr>
            <a:lvl5pPr marL="2057400" indent="-228600" defTabSz="922338" eaLnBrk="0" hangingPunct="0">
              <a:defRPr sz="2400">
                <a:solidFill>
                  <a:schemeClr val="tx1"/>
                </a:solidFill>
                <a:latin typeface="Times New Roman" panose="02020603050405020304" pitchFamily="18" charset="0"/>
              </a:defRPr>
            </a:lvl5pPr>
            <a:lvl6pPr marL="2514600" indent="-228600" defTabSz="92233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233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233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233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B109170-B812-4F81-93C8-7071CD206376}" type="slidenum">
              <a:rPr lang="en-CA" altLang="en-US" sz="1200"/>
              <a:pPr eaLnBrk="1" hangingPunct="1"/>
              <a:t>35</a:t>
            </a:fld>
            <a:endParaRPr lang="en-CA"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0695397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defTabSz="922338" eaLnBrk="0" hangingPunct="0">
              <a:defRPr sz="2400">
                <a:solidFill>
                  <a:schemeClr val="tx1"/>
                </a:solidFill>
                <a:latin typeface="Times New Roman" panose="02020603050405020304" pitchFamily="18" charset="0"/>
              </a:defRPr>
            </a:lvl1pPr>
            <a:lvl2pPr marL="742950" indent="-285750" defTabSz="922338" eaLnBrk="0" hangingPunct="0">
              <a:defRPr sz="2400">
                <a:solidFill>
                  <a:schemeClr val="tx1"/>
                </a:solidFill>
                <a:latin typeface="Times New Roman" panose="02020603050405020304" pitchFamily="18" charset="0"/>
              </a:defRPr>
            </a:lvl2pPr>
            <a:lvl3pPr marL="1143000" indent="-228600" defTabSz="922338" eaLnBrk="0" hangingPunct="0">
              <a:defRPr sz="2400">
                <a:solidFill>
                  <a:schemeClr val="tx1"/>
                </a:solidFill>
                <a:latin typeface="Times New Roman" panose="02020603050405020304" pitchFamily="18" charset="0"/>
              </a:defRPr>
            </a:lvl3pPr>
            <a:lvl4pPr marL="1600200" indent="-228600" defTabSz="922338" eaLnBrk="0" hangingPunct="0">
              <a:defRPr sz="2400">
                <a:solidFill>
                  <a:schemeClr val="tx1"/>
                </a:solidFill>
                <a:latin typeface="Times New Roman" panose="02020603050405020304" pitchFamily="18" charset="0"/>
              </a:defRPr>
            </a:lvl4pPr>
            <a:lvl5pPr marL="2057400" indent="-228600" defTabSz="922338" eaLnBrk="0" hangingPunct="0">
              <a:defRPr sz="2400">
                <a:solidFill>
                  <a:schemeClr val="tx1"/>
                </a:solidFill>
                <a:latin typeface="Times New Roman" panose="02020603050405020304" pitchFamily="18" charset="0"/>
              </a:defRPr>
            </a:lvl5pPr>
            <a:lvl6pPr marL="2514600" indent="-228600" defTabSz="92233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233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233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233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55D1A52-26C4-49B2-9BEE-3B406D7B5F59}" type="slidenum">
              <a:rPr lang="en-CA" altLang="en-US" sz="1200"/>
              <a:pPr eaLnBrk="1" hangingPunct="1"/>
              <a:t>36</a:t>
            </a:fld>
            <a:endParaRPr lang="en-CA" altLang="en-US"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825197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C5CA6F2F-7006-44EF-BD95-41E41BE1E40C}" type="slidenum">
              <a:rPr lang="en-US" altLang="en-US" sz="1200"/>
              <a:pPr eaLnBrk="1" hangingPunct="1"/>
              <a:t>9</a:t>
            </a:fld>
            <a:endParaRPr lang="en-US" altLang="en-US" sz="1200"/>
          </a:p>
        </p:txBody>
      </p:sp>
      <p:sp>
        <p:nvSpPr>
          <p:cNvPr id="19609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60963"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5199091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8EF850EE-8D3D-49EC-8731-A486B6DE571E}" type="slidenum">
              <a:rPr lang="en-US" altLang="en-US" sz="1200"/>
              <a:pPr eaLnBrk="1" hangingPunct="1"/>
              <a:t>37</a:t>
            </a:fld>
            <a:endParaRPr lang="en-US" altLang="en-US" sz="1200"/>
          </a:p>
        </p:txBody>
      </p:sp>
      <p:sp>
        <p:nvSpPr>
          <p:cNvPr id="19855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85539"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22688799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12475E4E-1A5D-4F9F-B511-5AC40F38D101}" type="slidenum">
              <a:rPr lang="en-US" altLang="en-US" sz="1200"/>
              <a:pPr eaLnBrk="1" hangingPunct="1"/>
              <a:t>38</a:t>
            </a:fld>
            <a:endParaRPr lang="en-US" altLang="en-US" sz="1200"/>
          </a:p>
        </p:txBody>
      </p:sp>
      <p:sp>
        <p:nvSpPr>
          <p:cNvPr id="19865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86563"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6405347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79BB2970-17E9-4154-AD70-22FBB170CAF2}" type="slidenum">
              <a:rPr lang="en-US" altLang="en-US" sz="1200"/>
              <a:pPr eaLnBrk="1" hangingPunct="1"/>
              <a:t>39</a:t>
            </a:fld>
            <a:endParaRPr lang="en-US" altLang="en-US" sz="1200"/>
          </a:p>
        </p:txBody>
      </p:sp>
      <p:sp>
        <p:nvSpPr>
          <p:cNvPr id="19875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87587"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38571965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0D91386-1E77-44CA-BA63-9912DCFDB760}" type="slidenum">
              <a:rPr lang="en-US" altLang="en-US" sz="1200"/>
              <a:pPr eaLnBrk="1" hangingPunct="1"/>
              <a:t>40</a:t>
            </a:fld>
            <a:endParaRPr lang="en-US" altLang="en-US" sz="1200"/>
          </a:p>
        </p:txBody>
      </p:sp>
      <p:sp>
        <p:nvSpPr>
          <p:cNvPr id="19886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88611"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42191398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EA44FA4-1698-43AD-8554-A6C185975E14}" type="slidenum">
              <a:rPr lang="en-US" altLang="en-US" sz="1200"/>
              <a:pPr eaLnBrk="1" hangingPunct="1"/>
              <a:t>41</a:t>
            </a:fld>
            <a:endParaRPr lang="en-US" altLang="en-US" sz="1200"/>
          </a:p>
        </p:txBody>
      </p:sp>
      <p:sp>
        <p:nvSpPr>
          <p:cNvPr id="19896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89635"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31201150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E8EB0EA-6246-405D-81DB-54B1778211D8}" type="slidenum">
              <a:rPr lang="en-US" altLang="en-US" sz="1200"/>
              <a:pPr eaLnBrk="1" hangingPunct="1"/>
              <a:t>42</a:t>
            </a:fld>
            <a:endParaRPr lang="en-US" altLang="en-US" sz="1200"/>
          </a:p>
        </p:txBody>
      </p:sp>
      <p:sp>
        <p:nvSpPr>
          <p:cNvPr id="19916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91683"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30355276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5861761-284F-42A7-9C1A-1DBE079CD63E}" type="slidenum">
              <a:rPr lang="en-US" altLang="en-US" sz="1200"/>
              <a:pPr eaLnBrk="1" hangingPunct="1"/>
              <a:t>43</a:t>
            </a:fld>
            <a:endParaRPr lang="en-US" altLang="en-US" sz="1200"/>
          </a:p>
        </p:txBody>
      </p:sp>
      <p:sp>
        <p:nvSpPr>
          <p:cNvPr id="19937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93731"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14648210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A130273-0C7D-4321-8843-DA1C4E79995E}" type="slidenum">
              <a:rPr lang="en-US" altLang="en-US" sz="1200"/>
              <a:pPr eaLnBrk="1" hangingPunct="1"/>
              <a:t>44</a:t>
            </a:fld>
            <a:endParaRPr lang="en-US" altLang="en-US" sz="1200"/>
          </a:p>
        </p:txBody>
      </p:sp>
      <p:sp>
        <p:nvSpPr>
          <p:cNvPr id="19947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94755"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35551282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834714F0-1E43-44C3-89C9-3C49182A0992}" type="slidenum">
              <a:rPr lang="en-US" altLang="en-US" sz="1200"/>
              <a:pPr eaLnBrk="1" hangingPunct="1"/>
              <a:t>45</a:t>
            </a:fld>
            <a:endParaRPr lang="en-US" altLang="en-US" sz="1200"/>
          </a:p>
        </p:txBody>
      </p:sp>
      <p:sp>
        <p:nvSpPr>
          <p:cNvPr id="19957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95779"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34051250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C9939F4-6626-4254-9D1D-5FFE29318CD4}" type="slidenum">
              <a:rPr lang="en-US" altLang="en-US" sz="1200"/>
              <a:pPr eaLnBrk="1" hangingPunct="1"/>
              <a:t>46</a:t>
            </a:fld>
            <a:endParaRPr lang="en-US" altLang="en-US" sz="1200"/>
          </a:p>
        </p:txBody>
      </p:sp>
      <p:sp>
        <p:nvSpPr>
          <p:cNvPr id="19968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96803"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808659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9CF1777F-4D33-4ABA-A73B-F2ADA4402F0D}" type="slidenum">
              <a:rPr lang="en-US" altLang="en-US" sz="1200"/>
              <a:pPr eaLnBrk="1" hangingPunct="1"/>
              <a:t>10</a:t>
            </a:fld>
            <a:endParaRPr lang="en-US" altLang="en-US" sz="1200"/>
          </a:p>
        </p:txBody>
      </p:sp>
      <p:sp>
        <p:nvSpPr>
          <p:cNvPr id="19619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61987"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16827702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9D5FBC9C-78D7-48B0-BF31-99C3C84CDACB}" type="slidenum">
              <a:rPr lang="en-US" altLang="en-US" sz="1200"/>
              <a:pPr eaLnBrk="1" hangingPunct="1"/>
              <a:t>47</a:t>
            </a:fld>
            <a:endParaRPr lang="en-US" altLang="en-US" sz="1200"/>
          </a:p>
        </p:txBody>
      </p:sp>
      <p:sp>
        <p:nvSpPr>
          <p:cNvPr id="19978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97827"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3297170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E31A76C-C3D4-4991-94E9-07669FF42E5F}" type="slidenum">
              <a:rPr lang="en-US" altLang="en-US" sz="1200"/>
              <a:pPr eaLnBrk="1" hangingPunct="1"/>
              <a:t>11</a:t>
            </a:fld>
            <a:endParaRPr lang="en-US" altLang="en-US" sz="1200"/>
          </a:p>
        </p:txBody>
      </p:sp>
      <p:sp>
        <p:nvSpPr>
          <p:cNvPr id="19630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63011"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2815909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87C11C3F-AC09-4D8A-8E1E-D56E76EC9905}" type="slidenum">
              <a:rPr lang="en-US" altLang="en-US" sz="1200"/>
              <a:pPr eaLnBrk="1" hangingPunct="1"/>
              <a:t>12</a:t>
            </a:fld>
            <a:endParaRPr lang="en-US" altLang="en-US" sz="1200"/>
          </a:p>
        </p:txBody>
      </p:sp>
      <p:sp>
        <p:nvSpPr>
          <p:cNvPr id="19640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64035"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3698619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8B602E8-2965-4F76-B9FC-2F55F09AD099}" type="slidenum">
              <a:rPr lang="en-US" altLang="en-US" sz="1200"/>
              <a:pPr eaLnBrk="1" hangingPunct="1"/>
              <a:t>13</a:t>
            </a:fld>
            <a:endParaRPr lang="en-US" altLang="en-US" sz="1200"/>
          </a:p>
        </p:txBody>
      </p:sp>
      <p:sp>
        <p:nvSpPr>
          <p:cNvPr id="18319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831939"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3201103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1D2C9E63-4072-46DC-8ED4-B8D34EE40124}" type="slidenum">
              <a:rPr lang="en-US" altLang="en-US" sz="1200"/>
              <a:pPr eaLnBrk="1" hangingPunct="1"/>
              <a:t>14</a:t>
            </a:fld>
            <a:endParaRPr lang="en-US" altLang="en-US" sz="1200"/>
          </a:p>
        </p:txBody>
      </p:sp>
      <p:sp>
        <p:nvSpPr>
          <p:cNvPr id="19660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66083"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2555448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9D182DB-E1EF-47F8-96DD-4656275C8134}" type="slidenum">
              <a:rPr lang="en-US" altLang="en-US" sz="1200"/>
              <a:pPr eaLnBrk="1" hangingPunct="1"/>
              <a:t>15</a:t>
            </a:fld>
            <a:endParaRPr lang="en-US" altLang="en-US" sz="1200"/>
          </a:p>
        </p:txBody>
      </p:sp>
      <p:sp>
        <p:nvSpPr>
          <p:cNvPr id="19671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67107" name="Rectangle 3"/>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5973635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srcRect l="5207" t="3035" r="2141" b="5914"/>
          <a:stretch/>
        </p:blipFill>
        <p:spPr>
          <a:xfrm>
            <a:off x="0" y="1"/>
            <a:ext cx="10058400" cy="7772400"/>
          </a:xfrm>
          <a:prstGeom prst="rect">
            <a:avLst/>
          </a:prstGeom>
        </p:spPr>
      </p:pic>
      <p:sp>
        <p:nvSpPr>
          <p:cNvPr id="2" name="Title 1"/>
          <p:cNvSpPr>
            <a:spLocks noGrp="1"/>
          </p:cNvSpPr>
          <p:nvPr>
            <p:ph type="ctrTitle"/>
          </p:nvPr>
        </p:nvSpPr>
        <p:spPr>
          <a:xfrm>
            <a:off x="1393108" y="1450613"/>
            <a:ext cx="7795259" cy="1666028"/>
          </a:xfrm>
        </p:spPr>
        <p:txBody>
          <a:bodyPr/>
          <a:lstStyle>
            <a:lvl1pPr algn="r">
              <a:defRPr>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2147486" y="3116641"/>
            <a:ext cx="7040880" cy="1986280"/>
          </a:xfrm>
        </p:spPr>
        <p:txBody>
          <a:bodyPr/>
          <a:lstStyle>
            <a:lvl1pPr marL="0" indent="0" algn="r">
              <a:buNone/>
              <a:defRPr>
                <a:solidFill>
                  <a:schemeClr val="bg1"/>
                </a:solidFill>
              </a:defRPr>
            </a:lvl1pPr>
            <a:lvl2pPr marL="502920" indent="0" algn="ctr">
              <a:buNone/>
              <a:defRPr>
                <a:solidFill>
                  <a:schemeClr val="tx1">
                    <a:tint val="75000"/>
                  </a:schemeClr>
                </a:solidFill>
              </a:defRPr>
            </a:lvl2pPr>
            <a:lvl3pPr marL="1005840" indent="0" algn="ctr">
              <a:buNone/>
              <a:defRPr>
                <a:solidFill>
                  <a:schemeClr val="tx1">
                    <a:tint val="75000"/>
                  </a:schemeClr>
                </a:solidFill>
              </a:defRPr>
            </a:lvl3pPr>
            <a:lvl4pPr marL="1508760" indent="0" algn="ctr">
              <a:buNone/>
              <a:defRPr>
                <a:solidFill>
                  <a:schemeClr val="tx1">
                    <a:tint val="75000"/>
                  </a:schemeClr>
                </a:solidFill>
              </a:defRPr>
            </a:lvl4pPr>
            <a:lvl5pPr marL="2011680" indent="0" algn="ctr">
              <a:buNone/>
              <a:defRPr>
                <a:solidFill>
                  <a:schemeClr val="tx1">
                    <a:tint val="75000"/>
                  </a:schemeClr>
                </a:solidFill>
              </a:defRPr>
            </a:lvl5pPr>
            <a:lvl6pPr marL="2514600" indent="0" algn="ctr">
              <a:buNone/>
              <a:defRPr>
                <a:solidFill>
                  <a:schemeClr val="tx1">
                    <a:tint val="75000"/>
                  </a:schemeClr>
                </a:solidFill>
              </a:defRPr>
            </a:lvl6pPr>
            <a:lvl7pPr marL="3017520" indent="0" algn="ctr">
              <a:buNone/>
              <a:defRPr>
                <a:solidFill>
                  <a:schemeClr val="tx1">
                    <a:tint val="75000"/>
                  </a:schemeClr>
                </a:solidFill>
              </a:defRPr>
            </a:lvl7pPr>
            <a:lvl8pPr marL="3520440" indent="0" algn="ctr">
              <a:buNone/>
              <a:defRPr>
                <a:solidFill>
                  <a:schemeClr val="tx1">
                    <a:tint val="75000"/>
                  </a:schemeClr>
                </a:solidFill>
              </a:defRPr>
            </a:lvl8pPr>
            <a:lvl9pPr marL="402336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5" name="Footer Placeholder 4"/>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6" name="Slide Number Placeholder 5"/>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Tree>
    <p:extLst>
      <p:ext uri="{BB962C8B-B14F-4D97-AF65-F5344CB8AC3E}">
        <p14:creationId xmlns:p14="http://schemas.microsoft.com/office/powerpoint/2010/main" val="894906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ISIS_PPT_P1_r2.pdf"/>
          <p:cNvPicPr>
            <a:picLocks noChangeAspect="1"/>
          </p:cNvPicPr>
          <p:nvPr/>
        </p:nvPicPr>
        <p:blipFill rotWithShape="1">
          <a:blip r:embed="rId2">
            <a:extLst>
              <a:ext uri="{28A0092B-C50C-407E-A947-70E740481C1C}">
                <a14:useLocalDpi xmlns:a14="http://schemas.microsoft.com/office/drawing/2010/main" val="0"/>
              </a:ext>
            </a:extLst>
          </a:blip>
          <a:srcRect t="17959"/>
          <a:stretch/>
        </p:blipFill>
        <p:spPr>
          <a:xfrm>
            <a:off x="0" y="1395816"/>
            <a:ext cx="10058400" cy="6376584"/>
          </a:xfrm>
          <a:prstGeom prst="rect">
            <a:avLst/>
          </a:prstGeom>
        </p:spPr>
      </p:pic>
      <p:sp>
        <p:nvSpPr>
          <p:cNvPr id="2" name="Vertical Title 1"/>
          <p:cNvSpPr>
            <a:spLocks noGrp="1"/>
          </p:cNvSpPr>
          <p:nvPr>
            <p:ph type="title" orient="vert"/>
          </p:nvPr>
        </p:nvSpPr>
        <p:spPr>
          <a:xfrm>
            <a:off x="7292340" y="311258"/>
            <a:ext cx="2263140" cy="627524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02920" y="311257"/>
            <a:ext cx="6621780" cy="627524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5" name="Footer Placeholder 4"/>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6" name="Slide Number Placeholder 5"/>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Tree>
    <p:extLst>
      <p:ext uri="{BB962C8B-B14F-4D97-AF65-F5344CB8AC3E}">
        <p14:creationId xmlns:p14="http://schemas.microsoft.com/office/powerpoint/2010/main" val="3661217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245828"/>
            <a:ext cx="9052560" cy="822843"/>
          </a:xfrm>
        </p:spPr>
        <p:txBody>
          <a:bodyPr/>
          <a:lstStyle>
            <a:lvl1pPr>
              <a:defRPr>
                <a:solidFill>
                  <a:srgbClr val="0E1C58"/>
                </a:solidFill>
              </a:defRPr>
            </a:lvl1pPr>
          </a:lstStyle>
          <a:p>
            <a:r>
              <a:rPr lang="en-US"/>
              <a:t>Click to edit Master title style</a:t>
            </a:r>
            <a:endParaRPr lang="en-US" dirty="0"/>
          </a:p>
        </p:txBody>
      </p:sp>
      <p:sp>
        <p:nvSpPr>
          <p:cNvPr id="3" name="Content Placeholder 2"/>
          <p:cNvSpPr>
            <a:spLocks noGrp="1"/>
          </p:cNvSpPr>
          <p:nvPr>
            <p:ph sz="half" idx="1"/>
          </p:nvPr>
        </p:nvSpPr>
        <p:spPr>
          <a:xfrm>
            <a:off x="292609" y="3099538"/>
            <a:ext cx="4442460" cy="1168216"/>
          </a:xfrm>
        </p:spPr>
        <p:txBody>
          <a:bodyPr>
            <a:normAutofit/>
          </a:bodyPr>
          <a:lstStyle>
            <a:lvl1pPr>
              <a:defRPr sz="2200">
                <a:solidFill>
                  <a:srgbClr val="0E1C58"/>
                </a:solidFill>
              </a:defRPr>
            </a:lvl1pPr>
            <a:lvl2pPr>
              <a:defRPr sz="2640">
                <a:solidFill>
                  <a:srgbClr val="0E1C58"/>
                </a:solidFill>
              </a:defRPr>
            </a:lvl2pPr>
            <a:lvl3pPr>
              <a:defRPr sz="2200">
                <a:solidFill>
                  <a:srgbClr val="0E1C58"/>
                </a:solidFill>
              </a:defRPr>
            </a:lvl3pPr>
            <a:lvl4pPr>
              <a:defRPr sz="1980">
                <a:solidFill>
                  <a:srgbClr val="0E1C58"/>
                </a:solidFill>
              </a:defRPr>
            </a:lvl4pPr>
            <a:lvl5pPr>
              <a:defRPr sz="1980">
                <a:solidFill>
                  <a:srgbClr val="0E1C58"/>
                </a:solidFill>
              </a:defRPr>
            </a:lvl5pPr>
            <a:lvl6pPr>
              <a:defRPr sz="1980"/>
            </a:lvl6pPr>
            <a:lvl7pPr>
              <a:defRPr sz="1980"/>
            </a:lvl7pPr>
            <a:lvl8pPr>
              <a:defRPr sz="1980"/>
            </a:lvl8pPr>
            <a:lvl9pPr>
              <a:defRPr sz="1980"/>
            </a:lvl9pPr>
          </a:lstStyle>
          <a:p>
            <a:pPr lvl="0"/>
            <a:r>
              <a:rPr lang="en-US"/>
              <a:t>Edit Master text styles</a:t>
            </a:r>
          </a:p>
        </p:txBody>
      </p:sp>
      <p:sp>
        <p:nvSpPr>
          <p:cNvPr id="4" name="Content Placeholder 3"/>
          <p:cNvSpPr>
            <a:spLocks noGrp="1"/>
          </p:cNvSpPr>
          <p:nvPr>
            <p:ph sz="half" idx="2"/>
          </p:nvPr>
        </p:nvSpPr>
        <p:spPr>
          <a:xfrm>
            <a:off x="5122164" y="4559809"/>
            <a:ext cx="4442460" cy="2967642"/>
          </a:xfrm>
        </p:spPr>
        <p:txBody>
          <a:bodyPr/>
          <a:lstStyle>
            <a:lvl1pPr>
              <a:defRPr sz="3080">
                <a:solidFill>
                  <a:srgbClr val="0E1C58"/>
                </a:solidFill>
              </a:defRPr>
            </a:lvl1pPr>
            <a:lvl2pPr>
              <a:defRPr sz="2640">
                <a:solidFill>
                  <a:srgbClr val="0E1C58"/>
                </a:solidFill>
              </a:defRPr>
            </a:lvl2pPr>
            <a:lvl3pPr>
              <a:defRPr sz="2200">
                <a:solidFill>
                  <a:srgbClr val="0E1C58"/>
                </a:solidFill>
              </a:defRPr>
            </a:lvl3pPr>
            <a:lvl4pPr>
              <a:defRPr sz="1980">
                <a:solidFill>
                  <a:srgbClr val="0E1C58"/>
                </a:solidFill>
              </a:defRPr>
            </a:lvl4pPr>
            <a:lvl5pPr>
              <a:defRPr sz="1980">
                <a:solidFill>
                  <a:srgbClr val="0E1C58"/>
                </a:solidFill>
              </a:defRPr>
            </a:lvl5pPr>
            <a:lvl6pPr>
              <a:defRPr sz="1980"/>
            </a:lvl6pPr>
            <a:lvl7pPr>
              <a:defRPr sz="1980"/>
            </a:lvl7pPr>
            <a:lvl8pPr>
              <a:defRPr sz="1980"/>
            </a:lvl8pPr>
            <a:lvl9pPr>
              <a:defRPr sz="198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3"/>
          </p:nvPr>
        </p:nvSpPr>
        <p:spPr>
          <a:xfrm>
            <a:off x="5122164" y="1290691"/>
            <a:ext cx="4442460" cy="3052215"/>
          </a:xfrm>
        </p:spPr>
        <p:txBody>
          <a:bodyPr/>
          <a:lstStyle>
            <a:lvl1pPr>
              <a:defRPr sz="3080">
                <a:solidFill>
                  <a:srgbClr val="0E1C58"/>
                </a:solidFill>
              </a:defRPr>
            </a:lvl1pPr>
            <a:lvl2pPr>
              <a:defRPr sz="2640">
                <a:solidFill>
                  <a:srgbClr val="0E1C58"/>
                </a:solidFill>
              </a:defRPr>
            </a:lvl2pPr>
            <a:lvl3pPr>
              <a:defRPr sz="2200">
                <a:solidFill>
                  <a:srgbClr val="0E1C58"/>
                </a:solidFill>
              </a:defRPr>
            </a:lvl3pPr>
            <a:lvl4pPr>
              <a:defRPr sz="1980">
                <a:solidFill>
                  <a:srgbClr val="0E1C58"/>
                </a:solidFill>
              </a:defRPr>
            </a:lvl4pPr>
            <a:lvl5pPr>
              <a:defRPr sz="1980">
                <a:solidFill>
                  <a:srgbClr val="0E1C58"/>
                </a:solidFill>
              </a:defRPr>
            </a:lvl5pPr>
            <a:lvl6pPr>
              <a:defRPr sz="1980"/>
            </a:lvl6pPr>
            <a:lvl7pPr>
              <a:defRPr sz="1980"/>
            </a:lvl7pPr>
            <a:lvl8pPr>
              <a:defRPr sz="1980"/>
            </a:lvl8pPr>
            <a:lvl9pPr>
              <a:defRPr sz="1980"/>
            </a:lvl9pPr>
          </a:lstStyle>
          <a:p>
            <a:pPr lvl="0"/>
            <a:r>
              <a:rPr lang="en-US"/>
              <a:t>Edit Master text styles</a:t>
            </a:r>
          </a:p>
        </p:txBody>
      </p:sp>
      <p:pic>
        <p:nvPicPr>
          <p:cNvPr id="10" name="Picture 9" descr="new_isis_ppt_bg_no_footer.png"/>
          <p:cNvPicPr>
            <a:picLocks noChangeAspect="1"/>
          </p:cNvPicPr>
          <p:nvPr/>
        </p:nvPicPr>
        <p:blipFill>
          <a:blip r:embed="rId2"/>
          <a:stretch>
            <a:fillRect/>
          </a:stretch>
        </p:blipFill>
        <p:spPr>
          <a:xfrm>
            <a:off x="6985" y="0"/>
            <a:ext cx="10051415" cy="7772400"/>
          </a:xfrm>
          <a:prstGeom prst="rect">
            <a:avLst/>
          </a:prstGeom>
        </p:spPr>
      </p:pic>
    </p:spTree>
    <p:extLst>
      <p:ext uri="{BB962C8B-B14F-4D97-AF65-F5344CB8AC3E}">
        <p14:creationId xmlns:p14="http://schemas.microsoft.com/office/powerpoint/2010/main" val="773239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4 comparison">
    <p:spTree>
      <p:nvGrpSpPr>
        <p:cNvPr id="1" name=""/>
        <p:cNvGrpSpPr/>
        <p:nvPr/>
      </p:nvGrpSpPr>
      <p:grpSpPr>
        <a:xfrm>
          <a:off x="0" y="0"/>
          <a:ext cx="0" cy="0"/>
          <a:chOff x="0" y="0"/>
          <a:chExt cx="0" cy="0"/>
        </a:xfrm>
      </p:grpSpPr>
      <p:pic>
        <p:nvPicPr>
          <p:cNvPr id="10" name="Picture 9"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502920" y="202207"/>
            <a:ext cx="9052560" cy="888273"/>
          </a:xfrm>
        </p:spPr>
        <p:txBody>
          <a:bodyPr/>
          <a:lstStyle>
            <a:lvl1pPr>
              <a:defRPr>
                <a:solidFill>
                  <a:srgbClr val="0E1C58"/>
                </a:solidFill>
              </a:defRPr>
            </a:lvl1pPr>
          </a:lstStyle>
          <a:p>
            <a:r>
              <a:rPr lang="en-US"/>
              <a:t>Click to edit Master title style</a:t>
            </a:r>
            <a:endParaRPr lang="en-US" dirty="0"/>
          </a:p>
        </p:txBody>
      </p:sp>
      <p:sp>
        <p:nvSpPr>
          <p:cNvPr id="4" name="Content Placeholder 3"/>
          <p:cNvSpPr>
            <a:spLocks noGrp="1"/>
          </p:cNvSpPr>
          <p:nvPr>
            <p:ph sz="half" idx="2"/>
          </p:nvPr>
        </p:nvSpPr>
        <p:spPr>
          <a:xfrm>
            <a:off x="502920" y="1292690"/>
            <a:ext cx="4444207" cy="2429308"/>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5109529" y="1292690"/>
            <a:ext cx="4445953" cy="2429308"/>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8" name="Footer Placeholder 7"/>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9" name="Slide Number Placeholder 8"/>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
        <p:nvSpPr>
          <p:cNvPr id="14" name="Rectangle 13"/>
          <p:cNvSpPr/>
          <p:nvPr/>
        </p:nvSpPr>
        <p:spPr>
          <a:xfrm>
            <a:off x="0" y="6641204"/>
            <a:ext cx="10058400" cy="1131196"/>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980"/>
          </a:p>
        </p:txBody>
      </p:sp>
      <p:sp>
        <p:nvSpPr>
          <p:cNvPr id="13" name="Content Placeholder 3"/>
          <p:cNvSpPr>
            <a:spLocks noGrp="1"/>
          </p:cNvSpPr>
          <p:nvPr>
            <p:ph sz="half" idx="14"/>
          </p:nvPr>
        </p:nvSpPr>
        <p:spPr>
          <a:xfrm>
            <a:off x="5111273" y="4053863"/>
            <a:ext cx="4444207" cy="2587341"/>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half" idx="13"/>
          </p:nvPr>
        </p:nvSpPr>
        <p:spPr>
          <a:xfrm>
            <a:off x="502920" y="4053863"/>
            <a:ext cx="4444207" cy="2587342"/>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2860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51067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6" name="Picture 5"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502920" y="180397"/>
            <a:ext cx="9052560" cy="888273"/>
          </a:xfrm>
        </p:spPr>
        <p:txBody>
          <a:bodyPr/>
          <a:lstStyle>
            <a:lvl1pPr>
              <a:defRPr>
                <a:solidFill>
                  <a:srgbClr val="0E1C58"/>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4" name="Footer Placeholder 3"/>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5" name="Slide Number Placeholder 4"/>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
        <p:nvSpPr>
          <p:cNvPr id="7" name="Content Placeholder 2"/>
          <p:cNvSpPr>
            <a:spLocks noGrp="1"/>
          </p:cNvSpPr>
          <p:nvPr>
            <p:ph idx="1"/>
          </p:nvPr>
        </p:nvSpPr>
        <p:spPr>
          <a:xfrm>
            <a:off x="502920" y="1333743"/>
            <a:ext cx="9052560" cy="5129425"/>
          </a:xfrm>
        </p:spPr>
        <p:txBody>
          <a:bodyPr/>
          <a:lstStyle>
            <a:lvl1pPr>
              <a:defRPr>
                <a:solidFill>
                  <a:srgbClr val="0E1C58"/>
                </a:solidFill>
              </a:defRPr>
            </a:lvl1pPr>
            <a:lvl2pPr>
              <a:defRPr>
                <a:solidFill>
                  <a:srgbClr val="0E1C58"/>
                </a:solidFill>
              </a:defRPr>
            </a:lvl2pPr>
            <a:lvl3pPr>
              <a:defRPr>
                <a:solidFill>
                  <a:srgbClr val="0E1C58"/>
                </a:solidFill>
              </a:defRPr>
            </a:lvl3pPr>
            <a:lvl4pPr>
              <a:defRPr>
                <a:solidFill>
                  <a:srgbClr val="0E1C58"/>
                </a:solidFill>
              </a:defRPr>
            </a:lvl4pPr>
            <a:lvl5pPr>
              <a:defRPr>
                <a:solidFill>
                  <a:srgbClr val="0E1C5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6373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nother">
    <p:spTree>
      <p:nvGrpSpPr>
        <p:cNvPr id="1" name=""/>
        <p:cNvGrpSpPr/>
        <p:nvPr/>
      </p:nvGrpSpPr>
      <p:grpSpPr>
        <a:xfrm>
          <a:off x="0" y="0"/>
          <a:ext cx="0" cy="0"/>
          <a:chOff x="0" y="0"/>
          <a:chExt cx="0" cy="0"/>
        </a:xfrm>
      </p:grpSpPr>
      <p:pic>
        <p:nvPicPr>
          <p:cNvPr id="14" name="Picture 13" descr="new_isis_ppt_bg_no_footer.png"/>
          <p:cNvPicPr>
            <a:picLocks noChangeAspect="1"/>
          </p:cNvPicPr>
          <p:nvPr/>
        </p:nvPicPr>
        <p:blipFill>
          <a:blip r:embed="rId2"/>
          <a:stretch>
            <a:fillRect/>
          </a:stretch>
        </p:blipFill>
        <p:spPr>
          <a:xfrm>
            <a:off x="6985" y="0"/>
            <a:ext cx="10051415" cy="7772400"/>
          </a:xfrm>
          <a:prstGeom prst="rect">
            <a:avLst/>
          </a:prstGeom>
        </p:spPr>
      </p:pic>
      <p:sp>
        <p:nvSpPr>
          <p:cNvPr id="3" name="Content Placeholder 2"/>
          <p:cNvSpPr>
            <a:spLocks noGrp="1"/>
          </p:cNvSpPr>
          <p:nvPr>
            <p:ph idx="1"/>
          </p:nvPr>
        </p:nvSpPr>
        <p:spPr>
          <a:xfrm>
            <a:off x="502920" y="1333743"/>
            <a:ext cx="9052560" cy="5129425"/>
          </a:xfrm>
        </p:spPr>
        <p:txBody>
          <a:bodyPr/>
          <a:lstStyle>
            <a:lvl1pPr>
              <a:defRPr>
                <a:solidFill>
                  <a:srgbClr val="0E1C58"/>
                </a:solidFill>
              </a:defRPr>
            </a:lvl1pPr>
            <a:lvl2pPr>
              <a:defRPr>
                <a:solidFill>
                  <a:srgbClr val="0E1C58"/>
                </a:solidFill>
              </a:defRPr>
            </a:lvl2pPr>
            <a:lvl3pPr>
              <a:defRPr>
                <a:solidFill>
                  <a:srgbClr val="0E1C58"/>
                </a:solidFill>
              </a:defRPr>
            </a:lvl3pPr>
            <a:lvl4pPr>
              <a:defRPr>
                <a:solidFill>
                  <a:srgbClr val="0E1C58"/>
                </a:solidFill>
              </a:defRPr>
            </a:lvl4pPr>
            <a:lvl5pPr>
              <a:defRPr>
                <a:solidFill>
                  <a:srgbClr val="0E1C5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5" name="Footer Placeholder 4"/>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6" name="Slide Number Placeholder 5"/>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
        <p:nvSpPr>
          <p:cNvPr id="2" name="Title 1"/>
          <p:cNvSpPr>
            <a:spLocks noGrp="1"/>
          </p:cNvSpPr>
          <p:nvPr>
            <p:ph type="title"/>
          </p:nvPr>
        </p:nvSpPr>
        <p:spPr>
          <a:xfrm>
            <a:off x="1179576" y="65470"/>
            <a:ext cx="8375904" cy="866463"/>
          </a:xfrm>
        </p:spPr>
        <p:txBody>
          <a:bodyPr>
            <a:normAutofit/>
          </a:bodyPr>
          <a:lstStyle>
            <a:lvl1pPr>
              <a:defRPr sz="3960">
                <a:solidFill>
                  <a:srgbClr val="0E1C58"/>
                </a:solidFill>
              </a:defRPr>
            </a:lvl1pPr>
          </a:lstStyle>
          <a:p>
            <a:r>
              <a:rPr lang="en-US"/>
              <a:t>Click to edit Master title style</a:t>
            </a:r>
            <a:endParaRPr lang="en-US" dirty="0"/>
          </a:p>
        </p:txBody>
      </p:sp>
    </p:spTree>
    <p:extLst>
      <p:ext uri="{BB962C8B-B14F-4D97-AF65-F5344CB8AC3E}">
        <p14:creationId xmlns:p14="http://schemas.microsoft.com/office/powerpoint/2010/main" val="3538822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502920" y="245828"/>
            <a:ext cx="9052560" cy="822843"/>
          </a:xfrm>
        </p:spPr>
        <p:txBody>
          <a:bodyPr/>
          <a:lstStyle>
            <a:lvl1pPr>
              <a:defRPr>
                <a:solidFill>
                  <a:srgbClr val="0E1C58"/>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2920" y="1399173"/>
            <a:ext cx="4442460" cy="5129425"/>
          </a:xfrm>
        </p:spPr>
        <p:txBody>
          <a:bodyPr/>
          <a:lstStyle>
            <a:lvl1pPr>
              <a:defRPr sz="3080">
                <a:solidFill>
                  <a:srgbClr val="0E1C58"/>
                </a:solidFill>
              </a:defRPr>
            </a:lvl1pPr>
            <a:lvl2pPr>
              <a:defRPr sz="2640">
                <a:solidFill>
                  <a:srgbClr val="0E1C58"/>
                </a:solidFill>
              </a:defRPr>
            </a:lvl2pPr>
            <a:lvl3pPr>
              <a:defRPr sz="2200">
                <a:solidFill>
                  <a:srgbClr val="0E1C58"/>
                </a:solidFill>
              </a:defRPr>
            </a:lvl3pPr>
            <a:lvl4pPr>
              <a:defRPr sz="1980">
                <a:solidFill>
                  <a:srgbClr val="0E1C58"/>
                </a:solidFill>
              </a:defRPr>
            </a:lvl4pPr>
            <a:lvl5pPr>
              <a:defRPr sz="1980">
                <a:solidFill>
                  <a:srgbClr val="0E1C58"/>
                </a:solidFill>
              </a:defRPr>
            </a:lvl5pPr>
            <a:lvl6pPr>
              <a:defRPr sz="1980"/>
            </a:lvl6pPr>
            <a:lvl7pPr>
              <a:defRPr sz="1980"/>
            </a:lvl7pPr>
            <a:lvl8pPr>
              <a:defRPr sz="1980"/>
            </a:lvl8pPr>
            <a:lvl9pPr>
              <a:defRPr sz="198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3020" y="1399173"/>
            <a:ext cx="4442460" cy="5129425"/>
          </a:xfrm>
        </p:spPr>
        <p:txBody>
          <a:bodyPr/>
          <a:lstStyle>
            <a:lvl1pPr>
              <a:defRPr sz="3080">
                <a:solidFill>
                  <a:srgbClr val="0E1C58"/>
                </a:solidFill>
              </a:defRPr>
            </a:lvl1pPr>
            <a:lvl2pPr>
              <a:defRPr sz="2640">
                <a:solidFill>
                  <a:srgbClr val="0E1C58"/>
                </a:solidFill>
              </a:defRPr>
            </a:lvl2pPr>
            <a:lvl3pPr>
              <a:defRPr sz="2200">
                <a:solidFill>
                  <a:srgbClr val="0E1C58"/>
                </a:solidFill>
              </a:defRPr>
            </a:lvl3pPr>
            <a:lvl4pPr>
              <a:defRPr sz="1980">
                <a:solidFill>
                  <a:srgbClr val="0E1C58"/>
                </a:solidFill>
              </a:defRPr>
            </a:lvl4pPr>
            <a:lvl5pPr>
              <a:defRPr sz="1980">
                <a:solidFill>
                  <a:srgbClr val="0E1C58"/>
                </a:solidFill>
              </a:defRPr>
            </a:lvl5pPr>
            <a:lvl6pPr>
              <a:defRPr sz="1980"/>
            </a:lvl6pPr>
            <a:lvl7pPr>
              <a:defRPr sz="1980"/>
            </a:lvl7pPr>
            <a:lvl8pPr>
              <a:defRPr sz="1980"/>
            </a:lvl8pPr>
            <a:lvl9pPr>
              <a:defRPr sz="198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6" name="Footer Placeholder 5"/>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7" name="Slide Number Placeholder 6"/>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Tree>
    <p:extLst>
      <p:ext uri="{BB962C8B-B14F-4D97-AF65-F5344CB8AC3E}">
        <p14:creationId xmlns:p14="http://schemas.microsoft.com/office/powerpoint/2010/main" val="1821710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 comparison">
    <p:spTree>
      <p:nvGrpSpPr>
        <p:cNvPr id="1" name=""/>
        <p:cNvGrpSpPr/>
        <p:nvPr/>
      </p:nvGrpSpPr>
      <p:grpSpPr>
        <a:xfrm>
          <a:off x="0" y="0"/>
          <a:ext cx="0" cy="0"/>
          <a:chOff x="0" y="0"/>
          <a:chExt cx="0" cy="0"/>
        </a:xfrm>
      </p:grpSpPr>
      <p:pic>
        <p:nvPicPr>
          <p:cNvPr id="10" name="Picture 9"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502920" y="202207"/>
            <a:ext cx="9052560" cy="888273"/>
          </a:xfrm>
        </p:spPr>
        <p:txBody>
          <a:bodyPr/>
          <a:lstStyle>
            <a:lvl1pPr>
              <a:defRPr>
                <a:solidFill>
                  <a:srgbClr val="0E1C58"/>
                </a:solidFill>
              </a:defRPr>
            </a:lvl1pPr>
          </a:lstStyle>
          <a:p>
            <a:r>
              <a:rPr lang="en-US"/>
              <a:t>Click to edit Master title style</a:t>
            </a:r>
            <a:endParaRPr lang="en-US" dirty="0"/>
          </a:p>
        </p:txBody>
      </p:sp>
      <p:sp>
        <p:nvSpPr>
          <p:cNvPr id="4" name="Content Placeholder 3"/>
          <p:cNvSpPr>
            <a:spLocks noGrp="1"/>
          </p:cNvSpPr>
          <p:nvPr>
            <p:ph sz="half" idx="2"/>
          </p:nvPr>
        </p:nvSpPr>
        <p:spPr>
          <a:xfrm>
            <a:off x="502920" y="1292687"/>
            <a:ext cx="4444207" cy="2429308"/>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5109528" y="1292687"/>
            <a:ext cx="4445953" cy="2429308"/>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8" name="Footer Placeholder 7"/>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9" name="Slide Number Placeholder 8"/>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
        <p:nvSpPr>
          <p:cNvPr id="14" name="Rectangle 13"/>
          <p:cNvSpPr/>
          <p:nvPr/>
        </p:nvSpPr>
        <p:spPr>
          <a:xfrm>
            <a:off x="0" y="6641204"/>
            <a:ext cx="10058400" cy="1131196"/>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980"/>
          </a:p>
        </p:txBody>
      </p:sp>
      <p:sp>
        <p:nvSpPr>
          <p:cNvPr id="13" name="Content Placeholder 3"/>
          <p:cNvSpPr>
            <a:spLocks noGrp="1"/>
          </p:cNvSpPr>
          <p:nvPr>
            <p:ph sz="half" idx="14"/>
          </p:nvPr>
        </p:nvSpPr>
        <p:spPr>
          <a:xfrm>
            <a:off x="5111273" y="4053863"/>
            <a:ext cx="4444207" cy="2587341"/>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half" idx="13"/>
          </p:nvPr>
        </p:nvSpPr>
        <p:spPr>
          <a:xfrm>
            <a:off x="502920" y="4053863"/>
            <a:ext cx="4444207" cy="2587342"/>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p:nvSpPr>
        <p:spPr>
          <a:xfrm>
            <a:off x="0" y="6641204"/>
            <a:ext cx="10058400" cy="1131196"/>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980"/>
          </a:p>
        </p:txBody>
      </p:sp>
    </p:spTree>
    <p:extLst>
      <p:ext uri="{BB962C8B-B14F-4D97-AF65-F5344CB8AC3E}">
        <p14:creationId xmlns:p14="http://schemas.microsoft.com/office/powerpoint/2010/main" val="774717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3" name="Footer Placeholder 2"/>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4" name="Slide Number Placeholder 3"/>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pic>
        <p:nvPicPr>
          <p:cNvPr id="5" name="Picture 4"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Tree>
    <p:extLst>
      <p:ext uri="{BB962C8B-B14F-4D97-AF65-F5344CB8AC3E}">
        <p14:creationId xmlns:p14="http://schemas.microsoft.com/office/powerpoint/2010/main" val="939453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1" y="309457"/>
            <a:ext cx="3309144" cy="1316990"/>
          </a:xfrm>
        </p:spPr>
        <p:txBody>
          <a:bodyPr anchor="b"/>
          <a:lstStyle>
            <a:lvl1pPr algn="l">
              <a:defRPr sz="2200" b="1"/>
            </a:lvl1pPr>
          </a:lstStyle>
          <a:p>
            <a:r>
              <a:rPr lang="en-US"/>
              <a:t>Click to edit Master title style</a:t>
            </a:r>
          </a:p>
        </p:txBody>
      </p:sp>
      <p:sp>
        <p:nvSpPr>
          <p:cNvPr id="3" name="Content Placeholder 2"/>
          <p:cNvSpPr>
            <a:spLocks noGrp="1"/>
          </p:cNvSpPr>
          <p:nvPr>
            <p:ph idx="1"/>
          </p:nvPr>
        </p:nvSpPr>
        <p:spPr>
          <a:xfrm>
            <a:off x="3932555" y="309457"/>
            <a:ext cx="5622925" cy="6633528"/>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2921" y="1626447"/>
            <a:ext cx="3309144" cy="5316538"/>
          </a:xfrm>
        </p:spPr>
        <p:txBody>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Edit Master text styles</a:t>
            </a:r>
          </a:p>
        </p:txBody>
      </p:sp>
      <p:sp>
        <p:nvSpPr>
          <p:cNvPr id="5" name="Date Placeholder 4"/>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6" name="Footer Placeholder 5"/>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7" name="Slide Number Placeholder 6"/>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pic>
        <p:nvPicPr>
          <p:cNvPr id="8" name="Picture 7" descr="ISIS_PPT_P1_r2.pdf"/>
          <p:cNvPicPr>
            <a:picLocks noChangeAspect="1"/>
          </p:cNvPicPr>
          <p:nvPr/>
        </p:nvPicPr>
        <p:blipFill rotWithShape="1">
          <a:blip r:embed="rId2">
            <a:extLst>
              <a:ext uri="{28A0092B-C50C-407E-A947-70E740481C1C}">
                <a14:useLocalDpi xmlns:a14="http://schemas.microsoft.com/office/drawing/2010/main" val="0"/>
              </a:ext>
            </a:extLst>
          </a:blip>
          <a:srcRect t="17959"/>
          <a:stretch/>
        </p:blipFill>
        <p:spPr>
          <a:xfrm>
            <a:off x="0" y="1395816"/>
            <a:ext cx="10058400" cy="6376584"/>
          </a:xfrm>
          <a:prstGeom prst="rect">
            <a:avLst/>
          </a:prstGeom>
        </p:spPr>
      </p:pic>
    </p:spTree>
    <p:extLst>
      <p:ext uri="{BB962C8B-B14F-4D97-AF65-F5344CB8AC3E}">
        <p14:creationId xmlns:p14="http://schemas.microsoft.com/office/powerpoint/2010/main" val="3533496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5440680"/>
            <a:ext cx="6035040" cy="642303"/>
          </a:xfrm>
        </p:spPr>
        <p:txBody>
          <a:bodyPr anchor="b"/>
          <a:lstStyle>
            <a:lvl1pPr algn="l">
              <a:defRPr sz="2200" b="1"/>
            </a:lvl1pPr>
          </a:lstStyle>
          <a:p>
            <a:r>
              <a:rPr lang="en-US"/>
              <a:t>Click to edit Master title style</a:t>
            </a:r>
          </a:p>
        </p:txBody>
      </p:sp>
      <p:sp>
        <p:nvSpPr>
          <p:cNvPr id="3" name="Picture Placeholder 2"/>
          <p:cNvSpPr>
            <a:spLocks noGrp="1"/>
          </p:cNvSpPr>
          <p:nvPr>
            <p:ph type="pic" idx="1"/>
          </p:nvPr>
        </p:nvSpPr>
        <p:spPr>
          <a:xfrm>
            <a:off x="1971517" y="694478"/>
            <a:ext cx="6035040" cy="4663440"/>
          </a:xfrm>
        </p:spPr>
        <p:txBody>
          <a:bodyPr/>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p>
        </p:txBody>
      </p:sp>
      <p:sp>
        <p:nvSpPr>
          <p:cNvPr id="4" name="Text Placeholder 3"/>
          <p:cNvSpPr>
            <a:spLocks noGrp="1"/>
          </p:cNvSpPr>
          <p:nvPr>
            <p:ph type="body" sz="half" idx="2"/>
          </p:nvPr>
        </p:nvSpPr>
        <p:spPr>
          <a:xfrm>
            <a:off x="1971517" y="6082983"/>
            <a:ext cx="6035040" cy="912177"/>
          </a:xfrm>
        </p:spPr>
        <p:txBody>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Edit Master text styles</a:t>
            </a:r>
          </a:p>
        </p:txBody>
      </p:sp>
      <p:sp>
        <p:nvSpPr>
          <p:cNvPr id="5" name="Date Placeholder 4"/>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6" name="Footer Placeholder 5"/>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7" name="Slide Number Placeholder 6"/>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pic>
        <p:nvPicPr>
          <p:cNvPr id="8" name="Picture 7" descr="ISIS_PPT_P1_r2.pdf"/>
          <p:cNvPicPr>
            <a:picLocks noChangeAspect="1"/>
          </p:cNvPicPr>
          <p:nvPr/>
        </p:nvPicPr>
        <p:blipFill rotWithShape="1">
          <a:blip r:embed="rId2">
            <a:extLst>
              <a:ext uri="{28A0092B-C50C-407E-A947-70E740481C1C}">
                <a14:useLocalDpi xmlns:a14="http://schemas.microsoft.com/office/drawing/2010/main" val="0"/>
              </a:ext>
            </a:extLst>
          </a:blip>
          <a:srcRect t="17959"/>
          <a:stretch/>
        </p:blipFill>
        <p:spPr>
          <a:xfrm>
            <a:off x="0" y="1395816"/>
            <a:ext cx="10058400" cy="6376584"/>
          </a:xfrm>
          <a:prstGeom prst="rect">
            <a:avLst/>
          </a:prstGeom>
        </p:spPr>
      </p:pic>
    </p:spTree>
    <p:extLst>
      <p:ext uri="{BB962C8B-B14F-4D97-AF65-F5344CB8AC3E}">
        <p14:creationId xmlns:p14="http://schemas.microsoft.com/office/powerpoint/2010/main" val="1427673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502920" y="202207"/>
            <a:ext cx="9052560" cy="757415"/>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02920" y="1333743"/>
            <a:ext cx="9052560" cy="51294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5" name="Footer Placeholder 4"/>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6" name="Slide Number Placeholder 5"/>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Tree>
    <p:extLst>
      <p:ext uri="{BB962C8B-B14F-4D97-AF65-F5344CB8AC3E}">
        <p14:creationId xmlns:p14="http://schemas.microsoft.com/office/powerpoint/2010/main" val="4294720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311256"/>
            <a:ext cx="9052560" cy="1295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02920" y="1813560"/>
            <a:ext cx="9052560" cy="51294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02920" y="7203864"/>
            <a:ext cx="2346960" cy="413808"/>
          </a:xfrm>
          <a:prstGeom prst="rect">
            <a:avLst/>
          </a:prstGeom>
        </p:spPr>
        <p:txBody>
          <a:bodyPr vert="horz" lIns="91440" tIns="45720" rIns="91440" bIns="45720" rtlCol="0" anchor="ctr"/>
          <a:lstStyle>
            <a:lvl1pPr algn="l">
              <a:defRPr sz="1320">
                <a:solidFill>
                  <a:schemeClr val="tx1">
                    <a:tint val="75000"/>
                  </a:schemeClr>
                </a:solidFill>
              </a:defRPr>
            </a:lvl1p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5" name="Footer Placeholder 4"/>
          <p:cNvSpPr>
            <a:spLocks noGrp="1"/>
          </p:cNvSpPr>
          <p:nvPr>
            <p:ph type="ftr" sz="quarter" idx="3"/>
          </p:nvPr>
        </p:nvSpPr>
        <p:spPr>
          <a:xfrm>
            <a:off x="3436620" y="7203864"/>
            <a:ext cx="318516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6" name="Slide Number Placeholder 5"/>
          <p:cNvSpPr>
            <a:spLocks noGrp="1"/>
          </p:cNvSpPr>
          <p:nvPr>
            <p:ph type="sldNum" sz="quarter" idx="4"/>
          </p:nvPr>
        </p:nvSpPr>
        <p:spPr>
          <a:xfrm>
            <a:off x="7208520" y="7203864"/>
            <a:ext cx="2346960" cy="413808"/>
          </a:xfrm>
          <a:prstGeom prst="rect">
            <a:avLst/>
          </a:prstGeom>
        </p:spPr>
        <p:txBody>
          <a:bodyPr vert="horz" lIns="91440" tIns="45720" rIns="91440" bIns="45720" rtlCol="0" anchor="ctr"/>
          <a:lstStyle>
            <a:lvl1pPr algn="r">
              <a:defRPr sz="1320">
                <a:solidFill>
                  <a:schemeClr val="tx1">
                    <a:tint val="75000"/>
                  </a:schemeClr>
                </a:solidFill>
              </a:defRPr>
            </a:lvl1pPr>
          </a:lstStyle>
          <a:p>
            <a:pPr marL="25400">
              <a:lnSpc>
                <a:spcPct val="100000"/>
              </a:lnSpc>
              <a:spcBef>
                <a:spcPts val="100"/>
              </a:spcBef>
            </a:pPr>
            <a:fld id="{81D60167-4931-47E6-BA6A-407CBD079E47}" type="slidenum">
              <a:rPr lang="en-US" smtClean="0"/>
              <a:t>‹#›</a:t>
            </a:fld>
            <a:endParaRPr lang="en-US" dirty="0"/>
          </a:p>
        </p:txBody>
      </p:sp>
    </p:spTree>
    <p:extLst>
      <p:ext uri="{BB962C8B-B14F-4D97-AF65-F5344CB8AC3E}">
        <p14:creationId xmlns:p14="http://schemas.microsoft.com/office/powerpoint/2010/main" val="316740297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Lst>
  <p:txStyles>
    <p:titleStyle>
      <a:lvl1pPr algn="ctr" defTabSz="502920" rtl="0" eaLnBrk="1" latinLnBrk="0" hangingPunct="1">
        <a:spcBef>
          <a:spcPct val="0"/>
        </a:spcBef>
        <a:buNone/>
        <a:defRPr sz="4840" kern="1200">
          <a:solidFill>
            <a:schemeClr val="tx1"/>
          </a:solidFill>
          <a:latin typeface="+mj-lt"/>
          <a:ea typeface="+mj-ea"/>
          <a:cs typeface="+mj-cs"/>
        </a:defRPr>
      </a:lvl1pPr>
    </p:titleStyle>
    <p:bodyStyle>
      <a:lvl1pPr marL="377190" indent="-377190" algn="l" defTabSz="502920" rtl="0" eaLnBrk="1" latinLnBrk="0" hangingPunct="1">
        <a:spcBef>
          <a:spcPct val="20000"/>
        </a:spcBef>
        <a:buFont typeface="Arial"/>
        <a:buChar char="•"/>
        <a:defRPr sz="3520" kern="1200">
          <a:solidFill>
            <a:schemeClr val="tx1"/>
          </a:solidFill>
          <a:latin typeface="+mn-lt"/>
          <a:ea typeface="+mn-ea"/>
          <a:cs typeface="+mn-cs"/>
        </a:defRPr>
      </a:lvl1pPr>
      <a:lvl2pPr marL="817245" indent="-314325" algn="l" defTabSz="502920" rtl="0" eaLnBrk="1" latinLnBrk="0" hangingPunct="1">
        <a:spcBef>
          <a:spcPct val="20000"/>
        </a:spcBef>
        <a:buFont typeface="Arial"/>
        <a:buChar char="–"/>
        <a:defRPr sz="3080" kern="1200">
          <a:solidFill>
            <a:schemeClr val="tx1"/>
          </a:solidFill>
          <a:latin typeface="+mn-lt"/>
          <a:ea typeface="+mn-ea"/>
          <a:cs typeface="+mn-cs"/>
        </a:defRPr>
      </a:lvl2pPr>
      <a:lvl3pPr marL="1257300" indent="-251460" algn="l" defTabSz="502920" rtl="0" eaLnBrk="1" latinLnBrk="0" hangingPunct="1">
        <a:spcBef>
          <a:spcPct val="20000"/>
        </a:spcBef>
        <a:buFont typeface="Arial"/>
        <a:buChar char="•"/>
        <a:defRPr sz="2640" kern="1200">
          <a:solidFill>
            <a:schemeClr val="tx1"/>
          </a:solidFill>
          <a:latin typeface="+mn-lt"/>
          <a:ea typeface="+mn-ea"/>
          <a:cs typeface="+mn-cs"/>
        </a:defRPr>
      </a:lvl3pPr>
      <a:lvl4pPr marL="1760220" indent="-251460" algn="l" defTabSz="502920" rtl="0" eaLnBrk="1" latinLnBrk="0" hangingPunct="1">
        <a:spcBef>
          <a:spcPct val="20000"/>
        </a:spcBef>
        <a:buFont typeface="Arial"/>
        <a:buChar char="–"/>
        <a:defRPr sz="2200" kern="1200">
          <a:solidFill>
            <a:schemeClr val="tx1"/>
          </a:solidFill>
          <a:latin typeface="+mn-lt"/>
          <a:ea typeface="+mn-ea"/>
          <a:cs typeface="+mn-cs"/>
        </a:defRPr>
      </a:lvl4pPr>
      <a:lvl5pPr marL="2263140" indent="-251460" algn="l" defTabSz="502920" rtl="0" eaLnBrk="1" latinLnBrk="0" hangingPunct="1">
        <a:spcBef>
          <a:spcPct val="20000"/>
        </a:spcBef>
        <a:buFont typeface="Arial"/>
        <a:buChar char="»"/>
        <a:defRPr sz="2200" kern="1200">
          <a:solidFill>
            <a:schemeClr val="tx1"/>
          </a:solidFill>
          <a:latin typeface="+mn-lt"/>
          <a:ea typeface="+mn-ea"/>
          <a:cs typeface="+mn-cs"/>
        </a:defRPr>
      </a:lvl5pPr>
      <a:lvl6pPr marL="2766060" indent="-251460" algn="l" defTabSz="502920" rtl="0" eaLnBrk="1" latinLnBrk="0" hangingPunct="1">
        <a:spcBef>
          <a:spcPct val="20000"/>
        </a:spcBef>
        <a:buFont typeface="Arial"/>
        <a:buChar char="•"/>
        <a:defRPr sz="2200" kern="1200">
          <a:solidFill>
            <a:schemeClr val="tx1"/>
          </a:solidFill>
          <a:latin typeface="+mn-lt"/>
          <a:ea typeface="+mn-ea"/>
          <a:cs typeface="+mn-cs"/>
        </a:defRPr>
      </a:lvl6pPr>
      <a:lvl7pPr marL="3268980" indent="-251460" algn="l" defTabSz="502920" rtl="0" eaLnBrk="1" latinLnBrk="0" hangingPunct="1">
        <a:spcBef>
          <a:spcPct val="20000"/>
        </a:spcBef>
        <a:buFont typeface="Arial"/>
        <a:buChar char="•"/>
        <a:defRPr sz="2200" kern="1200">
          <a:solidFill>
            <a:schemeClr val="tx1"/>
          </a:solidFill>
          <a:latin typeface="+mn-lt"/>
          <a:ea typeface="+mn-ea"/>
          <a:cs typeface="+mn-cs"/>
        </a:defRPr>
      </a:lvl7pPr>
      <a:lvl8pPr marL="3771900" indent="-251460" algn="l" defTabSz="502920" rtl="0" eaLnBrk="1" latinLnBrk="0" hangingPunct="1">
        <a:spcBef>
          <a:spcPct val="20000"/>
        </a:spcBef>
        <a:buFont typeface="Arial"/>
        <a:buChar char="•"/>
        <a:defRPr sz="2200" kern="1200">
          <a:solidFill>
            <a:schemeClr val="tx1"/>
          </a:solidFill>
          <a:latin typeface="+mn-lt"/>
          <a:ea typeface="+mn-ea"/>
          <a:cs typeface="+mn-cs"/>
        </a:defRPr>
      </a:lvl8pPr>
      <a:lvl9pPr marL="4274820" indent="-251460" algn="l" defTabSz="502920"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2920" rtl="0" eaLnBrk="1" latinLnBrk="0" hangingPunct="1">
        <a:defRPr sz="1980" kern="1200">
          <a:solidFill>
            <a:schemeClr val="tx1"/>
          </a:solidFill>
          <a:latin typeface="+mn-lt"/>
          <a:ea typeface="+mn-ea"/>
          <a:cs typeface="+mn-cs"/>
        </a:defRPr>
      </a:lvl1pPr>
      <a:lvl2pPr marL="502920" algn="l" defTabSz="502920" rtl="0" eaLnBrk="1" latinLnBrk="0" hangingPunct="1">
        <a:defRPr sz="1980" kern="1200">
          <a:solidFill>
            <a:schemeClr val="tx1"/>
          </a:solidFill>
          <a:latin typeface="+mn-lt"/>
          <a:ea typeface="+mn-ea"/>
          <a:cs typeface="+mn-cs"/>
        </a:defRPr>
      </a:lvl2pPr>
      <a:lvl3pPr marL="1005840" algn="l" defTabSz="502920" rtl="0" eaLnBrk="1" latinLnBrk="0" hangingPunct="1">
        <a:defRPr sz="1980" kern="1200">
          <a:solidFill>
            <a:schemeClr val="tx1"/>
          </a:solidFill>
          <a:latin typeface="+mn-lt"/>
          <a:ea typeface="+mn-ea"/>
          <a:cs typeface="+mn-cs"/>
        </a:defRPr>
      </a:lvl3pPr>
      <a:lvl4pPr marL="1508760" algn="l" defTabSz="502920" rtl="0" eaLnBrk="1" latinLnBrk="0" hangingPunct="1">
        <a:defRPr sz="1980" kern="1200">
          <a:solidFill>
            <a:schemeClr val="tx1"/>
          </a:solidFill>
          <a:latin typeface="+mn-lt"/>
          <a:ea typeface="+mn-ea"/>
          <a:cs typeface="+mn-cs"/>
        </a:defRPr>
      </a:lvl4pPr>
      <a:lvl5pPr marL="2011680" algn="l" defTabSz="502920" rtl="0" eaLnBrk="1" latinLnBrk="0" hangingPunct="1">
        <a:defRPr sz="1980" kern="1200">
          <a:solidFill>
            <a:schemeClr val="tx1"/>
          </a:solidFill>
          <a:latin typeface="+mn-lt"/>
          <a:ea typeface="+mn-ea"/>
          <a:cs typeface="+mn-cs"/>
        </a:defRPr>
      </a:lvl5pPr>
      <a:lvl6pPr marL="2514600" algn="l" defTabSz="502920" rtl="0" eaLnBrk="1" latinLnBrk="0" hangingPunct="1">
        <a:defRPr sz="1980" kern="1200">
          <a:solidFill>
            <a:schemeClr val="tx1"/>
          </a:solidFill>
          <a:latin typeface="+mn-lt"/>
          <a:ea typeface="+mn-ea"/>
          <a:cs typeface="+mn-cs"/>
        </a:defRPr>
      </a:lvl6pPr>
      <a:lvl7pPr marL="3017520" algn="l" defTabSz="502920" rtl="0" eaLnBrk="1" latinLnBrk="0" hangingPunct="1">
        <a:defRPr sz="1980" kern="1200">
          <a:solidFill>
            <a:schemeClr val="tx1"/>
          </a:solidFill>
          <a:latin typeface="+mn-lt"/>
          <a:ea typeface="+mn-ea"/>
          <a:cs typeface="+mn-cs"/>
        </a:defRPr>
      </a:lvl7pPr>
      <a:lvl8pPr marL="3520440" algn="l" defTabSz="502920" rtl="0" eaLnBrk="1" latinLnBrk="0" hangingPunct="1">
        <a:defRPr sz="1980" kern="1200">
          <a:solidFill>
            <a:schemeClr val="tx1"/>
          </a:solidFill>
          <a:latin typeface="+mn-lt"/>
          <a:ea typeface="+mn-ea"/>
          <a:cs typeface="+mn-cs"/>
        </a:defRPr>
      </a:lvl8pPr>
      <a:lvl9pPr marL="4023360" algn="l" defTabSz="50292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Testing Methods</a:t>
            </a:r>
            <a:endParaRPr lang="en-US" dirty="0"/>
          </a:p>
        </p:txBody>
      </p:sp>
      <p:sp>
        <p:nvSpPr>
          <p:cNvPr id="3" name="Subtitle 2"/>
          <p:cNvSpPr>
            <a:spLocks noGrp="1"/>
          </p:cNvSpPr>
          <p:nvPr>
            <p:ph type="subTitle" idx="1"/>
          </p:nvPr>
        </p:nvSpPr>
        <p:spPr/>
        <p:txBody>
          <a:bodyPr>
            <a:normAutofit fontScale="77500" lnSpcReduction="20000"/>
          </a:bodyPr>
          <a:lstStyle/>
          <a:p>
            <a:r>
              <a:rPr lang="en-US" dirty="0"/>
              <a:t>Testing Methods</a:t>
            </a:r>
          </a:p>
          <a:p>
            <a:endParaRPr lang="en-US" dirty="0"/>
          </a:p>
          <a:p>
            <a:r>
              <a:rPr lang="en-US" dirty="0" smtClean="0"/>
              <a:t>Based on slides from </a:t>
            </a:r>
            <a:r>
              <a:rPr lang="en-US" dirty="0" err="1" smtClean="0"/>
              <a:t>Tevfik</a:t>
            </a:r>
            <a:r>
              <a:rPr lang="en-US" dirty="0" smtClean="0"/>
              <a:t> </a:t>
            </a:r>
            <a:r>
              <a:rPr lang="en-US" dirty="0" err="1" smtClean="0"/>
              <a:t>Bultan</a:t>
            </a:r>
            <a:r>
              <a:rPr lang="en-US" dirty="0" smtClean="0"/>
              <a:t> and </a:t>
            </a:r>
            <a:r>
              <a:rPr lang="en-US" altLang="en-US" sz="3600" dirty="0" smtClean="0"/>
              <a:t>Paulo </a:t>
            </a:r>
            <a:r>
              <a:rPr lang="en-US" altLang="en-US" sz="3600" dirty="0" err="1" smtClean="0"/>
              <a:t>Alencar</a:t>
            </a:r>
            <a:r>
              <a:rPr lang="en-US" altLang="en-US" sz="3600" dirty="0" smtClean="0"/>
              <a:t/>
            </a:r>
            <a:br>
              <a:rPr lang="en-US" altLang="en-US" sz="3600" dirty="0" smtClean="0"/>
            </a:br>
            <a:endParaRPr lang="en-US" dirty="0"/>
          </a:p>
        </p:txBody>
      </p:sp>
    </p:spTree>
    <p:extLst>
      <p:ext uri="{BB962C8B-B14F-4D97-AF65-F5344CB8AC3E}">
        <p14:creationId xmlns:p14="http://schemas.microsoft.com/office/powerpoint/2010/main" val="2925630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0002" name="Rectangle 2"/>
          <p:cNvSpPr>
            <a:spLocks noGrp="1" noChangeArrowheads="1"/>
          </p:cNvSpPr>
          <p:nvPr>
            <p:ph type="title"/>
          </p:nvPr>
        </p:nvSpPr>
        <p:spPr/>
        <p:txBody>
          <a:bodyPr/>
          <a:lstStyle/>
          <a:p>
            <a:pPr eaLnBrk="1" hangingPunct="1">
              <a:defRPr/>
            </a:pPr>
            <a:r>
              <a:rPr lang="en-US">
                <a:ea typeface="+mj-ea"/>
                <a:cs typeface="+mj-cs"/>
              </a:rPr>
              <a:t>Exhaustive Testing</a:t>
            </a:r>
          </a:p>
        </p:txBody>
      </p:sp>
      <p:sp>
        <p:nvSpPr>
          <p:cNvPr id="1920003" name="Rectangle 3"/>
          <p:cNvSpPr>
            <a:spLocks noGrp="1" noChangeArrowheads="1"/>
          </p:cNvSpPr>
          <p:nvPr>
            <p:ph type="body" idx="1"/>
          </p:nvPr>
        </p:nvSpPr>
        <p:spPr/>
        <p:txBody>
          <a:bodyPr>
            <a:normAutofit fontScale="92500" lnSpcReduction="10000"/>
          </a:bodyPr>
          <a:lstStyle/>
          <a:p>
            <a:pPr eaLnBrk="1" hangingPunct="1"/>
            <a:r>
              <a:rPr lang="en-US" altLang="en-US"/>
              <a:t>Assume that the input for the </a:t>
            </a:r>
            <a:r>
              <a:rPr lang="en-US" altLang="en-US">
                <a:latin typeface="Courier New" panose="02070309020205020404" pitchFamily="49" charset="0"/>
              </a:rPr>
              <a:t>max </a:t>
            </a:r>
            <a:r>
              <a:rPr lang="en-US" altLang="en-US"/>
              <a:t>procedure was an integer array of size </a:t>
            </a:r>
            <a:r>
              <a:rPr lang="en-US" altLang="en-US" i="1"/>
              <a:t>n</a:t>
            </a:r>
          </a:p>
          <a:p>
            <a:pPr lvl="1" eaLnBrk="1" hangingPunct="1"/>
            <a:r>
              <a:rPr lang="en-US" altLang="en-US"/>
              <a:t>Number of test cases: 2</a:t>
            </a:r>
            <a:r>
              <a:rPr lang="en-US" altLang="en-US" baseline="30000"/>
              <a:t>32</a:t>
            </a:r>
            <a:r>
              <a:rPr lang="en-US" altLang="en-US" baseline="30000">
                <a:sym typeface="Symbol" panose="05050102010706020507" pitchFamily="18" charset="2"/>
              </a:rPr>
              <a:t> </a:t>
            </a:r>
            <a:r>
              <a:rPr lang="en-US" altLang="en-US" i="1" baseline="30000">
                <a:sym typeface="Symbol" panose="05050102010706020507" pitchFamily="18" charset="2"/>
              </a:rPr>
              <a:t>n</a:t>
            </a:r>
          </a:p>
          <a:p>
            <a:pPr lvl="1" eaLnBrk="1" hangingPunct="1"/>
            <a:endParaRPr lang="en-US" altLang="en-US" i="1" baseline="30000">
              <a:sym typeface="Symbol" panose="05050102010706020507" pitchFamily="18" charset="2"/>
            </a:endParaRPr>
          </a:p>
          <a:p>
            <a:pPr eaLnBrk="1" hangingPunct="1"/>
            <a:r>
              <a:rPr lang="en-US" altLang="en-US">
                <a:sym typeface="Symbol" panose="05050102010706020507" pitchFamily="18" charset="2"/>
              </a:rPr>
              <a:t>Assume that the size of the input array is not bounded</a:t>
            </a:r>
          </a:p>
          <a:p>
            <a:pPr lvl="1" eaLnBrk="1" hangingPunct="1"/>
            <a:r>
              <a:rPr lang="en-US" altLang="en-US">
                <a:sym typeface="Symbol" panose="05050102010706020507" pitchFamily="18" charset="2"/>
              </a:rPr>
              <a:t>Number of test cases: </a:t>
            </a:r>
            <a:r>
              <a:rPr lang="en-US" altLang="en-US" sz="2640">
                <a:sym typeface="Symbol" panose="05050102010706020507" pitchFamily="18" charset="2"/>
              </a:rPr>
              <a:t></a:t>
            </a:r>
          </a:p>
          <a:p>
            <a:pPr eaLnBrk="1" hangingPunct="1"/>
            <a:endParaRPr lang="en-US" altLang="en-US">
              <a:sym typeface="Symbol" panose="05050102010706020507" pitchFamily="18" charset="2"/>
            </a:endParaRPr>
          </a:p>
          <a:p>
            <a:pPr eaLnBrk="1" hangingPunct="1"/>
            <a:r>
              <a:rPr lang="en-US" altLang="en-US">
                <a:sym typeface="Symbol" panose="05050102010706020507" pitchFamily="18" charset="2"/>
              </a:rPr>
              <a:t>The point is, naive exhaustive testing is pretty hopeless</a:t>
            </a:r>
          </a:p>
        </p:txBody>
      </p:sp>
    </p:spTree>
    <p:extLst>
      <p:ext uri="{BB962C8B-B14F-4D97-AF65-F5344CB8AC3E}">
        <p14:creationId xmlns:p14="http://schemas.microsoft.com/office/powerpoint/2010/main" val="2897323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1026" name="Rectangle 2"/>
          <p:cNvSpPr>
            <a:spLocks noGrp="1" noChangeArrowheads="1"/>
          </p:cNvSpPr>
          <p:nvPr>
            <p:ph type="title"/>
          </p:nvPr>
        </p:nvSpPr>
        <p:spPr/>
        <p:txBody>
          <a:bodyPr/>
          <a:lstStyle/>
          <a:p>
            <a:pPr eaLnBrk="1" hangingPunct="1">
              <a:defRPr/>
            </a:pPr>
            <a:r>
              <a:rPr lang="en-US">
                <a:ea typeface="+mj-ea"/>
                <a:cs typeface="+mj-cs"/>
              </a:rPr>
              <a:t>Random Testing</a:t>
            </a:r>
          </a:p>
        </p:txBody>
      </p:sp>
      <p:sp>
        <p:nvSpPr>
          <p:cNvPr id="1921027" name="Rectangle 3"/>
          <p:cNvSpPr>
            <a:spLocks noGrp="1" noChangeArrowheads="1"/>
          </p:cNvSpPr>
          <p:nvPr>
            <p:ph type="body" idx="1"/>
          </p:nvPr>
        </p:nvSpPr>
        <p:spPr/>
        <p:txBody>
          <a:bodyPr/>
          <a:lstStyle/>
          <a:p>
            <a:pPr eaLnBrk="1" hangingPunct="1">
              <a:defRPr/>
            </a:pPr>
            <a:r>
              <a:rPr lang="en-US">
                <a:ea typeface="+mn-ea"/>
                <a:cs typeface="+mn-cs"/>
              </a:rPr>
              <a:t>Use a random number generator to generate test cases</a:t>
            </a:r>
          </a:p>
          <a:p>
            <a:pPr eaLnBrk="1" hangingPunct="1">
              <a:defRPr/>
            </a:pPr>
            <a:endParaRPr lang="en-US">
              <a:ea typeface="+mn-ea"/>
              <a:cs typeface="+mn-cs"/>
            </a:endParaRPr>
          </a:p>
          <a:p>
            <a:pPr eaLnBrk="1" hangingPunct="1">
              <a:defRPr/>
            </a:pPr>
            <a:r>
              <a:rPr lang="en-US">
                <a:ea typeface="+mn-ea"/>
                <a:cs typeface="+mn-cs"/>
              </a:rPr>
              <a:t>Derive estimates for the reliability of the software using some probabilistic analysis</a:t>
            </a:r>
          </a:p>
          <a:p>
            <a:pPr eaLnBrk="1" hangingPunct="1">
              <a:defRPr/>
            </a:pPr>
            <a:endParaRPr lang="en-US">
              <a:ea typeface="+mn-ea"/>
              <a:cs typeface="+mn-cs"/>
            </a:endParaRPr>
          </a:p>
          <a:p>
            <a:pPr eaLnBrk="1" hangingPunct="1">
              <a:defRPr/>
            </a:pPr>
            <a:r>
              <a:rPr lang="en-US">
                <a:ea typeface="+mn-ea"/>
                <a:cs typeface="+mn-cs"/>
              </a:rPr>
              <a:t>Coverage is a problem</a:t>
            </a:r>
          </a:p>
          <a:p>
            <a:pPr lvl="1" eaLnBrk="1" hangingPunct="1">
              <a:defRPr/>
            </a:pPr>
            <a:endParaRPr lang="en-US">
              <a:ea typeface="+mn-ea"/>
            </a:endParaRPr>
          </a:p>
        </p:txBody>
      </p:sp>
    </p:spTree>
    <p:extLst>
      <p:ext uri="{BB962C8B-B14F-4D97-AF65-F5344CB8AC3E}">
        <p14:creationId xmlns:p14="http://schemas.microsoft.com/office/powerpoint/2010/main" val="4004480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2050" name="Rectangle 2"/>
          <p:cNvSpPr>
            <a:spLocks noGrp="1" noChangeArrowheads="1"/>
          </p:cNvSpPr>
          <p:nvPr>
            <p:ph type="title"/>
          </p:nvPr>
        </p:nvSpPr>
        <p:spPr/>
        <p:txBody>
          <a:bodyPr/>
          <a:lstStyle/>
          <a:p>
            <a:pPr eaLnBrk="1" hangingPunct="1">
              <a:defRPr/>
            </a:pPr>
            <a:r>
              <a:rPr lang="en-US">
                <a:ea typeface="+mj-ea"/>
                <a:cs typeface="+mj-cs"/>
              </a:rPr>
              <a:t>Generating Test Cases Randomly</a:t>
            </a:r>
          </a:p>
        </p:txBody>
      </p:sp>
      <p:sp>
        <p:nvSpPr>
          <p:cNvPr id="1922051" name="Rectangle 3"/>
          <p:cNvSpPr>
            <a:spLocks noGrp="1" noChangeArrowheads="1"/>
          </p:cNvSpPr>
          <p:nvPr>
            <p:ph type="body" idx="1"/>
          </p:nvPr>
        </p:nvSpPr>
        <p:spPr>
          <a:xfrm>
            <a:off x="4122897" y="1469390"/>
            <a:ext cx="5516403" cy="5507673"/>
          </a:xfrm>
        </p:spPr>
        <p:txBody>
          <a:bodyPr>
            <a:normAutofit fontScale="77500" lnSpcReduction="20000"/>
          </a:bodyPr>
          <a:lstStyle/>
          <a:p>
            <a:pPr marL="419100" indent="-419100">
              <a:defRPr/>
            </a:pPr>
            <a:r>
              <a:rPr lang="en-US">
                <a:ea typeface="+mn-ea"/>
                <a:cs typeface="+mn-cs"/>
              </a:rPr>
              <a:t>If we pick test cases randomly it is unlikely that we will pick a case where x and y have the same value</a:t>
            </a:r>
          </a:p>
          <a:p>
            <a:pPr marL="419100" indent="-419100">
              <a:defRPr/>
            </a:pPr>
            <a:r>
              <a:rPr lang="en-US">
                <a:ea typeface="+mn-ea"/>
                <a:cs typeface="+mn-cs"/>
              </a:rPr>
              <a:t>If x and y can take 2</a:t>
            </a:r>
            <a:r>
              <a:rPr lang="en-US" baseline="30000">
                <a:ea typeface="+mn-ea"/>
                <a:cs typeface="+mn-cs"/>
              </a:rPr>
              <a:t>32</a:t>
            </a:r>
            <a:r>
              <a:rPr lang="en-US">
                <a:ea typeface="+mn-ea"/>
                <a:cs typeface="+mn-cs"/>
              </a:rPr>
              <a:t> different values, there are 2</a:t>
            </a:r>
            <a:r>
              <a:rPr lang="en-US" baseline="30000">
                <a:ea typeface="+mn-ea"/>
                <a:cs typeface="+mn-cs"/>
              </a:rPr>
              <a:t>64</a:t>
            </a:r>
            <a:r>
              <a:rPr lang="en-US">
                <a:ea typeface="+mn-ea"/>
                <a:cs typeface="+mn-cs"/>
              </a:rPr>
              <a:t> possible test cases. In 2</a:t>
            </a:r>
            <a:r>
              <a:rPr lang="en-US" baseline="30000">
                <a:ea typeface="+mn-ea"/>
                <a:cs typeface="+mn-cs"/>
              </a:rPr>
              <a:t>32</a:t>
            </a:r>
            <a:r>
              <a:rPr lang="en-US">
                <a:ea typeface="+mn-ea"/>
                <a:cs typeface="+mn-cs"/>
              </a:rPr>
              <a:t> of them x and y are equal </a:t>
            </a:r>
          </a:p>
          <a:p>
            <a:pPr marL="922020" lvl="1" indent="-419100">
              <a:defRPr/>
            </a:pPr>
            <a:r>
              <a:rPr lang="en-US">
                <a:ea typeface="+mn-ea"/>
              </a:rPr>
              <a:t>probability of picking a case where x is equal to y is 2</a:t>
            </a:r>
            <a:r>
              <a:rPr lang="en-US" baseline="30000">
                <a:ea typeface="+mn-ea"/>
              </a:rPr>
              <a:t>-32</a:t>
            </a:r>
          </a:p>
          <a:p>
            <a:pPr marL="419100" indent="-419100">
              <a:defRPr/>
            </a:pPr>
            <a:r>
              <a:rPr lang="en-US">
                <a:ea typeface="+mn-ea"/>
                <a:cs typeface="+mn-cs"/>
              </a:rPr>
              <a:t>It is not a good idea to pick the test cases randomly (with uniform distribution) in this case</a:t>
            </a:r>
          </a:p>
          <a:p>
            <a:pPr marL="419100" indent="-419100">
              <a:defRPr/>
            </a:pPr>
            <a:r>
              <a:rPr lang="en-US">
                <a:ea typeface="+mn-ea"/>
                <a:cs typeface="+mn-cs"/>
              </a:rPr>
              <a:t>So, naive random testing is pretty hopeless too</a:t>
            </a:r>
          </a:p>
        </p:txBody>
      </p:sp>
      <p:sp>
        <p:nvSpPr>
          <p:cNvPr id="1922052" name="Text Box 4"/>
          <p:cNvSpPr txBox="1">
            <a:spLocks noChangeArrowheads="1"/>
          </p:cNvSpPr>
          <p:nvPr/>
        </p:nvSpPr>
        <p:spPr bwMode="auto">
          <a:xfrm>
            <a:off x="167641" y="1623060"/>
            <a:ext cx="4296369" cy="28346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Courier New" charset="0"/>
                <a:ea typeface="ＭＳ Ｐゴシック" charset="0"/>
              </a:rPr>
              <a:t>bool isEqual(int x, int y) </a:t>
            </a:r>
          </a:p>
          <a:p>
            <a:pPr>
              <a:defRPr/>
            </a:pPr>
            <a:r>
              <a:rPr lang="en-US" sz="1980">
                <a:latin typeface="Courier New" charset="0"/>
                <a:ea typeface="ＭＳ Ｐゴシック" charset="0"/>
              </a:rPr>
              <a:t>{</a:t>
            </a:r>
          </a:p>
          <a:p>
            <a:pPr>
              <a:defRPr/>
            </a:pPr>
            <a:r>
              <a:rPr lang="en-US" sz="1980">
                <a:latin typeface="Courier New" charset="0"/>
                <a:ea typeface="ＭＳ Ｐゴシック" charset="0"/>
              </a:rPr>
              <a:t>  if (x = y)</a:t>
            </a:r>
          </a:p>
          <a:p>
            <a:pPr>
              <a:defRPr/>
            </a:pPr>
            <a:r>
              <a:rPr lang="en-US" sz="1980">
                <a:latin typeface="Courier New" charset="0"/>
                <a:ea typeface="ＭＳ Ｐゴシック" charset="0"/>
              </a:rPr>
              <a:t>    z := false;</a:t>
            </a:r>
          </a:p>
          <a:p>
            <a:pPr>
              <a:defRPr/>
            </a:pPr>
            <a:r>
              <a:rPr lang="en-US" sz="1980">
                <a:latin typeface="Courier New" charset="0"/>
                <a:ea typeface="ＭＳ Ｐゴシック" charset="0"/>
              </a:rPr>
              <a:t>  else</a:t>
            </a:r>
          </a:p>
          <a:p>
            <a:pPr>
              <a:defRPr/>
            </a:pPr>
            <a:r>
              <a:rPr lang="en-US" sz="1980">
                <a:latin typeface="Courier New" charset="0"/>
                <a:ea typeface="ＭＳ Ｐゴシック" charset="0"/>
              </a:rPr>
              <a:t>    z := false;</a:t>
            </a:r>
          </a:p>
          <a:p>
            <a:pPr>
              <a:defRPr/>
            </a:pPr>
            <a:r>
              <a:rPr lang="en-US" sz="1980">
                <a:latin typeface="Courier New" charset="0"/>
                <a:ea typeface="ＭＳ Ｐゴシック" charset="0"/>
              </a:rPr>
              <a:t>  return z;</a:t>
            </a:r>
          </a:p>
          <a:p>
            <a:pPr>
              <a:defRPr/>
            </a:pPr>
            <a:r>
              <a:rPr lang="en-US" sz="1980">
                <a:latin typeface="Courier New" charset="0"/>
                <a:ea typeface="ＭＳ Ｐゴシック" charset="0"/>
              </a:rPr>
              <a:t>}</a:t>
            </a:r>
          </a:p>
          <a:p>
            <a:pPr>
              <a:defRPr/>
            </a:pPr>
            <a:endParaRPr lang="en-US" sz="1980">
              <a:latin typeface="Courier New" charset="0"/>
              <a:ea typeface="ＭＳ Ｐゴシック" charset="0"/>
            </a:endParaRPr>
          </a:p>
        </p:txBody>
      </p:sp>
    </p:spTree>
    <p:extLst>
      <p:ext uri="{BB962C8B-B14F-4D97-AF65-F5344CB8AC3E}">
        <p14:creationId xmlns:p14="http://schemas.microsoft.com/office/powerpoint/2010/main" val="2221293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2306" name="Rectangle 2"/>
          <p:cNvSpPr>
            <a:spLocks noGrp="1" noChangeArrowheads="1"/>
          </p:cNvSpPr>
          <p:nvPr>
            <p:ph type="title"/>
          </p:nvPr>
        </p:nvSpPr>
        <p:spPr/>
        <p:txBody>
          <a:bodyPr/>
          <a:lstStyle/>
          <a:p>
            <a:pPr eaLnBrk="1" hangingPunct="1">
              <a:defRPr/>
            </a:pPr>
            <a:r>
              <a:rPr lang="en-US" dirty="0">
                <a:ea typeface="+mj-ea"/>
                <a:cs typeface="+mj-cs"/>
              </a:rPr>
              <a:t>Types of Testing </a:t>
            </a:r>
          </a:p>
        </p:txBody>
      </p:sp>
      <p:sp>
        <p:nvSpPr>
          <p:cNvPr id="1762307" name="Rectangle 3"/>
          <p:cNvSpPr>
            <a:spLocks noGrp="1" noChangeArrowheads="1"/>
          </p:cNvSpPr>
          <p:nvPr>
            <p:ph type="body" idx="1"/>
          </p:nvPr>
        </p:nvSpPr>
        <p:spPr/>
        <p:txBody>
          <a:bodyPr>
            <a:normAutofit fontScale="77500" lnSpcReduction="20000"/>
          </a:bodyPr>
          <a:lstStyle/>
          <a:p>
            <a:pPr eaLnBrk="1" hangingPunct="1">
              <a:defRPr/>
            </a:pPr>
            <a:r>
              <a:rPr lang="en-US" dirty="0">
                <a:ea typeface="+mn-ea"/>
                <a:cs typeface="+mn-cs"/>
              </a:rPr>
              <a:t>Functional (Black box) vs. Structural (White box) testing</a:t>
            </a:r>
          </a:p>
          <a:p>
            <a:pPr lvl="1" eaLnBrk="1" hangingPunct="1">
              <a:defRPr/>
            </a:pPr>
            <a:r>
              <a:rPr lang="en-US" dirty="0">
                <a:ea typeface="+mn-ea"/>
              </a:rPr>
              <a:t>Functional testing: Generating test cases based on the functionality of the software </a:t>
            </a:r>
          </a:p>
          <a:p>
            <a:pPr lvl="1" eaLnBrk="1" hangingPunct="1">
              <a:defRPr/>
            </a:pPr>
            <a:r>
              <a:rPr lang="en-US" dirty="0">
                <a:ea typeface="+mn-ea"/>
              </a:rPr>
              <a:t>Structural testing: Generating test cases based on the structure of the program </a:t>
            </a:r>
          </a:p>
          <a:p>
            <a:pPr lvl="1" eaLnBrk="1" hangingPunct="1">
              <a:defRPr/>
            </a:pPr>
            <a:r>
              <a:rPr lang="en-US" dirty="0">
                <a:ea typeface="+mn-ea"/>
              </a:rPr>
              <a:t>Black box testing and white box testing are synonyms for functional and structural testing, respectively. </a:t>
            </a:r>
          </a:p>
          <a:p>
            <a:pPr lvl="2" eaLnBrk="1" hangingPunct="1">
              <a:defRPr/>
            </a:pPr>
            <a:r>
              <a:rPr lang="en-US" dirty="0">
                <a:ea typeface="+mn-ea"/>
              </a:rPr>
              <a:t>In black box testing the internal structure of the program is hidden from the testing process </a:t>
            </a:r>
          </a:p>
          <a:p>
            <a:pPr lvl="2" eaLnBrk="1" hangingPunct="1">
              <a:defRPr/>
            </a:pPr>
            <a:r>
              <a:rPr lang="en-US" dirty="0">
                <a:ea typeface="+mn-ea"/>
              </a:rPr>
              <a:t>In white box testing internal structure of the program is taken into account</a:t>
            </a:r>
          </a:p>
          <a:p>
            <a:pPr eaLnBrk="1" hangingPunct="1">
              <a:defRPr/>
            </a:pPr>
            <a:r>
              <a:rPr lang="en-US" dirty="0">
                <a:ea typeface="+mn-ea"/>
                <a:cs typeface="+mn-cs"/>
              </a:rPr>
              <a:t>Module vs. Integration testing</a:t>
            </a:r>
          </a:p>
          <a:p>
            <a:pPr lvl="1" eaLnBrk="1" hangingPunct="1">
              <a:defRPr/>
            </a:pPr>
            <a:r>
              <a:rPr lang="en-US" dirty="0">
                <a:ea typeface="+mn-ea"/>
              </a:rPr>
              <a:t>Module testing: Testing the modules of a program in isolation</a:t>
            </a:r>
          </a:p>
          <a:p>
            <a:pPr lvl="1" eaLnBrk="1" hangingPunct="1">
              <a:defRPr/>
            </a:pPr>
            <a:r>
              <a:rPr lang="en-US" dirty="0">
                <a:ea typeface="+mn-ea"/>
              </a:rPr>
              <a:t>Integration testing: Testing an integrated set of modules</a:t>
            </a:r>
          </a:p>
        </p:txBody>
      </p:sp>
    </p:spTree>
    <p:extLst>
      <p:ext uri="{BB962C8B-B14F-4D97-AF65-F5344CB8AC3E}">
        <p14:creationId xmlns:p14="http://schemas.microsoft.com/office/powerpoint/2010/main" val="258372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62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623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623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623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623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6230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6230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6230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623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230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4098" name="Rectangle 2"/>
          <p:cNvSpPr>
            <a:spLocks noGrp="1" noChangeArrowheads="1"/>
          </p:cNvSpPr>
          <p:nvPr>
            <p:ph type="title"/>
          </p:nvPr>
        </p:nvSpPr>
        <p:spPr/>
        <p:txBody>
          <a:bodyPr>
            <a:normAutofit fontScale="90000"/>
          </a:bodyPr>
          <a:lstStyle/>
          <a:p>
            <a:pPr eaLnBrk="1" hangingPunct="1">
              <a:defRPr/>
            </a:pPr>
            <a:r>
              <a:rPr lang="en-US">
                <a:ea typeface="+mj-ea"/>
                <a:cs typeface="+mj-cs"/>
              </a:rPr>
              <a:t>Functional Testing, Black-Box Testing</a:t>
            </a:r>
          </a:p>
        </p:txBody>
      </p:sp>
      <p:sp>
        <p:nvSpPr>
          <p:cNvPr id="1924099" name="Rectangle 3"/>
          <p:cNvSpPr>
            <a:spLocks noGrp="1" noChangeArrowheads="1"/>
          </p:cNvSpPr>
          <p:nvPr>
            <p:ph type="body" idx="1"/>
          </p:nvPr>
        </p:nvSpPr>
        <p:spPr/>
        <p:txBody>
          <a:bodyPr>
            <a:normAutofit fontScale="77500" lnSpcReduction="20000"/>
          </a:bodyPr>
          <a:lstStyle/>
          <a:p>
            <a:pPr eaLnBrk="1" hangingPunct="1">
              <a:defRPr/>
            </a:pPr>
            <a:r>
              <a:rPr lang="en-US" dirty="0">
                <a:ea typeface="+mn-ea"/>
                <a:cs typeface="+mn-cs"/>
              </a:rPr>
              <a:t>Functional testing:</a:t>
            </a:r>
          </a:p>
          <a:p>
            <a:pPr lvl="1" eaLnBrk="1" hangingPunct="1">
              <a:defRPr/>
            </a:pPr>
            <a:r>
              <a:rPr lang="en-US" dirty="0">
                <a:ea typeface="+mn-ea"/>
              </a:rPr>
              <a:t>identify the </a:t>
            </a:r>
            <a:r>
              <a:rPr lang="en-US" dirty="0" err="1">
                <a:ea typeface="+mn-ea"/>
              </a:rPr>
              <a:t>the</a:t>
            </a:r>
            <a:r>
              <a:rPr lang="en-US" dirty="0">
                <a:ea typeface="+mn-ea"/>
              </a:rPr>
              <a:t> functions which software is expected to perform</a:t>
            </a:r>
          </a:p>
          <a:p>
            <a:pPr lvl="1" eaLnBrk="1" hangingPunct="1">
              <a:defRPr/>
            </a:pPr>
            <a:r>
              <a:rPr lang="en-US" dirty="0">
                <a:ea typeface="+mn-ea"/>
              </a:rPr>
              <a:t>create test data which will check whether these functions are performed by the software</a:t>
            </a:r>
          </a:p>
          <a:p>
            <a:pPr lvl="1" eaLnBrk="1" hangingPunct="1">
              <a:defRPr/>
            </a:pPr>
            <a:r>
              <a:rPr lang="en-US" dirty="0">
                <a:ea typeface="+mn-ea"/>
              </a:rPr>
              <a:t>no consideration is given how the program performs these functions, program is treated as a black-box: </a:t>
            </a:r>
            <a:r>
              <a:rPr lang="en-US" b="1" dirty="0">
                <a:ea typeface="+mn-ea"/>
              </a:rPr>
              <a:t>black-box testing</a:t>
            </a:r>
          </a:p>
          <a:p>
            <a:pPr lvl="1" eaLnBrk="1" hangingPunct="1">
              <a:defRPr/>
            </a:pPr>
            <a:r>
              <a:rPr lang="en-US" dirty="0">
                <a:ea typeface="+mn-ea"/>
              </a:rPr>
              <a:t>need an </a:t>
            </a:r>
            <a:r>
              <a:rPr lang="en-US" b="1" dirty="0">
                <a:ea typeface="+mn-ea"/>
              </a:rPr>
              <a:t>oracle</a:t>
            </a:r>
            <a:r>
              <a:rPr lang="en-US" dirty="0">
                <a:ea typeface="+mn-ea"/>
              </a:rPr>
              <a:t>: oracle states precisely what the outcome of a program execution will be for a particular test case. This may not always be possible, oracle may give a range of plausible values</a:t>
            </a:r>
          </a:p>
          <a:p>
            <a:pPr eaLnBrk="1" hangingPunct="1">
              <a:defRPr/>
            </a:pPr>
            <a:r>
              <a:rPr lang="en-US" dirty="0">
                <a:ea typeface="+mn-ea"/>
                <a:cs typeface="+mn-cs"/>
              </a:rPr>
              <a:t>A systematic approach to functional testing: requirements based testing </a:t>
            </a:r>
          </a:p>
          <a:p>
            <a:pPr lvl="1" eaLnBrk="1" hangingPunct="1">
              <a:defRPr/>
            </a:pPr>
            <a:r>
              <a:rPr lang="en-US" dirty="0">
                <a:ea typeface="+mn-ea"/>
              </a:rPr>
              <a:t>driving test cases automatically from a formal specification of the functional requirements</a:t>
            </a:r>
          </a:p>
        </p:txBody>
      </p:sp>
    </p:spTree>
    <p:extLst>
      <p:ext uri="{BB962C8B-B14F-4D97-AF65-F5344CB8AC3E}">
        <p14:creationId xmlns:p14="http://schemas.microsoft.com/office/powerpoint/2010/main" val="3390988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24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240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240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240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240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240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240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22" name="Rectangle 2"/>
          <p:cNvSpPr>
            <a:spLocks noGrp="1" noChangeArrowheads="1"/>
          </p:cNvSpPr>
          <p:nvPr>
            <p:ph type="title"/>
          </p:nvPr>
        </p:nvSpPr>
        <p:spPr/>
        <p:txBody>
          <a:bodyPr/>
          <a:lstStyle/>
          <a:p>
            <a:pPr eaLnBrk="1" hangingPunct="1">
              <a:defRPr/>
            </a:pPr>
            <a:r>
              <a:rPr lang="en-US">
                <a:ea typeface="+mj-ea"/>
                <a:cs typeface="+mj-cs"/>
              </a:rPr>
              <a:t>Domain Testing</a:t>
            </a:r>
          </a:p>
        </p:txBody>
      </p:sp>
      <p:sp>
        <p:nvSpPr>
          <p:cNvPr id="1925123" name="Rectangle 3"/>
          <p:cNvSpPr>
            <a:spLocks noGrp="1" noChangeArrowheads="1"/>
          </p:cNvSpPr>
          <p:nvPr>
            <p:ph type="body" idx="1"/>
          </p:nvPr>
        </p:nvSpPr>
        <p:spPr/>
        <p:txBody>
          <a:bodyPr>
            <a:normAutofit fontScale="85000" lnSpcReduction="10000"/>
          </a:bodyPr>
          <a:lstStyle/>
          <a:p>
            <a:pPr eaLnBrk="1" hangingPunct="1">
              <a:defRPr/>
            </a:pPr>
            <a:r>
              <a:rPr lang="en-US" dirty="0">
                <a:ea typeface="+mn-ea"/>
                <a:cs typeface="+mn-cs"/>
              </a:rPr>
              <a:t>Partition the input domain to equivalence classes</a:t>
            </a:r>
          </a:p>
          <a:p>
            <a:pPr eaLnBrk="1" hangingPunct="1">
              <a:defRPr/>
            </a:pPr>
            <a:r>
              <a:rPr lang="en-US" dirty="0">
                <a:ea typeface="+mn-ea"/>
                <a:cs typeface="+mn-cs"/>
              </a:rPr>
              <a:t>Here is an example: A factorial function specification: </a:t>
            </a:r>
          </a:p>
          <a:p>
            <a:pPr lvl="1" eaLnBrk="1" hangingPunct="1">
              <a:defRPr/>
            </a:pPr>
            <a:r>
              <a:rPr lang="en-US" dirty="0">
                <a:ea typeface="+mn-ea"/>
              </a:rPr>
              <a:t>If the input value </a:t>
            </a:r>
            <a:r>
              <a:rPr lang="en-US" i="1" dirty="0">
                <a:ea typeface="+mn-ea"/>
              </a:rPr>
              <a:t>n</a:t>
            </a:r>
            <a:r>
              <a:rPr lang="en-US" dirty="0">
                <a:ea typeface="+mn-ea"/>
              </a:rPr>
              <a:t> is less than 0 then an appropriate error message must be printed. If  0 </a:t>
            </a:r>
            <a:r>
              <a:rPr lang="en-US" dirty="0">
                <a:ea typeface="+mn-ea"/>
                <a:sym typeface="Symbol" charset="0"/>
              </a:rPr>
              <a:t> </a:t>
            </a:r>
            <a:r>
              <a:rPr lang="en-US" i="1" dirty="0">
                <a:ea typeface="+mn-ea"/>
              </a:rPr>
              <a:t>n </a:t>
            </a:r>
            <a:r>
              <a:rPr lang="en-US" dirty="0">
                <a:ea typeface="+mn-ea"/>
              </a:rPr>
              <a:t>&lt; 20, then the exact value </a:t>
            </a:r>
            <a:r>
              <a:rPr lang="en-US" i="1" dirty="0">
                <a:ea typeface="+mn-ea"/>
              </a:rPr>
              <a:t>n</a:t>
            </a:r>
            <a:r>
              <a:rPr lang="en-US" dirty="0">
                <a:ea typeface="+mn-ea"/>
              </a:rPr>
              <a:t>! must be printed. If 20 </a:t>
            </a:r>
            <a:r>
              <a:rPr lang="en-US" dirty="0">
                <a:ea typeface="+mn-ea"/>
                <a:sym typeface="Symbol" charset="0"/>
              </a:rPr>
              <a:t></a:t>
            </a:r>
            <a:r>
              <a:rPr lang="en-US" dirty="0">
                <a:ea typeface="+mn-ea"/>
              </a:rPr>
              <a:t> </a:t>
            </a:r>
            <a:r>
              <a:rPr lang="en-US" i="1" dirty="0">
                <a:ea typeface="+mn-ea"/>
              </a:rPr>
              <a:t>n</a:t>
            </a:r>
            <a:r>
              <a:rPr lang="en-US" dirty="0">
                <a:ea typeface="+mn-ea"/>
              </a:rPr>
              <a:t> </a:t>
            </a:r>
            <a:r>
              <a:rPr lang="en-US" dirty="0">
                <a:ea typeface="+mn-ea"/>
                <a:sym typeface="Symbol" charset="0"/>
              </a:rPr>
              <a:t></a:t>
            </a:r>
            <a:r>
              <a:rPr lang="en-US" dirty="0">
                <a:ea typeface="+mn-ea"/>
              </a:rPr>
              <a:t>  200, then an approximate value of </a:t>
            </a:r>
            <a:r>
              <a:rPr lang="en-US" i="1" dirty="0">
                <a:ea typeface="+mn-ea"/>
              </a:rPr>
              <a:t>n</a:t>
            </a:r>
            <a:r>
              <a:rPr lang="en-US" dirty="0">
                <a:ea typeface="+mn-ea"/>
              </a:rPr>
              <a:t>! must be printed in floating point format using some approximate numerical method. The admissible error is 0.1% of the exact value. Finally, if </a:t>
            </a:r>
            <a:r>
              <a:rPr lang="en-US" i="1" dirty="0">
                <a:ea typeface="+mn-ea"/>
              </a:rPr>
              <a:t>n </a:t>
            </a:r>
            <a:r>
              <a:rPr lang="en-US" dirty="0">
                <a:ea typeface="+mn-ea"/>
              </a:rPr>
              <a:t>&gt; 200, the input can be rejected by printing an appropriate error message.</a:t>
            </a:r>
          </a:p>
          <a:p>
            <a:pPr eaLnBrk="1" hangingPunct="1">
              <a:defRPr/>
            </a:pPr>
            <a:r>
              <a:rPr lang="en-US" dirty="0">
                <a:ea typeface="+mn-ea"/>
                <a:cs typeface="+mn-cs"/>
              </a:rPr>
              <a:t>Possible equivalence classes: D</a:t>
            </a:r>
            <a:r>
              <a:rPr lang="en-US" baseline="-25000" dirty="0">
                <a:ea typeface="+mn-ea"/>
                <a:cs typeface="+mn-cs"/>
              </a:rPr>
              <a:t>1</a:t>
            </a:r>
            <a:r>
              <a:rPr lang="en-US" dirty="0">
                <a:ea typeface="+mn-ea"/>
                <a:cs typeface="+mn-cs"/>
              </a:rPr>
              <a:t> = {n&lt;0}, D</a:t>
            </a:r>
            <a:r>
              <a:rPr lang="en-US" baseline="-25000" dirty="0">
                <a:ea typeface="+mn-ea"/>
                <a:cs typeface="+mn-cs"/>
              </a:rPr>
              <a:t>2</a:t>
            </a:r>
            <a:r>
              <a:rPr lang="en-US" dirty="0">
                <a:ea typeface="+mn-ea"/>
                <a:cs typeface="+mn-cs"/>
              </a:rPr>
              <a:t> = {0 </a:t>
            </a:r>
            <a:r>
              <a:rPr lang="en-US" dirty="0">
                <a:ea typeface="+mn-ea"/>
                <a:cs typeface="+mn-cs"/>
                <a:sym typeface="Symbol" charset="0"/>
              </a:rPr>
              <a:t> </a:t>
            </a:r>
            <a:r>
              <a:rPr lang="en-US" i="1" dirty="0">
                <a:ea typeface="+mn-ea"/>
                <a:cs typeface="+mn-cs"/>
              </a:rPr>
              <a:t>n </a:t>
            </a:r>
            <a:r>
              <a:rPr lang="en-US" dirty="0">
                <a:ea typeface="+mn-ea"/>
                <a:cs typeface="+mn-cs"/>
              </a:rPr>
              <a:t>&lt; 20}, D</a:t>
            </a:r>
            <a:r>
              <a:rPr lang="en-US" baseline="-25000" dirty="0">
                <a:ea typeface="+mn-ea"/>
                <a:cs typeface="+mn-cs"/>
              </a:rPr>
              <a:t>3</a:t>
            </a:r>
            <a:r>
              <a:rPr lang="en-US" dirty="0">
                <a:ea typeface="+mn-ea"/>
                <a:cs typeface="+mn-cs"/>
              </a:rPr>
              <a:t> = {20 </a:t>
            </a:r>
            <a:r>
              <a:rPr lang="en-US" dirty="0">
                <a:ea typeface="+mn-ea"/>
                <a:cs typeface="+mn-cs"/>
                <a:sym typeface="Symbol" charset="0"/>
              </a:rPr>
              <a:t></a:t>
            </a:r>
            <a:r>
              <a:rPr lang="en-US" dirty="0">
                <a:ea typeface="+mn-ea"/>
                <a:cs typeface="+mn-cs"/>
              </a:rPr>
              <a:t> </a:t>
            </a:r>
            <a:r>
              <a:rPr lang="en-US" i="1" dirty="0">
                <a:ea typeface="+mn-ea"/>
                <a:cs typeface="+mn-cs"/>
              </a:rPr>
              <a:t>n</a:t>
            </a:r>
            <a:r>
              <a:rPr lang="en-US" dirty="0">
                <a:ea typeface="+mn-ea"/>
                <a:cs typeface="+mn-cs"/>
              </a:rPr>
              <a:t> </a:t>
            </a:r>
            <a:r>
              <a:rPr lang="en-US" dirty="0">
                <a:ea typeface="+mn-ea"/>
                <a:cs typeface="+mn-cs"/>
                <a:sym typeface="Symbol" charset="0"/>
              </a:rPr>
              <a:t></a:t>
            </a:r>
            <a:r>
              <a:rPr lang="en-US" dirty="0">
                <a:ea typeface="+mn-ea"/>
                <a:cs typeface="+mn-cs"/>
              </a:rPr>
              <a:t>  200}, D</a:t>
            </a:r>
            <a:r>
              <a:rPr lang="en-US" baseline="-25000" dirty="0">
                <a:ea typeface="+mn-ea"/>
                <a:cs typeface="+mn-cs"/>
              </a:rPr>
              <a:t>4</a:t>
            </a:r>
            <a:r>
              <a:rPr lang="en-US" dirty="0">
                <a:ea typeface="+mn-ea"/>
                <a:cs typeface="+mn-cs"/>
              </a:rPr>
              <a:t> = {</a:t>
            </a:r>
            <a:r>
              <a:rPr lang="en-US" i="1" dirty="0">
                <a:ea typeface="+mn-ea"/>
                <a:cs typeface="+mn-cs"/>
              </a:rPr>
              <a:t>n </a:t>
            </a:r>
            <a:r>
              <a:rPr lang="en-US" dirty="0">
                <a:ea typeface="+mn-ea"/>
                <a:cs typeface="+mn-cs"/>
              </a:rPr>
              <a:t>&gt; 200}</a:t>
            </a:r>
          </a:p>
          <a:p>
            <a:pPr eaLnBrk="1" hangingPunct="1">
              <a:defRPr/>
            </a:pPr>
            <a:r>
              <a:rPr lang="en-US" dirty="0">
                <a:ea typeface="+mn-ea"/>
                <a:cs typeface="+mn-cs"/>
              </a:rPr>
              <a:t>Choose one test case per equivalence class to test </a:t>
            </a:r>
          </a:p>
        </p:txBody>
      </p:sp>
    </p:spTree>
    <p:extLst>
      <p:ext uri="{BB962C8B-B14F-4D97-AF65-F5344CB8AC3E}">
        <p14:creationId xmlns:p14="http://schemas.microsoft.com/office/powerpoint/2010/main" val="362396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2512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2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6146" name="Rectangle 2"/>
          <p:cNvSpPr>
            <a:spLocks noGrp="1" noChangeArrowheads="1"/>
          </p:cNvSpPr>
          <p:nvPr>
            <p:ph type="title"/>
          </p:nvPr>
        </p:nvSpPr>
        <p:spPr/>
        <p:txBody>
          <a:bodyPr/>
          <a:lstStyle/>
          <a:p>
            <a:pPr eaLnBrk="1" hangingPunct="1">
              <a:defRPr/>
            </a:pPr>
            <a:r>
              <a:rPr lang="en-US">
                <a:ea typeface="+mj-ea"/>
                <a:cs typeface="+mj-cs"/>
              </a:rPr>
              <a:t>Equivalence Classes</a:t>
            </a:r>
          </a:p>
        </p:txBody>
      </p:sp>
      <p:sp>
        <p:nvSpPr>
          <p:cNvPr id="1926147" name="Rectangle 3"/>
          <p:cNvSpPr>
            <a:spLocks noGrp="1" noChangeArrowheads="1"/>
          </p:cNvSpPr>
          <p:nvPr>
            <p:ph type="body" idx="1"/>
          </p:nvPr>
        </p:nvSpPr>
        <p:spPr/>
        <p:txBody>
          <a:bodyPr>
            <a:normAutofit fontScale="77500" lnSpcReduction="20000"/>
          </a:bodyPr>
          <a:lstStyle/>
          <a:p>
            <a:pPr eaLnBrk="1" hangingPunct="1"/>
            <a:r>
              <a:rPr lang="en-US" altLang="en-US"/>
              <a:t>If the equivalence classes are disjoint, then they define a partition of the input domain</a:t>
            </a:r>
          </a:p>
          <a:p>
            <a:pPr eaLnBrk="1" hangingPunct="1"/>
            <a:r>
              <a:rPr lang="en-US" altLang="en-US"/>
              <a:t>If the equivalence classes are not disjoint, then we can try to minimize the number of test cases while choosing representatives from different equivalence classes</a:t>
            </a:r>
          </a:p>
          <a:p>
            <a:pPr eaLnBrk="1" hangingPunct="1"/>
            <a:r>
              <a:rPr lang="en-US" altLang="en-US"/>
              <a:t>Example: D</a:t>
            </a:r>
            <a:r>
              <a:rPr lang="en-US" altLang="en-US" baseline="-25000"/>
              <a:t>1</a:t>
            </a:r>
            <a:r>
              <a:rPr lang="en-US" altLang="en-US"/>
              <a:t> = {x is even}, D</a:t>
            </a:r>
            <a:r>
              <a:rPr lang="en-US" altLang="en-US" baseline="-25000"/>
              <a:t>2</a:t>
            </a:r>
            <a:r>
              <a:rPr lang="en-US" altLang="en-US"/>
              <a:t> = {x is odd}, D</a:t>
            </a:r>
            <a:r>
              <a:rPr lang="en-US" altLang="en-US" baseline="-25000"/>
              <a:t>3</a:t>
            </a:r>
            <a:r>
              <a:rPr lang="en-US" altLang="en-US"/>
              <a:t> = {x </a:t>
            </a:r>
            <a:r>
              <a:rPr lang="en-US" altLang="en-US">
                <a:sym typeface="Symbol" panose="05050102010706020507" pitchFamily="18" charset="2"/>
              </a:rPr>
              <a:t></a:t>
            </a:r>
            <a:r>
              <a:rPr lang="en-US" altLang="en-US"/>
              <a:t> 0}, D</a:t>
            </a:r>
            <a:r>
              <a:rPr lang="en-US" altLang="en-US" baseline="-25000"/>
              <a:t>4</a:t>
            </a:r>
            <a:r>
              <a:rPr lang="en-US" altLang="en-US"/>
              <a:t>={x &gt; 0}</a:t>
            </a:r>
          </a:p>
          <a:p>
            <a:pPr lvl="1" eaLnBrk="1" hangingPunct="1"/>
            <a:r>
              <a:rPr lang="en-US" altLang="en-US"/>
              <a:t>Test set {x=48, x= </a:t>
            </a:r>
            <a:r>
              <a:rPr lang="en-US" altLang="en-US">
                <a:cs typeface="Times New Roman" panose="02020603050405020304" pitchFamily="18" charset="0"/>
              </a:rPr>
              <a:t>–</a:t>
            </a:r>
            <a:r>
              <a:rPr lang="en-US" altLang="en-US"/>
              <a:t>23} covers all the equivalence classes</a:t>
            </a:r>
          </a:p>
          <a:p>
            <a:pPr eaLnBrk="1" hangingPunct="1"/>
            <a:r>
              <a:rPr lang="en-US" altLang="en-US"/>
              <a:t>On one extreme we can make each equivalence class have only one element which turns into exhaustive testing</a:t>
            </a:r>
          </a:p>
          <a:p>
            <a:pPr eaLnBrk="1" hangingPunct="1"/>
            <a:r>
              <a:rPr lang="en-US" altLang="en-US"/>
              <a:t>The other extreme is choosing the whole input domain D as an equivalence class which would mean that we will use only one test case </a:t>
            </a:r>
          </a:p>
          <a:p>
            <a:pPr eaLnBrk="1" hangingPunct="1"/>
            <a:endParaRPr lang="en-US" altLang="en-US"/>
          </a:p>
        </p:txBody>
      </p:sp>
    </p:spTree>
    <p:extLst>
      <p:ext uri="{BB962C8B-B14F-4D97-AF65-F5344CB8AC3E}">
        <p14:creationId xmlns:p14="http://schemas.microsoft.com/office/powerpoint/2010/main" val="2991632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7170" name="Rectangle 2"/>
          <p:cNvSpPr>
            <a:spLocks noGrp="1" noChangeArrowheads="1"/>
          </p:cNvSpPr>
          <p:nvPr>
            <p:ph type="title"/>
          </p:nvPr>
        </p:nvSpPr>
        <p:spPr/>
        <p:txBody>
          <a:bodyPr/>
          <a:lstStyle/>
          <a:p>
            <a:pPr eaLnBrk="1" hangingPunct="1">
              <a:defRPr/>
            </a:pPr>
            <a:r>
              <a:rPr lang="en-US">
                <a:ea typeface="+mj-ea"/>
                <a:cs typeface="+mj-cs"/>
              </a:rPr>
              <a:t>Testing Boundary Conditions</a:t>
            </a:r>
          </a:p>
        </p:txBody>
      </p:sp>
      <p:sp>
        <p:nvSpPr>
          <p:cNvPr id="1927171" name="Rectangle 3"/>
          <p:cNvSpPr>
            <a:spLocks noGrp="1" noChangeArrowheads="1"/>
          </p:cNvSpPr>
          <p:nvPr>
            <p:ph type="body" idx="1"/>
          </p:nvPr>
        </p:nvSpPr>
        <p:spPr/>
        <p:txBody>
          <a:bodyPr>
            <a:normAutofit fontScale="77500" lnSpcReduction="20000"/>
          </a:bodyPr>
          <a:lstStyle/>
          <a:p>
            <a:pPr eaLnBrk="1" hangingPunct="1">
              <a:defRPr/>
            </a:pPr>
            <a:r>
              <a:rPr lang="en-US">
                <a:ea typeface="+mn-ea"/>
                <a:cs typeface="+mn-cs"/>
              </a:rPr>
              <a:t>For each range [</a:t>
            </a:r>
            <a:r>
              <a:rPr lang="en-US" i="1">
                <a:ea typeface="+mn-ea"/>
                <a:cs typeface="+mn-cs"/>
              </a:rPr>
              <a:t>R</a:t>
            </a:r>
            <a:r>
              <a:rPr lang="en-US" i="1" baseline="-25000">
                <a:ea typeface="+mn-ea"/>
                <a:cs typeface="+mn-cs"/>
              </a:rPr>
              <a:t>1</a:t>
            </a:r>
            <a:r>
              <a:rPr lang="en-US">
                <a:ea typeface="+mn-ea"/>
                <a:cs typeface="+mn-cs"/>
              </a:rPr>
              <a:t>, </a:t>
            </a:r>
            <a:r>
              <a:rPr lang="en-US" i="1">
                <a:ea typeface="+mn-ea"/>
                <a:cs typeface="+mn-cs"/>
              </a:rPr>
              <a:t>R</a:t>
            </a:r>
            <a:r>
              <a:rPr lang="en-US" i="1" baseline="-25000">
                <a:ea typeface="+mn-ea"/>
                <a:cs typeface="+mn-cs"/>
              </a:rPr>
              <a:t>2</a:t>
            </a:r>
            <a:r>
              <a:rPr lang="en-US">
                <a:ea typeface="+mn-ea"/>
                <a:cs typeface="+mn-cs"/>
              </a:rPr>
              <a:t>] listed in either the input or output specifications, choose five cases:</a:t>
            </a:r>
          </a:p>
          <a:p>
            <a:pPr lvl="1" eaLnBrk="1" hangingPunct="1">
              <a:defRPr/>
            </a:pPr>
            <a:r>
              <a:rPr lang="en-US">
                <a:ea typeface="+mn-ea"/>
              </a:rPr>
              <a:t>Values less than </a:t>
            </a:r>
            <a:r>
              <a:rPr lang="en-US" i="1">
                <a:ea typeface="+mn-ea"/>
              </a:rPr>
              <a:t>R</a:t>
            </a:r>
            <a:r>
              <a:rPr lang="en-US" i="1" baseline="-25000">
                <a:ea typeface="+mn-ea"/>
              </a:rPr>
              <a:t>1</a:t>
            </a:r>
            <a:endParaRPr lang="en-US">
              <a:ea typeface="+mn-ea"/>
            </a:endParaRPr>
          </a:p>
          <a:p>
            <a:pPr lvl="1" eaLnBrk="1" hangingPunct="1">
              <a:defRPr/>
            </a:pPr>
            <a:r>
              <a:rPr lang="en-US">
                <a:ea typeface="+mn-ea"/>
              </a:rPr>
              <a:t>Values equal to </a:t>
            </a:r>
            <a:r>
              <a:rPr lang="en-US" i="1">
                <a:ea typeface="+mn-ea"/>
              </a:rPr>
              <a:t>R</a:t>
            </a:r>
            <a:r>
              <a:rPr lang="en-US" i="1" baseline="-25000">
                <a:ea typeface="+mn-ea"/>
              </a:rPr>
              <a:t>1</a:t>
            </a:r>
            <a:endParaRPr lang="en-US">
              <a:ea typeface="+mn-ea"/>
            </a:endParaRPr>
          </a:p>
          <a:p>
            <a:pPr lvl="1" eaLnBrk="1" hangingPunct="1">
              <a:defRPr/>
            </a:pPr>
            <a:r>
              <a:rPr lang="en-US">
                <a:ea typeface="+mn-ea"/>
              </a:rPr>
              <a:t>Values greater than </a:t>
            </a:r>
            <a:r>
              <a:rPr lang="en-US" i="1">
                <a:ea typeface="+mn-ea"/>
              </a:rPr>
              <a:t>R</a:t>
            </a:r>
            <a:r>
              <a:rPr lang="en-US" i="1" baseline="-25000">
                <a:ea typeface="+mn-ea"/>
              </a:rPr>
              <a:t>1</a:t>
            </a:r>
            <a:r>
              <a:rPr lang="en-US">
                <a:ea typeface="+mn-ea"/>
              </a:rPr>
              <a:t> but less than </a:t>
            </a:r>
            <a:r>
              <a:rPr lang="en-US" i="1">
                <a:ea typeface="+mn-ea"/>
              </a:rPr>
              <a:t>R</a:t>
            </a:r>
            <a:r>
              <a:rPr lang="en-US" i="1" baseline="-25000">
                <a:ea typeface="+mn-ea"/>
              </a:rPr>
              <a:t>2</a:t>
            </a:r>
            <a:endParaRPr lang="en-US">
              <a:ea typeface="+mn-ea"/>
            </a:endParaRPr>
          </a:p>
          <a:p>
            <a:pPr lvl="1" eaLnBrk="1" hangingPunct="1">
              <a:defRPr/>
            </a:pPr>
            <a:r>
              <a:rPr lang="en-US">
                <a:ea typeface="+mn-ea"/>
              </a:rPr>
              <a:t>Values equal to </a:t>
            </a:r>
            <a:r>
              <a:rPr lang="en-US" i="1">
                <a:ea typeface="+mn-ea"/>
              </a:rPr>
              <a:t>R</a:t>
            </a:r>
            <a:r>
              <a:rPr lang="en-US" i="1" baseline="-25000">
                <a:ea typeface="+mn-ea"/>
              </a:rPr>
              <a:t>2</a:t>
            </a:r>
            <a:endParaRPr lang="en-US">
              <a:ea typeface="+mn-ea"/>
            </a:endParaRPr>
          </a:p>
          <a:p>
            <a:pPr lvl="1" eaLnBrk="1" hangingPunct="1">
              <a:defRPr/>
            </a:pPr>
            <a:r>
              <a:rPr lang="en-US">
                <a:ea typeface="+mn-ea"/>
              </a:rPr>
              <a:t>Values greater than </a:t>
            </a:r>
            <a:r>
              <a:rPr lang="en-US" i="1">
                <a:ea typeface="+mn-ea"/>
              </a:rPr>
              <a:t>R</a:t>
            </a:r>
            <a:r>
              <a:rPr lang="en-US" i="1" baseline="-25000">
                <a:ea typeface="+mn-ea"/>
              </a:rPr>
              <a:t>2</a:t>
            </a:r>
            <a:endParaRPr lang="en-US">
              <a:ea typeface="+mn-ea"/>
            </a:endParaRPr>
          </a:p>
          <a:p>
            <a:pPr eaLnBrk="1" hangingPunct="1">
              <a:defRPr/>
            </a:pPr>
            <a:r>
              <a:rPr lang="en-US">
                <a:ea typeface="+mn-ea"/>
                <a:cs typeface="+mn-cs"/>
              </a:rPr>
              <a:t>For unordered sets select two values</a:t>
            </a:r>
          </a:p>
          <a:p>
            <a:pPr lvl="1" eaLnBrk="1" hangingPunct="1">
              <a:defRPr/>
            </a:pPr>
            <a:r>
              <a:rPr lang="en-US">
                <a:ea typeface="+mn-ea"/>
              </a:rPr>
              <a:t>1) in, 2) not in</a:t>
            </a:r>
          </a:p>
          <a:p>
            <a:pPr eaLnBrk="1" hangingPunct="1">
              <a:defRPr/>
            </a:pPr>
            <a:r>
              <a:rPr lang="en-US">
                <a:ea typeface="+mn-ea"/>
                <a:cs typeface="+mn-cs"/>
              </a:rPr>
              <a:t>For equality select 2 values</a:t>
            </a:r>
          </a:p>
          <a:p>
            <a:pPr lvl="1" eaLnBrk="1" hangingPunct="1">
              <a:defRPr/>
            </a:pPr>
            <a:r>
              <a:rPr lang="en-US">
                <a:ea typeface="+mn-ea"/>
              </a:rPr>
              <a:t>1) equal, 2) not equal</a:t>
            </a:r>
          </a:p>
          <a:p>
            <a:pPr eaLnBrk="1" hangingPunct="1">
              <a:defRPr/>
            </a:pPr>
            <a:r>
              <a:rPr lang="en-US">
                <a:ea typeface="+mn-ea"/>
                <a:cs typeface="+mn-cs"/>
              </a:rPr>
              <a:t>For sets, lists select two cases</a:t>
            </a:r>
          </a:p>
          <a:p>
            <a:pPr lvl="1" eaLnBrk="1" hangingPunct="1">
              <a:defRPr/>
            </a:pPr>
            <a:r>
              <a:rPr lang="en-US">
                <a:ea typeface="+mn-ea"/>
              </a:rPr>
              <a:t>1) empty, 2) not empty</a:t>
            </a:r>
          </a:p>
        </p:txBody>
      </p:sp>
      <p:sp>
        <p:nvSpPr>
          <p:cNvPr id="1927172" name="Line 4"/>
          <p:cNvSpPr>
            <a:spLocks noChangeShapeType="1"/>
          </p:cNvSpPr>
          <p:nvPr/>
        </p:nvSpPr>
        <p:spPr bwMode="auto">
          <a:xfrm>
            <a:off x="5951220" y="2377440"/>
            <a:ext cx="385572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27173" name="Oval 5"/>
          <p:cNvSpPr>
            <a:spLocks noChangeArrowheads="1"/>
          </p:cNvSpPr>
          <p:nvPr/>
        </p:nvSpPr>
        <p:spPr bwMode="auto">
          <a:xfrm>
            <a:off x="7040880" y="2293620"/>
            <a:ext cx="167640" cy="16764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27174" name="Oval 6"/>
          <p:cNvSpPr>
            <a:spLocks noChangeArrowheads="1"/>
          </p:cNvSpPr>
          <p:nvPr/>
        </p:nvSpPr>
        <p:spPr bwMode="auto">
          <a:xfrm>
            <a:off x="8717280" y="2293620"/>
            <a:ext cx="167640" cy="16764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27175" name="Line 7"/>
          <p:cNvSpPr>
            <a:spLocks noChangeShapeType="1"/>
          </p:cNvSpPr>
          <p:nvPr/>
        </p:nvSpPr>
        <p:spPr bwMode="auto">
          <a:xfrm flipV="1">
            <a:off x="6370320" y="2377440"/>
            <a:ext cx="0" cy="50292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27176" name="Line 8"/>
          <p:cNvSpPr>
            <a:spLocks noChangeShapeType="1"/>
          </p:cNvSpPr>
          <p:nvPr/>
        </p:nvSpPr>
        <p:spPr bwMode="auto">
          <a:xfrm flipV="1">
            <a:off x="7124700" y="2461260"/>
            <a:ext cx="0" cy="4191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27177" name="Line 9"/>
          <p:cNvSpPr>
            <a:spLocks noChangeShapeType="1"/>
          </p:cNvSpPr>
          <p:nvPr/>
        </p:nvSpPr>
        <p:spPr bwMode="auto">
          <a:xfrm flipV="1">
            <a:off x="7962900" y="2377440"/>
            <a:ext cx="0" cy="50292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27178" name="Line 10"/>
          <p:cNvSpPr>
            <a:spLocks noChangeShapeType="1"/>
          </p:cNvSpPr>
          <p:nvPr/>
        </p:nvSpPr>
        <p:spPr bwMode="auto">
          <a:xfrm flipV="1">
            <a:off x="8801100" y="2461260"/>
            <a:ext cx="0" cy="4191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27179" name="Line 11"/>
          <p:cNvSpPr>
            <a:spLocks noChangeShapeType="1"/>
          </p:cNvSpPr>
          <p:nvPr/>
        </p:nvSpPr>
        <p:spPr bwMode="auto">
          <a:xfrm flipV="1">
            <a:off x="9387840" y="2377440"/>
            <a:ext cx="0" cy="50292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27180" name="Text Box 12"/>
          <p:cNvSpPr txBox="1">
            <a:spLocks noChangeArrowheads="1"/>
          </p:cNvSpPr>
          <p:nvPr/>
        </p:nvSpPr>
        <p:spPr bwMode="auto">
          <a:xfrm>
            <a:off x="6957060" y="1790700"/>
            <a:ext cx="425116"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i="1">
                <a:latin typeface="Times New Roman" charset="0"/>
                <a:ea typeface="ＭＳ Ｐゴシック" charset="0"/>
              </a:rPr>
              <a:t>R</a:t>
            </a:r>
            <a:r>
              <a:rPr lang="en-US" sz="1980" i="1" baseline="-25000">
                <a:latin typeface="Times New Roman" charset="0"/>
                <a:ea typeface="ＭＳ Ｐゴシック" charset="0"/>
              </a:rPr>
              <a:t>1</a:t>
            </a:r>
            <a:endParaRPr lang="en-US" sz="1980" i="1">
              <a:latin typeface="Times New Roman" charset="0"/>
              <a:ea typeface="ＭＳ Ｐゴシック" charset="0"/>
            </a:endParaRPr>
          </a:p>
        </p:txBody>
      </p:sp>
      <p:sp>
        <p:nvSpPr>
          <p:cNvPr id="1927181" name="Text Box 13"/>
          <p:cNvSpPr txBox="1">
            <a:spLocks noChangeArrowheads="1"/>
          </p:cNvSpPr>
          <p:nvPr/>
        </p:nvSpPr>
        <p:spPr bwMode="auto">
          <a:xfrm>
            <a:off x="8549640" y="1790700"/>
            <a:ext cx="425116"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i="1">
                <a:latin typeface="Times New Roman" charset="0"/>
                <a:ea typeface="ＭＳ Ｐゴシック" charset="0"/>
              </a:rPr>
              <a:t>R</a:t>
            </a:r>
            <a:r>
              <a:rPr lang="en-US" sz="1980" i="1" baseline="-25000">
                <a:latin typeface="Times New Roman" charset="0"/>
                <a:ea typeface="ＭＳ Ｐゴシック" charset="0"/>
              </a:rPr>
              <a:t>2</a:t>
            </a:r>
            <a:endParaRPr lang="en-US" sz="1980" i="1">
              <a:latin typeface="Times New Roman" charset="0"/>
              <a:ea typeface="ＭＳ Ｐゴシック" charset="0"/>
            </a:endParaRPr>
          </a:p>
        </p:txBody>
      </p:sp>
    </p:spTree>
    <p:extLst>
      <p:ext uri="{BB962C8B-B14F-4D97-AF65-F5344CB8AC3E}">
        <p14:creationId xmlns:p14="http://schemas.microsoft.com/office/powerpoint/2010/main" val="2035178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8194" name="Rectangle 2"/>
          <p:cNvSpPr>
            <a:spLocks noGrp="1" noChangeArrowheads="1"/>
          </p:cNvSpPr>
          <p:nvPr>
            <p:ph type="title"/>
          </p:nvPr>
        </p:nvSpPr>
        <p:spPr/>
        <p:txBody>
          <a:bodyPr/>
          <a:lstStyle/>
          <a:p>
            <a:pPr eaLnBrk="1" hangingPunct="1">
              <a:defRPr/>
            </a:pPr>
            <a:r>
              <a:rPr lang="en-US">
                <a:ea typeface="+mj-ea"/>
                <a:cs typeface="+mj-cs"/>
              </a:rPr>
              <a:t>Testing Boundary Conditions</a:t>
            </a:r>
          </a:p>
        </p:txBody>
      </p:sp>
      <p:sp>
        <p:nvSpPr>
          <p:cNvPr id="1928195" name="Rectangle 3"/>
          <p:cNvSpPr>
            <a:spLocks noGrp="1" noChangeArrowheads="1"/>
          </p:cNvSpPr>
          <p:nvPr>
            <p:ph type="body" idx="1"/>
          </p:nvPr>
        </p:nvSpPr>
        <p:spPr/>
        <p:txBody>
          <a:bodyPr/>
          <a:lstStyle/>
          <a:p>
            <a:pPr eaLnBrk="1" hangingPunct="1">
              <a:defRPr/>
            </a:pPr>
            <a:r>
              <a:rPr lang="en-US">
                <a:ea typeface="+mn-ea"/>
                <a:cs typeface="+mn-cs"/>
              </a:rPr>
              <a:t>For the factorial example, ranges for variable </a:t>
            </a:r>
            <a:r>
              <a:rPr lang="en-US" i="1">
                <a:ea typeface="+mn-ea"/>
                <a:cs typeface="+mn-cs"/>
              </a:rPr>
              <a:t>n</a:t>
            </a:r>
            <a:r>
              <a:rPr lang="en-US">
                <a:ea typeface="+mn-ea"/>
                <a:cs typeface="+mn-cs"/>
              </a:rPr>
              <a:t> are:</a:t>
            </a:r>
          </a:p>
          <a:p>
            <a:pPr lvl="1" eaLnBrk="1" hangingPunct="1">
              <a:defRPr/>
            </a:pPr>
            <a:r>
              <a:rPr lang="en-US">
                <a:ea typeface="+mn-ea"/>
              </a:rPr>
              <a:t>[</a:t>
            </a:r>
            <a:r>
              <a:rPr lang="en-US">
                <a:ea typeface="+mn-ea"/>
                <a:sym typeface="Symbol" charset="0"/>
              </a:rPr>
              <a:t>, 0], [0,20], [20,200], [200, ]</a:t>
            </a:r>
          </a:p>
          <a:p>
            <a:pPr lvl="1" eaLnBrk="1" hangingPunct="1">
              <a:defRPr/>
            </a:pPr>
            <a:r>
              <a:rPr lang="en-US">
                <a:ea typeface="+mn-ea"/>
                <a:sym typeface="Symbol" charset="0"/>
              </a:rPr>
              <a:t>A possible test set:</a:t>
            </a:r>
          </a:p>
          <a:p>
            <a:pPr lvl="2" eaLnBrk="1" hangingPunct="1">
              <a:defRPr/>
            </a:pPr>
            <a:r>
              <a:rPr lang="en-US">
                <a:ea typeface="+mn-ea"/>
                <a:sym typeface="Symbol" charset="0"/>
              </a:rPr>
              <a:t>{n = -5, n=0, n=11, n=20, n= 25, n=200, n= 3000}</a:t>
            </a:r>
          </a:p>
          <a:p>
            <a:pPr lvl="1" eaLnBrk="1" hangingPunct="1">
              <a:defRPr/>
            </a:pPr>
            <a:r>
              <a:rPr lang="en-US">
                <a:ea typeface="+mn-ea"/>
                <a:sym typeface="Symbol" charset="0"/>
              </a:rPr>
              <a:t>If we know the maximum and minimum values that </a:t>
            </a:r>
            <a:r>
              <a:rPr lang="en-US" i="1">
                <a:ea typeface="+mn-ea"/>
                <a:sym typeface="Symbol" charset="0"/>
              </a:rPr>
              <a:t>n</a:t>
            </a:r>
            <a:r>
              <a:rPr lang="en-US">
                <a:ea typeface="+mn-ea"/>
                <a:sym typeface="Symbol" charset="0"/>
              </a:rPr>
              <a:t> can take we can also add those </a:t>
            </a:r>
            <a:r>
              <a:rPr lang="en-US" i="1">
                <a:ea typeface="+mn-ea"/>
                <a:sym typeface="Symbol" charset="0"/>
              </a:rPr>
              <a:t>n</a:t>
            </a:r>
            <a:r>
              <a:rPr lang="en-US">
                <a:ea typeface="+mn-ea"/>
                <a:sym typeface="Symbol" charset="0"/>
              </a:rPr>
              <a:t>=MIN, </a:t>
            </a:r>
            <a:r>
              <a:rPr lang="en-US" i="1">
                <a:ea typeface="+mn-ea"/>
                <a:sym typeface="Symbol" charset="0"/>
              </a:rPr>
              <a:t>n</a:t>
            </a:r>
            <a:r>
              <a:rPr lang="en-US">
                <a:ea typeface="+mn-ea"/>
                <a:sym typeface="Symbol" charset="0"/>
              </a:rPr>
              <a:t>=MAX to the test set.</a:t>
            </a:r>
          </a:p>
          <a:p>
            <a:pPr lvl="1" eaLnBrk="1" hangingPunct="1">
              <a:defRPr/>
            </a:pPr>
            <a:endParaRPr lang="en-US">
              <a:ea typeface="+mn-ea"/>
            </a:endParaRPr>
          </a:p>
          <a:p>
            <a:pPr lvl="1" eaLnBrk="1" hangingPunct="1">
              <a:defRPr/>
            </a:pPr>
            <a:endParaRPr lang="en-US">
              <a:ea typeface="+mn-ea"/>
            </a:endParaRPr>
          </a:p>
        </p:txBody>
      </p:sp>
    </p:spTree>
    <p:extLst>
      <p:ext uri="{BB962C8B-B14F-4D97-AF65-F5344CB8AC3E}">
        <p14:creationId xmlns:p14="http://schemas.microsoft.com/office/powerpoint/2010/main" val="2603519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9218" name="Rectangle 2"/>
          <p:cNvSpPr>
            <a:spLocks noGrp="1" noChangeArrowheads="1"/>
          </p:cNvSpPr>
          <p:nvPr>
            <p:ph type="title"/>
          </p:nvPr>
        </p:nvSpPr>
        <p:spPr/>
        <p:txBody>
          <a:bodyPr>
            <a:normAutofit fontScale="90000"/>
          </a:bodyPr>
          <a:lstStyle/>
          <a:p>
            <a:pPr eaLnBrk="1" hangingPunct="1">
              <a:defRPr/>
            </a:pPr>
            <a:r>
              <a:rPr lang="en-US">
                <a:ea typeface="+mj-ea"/>
                <a:cs typeface="+mj-cs"/>
              </a:rPr>
              <a:t>Structural Testing, White-Box Testing</a:t>
            </a:r>
          </a:p>
        </p:txBody>
      </p:sp>
      <p:sp>
        <p:nvSpPr>
          <p:cNvPr id="1929219" name="Rectangle 3"/>
          <p:cNvSpPr>
            <a:spLocks noGrp="1" noChangeArrowheads="1"/>
          </p:cNvSpPr>
          <p:nvPr>
            <p:ph type="body" idx="1"/>
          </p:nvPr>
        </p:nvSpPr>
        <p:spPr/>
        <p:txBody>
          <a:bodyPr>
            <a:normAutofit fontScale="92500" lnSpcReduction="10000"/>
          </a:bodyPr>
          <a:lstStyle/>
          <a:p>
            <a:pPr eaLnBrk="1" hangingPunct="1">
              <a:defRPr/>
            </a:pPr>
            <a:r>
              <a:rPr lang="en-US">
                <a:ea typeface="+mn-ea"/>
                <a:cs typeface="+mn-cs"/>
              </a:rPr>
              <a:t>Structural Testing</a:t>
            </a:r>
          </a:p>
          <a:p>
            <a:pPr lvl="1" eaLnBrk="1" hangingPunct="1">
              <a:defRPr/>
            </a:pPr>
            <a:r>
              <a:rPr lang="en-US">
                <a:ea typeface="+mn-ea"/>
              </a:rPr>
              <a:t>the test data is derived from the structure of the software</a:t>
            </a:r>
          </a:p>
          <a:p>
            <a:pPr lvl="1" eaLnBrk="1" hangingPunct="1">
              <a:defRPr/>
            </a:pPr>
            <a:endParaRPr lang="en-US">
              <a:ea typeface="+mn-ea"/>
            </a:endParaRPr>
          </a:p>
          <a:p>
            <a:pPr lvl="1" eaLnBrk="1" hangingPunct="1">
              <a:defRPr/>
            </a:pPr>
            <a:r>
              <a:rPr lang="en-US" b="1">
                <a:ea typeface="+mn-ea"/>
              </a:rPr>
              <a:t>white-box testing</a:t>
            </a:r>
            <a:r>
              <a:rPr lang="en-US">
                <a:ea typeface="+mn-ea"/>
              </a:rPr>
              <a:t>: the internal structure of the software is taken into account to derive the test cases</a:t>
            </a:r>
          </a:p>
          <a:p>
            <a:pPr lvl="1" eaLnBrk="1" hangingPunct="1">
              <a:defRPr/>
            </a:pPr>
            <a:endParaRPr lang="en-US">
              <a:ea typeface="+mn-ea"/>
            </a:endParaRPr>
          </a:p>
          <a:p>
            <a:pPr eaLnBrk="1" hangingPunct="1">
              <a:defRPr/>
            </a:pPr>
            <a:r>
              <a:rPr lang="en-US">
                <a:ea typeface="+mn-ea"/>
                <a:cs typeface="+mn-cs"/>
              </a:rPr>
              <a:t>One of the basic questions in testing:</a:t>
            </a:r>
          </a:p>
          <a:p>
            <a:pPr lvl="1" eaLnBrk="1" hangingPunct="1">
              <a:defRPr/>
            </a:pPr>
            <a:r>
              <a:rPr lang="en-US">
                <a:ea typeface="+mn-ea"/>
              </a:rPr>
              <a:t>when should we stop adding new test cases to our test set?</a:t>
            </a:r>
          </a:p>
          <a:p>
            <a:pPr lvl="1" eaLnBrk="1" hangingPunct="1">
              <a:defRPr/>
            </a:pPr>
            <a:r>
              <a:rPr lang="en-US">
                <a:ea typeface="+mn-ea"/>
              </a:rPr>
              <a:t>Coverage metrics are used to address this question</a:t>
            </a:r>
          </a:p>
          <a:p>
            <a:pPr lvl="1" eaLnBrk="1" hangingPunct="1">
              <a:defRPr/>
            </a:pPr>
            <a:endParaRPr lang="en-US">
              <a:ea typeface="+mn-ea"/>
            </a:endParaRPr>
          </a:p>
        </p:txBody>
      </p:sp>
    </p:spTree>
    <p:extLst>
      <p:ext uri="{BB962C8B-B14F-4D97-AF65-F5344CB8AC3E}">
        <p14:creationId xmlns:p14="http://schemas.microsoft.com/office/powerpoint/2010/main" val="2379389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a:t>
            </a:r>
          </a:p>
        </p:txBody>
      </p:sp>
      <p:sp>
        <p:nvSpPr>
          <p:cNvPr id="3" name="Content Placeholder 2"/>
          <p:cNvSpPr>
            <a:spLocks noGrp="1"/>
          </p:cNvSpPr>
          <p:nvPr>
            <p:ph idx="1"/>
          </p:nvPr>
        </p:nvSpPr>
        <p:spPr/>
        <p:txBody>
          <a:bodyPr>
            <a:normAutofit fontScale="77500" lnSpcReduction="20000"/>
          </a:bodyPr>
          <a:lstStyle/>
          <a:p>
            <a:pPr>
              <a:defRPr/>
            </a:pPr>
            <a:r>
              <a:rPr lang="en-US" b="1" i="1" dirty="0"/>
              <a:t>Verification</a:t>
            </a:r>
            <a:r>
              <a:rPr lang="en-US" dirty="0"/>
              <a:t>: Demonstration of consistency, completeness, and correctness of the software artifacts at each stage of and between each stage of the software life-cycle. </a:t>
            </a:r>
          </a:p>
          <a:p>
            <a:pPr lvl="1">
              <a:defRPr/>
            </a:pPr>
            <a:r>
              <a:rPr lang="en-US" dirty="0">
                <a:ea typeface="ＭＳ Ｐゴシック" charset="0"/>
              </a:rPr>
              <a:t>Different types of verification: manual inspection, testing, formal methods</a:t>
            </a:r>
          </a:p>
          <a:p>
            <a:pPr lvl="1">
              <a:defRPr/>
            </a:pPr>
            <a:r>
              <a:rPr lang="en-US" b="1" dirty="0">
                <a:ea typeface="ＭＳ Ｐゴシック" charset="0"/>
              </a:rPr>
              <a:t>We focus more on formal methods in the community</a:t>
            </a:r>
            <a:endParaRPr lang="en-US" b="1" i="1" dirty="0"/>
          </a:p>
          <a:p>
            <a:pPr>
              <a:defRPr/>
            </a:pPr>
            <a:r>
              <a:rPr lang="en-US" b="1" i="1" dirty="0"/>
              <a:t>Validation</a:t>
            </a:r>
            <a:r>
              <a:rPr lang="en-US" dirty="0"/>
              <a:t>: The process of evaluating software at the end of the software development to ensure compliance with respect to the customer needs and requirements. </a:t>
            </a:r>
          </a:p>
          <a:p>
            <a:pPr lvl="1">
              <a:defRPr/>
            </a:pPr>
            <a:r>
              <a:rPr lang="en-US" dirty="0">
                <a:ea typeface="ＭＳ Ｐゴシック" charset="0"/>
              </a:rPr>
              <a:t>Validation can be accomplished by verifying the artifacts produced at each stage of the software development life cycle</a:t>
            </a:r>
            <a:endParaRPr lang="en-US" b="1" i="1" dirty="0"/>
          </a:p>
          <a:p>
            <a:pPr>
              <a:defRPr/>
            </a:pPr>
            <a:r>
              <a:rPr lang="en-US" b="1" i="1" dirty="0"/>
              <a:t>Testing</a:t>
            </a:r>
            <a:r>
              <a:rPr lang="en-US" dirty="0"/>
              <a:t>: Examination of the behavior of a program by executing the program on sample data sets.</a:t>
            </a:r>
          </a:p>
          <a:p>
            <a:endParaRPr lang="en-US" dirty="0"/>
          </a:p>
        </p:txBody>
      </p:sp>
    </p:spTree>
    <p:extLst>
      <p:ext uri="{BB962C8B-B14F-4D97-AF65-F5344CB8AC3E}">
        <p14:creationId xmlns:p14="http://schemas.microsoft.com/office/powerpoint/2010/main" val="848351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0242" name="Rectangle 2"/>
          <p:cNvSpPr>
            <a:spLocks noGrp="1" noChangeArrowheads="1"/>
          </p:cNvSpPr>
          <p:nvPr>
            <p:ph type="title"/>
          </p:nvPr>
        </p:nvSpPr>
        <p:spPr/>
        <p:txBody>
          <a:bodyPr/>
          <a:lstStyle/>
          <a:p>
            <a:pPr eaLnBrk="1" hangingPunct="1">
              <a:defRPr/>
            </a:pPr>
            <a:r>
              <a:rPr lang="en-US">
                <a:ea typeface="+mj-ea"/>
                <a:cs typeface="+mj-cs"/>
              </a:rPr>
              <a:t>Coverage Metrics</a:t>
            </a:r>
          </a:p>
        </p:txBody>
      </p:sp>
      <p:sp>
        <p:nvSpPr>
          <p:cNvPr id="1930243" name="Rectangle 3"/>
          <p:cNvSpPr>
            <a:spLocks noGrp="1" noChangeArrowheads="1"/>
          </p:cNvSpPr>
          <p:nvPr>
            <p:ph type="body" idx="1"/>
          </p:nvPr>
        </p:nvSpPr>
        <p:spPr/>
        <p:txBody>
          <a:bodyPr>
            <a:normAutofit fontScale="85000" lnSpcReduction="20000"/>
          </a:bodyPr>
          <a:lstStyle/>
          <a:p>
            <a:pPr eaLnBrk="1" hangingPunct="1">
              <a:lnSpc>
                <a:spcPct val="90000"/>
              </a:lnSpc>
              <a:defRPr/>
            </a:pPr>
            <a:r>
              <a:rPr lang="en-US" dirty="0">
                <a:ea typeface="+mn-ea"/>
                <a:cs typeface="+mn-cs"/>
              </a:rPr>
              <a:t>Coverage metrics</a:t>
            </a:r>
          </a:p>
          <a:p>
            <a:pPr lvl="1" eaLnBrk="1" hangingPunct="1">
              <a:lnSpc>
                <a:spcPct val="90000"/>
              </a:lnSpc>
              <a:defRPr/>
            </a:pPr>
            <a:r>
              <a:rPr lang="en-US" b="1" i="1" dirty="0">
                <a:ea typeface="+mn-ea"/>
              </a:rPr>
              <a:t>Statement coverage</a:t>
            </a:r>
            <a:r>
              <a:rPr lang="en-US" dirty="0">
                <a:ea typeface="+mn-ea"/>
              </a:rPr>
              <a:t>: all statements in the programs should be executed at least once</a:t>
            </a:r>
          </a:p>
          <a:p>
            <a:pPr lvl="1" eaLnBrk="1" hangingPunct="1">
              <a:lnSpc>
                <a:spcPct val="90000"/>
              </a:lnSpc>
              <a:defRPr/>
            </a:pPr>
            <a:r>
              <a:rPr lang="en-US" b="1" i="1" dirty="0">
                <a:ea typeface="+mn-ea"/>
              </a:rPr>
              <a:t>Branch coverage</a:t>
            </a:r>
            <a:r>
              <a:rPr lang="en-US" dirty="0">
                <a:ea typeface="+mn-ea"/>
              </a:rPr>
              <a:t>: all branches in the program should be executed at least once</a:t>
            </a:r>
          </a:p>
          <a:p>
            <a:pPr lvl="1" eaLnBrk="1" hangingPunct="1">
              <a:lnSpc>
                <a:spcPct val="90000"/>
              </a:lnSpc>
              <a:defRPr/>
            </a:pPr>
            <a:r>
              <a:rPr lang="en-US" b="1" i="1" dirty="0">
                <a:ea typeface="+mn-ea"/>
              </a:rPr>
              <a:t>Path coverage</a:t>
            </a:r>
            <a:r>
              <a:rPr lang="en-US" dirty="0">
                <a:ea typeface="+mn-ea"/>
              </a:rPr>
              <a:t>: all execution paths in the program should be executed at lest once</a:t>
            </a:r>
          </a:p>
          <a:p>
            <a:pPr eaLnBrk="1" hangingPunct="1">
              <a:lnSpc>
                <a:spcPct val="90000"/>
              </a:lnSpc>
              <a:defRPr/>
            </a:pPr>
            <a:r>
              <a:rPr lang="en-US" dirty="0">
                <a:ea typeface="+mn-ea"/>
                <a:cs typeface="+mn-cs"/>
              </a:rPr>
              <a:t>The best case would be to execute all paths through the code, but there are some problems with this:</a:t>
            </a:r>
          </a:p>
          <a:p>
            <a:pPr lvl="1" eaLnBrk="1" hangingPunct="1">
              <a:lnSpc>
                <a:spcPct val="90000"/>
              </a:lnSpc>
              <a:defRPr/>
            </a:pPr>
            <a:r>
              <a:rPr lang="en-US" dirty="0">
                <a:ea typeface="+mn-ea"/>
              </a:rPr>
              <a:t>the number of paths increases fast with the number of branches in the program</a:t>
            </a:r>
          </a:p>
          <a:p>
            <a:pPr lvl="1" eaLnBrk="1" hangingPunct="1">
              <a:lnSpc>
                <a:spcPct val="90000"/>
              </a:lnSpc>
              <a:defRPr/>
            </a:pPr>
            <a:r>
              <a:rPr lang="en-US" dirty="0">
                <a:ea typeface="+mn-ea"/>
              </a:rPr>
              <a:t>the number of executions of a loop may depend on the input variables and hence may not be possible to determine</a:t>
            </a:r>
          </a:p>
          <a:p>
            <a:pPr lvl="1" eaLnBrk="1" hangingPunct="1">
              <a:lnSpc>
                <a:spcPct val="90000"/>
              </a:lnSpc>
              <a:defRPr/>
            </a:pPr>
            <a:r>
              <a:rPr lang="en-US" dirty="0">
                <a:ea typeface="+mn-ea"/>
              </a:rPr>
              <a:t>most of the paths can be infeasible</a:t>
            </a:r>
          </a:p>
        </p:txBody>
      </p:sp>
    </p:spTree>
    <p:extLst>
      <p:ext uri="{BB962C8B-B14F-4D97-AF65-F5344CB8AC3E}">
        <p14:creationId xmlns:p14="http://schemas.microsoft.com/office/powerpoint/2010/main" val="28524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3024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3024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3024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302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1266" name="Rectangle 2"/>
          <p:cNvSpPr>
            <a:spLocks noGrp="1" noChangeArrowheads="1"/>
          </p:cNvSpPr>
          <p:nvPr>
            <p:ph type="title"/>
          </p:nvPr>
        </p:nvSpPr>
        <p:spPr/>
        <p:txBody>
          <a:bodyPr/>
          <a:lstStyle/>
          <a:p>
            <a:pPr eaLnBrk="1" hangingPunct="1">
              <a:defRPr/>
            </a:pPr>
            <a:r>
              <a:rPr lang="en-US">
                <a:ea typeface="+mj-ea"/>
                <a:cs typeface="+mj-cs"/>
              </a:rPr>
              <a:t>Statement Coverage</a:t>
            </a:r>
          </a:p>
        </p:txBody>
      </p:sp>
      <p:sp>
        <p:nvSpPr>
          <p:cNvPr id="1931267" name="Rectangle 3"/>
          <p:cNvSpPr>
            <a:spLocks noGrp="1" noChangeArrowheads="1"/>
          </p:cNvSpPr>
          <p:nvPr>
            <p:ph type="body" idx="1"/>
          </p:nvPr>
        </p:nvSpPr>
        <p:spPr>
          <a:xfrm>
            <a:off x="685800" y="1190492"/>
            <a:ext cx="4033838" cy="5507673"/>
          </a:xfrm>
        </p:spPr>
        <p:txBody>
          <a:bodyPr>
            <a:normAutofit fontScale="77500" lnSpcReduction="20000"/>
          </a:bodyPr>
          <a:lstStyle/>
          <a:p>
            <a:pPr eaLnBrk="1" hangingPunct="1">
              <a:defRPr/>
            </a:pPr>
            <a:r>
              <a:rPr lang="en-US" dirty="0">
                <a:ea typeface="+mn-ea"/>
                <a:cs typeface="+mn-cs"/>
              </a:rPr>
              <a:t>Choose a test set </a:t>
            </a:r>
            <a:r>
              <a:rPr lang="en-US" i="1" dirty="0">
                <a:ea typeface="+mn-ea"/>
                <a:cs typeface="+mn-cs"/>
              </a:rPr>
              <a:t>T</a:t>
            </a:r>
            <a:r>
              <a:rPr lang="en-US" dirty="0">
                <a:ea typeface="+mn-ea"/>
                <a:cs typeface="+mn-cs"/>
              </a:rPr>
              <a:t> such that by executing program </a:t>
            </a:r>
            <a:r>
              <a:rPr lang="en-US" i="1" dirty="0">
                <a:ea typeface="+mn-ea"/>
                <a:cs typeface="+mn-cs"/>
              </a:rPr>
              <a:t>P</a:t>
            </a:r>
            <a:r>
              <a:rPr lang="en-US" dirty="0">
                <a:ea typeface="+mn-ea"/>
                <a:cs typeface="+mn-cs"/>
              </a:rPr>
              <a:t> for each test case in </a:t>
            </a:r>
            <a:r>
              <a:rPr lang="en-US" i="1" dirty="0">
                <a:ea typeface="+mn-ea"/>
                <a:cs typeface="+mn-cs"/>
              </a:rPr>
              <a:t>T</a:t>
            </a:r>
            <a:r>
              <a:rPr lang="en-US" dirty="0">
                <a:ea typeface="+mn-ea"/>
                <a:cs typeface="+mn-cs"/>
              </a:rPr>
              <a:t>, each basic statement of </a:t>
            </a:r>
            <a:r>
              <a:rPr lang="en-US" i="1" dirty="0">
                <a:ea typeface="+mn-ea"/>
                <a:cs typeface="+mn-cs"/>
              </a:rPr>
              <a:t>P</a:t>
            </a:r>
            <a:r>
              <a:rPr lang="en-US" dirty="0">
                <a:ea typeface="+mn-ea"/>
                <a:cs typeface="+mn-cs"/>
              </a:rPr>
              <a:t> is executed at least once</a:t>
            </a:r>
          </a:p>
          <a:p>
            <a:pPr eaLnBrk="1" hangingPunct="1">
              <a:defRPr/>
            </a:pPr>
            <a:r>
              <a:rPr lang="en-US" dirty="0">
                <a:ea typeface="+mn-ea"/>
                <a:cs typeface="+mn-cs"/>
              </a:rPr>
              <a:t>Executing a statement once and observing that it behaves correctly is not a guarantee for correctness, but it is an heuristic </a:t>
            </a:r>
          </a:p>
          <a:p>
            <a:pPr lvl="1" eaLnBrk="1" hangingPunct="1">
              <a:defRPr/>
            </a:pPr>
            <a:r>
              <a:rPr lang="en-US" dirty="0">
                <a:ea typeface="+mn-ea"/>
              </a:rPr>
              <a:t> this goes for all testing efforts since in general checking correctness is undecidable</a:t>
            </a:r>
          </a:p>
          <a:p>
            <a:pPr eaLnBrk="1" hangingPunct="1">
              <a:defRPr/>
            </a:pPr>
            <a:endParaRPr lang="en-US" dirty="0">
              <a:ea typeface="+mn-ea"/>
              <a:cs typeface="+mn-cs"/>
            </a:endParaRPr>
          </a:p>
        </p:txBody>
      </p:sp>
      <p:sp>
        <p:nvSpPr>
          <p:cNvPr id="1931268" name="Rectangle 4"/>
          <p:cNvSpPr>
            <a:spLocks noChangeArrowheads="1"/>
          </p:cNvSpPr>
          <p:nvPr/>
        </p:nvSpPr>
        <p:spPr bwMode="auto">
          <a:xfrm>
            <a:off x="5364480" y="1790700"/>
            <a:ext cx="4274820" cy="29869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1980">
                <a:latin typeface="Courier New" charset="0"/>
                <a:ea typeface="ＭＳ Ｐゴシック" charset="0"/>
              </a:rPr>
              <a:t>bool isEqual(int x, int y) </a:t>
            </a:r>
          </a:p>
          <a:p>
            <a:pPr>
              <a:defRPr/>
            </a:pPr>
            <a:r>
              <a:rPr lang="en-US" sz="1980">
                <a:latin typeface="Courier New" charset="0"/>
                <a:ea typeface="ＭＳ Ｐゴシック" charset="0"/>
              </a:rPr>
              <a:t>{</a:t>
            </a:r>
          </a:p>
          <a:p>
            <a:pPr>
              <a:defRPr/>
            </a:pPr>
            <a:r>
              <a:rPr lang="en-US" sz="1980">
                <a:latin typeface="Courier New" charset="0"/>
                <a:ea typeface="ＭＳ Ｐゴシック" charset="0"/>
              </a:rPr>
              <a:t>  if (x = y)</a:t>
            </a:r>
          </a:p>
          <a:p>
            <a:pPr>
              <a:defRPr/>
            </a:pPr>
            <a:r>
              <a:rPr lang="en-US" sz="1980">
                <a:latin typeface="Courier New" charset="0"/>
                <a:ea typeface="ＭＳ Ｐゴシック" charset="0"/>
              </a:rPr>
              <a:t>    z := false;</a:t>
            </a:r>
          </a:p>
          <a:p>
            <a:pPr>
              <a:defRPr/>
            </a:pPr>
            <a:r>
              <a:rPr lang="en-US" sz="1980">
                <a:latin typeface="Courier New" charset="0"/>
                <a:ea typeface="ＭＳ Ｐゴシック" charset="0"/>
              </a:rPr>
              <a:t>  else</a:t>
            </a:r>
          </a:p>
          <a:p>
            <a:pPr>
              <a:defRPr/>
            </a:pPr>
            <a:r>
              <a:rPr lang="en-US" sz="1980">
                <a:latin typeface="Courier New" charset="0"/>
                <a:ea typeface="ＭＳ Ｐゴシック" charset="0"/>
              </a:rPr>
              <a:t>    z := false;</a:t>
            </a:r>
          </a:p>
          <a:p>
            <a:pPr>
              <a:defRPr/>
            </a:pPr>
            <a:r>
              <a:rPr lang="en-US" sz="1980">
                <a:latin typeface="Courier New" charset="0"/>
                <a:ea typeface="ＭＳ Ｐゴシック" charset="0"/>
              </a:rPr>
              <a:t>  return z;</a:t>
            </a:r>
          </a:p>
          <a:p>
            <a:pPr>
              <a:defRPr/>
            </a:pPr>
            <a:r>
              <a:rPr lang="en-US" sz="1980">
                <a:latin typeface="Courier New" charset="0"/>
                <a:ea typeface="ＭＳ Ｐゴシック" charset="0"/>
              </a:rPr>
              <a:t>}</a:t>
            </a:r>
          </a:p>
          <a:p>
            <a:pPr>
              <a:spcBef>
                <a:spcPct val="50000"/>
              </a:spcBef>
              <a:defRPr/>
            </a:pPr>
            <a:endParaRPr lang="en-US" sz="1980">
              <a:latin typeface="Courier New" charset="0"/>
              <a:ea typeface="ＭＳ Ｐゴシック" charset="0"/>
            </a:endParaRPr>
          </a:p>
        </p:txBody>
      </p:sp>
      <p:sp>
        <p:nvSpPr>
          <p:cNvPr id="1931269" name="Rectangle 5"/>
          <p:cNvSpPr>
            <a:spLocks noChangeArrowheads="1"/>
          </p:cNvSpPr>
          <p:nvPr/>
        </p:nvSpPr>
        <p:spPr bwMode="auto">
          <a:xfrm>
            <a:off x="5448300" y="4472940"/>
            <a:ext cx="4358640" cy="2225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1980">
                <a:latin typeface="Courier New" charset="0"/>
                <a:ea typeface="ＭＳ Ｐゴシック" charset="0"/>
              </a:rPr>
              <a:t>int max(int x, int y) </a:t>
            </a:r>
          </a:p>
          <a:p>
            <a:pPr>
              <a:defRPr/>
            </a:pPr>
            <a:r>
              <a:rPr lang="en-US" sz="1980">
                <a:latin typeface="Courier New" charset="0"/>
                <a:ea typeface="ＭＳ Ｐゴシック" charset="0"/>
              </a:rPr>
              <a:t>{</a:t>
            </a:r>
          </a:p>
          <a:p>
            <a:pPr>
              <a:defRPr/>
            </a:pPr>
            <a:r>
              <a:rPr lang="en-US" sz="1980">
                <a:latin typeface="Courier New" charset="0"/>
                <a:ea typeface="ＭＳ Ｐゴシック" charset="0"/>
              </a:rPr>
              <a:t>  if (x &gt; y)</a:t>
            </a:r>
          </a:p>
          <a:p>
            <a:pPr>
              <a:defRPr/>
            </a:pPr>
            <a:r>
              <a:rPr lang="en-US" sz="1980">
                <a:latin typeface="Courier New" charset="0"/>
                <a:ea typeface="ＭＳ Ｐゴシック" charset="0"/>
              </a:rPr>
              <a:t>    return x;</a:t>
            </a:r>
          </a:p>
          <a:p>
            <a:pPr>
              <a:defRPr/>
            </a:pPr>
            <a:r>
              <a:rPr lang="en-US" sz="1980">
                <a:latin typeface="Courier New" charset="0"/>
                <a:ea typeface="ＭＳ Ｐゴシック" charset="0"/>
              </a:rPr>
              <a:t>  else</a:t>
            </a:r>
          </a:p>
          <a:p>
            <a:pPr>
              <a:defRPr/>
            </a:pPr>
            <a:r>
              <a:rPr lang="en-US" sz="1980">
                <a:latin typeface="Courier New" charset="0"/>
                <a:ea typeface="ＭＳ Ｐゴシック" charset="0"/>
              </a:rPr>
              <a:t>    return x;</a:t>
            </a:r>
          </a:p>
          <a:p>
            <a:pPr>
              <a:defRPr/>
            </a:pPr>
            <a:r>
              <a:rPr lang="en-US" sz="1980">
                <a:latin typeface="Courier New" charset="0"/>
                <a:ea typeface="ＭＳ Ｐゴシック" charset="0"/>
              </a:rPr>
              <a:t>}</a:t>
            </a:r>
          </a:p>
        </p:txBody>
      </p:sp>
    </p:spTree>
    <p:extLst>
      <p:ext uri="{BB962C8B-B14F-4D97-AF65-F5344CB8AC3E}">
        <p14:creationId xmlns:p14="http://schemas.microsoft.com/office/powerpoint/2010/main" val="4024109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3314" name="Rectangle 2"/>
          <p:cNvSpPr>
            <a:spLocks noGrp="1" noChangeArrowheads="1"/>
          </p:cNvSpPr>
          <p:nvPr>
            <p:ph type="title"/>
          </p:nvPr>
        </p:nvSpPr>
        <p:spPr/>
        <p:txBody>
          <a:bodyPr/>
          <a:lstStyle/>
          <a:p>
            <a:pPr eaLnBrk="1" hangingPunct="1">
              <a:defRPr/>
            </a:pPr>
            <a:r>
              <a:rPr lang="en-US">
                <a:ea typeface="+mj-ea"/>
                <a:cs typeface="+mj-cs"/>
              </a:rPr>
              <a:t>Statement vs. Branch Coverage</a:t>
            </a:r>
          </a:p>
        </p:txBody>
      </p:sp>
      <p:sp>
        <p:nvSpPr>
          <p:cNvPr id="1933315" name="Rectangle 3"/>
          <p:cNvSpPr>
            <a:spLocks noChangeArrowheads="1"/>
          </p:cNvSpPr>
          <p:nvPr/>
        </p:nvSpPr>
        <p:spPr bwMode="auto">
          <a:xfrm>
            <a:off x="447040" y="1539240"/>
            <a:ext cx="5029200" cy="19205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1980">
                <a:latin typeface="Courier New" charset="0"/>
                <a:ea typeface="ＭＳ Ｐゴシック" charset="0"/>
              </a:rPr>
              <a:t>assignAbsolute(int x) </a:t>
            </a:r>
          </a:p>
          <a:p>
            <a:pPr>
              <a:defRPr/>
            </a:pPr>
            <a:r>
              <a:rPr lang="en-US" sz="1980">
                <a:latin typeface="Courier New" charset="0"/>
                <a:ea typeface="ＭＳ Ｐゴシック" charset="0"/>
              </a:rPr>
              <a:t>{</a:t>
            </a:r>
          </a:p>
          <a:p>
            <a:pPr>
              <a:defRPr/>
            </a:pPr>
            <a:r>
              <a:rPr lang="en-US" sz="1980">
                <a:latin typeface="Courier New" charset="0"/>
                <a:ea typeface="ＭＳ Ｐゴシック" charset="0"/>
              </a:rPr>
              <a:t>  if (x &lt; 0)</a:t>
            </a:r>
          </a:p>
          <a:p>
            <a:pPr>
              <a:defRPr/>
            </a:pPr>
            <a:r>
              <a:rPr lang="en-US" sz="1980">
                <a:latin typeface="Courier New" charset="0"/>
                <a:ea typeface="ＭＳ Ｐゴシック" charset="0"/>
              </a:rPr>
              <a:t>    x := -x;</a:t>
            </a:r>
          </a:p>
          <a:p>
            <a:pPr>
              <a:defRPr/>
            </a:pPr>
            <a:r>
              <a:rPr lang="en-US" sz="1980">
                <a:latin typeface="Courier New" charset="0"/>
                <a:ea typeface="ＭＳ Ｐゴシック" charset="0"/>
              </a:rPr>
              <a:t>  z := x;</a:t>
            </a:r>
          </a:p>
          <a:p>
            <a:pPr>
              <a:defRPr/>
            </a:pPr>
            <a:r>
              <a:rPr lang="en-US" sz="1980">
                <a:latin typeface="Courier New" charset="0"/>
                <a:ea typeface="ＭＳ Ｐゴシック" charset="0"/>
              </a:rPr>
              <a:t>}  </a:t>
            </a:r>
          </a:p>
        </p:txBody>
      </p:sp>
      <p:sp>
        <p:nvSpPr>
          <p:cNvPr id="1933316" name="Text Box 4"/>
          <p:cNvSpPr txBox="1">
            <a:spLocks noChangeArrowheads="1"/>
          </p:cNvSpPr>
          <p:nvPr/>
        </p:nvSpPr>
        <p:spPr bwMode="auto">
          <a:xfrm>
            <a:off x="4805681" y="1874521"/>
            <a:ext cx="4565673" cy="10064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dirty="0">
                <a:latin typeface="Times New Roman" charset="0"/>
                <a:ea typeface="ＭＳ Ｐゴシック" charset="0"/>
              </a:rPr>
              <a:t>Consider this program segment, the test set</a:t>
            </a:r>
          </a:p>
          <a:p>
            <a:pPr>
              <a:defRPr/>
            </a:pPr>
            <a:r>
              <a:rPr lang="en-US" sz="1980" dirty="0">
                <a:latin typeface="Times New Roman" charset="0"/>
                <a:ea typeface="ＭＳ Ｐゴシック" charset="0"/>
              </a:rPr>
              <a:t>T = {x= </a:t>
            </a:r>
            <a:r>
              <a:rPr lang="en-US" sz="1980" dirty="0">
                <a:latin typeface="Times New Roman" charset="0"/>
                <a:ea typeface="ＭＳ Ｐゴシック" charset="0"/>
                <a:sym typeface="Symbol" charset="0"/>
              </a:rPr>
              <a:t></a:t>
            </a:r>
            <a:r>
              <a:rPr lang="en-US" sz="1980" dirty="0">
                <a:latin typeface="Times New Roman" charset="0"/>
                <a:ea typeface="ＭＳ Ｐゴシック" charset="0"/>
              </a:rPr>
              <a:t>1} will give statement coverage, </a:t>
            </a:r>
          </a:p>
          <a:p>
            <a:pPr>
              <a:defRPr/>
            </a:pPr>
            <a:r>
              <a:rPr lang="en-US" sz="1980" dirty="0">
                <a:latin typeface="Times New Roman" charset="0"/>
                <a:ea typeface="ＭＳ Ｐゴシック" charset="0"/>
              </a:rPr>
              <a:t>however not branch coverage</a:t>
            </a:r>
          </a:p>
        </p:txBody>
      </p:sp>
      <p:sp>
        <p:nvSpPr>
          <p:cNvPr id="1933317" name="Rectangle 5"/>
          <p:cNvSpPr>
            <a:spLocks noChangeArrowheads="1"/>
          </p:cNvSpPr>
          <p:nvPr/>
        </p:nvSpPr>
        <p:spPr bwMode="auto">
          <a:xfrm>
            <a:off x="3464560" y="3718560"/>
            <a:ext cx="1844040" cy="419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3318" name="Rectangle 6"/>
          <p:cNvSpPr>
            <a:spLocks noChangeArrowheads="1"/>
          </p:cNvSpPr>
          <p:nvPr/>
        </p:nvSpPr>
        <p:spPr bwMode="auto">
          <a:xfrm>
            <a:off x="3883660" y="6400800"/>
            <a:ext cx="1676400" cy="419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3319" name="Rectangle 7"/>
          <p:cNvSpPr>
            <a:spLocks noChangeArrowheads="1"/>
          </p:cNvSpPr>
          <p:nvPr/>
        </p:nvSpPr>
        <p:spPr bwMode="auto">
          <a:xfrm>
            <a:off x="2039620" y="4892040"/>
            <a:ext cx="1676400" cy="419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3320" name="Text Box 8"/>
          <p:cNvSpPr txBox="1">
            <a:spLocks noChangeArrowheads="1"/>
          </p:cNvSpPr>
          <p:nvPr/>
        </p:nvSpPr>
        <p:spPr bwMode="auto">
          <a:xfrm>
            <a:off x="3716021" y="3718560"/>
            <a:ext cx="1250663"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Courier New" charset="0"/>
                <a:ea typeface="ＭＳ Ｐゴシック" charset="0"/>
              </a:rPr>
              <a:t>(x &lt; 0)</a:t>
            </a:r>
          </a:p>
        </p:txBody>
      </p:sp>
      <p:sp>
        <p:nvSpPr>
          <p:cNvPr id="1933321" name="Rectangle 9"/>
          <p:cNvSpPr>
            <a:spLocks noChangeArrowheads="1"/>
          </p:cNvSpPr>
          <p:nvPr/>
        </p:nvSpPr>
        <p:spPr bwMode="auto">
          <a:xfrm>
            <a:off x="2374901" y="4892040"/>
            <a:ext cx="1250663"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Courier New" charset="0"/>
                <a:ea typeface="ＭＳ Ｐゴシック" charset="0"/>
              </a:rPr>
              <a:t>x := -x</a:t>
            </a:r>
          </a:p>
        </p:txBody>
      </p:sp>
      <p:sp>
        <p:nvSpPr>
          <p:cNvPr id="1933322" name="Text Box 10"/>
          <p:cNvSpPr txBox="1">
            <a:spLocks noChangeArrowheads="1"/>
          </p:cNvSpPr>
          <p:nvPr/>
        </p:nvSpPr>
        <p:spPr bwMode="auto">
          <a:xfrm>
            <a:off x="4218940" y="6400800"/>
            <a:ext cx="1098378"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Courier New" charset="0"/>
                <a:ea typeface="ＭＳ Ｐゴシック" charset="0"/>
              </a:rPr>
              <a:t>z := x</a:t>
            </a:r>
          </a:p>
        </p:txBody>
      </p:sp>
      <p:sp>
        <p:nvSpPr>
          <p:cNvPr id="1933323" name="Text Box 11"/>
          <p:cNvSpPr txBox="1">
            <a:spLocks noChangeArrowheads="1"/>
          </p:cNvSpPr>
          <p:nvPr/>
        </p:nvSpPr>
        <p:spPr bwMode="auto">
          <a:xfrm>
            <a:off x="3464560" y="3299460"/>
            <a:ext cx="481222"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B0</a:t>
            </a:r>
          </a:p>
        </p:txBody>
      </p:sp>
      <p:sp>
        <p:nvSpPr>
          <p:cNvPr id="1933324" name="Text Box 12"/>
          <p:cNvSpPr txBox="1">
            <a:spLocks noChangeArrowheads="1"/>
          </p:cNvSpPr>
          <p:nvPr/>
        </p:nvSpPr>
        <p:spPr bwMode="auto">
          <a:xfrm>
            <a:off x="2039620" y="4472940"/>
            <a:ext cx="481222"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B1</a:t>
            </a:r>
          </a:p>
        </p:txBody>
      </p:sp>
      <p:sp>
        <p:nvSpPr>
          <p:cNvPr id="1933325" name="Text Box 13"/>
          <p:cNvSpPr txBox="1">
            <a:spLocks noChangeArrowheads="1"/>
          </p:cNvSpPr>
          <p:nvPr/>
        </p:nvSpPr>
        <p:spPr bwMode="auto">
          <a:xfrm>
            <a:off x="5057140" y="5981700"/>
            <a:ext cx="481222"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B2</a:t>
            </a:r>
          </a:p>
        </p:txBody>
      </p:sp>
      <p:sp>
        <p:nvSpPr>
          <p:cNvPr id="1933326" name="Line 14"/>
          <p:cNvSpPr>
            <a:spLocks noChangeShapeType="1"/>
          </p:cNvSpPr>
          <p:nvPr/>
        </p:nvSpPr>
        <p:spPr bwMode="auto">
          <a:xfrm flipH="1">
            <a:off x="3045460" y="4137660"/>
            <a:ext cx="754380" cy="7543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3327" name="Line 15"/>
          <p:cNvSpPr>
            <a:spLocks noChangeShapeType="1"/>
          </p:cNvSpPr>
          <p:nvPr/>
        </p:nvSpPr>
        <p:spPr bwMode="auto">
          <a:xfrm>
            <a:off x="3045460" y="5311140"/>
            <a:ext cx="1508760" cy="10896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3328" name="Line 16"/>
          <p:cNvSpPr>
            <a:spLocks noChangeShapeType="1"/>
          </p:cNvSpPr>
          <p:nvPr/>
        </p:nvSpPr>
        <p:spPr bwMode="auto">
          <a:xfrm>
            <a:off x="4973320" y="4137660"/>
            <a:ext cx="0" cy="22631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3329" name="Line 17"/>
          <p:cNvSpPr>
            <a:spLocks noChangeShapeType="1"/>
          </p:cNvSpPr>
          <p:nvPr/>
        </p:nvSpPr>
        <p:spPr bwMode="auto">
          <a:xfrm flipH="1">
            <a:off x="5057140" y="5059680"/>
            <a:ext cx="1592580" cy="16764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3330" name="Text Box 18"/>
          <p:cNvSpPr txBox="1">
            <a:spLocks noChangeArrowheads="1"/>
          </p:cNvSpPr>
          <p:nvPr/>
        </p:nvSpPr>
        <p:spPr bwMode="auto">
          <a:xfrm>
            <a:off x="6733540" y="4556760"/>
            <a:ext cx="3332964" cy="13111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Test set {x=</a:t>
            </a:r>
            <a:r>
              <a:rPr lang="en-US" sz="1980">
                <a:latin typeface="Times New Roman" charset="0"/>
                <a:ea typeface="ＭＳ Ｐゴシック" charset="0"/>
                <a:sym typeface="Symbol" charset="0"/>
              </a:rPr>
              <a:t></a:t>
            </a:r>
            <a:r>
              <a:rPr lang="en-US" sz="1980">
                <a:latin typeface="Times New Roman" charset="0"/>
                <a:ea typeface="ＭＳ Ｐゴシック" charset="0"/>
              </a:rPr>
              <a:t>1} does not </a:t>
            </a:r>
          </a:p>
          <a:p>
            <a:pPr>
              <a:defRPr/>
            </a:pPr>
            <a:r>
              <a:rPr lang="en-US" sz="1980">
                <a:latin typeface="Times New Roman" charset="0"/>
                <a:ea typeface="ＭＳ Ｐゴシック" charset="0"/>
              </a:rPr>
              <a:t>execute this edge, hence, it </a:t>
            </a:r>
          </a:p>
          <a:p>
            <a:pPr>
              <a:defRPr/>
            </a:pPr>
            <a:r>
              <a:rPr lang="en-US" sz="1980">
                <a:latin typeface="Times New Roman" charset="0"/>
                <a:ea typeface="ＭＳ Ｐゴシック" charset="0"/>
              </a:rPr>
              <a:t>does not give branch coverage </a:t>
            </a:r>
          </a:p>
          <a:p>
            <a:pPr>
              <a:defRPr/>
            </a:pPr>
            <a:endParaRPr lang="en-US" sz="1980">
              <a:latin typeface="Times New Roman" charset="0"/>
              <a:ea typeface="ＭＳ Ｐゴシック" charset="0"/>
            </a:endParaRPr>
          </a:p>
        </p:txBody>
      </p:sp>
      <p:sp>
        <p:nvSpPr>
          <p:cNvPr id="1933331" name="Text Box 19"/>
          <p:cNvSpPr txBox="1">
            <a:spLocks noChangeArrowheads="1"/>
          </p:cNvSpPr>
          <p:nvPr/>
        </p:nvSpPr>
        <p:spPr bwMode="auto">
          <a:xfrm>
            <a:off x="3548380" y="4221480"/>
            <a:ext cx="579005"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true</a:t>
            </a:r>
          </a:p>
        </p:txBody>
      </p:sp>
      <p:sp>
        <p:nvSpPr>
          <p:cNvPr id="1933332" name="Text Box 20"/>
          <p:cNvSpPr txBox="1">
            <a:spLocks noChangeArrowheads="1"/>
          </p:cNvSpPr>
          <p:nvPr/>
        </p:nvSpPr>
        <p:spPr bwMode="auto">
          <a:xfrm>
            <a:off x="4973320" y="4221480"/>
            <a:ext cx="663964"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false</a:t>
            </a:r>
          </a:p>
        </p:txBody>
      </p:sp>
      <p:sp>
        <p:nvSpPr>
          <p:cNvPr id="1933333" name="Text Box 21"/>
          <p:cNvSpPr txBox="1">
            <a:spLocks noChangeArrowheads="1"/>
          </p:cNvSpPr>
          <p:nvPr/>
        </p:nvSpPr>
        <p:spPr bwMode="auto">
          <a:xfrm>
            <a:off x="447040" y="3718560"/>
            <a:ext cx="2491580"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b="1">
                <a:latin typeface="Times New Roman" charset="0"/>
                <a:ea typeface="ＭＳ Ｐゴシック" charset="0"/>
              </a:rPr>
              <a:t>Control Flow Graph:</a:t>
            </a:r>
          </a:p>
        </p:txBody>
      </p:sp>
    </p:spTree>
    <p:extLst>
      <p:ext uri="{BB962C8B-B14F-4D97-AF65-F5344CB8AC3E}">
        <p14:creationId xmlns:p14="http://schemas.microsoft.com/office/powerpoint/2010/main" val="2510101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333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333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333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333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333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333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333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333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333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333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333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333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333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333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333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333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333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3317" grpId="0" animBg="1"/>
      <p:bldP spid="1933318" grpId="0" animBg="1"/>
      <p:bldP spid="1933319" grpId="0" animBg="1"/>
      <p:bldP spid="1933320" grpId="0"/>
      <p:bldP spid="1933321" grpId="0"/>
      <p:bldP spid="1933322" grpId="0"/>
      <p:bldP spid="1933323" grpId="0"/>
      <p:bldP spid="1933324" grpId="0"/>
      <p:bldP spid="1933325" grpId="0"/>
      <p:bldP spid="1933326" grpId="0" animBg="1"/>
      <p:bldP spid="1933327" grpId="0" animBg="1"/>
      <p:bldP spid="1933328" grpId="0" animBg="1"/>
      <p:bldP spid="1933329" grpId="0" animBg="1"/>
      <p:bldP spid="1933330" grpId="0"/>
      <p:bldP spid="1933331" grpId="0"/>
      <p:bldP spid="1933332" grpId="0"/>
      <p:bldP spid="193333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1138" name="Rectangle 2"/>
          <p:cNvSpPr>
            <a:spLocks noGrp="1" noChangeArrowheads="1"/>
          </p:cNvSpPr>
          <p:nvPr>
            <p:ph type="title"/>
          </p:nvPr>
        </p:nvSpPr>
        <p:spPr/>
        <p:txBody>
          <a:bodyPr/>
          <a:lstStyle/>
          <a:p>
            <a:pPr eaLnBrk="1" hangingPunct="1">
              <a:defRPr/>
            </a:pPr>
            <a:r>
              <a:rPr lang="en-US">
                <a:ea typeface="+mj-ea"/>
                <a:cs typeface="+mj-cs"/>
              </a:rPr>
              <a:t>Control Flow Graphs (CFGs)</a:t>
            </a:r>
          </a:p>
        </p:txBody>
      </p:sp>
      <p:sp>
        <p:nvSpPr>
          <p:cNvPr id="2011139" name="Rectangle 3"/>
          <p:cNvSpPr>
            <a:spLocks noGrp="1" noChangeArrowheads="1"/>
          </p:cNvSpPr>
          <p:nvPr>
            <p:ph type="body" idx="1"/>
          </p:nvPr>
        </p:nvSpPr>
        <p:spPr>
          <a:xfrm>
            <a:off x="502920" y="1333743"/>
            <a:ext cx="9052560" cy="1501215"/>
          </a:xfrm>
        </p:spPr>
        <p:txBody>
          <a:bodyPr>
            <a:normAutofit fontScale="77500" lnSpcReduction="20000"/>
          </a:bodyPr>
          <a:lstStyle/>
          <a:p>
            <a:pPr eaLnBrk="1" hangingPunct="1">
              <a:defRPr/>
            </a:pPr>
            <a:r>
              <a:rPr lang="en-US" dirty="0">
                <a:ea typeface="+mn-ea"/>
                <a:cs typeface="+mn-cs"/>
              </a:rPr>
              <a:t>Nodes in the control flow graph are basic blocks</a:t>
            </a:r>
          </a:p>
          <a:p>
            <a:pPr lvl="1" eaLnBrk="1" hangingPunct="1">
              <a:defRPr/>
            </a:pPr>
            <a:r>
              <a:rPr lang="en-US" dirty="0">
                <a:ea typeface="+mn-ea"/>
              </a:rPr>
              <a:t>A </a:t>
            </a:r>
            <a:r>
              <a:rPr lang="en-US" b="1" i="1" dirty="0">
                <a:ea typeface="+mn-ea"/>
              </a:rPr>
              <a:t>basic block</a:t>
            </a:r>
            <a:r>
              <a:rPr lang="en-US" dirty="0">
                <a:ea typeface="+mn-ea"/>
              </a:rPr>
              <a:t> is a sequence of statements always entered at the beginning of the block and exited at the end</a:t>
            </a:r>
          </a:p>
          <a:p>
            <a:pPr eaLnBrk="1" hangingPunct="1">
              <a:defRPr/>
            </a:pPr>
            <a:r>
              <a:rPr lang="en-US" dirty="0">
                <a:ea typeface="+mn-ea"/>
                <a:cs typeface="+mn-cs"/>
              </a:rPr>
              <a:t>Edges in the control flow graph represent the control flow</a:t>
            </a:r>
          </a:p>
        </p:txBody>
      </p:sp>
      <p:sp>
        <p:nvSpPr>
          <p:cNvPr id="2011140" name="Rectangle 4"/>
          <p:cNvSpPr>
            <a:spLocks noChangeArrowheads="1"/>
          </p:cNvSpPr>
          <p:nvPr/>
        </p:nvSpPr>
        <p:spPr bwMode="auto">
          <a:xfrm>
            <a:off x="502920" y="3215640"/>
            <a:ext cx="2849880" cy="234696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77190" indent="-377190">
              <a:spcBef>
                <a:spcPct val="20000"/>
              </a:spcBef>
              <a:defRPr/>
            </a:pPr>
            <a:r>
              <a:rPr lang="en-US" sz="1760">
                <a:latin typeface="Courier New" charset="0"/>
                <a:ea typeface="ＭＳ Ｐゴシック" charset="0"/>
              </a:rPr>
              <a:t>if (x &lt; y) {</a:t>
            </a:r>
          </a:p>
          <a:p>
            <a:pPr marL="377190" indent="-377190">
              <a:spcBef>
                <a:spcPct val="20000"/>
              </a:spcBef>
              <a:defRPr/>
            </a:pPr>
            <a:r>
              <a:rPr lang="en-US" sz="1760">
                <a:latin typeface="Courier New" charset="0"/>
                <a:ea typeface="ＭＳ Ｐゴシック" charset="0"/>
              </a:rPr>
              <a:t>  x = 5 * y;</a:t>
            </a:r>
          </a:p>
          <a:p>
            <a:pPr marL="377190" indent="-377190">
              <a:spcBef>
                <a:spcPct val="20000"/>
              </a:spcBef>
              <a:defRPr/>
            </a:pPr>
            <a:r>
              <a:rPr lang="en-US" sz="1760">
                <a:latin typeface="Courier New" charset="0"/>
                <a:ea typeface="ＭＳ Ｐゴシック" charset="0"/>
              </a:rPr>
              <a:t>  x = x + 3;</a:t>
            </a:r>
          </a:p>
          <a:p>
            <a:pPr marL="377190" indent="-377190">
              <a:spcBef>
                <a:spcPct val="20000"/>
              </a:spcBef>
              <a:defRPr/>
            </a:pPr>
            <a:r>
              <a:rPr lang="en-US" sz="1760">
                <a:latin typeface="Courier New" charset="0"/>
                <a:ea typeface="ＭＳ Ｐゴシック" charset="0"/>
              </a:rPr>
              <a:t>}</a:t>
            </a:r>
          </a:p>
          <a:p>
            <a:pPr marL="377190" indent="-377190">
              <a:spcBef>
                <a:spcPct val="20000"/>
              </a:spcBef>
              <a:defRPr/>
            </a:pPr>
            <a:r>
              <a:rPr lang="en-US" sz="1760">
                <a:latin typeface="Courier New" charset="0"/>
                <a:ea typeface="ＭＳ Ｐゴシック" charset="0"/>
              </a:rPr>
              <a:t>else</a:t>
            </a:r>
          </a:p>
          <a:p>
            <a:pPr marL="377190" indent="-377190">
              <a:spcBef>
                <a:spcPct val="20000"/>
              </a:spcBef>
              <a:defRPr/>
            </a:pPr>
            <a:r>
              <a:rPr lang="en-US" sz="1760">
                <a:latin typeface="Courier New" charset="0"/>
                <a:ea typeface="ＭＳ Ｐゴシック" charset="0"/>
              </a:rPr>
              <a:t>  y = 5;</a:t>
            </a:r>
          </a:p>
          <a:p>
            <a:pPr marL="377190" indent="-377190">
              <a:spcBef>
                <a:spcPct val="20000"/>
              </a:spcBef>
              <a:defRPr/>
            </a:pPr>
            <a:r>
              <a:rPr lang="en-US" sz="1760">
                <a:latin typeface="Courier New" charset="0"/>
                <a:ea typeface="ＭＳ Ｐゴシック" charset="0"/>
              </a:rPr>
              <a:t>x = x+y;</a:t>
            </a:r>
          </a:p>
        </p:txBody>
      </p:sp>
      <p:sp>
        <p:nvSpPr>
          <p:cNvPr id="2011141" name="Text Box 5"/>
          <p:cNvSpPr txBox="1">
            <a:spLocks noChangeArrowheads="1"/>
          </p:cNvSpPr>
          <p:nvPr/>
        </p:nvSpPr>
        <p:spPr bwMode="auto">
          <a:xfrm>
            <a:off x="6370320" y="3131820"/>
            <a:ext cx="1127232" cy="363176"/>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760">
                <a:latin typeface="Courier New" charset="0"/>
                <a:ea typeface="ＭＳ Ｐゴシック" charset="0"/>
              </a:rPr>
              <a:t>(x &lt; y)</a:t>
            </a:r>
          </a:p>
        </p:txBody>
      </p:sp>
      <p:sp>
        <p:nvSpPr>
          <p:cNvPr id="2011142" name="Rectangle 6"/>
          <p:cNvSpPr>
            <a:spLocks noChangeArrowheads="1"/>
          </p:cNvSpPr>
          <p:nvPr/>
        </p:nvSpPr>
        <p:spPr bwMode="auto">
          <a:xfrm>
            <a:off x="4526280" y="4221480"/>
            <a:ext cx="1531188" cy="63402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760">
                <a:latin typeface="Courier New" charset="0"/>
                <a:ea typeface="ＭＳ Ｐゴシック" charset="0"/>
              </a:rPr>
              <a:t>x = 5 * y</a:t>
            </a:r>
          </a:p>
          <a:p>
            <a:pPr>
              <a:defRPr/>
            </a:pPr>
            <a:r>
              <a:rPr lang="en-US" sz="1760">
                <a:latin typeface="Courier New" charset="0"/>
                <a:ea typeface="ＭＳ Ｐゴシック" charset="0"/>
              </a:rPr>
              <a:t>x = x + 3 </a:t>
            </a:r>
          </a:p>
        </p:txBody>
      </p:sp>
      <p:sp>
        <p:nvSpPr>
          <p:cNvPr id="2011143" name="Text Box 7"/>
          <p:cNvSpPr txBox="1">
            <a:spLocks noChangeArrowheads="1"/>
          </p:cNvSpPr>
          <p:nvPr/>
        </p:nvSpPr>
        <p:spPr bwMode="auto">
          <a:xfrm>
            <a:off x="8382000" y="4305300"/>
            <a:ext cx="857927" cy="363176"/>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760">
                <a:latin typeface="Courier New" charset="0"/>
                <a:ea typeface="ＭＳ Ｐゴシック" charset="0"/>
              </a:rPr>
              <a:t>y = 5</a:t>
            </a:r>
          </a:p>
        </p:txBody>
      </p:sp>
      <p:sp>
        <p:nvSpPr>
          <p:cNvPr id="2011144" name="Text Box 8"/>
          <p:cNvSpPr txBox="1">
            <a:spLocks noChangeArrowheads="1"/>
          </p:cNvSpPr>
          <p:nvPr/>
        </p:nvSpPr>
        <p:spPr bwMode="auto">
          <a:xfrm>
            <a:off x="6789420" y="5646420"/>
            <a:ext cx="1127232" cy="363176"/>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760">
                <a:latin typeface="Courier New" charset="0"/>
                <a:ea typeface="ＭＳ Ｐゴシック" charset="0"/>
              </a:rPr>
              <a:t>x = x+y</a:t>
            </a:r>
          </a:p>
        </p:txBody>
      </p:sp>
      <p:sp>
        <p:nvSpPr>
          <p:cNvPr id="2011145" name="Rectangle 9"/>
          <p:cNvSpPr>
            <a:spLocks noChangeArrowheads="1"/>
          </p:cNvSpPr>
          <p:nvPr/>
        </p:nvSpPr>
        <p:spPr bwMode="auto">
          <a:xfrm>
            <a:off x="6202680" y="4305300"/>
            <a:ext cx="409086" cy="3631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760">
                <a:latin typeface="Courier New" charset="0"/>
                <a:ea typeface="ＭＳ Ｐゴシック" charset="0"/>
              </a:rPr>
              <a:t>B</a:t>
            </a:r>
            <a:r>
              <a:rPr lang="en-US" sz="1760" baseline="-25000">
                <a:latin typeface="Courier New" charset="0"/>
                <a:ea typeface="ＭＳ Ｐゴシック" charset="0"/>
              </a:rPr>
              <a:t>1</a:t>
            </a:r>
          </a:p>
        </p:txBody>
      </p:sp>
      <p:sp>
        <p:nvSpPr>
          <p:cNvPr id="2011146" name="Rectangle 10"/>
          <p:cNvSpPr>
            <a:spLocks noChangeArrowheads="1"/>
          </p:cNvSpPr>
          <p:nvPr/>
        </p:nvSpPr>
        <p:spPr bwMode="auto">
          <a:xfrm>
            <a:off x="7879080" y="4389120"/>
            <a:ext cx="409086" cy="3631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760">
                <a:latin typeface="Courier New" charset="0"/>
                <a:ea typeface="ＭＳ Ｐゴシック" charset="0"/>
              </a:rPr>
              <a:t>B</a:t>
            </a:r>
            <a:r>
              <a:rPr lang="en-US" sz="1760" baseline="-25000">
                <a:latin typeface="Courier New" charset="0"/>
                <a:ea typeface="ＭＳ Ｐゴシック" charset="0"/>
              </a:rPr>
              <a:t>2</a:t>
            </a:r>
          </a:p>
        </p:txBody>
      </p:sp>
      <p:sp>
        <p:nvSpPr>
          <p:cNvPr id="2011147" name="Rectangle 11"/>
          <p:cNvSpPr>
            <a:spLocks noChangeArrowheads="1"/>
          </p:cNvSpPr>
          <p:nvPr/>
        </p:nvSpPr>
        <p:spPr bwMode="auto">
          <a:xfrm>
            <a:off x="5951220" y="3131820"/>
            <a:ext cx="409086" cy="3631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760">
                <a:latin typeface="Courier New" charset="0"/>
                <a:ea typeface="ＭＳ Ｐゴシック" charset="0"/>
              </a:rPr>
              <a:t>B</a:t>
            </a:r>
            <a:r>
              <a:rPr lang="en-US" sz="1760" baseline="-25000">
                <a:latin typeface="Courier New" charset="0"/>
                <a:ea typeface="ＭＳ Ｐゴシック" charset="0"/>
              </a:rPr>
              <a:t>0</a:t>
            </a:r>
          </a:p>
        </p:txBody>
      </p:sp>
      <p:sp>
        <p:nvSpPr>
          <p:cNvPr id="2011148" name="Text Box 12"/>
          <p:cNvSpPr txBox="1">
            <a:spLocks noChangeArrowheads="1"/>
          </p:cNvSpPr>
          <p:nvPr/>
        </p:nvSpPr>
        <p:spPr bwMode="auto">
          <a:xfrm>
            <a:off x="8046720" y="5646420"/>
            <a:ext cx="409086" cy="3631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760">
                <a:latin typeface="Courier New" charset="0"/>
                <a:ea typeface="ＭＳ Ｐゴシック" charset="0"/>
              </a:rPr>
              <a:t>B</a:t>
            </a:r>
            <a:r>
              <a:rPr lang="en-US" sz="1760" baseline="-25000">
                <a:latin typeface="Courier New" charset="0"/>
                <a:ea typeface="ＭＳ Ｐゴシック" charset="0"/>
              </a:rPr>
              <a:t>3</a:t>
            </a:r>
          </a:p>
        </p:txBody>
      </p:sp>
      <p:sp>
        <p:nvSpPr>
          <p:cNvPr id="2011153" name="Text Box 17"/>
          <p:cNvSpPr txBox="1">
            <a:spLocks noChangeArrowheads="1"/>
          </p:cNvSpPr>
          <p:nvPr/>
        </p:nvSpPr>
        <p:spPr bwMode="auto">
          <a:xfrm>
            <a:off x="384194" y="5708989"/>
            <a:ext cx="6037230" cy="10064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buFontTx/>
              <a:buChar char="•"/>
              <a:defRPr/>
            </a:pPr>
            <a:r>
              <a:rPr lang="en-US" sz="1980" dirty="0">
                <a:latin typeface="Times New Roman" charset="0"/>
                <a:ea typeface="ＭＳ Ｐゴシック" charset="0"/>
              </a:rPr>
              <a:t> Each block has a sequence of statements</a:t>
            </a:r>
          </a:p>
          <a:p>
            <a:pPr>
              <a:buFontTx/>
              <a:buChar char="•"/>
              <a:defRPr/>
            </a:pPr>
            <a:r>
              <a:rPr lang="en-US" sz="1980" dirty="0">
                <a:latin typeface="Times New Roman" charset="0"/>
                <a:ea typeface="ＭＳ Ｐゴシック" charset="0"/>
              </a:rPr>
              <a:t> No jump from or to the middle of the block</a:t>
            </a:r>
          </a:p>
          <a:p>
            <a:pPr>
              <a:buFontTx/>
              <a:buChar char="•"/>
              <a:defRPr/>
            </a:pPr>
            <a:r>
              <a:rPr lang="en-US" sz="1980" dirty="0">
                <a:latin typeface="Times New Roman" charset="0"/>
                <a:ea typeface="ＭＳ Ｐゴシック" charset="0"/>
              </a:rPr>
              <a:t> Once a block starts executing, it will execute till the end</a:t>
            </a:r>
          </a:p>
        </p:txBody>
      </p:sp>
      <p:sp>
        <p:nvSpPr>
          <p:cNvPr id="2011154" name="Text Box 18"/>
          <p:cNvSpPr txBox="1">
            <a:spLocks noChangeArrowheads="1"/>
          </p:cNvSpPr>
          <p:nvPr/>
        </p:nvSpPr>
        <p:spPr bwMode="auto">
          <a:xfrm>
            <a:off x="5783580" y="3550920"/>
            <a:ext cx="367408"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Y</a:t>
            </a:r>
          </a:p>
        </p:txBody>
      </p:sp>
      <p:sp>
        <p:nvSpPr>
          <p:cNvPr id="2011155" name="Text Box 19"/>
          <p:cNvSpPr txBox="1">
            <a:spLocks noChangeArrowheads="1"/>
          </p:cNvSpPr>
          <p:nvPr/>
        </p:nvSpPr>
        <p:spPr bwMode="auto">
          <a:xfrm>
            <a:off x="7962900" y="3550920"/>
            <a:ext cx="367408"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N</a:t>
            </a:r>
          </a:p>
        </p:txBody>
      </p:sp>
      <p:cxnSp>
        <p:nvCxnSpPr>
          <p:cNvPr id="2011156" name="AutoShape 20"/>
          <p:cNvCxnSpPr>
            <a:cxnSpLocks noChangeShapeType="1"/>
            <a:stCxn id="2011141" idx="2"/>
            <a:endCxn id="2011142" idx="0"/>
          </p:cNvCxnSpPr>
          <p:nvPr/>
        </p:nvCxnSpPr>
        <p:spPr bwMode="auto">
          <a:xfrm flipH="1">
            <a:off x="5303362" y="3512503"/>
            <a:ext cx="1643221" cy="70897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011157" name="AutoShape 21"/>
          <p:cNvCxnSpPr>
            <a:cxnSpLocks noChangeShapeType="1"/>
            <a:stCxn id="2011141" idx="2"/>
            <a:endCxn id="2011143" idx="0"/>
          </p:cNvCxnSpPr>
          <p:nvPr/>
        </p:nvCxnSpPr>
        <p:spPr bwMode="auto">
          <a:xfrm>
            <a:off x="6946583" y="3512503"/>
            <a:ext cx="1877219" cy="79279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011158" name="AutoShape 22"/>
          <p:cNvCxnSpPr>
            <a:cxnSpLocks noChangeShapeType="1"/>
            <a:stCxn id="2011143" idx="2"/>
            <a:endCxn id="2011144" idx="0"/>
          </p:cNvCxnSpPr>
          <p:nvPr/>
        </p:nvCxnSpPr>
        <p:spPr bwMode="auto">
          <a:xfrm flipH="1">
            <a:off x="7365683" y="4685983"/>
            <a:ext cx="1458119" cy="96043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011159" name="AutoShape 23"/>
          <p:cNvCxnSpPr>
            <a:cxnSpLocks noChangeShapeType="1"/>
            <a:stCxn id="2011142" idx="2"/>
            <a:endCxn id="2011144" idx="0"/>
          </p:cNvCxnSpPr>
          <p:nvPr/>
        </p:nvCxnSpPr>
        <p:spPr bwMode="auto">
          <a:xfrm>
            <a:off x="5303362" y="4871085"/>
            <a:ext cx="2062321" cy="77533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768475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4338" name="Rectangle 2"/>
          <p:cNvSpPr>
            <a:spLocks noGrp="1" noChangeArrowheads="1"/>
          </p:cNvSpPr>
          <p:nvPr>
            <p:ph type="title"/>
          </p:nvPr>
        </p:nvSpPr>
        <p:spPr/>
        <p:txBody>
          <a:bodyPr/>
          <a:lstStyle/>
          <a:p>
            <a:pPr eaLnBrk="1" hangingPunct="1">
              <a:defRPr/>
            </a:pPr>
            <a:r>
              <a:rPr lang="en-US">
                <a:ea typeface="+mj-ea"/>
                <a:cs typeface="+mj-cs"/>
              </a:rPr>
              <a:t>Branch Coverage</a:t>
            </a:r>
          </a:p>
        </p:txBody>
      </p:sp>
      <p:sp>
        <p:nvSpPr>
          <p:cNvPr id="1934339" name="Rectangle 3"/>
          <p:cNvSpPr>
            <a:spLocks noGrp="1" noChangeArrowheads="1"/>
          </p:cNvSpPr>
          <p:nvPr>
            <p:ph type="body" idx="1"/>
          </p:nvPr>
        </p:nvSpPr>
        <p:spPr>
          <a:xfrm>
            <a:off x="419100" y="1120141"/>
            <a:ext cx="9040337" cy="2170589"/>
          </a:xfrm>
        </p:spPr>
        <p:txBody>
          <a:bodyPr>
            <a:normAutofit fontScale="85000" lnSpcReduction="20000"/>
          </a:bodyPr>
          <a:lstStyle/>
          <a:p>
            <a:pPr eaLnBrk="1" hangingPunct="1"/>
            <a:r>
              <a:rPr lang="en-US" altLang="en-US"/>
              <a:t>Construct the control flow graph</a:t>
            </a:r>
          </a:p>
          <a:p>
            <a:pPr eaLnBrk="1" hangingPunct="1"/>
            <a:endParaRPr lang="en-US" altLang="en-US"/>
          </a:p>
          <a:p>
            <a:pPr eaLnBrk="1" hangingPunct="1"/>
            <a:r>
              <a:rPr lang="en-US" altLang="en-US"/>
              <a:t>Select a test set </a:t>
            </a:r>
            <a:r>
              <a:rPr lang="en-US" altLang="en-US" i="1"/>
              <a:t>T</a:t>
            </a:r>
            <a:r>
              <a:rPr lang="en-US" altLang="en-US"/>
              <a:t> such that by executing</a:t>
            </a:r>
            <a:r>
              <a:rPr lang="en-US" altLang="en-US" i="1"/>
              <a:t> </a:t>
            </a:r>
            <a:r>
              <a:rPr lang="en-US" altLang="en-US"/>
              <a:t>program</a:t>
            </a:r>
            <a:r>
              <a:rPr lang="en-US" altLang="en-US" i="1"/>
              <a:t> P</a:t>
            </a:r>
            <a:r>
              <a:rPr lang="en-US" altLang="en-US"/>
              <a:t> for each test case </a:t>
            </a:r>
            <a:r>
              <a:rPr lang="en-US" altLang="en-US" i="1"/>
              <a:t>d</a:t>
            </a:r>
            <a:r>
              <a:rPr lang="en-US" altLang="en-US"/>
              <a:t> in </a:t>
            </a:r>
            <a:r>
              <a:rPr lang="en-US" altLang="en-US" i="1"/>
              <a:t>T</a:t>
            </a:r>
            <a:r>
              <a:rPr lang="en-US" altLang="en-US"/>
              <a:t>, each edge of </a:t>
            </a:r>
            <a:r>
              <a:rPr lang="en-US" altLang="en-US" i="1"/>
              <a:t>P</a:t>
            </a:r>
            <a:r>
              <a:rPr lang="ja-JP" altLang="en-US"/>
              <a:t>’</a:t>
            </a:r>
            <a:r>
              <a:rPr lang="en-US" altLang="ja-JP"/>
              <a:t>s control flow graph is traversed at least once</a:t>
            </a:r>
          </a:p>
          <a:p>
            <a:pPr eaLnBrk="1" hangingPunct="1"/>
            <a:endParaRPr lang="en-US" altLang="en-US"/>
          </a:p>
        </p:txBody>
      </p:sp>
      <p:sp>
        <p:nvSpPr>
          <p:cNvPr id="1934340" name="Rectangle 4"/>
          <p:cNvSpPr>
            <a:spLocks noChangeArrowheads="1"/>
          </p:cNvSpPr>
          <p:nvPr/>
        </p:nvSpPr>
        <p:spPr bwMode="auto">
          <a:xfrm>
            <a:off x="3352800" y="3634740"/>
            <a:ext cx="1592580" cy="419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4341" name="Rectangle 5"/>
          <p:cNvSpPr>
            <a:spLocks noChangeArrowheads="1"/>
          </p:cNvSpPr>
          <p:nvPr/>
        </p:nvSpPr>
        <p:spPr bwMode="auto">
          <a:xfrm>
            <a:off x="3604260" y="6316980"/>
            <a:ext cx="1676400" cy="419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4342" name="Rectangle 6"/>
          <p:cNvSpPr>
            <a:spLocks noChangeArrowheads="1"/>
          </p:cNvSpPr>
          <p:nvPr/>
        </p:nvSpPr>
        <p:spPr bwMode="auto">
          <a:xfrm>
            <a:off x="1760220" y="4808220"/>
            <a:ext cx="1676400" cy="419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4343" name="Text Box 7"/>
          <p:cNvSpPr txBox="1">
            <a:spLocks noChangeArrowheads="1"/>
          </p:cNvSpPr>
          <p:nvPr/>
        </p:nvSpPr>
        <p:spPr bwMode="auto">
          <a:xfrm>
            <a:off x="3520441" y="3634740"/>
            <a:ext cx="1250663"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Courier New" charset="0"/>
                <a:ea typeface="ＭＳ Ｐゴシック" charset="0"/>
              </a:rPr>
              <a:t>(x &lt; 0)</a:t>
            </a:r>
          </a:p>
        </p:txBody>
      </p:sp>
      <p:sp>
        <p:nvSpPr>
          <p:cNvPr id="1934344" name="Rectangle 8"/>
          <p:cNvSpPr>
            <a:spLocks noChangeArrowheads="1"/>
          </p:cNvSpPr>
          <p:nvPr/>
        </p:nvSpPr>
        <p:spPr bwMode="auto">
          <a:xfrm>
            <a:off x="2095501" y="4808220"/>
            <a:ext cx="1250663"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Courier New" charset="0"/>
                <a:ea typeface="ＭＳ Ｐゴシック" charset="0"/>
              </a:rPr>
              <a:t>x := -x</a:t>
            </a:r>
          </a:p>
        </p:txBody>
      </p:sp>
      <p:sp>
        <p:nvSpPr>
          <p:cNvPr id="1934345" name="Text Box 9"/>
          <p:cNvSpPr txBox="1">
            <a:spLocks noChangeArrowheads="1"/>
          </p:cNvSpPr>
          <p:nvPr/>
        </p:nvSpPr>
        <p:spPr bwMode="auto">
          <a:xfrm>
            <a:off x="3939540" y="6316980"/>
            <a:ext cx="1098378"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Courier New" charset="0"/>
                <a:ea typeface="ＭＳ Ｐゴシック" charset="0"/>
              </a:rPr>
              <a:t>z := x</a:t>
            </a:r>
          </a:p>
        </p:txBody>
      </p:sp>
      <p:sp>
        <p:nvSpPr>
          <p:cNvPr id="1934346" name="Text Box 10"/>
          <p:cNvSpPr txBox="1">
            <a:spLocks noChangeArrowheads="1"/>
          </p:cNvSpPr>
          <p:nvPr/>
        </p:nvSpPr>
        <p:spPr bwMode="auto">
          <a:xfrm>
            <a:off x="3352800" y="3215640"/>
            <a:ext cx="481222"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B0</a:t>
            </a:r>
          </a:p>
        </p:txBody>
      </p:sp>
      <p:sp>
        <p:nvSpPr>
          <p:cNvPr id="1934347" name="Text Box 11"/>
          <p:cNvSpPr txBox="1">
            <a:spLocks noChangeArrowheads="1"/>
          </p:cNvSpPr>
          <p:nvPr/>
        </p:nvSpPr>
        <p:spPr bwMode="auto">
          <a:xfrm>
            <a:off x="1760220" y="4389120"/>
            <a:ext cx="481222"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B1</a:t>
            </a:r>
          </a:p>
        </p:txBody>
      </p:sp>
      <p:sp>
        <p:nvSpPr>
          <p:cNvPr id="1934348" name="Text Box 12"/>
          <p:cNvSpPr txBox="1">
            <a:spLocks noChangeArrowheads="1"/>
          </p:cNvSpPr>
          <p:nvPr/>
        </p:nvSpPr>
        <p:spPr bwMode="auto">
          <a:xfrm>
            <a:off x="4777740" y="5897880"/>
            <a:ext cx="481222"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B2</a:t>
            </a:r>
          </a:p>
        </p:txBody>
      </p:sp>
      <p:sp>
        <p:nvSpPr>
          <p:cNvPr id="1934349" name="Line 13"/>
          <p:cNvSpPr>
            <a:spLocks noChangeShapeType="1"/>
          </p:cNvSpPr>
          <p:nvPr/>
        </p:nvSpPr>
        <p:spPr bwMode="auto">
          <a:xfrm flipH="1">
            <a:off x="2766060" y="4053840"/>
            <a:ext cx="754380" cy="7543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4350" name="Line 14"/>
          <p:cNvSpPr>
            <a:spLocks noChangeShapeType="1"/>
          </p:cNvSpPr>
          <p:nvPr/>
        </p:nvSpPr>
        <p:spPr bwMode="auto">
          <a:xfrm>
            <a:off x="2766060" y="5227320"/>
            <a:ext cx="1508760" cy="10896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4351" name="Line 15"/>
          <p:cNvSpPr>
            <a:spLocks noChangeShapeType="1"/>
          </p:cNvSpPr>
          <p:nvPr/>
        </p:nvSpPr>
        <p:spPr bwMode="auto">
          <a:xfrm>
            <a:off x="4693920" y="4053840"/>
            <a:ext cx="0" cy="22631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4352" name="Line 16"/>
          <p:cNvSpPr>
            <a:spLocks noChangeShapeType="1"/>
          </p:cNvSpPr>
          <p:nvPr/>
        </p:nvSpPr>
        <p:spPr bwMode="auto">
          <a:xfrm flipH="1">
            <a:off x="4777740" y="5059680"/>
            <a:ext cx="1676400" cy="8382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4353" name="Text Box 17"/>
          <p:cNvSpPr txBox="1">
            <a:spLocks noChangeArrowheads="1"/>
          </p:cNvSpPr>
          <p:nvPr/>
        </p:nvSpPr>
        <p:spPr bwMode="auto">
          <a:xfrm>
            <a:off x="6537960" y="4472941"/>
            <a:ext cx="3268844" cy="25299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Test set {x=</a:t>
            </a:r>
            <a:r>
              <a:rPr lang="en-US" sz="1980">
                <a:latin typeface="Times New Roman" charset="0"/>
                <a:ea typeface="ＭＳ Ｐゴシック" charset="0"/>
                <a:sym typeface="Symbol" charset="0"/>
              </a:rPr>
              <a:t></a:t>
            </a:r>
            <a:r>
              <a:rPr lang="en-US" sz="1980">
                <a:latin typeface="Times New Roman" charset="0"/>
                <a:ea typeface="ＭＳ Ｐゴシック" charset="0"/>
              </a:rPr>
              <a:t>1} does not </a:t>
            </a:r>
          </a:p>
          <a:p>
            <a:pPr>
              <a:defRPr/>
            </a:pPr>
            <a:r>
              <a:rPr lang="en-US" sz="1980">
                <a:latin typeface="Times New Roman" charset="0"/>
                <a:ea typeface="ＭＳ Ｐゴシック" charset="0"/>
              </a:rPr>
              <a:t>execute this edge, hence, it </a:t>
            </a:r>
          </a:p>
          <a:p>
            <a:pPr>
              <a:defRPr/>
            </a:pPr>
            <a:r>
              <a:rPr lang="en-US" sz="1980">
                <a:latin typeface="Times New Roman" charset="0"/>
                <a:ea typeface="ＭＳ Ｐゴシック" charset="0"/>
              </a:rPr>
              <a:t>does not give branch coverage</a:t>
            </a:r>
          </a:p>
          <a:p>
            <a:pPr>
              <a:defRPr/>
            </a:pPr>
            <a:endParaRPr lang="en-US" sz="1980">
              <a:latin typeface="Times New Roman" charset="0"/>
              <a:ea typeface="ＭＳ Ｐゴシック" charset="0"/>
            </a:endParaRPr>
          </a:p>
          <a:p>
            <a:pPr>
              <a:defRPr/>
            </a:pPr>
            <a:r>
              <a:rPr lang="en-US" sz="1980">
                <a:latin typeface="Times New Roman" charset="0"/>
                <a:ea typeface="ＭＳ Ｐゴシック" charset="0"/>
              </a:rPr>
              <a:t>Test set {x= </a:t>
            </a:r>
            <a:r>
              <a:rPr lang="en-US" sz="1980">
                <a:latin typeface="Times New Roman" charset="0"/>
                <a:ea typeface="ＭＳ Ｐゴシック" charset="0"/>
                <a:sym typeface="Symbol" charset="0"/>
              </a:rPr>
              <a:t></a:t>
            </a:r>
            <a:r>
              <a:rPr lang="en-US" sz="1980">
                <a:latin typeface="Times New Roman" charset="0"/>
                <a:ea typeface="ＭＳ Ｐゴシック" charset="0"/>
              </a:rPr>
              <a:t>1, x=2}gives </a:t>
            </a:r>
          </a:p>
          <a:p>
            <a:pPr>
              <a:defRPr/>
            </a:pPr>
            <a:r>
              <a:rPr lang="en-US" sz="1980">
                <a:latin typeface="Times New Roman" charset="0"/>
                <a:ea typeface="ＭＳ Ｐゴシック" charset="0"/>
              </a:rPr>
              <a:t>both statement and branch </a:t>
            </a:r>
          </a:p>
          <a:p>
            <a:pPr>
              <a:defRPr/>
            </a:pPr>
            <a:r>
              <a:rPr lang="en-US" sz="1980">
                <a:latin typeface="Times New Roman" charset="0"/>
                <a:ea typeface="ＭＳ Ｐゴシック" charset="0"/>
              </a:rPr>
              <a:t>coverage</a:t>
            </a:r>
          </a:p>
          <a:p>
            <a:pPr>
              <a:defRPr/>
            </a:pPr>
            <a:r>
              <a:rPr lang="en-US" sz="1980">
                <a:latin typeface="Times New Roman" charset="0"/>
                <a:ea typeface="ＭＳ Ｐゴシック" charset="0"/>
              </a:rPr>
              <a:t> </a:t>
            </a:r>
          </a:p>
        </p:txBody>
      </p:sp>
      <p:sp>
        <p:nvSpPr>
          <p:cNvPr id="1934354" name="Text Box 18"/>
          <p:cNvSpPr txBox="1">
            <a:spLocks noChangeArrowheads="1"/>
          </p:cNvSpPr>
          <p:nvPr/>
        </p:nvSpPr>
        <p:spPr bwMode="auto">
          <a:xfrm>
            <a:off x="3251518" y="4179570"/>
            <a:ext cx="579005"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true</a:t>
            </a:r>
          </a:p>
        </p:txBody>
      </p:sp>
      <p:sp>
        <p:nvSpPr>
          <p:cNvPr id="1934355" name="Text Box 19"/>
          <p:cNvSpPr txBox="1">
            <a:spLocks noChangeArrowheads="1"/>
          </p:cNvSpPr>
          <p:nvPr/>
        </p:nvSpPr>
        <p:spPr bwMode="auto">
          <a:xfrm>
            <a:off x="4676458" y="4263390"/>
            <a:ext cx="663964"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false</a:t>
            </a:r>
          </a:p>
        </p:txBody>
      </p:sp>
    </p:spTree>
    <p:extLst>
      <p:ext uri="{BB962C8B-B14F-4D97-AF65-F5344CB8AC3E}">
        <p14:creationId xmlns:p14="http://schemas.microsoft.com/office/powerpoint/2010/main" val="1997929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62" name="Rectangle 2"/>
          <p:cNvSpPr>
            <a:spLocks noGrp="1" noChangeArrowheads="1"/>
          </p:cNvSpPr>
          <p:nvPr>
            <p:ph type="title"/>
          </p:nvPr>
        </p:nvSpPr>
        <p:spPr/>
        <p:txBody>
          <a:bodyPr/>
          <a:lstStyle/>
          <a:p>
            <a:pPr eaLnBrk="1" hangingPunct="1">
              <a:defRPr/>
            </a:pPr>
            <a:r>
              <a:rPr lang="en-US">
                <a:ea typeface="+mj-ea"/>
                <a:cs typeface="+mj-cs"/>
              </a:rPr>
              <a:t>Path Coverage</a:t>
            </a:r>
          </a:p>
        </p:txBody>
      </p:sp>
      <p:sp>
        <p:nvSpPr>
          <p:cNvPr id="1935363" name="Rectangle 3"/>
          <p:cNvSpPr>
            <a:spLocks noGrp="1" noChangeArrowheads="1"/>
          </p:cNvSpPr>
          <p:nvPr>
            <p:ph type="body" idx="1"/>
          </p:nvPr>
        </p:nvSpPr>
        <p:spPr/>
        <p:txBody>
          <a:bodyPr/>
          <a:lstStyle/>
          <a:p>
            <a:pPr eaLnBrk="1" hangingPunct="1"/>
            <a:r>
              <a:rPr lang="en-US" altLang="en-US"/>
              <a:t>Select a test set </a:t>
            </a:r>
            <a:r>
              <a:rPr lang="en-US" altLang="en-US" i="1"/>
              <a:t>T</a:t>
            </a:r>
            <a:r>
              <a:rPr lang="en-US" altLang="en-US"/>
              <a:t> such that by executing</a:t>
            </a:r>
            <a:r>
              <a:rPr lang="en-US" altLang="en-US" i="1"/>
              <a:t> </a:t>
            </a:r>
            <a:r>
              <a:rPr lang="en-US" altLang="en-US"/>
              <a:t>program</a:t>
            </a:r>
            <a:r>
              <a:rPr lang="en-US" altLang="en-US" i="1"/>
              <a:t> P</a:t>
            </a:r>
            <a:r>
              <a:rPr lang="en-US" altLang="en-US"/>
              <a:t> for each test case </a:t>
            </a:r>
            <a:r>
              <a:rPr lang="en-US" altLang="en-US" i="1"/>
              <a:t>d</a:t>
            </a:r>
            <a:r>
              <a:rPr lang="en-US" altLang="en-US"/>
              <a:t> in </a:t>
            </a:r>
            <a:r>
              <a:rPr lang="en-US" altLang="en-US" i="1"/>
              <a:t>T</a:t>
            </a:r>
            <a:r>
              <a:rPr lang="en-US" altLang="en-US"/>
              <a:t>, all paths leading from the initial to the final node of P</a:t>
            </a:r>
            <a:r>
              <a:rPr lang="ja-JP" altLang="en-US"/>
              <a:t>’</a:t>
            </a:r>
            <a:r>
              <a:rPr lang="en-US" altLang="ja-JP"/>
              <a:t>s control flow graph are traversed</a:t>
            </a:r>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p:txBody>
      </p:sp>
    </p:spTree>
    <p:extLst>
      <p:ext uri="{BB962C8B-B14F-4D97-AF65-F5344CB8AC3E}">
        <p14:creationId xmlns:p14="http://schemas.microsoft.com/office/powerpoint/2010/main" val="1935498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6386" name="Rectangle 2"/>
          <p:cNvSpPr>
            <a:spLocks noGrp="1" noChangeArrowheads="1"/>
          </p:cNvSpPr>
          <p:nvPr>
            <p:ph type="title"/>
          </p:nvPr>
        </p:nvSpPr>
        <p:spPr>
          <a:xfrm>
            <a:off x="754380" y="114300"/>
            <a:ext cx="8549640" cy="670560"/>
          </a:xfrm>
        </p:spPr>
        <p:txBody>
          <a:bodyPr>
            <a:normAutofit fontScale="90000"/>
          </a:bodyPr>
          <a:lstStyle/>
          <a:p>
            <a:pPr eaLnBrk="1" hangingPunct="1">
              <a:defRPr/>
            </a:pPr>
            <a:r>
              <a:rPr lang="en-US" dirty="0">
                <a:ea typeface="+mj-ea"/>
                <a:cs typeface="+mj-cs"/>
              </a:rPr>
              <a:t>Path Coverage example </a:t>
            </a:r>
          </a:p>
        </p:txBody>
      </p:sp>
      <p:sp>
        <p:nvSpPr>
          <p:cNvPr id="1936387" name="Rectangle 3"/>
          <p:cNvSpPr>
            <a:spLocks noChangeArrowheads="1"/>
          </p:cNvSpPr>
          <p:nvPr/>
        </p:nvSpPr>
        <p:spPr bwMode="auto">
          <a:xfrm>
            <a:off x="251460" y="1120141"/>
            <a:ext cx="5029200" cy="3748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980">
                <a:latin typeface="Courier New" panose="02070309020205020404" pitchFamily="49" charset="0"/>
              </a:rPr>
              <a:t>areTheyPositive(int x, int y) </a:t>
            </a:r>
          </a:p>
          <a:p>
            <a:pPr eaLnBrk="1" hangingPunct="1"/>
            <a:r>
              <a:rPr lang="en-US" altLang="en-US" sz="1980">
                <a:latin typeface="Courier New" panose="02070309020205020404" pitchFamily="49" charset="0"/>
              </a:rPr>
              <a:t>{ </a:t>
            </a:r>
          </a:p>
          <a:p>
            <a:pPr eaLnBrk="1" hangingPunct="1"/>
            <a:r>
              <a:rPr lang="en-US" altLang="en-US" sz="1980">
                <a:latin typeface="Courier New" panose="02070309020205020404" pitchFamily="49" charset="0"/>
              </a:rPr>
              <a:t>  if (x &gt;= 0)</a:t>
            </a:r>
          </a:p>
          <a:p>
            <a:pPr eaLnBrk="1" hangingPunct="1"/>
            <a:r>
              <a:rPr lang="en-US" altLang="en-US" sz="1980">
                <a:latin typeface="Courier New" panose="02070309020205020404" pitchFamily="49" charset="0"/>
              </a:rPr>
              <a:t>     print(</a:t>
            </a:r>
            <a:r>
              <a:rPr lang="ja-JP" altLang="en-US" sz="1980">
                <a:latin typeface="Arial" panose="020B0604020202020204" pitchFamily="34" charset="0"/>
              </a:rPr>
              <a:t>“</a:t>
            </a:r>
            <a:r>
              <a:rPr lang="en-US" altLang="ja-JP" sz="1980">
                <a:latin typeface="Courier New" panose="02070309020205020404" pitchFamily="49" charset="0"/>
              </a:rPr>
              <a:t>x is positive</a:t>
            </a:r>
            <a:r>
              <a:rPr lang="ja-JP" altLang="en-US" sz="1980">
                <a:latin typeface="Arial" panose="020B0604020202020204" pitchFamily="34" charset="0"/>
              </a:rPr>
              <a:t>”</a:t>
            </a:r>
            <a:r>
              <a:rPr lang="en-US" altLang="ja-JP" sz="1980">
                <a:latin typeface="Courier New" panose="02070309020205020404" pitchFamily="49" charset="0"/>
              </a:rPr>
              <a:t>);</a:t>
            </a:r>
          </a:p>
          <a:p>
            <a:pPr eaLnBrk="1" hangingPunct="1"/>
            <a:r>
              <a:rPr lang="en-US" altLang="en-US" sz="1980">
                <a:latin typeface="Courier New" panose="02070309020205020404" pitchFamily="49" charset="0"/>
              </a:rPr>
              <a:t>  else</a:t>
            </a:r>
          </a:p>
          <a:p>
            <a:pPr eaLnBrk="1" hangingPunct="1"/>
            <a:r>
              <a:rPr lang="en-US" altLang="en-US" sz="1980">
                <a:latin typeface="Courier New" panose="02070309020205020404" pitchFamily="49" charset="0"/>
              </a:rPr>
              <a:t>    print(</a:t>
            </a:r>
            <a:r>
              <a:rPr lang="ja-JP" altLang="en-US" sz="1980">
                <a:latin typeface="Arial" panose="020B0604020202020204" pitchFamily="34" charset="0"/>
              </a:rPr>
              <a:t>“</a:t>
            </a:r>
            <a:r>
              <a:rPr lang="en-US" altLang="ja-JP" sz="1980">
                <a:latin typeface="Courier New" panose="02070309020205020404" pitchFamily="49" charset="0"/>
              </a:rPr>
              <a:t>x is negative</a:t>
            </a:r>
            <a:r>
              <a:rPr lang="ja-JP" altLang="en-US" sz="1980">
                <a:latin typeface="Arial" panose="020B0604020202020204" pitchFamily="34" charset="0"/>
              </a:rPr>
              <a:t>”</a:t>
            </a:r>
            <a:r>
              <a:rPr lang="en-US" altLang="ja-JP" sz="1980">
                <a:latin typeface="Courier New" panose="02070309020205020404" pitchFamily="49" charset="0"/>
              </a:rPr>
              <a:t>);</a:t>
            </a:r>
          </a:p>
          <a:p>
            <a:pPr eaLnBrk="1" hangingPunct="1"/>
            <a:r>
              <a:rPr lang="en-US" altLang="en-US" sz="1980">
                <a:latin typeface="Courier New" panose="02070309020205020404" pitchFamily="49" charset="0"/>
              </a:rPr>
              <a:t>  if (y &gt;= 0)</a:t>
            </a:r>
          </a:p>
          <a:p>
            <a:pPr eaLnBrk="1" hangingPunct="1"/>
            <a:r>
              <a:rPr lang="en-US" altLang="en-US" sz="1980">
                <a:latin typeface="Courier New" panose="02070309020205020404" pitchFamily="49" charset="0"/>
              </a:rPr>
              <a:t>    print(</a:t>
            </a:r>
            <a:r>
              <a:rPr lang="ja-JP" altLang="en-US" sz="1980">
                <a:latin typeface="Arial" panose="020B0604020202020204" pitchFamily="34" charset="0"/>
              </a:rPr>
              <a:t>“</a:t>
            </a:r>
            <a:r>
              <a:rPr lang="en-US" altLang="ja-JP" sz="1980">
                <a:latin typeface="Courier New" panose="02070309020205020404" pitchFamily="49" charset="0"/>
              </a:rPr>
              <a:t>y is positive</a:t>
            </a:r>
            <a:r>
              <a:rPr lang="ja-JP" altLang="en-US" sz="1980">
                <a:latin typeface="Arial" panose="020B0604020202020204" pitchFamily="34" charset="0"/>
              </a:rPr>
              <a:t>”</a:t>
            </a:r>
            <a:r>
              <a:rPr lang="en-US" altLang="ja-JP" sz="1980">
                <a:latin typeface="Courier New" panose="02070309020205020404" pitchFamily="49" charset="0"/>
              </a:rPr>
              <a:t>);</a:t>
            </a:r>
          </a:p>
          <a:p>
            <a:pPr eaLnBrk="1" hangingPunct="1"/>
            <a:r>
              <a:rPr lang="en-US" altLang="en-US" sz="1980">
                <a:latin typeface="Courier New" panose="02070309020205020404" pitchFamily="49" charset="0"/>
              </a:rPr>
              <a:t>  else</a:t>
            </a:r>
          </a:p>
          <a:p>
            <a:pPr lvl="1" eaLnBrk="1" hangingPunct="1"/>
            <a:r>
              <a:rPr lang="en-US" altLang="en-US" sz="1980">
                <a:latin typeface="Courier New" panose="02070309020205020404" pitchFamily="49" charset="0"/>
              </a:rPr>
              <a:t> print(</a:t>
            </a:r>
            <a:r>
              <a:rPr lang="ja-JP" altLang="en-US" sz="1980">
                <a:latin typeface="Arial" panose="020B0604020202020204" pitchFamily="34" charset="0"/>
              </a:rPr>
              <a:t>“</a:t>
            </a:r>
            <a:r>
              <a:rPr lang="en-US" altLang="ja-JP" sz="1980">
                <a:latin typeface="Courier New" panose="02070309020205020404" pitchFamily="49" charset="0"/>
              </a:rPr>
              <a:t>y is negative</a:t>
            </a:r>
            <a:r>
              <a:rPr lang="ja-JP" altLang="en-US" sz="1980">
                <a:latin typeface="Arial" panose="020B0604020202020204" pitchFamily="34" charset="0"/>
              </a:rPr>
              <a:t>”</a:t>
            </a:r>
            <a:r>
              <a:rPr lang="en-US" altLang="ja-JP" sz="1980">
                <a:latin typeface="Courier New" panose="02070309020205020404" pitchFamily="49" charset="0"/>
              </a:rPr>
              <a:t>);</a:t>
            </a:r>
          </a:p>
          <a:p>
            <a:pPr eaLnBrk="1" hangingPunct="1"/>
            <a:r>
              <a:rPr lang="en-US" altLang="en-US" sz="1980">
                <a:latin typeface="Courier New" panose="02070309020205020404" pitchFamily="49" charset="0"/>
              </a:rPr>
              <a:t>}</a:t>
            </a:r>
          </a:p>
          <a:p>
            <a:pPr eaLnBrk="1" hangingPunct="1"/>
            <a:endParaRPr lang="en-US" altLang="en-US" sz="1980">
              <a:latin typeface="Courier New" panose="02070309020205020404" pitchFamily="49" charset="0"/>
            </a:endParaRPr>
          </a:p>
        </p:txBody>
      </p:sp>
      <p:sp>
        <p:nvSpPr>
          <p:cNvPr id="1936388" name="Rectangle 4"/>
          <p:cNvSpPr>
            <a:spLocks noChangeArrowheads="1"/>
          </p:cNvSpPr>
          <p:nvPr/>
        </p:nvSpPr>
        <p:spPr bwMode="auto">
          <a:xfrm>
            <a:off x="6537960" y="1287780"/>
            <a:ext cx="1760220" cy="419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6389" name="Rectangle 5"/>
          <p:cNvSpPr>
            <a:spLocks noChangeArrowheads="1"/>
          </p:cNvSpPr>
          <p:nvPr/>
        </p:nvSpPr>
        <p:spPr bwMode="auto">
          <a:xfrm>
            <a:off x="4686935" y="2377440"/>
            <a:ext cx="2430780" cy="419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6390" name="Text Box 6"/>
          <p:cNvSpPr txBox="1">
            <a:spLocks noChangeArrowheads="1"/>
          </p:cNvSpPr>
          <p:nvPr/>
        </p:nvSpPr>
        <p:spPr bwMode="auto">
          <a:xfrm>
            <a:off x="6705600" y="1287780"/>
            <a:ext cx="1402948"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Courier New" charset="0"/>
                <a:ea typeface="ＭＳ Ｐゴシック" charset="0"/>
              </a:rPr>
              <a:t>(x &gt;= 0)</a:t>
            </a:r>
          </a:p>
        </p:txBody>
      </p:sp>
      <p:sp>
        <p:nvSpPr>
          <p:cNvPr id="1936391" name="Text Box 7"/>
          <p:cNvSpPr txBox="1">
            <a:spLocks noChangeArrowheads="1"/>
          </p:cNvSpPr>
          <p:nvPr/>
        </p:nvSpPr>
        <p:spPr bwMode="auto">
          <a:xfrm>
            <a:off x="6537960" y="952500"/>
            <a:ext cx="481222"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B0</a:t>
            </a:r>
          </a:p>
        </p:txBody>
      </p:sp>
      <p:sp>
        <p:nvSpPr>
          <p:cNvPr id="1936392" name="Text Box 8"/>
          <p:cNvSpPr txBox="1">
            <a:spLocks noChangeArrowheads="1"/>
          </p:cNvSpPr>
          <p:nvPr/>
        </p:nvSpPr>
        <p:spPr bwMode="auto">
          <a:xfrm>
            <a:off x="4686935" y="2042160"/>
            <a:ext cx="481222"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B1</a:t>
            </a:r>
          </a:p>
        </p:txBody>
      </p:sp>
      <p:sp>
        <p:nvSpPr>
          <p:cNvPr id="1936393" name="Line 9"/>
          <p:cNvSpPr>
            <a:spLocks noChangeShapeType="1"/>
          </p:cNvSpPr>
          <p:nvPr/>
        </p:nvSpPr>
        <p:spPr bwMode="auto">
          <a:xfrm flipH="1">
            <a:off x="6111875" y="1727835"/>
            <a:ext cx="922020" cy="64960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6394" name="Line 10"/>
          <p:cNvSpPr>
            <a:spLocks noChangeShapeType="1"/>
          </p:cNvSpPr>
          <p:nvPr/>
        </p:nvSpPr>
        <p:spPr bwMode="auto">
          <a:xfrm>
            <a:off x="7872095" y="1706880"/>
            <a:ext cx="922020" cy="6705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6395" name="Text Box 11"/>
          <p:cNvSpPr txBox="1">
            <a:spLocks noChangeArrowheads="1"/>
          </p:cNvSpPr>
          <p:nvPr/>
        </p:nvSpPr>
        <p:spPr bwMode="auto">
          <a:xfrm>
            <a:off x="4686935" y="2377440"/>
            <a:ext cx="2417650"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980">
                <a:latin typeface="Courier New" panose="02070309020205020404" pitchFamily="49" charset="0"/>
              </a:rPr>
              <a:t>print(</a:t>
            </a:r>
            <a:r>
              <a:rPr lang="ja-JP" altLang="en-US" sz="1980">
                <a:latin typeface="Arial" panose="020B0604020202020204" pitchFamily="34" charset="0"/>
              </a:rPr>
              <a:t>“</a:t>
            </a:r>
            <a:r>
              <a:rPr lang="en-US" altLang="ja-JP" sz="1980">
                <a:latin typeface="Courier New" panose="02070309020205020404" pitchFamily="49" charset="0"/>
              </a:rPr>
              <a:t>x is p</a:t>
            </a:r>
            <a:r>
              <a:rPr lang="ja-JP" altLang="en-US" sz="1980">
                <a:latin typeface="Arial" panose="020B0604020202020204" pitchFamily="34" charset="0"/>
              </a:rPr>
              <a:t>”</a:t>
            </a:r>
            <a:r>
              <a:rPr lang="en-US" altLang="ja-JP" sz="1980">
                <a:latin typeface="Courier New" panose="02070309020205020404" pitchFamily="49" charset="0"/>
              </a:rPr>
              <a:t>)</a:t>
            </a:r>
            <a:endParaRPr lang="en-US" altLang="en-US" sz="1980">
              <a:latin typeface="Courier New" panose="02070309020205020404" pitchFamily="49" charset="0"/>
            </a:endParaRPr>
          </a:p>
        </p:txBody>
      </p:sp>
      <p:sp>
        <p:nvSpPr>
          <p:cNvPr id="1936396" name="Rectangle 12"/>
          <p:cNvSpPr>
            <a:spLocks noChangeArrowheads="1"/>
          </p:cNvSpPr>
          <p:nvPr/>
        </p:nvSpPr>
        <p:spPr bwMode="auto">
          <a:xfrm>
            <a:off x="7362190" y="2377440"/>
            <a:ext cx="2353945" cy="419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6397" name="Text Box 13"/>
          <p:cNvSpPr txBox="1">
            <a:spLocks noChangeArrowheads="1"/>
          </p:cNvSpPr>
          <p:nvPr/>
        </p:nvSpPr>
        <p:spPr bwMode="auto">
          <a:xfrm>
            <a:off x="7362190" y="2063115"/>
            <a:ext cx="481222"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B2</a:t>
            </a:r>
          </a:p>
        </p:txBody>
      </p:sp>
      <p:sp>
        <p:nvSpPr>
          <p:cNvPr id="1936398" name="Text Box 14"/>
          <p:cNvSpPr txBox="1">
            <a:spLocks noChangeArrowheads="1"/>
          </p:cNvSpPr>
          <p:nvPr/>
        </p:nvSpPr>
        <p:spPr bwMode="auto">
          <a:xfrm>
            <a:off x="7362190" y="2377440"/>
            <a:ext cx="2417650"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980">
                <a:latin typeface="Courier New" panose="02070309020205020404" pitchFamily="49" charset="0"/>
              </a:rPr>
              <a:t>print(</a:t>
            </a:r>
            <a:r>
              <a:rPr lang="ja-JP" altLang="en-US" sz="1980">
                <a:latin typeface="Arial" panose="020B0604020202020204" pitchFamily="34" charset="0"/>
              </a:rPr>
              <a:t>“</a:t>
            </a:r>
            <a:r>
              <a:rPr lang="en-US" altLang="ja-JP" sz="1980">
                <a:latin typeface="Courier New" panose="02070309020205020404" pitchFamily="49" charset="0"/>
              </a:rPr>
              <a:t>x is n</a:t>
            </a:r>
            <a:r>
              <a:rPr lang="ja-JP" altLang="en-US" sz="1980">
                <a:latin typeface="Arial" panose="020B0604020202020204" pitchFamily="34" charset="0"/>
              </a:rPr>
              <a:t>”</a:t>
            </a:r>
            <a:r>
              <a:rPr lang="en-US" altLang="ja-JP" sz="1980">
                <a:latin typeface="Courier New" panose="02070309020205020404" pitchFamily="49" charset="0"/>
              </a:rPr>
              <a:t>)</a:t>
            </a:r>
            <a:endParaRPr lang="en-US" altLang="en-US" sz="1980">
              <a:latin typeface="Courier New" panose="02070309020205020404" pitchFamily="49" charset="0"/>
            </a:endParaRPr>
          </a:p>
        </p:txBody>
      </p:sp>
      <p:sp>
        <p:nvSpPr>
          <p:cNvPr id="1936399" name="Rectangle 15"/>
          <p:cNvSpPr>
            <a:spLocks noChangeArrowheads="1"/>
          </p:cNvSpPr>
          <p:nvPr/>
        </p:nvSpPr>
        <p:spPr bwMode="auto">
          <a:xfrm>
            <a:off x="6621780" y="3467100"/>
            <a:ext cx="1592580" cy="419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6400" name="Rectangle 16"/>
          <p:cNvSpPr>
            <a:spLocks noChangeArrowheads="1"/>
          </p:cNvSpPr>
          <p:nvPr/>
        </p:nvSpPr>
        <p:spPr bwMode="auto">
          <a:xfrm>
            <a:off x="4777740" y="4556760"/>
            <a:ext cx="2423795" cy="419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6401" name="Text Box 17"/>
          <p:cNvSpPr txBox="1">
            <a:spLocks noChangeArrowheads="1"/>
          </p:cNvSpPr>
          <p:nvPr/>
        </p:nvSpPr>
        <p:spPr bwMode="auto">
          <a:xfrm>
            <a:off x="6705600" y="3467100"/>
            <a:ext cx="1402948"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Courier New" charset="0"/>
                <a:ea typeface="ＭＳ Ｐゴシック" charset="0"/>
              </a:rPr>
              <a:t>(y &gt;= 0)</a:t>
            </a:r>
          </a:p>
        </p:txBody>
      </p:sp>
      <p:sp>
        <p:nvSpPr>
          <p:cNvPr id="1936402" name="Text Box 18"/>
          <p:cNvSpPr txBox="1">
            <a:spLocks noChangeArrowheads="1"/>
          </p:cNvSpPr>
          <p:nvPr/>
        </p:nvSpPr>
        <p:spPr bwMode="auto">
          <a:xfrm>
            <a:off x="6957060" y="3131820"/>
            <a:ext cx="481222"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B3</a:t>
            </a:r>
          </a:p>
        </p:txBody>
      </p:sp>
      <p:sp>
        <p:nvSpPr>
          <p:cNvPr id="1936403" name="Text Box 19"/>
          <p:cNvSpPr txBox="1">
            <a:spLocks noChangeArrowheads="1"/>
          </p:cNvSpPr>
          <p:nvPr/>
        </p:nvSpPr>
        <p:spPr bwMode="auto">
          <a:xfrm>
            <a:off x="4777740" y="4221480"/>
            <a:ext cx="481222"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B4</a:t>
            </a:r>
          </a:p>
        </p:txBody>
      </p:sp>
      <p:sp>
        <p:nvSpPr>
          <p:cNvPr id="1936404" name="Line 20"/>
          <p:cNvSpPr>
            <a:spLocks noChangeShapeType="1"/>
          </p:cNvSpPr>
          <p:nvPr/>
        </p:nvSpPr>
        <p:spPr bwMode="auto">
          <a:xfrm flipH="1">
            <a:off x="6202680" y="3907155"/>
            <a:ext cx="922020" cy="64960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6405" name="Line 21"/>
          <p:cNvSpPr>
            <a:spLocks noChangeShapeType="1"/>
          </p:cNvSpPr>
          <p:nvPr/>
        </p:nvSpPr>
        <p:spPr bwMode="auto">
          <a:xfrm>
            <a:off x="7962900" y="3886200"/>
            <a:ext cx="922020" cy="6705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6406" name="Text Box 22"/>
          <p:cNvSpPr txBox="1">
            <a:spLocks noChangeArrowheads="1"/>
          </p:cNvSpPr>
          <p:nvPr/>
        </p:nvSpPr>
        <p:spPr bwMode="auto">
          <a:xfrm>
            <a:off x="4777740" y="4556760"/>
            <a:ext cx="2417650"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980">
                <a:latin typeface="Courier New" panose="02070309020205020404" pitchFamily="49" charset="0"/>
              </a:rPr>
              <a:t>print(</a:t>
            </a:r>
            <a:r>
              <a:rPr lang="ja-JP" altLang="en-US" sz="1980">
                <a:latin typeface="Arial" panose="020B0604020202020204" pitchFamily="34" charset="0"/>
              </a:rPr>
              <a:t>“</a:t>
            </a:r>
            <a:r>
              <a:rPr lang="en-US" altLang="ja-JP" sz="1980">
                <a:latin typeface="Courier New" panose="02070309020205020404" pitchFamily="49" charset="0"/>
              </a:rPr>
              <a:t>y is p</a:t>
            </a:r>
            <a:r>
              <a:rPr lang="ja-JP" altLang="en-US" sz="1980">
                <a:latin typeface="Arial" panose="020B0604020202020204" pitchFamily="34" charset="0"/>
              </a:rPr>
              <a:t>”</a:t>
            </a:r>
            <a:r>
              <a:rPr lang="en-US" altLang="ja-JP" sz="1980">
                <a:latin typeface="Courier New" panose="02070309020205020404" pitchFamily="49" charset="0"/>
              </a:rPr>
              <a:t>)</a:t>
            </a:r>
            <a:endParaRPr lang="en-US" altLang="en-US" sz="1980">
              <a:latin typeface="Courier New" panose="02070309020205020404" pitchFamily="49" charset="0"/>
            </a:endParaRPr>
          </a:p>
        </p:txBody>
      </p:sp>
      <p:sp>
        <p:nvSpPr>
          <p:cNvPr id="1936407" name="Rectangle 23"/>
          <p:cNvSpPr>
            <a:spLocks noChangeArrowheads="1"/>
          </p:cNvSpPr>
          <p:nvPr/>
        </p:nvSpPr>
        <p:spPr bwMode="auto">
          <a:xfrm>
            <a:off x="7452995" y="4556760"/>
            <a:ext cx="2437765" cy="419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6408" name="Text Box 24"/>
          <p:cNvSpPr txBox="1">
            <a:spLocks noChangeArrowheads="1"/>
          </p:cNvSpPr>
          <p:nvPr/>
        </p:nvSpPr>
        <p:spPr bwMode="auto">
          <a:xfrm>
            <a:off x="7452995" y="4242435"/>
            <a:ext cx="481222"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B5</a:t>
            </a:r>
          </a:p>
        </p:txBody>
      </p:sp>
      <p:sp>
        <p:nvSpPr>
          <p:cNvPr id="1936409" name="Rectangle 25"/>
          <p:cNvSpPr>
            <a:spLocks noChangeArrowheads="1"/>
          </p:cNvSpPr>
          <p:nvPr/>
        </p:nvSpPr>
        <p:spPr bwMode="auto">
          <a:xfrm>
            <a:off x="7435533" y="4556760"/>
            <a:ext cx="2417650"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980">
                <a:latin typeface="Courier New" panose="02070309020205020404" pitchFamily="49" charset="0"/>
              </a:rPr>
              <a:t>print(</a:t>
            </a:r>
            <a:r>
              <a:rPr lang="ja-JP" altLang="en-US" sz="1980">
                <a:latin typeface="Arial" panose="020B0604020202020204" pitchFamily="34" charset="0"/>
              </a:rPr>
              <a:t>“</a:t>
            </a:r>
            <a:r>
              <a:rPr lang="en-US" altLang="ja-JP" sz="1980">
                <a:latin typeface="Courier New" panose="02070309020205020404" pitchFamily="49" charset="0"/>
              </a:rPr>
              <a:t>y is n</a:t>
            </a:r>
            <a:r>
              <a:rPr lang="ja-JP" altLang="en-US" sz="1980">
                <a:latin typeface="Arial" panose="020B0604020202020204" pitchFamily="34" charset="0"/>
              </a:rPr>
              <a:t>”</a:t>
            </a:r>
            <a:r>
              <a:rPr lang="en-US" altLang="ja-JP" sz="1980">
                <a:latin typeface="Courier New" panose="02070309020205020404" pitchFamily="49" charset="0"/>
              </a:rPr>
              <a:t>)</a:t>
            </a:r>
            <a:endParaRPr lang="en-US" altLang="en-US" sz="1980">
              <a:latin typeface="Courier New" panose="02070309020205020404" pitchFamily="49" charset="0"/>
            </a:endParaRPr>
          </a:p>
        </p:txBody>
      </p:sp>
      <p:sp>
        <p:nvSpPr>
          <p:cNvPr id="1936410" name="Line 26"/>
          <p:cNvSpPr>
            <a:spLocks noChangeShapeType="1"/>
          </p:cNvSpPr>
          <p:nvPr/>
        </p:nvSpPr>
        <p:spPr bwMode="auto">
          <a:xfrm>
            <a:off x="5944235" y="2796540"/>
            <a:ext cx="922020" cy="6705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6411" name="Line 27"/>
          <p:cNvSpPr>
            <a:spLocks noChangeShapeType="1"/>
          </p:cNvSpPr>
          <p:nvPr/>
        </p:nvSpPr>
        <p:spPr bwMode="auto">
          <a:xfrm flipH="1">
            <a:off x="7788275" y="2796540"/>
            <a:ext cx="922020" cy="64960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6412" name="Rectangle 28"/>
          <p:cNvSpPr>
            <a:spLocks noChangeArrowheads="1"/>
          </p:cNvSpPr>
          <p:nvPr/>
        </p:nvSpPr>
        <p:spPr bwMode="auto">
          <a:xfrm>
            <a:off x="6454140" y="5646420"/>
            <a:ext cx="1767205" cy="419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6413" name="Text Box 29"/>
          <p:cNvSpPr txBox="1">
            <a:spLocks noChangeArrowheads="1"/>
          </p:cNvSpPr>
          <p:nvPr/>
        </p:nvSpPr>
        <p:spPr bwMode="auto">
          <a:xfrm>
            <a:off x="6705600" y="5646420"/>
            <a:ext cx="1098378"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Courier New" charset="0"/>
                <a:ea typeface="ＭＳ Ｐゴシック" charset="0"/>
              </a:rPr>
              <a:t>return</a:t>
            </a:r>
          </a:p>
        </p:txBody>
      </p:sp>
      <p:sp>
        <p:nvSpPr>
          <p:cNvPr id="1936414" name="Line 30"/>
          <p:cNvSpPr>
            <a:spLocks noChangeShapeType="1"/>
          </p:cNvSpPr>
          <p:nvPr/>
        </p:nvSpPr>
        <p:spPr bwMode="auto">
          <a:xfrm flipH="1">
            <a:off x="7620635" y="4975860"/>
            <a:ext cx="922020" cy="64960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6415" name="Line 31"/>
          <p:cNvSpPr>
            <a:spLocks noChangeShapeType="1"/>
          </p:cNvSpPr>
          <p:nvPr/>
        </p:nvSpPr>
        <p:spPr bwMode="auto">
          <a:xfrm>
            <a:off x="6279515" y="4975860"/>
            <a:ext cx="922020" cy="6705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6416" name="Text Box 32"/>
          <p:cNvSpPr txBox="1">
            <a:spLocks noChangeArrowheads="1"/>
          </p:cNvSpPr>
          <p:nvPr/>
        </p:nvSpPr>
        <p:spPr bwMode="auto">
          <a:xfrm>
            <a:off x="6286500" y="5227320"/>
            <a:ext cx="481222"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B6</a:t>
            </a:r>
          </a:p>
        </p:txBody>
      </p:sp>
      <p:sp>
        <p:nvSpPr>
          <p:cNvPr id="1936417" name="Rectangle 33"/>
          <p:cNvSpPr>
            <a:spLocks noChangeArrowheads="1"/>
          </p:cNvSpPr>
          <p:nvPr/>
        </p:nvSpPr>
        <p:spPr bwMode="auto">
          <a:xfrm>
            <a:off x="251460" y="4556760"/>
            <a:ext cx="5029200" cy="16158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1980" dirty="0">
                <a:latin typeface="Times New Roman" charset="0"/>
                <a:ea typeface="ＭＳ Ｐゴシック" charset="0"/>
              </a:rPr>
              <a:t>Test set:</a:t>
            </a:r>
          </a:p>
          <a:p>
            <a:pPr>
              <a:defRPr/>
            </a:pPr>
            <a:r>
              <a:rPr lang="en-US" sz="1980" dirty="0">
                <a:latin typeface="Times New Roman" charset="0"/>
                <a:ea typeface="ＭＳ Ｐゴシック" charset="0"/>
              </a:rPr>
              <a:t>T</a:t>
            </a:r>
            <a:r>
              <a:rPr lang="en-US" sz="1980" baseline="-25000" dirty="0">
                <a:latin typeface="Times New Roman" charset="0"/>
                <a:ea typeface="ＭＳ Ｐゴシック" charset="0"/>
              </a:rPr>
              <a:t>2</a:t>
            </a:r>
            <a:r>
              <a:rPr lang="en-US" sz="1980" dirty="0">
                <a:latin typeface="Times New Roman" charset="0"/>
                <a:ea typeface="ＭＳ Ｐゴシック" charset="0"/>
              </a:rPr>
              <a:t> = {(x=12,y= </a:t>
            </a:r>
            <a:r>
              <a:rPr lang="en-US" sz="1980" dirty="0">
                <a:latin typeface="Times New Roman" charset="0"/>
                <a:ea typeface="ＭＳ Ｐゴシック" charset="0"/>
                <a:cs typeface="Times New Roman" charset="0"/>
                <a:sym typeface="Symbol" charset="0"/>
              </a:rPr>
              <a:t></a:t>
            </a:r>
            <a:r>
              <a:rPr lang="en-US" sz="1980" dirty="0">
                <a:latin typeface="Times New Roman" charset="0"/>
                <a:ea typeface="ＭＳ Ｐゴシック" charset="0"/>
              </a:rPr>
              <a:t> 5), (x= </a:t>
            </a:r>
            <a:r>
              <a:rPr lang="en-US" sz="1980" dirty="0">
                <a:latin typeface="Times New Roman" charset="0"/>
                <a:ea typeface="ＭＳ Ｐゴシック" charset="0"/>
                <a:cs typeface="Times New Roman" charset="0"/>
                <a:sym typeface="Symbol" charset="0"/>
              </a:rPr>
              <a:t></a:t>
            </a:r>
            <a:r>
              <a:rPr lang="en-US" sz="1980" dirty="0">
                <a:latin typeface="Times New Roman" charset="0"/>
                <a:ea typeface="ＭＳ Ｐゴシック" charset="0"/>
              </a:rPr>
              <a:t>1,y=35)}</a:t>
            </a:r>
          </a:p>
          <a:p>
            <a:pPr>
              <a:defRPr/>
            </a:pPr>
            <a:r>
              <a:rPr lang="en-US" sz="1980" dirty="0">
                <a:latin typeface="Times New Roman" charset="0"/>
                <a:ea typeface="ＭＳ Ｐゴシック" charset="0"/>
              </a:rPr>
              <a:t>gives both branch and statement</a:t>
            </a:r>
          </a:p>
          <a:p>
            <a:pPr>
              <a:defRPr/>
            </a:pPr>
            <a:r>
              <a:rPr lang="en-US" sz="1980" dirty="0">
                <a:latin typeface="Times New Roman" charset="0"/>
                <a:ea typeface="ＭＳ Ｐゴシック" charset="0"/>
              </a:rPr>
              <a:t>coverage but it does not give path coverage</a:t>
            </a:r>
          </a:p>
          <a:p>
            <a:pPr>
              <a:defRPr/>
            </a:pPr>
            <a:endParaRPr lang="en-US" sz="1980" dirty="0">
              <a:latin typeface="Times New Roman" charset="0"/>
              <a:ea typeface="ＭＳ Ｐゴシック" charset="0"/>
            </a:endParaRPr>
          </a:p>
        </p:txBody>
      </p:sp>
      <p:sp>
        <p:nvSpPr>
          <p:cNvPr id="1936419" name="Text Box 35"/>
          <p:cNvSpPr txBox="1">
            <a:spLocks noChangeArrowheads="1"/>
          </p:cNvSpPr>
          <p:nvPr/>
        </p:nvSpPr>
        <p:spPr bwMode="auto">
          <a:xfrm>
            <a:off x="6771958" y="1748790"/>
            <a:ext cx="579005"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true</a:t>
            </a:r>
          </a:p>
        </p:txBody>
      </p:sp>
      <p:sp>
        <p:nvSpPr>
          <p:cNvPr id="1936420" name="Text Box 36"/>
          <p:cNvSpPr txBox="1">
            <a:spLocks noChangeArrowheads="1"/>
          </p:cNvSpPr>
          <p:nvPr/>
        </p:nvSpPr>
        <p:spPr bwMode="auto">
          <a:xfrm>
            <a:off x="8196898" y="1664970"/>
            <a:ext cx="663964"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false</a:t>
            </a:r>
          </a:p>
        </p:txBody>
      </p:sp>
      <p:sp>
        <p:nvSpPr>
          <p:cNvPr id="1936421" name="Text Box 37"/>
          <p:cNvSpPr txBox="1">
            <a:spLocks noChangeArrowheads="1"/>
          </p:cNvSpPr>
          <p:nvPr/>
        </p:nvSpPr>
        <p:spPr bwMode="auto">
          <a:xfrm>
            <a:off x="6855778" y="3928110"/>
            <a:ext cx="579005"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true</a:t>
            </a:r>
          </a:p>
        </p:txBody>
      </p:sp>
      <p:sp>
        <p:nvSpPr>
          <p:cNvPr id="1936422" name="Text Box 38"/>
          <p:cNvSpPr txBox="1">
            <a:spLocks noChangeArrowheads="1"/>
          </p:cNvSpPr>
          <p:nvPr/>
        </p:nvSpPr>
        <p:spPr bwMode="auto">
          <a:xfrm>
            <a:off x="8298180" y="3886200"/>
            <a:ext cx="663964"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false</a:t>
            </a:r>
          </a:p>
        </p:txBody>
      </p:sp>
    </p:spTree>
    <p:extLst>
      <p:ext uri="{BB962C8B-B14F-4D97-AF65-F5344CB8AC3E}">
        <p14:creationId xmlns:p14="http://schemas.microsoft.com/office/powerpoint/2010/main" val="2876150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364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64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6386" name="Rectangle 2"/>
          <p:cNvSpPr>
            <a:spLocks noGrp="1" noChangeArrowheads="1"/>
          </p:cNvSpPr>
          <p:nvPr>
            <p:ph type="title"/>
          </p:nvPr>
        </p:nvSpPr>
        <p:spPr>
          <a:xfrm>
            <a:off x="754380" y="114300"/>
            <a:ext cx="8549640" cy="670560"/>
          </a:xfrm>
        </p:spPr>
        <p:txBody>
          <a:bodyPr>
            <a:normAutofit fontScale="90000"/>
          </a:bodyPr>
          <a:lstStyle/>
          <a:p>
            <a:pPr eaLnBrk="1" hangingPunct="1">
              <a:defRPr/>
            </a:pPr>
            <a:r>
              <a:rPr lang="en-US" dirty="0">
                <a:ea typeface="+mj-ea"/>
                <a:cs typeface="+mj-cs"/>
              </a:rPr>
              <a:t>Path Coverage example </a:t>
            </a:r>
          </a:p>
        </p:txBody>
      </p:sp>
      <p:sp>
        <p:nvSpPr>
          <p:cNvPr id="1936387" name="Rectangle 3"/>
          <p:cNvSpPr>
            <a:spLocks noChangeArrowheads="1"/>
          </p:cNvSpPr>
          <p:nvPr/>
        </p:nvSpPr>
        <p:spPr bwMode="auto">
          <a:xfrm>
            <a:off x="251460" y="1120141"/>
            <a:ext cx="5029200" cy="3748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980">
                <a:latin typeface="Courier New" panose="02070309020205020404" pitchFamily="49" charset="0"/>
              </a:rPr>
              <a:t>areTheyPositive(int x, int y) </a:t>
            </a:r>
          </a:p>
          <a:p>
            <a:pPr eaLnBrk="1" hangingPunct="1"/>
            <a:r>
              <a:rPr lang="en-US" altLang="en-US" sz="1980">
                <a:latin typeface="Courier New" panose="02070309020205020404" pitchFamily="49" charset="0"/>
              </a:rPr>
              <a:t>{ </a:t>
            </a:r>
          </a:p>
          <a:p>
            <a:pPr eaLnBrk="1" hangingPunct="1"/>
            <a:r>
              <a:rPr lang="en-US" altLang="en-US" sz="1980">
                <a:latin typeface="Courier New" panose="02070309020205020404" pitchFamily="49" charset="0"/>
              </a:rPr>
              <a:t>  if (x &gt;= 0)</a:t>
            </a:r>
          </a:p>
          <a:p>
            <a:pPr eaLnBrk="1" hangingPunct="1"/>
            <a:r>
              <a:rPr lang="en-US" altLang="en-US" sz="1980">
                <a:latin typeface="Courier New" panose="02070309020205020404" pitchFamily="49" charset="0"/>
              </a:rPr>
              <a:t>     print(</a:t>
            </a:r>
            <a:r>
              <a:rPr lang="ja-JP" altLang="en-US" sz="1980">
                <a:latin typeface="Arial" panose="020B0604020202020204" pitchFamily="34" charset="0"/>
              </a:rPr>
              <a:t>“</a:t>
            </a:r>
            <a:r>
              <a:rPr lang="en-US" altLang="ja-JP" sz="1980">
                <a:latin typeface="Courier New" panose="02070309020205020404" pitchFamily="49" charset="0"/>
              </a:rPr>
              <a:t>x is positive</a:t>
            </a:r>
            <a:r>
              <a:rPr lang="ja-JP" altLang="en-US" sz="1980">
                <a:latin typeface="Arial" panose="020B0604020202020204" pitchFamily="34" charset="0"/>
              </a:rPr>
              <a:t>”</a:t>
            </a:r>
            <a:r>
              <a:rPr lang="en-US" altLang="ja-JP" sz="1980">
                <a:latin typeface="Courier New" panose="02070309020205020404" pitchFamily="49" charset="0"/>
              </a:rPr>
              <a:t>);</a:t>
            </a:r>
          </a:p>
          <a:p>
            <a:pPr eaLnBrk="1" hangingPunct="1"/>
            <a:r>
              <a:rPr lang="en-US" altLang="en-US" sz="1980">
                <a:latin typeface="Courier New" panose="02070309020205020404" pitchFamily="49" charset="0"/>
              </a:rPr>
              <a:t>  else</a:t>
            </a:r>
          </a:p>
          <a:p>
            <a:pPr eaLnBrk="1" hangingPunct="1"/>
            <a:r>
              <a:rPr lang="en-US" altLang="en-US" sz="1980">
                <a:latin typeface="Courier New" panose="02070309020205020404" pitchFamily="49" charset="0"/>
              </a:rPr>
              <a:t>    print(</a:t>
            </a:r>
            <a:r>
              <a:rPr lang="ja-JP" altLang="en-US" sz="1980">
                <a:latin typeface="Arial" panose="020B0604020202020204" pitchFamily="34" charset="0"/>
              </a:rPr>
              <a:t>“</a:t>
            </a:r>
            <a:r>
              <a:rPr lang="en-US" altLang="ja-JP" sz="1980">
                <a:latin typeface="Courier New" panose="02070309020205020404" pitchFamily="49" charset="0"/>
              </a:rPr>
              <a:t>x is negative</a:t>
            </a:r>
            <a:r>
              <a:rPr lang="ja-JP" altLang="en-US" sz="1980">
                <a:latin typeface="Arial" panose="020B0604020202020204" pitchFamily="34" charset="0"/>
              </a:rPr>
              <a:t>”</a:t>
            </a:r>
            <a:r>
              <a:rPr lang="en-US" altLang="ja-JP" sz="1980">
                <a:latin typeface="Courier New" panose="02070309020205020404" pitchFamily="49" charset="0"/>
              </a:rPr>
              <a:t>);</a:t>
            </a:r>
          </a:p>
          <a:p>
            <a:pPr eaLnBrk="1" hangingPunct="1"/>
            <a:r>
              <a:rPr lang="en-US" altLang="en-US" sz="1980">
                <a:latin typeface="Courier New" panose="02070309020205020404" pitchFamily="49" charset="0"/>
              </a:rPr>
              <a:t>  if (y &gt;= 0)</a:t>
            </a:r>
          </a:p>
          <a:p>
            <a:pPr eaLnBrk="1" hangingPunct="1"/>
            <a:r>
              <a:rPr lang="en-US" altLang="en-US" sz="1980">
                <a:latin typeface="Courier New" panose="02070309020205020404" pitchFamily="49" charset="0"/>
              </a:rPr>
              <a:t>    print(</a:t>
            </a:r>
            <a:r>
              <a:rPr lang="ja-JP" altLang="en-US" sz="1980">
                <a:latin typeface="Arial" panose="020B0604020202020204" pitchFamily="34" charset="0"/>
              </a:rPr>
              <a:t>“</a:t>
            </a:r>
            <a:r>
              <a:rPr lang="en-US" altLang="ja-JP" sz="1980">
                <a:latin typeface="Courier New" panose="02070309020205020404" pitchFamily="49" charset="0"/>
              </a:rPr>
              <a:t>y is positive</a:t>
            </a:r>
            <a:r>
              <a:rPr lang="ja-JP" altLang="en-US" sz="1980">
                <a:latin typeface="Arial" panose="020B0604020202020204" pitchFamily="34" charset="0"/>
              </a:rPr>
              <a:t>”</a:t>
            </a:r>
            <a:r>
              <a:rPr lang="en-US" altLang="ja-JP" sz="1980">
                <a:latin typeface="Courier New" panose="02070309020205020404" pitchFamily="49" charset="0"/>
              </a:rPr>
              <a:t>);</a:t>
            </a:r>
          </a:p>
          <a:p>
            <a:pPr eaLnBrk="1" hangingPunct="1"/>
            <a:r>
              <a:rPr lang="en-US" altLang="en-US" sz="1980">
                <a:latin typeface="Courier New" panose="02070309020205020404" pitchFamily="49" charset="0"/>
              </a:rPr>
              <a:t>  else</a:t>
            </a:r>
          </a:p>
          <a:p>
            <a:pPr lvl="1" eaLnBrk="1" hangingPunct="1"/>
            <a:r>
              <a:rPr lang="en-US" altLang="en-US" sz="1980">
                <a:latin typeface="Courier New" panose="02070309020205020404" pitchFamily="49" charset="0"/>
              </a:rPr>
              <a:t> print(</a:t>
            </a:r>
            <a:r>
              <a:rPr lang="ja-JP" altLang="en-US" sz="1980">
                <a:latin typeface="Arial" panose="020B0604020202020204" pitchFamily="34" charset="0"/>
              </a:rPr>
              <a:t>“</a:t>
            </a:r>
            <a:r>
              <a:rPr lang="en-US" altLang="ja-JP" sz="1980">
                <a:latin typeface="Courier New" panose="02070309020205020404" pitchFamily="49" charset="0"/>
              </a:rPr>
              <a:t>y is negative</a:t>
            </a:r>
            <a:r>
              <a:rPr lang="ja-JP" altLang="en-US" sz="1980">
                <a:latin typeface="Arial" panose="020B0604020202020204" pitchFamily="34" charset="0"/>
              </a:rPr>
              <a:t>”</a:t>
            </a:r>
            <a:r>
              <a:rPr lang="en-US" altLang="ja-JP" sz="1980">
                <a:latin typeface="Courier New" panose="02070309020205020404" pitchFamily="49" charset="0"/>
              </a:rPr>
              <a:t>);</a:t>
            </a:r>
          </a:p>
          <a:p>
            <a:pPr eaLnBrk="1" hangingPunct="1"/>
            <a:r>
              <a:rPr lang="en-US" altLang="en-US" sz="1980">
                <a:latin typeface="Courier New" panose="02070309020205020404" pitchFamily="49" charset="0"/>
              </a:rPr>
              <a:t>}</a:t>
            </a:r>
          </a:p>
          <a:p>
            <a:pPr eaLnBrk="1" hangingPunct="1"/>
            <a:endParaRPr lang="en-US" altLang="en-US" sz="1980">
              <a:latin typeface="Courier New" panose="02070309020205020404" pitchFamily="49" charset="0"/>
            </a:endParaRPr>
          </a:p>
        </p:txBody>
      </p:sp>
      <p:sp>
        <p:nvSpPr>
          <p:cNvPr id="1936388" name="Rectangle 4"/>
          <p:cNvSpPr>
            <a:spLocks noChangeArrowheads="1"/>
          </p:cNvSpPr>
          <p:nvPr/>
        </p:nvSpPr>
        <p:spPr bwMode="auto">
          <a:xfrm>
            <a:off x="6537960" y="1287780"/>
            <a:ext cx="1760220" cy="419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6389" name="Rectangle 5"/>
          <p:cNvSpPr>
            <a:spLocks noChangeArrowheads="1"/>
          </p:cNvSpPr>
          <p:nvPr/>
        </p:nvSpPr>
        <p:spPr bwMode="auto">
          <a:xfrm>
            <a:off x="4686935" y="2377440"/>
            <a:ext cx="2430780" cy="419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6390" name="Text Box 6"/>
          <p:cNvSpPr txBox="1">
            <a:spLocks noChangeArrowheads="1"/>
          </p:cNvSpPr>
          <p:nvPr/>
        </p:nvSpPr>
        <p:spPr bwMode="auto">
          <a:xfrm>
            <a:off x="6705600" y="1287780"/>
            <a:ext cx="1402948"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Courier New" charset="0"/>
                <a:ea typeface="ＭＳ Ｐゴシック" charset="0"/>
              </a:rPr>
              <a:t>(x &gt;= 0)</a:t>
            </a:r>
          </a:p>
        </p:txBody>
      </p:sp>
      <p:sp>
        <p:nvSpPr>
          <p:cNvPr id="1936391" name="Text Box 7"/>
          <p:cNvSpPr txBox="1">
            <a:spLocks noChangeArrowheads="1"/>
          </p:cNvSpPr>
          <p:nvPr/>
        </p:nvSpPr>
        <p:spPr bwMode="auto">
          <a:xfrm>
            <a:off x="6537960" y="952500"/>
            <a:ext cx="481222"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B0</a:t>
            </a:r>
          </a:p>
        </p:txBody>
      </p:sp>
      <p:sp>
        <p:nvSpPr>
          <p:cNvPr id="1936392" name="Text Box 8"/>
          <p:cNvSpPr txBox="1">
            <a:spLocks noChangeArrowheads="1"/>
          </p:cNvSpPr>
          <p:nvPr/>
        </p:nvSpPr>
        <p:spPr bwMode="auto">
          <a:xfrm>
            <a:off x="4686935" y="2042160"/>
            <a:ext cx="481222"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B1</a:t>
            </a:r>
          </a:p>
        </p:txBody>
      </p:sp>
      <p:sp>
        <p:nvSpPr>
          <p:cNvPr id="1936393" name="Line 9"/>
          <p:cNvSpPr>
            <a:spLocks noChangeShapeType="1"/>
          </p:cNvSpPr>
          <p:nvPr/>
        </p:nvSpPr>
        <p:spPr bwMode="auto">
          <a:xfrm flipH="1">
            <a:off x="6111875" y="1727835"/>
            <a:ext cx="922020" cy="64960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6394" name="Line 10"/>
          <p:cNvSpPr>
            <a:spLocks noChangeShapeType="1"/>
          </p:cNvSpPr>
          <p:nvPr/>
        </p:nvSpPr>
        <p:spPr bwMode="auto">
          <a:xfrm>
            <a:off x="7872095" y="1706880"/>
            <a:ext cx="922020" cy="6705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6395" name="Text Box 11"/>
          <p:cNvSpPr txBox="1">
            <a:spLocks noChangeArrowheads="1"/>
          </p:cNvSpPr>
          <p:nvPr/>
        </p:nvSpPr>
        <p:spPr bwMode="auto">
          <a:xfrm>
            <a:off x="4686935" y="2377440"/>
            <a:ext cx="2417650"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980">
                <a:latin typeface="Courier New" panose="02070309020205020404" pitchFamily="49" charset="0"/>
              </a:rPr>
              <a:t>print(</a:t>
            </a:r>
            <a:r>
              <a:rPr lang="ja-JP" altLang="en-US" sz="1980">
                <a:latin typeface="Arial" panose="020B0604020202020204" pitchFamily="34" charset="0"/>
              </a:rPr>
              <a:t>“</a:t>
            </a:r>
            <a:r>
              <a:rPr lang="en-US" altLang="ja-JP" sz="1980">
                <a:latin typeface="Courier New" panose="02070309020205020404" pitchFamily="49" charset="0"/>
              </a:rPr>
              <a:t>x is p</a:t>
            </a:r>
            <a:r>
              <a:rPr lang="ja-JP" altLang="en-US" sz="1980">
                <a:latin typeface="Arial" panose="020B0604020202020204" pitchFamily="34" charset="0"/>
              </a:rPr>
              <a:t>”</a:t>
            </a:r>
            <a:r>
              <a:rPr lang="en-US" altLang="ja-JP" sz="1980">
                <a:latin typeface="Courier New" panose="02070309020205020404" pitchFamily="49" charset="0"/>
              </a:rPr>
              <a:t>)</a:t>
            </a:r>
            <a:endParaRPr lang="en-US" altLang="en-US" sz="1980">
              <a:latin typeface="Courier New" panose="02070309020205020404" pitchFamily="49" charset="0"/>
            </a:endParaRPr>
          </a:p>
        </p:txBody>
      </p:sp>
      <p:sp>
        <p:nvSpPr>
          <p:cNvPr id="1936396" name="Rectangle 12"/>
          <p:cNvSpPr>
            <a:spLocks noChangeArrowheads="1"/>
          </p:cNvSpPr>
          <p:nvPr/>
        </p:nvSpPr>
        <p:spPr bwMode="auto">
          <a:xfrm>
            <a:off x="7362190" y="2377440"/>
            <a:ext cx="2353945" cy="419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6397" name="Text Box 13"/>
          <p:cNvSpPr txBox="1">
            <a:spLocks noChangeArrowheads="1"/>
          </p:cNvSpPr>
          <p:nvPr/>
        </p:nvSpPr>
        <p:spPr bwMode="auto">
          <a:xfrm>
            <a:off x="7362190" y="2063115"/>
            <a:ext cx="481222"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B2</a:t>
            </a:r>
          </a:p>
        </p:txBody>
      </p:sp>
      <p:sp>
        <p:nvSpPr>
          <p:cNvPr id="1936398" name="Text Box 14"/>
          <p:cNvSpPr txBox="1">
            <a:spLocks noChangeArrowheads="1"/>
          </p:cNvSpPr>
          <p:nvPr/>
        </p:nvSpPr>
        <p:spPr bwMode="auto">
          <a:xfrm>
            <a:off x="7362190" y="2377440"/>
            <a:ext cx="2417650"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980">
                <a:latin typeface="Courier New" panose="02070309020205020404" pitchFamily="49" charset="0"/>
              </a:rPr>
              <a:t>print(</a:t>
            </a:r>
            <a:r>
              <a:rPr lang="ja-JP" altLang="en-US" sz="1980">
                <a:latin typeface="Arial" panose="020B0604020202020204" pitchFamily="34" charset="0"/>
              </a:rPr>
              <a:t>“</a:t>
            </a:r>
            <a:r>
              <a:rPr lang="en-US" altLang="ja-JP" sz="1980">
                <a:latin typeface="Courier New" panose="02070309020205020404" pitchFamily="49" charset="0"/>
              </a:rPr>
              <a:t>x is n</a:t>
            </a:r>
            <a:r>
              <a:rPr lang="ja-JP" altLang="en-US" sz="1980">
                <a:latin typeface="Arial" panose="020B0604020202020204" pitchFamily="34" charset="0"/>
              </a:rPr>
              <a:t>”</a:t>
            </a:r>
            <a:r>
              <a:rPr lang="en-US" altLang="ja-JP" sz="1980">
                <a:latin typeface="Courier New" panose="02070309020205020404" pitchFamily="49" charset="0"/>
              </a:rPr>
              <a:t>)</a:t>
            </a:r>
            <a:endParaRPr lang="en-US" altLang="en-US" sz="1980">
              <a:latin typeface="Courier New" panose="02070309020205020404" pitchFamily="49" charset="0"/>
            </a:endParaRPr>
          </a:p>
        </p:txBody>
      </p:sp>
      <p:sp>
        <p:nvSpPr>
          <p:cNvPr id="1936399" name="Rectangle 15"/>
          <p:cNvSpPr>
            <a:spLocks noChangeArrowheads="1"/>
          </p:cNvSpPr>
          <p:nvPr/>
        </p:nvSpPr>
        <p:spPr bwMode="auto">
          <a:xfrm>
            <a:off x="6621780" y="3467100"/>
            <a:ext cx="1592580" cy="419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6400" name="Rectangle 16"/>
          <p:cNvSpPr>
            <a:spLocks noChangeArrowheads="1"/>
          </p:cNvSpPr>
          <p:nvPr/>
        </p:nvSpPr>
        <p:spPr bwMode="auto">
          <a:xfrm>
            <a:off x="4777740" y="4556760"/>
            <a:ext cx="2423795" cy="419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6401" name="Text Box 17"/>
          <p:cNvSpPr txBox="1">
            <a:spLocks noChangeArrowheads="1"/>
          </p:cNvSpPr>
          <p:nvPr/>
        </p:nvSpPr>
        <p:spPr bwMode="auto">
          <a:xfrm>
            <a:off x="6705600" y="3467100"/>
            <a:ext cx="1402948"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Courier New" charset="0"/>
                <a:ea typeface="ＭＳ Ｐゴシック" charset="0"/>
              </a:rPr>
              <a:t>(y &gt;= 0)</a:t>
            </a:r>
          </a:p>
        </p:txBody>
      </p:sp>
      <p:sp>
        <p:nvSpPr>
          <p:cNvPr id="1936402" name="Text Box 18"/>
          <p:cNvSpPr txBox="1">
            <a:spLocks noChangeArrowheads="1"/>
          </p:cNvSpPr>
          <p:nvPr/>
        </p:nvSpPr>
        <p:spPr bwMode="auto">
          <a:xfrm>
            <a:off x="6957060" y="3131820"/>
            <a:ext cx="481222"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B3</a:t>
            </a:r>
          </a:p>
        </p:txBody>
      </p:sp>
      <p:sp>
        <p:nvSpPr>
          <p:cNvPr id="1936403" name="Text Box 19"/>
          <p:cNvSpPr txBox="1">
            <a:spLocks noChangeArrowheads="1"/>
          </p:cNvSpPr>
          <p:nvPr/>
        </p:nvSpPr>
        <p:spPr bwMode="auto">
          <a:xfrm>
            <a:off x="4777740" y="4221480"/>
            <a:ext cx="481222"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B4</a:t>
            </a:r>
          </a:p>
        </p:txBody>
      </p:sp>
      <p:sp>
        <p:nvSpPr>
          <p:cNvPr id="1936404" name="Line 20"/>
          <p:cNvSpPr>
            <a:spLocks noChangeShapeType="1"/>
          </p:cNvSpPr>
          <p:nvPr/>
        </p:nvSpPr>
        <p:spPr bwMode="auto">
          <a:xfrm flipH="1">
            <a:off x="6202680" y="3907155"/>
            <a:ext cx="922020" cy="64960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6405" name="Line 21"/>
          <p:cNvSpPr>
            <a:spLocks noChangeShapeType="1"/>
          </p:cNvSpPr>
          <p:nvPr/>
        </p:nvSpPr>
        <p:spPr bwMode="auto">
          <a:xfrm>
            <a:off x="7962900" y="3886200"/>
            <a:ext cx="922020" cy="6705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6406" name="Text Box 22"/>
          <p:cNvSpPr txBox="1">
            <a:spLocks noChangeArrowheads="1"/>
          </p:cNvSpPr>
          <p:nvPr/>
        </p:nvSpPr>
        <p:spPr bwMode="auto">
          <a:xfrm>
            <a:off x="4777740" y="4556760"/>
            <a:ext cx="2417650"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980">
                <a:latin typeface="Courier New" panose="02070309020205020404" pitchFamily="49" charset="0"/>
              </a:rPr>
              <a:t>print(</a:t>
            </a:r>
            <a:r>
              <a:rPr lang="ja-JP" altLang="en-US" sz="1980">
                <a:latin typeface="Arial" panose="020B0604020202020204" pitchFamily="34" charset="0"/>
              </a:rPr>
              <a:t>“</a:t>
            </a:r>
            <a:r>
              <a:rPr lang="en-US" altLang="ja-JP" sz="1980">
                <a:latin typeface="Courier New" panose="02070309020205020404" pitchFamily="49" charset="0"/>
              </a:rPr>
              <a:t>y is p</a:t>
            </a:r>
            <a:r>
              <a:rPr lang="ja-JP" altLang="en-US" sz="1980">
                <a:latin typeface="Arial" panose="020B0604020202020204" pitchFamily="34" charset="0"/>
              </a:rPr>
              <a:t>”</a:t>
            </a:r>
            <a:r>
              <a:rPr lang="en-US" altLang="ja-JP" sz="1980">
                <a:latin typeface="Courier New" panose="02070309020205020404" pitchFamily="49" charset="0"/>
              </a:rPr>
              <a:t>)</a:t>
            </a:r>
            <a:endParaRPr lang="en-US" altLang="en-US" sz="1980">
              <a:latin typeface="Courier New" panose="02070309020205020404" pitchFamily="49" charset="0"/>
            </a:endParaRPr>
          </a:p>
        </p:txBody>
      </p:sp>
      <p:sp>
        <p:nvSpPr>
          <p:cNvPr id="1936407" name="Rectangle 23"/>
          <p:cNvSpPr>
            <a:spLocks noChangeArrowheads="1"/>
          </p:cNvSpPr>
          <p:nvPr/>
        </p:nvSpPr>
        <p:spPr bwMode="auto">
          <a:xfrm>
            <a:off x="7452995" y="4556760"/>
            <a:ext cx="2437765" cy="419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6408" name="Text Box 24"/>
          <p:cNvSpPr txBox="1">
            <a:spLocks noChangeArrowheads="1"/>
          </p:cNvSpPr>
          <p:nvPr/>
        </p:nvSpPr>
        <p:spPr bwMode="auto">
          <a:xfrm>
            <a:off x="7452995" y="4242435"/>
            <a:ext cx="481222"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B5</a:t>
            </a:r>
          </a:p>
        </p:txBody>
      </p:sp>
      <p:sp>
        <p:nvSpPr>
          <p:cNvPr id="1936409" name="Rectangle 25"/>
          <p:cNvSpPr>
            <a:spLocks noChangeArrowheads="1"/>
          </p:cNvSpPr>
          <p:nvPr/>
        </p:nvSpPr>
        <p:spPr bwMode="auto">
          <a:xfrm>
            <a:off x="7435533" y="4556760"/>
            <a:ext cx="2417650"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980">
                <a:latin typeface="Courier New" panose="02070309020205020404" pitchFamily="49" charset="0"/>
              </a:rPr>
              <a:t>print(</a:t>
            </a:r>
            <a:r>
              <a:rPr lang="ja-JP" altLang="en-US" sz="1980">
                <a:latin typeface="Arial" panose="020B0604020202020204" pitchFamily="34" charset="0"/>
              </a:rPr>
              <a:t>“</a:t>
            </a:r>
            <a:r>
              <a:rPr lang="en-US" altLang="ja-JP" sz="1980">
                <a:latin typeface="Courier New" panose="02070309020205020404" pitchFamily="49" charset="0"/>
              </a:rPr>
              <a:t>y is n</a:t>
            </a:r>
            <a:r>
              <a:rPr lang="ja-JP" altLang="en-US" sz="1980">
                <a:latin typeface="Arial" panose="020B0604020202020204" pitchFamily="34" charset="0"/>
              </a:rPr>
              <a:t>”</a:t>
            </a:r>
            <a:r>
              <a:rPr lang="en-US" altLang="ja-JP" sz="1980">
                <a:latin typeface="Courier New" panose="02070309020205020404" pitchFamily="49" charset="0"/>
              </a:rPr>
              <a:t>)</a:t>
            </a:r>
            <a:endParaRPr lang="en-US" altLang="en-US" sz="1980">
              <a:latin typeface="Courier New" panose="02070309020205020404" pitchFamily="49" charset="0"/>
            </a:endParaRPr>
          </a:p>
        </p:txBody>
      </p:sp>
      <p:sp>
        <p:nvSpPr>
          <p:cNvPr id="1936410" name="Line 26"/>
          <p:cNvSpPr>
            <a:spLocks noChangeShapeType="1"/>
          </p:cNvSpPr>
          <p:nvPr/>
        </p:nvSpPr>
        <p:spPr bwMode="auto">
          <a:xfrm>
            <a:off x="5944235" y="2796540"/>
            <a:ext cx="922020" cy="6705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6411" name="Line 27"/>
          <p:cNvSpPr>
            <a:spLocks noChangeShapeType="1"/>
          </p:cNvSpPr>
          <p:nvPr/>
        </p:nvSpPr>
        <p:spPr bwMode="auto">
          <a:xfrm flipH="1">
            <a:off x="7788275" y="2796540"/>
            <a:ext cx="922020" cy="64960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6412" name="Rectangle 28"/>
          <p:cNvSpPr>
            <a:spLocks noChangeArrowheads="1"/>
          </p:cNvSpPr>
          <p:nvPr/>
        </p:nvSpPr>
        <p:spPr bwMode="auto">
          <a:xfrm>
            <a:off x="6454140" y="5646420"/>
            <a:ext cx="1767205" cy="419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36413" name="Text Box 29"/>
          <p:cNvSpPr txBox="1">
            <a:spLocks noChangeArrowheads="1"/>
          </p:cNvSpPr>
          <p:nvPr/>
        </p:nvSpPr>
        <p:spPr bwMode="auto">
          <a:xfrm>
            <a:off x="6705600" y="5646420"/>
            <a:ext cx="1098378"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Courier New" charset="0"/>
                <a:ea typeface="ＭＳ Ｐゴシック" charset="0"/>
              </a:rPr>
              <a:t>return</a:t>
            </a:r>
          </a:p>
        </p:txBody>
      </p:sp>
      <p:sp>
        <p:nvSpPr>
          <p:cNvPr id="1936414" name="Line 30"/>
          <p:cNvSpPr>
            <a:spLocks noChangeShapeType="1"/>
          </p:cNvSpPr>
          <p:nvPr/>
        </p:nvSpPr>
        <p:spPr bwMode="auto">
          <a:xfrm flipH="1">
            <a:off x="7620635" y="4975860"/>
            <a:ext cx="922020" cy="64960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6415" name="Line 31"/>
          <p:cNvSpPr>
            <a:spLocks noChangeShapeType="1"/>
          </p:cNvSpPr>
          <p:nvPr/>
        </p:nvSpPr>
        <p:spPr bwMode="auto">
          <a:xfrm>
            <a:off x="6279515" y="4975860"/>
            <a:ext cx="922020" cy="6705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1936416" name="Text Box 32"/>
          <p:cNvSpPr txBox="1">
            <a:spLocks noChangeArrowheads="1"/>
          </p:cNvSpPr>
          <p:nvPr/>
        </p:nvSpPr>
        <p:spPr bwMode="auto">
          <a:xfrm>
            <a:off x="6286500" y="5227320"/>
            <a:ext cx="481222"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B6</a:t>
            </a:r>
          </a:p>
        </p:txBody>
      </p:sp>
      <p:sp>
        <p:nvSpPr>
          <p:cNvPr id="1936417" name="Rectangle 33"/>
          <p:cNvSpPr>
            <a:spLocks noChangeArrowheads="1"/>
          </p:cNvSpPr>
          <p:nvPr/>
        </p:nvSpPr>
        <p:spPr bwMode="auto">
          <a:xfrm>
            <a:off x="251460" y="4556760"/>
            <a:ext cx="5029200" cy="16158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1980" dirty="0">
                <a:latin typeface="Times New Roman" charset="0"/>
                <a:ea typeface="ＭＳ Ｐゴシック" charset="0"/>
              </a:rPr>
              <a:t>Test set:</a:t>
            </a:r>
          </a:p>
          <a:p>
            <a:pPr>
              <a:defRPr/>
            </a:pPr>
            <a:r>
              <a:rPr lang="en-US" sz="1980" dirty="0">
                <a:latin typeface="Times New Roman" charset="0"/>
                <a:ea typeface="ＭＳ Ｐゴシック" charset="0"/>
              </a:rPr>
              <a:t>T</a:t>
            </a:r>
            <a:r>
              <a:rPr lang="en-US" sz="1980" baseline="-25000" dirty="0">
                <a:latin typeface="Times New Roman" charset="0"/>
                <a:ea typeface="ＭＳ Ｐゴシック" charset="0"/>
              </a:rPr>
              <a:t>2</a:t>
            </a:r>
            <a:r>
              <a:rPr lang="en-US" sz="1980" dirty="0">
                <a:latin typeface="Times New Roman" charset="0"/>
                <a:ea typeface="ＭＳ Ｐゴシック" charset="0"/>
              </a:rPr>
              <a:t> = {(x=12,y= </a:t>
            </a:r>
            <a:r>
              <a:rPr lang="en-US" sz="1980" dirty="0">
                <a:latin typeface="Times New Roman" charset="0"/>
                <a:ea typeface="ＭＳ Ｐゴシック" charset="0"/>
                <a:cs typeface="Times New Roman" charset="0"/>
                <a:sym typeface="Symbol" charset="0"/>
              </a:rPr>
              <a:t></a:t>
            </a:r>
            <a:r>
              <a:rPr lang="en-US" sz="1980" dirty="0">
                <a:latin typeface="Times New Roman" charset="0"/>
                <a:ea typeface="ＭＳ Ｐゴシック" charset="0"/>
              </a:rPr>
              <a:t> 5), (x= </a:t>
            </a:r>
            <a:r>
              <a:rPr lang="en-US" sz="1980" dirty="0">
                <a:latin typeface="Times New Roman" charset="0"/>
                <a:ea typeface="ＭＳ Ｐゴシック" charset="0"/>
                <a:cs typeface="Times New Roman" charset="0"/>
                <a:sym typeface="Symbol" charset="0"/>
              </a:rPr>
              <a:t></a:t>
            </a:r>
            <a:r>
              <a:rPr lang="en-US" sz="1980" dirty="0">
                <a:latin typeface="Times New Roman" charset="0"/>
                <a:ea typeface="ＭＳ Ｐゴシック" charset="0"/>
              </a:rPr>
              <a:t>1,y=35)}</a:t>
            </a:r>
          </a:p>
          <a:p>
            <a:pPr>
              <a:defRPr/>
            </a:pPr>
            <a:r>
              <a:rPr lang="en-US" sz="1980" dirty="0">
                <a:latin typeface="Times New Roman" charset="0"/>
                <a:ea typeface="ＭＳ Ｐゴシック" charset="0"/>
              </a:rPr>
              <a:t>gives both branch and statement</a:t>
            </a:r>
          </a:p>
          <a:p>
            <a:pPr>
              <a:defRPr/>
            </a:pPr>
            <a:r>
              <a:rPr lang="en-US" sz="1980" dirty="0">
                <a:latin typeface="Times New Roman" charset="0"/>
                <a:ea typeface="ＭＳ Ｐゴシック" charset="0"/>
              </a:rPr>
              <a:t>coverage but it does not give path coverage</a:t>
            </a:r>
          </a:p>
          <a:p>
            <a:pPr>
              <a:defRPr/>
            </a:pPr>
            <a:endParaRPr lang="en-US" sz="1980" dirty="0">
              <a:latin typeface="Times New Roman" charset="0"/>
              <a:ea typeface="ＭＳ Ｐゴシック" charset="0"/>
            </a:endParaRPr>
          </a:p>
        </p:txBody>
      </p:sp>
      <p:sp>
        <p:nvSpPr>
          <p:cNvPr id="1936418" name="Text Box 34"/>
          <p:cNvSpPr txBox="1">
            <a:spLocks noChangeArrowheads="1"/>
          </p:cNvSpPr>
          <p:nvPr/>
        </p:nvSpPr>
        <p:spPr bwMode="auto">
          <a:xfrm>
            <a:off x="222777" y="6690963"/>
            <a:ext cx="9890760" cy="1006429"/>
          </a:xfrm>
          <a:prstGeom prst="rect">
            <a:avLst/>
          </a:prstGeom>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sz="1980" dirty="0">
                <a:latin typeface="Times New Roman" charset="0"/>
                <a:ea typeface="ＭＳ Ｐゴシック" charset="0"/>
              </a:rPr>
              <a:t>Set of all execution paths: {(B0,B1,B3,B4,B6), (B0,B1,B3,B5,B6), (B0,B2,B3,B4,B6), (B0,B2,B3,B5,B6)}</a:t>
            </a:r>
          </a:p>
          <a:p>
            <a:pPr>
              <a:defRPr/>
            </a:pPr>
            <a:r>
              <a:rPr lang="en-US" sz="1980" dirty="0">
                <a:latin typeface="Times New Roman" charset="0"/>
                <a:ea typeface="ＭＳ Ｐゴシック" charset="0"/>
              </a:rPr>
              <a:t>Test set T</a:t>
            </a:r>
            <a:r>
              <a:rPr lang="en-US" sz="1980" baseline="-25000" dirty="0">
                <a:latin typeface="Times New Roman" charset="0"/>
                <a:ea typeface="ＭＳ Ｐゴシック" charset="0"/>
              </a:rPr>
              <a:t>2</a:t>
            </a:r>
            <a:r>
              <a:rPr lang="en-US" sz="1980" dirty="0">
                <a:latin typeface="Times New Roman" charset="0"/>
                <a:ea typeface="ＭＳ Ｐゴシック" charset="0"/>
              </a:rPr>
              <a:t> executes only paths: (B0,B1,B3,B5,B6) and (B0,B2,B3,B4,B6)</a:t>
            </a:r>
          </a:p>
        </p:txBody>
      </p:sp>
      <p:sp>
        <p:nvSpPr>
          <p:cNvPr id="1936419" name="Text Box 35"/>
          <p:cNvSpPr txBox="1">
            <a:spLocks noChangeArrowheads="1"/>
          </p:cNvSpPr>
          <p:nvPr/>
        </p:nvSpPr>
        <p:spPr bwMode="auto">
          <a:xfrm>
            <a:off x="6771958" y="1748790"/>
            <a:ext cx="579005"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true</a:t>
            </a:r>
          </a:p>
        </p:txBody>
      </p:sp>
      <p:sp>
        <p:nvSpPr>
          <p:cNvPr id="1936420" name="Text Box 36"/>
          <p:cNvSpPr txBox="1">
            <a:spLocks noChangeArrowheads="1"/>
          </p:cNvSpPr>
          <p:nvPr/>
        </p:nvSpPr>
        <p:spPr bwMode="auto">
          <a:xfrm>
            <a:off x="8196898" y="1664970"/>
            <a:ext cx="663964"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false</a:t>
            </a:r>
          </a:p>
        </p:txBody>
      </p:sp>
      <p:sp>
        <p:nvSpPr>
          <p:cNvPr id="1936421" name="Text Box 37"/>
          <p:cNvSpPr txBox="1">
            <a:spLocks noChangeArrowheads="1"/>
          </p:cNvSpPr>
          <p:nvPr/>
        </p:nvSpPr>
        <p:spPr bwMode="auto">
          <a:xfrm>
            <a:off x="6855778" y="3928110"/>
            <a:ext cx="579005"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true</a:t>
            </a:r>
          </a:p>
        </p:txBody>
      </p:sp>
      <p:sp>
        <p:nvSpPr>
          <p:cNvPr id="1936422" name="Text Box 38"/>
          <p:cNvSpPr txBox="1">
            <a:spLocks noChangeArrowheads="1"/>
          </p:cNvSpPr>
          <p:nvPr/>
        </p:nvSpPr>
        <p:spPr bwMode="auto">
          <a:xfrm>
            <a:off x="8298180" y="3886200"/>
            <a:ext cx="663964"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false</a:t>
            </a:r>
          </a:p>
        </p:txBody>
      </p:sp>
    </p:spTree>
    <p:extLst>
      <p:ext uri="{BB962C8B-B14F-4D97-AF65-F5344CB8AC3E}">
        <p14:creationId xmlns:p14="http://schemas.microsoft.com/office/powerpoint/2010/main" val="1708104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8434" name="Rectangle 2"/>
          <p:cNvSpPr>
            <a:spLocks noGrp="1" noChangeArrowheads="1"/>
          </p:cNvSpPr>
          <p:nvPr>
            <p:ph type="title"/>
          </p:nvPr>
        </p:nvSpPr>
        <p:spPr/>
        <p:txBody>
          <a:bodyPr/>
          <a:lstStyle/>
          <a:p>
            <a:pPr eaLnBrk="1" hangingPunct="1">
              <a:defRPr/>
            </a:pPr>
            <a:r>
              <a:rPr lang="en-US">
                <a:ea typeface="+mj-ea"/>
                <a:cs typeface="+mj-cs"/>
              </a:rPr>
              <a:t>Path Coverage</a:t>
            </a:r>
          </a:p>
        </p:txBody>
      </p:sp>
      <p:sp>
        <p:nvSpPr>
          <p:cNvPr id="1938435" name="Rectangle 3"/>
          <p:cNvSpPr>
            <a:spLocks noGrp="1" noChangeArrowheads="1"/>
          </p:cNvSpPr>
          <p:nvPr>
            <p:ph type="body" idx="1"/>
          </p:nvPr>
        </p:nvSpPr>
        <p:spPr/>
        <p:txBody>
          <a:bodyPr>
            <a:normAutofit fontScale="70000" lnSpcReduction="20000"/>
          </a:bodyPr>
          <a:lstStyle/>
          <a:p>
            <a:pPr eaLnBrk="1" hangingPunct="1">
              <a:defRPr/>
            </a:pPr>
            <a:r>
              <a:rPr lang="en-US">
                <a:ea typeface="+mn-ea"/>
                <a:cs typeface="+mn-cs"/>
              </a:rPr>
              <a:t>Number of  paths is exponential in the number of conditional branches</a:t>
            </a:r>
          </a:p>
          <a:p>
            <a:pPr lvl="1" eaLnBrk="1" hangingPunct="1">
              <a:defRPr/>
            </a:pPr>
            <a:r>
              <a:rPr lang="en-US">
                <a:ea typeface="+mn-ea"/>
              </a:rPr>
              <a:t>testing cost may be expensive</a:t>
            </a:r>
          </a:p>
          <a:p>
            <a:pPr lvl="1" eaLnBrk="1" hangingPunct="1">
              <a:defRPr/>
            </a:pPr>
            <a:endParaRPr lang="en-US">
              <a:ea typeface="+mn-ea"/>
            </a:endParaRPr>
          </a:p>
          <a:p>
            <a:pPr eaLnBrk="1" hangingPunct="1">
              <a:defRPr/>
            </a:pPr>
            <a:r>
              <a:rPr lang="en-US">
                <a:ea typeface="+mn-ea"/>
                <a:cs typeface="+mn-cs"/>
              </a:rPr>
              <a:t>Note that every path in the control flow graphs may not be executable</a:t>
            </a:r>
          </a:p>
          <a:p>
            <a:pPr lvl="1" eaLnBrk="1" hangingPunct="1">
              <a:defRPr/>
            </a:pPr>
            <a:r>
              <a:rPr lang="en-US">
                <a:ea typeface="+mn-ea"/>
              </a:rPr>
              <a:t>It is possible that there are paths which will never be executed due to dependencies between branch conditions</a:t>
            </a:r>
          </a:p>
          <a:p>
            <a:pPr eaLnBrk="1" hangingPunct="1">
              <a:defRPr/>
            </a:pPr>
            <a:endParaRPr lang="en-US">
              <a:ea typeface="+mn-ea"/>
              <a:cs typeface="+mn-cs"/>
            </a:endParaRPr>
          </a:p>
          <a:p>
            <a:pPr eaLnBrk="1" hangingPunct="1">
              <a:defRPr/>
            </a:pPr>
            <a:r>
              <a:rPr lang="en-US">
                <a:ea typeface="+mn-ea"/>
                <a:cs typeface="+mn-cs"/>
              </a:rPr>
              <a:t>In the presence of cycles in the control flow graph (for example loops) we need to clarify what we mean by path coverage</a:t>
            </a:r>
          </a:p>
          <a:p>
            <a:pPr lvl="1" eaLnBrk="1" hangingPunct="1">
              <a:defRPr/>
            </a:pPr>
            <a:r>
              <a:rPr lang="en-US">
                <a:ea typeface="+mn-ea"/>
              </a:rPr>
              <a:t>Given a cycle in the control flow graph we can go over the cycle arbitrary number of times, which will create an infinite set of paths </a:t>
            </a:r>
          </a:p>
          <a:p>
            <a:pPr lvl="1" eaLnBrk="1" hangingPunct="1">
              <a:defRPr/>
            </a:pPr>
            <a:r>
              <a:rPr lang="en-US">
                <a:ea typeface="+mn-ea"/>
              </a:rPr>
              <a:t>Redefine path coverage as: each cycle must be executed 0, 1, ..., k times where k is a constant (k could be 1 or 2)</a:t>
            </a:r>
          </a:p>
          <a:p>
            <a:pPr lvl="1" eaLnBrk="1" hangingPunct="1">
              <a:defRPr/>
            </a:pPr>
            <a:endParaRPr lang="en-US">
              <a:ea typeface="+mn-ea"/>
            </a:endParaRPr>
          </a:p>
          <a:p>
            <a:pPr lvl="1" eaLnBrk="1" hangingPunct="1">
              <a:defRPr/>
            </a:pPr>
            <a:endParaRPr lang="en-US">
              <a:ea typeface="+mn-ea"/>
            </a:endParaRPr>
          </a:p>
        </p:txBody>
      </p:sp>
    </p:spTree>
    <p:extLst>
      <p:ext uri="{BB962C8B-B14F-4D97-AF65-F5344CB8AC3E}">
        <p14:creationId xmlns:p14="http://schemas.microsoft.com/office/powerpoint/2010/main" val="3073466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2162" name="Rectangle 2"/>
          <p:cNvSpPr>
            <a:spLocks noGrp="1" noChangeArrowheads="1"/>
          </p:cNvSpPr>
          <p:nvPr>
            <p:ph type="title"/>
          </p:nvPr>
        </p:nvSpPr>
        <p:spPr/>
        <p:txBody>
          <a:bodyPr/>
          <a:lstStyle/>
          <a:p>
            <a:pPr eaLnBrk="1" hangingPunct="1">
              <a:defRPr/>
            </a:pPr>
            <a:r>
              <a:rPr lang="en-US">
                <a:ea typeface="+mj-ea"/>
                <a:cs typeface="+mj-cs"/>
              </a:rPr>
              <a:t>Condition Coverage</a:t>
            </a:r>
          </a:p>
        </p:txBody>
      </p:sp>
      <p:sp>
        <p:nvSpPr>
          <p:cNvPr id="2012163" name="Rectangle 3"/>
          <p:cNvSpPr>
            <a:spLocks noGrp="1" noChangeArrowheads="1"/>
          </p:cNvSpPr>
          <p:nvPr>
            <p:ph type="body" idx="1"/>
          </p:nvPr>
        </p:nvSpPr>
        <p:spPr>
          <a:xfrm>
            <a:off x="335280" y="1072681"/>
            <a:ext cx="9387840" cy="6286500"/>
          </a:xfrm>
        </p:spPr>
        <p:txBody>
          <a:bodyPr>
            <a:normAutofit/>
          </a:bodyPr>
          <a:lstStyle/>
          <a:p>
            <a:pPr eaLnBrk="1" hangingPunct="1">
              <a:lnSpc>
                <a:spcPct val="90000"/>
              </a:lnSpc>
            </a:pPr>
            <a:r>
              <a:rPr lang="en-US" altLang="en-US" dirty="0"/>
              <a:t>In the branch coverage we make sure that we execute every branch at least once</a:t>
            </a:r>
          </a:p>
          <a:p>
            <a:pPr lvl="1" eaLnBrk="1" hangingPunct="1">
              <a:lnSpc>
                <a:spcPct val="90000"/>
              </a:lnSpc>
            </a:pPr>
            <a:r>
              <a:rPr lang="en-US" altLang="en-US" dirty="0"/>
              <a:t>For conditional branches, this means that, we execute the TRUE branch at least once and the FALSE branch at least once</a:t>
            </a:r>
          </a:p>
          <a:p>
            <a:pPr eaLnBrk="1" hangingPunct="1">
              <a:lnSpc>
                <a:spcPct val="90000"/>
              </a:lnSpc>
            </a:pPr>
            <a:r>
              <a:rPr lang="en-US" altLang="en-US" dirty="0"/>
              <a:t>Conditions for conditional branches can be compound </a:t>
            </a:r>
            <a:r>
              <a:rPr lang="en-US" altLang="en-US" dirty="0" err="1"/>
              <a:t>boolean</a:t>
            </a:r>
            <a:r>
              <a:rPr lang="en-US" altLang="en-US" dirty="0"/>
              <a:t> expressions </a:t>
            </a:r>
          </a:p>
          <a:p>
            <a:pPr lvl="1" eaLnBrk="1" hangingPunct="1">
              <a:lnSpc>
                <a:spcPct val="90000"/>
              </a:lnSpc>
            </a:pPr>
            <a:r>
              <a:rPr lang="en-US" altLang="en-US" dirty="0"/>
              <a:t>A compound </a:t>
            </a:r>
            <a:r>
              <a:rPr lang="en-US" altLang="en-US" dirty="0" err="1"/>
              <a:t>boolean</a:t>
            </a:r>
            <a:r>
              <a:rPr lang="en-US" altLang="en-US" dirty="0"/>
              <a:t> expression consists of a combination of </a:t>
            </a:r>
            <a:r>
              <a:rPr lang="en-US" altLang="en-US" dirty="0" err="1"/>
              <a:t>boolean</a:t>
            </a:r>
            <a:r>
              <a:rPr lang="en-US" altLang="en-US" dirty="0"/>
              <a:t> terms combined with logical connectives AND, OR, and NOT </a:t>
            </a:r>
          </a:p>
        </p:txBody>
      </p:sp>
    </p:spTree>
    <p:extLst>
      <p:ext uri="{BB962C8B-B14F-4D97-AF65-F5344CB8AC3E}">
        <p14:creationId xmlns:p14="http://schemas.microsoft.com/office/powerpoint/2010/main" val="298251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types of tests</a:t>
            </a:r>
          </a:p>
        </p:txBody>
      </p:sp>
      <p:sp>
        <p:nvSpPr>
          <p:cNvPr id="3" name="Content Placeholder 2"/>
          <p:cNvSpPr>
            <a:spLocks noGrp="1"/>
          </p:cNvSpPr>
          <p:nvPr>
            <p:ph idx="1"/>
          </p:nvPr>
        </p:nvSpPr>
        <p:spPr/>
        <p:txBody>
          <a:bodyPr/>
          <a:lstStyle/>
          <a:p>
            <a:r>
              <a:rPr lang="en-US" dirty="0"/>
              <a:t>Feature Test: A single execution of an operation  with interaction between operations minimized.</a:t>
            </a:r>
          </a:p>
          <a:p>
            <a:r>
              <a:rPr lang="en-US" dirty="0"/>
              <a:t>Load Test: Testing with field use data and  accounting for interactions.</a:t>
            </a:r>
          </a:p>
          <a:p>
            <a:r>
              <a:rPr lang="en-US" dirty="0"/>
              <a:t>Regression Test: Feature tests after every build  involving significant change, i.e., check whether a  bug fix worked.</a:t>
            </a:r>
          </a:p>
          <a:p>
            <a:endParaRPr lang="en-US" dirty="0"/>
          </a:p>
        </p:txBody>
      </p:sp>
    </p:spTree>
    <p:extLst>
      <p:ext uri="{BB962C8B-B14F-4D97-AF65-F5344CB8AC3E}">
        <p14:creationId xmlns:p14="http://schemas.microsoft.com/office/powerpoint/2010/main" val="1492657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2162" name="Rectangle 2"/>
          <p:cNvSpPr>
            <a:spLocks noGrp="1" noChangeArrowheads="1"/>
          </p:cNvSpPr>
          <p:nvPr>
            <p:ph type="title"/>
          </p:nvPr>
        </p:nvSpPr>
        <p:spPr/>
        <p:txBody>
          <a:bodyPr/>
          <a:lstStyle/>
          <a:p>
            <a:pPr eaLnBrk="1" hangingPunct="1">
              <a:defRPr/>
            </a:pPr>
            <a:r>
              <a:rPr lang="en-US">
                <a:ea typeface="+mj-ea"/>
                <a:cs typeface="+mj-cs"/>
              </a:rPr>
              <a:t>Condition Coverage</a:t>
            </a:r>
          </a:p>
        </p:txBody>
      </p:sp>
      <p:sp>
        <p:nvSpPr>
          <p:cNvPr id="2012163" name="Rectangle 3"/>
          <p:cNvSpPr>
            <a:spLocks noGrp="1" noChangeArrowheads="1"/>
          </p:cNvSpPr>
          <p:nvPr>
            <p:ph type="body" idx="1"/>
          </p:nvPr>
        </p:nvSpPr>
        <p:spPr>
          <a:xfrm>
            <a:off x="335280" y="1072681"/>
            <a:ext cx="9387840" cy="6286500"/>
          </a:xfrm>
        </p:spPr>
        <p:txBody>
          <a:bodyPr>
            <a:normAutofit/>
          </a:bodyPr>
          <a:lstStyle/>
          <a:p>
            <a:pPr eaLnBrk="1" hangingPunct="1">
              <a:lnSpc>
                <a:spcPct val="90000"/>
              </a:lnSpc>
            </a:pPr>
            <a:r>
              <a:rPr lang="en-US" altLang="en-US" dirty="0"/>
              <a:t>Condition coverage: </a:t>
            </a:r>
          </a:p>
          <a:p>
            <a:pPr lvl="1" eaLnBrk="1" hangingPunct="1">
              <a:lnSpc>
                <a:spcPct val="90000"/>
              </a:lnSpc>
            </a:pPr>
            <a:r>
              <a:rPr lang="en-US" altLang="en-US" dirty="0"/>
              <a:t>Select a test set </a:t>
            </a:r>
            <a:r>
              <a:rPr lang="en-US" altLang="en-US" i="1" dirty="0"/>
              <a:t>T</a:t>
            </a:r>
            <a:r>
              <a:rPr lang="en-US" altLang="en-US" dirty="0"/>
              <a:t> such that by executing</a:t>
            </a:r>
            <a:r>
              <a:rPr lang="en-US" altLang="en-US" i="1" dirty="0"/>
              <a:t> </a:t>
            </a:r>
            <a:r>
              <a:rPr lang="en-US" altLang="en-US" dirty="0"/>
              <a:t>program</a:t>
            </a:r>
            <a:r>
              <a:rPr lang="en-US" altLang="en-US" i="1" dirty="0"/>
              <a:t> P</a:t>
            </a:r>
            <a:r>
              <a:rPr lang="en-US" altLang="en-US" dirty="0"/>
              <a:t> for each test case </a:t>
            </a:r>
            <a:r>
              <a:rPr lang="en-US" altLang="en-US" i="1" dirty="0"/>
              <a:t>d</a:t>
            </a:r>
            <a:r>
              <a:rPr lang="en-US" altLang="en-US" dirty="0"/>
              <a:t> in </a:t>
            </a:r>
            <a:r>
              <a:rPr lang="en-US" altLang="en-US" i="1" dirty="0"/>
              <a:t>T</a:t>
            </a:r>
            <a:r>
              <a:rPr lang="en-US" altLang="en-US" dirty="0"/>
              <a:t>, </a:t>
            </a:r>
            <a:r>
              <a:rPr lang="en-US" altLang="en-US" b="1" dirty="0"/>
              <a:t>(1)</a:t>
            </a:r>
            <a:r>
              <a:rPr lang="en-US" altLang="en-US" dirty="0"/>
              <a:t> each edge of </a:t>
            </a:r>
            <a:r>
              <a:rPr lang="en-US" altLang="en-US" i="1" dirty="0"/>
              <a:t>P</a:t>
            </a:r>
            <a:r>
              <a:rPr lang="ja-JP" altLang="en-US" dirty="0"/>
              <a:t>’</a:t>
            </a:r>
            <a:r>
              <a:rPr lang="en-US" altLang="ja-JP" dirty="0"/>
              <a:t>s control flow graph is traversed at least once </a:t>
            </a:r>
            <a:r>
              <a:rPr lang="en-US" altLang="ja-JP" b="1" dirty="0"/>
              <a:t>and (2)</a:t>
            </a:r>
            <a:r>
              <a:rPr lang="en-US" altLang="ja-JP" dirty="0"/>
              <a:t> each </a:t>
            </a:r>
            <a:r>
              <a:rPr lang="en-US" altLang="ja-JP" dirty="0" err="1"/>
              <a:t>boolean</a:t>
            </a:r>
            <a:r>
              <a:rPr lang="en-US" altLang="ja-JP" dirty="0"/>
              <a:t> term that appears in a branch condition takes the value TRUE at least once and the value FALSE at least once</a:t>
            </a:r>
          </a:p>
          <a:p>
            <a:pPr eaLnBrk="1" hangingPunct="1">
              <a:lnSpc>
                <a:spcPct val="90000"/>
              </a:lnSpc>
            </a:pPr>
            <a:r>
              <a:rPr lang="en-US" altLang="en-US" dirty="0"/>
              <a:t>Condition coverage is a refinement of branch coverage (part (1) is same as the branch coverage)</a:t>
            </a:r>
          </a:p>
          <a:p>
            <a:pPr eaLnBrk="1" hangingPunct="1">
              <a:lnSpc>
                <a:spcPct val="90000"/>
              </a:lnSpc>
            </a:pPr>
            <a:endParaRPr lang="en-US" altLang="en-US" dirty="0"/>
          </a:p>
        </p:txBody>
      </p:sp>
    </p:spTree>
    <p:extLst>
      <p:ext uri="{BB962C8B-B14F-4D97-AF65-F5344CB8AC3E}">
        <p14:creationId xmlns:p14="http://schemas.microsoft.com/office/powerpoint/2010/main" val="22818658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4210" name="Rectangle 2"/>
          <p:cNvSpPr>
            <a:spLocks noGrp="1" noChangeArrowheads="1"/>
          </p:cNvSpPr>
          <p:nvPr>
            <p:ph type="title"/>
          </p:nvPr>
        </p:nvSpPr>
        <p:spPr/>
        <p:txBody>
          <a:bodyPr/>
          <a:lstStyle/>
          <a:p>
            <a:pPr eaLnBrk="1" hangingPunct="1">
              <a:defRPr/>
            </a:pPr>
            <a:r>
              <a:rPr lang="en-US">
                <a:ea typeface="+mj-ea"/>
                <a:cs typeface="+mj-cs"/>
              </a:rPr>
              <a:t>Condition Coverage</a:t>
            </a:r>
          </a:p>
        </p:txBody>
      </p:sp>
      <p:sp>
        <p:nvSpPr>
          <p:cNvPr id="2014211" name="Rectangle 3"/>
          <p:cNvSpPr>
            <a:spLocks noChangeArrowheads="1"/>
          </p:cNvSpPr>
          <p:nvPr/>
        </p:nvSpPr>
        <p:spPr bwMode="auto">
          <a:xfrm>
            <a:off x="251460" y="1790700"/>
            <a:ext cx="5029200" cy="28346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1980">
                <a:latin typeface="Courier New" charset="0"/>
                <a:ea typeface="ＭＳ Ｐゴシック" charset="0"/>
              </a:rPr>
              <a:t>something(int x) </a:t>
            </a:r>
          </a:p>
          <a:p>
            <a:pPr>
              <a:defRPr/>
            </a:pPr>
            <a:r>
              <a:rPr lang="en-US" sz="1980">
                <a:latin typeface="Courier New" charset="0"/>
                <a:ea typeface="ＭＳ Ｐゴシック" charset="0"/>
              </a:rPr>
              <a:t>{</a:t>
            </a:r>
          </a:p>
          <a:p>
            <a:pPr>
              <a:defRPr/>
            </a:pPr>
            <a:r>
              <a:rPr lang="en-US" sz="1980">
                <a:latin typeface="Courier New" charset="0"/>
                <a:ea typeface="ＭＳ Ｐゴシック" charset="0"/>
              </a:rPr>
              <a:t>  if (x &lt; 0 ||  y &lt; x) </a:t>
            </a:r>
          </a:p>
          <a:p>
            <a:pPr>
              <a:defRPr/>
            </a:pPr>
            <a:r>
              <a:rPr lang="en-US" sz="1980">
                <a:latin typeface="Courier New" charset="0"/>
                <a:ea typeface="ＭＳ Ｐゴシック" charset="0"/>
              </a:rPr>
              <a:t>  {</a:t>
            </a:r>
          </a:p>
          <a:p>
            <a:pPr>
              <a:defRPr/>
            </a:pPr>
            <a:r>
              <a:rPr lang="en-US" sz="1980">
                <a:latin typeface="Courier New" charset="0"/>
                <a:ea typeface="ＭＳ Ｐゴシック" charset="0"/>
              </a:rPr>
              <a:t>    y := -y;</a:t>
            </a:r>
          </a:p>
          <a:p>
            <a:pPr>
              <a:defRPr/>
            </a:pPr>
            <a:r>
              <a:rPr lang="en-US" sz="1980">
                <a:latin typeface="Courier New" charset="0"/>
                <a:ea typeface="ＭＳ Ｐゴシック" charset="0"/>
              </a:rPr>
              <a:t>    x := -x;</a:t>
            </a:r>
          </a:p>
          <a:p>
            <a:pPr>
              <a:defRPr/>
            </a:pPr>
            <a:r>
              <a:rPr lang="en-US" sz="1980">
                <a:latin typeface="Courier New" charset="0"/>
                <a:ea typeface="ＭＳ Ｐゴシック" charset="0"/>
              </a:rPr>
              <a:t>  }</a:t>
            </a:r>
          </a:p>
          <a:p>
            <a:pPr>
              <a:defRPr/>
            </a:pPr>
            <a:r>
              <a:rPr lang="en-US" sz="1980">
                <a:latin typeface="Courier New" charset="0"/>
                <a:ea typeface="ＭＳ Ｐゴシック" charset="0"/>
              </a:rPr>
              <a:t>  z := x;</a:t>
            </a:r>
          </a:p>
          <a:p>
            <a:pPr>
              <a:defRPr/>
            </a:pPr>
            <a:r>
              <a:rPr lang="en-US" sz="1980">
                <a:latin typeface="Courier New" charset="0"/>
                <a:ea typeface="ＭＳ Ｐゴシック" charset="0"/>
              </a:rPr>
              <a:t>}  </a:t>
            </a:r>
          </a:p>
        </p:txBody>
      </p:sp>
      <p:sp>
        <p:nvSpPr>
          <p:cNvPr id="2014212" name="Text Box 4"/>
          <p:cNvSpPr txBox="1">
            <a:spLocks noChangeArrowheads="1"/>
          </p:cNvSpPr>
          <p:nvPr/>
        </p:nvSpPr>
        <p:spPr bwMode="auto">
          <a:xfrm>
            <a:off x="4191000" y="1203961"/>
            <a:ext cx="4861560" cy="19205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1980">
                <a:latin typeface="Times New Roman" charset="0"/>
                <a:ea typeface="ＭＳ Ｐゴシック" charset="0"/>
              </a:rPr>
              <a:t>T = {(x=</a:t>
            </a:r>
            <a:r>
              <a:rPr lang="en-US" sz="1980">
                <a:latin typeface="Times New Roman" charset="0"/>
                <a:ea typeface="ＭＳ Ｐゴシック" charset="0"/>
                <a:sym typeface="Symbol" charset="0"/>
              </a:rPr>
              <a:t></a:t>
            </a:r>
            <a:r>
              <a:rPr lang="en-US" sz="1980">
                <a:latin typeface="Times New Roman" charset="0"/>
                <a:ea typeface="ＭＳ Ｐゴシック" charset="0"/>
              </a:rPr>
              <a:t>1, y=</a:t>
            </a:r>
            <a:r>
              <a:rPr lang="en-US" sz="1980">
                <a:latin typeface="Times New Roman" charset="0"/>
                <a:ea typeface="ＭＳ Ｐゴシック" charset="0"/>
                <a:sym typeface="Symbol" charset="0"/>
              </a:rPr>
              <a:t>1</a:t>
            </a:r>
            <a:r>
              <a:rPr lang="en-US" sz="1980">
                <a:latin typeface="Times New Roman" charset="0"/>
                <a:ea typeface="ＭＳ Ｐゴシック" charset="0"/>
              </a:rPr>
              <a:t>), (x=</a:t>
            </a:r>
            <a:r>
              <a:rPr lang="en-US" sz="1980">
                <a:latin typeface="Times New Roman" charset="0"/>
                <a:ea typeface="ＭＳ Ｐゴシック" charset="0"/>
                <a:sym typeface="Symbol" charset="0"/>
              </a:rPr>
              <a:t>1</a:t>
            </a:r>
            <a:r>
              <a:rPr lang="en-US" sz="1980">
                <a:latin typeface="Times New Roman" charset="0"/>
                <a:ea typeface="ＭＳ Ｐゴシック" charset="0"/>
              </a:rPr>
              <a:t>, y=1)} will achieve</a:t>
            </a:r>
          </a:p>
          <a:p>
            <a:pPr>
              <a:defRPr/>
            </a:pPr>
            <a:r>
              <a:rPr lang="en-US" sz="1980">
                <a:latin typeface="Times New Roman" charset="0"/>
                <a:ea typeface="ＭＳ Ｐゴシック" charset="0"/>
              </a:rPr>
              <a:t>statement, branch and path coverage, however T will not achieve condition coverage because the boolean term  </a:t>
            </a:r>
            <a:r>
              <a:rPr lang="en-US" sz="1980">
                <a:latin typeface="Courier New" charset="0"/>
                <a:ea typeface="ＭＳ Ｐゴシック" charset="0"/>
              </a:rPr>
              <a:t>(y &lt; x)</a:t>
            </a:r>
            <a:r>
              <a:rPr lang="en-US" sz="1980">
                <a:latin typeface="Times New Roman" charset="0"/>
                <a:ea typeface="ＭＳ Ｐゴシック" charset="0"/>
              </a:rPr>
              <a:t> never evaluates to true. This test set satisfies part (1) but does not satisfy part (2).</a:t>
            </a:r>
          </a:p>
        </p:txBody>
      </p:sp>
      <p:sp>
        <p:nvSpPr>
          <p:cNvPr id="2014213" name="Rectangle 5"/>
          <p:cNvSpPr>
            <a:spLocks noChangeArrowheads="1"/>
          </p:cNvSpPr>
          <p:nvPr/>
        </p:nvSpPr>
        <p:spPr bwMode="auto">
          <a:xfrm>
            <a:off x="3185160" y="3718560"/>
            <a:ext cx="2514600" cy="419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2014214" name="Rectangle 6"/>
          <p:cNvSpPr>
            <a:spLocks noChangeArrowheads="1"/>
          </p:cNvSpPr>
          <p:nvPr/>
        </p:nvSpPr>
        <p:spPr bwMode="auto">
          <a:xfrm>
            <a:off x="3688080" y="6210300"/>
            <a:ext cx="1676400" cy="419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2014215" name="Rectangle 7"/>
          <p:cNvSpPr>
            <a:spLocks noChangeArrowheads="1"/>
          </p:cNvSpPr>
          <p:nvPr/>
        </p:nvSpPr>
        <p:spPr bwMode="auto">
          <a:xfrm>
            <a:off x="1844040" y="4892040"/>
            <a:ext cx="1676400" cy="75438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2014216" name="Text Box 8"/>
          <p:cNvSpPr txBox="1">
            <a:spLocks noChangeArrowheads="1"/>
          </p:cNvSpPr>
          <p:nvPr/>
        </p:nvSpPr>
        <p:spPr bwMode="auto">
          <a:xfrm>
            <a:off x="3101340" y="3718560"/>
            <a:ext cx="2621230"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dirty="0">
                <a:latin typeface="Courier New" charset="0"/>
                <a:ea typeface="ＭＳ Ｐゴシック" charset="0"/>
              </a:rPr>
              <a:t>(x &lt; 0 || y &lt; x)</a:t>
            </a:r>
          </a:p>
        </p:txBody>
      </p:sp>
      <p:sp>
        <p:nvSpPr>
          <p:cNvPr id="2014217" name="Rectangle 9"/>
          <p:cNvSpPr>
            <a:spLocks noChangeArrowheads="1"/>
          </p:cNvSpPr>
          <p:nvPr/>
        </p:nvSpPr>
        <p:spPr bwMode="auto">
          <a:xfrm>
            <a:off x="1927860" y="4556761"/>
            <a:ext cx="1402948" cy="10064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sz="1980">
              <a:latin typeface="Courier New" charset="0"/>
              <a:ea typeface="ＭＳ Ｐゴシック" charset="0"/>
            </a:endParaRPr>
          </a:p>
          <a:p>
            <a:pPr>
              <a:defRPr/>
            </a:pPr>
            <a:r>
              <a:rPr lang="en-US" sz="1980">
                <a:latin typeface="Courier New" charset="0"/>
                <a:ea typeface="ＭＳ Ｐゴシック" charset="0"/>
              </a:rPr>
              <a:t>y := -y;</a:t>
            </a:r>
          </a:p>
          <a:p>
            <a:pPr>
              <a:defRPr/>
            </a:pPr>
            <a:r>
              <a:rPr lang="en-US" sz="1980">
                <a:latin typeface="Courier New" charset="0"/>
                <a:ea typeface="ＭＳ Ｐゴシック" charset="0"/>
              </a:rPr>
              <a:t>x := -x;</a:t>
            </a:r>
          </a:p>
        </p:txBody>
      </p:sp>
      <p:sp>
        <p:nvSpPr>
          <p:cNvPr id="2014218" name="Text Box 10"/>
          <p:cNvSpPr txBox="1">
            <a:spLocks noChangeArrowheads="1"/>
          </p:cNvSpPr>
          <p:nvPr/>
        </p:nvSpPr>
        <p:spPr bwMode="auto">
          <a:xfrm>
            <a:off x="4023360" y="6210300"/>
            <a:ext cx="1098378"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Courier New" charset="0"/>
                <a:ea typeface="ＭＳ Ｐゴシック" charset="0"/>
              </a:rPr>
              <a:t>z := x</a:t>
            </a:r>
          </a:p>
        </p:txBody>
      </p:sp>
      <p:sp>
        <p:nvSpPr>
          <p:cNvPr id="2014219" name="Text Box 11"/>
          <p:cNvSpPr txBox="1">
            <a:spLocks noChangeArrowheads="1"/>
          </p:cNvSpPr>
          <p:nvPr/>
        </p:nvSpPr>
        <p:spPr bwMode="auto">
          <a:xfrm>
            <a:off x="3268980" y="3299460"/>
            <a:ext cx="481222"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B0</a:t>
            </a:r>
          </a:p>
        </p:txBody>
      </p:sp>
      <p:sp>
        <p:nvSpPr>
          <p:cNvPr id="2014220" name="Text Box 12"/>
          <p:cNvSpPr txBox="1">
            <a:spLocks noChangeArrowheads="1"/>
          </p:cNvSpPr>
          <p:nvPr/>
        </p:nvSpPr>
        <p:spPr bwMode="auto">
          <a:xfrm>
            <a:off x="1844040" y="4472940"/>
            <a:ext cx="481222"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B1</a:t>
            </a:r>
          </a:p>
        </p:txBody>
      </p:sp>
      <p:sp>
        <p:nvSpPr>
          <p:cNvPr id="2014221" name="Text Box 13"/>
          <p:cNvSpPr txBox="1">
            <a:spLocks noChangeArrowheads="1"/>
          </p:cNvSpPr>
          <p:nvPr/>
        </p:nvSpPr>
        <p:spPr bwMode="auto">
          <a:xfrm>
            <a:off x="4861560" y="5981700"/>
            <a:ext cx="481222"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B2</a:t>
            </a:r>
          </a:p>
        </p:txBody>
      </p:sp>
      <p:sp>
        <p:nvSpPr>
          <p:cNvPr id="2014222" name="Line 14"/>
          <p:cNvSpPr>
            <a:spLocks noChangeShapeType="1"/>
          </p:cNvSpPr>
          <p:nvPr/>
        </p:nvSpPr>
        <p:spPr bwMode="auto">
          <a:xfrm flipH="1">
            <a:off x="2849880" y="4137660"/>
            <a:ext cx="754380" cy="7543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2014223" name="Line 15"/>
          <p:cNvSpPr>
            <a:spLocks noChangeShapeType="1"/>
          </p:cNvSpPr>
          <p:nvPr/>
        </p:nvSpPr>
        <p:spPr bwMode="auto">
          <a:xfrm>
            <a:off x="2933700" y="5646420"/>
            <a:ext cx="1047591" cy="5638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2014224" name="Line 16"/>
          <p:cNvSpPr>
            <a:spLocks noChangeShapeType="1"/>
          </p:cNvSpPr>
          <p:nvPr/>
        </p:nvSpPr>
        <p:spPr bwMode="auto">
          <a:xfrm>
            <a:off x="4777740" y="4137660"/>
            <a:ext cx="0" cy="20726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980">
              <a:latin typeface="Times New Roman" charset="0"/>
              <a:ea typeface="ＭＳ Ｐゴシック" charset="0"/>
            </a:endParaRPr>
          </a:p>
        </p:txBody>
      </p:sp>
      <p:sp>
        <p:nvSpPr>
          <p:cNvPr id="2014225" name="Text Box 17"/>
          <p:cNvSpPr txBox="1">
            <a:spLocks noChangeArrowheads="1"/>
          </p:cNvSpPr>
          <p:nvPr/>
        </p:nvSpPr>
        <p:spPr bwMode="auto">
          <a:xfrm>
            <a:off x="6537961" y="4561999"/>
            <a:ext cx="184731"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sz="1980">
              <a:latin typeface="Times New Roman" charset="0"/>
              <a:ea typeface="ＭＳ Ｐゴシック" charset="0"/>
            </a:endParaRPr>
          </a:p>
        </p:txBody>
      </p:sp>
      <p:sp>
        <p:nvSpPr>
          <p:cNvPr id="2014226" name="Text Box 18"/>
          <p:cNvSpPr txBox="1">
            <a:spLocks noChangeArrowheads="1"/>
          </p:cNvSpPr>
          <p:nvPr/>
        </p:nvSpPr>
        <p:spPr bwMode="auto">
          <a:xfrm>
            <a:off x="3352800" y="4221480"/>
            <a:ext cx="579005"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true</a:t>
            </a:r>
          </a:p>
        </p:txBody>
      </p:sp>
      <p:sp>
        <p:nvSpPr>
          <p:cNvPr id="2014227" name="Text Box 19"/>
          <p:cNvSpPr txBox="1">
            <a:spLocks noChangeArrowheads="1"/>
          </p:cNvSpPr>
          <p:nvPr/>
        </p:nvSpPr>
        <p:spPr bwMode="auto">
          <a:xfrm>
            <a:off x="4777740" y="4221480"/>
            <a:ext cx="663964"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false</a:t>
            </a:r>
          </a:p>
        </p:txBody>
      </p:sp>
      <p:sp>
        <p:nvSpPr>
          <p:cNvPr id="2014228" name="Text Box 20"/>
          <p:cNvSpPr txBox="1">
            <a:spLocks noChangeArrowheads="1"/>
          </p:cNvSpPr>
          <p:nvPr/>
        </p:nvSpPr>
        <p:spPr bwMode="auto">
          <a:xfrm>
            <a:off x="586740" y="5897880"/>
            <a:ext cx="2242922"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Control Flow Graph</a:t>
            </a:r>
          </a:p>
        </p:txBody>
      </p:sp>
      <p:sp>
        <p:nvSpPr>
          <p:cNvPr id="2014229" name="Text Box 21"/>
          <p:cNvSpPr txBox="1">
            <a:spLocks noChangeArrowheads="1"/>
          </p:cNvSpPr>
          <p:nvPr/>
        </p:nvSpPr>
        <p:spPr bwMode="auto">
          <a:xfrm>
            <a:off x="5951220" y="3383281"/>
            <a:ext cx="3855720" cy="25299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1980" dirty="0">
                <a:latin typeface="Times New Roman" charset="0"/>
                <a:ea typeface="ＭＳ Ｐゴシック" charset="0"/>
              </a:rPr>
              <a:t>T = {(x=</a:t>
            </a:r>
            <a:r>
              <a:rPr lang="en-US" sz="1980" dirty="0">
                <a:latin typeface="Times New Roman" charset="0"/>
                <a:ea typeface="ＭＳ Ｐゴシック" charset="0"/>
                <a:sym typeface="Symbol" charset="0"/>
              </a:rPr>
              <a:t></a:t>
            </a:r>
            <a:r>
              <a:rPr lang="en-US" sz="1980" dirty="0">
                <a:latin typeface="Times New Roman" charset="0"/>
                <a:ea typeface="ＭＳ Ｐゴシック" charset="0"/>
              </a:rPr>
              <a:t>1, y=1), (x=</a:t>
            </a:r>
            <a:r>
              <a:rPr lang="en-US" sz="1980" dirty="0">
                <a:latin typeface="Times New Roman" charset="0"/>
                <a:ea typeface="ＭＳ Ｐゴシック" charset="0"/>
                <a:sym typeface="Symbol" charset="0"/>
              </a:rPr>
              <a:t>1</a:t>
            </a:r>
            <a:r>
              <a:rPr lang="en-US" sz="1980" dirty="0">
                <a:latin typeface="Times New Roman" charset="0"/>
                <a:ea typeface="ＭＳ Ｐゴシック" charset="0"/>
              </a:rPr>
              <a:t>, y=0)} </a:t>
            </a:r>
          </a:p>
          <a:p>
            <a:pPr>
              <a:defRPr/>
            </a:pPr>
            <a:r>
              <a:rPr lang="en-US" sz="1980" dirty="0">
                <a:latin typeface="Times New Roman" charset="0"/>
                <a:ea typeface="ＭＳ Ｐゴシック" charset="0"/>
              </a:rPr>
              <a:t>will not achieve condition coverage either. This test set satisfies part (2) but does not satisfy part (1). It does not achieve branch coverage since both test cases take the true branch, and, hence, it does not achieve condition coverage by definition. </a:t>
            </a:r>
          </a:p>
        </p:txBody>
      </p:sp>
      <p:sp>
        <p:nvSpPr>
          <p:cNvPr id="2014230" name="Text Box 22"/>
          <p:cNvSpPr txBox="1">
            <a:spLocks noChangeArrowheads="1"/>
          </p:cNvSpPr>
          <p:nvPr/>
        </p:nvSpPr>
        <p:spPr bwMode="auto">
          <a:xfrm>
            <a:off x="5803633" y="6049934"/>
            <a:ext cx="3855720" cy="7017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1980" dirty="0">
                <a:latin typeface="Times New Roman" charset="0"/>
                <a:ea typeface="ＭＳ Ｐゴシック" charset="0"/>
              </a:rPr>
              <a:t>T = {(x=</a:t>
            </a:r>
            <a:r>
              <a:rPr lang="en-US" sz="1980" dirty="0">
                <a:latin typeface="Times New Roman" charset="0"/>
                <a:ea typeface="ＭＳ Ｐゴシック" charset="0"/>
                <a:sym typeface="Symbol" charset="0"/>
              </a:rPr>
              <a:t></a:t>
            </a:r>
            <a:r>
              <a:rPr lang="en-US" sz="1980" dirty="0">
                <a:latin typeface="Times New Roman" charset="0"/>
                <a:ea typeface="ＭＳ Ｐゴシック" charset="0"/>
              </a:rPr>
              <a:t>1, y=</a:t>
            </a:r>
            <a:r>
              <a:rPr lang="en-US" sz="1980" dirty="0">
                <a:latin typeface="Times New Roman" charset="0"/>
                <a:ea typeface="ＭＳ Ｐゴシック" charset="0"/>
                <a:sym typeface="Symbol" charset="0"/>
              </a:rPr>
              <a:t></a:t>
            </a:r>
            <a:r>
              <a:rPr lang="en-US" sz="1980" dirty="0">
                <a:latin typeface="Times New Roman" charset="0"/>
                <a:ea typeface="ＭＳ Ｐゴシック" charset="0"/>
              </a:rPr>
              <a:t>2), {(x=</a:t>
            </a:r>
            <a:r>
              <a:rPr lang="en-US" sz="1980" dirty="0">
                <a:latin typeface="Times New Roman" charset="0"/>
                <a:ea typeface="ＭＳ Ｐゴシック" charset="0"/>
                <a:sym typeface="Symbol" charset="0"/>
              </a:rPr>
              <a:t>1</a:t>
            </a:r>
            <a:r>
              <a:rPr lang="en-US" sz="1980" dirty="0">
                <a:latin typeface="Times New Roman" charset="0"/>
                <a:ea typeface="ＭＳ Ｐゴシック" charset="0"/>
              </a:rPr>
              <a:t>, y=1)} </a:t>
            </a:r>
          </a:p>
          <a:p>
            <a:pPr>
              <a:defRPr/>
            </a:pPr>
            <a:r>
              <a:rPr lang="en-US" sz="1980" dirty="0">
                <a:latin typeface="Times New Roman" charset="0"/>
                <a:ea typeface="ＭＳ Ｐゴシック" charset="0"/>
              </a:rPr>
              <a:t>achieves condition coverage. </a:t>
            </a:r>
          </a:p>
        </p:txBody>
      </p:sp>
    </p:spTree>
    <p:extLst>
      <p:ext uri="{BB962C8B-B14F-4D97-AF65-F5344CB8AC3E}">
        <p14:creationId xmlns:p14="http://schemas.microsoft.com/office/powerpoint/2010/main" val="188376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142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142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4229" grpId="0"/>
      <p:bldP spid="201423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6259" name="Rectangle 3"/>
          <p:cNvSpPr>
            <a:spLocks noGrp="1" noChangeArrowheads="1"/>
          </p:cNvSpPr>
          <p:nvPr>
            <p:ph idx="1"/>
          </p:nvPr>
        </p:nvSpPr>
        <p:spPr>
          <a:xfrm>
            <a:off x="502920" y="1333743"/>
            <a:ext cx="9052560" cy="6133857"/>
          </a:xfrm>
        </p:spPr>
        <p:txBody>
          <a:bodyPr>
            <a:normAutofit fontScale="85000" lnSpcReduction="20000"/>
          </a:bodyPr>
          <a:lstStyle/>
          <a:p>
            <a:r>
              <a:rPr lang="en-US" altLang="en-US" sz="2000" dirty="0"/>
              <a:t>Multiple condition coverage reports whether every possible combination of </a:t>
            </a:r>
            <a:r>
              <a:rPr lang="en-US" altLang="en-US" sz="2000" dirty="0" err="1"/>
              <a:t>boolean</a:t>
            </a:r>
            <a:r>
              <a:rPr lang="en-US" altLang="en-US" sz="2000" dirty="0"/>
              <a:t> sub-expressions occurs. </a:t>
            </a:r>
          </a:p>
          <a:p>
            <a:pPr eaLnBrk="1" hangingPunct="1">
              <a:defRPr/>
            </a:pPr>
            <a:r>
              <a:rPr lang="en-US" sz="1980" dirty="0"/>
              <a:t>For example for the previous example we had:</a:t>
            </a:r>
          </a:p>
          <a:p>
            <a:pPr eaLnBrk="1" hangingPunct="1">
              <a:buFontTx/>
              <a:buNone/>
              <a:defRPr/>
            </a:pPr>
            <a:r>
              <a:rPr lang="en-US" sz="1980" dirty="0">
                <a:latin typeface="Courier New" charset="0"/>
              </a:rPr>
              <a:t>  </a:t>
            </a:r>
          </a:p>
          <a:p>
            <a:pPr eaLnBrk="1" hangingPunct="1">
              <a:buFontTx/>
              <a:buNone/>
              <a:defRPr/>
            </a:pPr>
            <a:endParaRPr lang="en-US" sz="1980" dirty="0">
              <a:latin typeface="Courier New" charset="0"/>
            </a:endParaRPr>
          </a:p>
          <a:p>
            <a:pPr eaLnBrk="1" hangingPunct="1">
              <a:buFontTx/>
              <a:buNone/>
              <a:defRPr/>
            </a:pPr>
            <a:r>
              <a:rPr lang="en-US" sz="1980" dirty="0">
                <a:latin typeface="Courier New" charset="0"/>
              </a:rPr>
              <a:t>    x &lt; 0  and  y &lt; x</a:t>
            </a:r>
          </a:p>
          <a:p>
            <a:pPr eaLnBrk="1" hangingPunct="1">
              <a:buFontTx/>
              <a:buNone/>
              <a:defRPr/>
            </a:pPr>
            <a:endParaRPr lang="en-US" sz="1980" dirty="0">
              <a:latin typeface="Courier New" charset="0"/>
            </a:endParaRPr>
          </a:p>
          <a:p>
            <a:pPr eaLnBrk="1" hangingPunct="1">
              <a:buFontTx/>
              <a:buNone/>
              <a:defRPr/>
            </a:pPr>
            <a:endParaRPr lang="en-US" sz="1980" dirty="0">
              <a:latin typeface="Courier New" charset="0"/>
            </a:endParaRPr>
          </a:p>
          <a:p>
            <a:pPr eaLnBrk="1" hangingPunct="1">
              <a:buFontTx/>
              <a:buNone/>
              <a:defRPr/>
            </a:pPr>
            <a:endParaRPr lang="en-US" sz="1980" dirty="0">
              <a:latin typeface="Courier New" charset="0"/>
            </a:endParaRPr>
          </a:p>
          <a:p>
            <a:pPr eaLnBrk="1" hangingPunct="1">
              <a:buFontTx/>
              <a:buNone/>
              <a:defRPr/>
            </a:pPr>
            <a:endParaRPr lang="en-US" sz="1980" dirty="0">
              <a:latin typeface="Courier New" charset="0"/>
            </a:endParaRPr>
          </a:p>
          <a:p>
            <a:pPr eaLnBrk="1" hangingPunct="1">
              <a:buFontTx/>
              <a:buNone/>
              <a:defRPr/>
            </a:pPr>
            <a:endParaRPr lang="en-US" sz="1980" dirty="0">
              <a:latin typeface="Courier New" charset="0"/>
            </a:endParaRPr>
          </a:p>
          <a:p>
            <a:pPr eaLnBrk="1" hangingPunct="1">
              <a:defRPr/>
            </a:pPr>
            <a:r>
              <a:rPr lang="en-US" sz="1980" dirty="0"/>
              <a:t>Test set {(x=</a:t>
            </a:r>
            <a:r>
              <a:rPr lang="en-US" sz="1980" dirty="0">
                <a:sym typeface="Symbol" charset="0"/>
              </a:rPr>
              <a:t></a:t>
            </a:r>
            <a:r>
              <a:rPr lang="en-US" sz="1980" dirty="0"/>
              <a:t>1, y=</a:t>
            </a:r>
            <a:r>
              <a:rPr lang="en-US" sz="1980" dirty="0">
                <a:sym typeface="Symbol" charset="0"/>
              </a:rPr>
              <a:t></a:t>
            </a:r>
            <a:r>
              <a:rPr lang="en-US" sz="1980" dirty="0"/>
              <a:t>2), (x=</a:t>
            </a:r>
            <a:r>
              <a:rPr lang="en-US" sz="1980" dirty="0">
                <a:sym typeface="Symbol" charset="0"/>
              </a:rPr>
              <a:t>1</a:t>
            </a:r>
            <a:r>
              <a:rPr lang="en-US" sz="1980" dirty="0"/>
              <a:t>, y=1)}, achieves condition coverage:</a:t>
            </a:r>
          </a:p>
          <a:p>
            <a:pPr lvl="1" eaLnBrk="1" hangingPunct="1">
              <a:defRPr/>
            </a:pPr>
            <a:r>
              <a:rPr lang="en-US" sz="1980" dirty="0"/>
              <a:t>test case (x=</a:t>
            </a:r>
            <a:r>
              <a:rPr lang="en-US" sz="1980" dirty="0">
                <a:sym typeface="Symbol" charset="0"/>
              </a:rPr>
              <a:t></a:t>
            </a:r>
            <a:r>
              <a:rPr lang="en-US" sz="1980" dirty="0"/>
              <a:t>1, y=</a:t>
            </a:r>
            <a:r>
              <a:rPr lang="en-US" sz="1980" dirty="0">
                <a:sym typeface="Symbol" charset="0"/>
              </a:rPr>
              <a:t></a:t>
            </a:r>
            <a:r>
              <a:rPr lang="en-US" sz="1980" dirty="0"/>
              <a:t>2) makes </a:t>
            </a:r>
            <a:r>
              <a:rPr lang="en-US" sz="1980" b="1" dirty="0"/>
              <a:t>term1=true, term2=true,</a:t>
            </a:r>
            <a:r>
              <a:rPr lang="en-US" sz="1980" dirty="0"/>
              <a:t> and the whole expression evaluates to true (i.e., we take the true branch)</a:t>
            </a:r>
          </a:p>
          <a:p>
            <a:pPr lvl="1" eaLnBrk="1" hangingPunct="1">
              <a:defRPr/>
            </a:pPr>
            <a:r>
              <a:rPr lang="en-US" sz="1980" dirty="0"/>
              <a:t>test case (x=1, y=1) makes </a:t>
            </a:r>
            <a:r>
              <a:rPr lang="en-US" sz="1980" b="1" dirty="0"/>
              <a:t>term1=false, term2=false</a:t>
            </a:r>
            <a:r>
              <a:rPr lang="en-US" sz="1980" dirty="0"/>
              <a:t>, and the whole expression evaluates to false (i.e., we take the false branch)</a:t>
            </a:r>
          </a:p>
          <a:p>
            <a:pPr eaLnBrk="1" hangingPunct="1">
              <a:defRPr/>
            </a:pPr>
            <a:r>
              <a:rPr lang="en-US" sz="1980" dirty="0"/>
              <a:t>However, test set {(x=</a:t>
            </a:r>
            <a:r>
              <a:rPr lang="en-US" sz="1980" dirty="0">
                <a:sym typeface="Symbol" charset="0"/>
              </a:rPr>
              <a:t></a:t>
            </a:r>
            <a:r>
              <a:rPr lang="en-US" sz="1980" dirty="0"/>
              <a:t>1, y= </a:t>
            </a:r>
            <a:r>
              <a:rPr lang="en-US" sz="1980" dirty="0">
                <a:sym typeface="Symbol" charset="0"/>
              </a:rPr>
              <a:t></a:t>
            </a:r>
            <a:r>
              <a:rPr lang="en-US" sz="1980" dirty="0"/>
              <a:t>2), (x=</a:t>
            </a:r>
            <a:r>
              <a:rPr lang="en-US" sz="1980" dirty="0">
                <a:sym typeface="Symbol" charset="0"/>
              </a:rPr>
              <a:t>1</a:t>
            </a:r>
            <a:r>
              <a:rPr lang="en-US" sz="1980" dirty="0"/>
              <a:t>, y=1)} does not achieve multiple condition coverage since we did not observe the following truth assignments</a:t>
            </a:r>
          </a:p>
          <a:p>
            <a:pPr lvl="1" eaLnBrk="1" hangingPunct="1">
              <a:defRPr/>
            </a:pPr>
            <a:r>
              <a:rPr lang="en-US" sz="1980" b="1" dirty="0"/>
              <a:t>term1=true</a:t>
            </a:r>
            <a:r>
              <a:rPr lang="en-US" sz="1980" dirty="0"/>
              <a:t>, </a:t>
            </a:r>
            <a:r>
              <a:rPr lang="en-US" sz="1980" b="1" dirty="0"/>
              <a:t>term2=false</a:t>
            </a:r>
            <a:r>
              <a:rPr lang="en-US" sz="1980" dirty="0"/>
              <a:t> </a:t>
            </a:r>
          </a:p>
          <a:p>
            <a:pPr lvl="1" eaLnBrk="1" hangingPunct="1">
              <a:defRPr/>
            </a:pPr>
            <a:r>
              <a:rPr lang="en-US" sz="1980" dirty="0"/>
              <a:t>term1=false, term2=true </a:t>
            </a:r>
          </a:p>
          <a:p>
            <a:pPr>
              <a:defRPr/>
            </a:pPr>
            <a:r>
              <a:rPr lang="en-US" sz="2420" dirty="0"/>
              <a:t>The test cases required for full multiple condition coverage of a condition are essentially given by the logical operator truth table for the condition.</a:t>
            </a:r>
          </a:p>
          <a:p>
            <a:pPr lvl="1">
              <a:defRPr/>
            </a:pPr>
            <a:endParaRPr lang="en-US" sz="1980" dirty="0"/>
          </a:p>
          <a:p>
            <a:pPr lvl="1" eaLnBrk="1" hangingPunct="1">
              <a:defRPr/>
            </a:pPr>
            <a:endParaRPr lang="en-US" sz="1980" dirty="0"/>
          </a:p>
          <a:p>
            <a:pPr eaLnBrk="1" hangingPunct="1">
              <a:defRPr/>
            </a:pPr>
            <a:endParaRPr lang="en-US" sz="1980" dirty="0">
              <a:latin typeface="Courier New" charset="0"/>
            </a:endParaRPr>
          </a:p>
        </p:txBody>
      </p:sp>
      <p:sp>
        <p:nvSpPr>
          <p:cNvPr id="2016258" name="Rectangle 2"/>
          <p:cNvSpPr>
            <a:spLocks noGrp="1" noChangeArrowheads="1"/>
          </p:cNvSpPr>
          <p:nvPr>
            <p:ph type="title"/>
          </p:nvPr>
        </p:nvSpPr>
        <p:spPr/>
        <p:txBody>
          <a:bodyPr/>
          <a:lstStyle/>
          <a:p>
            <a:pPr eaLnBrk="1" hangingPunct="1">
              <a:defRPr/>
            </a:pPr>
            <a:r>
              <a:rPr lang="en-US">
                <a:ea typeface="+mj-ea"/>
                <a:cs typeface="+mj-cs"/>
              </a:rPr>
              <a:t>Multiple Condition Coverage</a:t>
            </a:r>
          </a:p>
        </p:txBody>
      </p:sp>
      <p:sp>
        <p:nvSpPr>
          <p:cNvPr id="2016260" name="AutoShape 4"/>
          <p:cNvSpPr>
            <a:spLocks/>
          </p:cNvSpPr>
          <p:nvPr/>
        </p:nvSpPr>
        <p:spPr bwMode="auto">
          <a:xfrm rot="16200000">
            <a:off x="1257300" y="2545080"/>
            <a:ext cx="335280" cy="1005840"/>
          </a:xfrm>
          <a:prstGeom prst="leftBrace">
            <a:avLst>
              <a:gd name="adj1" fmla="val 25000"/>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2016261" name="AutoShape 5"/>
          <p:cNvSpPr>
            <a:spLocks/>
          </p:cNvSpPr>
          <p:nvPr/>
        </p:nvSpPr>
        <p:spPr bwMode="auto">
          <a:xfrm rot="16200000">
            <a:off x="2933700" y="2545080"/>
            <a:ext cx="335280" cy="1005840"/>
          </a:xfrm>
          <a:prstGeom prst="leftBrace">
            <a:avLst>
              <a:gd name="adj1" fmla="val 25000"/>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2016262" name="Text Box 6"/>
          <p:cNvSpPr txBox="1">
            <a:spLocks noChangeArrowheads="1"/>
          </p:cNvSpPr>
          <p:nvPr/>
        </p:nvSpPr>
        <p:spPr bwMode="auto">
          <a:xfrm>
            <a:off x="988378" y="3173730"/>
            <a:ext cx="776175"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term1</a:t>
            </a:r>
          </a:p>
        </p:txBody>
      </p:sp>
      <p:sp>
        <p:nvSpPr>
          <p:cNvPr id="2016263" name="Text Box 7"/>
          <p:cNvSpPr txBox="1">
            <a:spLocks noChangeArrowheads="1"/>
          </p:cNvSpPr>
          <p:nvPr/>
        </p:nvSpPr>
        <p:spPr bwMode="auto">
          <a:xfrm>
            <a:off x="2766060" y="3215640"/>
            <a:ext cx="776175"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term2</a:t>
            </a:r>
          </a:p>
        </p:txBody>
      </p:sp>
    </p:spTree>
    <p:extLst>
      <p:ext uri="{BB962C8B-B14F-4D97-AF65-F5344CB8AC3E}">
        <p14:creationId xmlns:p14="http://schemas.microsoft.com/office/powerpoint/2010/main" val="3191662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lvl1pPr eaLnBrk="0" hangingPunct="0">
              <a:defRPr sz="2640">
                <a:solidFill>
                  <a:schemeClr val="tx1"/>
                </a:solidFill>
                <a:latin typeface="Times New Roman" panose="02020603050405020304" pitchFamily="18" charset="0"/>
              </a:defRPr>
            </a:lvl1pPr>
            <a:lvl2pPr marL="817245" indent="-314325" eaLnBrk="0" hangingPunct="0">
              <a:defRPr sz="2640">
                <a:solidFill>
                  <a:schemeClr val="tx1"/>
                </a:solidFill>
                <a:latin typeface="Times New Roman" panose="02020603050405020304" pitchFamily="18" charset="0"/>
              </a:defRPr>
            </a:lvl2pPr>
            <a:lvl3pPr marL="1257300" indent="-251460" eaLnBrk="0" hangingPunct="0">
              <a:defRPr sz="2640">
                <a:solidFill>
                  <a:schemeClr val="tx1"/>
                </a:solidFill>
                <a:latin typeface="Times New Roman" panose="02020603050405020304" pitchFamily="18" charset="0"/>
              </a:defRPr>
            </a:lvl3pPr>
            <a:lvl4pPr marL="1760220" indent="-251460" eaLnBrk="0" hangingPunct="0">
              <a:defRPr sz="2640">
                <a:solidFill>
                  <a:schemeClr val="tx1"/>
                </a:solidFill>
                <a:latin typeface="Times New Roman" panose="02020603050405020304" pitchFamily="18" charset="0"/>
              </a:defRPr>
            </a:lvl4pPr>
            <a:lvl5pPr marL="2263140" indent="-251460" eaLnBrk="0" hangingPunct="0">
              <a:defRPr sz="2640">
                <a:solidFill>
                  <a:schemeClr val="tx1"/>
                </a:solidFill>
                <a:latin typeface="Times New Roman" panose="02020603050405020304" pitchFamily="18" charset="0"/>
              </a:defRPr>
            </a:lvl5pPr>
            <a:lvl6pPr marL="2766060" indent="-251460" eaLnBrk="0" fontAlgn="base" hangingPunct="0">
              <a:spcBef>
                <a:spcPct val="0"/>
              </a:spcBef>
              <a:spcAft>
                <a:spcPct val="0"/>
              </a:spcAft>
              <a:defRPr sz="2640">
                <a:solidFill>
                  <a:schemeClr val="tx1"/>
                </a:solidFill>
                <a:latin typeface="Times New Roman" panose="02020603050405020304" pitchFamily="18" charset="0"/>
              </a:defRPr>
            </a:lvl6pPr>
            <a:lvl7pPr marL="3268980" indent="-251460" eaLnBrk="0" fontAlgn="base" hangingPunct="0">
              <a:spcBef>
                <a:spcPct val="0"/>
              </a:spcBef>
              <a:spcAft>
                <a:spcPct val="0"/>
              </a:spcAft>
              <a:defRPr sz="2640">
                <a:solidFill>
                  <a:schemeClr val="tx1"/>
                </a:solidFill>
                <a:latin typeface="Times New Roman" panose="02020603050405020304" pitchFamily="18" charset="0"/>
              </a:defRPr>
            </a:lvl7pPr>
            <a:lvl8pPr marL="3771900" indent="-251460" eaLnBrk="0" fontAlgn="base" hangingPunct="0">
              <a:spcBef>
                <a:spcPct val="0"/>
              </a:spcBef>
              <a:spcAft>
                <a:spcPct val="0"/>
              </a:spcAft>
              <a:defRPr sz="2640">
                <a:solidFill>
                  <a:schemeClr val="tx1"/>
                </a:solidFill>
                <a:latin typeface="Times New Roman" panose="02020603050405020304" pitchFamily="18" charset="0"/>
              </a:defRPr>
            </a:lvl8pPr>
            <a:lvl9pPr marL="4274820" indent="-251460" eaLnBrk="0" fontAlgn="base" hangingPunct="0">
              <a:spcBef>
                <a:spcPct val="0"/>
              </a:spcBef>
              <a:spcAft>
                <a:spcPct val="0"/>
              </a:spcAft>
              <a:defRPr sz="2640">
                <a:solidFill>
                  <a:schemeClr val="tx1"/>
                </a:solidFill>
                <a:latin typeface="Times New Roman" panose="02020603050405020304" pitchFamily="18" charset="0"/>
              </a:defRPr>
            </a:lvl9pPr>
          </a:lstStyle>
          <a:p>
            <a:pPr eaLnBrk="1" hangingPunct="1"/>
            <a:fld id="{FE599D3D-E65D-41B9-A7FA-979814085F7A}" type="slidenum">
              <a:rPr lang="en-CA" altLang="en-US" sz="1540"/>
              <a:pPr eaLnBrk="1" hangingPunct="1"/>
              <a:t>33</a:t>
            </a:fld>
            <a:endParaRPr lang="en-CA" altLang="en-US" sz="1540"/>
          </a:p>
        </p:txBody>
      </p:sp>
      <p:sp>
        <p:nvSpPr>
          <p:cNvPr id="16387" name="Rectangle 2"/>
          <p:cNvSpPr>
            <a:spLocks noGrp="1" noChangeArrowheads="1"/>
          </p:cNvSpPr>
          <p:nvPr>
            <p:ph type="title"/>
          </p:nvPr>
        </p:nvSpPr>
        <p:spPr>
          <a:xfrm>
            <a:off x="464503" y="0"/>
            <a:ext cx="9321483" cy="1257300"/>
          </a:xfrm>
        </p:spPr>
        <p:txBody>
          <a:bodyPr/>
          <a:lstStyle/>
          <a:p>
            <a:pPr eaLnBrk="1" hangingPunct="1"/>
            <a:r>
              <a:rPr lang="en-US" altLang="en-US" sz="4400" dirty="0"/>
              <a:t>Multiple Condition Coverage Examples</a:t>
            </a:r>
          </a:p>
        </p:txBody>
      </p:sp>
      <p:sp>
        <p:nvSpPr>
          <p:cNvPr id="16388" name="Rectangle 4"/>
          <p:cNvSpPr>
            <a:spLocks noChangeArrowheads="1"/>
          </p:cNvSpPr>
          <p:nvPr/>
        </p:nvSpPr>
        <p:spPr bwMode="auto">
          <a:xfrm>
            <a:off x="553695" y="1371600"/>
            <a:ext cx="4599623" cy="508857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80000"/>
              </a:lnSpc>
              <a:buFontTx/>
              <a:buNone/>
            </a:pPr>
            <a:r>
              <a:rPr lang="en-US" altLang="en-US" sz="1980">
                <a:latin typeface="Courier New" panose="02070309020205020404" pitchFamily="49" charset="0"/>
              </a:rPr>
              <a:t>if(A &amp;&amp; B) // condition 1</a:t>
            </a:r>
          </a:p>
          <a:p>
            <a:pPr eaLnBrk="1" hangingPunct="1">
              <a:lnSpc>
                <a:spcPct val="80000"/>
              </a:lnSpc>
              <a:buFontTx/>
              <a:buNone/>
            </a:pPr>
            <a:r>
              <a:rPr lang="en-US" altLang="en-US" sz="1980">
                <a:latin typeface="Courier New" panose="02070309020205020404" pitchFamily="49" charset="0"/>
              </a:rPr>
              <a:t>  F1();</a:t>
            </a:r>
          </a:p>
          <a:p>
            <a:pPr eaLnBrk="1" hangingPunct="1">
              <a:lnSpc>
                <a:spcPct val="80000"/>
              </a:lnSpc>
              <a:buFontTx/>
              <a:buNone/>
            </a:pPr>
            <a:r>
              <a:rPr lang="en-US" altLang="en-US" sz="1980">
                <a:latin typeface="Courier New" panose="02070309020205020404" pitchFamily="49" charset="0"/>
              </a:rPr>
              <a:t>else</a:t>
            </a:r>
          </a:p>
          <a:p>
            <a:pPr eaLnBrk="1" hangingPunct="1">
              <a:lnSpc>
                <a:spcPct val="80000"/>
              </a:lnSpc>
              <a:buFontTx/>
              <a:buNone/>
            </a:pPr>
            <a:r>
              <a:rPr lang="en-US" altLang="en-US" sz="1980">
                <a:latin typeface="Courier New" panose="02070309020205020404" pitchFamily="49" charset="0"/>
              </a:rPr>
              <a:t>  F2();</a:t>
            </a:r>
          </a:p>
          <a:p>
            <a:pPr eaLnBrk="1" hangingPunct="1">
              <a:lnSpc>
                <a:spcPct val="80000"/>
              </a:lnSpc>
              <a:buFontTx/>
              <a:buNone/>
            </a:pPr>
            <a:r>
              <a:rPr lang="en-US" altLang="en-US" sz="1980">
                <a:latin typeface="Courier New" panose="02070309020205020404" pitchFamily="49" charset="0"/>
              </a:rPr>
              <a:t>if(C || D)// condition 2</a:t>
            </a:r>
          </a:p>
          <a:p>
            <a:pPr eaLnBrk="1" hangingPunct="1">
              <a:lnSpc>
                <a:spcPct val="80000"/>
              </a:lnSpc>
              <a:buFontTx/>
              <a:buNone/>
            </a:pPr>
            <a:r>
              <a:rPr lang="en-US" altLang="en-US" sz="1980">
                <a:latin typeface="Courier New" panose="02070309020205020404" pitchFamily="49" charset="0"/>
              </a:rPr>
              <a:t>  F3()</a:t>
            </a:r>
          </a:p>
          <a:p>
            <a:pPr eaLnBrk="1" hangingPunct="1">
              <a:lnSpc>
                <a:spcPct val="80000"/>
              </a:lnSpc>
              <a:buFontTx/>
              <a:buNone/>
            </a:pPr>
            <a:r>
              <a:rPr lang="en-US" altLang="en-US" sz="1980">
                <a:latin typeface="Courier New" panose="02070309020205020404" pitchFamily="49" charset="0"/>
              </a:rPr>
              <a:t>else</a:t>
            </a:r>
          </a:p>
          <a:p>
            <a:pPr eaLnBrk="1" hangingPunct="1">
              <a:lnSpc>
                <a:spcPct val="80000"/>
              </a:lnSpc>
              <a:buFontTx/>
              <a:buNone/>
            </a:pPr>
            <a:r>
              <a:rPr lang="en-US" altLang="en-US" sz="1980">
                <a:latin typeface="Courier New" panose="02070309020205020404" pitchFamily="49" charset="0"/>
              </a:rPr>
              <a:t>  F4();</a:t>
            </a:r>
          </a:p>
          <a:p>
            <a:pPr eaLnBrk="1" hangingPunct="1">
              <a:lnSpc>
                <a:spcPct val="80000"/>
              </a:lnSpc>
              <a:buFontTx/>
              <a:buNone/>
            </a:pPr>
            <a:endParaRPr lang="en-US" altLang="en-US" sz="1980">
              <a:latin typeface="Courier New" panose="02070309020205020404" pitchFamily="49" charset="0"/>
            </a:endParaRPr>
          </a:p>
          <a:p>
            <a:pPr eaLnBrk="1" hangingPunct="1">
              <a:lnSpc>
                <a:spcPct val="80000"/>
              </a:lnSpc>
              <a:buFontTx/>
              <a:buNone/>
            </a:pPr>
            <a:r>
              <a:rPr lang="en-US" altLang="en-US" sz="1980"/>
              <a:t>Test Cases for MCC:</a:t>
            </a:r>
          </a:p>
          <a:p>
            <a:pPr eaLnBrk="1" hangingPunct="1">
              <a:lnSpc>
                <a:spcPct val="80000"/>
              </a:lnSpc>
              <a:buFontTx/>
              <a:buNone/>
            </a:pPr>
            <a:endParaRPr lang="en-US" altLang="en-US" sz="1980"/>
          </a:p>
          <a:p>
            <a:pPr eaLnBrk="1" hangingPunct="1">
              <a:lnSpc>
                <a:spcPct val="80000"/>
              </a:lnSpc>
              <a:buFontTx/>
              <a:buNone/>
            </a:pPr>
            <a:r>
              <a:rPr lang="en-US" altLang="en-US" sz="1980"/>
              <a:t>For condition 1          For condition 2</a:t>
            </a:r>
          </a:p>
          <a:p>
            <a:pPr eaLnBrk="1" hangingPunct="1">
              <a:lnSpc>
                <a:spcPct val="80000"/>
              </a:lnSpc>
              <a:buFontTx/>
              <a:buNone/>
            </a:pPr>
            <a:r>
              <a:rPr lang="en-US" altLang="en-US" sz="1980"/>
              <a:t>A=T, B=T                     C=T, D=T </a:t>
            </a:r>
          </a:p>
          <a:p>
            <a:pPr eaLnBrk="1" hangingPunct="1">
              <a:lnSpc>
                <a:spcPct val="80000"/>
              </a:lnSpc>
              <a:buFontTx/>
              <a:buNone/>
            </a:pPr>
            <a:r>
              <a:rPr lang="en-US" altLang="en-US" sz="1980"/>
              <a:t>A=T, B=F                     C=T, D=F</a:t>
            </a:r>
          </a:p>
          <a:p>
            <a:pPr eaLnBrk="1" hangingPunct="1">
              <a:lnSpc>
                <a:spcPct val="80000"/>
              </a:lnSpc>
              <a:buFontTx/>
              <a:buNone/>
            </a:pPr>
            <a:r>
              <a:rPr lang="en-US" altLang="en-US" sz="1980"/>
              <a:t>A=F, B=T                     C=F, D=T</a:t>
            </a:r>
          </a:p>
          <a:p>
            <a:pPr eaLnBrk="1" hangingPunct="1">
              <a:lnSpc>
                <a:spcPct val="80000"/>
              </a:lnSpc>
              <a:buFontTx/>
              <a:buNone/>
            </a:pPr>
            <a:r>
              <a:rPr lang="en-US" altLang="en-US" sz="1980"/>
              <a:t>A=F, B=F                     C=F, D=F</a:t>
            </a:r>
          </a:p>
          <a:p>
            <a:pPr eaLnBrk="1" hangingPunct="1">
              <a:lnSpc>
                <a:spcPct val="80000"/>
              </a:lnSpc>
              <a:buFontTx/>
              <a:buNone/>
            </a:pPr>
            <a:endParaRPr lang="en-US" altLang="en-US" sz="1980"/>
          </a:p>
        </p:txBody>
      </p:sp>
    </p:spTree>
    <p:extLst>
      <p:ext uri="{BB962C8B-B14F-4D97-AF65-F5344CB8AC3E}">
        <p14:creationId xmlns:p14="http://schemas.microsoft.com/office/powerpoint/2010/main" val="32808717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lvl1pPr eaLnBrk="0" hangingPunct="0">
              <a:defRPr sz="2640">
                <a:solidFill>
                  <a:schemeClr val="tx1"/>
                </a:solidFill>
                <a:latin typeface="Times New Roman" panose="02020603050405020304" pitchFamily="18" charset="0"/>
              </a:defRPr>
            </a:lvl1pPr>
            <a:lvl2pPr marL="817245" indent="-314325" eaLnBrk="0" hangingPunct="0">
              <a:defRPr sz="2640">
                <a:solidFill>
                  <a:schemeClr val="tx1"/>
                </a:solidFill>
                <a:latin typeface="Times New Roman" panose="02020603050405020304" pitchFamily="18" charset="0"/>
              </a:defRPr>
            </a:lvl2pPr>
            <a:lvl3pPr marL="1257300" indent="-251460" eaLnBrk="0" hangingPunct="0">
              <a:defRPr sz="2640">
                <a:solidFill>
                  <a:schemeClr val="tx1"/>
                </a:solidFill>
                <a:latin typeface="Times New Roman" panose="02020603050405020304" pitchFamily="18" charset="0"/>
              </a:defRPr>
            </a:lvl3pPr>
            <a:lvl4pPr marL="1760220" indent="-251460" eaLnBrk="0" hangingPunct="0">
              <a:defRPr sz="2640">
                <a:solidFill>
                  <a:schemeClr val="tx1"/>
                </a:solidFill>
                <a:latin typeface="Times New Roman" panose="02020603050405020304" pitchFamily="18" charset="0"/>
              </a:defRPr>
            </a:lvl4pPr>
            <a:lvl5pPr marL="2263140" indent="-251460" eaLnBrk="0" hangingPunct="0">
              <a:defRPr sz="2640">
                <a:solidFill>
                  <a:schemeClr val="tx1"/>
                </a:solidFill>
                <a:latin typeface="Times New Roman" panose="02020603050405020304" pitchFamily="18" charset="0"/>
              </a:defRPr>
            </a:lvl5pPr>
            <a:lvl6pPr marL="2766060" indent="-251460" eaLnBrk="0" fontAlgn="base" hangingPunct="0">
              <a:spcBef>
                <a:spcPct val="0"/>
              </a:spcBef>
              <a:spcAft>
                <a:spcPct val="0"/>
              </a:spcAft>
              <a:defRPr sz="2640">
                <a:solidFill>
                  <a:schemeClr val="tx1"/>
                </a:solidFill>
                <a:latin typeface="Times New Roman" panose="02020603050405020304" pitchFamily="18" charset="0"/>
              </a:defRPr>
            </a:lvl6pPr>
            <a:lvl7pPr marL="3268980" indent="-251460" eaLnBrk="0" fontAlgn="base" hangingPunct="0">
              <a:spcBef>
                <a:spcPct val="0"/>
              </a:spcBef>
              <a:spcAft>
                <a:spcPct val="0"/>
              </a:spcAft>
              <a:defRPr sz="2640">
                <a:solidFill>
                  <a:schemeClr val="tx1"/>
                </a:solidFill>
                <a:latin typeface="Times New Roman" panose="02020603050405020304" pitchFamily="18" charset="0"/>
              </a:defRPr>
            </a:lvl7pPr>
            <a:lvl8pPr marL="3771900" indent="-251460" eaLnBrk="0" fontAlgn="base" hangingPunct="0">
              <a:spcBef>
                <a:spcPct val="0"/>
              </a:spcBef>
              <a:spcAft>
                <a:spcPct val="0"/>
              </a:spcAft>
              <a:defRPr sz="2640">
                <a:solidFill>
                  <a:schemeClr val="tx1"/>
                </a:solidFill>
                <a:latin typeface="Times New Roman" panose="02020603050405020304" pitchFamily="18" charset="0"/>
              </a:defRPr>
            </a:lvl8pPr>
            <a:lvl9pPr marL="4274820" indent="-251460" eaLnBrk="0" fontAlgn="base" hangingPunct="0">
              <a:spcBef>
                <a:spcPct val="0"/>
              </a:spcBef>
              <a:spcAft>
                <a:spcPct val="0"/>
              </a:spcAft>
              <a:defRPr sz="2640">
                <a:solidFill>
                  <a:schemeClr val="tx1"/>
                </a:solidFill>
                <a:latin typeface="Times New Roman" panose="02020603050405020304" pitchFamily="18" charset="0"/>
              </a:defRPr>
            </a:lvl9pPr>
          </a:lstStyle>
          <a:p>
            <a:pPr eaLnBrk="1" hangingPunct="1"/>
            <a:fld id="{B1BCF45D-754E-48DC-BE51-F23EF1B4AA6B}" type="slidenum">
              <a:rPr lang="en-CA" altLang="en-US" sz="1540"/>
              <a:pPr eaLnBrk="1" hangingPunct="1"/>
              <a:t>34</a:t>
            </a:fld>
            <a:endParaRPr lang="en-CA" altLang="en-US" sz="1540"/>
          </a:p>
        </p:txBody>
      </p:sp>
      <p:sp>
        <p:nvSpPr>
          <p:cNvPr id="17411" name="Rectangle 2"/>
          <p:cNvSpPr>
            <a:spLocks noGrp="1" noChangeArrowheads="1"/>
          </p:cNvSpPr>
          <p:nvPr>
            <p:ph type="title"/>
          </p:nvPr>
        </p:nvSpPr>
        <p:spPr>
          <a:xfrm>
            <a:off x="172006" y="-152400"/>
            <a:ext cx="9714388" cy="1257300"/>
          </a:xfrm>
        </p:spPr>
        <p:txBody>
          <a:bodyPr/>
          <a:lstStyle/>
          <a:p>
            <a:pPr eaLnBrk="1" hangingPunct="1"/>
            <a:r>
              <a:rPr lang="en-US" altLang="en-US" sz="4400" dirty="0"/>
              <a:t>Multiple Condition Coverage Comments</a:t>
            </a:r>
          </a:p>
        </p:txBody>
      </p:sp>
      <p:sp>
        <p:nvSpPr>
          <p:cNvPr id="17412" name="Rectangle 3"/>
          <p:cNvSpPr>
            <a:spLocks noGrp="1" noChangeArrowheads="1"/>
          </p:cNvSpPr>
          <p:nvPr>
            <p:ph type="body" idx="1"/>
          </p:nvPr>
        </p:nvSpPr>
        <p:spPr>
          <a:xfrm>
            <a:off x="457200" y="1295400"/>
            <a:ext cx="8846820" cy="5013484"/>
          </a:xfrm>
        </p:spPr>
        <p:txBody>
          <a:bodyPr/>
          <a:lstStyle/>
          <a:p>
            <a:pPr eaLnBrk="1" hangingPunct="1">
              <a:lnSpc>
                <a:spcPct val="80000"/>
              </a:lnSpc>
            </a:pPr>
            <a:r>
              <a:rPr lang="en-US" altLang="en-US" sz="1980" dirty="0"/>
              <a:t>For languages with short circuit operators multiple condition coverage is very similar to condition coverage (but with more test cases).</a:t>
            </a:r>
          </a:p>
          <a:p>
            <a:pPr eaLnBrk="1" hangingPunct="1">
              <a:lnSpc>
                <a:spcPct val="80000"/>
              </a:lnSpc>
            </a:pPr>
            <a:endParaRPr lang="en-US" altLang="en-US" sz="1980" dirty="0"/>
          </a:p>
          <a:p>
            <a:pPr eaLnBrk="1" hangingPunct="1">
              <a:lnSpc>
                <a:spcPct val="80000"/>
              </a:lnSpc>
            </a:pPr>
            <a:r>
              <a:rPr lang="en-US" altLang="en-US" sz="1980" dirty="0"/>
              <a:t>For languages without short circuit operators multiple condition coverage is effectively path coverage.</a:t>
            </a:r>
          </a:p>
          <a:p>
            <a:pPr eaLnBrk="1" hangingPunct="1">
              <a:lnSpc>
                <a:spcPct val="80000"/>
              </a:lnSpc>
            </a:pPr>
            <a:endParaRPr lang="en-US" altLang="en-US" sz="1980" dirty="0"/>
          </a:p>
          <a:p>
            <a:pPr eaLnBrk="1" hangingPunct="1">
              <a:lnSpc>
                <a:spcPct val="80000"/>
              </a:lnSpc>
            </a:pPr>
            <a:r>
              <a:rPr lang="en-US" altLang="en-US" sz="1980" dirty="0"/>
              <a:t>A disadvantage of this measure is that it can be tedious to determine the minimum set of test cases required, especially for very complex </a:t>
            </a:r>
            <a:r>
              <a:rPr lang="en-US" altLang="en-US" sz="1980" dirty="0" err="1"/>
              <a:t>boolean</a:t>
            </a:r>
            <a:r>
              <a:rPr lang="en-US" altLang="en-US" sz="1980" dirty="0"/>
              <a:t> expressions. </a:t>
            </a:r>
          </a:p>
          <a:p>
            <a:pPr eaLnBrk="1" hangingPunct="1">
              <a:lnSpc>
                <a:spcPct val="80000"/>
              </a:lnSpc>
            </a:pPr>
            <a:endParaRPr lang="en-US" altLang="en-US" sz="1980" dirty="0"/>
          </a:p>
          <a:p>
            <a:pPr eaLnBrk="1" hangingPunct="1">
              <a:lnSpc>
                <a:spcPct val="80000"/>
              </a:lnSpc>
            </a:pPr>
            <a:r>
              <a:rPr lang="en-US" altLang="en-US" sz="1980" dirty="0"/>
              <a:t>As with condition coverage, multiple condition coverage does not include decision coverage. </a:t>
            </a:r>
          </a:p>
        </p:txBody>
      </p:sp>
    </p:spTree>
    <p:extLst>
      <p:ext uri="{BB962C8B-B14F-4D97-AF65-F5344CB8AC3E}">
        <p14:creationId xmlns:p14="http://schemas.microsoft.com/office/powerpoint/2010/main" val="3970698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lvl1pPr eaLnBrk="0" hangingPunct="0">
              <a:defRPr sz="2640">
                <a:solidFill>
                  <a:schemeClr val="tx1"/>
                </a:solidFill>
                <a:latin typeface="Times New Roman" panose="02020603050405020304" pitchFamily="18" charset="0"/>
              </a:defRPr>
            </a:lvl1pPr>
            <a:lvl2pPr marL="817245" indent="-314325" eaLnBrk="0" hangingPunct="0">
              <a:defRPr sz="2640">
                <a:solidFill>
                  <a:schemeClr val="tx1"/>
                </a:solidFill>
                <a:latin typeface="Times New Roman" panose="02020603050405020304" pitchFamily="18" charset="0"/>
              </a:defRPr>
            </a:lvl2pPr>
            <a:lvl3pPr marL="1257300" indent="-251460" eaLnBrk="0" hangingPunct="0">
              <a:defRPr sz="2640">
                <a:solidFill>
                  <a:schemeClr val="tx1"/>
                </a:solidFill>
                <a:latin typeface="Times New Roman" panose="02020603050405020304" pitchFamily="18" charset="0"/>
              </a:defRPr>
            </a:lvl3pPr>
            <a:lvl4pPr marL="1760220" indent="-251460" eaLnBrk="0" hangingPunct="0">
              <a:defRPr sz="2640">
                <a:solidFill>
                  <a:schemeClr val="tx1"/>
                </a:solidFill>
                <a:latin typeface="Times New Roman" panose="02020603050405020304" pitchFamily="18" charset="0"/>
              </a:defRPr>
            </a:lvl4pPr>
            <a:lvl5pPr marL="2263140" indent="-251460" eaLnBrk="0" hangingPunct="0">
              <a:defRPr sz="2640">
                <a:solidFill>
                  <a:schemeClr val="tx1"/>
                </a:solidFill>
                <a:latin typeface="Times New Roman" panose="02020603050405020304" pitchFamily="18" charset="0"/>
              </a:defRPr>
            </a:lvl5pPr>
            <a:lvl6pPr marL="2766060" indent="-251460" eaLnBrk="0" fontAlgn="base" hangingPunct="0">
              <a:spcBef>
                <a:spcPct val="0"/>
              </a:spcBef>
              <a:spcAft>
                <a:spcPct val="0"/>
              </a:spcAft>
              <a:defRPr sz="2640">
                <a:solidFill>
                  <a:schemeClr val="tx1"/>
                </a:solidFill>
                <a:latin typeface="Times New Roman" panose="02020603050405020304" pitchFamily="18" charset="0"/>
              </a:defRPr>
            </a:lvl6pPr>
            <a:lvl7pPr marL="3268980" indent="-251460" eaLnBrk="0" fontAlgn="base" hangingPunct="0">
              <a:spcBef>
                <a:spcPct val="0"/>
              </a:spcBef>
              <a:spcAft>
                <a:spcPct val="0"/>
              </a:spcAft>
              <a:defRPr sz="2640">
                <a:solidFill>
                  <a:schemeClr val="tx1"/>
                </a:solidFill>
                <a:latin typeface="Times New Roman" panose="02020603050405020304" pitchFamily="18" charset="0"/>
              </a:defRPr>
            </a:lvl7pPr>
            <a:lvl8pPr marL="3771900" indent="-251460" eaLnBrk="0" fontAlgn="base" hangingPunct="0">
              <a:spcBef>
                <a:spcPct val="0"/>
              </a:spcBef>
              <a:spcAft>
                <a:spcPct val="0"/>
              </a:spcAft>
              <a:defRPr sz="2640">
                <a:solidFill>
                  <a:schemeClr val="tx1"/>
                </a:solidFill>
                <a:latin typeface="Times New Roman" panose="02020603050405020304" pitchFamily="18" charset="0"/>
              </a:defRPr>
            </a:lvl8pPr>
            <a:lvl9pPr marL="4274820" indent="-251460" eaLnBrk="0" fontAlgn="base" hangingPunct="0">
              <a:spcBef>
                <a:spcPct val="0"/>
              </a:spcBef>
              <a:spcAft>
                <a:spcPct val="0"/>
              </a:spcAft>
              <a:defRPr sz="2640">
                <a:solidFill>
                  <a:schemeClr val="tx1"/>
                </a:solidFill>
                <a:latin typeface="Times New Roman" panose="02020603050405020304" pitchFamily="18" charset="0"/>
              </a:defRPr>
            </a:lvl9pPr>
          </a:lstStyle>
          <a:p>
            <a:pPr eaLnBrk="1" hangingPunct="1"/>
            <a:fld id="{A6B0D38A-FE71-48D9-B6C9-DC5F82B8D1AF}" type="slidenum">
              <a:rPr lang="en-CA" altLang="en-US" sz="1540"/>
              <a:pPr eaLnBrk="1" hangingPunct="1"/>
              <a:t>35</a:t>
            </a:fld>
            <a:endParaRPr lang="en-CA" altLang="en-US" sz="1540"/>
          </a:p>
        </p:txBody>
      </p:sp>
      <p:sp>
        <p:nvSpPr>
          <p:cNvPr id="18435" name="Rectangle 2"/>
          <p:cNvSpPr>
            <a:spLocks noGrp="1" noChangeArrowheads="1"/>
          </p:cNvSpPr>
          <p:nvPr>
            <p:ph type="title"/>
          </p:nvPr>
        </p:nvSpPr>
        <p:spPr/>
        <p:txBody>
          <a:bodyPr/>
          <a:lstStyle/>
          <a:p>
            <a:pPr eaLnBrk="1" hangingPunct="1"/>
            <a:r>
              <a:rPr lang="en-US" altLang="en-US"/>
              <a:t>MCDC</a:t>
            </a:r>
            <a:endParaRPr lang="en-US" altLang="en-US" dirty="0"/>
          </a:p>
        </p:txBody>
      </p:sp>
      <p:sp>
        <p:nvSpPr>
          <p:cNvPr id="18436" name="Rectangle 3"/>
          <p:cNvSpPr>
            <a:spLocks noGrp="1" noChangeArrowheads="1"/>
          </p:cNvSpPr>
          <p:nvPr>
            <p:ph type="body" idx="1"/>
          </p:nvPr>
        </p:nvSpPr>
        <p:spPr/>
        <p:txBody>
          <a:bodyPr/>
          <a:lstStyle/>
          <a:p>
            <a:pPr eaLnBrk="1" hangingPunct="1">
              <a:lnSpc>
                <a:spcPct val="80000"/>
              </a:lnSpc>
            </a:pPr>
            <a:r>
              <a:rPr lang="en-US" altLang="en-US" sz="2200" dirty="0"/>
              <a:t>Also known as MC/DC and MCDC. </a:t>
            </a:r>
          </a:p>
          <a:p>
            <a:pPr eaLnBrk="1" hangingPunct="1">
              <a:lnSpc>
                <a:spcPct val="80000"/>
              </a:lnSpc>
            </a:pPr>
            <a:endParaRPr lang="en-US" altLang="en-US" sz="2200" dirty="0"/>
          </a:p>
          <a:p>
            <a:pPr eaLnBrk="1" hangingPunct="1">
              <a:lnSpc>
                <a:spcPct val="80000"/>
              </a:lnSpc>
            </a:pPr>
            <a:r>
              <a:rPr lang="en-US" altLang="en-US" sz="2200" dirty="0"/>
              <a:t>This measure also known as MC/DC and MCDC requires enough test cases to verify every condition can affect the result of its encompassing decision. </a:t>
            </a:r>
          </a:p>
          <a:p>
            <a:pPr eaLnBrk="1" hangingPunct="1">
              <a:lnSpc>
                <a:spcPct val="80000"/>
              </a:lnSpc>
            </a:pPr>
            <a:r>
              <a:rPr lang="en-US" altLang="en-US" sz="2200" dirty="0"/>
              <a:t>For C, C++ and Java, this measure requires exactly the same test cases as condition/decision coverage. </a:t>
            </a:r>
          </a:p>
          <a:p>
            <a:pPr eaLnBrk="1" hangingPunct="1">
              <a:lnSpc>
                <a:spcPct val="80000"/>
              </a:lnSpc>
            </a:pPr>
            <a:endParaRPr lang="en-US" altLang="en-US" sz="2200" dirty="0"/>
          </a:p>
          <a:p>
            <a:pPr eaLnBrk="1" hangingPunct="1">
              <a:lnSpc>
                <a:spcPct val="80000"/>
              </a:lnSpc>
            </a:pPr>
            <a:r>
              <a:rPr lang="en-US" altLang="en-US" sz="2200" dirty="0"/>
              <a:t>Modified condition/decision coverage was designed for languages containing logical operators that do not short-circuit. </a:t>
            </a:r>
          </a:p>
          <a:p>
            <a:pPr eaLnBrk="1" hangingPunct="1">
              <a:lnSpc>
                <a:spcPct val="80000"/>
              </a:lnSpc>
            </a:pPr>
            <a:endParaRPr lang="en-US" altLang="en-US" sz="2200" dirty="0"/>
          </a:p>
          <a:p>
            <a:pPr eaLnBrk="1" hangingPunct="1">
              <a:lnSpc>
                <a:spcPct val="80000"/>
              </a:lnSpc>
            </a:pPr>
            <a:r>
              <a:rPr lang="en-US" altLang="en-US" sz="2200" dirty="0"/>
              <a:t>The short circuit logical operators in C, C++ and Java only evaluate conditions when their result can affect the encompassing decision. </a:t>
            </a:r>
          </a:p>
          <a:p>
            <a:pPr eaLnBrk="1" hangingPunct="1">
              <a:lnSpc>
                <a:spcPct val="80000"/>
              </a:lnSpc>
              <a:buFontTx/>
              <a:buNone/>
            </a:pPr>
            <a:endParaRPr lang="en-US" altLang="en-US" sz="2200" dirty="0"/>
          </a:p>
        </p:txBody>
      </p:sp>
    </p:spTree>
    <p:extLst>
      <p:ext uri="{BB962C8B-B14F-4D97-AF65-F5344CB8AC3E}">
        <p14:creationId xmlns:p14="http://schemas.microsoft.com/office/powerpoint/2010/main" val="12244226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lvl1pPr eaLnBrk="0" hangingPunct="0">
              <a:defRPr sz="2640">
                <a:solidFill>
                  <a:schemeClr val="tx1"/>
                </a:solidFill>
                <a:latin typeface="Times New Roman" panose="02020603050405020304" pitchFamily="18" charset="0"/>
              </a:defRPr>
            </a:lvl1pPr>
            <a:lvl2pPr marL="817245" indent="-314325" eaLnBrk="0" hangingPunct="0">
              <a:defRPr sz="2640">
                <a:solidFill>
                  <a:schemeClr val="tx1"/>
                </a:solidFill>
                <a:latin typeface="Times New Roman" panose="02020603050405020304" pitchFamily="18" charset="0"/>
              </a:defRPr>
            </a:lvl2pPr>
            <a:lvl3pPr marL="1257300" indent="-251460" eaLnBrk="0" hangingPunct="0">
              <a:defRPr sz="2640">
                <a:solidFill>
                  <a:schemeClr val="tx1"/>
                </a:solidFill>
                <a:latin typeface="Times New Roman" panose="02020603050405020304" pitchFamily="18" charset="0"/>
              </a:defRPr>
            </a:lvl3pPr>
            <a:lvl4pPr marL="1760220" indent="-251460" eaLnBrk="0" hangingPunct="0">
              <a:defRPr sz="2640">
                <a:solidFill>
                  <a:schemeClr val="tx1"/>
                </a:solidFill>
                <a:latin typeface="Times New Roman" panose="02020603050405020304" pitchFamily="18" charset="0"/>
              </a:defRPr>
            </a:lvl4pPr>
            <a:lvl5pPr marL="2263140" indent="-251460" eaLnBrk="0" hangingPunct="0">
              <a:defRPr sz="2640">
                <a:solidFill>
                  <a:schemeClr val="tx1"/>
                </a:solidFill>
                <a:latin typeface="Times New Roman" panose="02020603050405020304" pitchFamily="18" charset="0"/>
              </a:defRPr>
            </a:lvl5pPr>
            <a:lvl6pPr marL="2766060" indent="-251460" eaLnBrk="0" fontAlgn="base" hangingPunct="0">
              <a:spcBef>
                <a:spcPct val="0"/>
              </a:spcBef>
              <a:spcAft>
                <a:spcPct val="0"/>
              </a:spcAft>
              <a:defRPr sz="2640">
                <a:solidFill>
                  <a:schemeClr val="tx1"/>
                </a:solidFill>
                <a:latin typeface="Times New Roman" panose="02020603050405020304" pitchFamily="18" charset="0"/>
              </a:defRPr>
            </a:lvl6pPr>
            <a:lvl7pPr marL="3268980" indent="-251460" eaLnBrk="0" fontAlgn="base" hangingPunct="0">
              <a:spcBef>
                <a:spcPct val="0"/>
              </a:spcBef>
              <a:spcAft>
                <a:spcPct val="0"/>
              </a:spcAft>
              <a:defRPr sz="2640">
                <a:solidFill>
                  <a:schemeClr val="tx1"/>
                </a:solidFill>
                <a:latin typeface="Times New Roman" panose="02020603050405020304" pitchFamily="18" charset="0"/>
              </a:defRPr>
            </a:lvl7pPr>
            <a:lvl8pPr marL="3771900" indent="-251460" eaLnBrk="0" fontAlgn="base" hangingPunct="0">
              <a:spcBef>
                <a:spcPct val="0"/>
              </a:spcBef>
              <a:spcAft>
                <a:spcPct val="0"/>
              </a:spcAft>
              <a:defRPr sz="2640">
                <a:solidFill>
                  <a:schemeClr val="tx1"/>
                </a:solidFill>
                <a:latin typeface="Times New Roman" panose="02020603050405020304" pitchFamily="18" charset="0"/>
              </a:defRPr>
            </a:lvl8pPr>
            <a:lvl9pPr marL="4274820" indent="-251460" eaLnBrk="0" fontAlgn="base" hangingPunct="0">
              <a:spcBef>
                <a:spcPct val="0"/>
              </a:spcBef>
              <a:spcAft>
                <a:spcPct val="0"/>
              </a:spcAft>
              <a:defRPr sz="2640">
                <a:solidFill>
                  <a:schemeClr val="tx1"/>
                </a:solidFill>
                <a:latin typeface="Times New Roman" panose="02020603050405020304" pitchFamily="18" charset="0"/>
              </a:defRPr>
            </a:lvl9pPr>
          </a:lstStyle>
          <a:p>
            <a:pPr eaLnBrk="1" hangingPunct="1"/>
            <a:fld id="{B704E089-525B-45A5-B736-F1563CE89A6A}" type="slidenum">
              <a:rPr lang="en-CA" altLang="en-US" sz="1540"/>
              <a:pPr eaLnBrk="1" hangingPunct="1"/>
              <a:t>36</a:t>
            </a:fld>
            <a:endParaRPr lang="en-CA" altLang="en-US" sz="1540"/>
          </a:p>
        </p:txBody>
      </p:sp>
      <p:sp>
        <p:nvSpPr>
          <p:cNvPr id="19459" name="Rectangle 2"/>
          <p:cNvSpPr>
            <a:spLocks noGrp="1" noChangeArrowheads="1"/>
          </p:cNvSpPr>
          <p:nvPr>
            <p:ph type="title"/>
          </p:nvPr>
        </p:nvSpPr>
        <p:spPr/>
        <p:txBody>
          <a:bodyPr/>
          <a:lstStyle/>
          <a:p>
            <a:pPr eaLnBrk="1" hangingPunct="1"/>
            <a:r>
              <a:rPr lang="en-US" altLang="en-US" dirty="0"/>
              <a:t>MCDC Examples</a:t>
            </a:r>
          </a:p>
        </p:txBody>
      </p:sp>
      <p:sp>
        <p:nvSpPr>
          <p:cNvPr id="19460" name="Rectangle 3"/>
          <p:cNvSpPr>
            <a:spLocks noGrp="1" noChangeArrowheads="1"/>
          </p:cNvSpPr>
          <p:nvPr>
            <p:ph type="body" idx="1"/>
          </p:nvPr>
        </p:nvSpPr>
        <p:spPr/>
        <p:txBody>
          <a:bodyPr/>
          <a:lstStyle/>
          <a:p>
            <a:pPr eaLnBrk="1" hangingPunct="1">
              <a:lnSpc>
                <a:spcPct val="80000"/>
              </a:lnSpc>
            </a:pPr>
            <a:r>
              <a:rPr lang="en-US" altLang="en-US" sz="2640"/>
              <a:t>To test </a:t>
            </a:r>
            <a:r>
              <a:rPr lang="en-US" altLang="en-US" sz="2640">
                <a:latin typeface="Courier New" panose="02070309020205020404" pitchFamily="49" charset="0"/>
              </a:rPr>
              <a:t>if (A or B)</a:t>
            </a:r>
          </a:p>
          <a:p>
            <a:pPr eaLnBrk="1" hangingPunct="1">
              <a:lnSpc>
                <a:spcPct val="80000"/>
              </a:lnSpc>
              <a:buFontTx/>
              <a:buNone/>
            </a:pPr>
            <a:r>
              <a:rPr lang="en-US" altLang="en-US" sz="2640"/>
              <a:t>		A: 	T	F	F</a:t>
            </a:r>
          </a:p>
          <a:p>
            <a:pPr eaLnBrk="1" hangingPunct="1">
              <a:lnSpc>
                <a:spcPct val="80000"/>
              </a:lnSpc>
              <a:buFontTx/>
              <a:buNone/>
            </a:pPr>
            <a:r>
              <a:rPr lang="en-US" altLang="en-US" sz="2640"/>
              <a:t>		B:	F	T	F</a:t>
            </a:r>
          </a:p>
          <a:p>
            <a:pPr eaLnBrk="1" hangingPunct="1">
              <a:lnSpc>
                <a:spcPct val="80000"/>
              </a:lnSpc>
              <a:buFontTx/>
              <a:buNone/>
            </a:pPr>
            <a:endParaRPr lang="en-US" altLang="en-US" sz="2640"/>
          </a:p>
          <a:p>
            <a:pPr eaLnBrk="1" hangingPunct="1">
              <a:lnSpc>
                <a:spcPct val="80000"/>
              </a:lnSpc>
            </a:pPr>
            <a:r>
              <a:rPr lang="en-US" altLang="en-US" sz="2640"/>
              <a:t>To test </a:t>
            </a:r>
            <a:r>
              <a:rPr lang="en-US" altLang="en-US" sz="2640">
                <a:latin typeface="Courier New" panose="02070309020205020404" pitchFamily="49" charset="0"/>
              </a:rPr>
              <a:t>if (A and B)</a:t>
            </a:r>
          </a:p>
          <a:p>
            <a:pPr eaLnBrk="1" hangingPunct="1">
              <a:lnSpc>
                <a:spcPct val="80000"/>
              </a:lnSpc>
              <a:buFontTx/>
              <a:buNone/>
            </a:pPr>
            <a:r>
              <a:rPr lang="en-US" altLang="en-US" sz="2640"/>
              <a:t>		A:	F	T	T</a:t>
            </a:r>
          </a:p>
          <a:p>
            <a:pPr eaLnBrk="1" hangingPunct="1">
              <a:lnSpc>
                <a:spcPct val="80000"/>
              </a:lnSpc>
              <a:buFontTx/>
              <a:buNone/>
            </a:pPr>
            <a:r>
              <a:rPr lang="en-US" altLang="en-US" sz="2640"/>
              <a:t>		B:	T	F	T</a:t>
            </a:r>
          </a:p>
          <a:p>
            <a:pPr eaLnBrk="1" hangingPunct="1">
              <a:lnSpc>
                <a:spcPct val="80000"/>
              </a:lnSpc>
              <a:buFontTx/>
              <a:buNone/>
            </a:pPr>
            <a:endParaRPr lang="en-US" altLang="en-US" sz="2640"/>
          </a:p>
          <a:p>
            <a:pPr eaLnBrk="1" hangingPunct="1">
              <a:lnSpc>
                <a:spcPct val="80000"/>
              </a:lnSpc>
            </a:pPr>
            <a:r>
              <a:rPr lang="en-US" altLang="en-US" sz="2640"/>
              <a:t>To test </a:t>
            </a:r>
            <a:r>
              <a:rPr lang="en-US" altLang="en-US" sz="2640">
                <a:latin typeface="Courier New" panose="02070309020205020404" pitchFamily="49" charset="0"/>
              </a:rPr>
              <a:t>if (A xor B)</a:t>
            </a:r>
          </a:p>
          <a:p>
            <a:pPr eaLnBrk="1" hangingPunct="1">
              <a:lnSpc>
                <a:spcPct val="80000"/>
              </a:lnSpc>
              <a:buFontTx/>
              <a:buNone/>
            </a:pPr>
            <a:r>
              <a:rPr lang="en-US" altLang="en-US" sz="2640"/>
              <a:t>		A:	T	T	F</a:t>
            </a:r>
          </a:p>
          <a:p>
            <a:pPr eaLnBrk="1" hangingPunct="1">
              <a:lnSpc>
                <a:spcPct val="80000"/>
              </a:lnSpc>
              <a:buFontTx/>
              <a:buNone/>
            </a:pPr>
            <a:r>
              <a:rPr lang="en-US" altLang="en-US" sz="2640"/>
              <a:t>		B:	T	F	T</a:t>
            </a:r>
          </a:p>
          <a:p>
            <a:pPr eaLnBrk="1" hangingPunct="1">
              <a:lnSpc>
                <a:spcPct val="80000"/>
              </a:lnSpc>
            </a:pPr>
            <a:endParaRPr lang="en-US" altLang="en-US" sz="2640"/>
          </a:p>
        </p:txBody>
      </p:sp>
    </p:spTree>
    <p:extLst>
      <p:ext uri="{BB962C8B-B14F-4D97-AF65-F5344CB8AC3E}">
        <p14:creationId xmlns:p14="http://schemas.microsoft.com/office/powerpoint/2010/main" val="22649217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3554" name="Rectangle 2"/>
          <p:cNvSpPr>
            <a:spLocks noGrp="1" noChangeArrowheads="1"/>
          </p:cNvSpPr>
          <p:nvPr>
            <p:ph type="title"/>
          </p:nvPr>
        </p:nvSpPr>
        <p:spPr/>
        <p:txBody>
          <a:bodyPr/>
          <a:lstStyle/>
          <a:p>
            <a:pPr eaLnBrk="1" hangingPunct="1">
              <a:defRPr/>
            </a:pPr>
            <a:r>
              <a:rPr lang="en-US">
                <a:ea typeface="+mj-ea"/>
                <a:cs typeface="+mj-cs"/>
              </a:rPr>
              <a:t>Unit Testing</a:t>
            </a:r>
          </a:p>
        </p:txBody>
      </p:sp>
      <p:sp>
        <p:nvSpPr>
          <p:cNvPr id="1943555" name="Rectangle 3"/>
          <p:cNvSpPr>
            <a:spLocks noGrp="1" noChangeArrowheads="1"/>
          </p:cNvSpPr>
          <p:nvPr>
            <p:ph type="body" idx="1"/>
          </p:nvPr>
        </p:nvSpPr>
        <p:spPr/>
        <p:txBody>
          <a:bodyPr>
            <a:normAutofit fontScale="70000" lnSpcReduction="20000"/>
          </a:bodyPr>
          <a:lstStyle/>
          <a:p>
            <a:pPr eaLnBrk="1" hangingPunct="1">
              <a:lnSpc>
                <a:spcPct val="90000"/>
              </a:lnSpc>
              <a:defRPr/>
            </a:pPr>
            <a:r>
              <a:rPr lang="en-US">
                <a:ea typeface="+mn-ea"/>
                <a:cs typeface="+mn-cs"/>
              </a:rPr>
              <a:t>Involves testing a single isolated module</a:t>
            </a:r>
          </a:p>
          <a:p>
            <a:pPr eaLnBrk="1" hangingPunct="1">
              <a:lnSpc>
                <a:spcPct val="90000"/>
              </a:lnSpc>
              <a:defRPr/>
            </a:pPr>
            <a:endParaRPr lang="en-US">
              <a:ea typeface="+mn-ea"/>
              <a:cs typeface="+mn-cs"/>
            </a:endParaRPr>
          </a:p>
          <a:p>
            <a:pPr eaLnBrk="1" hangingPunct="1">
              <a:lnSpc>
                <a:spcPct val="90000"/>
              </a:lnSpc>
              <a:defRPr/>
            </a:pPr>
            <a:r>
              <a:rPr lang="en-US">
                <a:ea typeface="+mn-ea"/>
                <a:cs typeface="+mn-cs"/>
              </a:rPr>
              <a:t>Note that unit testing allows us to isolate the errors to a single module</a:t>
            </a:r>
          </a:p>
          <a:p>
            <a:pPr lvl="1" eaLnBrk="1" hangingPunct="1">
              <a:lnSpc>
                <a:spcPct val="90000"/>
              </a:lnSpc>
              <a:defRPr/>
            </a:pPr>
            <a:r>
              <a:rPr lang="en-US">
                <a:ea typeface="+mn-ea"/>
              </a:rPr>
              <a:t>we know that if we find an error during unit testing it is in the module we are testing</a:t>
            </a:r>
          </a:p>
          <a:p>
            <a:pPr lvl="1" eaLnBrk="1" hangingPunct="1">
              <a:lnSpc>
                <a:spcPct val="90000"/>
              </a:lnSpc>
              <a:defRPr/>
            </a:pPr>
            <a:endParaRPr lang="en-US">
              <a:ea typeface="+mn-ea"/>
            </a:endParaRPr>
          </a:p>
          <a:p>
            <a:pPr eaLnBrk="1" hangingPunct="1">
              <a:lnSpc>
                <a:spcPct val="90000"/>
              </a:lnSpc>
              <a:defRPr/>
            </a:pPr>
            <a:r>
              <a:rPr lang="en-US">
                <a:ea typeface="+mn-ea"/>
                <a:cs typeface="+mn-cs"/>
              </a:rPr>
              <a:t>Modules in a program are not isolated, they interact with each other. Possible interactions:</a:t>
            </a:r>
          </a:p>
          <a:p>
            <a:pPr lvl="1" eaLnBrk="1" hangingPunct="1">
              <a:lnSpc>
                <a:spcPct val="90000"/>
              </a:lnSpc>
              <a:defRPr/>
            </a:pPr>
            <a:r>
              <a:rPr lang="en-US">
                <a:ea typeface="+mn-ea"/>
              </a:rPr>
              <a:t>calling procedures in other modules</a:t>
            </a:r>
          </a:p>
          <a:p>
            <a:pPr lvl="1" eaLnBrk="1" hangingPunct="1">
              <a:lnSpc>
                <a:spcPct val="90000"/>
              </a:lnSpc>
              <a:defRPr/>
            </a:pPr>
            <a:r>
              <a:rPr lang="en-US">
                <a:ea typeface="+mn-ea"/>
              </a:rPr>
              <a:t>receiving procedure calls from other modules</a:t>
            </a:r>
          </a:p>
          <a:p>
            <a:pPr lvl="1" eaLnBrk="1" hangingPunct="1">
              <a:lnSpc>
                <a:spcPct val="90000"/>
              </a:lnSpc>
              <a:defRPr/>
            </a:pPr>
            <a:r>
              <a:rPr lang="en-US">
                <a:ea typeface="+mn-ea"/>
              </a:rPr>
              <a:t>sharing variables</a:t>
            </a:r>
          </a:p>
          <a:p>
            <a:pPr lvl="1" eaLnBrk="1" hangingPunct="1">
              <a:lnSpc>
                <a:spcPct val="90000"/>
              </a:lnSpc>
              <a:defRPr/>
            </a:pPr>
            <a:endParaRPr lang="en-US">
              <a:ea typeface="+mn-ea"/>
            </a:endParaRPr>
          </a:p>
          <a:p>
            <a:pPr eaLnBrk="1" hangingPunct="1">
              <a:lnSpc>
                <a:spcPct val="90000"/>
              </a:lnSpc>
              <a:defRPr/>
            </a:pPr>
            <a:r>
              <a:rPr lang="en-US">
                <a:ea typeface="+mn-ea"/>
                <a:cs typeface="+mn-cs"/>
              </a:rPr>
              <a:t>For unit testing we need to isolate the module we want to test, we do this using two things</a:t>
            </a:r>
          </a:p>
          <a:p>
            <a:pPr lvl="1" eaLnBrk="1" hangingPunct="1">
              <a:lnSpc>
                <a:spcPct val="90000"/>
              </a:lnSpc>
              <a:defRPr/>
            </a:pPr>
            <a:r>
              <a:rPr lang="en-US">
                <a:ea typeface="+mn-ea"/>
              </a:rPr>
              <a:t>drivers and stubs</a:t>
            </a:r>
          </a:p>
        </p:txBody>
      </p:sp>
    </p:spTree>
    <p:extLst>
      <p:ext uri="{BB962C8B-B14F-4D97-AF65-F5344CB8AC3E}">
        <p14:creationId xmlns:p14="http://schemas.microsoft.com/office/powerpoint/2010/main" val="2485557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4578" name="Rectangle 2"/>
          <p:cNvSpPr>
            <a:spLocks noGrp="1" noChangeArrowheads="1"/>
          </p:cNvSpPr>
          <p:nvPr>
            <p:ph type="title"/>
          </p:nvPr>
        </p:nvSpPr>
        <p:spPr/>
        <p:txBody>
          <a:bodyPr/>
          <a:lstStyle/>
          <a:p>
            <a:pPr eaLnBrk="1" hangingPunct="1">
              <a:defRPr/>
            </a:pPr>
            <a:r>
              <a:rPr lang="en-US">
                <a:ea typeface="+mj-ea"/>
                <a:cs typeface="+mj-cs"/>
              </a:rPr>
              <a:t>Drivers and Stubs</a:t>
            </a:r>
          </a:p>
        </p:txBody>
      </p:sp>
      <p:sp>
        <p:nvSpPr>
          <p:cNvPr id="1944579" name="Rectangle 3"/>
          <p:cNvSpPr>
            <a:spLocks noGrp="1" noChangeArrowheads="1"/>
          </p:cNvSpPr>
          <p:nvPr>
            <p:ph type="body" idx="1"/>
          </p:nvPr>
        </p:nvSpPr>
        <p:spPr/>
        <p:txBody>
          <a:bodyPr>
            <a:normAutofit fontScale="70000" lnSpcReduction="20000"/>
          </a:bodyPr>
          <a:lstStyle/>
          <a:p>
            <a:pPr eaLnBrk="1" hangingPunct="1">
              <a:defRPr/>
            </a:pPr>
            <a:r>
              <a:rPr lang="en-US" b="1" dirty="0">
                <a:ea typeface="+mn-ea"/>
                <a:cs typeface="+mn-cs"/>
              </a:rPr>
              <a:t>Driver:</a:t>
            </a:r>
            <a:r>
              <a:rPr lang="en-US" dirty="0">
                <a:ea typeface="+mn-ea"/>
                <a:cs typeface="+mn-cs"/>
              </a:rPr>
              <a:t> A program that calls the interface procedures of the module being tested and reports the results</a:t>
            </a:r>
          </a:p>
          <a:p>
            <a:pPr eaLnBrk="1" hangingPunct="1">
              <a:defRPr/>
            </a:pPr>
            <a:endParaRPr lang="en-US" dirty="0">
              <a:ea typeface="+mn-ea"/>
              <a:cs typeface="+mn-cs"/>
            </a:endParaRPr>
          </a:p>
          <a:p>
            <a:pPr lvl="1" eaLnBrk="1" hangingPunct="1">
              <a:defRPr/>
            </a:pPr>
            <a:r>
              <a:rPr lang="en-US" dirty="0">
                <a:ea typeface="+mn-ea"/>
              </a:rPr>
              <a:t>A driver simulates a module that calls the module currently being tested</a:t>
            </a:r>
          </a:p>
          <a:p>
            <a:pPr lvl="1" eaLnBrk="1" hangingPunct="1">
              <a:defRPr/>
            </a:pPr>
            <a:endParaRPr lang="en-US" dirty="0">
              <a:ea typeface="+mn-ea"/>
            </a:endParaRPr>
          </a:p>
          <a:p>
            <a:pPr eaLnBrk="1" hangingPunct="1">
              <a:defRPr/>
            </a:pPr>
            <a:r>
              <a:rPr lang="en-US" b="1" dirty="0">
                <a:ea typeface="+mn-ea"/>
                <a:cs typeface="+mn-cs"/>
              </a:rPr>
              <a:t>Stub:</a:t>
            </a:r>
            <a:r>
              <a:rPr lang="en-US" dirty="0">
                <a:ea typeface="+mn-ea"/>
                <a:cs typeface="+mn-cs"/>
              </a:rPr>
              <a:t> A program that has the same interface as a module that is being used by the module being tested,  but is simpler.</a:t>
            </a:r>
          </a:p>
          <a:p>
            <a:pPr eaLnBrk="1" hangingPunct="1">
              <a:defRPr/>
            </a:pPr>
            <a:endParaRPr lang="en-US" dirty="0">
              <a:ea typeface="+mn-ea"/>
              <a:cs typeface="+mn-cs"/>
            </a:endParaRPr>
          </a:p>
          <a:p>
            <a:pPr lvl="1" eaLnBrk="1" hangingPunct="1">
              <a:defRPr/>
            </a:pPr>
            <a:r>
              <a:rPr lang="en-US" dirty="0">
                <a:ea typeface="+mn-ea"/>
              </a:rPr>
              <a:t>A stub simulates a module called by the module currently being tested</a:t>
            </a:r>
          </a:p>
          <a:p>
            <a:pPr eaLnBrk="1" hangingPunct="1">
              <a:defRPr/>
            </a:pPr>
            <a:endParaRPr lang="en-US" dirty="0">
              <a:ea typeface="+mn-ea"/>
              <a:cs typeface="+mn-cs"/>
            </a:endParaRPr>
          </a:p>
          <a:p>
            <a:pPr lvl="1" eaLnBrk="1" hangingPunct="1">
              <a:defRPr/>
            </a:pPr>
            <a:r>
              <a:rPr lang="en-US" dirty="0">
                <a:ea typeface="+mn-ea"/>
              </a:rPr>
              <a:t>Mock objects: Create an object that mimics only the behavior needed for testing</a:t>
            </a:r>
          </a:p>
          <a:p>
            <a:pPr marL="0" indent="0" algn="just" eaLnBrk="1" hangingPunct="1">
              <a:buNone/>
              <a:defRPr/>
            </a:pPr>
            <a:r>
              <a:rPr lang="en-US" dirty="0">
                <a:ea typeface="+mn-ea"/>
                <a:cs typeface="+mn-cs"/>
              </a:rPr>
              <a:t> </a:t>
            </a:r>
          </a:p>
          <a:p>
            <a:pPr eaLnBrk="1" hangingPunct="1">
              <a:defRPr/>
            </a:pPr>
            <a:endParaRPr lang="en-US" dirty="0">
              <a:ea typeface="+mn-ea"/>
              <a:cs typeface="+mn-cs"/>
            </a:endParaRPr>
          </a:p>
        </p:txBody>
      </p:sp>
    </p:spTree>
    <p:extLst>
      <p:ext uri="{BB962C8B-B14F-4D97-AF65-F5344CB8AC3E}">
        <p14:creationId xmlns:p14="http://schemas.microsoft.com/office/powerpoint/2010/main" val="25711385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02" name="Rectangle 2"/>
          <p:cNvSpPr>
            <a:spLocks noGrp="1" noChangeArrowheads="1"/>
          </p:cNvSpPr>
          <p:nvPr>
            <p:ph type="title"/>
          </p:nvPr>
        </p:nvSpPr>
        <p:spPr/>
        <p:txBody>
          <a:bodyPr/>
          <a:lstStyle/>
          <a:p>
            <a:pPr eaLnBrk="1" hangingPunct="1">
              <a:defRPr/>
            </a:pPr>
            <a:r>
              <a:rPr lang="en-US">
                <a:ea typeface="+mj-ea"/>
                <a:cs typeface="+mj-cs"/>
              </a:rPr>
              <a:t>Drivers and Stubs</a:t>
            </a:r>
          </a:p>
        </p:txBody>
      </p:sp>
      <p:sp>
        <p:nvSpPr>
          <p:cNvPr id="1945603" name="AutoShape 3"/>
          <p:cNvSpPr>
            <a:spLocks noChangeArrowheads="1"/>
          </p:cNvSpPr>
          <p:nvPr/>
        </p:nvSpPr>
        <p:spPr bwMode="auto">
          <a:xfrm>
            <a:off x="922020" y="2377440"/>
            <a:ext cx="1508760" cy="108966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5604" name="Rectangle 4"/>
          <p:cNvSpPr>
            <a:spLocks noChangeArrowheads="1"/>
          </p:cNvSpPr>
          <p:nvPr/>
        </p:nvSpPr>
        <p:spPr bwMode="auto">
          <a:xfrm>
            <a:off x="4023360" y="2377440"/>
            <a:ext cx="1592580" cy="10896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5605" name="AutoShape 5"/>
          <p:cNvSpPr>
            <a:spLocks noChangeArrowheads="1"/>
          </p:cNvSpPr>
          <p:nvPr/>
        </p:nvSpPr>
        <p:spPr bwMode="auto">
          <a:xfrm>
            <a:off x="7040880" y="2377440"/>
            <a:ext cx="1508760" cy="108966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5606" name="Text Box 6"/>
          <p:cNvSpPr txBox="1">
            <a:spLocks noChangeArrowheads="1"/>
          </p:cNvSpPr>
          <p:nvPr/>
        </p:nvSpPr>
        <p:spPr bwMode="auto">
          <a:xfrm>
            <a:off x="1173480" y="2686527"/>
            <a:ext cx="922047"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200">
                <a:latin typeface="Times New Roman" charset="0"/>
                <a:ea typeface="ＭＳ Ｐゴシック" charset="0"/>
              </a:rPr>
              <a:t>Driver</a:t>
            </a:r>
          </a:p>
        </p:txBody>
      </p:sp>
      <p:sp>
        <p:nvSpPr>
          <p:cNvPr id="1945607" name="Text Box 7"/>
          <p:cNvSpPr txBox="1">
            <a:spLocks noChangeArrowheads="1"/>
          </p:cNvSpPr>
          <p:nvPr/>
        </p:nvSpPr>
        <p:spPr bwMode="auto">
          <a:xfrm>
            <a:off x="4107181" y="2545081"/>
            <a:ext cx="1421479"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200">
                <a:latin typeface="Times New Roman" charset="0"/>
                <a:ea typeface="ＭＳ Ｐゴシック" charset="0"/>
              </a:rPr>
              <a:t>Module </a:t>
            </a:r>
          </a:p>
          <a:p>
            <a:pPr>
              <a:defRPr/>
            </a:pPr>
            <a:r>
              <a:rPr lang="en-US" sz="2200">
                <a:latin typeface="Times New Roman" charset="0"/>
                <a:ea typeface="ＭＳ Ｐゴシック" charset="0"/>
              </a:rPr>
              <a:t>Under Test</a:t>
            </a:r>
          </a:p>
        </p:txBody>
      </p:sp>
      <p:sp>
        <p:nvSpPr>
          <p:cNvPr id="1945608" name="Text Box 8"/>
          <p:cNvSpPr txBox="1">
            <a:spLocks noChangeArrowheads="1"/>
          </p:cNvSpPr>
          <p:nvPr/>
        </p:nvSpPr>
        <p:spPr bwMode="auto">
          <a:xfrm>
            <a:off x="7292340" y="2712720"/>
            <a:ext cx="922020"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2200">
                <a:latin typeface="Times New Roman" charset="0"/>
                <a:ea typeface="ＭＳ Ｐゴシック" charset="0"/>
              </a:rPr>
              <a:t>Stub</a:t>
            </a:r>
          </a:p>
        </p:txBody>
      </p:sp>
      <p:sp>
        <p:nvSpPr>
          <p:cNvPr id="1945609" name="Text Box 9"/>
          <p:cNvSpPr txBox="1">
            <a:spLocks noChangeArrowheads="1"/>
          </p:cNvSpPr>
          <p:nvPr/>
        </p:nvSpPr>
        <p:spPr bwMode="auto">
          <a:xfrm>
            <a:off x="2514600" y="2880361"/>
            <a:ext cx="1313180"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200">
                <a:latin typeface="Times New Roman" charset="0"/>
                <a:ea typeface="ＭＳ Ｐゴシック" charset="0"/>
              </a:rPr>
              <a:t>procedure</a:t>
            </a:r>
          </a:p>
          <a:p>
            <a:pPr>
              <a:defRPr/>
            </a:pPr>
            <a:r>
              <a:rPr lang="en-US" sz="2200">
                <a:latin typeface="Times New Roman" charset="0"/>
                <a:ea typeface="ＭＳ Ｐゴシック" charset="0"/>
              </a:rPr>
              <a:t>call</a:t>
            </a:r>
          </a:p>
        </p:txBody>
      </p:sp>
      <p:sp>
        <p:nvSpPr>
          <p:cNvPr id="1945610" name="Text Box 10"/>
          <p:cNvSpPr txBox="1">
            <a:spLocks noChangeArrowheads="1"/>
          </p:cNvSpPr>
          <p:nvPr/>
        </p:nvSpPr>
        <p:spPr bwMode="auto">
          <a:xfrm>
            <a:off x="5699760" y="2880361"/>
            <a:ext cx="1313180"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200">
                <a:latin typeface="Times New Roman" charset="0"/>
                <a:ea typeface="ＭＳ Ｐゴシック" charset="0"/>
              </a:rPr>
              <a:t>procedure</a:t>
            </a:r>
          </a:p>
          <a:p>
            <a:pPr>
              <a:defRPr/>
            </a:pPr>
            <a:r>
              <a:rPr lang="en-US" sz="2200">
                <a:latin typeface="Times New Roman" charset="0"/>
                <a:ea typeface="ＭＳ Ｐゴシック" charset="0"/>
              </a:rPr>
              <a:t>call</a:t>
            </a:r>
          </a:p>
        </p:txBody>
      </p:sp>
      <p:cxnSp>
        <p:nvCxnSpPr>
          <p:cNvPr id="1945611" name="AutoShape 11"/>
          <p:cNvCxnSpPr>
            <a:cxnSpLocks noChangeShapeType="1"/>
            <a:stCxn id="1945604" idx="2"/>
            <a:endCxn id="1945603" idx="2"/>
          </p:cNvCxnSpPr>
          <p:nvPr/>
        </p:nvCxnSpPr>
        <p:spPr bwMode="auto">
          <a:xfrm rot="5400000">
            <a:off x="3247152" y="1896348"/>
            <a:ext cx="1747" cy="3143250"/>
          </a:xfrm>
          <a:prstGeom prst="curvedConnector3">
            <a:avLst>
              <a:gd name="adj1" fmla="val 25400000"/>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45612" name="AutoShape 12"/>
          <p:cNvCxnSpPr>
            <a:cxnSpLocks noChangeShapeType="1"/>
            <a:stCxn id="1945603" idx="3"/>
            <a:endCxn id="1945604" idx="1"/>
          </p:cNvCxnSpPr>
          <p:nvPr/>
        </p:nvCxnSpPr>
        <p:spPr bwMode="auto">
          <a:xfrm>
            <a:off x="2430780" y="2922270"/>
            <a:ext cx="159258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45613" name="AutoShape 13"/>
          <p:cNvCxnSpPr>
            <a:cxnSpLocks noChangeShapeType="1"/>
            <a:stCxn id="1945604" idx="3"/>
            <a:endCxn id="1945605" idx="1"/>
          </p:cNvCxnSpPr>
          <p:nvPr/>
        </p:nvCxnSpPr>
        <p:spPr bwMode="auto">
          <a:xfrm>
            <a:off x="5615940" y="2922270"/>
            <a:ext cx="142494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945614" name="Text Box 14"/>
          <p:cNvSpPr txBox="1">
            <a:spLocks noChangeArrowheads="1"/>
          </p:cNvSpPr>
          <p:nvPr/>
        </p:nvSpPr>
        <p:spPr bwMode="auto">
          <a:xfrm>
            <a:off x="2263141" y="3886201"/>
            <a:ext cx="1968809"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200">
                <a:latin typeface="Times New Roman" charset="0"/>
                <a:ea typeface="ＭＳ Ｐゴシック" charset="0"/>
              </a:rPr>
              <a:t>access to global</a:t>
            </a:r>
          </a:p>
          <a:p>
            <a:pPr>
              <a:defRPr/>
            </a:pPr>
            <a:r>
              <a:rPr lang="en-US" sz="2200">
                <a:latin typeface="Times New Roman" charset="0"/>
                <a:ea typeface="ＭＳ Ｐゴシック" charset="0"/>
              </a:rPr>
              <a:t>variables</a:t>
            </a:r>
          </a:p>
        </p:txBody>
      </p:sp>
      <p:sp>
        <p:nvSpPr>
          <p:cNvPr id="1945615" name="Text Box 15"/>
          <p:cNvSpPr txBox="1">
            <a:spLocks noChangeArrowheads="1"/>
          </p:cNvSpPr>
          <p:nvPr/>
        </p:nvSpPr>
        <p:spPr bwMode="auto">
          <a:xfrm>
            <a:off x="502920" y="5143500"/>
            <a:ext cx="8892178" cy="11079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buFontTx/>
              <a:buChar char="•"/>
              <a:defRPr/>
            </a:pPr>
            <a:r>
              <a:rPr lang="en-US" sz="2200">
                <a:latin typeface="Times New Roman" charset="0"/>
                <a:ea typeface="ＭＳ Ｐゴシック" charset="0"/>
              </a:rPr>
              <a:t> Driver and Stub should have the same interface as the modules they replace</a:t>
            </a:r>
          </a:p>
          <a:p>
            <a:pPr>
              <a:buFontTx/>
              <a:buChar char="•"/>
              <a:defRPr/>
            </a:pPr>
            <a:endParaRPr lang="en-US" sz="2200">
              <a:latin typeface="Times New Roman" charset="0"/>
              <a:ea typeface="ＭＳ Ｐゴシック" charset="0"/>
            </a:endParaRPr>
          </a:p>
          <a:p>
            <a:pPr>
              <a:buFontTx/>
              <a:buChar char="•"/>
              <a:defRPr/>
            </a:pPr>
            <a:r>
              <a:rPr lang="en-US" sz="2200">
                <a:latin typeface="Times New Roman" charset="0"/>
                <a:ea typeface="ＭＳ Ｐゴシック" charset="0"/>
              </a:rPr>
              <a:t> Driver and Stub should be simpler than the modules they replace</a:t>
            </a:r>
          </a:p>
        </p:txBody>
      </p:sp>
    </p:spTree>
    <p:extLst>
      <p:ext uri="{BB962C8B-B14F-4D97-AF65-F5344CB8AC3E}">
        <p14:creationId xmlns:p14="http://schemas.microsoft.com/office/powerpoint/2010/main" val="1953364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6930" name="Rectangle 2"/>
          <p:cNvSpPr>
            <a:spLocks noGrp="1" noChangeArrowheads="1"/>
          </p:cNvSpPr>
          <p:nvPr>
            <p:ph type="title"/>
          </p:nvPr>
        </p:nvSpPr>
        <p:spPr/>
        <p:txBody>
          <a:bodyPr/>
          <a:lstStyle/>
          <a:p>
            <a:pPr eaLnBrk="1" hangingPunct="1">
              <a:defRPr/>
            </a:pPr>
            <a:r>
              <a:rPr lang="en-US">
                <a:ea typeface="+mj-ea"/>
                <a:cs typeface="+mj-cs"/>
              </a:rPr>
              <a:t>Testing Software is Hard</a:t>
            </a:r>
          </a:p>
        </p:txBody>
      </p:sp>
      <p:sp>
        <p:nvSpPr>
          <p:cNvPr id="1916931" name="Rectangle 3"/>
          <p:cNvSpPr>
            <a:spLocks noGrp="1" noChangeArrowheads="1"/>
          </p:cNvSpPr>
          <p:nvPr>
            <p:ph type="body" idx="1"/>
          </p:nvPr>
        </p:nvSpPr>
        <p:spPr/>
        <p:txBody>
          <a:bodyPr>
            <a:normAutofit fontScale="85000" lnSpcReduction="20000"/>
          </a:bodyPr>
          <a:lstStyle/>
          <a:p>
            <a:pPr eaLnBrk="1" hangingPunct="1"/>
            <a:r>
              <a:rPr lang="en-US" altLang="en-US"/>
              <a:t>If you are testing a bridge</a:t>
            </a:r>
            <a:r>
              <a:rPr lang="ja-JP" altLang="en-US"/>
              <a:t>’</a:t>
            </a:r>
            <a:r>
              <a:rPr lang="en-US" altLang="ja-JP"/>
              <a:t>s ability to sustain weight, and you test it with 1000 tons you can infer that it will sustain weight </a:t>
            </a:r>
            <a:r>
              <a:rPr lang="en-US" altLang="ja-JP">
                <a:sym typeface="Symbol" panose="05050102010706020507" pitchFamily="18" charset="2"/>
              </a:rPr>
              <a:t></a:t>
            </a:r>
            <a:r>
              <a:rPr lang="en-US" altLang="ja-JP"/>
              <a:t> 1000 tons</a:t>
            </a:r>
          </a:p>
          <a:p>
            <a:pPr eaLnBrk="1" hangingPunct="1"/>
            <a:endParaRPr lang="en-US" altLang="en-US"/>
          </a:p>
          <a:p>
            <a:pPr eaLnBrk="1" hangingPunct="1"/>
            <a:r>
              <a:rPr lang="en-US" altLang="en-US"/>
              <a:t>This kind of reasoning does not work for software systems</a:t>
            </a:r>
          </a:p>
          <a:p>
            <a:pPr lvl="1" eaLnBrk="1" hangingPunct="1"/>
            <a:r>
              <a:rPr lang="en-US" altLang="en-US"/>
              <a:t>software systems are not linear nor continuous</a:t>
            </a:r>
          </a:p>
          <a:p>
            <a:pPr lvl="1" eaLnBrk="1" hangingPunct="1"/>
            <a:endParaRPr lang="en-US" altLang="en-US"/>
          </a:p>
          <a:p>
            <a:pPr eaLnBrk="1" hangingPunct="1"/>
            <a:r>
              <a:rPr lang="en-US" altLang="en-US"/>
              <a:t>Exhaustively testing all possible input/output combinations is too expensive</a:t>
            </a:r>
          </a:p>
          <a:p>
            <a:pPr lvl="1" eaLnBrk="1" hangingPunct="1"/>
            <a:r>
              <a:rPr lang="en-US" altLang="en-US"/>
              <a:t>the number of test cases increase exponentially with the number of input/output variables</a:t>
            </a:r>
          </a:p>
        </p:txBody>
      </p:sp>
    </p:spTree>
    <p:extLst>
      <p:ext uri="{BB962C8B-B14F-4D97-AF65-F5344CB8AC3E}">
        <p14:creationId xmlns:p14="http://schemas.microsoft.com/office/powerpoint/2010/main" val="26472704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626" name="Rectangle 2"/>
          <p:cNvSpPr>
            <a:spLocks noGrp="1" noChangeArrowheads="1"/>
          </p:cNvSpPr>
          <p:nvPr>
            <p:ph type="title"/>
          </p:nvPr>
        </p:nvSpPr>
        <p:spPr/>
        <p:txBody>
          <a:bodyPr/>
          <a:lstStyle/>
          <a:p>
            <a:pPr eaLnBrk="1" hangingPunct="1">
              <a:defRPr/>
            </a:pPr>
            <a:r>
              <a:rPr lang="en-US">
                <a:ea typeface="+mj-ea"/>
                <a:cs typeface="+mj-cs"/>
              </a:rPr>
              <a:t>Integration Testing</a:t>
            </a:r>
          </a:p>
        </p:txBody>
      </p:sp>
      <p:sp>
        <p:nvSpPr>
          <p:cNvPr id="1946627" name="Rectangle 3"/>
          <p:cNvSpPr>
            <a:spLocks noGrp="1" noChangeArrowheads="1"/>
          </p:cNvSpPr>
          <p:nvPr>
            <p:ph type="body" idx="1"/>
          </p:nvPr>
        </p:nvSpPr>
        <p:spPr/>
        <p:txBody>
          <a:bodyPr>
            <a:normAutofit fontScale="92500" lnSpcReduction="20000"/>
          </a:bodyPr>
          <a:lstStyle/>
          <a:p>
            <a:pPr eaLnBrk="1" hangingPunct="1">
              <a:defRPr/>
            </a:pPr>
            <a:r>
              <a:rPr lang="en-US">
                <a:ea typeface="+mn-ea"/>
                <a:cs typeface="+mn-cs"/>
              </a:rPr>
              <a:t>Integration testing: Integrated collection of modules tested as a group or partial system</a:t>
            </a:r>
          </a:p>
          <a:p>
            <a:pPr eaLnBrk="1" hangingPunct="1">
              <a:defRPr/>
            </a:pPr>
            <a:endParaRPr lang="en-US">
              <a:ea typeface="+mn-ea"/>
              <a:cs typeface="+mn-cs"/>
            </a:endParaRPr>
          </a:p>
          <a:p>
            <a:pPr eaLnBrk="1" hangingPunct="1">
              <a:defRPr/>
            </a:pPr>
            <a:r>
              <a:rPr lang="en-US">
                <a:ea typeface="+mn-ea"/>
                <a:cs typeface="+mn-cs"/>
              </a:rPr>
              <a:t>Integration plan specifies the order in which to combine modules into partial systems</a:t>
            </a:r>
          </a:p>
          <a:p>
            <a:pPr eaLnBrk="1" hangingPunct="1">
              <a:defRPr/>
            </a:pPr>
            <a:endParaRPr lang="en-US">
              <a:ea typeface="+mn-ea"/>
              <a:cs typeface="+mn-cs"/>
            </a:endParaRPr>
          </a:p>
          <a:p>
            <a:pPr eaLnBrk="1" hangingPunct="1">
              <a:defRPr/>
            </a:pPr>
            <a:r>
              <a:rPr lang="en-US">
                <a:ea typeface="+mn-ea"/>
                <a:cs typeface="+mn-cs"/>
              </a:rPr>
              <a:t>Different approaches to integration testing</a:t>
            </a:r>
          </a:p>
          <a:p>
            <a:pPr lvl="1" eaLnBrk="1" hangingPunct="1">
              <a:defRPr/>
            </a:pPr>
            <a:r>
              <a:rPr lang="en-US">
                <a:ea typeface="+mn-ea"/>
              </a:rPr>
              <a:t>Bottom-up</a:t>
            </a:r>
          </a:p>
          <a:p>
            <a:pPr lvl="1" eaLnBrk="1" hangingPunct="1">
              <a:defRPr/>
            </a:pPr>
            <a:r>
              <a:rPr lang="en-US">
                <a:ea typeface="+mn-ea"/>
              </a:rPr>
              <a:t>Top-down</a:t>
            </a:r>
          </a:p>
          <a:p>
            <a:pPr lvl="1" eaLnBrk="1" hangingPunct="1">
              <a:defRPr/>
            </a:pPr>
            <a:r>
              <a:rPr lang="en-US">
                <a:ea typeface="+mn-ea"/>
              </a:rPr>
              <a:t>Big-bang</a:t>
            </a:r>
          </a:p>
          <a:p>
            <a:pPr lvl="1" eaLnBrk="1" hangingPunct="1">
              <a:defRPr/>
            </a:pPr>
            <a:r>
              <a:rPr lang="en-US">
                <a:ea typeface="+mn-ea"/>
              </a:rPr>
              <a:t>Sandwich</a:t>
            </a:r>
          </a:p>
        </p:txBody>
      </p:sp>
    </p:spTree>
    <p:extLst>
      <p:ext uri="{BB962C8B-B14F-4D97-AF65-F5344CB8AC3E}">
        <p14:creationId xmlns:p14="http://schemas.microsoft.com/office/powerpoint/2010/main" val="18332025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650" name="Rectangle 2"/>
          <p:cNvSpPr>
            <a:spLocks noGrp="1" noChangeArrowheads="1"/>
          </p:cNvSpPr>
          <p:nvPr>
            <p:ph type="title"/>
          </p:nvPr>
        </p:nvSpPr>
        <p:spPr/>
        <p:txBody>
          <a:bodyPr>
            <a:normAutofit/>
          </a:bodyPr>
          <a:lstStyle/>
          <a:p>
            <a:pPr eaLnBrk="1" hangingPunct="1">
              <a:defRPr/>
            </a:pPr>
            <a:r>
              <a:rPr lang="en-US">
                <a:ea typeface="+mj-ea"/>
                <a:cs typeface="+mj-cs"/>
              </a:rPr>
              <a:t>Module Structure</a:t>
            </a:r>
          </a:p>
        </p:txBody>
      </p:sp>
      <p:sp>
        <p:nvSpPr>
          <p:cNvPr id="1947651" name="Rectangle 3"/>
          <p:cNvSpPr>
            <a:spLocks noChangeArrowheads="1"/>
          </p:cNvSpPr>
          <p:nvPr/>
        </p:nvSpPr>
        <p:spPr bwMode="auto">
          <a:xfrm>
            <a:off x="3101340" y="112014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7652" name="Rectangle 4"/>
          <p:cNvSpPr>
            <a:spLocks noChangeArrowheads="1"/>
          </p:cNvSpPr>
          <p:nvPr/>
        </p:nvSpPr>
        <p:spPr bwMode="auto">
          <a:xfrm>
            <a:off x="2011680" y="329946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7653" name="Rectangle 5"/>
          <p:cNvSpPr>
            <a:spLocks noChangeArrowheads="1"/>
          </p:cNvSpPr>
          <p:nvPr/>
        </p:nvSpPr>
        <p:spPr bwMode="auto">
          <a:xfrm>
            <a:off x="4861560" y="237744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7654" name="Rectangle 6"/>
          <p:cNvSpPr>
            <a:spLocks noChangeArrowheads="1"/>
          </p:cNvSpPr>
          <p:nvPr/>
        </p:nvSpPr>
        <p:spPr bwMode="auto">
          <a:xfrm>
            <a:off x="1089660" y="464058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7655" name="Rectangle 7"/>
          <p:cNvSpPr>
            <a:spLocks noChangeArrowheads="1"/>
          </p:cNvSpPr>
          <p:nvPr/>
        </p:nvSpPr>
        <p:spPr bwMode="auto">
          <a:xfrm>
            <a:off x="3017520" y="464058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7656" name="Rectangle 8"/>
          <p:cNvSpPr>
            <a:spLocks noChangeArrowheads="1"/>
          </p:cNvSpPr>
          <p:nvPr/>
        </p:nvSpPr>
        <p:spPr bwMode="auto">
          <a:xfrm>
            <a:off x="7543800" y="338328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7657" name="Rectangle 9"/>
          <p:cNvSpPr>
            <a:spLocks noChangeArrowheads="1"/>
          </p:cNvSpPr>
          <p:nvPr/>
        </p:nvSpPr>
        <p:spPr bwMode="auto">
          <a:xfrm>
            <a:off x="5364480" y="464058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cxnSp>
        <p:nvCxnSpPr>
          <p:cNvPr id="1947658" name="AutoShape 10"/>
          <p:cNvCxnSpPr>
            <a:cxnSpLocks noChangeShapeType="1"/>
            <a:stCxn id="1947651" idx="2"/>
            <a:endCxn id="1947652" idx="0"/>
          </p:cNvCxnSpPr>
          <p:nvPr/>
        </p:nvCxnSpPr>
        <p:spPr bwMode="auto">
          <a:xfrm flipH="1">
            <a:off x="2682240" y="1790700"/>
            <a:ext cx="1089660" cy="150876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47659" name="AutoShape 11"/>
          <p:cNvCxnSpPr>
            <a:cxnSpLocks noChangeShapeType="1"/>
            <a:stCxn id="1947651" idx="2"/>
            <a:endCxn id="1947653" idx="0"/>
          </p:cNvCxnSpPr>
          <p:nvPr/>
        </p:nvCxnSpPr>
        <p:spPr bwMode="auto">
          <a:xfrm>
            <a:off x="3771900" y="1790700"/>
            <a:ext cx="1760220" cy="58674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47660" name="AutoShape 12"/>
          <p:cNvCxnSpPr>
            <a:cxnSpLocks noChangeShapeType="1"/>
            <a:stCxn id="1947652" idx="2"/>
            <a:endCxn id="1947654" idx="0"/>
          </p:cNvCxnSpPr>
          <p:nvPr/>
        </p:nvCxnSpPr>
        <p:spPr bwMode="auto">
          <a:xfrm flipH="1">
            <a:off x="1760220" y="3970020"/>
            <a:ext cx="922020" cy="67056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47661" name="AutoShape 13"/>
          <p:cNvCxnSpPr>
            <a:cxnSpLocks noChangeShapeType="1"/>
            <a:stCxn id="1947652" idx="2"/>
            <a:endCxn id="1947655" idx="0"/>
          </p:cNvCxnSpPr>
          <p:nvPr/>
        </p:nvCxnSpPr>
        <p:spPr bwMode="auto">
          <a:xfrm>
            <a:off x="2682240" y="3970020"/>
            <a:ext cx="1005840" cy="67056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47662" name="AutoShape 14"/>
          <p:cNvCxnSpPr>
            <a:cxnSpLocks noChangeShapeType="1"/>
            <a:stCxn id="1947653" idx="2"/>
            <a:endCxn id="1947657" idx="0"/>
          </p:cNvCxnSpPr>
          <p:nvPr/>
        </p:nvCxnSpPr>
        <p:spPr bwMode="auto">
          <a:xfrm>
            <a:off x="5532120" y="3048000"/>
            <a:ext cx="502920" cy="159258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47663" name="AutoShape 15"/>
          <p:cNvCxnSpPr>
            <a:cxnSpLocks noChangeShapeType="1"/>
            <a:stCxn id="1947653" idx="2"/>
            <a:endCxn id="1947656" idx="0"/>
          </p:cNvCxnSpPr>
          <p:nvPr/>
        </p:nvCxnSpPr>
        <p:spPr bwMode="auto">
          <a:xfrm>
            <a:off x="5532120" y="3048000"/>
            <a:ext cx="2682240" cy="33528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947664" name="Text Box 16"/>
          <p:cNvSpPr txBox="1">
            <a:spLocks noChangeArrowheads="1"/>
          </p:cNvSpPr>
          <p:nvPr/>
        </p:nvSpPr>
        <p:spPr bwMode="auto">
          <a:xfrm>
            <a:off x="3520440" y="1203960"/>
            <a:ext cx="367408"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A</a:t>
            </a:r>
          </a:p>
        </p:txBody>
      </p:sp>
      <p:sp>
        <p:nvSpPr>
          <p:cNvPr id="1947665" name="Text Box 17"/>
          <p:cNvSpPr txBox="1">
            <a:spLocks noChangeArrowheads="1"/>
          </p:cNvSpPr>
          <p:nvPr/>
        </p:nvSpPr>
        <p:spPr bwMode="auto">
          <a:xfrm>
            <a:off x="2430780" y="3383280"/>
            <a:ext cx="354584"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C</a:t>
            </a:r>
          </a:p>
        </p:txBody>
      </p:sp>
      <p:sp>
        <p:nvSpPr>
          <p:cNvPr id="1947666" name="Text Box 18"/>
          <p:cNvSpPr txBox="1">
            <a:spLocks noChangeArrowheads="1"/>
          </p:cNvSpPr>
          <p:nvPr/>
        </p:nvSpPr>
        <p:spPr bwMode="auto">
          <a:xfrm>
            <a:off x="5280660" y="2461260"/>
            <a:ext cx="367408"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D</a:t>
            </a:r>
          </a:p>
        </p:txBody>
      </p:sp>
      <p:sp>
        <p:nvSpPr>
          <p:cNvPr id="1947667" name="Text Box 19"/>
          <p:cNvSpPr txBox="1">
            <a:spLocks noChangeArrowheads="1"/>
          </p:cNvSpPr>
          <p:nvPr/>
        </p:nvSpPr>
        <p:spPr bwMode="auto">
          <a:xfrm>
            <a:off x="1491297" y="4682490"/>
            <a:ext cx="340158"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E</a:t>
            </a:r>
          </a:p>
        </p:txBody>
      </p:sp>
      <p:sp>
        <p:nvSpPr>
          <p:cNvPr id="1947668" name="Text Box 20"/>
          <p:cNvSpPr txBox="1">
            <a:spLocks noChangeArrowheads="1"/>
          </p:cNvSpPr>
          <p:nvPr/>
        </p:nvSpPr>
        <p:spPr bwMode="auto">
          <a:xfrm>
            <a:off x="3520440" y="4724400"/>
            <a:ext cx="325730"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F</a:t>
            </a:r>
          </a:p>
        </p:txBody>
      </p:sp>
      <p:sp>
        <p:nvSpPr>
          <p:cNvPr id="1947669" name="Text Box 21"/>
          <p:cNvSpPr txBox="1">
            <a:spLocks noChangeArrowheads="1"/>
          </p:cNvSpPr>
          <p:nvPr/>
        </p:nvSpPr>
        <p:spPr bwMode="auto">
          <a:xfrm>
            <a:off x="5867400" y="4724400"/>
            <a:ext cx="367408"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G</a:t>
            </a:r>
          </a:p>
        </p:txBody>
      </p:sp>
      <p:sp>
        <p:nvSpPr>
          <p:cNvPr id="1947670" name="Text Box 22"/>
          <p:cNvSpPr txBox="1">
            <a:spLocks noChangeArrowheads="1"/>
          </p:cNvSpPr>
          <p:nvPr/>
        </p:nvSpPr>
        <p:spPr bwMode="auto">
          <a:xfrm>
            <a:off x="7962900" y="3467100"/>
            <a:ext cx="367408"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H</a:t>
            </a:r>
          </a:p>
        </p:txBody>
      </p:sp>
      <p:sp>
        <p:nvSpPr>
          <p:cNvPr id="1947671" name="Text Box 23"/>
          <p:cNvSpPr txBox="1">
            <a:spLocks noChangeArrowheads="1"/>
          </p:cNvSpPr>
          <p:nvPr/>
        </p:nvSpPr>
        <p:spPr bwMode="auto">
          <a:xfrm>
            <a:off x="251460" y="5311140"/>
            <a:ext cx="7790722" cy="19205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buFontTx/>
              <a:buChar char="•"/>
              <a:defRPr/>
            </a:pPr>
            <a:r>
              <a:rPr lang="en-US" sz="1980" dirty="0">
                <a:latin typeface="Times New Roman" charset="0"/>
                <a:ea typeface="ＭＳ Ｐゴシック" charset="0"/>
              </a:rPr>
              <a:t> A uses C and D; B uses D; C uses E and F; D uses F, G, H and I; H uses I</a:t>
            </a:r>
          </a:p>
          <a:p>
            <a:pPr>
              <a:buFontTx/>
              <a:buChar char="•"/>
              <a:defRPr/>
            </a:pPr>
            <a:r>
              <a:rPr lang="en-US" sz="1980" dirty="0">
                <a:latin typeface="Times New Roman" charset="0"/>
                <a:ea typeface="ＭＳ Ｐゴシック" charset="0"/>
              </a:rPr>
              <a:t> Modules A and B are at level 3; Module D is at level 2</a:t>
            </a:r>
          </a:p>
          <a:p>
            <a:pPr>
              <a:defRPr/>
            </a:pPr>
            <a:r>
              <a:rPr lang="en-US" sz="1980" dirty="0">
                <a:latin typeface="Times New Roman" charset="0"/>
                <a:ea typeface="ＭＳ Ｐゴシック" charset="0"/>
              </a:rPr>
              <a:t>Modules C and  H are at level 1; Modules E, F, G,  I are at level 0</a:t>
            </a:r>
          </a:p>
          <a:p>
            <a:pPr>
              <a:buFontTx/>
              <a:buChar char="•"/>
              <a:defRPr/>
            </a:pPr>
            <a:r>
              <a:rPr lang="en-US" sz="1980" dirty="0">
                <a:latin typeface="Times New Roman" charset="0"/>
                <a:ea typeface="ＭＳ Ｐゴシック" charset="0"/>
              </a:rPr>
              <a:t> level 0 components do not use any other components</a:t>
            </a:r>
          </a:p>
          <a:p>
            <a:pPr>
              <a:buFontTx/>
              <a:buChar char="•"/>
              <a:defRPr/>
            </a:pPr>
            <a:r>
              <a:rPr lang="en-US" sz="1980" dirty="0">
                <a:latin typeface="Times New Roman" charset="0"/>
                <a:ea typeface="ＭＳ Ｐゴシック" charset="0"/>
              </a:rPr>
              <a:t> level </a:t>
            </a:r>
            <a:r>
              <a:rPr lang="en-US" sz="1980" i="1" dirty="0">
                <a:latin typeface="Times New Roman" charset="0"/>
                <a:ea typeface="ＭＳ Ｐゴシック" charset="0"/>
              </a:rPr>
              <a:t>i</a:t>
            </a:r>
            <a:r>
              <a:rPr lang="en-US" sz="1980" dirty="0">
                <a:latin typeface="Times New Roman" charset="0"/>
                <a:ea typeface="ＭＳ Ｐゴシック" charset="0"/>
              </a:rPr>
              <a:t> components use at least one component on level </a:t>
            </a:r>
            <a:r>
              <a:rPr lang="en-US" sz="1980" i="1" dirty="0">
                <a:latin typeface="Times New Roman" charset="0"/>
                <a:ea typeface="ＭＳ Ｐゴシック" charset="0"/>
              </a:rPr>
              <a:t>i</a:t>
            </a:r>
            <a:r>
              <a:rPr lang="en-US" sz="1980" dirty="0">
                <a:latin typeface="Times New Roman" charset="0"/>
                <a:ea typeface="ＭＳ Ｐゴシック" charset="0"/>
              </a:rPr>
              <a:t>-1 and no</a:t>
            </a:r>
          </a:p>
          <a:p>
            <a:pPr>
              <a:defRPr/>
            </a:pPr>
            <a:r>
              <a:rPr lang="en-US" sz="1980" dirty="0">
                <a:latin typeface="Times New Roman" charset="0"/>
                <a:ea typeface="ＭＳ Ｐゴシック" charset="0"/>
              </a:rPr>
              <a:t> component at a level higher than </a:t>
            </a:r>
            <a:r>
              <a:rPr lang="en-US" sz="1980" i="1" dirty="0">
                <a:latin typeface="Times New Roman" charset="0"/>
                <a:ea typeface="ＭＳ Ｐゴシック" charset="0"/>
              </a:rPr>
              <a:t>i</a:t>
            </a:r>
            <a:r>
              <a:rPr lang="en-US" sz="1980" dirty="0">
                <a:latin typeface="Times New Roman" charset="0"/>
                <a:ea typeface="ＭＳ Ｐゴシック" charset="0"/>
              </a:rPr>
              <a:t>-1</a:t>
            </a:r>
          </a:p>
        </p:txBody>
      </p:sp>
      <p:sp>
        <p:nvSpPr>
          <p:cNvPr id="1947672" name="Rectangle 24"/>
          <p:cNvSpPr>
            <a:spLocks noChangeArrowheads="1"/>
          </p:cNvSpPr>
          <p:nvPr/>
        </p:nvSpPr>
        <p:spPr bwMode="auto">
          <a:xfrm>
            <a:off x="7627620" y="464058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7673" name="Text Box 25"/>
          <p:cNvSpPr txBox="1">
            <a:spLocks noChangeArrowheads="1"/>
          </p:cNvSpPr>
          <p:nvPr/>
        </p:nvSpPr>
        <p:spPr bwMode="auto">
          <a:xfrm>
            <a:off x="8130540" y="4724400"/>
            <a:ext cx="269626"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I</a:t>
            </a:r>
          </a:p>
        </p:txBody>
      </p:sp>
      <p:cxnSp>
        <p:nvCxnSpPr>
          <p:cNvPr id="1947674" name="AutoShape 26"/>
          <p:cNvCxnSpPr>
            <a:cxnSpLocks noChangeShapeType="1"/>
            <a:stCxn id="1947653" idx="2"/>
            <a:endCxn id="1947672" idx="0"/>
          </p:cNvCxnSpPr>
          <p:nvPr/>
        </p:nvCxnSpPr>
        <p:spPr bwMode="auto">
          <a:xfrm>
            <a:off x="5532120" y="3048000"/>
            <a:ext cx="2766060" cy="159258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47675" name="AutoShape 27"/>
          <p:cNvCxnSpPr>
            <a:cxnSpLocks noChangeShapeType="1"/>
            <a:stCxn id="1947656" idx="2"/>
            <a:endCxn id="1947672" idx="0"/>
          </p:cNvCxnSpPr>
          <p:nvPr/>
        </p:nvCxnSpPr>
        <p:spPr bwMode="auto">
          <a:xfrm>
            <a:off x="8214360" y="4053840"/>
            <a:ext cx="83820" cy="58674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47676" name="AutoShape 28"/>
          <p:cNvCxnSpPr>
            <a:cxnSpLocks noChangeShapeType="1"/>
            <a:stCxn id="1947653" idx="2"/>
            <a:endCxn id="1947655" idx="0"/>
          </p:cNvCxnSpPr>
          <p:nvPr/>
        </p:nvCxnSpPr>
        <p:spPr bwMode="auto">
          <a:xfrm flipH="1">
            <a:off x="3688080" y="3048000"/>
            <a:ext cx="1844040" cy="159258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947677" name="Rectangle 29"/>
          <p:cNvSpPr>
            <a:spLocks noChangeArrowheads="1"/>
          </p:cNvSpPr>
          <p:nvPr/>
        </p:nvSpPr>
        <p:spPr bwMode="auto">
          <a:xfrm>
            <a:off x="5364480" y="112014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7678" name="Text Box 30"/>
          <p:cNvSpPr txBox="1">
            <a:spLocks noChangeArrowheads="1"/>
          </p:cNvSpPr>
          <p:nvPr/>
        </p:nvSpPr>
        <p:spPr bwMode="auto">
          <a:xfrm>
            <a:off x="5783580" y="1203960"/>
            <a:ext cx="354584"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a:t>
            </a:r>
          </a:p>
        </p:txBody>
      </p:sp>
      <p:cxnSp>
        <p:nvCxnSpPr>
          <p:cNvPr id="1947679" name="AutoShape 31"/>
          <p:cNvCxnSpPr>
            <a:cxnSpLocks noChangeShapeType="1"/>
            <a:stCxn id="1947677" idx="2"/>
            <a:endCxn id="1947653" idx="0"/>
          </p:cNvCxnSpPr>
          <p:nvPr/>
        </p:nvCxnSpPr>
        <p:spPr bwMode="auto">
          <a:xfrm flipH="1">
            <a:off x="5532120" y="1790700"/>
            <a:ext cx="502920" cy="58674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947680" name="Text Box 32"/>
          <p:cNvSpPr txBox="1">
            <a:spLocks noChangeArrowheads="1"/>
          </p:cNvSpPr>
          <p:nvPr/>
        </p:nvSpPr>
        <p:spPr bwMode="auto">
          <a:xfrm>
            <a:off x="7040880" y="1371600"/>
            <a:ext cx="2841034" cy="16158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buFontTx/>
              <a:buChar char="•"/>
              <a:defRPr/>
            </a:pPr>
            <a:r>
              <a:rPr lang="en-US" sz="1980">
                <a:latin typeface="Times New Roman" charset="0"/>
                <a:ea typeface="ＭＳ Ｐゴシック" charset="0"/>
              </a:rPr>
              <a:t> We assume that</a:t>
            </a:r>
          </a:p>
          <a:p>
            <a:pPr>
              <a:defRPr/>
            </a:pPr>
            <a:r>
              <a:rPr lang="en-US" sz="1980">
                <a:latin typeface="Times New Roman" charset="0"/>
                <a:ea typeface="ＭＳ Ｐゴシック" charset="0"/>
              </a:rPr>
              <a:t>the uses hierarchy is </a:t>
            </a:r>
          </a:p>
          <a:p>
            <a:pPr>
              <a:defRPr/>
            </a:pPr>
            <a:r>
              <a:rPr lang="en-US" sz="1980">
                <a:latin typeface="Times New Roman" charset="0"/>
                <a:ea typeface="ＭＳ Ｐゴシック" charset="0"/>
              </a:rPr>
              <a:t>a directed acyclic graph.</a:t>
            </a:r>
          </a:p>
          <a:p>
            <a:pPr>
              <a:buFontTx/>
              <a:buChar char="•"/>
              <a:defRPr/>
            </a:pPr>
            <a:r>
              <a:rPr lang="en-US" sz="1980">
                <a:latin typeface="Times New Roman" charset="0"/>
                <a:ea typeface="ＭＳ Ｐゴシック" charset="0"/>
              </a:rPr>
              <a:t> If there are cycles merge</a:t>
            </a:r>
          </a:p>
          <a:p>
            <a:pPr>
              <a:defRPr/>
            </a:pPr>
            <a:r>
              <a:rPr lang="en-US" sz="1980">
                <a:latin typeface="Times New Roman" charset="0"/>
                <a:ea typeface="ＭＳ Ｐゴシック" charset="0"/>
              </a:rPr>
              <a:t>them to a single module</a:t>
            </a:r>
          </a:p>
        </p:txBody>
      </p:sp>
      <p:sp>
        <p:nvSpPr>
          <p:cNvPr id="1947681" name="Text Box 33"/>
          <p:cNvSpPr txBox="1">
            <a:spLocks noChangeArrowheads="1"/>
          </p:cNvSpPr>
          <p:nvPr/>
        </p:nvSpPr>
        <p:spPr bwMode="auto">
          <a:xfrm>
            <a:off x="251460" y="4724401"/>
            <a:ext cx="880110"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1980">
                <a:latin typeface="Times New Roman" charset="0"/>
                <a:ea typeface="ＭＳ Ｐゴシック" charset="0"/>
              </a:rPr>
              <a:t>level 0</a:t>
            </a:r>
          </a:p>
        </p:txBody>
      </p:sp>
      <p:sp>
        <p:nvSpPr>
          <p:cNvPr id="1947682" name="Text Box 34"/>
          <p:cNvSpPr txBox="1">
            <a:spLocks noChangeArrowheads="1"/>
          </p:cNvSpPr>
          <p:nvPr/>
        </p:nvSpPr>
        <p:spPr bwMode="auto">
          <a:xfrm>
            <a:off x="335280" y="3467100"/>
            <a:ext cx="867545"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level 1</a:t>
            </a:r>
          </a:p>
        </p:txBody>
      </p:sp>
    </p:spTree>
    <p:extLst>
      <p:ext uri="{BB962C8B-B14F-4D97-AF65-F5344CB8AC3E}">
        <p14:creationId xmlns:p14="http://schemas.microsoft.com/office/powerpoint/2010/main" val="18715961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9698" name="Rectangle 2"/>
          <p:cNvSpPr>
            <a:spLocks noGrp="1" noChangeArrowheads="1"/>
          </p:cNvSpPr>
          <p:nvPr>
            <p:ph type="title"/>
          </p:nvPr>
        </p:nvSpPr>
        <p:spPr/>
        <p:txBody>
          <a:bodyPr/>
          <a:lstStyle/>
          <a:p>
            <a:pPr eaLnBrk="1" hangingPunct="1">
              <a:defRPr/>
            </a:pPr>
            <a:r>
              <a:rPr lang="en-US">
                <a:ea typeface="+mj-ea"/>
                <a:cs typeface="+mj-cs"/>
              </a:rPr>
              <a:t>Bottom-up Integration</a:t>
            </a:r>
          </a:p>
        </p:txBody>
      </p:sp>
      <p:sp>
        <p:nvSpPr>
          <p:cNvPr id="1949699" name="Rectangle 3"/>
          <p:cNvSpPr>
            <a:spLocks noChangeArrowheads="1"/>
          </p:cNvSpPr>
          <p:nvPr/>
        </p:nvSpPr>
        <p:spPr bwMode="auto">
          <a:xfrm>
            <a:off x="2849880" y="204216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9700" name="Rectangle 4"/>
          <p:cNvSpPr>
            <a:spLocks noChangeArrowheads="1"/>
          </p:cNvSpPr>
          <p:nvPr/>
        </p:nvSpPr>
        <p:spPr bwMode="auto">
          <a:xfrm>
            <a:off x="1927860" y="422148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9701" name="Rectangle 5"/>
          <p:cNvSpPr>
            <a:spLocks noChangeArrowheads="1"/>
          </p:cNvSpPr>
          <p:nvPr/>
        </p:nvSpPr>
        <p:spPr bwMode="auto">
          <a:xfrm>
            <a:off x="4610100" y="329946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9702" name="Rectangle 6"/>
          <p:cNvSpPr>
            <a:spLocks noChangeArrowheads="1"/>
          </p:cNvSpPr>
          <p:nvPr/>
        </p:nvSpPr>
        <p:spPr bwMode="auto">
          <a:xfrm>
            <a:off x="838200" y="556260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9703" name="Rectangle 7"/>
          <p:cNvSpPr>
            <a:spLocks noChangeArrowheads="1"/>
          </p:cNvSpPr>
          <p:nvPr/>
        </p:nvSpPr>
        <p:spPr bwMode="auto">
          <a:xfrm>
            <a:off x="2766060" y="556260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9704" name="Rectangle 8"/>
          <p:cNvSpPr>
            <a:spLocks noChangeArrowheads="1"/>
          </p:cNvSpPr>
          <p:nvPr/>
        </p:nvSpPr>
        <p:spPr bwMode="auto">
          <a:xfrm>
            <a:off x="7292340" y="430530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9705" name="Rectangle 9"/>
          <p:cNvSpPr>
            <a:spLocks noChangeArrowheads="1"/>
          </p:cNvSpPr>
          <p:nvPr/>
        </p:nvSpPr>
        <p:spPr bwMode="auto">
          <a:xfrm>
            <a:off x="5196840" y="547878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cxnSp>
        <p:nvCxnSpPr>
          <p:cNvPr id="1949706" name="AutoShape 10"/>
          <p:cNvCxnSpPr>
            <a:cxnSpLocks noChangeShapeType="1"/>
            <a:stCxn id="1949699" idx="2"/>
            <a:endCxn id="1949700" idx="0"/>
          </p:cNvCxnSpPr>
          <p:nvPr/>
        </p:nvCxnSpPr>
        <p:spPr bwMode="auto">
          <a:xfrm flipH="1">
            <a:off x="2598420" y="2712720"/>
            <a:ext cx="922020" cy="150876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49707" name="AutoShape 11"/>
          <p:cNvCxnSpPr>
            <a:cxnSpLocks noChangeShapeType="1"/>
            <a:stCxn id="1949699" idx="2"/>
            <a:endCxn id="1949701" idx="0"/>
          </p:cNvCxnSpPr>
          <p:nvPr/>
        </p:nvCxnSpPr>
        <p:spPr bwMode="auto">
          <a:xfrm>
            <a:off x="3520440" y="2712720"/>
            <a:ext cx="1760220" cy="58674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49708" name="AutoShape 12"/>
          <p:cNvCxnSpPr>
            <a:cxnSpLocks noChangeShapeType="1"/>
            <a:stCxn id="1949700" idx="2"/>
            <a:endCxn id="1949702" idx="0"/>
          </p:cNvCxnSpPr>
          <p:nvPr/>
        </p:nvCxnSpPr>
        <p:spPr bwMode="auto">
          <a:xfrm flipH="1">
            <a:off x="1508760" y="4892040"/>
            <a:ext cx="1089660" cy="67056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49709" name="AutoShape 13"/>
          <p:cNvCxnSpPr>
            <a:cxnSpLocks noChangeShapeType="1"/>
            <a:stCxn id="1949700" idx="2"/>
            <a:endCxn id="1949703" idx="0"/>
          </p:cNvCxnSpPr>
          <p:nvPr/>
        </p:nvCxnSpPr>
        <p:spPr bwMode="auto">
          <a:xfrm>
            <a:off x="2598420" y="4892040"/>
            <a:ext cx="838200" cy="67056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49710" name="AutoShape 14"/>
          <p:cNvCxnSpPr>
            <a:cxnSpLocks noChangeShapeType="1"/>
            <a:stCxn id="1949701" idx="2"/>
            <a:endCxn id="1949705" idx="0"/>
          </p:cNvCxnSpPr>
          <p:nvPr/>
        </p:nvCxnSpPr>
        <p:spPr bwMode="auto">
          <a:xfrm>
            <a:off x="5280660" y="3970020"/>
            <a:ext cx="586740" cy="150876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49711" name="AutoShape 15"/>
          <p:cNvCxnSpPr>
            <a:cxnSpLocks noChangeShapeType="1"/>
            <a:stCxn id="1949701" idx="2"/>
            <a:endCxn id="1949704" idx="0"/>
          </p:cNvCxnSpPr>
          <p:nvPr/>
        </p:nvCxnSpPr>
        <p:spPr bwMode="auto">
          <a:xfrm>
            <a:off x="5280660" y="3970020"/>
            <a:ext cx="2682240" cy="33528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949712" name="Text Box 16"/>
          <p:cNvSpPr txBox="1">
            <a:spLocks noChangeArrowheads="1"/>
          </p:cNvSpPr>
          <p:nvPr/>
        </p:nvSpPr>
        <p:spPr bwMode="auto">
          <a:xfrm>
            <a:off x="3268980" y="2125980"/>
            <a:ext cx="367408"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A</a:t>
            </a:r>
          </a:p>
        </p:txBody>
      </p:sp>
      <p:sp>
        <p:nvSpPr>
          <p:cNvPr id="1949713" name="Text Box 17"/>
          <p:cNvSpPr txBox="1">
            <a:spLocks noChangeArrowheads="1"/>
          </p:cNvSpPr>
          <p:nvPr/>
        </p:nvSpPr>
        <p:spPr bwMode="auto">
          <a:xfrm>
            <a:off x="2346960" y="4305300"/>
            <a:ext cx="354584"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C</a:t>
            </a:r>
          </a:p>
        </p:txBody>
      </p:sp>
      <p:sp>
        <p:nvSpPr>
          <p:cNvPr id="1949714" name="Text Box 18"/>
          <p:cNvSpPr txBox="1">
            <a:spLocks noChangeArrowheads="1"/>
          </p:cNvSpPr>
          <p:nvPr/>
        </p:nvSpPr>
        <p:spPr bwMode="auto">
          <a:xfrm>
            <a:off x="5029200" y="3383280"/>
            <a:ext cx="367408"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D</a:t>
            </a:r>
          </a:p>
        </p:txBody>
      </p:sp>
      <p:sp>
        <p:nvSpPr>
          <p:cNvPr id="1949715" name="Text Box 19"/>
          <p:cNvSpPr txBox="1">
            <a:spLocks noChangeArrowheads="1"/>
          </p:cNvSpPr>
          <p:nvPr/>
        </p:nvSpPr>
        <p:spPr bwMode="auto">
          <a:xfrm>
            <a:off x="1239837" y="5604510"/>
            <a:ext cx="340158"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E</a:t>
            </a:r>
          </a:p>
        </p:txBody>
      </p:sp>
      <p:sp>
        <p:nvSpPr>
          <p:cNvPr id="1949716" name="Text Box 20"/>
          <p:cNvSpPr txBox="1">
            <a:spLocks noChangeArrowheads="1"/>
          </p:cNvSpPr>
          <p:nvPr/>
        </p:nvSpPr>
        <p:spPr bwMode="auto">
          <a:xfrm>
            <a:off x="3268980" y="5646420"/>
            <a:ext cx="325730"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F</a:t>
            </a:r>
          </a:p>
        </p:txBody>
      </p:sp>
      <p:sp>
        <p:nvSpPr>
          <p:cNvPr id="1949717" name="Text Box 21"/>
          <p:cNvSpPr txBox="1">
            <a:spLocks noChangeArrowheads="1"/>
          </p:cNvSpPr>
          <p:nvPr/>
        </p:nvSpPr>
        <p:spPr bwMode="auto">
          <a:xfrm>
            <a:off x="5699760" y="5562600"/>
            <a:ext cx="367408"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G</a:t>
            </a:r>
          </a:p>
        </p:txBody>
      </p:sp>
      <p:sp>
        <p:nvSpPr>
          <p:cNvPr id="1949718" name="Text Box 22"/>
          <p:cNvSpPr txBox="1">
            <a:spLocks noChangeArrowheads="1"/>
          </p:cNvSpPr>
          <p:nvPr/>
        </p:nvSpPr>
        <p:spPr bwMode="auto">
          <a:xfrm>
            <a:off x="7711440" y="4389120"/>
            <a:ext cx="367408"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H</a:t>
            </a:r>
          </a:p>
        </p:txBody>
      </p:sp>
      <p:sp>
        <p:nvSpPr>
          <p:cNvPr id="1949719" name="Rectangle 23"/>
          <p:cNvSpPr>
            <a:spLocks noChangeArrowheads="1"/>
          </p:cNvSpPr>
          <p:nvPr/>
        </p:nvSpPr>
        <p:spPr bwMode="auto">
          <a:xfrm>
            <a:off x="7459980" y="547878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9720" name="Text Box 24"/>
          <p:cNvSpPr txBox="1">
            <a:spLocks noChangeArrowheads="1"/>
          </p:cNvSpPr>
          <p:nvPr/>
        </p:nvSpPr>
        <p:spPr bwMode="auto">
          <a:xfrm>
            <a:off x="7962900" y="5562600"/>
            <a:ext cx="269626"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I</a:t>
            </a:r>
          </a:p>
        </p:txBody>
      </p:sp>
      <p:cxnSp>
        <p:nvCxnSpPr>
          <p:cNvPr id="1949721" name="AutoShape 25"/>
          <p:cNvCxnSpPr>
            <a:cxnSpLocks noChangeShapeType="1"/>
            <a:stCxn id="1949701" idx="2"/>
            <a:endCxn id="1949719" idx="0"/>
          </p:cNvCxnSpPr>
          <p:nvPr/>
        </p:nvCxnSpPr>
        <p:spPr bwMode="auto">
          <a:xfrm>
            <a:off x="5280660" y="3970020"/>
            <a:ext cx="2849880" cy="150876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49722" name="AutoShape 26"/>
          <p:cNvCxnSpPr>
            <a:cxnSpLocks noChangeShapeType="1"/>
            <a:stCxn id="1949704" idx="2"/>
            <a:endCxn id="1949719" idx="0"/>
          </p:cNvCxnSpPr>
          <p:nvPr/>
        </p:nvCxnSpPr>
        <p:spPr bwMode="auto">
          <a:xfrm>
            <a:off x="7962900" y="4975860"/>
            <a:ext cx="167640" cy="50292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49723" name="AutoShape 27"/>
          <p:cNvCxnSpPr>
            <a:cxnSpLocks noChangeShapeType="1"/>
            <a:stCxn id="1949701" idx="2"/>
            <a:endCxn id="1949703" idx="0"/>
          </p:cNvCxnSpPr>
          <p:nvPr/>
        </p:nvCxnSpPr>
        <p:spPr bwMode="auto">
          <a:xfrm flipH="1">
            <a:off x="3436620" y="3970020"/>
            <a:ext cx="1844040" cy="159258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949724" name="Rectangle 28"/>
          <p:cNvSpPr>
            <a:spLocks noChangeArrowheads="1"/>
          </p:cNvSpPr>
          <p:nvPr/>
        </p:nvSpPr>
        <p:spPr bwMode="auto">
          <a:xfrm>
            <a:off x="5113020" y="204216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49725" name="Text Box 29"/>
          <p:cNvSpPr txBox="1">
            <a:spLocks noChangeArrowheads="1"/>
          </p:cNvSpPr>
          <p:nvPr/>
        </p:nvSpPr>
        <p:spPr bwMode="auto">
          <a:xfrm>
            <a:off x="5532120" y="2125980"/>
            <a:ext cx="354584"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a:t>
            </a:r>
          </a:p>
        </p:txBody>
      </p:sp>
      <p:cxnSp>
        <p:nvCxnSpPr>
          <p:cNvPr id="1949726" name="AutoShape 30"/>
          <p:cNvCxnSpPr>
            <a:cxnSpLocks noChangeShapeType="1"/>
            <a:stCxn id="1949724" idx="2"/>
            <a:endCxn id="1949701" idx="0"/>
          </p:cNvCxnSpPr>
          <p:nvPr/>
        </p:nvCxnSpPr>
        <p:spPr bwMode="auto">
          <a:xfrm flipH="1">
            <a:off x="5280660" y="2712720"/>
            <a:ext cx="502920" cy="58674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949727" name="Freeform 31"/>
          <p:cNvSpPr>
            <a:spLocks/>
          </p:cNvSpPr>
          <p:nvPr/>
        </p:nvSpPr>
        <p:spPr bwMode="auto">
          <a:xfrm>
            <a:off x="1424940" y="2251710"/>
            <a:ext cx="7809230" cy="3869690"/>
          </a:xfrm>
          <a:custGeom>
            <a:avLst/>
            <a:gdLst>
              <a:gd name="T0" fmla="*/ 0 w 4472"/>
              <a:gd name="T1" fmla="*/ 3390900 h 2216"/>
              <a:gd name="T2" fmla="*/ 1752600 w 4472"/>
              <a:gd name="T3" fmla="*/ 3467100 h 2216"/>
              <a:gd name="T4" fmla="*/ 4038600 w 4472"/>
              <a:gd name="T5" fmla="*/ 3390900 h 2216"/>
              <a:gd name="T6" fmla="*/ 6248400 w 4472"/>
              <a:gd name="T7" fmla="*/ 3314700 h 2216"/>
              <a:gd name="T8" fmla="*/ 6248400 w 4472"/>
              <a:gd name="T9" fmla="*/ 2171700 h 2216"/>
              <a:gd name="T10" fmla="*/ 1143000 w 4472"/>
              <a:gd name="T11" fmla="*/ 2247900 h 2216"/>
              <a:gd name="T12" fmla="*/ 3733800 w 4472"/>
              <a:gd name="T13" fmla="*/ 1333500 h 2216"/>
              <a:gd name="T14" fmla="*/ 4191000 w 4472"/>
              <a:gd name="T15" fmla="*/ 190500 h 2216"/>
              <a:gd name="T16" fmla="*/ 2057400 w 4472"/>
              <a:gd name="T17" fmla="*/ 190500 h 2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472" h="2216">
                <a:moveTo>
                  <a:pt x="0" y="2136"/>
                </a:moveTo>
                <a:cubicBezTo>
                  <a:pt x="340" y="2160"/>
                  <a:pt x="680" y="2184"/>
                  <a:pt x="1104" y="2184"/>
                </a:cubicBezTo>
                <a:cubicBezTo>
                  <a:pt x="1528" y="2184"/>
                  <a:pt x="2072" y="2152"/>
                  <a:pt x="2544" y="2136"/>
                </a:cubicBezTo>
                <a:cubicBezTo>
                  <a:pt x="3016" y="2120"/>
                  <a:pt x="3704" y="2216"/>
                  <a:pt x="3936" y="2088"/>
                </a:cubicBezTo>
                <a:cubicBezTo>
                  <a:pt x="4168" y="1960"/>
                  <a:pt x="4472" y="1480"/>
                  <a:pt x="3936" y="1368"/>
                </a:cubicBezTo>
                <a:cubicBezTo>
                  <a:pt x="3400" y="1256"/>
                  <a:pt x="984" y="1504"/>
                  <a:pt x="720" y="1416"/>
                </a:cubicBezTo>
                <a:cubicBezTo>
                  <a:pt x="456" y="1328"/>
                  <a:pt x="2032" y="1056"/>
                  <a:pt x="2352" y="840"/>
                </a:cubicBezTo>
                <a:cubicBezTo>
                  <a:pt x="2672" y="624"/>
                  <a:pt x="2816" y="240"/>
                  <a:pt x="2640" y="120"/>
                </a:cubicBezTo>
                <a:cubicBezTo>
                  <a:pt x="2464" y="0"/>
                  <a:pt x="1880" y="60"/>
                  <a:pt x="1296" y="120"/>
                </a:cubicBezTo>
              </a:path>
            </a:pathLst>
          </a:custGeom>
          <a:noFill/>
          <a:ln w="22225" cap="flat">
            <a:solidFill>
              <a:srgbClr val="FF3300"/>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en-US" sz="1980"/>
          </a:p>
        </p:txBody>
      </p:sp>
    </p:spTree>
    <p:extLst>
      <p:ext uri="{BB962C8B-B14F-4D97-AF65-F5344CB8AC3E}">
        <p14:creationId xmlns:p14="http://schemas.microsoft.com/office/powerpoint/2010/main" val="29750190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1746" name="Rectangle 2"/>
          <p:cNvSpPr>
            <a:spLocks noGrp="1" noChangeArrowheads="1"/>
          </p:cNvSpPr>
          <p:nvPr>
            <p:ph type="title"/>
          </p:nvPr>
        </p:nvSpPr>
        <p:spPr/>
        <p:txBody>
          <a:bodyPr/>
          <a:lstStyle/>
          <a:p>
            <a:pPr eaLnBrk="1" hangingPunct="1">
              <a:defRPr/>
            </a:pPr>
            <a:r>
              <a:rPr lang="en-US">
                <a:ea typeface="+mj-ea"/>
                <a:cs typeface="+mj-cs"/>
              </a:rPr>
              <a:t>Top-down Integration</a:t>
            </a:r>
          </a:p>
        </p:txBody>
      </p:sp>
      <p:sp>
        <p:nvSpPr>
          <p:cNvPr id="1951747" name="Rectangle 3"/>
          <p:cNvSpPr>
            <a:spLocks noChangeArrowheads="1"/>
          </p:cNvSpPr>
          <p:nvPr/>
        </p:nvSpPr>
        <p:spPr bwMode="auto">
          <a:xfrm>
            <a:off x="2849880" y="204216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51748" name="Rectangle 4"/>
          <p:cNvSpPr>
            <a:spLocks noChangeArrowheads="1"/>
          </p:cNvSpPr>
          <p:nvPr/>
        </p:nvSpPr>
        <p:spPr bwMode="auto">
          <a:xfrm>
            <a:off x="2179320" y="413766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51749" name="Rectangle 5"/>
          <p:cNvSpPr>
            <a:spLocks noChangeArrowheads="1"/>
          </p:cNvSpPr>
          <p:nvPr/>
        </p:nvSpPr>
        <p:spPr bwMode="auto">
          <a:xfrm>
            <a:off x="4610100" y="329946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51750" name="Rectangle 6"/>
          <p:cNvSpPr>
            <a:spLocks noChangeArrowheads="1"/>
          </p:cNvSpPr>
          <p:nvPr/>
        </p:nvSpPr>
        <p:spPr bwMode="auto">
          <a:xfrm>
            <a:off x="838200" y="556260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51751" name="Rectangle 7"/>
          <p:cNvSpPr>
            <a:spLocks noChangeArrowheads="1"/>
          </p:cNvSpPr>
          <p:nvPr/>
        </p:nvSpPr>
        <p:spPr bwMode="auto">
          <a:xfrm>
            <a:off x="2766060" y="556260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51752" name="Rectangle 8"/>
          <p:cNvSpPr>
            <a:spLocks noChangeArrowheads="1"/>
          </p:cNvSpPr>
          <p:nvPr/>
        </p:nvSpPr>
        <p:spPr bwMode="auto">
          <a:xfrm>
            <a:off x="7292340" y="430530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51753" name="Rectangle 9"/>
          <p:cNvSpPr>
            <a:spLocks noChangeArrowheads="1"/>
          </p:cNvSpPr>
          <p:nvPr/>
        </p:nvSpPr>
        <p:spPr bwMode="auto">
          <a:xfrm>
            <a:off x="5196840" y="547878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cxnSp>
        <p:nvCxnSpPr>
          <p:cNvPr id="1951754" name="AutoShape 10"/>
          <p:cNvCxnSpPr>
            <a:cxnSpLocks noChangeShapeType="1"/>
            <a:stCxn id="1951747" idx="2"/>
            <a:endCxn id="1951748" idx="0"/>
          </p:cNvCxnSpPr>
          <p:nvPr/>
        </p:nvCxnSpPr>
        <p:spPr bwMode="auto">
          <a:xfrm flipH="1">
            <a:off x="2849880" y="2712720"/>
            <a:ext cx="670560" cy="142494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51755" name="AutoShape 11"/>
          <p:cNvCxnSpPr>
            <a:cxnSpLocks noChangeShapeType="1"/>
            <a:stCxn id="1951747" idx="2"/>
            <a:endCxn id="1951749" idx="0"/>
          </p:cNvCxnSpPr>
          <p:nvPr/>
        </p:nvCxnSpPr>
        <p:spPr bwMode="auto">
          <a:xfrm>
            <a:off x="3520440" y="2712720"/>
            <a:ext cx="1760220" cy="58674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51756" name="AutoShape 12"/>
          <p:cNvCxnSpPr>
            <a:cxnSpLocks noChangeShapeType="1"/>
            <a:stCxn id="1951748" idx="2"/>
            <a:endCxn id="1951750" idx="0"/>
          </p:cNvCxnSpPr>
          <p:nvPr/>
        </p:nvCxnSpPr>
        <p:spPr bwMode="auto">
          <a:xfrm flipH="1">
            <a:off x="1508760" y="4808220"/>
            <a:ext cx="1341120" cy="75438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51757" name="AutoShape 13"/>
          <p:cNvCxnSpPr>
            <a:cxnSpLocks noChangeShapeType="1"/>
            <a:stCxn id="1951748" idx="2"/>
            <a:endCxn id="1951751" idx="0"/>
          </p:cNvCxnSpPr>
          <p:nvPr/>
        </p:nvCxnSpPr>
        <p:spPr bwMode="auto">
          <a:xfrm>
            <a:off x="2849880" y="4808220"/>
            <a:ext cx="586740" cy="75438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51758" name="AutoShape 14"/>
          <p:cNvCxnSpPr>
            <a:cxnSpLocks noChangeShapeType="1"/>
            <a:stCxn id="1951749" idx="2"/>
            <a:endCxn id="1951753" idx="0"/>
          </p:cNvCxnSpPr>
          <p:nvPr/>
        </p:nvCxnSpPr>
        <p:spPr bwMode="auto">
          <a:xfrm>
            <a:off x="5280660" y="3970020"/>
            <a:ext cx="586740" cy="150876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51759" name="AutoShape 15"/>
          <p:cNvCxnSpPr>
            <a:cxnSpLocks noChangeShapeType="1"/>
            <a:stCxn id="1951749" idx="2"/>
            <a:endCxn id="1951752" idx="0"/>
          </p:cNvCxnSpPr>
          <p:nvPr/>
        </p:nvCxnSpPr>
        <p:spPr bwMode="auto">
          <a:xfrm>
            <a:off x="5280660" y="3970020"/>
            <a:ext cx="2682240" cy="33528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951760" name="Text Box 16"/>
          <p:cNvSpPr txBox="1">
            <a:spLocks noChangeArrowheads="1"/>
          </p:cNvSpPr>
          <p:nvPr/>
        </p:nvSpPr>
        <p:spPr bwMode="auto">
          <a:xfrm>
            <a:off x="3268980" y="2125980"/>
            <a:ext cx="367408"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A</a:t>
            </a:r>
          </a:p>
        </p:txBody>
      </p:sp>
      <p:sp>
        <p:nvSpPr>
          <p:cNvPr id="1951761" name="Text Box 17"/>
          <p:cNvSpPr txBox="1">
            <a:spLocks noChangeArrowheads="1"/>
          </p:cNvSpPr>
          <p:nvPr/>
        </p:nvSpPr>
        <p:spPr bwMode="auto">
          <a:xfrm>
            <a:off x="2598420" y="4221480"/>
            <a:ext cx="354584"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C</a:t>
            </a:r>
          </a:p>
        </p:txBody>
      </p:sp>
      <p:sp>
        <p:nvSpPr>
          <p:cNvPr id="1951762" name="Text Box 18"/>
          <p:cNvSpPr txBox="1">
            <a:spLocks noChangeArrowheads="1"/>
          </p:cNvSpPr>
          <p:nvPr/>
        </p:nvSpPr>
        <p:spPr bwMode="auto">
          <a:xfrm>
            <a:off x="5029200" y="3383280"/>
            <a:ext cx="367408"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D</a:t>
            </a:r>
          </a:p>
        </p:txBody>
      </p:sp>
      <p:sp>
        <p:nvSpPr>
          <p:cNvPr id="1951763" name="Text Box 19"/>
          <p:cNvSpPr txBox="1">
            <a:spLocks noChangeArrowheads="1"/>
          </p:cNvSpPr>
          <p:nvPr/>
        </p:nvSpPr>
        <p:spPr bwMode="auto">
          <a:xfrm>
            <a:off x="1239837" y="5604510"/>
            <a:ext cx="340158"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E</a:t>
            </a:r>
          </a:p>
        </p:txBody>
      </p:sp>
      <p:sp>
        <p:nvSpPr>
          <p:cNvPr id="1951764" name="Text Box 20"/>
          <p:cNvSpPr txBox="1">
            <a:spLocks noChangeArrowheads="1"/>
          </p:cNvSpPr>
          <p:nvPr/>
        </p:nvSpPr>
        <p:spPr bwMode="auto">
          <a:xfrm>
            <a:off x="3268980" y="5646420"/>
            <a:ext cx="325730"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F</a:t>
            </a:r>
          </a:p>
        </p:txBody>
      </p:sp>
      <p:sp>
        <p:nvSpPr>
          <p:cNvPr id="1951765" name="Text Box 21"/>
          <p:cNvSpPr txBox="1">
            <a:spLocks noChangeArrowheads="1"/>
          </p:cNvSpPr>
          <p:nvPr/>
        </p:nvSpPr>
        <p:spPr bwMode="auto">
          <a:xfrm>
            <a:off x="5699760" y="5562600"/>
            <a:ext cx="367408"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G</a:t>
            </a:r>
          </a:p>
        </p:txBody>
      </p:sp>
      <p:sp>
        <p:nvSpPr>
          <p:cNvPr id="1951766" name="Text Box 22"/>
          <p:cNvSpPr txBox="1">
            <a:spLocks noChangeArrowheads="1"/>
          </p:cNvSpPr>
          <p:nvPr/>
        </p:nvSpPr>
        <p:spPr bwMode="auto">
          <a:xfrm>
            <a:off x="7711440" y="4389120"/>
            <a:ext cx="367408"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H</a:t>
            </a:r>
          </a:p>
        </p:txBody>
      </p:sp>
      <p:sp>
        <p:nvSpPr>
          <p:cNvPr id="1951767" name="Rectangle 23"/>
          <p:cNvSpPr>
            <a:spLocks noChangeArrowheads="1"/>
          </p:cNvSpPr>
          <p:nvPr/>
        </p:nvSpPr>
        <p:spPr bwMode="auto">
          <a:xfrm>
            <a:off x="7459980" y="547878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51768" name="Text Box 24"/>
          <p:cNvSpPr txBox="1">
            <a:spLocks noChangeArrowheads="1"/>
          </p:cNvSpPr>
          <p:nvPr/>
        </p:nvSpPr>
        <p:spPr bwMode="auto">
          <a:xfrm>
            <a:off x="7962900" y="5562600"/>
            <a:ext cx="269626"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I</a:t>
            </a:r>
          </a:p>
        </p:txBody>
      </p:sp>
      <p:cxnSp>
        <p:nvCxnSpPr>
          <p:cNvPr id="1951769" name="AutoShape 25"/>
          <p:cNvCxnSpPr>
            <a:cxnSpLocks noChangeShapeType="1"/>
            <a:stCxn id="1951749" idx="2"/>
            <a:endCxn id="1951767" idx="0"/>
          </p:cNvCxnSpPr>
          <p:nvPr/>
        </p:nvCxnSpPr>
        <p:spPr bwMode="auto">
          <a:xfrm>
            <a:off x="5280660" y="3970020"/>
            <a:ext cx="2849880" cy="150876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51770" name="AutoShape 26"/>
          <p:cNvCxnSpPr>
            <a:cxnSpLocks noChangeShapeType="1"/>
            <a:stCxn id="1951752" idx="2"/>
            <a:endCxn id="1951767" idx="0"/>
          </p:cNvCxnSpPr>
          <p:nvPr/>
        </p:nvCxnSpPr>
        <p:spPr bwMode="auto">
          <a:xfrm>
            <a:off x="7962900" y="4975860"/>
            <a:ext cx="167640" cy="50292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51771" name="AutoShape 27"/>
          <p:cNvCxnSpPr>
            <a:cxnSpLocks noChangeShapeType="1"/>
            <a:stCxn id="1951749" idx="2"/>
            <a:endCxn id="1951751" idx="0"/>
          </p:cNvCxnSpPr>
          <p:nvPr/>
        </p:nvCxnSpPr>
        <p:spPr bwMode="auto">
          <a:xfrm flipH="1">
            <a:off x="3436620" y="3970020"/>
            <a:ext cx="1844040" cy="159258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951772" name="Rectangle 28"/>
          <p:cNvSpPr>
            <a:spLocks noChangeArrowheads="1"/>
          </p:cNvSpPr>
          <p:nvPr/>
        </p:nvSpPr>
        <p:spPr bwMode="auto">
          <a:xfrm>
            <a:off x="5113020" y="2042160"/>
            <a:ext cx="1341120" cy="67056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980">
              <a:latin typeface="Times New Roman" charset="0"/>
              <a:ea typeface="ＭＳ Ｐゴシック" charset="0"/>
            </a:endParaRPr>
          </a:p>
        </p:txBody>
      </p:sp>
      <p:sp>
        <p:nvSpPr>
          <p:cNvPr id="1951773" name="Text Box 29"/>
          <p:cNvSpPr txBox="1">
            <a:spLocks noChangeArrowheads="1"/>
          </p:cNvSpPr>
          <p:nvPr/>
        </p:nvSpPr>
        <p:spPr bwMode="auto">
          <a:xfrm>
            <a:off x="5532120" y="2125980"/>
            <a:ext cx="354584" cy="397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Times New Roman" charset="0"/>
                <a:ea typeface="ＭＳ Ｐゴシック" charset="0"/>
              </a:rPr>
              <a:t>B</a:t>
            </a:r>
          </a:p>
        </p:txBody>
      </p:sp>
      <p:cxnSp>
        <p:nvCxnSpPr>
          <p:cNvPr id="1951774" name="AutoShape 30"/>
          <p:cNvCxnSpPr>
            <a:cxnSpLocks noChangeShapeType="1"/>
            <a:stCxn id="1951772" idx="2"/>
            <a:endCxn id="1951749" idx="0"/>
          </p:cNvCxnSpPr>
          <p:nvPr/>
        </p:nvCxnSpPr>
        <p:spPr bwMode="auto">
          <a:xfrm flipH="1">
            <a:off x="5280660" y="2712720"/>
            <a:ext cx="502920" cy="58674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951775" name="Freeform 31"/>
          <p:cNvSpPr>
            <a:spLocks/>
          </p:cNvSpPr>
          <p:nvPr/>
        </p:nvSpPr>
        <p:spPr bwMode="auto">
          <a:xfrm>
            <a:off x="894080" y="2265680"/>
            <a:ext cx="7725410" cy="3967480"/>
          </a:xfrm>
          <a:custGeom>
            <a:avLst/>
            <a:gdLst>
              <a:gd name="T0" fmla="*/ 2540000 w 4424"/>
              <a:gd name="T1" fmla="*/ 177800 h 2272"/>
              <a:gd name="T2" fmla="*/ 4597400 w 4424"/>
              <a:gd name="T3" fmla="*/ 177800 h 2272"/>
              <a:gd name="T4" fmla="*/ 4292600 w 4424"/>
              <a:gd name="T5" fmla="*/ 1244600 h 2272"/>
              <a:gd name="T6" fmla="*/ 6578600 w 4424"/>
              <a:gd name="T7" fmla="*/ 2159000 h 2272"/>
              <a:gd name="T8" fmla="*/ 1625600 w 4424"/>
              <a:gd name="T9" fmla="*/ 2082800 h 2272"/>
              <a:gd name="T10" fmla="*/ 101600 w 4424"/>
              <a:gd name="T11" fmla="*/ 3378200 h 2272"/>
              <a:gd name="T12" fmla="*/ 2235200 w 4424"/>
              <a:gd name="T13" fmla="*/ 3454400 h 2272"/>
              <a:gd name="T14" fmla="*/ 4445000 w 4424"/>
              <a:gd name="T15" fmla="*/ 3302000 h 2272"/>
              <a:gd name="T16" fmla="*/ 6426200 w 4424"/>
              <a:gd name="T17" fmla="*/ 3302000 h 22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424" h="2272">
                <a:moveTo>
                  <a:pt x="1600" y="112"/>
                </a:moveTo>
                <a:cubicBezTo>
                  <a:pt x="2156" y="56"/>
                  <a:pt x="2712" y="0"/>
                  <a:pt x="2896" y="112"/>
                </a:cubicBezTo>
                <a:cubicBezTo>
                  <a:pt x="3080" y="224"/>
                  <a:pt x="2496" y="576"/>
                  <a:pt x="2704" y="784"/>
                </a:cubicBezTo>
                <a:cubicBezTo>
                  <a:pt x="2912" y="992"/>
                  <a:pt x="4424" y="1272"/>
                  <a:pt x="4144" y="1360"/>
                </a:cubicBezTo>
                <a:cubicBezTo>
                  <a:pt x="3864" y="1448"/>
                  <a:pt x="1704" y="1184"/>
                  <a:pt x="1024" y="1312"/>
                </a:cubicBezTo>
                <a:cubicBezTo>
                  <a:pt x="344" y="1440"/>
                  <a:pt x="0" y="1984"/>
                  <a:pt x="64" y="2128"/>
                </a:cubicBezTo>
                <a:cubicBezTo>
                  <a:pt x="128" y="2272"/>
                  <a:pt x="952" y="2184"/>
                  <a:pt x="1408" y="2176"/>
                </a:cubicBezTo>
                <a:cubicBezTo>
                  <a:pt x="1864" y="2168"/>
                  <a:pt x="2360" y="2096"/>
                  <a:pt x="2800" y="2080"/>
                </a:cubicBezTo>
                <a:cubicBezTo>
                  <a:pt x="3240" y="2064"/>
                  <a:pt x="3644" y="2072"/>
                  <a:pt x="4048" y="2080"/>
                </a:cubicBezTo>
              </a:path>
            </a:pathLst>
          </a:custGeom>
          <a:noFill/>
          <a:ln w="22225" cap="flat">
            <a:solidFill>
              <a:srgbClr val="FF0000"/>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en-US" sz="1980"/>
          </a:p>
        </p:txBody>
      </p:sp>
    </p:spTree>
    <p:extLst>
      <p:ext uri="{BB962C8B-B14F-4D97-AF65-F5344CB8AC3E}">
        <p14:creationId xmlns:p14="http://schemas.microsoft.com/office/powerpoint/2010/main" val="8001845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2770" name="Rectangle 2"/>
          <p:cNvSpPr>
            <a:spLocks noGrp="1" noChangeArrowheads="1"/>
          </p:cNvSpPr>
          <p:nvPr>
            <p:ph type="title"/>
          </p:nvPr>
        </p:nvSpPr>
        <p:spPr/>
        <p:txBody>
          <a:bodyPr/>
          <a:lstStyle/>
          <a:p>
            <a:pPr eaLnBrk="1" hangingPunct="1">
              <a:defRPr/>
            </a:pPr>
            <a:r>
              <a:rPr lang="en-US">
                <a:ea typeface="+mj-ea"/>
                <a:cs typeface="+mj-cs"/>
              </a:rPr>
              <a:t>Other Approaches to Integration</a:t>
            </a:r>
          </a:p>
        </p:txBody>
      </p:sp>
      <p:sp>
        <p:nvSpPr>
          <p:cNvPr id="1952771" name="Rectangle 3"/>
          <p:cNvSpPr>
            <a:spLocks noGrp="1" noChangeArrowheads="1"/>
          </p:cNvSpPr>
          <p:nvPr>
            <p:ph type="body" idx="1"/>
          </p:nvPr>
        </p:nvSpPr>
        <p:spPr/>
        <p:txBody>
          <a:bodyPr>
            <a:normAutofit fontScale="92500" lnSpcReduction="20000"/>
          </a:bodyPr>
          <a:lstStyle/>
          <a:p>
            <a:pPr eaLnBrk="1" hangingPunct="1">
              <a:defRPr/>
            </a:pPr>
            <a:r>
              <a:rPr lang="en-US">
                <a:ea typeface="+mn-ea"/>
                <a:cs typeface="+mn-cs"/>
              </a:rPr>
              <a:t>Sandwich Integration</a:t>
            </a:r>
          </a:p>
          <a:p>
            <a:pPr lvl="1" eaLnBrk="1" hangingPunct="1">
              <a:defRPr/>
            </a:pPr>
            <a:r>
              <a:rPr lang="en-US">
                <a:ea typeface="+mn-ea"/>
              </a:rPr>
              <a:t>Compromise between bottom-up and top-down testing</a:t>
            </a:r>
          </a:p>
          <a:p>
            <a:pPr lvl="1" eaLnBrk="1" hangingPunct="1">
              <a:defRPr/>
            </a:pPr>
            <a:r>
              <a:rPr lang="en-US">
                <a:ea typeface="+mn-ea"/>
              </a:rPr>
              <a:t>Simultaneously begin bottom-up and top-down testing and meet at a predetermined point in the middle</a:t>
            </a:r>
          </a:p>
          <a:p>
            <a:pPr eaLnBrk="1" hangingPunct="1">
              <a:defRPr/>
            </a:pPr>
            <a:endParaRPr lang="en-US">
              <a:ea typeface="+mn-ea"/>
              <a:cs typeface="+mn-cs"/>
            </a:endParaRPr>
          </a:p>
          <a:p>
            <a:pPr eaLnBrk="1" hangingPunct="1">
              <a:defRPr/>
            </a:pPr>
            <a:r>
              <a:rPr lang="en-US">
                <a:ea typeface="+mn-ea"/>
                <a:cs typeface="+mn-cs"/>
              </a:rPr>
              <a:t>Big Bang Integration</a:t>
            </a:r>
          </a:p>
          <a:p>
            <a:pPr lvl="1" eaLnBrk="1" hangingPunct="1">
              <a:defRPr/>
            </a:pPr>
            <a:r>
              <a:rPr lang="en-US">
                <a:ea typeface="+mn-ea"/>
              </a:rPr>
              <a:t>Every module is unit tested in isolation</a:t>
            </a:r>
          </a:p>
          <a:p>
            <a:pPr lvl="1" eaLnBrk="1" hangingPunct="1">
              <a:defRPr/>
            </a:pPr>
            <a:r>
              <a:rPr lang="en-US">
                <a:ea typeface="+mn-ea"/>
              </a:rPr>
              <a:t>After all of the modules are tested they are all integrated together at once and tested</a:t>
            </a:r>
          </a:p>
          <a:p>
            <a:pPr lvl="1" eaLnBrk="1" hangingPunct="1">
              <a:defRPr/>
            </a:pPr>
            <a:r>
              <a:rPr lang="en-US">
                <a:ea typeface="+mn-ea"/>
              </a:rPr>
              <a:t>No driver or stub is needed</a:t>
            </a:r>
          </a:p>
          <a:p>
            <a:pPr lvl="1" eaLnBrk="1" hangingPunct="1">
              <a:defRPr/>
            </a:pPr>
            <a:r>
              <a:rPr lang="en-US">
                <a:ea typeface="+mn-ea"/>
              </a:rPr>
              <a:t>However, in this approach, it may be hard to isolate the bugs!</a:t>
            </a:r>
          </a:p>
        </p:txBody>
      </p:sp>
    </p:spTree>
    <p:extLst>
      <p:ext uri="{BB962C8B-B14F-4D97-AF65-F5344CB8AC3E}">
        <p14:creationId xmlns:p14="http://schemas.microsoft.com/office/powerpoint/2010/main" val="20425722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3794" name="Rectangle 2"/>
          <p:cNvSpPr>
            <a:spLocks noGrp="1" noChangeArrowheads="1"/>
          </p:cNvSpPr>
          <p:nvPr>
            <p:ph type="title"/>
          </p:nvPr>
        </p:nvSpPr>
        <p:spPr/>
        <p:txBody>
          <a:bodyPr/>
          <a:lstStyle/>
          <a:p>
            <a:pPr eaLnBrk="1" hangingPunct="1">
              <a:defRPr/>
            </a:pPr>
            <a:r>
              <a:rPr lang="en-US">
                <a:ea typeface="+mj-ea"/>
                <a:cs typeface="+mj-cs"/>
              </a:rPr>
              <a:t>System Testing, Acceptance Testing</a:t>
            </a:r>
          </a:p>
        </p:txBody>
      </p:sp>
      <p:sp>
        <p:nvSpPr>
          <p:cNvPr id="1953795" name="Rectangle 3"/>
          <p:cNvSpPr>
            <a:spLocks noGrp="1" noChangeArrowheads="1"/>
          </p:cNvSpPr>
          <p:nvPr>
            <p:ph type="body" idx="1"/>
          </p:nvPr>
        </p:nvSpPr>
        <p:spPr/>
        <p:txBody>
          <a:bodyPr>
            <a:normAutofit fontScale="77500" lnSpcReduction="20000"/>
          </a:bodyPr>
          <a:lstStyle/>
          <a:p>
            <a:pPr eaLnBrk="1" hangingPunct="1">
              <a:defRPr/>
            </a:pPr>
            <a:r>
              <a:rPr lang="en-US">
                <a:ea typeface="+mn-ea"/>
                <a:cs typeface="+mn-cs"/>
              </a:rPr>
              <a:t>System and Acceptance testing follows the integration phase </a:t>
            </a:r>
          </a:p>
          <a:p>
            <a:pPr lvl="1" eaLnBrk="1" hangingPunct="1">
              <a:defRPr/>
            </a:pPr>
            <a:r>
              <a:rPr lang="en-US">
                <a:ea typeface="+mn-ea"/>
              </a:rPr>
              <a:t>testing the system as a whole</a:t>
            </a:r>
          </a:p>
          <a:p>
            <a:pPr eaLnBrk="1" hangingPunct="1">
              <a:defRPr/>
            </a:pPr>
            <a:endParaRPr lang="en-US">
              <a:ea typeface="+mn-ea"/>
              <a:cs typeface="+mn-cs"/>
            </a:endParaRPr>
          </a:p>
          <a:p>
            <a:pPr eaLnBrk="1" hangingPunct="1">
              <a:defRPr/>
            </a:pPr>
            <a:r>
              <a:rPr lang="en-US">
                <a:ea typeface="+mn-ea"/>
                <a:cs typeface="+mn-cs"/>
              </a:rPr>
              <a:t>Test cases can be constructed based on the the requirements specifications</a:t>
            </a:r>
          </a:p>
          <a:p>
            <a:pPr lvl="1" eaLnBrk="1" hangingPunct="1">
              <a:defRPr/>
            </a:pPr>
            <a:r>
              <a:rPr lang="en-US">
                <a:ea typeface="+mn-ea"/>
              </a:rPr>
              <a:t>main purpose is to assure that the system meets its requirements</a:t>
            </a:r>
          </a:p>
          <a:p>
            <a:pPr eaLnBrk="1" hangingPunct="1">
              <a:defRPr/>
            </a:pPr>
            <a:endParaRPr lang="en-US">
              <a:ea typeface="+mn-ea"/>
              <a:cs typeface="+mn-cs"/>
            </a:endParaRPr>
          </a:p>
          <a:p>
            <a:pPr eaLnBrk="1" hangingPunct="1">
              <a:defRPr/>
            </a:pPr>
            <a:r>
              <a:rPr lang="en-US">
                <a:ea typeface="+mn-ea"/>
                <a:cs typeface="+mn-cs"/>
              </a:rPr>
              <a:t>Manual testing</a:t>
            </a:r>
          </a:p>
          <a:p>
            <a:pPr lvl="1" eaLnBrk="1" hangingPunct="1">
              <a:defRPr/>
            </a:pPr>
            <a:r>
              <a:rPr lang="en-US">
                <a:ea typeface="+mn-ea"/>
              </a:rPr>
              <a:t>Somebody uses the software on a bunch of scenarios and records the results</a:t>
            </a:r>
          </a:p>
          <a:p>
            <a:pPr lvl="1" eaLnBrk="1" hangingPunct="1">
              <a:defRPr/>
            </a:pPr>
            <a:r>
              <a:rPr lang="en-US">
                <a:ea typeface="+mn-ea"/>
              </a:rPr>
              <a:t>Use cases and use case scenarios in the requirements specification would be very helpful here</a:t>
            </a:r>
          </a:p>
          <a:p>
            <a:pPr lvl="1" eaLnBrk="1" hangingPunct="1">
              <a:defRPr/>
            </a:pPr>
            <a:r>
              <a:rPr lang="en-US">
                <a:ea typeface="+mn-ea"/>
              </a:rPr>
              <a:t>manual testing is sometimes unavoidable: usability testing</a:t>
            </a:r>
          </a:p>
        </p:txBody>
      </p:sp>
    </p:spTree>
    <p:extLst>
      <p:ext uri="{BB962C8B-B14F-4D97-AF65-F5344CB8AC3E}">
        <p14:creationId xmlns:p14="http://schemas.microsoft.com/office/powerpoint/2010/main" val="17842576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4818" name="Rectangle 2"/>
          <p:cNvSpPr>
            <a:spLocks noGrp="1" noChangeArrowheads="1"/>
          </p:cNvSpPr>
          <p:nvPr>
            <p:ph type="title"/>
          </p:nvPr>
        </p:nvSpPr>
        <p:spPr/>
        <p:txBody>
          <a:bodyPr/>
          <a:lstStyle/>
          <a:p>
            <a:pPr eaLnBrk="1" hangingPunct="1">
              <a:defRPr/>
            </a:pPr>
            <a:r>
              <a:rPr lang="en-US">
                <a:ea typeface="+mj-ea"/>
                <a:cs typeface="+mj-cs"/>
              </a:rPr>
              <a:t>System Testing, Acceptance Testing</a:t>
            </a:r>
          </a:p>
        </p:txBody>
      </p:sp>
      <p:sp>
        <p:nvSpPr>
          <p:cNvPr id="1954819" name="Rectangle 3"/>
          <p:cNvSpPr>
            <a:spLocks noGrp="1" noChangeArrowheads="1"/>
          </p:cNvSpPr>
          <p:nvPr>
            <p:ph type="body" idx="1"/>
          </p:nvPr>
        </p:nvSpPr>
        <p:spPr/>
        <p:txBody>
          <a:bodyPr>
            <a:normAutofit fontScale="92500" lnSpcReduction="10000"/>
          </a:bodyPr>
          <a:lstStyle/>
          <a:p>
            <a:pPr eaLnBrk="1" hangingPunct="1">
              <a:defRPr/>
            </a:pPr>
            <a:r>
              <a:rPr lang="en-US">
                <a:ea typeface="+mn-ea"/>
                <a:cs typeface="+mn-cs"/>
              </a:rPr>
              <a:t>Alpha testing is performed within the development organization</a:t>
            </a:r>
          </a:p>
          <a:p>
            <a:pPr eaLnBrk="1" hangingPunct="1">
              <a:defRPr/>
            </a:pPr>
            <a:endParaRPr lang="en-US">
              <a:ea typeface="+mn-ea"/>
              <a:cs typeface="+mn-cs"/>
            </a:endParaRPr>
          </a:p>
          <a:p>
            <a:pPr eaLnBrk="1" hangingPunct="1">
              <a:defRPr/>
            </a:pPr>
            <a:r>
              <a:rPr lang="en-US">
                <a:ea typeface="+mn-ea"/>
                <a:cs typeface="+mn-cs"/>
              </a:rPr>
              <a:t>Beta testing is performed by a select group of friendly customers</a:t>
            </a:r>
          </a:p>
          <a:p>
            <a:pPr eaLnBrk="1" hangingPunct="1">
              <a:defRPr/>
            </a:pPr>
            <a:endParaRPr lang="en-US">
              <a:ea typeface="+mn-ea"/>
              <a:cs typeface="+mn-cs"/>
            </a:endParaRPr>
          </a:p>
          <a:p>
            <a:pPr eaLnBrk="1" hangingPunct="1">
              <a:defRPr/>
            </a:pPr>
            <a:r>
              <a:rPr lang="en-US">
                <a:ea typeface="+mn-ea"/>
                <a:cs typeface="+mn-cs"/>
              </a:rPr>
              <a:t>Stress testing</a:t>
            </a:r>
          </a:p>
          <a:p>
            <a:pPr lvl="1" eaLnBrk="1" hangingPunct="1">
              <a:defRPr/>
            </a:pPr>
            <a:r>
              <a:rPr lang="en-US">
                <a:ea typeface="+mn-ea"/>
              </a:rPr>
              <a:t>push system to extreme situations and see if it fails</a:t>
            </a:r>
          </a:p>
          <a:p>
            <a:pPr lvl="1" eaLnBrk="1" hangingPunct="1">
              <a:defRPr/>
            </a:pPr>
            <a:r>
              <a:rPr lang="en-US">
                <a:ea typeface="+mn-ea"/>
              </a:rPr>
              <a:t>large number of data, high input rate, low input rate, etc.</a:t>
            </a:r>
          </a:p>
          <a:p>
            <a:pPr lvl="1" eaLnBrk="1" hangingPunct="1">
              <a:defRPr/>
            </a:pPr>
            <a:endParaRPr lang="en-US">
              <a:ea typeface="+mn-ea"/>
            </a:endParaRPr>
          </a:p>
        </p:txBody>
      </p:sp>
    </p:spTree>
    <p:extLst>
      <p:ext uri="{BB962C8B-B14F-4D97-AF65-F5344CB8AC3E}">
        <p14:creationId xmlns:p14="http://schemas.microsoft.com/office/powerpoint/2010/main" val="36459750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42" name="Rectangle 2"/>
          <p:cNvSpPr>
            <a:spLocks noGrp="1" noChangeArrowheads="1"/>
          </p:cNvSpPr>
          <p:nvPr>
            <p:ph type="title"/>
          </p:nvPr>
        </p:nvSpPr>
        <p:spPr/>
        <p:txBody>
          <a:bodyPr/>
          <a:lstStyle/>
          <a:p>
            <a:pPr eaLnBrk="1" hangingPunct="1">
              <a:defRPr/>
            </a:pPr>
            <a:r>
              <a:rPr lang="en-US">
                <a:ea typeface="+mj-ea"/>
                <a:cs typeface="+mj-cs"/>
              </a:rPr>
              <a:t>Regression testing</a:t>
            </a:r>
          </a:p>
        </p:txBody>
      </p:sp>
      <p:sp>
        <p:nvSpPr>
          <p:cNvPr id="1955843" name="Rectangle 3"/>
          <p:cNvSpPr>
            <a:spLocks noGrp="1" noChangeArrowheads="1"/>
          </p:cNvSpPr>
          <p:nvPr>
            <p:ph type="body" idx="1"/>
          </p:nvPr>
        </p:nvSpPr>
        <p:spPr/>
        <p:txBody>
          <a:bodyPr>
            <a:normAutofit fontScale="70000" lnSpcReduction="20000"/>
          </a:bodyPr>
          <a:lstStyle/>
          <a:p>
            <a:pPr eaLnBrk="1" hangingPunct="1">
              <a:lnSpc>
                <a:spcPct val="90000"/>
              </a:lnSpc>
              <a:defRPr/>
            </a:pPr>
            <a:r>
              <a:rPr lang="en-US">
                <a:ea typeface="+mn-ea"/>
                <a:cs typeface="+mn-cs"/>
              </a:rPr>
              <a:t>You should preserve all the test cases for a program</a:t>
            </a:r>
          </a:p>
          <a:p>
            <a:pPr eaLnBrk="1" hangingPunct="1">
              <a:lnSpc>
                <a:spcPct val="90000"/>
              </a:lnSpc>
              <a:defRPr/>
            </a:pPr>
            <a:endParaRPr lang="en-US">
              <a:ea typeface="+mn-ea"/>
              <a:cs typeface="+mn-cs"/>
            </a:endParaRPr>
          </a:p>
          <a:p>
            <a:pPr eaLnBrk="1" hangingPunct="1">
              <a:lnSpc>
                <a:spcPct val="90000"/>
              </a:lnSpc>
              <a:defRPr/>
            </a:pPr>
            <a:r>
              <a:rPr lang="en-US">
                <a:ea typeface="+mn-ea"/>
                <a:cs typeface="+mn-cs"/>
              </a:rPr>
              <a:t>During the maintenance phase, when a change is made to the program, the test cases that have been saved are used to do </a:t>
            </a:r>
            <a:r>
              <a:rPr lang="en-US" b="1">
                <a:ea typeface="+mn-ea"/>
                <a:cs typeface="+mn-cs"/>
              </a:rPr>
              <a:t>regression testing</a:t>
            </a:r>
          </a:p>
          <a:p>
            <a:pPr lvl="1" eaLnBrk="1" hangingPunct="1">
              <a:lnSpc>
                <a:spcPct val="90000"/>
              </a:lnSpc>
              <a:defRPr/>
            </a:pPr>
            <a:r>
              <a:rPr lang="en-US">
                <a:ea typeface="+mn-ea"/>
              </a:rPr>
              <a:t>figuring out if a change made to the program introduced any faults</a:t>
            </a:r>
          </a:p>
          <a:p>
            <a:pPr lvl="1" eaLnBrk="1" hangingPunct="1">
              <a:lnSpc>
                <a:spcPct val="90000"/>
              </a:lnSpc>
              <a:defRPr/>
            </a:pPr>
            <a:endParaRPr lang="en-US">
              <a:ea typeface="+mn-ea"/>
            </a:endParaRPr>
          </a:p>
          <a:p>
            <a:pPr eaLnBrk="1" hangingPunct="1">
              <a:lnSpc>
                <a:spcPct val="90000"/>
              </a:lnSpc>
              <a:defRPr/>
            </a:pPr>
            <a:r>
              <a:rPr lang="en-US">
                <a:ea typeface="+mn-ea"/>
                <a:cs typeface="+mn-cs"/>
              </a:rPr>
              <a:t>Regression testing is crucial during maintenance</a:t>
            </a:r>
          </a:p>
          <a:p>
            <a:pPr lvl="1" eaLnBrk="1" hangingPunct="1">
              <a:lnSpc>
                <a:spcPct val="90000"/>
              </a:lnSpc>
              <a:defRPr/>
            </a:pPr>
            <a:r>
              <a:rPr lang="en-US">
                <a:ea typeface="+mn-ea"/>
              </a:rPr>
              <a:t>It is a good idea to automate regression testing so that all test cases are run after each modification to the software</a:t>
            </a:r>
          </a:p>
          <a:p>
            <a:pPr eaLnBrk="1" hangingPunct="1">
              <a:lnSpc>
                <a:spcPct val="90000"/>
              </a:lnSpc>
              <a:defRPr/>
            </a:pPr>
            <a:endParaRPr lang="en-US">
              <a:ea typeface="+mn-ea"/>
              <a:cs typeface="+mn-cs"/>
            </a:endParaRPr>
          </a:p>
          <a:p>
            <a:pPr eaLnBrk="1" hangingPunct="1">
              <a:lnSpc>
                <a:spcPct val="90000"/>
              </a:lnSpc>
              <a:defRPr/>
            </a:pPr>
            <a:r>
              <a:rPr lang="en-US">
                <a:ea typeface="+mn-ea"/>
                <a:cs typeface="+mn-cs"/>
              </a:rPr>
              <a:t>When you find a bug in your program you should write a test case that exhibits the bug</a:t>
            </a:r>
          </a:p>
          <a:p>
            <a:pPr lvl="1" eaLnBrk="1" hangingPunct="1">
              <a:lnSpc>
                <a:spcPct val="90000"/>
              </a:lnSpc>
              <a:defRPr/>
            </a:pPr>
            <a:r>
              <a:rPr lang="en-US">
                <a:ea typeface="+mn-ea"/>
              </a:rPr>
              <a:t>Then using regression testing you can make sure that the old bugs do not reappear </a:t>
            </a:r>
          </a:p>
        </p:txBody>
      </p:sp>
    </p:spTree>
    <p:extLst>
      <p:ext uri="{BB962C8B-B14F-4D97-AF65-F5344CB8AC3E}">
        <p14:creationId xmlns:p14="http://schemas.microsoft.com/office/powerpoint/2010/main" val="779761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Variables</a:t>
            </a:r>
          </a:p>
        </p:txBody>
      </p:sp>
      <p:sp>
        <p:nvSpPr>
          <p:cNvPr id="3" name="Content Placeholder 2"/>
          <p:cNvSpPr>
            <a:spLocks noGrp="1"/>
          </p:cNvSpPr>
          <p:nvPr>
            <p:ph idx="1"/>
          </p:nvPr>
        </p:nvSpPr>
        <p:spPr/>
        <p:txBody>
          <a:bodyPr>
            <a:normAutofit fontScale="92500" lnSpcReduction="10000"/>
          </a:bodyPr>
          <a:lstStyle/>
          <a:p>
            <a:r>
              <a:rPr lang="en-US" dirty="0"/>
              <a:t>Direct input variable: a variables that controls the  operation directly.</a:t>
            </a:r>
          </a:p>
          <a:p>
            <a:pPr lvl="1"/>
            <a:r>
              <a:rPr lang="en-US" dirty="0"/>
              <a:t>Example: arguments, selection menu, entered data field.</a:t>
            </a:r>
          </a:p>
          <a:p>
            <a:pPr lvl="1"/>
            <a:r>
              <a:rPr lang="en-US" dirty="0"/>
              <a:t>Important during feature test.</a:t>
            </a:r>
          </a:p>
          <a:p>
            <a:r>
              <a:rPr lang="en-US" dirty="0"/>
              <a:t>Indirect input variable: a variable that only  influences the operations or its effects are propagated  to the operation.</a:t>
            </a:r>
          </a:p>
          <a:p>
            <a:pPr lvl="1"/>
            <a:r>
              <a:rPr lang="en-US" dirty="0"/>
              <a:t>Example: traffic load, environmental variable.</a:t>
            </a:r>
          </a:p>
          <a:p>
            <a:pPr lvl="1"/>
            <a:r>
              <a:rPr lang="en-US" dirty="0"/>
              <a:t>Important during load test.</a:t>
            </a:r>
          </a:p>
          <a:p>
            <a:endParaRPr lang="en-US" dirty="0"/>
          </a:p>
        </p:txBody>
      </p:sp>
    </p:spTree>
    <p:extLst>
      <p:ext uri="{BB962C8B-B14F-4D97-AF65-F5344CB8AC3E}">
        <p14:creationId xmlns:p14="http://schemas.microsoft.com/office/powerpoint/2010/main" val="1844923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test case</a:t>
            </a:r>
          </a:p>
        </p:txBody>
      </p:sp>
      <p:sp>
        <p:nvSpPr>
          <p:cNvPr id="3" name="Content Placeholder 2"/>
          <p:cNvSpPr>
            <a:spLocks noGrp="1"/>
          </p:cNvSpPr>
          <p:nvPr>
            <p:ph idx="1"/>
          </p:nvPr>
        </p:nvSpPr>
        <p:spPr/>
        <p:txBody>
          <a:bodyPr/>
          <a:lstStyle/>
          <a:p>
            <a:r>
              <a:rPr lang="en-US" dirty="0"/>
              <a:t>A test case is a partial specification of a run  through the naming of its direct input  variables and their values.</a:t>
            </a:r>
          </a:p>
          <a:p>
            <a:endParaRPr lang="en-US" dirty="0"/>
          </a:p>
        </p:txBody>
      </p:sp>
    </p:spTree>
    <p:extLst>
      <p:ext uri="{BB962C8B-B14F-4D97-AF65-F5344CB8AC3E}">
        <p14:creationId xmlns:p14="http://schemas.microsoft.com/office/powerpoint/2010/main" val="940769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Definition of test case</a:t>
            </a:r>
          </a:p>
        </p:txBody>
      </p:sp>
      <p:sp>
        <p:nvSpPr>
          <p:cNvPr id="3" name="Content Placeholder 2"/>
          <p:cNvSpPr>
            <a:spLocks noGrp="1"/>
          </p:cNvSpPr>
          <p:nvPr>
            <p:ph idx="1"/>
          </p:nvPr>
        </p:nvSpPr>
        <p:spPr/>
        <p:txBody>
          <a:bodyPr>
            <a:normAutofit fontScale="77500" lnSpcReduction="20000"/>
          </a:bodyPr>
          <a:lstStyle/>
          <a:p>
            <a:pPr>
              <a:defRPr/>
            </a:pPr>
            <a:r>
              <a:rPr lang="en-US" dirty="0"/>
              <a:t>Let </a:t>
            </a:r>
            <a:r>
              <a:rPr lang="en-US" i="1" dirty="0"/>
              <a:t>P</a:t>
            </a:r>
            <a:r>
              <a:rPr lang="en-US" dirty="0"/>
              <a:t> be a program and let </a:t>
            </a:r>
            <a:r>
              <a:rPr lang="en-US" i="1" dirty="0"/>
              <a:t>D</a:t>
            </a:r>
            <a:r>
              <a:rPr lang="en-US" dirty="0"/>
              <a:t> denote its input domain</a:t>
            </a:r>
          </a:p>
          <a:p>
            <a:pPr>
              <a:defRPr/>
            </a:pPr>
            <a:endParaRPr lang="en-US" dirty="0"/>
          </a:p>
          <a:p>
            <a:pPr>
              <a:defRPr/>
            </a:pPr>
            <a:r>
              <a:rPr lang="en-US" dirty="0"/>
              <a:t>A </a:t>
            </a:r>
            <a:r>
              <a:rPr lang="en-US" b="1" dirty="0"/>
              <a:t>test case</a:t>
            </a:r>
            <a:r>
              <a:rPr lang="en-US" dirty="0"/>
              <a:t> </a:t>
            </a:r>
            <a:r>
              <a:rPr lang="en-US" i="1" dirty="0"/>
              <a:t>t</a:t>
            </a:r>
            <a:r>
              <a:rPr lang="en-US" dirty="0"/>
              <a:t> is an element of input domain </a:t>
            </a:r>
            <a:r>
              <a:rPr lang="en-US" i="1" dirty="0"/>
              <a:t>t</a:t>
            </a:r>
            <a:r>
              <a:rPr lang="en-US" dirty="0"/>
              <a:t> </a:t>
            </a:r>
            <a:r>
              <a:rPr lang="en-US" dirty="0">
                <a:sym typeface="Symbol" charset="0"/>
              </a:rPr>
              <a:t> </a:t>
            </a:r>
            <a:r>
              <a:rPr lang="en-US" i="1" dirty="0">
                <a:sym typeface="Symbol" charset="0"/>
              </a:rPr>
              <a:t>D</a:t>
            </a:r>
          </a:p>
          <a:p>
            <a:pPr lvl="1">
              <a:defRPr/>
            </a:pPr>
            <a:r>
              <a:rPr lang="en-US" i="1" dirty="0">
                <a:sym typeface="Symbol" charset="0"/>
              </a:rPr>
              <a:t> </a:t>
            </a:r>
            <a:r>
              <a:rPr lang="en-US" dirty="0">
                <a:sym typeface="Symbol" charset="0"/>
              </a:rPr>
              <a:t>a test case gives a valuation for all the input variables of the program</a:t>
            </a:r>
          </a:p>
          <a:p>
            <a:pPr lvl="1">
              <a:defRPr/>
            </a:pPr>
            <a:endParaRPr lang="en-US" dirty="0">
              <a:sym typeface="Symbol" charset="0"/>
            </a:endParaRPr>
          </a:p>
          <a:p>
            <a:pPr>
              <a:defRPr/>
            </a:pPr>
            <a:r>
              <a:rPr lang="en-US" dirty="0"/>
              <a:t>A </a:t>
            </a:r>
            <a:r>
              <a:rPr lang="en-US" b="1" dirty="0"/>
              <a:t>test set </a:t>
            </a:r>
            <a:r>
              <a:rPr lang="en-US" i="1" dirty="0"/>
              <a:t>T </a:t>
            </a:r>
            <a:r>
              <a:rPr lang="en-US" dirty="0"/>
              <a:t>is a finite set of test cases, i.e., a subset of </a:t>
            </a:r>
            <a:r>
              <a:rPr lang="en-US" i="1" dirty="0"/>
              <a:t>D</a:t>
            </a:r>
            <a:r>
              <a:rPr lang="en-US" dirty="0"/>
              <a:t>, </a:t>
            </a:r>
            <a:r>
              <a:rPr lang="en-US" i="1" dirty="0"/>
              <a:t>T</a:t>
            </a:r>
            <a:r>
              <a:rPr lang="en-US" dirty="0"/>
              <a:t> </a:t>
            </a:r>
            <a:r>
              <a:rPr lang="en-US" dirty="0">
                <a:sym typeface="Symbol" charset="0"/>
              </a:rPr>
              <a:t> </a:t>
            </a:r>
            <a:r>
              <a:rPr lang="en-US" i="1" dirty="0">
                <a:sym typeface="Symbol" charset="0"/>
              </a:rPr>
              <a:t>D</a:t>
            </a:r>
            <a:endParaRPr lang="en-US" dirty="0">
              <a:sym typeface="Symbol" charset="0"/>
            </a:endParaRPr>
          </a:p>
          <a:p>
            <a:pPr>
              <a:defRPr/>
            </a:pPr>
            <a:endParaRPr lang="en-US" dirty="0"/>
          </a:p>
          <a:p>
            <a:pPr>
              <a:defRPr/>
            </a:pPr>
            <a:r>
              <a:rPr lang="en-US" dirty="0"/>
              <a:t>The basic difficulty in testing is finding a test set that will uncover the faults in the program</a:t>
            </a:r>
          </a:p>
          <a:p>
            <a:pPr>
              <a:defRPr/>
            </a:pPr>
            <a:endParaRPr lang="en-US" dirty="0"/>
          </a:p>
          <a:p>
            <a:pPr>
              <a:defRPr/>
            </a:pPr>
            <a:r>
              <a:rPr lang="en-US" dirty="0"/>
              <a:t>Exhaustive testing corresponds to setting </a:t>
            </a:r>
            <a:r>
              <a:rPr lang="en-US" i="1" dirty="0"/>
              <a:t>T</a:t>
            </a:r>
            <a:r>
              <a:rPr lang="en-US" dirty="0"/>
              <a:t> = </a:t>
            </a:r>
            <a:r>
              <a:rPr lang="en-US" i="1" dirty="0"/>
              <a:t>D</a:t>
            </a:r>
          </a:p>
          <a:p>
            <a:endParaRPr lang="en-US" dirty="0"/>
          </a:p>
        </p:txBody>
      </p:sp>
    </p:spTree>
    <p:extLst>
      <p:ext uri="{BB962C8B-B14F-4D97-AF65-F5344CB8AC3E}">
        <p14:creationId xmlns:p14="http://schemas.microsoft.com/office/powerpoint/2010/main" val="827881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8978" name="Rectangle 2"/>
          <p:cNvSpPr>
            <a:spLocks noGrp="1" noChangeArrowheads="1"/>
          </p:cNvSpPr>
          <p:nvPr>
            <p:ph type="title"/>
          </p:nvPr>
        </p:nvSpPr>
        <p:spPr/>
        <p:txBody>
          <a:bodyPr/>
          <a:lstStyle/>
          <a:p>
            <a:pPr eaLnBrk="1" hangingPunct="1">
              <a:defRPr/>
            </a:pPr>
            <a:r>
              <a:rPr lang="en-US">
                <a:ea typeface="+mj-ea"/>
                <a:cs typeface="+mj-cs"/>
              </a:rPr>
              <a:t>Exhaustive Testing is Hard</a:t>
            </a:r>
          </a:p>
        </p:txBody>
      </p:sp>
      <p:sp>
        <p:nvSpPr>
          <p:cNvPr id="1918979" name="Rectangle 3"/>
          <p:cNvSpPr>
            <a:spLocks noGrp="1" noChangeArrowheads="1"/>
          </p:cNvSpPr>
          <p:nvPr>
            <p:ph type="body" idx="1"/>
          </p:nvPr>
        </p:nvSpPr>
        <p:spPr>
          <a:xfrm>
            <a:off x="4648200" y="1262088"/>
            <a:ext cx="4775994" cy="5507673"/>
          </a:xfrm>
        </p:spPr>
        <p:txBody>
          <a:bodyPr>
            <a:normAutofit fontScale="77500" lnSpcReduction="20000"/>
          </a:bodyPr>
          <a:lstStyle/>
          <a:p>
            <a:pPr eaLnBrk="1" hangingPunct="1">
              <a:lnSpc>
                <a:spcPct val="90000"/>
              </a:lnSpc>
              <a:defRPr/>
            </a:pPr>
            <a:r>
              <a:rPr lang="en-US" dirty="0">
                <a:ea typeface="+mn-ea"/>
                <a:cs typeface="+mn-cs"/>
              </a:rPr>
              <a:t>Number of possible test cases (assuming 32 bit integers)</a:t>
            </a:r>
          </a:p>
          <a:p>
            <a:pPr lvl="1" eaLnBrk="1" hangingPunct="1">
              <a:lnSpc>
                <a:spcPct val="90000"/>
              </a:lnSpc>
              <a:defRPr/>
            </a:pPr>
            <a:r>
              <a:rPr lang="en-US" dirty="0">
                <a:ea typeface="+mn-ea"/>
              </a:rPr>
              <a:t>2</a:t>
            </a:r>
            <a:r>
              <a:rPr lang="en-US" baseline="30000" dirty="0">
                <a:ea typeface="+mn-ea"/>
              </a:rPr>
              <a:t>32</a:t>
            </a:r>
            <a:r>
              <a:rPr lang="en-US" dirty="0">
                <a:ea typeface="+mn-ea"/>
              </a:rPr>
              <a:t> </a:t>
            </a:r>
            <a:r>
              <a:rPr lang="en-US" dirty="0">
                <a:ea typeface="+mn-ea"/>
                <a:sym typeface="Symbol" charset="0"/>
              </a:rPr>
              <a:t> 2</a:t>
            </a:r>
            <a:r>
              <a:rPr lang="en-US" baseline="30000" dirty="0">
                <a:ea typeface="+mn-ea"/>
                <a:sym typeface="Symbol" charset="0"/>
              </a:rPr>
              <a:t>32 </a:t>
            </a:r>
            <a:r>
              <a:rPr lang="en-US" dirty="0">
                <a:ea typeface="+mn-ea"/>
                <a:sym typeface="Symbol" charset="0"/>
              </a:rPr>
              <a:t>= 2</a:t>
            </a:r>
            <a:r>
              <a:rPr lang="en-US" baseline="30000" dirty="0">
                <a:ea typeface="+mn-ea"/>
                <a:sym typeface="Symbol" charset="0"/>
              </a:rPr>
              <a:t>64</a:t>
            </a:r>
            <a:endParaRPr lang="en-US" dirty="0">
              <a:ea typeface="+mn-ea"/>
              <a:sym typeface="Symbol" charset="0"/>
            </a:endParaRPr>
          </a:p>
          <a:p>
            <a:pPr eaLnBrk="1" hangingPunct="1">
              <a:lnSpc>
                <a:spcPct val="90000"/>
              </a:lnSpc>
              <a:defRPr/>
            </a:pPr>
            <a:r>
              <a:rPr lang="en-US" dirty="0">
                <a:ea typeface="+mn-ea"/>
                <a:cs typeface="+mn-cs"/>
              </a:rPr>
              <a:t>Do bigger test sets help?</a:t>
            </a:r>
          </a:p>
          <a:p>
            <a:pPr lvl="1" eaLnBrk="1" hangingPunct="1">
              <a:lnSpc>
                <a:spcPct val="90000"/>
              </a:lnSpc>
              <a:defRPr/>
            </a:pPr>
            <a:r>
              <a:rPr lang="en-US" dirty="0">
                <a:ea typeface="+mn-ea"/>
              </a:rPr>
              <a:t>Test set </a:t>
            </a:r>
          </a:p>
          <a:p>
            <a:pPr lvl="1" eaLnBrk="1" hangingPunct="1">
              <a:lnSpc>
                <a:spcPct val="90000"/>
              </a:lnSpc>
              <a:buFontTx/>
              <a:buNone/>
              <a:defRPr/>
            </a:pPr>
            <a:r>
              <a:rPr lang="en-US" dirty="0">
                <a:ea typeface="+mn-ea"/>
              </a:rPr>
              <a:t>{(x=3,y=2), (x=2,y=3)}         </a:t>
            </a:r>
          </a:p>
          <a:p>
            <a:pPr lvl="1" eaLnBrk="1" hangingPunct="1">
              <a:lnSpc>
                <a:spcPct val="90000"/>
              </a:lnSpc>
              <a:buFontTx/>
              <a:buNone/>
              <a:defRPr/>
            </a:pPr>
            <a:r>
              <a:rPr lang="en-US" dirty="0">
                <a:ea typeface="+mn-ea"/>
              </a:rPr>
              <a:t>will detect the error</a:t>
            </a:r>
          </a:p>
          <a:p>
            <a:pPr lvl="1" eaLnBrk="1" hangingPunct="1">
              <a:lnSpc>
                <a:spcPct val="90000"/>
              </a:lnSpc>
              <a:defRPr/>
            </a:pPr>
            <a:r>
              <a:rPr lang="en-US" dirty="0">
                <a:ea typeface="+mn-ea"/>
              </a:rPr>
              <a:t>Test set </a:t>
            </a:r>
          </a:p>
          <a:p>
            <a:pPr lvl="1" eaLnBrk="1" hangingPunct="1">
              <a:lnSpc>
                <a:spcPct val="90000"/>
              </a:lnSpc>
              <a:buFontTx/>
              <a:buNone/>
              <a:defRPr/>
            </a:pPr>
            <a:r>
              <a:rPr lang="en-US" dirty="0">
                <a:ea typeface="+mn-ea"/>
              </a:rPr>
              <a:t>{(x=3,y=2),(x=4,y=3),(x=5,y=1)} </a:t>
            </a:r>
          </a:p>
          <a:p>
            <a:pPr lvl="1" eaLnBrk="1" hangingPunct="1">
              <a:lnSpc>
                <a:spcPct val="90000"/>
              </a:lnSpc>
              <a:buFontTx/>
              <a:buNone/>
              <a:defRPr/>
            </a:pPr>
            <a:r>
              <a:rPr lang="en-US" dirty="0">
                <a:ea typeface="+mn-ea"/>
              </a:rPr>
              <a:t>will not detect the error although it has more test cases</a:t>
            </a:r>
          </a:p>
          <a:p>
            <a:pPr eaLnBrk="1" hangingPunct="1">
              <a:lnSpc>
                <a:spcPct val="90000"/>
              </a:lnSpc>
              <a:defRPr/>
            </a:pPr>
            <a:r>
              <a:rPr lang="en-US" dirty="0">
                <a:ea typeface="+mn-ea"/>
                <a:cs typeface="+mn-cs"/>
              </a:rPr>
              <a:t>The power of the test set is not determined by the number of test cases </a:t>
            </a:r>
          </a:p>
        </p:txBody>
      </p:sp>
      <p:sp>
        <p:nvSpPr>
          <p:cNvPr id="1918980" name="Text Box 4"/>
          <p:cNvSpPr txBox="1">
            <a:spLocks noChangeArrowheads="1"/>
          </p:cNvSpPr>
          <p:nvPr/>
        </p:nvSpPr>
        <p:spPr bwMode="auto">
          <a:xfrm>
            <a:off x="419100" y="1790700"/>
            <a:ext cx="3534942" cy="2225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Courier New" charset="0"/>
                <a:ea typeface="ＭＳ Ｐゴシック" charset="0"/>
              </a:rPr>
              <a:t>int max(int x, int y) </a:t>
            </a:r>
          </a:p>
          <a:p>
            <a:pPr>
              <a:defRPr/>
            </a:pPr>
            <a:r>
              <a:rPr lang="en-US" sz="1980">
                <a:latin typeface="Courier New" charset="0"/>
                <a:ea typeface="ＭＳ Ｐゴシック" charset="0"/>
              </a:rPr>
              <a:t>{</a:t>
            </a:r>
          </a:p>
          <a:p>
            <a:pPr>
              <a:defRPr/>
            </a:pPr>
            <a:r>
              <a:rPr lang="en-US" sz="1980">
                <a:latin typeface="Courier New" charset="0"/>
                <a:ea typeface="ＭＳ Ｐゴシック" charset="0"/>
              </a:rPr>
              <a:t>  if (x &gt; y)</a:t>
            </a:r>
          </a:p>
          <a:p>
            <a:pPr>
              <a:defRPr/>
            </a:pPr>
            <a:r>
              <a:rPr lang="en-US" sz="1980">
                <a:latin typeface="Courier New" charset="0"/>
                <a:ea typeface="ＭＳ Ｐゴシック" charset="0"/>
              </a:rPr>
              <a:t>    return x;</a:t>
            </a:r>
          </a:p>
          <a:p>
            <a:pPr>
              <a:defRPr/>
            </a:pPr>
            <a:r>
              <a:rPr lang="en-US" sz="1980">
                <a:latin typeface="Courier New" charset="0"/>
                <a:ea typeface="ＭＳ Ｐゴシック" charset="0"/>
              </a:rPr>
              <a:t>  else</a:t>
            </a:r>
          </a:p>
          <a:p>
            <a:pPr>
              <a:defRPr/>
            </a:pPr>
            <a:r>
              <a:rPr lang="en-US" sz="1980">
                <a:latin typeface="Courier New" charset="0"/>
                <a:ea typeface="ＭＳ Ｐゴシック" charset="0"/>
              </a:rPr>
              <a:t>    return x;</a:t>
            </a:r>
          </a:p>
          <a:p>
            <a:pPr>
              <a:defRPr/>
            </a:pPr>
            <a:r>
              <a:rPr lang="en-US" sz="1980">
                <a:latin typeface="Courier New" charset="0"/>
                <a:ea typeface="ＭＳ Ｐゴシック" charset="0"/>
              </a:rPr>
              <a:t>}</a:t>
            </a:r>
          </a:p>
        </p:txBody>
      </p:sp>
    </p:spTree>
    <p:extLst>
      <p:ext uri="{BB962C8B-B14F-4D97-AF65-F5344CB8AC3E}">
        <p14:creationId xmlns:p14="http://schemas.microsoft.com/office/powerpoint/2010/main" val="2878909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189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189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189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18979">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1897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18979">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18979">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1897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1897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1897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8978" name="Rectangle 2"/>
          <p:cNvSpPr>
            <a:spLocks noGrp="1" noChangeArrowheads="1"/>
          </p:cNvSpPr>
          <p:nvPr>
            <p:ph type="title"/>
          </p:nvPr>
        </p:nvSpPr>
        <p:spPr/>
        <p:txBody>
          <a:bodyPr/>
          <a:lstStyle/>
          <a:p>
            <a:pPr eaLnBrk="1" hangingPunct="1">
              <a:defRPr/>
            </a:pPr>
            <a:r>
              <a:rPr lang="en-US">
                <a:ea typeface="+mj-ea"/>
                <a:cs typeface="+mj-cs"/>
              </a:rPr>
              <a:t>Exhaustive Testing is Hard</a:t>
            </a:r>
          </a:p>
        </p:txBody>
      </p:sp>
      <p:sp>
        <p:nvSpPr>
          <p:cNvPr id="1918979" name="Rectangle 3"/>
          <p:cNvSpPr>
            <a:spLocks noGrp="1" noChangeArrowheads="1"/>
          </p:cNvSpPr>
          <p:nvPr>
            <p:ph type="body" idx="1"/>
          </p:nvPr>
        </p:nvSpPr>
        <p:spPr>
          <a:xfrm>
            <a:off x="4648200" y="1262088"/>
            <a:ext cx="4775994" cy="5507673"/>
          </a:xfrm>
        </p:spPr>
        <p:txBody>
          <a:bodyPr>
            <a:normAutofit fontScale="77500" lnSpcReduction="20000"/>
          </a:bodyPr>
          <a:lstStyle/>
          <a:p>
            <a:pPr eaLnBrk="1" hangingPunct="1">
              <a:lnSpc>
                <a:spcPct val="90000"/>
              </a:lnSpc>
              <a:defRPr/>
            </a:pPr>
            <a:r>
              <a:rPr lang="en-US" dirty="0">
                <a:ea typeface="+mn-ea"/>
                <a:cs typeface="+mn-cs"/>
              </a:rPr>
              <a:t>Number of possible test cases (assuming 32 bit integers)</a:t>
            </a:r>
          </a:p>
          <a:p>
            <a:pPr lvl="1" eaLnBrk="1" hangingPunct="1">
              <a:lnSpc>
                <a:spcPct val="90000"/>
              </a:lnSpc>
              <a:defRPr/>
            </a:pPr>
            <a:r>
              <a:rPr lang="en-US" dirty="0">
                <a:ea typeface="+mn-ea"/>
              </a:rPr>
              <a:t>2</a:t>
            </a:r>
            <a:r>
              <a:rPr lang="en-US" baseline="30000" dirty="0">
                <a:ea typeface="+mn-ea"/>
              </a:rPr>
              <a:t>32</a:t>
            </a:r>
            <a:r>
              <a:rPr lang="en-US" dirty="0">
                <a:ea typeface="+mn-ea"/>
              </a:rPr>
              <a:t> </a:t>
            </a:r>
            <a:r>
              <a:rPr lang="en-US" dirty="0">
                <a:ea typeface="+mn-ea"/>
                <a:sym typeface="Symbol" charset="0"/>
              </a:rPr>
              <a:t> 2</a:t>
            </a:r>
            <a:r>
              <a:rPr lang="en-US" baseline="30000" dirty="0">
                <a:ea typeface="+mn-ea"/>
                <a:sym typeface="Symbol" charset="0"/>
              </a:rPr>
              <a:t>32 </a:t>
            </a:r>
            <a:r>
              <a:rPr lang="en-US" dirty="0">
                <a:ea typeface="+mn-ea"/>
                <a:sym typeface="Symbol" charset="0"/>
              </a:rPr>
              <a:t>= 2</a:t>
            </a:r>
            <a:r>
              <a:rPr lang="en-US" baseline="30000" dirty="0">
                <a:ea typeface="+mn-ea"/>
                <a:sym typeface="Symbol" charset="0"/>
              </a:rPr>
              <a:t>64</a:t>
            </a:r>
            <a:endParaRPr lang="en-US" dirty="0">
              <a:ea typeface="+mn-ea"/>
              <a:sym typeface="Symbol" charset="0"/>
            </a:endParaRPr>
          </a:p>
          <a:p>
            <a:pPr eaLnBrk="1" hangingPunct="1">
              <a:lnSpc>
                <a:spcPct val="90000"/>
              </a:lnSpc>
              <a:defRPr/>
            </a:pPr>
            <a:r>
              <a:rPr lang="en-US" dirty="0">
                <a:ea typeface="+mn-ea"/>
                <a:cs typeface="+mn-cs"/>
              </a:rPr>
              <a:t>Do bigger test sets help?</a:t>
            </a:r>
          </a:p>
          <a:p>
            <a:pPr lvl="1" eaLnBrk="1" hangingPunct="1">
              <a:lnSpc>
                <a:spcPct val="90000"/>
              </a:lnSpc>
              <a:defRPr/>
            </a:pPr>
            <a:r>
              <a:rPr lang="en-US" dirty="0">
                <a:ea typeface="+mn-ea"/>
              </a:rPr>
              <a:t>Test set </a:t>
            </a:r>
          </a:p>
          <a:p>
            <a:pPr lvl="1" eaLnBrk="1" hangingPunct="1">
              <a:lnSpc>
                <a:spcPct val="90000"/>
              </a:lnSpc>
              <a:buFontTx/>
              <a:buNone/>
              <a:defRPr/>
            </a:pPr>
            <a:r>
              <a:rPr lang="en-US" dirty="0">
                <a:ea typeface="+mn-ea"/>
              </a:rPr>
              <a:t>{(x=3,y=2), (x=2,y=3)}         </a:t>
            </a:r>
          </a:p>
          <a:p>
            <a:pPr lvl="1" eaLnBrk="1" hangingPunct="1">
              <a:lnSpc>
                <a:spcPct val="90000"/>
              </a:lnSpc>
              <a:buFontTx/>
              <a:buNone/>
              <a:defRPr/>
            </a:pPr>
            <a:r>
              <a:rPr lang="en-US" dirty="0">
                <a:ea typeface="+mn-ea"/>
              </a:rPr>
              <a:t>will detect the error</a:t>
            </a:r>
          </a:p>
          <a:p>
            <a:pPr lvl="1" eaLnBrk="1" hangingPunct="1">
              <a:lnSpc>
                <a:spcPct val="90000"/>
              </a:lnSpc>
              <a:defRPr/>
            </a:pPr>
            <a:r>
              <a:rPr lang="en-US" dirty="0">
                <a:ea typeface="+mn-ea"/>
              </a:rPr>
              <a:t>Test set </a:t>
            </a:r>
          </a:p>
          <a:p>
            <a:pPr lvl="1" eaLnBrk="1" hangingPunct="1">
              <a:lnSpc>
                <a:spcPct val="90000"/>
              </a:lnSpc>
              <a:buFontTx/>
              <a:buNone/>
              <a:defRPr/>
            </a:pPr>
            <a:r>
              <a:rPr lang="en-US" dirty="0">
                <a:ea typeface="+mn-ea"/>
              </a:rPr>
              <a:t>{(x=3,y=2),(x=4,y=3),(x=5,y=1)} </a:t>
            </a:r>
          </a:p>
          <a:p>
            <a:pPr lvl="1" eaLnBrk="1" hangingPunct="1">
              <a:lnSpc>
                <a:spcPct val="90000"/>
              </a:lnSpc>
              <a:buFontTx/>
              <a:buNone/>
              <a:defRPr/>
            </a:pPr>
            <a:r>
              <a:rPr lang="en-US" dirty="0">
                <a:ea typeface="+mn-ea"/>
              </a:rPr>
              <a:t>will not detect the error although it has more test cases</a:t>
            </a:r>
          </a:p>
          <a:p>
            <a:pPr eaLnBrk="1" hangingPunct="1">
              <a:lnSpc>
                <a:spcPct val="90000"/>
              </a:lnSpc>
              <a:defRPr/>
            </a:pPr>
            <a:r>
              <a:rPr lang="en-US" dirty="0">
                <a:ea typeface="+mn-ea"/>
                <a:cs typeface="+mn-cs"/>
              </a:rPr>
              <a:t>The power of the test set is not determined by the number of test cases </a:t>
            </a:r>
          </a:p>
        </p:txBody>
      </p:sp>
      <p:sp>
        <p:nvSpPr>
          <p:cNvPr id="1918980" name="Text Box 4"/>
          <p:cNvSpPr txBox="1">
            <a:spLocks noChangeArrowheads="1"/>
          </p:cNvSpPr>
          <p:nvPr/>
        </p:nvSpPr>
        <p:spPr bwMode="auto">
          <a:xfrm>
            <a:off x="419100" y="1790700"/>
            <a:ext cx="3534942" cy="2225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980">
                <a:latin typeface="Courier New" charset="0"/>
                <a:ea typeface="ＭＳ Ｐゴシック" charset="0"/>
              </a:rPr>
              <a:t>int max(int x, int y) </a:t>
            </a:r>
          </a:p>
          <a:p>
            <a:pPr>
              <a:defRPr/>
            </a:pPr>
            <a:r>
              <a:rPr lang="en-US" sz="1980">
                <a:latin typeface="Courier New" charset="0"/>
                <a:ea typeface="ＭＳ Ｐゴシック" charset="0"/>
              </a:rPr>
              <a:t>{</a:t>
            </a:r>
          </a:p>
          <a:p>
            <a:pPr>
              <a:defRPr/>
            </a:pPr>
            <a:r>
              <a:rPr lang="en-US" sz="1980">
                <a:latin typeface="Courier New" charset="0"/>
                <a:ea typeface="ＭＳ Ｐゴシック" charset="0"/>
              </a:rPr>
              <a:t>  if (x &gt; y)</a:t>
            </a:r>
          </a:p>
          <a:p>
            <a:pPr>
              <a:defRPr/>
            </a:pPr>
            <a:r>
              <a:rPr lang="en-US" sz="1980">
                <a:latin typeface="Courier New" charset="0"/>
                <a:ea typeface="ＭＳ Ｐゴシック" charset="0"/>
              </a:rPr>
              <a:t>    return x;</a:t>
            </a:r>
          </a:p>
          <a:p>
            <a:pPr>
              <a:defRPr/>
            </a:pPr>
            <a:r>
              <a:rPr lang="en-US" sz="1980">
                <a:latin typeface="Courier New" charset="0"/>
                <a:ea typeface="ＭＳ Ｐゴシック" charset="0"/>
              </a:rPr>
              <a:t>  else</a:t>
            </a:r>
          </a:p>
          <a:p>
            <a:pPr>
              <a:defRPr/>
            </a:pPr>
            <a:r>
              <a:rPr lang="en-US" sz="1980">
                <a:latin typeface="Courier New" charset="0"/>
                <a:ea typeface="ＭＳ Ｐゴシック" charset="0"/>
              </a:rPr>
              <a:t>    return x;</a:t>
            </a:r>
          </a:p>
          <a:p>
            <a:pPr>
              <a:defRPr/>
            </a:pPr>
            <a:r>
              <a:rPr lang="en-US" sz="1980">
                <a:latin typeface="Courier New" charset="0"/>
                <a:ea typeface="ＭＳ Ｐゴシック" charset="0"/>
              </a:rPr>
              <a:t>}</a:t>
            </a:r>
          </a:p>
        </p:txBody>
      </p:sp>
      <p:sp>
        <p:nvSpPr>
          <p:cNvPr id="2" name="Rectangle 1">
            <a:extLst>
              <a:ext uri="{FF2B5EF4-FFF2-40B4-BE49-F238E27FC236}">
                <a16:creationId xmlns:a16="http://schemas.microsoft.com/office/drawing/2014/main" id="{A4753D12-E728-49A0-AC38-AEA812B3B2E6}"/>
              </a:ext>
            </a:extLst>
          </p:cNvPr>
          <p:cNvSpPr/>
          <p:nvPr/>
        </p:nvSpPr>
        <p:spPr>
          <a:xfrm>
            <a:off x="228600" y="5181600"/>
            <a:ext cx="4343400" cy="1089529"/>
          </a:xfrm>
          <a:prstGeom prst="rect">
            <a:avLst/>
          </a:prstGeom>
        </p:spPr>
        <p:txBody>
          <a:bodyPr wrap="square">
            <a:spAutoFit/>
          </a:bodyPr>
          <a:lstStyle/>
          <a:p>
            <a:pPr>
              <a:lnSpc>
                <a:spcPct val="90000"/>
              </a:lnSpc>
              <a:defRPr/>
            </a:pPr>
            <a:r>
              <a:rPr lang="en-US" dirty="0"/>
              <a:t> if </a:t>
            </a:r>
            <a:r>
              <a:rPr lang="en-US" i="1" dirty="0"/>
              <a:t>T</a:t>
            </a:r>
            <a:r>
              <a:rPr lang="en-US" i="1" baseline="-25000" dirty="0"/>
              <a:t>1</a:t>
            </a:r>
            <a:r>
              <a:rPr lang="en-US" baseline="-25000" dirty="0"/>
              <a:t> </a:t>
            </a:r>
            <a:r>
              <a:rPr lang="en-US" dirty="0">
                <a:sym typeface="Symbol" charset="0"/>
              </a:rPr>
              <a:t></a:t>
            </a:r>
            <a:r>
              <a:rPr lang="en-US" dirty="0"/>
              <a:t> </a:t>
            </a:r>
            <a:r>
              <a:rPr lang="en-US" i="1" dirty="0"/>
              <a:t>T</a:t>
            </a:r>
            <a:r>
              <a:rPr lang="en-US" i="1" baseline="-25000" dirty="0"/>
              <a:t>2</a:t>
            </a:r>
            <a:r>
              <a:rPr lang="en-US" dirty="0"/>
              <a:t>, then </a:t>
            </a:r>
            <a:r>
              <a:rPr lang="en-US" i="1" dirty="0"/>
              <a:t>T</a:t>
            </a:r>
            <a:r>
              <a:rPr lang="en-US" i="1" baseline="-25000" dirty="0"/>
              <a:t>2</a:t>
            </a:r>
            <a:r>
              <a:rPr lang="en-US" dirty="0"/>
              <a:t> will detect every fault detected by </a:t>
            </a:r>
            <a:r>
              <a:rPr lang="en-US" i="1" dirty="0"/>
              <a:t>T</a:t>
            </a:r>
            <a:r>
              <a:rPr lang="en-US" i="1" baseline="-25000" dirty="0"/>
              <a:t>1 </a:t>
            </a:r>
          </a:p>
          <a:p>
            <a:pPr marL="502920" lvl="1" indent="0">
              <a:lnSpc>
                <a:spcPct val="90000"/>
              </a:lnSpc>
              <a:buNone/>
              <a:defRPr/>
            </a:pPr>
            <a:r>
              <a:rPr lang="en-US" i="1" baseline="-25000" dirty="0"/>
              <a:t>-</a:t>
            </a:r>
            <a:r>
              <a:rPr lang="en-US" i="1" dirty="0"/>
              <a:t> Not necessarily true for concurrent systems.</a:t>
            </a:r>
          </a:p>
        </p:txBody>
      </p:sp>
    </p:spTree>
    <p:extLst>
      <p:ext uri="{BB962C8B-B14F-4D97-AF65-F5344CB8AC3E}">
        <p14:creationId xmlns:p14="http://schemas.microsoft.com/office/powerpoint/2010/main" val="1027171538"/>
      </p:ext>
    </p:extLst>
  </p:cSld>
  <p:clrMapOvr>
    <a:masterClrMapping/>
  </p:clrMapOvr>
</p:sld>
</file>

<file path=ppt/theme/theme1.xml><?xml version="1.0" encoding="utf-8"?>
<a:theme xmlns:a="http://schemas.openxmlformats.org/drawingml/2006/main" name="MicrosoftCPSWorkshopDub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Introduction</Template>
  <TotalTime>3407</TotalTime>
  <Words>4263</Words>
  <Application>Microsoft Office PowerPoint</Application>
  <PresentationFormat>Custom</PresentationFormat>
  <Paragraphs>628</Paragraphs>
  <Slides>47</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ＭＳ Ｐゴシック</vt:lpstr>
      <vt:lpstr>ＭＳ Ｐゴシック</vt:lpstr>
      <vt:lpstr>Arial</vt:lpstr>
      <vt:lpstr>Calibri</vt:lpstr>
      <vt:lpstr>Courier New</vt:lpstr>
      <vt:lpstr>Symbol</vt:lpstr>
      <vt:lpstr>Times New Roman</vt:lpstr>
      <vt:lpstr>MicrosoftCPSWorkshopDubey</vt:lpstr>
      <vt:lpstr>Testing Methods</vt:lpstr>
      <vt:lpstr>Concept</vt:lpstr>
      <vt:lpstr>Common types of tests</vt:lpstr>
      <vt:lpstr>Testing Software is Hard</vt:lpstr>
      <vt:lpstr>Input Variables</vt:lpstr>
      <vt:lpstr>What is a test case</vt:lpstr>
      <vt:lpstr>Formal Definition of test case</vt:lpstr>
      <vt:lpstr>Exhaustive Testing is Hard</vt:lpstr>
      <vt:lpstr>Exhaustive Testing is Hard</vt:lpstr>
      <vt:lpstr>Exhaustive Testing</vt:lpstr>
      <vt:lpstr>Random Testing</vt:lpstr>
      <vt:lpstr>Generating Test Cases Randomly</vt:lpstr>
      <vt:lpstr>Types of Testing </vt:lpstr>
      <vt:lpstr>Functional Testing, Black-Box Testing</vt:lpstr>
      <vt:lpstr>Domain Testing</vt:lpstr>
      <vt:lpstr>Equivalence Classes</vt:lpstr>
      <vt:lpstr>Testing Boundary Conditions</vt:lpstr>
      <vt:lpstr>Testing Boundary Conditions</vt:lpstr>
      <vt:lpstr>Structural Testing, White-Box Testing</vt:lpstr>
      <vt:lpstr>Coverage Metrics</vt:lpstr>
      <vt:lpstr>Statement Coverage</vt:lpstr>
      <vt:lpstr>Statement vs. Branch Coverage</vt:lpstr>
      <vt:lpstr>Control Flow Graphs (CFGs)</vt:lpstr>
      <vt:lpstr>Branch Coverage</vt:lpstr>
      <vt:lpstr>Path Coverage</vt:lpstr>
      <vt:lpstr>Path Coverage example </vt:lpstr>
      <vt:lpstr>Path Coverage example </vt:lpstr>
      <vt:lpstr>Path Coverage</vt:lpstr>
      <vt:lpstr>Condition Coverage</vt:lpstr>
      <vt:lpstr>Condition Coverage</vt:lpstr>
      <vt:lpstr>Condition Coverage</vt:lpstr>
      <vt:lpstr>Multiple Condition Coverage</vt:lpstr>
      <vt:lpstr>Multiple Condition Coverage Examples</vt:lpstr>
      <vt:lpstr>Multiple Condition Coverage Comments</vt:lpstr>
      <vt:lpstr>MCDC</vt:lpstr>
      <vt:lpstr>MCDC Examples</vt:lpstr>
      <vt:lpstr>Unit Testing</vt:lpstr>
      <vt:lpstr>Drivers and Stubs</vt:lpstr>
      <vt:lpstr>Drivers and Stubs</vt:lpstr>
      <vt:lpstr>Integration Testing</vt:lpstr>
      <vt:lpstr>Module Structure</vt:lpstr>
      <vt:lpstr>Bottom-up Integration</vt:lpstr>
      <vt:lpstr>Top-down Integration</vt:lpstr>
      <vt:lpstr>Other Approaches to Integration</vt:lpstr>
      <vt:lpstr>System Testing, Acceptance Testing</vt:lpstr>
      <vt:lpstr>System Testing, Acceptance Testing</vt:lpstr>
      <vt:lpstr>Regression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Terminology and concepts</dc:title>
  <dc:creator>abhishek</dc:creator>
  <cp:lastModifiedBy>Abhishek Dubey</cp:lastModifiedBy>
  <cp:revision>205</cp:revision>
  <dcterms:created xsi:type="dcterms:W3CDTF">2017-03-29T22:01:37Z</dcterms:created>
  <dcterms:modified xsi:type="dcterms:W3CDTF">2019-09-24T18:49:39Z</dcterms:modified>
</cp:coreProperties>
</file>