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404" r:id="rId3"/>
    <p:sldId id="257" r:id="rId4"/>
    <p:sldId id="382" r:id="rId5"/>
    <p:sldId id="384" r:id="rId6"/>
    <p:sldId id="385" r:id="rId7"/>
    <p:sldId id="386" r:id="rId8"/>
    <p:sldId id="387" r:id="rId9"/>
    <p:sldId id="389" r:id="rId10"/>
    <p:sldId id="390" r:id="rId11"/>
    <p:sldId id="391" r:id="rId12"/>
    <p:sldId id="392" r:id="rId13"/>
    <p:sldId id="393" r:id="rId14"/>
    <p:sldId id="388" r:id="rId15"/>
    <p:sldId id="407" r:id="rId16"/>
    <p:sldId id="394" r:id="rId17"/>
    <p:sldId id="395" r:id="rId18"/>
    <p:sldId id="396" r:id="rId19"/>
    <p:sldId id="397" r:id="rId20"/>
    <p:sldId id="405" r:id="rId21"/>
    <p:sldId id="398" r:id="rId22"/>
    <p:sldId id="399" r:id="rId23"/>
    <p:sldId id="406" r:id="rId24"/>
    <p:sldId id="400" r:id="rId25"/>
    <p:sldId id="401" r:id="rId26"/>
    <p:sldId id="402" r:id="rId27"/>
    <p:sldId id="408" r:id="rId28"/>
    <p:sldId id="409" r:id="rId29"/>
    <p:sldId id="40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9A5BCE-921E-48B4-A5A5-F4A385B2CBE1}" type="datetimeFigureOut">
              <a:rPr lang="en-US" smtClean="0"/>
              <a:t>10/4/2018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57A843-C6BE-4CBA-80D6-6CD1B3B43DDA}" type="slidenum">
              <a:rPr lang="en-US" smtClean="0"/>
              <a:t>‹#›</a:t>
            </a:fld>
            <a:endParaRPr lang="en-US"/>
          </a:p>
        </p:txBody>
      </p:sp>
    </p:spTree>
    <p:extLst>
      <p:ext uri="{BB962C8B-B14F-4D97-AF65-F5344CB8AC3E}">
        <p14:creationId xmlns:p14="http://schemas.microsoft.com/office/powerpoint/2010/main" val="1356678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7573E44-31AE-4846-B5CC-916AFE0D2893}" type="slidenum">
              <a:rPr lang="en-US" altLang="en-US" sz="1200" smtClean="0"/>
              <a:pPr/>
              <a:t>4</a:t>
            </a:fld>
            <a:endParaRPr lang="en-US" altLang="en-US" sz="1200"/>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15540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BFB79F2-628E-4214-A7DA-1AF1700E6F6E}" type="slidenum">
              <a:rPr lang="en-US" altLang="en-US" sz="1200" smtClean="0"/>
              <a:pPr/>
              <a:t>5</a:t>
            </a:fld>
            <a:endParaRPr lang="en-US" altLang="en-US" sz="12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413287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BCF02-8EF9-4B60-887C-32BA3A32BB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1AEC41-F31F-49FB-8A79-B13147BBB7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A7B86E-5CDE-470F-9E8B-13C88AD2D873}"/>
              </a:ext>
            </a:extLst>
          </p:cNvPr>
          <p:cNvSpPr>
            <a:spLocks noGrp="1"/>
          </p:cNvSpPr>
          <p:nvPr>
            <p:ph type="dt" sz="half" idx="10"/>
          </p:nvPr>
        </p:nvSpPr>
        <p:spPr/>
        <p:txBody>
          <a:bodyPr/>
          <a:lstStyle/>
          <a:p>
            <a:fld id="{2DC5034C-A8D1-4516-918D-F665963FCFE4}" type="datetimeFigureOut">
              <a:rPr lang="en-US" smtClean="0"/>
              <a:t>10/4/2018</a:t>
            </a:fld>
            <a:endParaRPr lang="en-US"/>
          </a:p>
        </p:txBody>
      </p:sp>
      <p:sp>
        <p:nvSpPr>
          <p:cNvPr id="5" name="Footer Placeholder 4">
            <a:extLst>
              <a:ext uri="{FF2B5EF4-FFF2-40B4-BE49-F238E27FC236}">
                <a16:creationId xmlns:a16="http://schemas.microsoft.com/office/drawing/2014/main" id="{E10CB441-0750-40F5-AA42-C7352FAFD9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AFA4FE-738C-4D3C-8B09-BF798ACC5EAF}"/>
              </a:ext>
            </a:extLst>
          </p:cNvPr>
          <p:cNvSpPr>
            <a:spLocks noGrp="1"/>
          </p:cNvSpPr>
          <p:nvPr>
            <p:ph type="sldNum" sz="quarter" idx="12"/>
          </p:nvPr>
        </p:nvSpPr>
        <p:spPr/>
        <p:txBody>
          <a:bodyPr/>
          <a:lstStyle/>
          <a:p>
            <a:fld id="{2A633F50-5EA5-497B-BF82-3C5EB487DA4C}" type="slidenum">
              <a:rPr lang="en-US" smtClean="0"/>
              <a:t>‹#›</a:t>
            </a:fld>
            <a:endParaRPr lang="en-US"/>
          </a:p>
        </p:txBody>
      </p:sp>
    </p:spTree>
    <p:extLst>
      <p:ext uri="{BB962C8B-B14F-4D97-AF65-F5344CB8AC3E}">
        <p14:creationId xmlns:p14="http://schemas.microsoft.com/office/powerpoint/2010/main" val="35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DC18A-1A5C-49B0-8E04-DDD459926A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3EFC6A-6E9D-422F-9A5E-74BFE6579D3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B41560-5E5D-496D-9D93-3DED753CE93F}"/>
              </a:ext>
            </a:extLst>
          </p:cNvPr>
          <p:cNvSpPr>
            <a:spLocks noGrp="1"/>
          </p:cNvSpPr>
          <p:nvPr>
            <p:ph type="dt" sz="half" idx="10"/>
          </p:nvPr>
        </p:nvSpPr>
        <p:spPr/>
        <p:txBody>
          <a:bodyPr/>
          <a:lstStyle/>
          <a:p>
            <a:fld id="{2DC5034C-A8D1-4516-918D-F665963FCFE4}" type="datetimeFigureOut">
              <a:rPr lang="en-US" smtClean="0"/>
              <a:t>10/4/2018</a:t>
            </a:fld>
            <a:endParaRPr lang="en-US"/>
          </a:p>
        </p:txBody>
      </p:sp>
      <p:sp>
        <p:nvSpPr>
          <p:cNvPr id="5" name="Footer Placeholder 4">
            <a:extLst>
              <a:ext uri="{FF2B5EF4-FFF2-40B4-BE49-F238E27FC236}">
                <a16:creationId xmlns:a16="http://schemas.microsoft.com/office/drawing/2014/main" id="{95B21CA7-5DF8-4A33-9D7D-1FAE2CAF65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BA6A2B-3B1B-4C33-A754-2B0BAB72264D}"/>
              </a:ext>
            </a:extLst>
          </p:cNvPr>
          <p:cNvSpPr>
            <a:spLocks noGrp="1"/>
          </p:cNvSpPr>
          <p:nvPr>
            <p:ph type="sldNum" sz="quarter" idx="12"/>
          </p:nvPr>
        </p:nvSpPr>
        <p:spPr/>
        <p:txBody>
          <a:bodyPr/>
          <a:lstStyle/>
          <a:p>
            <a:fld id="{2A633F50-5EA5-497B-BF82-3C5EB487DA4C}" type="slidenum">
              <a:rPr lang="en-US" smtClean="0"/>
              <a:t>‹#›</a:t>
            </a:fld>
            <a:endParaRPr lang="en-US"/>
          </a:p>
        </p:txBody>
      </p:sp>
    </p:spTree>
    <p:extLst>
      <p:ext uri="{BB962C8B-B14F-4D97-AF65-F5344CB8AC3E}">
        <p14:creationId xmlns:p14="http://schemas.microsoft.com/office/powerpoint/2010/main" val="3973771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FB7738-F526-43E6-A31C-70E355ABF3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525D1E-6DEC-46DE-A780-68B03523B3E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3BA6A-1804-4F58-B463-FBB063B7267A}"/>
              </a:ext>
            </a:extLst>
          </p:cNvPr>
          <p:cNvSpPr>
            <a:spLocks noGrp="1"/>
          </p:cNvSpPr>
          <p:nvPr>
            <p:ph type="dt" sz="half" idx="10"/>
          </p:nvPr>
        </p:nvSpPr>
        <p:spPr/>
        <p:txBody>
          <a:bodyPr/>
          <a:lstStyle/>
          <a:p>
            <a:fld id="{2DC5034C-A8D1-4516-918D-F665963FCFE4}" type="datetimeFigureOut">
              <a:rPr lang="en-US" smtClean="0"/>
              <a:t>10/4/2018</a:t>
            </a:fld>
            <a:endParaRPr lang="en-US"/>
          </a:p>
        </p:txBody>
      </p:sp>
      <p:sp>
        <p:nvSpPr>
          <p:cNvPr id="5" name="Footer Placeholder 4">
            <a:extLst>
              <a:ext uri="{FF2B5EF4-FFF2-40B4-BE49-F238E27FC236}">
                <a16:creationId xmlns:a16="http://schemas.microsoft.com/office/drawing/2014/main" id="{52F69DEE-A386-43E4-A30B-86A47EB8E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E323F-47E1-4337-8171-99B1B2EF6721}"/>
              </a:ext>
            </a:extLst>
          </p:cNvPr>
          <p:cNvSpPr>
            <a:spLocks noGrp="1"/>
          </p:cNvSpPr>
          <p:nvPr>
            <p:ph type="sldNum" sz="quarter" idx="12"/>
          </p:nvPr>
        </p:nvSpPr>
        <p:spPr/>
        <p:txBody>
          <a:bodyPr/>
          <a:lstStyle/>
          <a:p>
            <a:fld id="{2A633F50-5EA5-497B-BF82-3C5EB487DA4C}" type="slidenum">
              <a:rPr lang="en-US" smtClean="0"/>
              <a:t>‹#›</a:t>
            </a:fld>
            <a:endParaRPr lang="en-US"/>
          </a:p>
        </p:txBody>
      </p:sp>
    </p:spTree>
    <p:extLst>
      <p:ext uri="{BB962C8B-B14F-4D97-AF65-F5344CB8AC3E}">
        <p14:creationId xmlns:p14="http://schemas.microsoft.com/office/powerpoint/2010/main" val="269118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F4C5-4142-4DF5-8018-2A560F6519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506583-5368-4565-967D-8F174B88954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99082D-1B93-4083-AF0C-68AA8F990460}"/>
              </a:ext>
            </a:extLst>
          </p:cNvPr>
          <p:cNvSpPr>
            <a:spLocks noGrp="1"/>
          </p:cNvSpPr>
          <p:nvPr>
            <p:ph type="dt" sz="half" idx="10"/>
          </p:nvPr>
        </p:nvSpPr>
        <p:spPr/>
        <p:txBody>
          <a:bodyPr/>
          <a:lstStyle/>
          <a:p>
            <a:fld id="{2DC5034C-A8D1-4516-918D-F665963FCFE4}" type="datetimeFigureOut">
              <a:rPr lang="en-US" smtClean="0"/>
              <a:t>10/4/2018</a:t>
            </a:fld>
            <a:endParaRPr lang="en-US"/>
          </a:p>
        </p:txBody>
      </p:sp>
      <p:sp>
        <p:nvSpPr>
          <p:cNvPr id="5" name="Footer Placeholder 4">
            <a:extLst>
              <a:ext uri="{FF2B5EF4-FFF2-40B4-BE49-F238E27FC236}">
                <a16:creationId xmlns:a16="http://schemas.microsoft.com/office/drawing/2014/main" id="{968FE581-8DC1-41AB-9E08-62D3580E18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BA98E-55DD-472C-A807-78B71EB0A4D1}"/>
              </a:ext>
            </a:extLst>
          </p:cNvPr>
          <p:cNvSpPr>
            <a:spLocks noGrp="1"/>
          </p:cNvSpPr>
          <p:nvPr>
            <p:ph type="sldNum" sz="quarter" idx="12"/>
          </p:nvPr>
        </p:nvSpPr>
        <p:spPr/>
        <p:txBody>
          <a:bodyPr/>
          <a:lstStyle/>
          <a:p>
            <a:fld id="{2A633F50-5EA5-497B-BF82-3C5EB487DA4C}" type="slidenum">
              <a:rPr lang="en-US" smtClean="0"/>
              <a:t>‹#›</a:t>
            </a:fld>
            <a:endParaRPr lang="en-US"/>
          </a:p>
        </p:txBody>
      </p:sp>
    </p:spTree>
    <p:extLst>
      <p:ext uri="{BB962C8B-B14F-4D97-AF65-F5344CB8AC3E}">
        <p14:creationId xmlns:p14="http://schemas.microsoft.com/office/powerpoint/2010/main" val="3064910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468F1-D390-4B5D-B58C-741348ADC1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F02A22-BCAB-47A8-B6A5-D232563FA4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92E25CD-9DCB-4B2E-B78B-A3A1A83C1BE7}"/>
              </a:ext>
            </a:extLst>
          </p:cNvPr>
          <p:cNvSpPr>
            <a:spLocks noGrp="1"/>
          </p:cNvSpPr>
          <p:nvPr>
            <p:ph type="dt" sz="half" idx="10"/>
          </p:nvPr>
        </p:nvSpPr>
        <p:spPr/>
        <p:txBody>
          <a:bodyPr/>
          <a:lstStyle/>
          <a:p>
            <a:fld id="{2DC5034C-A8D1-4516-918D-F665963FCFE4}" type="datetimeFigureOut">
              <a:rPr lang="en-US" smtClean="0"/>
              <a:t>10/4/2018</a:t>
            </a:fld>
            <a:endParaRPr lang="en-US"/>
          </a:p>
        </p:txBody>
      </p:sp>
      <p:sp>
        <p:nvSpPr>
          <p:cNvPr id="5" name="Footer Placeholder 4">
            <a:extLst>
              <a:ext uri="{FF2B5EF4-FFF2-40B4-BE49-F238E27FC236}">
                <a16:creationId xmlns:a16="http://schemas.microsoft.com/office/drawing/2014/main" id="{1EEF9A3B-9B5E-4C53-88A3-AF929274D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7FC2C-A10E-4ED5-AB49-55A50B4AD90E}"/>
              </a:ext>
            </a:extLst>
          </p:cNvPr>
          <p:cNvSpPr>
            <a:spLocks noGrp="1"/>
          </p:cNvSpPr>
          <p:nvPr>
            <p:ph type="sldNum" sz="quarter" idx="12"/>
          </p:nvPr>
        </p:nvSpPr>
        <p:spPr/>
        <p:txBody>
          <a:bodyPr/>
          <a:lstStyle/>
          <a:p>
            <a:fld id="{2A633F50-5EA5-497B-BF82-3C5EB487DA4C}" type="slidenum">
              <a:rPr lang="en-US" smtClean="0"/>
              <a:t>‹#›</a:t>
            </a:fld>
            <a:endParaRPr lang="en-US"/>
          </a:p>
        </p:txBody>
      </p:sp>
    </p:spTree>
    <p:extLst>
      <p:ext uri="{BB962C8B-B14F-4D97-AF65-F5344CB8AC3E}">
        <p14:creationId xmlns:p14="http://schemas.microsoft.com/office/powerpoint/2010/main" val="1042408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F9D57-ADFD-4DAE-A3D2-4705FFB6D2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1E63BA-A99F-4212-8FEB-C62606385F4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524CD4-007B-461F-A933-C69C2D415A9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C0853B-FB97-47DD-B82D-1BF090444709}"/>
              </a:ext>
            </a:extLst>
          </p:cNvPr>
          <p:cNvSpPr>
            <a:spLocks noGrp="1"/>
          </p:cNvSpPr>
          <p:nvPr>
            <p:ph type="dt" sz="half" idx="10"/>
          </p:nvPr>
        </p:nvSpPr>
        <p:spPr/>
        <p:txBody>
          <a:bodyPr/>
          <a:lstStyle/>
          <a:p>
            <a:fld id="{2DC5034C-A8D1-4516-918D-F665963FCFE4}" type="datetimeFigureOut">
              <a:rPr lang="en-US" smtClean="0"/>
              <a:t>10/4/2018</a:t>
            </a:fld>
            <a:endParaRPr lang="en-US"/>
          </a:p>
        </p:txBody>
      </p:sp>
      <p:sp>
        <p:nvSpPr>
          <p:cNvPr id="6" name="Footer Placeholder 5">
            <a:extLst>
              <a:ext uri="{FF2B5EF4-FFF2-40B4-BE49-F238E27FC236}">
                <a16:creationId xmlns:a16="http://schemas.microsoft.com/office/drawing/2014/main" id="{B133A0DA-0F35-4653-8997-3E8946E36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197D5-1A09-40E3-98AD-F21CCFAF5EDE}"/>
              </a:ext>
            </a:extLst>
          </p:cNvPr>
          <p:cNvSpPr>
            <a:spLocks noGrp="1"/>
          </p:cNvSpPr>
          <p:nvPr>
            <p:ph type="sldNum" sz="quarter" idx="12"/>
          </p:nvPr>
        </p:nvSpPr>
        <p:spPr/>
        <p:txBody>
          <a:bodyPr/>
          <a:lstStyle/>
          <a:p>
            <a:fld id="{2A633F50-5EA5-497B-BF82-3C5EB487DA4C}" type="slidenum">
              <a:rPr lang="en-US" smtClean="0"/>
              <a:t>‹#›</a:t>
            </a:fld>
            <a:endParaRPr lang="en-US"/>
          </a:p>
        </p:txBody>
      </p:sp>
    </p:spTree>
    <p:extLst>
      <p:ext uri="{BB962C8B-B14F-4D97-AF65-F5344CB8AC3E}">
        <p14:creationId xmlns:p14="http://schemas.microsoft.com/office/powerpoint/2010/main" val="3329683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51921-D9FC-420E-A3DE-ABB2BE3FB9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44F202-CAEB-4D1C-848B-854661D7D6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BC33CA-82B8-4EC7-9D5B-B010D41E274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37D62D-C61A-4E29-AE37-3980B233A5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A463E44-D860-49BB-8291-480FFBA05A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C79D6B-3A17-4ECF-994E-EE96B026B239}"/>
              </a:ext>
            </a:extLst>
          </p:cNvPr>
          <p:cNvSpPr>
            <a:spLocks noGrp="1"/>
          </p:cNvSpPr>
          <p:nvPr>
            <p:ph type="dt" sz="half" idx="10"/>
          </p:nvPr>
        </p:nvSpPr>
        <p:spPr/>
        <p:txBody>
          <a:bodyPr/>
          <a:lstStyle/>
          <a:p>
            <a:fld id="{2DC5034C-A8D1-4516-918D-F665963FCFE4}" type="datetimeFigureOut">
              <a:rPr lang="en-US" smtClean="0"/>
              <a:t>10/4/2018</a:t>
            </a:fld>
            <a:endParaRPr lang="en-US"/>
          </a:p>
        </p:txBody>
      </p:sp>
      <p:sp>
        <p:nvSpPr>
          <p:cNvPr id="8" name="Footer Placeholder 7">
            <a:extLst>
              <a:ext uri="{FF2B5EF4-FFF2-40B4-BE49-F238E27FC236}">
                <a16:creationId xmlns:a16="http://schemas.microsoft.com/office/drawing/2014/main" id="{2D7A2092-2797-437A-8D60-97CDC7A53D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BE4469-B1C8-4C95-BD5A-A1FFF739C698}"/>
              </a:ext>
            </a:extLst>
          </p:cNvPr>
          <p:cNvSpPr>
            <a:spLocks noGrp="1"/>
          </p:cNvSpPr>
          <p:nvPr>
            <p:ph type="sldNum" sz="quarter" idx="12"/>
          </p:nvPr>
        </p:nvSpPr>
        <p:spPr/>
        <p:txBody>
          <a:bodyPr/>
          <a:lstStyle/>
          <a:p>
            <a:fld id="{2A633F50-5EA5-497B-BF82-3C5EB487DA4C}" type="slidenum">
              <a:rPr lang="en-US" smtClean="0"/>
              <a:t>‹#›</a:t>
            </a:fld>
            <a:endParaRPr lang="en-US"/>
          </a:p>
        </p:txBody>
      </p:sp>
    </p:spTree>
    <p:extLst>
      <p:ext uri="{BB962C8B-B14F-4D97-AF65-F5344CB8AC3E}">
        <p14:creationId xmlns:p14="http://schemas.microsoft.com/office/powerpoint/2010/main" val="1710785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5C575-0B6C-44D2-95B3-DF0D73C328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A4C773-BC8F-4699-92F6-972F139713E1}"/>
              </a:ext>
            </a:extLst>
          </p:cNvPr>
          <p:cNvSpPr>
            <a:spLocks noGrp="1"/>
          </p:cNvSpPr>
          <p:nvPr>
            <p:ph type="dt" sz="half" idx="10"/>
          </p:nvPr>
        </p:nvSpPr>
        <p:spPr/>
        <p:txBody>
          <a:bodyPr/>
          <a:lstStyle/>
          <a:p>
            <a:fld id="{2DC5034C-A8D1-4516-918D-F665963FCFE4}" type="datetimeFigureOut">
              <a:rPr lang="en-US" smtClean="0"/>
              <a:t>10/4/2018</a:t>
            </a:fld>
            <a:endParaRPr lang="en-US"/>
          </a:p>
        </p:txBody>
      </p:sp>
      <p:sp>
        <p:nvSpPr>
          <p:cNvPr id="4" name="Footer Placeholder 3">
            <a:extLst>
              <a:ext uri="{FF2B5EF4-FFF2-40B4-BE49-F238E27FC236}">
                <a16:creationId xmlns:a16="http://schemas.microsoft.com/office/drawing/2014/main" id="{8DB3D0F1-ED42-4C40-ADDB-915F124729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24C8DB-4AD0-4BB1-B066-512F46C1F015}"/>
              </a:ext>
            </a:extLst>
          </p:cNvPr>
          <p:cNvSpPr>
            <a:spLocks noGrp="1"/>
          </p:cNvSpPr>
          <p:nvPr>
            <p:ph type="sldNum" sz="quarter" idx="12"/>
          </p:nvPr>
        </p:nvSpPr>
        <p:spPr/>
        <p:txBody>
          <a:bodyPr/>
          <a:lstStyle/>
          <a:p>
            <a:fld id="{2A633F50-5EA5-497B-BF82-3C5EB487DA4C}" type="slidenum">
              <a:rPr lang="en-US" smtClean="0"/>
              <a:t>‹#›</a:t>
            </a:fld>
            <a:endParaRPr lang="en-US"/>
          </a:p>
        </p:txBody>
      </p:sp>
    </p:spTree>
    <p:extLst>
      <p:ext uri="{BB962C8B-B14F-4D97-AF65-F5344CB8AC3E}">
        <p14:creationId xmlns:p14="http://schemas.microsoft.com/office/powerpoint/2010/main" val="1340494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DC2984-67C4-4D2E-8944-F6EF2109F819}"/>
              </a:ext>
            </a:extLst>
          </p:cNvPr>
          <p:cNvSpPr>
            <a:spLocks noGrp="1"/>
          </p:cNvSpPr>
          <p:nvPr>
            <p:ph type="dt" sz="half" idx="10"/>
          </p:nvPr>
        </p:nvSpPr>
        <p:spPr/>
        <p:txBody>
          <a:bodyPr/>
          <a:lstStyle/>
          <a:p>
            <a:fld id="{2DC5034C-A8D1-4516-918D-F665963FCFE4}" type="datetimeFigureOut">
              <a:rPr lang="en-US" smtClean="0"/>
              <a:t>10/4/2018</a:t>
            </a:fld>
            <a:endParaRPr lang="en-US"/>
          </a:p>
        </p:txBody>
      </p:sp>
      <p:sp>
        <p:nvSpPr>
          <p:cNvPr id="3" name="Footer Placeholder 2">
            <a:extLst>
              <a:ext uri="{FF2B5EF4-FFF2-40B4-BE49-F238E27FC236}">
                <a16:creationId xmlns:a16="http://schemas.microsoft.com/office/drawing/2014/main" id="{D7350C1D-BCB0-4EF4-810C-05055FD1E8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51107B-6AF4-4A7A-8983-C57B0EFA6CF1}"/>
              </a:ext>
            </a:extLst>
          </p:cNvPr>
          <p:cNvSpPr>
            <a:spLocks noGrp="1"/>
          </p:cNvSpPr>
          <p:nvPr>
            <p:ph type="sldNum" sz="quarter" idx="12"/>
          </p:nvPr>
        </p:nvSpPr>
        <p:spPr/>
        <p:txBody>
          <a:bodyPr/>
          <a:lstStyle/>
          <a:p>
            <a:fld id="{2A633F50-5EA5-497B-BF82-3C5EB487DA4C}" type="slidenum">
              <a:rPr lang="en-US" smtClean="0"/>
              <a:t>‹#›</a:t>
            </a:fld>
            <a:endParaRPr lang="en-US"/>
          </a:p>
        </p:txBody>
      </p:sp>
    </p:spTree>
    <p:extLst>
      <p:ext uri="{BB962C8B-B14F-4D97-AF65-F5344CB8AC3E}">
        <p14:creationId xmlns:p14="http://schemas.microsoft.com/office/powerpoint/2010/main" val="70676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F751D-A4E4-43CE-9CAD-DBB894510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52BC52-E6F6-4887-9404-429580879C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D109D3-D138-442D-B631-09D1F18FF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3BA5FC-045A-4684-A13D-BD04C5796DBA}"/>
              </a:ext>
            </a:extLst>
          </p:cNvPr>
          <p:cNvSpPr>
            <a:spLocks noGrp="1"/>
          </p:cNvSpPr>
          <p:nvPr>
            <p:ph type="dt" sz="half" idx="10"/>
          </p:nvPr>
        </p:nvSpPr>
        <p:spPr/>
        <p:txBody>
          <a:bodyPr/>
          <a:lstStyle/>
          <a:p>
            <a:fld id="{2DC5034C-A8D1-4516-918D-F665963FCFE4}" type="datetimeFigureOut">
              <a:rPr lang="en-US" smtClean="0"/>
              <a:t>10/4/2018</a:t>
            </a:fld>
            <a:endParaRPr lang="en-US"/>
          </a:p>
        </p:txBody>
      </p:sp>
      <p:sp>
        <p:nvSpPr>
          <p:cNvPr id="6" name="Footer Placeholder 5">
            <a:extLst>
              <a:ext uri="{FF2B5EF4-FFF2-40B4-BE49-F238E27FC236}">
                <a16:creationId xmlns:a16="http://schemas.microsoft.com/office/drawing/2014/main" id="{230B6D64-3D26-4AD0-9093-3170158F26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5DCD7-E641-4BBC-9119-6B80174961C5}"/>
              </a:ext>
            </a:extLst>
          </p:cNvPr>
          <p:cNvSpPr>
            <a:spLocks noGrp="1"/>
          </p:cNvSpPr>
          <p:nvPr>
            <p:ph type="sldNum" sz="quarter" idx="12"/>
          </p:nvPr>
        </p:nvSpPr>
        <p:spPr/>
        <p:txBody>
          <a:bodyPr/>
          <a:lstStyle/>
          <a:p>
            <a:fld id="{2A633F50-5EA5-497B-BF82-3C5EB487DA4C}" type="slidenum">
              <a:rPr lang="en-US" smtClean="0"/>
              <a:t>‹#›</a:t>
            </a:fld>
            <a:endParaRPr lang="en-US"/>
          </a:p>
        </p:txBody>
      </p:sp>
    </p:spTree>
    <p:extLst>
      <p:ext uri="{BB962C8B-B14F-4D97-AF65-F5344CB8AC3E}">
        <p14:creationId xmlns:p14="http://schemas.microsoft.com/office/powerpoint/2010/main" val="1022960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A672F-597E-42D4-A514-FA35B9F12D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6C2455-CF6D-47B9-A1A8-985B8C6777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0DE7BB-0E97-4053-BBF4-2ED04A5A73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ADF874B-AA13-40DD-8A94-FE7DCCA1D7AA}"/>
              </a:ext>
            </a:extLst>
          </p:cNvPr>
          <p:cNvSpPr>
            <a:spLocks noGrp="1"/>
          </p:cNvSpPr>
          <p:nvPr>
            <p:ph type="dt" sz="half" idx="10"/>
          </p:nvPr>
        </p:nvSpPr>
        <p:spPr/>
        <p:txBody>
          <a:bodyPr/>
          <a:lstStyle/>
          <a:p>
            <a:fld id="{2DC5034C-A8D1-4516-918D-F665963FCFE4}" type="datetimeFigureOut">
              <a:rPr lang="en-US" smtClean="0"/>
              <a:t>10/4/2018</a:t>
            </a:fld>
            <a:endParaRPr lang="en-US"/>
          </a:p>
        </p:txBody>
      </p:sp>
      <p:sp>
        <p:nvSpPr>
          <p:cNvPr id="6" name="Footer Placeholder 5">
            <a:extLst>
              <a:ext uri="{FF2B5EF4-FFF2-40B4-BE49-F238E27FC236}">
                <a16:creationId xmlns:a16="http://schemas.microsoft.com/office/drawing/2014/main" id="{94A49080-3150-4A27-8AA2-E06F0AA7F7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1B85CF-5691-4100-95AE-8CDA076B3FA1}"/>
              </a:ext>
            </a:extLst>
          </p:cNvPr>
          <p:cNvSpPr>
            <a:spLocks noGrp="1"/>
          </p:cNvSpPr>
          <p:nvPr>
            <p:ph type="sldNum" sz="quarter" idx="12"/>
          </p:nvPr>
        </p:nvSpPr>
        <p:spPr/>
        <p:txBody>
          <a:bodyPr/>
          <a:lstStyle/>
          <a:p>
            <a:fld id="{2A633F50-5EA5-497B-BF82-3C5EB487DA4C}" type="slidenum">
              <a:rPr lang="en-US" smtClean="0"/>
              <a:t>‹#›</a:t>
            </a:fld>
            <a:endParaRPr lang="en-US"/>
          </a:p>
        </p:txBody>
      </p:sp>
    </p:spTree>
    <p:extLst>
      <p:ext uri="{BB962C8B-B14F-4D97-AF65-F5344CB8AC3E}">
        <p14:creationId xmlns:p14="http://schemas.microsoft.com/office/powerpoint/2010/main" val="46721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E7FD02-9136-49C0-B05F-DA6D4C7356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4BC886-7972-4616-B107-FD1A496D83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979DA3-5E10-49A1-80A7-18C176579C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C5034C-A8D1-4516-918D-F665963FCFE4}" type="datetimeFigureOut">
              <a:rPr lang="en-US" smtClean="0"/>
              <a:t>10/4/2018</a:t>
            </a:fld>
            <a:endParaRPr lang="en-US"/>
          </a:p>
        </p:txBody>
      </p:sp>
      <p:sp>
        <p:nvSpPr>
          <p:cNvPr id="5" name="Footer Placeholder 4">
            <a:extLst>
              <a:ext uri="{FF2B5EF4-FFF2-40B4-BE49-F238E27FC236}">
                <a16:creationId xmlns:a16="http://schemas.microsoft.com/office/drawing/2014/main" id="{F67EB3B1-9934-4817-9B81-1E2D47BDFB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DB7C4A-BB5F-41D9-82BD-8A43A0A94A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633F50-5EA5-497B-BF82-3C5EB487DA4C}" type="slidenum">
              <a:rPr lang="en-US" smtClean="0"/>
              <a:t>‹#›</a:t>
            </a:fld>
            <a:endParaRPr lang="en-US"/>
          </a:p>
        </p:txBody>
      </p:sp>
    </p:spTree>
    <p:extLst>
      <p:ext uri="{BB962C8B-B14F-4D97-AF65-F5344CB8AC3E}">
        <p14:creationId xmlns:p14="http://schemas.microsoft.com/office/powerpoint/2010/main" val="4063745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BB535-B027-4B4E-BD0C-B898B83F015F}"/>
              </a:ext>
            </a:extLst>
          </p:cNvPr>
          <p:cNvSpPr>
            <a:spLocks noGrp="1"/>
          </p:cNvSpPr>
          <p:nvPr>
            <p:ph type="ctrTitle"/>
          </p:nvPr>
        </p:nvSpPr>
        <p:spPr/>
        <p:txBody>
          <a:bodyPr/>
          <a:lstStyle/>
          <a:p>
            <a:r>
              <a:rPr lang="en-US" dirty="0"/>
              <a:t>Byzantine Faults</a:t>
            </a:r>
          </a:p>
        </p:txBody>
      </p:sp>
      <p:sp>
        <p:nvSpPr>
          <p:cNvPr id="4" name="Rectangle 3">
            <a:extLst>
              <a:ext uri="{FF2B5EF4-FFF2-40B4-BE49-F238E27FC236}">
                <a16:creationId xmlns:a16="http://schemas.microsoft.com/office/drawing/2014/main" id="{BBB89D51-BCFD-437C-A559-C88AEE15A600}"/>
              </a:ext>
            </a:extLst>
          </p:cNvPr>
          <p:cNvSpPr/>
          <p:nvPr/>
        </p:nvSpPr>
        <p:spPr>
          <a:xfrm>
            <a:off x="3583498" y="5838447"/>
            <a:ext cx="6420925" cy="369332"/>
          </a:xfrm>
          <a:prstGeom prst="rect">
            <a:avLst/>
          </a:prstGeom>
        </p:spPr>
        <p:txBody>
          <a:bodyPr wrap="none">
            <a:spAutoFit/>
          </a:bodyPr>
          <a:lstStyle/>
          <a:p>
            <a:r>
              <a:rPr lang="en-US" dirty="0"/>
              <a:t>Based on https://marknelson.us/posts/2007/07/23/byzantine.html</a:t>
            </a:r>
          </a:p>
        </p:txBody>
      </p:sp>
    </p:spTree>
    <p:extLst>
      <p:ext uri="{BB962C8B-B14F-4D97-AF65-F5344CB8AC3E}">
        <p14:creationId xmlns:p14="http://schemas.microsoft.com/office/powerpoint/2010/main" val="1170946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A679-CDB8-4F6D-BADA-6C957528712D}"/>
              </a:ext>
            </a:extLst>
          </p:cNvPr>
          <p:cNvSpPr>
            <a:spLocks noGrp="1"/>
          </p:cNvSpPr>
          <p:nvPr>
            <p:ph type="title"/>
          </p:nvPr>
        </p:nvSpPr>
        <p:spPr/>
        <p:txBody>
          <a:bodyPr/>
          <a:lstStyle/>
          <a:p>
            <a:r>
              <a:rPr lang="en-US" dirty="0"/>
              <a:t>Difficulty</a:t>
            </a:r>
          </a:p>
        </p:txBody>
      </p:sp>
      <p:sp>
        <p:nvSpPr>
          <p:cNvPr id="7" name="Content Placeholder 2">
            <a:extLst>
              <a:ext uri="{FF2B5EF4-FFF2-40B4-BE49-F238E27FC236}">
                <a16:creationId xmlns:a16="http://schemas.microsoft.com/office/drawing/2014/main" id="{7B0E9D36-EA4C-4524-9FA1-D511DD37CEA6}"/>
              </a:ext>
            </a:extLst>
          </p:cNvPr>
          <p:cNvSpPr>
            <a:spLocks noGrp="1"/>
          </p:cNvSpPr>
          <p:nvPr>
            <p:ph idx="1"/>
          </p:nvPr>
        </p:nvSpPr>
        <p:spPr>
          <a:xfrm>
            <a:off x="838200" y="1825625"/>
            <a:ext cx="5378726" cy="4351338"/>
          </a:xfrm>
        </p:spPr>
        <p:txBody>
          <a:bodyPr>
            <a:normAutofit/>
          </a:bodyPr>
          <a:lstStyle/>
          <a:p>
            <a:r>
              <a:rPr lang="en-US" smtClean="0"/>
              <a:t>Imagine, for example, that the </a:t>
            </a:r>
            <a:r>
              <a:rPr lang="en-US" u="sng" smtClean="0"/>
              <a:t>source process is the only faulty process</a:t>
            </a:r>
            <a:r>
              <a:rPr lang="en-US" smtClean="0"/>
              <a:t>. It tells </a:t>
            </a:r>
            <a:r>
              <a:rPr lang="en-US" b="1" u="sng" smtClean="0"/>
              <a:t>half the processes </a:t>
            </a:r>
            <a:r>
              <a:rPr lang="en-US" smtClean="0"/>
              <a:t>that the value of their order is </a:t>
            </a:r>
            <a:r>
              <a:rPr lang="en-US" b="1" u="sng" smtClean="0"/>
              <a:t>zero</a:t>
            </a:r>
            <a:r>
              <a:rPr lang="en-US" smtClean="0"/>
              <a:t>, and </a:t>
            </a:r>
            <a:r>
              <a:rPr lang="en-US" b="1" u="sng" smtClean="0"/>
              <a:t>the other half that their value is one</a:t>
            </a:r>
            <a:r>
              <a:rPr lang="en-US" smtClean="0"/>
              <a:t>.</a:t>
            </a:r>
            <a:endParaRPr lang="en-US" dirty="0"/>
          </a:p>
        </p:txBody>
      </p:sp>
      <p:pic>
        <p:nvPicPr>
          <p:cNvPr id="8" name="Picture 2" descr="A graph showing three processes in which the source process is faulty. This leads to P2 getting two contradictory messages.">
            <a:extLst>
              <a:ext uri="{FF2B5EF4-FFF2-40B4-BE49-F238E27FC236}">
                <a16:creationId xmlns:a16="http://schemas.microsoft.com/office/drawing/2014/main" id="{617670B9-2074-4361-B336-C1339FD787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3426" y="1027906"/>
            <a:ext cx="23907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 graph showing three processin which a child process, P3 is fault. In this case, P2 has the same problem as in the previous graph - it has two contradictory messages.">
            <a:extLst>
              <a:ext uri="{FF2B5EF4-FFF2-40B4-BE49-F238E27FC236}">
                <a16:creationId xmlns:a16="http://schemas.microsoft.com/office/drawing/2014/main" id="{4FAF7944-ACE6-4C9C-9BCC-0D30BEFB7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9987" y="3843337"/>
            <a:ext cx="2552700" cy="2133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908304" y="5515272"/>
            <a:ext cx="6096000" cy="1200329"/>
          </a:xfrm>
          <a:prstGeom prst="rect">
            <a:avLst/>
          </a:prstGeom>
        </p:spPr>
        <p:txBody>
          <a:bodyPr>
            <a:spAutoFit/>
          </a:bodyPr>
          <a:lstStyle/>
          <a:p>
            <a:r>
              <a:rPr lang="en-US" dirty="0" smtClean="0"/>
              <a:t>Recall: A </a:t>
            </a:r>
            <a:r>
              <a:rPr lang="en-US" dirty="0"/>
              <a:t>solution has to guarantee that </a:t>
            </a:r>
            <a:r>
              <a:rPr lang="en-US" b="1" u="sng" dirty="0"/>
              <a:t>all correct processes </a:t>
            </a:r>
            <a:r>
              <a:rPr lang="en-US" dirty="0"/>
              <a:t>eventually reach a decision regarding the value of the order they have been given</a:t>
            </a:r>
            <a:r>
              <a:rPr lang="en-US" dirty="0" smtClean="0"/>
              <a:t>.</a:t>
            </a:r>
          </a:p>
          <a:p>
            <a:r>
              <a:rPr lang="en-US" dirty="0" smtClean="0"/>
              <a:t>- What happens to decisions of P2 and P3</a:t>
            </a:r>
            <a:endParaRPr lang="en-US" dirty="0"/>
          </a:p>
        </p:txBody>
      </p:sp>
    </p:spTree>
    <p:extLst>
      <p:ext uri="{BB962C8B-B14F-4D97-AF65-F5344CB8AC3E}">
        <p14:creationId xmlns:p14="http://schemas.microsoft.com/office/powerpoint/2010/main" val="2103023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A679-CDB8-4F6D-BADA-6C957528712D}"/>
              </a:ext>
            </a:extLst>
          </p:cNvPr>
          <p:cNvSpPr>
            <a:spLocks noGrp="1"/>
          </p:cNvSpPr>
          <p:nvPr>
            <p:ph type="title"/>
          </p:nvPr>
        </p:nvSpPr>
        <p:spPr/>
        <p:txBody>
          <a:bodyPr/>
          <a:lstStyle/>
          <a:p>
            <a:r>
              <a:rPr lang="en-US" dirty="0"/>
              <a:t>Difficulty</a:t>
            </a:r>
          </a:p>
        </p:txBody>
      </p:sp>
      <p:sp>
        <p:nvSpPr>
          <p:cNvPr id="7" name="Content Placeholder 2">
            <a:extLst>
              <a:ext uri="{FF2B5EF4-FFF2-40B4-BE49-F238E27FC236}">
                <a16:creationId xmlns:a16="http://schemas.microsoft.com/office/drawing/2014/main" id="{7B0E9D36-EA4C-4524-9FA1-D511DD37CEA6}"/>
              </a:ext>
            </a:extLst>
          </p:cNvPr>
          <p:cNvSpPr>
            <a:spLocks noGrp="1"/>
          </p:cNvSpPr>
          <p:nvPr>
            <p:ph idx="1"/>
          </p:nvPr>
        </p:nvSpPr>
        <p:spPr>
          <a:xfrm>
            <a:off x="838200" y="1825625"/>
            <a:ext cx="5378726" cy="4351338"/>
          </a:xfrm>
        </p:spPr>
        <p:txBody>
          <a:bodyPr>
            <a:normAutofit/>
          </a:bodyPr>
          <a:lstStyle/>
          <a:p>
            <a:r>
              <a:rPr lang="en-US" dirty="0"/>
              <a:t>After receiving the order from the source process, the remaining processes have to agree on a value that they will all decide on. The processes could quickly poll one another to see what value they received from the source process.</a:t>
            </a:r>
          </a:p>
        </p:txBody>
      </p:sp>
      <p:pic>
        <p:nvPicPr>
          <p:cNvPr id="8" name="Picture 2" descr="A graph showing three processes in which the source process is faulty. This leads to P2 getting two contradictory messages.">
            <a:extLst>
              <a:ext uri="{FF2B5EF4-FFF2-40B4-BE49-F238E27FC236}">
                <a16:creationId xmlns:a16="http://schemas.microsoft.com/office/drawing/2014/main" id="{617670B9-2074-4361-B336-C1339FD787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3426" y="1027906"/>
            <a:ext cx="23907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 graph showing three processin which a child process, P3 is fault. In this case, P2 has the same problem as in the previous graph - it has two contradictory messages.">
            <a:extLst>
              <a:ext uri="{FF2B5EF4-FFF2-40B4-BE49-F238E27FC236}">
                <a16:creationId xmlns:a16="http://schemas.microsoft.com/office/drawing/2014/main" id="{4FAF7944-ACE6-4C9C-9BCC-0D30BEFB7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9987" y="3843337"/>
            <a:ext cx="25527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037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A679-CDB8-4F6D-BADA-6C957528712D}"/>
              </a:ext>
            </a:extLst>
          </p:cNvPr>
          <p:cNvSpPr>
            <a:spLocks noGrp="1"/>
          </p:cNvSpPr>
          <p:nvPr>
            <p:ph type="title"/>
          </p:nvPr>
        </p:nvSpPr>
        <p:spPr/>
        <p:txBody>
          <a:bodyPr/>
          <a:lstStyle/>
          <a:p>
            <a:r>
              <a:rPr lang="en-US" dirty="0"/>
              <a:t>Difficulty</a:t>
            </a:r>
          </a:p>
        </p:txBody>
      </p:sp>
      <p:sp>
        <p:nvSpPr>
          <p:cNvPr id="7" name="Content Placeholder 2">
            <a:extLst>
              <a:ext uri="{FF2B5EF4-FFF2-40B4-BE49-F238E27FC236}">
                <a16:creationId xmlns:a16="http://schemas.microsoft.com/office/drawing/2014/main" id="{7B0E9D36-EA4C-4524-9FA1-D511DD37CEA6}"/>
              </a:ext>
            </a:extLst>
          </p:cNvPr>
          <p:cNvSpPr>
            <a:spLocks noGrp="1"/>
          </p:cNvSpPr>
          <p:nvPr>
            <p:ph idx="1"/>
          </p:nvPr>
        </p:nvSpPr>
        <p:spPr>
          <a:xfrm>
            <a:off x="838200" y="1825625"/>
            <a:ext cx="5378726" cy="4351338"/>
          </a:xfrm>
        </p:spPr>
        <p:txBody>
          <a:bodyPr>
            <a:normAutofit fontScale="92500" lnSpcReduction="10000"/>
          </a:bodyPr>
          <a:lstStyle/>
          <a:p>
            <a:r>
              <a:rPr lang="en-US" dirty="0"/>
              <a:t>Imagine the decision algorithm of a process which receives an initial message of zero from the source process, but sees that one of the other processes says that the correct value is one. </a:t>
            </a:r>
          </a:p>
          <a:p>
            <a:r>
              <a:rPr lang="en-US" dirty="0"/>
              <a:t>Given the conflict, </a:t>
            </a:r>
            <a:r>
              <a:rPr lang="en-US" b="1" u="sng" dirty="0"/>
              <a:t>the process knows that either the source process is faulty, having given different values to two different peers</a:t>
            </a:r>
            <a:r>
              <a:rPr lang="en-US" dirty="0"/>
              <a:t>, or the peer is faulty, and is lying about the value it received from the source process.</a:t>
            </a:r>
          </a:p>
        </p:txBody>
      </p:sp>
      <p:pic>
        <p:nvPicPr>
          <p:cNvPr id="8" name="Picture 2" descr="A graph showing three processes in which the source process is faulty. This leads to P2 getting two contradictory messages.">
            <a:extLst>
              <a:ext uri="{FF2B5EF4-FFF2-40B4-BE49-F238E27FC236}">
                <a16:creationId xmlns:a16="http://schemas.microsoft.com/office/drawing/2014/main" id="{617670B9-2074-4361-B336-C1339FD787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3426" y="1027906"/>
            <a:ext cx="23907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 graph showing three processin which a child process, P3 is fault. In this case, P2 has the same problem as in the previous graph - it has two contradictory messages.">
            <a:extLst>
              <a:ext uri="{FF2B5EF4-FFF2-40B4-BE49-F238E27FC236}">
                <a16:creationId xmlns:a16="http://schemas.microsoft.com/office/drawing/2014/main" id="{4FAF7944-ACE6-4C9C-9BCC-0D30BEFB7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9987" y="3843337"/>
            <a:ext cx="25527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791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A679-CDB8-4F6D-BADA-6C957528712D}"/>
              </a:ext>
            </a:extLst>
          </p:cNvPr>
          <p:cNvSpPr>
            <a:spLocks noGrp="1"/>
          </p:cNvSpPr>
          <p:nvPr>
            <p:ph type="title"/>
          </p:nvPr>
        </p:nvSpPr>
        <p:spPr/>
        <p:txBody>
          <a:bodyPr/>
          <a:lstStyle/>
          <a:p>
            <a:r>
              <a:rPr lang="en-US" dirty="0"/>
              <a:t>Difficulty</a:t>
            </a:r>
          </a:p>
        </p:txBody>
      </p:sp>
      <p:sp>
        <p:nvSpPr>
          <p:cNvPr id="7" name="Content Placeholder 2">
            <a:extLst>
              <a:ext uri="{FF2B5EF4-FFF2-40B4-BE49-F238E27FC236}">
                <a16:creationId xmlns:a16="http://schemas.microsoft.com/office/drawing/2014/main" id="{7B0E9D36-EA4C-4524-9FA1-D511DD37CEA6}"/>
              </a:ext>
            </a:extLst>
          </p:cNvPr>
          <p:cNvSpPr>
            <a:spLocks noGrp="1"/>
          </p:cNvSpPr>
          <p:nvPr>
            <p:ph idx="1"/>
          </p:nvPr>
        </p:nvSpPr>
        <p:spPr>
          <a:xfrm>
            <a:off x="838200" y="1825625"/>
            <a:ext cx="5378726" cy="4351338"/>
          </a:xfrm>
        </p:spPr>
        <p:txBody>
          <a:bodyPr>
            <a:normAutofit/>
          </a:bodyPr>
          <a:lstStyle/>
          <a:p>
            <a:r>
              <a:rPr lang="en-US" dirty="0"/>
              <a:t>In this case it is </a:t>
            </a:r>
            <a:r>
              <a:rPr lang="en-US" b="1" u="sng" dirty="0"/>
              <a:t>easy to find out that there is a conflict</a:t>
            </a:r>
          </a:p>
          <a:p>
            <a:r>
              <a:rPr lang="en-US" dirty="0"/>
              <a:t>However, </a:t>
            </a:r>
            <a:r>
              <a:rPr lang="en-US" b="1" u="sng" dirty="0"/>
              <a:t>what is the correct value is difficult to find out</a:t>
            </a:r>
            <a:r>
              <a:rPr lang="en-US" dirty="0"/>
              <a:t>.</a:t>
            </a:r>
          </a:p>
          <a:p>
            <a:r>
              <a:rPr lang="en-US" dirty="0"/>
              <a:t>Actually there is a basic result about this.</a:t>
            </a:r>
          </a:p>
        </p:txBody>
      </p:sp>
      <p:pic>
        <p:nvPicPr>
          <p:cNvPr id="8" name="Picture 2" descr="A graph showing three processes in which the source process is faulty. This leads to P2 getting two contradictory messages.">
            <a:extLst>
              <a:ext uri="{FF2B5EF4-FFF2-40B4-BE49-F238E27FC236}">
                <a16:creationId xmlns:a16="http://schemas.microsoft.com/office/drawing/2014/main" id="{617670B9-2074-4361-B336-C1339FD787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3426" y="1027906"/>
            <a:ext cx="23907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 graph showing three processin which a child process, P3 is fault. In this case, P2 has the same problem as in the previous graph - it has two contradictory messages.">
            <a:extLst>
              <a:ext uri="{FF2B5EF4-FFF2-40B4-BE49-F238E27FC236}">
                <a16:creationId xmlns:a16="http://schemas.microsoft.com/office/drawing/2014/main" id="{4FAF7944-ACE6-4C9C-9BCC-0D30BEFB7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9987" y="3843337"/>
            <a:ext cx="25527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339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F758-81ED-49A3-8622-72E15E1B67ED}"/>
              </a:ext>
            </a:extLst>
          </p:cNvPr>
          <p:cNvSpPr>
            <a:spLocks noGrp="1"/>
          </p:cNvSpPr>
          <p:nvPr>
            <p:ph type="title"/>
          </p:nvPr>
        </p:nvSpPr>
        <p:spPr/>
        <p:txBody>
          <a:bodyPr/>
          <a:lstStyle/>
          <a:p>
            <a:r>
              <a:rPr lang="en-US" dirty="0"/>
              <a:t>Basic Result -- impossibility</a:t>
            </a:r>
          </a:p>
        </p:txBody>
      </p:sp>
      <p:sp>
        <p:nvSpPr>
          <p:cNvPr id="4" name="Content Placeholder 23">
            <a:extLst>
              <a:ext uri="{FF2B5EF4-FFF2-40B4-BE49-F238E27FC236}">
                <a16:creationId xmlns:a16="http://schemas.microsoft.com/office/drawing/2014/main" id="{CB82A2F8-6A3B-445D-BCBB-7D77C52C9FD6}"/>
              </a:ext>
            </a:extLst>
          </p:cNvPr>
          <p:cNvSpPr>
            <a:spLocks noGrp="1"/>
          </p:cNvSpPr>
          <p:nvPr>
            <p:ph idx="1"/>
          </p:nvPr>
        </p:nvSpPr>
        <p:spPr>
          <a:xfrm>
            <a:off x="1486895" y="5087575"/>
            <a:ext cx="9323229" cy="1859756"/>
          </a:xfrm>
        </p:spPr>
        <p:txBody>
          <a:bodyPr>
            <a:normAutofit fontScale="92500"/>
          </a:bodyPr>
          <a:lstStyle/>
          <a:p>
            <a:pPr>
              <a:defRPr/>
            </a:pPr>
            <a:r>
              <a:rPr lang="en-US" dirty="0"/>
              <a:t>No solution for three </a:t>
            </a:r>
            <a:r>
              <a:rPr lang="en-US" dirty="0" smtClean="0"/>
              <a:t>processes that </a:t>
            </a:r>
            <a:r>
              <a:rPr lang="en-US" dirty="0"/>
              <a:t>can handle a single traitor.</a:t>
            </a:r>
          </a:p>
          <a:p>
            <a:pPr>
              <a:defRPr/>
            </a:pPr>
            <a:r>
              <a:rPr lang="en-US" dirty="0"/>
              <a:t>In a system with m faulty processes agreement can be achieved only if there are 2m+1  (more than 2/3) functioning correctly. Thus </a:t>
            </a:r>
            <a:r>
              <a:rPr lang="en-US" b="1" u="sng" dirty="0"/>
              <a:t>if m </a:t>
            </a:r>
            <a:r>
              <a:rPr lang="en-US" b="1" u="sng" dirty="0" smtClean="0"/>
              <a:t>are faulty </a:t>
            </a:r>
            <a:r>
              <a:rPr lang="en-US" b="1" u="sng" dirty="0"/>
              <a:t>then we need 3m+1 total processes</a:t>
            </a:r>
          </a:p>
          <a:p>
            <a:pPr>
              <a:defRPr/>
            </a:pPr>
            <a:endParaRPr lang="en-US" dirty="0"/>
          </a:p>
          <a:p>
            <a:pPr>
              <a:defRPr/>
            </a:pPr>
            <a:endParaRPr lang="en-US" dirty="0"/>
          </a:p>
        </p:txBody>
      </p:sp>
      <p:sp>
        <p:nvSpPr>
          <p:cNvPr id="5" name="Oval 6">
            <a:extLst>
              <a:ext uri="{FF2B5EF4-FFF2-40B4-BE49-F238E27FC236}">
                <a16:creationId xmlns:a16="http://schemas.microsoft.com/office/drawing/2014/main" id="{57AAF76C-1DC6-4F4D-A822-7A00B4945A91}"/>
              </a:ext>
            </a:extLst>
          </p:cNvPr>
          <p:cNvSpPr>
            <a:spLocks noChangeArrowheads="1"/>
          </p:cNvSpPr>
          <p:nvPr/>
        </p:nvSpPr>
        <p:spPr bwMode="auto">
          <a:xfrm>
            <a:off x="1782922" y="1874520"/>
            <a:ext cx="1920875" cy="7072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FontTx/>
              <a:buNone/>
            </a:pPr>
            <a:r>
              <a:rPr lang="en-US" altLang="en-US" sz="2640"/>
              <a:t>General 1</a:t>
            </a:r>
          </a:p>
        </p:txBody>
      </p:sp>
      <p:sp>
        <p:nvSpPr>
          <p:cNvPr id="6" name="Oval 8">
            <a:extLst>
              <a:ext uri="{FF2B5EF4-FFF2-40B4-BE49-F238E27FC236}">
                <a16:creationId xmlns:a16="http://schemas.microsoft.com/office/drawing/2014/main" id="{EB573D81-2A74-4638-8119-9AF2D2BA796D}"/>
              </a:ext>
            </a:extLst>
          </p:cNvPr>
          <p:cNvSpPr>
            <a:spLocks noChangeArrowheads="1"/>
          </p:cNvSpPr>
          <p:nvPr/>
        </p:nvSpPr>
        <p:spPr bwMode="auto">
          <a:xfrm>
            <a:off x="586740" y="3952557"/>
            <a:ext cx="1920875" cy="7072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FontTx/>
              <a:buNone/>
            </a:pPr>
            <a:r>
              <a:rPr lang="en-US" altLang="en-US" sz="2640"/>
              <a:t>General 2</a:t>
            </a:r>
          </a:p>
        </p:txBody>
      </p:sp>
      <p:sp>
        <p:nvSpPr>
          <p:cNvPr id="7" name="Oval 9">
            <a:extLst>
              <a:ext uri="{FF2B5EF4-FFF2-40B4-BE49-F238E27FC236}">
                <a16:creationId xmlns:a16="http://schemas.microsoft.com/office/drawing/2014/main" id="{5A2B7D6A-8749-48D9-80F2-F95E72695C51}"/>
              </a:ext>
            </a:extLst>
          </p:cNvPr>
          <p:cNvSpPr>
            <a:spLocks noChangeArrowheads="1"/>
          </p:cNvSpPr>
          <p:nvPr/>
        </p:nvSpPr>
        <p:spPr bwMode="auto">
          <a:xfrm>
            <a:off x="3143250" y="3907155"/>
            <a:ext cx="1920875" cy="707232"/>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FontTx/>
              <a:buNone/>
            </a:pPr>
            <a:r>
              <a:rPr lang="en-US" altLang="en-US" sz="2640"/>
              <a:t>General 3</a:t>
            </a:r>
          </a:p>
        </p:txBody>
      </p:sp>
      <p:sp>
        <p:nvSpPr>
          <p:cNvPr id="8" name="Oval 10">
            <a:extLst>
              <a:ext uri="{FF2B5EF4-FFF2-40B4-BE49-F238E27FC236}">
                <a16:creationId xmlns:a16="http://schemas.microsoft.com/office/drawing/2014/main" id="{DDCE9596-F57E-419E-AEF9-A41C6B217047}"/>
              </a:ext>
            </a:extLst>
          </p:cNvPr>
          <p:cNvSpPr>
            <a:spLocks noChangeArrowheads="1"/>
          </p:cNvSpPr>
          <p:nvPr/>
        </p:nvSpPr>
        <p:spPr bwMode="auto">
          <a:xfrm>
            <a:off x="6551930" y="1823880"/>
            <a:ext cx="1920875" cy="707231"/>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FontTx/>
              <a:buNone/>
            </a:pPr>
            <a:r>
              <a:rPr lang="en-US" altLang="en-US" sz="2640"/>
              <a:t>General 1</a:t>
            </a:r>
          </a:p>
        </p:txBody>
      </p:sp>
      <p:sp>
        <p:nvSpPr>
          <p:cNvPr id="9" name="Oval 11">
            <a:extLst>
              <a:ext uri="{FF2B5EF4-FFF2-40B4-BE49-F238E27FC236}">
                <a16:creationId xmlns:a16="http://schemas.microsoft.com/office/drawing/2014/main" id="{6D42DF8F-E970-4F25-8BEF-58E4365583B4}"/>
              </a:ext>
            </a:extLst>
          </p:cNvPr>
          <p:cNvSpPr>
            <a:spLocks noChangeArrowheads="1"/>
          </p:cNvSpPr>
          <p:nvPr/>
        </p:nvSpPr>
        <p:spPr bwMode="auto">
          <a:xfrm>
            <a:off x="5350510" y="3886200"/>
            <a:ext cx="1920875" cy="7072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FontTx/>
              <a:buNone/>
            </a:pPr>
            <a:r>
              <a:rPr lang="en-US" altLang="en-US" sz="2640"/>
              <a:t>General 2</a:t>
            </a:r>
          </a:p>
        </p:txBody>
      </p:sp>
      <p:sp>
        <p:nvSpPr>
          <p:cNvPr id="10" name="Oval 12">
            <a:extLst>
              <a:ext uri="{FF2B5EF4-FFF2-40B4-BE49-F238E27FC236}">
                <a16:creationId xmlns:a16="http://schemas.microsoft.com/office/drawing/2014/main" id="{6BC8984B-BBC8-42EF-A505-5D5D01579C45}"/>
              </a:ext>
            </a:extLst>
          </p:cNvPr>
          <p:cNvSpPr>
            <a:spLocks noChangeArrowheads="1"/>
          </p:cNvSpPr>
          <p:nvPr/>
        </p:nvSpPr>
        <p:spPr bwMode="auto">
          <a:xfrm>
            <a:off x="7941945" y="3849530"/>
            <a:ext cx="1920875" cy="70723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FontTx/>
              <a:buNone/>
            </a:pPr>
            <a:r>
              <a:rPr lang="en-US" altLang="en-US" sz="2640"/>
              <a:t>General 3</a:t>
            </a:r>
          </a:p>
        </p:txBody>
      </p:sp>
      <p:sp>
        <p:nvSpPr>
          <p:cNvPr id="11" name="Line 14">
            <a:extLst>
              <a:ext uri="{FF2B5EF4-FFF2-40B4-BE49-F238E27FC236}">
                <a16:creationId xmlns:a16="http://schemas.microsoft.com/office/drawing/2014/main" id="{2AC2B70E-B2E7-450B-8ED3-F1FDE9F19227}"/>
              </a:ext>
            </a:extLst>
          </p:cNvPr>
          <p:cNvSpPr>
            <a:spLocks noChangeShapeType="1"/>
          </p:cNvSpPr>
          <p:nvPr/>
        </p:nvSpPr>
        <p:spPr bwMode="auto">
          <a:xfrm flipH="1">
            <a:off x="1987232" y="2742407"/>
            <a:ext cx="630397" cy="93424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980"/>
          </a:p>
        </p:txBody>
      </p:sp>
      <p:sp>
        <p:nvSpPr>
          <p:cNvPr id="12" name="Line 15">
            <a:extLst>
              <a:ext uri="{FF2B5EF4-FFF2-40B4-BE49-F238E27FC236}">
                <a16:creationId xmlns:a16="http://schemas.microsoft.com/office/drawing/2014/main" id="{85610655-BFDA-44FF-B3F0-76F01AB9EB12}"/>
              </a:ext>
            </a:extLst>
          </p:cNvPr>
          <p:cNvSpPr>
            <a:spLocks noChangeShapeType="1"/>
          </p:cNvSpPr>
          <p:nvPr/>
        </p:nvSpPr>
        <p:spPr bwMode="auto">
          <a:xfrm flipH="1">
            <a:off x="6742272" y="2716213"/>
            <a:ext cx="630396" cy="9342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980"/>
          </a:p>
        </p:txBody>
      </p:sp>
      <p:sp>
        <p:nvSpPr>
          <p:cNvPr id="13" name="Line 16">
            <a:extLst>
              <a:ext uri="{FF2B5EF4-FFF2-40B4-BE49-F238E27FC236}">
                <a16:creationId xmlns:a16="http://schemas.microsoft.com/office/drawing/2014/main" id="{052852A2-78B9-4130-9F79-34D907C2918B}"/>
              </a:ext>
            </a:extLst>
          </p:cNvPr>
          <p:cNvSpPr>
            <a:spLocks noChangeShapeType="1"/>
          </p:cNvSpPr>
          <p:nvPr/>
        </p:nvSpPr>
        <p:spPr bwMode="auto">
          <a:xfrm>
            <a:off x="3476785" y="2723197"/>
            <a:ext cx="770096" cy="9167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980"/>
          </a:p>
        </p:txBody>
      </p:sp>
      <p:sp>
        <p:nvSpPr>
          <p:cNvPr id="14" name="Line 17">
            <a:extLst>
              <a:ext uri="{FF2B5EF4-FFF2-40B4-BE49-F238E27FC236}">
                <a16:creationId xmlns:a16="http://schemas.microsoft.com/office/drawing/2014/main" id="{EB4CC4C3-4D3E-478B-AD0D-C7EF82C52F7D}"/>
              </a:ext>
            </a:extLst>
          </p:cNvPr>
          <p:cNvSpPr>
            <a:spLocks noChangeShapeType="1"/>
          </p:cNvSpPr>
          <p:nvPr/>
        </p:nvSpPr>
        <p:spPr bwMode="auto">
          <a:xfrm>
            <a:off x="8350567" y="2658587"/>
            <a:ext cx="770097" cy="9167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980"/>
          </a:p>
        </p:txBody>
      </p:sp>
      <p:sp>
        <p:nvSpPr>
          <p:cNvPr id="15" name="Line 19">
            <a:extLst>
              <a:ext uri="{FF2B5EF4-FFF2-40B4-BE49-F238E27FC236}">
                <a16:creationId xmlns:a16="http://schemas.microsoft.com/office/drawing/2014/main" id="{59EC451B-5FD9-4FC3-B171-36C832C79C0D}"/>
              </a:ext>
            </a:extLst>
          </p:cNvPr>
          <p:cNvSpPr>
            <a:spLocks noChangeShapeType="1"/>
          </p:cNvSpPr>
          <p:nvPr/>
        </p:nvSpPr>
        <p:spPr bwMode="auto">
          <a:xfrm flipH="1">
            <a:off x="2537302" y="4305300"/>
            <a:ext cx="48021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980"/>
          </a:p>
        </p:txBody>
      </p:sp>
      <p:sp>
        <p:nvSpPr>
          <p:cNvPr id="16" name="Line 20">
            <a:extLst>
              <a:ext uri="{FF2B5EF4-FFF2-40B4-BE49-F238E27FC236}">
                <a16:creationId xmlns:a16="http://schemas.microsoft.com/office/drawing/2014/main" id="{C903FE52-EFEF-4C8D-AB58-5E906EF9F664}"/>
              </a:ext>
            </a:extLst>
          </p:cNvPr>
          <p:cNvSpPr>
            <a:spLocks noChangeShapeType="1"/>
          </p:cNvSpPr>
          <p:nvPr/>
        </p:nvSpPr>
        <p:spPr bwMode="auto">
          <a:xfrm flipH="1">
            <a:off x="7376161" y="4221480"/>
            <a:ext cx="48021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980"/>
          </a:p>
        </p:txBody>
      </p:sp>
      <p:sp>
        <p:nvSpPr>
          <p:cNvPr id="17" name="Text Box 21">
            <a:extLst>
              <a:ext uri="{FF2B5EF4-FFF2-40B4-BE49-F238E27FC236}">
                <a16:creationId xmlns:a16="http://schemas.microsoft.com/office/drawing/2014/main" id="{36FBED94-CA67-404D-A276-12E818A1839C}"/>
              </a:ext>
            </a:extLst>
          </p:cNvPr>
          <p:cNvSpPr txBox="1">
            <a:spLocks noChangeArrowheads="1"/>
          </p:cNvSpPr>
          <p:nvPr/>
        </p:nvSpPr>
        <p:spPr bwMode="auto">
          <a:xfrm>
            <a:off x="1147287" y="2831465"/>
            <a:ext cx="1283493"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760" b="1" i="1"/>
              <a:t>attack</a:t>
            </a:r>
          </a:p>
        </p:txBody>
      </p:sp>
      <p:sp>
        <p:nvSpPr>
          <p:cNvPr id="18" name="Text Box 22">
            <a:extLst>
              <a:ext uri="{FF2B5EF4-FFF2-40B4-BE49-F238E27FC236}">
                <a16:creationId xmlns:a16="http://schemas.microsoft.com/office/drawing/2014/main" id="{01135BDD-A5C0-4AC2-B1B0-C98ABAD5F6C3}"/>
              </a:ext>
            </a:extLst>
          </p:cNvPr>
          <p:cNvSpPr txBox="1">
            <a:spLocks noChangeArrowheads="1"/>
          </p:cNvSpPr>
          <p:nvPr/>
        </p:nvSpPr>
        <p:spPr bwMode="auto">
          <a:xfrm>
            <a:off x="3827780" y="2829719"/>
            <a:ext cx="1369060"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760" b="1" i="1"/>
              <a:t>attack</a:t>
            </a:r>
          </a:p>
        </p:txBody>
      </p:sp>
      <p:sp>
        <p:nvSpPr>
          <p:cNvPr id="19" name="Text Box 23">
            <a:extLst>
              <a:ext uri="{FF2B5EF4-FFF2-40B4-BE49-F238E27FC236}">
                <a16:creationId xmlns:a16="http://schemas.microsoft.com/office/drawing/2014/main" id="{15B31F66-14FF-47CD-9598-B9245B859B14}"/>
              </a:ext>
            </a:extLst>
          </p:cNvPr>
          <p:cNvSpPr txBox="1">
            <a:spLocks noChangeArrowheads="1"/>
          </p:cNvSpPr>
          <p:nvPr/>
        </p:nvSpPr>
        <p:spPr bwMode="auto">
          <a:xfrm>
            <a:off x="5977415" y="2845435"/>
            <a:ext cx="1288733"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760" b="1" i="1"/>
              <a:t>attack</a:t>
            </a:r>
          </a:p>
        </p:txBody>
      </p:sp>
      <p:sp>
        <p:nvSpPr>
          <p:cNvPr id="20" name="Text Box 24">
            <a:extLst>
              <a:ext uri="{FF2B5EF4-FFF2-40B4-BE49-F238E27FC236}">
                <a16:creationId xmlns:a16="http://schemas.microsoft.com/office/drawing/2014/main" id="{B56A9177-52E7-4344-9779-A9D9E74E989F}"/>
              </a:ext>
            </a:extLst>
          </p:cNvPr>
          <p:cNvSpPr txBox="1">
            <a:spLocks noChangeArrowheads="1"/>
          </p:cNvSpPr>
          <p:nvPr/>
        </p:nvSpPr>
        <p:spPr bwMode="auto">
          <a:xfrm>
            <a:off x="8696325" y="2754630"/>
            <a:ext cx="1362075"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760" b="1" i="1"/>
              <a:t>retreat</a:t>
            </a:r>
          </a:p>
        </p:txBody>
      </p:sp>
      <p:sp>
        <p:nvSpPr>
          <p:cNvPr id="21" name="Text Box 25">
            <a:extLst>
              <a:ext uri="{FF2B5EF4-FFF2-40B4-BE49-F238E27FC236}">
                <a16:creationId xmlns:a16="http://schemas.microsoft.com/office/drawing/2014/main" id="{106307A9-DC40-4302-988C-084B37DEE7D1}"/>
              </a:ext>
            </a:extLst>
          </p:cNvPr>
          <p:cNvSpPr txBox="1">
            <a:spLocks noChangeArrowheads="1"/>
          </p:cNvSpPr>
          <p:nvPr/>
        </p:nvSpPr>
        <p:spPr bwMode="auto">
          <a:xfrm>
            <a:off x="2371407" y="4598670"/>
            <a:ext cx="1300957"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760" b="1" i="1"/>
              <a:t>retreat</a:t>
            </a:r>
          </a:p>
        </p:txBody>
      </p:sp>
      <p:sp>
        <p:nvSpPr>
          <p:cNvPr id="22" name="Text Box 26">
            <a:extLst>
              <a:ext uri="{FF2B5EF4-FFF2-40B4-BE49-F238E27FC236}">
                <a16:creationId xmlns:a16="http://schemas.microsoft.com/office/drawing/2014/main" id="{91BE62F4-900E-4909-B253-B6FF2E5A6534}"/>
              </a:ext>
            </a:extLst>
          </p:cNvPr>
          <p:cNvSpPr txBox="1">
            <a:spLocks noChangeArrowheads="1"/>
          </p:cNvSpPr>
          <p:nvPr/>
        </p:nvSpPr>
        <p:spPr bwMode="auto">
          <a:xfrm>
            <a:off x="7124700" y="4472940"/>
            <a:ext cx="1264285"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760" b="1" i="1"/>
              <a:t>retreat</a:t>
            </a:r>
          </a:p>
        </p:txBody>
      </p:sp>
    </p:spTree>
    <p:extLst>
      <p:ext uri="{BB962C8B-B14F-4D97-AF65-F5344CB8AC3E}">
        <p14:creationId xmlns:p14="http://schemas.microsoft.com/office/powerpoint/2010/main" val="178807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to blockchains</a:t>
            </a:r>
            <a:endParaRPr lang="en-US" dirty="0"/>
          </a:p>
        </p:txBody>
      </p:sp>
      <p:sp>
        <p:nvSpPr>
          <p:cNvPr id="8" name="Rectangle 7"/>
          <p:cNvSpPr/>
          <p:nvPr/>
        </p:nvSpPr>
        <p:spPr>
          <a:xfrm>
            <a:off x="2084832" y="1690688"/>
            <a:ext cx="7552944" cy="3416320"/>
          </a:xfrm>
          <a:prstGeom prst="rect">
            <a:avLst/>
          </a:prstGeom>
        </p:spPr>
        <p:txBody>
          <a:bodyPr wrap="square">
            <a:spAutoFit/>
          </a:bodyPr>
          <a:lstStyle/>
          <a:p>
            <a:r>
              <a:rPr lang="en-US" dirty="0"/>
              <a:t>objective(generals) = agree on a strategy</a:t>
            </a:r>
          </a:p>
          <a:p>
            <a:r>
              <a:rPr lang="en-US" dirty="0"/>
              <a:t>objective(blockchain) = agree on valid transactions</a:t>
            </a:r>
          </a:p>
          <a:p>
            <a:r>
              <a:rPr lang="en-US" dirty="0"/>
              <a:t>spatiality(generals) = distributed camps</a:t>
            </a:r>
          </a:p>
          <a:p>
            <a:r>
              <a:rPr lang="en-US" dirty="0"/>
              <a:t>spatiality(blockchain) = distributed nodes in the network</a:t>
            </a:r>
          </a:p>
          <a:p>
            <a:r>
              <a:rPr lang="en-US" dirty="0"/>
              <a:t>loyalists(generals) = honest generals</a:t>
            </a:r>
          </a:p>
          <a:p>
            <a:r>
              <a:rPr lang="en-US" dirty="0"/>
              <a:t>loyalists(blockchain) = honest nodes</a:t>
            </a:r>
          </a:p>
          <a:p>
            <a:r>
              <a:rPr lang="en-US" dirty="0"/>
              <a:t>traitors(generals) = traitorous generals</a:t>
            </a:r>
          </a:p>
          <a:p>
            <a:r>
              <a:rPr lang="en-US" dirty="0"/>
              <a:t>traitors(blockchain) = malicious nodes</a:t>
            </a:r>
          </a:p>
          <a:p>
            <a:r>
              <a:rPr lang="en-US" dirty="0"/>
              <a:t>attack(generals) = corrupting a message</a:t>
            </a:r>
          </a:p>
          <a:p>
            <a:r>
              <a:rPr lang="en-US" dirty="0"/>
              <a:t>attack(blockchain) = adding an invalid transaction to the blockchain</a:t>
            </a:r>
          </a:p>
          <a:p>
            <a:r>
              <a:rPr lang="en-US" dirty="0"/>
              <a:t>problem(generals) = what message is true?</a:t>
            </a:r>
          </a:p>
          <a:p>
            <a:r>
              <a:rPr lang="en-US" dirty="0"/>
              <a:t>problem(blockchain) = what transaction is valid?</a:t>
            </a:r>
          </a:p>
        </p:txBody>
      </p:sp>
      <p:sp>
        <p:nvSpPr>
          <p:cNvPr id="9" name="Rectangle 8"/>
          <p:cNvSpPr/>
          <p:nvPr/>
        </p:nvSpPr>
        <p:spPr>
          <a:xfrm>
            <a:off x="2813304" y="5683103"/>
            <a:ext cx="6096000" cy="923330"/>
          </a:xfrm>
          <a:prstGeom prst="rect">
            <a:avLst/>
          </a:prstGeom>
        </p:spPr>
        <p:txBody>
          <a:bodyPr>
            <a:spAutoFit/>
          </a:bodyPr>
          <a:lstStyle/>
          <a:p>
            <a:r>
              <a:rPr lang="en-US" dirty="0"/>
              <a:t>https://medium.com/@alexandratran/a-cursory-introduction-to-byzantine-fault-tolerance-and-alternative-consensus-1155a5594f18</a:t>
            </a:r>
          </a:p>
        </p:txBody>
      </p:sp>
    </p:spTree>
    <p:extLst>
      <p:ext uri="{BB962C8B-B14F-4D97-AF65-F5344CB8AC3E}">
        <p14:creationId xmlns:p14="http://schemas.microsoft.com/office/powerpoint/2010/main" val="3080225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6A64104-DCE5-410B-AEEF-A78926DB2ABD}"/>
              </a:ext>
            </a:extLst>
          </p:cNvPr>
          <p:cNvSpPr>
            <a:spLocks noGrp="1"/>
          </p:cNvSpPr>
          <p:nvPr>
            <p:ph type="title"/>
          </p:nvPr>
        </p:nvSpPr>
        <p:spPr/>
        <p:txBody>
          <a:bodyPr/>
          <a:lstStyle/>
          <a:p>
            <a:r>
              <a:rPr lang="en-US" dirty="0"/>
              <a:t>Solution Approach</a:t>
            </a:r>
          </a:p>
        </p:txBody>
      </p:sp>
      <p:sp>
        <p:nvSpPr>
          <p:cNvPr id="7" name="Text Placeholder 6">
            <a:extLst>
              <a:ext uri="{FF2B5EF4-FFF2-40B4-BE49-F238E27FC236}">
                <a16:creationId xmlns:a16="http://schemas.microsoft.com/office/drawing/2014/main" id="{3D2813CA-53F2-4BAF-BF62-9B5681E8220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1321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2BE24D-3E2F-4F00-89D5-4479851D604E}"/>
              </a:ext>
            </a:extLst>
          </p:cNvPr>
          <p:cNvSpPr>
            <a:spLocks noGrp="1"/>
          </p:cNvSpPr>
          <p:nvPr>
            <p:ph type="title"/>
          </p:nvPr>
        </p:nvSpPr>
        <p:spPr/>
        <p:txBody>
          <a:bodyPr/>
          <a:lstStyle/>
          <a:p>
            <a:r>
              <a:rPr lang="en-US" dirty="0"/>
              <a:t>Assumption about messages</a:t>
            </a:r>
          </a:p>
        </p:txBody>
      </p:sp>
      <p:pic>
        <p:nvPicPr>
          <p:cNvPr id="7" name="Picture 6" descr="08-04">
            <a:extLst>
              <a:ext uri="{FF2B5EF4-FFF2-40B4-BE49-F238E27FC236}">
                <a16:creationId xmlns:a16="http://schemas.microsoft.com/office/drawing/2014/main" id="{C4A91FDC-1AF1-467F-B31B-809655FFDC91}"/>
              </a:ext>
            </a:extLst>
          </p:cNvPr>
          <p:cNvPicPr>
            <a:picLocks noChangeAspect="1" noChangeArrowheads="1"/>
          </p:cNvPicPr>
          <p:nvPr/>
        </p:nvPicPr>
        <p:blipFill>
          <a:blip r:embed="rId2">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2930559" y="2198887"/>
            <a:ext cx="6255684" cy="2556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9FFC3C95-5873-4D43-9881-C6C9321511C6}"/>
              </a:ext>
            </a:extLst>
          </p:cNvPr>
          <p:cNvSpPr>
            <a:spLocks noChangeArrowheads="1"/>
          </p:cNvSpPr>
          <p:nvPr/>
        </p:nvSpPr>
        <p:spPr bwMode="auto">
          <a:xfrm>
            <a:off x="6189370" y="2967750"/>
            <a:ext cx="887506" cy="298917"/>
          </a:xfrm>
          <a:prstGeom prst="rect">
            <a:avLst/>
          </a:prstGeom>
          <a:noFill/>
          <a:ln w="381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endParaRPr lang="en-US" altLang="en-US" sz="2330"/>
          </a:p>
        </p:txBody>
      </p:sp>
    </p:spTree>
    <p:extLst>
      <p:ext uri="{BB962C8B-B14F-4D97-AF65-F5344CB8AC3E}">
        <p14:creationId xmlns:p14="http://schemas.microsoft.com/office/powerpoint/2010/main" val="4233162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B76F-7FC0-46C4-9627-82826C9ADDE4}"/>
              </a:ext>
            </a:extLst>
          </p:cNvPr>
          <p:cNvSpPr>
            <a:spLocks noGrp="1"/>
          </p:cNvSpPr>
          <p:nvPr>
            <p:ph type="title"/>
          </p:nvPr>
        </p:nvSpPr>
        <p:spPr/>
        <p:txBody>
          <a:bodyPr/>
          <a:lstStyle/>
          <a:p>
            <a:r>
              <a:rPr lang="en-US" dirty="0"/>
              <a:t>The </a:t>
            </a:r>
            <a:r>
              <a:rPr lang="en-US" dirty="0" err="1"/>
              <a:t>Lamport</a:t>
            </a:r>
            <a:r>
              <a:rPr lang="en-US" dirty="0"/>
              <a:t>, Pease and </a:t>
            </a:r>
            <a:r>
              <a:rPr lang="en-US" dirty="0" err="1"/>
              <a:t>Shostak</a:t>
            </a:r>
            <a:r>
              <a:rPr lang="en-US" dirty="0"/>
              <a:t> Algorithm</a:t>
            </a:r>
          </a:p>
        </p:txBody>
      </p:sp>
      <p:sp>
        <p:nvSpPr>
          <p:cNvPr id="6" name="Rectangle 5">
            <a:extLst>
              <a:ext uri="{FF2B5EF4-FFF2-40B4-BE49-F238E27FC236}">
                <a16:creationId xmlns:a16="http://schemas.microsoft.com/office/drawing/2014/main" id="{548D1BE4-C4E3-43BA-A5E1-A0C35418F0DA}"/>
              </a:ext>
            </a:extLst>
          </p:cNvPr>
          <p:cNvSpPr/>
          <p:nvPr/>
        </p:nvSpPr>
        <p:spPr>
          <a:xfrm>
            <a:off x="940904" y="2144550"/>
            <a:ext cx="6096000" cy="3970318"/>
          </a:xfrm>
          <a:prstGeom prst="rect">
            <a:avLst/>
          </a:prstGeom>
        </p:spPr>
        <p:txBody>
          <a:bodyPr>
            <a:spAutoFit/>
          </a:bodyPr>
          <a:lstStyle/>
          <a:p>
            <a:r>
              <a:rPr lang="en-US" b="1" dirty="0"/>
              <a:t>Algorithm OM(0)</a:t>
            </a:r>
          </a:p>
          <a:p>
            <a:r>
              <a:rPr lang="en-US" dirty="0"/>
              <a:t>The general sends his value to every lieutenant.</a:t>
            </a:r>
          </a:p>
          <a:p>
            <a:r>
              <a:rPr lang="en-US" dirty="0"/>
              <a:t>Each lieutenant uses the value he receives from the general.</a:t>
            </a:r>
          </a:p>
          <a:p>
            <a:endParaRPr lang="en-US" dirty="0"/>
          </a:p>
          <a:p>
            <a:r>
              <a:rPr lang="en-US" b="1" dirty="0"/>
              <a:t>Algorithm OM(m), m &gt; 0</a:t>
            </a:r>
          </a:p>
          <a:p>
            <a:r>
              <a:rPr lang="en-US" dirty="0"/>
              <a:t>The general sends his value to each lieutenant.</a:t>
            </a:r>
          </a:p>
          <a:p>
            <a:r>
              <a:rPr lang="en-US" dirty="0"/>
              <a:t>For each </a:t>
            </a:r>
            <a:r>
              <a:rPr lang="en-US" dirty="0" err="1"/>
              <a:t>i</a:t>
            </a:r>
            <a:r>
              <a:rPr lang="en-US" dirty="0"/>
              <a:t>, let vi be the value lieutenant </a:t>
            </a:r>
            <a:r>
              <a:rPr lang="en-US" dirty="0" err="1"/>
              <a:t>i</a:t>
            </a:r>
            <a:r>
              <a:rPr lang="en-US" dirty="0"/>
              <a:t> receives from the general. Lieutenant </a:t>
            </a:r>
            <a:r>
              <a:rPr lang="en-US" dirty="0" err="1"/>
              <a:t>i</a:t>
            </a:r>
            <a:r>
              <a:rPr lang="en-US" dirty="0"/>
              <a:t> acts as the general in Algorithm OM(m-1) to send the value vi to each of the n-2 other lieutenants.</a:t>
            </a:r>
          </a:p>
          <a:p>
            <a:r>
              <a:rPr lang="en-US" dirty="0"/>
              <a:t>For each </a:t>
            </a:r>
            <a:r>
              <a:rPr lang="en-US" dirty="0" err="1"/>
              <a:t>i</a:t>
            </a:r>
            <a:r>
              <a:rPr lang="en-US" dirty="0"/>
              <a:t>, and each </a:t>
            </a:r>
            <a:r>
              <a:rPr lang="en-US" dirty="0" err="1"/>
              <a:t>j≠i</a:t>
            </a:r>
            <a:r>
              <a:rPr lang="en-US" dirty="0"/>
              <a:t>, let vi be the value lieutenant </a:t>
            </a:r>
            <a:r>
              <a:rPr lang="en-US" dirty="0" err="1"/>
              <a:t>i</a:t>
            </a:r>
            <a:r>
              <a:rPr lang="en-US" dirty="0"/>
              <a:t> received from lieutenant j in step 2 (using Algorithm (m-1)). Lieutenant </a:t>
            </a:r>
            <a:r>
              <a:rPr lang="en-US" dirty="0" err="1"/>
              <a:t>i</a:t>
            </a:r>
            <a:r>
              <a:rPr lang="en-US" dirty="0"/>
              <a:t> uses the value majority (v1, v2, … </a:t>
            </a:r>
            <a:r>
              <a:rPr lang="en-US" dirty="0" err="1"/>
              <a:t>vn</a:t>
            </a:r>
            <a:r>
              <a:rPr lang="en-US" dirty="0"/>
              <a:t>).&lt;&gt;</a:t>
            </a:r>
          </a:p>
          <a:p>
            <a:r>
              <a:rPr lang="en-US" dirty="0"/>
              <a:t> </a:t>
            </a:r>
          </a:p>
          <a:p>
            <a:r>
              <a:rPr lang="en-US" dirty="0"/>
              <a:t> 	</a:t>
            </a:r>
          </a:p>
        </p:txBody>
      </p:sp>
      <p:sp>
        <p:nvSpPr>
          <p:cNvPr id="7" name="TextBox 6">
            <a:extLst>
              <a:ext uri="{FF2B5EF4-FFF2-40B4-BE49-F238E27FC236}">
                <a16:creationId xmlns:a16="http://schemas.microsoft.com/office/drawing/2014/main" id="{4098D4D6-F5FA-4A50-9421-56D0AF683B98}"/>
              </a:ext>
            </a:extLst>
          </p:cNvPr>
          <p:cNvSpPr txBox="1"/>
          <p:nvPr/>
        </p:nvSpPr>
        <p:spPr>
          <a:xfrm>
            <a:off x="7528891" y="2956891"/>
            <a:ext cx="4159728" cy="646331"/>
          </a:xfrm>
          <a:prstGeom prst="rect">
            <a:avLst/>
          </a:prstGeom>
          <a:noFill/>
        </p:spPr>
        <p:txBody>
          <a:bodyPr wrap="none" rtlCol="0">
            <a:spAutoFit/>
          </a:bodyPr>
          <a:lstStyle/>
          <a:p>
            <a:r>
              <a:rPr lang="en-US" dirty="0"/>
              <a:t>The algorithm runs for m+1 rounds where </a:t>
            </a:r>
          </a:p>
          <a:p>
            <a:r>
              <a:rPr lang="en-US" b="1" u="sng" dirty="0" smtClean="0"/>
              <a:t>m is </a:t>
            </a:r>
            <a:r>
              <a:rPr lang="en-US" b="1" u="sng" dirty="0"/>
              <a:t>the number of traitors</a:t>
            </a:r>
          </a:p>
        </p:txBody>
      </p:sp>
    </p:spTree>
    <p:extLst>
      <p:ext uri="{BB962C8B-B14F-4D97-AF65-F5344CB8AC3E}">
        <p14:creationId xmlns:p14="http://schemas.microsoft.com/office/powerpoint/2010/main" val="230327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A067F-BCB3-4B53-A89A-3EB111A7D144}"/>
              </a:ext>
            </a:extLst>
          </p:cNvPr>
          <p:cNvSpPr>
            <a:spLocks noGrp="1"/>
          </p:cNvSpPr>
          <p:nvPr>
            <p:ph type="title"/>
          </p:nvPr>
        </p:nvSpPr>
        <p:spPr/>
        <p:txBody>
          <a:bodyPr/>
          <a:lstStyle/>
          <a:p>
            <a:r>
              <a:rPr lang="en-US" dirty="0"/>
              <a:t>Round 0 – m==0</a:t>
            </a:r>
          </a:p>
        </p:txBody>
      </p:sp>
      <p:sp>
        <p:nvSpPr>
          <p:cNvPr id="3" name="Content Placeholder 2">
            <a:extLst>
              <a:ext uri="{FF2B5EF4-FFF2-40B4-BE49-F238E27FC236}">
                <a16:creationId xmlns:a16="http://schemas.microsoft.com/office/drawing/2014/main" id="{33F029F7-1580-4469-9322-60A4AB6A857D}"/>
              </a:ext>
            </a:extLst>
          </p:cNvPr>
          <p:cNvSpPr>
            <a:spLocks noGrp="1"/>
          </p:cNvSpPr>
          <p:nvPr>
            <p:ph idx="1"/>
          </p:nvPr>
        </p:nvSpPr>
        <p:spPr/>
        <p:txBody>
          <a:bodyPr/>
          <a:lstStyle/>
          <a:p>
            <a:r>
              <a:rPr lang="en-US" dirty="0"/>
              <a:t>In round 0, the General </a:t>
            </a:r>
            <a:r>
              <a:rPr lang="en-US" b="1" u="sng" dirty="0"/>
              <a:t>sends the order to all of its lieutenants</a:t>
            </a:r>
            <a:r>
              <a:rPr lang="en-US" dirty="0"/>
              <a:t>. Having completed his work, the </a:t>
            </a:r>
            <a:r>
              <a:rPr lang="en-US" b="1" u="sng" dirty="0"/>
              <a:t>General now retires and stands by idly</a:t>
            </a:r>
            <a:r>
              <a:rPr lang="en-US" dirty="0"/>
              <a:t> waiting for the remaining work to complete. Nobody sends any additional messages to the General, and the General won’t send any more messages</a:t>
            </a:r>
            <a:r>
              <a:rPr lang="en-US" dirty="0" smtClean="0"/>
              <a:t>.</a:t>
            </a:r>
          </a:p>
        </p:txBody>
      </p:sp>
    </p:spTree>
    <p:extLst>
      <p:ext uri="{BB962C8B-B14F-4D97-AF65-F5344CB8AC3E}">
        <p14:creationId xmlns:p14="http://schemas.microsoft.com/office/powerpoint/2010/main" val="2442802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643A-6382-4630-AE9B-C2DE7C21E6AE}"/>
              </a:ext>
            </a:extLst>
          </p:cNvPr>
          <p:cNvSpPr>
            <a:spLocks noGrp="1"/>
          </p:cNvSpPr>
          <p:nvPr>
            <p:ph type="title"/>
          </p:nvPr>
        </p:nvSpPr>
        <p:spPr/>
        <p:txBody>
          <a:bodyPr/>
          <a:lstStyle/>
          <a:p>
            <a:r>
              <a:rPr lang="en-US" dirty="0"/>
              <a:t>BFT - </a:t>
            </a:r>
            <a:r>
              <a:rPr lang="en-US" dirty="0" err="1"/>
              <a:t>Lamport</a:t>
            </a:r>
            <a:endParaRPr lang="en-US" dirty="0"/>
          </a:p>
        </p:txBody>
      </p:sp>
      <p:sp>
        <p:nvSpPr>
          <p:cNvPr id="3" name="Content Placeholder 2">
            <a:extLst>
              <a:ext uri="{FF2B5EF4-FFF2-40B4-BE49-F238E27FC236}">
                <a16:creationId xmlns:a16="http://schemas.microsoft.com/office/drawing/2014/main" id="{D176790A-4A10-4C2B-9D44-9167C67A54EB}"/>
              </a:ext>
            </a:extLst>
          </p:cNvPr>
          <p:cNvSpPr>
            <a:spLocks noGrp="1"/>
          </p:cNvSpPr>
          <p:nvPr>
            <p:ph idx="1"/>
          </p:nvPr>
        </p:nvSpPr>
        <p:spPr>
          <a:xfrm>
            <a:off x="838200" y="1825625"/>
            <a:ext cx="5989320" cy="4351338"/>
          </a:xfrm>
        </p:spPr>
        <p:txBody>
          <a:bodyPr>
            <a:normAutofit fontScale="92500" lnSpcReduction="20000"/>
          </a:bodyPr>
          <a:lstStyle/>
          <a:p>
            <a:r>
              <a:rPr lang="en-US" dirty="0"/>
              <a:t>The Byzantine General’s Problem is one of many in the field of agreement protocols. </a:t>
            </a:r>
          </a:p>
          <a:p>
            <a:r>
              <a:rPr lang="en-US" dirty="0"/>
              <a:t>This problem is built around an imaginary General who makes a decision to attack or retreat, and must communicate the decision to his lieutenants.</a:t>
            </a:r>
          </a:p>
          <a:p>
            <a:r>
              <a:rPr lang="en-US" dirty="0"/>
              <a:t>A given number of these actors are traitors (possibly including the General.) </a:t>
            </a:r>
          </a:p>
          <a:p>
            <a:r>
              <a:rPr lang="en-US" dirty="0"/>
              <a:t>Traitors cannot be relied upon to properly communicate orders; worse yet, they may actively alter messages in an attempt to subvert the process.</a:t>
            </a:r>
          </a:p>
        </p:txBody>
      </p:sp>
      <p:pic>
        <p:nvPicPr>
          <p:cNvPr id="1026" name="Picture 2" descr="Byzantine Generalsâ Problem">
            <a:extLst>
              <a:ext uri="{FF2B5EF4-FFF2-40B4-BE49-F238E27FC236}">
                <a16:creationId xmlns:a16="http://schemas.microsoft.com/office/drawing/2014/main" id="{70DA3C96-7B23-4DF5-A41A-F9816D0C06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62" r="50536"/>
          <a:stretch/>
        </p:blipFill>
        <p:spPr bwMode="auto">
          <a:xfrm>
            <a:off x="7898005" y="198368"/>
            <a:ext cx="3405619" cy="31258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Byzantine Generalsâ Problem">
            <a:extLst>
              <a:ext uri="{FF2B5EF4-FFF2-40B4-BE49-F238E27FC236}">
                <a16:creationId xmlns:a16="http://schemas.microsoft.com/office/drawing/2014/main" id="{CEA0D86F-6727-4C62-B17C-A16BBCA038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389"/>
          <a:stretch/>
        </p:blipFill>
        <p:spPr bwMode="auto">
          <a:xfrm>
            <a:off x="7831665" y="3490982"/>
            <a:ext cx="3610284" cy="3275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947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A067F-BCB3-4B53-A89A-3EB111A7D144}"/>
              </a:ext>
            </a:extLst>
          </p:cNvPr>
          <p:cNvSpPr>
            <a:spLocks noGrp="1"/>
          </p:cNvSpPr>
          <p:nvPr>
            <p:ph type="title"/>
          </p:nvPr>
        </p:nvSpPr>
        <p:spPr/>
        <p:txBody>
          <a:bodyPr/>
          <a:lstStyle/>
          <a:p>
            <a:r>
              <a:rPr lang="en-US" dirty="0"/>
              <a:t>Round 0 – m==0</a:t>
            </a:r>
          </a:p>
        </p:txBody>
      </p:sp>
      <p:sp>
        <p:nvSpPr>
          <p:cNvPr id="3" name="Content Placeholder 2">
            <a:extLst>
              <a:ext uri="{FF2B5EF4-FFF2-40B4-BE49-F238E27FC236}">
                <a16:creationId xmlns:a16="http://schemas.microsoft.com/office/drawing/2014/main" id="{33F029F7-1580-4469-9322-60A4AB6A857D}"/>
              </a:ext>
            </a:extLst>
          </p:cNvPr>
          <p:cNvSpPr>
            <a:spLocks noGrp="1"/>
          </p:cNvSpPr>
          <p:nvPr>
            <p:ph idx="1"/>
          </p:nvPr>
        </p:nvSpPr>
        <p:spPr/>
        <p:txBody>
          <a:bodyPr/>
          <a:lstStyle/>
          <a:p>
            <a:r>
              <a:rPr lang="en-US" dirty="0"/>
              <a:t>In round 0, the General </a:t>
            </a:r>
            <a:r>
              <a:rPr lang="en-US" b="1" u="sng" dirty="0"/>
              <a:t>sends the order to all of its lieutenants</a:t>
            </a:r>
            <a:r>
              <a:rPr lang="en-US" dirty="0"/>
              <a:t>. Having completed his work, the </a:t>
            </a:r>
            <a:r>
              <a:rPr lang="en-US" b="1" u="sng" dirty="0"/>
              <a:t>General now retires and stands by idly</a:t>
            </a:r>
            <a:r>
              <a:rPr lang="en-US" dirty="0"/>
              <a:t> waiting for the remaining work to complete. Nobody sends any additional messages to the General, and the General won’t send any more messages</a:t>
            </a:r>
            <a:r>
              <a:rPr lang="en-US" dirty="0" smtClean="0"/>
              <a:t>.</a:t>
            </a:r>
          </a:p>
          <a:p>
            <a:r>
              <a:rPr lang="en-US" dirty="0" smtClean="0"/>
              <a:t>How do you know who is the general</a:t>
            </a:r>
          </a:p>
          <a:p>
            <a:r>
              <a:rPr lang="en-US" dirty="0" smtClean="0"/>
              <a:t>You designate the primary copy. Hence it is known by designation.</a:t>
            </a:r>
            <a:endParaRPr lang="en-US" dirty="0"/>
          </a:p>
        </p:txBody>
      </p:sp>
    </p:spTree>
    <p:extLst>
      <p:ext uri="{BB962C8B-B14F-4D97-AF65-F5344CB8AC3E}">
        <p14:creationId xmlns:p14="http://schemas.microsoft.com/office/powerpoint/2010/main" val="2362102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FEED9-3724-487E-A6CB-74E483D198B1}"/>
              </a:ext>
            </a:extLst>
          </p:cNvPr>
          <p:cNvSpPr>
            <a:spLocks noGrp="1"/>
          </p:cNvSpPr>
          <p:nvPr>
            <p:ph type="title"/>
          </p:nvPr>
        </p:nvSpPr>
        <p:spPr/>
        <p:txBody>
          <a:bodyPr/>
          <a:lstStyle/>
          <a:p>
            <a:r>
              <a:rPr lang="en-US" dirty="0"/>
              <a:t>Round 1</a:t>
            </a:r>
          </a:p>
        </p:txBody>
      </p:sp>
      <p:sp>
        <p:nvSpPr>
          <p:cNvPr id="3" name="Content Placeholder 2">
            <a:extLst>
              <a:ext uri="{FF2B5EF4-FFF2-40B4-BE49-F238E27FC236}">
                <a16:creationId xmlns:a16="http://schemas.microsoft.com/office/drawing/2014/main" id="{FD27C9D6-75CC-4814-B2F1-3C04659CB754}"/>
              </a:ext>
            </a:extLst>
          </p:cNvPr>
          <p:cNvSpPr>
            <a:spLocks noGrp="1"/>
          </p:cNvSpPr>
          <p:nvPr>
            <p:ph idx="1"/>
          </p:nvPr>
        </p:nvSpPr>
        <p:spPr/>
        <p:txBody>
          <a:bodyPr/>
          <a:lstStyle/>
          <a:p>
            <a:r>
              <a:rPr lang="en-US" dirty="0"/>
              <a:t>Each process broadcasts a message to all the other processes, including itself, but excluding the General, with the value it received from the General and its own process ID</a:t>
            </a:r>
            <a:r>
              <a:rPr lang="en-US" dirty="0" smtClean="0"/>
              <a:t>.</a:t>
            </a:r>
          </a:p>
          <a:p>
            <a:r>
              <a:rPr lang="en-US" dirty="0" smtClean="0"/>
              <a:t>You try not to have cycles.</a:t>
            </a:r>
            <a:endParaRPr lang="en-US" dirty="0"/>
          </a:p>
        </p:txBody>
      </p:sp>
    </p:spTree>
    <p:extLst>
      <p:ext uri="{BB962C8B-B14F-4D97-AF65-F5344CB8AC3E}">
        <p14:creationId xmlns:p14="http://schemas.microsoft.com/office/powerpoint/2010/main" val="1747011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FEED9-3724-487E-A6CB-74E483D198B1}"/>
              </a:ext>
            </a:extLst>
          </p:cNvPr>
          <p:cNvSpPr>
            <a:spLocks noGrp="1"/>
          </p:cNvSpPr>
          <p:nvPr>
            <p:ph type="title"/>
          </p:nvPr>
        </p:nvSpPr>
        <p:spPr>
          <a:xfrm>
            <a:off x="838200" y="-347472"/>
            <a:ext cx="10515600" cy="1325563"/>
          </a:xfrm>
        </p:spPr>
        <p:txBody>
          <a:bodyPr/>
          <a:lstStyle/>
          <a:p>
            <a:r>
              <a:rPr lang="en-US" dirty="0"/>
              <a:t>Round 1</a:t>
            </a:r>
          </a:p>
        </p:txBody>
      </p:sp>
      <p:sp>
        <p:nvSpPr>
          <p:cNvPr id="3" name="Content Placeholder 2">
            <a:extLst>
              <a:ext uri="{FF2B5EF4-FFF2-40B4-BE49-F238E27FC236}">
                <a16:creationId xmlns:a16="http://schemas.microsoft.com/office/drawing/2014/main" id="{FD27C9D6-75CC-4814-B2F1-3C04659CB754}"/>
              </a:ext>
            </a:extLst>
          </p:cNvPr>
          <p:cNvSpPr>
            <a:spLocks noGrp="1"/>
          </p:cNvSpPr>
          <p:nvPr>
            <p:ph idx="1"/>
          </p:nvPr>
        </p:nvSpPr>
        <p:spPr>
          <a:xfrm>
            <a:off x="838200" y="813816"/>
            <a:ext cx="10515600" cy="4950673"/>
          </a:xfrm>
        </p:spPr>
        <p:txBody>
          <a:bodyPr/>
          <a:lstStyle/>
          <a:p>
            <a:r>
              <a:rPr lang="en-US" dirty="0" smtClean="0"/>
              <a:t>Imagine we have 7 </a:t>
            </a:r>
            <a:r>
              <a:rPr lang="en-US" dirty="0"/>
              <a:t>processes </a:t>
            </a:r>
            <a:r>
              <a:rPr lang="en-US" dirty="0" smtClean="0"/>
              <a:t>P</a:t>
            </a:r>
            <a:r>
              <a:rPr lang="en-US" baseline="-25000" dirty="0" smtClean="0"/>
              <a:t>1 -- </a:t>
            </a:r>
            <a:r>
              <a:rPr lang="en-US" dirty="0" smtClean="0"/>
              <a:t>P</a:t>
            </a:r>
            <a:r>
              <a:rPr lang="en-US" baseline="-25000" dirty="0" smtClean="0"/>
              <a:t>7. </a:t>
            </a:r>
            <a:endParaRPr lang="en-US" dirty="0" smtClean="0"/>
          </a:p>
          <a:p>
            <a:r>
              <a:rPr lang="en-US" dirty="0" smtClean="0"/>
              <a:t>For </a:t>
            </a:r>
            <a:r>
              <a:rPr lang="en-US" dirty="0"/>
              <a:t>example, let’s suppose that in Round 0 that P</a:t>
            </a:r>
            <a:r>
              <a:rPr lang="en-US" baseline="-25000" dirty="0"/>
              <a:t>1</a:t>
            </a:r>
            <a:r>
              <a:rPr lang="en-US" dirty="0"/>
              <a:t>, a faulty general told P</a:t>
            </a:r>
            <a:r>
              <a:rPr lang="en-US" baseline="-25000" dirty="0"/>
              <a:t>2</a:t>
            </a:r>
            <a:r>
              <a:rPr lang="en-US" dirty="0"/>
              <a:t>, P</a:t>
            </a:r>
            <a:r>
              <a:rPr lang="en-US" baseline="-25000" dirty="0"/>
              <a:t>3</a:t>
            </a:r>
            <a:r>
              <a:rPr lang="en-US" dirty="0"/>
              <a:t>, and P</a:t>
            </a:r>
            <a:r>
              <a:rPr lang="en-US" baseline="-25000" dirty="0"/>
              <a:t>4</a:t>
            </a:r>
            <a:r>
              <a:rPr lang="en-US" dirty="0"/>
              <a:t> that the command value was 0, and told P</a:t>
            </a:r>
            <a:r>
              <a:rPr lang="en-US" baseline="-25000" dirty="0"/>
              <a:t>5</a:t>
            </a:r>
            <a:r>
              <a:rPr lang="en-US" dirty="0"/>
              <a:t>, P</a:t>
            </a:r>
            <a:r>
              <a:rPr lang="en-US" baseline="-25000" dirty="0"/>
              <a:t>6</a:t>
            </a:r>
            <a:r>
              <a:rPr lang="en-US" dirty="0"/>
              <a:t>, and P</a:t>
            </a:r>
            <a:r>
              <a:rPr lang="en-US" baseline="-25000" dirty="0"/>
              <a:t>7</a:t>
            </a:r>
            <a:r>
              <a:rPr lang="en-US" dirty="0"/>
              <a:t> that the command value was 1. In round 1, the following messages would be sent:</a:t>
            </a:r>
          </a:p>
        </p:txBody>
      </p:sp>
      <p:graphicFrame>
        <p:nvGraphicFramePr>
          <p:cNvPr id="4" name="Table 3">
            <a:extLst>
              <a:ext uri="{FF2B5EF4-FFF2-40B4-BE49-F238E27FC236}">
                <a16:creationId xmlns:a16="http://schemas.microsoft.com/office/drawing/2014/main" id="{09F02844-DDAE-4A21-9F67-9F29B17F66CA}"/>
              </a:ext>
            </a:extLst>
          </p:cNvPr>
          <p:cNvGraphicFramePr>
            <a:graphicFrameLocks noGrp="1"/>
          </p:cNvGraphicFramePr>
          <p:nvPr>
            <p:extLst>
              <p:ext uri="{D42A27DB-BD31-4B8C-83A1-F6EECF244321}">
                <p14:modId xmlns:p14="http://schemas.microsoft.com/office/powerpoint/2010/main" val="2166794192"/>
              </p:ext>
            </p:extLst>
          </p:nvPr>
        </p:nvGraphicFramePr>
        <p:xfrm>
          <a:off x="1018759" y="3003827"/>
          <a:ext cx="10639836" cy="3688080"/>
        </p:xfrm>
        <a:graphic>
          <a:graphicData uri="http://schemas.openxmlformats.org/drawingml/2006/table">
            <a:tbl>
              <a:tblPr>
                <a:tableStyleId>{616DA210-FB5B-4158-B5E0-FEB733F419BA}</a:tableStyleId>
              </a:tblPr>
              <a:tblGrid>
                <a:gridCol w="886653">
                  <a:extLst>
                    <a:ext uri="{9D8B030D-6E8A-4147-A177-3AD203B41FA5}">
                      <a16:colId xmlns:a16="http://schemas.microsoft.com/office/drawing/2014/main" val="1291243833"/>
                    </a:ext>
                  </a:extLst>
                </a:gridCol>
                <a:gridCol w="886653">
                  <a:extLst>
                    <a:ext uri="{9D8B030D-6E8A-4147-A177-3AD203B41FA5}">
                      <a16:colId xmlns:a16="http://schemas.microsoft.com/office/drawing/2014/main" val="539635259"/>
                    </a:ext>
                  </a:extLst>
                </a:gridCol>
                <a:gridCol w="886653">
                  <a:extLst>
                    <a:ext uri="{9D8B030D-6E8A-4147-A177-3AD203B41FA5}">
                      <a16:colId xmlns:a16="http://schemas.microsoft.com/office/drawing/2014/main" val="1284551033"/>
                    </a:ext>
                  </a:extLst>
                </a:gridCol>
                <a:gridCol w="886653">
                  <a:extLst>
                    <a:ext uri="{9D8B030D-6E8A-4147-A177-3AD203B41FA5}">
                      <a16:colId xmlns:a16="http://schemas.microsoft.com/office/drawing/2014/main" val="2412474378"/>
                    </a:ext>
                  </a:extLst>
                </a:gridCol>
                <a:gridCol w="886653">
                  <a:extLst>
                    <a:ext uri="{9D8B030D-6E8A-4147-A177-3AD203B41FA5}">
                      <a16:colId xmlns:a16="http://schemas.microsoft.com/office/drawing/2014/main" val="4008108858"/>
                    </a:ext>
                  </a:extLst>
                </a:gridCol>
                <a:gridCol w="886653">
                  <a:extLst>
                    <a:ext uri="{9D8B030D-6E8A-4147-A177-3AD203B41FA5}">
                      <a16:colId xmlns:a16="http://schemas.microsoft.com/office/drawing/2014/main" val="2752150959"/>
                    </a:ext>
                  </a:extLst>
                </a:gridCol>
                <a:gridCol w="886653">
                  <a:extLst>
                    <a:ext uri="{9D8B030D-6E8A-4147-A177-3AD203B41FA5}">
                      <a16:colId xmlns:a16="http://schemas.microsoft.com/office/drawing/2014/main" val="2945087781"/>
                    </a:ext>
                  </a:extLst>
                </a:gridCol>
                <a:gridCol w="886653">
                  <a:extLst>
                    <a:ext uri="{9D8B030D-6E8A-4147-A177-3AD203B41FA5}">
                      <a16:colId xmlns:a16="http://schemas.microsoft.com/office/drawing/2014/main" val="1520948652"/>
                    </a:ext>
                  </a:extLst>
                </a:gridCol>
                <a:gridCol w="886653">
                  <a:extLst>
                    <a:ext uri="{9D8B030D-6E8A-4147-A177-3AD203B41FA5}">
                      <a16:colId xmlns:a16="http://schemas.microsoft.com/office/drawing/2014/main" val="404366469"/>
                    </a:ext>
                  </a:extLst>
                </a:gridCol>
                <a:gridCol w="886653">
                  <a:extLst>
                    <a:ext uri="{9D8B030D-6E8A-4147-A177-3AD203B41FA5}">
                      <a16:colId xmlns:a16="http://schemas.microsoft.com/office/drawing/2014/main" val="3570880783"/>
                    </a:ext>
                  </a:extLst>
                </a:gridCol>
                <a:gridCol w="886653">
                  <a:extLst>
                    <a:ext uri="{9D8B030D-6E8A-4147-A177-3AD203B41FA5}">
                      <a16:colId xmlns:a16="http://schemas.microsoft.com/office/drawing/2014/main" val="863155751"/>
                    </a:ext>
                  </a:extLst>
                </a:gridCol>
                <a:gridCol w="886653">
                  <a:extLst>
                    <a:ext uri="{9D8B030D-6E8A-4147-A177-3AD203B41FA5}">
                      <a16:colId xmlns:a16="http://schemas.microsoft.com/office/drawing/2014/main" val="2662781228"/>
                    </a:ext>
                  </a:extLst>
                </a:gridCol>
              </a:tblGrid>
              <a:tr h="180975">
                <a:tc gridSpan="2">
                  <a:txBody>
                    <a:bodyPr/>
                    <a:lstStyle/>
                    <a:p>
                      <a:pPr algn="l" fontAlgn="ctr"/>
                      <a:r>
                        <a:rPr lang="en-US" sz="2400" u="none" strike="noStrike">
                          <a:effectLst/>
                        </a:rPr>
                        <a:t>Sender=P</a:t>
                      </a:r>
                      <a:r>
                        <a:rPr lang="en-US" sz="2400" u="none" strike="noStrike" baseline="-25000">
                          <a:effectLst/>
                        </a:rPr>
                        <a:t>2</a:t>
                      </a:r>
                      <a:endParaRPr lang="en-US" sz="2400" b="0" i="0" u="none" strike="noStrike">
                        <a:solidFill>
                          <a:srgbClr val="3F3F3F"/>
                        </a:solidFill>
                        <a:effectLst/>
                        <a:latin typeface="Segoe UI" panose="020B0502040204020203" pitchFamily="34" charset="0"/>
                      </a:endParaRPr>
                    </a:p>
                  </a:txBody>
                  <a:tcPr marL="4763" marR="4763" marT="47625" marB="47625" anchor="ctr"/>
                </a:tc>
                <a:tc hMerge="1">
                  <a:txBody>
                    <a:bodyPr/>
                    <a:lstStyle/>
                    <a:p>
                      <a:endParaRPr lang="en-US"/>
                    </a:p>
                  </a:txBody>
                  <a:tcPr/>
                </a:tc>
                <a:tc gridSpan="2">
                  <a:txBody>
                    <a:bodyPr/>
                    <a:lstStyle/>
                    <a:p>
                      <a:pPr algn="l" fontAlgn="ctr"/>
                      <a:r>
                        <a:rPr lang="en-US" sz="2400" u="none" strike="noStrike">
                          <a:effectLst/>
                        </a:rPr>
                        <a:t>Sender=P</a:t>
                      </a:r>
                      <a:r>
                        <a:rPr lang="en-US" sz="2400" u="none" strike="noStrike" baseline="-25000">
                          <a:effectLst/>
                        </a:rPr>
                        <a:t>3</a:t>
                      </a:r>
                      <a:endParaRPr lang="en-US" sz="2400" b="0" i="0" u="none" strike="noStrike">
                        <a:solidFill>
                          <a:srgbClr val="3F3F3F"/>
                        </a:solidFill>
                        <a:effectLst/>
                        <a:latin typeface="Segoe UI" panose="020B0502040204020203" pitchFamily="34" charset="0"/>
                      </a:endParaRPr>
                    </a:p>
                  </a:txBody>
                  <a:tcPr marL="4763" marR="4763" marT="47625" marB="47625" anchor="ctr"/>
                </a:tc>
                <a:tc hMerge="1">
                  <a:txBody>
                    <a:bodyPr/>
                    <a:lstStyle/>
                    <a:p>
                      <a:endParaRPr lang="en-US"/>
                    </a:p>
                  </a:txBody>
                  <a:tcPr/>
                </a:tc>
                <a:tc gridSpan="2">
                  <a:txBody>
                    <a:bodyPr/>
                    <a:lstStyle/>
                    <a:p>
                      <a:pPr algn="l" fontAlgn="ctr"/>
                      <a:r>
                        <a:rPr lang="en-US" sz="2400" u="none" strike="noStrike">
                          <a:effectLst/>
                        </a:rPr>
                        <a:t>Sender=P</a:t>
                      </a:r>
                      <a:r>
                        <a:rPr lang="en-US" sz="2400" u="none" strike="noStrike" baseline="-25000">
                          <a:effectLst/>
                        </a:rPr>
                        <a:t>4</a:t>
                      </a:r>
                      <a:endParaRPr lang="en-US" sz="2400" b="0" i="0" u="none" strike="noStrike">
                        <a:solidFill>
                          <a:srgbClr val="3F3F3F"/>
                        </a:solidFill>
                        <a:effectLst/>
                        <a:latin typeface="Segoe UI" panose="020B0502040204020203" pitchFamily="34" charset="0"/>
                      </a:endParaRPr>
                    </a:p>
                  </a:txBody>
                  <a:tcPr marL="4763" marR="4763" marT="47625" marB="47625" anchor="ctr"/>
                </a:tc>
                <a:tc hMerge="1">
                  <a:txBody>
                    <a:bodyPr/>
                    <a:lstStyle/>
                    <a:p>
                      <a:endParaRPr lang="en-US"/>
                    </a:p>
                  </a:txBody>
                  <a:tcPr/>
                </a:tc>
                <a:tc gridSpan="2">
                  <a:txBody>
                    <a:bodyPr/>
                    <a:lstStyle/>
                    <a:p>
                      <a:pPr algn="l" fontAlgn="ctr"/>
                      <a:r>
                        <a:rPr lang="en-US" sz="2400" u="none" strike="noStrike">
                          <a:effectLst/>
                        </a:rPr>
                        <a:t>Sender=P</a:t>
                      </a:r>
                      <a:r>
                        <a:rPr lang="en-US" sz="2400" u="none" strike="noStrike" baseline="-25000">
                          <a:effectLst/>
                        </a:rPr>
                        <a:t>5</a:t>
                      </a:r>
                      <a:endParaRPr lang="en-US" sz="2400" b="0" i="0" u="none" strike="noStrike">
                        <a:solidFill>
                          <a:srgbClr val="3F3F3F"/>
                        </a:solidFill>
                        <a:effectLst/>
                        <a:latin typeface="Segoe UI" panose="020B0502040204020203" pitchFamily="34" charset="0"/>
                      </a:endParaRPr>
                    </a:p>
                  </a:txBody>
                  <a:tcPr marL="4763" marR="4763" marT="47625" marB="47625" anchor="ctr"/>
                </a:tc>
                <a:tc hMerge="1">
                  <a:txBody>
                    <a:bodyPr/>
                    <a:lstStyle/>
                    <a:p>
                      <a:endParaRPr lang="en-US"/>
                    </a:p>
                  </a:txBody>
                  <a:tcPr/>
                </a:tc>
                <a:tc gridSpan="2">
                  <a:txBody>
                    <a:bodyPr/>
                    <a:lstStyle/>
                    <a:p>
                      <a:pPr algn="l" fontAlgn="ctr"/>
                      <a:r>
                        <a:rPr lang="en-US" sz="2400" u="none" strike="noStrike">
                          <a:effectLst/>
                        </a:rPr>
                        <a:t>Sender=P</a:t>
                      </a:r>
                      <a:r>
                        <a:rPr lang="en-US" sz="2400" u="none" strike="noStrike" baseline="-25000">
                          <a:effectLst/>
                        </a:rPr>
                        <a:t>6</a:t>
                      </a:r>
                      <a:endParaRPr lang="en-US" sz="2400" b="0" i="0" u="none" strike="noStrike">
                        <a:solidFill>
                          <a:srgbClr val="3F3F3F"/>
                        </a:solidFill>
                        <a:effectLst/>
                        <a:latin typeface="Segoe UI" panose="020B0502040204020203" pitchFamily="34" charset="0"/>
                      </a:endParaRPr>
                    </a:p>
                  </a:txBody>
                  <a:tcPr marL="4763" marR="4763" marT="47625" marB="47625" anchor="ctr"/>
                </a:tc>
                <a:tc hMerge="1">
                  <a:txBody>
                    <a:bodyPr/>
                    <a:lstStyle/>
                    <a:p>
                      <a:endParaRPr lang="en-US"/>
                    </a:p>
                  </a:txBody>
                  <a:tcPr/>
                </a:tc>
                <a:tc gridSpan="2">
                  <a:txBody>
                    <a:bodyPr/>
                    <a:lstStyle/>
                    <a:p>
                      <a:pPr algn="l" fontAlgn="ctr"/>
                      <a:r>
                        <a:rPr lang="en-US" sz="2400" u="none" strike="noStrike">
                          <a:effectLst/>
                        </a:rPr>
                        <a:t>Sender=P</a:t>
                      </a:r>
                      <a:r>
                        <a:rPr lang="en-US" sz="2400" u="none" strike="noStrike" baseline="-25000">
                          <a:effectLst/>
                        </a:rPr>
                        <a:t>7</a:t>
                      </a:r>
                      <a:endParaRPr lang="en-US" sz="2400" b="0" i="0" u="none" strike="noStrike">
                        <a:solidFill>
                          <a:srgbClr val="3F3F3F"/>
                        </a:solidFill>
                        <a:effectLst/>
                        <a:latin typeface="Segoe UI" panose="020B0502040204020203" pitchFamily="34" charset="0"/>
                      </a:endParaRPr>
                    </a:p>
                  </a:txBody>
                  <a:tcPr marL="4763" marR="4763" marT="47625" marB="47625" anchor="ctr"/>
                </a:tc>
                <a:tc hMerge="1">
                  <a:txBody>
                    <a:bodyPr/>
                    <a:lstStyle/>
                    <a:p>
                      <a:endParaRPr lang="en-US"/>
                    </a:p>
                  </a:txBody>
                  <a:tcPr/>
                </a:tc>
                <a:extLst>
                  <a:ext uri="{0D108BD9-81ED-4DB2-BD59-A6C34878D82A}">
                    <a16:rowId xmlns:a16="http://schemas.microsoft.com/office/drawing/2014/main" val="731910036"/>
                  </a:ext>
                </a:extLst>
              </a:tr>
              <a:tr h="180975">
                <a:tc>
                  <a:txBody>
                    <a:bodyPr/>
                    <a:lstStyle/>
                    <a:p>
                      <a:pPr algn="l" fontAlgn="ctr"/>
                      <a:r>
                        <a:rPr lang="en-US" sz="2400" u="none" strike="noStrike">
                          <a:effectLst/>
                        </a:rPr>
                        <a:t>Dest</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Msg</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Dest</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Msg</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Dest</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Msg</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Dest</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Msg</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Dest</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Msg</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Dest</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Msg</a:t>
                      </a:r>
                      <a:endParaRPr lang="en-US" sz="2400" b="0" i="0" u="none" strike="noStrike">
                        <a:solidFill>
                          <a:srgbClr val="3F3F3F"/>
                        </a:solidFill>
                        <a:effectLst/>
                        <a:latin typeface="Segoe UI" panose="020B0502040204020203" pitchFamily="34" charset="0"/>
                      </a:endParaRPr>
                    </a:p>
                  </a:txBody>
                  <a:tcPr marL="4763" marR="4763" marT="47625" marB="47625" anchor="ctr"/>
                </a:tc>
                <a:extLst>
                  <a:ext uri="{0D108BD9-81ED-4DB2-BD59-A6C34878D82A}">
                    <a16:rowId xmlns:a16="http://schemas.microsoft.com/office/drawing/2014/main" val="14809802"/>
                  </a:ext>
                </a:extLst>
              </a:tr>
              <a:tr h="180975">
                <a:tc>
                  <a:txBody>
                    <a:bodyPr/>
                    <a:lstStyle/>
                    <a:p>
                      <a:pPr algn="l" fontAlgn="ctr"/>
                      <a:r>
                        <a:rPr lang="en-US" sz="2400" u="none" strike="noStrike">
                          <a:effectLst/>
                        </a:rPr>
                        <a:t>P</a:t>
                      </a:r>
                      <a:r>
                        <a:rPr lang="en-US" sz="2400" u="none" strike="noStrike" baseline="-25000">
                          <a:effectLst/>
                        </a:rPr>
                        <a:t>2</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{0,12}</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2</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{0,13}</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2</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{0,14}</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2</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{1,15}</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2</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{1,16}</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2</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{1,17}</a:t>
                      </a:r>
                      <a:endParaRPr lang="en-US" sz="2400" b="0" i="0" u="none" strike="noStrike">
                        <a:solidFill>
                          <a:srgbClr val="3F3F3F"/>
                        </a:solidFill>
                        <a:effectLst/>
                        <a:latin typeface="Segoe UI" panose="020B0502040204020203" pitchFamily="34" charset="0"/>
                      </a:endParaRPr>
                    </a:p>
                  </a:txBody>
                  <a:tcPr marL="4763" marR="4763" marT="47625" marB="47625" anchor="ctr"/>
                </a:tc>
                <a:extLst>
                  <a:ext uri="{0D108BD9-81ED-4DB2-BD59-A6C34878D82A}">
                    <a16:rowId xmlns:a16="http://schemas.microsoft.com/office/drawing/2014/main" val="2553045037"/>
                  </a:ext>
                </a:extLst>
              </a:tr>
              <a:tr h="180975">
                <a:tc>
                  <a:txBody>
                    <a:bodyPr/>
                    <a:lstStyle/>
                    <a:p>
                      <a:pPr algn="l" fontAlgn="ctr"/>
                      <a:r>
                        <a:rPr lang="en-US" sz="2400" u="none" strike="noStrike">
                          <a:effectLst/>
                        </a:rPr>
                        <a:t>P</a:t>
                      </a:r>
                      <a:r>
                        <a:rPr lang="en-US" sz="2400" u="none" strike="noStrike" baseline="-25000">
                          <a:effectLst/>
                        </a:rPr>
                        <a:t>3</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{0,12}</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3</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{0,13}</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3</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{0,14}</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3</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{1,15}</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3</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{1,16}</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3</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{1,17}</a:t>
                      </a:r>
                      <a:endParaRPr lang="en-US" sz="2400" b="0" i="0" u="none" strike="noStrike">
                        <a:solidFill>
                          <a:srgbClr val="3F3F3F"/>
                        </a:solidFill>
                        <a:effectLst/>
                        <a:latin typeface="Segoe UI" panose="020B0502040204020203" pitchFamily="34" charset="0"/>
                      </a:endParaRPr>
                    </a:p>
                  </a:txBody>
                  <a:tcPr marL="4763" marR="4763" marT="47625" marB="47625" anchor="ctr"/>
                </a:tc>
                <a:extLst>
                  <a:ext uri="{0D108BD9-81ED-4DB2-BD59-A6C34878D82A}">
                    <a16:rowId xmlns:a16="http://schemas.microsoft.com/office/drawing/2014/main" val="4075955427"/>
                  </a:ext>
                </a:extLst>
              </a:tr>
              <a:tr h="180975">
                <a:tc>
                  <a:txBody>
                    <a:bodyPr/>
                    <a:lstStyle/>
                    <a:p>
                      <a:pPr algn="l" fontAlgn="ctr"/>
                      <a:r>
                        <a:rPr lang="en-US" sz="2400" u="none" strike="noStrike">
                          <a:effectLst/>
                        </a:rPr>
                        <a:t>P</a:t>
                      </a:r>
                      <a:r>
                        <a:rPr lang="en-US" sz="2400" u="none" strike="noStrike" baseline="-25000">
                          <a:effectLst/>
                        </a:rPr>
                        <a:t>4</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{0,12}</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4</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{0,13}</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4</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{0,14}</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4</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{1,15}</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4</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{1,16}</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4</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{1,17}</a:t>
                      </a:r>
                      <a:endParaRPr lang="en-US" sz="2400" b="0" i="0" u="none" strike="noStrike">
                        <a:solidFill>
                          <a:srgbClr val="3F3F3F"/>
                        </a:solidFill>
                        <a:effectLst/>
                        <a:latin typeface="Segoe UI" panose="020B0502040204020203" pitchFamily="34" charset="0"/>
                      </a:endParaRPr>
                    </a:p>
                  </a:txBody>
                  <a:tcPr marL="4763" marR="4763" marT="47625" marB="47625" anchor="ctr"/>
                </a:tc>
                <a:extLst>
                  <a:ext uri="{0D108BD9-81ED-4DB2-BD59-A6C34878D82A}">
                    <a16:rowId xmlns:a16="http://schemas.microsoft.com/office/drawing/2014/main" val="2786380288"/>
                  </a:ext>
                </a:extLst>
              </a:tr>
              <a:tr h="180975">
                <a:tc>
                  <a:txBody>
                    <a:bodyPr/>
                    <a:lstStyle/>
                    <a:p>
                      <a:pPr algn="l" fontAlgn="ctr"/>
                      <a:r>
                        <a:rPr lang="en-US" sz="2400" u="none" strike="noStrike">
                          <a:effectLst/>
                        </a:rPr>
                        <a:t>P</a:t>
                      </a:r>
                      <a:r>
                        <a:rPr lang="en-US" sz="2400" u="none" strike="noStrike" baseline="-25000">
                          <a:effectLst/>
                        </a:rPr>
                        <a:t>5</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{0,12}</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5</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{0,13}</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5</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{0,14}</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5</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{1,15}</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5</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{1,16}</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5</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{1,17}</a:t>
                      </a:r>
                      <a:endParaRPr lang="en-US" sz="2400" b="0" i="0" u="none" strike="noStrike">
                        <a:solidFill>
                          <a:srgbClr val="3F3F3F"/>
                        </a:solidFill>
                        <a:effectLst/>
                        <a:latin typeface="Segoe UI" panose="020B0502040204020203" pitchFamily="34" charset="0"/>
                      </a:endParaRPr>
                    </a:p>
                  </a:txBody>
                  <a:tcPr marL="4763" marR="4763" marT="47625" marB="47625" anchor="ctr"/>
                </a:tc>
                <a:extLst>
                  <a:ext uri="{0D108BD9-81ED-4DB2-BD59-A6C34878D82A}">
                    <a16:rowId xmlns:a16="http://schemas.microsoft.com/office/drawing/2014/main" val="2956390508"/>
                  </a:ext>
                </a:extLst>
              </a:tr>
              <a:tr h="180975">
                <a:tc>
                  <a:txBody>
                    <a:bodyPr/>
                    <a:lstStyle/>
                    <a:p>
                      <a:pPr algn="l" fontAlgn="ctr"/>
                      <a:r>
                        <a:rPr lang="en-US" sz="2400" u="none" strike="noStrike">
                          <a:effectLst/>
                        </a:rPr>
                        <a:t>P</a:t>
                      </a:r>
                      <a:r>
                        <a:rPr lang="en-US" sz="2400" u="none" strike="noStrike" baseline="-25000">
                          <a:effectLst/>
                        </a:rPr>
                        <a:t>6</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{0,12}</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6</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{0,13}</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6</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{0,14}</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6</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{1,15}</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6</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{1,16}</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6</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{1,17}</a:t>
                      </a:r>
                      <a:endParaRPr lang="en-US" sz="2400" b="0" i="0" u="none" strike="noStrike">
                        <a:solidFill>
                          <a:srgbClr val="3F3F3F"/>
                        </a:solidFill>
                        <a:effectLst/>
                        <a:latin typeface="Segoe UI" panose="020B0502040204020203" pitchFamily="34" charset="0"/>
                      </a:endParaRPr>
                    </a:p>
                  </a:txBody>
                  <a:tcPr marL="4763" marR="4763" marT="47625" marB="47625" anchor="ctr"/>
                </a:tc>
                <a:extLst>
                  <a:ext uri="{0D108BD9-81ED-4DB2-BD59-A6C34878D82A}">
                    <a16:rowId xmlns:a16="http://schemas.microsoft.com/office/drawing/2014/main" val="1292965529"/>
                  </a:ext>
                </a:extLst>
              </a:tr>
              <a:tr h="180975">
                <a:tc>
                  <a:txBody>
                    <a:bodyPr/>
                    <a:lstStyle/>
                    <a:p>
                      <a:pPr algn="l" fontAlgn="ctr"/>
                      <a:r>
                        <a:rPr lang="en-US" sz="2400" u="none" strike="noStrike">
                          <a:effectLst/>
                        </a:rPr>
                        <a:t>P</a:t>
                      </a:r>
                      <a:r>
                        <a:rPr lang="en-US" sz="2400" u="none" strike="noStrike" baseline="-25000">
                          <a:effectLst/>
                        </a:rPr>
                        <a:t>7</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{0,12}</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dirty="0">
                          <a:effectLst/>
                        </a:rPr>
                        <a:t>P</a:t>
                      </a:r>
                      <a:r>
                        <a:rPr lang="en-US" sz="2400" u="none" strike="noStrike" baseline="-25000" dirty="0">
                          <a:effectLst/>
                        </a:rPr>
                        <a:t>7</a:t>
                      </a:r>
                      <a:endParaRPr lang="en-US" sz="2400" b="0" i="0" u="none" strike="noStrike" dirty="0">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{0,13}</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7</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{0,14}</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7</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{1,15}</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7</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{1,16}</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7</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dirty="0">
                          <a:effectLst/>
                        </a:rPr>
                        <a:t>{1,17}</a:t>
                      </a:r>
                      <a:endParaRPr lang="en-US" sz="2400" b="0" i="0" u="none" strike="noStrike" dirty="0">
                        <a:solidFill>
                          <a:srgbClr val="3F3F3F"/>
                        </a:solidFill>
                        <a:effectLst/>
                        <a:latin typeface="Segoe UI" panose="020B0502040204020203" pitchFamily="34" charset="0"/>
                      </a:endParaRPr>
                    </a:p>
                  </a:txBody>
                  <a:tcPr marL="4763" marR="4763" marT="47625" marB="47625" anchor="ctr"/>
                </a:tc>
                <a:extLst>
                  <a:ext uri="{0D108BD9-81ED-4DB2-BD59-A6C34878D82A}">
                    <a16:rowId xmlns:a16="http://schemas.microsoft.com/office/drawing/2014/main" val="2013273699"/>
                  </a:ext>
                </a:extLst>
              </a:tr>
            </a:tbl>
          </a:graphicData>
        </a:graphic>
      </p:graphicFrame>
    </p:spTree>
    <p:extLst>
      <p:ext uri="{BB962C8B-B14F-4D97-AF65-F5344CB8AC3E}">
        <p14:creationId xmlns:p14="http://schemas.microsoft.com/office/powerpoint/2010/main" val="845543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27C9D6-75CC-4814-B2F1-3C04659CB754}"/>
              </a:ext>
            </a:extLst>
          </p:cNvPr>
          <p:cNvSpPr>
            <a:spLocks noGrp="1"/>
          </p:cNvSpPr>
          <p:nvPr>
            <p:ph idx="1"/>
          </p:nvPr>
        </p:nvSpPr>
        <p:spPr>
          <a:xfrm>
            <a:off x="838200" y="813816"/>
            <a:ext cx="10515600" cy="4950673"/>
          </a:xfrm>
        </p:spPr>
        <p:txBody>
          <a:bodyPr/>
          <a:lstStyle/>
          <a:p>
            <a:r>
              <a:rPr lang="en-US" dirty="0" smtClean="0"/>
              <a:t>Imagine we have 7 </a:t>
            </a:r>
            <a:r>
              <a:rPr lang="en-US" dirty="0"/>
              <a:t>processes </a:t>
            </a:r>
            <a:r>
              <a:rPr lang="en-US" dirty="0" smtClean="0"/>
              <a:t>P</a:t>
            </a:r>
            <a:r>
              <a:rPr lang="en-US" baseline="-25000" dirty="0" smtClean="0"/>
              <a:t>1 -- </a:t>
            </a:r>
            <a:r>
              <a:rPr lang="en-US" dirty="0" smtClean="0"/>
              <a:t>P</a:t>
            </a:r>
            <a:r>
              <a:rPr lang="en-US" baseline="-25000" dirty="0" smtClean="0"/>
              <a:t>7. </a:t>
            </a:r>
            <a:endParaRPr lang="en-US" dirty="0" smtClean="0"/>
          </a:p>
          <a:p>
            <a:r>
              <a:rPr lang="en-US" dirty="0" smtClean="0"/>
              <a:t>For </a:t>
            </a:r>
            <a:r>
              <a:rPr lang="en-US" dirty="0"/>
              <a:t>example, let’s suppose that in Round 0 that P</a:t>
            </a:r>
            <a:r>
              <a:rPr lang="en-US" baseline="-25000" dirty="0"/>
              <a:t>1</a:t>
            </a:r>
            <a:r>
              <a:rPr lang="en-US" dirty="0"/>
              <a:t>, a faulty general told P</a:t>
            </a:r>
            <a:r>
              <a:rPr lang="en-US" baseline="-25000" dirty="0"/>
              <a:t>2</a:t>
            </a:r>
            <a:r>
              <a:rPr lang="en-US" dirty="0"/>
              <a:t>, P</a:t>
            </a:r>
            <a:r>
              <a:rPr lang="en-US" baseline="-25000" dirty="0"/>
              <a:t>3</a:t>
            </a:r>
            <a:r>
              <a:rPr lang="en-US" dirty="0"/>
              <a:t>, and P</a:t>
            </a:r>
            <a:r>
              <a:rPr lang="en-US" baseline="-25000" dirty="0"/>
              <a:t>4</a:t>
            </a:r>
            <a:r>
              <a:rPr lang="en-US" dirty="0"/>
              <a:t> that the command value was 0, and told P</a:t>
            </a:r>
            <a:r>
              <a:rPr lang="en-US" baseline="-25000" dirty="0"/>
              <a:t>5</a:t>
            </a:r>
            <a:r>
              <a:rPr lang="en-US" dirty="0"/>
              <a:t>, P</a:t>
            </a:r>
            <a:r>
              <a:rPr lang="en-US" baseline="-25000" dirty="0"/>
              <a:t>6</a:t>
            </a:r>
            <a:r>
              <a:rPr lang="en-US" dirty="0"/>
              <a:t>, and P</a:t>
            </a:r>
            <a:r>
              <a:rPr lang="en-US" baseline="-25000" dirty="0"/>
              <a:t>7</a:t>
            </a:r>
            <a:r>
              <a:rPr lang="en-US" dirty="0"/>
              <a:t> that the command value was 1. In round 1, the following messages would be sent:</a:t>
            </a:r>
          </a:p>
        </p:txBody>
      </p:sp>
      <p:graphicFrame>
        <p:nvGraphicFramePr>
          <p:cNvPr id="4" name="Table 3">
            <a:extLst>
              <a:ext uri="{FF2B5EF4-FFF2-40B4-BE49-F238E27FC236}">
                <a16:creationId xmlns:a16="http://schemas.microsoft.com/office/drawing/2014/main" id="{09F02844-DDAE-4A21-9F67-9F29B17F66CA}"/>
              </a:ext>
            </a:extLst>
          </p:cNvPr>
          <p:cNvGraphicFramePr>
            <a:graphicFrameLocks noGrp="1"/>
          </p:cNvGraphicFramePr>
          <p:nvPr>
            <p:extLst>
              <p:ext uri="{D42A27DB-BD31-4B8C-83A1-F6EECF244321}">
                <p14:modId xmlns:p14="http://schemas.microsoft.com/office/powerpoint/2010/main" val="2744879288"/>
              </p:ext>
            </p:extLst>
          </p:nvPr>
        </p:nvGraphicFramePr>
        <p:xfrm>
          <a:off x="1018759" y="3003827"/>
          <a:ext cx="10639836" cy="3688080"/>
        </p:xfrm>
        <a:graphic>
          <a:graphicData uri="http://schemas.openxmlformats.org/drawingml/2006/table">
            <a:tbl>
              <a:tblPr>
                <a:tableStyleId>{616DA210-FB5B-4158-B5E0-FEB733F419BA}</a:tableStyleId>
              </a:tblPr>
              <a:tblGrid>
                <a:gridCol w="886653">
                  <a:extLst>
                    <a:ext uri="{9D8B030D-6E8A-4147-A177-3AD203B41FA5}">
                      <a16:colId xmlns:a16="http://schemas.microsoft.com/office/drawing/2014/main" val="1291243833"/>
                    </a:ext>
                  </a:extLst>
                </a:gridCol>
                <a:gridCol w="886653">
                  <a:extLst>
                    <a:ext uri="{9D8B030D-6E8A-4147-A177-3AD203B41FA5}">
                      <a16:colId xmlns:a16="http://schemas.microsoft.com/office/drawing/2014/main" val="539635259"/>
                    </a:ext>
                  </a:extLst>
                </a:gridCol>
                <a:gridCol w="886653">
                  <a:extLst>
                    <a:ext uri="{9D8B030D-6E8A-4147-A177-3AD203B41FA5}">
                      <a16:colId xmlns:a16="http://schemas.microsoft.com/office/drawing/2014/main" val="1284551033"/>
                    </a:ext>
                  </a:extLst>
                </a:gridCol>
                <a:gridCol w="886653">
                  <a:extLst>
                    <a:ext uri="{9D8B030D-6E8A-4147-A177-3AD203B41FA5}">
                      <a16:colId xmlns:a16="http://schemas.microsoft.com/office/drawing/2014/main" val="2412474378"/>
                    </a:ext>
                  </a:extLst>
                </a:gridCol>
                <a:gridCol w="886653">
                  <a:extLst>
                    <a:ext uri="{9D8B030D-6E8A-4147-A177-3AD203B41FA5}">
                      <a16:colId xmlns:a16="http://schemas.microsoft.com/office/drawing/2014/main" val="4008108858"/>
                    </a:ext>
                  </a:extLst>
                </a:gridCol>
                <a:gridCol w="886653">
                  <a:extLst>
                    <a:ext uri="{9D8B030D-6E8A-4147-A177-3AD203B41FA5}">
                      <a16:colId xmlns:a16="http://schemas.microsoft.com/office/drawing/2014/main" val="2752150959"/>
                    </a:ext>
                  </a:extLst>
                </a:gridCol>
                <a:gridCol w="886653">
                  <a:extLst>
                    <a:ext uri="{9D8B030D-6E8A-4147-A177-3AD203B41FA5}">
                      <a16:colId xmlns:a16="http://schemas.microsoft.com/office/drawing/2014/main" val="2945087781"/>
                    </a:ext>
                  </a:extLst>
                </a:gridCol>
                <a:gridCol w="886653">
                  <a:extLst>
                    <a:ext uri="{9D8B030D-6E8A-4147-A177-3AD203B41FA5}">
                      <a16:colId xmlns:a16="http://schemas.microsoft.com/office/drawing/2014/main" val="1520948652"/>
                    </a:ext>
                  </a:extLst>
                </a:gridCol>
                <a:gridCol w="886653">
                  <a:extLst>
                    <a:ext uri="{9D8B030D-6E8A-4147-A177-3AD203B41FA5}">
                      <a16:colId xmlns:a16="http://schemas.microsoft.com/office/drawing/2014/main" val="404366469"/>
                    </a:ext>
                  </a:extLst>
                </a:gridCol>
                <a:gridCol w="886653">
                  <a:extLst>
                    <a:ext uri="{9D8B030D-6E8A-4147-A177-3AD203B41FA5}">
                      <a16:colId xmlns:a16="http://schemas.microsoft.com/office/drawing/2014/main" val="3570880783"/>
                    </a:ext>
                  </a:extLst>
                </a:gridCol>
                <a:gridCol w="886653">
                  <a:extLst>
                    <a:ext uri="{9D8B030D-6E8A-4147-A177-3AD203B41FA5}">
                      <a16:colId xmlns:a16="http://schemas.microsoft.com/office/drawing/2014/main" val="863155751"/>
                    </a:ext>
                  </a:extLst>
                </a:gridCol>
                <a:gridCol w="886653">
                  <a:extLst>
                    <a:ext uri="{9D8B030D-6E8A-4147-A177-3AD203B41FA5}">
                      <a16:colId xmlns:a16="http://schemas.microsoft.com/office/drawing/2014/main" val="2662781228"/>
                    </a:ext>
                  </a:extLst>
                </a:gridCol>
              </a:tblGrid>
              <a:tr h="180975">
                <a:tc gridSpan="2">
                  <a:txBody>
                    <a:bodyPr/>
                    <a:lstStyle/>
                    <a:p>
                      <a:pPr algn="l" fontAlgn="ctr"/>
                      <a:r>
                        <a:rPr lang="en-US" sz="2400" u="none" strike="noStrike">
                          <a:effectLst/>
                        </a:rPr>
                        <a:t>Sender=P</a:t>
                      </a:r>
                      <a:r>
                        <a:rPr lang="en-US" sz="2400" u="none" strike="noStrike" baseline="-25000">
                          <a:effectLst/>
                        </a:rPr>
                        <a:t>2</a:t>
                      </a:r>
                      <a:endParaRPr lang="en-US" sz="2400" b="0" i="0" u="none" strike="noStrike">
                        <a:solidFill>
                          <a:srgbClr val="3F3F3F"/>
                        </a:solidFill>
                        <a:effectLst/>
                        <a:latin typeface="Segoe UI" panose="020B0502040204020203" pitchFamily="34" charset="0"/>
                      </a:endParaRPr>
                    </a:p>
                  </a:txBody>
                  <a:tcPr marL="4763" marR="4763" marT="47625" marB="47625" anchor="ctr"/>
                </a:tc>
                <a:tc hMerge="1">
                  <a:txBody>
                    <a:bodyPr/>
                    <a:lstStyle/>
                    <a:p>
                      <a:endParaRPr lang="en-US"/>
                    </a:p>
                  </a:txBody>
                  <a:tcPr/>
                </a:tc>
                <a:tc gridSpan="2">
                  <a:txBody>
                    <a:bodyPr/>
                    <a:lstStyle/>
                    <a:p>
                      <a:pPr algn="l" fontAlgn="ctr"/>
                      <a:r>
                        <a:rPr lang="en-US" sz="2400" u="none" strike="noStrike">
                          <a:effectLst/>
                        </a:rPr>
                        <a:t>Sender=P</a:t>
                      </a:r>
                      <a:r>
                        <a:rPr lang="en-US" sz="2400" u="none" strike="noStrike" baseline="-25000">
                          <a:effectLst/>
                        </a:rPr>
                        <a:t>3</a:t>
                      </a:r>
                      <a:endParaRPr lang="en-US" sz="2400" b="0" i="0" u="none" strike="noStrike">
                        <a:solidFill>
                          <a:srgbClr val="3F3F3F"/>
                        </a:solidFill>
                        <a:effectLst/>
                        <a:latin typeface="Segoe UI" panose="020B0502040204020203" pitchFamily="34" charset="0"/>
                      </a:endParaRPr>
                    </a:p>
                  </a:txBody>
                  <a:tcPr marL="4763" marR="4763" marT="47625" marB="47625" anchor="ctr"/>
                </a:tc>
                <a:tc hMerge="1">
                  <a:txBody>
                    <a:bodyPr/>
                    <a:lstStyle/>
                    <a:p>
                      <a:endParaRPr lang="en-US"/>
                    </a:p>
                  </a:txBody>
                  <a:tcPr/>
                </a:tc>
                <a:tc gridSpan="2">
                  <a:txBody>
                    <a:bodyPr/>
                    <a:lstStyle/>
                    <a:p>
                      <a:pPr algn="l" fontAlgn="ctr"/>
                      <a:r>
                        <a:rPr lang="en-US" sz="2400" u="none" strike="noStrike">
                          <a:effectLst/>
                        </a:rPr>
                        <a:t>Sender=P</a:t>
                      </a:r>
                      <a:r>
                        <a:rPr lang="en-US" sz="2400" u="none" strike="noStrike" baseline="-25000">
                          <a:effectLst/>
                        </a:rPr>
                        <a:t>4</a:t>
                      </a:r>
                      <a:endParaRPr lang="en-US" sz="2400" b="0" i="0" u="none" strike="noStrike">
                        <a:solidFill>
                          <a:srgbClr val="3F3F3F"/>
                        </a:solidFill>
                        <a:effectLst/>
                        <a:latin typeface="Segoe UI" panose="020B0502040204020203" pitchFamily="34" charset="0"/>
                      </a:endParaRPr>
                    </a:p>
                  </a:txBody>
                  <a:tcPr marL="4763" marR="4763" marT="47625" marB="47625" anchor="ctr"/>
                </a:tc>
                <a:tc hMerge="1">
                  <a:txBody>
                    <a:bodyPr/>
                    <a:lstStyle/>
                    <a:p>
                      <a:endParaRPr lang="en-US"/>
                    </a:p>
                  </a:txBody>
                  <a:tcPr/>
                </a:tc>
                <a:tc gridSpan="2">
                  <a:txBody>
                    <a:bodyPr/>
                    <a:lstStyle/>
                    <a:p>
                      <a:pPr algn="l" fontAlgn="ctr"/>
                      <a:r>
                        <a:rPr lang="en-US" sz="2400" u="none" strike="noStrike">
                          <a:effectLst/>
                        </a:rPr>
                        <a:t>Sender=P</a:t>
                      </a:r>
                      <a:r>
                        <a:rPr lang="en-US" sz="2400" u="none" strike="noStrike" baseline="-25000">
                          <a:effectLst/>
                        </a:rPr>
                        <a:t>5</a:t>
                      </a:r>
                      <a:endParaRPr lang="en-US" sz="2400" b="0" i="0" u="none" strike="noStrike">
                        <a:solidFill>
                          <a:srgbClr val="3F3F3F"/>
                        </a:solidFill>
                        <a:effectLst/>
                        <a:latin typeface="Segoe UI" panose="020B0502040204020203" pitchFamily="34" charset="0"/>
                      </a:endParaRPr>
                    </a:p>
                  </a:txBody>
                  <a:tcPr marL="4763" marR="4763" marT="47625" marB="47625" anchor="ctr"/>
                </a:tc>
                <a:tc hMerge="1">
                  <a:txBody>
                    <a:bodyPr/>
                    <a:lstStyle/>
                    <a:p>
                      <a:endParaRPr lang="en-US"/>
                    </a:p>
                  </a:txBody>
                  <a:tcPr/>
                </a:tc>
                <a:tc gridSpan="2">
                  <a:txBody>
                    <a:bodyPr/>
                    <a:lstStyle/>
                    <a:p>
                      <a:pPr algn="l" fontAlgn="ctr"/>
                      <a:r>
                        <a:rPr lang="en-US" sz="2400" u="none" strike="noStrike">
                          <a:effectLst/>
                        </a:rPr>
                        <a:t>Sender=P</a:t>
                      </a:r>
                      <a:r>
                        <a:rPr lang="en-US" sz="2400" u="none" strike="noStrike" baseline="-25000">
                          <a:effectLst/>
                        </a:rPr>
                        <a:t>6</a:t>
                      </a:r>
                      <a:endParaRPr lang="en-US" sz="2400" b="0" i="0" u="none" strike="noStrike">
                        <a:solidFill>
                          <a:srgbClr val="3F3F3F"/>
                        </a:solidFill>
                        <a:effectLst/>
                        <a:latin typeface="Segoe UI" panose="020B0502040204020203" pitchFamily="34" charset="0"/>
                      </a:endParaRPr>
                    </a:p>
                  </a:txBody>
                  <a:tcPr marL="4763" marR="4763" marT="47625" marB="47625" anchor="ctr"/>
                </a:tc>
                <a:tc hMerge="1">
                  <a:txBody>
                    <a:bodyPr/>
                    <a:lstStyle/>
                    <a:p>
                      <a:endParaRPr lang="en-US"/>
                    </a:p>
                  </a:txBody>
                  <a:tcPr/>
                </a:tc>
                <a:tc gridSpan="2">
                  <a:txBody>
                    <a:bodyPr/>
                    <a:lstStyle/>
                    <a:p>
                      <a:pPr algn="l" fontAlgn="ctr"/>
                      <a:r>
                        <a:rPr lang="en-US" sz="2400" u="none" strike="noStrike">
                          <a:effectLst/>
                        </a:rPr>
                        <a:t>Sender=P</a:t>
                      </a:r>
                      <a:r>
                        <a:rPr lang="en-US" sz="2400" u="none" strike="noStrike" baseline="-25000">
                          <a:effectLst/>
                        </a:rPr>
                        <a:t>7</a:t>
                      </a:r>
                      <a:endParaRPr lang="en-US" sz="2400" b="0" i="0" u="none" strike="noStrike">
                        <a:solidFill>
                          <a:srgbClr val="3F3F3F"/>
                        </a:solidFill>
                        <a:effectLst/>
                        <a:latin typeface="Segoe UI" panose="020B0502040204020203" pitchFamily="34" charset="0"/>
                      </a:endParaRPr>
                    </a:p>
                  </a:txBody>
                  <a:tcPr marL="4763" marR="4763" marT="47625" marB="47625" anchor="ctr"/>
                </a:tc>
                <a:tc hMerge="1">
                  <a:txBody>
                    <a:bodyPr/>
                    <a:lstStyle/>
                    <a:p>
                      <a:endParaRPr lang="en-US"/>
                    </a:p>
                  </a:txBody>
                  <a:tcPr/>
                </a:tc>
                <a:extLst>
                  <a:ext uri="{0D108BD9-81ED-4DB2-BD59-A6C34878D82A}">
                    <a16:rowId xmlns:a16="http://schemas.microsoft.com/office/drawing/2014/main" val="731910036"/>
                  </a:ext>
                </a:extLst>
              </a:tr>
              <a:tr h="180975">
                <a:tc>
                  <a:txBody>
                    <a:bodyPr/>
                    <a:lstStyle/>
                    <a:p>
                      <a:pPr algn="l" fontAlgn="ctr"/>
                      <a:r>
                        <a:rPr lang="en-US" sz="2400" u="none" strike="noStrike">
                          <a:effectLst/>
                        </a:rPr>
                        <a:t>Dest</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Msg</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Dest</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Msg</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Dest</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Msg</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Dest</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Msg</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Dest</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Msg</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Dest</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Msg</a:t>
                      </a:r>
                      <a:endParaRPr lang="en-US" sz="2400" b="0" i="0" u="none" strike="noStrike">
                        <a:solidFill>
                          <a:srgbClr val="3F3F3F"/>
                        </a:solidFill>
                        <a:effectLst/>
                        <a:latin typeface="Segoe UI" panose="020B0502040204020203" pitchFamily="34" charset="0"/>
                      </a:endParaRPr>
                    </a:p>
                  </a:txBody>
                  <a:tcPr marL="4763" marR="4763" marT="47625" marB="47625" anchor="ctr"/>
                </a:tc>
                <a:extLst>
                  <a:ext uri="{0D108BD9-81ED-4DB2-BD59-A6C34878D82A}">
                    <a16:rowId xmlns:a16="http://schemas.microsoft.com/office/drawing/2014/main" val="14809802"/>
                  </a:ext>
                </a:extLst>
              </a:tr>
              <a:tr h="180975">
                <a:tc>
                  <a:txBody>
                    <a:bodyPr/>
                    <a:lstStyle/>
                    <a:p>
                      <a:pPr algn="l" fontAlgn="ctr"/>
                      <a:r>
                        <a:rPr lang="en-US" sz="2400" u="none" strike="noStrike">
                          <a:effectLst/>
                        </a:rPr>
                        <a:t>P</a:t>
                      </a:r>
                      <a:r>
                        <a:rPr lang="en-US" sz="2400" u="none" strike="noStrike" baseline="-25000">
                          <a:effectLst/>
                        </a:rPr>
                        <a:t>2</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dirty="0">
                          <a:effectLst/>
                        </a:rPr>
                        <a:t>{0,</a:t>
                      </a:r>
                      <a:r>
                        <a:rPr lang="en-US" sz="2400" b="1" u="sng" strike="noStrike" dirty="0">
                          <a:effectLst/>
                        </a:rPr>
                        <a:t>12</a:t>
                      </a:r>
                      <a:r>
                        <a:rPr lang="en-US" sz="2400" u="none" strike="noStrike" dirty="0">
                          <a:effectLst/>
                        </a:rPr>
                        <a:t>}</a:t>
                      </a:r>
                      <a:endParaRPr lang="en-US" sz="2400" b="0" i="0" u="none" strike="noStrike" dirty="0">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2</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dirty="0">
                          <a:effectLst/>
                        </a:rPr>
                        <a:t>{0,</a:t>
                      </a:r>
                      <a:r>
                        <a:rPr lang="en-US" sz="2400" b="1" u="sng" strike="noStrike" dirty="0">
                          <a:effectLst/>
                        </a:rPr>
                        <a:t>13</a:t>
                      </a:r>
                      <a:r>
                        <a:rPr lang="en-US" sz="2400" u="none" strike="noStrike" dirty="0">
                          <a:effectLst/>
                        </a:rPr>
                        <a:t>}</a:t>
                      </a:r>
                      <a:endParaRPr lang="en-US" sz="2400" b="0" i="0" u="none" strike="noStrike" dirty="0">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2</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{0,14}</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2</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{1,15}</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2</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{1,16}</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2</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{1,17}</a:t>
                      </a:r>
                      <a:endParaRPr lang="en-US" sz="2400" b="0" i="0" u="none" strike="noStrike">
                        <a:solidFill>
                          <a:srgbClr val="3F3F3F"/>
                        </a:solidFill>
                        <a:effectLst/>
                        <a:latin typeface="Segoe UI" panose="020B0502040204020203" pitchFamily="34" charset="0"/>
                      </a:endParaRPr>
                    </a:p>
                  </a:txBody>
                  <a:tcPr marL="4763" marR="4763" marT="47625" marB="47625" anchor="ctr"/>
                </a:tc>
                <a:extLst>
                  <a:ext uri="{0D108BD9-81ED-4DB2-BD59-A6C34878D82A}">
                    <a16:rowId xmlns:a16="http://schemas.microsoft.com/office/drawing/2014/main" val="2553045037"/>
                  </a:ext>
                </a:extLst>
              </a:tr>
              <a:tr h="180975">
                <a:tc>
                  <a:txBody>
                    <a:bodyPr/>
                    <a:lstStyle/>
                    <a:p>
                      <a:pPr algn="l" fontAlgn="ctr"/>
                      <a:r>
                        <a:rPr lang="en-US" sz="2400" u="none" strike="noStrike">
                          <a:effectLst/>
                        </a:rPr>
                        <a:t>P</a:t>
                      </a:r>
                      <a:r>
                        <a:rPr lang="en-US" sz="2400" u="none" strike="noStrike" baseline="-25000">
                          <a:effectLst/>
                        </a:rPr>
                        <a:t>3</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{0,12}</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3</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{0,13}</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3</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{0,14}</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3</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{1,15}</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3</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{1,16}</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3</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{1,17}</a:t>
                      </a:r>
                      <a:endParaRPr lang="en-US" sz="2400" b="0" i="0" u="none" strike="noStrike">
                        <a:solidFill>
                          <a:srgbClr val="3F3F3F"/>
                        </a:solidFill>
                        <a:effectLst/>
                        <a:latin typeface="Segoe UI" panose="020B0502040204020203" pitchFamily="34" charset="0"/>
                      </a:endParaRPr>
                    </a:p>
                  </a:txBody>
                  <a:tcPr marL="4763" marR="4763" marT="47625" marB="47625" anchor="ctr"/>
                </a:tc>
                <a:extLst>
                  <a:ext uri="{0D108BD9-81ED-4DB2-BD59-A6C34878D82A}">
                    <a16:rowId xmlns:a16="http://schemas.microsoft.com/office/drawing/2014/main" val="4075955427"/>
                  </a:ext>
                </a:extLst>
              </a:tr>
              <a:tr h="180975">
                <a:tc>
                  <a:txBody>
                    <a:bodyPr/>
                    <a:lstStyle/>
                    <a:p>
                      <a:pPr algn="l" fontAlgn="ctr"/>
                      <a:r>
                        <a:rPr lang="en-US" sz="2400" u="none" strike="noStrike">
                          <a:effectLst/>
                        </a:rPr>
                        <a:t>P</a:t>
                      </a:r>
                      <a:r>
                        <a:rPr lang="en-US" sz="2400" u="none" strike="noStrike" baseline="-25000">
                          <a:effectLst/>
                        </a:rPr>
                        <a:t>4</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{0,12}</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4</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{0,13}</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4</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{0,14}</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4</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{1,15}</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4</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{1,16}</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4</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{1,17}</a:t>
                      </a:r>
                      <a:endParaRPr lang="en-US" sz="2400" b="0" i="0" u="none" strike="noStrike">
                        <a:solidFill>
                          <a:srgbClr val="3F3F3F"/>
                        </a:solidFill>
                        <a:effectLst/>
                        <a:latin typeface="Segoe UI" panose="020B0502040204020203" pitchFamily="34" charset="0"/>
                      </a:endParaRPr>
                    </a:p>
                  </a:txBody>
                  <a:tcPr marL="4763" marR="4763" marT="47625" marB="47625" anchor="ctr"/>
                </a:tc>
                <a:extLst>
                  <a:ext uri="{0D108BD9-81ED-4DB2-BD59-A6C34878D82A}">
                    <a16:rowId xmlns:a16="http://schemas.microsoft.com/office/drawing/2014/main" val="2786380288"/>
                  </a:ext>
                </a:extLst>
              </a:tr>
              <a:tr h="180975">
                <a:tc>
                  <a:txBody>
                    <a:bodyPr/>
                    <a:lstStyle/>
                    <a:p>
                      <a:pPr algn="l" fontAlgn="ctr"/>
                      <a:r>
                        <a:rPr lang="en-US" sz="2400" u="none" strike="noStrike">
                          <a:effectLst/>
                        </a:rPr>
                        <a:t>P</a:t>
                      </a:r>
                      <a:r>
                        <a:rPr lang="en-US" sz="2400" u="none" strike="noStrike" baseline="-25000">
                          <a:effectLst/>
                        </a:rPr>
                        <a:t>5</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{0,12}</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5</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{0,13}</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5</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{0,14}</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5</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{1,15}</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5</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{1,16}</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5</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{1,17}</a:t>
                      </a:r>
                      <a:endParaRPr lang="en-US" sz="2400" b="0" i="0" u="none" strike="noStrike">
                        <a:solidFill>
                          <a:srgbClr val="3F3F3F"/>
                        </a:solidFill>
                        <a:effectLst/>
                        <a:latin typeface="Segoe UI" panose="020B0502040204020203" pitchFamily="34" charset="0"/>
                      </a:endParaRPr>
                    </a:p>
                  </a:txBody>
                  <a:tcPr marL="4763" marR="4763" marT="47625" marB="47625" anchor="ctr"/>
                </a:tc>
                <a:extLst>
                  <a:ext uri="{0D108BD9-81ED-4DB2-BD59-A6C34878D82A}">
                    <a16:rowId xmlns:a16="http://schemas.microsoft.com/office/drawing/2014/main" val="2956390508"/>
                  </a:ext>
                </a:extLst>
              </a:tr>
              <a:tr h="180975">
                <a:tc>
                  <a:txBody>
                    <a:bodyPr/>
                    <a:lstStyle/>
                    <a:p>
                      <a:pPr algn="l" fontAlgn="ctr"/>
                      <a:r>
                        <a:rPr lang="en-US" sz="2400" u="none" strike="noStrike">
                          <a:effectLst/>
                        </a:rPr>
                        <a:t>P</a:t>
                      </a:r>
                      <a:r>
                        <a:rPr lang="en-US" sz="2400" u="none" strike="noStrike" baseline="-25000">
                          <a:effectLst/>
                        </a:rPr>
                        <a:t>6</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{0,12}</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6</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{0,13}</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6</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{0,14}</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6</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{1,15}</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6</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{1,16}</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6</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{1,17}</a:t>
                      </a:r>
                      <a:endParaRPr lang="en-US" sz="2400" b="0" i="0" u="none" strike="noStrike">
                        <a:solidFill>
                          <a:srgbClr val="3F3F3F"/>
                        </a:solidFill>
                        <a:effectLst/>
                        <a:latin typeface="Segoe UI" panose="020B0502040204020203" pitchFamily="34" charset="0"/>
                      </a:endParaRPr>
                    </a:p>
                  </a:txBody>
                  <a:tcPr marL="4763" marR="4763" marT="47625" marB="47625" anchor="ctr"/>
                </a:tc>
                <a:extLst>
                  <a:ext uri="{0D108BD9-81ED-4DB2-BD59-A6C34878D82A}">
                    <a16:rowId xmlns:a16="http://schemas.microsoft.com/office/drawing/2014/main" val="1292965529"/>
                  </a:ext>
                </a:extLst>
              </a:tr>
              <a:tr h="180975">
                <a:tc>
                  <a:txBody>
                    <a:bodyPr/>
                    <a:lstStyle/>
                    <a:p>
                      <a:pPr algn="l" fontAlgn="ctr"/>
                      <a:r>
                        <a:rPr lang="en-US" sz="2400" u="none" strike="noStrike">
                          <a:effectLst/>
                        </a:rPr>
                        <a:t>P</a:t>
                      </a:r>
                      <a:r>
                        <a:rPr lang="en-US" sz="2400" u="none" strike="noStrike" baseline="-25000">
                          <a:effectLst/>
                        </a:rPr>
                        <a:t>7</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{0,12}</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dirty="0">
                          <a:effectLst/>
                        </a:rPr>
                        <a:t>P</a:t>
                      </a:r>
                      <a:r>
                        <a:rPr lang="en-US" sz="2400" u="none" strike="noStrike" baseline="-25000" dirty="0">
                          <a:effectLst/>
                        </a:rPr>
                        <a:t>7</a:t>
                      </a:r>
                      <a:endParaRPr lang="en-US" sz="2400" b="0" i="0" u="none" strike="noStrike" dirty="0">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{0,13}</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7</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{0,14}</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7</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{1,15}</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7</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{1,16}</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a:effectLst/>
                        </a:rPr>
                        <a:t>P</a:t>
                      </a:r>
                      <a:r>
                        <a:rPr lang="en-US" sz="2400" u="none" strike="noStrike" baseline="-25000">
                          <a:effectLst/>
                        </a:rPr>
                        <a:t>7</a:t>
                      </a:r>
                      <a:endParaRPr lang="en-US" sz="2400" b="0" i="0" u="none" strike="noStrike">
                        <a:solidFill>
                          <a:srgbClr val="3F3F3F"/>
                        </a:solidFill>
                        <a:effectLst/>
                        <a:latin typeface="Segoe UI" panose="020B0502040204020203" pitchFamily="34" charset="0"/>
                      </a:endParaRPr>
                    </a:p>
                  </a:txBody>
                  <a:tcPr marL="4763" marR="4763" marT="47625" marB="47625" anchor="ctr"/>
                </a:tc>
                <a:tc>
                  <a:txBody>
                    <a:bodyPr/>
                    <a:lstStyle/>
                    <a:p>
                      <a:pPr algn="l" fontAlgn="ctr"/>
                      <a:r>
                        <a:rPr lang="en-US" sz="2400" u="none" strike="noStrike" dirty="0">
                          <a:effectLst/>
                        </a:rPr>
                        <a:t>{1,17}</a:t>
                      </a:r>
                      <a:endParaRPr lang="en-US" sz="2400" b="0" i="0" u="none" strike="noStrike" dirty="0">
                        <a:solidFill>
                          <a:srgbClr val="3F3F3F"/>
                        </a:solidFill>
                        <a:effectLst/>
                        <a:latin typeface="Segoe UI" panose="020B0502040204020203" pitchFamily="34" charset="0"/>
                      </a:endParaRPr>
                    </a:p>
                  </a:txBody>
                  <a:tcPr marL="4763" marR="4763" marT="47625" marB="47625" anchor="ctr"/>
                </a:tc>
                <a:extLst>
                  <a:ext uri="{0D108BD9-81ED-4DB2-BD59-A6C34878D82A}">
                    <a16:rowId xmlns:a16="http://schemas.microsoft.com/office/drawing/2014/main" val="2013273699"/>
                  </a:ext>
                </a:extLst>
              </a:tr>
            </a:tbl>
          </a:graphicData>
        </a:graphic>
      </p:graphicFrame>
      <p:sp>
        <p:nvSpPr>
          <p:cNvPr id="5" name="Rectangle 4"/>
          <p:cNvSpPr/>
          <p:nvPr/>
        </p:nvSpPr>
        <p:spPr>
          <a:xfrm>
            <a:off x="1380744" y="4709160"/>
            <a:ext cx="9336024" cy="1709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{0,12} means that 2 is telling others that I received a message from 1 and the value was 0. Think about the Chinese whisper game.</a:t>
            </a:r>
            <a:endParaRPr lang="en-US" dirty="0"/>
          </a:p>
        </p:txBody>
      </p:sp>
      <p:pic>
        <p:nvPicPr>
          <p:cNvPr id="1026" name="Picture 2" descr="Image result for Chinese whispe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9402106" y="2956795"/>
            <a:ext cx="2629323" cy="147899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10CFEED9-3724-487E-A6CB-74E483D198B1}"/>
              </a:ext>
            </a:extLst>
          </p:cNvPr>
          <p:cNvSpPr>
            <a:spLocks noGrp="1"/>
          </p:cNvSpPr>
          <p:nvPr>
            <p:ph type="title"/>
          </p:nvPr>
        </p:nvSpPr>
        <p:spPr>
          <a:xfrm>
            <a:off x="838200" y="-347472"/>
            <a:ext cx="10515600" cy="1325563"/>
          </a:xfrm>
        </p:spPr>
        <p:txBody>
          <a:bodyPr/>
          <a:lstStyle/>
          <a:p>
            <a:r>
              <a:rPr lang="en-US" dirty="0"/>
              <a:t>Round 1</a:t>
            </a:r>
          </a:p>
        </p:txBody>
      </p:sp>
    </p:spTree>
    <p:extLst>
      <p:ext uri="{BB962C8B-B14F-4D97-AF65-F5344CB8AC3E}">
        <p14:creationId xmlns:p14="http://schemas.microsoft.com/office/powerpoint/2010/main" val="915770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2C5E-B9D6-49A1-BF1C-D19823A03117}"/>
              </a:ext>
            </a:extLst>
          </p:cNvPr>
          <p:cNvSpPr>
            <a:spLocks noGrp="1"/>
          </p:cNvSpPr>
          <p:nvPr>
            <p:ph type="title"/>
          </p:nvPr>
        </p:nvSpPr>
        <p:spPr/>
        <p:txBody>
          <a:bodyPr/>
          <a:lstStyle/>
          <a:p>
            <a:r>
              <a:rPr lang="en-US" dirty="0"/>
              <a:t>Round2</a:t>
            </a:r>
          </a:p>
        </p:txBody>
      </p:sp>
      <p:sp>
        <p:nvSpPr>
          <p:cNvPr id="3" name="Content Placeholder 2">
            <a:extLst>
              <a:ext uri="{FF2B5EF4-FFF2-40B4-BE49-F238E27FC236}">
                <a16:creationId xmlns:a16="http://schemas.microsoft.com/office/drawing/2014/main" id="{6168992B-CCE6-415D-9D2D-E5C780D5B0BC}"/>
              </a:ext>
            </a:extLst>
          </p:cNvPr>
          <p:cNvSpPr>
            <a:spLocks noGrp="1"/>
          </p:cNvSpPr>
          <p:nvPr>
            <p:ph idx="1"/>
          </p:nvPr>
        </p:nvSpPr>
        <p:spPr/>
        <p:txBody>
          <a:bodyPr/>
          <a:lstStyle/>
          <a:p>
            <a:r>
              <a:rPr lang="en-US" dirty="0"/>
              <a:t>Each process (not the source general) will send message to all other </a:t>
            </a:r>
            <a:r>
              <a:rPr lang="en-US" dirty="0" smtClean="0"/>
              <a:t>lieutenants </a:t>
            </a:r>
            <a:r>
              <a:rPr lang="en-US" dirty="0"/>
              <a:t>– cycles are not allowed.</a:t>
            </a:r>
          </a:p>
        </p:txBody>
      </p:sp>
      <p:graphicFrame>
        <p:nvGraphicFramePr>
          <p:cNvPr id="4" name="Table 3">
            <a:extLst>
              <a:ext uri="{FF2B5EF4-FFF2-40B4-BE49-F238E27FC236}">
                <a16:creationId xmlns:a16="http://schemas.microsoft.com/office/drawing/2014/main" id="{4480A695-5352-42B4-8536-0549809D8945}"/>
              </a:ext>
            </a:extLst>
          </p:cNvPr>
          <p:cNvGraphicFramePr>
            <a:graphicFrameLocks noGrp="1"/>
          </p:cNvGraphicFramePr>
          <p:nvPr>
            <p:extLst>
              <p:ext uri="{D42A27DB-BD31-4B8C-83A1-F6EECF244321}">
                <p14:modId xmlns:p14="http://schemas.microsoft.com/office/powerpoint/2010/main" val="3348144025"/>
              </p:ext>
            </p:extLst>
          </p:nvPr>
        </p:nvGraphicFramePr>
        <p:xfrm>
          <a:off x="2186608" y="3196390"/>
          <a:ext cx="8353842" cy="1836420"/>
        </p:xfrm>
        <a:graphic>
          <a:graphicData uri="http://schemas.openxmlformats.org/drawingml/2006/table">
            <a:tbl>
              <a:tblPr>
                <a:tableStyleId>{616DA210-FB5B-4158-B5E0-FEB733F419BA}</a:tableStyleId>
              </a:tblPr>
              <a:tblGrid>
                <a:gridCol w="1392307">
                  <a:extLst>
                    <a:ext uri="{9D8B030D-6E8A-4147-A177-3AD203B41FA5}">
                      <a16:colId xmlns:a16="http://schemas.microsoft.com/office/drawing/2014/main" val="873379253"/>
                    </a:ext>
                  </a:extLst>
                </a:gridCol>
                <a:gridCol w="1392307">
                  <a:extLst>
                    <a:ext uri="{9D8B030D-6E8A-4147-A177-3AD203B41FA5}">
                      <a16:colId xmlns:a16="http://schemas.microsoft.com/office/drawing/2014/main" val="2772022475"/>
                    </a:ext>
                  </a:extLst>
                </a:gridCol>
                <a:gridCol w="1392307">
                  <a:extLst>
                    <a:ext uri="{9D8B030D-6E8A-4147-A177-3AD203B41FA5}">
                      <a16:colId xmlns:a16="http://schemas.microsoft.com/office/drawing/2014/main" val="1228671315"/>
                    </a:ext>
                  </a:extLst>
                </a:gridCol>
                <a:gridCol w="1392307">
                  <a:extLst>
                    <a:ext uri="{9D8B030D-6E8A-4147-A177-3AD203B41FA5}">
                      <a16:colId xmlns:a16="http://schemas.microsoft.com/office/drawing/2014/main" val="3028740992"/>
                    </a:ext>
                  </a:extLst>
                </a:gridCol>
                <a:gridCol w="1392307">
                  <a:extLst>
                    <a:ext uri="{9D8B030D-6E8A-4147-A177-3AD203B41FA5}">
                      <a16:colId xmlns:a16="http://schemas.microsoft.com/office/drawing/2014/main" val="1753220909"/>
                    </a:ext>
                  </a:extLst>
                </a:gridCol>
                <a:gridCol w="1392307">
                  <a:extLst>
                    <a:ext uri="{9D8B030D-6E8A-4147-A177-3AD203B41FA5}">
                      <a16:colId xmlns:a16="http://schemas.microsoft.com/office/drawing/2014/main" val="3675708084"/>
                    </a:ext>
                  </a:extLst>
                </a:gridCol>
              </a:tblGrid>
              <a:tr h="0">
                <a:tc>
                  <a:txBody>
                    <a:bodyPr/>
                    <a:lstStyle/>
                    <a:p>
                      <a:r>
                        <a:rPr lang="en-US">
                          <a:effectLst/>
                        </a:rPr>
                        <a:t>Sender=P</a:t>
                      </a:r>
                      <a:r>
                        <a:rPr lang="en-US" baseline="-25000">
                          <a:effectLst/>
                        </a:rPr>
                        <a:t>2</a:t>
                      </a:r>
                      <a:endParaRPr lang="en-US">
                        <a:effectLst/>
                      </a:endParaRPr>
                    </a:p>
                  </a:txBody>
                  <a:tcPr marL="71438" marR="71438" marT="47625" marB="47625" anchor="ctr"/>
                </a:tc>
                <a:tc>
                  <a:txBody>
                    <a:bodyPr/>
                    <a:lstStyle/>
                    <a:p>
                      <a:r>
                        <a:rPr lang="en-US">
                          <a:effectLst/>
                        </a:rPr>
                        <a:t>Sender=P</a:t>
                      </a:r>
                      <a:r>
                        <a:rPr lang="en-US" baseline="-25000">
                          <a:effectLst/>
                        </a:rPr>
                        <a:t>3</a:t>
                      </a:r>
                      <a:endParaRPr lang="en-US">
                        <a:effectLst/>
                      </a:endParaRPr>
                    </a:p>
                  </a:txBody>
                  <a:tcPr marL="71438" marR="71438" marT="47625" marB="47625" anchor="ctr"/>
                </a:tc>
                <a:tc>
                  <a:txBody>
                    <a:bodyPr/>
                    <a:lstStyle/>
                    <a:p>
                      <a:r>
                        <a:rPr lang="en-US">
                          <a:effectLst/>
                        </a:rPr>
                        <a:t>Sender=P</a:t>
                      </a:r>
                      <a:r>
                        <a:rPr lang="en-US" baseline="-25000">
                          <a:effectLst/>
                        </a:rPr>
                        <a:t>4</a:t>
                      </a:r>
                      <a:endParaRPr lang="en-US">
                        <a:effectLst/>
                      </a:endParaRPr>
                    </a:p>
                  </a:txBody>
                  <a:tcPr marL="71438" marR="71438" marT="47625" marB="47625" anchor="ctr"/>
                </a:tc>
                <a:tc>
                  <a:txBody>
                    <a:bodyPr/>
                    <a:lstStyle/>
                    <a:p>
                      <a:r>
                        <a:rPr lang="en-US">
                          <a:effectLst/>
                        </a:rPr>
                        <a:t>Sender=P</a:t>
                      </a:r>
                      <a:r>
                        <a:rPr lang="en-US" baseline="-25000">
                          <a:effectLst/>
                        </a:rPr>
                        <a:t>5</a:t>
                      </a:r>
                      <a:endParaRPr lang="en-US">
                        <a:effectLst/>
                      </a:endParaRPr>
                    </a:p>
                  </a:txBody>
                  <a:tcPr marL="71438" marR="71438" marT="47625" marB="47625" anchor="ctr"/>
                </a:tc>
                <a:tc>
                  <a:txBody>
                    <a:bodyPr/>
                    <a:lstStyle/>
                    <a:p>
                      <a:r>
                        <a:rPr lang="en-US">
                          <a:effectLst/>
                        </a:rPr>
                        <a:t>Sender=P</a:t>
                      </a:r>
                      <a:r>
                        <a:rPr lang="en-US" baseline="-25000">
                          <a:effectLst/>
                        </a:rPr>
                        <a:t>6</a:t>
                      </a:r>
                      <a:endParaRPr lang="en-US">
                        <a:effectLst/>
                      </a:endParaRPr>
                    </a:p>
                  </a:txBody>
                  <a:tcPr marL="71438" marR="71438" marT="47625" marB="47625" anchor="ctr"/>
                </a:tc>
                <a:tc>
                  <a:txBody>
                    <a:bodyPr/>
                    <a:lstStyle/>
                    <a:p>
                      <a:r>
                        <a:rPr lang="en-US">
                          <a:effectLst/>
                        </a:rPr>
                        <a:t>Sender=P</a:t>
                      </a:r>
                      <a:r>
                        <a:rPr lang="en-US" baseline="-25000">
                          <a:effectLst/>
                        </a:rPr>
                        <a:t>7</a:t>
                      </a:r>
                      <a:endParaRPr lang="en-US">
                        <a:effectLst/>
                      </a:endParaRPr>
                    </a:p>
                  </a:txBody>
                  <a:tcPr marL="71438" marR="71438" marT="47625" marB="47625" anchor="ctr"/>
                </a:tc>
                <a:extLst>
                  <a:ext uri="{0D108BD9-81ED-4DB2-BD59-A6C34878D82A}">
                    <a16:rowId xmlns:a16="http://schemas.microsoft.com/office/drawing/2014/main" val="2261200767"/>
                  </a:ext>
                </a:extLst>
              </a:tr>
              <a:tr h="0">
                <a:tc>
                  <a:txBody>
                    <a:bodyPr/>
                    <a:lstStyle/>
                    <a:p>
                      <a:r>
                        <a:rPr lang="en-US">
                          <a:effectLst/>
                        </a:rPr>
                        <a:t>{0,132}</a:t>
                      </a:r>
                      <a:br>
                        <a:rPr lang="en-US">
                          <a:effectLst/>
                        </a:rPr>
                      </a:br>
                      <a:r>
                        <a:rPr lang="en-US">
                          <a:effectLst/>
                        </a:rPr>
                        <a:t>{0,142}</a:t>
                      </a:r>
                      <a:br>
                        <a:rPr lang="en-US">
                          <a:effectLst/>
                        </a:rPr>
                      </a:br>
                      <a:r>
                        <a:rPr lang="en-US">
                          <a:effectLst/>
                        </a:rPr>
                        <a:t>{1,152}</a:t>
                      </a:r>
                      <a:br>
                        <a:rPr lang="en-US">
                          <a:effectLst/>
                        </a:rPr>
                      </a:br>
                      <a:r>
                        <a:rPr lang="en-US">
                          <a:effectLst/>
                        </a:rPr>
                        <a:t>{1,162}</a:t>
                      </a:r>
                      <a:br>
                        <a:rPr lang="en-US">
                          <a:effectLst/>
                        </a:rPr>
                      </a:br>
                      <a:r>
                        <a:rPr lang="en-US">
                          <a:effectLst/>
                        </a:rPr>
                        <a:t>{1,172}</a:t>
                      </a:r>
                    </a:p>
                  </a:txBody>
                  <a:tcPr marL="71438" marR="71438" marT="47625" marB="47625" anchor="ctr"/>
                </a:tc>
                <a:tc>
                  <a:txBody>
                    <a:bodyPr/>
                    <a:lstStyle/>
                    <a:p>
                      <a:r>
                        <a:rPr lang="en-US">
                          <a:effectLst/>
                        </a:rPr>
                        <a:t>{0,123}</a:t>
                      </a:r>
                      <a:br>
                        <a:rPr lang="en-US">
                          <a:effectLst/>
                        </a:rPr>
                      </a:br>
                      <a:r>
                        <a:rPr lang="en-US">
                          <a:effectLst/>
                        </a:rPr>
                        <a:t>{0,143}</a:t>
                      </a:r>
                      <a:br>
                        <a:rPr lang="en-US">
                          <a:effectLst/>
                        </a:rPr>
                      </a:br>
                      <a:r>
                        <a:rPr lang="en-US">
                          <a:effectLst/>
                        </a:rPr>
                        <a:t>{1,153}</a:t>
                      </a:r>
                      <a:br>
                        <a:rPr lang="en-US">
                          <a:effectLst/>
                        </a:rPr>
                      </a:br>
                      <a:r>
                        <a:rPr lang="en-US">
                          <a:effectLst/>
                        </a:rPr>
                        <a:t>{1,163}</a:t>
                      </a:r>
                      <a:br>
                        <a:rPr lang="en-US">
                          <a:effectLst/>
                        </a:rPr>
                      </a:br>
                      <a:r>
                        <a:rPr lang="en-US">
                          <a:effectLst/>
                        </a:rPr>
                        <a:t>{1,173}</a:t>
                      </a:r>
                    </a:p>
                  </a:txBody>
                  <a:tcPr marL="71438" marR="71438" marT="47625" marB="47625" anchor="ctr"/>
                </a:tc>
                <a:tc>
                  <a:txBody>
                    <a:bodyPr/>
                    <a:lstStyle/>
                    <a:p>
                      <a:r>
                        <a:rPr lang="en-US">
                          <a:effectLst/>
                        </a:rPr>
                        <a:t>{0,124}</a:t>
                      </a:r>
                      <a:br>
                        <a:rPr lang="en-US">
                          <a:effectLst/>
                        </a:rPr>
                      </a:br>
                      <a:r>
                        <a:rPr lang="en-US">
                          <a:effectLst/>
                        </a:rPr>
                        <a:t>{0,134}</a:t>
                      </a:r>
                      <a:br>
                        <a:rPr lang="en-US">
                          <a:effectLst/>
                        </a:rPr>
                      </a:br>
                      <a:r>
                        <a:rPr lang="en-US">
                          <a:effectLst/>
                        </a:rPr>
                        <a:t>{1,154}</a:t>
                      </a:r>
                      <a:br>
                        <a:rPr lang="en-US">
                          <a:effectLst/>
                        </a:rPr>
                      </a:br>
                      <a:r>
                        <a:rPr lang="en-US">
                          <a:effectLst/>
                        </a:rPr>
                        <a:t>{1,164}</a:t>
                      </a:r>
                      <a:br>
                        <a:rPr lang="en-US">
                          <a:effectLst/>
                        </a:rPr>
                      </a:br>
                      <a:r>
                        <a:rPr lang="en-US">
                          <a:effectLst/>
                        </a:rPr>
                        <a:t>{1,174}</a:t>
                      </a:r>
                    </a:p>
                  </a:txBody>
                  <a:tcPr marL="71438" marR="71438" marT="47625" marB="47625" anchor="ctr"/>
                </a:tc>
                <a:tc>
                  <a:txBody>
                    <a:bodyPr/>
                    <a:lstStyle/>
                    <a:p>
                      <a:r>
                        <a:rPr lang="en-US">
                          <a:effectLst/>
                        </a:rPr>
                        <a:t>{0,125}</a:t>
                      </a:r>
                      <a:br>
                        <a:rPr lang="en-US">
                          <a:effectLst/>
                        </a:rPr>
                      </a:br>
                      <a:r>
                        <a:rPr lang="en-US">
                          <a:effectLst/>
                        </a:rPr>
                        <a:t>{0,135}</a:t>
                      </a:r>
                      <a:br>
                        <a:rPr lang="en-US">
                          <a:effectLst/>
                        </a:rPr>
                      </a:br>
                      <a:r>
                        <a:rPr lang="en-US">
                          <a:effectLst/>
                        </a:rPr>
                        <a:t>{0,145}</a:t>
                      </a:r>
                      <a:br>
                        <a:rPr lang="en-US">
                          <a:effectLst/>
                        </a:rPr>
                      </a:br>
                      <a:r>
                        <a:rPr lang="en-US">
                          <a:effectLst/>
                        </a:rPr>
                        <a:t>{1,165}</a:t>
                      </a:r>
                      <a:br>
                        <a:rPr lang="en-US">
                          <a:effectLst/>
                        </a:rPr>
                      </a:br>
                      <a:r>
                        <a:rPr lang="en-US">
                          <a:effectLst/>
                        </a:rPr>
                        <a:t>{1,175}</a:t>
                      </a:r>
                    </a:p>
                  </a:txBody>
                  <a:tcPr marL="71438" marR="71438" marT="47625" marB="47625" anchor="ctr"/>
                </a:tc>
                <a:tc>
                  <a:txBody>
                    <a:bodyPr/>
                    <a:lstStyle/>
                    <a:p>
                      <a:r>
                        <a:rPr lang="en-US">
                          <a:effectLst/>
                        </a:rPr>
                        <a:t>{0,126}</a:t>
                      </a:r>
                      <a:br>
                        <a:rPr lang="en-US">
                          <a:effectLst/>
                        </a:rPr>
                      </a:br>
                      <a:r>
                        <a:rPr lang="en-US">
                          <a:effectLst/>
                        </a:rPr>
                        <a:t>{0,136}</a:t>
                      </a:r>
                      <a:br>
                        <a:rPr lang="en-US">
                          <a:effectLst/>
                        </a:rPr>
                      </a:br>
                      <a:r>
                        <a:rPr lang="en-US">
                          <a:effectLst/>
                        </a:rPr>
                        <a:t>{0,146}</a:t>
                      </a:r>
                      <a:br>
                        <a:rPr lang="en-US">
                          <a:effectLst/>
                        </a:rPr>
                      </a:br>
                      <a:r>
                        <a:rPr lang="en-US">
                          <a:effectLst/>
                        </a:rPr>
                        <a:t>{1,156}</a:t>
                      </a:r>
                      <a:br>
                        <a:rPr lang="en-US">
                          <a:effectLst/>
                        </a:rPr>
                      </a:br>
                      <a:r>
                        <a:rPr lang="en-US">
                          <a:effectLst/>
                        </a:rPr>
                        <a:t>{1,176}</a:t>
                      </a:r>
                    </a:p>
                  </a:txBody>
                  <a:tcPr marL="71438" marR="71438" marT="47625" marB="47625" anchor="ctr"/>
                </a:tc>
                <a:tc>
                  <a:txBody>
                    <a:bodyPr/>
                    <a:lstStyle/>
                    <a:p>
                      <a:r>
                        <a:rPr lang="en-US" dirty="0">
                          <a:effectLst/>
                        </a:rPr>
                        <a:t>{0,127}</a:t>
                      </a:r>
                      <a:br>
                        <a:rPr lang="en-US" dirty="0">
                          <a:effectLst/>
                        </a:rPr>
                      </a:br>
                      <a:r>
                        <a:rPr lang="en-US" dirty="0">
                          <a:effectLst/>
                        </a:rPr>
                        <a:t>{0,137}</a:t>
                      </a:r>
                      <a:br>
                        <a:rPr lang="en-US" dirty="0">
                          <a:effectLst/>
                        </a:rPr>
                      </a:br>
                      <a:r>
                        <a:rPr lang="en-US" dirty="0">
                          <a:effectLst/>
                        </a:rPr>
                        <a:t>{0,147}</a:t>
                      </a:r>
                      <a:br>
                        <a:rPr lang="en-US" dirty="0">
                          <a:effectLst/>
                        </a:rPr>
                      </a:br>
                      <a:r>
                        <a:rPr lang="en-US" dirty="0">
                          <a:effectLst/>
                        </a:rPr>
                        <a:t>{1,157}</a:t>
                      </a:r>
                      <a:br>
                        <a:rPr lang="en-US" dirty="0">
                          <a:effectLst/>
                        </a:rPr>
                      </a:br>
                      <a:r>
                        <a:rPr lang="en-US" dirty="0">
                          <a:effectLst/>
                        </a:rPr>
                        <a:t>{1,167}</a:t>
                      </a:r>
                    </a:p>
                  </a:txBody>
                  <a:tcPr marL="71438" marR="71438" marT="47625" marB="47625" anchor="ctr"/>
                </a:tc>
                <a:extLst>
                  <a:ext uri="{0D108BD9-81ED-4DB2-BD59-A6C34878D82A}">
                    <a16:rowId xmlns:a16="http://schemas.microsoft.com/office/drawing/2014/main" val="3843507039"/>
                  </a:ext>
                </a:extLst>
              </a:tr>
            </a:tbl>
          </a:graphicData>
        </a:graphic>
      </p:graphicFrame>
      <p:sp>
        <p:nvSpPr>
          <p:cNvPr id="5" name="Rectangle 4"/>
          <p:cNvSpPr/>
          <p:nvPr/>
        </p:nvSpPr>
        <p:spPr>
          <a:xfrm>
            <a:off x="1427988" y="5167426"/>
            <a:ext cx="9336024" cy="1709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{0,132} Two is telling others that I received a message from 3 which says that 3 received a message from </a:t>
            </a:r>
            <a:r>
              <a:rPr lang="en-US" smtClean="0"/>
              <a:t>1 which was 0</a:t>
            </a:r>
            <a:endParaRPr lang="en-US" dirty="0"/>
          </a:p>
        </p:txBody>
      </p:sp>
    </p:spTree>
    <p:extLst>
      <p:ext uri="{BB962C8B-B14F-4D97-AF65-F5344CB8AC3E}">
        <p14:creationId xmlns:p14="http://schemas.microsoft.com/office/powerpoint/2010/main" val="83440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2E976-CC2B-4050-B3D0-D3F60D43EBE4}"/>
              </a:ext>
            </a:extLst>
          </p:cNvPr>
          <p:cNvSpPr>
            <a:spLocks noGrp="1"/>
          </p:cNvSpPr>
          <p:nvPr>
            <p:ph type="title"/>
          </p:nvPr>
        </p:nvSpPr>
        <p:spPr/>
        <p:txBody>
          <a:bodyPr/>
          <a:lstStyle/>
          <a:p>
            <a:r>
              <a:rPr lang="en-US" dirty="0"/>
              <a:t>Tree Storage</a:t>
            </a:r>
          </a:p>
        </p:txBody>
      </p:sp>
      <p:sp>
        <p:nvSpPr>
          <p:cNvPr id="3" name="Content Placeholder 2">
            <a:extLst>
              <a:ext uri="{FF2B5EF4-FFF2-40B4-BE49-F238E27FC236}">
                <a16:creationId xmlns:a16="http://schemas.microsoft.com/office/drawing/2014/main" id="{97B8A56B-CDE7-4BA9-97C8-DC115C1BA780}"/>
              </a:ext>
            </a:extLst>
          </p:cNvPr>
          <p:cNvSpPr>
            <a:spLocks noGrp="1"/>
          </p:cNvSpPr>
          <p:nvPr>
            <p:ph idx="1"/>
          </p:nvPr>
        </p:nvSpPr>
        <p:spPr>
          <a:xfrm>
            <a:off x="838200" y="1825625"/>
            <a:ext cx="5179943" cy="4351338"/>
          </a:xfrm>
        </p:spPr>
        <p:txBody>
          <a:bodyPr/>
          <a:lstStyle/>
          <a:p>
            <a:r>
              <a:rPr lang="en-US" dirty="0"/>
              <a:t>Each process stores all messages it has received in a tree structure.</a:t>
            </a:r>
          </a:p>
          <a:p>
            <a:r>
              <a:rPr lang="en-US" dirty="0"/>
              <a:t>While sending messages in each round, processes are also accumulating incoming messages. The messages are stored in a tree format, with each round of messages occupying one level of the tree. </a:t>
            </a:r>
          </a:p>
        </p:txBody>
      </p:sp>
    </p:spTree>
    <p:extLst>
      <p:ext uri="{BB962C8B-B14F-4D97-AF65-F5344CB8AC3E}">
        <p14:creationId xmlns:p14="http://schemas.microsoft.com/office/powerpoint/2010/main" val="3230830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2E976-CC2B-4050-B3D0-D3F60D43EBE4}"/>
              </a:ext>
            </a:extLst>
          </p:cNvPr>
          <p:cNvSpPr>
            <a:spLocks noGrp="1"/>
          </p:cNvSpPr>
          <p:nvPr>
            <p:ph type="title"/>
          </p:nvPr>
        </p:nvSpPr>
        <p:spPr/>
        <p:txBody>
          <a:bodyPr/>
          <a:lstStyle/>
          <a:p>
            <a:r>
              <a:rPr lang="en-US" dirty="0"/>
              <a:t>Tree Storage</a:t>
            </a:r>
          </a:p>
        </p:txBody>
      </p:sp>
      <p:sp>
        <p:nvSpPr>
          <p:cNvPr id="3" name="Content Placeholder 2">
            <a:extLst>
              <a:ext uri="{FF2B5EF4-FFF2-40B4-BE49-F238E27FC236}">
                <a16:creationId xmlns:a16="http://schemas.microsoft.com/office/drawing/2014/main" id="{97B8A56B-CDE7-4BA9-97C8-DC115C1BA780}"/>
              </a:ext>
            </a:extLst>
          </p:cNvPr>
          <p:cNvSpPr>
            <a:spLocks noGrp="1"/>
          </p:cNvSpPr>
          <p:nvPr>
            <p:ph idx="1"/>
          </p:nvPr>
        </p:nvSpPr>
        <p:spPr>
          <a:xfrm>
            <a:off x="838200" y="1825625"/>
            <a:ext cx="5179943" cy="4351338"/>
          </a:xfrm>
        </p:spPr>
        <p:txBody>
          <a:bodyPr/>
          <a:lstStyle/>
          <a:p>
            <a:r>
              <a:rPr lang="en-US" dirty="0"/>
              <a:t>Each process stores all messages it has received in a tree structure.</a:t>
            </a:r>
          </a:p>
          <a:p>
            <a:r>
              <a:rPr lang="en-US" dirty="0"/>
              <a:t>While sending messages in each round, processes are also accumulating incoming messages. The messages are stored in a tree format, with each round of messages occupying one level of the tree. </a:t>
            </a:r>
          </a:p>
        </p:txBody>
      </p:sp>
      <p:pic>
        <p:nvPicPr>
          <p:cNvPr id="10242" name="Picture 2" descr="A much more complicated tree with seven nodes and two faulty processes">
            <a:extLst>
              <a:ext uri="{FF2B5EF4-FFF2-40B4-BE49-F238E27FC236}">
                <a16:creationId xmlns:a16="http://schemas.microsoft.com/office/drawing/2014/main" id="{4B3ADB50-C403-4C10-A28F-62E59D607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6440" y="365125"/>
            <a:ext cx="3600450" cy="64484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54E7D8-8764-47DB-8AA2-7CC89B5C23BC}"/>
              </a:ext>
            </a:extLst>
          </p:cNvPr>
          <p:cNvSpPr txBox="1"/>
          <p:nvPr/>
        </p:nvSpPr>
        <p:spPr>
          <a:xfrm>
            <a:off x="3032052" y="6492875"/>
            <a:ext cx="6127896" cy="369332"/>
          </a:xfrm>
          <a:prstGeom prst="rect">
            <a:avLst/>
          </a:prstGeom>
          <a:noFill/>
        </p:spPr>
        <p:txBody>
          <a:bodyPr wrap="none" rtlCol="0">
            <a:spAutoFit/>
          </a:bodyPr>
          <a:lstStyle/>
          <a:p>
            <a:r>
              <a:rPr lang="en-US" dirty="0"/>
              <a:t>An example t</a:t>
            </a:r>
            <a:r>
              <a:rPr lang="en-US" b="1" dirty="0"/>
              <a:t>ree with </a:t>
            </a:r>
            <a:r>
              <a:rPr lang="en-US" b="1" i="1" dirty="0"/>
              <a:t>n=7</a:t>
            </a:r>
            <a:r>
              <a:rPr lang="en-US" b="1" dirty="0"/>
              <a:t>, </a:t>
            </a:r>
            <a:r>
              <a:rPr lang="en-US" b="1" i="1" dirty="0"/>
              <a:t>m=2</a:t>
            </a:r>
            <a:r>
              <a:rPr lang="en-US" b="1" dirty="0"/>
              <a:t>, and faulty processes P</a:t>
            </a:r>
            <a:r>
              <a:rPr lang="en-US" b="1" baseline="-25000" dirty="0"/>
              <a:t>6</a:t>
            </a:r>
            <a:r>
              <a:rPr lang="en-US" b="1" dirty="0"/>
              <a:t> and P</a:t>
            </a:r>
            <a:r>
              <a:rPr lang="en-US" b="1" baseline="-25000" dirty="0"/>
              <a:t>7</a:t>
            </a:r>
            <a:endParaRPr lang="en-US" dirty="0"/>
          </a:p>
        </p:txBody>
      </p:sp>
    </p:spTree>
    <p:extLst>
      <p:ext uri="{BB962C8B-B14F-4D97-AF65-F5344CB8AC3E}">
        <p14:creationId xmlns:p14="http://schemas.microsoft.com/office/powerpoint/2010/main" val="3795234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2E976-CC2B-4050-B3D0-D3F60D43EBE4}"/>
              </a:ext>
            </a:extLst>
          </p:cNvPr>
          <p:cNvSpPr>
            <a:spLocks noGrp="1"/>
          </p:cNvSpPr>
          <p:nvPr>
            <p:ph type="title"/>
          </p:nvPr>
        </p:nvSpPr>
        <p:spPr/>
        <p:txBody>
          <a:bodyPr/>
          <a:lstStyle/>
          <a:p>
            <a:r>
              <a:rPr lang="en-US" dirty="0"/>
              <a:t>Tree Storage</a:t>
            </a:r>
          </a:p>
        </p:txBody>
      </p:sp>
      <p:sp>
        <p:nvSpPr>
          <p:cNvPr id="3" name="Content Placeholder 2">
            <a:extLst>
              <a:ext uri="{FF2B5EF4-FFF2-40B4-BE49-F238E27FC236}">
                <a16:creationId xmlns:a16="http://schemas.microsoft.com/office/drawing/2014/main" id="{97B8A56B-CDE7-4BA9-97C8-DC115C1BA780}"/>
              </a:ext>
            </a:extLst>
          </p:cNvPr>
          <p:cNvSpPr>
            <a:spLocks noGrp="1"/>
          </p:cNvSpPr>
          <p:nvPr>
            <p:ph idx="1"/>
          </p:nvPr>
        </p:nvSpPr>
        <p:spPr>
          <a:xfrm>
            <a:off x="838200" y="1825625"/>
            <a:ext cx="5179943" cy="4351338"/>
          </a:xfrm>
        </p:spPr>
        <p:txBody>
          <a:bodyPr/>
          <a:lstStyle/>
          <a:p>
            <a:r>
              <a:rPr lang="en-US" dirty="0" smtClean="0"/>
              <a:t>Number of messages….</a:t>
            </a:r>
            <a:endParaRPr lang="en-US" dirty="0"/>
          </a:p>
        </p:txBody>
      </p:sp>
      <p:pic>
        <p:nvPicPr>
          <p:cNvPr id="10242" name="Picture 2" descr="A much more complicated tree with seven nodes and two faulty processes">
            <a:extLst>
              <a:ext uri="{FF2B5EF4-FFF2-40B4-BE49-F238E27FC236}">
                <a16:creationId xmlns:a16="http://schemas.microsoft.com/office/drawing/2014/main" id="{4B3ADB50-C403-4C10-A28F-62E59D607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6440" y="365125"/>
            <a:ext cx="3600450" cy="64484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54E7D8-8764-47DB-8AA2-7CC89B5C23BC}"/>
              </a:ext>
            </a:extLst>
          </p:cNvPr>
          <p:cNvSpPr txBox="1"/>
          <p:nvPr/>
        </p:nvSpPr>
        <p:spPr>
          <a:xfrm>
            <a:off x="3032052" y="6492875"/>
            <a:ext cx="6127896" cy="369332"/>
          </a:xfrm>
          <a:prstGeom prst="rect">
            <a:avLst/>
          </a:prstGeom>
          <a:noFill/>
        </p:spPr>
        <p:txBody>
          <a:bodyPr wrap="none" rtlCol="0">
            <a:spAutoFit/>
          </a:bodyPr>
          <a:lstStyle/>
          <a:p>
            <a:r>
              <a:rPr lang="en-US" dirty="0"/>
              <a:t>An example t</a:t>
            </a:r>
            <a:r>
              <a:rPr lang="en-US" b="1" dirty="0"/>
              <a:t>ree with </a:t>
            </a:r>
            <a:r>
              <a:rPr lang="en-US" b="1" i="1" dirty="0"/>
              <a:t>n=7</a:t>
            </a:r>
            <a:r>
              <a:rPr lang="en-US" b="1" dirty="0"/>
              <a:t>, </a:t>
            </a:r>
            <a:r>
              <a:rPr lang="en-US" b="1" i="1" dirty="0"/>
              <a:t>m=2</a:t>
            </a:r>
            <a:r>
              <a:rPr lang="en-US" b="1" dirty="0"/>
              <a:t>, and faulty processes P</a:t>
            </a:r>
            <a:r>
              <a:rPr lang="en-US" b="1" baseline="-25000" dirty="0"/>
              <a:t>6</a:t>
            </a:r>
            <a:r>
              <a:rPr lang="en-US" b="1" dirty="0"/>
              <a:t> and P</a:t>
            </a:r>
            <a:r>
              <a:rPr lang="en-US" b="1" baseline="-25000" dirty="0"/>
              <a:t>7</a:t>
            </a:r>
            <a:endParaRPr lang="en-US" dirty="0"/>
          </a:p>
        </p:txBody>
      </p:sp>
    </p:spTree>
    <p:extLst>
      <p:ext uri="{BB962C8B-B14F-4D97-AF65-F5344CB8AC3E}">
        <p14:creationId xmlns:p14="http://schemas.microsoft.com/office/powerpoint/2010/main" val="662426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2E976-CC2B-4050-B3D0-D3F60D43EBE4}"/>
              </a:ext>
            </a:extLst>
          </p:cNvPr>
          <p:cNvSpPr>
            <a:spLocks noGrp="1"/>
          </p:cNvSpPr>
          <p:nvPr>
            <p:ph type="title"/>
          </p:nvPr>
        </p:nvSpPr>
        <p:spPr/>
        <p:txBody>
          <a:bodyPr/>
          <a:lstStyle/>
          <a:p>
            <a:r>
              <a:rPr lang="en-US" dirty="0"/>
              <a:t>Tree Storage</a:t>
            </a:r>
          </a:p>
        </p:txBody>
      </p:sp>
      <p:sp>
        <p:nvSpPr>
          <p:cNvPr id="3" name="Content Placeholder 2">
            <a:extLst>
              <a:ext uri="{FF2B5EF4-FFF2-40B4-BE49-F238E27FC236}">
                <a16:creationId xmlns:a16="http://schemas.microsoft.com/office/drawing/2014/main" id="{97B8A56B-CDE7-4BA9-97C8-DC115C1BA780}"/>
              </a:ext>
            </a:extLst>
          </p:cNvPr>
          <p:cNvSpPr>
            <a:spLocks noGrp="1"/>
          </p:cNvSpPr>
          <p:nvPr>
            <p:ph idx="1"/>
          </p:nvPr>
        </p:nvSpPr>
        <p:spPr>
          <a:xfrm>
            <a:off x="838200" y="1825625"/>
            <a:ext cx="5179943" cy="4351338"/>
          </a:xfrm>
        </p:spPr>
        <p:txBody>
          <a:bodyPr/>
          <a:lstStyle/>
          <a:p>
            <a:r>
              <a:rPr lang="en-US" dirty="0" smtClean="0"/>
              <a:t>Number of messages….</a:t>
            </a:r>
            <a:endParaRPr lang="en-US" dirty="0"/>
          </a:p>
          <a:p>
            <a:r>
              <a:rPr lang="en-US" dirty="0" smtClean="0"/>
              <a:t>(N-1)*(N-2)….(N-M)  </a:t>
            </a:r>
          </a:p>
          <a:p>
            <a:pPr lvl="1"/>
            <a:r>
              <a:rPr lang="en-US" dirty="0" smtClean="0"/>
              <a:t>N total number of nodes</a:t>
            </a:r>
          </a:p>
          <a:p>
            <a:pPr lvl="1"/>
            <a:r>
              <a:rPr lang="en-US" dirty="0" smtClean="0"/>
              <a:t>M (max) number of faulty nodes.</a:t>
            </a:r>
          </a:p>
          <a:p>
            <a:pPr marL="457200" lvl="1" indent="0">
              <a:buNone/>
            </a:pPr>
            <a:r>
              <a:rPr lang="en-US" smtClean="0"/>
              <a:t>= (N-1)!/(N-(M+1))!</a:t>
            </a:r>
            <a:endParaRPr lang="en-US" dirty="0"/>
          </a:p>
        </p:txBody>
      </p:sp>
      <p:pic>
        <p:nvPicPr>
          <p:cNvPr id="10242" name="Picture 2" descr="A much more complicated tree with seven nodes and two faulty processes">
            <a:extLst>
              <a:ext uri="{FF2B5EF4-FFF2-40B4-BE49-F238E27FC236}">
                <a16:creationId xmlns:a16="http://schemas.microsoft.com/office/drawing/2014/main" id="{4B3ADB50-C403-4C10-A28F-62E59D607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6440" y="365125"/>
            <a:ext cx="3600450" cy="64484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54E7D8-8764-47DB-8AA2-7CC89B5C23BC}"/>
              </a:ext>
            </a:extLst>
          </p:cNvPr>
          <p:cNvSpPr txBox="1"/>
          <p:nvPr/>
        </p:nvSpPr>
        <p:spPr>
          <a:xfrm>
            <a:off x="3032052" y="6492875"/>
            <a:ext cx="6127896" cy="369332"/>
          </a:xfrm>
          <a:prstGeom prst="rect">
            <a:avLst/>
          </a:prstGeom>
          <a:noFill/>
        </p:spPr>
        <p:txBody>
          <a:bodyPr wrap="none" rtlCol="0">
            <a:spAutoFit/>
          </a:bodyPr>
          <a:lstStyle/>
          <a:p>
            <a:r>
              <a:rPr lang="en-US" dirty="0"/>
              <a:t>An example t</a:t>
            </a:r>
            <a:r>
              <a:rPr lang="en-US" b="1" dirty="0"/>
              <a:t>ree with </a:t>
            </a:r>
            <a:r>
              <a:rPr lang="en-US" b="1" i="1" dirty="0"/>
              <a:t>n=7</a:t>
            </a:r>
            <a:r>
              <a:rPr lang="en-US" b="1" dirty="0"/>
              <a:t>, </a:t>
            </a:r>
            <a:r>
              <a:rPr lang="en-US" b="1" i="1" dirty="0"/>
              <a:t>m=2</a:t>
            </a:r>
            <a:r>
              <a:rPr lang="en-US" b="1" dirty="0"/>
              <a:t>, and faulty processes P</a:t>
            </a:r>
            <a:r>
              <a:rPr lang="en-US" b="1" baseline="-25000" dirty="0"/>
              <a:t>6</a:t>
            </a:r>
            <a:r>
              <a:rPr lang="en-US" b="1" dirty="0"/>
              <a:t> and P</a:t>
            </a:r>
            <a:r>
              <a:rPr lang="en-US" b="1" baseline="-25000" dirty="0"/>
              <a:t>7</a:t>
            </a:r>
            <a:endParaRPr lang="en-US" dirty="0"/>
          </a:p>
        </p:txBody>
      </p:sp>
    </p:spTree>
    <p:extLst>
      <p:ext uri="{BB962C8B-B14F-4D97-AF65-F5344CB8AC3E}">
        <p14:creationId xmlns:p14="http://schemas.microsoft.com/office/powerpoint/2010/main" val="2691094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AADDB-8660-4124-9126-A26DE1E51243}"/>
              </a:ext>
            </a:extLst>
          </p:cNvPr>
          <p:cNvSpPr>
            <a:spLocks noGrp="1"/>
          </p:cNvSpPr>
          <p:nvPr>
            <p:ph type="title"/>
          </p:nvPr>
        </p:nvSpPr>
        <p:spPr>
          <a:xfrm>
            <a:off x="838200" y="365125"/>
            <a:ext cx="3396270" cy="1325563"/>
          </a:xfrm>
        </p:spPr>
        <p:txBody>
          <a:bodyPr/>
          <a:lstStyle/>
          <a:p>
            <a:r>
              <a:rPr lang="en-US" dirty="0"/>
              <a:t>Decision criteria</a:t>
            </a:r>
          </a:p>
        </p:txBody>
      </p:sp>
      <p:pic>
        <p:nvPicPr>
          <p:cNvPr id="5" name="Picture 2" descr="A much more complicated tree with seven nodes and two faulty processes">
            <a:extLst>
              <a:ext uri="{FF2B5EF4-FFF2-40B4-BE49-F238E27FC236}">
                <a16:creationId xmlns:a16="http://schemas.microsoft.com/office/drawing/2014/main" id="{5988C781-AC0C-405E-AD98-E3709D8A86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2948" y="261936"/>
            <a:ext cx="3600450" cy="6448425"/>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The message tree after the 7 process/two faulty process message passing has run to its conclusion. This shows the outputs from each of the nodes. This shows the outputs from each of the nodes. Each of the non-faulty processes agrees on an output of 0.">
            <a:extLst>
              <a:ext uri="{FF2B5EF4-FFF2-40B4-BE49-F238E27FC236}">
                <a16:creationId xmlns:a16="http://schemas.microsoft.com/office/drawing/2014/main" id="{4B8DF30D-9AC1-427F-BC50-B21B5E0510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1949" y="176212"/>
            <a:ext cx="3676650" cy="650557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74450EF-7D35-4621-82C7-DDAE3B2DE029}"/>
              </a:ext>
            </a:extLst>
          </p:cNvPr>
          <p:cNvSpPr>
            <a:spLocks noGrp="1"/>
          </p:cNvSpPr>
          <p:nvPr>
            <p:ph idx="1"/>
          </p:nvPr>
        </p:nvSpPr>
        <p:spPr>
          <a:xfrm>
            <a:off x="6926018" y="3844669"/>
            <a:ext cx="2076834" cy="4351338"/>
          </a:xfrm>
        </p:spPr>
        <p:txBody>
          <a:bodyPr/>
          <a:lstStyle/>
          <a:p>
            <a:r>
              <a:rPr lang="en-US" dirty="0"/>
              <a:t>Majority voting – fold the tree back up from leaves</a:t>
            </a:r>
          </a:p>
        </p:txBody>
      </p:sp>
    </p:spTree>
    <p:extLst>
      <p:ext uri="{BB962C8B-B14F-4D97-AF65-F5344CB8AC3E}">
        <p14:creationId xmlns:p14="http://schemas.microsoft.com/office/powerpoint/2010/main" val="1381921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187E9-4945-406C-BB7E-0B86B07A4BF7}"/>
              </a:ext>
            </a:extLst>
          </p:cNvPr>
          <p:cNvSpPr>
            <a:spLocks noGrp="1"/>
          </p:cNvSpPr>
          <p:nvPr>
            <p:ph type="title"/>
          </p:nvPr>
        </p:nvSpPr>
        <p:spPr/>
        <p:txBody>
          <a:bodyPr/>
          <a:lstStyle/>
          <a:p>
            <a:r>
              <a:rPr lang="en-US" dirty="0"/>
              <a:t>Byzantine Faults</a:t>
            </a:r>
          </a:p>
        </p:txBody>
      </p:sp>
      <p:sp>
        <p:nvSpPr>
          <p:cNvPr id="3" name="Content Placeholder 2">
            <a:extLst>
              <a:ext uri="{FF2B5EF4-FFF2-40B4-BE49-F238E27FC236}">
                <a16:creationId xmlns:a16="http://schemas.microsoft.com/office/drawing/2014/main" id="{A740862A-E185-475B-AB1B-9A03BE986F88}"/>
              </a:ext>
            </a:extLst>
          </p:cNvPr>
          <p:cNvSpPr>
            <a:spLocks noGrp="1"/>
          </p:cNvSpPr>
          <p:nvPr>
            <p:ph idx="1"/>
          </p:nvPr>
        </p:nvSpPr>
        <p:spPr/>
        <p:txBody>
          <a:bodyPr/>
          <a:lstStyle/>
          <a:p>
            <a:pPr marL="469900" indent="-457200">
              <a:lnSpc>
                <a:spcPct val="100000"/>
              </a:lnSpc>
            </a:pPr>
            <a:r>
              <a:rPr lang="en-US" spc="-5" dirty="0">
                <a:latin typeface="Arial"/>
                <a:cs typeface="Arial"/>
              </a:rPr>
              <a:t>They </a:t>
            </a:r>
            <a:r>
              <a:rPr lang="en-US" dirty="0">
                <a:latin typeface="Arial"/>
                <a:cs typeface="Arial"/>
              </a:rPr>
              <a:t>are </a:t>
            </a:r>
            <a:r>
              <a:rPr lang="en-US" b="1" spc="-5" dirty="0">
                <a:latin typeface="Arial"/>
                <a:cs typeface="Arial"/>
              </a:rPr>
              <a:t>real</a:t>
            </a:r>
            <a:r>
              <a:rPr lang="en-US" spc="-5" dirty="0">
                <a:latin typeface="Arial"/>
                <a:cs typeface="Arial"/>
              </a:rPr>
              <a:t>, </a:t>
            </a:r>
            <a:r>
              <a:rPr lang="en-US" dirty="0">
                <a:latin typeface="Arial"/>
                <a:cs typeface="Arial"/>
              </a:rPr>
              <a:t>they </a:t>
            </a:r>
            <a:r>
              <a:rPr lang="en-US" b="1" spc="-5" dirty="0">
                <a:latin typeface="Arial"/>
                <a:cs typeface="Arial"/>
              </a:rPr>
              <a:t>do</a:t>
            </a:r>
            <a:r>
              <a:rPr lang="en-US" b="1" spc="-45" dirty="0">
                <a:latin typeface="Arial"/>
                <a:cs typeface="Arial"/>
              </a:rPr>
              <a:t> </a:t>
            </a:r>
            <a:r>
              <a:rPr lang="en-US" dirty="0">
                <a:latin typeface="Arial"/>
                <a:cs typeface="Arial"/>
              </a:rPr>
              <a:t>occur</a:t>
            </a:r>
          </a:p>
          <a:p>
            <a:pPr marL="469900" indent="-457200">
              <a:lnSpc>
                <a:spcPct val="100000"/>
              </a:lnSpc>
              <a:spcBef>
                <a:spcPts val="610"/>
              </a:spcBef>
            </a:pPr>
            <a:r>
              <a:rPr lang="en-US" dirty="0">
                <a:latin typeface="Arial"/>
                <a:cs typeface="Arial"/>
              </a:rPr>
              <a:t>Mostly associated with data</a:t>
            </a:r>
            <a:r>
              <a:rPr lang="en-US" spc="-80" dirty="0">
                <a:latin typeface="Arial"/>
                <a:cs typeface="Arial"/>
              </a:rPr>
              <a:t> </a:t>
            </a:r>
            <a:r>
              <a:rPr lang="en-US" dirty="0">
                <a:latin typeface="Arial"/>
                <a:cs typeface="Arial"/>
              </a:rPr>
              <a:t>transmission</a:t>
            </a:r>
          </a:p>
          <a:p>
            <a:pPr marL="469265" marR="5080" indent="-457200">
              <a:lnSpc>
                <a:spcPct val="102000"/>
              </a:lnSpc>
              <a:spcBef>
                <a:spcPts val="570"/>
              </a:spcBef>
            </a:pPr>
            <a:r>
              <a:rPr lang="en-US" spc="-5" dirty="0">
                <a:latin typeface="Arial"/>
                <a:cs typeface="Arial"/>
              </a:rPr>
              <a:t>They </a:t>
            </a:r>
            <a:r>
              <a:rPr lang="en-US" dirty="0">
                <a:latin typeface="Arial"/>
                <a:cs typeface="Arial"/>
              </a:rPr>
              <a:t>are caused by many physical effects  including:</a:t>
            </a:r>
          </a:p>
          <a:p>
            <a:pPr marL="812165" indent="-342900">
              <a:lnSpc>
                <a:spcPct val="100000"/>
              </a:lnSpc>
              <a:spcBef>
                <a:spcPts val="515"/>
              </a:spcBef>
            </a:pPr>
            <a:r>
              <a:rPr lang="en-US" sz="2400" dirty="0">
                <a:latin typeface="Arial"/>
                <a:cs typeface="Arial"/>
              </a:rPr>
              <a:t>Voltages and clocks at marginal</a:t>
            </a:r>
            <a:r>
              <a:rPr lang="en-US" sz="2400" spc="-85" dirty="0">
                <a:latin typeface="Arial"/>
                <a:cs typeface="Arial"/>
              </a:rPr>
              <a:t> </a:t>
            </a:r>
            <a:r>
              <a:rPr lang="en-US" sz="2400" dirty="0">
                <a:latin typeface="Arial"/>
                <a:cs typeface="Arial"/>
              </a:rPr>
              <a:t>levels</a:t>
            </a:r>
          </a:p>
          <a:p>
            <a:pPr marL="812165" indent="-342900">
              <a:lnSpc>
                <a:spcPct val="100000"/>
              </a:lnSpc>
              <a:spcBef>
                <a:spcPts val="620"/>
              </a:spcBef>
            </a:pPr>
            <a:r>
              <a:rPr lang="en-US" sz="2400" dirty="0">
                <a:latin typeface="Arial"/>
                <a:cs typeface="Arial"/>
              </a:rPr>
              <a:t>Faulty</a:t>
            </a:r>
            <a:r>
              <a:rPr lang="en-US" sz="2400" spc="-50" dirty="0">
                <a:latin typeface="Arial"/>
                <a:cs typeface="Arial"/>
              </a:rPr>
              <a:t> </a:t>
            </a:r>
            <a:r>
              <a:rPr lang="en-US" sz="2400" dirty="0">
                <a:latin typeface="Arial"/>
                <a:cs typeface="Arial"/>
              </a:rPr>
              <a:t>connectors</a:t>
            </a:r>
          </a:p>
          <a:p>
            <a:pPr marL="812165" indent="-342900">
              <a:lnSpc>
                <a:spcPct val="100000"/>
              </a:lnSpc>
              <a:spcBef>
                <a:spcPts val="520"/>
              </a:spcBef>
            </a:pPr>
            <a:r>
              <a:rPr lang="en-US" sz="2400" dirty="0">
                <a:latin typeface="Arial"/>
                <a:cs typeface="Arial"/>
              </a:rPr>
              <a:t>Electrical</a:t>
            </a:r>
            <a:r>
              <a:rPr lang="en-US" sz="2400" spc="-50" dirty="0">
                <a:latin typeface="Arial"/>
                <a:cs typeface="Arial"/>
              </a:rPr>
              <a:t> </a:t>
            </a:r>
            <a:r>
              <a:rPr lang="en-US" sz="2400" dirty="0">
                <a:latin typeface="Arial"/>
                <a:cs typeface="Arial"/>
              </a:rPr>
              <a:t>noise</a:t>
            </a:r>
          </a:p>
          <a:p>
            <a:pPr marL="812165" indent="-342900">
              <a:lnSpc>
                <a:spcPct val="100000"/>
              </a:lnSpc>
              <a:spcBef>
                <a:spcPts val="620"/>
              </a:spcBef>
            </a:pPr>
            <a:r>
              <a:rPr lang="en-US" sz="2400" dirty="0">
                <a:latin typeface="Arial"/>
                <a:cs typeface="Arial"/>
              </a:rPr>
              <a:t>Other external sources (cosmic rays,</a:t>
            </a:r>
            <a:r>
              <a:rPr lang="en-US" sz="2400" spc="-85" dirty="0">
                <a:latin typeface="Arial"/>
                <a:cs typeface="Arial"/>
              </a:rPr>
              <a:t> </a:t>
            </a:r>
            <a:r>
              <a:rPr lang="en-US" sz="2400" dirty="0">
                <a:latin typeface="Arial"/>
                <a:cs typeface="Arial"/>
              </a:rPr>
              <a:t>etc.)</a:t>
            </a:r>
          </a:p>
          <a:p>
            <a:endParaRPr lang="en-US" dirty="0"/>
          </a:p>
        </p:txBody>
      </p:sp>
    </p:spTree>
    <p:extLst>
      <p:ext uri="{BB962C8B-B14F-4D97-AF65-F5344CB8AC3E}">
        <p14:creationId xmlns:p14="http://schemas.microsoft.com/office/powerpoint/2010/main" val="701513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746760" y="-148730"/>
            <a:ext cx="10515600" cy="1325563"/>
          </a:xfrm>
        </p:spPr>
        <p:txBody>
          <a:bodyPr/>
          <a:lstStyle/>
          <a:p>
            <a:r>
              <a:rPr lang="en-US" altLang="en-US" dirty="0" smtClean="0"/>
              <a:t>Background: Agreement </a:t>
            </a:r>
            <a:r>
              <a:rPr lang="en-US" altLang="en-US" dirty="0"/>
              <a:t>in Faulty Systems</a:t>
            </a:r>
          </a:p>
        </p:txBody>
      </p:sp>
      <p:sp>
        <p:nvSpPr>
          <p:cNvPr id="45058" name="Rectangle 3"/>
          <p:cNvSpPr>
            <a:spLocks noGrp="1" noChangeArrowheads="1"/>
          </p:cNvSpPr>
          <p:nvPr>
            <p:ph type="body" idx="1"/>
          </p:nvPr>
        </p:nvSpPr>
        <p:spPr>
          <a:xfrm>
            <a:off x="512064" y="1103681"/>
            <a:ext cx="11411712" cy="2117697"/>
          </a:xfrm>
        </p:spPr>
        <p:txBody>
          <a:bodyPr>
            <a:normAutofit fontScale="92500" lnSpcReduction="20000"/>
          </a:bodyPr>
          <a:lstStyle/>
          <a:p>
            <a:r>
              <a:rPr lang="en-US" altLang="en-US" dirty="0" smtClean="0"/>
              <a:t>Synchronous </a:t>
            </a:r>
            <a:r>
              <a:rPr lang="en-US" altLang="en-US" dirty="0"/>
              <a:t>versus asynchronous </a:t>
            </a:r>
            <a:r>
              <a:rPr lang="en-US" altLang="en-US" dirty="0" smtClean="0"/>
              <a:t>systems.</a:t>
            </a:r>
          </a:p>
          <a:p>
            <a:pPr lvl="1"/>
            <a:r>
              <a:rPr lang="en-US" altLang="en-US" dirty="0" smtClean="0"/>
              <a:t>A </a:t>
            </a:r>
            <a:r>
              <a:rPr lang="en-US" altLang="en-US" dirty="0"/>
              <a:t>system is synchronized if the process operation in lock-step mode.  Otherwise, it is asynchronous.</a:t>
            </a:r>
          </a:p>
          <a:p>
            <a:r>
              <a:rPr lang="en-US" altLang="en-US" dirty="0"/>
              <a:t>Communication delay is bounded or not.</a:t>
            </a:r>
          </a:p>
          <a:p>
            <a:r>
              <a:rPr lang="en-US" altLang="en-US" dirty="0"/>
              <a:t>Message delivery is ordered or not.</a:t>
            </a:r>
          </a:p>
          <a:p>
            <a:r>
              <a:rPr lang="en-US" altLang="en-US" dirty="0"/>
              <a:t>Message transmission is done through unicasting or multicasting.</a:t>
            </a:r>
          </a:p>
        </p:txBody>
      </p:sp>
      <p:sp>
        <p:nvSpPr>
          <p:cNvPr id="450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2718">
                <a:solidFill>
                  <a:schemeClr val="tx1"/>
                </a:solidFill>
                <a:latin typeface="Arial" panose="020B0604020202020204" pitchFamily="34" charset="0"/>
                <a:ea typeface="ＭＳ Ｐゴシック" panose="020B0600070205080204" pitchFamily="34" charset="-128"/>
              </a:defRPr>
            </a:lvl1pPr>
            <a:lvl2pPr marL="721137" indent="-277360">
              <a:spcBef>
                <a:spcPct val="20000"/>
              </a:spcBef>
              <a:buClr>
                <a:schemeClr val="accent2"/>
              </a:buClr>
              <a:buChar char="•"/>
              <a:defRPr sz="2330">
                <a:solidFill>
                  <a:schemeClr val="tx1"/>
                </a:solidFill>
                <a:latin typeface="Arial" panose="020B0604020202020204" pitchFamily="34" charset="0"/>
                <a:ea typeface="ＭＳ Ｐゴシック" panose="020B0600070205080204" pitchFamily="34" charset="-128"/>
              </a:defRPr>
            </a:lvl2pPr>
            <a:lvl3pPr marL="1109442" indent="-221888">
              <a:spcBef>
                <a:spcPct val="20000"/>
              </a:spcBef>
              <a:buClr>
                <a:schemeClr val="accent2"/>
              </a:buClr>
              <a:buChar char="•"/>
              <a:defRPr sz="2330">
                <a:solidFill>
                  <a:schemeClr val="tx1"/>
                </a:solidFill>
                <a:latin typeface="Arial" panose="020B0604020202020204" pitchFamily="34" charset="0"/>
                <a:ea typeface="ＭＳ Ｐゴシック" panose="020B0600070205080204" pitchFamily="34" charset="-128"/>
              </a:defRPr>
            </a:lvl3pPr>
            <a:lvl4pPr marL="1553218" indent="-221888">
              <a:spcBef>
                <a:spcPct val="20000"/>
              </a:spcBef>
              <a:buClr>
                <a:schemeClr val="accent2"/>
              </a:buClr>
              <a:buChar char="•"/>
              <a:defRPr sz="1941">
                <a:solidFill>
                  <a:schemeClr val="tx1"/>
                </a:solidFill>
                <a:latin typeface="Arial" panose="020B0604020202020204" pitchFamily="34" charset="0"/>
                <a:ea typeface="ＭＳ Ｐゴシック" panose="020B0600070205080204" pitchFamily="34" charset="-128"/>
              </a:defRPr>
            </a:lvl4pPr>
            <a:lvl5pPr marL="1996995" indent="-221888">
              <a:spcBef>
                <a:spcPct val="20000"/>
              </a:spcBef>
              <a:buClr>
                <a:schemeClr val="accent2"/>
              </a:buClr>
              <a:buChar char="•"/>
              <a:defRPr sz="1941">
                <a:solidFill>
                  <a:schemeClr val="tx1"/>
                </a:solidFill>
                <a:latin typeface="Arial" panose="020B0604020202020204" pitchFamily="34" charset="0"/>
                <a:ea typeface="ＭＳ Ｐゴシック" panose="020B0600070205080204" pitchFamily="34" charset="-128"/>
              </a:defRPr>
            </a:lvl5pPr>
            <a:lvl6pPr marL="2440771"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6pPr>
            <a:lvl7pPr marL="2884548"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7pPr>
            <a:lvl8pPr marL="3328325"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8pPr>
            <a:lvl9pPr marL="3772101"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6579DA80-DDF2-49A8-85A3-72B45EDCC1D5}" type="slidenum">
              <a:rPr lang="en-US" altLang="en-US" sz="1359"/>
              <a:pPr>
                <a:spcBef>
                  <a:spcPct val="0"/>
                </a:spcBef>
                <a:buClrTx/>
                <a:buFontTx/>
                <a:buNone/>
              </a:pPr>
              <a:t>4</a:t>
            </a:fld>
            <a:endParaRPr lang="en-US" altLang="en-US" sz="1359"/>
          </a:p>
        </p:txBody>
      </p:sp>
      <p:pic>
        <p:nvPicPr>
          <p:cNvPr id="6" name="Picture 4" descr="08-04"/>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1718460" y="3294530"/>
            <a:ext cx="8041341" cy="3285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9993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5"/>
          <p:cNvSpPr>
            <a:spLocks noGrp="1" noChangeArrowheads="1"/>
          </p:cNvSpPr>
          <p:nvPr>
            <p:ph type="title"/>
          </p:nvPr>
        </p:nvSpPr>
        <p:spPr>
          <a:xfrm>
            <a:off x="838200" y="0"/>
            <a:ext cx="10515600" cy="1325563"/>
          </a:xfrm>
        </p:spPr>
        <p:txBody>
          <a:bodyPr/>
          <a:lstStyle/>
          <a:p>
            <a:r>
              <a:rPr lang="en-US" altLang="en-US" dirty="0"/>
              <a:t>Classical Byzantine Fault Tolerance</a:t>
            </a:r>
          </a:p>
        </p:txBody>
      </p:sp>
      <p:sp>
        <p:nvSpPr>
          <p:cNvPr id="168963" name="Rectangle 3"/>
          <p:cNvSpPr>
            <a:spLocks noGrp="1" noChangeArrowheads="1"/>
          </p:cNvSpPr>
          <p:nvPr>
            <p:ph type="body" idx="1"/>
          </p:nvPr>
        </p:nvSpPr>
        <p:spPr>
          <a:xfrm>
            <a:off x="2102224" y="1073213"/>
            <a:ext cx="8226379" cy="2391335"/>
          </a:xfrm>
        </p:spPr>
        <p:txBody>
          <a:bodyPr>
            <a:normAutofit/>
          </a:bodyPr>
          <a:lstStyle/>
          <a:p>
            <a:pPr>
              <a:defRPr/>
            </a:pPr>
            <a:r>
              <a:rPr lang="en-US" dirty="0"/>
              <a:t>Byzantine Agreement [</a:t>
            </a:r>
            <a:r>
              <a:rPr lang="en-US" dirty="0" err="1"/>
              <a:t>Lamport</a:t>
            </a:r>
            <a:r>
              <a:rPr lang="en-US" dirty="0"/>
              <a:t>, </a:t>
            </a:r>
            <a:r>
              <a:rPr lang="en-US" dirty="0" err="1"/>
              <a:t>Shostak</a:t>
            </a:r>
            <a:r>
              <a:rPr lang="en-US" dirty="0"/>
              <a:t>, Pease, 1982]</a:t>
            </a:r>
          </a:p>
          <a:p>
            <a:pPr>
              <a:defRPr/>
            </a:pPr>
            <a:r>
              <a:rPr lang="en-US" dirty="0"/>
              <a:t>Assumptions:</a:t>
            </a:r>
          </a:p>
          <a:p>
            <a:pPr lvl="1">
              <a:defRPr/>
            </a:pPr>
            <a:r>
              <a:rPr lang="en-US" dirty="0"/>
              <a:t>Every message that is sent is delivered correctly</a:t>
            </a:r>
          </a:p>
          <a:p>
            <a:pPr lvl="1">
              <a:defRPr/>
            </a:pPr>
            <a:r>
              <a:rPr lang="en-US" dirty="0"/>
              <a:t>The receiver knows who sent the message</a:t>
            </a:r>
          </a:p>
          <a:p>
            <a:pPr lvl="1">
              <a:defRPr/>
            </a:pPr>
            <a:r>
              <a:rPr lang="en-US" dirty="0"/>
              <a:t>Message delivery time is bounded</a:t>
            </a:r>
          </a:p>
        </p:txBody>
      </p:sp>
      <p:sp>
        <p:nvSpPr>
          <p:cNvPr id="50179"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2718">
                <a:solidFill>
                  <a:schemeClr val="tx1"/>
                </a:solidFill>
                <a:latin typeface="Arial" panose="020B0604020202020204" pitchFamily="34" charset="0"/>
                <a:ea typeface="ＭＳ Ｐゴシック" panose="020B0600070205080204" pitchFamily="34" charset="-128"/>
              </a:defRPr>
            </a:lvl1pPr>
            <a:lvl2pPr marL="721137" indent="-277360">
              <a:spcBef>
                <a:spcPct val="20000"/>
              </a:spcBef>
              <a:buClr>
                <a:schemeClr val="accent2"/>
              </a:buClr>
              <a:buChar char="•"/>
              <a:defRPr sz="2330">
                <a:solidFill>
                  <a:schemeClr val="tx1"/>
                </a:solidFill>
                <a:latin typeface="Arial" panose="020B0604020202020204" pitchFamily="34" charset="0"/>
                <a:ea typeface="ＭＳ Ｐゴシック" panose="020B0600070205080204" pitchFamily="34" charset="-128"/>
              </a:defRPr>
            </a:lvl2pPr>
            <a:lvl3pPr marL="1109442" indent="-221888">
              <a:spcBef>
                <a:spcPct val="20000"/>
              </a:spcBef>
              <a:buClr>
                <a:schemeClr val="accent2"/>
              </a:buClr>
              <a:buChar char="•"/>
              <a:defRPr sz="2330">
                <a:solidFill>
                  <a:schemeClr val="tx1"/>
                </a:solidFill>
                <a:latin typeface="Arial" panose="020B0604020202020204" pitchFamily="34" charset="0"/>
                <a:ea typeface="ＭＳ Ｐゴシック" panose="020B0600070205080204" pitchFamily="34" charset="-128"/>
              </a:defRPr>
            </a:lvl3pPr>
            <a:lvl4pPr marL="1553218" indent="-221888">
              <a:spcBef>
                <a:spcPct val="20000"/>
              </a:spcBef>
              <a:buClr>
                <a:schemeClr val="accent2"/>
              </a:buClr>
              <a:buChar char="•"/>
              <a:defRPr sz="1941">
                <a:solidFill>
                  <a:schemeClr val="tx1"/>
                </a:solidFill>
                <a:latin typeface="Arial" panose="020B0604020202020204" pitchFamily="34" charset="0"/>
                <a:ea typeface="ＭＳ Ｐゴシック" panose="020B0600070205080204" pitchFamily="34" charset="-128"/>
              </a:defRPr>
            </a:lvl4pPr>
            <a:lvl5pPr marL="1996995" indent="-221888">
              <a:spcBef>
                <a:spcPct val="20000"/>
              </a:spcBef>
              <a:buClr>
                <a:schemeClr val="accent2"/>
              </a:buClr>
              <a:buChar char="•"/>
              <a:defRPr sz="1941">
                <a:solidFill>
                  <a:schemeClr val="tx1"/>
                </a:solidFill>
                <a:latin typeface="Arial" panose="020B0604020202020204" pitchFamily="34" charset="0"/>
                <a:ea typeface="ＭＳ Ｐゴシック" panose="020B0600070205080204" pitchFamily="34" charset="-128"/>
              </a:defRPr>
            </a:lvl5pPr>
            <a:lvl6pPr marL="2440771"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6pPr>
            <a:lvl7pPr marL="2884548"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7pPr>
            <a:lvl8pPr marL="3328325"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8pPr>
            <a:lvl9pPr marL="3772101"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FCB5E88F-5885-4006-BB72-CC53C2A8F894}" type="slidenum">
              <a:rPr lang="en-US" altLang="en-US" sz="1359"/>
              <a:pPr>
                <a:spcBef>
                  <a:spcPct val="0"/>
                </a:spcBef>
                <a:buClrTx/>
                <a:buFontTx/>
                <a:buNone/>
              </a:pPr>
              <a:t>5</a:t>
            </a:fld>
            <a:endParaRPr lang="en-US" altLang="en-US" sz="1359"/>
          </a:p>
        </p:txBody>
      </p:sp>
      <p:grpSp>
        <p:nvGrpSpPr>
          <p:cNvPr id="50180" name="Group 4"/>
          <p:cNvGrpSpPr>
            <a:grpSpLocks/>
          </p:cNvGrpSpPr>
          <p:nvPr/>
        </p:nvGrpSpPr>
        <p:grpSpPr bwMode="auto">
          <a:xfrm>
            <a:off x="2831168" y="3361765"/>
            <a:ext cx="6255684" cy="2556201"/>
            <a:chOff x="1216025" y="3760788"/>
            <a:chExt cx="6445250" cy="2633662"/>
          </a:xfrm>
        </p:grpSpPr>
        <p:pic>
          <p:nvPicPr>
            <p:cNvPr id="50181" name="Picture 6" descr="08-04"/>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1216025" y="3760788"/>
              <a:ext cx="6445250" cy="263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2" name="Rectangle 7"/>
            <p:cNvSpPr>
              <a:spLocks noChangeArrowheads="1"/>
            </p:cNvSpPr>
            <p:nvPr/>
          </p:nvSpPr>
          <p:spPr bwMode="auto">
            <a:xfrm>
              <a:off x="4573588" y="4552950"/>
              <a:ext cx="914400" cy="307975"/>
            </a:xfrm>
            <a:prstGeom prst="rect">
              <a:avLst/>
            </a:prstGeom>
            <a:noFill/>
            <a:ln w="381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endParaRPr lang="en-US" altLang="en-US" sz="2330"/>
            </a:p>
          </p:txBody>
        </p:sp>
      </p:grpSp>
    </p:spTree>
    <p:extLst>
      <p:ext uri="{BB962C8B-B14F-4D97-AF65-F5344CB8AC3E}">
        <p14:creationId xmlns:p14="http://schemas.microsoft.com/office/powerpoint/2010/main" val="1017958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EE97C8-5456-48E7-B533-5E5BF2FB5247}"/>
              </a:ext>
            </a:extLst>
          </p:cNvPr>
          <p:cNvSpPr>
            <a:spLocks noGrp="1"/>
          </p:cNvSpPr>
          <p:nvPr>
            <p:ph type="ctrTitle"/>
          </p:nvPr>
        </p:nvSpPr>
        <p:spPr/>
        <p:txBody>
          <a:bodyPr/>
          <a:lstStyle/>
          <a:p>
            <a:r>
              <a:rPr lang="en-US" dirty="0"/>
              <a:t>Understanding the problem</a:t>
            </a:r>
          </a:p>
        </p:txBody>
      </p:sp>
      <p:sp>
        <p:nvSpPr>
          <p:cNvPr id="5" name="Subtitle 4">
            <a:extLst>
              <a:ext uri="{FF2B5EF4-FFF2-40B4-BE49-F238E27FC236}">
                <a16:creationId xmlns:a16="http://schemas.microsoft.com/office/drawing/2014/main" id="{A62654BB-49D7-4E9F-ABDA-3009ACAD9C3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13796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643A-6382-4630-AE9B-C2DE7C21E6AE}"/>
              </a:ext>
            </a:extLst>
          </p:cNvPr>
          <p:cNvSpPr>
            <a:spLocks noGrp="1"/>
          </p:cNvSpPr>
          <p:nvPr>
            <p:ph type="title"/>
          </p:nvPr>
        </p:nvSpPr>
        <p:spPr/>
        <p:txBody>
          <a:bodyPr/>
          <a:lstStyle/>
          <a:p>
            <a:r>
              <a:rPr lang="en-US" dirty="0"/>
              <a:t>BFT - </a:t>
            </a:r>
            <a:r>
              <a:rPr lang="en-US" dirty="0" err="1"/>
              <a:t>Lamport</a:t>
            </a:r>
            <a:endParaRPr lang="en-US" dirty="0"/>
          </a:p>
        </p:txBody>
      </p:sp>
      <p:sp>
        <p:nvSpPr>
          <p:cNvPr id="3" name="Content Placeholder 2">
            <a:extLst>
              <a:ext uri="{FF2B5EF4-FFF2-40B4-BE49-F238E27FC236}">
                <a16:creationId xmlns:a16="http://schemas.microsoft.com/office/drawing/2014/main" id="{D176790A-4A10-4C2B-9D44-9167C67A54EB}"/>
              </a:ext>
            </a:extLst>
          </p:cNvPr>
          <p:cNvSpPr>
            <a:spLocks noGrp="1"/>
          </p:cNvSpPr>
          <p:nvPr>
            <p:ph idx="1"/>
          </p:nvPr>
        </p:nvSpPr>
        <p:spPr>
          <a:xfrm>
            <a:off x="838200" y="1825625"/>
            <a:ext cx="5989320" cy="4351338"/>
          </a:xfrm>
        </p:spPr>
        <p:txBody>
          <a:bodyPr>
            <a:normAutofit fontScale="92500" lnSpcReduction="20000"/>
          </a:bodyPr>
          <a:lstStyle/>
          <a:p>
            <a:r>
              <a:rPr lang="en-US" dirty="0"/>
              <a:t>The Byzantine General’s Problem is one of many in the field of agreement protocols. </a:t>
            </a:r>
          </a:p>
          <a:p>
            <a:r>
              <a:rPr lang="en-US" dirty="0"/>
              <a:t>This problem is built around an imaginary General who makes a decision to attack or retreat, and must communicate the decision to his lieutenants.</a:t>
            </a:r>
          </a:p>
          <a:p>
            <a:r>
              <a:rPr lang="en-US" dirty="0"/>
              <a:t>A given number of these actors are traitors (possibly including the General.) </a:t>
            </a:r>
          </a:p>
          <a:p>
            <a:r>
              <a:rPr lang="en-US" dirty="0"/>
              <a:t>Traitors cannot be relied upon to properly communicate orders; worse yet, they may actively alter messages in an attempt to subvert the process.</a:t>
            </a:r>
          </a:p>
        </p:txBody>
      </p:sp>
      <p:pic>
        <p:nvPicPr>
          <p:cNvPr id="1026" name="Picture 2" descr="Byzantine Generalsâ Problem">
            <a:extLst>
              <a:ext uri="{FF2B5EF4-FFF2-40B4-BE49-F238E27FC236}">
                <a16:creationId xmlns:a16="http://schemas.microsoft.com/office/drawing/2014/main" id="{70DA3C96-7B23-4DF5-A41A-F9816D0C06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62" r="50536"/>
          <a:stretch/>
        </p:blipFill>
        <p:spPr bwMode="auto">
          <a:xfrm>
            <a:off x="7898005" y="198368"/>
            <a:ext cx="3405619" cy="31258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Byzantine Generalsâ Problem">
            <a:extLst>
              <a:ext uri="{FF2B5EF4-FFF2-40B4-BE49-F238E27FC236}">
                <a16:creationId xmlns:a16="http://schemas.microsoft.com/office/drawing/2014/main" id="{CEA0D86F-6727-4C62-B17C-A16BBCA038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389"/>
          <a:stretch/>
        </p:blipFill>
        <p:spPr bwMode="auto">
          <a:xfrm>
            <a:off x="7831665" y="3490982"/>
            <a:ext cx="3610284" cy="3275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287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82315-2E81-4A15-BC51-9D165984987D}"/>
              </a:ext>
            </a:extLst>
          </p:cNvPr>
          <p:cNvSpPr>
            <a:spLocks noGrp="1"/>
          </p:cNvSpPr>
          <p:nvPr>
            <p:ph type="title"/>
          </p:nvPr>
        </p:nvSpPr>
        <p:spPr>
          <a:xfrm>
            <a:off x="838200" y="365125"/>
            <a:ext cx="10515600" cy="1325563"/>
          </a:xfrm>
        </p:spPr>
        <p:txBody>
          <a:bodyPr/>
          <a:lstStyle/>
          <a:p>
            <a:r>
              <a:rPr lang="en-US"/>
              <a:t>Contextualizing to real-world</a:t>
            </a:r>
            <a:endParaRPr lang="en-US" dirty="0"/>
          </a:p>
        </p:txBody>
      </p:sp>
      <p:sp>
        <p:nvSpPr>
          <p:cNvPr id="3" name="Content Placeholder 2">
            <a:extLst>
              <a:ext uri="{FF2B5EF4-FFF2-40B4-BE49-F238E27FC236}">
                <a16:creationId xmlns:a16="http://schemas.microsoft.com/office/drawing/2014/main" id="{3A625C19-669C-4BC2-8785-6A780EB89C0B}"/>
              </a:ext>
            </a:extLst>
          </p:cNvPr>
          <p:cNvSpPr>
            <a:spLocks noGrp="1"/>
          </p:cNvSpPr>
          <p:nvPr>
            <p:ph idx="1"/>
          </p:nvPr>
        </p:nvSpPr>
        <p:spPr>
          <a:xfrm>
            <a:off x="838200" y="1825625"/>
            <a:ext cx="5378726" cy="4351338"/>
          </a:xfrm>
        </p:spPr>
        <p:txBody>
          <a:bodyPr>
            <a:normAutofit fontScale="92500" lnSpcReduction="20000"/>
          </a:bodyPr>
          <a:lstStyle/>
          <a:p>
            <a:r>
              <a:rPr lang="en-US" dirty="0"/>
              <a:t>Imagine the generals are </a:t>
            </a:r>
            <a:r>
              <a:rPr lang="en-US" i="1" dirty="0"/>
              <a:t>processes (replicas of a database)</a:t>
            </a:r>
          </a:p>
          <a:p>
            <a:r>
              <a:rPr lang="en-US" dirty="0"/>
              <a:t>The general who initiates the order is the </a:t>
            </a:r>
            <a:r>
              <a:rPr lang="en-US" i="1" dirty="0"/>
              <a:t>source process (P1) </a:t>
            </a:r>
            <a:r>
              <a:rPr lang="en-US" dirty="0"/>
              <a:t>, and the orders sent to the other processes are </a:t>
            </a:r>
            <a:r>
              <a:rPr lang="en-US" i="1" dirty="0"/>
              <a:t>messages</a:t>
            </a:r>
            <a:r>
              <a:rPr lang="en-US" dirty="0"/>
              <a:t>. </a:t>
            </a:r>
          </a:p>
          <a:p>
            <a:r>
              <a:rPr lang="en-US" dirty="0"/>
              <a:t>Traitorous generals and lieutenants are </a:t>
            </a:r>
            <a:r>
              <a:rPr lang="en-US" i="1" dirty="0"/>
              <a:t>faulty processes</a:t>
            </a:r>
            <a:r>
              <a:rPr lang="en-US" dirty="0"/>
              <a:t>, and loyal generals and lieutenants are </a:t>
            </a:r>
            <a:r>
              <a:rPr lang="en-US" i="1" dirty="0"/>
              <a:t>correct processes</a:t>
            </a:r>
            <a:r>
              <a:rPr lang="en-US" dirty="0"/>
              <a:t>. </a:t>
            </a:r>
          </a:p>
          <a:p>
            <a:r>
              <a:rPr lang="en-US" dirty="0"/>
              <a:t>The order to retreat or attack is a message with a single bit of information: a one or a zero.</a:t>
            </a:r>
          </a:p>
        </p:txBody>
      </p:sp>
      <p:pic>
        <p:nvPicPr>
          <p:cNvPr id="2050" name="Picture 2" descr="A graph showing three processes in which the source process is faulty. This leads to P2 getting two contradictory messages.">
            <a:extLst>
              <a:ext uri="{FF2B5EF4-FFF2-40B4-BE49-F238E27FC236}">
                <a16:creationId xmlns:a16="http://schemas.microsoft.com/office/drawing/2014/main" id="{29AC28F7-DDCF-4B20-9504-B6CE04946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3426" y="1027906"/>
            <a:ext cx="23907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graph showing three processin which a child process, P3 is fault. In this case, P2 has the same problem as in the previous graph - it has two contradictory messages.">
            <a:extLst>
              <a:ext uri="{FF2B5EF4-FFF2-40B4-BE49-F238E27FC236}">
                <a16:creationId xmlns:a16="http://schemas.microsoft.com/office/drawing/2014/main" id="{80CF63C7-FDEE-4779-8CD1-0C9598C528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9987" y="3843337"/>
            <a:ext cx="2552700" cy="2133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02752" y="3374136"/>
            <a:ext cx="3578737" cy="369332"/>
          </a:xfrm>
          <a:prstGeom prst="rect">
            <a:avLst/>
          </a:prstGeom>
          <a:noFill/>
        </p:spPr>
        <p:txBody>
          <a:bodyPr wrap="none" rtlCol="0">
            <a:spAutoFit/>
          </a:bodyPr>
          <a:lstStyle/>
          <a:p>
            <a:r>
              <a:rPr lang="en-US" dirty="0" smtClean="0"/>
              <a:t>P1 sends different data to P2 and P3</a:t>
            </a:r>
            <a:endParaRPr lang="en-US" dirty="0"/>
          </a:p>
        </p:txBody>
      </p:sp>
      <p:sp>
        <p:nvSpPr>
          <p:cNvPr id="7" name="TextBox 6"/>
          <p:cNvSpPr txBox="1"/>
          <p:nvPr/>
        </p:nvSpPr>
        <p:spPr>
          <a:xfrm>
            <a:off x="8302751" y="6176963"/>
            <a:ext cx="3912033" cy="369332"/>
          </a:xfrm>
          <a:prstGeom prst="rect">
            <a:avLst/>
          </a:prstGeom>
          <a:noFill/>
        </p:spPr>
        <p:txBody>
          <a:bodyPr wrap="none" rtlCol="0">
            <a:spAutoFit/>
          </a:bodyPr>
          <a:lstStyle/>
          <a:p>
            <a:r>
              <a:rPr lang="en-US" dirty="0" smtClean="0"/>
              <a:t>P3 misrepresents data received from P1</a:t>
            </a:r>
            <a:endParaRPr lang="en-US" dirty="0"/>
          </a:p>
        </p:txBody>
      </p:sp>
    </p:spTree>
    <p:extLst>
      <p:ext uri="{BB962C8B-B14F-4D97-AF65-F5344CB8AC3E}">
        <p14:creationId xmlns:p14="http://schemas.microsoft.com/office/powerpoint/2010/main" val="3084945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ADA73-9566-45E4-BD83-AD4F7F069D9D}"/>
              </a:ext>
            </a:extLst>
          </p:cNvPr>
          <p:cNvSpPr>
            <a:spLocks noGrp="1"/>
          </p:cNvSpPr>
          <p:nvPr>
            <p:ph type="title"/>
          </p:nvPr>
        </p:nvSpPr>
        <p:spPr>
          <a:xfrm>
            <a:off x="838200" y="385003"/>
            <a:ext cx="10515600" cy="1325563"/>
          </a:xfrm>
        </p:spPr>
        <p:txBody>
          <a:bodyPr/>
          <a:lstStyle/>
          <a:p>
            <a:r>
              <a:rPr lang="en-US" dirty="0"/>
              <a:t>Solution requirements</a:t>
            </a:r>
          </a:p>
        </p:txBody>
      </p:sp>
      <p:sp>
        <p:nvSpPr>
          <p:cNvPr id="3" name="Content Placeholder 2">
            <a:extLst>
              <a:ext uri="{FF2B5EF4-FFF2-40B4-BE49-F238E27FC236}">
                <a16:creationId xmlns:a16="http://schemas.microsoft.com/office/drawing/2014/main" id="{7AC5AC8A-2242-4933-AA75-93A890B5DE00}"/>
              </a:ext>
            </a:extLst>
          </p:cNvPr>
          <p:cNvSpPr>
            <a:spLocks noGrp="1"/>
          </p:cNvSpPr>
          <p:nvPr>
            <p:ph idx="1"/>
          </p:nvPr>
        </p:nvSpPr>
        <p:spPr/>
        <p:txBody>
          <a:bodyPr/>
          <a:lstStyle/>
          <a:p>
            <a:r>
              <a:rPr lang="en-US" dirty="0"/>
              <a:t>Any solution to an agreement problem must pass three tests: </a:t>
            </a:r>
            <a:r>
              <a:rPr lang="en-US" i="1" dirty="0"/>
              <a:t>termination</a:t>
            </a:r>
            <a:r>
              <a:rPr lang="en-US" dirty="0"/>
              <a:t>, </a:t>
            </a:r>
            <a:r>
              <a:rPr lang="en-US" i="1" dirty="0"/>
              <a:t>agreement</a:t>
            </a:r>
            <a:r>
              <a:rPr lang="en-US" dirty="0"/>
              <a:t>, and </a:t>
            </a:r>
            <a:r>
              <a:rPr lang="en-US" i="1" dirty="0"/>
              <a:t>validity</a:t>
            </a:r>
            <a:r>
              <a:rPr lang="en-US" dirty="0"/>
              <a:t>.</a:t>
            </a:r>
          </a:p>
          <a:p>
            <a:r>
              <a:rPr lang="en-US" dirty="0"/>
              <a:t>A solution has to guarantee that </a:t>
            </a:r>
            <a:r>
              <a:rPr lang="en-US" b="1" u="sng" dirty="0"/>
              <a:t>all correct processes </a:t>
            </a:r>
            <a:r>
              <a:rPr lang="en-US" dirty="0"/>
              <a:t>eventually reach a decision regarding the value of the order they have been given.</a:t>
            </a:r>
          </a:p>
          <a:p>
            <a:r>
              <a:rPr lang="en-US" b="1" u="sng" dirty="0"/>
              <a:t>All correct processes </a:t>
            </a:r>
            <a:r>
              <a:rPr lang="en-US" dirty="0"/>
              <a:t>have to decide on the same value of the order they have been given.</a:t>
            </a:r>
          </a:p>
          <a:p>
            <a:r>
              <a:rPr lang="en-US" dirty="0"/>
              <a:t>If the </a:t>
            </a:r>
            <a:r>
              <a:rPr lang="en-US" b="1" u="sng" dirty="0"/>
              <a:t>source process </a:t>
            </a:r>
            <a:r>
              <a:rPr lang="en-US" dirty="0"/>
              <a:t>is a correct process, all processes have to decide on the value that was original given by the source process</a:t>
            </a:r>
            <a:r>
              <a:rPr lang="en-US" dirty="0" smtClean="0"/>
              <a:t>.</a:t>
            </a:r>
          </a:p>
          <a:p>
            <a:pPr lvl="1"/>
            <a:r>
              <a:rPr lang="en-US" dirty="0" smtClean="0"/>
              <a:t>In database source process is aka primary replica.</a:t>
            </a:r>
            <a:endParaRPr lang="en-US" dirty="0"/>
          </a:p>
          <a:p>
            <a:endParaRPr lang="en-US" dirty="0"/>
          </a:p>
        </p:txBody>
      </p:sp>
    </p:spTree>
    <p:extLst>
      <p:ext uri="{BB962C8B-B14F-4D97-AF65-F5344CB8AC3E}">
        <p14:creationId xmlns:p14="http://schemas.microsoft.com/office/powerpoint/2010/main" val="3706146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1565</Words>
  <Application>Microsoft Office PowerPoint</Application>
  <PresentationFormat>Widescreen</PresentationFormat>
  <Paragraphs>337</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ＭＳ Ｐゴシック</vt:lpstr>
      <vt:lpstr>Arial</vt:lpstr>
      <vt:lpstr>Calibri</vt:lpstr>
      <vt:lpstr>Calibri Light</vt:lpstr>
      <vt:lpstr>Segoe UI</vt:lpstr>
      <vt:lpstr>Office Theme</vt:lpstr>
      <vt:lpstr>Byzantine Faults</vt:lpstr>
      <vt:lpstr>BFT - Lamport</vt:lpstr>
      <vt:lpstr>Byzantine Faults</vt:lpstr>
      <vt:lpstr>Background: Agreement in Faulty Systems</vt:lpstr>
      <vt:lpstr>Classical Byzantine Fault Tolerance</vt:lpstr>
      <vt:lpstr>Understanding the problem</vt:lpstr>
      <vt:lpstr>BFT - Lamport</vt:lpstr>
      <vt:lpstr>Contextualizing to real-world</vt:lpstr>
      <vt:lpstr>Solution requirements</vt:lpstr>
      <vt:lpstr>Difficulty</vt:lpstr>
      <vt:lpstr>Difficulty</vt:lpstr>
      <vt:lpstr>Difficulty</vt:lpstr>
      <vt:lpstr>Difficulty</vt:lpstr>
      <vt:lpstr>Basic Result -- impossibility</vt:lpstr>
      <vt:lpstr>Mapping to blockchains</vt:lpstr>
      <vt:lpstr>Solution Approach</vt:lpstr>
      <vt:lpstr>Assumption about messages</vt:lpstr>
      <vt:lpstr>The Lamport, Pease and Shostak Algorithm</vt:lpstr>
      <vt:lpstr>Round 0 – m==0</vt:lpstr>
      <vt:lpstr>Round 0 – m==0</vt:lpstr>
      <vt:lpstr>Round 1</vt:lpstr>
      <vt:lpstr>Round 1</vt:lpstr>
      <vt:lpstr>Round 1</vt:lpstr>
      <vt:lpstr>Round2</vt:lpstr>
      <vt:lpstr>Tree Storage</vt:lpstr>
      <vt:lpstr>Tree Storage</vt:lpstr>
      <vt:lpstr>Tree Storage</vt:lpstr>
      <vt:lpstr>Tree Storage</vt:lpstr>
      <vt:lpstr>Decision criteria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Byzantine Faults</dc:title>
  <dc:creator>Abhishek Dubey</dc:creator>
  <cp:lastModifiedBy>Abhishek D</cp:lastModifiedBy>
  <cp:revision>33</cp:revision>
  <dcterms:created xsi:type="dcterms:W3CDTF">2018-10-04T03:02:29Z</dcterms:created>
  <dcterms:modified xsi:type="dcterms:W3CDTF">2018-10-04T14:02:05Z</dcterms:modified>
</cp:coreProperties>
</file>