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3" r:id="rId14"/>
    <p:sldId id="292" r:id="rId15"/>
    <p:sldId id="257" r:id="rId16"/>
    <p:sldId id="258" r:id="rId17"/>
    <p:sldId id="260" r:id="rId18"/>
    <p:sldId id="261" r:id="rId19"/>
    <p:sldId id="262" r:id="rId20"/>
    <p:sldId id="263" r:id="rId21"/>
    <p:sldId id="264" r:id="rId22"/>
    <p:sldId id="265" r:id="rId23"/>
    <p:sldId id="266" r:id="rId24"/>
    <p:sldId id="267" r:id="rId25"/>
    <p:sldId id="271" r:id="rId26"/>
    <p:sldId id="273" r:id="rId27"/>
    <p:sldId id="274" r:id="rId28"/>
    <p:sldId id="275" r:id="rId29"/>
    <p:sldId id="276" r:id="rId30"/>
    <p:sldId id="278" r:id="rId31"/>
    <p:sldId id="279" r:id="rId32"/>
    <p:sldId id="280" r:id="rId33"/>
    <p:sldId id="294" r:id="rId34"/>
    <p:sldId id="295" r:id="rId35"/>
    <p:sldId id="296"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3" autoAdjust="0"/>
  </p:normalViewPr>
  <p:slideViewPr>
    <p:cSldViewPr snapToGrid="0">
      <p:cViewPr varScale="1">
        <p:scale>
          <a:sx n="81" d="100"/>
          <a:sy n="81" d="100"/>
        </p:scale>
        <p:origin x="18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B832-A1D4-4957-9B06-9564685B9EA3}" type="datetimeFigureOut">
              <a:rPr lang="en-US" smtClean="0"/>
              <a:t>10/3/2019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D671-9C93-4F17-82E7-0D05E50CB1EE}" type="slidenum">
              <a:rPr lang="en-US" smtClean="0"/>
              <a:t>‹#›</a:t>
            </a:fld>
            <a:endParaRPr lang="en-US"/>
          </a:p>
        </p:txBody>
      </p:sp>
    </p:spTree>
    <p:extLst>
      <p:ext uri="{BB962C8B-B14F-4D97-AF65-F5344CB8AC3E}">
        <p14:creationId xmlns:p14="http://schemas.microsoft.com/office/powerpoint/2010/main" val="199540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0C89-B255-43E5-8502-8F5B27A64BA0}" type="slidenum">
              <a:rPr lang="en-US" altLang="en-US"/>
              <a:pPr/>
              <a:t>4</a:t>
            </a:fld>
            <a:endParaRPr lang="en-US" altLang="en-US"/>
          </a:p>
        </p:txBody>
      </p:sp>
      <p:sp>
        <p:nvSpPr>
          <p:cNvPr id="743426" name="Rectangle 2"/>
          <p:cNvSpPr>
            <a:spLocks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71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26</a:t>
            </a:fld>
            <a:endParaRPr lang="en-US"/>
          </a:p>
        </p:txBody>
      </p:sp>
    </p:spTree>
    <p:extLst>
      <p:ext uri="{BB962C8B-B14F-4D97-AF65-F5344CB8AC3E}">
        <p14:creationId xmlns:p14="http://schemas.microsoft.com/office/powerpoint/2010/main" val="237262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3378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18739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32</a:t>
            </a:fld>
            <a:endParaRPr lang="en-US"/>
          </a:p>
        </p:txBody>
      </p:sp>
    </p:spTree>
    <p:extLst>
      <p:ext uri="{BB962C8B-B14F-4D97-AF65-F5344CB8AC3E}">
        <p14:creationId xmlns:p14="http://schemas.microsoft.com/office/powerpoint/2010/main" val="7805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49</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458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6D9E51-A8C5-431C-B277-2166E8739831}" type="slidenum">
              <a:rPr lang="en-US" altLang="en-US" sz="1200" smtClean="0"/>
              <a:pPr/>
              <a:t>50</a:t>
            </a:fld>
            <a:endParaRPr lang="en-US" alt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0528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982C7A-CCAD-4031-8D55-AEC55A2E0171}" type="slidenum">
              <a:rPr lang="en-US" altLang="en-US" sz="1200" smtClean="0"/>
              <a:pPr/>
              <a:t>58</a:t>
            </a:fld>
            <a:endParaRPr lang="en-US" alt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0048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3BB28-37CB-4316-A805-00FE5B0F4E50}" type="slidenum">
              <a:rPr lang="en-US" altLang="en-US"/>
              <a:pPr/>
              <a:t>5</a:t>
            </a:fld>
            <a:endParaRPr lang="en-US" altLang="en-US"/>
          </a:p>
        </p:txBody>
      </p:sp>
      <p:sp>
        <p:nvSpPr>
          <p:cNvPr id="729090" name="Rectangle 2"/>
          <p:cNvSpPr>
            <a:spLocks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265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F57C1-8CA3-4ADA-9514-29F9A3E08EC1}" type="slidenum">
              <a:rPr lang="en-US" altLang="en-US"/>
              <a:pPr/>
              <a:t>6</a:t>
            </a:fld>
            <a:endParaRPr lang="en-US" altLang="en-US"/>
          </a:p>
        </p:txBody>
      </p:sp>
      <p:sp>
        <p:nvSpPr>
          <p:cNvPr id="731138" name="Rectangle 2"/>
          <p:cNvSpPr>
            <a:spLocks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084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D4252-12CB-4FC1-8C62-8870A8762F43}" type="slidenum">
              <a:rPr lang="en-US" altLang="en-US"/>
              <a:pPr/>
              <a:t>7</a:t>
            </a:fld>
            <a:endParaRPr lang="en-US" altLang="en-US"/>
          </a:p>
        </p:txBody>
      </p:sp>
      <p:sp>
        <p:nvSpPr>
          <p:cNvPr id="752642" name="Rectangle 2"/>
          <p:cNvSpPr>
            <a:spLocks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136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BD47E-5B4E-4197-8C5A-0FF725F78142}" type="slidenum">
              <a:rPr lang="en-US" altLang="en-US"/>
              <a:pPr/>
              <a:t>8</a:t>
            </a:fld>
            <a:endParaRPr lang="en-US" altLang="en-US"/>
          </a:p>
        </p:txBody>
      </p:sp>
      <p:sp>
        <p:nvSpPr>
          <p:cNvPr id="737282" name="Rectangle 2"/>
          <p:cNvSpPr>
            <a:spLocks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536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C49D-47FC-408A-AEE9-6BB2E6F5EB80}" type="slidenum">
              <a:rPr lang="en-US" altLang="en-US"/>
              <a:pPr/>
              <a:t>9</a:t>
            </a:fld>
            <a:endParaRPr lang="en-US" altLang="en-US"/>
          </a:p>
        </p:txBody>
      </p:sp>
      <p:sp>
        <p:nvSpPr>
          <p:cNvPr id="733186" name="Rectangle 2"/>
          <p:cNvSpPr>
            <a:spLocks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724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B8BC8-B0C2-4A0F-8CFC-8B5A38DC9641}" type="slidenum">
              <a:rPr lang="en-US" altLang="en-US"/>
              <a:pPr/>
              <a:t>10</a:t>
            </a:fld>
            <a:endParaRPr lang="en-US" altLang="en-US"/>
          </a:p>
        </p:txBody>
      </p:sp>
      <p:sp>
        <p:nvSpPr>
          <p:cNvPr id="747522" name="Rectangle 2"/>
          <p:cNvSpPr>
            <a:spLocks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5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EDF8C-D347-45D0-A511-D13FFC52E460}" type="slidenum">
              <a:rPr lang="en-US" altLang="en-US"/>
              <a:pPr/>
              <a:t>11</a:t>
            </a:fld>
            <a:endParaRPr lang="en-US" altLang="en-US"/>
          </a:p>
        </p:txBody>
      </p:sp>
      <p:sp>
        <p:nvSpPr>
          <p:cNvPr id="749570" name="Rectangle 2"/>
          <p:cNvSpPr>
            <a:spLocks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288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13117-3041-4704-8A3F-4590B874729D}" type="slidenum">
              <a:rPr lang="en-US" altLang="en-US"/>
              <a:pPr/>
              <a:t>12</a:t>
            </a:fld>
            <a:endParaRPr lang="en-US" altLang="en-US"/>
          </a:p>
        </p:txBody>
      </p:sp>
      <p:sp>
        <p:nvSpPr>
          <p:cNvPr id="755714" name="Rectangle 2"/>
          <p:cNvSpPr>
            <a:spLocks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18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9144000" cy="6858000"/>
          </a:xfrm>
          <a:prstGeom prst="rect">
            <a:avLst/>
          </a:prstGeom>
        </p:spPr>
      </p:pic>
      <p:sp>
        <p:nvSpPr>
          <p:cNvPr id="2" name="Title 1"/>
          <p:cNvSpPr>
            <a:spLocks noGrp="1"/>
          </p:cNvSpPr>
          <p:nvPr>
            <p:ph type="ctrTitle"/>
          </p:nvPr>
        </p:nvSpPr>
        <p:spPr>
          <a:xfrm>
            <a:off x="1266463" y="1279954"/>
            <a:ext cx="7086599" cy="1470025"/>
          </a:xfrm>
        </p:spPr>
        <p:txBody>
          <a:bodyPr/>
          <a:lstStyle>
            <a:lvl1pPr algn="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2260" y="2749977"/>
            <a:ext cx="6400800" cy="1752600"/>
          </a:xfrm>
        </p:spPr>
        <p:txBody>
          <a:bodyPr/>
          <a:lstStyle>
            <a:lvl1pPr marL="0" indent="0" algn="r">
              <a:buNone/>
              <a:defRPr>
                <a:solidFill>
                  <a:schemeClr val="bg1"/>
                </a:solidFill>
              </a:defRPr>
            </a:lvl1pPr>
            <a:lvl2pPr marL="443777" indent="0" algn="ctr">
              <a:buNone/>
              <a:defRPr>
                <a:solidFill>
                  <a:schemeClr val="tx1">
                    <a:tint val="75000"/>
                  </a:schemeClr>
                </a:solidFill>
              </a:defRPr>
            </a:lvl2pPr>
            <a:lvl3pPr marL="887553" indent="0" algn="ctr">
              <a:buNone/>
              <a:defRPr>
                <a:solidFill>
                  <a:schemeClr val="tx1">
                    <a:tint val="75000"/>
                  </a:schemeClr>
                </a:solidFill>
              </a:defRPr>
            </a:lvl3pPr>
            <a:lvl4pPr marL="1331330" indent="0" algn="ctr">
              <a:buNone/>
              <a:defRPr>
                <a:solidFill>
                  <a:schemeClr val="tx1">
                    <a:tint val="75000"/>
                  </a:schemeClr>
                </a:solidFill>
              </a:defRPr>
            </a:lvl4pPr>
            <a:lvl5pPr marL="1775106" indent="0" algn="ctr">
              <a:buNone/>
              <a:defRPr>
                <a:solidFill>
                  <a:schemeClr val="tx1">
                    <a:tint val="75000"/>
                  </a:schemeClr>
                </a:solidFill>
              </a:defRPr>
            </a:lvl5pPr>
            <a:lvl6pPr marL="2218883" indent="0" algn="ctr">
              <a:buNone/>
              <a:defRPr>
                <a:solidFill>
                  <a:schemeClr val="tx1">
                    <a:tint val="75000"/>
                  </a:schemeClr>
                </a:solidFill>
              </a:defRPr>
            </a:lvl6pPr>
            <a:lvl7pPr marL="2662660" indent="0" algn="ctr">
              <a:buNone/>
              <a:defRPr>
                <a:solidFill>
                  <a:schemeClr val="tx1">
                    <a:tint val="75000"/>
                  </a:schemeClr>
                </a:solidFill>
              </a:defRPr>
            </a:lvl7pPr>
            <a:lvl8pPr marL="3106436" indent="0" algn="ctr">
              <a:buNone/>
              <a:defRPr>
                <a:solidFill>
                  <a:schemeClr val="tx1">
                    <a:tint val="75000"/>
                  </a:schemeClr>
                </a:solidFill>
              </a:defRPr>
            </a:lvl8pPr>
            <a:lvl9pPr marL="355021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74596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
        <p:nvSpPr>
          <p:cNvPr id="2" name="Vertical Title 1"/>
          <p:cNvSpPr>
            <a:spLocks noGrp="1"/>
          </p:cNvSpPr>
          <p:nvPr>
            <p:ph type="title" orient="vert"/>
          </p:nvPr>
        </p:nvSpPr>
        <p:spPr>
          <a:xfrm>
            <a:off x="6629400" y="274639"/>
            <a:ext cx="2057400" cy="55369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53698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639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009" y="2734887"/>
            <a:ext cx="4038600" cy="1030779"/>
          </a:xfrm>
        </p:spPr>
        <p:txBody>
          <a:bodyPr>
            <a:normAutofit/>
          </a:bodyPr>
          <a:lstStyle>
            <a:lvl1pPr>
              <a:defRPr sz="1941">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sp>
        <p:nvSpPr>
          <p:cNvPr id="4" name="Content Placeholder 3"/>
          <p:cNvSpPr>
            <a:spLocks noGrp="1"/>
          </p:cNvSpPr>
          <p:nvPr>
            <p:ph sz="half" idx="2"/>
          </p:nvPr>
        </p:nvSpPr>
        <p:spPr>
          <a:xfrm>
            <a:off x="4656513" y="4023361"/>
            <a:ext cx="4038600" cy="2618508"/>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3"/>
          </p:nvPr>
        </p:nvSpPr>
        <p:spPr>
          <a:xfrm>
            <a:off x="4656513" y="1138846"/>
            <a:ext cx="4038600" cy="2693131"/>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pic>
        <p:nvPicPr>
          <p:cNvPr id="10" name="Picture 9" descr="new_isis_ppt_bg_no_footer.png"/>
          <p:cNvPicPr>
            <a:picLocks noChangeAspect="1"/>
          </p:cNvPicPr>
          <p:nvPr/>
        </p:nvPicPr>
        <p:blipFill>
          <a:blip r:embed="rId2"/>
          <a:stretch>
            <a:fillRect/>
          </a:stretch>
        </p:blipFill>
        <p:spPr>
          <a:xfrm>
            <a:off x="6351" y="0"/>
            <a:ext cx="9137650" cy="6858000"/>
          </a:xfrm>
          <a:prstGeom prst="rect">
            <a:avLst/>
          </a:prstGeom>
        </p:spPr>
      </p:pic>
    </p:spTree>
    <p:extLst>
      <p:ext uri="{BB962C8B-B14F-4D97-AF65-F5344CB8AC3E}">
        <p14:creationId xmlns:p14="http://schemas.microsoft.com/office/powerpoint/2010/main" val="341867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10"/>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7" y="1140610"/>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51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3" y="6441023"/>
            <a:ext cx="0" cy="245745"/>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32155" y="1362075"/>
            <a:ext cx="3997166" cy="369332"/>
          </a:xfrm>
          <a:prstGeom prst="rect">
            <a:avLst/>
          </a:prstGeom>
        </p:spPr>
        <p:txBody>
          <a:bodyPr wrap="square" lIns="0" tIns="0" rIns="0" bIns="0">
            <a:spAutoFit/>
          </a:bodyPr>
          <a:lstStyle>
            <a:lvl1pPr>
              <a:defRPr sz="2330" b="0" i="0">
                <a:solidFill>
                  <a:srgbClr val="4D4D4F"/>
                </a:solidFill>
                <a:latin typeface="Calibri"/>
                <a:cs typeface="Calibri"/>
              </a:defRPr>
            </a:lvl1pPr>
          </a:lstStyle>
          <a:p>
            <a:pPr lvl="0"/>
            <a:r>
              <a:rPr lang="en-US" smtClean="0"/>
              <a:t>Edit Master text styles</a:t>
            </a: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10/3/2019</a:t>
            </a:fld>
            <a:endParaRPr lang="en-US"/>
          </a:p>
        </p:txBody>
      </p:sp>
      <p:sp>
        <p:nvSpPr>
          <p:cNvPr id="7" name="Holder 7"/>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404449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10/3/2019</a:t>
            </a:fld>
            <a:endParaRPr lang="en-US"/>
          </a:p>
        </p:txBody>
      </p:sp>
      <p:sp>
        <p:nvSpPr>
          <p:cNvPr id="5" name="Holder 5"/>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307901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9174"/>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760DCD-E0C0-43A0-A839-0623D74C58EA}" type="datetimeFigureOut">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60AA6-23B3-4163-B836-97DEF89A8A74}" type="slidenum">
              <a:rPr lang="en-US" smtClean="0"/>
              <a:t>‹#›</a:t>
            </a:fld>
            <a:endParaRPr lang="en-US"/>
          </a:p>
        </p:txBody>
      </p:sp>
      <p:sp>
        <p:nvSpPr>
          <p:cNvPr id="7"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0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351" y="0"/>
            <a:ext cx="9137650" cy="6858000"/>
          </a:xfrm>
          <a:prstGeom prst="rect">
            <a:avLst/>
          </a:prstGeom>
        </p:spPr>
      </p:pic>
      <p:sp>
        <p:nvSpPr>
          <p:cNvPr id="3"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
        <p:nvSpPr>
          <p:cNvPr id="2" name="Title 1"/>
          <p:cNvSpPr>
            <a:spLocks noGrp="1"/>
          </p:cNvSpPr>
          <p:nvPr>
            <p:ph type="title"/>
          </p:nvPr>
        </p:nvSpPr>
        <p:spPr>
          <a:xfrm>
            <a:off x="1072342" y="57768"/>
            <a:ext cx="7614458" cy="764526"/>
          </a:xfrm>
        </p:spPr>
        <p:txBody>
          <a:bodyPr>
            <a:normAutofit/>
          </a:bodyPr>
          <a:lstStyle>
            <a:lvl1pPr>
              <a:defRPr sz="3494">
                <a:solidFill>
                  <a:srgbClr val="0E1C5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718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760DCD-E0C0-43A0-A839-0623D74C58EA}"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355882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07"/>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6" y="1140607"/>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Tree>
    <p:extLst>
      <p:ext uri="{BB962C8B-B14F-4D97-AF65-F5344CB8AC3E}">
        <p14:creationId xmlns:p14="http://schemas.microsoft.com/office/powerpoint/2010/main" val="206583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60DCD-E0C0-43A0-A839-0623D74C58EA}"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60AA6-23B3-4163-B836-97DEF89A8A74}" type="slidenum">
              <a:rPr lang="en-US" smtClean="0"/>
              <a:t>‹#›</a:t>
            </a:fld>
            <a:endParaRPr lang="en-US"/>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965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765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smtClean="0"/>
              <a:t>Click icon to add picture</a:t>
            </a:r>
            <a:endParaRPr lang="en-US"/>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37449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66830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76834"/>
            <a:ext cx="8229600" cy="45259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41276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3F760DCD-E0C0-43A0-A839-0623D74C58EA}" type="datetimeFigureOut">
              <a:rPr lang="en-US" smtClean="0"/>
              <a:t>10/3/2019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160872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43777" rtl="0" eaLnBrk="1" latinLnBrk="0" hangingPunct="1">
        <a:spcBef>
          <a:spcPct val="0"/>
        </a:spcBef>
        <a:buNone/>
        <a:defRPr sz="4271" kern="1200">
          <a:solidFill>
            <a:schemeClr val="tx1"/>
          </a:solidFill>
          <a:latin typeface="+mj-lt"/>
          <a:ea typeface="+mj-ea"/>
          <a:cs typeface="+mj-cs"/>
        </a:defRPr>
      </a:lvl1pPr>
    </p:titleStyle>
    <p:bodyStyle>
      <a:lvl1pPr marL="332832" indent="-332832" algn="l" defTabSz="443777" rtl="0" eaLnBrk="1" latinLnBrk="0" hangingPunct="1">
        <a:spcBef>
          <a:spcPct val="20000"/>
        </a:spcBef>
        <a:buFont typeface="Arial"/>
        <a:buChar char="•"/>
        <a:defRPr sz="3106" kern="1200">
          <a:solidFill>
            <a:schemeClr val="tx1"/>
          </a:solidFill>
          <a:latin typeface="+mn-lt"/>
          <a:ea typeface="+mn-ea"/>
          <a:cs typeface="+mn-cs"/>
        </a:defRPr>
      </a:lvl1pPr>
      <a:lvl2pPr marL="721137" indent="-277360" algn="l" defTabSz="443777" rtl="0" eaLnBrk="1" latinLnBrk="0" hangingPunct="1">
        <a:spcBef>
          <a:spcPct val="20000"/>
        </a:spcBef>
        <a:buFont typeface="Arial"/>
        <a:buChar char="–"/>
        <a:defRPr sz="2718" kern="1200">
          <a:solidFill>
            <a:schemeClr val="tx1"/>
          </a:solidFill>
          <a:latin typeface="+mn-lt"/>
          <a:ea typeface="+mn-ea"/>
          <a:cs typeface="+mn-cs"/>
        </a:defRPr>
      </a:lvl2pPr>
      <a:lvl3pPr marL="1109442" indent="-221888" algn="l" defTabSz="443777" rtl="0" eaLnBrk="1" latinLnBrk="0" hangingPunct="1">
        <a:spcBef>
          <a:spcPct val="20000"/>
        </a:spcBef>
        <a:buFont typeface="Arial"/>
        <a:buChar char="•"/>
        <a:defRPr sz="2330" kern="1200">
          <a:solidFill>
            <a:schemeClr val="tx1"/>
          </a:solidFill>
          <a:latin typeface="+mn-lt"/>
          <a:ea typeface="+mn-ea"/>
          <a:cs typeface="+mn-cs"/>
        </a:defRPr>
      </a:lvl3pPr>
      <a:lvl4pPr marL="1553218" indent="-221888" algn="l" defTabSz="443777" rtl="0" eaLnBrk="1" latinLnBrk="0" hangingPunct="1">
        <a:spcBef>
          <a:spcPct val="20000"/>
        </a:spcBef>
        <a:buFont typeface="Arial"/>
        <a:buChar char="–"/>
        <a:defRPr sz="1941" kern="1200">
          <a:solidFill>
            <a:schemeClr val="tx1"/>
          </a:solidFill>
          <a:latin typeface="+mn-lt"/>
          <a:ea typeface="+mn-ea"/>
          <a:cs typeface="+mn-cs"/>
        </a:defRPr>
      </a:lvl4pPr>
      <a:lvl5pPr marL="1996995" indent="-221888" algn="l" defTabSz="443777" rtl="0" eaLnBrk="1" latinLnBrk="0" hangingPunct="1">
        <a:spcBef>
          <a:spcPct val="20000"/>
        </a:spcBef>
        <a:buFont typeface="Arial"/>
        <a:buChar char="»"/>
        <a:defRPr sz="1941" kern="1200">
          <a:solidFill>
            <a:schemeClr val="tx1"/>
          </a:solidFill>
          <a:latin typeface="+mn-lt"/>
          <a:ea typeface="+mn-ea"/>
          <a:cs typeface="+mn-cs"/>
        </a:defRPr>
      </a:lvl5pPr>
      <a:lvl6pPr marL="2440771" indent="-221888" algn="l" defTabSz="443777" rtl="0" eaLnBrk="1" latinLnBrk="0" hangingPunct="1">
        <a:spcBef>
          <a:spcPct val="20000"/>
        </a:spcBef>
        <a:buFont typeface="Arial"/>
        <a:buChar char="•"/>
        <a:defRPr sz="1941" kern="1200">
          <a:solidFill>
            <a:schemeClr val="tx1"/>
          </a:solidFill>
          <a:latin typeface="+mn-lt"/>
          <a:ea typeface="+mn-ea"/>
          <a:cs typeface="+mn-cs"/>
        </a:defRPr>
      </a:lvl6pPr>
      <a:lvl7pPr marL="2884548" indent="-221888" algn="l" defTabSz="443777" rtl="0" eaLnBrk="1" latinLnBrk="0" hangingPunct="1">
        <a:spcBef>
          <a:spcPct val="20000"/>
        </a:spcBef>
        <a:buFont typeface="Arial"/>
        <a:buChar char="•"/>
        <a:defRPr sz="1941" kern="1200">
          <a:solidFill>
            <a:schemeClr val="tx1"/>
          </a:solidFill>
          <a:latin typeface="+mn-lt"/>
          <a:ea typeface="+mn-ea"/>
          <a:cs typeface="+mn-cs"/>
        </a:defRPr>
      </a:lvl7pPr>
      <a:lvl8pPr marL="3328325" indent="-221888" algn="l" defTabSz="443777" rtl="0" eaLnBrk="1" latinLnBrk="0" hangingPunct="1">
        <a:spcBef>
          <a:spcPct val="20000"/>
        </a:spcBef>
        <a:buFont typeface="Arial"/>
        <a:buChar char="•"/>
        <a:defRPr sz="1941" kern="1200">
          <a:solidFill>
            <a:schemeClr val="tx1"/>
          </a:solidFill>
          <a:latin typeface="+mn-lt"/>
          <a:ea typeface="+mn-ea"/>
          <a:cs typeface="+mn-cs"/>
        </a:defRPr>
      </a:lvl8pPr>
      <a:lvl9pPr marL="3772101" indent="-221888" algn="l" defTabSz="443777"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3777" rtl="0" eaLnBrk="1" latinLnBrk="0" hangingPunct="1">
        <a:defRPr sz="1747" kern="1200">
          <a:solidFill>
            <a:schemeClr val="tx1"/>
          </a:solidFill>
          <a:latin typeface="+mn-lt"/>
          <a:ea typeface="+mn-ea"/>
          <a:cs typeface="+mn-cs"/>
        </a:defRPr>
      </a:lvl1pPr>
      <a:lvl2pPr marL="443777" algn="l" defTabSz="443777" rtl="0" eaLnBrk="1" latinLnBrk="0" hangingPunct="1">
        <a:defRPr sz="1747" kern="1200">
          <a:solidFill>
            <a:schemeClr val="tx1"/>
          </a:solidFill>
          <a:latin typeface="+mn-lt"/>
          <a:ea typeface="+mn-ea"/>
          <a:cs typeface="+mn-cs"/>
        </a:defRPr>
      </a:lvl2pPr>
      <a:lvl3pPr marL="887553" algn="l" defTabSz="443777" rtl="0" eaLnBrk="1" latinLnBrk="0" hangingPunct="1">
        <a:defRPr sz="1747" kern="1200">
          <a:solidFill>
            <a:schemeClr val="tx1"/>
          </a:solidFill>
          <a:latin typeface="+mn-lt"/>
          <a:ea typeface="+mn-ea"/>
          <a:cs typeface="+mn-cs"/>
        </a:defRPr>
      </a:lvl3pPr>
      <a:lvl4pPr marL="1331330" algn="l" defTabSz="443777" rtl="0" eaLnBrk="1" latinLnBrk="0" hangingPunct="1">
        <a:defRPr sz="1747" kern="1200">
          <a:solidFill>
            <a:schemeClr val="tx1"/>
          </a:solidFill>
          <a:latin typeface="+mn-lt"/>
          <a:ea typeface="+mn-ea"/>
          <a:cs typeface="+mn-cs"/>
        </a:defRPr>
      </a:lvl4pPr>
      <a:lvl5pPr marL="1775106" algn="l" defTabSz="443777" rtl="0" eaLnBrk="1" latinLnBrk="0" hangingPunct="1">
        <a:defRPr sz="1747" kern="1200">
          <a:solidFill>
            <a:schemeClr val="tx1"/>
          </a:solidFill>
          <a:latin typeface="+mn-lt"/>
          <a:ea typeface="+mn-ea"/>
          <a:cs typeface="+mn-cs"/>
        </a:defRPr>
      </a:lvl5pPr>
      <a:lvl6pPr marL="2218883" algn="l" defTabSz="443777" rtl="0" eaLnBrk="1" latinLnBrk="0" hangingPunct="1">
        <a:defRPr sz="1747" kern="1200">
          <a:solidFill>
            <a:schemeClr val="tx1"/>
          </a:solidFill>
          <a:latin typeface="+mn-lt"/>
          <a:ea typeface="+mn-ea"/>
          <a:cs typeface="+mn-cs"/>
        </a:defRPr>
      </a:lvl6pPr>
      <a:lvl7pPr marL="2662660" algn="l" defTabSz="443777" rtl="0" eaLnBrk="1" latinLnBrk="0" hangingPunct="1">
        <a:defRPr sz="1747" kern="1200">
          <a:solidFill>
            <a:schemeClr val="tx1"/>
          </a:solidFill>
          <a:latin typeface="+mn-lt"/>
          <a:ea typeface="+mn-ea"/>
          <a:cs typeface="+mn-cs"/>
        </a:defRPr>
      </a:lvl7pPr>
      <a:lvl8pPr marL="3106436" algn="l" defTabSz="443777" rtl="0" eaLnBrk="1" latinLnBrk="0" hangingPunct="1">
        <a:defRPr sz="1747" kern="1200">
          <a:solidFill>
            <a:schemeClr val="tx1"/>
          </a:solidFill>
          <a:latin typeface="+mn-lt"/>
          <a:ea typeface="+mn-ea"/>
          <a:cs typeface="+mn-cs"/>
        </a:defRPr>
      </a:lvl8pPr>
      <a:lvl9pPr marL="3550213" algn="l" defTabSz="44377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trs.nasa.gov/archive/nasa/casi.ntrs.nasa.gov/2000012014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Fault Tolerance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9894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0" y="228600"/>
            <a:ext cx="9144000" cy="533400"/>
          </a:xfrm>
        </p:spPr>
        <p:txBody>
          <a:bodyPr>
            <a:normAutofit fontScale="90000"/>
          </a:bodyPr>
          <a:lstStyle/>
          <a:p>
            <a:r>
              <a:rPr lang="en-US" altLang="en-US" sz="3200"/>
              <a:t>Recovery Blocks: The Acceptance-Test Problem</a:t>
            </a:r>
          </a:p>
        </p:txBody>
      </p:sp>
      <p:sp>
        <p:nvSpPr>
          <p:cNvPr id="746500" name="Text Box 4"/>
          <p:cNvSpPr txBox="1">
            <a:spLocks noChangeArrowheads="1"/>
          </p:cNvSpPr>
          <p:nvPr/>
        </p:nvSpPr>
        <p:spPr bwMode="auto">
          <a:xfrm>
            <a:off x="457200" y="9906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Design of acceptance tests (ATs) that are both simple and thorough is very difficult; for example, to check the result of sorting, it is not enough to verify that the output sequence is monotonic</a:t>
            </a:r>
          </a:p>
        </p:txBody>
      </p:sp>
      <p:sp>
        <p:nvSpPr>
          <p:cNvPr id="746501" name="Text Box 5"/>
          <p:cNvSpPr txBox="1">
            <a:spLocks noChangeArrowheads="1"/>
          </p:cNvSpPr>
          <p:nvPr/>
        </p:nvSpPr>
        <p:spPr bwMode="auto">
          <a:xfrm>
            <a:off x="457200" y="2209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Simplicity is desirable because acceptance test is executed after the primary computation, thus lengthening the critical path</a:t>
            </a:r>
          </a:p>
        </p:txBody>
      </p:sp>
      <p:sp>
        <p:nvSpPr>
          <p:cNvPr id="746502" name="Text Box 6"/>
          <p:cNvSpPr txBox="1">
            <a:spLocks noChangeArrowheads="1"/>
          </p:cNvSpPr>
          <p:nvPr/>
        </p:nvSpPr>
        <p:spPr bwMode="auto">
          <a:xfrm>
            <a:off x="457200" y="3124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Thoroughness ensures that an incorrect result does not pass the test (of course, a correct result always passes a properly designed test)</a:t>
            </a:r>
          </a:p>
        </p:txBody>
      </p:sp>
      <p:sp>
        <p:nvSpPr>
          <p:cNvPr id="746503" name="Text Box 7"/>
          <p:cNvSpPr txBox="1">
            <a:spLocks noChangeArrowheads="1"/>
          </p:cNvSpPr>
          <p:nvPr/>
        </p:nvSpPr>
        <p:spPr bwMode="auto">
          <a:xfrm>
            <a:off x="457200" y="4038600"/>
            <a:ext cx="815340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Some computations do have simple tests (inverse computation)</a:t>
            </a:r>
          </a:p>
          <a:p>
            <a:r>
              <a:rPr lang="en-US" altLang="en-US" sz="2000" b="0">
                <a:solidFill>
                  <a:srgbClr val="000000"/>
                </a:solidFill>
                <a:latin typeface="Arial" panose="020B0604020202020204" pitchFamily="34" charset="0"/>
                <a:cs typeface="Times New Roman" panose="02020603050405020304" pitchFamily="18" charset="0"/>
              </a:rPr>
              <a:t>Examples: square-rooting can be checked through squaring, and</a:t>
            </a:r>
          </a:p>
          <a:p>
            <a:r>
              <a:rPr lang="en-US" altLang="en-US" sz="2000" b="0">
                <a:solidFill>
                  <a:srgbClr val="000000"/>
                </a:solidFill>
                <a:latin typeface="Arial" panose="020B0604020202020204" pitchFamily="34" charset="0"/>
                <a:cs typeface="Times New Roman" panose="02020603050405020304" pitchFamily="18" charset="0"/>
              </a:rPr>
              <a:t>roots of a polynomial can be verified via polynomial evaluation</a:t>
            </a:r>
          </a:p>
          <a:p>
            <a:endParaRPr lang="en-US" altLang="en-US" sz="800" b="0">
              <a:solidFill>
                <a:srgbClr val="000000"/>
              </a:solidFill>
              <a:latin typeface="Arial" panose="020B0604020202020204" pitchFamily="34" charset="0"/>
              <a:cs typeface="Times New Roman" panose="02020603050405020304" pitchFamily="18" charset="0"/>
            </a:endParaRPr>
          </a:p>
          <a:p>
            <a:r>
              <a:rPr lang="en-US" altLang="en-US" sz="2000" b="0">
                <a:solidFill>
                  <a:srgbClr val="000000"/>
                </a:solidFill>
                <a:latin typeface="Arial" panose="020B0604020202020204" pitchFamily="34" charset="0"/>
                <a:cs typeface="Times New Roman" panose="02020603050405020304" pitchFamily="18" charset="0"/>
              </a:rPr>
              <a:t>At worst, the acceptance test might be as complex as the primary computation itself</a:t>
            </a:r>
          </a:p>
        </p:txBody>
      </p:sp>
    </p:spTree>
    <p:extLst>
      <p:ext uri="{BB962C8B-B14F-4D97-AF65-F5344CB8AC3E}">
        <p14:creationId xmlns:p14="http://schemas.microsoft.com/office/powerpoint/2010/main" val="51052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dissolve">
                                      <p:cBhvr>
                                        <p:cTn id="7" dur="500"/>
                                        <p:tgtEl>
                                          <p:spTgt spid="74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6502"/>
                                        </p:tgtEl>
                                        <p:attrNameLst>
                                          <p:attrName>style.visibility</p:attrName>
                                        </p:attrNameLst>
                                      </p:cBhvr>
                                      <p:to>
                                        <p:strVal val="visible"/>
                                      </p:to>
                                    </p:set>
                                    <p:animEffect transition="in" filter="dissolve">
                                      <p:cBhvr>
                                        <p:cTn id="12" dur="500"/>
                                        <p:tgtEl>
                                          <p:spTgt spid="74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6503"/>
                                        </p:tgtEl>
                                        <p:attrNameLst>
                                          <p:attrName>style.visibility</p:attrName>
                                        </p:attrNameLst>
                                      </p:cBhvr>
                                      <p:to>
                                        <p:strVal val="visible"/>
                                      </p:to>
                                    </p:set>
                                    <p:animEffect transition="in" filter="dissolve">
                                      <p:cBhvr>
                                        <p:cTn id="17" dur="500"/>
                                        <p:tgtEl>
                                          <p:spTgt spid="74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P spid="746502" grpId="0" autoUpdateAnimBg="0"/>
      <p:bldP spid="7465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title"/>
          </p:nvPr>
        </p:nvSpPr>
        <p:spPr>
          <a:xfrm>
            <a:off x="685800" y="228600"/>
            <a:ext cx="7772400" cy="685800"/>
          </a:xfrm>
        </p:spPr>
        <p:txBody>
          <a:bodyPr/>
          <a:lstStyle/>
          <a:p>
            <a:r>
              <a:rPr lang="en-US" altLang="en-US" sz="3200"/>
              <a:t>Combined NVP and Acceptance Testing</a:t>
            </a:r>
          </a:p>
        </p:txBody>
      </p:sp>
      <p:sp>
        <p:nvSpPr>
          <p:cNvPr id="748548" name="Text Box 4"/>
          <p:cNvSpPr txBox="1">
            <a:spLocks noChangeArrowheads="1"/>
          </p:cNvSpPr>
          <p:nvPr/>
        </p:nvSpPr>
        <p:spPr bwMode="auto">
          <a:xfrm>
            <a:off x="304800" y="990600"/>
            <a:ext cx="28956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hlink"/>
                </a:solidFill>
                <a:latin typeface="Arial" panose="020B0604020202020204" pitchFamily="34" charset="0"/>
                <a:cs typeface="Times New Roman" panose="02020603050405020304" pitchFamily="18" charset="0"/>
              </a:rPr>
              <a:t>Recoverable N-version block scheme = </a:t>
            </a:r>
          </a:p>
          <a:p>
            <a:r>
              <a:rPr lang="en-US" altLang="en-US" sz="1800">
                <a:solidFill>
                  <a:schemeClr val="hlink"/>
                </a:solidFill>
                <a:latin typeface="Arial" panose="020B0604020202020204" pitchFamily="34" charset="0"/>
                <a:cs typeface="Times New Roman" panose="02020603050405020304" pitchFamily="18" charset="0"/>
              </a:rPr>
              <a:t>N-self-checking program</a:t>
            </a:r>
          </a:p>
          <a:p>
            <a:endParaRPr lang="en-US" altLang="en-US" sz="1000" b="0">
              <a:solidFill>
                <a:srgbClr val="000000"/>
              </a:solidFill>
              <a:latin typeface="Arial" panose="020B0604020202020204" pitchFamily="34" charset="0"/>
              <a:cs typeface="Times New Roman" panose="02020603050405020304" pitchFamily="18" charset="0"/>
            </a:endParaRPr>
          </a:p>
          <a:p>
            <a:r>
              <a:rPr lang="en-US" altLang="en-US" sz="1800" b="0">
                <a:solidFill>
                  <a:srgbClr val="000000"/>
                </a:solidFill>
                <a:latin typeface="Arial" panose="020B0604020202020204" pitchFamily="34" charset="0"/>
                <a:cs typeface="Times New Roman" panose="02020603050405020304" pitchFamily="18" charset="0"/>
              </a:rPr>
              <a:t>Voter acts only on module outputs that have passed an acceptance test</a:t>
            </a:r>
          </a:p>
          <a:p>
            <a:endParaRPr lang="en-US" altLang="en-US" sz="1800" b="0">
              <a:solidFill>
                <a:srgbClr val="000000"/>
              </a:solidFill>
              <a:latin typeface="Arial" panose="020B0604020202020204" pitchFamily="34" charset="0"/>
              <a:cs typeface="Times New Roman" panose="02020603050405020304" pitchFamily="18" charset="0"/>
            </a:endParaRPr>
          </a:p>
        </p:txBody>
      </p:sp>
      <p:sp>
        <p:nvSpPr>
          <p:cNvPr id="748549" name="Text Box 5"/>
          <p:cNvSpPr txBox="1">
            <a:spLocks noChangeArrowheads="1"/>
          </p:cNvSpPr>
          <p:nvPr/>
        </p:nvSpPr>
        <p:spPr bwMode="auto">
          <a:xfrm>
            <a:off x="304800" y="3124200"/>
            <a:ext cx="2743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solidFill>
                  <a:srgbClr val="FF0000"/>
                </a:solidFill>
                <a:latin typeface="Arial" panose="020B0604020202020204" pitchFamily="34" charset="0"/>
                <a:cs typeface="Times New Roman" panose="02020603050405020304" pitchFamily="18" charset="0"/>
              </a:rPr>
              <a:t>Consensus recovery block </a:t>
            </a:r>
            <a:r>
              <a:rPr lang="en-US" altLang="en-US" sz="1800" dirty="0" smtClean="0">
                <a:solidFill>
                  <a:srgbClr val="FF0000"/>
                </a:solidFill>
                <a:latin typeface="Arial" panose="020B0604020202020204" pitchFamily="34" charset="0"/>
                <a:cs typeface="Times New Roman" panose="02020603050405020304" pitchFamily="18" charset="0"/>
              </a:rPr>
              <a:t>scheme (CRB)</a:t>
            </a:r>
            <a:endParaRPr lang="en-US" altLang="en-US" sz="1800" dirty="0">
              <a:solidFill>
                <a:srgbClr val="FF0000"/>
              </a:solidFill>
              <a:latin typeface="Arial" panose="020B0604020202020204" pitchFamily="34" charset="0"/>
              <a:cs typeface="Times New Roman" panose="02020603050405020304" pitchFamily="18" charset="0"/>
            </a:endParaRPr>
          </a:p>
          <a:p>
            <a:endParaRPr lang="en-US" altLang="en-US" sz="1000" b="0" dirty="0">
              <a:solidFill>
                <a:srgbClr val="000000"/>
              </a:solidFill>
              <a:latin typeface="Arial" panose="020B0604020202020204" pitchFamily="34" charset="0"/>
              <a:cs typeface="Times New Roman" panose="02020603050405020304" pitchFamily="18" charset="0"/>
            </a:endParaRPr>
          </a:p>
          <a:p>
            <a:r>
              <a:rPr lang="en-US" altLang="en-US" sz="1800" b="0" dirty="0">
                <a:solidFill>
                  <a:srgbClr val="000000"/>
                </a:solidFill>
                <a:latin typeface="Arial" panose="020B0604020202020204" pitchFamily="34" charset="0"/>
                <a:cs typeface="Times New Roman" panose="02020603050405020304" pitchFamily="18" charset="0"/>
              </a:rPr>
              <a:t>Only when there is no majority agreement, acceptance test applied (in a </a:t>
            </a:r>
            <a:r>
              <a:rPr lang="en-US" altLang="en-US" sz="1800" b="0" dirty="0" err="1">
                <a:solidFill>
                  <a:srgbClr val="000000"/>
                </a:solidFill>
                <a:latin typeface="Arial" panose="020B0604020202020204" pitchFamily="34" charset="0"/>
                <a:cs typeface="Times New Roman" panose="02020603050405020304" pitchFamily="18" charset="0"/>
              </a:rPr>
              <a:t>prespecified</a:t>
            </a:r>
            <a:r>
              <a:rPr lang="en-US" altLang="en-US" sz="1800" b="0" dirty="0">
                <a:solidFill>
                  <a:srgbClr val="000000"/>
                </a:solidFill>
                <a:latin typeface="Arial" panose="020B0604020202020204" pitchFamily="34" charset="0"/>
                <a:cs typeface="Times New Roman" panose="02020603050405020304" pitchFamily="18" charset="0"/>
              </a:rPr>
              <a:t> order) to module outputs until one passes its test</a:t>
            </a:r>
          </a:p>
        </p:txBody>
      </p:sp>
      <p:sp>
        <p:nvSpPr>
          <p:cNvPr id="748550" name="Text Box 6"/>
          <p:cNvSpPr txBox="1">
            <a:spLocks noChangeArrowheads="1"/>
          </p:cNvSpPr>
          <p:nvPr/>
        </p:nvSpPr>
        <p:spPr bwMode="auto">
          <a:xfrm>
            <a:off x="2438400" y="5419661"/>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grpSp>
        <p:nvGrpSpPr>
          <p:cNvPr id="748568" name="Group 24"/>
          <p:cNvGrpSpPr>
            <a:grpSpLocks/>
          </p:cNvGrpSpPr>
          <p:nvPr/>
        </p:nvGrpSpPr>
        <p:grpSpPr bwMode="auto">
          <a:xfrm>
            <a:off x="2971800" y="914400"/>
            <a:ext cx="6019800" cy="4660900"/>
            <a:chOff x="1968" y="576"/>
            <a:chExt cx="3792" cy="2936"/>
          </a:xfrm>
        </p:grpSpPr>
        <p:graphicFrame>
          <p:nvGraphicFramePr>
            <p:cNvPr id="748551" name="Object 7"/>
            <p:cNvGraphicFramePr>
              <a:graphicFrameLocks noChangeAspect="1"/>
            </p:cNvGraphicFramePr>
            <p:nvPr/>
          </p:nvGraphicFramePr>
          <p:xfrm>
            <a:off x="1968" y="576"/>
            <a:ext cx="3696" cy="2936"/>
          </p:xfrm>
          <a:graphic>
            <a:graphicData uri="http://schemas.openxmlformats.org/presentationml/2006/ole">
              <mc:AlternateContent xmlns:mc="http://schemas.openxmlformats.org/markup-compatibility/2006">
                <mc:Choice xmlns:v="urn:schemas-microsoft-com:vml" Requires="v">
                  <p:oleObj spid="_x0000_s1031" r:id="rId4" imgW="2752725" imgH="2105025" progId="MSDraw.Drawing.8.2">
                    <p:embed/>
                  </p:oleObj>
                </mc:Choice>
                <mc:Fallback>
                  <p:oleObj r:id="rId4" imgW="2752725" imgH="2105025" progId="MSDraw.Drawing.8.2">
                    <p:embed/>
                    <p:pic>
                      <p:nvPicPr>
                        <p:cNvPr id="7485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576"/>
                          <a:ext cx="3696" cy="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559" name="Text Box 15"/>
            <p:cNvSpPr txBox="1">
              <a:spLocks noChangeArrowheads="1"/>
            </p:cNvSpPr>
            <p:nvPr/>
          </p:nvSpPr>
          <p:spPr bwMode="auto">
            <a:xfrm>
              <a:off x="3408" y="1152"/>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Modules</a:t>
              </a:r>
            </a:p>
          </p:txBody>
        </p:sp>
        <p:sp>
          <p:nvSpPr>
            <p:cNvPr id="748560" name="Text Box 16"/>
            <p:cNvSpPr txBox="1">
              <a:spLocks noChangeArrowheads="1"/>
            </p:cNvSpPr>
            <p:nvPr/>
          </p:nvSpPr>
          <p:spPr bwMode="auto">
            <a:xfrm>
              <a:off x="3120" y="1536"/>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1" name="Text Box 17"/>
            <p:cNvSpPr txBox="1">
              <a:spLocks noChangeArrowheads="1"/>
            </p:cNvSpPr>
            <p:nvPr/>
          </p:nvSpPr>
          <p:spPr bwMode="auto">
            <a:xfrm>
              <a:off x="4752" y="1920"/>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2" name="Text Box 18"/>
            <p:cNvSpPr txBox="1">
              <a:spLocks noChangeArrowheads="1"/>
            </p:cNvSpPr>
            <p:nvPr/>
          </p:nvSpPr>
          <p:spPr bwMode="auto">
            <a:xfrm>
              <a:off x="3648" y="1392"/>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3" name="Text Box 19"/>
            <p:cNvSpPr txBox="1">
              <a:spLocks noChangeArrowheads="1"/>
            </p:cNvSpPr>
            <p:nvPr/>
          </p:nvSpPr>
          <p:spPr bwMode="auto">
            <a:xfrm>
              <a:off x="2112" y="2448"/>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4" name="Line 20"/>
            <p:cNvSpPr>
              <a:spLocks noChangeShapeType="1"/>
            </p:cNvSpPr>
            <p:nvPr/>
          </p:nvSpPr>
          <p:spPr bwMode="auto">
            <a:xfrm flipH="1">
              <a:off x="3264"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5" name="Line 21"/>
            <p:cNvSpPr>
              <a:spLocks noChangeShapeType="1"/>
            </p:cNvSpPr>
            <p:nvPr/>
          </p:nvSpPr>
          <p:spPr bwMode="auto">
            <a:xfrm>
              <a:off x="4080"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6" name="Text Box 22"/>
            <p:cNvSpPr txBox="1">
              <a:spLocks noChangeArrowheads="1"/>
            </p:cNvSpPr>
            <p:nvPr/>
          </p:nvSpPr>
          <p:spPr bwMode="auto">
            <a:xfrm>
              <a:off x="52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sp>
          <p:nvSpPr>
            <p:cNvPr id="748567" name="Text Box 23"/>
            <p:cNvSpPr txBox="1">
              <a:spLocks noChangeArrowheads="1"/>
            </p:cNvSpPr>
            <p:nvPr/>
          </p:nvSpPr>
          <p:spPr bwMode="auto">
            <a:xfrm>
              <a:off x="28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grpSp>
    </p:spTree>
    <p:extLst>
      <p:ext uri="{BB962C8B-B14F-4D97-AF65-F5344CB8AC3E}">
        <p14:creationId xmlns:p14="http://schemas.microsoft.com/office/powerpoint/2010/main" val="3892778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548"/>
                                        </p:tgtEl>
                                        <p:attrNameLst>
                                          <p:attrName>style.visibility</p:attrName>
                                        </p:attrNameLst>
                                      </p:cBhvr>
                                      <p:to>
                                        <p:strVal val="visible"/>
                                      </p:to>
                                    </p:set>
                                    <p:animEffect transition="in" filter="dissolve">
                                      <p:cBhvr>
                                        <p:cTn id="7" dur="500"/>
                                        <p:tgtEl>
                                          <p:spTgt spid="74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549"/>
                                        </p:tgtEl>
                                        <p:attrNameLst>
                                          <p:attrName>style.visibility</p:attrName>
                                        </p:attrNameLst>
                                      </p:cBhvr>
                                      <p:to>
                                        <p:strVal val="visible"/>
                                      </p:to>
                                    </p:set>
                                    <p:animEffect transition="in" filter="dissolve">
                                      <p:cBhvr>
                                        <p:cTn id="12" dur="500"/>
                                        <p:tgtEl>
                                          <p:spTgt spid="74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8" grpId="0" autoUpdateAnimBg="0"/>
      <p:bldP spid="7485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type="title"/>
          </p:nvPr>
        </p:nvSpPr>
        <p:spPr>
          <a:xfrm>
            <a:off x="228600" y="228600"/>
            <a:ext cx="8686800" cy="609600"/>
          </a:xfrm>
        </p:spPr>
        <p:txBody>
          <a:bodyPr/>
          <a:lstStyle/>
          <a:p>
            <a:r>
              <a:rPr lang="en-US" altLang="en-US" sz="3200"/>
              <a:t>More General Hybrid NVP-AT Schemes</a:t>
            </a:r>
          </a:p>
        </p:txBody>
      </p:sp>
      <p:sp>
        <p:nvSpPr>
          <p:cNvPr id="754695" name="Rectangle 7"/>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4698" name="Rectangle 10"/>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54697" name="Object 9"/>
          <p:cNvGraphicFramePr>
            <a:graphicFrameLocks noChangeAspect="1"/>
          </p:cNvGraphicFramePr>
          <p:nvPr>
            <p:extLst>
              <p:ext uri="{D42A27DB-BD31-4B8C-83A1-F6EECF244321}">
                <p14:modId xmlns:p14="http://schemas.microsoft.com/office/powerpoint/2010/main" val="4280441232"/>
              </p:ext>
            </p:extLst>
          </p:nvPr>
        </p:nvGraphicFramePr>
        <p:xfrm>
          <a:off x="637032" y="838200"/>
          <a:ext cx="7467600" cy="4529138"/>
        </p:xfrm>
        <a:graphic>
          <a:graphicData uri="http://schemas.openxmlformats.org/presentationml/2006/ole">
            <mc:AlternateContent xmlns:mc="http://schemas.openxmlformats.org/markup-compatibility/2006">
              <mc:Choice xmlns:v="urn:schemas-microsoft-com:vml" Requires="v">
                <p:oleObj spid="_x0000_s2055" r:id="rId4" imgW="2905125" imgH="1762125" progId="MSDraw.Drawing.8.2">
                  <p:embed/>
                </p:oleObj>
              </mc:Choice>
              <mc:Fallback>
                <p:oleObj r:id="rId4" imgW="2905125" imgH="1762125" progId="MSDraw.Drawing.8.2">
                  <p:embed/>
                  <p:pic>
                    <p:nvPicPr>
                      <p:cNvPr id="7546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32" y="838200"/>
                        <a:ext cx="7467600"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4699" name="Text Box 11"/>
          <p:cNvSpPr txBox="1">
            <a:spLocks noChangeArrowheads="1"/>
          </p:cNvSpPr>
          <p:nvPr/>
        </p:nvSpPr>
        <p:spPr bwMode="auto">
          <a:xfrm>
            <a:off x="1295400" y="5310189"/>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43851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699"/>
                                        </p:tgtEl>
                                        <p:attrNameLst>
                                          <p:attrName>style.visibility</p:attrName>
                                        </p:attrNameLst>
                                      </p:cBhvr>
                                      <p:to>
                                        <p:strVal val="visible"/>
                                      </p:to>
                                    </p:set>
                                    <p:animEffect transition="in" filter="dissolve">
                                      <p:cBhvr>
                                        <p:cTn id="7" dur="500"/>
                                        <p:tgtEl>
                                          <p:spTgt spid="75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82650" y="419100"/>
            <a:ext cx="7162800" cy="431800"/>
          </a:xfrm>
        </p:spPr>
        <p:txBody>
          <a:bodyPr>
            <a:normAutofit fontScale="90000"/>
          </a:bodyPr>
          <a:lstStyle/>
          <a:p>
            <a:r>
              <a:rPr lang="en-US" altLang="en-US"/>
              <a:t>Consistent Comparison Problem</a:t>
            </a:r>
          </a:p>
        </p:txBody>
      </p:sp>
      <p:sp>
        <p:nvSpPr>
          <p:cNvPr id="705539" name="Rectangle 3"/>
          <p:cNvSpPr>
            <a:spLocks noGrp="1" noChangeArrowheads="1"/>
          </p:cNvSpPr>
          <p:nvPr>
            <p:ph type="body" idx="1"/>
          </p:nvPr>
        </p:nvSpPr>
        <p:spPr>
          <a:xfrm>
            <a:off x="438150" y="1282700"/>
            <a:ext cx="8191500" cy="4413250"/>
          </a:xfrm>
        </p:spPr>
        <p:txBody>
          <a:bodyPr>
            <a:normAutofit fontScale="92500" lnSpcReduction="20000"/>
          </a:bodyPr>
          <a:lstStyle/>
          <a:p>
            <a:r>
              <a:rPr lang="en-US" altLang="en-US" dirty="0">
                <a:solidFill>
                  <a:srgbClr val="0033CC"/>
                </a:solidFill>
              </a:rPr>
              <a:t>N</a:t>
            </a:r>
            <a:r>
              <a:rPr lang="en-US" altLang="en-US" dirty="0"/>
              <a:t>-version programming is not simple to implement </a:t>
            </a:r>
          </a:p>
          <a:p>
            <a:r>
              <a:rPr lang="en-US" altLang="en-US" dirty="0"/>
              <a:t>Even if all versions are correct - reaching a consensus is difficult</a:t>
            </a:r>
          </a:p>
          <a:p>
            <a:r>
              <a:rPr lang="en-US" altLang="en-US" dirty="0">
                <a:solidFill>
                  <a:schemeClr val="hlink"/>
                </a:solidFill>
              </a:rPr>
              <a:t>Example</a:t>
            </a:r>
            <a:r>
              <a:rPr lang="en-US" altLang="en-US" dirty="0">
                <a:solidFill>
                  <a:srgbClr val="0033CC"/>
                </a:solidFill>
              </a:rPr>
              <a:t> :</a:t>
            </a:r>
            <a:r>
              <a:rPr lang="en-US" altLang="en-US" dirty="0"/>
              <a:t>   </a:t>
            </a:r>
          </a:p>
          <a:p>
            <a:r>
              <a:rPr lang="en-US" altLang="en-US" dirty="0">
                <a:solidFill>
                  <a:srgbClr val="0033CC"/>
                </a:solidFill>
              </a:rPr>
              <a:t>V ,…,V  -   N</a:t>
            </a:r>
            <a:r>
              <a:rPr lang="en-US" altLang="en-US" dirty="0"/>
              <a:t> independently written versions for  computing a quantity </a:t>
            </a:r>
            <a:r>
              <a:rPr lang="en-US" altLang="en-US" dirty="0">
                <a:solidFill>
                  <a:srgbClr val="0033CC"/>
                </a:solidFill>
              </a:rPr>
              <a:t>x</a:t>
            </a:r>
            <a:r>
              <a:rPr lang="en-US" altLang="en-US" dirty="0"/>
              <a:t> and comparing it to </a:t>
            </a:r>
            <a:r>
              <a:rPr lang="en-US" altLang="en-US" dirty="0">
                <a:solidFill>
                  <a:srgbClr val="0033CC"/>
                </a:solidFill>
              </a:rPr>
              <a:t>C</a:t>
            </a:r>
          </a:p>
          <a:p>
            <a:r>
              <a:rPr lang="en-US" altLang="en-US" dirty="0">
                <a:solidFill>
                  <a:srgbClr val="0033CC"/>
                </a:solidFill>
              </a:rPr>
              <a:t>x   - </a:t>
            </a:r>
            <a:r>
              <a:rPr lang="en-US" altLang="en-US" dirty="0"/>
              <a:t>value of </a:t>
            </a:r>
            <a:r>
              <a:rPr lang="en-US" altLang="en-US" dirty="0">
                <a:solidFill>
                  <a:srgbClr val="0033CC"/>
                </a:solidFill>
              </a:rPr>
              <a:t>x</a:t>
            </a:r>
            <a:r>
              <a:rPr lang="en-US" altLang="en-US" dirty="0"/>
              <a:t> computed by version </a:t>
            </a:r>
            <a:r>
              <a:rPr lang="en-US" altLang="en-US" dirty="0">
                <a:solidFill>
                  <a:srgbClr val="0033CC"/>
                </a:solidFill>
              </a:rPr>
              <a:t>V</a:t>
            </a:r>
            <a:endParaRPr lang="en-US" altLang="en-US" dirty="0"/>
          </a:p>
          <a:p>
            <a:r>
              <a:rPr lang="en-US" altLang="en-US" dirty="0">
                <a:solidFill>
                  <a:srgbClr val="0033CC"/>
                </a:solidFill>
              </a:rPr>
              <a:t>B  </a:t>
            </a:r>
            <a:r>
              <a:rPr lang="en-US" altLang="en-US" dirty="0"/>
              <a:t> - Boolean variable -  </a:t>
            </a:r>
            <a:r>
              <a:rPr lang="en-US" altLang="en-US" dirty="0">
                <a:solidFill>
                  <a:srgbClr val="0033CC"/>
                </a:solidFill>
              </a:rPr>
              <a:t>B</a:t>
            </a:r>
            <a:r>
              <a:rPr lang="en-US" altLang="en-US" dirty="0"/>
              <a:t> </a:t>
            </a:r>
            <a:r>
              <a:rPr lang="en-US" altLang="en-US" dirty="0">
                <a:solidFill>
                  <a:srgbClr val="0033CC"/>
                </a:solidFill>
              </a:rPr>
              <a:t> </a:t>
            </a:r>
            <a:r>
              <a:rPr lang="en-US" altLang="en-US" dirty="0">
                <a:solidFill>
                  <a:srgbClr val="0033CC"/>
                </a:solidFill>
                <a:sym typeface="Symbol" panose="05050102010706020507" pitchFamily="18" charset="2"/>
              </a:rPr>
              <a:t> </a:t>
            </a:r>
            <a:r>
              <a:rPr lang="en-US" altLang="en-US" dirty="0">
                <a:solidFill>
                  <a:srgbClr val="0033CC"/>
                </a:solidFill>
              </a:rPr>
              <a:t>(x &gt; C)</a:t>
            </a:r>
          </a:p>
          <a:p>
            <a:r>
              <a:rPr lang="en-US" altLang="en-US" dirty="0"/>
              <a:t>The comparison with </a:t>
            </a:r>
            <a:r>
              <a:rPr lang="en-US" altLang="en-US" dirty="0">
                <a:solidFill>
                  <a:srgbClr val="0033CC"/>
                </a:solidFill>
              </a:rPr>
              <a:t>C</a:t>
            </a:r>
            <a:r>
              <a:rPr lang="en-US" altLang="en-US" dirty="0"/>
              <a:t> is said to be </a:t>
            </a:r>
            <a:r>
              <a:rPr lang="en-US" altLang="en-US" dirty="0">
                <a:solidFill>
                  <a:srgbClr val="0033CC"/>
                </a:solidFill>
              </a:rPr>
              <a:t>consistent</a:t>
            </a:r>
            <a:r>
              <a:rPr lang="en-US" altLang="en-US" dirty="0"/>
              <a:t> if  </a:t>
            </a:r>
            <a:r>
              <a:rPr lang="en-US" altLang="en-US" dirty="0">
                <a:solidFill>
                  <a:srgbClr val="0033CC"/>
                </a:solidFill>
              </a:rPr>
              <a:t>B   = B  </a:t>
            </a:r>
            <a:r>
              <a:rPr lang="en-US" altLang="en-US" dirty="0"/>
              <a:t> for all </a:t>
            </a:r>
            <a:r>
              <a:rPr lang="en-US" altLang="en-US" dirty="0" err="1">
                <a:solidFill>
                  <a:srgbClr val="0033CC"/>
                </a:solidFill>
              </a:rPr>
              <a:t>i,j</a:t>
            </a:r>
            <a:r>
              <a:rPr lang="en-US" altLang="en-US" dirty="0">
                <a:solidFill>
                  <a:srgbClr val="0033CC"/>
                </a:solidFill>
              </a:rPr>
              <a:t> = 1,..., N</a:t>
            </a:r>
            <a:endParaRPr lang="en-US" altLang="en-US" dirty="0"/>
          </a:p>
          <a:p>
            <a:pPr algn="ctr"/>
            <a:endParaRPr lang="en-US" altLang="en-US" dirty="0">
              <a:latin typeface="Courier New" panose="02070309020205020404" pitchFamily="49" charset="0"/>
            </a:endParaRPr>
          </a:p>
          <a:p>
            <a:pPr algn="ctr"/>
            <a:endParaRPr lang="en-US" altLang="en-US" dirty="0"/>
          </a:p>
          <a:p>
            <a:endParaRPr lang="en-US" altLang="en-US" dirty="0"/>
          </a:p>
        </p:txBody>
      </p:sp>
      <p:sp>
        <p:nvSpPr>
          <p:cNvPr id="705540" name="Rectangle 4"/>
          <p:cNvSpPr>
            <a:spLocks noChangeArrowheads="1"/>
          </p:cNvSpPr>
          <p:nvPr/>
        </p:nvSpPr>
        <p:spPr bwMode="auto">
          <a:xfrm>
            <a:off x="18669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dirty="0"/>
          </a:p>
        </p:txBody>
      </p:sp>
      <p:sp>
        <p:nvSpPr>
          <p:cNvPr id="705541" name="Rectangle 5"/>
          <p:cNvSpPr>
            <a:spLocks noChangeArrowheads="1"/>
          </p:cNvSpPr>
          <p:nvPr/>
        </p:nvSpPr>
        <p:spPr bwMode="auto">
          <a:xfrm>
            <a:off x="10033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33CC"/>
                </a:solidFill>
              </a:rPr>
              <a:t>1</a:t>
            </a:r>
            <a:endParaRPr lang="en-US" altLang="en-US"/>
          </a:p>
        </p:txBody>
      </p:sp>
      <p:sp>
        <p:nvSpPr>
          <p:cNvPr id="705542" name="Rectangle 6"/>
          <p:cNvSpPr>
            <a:spLocks noChangeArrowheads="1"/>
          </p:cNvSpPr>
          <p:nvPr/>
        </p:nvSpPr>
        <p:spPr bwMode="auto">
          <a:xfrm>
            <a:off x="4464050" y="4356608"/>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3" name="Rectangle 7"/>
          <p:cNvSpPr>
            <a:spLocks noChangeArrowheads="1"/>
          </p:cNvSpPr>
          <p:nvPr/>
        </p:nvSpPr>
        <p:spPr bwMode="auto">
          <a:xfrm>
            <a:off x="8332724" y="47498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4" name="Rectangle 8"/>
          <p:cNvSpPr>
            <a:spLocks noChangeArrowheads="1"/>
          </p:cNvSpPr>
          <p:nvPr/>
        </p:nvSpPr>
        <p:spPr bwMode="auto">
          <a:xfrm>
            <a:off x="1054100" y="42799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5" name="Rectangle 9"/>
          <p:cNvSpPr>
            <a:spLocks noChangeArrowheads="1"/>
          </p:cNvSpPr>
          <p:nvPr/>
        </p:nvSpPr>
        <p:spPr bwMode="auto">
          <a:xfrm>
            <a:off x="6654800" y="38354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6" name="Rectangle 10"/>
          <p:cNvSpPr>
            <a:spLocks noChangeArrowheads="1"/>
          </p:cNvSpPr>
          <p:nvPr/>
        </p:nvSpPr>
        <p:spPr bwMode="auto">
          <a:xfrm>
            <a:off x="1041400" y="38862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7" name="Rectangle 11"/>
          <p:cNvSpPr>
            <a:spLocks noChangeArrowheads="1"/>
          </p:cNvSpPr>
          <p:nvPr/>
        </p:nvSpPr>
        <p:spPr bwMode="auto">
          <a:xfrm>
            <a:off x="1223264" y="5149596"/>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j</a:t>
            </a:r>
            <a:endParaRPr lang="en-US" altLang="en-US" dirty="0"/>
          </a:p>
        </p:txBody>
      </p:sp>
    </p:spTree>
    <p:extLst>
      <p:ext uri="{BB962C8B-B14F-4D97-AF65-F5344CB8AC3E}">
        <p14:creationId xmlns:p14="http://schemas.microsoft.com/office/powerpoint/2010/main" val="4256877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problem of achieving consistent comparison in distributed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7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CAP Theorem</a:t>
            </a:r>
            <a:endParaRPr lang="en-US" dirty="0"/>
          </a:p>
        </p:txBody>
      </p:sp>
      <p:pic>
        <p:nvPicPr>
          <p:cNvPr id="5" name="Picture 4"/>
          <p:cNvPicPr>
            <a:picLocks noChangeAspect="1"/>
          </p:cNvPicPr>
          <p:nvPr/>
        </p:nvPicPr>
        <p:blipFill>
          <a:blip r:embed="rId2"/>
          <a:stretch>
            <a:fillRect/>
          </a:stretch>
        </p:blipFill>
        <p:spPr>
          <a:xfrm>
            <a:off x="6615365" y="1671642"/>
            <a:ext cx="2071437" cy="2978151"/>
          </a:xfrm>
          <a:prstGeom prst="rect">
            <a:avLst/>
          </a:prstGeom>
        </p:spPr>
      </p:pic>
      <p:sp>
        <p:nvSpPr>
          <p:cNvPr id="6" name="TextBox 5"/>
          <p:cNvSpPr txBox="1"/>
          <p:nvPr/>
        </p:nvSpPr>
        <p:spPr>
          <a:xfrm>
            <a:off x="310437" y="986797"/>
            <a:ext cx="5999747" cy="4832092"/>
          </a:xfrm>
          <a:prstGeom prst="rect">
            <a:avLst/>
          </a:prstGeom>
          <a:noFill/>
        </p:spPr>
        <p:txBody>
          <a:bodyPr wrap="square" rtlCol="0">
            <a:spAutoFit/>
          </a:bodyPr>
          <a:lstStyle/>
          <a:p>
            <a:pPr marL="285750" indent="-285750">
              <a:buFontTx/>
              <a:buChar char="•"/>
            </a:pPr>
            <a:r>
              <a:rPr lang="en-US" sz="2800" dirty="0"/>
              <a:t>Conjectured by Prof. Eric Brewer at PODC (Principle of Distributed Computing) 2000 keynote talk</a:t>
            </a:r>
          </a:p>
          <a:p>
            <a:pPr marL="285750" indent="-285750">
              <a:buFontTx/>
              <a:buChar char="•"/>
            </a:pPr>
            <a:r>
              <a:rPr lang="en-US" sz="2800" dirty="0" smtClean="0"/>
              <a:t>Described </a:t>
            </a:r>
            <a:r>
              <a:rPr lang="en-US" sz="2800" dirty="0"/>
              <a:t>the </a:t>
            </a:r>
            <a:r>
              <a:rPr lang="en-US" sz="2800" i="1" dirty="0"/>
              <a:t>trade-offs involved in distributed system</a:t>
            </a:r>
          </a:p>
          <a:p>
            <a:pPr marL="285750" indent="-285750">
              <a:buFontTx/>
              <a:buChar char="•"/>
            </a:pPr>
            <a:r>
              <a:rPr lang="en-US" sz="2800" dirty="0" smtClean="0"/>
              <a:t>It </a:t>
            </a:r>
            <a:r>
              <a:rPr lang="en-US" sz="2800" dirty="0"/>
              <a:t>is impossible for a web service to provide following </a:t>
            </a:r>
            <a:r>
              <a:rPr lang="en-US" sz="2800" i="1" dirty="0"/>
              <a:t>three guarantees at the same time</a:t>
            </a:r>
            <a:r>
              <a:rPr lang="en-US" sz="2800" dirty="0"/>
              <a:t>:</a:t>
            </a:r>
          </a:p>
          <a:p>
            <a:pPr marL="742950" lvl="1" indent="-285750">
              <a:buFontTx/>
              <a:buChar char="•"/>
            </a:pPr>
            <a:r>
              <a:rPr lang="en-US" sz="2800" b="1" dirty="0"/>
              <a:t>Consistency</a:t>
            </a:r>
          </a:p>
          <a:p>
            <a:pPr marL="742950" lvl="1" indent="-285750">
              <a:buFontTx/>
              <a:buChar char="•"/>
            </a:pPr>
            <a:r>
              <a:rPr lang="en-US" sz="2800" b="1" dirty="0"/>
              <a:t>Availability</a:t>
            </a:r>
          </a:p>
          <a:p>
            <a:pPr marL="742950" lvl="1" indent="-285750">
              <a:buFontTx/>
              <a:buChar char="•"/>
            </a:pPr>
            <a:r>
              <a:rPr lang="en-US" sz="2800" b="1" dirty="0"/>
              <a:t>Partition-tolerance  </a:t>
            </a:r>
          </a:p>
        </p:txBody>
      </p:sp>
    </p:spTree>
    <p:extLst>
      <p:ext uri="{BB962C8B-B14F-4D97-AF65-F5344CB8AC3E}">
        <p14:creationId xmlns:p14="http://schemas.microsoft.com/office/powerpoint/2010/main" val="407656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369592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3"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3"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3147762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6"/>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p:cNvSpPr/>
          <p:nvPr/>
        </p:nvSpPr>
        <p:spPr>
          <a:xfrm>
            <a:off x="5005136"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6"/>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4318004"/>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554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5" y="411527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7" y="1707098"/>
            <a:ext cx="2802021" cy="523220"/>
          </a:xfrm>
          <a:prstGeom prst="rect">
            <a:avLst/>
          </a:prstGeom>
          <a:noFill/>
        </p:spPr>
        <p:txBody>
          <a:bodyPr wrap="square" rtlCol="0">
            <a:spAutoFit/>
          </a:bodyPr>
          <a:lstStyle/>
          <a:p>
            <a:r>
              <a:rPr lang="en-US" sz="2800" b="1" u="sng" dirty="0"/>
              <a:t>Not Consistent!</a:t>
            </a:r>
          </a:p>
        </p:txBody>
      </p:sp>
      <p:sp>
        <p:nvSpPr>
          <p:cNvPr id="14" name="TextBox 13"/>
          <p:cNvSpPr txBox="1"/>
          <p:nvPr/>
        </p:nvSpPr>
        <p:spPr>
          <a:xfrm>
            <a:off x="842211" y="5310040"/>
            <a:ext cx="3636210" cy="523220"/>
          </a:xfrm>
          <a:prstGeom prst="rect">
            <a:avLst/>
          </a:prstGeom>
          <a:noFill/>
        </p:spPr>
        <p:txBody>
          <a:bodyPr wrap="square" rtlCol="0">
            <a:spAutoFit/>
          </a:bodyPr>
          <a:lstStyle/>
          <a:p>
            <a:r>
              <a:rPr lang="en-US" sz="2800" dirty="0"/>
              <a:t>Respond to client</a:t>
            </a:r>
          </a:p>
        </p:txBody>
      </p:sp>
    </p:spTree>
    <p:extLst>
      <p:ext uri="{BB962C8B-B14F-4D97-AF65-F5344CB8AC3E}">
        <p14:creationId xmlns:p14="http://schemas.microsoft.com/office/powerpoint/2010/main" val="13697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Till the last class we have studied about the following</a:t>
            </a:r>
          </a:p>
          <a:p>
            <a:pPr lvl="1"/>
            <a:r>
              <a:rPr lang="en-US" dirty="0" smtClean="0"/>
              <a:t>Why failures occur – the degradation hypothesis</a:t>
            </a:r>
          </a:p>
          <a:p>
            <a:pPr lvl="1"/>
            <a:r>
              <a:rPr lang="en-US" dirty="0" smtClean="0"/>
              <a:t>Failure as a random process</a:t>
            </a:r>
          </a:p>
          <a:p>
            <a:pPr lvl="1"/>
            <a:r>
              <a:rPr lang="en-US" dirty="0" smtClean="0"/>
              <a:t>Estimating failure probability and reducing failure likelihood by using parallel blocks.</a:t>
            </a:r>
          </a:p>
          <a:p>
            <a:pPr lvl="1"/>
            <a:r>
              <a:rPr lang="en-US" dirty="0" smtClean="0"/>
              <a:t>Fault tree analysis and FMECA analysis.</a:t>
            </a:r>
          </a:p>
          <a:p>
            <a:pPr lvl="1"/>
            <a:r>
              <a:rPr lang="en-US" dirty="0" smtClean="0"/>
              <a:t>We have also gone through the basics of distributed systems</a:t>
            </a:r>
          </a:p>
          <a:p>
            <a:pPr lvl="1"/>
            <a:r>
              <a:rPr lang="en-US" dirty="0" smtClean="0"/>
              <a:t>We have reviewed various testing methods and how they can be used to find bugs.</a:t>
            </a:r>
          </a:p>
          <a:p>
            <a:pPr lvl="1"/>
            <a:r>
              <a:rPr lang="en-US" dirty="0" smtClean="0"/>
              <a:t>We also discussed briefly about monitoring: </a:t>
            </a:r>
            <a:r>
              <a:rPr lang="en-US" dirty="0" err="1" smtClean="0"/>
              <a:t>Influx-db;collect-d</a:t>
            </a:r>
            <a:r>
              <a:rPr lang="en-US" dirty="0"/>
              <a:t> </a:t>
            </a:r>
            <a:r>
              <a:rPr lang="en-US" dirty="0" smtClean="0"/>
              <a:t>and </a:t>
            </a:r>
            <a:r>
              <a:rPr lang="en-US" dirty="0" err="1" smtClean="0"/>
              <a:t>grafana</a:t>
            </a:r>
            <a:r>
              <a:rPr lang="en-US" dirty="0" smtClean="0"/>
              <a:t>.</a:t>
            </a:r>
            <a:endParaRPr lang="en-US" dirty="0"/>
          </a:p>
        </p:txBody>
      </p:sp>
    </p:spTree>
    <p:extLst>
      <p:ext uri="{BB962C8B-B14F-4D97-AF65-F5344CB8AC3E}">
        <p14:creationId xmlns:p14="http://schemas.microsoft.com/office/powerpoint/2010/main" val="22959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384048"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46421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4931984"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857163"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79587"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680619"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045743"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54935" y="1707098"/>
            <a:ext cx="2802021" cy="523220"/>
          </a:xfrm>
          <a:prstGeom prst="rect">
            <a:avLst/>
          </a:prstGeom>
          <a:noFill/>
        </p:spPr>
        <p:txBody>
          <a:bodyPr wrap="square" rtlCol="0">
            <a:spAutoFit/>
          </a:bodyPr>
          <a:lstStyle/>
          <a:p>
            <a:r>
              <a:rPr lang="en-US" sz="2800" b="1" u="sng" dirty="0"/>
              <a:t>Not Available!</a:t>
            </a:r>
          </a:p>
        </p:txBody>
      </p:sp>
      <p:pic>
        <p:nvPicPr>
          <p:cNvPr id="11" name="Picture 10"/>
          <p:cNvPicPr>
            <a:picLocks noChangeAspect="1"/>
          </p:cNvPicPr>
          <p:nvPr/>
        </p:nvPicPr>
        <p:blipFill>
          <a:blip r:embed="rId2"/>
          <a:stretch>
            <a:fillRect/>
          </a:stretch>
        </p:blipFill>
        <p:spPr>
          <a:xfrm>
            <a:off x="2382302" y="3339898"/>
            <a:ext cx="703833" cy="694490"/>
          </a:xfrm>
          <a:prstGeom prst="rect">
            <a:avLst/>
          </a:prstGeom>
        </p:spPr>
      </p:pic>
      <p:sp>
        <p:nvSpPr>
          <p:cNvPr id="17" name="TextBox 16"/>
          <p:cNvSpPr txBox="1"/>
          <p:nvPr/>
        </p:nvSpPr>
        <p:spPr>
          <a:xfrm>
            <a:off x="769059" y="5310040"/>
            <a:ext cx="3636210" cy="523220"/>
          </a:xfrm>
          <a:prstGeom prst="rect">
            <a:avLst/>
          </a:prstGeom>
          <a:noFill/>
        </p:spPr>
        <p:txBody>
          <a:bodyPr wrap="square" rtlCol="0">
            <a:spAutoFit/>
          </a:bodyPr>
          <a:lstStyle/>
          <a:p>
            <a:r>
              <a:rPr lang="en-US" sz="2800" dirty="0"/>
              <a:t>Wait to be updated</a:t>
            </a:r>
          </a:p>
        </p:txBody>
      </p:sp>
    </p:spTree>
    <p:extLst>
      <p:ext uri="{BB962C8B-B14F-4D97-AF65-F5344CB8AC3E}">
        <p14:creationId xmlns:p14="http://schemas.microsoft.com/office/powerpoint/2010/main" val="1557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1707102"/>
            <a:ext cx="2815390" cy="954107"/>
          </a:xfrm>
          <a:prstGeom prst="rect">
            <a:avLst/>
          </a:prstGeom>
          <a:noFill/>
        </p:spPr>
        <p:txBody>
          <a:bodyPr wrap="square" rtlCol="0">
            <a:spAutoFit/>
          </a:bodyPr>
          <a:lstStyle/>
          <a:p>
            <a:r>
              <a:rPr lang="en-US" sz="2800" b="1" u="sng" dirty="0"/>
              <a:t>Not Partition Tolerant!</a:t>
            </a:r>
          </a:p>
        </p:txBody>
      </p:sp>
      <p:sp>
        <p:nvSpPr>
          <p:cNvPr id="17" name="TextBox 16"/>
          <p:cNvSpPr txBox="1"/>
          <p:nvPr/>
        </p:nvSpPr>
        <p:spPr>
          <a:xfrm>
            <a:off x="842211" y="5310040"/>
            <a:ext cx="3636210" cy="523220"/>
          </a:xfrm>
          <a:prstGeom prst="rect">
            <a:avLst/>
          </a:prstGeom>
          <a:noFill/>
        </p:spPr>
        <p:txBody>
          <a:bodyPr wrap="square" rtlCol="0">
            <a:spAutoFit/>
          </a:bodyPr>
          <a:lstStyle/>
          <a:p>
            <a:r>
              <a:rPr lang="en-US" sz="2800" dirty="0"/>
              <a:t>A gets updated from B</a:t>
            </a:r>
          </a:p>
        </p:txBody>
      </p:sp>
      <p:sp>
        <p:nvSpPr>
          <p:cNvPr id="14" name="5-Point Star 13"/>
          <p:cNvSpPr/>
          <p:nvPr/>
        </p:nvSpPr>
        <p:spPr>
          <a:xfrm>
            <a:off x="1370266" y="3933455"/>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71" y="275169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4" y="190947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942944"/>
            <a:ext cx="8229600" cy="4708525"/>
          </a:xfrm>
        </p:spPr>
        <p:txBody>
          <a:bodyPr>
            <a:normAutofit/>
          </a:bodyPr>
          <a:lstStyle/>
          <a:p>
            <a:r>
              <a:rPr lang="en-US" dirty="0" smtClean="0"/>
              <a:t>All modern databases are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a:t>
            </a:r>
            <a:r>
              <a:rPr lang="en-US" dirty="0" smtClean="0"/>
              <a:t> </a:t>
            </a:r>
            <a:r>
              <a:rPr lang="en-US" dirty="0" smtClean="0"/>
              <a:t>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901002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63" y="-182562"/>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911041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64579" y="866862"/>
            <a:ext cx="4892842" cy="5632312"/>
          </a:xfrm>
          <a:prstGeom prst="rect">
            <a:avLst/>
          </a:prstGeom>
          <a:noFill/>
        </p:spPr>
        <p:txBody>
          <a:bodyPr wrap="square" rtlCol="0">
            <a:spAutoFit/>
          </a:bodyPr>
          <a:lstStyle/>
          <a:p>
            <a:pPr marL="285750" indent="-285750">
              <a:buFontTx/>
              <a:buChar char="•"/>
            </a:pPr>
            <a:r>
              <a:rPr lang="en-US" sz="2800" dirty="0"/>
              <a:t>Of the following three guarantees potentially offered a by distributed systems:</a:t>
            </a:r>
          </a:p>
          <a:p>
            <a:pPr marL="742950" lvl="1" indent="-285750">
              <a:buFontTx/>
              <a:buChar char="•"/>
            </a:pPr>
            <a:r>
              <a:rPr lang="en-US" sz="2800" dirty="0"/>
              <a:t>Consistency</a:t>
            </a:r>
          </a:p>
          <a:p>
            <a:pPr marL="742950" lvl="1" indent="-285750">
              <a:buFontTx/>
              <a:buChar char="•"/>
            </a:pPr>
            <a:r>
              <a:rPr lang="en-US" sz="2800" dirty="0"/>
              <a:t>Availability</a:t>
            </a:r>
          </a:p>
          <a:p>
            <a:pPr marL="742950" lvl="1" indent="-285750">
              <a:buFontTx/>
              <a:buChar char="•"/>
            </a:pPr>
            <a:r>
              <a:rPr lang="en-US" sz="2800" dirty="0"/>
              <a:t>Partition tolerance</a:t>
            </a:r>
          </a:p>
          <a:p>
            <a:pPr lvl="1"/>
            <a:endParaRPr lang="en-US" sz="1200" dirty="0"/>
          </a:p>
          <a:p>
            <a:pPr marL="285750" indent="-285750">
              <a:buFontTx/>
              <a:buChar char="•"/>
            </a:pPr>
            <a:r>
              <a:rPr lang="en-US" sz="2800" dirty="0"/>
              <a:t>Pick two</a:t>
            </a:r>
          </a:p>
          <a:p>
            <a:endParaRPr lang="en-US" sz="1200" dirty="0"/>
          </a:p>
          <a:p>
            <a:pPr marL="285750" indent="-285750">
              <a:buFontTx/>
              <a:buChar char="•"/>
            </a:pPr>
            <a:r>
              <a:rPr lang="en-US" sz="2800" dirty="0"/>
              <a:t>This suggests there are three kinds of distributed systems:</a:t>
            </a:r>
          </a:p>
          <a:p>
            <a:pPr marL="742950" lvl="1" indent="-285750">
              <a:buFontTx/>
              <a:buChar char="•"/>
            </a:pPr>
            <a:r>
              <a:rPr lang="en-US" sz="2800" dirty="0"/>
              <a:t>CP</a:t>
            </a:r>
          </a:p>
          <a:p>
            <a:pPr marL="742950" lvl="1" indent="-285750">
              <a:buFontTx/>
              <a:buChar char="•"/>
            </a:pPr>
            <a:r>
              <a:rPr lang="en-US" sz="2800" dirty="0"/>
              <a:t>AP</a:t>
            </a:r>
          </a:p>
          <a:p>
            <a:pPr marL="742950" lvl="1" indent="-285750">
              <a:buFontTx/>
              <a:buChar char="•"/>
            </a:pPr>
            <a:r>
              <a:rPr lang="en-US" sz="2800" dirty="0"/>
              <a:t>CA</a:t>
            </a:r>
          </a:p>
        </p:txBody>
      </p:sp>
      <p:sp>
        <p:nvSpPr>
          <p:cNvPr id="9" name="Rectangle 8"/>
          <p:cNvSpPr/>
          <p:nvPr/>
        </p:nvSpPr>
        <p:spPr>
          <a:xfrm>
            <a:off x="2811000" y="5522262"/>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6192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4008" y="949158"/>
            <a:ext cx="5269992" cy="3347070"/>
          </a:xfrm>
          <a:prstGeom prst="rect">
            <a:avLst/>
          </a:prstGeom>
          <a:noFill/>
        </p:spPr>
        <p:txBody>
          <a:bodyPr wrap="square" rtlCol="0">
            <a:spAutoFit/>
          </a:bodyPr>
          <a:lstStyle/>
          <a:p>
            <a:pPr marL="285750" indent="-285750">
              <a:buFontTx/>
              <a:buChar char="•"/>
            </a:pPr>
            <a:r>
              <a:rPr lang="en-US" sz="2000" dirty="0"/>
              <a:t>Consistency and Availability is not “binary” decision</a:t>
            </a:r>
          </a:p>
          <a:p>
            <a:pPr lvl="1"/>
            <a:endParaRPr lang="en-US" sz="1050" dirty="0"/>
          </a:p>
          <a:p>
            <a:pPr marL="285750" indent="-285750">
              <a:buFontTx/>
              <a:buChar char="•"/>
            </a:pPr>
            <a:r>
              <a:rPr lang="en-US" sz="2000" dirty="0"/>
              <a:t>AP systems relax consistency in favor of availability – but are not inconsistent</a:t>
            </a:r>
          </a:p>
          <a:p>
            <a:endParaRPr lang="en-US" sz="1050" dirty="0"/>
          </a:p>
          <a:p>
            <a:pPr marL="285750" indent="-285750">
              <a:buFontTx/>
              <a:buChar char="•"/>
            </a:pPr>
            <a:r>
              <a:rPr lang="en-US" sz="2000" dirty="0"/>
              <a:t>CP systems sacrifice availability for consistency- but are not unavailable</a:t>
            </a:r>
          </a:p>
          <a:p>
            <a:endParaRPr lang="en-US" sz="1050" dirty="0"/>
          </a:p>
          <a:p>
            <a:pPr marL="285750" indent="-285750">
              <a:buFontTx/>
              <a:buChar char="•"/>
            </a:pPr>
            <a:r>
              <a:rPr lang="en-US" sz="20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1298013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141046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2783827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a:xfrm>
            <a:off x="368968" y="942944"/>
            <a:ext cx="8406063" cy="5146257"/>
          </a:xfrm>
        </p:spPr>
        <p:txBody>
          <a:bodyPr>
            <a:normAutofit fontScale="92500" lnSpcReduction="10000"/>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42377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a:xfrm>
            <a:off x="457200" y="942944"/>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13158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Fault Tolerance</a:t>
            </a:r>
            <a:endParaRPr lang="en-US" dirty="0"/>
          </a:p>
        </p:txBody>
      </p:sp>
      <p:sp>
        <p:nvSpPr>
          <p:cNvPr id="3" name="Content Placeholder 2"/>
          <p:cNvSpPr>
            <a:spLocks noGrp="1"/>
          </p:cNvSpPr>
          <p:nvPr>
            <p:ph idx="1"/>
          </p:nvPr>
        </p:nvSpPr>
        <p:spPr/>
        <p:txBody>
          <a:bodyPr/>
          <a:lstStyle/>
          <a:p>
            <a:r>
              <a:rPr lang="en-US" dirty="0" smtClean="0"/>
              <a:t>The point of fault tolerance is to absorb faults and prevent them from becoming failures without an active mitigation.</a:t>
            </a:r>
          </a:p>
          <a:p>
            <a:r>
              <a:rPr lang="en-US" dirty="0" smtClean="0"/>
              <a:t>They key idea here is redundancy. </a:t>
            </a:r>
            <a:endParaRPr lang="en-US" dirty="0"/>
          </a:p>
        </p:txBody>
      </p:sp>
      <p:sp>
        <p:nvSpPr>
          <p:cNvPr id="4" name="Rectangle 3"/>
          <p:cNvSpPr/>
          <p:nvPr/>
        </p:nvSpPr>
        <p:spPr>
          <a:xfrm>
            <a:off x="2286000" y="3983659"/>
            <a:ext cx="4572000" cy="646331"/>
          </a:xfrm>
          <a:prstGeom prst="rect">
            <a:avLst/>
          </a:prstGeom>
        </p:spPr>
        <p:txBody>
          <a:bodyPr>
            <a:spAutoFit/>
          </a:bodyPr>
          <a:lstStyle/>
          <a:p>
            <a:r>
              <a:rPr lang="en-US" dirty="0">
                <a:hlinkClick r:id="rId2"/>
              </a:rPr>
              <a:t>https://ntrs.nasa.gov/archive/nasa/casi.ntrs.nasa.gov/20000120144.pdf</a:t>
            </a:r>
            <a:endParaRPr lang="en-US" dirty="0"/>
          </a:p>
        </p:txBody>
      </p:sp>
    </p:spTree>
    <p:extLst>
      <p:ext uri="{BB962C8B-B14F-4D97-AF65-F5344CB8AC3E}">
        <p14:creationId xmlns:p14="http://schemas.microsoft.com/office/powerpoint/2010/main" val="1795495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168318"/>
            <a:ext cx="8970264" cy="783770"/>
          </a:xfrm>
        </p:spPr>
        <p:txBody>
          <a:bodyPr>
            <a:normAutofit fontScale="90000"/>
          </a:bodyPr>
          <a:lstStyle/>
          <a:p>
            <a:r>
              <a:rPr lang="en-US" dirty="0" smtClean="0"/>
              <a:t>Eventual </a:t>
            </a:r>
            <a:r>
              <a:rPr lang="en-US" dirty="0" smtClean="0"/>
              <a:t>Consistency - </a:t>
            </a:r>
            <a:r>
              <a:rPr lang="en-US" dirty="0" smtClean="0"/>
              <a:t>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668363" y="4362986"/>
            <a:ext cx="2417519" cy="1468979"/>
          </a:xfrm>
          <a:prstGeom prst="rect">
            <a:avLst/>
          </a:prstGeom>
        </p:spPr>
      </p:pic>
      <p:pic>
        <p:nvPicPr>
          <p:cNvPr id="5" name="Picture 4"/>
          <p:cNvPicPr>
            <a:picLocks noChangeAspect="1"/>
          </p:cNvPicPr>
          <p:nvPr/>
        </p:nvPicPr>
        <p:blipFill>
          <a:blip r:embed="rId3"/>
          <a:stretch>
            <a:fillRect/>
          </a:stretch>
        </p:blipFill>
        <p:spPr>
          <a:xfrm>
            <a:off x="6445108" y="3975143"/>
            <a:ext cx="1952400" cy="1952400"/>
          </a:xfrm>
          <a:prstGeom prst="rect">
            <a:avLst/>
          </a:prstGeom>
        </p:spPr>
      </p:pic>
      <p:pic>
        <p:nvPicPr>
          <p:cNvPr id="6" name="Picture 5"/>
          <p:cNvPicPr>
            <a:picLocks noChangeAspect="1"/>
          </p:cNvPicPr>
          <p:nvPr/>
        </p:nvPicPr>
        <p:blipFill>
          <a:blip r:embed="rId4"/>
          <a:stretch>
            <a:fillRect/>
          </a:stretch>
        </p:blipFill>
        <p:spPr>
          <a:xfrm>
            <a:off x="3969638" y="4179918"/>
            <a:ext cx="1560652" cy="1560652"/>
          </a:xfrm>
          <a:prstGeom prst="rect">
            <a:avLst/>
          </a:prstGeom>
        </p:spPr>
      </p:pic>
      <p:sp>
        <p:nvSpPr>
          <p:cNvPr id="7" name="Right Arrow 6"/>
          <p:cNvSpPr/>
          <p:nvPr/>
        </p:nvSpPr>
        <p:spPr>
          <a:xfrm>
            <a:off x="3085882" y="5066720"/>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80407" y="508929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34734" y="4143390"/>
            <a:ext cx="505555" cy="923330"/>
          </a:xfrm>
          <a:prstGeom prst="rect">
            <a:avLst/>
          </a:prstGeom>
          <a:noFill/>
          <a:ln>
            <a:noFill/>
          </a:ln>
        </p:spPr>
        <p:txBody>
          <a:bodyPr wrap="none" lIns="91440" tIns="45720" rIns="91440" bIns="45720">
            <a:spAutoFit/>
          </a:bodyPr>
          <a:lstStyle/>
          <a:p>
            <a:pPr algn="ctr"/>
            <a:r>
              <a:rPr lang="en-US" sz="5400" b="1"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3312351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0" y="4029727"/>
            <a:ext cx="2417519" cy="1468979"/>
          </a:xfrm>
          <a:prstGeom prst="rect">
            <a:avLst/>
          </a:prstGeom>
        </p:spPr>
      </p:pic>
      <p:pic>
        <p:nvPicPr>
          <p:cNvPr id="5" name="Picture 4"/>
          <p:cNvPicPr>
            <a:picLocks noChangeAspect="1"/>
          </p:cNvPicPr>
          <p:nvPr/>
        </p:nvPicPr>
        <p:blipFill>
          <a:blip r:embed="rId3"/>
          <a:stretch>
            <a:fillRect/>
          </a:stretch>
        </p:blipFill>
        <p:spPr>
          <a:xfrm>
            <a:off x="6734397" y="3641884"/>
            <a:ext cx="1952400" cy="1952400"/>
          </a:xfrm>
          <a:prstGeom prst="rect">
            <a:avLst/>
          </a:prstGeom>
        </p:spPr>
      </p:pic>
      <p:pic>
        <p:nvPicPr>
          <p:cNvPr id="6" name="Picture 5"/>
          <p:cNvPicPr>
            <a:picLocks noChangeAspect="1"/>
          </p:cNvPicPr>
          <p:nvPr/>
        </p:nvPicPr>
        <p:blipFill>
          <a:blip r:embed="rId4"/>
          <a:stretch>
            <a:fillRect/>
          </a:stretch>
        </p:blipFill>
        <p:spPr>
          <a:xfrm>
            <a:off x="3833324" y="3841927"/>
            <a:ext cx="1560652" cy="1560652"/>
          </a:xfrm>
          <a:prstGeom prst="rect">
            <a:avLst/>
          </a:prstGeom>
        </p:spPr>
      </p:pic>
      <p:sp>
        <p:nvSpPr>
          <p:cNvPr id="7" name="Right Arrow 6"/>
          <p:cNvSpPr/>
          <p:nvPr/>
        </p:nvSpPr>
        <p:spPr>
          <a:xfrm>
            <a:off x="2874718" y="4733461"/>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8" y="4756038"/>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7" y="3523790"/>
            <a:ext cx="1105993" cy="1011866"/>
          </a:xfrm>
          <a:prstGeom prst="rect">
            <a:avLst/>
          </a:prstGeom>
        </p:spPr>
      </p:pic>
      <p:sp>
        <p:nvSpPr>
          <p:cNvPr id="9" name="Title 8"/>
          <p:cNvSpPr>
            <a:spLocks noGrp="1"/>
          </p:cNvSpPr>
          <p:nvPr>
            <p:ph type="title"/>
          </p:nvPr>
        </p:nvSpPr>
        <p:spPr/>
        <p:txBody>
          <a:bodyPr/>
          <a:lstStyle/>
          <a:p>
            <a:endParaRPr lang="en-US"/>
          </a:p>
        </p:txBody>
      </p:sp>
      <p:sp>
        <p:nvSpPr>
          <p:cNvPr id="11"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152924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2471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effect of CAP on building resilient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6110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Fault Models</a:t>
            </a:r>
          </a:p>
        </p:txBody>
      </p:sp>
      <p:sp>
        <p:nvSpPr>
          <p:cNvPr id="3" name="Content Placeholder 2"/>
          <p:cNvSpPr>
            <a:spLocks noGrp="1"/>
          </p:cNvSpPr>
          <p:nvPr>
            <p:ph idx="1"/>
          </p:nvPr>
        </p:nvSpPr>
        <p:spPr/>
        <p:txBody>
          <a:bodyPr>
            <a:normAutofit fontScale="92500" lnSpcReduction="20000"/>
          </a:bodyPr>
          <a:lstStyle/>
          <a:p>
            <a:r>
              <a:rPr lang="en-US" dirty="0"/>
              <a:t>We have studied degradation faults till now.</a:t>
            </a:r>
          </a:p>
          <a:p>
            <a:r>
              <a:rPr lang="en-US" dirty="0"/>
              <a:t>The other kind of faults are omission </a:t>
            </a:r>
          </a:p>
          <a:p>
            <a:pPr lvl="1"/>
            <a:r>
              <a:rPr lang="en-US" dirty="0"/>
              <a:t>Omission is when data is not sent to some receivers</a:t>
            </a:r>
          </a:p>
          <a:p>
            <a:pPr lvl="1"/>
            <a:r>
              <a:rPr lang="en-US" dirty="0"/>
              <a:t>Can be symmetric or asymmetric </a:t>
            </a:r>
          </a:p>
          <a:p>
            <a:r>
              <a:rPr lang="en-US" dirty="0"/>
              <a:t>Commission </a:t>
            </a:r>
          </a:p>
          <a:p>
            <a:pPr lvl="1"/>
            <a:r>
              <a:rPr lang="en-US" dirty="0"/>
              <a:t>When an incorrect data is sent</a:t>
            </a:r>
          </a:p>
          <a:p>
            <a:pPr lvl="2"/>
            <a:r>
              <a:rPr lang="en-US" dirty="0"/>
              <a:t>Can be symmetric or asymmetric </a:t>
            </a:r>
          </a:p>
          <a:p>
            <a:r>
              <a:rPr lang="en-US" dirty="0"/>
              <a:t>Voting or comparison based testing only applies for asymmetric faults.</a:t>
            </a:r>
          </a:p>
          <a:p>
            <a:r>
              <a:rPr lang="en-US" dirty="0"/>
              <a:t>Symmetric fault detection requires additional information</a:t>
            </a:r>
            <a:r>
              <a:rPr lang="en-US" dirty="0" smtClean="0"/>
              <a:t>.</a:t>
            </a:r>
            <a:endParaRPr lang="en-US" dirty="0"/>
          </a:p>
        </p:txBody>
      </p:sp>
    </p:spTree>
    <p:extLst>
      <p:ext uri="{BB962C8B-B14F-4D97-AF65-F5344CB8AC3E}">
        <p14:creationId xmlns:p14="http://schemas.microsoft.com/office/powerpoint/2010/main" val="368262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118" dirty="0"/>
              <a:t>Reaching Agreement (For both Symmetric as well as </a:t>
            </a:r>
            <a:r>
              <a:rPr lang="en-US" sz="2118" dirty="0"/>
              <a:t>Asymmetric </a:t>
            </a:r>
            <a:r>
              <a:rPr lang="en-US" sz="2118" dirty="0"/>
              <a:t>Faults)</a:t>
            </a:r>
          </a:p>
        </p:txBody>
      </p:sp>
      <p:sp>
        <p:nvSpPr>
          <p:cNvPr id="3" name="Content Placeholder 2"/>
          <p:cNvSpPr>
            <a:spLocks noGrp="1"/>
          </p:cNvSpPr>
          <p:nvPr>
            <p:ph idx="1"/>
          </p:nvPr>
        </p:nvSpPr>
        <p:spPr/>
        <p:txBody>
          <a:bodyPr>
            <a:normAutofit/>
          </a:bodyPr>
          <a:lstStyle/>
          <a:p>
            <a:r>
              <a:rPr lang="en-US" dirty="0"/>
              <a:t>If we are using replicas, how do replicas remain consistent.</a:t>
            </a:r>
          </a:p>
          <a:p>
            <a:r>
              <a:rPr lang="en-US" dirty="0"/>
              <a:t>Simple solution: transactional update.</a:t>
            </a:r>
          </a:p>
          <a:p>
            <a:pPr lvl="1"/>
            <a:r>
              <a:rPr lang="en-US" dirty="0"/>
              <a:t>Client talks to primary,</a:t>
            </a:r>
          </a:p>
          <a:p>
            <a:pPr lvl="1"/>
            <a:r>
              <a:rPr lang="en-US" dirty="0"/>
              <a:t>Primary updates all replicas and gets confirmation</a:t>
            </a:r>
          </a:p>
          <a:p>
            <a:pPr lvl="1"/>
            <a:r>
              <a:rPr lang="en-US" dirty="0"/>
              <a:t>Then primary answers back.</a:t>
            </a:r>
          </a:p>
          <a:p>
            <a:pPr lvl="1"/>
            <a:r>
              <a:rPr lang="en-US" dirty="0"/>
              <a:t>If primary fails, then a previously ordered sequence can be used to designate a new primary.</a:t>
            </a:r>
          </a:p>
        </p:txBody>
      </p:sp>
    </p:spTree>
    <p:extLst>
      <p:ext uri="{BB962C8B-B14F-4D97-AF65-F5344CB8AC3E}">
        <p14:creationId xmlns:p14="http://schemas.microsoft.com/office/powerpoint/2010/main" val="3088971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of Simple mechanism</a:t>
            </a:r>
            <a:endParaRPr lang="en-US" dirty="0"/>
          </a:p>
        </p:txBody>
      </p:sp>
      <p:sp>
        <p:nvSpPr>
          <p:cNvPr id="5" name="Subtitle 4"/>
          <p:cNvSpPr>
            <a:spLocks noGrp="1"/>
          </p:cNvSpPr>
          <p:nvPr>
            <p:ph type="subTitle" idx="1"/>
          </p:nvPr>
        </p:nvSpPr>
        <p:spPr/>
        <p:txBody>
          <a:bodyPr/>
          <a:lstStyle/>
          <a:p>
            <a:r>
              <a:rPr lang="en-US" dirty="0" smtClean="0"/>
              <a:t>Two Phase Commit</a:t>
            </a:r>
            <a:endParaRPr lang="en-US" dirty="0"/>
          </a:p>
        </p:txBody>
      </p:sp>
    </p:spTree>
    <p:extLst>
      <p:ext uri="{BB962C8B-B14F-4D97-AF65-F5344CB8AC3E}">
        <p14:creationId xmlns:p14="http://schemas.microsoft.com/office/powerpoint/2010/main" val="1069202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228600"/>
            <a:ext cx="7772400" cy="685800"/>
          </a:xfrm>
        </p:spPr>
        <p:txBody>
          <a:bodyPr>
            <a:normAutofit fontScale="90000"/>
          </a:bodyPr>
          <a:lstStyle/>
          <a:p>
            <a:r>
              <a:rPr lang="en-US" altLang="en-US"/>
              <a:t>Problem Statement</a:t>
            </a:r>
          </a:p>
        </p:txBody>
      </p:sp>
      <p:sp>
        <p:nvSpPr>
          <p:cNvPr id="49155" name="Rectangle 3"/>
          <p:cNvSpPr>
            <a:spLocks noGrp="1" noChangeArrowheads="1"/>
          </p:cNvSpPr>
          <p:nvPr>
            <p:ph type="body" idx="1"/>
          </p:nvPr>
        </p:nvSpPr>
        <p:spPr>
          <a:xfrm>
            <a:off x="0" y="990600"/>
            <a:ext cx="9144000" cy="4114800"/>
          </a:xfrm>
        </p:spPr>
        <p:txBody>
          <a:bodyPr/>
          <a:lstStyle/>
          <a:p>
            <a:r>
              <a:rPr lang="en-US" altLang="en-US"/>
              <a:t>Transaction T accessed data at resource managers R</a:t>
            </a:r>
            <a:r>
              <a:rPr lang="en-US" altLang="en-US" baseline="-25000"/>
              <a:t>1</a:t>
            </a:r>
            <a:r>
              <a:rPr lang="en-US" altLang="en-US"/>
              <a:t>, … R</a:t>
            </a:r>
            <a:r>
              <a:rPr lang="en-US" altLang="en-US" baseline="-25000"/>
              <a:t>n</a:t>
            </a:r>
            <a:r>
              <a:rPr lang="en-US" altLang="en-US"/>
              <a:t>. </a:t>
            </a:r>
          </a:p>
          <a:p>
            <a:r>
              <a:rPr lang="en-US" altLang="en-US"/>
              <a:t>The goal is to either </a:t>
            </a:r>
          </a:p>
          <a:p>
            <a:pPr lvl="1"/>
            <a:r>
              <a:rPr lang="en-US" altLang="en-US"/>
              <a:t>commit T at all of R</a:t>
            </a:r>
            <a:r>
              <a:rPr lang="en-US" altLang="en-US" baseline="-25000"/>
              <a:t>1</a:t>
            </a:r>
            <a:r>
              <a:rPr lang="en-US" altLang="en-US"/>
              <a:t>, … R</a:t>
            </a:r>
            <a:r>
              <a:rPr lang="en-US" altLang="en-US" baseline="-25000"/>
              <a:t>n</a:t>
            </a:r>
            <a:r>
              <a:rPr lang="en-US" altLang="en-US"/>
              <a:t>, or</a:t>
            </a:r>
          </a:p>
          <a:p>
            <a:pPr lvl="1"/>
            <a:r>
              <a:rPr lang="en-US" altLang="en-US"/>
              <a:t>abort T at all of R</a:t>
            </a:r>
            <a:r>
              <a:rPr lang="en-US" altLang="en-US" baseline="-25000"/>
              <a:t>1</a:t>
            </a:r>
            <a:r>
              <a:rPr lang="en-US" altLang="en-US"/>
              <a:t>, … R</a:t>
            </a:r>
            <a:r>
              <a:rPr lang="en-US" altLang="en-US" baseline="-25000"/>
              <a:t>n</a:t>
            </a:r>
          </a:p>
          <a:p>
            <a:pPr lvl="1"/>
            <a:r>
              <a:rPr lang="en-US" altLang="en-US"/>
              <a:t>even if resource managers, nodes and communications links fail during the commit or abort activity</a:t>
            </a:r>
          </a:p>
          <a:p>
            <a:r>
              <a:rPr lang="en-US" altLang="en-US"/>
              <a:t>That is, never commit at R</a:t>
            </a:r>
            <a:r>
              <a:rPr lang="en-US" altLang="en-US" baseline="-25000"/>
              <a:t>i</a:t>
            </a:r>
            <a:r>
              <a:rPr lang="en-US" altLang="en-US"/>
              <a:t> but abort at R</a:t>
            </a:r>
            <a:r>
              <a:rPr lang="en-US" altLang="en-US" baseline="-25000"/>
              <a:t>k</a:t>
            </a:r>
            <a:r>
              <a:rPr lang="en-US" altLang="en-US"/>
              <a:t>.</a:t>
            </a:r>
            <a:endParaRPr lang="en-US" altLang="en-US" baseline="-25000"/>
          </a:p>
        </p:txBody>
      </p:sp>
    </p:spTree>
    <p:extLst>
      <p:ext uri="{BB962C8B-B14F-4D97-AF65-F5344CB8AC3E}">
        <p14:creationId xmlns:p14="http://schemas.microsoft.com/office/powerpoint/2010/main" val="1265298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685800"/>
          </a:xfrm>
        </p:spPr>
        <p:txBody>
          <a:bodyPr>
            <a:normAutofit fontScale="90000"/>
          </a:bodyPr>
          <a:lstStyle/>
          <a:p>
            <a:r>
              <a:rPr lang="en-US" altLang="en-US"/>
              <a:t>The Protocol</a:t>
            </a:r>
          </a:p>
        </p:txBody>
      </p:sp>
      <p:sp>
        <p:nvSpPr>
          <p:cNvPr id="51203" name="Rectangle 3"/>
          <p:cNvSpPr>
            <a:spLocks noGrp="1" noChangeArrowheads="1"/>
          </p:cNvSpPr>
          <p:nvPr>
            <p:ph type="body" idx="1"/>
          </p:nvPr>
        </p:nvSpPr>
        <p:spPr>
          <a:xfrm>
            <a:off x="0" y="914400"/>
            <a:ext cx="9144000" cy="5943600"/>
          </a:xfrm>
        </p:spPr>
        <p:txBody>
          <a:bodyPr>
            <a:normAutofit/>
          </a:bodyPr>
          <a:lstStyle/>
          <a:p>
            <a:pPr>
              <a:buFontTx/>
              <a:buChar char="1"/>
            </a:pPr>
            <a:r>
              <a:rPr lang="en-US" altLang="en-US" sz="2400" dirty="0"/>
              <a:t>(Begin Phase 1) The coordinator sends a </a:t>
            </a:r>
            <a:br>
              <a:rPr lang="en-US" altLang="en-US" sz="2400" dirty="0"/>
            </a:br>
            <a:r>
              <a:rPr lang="en-US" altLang="en-US" sz="2400" dirty="0">
                <a:latin typeface="Arial Narrow" panose="020B0606020202030204" pitchFamily="34" charset="0"/>
              </a:rPr>
              <a:t>Request-to-Prepare</a:t>
            </a:r>
            <a:r>
              <a:rPr lang="en-US" altLang="en-US" sz="2400" dirty="0"/>
              <a:t> message to each participant</a:t>
            </a:r>
          </a:p>
          <a:p>
            <a:pPr>
              <a:buFontTx/>
              <a:buChar char="2"/>
            </a:pPr>
            <a:r>
              <a:rPr lang="en-US" altLang="en-US" sz="2400" dirty="0"/>
              <a:t>The coordinator waits for all participants to vote</a:t>
            </a:r>
          </a:p>
          <a:p>
            <a:pPr>
              <a:buFontTx/>
              <a:buChar char="3"/>
            </a:pPr>
            <a:r>
              <a:rPr lang="en-US" altLang="en-US" sz="2400" dirty="0"/>
              <a:t>Each participant</a:t>
            </a:r>
          </a:p>
          <a:p>
            <a:pPr lvl="1">
              <a:buSzPct val="75000"/>
              <a:buFont typeface="Wingdings" panose="05000000000000000000" pitchFamily="2" charset="2"/>
              <a:buChar char="Ø"/>
            </a:pPr>
            <a:r>
              <a:rPr lang="en-US" altLang="en-US" sz="2000" dirty="0"/>
              <a:t>votes </a:t>
            </a:r>
            <a:r>
              <a:rPr lang="en-US" altLang="en-US" sz="2000" b="1" dirty="0">
                <a:latin typeface="Arial Narrow" panose="020B0606020202030204" pitchFamily="34" charset="0"/>
              </a:rPr>
              <a:t>Prepared</a:t>
            </a:r>
            <a:r>
              <a:rPr lang="en-US" altLang="en-US" sz="2000" dirty="0"/>
              <a:t> if it’s ready to commit</a:t>
            </a:r>
          </a:p>
          <a:p>
            <a:pPr lvl="1">
              <a:buSzPct val="75000"/>
              <a:buFont typeface="Wingdings" panose="05000000000000000000" pitchFamily="2" charset="2"/>
              <a:buChar char="Ø"/>
            </a:pPr>
            <a:r>
              <a:rPr lang="en-US" altLang="en-US" sz="2000" dirty="0"/>
              <a:t>may vote </a:t>
            </a:r>
            <a:r>
              <a:rPr lang="en-US" altLang="en-US" sz="2000" b="1" dirty="0">
                <a:latin typeface="Arial Narrow" panose="020B0606020202030204" pitchFamily="34" charset="0"/>
              </a:rPr>
              <a:t>No</a:t>
            </a:r>
            <a:r>
              <a:rPr lang="en-US" altLang="en-US" sz="2000" dirty="0"/>
              <a:t> for any reason</a:t>
            </a:r>
          </a:p>
          <a:p>
            <a:pPr lvl="1">
              <a:buSzPct val="75000"/>
              <a:buFont typeface="Wingdings" panose="05000000000000000000" pitchFamily="2" charset="2"/>
              <a:buChar char="Ø"/>
            </a:pPr>
            <a:r>
              <a:rPr lang="en-US" altLang="en-US" sz="2000" dirty="0"/>
              <a:t>may delay voting indefinitely</a:t>
            </a:r>
          </a:p>
          <a:p>
            <a:pPr>
              <a:buFontTx/>
              <a:buChar char="4"/>
            </a:pPr>
            <a:r>
              <a:rPr lang="en-US" altLang="en-US" sz="2400" dirty="0"/>
              <a:t>(Begin Phase 2) If coordinator receives </a:t>
            </a:r>
            <a:r>
              <a:rPr lang="en-US" altLang="en-US" sz="2400" dirty="0">
                <a:latin typeface="Arial Narrow" panose="020B0606020202030204" pitchFamily="34" charset="0"/>
              </a:rPr>
              <a:t>Prepared</a:t>
            </a:r>
            <a:r>
              <a:rPr lang="en-US" altLang="en-US" sz="2400" dirty="0"/>
              <a:t> from </a:t>
            </a:r>
            <a:r>
              <a:rPr lang="en-US" altLang="en-US" sz="2400" u="sng" dirty="0"/>
              <a:t>all</a:t>
            </a:r>
            <a:r>
              <a:rPr lang="en-US" altLang="en-US" sz="2400" dirty="0"/>
              <a:t> participants, it decides to commit. </a:t>
            </a:r>
            <a:br>
              <a:rPr lang="en-US" altLang="en-US" sz="2400" dirty="0"/>
            </a:br>
            <a:r>
              <a:rPr lang="en-US" altLang="en-US" sz="2400" dirty="0"/>
              <a:t>(The transaction is now committed.) </a:t>
            </a:r>
            <a:br>
              <a:rPr lang="en-US" altLang="en-US" sz="2400" dirty="0"/>
            </a:br>
            <a:r>
              <a:rPr lang="en-US" altLang="en-US" sz="2400" dirty="0"/>
              <a:t>Otherwise, it decides to abort.</a:t>
            </a:r>
          </a:p>
        </p:txBody>
      </p:sp>
    </p:spTree>
    <p:extLst>
      <p:ext uri="{BB962C8B-B14F-4D97-AF65-F5344CB8AC3E}">
        <p14:creationId xmlns:p14="http://schemas.microsoft.com/office/powerpoint/2010/main" val="187741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772400" cy="838200"/>
          </a:xfrm>
        </p:spPr>
        <p:txBody>
          <a:bodyPr/>
          <a:lstStyle/>
          <a:p>
            <a:r>
              <a:rPr lang="en-US" altLang="en-US"/>
              <a:t>The Protocol (cont’d)</a:t>
            </a:r>
          </a:p>
        </p:txBody>
      </p:sp>
      <p:sp>
        <p:nvSpPr>
          <p:cNvPr id="52227" name="Rectangle 3"/>
          <p:cNvSpPr>
            <a:spLocks noGrp="1" noChangeArrowheads="1"/>
          </p:cNvSpPr>
          <p:nvPr>
            <p:ph type="body" idx="1"/>
          </p:nvPr>
        </p:nvSpPr>
        <p:spPr>
          <a:xfrm>
            <a:off x="228600" y="1219200"/>
            <a:ext cx="8915400" cy="4114800"/>
          </a:xfrm>
        </p:spPr>
        <p:txBody>
          <a:bodyPr/>
          <a:lstStyle/>
          <a:p>
            <a:pPr>
              <a:buFontTx/>
              <a:buChar char="5"/>
            </a:pPr>
            <a:r>
              <a:rPr lang="en-US" altLang="en-US"/>
              <a:t>The coordinator sends its decision to all participants (i.e.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a:t>
            </a:r>
          </a:p>
          <a:p>
            <a:pPr>
              <a:buFontTx/>
              <a:buChar char="6"/>
            </a:pPr>
            <a:r>
              <a:rPr lang="en-US" altLang="en-US"/>
              <a:t>Participants acknowledge receipt of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 by replying </a:t>
            </a:r>
            <a:r>
              <a:rPr lang="en-US" altLang="en-US">
                <a:latin typeface="Arial Narrow" panose="020B0606020202030204" pitchFamily="34" charset="0"/>
              </a:rPr>
              <a:t>Done</a:t>
            </a:r>
            <a:r>
              <a:rPr lang="en-US" altLang="en-US"/>
              <a:t>.</a:t>
            </a:r>
          </a:p>
        </p:txBody>
      </p:sp>
    </p:spTree>
    <p:extLst>
      <p:ext uri="{BB962C8B-B14F-4D97-AF65-F5344CB8AC3E}">
        <p14:creationId xmlns:p14="http://schemas.microsoft.com/office/powerpoint/2010/main" val="402091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a:xfrm>
            <a:off x="228600" y="228600"/>
            <a:ext cx="8686800" cy="685800"/>
          </a:xfrm>
        </p:spPr>
        <p:txBody>
          <a:bodyPr/>
          <a:lstStyle/>
          <a:p>
            <a:r>
              <a:rPr lang="en-US" altLang="en-US" sz="3200"/>
              <a:t>Software Flaw Tolerance</a:t>
            </a:r>
          </a:p>
        </p:txBody>
      </p:sp>
      <p:sp>
        <p:nvSpPr>
          <p:cNvPr id="742404" name="Text Box 4"/>
          <p:cNvSpPr txBox="1">
            <a:spLocks noChangeArrowheads="1"/>
          </p:cNvSpPr>
          <p:nvPr/>
        </p:nvSpPr>
        <p:spPr bwMode="auto">
          <a:xfrm>
            <a:off x="457200" y="1828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Given that a complex piece of software will contain bugs, can we use redundancy to reduce the probability of software-induced failures?</a:t>
            </a:r>
          </a:p>
        </p:txBody>
      </p:sp>
      <p:sp>
        <p:nvSpPr>
          <p:cNvPr id="742406" name="Text Box 6"/>
          <p:cNvSpPr txBox="1">
            <a:spLocks noChangeArrowheads="1"/>
          </p:cNvSpPr>
          <p:nvPr/>
        </p:nvSpPr>
        <p:spPr bwMode="auto">
          <a:xfrm>
            <a:off x="457200" y="2667000"/>
            <a:ext cx="8001000"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ideas of masking redundancy, standby redundancy, and </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self-checking design have been shown to be applicable to software, leading to various types of fault-tolerant software</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“Flaw tolerance” is a better term; “fault tolerance” has been overused</a:t>
            </a:r>
          </a:p>
        </p:txBody>
      </p:sp>
      <p:sp>
        <p:nvSpPr>
          <p:cNvPr id="742408" name="Text Box 8"/>
          <p:cNvSpPr txBox="1">
            <a:spLocks noChangeArrowheads="1"/>
          </p:cNvSpPr>
          <p:nvPr/>
        </p:nvSpPr>
        <p:spPr bwMode="auto">
          <a:xfrm>
            <a:off x="457200" y="9906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Flaw avoidance strategies include (structured) design methodologies, software reuse, and formal methods</a:t>
            </a:r>
          </a:p>
        </p:txBody>
      </p:sp>
      <p:sp>
        <p:nvSpPr>
          <p:cNvPr id="742409" name="Text Box 9"/>
          <p:cNvSpPr txBox="1">
            <a:spLocks noChangeArrowheads="1"/>
          </p:cNvSpPr>
          <p:nvPr/>
        </p:nvSpPr>
        <p:spPr bwMode="auto">
          <a:xfrm>
            <a:off x="457200" y="4038600"/>
            <a:ext cx="80010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Masking redundancy: N-version programming</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Standby redundancy: the recovery-block scheme</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Self-checking design: N-self-checking programming</a:t>
            </a:r>
          </a:p>
        </p:txBody>
      </p:sp>
    </p:spTree>
    <p:extLst>
      <p:ext uri="{BB962C8B-B14F-4D97-AF65-F5344CB8AC3E}">
        <p14:creationId xmlns:p14="http://schemas.microsoft.com/office/powerpoint/2010/main" val="8278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dissolve">
                                      <p:cBhvr>
                                        <p:cTn id="7" dur="500"/>
                                        <p:tgtEl>
                                          <p:spTgt spid="74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2406"/>
                                        </p:tgtEl>
                                        <p:attrNameLst>
                                          <p:attrName>style.visibility</p:attrName>
                                        </p:attrNameLst>
                                      </p:cBhvr>
                                      <p:to>
                                        <p:strVal val="visible"/>
                                      </p:to>
                                    </p:set>
                                    <p:animEffect transition="in" filter="dissolve">
                                      <p:cBhvr>
                                        <p:cTn id="12" dur="500"/>
                                        <p:tgtEl>
                                          <p:spTgt spid="742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2409"/>
                                        </p:tgtEl>
                                        <p:attrNameLst>
                                          <p:attrName>style.visibility</p:attrName>
                                        </p:attrNameLst>
                                      </p:cBhvr>
                                      <p:to>
                                        <p:strVal val="visible"/>
                                      </p:to>
                                    </p:set>
                                    <p:animEffect transition="in" filter="dissolve">
                                      <p:cBhvr>
                                        <p:cTn id="17" dur="500"/>
                                        <p:tgtEl>
                                          <p:spTgt spid="74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P spid="742406" grpId="0" autoUpdateAnimBg="0"/>
      <p:bldP spid="74240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4/26/03</a:t>
            </a:r>
          </a:p>
        </p:txBody>
      </p:sp>
      <p:sp>
        <p:nvSpPr>
          <p:cNvPr id="6" name="Slide Number Placeholder 5"/>
          <p:cNvSpPr>
            <a:spLocks noGrp="1"/>
          </p:cNvSpPr>
          <p:nvPr>
            <p:ph type="sldNum" sz="quarter" idx="12"/>
          </p:nvPr>
        </p:nvSpPr>
        <p:spPr/>
        <p:txBody>
          <a:bodyPr/>
          <a:lstStyle/>
          <a:p>
            <a:fld id="{C6ADB8A3-B13F-471B-9A11-BF95A2A029EA}" type="slidenum">
              <a:rPr lang="en-US" altLang="en-US"/>
              <a:pPr/>
              <a:t>40</a:t>
            </a:fld>
            <a:endParaRPr lang="en-US" altLang="en-US"/>
          </a:p>
        </p:txBody>
      </p:sp>
      <p:sp>
        <p:nvSpPr>
          <p:cNvPr id="55298" name="Rectangle 2"/>
          <p:cNvSpPr>
            <a:spLocks noGrp="1" noChangeArrowheads="1"/>
          </p:cNvSpPr>
          <p:nvPr>
            <p:ph type="title"/>
          </p:nvPr>
        </p:nvSpPr>
        <p:spPr/>
        <p:txBody>
          <a:bodyPr/>
          <a:lstStyle/>
          <a:p>
            <a:r>
              <a:rPr lang="en-US" altLang="en-US"/>
              <a:t>Performance</a:t>
            </a:r>
          </a:p>
        </p:txBody>
      </p:sp>
      <p:sp>
        <p:nvSpPr>
          <p:cNvPr id="55299" name="Rectangle 3"/>
          <p:cNvSpPr>
            <a:spLocks noGrp="1" noChangeArrowheads="1"/>
          </p:cNvSpPr>
          <p:nvPr>
            <p:ph type="body" idx="1"/>
          </p:nvPr>
        </p:nvSpPr>
        <p:spPr>
          <a:xfrm>
            <a:off x="457200" y="1286256"/>
            <a:ext cx="8382000" cy="4114800"/>
          </a:xfrm>
        </p:spPr>
        <p:txBody>
          <a:bodyPr/>
          <a:lstStyle/>
          <a:p>
            <a:r>
              <a:rPr lang="en-US" altLang="en-US" dirty="0"/>
              <a:t>In the absence of failures, 2PC requires 3 rounds of messages before the decision is made</a:t>
            </a:r>
          </a:p>
          <a:p>
            <a:pPr lvl="1"/>
            <a:r>
              <a:rPr lang="en-US" altLang="en-US" dirty="0"/>
              <a:t>Request-to-prepare</a:t>
            </a:r>
          </a:p>
          <a:p>
            <a:pPr lvl="1"/>
            <a:r>
              <a:rPr lang="en-US" altLang="en-US" dirty="0"/>
              <a:t>Votes</a:t>
            </a:r>
          </a:p>
          <a:p>
            <a:pPr lvl="1"/>
            <a:r>
              <a:rPr lang="en-US" altLang="en-US" dirty="0"/>
              <a:t>Decision</a:t>
            </a:r>
          </a:p>
          <a:p>
            <a:r>
              <a:rPr lang="en-US" altLang="en-US" dirty="0"/>
              <a:t>Done messages are just for bookkeeping </a:t>
            </a:r>
          </a:p>
          <a:p>
            <a:pPr lvl="1"/>
            <a:r>
              <a:rPr lang="en-US" altLang="en-US" dirty="0"/>
              <a:t>they don’t affect response time</a:t>
            </a:r>
          </a:p>
          <a:p>
            <a:pPr lvl="1"/>
            <a:r>
              <a:rPr lang="en-US" altLang="en-US" dirty="0"/>
              <a:t>they can be batched </a:t>
            </a:r>
          </a:p>
          <a:p>
            <a:pPr lvl="1"/>
            <a:endParaRPr lang="en-US" altLang="en-US" dirty="0"/>
          </a:p>
        </p:txBody>
      </p:sp>
    </p:spTree>
    <p:extLst>
      <p:ext uri="{BB962C8B-B14F-4D97-AF65-F5344CB8AC3E}">
        <p14:creationId xmlns:p14="http://schemas.microsoft.com/office/powerpoint/2010/main" val="2635385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0"/>
            <a:ext cx="7772400" cy="762000"/>
          </a:xfrm>
        </p:spPr>
        <p:txBody>
          <a:bodyPr/>
          <a:lstStyle/>
          <a:p>
            <a:r>
              <a:rPr lang="en-US" altLang="en-US"/>
              <a:t>Uncertainty</a:t>
            </a:r>
          </a:p>
        </p:txBody>
      </p:sp>
      <p:sp>
        <p:nvSpPr>
          <p:cNvPr id="56323" name="Rectangle 3"/>
          <p:cNvSpPr>
            <a:spLocks noGrp="1" noChangeArrowheads="1"/>
          </p:cNvSpPr>
          <p:nvPr>
            <p:ph type="body" idx="1"/>
          </p:nvPr>
        </p:nvSpPr>
        <p:spPr>
          <a:xfrm>
            <a:off x="0" y="745554"/>
            <a:ext cx="9144000" cy="1981200"/>
          </a:xfrm>
        </p:spPr>
        <p:txBody>
          <a:bodyPr/>
          <a:lstStyle/>
          <a:p>
            <a:r>
              <a:rPr lang="en-US" altLang="en-US" sz="2800" dirty="0"/>
              <a:t>Before it votes, a participant can abort unilaterally</a:t>
            </a:r>
          </a:p>
          <a:p>
            <a:r>
              <a:rPr lang="en-US" altLang="en-US" sz="2800" dirty="0"/>
              <a:t>After a participant votes </a:t>
            </a:r>
            <a:r>
              <a:rPr lang="en-US" altLang="en-US" sz="2800" b="1" dirty="0">
                <a:latin typeface="Arial Narrow" panose="020B0606020202030204" pitchFamily="34" charset="0"/>
              </a:rPr>
              <a:t>Prepared</a:t>
            </a:r>
            <a:r>
              <a:rPr lang="en-US" altLang="en-US" sz="2800" dirty="0"/>
              <a:t> and before it receives the coordinator’s decision, it is </a:t>
            </a:r>
            <a:r>
              <a:rPr lang="en-US" altLang="en-US" sz="2800" u="sng" dirty="0"/>
              <a:t>uncertain</a:t>
            </a:r>
            <a:r>
              <a:rPr lang="en-US" altLang="en-US" sz="2800" dirty="0"/>
              <a:t>. It can’t unilaterally commit or abort during its uncertainty period.</a:t>
            </a:r>
            <a:endParaRPr lang="en-US" altLang="en-US" dirty="0"/>
          </a:p>
        </p:txBody>
      </p:sp>
      <p:sp>
        <p:nvSpPr>
          <p:cNvPr id="56324" name="Rectangle 4"/>
          <p:cNvSpPr>
            <a:spLocks noChangeArrowheads="1"/>
          </p:cNvSpPr>
          <p:nvPr/>
        </p:nvSpPr>
        <p:spPr bwMode="invGray">
          <a:xfrm>
            <a:off x="5903976" y="25664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invGray">
          <a:xfrm>
            <a:off x="5751576" y="27188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Rectangle 6"/>
          <p:cNvSpPr>
            <a:spLocks noChangeArrowheads="1"/>
          </p:cNvSpPr>
          <p:nvPr/>
        </p:nvSpPr>
        <p:spPr bwMode="invGray">
          <a:xfrm>
            <a:off x="5599176" y="28712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Text Box 7"/>
          <p:cNvSpPr txBox="1">
            <a:spLocks noChangeArrowheads="1"/>
          </p:cNvSpPr>
          <p:nvPr/>
        </p:nvSpPr>
        <p:spPr bwMode="auto">
          <a:xfrm>
            <a:off x="927164" y="288391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Coordinator</a:t>
            </a:r>
          </a:p>
        </p:txBody>
      </p:sp>
      <p:sp>
        <p:nvSpPr>
          <p:cNvPr id="56328" name="Text Box 8"/>
          <p:cNvSpPr txBox="1">
            <a:spLocks noChangeArrowheads="1"/>
          </p:cNvSpPr>
          <p:nvPr/>
        </p:nvSpPr>
        <p:spPr bwMode="invGray">
          <a:xfrm>
            <a:off x="5827776" y="288391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Participant</a:t>
            </a:r>
          </a:p>
        </p:txBody>
      </p:sp>
      <p:sp>
        <p:nvSpPr>
          <p:cNvPr id="56329" name="Rectangle 9"/>
          <p:cNvSpPr>
            <a:spLocks noChangeArrowheads="1"/>
          </p:cNvSpPr>
          <p:nvPr/>
        </p:nvSpPr>
        <p:spPr bwMode="auto">
          <a:xfrm>
            <a:off x="798576" y="2871216"/>
            <a:ext cx="20574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10"/>
          <p:cNvSpPr txBox="1">
            <a:spLocks noChangeArrowheads="1"/>
          </p:cNvSpPr>
          <p:nvPr/>
        </p:nvSpPr>
        <p:spPr bwMode="auto">
          <a:xfrm>
            <a:off x="2779776" y="3171254"/>
            <a:ext cx="288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56331" name="Text Box 11"/>
          <p:cNvSpPr txBox="1">
            <a:spLocks noChangeArrowheads="1"/>
          </p:cNvSpPr>
          <p:nvPr/>
        </p:nvSpPr>
        <p:spPr bwMode="auto">
          <a:xfrm>
            <a:off x="3519551" y="3768154"/>
            <a:ext cx="144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56332" name="Text Box 12"/>
          <p:cNvSpPr txBox="1">
            <a:spLocks noChangeArrowheads="1"/>
          </p:cNvSpPr>
          <p:nvPr/>
        </p:nvSpPr>
        <p:spPr bwMode="auto">
          <a:xfrm>
            <a:off x="3568764" y="4765104"/>
            <a:ext cx="1268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56333" name="Text Box 13"/>
          <p:cNvSpPr txBox="1">
            <a:spLocks noChangeArrowheads="1"/>
          </p:cNvSpPr>
          <p:nvPr/>
        </p:nvSpPr>
        <p:spPr bwMode="auto">
          <a:xfrm>
            <a:off x="3738626" y="5296916"/>
            <a:ext cx="91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56334" name="Line 14"/>
          <p:cNvSpPr>
            <a:spLocks noChangeShapeType="1"/>
          </p:cNvSpPr>
          <p:nvPr/>
        </p:nvSpPr>
        <p:spPr bwMode="auto">
          <a:xfrm>
            <a:off x="2551176" y="36332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Line 15"/>
          <p:cNvSpPr>
            <a:spLocks noChangeShapeType="1"/>
          </p:cNvSpPr>
          <p:nvPr/>
        </p:nvSpPr>
        <p:spPr bwMode="auto">
          <a:xfrm>
            <a:off x="2551176" y="52461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Line 16"/>
          <p:cNvSpPr>
            <a:spLocks noChangeShapeType="1"/>
          </p:cNvSpPr>
          <p:nvPr/>
        </p:nvSpPr>
        <p:spPr bwMode="auto">
          <a:xfrm flipH="1">
            <a:off x="2551176" y="42555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17"/>
          <p:cNvSpPr>
            <a:spLocks noChangeShapeType="1"/>
          </p:cNvSpPr>
          <p:nvPr/>
        </p:nvSpPr>
        <p:spPr bwMode="auto">
          <a:xfrm flipH="1">
            <a:off x="2524189" y="575887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8"/>
          <p:cNvSpPr>
            <a:spLocks noChangeShapeType="1"/>
          </p:cNvSpPr>
          <p:nvPr/>
        </p:nvSpPr>
        <p:spPr bwMode="invGray">
          <a:xfrm>
            <a:off x="6132576" y="4255516"/>
            <a:ext cx="0" cy="990600"/>
          </a:xfrm>
          <a:prstGeom prst="line">
            <a:avLst/>
          </a:prstGeom>
          <a:noFill/>
          <a:ln w="222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invGray">
          <a:xfrm>
            <a:off x="6132576" y="4255516"/>
            <a:ext cx="186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Uncertainty</a:t>
            </a:r>
          </a:p>
          <a:p>
            <a:pPr algn="l"/>
            <a:r>
              <a:rPr lang="en-US" altLang="en-US"/>
              <a:t>Period</a:t>
            </a:r>
          </a:p>
        </p:txBody>
      </p:sp>
    </p:spTree>
    <p:extLst>
      <p:ext uri="{BB962C8B-B14F-4D97-AF65-F5344CB8AC3E}">
        <p14:creationId xmlns:p14="http://schemas.microsoft.com/office/powerpoint/2010/main" val="1733248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Uncertainty (cont’d)</a:t>
            </a:r>
          </a:p>
        </p:txBody>
      </p:sp>
      <p:sp>
        <p:nvSpPr>
          <p:cNvPr id="57347" name="Rectangle 3"/>
          <p:cNvSpPr>
            <a:spLocks noGrp="1" noChangeArrowheads="1"/>
          </p:cNvSpPr>
          <p:nvPr>
            <p:ph type="body" idx="1"/>
          </p:nvPr>
        </p:nvSpPr>
        <p:spPr/>
        <p:txBody>
          <a:bodyPr/>
          <a:lstStyle/>
          <a:p>
            <a:r>
              <a:rPr lang="en-US" altLang="en-US"/>
              <a:t>The coordinator is never uncertain</a:t>
            </a:r>
          </a:p>
          <a:p>
            <a:r>
              <a:rPr lang="en-US" altLang="en-US"/>
              <a:t>If a participant fails or is disconnected from the coordinator while it’s uncertain, </a:t>
            </a:r>
            <a:br>
              <a:rPr lang="en-US" altLang="en-US"/>
            </a:br>
            <a:r>
              <a:rPr lang="en-US" altLang="en-US"/>
              <a:t>at recovery it must find out the decision</a:t>
            </a:r>
          </a:p>
        </p:txBody>
      </p:sp>
    </p:spTree>
    <p:extLst>
      <p:ext uri="{BB962C8B-B14F-4D97-AF65-F5344CB8AC3E}">
        <p14:creationId xmlns:p14="http://schemas.microsoft.com/office/powerpoint/2010/main" val="136913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838200"/>
          </a:xfrm>
        </p:spPr>
        <p:txBody>
          <a:bodyPr/>
          <a:lstStyle/>
          <a:p>
            <a:r>
              <a:rPr lang="en-US" altLang="en-US" dirty="0" smtClean="0"/>
              <a:t>Theorems</a:t>
            </a:r>
            <a:endParaRPr lang="en-US" altLang="en-US" dirty="0"/>
          </a:p>
        </p:txBody>
      </p:sp>
      <p:sp>
        <p:nvSpPr>
          <p:cNvPr id="58371" name="Rectangle 3"/>
          <p:cNvSpPr>
            <a:spLocks noGrp="1" noChangeArrowheads="1"/>
          </p:cNvSpPr>
          <p:nvPr>
            <p:ph type="body" idx="1"/>
          </p:nvPr>
        </p:nvSpPr>
        <p:spPr>
          <a:xfrm>
            <a:off x="0" y="838200"/>
            <a:ext cx="9144000" cy="6019800"/>
          </a:xfrm>
        </p:spPr>
        <p:txBody>
          <a:bodyPr>
            <a:normAutofit/>
          </a:bodyPr>
          <a:lstStyle/>
          <a:p>
            <a:r>
              <a:rPr lang="en-US" altLang="en-US" sz="2800" dirty="0"/>
              <a:t>Uncertainty periods are unavoidable</a:t>
            </a:r>
          </a:p>
          <a:p>
            <a:r>
              <a:rPr lang="en-US" altLang="en-US" sz="2800" u="sng" dirty="0"/>
              <a:t>Blocking</a:t>
            </a:r>
            <a:r>
              <a:rPr lang="en-US" altLang="en-US" sz="2800" dirty="0"/>
              <a:t> - a participant must await a repair before continuing. Blocking is bad.</a:t>
            </a:r>
          </a:p>
          <a:p>
            <a:r>
              <a:rPr lang="en-US" altLang="en-US" sz="2800" dirty="0"/>
              <a:t>Theorem 1 - For every possible commit protocol (not just 2PC), a communications failure can cause </a:t>
            </a:r>
            <a:br>
              <a:rPr lang="en-US" altLang="en-US" sz="2800" dirty="0"/>
            </a:br>
            <a:r>
              <a:rPr lang="en-US" altLang="en-US" sz="2800" dirty="0"/>
              <a:t>a participant to become blocked.</a:t>
            </a:r>
          </a:p>
          <a:p>
            <a:r>
              <a:rPr lang="en-US" altLang="en-US" sz="2800" u="sng" dirty="0"/>
              <a:t>Independent recovery</a:t>
            </a:r>
            <a:r>
              <a:rPr lang="en-US" altLang="en-US" sz="2800" dirty="0"/>
              <a:t> - a recovered participant can decide to commit or abort without communicating with other nodes</a:t>
            </a:r>
          </a:p>
          <a:p>
            <a:r>
              <a:rPr lang="en-US" altLang="en-US" sz="2800" dirty="0"/>
              <a:t>Theorem 2 - No commit protocol can guarantee independent recovery of failed participants</a:t>
            </a:r>
          </a:p>
        </p:txBody>
      </p:sp>
    </p:spTree>
    <p:extLst>
      <p:ext uri="{BB962C8B-B14F-4D97-AF65-F5344CB8AC3E}">
        <p14:creationId xmlns:p14="http://schemas.microsoft.com/office/powerpoint/2010/main" val="741371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en-US" dirty="0"/>
              <a:t>Logging 2PC State Changes</a:t>
            </a:r>
          </a:p>
        </p:txBody>
      </p:sp>
      <p:sp>
        <p:nvSpPr>
          <p:cNvPr id="62485" name="Rectangle 21"/>
          <p:cNvSpPr>
            <a:spLocks noChangeArrowheads="1"/>
          </p:cNvSpPr>
          <p:nvPr/>
        </p:nvSpPr>
        <p:spPr bwMode="auto">
          <a:xfrm>
            <a:off x="23069" y="893689"/>
            <a:ext cx="94883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dirty="0"/>
              <a:t>Logging may be </a:t>
            </a:r>
            <a:r>
              <a:rPr lang="en-US" altLang="en-US" sz="2800" u="sng" dirty="0"/>
              <a:t>eager</a:t>
            </a:r>
          </a:p>
          <a:p>
            <a:pPr lvl="1"/>
            <a:r>
              <a:rPr lang="en-US" altLang="en-US" sz="2400" dirty="0"/>
              <a:t>meaning it’s flushed to disk before the next Send Message</a:t>
            </a:r>
          </a:p>
          <a:p>
            <a:r>
              <a:rPr lang="en-US" altLang="en-US" sz="2800" dirty="0"/>
              <a:t>Or it may be </a:t>
            </a:r>
            <a:r>
              <a:rPr lang="en-US" altLang="en-US" sz="2800" u="sng" dirty="0"/>
              <a:t>lazy</a:t>
            </a:r>
            <a:r>
              <a:rPr lang="en-US" altLang="en-US" sz="2800" dirty="0"/>
              <a:t> = not eager</a:t>
            </a:r>
          </a:p>
        </p:txBody>
      </p:sp>
      <p:sp>
        <p:nvSpPr>
          <p:cNvPr id="62469" name="Rectangle 5"/>
          <p:cNvSpPr>
            <a:spLocks noChangeArrowheads="1"/>
          </p:cNvSpPr>
          <p:nvPr/>
        </p:nvSpPr>
        <p:spPr bwMode="invGray">
          <a:xfrm>
            <a:off x="5715000" y="2984426"/>
            <a:ext cx="34290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Text Box 6"/>
          <p:cNvSpPr txBox="1">
            <a:spLocks noChangeArrowheads="1"/>
          </p:cNvSpPr>
          <p:nvPr/>
        </p:nvSpPr>
        <p:spPr bwMode="auto">
          <a:xfrm>
            <a:off x="503237" y="246372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Coordinator</a:t>
            </a:r>
            <a:endParaRPr lang="en-US" altLang="en-US"/>
          </a:p>
        </p:txBody>
      </p:sp>
      <p:sp>
        <p:nvSpPr>
          <p:cNvPr id="62471" name="Text Box 7"/>
          <p:cNvSpPr txBox="1">
            <a:spLocks noChangeArrowheads="1"/>
          </p:cNvSpPr>
          <p:nvPr/>
        </p:nvSpPr>
        <p:spPr bwMode="invGray">
          <a:xfrm>
            <a:off x="6523037" y="292092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Participant</a:t>
            </a:r>
            <a:endParaRPr lang="en-US" altLang="en-US"/>
          </a:p>
        </p:txBody>
      </p:sp>
      <p:sp>
        <p:nvSpPr>
          <p:cNvPr id="62472" name="Rectangle 8"/>
          <p:cNvSpPr>
            <a:spLocks noChangeArrowheads="1"/>
          </p:cNvSpPr>
          <p:nvPr/>
        </p:nvSpPr>
        <p:spPr bwMode="auto">
          <a:xfrm>
            <a:off x="263525" y="2463726"/>
            <a:ext cx="2708275" cy="407987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62473" name="Text Box 9"/>
          <p:cNvSpPr txBox="1">
            <a:spLocks noChangeArrowheads="1"/>
          </p:cNvSpPr>
          <p:nvPr/>
        </p:nvSpPr>
        <p:spPr bwMode="auto">
          <a:xfrm>
            <a:off x="2913062" y="3267001"/>
            <a:ext cx="288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62474" name="Text Box 10"/>
          <p:cNvSpPr txBox="1">
            <a:spLocks noChangeArrowheads="1"/>
          </p:cNvSpPr>
          <p:nvPr/>
        </p:nvSpPr>
        <p:spPr bwMode="auto">
          <a:xfrm>
            <a:off x="3635375" y="3881364"/>
            <a:ext cx="144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62475" name="Text Box 11"/>
          <p:cNvSpPr txBox="1">
            <a:spLocks noChangeArrowheads="1"/>
          </p:cNvSpPr>
          <p:nvPr/>
        </p:nvSpPr>
        <p:spPr bwMode="auto">
          <a:xfrm>
            <a:off x="3684587" y="4878314"/>
            <a:ext cx="1268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62476" name="Text Box 12"/>
          <p:cNvSpPr txBox="1">
            <a:spLocks noChangeArrowheads="1"/>
          </p:cNvSpPr>
          <p:nvPr/>
        </p:nvSpPr>
        <p:spPr bwMode="auto">
          <a:xfrm>
            <a:off x="3854450" y="5410126"/>
            <a:ext cx="91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62477" name="Line 13"/>
          <p:cNvSpPr>
            <a:spLocks noChangeShapeType="1"/>
          </p:cNvSpPr>
          <p:nvPr/>
        </p:nvSpPr>
        <p:spPr bwMode="auto">
          <a:xfrm>
            <a:off x="2667000" y="37464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667000" y="53593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flipH="1">
            <a:off x="2667000" y="43687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flipH="1">
            <a:off x="2640012" y="587208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Text Box 18"/>
          <p:cNvSpPr txBox="1">
            <a:spLocks noChangeArrowheads="1"/>
          </p:cNvSpPr>
          <p:nvPr/>
        </p:nvSpPr>
        <p:spPr bwMode="auto">
          <a:xfrm>
            <a:off x="669925" y="4379839"/>
            <a:ext cx="193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a:t>
            </a:r>
          </a:p>
          <a:p>
            <a:pPr algn="l"/>
            <a:r>
              <a:rPr lang="en-US" altLang="en-US"/>
              <a:t> (eager)</a:t>
            </a:r>
          </a:p>
        </p:txBody>
      </p:sp>
      <p:sp>
        <p:nvSpPr>
          <p:cNvPr id="62483" name="Text Box 19"/>
          <p:cNvSpPr txBox="1">
            <a:spLocks noChangeArrowheads="1"/>
          </p:cNvSpPr>
          <p:nvPr/>
        </p:nvSpPr>
        <p:spPr bwMode="invGray">
          <a:xfrm>
            <a:off x="5867400" y="5359326"/>
            <a:ext cx="302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 (eager)</a:t>
            </a:r>
          </a:p>
        </p:txBody>
      </p:sp>
      <p:sp>
        <p:nvSpPr>
          <p:cNvPr id="62484" name="Text Box 20"/>
          <p:cNvSpPr txBox="1">
            <a:spLocks noChangeArrowheads="1"/>
          </p:cNvSpPr>
          <p:nvPr/>
        </p:nvSpPr>
        <p:spPr bwMode="auto">
          <a:xfrm>
            <a:off x="228600" y="5968926"/>
            <a:ext cx="284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Log commit (lazy)</a:t>
            </a:r>
          </a:p>
        </p:txBody>
      </p:sp>
      <p:sp>
        <p:nvSpPr>
          <p:cNvPr id="62486" name="Text Box 22"/>
          <p:cNvSpPr txBox="1">
            <a:spLocks noChangeArrowheads="1"/>
          </p:cNvSpPr>
          <p:nvPr/>
        </p:nvSpPr>
        <p:spPr bwMode="invGray">
          <a:xfrm>
            <a:off x="5837237" y="3759126"/>
            <a:ext cx="318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prepared (eager)</a:t>
            </a:r>
          </a:p>
        </p:txBody>
      </p:sp>
      <p:sp>
        <p:nvSpPr>
          <p:cNvPr id="62487" name="Text Box 23"/>
          <p:cNvSpPr txBox="1">
            <a:spLocks noChangeArrowheads="1"/>
          </p:cNvSpPr>
          <p:nvPr/>
        </p:nvSpPr>
        <p:spPr bwMode="auto">
          <a:xfrm>
            <a:off x="350837" y="2920926"/>
            <a:ext cx="2130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Start2PC</a:t>
            </a:r>
          </a:p>
          <a:p>
            <a:pPr algn="l"/>
            <a:r>
              <a:rPr lang="en-US" altLang="en-US"/>
              <a:t> (eager)</a:t>
            </a:r>
          </a:p>
        </p:txBody>
      </p:sp>
    </p:spTree>
    <p:extLst>
      <p:ext uri="{BB962C8B-B14F-4D97-AF65-F5344CB8AC3E}">
        <p14:creationId xmlns:p14="http://schemas.microsoft.com/office/powerpoint/2010/main" val="111512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0"/>
            <a:ext cx="7772400" cy="762000"/>
          </a:xfrm>
        </p:spPr>
        <p:txBody>
          <a:bodyPr/>
          <a:lstStyle/>
          <a:p>
            <a:r>
              <a:rPr lang="en-US" altLang="en-US"/>
              <a:t>Coordinator Recovery</a:t>
            </a:r>
          </a:p>
        </p:txBody>
      </p:sp>
      <p:sp>
        <p:nvSpPr>
          <p:cNvPr id="64515" name="Rectangle 1027"/>
          <p:cNvSpPr>
            <a:spLocks noGrp="1" noChangeArrowheads="1"/>
          </p:cNvSpPr>
          <p:nvPr>
            <p:ph type="body" idx="1"/>
          </p:nvPr>
        </p:nvSpPr>
        <p:spPr>
          <a:xfrm>
            <a:off x="35626" y="917844"/>
            <a:ext cx="9144000" cy="5715000"/>
          </a:xfrm>
        </p:spPr>
        <p:txBody>
          <a:bodyPr>
            <a:normAutofit/>
          </a:bodyPr>
          <a:lstStyle/>
          <a:p>
            <a:r>
              <a:rPr lang="en-US" altLang="en-US" sz="2400" dirty="0"/>
              <a:t>If the coordinator fails and later recovers, it must know the decision. It must therefore log</a:t>
            </a:r>
          </a:p>
          <a:p>
            <a:pPr lvl="1"/>
            <a:r>
              <a:rPr lang="en-US" altLang="en-US" sz="2400" dirty="0"/>
              <a:t>the fact that it began T’s 2PC protocol, including the list of participants, and</a:t>
            </a:r>
          </a:p>
          <a:p>
            <a:pPr lvl="1"/>
            <a:r>
              <a:rPr lang="en-US" altLang="en-US" sz="2400" dirty="0"/>
              <a:t>Commit or Abort, before sending </a:t>
            </a:r>
            <a:r>
              <a:rPr lang="en-US" altLang="en-US" sz="2400" b="1" dirty="0">
                <a:latin typeface="Arial Narrow" panose="020B0606020202030204" pitchFamily="34" charset="0"/>
              </a:rPr>
              <a:t>Commit</a:t>
            </a:r>
            <a:r>
              <a:rPr lang="en-US" altLang="en-US" sz="2400" dirty="0"/>
              <a:t> or </a:t>
            </a:r>
            <a:r>
              <a:rPr lang="en-US" altLang="en-US" sz="2400" b="1" dirty="0">
                <a:latin typeface="Arial Narrow" panose="020B0606020202030204" pitchFamily="34" charset="0"/>
              </a:rPr>
              <a:t>Abort</a:t>
            </a:r>
            <a:r>
              <a:rPr lang="en-US" altLang="en-US" sz="2400" dirty="0"/>
              <a:t> to any participant (so it knows whether to commit or abort after it recovers).</a:t>
            </a:r>
          </a:p>
          <a:p>
            <a:r>
              <a:rPr lang="en-US" altLang="en-US" sz="2400" dirty="0"/>
              <a:t>If the coordinator fails and recovers, it resends the decision to participants from whom it doesn’t remember getting </a:t>
            </a:r>
            <a:r>
              <a:rPr lang="en-US" altLang="en-US" sz="2400" b="1" dirty="0">
                <a:latin typeface="Arial Narrow" panose="020B0606020202030204" pitchFamily="34" charset="0"/>
              </a:rPr>
              <a:t>Done</a:t>
            </a:r>
            <a:endParaRPr lang="en-US" altLang="en-US" sz="2400" dirty="0"/>
          </a:p>
          <a:p>
            <a:pPr lvl="1"/>
            <a:r>
              <a:rPr lang="en-US" altLang="en-US" sz="2400" dirty="0"/>
              <a:t>If the participant forgot the transaction, it replies </a:t>
            </a:r>
            <a:r>
              <a:rPr lang="en-US" altLang="en-US" sz="2400" b="1" dirty="0">
                <a:latin typeface="Arial Narrow" panose="020B0606020202030204" pitchFamily="34" charset="0"/>
              </a:rPr>
              <a:t>Done</a:t>
            </a:r>
            <a:endParaRPr lang="en-US" altLang="en-US" sz="2400" dirty="0"/>
          </a:p>
          <a:p>
            <a:pPr lvl="1"/>
            <a:r>
              <a:rPr lang="en-US" altLang="en-US" sz="2400" dirty="0"/>
              <a:t>The coordinator should therefore log Done after it has received them all.</a:t>
            </a:r>
          </a:p>
        </p:txBody>
      </p:sp>
    </p:spTree>
    <p:extLst>
      <p:ext uri="{BB962C8B-B14F-4D97-AF65-F5344CB8AC3E}">
        <p14:creationId xmlns:p14="http://schemas.microsoft.com/office/powerpoint/2010/main" val="260633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838200"/>
          </a:xfrm>
        </p:spPr>
        <p:txBody>
          <a:bodyPr/>
          <a:lstStyle/>
          <a:p>
            <a:r>
              <a:rPr lang="en-US" altLang="en-US"/>
              <a:t>Participant Recovery</a:t>
            </a:r>
          </a:p>
        </p:txBody>
      </p:sp>
      <p:sp>
        <p:nvSpPr>
          <p:cNvPr id="63492" name="Rectangle 4"/>
          <p:cNvSpPr>
            <a:spLocks noGrp="1" noChangeArrowheads="1"/>
          </p:cNvSpPr>
          <p:nvPr>
            <p:ph type="body" idx="1"/>
          </p:nvPr>
        </p:nvSpPr>
        <p:spPr>
          <a:xfrm>
            <a:off x="157163" y="782638"/>
            <a:ext cx="8986837" cy="5694362"/>
          </a:xfrm>
        </p:spPr>
        <p:txBody>
          <a:bodyPr>
            <a:normAutofit/>
          </a:bodyPr>
          <a:lstStyle/>
          <a:p>
            <a:r>
              <a:rPr lang="en-US" altLang="en-US" sz="2400" dirty="0"/>
              <a:t>If a participant P fails and later recovers, it first performs centralized recovery (Restart)</a:t>
            </a:r>
          </a:p>
          <a:p>
            <a:r>
              <a:rPr lang="en-US" altLang="en-US" sz="2400" dirty="0"/>
              <a:t>For each distributed transaction T that was active at the time of failure</a:t>
            </a:r>
          </a:p>
          <a:p>
            <a:pPr lvl="1"/>
            <a:r>
              <a:rPr lang="en-US" altLang="en-US" sz="2400" dirty="0"/>
              <a:t>If P is not uncertain about T, then it unilaterally aborts T</a:t>
            </a:r>
          </a:p>
          <a:p>
            <a:pPr lvl="1"/>
            <a:r>
              <a:rPr lang="en-US" altLang="en-US" sz="2400" dirty="0"/>
              <a:t>If P is uncertain, it runs the termination protocol </a:t>
            </a:r>
            <a:br>
              <a:rPr lang="en-US" altLang="en-US" sz="2400" dirty="0"/>
            </a:br>
            <a:r>
              <a:rPr lang="en-US" altLang="en-US" sz="2400" dirty="0"/>
              <a:t>(which may leave P blocked)</a:t>
            </a:r>
          </a:p>
          <a:p>
            <a:r>
              <a:rPr lang="en-US" altLang="en-US" sz="2400" dirty="0"/>
              <a:t>To ensure it can tell whether it’s uncertain, P must log its vote </a:t>
            </a:r>
            <a:r>
              <a:rPr lang="en-US" altLang="en-US" sz="2400" u="sng" dirty="0"/>
              <a:t>before</a:t>
            </a:r>
            <a:r>
              <a:rPr lang="en-US" altLang="en-US" sz="2400" dirty="0"/>
              <a:t> sending it to the coordinator</a:t>
            </a:r>
          </a:p>
          <a:p>
            <a:r>
              <a:rPr lang="en-US" altLang="en-US" sz="2400" dirty="0"/>
              <a:t>To avoid becoming totally blocked due to one blocked transaction, P should reacquire T’s locks during Restart and allow Restart to finish before T is resolved.</a:t>
            </a:r>
            <a:endParaRPr lang="en-US" altLang="en-US" sz="2800" dirty="0"/>
          </a:p>
        </p:txBody>
      </p:sp>
    </p:spTree>
    <p:extLst>
      <p:ext uri="{BB962C8B-B14F-4D97-AF65-F5344CB8AC3E}">
        <p14:creationId xmlns:p14="http://schemas.microsoft.com/office/powerpoint/2010/main" val="399375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Generalization of 2 PC</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5157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the simple mechanism</a:t>
            </a:r>
          </a:p>
        </p:txBody>
      </p:sp>
      <p:sp>
        <p:nvSpPr>
          <p:cNvPr id="3" name="Content Placeholder 2"/>
          <p:cNvSpPr>
            <a:spLocks noGrp="1"/>
          </p:cNvSpPr>
          <p:nvPr>
            <p:ph idx="1"/>
          </p:nvPr>
        </p:nvSpPr>
        <p:spPr/>
        <p:txBody>
          <a:bodyPr>
            <a:normAutofit fontScale="92500" lnSpcReduction="10000"/>
          </a:bodyPr>
          <a:lstStyle/>
          <a:p>
            <a:r>
              <a:rPr lang="en-US" dirty="0"/>
              <a:t>What if the replicas do not respond i.e. they have crashed</a:t>
            </a:r>
          </a:p>
          <a:p>
            <a:r>
              <a:rPr lang="en-US" dirty="0"/>
              <a:t>What is network has failed</a:t>
            </a:r>
          </a:p>
          <a:p>
            <a:r>
              <a:rPr lang="en-US" dirty="0"/>
              <a:t>What if the messages are received out of order.</a:t>
            </a:r>
          </a:p>
          <a:p>
            <a:r>
              <a:rPr lang="en-US" dirty="0"/>
              <a:t>What if somebody is lying?</a:t>
            </a:r>
          </a:p>
          <a:p>
            <a:r>
              <a:rPr lang="en-US" dirty="0"/>
              <a:t>Possible Solution</a:t>
            </a:r>
          </a:p>
          <a:p>
            <a:pPr lvl="1"/>
            <a:r>
              <a:rPr lang="en-US" dirty="0"/>
              <a:t>Vote between replicas and wait for a quorum before doing the transactional update.</a:t>
            </a:r>
          </a:p>
          <a:p>
            <a:pPr lvl="1"/>
            <a:r>
              <a:rPr lang="en-US" dirty="0"/>
              <a:t>Need to prepare for the case that the leader is corrupt or faulty.</a:t>
            </a:r>
          </a:p>
          <a:p>
            <a:endParaRPr lang="en-US" dirty="0"/>
          </a:p>
        </p:txBody>
      </p:sp>
    </p:spTree>
    <p:extLst>
      <p:ext uri="{BB962C8B-B14F-4D97-AF65-F5344CB8AC3E}">
        <p14:creationId xmlns:p14="http://schemas.microsoft.com/office/powerpoint/2010/main" val="30311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normAutofit fontScale="90000"/>
          </a:bodyPr>
          <a:lstStyle/>
          <a:p>
            <a:r>
              <a:rPr lang="en-US" altLang="en-US" dirty="0" smtClean="0"/>
              <a:t>The basic idea of reaching agreement</a:t>
            </a:r>
            <a:endParaRPr lang="en-US" altLang="en-US" dirty="0"/>
          </a:p>
        </p:txBody>
      </p:sp>
      <p:sp>
        <p:nvSpPr>
          <p:cNvPr id="23554" name="Rectangle 3"/>
          <p:cNvSpPr>
            <a:spLocks noGrp="1" noChangeArrowheads="1"/>
          </p:cNvSpPr>
          <p:nvPr>
            <p:ph type="body" idx="1"/>
          </p:nvPr>
        </p:nvSpPr>
        <p:spPr/>
        <p:txBody>
          <a:bodyPr>
            <a:normAutofit lnSpcReduction="10000"/>
          </a:bodyPr>
          <a:lstStyle/>
          <a:p>
            <a:r>
              <a:rPr lang="en-US" altLang="en-US"/>
              <a:t>Reaching agreement:</a:t>
            </a:r>
          </a:p>
          <a:p>
            <a:pPr lvl="1"/>
            <a:r>
              <a:rPr lang="en-US" altLang="en-US"/>
              <a:t>computation results</a:t>
            </a:r>
          </a:p>
          <a:p>
            <a:pPr lvl="1"/>
            <a:r>
              <a:rPr lang="en-US" altLang="en-US"/>
              <a:t>Electing a leader</a:t>
            </a:r>
          </a:p>
          <a:p>
            <a:pPr lvl="1"/>
            <a:r>
              <a:rPr lang="en-US" altLang="en-US"/>
              <a:t>synchronization</a:t>
            </a:r>
          </a:p>
          <a:p>
            <a:pPr lvl="1"/>
            <a:r>
              <a:rPr lang="en-US" altLang="en-US"/>
              <a:t>committing to a transaction</a:t>
            </a:r>
          </a:p>
          <a:p>
            <a:pPr lvl="1"/>
            <a:r>
              <a:rPr lang="en-US" altLang="en-US"/>
              <a:t>…</a:t>
            </a:r>
          </a:p>
          <a:p>
            <a:r>
              <a:rPr lang="en-US" altLang="en-US"/>
              <a:t>How much replication is necessary?</a:t>
            </a:r>
          </a:p>
          <a:p>
            <a:pPr lvl="1"/>
            <a:r>
              <a:rPr lang="en-US" altLang="en-US"/>
              <a:t>A system is </a:t>
            </a:r>
            <a:r>
              <a:rPr lang="en-US" altLang="en-US">
                <a:solidFill>
                  <a:srgbClr val="FF0000"/>
                </a:solidFill>
              </a:rPr>
              <a:t>k fault tolerant </a:t>
            </a:r>
            <a:r>
              <a:rPr lang="en-US" altLang="en-US"/>
              <a:t>if it can survive faults in k components and still meet its specifications.</a:t>
            </a:r>
          </a:p>
          <a:p>
            <a:endParaRPr lang="en-US" altLang="en-US"/>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49</a:t>
            </a:fld>
            <a:endParaRPr lang="en-US" altLang="en-US" sz="1359"/>
          </a:p>
        </p:txBody>
      </p:sp>
    </p:spTree>
    <p:extLst>
      <p:ext uri="{BB962C8B-B14F-4D97-AF65-F5344CB8AC3E}">
        <p14:creationId xmlns:p14="http://schemas.microsoft.com/office/powerpoint/2010/main" val="234963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title"/>
          </p:nvPr>
        </p:nvSpPr>
        <p:spPr>
          <a:xfrm>
            <a:off x="228600" y="228600"/>
            <a:ext cx="8686800" cy="533400"/>
          </a:xfrm>
        </p:spPr>
        <p:txBody>
          <a:bodyPr>
            <a:normAutofit fontScale="90000"/>
          </a:bodyPr>
          <a:lstStyle/>
          <a:p>
            <a:r>
              <a:rPr lang="en-US" altLang="en-US" sz="3200"/>
              <a:t>N-Version Programming: The Idea</a:t>
            </a:r>
          </a:p>
        </p:txBody>
      </p:sp>
      <p:sp>
        <p:nvSpPr>
          <p:cNvPr id="728068" name="Text Box 4"/>
          <p:cNvSpPr txBox="1">
            <a:spLocks noChangeArrowheads="1"/>
          </p:cNvSpPr>
          <p:nvPr/>
        </p:nvSpPr>
        <p:spPr bwMode="auto">
          <a:xfrm>
            <a:off x="609600" y="914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Independently develop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 different programs (known as “versions”) from the same initial specification</a:t>
            </a:r>
          </a:p>
        </p:txBody>
      </p:sp>
      <p:sp>
        <p:nvSpPr>
          <p:cNvPr id="728069" name="Text Box 5"/>
          <p:cNvSpPr txBox="1">
            <a:spLocks noChangeArrowheads="1"/>
          </p:cNvSpPr>
          <p:nvPr/>
        </p:nvSpPr>
        <p:spPr bwMode="auto">
          <a:xfrm>
            <a:off x="278892" y="3428999"/>
            <a:ext cx="8357616" cy="255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The greater the diversity in the </a:t>
            </a:r>
            <a:r>
              <a:rPr lang="en-US" altLang="en-US" sz="2000" b="0" i="1" dirty="0">
                <a:solidFill>
                  <a:srgbClr val="000000"/>
                </a:solidFill>
                <a:latin typeface="Arial" panose="020B0604020202020204" pitchFamily="34" charset="0"/>
                <a:cs typeface="Times New Roman" panose="02020603050405020304" pitchFamily="18" charset="0"/>
              </a:rPr>
              <a:t>N</a:t>
            </a:r>
            <a:r>
              <a:rPr lang="en-US" altLang="en-US" sz="2000" b="0" dirty="0">
                <a:solidFill>
                  <a:srgbClr val="000000"/>
                </a:solidFill>
                <a:latin typeface="Arial" panose="020B0604020202020204" pitchFamily="34" charset="0"/>
                <a:cs typeface="Times New Roman" panose="02020603050405020304" pitchFamily="18" charset="0"/>
              </a:rPr>
              <a:t> versions, the less likely </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that they will have flaws that produce correlated errors</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i="1" dirty="0">
                <a:solidFill>
                  <a:srgbClr val="000000"/>
                </a:solidFill>
                <a:latin typeface="Arial" panose="020B0604020202020204" pitchFamily="34" charset="0"/>
                <a:cs typeface="Times New Roman" panose="02020603050405020304" pitchFamily="18" charset="0"/>
              </a:rPr>
              <a:t>Diversity in:</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teams (personnel and structure)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Software architecture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Algorithms used</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languages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Verification tools and methods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Data (input re-expression and output adjustment)</a:t>
            </a:r>
          </a:p>
        </p:txBody>
      </p:sp>
      <p:sp>
        <p:nvSpPr>
          <p:cNvPr id="728070" name="Rectangle 6"/>
          <p:cNvSpPr>
            <a:spLocks noChangeArrowheads="1"/>
          </p:cNvSpPr>
          <p:nvPr/>
        </p:nvSpPr>
        <p:spPr bwMode="auto">
          <a:xfrm>
            <a:off x="2362200" y="1752600"/>
            <a:ext cx="1447800" cy="4572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1</a:t>
            </a:r>
          </a:p>
        </p:txBody>
      </p:sp>
      <p:sp>
        <p:nvSpPr>
          <p:cNvPr id="728072" name="Rectangle 8"/>
          <p:cNvSpPr>
            <a:spLocks noChangeArrowheads="1"/>
          </p:cNvSpPr>
          <p:nvPr/>
        </p:nvSpPr>
        <p:spPr bwMode="auto">
          <a:xfrm>
            <a:off x="2362200" y="2362200"/>
            <a:ext cx="1447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2</a:t>
            </a:r>
          </a:p>
        </p:txBody>
      </p:sp>
      <p:sp>
        <p:nvSpPr>
          <p:cNvPr id="728073" name="Rectangle 9"/>
          <p:cNvSpPr>
            <a:spLocks noChangeArrowheads="1"/>
          </p:cNvSpPr>
          <p:nvPr/>
        </p:nvSpPr>
        <p:spPr bwMode="auto">
          <a:xfrm>
            <a:off x="2362200" y="2971800"/>
            <a:ext cx="14478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3</a:t>
            </a:r>
          </a:p>
        </p:txBody>
      </p:sp>
      <p:sp>
        <p:nvSpPr>
          <p:cNvPr id="728074" name="Line 10"/>
          <p:cNvSpPr>
            <a:spLocks noChangeShapeType="1"/>
          </p:cNvSpPr>
          <p:nvPr/>
        </p:nvSpPr>
        <p:spPr bwMode="auto">
          <a:xfrm>
            <a:off x="1828800" y="1981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Line 11"/>
          <p:cNvSpPr>
            <a:spLocks noChangeShapeType="1"/>
          </p:cNvSpPr>
          <p:nvPr/>
        </p:nvSpPr>
        <p:spPr bwMode="auto">
          <a:xfrm>
            <a:off x="1828800" y="2590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6" name="Line 12"/>
          <p:cNvSpPr>
            <a:spLocks noChangeShapeType="1"/>
          </p:cNvSpPr>
          <p:nvPr/>
        </p:nvSpPr>
        <p:spPr bwMode="auto">
          <a:xfrm>
            <a:off x="1828800" y="3200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7" name="Line 13"/>
          <p:cNvSpPr>
            <a:spLocks noChangeShapeType="1"/>
          </p:cNvSpPr>
          <p:nvPr/>
        </p:nvSpPr>
        <p:spPr bwMode="auto">
          <a:xfrm>
            <a:off x="1828800" y="1981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8" name="Line 14"/>
          <p:cNvSpPr>
            <a:spLocks noChangeShapeType="1"/>
          </p:cNvSpPr>
          <p:nvPr/>
        </p:nvSpPr>
        <p:spPr bwMode="auto">
          <a:xfrm>
            <a:off x="1371600" y="259080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9" name="Oval 15"/>
          <p:cNvSpPr>
            <a:spLocks noChangeArrowheads="1"/>
          </p:cNvSpPr>
          <p:nvPr/>
        </p:nvSpPr>
        <p:spPr bwMode="auto">
          <a:xfrm>
            <a:off x="4800600" y="2209800"/>
            <a:ext cx="685800" cy="6858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Voter</a:t>
            </a:r>
          </a:p>
        </p:txBody>
      </p:sp>
      <p:sp>
        <p:nvSpPr>
          <p:cNvPr id="728080" name="Line 16"/>
          <p:cNvSpPr>
            <a:spLocks noChangeShapeType="1"/>
          </p:cNvSpPr>
          <p:nvPr/>
        </p:nvSpPr>
        <p:spPr bwMode="auto">
          <a:xfrm>
            <a:off x="3810000" y="2590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1" name="Line 17"/>
          <p:cNvSpPr>
            <a:spLocks noChangeShapeType="1"/>
          </p:cNvSpPr>
          <p:nvPr/>
        </p:nvSpPr>
        <p:spPr bwMode="auto">
          <a:xfrm>
            <a:off x="3810000" y="1981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2" name="Line 18"/>
          <p:cNvSpPr>
            <a:spLocks noChangeShapeType="1"/>
          </p:cNvSpPr>
          <p:nvPr/>
        </p:nvSpPr>
        <p:spPr bwMode="auto">
          <a:xfrm>
            <a:off x="4343400" y="1981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3" name="Line 19"/>
          <p:cNvSpPr>
            <a:spLocks noChangeShapeType="1"/>
          </p:cNvSpPr>
          <p:nvPr/>
        </p:nvSpPr>
        <p:spPr bwMode="auto">
          <a:xfrm>
            <a:off x="3810000" y="3200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4" name="Line 20"/>
          <p:cNvSpPr>
            <a:spLocks noChangeShapeType="1"/>
          </p:cNvSpPr>
          <p:nvPr/>
        </p:nvSpPr>
        <p:spPr bwMode="auto">
          <a:xfrm flipV="1">
            <a:off x="4343400" y="27432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5" name="Line 21"/>
          <p:cNvSpPr>
            <a:spLocks noChangeShapeType="1"/>
          </p:cNvSpPr>
          <p:nvPr/>
        </p:nvSpPr>
        <p:spPr bwMode="auto">
          <a:xfrm>
            <a:off x="5486400" y="2514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7" name="Text Box 23"/>
          <p:cNvSpPr txBox="1">
            <a:spLocks noChangeArrowheads="1"/>
          </p:cNvSpPr>
          <p:nvPr/>
        </p:nvSpPr>
        <p:spPr bwMode="auto">
          <a:xfrm>
            <a:off x="6019800" y="2362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Arial" panose="020B0604020202020204" pitchFamily="34" charset="0"/>
                <a:cs typeface="Arial" panose="020B0604020202020204" pitchFamily="34" charset="0"/>
              </a:rPr>
              <a:t>Output</a:t>
            </a:r>
          </a:p>
        </p:txBody>
      </p:sp>
      <p:sp>
        <p:nvSpPr>
          <p:cNvPr id="728088" name="Text Box 24"/>
          <p:cNvSpPr txBox="1">
            <a:spLocks noChangeArrowheads="1"/>
          </p:cNvSpPr>
          <p:nvPr/>
        </p:nvSpPr>
        <p:spPr bwMode="auto">
          <a:xfrm>
            <a:off x="762000" y="24384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Arial" panose="020B0604020202020204" pitchFamily="34" charset="0"/>
                <a:cs typeface="Arial" panose="020B0604020202020204" pitchFamily="34" charset="0"/>
              </a:rPr>
              <a:t>Input</a:t>
            </a:r>
          </a:p>
        </p:txBody>
      </p:sp>
      <p:grpSp>
        <p:nvGrpSpPr>
          <p:cNvPr id="728092" name="Group 28"/>
          <p:cNvGrpSpPr>
            <a:grpSpLocks/>
          </p:cNvGrpSpPr>
          <p:nvPr/>
        </p:nvGrpSpPr>
        <p:grpSpPr bwMode="auto">
          <a:xfrm>
            <a:off x="5486400" y="1481138"/>
            <a:ext cx="2762250" cy="804862"/>
            <a:chOff x="3456" y="1029"/>
            <a:chExt cx="1740" cy="507"/>
          </a:xfrm>
        </p:grpSpPr>
        <p:sp>
          <p:nvSpPr>
            <p:cNvPr id="728089" name="Line 25"/>
            <p:cNvSpPr>
              <a:spLocks noChangeShapeType="1"/>
            </p:cNvSpPr>
            <p:nvPr/>
          </p:nvSpPr>
          <p:spPr bwMode="auto">
            <a:xfrm flipV="1">
              <a:off x="3456" y="1248"/>
              <a:ext cx="864"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90" name="Text Box 26"/>
            <p:cNvSpPr txBox="1">
              <a:spLocks noChangeArrowheads="1"/>
            </p:cNvSpPr>
            <p:nvPr/>
          </p:nvSpPr>
          <p:spPr bwMode="auto">
            <a:xfrm>
              <a:off x="4320" y="1029"/>
              <a:ext cx="8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1800" b="0">
                  <a:latin typeface="Arial" panose="020B0604020202020204" pitchFamily="34" charset="0"/>
                  <a:cs typeface="Arial" panose="020B0604020202020204" pitchFamily="34" charset="0"/>
                </a:rPr>
                <a:t>Adjudicator;</a:t>
              </a:r>
            </a:p>
            <a:p>
              <a:pPr>
                <a:lnSpc>
                  <a:spcPct val="85000"/>
                </a:lnSpc>
              </a:pPr>
              <a:r>
                <a:rPr lang="en-US" altLang="en-US" sz="1800" b="0">
                  <a:latin typeface="Arial" panose="020B0604020202020204" pitchFamily="34" charset="0"/>
                  <a:cs typeface="Arial" panose="020B0604020202020204" pitchFamily="34" charset="0"/>
                </a:rPr>
                <a:t>Decider;</a:t>
              </a:r>
            </a:p>
            <a:p>
              <a:pPr>
                <a:lnSpc>
                  <a:spcPct val="85000"/>
                </a:lnSpc>
              </a:pPr>
              <a:r>
                <a:rPr lang="en-US" altLang="en-US" sz="1800" b="0">
                  <a:latin typeface="Arial" panose="020B0604020202020204" pitchFamily="34" charset="0"/>
                  <a:cs typeface="Arial" panose="020B0604020202020204" pitchFamily="34" charset="0"/>
                </a:rPr>
                <a:t>Data fuser</a:t>
              </a:r>
            </a:p>
          </p:txBody>
        </p:sp>
      </p:grpSp>
    </p:spTree>
    <p:extLst>
      <p:ext uri="{BB962C8B-B14F-4D97-AF65-F5344CB8AC3E}">
        <p14:creationId xmlns:p14="http://schemas.microsoft.com/office/powerpoint/2010/main" val="54164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8069"/>
                                        </p:tgtEl>
                                        <p:attrNameLst>
                                          <p:attrName>style.visibility</p:attrName>
                                        </p:attrNameLst>
                                      </p:cBhvr>
                                      <p:to>
                                        <p:strVal val="visible"/>
                                      </p:to>
                                    </p:set>
                                    <p:animEffect transition="in" filter="dissolve">
                                      <p:cBhvr>
                                        <p:cTn id="7" dur="500"/>
                                        <p:tgtEl>
                                          <p:spTgt spid="728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8092"/>
                                        </p:tgtEl>
                                        <p:attrNameLst>
                                          <p:attrName>style.visibility</p:attrName>
                                        </p:attrNameLst>
                                      </p:cBhvr>
                                      <p:to>
                                        <p:strVal val="visible"/>
                                      </p:to>
                                    </p:set>
                                    <p:animEffect transition="in" filter="wipe(left)">
                                      <p:cBhvr>
                                        <p:cTn id="12" dur="1000"/>
                                        <p:tgtEl>
                                          <p:spTgt spid="72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en-US"/>
              <a:t>Agreement in Faulty Systems</a:t>
            </a:r>
          </a:p>
        </p:txBody>
      </p:sp>
      <p:sp>
        <p:nvSpPr>
          <p:cNvPr id="25602" name="Rectangle 3"/>
          <p:cNvSpPr>
            <a:spLocks noGrp="1" noChangeArrowheads="1"/>
          </p:cNvSpPr>
          <p:nvPr>
            <p:ph type="body" idx="1"/>
          </p:nvPr>
        </p:nvSpPr>
        <p:spPr/>
        <p:txBody>
          <a:bodyPr>
            <a:normAutofit lnSpcReduction="10000"/>
          </a:bodyPr>
          <a:lstStyle/>
          <a:p>
            <a:r>
              <a:rPr lang="en-US" altLang="en-US"/>
              <a:t>Many things can go wrong…</a:t>
            </a:r>
          </a:p>
          <a:p>
            <a:r>
              <a:rPr lang="en-US" altLang="en-US"/>
              <a:t>Communication </a:t>
            </a:r>
          </a:p>
          <a:p>
            <a:pPr lvl="1"/>
            <a:r>
              <a:rPr lang="en-US" altLang="en-US"/>
              <a:t>Message transmission can be unreliable</a:t>
            </a:r>
          </a:p>
          <a:p>
            <a:pPr lvl="1"/>
            <a:r>
              <a:rPr lang="en-US" altLang="en-US"/>
              <a:t>Time taken to deliver a message is unbounded</a:t>
            </a:r>
          </a:p>
          <a:p>
            <a:pPr lvl="1"/>
            <a:r>
              <a:rPr lang="en-US" altLang="en-US"/>
              <a:t>Adversary can intercept messages</a:t>
            </a:r>
          </a:p>
          <a:p>
            <a:r>
              <a:rPr lang="en-US" altLang="en-US"/>
              <a:t>Processes</a:t>
            </a:r>
          </a:p>
          <a:p>
            <a:pPr lvl="1"/>
            <a:r>
              <a:rPr lang="en-US" altLang="en-US"/>
              <a:t>Can fail or team up to produce wrong results</a:t>
            </a:r>
          </a:p>
          <a:p>
            <a:r>
              <a:rPr lang="en-US" altLang="en-US"/>
              <a:t>Agreement very hard, sometime impossible, to achieve!  </a:t>
            </a:r>
          </a:p>
          <a:p>
            <a:endParaRPr lang="en-US" altLang="en-US"/>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54E57E-A2DB-4BB2-9B5F-E64C58DE9378}" type="slidenum">
              <a:rPr lang="en-US" altLang="en-US" sz="1359"/>
              <a:pPr>
                <a:spcBef>
                  <a:spcPct val="0"/>
                </a:spcBef>
                <a:buClrTx/>
                <a:buFontTx/>
                <a:buNone/>
              </a:pPr>
              <a:t>50</a:t>
            </a:fld>
            <a:endParaRPr lang="en-US" altLang="en-US" sz="1359"/>
          </a:p>
        </p:txBody>
      </p:sp>
    </p:spTree>
    <p:extLst>
      <p:ext uri="{BB962C8B-B14F-4D97-AF65-F5344CB8AC3E}">
        <p14:creationId xmlns:p14="http://schemas.microsoft.com/office/powerpoint/2010/main" val="1808105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 of approaches</a:t>
            </a:r>
          </a:p>
        </p:txBody>
      </p:sp>
      <p:sp>
        <p:nvSpPr>
          <p:cNvPr id="3" name="Content Placeholder 2"/>
          <p:cNvSpPr>
            <a:spLocks noGrp="1"/>
          </p:cNvSpPr>
          <p:nvPr>
            <p:ph idx="1"/>
          </p:nvPr>
        </p:nvSpPr>
        <p:spPr/>
        <p:txBody>
          <a:bodyPr>
            <a:normAutofit fontScale="92500" lnSpcReduction="20000"/>
          </a:bodyPr>
          <a:lstStyle/>
          <a:p>
            <a:r>
              <a:rPr lang="en-US" dirty="0"/>
              <a:t>Fail-stop assumption / No malicious intent: 2f+1 result</a:t>
            </a:r>
          </a:p>
          <a:p>
            <a:pPr lvl="1"/>
            <a:r>
              <a:rPr lang="en-US" dirty="0" err="1"/>
              <a:t>Paxos</a:t>
            </a:r>
            <a:endParaRPr lang="en-US" dirty="0"/>
          </a:p>
          <a:p>
            <a:pPr lvl="1"/>
            <a:r>
              <a:rPr lang="en-US" dirty="0"/>
              <a:t>Raft</a:t>
            </a:r>
          </a:p>
          <a:p>
            <a:pPr lvl="1"/>
            <a:r>
              <a:rPr lang="en-US" dirty="0"/>
              <a:t>Implemented in zookeeper/consul/</a:t>
            </a:r>
            <a:r>
              <a:rPr lang="en-US" dirty="0" err="1"/>
              <a:t>etcd</a:t>
            </a:r>
            <a:endParaRPr lang="en-US" dirty="0"/>
          </a:p>
          <a:p>
            <a:r>
              <a:rPr lang="en-US" dirty="0"/>
              <a:t>Byzantine failure (crazier scenario)</a:t>
            </a:r>
          </a:p>
          <a:p>
            <a:pPr lvl="1"/>
            <a:r>
              <a:rPr lang="en-US" dirty="0"/>
              <a:t>PBFT</a:t>
            </a:r>
          </a:p>
          <a:p>
            <a:pPr lvl="1"/>
            <a:r>
              <a:rPr lang="en-US" dirty="0"/>
              <a:t>PBFT-RAFT</a:t>
            </a:r>
          </a:p>
          <a:p>
            <a:pPr lvl="1"/>
            <a:r>
              <a:rPr lang="en-US" dirty="0"/>
              <a:t>Block-chains</a:t>
            </a:r>
          </a:p>
          <a:p>
            <a:pPr lvl="1"/>
            <a:r>
              <a:rPr lang="en-US" dirty="0"/>
              <a:t>General rule of thumb: Need 3f+1 members to handle f faulty members.</a:t>
            </a:r>
          </a:p>
        </p:txBody>
      </p:sp>
    </p:spTree>
    <p:extLst>
      <p:ext uri="{BB962C8B-B14F-4D97-AF65-F5344CB8AC3E}">
        <p14:creationId xmlns:p14="http://schemas.microsoft.com/office/powerpoint/2010/main" val="2433201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 of approaches</a:t>
            </a:r>
          </a:p>
        </p:txBody>
      </p:sp>
      <p:sp>
        <p:nvSpPr>
          <p:cNvPr id="3" name="Content Placeholder 2"/>
          <p:cNvSpPr>
            <a:spLocks noGrp="1"/>
          </p:cNvSpPr>
          <p:nvPr>
            <p:ph idx="1"/>
          </p:nvPr>
        </p:nvSpPr>
        <p:spPr/>
        <p:txBody>
          <a:bodyPr>
            <a:normAutofit fontScale="92500" lnSpcReduction="20000"/>
          </a:bodyPr>
          <a:lstStyle/>
          <a:p>
            <a:r>
              <a:rPr lang="en-US" dirty="0"/>
              <a:t>Fail-stop assumption / No malicious intent: 2f+1 result</a:t>
            </a:r>
          </a:p>
          <a:p>
            <a:pPr lvl="1"/>
            <a:r>
              <a:rPr lang="en-US" dirty="0" err="1"/>
              <a:t>Paxos</a:t>
            </a:r>
            <a:endParaRPr lang="en-US" dirty="0"/>
          </a:p>
          <a:p>
            <a:pPr lvl="1"/>
            <a:r>
              <a:rPr lang="en-US" b="1" dirty="0"/>
              <a:t>Raft</a:t>
            </a:r>
          </a:p>
          <a:p>
            <a:pPr lvl="1"/>
            <a:r>
              <a:rPr lang="en-US" dirty="0"/>
              <a:t>Implemented in zookeeper/consul/</a:t>
            </a:r>
            <a:r>
              <a:rPr lang="en-US" dirty="0" err="1"/>
              <a:t>etcd</a:t>
            </a:r>
            <a:endParaRPr lang="en-US" dirty="0"/>
          </a:p>
          <a:p>
            <a:r>
              <a:rPr lang="en-US" dirty="0"/>
              <a:t>Byzantine failure (crazier scenario)</a:t>
            </a:r>
          </a:p>
          <a:p>
            <a:pPr lvl="1"/>
            <a:r>
              <a:rPr lang="en-US" b="1" dirty="0"/>
              <a:t>PBFT</a:t>
            </a:r>
          </a:p>
          <a:p>
            <a:pPr lvl="1"/>
            <a:r>
              <a:rPr lang="en-US" dirty="0"/>
              <a:t>PBFT-RAFT</a:t>
            </a:r>
          </a:p>
          <a:p>
            <a:pPr lvl="1"/>
            <a:r>
              <a:rPr lang="en-US" b="1" dirty="0"/>
              <a:t>Block-chains</a:t>
            </a:r>
          </a:p>
          <a:p>
            <a:pPr lvl="1"/>
            <a:r>
              <a:rPr lang="en-US" dirty="0"/>
              <a:t>General rule of thumb: Need 3f+1 members to handle f faulty members.</a:t>
            </a:r>
          </a:p>
        </p:txBody>
      </p:sp>
      <p:sp>
        <p:nvSpPr>
          <p:cNvPr id="4" name="TextBox 3"/>
          <p:cNvSpPr txBox="1"/>
          <p:nvPr/>
        </p:nvSpPr>
        <p:spPr>
          <a:xfrm>
            <a:off x="2071457" y="5446059"/>
            <a:ext cx="5023042" cy="336695"/>
          </a:xfrm>
          <a:prstGeom prst="rect">
            <a:avLst/>
          </a:prstGeom>
          <a:noFill/>
        </p:spPr>
        <p:txBody>
          <a:bodyPr wrap="none" rtlCol="0">
            <a:spAutoFit/>
          </a:bodyPr>
          <a:lstStyle/>
          <a:p>
            <a:r>
              <a:rPr lang="en-US" sz="1588" dirty="0"/>
              <a:t>We are going to study the following in the next few weeks.</a:t>
            </a:r>
            <a:endParaRPr lang="en-US" sz="1588" dirty="0"/>
          </a:p>
        </p:txBody>
      </p:sp>
    </p:spTree>
    <p:extLst>
      <p:ext uri="{BB962C8B-B14F-4D97-AF65-F5344CB8AC3E}">
        <p14:creationId xmlns:p14="http://schemas.microsoft.com/office/powerpoint/2010/main" val="381005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Byzantine fault example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000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791" y="110376"/>
            <a:ext cx="2515721" cy="657231"/>
          </a:xfrm>
          <a:prstGeom prst="rect">
            <a:avLst/>
          </a:prstGeom>
        </p:spPr>
        <p:txBody>
          <a:bodyPr vert="horz" wrap="square" lIns="0" tIns="0" rIns="0" bIns="0" rtlCol="0" anchor="ctr">
            <a:spAutoFit/>
          </a:bodyPr>
          <a:lstStyle/>
          <a:p>
            <a:pPr marL="11206">
              <a:tabLst>
                <a:tab pos="1490462" algn="l"/>
              </a:tabLst>
            </a:pPr>
            <a:r>
              <a:rPr dirty="0"/>
              <a:t>C</a:t>
            </a:r>
            <a:r>
              <a:rPr spc="-4" dirty="0"/>
              <a:t>lo</a:t>
            </a:r>
            <a:r>
              <a:rPr dirty="0"/>
              <a:t>ck	Dr</a:t>
            </a:r>
            <a:r>
              <a:rPr spc="-4" dirty="0"/>
              <a:t>i</a:t>
            </a:r>
            <a:r>
              <a:rPr dirty="0"/>
              <a:t>ft</a:t>
            </a:r>
          </a:p>
        </p:txBody>
      </p:sp>
      <p:sp>
        <p:nvSpPr>
          <p:cNvPr id="3" name="object 3"/>
          <p:cNvSpPr txBox="1"/>
          <p:nvPr/>
        </p:nvSpPr>
        <p:spPr>
          <a:xfrm>
            <a:off x="1011585" y="1855694"/>
            <a:ext cx="7301192" cy="2115323"/>
          </a:xfrm>
          <a:prstGeom prst="rect">
            <a:avLst/>
          </a:prstGeom>
        </p:spPr>
        <p:txBody>
          <a:bodyPr vert="horz" wrap="square" lIns="0" tIns="0" rIns="0" bIns="0" rtlCol="0">
            <a:spAutoFit/>
          </a:bodyPr>
          <a:lstStyle/>
          <a:p>
            <a:pPr marL="11206"/>
            <a:r>
              <a:rPr sz="2471" dirty="0">
                <a:latin typeface="Arial"/>
                <a:cs typeface="Arial"/>
              </a:rPr>
              <a:t>Clocks drift even if they are built</a:t>
            </a:r>
            <a:r>
              <a:rPr sz="2471" spc="-88" dirty="0">
                <a:latin typeface="Arial"/>
                <a:cs typeface="Arial"/>
              </a:rPr>
              <a:t> </a:t>
            </a:r>
            <a:r>
              <a:rPr sz="2471" dirty="0">
                <a:latin typeface="Arial"/>
                <a:cs typeface="Arial"/>
              </a:rPr>
              <a:t>well</a:t>
            </a:r>
          </a:p>
          <a:p>
            <a:pPr marL="313221" marR="648855" indent="-302575">
              <a:lnSpc>
                <a:spcPts val="2938"/>
              </a:lnSpc>
              <a:spcBef>
                <a:spcPts val="657"/>
              </a:spcBef>
            </a:pPr>
            <a:r>
              <a:rPr sz="2471" dirty="0">
                <a:latin typeface="Arial"/>
                <a:cs typeface="Arial"/>
              </a:rPr>
              <a:t>Many systems incorporate multiple redundant  clocks</a:t>
            </a:r>
          </a:p>
          <a:p>
            <a:pPr marL="11206">
              <a:spcBef>
                <a:spcPts val="529"/>
              </a:spcBef>
            </a:pPr>
            <a:r>
              <a:rPr sz="2471" spc="-4" dirty="0">
                <a:latin typeface="Arial"/>
                <a:cs typeface="Arial"/>
              </a:rPr>
              <a:t>To </a:t>
            </a:r>
            <a:r>
              <a:rPr sz="2471" dirty="0">
                <a:latin typeface="Arial"/>
                <a:cs typeface="Arial"/>
              </a:rPr>
              <a:t>bound error, clocks need to be</a:t>
            </a:r>
            <a:r>
              <a:rPr sz="2471" spc="-71" dirty="0">
                <a:latin typeface="Arial"/>
                <a:cs typeface="Arial"/>
              </a:rPr>
              <a:t> </a:t>
            </a:r>
            <a:r>
              <a:rPr sz="2471" dirty="0">
                <a:latin typeface="Arial"/>
                <a:cs typeface="Arial"/>
              </a:rPr>
              <a:t>synchronized</a:t>
            </a:r>
          </a:p>
          <a:p>
            <a:pPr marL="11206">
              <a:spcBef>
                <a:spcPts val="560"/>
              </a:spcBef>
            </a:pPr>
            <a:r>
              <a:rPr sz="2471" spc="-4" dirty="0">
                <a:latin typeface="Arial"/>
                <a:cs typeface="Arial"/>
              </a:rPr>
              <a:t>This </a:t>
            </a:r>
            <a:r>
              <a:rPr sz="2471" dirty="0">
                <a:latin typeface="Arial"/>
                <a:cs typeface="Arial"/>
              </a:rPr>
              <a:t>is not hard—simple solution, mid-value</a:t>
            </a:r>
            <a:r>
              <a:rPr sz="2471" spc="-66" dirty="0">
                <a:latin typeface="Arial"/>
                <a:cs typeface="Arial"/>
              </a:rPr>
              <a:t> </a:t>
            </a:r>
            <a:r>
              <a:rPr sz="2471" dirty="0">
                <a:latin typeface="Arial"/>
                <a:cs typeface="Arial"/>
              </a:rPr>
              <a:t>select</a:t>
            </a:r>
          </a:p>
        </p:txBody>
      </p:sp>
    </p:spTree>
    <p:extLst>
      <p:ext uri="{BB962C8B-B14F-4D97-AF65-F5344CB8AC3E}">
        <p14:creationId xmlns:p14="http://schemas.microsoft.com/office/powerpoint/2010/main" val="1592292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806" y="116819"/>
            <a:ext cx="3941109" cy="657231"/>
          </a:xfrm>
          <a:prstGeom prst="rect">
            <a:avLst/>
          </a:prstGeom>
        </p:spPr>
        <p:txBody>
          <a:bodyPr vert="horz" wrap="square" lIns="0" tIns="0" rIns="0" bIns="0" rtlCol="0" anchor="ctr">
            <a:spAutoFit/>
          </a:bodyPr>
          <a:lstStyle/>
          <a:p>
            <a:pPr marL="11206">
              <a:tabLst>
                <a:tab pos="2476632" algn="l"/>
              </a:tabLst>
            </a:pPr>
            <a:r>
              <a:rPr dirty="0"/>
              <a:t>M</a:t>
            </a:r>
            <a:r>
              <a:rPr spc="-4" dirty="0"/>
              <a:t>id</a:t>
            </a:r>
            <a:r>
              <a:rPr dirty="0"/>
              <a:t>-Va</a:t>
            </a:r>
            <a:r>
              <a:rPr spc="-4" dirty="0"/>
              <a:t>lu</a:t>
            </a:r>
            <a:r>
              <a:rPr dirty="0"/>
              <a:t>e	Se</a:t>
            </a:r>
            <a:r>
              <a:rPr spc="-4" dirty="0"/>
              <a:t>l</a:t>
            </a:r>
            <a:r>
              <a:rPr dirty="0"/>
              <a:t>ect</a:t>
            </a:r>
            <a:r>
              <a:rPr lang="en-US" dirty="0"/>
              <a:t> </a:t>
            </a:r>
            <a:endParaRPr dirty="0"/>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3835467" y="1868301"/>
            <a:ext cx="1187824" cy="244362"/>
          </a:xfrm>
          <a:prstGeom prst="rect">
            <a:avLst/>
          </a:prstGeom>
        </p:spPr>
        <p:txBody>
          <a:bodyPr vert="horz" wrap="square" lIns="0" tIns="0" rIns="0" bIns="0" rtlCol="0">
            <a:spAutoFit/>
          </a:bodyPr>
          <a:lstStyle/>
          <a:p>
            <a:pPr marL="11206"/>
            <a:r>
              <a:rPr sz="1588" b="1" dirty="0">
                <a:latin typeface="Tahoma"/>
                <a:cs typeface="Tahoma"/>
              </a:rPr>
              <a:t>Time =</a:t>
            </a:r>
            <a:r>
              <a:rPr sz="1588" b="1" spc="-88" dirty="0">
                <a:latin typeface="Tahoma"/>
                <a:cs typeface="Tahoma"/>
              </a:rPr>
              <a:t> </a:t>
            </a:r>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1" name="object 11"/>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2" name="object 12"/>
          <p:cNvSpPr/>
          <p:nvPr/>
        </p:nvSpPr>
        <p:spPr>
          <a:xfrm>
            <a:off x="3286114" y="4460450"/>
            <a:ext cx="296956" cy="337857"/>
          </a:xfrm>
          <a:custGeom>
            <a:avLst/>
            <a:gdLst/>
            <a:ahLst/>
            <a:cxnLst/>
            <a:rect l="l" t="t" r="r" b="b"/>
            <a:pathLst>
              <a:path w="336550" h="382904">
                <a:moveTo>
                  <a:pt x="207741" y="253492"/>
                </a:moveTo>
                <a:lnTo>
                  <a:pt x="146581" y="253492"/>
                </a:lnTo>
                <a:lnTo>
                  <a:pt x="151761" y="258382"/>
                </a:lnTo>
                <a:lnTo>
                  <a:pt x="156237" y="263305"/>
                </a:lnTo>
                <a:lnTo>
                  <a:pt x="169855" y="299010"/>
                </a:lnTo>
                <a:lnTo>
                  <a:pt x="169077" y="305509"/>
                </a:lnTo>
                <a:lnTo>
                  <a:pt x="147612" y="343872"/>
                </a:lnTo>
                <a:lnTo>
                  <a:pt x="133143" y="354455"/>
                </a:lnTo>
                <a:lnTo>
                  <a:pt x="130700" y="358006"/>
                </a:lnTo>
                <a:lnTo>
                  <a:pt x="166570" y="382667"/>
                </a:lnTo>
                <a:lnTo>
                  <a:pt x="168545" y="381016"/>
                </a:lnTo>
                <a:lnTo>
                  <a:pt x="172036" y="377337"/>
                </a:lnTo>
                <a:lnTo>
                  <a:pt x="198367" y="341964"/>
                </a:lnTo>
                <a:lnTo>
                  <a:pt x="212373" y="306445"/>
                </a:lnTo>
                <a:lnTo>
                  <a:pt x="214174" y="283594"/>
                </a:lnTo>
                <a:lnTo>
                  <a:pt x="213259" y="273961"/>
                </a:lnTo>
                <a:lnTo>
                  <a:pt x="213152" y="272997"/>
                </a:lnTo>
                <a:lnTo>
                  <a:pt x="210827" y="262314"/>
                </a:lnTo>
                <a:lnTo>
                  <a:pt x="207741" y="253492"/>
                </a:lnTo>
                <a:close/>
              </a:path>
              <a:path w="336550" h="382904">
                <a:moveTo>
                  <a:pt x="78044" y="162112"/>
                </a:moveTo>
                <a:lnTo>
                  <a:pt x="40853" y="174939"/>
                </a:lnTo>
                <a:lnTo>
                  <a:pt x="11886" y="208156"/>
                </a:lnTo>
                <a:lnTo>
                  <a:pt x="0" y="248372"/>
                </a:lnTo>
                <a:lnTo>
                  <a:pt x="146" y="256096"/>
                </a:lnTo>
                <a:lnTo>
                  <a:pt x="17401" y="298291"/>
                </a:lnTo>
                <a:lnTo>
                  <a:pt x="53339" y="324981"/>
                </a:lnTo>
                <a:lnTo>
                  <a:pt x="77092" y="330789"/>
                </a:lnTo>
                <a:lnTo>
                  <a:pt x="84501" y="330735"/>
                </a:lnTo>
                <a:lnTo>
                  <a:pt x="123012" y="313053"/>
                </a:lnTo>
                <a:lnTo>
                  <a:pt x="143450" y="278159"/>
                </a:lnTo>
                <a:lnTo>
                  <a:pt x="143914" y="276203"/>
                </a:lnTo>
                <a:lnTo>
                  <a:pt x="90387" y="276203"/>
                </a:lnTo>
                <a:lnTo>
                  <a:pt x="85925" y="276170"/>
                </a:lnTo>
                <a:lnTo>
                  <a:pt x="47861" y="250150"/>
                </a:lnTo>
                <a:lnTo>
                  <a:pt x="44639" y="241934"/>
                </a:lnTo>
                <a:lnTo>
                  <a:pt x="43638" y="237995"/>
                </a:lnTo>
                <a:lnTo>
                  <a:pt x="66082" y="211128"/>
                </a:lnTo>
                <a:lnTo>
                  <a:pt x="71753" y="210582"/>
                </a:lnTo>
                <a:lnTo>
                  <a:pt x="177798" y="210582"/>
                </a:lnTo>
                <a:lnTo>
                  <a:pt x="171554" y="204617"/>
                </a:lnTo>
                <a:lnTo>
                  <a:pt x="138705" y="180538"/>
                </a:lnTo>
                <a:lnTo>
                  <a:pt x="96855" y="163523"/>
                </a:lnTo>
                <a:lnTo>
                  <a:pt x="87288" y="162248"/>
                </a:lnTo>
                <a:lnTo>
                  <a:pt x="78044" y="162112"/>
                </a:lnTo>
                <a:close/>
              </a:path>
              <a:path w="336550" h="382904">
                <a:moveTo>
                  <a:pt x="177798" y="210582"/>
                </a:moveTo>
                <a:lnTo>
                  <a:pt x="71753" y="210582"/>
                </a:lnTo>
                <a:lnTo>
                  <a:pt x="78374" y="211678"/>
                </a:lnTo>
                <a:lnTo>
                  <a:pt x="85941" y="214416"/>
                </a:lnTo>
                <a:lnTo>
                  <a:pt x="121139" y="235372"/>
                </a:lnTo>
                <a:lnTo>
                  <a:pt x="122383" y="236319"/>
                </a:lnTo>
                <a:lnTo>
                  <a:pt x="123281" y="236936"/>
                </a:lnTo>
                <a:lnTo>
                  <a:pt x="122748" y="239812"/>
                </a:lnTo>
                <a:lnTo>
                  <a:pt x="121704" y="243390"/>
                </a:lnTo>
                <a:lnTo>
                  <a:pt x="98475" y="274073"/>
                </a:lnTo>
                <a:lnTo>
                  <a:pt x="90387" y="276203"/>
                </a:lnTo>
                <a:lnTo>
                  <a:pt x="143914" y="276203"/>
                </a:lnTo>
                <a:lnTo>
                  <a:pt x="145131" y="271068"/>
                </a:lnTo>
                <a:lnTo>
                  <a:pt x="146074" y="263640"/>
                </a:lnTo>
                <a:lnTo>
                  <a:pt x="146198" y="262314"/>
                </a:lnTo>
                <a:lnTo>
                  <a:pt x="146581" y="253492"/>
                </a:lnTo>
                <a:lnTo>
                  <a:pt x="207741" y="253492"/>
                </a:lnTo>
                <a:lnTo>
                  <a:pt x="180821" y="213470"/>
                </a:lnTo>
                <a:lnTo>
                  <a:pt x="177798" y="210582"/>
                </a:lnTo>
                <a:close/>
              </a:path>
              <a:path w="336550" h="382904">
                <a:moveTo>
                  <a:pt x="190841" y="0"/>
                </a:moveTo>
                <a:lnTo>
                  <a:pt x="149958" y="14114"/>
                </a:lnTo>
                <a:lnTo>
                  <a:pt x="122814" y="46927"/>
                </a:lnTo>
                <a:lnTo>
                  <a:pt x="111502" y="89047"/>
                </a:lnTo>
                <a:lnTo>
                  <a:pt x="111536" y="91341"/>
                </a:lnTo>
                <a:lnTo>
                  <a:pt x="129590" y="133347"/>
                </a:lnTo>
                <a:lnTo>
                  <a:pt x="163727" y="165199"/>
                </a:lnTo>
                <a:lnTo>
                  <a:pt x="197984" y="187694"/>
                </a:lnTo>
                <a:lnTo>
                  <a:pt x="238640" y="204167"/>
                </a:lnTo>
                <a:lnTo>
                  <a:pt x="257015" y="206179"/>
                </a:lnTo>
                <a:lnTo>
                  <a:pt x="265830" y="205552"/>
                </a:lnTo>
                <a:lnTo>
                  <a:pt x="305016" y="185136"/>
                </a:lnTo>
                <a:lnTo>
                  <a:pt x="326535" y="155381"/>
                </a:lnTo>
                <a:lnTo>
                  <a:pt x="266596" y="155381"/>
                </a:lnTo>
                <a:lnTo>
                  <a:pt x="258229" y="154487"/>
                </a:lnTo>
                <a:lnTo>
                  <a:pt x="222719" y="137890"/>
                </a:lnTo>
                <a:lnTo>
                  <a:pt x="178930" y="106222"/>
                </a:lnTo>
                <a:lnTo>
                  <a:pt x="157953" y="74448"/>
                </a:lnTo>
                <a:lnTo>
                  <a:pt x="158944" y="67507"/>
                </a:lnTo>
                <a:lnTo>
                  <a:pt x="162292" y="60805"/>
                </a:lnTo>
                <a:lnTo>
                  <a:pt x="167386" y="55227"/>
                </a:lnTo>
                <a:lnTo>
                  <a:pt x="173531" y="51789"/>
                </a:lnTo>
                <a:lnTo>
                  <a:pt x="180727" y="50490"/>
                </a:lnTo>
                <a:lnTo>
                  <a:pt x="295599" y="50490"/>
                </a:lnTo>
                <a:lnTo>
                  <a:pt x="293564" y="48702"/>
                </a:lnTo>
                <a:lnTo>
                  <a:pt x="260716" y="25063"/>
                </a:lnTo>
                <a:lnTo>
                  <a:pt x="218875" y="4647"/>
                </a:lnTo>
                <a:lnTo>
                  <a:pt x="199876" y="489"/>
                </a:lnTo>
                <a:lnTo>
                  <a:pt x="190841" y="0"/>
                </a:lnTo>
                <a:close/>
              </a:path>
              <a:path w="336550" h="382904">
                <a:moveTo>
                  <a:pt x="295599" y="50490"/>
                </a:moveTo>
                <a:lnTo>
                  <a:pt x="180727" y="50490"/>
                </a:lnTo>
                <a:lnTo>
                  <a:pt x="188973" y="51329"/>
                </a:lnTo>
                <a:lnTo>
                  <a:pt x="198767" y="54455"/>
                </a:lnTo>
                <a:lnTo>
                  <a:pt x="240416" y="78451"/>
                </a:lnTo>
                <a:lnTo>
                  <a:pt x="277617" y="108717"/>
                </a:lnTo>
                <a:lnTo>
                  <a:pt x="289389" y="131558"/>
                </a:lnTo>
                <a:lnTo>
                  <a:pt x="288444" y="138530"/>
                </a:lnTo>
                <a:lnTo>
                  <a:pt x="285112" y="145243"/>
                </a:lnTo>
                <a:lnTo>
                  <a:pt x="280037" y="150759"/>
                </a:lnTo>
                <a:lnTo>
                  <a:pt x="273865" y="154138"/>
                </a:lnTo>
                <a:lnTo>
                  <a:pt x="266596" y="155381"/>
                </a:lnTo>
                <a:lnTo>
                  <a:pt x="326535" y="155381"/>
                </a:lnTo>
                <a:lnTo>
                  <a:pt x="336032" y="114143"/>
                </a:lnTo>
                <a:lnTo>
                  <a:pt x="334693" y="105687"/>
                </a:lnTo>
                <a:lnTo>
                  <a:pt x="310861" y="64796"/>
                </a:lnTo>
                <a:lnTo>
                  <a:pt x="302744" y="56764"/>
                </a:lnTo>
                <a:lnTo>
                  <a:pt x="295599" y="50490"/>
                </a:lnTo>
                <a:close/>
              </a:path>
            </a:pathLst>
          </a:custGeom>
          <a:solidFill>
            <a:srgbClr val="000000"/>
          </a:solidFill>
        </p:spPr>
        <p:txBody>
          <a:bodyPr wrap="square" lIns="0" tIns="0" rIns="0" bIns="0" rtlCol="0"/>
          <a:lstStyle/>
          <a:p>
            <a:endParaRPr sz="1588"/>
          </a:p>
        </p:txBody>
      </p:sp>
      <p:sp>
        <p:nvSpPr>
          <p:cNvPr id="13" name="object 13"/>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90</a:t>
            </a:r>
            <a:endParaRPr sz="2118">
              <a:latin typeface="Tahoma"/>
              <a:cs typeface="Tahoma"/>
            </a:endParaRPr>
          </a:p>
        </p:txBody>
      </p:sp>
      <p:sp>
        <p:nvSpPr>
          <p:cNvPr id="14" name="object 14"/>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5" name="object 15"/>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6" name="object 16"/>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7" name="object 17"/>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8" name="object 18"/>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19" name="object 19"/>
          <p:cNvSpPr/>
          <p:nvPr/>
        </p:nvSpPr>
        <p:spPr>
          <a:xfrm>
            <a:off x="2377952" y="4582769"/>
            <a:ext cx="914953" cy="962089"/>
          </a:xfrm>
          <a:prstGeom prst="rect">
            <a:avLst/>
          </a:prstGeom>
          <a:blipFill>
            <a:blip r:embed="rId4" cstate="print"/>
            <a:stretch>
              <a:fillRect/>
            </a:stretch>
          </a:blipFill>
        </p:spPr>
        <p:txBody>
          <a:bodyPr wrap="square" lIns="0" tIns="0" rIns="0" bIns="0" rtlCol="0"/>
          <a:lstStyle/>
          <a:p>
            <a:endParaRPr sz="1588"/>
          </a:p>
        </p:txBody>
      </p:sp>
      <p:sp>
        <p:nvSpPr>
          <p:cNvPr id="20" name="object 20"/>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1" name="object 21"/>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2" name="object 22"/>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3" name="object 23"/>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4" name="object 24"/>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5" name="object 25"/>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6" name="object 26"/>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27" name="object 27"/>
          <p:cNvSpPr txBox="1"/>
          <p:nvPr/>
        </p:nvSpPr>
        <p:spPr>
          <a:xfrm>
            <a:off x="969881" y="5157228"/>
            <a:ext cx="2243978" cy="64940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95731">
              <a:spcBef>
                <a:spcPts val="1160"/>
              </a:spcBef>
            </a:pPr>
            <a:r>
              <a:rPr sz="1588" b="1" dirty="0">
                <a:latin typeface="Tahoma"/>
                <a:cs typeface="Tahoma"/>
              </a:rPr>
              <a:t>Time =</a:t>
            </a:r>
            <a:r>
              <a:rPr sz="1588" b="1" spc="-88" dirty="0">
                <a:latin typeface="Tahoma"/>
                <a:cs typeface="Tahoma"/>
              </a:rPr>
              <a:t> </a:t>
            </a:r>
            <a:r>
              <a:rPr sz="1588" b="1" dirty="0">
                <a:latin typeface="Tahoma"/>
                <a:cs typeface="Tahoma"/>
              </a:rPr>
              <a:t>90</a:t>
            </a:r>
            <a:endParaRPr sz="1588">
              <a:latin typeface="Tahoma"/>
              <a:cs typeface="Tahoma"/>
            </a:endParaRPr>
          </a:p>
        </p:txBody>
      </p:sp>
      <p:sp>
        <p:nvSpPr>
          <p:cNvPr id="28" name="object 28"/>
          <p:cNvSpPr txBox="1"/>
          <p:nvPr/>
        </p:nvSpPr>
        <p:spPr>
          <a:xfrm>
            <a:off x="5986995" y="5077386"/>
            <a:ext cx="2159934" cy="675057"/>
          </a:xfrm>
          <a:prstGeom prst="rect">
            <a:avLst/>
          </a:prstGeom>
        </p:spPr>
        <p:txBody>
          <a:bodyPr vert="horz" wrap="square" lIns="0" tIns="0" rIns="0" bIns="0" rtlCol="0">
            <a:spAutoFit/>
          </a:bodyPr>
          <a:lstStyle/>
          <a:p>
            <a:pPr marL="809668"/>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206">
              <a:spcBef>
                <a:spcPts val="1359"/>
              </a:spcBef>
            </a:pPr>
            <a:r>
              <a:rPr sz="1588" b="1" dirty="0">
                <a:latin typeface="Tahoma"/>
                <a:cs typeface="Tahoma"/>
              </a:rPr>
              <a:t>Time =</a:t>
            </a:r>
            <a:r>
              <a:rPr sz="1588" b="1" spc="-88" dirty="0">
                <a:latin typeface="Tahoma"/>
                <a:cs typeface="Tahoma"/>
              </a:rPr>
              <a:t> </a:t>
            </a:r>
            <a:r>
              <a:rPr sz="1588" b="1" dirty="0">
                <a:latin typeface="Tahoma"/>
                <a:cs typeface="Tahoma"/>
              </a:rPr>
              <a:t>110</a:t>
            </a:r>
            <a:endParaRPr sz="1588">
              <a:latin typeface="Tahoma"/>
              <a:cs typeface="Tahoma"/>
            </a:endParaRPr>
          </a:p>
        </p:txBody>
      </p:sp>
      <p:sp>
        <p:nvSpPr>
          <p:cNvPr id="29" name="object 2"/>
          <p:cNvSpPr txBox="1">
            <a:spLocks/>
          </p:cNvSpPr>
          <p:nvPr/>
        </p:nvSpPr>
        <p:spPr>
          <a:xfrm>
            <a:off x="2801725" y="979071"/>
            <a:ext cx="5804393" cy="657231"/>
          </a:xfrm>
          <a:prstGeom prst="rect">
            <a:avLst/>
          </a:prstGeom>
        </p:spPr>
        <p:txBody>
          <a:bodyPr vert="horz" wrap="square" lIns="0" tIns="0" rIns="0" bIns="0" rtlCol="0" anchor="ctr">
            <a:spAutoFit/>
          </a:bodyPr>
          <a:lstStyle>
            <a:lvl1pPr algn="ctr" defTabSz="502920" rtl="0" eaLnBrk="1" latinLnBrk="0" hangingPunct="1">
              <a:spcBef>
                <a:spcPct val="0"/>
              </a:spcBef>
              <a:buNone/>
              <a:defRPr sz="4840" kern="1200">
                <a:solidFill>
                  <a:srgbClr val="0E1C58"/>
                </a:solidFill>
                <a:latin typeface="+mj-lt"/>
                <a:ea typeface="+mj-ea"/>
                <a:cs typeface="+mj-cs"/>
              </a:defRPr>
            </a:lvl1pPr>
          </a:lstStyle>
          <a:p>
            <a:pPr marL="11206">
              <a:tabLst>
                <a:tab pos="2476632" algn="l"/>
              </a:tabLst>
            </a:pPr>
            <a:r>
              <a:rPr lang="en-US" sz="4271" dirty="0"/>
              <a:t>Will converge over time</a:t>
            </a:r>
          </a:p>
        </p:txBody>
      </p:sp>
    </p:spTree>
    <p:extLst>
      <p:ext uri="{BB962C8B-B14F-4D97-AF65-F5344CB8AC3E}">
        <p14:creationId xmlns:p14="http://schemas.microsoft.com/office/powerpoint/2010/main" val="1921194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1585" y="998162"/>
            <a:ext cx="2954430" cy="657231"/>
          </a:xfrm>
          <a:prstGeom prst="rect">
            <a:avLst/>
          </a:prstGeom>
        </p:spPr>
        <p:txBody>
          <a:bodyPr vert="horz" wrap="square" lIns="0" tIns="0" rIns="0" bIns="0" rtlCol="0" anchor="ctr">
            <a:spAutoFit/>
          </a:bodyPr>
          <a:lstStyle/>
          <a:p>
            <a:pPr marL="11206">
              <a:tabLst>
                <a:tab pos="1599725" algn="l"/>
              </a:tabLst>
            </a:pP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60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297575" y="4460450"/>
            <a:ext cx="285190" cy="321049"/>
          </a:xfrm>
          <a:custGeom>
            <a:avLst/>
            <a:gdLst/>
            <a:ahLst/>
            <a:cxnLst/>
            <a:rect l="l" t="t" r="r" b="b"/>
            <a:pathLst>
              <a:path w="323214" h="363854">
                <a:moveTo>
                  <a:pt x="47605" y="143729"/>
                </a:moveTo>
                <a:lnTo>
                  <a:pt x="16015" y="184147"/>
                </a:lnTo>
                <a:lnTo>
                  <a:pt x="2057" y="219847"/>
                </a:lnTo>
                <a:lnTo>
                  <a:pt x="0" y="242447"/>
                </a:lnTo>
                <a:lnTo>
                  <a:pt x="971" y="253226"/>
                </a:lnTo>
                <a:lnTo>
                  <a:pt x="17720" y="293934"/>
                </a:lnTo>
                <a:lnTo>
                  <a:pt x="52409" y="329282"/>
                </a:lnTo>
                <a:lnTo>
                  <a:pt x="86380" y="351078"/>
                </a:lnTo>
                <a:lnTo>
                  <a:pt x="127324" y="363188"/>
                </a:lnTo>
                <a:lnTo>
                  <a:pt x="136701" y="363310"/>
                </a:lnTo>
                <a:lnTo>
                  <a:pt x="145733" y="362291"/>
                </a:lnTo>
                <a:lnTo>
                  <a:pt x="180346" y="345290"/>
                </a:lnTo>
                <a:lnTo>
                  <a:pt x="203807" y="315154"/>
                </a:lnTo>
                <a:lnTo>
                  <a:pt x="143357" y="315154"/>
                </a:lnTo>
                <a:lnTo>
                  <a:pt x="136945" y="314148"/>
                </a:lnTo>
                <a:lnTo>
                  <a:pt x="102143" y="296999"/>
                </a:lnTo>
                <a:lnTo>
                  <a:pt x="93292" y="290610"/>
                </a:lnTo>
                <a:lnTo>
                  <a:pt x="91973" y="289642"/>
                </a:lnTo>
                <a:lnTo>
                  <a:pt x="91156" y="289081"/>
                </a:lnTo>
                <a:lnTo>
                  <a:pt x="91953" y="285294"/>
                </a:lnTo>
                <a:lnTo>
                  <a:pt x="93110" y="281423"/>
                </a:lnTo>
                <a:lnTo>
                  <a:pt x="96141" y="273508"/>
                </a:lnTo>
                <a:lnTo>
                  <a:pt x="96588" y="272647"/>
                </a:lnTo>
                <a:lnTo>
                  <a:pt x="67773" y="272647"/>
                </a:lnTo>
                <a:lnTo>
                  <a:pt x="45354" y="236100"/>
                </a:lnTo>
                <a:lnTo>
                  <a:pt x="44858" y="226278"/>
                </a:lnTo>
                <a:lnTo>
                  <a:pt x="46612" y="216197"/>
                </a:lnTo>
                <a:lnTo>
                  <a:pt x="75098" y="175814"/>
                </a:lnTo>
                <a:lnTo>
                  <a:pt x="81197" y="171702"/>
                </a:lnTo>
                <a:lnTo>
                  <a:pt x="83475" y="168390"/>
                </a:lnTo>
                <a:lnTo>
                  <a:pt x="47605" y="143729"/>
                </a:lnTo>
                <a:close/>
              </a:path>
              <a:path w="323214" h="363854">
                <a:moveTo>
                  <a:pt x="210231" y="249624"/>
                </a:moveTo>
                <a:lnTo>
                  <a:pt x="124179" y="249624"/>
                </a:lnTo>
                <a:lnTo>
                  <a:pt x="128678" y="249647"/>
                </a:lnTo>
                <a:lnTo>
                  <a:pt x="138388" y="251984"/>
                </a:lnTo>
                <a:lnTo>
                  <a:pt x="168656" y="279057"/>
                </a:lnTo>
                <a:lnTo>
                  <a:pt x="171254" y="290780"/>
                </a:lnTo>
                <a:lnTo>
                  <a:pt x="169768" y="298192"/>
                </a:lnTo>
                <a:lnTo>
                  <a:pt x="148540" y="314620"/>
                </a:lnTo>
                <a:lnTo>
                  <a:pt x="143357" y="315154"/>
                </a:lnTo>
                <a:lnTo>
                  <a:pt x="203807" y="315154"/>
                </a:lnTo>
                <a:lnTo>
                  <a:pt x="207276" y="309171"/>
                </a:lnTo>
                <a:lnTo>
                  <a:pt x="213003" y="293359"/>
                </a:lnTo>
                <a:lnTo>
                  <a:pt x="215230" y="277683"/>
                </a:lnTo>
                <a:lnTo>
                  <a:pt x="213964" y="262096"/>
                </a:lnTo>
                <a:lnTo>
                  <a:pt x="210231" y="249624"/>
                </a:lnTo>
                <a:close/>
              </a:path>
              <a:path w="323214" h="363854">
                <a:moveTo>
                  <a:pt x="137353" y="195195"/>
                </a:moveTo>
                <a:lnTo>
                  <a:pt x="91681" y="212678"/>
                </a:lnTo>
                <a:lnTo>
                  <a:pt x="71104" y="248083"/>
                </a:lnTo>
                <a:lnTo>
                  <a:pt x="67773" y="272647"/>
                </a:lnTo>
                <a:lnTo>
                  <a:pt x="96588" y="272647"/>
                </a:lnTo>
                <a:lnTo>
                  <a:pt x="97997" y="269934"/>
                </a:lnTo>
                <a:lnTo>
                  <a:pt x="102834" y="262898"/>
                </a:lnTo>
                <a:lnTo>
                  <a:pt x="105765" y="259553"/>
                </a:lnTo>
                <a:lnTo>
                  <a:pt x="112207" y="253861"/>
                </a:lnTo>
                <a:lnTo>
                  <a:pt x="115890" y="251875"/>
                </a:lnTo>
                <a:lnTo>
                  <a:pt x="124179" y="249624"/>
                </a:lnTo>
                <a:lnTo>
                  <a:pt x="210231" y="249624"/>
                </a:lnTo>
                <a:lnTo>
                  <a:pt x="209524" y="247263"/>
                </a:lnTo>
                <a:lnTo>
                  <a:pt x="179087" y="211192"/>
                </a:lnTo>
                <a:lnTo>
                  <a:pt x="145047" y="196016"/>
                </a:lnTo>
                <a:lnTo>
                  <a:pt x="137353" y="195195"/>
                </a:lnTo>
                <a:close/>
              </a:path>
              <a:path w="323214" h="363854">
                <a:moveTo>
                  <a:pt x="177853" y="0"/>
                </a:moveTo>
                <a:lnTo>
                  <a:pt x="136969" y="14114"/>
                </a:lnTo>
                <a:lnTo>
                  <a:pt x="109826" y="46927"/>
                </a:lnTo>
                <a:lnTo>
                  <a:pt x="98513" y="89047"/>
                </a:lnTo>
                <a:lnTo>
                  <a:pt x="98547" y="91341"/>
                </a:lnTo>
                <a:lnTo>
                  <a:pt x="116602" y="133347"/>
                </a:lnTo>
                <a:lnTo>
                  <a:pt x="150739" y="165199"/>
                </a:lnTo>
                <a:lnTo>
                  <a:pt x="184995" y="187694"/>
                </a:lnTo>
                <a:lnTo>
                  <a:pt x="225651" y="204167"/>
                </a:lnTo>
                <a:lnTo>
                  <a:pt x="244026" y="206179"/>
                </a:lnTo>
                <a:lnTo>
                  <a:pt x="252842" y="205552"/>
                </a:lnTo>
                <a:lnTo>
                  <a:pt x="292027" y="185136"/>
                </a:lnTo>
                <a:lnTo>
                  <a:pt x="313547" y="155381"/>
                </a:lnTo>
                <a:lnTo>
                  <a:pt x="253607" y="155381"/>
                </a:lnTo>
                <a:lnTo>
                  <a:pt x="245240" y="154487"/>
                </a:lnTo>
                <a:lnTo>
                  <a:pt x="209730" y="137890"/>
                </a:lnTo>
                <a:lnTo>
                  <a:pt x="165942" y="106222"/>
                </a:lnTo>
                <a:lnTo>
                  <a:pt x="144965" y="74448"/>
                </a:lnTo>
                <a:lnTo>
                  <a:pt x="145955" y="67507"/>
                </a:lnTo>
                <a:lnTo>
                  <a:pt x="149303" y="60805"/>
                </a:lnTo>
                <a:lnTo>
                  <a:pt x="154398" y="55227"/>
                </a:lnTo>
                <a:lnTo>
                  <a:pt x="160543" y="51789"/>
                </a:lnTo>
                <a:lnTo>
                  <a:pt x="167738" y="50490"/>
                </a:lnTo>
                <a:lnTo>
                  <a:pt x="282611" y="50490"/>
                </a:lnTo>
                <a:lnTo>
                  <a:pt x="280575" y="48702"/>
                </a:lnTo>
                <a:lnTo>
                  <a:pt x="247727" y="25063"/>
                </a:lnTo>
                <a:lnTo>
                  <a:pt x="205887" y="4647"/>
                </a:lnTo>
                <a:lnTo>
                  <a:pt x="186888" y="489"/>
                </a:lnTo>
                <a:lnTo>
                  <a:pt x="177853" y="0"/>
                </a:lnTo>
                <a:close/>
              </a:path>
              <a:path w="323214" h="363854">
                <a:moveTo>
                  <a:pt x="282611" y="50490"/>
                </a:moveTo>
                <a:lnTo>
                  <a:pt x="167738" y="50490"/>
                </a:lnTo>
                <a:lnTo>
                  <a:pt x="175985" y="51329"/>
                </a:lnTo>
                <a:lnTo>
                  <a:pt x="185779" y="54455"/>
                </a:lnTo>
                <a:lnTo>
                  <a:pt x="227427" y="78451"/>
                </a:lnTo>
                <a:lnTo>
                  <a:pt x="264629" y="108717"/>
                </a:lnTo>
                <a:lnTo>
                  <a:pt x="276401" y="131558"/>
                </a:lnTo>
                <a:lnTo>
                  <a:pt x="275456" y="138530"/>
                </a:lnTo>
                <a:lnTo>
                  <a:pt x="272124" y="145243"/>
                </a:lnTo>
                <a:lnTo>
                  <a:pt x="267049" y="150759"/>
                </a:lnTo>
                <a:lnTo>
                  <a:pt x="260877" y="154138"/>
                </a:lnTo>
                <a:lnTo>
                  <a:pt x="253607" y="155381"/>
                </a:lnTo>
                <a:lnTo>
                  <a:pt x="313547" y="155381"/>
                </a:lnTo>
                <a:lnTo>
                  <a:pt x="323043" y="114143"/>
                </a:lnTo>
                <a:lnTo>
                  <a:pt x="321704" y="105687"/>
                </a:lnTo>
                <a:lnTo>
                  <a:pt x="297873" y="64796"/>
                </a:lnTo>
                <a:lnTo>
                  <a:pt x="289755" y="56764"/>
                </a:lnTo>
                <a:lnTo>
                  <a:pt x="282611" y="50490"/>
                </a:lnTo>
                <a:close/>
              </a:path>
            </a:pathLst>
          </a:custGeom>
          <a:solidFill>
            <a:srgbClr val="000000"/>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60</a:t>
            </a:r>
            <a:endParaRPr sz="2118">
              <a:latin typeface="Tahoma"/>
              <a:cs typeface="Tahoma"/>
            </a:endParaRPr>
          </a:p>
        </p:txBody>
      </p:sp>
      <p:sp>
        <p:nvSpPr>
          <p:cNvPr id="16" name="object 16"/>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7083727" y="2949388"/>
            <a:ext cx="714935" cy="641201"/>
          </a:xfrm>
          <a:prstGeom prst="rect">
            <a:avLst/>
          </a:prstGeom>
        </p:spPr>
        <p:txBody>
          <a:bodyPr vert="horz" wrap="square" lIns="0" tIns="0" rIns="0" bIns="0" rtlCol="0">
            <a:spAutoFit/>
          </a:bodyPr>
          <a:lstStyle/>
          <a:p>
            <a:pPr marL="61075" marR="4483" indent="-50429">
              <a:lnSpc>
                <a:spcPts val="2471"/>
              </a:lnSpc>
            </a:pPr>
            <a:r>
              <a:rPr sz="2118" spc="-4" dirty="0">
                <a:latin typeface="Tahoma"/>
                <a:cs typeface="Tahoma"/>
              </a:rPr>
              <a:t>Same  </a:t>
            </a:r>
            <a:r>
              <a:rPr sz="2118" spc="-101" dirty="0">
                <a:latin typeface="Tahoma"/>
                <a:cs typeface="Tahoma"/>
              </a:rPr>
              <a:t>V</a:t>
            </a:r>
            <a:r>
              <a:rPr sz="2118" spc="-4" dirty="0">
                <a:latin typeface="Tahoma"/>
                <a:cs typeface="Tahoma"/>
              </a:rPr>
              <a:t>a</a:t>
            </a:r>
            <a:r>
              <a:rPr sz="2118" dirty="0">
                <a:latin typeface="Tahoma"/>
                <a:cs typeface="Tahoma"/>
              </a:rPr>
              <a:t>lue</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2558607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6503" y="125831"/>
            <a:ext cx="5420285" cy="657231"/>
          </a:xfrm>
          <a:prstGeom prst="rect">
            <a:avLst/>
          </a:prstGeom>
        </p:spPr>
        <p:txBody>
          <a:bodyPr vert="horz" wrap="square" lIns="0" tIns="0" rIns="0" bIns="0" rtlCol="0" anchor="ctr">
            <a:spAutoFit/>
          </a:bodyPr>
          <a:lstStyle/>
          <a:p>
            <a:pPr marL="11206">
              <a:tabLst>
                <a:tab pos="2476632" algn="l"/>
                <a:tab pos="4065711" algn="l"/>
              </a:tabLst>
            </a:pPr>
            <a:r>
              <a:rPr dirty="0"/>
              <a:t>Byza</a:t>
            </a:r>
            <a:r>
              <a:rPr spc="-4" dirty="0"/>
              <a:t>n</a:t>
            </a:r>
            <a:r>
              <a:rPr dirty="0"/>
              <a:t>t</a:t>
            </a:r>
            <a:r>
              <a:rPr spc="-4" dirty="0"/>
              <a:t>in</a:t>
            </a:r>
            <a:r>
              <a:rPr dirty="0"/>
              <a:t>e	</a:t>
            </a: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90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330463" y="4239666"/>
            <a:ext cx="385482" cy="498662"/>
          </a:xfrm>
          <a:custGeom>
            <a:avLst/>
            <a:gdLst/>
            <a:ahLst/>
            <a:cxnLst/>
            <a:rect l="l" t="t" r="r" b="b"/>
            <a:pathLst>
              <a:path w="436879" h="565150">
                <a:moveTo>
                  <a:pt x="151536" y="438271"/>
                </a:moveTo>
                <a:lnTo>
                  <a:pt x="56307" y="438271"/>
                </a:lnTo>
                <a:lnTo>
                  <a:pt x="152756" y="504581"/>
                </a:lnTo>
                <a:lnTo>
                  <a:pt x="126337" y="543010"/>
                </a:lnTo>
                <a:lnTo>
                  <a:pt x="158235" y="564939"/>
                </a:lnTo>
                <a:lnTo>
                  <a:pt x="230296" y="460123"/>
                </a:lnTo>
                <a:lnTo>
                  <a:pt x="183320" y="460123"/>
                </a:lnTo>
                <a:lnTo>
                  <a:pt x="151536" y="438271"/>
                </a:lnTo>
                <a:close/>
              </a:path>
              <a:path w="436879" h="565150">
                <a:moveTo>
                  <a:pt x="32117" y="356171"/>
                </a:moveTo>
                <a:lnTo>
                  <a:pt x="4667" y="396100"/>
                </a:lnTo>
                <a:lnTo>
                  <a:pt x="9343" y="399796"/>
                </a:lnTo>
                <a:lnTo>
                  <a:pt x="12590" y="403861"/>
                </a:lnTo>
                <a:lnTo>
                  <a:pt x="16231" y="412733"/>
                </a:lnTo>
                <a:lnTo>
                  <a:pt x="16775" y="417582"/>
                </a:lnTo>
                <a:lnTo>
                  <a:pt x="16045" y="422843"/>
                </a:lnTo>
                <a:lnTo>
                  <a:pt x="0" y="456152"/>
                </a:lnTo>
                <a:lnTo>
                  <a:pt x="29888" y="476700"/>
                </a:lnTo>
                <a:lnTo>
                  <a:pt x="56307" y="438271"/>
                </a:lnTo>
                <a:lnTo>
                  <a:pt x="151536" y="438271"/>
                </a:lnTo>
                <a:lnTo>
                  <a:pt x="32117" y="356171"/>
                </a:lnTo>
                <a:close/>
              </a:path>
              <a:path w="436879" h="565150">
                <a:moveTo>
                  <a:pt x="209222" y="422448"/>
                </a:moveTo>
                <a:lnTo>
                  <a:pt x="183320" y="460123"/>
                </a:lnTo>
                <a:lnTo>
                  <a:pt x="230296" y="460123"/>
                </a:lnTo>
                <a:lnTo>
                  <a:pt x="241120" y="444379"/>
                </a:lnTo>
                <a:lnTo>
                  <a:pt x="209222" y="422448"/>
                </a:lnTo>
                <a:close/>
              </a:path>
              <a:path w="436879" h="565150">
                <a:moveTo>
                  <a:pt x="182444" y="183339"/>
                </a:moveTo>
                <a:lnTo>
                  <a:pt x="141559" y="197453"/>
                </a:lnTo>
                <a:lnTo>
                  <a:pt x="114383" y="230333"/>
                </a:lnTo>
                <a:lnTo>
                  <a:pt x="103103" y="272385"/>
                </a:lnTo>
                <a:lnTo>
                  <a:pt x="103137" y="274680"/>
                </a:lnTo>
                <a:lnTo>
                  <a:pt x="121191" y="316686"/>
                </a:lnTo>
                <a:lnTo>
                  <a:pt x="155329" y="348537"/>
                </a:lnTo>
                <a:lnTo>
                  <a:pt x="189586" y="371033"/>
                </a:lnTo>
                <a:lnTo>
                  <a:pt x="230242" y="387506"/>
                </a:lnTo>
                <a:lnTo>
                  <a:pt x="248616" y="389519"/>
                </a:lnTo>
                <a:lnTo>
                  <a:pt x="257431" y="388891"/>
                </a:lnTo>
                <a:lnTo>
                  <a:pt x="296617" y="368474"/>
                </a:lnTo>
                <a:lnTo>
                  <a:pt x="318137" y="338720"/>
                </a:lnTo>
                <a:lnTo>
                  <a:pt x="258198" y="338720"/>
                </a:lnTo>
                <a:lnTo>
                  <a:pt x="249830" y="337826"/>
                </a:lnTo>
                <a:lnTo>
                  <a:pt x="214320" y="321229"/>
                </a:lnTo>
                <a:lnTo>
                  <a:pt x="170531" y="289561"/>
                </a:lnTo>
                <a:lnTo>
                  <a:pt x="149554" y="257786"/>
                </a:lnTo>
                <a:lnTo>
                  <a:pt x="150545" y="250845"/>
                </a:lnTo>
                <a:lnTo>
                  <a:pt x="153893" y="244143"/>
                </a:lnTo>
                <a:lnTo>
                  <a:pt x="158987" y="238566"/>
                </a:lnTo>
                <a:lnTo>
                  <a:pt x="165133" y="235128"/>
                </a:lnTo>
                <a:lnTo>
                  <a:pt x="172328" y="233828"/>
                </a:lnTo>
                <a:lnTo>
                  <a:pt x="287200" y="233828"/>
                </a:lnTo>
                <a:lnTo>
                  <a:pt x="285165" y="232041"/>
                </a:lnTo>
                <a:lnTo>
                  <a:pt x="252318" y="208402"/>
                </a:lnTo>
                <a:lnTo>
                  <a:pt x="210477" y="187986"/>
                </a:lnTo>
                <a:lnTo>
                  <a:pt x="191478" y="183828"/>
                </a:lnTo>
                <a:lnTo>
                  <a:pt x="182444" y="183339"/>
                </a:lnTo>
                <a:close/>
              </a:path>
              <a:path w="436879" h="565150">
                <a:moveTo>
                  <a:pt x="287200" y="233828"/>
                </a:moveTo>
                <a:lnTo>
                  <a:pt x="172328" y="233828"/>
                </a:lnTo>
                <a:lnTo>
                  <a:pt x="180574" y="234668"/>
                </a:lnTo>
                <a:lnTo>
                  <a:pt x="190368" y="237794"/>
                </a:lnTo>
                <a:lnTo>
                  <a:pt x="232018" y="261790"/>
                </a:lnTo>
                <a:lnTo>
                  <a:pt x="269219" y="292055"/>
                </a:lnTo>
                <a:lnTo>
                  <a:pt x="280991" y="314896"/>
                </a:lnTo>
                <a:lnTo>
                  <a:pt x="280046" y="321869"/>
                </a:lnTo>
                <a:lnTo>
                  <a:pt x="276713" y="328583"/>
                </a:lnTo>
                <a:lnTo>
                  <a:pt x="271639" y="334098"/>
                </a:lnTo>
                <a:lnTo>
                  <a:pt x="265467" y="337477"/>
                </a:lnTo>
                <a:lnTo>
                  <a:pt x="258198" y="338720"/>
                </a:lnTo>
                <a:lnTo>
                  <a:pt x="318137" y="338720"/>
                </a:lnTo>
                <a:lnTo>
                  <a:pt x="327634" y="297481"/>
                </a:lnTo>
                <a:lnTo>
                  <a:pt x="326295" y="289025"/>
                </a:lnTo>
                <a:lnTo>
                  <a:pt x="302463" y="248135"/>
                </a:lnTo>
                <a:lnTo>
                  <a:pt x="294345" y="240103"/>
                </a:lnTo>
                <a:lnTo>
                  <a:pt x="287200" y="233828"/>
                </a:lnTo>
                <a:close/>
              </a:path>
              <a:path w="436879" h="565150">
                <a:moveTo>
                  <a:pt x="433717" y="119851"/>
                </a:moveTo>
                <a:lnTo>
                  <a:pt x="354907" y="119851"/>
                </a:lnTo>
                <a:lnTo>
                  <a:pt x="363498" y="120559"/>
                </a:lnTo>
                <a:lnTo>
                  <a:pt x="367798" y="122216"/>
                </a:lnTo>
                <a:lnTo>
                  <a:pt x="387924" y="152591"/>
                </a:lnTo>
                <a:lnTo>
                  <a:pt x="387038" y="158501"/>
                </a:lnTo>
                <a:lnTo>
                  <a:pt x="367885" y="191516"/>
                </a:lnTo>
                <a:lnTo>
                  <a:pt x="350292" y="205419"/>
                </a:lnTo>
                <a:lnTo>
                  <a:pt x="345238" y="208826"/>
                </a:lnTo>
                <a:lnTo>
                  <a:pt x="340887" y="211388"/>
                </a:lnTo>
                <a:lnTo>
                  <a:pt x="327394" y="217742"/>
                </a:lnTo>
                <a:lnTo>
                  <a:pt x="324521" y="221922"/>
                </a:lnTo>
                <a:lnTo>
                  <a:pt x="364449" y="249373"/>
                </a:lnTo>
                <a:lnTo>
                  <a:pt x="369997" y="245671"/>
                </a:lnTo>
                <a:lnTo>
                  <a:pt x="375884" y="241264"/>
                </a:lnTo>
                <a:lnTo>
                  <a:pt x="409234" y="207354"/>
                </a:lnTo>
                <a:lnTo>
                  <a:pt x="431084" y="170379"/>
                </a:lnTo>
                <a:lnTo>
                  <a:pt x="436616" y="137771"/>
                </a:lnTo>
                <a:lnTo>
                  <a:pt x="435956" y="129936"/>
                </a:lnTo>
                <a:lnTo>
                  <a:pt x="434513" y="122488"/>
                </a:lnTo>
                <a:lnTo>
                  <a:pt x="434402" y="122031"/>
                </a:lnTo>
                <a:lnTo>
                  <a:pt x="433717" y="119851"/>
                </a:lnTo>
                <a:close/>
              </a:path>
              <a:path w="436879" h="565150">
                <a:moveTo>
                  <a:pt x="277726" y="0"/>
                </a:moveTo>
                <a:lnTo>
                  <a:pt x="194494" y="121062"/>
                </a:lnTo>
                <a:lnTo>
                  <a:pt x="296971" y="191516"/>
                </a:lnTo>
                <a:lnTo>
                  <a:pt x="299680" y="187575"/>
                </a:lnTo>
                <a:lnTo>
                  <a:pt x="301669" y="182058"/>
                </a:lnTo>
                <a:lnTo>
                  <a:pt x="304319" y="175755"/>
                </a:lnTo>
                <a:lnTo>
                  <a:pt x="326351" y="138855"/>
                </a:lnTo>
                <a:lnTo>
                  <a:pt x="345821" y="122488"/>
                </a:lnTo>
                <a:lnTo>
                  <a:pt x="289106" y="122488"/>
                </a:lnTo>
                <a:lnTo>
                  <a:pt x="258605" y="101518"/>
                </a:lnTo>
                <a:lnTo>
                  <a:pt x="312135" y="23656"/>
                </a:lnTo>
                <a:lnTo>
                  <a:pt x="277726" y="0"/>
                </a:lnTo>
                <a:close/>
              </a:path>
              <a:path w="436879" h="565150">
                <a:moveTo>
                  <a:pt x="362797" y="64288"/>
                </a:moveTo>
                <a:lnTo>
                  <a:pt x="324601" y="78400"/>
                </a:lnTo>
                <a:lnTo>
                  <a:pt x="298696" y="107227"/>
                </a:lnTo>
                <a:lnTo>
                  <a:pt x="289106" y="122488"/>
                </a:lnTo>
                <a:lnTo>
                  <a:pt x="345821" y="122488"/>
                </a:lnTo>
                <a:lnTo>
                  <a:pt x="350828" y="120459"/>
                </a:lnTo>
                <a:lnTo>
                  <a:pt x="354907" y="119851"/>
                </a:lnTo>
                <a:lnTo>
                  <a:pt x="433717" y="119851"/>
                </a:lnTo>
                <a:lnTo>
                  <a:pt x="432135" y="114818"/>
                </a:lnTo>
                <a:lnTo>
                  <a:pt x="408748" y="83126"/>
                </a:lnTo>
                <a:lnTo>
                  <a:pt x="370366" y="64805"/>
                </a:lnTo>
                <a:lnTo>
                  <a:pt x="362797" y="64288"/>
                </a:lnTo>
                <a:close/>
              </a:path>
            </a:pathLst>
          </a:custGeom>
          <a:solidFill>
            <a:srgbClr val="942192"/>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solidFill>
                  <a:srgbClr val="800080"/>
                </a:solidFill>
                <a:latin typeface="Tahoma"/>
                <a:cs typeface="Tahoma"/>
              </a:rPr>
              <a:t>90</a:t>
            </a:r>
            <a:endParaRPr sz="2118">
              <a:latin typeface="Tahoma"/>
              <a:cs typeface="Tahoma"/>
            </a:endParaRPr>
          </a:p>
        </p:txBody>
      </p:sp>
      <p:sp>
        <p:nvSpPr>
          <p:cNvPr id="16" name="object 16"/>
          <p:cNvSpPr txBox="1"/>
          <p:nvPr/>
        </p:nvSpPr>
        <p:spPr>
          <a:xfrm>
            <a:off x="5016178" y="2455209"/>
            <a:ext cx="1471332" cy="251159"/>
          </a:xfrm>
          <a:prstGeom prst="rect">
            <a:avLst/>
          </a:prstGeom>
        </p:spPr>
        <p:txBody>
          <a:bodyPr vert="horz" wrap="square" lIns="0" tIns="0" rIns="0" bIns="0" rtlCol="0">
            <a:spAutoFit/>
          </a:bodyPr>
          <a:lstStyle/>
          <a:p>
            <a:pPr marL="11206"/>
            <a:r>
              <a:rPr sz="1588" dirty="0">
                <a:latin typeface="Tahoma"/>
                <a:cs typeface="Tahoma"/>
              </a:rPr>
              <a:t>(100, </a:t>
            </a:r>
            <a:r>
              <a:rPr sz="1632" b="1" i="1" spc="-22" dirty="0">
                <a:latin typeface="Tahoma"/>
                <a:cs typeface="Tahoma"/>
              </a:rPr>
              <a:t>105</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6898043" y="2949388"/>
            <a:ext cx="1051672" cy="641201"/>
          </a:xfrm>
          <a:prstGeom prst="rect">
            <a:avLst/>
          </a:prstGeom>
        </p:spPr>
        <p:txBody>
          <a:bodyPr vert="horz" wrap="square" lIns="0" tIns="0" rIns="0" bIns="0" rtlCol="0">
            <a:spAutoFit/>
          </a:bodyPr>
          <a:lstStyle/>
          <a:p>
            <a:pPr marL="186587" marR="4483" indent="-175942">
              <a:lnSpc>
                <a:spcPts val="2471"/>
              </a:lnSpc>
            </a:pPr>
            <a:r>
              <a:rPr sz="2118" dirty="0">
                <a:latin typeface="Tahoma"/>
                <a:cs typeface="Tahoma"/>
              </a:rPr>
              <a:t>Di</a:t>
            </a:r>
            <a:r>
              <a:rPr sz="2118" spc="-18" dirty="0">
                <a:latin typeface="Tahoma"/>
                <a:cs typeface="Tahoma"/>
              </a:rPr>
              <a:t>f</a:t>
            </a:r>
            <a:r>
              <a:rPr sz="2118" spc="-22" dirty="0">
                <a:latin typeface="Tahoma"/>
                <a:cs typeface="Tahoma"/>
              </a:rPr>
              <a:t>f</a:t>
            </a:r>
            <a:r>
              <a:rPr sz="2118" spc="-4" dirty="0">
                <a:latin typeface="Tahoma"/>
                <a:cs typeface="Tahoma"/>
              </a:rPr>
              <a:t>e</a:t>
            </a:r>
            <a:r>
              <a:rPr sz="2118" spc="-13" dirty="0">
                <a:latin typeface="Tahoma"/>
                <a:cs typeface="Tahoma"/>
              </a:rPr>
              <a:t>r</a:t>
            </a:r>
            <a:r>
              <a:rPr sz="2118" spc="-4" dirty="0">
                <a:latin typeface="Tahoma"/>
                <a:cs typeface="Tahoma"/>
              </a:rPr>
              <a:t>en</a:t>
            </a:r>
            <a:r>
              <a:rPr sz="2118" dirty="0">
                <a:latin typeface="Tahoma"/>
                <a:cs typeface="Tahoma"/>
              </a:rPr>
              <a:t>t  </a:t>
            </a:r>
            <a:r>
              <a:rPr sz="2118" spc="-18" dirty="0">
                <a:latin typeface="Tahoma"/>
                <a:cs typeface="Tahoma"/>
              </a:rPr>
              <a:t>Values</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613070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fontScale="90000"/>
          </a:bodyPr>
          <a:lstStyle/>
          <a:p>
            <a:r>
              <a:rPr lang="en-US" altLang="en-US" dirty="0"/>
              <a:t>Next Lecture Byzantine Fault Tolerance</a:t>
            </a:r>
          </a:p>
        </p:txBody>
      </p:sp>
      <p:sp>
        <p:nvSpPr>
          <p:cNvPr id="27650" name="Rectangle 3"/>
          <p:cNvSpPr>
            <a:spLocks noGrp="1" noChangeArrowheads="1"/>
          </p:cNvSpPr>
          <p:nvPr>
            <p:ph type="body" idx="1"/>
          </p:nvPr>
        </p:nvSpPr>
        <p:spPr/>
        <p:txBody>
          <a:bodyPr/>
          <a:lstStyle/>
          <a:p>
            <a:endParaRPr lang="en-US" altLang="en-US"/>
          </a:p>
          <a:p>
            <a:r>
              <a:rPr lang="en-US" altLang="en-US"/>
              <a:t>Terminology &amp; Background</a:t>
            </a:r>
          </a:p>
          <a:p>
            <a:endParaRPr lang="en-US" altLang="en-US"/>
          </a:p>
          <a:p>
            <a:r>
              <a:rPr lang="en-US" altLang="en-US"/>
              <a:t>Byzantine Fault Tolerance (Lamport)</a:t>
            </a:r>
          </a:p>
          <a:p>
            <a:endParaRPr lang="en-US" altLang="en-US"/>
          </a:p>
          <a:p>
            <a:r>
              <a:rPr lang="en-US" altLang="en-US"/>
              <a:t>Async. BFT (Liskov)</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C7C6FD2-DA28-4FCE-93F8-EFD4FF62A492}" type="slidenum">
              <a:rPr lang="en-US" altLang="en-US" sz="1359"/>
              <a:pPr>
                <a:spcBef>
                  <a:spcPct val="0"/>
                </a:spcBef>
                <a:buClrTx/>
                <a:buFontTx/>
                <a:buNone/>
              </a:pPr>
              <a:t>58</a:t>
            </a:fld>
            <a:endParaRPr lang="en-US" altLang="en-US" sz="1359"/>
          </a:p>
        </p:txBody>
      </p:sp>
    </p:spTree>
    <p:extLst>
      <p:ext uri="{BB962C8B-B14F-4D97-AF65-F5344CB8AC3E}">
        <p14:creationId xmlns:p14="http://schemas.microsoft.com/office/powerpoint/2010/main" val="83112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type="title"/>
          </p:nvPr>
        </p:nvSpPr>
        <p:spPr>
          <a:xfrm>
            <a:off x="304800" y="228600"/>
            <a:ext cx="8534400" cy="609600"/>
          </a:xfrm>
        </p:spPr>
        <p:txBody>
          <a:bodyPr/>
          <a:lstStyle/>
          <a:p>
            <a:r>
              <a:rPr lang="en-US" altLang="en-US" sz="3200"/>
              <a:t>N-Version Programming: Some Objections</a:t>
            </a:r>
          </a:p>
        </p:txBody>
      </p:sp>
      <p:sp>
        <p:nvSpPr>
          <p:cNvPr id="730116" name="Text Box 4"/>
          <p:cNvSpPr txBox="1">
            <a:spLocks noChangeArrowheads="1"/>
          </p:cNvSpPr>
          <p:nvPr/>
        </p:nvSpPr>
        <p:spPr bwMode="auto">
          <a:xfrm>
            <a:off x="533400" y="9906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Developing programs is already a very expensive and slow process; </a:t>
            </a:r>
          </a:p>
          <a:p>
            <a:r>
              <a:rPr lang="en-US" altLang="en-US" sz="2000" b="0">
                <a:solidFill>
                  <a:srgbClr val="000000"/>
                </a:solidFill>
                <a:latin typeface="Arial" panose="020B0604020202020204" pitchFamily="34" charset="0"/>
                <a:cs typeface="Times New Roman" panose="02020603050405020304" pitchFamily="18" charset="0"/>
              </a:rPr>
              <a:t>why multiply the difficulties by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a:t>
            </a:r>
            <a:endParaRPr lang="en-US" altLang="en-US" sz="1000" b="0">
              <a:solidFill>
                <a:srgbClr val="000000"/>
              </a:solidFill>
              <a:latin typeface="Arial" panose="020B0604020202020204" pitchFamily="34" charset="0"/>
              <a:cs typeface="Times New Roman" panose="02020603050405020304" pitchFamily="18" charset="0"/>
            </a:endParaRPr>
          </a:p>
        </p:txBody>
      </p:sp>
      <p:sp>
        <p:nvSpPr>
          <p:cNvPr id="730121" name="Text Box 9"/>
          <p:cNvSpPr txBox="1">
            <a:spLocks noChangeArrowheads="1"/>
          </p:cNvSpPr>
          <p:nvPr/>
        </p:nvSpPr>
        <p:spPr bwMode="auto">
          <a:xfrm>
            <a:off x="6096000" y="2133600"/>
            <a:ext cx="2667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This is a criticism of reliability modeling with independence assumption, not of the method itself</a:t>
            </a:r>
          </a:p>
        </p:txBody>
      </p:sp>
      <p:sp>
        <p:nvSpPr>
          <p:cNvPr id="730122" name="Text Box 10"/>
          <p:cNvSpPr txBox="1">
            <a:spLocks noChangeArrowheads="1"/>
          </p:cNvSpPr>
          <p:nvPr/>
        </p:nvSpPr>
        <p:spPr bwMode="auto">
          <a:xfrm>
            <a:off x="6096000" y="38862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Multiple diverse specifications?</a:t>
            </a:r>
          </a:p>
        </p:txBody>
      </p:sp>
      <p:sp>
        <p:nvSpPr>
          <p:cNvPr id="730123" name="Text Box 11"/>
          <p:cNvSpPr txBox="1">
            <a:spLocks noChangeArrowheads="1"/>
          </p:cNvSpPr>
          <p:nvPr/>
        </p:nvSpPr>
        <p:spPr bwMode="auto">
          <a:xfrm>
            <a:off x="6096000" y="990600"/>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Cannot produce flawless software, regardless of cost</a:t>
            </a:r>
          </a:p>
        </p:txBody>
      </p:sp>
      <p:sp>
        <p:nvSpPr>
          <p:cNvPr id="730125" name="Text Box 13"/>
          <p:cNvSpPr txBox="1">
            <a:spLocks noChangeArrowheads="1"/>
          </p:cNvSpPr>
          <p:nvPr/>
        </p:nvSpPr>
        <p:spPr bwMode="auto">
          <a:xfrm>
            <a:off x="533400" y="2133600"/>
            <a:ext cx="5257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Diversity does not ensure independent flaws (It has been amply documented that multiple programming teams tend to overlook the same details and to fall into identical traps, thereby committing very similar errors)</a:t>
            </a:r>
          </a:p>
        </p:txBody>
      </p:sp>
      <p:sp>
        <p:nvSpPr>
          <p:cNvPr id="730126" name="Text Box 14"/>
          <p:cNvSpPr txBox="1">
            <a:spLocks noChangeArrowheads="1"/>
          </p:cNvSpPr>
          <p:nvPr/>
        </p:nvSpPr>
        <p:spPr bwMode="auto">
          <a:xfrm>
            <a:off x="533400" y="3886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Imperfect specification can be the source of common flaws</a:t>
            </a:r>
          </a:p>
        </p:txBody>
      </p:sp>
      <p:sp>
        <p:nvSpPr>
          <p:cNvPr id="730127" name="Text Box 15"/>
          <p:cNvSpPr txBox="1">
            <a:spLocks noChangeArrowheads="1"/>
          </p:cNvSpPr>
          <p:nvPr/>
        </p:nvSpPr>
        <p:spPr bwMode="auto">
          <a:xfrm>
            <a:off x="533400" y="47244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With truly diverse implementations, the output selection mechanism (adjudicator) is complicated and may contain its own flaws</a:t>
            </a:r>
          </a:p>
        </p:txBody>
      </p:sp>
    </p:spTree>
    <p:extLst>
      <p:ext uri="{BB962C8B-B14F-4D97-AF65-F5344CB8AC3E}">
        <p14:creationId xmlns:p14="http://schemas.microsoft.com/office/powerpoint/2010/main" val="131204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0123"/>
                                        </p:tgtEl>
                                        <p:attrNameLst>
                                          <p:attrName>style.visibility</p:attrName>
                                        </p:attrNameLst>
                                      </p:cBhvr>
                                      <p:to>
                                        <p:strVal val="visible"/>
                                      </p:to>
                                    </p:set>
                                    <p:animEffect transition="in" filter="dissolve">
                                      <p:cBhvr>
                                        <p:cTn id="7" dur="500"/>
                                        <p:tgtEl>
                                          <p:spTgt spid="730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0125"/>
                                        </p:tgtEl>
                                        <p:attrNameLst>
                                          <p:attrName>style.visibility</p:attrName>
                                        </p:attrNameLst>
                                      </p:cBhvr>
                                      <p:to>
                                        <p:strVal val="visible"/>
                                      </p:to>
                                    </p:set>
                                    <p:animEffect transition="in" filter="dissolve">
                                      <p:cBhvr>
                                        <p:cTn id="12" dur="500"/>
                                        <p:tgtEl>
                                          <p:spTgt spid="73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0121"/>
                                        </p:tgtEl>
                                        <p:attrNameLst>
                                          <p:attrName>style.visibility</p:attrName>
                                        </p:attrNameLst>
                                      </p:cBhvr>
                                      <p:to>
                                        <p:strVal val="visible"/>
                                      </p:to>
                                    </p:set>
                                    <p:animEffect transition="in" filter="dissolve">
                                      <p:cBhvr>
                                        <p:cTn id="17" dur="500"/>
                                        <p:tgtEl>
                                          <p:spTgt spid="730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0126"/>
                                        </p:tgtEl>
                                        <p:attrNameLst>
                                          <p:attrName>style.visibility</p:attrName>
                                        </p:attrNameLst>
                                      </p:cBhvr>
                                      <p:to>
                                        <p:strVal val="visible"/>
                                      </p:to>
                                    </p:set>
                                    <p:animEffect transition="in" filter="dissolve">
                                      <p:cBhvr>
                                        <p:cTn id="22" dur="500"/>
                                        <p:tgtEl>
                                          <p:spTgt spid="730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0122"/>
                                        </p:tgtEl>
                                        <p:attrNameLst>
                                          <p:attrName>style.visibility</p:attrName>
                                        </p:attrNameLst>
                                      </p:cBhvr>
                                      <p:to>
                                        <p:strVal val="visible"/>
                                      </p:to>
                                    </p:set>
                                    <p:animEffect transition="in" filter="dissolve">
                                      <p:cBhvr>
                                        <p:cTn id="27" dur="500"/>
                                        <p:tgtEl>
                                          <p:spTgt spid="7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0127"/>
                                        </p:tgtEl>
                                        <p:attrNameLst>
                                          <p:attrName>style.visibility</p:attrName>
                                        </p:attrNameLst>
                                      </p:cBhvr>
                                      <p:to>
                                        <p:strVal val="visible"/>
                                      </p:to>
                                    </p:set>
                                    <p:animEffect transition="in" filter="dissolve">
                                      <p:cBhvr>
                                        <p:cTn id="32" dur="500"/>
                                        <p:tgtEl>
                                          <p:spTgt spid="730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1" grpId="0" autoUpdateAnimBg="0"/>
      <p:bldP spid="730122" grpId="0" autoUpdateAnimBg="0"/>
      <p:bldP spid="730123" grpId="0" autoUpdateAnimBg="0"/>
      <p:bldP spid="730125" grpId="0"/>
      <p:bldP spid="730126" grpId="0"/>
      <p:bldP spid="7301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9" name="Rectangle 3"/>
          <p:cNvSpPr>
            <a:spLocks noGrp="1" noChangeArrowheads="1"/>
          </p:cNvSpPr>
          <p:nvPr>
            <p:ph type="title"/>
          </p:nvPr>
        </p:nvSpPr>
        <p:spPr>
          <a:xfrm>
            <a:off x="228600" y="152400"/>
            <a:ext cx="8686800" cy="609600"/>
          </a:xfrm>
        </p:spPr>
        <p:txBody>
          <a:bodyPr/>
          <a:lstStyle/>
          <a:p>
            <a:r>
              <a:rPr lang="en-US" altLang="en-US" sz="3200"/>
              <a:t>N-Version Programming: Reliability Modeling</a:t>
            </a:r>
          </a:p>
        </p:txBody>
      </p:sp>
      <p:pic>
        <p:nvPicPr>
          <p:cNvPr id="751622" name="Picture 6"/>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l="3441" t="2846" r="4587"/>
          <a:stretch>
            <a:fillRect/>
          </a:stretch>
        </p:blipFill>
        <p:spPr>
          <a:xfrm>
            <a:off x="4953000" y="914400"/>
            <a:ext cx="3810000" cy="3071813"/>
          </a:xfrm>
          <a:noFill/>
          <a:ln/>
        </p:spPr>
      </p:pic>
      <p:sp>
        <p:nvSpPr>
          <p:cNvPr id="751620" name="Text Box 4"/>
          <p:cNvSpPr txBox="1">
            <a:spLocks noChangeArrowheads="1"/>
          </p:cNvSpPr>
          <p:nvPr/>
        </p:nvSpPr>
        <p:spPr bwMode="auto">
          <a:xfrm>
            <a:off x="381000" y="914400"/>
            <a:ext cx="4343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Fault-tree model: the version shown here is fairly simple, but the power of the method comes in handy when combined hardware/software modeling is attempted</a:t>
            </a:r>
          </a:p>
        </p:txBody>
      </p:sp>
      <p:sp>
        <p:nvSpPr>
          <p:cNvPr id="751623" name="Text Box 7"/>
          <p:cNvSpPr txBox="1">
            <a:spLocks noChangeArrowheads="1"/>
          </p:cNvSpPr>
          <p:nvPr/>
        </p:nvSpPr>
        <p:spPr bwMode="auto">
          <a:xfrm>
            <a:off x="381000" y="2743200"/>
            <a:ext cx="388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Probabilities of coincident flaws are estimated from experimental failure data</a:t>
            </a:r>
          </a:p>
        </p:txBody>
      </p:sp>
      <p:grpSp>
        <p:nvGrpSpPr>
          <p:cNvPr id="751626" name="Group 10"/>
          <p:cNvGrpSpPr>
            <a:grpSpLocks/>
          </p:cNvGrpSpPr>
          <p:nvPr/>
        </p:nvGrpSpPr>
        <p:grpSpPr bwMode="auto">
          <a:xfrm>
            <a:off x="549275" y="3962400"/>
            <a:ext cx="8289925" cy="1833563"/>
            <a:chOff x="346" y="2496"/>
            <a:chExt cx="5222" cy="1155"/>
          </a:xfrm>
        </p:grpSpPr>
        <p:sp>
          <p:nvSpPr>
            <p:cNvPr id="751621" name="Text Box 5"/>
            <p:cNvSpPr txBox="1">
              <a:spLocks noChangeArrowheads="1"/>
            </p:cNvSpPr>
            <p:nvPr/>
          </p:nvSpPr>
          <p:spPr bwMode="auto">
            <a:xfrm>
              <a:off x="346" y="3192"/>
              <a:ext cx="240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Dugan &amp; </a:t>
              </a:r>
              <a:r>
                <a:rPr lang="en-US" altLang="en-US" sz="1600" b="0" dirty="0" err="1">
                  <a:solidFill>
                    <a:srgbClr val="000000"/>
                  </a:solidFill>
                  <a:latin typeface="Arial" panose="020B0604020202020204" pitchFamily="34" charset="0"/>
                  <a:cs typeface="Times New Roman" panose="02020603050405020304" pitchFamily="18" charset="0"/>
                </a:rPr>
                <a:t>Lyu</a:t>
              </a:r>
              <a:r>
                <a:rPr lang="en-US" altLang="en-US" sz="1600" b="0" dirty="0">
                  <a:solidFill>
                    <a:srgbClr val="000000"/>
                  </a:solidFill>
                  <a:latin typeface="Arial" panose="020B0604020202020204" pitchFamily="34" charset="0"/>
                  <a:cs typeface="Times New Roman" panose="02020603050405020304" pitchFamily="18" charset="0"/>
                </a:rPr>
                <a:t>, </a:t>
              </a:r>
              <a:endParaRPr lang="en-US" altLang="en-US" sz="1600" b="0" dirty="0" smtClean="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1600" b="0" dirty="0" smtClean="0">
                  <a:solidFill>
                    <a:srgbClr val="000000"/>
                  </a:solidFill>
                  <a:latin typeface="Arial" panose="020B0604020202020204" pitchFamily="34" charset="0"/>
                  <a:cs typeface="Times New Roman" panose="02020603050405020304" pitchFamily="18" charset="0"/>
                </a:rPr>
                <a:t>1994 </a:t>
              </a:r>
              <a:r>
                <a:rPr lang="en-US" altLang="en-US" sz="1600" b="0" dirty="0">
                  <a:solidFill>
                    <a:srgbClr val="000000"/>
                  </a:solidFill>
                  <a:latin typeface="Arial" panose="020B0604020202020204" pitchFamily="34" charset="0"/>
                  <a:cs typeface="Times New Roman" panose="02020603050405020304" pitchFamily="18" charset="0"/>
                </a:rPr>
                <a:t>and 1995</a:t>
              </a:r>
            </a:p>
          </p:txBody>
        </p:sp>
        <p:pic>
          <p:nvPicPr>
            <p:cNvPr id="7516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496"/>
              <a:ext cx="3552"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1072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1623"/>
                                        </p:tgtEl>
                                        <p:attrNameLst>
                                          <p:attrName>style.visibility</p:attrName>
                                        </p:attrNameLst>
                                      </p:cBhvr>
                                      <p:to>
                                        <p:strVal val="visible"/>
                                      </p:to>
                                    </p:set>
                                    <p:animEffect transition="in" filter="dissolve">
                                      <p:cBhvr>
                                        <p:cTn id="7" dur="500"/>
                                        <p:tgtEl>
                                          <p:spTgt spid="75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51626"/>
                                        </p:tgtEl>
                                        <p:attrNameLst>
                                          <p:attrName>style.visibility</p:attrName>
                                        </p:attrNameLst>
                                      </p:cBhvr>
                                      <p:to>
                                        <p:strVal val="visible"/>
                                      </p:to>
                                    </p:set>
                                    <p:anim calcmode="lin" valueType="num">
                                      <p:cBhvr additive="base">
                                        <p:cTn id="12" dur="500" fill="hold"/>
                                        <p:tgtEl>
                                          <p:spTgt spid="751626"/>
                                        </p:tgtEl>
                                        <p:attrNameLst>
                                          <p:attrName>ppt_x</p:attrName>
                                        </p:attrNameLst>
                                      </p:cBhvr>
                                      <p:tavLst>
                                        <p:tav tm="0">
                                          <p:val>
                                            <p:strVal val="#ppt_x"/>
                                          </p:val>
                                        </p:tav>
                                        <p:tav tm="100000">
                                          <p:val>
                                            <p:strVal val="#ppt_x"/>
                                          </p:val>
                                        </p:tav>
                                      </p:tavLst>
                                    </p:anim>
                                    <p:anim calcmode="lin" valueType="num">
                                      <p:cBhvr additive="base">
                                        <p:cTn id="13" dur="500" fill="hold"/>
                                        <p:tgtEl>
                                          <p:spTgt spid="751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title"/>
          </p:nvPr>
        </p:nvSpPr>
        <p:spPr>
          <a:xfrm>
            <a:off x="685800" y="228600"/>
            <a:ext cx="7772400" cy="609600"/>
          </a:xfrm>
        </p:spPr>
        <p:txBody>
          <a:bodyPr/>
          <a:lstStyle/>
          <a:p>
            <a:r>
              <a:rPr lang="en-US" altLang="en-US" sz="3200"/>
              <a:t>N-Version Programming: Applications</a:t>
            </a:r>
          </a:p>
        </p:txBody>
      </p:sp>
      <p:sp>
        <p:nvSpPr>
          <p:cNvPr id="736260" name="Text Box 4"/>
          <p:cNvSpPr txBox="1">
            <a:spLocks noChangeArrowheads="1"/>
          </p:cNvSpPr>
          <p:nvPr/>
        </p:nvSpPr>
        <p:spPr bwMode="auto">
          <a:xfrm>
            <a:off x="533400" y="9144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Back-to-back testing: multiple versions can help in the testing process</a:t>
            </a:r>
          </a:p>
        </p:txBody>
      </p:sp>
      <p:grpSp>
        <p:nvGrpSpPr>
          <p:cNvPr id="736270" name="Group 14"/>
          <p:cNvGrpSpPr>
            <a:grpSpLocks/>
          </p:cNvGrpSpPr>
          <p:nvPr/>
        </p:nvGrpSpPr>
        <p:grpSpPr bwMode="auto">
          <a:xfrm>
            <a:off x="609600" y="2392680"/>
            <a:ext cx="7848600" cy="3424238"/>
            <a:chOff x="384" y="1680"/>
            <a:chExt cx="4944" cy="2157"/>
          </a:xfrm>
        </p:grpSpPr>
        <p:sp>
          <p:nvSpPr>
            <p:cNvPr id="736261" name="Text Box 5"/>
            <p:cNvSpPr txBox="1">
              <a:spLocks noChangeArrowheads="1"/>
            </p:cNvSpPr>
            <p:nvPr/>
          </p:nvSpPr>
          <p:spPr bwMode="auto">
            <a:xfrm>
              <a:off x="432" y="3648"/>
              <a:ext cx="244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a:solidFill>
                    <a:srgbClr val="000000"/>
                  </a:solidFill>
                  <a:latin typeface="Arial" panose="020B0604020202020204" pitchFamily="34" charset="0"/>
                  <a:cs typeface="Times New Roman" panose="02020603050405020304" pitchFamily="18" charset="0"/>
                </a:rPr>
                <a:t>  Source: P. Bishop, 1995</a:t>
              </a:r>
            </a:p>
          </p:txBody>
        </p:sp>
        <p:pic>
          <p:nvPicPr>
            <p:cNvPr id="73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680"/>
              <a:ext cx="4944" cy="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6264" name="Text Box 8"/>
            <p:cNvSpPr txBox="1">
              <a:spLocks noChangeArrowheads="1"/>
            </p:cNvSpPr>
            <p:nvPr/>
          </p:nvSpPr>
          <p:spPr bwMode="auto">
            <a:xfrm>
              <a:off x="1008" y="1710"/>
              <a:ext cx="3792" cy="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a:solidFill>
                    <a:srgbClr val="000000"/>
                  </a:solidFill>
                  <a:latin typeface="Arial" panose="020B0604020202020204" pitchFamily="34" charset="0"/>
                  <a:cs typeface="Times New Roman" panose="02020603050405020304" pitchFamily="18" charset="0"/>
                </a:rPr>
                <a:t> Some experiments in N-version programming</a:t>
              </a:r>
            </a:p>
          </p:txBody>
        </p:sp>
      </p:grpSp>
      <p:sp>
        <p:nvSpPr>
          <p:cNvPr id="736268" name="Text Box 12"/>
          <p:cNvSpPr txBox="1">
            <a:spLocks noChangeArrowheads="1"/>
          </p:cNvSpPr>
          <p:nvPr/>
        </p:nvSpPr>
        <p:spPr bwMode="auto">
          <a:xfrm>
            <a:off x="533400" y="13716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B777 flight computer: 3 diverse processors running diverse software</a:t>
            </a:r>
          </a:p>
        </p:txBody>
      </p:sp>
      <p:sp>
        <p:nvSpPr>
          <p:cNvPr id="736269" name="Text Box 13"/>
          <p:cNvSpPr txBox="1">
            <a:spLocks noChangeArrowheads="1"/>
          </p:cNvSpPr>
          <p:nvPr/>
        </p:nvSpPr>
        <p:spPr bwMode="auto">
          <a:xfrm>
            <a:off x="533400" y="18288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Airbus A320/330/340 flight control: 4 dissimilar hardware/software modules drive two independent sets of actuators</a:t>
            </a:r>
          </a:p>
        </p:txBody>
      </p:sp>
    </p:spTree>
    <p:extLst>
      <p:ext uri="{BB962C8B-B14F-4D97-AF65-F5344CB8AC3E}">
        <p14:creationId xmlns:p14="http://schemas.microsoft.com/office/powerpoint/2010/main" val="225047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dissolve">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6268"/>
                                        </p:tgtEl>
                                        <p:attrNameLst>
                                          <p:attrName>style.visibility</p:attrName>
                                        </p:attrNameLst>
                                      </p:cBhvr>
                                      <p:to>
                                        <p:strVal val="visible"/>
                                      </p:to>
                                    </p:set>
                                    <p:animEffect transition="in" filter="dissolve">
                                      <p:cBhvr>
                                        <p:cTn id="12" dur="500"/>
                                        <p:tgtEl>
                                          <p:spTgt spid="736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6269"/>
                                        </p:tgtEl>
                                        <p:attrNameLst>
                                          <p:attrName>style.visibility</p:attrName>
                                        </p:attrNameLst>
                                      </p:cBhvr>
                                      <p:to>
                                        <p:strVal val="visible"/>
                                      </p:to>
                                    </p:set>
                                    <p:animEffect transition="in" filter="dissolve">
                                      <p:cBhvr>
                                        <p:cTn id="17" dur="500"/>
                                        <p:tgtEl>
                                          <p:spTgt spid="73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8" grpId="0" autoUpdateAnimBg="0"/>
      <p:bldP spid="7362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type="title"/>
          </p:nvPr>
        </p:nvSpPr>
        <p:spPr>
          <a:xfrm>
            <a:off x="228600" y="228600"/>
            <a:ext cx="8686800" cy="533400"/>
          </a:xfrm>
        </p:spPr>
        <p:txBody>
          <a:bodyPr>
            <a:normAutofit fontScale="90000"/>
          </a:bodyPr>
          <a:lstStyle/>
          <a:p>
            <a:r>
              <a:rPr lang="en-US" altLang="en-US" sz="3200"/>
              <a:t>Recovery Block Scheme: The Idea</a:t>
            </a:r>
          </a:p>
        </p:txBody>
      </p:sp>
      <p:sp>
        <p:nvSpPr>
          <p:cNvPr id="732164" name="Text Box 4"/>
          <p:cNvSpPr txBox="1">
            <a:spLocks noChangeArrowheads="1"/>
          </p:cNvSpPr>
          <p:nvPr/>
        </p:nvSpPr>
        <p:spPr bwMode="auto">
          <a:xfrm>
            <a:off x="533400" y="9144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The software counterpart to standby sparing for hardware</a:t>
            </a:r>
          </a:p>
        </p:txBody>
      </p:sp>
      <p:sp>
        <p:nvSpPr>
          <p:cNvPr id="732165" name="Text Box 5"/>
          <p:cNvSpPr txBox="1">
            <a:spLocks noChangeArrowheads="1"/>
          </p:cNvSpPr>
          <p:nvPr/>
        </p:nvSpPr>
        <p:spPr bwMode="auto">
          <a:xfrm>
            <a:off x="533400" y="144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Suppose we can verify the result of a software module by subjecting it to an acceptance test</a:t>
            </a:r>
          </a:p>
        </p:txBody>
      </p:sp>
      <p:sp>
        <p:nvSpPr>
          <p:cNvPr id="732166" name="Text Box 6"/>
          <p:cNvSpPr txBox="1">
            <a:spLocks noChangeArrowheads="1"/>
          </p:cNvSpPr>
          <p:nvPr/>
        </p:nvSpPr>
        <p:spPr bwMode="auto">
          <a:xfrm>
            <a:off x="1447800" y="2209800"/>
            <a:ext cx="3352800" cy="2149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a:solidFill>
                  <a:srgbClr val="000000"/>
                </a:solidFill>
                <a:latin typeface="Arial" panose="020B0604020202020204" pitchFamily="34" charset="0"/>
                <a:cs typeface="Times New Roman" panose="02020603050405020304" pitchFamily="18" charset="0"/>
              </a:rPr>
              <a:t>ensure</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acceptance test</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primary module</a:t>
            </a: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first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a:solidFill>
                  <a:srgbClr val="000000"/>
                </a:solidFill>
                <a:latin typeface="Arial" panose="020B0604020202020204" pitchFamily="34" charset="0"/>
                <a:cs typeface="Times New Roman" panose="02020603050405020304" pitchFamily="18" charset="0"/>
              </a:rPr>
              <a:t>.			</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last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fail</a:t>
            </a: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7" name="Text Box 7"/>
          <p:cNvSpPr txBox="1">
            <a:spLocks noChangeArrowheads="1"/>
          </p:cNvSpPr>
          <p:nvPr/>
        </p:nvSpPr>
        <p:spPr bwMode="auto">
          <a:xfrm>
            <a:off x="5181600" y="2209800"/>
            <a:ext cx="2362200" cy="21494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sorted list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quicksort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bubblesort</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insertion sort</a:t>
            </a:r>
          </a:p>
          <a:p>
            <a:pPr>
              <a:lnSpc>
                <a:spcPct val="85000"/>
              </a:lnSpc>
            </a:pP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8" name="Text Box 8"/>
          <p:cNvSpPr txBox="1">
            <a:spLocks noChangeArrowheads="1"/>
          </p:cNvSpPr>
          <p:nvPr/>
        </p:nvSpPr>
        <p:spPr bwMode="auto">
          <a:xfrm>
            <a:off x="457200" y="45720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acceptance test can range from a simple reasonableness check to a sophisticated and thorough test</a:t>
            </a:r>
          </a:p>
        </p:txBody>
      </p:sp>
      <p:sp>
        <p:nvSpPr>
          <p:cNvPr id="732169" name="Text Box 9"/>
          <p:cNvSpPr txBox="1">
            <a:spLocks noChangeArrowheads="1"/>
          </p:cNvSpPr>
          <p:nvPr/>
        </p:nvSpPr>
        <p:spPr bwMode="auto">
          <a:xfrm>
            <a:off x="457200" y="525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Design diversity helps ensure that an alternate can succeed when the primary module fails</a:t>
            </a:r>
          </a:p>
        </p:txBody>
      </p:sp>
    </p:spTree>
    <p:extLst>
      <p:ext uri="{BB962C8B-B14F-4D97-AF65-F5344CB8AC3E}">
        <p14:creationId xmlns:p14="http://schemas.microsoft.com/office/powerpoint/2010/main" val="1099942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animEffect transition="in" filter="dissolve">
                                      <p:cBhvr>
                                        <p:cTn id="7" dur="500"/>
                                        <p:tgtEl>
                                          <p:spTgt spid="73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2165"/>
                                        </p:tgtEl>
                                        <p:attrNameLst>
                                          <p:attrName>style.visibility</p:attrName>
                                        </p:attrNameLst>
                                      </p:cBhvr>
                                      <p:to>
                                        <p:strVal val="visible"/>
                                      </p:to>
                                    </p:set>
                                    <p:animEffect transition="in" filter="dissolve">
                                      <p:cBhvr>
                                        <p:cTn id="12" dur="500"/>
                                        <p:tgtEl>
                                          <p:spTgt spid="73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2166"/>
                                        </p:tgtEl>
                                        <p:attrNameLst>
                                          <p:attrName>style.visibility</p:attrName>
                                        </p:attrNameLst>
                                      </p:cBhvr>
                                      <p:to>
                                        <p:strVal val="visible"/>
                                      </p:to>
                                    </p:set>
                                    <p:animEffect transition="in" filter="dissolve">
                                      <p:cBhvr>
                                        <p:cTn id="17" dur="500"/>
                                        <p:tgtEl>
                                          <p:spTgt spid="732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2167"/>
                                        </p:tgtEl>
                                        <p:attrNameLst>
                                          <p:attrName>style.visibility</p:attrName>
                                        </p:attrNameLst>
                                      </p:cBhvr>
                                      <p:to>
                                        <p:strVal val="visible"/>
                                      </p:to>
                                    </p:set>
                                    <p:animEffect transition="in" filter="dissolve">
                                      <p:cBhvr>
                                        <p:cTn id="22" dur="500"/>
                                        <p:tgtEl>
                                          <p:spTgt spid="732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2168"/>
                                        </p:tgtEl>
                                        <p:attrNameLst>
                                          <p:attrName>style.visibility</p:attrName>
                                        </p:attrNameLst>
                                      </p:cBhvr>
                                      <p:to>
                                        <p:strVal val="visible"/>
                                      </p:to>
                                    </p:set>
                                    <p:animEffect transition="in" filter="dissolve">
                                      <p:cBhvr>
                                        <p:cTn id="27" dur="500"/>
                                        <p:tgtEl>
                                          <p:spTgt spid="7321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2169"/>
                                        </p:tgtEl>
                                        <p:attrNameLst>
                                          <p:attrName>style.visibility</p:attrName>
                                        </p:attrNameLst>
                                      </p:cBhvr>
                                      <p:to>
                                        <p:strVal val="visible"/>
                                      </p:to>
                                    </p:set>
                                    <p:animEffect transition="in" filter="dissolve">
                                      <p:cBhvr>
                                        <p:cTn id="3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utoUpdateAnimBg="0"/>
      <p:bldP spid="732165" grpId="0" autoUpdateAnimBg="0"/>
      <p:bldP spid="732166" grpId="0" animBg="1"/>
      <p:bldP spid="732167" grpId="0" animBg="1"/>
      <p:bldP spid="732168" grpId="0" autoUpdateAnimBg="0"/>
      <p:bldP spid="732169" grpId="0" autoUpdateAnimBg="0"/>
    </p:bldLst>
  </p:timing>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04_1-monitoring</Template>
  <TotalTime>45</TotalTime>
  <Words>2753</Words>
  <Application>Microsoft Office PowerPoint</Application>
  <PresentationFormat>On-screen Show (4:3)</PresentationFormat>
  <Paragraphs>470</Paragraphs>
  <Slides>58</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9" baseType="lpstr">
      <vt:lpstr>ＭＳ Ｐゴシック</vt:lpstr>
      <vt:lpstr>Arial</vt:lpstr>
      <vt:lpstr>Arial Narrow</vt:lpstr>
      <vt:lpstr>Calibri</vt:lpstr>
      <vt:lpstr>Courier New</vt:lpstr>
      <vt:lpstr>Symbol</vt:lpstr>
      <vt:lpstr>Tahoma</vt:lpstr>
      <vt:lpstr>Times New Roman</vt:lpstr>
      <vt:lpstr>Wingdings</vt:lpstr>
      <vt:lpstr>MicrosoftCPSWorkshopDubey</vt:lpstr>
      <vt:lpstr>MSDraw.Drawing.8.2</vt:lpstr>
      <vt:lpstr>Software Fault Tolerance</vt:lpstr>
      <vt:lpstr>Review</vt:lpstr>
      <vt:lpstr>Software Fault Tolerance</vt:lpstr>
      <vt:lpstr>Software Flaw Tolerance</vt:lpstr>
      <vt:lpstr>N-Version Programming: The Idea</vt:lpstr>
      <vt:lpstr>N-Version Programming: Some Objections</vt:lpstr>
      <vt:lpstr>N-Version Programming: Reliability Modeling</vt:lpstr>
      <vt:lpstr>N-Version Programming: Applications</vt:lpstr>
      <vt:lpstr>Recovery Block Scheme: The Idea</vt:lpstr>
      <vt:lpstr>Recovery Blocks: The Acceptance-Test Problem</vt:lpstr>
      <vt:lpstr>Combined NVP and Acceptance Testing</vt:lpstr>
      <vt:lpstr>More General Hybrid NVP-AT Schemes</vt:lpstr>
      <vt:lpstr>Consistent Comparison Problem</vt:lpstr>
      <vt:lpstr>The problem of achieving consistent comparison in distributed systems</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Consistency or Availability</vt:lpstr>
      <vt:lpstr>AP: Best Effort Consistency</vt:lpstr>
      <vt:lpstr>CP: Best Effort Availability</vt:lpstr>
      <vt:lpstr>Types of Consistency</vt:lpstr>
      <vt:lpstr>Eventual Consistency Variations</vt:lpstr>
      <vt:lpstr>Eventual Consistency - A Facebook Example</vt:lpstr>
      <vt:lpstr>PowerPoint Presentation</vt:lpstr>
      <vt:lpstr>PowerPoint Presentation</vt:lpstr>
      <vt:lpstr>The effect of CAP on building resilient systems</vt:lpstr>
      <vt:lpstr>Review – Fault Models</vt:lpstr>
      <vt:lpstr>Reaching Agreement (For both Symmetric as well as Asymmetric Faults)</vt:lpstr>
      <vt:lpstr>Example of Simple mechanism</vt:lpstr>
      <vt:lpstr>Problem Statement</vt:lpstr>
      <vt:lpstr>The Protocol</vt:lpstr>
      <vt:lpstr>The Protocol (cont’d)</vt:lpstr>
      <vt:lpstr>Performance</vt:lpstr>
      <vt:lpstr>Uncertainty</vt:lpstr>
      <vt:lpstr>Uncertainty (cont’d)</vt:lpstr>
      <vt:lpstr>Theorems</vt:lpstr>
      <vt:lpstr>Logging 2PC State Changes</vt:lpstr>
      <vt:lpstr>Coordinator Recovery</vt:lpstr>
      <vt:lpstr>Participant Recovery</vt:lpstr>
      <vt:lpstr>Generalization of 2 PC</vt:lpstr>
      <vt:lpstr>Problems with the simple mechanism</vt:lpstr>
      <vt:lpstr>The basic idea of reaching agreement</vt:lpstr>
      <vt:lpstr>Agreement in Faulty Systems</vt:lpstr>
      <vt:lpstr>Two kind of approaches</vt:lpstr>
      <vt:lpstr>Two kind of approaches</vt:lpstr>
      <vt:lpstr>Byzantine fault example</vt:lpstr>
      <vt:lpstr>Clock Drift</vt:lpstr>
      <vt:lpstr>Mid-Value Select </vt:lpstr>
      <vt:lpstr>Faulty Clock</vt:lpstr>
      <vt:lpstr>Byzantine Faulty Clock</vt:lpstr>
      <vt:lpstr>Next Lecture Byzantine Fault Tolerance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Abhishek D</dc:creator>
  <cp:lastModifiedBy>Abhishek Dubey</cp:lastModifiedBy>
  <cp:revision>10</cp:revision>
  <dcterms:created xsi:type="dcterms:W3CDTF">2018-10-09T13:30:20Z</dcterms:created>
  <dcterms:modified xsi:type="dcterms:W3CDTF">2019-10-03T16:52:06Z</dcterms:modified>
</cp:coreProperties>
</file>