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6" r:id="rId2"/>
    <p:sldId id="307" r:id="rId3"/>
    <p:sldId id="257" r:id="rId4"/>
    <p:sldId id="308" r:id="rId5"/>
    <p:sldId id="309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310" r:id="rId20"/>
    <p:sldId id="272" r:id="rId21"/>
    <p:sldId id="273" r:id="rId22"/>
    <p:sldId id="274" r:id="rId23"/>
    <p:sldId id="275" r:id="rId24"/>
    <p:sldId id="277" r:id="rId25"/>
    <p:sldId id="282" r:id="rId26"/>
    <p:sldId id="278" r:id="rId27"/>
    <p:sldId id="279" r:id="rId28"/>
    <p:sldId id="281" r:id="rId29"/>
    <p:sldId id="284" r:id="rId30"/>
    <p:sldId id="285" r:id="rId31"/>
    <p:sldId id="287" r:id="rId32"/>
    <p:sldId id="288" r:id="rId33"/>
    <p:sldId id="280" r:id="rId34"/>
    <p:sldId id="306" r:id="rId35"/>
    <p:sldId id="289" r:id="rId36"/>
    <p:sldId id="290" r:id="rId37"/>
    <p:sldId id="294" r:id="rId38"/>
    <p:sldId id="295" r:id="rId39"/>
    <p:sldId id="298" r:id="rId40"/>
    <p:sldId id="305" r:id="rId41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4" autoAdjust="0"/>
    <p:restoredTop sz="94660"/>
  </p:normalViewPr>
  <p:slideViewPr>
    <p:cSldViewPr>
      <p:cViewPr varScale="1">
        <p:scale>
          <a:sx n="93" d="100"/>
          <a:sy n="93" d="100"/>
        </p:scale>
        <p:origin x="1254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5207" t="3035" r="2141" b="5914"/>
          <a:stretch/>
        </p:blipFill>
        <p:spPr>
          <a:xfrm>
            <a:off x="0" y="1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3108" y="1450613"/>
            <a:ext cx="7795259" cy="1666028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7486" y="3116641"/>
            <a:ext cx="7040880" cy="1986280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502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4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7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3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"/>
              <a:t>University </a:t>
            </a:r>
            <a:r>
              <a:rPr lang="en-US"/>
              <a:t>of</a:t>
            </a:r>
            <a:r>
              <a:rPr lang="en-US" spc="-60"/>
              <a:t> </a:t>
            </a:r>
            <a:r>
              <a:rPr lang="en-US"/>
              <a:t>Virginia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/>
              <a:t>© John C. Knight </a:t>
            </a:r>
            <a:r>
              <a:rPr lang="en-US" spc="-5"/>
              <a:t>2014, </a:t>
            </a:r>
            <a:r>
              <a:rPr lang="en-US"/>
              <a:t>All Rights</a:t>
            </a:r>
            <a:r>
              <a:rPr lang="en-US" spc="-70"/>
              <a:t> </a:t>
            </a:r>
            <a:r>
              <a:rPr lang="en-US" spc="-5"/>
              <a:t>Reserved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906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SIS_PPT_P1_r2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59"/>
          <a:stretch/>
        </p:blipFill>
        <p:spPr>
          <a:xfrm>
            <a:off x="0" y="1395816"/>
            <a:ext cx="10058400" cy="637658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8"/>
            <a:ext cx="2263140" cy="627524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7"/>
            <a:ext cx="6621780" cy="627524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"/>
              <a:t>University </a:t>
            </a:r>
            <a:r>
              <a:rPr lang="en-US"/>
              <a:t>of</a:t>
            </a:r>
            <a:r>
              <a:rPr lang="en-US" spc="-60"/>
              <a:t> </a:t>
            </a:r>
            <a:r>
              <a:rPr lang="en-US"/>
              <a:t>Virginia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/>
              <a:t>© John C. Knight </a:t>
            </a:r>
            <a:r>
              <a:rPr lang="en-US" spc="-5"/>
              <a:t>2014, </a:t>
            </a:r>
            <a:r>
              <a:rPr lang="en-US"/>
              <a:t>All Rights</a:t>
            </a:r>
            <a:r>
              <a:rPr lang="en-US" spc="-70"/>
              <a:t> </a:t>
            </a:r>
            <a:r>
              <a:rPr lang="en-US" spc="-5"/>
              <a:t>Reserved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217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45828"/>
            <a:ext cx="9052560" cy="822843"/>
          </a:xfrm>
        </p:spPr>
        <p:txBody>
          <a:bodyPr/>
          <a:lstStyle>
            <a:lvl1pPr>
              <a:defRPr>
                <a:solidFill>
                  <a:srgbClr val="0E1C5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2609" y="3099538"/>
            <a:ext cx="4442460" cy="1168216"/>
          </a:xfrm>
        </p:spPr>
        <p:txBody>
          <a:bodyPr>
            <a:normAutofit/>
          </a:bodyPr>
          <a:lstStyle>
            <a:lvl1pPr>
              <a:defRPr sz="2200">
                <a:solidFill>
                  <a:srgbClr val="0E1C58"/>
                </a:solidFill>
              </a:defRPr>
            </a:lvl1pPr>
            <a:lvl2pPr>
              <a:defRPr sz="2640">
                <a:solidFill>
                  <a:srgbClr val="0E1C58"/>
                </a:solidFill>
              </a:defRPr>
            </a:lvl2pPr>
            <a:lvl3pPr>
              <a:defRPr sz="2200">
                <a:solidFill>
                  <a:srgbClr val="0E1C58"/>
                </a:solidFill>
              </a:defRPr>
            </a:lvl3pPr>
            <a:lvl4pPr>
              <a:defRPr sz="1980">
                <a:solidFill>
                  <a:srgbClr val="0E1C58"/>
                </a:solidFill>
              </a:defRPr>
            </a:lvl4pPr>
            <a:lvl5pPr>
              <a:defRPr sz="1980">
                <a:solidFill>
                  <a:srgbClr val="0E1C58"/>
                </a:solidFill>
              </a:defRPr>
            </a:lvl5pPr>
            <a:lvl6pPr>
              <a:defRPr sz="1980"/>
            </a:lvl6pPr>
            <a:lvl7pPr>
              <a:defRPr sz="1980"/>
            </a:lvl7pPr>
            <a:lvl8pPr>
              <a:defRPr sz="1980"/>
            </a:lvl8pPr>
            <a:lvl9pPr>
              <a:defRPr sz="19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2164" y="4559809"/>
            <a:ext cx="4442460" cy="2967642"/>
          </a:xfrm>
        </p:spPr>
        <p:txBody>
          <a:bodyPr/>
          <a:lstStyle>
            <a:lvl1pPr>
              <a:defRPr sz="3080">
                <a:solidFill>
                  <a:srgbClr val="0E1C58"/>
                </a:solidFill>
              </a:defRPr>
            </a:lvl1pPr>
            <a:lvl2pPr>
              <a:defRPr sz="2640">
                <a:solidFill>
                  <a:srgbClr val="0E1C58"/>
                </a:solidFill>
              </a:defRPr>
            </a:lvl2pPr>
            <a:lvl3pPr>
              <a:defRPr sz="2200">
                <a:solidFill>
                  <a:srgbClr val="0E1C58"/>
                </a:solidFill>
              </a:defRPr>
            </a:lvl3pPr>
            <a:lvl4pPr>
              <a:defRPr sz="1980">
                <a:solidFill>
                  <a:srgbClr val="0E1C58"/>
                </a:solidFill>
              </a:defRPr>
            </a:lvl4pPr>
            <a:lvl5pPr>
              <a:defRPr sz="1980">
                <a:solidFill>
                  <a:srgbClr val="0E1C58"/>
                </a:solidFill>
              </a:defRPr>
            </a:lvl5pPr>
            <a:lvl6pPr>
              <a:defRPr sz="1980"/>
            </a:lvl6pPr>
            <a:lvl7pPr>
              <a:defRPr sz="1980"/>
            </a:lvl7pPr>
            <a:lvl8pPr>
              <a:defRPr sz="1980"/>
            </a:lvl8pPr>
            <a:lvl9pPr>
              <a:defRPr sz="198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3"/>
          </p:nvPr>
        </p:nvSpPr>
        <p:spPr>
          <a:xfrm>
            <a:off x="5122164" y="1290691"/>
            <a:ext cx="4442460" cy="3052215"/>
          </a:xfrm>
        </p:spPr>
        <p:txBody>
          <a:bodyPr/>
          <a:lstStyle>
            <a:lvl1pPr>
              <a:defRPr sz="3080">
                <a:solidFill>
                  <a:srgbClr val="0E1C58"/>
                </a:solidFill>
              </a:defRPr>
            </a:lvl1pPr>
            <a:lvl2pPr>
              <a:defRPr sz="2640">
                <a:solidFill>
                  <a:srgbClr val="0E1C58"/>
                </a:solidFill>
              </a:defRPr>
            </a:lvl2pPr>
            <a:lvl3pPr>
              <a:defRPr sz="2200">
                <a:solidFill>
                  <a:srgbClr val="0E1C58"/>
                </a:solidFill>
              </a:defRPr>
            </a:lvl3pPr>
            <a:lvl4pPr>
              <a:defRPr sz="1980">
                <a:solidFill>
                  <a:srgbClr val="0E1C58"/>
                </a:solidFill>
              </a:defRPr>
            </a:lvl4pPr>
            <a:lvl5pPr>
              <a:defRPr sz="1980">
                <a:solidFill>
                  <a:srgbClr val="0E1C58"/>
                </a:solidFill>
              </a:defRPr>
            </a:lvl5pPr>
            <a:lvl6pPr>
              <a:defRPr sz="1980"/>
            </a:lvl6pPr>
            <a:lvl7pPr>
              <a:defRPr sz="1980"/>
            </a:lvl7pPr>
            <a:lvl8pPr>
              <a:defRPr sz="1980"/>
            </a:lvl8pPr>
            <a:lvl9pPr>
              <a:defRPr sz="19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0" name="Picture 9" descr="new_isis_ppt_bg_no_foo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" y="0"/>
            <a:ext cx="10051415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239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4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SIS_PPT_P1_r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02207"/>
            <a:ext cx="9052560" cy="888273"/>
          </a:xfrm>
        </p:spPr>
        <p:txBody>
          <a:bodyPr/>
          <a:lstStyle>
            <a:lvl1pPr>
              <a:defRPr>
                <a:solidFill>
                  <a:srgbClr val="0E1C5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1292690"/>
            <a:ext cx="4444207" cy="2429308"/>
          </a:xfrm>
        </p:spPr>
        <p:txBody>
          <a:bodyPr/>
          <a:lstStyle>
            <a:lvl1pPr>
              <a:defRPr sz="2640">
                <a:solidFill>
                  <a:srgbClr val="0E1C58"/>
                </a:solidFill>
              </a:defRPr>
            </a:lvl1pPr>
            <a:lvl2pPr>
              <a:defRPr sz="2200">
                <a:solidFill>
                  <a:srgbClr val="0E1C58"/>
                </a:solidFill>
              </a:defRPr>
            </a:lvl2pPr>
            <a:lvl3pPr>
              <a:defRPr sz="1980">
                <a:solidFill>
                  <a:srgbClr val="0E1C58"/>
                </a:solidFill>
              </a:defRPr>
            </a:lvl3pPr>
            <a:lvl4pPr>
              <a:defRPr sz="1760">
                <a:solidFill>
                  <a:srgbClr val="0E1C58"/>
                </a:solidFill>
              </a:defRPr>
            </a:lvl4pPr>
            <a:lvl5pPr>
              <a:defRPr sz="1760">
                <a:solidFill>
                  <a:srgbClr val="0E1C58"/>
                </a:solidFill>
              </a:defRPr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9" y="1292690"/>
            <a:ext cx="4445953" cy="2429308"/>
          </a:xfrm>
        </p:spPr>
        <p:txBody>
          <a:bodyPr/>
          <a:lstStyle>
            <a:lvl1pPr>
              <a:defRPr sz="2640">
                <a:solidFill>
                  <a:srgbClr val="0E1C58"/>
                </a:solidFill>
              </a:defRPr>
            </a:lvl1pPr>
            <a:lvl2pPr>
              <a:defRPr sz="2200">
                <a:solidFill>
                  <a:srgbClr val="0E1C58"/>
                </a:solidFill>
              </a:defRPr>
            </a:lvl2pPr>
            <a:lvl3pPr>
              <a:defRPr sz="1980">
                <a:solidFill>
                  <a:srgbClr val="0E1C58"/>
                </a:solidFill>
              </a:defRPr>
            </a:lvl3pPr>
            <a:lvl4pPr>
              <a:defRPr sz="1760">
                <a:solidFill>
                  <a:srgbClr val="0E1C58"/>
                </a:solidFill>
              </a:defRPr>
            </a:lvl4pPr>
            <a:lvl5pPr>
              <a:defRPr sz="1760">
                <a:solidFill>
                  <a:srgbClr val="0E1C58"/>
                </a:solidFill>
              </a:defRPr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"/>
              <a:t>University </a:t>
            </a:r>
            <a:r>
              <a:rPr lang="en-US"/>
              <a:t>of</a:t>
            </a:r>
            <a:r>
              <a:rPr lang="en-US" spc="-60"/>
              <a:t> </a:t>
            </a:r>
            <a:r>
              <a:rPr lang="en-US"/>
              <a:t>Virginia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/>
              <a:t>© John C. Knight </a:t>
            </a:r>
            <a:r>
              <a:rPr lang="en-US" spc="-5"/>
              <a:t>2014, </a:t>
            </a:r>
            <a:r>
              <a:rPr lang="en-US"/>
              <a:t>All Rights</a:t>
            </a:r>
            <a:r>
              <a:rPr lang="en-US" spc="-70"/>
              <a:t> </a:t>
            </a:r>
            <a:r>
              <a:rPr lang="en-US" spc="-5"/>
              <a:t>Reserved</a:t>
            </a:r>
            <a:endParaRPr lang="en-US" spc="-5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0" y="6641204"/>
            <a:ext cx="10058400" cy="113119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980"/>
          </a:p>
        </p:txBody>
      </p:sp>
      <p:sp>
        <p:nvSpPr>
          <p:cNvPr id="13" name="Content Placeholder 3"/>
          <p:cNvSpPr>
            <a:spLocks noGrp="1"/>
          </p:cNvSpPr>
          <p:nvPr>
            <p:ph sz="half" idx="14"/>
          </p:nvPr>
        </p:nvSpPr>
        <p:spPr>
          <a:xfrm>
            <a:off x="5111273" y="4053863"/>
            <a:ext cx="4444207" cy="2587341"/>
          </a:xfrm>
        </p:spPr>
        <p:txBody>
          <a:bodyPr/>
          <a:lstStyle>
            <a:lvl1pPr>
              <a:defRPr sz="2640">
                <a:solidFill>
                  <a:srgbClr val="0E1C58"/>
                </a:solidFill>
              </a:defRPr>
            </a:lvl1pPr>
            <a:lvl2pPr>
              <a:defRPr sz="2200">
                <a:solidFill>
                  <a:srgbClr val="0E1C58"/>
                </a:solidFill>
              </a:defRPr>
            </a:lvl2pPr>
            <a:lvl3pPr>
              <a:defRPr sz="1980">
                <a:solidFill>
                  <a:srgbClr val="0E1C58"/>
                </a:solidFill>
              </a:defRPr>
            </a:lvl3pPr>
            <a:lvl4pPr>
              <a:defRPr sz="1760">
                <a:solidFill>
                  <a:srgbClr val="0E1C58"/>
                </a:solidFill>
              </a:defRPr>
            </a:lvl4pPr>
            <a:lvl5pPr>
              <a:defRPr sz="1760">
                <a:solidFill>
                  <a:srgbClr val="0E1C58"/>
                </a:solidFill>
              </a:defRPr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02920" y="4053863"/>
            <a:ext cx="4444207" cy="2587342"/>
          </a:xfrm>
        </p:spPr>
        <p:txBody>
          <a:bodyPr/>
          <a:lstStyle>
            <a:lvl1pPr>
              <a:defRPr sz="2640">
                <a:solidFill>
                  <a:srgbClr val="0E1C58"/>
                </a:solidFill>
              </a:defRPr>
            </a:lvl1pPr>
            <a:lvl2pPr>
              <a:defRPr sz="2200">
                <a:solidFill>
                  <a:srgbClr val="0E1C58"/>
                </a:solidFill>
              </a:defRPr>
            </a:lvl2pPr>
            <a:lvl3pPr>
              <a:defRPr sz="1980">
                <a:solidFill>
                  <a:srgbClr val="0E1C58"/>
                </a:solidFill>
              </a:defRPr>
            </a:lvl3pPr>
            <a:lvl4pPr>
              <a:defRPr sz="1760">
                <a:solidFill>
                  <a:srgbClr val="0E1C58"/>
                </a:solidFill>
              </a:defRPr>
            </a:lvl4pPr>
            <a:lvl5pPr>
              <a:defRPr sz="1760">
                <a:solidFill>
                  <a:srgbClr val="0E1C58"/>
                </a:solidFill>
              </a:defRPr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860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SIS_PPT_P1_r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180397"/>
            <a:ext cx="9052560" cy="888273"/>
          </a:xfrm>
        </p:spPr>
        <p:txBody>
          <a:bodyPr/>
          <a:lstStyle>
            <a:lvl1pPr>
              <a:defRPr>
                <a:solidFill>
                  <a:srgbClr val="0E1C5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"/>
              <a:t>University </a:t>
            </a:r>
            <a:r>
              <a:rPr lang="en-US"/>
              <a:t>of</a:t>
            </a:r>
            <a:r>
              <a:rPr lang="en-US" spc="-60"/>
              <a:t> </a:t>
            </a:r>
            <a:r>
              <a:rPr lang="en-US"/>
              <a:t>Virginia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/>
              <a:t>© John C. Knight </a:t>
            </a:r>
            <a:r>
              <a:rPr lang="en-US" spc="-5"/>
              <a:t>2014, </a:t>
            </a:r>
            <a:r>
              <a:rPr lang="en-US"/>
              <a:t>All Rights</a:t>
            </a:r>
            <a:r>
              <a:rPr lang="en-US" spc="-70"/>
              <a:t> </a:t>
            </a:r>
            <a:r>
              <a:rPr lang="en-US" spc="-5"/>
              <a:t>Reserved</a:t>
            </a:r>
            <a:endParaRPr lang="en-US" spc="-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02920" y="1333743"/>
            <a:ext cx="9052560" cy="5129425"/>
          </a:xfrm>
        </p:spPr>
        <p:txBody>
          <a:bodyPr/>
          <a:lstStyle>
            <a:lvl1pPr>
              <a:defRPr>
                <a:solidFill>
                  <a:srgbClr val="0E1C58"/>
                </a:solidFill>
              </a:defRPr>
            </a:lvl1pPr>
            <a:lvl2pPr>
              <a:defRPr>
                <a:solidFill>
                  <a:srgbClr val="0E1C58"/>
                </a:solidFill>
              </a:defRPr>
            </a:lvl2pPr>
            <a:lvl3pPr>
              <a:defRPr>
                <a:solidFill>
                  <a:srgbClr val="0E1C58"/>
                </a:solidFill>
              </a:defRPr>
            </a:lvl3pPr>
            <a:lvl4pPr>
              <a:defRPr>
                <a:solidFill>
                  <a:srgbClr val="0E1C58"/>
                </a:solidFill>
              </a:defRPr>
            </a:lvl4pPr>
            <a:lvl5pPr>
              <a:defRPr>
                <a:solidFill>
                  <a:srgbClr val="0E1C58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3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noth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new_isis_ppt_bg_no_foo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" y="0"/>
            <a:ext cx="10051415" cy="7772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333743"/>
            <a:ext cx="9052560" cy="5129425"/>
          </a:xfrm>
        </p:spPr>
        <p:txBody>
          <a:bodyPr/>
          <a:lstStyle>
            <a:lvl1pPr>
              <a:defRPr>
                <a:solidFill>
                  <a:srgbClr val="0E1C58"/>
                </a:solidFill>
              </a:defRPr>
            </a:lvl1pPr>
            <a:lvl2pPr>
              <a:defRPr>
                <a:solidFill>
                  <a:srgbClr val="0E1C58"/>
                </a:solidFill>
              </a:defRPr>
            </a:lvl2pPr>
            <a:lvl3pPr>
              <a:defRPr>
                <a:solidFill>
                  <a:srgbClr val="0E1C58"/>
                </a:solidFill>
              </a:defRPr>
            </a:lvl3pPr>
            <a:lvl4pPr>
              <a:defRPr>
                <a:solidFill>
                  <a:srgbClr val="0E1C58"/>
                </a:solidFill>
              </a:defRPr>
            </a:lvl4pPr>
            <a:lvl5pPr>
              <a:defRPr>
                <a:solidFill>
                  <a:srgbClr val="0E1C58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"/>
              <a:t>University </a:t>
            </a:r>
            <a:r>
              <a:rPr lang="en-US"/>
              <a:t>of</a:t>
            </a:r>
            <a:r>
              <a:rPr lang="en-US" spc="-60"/>
              <a:t> </a:t>
            </a:r>
            <a:r>
              <a:rPr lang="en-US"/>
              <a:t>Virginia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/>
              <a:t>© John C. Knight </a:t>
            </a:r>
            <a:r>
              <a:rPr lang="en-US" spc="-5"/>
              <a:t>2014, </a:t>
            </a:r>
            <a:r>
              <a:rPr lang="en-US"/>
              <a:t>All Rights</a:t>
            </a:r>
            <a:r>
              <a:rPr lang="en-US" spc="-70"/>
              <a:t> </a:t>
            </a:r>
            <a:r>
              <a:rPr lang="en-US" spc="-5"/>
              <a:t>Reserved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576" y="65470"/>
            <a:ext cx="8375904" cy="866463"/>
          </a:xfrm>
        </p:spPr>
        <p:txBody>
          <a:bodyPr>
            <a:normAutofit/>
          </a:bodyPr>
          <a:lstStyle>
            <a:lvl1pPr>
              <a:defRPr sz="3960">
                <a:solidFill>
                  <a:srgbClr val="0E1C5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822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SIS_PPT_P1_r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45828"/>
            <a:ext cx="9052560" cy="822843"/>
          </a:xfrm>
        </p:spPr>
        <p:txBody>
          <a:bodyPr/>
          <a:lstStyle>
            <a:lvl1pPr>
              <a:defRPr>
                <a:solidFill>
                  <a:srgbClr val="0E1C5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399173"/>
            <a:ext cx="4442460" cy="5129425"/>
          </a:xfrm>
        </p:spPr>
        <p:txBody>
          <a:bodyPr/>
          <a:lstStyle>
            <a:lvl1pPr>
              <a:defRPr sz="3080">
                <a:solidFill>
                  <a:srgbClr val="0E1C58"/>
                </a:solidFill>
              </a:defRPr>
            </a:lvl1pPr>
            <a:lvl2pPr>
              <a:defRPr sz="2640">
                <a:solidFill>
                  <a:srgbClr val="0E1C58"/>
                </a:solidFill>
              </a:defRPr>
            </a:lvl2pPr>
            <a:lvl3pPr>
              <a:defRPr sz="2200">
                <a:solidFill>
                  <a:srgbClr val="0E1C58"/>
                </a:solidFill>
              </a:defRPr>
            </a:lvl3pPr>
            <a:lvl4pPr>
              <a:defRPr sz="1980">
                <a:solidFill>
                  <a:srgbClr val="0E1C58"/>
                </a:solidFill>
              </a:defRPr>
            </a:lvl4pPr>
            <a:lvl5pPr>
              <a:defRPr sz="1980">
                <a:solidFill>
                  <a:srgbClr val="0E1C58"/>
                </a:solidFill>
              </a:defRPr>
            </a:lvl5pPr>
            <a:lvl6pPr>
              <a:defRPr sz="1980"/>
            </a:lvl6pPr>
            <a:lvl7pPr>
              <a:defRPr sz="1980"/>
            </a:lvl7pPr>
            <a:lvl8pPr>
              <a:defRPr sz="1980"/>
            </a:lvl8pPr>
            <a:lvl9pPr>
              <a:defRPr sz="198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399173"/>
            <a:ext cx="4442460" cy="5129425"/>
          </a:xfrm>
        </p:spPr>
        <p:txBody>
          <a:bodyPr/>
          <a:lstStyle>
            <a:lvl1pPr>
              <a:defRPr sz="3080">
                <a:solidFill>
                  <a:srgbClr val="0E1C58"/>
                </a:solidFill>
              </a:defRPr>
            </a:lvl1pPr>
            <a:lvl2pPr>
              <a:defRPr sz="2640">
                <a:solidFill>
                  <a:srgbClr val="0E1C58"/>
                </a:solidFill>
              </a:defRPr>
            </a:lvl2pPr>
            <a:lvl3pPr>
              <a:defRPr sz="2200">
                <a:solidFill>
                  <a:srgbClr val="0E1C58"/>
                </a:solidFill>
              </a:defRPr>
            </a:lvl3pPr>
            <a:lvl4pPr>
              <a:defRPr sz="1980">
                <a:solidFill>
                  <a:srgbClr val="0E1C58"/>
                </a:solidFill>
              </a:defRPr>
            </a:lvl4pPr>
            <a:lvl5pPr>
              <a:defRPr sz="1980">
                <a:solidFill>
                  <a:srgbClr val="0E1C58"/>
                </a:solidFill>
              </a:defRPr>
            </a:lvl5pPr>
            <a:lvl6pPr>
              <a:defRPr sz="1980"/>
            </a:lvl6pPr>
            <a:lvl7pPr>
              <a:defRPr sz="1980"/>
            </a:lvl7pPr>
            <a:lvl8pPr>
              <a:defRPr sz="1980"/>
            </a:lvl8pPr>
            <a:lvl9pPr>
              <a:defRPr sz="198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"/>
              <a:t>University </a:t>
            </a:r>
            <a:r>
              <a:rPr lang="en-US"/>
              <a:t>of</a:t>
            </a:r>
            <a:r>
              <a:rPr lang="en-US" spc="-60"/>
              <a:t> </a:t>
            </a:r>
            <a:r>
              <a:rPr lang="en-US"/>
              <a:t>Virginia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/>
              <a:t>© John C. Knight </a:t>
            </a:r>
            <a:r>
              <a:rPr lang="en-US" spc="-5"/>
              <a:t>2014, </a:t>
            </a:r>
            <a:r>
              <a:rPr lang="en-US"/>
              <a:t>All Rights</a:t>
            </a:r>
            <a:r>
              <a:rPr lang="en-US" spc="-70"/>
              <a:t> </a:t>
            </a:r>
            <a:r>
              <a:rPr lang="en-US" spc="-5"/>
              <a:t>Reserved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710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SIS_PPT_P1_r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02207"/>
            <a:ext cx="9052560" cy="888273"/>
          </a:xfrm>
        </p:spPr>
        <p:txBody>
          <a:bodyPr/>
          <a:lstStyle>
            <a:lvl1pPr>
              <a:defRPr>
                <a:solidFill>
                  <a:srgbClr val="0E1C5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1292687"/>
            <a:ext cx="4444207" cy="2429308"/>
          </a:xfrm>
        </p:spPr>
        <p:txBody>
          <a:bodyPr/>
          <a:lstStyle>
            <a:lvl1pPr>
              <a:defRPr sz="2640">
                <a:solidFill>
                  <a:srgbClr val="0E1C58"/>
                </a:solidFill>
              </a:defRPr>
            </a:lvl1pPr>
            <a:lvl2pPr>
              <a:defRPr sz="2200">
                <a:solidFill>
                  <a:srgbClr val="0E1C58"/>
                </a:solidFill>
              </a:defRPr>
            </a:lvl2pPr>
            <a:lvl3pPr>
              <a:defRPr sz="1980">
                <a:solidFill>
                  <a:srgbClr val="0E1C58"/>
                </a:solidFill>
              </a:defRPr>
            </a:lvl3pPr>
            <a:lvl4pPr>
              <a:defRPr sz="1760">
                <a:solidFill>
                  <a:srgbClr val="0E1C58"/>
                </a:solidFill>
              </a:defRPr>
            </a:lvl4pPr>
            <a:lvl5pPr>
              <a:defRPr sz="1760">
                <a:solidFill>
                  <a:srgbClr val="0E1C58"/>
                </a:solidFill>
              </a:defRPr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8" y="1292687"/>
            <a:ext cx="4445953" cy="2429308"/>
          </a:xfrm>
        </p:spPr>
        <p:txBody>
          <a:bodyPr/>
          <a:lstStyle>
            <a:lvl1pPr>
              <a:defRPr sz="2640">
                <a:solidFill>
                  <a:srgbClr val="0E1C58"/>
                </a:solidFill>
              </a:defRPr>
            </a:lvl1pPr>
            <a:lvl2pPr>
              <a:defRPr sz="2200">
                <a:solidFill>
                  <a:srgbClr val="0E1C58"/>
                </a:solidFill>
              </a:defRPr>
            </a:lvl2pPr>
            <a:lvl3pPr>
              <a:defRPr sz="1980">
                <a:solidFill>
                  <a:srgbClr val="0E1C58"/>
                </a:solidFill>
              </a:defRPr>
            </a:lvl3pPr>
            <a:lvl4pPr>
              <a:defRPr sz="1760">
                <a:solidFill>
                  <a:srgbClr val="0E1C58"/>
                </a:solidFill>
              </a:defRPr>
            </a:lvl4pPr>
            <a:lvl5pPr>
              <a:defRPr sz="1760">
                <a:solidFill>
                  <a:srgbClr val="0E1C58"/>
                </a:solidFill>
              </a:defRPr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"/>
              <a:t>University </a:t>
            </a:r>
            <a:r>
              <a:rPr lang="en-US"/>
              <a:t>of</a:t>
            </a:r>
            <a:r>
              <a:rPr lang="en-US" spc="-60"/>
              <a:t> </a:t>
            </a:r>
            <a:r>
              <a:rPr lang="en-US"/>
              <a:t>Virginia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/>
              <a:t>© John C. Knight </a:t>
            </a:r>
            <a:r>
              <a:rPr lang="en-US" spc="-5"/>
              <a:t>2014, </a:t>
            </a:r>
            <a:r>
              <a:rPr lang="en-US"/>
              <a:t>All Rights</a:t>
            </a:r>
            <a:r>
              <a:rPr lang="en-US" spc="-70"/>
              <a:t> </a:t>
            </a:r>
            <a:r>
              <a:rPr lang="en-US" spc="-5"/>
              <a:t>Reserved</a:t>
            </a:r>
            <a:endParaRPr lang="en-US" spc="-5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0" y="6641204"/>
            <a:ext cx="10058400" cy="113119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980"/>
          </a:p>
        </p:txBody>
      </p:sp>
      <p:sp>
        <p:nvSpPr>
          <p:cNvPr id="13" name="Content Placeholder 3"/>
          <p:cNvSpPr>
            <a:spLocks noGrp="1"/>
          </p:cNvSpPr>
          <p:nvPr>
            <p:ph sz="half" idx="14"/>
          </p:nvPr>
        </p:nvSpPr>
        <p:spPr>
          <a:xfrm>
            <a:off x="5111273" y="4053863"/>
            <a:ext cx="4444207" cy="2587341"/>
          </a:xfrm>
        </p:spPr>
        <p:txBody>
          <a:bodyPr/>
          <a:lstStyle>
            <a:lvl1pPr>
              <a:defRPr sz="2640">
                <a:solidFill>
                  <a:srgbClr val="0E1C58"/>
                </a:solidFill>
              </a:defRPr>
            </a:lvl1pPr>
            <a:lvl2pPr>
              <a:defRPr sz="2200">
                <a:solidFill>
                  <a:srgbClr val="0E1C58"/>
                </a:solidFill>
              </a:defRPr>
            </a:lvl2pPr>
            <a:lvl3pPr>
              <a:defRPr sz="1980">
                <a:solidFill>
                  <a:srgbClr val="0E1C58"/>
                </a:solidFill>
              </a:defRPr>
            </a:lvl3pPr>
            <a:lvl4pPr>
              <a:defRPr sz="1760">
                <a:solidFill>
                  <a:srgbClr val="0E1C58"/>
                </a:solidFill>
              </a:defRPr>
            </a:lvl4pPr>
            <a:lvl5pPr>
              <a:defRPr sz="1760">
                <a:solidFill>
                  <a:srgbClr val="0E1C58"/>
                </a:solidFill>
              </a:defRPr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02920" y="4053863"/>
            <a:ext cx="4444207" cy="2587342"/>
          </a:xfrm>
        </p:spPr>
        <p:txBody>
          <a:bodyPr/>
          <a:lstStyle>
            <a:lvl1pPr>
              <a:defRPr sz="2640">
                <a:solidFill>
                  <a:srgbClr val="0E1C58"/>
                </a:solidFill>
              </a:defRPr>
            </a:lvl1pPr>
            <a:lvl2pPr>
              <a:defRPr sz="2200">
                <a:solidFill>
                  <a:srgbClr val="0E1C58"/>
                </a:solidFill>
              </a:defRPr>
            </a:lvl2pPr>
            <a:lvl3pPr>
              <a:defRPr sz="1980">
                <a:solidFill>
                  <a:srgbClr val="0E1C58"/>
                </a:solidFill>
              </a:defRPr>
            </a:lvl3pPr>
            <a:lvl4pPr>
              <a:defRPr sz="1760">
                <a:solidFill>
                  <a:srgbClr val="0E1C58"/>
                </a:solidFill>
              </a:defRPr>
            </a:lvl4pPr>
            <a:lvl5pPr>
              <a:defRPr sz="1760">
                <a:solidFill>
                  <a:srgbClr val="0E1C58"/>
                </a:solidFill>
              </a:defRPr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6641204"/>
            <a:ext cx="10058400" cy="113119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980"/>
          </a:p>
        </p:txBody>
      </p:sp>
    </p:spTree>
    <p:extLst>
      <p:ext uri="{BB962C8B-B14F-4D97-AF65-F5344CB8AC3E}">
        <p14:creationId xmlns:p14="http://schemas.microsoft.com/office/powerpoint/2010/main" val="774717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"/>
              <a:t>University </a:t>
            </a:r>
            <a:r>
              <a:rPr lang="en-US"/>
              <a:t>of</a:t>
            </a:r>
            <a:r>
              <a:rPr lang="en-US" spc="-60"/>
              <a:t> </a:t>
            </a:r>
            <a:r>
              <a:rPr lang="en-US"/>
              <a:t>Virginia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/>
              <a:t>© John C. Knight </a:t>
            </a:r>
            <a:r>
              <a:rPr lang="en-US" spc="-5"/>
              <a:t>2014, </a:t>
            </a:r>
            <a:r>
              <a:rPr lang="en-US"/>
              <a:t>All Rights</a:t>
            </a:r>
            <a:r>
              <a:rPr lang="en-US" spc="-70"/>
              <a:t> </a:t>
            </a:r>
            <a:r>
              <a:rPr lang="en-US" spc="-5"/>
              <a:t>Reserved</a:t>
            </a:r>
            <a:endParaRPr lang="en-US"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 descr="ISIS_PPT_P1_r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453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1" y="309457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7"/>
            <a:ext cx="5622925" cy="6633528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1" y="1626447"/>
            <a:ext cx="3309144" cy="5316538"/>
          </a:xfrm>
        </p:spPr>
        <p:txBody>
          <a:bodyPr/>
          <a:lstStyle>
            <a:lvl1pPr marL="0" indent="0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"/>
              <a:t>University </a:t>
            </a:r>
            <a:r>
              <a:rPr lang="en-US"/>
              <a:t>of</a:t>
            </a:r>
            <a:r>
              <a:rPr lang="en-US" spc="-60"/>
              <a:t> </a:t>
            </a:r>
            <a:r>
              <a:rPr lang="en-US"/>
              <a:t>Virginia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/>
              <a:t>© John C. Knight </a:t>
            </a:r>
            <a:r>
              <a:rPr lang="en-US" spc="-5"/>
              <a:t>2014, </a:t>
            </a:r>
            <a:r>
              <a:rPr lang="en-US"/>
              <a:t>All Rights</a:t>
            </a:r>
            <a:r>
              <a:rPr lang="en-US" spc="-70"/>
              <a:t> </a:t>
            </a:r>
            <a:r>
              <a:rPr lang="en-US" spc="-5"/>
              <a:t>Reserved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ISIS_PPT_P1_r2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59"/>
          <a:stretch/>
        </p:blipFill>
        <p:spPr>
          <a:xfrm>
            <a:off x="0" y="1395816"/>
            <a:ext cx="10058400" cy="637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496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0"/>
            <a:ext cx="6035040" cy="64230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8"/>
            <a:ext cx="6035040" cy="4663440"/>
          </a:xfrm>
        </p:spPr>
        <p:txBody>
          <a:bodyPr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3"/>
            <a:ext cx="6035040" cy="912177"/>
          </a:xfrm>
        </p:spPr>
        <p:txBody>
          <a:bodyPr/>
          <a:lstStyle>
            <a:lvl1pPr marL="0" indent="0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"/>
              <a:t>University </a:t>
            </a:r>
            <a:r>
              <a:rPr lang="en-US"/>
              <a:t>of</a:t>
            </a:r>
            <a:r>
              <a:rPr lang="en-US" spc="-60"/>
              <a:t> </a:t>
            </a:r>
            <a:r>
              <a:rPr lang="en-US"/>
              <a:t>Virginia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/>
              <a:t>© John C. Knight </a:t>
            </a:r>
            <a:r>
              <a:rPr lang="en-US" spc="-5"/>
              <a:t>2014, </a:t>
            </a:r>
            <a:r>
              <a:rPr lang="en-US"/>
              <a:t>All Rights</a:t>
            </a:r>
            <a:r>
              <a:rPr lang="en-US" spc="-70"/>
              <a:t> </a:t>
            </a:r>
            <a:r>
              <a:rPr lang="en-US" spc="-5"/>
              <a:t>Reserved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ISIS_PPT_P1_r2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59"/>
          <a:stretch/>
        </p:blipFill>
        <p:spPr>
          <a:xfrm>
            <a:off x="0" y="1395816"/>
            <a:ext cx="10058400" cy="637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673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SIS_PPT_P1_r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02207"/>
            <a:ext cx="9052560" cy="7574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333743"/>
            <a:ext cx="9052560" cy="51294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"/>
              <a:t>University </a:t>
            </a:r>
            <a:r>
              <a:rPr lang="en-US"/>
              <a:t>of</a:t>
            </a:r>
            <a:r>
              <a:rPr lang="en-US" spc="-60"/>
              <a:t> </a:t>
            </a:r>
            <a:r>
              <a:rPr lang="en-US"/>
              <a:t>Virginia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/>
              <a:t>© John C. Knight </a:t>
            </a:r>
            <a:r>
              <a:rPr lang="en-US" spc="-5"/>
              <a:t>2014, </a:t>
            </a:r>
            <a:r>
              <a:rPr lang="en-US"/>
              <a:t>All Rights</a:t>
            </a:r>
            <a:r>
              <a:rPr lang="en-US" spc="-70"/>
              <a:t> </a:t>
            </a:r>
            <a:r>
              <a:rPr lang="en-US" spc="-5"/>
              <a:t>Reserved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72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0"/>
            <a:ext cx="9052560" cy="512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4"/>
            <a:ext cx="23469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"/>
              <a:t>University </a:t>
            </a:r>
            <a:r>
              <a:rPr lang="en-US"/>
              <a:t>of</a:t>
            </a:r>
            <a:r>
              <a:rPr lang="en-US" spc="-60"/>
              <a:t> </a:t>
            </a:r>
            <a:r>
              <a:rPr lang="en-US"/>
              <a:t>Virginia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4"/>
            <a:ext cx="31851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/>
              <a:t>© John C. Knight </a:t>
            </a:r>
            <a:r>
              <a:rPr lang="en-US" spc="-5"/>
              <a:t>2014, </a:t>
            </a:r>
            <a:r>
              <a:rPr lang="en-US"/>
              <a:t>All Rights</a:t>
            </a:r>
            <a:r>
              <a:rPr lang="en-US" spc="-70"/>
              <a:t> </a:t>
            </a:r>
            <a:r>
              <a:rPr lang="en-US" spc="-5"/>
              <a:t>Reserved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402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ctr" defTabSz="502920" rtl="0" eaLnBrk="1" latinLnBrk="0" hangingPunct="1"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190" indent="-377190" algn="l" defTabSz="502920" rtl="0" eaLnBrk="1" latinLnBrk="0" hangingPunct="1">
        <a:spcBef>
          <a:spcPct val="20000"/>
        </a:spcBef>
        <a:buFont typeface="Arial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1pPr>
      <a:lvl2pPr marL="817245" indent="-314325" algn="l" defTabSz="502920" rtl="0" eaLnBrk="1" latinLnBrk="0" hangingPunct="1">
        <a:spcBef>
          <a:spcPct val="20000"/>
        </a:spcBef>
        <a:buFont typeface="Arial"/>
        <a:buChar char="–"/>
        <a:defRPr sz="308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502920" rtl="0" eaLnBrk="1" latinLnBrk="0" hangingPunct="1">
        <a:spcBef>
          <a:spcPct val="20000"/>
        </a:spcBef>
        <a:buFont typeface="Arial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50292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50292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50292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50292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50292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50292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4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18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20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liabilityeducation.com/ReliabilityPredictionBasics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04800" y="2234639"/>
            <a:ext cx="9052560" cy="26673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85" marR="5080" indent="853440">
              <a:lnSpc>
                <a:spcPts val="5200"/>
              </a:lnSpc>
              <a:tabLst>
                <a:tab pos="3342004" algn="l"/>
                <a:tab pos="4815840" algn="l"/>
              </a:tabLst>
            </a:pPr>
            <a:r>
              <a:rPr lang="en-US" spc="-5" dirty="0"/>
              <a:t>Lecture 3</a:t>
            </a:r>
            <a:br>
              <a:rPr lang="en-US" spc="-5" dirty="0"/>
            </a:br>
            <a:r>
              <a:rPr lang="en-US" spc="-5" dirty="0"/>
              <a:t/>
            </a:r>
            <a:br>
              <a:rPr lang="en-US" spc="-5" dirty="0"/>
            </a:br>
            <a:r>
              <a:rPr lang="en-US" spc="-5" dirty="0"/>
              <a:t>Reliability Concepts</a:t>
            </a:r>
            <a:br>
              <a:rPr lang="en-US" spc="-5" dirty="0"/>
            </a:b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Random </a:t>
            </a:r>
            <a:r>
              <a:rPr lang="en-US" sz="2800" dirty="0">
                <a:latin typeface="Times New Roman"/>
                <a:cs typeface="Times New Roman"/>
              </a:rPr>
              <a:t>actions in </a:t>
            </a:r>
            <a:r>
              <a:rPr lang="en-US" sz="2800" spc="-5" dirty="0">
                <a:latin typeface="Times New Roman"/>
                <a:cs typeface="Times New Roman"/>
              </a:rPr>
              <a:t>reliability</a:t>
            </a:r>
            <a:r>
              <a:rPr lang="en-US" sz="2800" spc="-14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engineering:</a:t>
            </a:r>
          </a:p>
          <a:p>
            <a:pPr marL="755650" lvl="1" indent="-285750">
              <a:lnSpc>
                <a:spcPct val="100000"/>
              </a:lnSpc>
              <a:spcBef>
                <a:spcPts val="58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65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Introduction of defects into the code and their</a:t>
            </a:r>
            <a:r>
              <a:rPr lang="en-US" sz="2400" spc="-204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removal</a:t>
            </a: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65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Execution of the test-cases,</a:t>
            </a:r>
            <a:r>
              <a:rPr lang="en-US" sz="2400" spc="-17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etc.</a:t>
            </a:r>
          </a:p>
          <a:p>
            <a:pPr marL="355600" marR="636270" indent="-342900">
              <a:lnSpc>
                <a:spcPct val="100000"/>
              </a:lnSpc>
              <a:spcBef>
                <a:spcPts val="66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We should define </a:t>
            </a:r>
            <a:r>
              <a:rPr lang="en-US" sz="2800" spc="-5" dirty="0">
                <a:latin typeface="Times New Roman"/>
                <a:cs typeface="Times New Roman"/>
              </a:rPr>
              <a:t>some </a:t>
            </a:r>
            <a:r>
              <a:rPr lang="en-US" sz="2800" b="1" i="1" dirty="0">
                <a:solidFill>
                  <a:srgbClr val="800000"/>
                </a:solidFill>
                <a:latin typeface="Times New Roman"/>
                <a:cs typeface="Times New Roman"/>
              </a:rPr>
              <a:t>random </a:t>
            </a:r>
            <a:r>
              <a:rPr lang="en-US" sz="2800" b="1" i="1" spc="-5" dirty="0">
                <a:solidFill>
                  <a:srgbClr val="800000"/>
                </a:solidFill>
                <a:latin typeface="Times New Roman"/>
                <a:cs typeface="Times New Roman"/>
              </a:rPr>
              <a:t>processes</a:t>
            </a:r>
            <a:r>
              <a:rPr lang="en-US" sz="2800" b="1" i="1" spc="-19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to  </a:t>
            </a:r>
            <a:r>
              <a:rPr lang="en-US" sz="2800" spc="-5" dirty="0">
                <a:latin typeface="Times New Roman"/>
                <a:cs typeface="Times New Roman"/>
              </a:rPr>
              <a:t>represent </a:t>
            </a:r>
            <a:r>
              <a:rPr lang="en-US" sz="2800" dirty="0">
                <a:latin typeface="Times New Roman"/>
                <a:cs typeface="Times New Roman"/>
              </a:rPr>
              <a:t>the</a:t>
            </a:r>
            <a:r>
              <a:rPr lang="en-US" sz="2800" spc="-114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randomness</a:t>
            </a:r>
            <a:endParaRPr lang="en-US" sz="2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How to handle</a:t>
            </a:r>
            <a:r>
              <a:rPr lang="en-US" sz="2800" spc="-12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randomness?</a:t>
            </a:r>
          </a:p>
          <a:p>
            <a:pPr marL="755650" lvl="1" indent="-285750">
              <a:lnSpc>
                <a:spcPct val="100000"/>
              </a:lnSpc>
              <a:spcBef>
                <a:spcPts val="58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650" algn="l"/>
              </a:tabLst>
            </a:pPr>
            <a:r>
              <a:rPr lang="en-US" sz="2400" spc="-5" dirty="0">
                <a:latin typeface="Times New Roman"/>
                <a:cs typeface="Times New Roman"/>
              </a:rPr>
              <a:t>Collect failure data </a:t>
            </a:r>
            <a:r>
              <a:rPr lang="en-US" sz="2400" dirty="0">
                <a:latin typeface="Times New Roman"/>
                <a:cs typeface="Times New Roman"/>
              </a:rPr>
              <a:t>through</a:t>
            </a:r>
            <a:r>
              <a:rPr lang="en-US" sz="2400" spc="-13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testing</a:t>
            </a:r>
          </a:p>
          <a:p>
            <a:pPr marL="755650" marR="363220" lvl="1" indent="-285750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650" algn="l"/>
              </a:tabLst>
            </a:pPr>
            <a:r>
              <a:rPr lang="en-US" sz="2400" spc="-5" dirty="0">
                <a:latin typeface="Times New Roman"/>
                <a:cs typeface="Times New Roman"/>
              </a:rPr>
              <a:t>Find </a:t>
            </a:r>
            <a:r>
              <a:rPr lang="en-US" sz="2400" dirty="0">
                <a:latin typeface="Times New Roman"/>
                <a:cs typeface="Times New Roman"/>
              </a:rPr>
              <a:t>a </a:t>
            </a:r>
            <a:r>
              <a:rPr lang="en-US" sz="2400" b="1" i="1" spc="-5" dirty="0">
                <a:solidFill>
                  <a:srgbClr val="800000"/>
                </a:solidFill>
                <a:latin typeface="Times New Roman"/>
                <a:cs typeface="Times New Roman"/>
              </a:rPr>
              <a:t>distribution function </a:t>
            </a:r>
            <a:r>
              <a:rPr lang="en-US" sz="2400" dirty="0">
                <a:latin typeface="Times New Roman"/>
                <a:cs typeface="Times New Roman"/>
              </a:rPr>
              <a:t>that is a </a:t>
            </a:r>
            <a:r>
              <a:rPr lang="en-US" sz="2400" spc="-5" dirty="0">
                <a:latin typeface="Times New Roman"/>
                <a:cs typeface="Times New Roman"/>
              </a:rPr>
              <a:t>best-fit for </a:t>
            </a:r>
            <a:r>
              <a:rPr lang="en-US" sz="2400" dirty="0">
                <a:latin typeface="Times New Roman"/>
                <a:cs typeface="Times New Roman"/>
              </a:rPr>
              <a:t>the  collected</a:t>
            </a:r>
            <a:r>
              <a:rPr lang="en-US" sz="2400" spc="-1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data</a:t>
            </a:r>
          </a:p>
          <a:p>
            <a:pPr marL="755650" marR="397510" lvl="1" indent="-285750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650" algn="l"/>
              </a:tabLst>
            </a:pPr>
            <a:r>
              <a:rPr lang="en-US" sz="2400" spc="-5" dirty="0">
                <a:latin typeface="Times New Roman"/>
                <a:cs typeface="Times New Roman"/>
              </a:rPr>
              <a:t>Make </a:t>
            </a:r>
            <a:r>
              <a:rPr lang="en-US" sz="2400" dirty="0">
                <a:latin typeface="Times New Roman"/>
                <a:cs typeface="Times New Roman"/>
              </a:rPr>
              <a:t>assumptions about the presence of errors</a:t>
            </a:r>
            <a:r>
              <a:rPr lang="en-US" sz="2400" spc="-17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and  </a:t>
            </a:r>
            <a:r>
              <a:rPr lang="en-US" sz="2400" spc="-5" dirty="0">
                <a:latin typeface="Times New Roman"/>
                <a:cs typeface="Times New Roman"/>
              </a:rPr>
              <a:t>reliability</a:t>
            </a:r>
            <a:endParaRPr lang="en-US" sz="2400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985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lang="en-US" sz="2800" b="1" dirty="0">
                <a:solidFill>
                  <a:srgbClr val="800000"/>
                </a:solidFill>
                <a:latin typeface="Times New Roman"/>
                <a:cs typeface="Times New Roman"/>
              </a:rPr>
              <a:t>What is a random</a:t>
            </a:r>
            <a:r>
              <a:rPr lang="en-US" sz="2800" b="1" spc="-12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lang="en-US" sz="2800" b="1" dirty="0">
                <a:solidFill>
                  <a:srgbClr val="800000"/>
                </a:solidFill>
                <a:latin typeface="Times New Roman"/>
                <a:cs typeface="Times New Roman"/>
              </a:rPr>
              <a:t>variable?</a:t>
            </a:r>
            <a:endParaRPr lang="en-US" sz="2800" dirty="0">
              <a:latin typeface="Times New Roman"/>
              <a:cs typeface="Times New Roman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58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65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A </a:t>
            </a:r>
            <a:r>
              <a:rPr lang="en-US" sz="2400" spc="-5" dirty="0">
                <a:latin typeface="Times New Roman"/>
                <a:cs typeface="Times New Roman"/>
              </a:rPr>
              <a:t>random variable </a:t>
            </a:r>
            <a:r>
              <a:rPr lang="en-US" sz="2400" i="1" dirty="0">
                <a:latin typeface="Times New Roman"/>
                <a:cs typeface="Times New Roman"/>
              </a:rPr>
              <a:t>x </a:t>
            </a:r>
            <a:r>
              <a:rPr lang="en-US" sz="2400" dirty="0">
                <a:latin typeface="Times New Roman"/>
                <a:cs typeface="Times New Roman"/>
              </a:rPr>
              <a:t>on a sample space </a:t>
            </a:r>
            <a:r>
              <a:rPr lang="en-US" sz="2400" i="1" dirty="0">
                <a:latin typeface="Times New Roman"/>
                <a:cs typeface="Times New Roman"/>
              </a:rPr>
              <a:t>S </a:t>
            </a:r>
            <a:r>
              <a:rPr lang="en-US" sz="2400" dirty="0">
                <a:latin typeface="Times New Roman"/>
                <a:cs typeface="Times New Roman"/>
              </a:rPr>
              <a:t>is a </a:t>
            </a:r>
            <a:r>
              <a:rPr lang="en-US" sz="2400" spc="-5" dirty="0">
                <a:latin typeface="Times New Roman"/>
                <a:cs typeface="Times New Roman"/>
              </a:rPr>
              <a:t>rule </a:t>
            </a:r>
            <a:r>
              <a:rPr lang="en-US" sz="2400" dirty="0">
                <a:latin typeface="Times New Roman"/>
                <a:cs typeface="Times New Roman"/>
              </a:rPr>
              <a:t>that  assigns a numerical value to each outcome of </a:t>
            </a:r>
            <a:r>
              <a:rPr lang="en-US" sz="2400" i="1" dirty="0">
                <a:latin typeface="Times New Roman"/>
                <a:cs typeface="Times New Roman"/>
              </a:rPr>
              <a:t>S </a:t>
            </a:r>
            <a:r>
              <a:rPr lang="en-US" sz="2400" spc="-5" dirty="0">
                <a:latin typeface="Times New Roman"/>
                <a:cs typeface="Times New Roman"/>
              </a:rPr>
              <a:t>(a</a:t>
            </a:r>
            <a:r>
              <a:rPr lang="en-US" sz="2400" spc="-21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function  of </a:t>
            </a:r>
            <a:r>
              <a:rPr lang="en-US" sz="2400" i="1" dirty="0">
                <a:latin typeface="Times New Roman"/>
                <a:cs typeface="Times New Roman"/>
              </a:rPr>
              <a:t>S </a:t>
            </a:r>
            <a:r>
              <a:rPr lang="en-US" sz="2400" dirty="0">
                <a:latin typeface="Times New Roman"/>
                <a:cs typeface="Times New Roman"/>
              </a:rPr>
              <a:t>into a </a:t>
            </a:r>
            <a:r>
              <a:rPr lang="en-US" sz="2400" spc="-5" dirty="0">
                <a:latin typeface="Times New Roman"/>
                <a:cs typeface="Times New Roman"/>
              </a:rPr>
              <a:t>set of real</a:t>
            </a:r>
            <a:r>
              <a:rPr lang="en-US" sz="2400" spc="-9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numbers)</a:t>
            </a:r>
            <a:endParaRPr lang="en-US" sz="2400" dirty="0">
              <a:latin typeface="Times New Roman"/>
              <a:cs typeface="Times New Roman"/>
            </a:endParaRPr>
          </a:p>
          <a:p>
            <a:pPr marL="355600" marR="364490" indent="-342900">
              <a:lnSpc>
                <a:spcPct val="100000"/>
              </a:lnSpc>
              <a:spcBef>
                <a:spcPts val="66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lang="en-US" sz="2800" b="1" dirty="0">
                <a:solidFill>
                  <a:srgbClr val="800000"/>
                </a:solidFill>
                <a:latin typeface="Times New Roman"/>
                <a:cs typeface="Times New Roman"/>
              </a:rPr>
              <a:t>In reliability modeling what can be</a:t>
            </a:r>
            <a:r>
              <a:rPr lang="en-US" sz="2800" b="1" spc="-140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lang="en-US" sz="2800" b="1" dirty="0">
                <a:solidFill>
                  <a:srgbClr val="800000"/>
                </a:solidFill>
                <a:latin typeface="Times New Roman"/>
                <a:cs typeface="Times New Roman"/>
              </a:rPr>
              <a:t>represented  by random</a:t>
            </a:r>
            <a:r>
              <a:rPr lang="en-US" sz="2800" b="1" spc="-10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lang="en-US" sz="2800" b="1" dirty="0">
                <a:solidFill>
                  <a:srgbClr val="800000"/>
                </a:solidFill>
                <a:latin typeface="Times New Roman"/>
                <a:cs typeface="Times New Roman"/>
              </a:rPr>
              <a:t>variable?</a:t>
            </a:r>
            <a:endParaRPr lang="en-US" sz="2800" dirty="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58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650" algn="l"/>
              </a:tabLst>
            </a:pPr>
            <a:r>
              <a:rPr lang="en-US" sz="2400" spc="-5" dirty="0">
                <a:latin typeface="Times New Roman"/>
                <a:cs typeface="Times New Roman"/>
              </a:rPr>
              <a:t>Number of failures </a:t>
            </a:r>
            <a:r>
              <a:rPr lang="en-US" sz="2400" dirty="0">
                <a:latin typeface="Times New Roman"/>
                <a:cs typeface="Times New Roman"/>
              </a:rPr>
              <a:t>in an</a:t>
            </a:r>
            <a:r>
              <a:rPr lang="en-US" sz="2400" spc="-10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interval</a:t>
            </a: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65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Time </a:t>
            </a:r>
            <a:r>
              <a:rPr lang="en-US" sz="2400" spc="-5" dirty="0">
                <a:latin typeface="Times New Roman"/>
                <a:cs typeface="Times New Roman"/>
              </a:rPr>
              <a:t>of failure within </a:t>
            </a:r>
            <a:r>
              <a:rPr lang="en-US" sz="2400" dirty="0">
                <a:latin typeface="Times New Roman"/>
                <a:cs typeface="Times New Roman"/>
              </a:rPr>
              <a:t>an</a:t>
            </a:r>
            <a:r>
              <a:rPr lang="en-US" sz="2400" spc="-114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interval</a:t>
            </a: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65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etc.</a:t>
            </a:r>
          </a:p>
          <a:p>
            <a:endParaRPr lang="en-US" dirty="0"/>
          </a:p>
        </p:txBody>
      </p:sp>
      <p:sp>
        <p:nvSpPr>
          <p:cNvPr id="4" name="object 11"/>
          <p:cNvSpPr/>
          <p:nvPr/>
        </p:nvSpPr>
        <p:spPr>
          <a:xfrm>
            <a:off x="2149601" y="5592318"/>
            <a:ext cx="1295400" cy="287020"/>
          </a:xfrm>
          <a:custGeom>
            <a:avLst/>
            <a:gdLst/>
            <a:ahLst/>
            <a:cxnLst/>
            <a:rect l="l" t="t" r="r" b="b"/>
            <a:pathLst>
              <a:path w="1295400" h="287020">
                <a:moveTo>
                  <a:pt x="0" y="0"/>
                </a:moveTo>
                <a:lnTo>
                  <a:pt x="0" y="286512"/>
                </a:lnTo>
                <a:lnTo>
                  <a:pt x="1295400" y="286512"/>
                </a:lnTo>
                <a:lnTo>
                  <a:pt x="1295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2"/>
          <p:cNvSpPr/>
          <p:nvPr/>
        </p:nvSpPr>
        <p:spPr>
          <a:xfrm>
            <a:off x="2145029" y="5587745"/>
            <a:ext cx="1305560" cy="291465"/>
          </a:xfrm>
          <a:custGeom>
            <a:avLst/>
            <a:gdLst/>
            <a:ahLst/>
            <a:cxnLst/>
            <a:rect l="l" t="t" r="r" b="b"/>
            <a:pathLst>
              <a:path w="1305560" h="291464">
                <a:moveTo>
                  <a:pt x="1305306" y="291084"/>
                </a:moveTo>
                <a:lnTo>
                  <a:pt x="1305306" y="0"/>
                </a:lnTo>
                <a:lnTo>
                  <a:pt x="0" y="0"/>
                </a:lnTo>
                <a:lnTo>
                  <a:pt x="0" y="291084"/>
                </a:lnTo>
                <a:lnTo>
                  <a:pt x="4571" y="291084"/>
                </a:lnTo>
                <a:lnTo>
                  <a:pt x="4571" y="9143"/>
                </a:lnTo>
                <a:lnTo>
                  <a:pt x="9906" y="4572"/>
                </a:lnTo>
                <a:lnTo>
                  <a:pt x="9906" y="9143"/>
                </a:lnTo>
                <a:lnTo>
                  <a:pt x="1295400" y="9143"/>
                </a:lnTo>
                <a:lnTo>
                  <a:pt x="1295400" y="4572"/>
                </a:lnTo>
                <a:lnTo>
                  <a:pt x="1299972" y="9143"/>
                </a:lnTo>
                <a:lnTo>
                  <a:pt x="1299972" y="291084"/>
                </a:lnTo>
                <a:lnTo>
                  <a:pt x="1305306" y="291084"/>
                </a:lnTo>
                <a:close/>
              </a:path>
              <a:path w="1305560" h="291464">
                <a:moveTo>
                  <a:pt x="9906" y="9143"/>
                </a:moveTo>
                <a:lnTo>
                  <a:pt x="9906" y="4572"/>
                </a:lnTo>
                <a:lnTo>
                  <a:pt x="4571" y="9143"/>
                </a:lnTo>
                <a:lnTo>
                  <a:pt x="9906" y="9143"/>
                </a:lnTo>
                <a:close/>
              </a:path>
              <a:path w="1305560" h="291464">
                <a:moveTo>
                  <a:pt x="9906" y="291084"/>
                </a:moveTo>
                <a:lnTo>
                  <a:pt x="9906" y="9143"/>
                </a:lnTo>
                <a:lnTo>
                  <a:pt x="4571" y="9143"/>
                </a:lnTo>
                <a:lnTo>
                  <a:pt x="4571" y="291084"/>
                </a:lnTo>
                <a:lnTo>
                  <a:pt x="9906" y="291084"/>
                </a:lnTo>
                <a:close/>
              </a:path>
              <a:path w="1305560" h="291464">
                <a:moveTo>
                  <a:pt x="1299972" y="9143"/>
                </a:moveTo>
                <a:lnTo>
                  <a:pt x="1295400" y="4572"/>
                </a:lnTo>
                <a:lnTo>
                  <a:pt x="1295400" y="9143"/>
                </a:lnTo>
                <a:lnTo>
                  <a:pt x="1299972" y="9143"/>
                </a:lnTo>
                <a:close/>
              </a:path>
              <a:path w="1305560" h="291464">
                <a:moveTo>
                  <a:pt x="1299972" y="291084"/>
                </a:moveTo>
                <a:lnTo>
                  <a:pt x="1299972" y="9143"/>
                </a:lnTo>
                <a:lnTo>
                  <a:pt x="1295400" y="9143"/>
                </a:lnTo>
                <a:lnTo>
                  <a:pt x="1295400" y="291084"/>
                </a:lnTo>
                <a:lnTo>
                  <a:pt x="1299972" y="29108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3"/>
          <p:cNvSpPr/>
          <p:nvPr/>
        </p:nvSpPr>
        <p:spPr>
          <a:xfrm>
            <a:off x="3516629" y="5592318"/>
            <a:ext cx="4392930" cy="287020"/>
          </a:xfrm>
          <a:custGeom>
            <a:avLst/>
            <a:gdLst/>
            <a:ahLst/>
            <a:cxnLst/>
            <a:rect l="l" t="t" r="r" b="b"/>
            <a:pathLst>
              <a:path w="4392930" h="287020">
                <a:moveTo>
                  <a:pt x="0" y="0"/>
                </a:moveTo>
                <a:lnTo>
                  <a:pt x="0" y="286512"/>
                </a:lnTo>
                <a:lnTo>
                  <a:pt x="4392929" y="286512"/>
                </a:lnTo>
                <a:lnTo>
                  <a:pt x="439292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4"/>
          <p:cNvSpPr/>
          <p:nvPr/>
        </p:nvSpPr>
        <p:spPr>
          <a:xfrm>
            <a:off x="3512058" y="5587745"/>
            <a:ext cx="4402455" cy="291465"/>
          </a:xfrm>
          <a:custGeom>
            <a:avLst/>
            <a:gdLst/>
            <a:ahLst/>
            <a:cxnLst/>
            <a:rect l="l" t="t" r="r" b="b"/>
            <a:pathLst>
              <a:path w="4402455" h="291464">
                <a:moveTo>
                  <a:pt x="4402074" y="291084"/>
                </a:moveTo>
                <a:lnTo>
                  <a:pt x="4402074" y="0"/>
                </a:lnTo>
                <a:lnTo>
                  <a:pt x="0" y="0"/>
                </a:lnTo>
                <a:lnTo>
                  <a:pt x="0" y="291084"/>
                </a:lnTo>
                <a:lnTo>
                  <a:pt x="4571" y="291084"/>
                </a:lnTo>
                <a:lnTo>
                  <a:pt x="4571" y="9144"/>
                </a:lnTo>
                <a:lnTo>
                  <a:pt x="9143" y="4572"/>
                </a:lnTo>
                <a:lnTo>
                  <a:pt x="9143" y="9144"/>
                </a:lnTo>
                <a:lnTo>
                  <a:pt x="4392167" y="9143"/>
                </a:lnTo>
                <a:lnTo>
                  <a:pt x="4392167" y="4572"/>
                </a:lnTo>
                <a:lnTo>
                  <a:pt x="4397501" y="9143"/>
                </a:lnTo>
                <a:lnTo>
                  <a:pt x="4397501" y="291084"/>
                </a:lnTo>
                <a:lnTo>
                  <a:pt x="4402074" y="291084"/>
                </a:lnTo>
                <a:close/>
              </a:path>
              <a:path w="4402455" h="291464">
                <a:moveTo>
                  <a:pt x="9143" y="9144"/>
                </a:moveTo>
                <a:lnTo>
                  <a:pt x="9143" y="4572"/>
                </a:lnTo>
                <a:lnTo>
                  <a:pt x="4571" y="9144"/>
                </a:lnTo>
                <a:lnTo>
                  <a:pt x="9143" y="9144"/>
                </a:lnTo>
                <a:close/>
              </a:path>
              <a:path w="4402455" h="291464">
                <a:moveTo>
                  <a:pt x="9143" y="291084"/>
                </a:moveTo>
                <a:lnTo>
                  <a:pt x="9143" y="9144"/>
                </a:lnTo>
                <a:lnTo>
                  <a:pt x="4571" y="9144"/>
                </a:lnTo>
                <a:lnTo>
                  <a:pt x="4571" y="291084"/>
                </a:lnTo>
                <a:lnTo>
                  <a:pt x="9143" y="291084"/>
                </a:lnTo>
                <a:close/>
              </a:path>
              <a:path w="4402455" h="291464">
                <a:moveTo>
                  <a:pt x="4397501" y="9143"/>
                </a:moveTo>
                <a:lnTo>
                  <a:pt x="4392167" y="4572"/>
                </a:lnTo>
                <a:lnTo>
                  <a:pt x="4392167" y="9143"/>
                </a:lnTo>
                <a:lnTo>
                  <a:pt x="4397501" y="9143"/>
                </a:lnTo>
                <a:close/>
              </a:path>
              <a:path w="4402455" h="291464">
                <a:moveTo>
                  <a:pt x="4397501" y="291084"/>
                </a:moveTo>
                <a:lnTo>
                  <a:pt x="4397501" y="9143"/>
                </a:lnTo>
                <a:lnTo>
                  <a:pt x="4392167" y="9143"/>
                </a:lnTo>
                <a:lnTo>
                  <a:pt x="4392167" y="291084"/>
                </a:lnTo>
                <a:lnTo>
                  <a:pt x="4397501" y="29108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5"/>
          <p:cNvSpPr/>
          <p:nvPr/>
        </p:nvSpPr>
        <p:spPr>
          <a:xfrm>
            <a:off x="1716785" y="5796914"/>
            <a:ext cx="6625590" cy="0"/>
          </a:xfrm>
          <a:custGeom>
            <a:avLst/>
            <a:gdLst/>
            <a:ahLst/>
            <a:cxnLst/>
            <a:rect l="l" t="t" r="r" b="b"/>
            <a:pathLst>
              <a:path w="6625590">
                <a:moveTo>
                  <a:pt x="0" y="0"/>
                </a:moveTo>
                <a:lnTo>
                  <a:pt x="6625590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6"/>
          <p:cNvSpPr/>
          <p:nvPr/>
        </p:nvSpPr>
        <p:spPr>
          <a:xfrm>
            <a:off x="8409431" y="5731887"/>
            <a:ext cx="369570" cy="802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20"/>
          <p:cNvSpPr/>
          <p:nvPr/>
        </p:nvSpPr>
        <p:spPr>
          <a:xfrm>
            <a:off x="2149601" y="5878068"/>
            <a:ext cx="1295400" cy="146050"/>
          </a:xfrm>
          <a:custGeom>
            <a:avLst/>
            <a:gdLst/>
            <a:ahLst/>
            <a:cxnLst/>
            <a:rect l="l" t="t" r="r" b="b"/>
            <a:pathLst>
              <a:path w="1295400" h="146050">
                <a:moveTo>
                  <a:pt x="0" y="0"/>
                </a:moveTo>
                <a:lnTo>
                  <a:pt x="0" y="145541"/>
                </a:lnTo>
                <a:lnTo>
                  <a:pt x="1295400" y="145541"/>
                </a:lnTo>
                <a:lnTo>
                  <a:pt x="1295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21"/>
          <p:cNvSpPr/>
          <p:nvPr/>
        </p:nvSpPr>
        <p:spPr>
          <a:xfrm>
            <a:off x="2145029" y="5878830"/>
            <a:ext cx="1305560" cy="150495"/>
          </a:xfrm>
          <a:custGeom>
            <a:avLst/>
            <a:gdLst/>
            <a:ahLst/>
            <a:cxnLst/>
            <a:rect l="l" t="t" r="r" b="b"/>
            <a:pathLst>
              <a:path w="1305560" h="150495">
                <a:moveTo>
                  <a:pt x="9906" y="140207"/>
                </a:moveTo>
                <a:lnTo>
                  <a:pt x="9906" y="0"/>
                </a:lnTo>
                <a:lnTo>
                  <a:pt x="0" y="0"/>
                </a:lnTo>
                <a:lnTo>
                  <a:pt x="0" y="150113"/>
                </a:lnTo>
                <a:lnTo>
                  <a:pt x="4571" y="150113"/>
                </a:lnTo>
                <a:lnTo>
                  <a:pt x="4571" y="140207"/>
                </a:lnTo>
                <a:lnTo>
                  <a:pt x="9906" y="140207"/>
                </a:lnTo>
                <a:close/>
              </a:path>
              <a:path w="1305560" h="150495">
                <a:moveTo>
                  <a:pt x="1299972" y="140207"/>
                </a:moveTo>
                <a:lnTo>
                  <a:pt x="4571" y="140207"/>
                </a:lnTo>
                <a:lnTo>
                  <a:pt x="9906" y="144779"/>
                </a:lnTo>
                <a:lnTo>
                  <a:pt x="9906" y="150113"/>
                </a:lnTo>
                <a:lnTo>
                  <a:pt x="1295400" y="150113"/>
                </a:lnTo>
                <a:lnTo>
                  <a:pt x="1295400" y="144779"/>
                </a:lnTo>
                <a:lnTo>
                  <a:pt x="1299972" y="140207"/>
                </a:lnTo>
                <a:close/>
              </a:path>
              <a:path w="1305560" h="150495">
                <a:moveTo>
                  <a:pt x="9906" y="150113"/>
                </a:moveTo>
                <a:lnTo>
                  <a:pt x="9906" y="144779"/>
                </a:lnTo>
                <a:lnTo>
                  <a:pt x="4571" y="140207"/>
                </a:lnTo>
                <a:lnTo>
                  <a:pt x="4571" y="150113"/>
                </a:lnTo>
                <a:lnTo>
                  <a:pt x="9906" y="150113"/>
                </a:lnTo>
                <a:close/>
              </a:path>
              <a:path w="1305560" h="150495">
                <a:moveTo>
                  <a:pt x="1305306" y="150113"/>
                </a:moveTo>
                <a:lnTo>
                  <a:pt x="1305306" y="0"/>
                </a:lnTo>
                <a:lnTo>
                  <a:pt x="1295400" y="0"/>
                </a:lnTo>
                <a:lnTo>
                  <a:pt x="1295400" y="140207"/>
                </a:lnTo>
                <a:lnTo>
                  <a:pt x="1299972" y="140207"/>
                </a:lnTo>
                <a:lnTo>
                  <a:pt x="1299972" y="150113"/>
                </a:lnTo>
                <a:lnTo>
                  <a:pt x="1305306" y="150113"/>
                </a:lnTo>
                <a:close/>
              </a:path>
              <a:path w="1305560" h="150495">
                <a:moveTo>
                  <a:pt x="1299972" y="150113"/>
                </a:moveTo>
                <a:lnTo>
                  <a:pt x="1299972" y="140207"/>
                </a:lnTo>
                <a:lnTo>
                  <a:pt x="1295400" y="144779"/>
                </a:lnTo>
                <a:lnTo>
                  <a:pt x="1295400" y="150113"/>
                </a:lnTo>
                <a:lnTo>
                  <a:pt x="1299972" y="15011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22"/>
          <p:cNvSpPr/>
          <p:nvPr/>
        </p:nvSpPr>
        <p:spPr>
          <a:xfrm>
            <a:off x="3516629" y="5878068"/>
            <a:ext cx="4392930" cy="146050"/>
          </a:xfrm>
          <a:custGeom>
            <a:avLst/>
            <a:gdLst/>
            <a:ahLst/>
            <a:cxnLst/>
            <a:rect l="l" t="t" r="r" b="b"/>
            <a:pathLst>
              <a:path w="4392930" h="146050">
                <a:moveTo>
                  <a:pt x="0" y="0"/>
                </a:moveTo>
                <a:lnTo>
                  <a:pt x="0" y="145542"/>
                </a:lnTo>
                <a:lnTo>
                  <a:pt x="4392929" y="145541"/>
                </a:lnTo>
                <a:lnTo>
                  <a:pt x="439292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23"/>
          <p:cNvSpPr/>
          <p:nvPr/>
        </p:nvSpPr>
        <p:spPr>
          <a:xfrm>
            <a:off x="3512058" y="5878830"/>
            <a:ext cx="4402455" cy="150495"/>
          </a:xfrm>
          <a:custGeom>
            <a:avLst/>
            <a:gdLst/>
            <a:ahLst/>
            <a:cxnLst/>
            <a:rect l="l" t="t" r="r" b="b"/>
            <a:pathLst>
              <a:path w="4402455" h="150495">
                <a:moveTo>
                  <a:pt x="9143" y="140208"/>
                </a:moveTo>
                <a:lnTo>
                  <a:pt x="9143" y="0"/>
                </a:lnTo>
                <a:lnTo>
                  <a:pt x="0" y="0"/>
                </a:lnTo>
                <a:lnTo>
                  <a:pt x="0" y="150114"/>
                </a:lnTo>
                <a:lnTo>
                  <a:pt x="4571" y="150114"/>
                </a:lnTo>
                <a:lnTo>
                  <a:pt x="4571" y="140208"/>
                </a:lnTo>
                <a:lnTo>
                  <a:pt x="9143" y="140208"/>
                </a:lnTo>
                <a:close/>
              </a:path>
              <a:path w="4402455" h="150495">
                <a:moveTo>
                  <a:pt x="4397501" y="140207"/>
                </a:moveTo>
                <a:lnTo>
                  <a:pt x="4571" y="140208"/>
                </a:lnTo>
                <a:lnTo>
                  <a:pt x="9143" y="144780"/>
                </a:lnTo>
                <a:lnTo>
                  <a:pt x="9143" y="150114"/>
                </a:lnTo>
                <a:lnTo>
                  <a:pt x="4392167" y="150113"/>
                </a:lnTo>
                <a:lnTo>
                  <a:pt x="4392167" y="144779"/>
                </a:lnTo>
                <a:lnTo>
                  <a:pt x="4397501" y="140207"/>
                </a:lnTo>
                <a:close/>
              </a:path>
              <a:path w="4402455" h="150495">
                <a:moveTo>
                  <a:pt x="9143" y="150114"/>
                </a:moveTo>
                <a:lnTo>
                  <a:pt x="9143" y="144780"/>
                </a:lnTo>
                <a:lnTo>
                  <a:pt x="4571" y="140208"/>
                </a:lnTo>
                <a:lnTo>
                  <a:pt x="4571" y="150114"/>
                </a:lnTo>
                <a:lnTo>
                  <a:pt x="9143" y="150114"/>
                </a:lnTo>
                <a:close/>
              </a:path>
              <a:path w="4402455" h="150495">
                <a:moveTo>
                  <a:pt x="4402074" y="150113"/>
                </a:moveTo>
                <a:lnTo>
                  <a:pt x="4402074" y="0"/>
                </a:lnTo>
                <a:lnTo>
                  <a:pt x="4392167" y="0"/>
                </a:lnTo>
                <a:lnTo>
                  <a:pt x="4392167" y="140207"/>
                </a:lnTo>
                <a:lnTo>
                  <a:pt x="4397501" y="140207"/>
                </a:lnTo>
                <a:lnTo>
                  <a:pt x="4397501" y="150113"/>
                </a:lnTo>
                <a:lnTo>
                  <a:pt x="4402074" y="150113"/>
                </a:lnTo>
                <a:close/>
              </a:path>
              <a:path w="4402455" h="150495">
                <a:moveTo>
                  <a:pt x="4397501" y="150113"/>
                </a:moveTo>
                <a:lnTo>
                  <a:pt x="4397501" y="140207"/>
                </a:lnTo>
                <a:lnTo>
                  <a:pt x="4392167" y="144779"/>
                </a:lnTo>
                <a:lnTo>
                  <a:pt x="4392167" y="150113"/>
                </a:lnTo>
                <a:lnTo>
                  <a:pt x="4397501" y="15011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4"/>
          <p:cNvSpPr txBox="1"/>
          <p:nvPr/>
        </p:nvSpPr>
        <p:spPr>
          <a:xfrm>
            <a:off x="2299970" y="6069582"/>
            <a:ext cx="911860" cy="258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Tahoma"/>
                <a:cs typeface="Tahoma"/>
              </a:rPr>
              <a:t>Previous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0" name="object 25"/>
          <p:cNvSpPr txBox="1"/>
          <p:nvPr/>
        </p:nvSpPr>
        <p:spPr>
          <a:xfrm>
            <a:off x="3595370" y="5562600"/>
            <a:ext cx="4163060" cy="765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26415" algn="l"/>
                <a:tab pos="948690" algn="l"/>
                <a:tab pos="1740535" algn="l"/>
                <a:tab pos="2902585" algn="l"/>
                <a:tab pos="3982085" algn="l"/>
              </a:tabLst>
            </a:pPr>
            <a:r>
              <a:rPr sz="2400" b="1" spc="-5" dirty="0">
                <a:solidFill>
                  <a:srgbClr val="3333CC"/>
                </a:solidFill>
                <a:latin typeface="Symbol"/>
                <a:cs typeface="Symbol"/>
              </a:rPr>
              <a:t>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400" b="1" spc="-5" dirty="0">
                <a:solidFill>
                  <a:srgbClr val="3333CC"/>
                </a:solidFill>
                <a:latin typeface="Symbol"/>
                <a:cs typeface="Symbol"/>
              </a:rPr>
              <a:t>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400" b="1" spc="-5" dirty="0">
                <a:solidFill>
                  <a:srgbClr val="3333CC"/>
                </a:solidFill>
                <a:latin typeface="Symbol"/>
                <a:cs typeface="Symbol"/>
              </a:rPr>
              <a:t>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400" b="1" spc="-5" dirty="0">
                <a:solidFill>
                  <a:srgbClr val="3333CC"/>
                </a:solidFill>
                <a:latin typeface="Symbol"/>
                <a:cs typeface="Symbol"/>
              </a:rPr>
              <a:t>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400" b="1" spc="-5" dirty="0">
                <a:solidFill>
                  <a:srgbClr val="3333CC"/>
                </a:solidFill>
                <a:latin typeface="Symbol"/>
                <a:cs typeface="Symbol"/>
              </a:rPr>
              <a:t>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400" b="1" spc="-5" dirty="0">
                <a:solidFill>
                  <a:srgbClr val="3333CC"/>
                </a:solidFill>
                <a:latin typeface="Symbol"/>
                <a:cs typeface="Symbol"/>
              </a:rPr>
              <a:t></a:t>
            </a:r>
            <a:endParaRPr sz="2400">
              <a:latin typeface="Symbol"/>
              <a:cs typeface="Symbol"/>
            </a:endParaRPr>
          </a:p>
          <a:p>
            <a:pPr marL="865505">
              <a:lnSpc>
                <a:spcPct val="100000"/>
              </a:lnSpc>
              <a:spcBef>
                <a:spcPts val="1110"/>
              </a:spcBef>
            </a:pPr>
            <a:r>
              <a:rPr sz="1600" b="1" dirty="0">
                <a:latin typeface="Tahoma"/>
                <a:cs typeface="Tahoma"/>
              </a:rPr>
              <a:t>Current time</a:t>
            </a:r>
            <a:r>
              <a:rPr sz="1600" b="1" spc="-80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interval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1" name="object 26"/>
          <p:cNvSpPr txBox="1"/>
          <p:nvPr/>
        </p:nvSpPr>
        <p:spPr>
          <a:xfrm>
            <a:off x="8043150" y="6069582"/>
            <a:ext cx="513080" cy="258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5" dirty="0">
                <a:latin typeface="Tahoma"/>
                <a:cs typeface="Tahoma"/>
              </a:rPr>
              <a:t>Next</a:t>
            </a:r>
            <a:endParaRPr sz="16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216456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marR="260985" indent="-342900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lang="en-US" sz="3600" spc="-5" dirty="0">
                <a:latin typeface="Times New Roman"/>
                <a:cs typeface="Times New Roman"/>
              </a:rPr>
              <a:t>Suppose that a random variable </a:t>
            </a:r>
            <a:r>
              <a:rPr lang="en-US" sz="3600" i="1" spc="-5" dirty="0">
                <a:latin typeface="Times New Roman"/>
                <a:cs typeface="Times New Roman"/>
              </a:rPr>
              <a:t>X </a:t>
            </a:r>
            <a:r>
              <a:rPr lang="en-US" sz="3600" spc="-5" dirty="0">
                <a:latin typeface="Times New Roman"/>
                <a:cs typeface="Times New Roman"/>
              </a:rPr>
              <a:t>assigns a  finite number of values to a sample space</a:t>
            </a:r>
            <a:r>
              <a:rPr lang="en-US" sz="3600" spc="100" dirty="0">
                <a:latin typeface="Times New Roman"/>
                <a:cs typeface="Times New Roman"/>
              </a:rPr>
              <a:t> </a:t>
            </a:r>
            <a:r>
              <a:rPr lang="en-US" sz="3600" i="1" spc="-5" dirty="0">
                <a:latin typeface="Times New Roman"/>
                <a:cs typeface="Times New Roman"/>
              </a:rPr>
              <a:t>S</a:t>
            </a:r>
            <a:endParaRPr lang="en-US" sz="36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76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lang="en-US" sz="3600" spc="-5" dirty="0">
                <a:latin typeface="Times New Roman"/>
                <a:cs typeface="Times New Roman"/>
              </a:rPr>
              <a:t>Then </a:t>
            </a:r>
            <a:r>
              <a:rPr lang="en-US" sz="3600" i="1" spc="-5" dirty="0">
                <a:latin typeface="Times New Roman"/>
                <a:cs typeface="Times New Roman"/>
              </a:rPr>
              <a:t>X </a:t>
            </a:r>
            <a:r>
              <a:rPr lang="en-US" sz="3600" spc="-5" dirty="0">
                <a:latin typeface="Times New Roman"/>
                <a:cs typeface="Times New Roman"/>
              </a:rPr>
              <a:t>induces a </a:t>
            </a:r>
            <a:r>
              <a:rPr lang="en-US" sz="3600" b="1" i="1" spc="-10" dirty="0">
                <a:solidFill>
                  <a:srgbClr val="800000"/>
                </a:solidFill>
                <a:latin typeface="Times New Roman"/>
                <a:cs typeface="Times New Roman"/>
              </a:rPr>
              <a:t>distribution function </a:t>
            </a:r>
            <a:r>
              <a:rPr lang="en-US" sz="3600" i="1" spc="-5" dirty="0">
                <a:latin typeface="Times New Roman"/>
                <a:cs typeface="Times New Roman"/>
              </a:rPr>
              <a:t>f </a:t>
            </a:r>
            <a:r>
              <a:rPr lang="en-US" sz="3600" spc="-5" dirty="0">
                <a:latin typeface="Times New Roman"/>
                <a:cs typeface="Times New Roman"/>
              </a:rPr>
              <a:t>that  assigns probabilities to the points in</a:t>
            </a:r>
            <a:r>
              <a:rPr lang="en-US" sz="3600" spc="70" dirty="0">
                <a:latin typeface="Times New Roman"/>
                <a:cs typeface="Times New Roman"/>
              </a:rPr>
              <a:t> </a:t>
            </a:r>
            <a:r>
              <a:rPr lang="en-US" sz="3600" i="1" spc="5" dirty="0">
                <a:latin typeface="Times New Roman"/>
                <a:cs typeface="Times New Roman"/>
              </a:rPr>
              <a:t>R</a:t>
            </a:r>
            <a:r>
              <a:rPr lang="en-US" sz="3600" i="1" spc="7" baseline="-21164" dirty="0">
                <a:latin typeface="Times New Roman"/>
                <a:cs typeface="Times New Roman"/>
              </a:rPr>
              <a:t>x</a:t>
            </a:r>
            <a:endParaRPr lang="en-US" sz="3600" baseline="-21164" dirty="0">
              <a:latin typeface="Times New Roman"/>
              <a:cs typeface="Times New Roman"/>
            </a:endParaRPr>
          </a:p>
          <a:p>
            <a:pPr marL="927100" marR="3268979">
              <a:lnSpc>
                <a:spcPct val="120000"/>
              </a:lnSpc>
            </a:pPr>
            <a:r>
              <a:rPr lang="en-US" sz="3600" i="1" spc="-5" dirty="0">
                <a:latin typeface="Times New Roman"/>
                <a:cs typeface="Times New Roman"/>
              </a:rPr>
              <a:t>R</a:t>
            </a:r>
            <a:r>
              <a:rPr lang="en-US" sz="2400" i="1" spc="-5" dirty="0">
                <a:latin typeface="Times New Roman"/>
                <a:cs typeface="Times New Roman"/>
              </a:rPr>
              <a:t>x </a:t>
            </a:r>
            <a:r>
              <a:rPr lang="en-US" sz="3600" i="1" spc="-5" dirty="0">
                <a:latin typeface="Times New Roman"/>
                <a:cs typeface="Times New Roman"/>
              </a:rPr>
              <a:t>={x</a:t>
            </a:r>
            <a:r>
              <a:rPr lang="en-US" sz="2400" i="1" spc="-5" dirty="0">
                <a:latin typeface="Times New Roman"/>
                <a:cs typeface="Times New Roman"/>
              </a:rPr>
              <a:t>1</a:t>
            </a:r>
            <a:r>
              <a:rPr lang="en-US" sz="3600" i="1" spc="-5" dirty="0">
                <a:latin typeface="Times New Roman"/>
                <a:cs typeface="Times New Roman"/>
              </a:rPr>
              <a:t>, x</a:t>
            </a:r>
            <a:r>
              <a:rPr lang="en-US" sz="2400" i="1" spc="-5" dirty="0">
                <a:latin typeface="Times New Roman"/>
                <a:cs typeface="Times New Roman"/>
              </a:rPr>
              <a:t>2</a:t>
            </a:r>
            <a:r>
              <a:rPr lang="en-US" sz="3600" i="1" spc="-5" dirty="0">
                <a:latin typeface="Times New Roman"/>
                <a:cs typeface="Times New Roman"/>
              </a:rPr>
              <a:t>, x</a:t>
            </a:r>
            <a:r>
              <a:rPr lang="en-US" sz="2400" i="1" spc="-5" dirty="0">
                <a:latin typeface="Times New Roman"/>
                <a:cs typeface="Times New Roman"/>
              </a:rPr>
              <a:t>3</a:t>
            </a:r>
            <a:r>
              <a:rPr lang="en-US" sz="3600" i="1" spc="-5" dirty="0">
                <a:latin typeface="Times New Roman"/>
                <a:cs typeface="Times New Roman"/>
              </a:rPr>
              <a:t>, …, </a:t>
            </a:r>
            <a:r>
              <a:rPr lang="en-US" sz="3600" i="1" spc="-5" dirty="0" err="1">
                <a:latin typeface="Times New Roman"/>
                <a:cs typeface="Times New Roman"/>
              </a:rPr>
              <a:t>x</a:t>
            </a:r>
            <a:r>
              <a:rPr lang="en-US" sz="2400" i="1" spc="-5" dirty="0" err="1">
                <a:latin typeface="Times New Roman"/>
                <a:cs typeface="Times New Roman"/>
              </a:rPr>
              <a:t>n</a:t>
            </a:r>
            <a:r>
              <a:rPr lang="en-US" sz="3600" i="1" spc="-5" dirty="0">
                <a:latin typeface="Times New Roman"/>
                <a:cs typeface="Times New Roman"/>
              </a:rPr>
              <a:t>}  f(</a:t>
            </a:r>
            <a:r>
              <a:rPr lang="en-US" sz="3600" i="1" spc="-5" dirty="0" err="1">
                <a:latin typeface="Times New Roman"/>
                <a:cs typeface="Times New Roman"/>
              </a:rPr>
              <a:t>x</a:t>
            </a:r>
            <a:r>
              <a:rPr lang="en-US" sz="2400" i="1" spc="-5" dirty="0" err="1">
                <a:latin typeface="Times New Roman"/>
                <a:cs typeface="Times New Roman"/>
              </a:rPr>
              <a:t>k</a:t>
            </a:r>
            <a:r>
              <a:rPr lang="en-US" sz="3600" i="1" spc="-5" dirty="0">
                <a:latin typeface="Times New Roman"/>
                <a:cs typeface="Times New Roman"/>
              </a:rPr>
              <a:t>) = P(</a:t>
            </a:r>
            <a:r>
              <a:rPr lang="en-US" sz="3600" i="1" spc="-70" dirty="0">
                <a:latin typeface="Times New Roman"/>
                <a:cs typeface="Times New Roman"/>
              </a:rPr>
              <a:t> </a:t>
            </a:r>
            <a:r>
              <a:rPr lang="en-US" sz="3600" i="1" spc="-5" dirty="0">
                <a:latin typeface="Times New Roman"/>
                <a:cs typeface="Times New Roman"/>
              </a:rPr>
              <a:t>X=</a:t>
            </a:r>
            <a:r>
              <a:rPr lang="en-US" sz="3600" i="1" spc="-5" dirty="0" err="1">
                <a:latin typeface="Times New Roman"/>
                <a:cs typeface="Times New Roman"/>
              </a:rPr>
              <a:t>x</a:t>
            </a:r>
            <a:r>
              <a:rPr lang="en-US" sz="2400" i="1" spc="-5" dirty="0" err="1">
                <a:latin typeface="Times New Roman"/>
                <a:cs typeface="Times New Roman"/>
              </a:rPr>
              <a:t>k</a:t>
            </a:r>
            <a:r>
              <a:rPr lang="en-US" sz="3600" i="1" spc="-5" dirty="0">
                <a:latin typeface="Times New Roman"/>
                <a:cs typeface="Times New Roman"/>
              </a:rPr>
              <a:t>)</a:t>
            </a:r>
            <a:endParaRPr lang="en-US" sz="3600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742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355600" marR="5080" indent="-342900">
              <a:lnSpc>
                <a:spcPts val="3020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lang="en-US" sz="3600" dirty="0">
                <a:latin typeface="Times New Roman"/>
                <a:cs typeface="Times New Roman"/>
              </a:rPr>
              <a:t>The set of ordered pairs </a:t>
            </a:r>
            <a:r>
              <a:rPr lang="en-US" sz="3600" spc="-5" dirty="0">
                <a:latin typeface="Times New Roman"/>
                <a:cs typeface="Times New Roman"/>
              </a:rPr>
              <a:t>[</a:t>
            </a:r>
            <a:r>
              <a:rPr lang="en-US" sz="3600" i="1" spc="-5" dirty="0" err="1">
                <a:latin typeface="Times New Roman"/>
                <a:cs typeface="Times New Roman"/>
              </a:rPr>
              <a:t>x</a:t>
            </a:r>
            <a:r>
              <a:rPr lang="en-US" sz="2400" i="1" spc="-5" dirty="0" err="1">
                <a:latin typeface="Times New Roman"/>
                <a:cs typeface="Times New Roman"/>
              </a:rPr>
              <a:t>k</a:t>
            </a:r>
            <a:r>
              <a:rPr lang="en-US" sz="3600" i="1" spc="-5" dirty="0">
                <a:latin typeface="Times New Roman"/>
                <a:cs typeface="Times New Roman"/>
              </a:rPr>
              <a:t>, f(</a:t>
            </a:r>
            <a:r>
              <a:rPr lang="en-US" sz="3600" i="1" spc="-5" dirty="0" err="1">
                <a:latin typeface="Times New Roman"/>
                <a:cs typeface="Times New Roman"/>
              </a:rPr>
              <a:t>x</a:t>
            </a:r>
            <a:r>
              <a:rPr lang="en-US" sz="2400" i="1" spc="-5" dirty="0" err="1">
                <a:latin typeface="Times New Roman"/>
                <a:cs typeface="Times New Roman"/>
              </a:rPr>
              <a:t>k</a:t>
            </a:r>
            <a:r>
              <a:rPr lang="en-US" sz="3600" i="1" spc="-5" dirty="0">
                <a:latin typeface="Times New Roman"/>
                <a:cs typeface="Times New Roman"/>
              </a:rPr>
              <a:t>)</a:t>
            </a:r>
            <a:r>
              <a:rPr lang="en-US" sz="3600" spc="-5" dirty="0">
                <a:latin typeface="Times New Roman"/>
                <a:cs typeface="Times New Roman"/>
              </a:rPr>
              <a:t>] </a:t>
            </a:r>
            <a:r>
              <a:rPr lang="en-US" sz="3600" dirty="0">
                <a:latin typeface="Times New Roman"/>
                <a:cs typeface="Times New Roman"/>
              </a:rPr>
              <a:t>is usually  represented by a table or a graph</a:t>
            </a:r>
            <a:r>
              <a:rPr lang="en-US" sz="3600" spc="-170" dirty="0">
                <a:latin typeface="Times New Roman"/>
                <a:cs typeface="Times New Roman"/>
              </a:rPr>
              <a:t> </a:t>
            </a:r>
            <a:r>
              <a:rPr lang="en-US" sz="3600" dirty="0">
                <a:latin typeface="Times New Roman"/>
                <a:cs typeface="Times New Roman"/>
              </a:rPr>
              <a:t>(histogram)</a:t>
            </a:r>
          </a:p>
          <a:p>
            <a:pPr marL="355600" marR="5080" indent="-342900">
              <a:lnSpc>
                <a:spcPts val="3020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endParaRPr lang="en-US" sz="36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3020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endParaRPr lang="en-US" sz="36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3020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endParaRPr lang="en-US" sz="36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3020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endParaRPr lang="en-US" sz="36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3020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endParaRPr lang="en-US" sz="36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3020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endParaRPr lang="en-US" sz="36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3020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endParaRPr lang="en-US" sz="36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3020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lang="en-US" sz="3600" dirty="0">
                <a:latin typeface="Times New Roman"/>
                <a:cs typeface="Times New Roman"/>
              </a:rPr>
              <a:t>The expected </a:t>
            </a:r>
            <a:r>
              <a:rPr lang="en-US" sz="3600" spc="-5" dirty="0">
                <a:latin typeface="Times New Roman"/>
                <a:cs typeface="Times New Roman"/>
              </a:rPr>
              <a:t>value of </a:t>
            </a:r>
            <a:r>
              <a:rPr lang="en-US" sz="3600" i="1" spc="-5" dirty="0">
                <a:latin typeface="Times New Roman"/>
                <a:cs typeface="Times New Roman"/>
              </a:rPr>
              <a:t>X</a:t>
            </a:r>
            <a:r>
              <a:rPr lang="en-US" sz="3600" spc="-5" dirty="0">
                <a:latin typeface="Times New Roman"/>
                <a:cs typeface="Times New Roman"/>
              </a:rPr>
              <a:t>, </a:t>
            </a:r>
            <a:r>
              <a:rPr lang="en-US" sz="3600" dirty="0">
                <a:latin typeface="Times New Roman"/>
                <a:cs typeface="Times New Roman"/>
              </a:rPr>
              <a:t>denoted by </a:t>
            </a:r>
            <a:r>
              <a:rPr lang="en-US" sz="3600" i="1" spc="-5" dirty="0">
                <a:latin typeface="Times New Roman"/>
                <a:cs typeface="Times New Roman"/>
              </a:rPr>
              <a:t>E(X)</a:t>
            </a:r>
            <a:r>
              <a:rPr lang="en-US" sz="3600" i="1" spc="-135" dirty="0">
                <a:latin typeface="Times New Roman"/>
                <a:cs typeface="Times New Roman"/>
              </a:rPr>
              <a:t> </a:t>
            </a:r>
            <a:r>
              <a:rPr lang="en-US" sz="3600" dirty="0">
                <a:latin typeface="Times New Roman"/>
                <a:cs typeface="Times New Roman"/>
              </a:rPr>
              <a:t>is defined</a:t>
            </a:r>
            <a:r>
              <a:rPr lang="en-US" sz="3600" spc="-114" dirty="0">
                <a:latin typeface="Times New Roman"/>
                <a:cs typeface="Times New Roman"/>
              </a:rPr>
              <a:t> </a:t>
            </a:r>
            <a:r>
              <a:rPr lang="en-US" sz="3600" dirty="0">
                <a:latin typeface="Times New Roman"/>
                <a:cs typeface="Times New Roman"/>
              </a:rPr>
              <a:t>by</a:t>
            </a:r>
          </a:p>
          <a:p>
            <a:pPr marL="927100">
              <a:lnSpc>
                <a:spcPct val="100000"/>
              </a:lnSpc>
              <a:spcBef>
                <a:spcPts val="290"/>
              </a:spcBef>
            </a:pPr>
            <a:r>
              <a:rPr lang="en-US" sz="3600" i="1" dirty="0">
                <a:latin typeface="Times New Roman"/>
                <a:cs typeface="Times New Roman"/>
              </a:rPr>
              <a:t>E(X)</a:t>
            </a:r>
            <a:r>
              <a:rPr lang="en-US" sz="3600" i="1" spc="-5" dirty="0">
                <a:latin typeface="Times New Roman"/>
                <a:cs typeface="Times New Roman"/>
              </a:rPr>
              <a:t> </a:t>
            </a:r>
            <a:r>
              <a:rPr lang="en-US" sz="3600" i="1" dirty="0">
                <a:latin typeface="Times New Roman"/>
                <a:cs typeface="Times New Roman"/>
              </a:rPr>
              <a:t>=</a:t>
            </a:r>
            <a:r>
              <a:rPr lang="en-US" sz="3600" i="1" spc="-5" dirty="0">
                <a:latin typeface="Times New Roman"/>
                <a:cs typeface="Times New Roman"/>
              </a:rPr>
              <a:t> x</a:t>
            </a:r>
            <a:r>
              <a:rPr lang="en-US" sz="2400" i="1" spc="-5" dirty="0">
                <a:latin typeface="Times New Roman"/>
                <a:cs typeface="Times New Roman"/>
              </a:rPr>
              <a:t>1</a:t>
            </a:r>
            <a:r>
              <a:rPr lang="en-US" sz="2400" i="1" spc="-165" dirty="0">
                <a:latin typeface="Times New Roman"/>
                <a:cs typeface="Times New Roman"/>
              </a:rPr>
              <a:t> </a:t>
            </a:r>
            <a:r>
              <a:rPr lang="en-US" sz="3600" i="1" spc="-5" dirty="0">
                <a:latin typeface="Times New Roman"/>
                <a:cs typeface="Times New Roman"/>
              </a:rPr>
              <a:t>f(x</a:t>
            </a:r>
            <a:r>
              <a:rPr lang="en-US" sz="2800" i="1" spc="-5" dirty="0">
                <a:latin typeface="Times New Roman"/>
                <a:cs typeface="Times New Roman"/>
              </a:rPr>
              <a:t>1</a:t>
            </a:r>
            <a:r>
              <a:rPr lang="en-US" sz="3600" i="1" spc="-5" dirty="0">
                <a:latin typeface="Times New Roman"/>
                <a:cs typeface="Times New Roman"/>
              </a:rPr>
              <a:t>)</a:t>
            </a:r>
            <a:r>
              <a:rPr lang="en-US" sz="3600" i="1" spc="-10" dirty="0">
                <a:latin typeface="Times New Roman"/>
                <a:cs typeface="Times New Roman"/>
              </a:rPr>
              <a:t> </a:t>
            </a:r>
            <a:r>
              <a:rPr lang="en-US" sz="3600" i="1" dirty="0">
                <a:latin typeface="Times New Roman"/>
                <a:cs typeface="Times New Roman"/>
              </a:rPr>
              <a:t>+</a:t>
            </a:r>
            <a:r>
              <a:rPr lang="en-US" sz="3600" i="1" spc="-10" dirty="0">
                <a:latin typeface="Times New Roman"/>
                <a:cs typeface="Times New Roman"/>
              </a:rPr>
              <a:t> </a:t>
            </a:r>
            <a:r>
              <a:rPr lang="en-US" sz="3600" i="1" spc="-5" dirty="0">
                <a:latin typeface="Times New Roman"/>
                <a:cs typeface="Times New Roman"/>
              </a:rPr>
              <a:t>x</a:t>
            </a:r>
            <a:r>
              <a:rPr lang="en-US" sz="2400" i="1" spc="-5" dirty="0">
                <a:latin typeface="Times New Roman"/>
                <a:cs typeface="Times New Roman"/>
              </a:rPr>
              <a:t>2</a:t>
            </a:r>
            <a:r>
              <a:rPr lang="en-US" sz="2400" i="1" spc="-165" dirty="0">
                <a:latin typeface="Times New Roman"/>
                <a:cs typeface="Times New Roman"/>
              </a:rPr>
              <a:t> </a:t>
            </a:r>
            <a:r>
              <a:rPr lang="en-US" sz="3600" i="1" spc="-5" dirty="0">
                <a:latin typeface="Times New Roman"/>
                <a:cs typeface="Times New Roman"/>
              </a:rPr>
              <a:t>f(x</a:t>
            </a:r>
            <a:r>
              <a:rPr lang="en-US" sz="2800" i="1" spc="-5" dirty="0">
                <a:latin typeface="Times New Roman"/>
                <a:cs typeface="Times New Roman"/>
              </a:rPr>
              <a:t>2</a:t>
            </a:r>
            <a:r>
              <a:rPr lang="en-US" sz="3600" i="1" spc="-5" dirty="0">
                <a:latin typeface="Times New Roman"/>
                <a:cs typeface="Times New Roman"/>
              </a:rPr>
              <a:t>) </a:t>
            </a:r>
            <a:r>
              <a:rPr lang="en-US" sz="3600" i="1" dirty="0">
                <a:latin typeface="Times New Roman"/>
                <a:cs typeface="Times New Roman"/>
              </a:rPr>
              <a:t>+</a:t>
            </a:r>
            <a:r>
              <a:rPr lang="en-US" sz="3600" i="1" spc="-5" dirty="0">
                <a:latin typeface="Times New Roman"/>
                <a:cs typeface="Times New Roman"/>
              </a:rPr>
              <a:t> …+ </a:t>
            </a:r>
            <a:r>
              <a:rPr lang="en-US" sz="3600" i="1" spc="-5" dirty="0" err="1">
                <a:latin typeface="Times New Roman"/>
                <a:cs typeface="Times New Roman"/>
              </a:rPr>
              <a:t>x</a:t>
            </a:r>
            <a:r>
              <a:rPr lang="en-US" sz="2400" i="1" spc="-5" dirty="0" err="1">
                <a:latin typeface="Times New Roman"/>
                <a:cs typeface="Times New Roman"/>
              </a:rPr>
              <a:t>n</a:t>
            </a:r>
            <a:r>
              <a:rPr lang="en-US" sz="2400" i="1" spc="-165" dirty="0">
                <a:latin typeface="Times New Roman"/>
                <a:cs typeface="Times New Roman"/>
              </a:rPr>
              <a:t> </a:t>
            </a:r>
            <a:r>
              <a:rPr lang="en-US" sz="3600" i="1" spc="-5" dirty="0">
                <a:latin typeface="Times New Roman"/>
                <a:cs typeface="Times New Roman"/>
              </a:rPr>
              <a:t>f(</a:t>
            </a:r>
            <a:r>
              <a:rPr lang="en-US" sz="3600" i="1" spc="-5" dirty="0" err="1">
                <a:latin typeface="Times New Roman"/>
                <a:cs typeface="Times New Roman"/>
              </a:rPr>
              <a:t>x</a:t>
            </a:r>
            <a:r>
              <a:rPr lang="en-US" sz="2800" i="1" spc="-5" dirty="0" err="1">
                <a:latin typeface="Times New Roman"/>
                <a:cs typeface="Times New Roman"/>
              </a:rPr>
              <a:t>n</a:t>
            </a:r>
            <a:r>
              <a:rPr lang="en-US" sz="3600" i="1" spc="-5" dirty="0">
                <a:latin typeface="Times New Roman"/>
                <a:cs typeface="Times New Roman"/>
              </a:rPr>
              <a:t>)</a:t>
            </a:r>
          </a:p>
          <a:p>
            <a:pPr marL="927100">
              <a:lnSpc>
                <a:spcPct val="100000"/>
              </a:lnSpc>
              <a:spcBef>
                <a:spcPts val="290"/>
              </a:spcBef>
            </a:pPr>
            <a:r>
              <a:rPr lang="en-US" sz="3600" i="1" spc="-5" dirty="0">
                <a:latin typeface="Times New Roman"/>
                <a:cs typeface="Times New Roman"/>
              </a:rPr>
              <a:t>Note the continuous version of these equations change sum to integration.</a:t>
            </a:r>
          </a:p>
          <a:p>
            <a:pPr marL="549910" indent="0">
              <a:lnSpc>
                <a:spcPct val="100000"/>
              </a:lnSpc>
              <a:spcBef>
                <a:spcPts val="290"/>
              </a:spcBef>
              <a:buNone/>
            </a:pPr>
            <a:endParaRPr lang="en-US" sz="36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3020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endParaRPr lang="en-US" sz="3600" dirty="0">
              <a:latin typeface="Times New Roman"/>
              <a:cs typeface="Times New Roman"/>
            </a:endParaRPr>
          </a:p>
        </p:txBody>
      </p:sp>
      <p:sp>
        <p:nvSpPr>
          <p:cNvPr id="4" name="object 10"/>
          <p:cNvSpPr/>
          <p:nvPr/>
        </p:nvSpPr>
        <p:spPr>
          <a:xfrm>
            <a:off x="3592067" y="2889504"/>
            <a:ext cx="157480" cy="505459"/>
          </a:xfrm>
          <a:custGeom>
            <a:avLst/>
            <a:gdLst/>
            <a:ahLst/>
            <a:cxnLst/>
            <a:rect l="l" t="t" r="r" b="b"/>
            <a:pathLst>
              <a:path w="157479" h="505460">
                <a:moveTo>
                  <a:pt x="156972" y="505206"/>
                </a:moveTo>
                <a:lnTo>
                  <a:pt x="0" y="505206"/>
                </a:lnTo>
                <a:lnTo>
                  <a:pt x="0" y="0"/>
                </a:lnTo>
                <a:lnTo>
                  <a:pt x="156972" y="0"/>
                </a:lnTo>
                <a:lnTo>
                  <a:pt x="156972" y="505206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1"/>
          <p:cNvSpPr/>
          <p:nvPr/>
        </p:nvSpPr>
        <p:spPr>
          <a:xfrm>
            <a:off x="3592067" y="2889504"/>
            <a:ext cx="157480" cy="505459"/>
          </a:xfrm>
          <a:custGeom>
            <a:avLst/>
            <a:gdLst/>
            <a:ahLst/>
            <a:cxnLst/>
            <a:rect l="l" t="t" r="r" b="b"/>
            <a:pathLst>
              <a:path w="157479" h="505460">
                <a:moveTo>
                  <a:pt x="156972" y="505206"/>
                </a:moveTo>
                <a:lnTo>
                  <a:pt x="0" y="505206"/>
                </a:lnTo>
                <a:lnTo>
                  <a:pt x="0" y="0"/>
                </a:lnTo>
                <a:lnTo>
                  <a:pt x="156972" y="0"/>
                </a:lnTo>
                <a:lnTo>
                  <a:pt x="156972" y="505206"/>
                </a:lnTo>
              </a:path>
            </a:pathLst>
          </a:custGeom>
          <a:ln w="54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2"/>
          <p:cNvSpPr/>
          <p:nvPr/>
        </p:nvSpPr>
        <p:spPr>
          <a:xfrm>
            <a:off x="3976115" y="3230117"/>
            <a:ext cx="151765" cy="165100"/>
          </a:xfrm>
          <a:custGeom>
            <a:avLst/>
            <a:gdLst/>
            <a:ahLst/>
            <a:cxnLst/>
            <a:rect l="l" t="t" r="r" b="b"/>
            <a:pathLst>
              <a:path w="151764" h="165100">
                <a:moveTo>
                  <a:pt x="151638" y="164592"/>
                </a:moveTo>
                <a:lnTo>
                  <a:pt x="0" y="164592"/>
                </a:lnTo>
                <a:lnTo>
                  <a:pt x="0" y="0"/>
                </a:lnTo>
                <a:lnTo>
                  <a:pt x="151638" y="0"/>
                </a:lnTo>
                <a:lnTo>
                  <a:pt x="151638" y="164592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3"/>
          <p:cNvSpPr/>
          <p:nvPr/>
        </p:nvSpPr>
        <p:spPr>
          <a:xfrm>
            <a:off x="3976115" y="3230117"/>
            <a:ext cx="151765" cy="165100"/>
          </a:xfrm>
          <a:custGeom>
            <a:avLst/>
            <a:gdLst/>
            <a:ahLst/>
            <a:cxnLst/>
            <a:rect l="l" t="t" r="r" b="b"/>
            <a:pathLst>
              <a:path w="151764" h="165100">
                <a:moveTo>
                  <a:pt x="151638" y="164592"/>
                </a:moveTo>
                <a:lnTo>
                  <a:pt x="0" y="164592"/>
                </a:lnTo>
                <a:lnTo>
                  <a:pt x="0" y="0"/>
                </a:lnTo>
                <a:lnTo>
                  <a:pt x="151638" y="0"/>
                </a:lnTo>
                <a:lnTo>
                  <a:pt x="151638" y="164592"/>
                </a:lnTo>
              </a:path>
            </a:pathLst>
          </a:custGeom>
          <a:ln w="54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4"/>
          <p:cNvSpPr/>
          <p:nvPr/>
        </p:nvSpPr>
        <p:spPr>
          <a:xfrm>
            <a:off x="4738115" y="3094482"/>
            <a:ext cx="151765" cy="300355"/>
          </a:xfrm>
          <a:custGeom>
            <a:avLst/>
            <a:gdLst/>
            <a:ahLst/>
            <a:cxnLst/>
            <a:rect l="l" t="t" r="r" b="b"/>
            <a:pathLst>
              <a:path w="151764" h="300354">
                <a:moveTo>
                  <a:pt x="151638" y="300227"/>
                </a:moveTo>
                <a:lnTo>
                  <a:pt x="0" y="300227"/>
                </a:lnTo>
                <a:lnTo>
                  <a:pt x="0" y="0"/>
                </a:lnTo>
                <a:lnTo>
                  <a:pt x="151638" y="0"/>
                </a:lnTo>
                <a:lnTo>
                  <a:pt x="151638" y="300227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5"/>
          <p:cNvSpPr/>
          <p:nvPr/>
        </p:nvSpPr>
        <p:spPr>
          <a:xfrm>
            <a:off x="4738115" y="3094482"/>
            <a:ext cx="151765" cy="300355"/>
          </a:xfrm>
          <a:custGeom>
            <a:avLst/>
            <a:gdLst/>
            <a:ahLst/>
            <a:cxnLst/>
            <a:rect l="l" t="t" r="r" b="b"/>
            <a:pathLst>
              <a:path w="151764" h="300354">
                <a:moveTo>
                  <a:pt x="151638" y="300227"/>
                </a:moveTo>
                <a:lnTo>
                  <a:pt x="0" y="300227"/>
                </a:lnTo>
                <a:lnTo>
                  <a:pt x="0" y="0"/>
                </a:lnTo>
                <a:lnTo>
                  <a:pt x="151638" y="0"/>
                </a:lnTo>
                <a:lnTo>
                  <a:pt x="151638" y="300227"/>
                </a:lnTo>
              </a:path>
            </a:pathLst>
          </a:custGeom>
          <a:ln w="54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6"/>
          <p:cNvSpPr/>
          <p:nvPr/>
        </p:nvSpPr>
        <p:spPr>
          <a:xfrm>
            <a:off x="5116829" y="3379851"/>
            <a:ext cx="157480" cy="0"/>
          </a:xfrm>
          <a:custGeom>
            <a:avLst/>
            <a:gdLst/>
            <a:ahLst/>
            <a:cxnLst/>
            <a:rect l="l" t="t" r="r" b="b"/>
            <a:pathLst>
              <a:path w="157479">
                <a:moveTo>
                  <a:pt x="0" y="0"/>
                </a:moveTo>
                <a:lnTo>
                  <a:pt x="156972" y="0"/>
                </a:lnTo>
              </a:path>
            </a:pathLst>
          </a:custGeom>
          <a:ln w="29718">
            <a:solidFill>
              <a:srgbClr val="00E4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7"/>
          <p:cNvSpPr/>
          <p:nvPr/>
        </p:nvSpPr>
        <p:spPr>
          <a:xfrm>
            <a:off x="5116829" y="3364991"/>
            <a:ext cx="157480" cy="29845"/>
          </a:xfrm>
          <a:custGeom>
            <a:avLst/>
            <a:gdLst/>
            <a:ahLst/>
            <a:cxnLst/>
            <a:rect l="l" t="t" r="r" b="b"/>
            <a:pathLst>
              <a:path w="157479" h="29845">
                <a:moveTo>
                  <a:pt x="156972" y="29718"/>
                </a:moveTo>
                <a:lnTo>
                  <a:pt x="0" y="29718"/>
                </a:lnTo>
                <a:lnTo>
                  <a:pt x="0" y="0"/>
                </a:lnTo>
                <a:lnTo>
                  <a:pt x="156972" y="0"/>
                </a:lnTo>
                <a:lnTo>
                  <a:pt x="156972" y="29718"/>
                </a:lnTo>
              </a:path>
            </a:pathLst>
          </a:custGeom>
          <a:ln w="54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8"/>
          <p:cNvSpPr/>
          <p:nvPr/>
        </p:nvSpPr>
        <p:spPr>
          <a:xfrm>
            <a:off x="3478529" y="2889504"/>
            <a:ext cx="0" cy="505459"/>
          </a:xfrm>
          <a:custGeom>
            <a:avLst/>
            <a:gdLst/>
            <a:ahLst/>
            <a:cxnLst/>
            <a:rect l="l" t="t" r="r" b="b"/>
            <a:pathLst>
              <a:path h="505460">
                <a:moveTo>
                  <a:pt x="0" y="0"/>
                </a:moveTo>
                <a:lnTo>
                  <a:pt x="0" y="505206"/>
                </a:lnTo>
              </a:path>
            </a:pathLst>
          </a:custGeom>
          <a:ln w="54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9"/>
          <p:cNvSpPr/>
          <p:nvPr/>
        </p:nvSpPr>
        <p:spPr>
          <a:xfrm>
            <a:off x="3435096" y="3230117"/>
            <a:ext cx="43815" cy="0"/>
          </a:xfrm>
          <a:custGeom>
            <a:avLst/>
            <a:gdLst/>
            <a:ahLst/>
            <a:cxnLst/>
            <a:rect l="l" t="t" r="r" b="b"/>
            <a:pathLst>
              <a:path w="43814">
                <a:moveTo>
                  <a:pt x="0" y="0"/>
                </a:moveTo>
                <a:lnTo>
                  <a:pt x="43434" y="0"/>
                </a:lnTo>
              </a:path>
            </a:pathLst>
          </a:custGeom>
          <a:ln w="54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20"/>
          <p:cNvSpPr/>
          <p:nvPr/>
        </p:nvSpPr>
        <p:spPr>
          <a:xfrm>
            <a:off x="3435096" y="2889504"/>
            <a:ext cx="43815" cy="0"/>
          </a:xfrm>
          <a:custGeom>
            <a:avLst/>
            <a:gdLst/>
            <a:ahLst/>
            <a:cxnLst/>
            <a:rect l="l" t="t" r="r" b="b"/>
            <a:pathLst>
              <a:path w="43814">
                <a:moveTo>
                  <a:pt x="0" y="0"/>
                </a:moveTo>
                <a:lnTo>
                  <a:pt x="43434" y="0"/>
                </a:lnTo>
              </a:path>
            </a:pathLst>
          </a:custGeom>
          <a:ln w="54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22"/>
          <p:cNvSpPr/>
          <p:nvPr/>
        </p:nvSpPr>
        <p:spPr>
          <a:xfrm>
            <a:off x="3592067" y="3394710"/>
            <a:ext cx="157480" cy="847090"/>
          </a:xfrm>
          <a:custGeom>
            <a:avLst/>
            <a:gdLst/>
            <a:ahLst/>
            <a:cxnLst/>
            <a:rect l="l" t="t" r="r" b="b"/>
            <a:pathLst>
              <a:path w="157479" h="847089">
                <a:moveTo>
                  <a:pt x="0" y="846581"/>
                </a:moveTo>
                <a:lnTo>
                  <a:pt x="0" y="0"/>
                </a:lnTo>
                <a:lnTo>
                  <a:pt x="156972" y="0"/>
                </a:lnTo>
                <a:lnTo>
                  <a:pt x="156972" y="846581"/>
                </a:lnTo>
                <a:lnTo>
                  <a:pt x="0" y="846581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3"/>
          <p:cNvSpPr/>
          <p:nvPr/>
        </p:nvSpPr>
        <p:spPr>
          <a:xfrm>
            <a:off x="3592067" y="3394710"/>
            <a:ext cx="157480" cy="847090"/>
          </a:xfrm>
          <a:custGeom>
            <a:avLst/>
            <a:gdLst/>
            <a:ahLst/>
            <a:cxnLst/>
            <a:rect l="l" t="t" r="r" b="b"/>
            <a:pathLst>
              <a:path w="157479" h="847089">
                <a:moveTo>
                  <a:pt x="0" y="846581"/>
                </a:moveTo>
                <a:lnTo>
                  <a:pt x="0" y="0"/>
                </a:lnTo>
                <a:lnTo>
                  <a:pt x="156972" y="0"/>
                </a:lnTo>
                <a:lnTo>
                  <a:pt x="156972" y="846581"/>
                </a:lnTo>
                <a:lnTo>
                  <a:pt x="0" y="846581"/>
                </a:lnTo>
              </a:path>
            </a:pathLst>
          </a:custGeom>
          <a:ln w="54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24"/>
          <p:cNvSpPr/>
          <p:nvPr/>
        </p:nvSpPr>
        <p:spPr>
          <a:xfrm>
            <a:off x="3976115" y="3394710"/>
            <a:ext cx="151765" cy="847090"/>
          </a:xfrm>
          <a:custGeom>
            <a:avLst/>
            <a:gdLst/>
            <a:ahLst/>
            <a:cxnLst/>
            <a:rect l="l" t="t" r="r" b="b"/>
            <a:pathLst>
              <a:path w="151764" h="847089">
                <a:moveTo>
                  <a:pt x="0" y="846581"/>
                </a:moveTo>
                <a:lnTo>
                  <a:pt x="0" y="0"/>
                </a:lnTo>
                <a:lnTo>
                  <a:pt x="151638" y="0"/>
                </a:lnTo>
                <a:lnTo>
                  <a:pt x="151638" y="846581"/>
                </a:lnTo>
                <a:lnTo>
                  <a:pt x="0" y="846581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25"/>
          <p:cNvSpPr/>
          <p:nvPr/>
        </p:nvSpPr>
        <p:spPr>
          <a:xfrm>
            <a:off x="3976115" y="3394710"/>
            <a:ext cx="151765" cy="847090"/>
          </a:xfrm>
          <a:custGeom>
            <a:avLst/>
            <a:gdLst/>
            <a:ahLst/>
            <a:cxnLst/>
            <a:rect l="l" t="t" r="r" b="b"/>
            <a:pathLst>
              <a:path w="151764" h="847089">
                <a:moveTo>
                  <a:pt x="0" y="846581"/>
                </a:moveTo>
                <a:lnTo>
                  <a:pt x="0" y="0"/>
                </a:lnTo>
                <a:lnTo>
                  <a:pt x="151638" y="0"/>
                </a:lnTo>
                <a:lnTo>
                  <a:pt x="151638" y="846581"/>
                </a:lnTo>
                <a:lnTo>
                  <a:pt x="0" y="846581"/>
                </a:lnTo>
              </a:path>
            </a:pathLst>
          </a:custGeom>
          <a:ln w="54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6"/>
          <p:cNvSpPr/>
          <p:nvPr/>
        </p:nvSpPr>
        <p:spPr>
          <a:xfrm>
            <a:off x="4354067" y="3565397"/>
            <a:ext cx="157480" cy="676275"/>
          </a:xfrm>
          <a:custGeom>
            <a:avLst/>
            <a:gdLst/>
            <a:ahLst/>
            <a:cxnLst/>
            <a:rect l="l" t="t" r="r" b="b"/>
            <a:pathLst>
              <a:path w="157479" h="676275">
                <a:moveTo>
                  <a:pt x="0" y="675894"/>
                </a:moveTo>
                <a:lnTo>
                  <a:pt x="0" y="0"/>
                </a:lnTo>
                <a:lnTo>
                  <a:pt x="156972" y="0"/>
                </a:lnTo>
                <a:lnTo>
                  <a:pt x="156972" y="675894"/>
                </a:lnTo>
                <a:lnTo>
                  <a:pt x="0" y="675894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7"/>
          <p:cNvSpPr/>
          <p:nvPr/>
        </p:nvSpPr>
        <p:spPr>
          <a:xfrm>
            <a:off x="4354067" y="3565397"/>
            <a:ext cx="157480" cy="676275"/>
          </a:xfrm>
          <a:custGeom>
            <a:avLst/>
            <a:gdLst/>
            <a:ahLst/>
            <a:cxnLst/>
            <a:rect l="l" t="t" r="r" b="b"/>
            <a:pathLst>
              <a:path w="157479" h="676275">
                <a:moveTo>
                  <a:pt x="0" y="675894"/>
                </a:moveTo>
                <a:lnTo>
                  <a:pt x="0" y="0"/>
                </a:lnTo>
                <a:lnTo>
                  <a:pt x="156972" y="0"/>
                </a:lnTo>
                <a:lnTo>
                  <a:pt x="156972" y="675894"/>
                </a:lnTo>
                <a:lnTo>
                  <a:pt x="0" y="675894"/>
                </a:lnTo>
                <a:close/>
              </a:path>
            </a:pathLst>
          </a:custGeom>
          <a:ln w="54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8"/>
          <p:cNvSpPr/>
          <p:nvPr/>
        </p:nvSpPr>
        <p:spPr>
          <a:xfrm>
            <a:off x="4738115" y="3394709"/>
            <a:ext cx="151765" cy="847090"/>
          </a:xfrm>
          <a:custGeom>
            <a:avLst/>
            <a:gdLst/>
            <a:ahLst/>
            <a:cxnLst/>
            <a:rect l="l" t="t" r="r" b="b"/>
            <a:pathLst>
              <a:path w="151764" h="847089">
                <a:moveTo>
                  <a:pt x="0" y="846582"/>
                </a:moveTo>
                <a:lnTo>
                  <a:pt x="0" y="0"/>
                </a:lnTo>
                <a:lnTo>
                  <a:pt x="151638" y="0"/>
                </a:lnTo>
                <a:lnTo>
                  <a:pt x="151638" y="846582"/>
                </a:lnTo>
                <a:lnTo>
                  <a:pt x="0" y="846582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9"/>
          <p:cNvSpPr/>
          <p:nvPr/>
        </p:nvSpPr>
        <p:spPr>
          <a:xfrm>
            <a:off x="4738115" y="3394709"/>
            <a:ext cx="151765" cy="847090"/>
          </a:xfrm>
          <a:custGeom>
            <a:avLst/>
            <a:gdLst/>
            <a:ahLst/>
            <a:cxnLst/>
            <a:rect l="l" t="t" r="r" b="b"/>
            <a:pathLst>
              <a:path w="151764" h="847089">
                <a:moveTo>
                  <a:pt x="0" y="846582"/>
                </a:moveTo>
                <a:lnTo>
                  <a:pt x="0" y="0"/>
                </a:lnTo>
                <a:lnTo>
                  <a:pt x="151638" y="0"/>
                </a:lnTo>
                <a:lnTo>
                  <a:pt x="151638" y="846582"/>
                </a:lnTo>
                <a:lnTo>
                  <a:pt x="0" y="846582"/>
                </a:lnTo>
              </a:path>
            </a:pathLst>
          </a:custGeom>
          <a:ln w="54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30"/>
          <p:cNvSpPr/>
          <p:nvPr/>
        </p:nvSpPr>
        <p:spPr>
          <a:xfrm>
            <a:off x="5116829" y="3394710"/>
            <a:ext cx="157480" cy="847090"/>
          </a:xfrm>
          <a:custGeom>
            <a:avLst/>
            <a:gdLst/>
            <a:ahLst/>
            <a:cxnLst/>
            <a:rect l="l" t="t" r="r" b="b"/>
            <a:pathLst>
              <a:path w="157479" h="847089">
                <a:moveTo>
                  <a:pt x="0" y="846581"/>
                </a:moveTo>
                <a:lnTo>
                  <a:pt x="0" y="0"/>
                </a:lnTo>
                <a:lnTo>
                  <a:pt x="156972" y="0"/>
                </a:lnTo>
                <a:lnTo>
                  <a:pt x="156972" y="846581"/>
                </a:lnTo>
                <a:lnTo>
                  <a:pt x="0" y="846581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31"/>
          <p:cNvSpPr/>
          <p:nvPr/>
        </p:nvSpPr>
        <p:spPr>
          <a:xfrm>
            <a:off x="5116829" y="3394710"/>
            <a:ext cx="157480" cy="847090"/>
          </a:xfrm>
          <a:custGeom>
            <a:avLst/>
            <a:gdLst/>
            <a:ahLst/>
            <a:cxnLst/>
            <a:rect l="l" t="t" r="r" b="b"/>
            <a:pathLst>
              <a:path w="157479" h="847089">
                <a:moveTo>
                  <a:pt x="0" y="846581"/>
                </a:moveTo>
                <a:lnTo>
                  <a:pt x="0" y="0"/>
                </a:lnTo>
                <a:lnTo>
                  <a:pt x="156972" y="0"/>
                </a:lnTo>
                <a:lnTo>
                  <a:pt x="156972" y="846581"/>
                </a:lnTo>
                <a:lnTo>
                  <a:pt x="0" y="846581"/>
                </a:lnTo>
              </a:path>
            </a:pathLst>
          </a:custGeom>
          <a:ln w="54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32"/>
          <p:cNvSpPr/>
          <p:nvPr/>
        </p:nvSpPr>
        <p:spPr>
          <a:xfrm>
            <a:off x="5500115" y="3565397"/>
            <a:ext cx="151765" cy="676275"/>
          </a:xfrm>
          <a:custGeom>
            <a:avLst/>
            <a:gdLst/>
            <a:ahLst/>
            <a:cxnLst/>
            <a:rect l="l" t="t" r="r" b="b"/>
            <a:pathLst>
              <a:path w="151764" h="676275">
                <a:moveTo>
                  <a:pt x="0" y="675894"/>
                </a:moveTo>
                <a:lnTo>
                  <a:pt x="0" y="0"/>
                </a:lnTo>
                <a:lnTo>
                  <a:pt x="151638" y="0"/>
                </a:lnTo>
                <a:lnTo>
                  <a:pt x="151638" y="675894"/>
                </a:lnTo>
                <a:lnTo>
                  <a:pt x="0" y="675894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33"/>
          <p:cNvSpPr/>
          <p:nvPr/>
        </p:nvSpPr>
        <p:spPr>
          <a:xfrm>
            <a:off x="5500115" y="3565397"/>
            <a:ext cx="151765" cy="676275"/>
          </a:xfrm>
          <a:custGeom>
            <a:avLst/>
            <a:gdLst/>
            <a:ahLst/>
            <a:cxnLst/>
            <a:rect l="l" t="t" r="r" b="b"/>
            <a:pathLst>
              <a:path w="151764" h="676275">
                <a:moveTo>
                  <a:pt x="0" y="675894"/>
                </a:moveTo>
                <a:lnTo>
                  <a:pt x="0" y="0"/>
                </a:lnTo>
                <a:lnTo>
                  <a:pt x="151638" y="0"/>
                </a:lnTo>
                <a:lnTo>
                  <a:pt x="151638" y="675894"/>
                </a:lnTo>
                <a:lnTo>
                  <a:pt x="0" y="675894"/>
                </a:lnTo>
                <a:close/>
              </a:path>
            </a:pathLst>
          </a:custGeom>
          <a:ln w="54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34"/>
          <p:cNvSpPr/>
          <p:nvPr/>
        </p:nvSpPr>
        <p:spPr>
          <a:xfrm>
            <a:off x="5878829" y="3835908"/>
            <a:ext cx="157480" cy="405765"/>
          </a:xfrm>
          <a:custGeom>
            <a:avLst/>
            <a:gdLst/>
            <a:ahLst/>
            <a:cxnLst/>
            <a:rect l="l" t="t" r="r" b="b"/>
            <a:pathLst>
              <a:path w="157479" h="405764">
                <a:moveTo>
                  <a:pt x="0" y="405384"/>
                </a:moveTo>
                <a:lnTo>
                  <a:pt x="0" y="0"/>
                </a:lnTo>
                <a:lnTo>
                  <a:pt x="156972" y="0"/>
                </a:lnTo>
                <a:lnTo>
                  <a:pt x="156972" y="405384"/>
                </a:lnTo>
                <a:lnTo>
                  <a:pt x="0" y="405384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35"/>
          <p:cNvSpPr/>
          <p:nvPr/>
        </p:nvSpPr>
        <p:spPr>
          <a:xfrm>
            <a:off x="5878829" y="3835908"/>
            <a:ext cx="157480" cy="405765"/>
          </a:xfrm>
          <a:custGeom>
            <a:avLst/>
            <a:gdLst/>
            <a:ahLst/>
            <a:cxnLst/>
            <a:rect l="l" t="t" r="r" b="b"/>
            <a:pathLst>
              <a:path w="157479" h="405764">
                <a:moveTo>
                  <a:pt x="0" y="405384"/>
                </a:moveTo>
                <a:lnTo>
                  <a:pt x="0" y="0"/>
                </a:lnTo>
                <a:lnTo>
                  <a:pt x="156972" y="0"/>
                </a:lnTo>
                <a:lnTo>
                  <a:pt x="156972" y="405384"/>
                </a:lnTo>
                <a:lnTo>
                  <a:pt x="0" y="405384"/>
                </a:lnTo>
                <a:close/>
              </a:path>
            </a:pathLst>
          </a:custGeom>
          <a:ln w="54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6"/>
          <p:cNvSpPr/>
          <p:nvPr/>
        </p:nvSpPr>
        <p:spPr>
          <a:xfrm>
            <a:off x="6262878" y="3970782"/>
            <a:ext cx="151130" cy="270510"/>
          </a:xfrm>
          <a:custGeom>
            <a:avLst/>
            <a:gdLst/>
            <a:ahLst/>
            <a:cxnLst/>
            <a:rect l="l" t="t" r="r" b="b"/>
            <a:pathLst>
              <a:path w="151129" h="270510">
                <a:moveTo>
                  <a:pt x="0" y="270510"/>
                </a:moveTo>
                <a:lnTo>
                  <a:pt x="0" y="0"/>
                </a:lnTo>
                <a:lnTo>
                  <a:pt x="150876" y="0"/>
                </a:lnTo>
                <a:lnTo>
                  <a:pt x="150876" y="270510"/>
                </a:lnTo>
                <a:lnTo>
                  <a:pt x="0" y="27051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7"/>
          <p:cNvSpPr/>
          <p:nvPr/>
        </p:nvSpPr>
        <p:spPr>
          <a:xfrm>
            <a:off x="6262878" y="3970782"/>
            <a:ext cx="151130" cy="270510"/>
          </a:xfrm>
          <a:custGeom>
            <a:avLst/>
            <a:gdLst/>
            <a:ahLst/>
            <a:cxnLst/>
            <a:rect l="l" t="t" r="r" b="b"/>
            <a:pathLst>
              <a:path w="151129" h="270510">
                <a:moveTo>
                  <a:pt x="0" y="270510"/>
                </a:moveTo>
                <a:lnTo>
                  <a:pt x="0" y="0"/>
                </a:lnTo>
                <a:lnTo>
                  <a:pt x="150876" y="0"/>
                </a:lnTo>
                <a:lnTo>
                  <a:pt x="150876" y="270510"/>
                </a:lnTo>
                <a:lnTo>
                  <a:pt x="0" y="270510"/>
                </a:lnTo>
                <a:close/>
              </a:path>
            </a:pathLst>
          </a:custGeom>
          <a:ln w="54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8"/>
          <p:cNvSpPr/>
          <p:nvPr/>
        </p:nvSpPr>
        <p:spPr>
          <a:xfrm>
            <a:off x="6640830" y="4040885"/>
            <a:ext cx="157480" cy="200660"/>
          </a:xfrm>
          <a:custGeom>
            <a:avLst/>
            <a:gdLst/>
            <a:ahLst/>
            <a:cxnLst/>
            <a:rect l="l" t="t" r="r" b="b"/>
            <a:pathLst>
              <a:path w="157479" h="200660">
                <a:moveTo>
                  <a:pt x="0" y="200406"/>
                </a:moveTo>
                <a:lnTo>
                  <a:pt x="0" y="0"/>
                </a:lnTo>
                <a:lnTo>
                  <a:pt x="156972" y="0"/>
                </a:lnTo>
                <a:lnTo>
                  <a:pt x="156972" y="200406"/>
                </a:lnTo>
                <a:lnTo>
                  <a:pt x="0" y="200406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9"/>
          <p:cNvSpPr/>
          <p:nvPr/>
        </p:nvSpPr>
        <p:spPr>
          <a:xfrm>
            <a:off x="6640830" y="4040885"/>
            <a:ext cx="157480" cy="200660"/>
          </a:xfrm>
          <a:custGeom>
            <a:avLst/>
            <a:gdLst/>
            <a:ahLst/>
            <a:cxnLst/>
            <a:rect l="l" t="t" r="r" b="b"/>
            <a:pathLst>
              <a:path w="157479" h="200660">
                <a:moveTo>
                  <a:pt x="0" y="200406"/>
                </a:moveTo>
                <a:lnTo>
                  <a:pt x="0" y="0"/>
                </a:lnTo>
                <a:lnTo>
                  <a:pt x="156972" y="0"/>
                </a:lnTo>
                <a:lnTo>
                  <a:pt x="156972" y="200406"/>
                </a:lnTo>
                <a:lnTo>
                  <a:pt x="0" y="200406"/>
                </a:lnTo>
                <a:close/>
              </a:path>
            </a:pathLst>
          </a:custGeom>
          <a:ln w="54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40"/>
          <p:cNvSpPr/>
          <p:nvPr/>
        </p:nvSpPr>
        <p:spPr>
          <a:xfrm>
            <a:off x="3478529" y="3394710"/>
            <a:ext cx="0" cy="847090"/>
          </a:xfrm>
          <a:custGeom>
            <a:avLst/>
            <a:gdLst/>
            <a:ahLst/>
            <a:cxnLst/>
            <a:rect l="l" t="t" r="r" b="b"/>
            <a:pathLst>
              <a:path h="847089">
                <a:moveTo>
                  <a:pt x="0" y="0"/>
                </a:moveTo>
                <a:lnTo>
                  <a:pt x="0" y="846581"/>
                </a:lnTo>
              </a:path>
            </a:pathLst>
          </a:custGeom>
          <a:ln w="54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41"/>
          <p:cNvSpPr/>
          <p:nvPr/>
        </p:nvSpPr>
        <p:spPr>
          <a:xfrm>
            <a:off x="3435096" y="4241291"/>
            <a:ext cx="43815" cy="0"/>
          </a:xfrm>
          <a:custGeom>
            <a:avLst/>
            <a:gdLst/>
            <a:ahLst/>
            <a:cxnLst/>
            <a:rect l="l" t="t" r="r" b="b"/>
            <a:pathLst>
              <a:path w="43814">
                <a:moveTo>
                  <a:pt x="0" y="0"/>
                </a:moveTo>
                <a:lnTo>
                  <a:pt x="43434" y="0"/>
                </a:lnTo>
              </a:path>
            </a:pathLst>
          </a:custGeom>
          <a:ln w="54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42"/>
          <p:cNvSpPr/>
          <p:nvPr/>
        </p:nvSpPr>
        <p:spPr>
          <a:xfrm>
            <a:off x="3435096" y="3906011"/>
            <a:ext cx="43815" cy="0"/>
          </a:xfrm>
          <a:custGeom>
            <a:avLst/>
            <a:gdLst/>
            <a:ahLst/>
            <a:cxnLst/>
            <a:rect l="l" t="t" r="r" b="b"/>
            <a:pathLst>
              <a:path w="43814">
                <a:moveTo>
                  <a:pt x="0" y="0"/>
                </a:moveTo>
                <a:lnTo>
                  <a:pt x="43434" y="0"/>
                </a:lnTo>
              </a:path>
            </a:pathLst>
          </a:custGeom>
          <a:ln w="54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43"/>
          <p:cNvSpPr/>
          <p:nvPr/>
        </p:nvSpPr>
        <p:spPr>
          <a:xfrm>
            <a:off x="3435096" y="3565397"/>
            <a:ext cx="43815" cy="0"/>
          </a:xfrm>
          <a:custGeom>
            <a:avLst/>
            <a:gdLst/>
            <a:ahLst/>
            <a:cxnLst/>
            <a:rect l="l" t="t" r="r" b="b"/>
            <a:pathLst>
              <a:path w="43814">
                <a:moveTo>
                  <a:pt x="0" y="0"/>
                </a:moveTo>
                <a:lnTo>
                  <a:pt x="43434" y="0"/>
                </a:lnTo>
              </a:path>
            </a:pathLst>
          </a:custGeom>
          <a:ln w="54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44"/>
          <p:cNvSpPr/>
          <p:nvPr/>
        </p:nvSpPr>
        <p:spPr>
          <a:xfrm>
            <a:off x="3478529" y="4241291"/>
            <a:ext cx="3432810" cy="0"/>
          </a:xfrm>
          <a:custGeom>
            <a:avLst/>
            <a:gdLst/>
            <a:ahLst/>
            <a:cxnLst/>
            <a:rect l="l" t="t" r="r" b="b"/>
            <a:pathLst>
              <a:path w="3432809">
                <a:moveTo>
                  <a:pt x="0" y="0"/>
                </a:moveTo>
                <a:lnTo>
                  <a:pt x="3432810" y="0"/>
                </a:lnTo>
              </a:path>
            </a:pathLst>
          </a:custGeom>
          <a:ln w="54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45"/>
          <p:cNvSpPr/>
          <p:nvPr/>
        </p:nvSpPr>
        <p:spPr>
          <a:xfrm>
            <a:off x="3478529" y="4241291"/>
            <a:ext cx="0" cy="43815"/>
          </a:xfrm>
          <a:custGeom>
            <a:avLst/>
            <a:gdLst/>
            <a:ahLst/>
            <a:cxnLst/>
            <a:rect l="l" t="t" r="r" b="b"/>
            <a:pathLst>
              <a:path h="43814">
                <a:moveTo>
                  <a:pt x="0" y="43434"/>
                </a:moveTo>
                <a:lnTo>
                  <a:pt x="0" y="0"/>
                </a:lnTo>
              </a:path>
            </a:pathLst>
          </a:custGeom>
          <a:ln w="54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6"/>
          <p:cNvSpPr/>
          <p:nvPr/>
        </p:nvSpPr>
        <p:spPr>
          <a:xfrm>
            <a:off x="3862578" y="4241291"/>
            <a:ext cx="0" cy="43815"/>
          </a:xfrm>
          <a:custGeom>
            <a:avLst/>
            <a:gdLst/>
            <a:ahLst/>
            <a:cxnLst/>
            <a:rect l="l" t="t" r="r" b="b"/>
            <a:pathLst>
              <a:path h="43814">
                <a:moveTo>
                  <a:pt x="0" y="43434"/>
                </a:moveTo>
                <a:lnTo>
                  <a:pt x="0" y="0"/>
                </a:lnTo>
              </a:path>
            </a:pathLst>
          </a:custGeom>
          <a:ln w="54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7"/>
          <p:cNvSpPr/>
          <p:nvPr/>
        </p:nvSpPr>
        <p:spPr>
          <a:xfrm>
            <a:off x="4241291" y="4241291"/>
            <a:ext cx="0" cy="43815"/>
          </a:xfrm>
          <a:custGeom>
            <a:avLst/>
            <a:gdLst/>
            <a:ahLst/>
            <a:cxnLst/>
            <a:rect l="l" t="t" r="r" b="b"/>
            <a:pathLst>
              <a:path h="43814">
                <a:moveTo>
                  <a:pt x="0" y="43434"/>
                </a:moveTo>
                <a:lnTo>
                  <a:pt x="0" y="0"/>
                </a:lnTo>
              </a:path>
            </a:pathLst>
          </a:custGeom>
          <a:ln w="54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8"/>
          <p:cNvSpPr/>
          <p:nvPr/>
        </p:nvSpPr>
        <p:spPr>
          <a:xfrm>
            <a:off x="4624578" y="4241291"/>
            <a:ext cx="0" cy="43815"/>
          </a:xfrm>
          <a:custGeom>
            <a:avLst/>
            <a:gdLst/>
            <a:ahLst/>
            <a:cxnLst/>
            <a:rect l="l" t="t" r="r" b="b"/>
            <a:pathLst>
              <a:path h="43814">
                <a:moveTo>
                  <a:pt x="0" y="43434"/>
                </a:moveTo>
                <a:lnTo>
                  <a:pt x="0" y="0"/>
                </a:lnTo>
              </a:path>
            </a:pathLst>
          </a:custGeom>
          <a:ln w="54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9"/>
          <p:cNvSpPr/>
          <p:nvPr/>
        </p:nvSpPr>
        <p:spPr>
          <a:xfrm>
            <a:off x="5003291" y="4241291"/>
            <a:ext cx="0" cy="43815"/>
          </a:xfrm>
          <a:custGeom>
            <a:avLst/>
            <a:gdLst/>
            <a:ahLst/>
            <a:cxnLst/>
            <a:rect l="l" t="t" r="r" b="b"/>
            <a:pathLst>
              <a:path h="43814">
                <a:moveTo>
                  <a:pt x="0" y="43434"/>
                </a:moveTo>
                <a:lnTo>
                  <a:pt x="0" y="0"/>
                </a:lnTo>
              </a:path>
            </a:pathLst>
          </a:custGeom>
          <a:ln w="54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50"/>
          <p:cNvSpPr/>
          <p:nvPr/>
        </p:nvSpPr>
        <p:spPr>
          <a:xfrm>
            <a:off x="5387340" y="4241291"/>
            <a:ext cx="0" cy="43815"/>
          </a:xfrm>
          <a:custGeom>
            <a:avLst/>
            <a:gdLst/>
            <a:ahLst/>
            <a:cxnLst/>
            <a:rect l="l" t="t" r="r" b="b"/>
            <a:pathLst>
              <a:path h="43814">
                <a:moveTo>
                  <a:pt x="0" y="43434"/>
                </a:moveTo>
                <a:lnTo>
                  <a:pt x="0" y="0"/>
                </a:lnTo>
              </a:path>
            </a:pathLst>
          </a:custGeom>
          <a:ln w="54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51"/>
          <p:cNvSpPr/>
          <p:nvPr/>
        </p:nvSpPr>
        <p:spPr>
          <a:xfrm>
            <a:off x="5765291" y="4241291"/>
            <a:ext cx="0" cy="43815"/>
          </a:xfrm>
          <a:custGeom>
            <a:avLst/>
            <a:gdLst/>
            <a:ahLst/>
            <a:cxnLst/>
            <a:rect l="l" t="t" r="r" b="b"/>
            <a:pathLst>
              <a:path h="43814">
                <a:moveTo>
                  <a:pt x="0" y="43434"/>
                </a:moveTo>
                <a:lnTo>
                  <a:pt x="0" y="0"/>
                </a:lnTo>
              </a:path>
            </a:pathLst>
          </a:custGeom>
          <a:ln w="54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52"/>
          <p:cNvSpPr/>
          <p:nvPr/>
        </p:nvSpPr>
        <p:spPr>
          <a:xfrm>
            <a:off x="6149340" y="4241291"/>
            <a:ext cx="0" cy="43815"/>
          </a:xfrm>
          <a:custGeom>
            <a:avLst/>
            <a:gdLst/>
            <a:ahLst/>
            <a:cxnLst/>
            <a:rect l="l" t="t" r="r" b="b"/>
            <a:pathLst>
              <a:path h="43814">
                <a:moveTo>
                  <a:pt x="0" y="43434"/>
                </a:moveTo>
                <a:lnTo>
                  <a:pt x="0" y="0"/>
                </a:lnTo>
              </a:path>
            </a:pathLst>
          </a:custGeom>
          <a:ln w="54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53"/>
          <p:cNvSpPr/>
          <p:nvPr/>
        </p:nvSpPr>
        <p:spPr>
          <a:xfrm>
            <a:off x="6527292" y="4241291"/>
            <a:ext cx="0" cy="43815"/>
          </a:xfrm>
          <a:custGeom>
            <a:avLst/>
            <a:gdLst/>
            <a:ahLst/>
            <a:cxnLst/>
            <a:rect l="l" t="t" r="r" b="b"/>
            <a:pathLst>
              <a:path h="43814">
                <a:moveTo>
                  <a:pt x="0" y="43434"/>
                </a:moveTo>
                <a:lnTo>
                  <a:pt x="0" y="0"/>
                </a:lnTo>
              </a:path>
            </a:pathLst>
          </a:custGeom>
          <a:ln w="54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54"/>
          <p:cNvSpPr/>
          <p:nvPr/>
        </p:nvSpPr>
        <p:spPr>
          <a:xfrm>
            <a:off x="6911340" y="4241291"/>
            <a:ext cx="0" cy="43815"/>
          </a:xfrm>
          <a:custGeom>
            <a:avLst/>
            <a:gdLst/>
            <a:ahLst/>
            <a:cxnLst/>
            <a:rect l="l" t="t" r="r" b="b"/>
            <a:pathLst>
              <a:path h="43814">
                <a:moveTo>
                  <a:pt x="0" y="43434"/>
                </a:moveTo>
                <a:lnTo>
                  <a:pt x="0" y="0"/>
                </a:lnTo>
              </a:path>
            </a:pathLst>
          </a:custGeom>
          <a:ln w="54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55"/>
          <p:cNvSpPr txBox="1"/>
          <p:nvPr/>
        </p:nvSpPr>
        <p:spPr>
          <a:xfrm>
            <a:off x="3169411" y="2807460"/>
            <a:ext cx="208279" cy="1532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000" b="1" spc="45" dirty="0">
                <a:latin typeface="Arial Black"/>
                <a:cs typeface="Arial Black"/>
              </a:rPr>
              <a:t>20</a:t>
            </a:r>
            <a:endParaRPr sz="1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000" b="1" spc="45" dirty="0">
                <a:latin typeface="Arial Black"/>
                <a:cs typeface="Arial Black"/>
              </a:rPr>
              <a:t>15</a:t>
            </a:r>
            <a:endParaRPr sz="1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0" b="1" spc="45" dirty="0">
                <a:latin typeface="Arial Black"/>
                <a:cs typeface="Arial Black"/>
              </a:rPr>
              <a:t>10</a:t>
            </a:r>
            <a:endParaRPr sz="1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50">
              <a:latin typeface="Times New Roman"/>
              <a:cs typeface="Times New Roman"/>
            </a:endParaRPr>
          </a:p>
          <a:p>
            <a:pPr marL="86360" algn="ctr">
              <a:lnSpc>
                <a:spcPct val="100000"/>
              </a:lnSpc>
            </a:pPr>
            <a:r>
              <a:rPr sz="1000" b="1" spc="10" dirty="0">
                <a:latin typeface="Arial Black"/>
                <a:cs typeface="Arial Black"/>
              </a:rPr>
              <a:t>5</a:t>
            </a:r>
            <a:endParaRPr sz="1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86360" algn="ctr">
              <a:lnSpc>
                <a:spcPct val="100000"/>
              </a:lnSpc>
            </a:pPr>
            <a:r>
              <a:rPr sz="1000" b="1" spc="10" dirty="0">
                <a:latin typeface="Arial Black"/>
                <a:cs typeface="Arial Black"/>
              </a:rPr>
              <a:t>0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50" name="object 56"/>
          <p:cNvSpPr txBox="1"/>
          <p:nvPr/>
        </p:nvSpPr>
        <p:spPr>
          <a:xfrm>
            <a:off x="2706523" y="2875136"/>
            <a:ext cx="403860" cy="1390650"/>
          </a:xfrm>
          <a:prstGeom prst="rect">
            <a:avLst/>
          </a:prstGeom>
        </p:spPr>
        <p:txBody>
          <a:bodyPr vert="vert270" wrap="square" lIns="0" tIns="2857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225"/>
              </a:spcBef>
            </a:pPr>
            <a:r>
              <a:rPr sz="1000" b="1" spc="35" dirty="0">
                <a:latin typeface="Arial Black"/>
                <a:cs typeface="Arial Black"/>
              </a:rPr>
              <a:t>F</a:t>
            </a:r>
            <a:r>
              <a:rPr sz="1000" b="1" spc="55" dirty="0">
                <a:latin typeface="Arial Black"/>
                <a:cs typeface="Arial Black"/>
              </a:rPr>
              <a:t>r</a:t>
            </a:r>
            <a:r>
              <a:rPr sz="1000" b="1" spc="40" dirty="0">
                <a:latin typeface="Arial Black"/>
                <a:cs typeface="Arial Black"/>
              </a:rPr>
              <a:t>eq</a:t>
            </a:r>
            <a:r>
              <a:rPr sz="1000" b="1" spc="35" dirty="0">
                <a:latin typeface="Arial Black"/>
                <a:cs typeface="Arial Black"/>
              </a:rPr>
              <a:t>u</a:t>
            </a:r>
            <a:r>
              <a:rPr sz="1000" b="1" spc="40" dirty="0">
                <a:latin typeface="Arial Black"/>
                <a:cs typeface="Arial Black"/>
              </a:rPr>
              <a:t>en</a:t>
            </a:r>
            <a:r>
              <a:rPr sz="1000" b="1" spc="35" dirty="0">
                <a:latin typeface="Arial Black"/>
                <a:cs typeface="Arial Black"/>
              </a:rPr>
              <a:t>cy</a:t>
            </a:r>
            <a:endParaRPr sz="1000" dirty="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335"/>
              </a:spcBef>
            </a:pPr>
            <a:r>
              <a:rPr sz="1000" b="1" spc="25" dirty="0">
                <a:latin typeface="Arial Black"/>
                <a:cs typeface="Arial Black"/>
              </a:rPr>
              <a:t>(</a:t>
            </a:r>
            <a:r>
              <a:rPr sz="1000" b="1" spc="40" dirty="0">
                <a:latin typeface="Arial Black"/>
                <a:cs typeface="Arial Black"/>
              </a:rPr>
              <a:t>Fai</a:t>
            </a:r>
            <a:r>
              <a:rPr sz="1000" b="1" spc="35" dirty="0">
                <a:latin typeface="Arial Black"/>
                <a:cs typeface="Arial Black"/>
              </a:rPr>
              <a:t>l</a:t>
            </a:r>
            <a:r>
              <a:rPr sz="1000" b="1" spc="40" dirty="0">
                <a:latin typeface="Arial Black"/>
                <a:cs typeface="Arial Black"/>
              </a:rPr>
              <a:t>u</a:t>
            </a:r>
            <a:r>
              <a:rPr sz="1000" b="1" spc="55" dirty="0">
                <a:latin typeface="Arial Black"/>
                <a:cs typeface="Arial Black"/>
              </a:rPr>
              <a:t>r</a:t>
            </a:r>
            <a:r>
              <a:rPr sz="1000" b="1" spc="40" dirty="0">
                <a:latin typeface="Arial Black"/>
                <a:cs typeface="Arial Black"/>
              </a:rPr>
              <a:t>e</a:t>
            </a:r>
            <a:r>
              <a:rPr sz="1000" b="1" spc="55" dirty="0">
                <a:latin typeface="Arial Black"/>
                <a:cs typeface="Arial Black"/>
              </a:rPr>
              <a:t>/t</a:t>
            </a:r>
            <a:r>
              <a:rPr sz="1000" b="1" spc="40" dirty="0">
                <a:latin typeface="Arial Black"/>
                <a:cs typeface="Arial Black"/>
              </a:rPr>
              <a:t>im</a:t>
            </a:r>
            <a:r>
              <a:rPr sz="1000" b="1" dirty="0">
                <a:latin typeface="Arial Black"/>
                <a:cs typeface="Arial Black"/>
              </a:rPr>
              <a:t>e</a:t>
            </a:r>
            <a:r>
              <a:rPr sz="1000" b="1" spc="90" dirty="0">
                <a:latin typeface="Arial Black"/>
                <a:cs typeface="Arial Black"/>
              </a:rPr>
              <a:t> </a:t>
            </a:r>
            <a:r>
              <a:rPr sz="1000" b="1" spc="35" dirty="0">
                <a:latin typeface="Arial Black"/>
                <a:cs typeface="Arial Black"/>
              </a:rPr>
              <a:t>u</a:t>
            </a:r>
            <a:r>
              <a:rPr sz="1000" b="1" spc="40" dirty="0">
                <a:latin typeface="Arial Black"/>
                <a:cs typeface="Arial Black"/>
              </a:rPr>
              <a:t>ni</a:t>
            </a:r>
            <a:r>
              <a:rPr sz="1000" b="1" spc="55" dirty="0">
                <a:latin typeface="Arial Black"/>
                <a:cs typeface="Arial Black"/>
              </a:rPr>
              <a:t>t</a:t>
            </a:r>
            <a:r>
              <a:rPr sz="1000" b="1" dirty="0">
                <a:latin typeface="Arial Black"/>
                <a:cs typeface="Arial Black"/>
              </a:rPr>
              <a:t>)</a:t>
            </a:r>
            <a:endParaRPr sz="1000" dirty="0">
              <a:latin typeface="Arial Black"/>
              <a:cs typeface="Arial Black"/>
            </a:endParaRPr>
          </a:p>
        </p:txBody>
      </p:sp>
      <p:sp>
        <p:nvSpPr>
          <p:cNvPr id="51" name="object 58"/>
          <p:cNvSpPr txBox="1"/>
          <p:nvPr/>
        </p:nvSpPr>
        <p:spPr>
          <a:xfrm>
            <a:off x="5904226" y="4392421"/>
            <a:ext cx="875030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20675" algn="l"/>
                <a:tab pos="775335" algn="l"/>
              </a:tabLst>
            </a:pPr>
            <a:r>
              <a:rPr sz="1000" b="1" spc="10" dirty="0">
                <a:latin typeface="Arial Black"/>
                <a:cs typeface="Arial Black"/>
              </a:rPr>
              <a:t>4	</a:t>
            </a:r>
            <a:r>
              <a:rPr sz="1000" b="1" spc="45" dirty="0">
                <a:latin typeface="Arial Black"/>
                <a:cs typeface="Arial Black"/>
              </a:rPr>
              <a:t>4.</a:t>
            </a:r>
            <a:r>
              <a:rPr sz="1000" b="1" spc="10" dirty="0">
                <a:latin typeface="Arial Black"/>
                <a:cs typeface="Arial Black"/>
              </a:rPr>
              <a:t>5</a:t>
            </a:r>
            <a:r>
              <a:rPr sz="1000" b="1" dirty="0">
                <a:latin typeface="Arial Black"/>
                <a:cs typeface="Arial Black"/>
              </a:rPr>
              <a:t>	</a:t>
            </a:r>
            <a:r>
              <a:rPr sz="1000" b="1" spc="10" dirty="0">
                <a:latin typeface="Arial Black"/>
                <a:cs typeface="Arial Black"/>
              </a:rPr>
              <a:t>5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52" name="object 59"/>
          <p:cNvSpPr txBox="1"/>
          <p:nvPr/>
        </p:nvSpPr>
        <p:spPr>
          <a:xfrm>
            <a:off x="3612134" y="4392421"/>
            <a:ext cx="2096770" cy="471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26390" algn="l"/>
                <a:tab pos="775335" algn="l"/>
                <a:tab pos="1088390" algn="l"/>
                <a:tab pos="1542415" algn="l"/>
                <a:tab pos="1850389" algn="l"/>
              </a:tabLst>
            </a:pPr>
            <a:r>
              <a:rPr sz="1000" b="1" spc="10" dirty="0">
                <a:latin typeface="Arial Black"/>
                <a:cs typeface="Arial Black"/>
              </a:rPr>
              <a:t>1	</a:t>
            </a:r>
            <a:r>
              <a:rPr sz="1000" b="1" spc="45" dirty="0">
                <a:latin typeface="Arial Black"/>
                <a:cs typeface="Arial Black"/>
              </a:rPr>
              <a:t>1.</a:t>
            </a:r>
            <a:r>
              <a:rPr sz="1000" b="1" spc="10" dirty="0">
                <a:latin typeface="Arial Black"/>
                <a:cs typeface="Arial Black"/>
              </a:rPr>
              <a:t>5</a:t>
            </a:r>
            <a:r>
              <a:rPr sz="1000" b="1" dirty="0">
                <a:latin typeface="Arial Black"/>
                <a:cs typeface="Arial Black"/>
              </a:rPr>
              <a:t>	</a:t>
            </a:r>
            <a:r>
              <a:rPr sz="1000" b="1" spc="10" dirty="0">
                <a:latin typeface="Arial Black"/>
                <a:cs typeface="Arial Black"/>
              </a:rPr>
              <a:t>2</a:t>
            </a:r>
            <a:r>
              <a:rPr sz="1000" b="1" dirty="0">
                <a:latin typeface="Arial Black"/>
                <a:cs typeface="Arial Black"/>
              </a:rPr>
              <a:t>	</a:t>
            </a:r>
            <a:r>
              <a:rPr sz="1000" b="1" spc="50" dirty="0">
                <a:latin typeface="Arial Black"/>
                <a:cs typeface="Arial Black"/>
              </a:rPr>
              <a:t>2</a:t>
            </a:r>
            <a:r>
              <a:rPr sz="1000" b="1" spc="40" dirty="0">
                <a:latin typeface="Arial Black"/>
                <a:cs typeface="Arial Black"/>
              </a:rPr>
              <a:t>.</a:t>
            </a:r>
            <a:r>
              <a:rPr sz="1000" b="1" spc="10" dirty="0">
                <a:latin typeface="Arial Black"/>
                <a:cs typeface="Arial Black"/>
              </a:rPr>
              <a:t>5</a:t>
            </a:r>
            <a:r>
              <a:rPr sz="1000" b="1" dirty="0">
                <a:latin typeface="Arial Black"/>
                <a:cs typeface="Arial Black"/>
              </a:rPr>
              <a:t>	</a:t>
            </a:r>
            <a:r>
              <a:rPr sz="1000" b="1" spc="10" dirty="0">
                <a:latin typeface="Arial Black"/>
                <a:cs typeface="Arial Black"/>
              </a:rPr>
              <a:t>3</a:t>
            </a:r>
            <a:r>
              <a:rPr sz="1000" b="1" dirty="0">
                <a:latin typeface="Arial Black"/>
                <a:cs typeface="Arial Black"/>
              </a:rPr>
              <a:t>	</a:t>
            </a:r>
            <a:r>
              <a:rPr sz="1000" b="1" spc="50" dirty="0">
                <a:latin typeface="Arial Black"/>
                <a:cs typeface="Arial Black"/>
              </a:rPr>
              <a:t>3.5</a:t>
            </a:r>
            <a:endParaRPr sz="1000">
              <a:latin typeface="Arial Black"/>
              <a:cs typeface="Arial Black"/>
            </a:endParaRPr>
          </a:p>
          <a:p>
            <a:pPr marL="1137285">
              <a:lnSpc>
                <a:spcPct val="100000"/>
              </a:lnSpc>
              <a:spcBef>
                <a:spcPts val="1095"/>
              </a:spcBef>
            </a:pPr>
            <a:r>
              <a:rPr sz="1000" b="1" spc="40" dirty="0">
                <a:latin typeface="Arial Black"/>
                <a:cs typeface="Arial Black"/>
              </a:rPr>
              <a:t>Time</a:t>
            </a:r>
            <a:r>
              <a:rPr sz="1000" b="1" spc="-5" dirty="0">
                <a:latin typeface="Arial Black"/>
                <a:cs typeface="Arial Black"/>
              </a:rPr>
              <a:t> </a:t>
            </a:r>
            <a:r>
              <a:rPr sz="1000" b="1" spc="45" dirty="0">
                <a:latin typeface="Arial Black"/>
                <a:cs typeface="Arial Black"/>
              </a:rPr>
              <a:t>(days)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54" name="AutoShape 4" descr="\operatorname {E} [X]=\int _{-\infty }^{\infty }x\,f(x)\,dx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633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775335" indent="-342900">
              <a:lnSpc>
                <a:spcPts val="3190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775970" algn="l"/>
              </a:tabLst>
            </a:pPr>
            <a:r>
              <a:rPr lang="en-US" sz="3600" dirty="0"/>
              <a:t>Let </a:t>
            </a:r>
            <a:r>
              <a:rPr lang="en-US" sz="3600" i="1" dirty="0">
                <a:latin typeface="Times New Roman"/>
                <a:cs typeface="Times New Roman"/>
              </a:rPr>
              <a:t>M(t) </a:t>
            </a:r>
            <a:r>
              <a:rPr lang="en-US" sz="3600" dirty="0"/>
              <a:t>be a random process representing</a:t>
            </a:r>
            <a:r>
              <a:rPr lang="en-US" sz="3600" spc="-170" dirty="0"/>
              <a:t> </a:t>
            </a:r>
            <a:r>
              <a:rPr lang="en-US" sz="3600" dirty="0"/>
              <a:t>the</a:t>
            </a:r>
            <a:endParaRPr lang="en-US" sz="3600" dirty="0">
              <a:latin typeface="Times New Roman"/>
              <a:cs typeface="Times New Roman"/>
            </a:endParaRPr>
          </a:p>
          <a:p>
            <a:pPr marL="397510" indent="0">
              <a:lnSpc>
                <a:spcPts val="3190"/>
              </a:lnSpc>
              <a:buNone/>
            </a:pPr>
            <a:r>
              <a:rPr lang="en-US" sz="3600" b="1" i="1" dirty="0">
                <a:solidFill>
                  <a:srgbClr val="800000"/>
                </a:solidFill>
                <a:latin typeface="Times New Roman"/>
                <a:cs typeface="Times New Roman"/>
              </a:rPr>
              <a:t>number of failures </a:t>
            </a:r>
            <a:r>
              <a:rPr lang="en-US" sz="3600" dirty="0"/>
              <a:t>at time</a:t>
            </a:r>
            <a:r>
              <a:rPr lang="en-US" sz="3600" spc="-160" dirty="0"/>
              <a:t> </a:t>
            </a:r>
            <a:r>
              <a:rPr lang="en-US" sz="3600" i="1" dirty="0">
                <a:latin typeface="Times New Roman"/>
                <a:cs typeface="Times New Roman"/>
              </a:rPr>
              <a:t>t</a:t>
            </a:r>
            <a:endParaRPr lang="en-US" sz="3600" dirty="0">
              <a:latin typeface="Times New Roman"/>
              <a:cs typeface="Times New Roman"/>
            </a:endParaRPr>
          </a:p>
          <a:p>
            <a:pPr marL="775335" marR="664210" indent="-342900">
              <a:lnSpc>
                <a:spcPts val="3020"/>
              </a:lnSpc>
              <a:spcBef>
                <a:spcPts val="72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775970" algn="l"/>
                <a:tab pos="3636010" algn="l"/>
                <a:tab pos="4328160" algn="l"/>
              </a:tabLst>
            </a:pPr>
            <a:r>
              <a:rPr lang="en-US" sz="3600" dirty="0"/>
              <a:t>The</a:t>
            </a:r>
            <a:r>
              <a:rPr lang="en-US" sz="3600" spc="-20" dirty="0"/>
              <a:t> </a:t>
            </a:r>
            <a:r>
              <a:rPr lang="en-US" sz="3600" dirty="0"/>
              <a:t>mean</a:t>
            </a:r>
            <a:r>
              <a:rPr lang="en-US" sz="3600" spc="-20" dirty="0"/>
              <a:t> </a:t>
            </a:r>
            <a:r>
              <a:rPr lang="en-US" sz="3600" dirty="0"/>
              <a:t>function	</a:t>
            </a:r>
            <a:r>
              <a:rPr lang="en-US" sz="3600" i="1" spc="-5" dirty="0">
                <a:latin typeface="Times New Roman"/>
                <a:cs typeface="Times New Roman"/>
              </a:rPr>
              <a:t>μ(t)	</a:t>
            </a:r>
            <a:r>
              <a:rPr lang="en-US" sz="3600" spc="-5" dirty="0"/>
              <a:t>represents</a:t>
            </a:r>
            <a:r>
              <a:rPr lang="en-US" sz="3600" spc="-60" dirty="0"/>
              <a:t> </a:t>
            </a:r>
            <a:r>
              <a:rPr lang="en-US" sz="3600" dirty="0"/>
              <a:t>the</a:t>
            </a:r>
            <a:r>
              <a:rPr lang="en-US" sz="3600" spc="-65" dirty="0"/>
              <a:t> </a:t>
            </a:r>
            <a:r>
              <a:rPr lang="en-US" sz="3600" dirty="0"/>
              <a:t>expected  number of failures at time</a:t>
            </a:r>
            <a:r>
              <a:rPr lang="en-US" sz="3600" spc="-170" dirty="0"/>
              <a:t> </a:t>
            </a:r>
            <a:r>
              <a:rPr lang="en-US" sz="3600" i="1" dirty="0">
                <a:latin typeface="Times New Roman"/>
                <a:cs typeface="Times New Roman"/>
              </a:rPr>
              <a:t>t</a:t>
            </a:r>
            <a:endParaRPr lang="en-US" sz="3600" dirty="0">
              <a:latin typeface="Times New Roman"/>
              <a:cs typeface="Times New Roman"/>
            </a:endParaRPr>
          </a:p>
          <a:p>
            <a:pPr marL="2349500">
              <a:lnSpc>
                <a:spcPct val="100000"/>
              </a:lnSpc>
              <a:spcBef>
                <a:spcPts val="290"/>
              </a:spcBef>
            </a:pPr>
            <a:r>
              <a:rPr lang="en-US" sz="3600" i="1" spc="-5" dirty="0">
                <a:latin typeface="Times New Roman"/>
                <a:cs typeface="Times New Roman"/>
              </a:rPr>
              <a:t>μ(t) </a:t>
            </a:r>
            <a:r>
              <a:rPr lang="en-US" sz="3600" i="1" dirty="0">
                <a:latin typeface="Times New Roman"/>
                <a:cs typeface="Times New Roman"/>
              </a:rPr>
              <a:t>=</a:t>
            </a:r>
            <a:r>
              <a:rPr lang="en-US" sz="3600" i="1" spc="-75" dirty="0">
                <a:latin typeface="Times New Roman"/>
                <a:cs typeface="Times New Roman"/>
              </a:rPr>
              <a:t> </a:t>
            </a:r>
            <a:r>
              <a:rPr lang="en-US" sz="3600" spc="-5" dirty="0"/>
              <a:t>E(</a:t>
            </a:r>
            <a:r>
              <a:rPr lang="en-US" sz="3200" i="1" spc="-5" dirty="0">
                <a:latin typeface="Times New Roman"/>
                <a:cs typeface="Times New Roman"/>
              </a:rPr>
              <a:t>M</a:t>
            </a:r>
            <a:r>
              <a:rPr lang="en-US" sz="3200" spc="-5" dirty="0"/>
              <a:t>(</a:t>
            </a:r>
            <a:r>
              <a:rPr lang="en-US" sz="3200" i="1" spc="-5" dirty="0">
                <a:latin typeface="Times New Roman"/>
                <a:cs typeface="Times New Roman"/>
              </a:rPr>
              <a:t>t</a:t>
            </a:r>
            <a:r>
              <a:rPr lang="en-US" sz="3200" spc="-5" dirty="0"/>
              <a:t>)</a:t>
            </a:r>
            <a:r>
              <a:rPr lang="en-US" sz="3600" spc="-5" dirty="0"/>
              <a:t>)</a:t>
            </a:r>
            <a:endParaRPr lang="en-US" sz="3600" dirty="0">
              <a:latin typeface="Times New Roman"/>
              <a:cs typeface="Times New Roman"/>
            </a:endParaRPr>
          </a:p>
          <a:p>
            <a:pPr marL="775335" marR="5080" indent="-342900">
              <a:lnSpc>
                <a:spcPts val="3020"/>
              </a:lnSpc>
              <a:spcBef>
                <a:spcPts val="71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775970" algn="l"/>
              </a:tabLst>
            </a:pPr>
            <a:r>
              <a:rPr lang="en-US" sz="3600" spc="-5" dirty="0"/>
              <a:t>Failure </a:t>
            </a:r>
            <a:r>
              <a:rPr lang="en-US" sz="3600" dirty="0"/>
              <a:t>intensity is the rate of change </a:t>
            </a:r>
            <a:r>
              <a:rPr lang="en-US" sz="3600" spc="-5" dirty="0"/>
              <a:t>of the</a:t>
            </a:r>
            <a:r>
              <a:rPr lang="en-US" sz="3600" spc="-150" dirty="0"/>
              <a:t> </a:t>
            </a:r>
            <a:r>
              <a:rPr lang="en-US" sz="3600" spc="-5" dirty="0"/>
              <a:t>expected  </a:t>
            </a:r>
            <a:r>
              <a:rPr lang="en-US" sz="3600" dirty="0"/>
              <a:t>number of failures </a:t>
            </a:r>
            <a:r>
              <a:rPr lang="en-US" sz="3600" spc="-5" dirty="0"/>
              <a:t>with </a:t>
            </a:r>
            <a:r>
              <a:rPr lang="en-US" sz="3600" dirty="0"/>
              <a:t>respect to</a:t>
            </a:r>
            <a:r>
              <a:rPr lang="en-US" sz="3600" spc="-165" dirty="0"/>
              <a:t> </a:t>
            </a:r>
            <a:r>
              <a:rPr lang="en-US" sz="3600" dirty="0"/>
              <a:t>time</a:t>
            </a:r>
          </a:p>
          <a:p>
            <a:pPr marL="2261235">
              <a:lnSpc>
                <a:spcPct val="100000"/>
              </a:lnSpc>
              <a:spcBef>
                <a:spcPts val="290"/>
              </a:spcBef>
            </a:pPr>
            <a:r>
              <a:rPr lang="en-US" sz="3600" i="1" spc="-5" dirty="0">
                <a:latin typeface="Times New Roman"/>
                <a:cs typeface="Times New Roman"/>
              </a:rPr>
              <a:t>λ(t) </a:t>
            </a:r>
            <a:r>
              <a:rPr lang="en-US" sz="3600" i="1" dirty="0">
                <a:latin typeface="Times New Roman"/>
                <a:cs typeface="Times New Roman"/>
              </a:rPr>
              <a:t>= d </a:t>
            </a:r>
            <a:r>
              <a:rPr lang="en-US" sz="3600" i="1" spc="-5" dirty="0">
                <a:latin typeface="Times New Roman"/>
                <a:cs typeface="Times New Roman"/>
              </a:rPr>
              <a:t>μ(t) </a:t>
            </a:r>
            <a:r>
              <a:rPr lang="en-US" sz="3600" i="1" dirty="0">
                <a:latin typeface="Times New Roman"/>
                <a:cs typeface="Times New Roman"/>
              </a:rPr>
              <a:t>/</a:t>
            </a:r>
            <a:r>
              <a:rPr lang="en-US" sz="3600" i="1" spc="-80" dirty="0">
                <a:latin typeface="Times New Roman"/>
                <a:cs typeface="Times New Roman"/>
              </a:rPr>
              <a:t> </a:t>
            </a:r>
            <a:r>
              <a:rPr lang="en-US" sz="3600" i="1" dirty="0" err="1">
                <a:latin typeface="Times New Roman"/>
                <a:cs typeface="Times New Roman"/>
              </a:rPr>
              <a:t>dt</a:t>
            </a:r>
            <a:endParaRPr lang="en-US" sz="3600" dirty="0">
              <a:latin typeface="Times New Roman"/>
              <a:cs typeface="Times New Roman"/>
            </a:endParaRPr>
          </a:p>
          <a:p>
            <a:pPr marL="775335" indent="-342900">
              <a:lnSpc>
                <a:spcPct val="100000"/>
              </a:lnSpc>
              <a:spcBef>
                <a:spcPts val="190"/>
              </a:spcBef>
              <a:buClr>
                <a:srgbClr val="3333CC"/>
              </a:buClr>
              <a:buSzPct val="55932"/>
              <a:buFont typeface="Wingdings"/>
              <a:buChar char=""/>
              <a:tabLst>
                <a:tab pos="775970" algn="l"/>
              </a:tabLst>
            </a:pPr>
            <a:r>
              <a:rPr lang="en-US" sz="4000" i="1" spc="-25" dirty="0">
                <a:latin typeface="Symbol"/>
                <a:cs typeface="Symbol"/>
              </a:rPr>
              <a:t></a:t>
            </a:r>
            <a:r>
              <a:rPr lang="en-US" sz="3600" i="1" spc="-25" dirty="0">
                <a:latin typeface="Times New Roman"/>
                <a:cs typeface="Times New Roman"/>
              </a:rPr>
              <a:t>(t) </a:t>
            </a:r>
            <a:r>
              <a:rPr lang="en-US" sz="3600" dirty="0"/>
              <a:t>is the number of failures per unit</a:t>
            </a:r>
            <a:r>
              <a:rPr lang="en-US" sz="3600" spc="-145" dirty="0"/>
              <a:t> </a:t>
            </a:r>
            <a:r>
              <a:rPr lang="en-US" sz="3600" dirty="0"/>
              <a:t>time</a:t>
            </a:r>
            <a:endParaRPr lang="en-US" sz="3600" dirty="0">
              <a:latin typeface="Times New Roman"/>
              <a:cs typeface="Times New Roman"/>
            </a:endParaRPr>
          </a:p>
          <a:p>
            <a:pPr marL="775335" indent="-342900">
              <a:lnSpc>
                <a:spcPct val="100000"/>
              </a:lnSpc>
              <a:spcBef>
                <a:spcPts val="150"/>
              </a:spcBef>
              <a:buClr>
                <a:srgbClr val="3333CC"/>
              </a:buClr>
              <a:buSzPct val="55932"/>
              <a:buFont typeface="Wingdings"/>
              <a:buChar char=""/>
              <a:tabLst>
                <a:tab pos="775970" algn="l"/>
              </a:tabLst>
            </a:pPr>
            <a:r>
              <a:rPr lang="en-US" sz="4000" i="1" spc="-25" dirty="0">
                <a:latin typeface="Symbol"/>
                <a:cs typeface="Symbol"/>
              </a:rPr>
              <a:t></a:t>
            </a:r>
            <a:r>
              <a:rPr lang="en-US" sz="3600" i="1" spc="-25" dirty="0">
                <a:latin typeface="Times New Roman"/>
                <a:cs typeface="Times New Roman"/>
              </a:rPr>
              <a:t>(t) </a:t>
            </a:r>
            <a:r>
              <a:rPr lang="en-US" sz="3600" spc="-5" dirty="0"/>
              <a:t>is an instantaneous</a:t>
            </a:r>
            <a:r>
              <a:rPr lang="en-US" sz="3600" spc="-85" dirty="0"/>
              <a:t> </a:t>
            </a:r>
            <a:r>
              <a:rPr lang="en-US" sz="3600" spc="-5" dirty="0"/>
              <a:t>value</a:t>
            </a:r>
            <a:endParaRPr lang="en-US" sz="3600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11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Discrete</a:t>
            </a:r>
            <a:r>
              <a:rPr lang="en-US" sz="2800" spc="-9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distributions:</a:t>
            </a:r>
            <a:endParaRPr lang="en-US" sz="2800" dirty="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1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65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Binomial</a:t>
            </a:r>
            <a:r>
              <a:rPr lang="en-US" sz="2400" spc="-1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distribution</a:t>
            </a:r>
          </a:p>
          <a:p>
            <a:pPr marL="755650" lvl="1" indent="-285750">
              <a:lnSpc>
                <a:spcPts val="2875"/>
              </a:lnSpc>
              <a:buClr>
                <a:srgbClr val="FF0000"/>
              </a:buClr>
              <a:buSzPct val="54166"/>
              <a:buFont typeface="Wingdings"/>
              <a:buChar char=""/>
              <a:tabLst>
                <a:tab pos="755650" algn="l"/>
              </a:tabLst>
            </a:pPr>
            <a:r>
              <a:rPr lang="en-US" sz="2400" spc="-5" dirty="0">
                <a:latin typeface="Times New Roman"/>
                <a:cs typeface="Times New Roman"/>
              </a:rPr>
              <a:t>Poisson</a:t>
            </a:r>
            <a:r>
              <a:rPr lang="en-US" sz="2400" spc="-9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distribution</a:t>
            </a:r>
            <a:endParaRPr lang="en-US" sz="2400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744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marR="5080" indent="-342900">
              <a:lnSpc>
                <a:spcPts val="346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lang="en-US" sz="3600" spc="-5" dirty="0">
                <a:latin typeface="Times New Roman"/>
                <a:cs typeface="Times New Roman"/>
              </a:rPr>
              <a:t>Gives probability of exact number  of successes in </a:t>
            </a:r>
            <a:r>
              <a:rPr lang="en-US" sz="3600" i="1" spc="-5" dirty="0">
                <a:latin typeface="Times New Roman"/>
                <a:cs typeface="Times New Roman"/>
              </a:rPr>
              <a:t>n </a:t>
            </a:r>
            <a:r>
              <a:rPr lang="en-US" sz="3600" spc="-5" dirty="0">
                <a:latin typeface="Times New Roman"/>
                <a:cs typeface="Times New Roman"/>
              </a:rPr>
              <a:t>independent  trials, when probability of </a:t>
            </a:r>
            <a:r>
              <a:rPr lang="en-US" sz="3600" spc="-10" dirty="0">
                <a:latin typeface="Times New Roman"/>
                <a:cs typeface="Times New Roman"/>
              </a:rPr>
              <a:t>success  </a:t>
            </a:r>
            <a:r>
              <a:rPr lang="en-US" sz="3600" i="1" spc="-5" dirty="0">
                <a:latin typeface="Times New Roman"/>
                <a:cs typeface="Times New Roman"/>
              </a:rPr>
              <a:t>p </a:t>
            </a:r>
            <a:r>
              <a:rPr lang="en-US" sz="3600" spc="-5" dirty="0">
                <a:latin typeface="Times New Roman"/>
                <a:cs typeface="Times New Roman"/>
              </a:rPr>
              <a:t>on single trial is a</a:t>
            </a:r>
            <a:r>
              <a:rPr lang="en-US" sz="3600" spc="30" dirty="0">
                <a:latin typeface="Times New Roman"/>
                <a:cs typeface="Times New Roman"/>
              </a:rPr>
              <a:t> </a:t>
            </a:r>
            <a:r>
              <a:rPr lang="en-US" sz="3600" spc="-5" dirty="0">
                <a:latin typeface="Times New Roman"/>
                <a:cs typeface="Times New Roman"/>
              </a:rPr>
              <a:t>constant.</a:t>
            </a:r>
            <a:endParaRPr lang="en-US" sz="3600" dirty="0">
              <a:latin typeface="Times New Roman"/>
              <a:cs typeface="Times New Roman"/>
            </a:endParaRPr>
          </a:p>
          <a:p>
            <a:pPr marL="355600" marR="344170" indent="-342900">
              <a:lnSpc>
                <a:spcPts val="3460"/>
              </a:lnSpc>
              <a:spcBef>
                <a:spcPts val="7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lang="en-US" sz="3600" spc="-5" dirty="0">
                <a:latin typeface="Times New Roman"/>
                <a:cs typeface="Times New Roman"/>
              </a:rPr>
              <a:t>Situations with only 2 outcomes  (</a:t>
            </a:r>
            <a:r>
              <a:rPr lang="en-US" sz="3600" i="1" spc="-5" dirty="0">
                <a:latin typeface="Times New Roman"/>
                <a:cs typeface="Times New Roman"/>
              </a:rPr>
              <a:t>success </a:t>
            </a:r>
            <a:r>
              <a:rPr lang="en-US" sz="3600" spc="-5" dirty="0">
                <a:latin typeface="Times New Roman"/>
                <a:cs typeface="Times New Roman"/>
              </a:rPr>
              <a:t>or </a:t>
            </a:r>
            <a:r>
              <a:rPr lang="en-US" sz="3600" i="1" spc="-5" dirty="0">
                <a:latin typeface="Times New Roman"/>
                <a:cs typeface="Times New Roman"/>
              </a:rPr>
              <a:t>failure</a:t>
            </a:r>
            <a:r>
              <a:rPr lang="en-US" sz="3600" spc="-5" dirty="0">
                <a:latin typeface="Times New Roman"/>
                <a:cs typeface="Times New Roman"/>
              </a:rPr>
              <a:t>)</a:t>
            </a:r>
            <a:endParaRPr lang="en-US" sz="3600" dirty="0">
              <a:latin typeface="Times New Roman"/>
              <a:cs typeface="Times New Roman"/>
            </a:endParaRPr>
          </a:p>
          <a:p>
            <a:pPr marL="355600" marR="275590" indent="-342900">
              <a:lnSpc>
                <a:spcPts val="3460"/>
              </a:lnSpc>
              <a:spcBef>
                <a:spcPts val="7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lang="en-US" sz="3600" spc="-10" dirty="0">
                <a:latin typeface="Times New Roman"/>
                <a:cs typeface="Times New Roman"/>
              </a:rPr>
              <a:t>Probability </a:t>
            </a:r>
            <a:r>
              <a:rPr lang="en-US" sz="3600" spc="-5" dirty="0">
                <a:latin typeface="Times New Roman"/>
                <a:cs typeface="Times New Roman"/>
              </a:rPr>
              <a:t>remains the same for  all </a:t>
            </a:r>
            <a:r>
              <a:rPr lang="en-US" sz="3600" i="1" spc="-5" dirty="0">
                <a:latin typeface="Times New Roman"/>
                <a:cs typeface="Times New Roman"/>
              </a:rPr>
              <a:t>independent </a:t>
            </a:r>
            <a:r>
              <a:rPr lang="en-US" sz="3600" spc="-5" dirty="0">
                <a:latin typeface="Times New Roman"/>
                <a:cs typeface="Times New Roman"/>
              </a:rPr>
              <a:t>trials (Bernoulli  </a:t>
            </a:r>
            <a:r>
              <a:rPr lang="en-US" sz="3600" spc="-10" dirty="0">
                <a:latin typeface="Times New Roman"/>
                <a:cs typeface="Times New Roman"/>
              </a:rPr>
              <a:t>trials)</a:t>
            </a:r>
            <a:endParaRPr lang="en-US" sz="3600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187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Distribution</a:t>
            </a:r>
          </a:p>
        </p:txBody>
      </p:sp>
      <p:sp>
        <p:nvSpPr>
          <p:cNvPr id="15" name="object 21"/>
          <p:cNvSpPr txBox="1"/>
          <p:nvPr/>
        </p:nvSpPr>
        <p:spPr>
          <a:xfrm>
            <a:off x="2667000" y="4495800"/>
            <a:ext cx="5448935" cy="1846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26465" algn="l"/>
              </a:tabLst>
            </a:pPr>
            <a:r>
              <a:rPr sz="2400" i="1" dirty="0">
                <a:latin typeface="Times New Roman"/>
                <a:cs typeface="Times New Roman"/>
              </a:rPr>
              <a:t>n	</a:t>
            </a:r>
            <a:r>
              <a:rPr sz="2400" dirty="0">
                <a:latin typeface="Times New Roman"/>
                <a:cs typeface="Times New Roman"/>
              </a:rPr>
              <a:t>: number of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trials</a:t>
            </a:r>
          </a:p>
          <a:p>
            <a:pPr marL="12700">
              <a:lnSpc>
                <a:spcPct val="100000"/>
              </a:lnSpc>
              <a:tabLst>
                <a:tab pos="926465" algn="l"/>
              </a:tabLst>
            </a:pPr>
            <a:r>
              <a:rPr sz="2400" i="1" dirty="0">
                <a:latin typeface="Times New Roman"/>
                <a:cs typeface="Times New Roman"/>
              </a:rPr>
              <a:t>f(x)	</a:t>
            </a:r>
            <a:r>
              <a:rPr sz="2400" dirty="0">
                <a:latin typeface="Times New Roman"/>
                <a:cs typeface="Times New Roman"/>
              </a:rPr>
              <a:t>: </a:t>
            </a:r>
            <a:r>
              <a:rPr sz="2400" spc="-5" dirty="0">
                <a:latin typeface="Times New Roman"/>
                <a:cs typeface="Times New Roman"/>
              </a:rPr>
              <a:t>probability of </a:t>
            </a:r>
            <a:r>
              <a:rPr sz="2400" i="1" dirty="0">
                <a:latin typeface="Times New Roman"/>
                <a:cs typeface="Times New Roman"/>
              </a:rPr>
              <a:t>x </a:t>
            </a:r>
            <a:r>
              <a:rPr sz="2400" dirty="0">
                <a:latin typeface="Times New Roman"/>
                <a:cs typeface="Times New Roman"/>
              </a:rPr>
              <a:t>successes in 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i="1" spc="-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trials</a:t>
            </a:r>
          </a:p>
          <a:p>
            <a:pPr marL="927100" indent="-914400">
              <a:lnSpc>
                <a:spcPct val="100000"/>
              </a:lnSpc>
              <a:buFont typeface="Times New Roman"/>
              <a:buAutoNum type="alphaLcPeriod" startAt="16"/>
              <a:tabLst>
                <a:tab pos="926465" algn="l"/>
                <a:tab pos="927100" algn="l"/>
              </a:tabLst>
            </a:pPr>
            <a:r>
              <a:rPr sz="2400" dirty="0">
                <a:latin typeface="Times New Roman"/>
                <a:cs typeface="Times New Roman"/>
              </a:rPr>
              <a:t>: </a:t>
            </a:r>
            <a:r>
              <a:rPr sz="2400" spc="-5" dirty="0">
                <a:latin typeface="Times New Roman"/>
                <a:cs typeface="Times New Roman"/>
              </a:rPr>
              <a:t>probability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success</a:t>
            </a:r>
          </a:p>
          <a:p>
            <a:pPr marL="927100" indent="-914400">
              <a:lnSpc>
                <a:spcPct val="100000"/>
              </a:lnSpc>
              <a:buFont typeface="Times New Roman"/>
              <a:buAutoNum type="alphaLcPeriod" startAt="16"/>
              <a:tabLst>
                <a:tab pos="926465" algn="l"/>
                <a:tab pos="927100" algn="l"/>
              </a:tabLst>
            </a:pPr>
            <a:r>
              <a:rPr sz="2400" dirty="0">
                <a:latin typeface="Times New Roman"/>
                <a:cs typeface="Times New Roman"/>
              </a:rPr>
              <a:t>: </a:t>
            </a:r>
            <a:r>
              <a:rPr sz="2400" spc="-5" dirty="0">
                <a:latin typeface="Times New Roman"/>
                <a:cs typeface="Times New Roman"/>
              </a:rPr>
              <a:t>probability of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failure</a:t>
            </a:r>
            <a:endParaRPr sz="2400" dirty="0">
              <a:latin typeface="Times New Roman"/>
              <a:cs typeface="Times New Roman"/>
            </a:endParaRPr>
          </a:p>
          <a:p>
            <a:pPr marL="1078230">
              <a:lnSpc>
                <a:spcPct val="100000"/>
              </a:lnSpc>
            </a:pPr>
            <a:r>
              <a:rPr sz="2400" i="1" dirty="0">
                <a:latin typeface="Times New Roman"/>
                <a:cs typeface="Times New Roman"/>
              </a:rPr>
              <a:t>p + q</a:t>
            </a:r>
            <a:r>
              <a:rPr sz="2400" i="1" spc="-9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=1</a:t>
            </a: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057400"/>
            <a:ext cx="7467601" cy="172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437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Distribution</a:t>
            </a:r>
          </a:p>
        </p:txBody>
      </p:sp>
      <p:sp>
        <p:nvSpPr>
          <p:cNvPr id="4" name="object 7"/>
          <p:cNvSpPr txBox="1"/>
          <p:nvPr/>
        </p:nvSpPr>
        <p:spPr>
          <a:xfrm>
            <a:off x="1447800" y="1447800"/>
            <a:ext cx="5885180" cy="445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Probability of having upto </a:t>
            </a:r>
            <a:r>
              <a:rPr sz="2800" i="1" dirty="0">
                <a:latin typeface="Times New Roman"/>
                <a:cs typeface="Times New Roman"/>
              </a:rPr>
              <a:t>r</a:t>
            </a:r>
            <a:r>
              <a:rPr sz="2800" i="1" spc="-1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successes: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678" y="2133600"/>
            <a:ext cx="4913802" cy="1902117"/>
          </a:xfrm>
          <a:prstGeom prst="rect">
            <a:avLst/>
          </a:prstGeom>
        </p:spPr>
      </p:pic>
      <p:sp>
        <p:nvSpPr>
          <p:cNvPr id="6" name="object 21"/>
          <p:cNvSpPr txBox="1"/>
          <p:nvPr/>
        </p:nvSpPr>
        <p:spPr>
          <a:xfrm>
            <a:off x="838200" y="3733800"/>
            <a:ext cx="5448935" cy="1846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26465" algn="l"/>
              </a:tabLst>
            </a:pPr>
            <a:r>
              <a:rPr sz="2400" i="1" dirty="0">
                <a:latin typeface="Times New Roman"/>
                <a:cs typeface="Times New Roman"/>
              </a:rPr>
              <a:t>n	</a:t>
            </a:r>
            <a:r>
              <a:rPr sz="2400" dirty="0">
                <a:latin typeface="Times New Roman"/>
                <a:cs typeface="Times New Roman"/>
              </a:rPr>
              <a:t>: number of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trials</a:t>
            </a:r>
          </a:p>
          <a:p>
            <a:pPr marL="12700">
              <a:lnSpc>
                <a:spcPct val="100000"/>
              </a:lnSpc>
              <a:tabLst>
                <a:tab pos="926465" algn="l"/>
              </a:tabLst>
            </a:pPr>
            <a:r>
              <a:rPr sz="2400" i="1" dirty="0">
                <a:latin typeface="Times New Roman"/>
                <a:cs typeface="Times New Roman"/>
              </a:rPr>
              <a:t>f(x)	</a:t>
            </a:r>
            <a:r>
              <a:rPr sz="2400" dirty="0">
                <a:latin typeface="Times New Roman"/>
                <a:cs typeface="Times New Roman"/>
              </a:rPr>
              <a:t>: </a:t>
            </a:r>
            <a:r>
              <a:rPr sz="2400" spc="-5" dirty="0">
                <a:latin typeface="Times New Roman"/>
                <a:cs typeface="Times New Roman"/>
              </a:rPr>
              <a:t>probability of </a:t>
            </a:r>
            <a:r>
              <a:rPr sz="2400" i="1" dirty="0">
                <a:latin typeface="Times New Roman"/>
                <a:cs typeface="Times New Roman"/>
              </a:rPr>
              <a:t>x </a:t>
            </a:r>
            <a:r>
              <a:rPr sz="2400" dirty="0">
                <a:latin typeface="Times New Roman"/>
                <a:cs typeface="Times New Roman"/>
              </a:rPr>
              <a:t>successes in 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i="1" spc="-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trials</a:t>
            </a:r>
          </a:p>
          <a:p>
            <a:pPr marL="927100" indent="-914400">
              <a:lnSpc>
                <a:spcPct val="100000"/>
              </a:lnSpc>
              <a:buFont typeface="Times New Roman"/>
              <a:buAutoNum type="alphaLcPeriod" startAt="16"/>
              <a:tabLst>
                <a:tab pos="926465" algn="l"/>
                <a:tab pos="927100" algn="l"/>
              </a:tabLst>
            </a:pPr>
            <a:r>
              <a:rPr sz="2400" dirty="0">
                <a:latin typeface="Times New Roman"/>
                <a:cs typeface="Times New Roman"/>
              </a:rPr>
              <a:t>: </a:t>
            </a:r>
            <a:r>
              <a:rPr sz="2400" spc="-5" dirty="0">
                <a:latin typeface="Times New Roman"/>
                <a:cs typeface="Times New Roman"/>
              </a:rPr>
              <a:t>probability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success</a:t>
            </a:r>
          </a:p>
          <a:p>
            <a:pPr marL="927100" indent="-914400">
              <a:lnSpc>
                <a:spcPct val="100000"/>
              </a:lnSpc>
              <a:buFont typeface="Times New Roman"/>
              <a:buAutoNum type="alphaLcPeriod" startAt="16"/>
              <a:tabLst>
                <a:tab pos="926465" algn="l"/>
                <a:tab pos="927100" algn="l"/>
              </a:tabLst>
            </a:pPr>
            <a:r>
              <a:rPr sz="2400" dirty="0">
                <a:latin typeface="Times New Roman"/>
                <a:cs typeface="Times New Roman"/>
              </a:rPr>
              <a:t>: </a:t>
            </a:r>
            <a:r>
              <a:rPr sz="2400" spc="-5" dirty="0">
                <a:latin typeface="Times New Roman"/>
                <a:cs typeface="Times New Roman"/>
              </a:rPr>
              <a:t>probability of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failure</a:t>
            </a:r>
            <a:endParaRPr sz="2400" dirty="0">
              <a:latin typeface="Times New Roman"/>
              <a:cs typeface="Times New Roman"/>
            </a:endParaRPr>
          </a:p>
          <a:p>
            <a:pPr marL="1078230">
              <a:lnSpc>
                <a:spcPct val="100000"/>
              </a:lnSpc>
            </a:pPr>
            <a:r>
              <a:rPr sz="2400" i="1" dirty="0">
                <a:latin typeface="Times New Roman"/>
                <a:cs typeface="Times New Roman"/>
              </a:rPr>
              <a:t>p + q</a:t>
            </a:r>
            <a:r>
              <a:rPr sz="2400" i="1" spc="-9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=1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83979" y="4934049"/>
            <a:ext cx="50292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pc="-5">
                <a:latin typeface="Times New Roman"/>
                <a:cs typeface="Times New Roman"/>
              </a:rPr>
              <a:t>Calculating </a:t>
            </a:r>
            <a:r>
              <a:rPr lang="en-US" i="1" spc="-5">
                <a:latin typeface="Times New Roman"/>
                <a:cs typeface="Times New Roman"/>
              </a:rPr>
              <a:t>F(r) </a:t>
            </a:r>
            <a:r>
              <a:rPr lang="en-US" spc="-5">
                <a:latin typeface="Times New Roman"/>
                <a:cs typeface="Times New Roman"/>
              </a:rPr>
              <a:t>becomes increasingly  </a:t>
            </a:r>
            <a:r>
              <a:rPr lang="en-US" spc="-10">
                <a:latin typeface="Times New Roman"/>
                <a:cs typeface="Times New Roman"/>
              </a:rPr>
              <a:t>difficult </a:t>
            </a:r>
            <a:r>
              <a:rPr lang="en-US" spc="-5">
                <a:latin typeface="Times New Roman"/>
                <a:cs typeface="Times New Roman"/>
              </a:rPr>
              <a:t>as </a:t>
            </a:r>
            <a:r>
              <a:rPr lang="en-US" i="1" spc="-5">
                <a:latin typeface="Times New Roman"/>
                <a:cs typeface="Times New Roman"/>
              </a:rPr>
              <a:t>n </a:t>
            </a:r>
            <a:r>
              <a:rPr lang="en-US" spc="-5">
                <a:latin typeface="Times New Roman"/>
                <a:cs typeface="Times New Roman"/>
              </a:rPr>
              <a:t>(sample set) gets</a:t>
            </a:r>
            <a:r>
              <a:rPr lang="en-US" spc="-40">
                <a:latin typeface="Times New Roman"/>
                <a:cs typeface="Times New Roman"/>
              </a:rPr>
              <a:t> </a:t>
            </a:r>
            <a:r>
              <a:rPr lang="en-US" spc="-10">
                <a:latin typeface="Times New Roman"/>
                <a:cs typeface="Times New Roman"/>
              </a:rPr>
              <a:t>larger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40433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Binomial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Average = n*p (n – number of trials, p success probability per trial)</a:t>
            </a:r>
          </a:p>
          <a:p>
            <a:r>
              <a:rPr lang="en-US" dirty="0" smtClean="0"/>
              <a:t>Variance = </a:t>
            </a:r>
            <a:r>
              <a:rPr lang="en-US" i="1" dirty="0"/>
              <a:t>n</a:t>
            </a:r>
            <a:r>
              <a:rPr lang="en-US" dirty="0"/>
              <a:t> * </a:t>
            </a:r>
            <a:r>
              <a:rPr lang="en-US" i="1" dirty="0"/>
              <a:t>P</a:t>
            </a:r>
            <a:r>
              <a:rPr lang="en-US" dirty="0"/>
              <a:t> * ( 1 - </a:t>
            </a:r>
            <a:r>
              <a:rPr lang="en-US" i="1" dirty="0"/>
              <a:t>P</a:t>
            </a:r>
            <a:r>
              <a:rPr lang="en-US" dirty="0"/>
              <a:t> 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234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to understand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do systems fail?</a:t>
            </a:r>
          </a:p>
          <a:p>
            <a:r>
              <a:rPr lang="en-US" dirty="0" smtClean="0"/>
              <a:t>Is it possible to predict failures.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07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Distribution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lang="en-US" sz="2400" b="1" spc="-5" dirty="0">
                <a:solidFill>
                  <a:srgbClr val="008000"/>
                </a:solidFill>
                <a:latin typeface="Tahoma"/>
                <a:cs typeface="Tahoma"/>
              </a:rPr>
              <a:t>Acceptance</a:t>
            </a:r>
            <a:r>
              <a:rPr lang="en-US" sz="2400" b="1" spc="-45" dirty="0">
                <a:solidFill>
                  <a:srgbClr val="008000"/>
                </a:solidFill>
                <a:latin typeface="Tahoma"/>
                <a:cs typeface="Tahoma"/>
              </a:rPr>
              <a:t> </a:t>
            </a:r>
            <a:r>
              <a:rPr lang="en-US" sz="2400" b="1" spc="-5" dirty="0">
                <a:solidFill>
                  <a:srgbClr val="008000"/>
                </a:solidFill>
                <a:latin typeface="Tahoma"/>
                <a:cs typeface="Tahoma"/>
              </a:rPr>
              <a:t>sampling:</a:t>
            </a:r>
            <a:endParaRPr lang="en-US" sz="2400" dirty="0">
              <a:latin typeface="Tahoma"/>
              <a:cs typeface="Tahoma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50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65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A </a:t>
            </a:r>
            <a:r>
              <a:rPr lang="en-US" sz="2400" spc="-5" dirty="0">
                <a:latin typeface="Times New Roman"/>
                <a:cs typeface="Times New Roman"/>
              </a:rPr>
              <a:t>lot is accepted if </a:t>
            </a:r>
            <a:r>
              <a:rPr lang="en-US" sz="2400" dirty="0">
                <a:latin typeface="Times New Roman"/>
                <a:cs typeface="Times New Roman"/>
              </a:rPr>
              <a:t>not </a:t>
            </a:r>
            <a:r>
              <a:rPr lang="en-US" sz="2400" spc="-5" dirty="0">
                <a:latin typeface="Times New Roman"/>
                <a:cs typeface="Times New Roman"/>
              </a:rPr>
              <a:t>more than </a:t>
            </a:r>
            <a:r>
              <a:rPr lang="en-US" sz="2400" dirty="0">
                <a:latin typeface="Times New Roman"/>
                <a:cs typeface="Times New Roman"/>
              </a:rPr>
              <a:t>2 </a:t>
            </a:r>
            <a:r>
              <a:rPr lang="en-US" sz="2400" spc="-5" dirty="0">
                <a:latin typeface="Times New Roman"/>
                <a:cs typeface="Times New Roman"/>
              </a:rPr>
              <a:t>defects </a:t>
            </a:r>
            <a:r>
              <a:rPr lang="en-US" sz="2400" dirty="0">
                <a:latin typeface="Times New Roman"/>
                <a:cs typeface="Times New Roman"/>
              </a:rPr>
              <a:t>are </a:t>
            </a:r>
            <a:r>
              <a:rPr lang="en-US" sz="2400" spc="-5" dirty="0">
                <a:latin typeface="Times New Roman"/>
                <a:cs typeface="Times New Roman"/>
              </a:rPr>
              <a:t>found  </a:t>
            </a:r>
            <a:r>
              <a:rPr lang="en-US" sz="2400" dirty="0">
                <a:latin typeface="Times New Roman"/>
                <a:cs typeface="Times New Roman"/>
              </a:rPr>
              <a:t>in a </a:t>
            </a:r>
            <a:r>
              <a:rPr lang="en-US" sz="2400" spc="-5" dirty="0">
                <a:latin typeface="Times New Roman"/>
                <a:cs typeface="Times New Roman"/>
              </a:rPr>
              <a:t>sample </a:t>
            </a:r>
            <a:r>
              <a:rPr lang="en-US" sz="2400" dirty="0">
                <a:latin typeface="Times New Roman"/>
                <a:cs typeface="Times New Roman"/>
              </a:rPr>
              <a:t>of 6. The defect probability is</a:t>
            </a:r>
            <a:r>
              <a:rPr lang="en-US" sz="2400" spc="-17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25%.</a:t>
            </a: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650" algn="l"/>
              </a:tabLst>
            </a:pPr>
            <a:r>
              <a:rPr lang="en-US" sz="2400" spc="-5" dirty="0">
                <a:latin typeface="Times New Roman"/>
                <a:cs typeface="Times New Roman"/>
              </a:rPr>
              <a:t>Probability </a:t>
            </a:r>
            <a:r>
              <a:rPr lang="en-US" sz="2400" dirty="0">
                <a:latin typeface="Times New Roman"/>
                <a:cs typeface="Times New Roman"/>
              </a:rPr>
              <a:t>of </a:t>
            </a:r>
            <a:r>
              <a:rPr lang="en-US" sz="2400" spc="-5" dirty="0">
                <a:latin typeface="Times New Roman"/>
                <a:cs typeface="Times New Roman"/>
              </a:rPr>
              <a:t>having </a:t>
            </a:r>
            <a:r>
              <a:rPr lang="en-US" sz="2400" dirty="0">
                <a:latin typeface="Times New Roman"/>
                <a:cs typeface="Times New Roman"/>
              </a:rPr>
              <a:t>exactly 2 defects in the lot</a:t>
            </a:r>
            <a:r>
              <a:rPr lang="en-US" sz="2400" spc="-15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is:</a:t>
            </a:r>
          </a:p>
          <a:p>
            <a:endParaRPr lang="en-US" dirty="0"/>
          </a:p>
        </p:txBody>
      </p:sp>
      <p:sp>
        <p:nvSpPr>
          <p:cNvPr id="4" name="object 11"/>
          <p:cNvSpPr txBox="1"/>
          <p:nvPr/>
        </p:nvSpPr>
        <p:spPr>
          <a:xfrm>
            <a:off x="3527524" y="4065270"/>
            <a:ext cx="158750" cy="337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dirty="0">
                <a:latin typeface="Times New Roman"/>
                <a:cs typeface="Times New Roman"/>
              </a:rPr>
              <a:t>2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5" name="object 12"/>
          <p:cNvSpPr txBox="1"/>
          <p:nvPr/>
        </p:nvSpPr>
        <p:spPr>
          <a:xfrm>
            <a:off x="4268210" y="3856482"/>
            <a:ext cx="874394" cy="198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83590" algn="l"/>
              </a:tabLst>
            </a:pPr>
            <a:r>
              <a:rPr sz="1200" spc="10" dirty="0">
                <a:latin typeface="Times New Roman"/>
                <a:cs typeface="Times New Roman"/>
              </a:rPr>
              <a:t>2	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13"/>
          <p:cNvSpPr txBox="1"/>
          <p:nvPr/>
        </p:nvSpPr>
        <p:spPr>
          <a:xfrm>
            <a:off x="3402583" y="3958582"/>
            <a:ext cx="398780" cy="338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82575" algn="l"/>
              </a:tabLst>
            </a:pPr>
            <a:r>
              <a:rPr sz="2100" dirty="0">
                <a:latin typeface="Symbol"/>
                <a:cs typeface="Symbol"/>
              </a:rPr>
              <a:t></a:t>
            </a:r>
            <a:r>
              <a:rPr sz="2100" dirty="0">
                <a:latin typeface="Times New Roman"/>
                <a:cs typeface="Times New Roman"/>
              </a:rPr>
              <a:t>	</a:t>
            </a:r>
            <a:r>
              <a:rPr sz="2100" dirty="0">
                <a:latin typeface="Symbol"/>
                <a:cs typeface="Symbol"/>
              </a:rPr>
              <a:t>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7" name="object 14"/>
          <p:cNvSpPr txBox="1"/>
          <p:nvPr/>
        </p:nvSpPr>
        <p:spPr>
          <a:xfrm>
            <a:off x="3402584" y="4129278"/>
            <a:ext cx="398780" cy="338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82575" algn="l"/>
              </a:tabLst>
            </a:pPr>
            <a:r>
              <a:rPr sz="2100" dirty="0">
                <a:latin typeface="Symbol"/>
                <a:cs typeface="Symbol"/>
              </a:rPr>
              <a:t></a:t>
            </a:r>
            <a:r>
              <a:rPr sz="2100" dirty="0">
                <a:latin typeface="Times New Roman"/>
                <a:cs typeface="Times New Roman"/>
              </a:rPr>
              <a:t>	</a:t>
            </a:r>
            <a:r>
              <a:rPr sz="2100" dirty="0">
                <a:latin typeface="Symbol"/>
                <a:cs typeface="Symbol"/>
              </a:rPr>
              <a:t>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8" name="object 15"/>
          <p:cNvSpPr txBox="1"/>
          <p:nvPr/>
        </p:nvSpPr>
        <p:spPr>
          <a:xfrm>
            <a:off x="3402584" y="3685032"/>
            <a:ext cx="398780" cy="338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145" dirty="0">
                <a:latin typeface="Symbol"/>
                <a:cs typeface="Symbol"/>
              </a:rPr>
              <a:t></a:t>
            </a:r>
            <a:r>
              <a:rPr sz="3150" spc="187" baseline="3968" dirty="0">
                <a:latin typeface="Times New Roman"/>
                <a:cs typeface="Times New Roman"/>
              </a:rPr>
              <a:t>6</a:t>
            </a:r>
            <a:r>
              <a:rPr sz="2100" dirty="0">
                <a:latin typeface="Symbol"/>
                <a:cs typeface="Symbol"/>
              </a:rPr>
              <a:t>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9" name="object 16"/>
          <p:cNvSpPr txBox="1"/>
          <p:nvPr/>
        </p:nvSpPr>
        <p:spPr>
          <a:xfrm>
            <a:off x="2752600" y="3778511"/>
            <a:ext cx="3249930" cy="438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32815" algn="l"/>
                <a:tab pos="1668780" algn="l"/>
                <a:tab pos="2455545" algn="l"/>
              </a:tabLst>
            </a:pPr>
            <a:r>
              <a:rPr sz="2100" i="1" dirty="0">
                <a:latin typeface="Times New Roman"/>
                <a:cs typeface="Times New Roman"/>
              </a:rPr>
              <a:t>f </a:t>
            </a:r>
            <a:r>
              <a:rPr sz="2750" spc="-190" dirty="0">
                <a:latin typeface="Symbol"/>
                <a:cs typeface="Symbol"/>
              </a:rPr>
              <a:t></a:t>
            </a:r>
            <a:r>
              <a:rPr sz="2100" spc="-190" dirty="0">
                <a:latin typeface="Times New Roman"/>
                <a:cs typeface="Times New Roman"/>
              </a:rPr>
              <a:t>2</a:t>
            </a:r>
            <a:r>
              <a:rPr sz="2750" spc="-190" dirty="0">
                <a:latin typeface="Symbol"/>
                <a:cs typeface="Symbol"/>
              </a:rPr>
              <a:t></a:t>
            </a:r>
            <a:r>
              <a:rPr sz="2750" spc="-50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Symbol"/>
                <a:cs typeface="Symbol"/>
              </a:rPr>
              <a:t></a:t>
            </a:r>
            <a:r>
              <a:rPr sz="2100" spc="-190" dirty="0">
                <a:latin typeface="Times New Roman"/>
                <a:cs typeface="Times New Roman"/>
              </a:rPr>
              <a:t> </a:t>
            </a:r>
            <a:r>
              <a:rPr sz="3150" baseline="1322" dirty="0">
                <a:latin typeface="Symbol"/>
                <a:cs typeface="Symbol"/>
              </a:rPr>
              <a:t></a:t>
            </a:r>
            <a:r>
              <a:rPr sz="3150" baseline="1322" dirty="0">
                <a:latin typeface="Times New Roman"/>
                <a:cs typeface="Times New Roman"/>
              </a:rPr>
              <a:t>	</a:t>
            </a:r>
            <a:r>
              <a:rPr sz="3150" baseline="1322" dirty="0">
                <a:latin typeface="Symbol"/>
                <a:cs typeface="Symbol"/>
              </a:rPr>
              <a:t></a:t>
            </a:r>
            <a:r>
              <a:rPr sz="3150" spc="-240" baseline="1322" dirty="0">
                <a:latin typeface="Times New Roman"/>
                <a:cs typeface="Times New Roman"/>
              </a:rPr>
              <a:t> </a:t>
            </a:r>
            <a:r>
              <a:rPr sz="2100" spc="-25" dirty="0">
                <a:latin typeface="Times New Roman"/>
                <a:cs typeface="Times New Roman"/>
              </a:rPr>
              <a:t>0.25	</a:t>
            </a:r>
            <a:r>
              <a:rPr sz="2100" dirty="0">
                <a:latin typeface="Symbol"/>
                <a:cs typeface="Symbol"/>
              </a:rPr>
              <a:t></a:t>
            </a:r>
            <a:r>
              <a:rPr sz="2100" spc="-229" dirty="0">
                <a:latin typeface="Times New Roman"/>
                <a:cs typeface="Times New Roman"/>
              </a:rPr>
              <a:t> </a:t>
            </a:r>
            <a:r>
              <a:rPr sz="2100" spc="-25" dirty="0">
                <a:latin typeface="Times New Roman"/>
                <a:cs typeface="Times New Roman"/>
              </a:rPr>
              <a:t>0.75	</a:t>
            </a:r>
            <a:r>
              <a:rPr sz="2100" dirty="0">
                <a:latin typeface="Symbol"/>
                <a:cs typeface="Symbol"/>
              </a:rPr>
              <a:t></a:t>
            </a:r>
            <a:r>
              <a:rPr sz="2100" spc="-260" dirty="0">
                <a:latin typeface="Times New Roman"/>
                <a:cs typeface="Times New Roman"/>
              </a:rPr>
              <a:t> </a:t>
            </a:r>
            <a:r>
              <a:rPr sz="2100" spc="-20" dirty="0">
                <a:latin typeface="Times New Roman"/>
                <a:cs typeface="Times New Roman"/>
              </a:rPr>
              <a:t>0.297</a:t>
            </a:r>
            <a:endParaRPr sz="21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743229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Distribution 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8450" marR="5080" indent="-285750" algn="just">
              <a:lnSpc>
                <a:spcPct val="100000"/>
              </a:lnSpc>
              <a:buClr>
                <a:srgbClr val="FF0000"/>
              </a:buClr>
              <a:buSzPct val="55357"/>
              <a:buFont typeface="Wingdings"/>
              <a:buChar char=""/>
              <a:tabLst>
                <a:tab pos="298450" algn="l"/>
              </a:tabLst>
            </a:pPr>
            <a:r>
              <a:rPr lang="en-US" sz="3600" dirty="0">
                <a:latin typeface="Times New Roman"/>
                <a:cs typeface="Times New Roman"/>
              </a:rPr>
              <a:t>In a company there are 4 file servers each</a:t>
            </a:r>
            <a:r>
              <a:rPr lang="en-US" sz="3600" spc="-195" dirty="0">
                <a:latin typeface="Times New Roman"/>
                <a:cs typeface="Times New Roman"/>
              </a:rPr>
              <a:t> </a:t>
            </a:r>
            <a:r>
              <a:rPr lang="en-US" sz="3600" dirty="0">
                <a:latin typeface="Times New Roman"/>
                <a:cs typeface="Times New Roman"/>
              </a:rPr>
              <a:t>having  the </a:t>
            </a:r>
            <a:r>
              <a:rPr lang="en-US" sz="3600" spc="-5" dirty="0">
                <a:latin typeface="Times New Roman"/>
                <a:cs typeface="Times New Roman"/>
              </a:rPr>
              <a:t>exact </a:t>
            </a:r>
            <a:r>
              <a:rPr lang="en-US" sz="3600" dirty="0">
                <a:latin typeface="Times New Roman"/>
                <a:cs typeface="Times New Roman"/>
              </a:rPr>
              <a:t>replica of a </a:t>
            </a:r>
            <a:r>
              <a:rPr lang="en-US" sz="3600" spc="-5" dirty="0">
                <a:latin typeface="Times New Roman"/>
                <a:cs typeface="Times New Roman"/>
              </a:rPr>
              <a:t>data set. The probability </a:t>
            </a:r>
            <a:r>
              <a:rPr lang="en-US" sz="3600" dirty="0">
                <a:latin typeface="Times New Roman"/>
                <a:cs typeface="Times New Roman"/>
              </a:rPr>
              <a:t>of  failure for each server is</a:t>
            </a:r>
            <a:r>
              <a:rPr lang="en-US" sz="3600" spc="-150" dirty="0">
                <a:latin typeface="Times New Roman"/>
                <a:cs typeface="Times New Roman"/>
              </a:rPr>
              <a:t> </a:t>
            </a:r>
            <a:r>
              <a:rPr lang="en-US" sz="3600" dirty="0">
                <a:latin typeface="Times New Roman"/>
                <a:cs typeface="Times New Roman"/>
              </a:rPr>
              <a:t>10%.</a:t>
            </a:r>
          </a:p>
          <a:p>
            <a:pPr marL="298450" indent="-285750">
              <a:lnSpc>
                <a:spcPct val="100000"/>
              </a:lnSpc>
              <a:spcBef>
                <a:spcPts val="670"/>
              </a:spcBef>
              <a:buClr>
                <a:srgbClr val="FF0000"/>
              </a:buClr>
              <a:buSzPct val="55357"/>
              <a:buFont typeface="Wingdings"/>
              <a:buChar char=""/>
              <a:tabLst>
                <a:tab pos="298450" algn="l"/>
              </a:tabLst>
            </a:pPr>
            <a:r>
              <a:rPr lang="en-US" sz="3600" dirty="0">
                <a:latin typeface="Times New Roman"/>
                <a:cs typeface="Times New Roman"/>
              </a:rPr>
              <a:t>Probability of having </a:t>
            </a:r>
            <a:r>
              <a:rPr lang="en-US" sz="3600" dirty="0" smtClean="0">
                <a:latin typeface="Times New Roman"/>
                <a:cs typeface="Times New Roman"/>
              </a:rPr>
              <a:t>exactly 2 </a:t>
            </a:r>
            <a:r>
              <a:rPr lang="en-US" sz="3600" dirty="0">
                <a:latin typeface="Times New Roman"/>
                <a:cs typeface="Times New Roman"/>
              </a:rPr>
              <a:t>servers</a:t>
            </a:r>
            <a:r>
              <a:rPr lang="en-US" sz="3600" spc="-155" dirty="0">
                <a:latin typeface="Times New Roman"/>
                <a:cs typeface="Times New Roman"/>
              </a:rPr>
              <a:t> </a:t>
            </a:r>
            <a:r>
              <a:rPr lang="en-US" sz="3600" dirty="0">
                <a:latin typeface="Times New Roman"/>
                <a:cs typeface="Times New Roman"/>
              </a:rPr>
              <a:t>fail:</a:t>
            </a:r>
          </a:p>
          <a:p>
            <a:endParaRPr lang="en-US" dirty="0"/>
          </a:p>
        </p:txBody>
      </p:sp>
      <p:sp>
        <p:nvSpPr>
          <p:cNvPr id="4" name="object 10"/>
          <p:cNvSpPr txBox="1"/>
          <p:nvPr/>
        </p:nvSpPr>
        <p:spPr>
          <a:xfrm>
            <a:off x="2724404" y="3995928"/>
            <a:ext cx="3107690" cy="4260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i="1" spc="-5" dirty="0">
                <a:latin typeface="Times New Roman"/>
                <a:cs typeface="Times New Roman"/>
              </a:rPr>
              <a:t>f</a:t>
            </a:r>
            <a:r>
              <a:rPr sz="1950" i="1" spc="140" dirty="0">
                <a:latin typeface="Times New Roman"/>
                <a:cs typeface="Times New Roman"/>
              </a:rPr>
              <a:t> </a:t>
            </a:r>
            <a:r>
              <a:rPr sz="3825" spc="-89" baseline="-3267" dirty="0">
                <a:latin typeface="Symbol"/>
                <a:cs typeface="Symbol"/>
              </a:rPr>
              <a:t></a:t>
            </a:r>
            <a:r>
              <a:rPr sz="1950" spc="-60" dirty="0">
                <a:latin typeface="Times New Roman"/>
                <a:cs typeface="Times New Roman"/>
              </a:rPr>
              <a:t>2</a:t>
            </a:r>
            <a:r>
              <a:rPr sz="3825" spc="-89" baseline="-3267" dirty="0">
                <a:latin typeface="Symbol"/>
                <a:cs typeface="Symbol"/>
              </a:rPr>
              <a:t></a:t>
            </a:r>
            <a:r>
              <a:rPr sz="3825" spc="-330" baseline="-3267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Symbol"/>
                <a:cs typeface="Symbol"/>
              </a:rPr>
              <a:t></a:t>
            </a:r>
            <a:r>
              <a:rPr sz="1950" spc="-105" dirty="0">
                <a:latin typeface="Times New Roman"/>
                <a:cs typeface="Times New Roman"/>
              </a:rPr>
              <a:t> </a:t>
            </a:r>
            <a:r>
              <a:rPr sz="2925" spc="-7" baseline="37037" dirty="0">
                <a:latin typeface="Symbol"/>
                <a:cs typeface="Symbol"/>
              </a:rPr>
              <a:t></a:t>
            </a:r>
            <a:r>
              <a:rPr sz="2925" spc="-345" baseline="37037" dirty="0">
                <a:latin typeface="Times New Roman"/>
                <a:cs typeface="Times New Roman"/>
              </a:rPr>
              <a:t> </a:t>
            </a:r>
            <a:r>
              <a:rPr sz="2925" spc="-7" baseline="41310" dirty="0">
                <a:latin typeface="Times New Roman"/>
                <a:cs typeface="Times New Roman"/>
              </a:rPr>
              <a:t>4</a:t>
            </a:r>
            <a:r>
              <a:rPr sz="2925" spc="-457" baseline="41310" dirty="0">
                <a:latin typeface="Times New Roman"/>
                <a:cs typeface="Times New Roman"/>
              </a:rPr>
              <a:t> </a:t>
            </a:r>
            <a:r>
              <a:rPr sz="2925" spc="-7" baseline="37037" dirty="0">
                <a:latin typeface="Symbol"/>
                <a:cs typeface="Symbol"/>
              </a:rPr>
              <a:t></a:t>
            </a:r>
            <a:r>
              <a:rPr sz="2925" spc="-135" baseline="37037" dirty="0">
                <a:latin typeface="Times New Roman"/>
                <a:cs typeface="Times New Roman"/>
              </a:rPr>
              <a:t> </a:t>
            </a:r>
            <a:r>
              <a:rPr sz="1950" spc="-30" dirty="0">
                <a:latin typeface="Times New Roman"/>
                <a:cs typeface="Times New Roman"/>
              </a:rPr>
              <a:t>0.1</a:t>
            </a:r>
            <a:r>
              <a:rPr sz="1650" spc="-44" baseline="42929" dirty="0">
                <a:latin typeface="Times New Roman"/>
                <a:cs typeface="Times New Roman"/>
              </a:rPr>
              <a:t>2</a:t>
            </a:r>
            <a:r>
              <a:rPr sz="1650" spc="22" baseline="42929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Symbol"/>
                <a:cs typeface="Symbol"/>
              </a:rPr>
              <a:t></a:t>
            </a:r>
            <a:r>
              <a:rPr sz="1950" spc="-135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0.9</a:t>
            </a:r>
            <a:r>
              <a:rPr sz="1650" spc="15" baseline="42929" dirty="0">
                <a:latin typeface="Times New Roman"/>
                <a:cs typeface="Times New Roman"/>
              </a:rPr>
              <a:t>2</a:t>
            </a:r>
            <a:r>
              <a:rPr sz="1650" spc="135" baseline="42929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Symbol"/>
                <a:cs typeface="Symbol"/>
              </a:rPr>
              <a:t></a:t>
            </a:r>
            <a:r>
              <a:rPr sz="1950" spc="-7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Times New Roman"/>
                <a:cs typeface="Times New Roman"/>
              </a:rPr>
              <a:t>0.0486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5" name="object 11"/>
          <p:cNvSpPr txBox="1"/>
          <p:nvPr/>
        </p:nvSpPr>
        <p:spPr>
          <a:xfrm>
            <a:off x="3433826" y="4136135"/>
            <a:ext cx="397510" cy="438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5" dirty="0">
                <a:latin typeface="Symbol"/>
                <a:cs typeface="Symbol"/>
              </a:rPr>
              <a:t></a:t>
            </a:r>
            <a:r>
              <a:rPr sz="1950" spc="-280" dirty="0">
                <a:latin typeface="Times New Roman"/>
                <a:cs typeface="Times New Roman"/>
              </a:rPr>
              <a:t> </a:t>
            </a:r>
            <a:r>
              <a:rPr sz="2925" spc="-7" baseline="-28490" dirty="0">
                <a:latin typeface="Times New Roman"/>
                <a:cs typeface="Times New Roman"/>
              </a:rPr>
              <a:t>2</a:t>
            </a:r>
            <a:r>
              <a:rPr sz="2925" spc="-509" baseline="-28490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Symbol"/>
                <a:cs typeface="Symbol"/>
              </a:rPr>
              <a:t>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6" name="object 12"/>
          <p:cNvSpPr txBox="1"/>
          <p:nvPr/>
        </p:nvSpPr>
        <p:spPr>
          <a:xfrm>
            <a:off x="1749044" y="4319016"/>
            <a:ext cx="6875145" cy="860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7355">
              <a:lnSpc>
                <a:spcPct val="100000"/>
              </a:lnSpc>
              <a:tabLst>
                <a:tab pos="1973580" algn="l"/>
              </a:tabLst>
            </a:pPr>
            <a:r>
              <a:rPr sz="1950" spc="-5" dirty="0">
                <a:latin typeface="Symbol"/>
                <a:cs typeface="Symbol"/>
              </a:rPr>
              <a:t></a:t>
            </a:r>
            <a:r>
              <a:rPr sz="1950" spc="-5" dirty="0">
                <a:latin typeface="Times New Roman"/>
                <a:cs typeface="Times New Roman"/>
              </a:rPr>
              <a:t>	</a:t>
            </a:r>
            <a:r>
              <a:rPr sz="1950" spc="-5" dirty="0">
                <a:latin typeface="Symbol"/>
                <a:cs typeface="Symbol"/>
              </a:rPr>
              <a:t></a:t>
            </a:r>
            <a:endParaRPr sz="1950">
              <a:latin typeface="Symbol"/>
              <a:cs typeface="Symbol"/>
            </a:endParaRPr>
          </a:p>
          <a:p>
            <a:pPr marL="298450" indent="-285750">
              <a:lnSpc>
                <a:spcPct val="100000"/>
              </a:lnSpc>
              <a:spcBef>
                <a:spcPts val="925"/>
              </a:spcBef>
              <a:buClr>
                <a:srgbClr val="FF0000"/>
              </a:buClr>
              <a:buSzPct val="55357"/>
              <a:buFont typeface="Wingdings"/>
              <a:buChar char=""/>
              <a:tabLst>
                <a:tab pos="298450" algn="l"/>
              </a:tabLst>
            </a:pPr>
            <a:r>
              <a:rPr sz="2800" dirty="0">
                <a:latin typeface="Times New Roman"/>
                <a:cs typeface="Times New Roman"/>
              </a:rPr>
              <a:t>Probability of having more than 3 servers</a:t>
            </a:r>
            <a:r>
              <a:rPr sz="2800" spc="-1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fail: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13"/>
          <p:cNvSpPr txBox="1"/>
          <p:nvPr/>
        </p:nvSpPr>
        <p:spPr>
          <a:xfrm>
            <a:off x="2685561" y="5516110"/>
            <a:ext cx="5784850" cy="4260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i="1" spc="-5" dirty="0">
                <a:latin typeface="Times New Roman"/>
                <a:cs typeface="Times New Roman"/>
              </a:rPr>
              <a:t>F</a:t>
            </a:r>
            <a:r>
              <a:rPr sz="1950" i="1" spc="-100" dirty="0">
                <a:latin typeface="Times New Roman"/>
                <a:cs typeface="Times New Roman"/>
              </a:rPr>
              <a:t> </a:t>
            </a:r>
            <a:r>
              <a:rPr sz="3825" spc="-37" baseline="-3267" dirty="0">
                <a:latin typeface="Symbol"/>
                <a:cs typeface="Symbol"/>
              </a:rPr>
              <a:t></a:t>
            </a:r>
            <a:r>
              <a:rPr sz="1950" i="1" spc="-25" dirty="0">
                <a:latin typeface="Times New Roman"/>
                <a:cs typeface="Times New Roman"/>
              </a:rPr>
              <a:t>r</a:t>
            </a:r>
            <a:r>
              <a:rPr sz="1950" i="1" spc="55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Symbol"/>
                <a:cs typeface="Symbol"/>
              </a:rPr>
              <a:t></a:t>
            </a:r>
            <a:r>
              <a:rPr sz="1950" spc="-40" dirty="0">
                <a:latin typeface="Times New Roman"/>
                <a:cs typeface="Times New Roman"/>
              </a:rPr>
              <a:t> </a:t>
            </a:r>
            <a:r>
              <a:rPr sz="1950" spc="-60" dirty="0">
                <a:latin typeface="Times New Roman"/>
                <a:cs typeface="Times New Roman"/>
              </a:rPr>
              <a:t>2</a:t>
            </a:r>
            <a:r>
              <a:rPr sz="3825" spc="-89" baseline="-3267" dirty="0">
                <a:latin typeface="Symbol"/>
                <a:cs typeface="Symbol"/>
              </a:rPr>
              <a:t></a:t>
            </a:r>
            <a:r>
              <a:rPr sz="3825" spc="-322" baseline="-3267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Symbol"/>
                <a:cs typeface="Symbol"/>
              </a:rPr>
              <a:t></a:t>
            </a:r>
            <a:r>
              <a:rPr sz="1950" spc="20" dirty="0">
                <a:latin typeface="Times New Roman"/>
                <a:cs typeface="Times New Roman"/>
              </a:rPr>
              <a:t> </a:t>
            </a:r>
            <a:r>
              <a:rPr sz="1950" i="1" spc="-5" dirty="0">
                <a:latin typeface="Times New Roman"/>
                <a:cs typeface="Times New Roman"/>
              </a:rPr>
              <a:t>F</a:t>
            </a:r>
            <a:r>
              <a:rPr sz="1950" i="1" spc="-95" dirty="0">
                <a:latin typeface="Times New Roman"/>
                <a:cs typeface="Times New Roman"/>
              </a:rPr>
              <a:t> </a:t>
            </a:r>
            <a:r>
              <a:rPr sz="3825" spc="-150" baseline="-3267" dirty="0">
                <a:latin typeface="Symbol"/>
                <a:cs typeface="Symbol"/>
              </a:rPr>
              <a:t></a:t>
            </a:r>
            <a:r>
              <a:rPr sz="1950" spc="-100" dirty="0">
                <a:latin typeface="Times New Roman"/>
                <a:cs typeface="Times New Roman"/>
              </a:rPr>
              <a:t>3</a:t>
            </a:r>
            <a:r>
              <a:rPr sz="3825" spc="-150" baseline="-3267" dirty="0">
                <a:latin typeface="Symbol"/>
                <a:cs typeface="Symbol"/>
              </a:rPr>
              <a:t></a:t>
            </a:r>
            <a:r>
              <a:rPr sz="3825" spc="-322" baseline="-3267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Symbol"/>
                <a:cs typeface="Symbol"/>
              </a:rPr>
              <a:t></a:t>
            </a:r>
            <a:r>
              <a:rPr sz="1950" spc="50" dirty="0">
                <a:latin typeface="Times New Roman"/>
                <a:cs typeface="Times New Roman"/>
              </a:rPr>
              <a:t> </a:t>
            </a:r>
            <a:r>
              <a:rPr sz="1950" i="1" spc="-5" dirty="0">
                <a:latin typeface="Times New Roman"/>
                <a:cs typeface="Times New Roman"/>
              </a:rPr>
              <a:t>F</a:t>
            </a:r>
            <a:r>
              <a:rPr sz="1950" i="1" spc="-100" dirty="0">
                <a:latin typeface="Times New Roman"/>
                <a:cs typeface="Times New Roman"/>
              </a:rPr>
              <a:t> </a:t>
            </a:r>
            <a:r>
              <a:rPr sz="3825" spc="-89" baseline="-3267" dirty="0">
                <a:latin typeface="Symbol"/>
                <a:cs typeface="Symbol"/>
              </a:rPr>
              <a:t></a:t>
            </a:r>
            <a:r>
              <a:rPr sz="1950" spc="-60" dirty="0">
                <a:latin typeface="Times New Roman"/>
                <a:cs typeface="Times New Roman"/>
              </a:rPr>
              <a:t>4</a:t>
            </a:r>
            <a:r>
              <a:rPr sz="3825" spc="-89" baseline="-3267" dirty="0">
                <a:latin typeface="Symbol"/>
                <a:cs typeface="Symbol"/>
              </a:rPr>
              <a:t></a:t>
            </a:r>
            <a:r>
              <a:rPr sz="3825" spc="-322" baseline="-3267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Symbol"/>
                <a:cs typeface="Symbol"/>
              </a:rPr>
              <a:t></a:t>
            </a:r>
            <a:r>
              <a:rPr sz="1950" spc="-100" dirty="0">
                <a:latin typeface="Times New Roman"/>
                <a:cs typeface="Times New Roman"/>
              </a:rPr>
              <a:t> </a:t>
            </a:r>
            <a:r>
              <a:rPr sz="2925" spc="-7" baseline="35612" dirty="0">
                <a:latin typeface="Symbol"/>
                <a:cs typeface="Symbol"/>
              </a:rPr>
              <a:t></a:t>
            </a:r>
            <a:r>
              <a:rPr sz="2925" spc="-337" baseline="35612" dirty="0">
                <a:latin typeface="Times New Roman"/>
                <a:cs typeface="Times New Roman"/>
              </a:rPr>
              <a:t> </a:t>
            </a:r>
            <a:r>
              <a:rPr sz="2925" spc="-7" baseline="41310" dirty="0">
                <a:latin typeface="Times New Roman"/>
                <a:cs typeface="Times New Roman"/>
              </a:rPr>
              <a:t>4</a:t>
            </a:r>
            <a:r>
              <a:rPr sz="2925" spc="-450" baseline="41310" dirty="0">
                <a:latin typeface="Times New Roman"/>
                <a:cs typeface="Times New Roman"/>
              </a:rPr>
              <a:t> </a:t>
            </a:r>
            <a:r>
              <a:rPr sz="2925" spc="-7" baseline="35612" dirty="0">
                <a:latin typeface="Symbol"/>
                <a:cs typeface="Symbol"/>
              </a:rPr>
              <a:t></a:t>
            </a:r>
            <a:r>
              <a:rPr sz="2925" spc="-127" baseline="35612" dirty="0">
                <a:latin typeface="Times New Roman"/>
                <a:cs typeface="Times New Roman"/>
              </a:rPr>
              <a:t> </a:t>
            </a:r>
            <a:r>
              <a:rPr sz="1950" spc="-40" dirty="0">
                <a:latin typeface="Times New Roman"/>
                <a:cs typeface="Times New Roman"/>
              </a:rPr>
              <a:t>0.1</a:t>
            </a:r>
            <a:r>
              <a:rPr sz="1650" spc="-60" baseline="42929" dirty="0">
                <a:latin typeface="Times New Roman"/>
                <a:cs typeface="Times New Roman"/>
              </a:rPr>
              <a:t>3</a:t>
            </a:r>
            <a:r>
              <a:rPr sz="1650" baseline="42929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Symbol"/>
                <a:cs typeface="Symbol"/>
              </a:rPr>
              <a:t></a:t>
            </a:r>
            <a:r>
              <a:rPr sz="1950" spc="-13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Times New Roman"/>
                <a:cs typeface="Times New Roman"/>
              </a:rPr>
              <a:t>0.9</a:t>
            </a:r>
            <a:r>
              <a:rPr sz="1650" spc="-30" baseline="42929" dirty="0">
                <a:latin typeface="Times New Roman"/>
                <a:cs typeface="Times New Roman"/>
              </a:rPr>
              <a:t>1</a:t>
            </a:r>
            <a:r>
              <a:rPr sz="1650" spc="67" baseline="42929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Symbol"/>
                <a:cs typeface="Symbol"/>
              </a:rPr>
              <a:t></a:t>
            </a:r>
            <a:r>
              <a:rPr sz="1950" spc="-40" dirty="0">
                <a:latin typeface="Times New Roman"/>
                <a:cs typeface="Times New Roman"/>
              </a:rPr>
              <a:t> </a:t>
            </a:r>
            <a:r>
              <a:rPr sz="1950" spc="-30" dirty="0">
                <a:latin typeface="Times New Roman"/>
                <a:cs typeface="Times New Roman"/>
              </a:rPr>
              <a:t>0.1</a:t>
            </a:r>
            <a:r>
              <a:rPr sz="1650" spc="-44" baseline="42929" dirty="0">
                <a:latin typeface="Times New Roman"/>
                <a:cs typeface="Times New Roman"/>
              </a:rPr>
              <a:t>4</a:t>
            </a:r>
            <a:r>
              <a:rPr sz="1650" spc="142" baseline="42929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Symbol"/>
                <a:cs typeface="Symbol"/>
              </a:rPr>
              <a:t></a:t>
            </a:r>
            <a:r>
              <a:rPr sz="1950" spc="-7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Times New Roman"/>
                <a:cs typeface="Times New Roman"/>
              </a:rPr>
              <a:t>0.00036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8" name="object 14"/>
          <p:cNvSpPr txBox="1"/>
          <p:nvPr/>
        </p:nvSpPr>
        <p:spPr>
          <a:xfrm>
            <a:off x="5343406" y="5657090"/>
            <a:ext cx="397510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5" dirty="0">
                <a:latin typeface="Symbol"/>
                <a:cs typeface="Symbol"/>
              </a:rPr>
              <a:t></a:t>
            </a:r>
            <a:r>
              <a:rPr sz="1950" spc="-330" dirty="0">
                <a:latin typeface="Times New Roman"/>
                <a:cs typeface="Times New Roman"/>
              </a:rPr>
              <a:t> </a:t>
            </a:r>
            <a:r>
              <a:rPr sz="2925" spc="-7" baseline="-28490" dirty="0">
                <a:latin typeface="Times New Roman"/>
                <a:cs typeface="Times New Roman"/>
              </a:rPr>
              <a:t>3</a:t>
            </a:r>
            <a:r>
              <a:rPr sz="2925" spc="-434" baseline="-28490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Symbol"/>
                <a:cs typeface="Symbol"/>
              </a:rPr>
              <a:t>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9" name="object 15"/>
          <p:cNvSpPr txBox="1"/>
          <p:nvPr/>
        </p:nvSpPr>
        <p:spPr>
          <a:xfrm>
            <a:off x="5343406" y="5839204"/>
            <a:ext cx="397510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88925" algn="l"/>
              </a:tabLst>
            </a:pPr>
            <a:r>
              <a:rPr sz="1950" spc="-5" dirty="0">
                <a:latin typeface="Symbol"/>
                <a:cs typeface="Symbol"/>
              </a:rPr>
              <a:t></a:t>
            </a:r>
            <a:r>
              <a:rPr sz="1950" spc="-5" dirty="0">
                <a:latin typeface="Times New Roman"/>
                <a:cs typeface="Times New Roman"/>
              </a:rPr>
              <a:t>	</a:t>
            </a:r>
            <a:r>
              <a:rPr sz="1950" spc="-5" dirty="0">
                <a:latin typeface="Symbol"/>
                <a:cs typeface="Symbol"/>
              </a:rPr>
              <a:t></a:t>
            </a:r>
            <a:endParaRPr sz="1950">
              <a:latin typeface="Symbol"/>
              <a:cs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39612135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marR="5080" indent="-342900">
              <a:lnSpc>
                <a:spcPct val="80000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Some events are rather rare, they don’t  happen that often. </a:t>
            </a:r>
            <a:r>
              <a:rPr lang="en-US" sz="2800" spc="-5" dirty="0">
                <a:latin typeface="Times New Roman"/>
                <a:cs typeface="Times New Roman"/>
              </a:rPr>
              <a:t>Still, </a:t>
            </a:r>
            <a:r>
              <a:rPr lang="en-US" sz="2800" dirty="0">
                <a:latin typeface="Times New Roman"/>
                <a:cs typeface="Times New Roman"/>
              </a:rPr>
              <a:t>over a period</a:t>
            </a:r>
            <a:r>
              <a:rPr lang="en-US" sz="2800" spc="-16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of  time, </a:t>
            </a:r>
            <a:r>
              <a:rPr lang="en-US" sz="2800" spc="-5" dirty="0">
                <a:latin typeface="Times New Roman"/>
                <a:cs typeface="Times New Roman"/>
              </a:rPr>
              <a:t>we want </a:t>
            </a:r>
            <a:r>
              <a:rPr lang="en-US" sz="2800" dirty="0">
                <a:latin typeface="Times New Roman"/>
                <a:cs typeface="Times New Roman"/>
              </a:rPr>
              <a:t>to </a:t>
            </a:r>
            <a:r>
              <a:rPr lang="en-US" sz="2800" spc="-5" dirty="0">
                <a:latin typeface="Times New Roman"/>
                <a:cs typeface="Times New Roman"/>
              </a:rPr>
              <a:t>say something </a:t>
            </a:r>
            <a:r>
              <a:rPr lang="en-US" sz="2800" dirty="0">
                <a:latin typeface="Times New Roman"/>
                <a:cs typeface="Times New Roman"/>
              </a:rPr>
              <a:t>about  the nature of rare</a:t>
            </a:r>
            <a:r>
              <a:rPr lang="en-US" sz="2800" spc="-14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events.</a:t>
            </a:r>
          </a:p>
          <a:p>
            <a:pPr marL="355600" marR="362585" indent="-342900" algn="just">
              <a:lnSpc>
                <a:spcPct val="80000"/>
              </a:lnSpc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Poisson distribution </a:t>
            </a:r>
            <a:r>
              <a:rPr lang="en-US" sz="2800" dirty="0">
                <a:latin typeface="Times New Roman"/>
                <a:cs typeface="Times New Roman"/>
              </a:rPr>
              <a:t>is </a:t>
            </a:r>
            <a:r>
              <a:rPr lang="en-US" sz="2800" spc="-5" dirty="0">
                <a:latin typeface="Times New Roman"/>
                <a:cs typeface="Times New Roman"/>
              </a:rPr>
              <a:t>special case </a:t>
            </a:r>
            <a:r>
              <a:rPr lang="en-US" sz="2800" dirty="0">
                <a:latin typeface="Times New Roman"/>
                <a:cs typeface="Times New Roman"/>
              </a:rPr>
              <a:t>of  binomial distribution </a:t>
            </a:r>
            <a:r>
              <a:rPr lang="en-US" sz="2800" dirty="0" smtClean="0">
                <a:latin typeface="Times New Roman"/>
                <a:cs typeface="Times New Roman"/>
              </a:rPr>
              <a:t>(</a:t>
            </a:r>
            <a:r>
              <a:rPr lang="en-US" sz="2800" i="1" dirty="0" smtClean="0">
                <a:latin typeface="Times New Roman"/>
                <a:cs typeface="Times New Roman"/>
              </a:rPr>
              <a:t>p </a:t>
            </a:r>
            <a:r>
              <a:rPr lang="en-US" sz="2800" dirty="0">
                <a:latin typeface="Times New Roman"/>
                <a:cs typeface="Times New Roman"/>
              </a:rPr>
              <a:t>or </a:t>
            </a:r>
            <a:r>
              <a:rPr lang="en-US" sz="2800" i="1" dirty="0">
                <a:latin typeface="Times New Roman"/>
                <a:cs typeface="Times New Roman"/>
              </a:rPr>
              <a:t>q </a:t>
            </a:r>
            <a:r>
              <a:rPr lang="en-US" sz="2800" dirty="0" smtClean="0">
                <a:latin typeface="Times New Roman"/>
                <a:cs typeface="Times New Roman"/>
              </a:rPr>
              <a:t>very </a:t>
            </a:r>
            <a:r>
              <a:rPr lang="en-US" sz="2800" dirty="0">
                <a:latin typeface="Times New Roman"/>
                <a:cs typeface="Times New Roman"/>
              </a:rPr>
              <a:t>small and </a:t>
            </a:r>
            <a:r>
              <a:rPr lang="en-US" sz="2800" i="1" dirty="0">
                <a:latin typeface="Times New Roman"/>
                <a:cs typeface="Times New Roman"/>
              </a:rPr>
              <a:t>n </a:t>
            </a:r>
            <a:r>
              <a:rPr lang="en-US" sz="2800" dirty="0">
                <a:latin typeface="Times New Roman"/>
                <a:cs typeface="Times New Roman"/>
              </a:rPr>
              <a:t>very</a:t>
            </a:r>
            <a:r>
              <a:rPr lang="en-US" sz="2800" spc="-13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large)</a:t>
            </a:r>
            <a:endParaRPr lang="en-US" sz="2800" dirty="0">
              <a:latin typeface="Times New Roman"/>
              <a:cs typeface="Times New Roman"/>
            </a:endParaRPr>
          </a:p>
          <a:p>
            <a:pPr marL="355600" marR="820419" indent="-342900">
              <a:lnSpc>
                <a:spcPct val="80000"/>
              </a:lnSpc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Conditions under </a:t>
            </a:r>
            <a:r>
              <a:rPr lang="en-US" sz="2800" spc="-5" dirty="0">
                <a:latin typeface="Times New Roman"/>
                <a:cs typeface="Times New Roman"/>
              </a:rPr>
              <a:t>which </a:t>
            </a:r>
            <a:r>
              <a:rPr lang="en-US" sz="2800" dirty="0">
                <a:latin typeface="Times New Roman"/>
                <a:cs typeface="Times New Roman"/>
              </a:rPr>
              <a:t>a</a:t>
            </a:r>
            <a:r>
              <a:rPr lang="en-US" sz="2800" spc="-12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Poisson  distribution</a:t>
            </a:r>
            <a:r>
              <a:rPr lang="en-US" sz="2800" spc="-11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holds</a:t>
            </a:r>
          </a:p>
          <a:p>
            <a:pPr marL="755650" lvl="1" indent="-285750">
              <a:lnSpc>
                <a:spcPct val="100000"/>
              </a:lnSpc>
              <a:spcBef>
                <a:spcPts val="1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65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counts of </a:t>
            </a:r>
            <a:r>
              <a:rPr lang="en-US" sz="2400" spc="-5" dirty="0">
                <a:latin typeface="Times New Roman"/>
                <a:cs typeface="Times New Roman"/>
              </a:rPr>
              <a:t>rare </a:t>
            </a:r>
            <a:r>
              <a:rPr lang="en-US" sz="2400" dirty="0">
                <a:latin typeface="Times New Roman"/>
                <a:cs typeface="Times New Roman"/>
              </a:rPr>
              <a:t>events, i.e. </a:t>
            </a:r>
            <a:r>
              <a:rPr lang="en-US" sz="2400" spc="-5" dirty="0">
                <a:latin typeface="Times New Roman"/>
                <a:cs typeface="Times New Roman"/>
              </a:rPr>
              <a:t>small</a:t>
            </a:r>
            <a:r>
              <a:rPr lang="en-US" sz="2400" spc="-14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probability</a:t>
            </a:r>
          </a:p>
          <a:p>
            <a:pPr marL="755650" lvl="1" indent="-285750">
              <a:lnSpc>
                <a:spcPts val="2835"/>
              </a:lnSpc>
              <a:buClr>
                <a:srgbClr val="FF0000"/>
              </a:buClr>
              <a:buSzPct val="54166"/>
              <a:buFont typeface="Wingdings"/>
              <a:buChar char=""/>
              <a:tabLst>
                <a:tab pos="75565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all events are</a:t>
            </a:r>
            <a:r>
              <a:rPr lang="en-US" sz="2400" spc="-15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independent</a:t>
            </a:r>
          </a:p>
          <a:p>
            <a:pPr marL="755650" marR="334010" lvl="1" indent="-285750">
              <a:lnSpc>
                <a:spcPct val="79700"/>
              </a:lnSpc>
              <a:spcBef>
                <a:spcPts val="56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65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average rate (usually denoted by </a:t>
            </a:r>
            <a:r>
              <a:rPr lang="en-US" sz="2500" i="1" spc="-35" dirty="0">
                <a:latin typeface="Symbol"/>
                <a:cs typeface="Symbol"/>
              </a:rPr>
              <a:t></a:t>
            </a:r>
            <a:r>
              <a:rPr lang="en-US" sz="2400" spc="-35" dirty="0">
                <a:latin typeface="Times New Roman"/>
                <a:cs typeface="Times New Roman"/>
              </a:rPr>
              <a:t>)</a:t>
            </a:r>
            <a:r>
              <a:rPr lang="en-US" sz="2400" spc="-16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does  not change </a:t>
            </a:r>
            <a:r>
              <a:rPr lang="en-US" sz="2400" spc="-5" dirty="0">
                <a:latin typeface="Times New Roman"/>
                <a:cs typeface="Times New Roman"/>
              </a:rPr>
              <a:t>over the period </a:t>
            </a:r>
            <a:r>
              <a:rPr lang="en-US" sz="2400" dirty="0">
                <a:latin typeface="Times New Roman"/>
                <a:cs typeface="Times New Roman"/>
              </a:rPr>
              <a:t>of</a:t>
            </a:r>
            <a:r>
              <a:rPr lang="en-US" sz="2400" spc="-8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interest</a:t>
            </a:r>
            <a:endParaRPr lang="en-US" sz="2400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800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marR="5080" indent="-342900">
              <a:lnSpc>
                <a:spcPct val="80000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lang="en-US" sz="3600" spc="-5" dirty="0">
                <a:latin typeface="Times New Roman"/>
                <a:cs typeface="Times New Roman"/>
              </a:rPr>
              <a:t>Poisson distribution is a special case of  binomial distribution (either </a:t>
            </a:r>
            <a:r>
              <a:rPr lang="en-US" sz="3600" i="1" spc="-5" dirty="0">
                <a:latin typeface="Times New Roman"/>
                <a:cs typeface="Times New Roman"/>
              </a:rPr>
              <a:t>p </a:t>
            </a:r>
            <a:r>
              <a:rPr lang="en-US" sz="3600" spc="-5" dirty="0">
                <a:latin typeface="Times New Roman"/>
                <a:cs typeface="Times New Roman"/>
              </a:rPr>
              <a:t>or </a:t>
            </a:r>
            <a:r>
              <a:rPr lang="en-US" sz="3600" i="1" spc="-5" dirty="0">
                <a:latin typeface="Times New Roman"/>
                <a:cs typeface="Times New Roman"/>
              </a:rPr>
              <a:t>q </a:t>
            </a:r>
            <a:r>
              <a:rPr lang="en-US" sz="3600" spc="-5" dirty="0">
                <a:latin typeface="Times New Roman"/>
                <a:cs typeface="Times New Roman"/>
              </a:rPr>
              <a:t>is very  small and </a:t>
            </a:r>
            <a:r>
              <a:rPr lang="en-US" sz="3600" i="1" spc="-5" dirty="0">
                <a:latin typeface="Times New Roman"/>
                <a:cs typeface="Times New Roman"/>
              </a:rPr>
              <a:t>n</a:t>
            </a:r>
            <a:r>
              <a:rPr lang="en-US" sz="3600" i="1" spc="55" dirty="0">
                <a:latin typeface="Times New Roman"/>
                <a:cs typeface="Times New Roman"/>
              </a:rPr>
              <a:t> </a:t>
            </a:r>
            <a:r>
              <a:rPr lang="en-US" sz="3600" spc="-5" dirty="0">
                <a:latin typeface="Times New Roman"/>
                <a:cs typeface="Times New Roman"/>
              </a:rPr>
              <a:t>very</a:t>
            </a:r>
            <a:r>
              <a:rPr lang="en-US" sz="3600" spc="10" dirty="0">
                <a:latin typeface="Times New Roman"/>
                <a:cs typeface="Times New Roman"/>
              </a:rPr>
              <a:t> </a:t>
            </a:r>
            <a:r>
              <a:rPr lang="en-US" sz="3600" spc="-5" dirty="0">
                <a:latin typeface="Times New Roman"/>
                <a:cs typeface="Times New Roman"/>
              </a:rPr>
              <a:t>large):	</a:t>
            </a:r>
            <a:r>
              <a:rPr lang="en-US" sz="4000" i="1" spc="-25" dirty="0">
                <a:latin typeface="Symbol"/>
                <a:cs typeface="Symbol"/>
              </a:rPr>
              <a:t></a:t>
            </a:r>
            <a:r>
              <a:rPr lang="en-US" sz="3600" i="1" spc="-25" dirty="0">
                <a:latin typeface="Times New Roman"/>
                <a:cs typeface="Times New Roman"/>
              </a:rPr>
              <a:t>=np</a:t>
            </a:r>
            <a:endParaRPr lang="en-US" sz="3600" dirty="0">
              <a:latin typeface="Times New Roman"/>
              <a:cs typeface="Times New Roman"/>
            </a:endParaRPr>
          </a:p>
          <a:p>
            <a:pPr marL="927100" marR="5080" indent="-914400">
              <a:lnSpc>
                <a:spcPct val="100400"/>
              </a:lnSpc>
            </a:pPr>
            <a:endParaRPr lang="en-US" sz="3600" spc="-5" dirty="0">
              <a:latin typeface="Symbol"/>
              <a:cs typeface="Symbol"/>
            </a:endParaRPr>
          </a:p>
          <a:p>
            <a:pPr marL="927100" marR="5080" indent="-914400">
              <a:lnSpc>
                <a:spcPct val="100400"/>
              </a:lnSpc>
            </a:pPr>
            <a:endParaRPr lang="en-US" sz="3600" spc="-5" dirty="0">
              <a:latin typeface="Symbol"/>
              <a:cs typeface="Symbol"/>
            </a:endParaRPr>
          </a:p>
          <a:p>
            <a:pPr marL="927100" marR="5080" indent="-914400">
              <a:lnSpc>
                <a:spcPct val="100400"/>
              </a:lnSpc>
            </a:pPr>
            <a:endParaRPr lang="en-US" sz="3600" spc="-5" dirty="0">
              <a:latin typeface="Symbol"/>
              <a:cs typeface="Symbol"/>
            </a:endParaRPr>
          </a:p>
          <a:p>
            <a:pPr marL="12700" marR="5080" indent="0">
              <a:lnSpc>
                <a:spcPct val="100400"/>
              </a:lnSpc>
              <a:buNone/>
            </a:pPr>
            <a:r>
              <a:rPr lang="en-US" sz="3600" spc="-5" dirty="0" smtClean="0">
                <a:latin typeface="Symbol"/>
                <a:cs typeface="Symbol"/>
              </a:rPr>
              <a:t></a:t>
            </a:r>
            <a:r>
              <a:rPr lang="en-US" sz="3600" spc="-5" dirty="0">
                <a:latin typeface="Times New Roman"/>
                <a:cs typeface="Times New Roman"/>
              </a:rPr>
              <a:t>: </a:t>
            </a:r>
            <a:r>
              <a:rPr lang="en-US" sz="3600" dirty="0">
                <a:latin typeface="Times New Roman"/>
                <a:cs typeface="Times New Roman"/>
              </a:rPr>
              <a:t>mean rate of occurrence </a:t>
            </a:r>
            <a:r>
              <a:rPr lang="en-US" sz="3600" dirty="0" smtClean="0">
                <a:latin typeface="Times New Roman"/>
                <a:cs typeface="Times New Roman"/>
              </a:rPr>
              <a:t>(</a:t>
            </a:r>
            <a:r>
              <a:rPr lang="en-US" sz="3600" spc="-5" dirty="0" smtClean="0">
                <a:latin typeface="Times New Roman"/>
                <a:cs typeface="Times New Roman"/>
              </a:rPr>
              <a:t>often </a:t>
            </a:r>
            <a:r>
              <a:rPr lang="en-US" sz="3600" spc="-5" dirty="0">
                <a:latin typeface="Times New Roman"/>
                <a:cs typeface="Times New Roman"/>
              </a:rPr>
              <a:t>denoted by</a:t>
            </a:r>
            <a:r>
              <a:rPr lang="en-US" sz="3600" spc="-100" dirty="0">
                <a:latin typeface="Times New Roman"/>
                <a:cs typeface="Times New Roman"/>
              </a:rPr>
              <a:t> </a:t>
            </a:r>
            <a:r>
              <a:rPr lang="en-US" sz="3600" dirty="0">
                <a:latin typeface="Symbol"/>
                <a:cs typeface="Symbol"/>
              </a:rPr>
              <a:t></a:t>
            </a:r>
            <a:r>
              <a:rPr lang="en-US" sz="3600" dirty="0">
                <a:latin typeface="Times New Roman"/>
                <a:cs typeface="Times New Roman"/>
              </a:rPr>
              <a:t>)</a:t>
            </a:r>
          </a:p>
          <a:p>
            <a:pPr marL="12700">
              <a:lnSpc>
                <a:spcPts val="2870"/>
              </a:lnSpc>
            </a:pPr>
            <a:r>
              <a:rPr lang="en-US" sz="3600" i="1" dirty="0">
                <a:latin typeface="Times New Roman"/>
                <a:cs typeface="Times New Roman"/>
              </a:rPr>
              <a:t>x </a:t>
            </a:r>
            <a:r>
              <a:rPr lang="en-US" sz="3600" dirty="0">
                <a:latin typeface="Times New Roman"/>
                <a:cs typeface="Times New Roman"/>
              </a:rPr>
              <a:t>: observed number of</a:t>
            </a:r>
            <a:r>
              <a:rPr lang="en-US" sz="3600" spc="-110" dirty="0">
                <a:latin typeface="Times New Roman"/>
                <a:cs typeface="Times New Roman"/>
              </a:rPr>
              <a:t> </a:t>
            </a:r>
            <a:r>
              <a:rPr lang="en-US" sz="3600" spc="-5" dirty="0">
                <a:latin typeface="Times New Roman"/>
                <a:cs typeface="Times New Roman"/>
              </a:rPr>
              <a:t>failures</a:t>
            </a:r>
            <a:endParaRPr lang="en-US" sz="36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80000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395" y="3206437"/>
            <a:ext cx="4901609" cy="135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82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lang="en-US" sz="3600" spc="-5" dirty="0">
                <a:latin typeface="Times New Roman"/>
                <a:cs typeface="Times New Roman"/>
              </a:rPr>
              <a:t>Suppose </a:t>
            </a:r>
            <a:r>
              <a:rPr lang="en-US" sz="3600" dirty="0">
                <a:latin typeface="Times New Roman"/>
                <a:cs typeface="Times New Roman"/>
              </a:rPr>
              <a:t>that the defect rate is only</a:t>
            </a:r>
            <a:r>
              <a:rPr lang="en-US" sz="3600" spc="-185" dirty="0">
                <a:latin typeface="Times New Roman"/>
                <a:cs typeface="Times New Roman"/>
              </a:rPr>
              <a:t> </a:t>
            </a:r>
            <a:r>
              <a:rPr lang="en-US" sz="3600" dirty="0">
                <a:latin typeface="Times New Roman"/>
                <a:cs typeface="Times New Roman"/>
              </a:rPr>
              <a:t>2%</a:t>
            </a:r>
          </a:p>
          <a:p>
            <a:pPr marL="355600" marR="5080">
              <a:lnSpc>
                <a:spcPct val="100000"/>
              </a:lnSpc>
              <a:spcBef>
                <a:spcPts val="670"/>
              </a:spcBef>
            </a:pPr>
            <a:r>
              <a:rPr lang="en-US" sz="3600" dirty="0">
                <a:latin typeface="Times New Roman"/>
                <a:cs typeface="Times New Roman"/>
              </a:rPr>
              <a:t>find the probability that there are 3</a:t>
            </a:r>
            <a:r>
              <a:rPr lang="en-US" sz="3600" spc="-185" dirty="0">
                <a:latin typeface="Times New Roman"/>
                <a:cs typeface="Times New Roman"/>
              </a:rPr>
              <a:t> </a:t>
            </a:r>
            <a:r>
              <a:rPr lang="en-US" sz="3600" dirty="0">
                <a:latin typeface="Times New Roman"/>
                <a:cs typeface="Times New Roman"/>
              </a:rPr>
              <a:t>defective  items in a </a:t>
            </a:r>
            <a:r>
              <a:rPr lang="en-US" sz="3600" spc="-5" dirty="0">
                <a:latin typeface="Times New Roman"/>
                <a:cs typeface="Times New Roman"/>
              </a:rPr>
              <a:t>sample </a:t>
            </a:r>
            <a:r>
              <a:rPr lang="en-US" sz="3600" dirty="0">
                <a:latin typeface="Times New Roman"/>
                <a:cs typeface="Times New Roman"/>
              </a:rPr>
              <a:t>of 100</a:t>
            </a:r>
            <a:r>
              <a:rPr lang="en-US" sz="3600" spc="-155" dirty="0">
                <a:latin typeface="Times New Roman"/>
                <a:cs typeface="Times New Roman"/>
              </a:rPr>
              <a:t> </a:t>
            </a:r>
            <a:r>
              <a:rPr lang="en-US" sz="3600" dirty="0">
                <a:latin typeface="Times New Roman"/>
                <a:cs typeface="Times New Roman"/>
              </a:rPr>
              <a:t>items</a:t>
            </a:r>
            <a:r>
              <a:rPr lang="en-US" sz="3600" dirty="0" smtClean="0">
                <a:latin typeface="Times New Roman"/>
                <a:cs typeface="Times New Roman"/>
              </a:rPr>
              <a:t>. [Note you can also use binomial distribution]</a:t>
            </a:r>
            <a:endParaRPr lang="en-US" sz="3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lang="en-US" sz="4800" dirty="0">
              <a:latin typeface="Times New Roman"/>
              <a:cs typeface="Times New Roman"/>
            </a:endParaRPr>
          </a:p>
          <a:p>
            <a:pPr marL="640080">
              <a:lnSpc>
                <a:spcPct val="100000"/>
              </a:lnSpc>
            </a:pPr>
            <a:r>
              <a:rPr lang="en-US" sz="4400" i="1" spc="-85" dirty="0">
                <a:latin typeface="Symbol"/>
                <a:cs typeface="Symbol"/>
              </a:rPr>
              <a:t></a:t>
            </a:r>
            <a:r>
              <a:rPr lang="en-US" sz="4400" i="1" spc="-85" dirty="0">
                <a:latin typeface="Times New Roman"/>
                <a:cs typeface="Times New Roman"/>
              </a:rPr>
              <a:t> </a:t>
            </a:r>
            <a:r>
              <a:rPr lang="en-US" sz="4000" dirty="0">
                <a:latin typeface="Symbol"/>
                <a:cs typeface="Symbol"/>
              </a:rPr>
              <a:t></a:t>
            </a:r>
            <a:r>
              <a:rPr lang="en-US" sz="4000" dirty="0">
                <a:latin typeface="Times New Roman"/>
                <a:cs typeface="Times New Roman"/>
              </a:rPr>
              <a:t> </a:t>
            </a:r>
            <a:r>
              <a:rPr lang="en-US" sz="4000" i="1" dirty="0">
                <a:latin typeface="Times New Roman"/>
                <a:cs typeface="Times New Roman"/>
              </a:rPr>
              <a:t>np </a:t>
            </a:r>
            <a:r>
              <a:rPr lang="en-US" sz="4000" dirty="0">
                <a:latin typeface="Symbol"/>
                <a:cs typeface="Symbol"/>
              </a:rPr>
              <a:t></a:t>
            </a:r>
            <a:r>
              <a:rPr lang="en-US" sz="4000" dirty="0">
                <a:latin typeface="Times New Roman"/>
                <a:cs typeface="Times New Roman"/>
              </a:rPr>
              <a:t> 100 </a:t>
            </a:r>
            <a:r>
              <a:rPr lang="en-US" sz="4000" dirty="0">
                <a:latin typeface="Symbol"/>
                <a:cs typeface="Symbol"/>
              </a:rPr>
              <a:t></a:t>
            </a:r>
            <a:r>
              <a:rPr lang="en-US" sz="4000" dirty="0">
                <a:latin typeface="Times New Roman"/>
                <a:cs typeface="Times New Roman"/>
              </a:rPr>
              <a:t> </a:t>
            </a:r>
            <a:r>
              <a:rPr lang="en-US" sz="4000" spc="30" dirty="0">
                <a:latin typeface="Times New Roman"/>
                <a:cs typeface="Times New Roman"/>
              </a:rPr>
              <a:t>0.02 </a:t>
            </a:r>
            <a:r>
              <a:rPr lang="en-US" sz="4000" dirty="0">
                <a:latin typeface="Symbol"/>
                <a:cs typeface="Symbol"/>
              </a:rPr>
              <a:t></a:t>
            </a:r>
            <a:r>
              <a:rPr lang="en-US" sz="4000" spc="305" dirty="0">
                <a:latin typeface="Times New Roman"/>
                <a:cs typeface="Times New Roman"/>
              </a:rPr>
              <a:t> </a:t>
            </a:r>
            <a:r>
              <a:rPr lang="en-US" sz="4000" dirty="0">
                <a:latin typeface="Times New Roman"/>
                <a:cs typeface="Times New Roman"/>
              </a:rPr>
              <a:t>2</a:t>
            </a:r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5036580"/>
            <a:ext cx="4413887" cy="142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8070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Continuous case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7190" y="1600200"/>
            <a:ext cx="9304020" cy="4610100"/>
          </a:xfrm>
        </p:spPr>
        <p:txBody>
          <a:bodyPr/>
          <a:lstStyle/>
          <a:p>
            <a:pPr marL="586740" indent="-586740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308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probability function that accompanies a continuous random variable is a continuous mathematical function that integrates to 1.  </a:t>
            </a:r>
          </a:p>
          <a:p>
            <a:pPr marL="586740" indent="-586740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308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probabilities associated with continuous functions are just areas under the curve (integrals!).</a:t>
            </a:r>
          </a:p>
          <a:p>
            <a:pPr marL="586740" indent="-586740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308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Probabilities are given for a range of values, rather than a particular value (e.g., the probability of getting a math SAT score between 700 and 800 is 2%).</a:t>
            </a:r>
          </a:p>
          <a:p>
            <a:pPr marL="1005840" lvl="1" indent="-502920">
              <a:lnSpc>
                <a:spcPct val="90000"/>
              </a:lnSpc>
              <a:buNone/>
            </a:pPr>
            <a:endParaRPr lang="en-US" altLang="en-US" sz="264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86724" name="Text Box 4"/>
          <p:cNvSpPr txBox="1">
            <a:spLocks noChangeArrowheads="1"/>
          </p:cNvSpPr>
          <p:nvPr/>
        </p:nvSpPr>
        <p:spPr bwMode="auto">
          <a:xfrm>
            <a:off x="6035040" y="4556760"/>
            <a:ext cx="2849880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 sz="1980" b="1"/>
          </a:p>
        </p:txBody>
      </p:sp>
      <p:sp>
        <p:nvSpPr>
          <p:cNvPr id="286725" name="Text Box 5"/>
          <p:cNvSpPr txBox="1">
            <a:spLocks noChangeArrowheads="1"/>
          </p:cNvSpPr>
          <p:nvPr/>
        </p:nvSpPr>
        <p:spPr bwMode="auto">
          <a:xfrm>
            <a:off x="2011680" y="2964180"/>
            <a:ext cx="4777740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 sz="1980" b="1"/>
          </a:p>
        </p:txBody>
      </p:sp>
    </p:spTree>
    <p:extLst>
      <p:ext uri="{BB962C8B-B14F-4D97-AF65-F5344CB8AC3E}">
        <p14:creationId xmlns:p14="http://schemas.microsoft.com/office/powerpoint/2010/main" val="3631366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normal curve is symmetrical about the mean μ;</a:t>
            </a:r>
          </a:p>
          <a:p>
            <a:r>
              <a:rPr lang="en-US" dirty="0"/>
              <a:t>The mean is at the middle and divides the area into halves;</a:t>
            </a:r>
          </a:p>
          <a:p>
            <a:r>
              <a:rPr lang="en-US" dirty="0"/>
              <a:t>The total area under the curve is equal to 1;</a:t>
            </a:r>
          </a:p>
          <a:p>
            <a:r>
              <a:rPr lang="en-US" dirty="0"/>
              <a:t>It is completely determined by its mean and standard deviation </a:t>
            </a:r>
            <a:r>
              <a:rPr lang="en-US" i="1" dirty="0"/>
              <a:t>σ</a:t>
            </a:r>
            <a:r>
              <a:rPr lang="en-US" dirty="0"/>
              <a:t> (or variance </a:t>
            </a:r>
            <a:r>
              <a:rPr lang="en-US" i="1" dirty="0"/>
              <a:t>σ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r>
              <a:rPr lang="en-US" dirty="0"/>
              <a:t>In a normal distribution, only </a:t>
            </a:r>
            <a:r>
              <a:rPr lang="en-US" b="1" dirty="0"/>
              <a:t>2</a:t>
            </a:r>
            <a:r>
              <a:rPr lang="en-US" dirty="0"/>
              <a:t> parameters are needed, namely </a:t>
            </a:r>
            <a:r>
              <a:rPr lang="en-US" i="1" dirty="0"/>
              <a:t>μ</a:t>
            </a:r>
            <a:r>
              <a:rPr lang="en-US" dirty="0"/>
              <a:t> and </a:t>
            </a:r>
            <a:r>
              <a:rPr lang="en-US" i="1" dirty="0"/>
              <a:t>σ</a:t>
            </a:r>
            <a:r>
              <a:rPr lang="en-US" baseline="30000" dirty="0"/>
              <a:t>2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274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Distribution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068670"/>
            <a:ext cx="7524750" cy="2971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4027770"/>
            <a:ext cx="4638675" cy="12477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85800" y="5638800"/>
            <a:ext cx="86677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If we have the 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standardized situation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 of </a:t>
            </a:r>
            <a:r>
              <a:rPr lang="en-US" i="1" dirty="0">
                <a:solidFill>
                  <a:srgbClr val="000000"/>
                </a:solidFill>
                <a:latin typeface="KaTeX_Main"/>
              </a:rPr>
              <a:t>μ</a:t>
            </a:r>
            <a:r>
              <a:rPr lang="en-US" dirty="0">
                <a:solidFill>
                  <a:srgbClr val="000000"/>
                </a:solidFill>
                <a:latin typeface="KaTeX_Main"/>
              </a:rPr>
              <a:t> = 0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 and </a:t>
            </a:r>
            <a:r>
              <a:rPr lang="en-US" i="1" dirty="0">
                <a:solidFill>
                  <a:srgbClr val="000000"/>
                </a:solidFill>
                <a:latin typeface="KaTeX_Main"/>
              </a:rPr>
              <a:t>σ</a:t>
            </a:r>
            <a:r>
              <a:rPr lang="en-US" dirty="0">
                <a:solidFill>
                  <a:srgbClr val="000000"/>
                </a:solidFill>
                <a:latin typeface="KaTeX_Main"/>
              </a:rPr>
              <a:t> = 1 (N(0,1))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58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Z-Table Normal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areas under the curve bounded by the coordinates </a:t>
            </a:r>
            <a:r>
              <a:rPr lang="en-US" i="1"/>
              <a:t>z</a:t>
            </a:r>
            <a:r>
              <a:rPr lang="en-US"/>
              <a:t> = 0 and any positive value of </a:t>
            </a:r>
            <a:r>
              <a:rPr lang="en-US" i="1"/>
              <a:t>z</a:t>
            </a:r>
            <a:r>
              <a:rPr lang="en-US"/>
              <a:t> are found in the </a:t>
            </a:r>
            <a:r>
              <a:rPr lang="en-US" b="1" i="1"/>
              <a:t>z</a:t>
            </a:r>
            <a:r>
              <a:rPr lang="en-US" b="1"/>
              <a:t>-Table (for N(0,1))</a:t>
            </a:r>
            <a:r>
              <a:rPr lang="en-US"/>
              <a:t>. From this table the area under the standard normal curve between any two ordinates can be found by using the symmetry of the curve about </a:t>
            </a:r>
            <a:r>
              <a:rPr lang="en-US" i="1"/>
              <a:t>z</a:t>
            </a:r>
            <a:r>
              <a:rPr lang="en-US"/>
              <a:t> =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6580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Exponential Distribution</a:t>
            </a:r>
          </a:p>
        </p:txBody>
      </p:sp>
      <p:sp>
        <p:nvSpPr>
          <p:cNvPr id="14339" name="Subtitle 2"/>
          <p:cNvSpPr>
            <a:spLocks noGrp="1"/>
          </p:cNvSpPr>
          <p:nvPr>
            <p:ph type="subTitle" idx="1"/>
          </p:nvPr>
        </p:nvSpPr>
        <p:spPr>
          <a:xfrm>
            <a:off x="754380" y="4087019"/>
            <a:ext cx="8549640" cy="1320165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285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965" indent="-342265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lang="en-US" sz="3200" spc="-5" dirty="0">
                <a:latin typeface="Times New Roman"/>
                <a:cs typeface="Times New Roman"/>
              </a:rPr>
              <a:t>It is important to be able to</a:t>
            </a:r>
            <a:endParaRPr lang="en-US" sz="3200" dirty="0">
              <a:latin typeface="Times New Roman"/>
              <a:cs typeface="Times New Roman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685"/>
              </a:spcBef>
              <a:buClr>
                <a:srgbClr val="FF0000"/>
              </a:buClr>
              <a:buSzPct val="55357"/>
              <a:buFont typeface="Wingdings"/>
              <a:buChar char=""/>
              <a:tabLst>
                <a:tab pos="75565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Predict </a:t>
            </a:r>
            <a:r>
              <a:rPr lang="en-US" sz="2800" dirty="0">
                <a:latin typeface="Times New Roman"/>
                <a:cs typeface="Times New Roman"/>
              </a:rPr>
              <a:t>probability of failure of a component</a:t>
            </a:r>
            <a:r>
              <a:rPr lang="en-US" sz="2800" spc="-16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or  </a:t>
            </a:r>
            <a:r>
              <a:rPr lang="en-US" sz="2800" spc="-5" dirty="0">
                <a:latin typeface="Times New Roman"/>
                <a:cs typeface="Times New Roman"/>
              </a:rPr>
              <a:t>system</a:t>
            </a:r>
            <a:endParaRPr lang="en-US" sz="2800" dirty="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670"/>
              </a:spcBef>
              <a:buClr>
                <a:srgbClr val="FF0000"/>
              </a:buClr>
              <a:buSzPct val="55357"/>
              <a:buFont typeface="Wingdings"/>
              <a:buChar char=""/>
              <a:tabLst>
                <a:tab pos="755650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Estimate the mean time to the </a:t>
            </a:r>
            <a:r>
              <a:rPr lang="en-US" sz="2800" spc="-5" dirty="0">
                <a:latin typeface="Times New Roman"/>
                <a:cs typeface="Times New Roman"/>
              </a:rPr>
              <a:t>next</a:t>
            </a:r>
            <a:r>
              <a:rPr lang="en-US" sz="2800" spc="-204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failure</a:t>
            </a:r>
            <a:endParaRPr lang="en-US" sz="2800" dirty="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670"/>
              </a:spcBef>
              <a:buClr>
                <a:srgbClr val="FF0000"/>
              </a:buClr>
              <a:buSzPct val="55357"/>
              <a:buFont typeface="Wingdings"/>
              <a:buChar char=""/>
              <a:tabLst>
                <a:tab pos="755650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Predict number of (remaining)</a:t>
            </a:r>
            <a:r>
              <a:rPr lang="en-US" sz="2800" spc="-13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failures </a:t>
            </a:r>
            <a:r>
              <a:rPr lang="en-US" sz="3200" spc="-5" dirty="0">
                <a:latin typeface="Times New Roman"/>
                <a:cs typeface="Times New Roman"/>
              </a:rPr>
              <a:t>during the</a:t>
            </a:r>
            <a:r>
              <a:rPr lang="en-US" sz="3200" spc="-15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development.</a:t>
            </a:r>
            <a:endParaRPr lang="en-US" sz="3200" dirty="0">
              <a:latin typeface="Times New Roman"/>
              <a:cs typeface="Times New Roman"/>
            </a:endParaRPr>
          </a:p>
          <a:p>
            <a:pPr marL="354965" marR="360680" indent="-342265">
              <a:lnSpc>
                <a:spcPct val="100000"/>
              </a:lnSpc>
              <a:spcBef>
                <a:spcPts val="76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lang="en-US" sz="3200" spc="-5" dirty="0">
                <a:latin typeface="Times New Roman"/>
                <a:cs typeface="Times New Roman"/>
              </a:rPr>
              <a:t>Such tasks are the target of the </a:t>
            </a:r>
            <a:r>
              <a:rPr lang="en-US" sz="3200" b="1" spc="-5" dirty="0">
                <a:solidFill>
                  <a:srgbClr val="800000"/>
                </a:solidFill>
                <a:latin typeface="Times New Roman"/>
                <a:cs typeface="Times New Roman"/>
              </a:rPr>
              <a:t>reliability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956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Think about usually how long it takes for the elevator to arrive. </a:t>
            </a:r>
          </a:p>
          <a:p>
            <a:r>
              <a:rPr lang="en-US" altLang="en-US" dirty="0"/>
              <a:t>Most likely, the </a:t>
            </a:r>
            <a:r>
              <a:rPr lang="en-US" altLang="en-US" dirty="0" smtClean="0"/>
              <a:t>it </a:t>
            </a:r>
            <a:r>
              <a:rPr lang="en-US" altLang="en-US" dirty="0"/>
              <a:t>frequently comes in a short while and once in a while, it may come pretty late.</a:t>
            </a:r>
          </a:p>
          <a:p>
            <a:r>
              <a:rPr lang="en-US" altLang="en-US" dirty="0"/>
              <a:t>In another word, if we want to use a random variable to measure the waiting time for elevator to come, we can say that:</a:t>
            </a:r>
          </a:p>
          <a:p>
            <a:pPr lvl="1"/>
            <a:r>
              <a:rPr lang="en-US" altLang="en-US" dirty="0"/>
              <a:t>1. It must be continuous.</a:t>
            </a:r>
          </a:p>
          <a:p>
            <a:pPr lvl="1"/>
            <a:r>
              <a:rPr lang="en-US" altLang="en-US" dirty="0"/>
              <a:t>2. Smaller values have larger probability and larger values have smaller probability.</a:t>
            </a:r>
          </a:p>
          <a:p>
            <a:endParaRPr lang="en-US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Exponential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4243282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Usually, exponential distribution is used to describe the time or distance until some event happens.</a:t>
            </a:r>
          </a:p>
          <a:p>
            <a:r>
              <a:rPr lang="en-US" altLang="en-US"/>
              <a:t>It is in the form of: 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r>
              <a:rPr lang="en-US" altLang="en-US"/>
              <a:t>where x ≥ 0 and μ&gt;0. μ is the mean or expected value.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Exponential Distribution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598420" y="3634740"/>
          <a:ext cx="3604260" cy="1005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3" imgW="838080" imgH="469800" progId="Equation.DSMT4">
                  <p:embed/>
                </p:oleObj>
              </mc:Choice>
              <mc:Fallback>
                <p:oleObj name="Equation" r:id="rId3" imgW="838080" imgH="469800" progId="Equation.DSMT4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8420" y="3634740"/>
                        <a:ext cx="3604260" cy="10058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840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Content Placeholder 2"/>
          <p:cNvSpPr>
            <a:spLocks noGrp="1"/>
          </p:cNvSpPr>
          <p:nvPr>
            <p:ph idx="1"/>
          </p:nvPr>
        </p:nvSpPr>
        <p:spPr>
          <a:xfrm>
            <a:off x="502920" y="1413595"/>
            <a:ext cx="9052560" cy="5129425"/>
          </a:xfrm>
        </p:spPr>
        <p:txBody>
          <a:bodyPr/>
          <a:lstStyle/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>
              <a:buFont typeface="Wingdings 3" panose="05040102010807070707" pitchFamily="18" charset="2"/>
              <a:buNone/>
            </a:pPr>
            <a:r>
              <a:rPr lang="en-US" altLang="en-US" dirty="0"/>
              <a:t>In this case, </a:t>
            </a:r>
          </a:p>
          <a:p>
            <a:pPr>
              <a:buFont typeface="Wingdings 3" panose="05040102010807070707" pitchFamily="18" charset="2"/>
              <a:buNone/>
            </a:pPr>
            <a:endParaRPr lang="en-US" altLang="en-US" dirty="0"/>
          </a:p>
          <a:p>
            <a:pPr>
              <a:buFont typeface="Wingdings 3" panose="05040102010807070707" pitchFamily="18" charset="2"/>
              <a:buNone/>
            </a:pPr>
            <a:r>
              <a:rPr lang="en-US" altLang="en-US" dirty="0"/>
              <a:t>Then the mean or expected value is 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000" dirty="0"/>
              <a:t>Another form of exponential distribution</a:t>
            </a:r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/>
        </p:nvGraphicFramePr>
        <p:xfrm>
          <a:off x="2011680" y="2293620"/>
          <a:ext cx="3771900" cy="922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Equation" r:id="rId3" imgW="812520" imgH="228600" progId="Equation.DSMT4">
                  <p:embed/>
                </p:oleObj>
              </mc:Choice>
              <mc:Fallback>
                <p:oleObj name="Equation" r:id="rId3" imgW="812520" imgH="228600" progId="Equation.DSMT4">
                  <p:embed/>
                  <p:pic>
                    <p:nvPicPr>
                      <p:cNvPr id="205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1680" y="2293620"/>
                        <a:ext cx="3771900" cy="9220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5"/>
          <p:cNvGraphicFramePr>
            <a:graphicFrameLocks noChangeAspect="1"/>
          </p:cNvGraphicFramePr>
          <p:nvPr/>
        </p:nvGraphicFramePr>
        <p:xfrm>
          <a:off x="3939540" y="3215640"/>
          <a:ext cx="1508760" cy="984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Equation" r:id="rId5" imgW="419040" imgH="419040" progId="Equation.DSMT4">
                  <p:embed/>
                </p:oleObj>
              </mc:Choice>
              <mc:Fallback>
                <p:oleObj name="Equation" r:id="rId5" imgW="419040" imgH="419040" progId="Equation.DSMT4">
                  <p:embed/>
                  <p:pic>
                    <p:nvPicPr>
                      <p:cNvPr id="205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9540" y="3215640"/>
                        <a:ext cx="1508760" cy="9848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0953200"/>
              </p:ext>
            </p:extLst>
          </p:nvPr>
        </p:nvGraphicFramePr>
        <p:xfrm>
          <a:off x="7879080" y="4495800"/>
          <a:ext cx="50292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Equation" r:id="rId7" imgW="164880" imgH="393480" progId="Equation.DSMT4">
                  <p:embed/>
                </p:oleObj>
              </mc:Choice>
              <mc:Fallback>
                <p:oleObj name="Equation" r:id="rId7" imgW="164880" imgH="393480" progId="Equation.DSMT4">
                  <p:embed/>
                  <p:pic>
                    <p:nvPicPr>
                      <p:cNvPr id="205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9080" y="4495800"/>
                        <a:ext cx="50292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-76200" y="5943600"/>
            <a:ext cx="10385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/>
              <a:t>Note the lambda here is  analogous to the rate mentioned on slide 23 </a:t>
            </a:r>
            <a:endParaRPr 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143082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Exponential Distribution and Poisson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Poisson is a discrete random variable that measures the number of occurrence of some given event over a specific interval (time, distance)</a:t>
            </a:r>
          </a:p>
          <a:p>
            <a:r>
              <a:rPr lang="en-US" altLang="en-US" dirty="0"/>
              <a:t>Exponential describes </a:t>
            </a:r>
            <a:r>
              <a:rPr lang="en-US" altLang="en-US" b="1" dirty="0"/>
              <a:t>the length of the interval between occurrence</a:t>
            </a:r>
            <a:r>
              <a:rPr lang="en-US" alt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96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Survivor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f(x)=</a:t>
            </a:r>
            <a:r>
              <a:rPr lang="el-GR" dirty="0"/>
              <a:t>λ</a:t>
            </a:r>
            <a:r>
              <a:rPr lang="en-US" dirty="0" err="1"/>
              <a:t>exp</a:t>
            </a:r>
            <a:r>
              <a:rPr lang="en-US" dirty="0"/>
              <a:t>{−</a:t>
            </a:r>
            <a:r>
              <a:rPr lang="el-GR" dirty="0" smtClean="0"/>
              <a:t>λ</a:t>
            </a:r>
            <a:r>
              <a:rPr lang="en-US" dirty="0" smtClean="0"/>
              <a:t>x}.</a:t>
            </a:r>
          </a:p>
          <a:p>
            <a:r>
              <a:rPr lang="en-US" dirty="0" smtClean="0"/>
              <a:t>The survivor function is showing the probability of X&gt;t </a:t>
            </a:r>
          </a:p>
          <a:p>
            <a:r>
              <a:rPr lang="en-US" dirty="0" smtClean="0"/>
              <a:t>Obtained by </a:t>
            </a:r>
          </a:p>
          <a:p>
            <a:r>
              <a:rPr lang="en-US" dirty="0" smtClean="0"/>
              <a:t>= </a:t>
            </a:r>
            <a:r>
              <a:rPr lang="en-US" dirty="0" err="1"/>
              <a:t>exp</a:t>
            </a:r>
            <a:r>
              <a:rPr lang="en-US" dirty="0"/>
              <a:t>{−</a:t>
            </a:r>
            <a:r>
              <a:rPr lang="el-GR" dirty="0" smtClean="0"/>
              <a:t>λ</a:t>
            </a:r>
            <a:r>
              <a:rPr lang="en-US" dirty="0" smtClean="0"/>
              <a:t>t}.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3200400"/>
            <a:ext cx="1447800" cy="55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1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Important: memory less property of </a:t>
            </a:r>
            <a:r>
              <a:rPr lang="en-US" sz="2800" dirty="0" smtClean="0"/>
              <a:t>Survivor Function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 (X&gt;</a:t>
                </a:r>
                <a:r>
                  <a:rPr lang="en-US" dirty="0" err="1"/>
                  <a:t>s+t</a:t>
                </a:r>
                <a:r>
                  <a:rPr lang="en-US" dirty="0"/>
                  <a:t> | x&gt;t) = P (X&gt;s) i.e. the past is immaterial. At all times probability of an event happening in next S seconds is same. </a:t>
                </a:r>
              </a:p>
              <a:p>
                <a:r>
                  <a:rPr lang="en-US" dirty="0"/>
                  <a:t>This is important because it tell us the probability of next failure in next T seconds at any given time is constant.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𝑚𝑒𝑎𝑛</m:t>
                    </m:r>
                  </m:oMath>
                </a14:m>
                <a:r>
                  <a:rPr lang="en-US" dirty="0"/>
                  <a:t> then probability of failure in next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time units at any time is 0.5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1" t="-1665" r="-2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273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less proof.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2920" y="1295400"/>
                <a:ext cx="9052560" cy="512942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  <m:sup/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den>
                            </m:f>
                          </m:sup>
                        </m:sSup>
                      </m:e>
                      <m:sup/>
                    </m:sSup>
                  </m:oMath>
                </a14:m>
                <a:r>
                  <a:rPr lang="en-US" dirty="0"/>
                  <a:t> 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)/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P(X&gt;</a:t>
                </a:r>
                <a:r>
                  <a:rPr lang="en-US" dirty="0" err="1"/>
                  <a:t>s+t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2920" y="1295400"/>
                <a:ext cx="9052560" cy="5129425"/>
              </a:xfrm>
              <a:blipFill>
                <a:blip r:embed="rId2"/>
                <a:stretch>
                  <a:fillRect l="-17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550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47969" y="1826771"/>
            <a:ext cx="2173480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980" b="1" dirty="0"/>
              <a:t>Reliability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882045" y="2797941"/>
                <a:ext cx="5029200" cy="75142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980" i="1">
                          <a:latin typeface="Cambria Math"/>
                        </a:rPr>
                        <m:t>𝑅</m:t>
                      </m:r>
                      <m:d>
                        <m:dPr>
                          <m:ctrlPr>
                            <a:rPr lang="en-GB" sz="198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98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GB" sz="1980" i="1">
                          <a:latin typeface="Cambria Math"/>
                        </a:rPr>
                        <m:t>=</m:t>
                      </m:r>
                      <m:r>
                        <a:rPr lang="en-GB" sz="1980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GB" sz="198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980" i="1">
                              <a:latin typeface="Cambria Math"/>
                            </a:rPr>
                            <m:t>𝑇</m:t>
                          </m:r>
                          <m:r>
                            <a:rPr lang="en-GB" sz="1980" i="1">
                              <a:latin typeface="Cambria Math"/>
                            </a:rPr>
                            <m:t>&gt;</m:t>
                          </m:r>
                          <m:r>
                            <a:rPr lang="en-GB" sz="198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GB" sz="1980" i="1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GB" sz="198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1980" i="1"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a:rPr lang="en-GB" sz="1980" i="1">
                              <a:latin typeface="Cambria Math"/>
                            </a:rPr>
                            <m:t>∞</m:t>
                          </m:r>
                        </m:sup>
                        <m:e>
                          <m:r>
                            <a:rPr lang="en-GB" sz="1980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GB" sz="198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980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GB" sz="1980" i="1">
                              <a:latin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sz="198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045" y="2797941"/>
                <a:ext cx="5029200" cy="7514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72716" y="1262774"/>
                <a:ext cx="4813177" cy="397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980" dirty="0"/>
                  <a:t>For a pdf </a:t>
                </a:r>
                <a14:m>
                  <m:oMath xmlns:m="http://schemas.openxmlformats.org/officeDocument/2006/math">
                    <m:r>
                      <a:rPr lang="en-GB" sz="1980" i="1">
                        <a:latin typeface="Cambria Math"/>
                      </a:rPr>
                      <m:t>𝑓</m:t>
                    </m:r>
                    <m:r>
                      <a:rPr lang="en-GB" sz="1980" i="1">
                        <a:latin typeface="Cambria Math"/>
                      </a:rPr>
                      <m:t>(</m:t>
                    </m:r>
                    <m:r>
                      <a:rPr lang="en-GB" sz="1980" i="1">
                        <a:latin typeface="Cambria Math"/>
                      </a:rPr>
                      <m:t>𝑥</m:t>
                    </m:r>
                    <m:r>
                      <a:rPr lang="en-GB" sz="1980" i="1">
                        <a:latin typeface="Cambria Math"/>
                      </a:rPr>
                      <m:t>)</m:t>
                    </m:r>
                  </m:oMath>
                </a14:m>
                <a:r>
                  <a:rPr lang="en-GB" sz="1980" dirty="0"/>
                  <a:t> for the time till failure, define: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16" y="1262774"/>
                <a:ext cx="4813177" cy="397032"/>
              </a:xfrm>
              <a:prstGeom prst="rect">
                <a:avLst/>
              </a:prstGeom>
              <a:blipFill>
                <a:blip r:embed="rId4"/>
                <a:stretch>
                  <a:fillRect l="-1266" t="-6154" r="-253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702431" y="2245441"/>
                <a:ext cx="7853881" cy="3970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1980" dirty="0"/>
                  <a:t>Probability of surviving at least till age </a:t>
                </a:r>
                <a14:m>
                  <m:oMath xmlns:m="http://schemas.openxmlformats.org/officeDocument/2006/math">
                    <m:r>
                      <a:rPr lang="en-GB" sz="1980" i="1">
                        <a:latin typeface="Cambria Math"/>
                      </a:rPr>
                      <m:t>𝑡</m:t>
                    </m:r>
                  </m:oMath>
                </a14:m>
                <a:r>
                  <a:rPr lang="en-GB" sz="1980" dirty="0"/>
                  <a:t>. i.e. that failure time is later than </a:t>
                </a:r>
                <a14:m>
                  <m:oMath xmlns:m="http://schemas.openxmlformats.org/officeDocument/2006/math">
                    <m:r>
                      <a:rPr lang="en-GB" sz="1980" i="1">
                        <a:latin typeface="Cambria Math"/>
                      </a:rPr>
                      <m:t>𝑡</m:t>
                    </m:r>
                  </m:oMath>
                </a14:m>
                <a:endParaRPr lang="en-GB" sz="198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2431" y="2245441"/>
                <a:ext cx="7853881" cy="397032"/>
              </a:xfrm>
              <a:prstGeom prst="rect">
                <a:avLst/>
              </a:prstGeom>
              <a:blipFill>
                <a:blip r:embed="rId5"/>
                <a:stretch>
                  <a:fillRect l="-776" t="-6154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535515" y="3730965"/>
                <a:ext cx="1427762" cy="397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980" i="1">
                          <a:latin typeface="Cambria Math"/>
                        </a:rPr>
                        <m:t>=1−</m:t>
                      </m:r>
                      <m:r>
                        <a:rPr lang="en-GB" sz="1980" i="1">
                          <a:latin typeface="Cambria Math"/>
                        </a:rPr>
                        <m:t>𝐹</m:t>
                      </m:r>
                      <m:r>
                        <a:rPr lang="en-GB" sz="1980" i="1">
                          <a:latin typeface="Cambria Math"/>
                        </a:rPr>
                        <m:t>(</m:t>
                      </m:r>
                      <m:r>
                        <a:rPr lang="en-GB" sz="1980" i="1">
                          <a:latin typeface="Cambria Math"/>
                        </a:rPr>
                        <m:t>𝑡</m:t>
                      </m:r>
                      <m:r>
                        <a:rPr lang="en-GB" sz="198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sz="198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5515" y="3730965"/>
                <a:ext cx="1427762" cy="397032"/>
              </a:xfrm>
              <a:prstGeom prst="rect">
                <a:avLst/>
              </a:prstGeom>
              <a:blipFill>
                <a:blip r:embed="rId6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603442" y="4282245"/>
                <a:ext cx="6213909" cy="5025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980" i="1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GB" sz="198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98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GB" sz="1980" i="1">
                        <a:latin typeface="Cambria Math"/>
                      </a:rPr>
                      <m:t>=</m:t>
                    </m:r>
                    <m:nary>
                      <m:naryPr>
                        <m:ctrlPr>
                          <a:rPr lang="en-GB" sz="198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sz="198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GB" sz="1980" i="1">
                            <a:latin typeface="Cambria Math"/>
                          </a:rPr>
                          <m:t>𝑡</m:t>
                        </m:r>
                      </m:sup>
                      <m:e>
                        <m:r>
                          <a:rPr lang="en-GB" sz="198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GB" sz="198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980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GB" sz="1980" i="1">
                            <a:latin typeface="Cambria Math"/>
                          </a:rPr>
                          <m:t>𝑑𝑡</m:t>
                        </m:r>
                      </m:e>
                    </m:nary>
                    <m:r>
                      <a:rPr lang="en-GB" sz="1980" i="1">
                        <a:latin typeface="Cambria Math"/>
                      </a:rPr>
                      <m:t> </m:t>
                    </m:r>
                  </m:oMath>
                </a14:m>
                <a:r>
                  <a:rPr lang="en-GB" sz="1980" dirty="0"/>
                  <a:t>is the cumulative distribution function.</a:t>
                </a: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442" y="4282245"/>
                <a:ext cx="6213909" cy="502510"/>
              </a:xfrm>
              <a:prstGeom prst="rect">
                <a:avLst/>
              </a:prstGeom>
              <a:blipFill>
                <a:blip r:embed="rId7"/>
                <a:stretch>
                  <a:fillRect t="-106024" b="-166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1097135" y="4826182"/>
            <a:ext cx="3282950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980" b="1" dirty="0"/>
              <a:t>Failure rate (aka Hazard Rate)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219797" y="5519604"/>
                <a:ext cx="8610254" cy="3970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1980" dirty="0"/>
                  <a:t> This is failure rate at time </a:t>
                </a:r>
                <a14:m>
                  <m:oMath xmlns:m="http://schemas.openxmlformats.org/officeDocument/2006/math">
                    <m:r>
                      <a:rPr lang="en-GB" sz="1980" i="1">
                        <a:latin typeface="Cambria Math"/>
                      </a:rPr>
                      <m:t>𝑡</m:t>
                    </m:r>
                  </m:oMath>
                </a14:m>
                <a:r>
                  <a:rPr lang="en-GB" sz="1980" dirty="0"/>
                  <a:t> given that it survived until time </a:t>
                </a:r>
                <a14:m>
                  <m:oMath xmlns:m="http://schemas.openxmlformats.org/officeDocument/2006/math">
                    <m:r>
                      <a:rPr lang="en-GB" sz="1980" i="1">
                        <a:latin typeface="Cambria Math"/>
                      </a:rPr>
                      <m:t>𝑡</m:t>
                    </m:r>
                  </m:oMath>
                </a14:m>
                <a:r>
                  <a:rPr lang="en-GB" sz="1980" dirty="0"/>
                  <a:t>:</a:t>
                </a: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797" y="5519604"/>
                <a:ext cx="8610254" cy="397032"/>
              </a:xfrm>
              <a:prstGeom prst="rect">
                <a:avLst/>
              </a:prstGeom>
              <a:blipFill>
                <a:blip r:embed="rId8"/>
                <a:stretch>
                  <a:fillRect l="-71" t="-6061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7563882" y="5594300"/>
                <a:ext cx="2059429" cy="7267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980" i="1">
                          <a:latin typeface="Cambria Math"/>
                        </a:rPr>
                        <m:t>𝜙</m:t>
                      </m:r>
                      <m:d>
                        <m:dPr>
                          <m:ctrlPr>
                            <a:rPr lang="en-GB" sz="198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98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GB" sz="198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198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980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GB" sz="198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980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GB" sz="1980" i="1">
                              <a:latin typeface="Cambria Math"/>
                            </a:rPr>
                            <m:t>𝑅</m:t>
                          </m:r>
                          <m:d>
                            <m:dPr>
                              <m:ctrlPr>
                                <a:rPr lang="en-GB" sz="198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980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GB" sz="198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3882" y="5594300"/>
                <a:ext cx="2059429" cy="72673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228" y="5990136"/>
            <a:ext cx="5898833" cy="764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02920" y="180397"/>
            <a:ext cx="9052560" cy="888273"/>
          </a:xfrm>
        </p:spPr>
        <p:txBody>
          <a:bodyPr/>
          <a:lstStyle/>
          <a:p>
            <a:r>
              <a:rPr lang="en-US" dirty="0"/>
              <a:t>Reliability function and failure rate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048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0553" y="79171"/>
            <a:ext cx="96172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 smtClean="0">
                <a:solidFill>
                  <a:srgbClr val="0E1C58"/>
                </a:solidFill>
                <a:latin typeface="+mj-lt"/>
                <a:ea typeface="+mj-ea"/>
                <a:cs typeface="+mj-cs"/>
              </a:rPr>
              <a:t>Failure Rate derivation</a:t>
            </a:r>
            <a:endParaRPr lang="en-GB" sz="3600" dirty="0">
              <a:solidFill>
                <a:srgbClr val="0E1C58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593507" y="1351519"/>
                <a:ext cx="5029200" cy="78489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endParaRPr lang="en-GB" sz="1980" dirty="0"/>
              </a:p>
              <a:p>
                <a:r>
                  <a:rPr lang="en-GB" sz="1980" dirty="0"/>
                  <a:t>The reliability is  </a:t>
                </a:r>
                <a14:m>
                  <m:oMath xmlns:m="http://schemas.openxmlformats.org/officeDocument/2006/math">
                    <m:r>
                      <a:rPr lang="en-GB" sz="1980" i="1">
                        <a:latin typeface="Cambria Math"/>
                      </a:rPr>
                      <m:t>𝑅</m:t>
                    </m:r>
                    <m:d>
                      <m:dPr>
                        <m:ctrlPr>
                          <a:rPr lang="en-GB" sz="198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98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GB" sz="1980" i="1">
                        <a:latin typeface="Cambria Math"/>
                      </a:rPr>
                      <m:t>=</m:t>
                    </m:r>
                    <m:nary>
                      <m:naryPr>
                        <m:ctrlPr>
                          <a:rPr lang="en-GB" sz="198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sz="1980" i="1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GB" sz="1980" i="1">
                            <a:latin typeface="Cambria Math"/>
                          </a:rPr>
                          <m:t>∞</m:t>
                        </m:r>
                      </m:sup>
                      <m:e>
                        <m:r>
                          <a:rPr lang="en-GB" sz="1980" i="1">
                            <a:latin typeface="Cambria Math"/>
                          </a:rPr>
                          <m:t>𝜈</m:t>
                        </m:r>
                        <m:sSup>
                          <m:sSupPr>
                            <m:ctrlPr>
                              <a:rPr lang="en-GB" sz="198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98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GB" sz="1980" i="1">
                                <a:latin typeface="Cambria Math"/>
                              </a:rPr>
                              <m:t>−</m:t>
                            </m:r>
                            <m:r>
                              <a:rPr lang="en-GB" sz="1980" i="1">
                                <a:latin typeface="Cambria Math"/>
                              </a:rPr>
                              <m:t>𝜈</m:t>
                            </m:r>
                            <m:r>
                              <a:rPr lang="en-GB" sz="1980" i="1"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  <m:r>
                          <a:rPr lang="en-GB" sz="1980" i="1">
                            <a:latin typeface="Cambria Math"/>
                          </a:rPr>
                          <m:t>𝑑𝑥</m:t>
                        </m:r>
                      </m:e>
                    </m:nary>
                    <m:r>
                      <a:rPr lang="en-GB" sz="198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GB" sz="198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98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GB" sz="1980" i="1">
                            <a:latin typeface="Cambria Math"/>
                          </a:rPr>
                          <m:t>−</m:t>
                        </m:r>
                        <m:r>
                          <a:rPr lang="en-GB" sz="1980" i="1">
                            <a:latin typeface="Cambria Math"/>
                          </a:rPr>
                          <m:t>𝜈</m:t>
                        </m:r>
                        <m:r>
                          <a:rPr lang="en-GB" sz="1980" i="1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endParaRPr lang="en-GB" sz="198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07" y="1351519"/>
                <a:ext cx="5029200" cy="784895"/>
              </a:xfrm>
              <a:prstGeom prst="rect">
                <a:avLst/>
              </a:prstGeom>
              <a:blipFill>
                <a:blip r:embed="rId3"/>
                <a:stretch>
                  <a:fillRect l="-1212" t="-32813" b="-108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72716" y="3014903"/>
                <a:ext cx="5029200" cy="60279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GB" sz="1980" dirty="0"/>
                  <a:t>Failure rate, </a:t>
                </a:r>
                <a14:m>
                  <m:oMath xmlns:m="http://schemas.openxmlformats.org/officeDocument/2006/math">
                    <m:r>
                      <a:rPr lang="en-GB" sz="1980" i="1">
                        <a:latin typeface="Cambria Math"/>
                      </a:rPr>
                      <m:t>𝜙</m:t>
                    </m:r>
                    <m:d>
                      <m:dPr>
                        <m:ctrlPr>
                          <a:rPr lang="en-GB" sz="198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98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GB" sz="198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GB" sz="198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98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GB" sz="198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980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GB" sz="1980" i="1">
                            <a:latin typeface="Cambria Math"/>
                          </a:rPr>
                          <m:t>𝑅</m:t>
                        </m:r>
                        <m:d>
                          <m:dPr>
                            <m:ctrlPr>
                              <a:rPr lang="en-GB" sz="198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980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den>
                    </m:f>
                    <m:r>
                      <a:rPr lang="en-GB" sz="198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GB" sz="198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980" i="1">
                            <a:latin typeface="Cambria Math"/>
                          </a:rPr>
                          <m:t>𝜈</m:t>
                        </m:r>
                        <m:sSup>
                          <m:sSupPr>
                            <m:ctrlPr>
                              <a:rPr lang="en-GB" sz="198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98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GB" sz="1980" i="1">
                                <a:latin typeface="Cambria Math"/>
                              </a:rPr>
                              <m:t>−</m:t>
                            </m:r>
                            <m:r>
                              <a:rPr lang="en-GB" sz="1980" i="1">
                                <a:latin typeface="Cambria Math"/>
                              </a:rPr>
                              <m:t>𝜈</m:t>
                            </m:r>
                            <m:r>
                              <a:rPr lang="en-GB" sz="1980" i="1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GB" sz="198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98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GB" sz="1980" i="1">
                                <a:latin typeface="Cambria Math"/>
                              </a:rPr>
                              <m:t>−</m:t>
                            </m:r>
                            <m:r>
                              <a:rPr lang="en-GB" sz="1980" i="1">
                                <a:latin typeface="Cambria Math"/>
                              </a:rPr>
                              <m:t>𝜈</m:t>
                            </m:r>
                            <m:r>
                              <a:rPr lang="en-GB" sz="1980" i="1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</m:den>
                    </m:f>
                    <m:r>
                      <a:rPr lang="en-GB" sz="1980" i="1">
                        <a:latin typeface="Cambria Math"/>
                      </a:rPr>
                      <m:t>=</m:t>
                    </m:r>
                    <m:r>
                      <a:rPr lang="en-GB" sz="1980" i="1">
                        <a:latin typeface="Cambria Math"/>
                      </a:rPr>
                      <m:t>𝜈</m:t>
                    </m:r>
                  </m:oMath>
                </a14:m>
                <a:endParaRPr lang="en-GB" sz="198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16" y="3014903"/>
                <a:ext cx="5029200" cy="602794"/>
              </a:xfrm>
              <a:prstGeom prst="rect">
                <a:avLst/>
              </a:prstGeom>
              <a:blipFill>
                <a:blip r:embed="rId4"/>
                <a:stretch>
                  <a:fillRect l="-1212"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029200" y="3102045"/>
                <a:ext cx="2294924" cy="397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980" dirty="0" err="1"/>
                  <a:t>Note</a:t>
                </a:r>
                <a:r>
                  <a:rPr lang="en-GB" sz="1980" dirty="0"/>
                  <a:t>: </a:t>
                </a:r>
                <a14:m>
                  <m:oMath xmlns:m="http://schemas.openxmlformats.org/officeDocument/2006/math">
                    <m:r>
                      <a:rPr lang="en-GB" sz="1980" i="1">
                        <a:latin typeface="Cambria Math"/>
                      </a:rPr>
                      <m:t>𝜈</m:t>
                    </m:r>
                  </m:oMath>
                </a14:m>
                <a:r>
                  <a:rPr lang="en-GB" sz="1980" dirty="0"/>
                  <a:t> is a constant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3102045"/>
                <a:ext cx="2294924" cy="397032"/>
              </a:xfrm>
              <a:prstGeom prst="rect">
                <a:avLst/>
              </a:prstGeom>
              <a:blipFill>
                <a:blip r:embed="rId5"/>
                <a:stretch>
                  <a:fillRect l="-2660" t="-6154" r="-2394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1068760" y="4203036"/>
            <a:ext cx="8237715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980" dirty="0"/>
              <a:t>The fact that the failure rate is constant is a special “lack of ageing property”  of the exponential distribution.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81640" y="5629075"/>
            <a:ext cx="5399683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980" dirty="0"/>
              <a:t>- But often failure rates actually increase with age.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617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601267" y="1055445"/>
            <a:ext cx="8237644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sz="2200" b="1" i="1" dirty="0" smtClean="0">
                <a:solidFill>
                  <a:srgbClr val="FF0000"/>
                </a:solidFill>
              </a:rPr>
              <a:t>Example (using right censoring):</a:t>
            </a:r>
            <a:r>
              <a:rPr lang="en-GB" sz="2200" dirty="0" smtClean="0"/>
              <a:t> </a:t>
            </a:r>
            <a:endParaRPr lang="en-GB" sz="2200" dirty="0"/>
          </a:p>
          <a:p>
            <a:pPr algn="l"/>
            <a:r>
              <a:rPr lang="en-GB" sz="2200" dirty="0"/>
              <a:t>50 components are tested for two weeks. 20 of them fail in this time, with an average failure time of 1.2 weeks. </a:t>
            </a:r>
          </a:p>
          <a:p>
            <a:pPr algn="l"/>
            <a:endParaRPr lang="en-GB" sz="2200" dirty="0"/>
          </a:p>
          <a:p>
            <a:pPr algn="l"/>
            <a:r>
              <a:rPr lang="en-GB" sz="2200" dirty="0"/>
              <a:t>What is the mean time till failure assuming a constant failure rate?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4299" y="2811771"/>
            <a:ext cx="1016753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980" i="1" dirty="0">
                <a:solidFill>
                  <a:srgbClr val="FF0000"/>
                </a:solidFill>
              </a:rPr>
              <a:t>Answer: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036412" y="3378369"/>
                <a:ext cx="5029200" cy="42146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980" i="1">
                        <a:latin typeface="Cambria Math"/>
                      </a:rPr>
                      <m:t>𝑛</m:t>
                    </m:r>
                    <m:r>
                      <a:rPr lang="en-GB" sz="1980" i="1">
                        <a:latin typeface="Cambria Math"/>
                      </a:rPr>
                      <m:t>=50</m:t>
                    </m:r>
                  </m:oMath>
                </a14:m>
                <a:r>
                  <a:rPr lang="en-GB" sz="198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98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8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GB" sz="1980" i="1">
                            <a:latin typeface="Cambria Math"/>
                          </a:rPr>
                          <m:t>𝑓</m:t>
                        </m:r>
                      </m:sub>
                    </m:sSub>
                    <m:r>
                      <a:rPr lang="en-GB" sz="1980" i="1">
                        <a:latin typeface="Cambria Math"/>
                      </a:rPr>
                      <m:t>=20</m:t>
                    </m:r>
                  </m:oMath>
                </a14:m>
                <a:r>
                  <a:rPr lang="en-GB" sz="1980" dirty="0"/>
                  <a:t> 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412" y="3378369"/>
                <a:ext cx="5029200" cy="421462"/>
              </a:xfrm>
              <a:prstGeom prst="rect">
                <a:avLst/>
              </a:prstGeom>
              <a:blipFill>
                <a:blip r:embed="rId3"/>
                <a:stretch>
                  <a:fillRect t="-5797" b="-20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177682" y="3940459"/>
                <a:ext cx="3058530" cy="8317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GB" sz="198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1980" i="1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sz="198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980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sz="198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GB" sz="1980" i="1">
                          <a:latin typeface="Cambria Math"/>
                        </a:rPr>
                        <m:t>=20×1.2+30×2</m:t>
                      </m:r>
                    </m:oMath>
                  </m:oMathPara>
                </a14:m>
                <a:endParaRPr lang="en-GB" sz="198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682" y="3940459"/>
                <a:ext cx="3058530" cy="8317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959926" y="2811771"/>
                <a:ext cx="1182439" cy="692818"/>
              </a:xfrm>
              <a:prstGeom prst="rect">
                <a:avLst/>
              </a:prstGeom>
              <a:solidFill>
                <a:srgbClr val="FFFF00">
                  <a:alpha val="46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198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980" i="1">
                              <a:latin typeface="Cambria Math"/>
                            </a:rPr>
                            <m:t>𝜈</m:t>
                          </m:r>
                        </m:e>
                      </m:acc>
                      <m:r>
                        <a:rPr lang="en-GB" sz="1980" i="1" dirty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198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98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980" i="1" dirty="0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GB" sz="1980" i="1" dirty="0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GB" sz="198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sz="1980" i="1" dirty="0">
                                  <a:latin typeface="Cambria Math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GB" sz="198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980" i="1" dirty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GB" sz="1980" i="1" dirty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GB" sz="198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9926" y="2811771"/>
                <a:ext cx="1182439" cy="6928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2336101" y="4781484"/>
                <a:ext cx="5029200" cy="58464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GB" sz="1980" i="1">
                        <a:latin typeface="Cambria Math"/>
                      </a:rPr>
                      <m:t>⇒</m:t>
                    </m:r>
                    <m:acc>
                      <m:accPr>
                        <m:chr m:val="̂"/>
                        <m:ctrlPr>
                          <a:rPr lang="en-GB" sz="198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980" i="1">
                            <a:latin typeface="Cambria Math"/>
                          </a:rPr>
                          <m:t>𝜈</m:t>
                        </m:r>
                      </m:e>
                    </m:acc>
                    <m:r>
                      <a:rPr lang="en-GB" sz="198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GB" sz="198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198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98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GB" sz="1980" i="1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GB" sz="198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GB" sz="1980" i="1">
                                <a:latin typeface="Cambria Math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GB" sz="198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980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GB" sz="198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  <m:r>
                      <a:rPr lang="en-GB" sz="198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GB" sz="198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980" i="1">
                            <a:latin typeface="Cambria Math"/>
                          </a:rPr>
                          <m:t>20</m:t>
                        </m:r>
                      </m:num>
                      <m:den>
                        <m:r>
                          <a:rPr lang="en-GB" sz="1980" i="1">
                            <a:latin typeface="Cambria Math"/>
                          </a:rPr>
                          <m:t>84</m:t>
                        </m:r>
                      </m:den>
                    </m:f>
                    <m:r>
                      <a:rPr lang="en-GB" sz="1980" i="1">
                        <a:latin typeface="Cambria Math"/>
                      </a:rPr>
                      <m:t>=0.238/</m:t>
                    </m:r>
                    <m:r>
                      <m:rPr>
                        <m:sty m:val="p"/>
                      </m:rPr>
                      <a:rPr lang="en-GB" sz="1980">
                        <a:latin typeface="Cambria Math"/>
                      </a:rPr>
                      <m:t>week</m:t>
                    </m:r>
                  </m:oMath>
                </a14:m>
                <a:r>
                  <a:rPr lang="en-GB" sz="1980" dirty="0" smtClean="0"/>
                  <a:t> (Hazard rate)</a:t>
                </a:r>
                <a:endParaRPr lang="en-GB" sz="1980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6101" y="4781484"/>
                <a:ext cx="5029200" cy="584647"/>
              </a:xfrm>
              <a:prstGeom prst="rect">
                <a:avLst/>
              </a:prstGeom>
              <a:blipFill>
                <a:blip r:embed="rId6"/>
                <a:stretch>
                  <a:fillRect t="-12500" b="-8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236106" y="6024839"/>
                <a:ext cx="7445627" cy="5246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980" i="1">
                        <a:latin typeface="Cambria Math"/>
                      </a:rPr>
                      <m:t>⇒</m:t>
                    </m:r>
                  </m:oMath>
                </a14:m>
                <a:r>
                  <a:rPr lang="en-GB" sz="1980" dirty="0"/>
                  <a:t> mean time till failure is estimated to be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98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980" i="1">
                            <a:latin typeface="Cambria Math"/>
                          </a:rPr>
                          <m:t>1</m:t>
                        </m:r>
                      </m:num>
                      <m:den>
                        <m:acc>
                          <m:accPr>
                            <m:chr m:val="̂"/>
                            <m:ctrlPr>
                              <a:rPr lang="en-GB" sz="198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980" i="1">
                                <a:latin typeface="Cambria Math"/>
                              </a:rPr>
                              <m:t>𝜈</m:t>
                            </m:r>
                          </m:e>
                        </m:acc>
                      </m:den>
                    </m:f>
                    <m:r>
                      <a:rPr lang="en-GB" sz="198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GB" sz="198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98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GB" sz="1980" i="1">
                            <a:latin typeface="Cambria Math"/>
                          </a:rPr>
                          <m:t>0.238</m:t>
                        </m:r>
                      </m:den>
                    </m:f>
                    <m:r>
                      <a:rPr lang="en-GB" sz="1980" i="1">
                        <a:latin typeface="Cambria Math"/>
                      </a:rPr>
                      <m:t>=4.2 </m:t>
                    </m:r>
                    <m:r>
                      <m:rPr>
                        <m:sty m:val="p"/>
                      </m:rPr>
                      <a:rPr lang="en-GB" sz="1980">
                        <a:latin typeface="Cambria Math"/>
                      </a:rPr>
                      <m:t>weeks</m:t>
                    </m:r>
                  </m:oMath>
                </a14:m>
                <a:endParaRPr lang="en-GB" sz="198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106" y="6024839"/>
                <a:ext cx="7445627" cy="524695"/>
              </a:xfrm>
              <a:prstGeom prst="rect">
                <a:avLst/>
              </a:prstGeom>
              <a:blipFill>
                <a:blip r:embed="rId7"/>
                <a:stretch>
                  <a:fillRect b="-8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260853" y="4133287"/>
                <a:ext cx="1428789" cy="3970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980" i="1">
                        <a:latin typeface="Cambria Math"/>
                      </a:rPr>
                      <m:t>=84</m:t>
                    </m:r>
                  </m:oMath>
                </a14:m>
                <a:r>
                  <a:rPr lang="en-GB" sz="1980" dirty="0"/>
                  <a:t> weeks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853" y="4133287"/>
                <a:ext cx="1428789" cy="397032"/>
              </a:xfrm>
              <a:prstGeom prst="rect">
                <a:avLst/>
              </a:prstGeom>
              <a:blipFill>
                <a:blip r:embed="rId8"/>
                <a:stretch>
                  <a:fillRect t="-6154" r="-299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220553" y="79171"/>
            <a:ext cx="96172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 smtClean="0">
                <a:solidFill>
                  <a:srgbClr val="0E1C58"/>
                </a:solidFill>
                <a:latin typeface="+mj-lt"/>
                <a:ea typeface="+mj-ea"/>
                <a:cs typeface="+mj-cs"/>
              </a:rPr>
              <a:t>Example</a:t>
            </a:r>
            <a:endParaRPr lang="en-GB" sz="3600" dirty="0">
              <a:solidFill>
                <a:srgbClr val="0E1C58"/>
              </a:solidFill>
              <a:latin typeface="+mj-lt"/>
              <a:ea typeface="+mj-ea"/>
              <a:cs typeface="+mj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94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40" dirty="0" smtClean="0"/>
              <a:t>Reliability Theory - Summary</a:t>
            </a:r>
            <a:endParaRPr lang="en-US" sz="264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328" y="1896313"/>
            <a:ext cx="4232072" cy="2174291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9512" y="1455420"/>
                <a:ext cx="9502673" cy="52627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14325" indent="-314325">
                  <a:buFont typeface="Arial" panose="020B0604020202020204" pitchFamily="34" charset="0"/>
                  <a:buChar char="•"/>
                </a:pPr>
                <a:r>
                  <a:rPr lang="en-US" sz="1980" dirty="0"/>
                  <a:t>Failure rate of a mechanical component </a:t>
                </a:r>
                <a:r>
                  <a:rPr lang="en-US" sz="1980" dirty="0">
                    <a:sym typeface="Wingdings" panose="05000000000000000000" pitchFamily="2" charset="2"/>
                  </a:rPr>
                  <a:t> Bathtub curve</a:t>
                </a:r>
              </a:p>
              <a:p>
                <a:endParaRPr lang="en-US" sz="1980" dirty="0">
                  <a:sym typeface="Wingdings" panose="05000000000000000000" pitchFamily="2" charset="2"/>
                </a:endParaRPr>
              </a:p>
              <a:p>
                <a:pPr marL="314325" indent="-314325">
                  <a:buFont typeface="Arial" panose="020B0604020202020204" pitchFamily="34" charset="0"/>
                  <a:buChar char="•"/>
                </a:pPr>
                <a:r>
                  <a:rPr lang="en-US" sz="1980" dirty="0">
                    <a:sym typeface="Wingdings" panose="05000000000000000000" pitchFamily="2" charset="2"/>
                  </a:rPr>
                  <a:t>Three regions</a:t>
                </a:r>
              </a:p>
              <a:p>
                <a:pPr marL="817245" lvl="1" indent="-314325">
                  <a:buFont typeface="Arial" panose="020B0604020202020204" pitchFamily="34" charset="0"/>
                  <a:buChar char="•"/>
                </a:pPr>
                <a:r>
                  <a:rPr lang="en-US" sz="1980" dirty="0">
                    <a:sym typeface="Wingdings" panose="05000000000000000000" pitchFamily="2" charset="2"/>
                  </a:rPr>
                  <a:t>Early Life failures (Decreasing failure rate)</a:t>
                </a:r>
              </a:p>
              <a:p>
                <a:pPr marL="817245" lvl="1" indent="-314325">
                  <a:buFont typeface="Arial" panose="020B0604020202020204" pitchFamily="34" charset="0"/>
                  <a:buChar char="•"/>
                </a:pPr>
                <a:r>
                  <a:rPr lang="en-US" sz="1980" dirty="0">
                    <a:sym typeface="Wingdings" panose="05000000000000000000" pitchFamily="2" charset="2"/>
                  </a:rPr>
                  <a:t>Random failures (Constant failure rate)</a:t>
                </a:r>
              </a:p>
              <a:p>
                <a:pPr marL="817245" lvl="1" indent="-314325">
                  <a:buFont typeface="Arial" panose="020B0604020202020204" pitchFamily="34" charset="0"/>
                  <a:buChar char="•"/>
                </a:pPr>
                <a:r>
                  <a:rPr lang="en-US" sz="1980" dirty="0">
                    <a:sym typeface="Wingdings" panose="05000000000000000000" pitchFamily="2" charset="2"/>
                  </a:rPr>
                  <a:t>Wear out failures (Increasing failure rate)</a:t>
                </a:r>
              </a:p>
              <a:p>
                <a:pPr marL="314325" indent="-314325">
                  <a:buFont typeface="Arial" panose="020B0604020202020204" pitchFamily="34" charset="0"/>
                  <a:buChar char="•"/>
                </a:pPr>
                <a:endParaRPr lang="en-US" sz="1980" dirty="0">
                  <a:sym typeface="Wingdings" panose="05000000000000000000" pitchFamily="2" charset="2"/>
                </a:endParaRPr>
              </a:p>
              <a:p>
                <a:pPr marL="314325" indent="-314325">
                  <a:buFont typeface="Arial" panose="020B0604020202020204" pitchFamily="34" charset="0"/>
                  <a:buChar char="•"/>
                </a:pPr>
                <a:r>
                  <a:rPr lang="en-US" sz="1980" u="sng" dirty="0">
                    <a:sym typeface="Wingdings" panose="05000000000000000000" pitchFamily="2" charset="2"/>
                  </a:rPr>
                  <a:t>Early-life failures </a:t>
                </a:r>
                <a:r>
                  <a:rPr lang="en-US" sz="1980" dirty="0">
                    <a:sym typeface="Wingdings" panose="05000000000000000000" pitchFamily="2" charset="2"/>
                  </a:rPr>
                  <a:t>: No probability evaluation for		 		failures, used in design stages</a:t>
                </a:r>
              </a:p>
              <a:p>
                <a:endParaRPr lang="en-US" sz="1980" dirty="0">
                  <a:sym typeface="Wingdings" panose="05000000000000000000" pitchFamily="2" charset="2"/>
                </a:endParaRPr>
              </a:p>
              <a:p>
                <a:pPr marL="314325" indent="-314325">
                  <a:buFont typeface="Arial" panose="020B0604020202020204" pitchFamily="34" charset="0"/>
                  <a:buChar char="•"/>
                </a:pPr>
                <a:r>
                  <a:rPr lang="en-US" sz="1980" u="sng" dirty="0">
                    <a:sym typeface="Wingdings" panose="05000000000000000000" pitchFamily="2" charset="2"/>
                  </a:rPr>
                  <a:t>Random failures </a:t>
                </a:r>
                <a:r>
                  <a:rPr lang="en-US" sz="1980" dirty="0">
                    <a:sym typeface="Wingdings" panose="05000000000000000000" pitchFamily="2" charset="2"/>
                  </a:rPr>
                  <a:t>: Failure probability represented using an exponential distribution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98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8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98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sz="198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8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980" i="1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US" sz="198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8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98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98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98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1980" dirty="0">
                    <a:sym typeface="Wingdings" panose="05000000000000000000" pitchFamily="2" charset="2"/>
                  </a:rPr>
                  <a:t> (</a:t>
                </a:r>
                <a14:m>
                  <m:oMath xmlns:m="http://schemas.openxmlformats.org/officeDocument/2006/math">
                    <m:r>
                      <a:rPr lang="en-US" sz="198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𝜆</m:t>
                    </m:r>
                    <m:r>
                      <a:rPr lang="en-US" sz="198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:</m:t>
                    </m:r>
                  </m:oMath>
                </a14:m>
                <a:r>
                  <a:rPr lang="en-US" sz="1980" dirty="0">
                    <a:sym typeface="Wingdings" panose="05000000000000000000" pitchFamily="2" charset="2"/>
                  </a:rPr>
                  <a:t> failure rate, MTTF)</a:t>
                </a:r>
              </a:p>
              <a:p>
                <a:endParaRPr lang="en-US" sz="1980" dirty="0">
                  <a:sym typeface="Wingdings" panose="05000000000000000000" pitchFamily="2" charset="2"/>
                </a:endParaRPr>
              </a:p>
              <a:p>
                <a:pPr marL="314325" indent="-314325">
                  <a:buFont typeface="Arial" panose="020B0604020202020204" pitchFamily="34" charset="0"/>
                  <a:buChar char="•"/>
                </a:pPr>
                <a:r>
                  <a:rPr lang="en-US" sz="1980" u="sng" dirty="0">
                    <a:sym typeface="Wingdings" panose="05000000000000000000" pitchFamily="2" charset="2"/>
                  </a:rPr>
                  <a:t>Wear-out failures </a:t>
                </a:r>
                <a:r>
                  <a:rPr lang="en-US" sz="1980" dirty="0">
                    <a:sym typeface="Wingdings" panose="05000000000000000000" pitchFamily="2" charset="2"/>
                  </a:rPr>
                  <a:t>: Failure probability represented using a Weibull distribution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98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8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98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sz="198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8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980" i="1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US" sz="198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8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US" sz="198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98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98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98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98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num>
                                  <m:den>
                                    <m:r>
                                      <a:rPr lang="en-US" sz="1980" i="1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198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sz="1980" dirty="0">
                    <a:sym typeface="Wingdings" panose="05000000000000000000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98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𝛽</m:t>
                    </m:r>
                    <m:r>
                      <a:rPr lang="en-US" sz="198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: </m:t>
                    </m:r>
                  </m:oMath>
                </a14:m>
                <a:r>
                  <a:rPr lang="en-US" sz="1980" dirty="0">
                    <a:sym typeface="Wingdings" panose="05000000000000000000" pitchFamily="2" charset="2"/>
                  </a:rPr>
                  <a:t>s</a:t>
                </a:r>
                <a:r>
                  <a:rPr lang="en-US" sz="1980" dirty="0">
                    <a:sym typeface="Wingdings" panose="05000000000000000000" pitchFamily="2" charset="2"/>
                  </a:rPr>
                  <a:t>hape parameter</a:t>
                </a:r>
                <a14:m>
                  <m:oMath xmlns:m="http://schemas.openxmlformats.org/officeDocument/2006/math">
                    <m:r>
                      <a:rPr lang="en-US" sz="198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r>
                      <a:rPr lang="en-US" sz="198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𝜂</m:t>
                    </m:r>
                    <m:r>
                      <a:rPr lang="en-US" sz="198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:</m:t>
                    </m:r>
                  </m:oMath>
                </a14:m>
                <a:r>
                  <a:rPr lang="en-US" sz="1980" dirty="0">
                    <a:sym typeface="Wingdings" panose="05000000000000000000" pitchFamily="2" charset="2"/>
                  </a:rPr>
                  <a:t> scale parameter)</a:t>
                </a:r>
              </a:p>
              <a:p>
                <a:pPr marL="817245" lvl="1" indent="-314325">
                  <a:buFont typeface="Arial" panose="020B0604020202020204" pitchFamily="34" charset="0"/>
                  <a:buChar char="•"/>
                </a:pPr>
                <a:endParaRPr lang="en-US" sz="198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2" y="1455420"/>
                <a:ext cx="9502673" cy="5262723"/>
              </a:xfrm>
              <a:prstGeom prst="rect">
                <a:avLst/>
              </a:prstGeom>
              <a:blipFill>
                <a:blip r:embed="rId3"/>
                <a:stretch>
                  <a:fillRect l="-577" t="-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999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http://www.reliabilityeducation.com/ReliabilityPredictionBasics.pdf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6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Lets try to understand it in detail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319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333743"/>
            <a:ext cx="4145280" cy="5129425"/>
          </a:xfrm>
        </p:spPr>
        <p:txBody>
          <a:bodyPr/>
          <a:lstStyle/>
          <a:p>
            <a:pPr marL="622300" indent="-609600">
              <a:lnSpc>
                <a:spcPct val="100000"/>
              </a:lnSpc>
              <a:buClr>
                <a:srgbClr val="3333CC"/>
              </a:buClr>
              <a:buAutoNum type="arabicParenR"/>
              <a:tabLst>
                <a:tab pos="621665" algn="l"/>
                <a:tab pos="622300" algn="l"/>
              </a:tabLst>
            </a:pPr>
            <a:r>
              <a:rPr lang="en-US" sz="3600" spc="-5" dirty="0">
                <a:latin typeface="Times New Roman"/>
                <a:cs typeface="Times New Roman"/>
              </a:rPr>
              <a:t>Time of</a:t>
            </a:r>
            <a:r>
              <a:rPr lang="en-US" sz="3600" spc="-65" dirty="0">
                <a:latin typeface="Times New Roman"/>
                <a:cs typeface="Times New Roman"/>
              </a:rPr>
              <a:t> </a:t>
            </a:r>
            <a:r>
              <a:rPr lang="en-US" sz="3600" spc="-5" dirty="0">
                <a:latin typeface="Times New Roman"/>
                <a:cs typeface="Times New Roman"/>
              </a:rPr>
              <a:t>failure</a:t>
            </a:r>
            <a:endParaRPr lang="en-US" sz="3600" dirty="0">
              <a:latin typeface="Times New Roman"/>
              <a:cs typeface="Times New Roman"/>
            </a:endParaRPr>
          </a:p>
          <a:p>
            <a:pPr marL="622300" marR="387350" indent="-609600">
              <a:lnSpc>
                <a:spcPts val="3460"/>
              </a:lnSpc>
              <a:spcBef>
                <a:spcPts val="815"/>
              </a:spcBef>
              <a:buClr>
                <a:srgbClr val="3333CC"/>
              </a:buClr>
              <a:buAutoNum type="arabicParenR"/>
              <a:tabLst>
                <a:tab pos="621665" algn="l"/>
                <a:tab pos="622300" algn="l"/>
              </a:tabLst>
            </a:pPr>
            <a:r>
              <a:rPr lang="en-US" sz="3600" spc="-5" dirty="0">
                <a:latin typeface="Times New Roman"/>
                <a:cs typeface="Times New Roman"/>
              </a:rPr>
              <a:t>Time interval  between</a:t>
            </a:r>
            <a:r>
              <a:rPr lang="en-US" sz="3600" spc="-40" dirty="0">
                <a:latin typeface="Times New Roman"/>
                <a:cs typeface="Times New Roman"/>
              </a:rPr>
              <a:t> </a:t>
            </a:r>
            <a:r>
              <a:rPr lang="en-US" sz="3600" spc="-5" dirty="0">
                <a:latin typeface="Times New Roman"/>
                <a:cs typeface="Times New Roman"/>
              </a:rPr>
              <a:t>failures</a:t>
            </a:r>
            <a:endParaRPr lang="en-US" sz="3600" dirty="0">
              <a:latin typeface="Times New Roman"/>
              <a:cs typeface="Times New Roman"/>
            </a:endParaRPr>
          </a:p>
          <a:p>
            <a:pPr marL="621665" marR="5080" indent="-608965">
              <a:lnSpc>
                <a:spcPts val="3460"/>
              </a:lnSpc>
              <a:spcBef>
                <a:spcPts val="760"/>
              </a:spcBef>
              <a:buClr>
                <a:srgbClr val="3333CC"/>
              </a:buClr>
              <a:buAutoNum type="arabicParenR"/>
              <a:tabLst>
                <a:tab pos="621665" algn="l"/>
                <a:tab pos="622300" algn="l"/>
              </a:tabLst>
            </a:pPr>
            <a:r>
              <a:rPr lang="en-US" sz="3600" spc="-5" dirty="0">
                <a:solidFill>
                  <a:srgbClr val="B2B2B2"/>
                </a:solidFill>
                <a:latin typeface="Times New Roman"/>
                <a:cs typeface="Times New Roman"/>
              </a:rPr>
              <a:t>Cumulative</a:t>
            </a:r>
            <a:r>
              <a:rPr lang="en-US" sz="3600" spc="-35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lang="en-US" sz="3600" spc="-5" dirty="0">
                <a:solidFill>
                  <a:srgbClr val="B2B2B2"/>
                </a:solidFill>
                <a:latin typeface="Times New Roman"/>
                <a:cs typeface="Times New Roman"/>
              </a:rPr>
              <a:t>failure  up to a given</a:t>
            </a:r>
            <a:r>
              <a:rPr lang="en-US" sz="3600" spc="-50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lang="en-US" sz="3600" spc="-5" dirty="0">
                <a:solidFill>
                  <a:srgbClr val="B2B2B2"/>
                </a:solidFill>
                <a:latin typeface="Times New Roman"/>
                <a:cs typeface="Times New Roman"/>
              </a:rPr>
              <a:t>time</a:t>
            </a:r>
            <a:endParaRPr lang="en-US" sz="3600" dirty="0">
              <a:latin typeface="Times New Roman"/>
              <a:cs typeface="Times New Roman"/>
            </a:endParaRPr>
          </a:p>
          <a:p>
            <a:pPr marL="621665" indent="-608965">
              <a:lnSpc>
                <a:spcPts val="3650"/>
              </a:lnSpc>
              <a:spcBef>
                <a:spcPts val="325"/>
              </a:spcBef>
              <a:buClr>
                <a:srgbClr val="3333CC"/>
              </a:buClr>
              <a:buAutoNum type="arabicParenR"/>
              <a:tabLst>
                <a:tab pos="621665" algn="l"/>
                <a:tab pos="622300" algn="l"/>
              </a:tabLst>
            </a:pPr>
            <a:r>
              <a:rPr lang="en-US" sz="3600" spc="-10" dirty="0">
                <a:solidFill>
                  <a:srgbClr val="B2B2B2"/>
                </a:solidFill>
                <a:latin typeface="Times New Roman"/>
                <a:cs typeface="Times New Roman"/>
              </a:rPr>
              <a:t>Failures</a:t>
            </a:r>
            <a:r>
              <a:rPr lang="en-US" sz="3600" dirty="0">
                <a:latin typeface="Times New Roman"/>
                <a:cs typeface="Times New Roman"/>
              </a:rPr>
              <a:t> </a:t>
            </a:r>
            <a:r>
              <a:rPr lang="en-US" sz="3600" spc="-5" dirty="0">
                <a:solidFill>
                  <a:srgbClr val="B2B2B2"/>
                </a:solidFill>
                <a:latin typeface="Times New Roman"/>
                <a:cs typeface="Times New Roman"/>
              </a:rPr>
              <a:t>experienced in</a:t>
            </a:r>
            <a:r>
              <a:rPr lang="en-US" sz="3600" spc="-50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lang="en-US" sz="3600" spc="-5" dirty="0">
                <a:solidFill>
                  <a:srgbClr val="B2B2B2"/>
                </a:solidFill>
                <a:latin typeface="Times New Roman"/>
                <a:cs typeface="Times New Roman"/>
              </a:rPr>
              <a:t>a  time</a:t>
            </a:r>
            <a:r>
              <a:rPr lang="en-US" sz="3600" spc="-60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lang="en-US" sz="3600" spc="-5" dirty="0">
                <a:solidFill>
                  <a:srgbClr val="B2B2B2"/>
                </a:solidFill>
                <a:latin typeface="Times New Roman"/>
                <a:cs typeface="Times New Roman"/>
              </a:rPr>
              <a:t>interval</a:t>
            </a:r>
            <a:endParaRPr lang="en-US" sz="3600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  <p:graphicFrame>
        <p:nvGraphicFramePr>
          <p:cNvPr id="4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137837"/>
              </p:ext>
            </p:extLst>
          </p:nvPr>
        </p:nvGraphicFramePr>
        <p:xfrm>
          <a:off x="5791200" y="1600200"/>
          <a:ext cx="2133599" cy="43342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6655">
                <a:tc>
                  <a:txBody>
                    <a:bodyPr/>
                    <a:lstStyle/>
                    <a:p>
                      <a:pPr marL="76835" marR="14795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Failure  no.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28194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28194">
                      <a:solidFill>
                        <a:srgbClr val="000000"/>
                      </a:solidFill>
                      <a:prstDash val="solid"/>
                    </a:lnT>
                    <a:lnB w="1295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Failure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84455" marR="13906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times 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(hours)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28194">
                      <a:solidFill>
                        <a:srgbClr val="000000"/>
                      </a:solidFill>
                      <a:prstDash val="solid"/>
                    </a:lnT>
                    <a:lnB w="1295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 marR="181610" algn="just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Failure  interval  (hours)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28194">
                      <a:solidFill>
                        <a:srgbClr val="000000"/>
                      </a:solidFill>
                      <a:prstDash val="solid"/>
                    </a:lnR>
                    <a:lnT w="28194">
                      <a:solidFill>
                        <a:srgbClr val="000000"/>
                      </a:solidFill>
                      <a:prstDash val="solid"/>
                    </a:lnT>
                    <a:lnB w="1295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28194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000000"/>
                      </a:solidFill>
                      <a:prstDash val="solid"/>
                    </a:lnT>
                    <a:lnB w="1295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10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000000"/>
                      </a:solidFill>
                      <a:prstDash val="solid"/>
                    </a:lnT>
                    <a:lnB w="1295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10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28194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000000"/>
                      </a:solidFill>
                      <a:prstDash val="solid"/>
                    </a:lnT>
                    <a:lnB w="1295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39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28194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000000"/>
                      </a:solidFill>
                      <a:prstDash val="solid"/>
                    </a:lnT>
                    <a:lnB w="1295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19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000000"/>
                      </a:solidFill>
                      <a:prstDash val="solid"/>
                    </a:lnT>
                    <a:lnB w="1295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9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28194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000000"/>
                      </a:solidFill>
                      <a:prstDash val="solid"/>
                    </a:lnT>
                    <a:lnB w="1295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28194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000000"/>
                      </a:solidFill>
                      <a:prstDash val="solid"/>
                    </a:lnT>
                    <a:lnB w="1295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32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000000"/>
                      </a:solidFill>
                      <a:prstDash val="solid"/>
                    </a:lnT>
                    <a:lnB w="1295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13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28194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000000"/>
                      </a:solidFill>
                      <a:prstDash val="solid"/>
                    </a:lnT>
                    <a:lnB w="1295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28194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000000"/>
                      </a:solidFill>
                      <a:prstDash val="solid"/>
                    </a:lnT>
                    <a:lnB w="1295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43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000000"/>
                      </a:solidFill>
                      <a:prstDash val="solid"/>
                    </a:lnT>
                    <a:lnB w="1295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11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28194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000000"/>
                      </a:solidFill>
                      <a:prstDash val="solid"/>
                    </a:lnT>
                    <a:lnB w="1295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839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28194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000000"/>
                      </a:solidFill>
                      <a:prstDash val="solid"/>
                    </a:lnT>
                    <a:lnB w="1295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58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000000"/>
                      </a:solidFill>
                      <a:prstDash val="solid"/>
                    </a:lnT>
                    <a:lnB w="1295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15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28194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000000"/>
                      </a:solidFill>
                      <a:prstDash val="solid"/>
                    </a:lnT>
                    <a:lnB w="1295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28194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000000"/>
                      </a:solidFill>
                      <a:prstDash val="solid"/>
                    </a:lnT>
                    <a:lnB w="1295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70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000000"/>
                      </a:solidFill>
                      <a:prstDash val="solid"/>
                    </a:lnT>
                    <a:lnB w="1295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12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28194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000000"/>
                      </a:solidFill>
                      <a:prstDash val="solid"/>
                    </a:lnT>
                    <a:lnB w="1295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839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28194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000000"/>
                      </a:solidFill>
                      <a:prstDash val="solid"/>
                    </a:lnT>
                    <a:lnB w="129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88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000000"/>
                      </a:solidFill>
                      <a:prstDash val="solid"/>
                    </a:lnT>
                    <a:lnB w="129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18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28194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000000"/>
                      </a:solidFill>
                      <a:prstDash val="solid"/>
                    </a:lnT>
                    <a:lnB w="1295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839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28194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12954">
                      <a:solidFill>
                        <a:srgbClr val="000000"/>
                      </a:solidFill>
                      <a:prstDash val="solid"/>
                    </a:lnT>
                    <a:lnB w="129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103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12954">
                      <a:solidFill>
                        <a:srgbClr val="000000"/>
                      </a:solidFill>
                      <a:prstDash val="solid"/>
                    </a:lnT>
                    <a:lnB w="129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15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28194">
                      <a:solidFill>
                        <a:srgbClr val="000000"/>
                      </a:solidFill>
                      <a:prstDash val="solid"/>
                    </a:lnR>
                    <a:lnT w="12954">
                      <a:solidFill>
                        <a:srgbClr val="000000"/>
                      </a:solidFill>
                      <a:prstDash val="solid"/>
                    </a:lnT>
                    <a:lnB w="1295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9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28194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12954">
                      <a:solidFill>
                        <a:srgbClr val="000000"/>
                      </a:solidFill>
                      <a:prstDash val="solid"/>
                    </a:lnT>
                    <a:lnB w="129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125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12954">
                      <a:solidFill>
                        <a:srgbClr val="000000"/>
                      </a:solidFill>
                      <a:prstDash val="solid"/>
                    </a:lnT>
                    <a:lnB w="129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22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28194">
                      <a:solidFill>
                        <a:srgbClr val="000000"/>
                      </a:solidFill>
                      <a:prstDash val="solid"/>
                    </a:lnR>
                    <a:lnT w="12954">
                      <a:solidFill>
                        <a:srgbClr val="000000"/>
                      </a:solidFill>
                      <a:prstDash val="solid"/>
                    </a:lnT>
                    <a:lnB w="1295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3839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10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28194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12954">
                      <a:solidFill>
                        <a:srgbClr val="000000"/>
                      </a:solidFill>
                      <a:prstDash val="solid"/>
                    </a:lnT>
                    <a:lnB w="129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150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12954">
                      <a:solidFill>
                        <a:srgbClr val="000000"/>
                      </a:solidFill>
                      <a:prstDash val="solid"/>
                    </a:lnT>
                    <a:lnB w="129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25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28194">
                      <a:solidFill>
                        <a:srgbClr val="000000"/>
                      </a:solidFill>
                      <a:prstDash val="solid"/>
                    </a:lnR>
                    <a:lnT w="12954">
                      <a:solidFill>
                        <a:srgbClr val="000000"/>
                      </a:solidFill>
                      <a:prstDash val="solid"/>
                    </a:lnT>
                    <a:lnB w="1295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3839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11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28194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12954">
                      <a:solidFill>
                        <a:srgbClr val="000000"/>
                      </a:solidFill>
                      <a:prstDash val="solid"/>
                    </a:lnT>
                    <a:lnB w="129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169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12954">
                      <a:solidFill>
                        <a:srgbClr val="000000"/>
                      </a:solidFill>
                      <a:prstDash val="solid"/>
                    </a:lnT>
                    <a:lnB w="129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19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28194">
                      <a:solidFill>
                        <a:srgbClr val="000000"/>
                      </a:solidFill>
                      <a:prstDash val="solid"/>
                    </a:lnR>
                    <a:lnT w="12954">
                      <a:solidFill>
                        <a:srgbClr val="000000"/>
                      </a:solidFill>
                      <a:prstDash val="solid"/>
                    </a:lnT>
                    <a:lnB w="1295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3839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12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28194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12954">
                      <a:solidFill>
                        <a:srgbClr val="000000"/>
                      </a:solidFill>
                      <a:prstDash val="solid"/>
                    </a:lnT>
                    <a:lnB w="129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199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12954">
                      <a:solidFill>
                        <a:srgbClr val="000000"/>
                      </a:solidFill>
                      <a:prstDash val="solid"/>
                    </a:lnT>
                    <a:lnB w="129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30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28194">
                      <a:solidFill>
                        <a:srgbClr val="000000"/>
                      </a:solidFill>
                      <a:prstDash val="solid"/>
                    </a:lnR>
                    <a:lnT w="12954">
                      <a:solidFill>
                        <a:srgbClr val="000000"/>
                      </a:solidFill>
                      <a:prstDash val="solid"/>
                    </a:lnT>
                    <a:lnB w="1295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3839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13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28194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12954">
                      <a:solidFill>
                        <a:srgbClr val="000000"/>
                      </a:solidFill>
                      <a:prstDash val="solid"/>
                    </a:lnT>
                    <a:lnB w="129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231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12954">
                      <a:solidFill>
                        <a:srgbClr val="000000"/>
                      </a:solidFill>
                      <a:prstDash val="solid"/>
                    </a:lnT>
                    <a:lnB w="129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32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28194">
                      <a:solidFill>
                        <a:srgbClr val="000000"/>
                      </a:solidFill>
                      <a:prstDash val="solid"/>
                    </a:lnR>
                    <a:lnT w="12954">
                      <a:solidFill>
                        <a:srgbClr val="000000"/>
                      </a:solidFill>
                      <a:prstDash val="solid"/>
                    </a:lnT>
                    <a:lnB w="1295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14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28194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12954">
                      <a:solidFill>
                        <a:srgbClr val="000000"/>
                      </a:solidFill>
                      <a:prstDash val="solid"/>
                    </a:lnT>
                    <a:lnB w="129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256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12954">
                      <a:solidFill>
                        <a:srgbClr val="000000"/>
                      </a:solidFill>
                      <a:prstDash val="solid"/>
                    </a:lnT>
                    <a:lnB w="129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25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28194">
                      <a:solidFill>
                        <a:srgbClr val="000000"/>
                      </a:solidFill>
                      <a:prstDash val="solid"/>
                    </a:lnR>
                    <a:lnT w="12954">
                      <a:solidFill>
                        <a:srgbClr val="000000"/>
                      </a:solidFill>
                      <a:prstDash val="solid"/>
                    </a:lnT>
                    <a:lnB w="1295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15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28194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12954">
                      <a:solidFill>
                        <a:srgbClr val="000000"/>
                      </a:solidFill>
                      <a:prstDash val="solid"/>
                    </a:lnT>
                    <a:lnB w="2819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296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12954">
                      <a:solidFill>
                        <a:srgbClr val="000000"/>
                      </a:solidFill>
                      <a:prstDash val="solid"/>
                    </a:lnT>
                    <a:lnB w="2819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40</a:t>
                      </a: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28194">
                      <a:solidFill>
                        <a:srgbClr val="000000"/>
                      </a:solidFill>
                      <a:prstDash val="solid"/>
                    </a:lnR>
                    <a:lnT w="12954">
                      <a:solidFill>
                        <a:srgbClr val="000000"/>
                      </a:solidFill>
                      <a:prstDash val="solid"/>
                    </a:lnT>
                    <a:lnB w="2819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4209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333743"/>
            <a:ext cx="4145280" cy="5129425"/>
          </a:xfrm>
        </p:spPr>
        <p:txBody>
          <a:bodyPr/>
          <a:lstStyle/>
          <a:p>
            <a:pPr marL="622300" indent="-609600">
              <a:lnSpc>
                <a:spcPct val="100000"/>
              </a:lnSpc>
              <a:buClr>
                <a:srgbClr val="3333CC"/>
              </a:buClr>
              <a:buAutoNum type="arabicParenR"/>
              <a:tabLst>
                <a:tab pos="621665" algn="l"/>
                <a:tab pos="622300" algn="l"/>
              </a:tabLst>
            </a:pPr>
            <a:r>
              <a:rPr lang="en-US" sz="3600" spc="-5" dirty="0">
                <a:latin typeface="Times New Roman"/>
                <a:cs typeface="Times New Roman"/>
              </a:rPr>
              <a:t>Time of</a:t>
            </a:r>
            <a:r>
              <a:rPr lang="en-US" sz="3600" spc="-65" dirty="0">
                <a:latin typeface="Times New Roman"/>
                <a:cs typeface="Times New Roman"/>
              </a:rPr>
              <a:t> </a:t>
            </a:r>
            <a:r>
              <a:rPr lang="en-US" sz="3600" spc="-5" dirty="0">
                <a:latin typeface="Times New Roman"/>
                <a:cs typeface="Times New Roman"/>
              </a:rPr>
              <a:t>failure</a:t>
            </a:r>
            <a:endParaRPr lang="en-US" sz="3600" dirty="0">
              <a:latin typeface="Times New Roman"/>
              <a:cs typeface="Times New Roman"/>
            </a:endParaRPr>
          </a:p>
          <a:p>
            <a:pPr marL="622300" marR="387350" indent="-609600">
              <a:lnSpc>
                <a:spcPts val="3460"/>
              </a:lnSpc>
              <a:spcBef>
                <a:spcPts val="815"/>
              </a:spcBef>
              <a:buClr>
                <a:srgbClr val="3333CC"/>
              </a:buClr>
              <a:buAutoNum type="arabicParenR"/>
              <a:tabLst>
                <a:tab pos="621665" algn="l"/>
                <a:tab pos="622300" algn="l"/>
              </a:tabLst>
            </a:pPr>
            <a:r>
              <a:rPr lang="en-US" sz="3600" spc="-5" dirty="0">
                <a:latin typeface="Times New Roman"/>
                <a:cs typeface="Times New Roman"/>
              </a:rPr>
              <a:t>Time interval  between</a:t>
            </a:r>
            <a:r>
              <a:rPr lang="en-US" sz="3600" spc="-40" dirty="0">
                <a:latin typeface="Times New Roman"/>
                <a:cs typeface="Times New Roman"/>
              </a:rPr>
              <a:t> </a:t>
            </a:r>
            <a:r>
              <a:rPr lang="en-US" sz="3600" spc="-5" dirty="0">
                <a:latin typeface="Times New Roman"/>
                <a:cs typeface="Times New Roman"/>
              </a:rPr>
              <a:t>failures</a:t>
            </a:r>
            <a:endParaRPr lang="en-US" sz="3600" dirty="0">
              <a:latin typeface="Times New Roman"/>
              <a:cs typeface="Times New Roman"/>
            </a:endParaRPr>
          </a:p>
          <a:p>
            <a:pPr marL="622300" marR="5080" indent="-609600">
              <a:lnSpc>
                <a:spcPts val="3460"/>
              </a:lnSpc>
              <a:spcBef>
                <a:spcPts val="760"/>
              </a:spcBef>
              <a:buClr>
                <a:srgbClr val="3333CC"/>
              </a:buClr>
              <a:buFont typeface="Arial"/>
              <a:buAutoNum type="arabicParenR"/>
              <a:tabLst>
                <a:tab pos="621665" algn="l"/>
                <a:tab pos="622300" algn="l"/>
              </a:tabLst>
            </a:pPr>
            <a:r>
              <a:rPr lang="en-US" sz="3600" spc="-5" dirty="0">
                <a:latin typeface="Times New Roman"/>
                <a:cs typeface="Times New Roman"/>
              </a:rPr>
              <a:t>Cumulative failure  up to a given time</a:t>
            </a:r>
          </a:p>
          <a:p>
            <a:pPr marL="622300" indent="-609600">
              <a:lnSpc>
                <a:spcPts val="3650"/>
              </a:lnSpc>
              <a:spcBef>
                <a:spcPts val="325"/>
              </a:spcBef>
              <a:buClr>
                <a:srgbClr val="3333CC"/>
              </a:buClr>
              <a:buFont typeface="Arial"/>
              <a:buAutoNum type="arabicParenR"/>
              <a:tabLst>
                <a:tab pos="621665" algn="l"/>
                <a:tab pos="622300" algn="l"/>
              </a:tabLst>
            </a:pPr>
            <a:r>
              <a:rPr lang="en-US" sz="3600" spc="-5" dirty="0">
                <a:latin typeface="Times New Roman"/>
                <a:cs typeface="Times New Roman"/>
              </a:rPr>
              <a:t>Failures experienced in a  time interval</a:t>
            </a:r>
          </a:p>
          <a:p>
            <a:endParaRPr lang="en-US" dirty="0"/>
          </a:p>
        </p:txBody>
      </p:sp>
      <p:sp>
        <p:nvSpPr>
          <p:cNvPr id="5" name="object 7"/>
          <p:cNvSpPr txBox="1"/>
          <p:nvPr/>
        </p:nvSpPr>
        <p:spPr>
          <a:xfrm>
            <a:off x="5260340" y="2025650"/>
            <a:ext cx="395986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600" b="1" dirty="0">
                <a:latin typeface="Tahoma"/>
                <a:cs typeface="Tahoma"/>
              </a:rPr>
              <a:t>Interval </a:t>
            </a:r>
            <a:r>
              <a:rPr sz="1600" b="1" dirty="0">
                <a:latin typeface="Tahoma"/>
                <a:cs typeface="Tahoma"/>
              </a:rPr>
              <a:t> based failure</a:t>
            </a:r>
            <a:r>
              <a:rPr sz="1600" b="1" spc="-55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specification</a:t>
            </a:r>
            <a:endParaRPr sz="1600" dirty="0">
              <a:latin typeface="Tahoma"/>
              <a:cs typeface="Tahoma"/>
            </a:endParaRPr>
          </a:p>
        </p:txBody>
      </p:sp>
      <p:graphicFrame>
        <p:nvGraphicFramePr>
          <p:cNvPr id="6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00469"/>
              </p:ext>
            </p:extLst>
          </p:nvPr>
        </p:nvGraphicFramePr>
        <p:xfrm>
          <a:off x="5320284" y="2348483"/>
          <a:ext cx="2895599" cy="2651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Time(s)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28194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28194">
                      <a:solidFill>
                        <a:srgbClr val="000000"/>
                      </a:solidFill>
                      <a:prstDash val="solid"/>
                    </a:lnT>
                    <a:lnB w="1295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 marR="1739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ulative  Failures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28194">
                      <a:solidFill>
                        <a:srgbClr val="000000"/>
                      </a:solidFill>
                      <a:prstDash val="solid"/>
                    </a:lnT>
                    <a:lnB w="1295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 marR="3048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Failures</a:t>
                      </a:r>
                      <a:r>
                        <a:rPr sz="12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in  interval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28194">
                      <a:solidFill>
                        <a:srgbClr val="000000"/>
                      </a:solidFill>
                      <a:prstDash val="solid"/>
                    </a:lnR>
                    <a:lnT w="28194">
                      <a:solidFill>
                        <a:srgbClr val="000000"/>
                      </a:solidFill>
                      <a:prstDash val="solid"/>
                    </a:lnT>
                    <a:lnB w="1295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30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28194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000000"/>
                      </a:solidFill>
                      <a:prstDash val="solid"/>
                    </a:lnT>
                    <a:lnB w="1295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000000"/>
                      </a:solidFill>
                      <a:prstDash val="solid"/>
                    </a:lnT>
                    <a:lnB w="1295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28194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000000"/>
                      </a:solidFill>
                      <a:prstDash val="solid"/>
                    </a:lnT>
                    <a:lnB w="1295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39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60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28194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000000"/>
                      </a:solidFill>
                      <a:prstDash val="solid"/>
                    </a:lnT>
                    <a:lnB w="1295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000000"/>
                      </a:solidFill>
                      <a:prstDash val="solid"/>
                    </a:lnT>
                    <a:lnB w="1295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28194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000000"/>
                      </a:solidFill>
                      <a:prstDash val="solid"/>
                    </a:lnT>
                    <a:lnB w="1295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90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28194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000000"/>
                      </a:solidFill>
                      <a:prstDash val="solid"/>
                    </a:lnT>
                    <a:lnB w="1295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000000"/>
                      </a:solidFill>
                      <a:prstDash val="solid"/>
                    </a:lnT>
                    <a:lnB w="1295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28194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000000"/>
                      </a:solidFill>
                      <a:prstDash val="solid"/>
                    </a:lnT>
                    <a:lnB w="1295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839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120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28194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000000"/>
                      </a:solidFill>
                      <a:prstDash val="solid"/>
                    </a:lnT>
                    <a:lnB w="1295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000000"/>
                      </a:solidFill>
                      <a:prstDash val="solid"/>
                    </a:lnT>
                    <a:lnB w="1295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28194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000000"/>
                      </a:solidFill>
                      <a:prstDash val="solid"/>
                    </a:lnT>
                    <a:lnB w="1295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150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28194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000000"/>
                      </a:solidFill>
                      <a:prstDash val="solid"/>
                    </a:lnT>
                    <a:lnB w="1295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10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000000"/>
                      </a:solidFill>
                      <a:prstDash val="solid"/>
                    </a:lnT>
                    <a:lnB w="1295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28194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000000"/>
                      </a:solidFill>
                      <a:prstDash val="solid"/>
                    </a:lnT>
                    <a:lnB w="1295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180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28194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000000"/>
                      </a:solidFill>
                      <a:prstDash val="solid"/>
                    </a:lnT>
                    <a:lnB w="1295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11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000000"/>
                      </a:solidFill>
                      <a:prstDash val="solid"/>
                    </a:lnT>
                    <a:lnB w="1295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28194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000000"/>
                      </a:solidFill>
                      <a:prstDash val="solid"/>
                    </a:lnT>
                    <a:lnB w="1295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839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210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28194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000000"/>
                      </a:solidFill>
                      <a:prstDash val="solid"/>
                    </a:lnT>
                    <a:lnB w="129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12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000000"/>
                      </a:solidFill>
                      <a:prstDash val="solid"/>
                    </a:lnT>
                    <a:lnB w="129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28194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000000"/>
                      </a:solidFill>
                      <a:prstDash val="solid"/>
                    </a:lnT>
                    <a:lnB w="1295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839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240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28194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12954">
                      <a:solidFill>
                        <a:srgbClr val="000000"/>
                      </a:solidFill>
                      <a:prstDash val="solid"/>
                    </a:lnT>
                    <a:lnB w="129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13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12954">
                      <a:solidFill>
                        <a:srgbClr val="000000"/>
                      </a:solidFill>
                      <a:prstDash val="solid"/>
                    </a:lnT>
                    <a:lnB w="129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28194">
                      <a:solidFill>
                        <a:srgbClr val="000000"/>
                      </a:solidFill>
                      <a:prstDash val="solid"/>
                    </a:lnR>
                    <a:lnT w="12954">
                      <a:solidFill>
                        <a:srgbClr val="000000"/>
                      </a:solidFill>
                      <a:prstDash val="solid"/>
                    </a:lnT>
                    <a:lnB w="1295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270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28194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12954">
                      <a:solidFill>
                        <a:srgbClr val="000000"/>
                      </a:solidFill>
                      <a:prstDash val="solid"/>
                    </a:lnT>
                    <a:lnB w="2819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14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12954">
                      <a:solidFill>
                        <a:srgbClr val="000000"/>
                      </a:solidFill>
                      <a:prstDash val="solid"/>
                    </a:lnT>
                    <a:lnB w="2819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28194">
                      <a:solidFill>
                        <a:srgbClr val="000000"/>
                      </a:solidFill>
                      <a:prstDash val="solid"/>
                    </a:lnR>
                    <a:lnT w="12954">
                      <a:solidFill>
                        <a:srgbClr val="000000"/>
                      </a:solidFill>
                      <a:prstDash val="solid"/>
                    </a:lnT>
                    <a:lnB w="2819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1014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Reliability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2700">
              <a:lnSpc>
                <a:spcPct val="100000"/>
              </a:lnSpc>
            </a:pPr>
            <a:r>
              <a:rPr lang="en-US" sz="3200" b="1" spc="-10" dirty="0">
                <a:solidFill>
                  <a:srgbClr val="800000"/>
                </a:solidFill>
                <a:latin typeface="Times New Roman"/>
                <a:cs typeface="Times New Roman"/>
              </a:rPr>
              <a:t>Single failure</a:t>
            </a:r>
            <a:r>
              <a:rPr lang="en-US" sz="3200" b="1" spc="2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lang="en-US" sz="3200" b="1" spc="-10" dirty="0">
                <a:solidFill>
                  <a:srgbClr val="800000"/>
                </a:solidFill>
                <a:latin typeface="Times New Roman"/>
                <a:cs typeface="Times New Roman"/>
              </a:rPr>
              <a:t>specification:</a:t>
            </a:r>
            <a:endParaRPr lang="en-US" sz="3200" dirty="0">
              <a:latin typeface="Times New Roman"/>
              <a:cs typeface="Times New Roman"/>
            </a:endParaRPr>
          </a:p>
          <a:p>
            <a:pPr marL="355600" marR="305435" indent="-342900">
              <a:lnSpc>
                <a:spcPct val="100000"/>
              </a:lnSpc>
              <a:spcBef>
                <a:spcPts val="76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lang="en-US" sz="3200" spc="-5" dirty="0">
                <a:latin typeface="Times New Roman"/>
                <a:cs typeface="Times New Roman"/>
              </a:rPr>
              <a:t>What is the probability of failure of a </a:t>
            </a:r>
            <a:r>
              <a:rPr lang="en-US" sz="3200" spc="-10" dirty="0">
                <a:latin typeface="Times New Roman"/>
                <a:cs typeface="Times New Roman"/>
              </a:rPr>
              <a:t>system  </a:t>
            </a:r>
            <a:r>
              <a:rPr lang="en-US" sz="3200" spc="-5" dirty="0">
                <a:latin typeface="Times New Roman"/>
                <a:cs typeface="Times New Roman"/>
              </a:rPr>
              <a:t>(or a</a:t>
            </a:r>
            <a:r>
              <a:rPr lang="en-US" sz="3200" spc="-55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component)?</a:t>
            </a:r>
            <a:endParaRPr lang="en-US"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3333CC"/>
              </a:buClr>
              <a:buFont typeface="Wingdings"/>
              <a:buChar char=""/>
            </a:pPr>
            <a:endParaRPr lang="en-US" sz="4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sz="3200" b="1" spc="-5" dirty="0">
                <a:solidFill>
                  <a:srgbClr val="800000"/>
                </a:solidFill>
                <a:latin typeface="Times New Roman"/>
                <a:cs typeface="Times New Roman"/>
              </a:rPr>
              <a:t>Multiple </a:t>
            </a:r>
            <a:r>
              <a:rPr lang="en-US" sz="3200" b="1" spc="-10" dirty="0">
                <a:solidFill>
                  <a:srgbClr val="800000"/>
                </a:solidFill>
                <a:latin typeface="Times New Roman"/>
                <a:cs typeface="Times New Roman"/>
              </a:rPr>
              <a:t>failure</a:t>
            </a:r>
            <a:r>
              <a:rPr lang="en-US" sz="3200" b="1" spc="30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lang="en-US" sz="3200" b="1" spc="-10" dirty="0">
                <a:solidFill>
                  <a:srgbClr val="800000"/>
                </a:solidFill>
                <a:latin typeface="Times New Roman"/>
                <a:cs typeface="Times New Roman"/>
              </a:rPr>
              <a:t>specification:</a:t>
            </a:r>
            <a:endParaRPr lang="en-US" sz="32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lang="en-US" sz="3200" spc="-5" dirty="0">
                <a:latin typeface="Times New Roman"/>
                <a:cs typeface="Times New Roman"/>
              </a:rPr>
              <a:t>If a system (or a component) fails at time </a:t>
            </a:r>
            <a:r>
              <a:rPr lang="en-US" sz="3200" i="1" spc="-5" dirty="0">
                <a:latin typeface="Times New Roman"/>
                <a:cs typeface="Times New Roman"/>
              </a:rPr>
              <a:t>t</a:t>
            </a:r>
            <a:r>
              <a:rPr lang="en-US" sz="2000" i="1" spc="-5" dirty="0">
                <a:latin typeface="Times New Roman"/>
                <a:cs typeface="Times New Roman"/>
              </a:rPr>
              <a:t>1</a:t>
            </a:r>
            <a:r>
              <a:rPr lang="en-US" sz="3200" spc="-5" dirty="0">
                <a:latin typeface="Times New Roman"/>
                <a:cs typeface="Times New Roman"/>
              </a:rPr>
              <a:t>,</a:t>
            </a:r>
            <a:r>
              <a:rPr lang="en-US" sz="3200" spc="85" dirty="0">
                <a:latin typeface="Times New Roman"/>
                <a:cs typeface="Times New Roman"/>
              </a:rPr>
              <a:t> </a:t>
            </a:r>
            <a:r>
              <a:rPr lang="en-US" sz="3200" i="1" spc="-5" dirty="0">
                <a:latin typeface="Times New Roman"/>
                <a:cs typeface="Times New Roman"/>
              </a:rPr>
              <a:t>t</a:t>
            </a:r>
            <a:r>
              <a:rPr lang="en-US" sz="2000" i="1" spc="-5" dirty="0">
                <a:latin typeface="Times New Roman"/>
                <a:cs typeface="Times New Roman"/>
              </a:rPr>
              <a:t>2</a:t>
            </a:r>
            <a:r>
              <a:rPr lang="en-US" sz="3200" spc="-5" dirty="0">
                <a:latin typeface="Times New Roman"/>
                <a:cs typeface="Times New Roman"/>
              </a:rPr>
              <a:t>,</a:t>
            </a:r>
            <a:endParaRPr lang="en-US" sz="3200" dirty="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lang="en-US" sz="3200" spc="-5" dirty="0">
                <a:latin typeface="Times New Roman"/>
                <a:cs typeface="Times New Roman"/>
              </a:rPr>
              <a:t>…,</a:t>
            </a:r>
            <a:r>
              <a:rPr lang="en-US" sz="3200" spc="-90" dirty="0">
                <a:latin typeface="Times New Roman"/>
                <a:cs typeface="Times New Roman"/>
              </a:rPr>
              <a:t> </a:t>
            </a:r>
            <a:r>
              <a:rPr lang="en-US" sz="3200" i="1" spc="-5" dirty="0">
                <a:latin typeface="Times New Roman"/>
                <a:cs typeface="Times New Roman"/>
              </a:rPr>
              <a:t>t</a:t>
            </a:r>
            <a:r>
              <a:rPr lang="en-US" sz="2000" i="1" spc="-5" dirty="0">
                <a:latin typeface="Times New Roman"/>
                <a:cs typeface="Times New Roman"/>
              </a:rPr>
              <a:t>i-1</a:t>
            </a:r>
            <a:r>
              <a:rPr lang="en-US" sz="3200" spc="-5" dirty="0">
                <a:latin typeface="Times New Roman"/>
                <a:cs typeface="Times New Roman"/>
              </a:rPr>
              <a:t>,</a:t>
            </a:r>
            <a:endParaRPr lang="en-US" sz="3200" dirty="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690"/>
              </a:spcBef>
              <a:buClr>
                <a:srgbClr val="FF0000"/>
              </a:buClr>
              <a:buSzPct val="55357"/>
              <a:buFont typeface="Wingdings"/>
              <a:buChar char=""/>
              <a:tabLst>
                <a:tab pos="755650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What is the expected time </a:t>
            </a:r>
            <a:r>
              <a:rPr lang="en-US" sz="2800" spc="-5" dirty="0">
                <a:latin typeface="Times New Roman"/>
                <a:cs typeface="Times New Roman"/>
              </a:rPr>
              <a:t>of </a:t>
            </a:r>
            <a:r>
              <a:rPr lang="en-US" sz="2800" dirty="0">
                <a:latin typeface="Times New Roman"/>
                <a:cs typeface="Times New Roman"/>
              </a:rPr>
              <a:t>the </a:t>
            </a:r>
            <a:r>
              <a:rPr lang="en-US" sz="2800" spc="-5" dirty="0">
                <a:latin typeface="Times New Roman"/>
                <a:cs typeface="Times New Roman"/>
              </a:rPr>
              <a:t>next</a:t>
            </a:r>
            <a:r>
              <a:rPr lang="en-US" sz="2800" spc="-19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failure?</a:t>
            </a:r>
            <a:endParaRPr lang="en-US" sz="2800" dirty="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670"/>
              </a:spcBef>
              <a:buClr>
                <a:srgbClr val="FF0000"/>
              </a:buClr>
              <a:buSzPct val="55357"/>
              <a:buFont typeface="Wingdings"/>
              <a:buChar char=""/>
              <a:tabLst>
                <a:tab pos="755650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What is the probability of the next</a:t>
            </a:r>
            <a:r>
              <a:rPr lang="en-US" sz="2800" spc="-17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failure?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366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Random Processes</a:t>
            </a:r>
          </a:p>
        </p:txBody>
      </p:sp>
    </p:spTree>
    <p:extLst>
      <p:ext uri="{BB962C8B-B14F-4D97-AF65-F5344CB8AC3E}">
        <p14:creationId xmlns:p14="http://schemas.microsoft.com/office/powerpoint/2010/main" val="24787379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heme/theme1.xml><?xml version="1.0" encoding="utf-8"?>
<a:theme xmlns:a="http://schemas.openxmlformats.org/drawingml/2006/main" name="MicrosoftCPSWorkshopDube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Introduction</Template>
  <TotalTime>1348</TotalTime>
  <Words>1607</Words>
  <Application>Microsoft Office PowerPoint</Application>
  <PresentationFormat>Custom</PresentationFormat>
  <Paragraphs>333</Paragraphs>
  <Slides>40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3" baseType="lpstr">
      <vt:lpstr>Arial Unicode MS</vt:lpstr>
      <vt:lpstr>Arial</vt:lpstr>
      <vt:lpstr>Arial Black</vt:lpstr>
      <vt:lpstr>Calibri</vt:lpstr>
      <vt:lpstr>Cambria Math</vt:lpstr>
      <vt:lpstr>KaTeX_Main</vt:lpstr>
      <vt:lpstr>Symbol</vt:lpstr>
      <vt:lpstr>Tahoma</vt:lpstr>
      <vt:lpstr>Times New Roman</vt:lpstr>
      <vt:lpstr>Wingdings</vt:lpstr>
      <vt:lpstr>Wingdings 3</vt:lpstr>
      <vt:lpstr>MicrosoftCPSWorkshopDubey</vt:lpstr>
      <vt:lpstr>Equation</vt:lpstr>
      <vt:lpstr>Lecture 3  Reliability Concepts </vt:lpstr>
      <vt:lpstr>Important to understand</vt:lpstr>
      <vt:lpstr>Failure Prediction</vt:lpstr>
      <vt:lpstr>Reliability Theory - Summary</vt:lpstr>
      <vt:lpstr>Lets try to understand it in detail</vt:lpstr>
      <vt:lpstr>Failure Specification</vt:lpstr>
      <vt:lpstr>Failure Specification</vt:lpstr>
      <vt:lpstr>Reliability Questions</vt:lpstr>
      <vt:lpstr>Background</vt:lpstr>
      <vt:lpstr>Randomness</vt:lpstr>
      <vt:lpstr>Randomness</vt:lpstr>
      <vt:lpstr>Probability Distribution</vt:lpstr>
      <vt:lpstr>Probability Distribution</vt:lpstr>
      <vt:lpstr>Probability Distribution</vt:lpstr>
      <vt:lpstr>Probability Distributions</vt:lpstr>
      <vt:lpstr>Binomial Distribution</vt:lpstr>
      <vt:lpstr>Binomial Distribution</vt:lpstr>
      <vt:lpstr>Binomial Distribution</vt:lpstr>
      <vt:lpstr>Binomial Distribution</vt:lpstr>
      <vt:lpstr>Binomial Distribution Example</vt:lpstr>
      <vt:lpstr>Binomial Distribution Example 2</vt:lpstr>
      <vt:lpstr>Poisson Distribution</vt:lpstr>
      <vt:lpstr>Poisson Distribution</vt:lpstr>
      <vt:lpstr>Poisson Example</vt:lpstr>
      <vt:lpstr>Continuous case</vt:lpstr>
      <vt:lpstr>Normal Distribution</vt:lpstr>
      <vt:lpstr>Normal Distribution</vt:lpstr>
      <vt:lpstr>Z-Table Normal Distribution</vt:lpstr>
      <vt:lpstr>Exponential Distribution</vt:lpstr>
      <vt:lpstr>Exponential Distribution</vt:lpstr>
      <vt:lpstr>Exponential Distribution</vt:lpstr>
      <vt:lpstr>Another form of exponential distribution</vt:lpstr>
      <vt:lpstr>Exponential Distribution and Poisson Distribution</vt:lpstr>
      <vt:lpstr>Survivor function</vt:lpstr>
      <vt:lpstr>Important: memory less property of Survivor Function</vt:lpstr>
      <vt:lpstr>Memory less proof.</vt:lpstr>
      <vt:lpstr>Reliability function and failure rate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  Terminology and concepts</dc:title>
  <dc:creator>abhishek</dc:creator>
  <cp:lastModifiedBy>Abhishek Dubey</cp:lastModifiedBy>
  <cp:revision>85</cp:revision>
  <dcterms:created xsi:type="dcterms:W3CDTF">2017-03-29T22:01:37Z</dcterms:created>
  <dcterms:modified xsi:type="dcterms:W3CDTF">2019-09-17T16:13:32Z</dcterms:modified>
</cp:coreProperties>
</file>