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3"/>
  </p:notesMasterIdLst>
  <p:sldIdLst>
    <p:sldId id="256" r:id="rId2"/>
    <p:sldId id="281" r:id="rId3"/>
    <p:sldId id="282" r:id="rId4"/>
    <p:sldId id="283" r:id="rId5"/>
    <p:sldId id="284" r:id="rId6"/>
    <p:sldId id="285" r:id="rId7"/>
    <p:sldId id="286" r:id="rId8"/>
    <p:sldId id="287" r:id="rId9"/>
    <p:sldId id="288" r:id="rId10"/>
    <p:sldId id="289" r:id="rId11"/>
    <p:sldId id="290" r:id="rId12"/>
    <p:sldId id="291" r:id="rId13"/>
    <p:sldId id="293" r:id="rId14"/>
    <p:sldId id="292" r:id="rId15"/>
    <p:sldId id="257" r:id="rId16"/>
    <p:sldId id="258" r:id="rId17"/>
    <p:sldId id="260" r:id="rId18"/>
    <p:sldId id="261" r:id="rId19"/>
    <p:sldId id="262" r:id="rId20"/>
    <p:sldId id="263" r:id="rId21"/>
    <p:sldId id="264" r:id="rId22"/>
    <p:sldId id="265" r:id="rId23"/>
    <p:sldId id="266" r:id="rId24"/>
    <p:sldId id="267" r:id="rId25"/>
    <p:sldId id="271" r:id="rId26"/>
    <p:sldId id="273" r:id="rId27"/>
    <p:sldId id="274" r:id="rId28"/>
    <p:sldId id="275" r:id="rId29"/>
    <p:sldId id="276" r:id="rId30"/>
    <p:sldId id="278" r:id="rId31"/>
    <p:sldId id="279" r:id="rId32"/>
    <p:sldId id="280" r:id="rId33"/>
    <p:sldId id="294" r:id="rId34"/>
    <p:sldId id="295" r:id="rId35"/>
    <p:sldId id="296" r:id="rId36"/>
    <p:sldId id="308" r:id="rId37"/>
    <p:sldId id="309" r:id="rId38"/>
    <p:sldId id="310" r:id="rId39"/>
    <p:sldId id="311" r:id="rId40"/>
    <p:sldId id="312" r:id="rId41"/>
    <p:sldId id="313" r:id="rId42"/>
    <p:sldId id="314" r:id="rId43"/>
    <p:sldId id="315" r:id="rId44"/>
    <p:sldId id="316" r:id="rId45"/>
    <p:sldId id="317" r:id="rId46"/>
    <p:sldId id="318" r:id="rId47"/>
    <p:sldId id="320" r:id="rId48"/>
    <p:sldId id="321" r:id="rId49"/>
    <p:sldId id="322" r:id="rId50"/>
    <p:sldId id="324" r:id="rId51"/>
    <p:sldId id="325" r:id="rId52"/>
    <p:sldId id="326" r:id="rId53"/>
    <p:sldId id="327" r:id="rId54"/>
    <p:sldId id="334" r:id="rId55"/>
    <p:sldId id="335" r:id="rId56"/>
    <p:sldId id="336" r:id="rId57"/>
    <p:sldId id="337" r:id="rId58"/>
    <p:sldId id="338" r:id="rId59"/>
    <p:sldId id="341" r:id="rId60"/>
    <p:sldId id="343" r:id="rId61"/>
    <p:sldId id="298" r:id="rId62"/>
    <p:sldId id="340" r:id="rId63"/>
    <p:sldId id="344" r:id="rId64"/>
    <p:sldId id="319" r:id="rId65"/>
    <p:sldId id="299" r:id="rId66"/>
    <p:sldId id="303" r:id="rId67"/>
    <p:sldId id="304" r:id="rId68"/>
    <p:sldId id="305" r:id="rId69"/>
    <p:sldId id="306" r:id="rId70"/>
    <p:sldId id="345" r:id="rId71"/>
    <p:sldId id="347" r:id="rId72"/>
    <p:sldId id="348" r:id="rId73"/>
    <p:sldId id="346" r:id="rId74"/>
    <p:sldId id="349" r:id="rId75"/>
    <p:sldId id="350" r:id="rId76"/>
    <p:sldId id="351" r:id="rId77"/>
    <p:sldId id="352" r:id="rId78"/>
    <p:sldId id="353" r:id="rId79"/>
    <p:sldId id="354" r:id="rId80"/>
    <p:sldId id="355" r:id="rId81"/>
    <p:sldId id="357" r:id="rId82"/>
    <p:sldId id="358" r:id="rId83"/>
    <p:sldId id="359" r:id="rId84"/>
    <p:sldId id="360" r:id="rId85"/>
    <p:sldId id="361" r:id="rId86"/>
    <p:sldId id="363" r:id="rId87"/>
    <p:sldId id="364" r:id="rId88"/>
    <p:sldId id="368" r:id="rId89"/>
    <p:sldId id="365" r:id="rId90"/>
    <p:sldId id="366" r:id="rId91"/>
    <p:sldId id="367" r:id="rId92"/>
    <p:sldId id="369" r:id="rId93"/>
    <p:sldId id="370" r:id="rId94"/>
    <p:sldId id="371" r:id="rId95"/>
    <p:sldId id="372" r:id="rId96"/>
    <p:sldId id="373" r:id="rId97"/>
    <p:sldId id="374" r:id="rId98"/>
    <p:sldId id="375" r:id="rId99"/>
    <p:sldId id="376" r:id="rId100"/>
    <p:sldId id="377" r:id="rId101"/>
    <p:sldId id="378" r:id="rId102"/>
    <p:sldId id="379" r:id="rId103"/>
    <p:sldId id="380" r:id="rId104"/>
    <p:sldId id="381" r:id="rId105"/>
    <p:sldId id="382" r:id="rId106"/>
    <p:sldId id="383" r:id="rId107"/>
    <p:sldId id="384" r:id="rId108"/>
    <p:sldId id="385" r:id="rId109"/>
    <p:sldId id="386" r:id="rId110"/>
    <p:sldId id="387" r:id="rId111"/>
    <p:sldId id="388"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33" autoAdjust="0"/>
  </p:normalViewPr>
  <p:slideViewPr>
    <p:cSldViewPr snapToGrid="0">
      <p:cViewPr varScale="1">
        <p:scale>
          <a:sx n="81" d="100"/>
          <a:sy n="81" d="100"/>
        </p:scale>
        <p:origin x="187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CB832-A1D4-4957-9B06-9564685B9EA3}" type="datetimeFigureOut">
              <a:rPr lang="en-US" smtClean="0"/>
              <a:t>10/8/2019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D671-9C93-4F17-82E7-0D05E50CB1EE}" type="slidenum">
              <a:rPr lang="en-US" smtClean="0"/>
              <a:t>‹#›</a:t>
            </a:fld>
            <a:endParaRPr lang="en-US"/>
          </a:p>
        </p:txBody>
      </p:sp>
    </p:spTree>
    <p:extLst>
      <p:ext uri="{BB962C8B-B14F-4D97-AF65-F5344CB8AC3E}">
        <p14:creationId xmlns:p14="http://schemas.microsoft.com/office/powerpoint/2010/main" val="1995406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40C89-B255-43E5-8502-8F5B27A64BA0}" type="slidenum">
              <a:rPr lang="en-US" altLang="en-US"/>
              <a:pPr/>
              <a:t>4</a:t>
            </a:fld>
            <a:endParaRPr lang="en-US" altLang="en-US"/>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94716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26</a:t>
            </a:fld>
            <a:endParaRPr lang="en-US"/>
          </a:p>
        </p:txBody>
      </p:sp>
    </p:spTree>
    <p:extLst>
      <p:ext uri="{BB962C8B-B14F-4D97-AF65-F5344CB8AC3E}">
        <p14:creationId xmlns:p14="http://schemas.microsoft.com/office/powerpoint/2010/main" val="2372622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28</a:t>
            </a:fld>
            <a:endParaRPr lang="en-US"/>
          </a:p>
        </p:txBody>
      </p:sp>
    </p:spTree>
    <p:extLst>
      <p:ext uri="{BB962C8B-B14F-4D97-AF65-F5344CB8AC3E}">
        <p14:creationId xmlns:p14="http://schemas.microsoft.com/office/powerpoint/2010/main" val="2337808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29</a:t>
            </a:fld>
            <a:endParaRPr lang="en-US"/>
          </a:p>
        </p:txBody>
      </p:sp>
    </p:spTree>
    <p:extLst>
      <p:ext uri="{BB962C8B-B14F-4D97-AF65-F5344CB8AC3E}">
        <p14:creationId xmlns:p14="http://schemas.microsoft.com/office/powerpoint/2010/main" val="2187393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ACFB50-42D6-B240-B801-3F9B7FDC6464}" type="slidenum">
              <a:rPr lang="en-US" smtClean="0"/>
              <a:t>32</a:t>
            </a:fld>
            <a:endParaRPr lang="en-US"/>
          </a:p>
        </p:txBody>
      </p:sp>
    </p:spTree>
    <p:extLst>
      <p:ext uri="{BB962C8B-B14F-4D97-AF65-F5344CB8AC3E}">
        <p14:creationId xmlns:p14="http://schemas.microsoft.com/office/powerpoint/2010/main" val="78053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7D671-9C93-4F17-82E7-0D05E50CB1EE}" type="slidenum">
              <a:rPr lang="en-US" smtClean="0"/>
              <a:t>53</a:t>
            </a:fld>
            <a:endParaRPr lang="en-US"/>
          </a:p>
        </p:txBody>
      </p:sp>
    </p:spTree>
    <p:extLst>
      <p:ext uri="{BB962C8B-B14F-4D97-AF65-F5344CB8AC3E}">
        <p14:creationId xmlns:p14="http://schemas.microsoft.com/office/powerpoint/2010/main" val="25507061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7D671-9C93-4F17-82E7-0D05E50CB1EE}" type="slidenum">
              <a:rPr lang="en-US" smtClean="0"/>
              <a:t>54</a:t>
            </a:fld>
            <a:endParaRPr lang="en-US"/>
          </a:p>
        </p:txBody>
      </p:sp>
    </p:spTree>
    <p:extLst>
      <p:ext uri="{BB962C8B-B14F-4D97-AF65-F5344CB8AC3E}">
        <p14:creationId xmlns:p14="http://schemas.microsoft.com/office/powerpoint/2010/main" val="995388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7D671-9C93-4F17-82E7-0D05E50CB1EE}" type="slidenum">
              <a:rPr lang="en-US" smtClean="0"/>
              <a:t>55</a:t>
            </a:fld>
            <a:endParaRPr lang="en-US"/>
          </a:p>
        </p:txBody>
      </p:sp>
    </p:spTree>
    <p:extLst>
      <p:ext uri="{BB962C8B-B14F-4D97-AF65-F5344CB8AC3E}">
        <p14:creationId xmlns:p14="http://schemas.microsoft.com/office/powerpoint/2010/main" val="4074469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7D671-9C93-4F17-82E7-0D05E50CB1EE}" type="slidenum">
              <a:rPr lang="en-US" smtClean="0"/>
              <a:t>56</a:t>
            </a:fld>
            <a:endParaRPr lang="en-US"/>
          </a:p>
        </p:txBody>
      </p:sp>
    </p:spTree>
    <p:extLst>
      <p:ext uri="{BB962C8B-B14F-4D97-AF65-F5344CB8AC3E}">
        <p14:creationId xmlns:p14="http://schemas.microsoft.com/office/powerpoint/2010/main" val="118847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37D671-9C93-4F17-82E7-0D05E50CB1EE}" type="slidenum">
              <a:rPr lang="en-US" smtClean="0"/>
              <a:t>57</a:t>
            </a:fld>
            <a:endParaRPr lang="en-US"/>
          </a:p>
        </p:txBody>
      </p:sp>
    </p:spTree>
    <p:extLst>
      <p:ext uri="{BB962C8B-B14F-4D97-AF65-F5344CB8AC3E}">
        <p14:creationId xmlns:p14="http://schemas.microsoft.com/office/powerpoint/2010/main" val="3248889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B57E27-D656-4167-B318-C487559325F3}" type="slidenum">
              <a:rPr lang="en-US" altLang="en-US" sz="1200" smtClean="0"/>
              <a:pPr/>
              <a:t>59</a:t>
            </a:fld>
            <a:endParaRPr lang="en-US" altLang="en-US" sz="12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6616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23BB28-37CB-4316-A805-00FE5B0F4E50}" type="slidenum">
              <a:rPr lang="en-US" altLang="en-US"/>
              <a:pPr/>
              <a:t>5</a:t>
            </a:fld>
            <a:endParaRPr lang="en-US" altLang="en-US"/>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52656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B57E27-D656-4167-B318-C487559325F3}" type="slidenum">
              <a:rPr lang="en-US" altLang="en-US" sz="1200" smtClean="0"/>
              <a:pPr/>
              <a:t>61</a:t>
            </a:fld>
            <a:endParaRPr lang="en-US" altLang="en-US" sz="12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64586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BB57E27-D656-4167-B318-C487559325F3}" type="slidenum">
              <a:rPr lang="en-US" altLang="en-US" sz="1200" smtClean="0"/>
              <a:pPr/>
              <a:t>62</a:t>
            </a:fld>
            <a:endParaRPr lang="en-US" altLang="en-US" sz="1200"/>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80842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B6D9E51-A8C5-431C-B277-2166E8739831}" type="slidenum">
              <a:rPr lang="en-US" altLang="en-US" sz="1200" smtClean="0"/>
              <a:pPr/>
              <a:t>65</a:t>
            </a:fld>
            <a:endParaRPr lang="en-US" altLang="en-US" sz="1200"/>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505285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7573E44-31AE-4846-B5CC-916AFE0D2893}" type="slidenum">
              <a:rPr lang="en-US" altLang="en-US" sz="1200" smtClean="0"/>
              <a:pPr/>
              <a:t>71</a:t>
            </a:fld>
            <a:endParaRPr lang="en-US" altLang="en-US" sz="120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290784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BFB79F2-628E-4214-A7DA-1AF1700E6F6E}" type="slidenum">
              <a:rPr lang="en-US" altLang="en-US" sz="1200" smtClean="0"/>
              <a:pPr/>
              <a:t>72</a:t>
            </a:fld>
            <a:endParaRPr lang="en-US" altLang="en-US" sz="12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98362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BFB79F2-628E-4214-A7DA-1AF1700E6F6E}" type="slidenum">
              <a:rPr lang="en-US" altLang="en-US" sz="1200" smtClean="0"/>
              <a:pPr/>
              <a:t>93</a:t>
            </a:fld>
            <a:endParaRPr lang="en-US" altLang="en-US" sz="12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75189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BFB79F2-628E-4214-A7DA-1AF1700E6F6E}" type="slidenum">
              <a:rPr lang="en-US" altLang="en-US" sz="1200" smtClean="0"/>
              <a:pPr/>
              <a:t>94</a:t>
            </a:fld>
            <a:endParaRPr lang="en-US" altLang="en-US" sz="12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87044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a:ln/>
        </p:spPr>
      </p:sp>
      <p:sp>
        <p:nvSpPr>
          <p:cNvPr id="1085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0854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3A69846-0041-404F-B91A-D5D3DE5AA84B}" type="slidenum">
              <a:rPr lang="en-US" altLang="en-US" sz="1200" smtClean="0"/>
              <a:pPr/>
              <a:t>95</a:t>
            </a:fld>
            <a:endParaRPr lang="en-US" altLang="en-US" sz="1200"/>
          </a:p>
        </p:txBody>
      </p:sp>
    </p:spTree>
    <p:extLst>
      <p:ext uri="{BB962C8B-B14F-4D97-AF65-F5344CB8AC3E}">
        <p14:creationId xmlns:p14="http://schemas.microsoft.com/office/powerpoint/2010/main" val="4126027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noTextEdit="1"/>
          </p:cNvSpPr>
          <p:nvPr>
            <p:ph type="sldImg"/>
          </p:nvPr>
        </p:nvSpPr>
        <p:spPr>
          <a:ln/>
        </p:spPr>
      </p:sp>
      <p:sp>
        <p:nvSpPr>
          <p:cNvPr id="1095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095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BB22C9B-3875-4336-AAC4-8B3E3BCA0749}" type="slidenum">
              <a:rPr lang="en-US" altLang="en-US" sz="1200" smtClean="0"/>
              <a:pPr/>
              <a:t>96</a:t>
            </a:fld>
            <a:endParaRPr lang="en-US" altLang="en-US" sz="1200"/>
          </a:p>
        </p:txBody>
      </p:sp>
    </p:spTree>
    <p:extLst>
      <p:ext uri="{BB962C8B-B14F-4D97-AF65-F5344CB8AC3E}">
        <p14:creationId xmlns:p14="http://schemas.microsoft.com/office/powerpoint/2010/main" val="1385121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a:ln/>
        </p:spPr>
      </p:sp>
      <p:sp>
        <p:nvSpPr>
          <p:cNvPr id="1105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05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94F5F89-8B0C-4EB0-BE96-EBD69810309B}" type="slidenum">
              <a:rPr lang="en-US" altLang="en-US" sz="1200" smtClean="0"/>
              <a:pPr/>
              <a:t>97</a:t>
            </a:fld>
            <a:endParaRPr lang="en-US" altLang="en-US" sz="1200"/>
          </a:p>
        </p:txBody>
      </p:sp>
    </p:spTree>
    <p:extLst>
      <p:ext uri="{BB962C8B-B14F-4D97-AF65-F5344CB8AC3E}">
        <p14:creationId xmlns:p14="http://schemas.microsoft.com/office/powerpoint/2010/main" val="1466648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F57C1-8CA3-4ADA-9514-29F9A3E08EC1}" type="slidenum">
              <a:rPr lang="en-US" altLang="en-US"/>
              <a:pPr/>
              <a:t>6</a:t>
            </a:fld>
            <a:endParaRPr lang="en-US" alt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08448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a:ln/>
        </p:spPr>
      </p:sp>
      <p:sp>
        <p:nvSpPr>
          <p:cNvPr id="1116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16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46B84B0-91F1-4530-BC0B-D8B3F9F7F12B}" type="slidenum">
              <a:rPr lang="en-US" altLang="en-US" sz="1200" smtClean="0"/>
              <a:pPr/>
              <a:t>100</a:t>
            </a:fld>
            <a:endParaRPr lang="en-US" altLang="en-US" sz="1200"/>
          </a:p>
        </p:txBody>
      </p:sp>
    </p:spTree>
    <p:extLst>
      <p:ext uri="{BB962C8B-B14F-4D97-AF65-F5344CB8AC3E}">
        <p14:creationId xmlns:p14="http://schemas.microsoft.com/office/powerpoint/2010/main" val="3843482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a:ln/>
        </p:spPr>
      </p:sp>
      <p:sp>
        <p:nvSpPr>
          <p:cNvPr id="1126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26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ADCC2B4-3255-487F-8988-1C8192CDB7F5}" type="slidenum">
              <a:rPr lang="en-US" altLang="en-US" sz="1200" smtClean="0"/>
              <a:pPr/>
              <a:t>101</a:t>
            </a:fld>
            <a:endParaRPr lang="en-US" altLang="en-US" sz="1200"/>
          </a:p>
        </p:txBody>
      </p:sp>
    </p:spTree>
    <p:extLst>
      <p:ext uri="{BB962C8B-B14F-4D97-AF65-F5344CB8AC3E}">
        <p14:creationId xmlns:p14="http://schemas.microsoft.com/office/powerpoint/2010/main" val="24321278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a:ln/>
        </p:spPr>
      </p:sp>
      <p:sp>
        <p:nvSpPr>
          <p:cNvPr id="1136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36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C47D57-3796-4BA6-806B-6364C78F0AD6}" type="slidenum">
              <a:rPr lang="en-US" altLang="en-US" sz="1200" smtClean="0"/>
              <a:pPr/>
              <a:t>102</a:t>
            </a:fld>
            <a:endParaRPr lang="en-US" altLang="en-US" sz="1200"/>
          </a:p>
        </p:txBody>
      </p:sp>
    </p:spTree>
    <p:extLst>
      <p:ext uri="{BB962C8B-B14F-4D97-AF65-F5344CB8AC3E}">
        <p14:creationId xmlns:p14="http://schemas.microsoft.com/office/powerpoint/2010/main" val="3225375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a:ln/>
        </p:spPr>
      </p:sp>
      <p:sp>
        <p:nvSpPr>
          <p:cNvPr id="1146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46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2B97D5F-D064-47DF-95A6-FEF491C85393}" type="slidenum">
              <a:rPr lang="en-US" altLang="en-US" sz="1200" smtClean="0"/>
              <a:pPr/>
              <a:t>103</a:t>
            </a:fld>
            <a:endParaRPr lang="en-US" altLang="en-US" sz="1200"/>
          </a:p>
        </p:txBody>
      </p:sp>
    </p:spTree>
    <p:extLst>
      <p:ext uri="{BB962C8B-B14F-4D97-AF65-F5344CB8AC3E}">
        <p14:creationId xmlns:p14="http://schemas.microsoft.com/office/powerpoint/2010/main" val="8821122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a:ln/>
        </p:spPr>
      </p:sp>
      <p:sp>
        <p:nvSpPr>
          <p:cNvPr id="1157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57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BA716A-7167-49FC-A4D4-FC2AC9173DB5}" type="slidenum">
              <a:rPr lang="en-US" altLang="en-US" sz="1200" smtClean="0"/>
              <a:pPr/>
              <a:t>104</a:t>
            </a:fld>
            <a:endParaRPr lang="en-US" altLang="en-US" sz="1200"/>
          </a:p>
        </p:txBody>
      </p:sp>
    </p:spTree>
    <p:extLst>
      <p:ext uri="{BB962C8B-B14F-4D97-AF65-F5344CB8AC3E}">
        <p14:creationId xmlns:p14="http://schemas.microsoft.com/office/powerpoint/2010/main" val="16364741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a:ln/>
        </p:spPr>
      </p:sp>
      <p:sp>
        <p:nvSpPr>
          <p:cNvPr id="880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880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38E0C92-CCF0-46A4-A8D3-7D5274D88BC8}" type="slidenum">
              <a:rPr lang="en-US" altLang="en-US" sz="1200" smtClean="0"/>
              <a:pPr/>
              <a:t>105</a:t>
            </a:fld>
            <a:endParaRPr lang="en-US" altLang="en-US" sz="1200"/>
          </a:p>
        </p:txBody>
      </p:sp>
    </p:spTree>
    <p:extLst>
      <p:ext uri="{BB962C8B-B14F-4D97-AF65-F5344CB8AC3E}">
        <p14:creationId xmlns:p14="http://schemas.microsoft.com/office/powerpoint/2010/main" val="2959838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a:ln/>
        </p:spPr>
      </p:sp>
      <p:sp>
        <p:nvSpPr>
          <p:cNvPr id="1167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67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5499407-DD29-479A-8EFB-BA6CEF4CF6DB}" type="slidenum">
              <a:rPr lang="en-US" altLang="en-US" sz="1200" smtClean="0"/>
              <a:pPr/>
              <a:t>106</a:t>
            </a:fld>
            <a:endParaRPr lang="en-US" altLang="en-US" sz="1200"/>
          </a:p>
        </p:txBody>
      </p:sp>
    </p:spTree>
    <p:extLst>
      <p:ext uri="{BB962C8B-B14F-4D97-AF65-F5344CB8AC3E}">
        <p14:creationId xmlns:p14="http://schemas.microsoft.com/office/powerpoint/2010/main" val="31914932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noTextEdit="1"/>
          </p:cNvSpPr>
          <p:nvPr>
            <p:ph type="sldImg"/>
          </p:nvPr>
        </p:nvSpPr>
        <p:spPr>
          <a:ln/>
        </p:spPr>
      </p:sp>
      <p:sp>
        <p:nvSpPr>
          <p:cNvPr id="1177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77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9A8DE1C-323E-44DC-A383-1C1F14F0F41B}" type="slidenum">
              <a:rPr lang="en-US" altLang="en-US" sz="1200" smtClean="0"/>
              <a:pPr/>
              <a:t>107</a:t>
            </a:fld>
            <a:endParaRPr lang="en-US" altLang="en-US" sz="1200"/>
          </a:p>
        </p:txBody>
      </p:sp>
    </p:spTree>
    <p:extLst>
      <p:ext uri="{BB962C8B-B14F-4D97-AF65-F5344CB8AC3E}">
        <p14:creationId xmlns:p14="http://schemas.microsoft.com/office/powerpoint/2010/main" val="15688970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a:ln/>
        </p:spPr>
      </p:sp>
      <p:sp>
        <p:nvSpPr>
          <p:cNvPr id="1187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187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50AD1D5-0AEA-4BAB-A4F0-FAB7FDF19A64}" type="slidenum">
              <a:rPr lang="en-US" altLang="en-US" sz="1200" smtClean="0"/>
              <a:pPr/>
              <a:t>108</a:t>
            </a:fld>
            <a:endParaRPr lang="en-US" altLang="en-US" sz="1200"/>
          </a:p>
        </p:txBody>
      </p:sp>
    </p:spTree>
    <p:extLst>
      <p:ext uri="{BB962C8B-B14F-4D97-AF65-F5344CB8AC3E}">
        <p14:creationId xmlns:p14="http://schemas.microsoft.com/office/powerpoint/2010/main" val="26940012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a:ln/>
        </p:spPr>
      </p:sp>
      <p:sp>
        <p:nvSpPr>
          <p:cNvPr id="1208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208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FC46AE1-5283-432F-8E0B-5EDA770A44AC}" type="slidenum">
              <a:rPr lang="en-US" altLang="en-US" sz="1200" smtClean="0"/>
              <a:pPr/>
              <a:t>109</a:t>
            </a:fld>
            <a:endParaRPr lang="en-US" altLang="en-US" sz="1200"/>
          </a:p>
        </p:txBody>
      </p:sp>
    </p:spTree>
    <p:extLst>
      <p:ext uri="{BB962C8B-B14F-4D97-AF65-F5344CB8AC3E}">
        <p14:creationId xmlns:p14="http://schemas.microsoft.com/office/powerpoint/2010/main" val="3483053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5D4252-12CB-4FC1-8C62-8870A8762F43}" type="slidenum">
              <a:rPr lang="en-US" altLang="en-US"/>
              <a:pPr/>
              <a:t>7</a:t>
            </a:fld>
            <a:endParaRPr lang="en-US" altLang="en-US"/>
          </a:p>
        </p:txBody>
      </p:sp>
      <p:sp>
        <p:nvSpPr>
          <p:cNvPr id="752642" name="Rectangle 2"/>
          <p:cNvSpPr>
            <a:spLocks noGrp="1" noRot="1" noChangeAspect="1" noChangeArrowheads="1" noTextEdit="1"/>
          </p:cNvSpPr>
          <p:nvPr>
            <p:ph type="sldImg"/>
          </p:nvPr>
        </p:nvSpPr>
        <p:spPr>
          <a:ln/>
        </p:spPr>
      </p:sp>
      <p:sp>
        <p:nvSpPr>
          <p:cNvPr id="752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313671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noTextEdit="1"/>
          </p:cNvSpPr>
          <p:nvPr>
            <p:ph type="sldImg"/>
          </p:nvPr>
        </p:nvSpPr>
        <p:spPr>
          <a:ln/>
        </p:spPr>
      </p:sp>
      <p:sp>
        <p:nvSpPr>
          <p:cNvPr id="1218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218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418D630-D0B6-432A-B200-A9738DE8B711}" type="slidenum">
              <a:rPr lang="en-US" altLang="en-US" sz="1200" smtClean="0"/>
              <a:pPr/>
              <a:t>110</a:t>
            </a:fld>
            <a:endParaRPr lang="en-US" altLang="en-US" sz="1200"/>
          </a:p>
        </p:txBody>
      </p:sp>
    </p:spTree>
    <p:extLst>
      <p:ext uri="{BB962C8B-B14F-4D97-AF65-F5344CB8AC3E}">
        <p14:creationId xmlns:p14="http://schemas.microsoft.com/office/powerpoint/2010/main" val="19576598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a:ln/>
        </p:spPr>
      </p:sp>
      <p:sp>
        <p:nvSpPr>
          <p:cNvPr id="1239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239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9E786D6-912D-483B-8CF2-85B246FC5772}" type="slidenum">
              <a:rPr lang="en-US" altLang="en-US" sz="1200" smtClean="0"/>
              <a:pPr/>
              <a:t>111</a:t>
            </a:fld>
            <a:endParaRPr lang="en-US" altLang="en-US" sz="1200"/>
          </a:p>
        </p:txBody>
      </p:sp>
    </p:spTree>
    <p:extLst>
      <p:ext uri="{BB962C8B-B14F-4D97-AF65-F5344CB8AC3E}">
        <p14:creationId xmlns:p14="http://schemas.microsoft.com/office/powerpoint/2010/main" val="3250707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BD47E-5B4E-4197-8C5A-0FF725F78142}" type="slidenum">
              <a:rPr lang="en-US" altLang="en-US"/>
              <a:pPr/>
              <a:t>8</a:t>
            </a:fld>
            <a:endParaRPr lang="en-US" altLang="en-US"/>
          </a:p>
        </p:txBody>
      </p:sp>
      <p:sp>
        <p:nvSpPr>
          <p:cNvPr id="737282" name="Rectangle 2"/>
          <p:cNvSpPr>
            <a:spLocks noGrp="1" noRot="1" noChangeAspec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35366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0CC49D-47FC-408A-AEE9-6BB2E6F5EB80}" type="slidenum">
              <a:rPr lang="en-US" altLang="en-US"/>
              <a:pPr/>
              <a:t>9</a:t>
            </a:fld>
            <a:endParaRPr lang="en-US" altLang="en-US"/>
          </a:p>
        </p:txBody>
      </p:sp>
      <p:sp>
        <p:nvSpPr>
          <p:cNvPr id="733186" name="Rectangle 2"/>
          <p:cNvSpPr>
            <a:spLocks noGrp="1" noRot="1" noChangeAspect="1" noChangeArrowheads="1" noTextEdit="1"/>
          </p:cNvSpPr>
          <p:nvPr>
            <p:ph type="sldImg"/>
          </p:nvPr>
        </p:nvSpPr>
        <p:spPr>
          <a:ln/>
        </p:spPr>
      </p:sp>
      <p:sp>
        <p:nvSpPr>
          <p:cNvPr id="733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57243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7B8BC8-B0C2-4A0F-8CFC-8B5A38DC9641}" type="slidenum">
              <a:rPr lang="en-US" altLang="en-US"/>
              <a:pPr/>
              <a:t>10</a:t>
            </a:fld>
            <a:endParaRPr lang="en-US" altLang="en-US"/>
          </a:p>
        </p:txBody>
      </p:sp>
      <p:sp>
        <p:nvSpPr>
          <p:cNvPr id="747522" name="Rectangle 2"/>
          <p:cNvSpPr>
            <a:spLocks noGrp="1" noRot="1" noChangeAspect="1" noChangeArrowheads="1" noTextEdit="1"/>
          </p:cNvSpPr>
          <p:nvPr>
            <p:ph type="sldImg"/>
          </p:nvPr>
        </p:nvSpPr>
        <p:spPr>
          <a:ln/>
        </p:spPr>
      </p:sp>
      <p:sp>
        <p:nvSpPr>
          <p:cNvPr id="747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155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CEDF8C-D347-45D0-A511-D13FFC52E460}" type="slidenum">
              <a:rPr lang="en-US" altLang="en-US"/>
              <a:pPr/>
              <a:t>11</a:t>
            </a:fld>
            <a:endParaRPr lang="en-US" altLang="en-US"/>
          </a:p>
        </p:txBody>
      </p:sp>
      <p:sp>
        <p:nvSpPr>
          <p:cNvPr id="749570" name="Rectangle 2"/>
          <p:cNvSpPr>
            <a:spLocks noGrp="1" noRot="1" noChangeAspect="1" noChangeArrowheads="1" noTextEdit="1"/>
          </p:cNvSpPr>
          <p:nvPr>
            <p:ph type="sldImg"/>
          </p:nvPr>
        </p:nvSpPr>
        <p:spPr>
          <a:ln/>
        </p:spPr>
      </p:sp>
      <p:sp>
        <p:nvSpPr>
          <p:cNvPr id="749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2882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C13117-3041-4704-8A3F-4590B874729D}" type="slidenum">
              <a:rPr lang="en-US" altLang="en-US"/>
              <a:pPr/>
              <a:t>12</a:t>
            </a:fld>
            <a:endParaRPr lang="en-US" altLang="en-US"/>
          </a:p>
        </p:txBody>
      </p:sp>
      <p:sp>
        <p:nvSpPr>
          <p:cNvPr id="755714" name="Rectangle 2"/>
          <p:cNvSpPr>
            <a:spLocks noGrp="1" noRot="1" noChangeAspect="1" noChangeArrowheads="1" noTextEdit="1"/>
          </p:cNvSpPr>
          <p:nvPr>
            <p:ph type="sldImg"/>
          </p:nvPr>
        </p:nvSpPr>
        <p:spPr>
          <a:ln/>
        </p:spPr>
      </p:sp>
      <p:sp>
        <p:nvSpPr>
          <p:cNvPr id="755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94185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5207" t="3035" r="2141" b="5914"/>
          <a:stretch/>
        </p:blipFill>
        <p:spPr>
          <a:xfrm>
            <a:off x="0" y="1"/>
            <a:ext cx="9144000" cy="6858000"/>
          </a:xfrm>
          <a:prstGeom prst="rect">
            <a:avLst/>
          </a:prstGeom>
        </p:spPr>
      </p:pic>
      <p:sp>
        <p:nvSpPr>
          <p:cNvPr id="2" name="Title 1"/>
          <p:cNvSpPr>
            <a:spLocks noGrp="1"/>
          </p:cNvSpPr>
          <p:nvPr>
            <p:ph type="ctrTitle"/>
          </p:nvPr>
        </p:nvSpPr>
        <p:spPr>
          <a:xfrm>
            <a:off x="1266463" y="1279954"/>
            <a:ext cx="7086599" cy="1470025"/>
          </a:xfrm>
        </p:spPr>
        <p:txBody>
          <a:bodyPr/>
          <a:lstStyle>
            <a:lvl1pPr algn="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52260" y="2749977"/>
            <a:ext cx="6400800" cy="1752600"/>
          </a:xfrm>
        </p:spPr>
        <p:txBody>
          <a:bodyPr/>
          <a:lstStyle>
            <a:lvl1pPr marL="0" indent="0" algn="r">
              <a:buNone/>
              <a:defRPr>
                <a:solidFill>
                  <a:schemeClr val="bg1"/>
                </a:solidFill>
              </a:defRPr>
            </a:lvl1pPr>
            <a:lvl2pPr marL="443777" indent="0" algn="ctr">
              <a:buNone/>
              <a:defRPr>
                <a:solidFill>
                  <a:schemeClr val="tx1">
                    <a:tint val="75000"/>
                  </a:schemeClr>
                </a:solidFill>
              </a:defRPr>
            </a:lvl2pPr>
            <a:lvl3pPr marL="887553" indent="0" algn="ctr">
              <a:buNone/>
              <a:defRPr>
                <a:solidFill>
                  <a:schemeClr val="tx1">
                    <a:tint val="75000"/>
                  </a:schemeClr>
                </a:solidFill>
              </a:defRPr>
            </a:lvl3pPr>
            <a:lvl4pPr marL="1331330" indent="0" algn="ctr">
              <a:buNone/>
              <a:defRPr>
                <a:solidFill>
                  <a:schemeClr val="tx1">
                    <a:tint val="75000"/>
                  </a:schemeClr>
                </a:solidFill>
              </a:defRPr>
            </a:lvl4pPr>
            <a:lvl5pPr marL="1775106" indent="0" algn="ctr">
              <a:buNone/>
              <a:defRPr>
                <a:solidFill>
                  <a:schemeClr val="tx1">
                    <a:tint val="75000"/>
                  </a:schemeClr>
                </a:solidFill>
              </a:defRPr>
            </a:lvl5pPr>
            <a:lvl6pPr marL="2218883" indent="0" algn="ctr">
              <a:buNone/>
              <a:defRPr>
                <a:solidFill>
                  <a:schemeClr val="tx1">
                    <a:tint val="75000"/>
                  </a:schemeClr>
                </a:solidFill>
              </a:defRPr>
            </a:lvl6pPr>
            <a:lvl7pPr marL="2662660" indent="0" algn="ctr">
              <a:buNone/>
              <a:defRPr>
                <a:solidFill>
                  <a:schemeClr val="tx1">
                    <a:tint val="75000"/>
                  </a:schemeClr>
                </a:solidFill>
              </a:defRPr>
            </a:lvl7pPr>
            <a:lvl8pPr marL="3106436" indent="0" algn="ctr">
              <a:buNone/>
              <a:defRPr>
                <a:solidFill>
                  <a:schemeClr val="tx1">
                    <a:tint val="75000"/>
                  </a:schemeClr>
                </a:solidFill>
              </a:defRPr>
            </a:lvl8pPr>
            <a:lvl9pPr marL="355021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760DCD-E0C0-43A0-A839-0623D74C58EA}"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60AA6-23B3-4163-B836-97DEF89A8A74}" type="slidenum">
              <a:rPr lang="en-US" smtClean="0"/>
              <a:t>‹#›</a:t>
            </a:fld>
            <a:endParaRPr lang="en-US"/>
          </a:p>
        </p:txBody>
      </p:sp>
    </p:spTree>
    <p:extLst>
      <p:ext uri="{BB962C8B-B14F-4D97-AF65-F5344CB8AC3E}">
        <p14:creationId xmlns:p14="http://schemas.microsoft.com/office/powerpoint/2010/main" val="74596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231602"/>
            <a:ext cx="9144000" cy="5626398"/>
          </a:xfrm>
          <a:prstGeom prst="rect">
            <a:avLst/>
          </a:prstGeom>
        </p:spPr>
      </p:pic>
      <p:sp>
        <p:nvSpPr>
          <p:cNvPr id="2" name="Vertical Title 1"/>
          <p:cNvSpPr>
            <a:spLocks noGrp="1"/>
          </p:cNvSpPr>
          <p:nvPr>
            <p:ph type="title" orient="vert"/>
          </p:nvPr>
        </p:nvSpPr>
        <p:spPr>
          <a:xfrm>
            <a:off x="6629400" y="274639"/>
            <a:ext cx="2057400" cy="55369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0"/>
            <a:ext cx="6019800" cy="553698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760DCD-E0C0-43A0-A839-0623D74C58EA}"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60AA6-23B3-4163-B836-97DEF89A8A74}" type="slidenum">
              <a:rPr lang="en-US" smtClean="0"/>
              <a:t>‹#›</a:t>
            </a:fld>
            <a:endParaRPr lang="en-US"/>
          </a:p>
        </p:txBody>
      </p:sp>
    </p:spTree>
    <p:extLst>
      <p:ext uri="{BB962C8B-B14F-4D97-AF65-F5344CB8AC3E}">
        <p14:creationId xmlns:p14="http://schemas.microsoft.com/office/powerpoint/2010/main" val="6398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6907"/>
            <a:ext cx="8229600" cy="726038"/>
          </a:xfrm>
        </p:spPr>
        <p:txBody>
          <a:bodyPr/>
          <a:lstStyle>
            <a:lvl1pPr>
              <a:defRPr>
                <a:solidFill>
                  <a:srgbClr val="0E1C58"/>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266009" y="2734887"/>
            <a:ext cx="4038600" cy="1030779"/>
          </a:xfrm>
        </p:spPr>
        <p:txBody>
          <a:bodyPr>
            <a:normAutofit/>
          </a:bodyPr>
          <a:lstStyle>
            <a:lvl1pPr>
              <a:defRPr sz="1941">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p:txBody>
      </p:sp>
      <p:sp>
        <p:nvSpPr>
          <p:cNvPr id="4" name="Content Placeholder 3"/>
          <p:cNvSpPr>
            <a:spLocks noGrp="1"/>
          </p:cNvSpPr>
          <p:nvPr>
            <p:ph sz="half" idx="2"/>
          </p:nvPr>
        </p:nvSpPr>
        <p:spPr>
          <a:xfrm>
            <a:off x="4656513" y="4023361"/>
            <a:ext cx="4038600" cy="2618508"/>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13"/>
          </p:nvPr>
        </p:nvSpPr>
        <p:spPr>
          <a:xfrm>
            <a:off x="4656513" y="1138846"/>
            <a:ext cx="4038600" cy="2693131"/>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p:txBody>
      </p:sp>
      <p:pic>
        <p:nvPicPr>
          <p:cNvPr id="10" name="Picture 9" descr="new_isis_ppt_bg_no_footer.png"/>
          <p:cNvPicPr>
            <a:picLocks noChangeAspect="1"/>
          </p:cNvPicPr>
          <p:nvPr/>
        </p:nvPicPr>
        <p:blipFill>
          <a:blip r:embed="rId2"/>
          <a:stretch>
            <a:fillRect/>
          </a:stretch>
        </p:blipFill>
        <p:spPr>
          <a:xfrm>
            <a:off x="6351" y="0"/>
            <a:ext cx="9137650" cy="6858000"/>
          </a:xfrm>
          <a:prstGeom prst="rect">
            <a:avLst/>
          </a:prstGeom>
        </p:spPr>
      </p:pic>
    </p:spTree>
    <p:extLst>
      <p:ext uri="{BB962C8B-B14F-4D97-AF65-F5344CB8AC3E}">
        <p14:creationId xmlns:p14="http://schemas.microsoft.com/office/powerpoint/2010/main" val="341867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78419"/>
            <a:ext cx="8229600" cy="783770"/>
          </a:xfrm>
        </p:spPr>
        <p:txBody>
          <a:bodyPr/>
          <a:lstStyle>
            <a:lvl1pPr>
              <a:defRPr>
                <a:solidFill>
                  <a:srgbClr val="0E1C58"/>
                </a:solidFill>
              </a:defRPr>
            </a:lvl1pPr>
          </a:lstStyle>
          <a:p>
            <a:r>
              <a:rPr lang="en-US" smtClean="0"/>
              <a:t>Click to edit Master title style</a:t>
            </a:r>
            <a:endParaRPr lang="en-US" dirty="0"/>
          </a:p>
        </p:txBody>
      </p:sp>
      <p:sp>
        <p:nvSpPr>
          <p:cNvPr id="4" name="Content Placeholder 3"/>
          <p:cNvSpPr>
            <a:spLocks noGrp="1"/>
          </p:cNvSpPr>
          <p:nvPr>
            <p:ph sz="half" idx="2"/>
          </p:nvPr>
        </p:nvSpPr>
        <p:spPr>
          <a:xfrm>
            <a:off x="457200" y="1140610"/>
            <a:ext cx="4040189"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7" y="1140610"/>
            <a:ext cx="4041776"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60DCD-E0C0-43A0-A839-0623D74C58EA}" type="datetimeFigureOut">
              <a:rPr lang="en-US" smtClean="0"/>
              <a:t>10/8/2019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60AA6-23B3-4163-B836-97DEF89A8A74}" type="slidenum">
              <a:rPr lang="en-US" smtClean="0"/>
              <a:t>‹#›</a:t>
            </a:fld>
            <a:endParaRPr lang="en-US"/>
          </a:p>
        </p:txBody>
      </p:sp>
      <p:sp>
        <p:nvSpPr>
          <p:cNvPr id="14" name="Rectangle 13"/>
          <p:cNvSpPr/>
          <p:nvPr/>
        </p:nvSpPr>
        <p:spPr>
          <a:xfrm>
            <a:off x="0" y="5859886"/>
            <a:ext cx="9144000" cy="99811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747"/>
          </a:p>
        </p:txBody>
      </p:sp>
      <p:sp>
        <p:nvSpPr>
          <p:cNvPr id="13" name="Content Placeholder 3"/>
          <p:cNvSpPr>
            <a:spLocks noGrp="1"/>
          </p:cNvSpPr>
          <p:nvPr>
            <p:ph sz="half" idx="14"/>
          </p:nvPr>
        </p:nvSpPr>
        <p:spPr>
          <a:xfrm>
            <a:off x="4646612" y="3576938"/>
            <a:ext cx="4040189" cy="2282948"/>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13"/>
          </p:nvPr>
        </p:nvSpPr>
        <p:spPr>
          <a:xfrm>
            <a:off x="457200" y="3576939"/>
            <a:ext cx="4040189" cy="2282949"/>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5519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2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11203" y="6441023"/>
            <a:ext cx="0" cy="245745"/>
          </a:xfrm>
          <a:custGeom>
            <a:avLst/>
            <a:gdLst/>
            <a:ahLst/>
            <a:cxnLst/>
            <a:rect l="l" t="t" r="r" b="b"/>
            <a:pathLst>
              <a:path h="245745">
                <a:moveTo>
                  <a:pt x="0" y="0"/>
                </a:moveTo>
                <a:lnTo>
                  <a:pt x="0" y="245529"/>
                </a:lnTo>
              </a:path>
            </a:pathLst>
          </a:custGeom>
          <a:ln w="12700">
            <a:solidFill>
              <a:srgbClr val="BBBDC0"/>
            </a:solidFill>
            <a:prstDash val="sysDot"/>
          </a:ln>
        </p:spPr>
        <p:txBody>
          <a:bodyPr wrap="square" lIns="0" tIns="0" rIns="0" bIns="0" rtlCol="0"/>
          <a:lstStyle/>
          <a:p>
            <a:endParaRPr sz="1310"/>
          </a:p>
        </p:txBody>
      </p:sp>
      <p:sp>
        <p:nvSpPr>
          <p:cNvPr id="2" name="Holder 2"/>
          <p:cNvSpPr>
            <a:spLocks noGrp="1"/>
          </p:cNvSpPr>
          <p:nvPr>
            <p:ph type="title"/>
          </p:nvPr>
        </p:nvSpPr>
        <p:spPr>
          <a:xfrm>
            <a:off x="1880522" y="2477136"/>
            <a:ext cx="5382959" cy="830997"/>
          </a:xfrm>
        </p:spPr>
        <p:txBody>
          <a:bodyPr lIns="0" tIns="0" rIns="0" bIns="0"/>
          <a:lstStyle>
            <a:lvl1pPr>
              <a:defRPr sz="5241" b="1" i="0">
                <a:solidFill>
                  <a:schemeClr val="bg1"/>
                </a:solidFill>
                <a:latin typeface="Calibri"/>
                <a:cs typeface="Calibri"/>
              </a:defRPr>
            </a:lvl1pPr>
          </a:lstStyle>
          <a:p>
            <a:r>
              <a:rPr lang="en-US" smtClean="0"/>
              <a:t>Click to edit Master title style</a:t>
            </a:r>
            <a:endParaRPr/>
          </a:p>
        </p:txBody>
      </p:sp>
      <p:sp>
        <p:nvSpPr>
          <p:cNvPr id="3" name="Holder 3"/>
          <p:cNvSpPr>
            <a:spLocks noGrp="1"/>
          </p:cNvSpPr>
          <p:nvPr>
            <p:ph sz="half" idx="2"/>
          </p:nvPr>
        </p:nvSpPr>
        <p:spPr>
          <a:xfrm>
            <a:off x="632155" y="1362075"/>
            <a:ext cx="3997166" cy="369332"/>
          </a:xfrm>
          <a:prstGeom prst="rect">
            <a:avLst/>
          </a:prstGeom>
        </p:spPr>
        <p:txBody>
          <a:bodyPr wrap="square" lIns="0" tIns="0" rIns="0" bIns="0">
            <a:spAutoFit/>
          </a:bodyPr>
          <a:lstStyle>
            <a:lvl1pPr>
              <a:defRPr sz="2330" b="0" i="0">
                <a:solidFill>
                  <a:srgbClr val="4D4D4F"/>
                </a:solidFill>
                <a:latin typeface="Calibri"/>
                <a:cs typeface="Calibri"/>
              </a:defRPr>
            </a:lvl1pPr>
          </a:lstStyle>
          <a:p>
            <a:pPr lvl="0"/>
            <a:r>
              <a:rPr lang="en-US" smtClean="0"/>
              <a:t>Edit Master text styles</a:t>
            </a:r>
          </a:p>
        </p:txBody>
      </p:sp>
      <p:sp>
        <p:nvSpPr>
          <p:cNvPr id="4" name="Holder 4"/>
          <p:cNvSpPr>
            <a:spLocks noGrp="1"/>
          </p:cNvSpPr>
          <p:nvPr>
            <p:ph sz="half" idx="3"/>
          </p:nvPr>
        </p:nvSpPr>
        <p:spPr>
          <a:xfrm>
            <a:off x="4709160" y="1577342"/>
            <a:ext cx="3977640" cy="492443"/>
          </a:xfrm>
          <a:prstGeom prst="rect">
            <a:avLst/>
          </a:prstGeom>
        </p:spPr>
        <p:txBody>
          <a:bodyPr wrap="square" lIns="0" tIns="0" rIns="0" bIns="0">
            <a:spAutoFit/>
          </a:bodyPr>
          <a:lstStyle>
            <a:lvl1pPr>
              <a:defRPr/>
            </a:lvl1pPr>
          </a:lstStyle>
          <a:p>
            <a:pPr lvl="0"/>
            <a:r>
              <a:rPr lang="en-US" smtClean="0"/>
              <a:t>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F760DCD-E0C0-43A0-A839-0623D74C58EA}" type="datetimeFigureOut">
              <a:rPr lang="en-US" smtClean="0"/>
              <a:t>10/8/2019</a:t>
            </a:fld>
            <a:endParaRPr lang="en-US"/>
          </a:p>
        </p:txBody>
      </p:sp>
      <p:sp>
        <p:nvSpPr>
          <p:cNvPr id="7" name="Holder 7"/>
          <p:cNvSpPr>
            <a:spLocks noGrp="1"/>
          </p:cNvSpPr>
          <p:nvPr>
            <p:ph type="sldNum" sz="quarter" idx="7"/>
          </p:nvPr>
        </p:nvSpPr>
        <p:spPr/>
        <p:txBody>
          <a:bodyPr lIns="0" tIns="0" rIns="0" bIns="0"/>
          <a:lstStyle>
            <a:lvl1pPr>
              <a:defRPr sz="765" b="0" i="0">
                <a:solidFill>
                  <a:srgbClr val="7E7E7E"/>
                </a:solidFill>
                <a:latin typeface="Calibri"/>
                <a:cs typeface="Calibri"/>
              </a:defRPr>
            </a:lvl1pPr>
          </a:lstStyle>
          <a:p>
            <a:fld id="{B6460AA6-23B3-4163-B836-97DEF89A8A74}" type="slidenum">
              <a:rPr lang="en-US" smtClean="0"/>
              <a:t>‹#›</a:t>
            </a:fld>
            <a:endParaRPr lang="en-US"/>
          </a:p>
        </p:txBody>
      </p:sp>
    </p:spTree>
    <p:extLst>
      <p:ext uri="{BB962C8B-B14F-4D97-AF65-F5344CB8AC3E}">
        <p14:creationId xmlns:p14="http://schemas.microsoft.com/office/powerpoint/2010/main" val="4044494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4285F5"/>
          </a:solidFill>
        </p:spPr>
        <p:txBody>
          <a:bodyPr wrap="square" lIns="0" tIns="0" rIns="0" bIns="0" rtlCol="0"/>
          <a:lstStyle/>
          <a:p>
            <a:endParaRPr sz="1310"/>
          </a:p>
        </p:txBody>
      </p:sp>
      <p:sp>
        <p:nvSpPr>
          <p:cNvPr id="2" name="Holder 2"/>
          <p:cNvSpPr>
            <a:spLocks noGrp="1"/>
          </p:cNvSpPr>
          <p:nvPr>
            <p:ph type="title"/>
          </p:nvPr>
        </p:nvSpPr>
        <p:spPr>
          <a:xfrm>
            <a:off x="1880522" y="2477136"/>
            <a:ext cx="5382959" cy="830997"/>
          </a:xfrm>
        </p:spPr>
        <p:txBody>
          <a:bodyPr lIns="0" tIns="0" rIns="0" bIns="0"/>
          <a:lstStyle>
            <a:lvl1pPr>
              <a:defRPr sz="5241" b="1" i="0">
                <a:solidFill>
                  <a:schemeClr val="bg1"/>
                </a:solidFill>
                <a:latin typeface="Calibri"/>
                <a:cs typeface="Calibri"/>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F760DCD-E0C0-43A0-A839-0623D74C58EA}" type="datetimeFigureOut">
              <a:rPr lang="en-US" smtClean="0"/>
              <a:t>10/8/2019</a:t>
            </a:fld>
            <a:endParaRPr lang="en-US"/>
          </a:p>
        </p:txBody>
      </p:sp>
      <p:sp>
        <p:nvSpPr>
          <p:cNvPr id="5" name="Holder 5"/>
          <p:cNvSpPr>
            <a:spLocks noGrp="1"/>
          </p:cNvSpPr>
          <p:nvPr>
            <p:ph type="sldNum" sz="quarter" idx="7"/>
          </p:nvPr>
        </p:nvSpPr>
        <p:spPr/>
        <p:txBody>
          <a:bodyPr lIns="0" tIns="0" rIns="0" bIns="0"/>
          <a:lstStyle>
            <a:lvl1pPr>
              <a:defRPr sz="765" b="0" i="0">
                <a:solidFill>
                  <a:srgbClr val="7E7E7E"/>
                </a:solidFill>
                <a:latin typeface="Calibri"/>
                <a:cs typeface="Calibri"/>
              </a:defRPr>
            </a:lvl1pPr>
          </a:lstStyle>
          <a:p>
            <a:fld id="{B6460AA6-23B3-4163-B836-97DEF89A8A74}" type="slidenum">
              <a:rPr lang="en-US" smtClean="0"/>
              <a:t>‹#›</a:t>
            </a:fld>
            <a:endParaRPr lang="en-US"/>
          </a:p>
        </p:txBody>
      </p:sp>
    </p:spTree>
    <p:extLst>
      <p:ext uri="{BB962C8B-B14F-4D97-AF65-F5344CB8AC3E}">
        <p14:creationId xmlns:p14="http://schemas.microsoft.com/office/powerpoint/2010/main" val="3079013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885117" y="1750219"/>
            <a:ext cx="3373767" cy="900113"/>
          </a:xfrm>
          <a:prstGeom prst="rect">
            <a:avLst/>
          </a:prstGeom>
        </p:spPr>
        <p:txBody>
          <a:bodyPr wrap="square" lIns="0" tIns="0" rIns="0" bIns="0">
            <a:spAutoFit/>
          </a:bodyPr>
          <a:lstStyle>
            <a:lvl1pPr>
              <a:defRPr sz="5906" b="0" i="0">
                <a:solidFill>
                  <a:schemeClr val="bg1"/>
                </a:solidFill>
                <a:latin typeface="Calibri"/>
                <a:cs typeface="Calibri"/>
              </a:defRPr>
            </a:lvl1pPr>
          </a:lstStyle>
          <a:p>
            <a:endParaRPr/>
          </a:p>
        </p:txBody>
      </p:sp>
      <p:sp>
        <p:nvSpPr>
          <p:cNvPr id="3" name="Holder 3"/>
          <p:cNvSpPr>
            <a:spLocks noGrp="1"/>
          </p:cNvSpPr>
          <p:nvPr>
            <p:ph type="subTitle" idx="4"/>
          </p:nvPr>
        </p:nvSpPr>
        <p:spPr>
          <a:xfrm>
            <a:off x="1371600" y="3840480"/>
            <a:ext cx="6400800" cy="47795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10/8/2019</a:t>
            </a:fld>
            <a:endParaRPr lang="en-US"/>
          </a:p>
        </p:txBody>
      </p:sp>
      <p:sp>
        <p:nvSpPr>
          <p:cNvPr id="6" name="Holder 6"/>
          <p:cNvSpPr>
            <a:spLocks noGrp="1"/>
          </p:cNvSpPr>
          <p:nvPr>
            <p:ph type="sldNum" sz="quarter" idx="7"/>
          </p:nvPr>
        </p:nvSpPr>
        <p:spPr/>
        <p:txBody>
          <a:bodyPr lIns="0" tIns="0" rIns="0" bIns="0"/>
          <a:lstStyle>
            <a:lvl1pPr>
              <a:defRPr sz="1687" b="0" i="0">
                <a:solidFill>
                  <a:srgbClr val="E32400"/>
                </a:solidFill>
                <a:latin typeface="Calibri"/>
                <a:cs typeface="Calibri"/>
              </a:defRPr>
            </a:lvl1pPr>
          </a:lstStyle>
          <a:p>
            <a:pPr marL="17859">
              <a:spcBef>
                <a:spcPts val="42"/>
              </a:spcBef>
            </a:pPr>
            <a:fld id="{81D60167-4931-47E6-BA6A-407CBD079E47}" type="slidenum">
              <a:rPr lang="en-US" spc="-18" smtClean="0"/>
              <a:pPr marL="17859">
                <a:spcBef>
                  <a:spcPts val="42"/>
                </a:spcBef>
              </a:pPr>
              <a:t>‹#›</a:t>
            </a:fld>
            <a:r>
              <a:rPr lang="en-US" spc="46" smtClean="0"/>
              <a:t>ms</a:t>
            </a:r>
            <a:endParaRPr lang="en-US" spc="46" dirty="0"/>
          </a:p>
        </p:txBody>
      </p:sp>
    </p:spTree>
    <p:extLst>
      <p:ext uri="{BB962C8B-B14F-4D97-AF65-F5344CB8AC3E}">
        <p14:creationId xmlns:p14="http://schemas.microsoft.com/office/powerpoint/2010/main" val="2925722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6" name="Picture 5"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59174"/>
            <a:ext cx="8229600" cy="783770"/>
          </a:xfrm>
        </p:spPr>
        <p:txBody>
          <a:bodyPr/>
          <a:lstStyle>
            <a:lvl1pPr>
              <a:defRPr>
                <a:solidFill>
                  <a:srgbClr val="0E1C58"/>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760DCD-E0C0-43A0-A839-0623D74C58EA}" type="datetimeFigureOut">
              <a:rPr lang="en-US" smtClean="0"/>
              <a:t>10/8/2019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460AA6-23B3-4163-B836-97DEF89A8A74}" type="slidenum">
              <a:rPr lang="en-US" smtClean="0"/>
              <a:t>‹#›</a:t>
            </a:fld>
            <a:endParaRPr lang="en-US"/>
          </a:p>
        </p:txBody>
      </p:sp>
      <p:sp>
        <p:nvSpPr>
          <p:cNvPr id="7" name="Content Placeholder 2"/>
          <p:cNvSpPr>
            <a:spLocks noGrp="1"/>
          </p:cNvSpPr>
          <p:nvPr>
            <p:ph idx="1"/>
          </p:nvPr>
        </p:nvSpPr>
        <p:spPr>
          <a:xfrm>
            <a:off x="457200" y="1176834"/>
            <a:ext cx="8229600" cy="4525963"/>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308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nother">
    <p:spTree>
      <p:nvGrpSpPr>
        <p:cNvPr id="1" name=""/>
        <p:cNvGrpSpPr/>
        <p:nvPr/>
      </p:nvGrpSpPr>
      <p:grpSpPr>
        <a:xfrm>
          <a:off x="0" y="0"/>
          <a:ext cx="0" cy="0"/>
          <a:chOff x="0" y="0"/>
          <a:chExt cx="0" cy="0"/>
        </a:xfrm>
      </p:grpSpPr>
      <p:pic>
        <p:nvPicPr>
          <p:cNvPr id="14" name="Picture 13" descr="new_isis_ppt_bg_no_footer.png"/>
          <p:cNvPicPr>
            <a:picLocks noChangeAspect="1"/>
          </p:cNvPicPr>
          <p:nvPr/>
        </p:nvPicPr>
        <p:blipFill>
          <a:blip r:embed="rId2"/>
          <a:stretch>
            <a:fillRect/>
          </a:stretch>
        </p:blipFill>
        <p:spPr>
          <a:xfrm>
            <a:off x="6351" y="0"/>
            <a:ext cx="9137650" cy="6858000"/>
          </a:xfrm>
          <a:prstGeom prst="rect">
            <a:avLst/>
          </a:prstGeom>
        </p:spPr>
      </p:pic>
      <p:sp>
        <p:nvSpPr>
          <p:cNvPr id="3" name="Content Placeholder 2"/>
          <p:cNvSpPr>
            <a:spLocks noGrp="1"/>
          </p:cNvSpPr>
          <p:nvPr>
            <p:ph idx="1"/>
          </p:nvPr>
        </p:nvSpPr>
        <p:spPr>
          <a:xfrm>
            <a:off x="457200" y="1176834"/>
            <a:ext cx="8229600" cy="4525963"/>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760DCD-E0C0-43A0-A839-0623D74C58EA}"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60AA6-23B3-4163-B836-97DEF89A8A74}" type="slidenum">
              <a:rPr lang="en-US" smtClean="0"/>
              <a:t>‹#›</a:t>
            </a:fld>
            <a:endParaRPr lang="en-US"/>
          </a:p>
        </p:txBody>
      </p:sp>
      <p:sp>
        <p:nvSpPr>
          <p:cNvPr id="2" name="Title 1"/>
          <p:cNvSpPr>
            <a:spLocks noGrp="1"/>
          </p:cNvSpPr>
          <p:nvPr>
            <p:ph type="title"/>
          </p:nvPr>
        </p:nvSpPr>
        <p:spPr>
          <a:xfrm>
            <a:off x="1072342" y="57768"/>
            <a:ext cx="7614458" cy="764526"/>
          </a:xfrm>
        </p:spPr>
        <p:txBody>
          <a:bodyPr>
            <a:normAutofit/>
          </a:bodyPr>
          <a:lstStyle>
            <a:lvl1pPr>
              <a:defRPr sz="3494">
                <a:solidFill>
                  <a:srgbClr val="0E1C58"/>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687188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216907"/>
            <a:ext cx="8229600" cy="726038"/>
          </a:xfrm>
        </p:spPr>
        <p:txBody>
          <a:bodyPr/>
          <a:lstStyle>
            <a:lvl1pPr>
              <a:defRPr>
                <a:solidFill>
                  <a:srgbClr val="0E1C58"/>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34566"/>
            <a:ext cx="4038600" cy="4525963"/>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34566"/>
            <a:ext cx="4038600" cy="4525963"/>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760DCD-E0C0-43A0-A839-0623D74C58EA}"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60AA6-23B3-4163-B836-97DEF89A8A74}" type="slidenum">
              <a:rPr lang="en-US" smtClean="0"/>
              <a:t>‹#›</a:t>
            </a:fld>
            <a:endParaRPr lang="en-US"/>
          </a:p>
        </p:txBody>
      </p:sp>
    </p:spTree>
    <p:extLst>
      <p:ext uri="{BB962C8B-B14F-4D97-AF65-F5344CB8AC3E}">
        <p14:creationId xmlns:p14="http://schemas.microsoft.com/office/powerpoint/2010/main" val="355882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78419"/>
            <a:ext cx="8229600" cy="783770"/>
          </a:xfrm>
        </p:spPr>
        <p:txBody>
          <a:bodyPr/>
          <a:lstStyle>
            <a:lvl1pPr>
              <a:defRPr>
                <a:solidFill>
                  <a:srgbClr val="0E1C58"/>
                </a:solidFill>
              </a:defRPr>
            </a:lvl1pPr>
          </a:lstStyle>
          <a:p>
            <a:r>
              <a:rPr lang="en-US" smtClean="0"/>
              <a:t>Click to edit Master title style</a:t>
            </a:r>
            <a:endParaRPr lang="en-US" dirty="0"/>
          </a:p>
        </p:txBody>
      </p:sp>
      <p:sp>
        <p:nvSpPr>
          <p:cNvPr id="4" name="Content Placeholder 3"/>
          <p:cNvSpPr>
            <a:spLocks noGrp="1"/>
          </p:cNvSpPr>
          <p:nvPr>
            <p:ph sz="half" idx="2"/>
          </p:nvPr>
        </p:nvSpPr>
        <p:spPr>
          <a:xfrm>
            <a:off x="457200" y="1140607"/>
            <a:ext cx="4040189"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6" y="1140607"/>
            <a:ext cx="4041776"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760DCD-E0C0-43A0-A839-0623D74C58EA}" type="datetimeFigureOut">
              <a:rPr lang="en-US" smtClean="0"/>
              <a:t>10/8/2019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60AA6-23B3-4163-B836-97DEF89A8A74}" type="slidenum">
              <a:rPr lang="en-US" smtClean="0"/>
              <a:t>‹#›</a:t>
            </a:fld>
            <a:endParaRPr lang="en-US"/>
          </a:p>
        </p:txBody>
      </p:sp>
      <p:sp>
        <p:nvSpPr>
          <p:cNvPr id="14" name="Rectangle 13"/>
          <p:cNvSpPr/>
          <p:nvPr/>
        </p:nvSpPr>
        <p:spPr>
          <a:xfrm>
            <a:off x="0" y="5859886"/>
            <a:ext cx="9144000" cy="99811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747"/>
          </a:p>
        </p:txBody>
      </p:sp>
      <p:sp>
        <p:nvSpPr>
          <p:cNvPr id="13" name="Content Placeholder 3"/>
          <p:cNvSpPr>
            <a:spLocks noGrp="1"/>
          </p:cNvSpPr>
          <p:nvPr>
            <p:ph sz="half" idx="14"/>
          </p:nvPr>
        </p:nvSpPr>
        <p:spPr>
          <a:xfrm>
            <a:off x="4646612" y="3576938"/>
            <a:ext cx="4040189" cy="2282948"/>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13"/>
          </p:nvPr>
        </p:nvSpPr>
        <p:spPr>
          <a:xfrm>
            <a:off x="457200" y="3576939"/>
            <a:ext cx="4040189" cy="2282949"/>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p:nvSpPr>
        <p:spPr>
          <a:xfrm>
            <a:off x="0" y="5859886"/>
            <a:ext cx="9144000" cy="99811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747"/>
          </a:p>
        </p:txBody>
      </p:sp>
    </p:spTree>
    <p:extLst>
      <p:ext uri="{BB962C8B-B14F-4D97-AF65-F5344CB8AC3E}">
        <p14:creationId xmlns:p14="http://schemas.microsoft.com/office/powerpoint/2010/main" val="206583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60DCD-E0C0-43A0-A839-0623D74C58EA}" type="datetimeFigureOut">
              <a:rPr lang="en-US" smtClean="0"/>
              <a:t>10/8/2019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460AA6-23B3-4163-B836-97DEF89A8A74}" type="slidenum">
              <a:rPr lang="en-US" smtClean="0"/>
              <a:t>‹#›</a:t>
            </a:fld>
            <a:endParaRPr lang="en-US"/>
          </a:p>
        </p:txBody>
      </p:sp>
      <p:pic>
        <p:nvPicPr>
          <p:cNvPr id="5" name="Picture 4"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79656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941" b="1"/>
            </a:lvl1pPr>
          </a:lstStyle>
          <a:p>
            <a:r>
              <a:rPr lang="en-US" smtClean="0"/>
              <a:t>Click to edit Master title style</a:t>
            </a:r>
            <a:endParaRPr lang="en-US"/>
          </a:p>
        </p:txBody>
      </p:sp>
      <p:sp>
        <p:nvSpPr>
          <p:cNvPr id="3" name="Content Placeholder 2"/>
          <p:cNvSpPr>
            <a:spLocks noGrp="1"/>
          </p:cNvSpPr>
          <p:nvPr>
            <p:ph idx="1"/>
          </p:nvPr>
        </p:nvSpPr>
        <p:spPr>
          <a:xfrm>
            <a:off x="3575051" y="273051"/>
            <a:ext cx="5111750" cy="5853113"/>
          </a:xfrm>
        </p:spPr>
        <p:txBody>
          <a:bodyPr/>
          <a:lstStyle>
            <a:lvl1pPr>
              <a:defRPr sz="3106"/>
            </a:lvl1pPr>
            <a:lvl2pPr>
              <a:defRPr sz="2718"/>
            </a:lvl2pPr>
            <a:lvl3pPr>
              <a:defRPr sz="2330"/>
            </a:lvl3pPr>
            <a:lvl4pPr>
              <a:defRPr sz="1941"/>
            </a:lvl4pPr>
            <a:lvl5pPr>
              <a:defRPr sz="1941"/>
            </a:lvl5pPr>
            <a:lvl6pPr>
              <a:defRPr sz="1941"/>
            </a:lvl6pPr>
            <a:lvl7pPr>
              <a:defRPr sz="1941"/>
            </a:lvl7pPr>
            <a:lvl8pPr>
              <a:defRPr sz="1941"/>
            </a:lvl8pPr>
            <a:lvl9pPr>
              <a:defRPr sz="1941"/>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359"/>
            </a:lvl1pPr>
            <a:lvl2pPr marL="443777" indent="0">
              <a:buNone/>
              <a:defRPr sz="1165"/>
            </a:lvl2pPr>
            <a:lvl3pPr marL="887553" indent="0">
              <a:buNone/>
              <a:defRPr sz="971"/>
            </a:lvl3pPr>
            <a:lvl4pPr marL="1331330" indent="0">
              <a:buNone/>
              <a:defRPr sz="874"/>
            </a:lvl4pPr>
            <a:lvl5pPr marL="1775106" indent="0">
              <a:buNone/>
              <a:defRPr sz="874"/>
            </a:lvl5pPr>
            <a:lvl6pPr marL="2218883" indent="0">
              <a:buNone/>
              <a:defRPr sz="874"/>
            </a:lvl6pPr>
            <a:lvl7pPr marL="2662660" indent="0">
              <a:buNone/>
              <a:defRPr sz="874"/>
            </a:lvl7pPr>
            <a:lvl8pPr marL="3106436" indent="0">
              <a:buNone/>
              <a:defRPr sz="874"/>
            </a:lvl8pPr>
            <a:lvl9pPr marL="3550213" indent="0">
              <a:buNone/>
              <a:defRPr sz="874"/>
            </a:lvl9pPr>
          </a:lstStyle>
          <a:p>
            <a:pPr lvl="0"/>
            <a:r>
              <a:rPr lang="en-US" smtClean="0"/>
              <a:t>Edit Master text styles</a:t>
            </a:r>
          </a:p>
        </p:txBody>
      </p:sp>
      <p:sp>
        <p:nvSpPr>
          <p:cNvPr id="5" name="Date Placeholder 4"/>
          <p:cNvSpPr>
            <a:spLocks noGrp="1"/>
          </p:cNvSpPr>
          <p:nvPr>
            <p:ph type="dt" sz="half" idx="10"/>
          </p:nvPr>
        </p:nvSpPr>
        <p:spPr/>
        <p:txBody>
          <a:bodyPr/>
          <a:lstStyle/>
          <a:p>
            <a:fld id="{3F760DCD-E0C0-43A0-A839-0623D74C58EA}"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60AA6-23B3-4163-B836-97DEF89A8A74}" type="slidenum">
              <a:rPr lang="en-US" smtClean="0"/>
              <a:t>‹#›</a:t>
            </a:fld>
            <a:endParaRPr lang="en-US"/>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231602"/>
            <a:ext cx="9144000" cy="5626398"/>
          </a:xfrm>
          <a:prstGeom prst="rect">
            <a:avLst/>
          </a:prstGeom>
        </p:spPr>
      </p:pic>
    </p:spTree>
    <p:extLst>
      <p:ext uri="{BB962C8B-B14F-4D97-AF65-F5344CB8AC3E}">
        <p14:creationId xmlns:p14="http://schemas.microsoft.com/office/powerpoint/2010/main" val="765892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941"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3106"/>
            </a:lvl1pPr>
            <a:lvl2pPr marL="443777" indent="0">
              <a:buNone/>
              <a:defRPr sz="2718"/>
            </a:lvl2pPr>
            <a:lvl3pPr marL="887553" indent="0">
              <a:buNone/>
              <a:defRPr sz="2330"/>
            </a:lvl3pPr>
            <a:lvl4pPr marL="1331330" indent="0">
              <a:buNone/>
              <a:defRPr sz="1941"/>
            </a:lvl4pPr>
            <a:lvl5pPr marL="1775106" indent="0">
              <a:buNone/>
              <a:defRPr sz="1941"/>
            </a:lvl5pPr>
            <a:lvl6pPr marL="2218883" indent="0">
              <a:buNone/>
              <a:defRPr sz="1941"/>
            </a:lvl6pPr>
            <a:lvl7pPr marL="2662660" indent="0">
              <a:buNone/>
              <a:defRPr sz="1941"/>
            </a:lvl7pPr>
            <a:lvl8pPr marL="3106436" indent="0">
              <a:buNone/>
              <a:defRPr sz="1941"/>
            </a:lvl8pPr>
            <a:lvl9pPr marL="3550213" indent="0">
              <a:buNone/>
              <a:defRPr sz="1941"/>
            </a:lvl9pPr>
          </a:lstStyle>
          <a:p>
            <a:r>
              <a:rPr lang="en-US" smtClean="0"/>
              <a:t>Click icon to add picture</a:t>
            </a:r>
            <a:endParaRPr lang="en-US"/>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359"/>
            </a:lvl1pPr>
            <a:lvl2pPr marL="443777" indent="0">
              <a:buNone/>
              <a:defRPr sz="1165"/>
            </a:lvl2pPr>
            <a:lvl3pPr marL="887553" indent="0">
              <a:buNone/>
              <a:defRPr sz="971"/>
            </a:lvl3pPr>
            <a:lvl4pPr marL="1331330" indent="0">
              <a:buNone/>
              <a:defRPr sz="874"/>
            </a:lvl4pPr>
            <a:lvl5pPr marL="1775106" indent="0">
              <a:buNone/>
              <a:defRPr sz="874"/>
            </a:lvl5pPr>
            <a:lvl6pPr marL="2218883" indent="0">
              <a:buNone/>
              <a:defRPr sz="874"/>
            </a:lvl6pPr>
            <a:lvl7pPr marL="2662660" indent="0">
              <a:buNone/>
              <a:defRPr sz="874"/>
            </a:lvl7pPr>
            <a:lvl8pPr marL="3106436" indent="0">
              <a:buNone/>
              <a:defRPr sz="874"/>
            </a:lvl8pPr>
            <a:lvl9pPr marL="3550213" indent="0">
              <a:buNone/>
              <a:defRPr sz="874"/>
            </a:lvl9pPr>
          </a:lstStyle>
          <a:p>
            <a:pPr lvl="0"/>
            <a:r>
              <a:rPr lang="en-US" smtClean="0"/>
              <a:t>Edit Master text styles</a:t>
            </a:r>
          </a:p>
        </p:txBody>
      </p:sp>
      <p:sp>
        <p:nvSpPr>
          <p:cNvPr id="5" name="Date Placeholder 4"/>
          <p:cNvSpPr>
            <a:spLocks noGrp="1"/>
          </p:cNvSpPr>
          <p:nvPr>
            <p:ph type="dt" sz="half" idx="10"/>
          </p:nvPr>
        </p:nvSpPr>
        <p:spPr/>
        <p:txBody>
          <a:bodyPr/>
          <a:lstStyle/>
          <a:p>
            <a:fld id="{3F760DCD-E0C0-43A0-A839-0623D74C58EA}" type="datetimeFigureOut">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60AA6-23B3-4163-B836-97DEF89A8A74}" type="slidenum">
              <a:rPr lang="en-US" smtClean="0"/>
              <a:t>‹#›</a:t>
            </a:fld>
            <a:endParaRPr lang="en-US"/>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231602"/>
            <a:ext cx="9144000" cy="5626398"/>
          </a:xfrm>
          <a:prstGeom prst="rect">
            <a:avLst/>
          </a:prstGeom>
        </p:spPr>
      </p:pic>
    </p:spTree>
    <p:extLst>
      <p:ext uri="{BB962C8B-B14F-4D97-AF65-F5344CB8AC3E}">
        <p14:creationId xmlns:p14="http://schemas.microsoft.com/office/powerpoint/2010/main" val="3744916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78419"/>
            <a:ext cx="8229600" cy="66830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176834"/>
            <a:ext cx="8229600" cy="45259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760DCD-E0C0-43A0-A839-0623D74C58EA}" type="datetimeFigureOut">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60AA6-23B3-4163-B836-97DEF89A8A74}" type="slidenum">
              <a:rPr lang="en-US" smtClean="0"/>
              <a:t>‹#›</a:t>
            </a:fld>
            <a:endParaRPr lang="en-US"/>
          </a:p>
        </p:txBody>
      </p:sp>
    </p:spTree>
    <p:extLst>
      <p:ext uri="{BB962C8B-B14F-4D97-AF65-F5344CB8AC3E}">
        <p14:creationId xmlns:p14="http://schemas.microsoft.com/office/powerpoint/2010/main" val="412761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165">
                <a:solidFill>
                  <a:schemeClr val="tx1">
                    <a:tint val="75000"/>
                  </a:schemeClr>
                </a:solidFill>
              </a:defRPr>
            </a:lvl1pPr>
          </a:lstStyle>
          <a:p>
            <a:fld id="{3F760DCD-E0C0-43A0-A839-0623D74C58EA}" type="datetimeFigureOut">
              <a:rPr lang="en-US" smtClean="0"/>
              <a:t>10/8/2019</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1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165">
                <a:solidFill>
                  <a:schemeClr val="tx1">
                    <a:tint val="75000"/>
                  </a:schemeClr>
                </a:solidFill>
              </a:defRPr>
            </a:lvl1pPr>
          </a:lstStyle>
          <a:p>
            <a:fld id="{B6460AA6-23B3-4163-B836-97DEF89A8A74}" type="slidenum">
              <a:rPr lang="en-US" smtClean="0"/>
              <a:t>‹#›</a:t>
            </a:fld>
            <a:endParaRPr lang="en-US"/>
          </a:p>
        </p:txBody>
      </p:sp>
    </p:spTree>
    <p:extLst>
      <p:ext uri="{BB962C8B-B14F-4D97-AF65-F5344CB8AC3E}">
        <p14:creationId xmlns:p14="http://schemas.microsoft.com/office/powerpoint/2010/main" val="16087234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443777" rtl="0" eaLnBrk="1" latinLnBrk="0" hangingPunct="1">
        <a:spcBef>
          <a:spcPct val="0"/>
        </a:spcBef>
        <a:buNone/>
        <a:defRPr sz="4271" kern="1200">
          <a:solidFill>
            <a:schemeClr val="tx1"/>
          </a:solidFill>
          <a:latin typeface="+mj-lt"/>
          <a:ea typeface="+mj-ea"/>
          <a:cs typeface="+mj-cs"/>
        </a:defRPr>
      </a:lvl1pPr>
    </p:titleStyle>
    <p:bodyStyle>
      <a:lvl1pPr marL="332832" indent="-332832" algn="l" defTabSz="443777" rtl="0" eaLnBrk="1" latinLnBrk="0" hangingPunct="1">
        <a:spcBef>
          <a:spcPct val="20000"/>
        </a:spcBef>
        <a:buFont typeface="Arial"/>
        <a:buChar char="•"/>
        <a:defRPr sz="3106" kern="1200">
          <a:solidFill>
            <a:schemeClr val="tx1"/>
          </a:solidFill>
          <a:latin typeface="+mn-lt"/>
          <a:ea typeface="+mn-ea"/>
          <a:cs typeface="+mn-cs"/>
        </a:defRPr>
      </a:lvl1pPr>
      <a:lvl2pPr marL="721137" indent="-277360" algn="l" defTabSz="443777" rtl="0" eaLnBrk="1" latinLnBrk="0" hangingPunct="1">
        <a:spcBef>
          <a:spcPct val="20000"/>
        </a:spcBef>
        <a:buFont typeface="Arial"/>
        <a:buChar char="–"/>
        <a:defRPr sz="2718" kern="1200">
          <a:solidFill>
            <a:schemeClr val="tx1"/>
          </a:solidFill>
          <a:latin typeface="+mn-lt"/>
          <a:ea typeface="+mn-ea"/>
          <a:cs typeface="+mn-cs"/>
        </a:defRPr>
      </a:lvl2pPr>
      <a:lvl3pPr marL="1109442" indent="-221888" algn="l" defTabSz="443777" rtl="0" eaLnBrk="1" latinLnBrk="0" hangingPunct="1">
        <a:spcBef>
          <a:spcPct val="20000"/>
        </a:spcBef>
        <a:buFont typeface="Arial"/>
        <a:buChar char="•"/>
        <a:defRPr sz="2330" kern="1200">
          <a:solidFill>
            <a:schemeClr val="tx1"/>
          </a:solidFill>
          <a:latin typeface="+mn-lt"/>
          <a:ea typeface="+mn-ea"/>
          <a:cs typeface="+mn-cs"/>
        </a:defRPr>
      </a:lvl3pPr>
      <a:lvl4pPr marL="1553218" indent="-221888" algn="l" defTabSz="443777" rtl="0" eaLnBrk="1" latinLnBrk="0" hangingPunct="1">
        <a:spcBef>
          <a:spcPct val="20000"/>
        </a:spcBef>
        <a:buFont typeface="Arial"/>
        <a:buChar char="–"/>
        <a:defRPr sz="1941" kern="1200">
          <a:solidFill>
            <a:schemeClr val="tx1"/>
          </a:solidFill>
          <a:latin typeface="+mn-lt"/>
          <a:ea typeface="+mn-ea"/>
          <a:cs typeface="+mn-cs"/>
        </a:defRPr>
      </a:lvl4pPr>
      <a:lvl5pPr marL="1996995" indent="-221888" algn="l" defTabSz="443777" rtl="0" eaLnBrk="1" latinLnBrk="0" hangingPunct="1">
        <a:spcBef>
          <a:spcPct val="20000"/>
        </a:spcBef>
        <a:buFont typeface="Arial"/>
        <a:buChar char="»"/>
        <a:defRPr sz="1941" kern="1200">
          <a:solidFill>
            <a:schemeClr val="tx1"/>
          </a:solidFill>
          <a:latin typeface="+mn-lt"/>
          <a:ea typeface="+mn-ea"/>
          <a:cs typeface="+mn-cs"/>
        </a:defRPr>
      </a:lvl5pPr>
      <a:lvl6pPr marL="2440771" indent="-221888" algn="l" defTabSz="443777" rtl="0" eaLnBrk="1" latinLnBrk="0" hangingPunct="1">
        <a:spcBef>
          <a:spcPct val="20000"/>
        </a:spcBef>
        <a:buFont typeface="Arial"/>
        <a:buChar char="•"/>
        <a:defRPr sz="1941" kern="1200">
          <a:solidFill>
            <a:schemeClr val="tx1"/>
          </a:solidFill>
          <a:latin typeface="+mn-lt"/>
          <a:ea typeface="+mn-ea"/>
          <a:cs typeface="+mn-cs"/>
        </a:defRPr>
      </a:lvl6pPr>
      <a:lvl7pPr marL="2884548" indent="-221888" algn="l" defTabSz="443777" rtl="0" eaLnBrk="1" latinLnBrk="0" hangingPunct="1">
        <a:spcBef>
          <a:spcPct val="20000"/>
        </a:spcBef>
        <a:buFont typeface="Arial"/>
        <a:buChar char="•"/>
        <a:defRPr sz="1941" kern="1200">
          <a:solidFill>
            <a:schemeClr val="tx1"/>
          </a:solidFill>
          <a:latin typeface="+mn-lt"/>
          <a:ea typeface="+mn-ea"/>
          <a:cs typeface="+mn-cs"/>
        </a:defRPr>
      </a:lvl7pPr>
      <a:lvl8pPr marL="3328325" indent="-221888" algn="l" defTabSz="443777" rtl="0" eaLnBrk="1" latinLnBrk="0" hangingPunct="1">
        <a:spcBef>
          <a:spcPct val="20000"/>
        </a:spcBef>
        <a:buFont typeface="Arial"/>
        <a:buChar char="•"/>
        <a:defRPr sz="1941" kern="1200">
          <a:solidFill>
            <a:schemeClr val="tx1"/>
          </a:solidFill>
          <a:latin typeface="+mn-lt"/>
          <a:ea typeface="+mn-ea"/>
          <a:cs typeface="+mn-cs"/>
        </a:defRPr>
      </a:lvl8pPr>
      <a:lvl9pPr marL="3772101" indent="-221888" algn="l" defTabSz="443777" rtl="0" eaLnBrk="1" latinLnBrk="0" hangingPunct="1">
        <a:spcBef>
          <a:spcPct val="20000"/>
        </a:spcBef>
        <a:buFont typeface="Arial"/>
        <a:buChar char="•"/>
        <a:defRPr sz="1941" kern="1200">
          <a:solidFill>
            <a:schemeClr val="tx1"/>
          </a:solidFill>
          <a:latin typeface="+mn-lt"/>
          <a:ea typeface="+mn-ea"/>
          <a:cs typeface="+mn-cs"/>
        </a:defRPr>
      </a:lvl9pPr>
    </p:bodyStyle>
    <p:otherStyle>
      <a:defPPr>
        <a:defRPr lang="en-US"/>
      </a:defPPr>
      <a:lvl1pPr marL="0" algn="l" defTabSz="443777" rtl="0" eaLnBrk="1" latinLnBrk="0" hangingPunct="1">
        <a:defRPr sz="1747" kern="1200">
          <a:solidFill>
            <a:schemeClr val="tx1"/>
          </a:solidFill>
          <a:latin typeface="+mn-lt"/>
          <a:ea typeface="+mn-ea"/>
          <a:cs typeface="+mn-cs"/>
        </a:defRPr>
      </a:lvl1pPr>
      <a:lvl2pPr marL="443777" algn="l" defTabSz="443777" rtl="0" eaLnBrk="1" latinLnBrk="0" hangingPunct="1">
        <a:defRPr sz="1747" kern="1200">
          <a:solidFill>
            <a:schemeClr val="tx1"/>
          </a:solidFill>
          <a:latin typeface="+mn-lt"/>
          <a:ea typeface="+mn-ea"/>
          <a:cs typeface="+mn-cs"/>
        </a:defRPr>
      </a:lvl2pPr>
      <a:lvl3pPr marL="887553" algn="l" defTabSz="443777" rtl="0" eaLnBrk="1" latinLnBrk="0" hangingPunct="1">
        <a:defRPr sz="1747" kern="1200">
          <a:solidFill>
            <a:schemeClr val="tx1"/>
          </a:solidFill>
          <a:latin typeface="+mn-lt"/>
          <a:ea typeface="+mn-ea"/>
          <a:cs typeface="+mn-cs"/>
        </a:defRPr>
      </a:lvl3pPr>
      <a:lvl4pPr marL="1331330" algn="l" defTabSz="443777" rtl="0" eaLnBrk="1" latinLnBrk="0" hangingPunct="1">
        <a:defRPr sz="1747" kern="1200">
          <a:solidFill>
            <a:schemeClr val="tx1"/>
          </a:solidFill>
          <a:latin typeface="+mn-lt"/>
          <a:ea typeface="+mn-ea"/>
          <a:cs typeface="+mn-cs"/>
        </a:defRPr>
      </a:lvl4pPr>
      <a:lvl5pPr marL="1775106" algn="l" defTabSz="443777" rtl="0" eaLnBrk="1" latinLnBrk="0" hangingPunct="1">
        <a:defRPr sz="1747" kern="1200">
          <a:solidFill>
            <a:schemeClr val="tx1"/>
          </a:solidFill>
          <a:latin typeface="+mn-lt"/>
          <a:ea typeface="+mn-ea"/>
          <a:cs typeface="+mn-cs"/>
        </a:defRPr>
      </a:lvl5pPr>
      <a:lvl6pPr marL="2218883" algn="l" defTabSz="443777" rtl="0" eaLnBrk="1" latinLnBrk="0" hangingPunct="1">
        <a:defRPr sz="1747" kern="1200">
          <a:solidFill>
            <a:schemeClr val="tx1"/>
          </a:solidFill>
          <a:latin typeface="+mn-lt"/>
          <a:ea typeface="+mn-ea"/>
          <a:cs typeface="+mn-cs"/>
        </a:defRPr>
      </a:lvl6pPr>
      <a:lvl7pPr marL="2662660" algn="l" defTabSz="443777" rtl="0" eaLnBrk="1" latinLnBrk="0" hangingPunct="1">
        <a:defRPr sz="1747" kern="1200">
          <a:solidFill>
            <a:schemeClr val="tx1"/>
          </a:solidFill>
          <a:latin typeface="+mn-lt"/>
          <a:ea typeface="+mn-ea"/>
          <a:cs typeface="+mn-cs"/>
        </a:defRPr>
      </a:lvl7pPr>
      <a:lvl8pPr marL="3106436" algn="l" defTabSz="443777" rtl="0" eaLnBrk="1" latinLnBrk="0" hangingPunct="1">
        <a:defRPr sz="1747" kern="1200">
          <a:solidFill>
            <a:schemeClr val="tx1"/>
          </a:solidFill>
          <a:latin typeface="+mn-lt"/>
          <a:ea typeface="+mn-ea"/>
          <a:cs typeface="+mn-cs"/>
        </a:defRPr>
      </a:lvl8pPr>
      <a:lvl9pPr marL="3550213" algn="l" defTabSz="443777" rtl="0" eaLnBrk="1" latinLnBrk="0" hangingPunct="1">
        <a:defRPr sz="1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trs.nasa.gov/archive/nasa/casi.ntrs.nasa.gov/20000120144.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hyperlink" Target="https://www.youtube.com/watch?v=WX4gjowx45E"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raft.github.io/raft.pdf" TargetMode="Externa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Fault Tolerance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98940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9" name="Rectangle 3"/>
          <p:cNvSpPr>
            <a:spLocks noGrp="1" noChangeArrowheads="1"/>
          </p:cNvSpPr>
          <p:nvPr>
            <p:ph type="title"/>
          </p:nvPr>
        </p:nvSpPr>
        <p:spPr>
          <a:xfrm>
            <a:off x="0" y="228600"/>
            <a:ext cx="9144000" cy="533400"/>
          </a:xfrm>
        </p:spPr>
        <p:txBody>
          <a:bodyPr>
            <a:normAutofit fontScale="90000"/>
          </a:bodyPr>
          <a:lstStyle/>
          <a:p>
            <a:r>
              <a:rPr lang="en-US" altLang="en-US" sz="3200"/>
              <a:t>Recovery Blocks: The Acceptance-Test Problem</a:t>
            </a:r>
          </a:p>
        </p:txBody>
      </p:sp>
      <p:sp>
        <p:nvSpPr>
          <p:cNvPr id="746500" name="Text Box 4"/>
          <p:cNvSpPr txBox="1">
            <a:spLocks noChangeArrowheads="1"/>
          </p:cNvSpPr>
          <p:nvPr/>
        </p:nvSpPr>
        <p:spPr bwMode="auto">
          <a:xfrm>
            <a:off x="457200" y="990600"/>
            <a:ext cx="8229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Design of acceptance tests (ATs) that are both simple and thorough is very difficult; for example, to check the result of sorting, it is not enough to verify that the output sequence is monotonic</a:t>
            </a:r>
          </a:p>
        </p:txBody>
      </p:sp>
      <p:sp>
        <p:nvSpPr>
          <p:cNvPr id="746501" name="Text Box 5"/>
          <p:cNvSpPr txBox="1">
            <a:spLocks noChangeArrowheads="1"/>
          </p:cNvSpPr>
          <p:nvPr/>
        </p:nvSpPr>
        <p:spPr bwMode="auto">
          <a:xfrm>
            <a:off x="457200" y="2209800"/>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Simplicity is desirable because acceptance test is executed after the primary computation, thus lengthening the critical path</a:t>
            </a:r>
          </a:p>
        </p:txBody>
      </p:sp>
      <p:sp>
        <p:nvSpPr>
          <p:cNvPr id="746502" name="Text Box 6"/>
          <p:cNvSpPr txBox="1">
            <a:spLocks noChangeArrowheads="1"/>
          </p:cNvSpPr>
          <p:nvPr/>
        </p:nvSpPr>
        <p:spPr bwMode="auto">
          <a:xfrm>
            <a:off x="457200" y="3124200"/>
            <a:ext cx="800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Thoroughness ensures that an incorrect result does not pass the test (of course, a correct result always passes a properly designed test)</a:t>
            </a:r>
          </a:p>
        </p:txBody>
      </p:sp>
      <p:sp>
        <p:nvSpPr>
          <p:cNvPr id="746503" name="Text Box 7"/>
          <p:cNvSpPr txBox="1">
            <a:spLocks noChangeArrowheads="1"/>
          </p:cNvSpPr>
          <p:nvPr/>
        </p:nvSpPr>
        <p:spPr bwMode="auto">
          <a:xfrm>
            <a:off x="457200" y="4038600"/>
            <a:ext cx="8153400" cy="173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Some computations do have simple tests (inverse computation)</a:t>
            </a:r>
          </a:p>
          <a:p>
            <a:r>
              <a:rPr lang="en-US" altLang="en-US" sz="2000" b="0">
                <a:solidFill>
                  <a:srgbClr val="000000"/>
                </a:solidFill>
                <a:latin typeface="Arial" panose="020B0604020202020204" pitchFamily="34" charset="0"/>
                <a:cs typeface="Times New Roman" panose="02020603050405020304" pitchFamily="18" charset="0"/>
              </a:rPr>
              <a:t>Examples: square-rooting can be checked through squaring, and</a:t>
            </a:r>
          </a:p>
          <a:p>
            <a:r>
              <a:rPr lang="en-US" altLang="en-US" sz="2000" b="0">
                <a:solidFill>
                  <a:srgbClr val="000000"/>
                </a:solidFill>
                <a:latin typeface="Arial" panose="020B0604020202020204" pitchFamily="34" charset="0"/>
                <a:cs typeface="Times New Roman" panose="02020603050405020304" pitchFamily="18" charset="0"/>
              </a:rPr>
              <a:t>roots of a polynomial can be verified via polynomial evaluation</a:t>
            </a:r>
          </a:p>
          <a:p>
            <a:endParaRPr lang="en-US" altLang="en-US" sz="800" b="0">
              <a:solidFill>
                <a:srgbClr val="000000"/>
              </a:solidFill>
              <a:latin typeface="Arial" panose="020B0604020202020204" pitchFamily="34" charset="0"/>
              <a:cs typeface="Times New Roman" panose="02020603050405020304" pitchFamily="18" charset="0"/>
            </a:endParaRPr>
          </a:p>
          <a:p>
            <a:r>
              <a:rPr lang="en-US" altLang="en-US" sz="2000" b="0">
                <a:solidFill>
                  <a:srgbClr val="000000"/>
                </a:solidFill>
                <a:latin typeface="Arial" panose="020B0604020202020204" pitchFamily="34" charset="0"/>
                <a:cs typeface="Times New Roman" panose="02020603050405020304" pitchFamily="18" charset="0"/>
              </a:rPr>
              <a:t>At worst, the acceptance test might be as complex as the primary computation itself</a:t>
            </a:r>
          </a:p>
        </p:txBody>
      </p:sp>
    </p:spTree>
    <p:extLst>
      <p:ext uri="{BB962C8B-B14F-4D97-AF65-F5344CB8AC3E}">
        <p14:creationId xmlns:p14="http://schemas.microsoft.com/office/powerpoint/2010/main" val="510520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6501"/>
                                        </p:tgtEl>
                                        <p:attrNameLst>
                                          <p:attrName>style.visibility</p:attrName>
                                        </p:attrNameLst>
                                      </p:cBhvr>
                                      <p:to>
                                        <p:strVal val="visible"/>
                                      </p:to>
                                    </p:set>
                                    <p:animEffect transition="in" filter="dissolve">
                                      <p:cBhvr>
                                        <p:cTn id="7" dur="500"/>
                                        <p:tgtEl>
                                          <p:spTgt spid="7465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6502"/>
                                        </p:tgtEl>
                                        <p:attrNameLst>
                                          <p:attrName>style.visibility</p:attrName>
                                        </p:attrNameLst>
                                      </p:cBhvr>
                                      <p:to>
                                        <p:strVal val="visible"/>
                                      </p:to>
                                    </p:set>
                                    <p:animEffect transition="in" filter="dissolve">
                                      <p:cBhvr>
                                        <p:cTn id="12" dur="500"/>
                                        <p:tgtEl>
                                          <p:spTgt spid="7465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46503"/>
                                        </p:tgtEl>
                                        <p:attrNameLst>
                                          <p:attrName>style.visibility</p:attrName>
                                        </p:attrNameLst>
                                      </p:cBhvr>
                                      <p:to>
                                        <p:strVal val="visible"/>
                                      </p:to>
                                    </p:set>
                                    <p:animEffect transition="in" filter="dissolve">
                                      <p:cBhvr>
                                        <p:cTn id="17" dur="500"/>
                                        <p:tgtEl>
                                          <p:spTgt spid="746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01" grpId="0" autoUpdateAnimBg="0"/>
      <p:bldP spid="746502" grpId="0" autoUpdateAnimBg="0"/>
      <p:bldP spid="746503"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hape 336"/>
          <p:cNvSpPr>
            <a:spLocks noGrp="1"/>
          </p:cNvSpPr>
          <p:nvPr>
            <p:ph type="title"/>
          </p:nvPr>
        </p:nvSpPr>
        <p:spPr/>
        <p:txBody>
          <a:bodyPr/>
          <a:lstStyle/>
          <a:p>
            <a:r>
              <a:rPr lang="en-US" altLang="en-US"/>
              <a:t>PBFT Strategy </a:t>
            </a:r>
          </a:p>
        </p:txBody>
      </p:sp>
      <p:sp>
        <p:nvSpPr>
          <p:cNvPr id="81922" name="Shape 337"/>
          <p:cNvSpPr>
            <a:spLocks noGrp="1"/>
          </p:cNvSpPr>
          <p:nvPr>
            <p:ph idx="1"/>
          </p:nvPr>
        </p:nvSpPr>
        <p:spPr/>
        <p:txBody>
          <a:bodyPr>
            <a:normAutofit fontScale="92500" lnSpcReduction="10000"/>
          </a:bodyPr>
          <a:lstStyle/>
          <a:p>
            <a:r>
              <a:rPr lang="en-US" dirty="0"/>
              <a:t>In the normal case, the primary runs a three-phase protocol to coordinate with the replicas.</a:t>
            </a:r>
          </a:p>
          <a:p>
            <a:r>
              <a:rPr lang="en-US" dirty="0"/>
              <a:t>The three phases are pre-prepare, prepare, and commit. </a:t>
            </a:r>
          </a:p>
          <a:p>
            <a:r>
              <a:rPr lang="en-US" dirty="0"/>
              <a:t>The pre-prepare and prepare phases are used to totally order requests sent in the same view even when the primary, which proposes the ordering of requests, is faulty.</a:t>
            </a:r>
            <a:endParaRPr lang="en-US" altLang="en-US" dirty="0"/>
          </a:p>
          <a:p>
            <a:r>
              <a:rPr lang="en-US" altLang="en-US" dirty="0"/>
              <a:t>Replicas watch the primary and do a view change if it fails</a:t>
            </a:r>
          </a:p>
        </p:txBody>
      </p:sp>
    </p:spTree>
    <p:extLst>
      <p:ext uri="{BB962C8B-B14F-4D97-AF65-F5344CB8AC3E}">
        <p14:creationId xmlns:p14="http://schemas.microsoft.com/office/powerpoint/2010/main" val="3105470101"/>
      </p:ext>
    </p:extLst>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hape 339"/>
          <p:cNvSpPr>
            <a:spLocks noGrp="1"/>
          </p:cNvSpPr>
          <p:nvPr>
            <p:ph type="title"/>
          </p:nvPr>
        </p:nvSpPr>
        <p:spPr/>
        <p:txBody>
          <a:bodyPr/>
          <a:lstStyle/>
          <a:p>
            <a:r>
              <a:rPr lang="en-US" altLang="en-US"/>
              <a:t>Replica state</a:t>
            </a:r>
          </a:p>
        </p:txBody>
      </p:sp>
      <p:sp>
        <p:nvSpPr>
          <p:cNvPr id="5" name="Content Placeholder 4"/>
          <p:cNvSpPr>
            <a:spLocks noGrp="1"/>
          </p:cNvSpPr>
          <p:nvPr>
            <p:ph idx="1"/>
          </p:nvPr>
        </p:nvSpPr>
        <p:spPr/>
        <p:txBody>
          <a:bodyPr/>
          <a:lstStyle/>
          <a:p>
            <a:pPr>
              <a:lnSpc>
                <a:spcPct val="90000"/>
              </a:lnSpc>
              <a:buClr>
                <a:srgbClr val="000000"/>
              </a:buClr>
              <a:buFont typeface="Arial"/>
              <a:buChar char="•"/>
              <a:defRPr/>
            </a:pPr>
            <a:r>
              <a:rPr lang="en-US" dirty="0"/>
              <a:t>A</a:t>
            </a:r>
            <a:r>
              <a:rPr lang="en-US" dirty="0">
                <a:solidFill>
                  <a:srgbClr val="00A8AA"/>
                </a:solidFill>
                <a:uFill>
                  <a:solidFill>
                    <a:srgbClr val="00A8AA"/>
                  </a:solidFill>
                </a:uFill>
              </a:rPr>
              <a:t> replica id</a:t>
            </a:r>
            <a:r>
              <a:rPr lang="en-US" dirty="0"/>
              <a:t> </a:t>
            </a:r>
            <a:r>
              <a:rPr lang="en-US" dirty="0" err="1"/>
              <a:t>i</a:t>
            </a:r>
            <a:r>
              <a:rPr lang="en-US" dirty="0"/>
              <a:t> (between 0 and N-1)</a:t>
            </a:r>
          </a:p>
          <a:p>
            <a:pPr lvl="1">
              <a:lnSpc>
                <a:spcPct val="90000"/>
              </a:lnSpc>
              <a:buClr>
                <a:srgbClr val="000000"/>
              </a:buClr>
              <a:buFont typeface="Arial"/>
              <a:buChar char="•"/>
              <a:defRPr/>
            </a:pPr>
            <a:r>
              <a:rPr lang="en-US" dirty="0"/>
              <a:t>Replica 0, replica 1, …</a:t>
            </a:r>
          </a:p>
          <a:p>
            <a:pPr>
              <a:lnSpc>
                <a:spcPct val="90000"/>
              </a:lnSpc>
              <a:buClr>
                <a:srgbClr val="000000"/>
              </a:buClr>
              <a:buFont typeface="Arial"/>
              <a:buChar char="•"/>
              <a:defRPr/>
            </a:pPr>
            <a:r>
              <a:rPr lang="en-US" dirty="0"/>
              <a:t>A </a:t>
            </a:r>
            <a:r>
              <a:rPr lang="en-US" dirty="0">
                <a:solidFill>
                  <a:srgbClr val="00A8AA"/>
                </a:solidFill>
                <a:uFill>
                  <a:solidFill>
                    <a:srgbClr val="00A8AA"/>
                  </a:solidFill>
                </a:uFill>
              </a:rPr>
              <a:t>view number</a:t>
            </a:r>
            <a:r>
              <a:rPr lang="en-US" dirty="0"/>
              <a:t> v#, initially 0</a:t>
            </a:r>
          </a:p>
          <a:p>
            <a:pPr>
              <a:lnSpc>
                <a:spcPct val="90000"/>
              </a:lnSpc>
              <a:buClr>
                <a:srgbClr val="00A8AA"/>
              </a:buClr>
              <a:buFont typeface="Arial"/>
              <a:buChar char="•"/>
              <a:defRPr/>
            </a:pPr>
            <a:r>
              <a:rPr lang="en-US" dirty="0">
                <a:solidFill>
                  <a:srgbClr val="00A8AA"/>
                </a:solidFill>
                <a:uFill>
                  <a:solidFill>
                    <a:srgbClr val="00A8AA"/>
                  </a:solidFill>
                </a:uFill>
              </a:rPr>
              <a:t>Primary</a:t>
            </a:r>
            <a:r>
              <a:rPr lang="en-US" dirty="0"/>
              <a:t> is the replica with id</a:t>
            </a:r>
          </a:p>
          <a:p>
            <a:pPr lvl="1">
              <a:lnSpc>
                <a:spcPct val="90000"/>
              </a:lnSpc>
              <a:buClr>
                <a:srgbClr val="000000"/>
              </a:buClr>
              <a:buFont typeface="Arial"/>
              <a:buNone/>
              <a:defRPr/>
            </a:pPr>
            <a:r>
              <a:rPr lang="en-US" dirty="0" err="1"/>
              <a:t>i</a:t>
            </a:r>
            <a:r>
              <a:rPr lang="en-US" dirty="0"/>
              <a:t> = v# mod N </a:t>
            </a:r>
          </a:p>
          <a:p>
            <a:pPr>
              <a:lnSpc>
                <a:spcPct val="90000"/>
              </a:lnSpc>
              <a:buClr>
                <a:srgbClr val="000000"/>
              </a:buClr>
              <a:buFont typeface="Arial"/>
              <a:buChar char="•"/>
              <a:defRPr/>
            </a:pPr>
            <a:r>
              <a:rPr lang="en-US" dirty="0"/>
              <a:t>A </a:t>
            </a:r>
            <a:r>
              <a:rPr lang="en-US" dirty="0">
                <a:solidFill>
                  <a:srgbClr val="00A8AA"/>
                </a:solidFill>
                <a:uFill>
                  <a:solidFill>
                    <a:srgbClr val="00A8AA"/>
                  </a:solidFill>
                </a:uFill>
              </a:rPr>
              <a:t>log </a:t>
            </a:r>
            <a:r>
              <a:rPr lang="en-US" dirty="0"/>
              <a:t>of &lt;op, </a:t>
            </a:r>
            <a:r>
              <a:rPr lang="en-US" dirty="0" err="1"/>
              <a:t>seq</a:t>
            </a:r>
            <a:r>
              <a:rPr lang="en-US" dirty="0"/>
              <a:t>#, status&gt; entries</a:t>
            </a:r>
          </a:p>
          <a:p>
            <a:pPr lvl="1">
              <a:lnSpc>
                <a:spcPct val="90000"/>
              </a:lnSpc>
              <a:buClr>
                <a:srgbClr val="000000"/>
              </a:buClr>
              <a:buFont typeface="Arial"/>
              <a:buChar char="•"/>
              <a:defRPr/>
            </a:pPr>
            <a:r>
              <a:rPr lang="en-US" dirty="0"/>
              <a:t>Status = </a:t>
            </a:r>
            <a:r>
              <a:rPr lang="en-US" dirty="0">
                <a:solidFill>
                  <a:srgbClr val="A8D200"/>
                </a:solidFill>
                <a:uFill>
                  <a:solidFill>
                    <a:srgbClr val="A8D200"/>
                  </a:solidFill>
                </a:uFill>
              </a:rPr>
              <a:t>pre-prepared </a:t>
            </a:r>
            <a:r>
              <a:rPr lang="en-US" dirty="0"/>
              <a:t>or </a:t>
            </a:r>
            <a:r>
              <a:rPr lang="en-US" dirty="0">
                <a:solidFill>
                  <a:srgbClr val="00A8AA"/>
                </a:solidFill>
                <a:uFill>
                  <a:solidFill>
                    <a:srgbClr val="00A8AA"/>
                  </a:solidFill>
                </a:uFill>
              </a:rPr>
              <a:t>prepared</a:t>
            </a:r>
            <a:r>
              <a:rPr lang="en-US" dirty="0"/>
              <a:t> or </a:t>
            </a:r>
            <a:r>
              <a:rPr lang="en-US" dirty="0">
                <a:solidFill>
                  <a:srgbClr val="00A8AA"/>
                </a:solidFill>
                <a:uFill>
                  <a:solidFill>
                    <a:srgbClr val="00A8AA"/>
                  </a:solidFill>
                </a:uFill>
              </a:rPr>
              <a:t>committed </a:t>
            </a:r>
          </a:p>
          <a:p>
            <a:pPr>
              <a:defRPr/>
            </a:pPr>
            <a:endParaRPr lang="en-US" dirty="0"/>
          </a:p>
        </p:txBody>
      </p:sp>
    </p:spTree>
    <p:extLst>
      <p:ext uri="{BB962C8B-B14F-4D97-AF65-F5344CB8AC3E}">
        <p14:creationId xmlns:p14="http://schemas.microsoft.com/office/powerpoint/2010/main" val="3349985992"/>
      </p:ext>
    </p:extLst>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hape 342"/>
          <p:cNvSpPr>
            <a:spLocks noGrp="1"/>
          </p:cNvSpPr>
          <p:nvPr>
            <p:ph type="title"/>
          </p:nvPr>
        </p:nvSpPr>
        <p:spPr/>
        <p:txBody>
          <a:bodyPr/>
          <a:lstStyle/>
          <a:p>
            <a:r>
              <a:rPr lang="en-US" altLang="en-US"/>
              <a:t>Normal Case</a:t>
            </a:r>
          </a:p>
        </p:txBody>
      </p:sp>
      <p:sp>
        <p:nvSpPr>
          <p:cNvPr id="83970" name="Shape 343"/>
          <p:cNvSpPr>
            <a:spLocks noGrp="1"/>
          </p:cNvSpPr>
          <p:nvPr>
            <p:ph idx="1"/>
          </p:nvPr>
        </p:nvSpPr>
        <p:spPr/>
        <p:txBody>
          <a:bodyPr/>
          <a:lstStyle/>
          <a:p>
            <a:pPr>
              <a:buClr>
                <a:srgbClr val="000000"/>
              </a:buClr>
            </a:pPr>
            <a:r>
              <a:rPr lang="en-US" altLang="en-US"/>
              <a:t>Client sends request to primary</a:t>
            </a:r>
          </a:p>
          <a:p>
            <a:pPr lvl="1">
              <a:buClr>
                <a:srgbClr val="000000"/>
              </a:buClr>
            </a:pPr>
            <a:r>
              <a:rPr lang="en-US" altLang="en-US"/>
              <a:t>or to all</a:t>
            </a:r>
          </a:p>
        </p:txBody>
      </p:sp>
    </p:spTree>
    <p:extLst>
      <p:ext uri="{BB962C8B-B14F-4D97-AF65-F5344CB8AC3E}">
        <p14:creationId xmlns:p14="http://schemas.microsoft.com/office/powerpoint/2010/main" val="3562171692"/>
      </p:ext>
    </p:extLst>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hape 345"/>
          <p:cNvSpPr>
            <a:spLocks noGrp="1"/>
          </p:cNvSpPr>
          <p:nvPr>
            <p:ph type="title"/>
          </p:nvPr>
        </p:nvSpPr>
        <p:spPr/>
        <p:txBody>
          <a:bodyPr/>
          <a:lstStyle/>
          <a:p>
            <a:r>
              <a:rPr lang="en-US" altLang="en-US"/>
              <a:t>Normal Case</a:t>
            </a:r>
          </a:p>
        </p:txBody>
      </p:sp>
      <p:sp>
        <p:nvSpPr>
          <p:cNvPr id="3" name="Text Placeholder 2"/>
          <p:cNvSpPr>
            <a:spLocks noGrp="1"/>
          </p:cNvSpPr>
          <p:nvPr>
            <p:ph idx="1"/>
          </p:nvPr>
        </p:nvSpPr>
        <p:spPr/>
        <p:txBody>
          <a:bodyPr/>
          <a:lstStyle/>
          <a:p>
            <a:pPr marL="248006" indent="-218421">
              <a:buClr>
                <a:srgbClr val="000000"/>
              </a:buClr>
              <a:defRPr/>
            </a:pPr>
            <a:r>
              <a:rPr lang="en-US" dirty="0"/>
              <a:t>Primary sends </a:t>
            </a:r>
            <a:r>
              <a:rPr lang="en-US" dirty="0">
                <a:solidFill>
                  <a:srgbClr val="00A8AA"/>
                </a:solidFill>
                <a:uFill>
                  <a:solidFill>
                    <a:srgbClr val="00A8AA"/>
                  </a:solidFill>
                </a:uFill>
              </a:rPr>
              <a:t>pre-prepare </a:t>
            </a:r>
            <a:r>
              <a:rPr lang="en-US" dirty="0"/>
              <a:t>message to all</a:t>
            </a:r>
          </a:p>
          <a:p>
            <a:pPr>
              <a:buClr>
                <a:srgbClr val="000000"/>
              </a:buClr>
              <a:buFont typeface="Arial"/>
              <a:buChar char="•"/>
              <a:defRPr sz="2800"/>
            </a:pPr>
            <a:r>
              <a:rPr lang="en-US" dirty="0"/>
              <a:t>Pre-prepare contains &lt;v#,</a:t>
            </a:r>
            <a:r>
              <a:rPr lang="en-US" dirty="0" err="1"/>
              <a:t>seq</a:t>
            </a:r>
            <a:r>
              <a:rPr lang="en-US" dirty="0"/>
              <a:t>#,op&gt;</a:t>
            </a:r>
          </a:p>
          <a:p>
            <a:pPr lvl="1">
              <a:buClr>
                <a:srgbClr val="000000"/>
              </a:buClr>
              <a:buFont typeface="Arial"/>
              <a:buChar char="•"/>
              <a:defRPr sz="2400"/>
            </a:pPr>
            <a:r>
              <a:rPr lang="en-US" dirty="0"/>
              <a:t>Records operation in log as pre-prepared</a:t>
            </a:r>
          </a:p>
          <a:p>
            <a:pPr lvl="1">
              <a:buClr>
                <a:srgbClr val="000000"/>
              </a:buClr>
              <a:buFont typeface="Arial"/>
              <a:buChar char="•"/>
              <a:defRPr sz="2400"/>
            </a:pPr>
            <a:endParaRPr lang="en-US" dirty="0"/>
          </a:p>
          <a:p>
            <a:pPr lvl="1">
              <a:buClr>
                <a:srgbClr val="000000"/>
              </a:buClr>
              <a:buFont typeface="Arial"/>
              <a:buChar char="•"/>
              <a:defRPr sz="2400"/>
            </a:pPr>
            <a:r>
              <a:rPr lang="en-US" dirty="0"/>
              <a:t>Keep in mind that primary might be malicious</a:t>
            </a:r>
          </a:p>
          <a:p>
            <a:pPr lvl="2">
              <a:buClr>
                <a:srgbClr val="000000"/>
              </a:buClr>
              <a:buFont typeface="Arial"/>
              <a:buChar char="•"/>
              <a:defRPr sz="2000"/>
            </a:pPr>
            <a:r>
              <a:rPr lang="en-US" sz="1456" dirty="0"/>
              <a:t>Send different </a:t>
            </a:r>
            <a:r>
              <a:rPr lang="en-US" sz="1456" dirty="0" err="1"/>
              <a:t>seq</a:t>
            </a:r>
            <a:r>
              <a:rPr lang="en-US" sz="1456" dirty="0"/>
              <a:t># for the same op to different replicas</a:t>
            </a:r>
          </a:p>
          <a:p>
            <a:pPr lvl="2">
              <a:buClr>
                <a:srgbClr val="000000"/>
              </a:buClr>
              <a:buFont typeface="Arial"/>
              <a:buChar char="•"/>
              <a:defRPr sz="2000"/>
            </a:pPr>
            <a:r>
              <a:rPr lang="en-US" sz="1456" dirty="0"/>
              <a:t>Use a duplicate </a:t>
            </a:r>
            <a:r>
              <a:rPr lang="en-US" sz="1456" dirty="0" err="1"/>
              <a:t>seq</a:t>
            </a:r>
            <a:r>
              <a:rPr lang="en-US" sz="1456" dirty="0"/>
              <a:t># for op</a:t>
            </a:r>
          </a:p>
          <a:p>
            <a:pPr>
              <a:defRPr/>
            </a:pPr>
            <a:endParaRPr lang="en-US" dirty="0"/>
          </a:p>
        </p:txBody>
      </p:sp>
    </p:spTree>
    <p:extLst>
      <p:ext uri="{BB962C8B-B14F-4D97-AF65-F5344CB8AC3E}">
        <p14:creationId xmlns:p14="http://schemas.microsoft.com/office/powerpoint/2010/main" val="3324829136"/>
      </p:ext>
    </p:extLst>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hape 348"/>
          <p:cNvSpPr>
            <a:spLocks noGrp="1"/>
          </p:cNvSpPr>
          <p:nvPr>
            <p:ph type="title"/>
          </p:nvPr>
        </p:nvSpPr>
        <p:spPr/>
        <p:txBody>
          <a:bodyPr/>
          <a:lstStyle/>
          <a:p>
            <a:r>
              <a:rPr lang="en-US" altLang="en-US"/>
              <a:t>Normal Case</a:t>
            </a:r>
          </a:p>
        </p:txBody>
      </p:sp>
      <p:sp>
        <p:nvSpPr>
          <p:cNvPr id="4" name="Content Placeholder 3"/>
          <p:cNvSpPr>
            <a:spLocks noGrp="1"/>
          </p:cNvSpPr>
          <p:nvPr>
            <p:ph idx="1"/>
          </p:nvPr>
        </p:nvSpPr>
        <p:spPr/>
        <p:txBody>
          <a:bodyPr>
            <a:normAutofit fontScale="92500" lnSpcReduction="20000"/>
          </a:bodyPr>
          <a:lstStyle/>
          <a:p>
            <a:pPr>
              <a:buClr>
                <a:srgbClr val="000000"/>
              </a:buClr>
              <a:buFont typeface="Arial"/>
              <a:buChar char="•"/>
              <a:defRPr sz="2800"/>
            </a:pPr>
            <a:r>
              <a:rPr lang="en-US" dirty="0"/>
              <a:t>Replicas check the pre-prepare and if it is ok:</a:t>
            </a:r>
          </a:p>
          <a:p>
            <a:pPr marL="540721" lvl="1" indent="-178303">
              <a:buClr>
                <a:srgbClr val="000000"/>
              </a:buClr>
              <a:buFont typeface="Arial"/>
              <a:buChar char="•"/>
              <a:defRPr/>
            </a:pPr>
            <a:r>
              <a:rPr lang="en-US" dirty="0"/>
              <a:t>Record operation in log as pre-prepared</a:t>
            </a:r>
          </a:p>
          <a:p>
            <a:pPr marL="540721" lvl="1" indent="-178303">
              <a:buClr>
                <a:srgbClr val="000000"/>
              </a:buClr>
              <a:buFont typeface="Arial"/>
              <a:buChar char="•"/>
              <a:defRPr/>
            </a:pPr>
            <a:r>
              <a:rPr lang="en-US" dirty="0"/>
              <a:t>Send </a:t>
            </a:r>
            <a:r>
              <a:rPr lang="en-US" dirty="0">
                <a:solidFill>
                  <a:srgbClr val="00A8AA"/>
                </a:solidFill>
                <a:uFill>
                  <a:solidFill>
                    <a:srgbClr val="00A8AA"/>
                  </a:solidFill>
                </a:uFill>
              </a:rPr>
              <a:t>prepare</a:t>
            </a:r>
            <a:r>
              <a:rPr lang="en-US" dirty="0"/>
              <a:t> messages </a:t>
            </a:r>
            <a:r>
              <a:rPr lang="en-US" dirty="0">
                <a:solidFill>
                  <a:srgbClr val="00A8AA"/>
                </a:solidFill>
                <a:uFill>
                  <a:solidFill>
                    <a:srgbClr val="00A8AA"/>
                  </a:solidFill>
                </a:uFill>
              </a:rPr>
              <a:t>to all</a:t>
            </a:r>
          </a:p>
          <a:p>
            <a:pPr marL="540721" lvl="1" indent="-178303">
              <a:buClr>
                <a:srgbClr val="00A8AA"/>
              </a:buClr>
              <a:buFont typeface="Arial"/>
              <a:buChar char="•"/>
              <a:defRPr/>
            </a:pPr>
            <a:r>
              <a:rPr lang="en-US" dirty="0">
                <a:solidFill>
                  <a:srgbClr val="00A8AA"/>
                </a:solidFill>
                <a:uFill>
                  <a:solidFill>
                    <a:srgbClr val="00A8AA"/>
                  </a:solidFill>
                </a:uFill>
              </a:rPr>
              <a:t>Prepare </a:t>
            </a:r>
            <a:r>
              <a:rPr lang="en-US" dirty="0"/>
              <a:t>contains &lt;i,v#,</a:t>
            </a:r>
            <a:r>
              <a:rPr lang="en-US" dirty="0" err="1"/>
              <a:t>seq</a:t>
            </a:r>
            <a:r>
              <a:rPr lang="en-US" dirty="0"/>
              <a:t>#,op&gt;</a:t>
            </a:r>
          </a:p>
          <a:p>
            <a:pPr lvl="1">
              <a:buClr>
                <a:srgbClr val="00A8AA"/>
              </a:buClr>
              <a:buFont typeface="Arial"/>
              <a:buChar char="•"/>
              <a:defRPr sz="2400">
                <a:solidFill>
                  <a:srgbClr val="00A8AA"/>
                </a:solidFill>
                <a:uFill>
                  <a:solidFill>
                    <a:srgbClr val="00A8AA"/>
                  </a:solidFill>
                </a:uFill>
              </a:defRPr>
            </a:pPr>
            <a:endParaRPr lang="en-US" dirty="0">
              <a:solidFill>
                <a:srgbClr val="00A8AA"/>
              </a:solidFill>
              <a:uFill>
                <a:solidFill>
                  <a:srgbClr val="00A8AA"/>
                </a:solidFill>
              </a:uFill>
            </a:endParaRPr>
          </a:p>
          <a:p>
            <a:pPr>
              <a:buClr>
                <a:srgbClr val="000000"/>
              </a:buClr>
              <a:buFont typeface="Arial"/>
              <a:buChar char="•"/>
              <a:defRPr sz="2800"/>
            </a:pPr>
            <a:r>
              <a:rPr lang="en-US" dirty="0"/>
              <a:t>All to all communication</a:t>
            </a:r>
          </a:p>
          <a:p>
            <a:pPr>
              <a:defRPr/>
            </a:pPr>
            <a:r>
              <a:rPr lang="en-US" dirty="0"/>
              <a:t>A backup accepts a pre-prepare message if the digest and signature are correct, it is for the correct view, and it hasn’t already accepted a pre-prepare message for the current view and sequence number with a different digest</a:t>
            </a:r>
          </a:p>
        </p:txBody>
      </p:sp>
    </p:spTree>
    <p:extLst>
      <p:ext uri="{BB962C8B-B14F-4D97-AF65-F5344CB8AC3E}">
        <p14:creationId xmlns:p14="http://schemas.microsoft.com/office/powerpoint/2010/main" val="2715539781"/>
      </p:ext>
    </p:extLst>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hape 351"/>
          <p:cNvSpPr>
            <a:spLocks noGrp="1"/>
          </p:cNvSpPr>
          <p:nvPr>
            <p:ph type="title"/>
          </p:nvPr>
        </p:nvSpPr>
        <p:spPr/>
        <p:txBody>
          <a:bodyPr/>
          <a:lstStyle/>
          <a:p>
            <a:r>
              <a:rPr lang="en-US" altLang="en-US"/>
              <a:t>Normal Case:</a:t>
            </a:r>
          </a:p>
        </p:txBody>
      </p:sp>
      <p:sp>
        <p:nvSpPr>
          <p:cNvPr id="4" name="Content Placeholder 3"/>
          <p:cNvSpPr>
            <a:spLocks noGrp="1"/>
          </p:cNvSpPr>
          <p:nvPr>
            <p:ph idx="1"/>
          </p:nvPr>
        </p:nvSpPr>
        <p:spPr/>
        <p:txBody>
          <a:bodyPr>
            <a:normAutofit fontScale="92500" lnSpcReduction="10000"/>
          </a:bodyPr>
          <a:lstStyle/>
          <a:p>
            <a:pPr marL="248006" indent="-218421">
              <a:buClr>
                <a:srgbClr val="000000"/>
              </a:buClr>
              <a:defRPr/>
            </a:pPr>
            <a:r>
              <a:rPr lang="en-US" dirty="0"/>
              <a:t>It then enters a </a:t>
            </a:r>
            <a:r>
              <a:rPr lang="en-US" i="1" dirty="0"/>
              <a:t>prepare</a:t>
            </a:r>
            <a:r>
              <a:rPr lang="en-US" dirty="0"/>
              <a:t> phase by multicasting a prepare message to all other replicas. Once the replica has received </a:t>
            </a:r>
            <a:r>
              <a:rPr lang="en-US" i="1" dirty="0"/>
              <a:t>2f+1</a:t>
            </a:r>
            <a:r>
              <a:rPr lang="en-US" dirty="0"/>
              <a:t> prepares from different backups that match the pre-prepare, it considers itself </a:t>
            </a:r>
            <a:r>
              <a:rPr lang="en-US" i="1" dirty="0"/>
              <a:t>prepared</a:t>
            </a:r>
            <a:r>
              <a:rPr lang="en-US" dirty="0"/>
              <a:t> and multicasts a </a:t>
            </a:r>
            <a:r>
              <a:rPr lang="en-US" i="1" dirty="0"/>
              <a:t>commit</a:t>
            </a:r>
            <a:r>
              <a:rPr lang="en-US" dirty="0"/>
              <a:t> message</a:t>
            </a:r>
          </a:p>
          <a:p>
            <a:pPr marL="540721" lvl="1" indent="-178303">
              <a:buClr>
                <a:srgbClr val="000000"/>
              </a:buClr>
              <a:buFont typeface="Arial"/>
              <a:buChar char="•"/>
              <a:defRPr/>
            </a:pPr>
            <a:r>
              <a:rPr lang="en-US" dirty="0"/>
              <a:t>Record operation in log as prepared</a:t>
            </a:r>
          </a:p>
          <a:p>
            <a:pPr marL="540721" lvl="1" indent="-178303">
              <a:buClr>
                <a:srgbClr val="000000"/>
              </a:buClr>
              <a:buFont typeface="Arial"/>
              <a:buChar char="•"/>
              <a:defRPr/>
            </a:pPr>
            <a:r>
              <a:rPr lang="en-US" dirty="0"/>
              <a:t>Send </a:t>
            </a:r>
            <a:r>
              <a:rPr lang="en-US" dirty="0">
                <a:solidFill>
                  <a:srgbClr val="00A8AA"/>
                </a:solidFill>
                <a:uFill>
                  <a:solidFill>
                    <a:srgbClr val="00A8AA"/>
                  </a:solidFill>
                </a:uFill>
              </a:rPr>
              <a:t>commit </a:t>
            </a:r>
            <a:r>
              <a:rPr lang="en-US" dirty="0"/>
              <a:t>message </a:t>
            </a:r>
            <a:r>
              <a:rPr lang="en-US" dirty="0">
                <a:solidFill>
                  <a:srgbClr val="00A8AA"/>
                </a:solidFill>
                <a:uFill>
                  <a:solidFill>
                    <a:srgbClr val="00A8AA"/>
                  </a:solidFill>
                </a:uFill>
              </a:rPr>
              <a:t>to all</a:t>
            </a:r>
          </a:p>
          <a:p>
            <a:pPr marL="540721" lvl="1" indent="-178303">
              <a:buClr>
                <a:srgbClr val="00A8AA"/>
              </a:buClr>
              <a:buFont typeface="Arial"/>
              <a:buChar char="•"/>
              <a:defRPr/>
            </a:pPr>
            <a:r>
              <a:rPr lang="en-US" dirty="0">
                <a:solidFill>
                  <a:srgbClr val="00A8AA"/>
                </a:solidFill>
                <a:uFill>
                  <a:solidFill>
                    <a:srgbClr val="00A8AA"/>
                  </a:solidFill>
                </a:uFill>
              </a:rPr>
              <a:t>Commit </a:t>
            </a:r>
            <a:r>
              <a:rPr lang="en-US" dirty="0"/>
              <a:t>contains &lt;i,v#,</a:t>
            </a:r>
            <a:r>
              <a:rPr lang="en-US" dirty="0" err="1"/>
              <a:t>seq</a:t>
            </a:r>
            <a:r>
              <a:rPr lang="en-US" dirty="0"/>
              <a:t>#,op&gt;</a:t>
            </a:r>
          </a:p>
          <a:p>
            <a:pPr>
              <a:buClr>
                <a:srgbClr val="000000"/>
              </a:buClr>
              <a:buFont typeface="Arial"/>
              <a:buChar char="•"/>
              <a:defRPr sz="2800"/>
            </a:pPr>
            <a:r>
              <a:rPr lang="en-US" dirty="0"/>
              <a:t>What does this stage achieve:</a:t>
            </a:r>
          </a:p>
          <a:p>
            <a:pPr lvl="1">
              <a:buClr>
                <a:srgbClr val="000000"/>
              </a:buClr>
              <a:buFont typeface="Arial"/>
              <a:buChar char="•"/>
              <a:defRPr sz="2400"/>
            </a:pPr>
            <a:r>
              <a:rPr lang="en-US" dirty="0"/>
              <a:t>All honest nodes that are prepared prepare the same value</a:t>
            </a:r>
          </a:p>
          <a:p>
            <a:pPr lvl="1">
              <a:buClr>
                <a:srgbClr val="000000"/>
              </a:buClr>
              <a:buFont typeface="Arial"/>
              <a:buChar char="•"/>
              <a:defRPr sz="2400"/>
            </a:pPr>
            <a:r>
              <a:rPr lang="en-US" dirty="0"/>
              <a:t>At least f+1 honest nodes have sent prepare/pre-prepare</a:t>
            </a:r>
          </a:p>
          <a:p>
            <a:pPr>
              <a:defRPr/>
            </a:pPr>
            <a:endParaRPr lang="en-US" dirty="0"/>
          </a:p>
        </p:txBody>
      </p:sp>
    </p:spTree>
    <p:extLst>
      <p:ext uri="{BB962C8B-B14F-4D97-AF65-F5344CB8AC3E}">
        <p14:creationId xmlns:p14="http://schemas.microsoft.com/office/powerpoint/2010/main" val="1742568827"/>
      </p:ext>
    </p:extLst>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hape 354"/>
          <p:cNvSpPr>
            <a:spLocks noGrp="1"/>
          </p:cNvSpPr>
          <p:nvPr>
            <p:ph type="title"/>
          </p:nvPr>
        </p:nvSpPr>
        <p:spPr/>
        <p:txBody>
          <a:bodyPr/>
          <a:lstStyle/>
          <a:p>
            <a:r>
              <a:rPr lang="en-US" altLang="en-US"/>
              <a:t>Normal Case:</a:t>
            </a:r>
          </a:p>
        </p:txBody>
      </p:sp>
      <p:sp>
        <p:nvSpPr>
          <p:cNvPr id="5" name="Text Placeholder 4"/>
          <p:cNvSpPr>
            <a:spLocks noGrp="1"/>
          </p:cNvSpPr>
          <p:nvPr>
            <p:ph idx="1"/>
          </p:nvPr>
        </p:nvSpPr>
        <p:spPr/>
        <p:txBody>
          <a:bodyPr/>
          <a:lstStyle/>
          <a:p>
            <a:pPr>
              <a:defRPr/>
            </a:pPr>
            <a:r>
              <a:rPr lang="en-US" dirty="0"/>
              <a:t>Replicas wait for </a:t>
            </a:r>
            <a:r>
              <a:rPr lang="en-US" dirty="0">
                <a:solidFill>
                  <a:srgbClr val="00A8AA"/>
                </a:solidFill>
                <a:uFill>
                  <a:solidFill>
                    <a:srgbClr val="00A8AA"/>
                  </a:solidFill>
                </a:uFill>
              </a:rPr>
              <a:t>2f+1 matching commits</a:t>
            </a:r>
          </a:p>
          <a:p>
            <a:pPr lvl="1">
              <a:defRPr/>
            </a:pPr>
            <a:r>
              <a:rPr lang="en-US" dirty="0">
                <a:uFill>
                  <a:solidFill>
                    <a:srgbClr val="00A8AA"/>
                  </a:solidFill>
                </a:uFill>
              </a:rPr>
              <a:t>Ensures that at least f+1 trustworthy nodes have committed</a:t>
            </a:r>
          </a:p>
          <a:p>
            <a:pPr>
              <a:defRPr/>
            </a:pPr>
            <a:r>
              <a:rPr lang="en-US" dirty="0"/>
              <a:t>Record operation in log as committed</a:t>
            </a:r>
          </a:p>
          <a:p>
            <a:pPr lvl="1">
              <a:defRPr/>
            </a:pPr>
            <a:r>
              <a:rPr lang="en-US" dirty="0"/>
              <a:t>Execute the operation</a:t>
            </a:r>
          </a:p>
          <a:p>
            <a:pPr lvl="1">
              <a:defRPr/>
            </a:pPr>
            <a:r>
              <a:rPr lang="en-US" dirty="0"/>
              <a:t>Send result to the client</a:t>
            </a:r>
          </a:p>
          <a:p>
            <a:pPr>
              <a:defRPr/>
            </a:pPr>
            <a:endParaRPr lang="en-US" dirty="0"/>
          </a:p>
        </p:txBody>
      </p:sp>
    </p:spTree>
    <p:extLst>
      <p:ext uri="{BB962C8B-B14F-4D97-AF65-F5344CB8AC3E}">
        <p14:creationId xmlns:p14="http://schemas.microsoft.com/office/powerpoint/2010/main" val="3433580455"/>
      </p:ext>
    </p:extLst>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hape 357"/>
          <p:cNvSpPr>
            <a:spLocks noGrp="1"/>
          </p:cNvSpPr>
          <p:nvPr>
            <p:ph type="title"/>
          </p:nvPr>
        </p:nvSpPr>
        <p:spPr/>
        <p:txBody>
          <a:bodyPr/>
          <a:lstStyle/>
          <a:p>
            <a:r>
              <a:rPr lang="en-US" altLang="en-US"/>
              <a:t>Normal Case</a:t>
            </a:r>
          </a:p>
        </p:txBody>
      </p:sp>
      <p:sp>
        <p:nvSpPr>
          <p:cNvPr id="358" name="Shape 358"/>
          <p:cNvSpPr>
            <a:spLocks noGrp="1"/>
          </p:cNvSpPr>
          <p:nvPr>
            <p:ph idx="1"/>
          </p:nvPr>
        </p:nvSpPr>
        <p:spPr/>
        <p:txBody>
          <a:bodyPr/>
          <a:lstStyle/>
          <a:p>
            <a:pPr>
              <a:defRPr/>
            </a:pPr>
            <a:r>
              <a:rPr lang="en-US" dirty="0"/>
              <a:t>Client waits for </a:t>
            </a:r>
            <a:r>
              <a:rPr lang="en-US" dirty="0">
                <a:solidFill>
                  <a:srgbClr val="00A8AA"/>
                </a:solidFill>
                <a:uFill>
                  <a:solidFill>
                    <a:srgbClr val="00A8AA"/>
                  </a:solidFill>
                </a:uFill>
              </a:rPr>
              <a:t>f+1 matching replies</a:t>
            </a:r>
          </a:p>
          <a:p>
            <a:pPr lvl="1">
              <a:defRPr/>
            </a:pPr>
            <a:r>
              <a:rPr lang="en-US" dirty="0">
                <a:uFill>
                  <a:solidFill>
                    <a:srgbClr val="00A8AA"/>
                  </a:solidFill>
                </a:uFill>
              </a:rPr>
              <a:t>Ensures at least one node has committed and executed</a:t>
            </a:r>
          </a:p>
          <a:p>
            <a:pPr>
              <a:defRPr/>
            </a:pPr>
            <a:endParaRPr lang="en-US" dirty="0"/>
          </a:p>
        </p:txBody>
      </p:sp>
    </p:spTree>
    <p:extLst>
      <p:ext uri="{BB962C8B-B14F-4D97-AF65-F5344CB8AC3E}">
        <p14:creationId xmlns:p14="http://schemas.microsoft.com/office/powerpoint/2010/main" val="2850303083"/>
      </p:ext>
    </p:extLst>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hape 360"/>
          <p:cNvSpPr>
            <a:spLocks noGrp="1"/>
          </p:cNvSpPr>
          <p:nvPr>
            <p:ph type="title" idx="4294967295"/>
          </p:nvPr>
        </p:nvSpPr>
        <p:spPr>
          <a:xfrm>
            <a:off x="1897474" y="-86967"/>
            <a:ext cx="5381625" cy="831850"/>
          </a:xfrm>
        </p:spPr>
        <p:txBody>
          <a:bodyPr/>
          <a:lstStyle/>
          <a:p>
            <a:r>
              <a:rPr lang="en-US" altLang="en-US" dirty="0" smtClean="0"/>
              <a:t>PBFT summary</a:t>
            </a:r>
            <a:endParaRPr lang="en-US" altLang="en-US" dirty="0"/>
          </a:p>
        </p:txBody>
      </p:sp>
      <p:grpSp>
        <p:nvGrpSpPr>
          <p:cNvPr id="91138" name="Group 412"/>
          <p:cNvGrpSpPr>
            <a:grpSpLocks/>
          </p:cNvGrpSpPr>
          <p:nvPr/>
        </p:nvGrpSpPr>
        <p:grpSpPr bwMode="auto">
          <a:xfrm>
            <a:off x="-570016" y="973778"/>
            <a:ext cx="9488385" cy="4880758"/>
            <a:chOff x="0" y="0"/>
            <a:chExt cx="8942387" cy="3622675"/>
          </a:xfrm>
        </p:grpSpPr>
        <p:sp>
          <p:nvSpPr>
            <p:cNvPr id="91139" name="Shape 361"/>
            <p:cNvSpPr>
              <a:spLocks noChangeShapeType="1"/>
            </p:cNvSpPr>
            <p:nvPr/>
          </p:nvSpPr>
          <p:spPr bwMode="auto">
            <a:xfrm>
              <a:off x="1962503" y="643069"/>
              <a:ext cx="6764372" cy="14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40" name="Shape 362"/>
            <p:cNvSpPr>
              <a:spLocks noChangeShapeType="1"/>
            </p:cNvSpPr>
            <p:nvPr/>
          </p:nvSpPr>
          <p:spPr bwMode="auto">
            <a:xfrm>
              <a:off x="1962503" y="1320455"/>
              <a:ext cx="6764372" cy="15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41" name="Shape 363"/>
            <p:cNvSpPr>
              <a:spLocks noChangeShapeType="1"/>
            </p:cNvSpPr>
            <p:nvPr/>
          </p:nvSpPr>
          <p:spPr bwMode="auto">
            <a:xfrm>
              <a:off x="1962503" y="1997842"/>
              <a:ext cx="6764372"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42" name="Shape 364"/>
            <p:cNvSpPr>
              <a:spLocks noChangeShapeType="1"/>
            </p:cNvSpPr>
            <p:nvPr/>
          </p:nvSpPr>
          <p:spPr bwMode="auto">
            <a:xfrm>
              <a:off x="1962503" y="2675228"/>
              <a:ext cx="6764372" cy="14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43" name="Shape 365"/>
            <p:cNvSpPr>
              <a:spLocks noChangeShapeType="1"/>
            </p:cNvSpPr>
            <p:nvPr/>
          </p:nvSpPr>
          <p:spPr bwMode="auto">
            <a:xfrm>
              <a:off x="1962503" y="3351123"/>
              <a:ext cx="6764372"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44" name="Shape 366"/>
            <p:cNvSpPr>
              <a:spLocks noChangeArrowheads="1"/>
            </p:cNvSpPr>
            <p:nvPr/>
          </p:nvSpPr>
          <p:spPr bwMode="auto">
            <a:xfrm>
              <a:off x="504157" y="439759"/>
              <a:ext cx="1518988" cy="41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dirty="0">
                  <a:latin typeface="Lucida Sans Unicode" panose="020B0602030504020204" pitchFamily="34" charset="0"/>
                  <a:cs typeface="Lucida Sans Unicode" panose="020B0602030504020204" pitchFamily="34" charset="0"/>
                  <a:sym typeface="Lucida Sans Unicode" panose="020B0602030504020204" pitchFamily="34" charset="0"/>
                </a:rPr>
                <a:t>Client</a:t>
              </a:r>
            </a:p>
          </p:txBody>
        </p:sp>
        <p:sp>
          <p:nvSpPr>
            <p:cNvPr id="91145" name="Shape 367"/>
            <p:cNvSpPr>
              <a:spLocks noChangeArrowheads="1"/>
            </p:cNvSpPr>
            <p:nvPr/>
          </p:nvSpPr>
          <p:spPr bwMode="auto">
            <a:xfrm>
              <a:off x="68262" y="1114485"/>
              <a:ext cx="2178051" cy="41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a:latin typeface="Lucida Sans Unicode" panose="020B0602030504020204" pitchFamily="34" charset="0"/>
                  <a:cs typeface="Lucida Sans Unicode" panose="020B0602030504020204" pitchFamily="34" charset="0"/>
                  <a:sym typeface="Lucida Sans Unicode" panose="020B0602030504020204" pitchFamily="34" charset="0"/>
                </a:rPr>
                <a:t>Primary</a:t>
              </a:r>
            </a:p>
          </p:txBody>
        </p:sp>
        <p:sp>
          <p:nvSpPr>
            <p:cNvPr id="91146" name="Shape 368"/>
            <p:cNvSpPr>
              <a:spLocks noChangeArrowheads="1"/>
            </p:cNvSpPr>
            <p:nvPr/>
          </p:nvSpPr>
          <p:spPr bwMode="auto">
            <a:xfrm>
              <a:off x="0" y="1795557"/>
              <a:ext cx="2178051" cy="41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a:latin typeface="Lucida Sans Unicode" panose="020B0602030504020204" pitchFamily="34" charset="0"/>
                  <a:cs typeface="Lucida Sans Unicode" panose="020B0602030504020204" pitchFamily="34" charset="0"/>
                  <a:sym typeface="Lucida Sans Unicode" panose="020B0602030504020204" pitchFamily="34" charset="0"/>
                </a:rPr>
                <a:t>Replica 2</a:t>
              </a:r>
            </a:p>
          </p:txBody>
        </p:sp>
        <p:sp>
          <p:nvSpPr>
            <p:cNvPr id="91147" name="Shape 369"/>
            <p:cNvSpPr>
              <a:spLocks noChangeArrowheads="1"/>
            </p:cNvSpPr>
            <p:nvPr/>
          </p:nvSpPr>
          <p:spPr bwMode="auto">
            <a:xfrm>
              <a:off x="0" y="2470282"/>
              <a:ext cx="2178051" cy="41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a:latin typeface="Lucida Sans Unicode" panose="020B0602030504020204" pitchFamily="34" charset="0"/>
                  <a:cs typeface="Lucida Sans Unicode" panose="020B0602030504020204" pitchFamily="34" charset="0"/>
                  <a:sym typeface="Lucida Sans Unicode" panose="020B0602030504020204" pitchFamily="34" charset="0"/>
                </a:rPr>
                <a:t>Replica 3</a:t>
              </a:r>
            </a:p>
          </p:txBody>
        </p:sp>
        <p:sp>
          <p:nvSpPr>
            <p:cNvPr id="91148" name="Shape 370"/>
            <p:cNvSpPr>
              <a:spLocks noChangeArrowheads="1"/>
            </p:cNvSpPr>
            <p:nvPr/>
          </p:nvSpPr>
          <p:spPr bwMode="auto">
            <a:xfrm>
              <a:off x="0" y="3148179"/>
              <a:ext cx="2178051" cy="41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a:latin typeface="Lucida Sans Unicode" panose="020B0602030504020204" pitchFamily="34" charset="0"/>
                  <a:cs typeface="Lucida Sans Unicode" panose="020B0602030504020204" pitchFamily="34" charset="0"/>
                  <a:sym typeface="Lucida Sans Unicode" panose="020B0602030504020204" pitchFamily="34" charset="0"/>
                </a:rPr>
                <a:t>Replica 4</a:t>
              </a:r>
            </a:p>
          </p:txBody>
        </p:sp>
        <p:sp>
          <p:nvSpPr>
            <p:cNvPr id="91149" name="Shape 371"/>
            <p:cNvSpPr>
              <a:spLocks noChangeShapeType="1"/>
            </p:cNvSpPr>
            <p:nvPr/>
          </p:nvSpPr>
          <p:spPr bwMode="auto">
            <a:xfrm>
              <a:off x="3315079" y="305868"/>
              <a:ext cx="1588" cy="3316807"/>
            </a:xfrm>
            <a:prstGeom prst="line">
              <a:avLst/>
            </a:prstGeom>
            <a:noFill/>
            <a:ln w="9525">
              <a:solidFill>
                <a:srgbClr val="767170"/>
              </a:solidFill>
              <a:prstDash val="lgDash"/>
              <a:round/>
              <a:headEnd/>
              <a:tailEn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50" name="Shape 372"/>
            <p:cNvSpPr>
              <a:spLocks noChangeShapeType="1"/>
            </p:cNvSpPr>
            <p:nvPr/>
          </p:nvSpPr>
          <p:spPr bwMode="auto">
            <a:xfrm>
              <a:off x="4667655" y="305868"/>
              <a:ext cx="1588" cy="3316807"/>
            </a:xfrm>
            <a:prstGeom prst="line">
              <a:avLst/>
            </a:prstGeom>
            <a:noFill/>
            <a:ln w="9525">
              <a:solidFill>
                <a:srgbClr val="767170"/>
              </a:solidFill>
              <a:prstDash val="lgDash"/>
              <a:round/>
              <a:headEnd/>
              <a:tailEn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51" name="Shape 373"/>
            <p:cNvSpPr>
              <a:spLocks noChangeShapeType="1"/>
            </p:cNvSpPr>
            <p:nvPr/>
          </p:nvSpPr>
          <p:spPr bwMode="auto">
            <a:xfrm>
              <a:off x="6020231" y="305868"/>
              <a:ext cx="1589" cy="3316807"/>
            </a:xfrm>
            <a:prstGeom prst="line">
              <a:avLst/>
            </a:prstGeom>
            <a:noFill/>
            <a:ln w="9525">
              <a:solidFill>
                <a:srgbClr val="767170"/>
              </a:solidFill>
              <a:prstDash val="lgDash"/>
              <a:round/>
              <a:headEnd/>
              <a:tailEn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52" name="Shape 374"/>
            <p:cNvSpPr>
              <a:spLocks noChangeShapeType="1"/>
            </p:cNvSpPr>
            <p:nvPr/>
          </p:nvSpPr>
          <p:spPr bwMode="auto">
            <a:xfrm>
              <a:off x="7372808" y="305868"/>
              <a:ext cx="1588" cy="3316807"/>
            </a:xfrm>
            <a:prstGeom prst="line">
              <a:avLst/>
            </a:prstGeom>
            <a:noFill/>
            <a:ln w="9525">
              <a:solidFill>
                <a:srgbClr val="767170"/>
              </a:solidFill>
              <a:prstDash val="lgDash"/>
              <a:round/>
              <a:headEnd/>
              <a:tailEn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53" name="Shape 375"/>
            <p:cNvSpPr>
              <a:spLocks noChangeArrowheads="1"/>
            </p:cNvSpPr>
            <p:nvPr/>
          </p:nvSpPr>
          <p:spPr bwMode="auto">
            <a:xfrm>
              <a:off x="1285876" y="0"/>
              <a:ext cx="2178051" cy="41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a:latin typeface="Lucida Sans Unicode" panose="020B0602030504020204" pitchFamily="34" charset="0"/>
                  <a:cs typeface="Lucida Sans Unicode" panose="020B0602030504020204" pitchFamily="34" charset="0"/>
                  <a:sym typeface="Lucida Sans Unicode" panose="020B0602030504020204" pitchFamily="34" charset="0"/>
                </a:rPr>
                <a:t>Request</a:t>
              </a:r>
            </a:p>
          </p:txBody>
        </p:sp>
        <p:sp>
          <p:nvSpPr>
            <p:cNvPr id="91154" name="Shape 376"/>
            <p:cNvSpPr>
              <a:spLocks noChangeArrowheads="1"/>
            </p:cNvSpPr>
            <p:nvPr/>
          </p:nvSpPr>
          <p:spPr bwMode="auto">
            <a:xfrm>
              <a:off x="2703513" y="0"/>
              <a:ext cx="2179637" cy="71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a:latin typeface="Lucida Sans Unicode" panose="020B0602030504020204" pitchFamily="34" charset="0"/>
                  <a:cs typeface="Lucida Sans Unicode" panose="020B0602030504020204" pitchFamily="34" charset="0"/>
                  <a:sym typeface="Lucida Sans Unicode" panose="020B0602030504020204" pitchFamily="34" charset="0"/>
                </a:rPr>
                <a:t>Pre-Prepare</a:t>
              </a:r>
            </a:p>
          </p:txBody>
        </p:sp>
        <p:sp>
          <p:nvSpPr>
            <p:cNvPr id="91155" name="Shape 377"/>
            <p:cNvSpPr>
              <a:spLocks noChangeArrowheads="1"/>
            </p:cNvSpPr>
            <p:nvPr/>
          </p:nvSpPr>
          <p:spPr bwMode="auto">
            <a:xfrm>
              <a:off x="4024313" y="0"/>
              <a:ext cx="2176463" cy="41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a:latin typeface="Lucida Sans Unicode" panose="020B0602030504020204" pitchFamily="34" charset="0"/>
                  <a:cs typeface="Lucida Sans Unicode" panose="020B0602030504020204" pitchFamily="34" charset="0"/>
                  <a:sym typeface="Lucida Sans Unicode" panose="020B0602030504020204" pitchFamily="34" charset="0"/>
                </a:rPr>
                <a:t>Prepare</a:t>
              </a:r>
            </a:p>
          </p:txBody>
        </p:sp>
        <p:sp>
          <p:nvSpPr>
            <p:cNvPr id="91156" name="Shape 378"/>
            <p:cNvSpPr>
              <a:spLocks noChangeArrowheads="1"/>
            </p:cNvSpPr>
            <p:nvPr/>
          </p:nvSpPr>
          <p:spPr bwMode="auto">
            <a:xfrm>
              <a:off x="5395912" y="0"/>
              <a:ext cx="2178051" cy="41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a:latin typeface="Lucida Sans Unicode" panose="020B0602030504020204" pitchFamily="34" charset="0"/>
                  <a:cs typeface="Lucida Sans Unicode" panose="020B0602030504020204" pitchFamily="34" charset="0"/>
                  <a:sym typeface="Lucida Sans Unicode" panose="020B0602030504020204" pitchFamily="34" charset="0"/>
                </a:rPr>
                <a:t>Commit</a:t>
              </a:r>
            </a:p>
          </p:txBody>
        </p:sp>
        <p:sp>
          <p:nvSpPr>
            <p:cNvPr id="91157" name="Shape 379"/>
            <p:cNvSpPr>
              <a:spLocks noChangeArrowheads="1"/>
            </p:cNvSpPr>
            <p:nvPr/>
          </p:nvSpPr>
          <p:spPr bwMode="auto">
            <a:xfrm>
              <a:off x="6764336" y="0"/>
              <a:ext cx="2178051" cy="410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6980" tIns="36980" rIns="36980" bIns="36980">
              <a:spAutoFit/>
            </a:bodyPr>
            <a:lstStyle>
              <a:lvl1pPr marL="779463" indent="-282575">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tabLst>
                  <a:tab pos="952500" algn="l"/>
                  <a:tab pos="1866900" algn="l"/>
                  <a:tab pos="2781300" algn="l"/>
                  <a:tab pos="3695700" algn="l"/>
                  <a:tab pos="4610100" algn="l"/>
                  <a:tab pos="5524500" algn="l"/>
                  <a:tab pos="6438900" algn="l"/>
                  <a:tab pos="7353300" algn="l"/>
                  <a:tab pos="8267700" algn="l"/>
                  <a:tab pos="9182100" algn="l"/>
                  <a:tab pos="10096500" algn="l"/>
                </a:tabLst>
                <a:defRPr sz="2000">
                  <a:solidFill>
                    <a:schemeClr val="tx1"/>
                  </a:solidFill>
                  <a:latin typeface="Arial" panose="020B0604020202020204" pitchFamily="34" charset="0"/>
                  <a:ea typeface="ＭＳ Ｐゴシック" panose="020B0600070205080204" pitchFamily="34" charset="-128"/>
                </a:defRPr>
              </a:lvl9pPr>
            </a:lstStyle>
            <a:p>
              <a:pPr algn="ctr">
                <a:spcBef>
                  <a:spcPts val="874"/>
                </a:spcBef>
                <a:buClr>
                  <a:srgbClr val="000000"/>
                </a:buClr>
                <a:buNone/>
              </a:pPr>
              <a:r>
                <a:rPr lang="en-US" altLang="en-US" sz="1456">
                  <a:latin typeface="Lucida Sans Unicode" panose="020B0602030504020204" pitchFamily="34" charset="0"/>
                  <a:cs typeface="Lucida Sans Unicode" panose="020B0602030504020204" pitchFamily="34" charset="0"/>
                  <a:sym typeface="Lucida Sans Unicode" panose="020B0602030504020204" pitchFamily="34" charset="0"/>
                </a:rPr>
                <a:t>Reply</a:t>
              </a:r>
            </a:p>
          </p:txBody>
        </p:sp>
        <p:sp>
          <p:nvSpPr>
            <p:cNvPr id="91158" name="Shape 380"/>
            <p:cNvSpPr>
              <a:spLocks noChangeShapeType="1"/>
            </p:cNvSpPr>
            <p:nvPr/>
          </p:nvSpPr>
          <p:spPr bwMode="auto">
            <a:xfrm>
              <a:off x="1962503" y="644561"/>
              <a:ext cx="1352577" cy="675896"/>
            </a:xfrm>
            <a:prstGeom prst="line">
              <a:avLst/>
            </a:prstGeom>
            <a:noFill/>
            <a:ln w="15875">
              <a:solidFill>
                <a:srgbClr val="D667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59" name="Shape 381"/>
            <p:cNvSpPr>
              <a:spLocks noChangeShapeType="1"/>
            </p:cNvSpPr>
            <p:nvPr/>
          </p:nvSpPr>
          <p:spPr bwMode="auto">
            <a:xfrm>
              <a:off x="1962503" y="644561"/>
              <a:ext cx="1352577" cy="1353282"/>
            </a:xfrm>
            <a:prstGeom prst="line">
              <a:avLst/>
            </a:prstGeom>
            <a:noFill/>
            <a:ln w="15875">
              <a:solidFill>
                <a:srgbClr val="D667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0" name="Shape 382"/>
            <p:cNvSpPr>
              <a:spLocks noChangeShapeType="1"/>
            </p:cNvSpPr>
            <p:nvPr/>
          </p:nvSpPr>
          <p:spPr bwMode="auto">
            <a:xfrm>
              <a:off x="1962503" y="644561"/>
              <a:ext cx="1352577" cy="2030669"/>
            </a:xfrm>
            <a:prstGeom prst="line">
              <a:avLst/>
            </a:prstGeom>
            <a:noFill/>
            <a:ln w="15875">
              <a:solidFill>
                <a:srgbClr val="D667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1" name="Shape 383"/>
            <p:cNvSpPr>
              <a:spLocks noChangeShapeType="1"/>
            </p:cNvSpPr>
            <p:nvPr/>
          </p:nvSpPr>
          <p:spPr bwMode="auto">
            <a:xfrm>
              <a:off x="1962503" y="644561"/>
              <a:ext cx="1352577" cy="2706563"/>
            </a:xfrm>
            <a:prstGeom prst="line">
              <a:avLst/>
            </a:prstGeom>
            <a:noFill/>
            <a:ln w="15875">
              <a:solidFill>
                <a:srgbClr val="D667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2" name="Shape 384"/>
            <p:cNvSpPr>
              <a:spLocks noChangeShapeType="1"/>
            </p:cNvSpPr>
            <p:nvPr/>
          </p:nvSpPr>
          <p:spPr bwMode="auto">
            <a:xfrm>
              <a:off x="3315079" y="1320455"/>
              <a:ext cx="1352577" cy="677388"/>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3" name="Shape 385"/>
            <p:cNvSpPr>
              <a:spLocks noChangeShapeType="1"/>
            </p:cNvSpPr>
            <p:nvPr/>
          </p:nvSpPr>
          <p:spPr bwMode="auto">
            <a:xfrm>
              <a:off x="3315079" y="1320455"/>
              <a:ext cx="1352577" cy="1354774"/>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4" name="Shape 386"/>
            <p:cNvSpPr>
              <a:spLocks noChangeShapeType="1"/>
            </p:cNvSpPr>
            <p:nvPr/>
          </p:nvSpPr>
          <p:spPr bwMode="auto">
            <a:xfrm>
              <a:off x="3315079" y="1320456"/>
              <a:ext cx="1352577" cy="2030669"/>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5" name="Shape 387"/>
            <p:cNvSpPr>
              <a:spLocks noChangeShapeType="1"/>
            </p:cNvSpPr>
            <p:nvPr/>
          </p:nvSpPr>
          <p:spPr bwMode="auto">
            <a:xfrm flipV="1">
              <a:off x="4667655" y="1320455"/>
              <a:ext cx="1352577" cy="677388"/>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6" name="Shape 388"/>
            <p:cNvSpPr>
              <a:spLocks noChangeShapeType="1"/>
            </p:cNvSpPr>
            <p:nvPr/>
          </p:nvSpPr>
          <p:spPr bwMode="auto">
            <a:xfrm>
              <a:off x="4667655" y="1997842"/>
              <a:ext cx="1352577" cy="677387"/>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7" name="Shape 389"/>
            <p:cNvSpPr>
              <a:spLocks noChangeShapeType="1"/>
            </p:cNvSpPr>
            <p:nvPr/>
          </p:nvSpPr>
          <p:spPr bwMode="auto">
            <a:xfrm>
              <a:off x="4667655" y="1997842"/>
              <a:ext cx="1352577" cy="1353282"/>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8" name="Shape 390"/>
            <p:cNvSpPr>
              <a:spLocks noChangeShapeType="1"/>
            </p:cNvSpPr>
            <p:nvPr/>
          </p:nvSpPr>
          <p:spPr bwMode="auto">
            <a:xfrm flipV="1">
              <a:off x="4667655" y="1320455"/>
              <a:ext cx="1352577" cy="1354774"/>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69" name="Shape 391"/>
            <p:cNvSpPr>
              <a:spLocks noChangeShapeType="1"/>
            </p:cNvSpPr>
            <p:nvPr/>
          </p:nvSpPr>
          <p:spPr bwMode="auto">
            <a:xfrm flipV="1">
              <a:off x="4667655" y="1997842"/>
              <a:ext cx="1352577" cy="677387"/>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0" name="Shape 392"/>
            <p:cNvSpPr>
              <a:spLocks noChangeShapeType="1"/>
            </p:cNvSpPr>
            <p:nvPr/>
          </p:nvSpPr>
          <p:spPr bwMode="auto">
            <a:xfrm>
              <a:off x="4667655" y="2675228"/>
              <a:ext cx="1352577" cy="675896"/>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1" name="Shape 393"/>
            <p:cNvSpPr>
              <a:spLocks noChangeShapeType="1"/>
            </p:cNvSpPr>
            <p:nvPr/>
          </p:nvSpPr>
          <p:spPr bwMode="auto">
            <a:xfrm flipV="1">
              <a:off x="4667655" y="1320455"/>
              <a:ext cx="1352577" cy="2030669"/>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2" name="Shape 394"/>
            <p:cNvSpPr>
              <a:spLocks noChangeShapeType="1"/>
            </p:cNvSpPr>
            <p:nvPr/>
          </p:nvSpPr>
          <p:spPr bwMode="auto">
            <a:xfrm flipV="1">
              <a:off x="4667655" y="1997842"/>
              <a:ext cx="1352577" cy="1353282"/>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3" name="Shape 395"/>
            <p:cNvSpPr>
              <a:spLocks noChangeShapeType="1"/>
            </p:cNvSpPr>
            <p:nvPr/>
          </p:nvSpPr>
          <p:spPr bwMode="auto">
            <a:xfrm flipV="1">
              <a:off x="4667655" y="2675228"/>
              <a:ext cx="1352577" cy="675896"/>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4" name="Shape 396"/>
            <p:cNvSpPr>
              <a:spLocks noChangeShapeType="1"/>
            </p:cNvSpPr>
            <p:nvPr/>
          </p:nvSpPr>
          <p:spPr bwMode="auto">
            <a:xfrm>
              <a:off x="6020231" y="1320455"/>
              <a:ext cx="1352578" cy="677388"/>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5" name="Shape 397"/>
            <p:cNvSpPr>
              <a:spLocks noChangeShapeType="1"/>
            </p:cNvSpPr>
            <p:nvPr/>
          </p:nvSpPr>
          <p:spPr bwMode="auto">
            <a:xfrm>
              <a:off x="6020231" y="1320455"/>
              <a:ext cx="1352578" cy="1354774"/>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6" name="Shape 398"/>
            <p:cNvSpPr>
              <a:spLocks noChangeShapeType="1"/>
            </p:cNvSpPr>
            <p:nvPr/>
          </p:nvSpPr>
          <p:spPr bwMode="auto">
            <a:xfrm>
              <a:off x="6020231" y="1320456"/>
              <a:ext cx="1352578" cy="2030669"/>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7" name="Shape 399"/>
            <p:cNvSpPr>
              <a:spLocks noChangeShapeType="1"/>
            </p:cNvSpPr>
            <p:nvPr/>
          </p:nvSpPr>
          <p:spPr bwMode="auto">
            <a:xfrm flipV="1">
              <a:off x="6020231" y="1320455"/>
              <a:ext cx="1352578" cy="677388"/>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8" name="Shape 400"/>
            <p:cNvSpPr>
              <a:spLocks noChangeShapeType="1"/>
            </p:cNvSpPr>
            <p:nvPr/>
          </p:nvSpPr>
          <p:spPr bwMode="auto">
            <a:xfrm>
              <a:off x="6020231" y="1997842"/>
              <a:ext cx="1352578" cy="677387"/>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79" name="Shape 401"/>
            <p:cNvSpPr>
              <a:spLocks noChangeShapeType="1"/>
            </p:cNvSpPr>
            <p:nvPr/>
          </p:nvSpPr>
          <p:spPr bwMode="auto">
            <a:xfrm>
              <a:off x="6020231" y="1997842"/>
              <a:ext cx="1352578" cy="1353282"/>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0" name="Shape 402"/>
            <p:cNvSpPr>
              <a:spLocks noChangeShapeType="1"/>
            </p:cNvSpPr>
            <p:nvPr/>
          </p:nvSpPr>
          <p:spPr bwMode="auto">
            <a:xfrm flipV="1">
              <a:off x="6020231" y="1320455"/>
              <a:ext cx="1352578" cy="1354774"/>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1" name="Shape 403"/>
            <p:cNvSpPr>
              <a:spLocks noChangeShapeType="1"/>
            </p:cNvSpPr>
            <p:nvPr/>
          </p:nvSpPr>
          <p:spPr bwMode="auto">
            <a:xfrm flipV="1">
              <a:off x="6020231" y="1997842"/>
              <a:ext cx="1352578" cy="677387"/>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2" name="Shape 404"/>
            <p:cNvSpPr>
              <a:spLocks noChangeShapeType="1"/>
            </p:cNvSpPr>
            <p:nvPr/>
          </p:nvSpPr>
          <p:spPr bwMode="auto">
            <a:xfrm>
              <a:off x="6020231" y="2675228"/>
              <a:ext cx="1352578" cy="675896"/>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3" name="Shape 405"/>
            <p:cNvSpPr>
              <a:spLocks noChangeShapeType="1"/>
            </p:cNvSpPr>
            <p:nvPr/>
          </p:nvSpPr>
          <p:spPr bwMode="auto">
            <a:xfrm flipV="1">
              <a:off x="6020231" y="1320455"/>
              <a:ext cx="1352578" cy="2030669"/>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4" name="Shape 406"/>
            <p:cNvSpPr>
              <a:spLocks noChangeShapeType="1"/>
            </p:cNvSpPr>
            <p:nvPr/>
          </p:nvSpPr>
          <p:spPr bwMode="auto">
            <a:xfrm flipV="1">
              <a:off x="6020231" y="1997842"/>
              <a:ext cx="1352578" cy="1353282"/>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5" name="Shape 407"/>
            <p:cNvSpPr>
              <a:spLocks noChangeShapeType="1"/>
            </p:cNvSpPr>
            <p:nvPr/>
          </p:nvSpPr>
          <p:spPr bwMode="auto">
            <a:xfrm flipV="1">
              <a:off x="6020231" y="2675228"/>
              <a:ext cx="1352578" cy="675896"/>
            </a:xfrm>
            <a:prstGeom prst="line">
              <a:avLst/>
            </a:prstGeom>
            <a:noFill/>
            <a:ln w="15875">
              <a:solidFill>
                <a:srgbClr val="C824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6" name="Shape 408"/>
            <p:cNvSpPr>
              <a:spLocks noChangeShapeType="1"/>
            </p:cNvSpPr>
            <p:nvPr/>
          </p:nvSpPr>
          <p:spPr bwMode="auto">
            <a:xfrm flipV="1">
              <a:off x="7372808" y="644561"/>
              <a:ext cx="1354068" cy="675896"/>
            </a:xfrm>
            <a:prstGeom prst="line">
              <a:avLst/>
            </a:prstGeom>
            <a:noFill/>
            <a:ln w="15875">
              <a:solidFill>
                <a:srgbClr val="D667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7" name="Shape 409"/>
            <p:cNvSpPr>
              <a:spLocks noChangeShapeType="1"/>
            </p:cNvSpPr>
            <p:nvPr/>
          </p:nvSpPr>
          <p:spPr bwMode="auto">
            <a:xfrm flipV="1">
              <a:off x="7372808" y="644561"/>
              <a:ext cx="1354068" cy="1353282"/>
            </a:xfrm>
            <a:prstGeom prst="line">
              <a:avLst/>
            </a:prstGeom>
            <a:noFill/>
            <a:ln w="15875">
              <a:solidFill>
                <a:srgbClr val="D667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8" name="Shape 410"/>
            <p:cNvSpPr>
              <a:spLocks noChangeShapeType="1"/>
            </p:cNvSpPr>
            <p:nvPr/>
          </p:nvSpPr>
          <p:spPr bwMode="auto">
            <a:xfrm flipV="1">
              <a:off x="7372808" y="644561"/>
              <a:ext cx="1354068" cy="2030669"/>
            </a:xfrm>
            <a:prstGeom prst="line">
              <a:avLst/>
            </a:prstGeom>
            <a:noFill/>
            <a:ln w="15875">
              <a:solidFill>
                <a:srgbClr val="D667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sp>
          <p:nvSpPr>
            <p:cNvPr id="91189" name="Shape 411"/>
            <p:cNvSpPr>
              <a:spLocks noChangeShapeType="1"/>
            </p:cNvSpPr>
            <p:nvPr/>
          </p:nvSpPr>
          <p:spPr bwMode="auto">
            <a:xfrm flipV="1">
              <a:off x="7372808" y="644561"/>
              <a:ext cx="1354068" cy="2706563"/>
            </a:xfrm>
            <a:prstGeom prst="line">
              <a:avLst/>
            </a:prstGeom>
            <a:noFill/>
            <a:ln w="15875">
              <a:solidFill>
                <a:srgbClr val="D667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sz="1310"/>
            </a:p>
          </p:txBody>
        </p:sp>
      </p:grpSp>
    </p:spTree>
    <p:extLst>
      <p:ext uri="{BB962C8B-B14F-4D97-AF65-F5344CB8AC3E}">
        <p14:creationId xmlns:p14="http://schemas.microsoft.com/office/powerpoint/2010/main" val="1719664694"/>
      </p:ext>
    </p:extLst>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hape 417"/>
          <p:cNvSpPr>
            <a:spLocks noGrp="1"/>
          </p:cNvSpPr>
          <p:nvPr>
            <p:ph type="title"/>
          </p:nvPr>
        </p:nvSpPr>
        <p:spPr/>
        <p:txBody>
          <a:bodyPr/>
          <a:lstStyle/>
          <a:p>
            <a:r>
              <a:rPr lang="en-US" altLang="en-US"/>
              <a:t>View Change</a:t>
            </a:r>
          </a:p>
        </p:txBody>
      </p:sp>
      <p:sp>
        <p:nvSpPr>
          <p:cNvPr id="4" name="Content Placeholder 3"/>
          <p:cNvSpPr>
            <a:spLocks noGrp="1"/>
          </p:cNvSpPr>
          <p:nvPr>
            <p:ph idx="1"/>
          </p:nvPr>
        </p:nvSpPr>
        <p:spPr/>
        <p:txBody>
          <a:bodyPr/>
          <a:lstStyle/>
          <a:p>
            <a:pPr>
              <a:buClr>
                <a:srgbClr val="000000"/>
              </a:buClr>
              <a:buFont typeface="Arial"/>
              <a:buChar char="•"/>
              <a:defRPr/>
            </a:pPr>
            <a:r>
              <a:rPr lang="en-US" dirty="0"/>
              <a:t>Replicas watch the primary </a:t>
            </a:r>
          </a:p>
          <a:p>
            <a:pPr>
              <a:buClr>
                <a:srgbClr val="000000"/>
              </a:buClr>
              <a:buFont typeface="Arial"/>
              <a:buChar char="•"/>
              <a:defRPr/>
            </a:pPr>
            <a:r>
              <a:rPr lang="en-US" dirty="0"/>
              <a:t>Request a view change</a:t>
            </a:r>
          </a:p>
          <a:p>
            <a:pPr lvl="1">
              <a:buClr>
                <a:srgbClr val="000000"/>
              </a:buClr>
              <a:buFont typeface="Arial"/>
              <a:buChar char="•"/>
              <a:defRPr/>
            </a:pPr>
            <a:r>
              <a:rPr lang="en-US" dirty="0"/>
              <a:t>send a do-</a:t>
            </a:r>
            <a:r>
              <a:rPr lang="en-US" dirty="0" err="1"/>
              <a:t>viewchange</a:t>
            </a:r>
            <a:r>
              <a:rPr lang="en-US" dirty="0"/>
              <a:t> request </a:t>
            </a:r>
            <a:r>
              <a:rPr lang="en-US" dirty="0">
                <a:solidFill>
                  <a:srgbClr val="00A8AA"/>
                </a:solidFill>
                <a:uFill>
                  <a:solidFill>
                    <a:srgbClr val="00A8AA"/>
                  </a:solidFill>
                </a:uFill>
              </a:rPr>
              <a:t>to all</a:t>
            </a:r>
          </a:p>
          <a:p>
            <a:pPr lvl="1">
              <a:buClr>
                <a:srgbClr val="000000"/>
              </a:buClr>
              <a:buFont typeface="Arial"/>
              <a:buChar char="•"/>
              <a:defRPr/>
            </a:pPr>
            <a:r>
              <a:rPr lang="en-US" dirty="0"/>
              <a:t>new primary requires </a:t>
            </a:r>
            <a:r>
              <a:rPr lang="en-US" dirty="0">
                <a:solidFill>
                  <a:srgbClr val="00A8AA"/>
                </a:solidFill>
                <a:uFill>
                  <a:solidFill>
                    <a:srgbClr val="00A8AA"/>
                  </a:solidFill>
                </a:uFill>
              </a:rPr>
              <a:t>2f+1 requests </a:t>
            </a:r>
            <a:r>
              <a:rPr lang="en-US" dirty="0">
                <a:uFill>
                  <a:solidFill>
                    <a:srgbClr val="00A8AA"/>
                  </a:solidFill>
                </a:uFill>
              </a:rPr>
              <a:t>to accept new role</a:t>
            </a:r>
          </a:p>
          <a:p>
            <a:pPr lvl="1">
              <a:buClr>
                <a:srgbClr val="000000"/>
              </a:buClr>
              <a:buFont typeface="Arial"/>
              <a:buChar char="•"/>
              <a:defRPr/>
            </a:pPr>
            <a:r>
              <a:rPr lang="en-US" dirty="0"/>
              <a:t>sends new-view with proof that it got the 2f+1 requests</a:t>
            </a:r>
            <a:endParaRPr lang="en-US" dirty="0">
              <a:solidFill>
                <a:srgbClr val="00A8AA"/>
              </a:solidFill>
              <a:uFill>
                <a:solidFill>
                  <a:srgbClr val="00A8AA"/>
                </a:solidFill>
              </a:uFill>
            </a:endParaRPr>
          </a:p>
          <a:p>
            <a:pPr>
              <a:defRPr/>
            </a:pPr>
            <a:endParaRPr lang="en-US" dirty="0"/>
          </a:p>
        </p:txBody>
      </p:sp>
    </p:spTree>
    <p:extLst>
      <p:ext uri="{BB962C8B-B14F-4D97-AF65-F5344CB8AC3E}">
        <p14:creationId xmlns:p14="http://schemas.microsoft.com/office/powerpoint/2010/main" val="28948537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7" name="Rectangle 3"/>
          <p:cNvSpPr>
            <a:spLocks noGrp="1" noChangeArrowheads="1"/>
          </p:cNvSpPr>
          <p:nvPr>
            <p:ph type="title"/>
          </p:nvPr>
        </p:nvSpPr>
        <p:spPr>
          <a:xfrm>
            <a:off x="685800" y="228600"/>
            <a:ext cx="7772400" cy="685800"/>
          </a:xfrm>
        </p:spPr>
        <p:txBody>
          <a:bodyPr/>
          <a:lstStyle/>
          <a:p>
            <a:r>
              <a:rPr lang="en-US" altLang="en-US" sz="3200"/>
              <a:t>Combined NVP and Acceptance Testing</a:t>
            </a:r>
          </a:p>
        </p:txBody>
      </p:sp>
      <p:sp>
        <p:nvSpPr>
          <p:cNvPr id="748548" name="Text Box 4"/>
          <p:cNvSpPr txBox="1">
            <a:spLocks noChangeArrowheads="1"/>
          </p:cNvSpPr>
          <p:nvPr/>
        </p:nvSpPr>
        <p:spPr bwMode="auto">
          <a:xfrm>
            <a:off x="304800" y="990600"/>
            <a:ext cx="2895600" cy="216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solidFill>
                  <a:schemeClr val="hlink"/>
                </a:solidFill>
                <a:latin typeface="Arial" panose="020B0604020202020204" pitchFamily="34" charset="0"/>
                <a:cs typeface="Times New Roman" panose="02020603050405020304" pitchFamily="18" charset="0"/>
              </a:rPr>
              <a:t>Recoverable N-version block scheme = </a:t>
            </a:r>
          </a:p>
          <a:p>
            <a:r>
              <a:rPr lang="en-US" altLang="en-US" sz="1800">
                <a:solidFill>
                  <a:schemeClr val="hlink"/>
                </a:solidFill>
                <a:latin typeface="Arial" panose="020B0604020202020204" pitchFamily="34" charset="0"/>
                <a:cs typeface="Times New Roman" panose="02020603050405020304" pitchFamily="18" charset="0"/>
              </a:rPr>
              <a:t>N-self-checking program</a:t>
            </a:r>
          </a:p>
          <a:p>
            <a:endParaRPr lang="en-US" altLang="en-US" sz="1000" b="0">
              <a:solidFill>
                <a:srgbClr val="000000"/>
              </a:solidFill>
              <a:latin typeface="Arial" panose="020B0604020202020204" pitchFamily="34" charset="0"/>
              <a:cs typeface="Times New Roman" panose="02020603050405020304" pitchFamily="18" charset="0"/>
            </a:endParaRPr>
          </a:p>
          <a:p>
            <a:r>
              <a:rPr lang="en-US" altLang="en-US" sz="1800" b="0">
                <a:solidFill>
                  <a:srgbClr val="000000"/>
                </a:solidFill>
                <a:latin typeface="Arial" panose="020B0604020202020204" pitchFamily="34" charset="0"/>
                <a:cs typeface="Times New Roman" panose="02020603050405020304" pitchFamily="18" charset="0"/>
              </a:rPr>
              <a:t>Voter acts only on module outputs that have passed an acceptance test</a:t>
            </a:r>
          </a:p>
          <a:p>
            <a:endParaRPr lang="en-US" altLang="en-US" sz="1800" b="0">
              <a:solidFill>
                <a:srgbClr val="000000"/>
              </a:solidFill>
              <a:latin typeface="Arial" panose="020B0604020202020204" pitchFamily="34" charset="0"/>
              <a:cs typeface="Times New Roman" panose="02020603050405020304" pitchFamily="18" charset="0"/>
            </a:endParaRPr>
          </a:p>
        </p:txBody>
      </p:sp>
      <p:sp>
        <p:nvSpPr>
          <p:cNvPr id="748549" name="Text Box 5"/>
          <p:cNvSpPr txBox="1">
            <a:spLocks noChangeArrowheads="1"/>
          </p:cNvSpPr>
          <p:nvPr/>
        </p:nvSpPr>
        <p:spPr bwMode="auto">
          <a:xfrm>
            <a:off x="304800" y="3124200"/>
            <a:ext cx="27432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dirty="0">
                <a:solidFill>
                  <a:srgbClr val="FF0000"/>
                </a:solidFill>
                <a:latin typeface="Arial" panose="020B0604020202020204" pitchFamily="34" charset="0"/>
                <a:cs typeface="Times New Roman" panose="02020603050405020304" pitchFamily="18" charset="0"/>
              </a:rPr>
              <a:t>Consensus recovery block </a:t>
            </a:r>
            <a:r>
              <a:rPr lang="en-US" altLang="en-US" sz="1800" dirty="0" smtClean="0">
                <a:solidFill>
                  <a:srgbClr val="FF0000"/>
                </a:solidFill>
                <a:latin typeface="Arial" panose="020B0604020202020204" pitchFamily="34" charset="0"/>
                <a:cs typeface="Times New Roman" panose="02020603050405020304" pitchFamily="18" charset="0"/>
              </a:rPr>
              <a:t>scheme (CRB)</a:t>
            </a:r>
            <a:endParaRPr lang="en-US" altLang="en-US" sz="1800" dirty="0">
              <a:solidFill>
                <a:srgbClr val="FF0000"/>
              </a:solidFill>
              <a:latin typeface="Arial" panose="020B0604020202020204" pitchFamily="34" charset="0"/>
              <a:cs typeface="Times New Roman" panose="02020603050405020304" pitchFamily="18" charset="0"/>
            </a:endParaRPr>
          </a:p>
          <a:p>
            <a:endParaRPr lang="en-US" altLang="en-US" sz="1000" b="0" dirty="0">
              <a:solidFill>
                <a:srgbClr val="000000"/>
              </a:solidFill>
              <a:latin typeface="Arial" panose="020B0604020202020204" pitchFamily="34" charset="0"/>
              <a:cs typeface="Times New Roman" panose="02020603050405020304" pitchFamily="18" charset="0"/>
            </a:endParaRPr>
          </a:p>
          <a:p>
            <a:r>
              <a:rPr lang="en-US" altLang="en-US" sz="1800" b="0" dirty="0">
                <a:solidFill>
                  <a:srgbClr val="000000"/>
                </a:solidFill>
                <a:latin typeface="Arial" panose="020B0604020202020204" pitchFamily="34" charset="0"/>
                <a:cs typeface="Times New Roman" panose="02020603050405020304" pitchFamily="18" charset="0"/>
              </a:rPr>
              <a:t>Only when there is no majority agreement, acceptance test applied (in a </a:t>
            </a:r>
            <a:r>
              <a:rPr lang="en-US" altLang="en-US" sz="1800" b="0" dirty="0" err="1">
                <a:solidFill>
                  <a:srgbClr val="000000"/>
                </a:solidFill>
                <a:latin typeface="Arial" panose="020B0604020202020204" pitchFamily="34" charset="0"/>
                <a:cs typeface="Times New Roman" panose="02020603050405020304" pitchFamily="18" charset="0"/>
              </a:rPr>
              <a:t>prespecified</a:t>
            </a:r>
            <a:r>
              <a:rPr lang="en-US" altLang="en-US" sz="1800" b="0" dirty="0">
                <a:solidFill>
                  <a:srgbClr val="000000"/>
                </a:solidFill>
                <a:latin typeface="Arial" panose="020B0604020202020204" pitchFamily="34" charset="0"/>
                <a:cs typeface="Times New Roman" panose="02020603050405020304" pitchFamily="18" charset="0"/>
              </a:rPr>
              <a:t> order) to module outputs until one passes its test</a:t>
            </a:r>
          </a:p>
        </p:txBody>
      </p:sp>
      <p:sp>
        <p:nvSpPr>
          <p:cNvPr id="748550" name="Text Box 6"/>
          <p:cNvSpPr txBox="1">
            <a:spLocks noChangeArrowheads="1"/>
          </p:cNvSpPr>
          <p:nvPr/>
        </p:nvSpPr>
        <p:spPr bwMode="auto">
          <a:xfrm>
            <a:off x="2438400" y="5419661"/>
            <a:ext cx="65532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1600" b="0" dirty="0">
                <a:solidFill>
                  <a:srgbClr val="000000"/>
                </a:solidFill>
                <a:latin typeface="Arial" panose="020B0604020202020204" pitchFamily="34" charset="0"/>
                <a:cs typeface="Times New Roman" panose="02020603050405020304" pitchFamily="18" charset="0"/>
              </a:rPr>
              <a:t>Source: </a:t>
            </a:r>
            <a:r>
              <a:rPr lang="en-US" altLang="en-US" sz="1600" b="0" dirty="0" err="1">
                <a:solidFill>
                  <a:srgbClr val="000000"/>
                </a:solidFill>
                <a:latin typeface="Arial" panose="020B0604020202020204" pitchFamily="34" charset="0"/>
                <a:cs typeface="Times New Roman" panose="02020603050405020304" pitchFamily="18" charset="0"/>
              </a:rPr>
              <a:t>Parhami</a:t>
            </a:r>
            <a:r>
              <a:rPr lang="en-US" altLang="en-US" sz="1600" b="0" dirty="0">
                <a:solidFill>
                  <a:srgbClr val="000000"/>
                </a:solidFill>
                <a:latin typeface="Arial" panose="020B0604020202020204" pitchFamily="34" charset="0"/>
                <a:cs typeface="Times New Roman" panose="02020603050405020304" pitchFamily="18" charset="0"/>
              </a:rPr>
              <a:t>, B., “An Approach to Component-Based Synthesis of Fault-Tolerant Software,” </a:t>
            </a:r>
            <a:r>
              <a:rPr lang="en-US" altLang="en-US" sz="1600" b="0" i="1" dirty="0" err="1">
                <a:solidFill>
                  <a:srgbClr val="000000"/>
                </a:solidFill>
                <a:latin typeface="Arial" panose="020B0604020202020204" pitchFamily="34" charset="0"/>
                <a:cs typeface="Times New Roman" panose="02020603050405020304" pitchFamily="18" charset="0"/>
              </a:rPr>
              <a:t>Informatica</a:t>
            </a:r>
            <a:r>
              <a:rPr lang="en-US" altLang="en-US" sz="1600" b="0" dirty="0">
                <a:solidFill>
                  <a:srgbClr val="000000"/>
                </a:solidFill>
                <a:latin typeface="Arial" panose="020B0604020202020204" pitchFamily="34" charset="0"/>
                <a:cs typeface="Times New Roman" panose="02020603050405020304" pitchFamily="18" charset="0"/>
              </a:rPr>
              <a:t>, </a:t>
            </a:r>
            <a:r>
              <a:rPr lang="nl-NL" altLang="en-US" sz="1600" b="0" dirty="0">
                <a:solidFill>
                  <a:srgbClr val="000000"/>
                </a:solidFill>
                <a:latin typeface="Arial" panose="020B0604020202020204" pitchFamily="34" charset="0"/>
                <a:cs typeface="Times New Roman" panose="02020603050405020304" pitchFamily="18" charset="0"/>
              </a:rPr>
              <a:t>Vol. 25, pp. 533-543, Nov. 2001.</a:t>
            </a:r>
            <a:endParaRPr lang="en-US" altLang="en-US" sz="1600" b="0" dirty="0">
              <a:solidFill>
                <a:srgbClr val="000000"/>
              </a:solidFill>
              <a:latin typeface="Arial" panose="020B0604020202020204" pitchFamily="34" charset="0"/>
              <a:cs typeface="Times New Roman" panose="02020603050405020304" pitchFamily="18" charset="0"/>
            </a:endParaRPr>
          </a:p>
        </p:txBody>
      </p:sp>
      <p:grpSp>
        <p:nvGrpSpPr>
          <p:cNvPr id="748568" name="Group 24"/>
          <p:cNvGrpSpPr>
            <a:grpSpLocks/>
          </p:cNvGrpSpPr>
          <p:nvPr/>
        </p:nvGrpSpPr>
        <p:grpSpPr bwMode="auto">
          <a:xfrm>
            <a:off x="2971800" y="914400"/>
            <a:ext cx="6019800" cy="4660900"/>
            <a:chOff x="1968" y="576"/>
            <a:chExt cx="3792" cy="2936"/>
          </a:xfrm>
        </p:grpSpPr>
        <p:graphicFrame>
          <p:nvGraphicFramePr>
            <p:cNvPr id="748551" name="Object 7"/>
            <p:cNvGraphicFramePr>
              <a:graphicFrameLocks noChangeAspect="1"/>
            </p:cNvGraphicFramePr>
            <p:nvPr/>
          </p:nvGraphicFramePr>
          <p:xfrm>
            <a:off x="1968" y="576"/>
            <a:ext cx="3696" cy="2936"/>
          </p:xfrm>
          <a:graphic>
            <a:graphicData uri="http://schemas.openxmlformats.org/presentationml/2006/ole">
              <mc:AlternateContent xmlns:mc="http://schemas.openxmlformats.org/markup-compatibility/2006">
                <mc:Choice xmlns:v="urn:schemas-microsoft-com:vml" Requires="v">
                  <p:oleObj spid="_x0000_s1052" r:id="rId4" imgW="2752725" imgH="2105025" progId="MSDraw.Drawing.8.2">
                    <p:embed/>
                  </p:oleObj>
                </mc:Choice>
                <mc:Fallback>
                  <p:oleObj r:id="rId4" imgW="2752725" imgH="2105025" progId="MSDraw.Drawing.8.2">
                    <p:embed/>
                    <p:pic>
                      <p:nvPicPr>
                        <p:cNvPr id="74855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576"/>
                          <a:ext cx="3696" cy="2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8559" name="Text Box 15"/>
            <p:cNvSpPr txBox="1">
              <a:spLocks noChangeArrowheads="1"/>
            </p:cNvSpPr>
            <p:nvPr/>
          </p:nvSpPr>
          <p:spPr bwMode="auto">
            <a:xfrm>
              <a:off x="3408" y="1152"/>
              <a:ext cx="76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Modules</a:t>
              </a:r>
            </a:p>
          </p:txBody>
        </p:sp>
        <p:sp>
          <p:nvSpPr>
            <p:cNvPr id="748560" name="Text Box 16"/>
            <p:cNvSpPr txBox="1">
              <a:spLocks noChangeArrowheads="1"/>
            </p:cNvSpPr>
            <p:nvPr/>
          </p:nvSpPr>
          <p:spPr bwMode="auto">
            <a:xfrm>
              <a:off x="3120" y="1536"/>
              <a:ext cx="76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Tests</a:t>
              </a:r>
            </a:p>
          </p:txBody>
        </p:sp>
        <p:sp>
          <p:nvSpPr>
            <p:cNvPr id="748561" name="Text Box 17"/>
            <p:cNvSpPr txBox="1">
              <a:spLocks noChangeArrowheads="1"/>
            </p:cNvSpPr>
            <p:nvPr/>
          </p:nvSpPr>
          <p:spPr bwMode="auto">
            <a:xfrm>
              <a:off x="4752" y="1920"/>
              <a:ext cx="76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Tests</a:t>
              </a:r>
            </a:p>
          </p:txBody>
        </p:sp>
        <p:sp>
          <p:nvSpPr>
            <p:cNvPr id="748562" name="Text Box 18"/>
            <p:cNvSpPr txBox="1">
              <a:spLocks noChangeArrowheads="1"/>
            </p:cNvSpPr>
            <p:nvPr/>
          </p:nvSpPr>
          <p:spPr bwMode="auto">
            <a:xfrm>
              <a:off x="3648" y="1392"/>
              <a:ext cx="48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Voter</a:t>
              </a:r>
            </a:p>
          </p:txBody>
        </p:sp>
        <p:sp>
          <p:nvSpPr>
            <p:cNvPr id="748563" name="Text Box 19"/>
            <p:cNvSpPr txBox="1">
              <a:spLocks noChangeArrowheads="1"/>
            </p:cNvSpPr>
            <p:nvPr/>
          </p:nvSpPr>
          <p:spPr bwMode="auto">
            <a:xfrm>
              <a:off x="2112" y="2448"/>
              <a:ext cx="48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Voter</a:t>
              </a:r>
            </a:p>
          </p:txBody>
        </p:sp>
        <p:sp>
          <p:nvSpPr>
            <p:cNvPr id="748564" name="Line 20"/>
            <p:cNvSpPr>
              <a:spLocks noChangeShapeType="1"/>
            </p:cNvSpPr>
            <p:nvPr/>
          </p:nvSpPr>
          <p:spPr bwMode="auto">
            <a:xfrm flipH="1">
              <a:off x="3264" y="1248"/>
              <a:ext cx="24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65" name="Line 21"/>
            <p:cNvSpPr>
              <a:spLocks noChangeShapeType="1"/>
            </p:cNvSpPr>
            <p:nvPr/>
          </p:nvSpPr>
          <p:spPr bwMode="auto">
            <a:xfrm>
              <a:off x="4080" y="1248"/>
              <a:ext cx="24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8566" name="Text Box 22"/>
            <p:cNvSpPr txBox="1">
              <a:spLocks noChangeArrowheads="1"/>
            </p:cNvSpPr>
            <p:nvPr/>
          </p:nvSpPr>
          <p:spPr bwMode="auto">
            <a:xfrm>
              <a:off x="5280" y="2994"/>
              <a:ext cx="48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Error</a:t>
              </a:r>
            </a:p>
          </p:txBody>
        </p:sp>
        <p:sp>
          <p:nvSpPr>
            <p:cNvPr id="748567" name="Text Box 23"/>
            <p:cNvSpPr txBox="1">
              <a:spLocks noChangeArrowheads="1"/>
            </p:cNvSpPr>
            <p:nvPr/>
          </p:nvSpPr>
          <p:spPr bwMode="auto">
            <a:xfrm>
              <a:off x="2880" y="2994"/>
              <a:ext cx="480"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b="0">
                  <a:solidFill>
                    <a:srgbClr val="000000"/>
                  </a:solidFill>
                  <a:latin typeface="Arial" panose="020B0604020202020204" pitchFamily="34" charset="0"/>
                  <a:cs typeface="Times New Roman" panose="02020603050405020304" pitchFamily="18" charset="0"/>
                </a:rPr>
                <a:t>Error</a:t>
              </a:r>
            </a:p>
          </p:txBody>
        </p:sp>
      </p:grpSp>
    </p:spTree>
    <p:extLst>
      <p:ext uri="{BB962C8B-B14F-4D97-AF65-F5344CB8AC3E}">
        <p14:creationId xmlns:p14="http://schemas.microsoft.com/office/powerpoint/2010/main" val="3892778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8548"/>
                                        </p:tgtEl>
                                        <p:attrNameLst>
                                          <p:attrName>style.visibility</p:attrName>
                                        </p:attrNameLst>
                                      </p:cBhvr>
                                      <p:to>
                                        <p:strVal val="visible"/>
                                      </p:to>
                                    </p:set>
                                    <p:animEffect transition="in" filter="dissolve">
                                      <p:cBhvr>
                                        <p:cTn id="7" dur="500"/>
                                        <p:tgtEl>
                                          <p:spTgt spid="748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8549"/>
                                        </p:tgtEl>
                                        <p:attrNameLst>
                                          <p:attrName>style.visibility</p:attrName>
                                        </p:attrNameLst>
                                      </p:cBhvr>
                                      <p:to>
                                        <p:strVal val="visible"/>
                                      </p:to>
                                    </p:set>
                                    <p:animEffect transition="in" filter="dissolve">
                                      <p:cBhvr>
                                        <p:cTn id="12" dur="500"/>
                                        <p:tgtEl>
                                          <p:spTgt spid="74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8" grpId="0" autoUpdateAnimBg="0"/>
      <p:bldP spid="748549"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hape 420"/>
          <p:cNvSpPr>
            <a:spLocks noGrp="1"/>
          </p:cNvSpPr>
          <p:nvPr>
            <p:ph type="title"/>
          </p:nvPr>
        </p:nvSpPr>
        <p:spPr/>
        <p:txBody>
          <a:bodyPr/>
          <a:lstStyle/>
          <a:p>
            <a:r>
              <a:rPr lang="en-US" altLang="en-US"/>
              <a:t>Additional Issues</a:t>
            </a:r>
          </a:p>
        </p:txBody>
      </p:sp>
      <p:sp>
        <p:nvSpPr>
          <p:cNvPr id="94210" name="Shape 421"/>
          <p:cNvSpPr>
            <a:spLocks noGrp="1"/>
          </p:cNvSpPr>
          <p:nvPr>
            <p:ph idx="1"/>
          </p:nvPr>
        </p:nvSpPr>
        <p:spPr/>
        <p:txBody>
          <a:bodyPr/>
          <a:lstStyle/>
          <a:p>
            <a:r>
              <a:rPr lang="en-US" altLang="en-US"/>
              <a:t>State transfer</a:t>
            </a:r>
          </a:p>
          <a:p>
            <a:r>
              <a:rPr lang="en-US" altLang="en-US"/>
              <a:t>Checkpoints (garbage collection of the log)</a:t>
            </a:r>
          </a:p>
          <a:p>
            <a:r>
              <a:rPr lang="en-US" altLang="en-US"/>
              <a:t>Selection of the primary</a:t>
            </a:r>
          </a:p>
          <a:p>
            <a:r>
              <a:rPr lang="en-US" altLang="en-US"/>
              <a:t>Timing of view changes</a:t>
            </a:r>
          </a:p>
        </p:txBody>
      </p:sp>
    </p:spTree>
    <p:extLst>
      <p:ext uri="{BB962C8B-B14F-4D97-AF65-F5344CB8AC3E}">
        <p14:creationId xmlns:p14="http://schemas.microsoft.com/office/powerpoint/2010/main" val="1653909163"/>
      </p:ext>
    </p:extLst>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hape 426"/>
          <p:cNvSpPr>
            <a:spLocks noGrp="1"/>
          </p:cNvSpPr>
          <p:nvPr>
            <p:ph type="title"/>
          </p:nvPr>
        </p:nvSpPr>
        <p:spPr/>
        <p:txBody>
          <a:bodyPr/>
          <a:lstStyle/>
          <a:p>
            <a:r>
              <a:rPr lang="en-US" altLang="en-US"/>
              <a:t>Practical limitations of BFTs</a:t>
            </a:r>
          </a:p>
        </p:txBody>
      </p:sp>
      <p:sp>
        <p:nvSpPr>
          <p:cNvPr id="427" name="Shape 427"/>
          <p:cNvSpPr>
            <a:spLocks noGrp="1"/>
          </p:cNvSpPr>
          <p:nvPr>
            <p:ph idx="1"/>
          </p:nvPr>
        </p:nvSpPr>
        <p:spPr/>
        <p:txBody>
          <a:bodyPr/>
          <a:lstStyle/>
          <a:p>
            <a:r>
              <a:rPr lang="en-US" altLang="en-US"/>
              <a:t>Expensive</a:t>
            </a:r>
          </a:p>
          <a:p>
            <a:r>
              <a:rPr lang="en-US" altLang="en-US"/>
              <a:t>Protection is achieved only when &lt;= f nodes fail</a:t>
            </a:r>
          </a:p>
          <a:p>
            <a:r>
              <a:rPr lang="en-US" altLang="en-US"/>
              <a:t>Does not prevent many types of attacks:</a:t>
            </a:r>
          </a:p>
          <a:p>
            <a:pPr lvl="1"/>
            <a:r>
              <a:rPr lang="en-US" altLang="en-US"/>
              <a:t>Turn a machine into a botnet node</a:t>
            </a:r>
          </a:p>
          <a:p>
            <a:pPr lvl="1"/>
            <a:r>
              <a:rPr lang="en-US" altLang="en-US"/>
              <a:t>Steal SSNs from servers</a:t>
            </a:r>
          </a:p>
        </p:txBody>
      </p:sp>
    </p:spTree>
    <p:extLst>
      <p:ext uri="{BB962C8B-B14F-4D97-AF65-F5344CB8AC3E}">
        <p14:creationId xmlns:p14="http://schemas.microsoft.com/office/powerpoint/2010/main" val="2149055762"/>
      </p:ext>
    </p:extLst>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427">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427">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iterate>
                                    <p:tmAbs val="0"/>
                                  </p:iterate>
                                  <p:childTnLst>
                                    <p:set>
                                      <p:cBhvr>
                                        <p:cTn id="12" fill="hold"/>
                                        <p:tgtEl>
                                          <p:spTgt spid="427">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iterate>
                                    <p:tmAbs val="0"/>
                                  </p:iterate>
                                  <p:childTnLst>
                                    <p:set>
                                      <p:cBhvr>
                                        <p:cTn id="16" fill="hold"/>
                                        <p:tgtEl>
                                          <p:spTgt spid="427">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iterate>
                                    <p:tmAbs val="0"/>
                                  </p:iterate>
                                  <p:childTnLst>
                                    <p:set>
                                      <p:cBhvr>
                                        <p:cTn id="20" fill="hold"/>
                                        <p:tgtEl>
                                          <p:spTgt spid="427">
                                            <p:txEl>
                                              <p:pRg st="3" end="3"/>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iterate>
                                    <p:tmAbs val="0"/>
                                  </p:iterate>
                                  <p:childTnLst>
                                    <p:set>
                                      <p:cBhvr>
                                        <p:cTn id="23" fill="hold"/>
                                        <p:tgtEl>
                                          <p:spTgt spid="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 grpId="0" build="p" bldLvl="5"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1" name="Rectangle 3"/>
          <p:cNvSpPr>
            <a:spLocks noGrp="1" noChangeArrowheads="1"/>
          </p:cNvSpPr>
          <p:nvPr>
            <p:ph type="title"/>
          </p:nvPr>
        </p:nvSpPr>
        <p:spPr>
          <a:xfrm>
            <a:off x="228600" y="228600"/>
            <a:ext cx="8686800" cy="609600"/>
          </a:xfrm>
        </p:spPr>
        <p:txBody>
          <a:bodyPr/>
          <a:lstStyle/>
          <a:p>
            <a:r>
              <a:rPr lang="en-US" altLang="en-US" sz="3200"/>
              <a:t>More General Hybrid NVP-AT Schemes</a:t>
            </a:r>
          </a:p>
        </p:txBody>
      </p:sp>
      <p:sp>
        <p:nvSpPr>
          <p:cNvPr id="754695" name="Rectangle 7"/>
          <p:cNvSpPr>
            <a:spLocks noChangeArrowheads="1"/>
          </p:cNvSpPr>
          <p:nvPr/>
        </p:nvSpPr>
        <p:spPr bwMode="auto">
          <a:xfrm>
            <a:off x="0" y="2376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4698" name="Rectangle 10"/>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754697" name="Object 9"/>
          <p:cNvGraphicFramePr>
            <a:graphicFrameLocks noChangeAspect="1"/>
          </p:cNvGraphicFramePr>
          <p:nvPr>
            <p:extLst>
              <p:ext uri="{D42A27DB-BD31-4B8C-83A1-F6EECF244321}">
                <p14:modId xmlns:p14="http://schemas.microsoft.com/office/powerpoint/2010/main" val="4280441232"/>
              </p:ext>
            </p:extLst>
          </p:nvPr>
        </p:nvGraphicFramePr>
        <p:xfrm>
          <a:off x="637032" y="838200"/>
          <a:ext cx="7467600" cy="4529138"/>
        </p:xfrm>
        <a:graphic>
          <a:graphicData uri="http://schemas.openxmlformats.org/presentationml/2006/ole">
            <mc:AlternateContent xmlns:mc="http://schemas.openxmlformats.org/markup-compatibility/2006">
              <mc:Choice xmlns:v="urn:schemas-microsoft-com:vml" Requires="v">
                <p:oleObj spid="_x0000_s2076" r:id="rId4" imgW="2905125" imgH="1762125" progId="MSDraw.Drawing.8.2">
                  <p:embed/>
                </p:oleObj>
              </mc:Choice>
              <mc:Fallback>
                <p:oleObj r:id="rId4" imgW="2905125" imgH="1762125" progId="MSDraw.Drawing.8.2">
                  <p:embed/>
                  <p:pic>
                    <p:nvPicPr>
                      <p:cNvPr id="754697"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032" y="838200"/>
                        <a:ext cx="7467600" cy="452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4699" name="Text Box 11"/>
          <p:cNvSpPr txBox="1">
            <a:spLocks noChangeArrowheads="1"/>
          </p:cNvSpPr>
          <p:nvPr/>
        </p:nvSpPr>
        <p:spPr bwMode="auto">
          <a:xfrm>
            <a:off x="1295400" y="5310189"/>
            <a:ext cx="65532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1600" b="0" dirty="0">
                <a:solidFill>
                  <a:srgbClr val="000000"/>
                </a:solidFill>
                <a:latin typeface="Arial" panose="020B0604020202020204" pitchFamily="34" charset="0"/>
                <a:cs typeface="Times New Roman" panose="02020603050405020304" pitchFamily="18" charset="0"/>
              </a:rPr>
              <a:t>Source: </a:t>
            </a:r>
            <a:r>
              <a:rPr lang="en-US" altLang="en-US" sz="1600" b="0" dirty="0" err="1">
                <a:solidFill>
                  <a:srgbClr val="000000"/>
                </a:solidFill>
                <a:latin typeface="Arial" panose="020B0604020202020204" pitchFamily="34" charset="0"/>
                <a:cs typeface="Times New Roman" panose="02020603050405020304" pitchFamily="18" charset="0"/>
              </a:rPr>
              <a:t>Parhami</a:t>
            </a:r>
            <a:r>
              <a:rPr lang="en-US" altLang="en-US" sz="1600" b="0" dirty="0">
                <a:solidFill>
                  <a:srgbClr val="000000"/>
                </a:solidFill>
                <a:latin typeface="Arial" panose="020B0604020202020204" pitchFamily="34" charset="0"/>
                <a:cs typeface="Times New Roman" panose="02020603050405020304" pitchFamily="18" charset="0"/>
              </a:rPr>
              <a:t>, B., “An Approach to Component-Based Synthesis of Fault-Tolerant Software,” </a:t>
            </a:r>
            <a:r>
              <a:rPr lang="en-US" altLang="en-US" sz="1600" b="0" i="1" dirty="0" err="1">
                <a:solidFill>
                  <a:srgbClr val="000000"/>
                </a:solidFill>
                <a:latin typeface="Arial" panose="020B0604020202020204" pitchFamily="34" charset="0"/>
                <a:cs typeface="Times New Roman" panose="02020603050405020304" pitchFamily="18" charset="0"/>
              </a:rPr>
              <a:t>Informatica</a:t>
            </a:r>
            <a:r>
              <a:rPr lang="en-US" altLang="en-US" sz="1600" b="0" dirty="0">
                <a:solidFill>
                  <a:srgbClr val="000000"/>
                </a:solidFill>
                <a:latin typeface="Arial" panose="020B0604020202020204" pitchFamily="34" charset="0"/>
                <a:cs typeface="Times New Roman" panose="02020603050405020304" pitchFamily="18" charset="0"/>
              </a:rPr>
              <a:t>, </a:t>
            </a:r>
            <a:r>
              <a:rPr lang="nl-NL" altLang="en-US" sz="1600" b="0" dirty="0">
                <a:solidFill>
                  <a:srgbClr val="000000"/>
                </a:solidFill>
                <a:latin typeface="Arial" panose="020B0604020202020204" pitchFamily="34" charset="0"/>
                <a:cs typeface="Times New Roman" panose="02020603050405020304" pitchFamily="18" charset="0"/>
              </a:rPr>
              <a:t>Vol. 25, pp. 533-543, Nov. 2001.</a:t>
            </a:r>
            <a:endParaRPr lang="en-US" altLang="en-US" sz="1600" b="0" dirty="0">
              <a:solidFill>
                <a:srgbClr val="000000"/>
              </a:solidFill>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143851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4699"/>
                                        </p:tgtEl>
                                        <p:attrNameLst>
                                          <p:attrName>style.visibility</p:attrName>
                                        </p:attrNameLst>
                                      </p:cBhvr>
                                      <p:to>
                                        <p:strVal val="visible"/>
                                      </p:to>
                                    </p:set>
                                    <p:animEffect transition="in" filter="dissolve">
                                      <p:cBhvr>
                                        <p:cTn id="7" dur="500"/>
                                        <p:tgtEl>
                                          <p:spTgt spid="754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882650" y="419100"/>
            <a:ext cx="7162800" cy="431800"/>
          </a:xfrm>
        </p:spPr>
        <p:txBody>
          <a:bodyPr>
            <a:normAutofit fontScale="90000"/>
          </a:bodyPr>
          <a:lstStyle/>
          <a:p>
            <a:r>
              <a:rPr lang="en-US" altLang="en-US"/>
              <a:t>Consistent Comparison Problem</a:t>
            </a:r>
          </a:p>
        </p:txBody>
      </p:sp>
      <p:sp>
        <p:nvSpPr>
          <p:cNvPr id="705539" name="Rectangle 3"/>
          <p:cNvSpPr>
            <a:spLocks noGrp="1" noChangeArrowheads="1"/>
          </p:cNvSpPr>
          <p:nvPr>
            <p:ph type="body" idx="1"/>
          </p:nvPr>
        </p:nvSpPr>
        <p:spPr>
          <a:xfrm>
            <a:off x="438150" y="1282700"/>
            <a:ext cx="8191500" cy="4413250"/>
          </a:xfrm>
        </p:spPr>
        <p:txBody>
          <a:bodyPr>
            <a:normAutofit fontScale="92500" lnSpcReduction="20000"/>
          </a:bodyPr>
          <a:lstStyle/>
          <a:p>
            <a:r>
              <a:rPr lang="en-US" altLang="en-US" dirty="0">
                <a:solidFill>
                  <a:srgbClr val="0033CC"/>
                </a:solidFill>
              </a:rPr>
              <a:t>N</a:t>
            </a:r>
            <a:r>
              <a:rPr lang="en-US" altLang="en-US" dirty="0"/>
              <a:t>-version programming is not simple to implement </a:t>
            </a:r>
          </a:p>
          <a:p>
            <a:r>
              <a:rPr lang="en-US" altLang="en-US" dirty="0"/>
              <a:t>Even if all versions are correct - reaching a consensus is difficult</a:t>
            </a:r>
          </a:p>
          <a:p>
            <a:r>
              <a:rPr lang="en-US" altLang="en-US" dirty="0">
                <a:solidFill>
                  <a:schemeClr val="hlink"/>
                </a:solidFill>
              </a:rPr>
              <a:t>Example</a:t>
            </a:r>
            <a:r>
              <a:rPr lang="en-US" altLang="en-US" dirty="0">
                <a:solidFill>
                  <a:srgbClr val="0033CC"/>
                </a:solidFill>
              </a:rPr>
              <a:t> :</a:t>
            </a:r>
            <a:r>
              <a:rPr lang="en-US" altLang="en-US" dirty="0"/>
              <a:t>   </a:t>
            </a:r>
          </a:p>
          <a:p>
            <a:r>
              <a:rPr lang="en-US" altLang="en-US" dirty="0">
                <a:solidFill>
                  <a:srgbClr val="0033CC"/>
                </a:solidFill>
              </a:rPr>
              <a:t>V ,…,V  -   N</a:t>
            </a:r>
            <a:r>
              <a:rPr lang="en-US" altLang="en-US" dirty="0"/>
              <a:t> independently written versions for  computing a quantity </a:t>
            </a:r>
            <a:r>
              <a:rPr lang="en-US" altLang="en-US" dirty="0">
                <a:solidFill>
                  <a:srgbClr val="0033CC"/>
                </a:solidFill>
              </a:rPr>
              <a:t>x</a:t>
            </a:r>
            <a:r>
              <a:rPr lang="en-US" altLang="en-US" dirty="0"/>
              <a:t> and comparing it to </a:t>
            </a:r>
            <a:r>
              <a:rPr lang="en-US" altLang="en-US" dirty="0">
                <a:solidFill>
                  <a:srgbClr val="0033CC"/>
                </a:solidFill>
              </a:rPr>
              <a:t>C</a:t>
            </a:r>
          </a:p>
          <a:p>
            <a:r>
              <a:rPr lang="en-US" altLang="en-US" dirty="0">
                <a:solidFill>
                  <a:srgbClr val="0033CC"/>
                </a:solidFill>
              </a:rPr>
              <a:t>x   - </a:t>
            </a:r>
            <a:r>
              <a:rPr lang="en-US" altLang="en-US" dirty="0"/>
              <a:t>value of </a:t>
            </a:r>
            <a:r>
              <a:rPr lang="en-US" altLang="en-US" dirty="0">
                <a:solidFill>
                  <a:srgbClr val="0033CC"/>
                </a:solidFill>
              </a:rPr>
              <a:t>x</a:t>
            </a:r>
            <a:r>
              <a:rPr lang="en-US" altLang="en-US" dirty="0"/>
              <a:t> computed by version </a:t>
            </a:r>
            <a:r>
              <a:rPr lang="en-US" altLang="en-US" dirty="0">
                <a:solidFill>
                  <a:srgbClr val="0033CC"/>
                </a:solidFill>
              </a:rPr>
              <a:t>V</a:t>
            </a:r>
            <a:endParaRPr lang="en-US" altLang="en-US" dirty="0"/>
          </a:p>
          <a:p>
            <a:r>
              <a:rPr lang="en-US" altLang="en-US" dirty="0">
                <a:solidFill>
                  <a:srgbClr val="0033CC"/>
                </a:solidFill>
              </a:rPr>
              <a:t>B  </a:t>
            </a:r>
            <a:r>
              <a:rPr lang="en-US" altLang="en-US" dirty="0"/>
              <a:t> - Boolean variable -  </a:t>
            </a:r>
            <a:r>
              <a:rPr lang="en-US" altLang="en-US" dirty="0">
                <a:solidFill>
                  <a:srgbClr val="0033CC"/>
                </a:solidFill>
              </a:rPr>
              <a:t>B</a:t>
            </a:r>
            <a:r>
              <a:rPr lang="en-US" altLang="en-US" dirty="0"/>
              <a:t> </a:t>
            </a:r>
            <a:r>
              <a:rPr lang="en-US" altLang="en-US" dirty="0">
                <a:solidFill>
                  <a:srgbClr val="0033CC"/>
                </a:solidFill>
              </a:rPr>
              <a:t> </a:t>
            </a:r>
            <a:r>
              <a:rPr lang="en-US" altLang="en-US" dirty="0">
                <a:solidFill>
                  <a:srgbClr val="0033CC"/>
                </a:solidFill>
                <a:sym typeface="Symbol" panose="05050102010706020507" pitchFamily="18" charset="2"/>
              </a:rPr>
              <a:t> </a:t>
            </a:r>
            <a:r>
              <a:rPr lang="en-US" altLang="en-US" dirty="0">
                <a:solidFill>
                  <a:srgbClr val="0033CC"/>
                </a:solidFill>
              </a:rPr>
              <a:t>(x &gt; C)</a:t>
            </a:r>
          </a:p>
          <a:p>
            <a:r>
              <a:rPr lang="en-US" altLang="en-US" dirty="0"/>
              <a:t>The comparison with </a:t>
            </a:r>
            <a:r>
              <a:rPr lang="en-US" altLang="en-US" dirty="0">
                <a:solidFill>
                  <a:srgbClr val="0033CC"/>
                </a:solidFill>
              </a:rPr>
              <a:t>C</a:t>
            </a:r>
            <a:r>
              <a:rPr lang="en-US" altLang="en-US" dirty="0"/>
              <a:t> is said to be </a:t>
            </a:r>
            <a:r>
              <a:rPr lang="en-US" altLang="en-US" dirty="0">
                <a:solidFill>
                  <a:srgbClr val="0033CC"/>
                </a:solidFill>
              </a:rPr>
              <a:t>consistent</a:t>
            </a:r>
            <a:r>
              <a:rPr lang="en-US" altLang="en-US" dirty="0"/>
              <a:t> if  </a:t>
            </a:r>
            <a:r>
              <a:rPr lang="en-US" altLang="en-US" dirty="0">
                <a:solidFill>
                  <a:srgbClr val="0033CC"/>
                </a:solidFill>
              </a:rPr>
              <a:t>B   = B  </a:t>
            </a:r>
            <a:r>
              <a:rPr lang="en-US" altLang="en-US" dirty="0"/>
              <a:t> for all </a:t>
            </a:r>
            <a:r>
              <a:rPr lang="en-US" altLang="en-US" dirty="0" err="1">
                <a:solidFill>
                  <a:srgbClr val="0033CC"/>
                </a:solidFill>
              </a:rPr>
              <a:t>i,j</a:t>
            </a:r>
            <a:r>
              <a:rPr lang="en-US" altLang="en-US" dirty="0">
                <a:solidFill>
                  <a:srgbClr val="0033CC"/>
                </a:solidFill>
              </a:rPr>
              <a:t> = 1,..., N</a:t>
            </a:r>
            <a:endParaRPr lang="en-US" altLang="en-US" dirty="0"/>
          </a:p>
          <a:p>
            <a:pPr algn="ctr"/>
            <a:endParaRPr lang="en-US" altLang="en-US" dirty="0">
              <a:latin typeface="Courier New" panose="02070309020205020404" pitchFamily="49" charset="0"/>
            </a:endParaRPr>
          </a:p>
          <a:p>
            <a:pPr algn="ctr"/>
            <a:endParaRPr lang="en-US" altLang="en-US" dirty="0"/>
          </a:p>
          <a:p>
            <a:endParaRPr lang="en-US" altLang="en-US" dirty="0"/>
          </a:p>
        </p:txBody>
      </p:sp>
      <p:sp>
        <p:nvSpPr>
          <p:cNvPr id="705540" name="Rectangle 4"/>
          <p:cNvSpPr>
            <a:spLocks noChangeArrowheads="1"/>
          </p:cNvSpPr>
          <p:nvPr/>
        </p:nvSpPr>
        <p:spPr bwMode="auto">
          <a:xfrm>
            <a:off x="1866900" y="30480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dirty="0"/>
          </a:p>
        </p:txBody>
      </p:sp>
      <p:sp>
        <p:nvSpPr>
          <p:cNvPr id="705541" name="Rectangle 5"/>
          <p:cNvSpPr>
            <a:spLocks noChangeArrowheads="1"/>
          </p:cNvSpPr>
          <p:nvPr/>
        </p:nvSpPr>
        <p:spPr bwMode="auto">
          <a:xfrm>
            <a:off x="1003300" y="30480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rgbClr val="0033CC"/>
                </a:solidFill>
              </a:rPr>
              <a:t>1</a:t>
            </a:r>
            <a:endParaRPr lang="en-US" altLang="en-US"/>
          </a:p>
        </p:txBody>
      </p:sp>
      <p:sp>
        <p:nvSpPr>
          <p:cNvPr id="705542" name="Rectangle 6"/>
          <p:cNvSpPr>
            <a:spLocks noChangeArrowheads="1"/>
          </p:cNvSpPr>
          <p:nvPr/>
        </p:nvSpPr>
        <p:spPr bwMode="auto">
          <a:xfrm>
            <a:off x="4464050" y="4356608"/>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dirty="0">
                <a:solidFill>
                  <a:srgbClr val="0033CC"/>
                </a:solidFill>
              </a:rPr>
              <a:t>i</a:t>
            </a:r>
            <a:endParaRPr lang="en-US" altLang="en-US" dirty="0"/>
          </a:p>
        </p:txBody>
      </p:sp>
      <p:sp>
        <p:nvSpPr>
          <p:cNvPr id="705543" name="Rectangle 7"/>
          <p:cNvSpPr>
            <a:spLocks noChangeArrowheads="1"/>
          </p:cNvSpPr>
          <p:nvPr/>
        </p:nvSpPr>
        <p:spPr bwMode="auto">
          <a:xfrm>
            <a:off x="8332724" y="47498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dirty="0">
                <a:solidFill>
                  <a:srgbClr val="0033CC"/>
                </a:solidFill>
              </a:rPr>
              <a:t>i</a:t>
            </a:r>
            <a:endParaRPr lang="en-US" altLang="en-US" dirty="0"/>
          </a:p>
        </p:txBody>
      </p:sp>
      <p:sp>
        <p:nvSpPr>
          <p:cNvPr id="705544" name="Rectangle 8"/>
          <p:cNvSpPr>
            <a:spLocks noChangeArrowheads="1"/>
          </p:cNvSpPr>
          <p:nvPr/>
        </p:nvSpPr>
        <p:spPr bwMode="auto">
          <a:xfrm>
            <a:off x="1054100" y="42799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a:solidFill>
                  <a:srgbClr val="0033CC"/>
                </a:solidFill>
              </a:rPr>
              <a:t>i</a:t>
            </a:r>
            <a:endParaRPr lang="en-US" altLang="en-US"/>
          </a:p>
        </p:txBody>
      </p:sp>
      <p:sp>
        <p:nvSpPr>
          <p:cNvPr id="705545" name="Rectangle 9"/>
          <p:cNvSpPr>
            <a:spLocks noChangeArrowheads="1"/>
          </p:cNvSpPr>
          <p:nvPr/>
        </p:nvSpPr>
        <p:spPr bwMode="auto">
          <a:xfrm>
            <a:off x="6654800" y="38354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a:solidFill>
                  <a:srgbClr val="0033CC"/>
                </a:solidFill>
              </a:rPr>
              <a:t>i</a:t>
            </a:r>
            <a:endParaRPr lang="en-US" altLang="en-US"/>
          </a:p>
        </p:txBody>
      </p:sp>
      <p:sp>
        <p:nvSpPr>
          <p:cNvPr id="705546" name="Rectangle 10"/>
          <p:cNvSpPr>
            <a:spLocks noChangeArrowheads="1"/>
          </p:cNvSpPr>
          <p:nvPr/>
        </p:nvSpPr>
        <p:spPr bwMode="auto">
          <a:xfrm>
            <a:off x="1041400" y="3886200"/>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a:solidFill>
                  <a:srgbClr val="0033CC"/>
                </a:solidFill>
              </a:rPr>
              <a:t>i</a:t>
            </a:r>
            <a:endParaRPr lang="en-US" altLang="en-US"/>
          </a:p>
        </p:txBody>
      </p:sp>
      <p:sp>
        <p:nvSpPr>
          <p:cNvPr id="705547" name="Rectangle 11"/>
          <p:cNvSpPr>
            <a:spLocks noChangeArrowheads="1"/>
          </p:cNvSpPr>
          <p:nvPr/>
        </p:nvSpPr>
        <p:spPr bwMode="auto">
          <a:xfrm>
            <a:off x="1223264" y="5149596"/>
            <a:ext cx="1524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005A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dirty="0">
                <a:solidFill>
                  <a:srgbClr val="0033CC"/>
                </a:solidFill>
              </a:rPr>
              <a:t>j</a:t>
            </a:r>
            <a:endParaRPr lang="en-US" altLang="en-US" dirty="0"/>
          </a:p>
        </p:txBody>
      </p:sp>
    </p:spTree>
    <p:extLst>
      <p:ext uri="{BB962C8B-B14F-4D97-AF65-F5344CB8AC3E}">
        <p14:creationId xmlns:p14="http://schemas.microsoft.com/office/powerpoint/2010/main" val="4256877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The problem of achieving consistent comparison in distributed systems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17596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CAP Theorem</a:t>
            </a:r>
            <a:endParaRPr lang="en-US" dirty="0"/>
          </a:p>
        </p:txBody>
      </p:sp>
      <p:pic>
        <p:nvPicPr>
          <p:cNvPr id="5" name="Picture 4"/>
          <p:cNvPicPr>
            <a:picLocks noChangeAspect="1"/>
          </p:cNvPicPr>
          <p:nvPr/>
        </p:nvPicPr>
        <p:blipFill>
          <a:blip r:embed="rId2"/>
          <a:stretch>
            <a:fillRect/>
          </a:stretch>
        </p:blipFill>
        <p:spPr>
          <a:xfrm>
            <a:off x="6615365" y="1671642"/>
            <a:ext cx="2071437" cy="2978151"/>
          </a:xfrm>
          <a:prstGeom prst="rect">
            <a:avLst/>
          </a:prstGeom>
        </p:spPr>
      </p:pic>
      <p:sp>
        <p:nvSpPr>
          <p:cNvPr id="6" name="TextBox 5"/>
          <p:cNvSpPr txBox="1"/>
          <p:nvPr/>
        </p:nvSpPr>
        <p:spPr>
          <a:xfrm>
            <a:off x="310437" y="986797"/>
            <a:ext cx="5999747" cy="4832092"/>
          </a:xfrm>
          <a:prstGeom prst="rect">
            <a:avLst/>
          </a:prstGeom>
          <a:noFill/>
        </p:spPr>
        <p:txBody>
          <a:bodyPr wrap="square" rtlCol="0">
            <a:spAutoFit/>
          </a:bodyPr>
          <a:lstStyle/>
          <a:p>
            <a:pPr marL="285750" indent="-285750">
              <a:buFontTx/>
              <a:buChar char="•"/>
            </a:pPr>
            <a:r>
              <a:rPr lang="en-US" sz="2800" dirty="0"/>
              <a:t>Conjectured by Prof. Eric Brewer at PODC (Principle of Distributed Computing) 2000 keynote talk</a:t>
            </a:r>
          </a:p>
          <a:p>
            <a:pPr marL="285750" indent="-285750">
              <a:buFontTx/>
              <a:buChar char="•"/>
            </a:pPr>
            <a:r>
              <a:rPr lang="en-US" sz="2800" dirty="0" smtClean="0"/>
              <a:t>Described </a:t>
            </a:r>
            <a:r>
              <a:rPr lang="en-US" sz="2800" dirty="0"/>
              <a:t>the </a:t>
            </a:r>
            <a:r>
              <a:rPr lang="en-US" sz="2800" i="1" dirty="0"/>
              <a:t>trade-offs involved in distributed system</a:t>
            </a:r>
          </a:p>
          <a:p>
            <a:pPr marL="285750" indent="-285750">
              <a:buFontTx/>
              <a:buChar char="•"/>
            </a:pPr>
            <a:r>
              <a:rPr lang="en-US" sz="2800" dirty="0" smtClean="0"/>
              <a:t>It </a:t>
            </a:r>
            <a:r>
              <a:rPr lang="en-US" sz="2800" dirty="0"/>
              <a:t>is impossible for a web service to provide following </a:t>
            </a:r>
            <a:r>
              <a:rPr lang="en-US" sz="2800" i="1" dirty="0"/>
              <a:t>three guarantees at the same time</a:t>
            </a:r>
            <a:r>
              <a:rPr lang="en-US" sz="2800" dirty="0"/>
              <a:t>:</a:t>
            </a:r>
          </a:p>
          <a:p>
            <a:pPr marL="742950" lvl="1" indent="-285750">
              <a:buFontTx/>
              <a:buChar char="•"/>
            </a:pPr>
            <a:r>
              <a:rPr lang="en-US" sz="2800" b="1" dirty="0"/>
              <a:t>Consistency</a:t>
            </a:r>
          </a:p>
          <a:p>
            <a:pPr marL="742950" lvl="1" indent="-285750">
              <a:buFontTx/>
              <a:buChar char="•"/>
            </a:pPr>
            <a:r>
              <a:rPr lang="en-US" sz="2800" b="1" dirty="0"/>
              <a:t>Availability</a:t>
            </a:r>
          </a:p>
          <a:p>
            <a:pPr marL="742950" lvl="1" indent="-285750">
              <a:buFontTx/>
              <a:buChar char="•"/>
            </a:pPr>
            <a:r>
              <a:rPr lang="en-US" sz="2800" b="1" dirty="0"/>
              <a:t>Partition-tolerance  </a:t>
            </a:r>
          </a:p>
        </p:txBody>
      </p:sp>
    </p:spTree>
    <p:extLst>
      <p:ext uri="{BB962C8B-B14F-4D97-AF65-F5344CB8AC3E}">
        <p14:creationId xmlns:p14="http://schemas.microsoft.com/office/powerpoint/2010/main" val="4076563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normAutofit fontScale="92500" lnSpcReduction="10000"/>
          </a:bodyPr>
          <a:lstStyle/>
          <a:p>
            <a:r>
              <a:rPr lang="en-US" b="1" u="sng" dirty="0" smtClean="0"/>
              <a:t>C</a:t>
            </a:r>
            <a:r>
              <a:rPr lang="en-US" dirty="0" smtClean="0"/>
              <a:t>onsistency:</a:t>
            </a:r>
          </a:p>
          <a:p>
            <a:pPr lvl="1"/>
            <a:r>
              <a:rPr lang="en-US" dirty="0" smtClean="0"/>
              <a:t>All nodes should see the same data at the same time</a:t>
            </a:r>
          </a:p>
          <a:p>
            <a:r>
              <a:rPr lang="en-US" b="1" u="sng" dirty="0" smtClean="0"/>
              <a:t>A</a:t>
            </a:r>
            <a:r>
              <a:rPr lang="en-US" dirty="0" smtClean="0"/>
              <a:t>vailability:</a:t>
            </a:r>
          </a:p>
          <a:p>
            <a:pPr lvl="1"/>
            <a:r>
              <a:rPr lang="en-US" dirty="0" smtClean="0"/>
              <a:t>Node failures do not prevent survivors from continuing to operate</a:t>
            </a:r>
          </a:p>
          <a:p>
            <a:r>
              <a:rPr lang="en-US" b="1" u="sng" dirty="0" smtClean="0"/>
              <a:t>P</a:t>
            </a:r>
            <a:r>
              <a:rPr lang="en-US" dirty="0" smtClean="0"/>
              <a:t>artition-tolerance:</a:t>
            </a:r>
          </a:p>
          <a:p>
            <a:pPr lvl="1"/>
            <a:r>
              <a:rPr lang="en-US" dirty="0" smtClean="0"/>
              <a:t>The system continues to operate despite network partitions</a:t>
            </a:r>
          </a:p>
          <a:p>
            <a:r>
              <a:rPr lang="en-US" dirty="0" smtClean="0"/>
              <a:t>A distributed system can satisfy any two of these guarantees at the same time </a:t>
            </a:r>
            <a:r>
              <a:rPr lang="en-US" b="1" dirty="0" smtClean="0"/>
              <a:t>but not all three</a:t>
            </a:r>
          </a:p>
          <a:p>
            <a:pPr marL="457200" lvl="1" indent="0">
              <a:buNone/>
            </a:pPr>
            <a:endParaRPr lang="en-US" dirty="0" smtClean="0"/>
          </a:p>
        </p:txBody>
      </p:sp>
    </p:spTree>
    <p:extLst>
      <p:ext uri="{BB962C8B-B14F-4D97-AF65-F5344CB8AC3E}">
        <p14:creationId xmlns:p14="http://schemas.microsoft.com/office/powerpoint/2010/main" val="3695922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3" y="1747252"/>
            <a:ext cx="5224379" cy="1782012"/>
          </a:xfrm>
        </p:spPr>
        <p:txBody>
          <a:bodyPr>
            <a:normAutofit/>
          </a:bodyPr>
          <a:lstStyle/>
          <a:p>
            <a:r>
              <a:rPr lang="en-US" dirty="0" smtClean="0"/>
              <a:t>2002: Proven by research conducted by Nancy Lynch and Seth Gilbert at MIT</a:t>
            </a:r>
          </a:p>
          <a:p>
            <a:endParaRPr lang="en-US" dirty="0"/>
          </a:p>
        </p:txBody>
      </p:sp>
      <p:pic>
        <p:nvPicPr>
          <p:cNvPr id="6" name="Picture 5"/>
          <p:cNvPicPr>
            <a:picLocks noChangeAspect="1"/>
          </p:cNvPicPr>
          <p:nvPr/>
        </p:nvPicPr>
        <p:blipFill>
          <a:blip r:embed="rId2"/>
          <a:stretch>
            <a:fillRect/>
          </a:stretch>
        </p:blipFill>
        <p:spPr>
          <a:xfrm>
            <a:off x="6079743" y="1737893"/>
            <a:ext cx="2369101" cy="4401096"/>
          </a:xfrm>
          <a:prstGeom prst="rect">
            <a:avLst/>
          </a:prstGeom>
        </p:spPr>
      </p:pic>
      <p:sp>
        <p:nvSpPr>
          <p:cNvPr id="7" name="TextBox 6"/>
          <p:cNvSpPr txBox="1"/>
          <p:nvPr/>
        </p:nvSpPr>
        <p:spPr>
          <a:xfrm>
            <a:off x="291543" y="3844482"/>
            <a:ext cx="5685966" cy="1569660"/>
          </a:xfrm>
          <a:prstGeom prst="rect">
            <a:avLst/>
          </a:prstGeom>
          <a:noFill/>
        </p:spPr>
        <p:txBody>
          <a:bodyPr wrap="square" rtlCol="0">
            <a:spAutoFit/>
          </a:bodyPr>
          <a:lstStyle/>
          <a:p>
            <a:r>
              <a:rPr lang="en-US" sz="2400" dirty="0"/>
              <a:t>Gilbert, Seth, and Nancy Lynch. "Brewer's conjecture and  the feasibility of consistent, available, partition-tolerant web services." ACM SIGACT News 33.2 (2002): 51-59.</a:t>
            </a:r>
          </a:p>
        </p:txBody>
      </p:sp>
    </p:spTree>
    <p:extLst>
      <p:ext uri="{BB962C8B-B14F-4D97-AF65-F5344CB8AC3E}">
        <p14:creationId xmlns:p14="http://schemas.microsoft.com/office/powerpoint/2010/main" val="3147762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0" y="1747256"/>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537368" y="3048002"/>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A</a:t>
            </a:r>
          </a:p>
        </p:txBody>
      </p:sp>
      <p:sp>
        <p:nvSpPr>
          <p:cNvPr id="8" name="Oval 7"/>
          <p:cNvSpPr/>
          <p:nvPr/>
        </p:nvSpPr>
        <p:spPr>
          <a:xfrm>
            <a:off x="5005136" y="3048002"/>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0" name="Straight Connector 9"/>
          <p:cNvCxnSpPr/>
          <p:nvPr/>
        </p:nvCxnSpPr>
        <p:spPr>
          <a:xfrm>
            <a:off x="3930315" y="2673686"/>
            <a:ext cx="0" cy="282073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852739" y="4318004"/>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71" y="4919578"/>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554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0" y="942944"/>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537368"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A</a:t>
            </a:r>
          </a:p>
        </p:txBody>
      </p:sp>
      <p:sp>
        <p:nvSpPr>
          <p:cNvPr id="8" name="Oval 7"/>
          <p:cNvSpPr/>
          <p:nvPr/>
        </p:nvSpPr>
        <p:spPr>
          <a:xfrm>
            <a:off x="5005136"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0" name="Straight Connector 9"/>
          <p:cNvCxnSpPr/>
          <p:nvPr/>
        </p:nvCxnSpPr>
        <p:spPr>
          <a:xfrm>
            <a:off x="3930315" y="1869374"/>
            <a:ext cx="0" cy="282073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852739" y="351369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71" y="4115266"/>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118895" y="3513692"/>
            <a:ext cx="688474"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256635" y="4115270"/>
            <a:ext cx="681789" cy="574843"/>
          </a:xfrm>
          <a:prstGeom prst="rect">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6128087" y="1707098"/>
            <a:ext cx="2802021" cy="523220"/>
          </a:xfrm>
          <a:prstGeom prst="rect">
            <a:avLst/>
          </a:prstGeom>
          <a:noFill/>
        </p:spPr>
        <p:txBody>
          <a:bodyPr wrap="square" rtlCol="0">
            <a:spAutoFit/>
          </a:bodyPr>
          <a:lstStyle/>
          <a:p>
            <a:r>
              <a:rPr lang="en-US" sz="2800" b="1" u="sng" dirty="0"/>
              <a:t>Not Consistent!</a:t>
            </a:r>
          </a:p>
        </p:txBody>
      </p:sp>
      <p:sp>
        <p:nvSpPr>
          <p:cNvPr id="14" name="TextBox 13"/>
          <p:cNvSpPr txBox="1"/>
          <p:nvPr/>
        </p:nvSpPr>
        <p:spPr>
          <a:xfrm>
            <a:off x="842211" y="5310040"/>
            <a:ext cx="3636210" cy="523220"/>
          </a:xfrm>
          <a:prstGeom prst="rect">
            <a:avLst/>
          </a:prstGeom>
          <a:noFill/>
        </p:spPr>
        <p:txBody>
          <a:bodyPr wrap="square" rtlCol="0">
            <a:spAutoFit/>
          </a:bodyPr>
          <a:lstStyle/>
          <a:p>
            <a:r>
              <a:rPr lang="en-US" sz="2800" dirty="0"/>
              <a:t>Respond to client</a:t>
            </a:r>
          </a:p>
        </p:txBody>
      </p:sp>
    </p:spTree>
    <p:extLst>
      <p:ext uri="{BB962C8B-B14F-4D97-AF65-F5344CB8AC3E}">
        <p14:creationId xmlns:p14="http://schemas.microsoft.com/office/powerpoint/2010/main" val="136975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Till the last class we have studied about the following</a:t>
            </a:r>
          </a:p>
          <a:p>
            <a:pPr lvl="1"/>
            <a:r>
              <a:rPr lang="en-US" dirty="0" smtClean="0"/>
              <a:t>Why failures occur – the degradation hypothesis</a:t>
            </a:r>
          </a:p>
          <a:p>
            <a:pPr lvl="1"/>
            <a:r>
              <a:rPr lang="en-US" dirty="0" smtClean="0"/>
              <a:t>Failure as a random process</a:t>
            </a:r>
          </a:p>
          <a:p>
            <a:pPr lvl="1"/>
            <a:r>
              <a:rPr lang="en-US" dirty="0" smtClean="0"/>
              <a:t>Estimating failure probability and reducing failure likelihood by using parallel blocks.</a:t>
            </a:r>
          </a:p>
          <a:p>
            <a:pPr lvl="1"/>
            <a:r>
              <a:rPr lang="en-US" dirty="0" smtClean="0"/>
              <a:t>Fault tree analysis and FMECA analysis.</a:t>
            </a:r>
          </a:p>
          <a:p>
            <a:pPr lvl="1"/>
            <a:r>
              <a:rPr lang="en-US" dirty="0" smtClean="0"/>
              <a:t>We have also gone through the basics of distributed systems</a:t>
            </a:r>
          </a:p>
          <a:p>
            <a:pPr lvl="1"/>
            <a:r>
              <a:rPr lang="en-US" dirty="0" smtClean="0"/>
              <a:t>We have reviewed various testing methods and how they can be used to find bugs.</a:t>
            </a:r>
          </a:p>
          <a:p>
            <a:pPr lvl="1"/>
            <a:r>
              <a:rPr lang="en-US" dirty="0" smtClean="0"/>
              <a:t>We also discussed briefly about monitoring: </a:t>
            </a:r>
            <a:r>
              <a:rPr lang="en-US" dirty="0" err="1" smtClean="0"/>
              <a:t>Influx-db;collect-d</a:t>
            </a:r>
            <a:r>
              <a:rPr lang="en-US" dirty="0"/>
              <a:t> </a:t>
            </a:r>
            <a:r>
              <a:rPr lang="en-US" dirty="0" smtClean="0"/>
              <a:t>and </a:t>
            </a:r>
            <a:r>
              <a:rPr lang="en-US" dirty="0" err="1" smtClean="0"/>
              <a:t>grafana</a:t>
            </a:r>
            <a:r>
              <a:rPr lang="en-US" dirty="0" smtClean="0"/>
              <a:t>.</a:t>
            </a:r>
            <a:endParaRPr lang="en-US" dirty="0"/>
          </a:p>
        </p:txBody>
      </p:sp>
    </p:spTree>
    <p:extLst>
      <p:ext uri="{BB962C8B-B14F-4D97-AF65-F5344CB8AC3E}">
        <p14:creationId xmlns:p14="http://schemas.microsoft.com/office/powerpoint/2010/main" val="229590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384048" y="942944"/>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464216"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A</a:t>
            </a:r>
          </a:p>
        </p:txBody>
      </p:sp>
      <p:sp>
        <p:nvSpPr>
          <p:cNvPr id="8" name="Oval 7"/>
          <p:cNvSpPr/>
          <p:nvPr/>
        </p:nvSpPr>
        <p:spPr>
          <a:xfrm>
            <a:off x="4931984"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0" name="Straight Connector 9"/>
          <p:cNvCxnSpPr/>
          <p:nvPr/>
        </p:nvCxnSpPr>
        <p:spPr>
          <a:xfrm>
            <a:off x="3857163" y="1869374"/>
            <a:ext cx="0" cy="2820737"/>
          </a:xfrm>
          <a:prstGeom prst="line">
            <a:avLst/>
          </a:prstGeom>
          <a:ln w="63500"/>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4779587" y="351369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680619" y="4115266"/>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045743" y="3513692"/>
            <a:ext cx="688474"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054935" y="1707098"/>
            <a:ext cx="2802021" cy="523220"/>
          </a:xfrm>
          <a:prstGeom prst="rect">
            <a:avLst/>
          </a:prstGeom>
          <a:noFill/>
        </p:spPr>
        <p:txBody>
          <a:bodyPr wrap="square" rtlCol="0">
            <a:spAutoFit/>
          </a:bodyPr>
          <a:lstStyle/>
          <a:p>
            <a:r>
              <a:rPr lang="en-US" sz="2800" b="1" u="sng" dirty="0"/>
              <a:t>Not Available!</a:t>
            </a:r>
          </a:p>
        </p:txBody>
      </p:sp>
      <p:pic>
        <p:nvPicPr>
          <p:cNvPr id="11" name="Picture 10"/>
          <p:cNvPicPr>
            <a:picLocks noChangeAspect="1"/>
          </p:cNvPicPr>
          <p:nvPr/>
        </p:nvPicPr>
        <p:blipFill>
          <a:blip r:embed="rId2"/>
          <a:stretch>
            <a:fillRect/>
          </a:stretch>
        </p:blipFill>
        <p:spPr>
          <a:xfrm>
            <a:off x="2382302" y="3339898"/>
            <a:ext cx="703833" cy="694490"/>
          </a:xfrm>
          <a:prstGeom prst="rect">
            <a:avLst/>
          </a:prstGeom>
        </p:spPr>
      </p:pic>
      <p:sp>
        <p:nvSpPr>
          <p:cNvPr id="17" name="TextBox 16"/>
          <p:cNvSpPr txBox="1"/>
          <p:nvPr/>
        </p:nvSpPr>
        <p:spPr>
          <a:xfrm>
            <a:off x="769059" y="5310040"/>
            <a:ext cx="3636210" cy="523220"/>
          </a:xfrm>
          <a:prstGeom prst="rect">
            <a:avLst/>
          </a:prstGeom>
          <a:noFill/>
        </p:spPr>
        <p:txBody>
          <a:bodyPr wrap="square" rtlCol="0">
            <a:spAutoFit/>
          </a:bodyPr>
          <a:lstStyle/>
          <a:p>
            <a:r>
              <a:rPr lang="en-US" sz="2800" dirty="0"/>
              <a:t>Wait to be updated</a:t>
            </a:r>
          </a:p>
        </p:txBody>
      </p:sp>
    </p:spTree>
    <p:extLst>
      <p:ext uri="{BB962C8B-B14F-4D97-AF65-F5344CB8AC3E}">
        <p14:creationId xmlns:p14="http://schemas.microsoft.com/office/powerpoint/2010/main" val="15571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 Proof</a:t>
            </a:r>
            <a:endParaRPr lang="en-US" dirty="0"/>
          </a:p>
        </p:txBody>
      </p:sp>
      <p:sp>
        <p:nvSpPr>
          <p:cNvPr id="3" name="Content Placeholder 2"/>
          <p:cNvSpPr>
            <a:spLocks noGrp="1"/>
          </p:cNvSpPr>
          <p:nvPr>
            <p:ph idx="1"/>
          </p:nvPr>
        </p:nvSpPr>
        <p:spPr>
          <a:xfrm>
            <a:off x="457200" y="942944"/>
            <a:ext cx="7349958" cy="832853"/>
          </a:xfrm>
        </p:spPr>
        <p:txBody>
          <a:bodyPr>
            <a:normAutofit/>
          </a:bodyPr>
          <a:lstStyle/>
          <a:p>
            <a:r>
              <a:rPr lang="en-US" dirty="0" smtClean="0"/>
              <a:t>A simple proof using two nodes:</a:t>
            </a:r>
          </a:p>
          <a:p>
            <a:endParaRPr lang="en-US" dirty="0"/>
          </a:p>
        </p:txBody>
      </p:sp>
      <p:sp>
        <p:nvSpPr>
          <p:cNvPr id="4" name="Oval 3"/>
          <p:cNvSpPr/>
          <p:nvPr/>
        </p:nvSpPr>
        <p:spPr>
          <a:xfrm>
            <a:off x="1537368"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A</a:t>
            </a:r>
          </a:p>
        </p:txBody>
      </p:sp>
      <p:sp>
        <p:nvSpPr>
          <p:cNvPr id="8" name="Oval 7"/>
          <p:cNvSpPr/>
          <p:nvPr/>
        </p:nvSpPr>
        <p:spPr>
          <a:xfrm>
            <a:off x="5005136" y="2243690"/>
            <a:ext cx="1122948" cy="109621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000000"/>
                </a:solidFill>
              </a:rPr>
              <a:t>B</a:t>
            </a:r>
          </a:p>
        </p:txBody>
      </p:sp>
      <p:cxnSp>
        <p:nvCxnSpPr>
          <p:cNvPr id="15" name="Straight Arrow Connector 14"/>
          <p:cNvCxnSpPr/>
          <p:nvPr/>
        </p:nvCxnSpPr>
        <p:spPr>
          <a:xfrm flipV="1">
            <a:off x="4852739" y="3513692"/>
            <a:ext cx="614947"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6" name="5-Point Star 15"/>
          <p:cNvSpPr/>
          <p:nvPr/>
        </p:nvSpPr>
        <p:spPr>
          <a:xfrm>
            <a:off x="5753771" y="4115266"/>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a:off x="2118895" y="3513692"/>
            <a:ext cx="688474" cy="160421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128084" y="1707102"/>
            <a:ext cx="2815390" cy="954107"/>
          </a:xfrm>
          <a:prstGeom prst="rect">
            <a:avLst/>
          </a:prstGeom>
          <a:noFill/>
        </p:spPr>
        <p:txBody>
          <a:bodyPr wrap="square" rtlCol="0">
            <a:spAutoFit/>
          </a:bodyPr>
          <a:lstStyle/>
          <a:p>
            <a:r>
              <a:rPr lang="en-US" sz="2800" b="1" u="sng" dirty="0"/>
              <a:t>Not Partition Tolerant!</a:t>
            </a:r>
          </a:p>
        </p:txBody>
      </p:sp>
      <p:sp>
        <p:nvSpPr>
          <p:cNvPr id="17" name="TextBox 16"/>
          <p:cNvSpPr txBox="1"/>
          <p:nvPr/>
        </p:nvSpPr>
        <p:spPr>
          <a:xfrm>
            <a:off x="842211" y="5310040"/>
            <a:ext cx="3636210" cy="523220"/>
          </a:xfrm>
          <a:prstGeom prst="rect">
            <a:avLst/>
          </a:prstGeom>
          <a:noFill/>
        </p:spPr>
        <p:txBody>
          <a:bodyPr wrap="square" rtlCol="0">
            <a:spAutoFit/>
          </a:bodyPr>
          <a:lstStyle/>
          <a:p>
            <a:r>
              <a:rPr lang="en-US" sz="2800" dirty="0"/>
              <a:t>A gets updated from B</a:t>
            </a:r>
          </a:p>
        </p:txBody>
      </p:sp>
      <p:sp>
        <p:nvSpPr>
          <p:cNvPr id="14" name="5-Point Star 13"/>
          <p:cNvSpPr/>
          <p:nvPr/>
        </p:nvSpPr>
        <p:spPr>
          <a:xfrm>
            <a:off x="1370266" y="3933455"/>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807371" y="2751690"/>
            <a:ext cx="2045369" cy="1"/>
          </a:xfrm>
          <a:prstGeom prst="straightConnector1">
            <a:avLst/>
          </a:prstGeom>
          <a:ln w="50800">
            <a:tailEnd type="arrow"/>
          </a:ln>
        </p:spPr>
        <p:style>
          <a:lnRef idx="2">
            <a:schemeClr val="accent1"/>
          </a:lnRef>
          <a:fillRef idx="0">
            <a:schemeClr val="accent1"/>
          </a:fillRef>
          <a:effectRef idx="1">
            <a:schemeClr val="accent1"/>
          </a:effectRef>
          <a:fontRef idx="minor">
            <a:schemeClr val="tx1"/>
          </a:fontRef>
        </p:style>
      </p:cxnSp>
      <p:sp>
        <p:nvSpPr>
          <p:cNvPr id="19" name="5-Point Star 18"/>
          <p:cNvSpPr/>
          <p:nvPr/>
        </p:nvSpPr>
        <p:spPr>
          <a:xfrm>
            <a:off x="3513224" y="1909476"/>
            <a:ext cx="748631" cy="668422"/>
          </a:xfrm>
          <a:prstGeom prst="star5">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910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is important?</a:t>
            </a:r>
            <a:endParaRPr lang="en-US" dirty="0"/>
          </a:p>
        </p:txBody>
      </p:sp>
      <p:sp>
        <p:nvSpPr>
          <p:cNvPr id="3" name="Content Placeholder 2"/>
          <p:cNvSpPr>
            <a:spLocks noGrp="1"/>
          </p:cNvSpPr>
          <p:nvPr>
            <p:ph idx="1"/>
          </p:nvPr>
        </p:nvSpPr>
        <p:spPr>
          <a:xfrm>
            <a:off x="457200" y="942944"/>
            <a:ext cx="8229600" cy="4708525"/>
          </a:xfrm>
        </p:spPr>
        <p:txBody>
          <a:bodyPr>
            <a:normAutofit/>
          </a:bodyPr>
          <a:lstStyle/>
          <a:p>
            <a:r>
              <a:rPr lang="en-US" dirty="0" smtClean="0"/>
              <a:t>All modern databases are </a:t>
            </a:r>
            <a:r>
              <a:rPr lang="en-US" b="1" dirty="0" smtClean="0"/>
              <a:t>distributed</a:t>
            </a:r>
            <a:r>
              <a:rPr lang="en-US" dirty="0" smtClean="0"/>
              <a:t> (Big Data Trend, etc.)</a:t>
            </a:r>
          </a:p>
          <a:p>
            <a:r>
              <a:rPr lang="en-US" dirty="0" smtClean="0"/>
              <a:t>CAP theorem describes the </a:t>
            </a:r>
            <a:r>
              <a:rPr lang="en-US" b="1" dirty="0" smtClean="0"/>
              <a:t>trade-offs </a:t>
            </a:r>
            <a:r>
              <a:rPr lang="en-US" dirty="0" smtClean="0"/>
              <a:t>involved in distributed systems</a:t>
            </a:r>
          </a:p>
          <a:p>
            <a:r>
              <a:rPr lang="en-US" dirty="0" smtClean="0"/>
              <a:t>A proper understanding of CAP theorem is essential to </a:t>
            </a:r>
            <a:r>
              <a:rPr lang="en-US" b="1" dirty="0" smtClean="0"/>
              <a:t>making decisions </a:t>
            </a:r>
            <a:r>
              <a:rPr lang="en-US" dirty="0" smtClean="0"/>
              <a:t>about the  distributed database </a:t>
            </a:r>
            <a:r>
              <a:rPr lang="en-US" b="1" dirty="0" smtClean="0"/>
              <a:t>design</a:t>
            </a:r>
          </a:p>
          <a:p>
            <a:r>
              <a:rPr lang="en-US" dirty="0" smtClean="0"/>
              <a:t>Misunderstanding can lead to </a:t>
            </a:r>
            <a:r>
              <a:rPr lang="en-US" b="1" dirty="0" smtClean="0"/>
              <a:t>erroneous or inappropriate</a:t>
            </a:r>
            <a:r>
              <a:rPr lang="en-US" dirty="0" smtClean="0"/>
              <a:t> design choices</a:t>
            </a:r>
            <a:endParaRPr lang="en-US" dirty="0"/>
          </a:p>
        </p:txBody>
      </p:sp>
    </p:spTree>
    <p:extLst>
      <p:ext uri="{BB962C8B-B14F-4D97-AF65-F5344CB8AC3E}">
        <p14:creationId xmlns:p14="http://schemas.microsoft.com/office/powerpoint/2010/main" val="901002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63" y="-182562"/>
            <a:ext cx="8689473" cy="1143000"/>
          </a:xfrm>
        </p:spPr>
        <p:txBody>
          <a:bodyPr>
            <a:normAutofit fontScale="90000"/>
          </a:bodyPr>
          <a:lstStyle/>
          <a:p>
            <a:r>
              <a:rPr lang="en-US" dirty="0" smtClean="0"/>
              <a:t>Problem for Relational Database to Scale</a:t>
            </a:r>
            <a:endParaRPr lang="en-US" dirty="0"/>
          </a:p>
        </p:txBody>
      </p:sp>
      <p:sp>
        <p:nvSpPr>
          <p:cNvPr id="3" name="Content Placeholder 2"/>
          <p:cNvSpPr>
            <a:spLocks noGrp="1"/>
          </p:cNvSpPr>
          <p:nvPr>
            <p:ph idx="1"/>
          </p:nvPr>
        </p:nvSpPr>
        <p:spPr/>
        <p:txBody>
          <a:bodyPr/>
          <a:lstStyle/>
          <a:p>
            <a:r>
              <a:rPr lang="en-US" dirty="0" smtClean="0"/>
              <a:t>The Relational Database is built on the principle of </a:t>
            </a:r>
            <a:r>
              <a:rPr lang="en-US" b="1" dirty="0" smtClean="0"/>
              <a:t>ACID</a:t>
            </a:r>
            <a:r>
              <a:rPr lang="en-US" dirty="0" smtClean="0"/>
              <a:t> (Atomicity, Consistency, Isolation, Durability)</a:t>
            </a:r>
          </a:p>
          <a:p>
            <a:r>
              <a:rPr lang="en-US" dirty="0" smtClean="0"/>
              <a:t>It implies that a truly distributed relational database should have </a:t>
            </a:r>
            <a:r>
              <a:rPr lang="en-US" b="1" dirty="0" smtClean="0"/>
              <a:t>availability, consistency and partition tolerance</a:t>
            </a:r>
            <a:r>
              <a:rPr lang="en-US" dirty="0" smtClean="0"/>
              <a:t>.</a:t>
            </a:r>
          </a:p>
          <a:p>
            <a:r>
              <a:rPr lang="en-US" dirty="0" smtClean="0"/>
              <a:t>Which unfortunately is </a:t>
            </a:r>
            <a:r>
              <a:rPr lang="en-US" b="1" dirty="0" smtClean="0"/>
              <a:t>impossible</a:t>
            </a:r>
            <a:r>
              <a:rPr lang="en-US" dirty="0" smtClean="0"/>
              <a:t> …</a:t>
            </a:r>
            <a:endParaRPr lang="en-US" dirty="0"/>
          </a:p>
        </p:txBody>
      </p:sp>
    </p:spTree>
    <p:extLst>
      <p:ext uri="{BB962C8B-B14F-4D97-AF65-F5344CB8AC3E}">
        <p14:creationId xmlns:p14="http://schemas.microsoft.com/office/powerpoint/2010/main" val="911041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58" y="114221"/>
            <a:ext cx="8529052" cy="955257"/>
          </a:xfrm>
        </p:spPr>
        <p:txBody>
          <a:bodyPr>
            <a:normAutofit/>
          </a:bodyPr>
          <a:lstStyle/>
          <a:p>
            <a:r>
              <a:rPr lang="en-US" dirty="0" smtClean="0"/>
              <a:t>Revisit CAP Theorem</a:t>
            </a:r>
            <a:endParaRPr lang="en-US" dirty="0"/>
          </a:p>
        </p:txBody>
      </p:sp>
      <p:grpSp>
        <p:nvGrpSpPr>
          <p:cNvPr id="3" name="Group 2"/>
          <p:cNvGrpSpPr/>
          <p:nvPr/>
        </p:nvGrpSpPr>
        <p:grpSpPr>
          <a:xfrm>
            <a:off x="4834385" y="2260950"/>
            <a:ext cx="3916958" cy="3261308"/>
            <a:chOff x="1657674" y="1417639"/>
            <a:chExt cx="5748420" cy="5012571"/>
          </a:xfrm>
        </p:grpSpPr>
        <p:sp>
          <p:nvSpPr>
            <p:cNvPr id="4" name="Oval 3"/>
            <p:cNvSpPr/>
            <p:nvPr/>
          </p:nvSpPr>
          <p:spPr>
            <a:xfrm>
              <a:off x="1657674" y="1417639"/>
              <a:ext cx="3141579" cy="3154362"/>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5" name="Oval 4"/>
            <p:cNvSpPr/>
            <p:nvPr/>
          </p:nvSpPr>
          <p:spPr>
            <a:xfrm>
              <a:off x="4069338" y="1417639"/>
              <a:ext cx="3336756" cy="3154362"/>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A</a:t>
              </a:r>
            </a:p>
          </p:txBody>
        </p:sp>
        <p:sp>
          <p:nvSpPr>
            <p:cNvPr id="6" name="Oval 5"/>
            <p:cNvSpPr/>
            <p:nvPr/>
          </p:nvSpPr>
          <p:spPr>
            <a:xfrm>
              <a:off x="2847464" y="3088105"/>
              <a:ext cx="3395578" cy="3342105"/>
            </a:xfrm>
            <a:prstGeom prst="ellipse">
              <a:avLst/>
            </a:prstGeom>
            <a:solidFill>
              <a:srgbClr val="FF0000">
                <a:alpha val="50000"/>
              </a:srgbClr>
            </a:soli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P</a:t>
              </a:r>
            </a:p>
          </p:txBody>
        </p:sp>
        <p:sp>
          <p:nvSpPr>
            <p:cNvPr id="7" name="Multiply 6"/>
            <p:cNvSpPr/>
            <p:nvPr/>
          </p:nvSpPr>
          <p:spPr>
            <a:xfrm>
              <a:off x="4197684" y="2954421"/>
              <a:ext cx="507990" cy="100263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364579" y="866862"/>
            <a:ext cx="4892842" cy="4862870"/>
          </a:xfrm>
          <a:prstGeom prst="rect">
            <a:avLst/>
          </a:prstGeom>
          <a:noFill/>
        </p:spPr>
        <p:txBody>
          <a:bodyPr wrap="square" rtlCol="0">
            <a:spAutoFit/>
          </a:bodyPr>
          <a:lstStyle/>
          <a:p>
            <a:pPr marL="285750" indent="-285750">
              <a:buFontTx/>
              <a:buChar char="•"/>
            </a:pPr>
            <a:r>
              <a:rPr lang="en-US" sz="2400" dirty="0"/>
              <a:t>Of the following three guarantees potentially offered a by distributed systems:</a:t>
            </a:r>
          </a:p>
          <a:p>
            <a:pPr marL="742950" lvl="1" indent="-285750">
              <a:buFontTx/>
              <a:buChar char="•"/>
            </a:pPr>
            <a:r>
              <a:rPr lang="en-US" sz="2400" dirty="0"/>
              <a:t>Consistency</a:t>
            </a:r>
          </a:p>
          <a:p>
            <a:pPr marL="742950" lvl="1" indent="-285750">
              <a:buFontTx/>
              <a:buChar char="•"/>
            </a:pPr>
            <a:r>
              <a:rPr lang="en-US" sz="2400" dirty="0"/>
              <a:t>Availability</a:t>
            </a:r>
          </a:p>
          <a:p>
            <a:pPr marL="742950" lvl="1" indent="-285750">
              <a:buFontTx/>
              <a:buChar char="•"/>
            </a:pPr>
            <a:r>
              <a:rPr lang="en-US" sz="2400" dirty="0"/>
              <a:t>Partition tolerance</a:t>
            </a:r>
          </a:p>
          <a:p>
            <a:pPr lvl="1"/>
            <a:endParaRPr lang="en-US" sz="1100" dirty="0"/>
          </a:p>
          <a:p>
            <a:pPr marL="285750" indent="-285750">
              <a:buFontTx/>
              <a:buChar char="•"/>
            </a:pPr>
            <a:r>
              <a:rPr lang="en-US" sz="2400" dirty="0"/>
              <a:t>Pick two</a:t>
            </a:r>
          </a:p>
          <a:p>
            <a:endParaRPr lang="en-US" sz="1100" dirty="0"/>
          </a:p>
          <a:p>
            <a:pPr marL="285750" indent="-285750">
              <a:buFontTx/>
              <a:buChar char="•"/>
            </a:pPr>
            <a:r>
              <a:rPr lang="en-US" sz="2400" dirty="0"/>
              <a:t>This suggests there are three kinds of distributed systems:</a:t>
            </a:r>
          </a:p>
          <a:p>
            <a:pPr marL="742950" lvl="1" indent="-285750">
              <a:buFontTx/>
              <a:buChar char="•"/>
            </a:pPr>
            <a:r>
              <a:rPr lang="en-US" sz="2400" dirty="0"/>
              <a:t>CP</a:t>
            </a:r>
          </a:p>
          <a:p>
            <a:pPr marL="742950" lvl="1" indent="-285750">
              <a:buFontTx/>
              <a:buChar char="•"/>
            </a:pPr>
            <a:r>
              <a:rPr lang="en-US" sz="2400" dirty="0"/>
              <a:t>AP</a:t>
            </a:r>
          </a:p>
          <a:p>
            <a:pPr marL="742950" lvl="1" indent="-285750">
              <a:buFontTx/>
              <a:buChar char="•"/>
            </a:pPr>
            <a:r>
              <a:rPr lang="en-US" sz="2400" dirty="0"/>
              <a:t>CA</a:t>
            </a:r>
          </a:p>
        </p:txBody>
      </p:sp>
      <p:sp>
        <p:nvSpPr>
          <p:cNvPr id="9" name="Rectangle 8"/>
          <p:cNvSpPr/>
          <p:nvPr/>
        </p:nvSpPr>
        <p:spPr>
          <a:xfrm>
            <a:off x="2811000" y="5522262"/>
            <a:ext cx="2406316" cy="65505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i="1" dirty="0">
                <a:solidFill>
                  <a:srgbClr val="000000"/>
                </a:solidFill>
              </a:rPr>
              <a:t>Any problems?</a:t>
            </a:r>
          </a:p>
        </p:txBody>
      </p:sp>
    </p:spTree>
    <p:extLst>
      <p:ext uri="{BB962C8B-B14F-4D97-AF65-F5344CB8AC3E}">
        <p14:creationId xmlns:p14="http://schemas.microsoft.com/office/powerpoint/2010/main" val="261929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58" y="114221"/>
            <a:ext cx="8529052" cy="955257"/>
          </a:xfrm>
        </p:spPr>
        <p:txBody>
          <a:bodyPr>
            <a:normAutofit/>
          </a:bodyPr>
          <a:lstStyle/>
          <a:p>
            <a:r>
              <a:rPr lang="en-US" dirty="0" smtClean="0"/>
              <a:t>Consistency or Availability</a:t>
            </a:r>
            <a:endParaRPr lang="en-US" dirty="0"/>
          </a:p>
        </p:txBody>
      </p:sp>
      <p:grpSp>
        <p:nvGrpSpPr>
          <p:cNvPr id="3" name="Group 2"/>
          <p:cNvGrpSpPr/>
          <p:nvPr/>
        </p:nvGrpSpPr>
        <p:grpSpPr>
          <a:xfrm>
            <a:off x="5016570" y="1940113"/>
            <a:ext cx="3916958" cy="3261308"/>
            <a:chOff x="1657674" y="1417639"/>
            <a:chExt cx="5748420" cy="5012571"/>
          </a:xfrm>
        </p:grpSpPr>
        <p:sp>
          <p:nvSpPr>
            <p:cNvPr id="4" name="Oval 3"/>
            <p:cNvSpPr/>
            <p:nvPr/>
          </p:nvSpPr>
          <p:spPr>
            <a:xfrm>
              <a:off x="1657674" y="1417639"/>
              <a:ext cx="3141579" cy="3154362"/>
            </a:xfrm>
            <a:prstGeom prst="ellipse">
              <a:avLst/>
            </a:prstGeom>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C</a:t>
              </a:r>
            </a:p>
          </p:txBody>
        </p:sp>
        <p:sp>
          <p:nvSpPr>
            <p:cNvPr id="5" name="Oval 4"/>
            <p:cNvSpPr/>
            <p:nvPr/>
          </p:nvSpPr>
          <p:spPr>
            <a:xfrm>
              <a:off x="4069338" y="1417639"/>
              <a:ext cx="3336756" cy="3154362"/>
            </a:xfrm>
            <a:prstGeom prst="ellipse">
              <a:avLst/>
            </a:prstGeom>
            <a:solidFill>
              <a:srgbClr val="008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A</a:t>
              </a:r>
            </a:p>
          </p:txBody>
        </p:sp>
        <p:sp>
          <p:nvSpPr>
            <p:cNvPr id="6" name="Oval 5"/>
            <p:cNvSpPr/>
            <p:nvPr/>
          </p:nvSpPr>
          <p:spPr>
            <a:xfrm>
              <a:off x="2847464" y="3088105"/>
              <a:ext cx="3395578" cy="3342105"/>
            </a:xfrm>
            <a:prstGeom prst="ellipse">
              <a:avLst/>
            </a:prstGeom>
            <a:solidFill>
              <a:srgbClr val="FF0000">
                <a:alpha val="50000"/>
              </a:srgbClr>
            </a:soli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t>P</a:t>
              </a:r>
            </a:p>
          </p:txBody>
        </p:sp>
        <p:sp>
          <p:nvSpPr>
            <p:cNvPr id="7" name="Multiply 6"/>
            <p:cNvSpPr/>
            <p:nvPr/>
          </p:nvSpPr>
          <p:spPr>
            <a:xfrm>
              <a:off x="4197684" y="2954421"/>
              <a:ext cx="507990" cy="1002632"/>
            </a:xfrm>
            <a:prstGeom prst="mathMultiply">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 name="TextBox 7"/>
          <p:cNvSpPr txBox="1"/>
          <p:nvPr/>
        </p:nvSpPr>
        <p:spPr>
          <a:xfrm>
            <a:off x="64008" y="949158"/>
            <a:ext cx="5269992" cy="3347070"/>
          </a:xfrm>
          <a:prstGeom prst="rect">
            <a:avLst/>
          </a:prstGeom>
          <a:noFill/>
        </p:spPr>
        <p:txBody>
          <a:bodyPr wrap="square" rtlCol="0">
            <a:spAutoFit/>
          </a:bodyPr>
          <a:lstStyle/>
          <a:p>
            <a:pPr marL="285750" indent="-285750">
              <a:buFontTx/>
              <a:buChar char="•"/>
            </a:pPr>
            <a:r>
              <a:rPr lang="en-US" sz="2000" dirty="0"/>
              <a:t>Consistency and Availability is not “binary” decision</a:t>
            </a:r>
          </a:p>
          <a:p>
            <a:pPr lvl="1"/>
            <a:endParaRPr lang="en-US" sz="1050" dirty="0"/>
          </a:p>
          <a:p>
            <a:pPr marL="285750" indent="-285750">
              <a:buFontTx/>
              <a:buChar char="•"/>
            </a:pPr>
            <a:r>
              <a:rPr lang="en-US" sz="2000" dirty="0"/>
              <a:t>AP systems relax consistency in favor of availability – but are not inconsistent</a:t>
            </a:r>
          </a:p>
          <a:p>
            <a:endParaRPr lang="en-US" sz="1050" dirty="0"/>
          </a:p>
          <a:p>
            <a:pPr marL="285750" indent="-285750">
              <a:buFontTx/>
              <a:buChar char="•"/>
            </a:pPr>
            <a:r>
              <a:rPr lang="en-US" sz="2000" dirty="0"/>
              <a:t>CP systems sacrifice availability for consistency- but are not unavailable</a:t>
            </a:r>
          </a:p>
          <a:p>
            <a:endParaRPr lang="en-US" sz="1050" dirty="0"/>
          </a:p>
          <a:p>
            <a:pPr marL="285750" indent="-285750">
              <a:buFontTx/>
              <a:buChar char="•"/>
            </a:pPr>
            <a:r>
              <a:rPr lang="en-US" sz="2000" dirty="0"/>
              <a:t>This suggests both AP and CP systems can offer a degree of consistency, and availability, as well as partition tolerance</a:t>
            </a:r>
          </a:p>
        </p:txBody>
      </p:sp>
    </p:spTree>
    <p:extLst>
      <p:ext uri="{BB962C8B-B14F-4D97-AF65-F5344CB8AC3E}">
        <p14:creationId xmlns:p14="http://schemas.microsoft.com/office/powerpoint/2010/main" val="12980138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 Best Effort </a:t>
            </a:r>
            <a:r>
              <a:rPr lang="en-US" dirty="0"/>
              <a:t>C</a:t>
            </a:r>
            <a:r>
              <a:rPr lang="en-US" dirty="0" smtClean="0"/>
              <a:t>onsistency</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Web Caching</a:t>
            </a:r>
          </a:p>
          <a:p>
            <a:pPr lvl="1"/>
            <a:r>
              <a:rPr lang="en-US" dirty="0" smtClean="0"/>
              <a:t>DNS</a:t>
            </a:r>
          </a:p>
          <a:p>
            <a:r>
              <a:rPr lang="en-US" dirty="0" smtClean="0"/>
              <a:t>Trait:</a:t>
            </a:r>
          </a:p>
          <a:p>
            <a:pPr lvl="1"/>
            <a:r>
              <a:rPr lang="en-US" dirty="0" smtClean="0"/>
              <a:t>Optimistic</a:t>
            </a:r>
          </a:p>
          <a:p>
            <a:pPr lvl="1"/>
            <a:r>
              <a:rPr lang="en-US" dirty="0" smtClean="0"/>
              <a:t>Expiration/Time-to-live</a:t>
            </a:r>
          </a:p>
          <a:p>
            <a:pPr lvl="1"/>
            <a:r>
              <a:rPr lang="en-US" dirty="0" smtClean="0"/>
              <a:t>Conflict resolution</a:t>
            </a:r>
          </a:p>
        </p:txBody>
      </p:sp>
    </p:spTree>
    <p:extLst>
      <p:ext uri="{BB962C8B-B14F-4D97-AF65-F5344CB8AC3E}">
        <p14:creationId xmlns:p14="http://schemas.microsoft.com/office/powerpoint/2010/main" val="1410465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P: Best Effort Availability</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Majority protocols</a:t>
            </a:r>
          </a:p>
          <a:p>
            <a:pPr lvl="1"/>
            <a:r>
              <a:rPr lang="en-US" dirty="0" smtClean="0"/>
              <a:t>Distributed Locking (Google Chubby Lock service)</a:t>
            </a:r>
          </a:p>
          <a:p>
            <a:r>
              <a:rPr lang="en-US" dirty="0" smtClean="0"/>
              <a:t>Trait:</a:t>
            </a:r>
          </a:p>
          <a:p>
            <a:pPr lvl="1"/>
            <a:r>
              <a:rPr lang="en-US" dirty="0" smtClean="0"/>
              <a:t>Pessimistic locking</a:t>
            </a:r>
          </a:p>
          <a:p>
            <a:pPr lvl="1"/>
            <a:r>
              <a:rPr lang="en-US" dirty="0" smtClean="0"/>
              <a:t>Make minority partition unavailable</a:t>
            </a:r>
          </a:p>
        </p:txBody>
      </p:sp>
    </p:spTree>
    <p:extLst>
      <p:ext uri="{BB962C8B-B14F-4D97-AF65-F5344CB8AC3E}">
        <p14:creationId xmlns:p14="http://schemas.microsoft.com/office/powerpoint/2010/main" val="27838270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Consistency</a:t>
            </a:r>
            <a:endParaRPr lang="en-US" dirty="0"/>
          </a:p>
        </p:txBody>
      </p:sp>
      <p:sp>
        <p:nvSpPr>
          <p:cNvPr id="3" name="Content Placeholder 2"/>
          <p:cNvSpPr>
            <a:spLocks noGrp="1"/>
          </p:cNvSpPr>
          <p:nvPr>
            <p:ph idx="1"/>
          </p:nvPr>
        </p:nvSpPr>
        <p:spPr>
          <a:xfrm>
            <a:off x="368968" y="942944"/>
            <a:ext cx="8406063" cy="5146257"/>
          </a:xfrm>
        </p:spPr>
        <p:txBody>
          <a:bodyPr>
            <a:normAutofit fontScale="92500" lnSpcReduction="10000"/>
          </a:bodyPr>
          <a:lstStyle/>
          <a:p>
            <a:r>
              <a:rPr lang="en-US" dirty="0" smtClean="0"/>
              <a:t>Strong Consistency</a:t>
            </a:r>
          </a:p>
          <a:p>
            <a:pPr lvl="1"/>
            <a:r>
              <a:rPr lang="en-US" dirty="0" smtClean="0"/>
              <a:t>After the update completes, </a:t>
            </a:r>
            <a:r>
              <a:rPr lang="en-US" b="1" dirty="0" smtClean="0"/>
              <a:t>any subsequent access</a:t>
            </a:r>
            <a:r>
              <a:rPr lang="en-US" dirty="0" smtClean="0"/>
              <a:t> will return the </a:t>
            </a:r>
            <a:r>
              <a:rPr lang="en-US" b="1" dirty="0" smtClean="0"/>
              <a:t>same</a:t>
            </a:r>
            <a:r>
              <a:rPr lang="en-US" dirty="0" smtClean="0"/>
              <a:t> updated value.</a:t>
            </a:r>
          </a:p>
          <a:p>
            <a:r>
              <a:rPr lang="en-US" dirty="0" smtClean="0"/>
              <a:t>Weak Consistency</a:t>
            </a:r>
          </a:p>
          <a:p>
            <a:pPr lvl="1"/>
            <a:r>
              <a:rPr lang="en-US" dirty="0" smtClean="0"/>
              <a:t>It is </a:t>
            </a:r>
            <a:r>
              <a:rPr lang="en-US" b="1" dirty="0" smtClean="0"/>
              <a:t>not guaranteed </a:t>
            </a:r>
            <a:r>
              <a:rPr lang="en-US" dirty="0" smtClean="0"/>
              <a:t>that subsequent accesses will return the updated value.</a:t>
            </a:r>
          </a:p>
          <a:p>
            <a:r>
              <a:rPr lang="en-US" b="1" dirty="0" smtClean="0"/>
              <a:t>Eventual Consistency</a:t>
            </a:r>
          </a:p>
          <a:p>
            <a:pPr lvl="1"/>
            <a:r>
              <a:rPr lang="en-US" dirty="0" smtClean="0"/>
              <a:t>Specific form of weak consistency</a:t>
            </a:r>
          </a:p>
          <a:p>
            <a:pPr lvl="1"/>
            <a:r>
              <a:rPr lang="en-US" dirty="0" smtClean="0"/>
              <a:t>It is guaranteed that if </a:t>
            </a:r>
            <a:r>
              <a:rPr lang="en-US" b="1" dirty="0" smtClean="0"/>
              <a:t>no new updates </a:t>
            </a:r>
            <a:r>
              <a:rPr lang="en-US" dirty="0" smtClean="0"/>
              <a:t>are made to object, </a:t>
            </a:r>
            <a:r>
              <a:rPr lang="en-US" b="1" dirty="0" smtClean="0"/>
              <a:t>eventually</a:t>
            </a:r>
            <a:r>
              <a:rPr lang="en-US" dirty="0" smtClean="0"/>
              <a:t> all accesses will return the last updated value (e.g., </a:t>
            </a:r>
            <a:r>
              <a:rPr lang="en-US" i="1" dirty="0" smtClean="0"/>
              <a:t>propagate updates to replicas in a lazy fashion</a:t>
            </a:r>
            <a:r>
              <a:rPr lang="en-US" dirty="0" smtClean="0"/>
              <a:t>)</a:t>
            </a:r>
            <a:endParaRPr lang="en-US" dirty="0"/>
          </a:p>
        </p:txBody>
      </p:sp>
    </p:spTree>
    <p:extLst>
      <p:ext uri="{BB962C8B-B14F-4D97-AF65-F5344CB8AC3E}">
        <p14:creationId xmlns:p14="http://schemas.microsoft.com/office/powerpoint/2010/main" val="34237720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 Variations</a:t>
            </a:r>
            <a:endParaRPr lang="en-US" dirty="0"/>
          </a:p>
        </p:txBody>
      </p:sp>
      <p:sp>
        <p:nvSpPr>
          <p:cNvPr id="3" name="Content Placeholder 2"/>
          <p:cNvSpPr>
            <a:spLocks noGrp="1"/>
          </p:cNvSpPr>
          <p:nvPr>
            <p:ph idx="1"/>
          </p:nvPr>
        </p:nvSpPr>
        <p:spPr>
          <a:xfrm>
            <a:off x="457200" y="942944"/>
            <a:ext cx="8406063" cy="5146257"/>
          </a:xfrm>
        </p:spPr>
        <p:txBody>
          <a:bodyPr>
            <a:normAutofit/>
          </a:bodyPr>
          <a:lstStyle/>
          <a:p>
            <a:r>
              <a:rPr lang="en-US" dirty="0" smtClean="0"/>
              <a:t>Causal consistency</a:t>
            </a:r>
          </a:p>
          <a:p>
            <a:pPr lvl="1"/>
            <a:r>
              <a:rPr lang="en-US" dirty="0" smtClean="0"/>
              <a:t>Processes that have causal relationship will see consistent data</a:t>
            </a:r>
          </a:p>
          <a:p>
            <a:r>
              <a:rPr lang="en-US" dirty="0" smtClean="0"/>
              <a:t>Read-your-write consistency</a:t>
            </a:r>
          </a:p>
          <a:p>
            <a:pPr lvl="1"/>
            <a:r>
              <a:rPr lang="en-US" dirty="0" smtClean="0"/>
              <a:t>A process always accesses the data item after it’s update operation and never sees an older value</a:t>
            </a:r>
          </a:p>
          <a:p>
            <a:r>
              <a:rPr lang="en-US" dirty="0" smtClean="0"/>
              <a:t>Session consistency</a:t>
            </a:r>
          </a:p>
          <a:p>
            <a:pPr lvl="1"/>
            <a:r>
              <a:rPr lang="en-US" dirty="0" smtClean="0"/>
              <a:t>As long as session exists, system guarantees read-your-write consistency</a:t>
            </a:r>
          </a:p>
          <a:p>
            <a:pPr lvl="1"/>
            <a:r>
              <a:rPr lang="en-US" dirty="0" smtClean="0"/>
              <a:t>Guarantees do not overlap sessions</a:t>
            </a:r>
            <a:endParaRPr lang="en-US" dirty="0"/>
          </a:p>
        </p:txBody>
      </p:sp>
    </p:spTree>
    <p:extLst>
      <p:ext uri="{BB962C8B-B14F-4D97-AF65-F5344CB8AC3E}">
        <p14:creationId xmlns:p14="http://schemas.microsoft.com/office/powerpoint/2010/main" val="2131589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Fault Tolerance</a:t>
            </a:r>
            <a:endParaRPr lang="en-US" dirty="0"/>
          </a:p>
        </p:txBody>
      </p:sp>
      <p:sp>
        <p:nvSpPr>
          <p:cNvPr id="3" name="Content Placeholder 2"/>
          <p:cNvSpPr>
            <a:spLocks noGrp="1"/>
          </p:cNvSpPr>
          <p:nvPr>
            <p:ph idx="1"/>
          </p:nvPr>
        </p:nvSpPr>
        <p:spPr/>
        <p:txBody>
          <a:bodyPr/>
          <a:lstStyle/>
          <a:p>
            <a:r>
              <a:rPr lang="en-US" dirty="0" smtClean="0"/>
              <a:t>The point of fault tolerance is to absorb faults and prevent them from becoming failures without an active mitigation.</a:t>
            </a:r>
          </a:p>
          <a:p>
            <a:r>
              <a:rPr lang="en-US" dirty="0" smtClean="0"/>
              <a:t>They key idea here is redundancy. </a:t>
            </a:r>
            <a:endParaRPr lang="en-US" dirty="0"/>
          </a:p>
        </p:txBody>
      </p:sp>
      <p:sp>
        <p:nvSpPr>
          <p:cNvPr id="4" name="Rectangle 3"/>
          <p:cNvSpPr/>
          <p:nvPr/>
        </p:nvSpPr>
        <p:spPr>
          <a:xfrm>
            <a:off x="2286000" y="3983659"/>
            <a:ext cx="4572000" cy="646331"/>
          </a:xfrm>
          <a:prstGeom prst="rect">
            <a:avLst/>
          </a:prstGeom>
        </p:spPr>
        <p:txBody>
          <a:bodyPr>
            <a:spAutoFit/>
          </a:bodyPr>
          <a:lstStyle/>
          <a:p>
            <a:r>
              <a:rPr lang="en-US" dirty="0">
                <a:hlinkClick r:id="rId2"/>
              </a:rPr>
              <a:t>https://ntrs.nasa.gov/archive/nasa/casi.ntrs.nasa.gov/20000120144.pdf</a:t>
            </a:r>
            <a:endParaRPr lang="en-US" dirty="0"/>
          </a:p>
        </p:txBody>
      </p:sp>
    </p:spTree>
    <p:extLst>
      <p:ext uri="{BB962C8B-B14F-4D97-AF65-F5344CB8AC3E}">
        <p14:creationId xmlns:p14="http://schemas.microsoft.com/office/powerpoint/2010/main" val="1795495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36" y="168318"/>
            <a:ext cx="8970264" cy="783770"/>
          </a:xfrm>
        </p:spPr>
        <p:txBody>
          <a:bodyPr>
            <a:normAutofit fontScale="90000"/>
          </a:bodyPr>
          <a:lstStyle/>
          <a:p>
            <a:r>
              <a:rPr lang="en-US" dirty="0" smtClean="0"/>
              <a:t>Eventual Consistency - A Facebook Example</a:t>
            </a:r>
            <a:endParaRPr lang="en-US" dirty="0"/>
          </a:p>
        </p:txBody>
      </p:sp>
      <p:sp>
        <p:nvSpPr>
          <p:cNvPr id="3" name="Content Placeholder 2"/>
          <p:cNvSpPr>
            <a:spLocks noGrp="1"/>
          </p:cNvSpPr>
          <p:nvPr>
            <p:ph idx="1"/>
          </p:nvPr>
        </p:nvSpPr>
        <p:spPr/>
        <p:txBody>
          <a:bodyPr/>
          <a:lstStyle/>
          <a:p>
            <a:r>
              <a:rPr lang="en-US" dirty="0" smtClean="0"/>
              <a:t>Bob finds an interesting story and shares with Alice by posting on her </a:t>
            </a:r>
            <a:r>
              <a:rPr lang="en-US" dirty="0"/>
              <a:t>F</a:t>
            </a:r>
            <a:r>
              <a:rPr lang="en-US" dirty="0" smtClean="0"/>
              <a:t>acebook wall</a:t>
            </a:r>
          </a:p>
          <a:p>
            <a:r>
              <a:rPr lang="en-US" dirty="0" smtClean="0"/>
              <a:t>Bob asks Alice to check it out</a:t>
            </a:r>
          </a:p>
          <a:p>
            <a:r>
              <a:rPr lang="en-US" dirty="0" smtClean="0"/>
              <a:t>Alice logs in her account, checks her </a:t>
            </a:r>
            <a:r>
              <a:rPr lang="en-US" dirty="0"/>
              <a:t>F</a:t>
            </a:r>
            <a:r>
              <a:rPr lang="en-US" dirty="0" smtClean="0"/>
              <a:t>acebook wall but finds:</a:t>
            </a:r>
          </a:p>
          <a:p>
            <a:pPr marL="0" indent="0">
              <a:buNone/>
            </a:pPr>
            <a:r>
              <a:rPr lang="en-US" dirty="0" smtClean="0"/>
              <a:t>	- </a:t>
            </a:r>
            <a:r>
              <a:rPr lang="en-US" b="1" dirty="0" smtClean="0"/>
              <a:t>Nothing is there!</a:t>
            </a:r>
            <a:endParaRPr lang="en-US" b="1" dirty="0"/>
          </a:p>
        </p:txBody>
      </p:sp>
      <p:pic>
        <p:nvPicPr>
          <p:cNvPr id="4" name="Picture 3"/>
          <p:cNvPicPr>
            <a:picLocks noChangeAspect="1"/>
          </p:cNvPicPr>
          <p:nvPr/>
        </p:nvPicPr>
        <p:blipFill>
          <a:blip r:embed="rId2"/>
          <a:stretch>
            <a:fillRect/>
          </a:stretch>
        </p:blipFill>
        <p:spPr>
          <a:xfrm>
            <a:off x="668363" y="4362986"/>
            <a:ext cx="2417519" cy="1468979"/>
          </a:xfrm>
          <a:prstGeom prst="rect">
            <a:avLst/>
          </a:prstGeom>
        </p:spPr>
      </p:pic>
      <p:pic>
        <p:nvPicPr>
          <p:cNvPr id="5" name="Picture 4"/>
          <p:cNvPicPr>
            <a:picLocks noChangeAspect="1"/>
          </p:cNvPicPr>
          <p:nvPr/>
        </p:nvPicPr>
        <p:blipFill>
          <a:blip r:embed="rId3"/>
          <a:stretch>
            <a:fillRect/>
          </a:stretch>
        </p:blipFill>
        <p:spPr>
          <a:xfrm>
            <a:off x="6445108" y="3975143"/>
            <a:ext cx="1952400" cy="1952400"/>
          </a:xfrm>
          <a:prstGeom prst="rect">
            <a:avLst/>
          </a:prstGeom>
        </p:spPr>
      </p:pic>
      <p:pic>
        <p:nvPicPr>
          <p:cNvPr id="6" name="Picture 5"/>
          <p:cNvPicPr>
            <a:picLocks noChangeAspect="1"/>
          </p:cNvPicPr>
          <p:nvPr/>
        </p:nvPicPr>
        <p:blipFill>
          <a:blip r:embed="rId4"/>
          <a:stretch>
            <a:fillRect/>
          </a:stretch>
        </p:blipFill>
        <p:spPr>
          <a:xfrm>
            <a:off x="3969638" y="4179918"/>
            <a:ext cx="1560652" cy="1560652"/>
          </a:xfrm>
          <a:prstGeom prst="rect">
            <a:avLst/>
          </a:prstGeom>
        </p:spPr>
      </p:pic>
      <p:sp>
        <p:nvSpPr>
          <p:cNvPr id="7" name="Right Arrow 6"/>
          <p:cNvSpPr/>
          <p:nvPr/>
        </p:nvSpPr>
        <p:spPr>
          <a:xfrm>
            <a:off x="3085882" y="5066720"/>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680407" y="5089297"/>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834734" y="4143390"/>
            <a:ext cx="505555" cy="923330"/>
          </a:xfrm>
          <a:prstGeom prst="rect">
            <a:avLst/>
          </a:prstGeom>
          <a:noFill/>
          <a:ln>
            <a:noFill/>
          </a:ln>
        </p:spPr>
        <p:txBody>
          <a:bodyPr wrap="none" lIns="91440" tIns="45720" rIns="91440" bIns="45720">
            <a:spAutoFit/>
          </a:bodyPr>
          <a:lstStyle/>
          <a:p>
            <a:pPr algn="ctr"/>
            <a:r>
              <a:rPr lang="en-US" sz="5400" b="1" dirty="0">
                <a:ln w="12700">
                  <a:solidFill>
                    <a:schemeClr val="tx2">
                      <a:satMod val="155000"/>
                    </a:schemeClr>
                  </a:solidFill>
                  <a:prstDash val="solid"/>
                </a:ln>
                <a:solidFill>
                  <a:schemeClr val="accent5"/>
                </a:solidFill>
                <a:effectLst>
                  <a:outerShdw blurRad="41275" dist="20320" dir="1800000" algn="tl" rotWithShape="0">
                    <a:srgbClr val="000000">
                      <a:alpha val="40000"/>
                    </a:srgbClr>
                  </a:outerShdw>
                </a:effectLst>
              </a:rPr>
              <a:t>?</a:t>
            </a:r>
          </a:p>
        </p:txBody>
      </p:sp>
    </p:spTree>
    <p:extLst>
      <p:ext uri="{BB962C8B-B14F-4D97-AF65-F5344CB8AC3E}">
        <p14:creationId xmlns:p14="http://schemas.microsoft.com/office/powerpoint/2010/main" val="33123515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Bob tells Alice to wait a bit and check out later</a:t>
            </a:r>
          </a:p>
          <a:p>
            <a:r>
              <a:rPr lang="en-US" dirty="0" smtClean="0"/>
              <a:t>Alice waits for a minute or so and checks back:</a:t>
            </a:r>
          </a:p>
          <a:p>
            <a:pPr marL="0" indent="0">
              <a:buNone/>
            </a:pPr>
            <a:r>
              <a:rPr lang="en-US" dirty="0" smtClean="0"/>
              <a:t>	- </a:t>
            </a:r>
            <a:r>
              <a:rPr lang="en-US" b="1" dirty="0" smtClean="0"/>
              <a:t>She finds the story Bob shared with her!</a:t>
            </a:r>
            <a:endParaRPr lang="en-US" b="1" dirty="0"/>
          </a:p>
        </p:txBody>
      </p:sp>
      <p:pic>
        <p:nvPicPr>
          <p:cNvPr id="4" name="Picture 3"/>
          <p:cNvPicPr>
            <a:picLocks noChangeAspect="1"/>
          </p:cNvPicPr>
          <p:nvPr/>
        </p:nvPicPr>
        <p:blipFill>
          <a:blip r:embed="rId2"/>
          <a:stretch>
            <a:fillRect/>
          </a:stretch>
        </p:blipFill>
        <p:spPr>
          <a:xfrm>
            <a:off x="457200" y="4029727"/>
            <a:ext cx="2417519" cy="1468979"/>
          </a:xfrm>
          <a:prstGeom prst="rect">
            <a:avLst/>
          </a:prstGeom>
        </p:spPr>
      </p:pic>
      <p:pic>
        <p:nvPicPr>
          <p:cNvPr id="5" name="Picture 4"/>
          <p:cNvPicPr>
            <a:picLocks noChangeAspect="1"/>
          </p:cNvPicPr>
          <p:nvPr/>
        </p:nvPicPr>
        <p:blipFill>
          <a:blip r:embed="rId3"/>
          <a:stretch>
            <a:fillRect/>
          </a:stretch>
        </p:blipFill>
        <p:spPr>
          <a:xfrm>
            <a:off x="6734397" y="3641884"/>
            <a:ext cx="1952400" cy="1952400"/>
          </a:xfrm>
          <a:prstGeom prst="rect">
            <a:avLst/>
          </a:prstGeom>
        </p:spPr>
      </p:pic>
      <p:pic>
        <p:nvPicPr>
          <p:cNvPr id="6" name="Picture 5"/>
          <p:cNvPicPr>
            <a:picLocks noChangeAspect="1"/>
          </p:cNvPicPr>
          <p:nvPr/>
        </p:nvPicPr>
        <p:blipFill>
          <a:blip r:embed="rId4"/>
          <a:stretch>
            <a:fillRect/>
          </a:stretch>
        </p:blipFill>
        <p:spPr>
          <a:xfrm>
            <a:off x="3833324" y="3841927"/>
            <a:ext cx="1560652" cy="1560652"/>
          </a:xfrm>
          <a:prstGeom prst="rect">
            <a:avLst/>
          </a:prstGeom>
        </p:spPr>
      </p:pic>
      <p:sp>
        <p:nvSpPr>
          <p:cNvPr id="7" name="Right Arrow 6"/>
          <p:cNvSpPr/>
          <p:nvPr/>
        </p:nvSpPr>
        <p:spPr>
          <a:xfrm>
            <a:off x="2874718" y="4733461"/>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735268" y="4756038"/>
            <a:ext cx="764703" cy="35028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5628407" y="3523790"/>
            <a:ext cx="1105993" cy="1011866"/>
          </a:xfrm>
          <a:prstGeom prst="rect">
            <a:avLst/>
          </a:prstGeom>
        </p:spPr>
      </p:pic>
      <p:sp>
        <p:nvSpPr>
          <p:cNvPr id="9" name="Title 8"/>
          <p:cNvSpPr>
            <a:spLocks noGrp="1"/>
          </p:cNvSpPr>
          <p:nvPr>
            <p:ph type="title"/>
          </p:nvPr>
        </p:nvSpPr>
        <p:spPr/>
        <p:txBody>
          <a:bodyPr/>
          <a:lstStyle/>
          <a:p>
            <a:endParaRPr lang="en-US"/>
          </a:p>
        </p:txBody>
      </p:sp>
      <p:sp>
        <p:nvSpPr>
          <p:cNvPr id="11" name="Title 1"/>
          <p:cNvSpPr txBox="1">
            <a:spLocks/>
          </p:cNvSpPr>
          <p:nvPr/>
        </p:nvSpPr>
        <p:spPr>
          <a:xfrm>
            <a:off x="173736" y="168318"/>
            <a:ext cx="8970264" cy="783770"/>
          </a:xfrm>
          <a:prstGeom prst="rect">
            <a:avLst/>
          </a:prstGeom>
        </p:spPr>
        <p:txBody>
          <a:bodyPr vert="horz" lIns="91440" tIns="45720" rIns="91440" bIns="45720" rtlCol="0" anchor="ctr">
            <a:normAutofit fontScale="90000"/>
          </a:bodyPr>
          <a:lstStyle>
            <a:lvl1pPr algn="ctr" defTabSz="443777" rtl="0" eaLnBrk="1" latinLnBrk="0" hangingPunct="1">
              <a:spcBef>
                <a:spcPct val="0"/>
              </a:spcBef>
              <a:buNone/>
              <a:defRPr sz="4271" kern="1200">
                <a:solidFill>
                  <a:srgbClr val="0E1C58"/>
                </a:solidFill>
                <a:latin typeface="+mj-lt"/>
                <a:ea typeface="+mj-ea"/>
                <a:cs typeface="+mj-cs"/>
              </a:defRPr>
            </a:lvl1pPr>
          </a:lstStyle>
          <a:p>
            <a:r>
              <a:rPr lang="en-US" smtClean="0"/>
              <a:t>Eventual Consistency - A Facebook Example</a:t>
            </a:r>
            <a:endParaRPr lang="en-US" dirty="0"/>
          </a:p>
        </p:txBody>
      </p:sp>
    </p:spTree>
    <p:extLst>
      <p:ext uri="{BB962C8B-B14F-4D97-AF65-F5344CB8AC3E}">
        <p14:creationId xmlns:p14="http://schemas.microsoft.com/office/powerpoint/2010/main" val="15292424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Reason: it is possible because Facebook uses an </a:t>
            </a:r>
            <a:r>
              <a:rPr lang="en-US" b="1" dirty="0" smtClean="0"/>
              <a:t>eventual consistent model</a:t>
            </a:r>
          </a:p>
          <a:p>
            <a:r>
              <a:rPr lang="en-US" dirty="0" smtClean="0"/>
              <a:t>Why Facebook chooses eventual consistent model over the strong consistent one?</a:t>
            </a:r>
          </a:p>
          <a:p>
            <a:pPr lvl="1"/>
            <a:r>
              <a:rPr lang="en-US" dirty="0" smtClean="0"/>
              <a:t>Facebook has more than 1 billion active users</a:t>
            </a:r>
          </a:p>
          <a:p>
            <a:pPr lvl="1"/>
            <a:r>
              <a:rPr lang="en-US" dirty="0" smtClean="0"/>
              <a:t>It is non-trivial to efficiently and reliably store the huge amount of data generated at any given time</a:t>
            </a:r>
          </a:p>
          <a:p>
            <a:pPr lvl="1"/>
            <a:r>
              <a:rPr lang="en-US" dirty="0" smtClean="0"/>
              <a:t>Eventual consistent model offers the option to </a:t>
            </a:r>
            <a:r>
              <a:rPr lang="en-US" b="1" dirty="0" smtClean="0"/>
              <a:t>reduce the load and improve availability </a:t>
            </a:r>
          </a:p>
        </p:txBody>
      </p:sp>
      <p:sp>
        <p:nvSpPr>
          <p:cNvPr id="4" name="Title 3"/>
          <p:cNvSpPr>
            <a:spLocks noGrp="1"/>
          </p:cNvSpPr>
          <p:nvPr>
            <p:ph type="title"/>
          </p:nvPr>
        </p:nvSpPr>
        <p:spPr/>
        <p:txBody>
          <a:bodyPr/>
          <a:lstStyle/>
          <a:p>
            <a:endParaRPr lang="en-US"/>
          </a:p>
        </p:txBody>
      </p:sp>
      <p:sp>
        <p:nvSpPr>
          <p:cNvPr id="5" name="Title 1"/>
          <p:cNvSpPr txBox="1">
            <a:spLocks/>
          </p:cNvSpPr>
          <p:nvPr/>
        </p:nvSpPr>
        <p:spPr>
          <a:xfrm>
            <a:off x="173736" y="168318"/>
            <a:ext cx="8970264" cy="783770"/>
          </a:xfrm>
          <a:prstGeom prst="rect">
            <a:avLst/>
          </a:prstGeom>
        </p:spPr>
        <p:txBody>
          <a:bodyPr vert="horz" lIns="91440" tIns="45720" rIns="91440" bIns="45720" rtlCol="0" anchor="ctr">
            <a:normAutofit fontScale="90000"/>
          </a:bodyPr>
          <a:lstStyle>
            <a:lvl1pPr algn="ctr" defTabSz="443777" rtl="0" eaLnBrk="1" latinLnBrk="0" hangingPunct="1">
              <a:spcBef>
                <a:spcPct val="0"/>
              </a:spcBef>
              <a:buNone/>
              <a:defRPr sz="4271" kern="1200">
                <a:solidFill>
                  <a:srgbClr val="0E1C58"/>
                </a:solidFill>
                <a:latin typeface="+mj-lt"/>
                <a:ea typeface="+mj-ea"/>
                <a:cs typeface="+mj-cs"/>
              </a:defRPr>
            </a:lvl1pPr>
          </a:lstStyle>
          <a:p>
            <a:r>
              <a:rPr lang="en-US" smtClean="0"/>
              <a:t>Eventual Consistency - A Facebook Example</a:t>
            </a:r>
            <a:endParaRPr lang="en-US" dirty="0"/>
          </a:p>
        </p:txBody>
      </p:sp>
    </p:spTree>
    <p:extLst>
      <p:ext uri="{BB962C8B-B14F-4D97-AF65-F5344CB8AC3E}">
        <p14:creationId xmlns:p14="http://schemas.microsoft.com/office/powerpoint/2010/main" val="24718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effect of CAP on building resilient systems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16110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 Fault Models</a:t>
            </a:r>
          </a:p>
        </p:txBody>
      </p:sp>
      <p:sp>
        <p:nvSpPr>
          <p:cNvPr id="3" name="Content Placeholder 2"/>
          <p:cNvSpPr>
            <a:spLocks noGrp="1"/>
          </p:cNvSpPr>
          <p:nvPr>
            <p:ph idx="1"/>
          </p:nvPr>
        </p:nvSpPr>
        <p:spPr/>
        <p:txBody>
          <a:bodyPr>
            <a:normAutofit fontScale="92500" lnSpcReduction="20000"/>
          </a:bodyPr>
          <a:lstStyle/>
          <a:p>
            <a:r>
              <a:rPr lang="en-US" dirty="0"/>
              <a:t>We have studied degradation faults till now.</a:t>
            </a:r>
          </a:p>
          <a:p>
            <a:r>
              <a:rPr lang="en-US" dirty="0"/>
              <a:t>The other kind of faults are omission </a:t>
            </a:r>
          </a:p>
          <a:p>
            <a:pPr lvl="1"/>
            <a:r>
              <a:rPr lang="en-US" dirty="0"/>
              <a:t>Omission is when data is not sent to some receivers</a:t>
            </a:r>
          </a:p>
          <a:p>
            <a:pPr lvl="1"/>
            <a:r>
              <a:rPr lang="en-US" dirty="0"/>
              <a:t>Can be symmetric or asymmetric </a:t>
            </a:r>
          </a:p>
          <a:p>
            <a:r>
              <a:rPr lang="en-US" dirty="0"/>
              <a:t>Commission </a:t>
            </a:r>
          </a:p>
          <a:p>
            <a:pPr lvl="1"/>
            <a:r>
              <a:rPr lang="en-US" dirty="0"/>
              <a:t>When an incorrect data is sent</a:t>
            </a:r>
          </a:p>
          <a:p>
            <a:pPr lvl="2"/>
            <a:r>
              <a:rPr lang="en-US" dirty="0"/>
              <a:t>Can be symmetric or asymmetric </a:t>
            </a:r>
          </a:p>
          <a:p>
            <a:r>
              <a:rPr lang="en-US" dirty="0"/>
              <a:t>Voting or comparison based testing only applies for asymmetric faults.</a:t>
            </a:r>
          </a:p>
          <a:p>
            <a:r>
              <a:rPr lang="en-US" dirty="0"/>
              <a:t>Symmetric fault detection requires additional information</a:t>
            </a:r>
            <a:r>
              <a:rPr lang="en-US" dirty="0" smtClean="0"/>
              <a:t>.</a:t>
            </a:r>
            <a:endParaRPr lang="en-US" dirty="0"/>
          </a:p>
        </p:txBody>
      </p:sp>
    </p:spTree>
    <p:extLst>
      <p:ext uri="{BB962C8B-B14F-4D97-AF65-F5344CB8AC3E}">
        <p14:creationId xmlns:p14="http://schemas.microsoft.com/office/powerpoint/2010/main" val="36826298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118" dirty="0"/>
              <a:t>Reaching Agreement (For both Symmetric as well as Asymmetric Faults)</a:t>
            </a:r>
          </a:p>
        </p:txBody>
      </p:sp>
      <p:sp>
        <p:nvSpPr>
          <p:cNvPr id="3" name="Content Placeholder 2"/>
          <p:cNvSpPr>
            <a:spLocks noGrp="1"/>
          </p:cNvSpPr>
          <p:nvPr>
            <p:ph idx="1"/>
          </p:nvPr>
        </p:nvSpPr>
        <p:spPr/>
        <p:txBody>
          <a:bodyPr>
            <a:normAutofit/>
          </a:bodyPr>
          <a:lstStyle/>
          <a:p>
            <a:r>
              <a:rPr lang="en-US" dirty="0"/>
              <a:t>If we are using replicas, how do replicas remain consistent.</a:t>
            </a:r>
          </a:p>
          <a:p>
            <a:r>
              <a:rPr lang="en-US" dirty="0"/>
              <a:t>Simple solution: transactional update.</a:t>
            </a:r>
          </a:p>
          <a:p>
            <a:pPr lvl="1"/>
            <a:r>
              <a:rPr lang="en-US" dirty="0"/>
              <a:t>Client talks to primary,</a:t>
            </a:r>
          </a:p>
          <a:p>
            <a:pPr lvl="1"/>
            <a:r>
              <a:rPr lang="en-US" dirty="0"/>
              <a:t>Primary updates all replicas and gets confirmation</a:t>
            </a:r>
          </a:p>
          <a:p>
            <a:pPr lvl="1"/>
            <a:r>
              <a:rPr lang="en-US" dirty="0"/>
              <a:t>Then primary answers back.</a:t>
            </a:r>
          </a:p>
          <a:p>
            <a:pPr lvl="1"/>
            <a:r>
              <a:rPr lang="en-US" dirty="0"/>
              <a:t>If primary fails, then a previously ordered sequence can be used to designate a new primary.</a:t>
            </a:r>
          </a:p>
        </p:txBody>
      </p:sp>
    </p:spTree>
    <p:extLst>
      <p:ext uri="{BB962C8B-B14F-4D97-AF65-F5344CB8AC3E}">
        <p14:creationId xmlns:p14="http://schemas.microsoft.com/office/powerpoint/2010/main" val="30889712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Example of Simple mechanism</a:t>
            </a:r>
            <a:endParaRPr lang="en-US" dirty="0"/>
          </a:p>
        </p:txBody>
      </p:sp>
      <p:sp>
        <p:nvSpPr>
          <p:cNvPr id="5" name="Subtitle 4"/>
          <p:cNvSpPr>
            <a:spLocks noGrp="1"/>
          </p:cNvSpPr>
          <p:nvPr>
            <p:ph type="subTitle" idx="1"/>
          </p:nvPr>
        </p:nvSpPr>
        <p:spPr/>
        <p:txBody>
          <a:bodyPr/>
          <a:lstStyle/>
          <a:p>
            <a:r>
              <a:rPr lang="en-US" dirty="0" smtClean="0"/>
              <a:t>Two Phase Commit</a:t>
            </a:r>
            <a:endParaRPr lang="en-US" dirty="0"/>
          </a:p>
        </p:txBody>
      </p:sp>
    </p:spTree>
    <p:extLst>
      <p:ext uri="{BB962C8B-B14F-4D97-AF65-F5344CB8AC3E}">
        <p14:creationId xmlns:p14="http://schemas.microsoft.com/office/powerpoint/2010/main" val="10692021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228600"/>
            <a:ext cx="7772400" cy="685800"/>
          </a:xfrm>
        </p:spPr>
        <p:txBody>
          <a:bodyPr>
            <a:normAutofit fontScale="90000"/>
          </a:bodyPr>
          <a:lstStyle/>
          <a:p>
            <a:r>
              <a:rPr lang="en-US" altLang="en-US"/>
              <a:t>Problem Statement</a:t>
            </a:r>
          </a:p>
        </p:txBody>
      </p:sp>
      <p:sp>
        <p:nvSpPr>
          <p:cNvPr id="49155" name="Rectangle 3"/>
          <p:cNvSpPr>
            <a:spLocks noGrp="1" noChangeArrowheads="1"/>
          </p:cNvSpPr>
          <p:nvPr>
            <p:ph type="body" idx="1"/>
          </p:nvPr>
        </p:nvSpPr>
        <p:spPr>
          <a:xfrm>
            <a:off x="0" y="990600"/>
            <a:ext cx="9144000" cy="4114800"/>
          </a:xfrm>
        </p:spPr>
        <p:txBody>
          <a:bodyPr/>
          <a:lstStyle/>
          <a:p>
            <a:r>
              <a:rPr lang="en-US" altLang="en-US"/>
              <a:t>Transaction T accessed data at resource managers R</a:t>
            </a:r>
            <a:r>
              <a:rPr lang="en-US" altLang="en-US" baseline="-25000"/>
              <a:t>1</a:t>
            </a:r>
            <a:r>
              <a:rPr lang="en-US" altLang="en-US"/>
              <a:t>, … R</a:t>
            </a:r>
            <a:r>
              <a:rPr lang="en-US" altLang="en-US" baseline="-25000"/>
              <a:t>n</a:t>
            </a:r>
            <a:r>
              <a:rPr lang="en-US" altLang="en-US"/>
              <a:t>. </a:t>
            </a:r>
          </a:p>
          <a:p>
            <a:r>
              <a:rPr lang="en-US" altLang="en-US"/>
              <a:t>The goal is to either </a:t>
            </a:r>
          </a:p>
          <a:p>
            <a:pPr lvl="1"/>
            <a:r>
              <a:rPr lang="en-US" altLang="en-US"/>
              <a:t>commit T at all of R</a:t>
            </a:r>
            <a:r>
              <a:rPr lang="en-US" altLang="en-US" baseline="-25000"/>
              <a:t>1</a:t>
            </a:r>
            <a:r>
              <a:rPr lang="en-US" altLang="en-US"/>
              <a:t>, … R</a:t>
            </a:r>
            <a:r>
              <a:rPr lang="en-US" altLang="en-US" baseline="-25000"/>
              <a:t>n</a:t>
            </a:r>
            <a:r>
              <a:rPr lang="en-US" altLang="en-US"/>
              <a:t>, or</a:t>
            </a:r>
          </a:p>
          <a:p>
            <a:pPr lvl="1"/>
            <a:r>
              <a:rPr lang="en-US" altLang="en-US"/>
              <a:t>abort T at all of R</a:t>
            </a:r>
            <a:r>
              <a:rPr lang="en-US" altLang="en-US" baseline="-25000"/>
              <a:t>1</a:t>
            </a:r>
            <a:r>
              <a:rPr lang="en-US" altLang="en-US"/>
              <a:t>, … R</a:t>
            </a:r>
            <a:r>
              <a:rPr lang="en-US" altLang="en-US" baseline="-25000"/>
              <a:t>n</a:t>
            </a:r>
          </a:p>
          <a:p>
            <a:pPr lvl="1"/>
            <a:r>
              <a:rPr lang="en-US" altLang="en-US"/>
              <a:t>even if resource managers, nodes and communications links fail during the commit or abort activity</a:t>
            </a:r>
          </a:p>
          <a:p>
            <a:r>
              <a:rPr lang="en-US" altLang="en-US"/>
              <a:t>That is, never commit at R</a:t>
            </a:r>
            <a:r>
              <a:rPr lang="en-US" altLang="en-US" baseline="-25000"/>
              <a:t>i</a:t>
            </a:r>
            <a:r>
              <a:rPr lang="en-US" altLang="en-US"/>
              <a:t> but abort at R</a:t>
            </a:r>
            <a:r>
              <a:rPr lang="en-US" altLang="en-US" baseline="-25000"/>
              <a:t>k</a:t>
            </a:r>
            <a:r>
              <a:rPr lang="en-US" altLang="en-US"/>
              <a:t>.</a:t>
            </a:r>
            <a:endParaRPr lang="en-US" altLang="en-US" baseline="-25000"/>
          </a:p>
        </p:txBody>
      </p:sp>
    </p:spTree>
    <p:extLst>
      <p:ext uri="{BB962C8B-B14F-4D97-AF65-F5344CB8AC3E}">
        <p14:creationId xmlns:p14="http://schemas.microsoft.com/office/powerpoint/2010/main" val="12652989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228600"/>
            <a:ext cx="7772400" cy="685800"/>
          </a:xfrm>
        </p:spPr>
        <p:txBody>
          <a:bodyPr>
            <a:normAutofit fontScale="90000"/>
          </a:bodyPr>
          <a:lstStyle/>
          <a:p>
            <a:r>
              <a:rPr lang="en-US" altLang="en-US"/>
              <a:t>The Protocol</a:t>
            </a:r>
          </a:p>
        </p:txBody>
      </p:sp>
      <p:sp>
        <p:nvSpPr>
          <p:cNvPr id="51203" name="Rectangle 3"/>
          <p:cNvSpPr>
            <a:spLocks noGrp="1" noChangeArrowheads="1"/>
          </p:cNvSpPr>
          <p:nvPr>
            <p:ph type="body" idx="1"/>
          </p:nvPr>
        </p:nvSpPr>
        <p:spPr>
          <a:xfrm>
            <a:off x="0" y="914400"/>
            <a:ext cx="9144000" cy="5943600"/>
          </a:xfrm>
        </p:spPr>
        <p:txBody>
          <a:bodyPr>
            <a:normAutofit/>
          </a:bodyPr>
          <a:lstStyle/>
          <a:p>
            <a:pPr>
              <a:buFontTx/>
              <a:buChar char="1"/>
            </a:pPr>
            <a:r>
              <a:rPr lang="en-US" altLang="en-US" sz="2400" dirty="0"/>
              <a:t>(Begin Phase 1) The coordinator sends a </a:t>
            </a:r>
            <a:br>
              <a:rPr lang="en-US" altLang="en-US" sz="2400" dirty="0"/>
            </a:br>
            <a:r>
              <a:rPr lang="en-US" altLang="en-US" sz="2400" dirty="0">
                <a:latin typeface="Arial Narrow" panose="020B0606020202030204" pitchFamily="34" charset="0"/>
              </a:rPr>
              <a:t>Request-to-Prepare</a:t>
            </a:r>
            <a:r>
              <a:rPr lang="en-US" altLang="en-US" sz="2400" dirty="0"/>
              <a:t> message to each participant</a:t>
            </a:r>
          </a:p>
          <a:p>
            <a:pPr>
              <a:buFontTx/>
              <a:buChar char="2"/>
            </a:pPr>
            <a:r>
              <a:rPr lang="en-US" altLang="en-US" sz="2400" dirty="0"/>
              <a:t>The coordinator waits for all participants to vote</a:t>
            </a:r>
          </a:p>
          <a:p>
            <a:pPr>
              <a:buFontTx/>
              <a:buChar char="3"/>
            </a:pPr>
            <a:r>
              <a:rPr lang="en-US" altLang="en-US" sz="2400" dirty="0"/>
              <a:t>Each participant</a:t>
            </a:r>
          </a:p>
          <a:p>
            <a:pPr lvl="1">
              <a:buSzPct val="75000"/>
              <a:buFont typeface="Wingdings" panose="05000000000000000000" pitchFamily="2" charset="2"/>
              <a:buChar char="Ø"/>
            </a:pPr>
            <a:r>
              <a:rPr lang="en-US" altLang="en-US" sz="2000" dirty="0"/>
              <a:t>votes </a:t>
            </a:r>
            <a:r>
              <a:rPr lang="en-US" altLang="en-US" sz="2000" b="1" dirty="0">
                <a:latin typeface="Arial Narrow" panose="020B0606020202030204" pitchFamily="34" charset="0"/>
              </a:rPr>
              <a:t>Prepared</a:t>
            </a:r>
            <a:r>
              <a:rPr lang="en-US" altLang="en-US" sz="2000" dirty="0"/>
              <a:t> if it’s ready to commit</a:t>
            </a:r>
          </a:p>
          <a:p>
            <a:pPr lvl="1">
              <a:buSzPct val="75000"/>
              <a:buFont typeface="Wingdings" panose="05000000000000000000" pitchFamily="2" charset="2"/>
              <a:buChar char="Ø"/>
            </a:pPr>
            <a:r>
              <a:rPr lang="en-US" altLang="en-US" sz="2000" dirty="0"/>
              <a:t>may vote </a:t>
            </a:r>
            <a:r>
              <a:rPr lang="en-US" altLang="en-US" sz="2000" b="1" dirty="0">
                <a:latin typeface="Arial Narrow" panose="020B0606020202030204" pitchFamily="34" charset="0"/>
              </a:rPr>
              <a:t>No</a:t>
            </a:r>
            <a:r>
              <a:rPr lang="en-US" altLang="en-US" sz="2000" dirty="0"/>
              <a:t> for any reason</a:t>
            </a:r>
          </a:p>
          <a:p>
            <a:pPr lvl="1">
              <a:buSzPct val="75000"/>
              <a:buFont typeface="Wingdings" panose="05000000000000000000" pitchFamily="2" charset="2"/>
              <a:buChar char="Ø"/>
            </a:pPr>
            <a:r>
              <a:rPr lang="en-US" altLang="en-US" sz="2000" dirty="0"/>
              <a:t>may delay voting indefinitely</a:t>
            </a:r>
          </a:p>
          <a:p>
            <a:pPr>
              <a:buFontTx/>
              <a:buChar char="4"/>
            </a:pPr>
            <a:r>
              <a:rPr lang="en-US" altLang="en-US" sz="2400" dirty="0"/>
              <a:t>(Begin Phase 2) If coordinator receives </a:t>
            </a:r>
            <a:r>
              <a:rPr lang="en-US" altLang="en-US" sz="2400" dirty="0">
                <a:latin typeface="Arial Narrow" panose="020B0606020202030204" pitchFamily="34" charset="0"/>
              </a:rPr>
              <a:t>Prepared</a:t>
            </a:r>
            <a:r>
              <a:rPr lang="en-US" altLang="en-US" sz="2400" dirty="0"/>
              <a:t> from </a:t>
            </a:r>
            <a:r>
              <a:rPr lang="en-US" altLang="en-US" sz="2400" u="sng" dirty="0"/>
              <a:t>all</a:t>
            </a:r>
            <a:r>
              <a:rPr lang="en-US" altLang="en-US" sz="2400" dirty="0"/>
              <a:t> participants, it decides to commit. </a:t>
            </a:r>
            <a:br>
              <a:rPr lang="en-US" altLang="en-US" sz="2400" dirty="0"/>
            </a:br>
            <a:r>
              <a:rPr lang="en-US" altLang="en-US" sz="2400" dirty="0"/>
              <a:t>(The transaction is now committed.) </a:t>
            </a:r>
            <a:br>
              <a:rPr lang="en-US" altLang="en-US" sz="2400" dirty="0"/>
            </a:br>
            <a:r>
              <a:rPr lang="en-US" altLang="en-US" sz="2400" dirty="0"/>
              <a:t>Otherwise, it decides to abort.</a:t>
            </a:r>
          </a:p>
        </p:txBody>
      </p:sp>
    </p:spTree>
    <p:extLst>
      <p:ext uri="{BB962C8B-B14F-4D97-AF65-F5344CB8AC3E}">
        <p14:creationId xmlns:p14="http://schemas.microsoft.com/office/powerpoint/2010/main" val="18774165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38200" y="228600"/>
            <a:ext cx="7772400" cy="838200"/>
          </a:xfrm>
        </p:spPr>
        <p:txBody>
          <a:bodyPr/>
          <a:lstStyle/>
          <a:p>
            <a:r>
              <a:rPr lang="en-US" altLang="en-US"/>
              <a:t>The Protocol (cont’d)</a:t>
            </a:r>
          </a:p>
        </p:txBody>
      </p:sp>
      <p:sp>
        <p:nvSpPr>
          <p:cNvPr id="52227" name="Rectangle 3"/>
          <p:cNvSpPr>
            <a:spLocks noGrp="1" noChangeArrowheads="1"/>
          </p:cNvSpPr>
          <p:nvPr>
            <p:ph type="body" idx="1"/>
          </p:nvPr>
        </p:nvSpPr>
        <p:spPr>
          <a:xfrm>
            <a:off x="228600" y="1219200"/>
            <a:ext cx="8915400" cy="4114800"/>
          </a:xfrm>
        </p:spPr>
        <p:txBody>
          <a:bodyPr/>
          <a:lstStyle/>
          <a:p>
            <a:pPr>
              <a:buFontTx/>
              <a:buChar char="5"/>
            </a:pPr>
            <a:r>
              <a:rPr lang="en-US" altLang="en-US"/>
              <a:t>The coordinator sends its decision to all participants (i.e. </a:t>
            </a:r>
            <a:r>
              <a:rPr lang="en-US" altLang="en-US">
                <a:latin typeface="Arial Narrow" panose="020B0606020202030204" pitchFamily="34" charset="0"/>
              </a:rPr>
              <a:t>Commit</a:t>
            </a:r>
            <a:r>
              <a:rPr lang="en-US" altLang="en-US"/>
              <a:t> or </a:t>
            </a:r>
            <a:r>
              <a:rPr lang="en-US" altLang="en-US">
                <a:latin typeface="Arial Narrow" panose="020B0606020202030204" pitchFamily="34" charset="0"/>
              </a:rPr>
              <a:t>Abort</a:t>
            </a:r>
            <a:r>
              <a:rPr lang="en-US" altLang="en-US"/>
              <a:t>)</a:t>
            </a:r>
          </a:p>
          <a:p>
            <a:pPr>
              <a:buFontTx/>
              <a:buChar char="6"/>
            </a:pPr>
            <a:r>
              <a:rPr lang="en-US" altLang="en-US"/>
              <a:t>Participants acknowledge receipt of </a:t>
            </a:r>
            <a:r>
              <a:rPr lang="en-US" altLang="en-US">
                <a:latin typeface="Arial Narrow" panose="020B0606020202030204" pitchFamily="34" charset="0"/>
              </a:rPr>
              <a:t>Commit</a:t>
            </a:r>
            <a:r>
              <a:rPr lang="en-US" altLang="en-US"/>
              <a:t> or </a:t>
            </a:r>
            <a:r>
              <a:rPr lang="en-US" altLang="en-US">
                <a:latin typeface="Arial Narrow" panose="020B0606020202030204" pitchFamily="34" charset="0"/>
              </a:rPr>
              <a:t>Abort</a:t>
            </a:r>
            <a:r>
              <a:rPr lang="en-US" altLang="en-US"/>
              <a:t> by replying </a:t>
            </a:r>
            <a:r>
              <a:rPr lang="en-US" altLang="en-US">
                <a:latin typeface="Arial Narrow" panose="020B0606020202030204" pitchFamily="34" charset="0"/>
              </a:rPr>
              <a:t>Done</a:t>
            </a:r>
            <a:r>
              <a:rPr lang="en-US" altLang="en-US"/>
              <a:t>.</a:t>
            </a:r>
          </a:p>
        </p:txBody>
      </p:sp>
    </p:spTree>
    <p:extLst>
      <p:ext uri="{BB962C8B-B14F-4D97-AF65-F5344CB8AC3E}">
        <p14:creationId xmlns:p14="http://schemas.microsoft.com/office/powerpoint/2010/main" val="4020917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3" name="Rectangle 3"/>
          <p:cNvSpPr>
            <a:spLocks noGrp="1" noChangeArrowheads="1"/>
          </p:cNvSpPr>
          <p:nvPr>
            <p:ph type="title"/>
          </p:nvPr>
        </p:nvSpPr>
        <p:spPr>
          <a:xfrm>
            <a:off x="228600" y="228600"/>
            <a:ext cx="8686800" cy="685800"/>
          </a:xfrm>
        </p:spPr>
        <p:txBody>
          <a:bodyPr/>
          <a:lstStyle/>
          <a:p>
            <a:r>
              <a:rPr lang="en-US" altLang="en-US" sz="3200"/>
              <a:t>Software Flaw Tolerance</a:t>
            </a:r>
          </a:p>
        </p:txBody>
      </p:sp>
      <p:sp>
        <p:nvSpPr>
          <p:cNvPr id="742404" name="Text Box 4"/>
          <p:cNvSpPr txBox="1">
            <a:spLocks noChangeArrowheads="1"/>
          </p:cNvSpPr>
          <p:nvPr/>
        </p:nvSpPr>
        <p:spPr bwMode="auto">
          <a:xfrm>
            <a:off x="457200" y="1828800"/>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Given that a complex piece of software will contain bugs, can we use redundancy to reduce the probability of software-induced failures?</a:t>
            </a:r>
          </a:p>
        </p:txBody>
      </p:sp>
      <p:sp>
        <p:nvSpPr>
          <p:cNvPr id="742406" name="Text Box 6"/>
          <p:cNvSpPr txBox="1">
            <a:spLocks noChangeArrowheads="1"/>
          </p:cNvSpPr>
          <p:nvPr/>
        </p:nvSpPr>
        <p:spPr bwMode="auto">
          <a:xfrm>
            <a:off x="457200" y="2667000"/>
            <a:ext cx="8001000" cy="123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The ideas of masking redundancy, standby redundancy, and </a:t>
            </a: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self-checking design have been shown to be applicable to software, leading to various types of fault-tolerant software</a:t>
            </a:r>
          </a:p>
          <a:p>
            <a:pPr>
              <a:lnSpc>
                <a:spcPct val="85000"/>
              </a:lnSpc>
            </a:pPr>
            <a:endParaRPr lang="en-US" altLang="en-US" sz="8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“Flaw tolerance” is a better term; “fault tolerance” has been overused</a:t>
            </a:r>
          </a:p>
        </p:txBody>
      </p:sp>
      <p:sp>
        <p:nvSpPr>
          <p:cNvPr id="742408" name="Text Box 8"/>
          <p:cNvSpPr txBox="1">
            <a:spLocks noChangeArrowheads="1"/>
          </p:cNvSpPr>
          <p:nvPr/>
        </p:nvSpPr>
        <p:spPr bwMode="auto">
          <a:xfrm>
            <a:off x="457200" y="990600"/>
            <a:ext cx="815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Flaw avoidance strategies include (structured) design methodologies, software reuse, and formal methods</a:t>
            </a:r>
          </a:p>
        </p:txBody>
      </p:sp>
      <p:sp>
        <p:nvSpPr>
          <p:cNvPr id="742409" name="Text Box 9"/>
          <p:cNvSpPr txBox="1">
            <a:spLocks noChangeArrowheads="1"/>
          </p:cNvSpPr>
          <p:nvPr/>
        </p:nvSpPr>
        <p:spPr bwMode="auto">
          <a:xfrm>
            <a:off x="457200" y="4038600"/>
            <a:ext cx="8001000"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Masking redundancy: N-version programming</a:t>
            </a:r>
          </a:p>
          <a:p>
            <a:pPr>
              <a:lnSpc>
                <a:spcPct val="85000"/>
              </a:lnSpc>
            </a:pPr>
            <a:endParaRPr lang="en-US" altLang="en-US" sz="800" b="0" dirty="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Standby redundancy: the recovery-block scheme</a:t>
            </a:r>
          </a:p>
          <a:p>
            <a:pPr>
              <a:lnSpc>
                <a:spcPct val="85000"/>
              </a:lnSpc>
            </a:pPr>
            <a:endParaRPr lang="en-US" altLang="en-US" sz="800" b="0" dirty="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Self-checking design: N-self-checking programming</a:t>
            </a:r>
          </a:p>
        </p:txBody>
      </p:sp>
    </p:spTree>
    <p:extLst>
      <p:ext uri="{BB962C8B-B14F-4D97-AF65-F5344CB8AC3E}">
        <p14:creationId xmlns:p14="http://schemas.microsoft.com/office/powerpoint/2010/main" val="827827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2404"/>
                                        </p:tgtEl>
                                        <p:attrNameLst>
                                          <p:attrName>style.visibility</p:attrName>
                                        </p:attrNameLst>
                                      </p:cBhvr>
                                      <p:to>
                                        <p:strVal val="visible"/>
                                      </p:to>
                                    </p:set>
                                    <p:animEffect transition="in" filter="dissolve">
                                      <p:cBhvr>
                                        <p:cTn id="7" dur="500"/>
                                        <p:tgtEl>
                                          <p:spTgt spid="742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42406"/>
                                        </p:tgtEl>
                                        <p:attrNameLst>
                                          <p:attrName>style.visibility</p:attrName>
                                        </p:attrNameLst>
                                      </p:cBhvr>
                                      <p:to>
                                        <p:strVal val="visible"/>
                                      </p:to>
                                    </p:set>
                                    <p:animEffect transition="in" filter="dissolve">
                                      <p:cBhvr>
                                        <p:cTn id="12" dur="500"/>
                                        <p:tgtEl>
                                          <p:spTgt spid="7424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42409"/>
                                        </p:tgtEl>
                                        <p:attrNameLst>
                                          <p:attrName>style.visibility</p:attrName>
                                        </p:attrNameLst>
                                      </p:cBhvr>
                                      <p:to>
                                        <p:strVal val="visible"/>
                                      </p:to>
                                    </p:set>
                                    <p:animEffect transition="in" filter="dissolve">
                                      <p:cBhvr>
                                        <p:cTn id="17" dur="500"/>
                                        <p:tgtEl>
                                          <p:spTgt spid="742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4" grpId="0"/>
      <p:bldP spid="742406" grpId="0" autoUpdateAnimBg="0"/>
      <p:bldP spid="742409"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Performance</a:t>
            </a:r>
          </a:p>
        </p:txBody>
      </p:sp>
      <p:sp>
        <p:nvSpPr>
          <p:cNvPr id="55299" name="Rectangle 3"/>
          <p:cNvSpPr>
            <a:spLocks noGrp="1" noChangeArrowheads="1"/>
          </p:cNvSpPr>
          <p:nvPr>
            <p:ph type="body" idx="1"/>
          </p:nvPr>
        </p:nvSpPr>
        <p:spPr>
          <a:xfrm>
            <a:off x="457200" y="1286256"/>
            <a:ext cx="8382000" cy="4114800"/>
          </a:xfrm>
        </p:spPr>
        <p:txBody>
          <a:bodyPr/>
          <a:lstStyle/>
          <a:p>
            <a:r>
              <a:rPr lang="en-US" altLang="en-US" dirty="0"/>
              <a:t>In the absence of failures, 2PC requires 3 rounds of messages before the decision is made</a:t>
            </a:r>
          </a:p>
          <a:p>
            <a:pPr lvl="1"/>
            <a:r>
              <a:rPr lang="en-US" altLang="en-US" dirty="0"/>
              <a:t>Request-to-prepare</a:t>
            </a:r>
          </a:p>
          <a:p>
            <a:pPr lvl="1"/>
            <a:r>
              <a:rPr lang="en-US" altLang="en-US" dirty="0"/>
              <a:t>Votes</a:t>
            </a:r>
          </a:p>
          <a:p>
            <a:pPr lvl="1"/>
            <a:r>
              <a:rPr lang="en-US" altLang="en-US" dirty="0"/>
              <a:t>Decision</a:t>
            </a:r>
          </a:p>
          <a:p>
            <a:r>
              <a:rPr lang="en-US" altLang="en-US" dirty="0"/>
              <a:t>Done messages are just for bookkeeping </a:t>
            </a:r>
          </a:p>
          <a:p>
            <a:pPr lvl="1"/>
            <a:r>
              <a:rPr lang="en-US" altLang="en-US" dirty="0"/>
              <a:t>they don’t affect response time</a:t>
            </a:r>
          </a:p>
          <a:p>
            <a:pPr lvl="1"/>
            <a:r>
              <a:rPr lang="en-US" altLang="en-US" dirty="0"/>
              <a:t>they can be batched </a:t>
            </a:r>
          </a:p>
          <a:p>
            <a:pPr lvl="1"/>
            <a:endParaRPr lang="en-US" altLang="en-US" dirty="0"/>
          </a:p>
        </p:txBody>
      </p:sp>
    </p:spTree>
    <p:extLst>
      <p:ext uri="{BB962C8B-B14F-4D97-AF65-F5344CB8AC3E}">
        <p14:creationId xmlns:p14="http://schemas.microsoft.com/office/powerpoint/2010/main" val="26353851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62000" y="0"/>
            <a:ext cx="7772400" cy="762000"/>
          </a:xfrm>
        </p:spPr>
        <p:txBody>
          <a:bodyPr/>
          <a:lstStyle/>
          <a:p>
            <a:r>
              <a:rPr lang="en-US" altLang="en-US"/>
              <a:t>Uncertainty</a:t>
            </a:r>
          </a:p>
        </p:txBody>
      </p:sp>
      <p:sp>
        <p:nvSpPr>
          <p:cNvPr id="56323" name="Rectangle 3"/>
          <p:cNvSpPr>
            <a:spLocks noGrp="1" noChangeArrowheads="1"/>
          </p:cNvSpPr>
          <p:nvPr>
            <p:ph type="body" idx="1"/>
          </p:nvPr>
        </p:nvSpPr>
        <p:spPr>
          <a:xfrm>
            <a:off x="0" y="745554"/>
            <a:ext cx="9144000" cy="1981200"/>
          </a:xfrm>
        </p:spPr>
        <p:txBody>
          <a:bodyPr/>
          <a:lstStyle/>
          <a:p>
            <a:r>
              <a:rPr lang="en-US" altLang="en-US" sz="2800" dirty="0"/>
              <a:t>Before it votes, a participant can abort unilaterally</a:t>
            </a:r>
          </a:p>
          <a:p>
            <a:r>
              <a:rPr lang="en-US" altLang="en-US" sz="2800" dirty="0"/>
              <a:t>After a participant votes </a:t>
            </a:r>
            <a:r>
              <a:rPr lang="en-US" altLang="en-US" sz="2800" b="1" dirty="0">
                <a:latin typeface="Arial Narrow" panose="020B0606020202030204" pitchFamily="34" charset="0"/>
              </a:rPr>
              <a:t>Prepared</a:t>
            </a:r>
            <a:r>
              <a:rPr lang="en-US" altLang="en-US" sz="2800" dirty="0"/>
              <a:t> and before it receives the coordinator’s decision, it is </a:t>
            </a:r>
            <a:r>
              <a:rPr lang="en-US" altLang="en-US" sz="2800" u="sng" dirty="0"/>
              <a:t>uncertain</a:t>
            </a:r>
            <a:r>
              <a:rPr lang="en-US" altLang="en-US" sz="2800" dirty="0"/>
              <a:t>. It can’t unilaterally commit or abort during its uncertainty period.</a:t>
            </a:r>
            <a:endParaRPr lang="en-US" altLang="en-US" dirty="0"/>
          </a:p>
        </p:txBody>
      </p:sp>
      <p:sp>
        <p:nvSpPr>
          <p:cNvPr id="56324" name="Rectangle 4"/>
          <p:cNvSpPr>
            <a:spLocks noChangeArrowheads="1"/>
          </p:cNvSpPr>
          <p:nvPr/>
        </p:nvSpPr>
        <p:spPr bwMode="invGray">
          <a:xfrm>
            <a:off x="5903976" y="2566416"/>
            <a:ext cx="23622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5" name="Rectangle 5"/>
          <p:cNvSpPr>
            <a:spLocks noChangeArrowheads="1"/>
          </p:cNvSpPr>
          <p:nvPr/>
        </p:nvSpPr>
        <p:spPr bwMode="invGray">
          <a:xfrm>
            <a:off x="5751576" y="2718816"/>
            <a:ext cx="23622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6" name="Rectangle 6"/>
          <p:cNvSpPr>
            <a:spLocks noChangeArrowheads="1"/>
          </p:cNvSpPr>
          <p:nvPr/>
        </p:nvSpPr>
        <p:spPr bwMode="invGray">
          <a:xfrm>
            <a:off x="5599176" y="2871216"/>
            <a:ext cx="23622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7" name="Text Box 7"/>
          <p:cNvSpPr txBox="1">
            <a:spLocks noChangeArrowheads="1"/>
          </p:cNvSpPr>
          <p:nvPr/>
        </p:nvSpPr>
        <p:spPr bwMode="auto">
          <a:xfrm>
            <a:off x="927164" y="2883916"/>
            <a:ext cx="1901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Coordinator</a:t>
            </a:r>
          </a:p>
        </p:txBody>
      </p:sp>
      <p:sp>
        <p:nvSpPr>
          <p:cNvPr id="56328" name="Text Box 8"/>
          <p:cNvSpPr txBox="1">
            <a:spLocks noChangeArrowheads="1"/>
          </p:cNvSpPr>
          <p:nvPr/>
        </p:nvSpPr>
        <p:spPr bwMode="invGray">
          <a:xfrm>
            <a:off x="5827776" y="2883916"/>
            <a:ext cx="1722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Participant</a:t>
            </a:r>
          </a:p>
        </p:txBody>
      </p:sp>
      <p:sp>
        <p:nvSpPr>
          <p:cNvPr id="56329" name="Rectangle 9"/>
          <p:cNvSpPr>
            <a:spLocks noChangeArrowheads="1"/>
          </p:cNvSpPr>
          <p:nvPr/>
        </p:nvSpPr>
        <p:spPr bwMode="auto">
          <a:xfrm>
            <a:off x="798576" y="2871216"/>
            <a:ext cx="2057400" cy="3124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0" name="Text Box 10"/>
          <p:cNvSpPr txBox="1">
            <a:spLocks noChangeArrowheads="1"/>
          </p:cNvSpPr>
          <p:nvPr/>
        </p:nvSpPr>
        <p:spPr bwMode="auto">
          <a:xfrm>
            <a:off x="2779776" y="3171254"/>
            <a:ext cx="2886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Request-to-Prepare</a:t>
            </a:r>
          </a:p>
        </p:txBody>
      </p:sp>
      <p:sp>
        <p:nvSpPr>
          <p:cNvPr id="56331" name="Text Box 11"/>
          <p:cNvSpPr txBox="1">
            <a:spLocks noChangeArrowheads="1"/>
          </p:cNvSpPr>
          <p:nvPr/>
        </p:nvSpPr>
        <p:spPr bwMode="auto">
          <a:xfrm>
            <a:off x="3519551" y="3768154"/>
            <a:ext cx="1446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Prepared</a:t>
            </a:r>
          </a:p>
        </p:txBody>
      </p:sp>
      <p:sp>
        <p:nvSpPr>
          <p:cNvPr id="56332" name="Text Box 12"/>
          <p:cNvSpPr txBox="1">
            <a:spLocks noChangeArrowheads="1"/>
          </p:cNvSpPr>
          <p:nvPr/>
        </p:nvSpPr>
        <p:spPr bwMode="auto">
          <a:xfrm>
            <a:off x="3568764" y="4765104"/>
            <a:ext cx="12684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Commit</a:t>
            </a:r>
          </a:p>
        </p:txBody>
      </p:sp>
      <p:sp>
        <p:nvSpPr>
          <p:cNvPr id="56333" name="Text Box 13"/>
          <p:cNvSpPr txBox="1">
            <a:spLocks noChangeArrowheads="1"/>
          </p:cNvSpPr>
          <p:nvPr/>
        </p:nvSpPr>
        <p:spPr bwMode="auto">
          <a:xfrm>
            <a:off x="3738626" y="5296916"/>
            <a:ext cx="912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Done</a:t>
            </a:r>
          </a:p>
        </p:txBody>
      </p:sp>
      <p:sp>
        <p:nvSpPr>
          <p:cNvPr id="56334" name="Line 14"/>
          <p:cNvSpPr>
            <a:spLocks noChangeShapeType="1"/>
          </p:cNvSpPr>
          <p:nvPr/>
        </p:nvSpPr>
        <p:spPr bwMode="auto">
          <a:xfrm>
            <a:off x="2551176" y="363321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5" name="Line 15"/>
          <p:cNvSpPr>
            <a:spLocks noChangeShapeType="1"/>
          </p:cNvSpPr>
          <p:nvPr/>
        </p:nvSpPr>
        <p:spPr bwMode="auto">
          <a:xfrm>
            <a:off x="2551176" y="524611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6" name="Line 16"/>
          <p:cNvSpPr>
            <a:spLocks noChangeShapeType="1"/>
          </p:cNvSpPr>
          <p:nvPr/>
        </p:nvSpPr>
        <p:spPr bwMode="auto">
          <a:xfrm flipH="1">
            <a:off x="2551176" y="425551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7" name="Line 17"/>
          <p:cNvSpPr>
            <a:spLocks noChangeShapeType="1"/>
          </p:cNvSpPr>
          <p:nvPr/>
        </p:nvSpPr>
        <p:spPr bwMode="auto">
          <a:xfrm flipH="1">
            <a:off x="2524189" y="5758879"/>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8" name="Line 18"/>
          <p:cNvSpPr>
            <a:spLocks noChangeShapeType="1"/>
          </p:cNvSpPr>
          <p:nvPr/>
        </p:nvSpPr>
        <p:spPr bwMode="invGray">
          <a:xfrm>
            <a:off x="6132576" y="4255516"/>
            <a:ext cx="0" cy="990600"/>
          </a:xfrm>
          <a:prstGeom prst="line">
            <a:avLst/>
          </a:prstGeom>
          <a:noFill/>
          <a:ln w="222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39" name="Text Box 19"/>
          <p:cNvSpPr txBox="1">
            <a:spLocks noChangeArrowheads="1"/>
          </p:cNvSpPr>
          <p:nvPr/>
        </p:nvSpPr>
        <p:spPr bwMode="invGray">
          <a:xfrm>
            <a:off x="6132576" y="4255516"/>
            <a:ext cx="18605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Uncertainty</a:t>
            </a:r>
          </a:p>
          <a:p>
            <a:pPr algn="l"/>
            <a:r>
              <a:rPr lang="en-US" altLang="en-US"/>
              <a:t>Period</a:t>
            </a:r>
          </a:p>
        </p:txBody>
      </p:sp>
    </p:spTree>
    <p:extLst>
      <p:ext uri="{BB962C8B-B14F-4D97-AF65-F5344CB8AC3E}">
        <p14:creationId xmlns:p14="http://schemas.microsoft.com/office/powerpoint/2010/main" val="17332485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a:t>Uncertainty (cont’d)</a:t>
            </a:r>
          </a:p>
        </p:txBody>
      </p:sp>
      <p:sp>
        <p:nvSpPr>
          <p:cNvPr id="57347" name="Rectangle 3"/>
          <p:cNvSpPr>
            <a:spLocks noGrp="1" noChangeArrowheads="1"/>
          </p:cNvSpPr>
          <p:nvPr>
            <p:ph type="body" idx="1"/>
          </p:nvPr>
        </p:nvSpPr>
        <p:spPr/>
        <p:txBody>
          <a:bodyPr/>
          <a:lstStyle/>
          <a:p>
            <a:r>
              <a:rPr lang="en-US" altLang="en-US"/>
              <a:t>The coordinator is never uncertain</a:t>
            </a:r>
          </a:p>
          <a:p>
            <a:r>
              <a:rPr lang="en-US" altLang="en-US"/>
              <a:t>If a participant fails or is disconnected from the coordinator while it’s uncertain, </a:t>
            </a:r>
            <a:br>
              <a:rPr lang="en-US" altLang="en-US"/>
            </a:br>
            <a:r>
              <a:rPr lang="en-US" altLang="en-US"/>
              <a:t>at recovery it must find out the decision</a:t>
            </a:r>
          </a:p>
        </p:txBody>
      </p:sp>
    </p:spTree>
    <p:extLst>
      <p:ext uri="{BB962C8B-B14F-4D97-AF65-F5344CB8AC3E}">
        <p14:creationId xmlns:p14="http://schemas.microsoft.com/office/powerpoint/2010/main" val="1369137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0"/>
            <a:ext cx="7772400" cy="838200"/>
          </a:xfrm>
        </p:spPr>
        <p:txBody>
          <a:bodyPr/>
          <a:lstStyle/>
          <a:p>
            <a:r>
              <a:rPr lang="en-US" altLang="en-US" dirty="0" smtClean="0"/>
              <a:t>Theorems</a:t>
            </a:r>
            <a:endParaRPr lang="en-US" altLang="en-US" dirty="0"/>
          </a:p>
        </p:txBody>
      </p:sp>
      <p:sp>
        <p:nvSpPr>
          <p:cNvPr id="58371" name="Rectangle 3"/>
          <p:cNvSpPr>
            <a:spLocks noGrp="1" noChangeArrowheads="1"/>
          </p:cNvSpPr>
          <p:nvPr>
            <p:ph type="body" idx="1"/>
          </p:nvPr>
        </p:nvSpPr>
        <p:spPr>
          <a:xfrm>
            <a:off x="0" y="838200"/>
            <a:ext cx="9144000" cy="6019800"/>
          </a:xfrm>
        </p:spPr>
        <p:txBody>
          <a:bodyPr>
            <a:normAutofit/>
          </a:bodyPr>
          <a:lstStyle/>
          <a:p>
            <a:r>
              <a:rPr lang="en-US" altLang="en-US" sz="2800" dirty="0"/>
              <a:t>Uncertainty periods are unavoidable</a:t>
            </a:r>
          </a:p>
          <a:p>
            <a:r>
              <a:rPr lang="en-US" altLang="en-US" sz="2800" u="sng" dirty="0"/>
              <a:t>Blocking</a:t>
            </a:r>
            <a:r>
              <a:rPr lang="en-US" altLang="en-US" sz="2800" dirty="0"/>
              <a:t> - a participant must await a repair before continuing. Blocking is bad.</a:t>
            </a:r>
          </a:p>
          <a:p>
            <a:r>
              <a:rPr lang="en-US" altLang="en-US" sz="2800" dirty="0"/>
              <a:t>Theorem 1 - For every possible commit protocol (not just 2PC), a communications failure can cause </a:t>
            </a:r>
            <a:br>
              <a:rPr lang="en-US" altLang="en-US" sz="2800" dirty="0"/>
            </a:br>
            <a:r>
              <a:rPr lang="en-US" altLang="en-US" sz="2800" dirty="0"/>
              <a:t>a participant to become blocked.</a:t>
            </a:r>
          </a:p>
          <a:p>
            <a:r>
              <a:rPr lang="en-US" altLang="en-US" sz="2800" u="sng" dirty="0"/>
              <a:t>Independent recovery</a:t>
            </a:r>
            <a:r>
              <a:rPr lang="en-US" altLang="en-US" sz="2800" dirty="0"/>
              <a:t> - a recovered participant can decide to commit or abort without communicating with other nodes</a:t>
            </a:r>
          </a:p>
          <a:p>
            <a:r>
              <a:rPr lang="en-US" altLang="en-US" sz="2800" dirty="0"/>
              <a:t>Theorem 2 - No commit protocol can guarantee independent recovery of failed participants</a:t>
            </a:r>
          </a:p>
        </p:txBody>
      </p:sp>
    </p:spTree>
    <p:extLst>
      <p:ext uri="{BB962C8B-B14F-4D97-AF65-F5344CB8AC3E}">
        <p14:creationId xmlns:p14="http://schemas.microsoft.com/office/powerpoint/2010/main" val="7413711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r>
              <a:rPr lang="en-US" altLang="en-US" dirty="0"/>
              <a:t>Logging 2PC State Changes</a:t>
            </a:r>
          </a:p>
        </p:txBody>
      </p:sp>
      <p:sp>
        <p:nvSpPr>
          <p:cNvPr id="62485" name="Rectangle 21"/>
          <p:cNvSpPr>
            <a:spLocks noChangeArrowheads="1"/>
          </p:cNvSpPr>
          <p:nvPr/>
        </p:nvSpPr>
        <p:spPr bwMode="auto">
          <a:xfrm>
            <a:off x="23069" y="893689"/>
            <a:ext cx="948838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sz="3200">
                <a:solidFill>
                  <a:schemeClr val="tx1"/>
                </a:solidFill>
                <a:latin typeface="Times New Roman" panose="02020603050405020304" pitchFamily="18" charset="0"/>
              </a:defRPr>
            </a:lvl1pPr>
            <a:lvl2pPr marL="742950" indent="-285750" algn="l">
              <a:spcBef>
                <a:spcPct val="20000"/>
              </a:spcBef>
              <a:buChar char="–"/>
              <a:defRPr sz="2800">
                <a:solidFill>
                  <a:schemeClr val="tx1"/>
                </a:solidFill>
                <a:latin typeface="Times New Roman" panose="02020603050405020304" pitchFamily="18" charset="0"/>
              </a:defRPr>
            </a:lvl2pPr>
            <a:lvl3pPr marL="1143000" indent="-228600" algn="l">
              <a:spcBef>
                <a:spcPct val="20000"/>
              </a:spcBef>
              <a:buChar char="•"/>
              <a:defRPr sz="2400">
                <a:solidFill>
                  <a:schemeClr val="tx1"/>
                </a:solidFill>
                <a:latin typeface="Times New Roman" panose="02020603050405020304" pitchFamily="18" charset="0"/>
              </a:defRPr>
            </a:lvl3pPr>
            <a:lvl4pPr marL="1600200" indent="-228600" algn="l">
              <a:spcBef>
                <a:spcPct val="20000"/>
              </a:spcBef>
              <a:buChar char="–"/>
              <a:defRPr sz="2000">
                <a:solidFill>
                  <a:schemeClr val="tx1"/>
                </a:solidFill>
                <a:latin typeface="Times New Roman" panose="02020603050405020304" pitchFamily="18" charset="0"/>
              </a:defRPr>
            </a:lvl4pPr>
            <a:lvl5pPr marL="2057400" indent="-228600" algn="l">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sz="2800" dirty="0"/>
              <a:t>Logging may be </a:t>
            </a:r>
            <a:r>
              <a:rPr lang="en-US" altLang="en-US" sz="2800" u="sng" dirty="0"/>
              <a:t>eager</a:t>
            </a:r>
          </a:p>
          <a:p>
            <a:pPr lvl="1"/>
            <a:r>
              <a:rPr lang="en-US" altLang="en-US" sz="2400" dirty="0"/>
              <a:t>meaning it’s flushed to disk before the next Send Message</a:t>
            </a:r>
          </a:p>
          <a:p>
            <a:r>
              <a:rPr lang="en-US" altLang="en-US" sz="2800" dirty="0"/>
              <a:t>Or it may be </a:t>
            </a:r>
            <a:r>
              <a:rPr lang="en-US" altLang="en-US" sz="2800" u="sng" dirty="0"/>
              <a:t>lazy</a:t>
            </a:r>
            <a:r>
              <a:rPr lang="en-US" altLang="en-US" sz="2800" dirty="0"/>
              <a:t> = not eager</a:t>
            </a:r>
          </a:p>
        </p:txBody>
      </p:sp>
      <p:sp>
        <p:nvSpPr>
          <p:cNvPr id="62469" name="Rectangle 5"/>
          <p:cNvSpPr>
            <a:spLocks noChangeArrowheads="1"/>
          </p:cNvSpPr>
          <p:nvPr/>
        </p:nvSpPr>
        <p:spPr bwMode="invGray">
          <a:xfrm>
            <a:off x="5715000" y="2984426"/>
            <a:ext cx="3429000" cy="3124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0" name="Text Box 6"/>
          <p:cNvSpPr txBox="1">
            <a:spLocks noChangeArrowheads="1"/>
          </p:cNvSpPr>
          <p:nvPr/>
        </p:nvSpPr>
        <p:spPr bwMode="auto">
          <a:xfrm>
            <a:off x="503237" y="2463726"/>
            <a:ext cx="1901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u="sng"/>
              <a:t>Coordinator</a:t>
            </a:r>
            <a:endParaRPr lang="en-US" altLang="en-US"/>
          </a:p>
        </p:txBody>
      </p:sp>
      <p:sp>
        <p:nvSpPr>
          <p:cNvPr id="62471" name="Text Box 7"/>
          <p:cNvSpPr txBox="1">
            <a:spLocks noChangeArrowheads="1"/>
          </p:cNvSpPr>
          <p:nvPr/>
        </p:nvSpPr>
        <p:spPr bwMode="invGray">
          <a:xfrm>
            <a:off x="6523037" y="2920926"/>
            <a:ext cx="17224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u="sng"/>
              <a:t>Participant</a:t>
            </a:r>
            <a:endParaRPr lang="en-US" altLang="en-US"/>
          </a:p>
        </p:txBody>
      </p:sp>
      <p:sp>
        <p:nvSpPr>
          <p:cNvPr id="62472" name="Rectangle 8"/>
          <p:cNvSpPr>
            <a:spLocks noChangeArrowheads="1"/>
          </p:cNvSpPr>
          <p:nvPr/>
        </p:nvSpPr>
        <p:spPr bwMode="auto">
          <a:xfrm>
            <a:off x="263525" y="2463726"/>
            <a:ext cx="2708275" cy="4079875"/>
          </a:xfrm>
          <a:prstGeom prst="rect">
            <a:avLst/>
          </a:prstGeom>
          <a:solidFill>
            <a:schemeClr val="bg1"/>
          </a:solidFill>
          <a:ln w="9525">
            <a:solidFill>
              <a:schemeClr val="tx1"/>
            </a:solidFill>
            <a:miter lim="800000"/>
            <a:headEnd/>
            <a:tailEnd/>
          </a:ln>
          <a:effectLst/>
          <a:extLst/>
        </p:spPr>
        <p:txBody>
          <a:bodyPr wrap="none" anchor="ctr"/>
          <a:lstStyle/>
          <a:p>
            <a:endParaRPr lang="en-US"/>
          </a:p>
        </p:txBody>
      </p:sp>
      <p:sp>
        <p:nvSpPr>
          <p:cNvPr id="62473" name="Text Box 9"/>
          <p:cNvSpPr txBox="1">
            <a:spLocks noChangeArrowheads="1"/>
          </p:cNvSpPr>
          <p:nvPr/>
        </p:nvSpPr>
        <p:spPr bwMode="auto">
          <a:xfrm>
            <a:off x="2913062" y="3267001"/>
            <a:ext cx="2886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Request-to-Prepare</a:t>
            </a:r>
          </a:p>
        </p:txBody>
      </p:sp>
      <p:sp>
        <p:nvSpPr>
          <p:cNvPr id="62474" name="Text Box 10"/>
          <p:cNvSpPr txBox="1">
            <a:spLocks noChangeArrowheads="1"/>
          </p:cNvSpPr>
          <p:nvPr/>
        </p:nvSpPr>
        <p:spPr bwMode="auto">
          <a:xfrm>
            <a:off x="3635375" y="3881364"/>
            <a:ext cx="1446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Prepared</a:t>
            </a:r>
          </a:p>
        </p:txBody>
      </p:sp>
      <p:sp>
        <p:nvSpPr>
          <p:cNvPr id="62475" name="Text Box 11"/>
          <p:cNvSpPr txBox="1">
            <a:spLocks noChangeArrowheads="1"/>
          </p:cNvSpPr>
          <p:nvPr/>
        </p:nvSpPr>
        <p:spPr bwMode="auto">
          <a:xfrm>
            <a:off x="3684587" y="4878314"/>
            <a:ext cx="1268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Commit</a:t>
            </a:r>
          </a:p>
        </p:txBody>
      </p:sp>
      <p:sp>
        <p:nvSpPr>
          <p:cNvPr id="62476" name="Text Box 12"/>
          <p:cNvSpPr txBox="1">
            <a:spLocks noChangeArrowheads="1"/>
          </p:cNvSpPr>
          <p:nvPr/>
        </p:nvSpPr>
        <p:spPr bwMode="auto">
          <a:xfrm>
            <a:off x="3854450" y="5410126"/>
            <a:ext cx="912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b="1">
                <a:latin typeface="Arial Narrow" panose="020B0606020202030204" pitchFamily="34" charset="0"/>
              </a:rPr>
              <a:t>Done</a:t>
            </a:r>
          </a:p>
        </p:txBody>
      </p:sp>
      <p:sp>
        <p:nvSpPr>
          <p:cNvPr id="62477" name="Line 13"/>
          <p:cNvSpPr>
            <a:spLocks noChangeShapeType="1"/>
          </p:cNvSpPr>
          <p:nvPr/>
        </p:nvSpPr>
        <p:spPr bwMode="auto">
          <a:xfrm>
            <a:off x="2667000" y="374642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8" name="Line 14"/>
          <p:cNvSpPr>
            <a:spLocks noChangeShapeType="1"/>
          </p:cNvSpPr>
          <p:nvPr/>
        </p:nvSpPr>
        <p:spPr bwMode="auto">
          <a:xfrm>
            <a:off x="2667000" y="535932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9" name="Line 15"/>
          <p:cNvSpPr>
            <a:spLocks noChangeShapeType="1"/>
          </p:cNvSpPr>
          <p:nvPr/>
        </p:nvSpPr>
        <p:spPr bwMode="auto">
          <a:xfrm flipH="1">
            <a:off x="2667000" y="4368726"/>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0" name="Line 16"/>
          <p:cNvSpPr>
            <a:spLocks noChangeShapeType="1"/>
          </p:cNvSpPr>
          <p:nvPr/>
        </p:nvSpPr>
        <p:spPr bwMode="auto">
          <a:xfrm flipH="1">
            <a:off x="2640012" y="5872089"/>
            <a:ext cx="33528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82" name="Text Box 18"/>
          <p:cNvSpPr txBox="1">
            <a:spLocks noChangeArrowheads="1"/>
          </p:cNvSpPr>
          <p:nvPr/>
        </p:nvSpPr>
        <p:spPr bwMode="auto">
          <a:xfrm>
            <a:off x="669925" y="4379839"/>
            <a:ext cx="1930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Log commit</a:t>
            </a:r>
          </a:p>
          <a:p>
            <a:pPr algn="l"/>
            <a:r>
              <a:rPr lang="en-US" altLang="en-US"/>
              <a:t> (eager)</a:t>
            </a:r>
          </a:p>
        </p:txBody>
      </p:sp>
      <p:sp>
        <p:nvSpPr>
          <p:cNvPr id="62483" name="Text Box 19"/>
          <p:cNvSpPr txBox="1">
            <a:spLocks noChangeArrowheads="1"/>
          </p:cNvSpPr>
          <p:nvPr/>
        </p:nvSpPr>
        <p:spPr bwMode="invGray">
          <a:xfrm>
            <a:off x="5867400" y="5359326"/>
            <a:ext cx="3025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Log commit (eager)</a:t>
            </a:r>
          </a:p>
        </p:txBody>
      </p:sp>
      <p:sp>
        <p:nvSpPr>
          <p:cNvPr id="62484" name="Text Box 20"/>
          <p:cNvSpPr txBox="1">
            <a:spLocks noChangeArrowheads="1"/>
          </p:cNvSpPr>
          <p:nvPr/>
        </p:nvSpPr>
        <p:spPr bwMode="auto">
          <a:xfrm>
            <a:off x="228600" y="5968926"/>
            <a:ext cx="2847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t>Log commit (lazy)</a:t>
            </a:r>
          </a:p>
        </p:txBody>
      </p:sp>
      <p:sp>
        <p:nvSpPr>
          <p:cNvPr id="62486" name="Text Box 22"/>
          <p:cNvSpPr txBox="1">
            <a:spLocks noChangeArrowheads="1"/>
          </p:cNvSpPr>
          <p:nvPr/>
        </p:nvSpPr>
        <p:spPr bwMode="invGray">
          <a:xfrm>
            <a:off x="5837237" y="3759126"/>
            <a:ext cx="3184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Log prepared (eager)</a:t>
            </a:r>
          </a:p>
        </p:txBody>
      </p:sp>
      <p:sp>
        <p:nvSpPr>
          <p:cNvPr id="62487" name="Text Box 23"/>
          <p:cNvSpPr txBox="1">
            <a:spLocks noChangeArrowheads="1"/>
          </p:cNvSpPr>
          <p:nvPr/>
        </p:nvSpPr>
        <p:spPr bwMode="auto">
          <a:xfrm>
            <a:off x="350837" y="2920926"/>
            <a:ext cx="21304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Log Start2PC</a:t>
            </a:r>
          </a:p>
          <a:p>
            <a:pPr algn="l"/>
            <a:r>
              <a:rPr lang="en-US" altLang="en-US"/>
              <a:t> (eager)</a:t>
            </a:r>
          </a:p>
        </p:txBody>
      </p:sp>
    </p:spTree>
    <p:extLst>
      <p:ext uri="{BB962C8B-B14F-4D97-AF65-F5344CB8AC3E}">
        <p14:creationId xmlns:p14="http://schemas.microsoft.com/office/powerpoint/2010/main" val="11151223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ChangeArrowheads="1"/>
          </p:cNvSpPr>
          <p:nvPr>
            <p:ph type="title"/>
          </p:nvPr>
        </p:nvSpPr>
        <p:spPr>
          <a:xfrm>
            <a:off x="685800" y="0"/>
            <a:ext cx="7772400" cy="762000"/>
          </a:xfrm>
        </p:spPr>
        <p:txBody>
          <a:bodyPr/>
          <a:lstStyle/>
          <a:p>
            <a:r>
              <a:rPr lang="en-US" altLang="en-US"/>
              <a:t>Coordinator Recovery</a:t>
            </a:r>
          </a:p>
        </p:txBody>
      </p:sp>
      <p:sp>
        <p:nvSpPr>
          <p:cNvPr id="64515" name="Rectangle 1027"/>
          <p:cNvSpPr>
            <a:spLocks noGrp="1" noChangeArrowheads="1"/>
          </p:cNvSpPr>
          <p:nvPr>
            <p:ph type="body" idx="1"/>
          </p:nvPr>
        </p:nvSpPr>
        <p:spPr>
          <a:xfrm>
            <a:off x="35626" y="917844"/>
            <a:ext cx="9144000" cy="5715000"/>
          </a:xfrm>
        </p:spPr>
        <p:txBody>
          <a:bodyPr>
            <a:normAutofit/>
          </a:bodyPr>
          <a:lstStyle/>
          <a:p>
            <a:r>
              <a:rPr lang="en-US" altLang="en-US" sz="2400" dirty="0"/>
              <a:t>If the coordinator fails and later recovers, it must know the decision. It must therefore log</a:t>
            </a:r>
          </a:p>
          <a:p>
            <a:pPr lvl="1"/>
            <a:r>
              <a:rPr lang="en-US" altLang="en-US" sz="2400" dirty="0"/>
              <a:t>the fact that it began T’s 2PC protocol, including the list of participants, and</a:t>
            </a:r>
          </a:p>
          <a:p>
            <a:pPr lvl="1"/>
            <a:r>
              <a:rPr lang="en-US" altLang="en-US" sz="2400" dirty="0"/>
              <a:t>Commit or Abort, before sending </a:t>
            </a:r>
            <a:r>
              <a:rPr lang="en-US" altLang="en-US" sz="2400" b="1" dirty="0">
                <a:latin typeface="Arial Narrow" panose="020B0606020202030204" pitchFamily="34" charset="0"/>
              </a:rPr>
              <a:t>Commit</a:t>
            </a:r>
            <a:r>
              <a:rPr lang="en-US" altLang="en-US" sz="2400" dirty="0"/>
              <a:t> or </a:t>
            </a:r>
            <a:r>
              <a:rPr lang="en-US" altLang="en-US" sz="2400" b="1" dirty="0">
                <a:latin typeface="Arial Narrow" panose="020B0606020202030204" pitchFamily="34" charset="0"/>
              </a:rPr>
              <a:t>Abort</a:t>
            </a:r>
            <a:r>
              <a:rPr lang="en-US" altLang="en-US" sz="2400" dirty="0"/>
              <a:t> to any participant (so it knows whether to commit or abort after it recovers).</a:t>
            </a:r>
          </a:p>
          <a:p>
            <a:r>
              <a:rPr lang="en-US" altLang="en-US" sz="2400" dirty="0"/>
              <a:t>If the coordinator fails and recovers, it resends the decision to participants from whom it doesn’t remember getting </a:t>
            </a:r>
            <a:r>
              <a:rPr lang="en-US" altLang="en-US" sz="2400" b="1" dirty="0">
                <a:latin typeface="Arial Narrow" panose="020B0606020202030204" pitchFamily="34" charset="0"/>
              </a:rPr>
              <a:t>Done</a:t>
            </a:r>
            <a:endParaRPr lang="en-US" altLang="en-US" sz="2400" dirty="0"/>
          </a:p>
          <a:p>
            <a:pPr lvl="1"/>
            <a:r>
              <a:rPr lang="en-US" altLang="en-US" sz="2400" dirty="0"/>
              <a:t>If the participant forgot the transaction, it replies </a:t>
            </a:r>
            <a:r>
              <a:rPr lang="en-US" altLang="en-US" sz="2400" b="1" dirty="0">
                <a:latin typeface="Arial Narrow" panose="020B0606020202030204" pitchFamily="34" charset="0"/>
              </a:rPr>
              <a:t>Done</a:t>
            </a:r>
            <a:endParaRPr lang="en-US" altLang="en-US" sz="2400" dirty="0"/>
          </a:p>
          <a:p>
            <a:pPr lvl="1"/>
            <a:r>
              <a:rPr lang="en-US" altLang="en-US" sz="2400" dirty="0"/>
              <a:t>The coordinator should therefore log Done after it has received them all.</a:t>
            </a:r>
          </a:p>
        </p:txBody>
      </p:sp>
    </p:spTree>
    <p:extLst>
      <p:ext uri="{BB962C8B-B14F-4D97-AF65-F5344CB8AC3E}">
        <p14:creationId xmlns:p14="http://schemas.microsoft.com/office/powerpoint/2010/main" val="260633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5800" y="0"/>
            <a:ext cx="7772400" cy="838200"/>
          </a:xfrm>
        </p:spPr>
        <p:txBody>
          <a:bodyPr/>
          <a:lstStyle/>
          <a:p>
            <a:r>
              <a:rPr lang="en-US" altLang="en-US"/>
              <a:t>Participant Recovery</a:t>
            </a:r>
          </a:p>
        </p:txBody>
      </p:sp>
      <p:sp>
        <p:nvSpPr>
          <p:cNvPr id="63492" name="Rectangle 4"/>
          <p:cNvSpPr>
            <a:spLocks noGrp="1" noChangeArrowheads="1"/>
          </p:cNvSpPr>
          <p:nvPr>
            <p:ph type="body" idx="1"/>
          </p:nvPr>
        </p:nvSpPr>
        <p:spPr>
          <a:xfrm>
            <a:off x="157163" y="782638"/>
            <a:ext cx="8986837" cy="5694362"/>
          </a:xfrm>
        </p:spPr>
        <p:txBody>
          <a:bodyPr>
            <a:normAutofit/>
          </a:bodyPr>
          <a:lstStyle/>
          <a:p>
            <a:r>
              <a:rPr lang="en-US" altLang="en-US" sz="2400" dirty="0"/>
              <a:t>If a participant P fails and later recovers, it first performs centralized recovery (Restart)</a:t>
            </a:r>
          </a:p>
          <a:p>
            <a:r>
              <a:rPr lang="en-US" altLang="en-US" sz="2400" dirty="0"/>
              <a:t>For each distributed transaction T that was active at the time of failure</a:t>
            </a:r>
          </a:p>
          <a:p>
            <a:pPr lvl="1"/>
            <a:r>
              <a:rPr lang="en-US" altLang="en-US" sz="2400" dirty="0"/>
              <a:t>If P is not uncertain about T, then it unilaterally aborts T</a:t>
            </a:r>
          </a:p>
          <a:p>
            <a:pPr lvl="1"/>
            <a:r>
              <a:rPr lang="en-US" altLang="en-US" sz="2400" dirty="0"/>
              <a:t>If P is uncertain, it runs the termination protocol </a:t>
            </a:r>
            <a:br>
              <a:rPr lang="en-US" altLang="en-US" sz="2400" dirty="0"/>
            </a:br>
            <a:r>
              <a:rPr lang="en-US" altLang="en-US" sz="2400" dirty="0"/>
              <a:t>(which may leave P blocked)</a:t>
            </a:r>
          </a:p>
          <a:p>
            <a:r>
              <a:rPr lang="en-US" altLang="en-US" sz="2400" dirty="0"/>
              <a:t>To ensure it can tell whether it’s uncertain, P must log its vote </a:t>
            </a:r>
            <a:r>
              <a:rPr lang="en-US" altLang="en-US" sz="2400" u="sng" dirty="0"/>
              <a:t>before</a:t>
            </a:r>
            <a:r>
              <a:rPr lang="en-US" altLang="en-US" sz="2400" dirty="0"/>
              <a:t> sending it to the coordinator</a:t>
            </a:r>
          </a:p>
          <a:p>
            <a:r>
              <a:rPr lang="en-US" altLang="en-US" sz="2400" dirty="0"/>
              <a:t>To avoid becoming totally blocked due to one blocked transaction, P should reacquire T’s locks during Restart and allow Restart to finish before T is resolved.</a:t>
            </a:r>
            <a:endParaRPr lang="en-US" altLang="en-US" sz="2800" dirty="0"/>
          </a:p>
        </p:txBody>
      </p:sp>
    </p:spTree>
    <p:extLst>
      <p:ext uri="{BB962C8B-B14F-4D97-AF65-F5344CB8AC3E}">
        <p14:creationId xmlns:p14="http://schemas.microsoft.com/office/powerpoint/2010/main" val="3993758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Paxos</a:t>
            </a:r>
            <a:r>
              <a:rPr lang="en-US" dirty="0" smtClean="0"/>
              <a:t>: Generalization of 2-PC</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8219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material for </a:t>
            </a:r>
            <a:r>
              <a:rPr lang="en-US" dirty="0" err="1" smtClean="0"/>
              <a:t>paxos</a:t>
            </a:r>
            <a:endParaRPr lang="en-US" dirty="0"/>
          </a:p>
        </p:txBody>
      </p:sp>
      <p:sp>
        <p:nvSpPr>
          <p:cNvPr id="3" name="Content Placeholder 2"/>
          <p:cNvSpPr>
            <a:spLocks noGrp="1"/>
          </p:cNvSpPr>
          <p:nvPr>
            <p:ph idx="1"/>
          </p:nvPr>
        </p:nvSpPr>
        <p:spPr/>
        <p:txBody>
          <a:bodyPr>
            <a:normAutofit lnSpcReduction="10000"/>
          </a:bodyPr>
          <a:lstStyle/>
          <a:p>
            <a:r>
              <a:rPr lang="en-US" dirty="0" err="1"/>
              <a:t>Lamport</a:t>
            </a:r>
            <a:r>
              <a:rPr lang="en-US" dirty="0"/>
              <a:t>, Leslie. "</a:t>
            </a:r>
            <a:r>
              <a:rPr lang="en-US" dirty="0" err="1"/>
              <a:t>Paxos</a:t>
            </a:r>
            <a:r>
              <a:rPr lang="en-US" dirty="0"/>
              <a:t> made simple." </a:t>
            </a:r>
            <a:r>
              <a:rPr lang="en-US" i="1" dirty="0"/>
              <a:t>ACM </a:t>
            </a:r>
            <a:r>
              <a:rPr lang="en-US" i="1" dirty="0" err="1"/>
              <a:t>Sigact</a:t>
            </a:r>
            <a:r>
              <a:rPr lang="en-US" i="1" dirty="0"/>
              <a:t> News</a:t>
            </a:r>
            <a:r>
              <a:rPr lang="en-US" dirty="0"/>
              <a:t> 32, no. 4 (2001): 18-25.</a:t>
            </a:r>
          </a:p>
          <a:p>
            <a:r>
              <a:rPr lang="en-US" dirty="0" err="1"/>
              <a:t>Lamport</a:t>
            </a:r>
            <a:r>
              <a:rPr lang="en-US" dirty="0"/>
              <a:t>, Leslie. "The part-time parliament." </a:t>
            </a:r>
            <a:r>
              <a:rPr lang="en-US" i="1" dirty="0"/>
              <a:t>ACM Transactions on Computer Systems (TOCS)</a:t>
            </a:r>
            <a:r>
              <a:rPr lang="en-US" dirty="0"/>
              <a:t> 16.2 (1998): 133-169.</a:t>
            </a:r>
          </a:p>
          <a:p>
            <a:pPr lvl="1"/>
            <a:r>
              <a:rPr lang="en-US" dirty="0"/>
              <a:t>This is the original paper but hard to understand so we use the first listed paper</a:t>
            </a:r>
          </a:p>
          <a:p>
            <a:r>
              <a:rPr lang="en-US" dirty="0"/>
              <a:t>YouTube lecture by Prof. </a:t>
            </a:r>
            <a:r>
              <a:rPr lang="en-US" dirty="0" err="1"/>
              <a:t>Rachid</a:t>
            </a:r>
            <a:r>
              <a:rPr lang="en-US" dirty="0"/>
              <a:t> </a:t>
            </a:r>
            <a:r>
              <a:rPr lang="en-US" dirty="0" err="1"/>
              <a:t>Guerraoui</a:t>
            </a:r>
            <a:r>
              <a:rPr lang="en-US" dirty="0"/>
              <a:t> (</a:t>
            </a:r>
            <a:r>
              <a:rPr lang="en-US" dirty="0">
                <a:hlinkClick r:id="rId2"/>
              </a:rPr>
              <a:t>https://www.youtube.com/watch?v=WX4gjowx45E</a:t>
            </a:r>
            <a:r>
              <a:rPr lang="en-US" dirty="0" smtClean="0"/>
              <a:t>) – watch it please.</a:t>
            </a:r>
            <a:endParaRPr lang="en-US" dirty="0"/>
          </a:p>
          <a:p>
            <a:endParaRPr lang="en-US" dirty="0"/>
          </a:p>
        </p:txBody>
      </p:sp>
    </p:spTree>
    <p:extLst>
      <p:ext uri="{BB962C8B-B14F-4D97-AF65-F5344CB8AC3E}">
        <p14:creationId xmlns:p14="http://schemas.microsoft.com/office/powerpoint/2010/main" val="181609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Problem? (1/2)</a:t>
            </a:r>
            <a:endParaRPr lang="en-US" dirty="0"/>
          </a:p>
        </p:txBody>
      </p:sp>
      <p:sp>
        <p:nvSpPr>
          <p:cNvPr id="3" name="Content Placeholder 2"/>
          <p:cNvSpPr>
            <a:spLocks noGrp="1"/>
          </p:cNvSpPr>
          <p:nvPr>
            <p:ph idx="1"/>
          </p:nvPr>
        </p:nvSpPr>
        <p:spPr>
          <a:xfrm>
            <a:off x="228600" y="1143000"/>
            <a:ext cx="8686800" cy="2514600"/>
          </a:xfrm>
        </p:spPr>
        <p:txBody>
          <a:bodyPr>
            <a:normAutofit fontScale="77500" lnSpcReduction="20000"/>
          </a:bodyPr>
          <a:lstStyle/>
          <a:p>
            <a:r>
              <a:rPr lang="en-US" dirty="0" smtClean="0"/>
              <a:t>Consider our CAP lecture from before</a:t>
            </a:r>
          </a:p>
          <a:p>
            <a:pPr lvl="1"/>
            <a:r>
              <a:rPr lang="en-US" dirty="0" smtClean="0"/>
              <a:t>Say for availability purposes we create two replicas of the same service so clients can access the replica closest to them</a:t>
            </a:r>
          </a:p>
          <a:p>
            <a:pPr lvl="1"/>
            <a:r>
              <a:rPr lang="en-US" dirty="0" smtClean="0"/>
              <a:t>Say two persons who are joint account holders are performing operations on their account more or less at the same time but on different replicas, which handle operations on their account</a:t>
            </a:r>
          </a:p>
          <a:p>
            <a:pPr lvl="1"/>
            <a:r>
              <a:rPr lang="en-US" dirty="0" smtClean="0"/>
              <a:t>Replicas are supposed to synchronize state so there is a consistent view</a:t>
            </a:r>
            <a:endParaRPr lang="en-US" dirty="0"/>
          </a:p>
        </p:txBody>
      </p:sp>
      <p:grpSp>
        <p:nvGrpSpPr>
          <p:cNvPr id="19" name="Group 18"/>
          <p:cNvGrpSpPr/>
          <p:nvPr/>
        </p:nvGrpSpPr>
        <p:grpSpPr>
          <a:xfrm>
            <a:off x="2161308" y="3857655"/>
            <a:ext cx="5687291" cy="2082975"/>
            <a:chOff x="1066800" y="2743200"/>
            <a:chExt cx="6553200" cy="2971800"/>
          </a:xfrm>
        </p:grpSpPr>
        <p:sp>
          <p:nvSpPr>
            <p:cNvPr id="6" name="Rounded Rectangle 5"/>
            <p:cNvSpPr/>
            <p:nvPr/>
          </p:nvSpPr>
          <p:spPr>
            <a:xfrm>
              <a:off x="1447800" y="2743200"/>
              <a:ext cx="5410200" cy="144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Service</a:t>
              </a:r>
            </a:p>
            <a:p>
              <a:pPr algn="ctr"/>
              <a:r>
                <a:rPr lang="en-US" sz="3200" dirty="0" smtClean="0">
                  <a:solidFill>
                    <a:schemeClr val="tx1"/>
                  </a:solidFill>
                </a:rPr>
                <a:t>(e.g. bank)</a:t>
              </a:r>
              <a:endParaRPr lang="en-US" sz="3200" dirty="0">
                <a:solidFill>
                  <a:schemeClr val="tx1"/>
                </a:solidFill>
              </a:endParaRPr>
            </a:p>
          </p:txBody>
        </p:sp>
        <p:sp>
          <p:nvSpPr>
            <p:cNvPr id="4" name="Oval 3"/>
            <p:cNvSpPr/>
            <p:nvPr/>
          </p:nvSpPr>
          <p:spPr>
            <a:xfrm>
              <a:off x="1752600" y="3048000"/>
              <a:ext cx="990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R1</a:t>
              </a:r>
              <a:endParaRPr lang="en-US" sz="2800" dirty="0"/>
            </a:p>
          </p:txBody>
        </p:sp>
        <p:sp>
          <p:nvSpPr>
            <p:cNvPr id="5" name="Oval 4"/>
            <p:cNvSpPr/>
            <p:nvPr/>
          </p:nvSpPr>
          <p:spPr>
            <a:xfrm>
              <a:off x="5486400" y="3048000"/>
              <a:ext cx="990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R2</a:t>
              </a:r>
              <a:endParaRPr lang="en-US" sz="2800" dirty="0"/>
            </a:p>
          </p:txBody>
        </p:sp>
        <p:sp>
          <p:nvSpPr>
            <p:cNvPr id="7" name="Oval 6"/>
            <p:cNvSpPr/>
            <p:nvPr/>
          </p:nvSpPr>
          <p:spPr>
            <a:xfrm>
              <a:off x="1066800" y="4800600"/>
              <a:ext cx="990600" cy="9144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t>
              </a:r>
              <a:r>
                <a:rPr lang="en-US" sz="3200" dirty="0" smtClean="0"/>
                <a:t>1</a:t>
              </a:r>
              <a:endParaRPr lang="en-US" sz="3200" dirty="0"/>
            </a:p>
          </p:txBody>
        </p:sp>
        <p:sp>
          <p:nvSpPr>
            <p:cNvPr id="8" name="Oval 7"/>
            <p:cNvSpPr/>
            <p:nvPr/>
          </p:nvSpPr>
          <p:spPr>
            <a:xfrm>
              <a:off x="6629400" y="4800600"/>
              <a:ext cx="990600" cy="9144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C2</a:t>
              </a:r>
              <a:endParaRPr lang="en-US" sz="3200" dirty="0"/>
            </a:p>
          </p:txBody>
        </p:sp>
        <p:cxnSp>
          <p:nvCxnSpPr>
            <p:cNvPr id="10" name="Curved Connector 9"/>
            <p:cNvCxnSpPr>
              <a:stCxn id="4" idx="7"/>
              <a:endCxn id="5" idx="1"/>
            </p:cNvCxnSpPr>
            <p:nvPr/>
          </p:nvCxnSpPr>
          <p:spPr>
            <a:xfrm rot="5400000" flipH="1" flipV="1">
              <a:off x="4114800" y="1665241"/>
              <a:ext cx="12700" cy="3033340"/>
            </a:xfrm>
            <a:prstGeom prst="curvedConnector3">
              <a:avLst>
                <a:gd name="adj1" fmla="val 285441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rot="5400000" flipH="1" flipV="1">
              <a:off x="4101120" y="2299681"/>
              <a:ext cx="12700" cy="3033340"/>
            </a:xfrm>
            <a:prstGeom prst="curvedConnector3">
              <a:avLst>
                <a:gd name="adj1" fmla="val -2638370"/>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752600" y="4019664"/>
              <a:ext cx="419100" cy="838200"/>
            </a:xfrm>
            <a:prstGeom prst="straightConnector1">
              <a:avLst/>
            </a:prstGeom>
            <a:ln w="31750">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6324600" y="3886200"/>
              <a:ext cx="685800" cy="853281"/>
            </a:xfrm>
            <a:prstGeom prst="straightConnector1">
              <a:avLst/>
            </a:prstGeom>
            <a:ln w="31750">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0075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7" name="Rectangle 3"/>
          <p:cNvSpPr>
            <a:spLocks noGrp="1" noChangeArrowheads="1"/>
          </p:cNvSpPr>
          <p:nvPr>
            <p:ph type="title"/>
          </p:nvPr>
        </p:nvSpPr>
        <p:spPr>
          <a:xfrm>
            <a:off x="228600" y="228600"/>
            <a:ext cx="8686800" cy="533400"/>
          </a:xfrm>
        </p:spPr>
        <p:txBody>
          <a:bodyPr>
            <a:normAutofit fontScale="90000"/>
          </a:bodyPr>
          <a:lstStyle/>
          <a:p>
            <a:r>
              <a:rPr lang="en-US" altLang="en-US" sz="3200"/>
              <a:t>N-Version Programming: The Idea</a:t>
            </a:r>
          </a:p>
        </p:txBody>
      </p:sp>
      <p:sp>
        <p:nvSpPr>
          <p:cNvPr id="728068" name="Text Box 4"/>
          <p:cNvSpPr txBox="1">
            <a:spLocks noChangeArrowheads="1"/>
          </p:cNvSpPr>
          <p:nvPr/>
        </p:nvSpPr>
        <p:spPr bwMode="auto">
          <a:xfrm>
            <a:off x="609600" y="914400"/>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Independently develop </a:t>
            </a:r>
            <a:r>
              <a:rPr lang="en-US" altLang="en-US" sz="2000" b="0" i="1">
                <a:solidFill>
                  <a:srgbClr val="000000"/>
                </a:solidFill>
                <a:latin typeface="Arial" panose="020B0604020202020204" pitchFamily="34" charset="0"/>
                <a:cs typeface="Times New Roman" panose="02020603050405020304" pitchFamily="18" charset="0"/>
              </a:rPr>
              <a:t>N</a:t>
            </a:r>
            <a:r>
              <a:rPr lang="en-US" altLang="en-US" sz="2000" b="0">
                <a:solidFill>
                  <a:srgbClr val="000000"/>
                </a:solidFill>
                <a:latin typeface="Arial" panose="020B0604020202020204" pitchFamily="34" charset="0"/>
                <a:cs typeface="Times New Roman" panose="02020603050405020304" pitchFamily="18" charset="0"/>
              </a:rPr>
              <a:t> different programs (known as “versions”) from the same initial specification</a:t>
            </a:r>
          </a:p>
        </p:txBody>
      </p:sp>
      <p:sp>
        <p:nvSpPr>
          <p:cNvPr id="728069" name="Text Box 5"/>
          <p:cNvSpPr txBox="1">
            <a:spLocks noChangeArrowheads="1"/>
          </p:cNvSpPr>
          <p:nvPr/>
        </p:nvSpPr>
        <p:spPr bwMode="auto">
          <a:xfrm>
            <a:off x="278892" y="3428999"/>
            <a:ext cx="8357616" cy="2551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The greater the diversity in the </a:t>
            </a:r>
            <a:r>
              <a:rPr lang="en-US" altLang="en-US" sz="2000" b="0" i="1" dirty="0">
                <a:solidFill>
                  <a:srgbClr val="000000"/>
                </a:solidFill>
                <a:latin typeface="Arial" panose="020B0604020202020204" pitchFamily="34" charset="0"/>
                <a:cs typeface="Times New Roman" panose="02020603050405020304" pitchFamily="18" charset="0"/>
              </a:rPr>
              <a:t>N</a:t>
            </a:r>
            <a:r>
              <a:rPr lang="en-US" altLang="en-US" sz="2000" b="0" dirty="0">
                <a:solidFill>
                  <a:srgbClr val="000000"/>
                </a:solidFill>
                <a:latin typeface="Arial" panose="020B0604020202020204" pitchFamily="34" charset="0"/>
                <a:cs typeface="Times New Roman" panose="02020603050405020304" pitchFamily="18" charset="0"/>
              </a:rPr>
              <a:t> versions, the less likely </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that they will have flaws that produce correlated errors</a:t>
            </a:r>
          </a:p>
          <a:p>
            <a:pPr>
              <a:lnSpc>
                <a:spcPct val="85000"/>
              </a:lnSpc>
            </a:pPr>
            <a:endParaRPr lang="en-US" altLang="en-US" sz="800" b="0" dirty="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i="1" dirty="0">
                <a:solidFill>
                  <a:srgbClr val="000000"/>
                </a:solidFill>
                <a:latin typeface="Arial" panose="020B0604020202020204" pitchFamily="34" charset="0"/>
                <a:cs typeface="Times New Roman" panose="02020603050405020304" pitchFamily="18" charset="0"/>
              </a:rPr>
              <a:t>Diversity in:</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Programming teams (personnel and structure)</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Software architecture</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Algorithms used</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Programming languages</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Verification tools and methods</a:t>
            </a:r>
          </a:p>
          <a:p>
            <a:pPr>
              <a:lnSpc>
                <a:spcPct val="85000"/>
              </a:lnSpc>
            </a:pPr>
            <a:r>
              <a:rPr lang="en-US" altLang="en-US" sz="2000" b="0" dirty="0">
                <a:solidFill>
                  <a:srgbClr val="000000"/>
                </a:solidFill>
                <a:latin typeface="Arial" panose="020B0604020202020204" pitchFamily="34" charset="0"/>
                <a:cs typeface="Times New Roman" panose="02020603050405020304" pitchFamily="18" charset="0"/>
              </a:rPr>
              <a:t>Data (input re-expression and output adjustment)</a:t>
            </a:r>
          </a:p>
        </p:txBody>
      </p:sp>
      <p:sp>
        <p:nvSpPr>
          <p:cNvPr id="728070" name="Rectangle 6"/>
          <p:cNvSpPr>
            <a:spLocks noChangeArrowheads="1"/>
          </p:cNvSpPr>
          <p:nvPr/>
        </p:nvSpPr>
        <p:spPr bwMode="auto">
          <a:xfrm>
            <a:off x="2362200" y="1752600"/>
            <a:ext cx="1447800" cy="457200"/>
          </a:xfrm>
          <a:prstGeom prst="rect">
            <a:avLst/>
          </a:prstGeom>
          <a:solidFill>
            <a:srgbClr val="FF99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Arial" panose="020B0604020202020204" pitchFamily="34" charset="0"/>
                <a:cs typeface="Arial" panose="020B0604020202020204" pitchFamily="34" charset="0"/>
              </a:rPr>
              <a:t>Version 1</a:t>
            </a:r>
          </a:p>
        </p:txBody>
      </p:sp>
      <p:sp>
        <p:nvSpPr>
          <p:cNvPr id="728072" name="Rectangle 8"/>
          <p:cNvSpPr>
            <a:spLocks noChangeArrowheads="1"/>
          </p:cNvSpPr>
          <p:nvPr/>
        </p:nvSpPr>
        <p:spPr bwMode="auto">
          <a:xfrm>
            <a:off x="2362200" y="2362200"/>
            <a:ext cx="1447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Arial" panose="020B0604020202020204" pitchFamily="34" charset="0"/>
                <a:cs typeface="Arial" panose="020B0604020202020204" pitchFamily="34" charset="0"/>
              </a:rPr>
              <a:t>Version 2</a:t>
            </a:r>
          </a:p>
        </p:txBody>
      </p:sp>
      <p:sp>
        <p:nvSpPr>
          <p:cNvPr id="728073" name="Rectangle 9"/>
          <p:cNvSpPr>
            <a:spLocks noChangeArrowheads="1"/>
          </p:cNvSpPr>
          <p:nvPr/>
        </p:nvSpPr>
        <p:spPr bwMode="auto">
          <a:xfrm>
            <a:off x="2362200" y="2971800"/>
            <a:ext cx="1447800" cy="457200"/>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Arial" panose="020B0604020202020204" pitchFamily="34" charset="0"/>
                <a:cs typeface="Arial" panose="020B0604020202020204" pitchFamily="34" charset="0"/>
              </a:rPr>
              <a:t>Version 3</a:t>
            </a:r>
          </a:p>
        </p:txBody>
      </p:sp>
      <p:sp>
        <p:nvSpPr>
          <p:cNvPr id="728074" name="Line 10"/>
          <p:cNvSpPr>
            <a:spLocks noChangeShapeType="1"/>
          </p:cNvSpPr>
          <p:nvPr/>
        </p:nvSpPr>
        <p:spPr bwMode="auto">
          <a:xfrm>
            <a:off x="1828800" y="19812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5" name="Line 11"/>
          <p:cNvSpPr>
            <a:spLocks noChangeShapeType="1"/>
          </p:cNvSpPr>
          <p:nvPr/>
        </p:nvSpPr>
        <p:spPr bwMode="auto">
          <a:xfrm>
            <a:off x="1828800" y="25908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6" name="Line 12"/>
          <p:cNvSpPr>
            <a:spLocks noChangeShapeType="1"/>
          </p:cNvSpPr>
          <p:nvPr/>
        </p:nvSpPr>
        <p:spPr bwMode="auto">
          <a:xfrm>
            <a:off x="1828800" y="32004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7" name="Line 13"/>
          <p:cNvSpPr>
            <a:spLocks noChangeShapeType="1"/>
          </p:cNvSpPr>
          <p:nvPr/>
        </p:nvSpPr>
        <p:spPr bwMode="auto">
          <a:xfrm>
            <a:off x="1828800" y="19812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8" name="Line 14"/>
          <p:cNvSpPr>
            <a:spLocks noChangeShapeType="1"/>
          </p:cNvSpPr>
          <p:nvPr/>
        </p:nvSpPr>
        <p:spPr bwMode="auto">
          <a:xfrm>
            <a:off x="1371600" y="2590800"/>
            <a:ext cx="457200" cy="0"/>
          </a:xfrm>
          <a:prstGeom prst="line">
            <a:avLst/>
          </a:prstGeom>
          <a:noFill/>
          <a:ln w="9525">
            <a:solidFill>
              <a:schemeClr val="tx1"/>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79" name="Oval 15"/>
          <p:cNvSpPr>
            <a:spLocks noChangeArrowheads="1"/>
          </p:cNvSpPr>
          <p:nvPr/>
        </p:nvSpPr>
        <p:spPr bwMode="auto">
          <a:xfrm>
            <a:off x="4800600" y="2209800"/>
            <a:ext cx="685800" cy="685800"/>
          </a:xfrm>
          <a:prstGeom prst="ellipse">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600" b="0">
                <a:latin typeface="Arial" panose="020B0604020202020204" pitchFamily="34" charset="0"/>
                <a:cs typeface="Arial" panose="020B0604020202020204" pitchFamily="34" charset="0"/>
              </a:rPr>
              <a:t>Voter</a:t>
            </a:r>
          </a:p>
        </p:txBody>
      </p:sp>
      <p:sp>
        <p:nvSpPr>
          <p:cNvPr id="728080" name="Line 16"/>
          <p:cNvSpPr>
            <a:spLocks noChangeShapeType="1"/>
          </p:cNvSpPr>
          <p:nvPr/>
        </p:nvSpPr>
        <p:spPr bwMode="auto">
          <a:xfrm>
            <a:off x="3810000" y="2590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1" name="Line 17"/>
          <p:cNvSpPr>
            <a:spLocks noChangeShapeType="1"/>
          </p:cNvSpPr>
          <p:nvPr/>
        </p:nvSpPr>
        <p:spPr bwMode="auto">
          <a:xfrm>
            <a:off x="3810000" y="19812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2" name="Line 18"/>
          <p:cNvSpPr>
            <a:spLocks noChangeShapeType="1"/>
          </p:cNvSpPr>
          <p:nvPr/>
        </p:nvSpPr>
        <p:spPr bwMode="auto">
          <a:xfrm>
            <a:off x="4343400" y="19812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3" name="Line 19"/>
          <p:cNvSpPr>
            <a:spLocks noChangeShapeType="1"/>
          </p:cNvSpPr>
          <p:nvPr/>
        </p:nvSpPr>
        <p:spPr bwMode="auto">
          <a:xfrm>
            <a:off x="3810000" y="32004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4" name="Line 20"/>
          <p:cNvSpPr>
            <a:spLocks noChangeShapeType="1"/>
          </p:cNvSpPr>
          <p:nvPr/>
        </p:nvSpPr>
        <p:spPr bwMode="auto">
          <a:xfrm flipV="1">
            <a:off x="4343400" y="2743200"/>
            <a:ext cx="533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5" name="Line 21"/>
          <p:cNvSpPr>
            <a:spLocks noChangeShapeType="1"/>
          </p:cNvSpPr>
          <p:nvPr/>
        </p:nvSpPr>
        <p:spPr bwMode="auto">
          <a:xfrm>
            <a:off x="5486400" y="25146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87" name="Text Box 23"/>
          <p:cNvSpPr txBox="1">
            <a:spLocks noChangeArrowheads="1"/>
          </p:cNvSpPr>
          <p:nvPr/>
        </p:nvSpPr>
        <p:spPr bwMode="auto">
          <a:xfrm>
            <a:off x="6019800" y="2362200"/>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b="0">
                <a:latin typeface="Arial" panose="020B0604020202020204" pitchFamily="34" charset="0"/>
                <a:cs typeface="Arial" panose="020B0604020202020204" pitchFamily="34" charset="0"/>
              </a:rPr>
              <a:t>Output</a:t>
            </a:r>
          </a:p>
        </p:txBody>
      </p:sp>
      <p:sp>
        <p:nvSpPr>
          <p:cNvPr id="728088" name="Text Box 24"/>
          <p:cNvSpPr txBox="1">
            <a:spLocks noChangeArrowheads="1"/>
          </p:cNvSpPr>
          <p:nvPr/>
        </p:nvSpPr>
        <p:spPr bwMode="auto">
          <a:xfrm>
            <a:off x="762000" y="2438400"/>
            <a:ext cx="636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0">
                <a:latin typeface="Arial" panose="020B0604020202020204" pitchFamily="34" charset="0"/>
                <a:cs typeface="Arial" panose="020B0604020202020204" pitchFamily="34" charset="0"/>
              </a:rPr>
              <a:t>Input</a:t>
            </a:r>
          </a:p>
        </p:txBody>
      </p:sp>
      <p:grpSp>
        <p:nvGrpSpPr>
          <p:cNvPr id="728092" name="Group 28"/>
          <p:cNvGrpSpPr>
            <a:grpSpLocks/>
          </p:cNvGrpSpPr>
          <p:nvPr/>
        </p:nvGrpSpPr>
        <p:grpSpPr bwMode="auto">
          <a:xfrm>
            <a:off x="5486400" y="1481138"/>
            <a:ext cx="2762250" cy="804862"/>
            <a:chOff x="3456" y="1029"/>
            <a:chExt cx="1740" cy="507"/>
          </a:xfrm>
        </p:grpSpPr>
        <p:sp>
          <p:nvSpPr>
            <p:cNvPr id="728089" name="Line 25"/>
            <p:cNvSpPr>
              <a:spLocks noChangeShapeType="1"/>
            </p:cNvSpPr>
            <p:nvPr/>
          </p:nvSpPr>
          <p:spPr bwMode="auto">
            <a:xfrm flipV="1">
              <a:off x="3456" y="1248"/>
              <a:ext cx="864" cy="2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8090" name="Text Box 26"/>
            <p:cNvSpPr txBox="1">
              <a:spLocks noChangeArrowheads="1"/>
            </p:cNvSpPr>
            <p:nvPr/>
          </p:nvSpPr>
          <p:spPr bwMode="auto">
            <a:xfrm>
              <a:off x="4320" y="1029"/>
              <a:ext cx="876" cy="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5000"/>
                </a:lnSpc>
              </a:pPr>
              <a:r>
                <a:rPr lang="en-US" altLang="en-US" sz="1800" b="0">
                  <a:latin typeface="Arial" panose="020B0604020202020204" pitchFamily="34" charset="0"/>
                  <a:cs typeface="Arial" panose="020B0604020202020204" pitchFamily="34" charset="0"/>
                </a:rPr>
                <a:t>Adjudicator;</a:t>
              </a:r>
            </a:p>
            <a:p>
              <a:pPr>
                <a:lnSpc>
                  <a:spcPct val="85000"/>
                </a:lnSpc>
              </a:pPr>
              <a:r>
                <a:rPr lang="en-US" altLang="en-US" sz="1800" b="0">
                  <a:latin typeface="Arial" panose="020B0604020202020204" pitchFamily="34" charset="0"/>
                  <a:cs typeface="Arial" panose="020B0604020202020204" pitchFamily="34" charset="0"/>
                </a:rPr>
                <a:t>Decider;</a:t>
              </a:r>
            </a:p>
            <a:p>
              <a:pPr>
                <a:lnSpc>
                  <a:spcPct val="85000"/>
                </a:lnSpc>
              </a:pPr>
              <a:r>
                <a:rPr lang="en-US" altLang="en-US" sz="1800" b="0">
                  <a:latin typeface="Arial" panose="020B0604020202020204" pitchFamily="34" charset="0"/>
                  <a:cs typeface="Arial" panose="020B0604020202020204" pitchFamily="34" charset="0"/>
                </a:rPr>
                <a:t>Data fuser</a:t>
              </a:r>
            </a:p>
          </p:txBody>
        </p:sp>
      </p:grpSp>
    </p:spTree>
    <p:extLst>
      <p:ext uri="{BB962C8B-B14F-4D97-AF65-F5344CB8AC3E}">
        <p14:creationId xmlns:p14="http://schemas.microsoft.com/office/powerpoint/2010/main" val="541640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8069"/>
                                        </p:tgtEl>
                                        <p:attrNameLst>
                                          <p:attrName>style.visibility</p:attrName>
                                        </p:attrNameLst>
                                      </p:cBhvr>
                                      <p:to>
                                        <p:strVal val="visible"/>
                                      </p:to>
                                    </p:set>
                                    <p:animEffect transition="in" filter="dissolve">
                                      <p:cBhvr>
                                        <p:cTn id="7" dur="500"/>
                                        <p:tgtEl>
                                          <p:spTgt spid="728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28092"/>
                                        </p:tgtEl>
                                        <p:attrNameLst>
                                          <p:attrName>style.visibility</p:attrName>
                                        </p:attrNameLst>
                                      </p:cBhvr>
                                      <p:to>
                                        <p:strVal val="visible"/>
                                      </p:to>
                                    </p:set>
                                    <p:animEffect transition="in" filter="wipe(left)">
                                      <p:cBhvr>
                                        <p:cTn id="12" dur="1000"/>
                                        <p:tgtEl>
                                          <p:spTgt spid="728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6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Problem? (2/2)</a:t>
            </a:r>
            <a:endParaRPr lang="en-US" dirty="0"/>
          </a:p>
        </p:txBody>
      </p:sp>
      <p:sp>
        <p:nvSpPr>
          <p:cNvPr id="3" name="Content Placeholder 2"/>
          <p:cNvSpPr>
            <a:spLocks noGrp="1"/>
          </p:cNvSpPr>
          <p:nvPr>
            <p:ph idx="1"/>
          </p:nvPr>
        </p:nvSpPr>
        <p:spPr>
          <a:xfrm>
            <a:off x="228600" y="1143000"/>
            <a:ext cx="8686800" cy="2514600"/>
          </a:xfrm>
        </p:spPr>
        <p:txBody>
          <a:bodyPr>
            <a:normAutofit fontScale="62500" lnSpcReduction="20000"/>
          </a:bodyPr>
          <a:lstStyle/>
          <a:p>
            <a:r>
              <a:rPr lang="en-US" dirty="0"/>
              <a:t>System is completely asynchronous</a:t>
            </a:r>
          </a:p>
          <a:p>
            <a:pPr lvl="1"/>
            <a:r>
              <a:rPr lang="en-US" dirty="0" smtClean="0"/>
              <a:t>i.e. messages </a:t>
            </a:r>
            <a:r>
              <a:rPr lang="en-US" dirty="0"/>
              <a:t>are sent at any time and that they can reach their replicas in any order and with any arbitrary delay (assume no loss or duplication)</a:t>
            </a:r>
          </a:p>
          <a:p>
            <a:r>
              <a:rPr lang="en-US" dirty="0"/>
              <a:t>Things that can go wrong</a:t>
            </a:r>
          </a:p>
          <a:p>
            <a:pPr lvl="1"/>
            <a:r>
              <a:rPr lang="en-US" dirty="0"/>
              <a:t>Say C2 wants to withdraw money assuming that C1 is going to deposit money before C2 issues a withdraw request (assume they have called each other and C1 has assured C2 that money will be deposited ASAP)</a:t>
            </a:r>
          </a:p>
          <a:p>
            <a:pPr lvl="1"/>
            <a:r>
              <a:rPr lang="en-US" dirty="0"/>
              <a:t>But what if C1’s request reaches R1 late, or even if it had reached R1, say the state had not gotten synchronized with R2</a:t>
            </a:r>
          </a:p>
          <a:p>
            <a:pPr lvl="1"/>
            <a:r>
              <a:rPr lang="en-US" dirty="0"/>
              <a:t>=&gt; C2’s operation is a disaster </a:t>
            </a:r>
            <a:r>
              <a:rPr lang="en-US" dirty="0">
                <a:sym typeface="Wingdings" panose="05000000000000000000" pitchFamily="2" charset="2"/>
              </a:rPr>
              <a:t></a:t>
            </a:r>
            <a:endParaRPr lang="en-US" dirty="0"/>
          </a:p>
        </p:txBody>
      </p:sp>
      <p:grpSp>
        <p:nvGrpSpPr>
          <p:cNvPr id="19" name="Group 18"/>
          <p:cNvGrpSpPr/>
          <p:nvPr/>
        </p:nvGrpSpPr>
        <p:grpSpPr>
          <a:xfrm>
            <a:off x="2161308" y="3857655"/>
            <a:ext cx="5687291" cy="2082975"/>
            <a:chOff x="1066800" y="2743200"/>
            <a:chExt cx="6553200" cy="2971800"/>
          </a:xfrm>
        </p:grpSpPr>
        <p:sp>
          <p:nvSpPr>
            <p:cNvPr id="6" name="Rounded Rectangle 5"/>
            <p:cNvSpPr/>
            <p:nvPr/>
          </p:nvSpPr>
          <p:spPr>
            <a:xfrm>
              <a:off x="1447800" y="2743200"/>
              <a:ext cx="5410200" cy="1447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Service</a:t>
              </a:r>
            </a:p>
            <a:p>
              <a:pPr algn="ctr"/>
              <a:r>
                <a:rPr lang="en-US" sz="3200" dirty="0" smtClean="0">
                  <a:solidFill>
                    <a:schemeClr val="tx1"/>
                  </a:solidFill>
                </a:rPr>
                <a:t>(e.g. bank)</a:t>
              </a:r>
              <a:endParaRPr lang="en-US" sz="3200" dirty="0">
                <a:solidFill>
                  <a:schemeClr val="tx1"/>
                </a:solidFill>
              </a:endParaRPr>
            </a:p>
          </p:txBody>
        </p:sp>
        <p:sp>
          <p:nvSpPr>
            <p:cNvPr id="4" name="Oval 3"/>
            <p:cNvSpPr/>
            <p:nvPr/>
          </p:nvSpPr>
          <p:spPr>
            <a:xfrm>
              <a:off x="1752600" y="3048000"/>
              <a:ext cx="990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R1</a:t>
              </a:r>
              <a:endParaRPr lang="en-US" sz="2800" dirty="0"/>
            </a:p>
          </p:txBody>
        </p:sp>
        <p:sp>
          <p:nvSpPr>
            <p:cNvPr id="5" name="Oval 4"/>
            <p:cNvSpPr/>
            <p:nvPr/>
          </p:nvSpPr>
          <p:spPr>
            <a:xfrm>
              <a:off x="5486400" y="3048000"/>
              <a:ext cx="9906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R2</a:t>
              </a:r>
              <a:endParaRPr lang="en-US" sz="2800" dirty="0"/>
            </a:p>
          </p:txBody>
        </p:sp>
        <p:sp>
          <p:nvSpPr>
            <p:cNvPr id="7" name="Oval 6"/>
            <p:cNvSpPr/>
            <p:nvPr/>
          </p:nvSpPr>
          <p:spPr>
            <a:xfrm>
              <a:off x="1066800" y="4800600"/>
              <a:ext cx="990600" cy="9144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a:t>
              </a:r>
              <a:r>
                <a:rPr lang="en-US" sz="3200" dirty="0" smtClean="0"/>
                <a:t>1</a:t>
              </a:r>
              <a:endParaRPr lang="en-US" sz="3200" dirty="0"/>
            </a:p>
          </p:txBody>
        </p:sp>
        <p:sp>
          <p:nvSpPr>
            <p:cNvPr id="8" name="Oval 7"/>
            <p:cNvSpPr/>
            <p:nvPr/>
          </p:nvSpPr>
          <p:spPr>
            <a:xfrm>
              <a:off x="6629400" y="4800600"/>
              <a:ext cx="990600" cy="91440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C2</a:t>
              </a:r>
              <a:endParaRPr lang="en-US" sz="3200" dirty="0"/>
            </a:p>
          </p:txBody>
        </p:sp>
        <p:cxnSp>
          <p:nvCxnSpPr>
            <p:cNvPr id="10" name="Curved Connector 9"/>
            <p:cNvCxnSpPr>
              <a:stCxn id="4" idx="7"/>
              <a:endCxn id="5" idx="1"/>
            </p:cNvCxnSpPr>
            <p:nvPr/>
          </p:nvCxnSpPr>
          <p:spPr>
            <a:xfrm rot="5400000" flipH="1" flipV="1">
              <a:off x="4114800" y="1665241"/>
              <a:ext cx="12700" cy="3033340"/>
            </a:xfrm>
            <a:prstGeom prst="curvedConnector3">
              <a:avLst>
                <a:gd name="adj1" fmla="val 2854417"/>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p:nvPr/>
          </p:nvCxnSpPr>
          <p:spPr>
            <a:xfrm rot="5400000" flipH="1" flipV="1">
              <a:off x="4101120" y="2299681"/>
              <a:ext cx="12700" cy="3033340"/>
            </a:xfrm>
            <a:prstGeom prst="curvedConnector3">
              <a:avLst>
                <a:gd name="adj1" fmla="val -2638370"/>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752600" y="4019664"/>
              <a:ext cx="419100" cy="838200"/>
            </a:xfrm>
            <a:prstGeom prst="straightConnector1">
              <a:avLst/>
            </a:prstGeom>
            <a:ln w="31750">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6324600" y="3886200"/>
              <a:ext cx="685800" cy="853281"/>
            </a:xfrm>
            <a:prstGeom prst="straightConnector1">
              <a:avLst/>
            </a:prstGeom>
            <a:ln w="31750">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3531042" y="5147993"/>
            <a:ext cx="3047020" cy="830997"/>
          </a:xfrm>
          <a:prstGeom prst="rect">
            <a:avLst/>
          </a:prstGeom>
          <a:solidFill>
            <a:srgbClr val="FFFF00"/>
          </a:solidFill>
        </p:spPr>
        <p:txBody>
          <a:bodyPr wrap="square" rtlCol="0">
            <a:spAutoFit/>
          </a:bodyPr>
          <a:lstStyle/>
          <a:p>
            <a:r>
              <a:rPr lang="en-US" sz="2400" dirty="0" smtClean="0"/>
              <a:t>Clients should remain oblivious to replication</a:t>
            </a:r>
            <a:endParaRPr lang="en-US" sz="2400" dirty="0"/>
          </a:p>
        </p:txBody>
      </p:sp>
    </p:spTree>
    <p:extLst>
      <p:ext uri="{BB962C8B-B14F-4D97-AF65-F5344CB8AC3E}">
        <p14:creationId xmlns:p14="http://schemas.microsoft.com/office/powerpoint/2010/main" val="405069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50641" y="674192"/>
            <a:ext cx="4241602" cy="692497"/>
          </a:xfrm>
          <a:prstGeom prst="rect">
            <a:avLst/>
          </a:prstGeom>
        </p:spPr>
        <p:txBody>
          <a:bodyPr vert="horz" wrap="square" lIns="0" tIns="0" rIns="0" bIns="0" rtlCol="0">
            <a:spAutoFit/>
          </a:bodyPr>
          <a:lstStyle/>
          <a:p>
            <a:pPr marL="8929"/>
            <a:r>
              <a:rPr sz="4500" spc="-443" dirty="0">
                <a:solidFill>
                  <a:srgbClr val="39474A"/>
                </a:solidFill>
                <a:latin typeface="Arial"/>
                <a:cs typeface="Arial"/>
              </a:rPr>
              <a:t>Paxos </a:t>
            </a:r>
            <a:r>
              <a:rPr sz="4500" spc="-193" dirty="0">
                <a:solidFill>
                  <a:srgbClr val="39474A"/>
                </a:solidFill>
                <a:latin typeface="Arial"/>
                <a:cs typeface="Arial"/>
              </a:rPr>
              <a:t>In </a:t>
            </a:r>
            <a:r>
              <a:rPr sz="4500" spc="-681" dirty="0">
                <a:solidFill>
                  <a:srgbClr val="39474A"/>
                </a:solidFill>
                <a:latin typeface="Arial"/>
                <a:cs typeface="Arial"/>
              </a:rPr>
              <a:t>A</a:t>
            </a:r>
            <a:r>
              <a:rPr sz="4500" spc="-415" dirty="0">
                <a:solidFill>
                  <a:srgbClr val="39474A"/>
                </a:solidFill>
                <a:latin typeface="Arial"/>
                <a:cs typeface="Arial"/>
              </a:rPr>
              <a:t> </a:t>
            </a:r>
            <a:r>
              <a:rPr sz="4500" spc="-221" dirty="0">
                <a:solidFill>
                  <a:srgbClr val="39474A"/>
                </a:solidFill>
                <a:latin typeface="Arial"/>
                <a:cs typeface="Arial"/>
              </a:rPr>
              <a:t>Nutshell</a:t>
            </a:r>
            <a:endParaRPr sz="4500">
              <a:latin typeface="Arial"/>
              <a:cs typeface="Arial"/>
            </a:endParaRP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2"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Tree>
    <p:extLst>
      <p:ext uri="{BB962C8B-B14F-4D97-AF65-F5344CB8AC3E}">
        <p14:creationId xmlns:p14="http://schemas.microsoft.com/office/powerpoint/2010/main" val="2029908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7016" y="136500"/>
            <a:ext cx="4241602" cy="657231"/>
          </a:xfrm>
          <a:prstGeom prst="rect">
            <a:avLst/>
          </a:prstGeom>
        </p:spPr>
        <p:txBody>
          <a:bodyPr vert="horz" wrap="square" lIns="0" tIns="0" rIns="0" bIns="0" rtlCol="0" anchor="ctr">
            <a:spAutoFit/>
          </a:bodyPr>
          <a:lstStyle/>
          <a:p>
            <a:pPr marL="8929"/>
            <a:r>
              <a:rPr spc="-443" dirty="0"/>
              <a:t>Paxos </a:t>
            </a:r>
            <a:r>
              <a:rPr spc="-193" dirty="0"/>
              <a:t>In </a:t>
            </a:r>
            <a:r>
              <a:rPr spc="-681" dirty="0"/>
              <a:t>A</a:t>
            </a:r>
            <a:r>
              <a:rPr spc="-415" dirty="0"/>
              <a:t> </a:t>
            </a:r>
            <a:r>
              <a:rPr spc="-221" dirty="0"/>
              <a:t>Nutshell</a:t>
            </a: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2"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
        <p:nvSpPr>
          <p:cNvPr id="6" name="object 6"/>
          <p:cNvSpPr/>
          <p:nvPr/>
        </p:nvSpPr>
        <p:spPr>
          <a:xfrm>
            <a:off x="2634258"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7" name="object 7"/>
          <p:cNvSpPr/>
          <p:nvPr/>
        </p:nvSpPr>
        <p:spPr>
          <a:xfrm>
            <a:off x="2803922" y="3643312"/>
            <a:ext cx="1294805" cy="437555"/>
          </a:xfrm>
          <a:prstGeom prst="rect">
            <a:avLst/>
          </a:prstGeom>
          <a:blipFill>
            <a:blip r:embed="rId3" cstate="print"/>
            <a:stretch>
              <a:fillRect/>
            </a:stretch>
          </a:blipFill>
        </p:spPr>
        <p:txBody>
          <a:bodyPr wrap="square" lIns="0" tIns="0" rIns="0" bIns="0" rtlCol="0"/>
          <a:lstStyle/>
          <a:p>
            <a:endParaRPr sz="1266"/>
          </a:p>
        </p:txBody>
      </p:sp>
      <p:sp>
        <p:nvSpPr>
          <p:cNvPr id="8" name="object 8"/>
          <p:cNvSpPr txBox="1"/>
          <p:nvPr/>
        </p:nvSpPr>
        <p:spPr>
          <a:xfrm>
            <a:off x="2811281" y="3616524"/>
            <a:ext cx="1270695" cy="432747"/>
          </a:xfrm>
          <a:prstGeom prst="rect">
            <a:avLst/>
          </a:prstGeom>
        </p:spPr>
        <p:txBody>
          <a:bodyPr vert="horz" wrap="square" lIns="0" tIns="0" rIns="0" bIns="0" rtlCol="0">
            <a:spAutoFit/>
          </a:bodyPr>
          <a:lstStyle/>
          <a:p>
            <a:pPr marL="8929"/>
            <a:r>
              <a:rPr sz="2812" spc="-221" dirty="0">
                <a:solidFill>
                  <a:srgbClr val="FFFFFF"/>
                </a:solidFill>
                <a:latin typeface="Arial"/>
                <a:cs typeface="Arial"/>
              </a:rPr>
              <a:t>Pr</a:t>
            </a:r>
            <a:r>
              <a:rPr sz="2812" spc="-250" dirty="0">
                <a:solidFill>
                  <a:srgbClr val="FFFFFF"/>
                </a:solidFill>
                <a:latin typeface="Arial"/>
                <a:cs typeface="Arial"/>
              </a:rPr>
              <a:t>o</a:t>
            </a:r>
            <a:r>
              <a:rPr sz="2812" spc="-137" dirty="0">
                <a:solidFill>
                  <a:srgbClr val="FFFFFF"/>
                </a:solidFill>
                <a:latin typeface="Arial"/>
                <a:cs typeface="Arial"/>
              </a:rPr>
              <a:t>p</a:t>
            </a:r>
            <a:r>
              <a:rPr sz="2812" spc="-260" dirty="0">
                <a:solidFill>
                  <a:srgbClr val="FFFFFF"/>
                </a:solidFill>
                <a:latin typeface="Arial"/>
                <a:cs typeface="Arial"/>
              </a:rPr>
              <a:t>o</a:t>
            </a:r>
            <a:r>
              <a:rPr sz="2812" spc="-207" dirty="0">
                <a:solidFill>
                  <a:srgbClr val="FFFFFF"/>
                </a:solidFill>
                <a:latin typeface="Arial"/>
                <a:cs typeface="Arial"/>
              </a:rPr>
              <a:t>s</a:t>
            </a:r>
            <a:r>
              <a:rPr sz="2812" spc="-288" dirty="0">
                <a:solidFill>
                  <a:srgbClr val="FFFFFF"/>
                </a:solidFill>
                <a:latin typeface="Arial"/>
                <a:cs typeface="Arial"/>
              </a:rPr>
              <a:t>e</a:t>
            </a:r>
            <a:r>
              <a:rPr sz="2812" spc="14" dirty="0">
                <a:solidFill>
                  <a:srgbClr val="FFFFFF"/>
                </a:solidFill>
                <a:latin typeface="Arial"/>
                <a:cs typeface="Arial"/>
              </a:rPr>
              <a:t>r</a:t>
            </a:r>
            <a:endParaRPr sz="2812">
              <a:latin typeface="Arial"/>
              <a:cs typeface="Arial"/>
            </a:endParaRPr>
          </a:p>
        </p:txBody>
      </p:sp>
      <p:sp>
        <p:nvSpPr>
          <p:cNvPr id="9" name="object 9"/>
          <p:cNvSpPr/>
          <p:nvPr/>
        </p:nvSpPr>
        <p:spPr>
          <a:xfrm>
            <a:off x="1924928" y="3812977"/>
            <a:ext cx="512118" cy="0"/>
          </a:xfrm>
          <a:custGeom>
            <a:avLst/>
            <a:gdLst/>
            <a:ahLst/>
            <a:cxnLst/>
            <a:rect l="l" t="t" r="r" b="b"/>
            <a:pathLst>
              <a:path w="728345">
                <a:moveTo>
                  <a:pt x="728273" y="0"/>
                </a:moveTo>
                <a:lnTo>
                  <a:pt x="683823" y="0"/>
                </a:lnTo>
                <a:lnTo>
                  <a:pt x="0" y="0"/>
                </a:lnTo>
              </a:path>
            </a:pathLst>
          </a:custGeom>
          <a:ln w="88900">
            <a:solidFill>
              <a:srgbClr val="39474A"/>
            </a:solidFill>
          </a:ln>
        </p:spPr>
        <p:txBody>
          <a:bodyPr wrap="square" lIns="0" tIns="0" rIns="0" bIns="0" rtlCol="0"/>
          <a:lstStyle/>
          <a:p>
            <a:endParaRPr sz="1266"/>
          </a:p>
        </p:txBody>
      </p:sp>
      <p:sp>
        <p:nvSpPr>
          <p:cNvPr id="10" name="object 10"/>
          <p:cNvSpPr/>
          <p:nvPr/>
        </p:nvSpPr>
        <p:spPr>
          <a:xfrm>
            <a:off x="2405742" y="3689748"/>
            <a:ext cx="246459" cy="246459"/>
          </a:xfrm>
          <a:custGeom>
            <a:avLst/>
            <a:gdLst/>
            <a:ahLst/>
            <a:cxnLst/>
            <a:rect l="l" t="t" r="r" b="b"/>
            <a:pathLst>
              <a:path w="350520" h="350520">
                <a:moveTo>
                  <a:pt x="0" y="0"/>
                </a:moveTo>
                <a:lnTo>
                  <a:pt x="0" y="350519"/>
                </a:lnTo>
                <a:lnTo>
                  <a:pt x="350520" y="175259"/>
                </a:lnTo>
                <a:lnTo>
                  <a:pt x="0" y="0"/>
                </a:lnTo>
                <a:close/>
              </a:path>
            </a:pathLst>
          </a:custGeom>
          <a:solidFill>
            <a:srgbClr val="39474A"/>
          </a:solidFill>
        </p:spPr>
        <p:txBody>
          <a:bodyPr wrap="square" lIns="0" tIns="0" rIns="0" bIns="0" rtlCol="0"/>
          <a:lstStyle/>
          <a:p>
            <a:endParaRPr sz="1266"/>
          </a:p>
        </p:txBody>
      </p:sp>
      <p:sp>
        <p:nvSpPr>
          <p:cNvPr id="11" name="object 11"/>
          <p:cNvSpPr txBox="1"/>
          <p:nvPr/>
        </p:nvSpPr>
        <p:spPr>
          <a:xfrm>
            <a:off x="2180987" y="4864036"/>
            <a:ext cx="4871145" cy="519373"/>
          </a:xfrm>
          <a:prstGeom prst="rect">
            <a:avLst/>
          </a:prstGeom>
        </p:spPr>
        <p:txBody>
          <a:bodyPr vert="horz" wrap="square" lIns="0" tIns="0" rIns="0" bIns="0" rtlCol="0">
            <a:spAutoFit/>
          </a:bodyPr>
          <a:lstStyle/>
          <a:p>
            <a:pPr marL="8929"/>
            <a:r>
              <a:rPr sz="3375" spc="-309" dirty="0">
                <a:solidFill>
                  <a:srgbClr val="39474A"/>
                </a:solidFill>
                <a:latin typeface="Arial"/>
                <a:cs typeface="Arial"/>
              </a:rPr>
              <a:t>Client </a:t>
            </a:r>
            <a:r>
              <a:rPr sz="3375" spc="-383" dirty="0">
                <a:solidFill>
                  <a:srgbClr val="39474A"/>
                </a:solidFill>
                <a:latin typeface="Arial"/>
                <a:cs typeface="Arial"/>
              </a:rPr>
              <a:t>requests </a:t>
            </a:r>
            <a:r>
              <a:rPr sz="3375" spc="-461" dirty="0">
                <a:solidFill>
                  <a:srgbClr val="39474A"/>
                </a:solidFill>
                <a:latin typeface="Arial"/>
                <a:cs typeface="Arial"/>
              </a:rPr>
              <a:t>change </a:t>
            </a:r>
            <a:r>
              <a:rPr sz="3375" spc="-260" dirty="0">
                <a:solidFill>
                  <a:srgbClr val="39474A"/>
                </a:solidFill>
                <a:latin typeface="Arial"/>
                <a:cs typeface="Arial"/>
              </a:rPr>
              <a:t>to</a:t>
            </a:r>
            <a:r>
              <a:rPr sz="3375" spc="42" dirty="0">
                <a:solidFill>
                  <a:srgbClr val="39474A"/>
                </a:solidFill>
                <a:latin typeface="Arial"/>
                <a:cs typeface="Arial"/>
              </a:rPr>
              <a:t> </a:t>
            </a:r>
            <a:r>
              <a:rPr sz="3375" spc="-411" dirty="0">
                <a:solidFill>
                  <a:srgbClr val="39474A"/>
                </a:solidFill>
                <a:latin typeface="Arial"/>
                <a:cs typeface="Arial"/>
              </a:rPr>
              <a:t>system</a:t>
            </a:r>
            <a:endParaRPr sz="3375" dirty="0">
              <a:latin typeface="Arial"/>
              <a:cs typeface="Arial"/>
            </a:endParaRPr>
          </a:p>
        </p:txBody>
      </p:sp>
    </p:spTree>
    <p:extLst>
      <p:ext uri="{BB962C8B-B14F-4D97-AF65-F5344CB8AC3E}">
        <p14:creationId xmlns:p14="http://schemas.microsoft.com/office/powerpoint/2010/main" val="37563307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1867" y="85716"/>
            <a:ext cx="4241602" cy="657231"/>
          </a:xfrm>
          <a:prstGeom prst="rect">
            <a:avLst/>
          </a:prstGeom>
        </p:spPr>
        <p:txBody>
          <a:bodyPr vert="horz" wrap="square" lIns="0" tIns="0" rIns="0" bIns="0" rtlCol="0" anchor="ctr">
            <a:spAutoFit/>
          </a:bodyPr>
          <a:lstStyle/>
          <a:p>
            <a:pPr marL="8929"/>
            <a:r>
              <a:rPr spc="-443" dirty="0"/>
              <a:t>Paxos </a:t>
            </a:r>
            <a:r>
              <a:rPr spc="-193" dirty="0"/>
              <a:t>In </a:t>
            </a:r>
            <a:r>
              <a:rPr spc="-681" dirty="0"/>
              <a:t>A</a:t>
            </a:r>
            <a:r>
              <a:rPr spc="-415" dirty="0"/>
              <a:t> </a:t>
            </a:r>
            <a:r>
              <a:rPr spc="-221" dirty="0"/>
              <a:t>Nutshell</a:t>
            </a: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3"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
        <p:nvSpPr>
          <p:cNvPr id="6" name="object 6"/>
          <p:cNvSpPr/>
          <p:nvPr/>
        </p:nvSpPr>
        <p:spPr>
          <a:xfrm>
            <a:off x="2634258"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7" name="object 7"/>
          <p:cNvSpPr/>
          <p:nvPr/>
        </p:nvSpPr>
        <p:spPr>
          <a:xfrm>
            <a:off x="2803922" y="3643312"/>
            <a:ext cx="1294805" cy="437555"/>
          </a:xfrm>
          <a:prstGeom prst="rect">
            <a:avLst/>
          </a:prstGeom>
          <a:blipFill>
            <a:blip r:embed="rId4" cstate="print"/>
            <a:stretch>
              <a:fillRect/>
            </a:stretch>
          </a:blipFill>
        </p:spPr>
        <p:txBody>
          <a:bodyPr wrap="square" lIns="0" tIns="0" rIns="0" bIns="0" rtlCol="0"/>
          <a:lstStyle/>
          <a:p>
            <a:endParaRPr sz="1266"/>
          </a:p>
        </p:txBody>
      </p:sp>
      <p:sp>
        <p:nvSpPr>
          <p:cNvPr id="8" name="object 8"/>
          <p:cNvSpPr txBox="1"/>
          <p:nvPr/>
        </p:nvSpPr>
        <p:spPr>
          <a:xfrm>
            <a:off x="2811281" y="3616524"/>
            <a:ext cx="1270695" cy="432747"/>
          </a:xfrm>
          <a:prstGeom prst="rect">
            <a:avLst/>
          </a:prstGeom>
        </p:spPr>
        <p:txBody>
          <a:bodyPr vert="horz" wrap="square" lIns="0" tIns="0" rIns="0" bIns="0" rtlCol="0">
            <a:spAutoFit/>
          </a:bodyPr>
          <a:lstStyle/>
          <a:p>
            <a:pPr marL="8929"/>
            <a:r>
              <a:rPr sz="2812" spc="-221" dirty="0">
                <a:solidFill>
                  <a:srgbClr val="FFFFFF"/>
                </a:solidFill>
                <a:latin typeface="Arial"/>
                <a:cs typeface="Arial"/>
              </a:rPr>
              <a:t>Pr</a:t>
            </a:r>
            <a:r>
              <a:rPr sz="2812" spc="-250" dirty="0">
                <a:solidFill>
                  <a:srgbClr val="FFFFFF"/>
                </a:solidFill>
                <a:latin typeface="Arial"/>
                <a:cs typeface="Arial"/>
              </a:rPr>
              <a:t>o</a:t>
            </a:r>
            <a:r>
              <a:rPr sz="2812" spc="-137" dirty="0">
                <a:solidFill>
                  <a:srgbClr val="FFFFFF"/>
                </a:solidFill>
                <a:latin typeface="Arial"/>
                <a:cs typeface="Arial"/>
              </a:rPr>
              <a:t>p</a:t>
            </a:r>
            <a:r>
              <a:rPr sz="2812" spc="-260" dirty="0">
                <a:solidFill>
                  <a:srgbClr val="FFFFFF"/>
                </a:solidFill>
                <a:latin typeface="Arial"/>
                <a:cs typeface="Arial"/>
              </a:rPr>
              <a:t>o</a:t>
            </a:r>
            <a:r>
              <a:rPr sz="2812" spc="-207" dirty="0">
                <a:solidFill>
                  <a:srgbClr val="FFFFFF"/>
                </a:solidFill>
                <a:latin typeface="Arial"/>
                <a:cs typeface="Arial"/>
              </a:rPr>
              <a:t>s</a:t>
            </a:r>
            <a:r>
              <a:rPr sz="2812" spc="-288" dirty="0">
                <a:solidFill>
                  <a:srgbClr val="FFFFFF"/>
                </a:solidFill>
                <a:latin typeface="Arial"/>
                <a:cs typeface="Arial"/>
              </a:rPr>
              <a:t>e</a:t>
            </a:r>
            <a:r>
              <a:rPr sz="2812" spc="14" dirty="0">
                <a:solidFill>
                  <a:srgbClr val="FFFFFF"/>
                </a:solidFill>
                <a:latin typeface="Arial"/>
                <a:cs typeface="Arial"/>
              </a:rPr>
              <a:t>r</a:t>
            </a:r>
            <a:endParaRPr sz="2812">
              <a:latin typeface="Arial"/>
              <a:cs typeface="Arial"/>
            </a:endParaRPr>
          </a:p>
        </p:txBody>
      </p:sp>
      <p:sp>
        <p:nvSpPr>
          <p:cNvPr id="9" name="object 9"/>
          <p:cNvSpPr/>
          <p:nvPr/>
        </p:nvSpPr>
        <p:spPr>
          <a:xfrm>
            <a:off x="4964906" y="191988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0" name="object 10"/>
          <p:cNvSpPr/>
          <p:nvPr/>
        </p:nvSpPr>
        <p:spPr>
          <a:xfrm>
            <a:off x="5125640" y="2196703"/>
            <a:ext cx="1294805" cy="437555"/>
          </a:xfrm>
          <a:prstGeom prst="rect">
            <a:avLst/>
          </a:prstGeom>
          <a:blipFill>
            <a:blip r:embed="rId5" cstate="print"/>
            <a:stretch>
              <a:fillRect/>
            </a:stretch>
          </a:blipFill>
        </p:spPr>
        <p:txBody>
          <a:bodyPr wrap="square" lIns="0" tIns="0" rIns="0" bIns="0" rtlCol="0"/>
          <a:lstStyle/>
          <a:p>
            <a:endParaRPr sz="1266"/>
          </a:p>
        </p:txBody>
      </p:sp>
      <p:sp>
        <p:nvSpPr>
          <p:cNvPr id="11" name="object 11"/>
          <p:cNvSpPr txBox="1"/>
          <p:nvPr/>
        </p:nvSpPr>
        <p:spPr>
          <a:xfrm>
            <a:off x="5149081" y="2169915"/>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a:latin typeface="Arial"/>
              <a:cs typeface="Arial"/>
            </a:endParaRPr>
          </a:p>
        </p:txBody>
      </p:sp>
      <p:sp>
        <p:nvSpPr>
          <p:cNvPr id="12" name="object 12"/>
          <p:cNvSpPr/>
          <p:nvPr/>
        </p:nvSpPr>
        <p:spPr>
          <a:xfrm>
            <a:off x="4964906"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3" name="object 13"/>
          <p:cNvSpPr/>
          <p:nvPr/>
        </p:nvSpPr>
        <p:spPr>
          <a:xfrm>
            <a:off x="5125640" y="3643312"/>
            <a:ext cx="1294805" cy="437555"/>
          </a:xfrm>
          <a:prstGeom prst="rect">
            <a:avLst/>
          </a:prstGeom>
          <a:blipFill>
            <a:blip r:embed="rId5" cstate="print"/>
            <a:stretch>
              <a:fillRect/>
            </a:stretch>
          </a:blipFill>
        </p:spPr>
        <p:txBody>
          <a:bodyPr wrap="square" lIns="0" tIns="0" rIns="0" bIns="0" rtlCol="0"/>
          <a:lstStyle/>
          <a:p>
            <a:endParaRPr sz="1266"/>
          </a:p>
        </p:txBody>
      </p:sp>
      <p:sp>
        <p:nvSpPr>
          <p:cNvPr id="14" name="object 14"/>
          <p:cNvSpPr txBox="1"/>
          <p:nvPr/>
        </p:nvSpPr>
        <p:spPr>
          <a:xfrm>
            <a:off x="5149081" y="3616524"/>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15" name="object 15"/>
          <p:cNvSpPr/>
          <p:nvPr/>
        </p:nvSpPr>
        <p:spPr>
          <a:xfrm>
            <a:off x="4964906" y="4813101"/>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7" name="object 17"/>
          <p:cNvSpPr/>
          <p:nvPr/>
        </p:nvSpPr>
        <p:spPr>
          <a:xfrm>
            <a:off x="4241602" y="3812977"/>
            <a:ext cx="512118" cy="0"/>
          </a:xfrm>
          <a:custGeom>
            <a:avLst/>
            <a:gdLst/>
            <a:ahLst/>
            <a:cxnLst/>
            <a:rect l="l" t="t" r="r" b="b"/>
            <a:pathLst>
              <a:path w="728345">
                <a:moveTo>
                  <a:pt x="728273" y="0"/>
                </a:moveTo>
                <a:lnTo>
                  <a:pt x="683823" y="0"/>
                </a:lnTo>
                <a:lnTo>
                  <a:pt x="0" y="0"/>
                </a:lnTo>
              </a:path>
            </a:pathLst>
          </a:custGeom>
          <a:ln w="88900">
            <a:solidFill>
              <a:srgbClr val="39474A"/>
            </a:solidFill>
          </a:ln>
        </p:spPr>
        <p:txBody>
          <a:bodyPr wrap="square" lIns="0" tIns="0" rIns="0" bIns="0" rtlCol="0"/>
          <a:lstStyle/>
          <a:p>
            <a:endParaRPr sz="1266"/>
          </a:p>
        </p:txBody>
      </p:sp>
      <p:sp>
        <p:nvSpPr>
          <p:cNvPr id="18" name="object 18"/>
          <p:cNvSpPr/>
          <p:nvPr/>
        </p:nvSpPr>
        <p:spPr>
          <a:xfrm>
            <a:off x="4722414" y="3689747"/>
            <a:ext cx="246459" cy="246459"/>
          </a:xfrm>
          <a:custGeom>
            <a:avLst/>
            <a:gdLst/>
            <a:ahLst/>
            <a:cxnLst/>
            <a:rect l="l" t="t" r="r" b="b"/>
            <a:pathLst>
              <a:path w="350520" h="350520">
                <a:moveTo>
                  <a:pt x="0" y="0"/>
                </a:moveTo>
                <a:lnTo>
                  <a:pt x="1" y="350520"/>
                </a:lnTo>
                <a:lnTo>
                  <a:pt x="350520" y="175260"/>
                </a:lnTo>
                <a:lnTo>
                  <a:pt x="0" y="0"/>
                </a:lnTo>
                <a:close/>
              </a:path>
            </a:pathLst>
          </a:custGeom>
          <a:solidFill>
            <a:srgbClr val="39474A"/>
          </a:solidFill>
        </p:spPr>
        <p:txBody>
          <a:bodyPr wrap="square" lIns="0" tIns="0" rIns="0" bIns="0" rtlCol="0"/>
          <a:lstStyle/>
          <a:p>
            <a:endParaRPr sz="1266"/>
          </a:p>
        </p:txBody>
      </p:sp>
      <p:sp>
        <p:nvSpPr>
          <p:cNvPr id="19" name="object 19"/>
          <p:cNvSpPr/>
          <p:nvPr/>
        </p:nvSpPr>
        <p:spPr>
          <a:xfrm>
            <a:off x="4214068" y="4208673"/>
            <a:ext cx="621506" cy="534888"/>
          </a:xfrm>
          <a:custGeom>
            <a:avLst/>
            <a:gdLst/>
            <a:ahLst/>
            <a:cxnLst/>
            <a:rect l="l" t="t" r="r" b="b"/>
            <a:pathLst>
              <a:path w="883920" h="760729">
                <a:moveTo>
                  <a:pt x="883565" y="760449"/>
                </a:moveTo>
                <a:lnTo>
                  <a:pt x="849876" y="731452"/>
                </a:lnTo>
                <a:lnTo>
                  <a:pt x="0" y="0"/>
                </a:lnTo>
              </a:path>
            </a:pathLst>
          </a:custGeom>
          <a:ln w="88900">
            <a:solidFill>
              <a:srgbClr val="39474A"/>
            </a:solidFill>
          </a:ln>
        </p:spPr>
        <p:txBody>
          <a:bodyPr wrap="square" lIns="0" tIns="0" rIns="0" bIns="0" rtlCol="0"/>
          <a:lstStyle/>
          <a:p>
            <a:endParaRPr sz="1266"/>
          </a:p>
        </p:txBody>
      </p:sp>
      <p:sp>
        <p:nvSpPr>
          <p:cNvPr id="20" name="object 20"/>
          <p:cNvSpPr/>
          <p:nvPr/>
        </p:nvSpPr>
        <p:spPr>
          <a:xfrm>
            <a:off x="4731252" y="4629575"/>
            <a:ext cx="267444" cy="254496"/>
          </a:xfrm>
          <a:custGeom>
            <a:avLst/>
            <a:gdLst/>
            <a:ahLst/>
            <a:cxnLst/>
            <a:rect l="l" t="t" r="r" b="b"/>
            <a:pathLst>
              <a:path w="380365" h="361950">
                <a:moveTo>
                  <a:pt x="228653" y="0"/>
                </a:moveTo>
                <a:lnTo>
                  <a:pt x="0" y="265673"/>
                </a:lnTo>
                <a:lnTo>
                  <a:pt x="379999" y="361490"/>
                </a:lnTo>
                <a:lnTo>
                  <a:pt x="228653" y="0"/>
                </a:lnTo>
                <a:close/>
              </a:path>
            </a:pathLst>
          </a:custGeom>
          <a:solidFill>
            <a:srgbClr val="39474A"/>
          </a:solidFill>
        </p:spPr>
        <p:txBody>
          <a:bodyPr wrap="square" lIns="0" tIns="0" rIns="0" bIns="0" rtlCol="0"/>
          <a:lstStyle/>
          <a:p>
            <a:endParaRPr sz="1266"/>
          </a:p>
        </p:txBody>
      </p:sp>
      <p:sp>
        <p:nvSpPr>
          <p:cNvPr id="21" name="object 21"/>
          <p:cNvSpPr/>
          <p:nvPr/>
        </p:nvSpPr>
        <p:spPr>
          <a:xfrm>
            <a:off x="4206069" y="2903959"/>
            <a:ext cx="621506" cy="527745"/>
          </a:xfrm>
          <a:custGeom>
            <a:avLst/>
            <a:gdLst/>
            <a:ahLst/>
            <a:cxnLst/>
            <a:rect l="l" t="t" r="r" b="b"/>
            <a:pathLst>
              <a:path w="883920" h="750570">
                <a:moveTo>
                  <a:pt x="883561" y="0"/>
                </a:moveTo>
                <a:lnTo>
                  <a:pt x="849678" y="28769"/>
                </a:lnTo>
                <a:lnTo>
                  <a:pt x="0" y="750229"/>
                </a:lnTo>
              </a:path>
            </a:pathLst>
          </a:custGeom>
          <a:ln w="88900">
            <a:solidFill>
              <a:srgbClr val="39474A"/>
            </a:solidFill>
          </a:ln>
        </p:spPr>
        <p:txBody>
          <a:bodyPr wrap="square" lIns="0" tIns="0" rIns="0" bIns="0" rtlCol="0"/>
          <a:lstStyle/>
          <a:p>
            <a:endParaRPr sz="1266"/>
          </a:p>
        </p:txBody>
      </p:sp>
      <p:sp>
        <p:nvSpPr>
          <p:cNvPr id="22" name="object 22"/>
          <p:cNvSpPr/>
          <p:nvPr/>
        </p:nvSpPr>
        <p:spPr>
          <a:xfrm>
            <a:off x="4723738" y="2764668"/>
            <a:ext cx="267891" cy="253603"/>
          </a:xfrm>
          <a:custGeom>
            <a:avLst/>
            <a:gdLst/>
            <a:ahLst/>
            <a:cxnLst/>
            <a:rect l="l" t="t" r="r" b="b"/>
            <a:pathLst>
              <a:path w="381000" h="360679">
                <a:moveTo>
                  <a:pt x="380631" y="0"/>
                </a:moveTo>
                <a:lnTo>
                  <a:pt x="0" y="93275"/>
                </a:lnTo>
                <a:lnTo>
                  <a:pt x="226872" y="360470"/>
                </a:lnTo>
                <a:lnTo>
                  <a:pt x="380631" y="0"/>
                </a:lnTo>
                <a:close/>
              </a:path>
            </a:pathLst>
          </a:custGeom>
          <a:solidFill>
            <a:srgbClr val="39474A"/>
          </a:solidFill>
        </p:spPr>
        <p:txBody>
          <a:bodyPr wrap="square" lIns="0" tIns="0" rIns="0" bIns="0" rtlCol="0"/>
          <a:lstStyle/>
          <a:p>
            <a:endParaRPr sz="1266"/>
          </a:p>
        </p:txBody>
      </p:sp>
      <p:sp>
        <p:nvSpPr>
          <p:cNvPr id="23" name="object 23"/>
          <p:cNvSpPr txBox="1"/>
          <p:nvPr/>
        </p:nvSpPr>
        <p:spPr>
          <a:xfrm>
            <a:off x="678656" y="1263138"/>
            <a:ext cx="8140349" cy="1108958"/>
          </a:xfrm>
          <a:prstGeom prst="rect">
            <a:avLst/>
          </a:prstGeom>
        </p:spPr>
        <p:txBody>
          <a:bodyPr vert="horz" wrap="square" lIns="0" tIns="0" rIns="0" bIns="0" rtlCol="0">
            <a:spAutoFit/>
          </a:bodyPr>
          <a:lstStyle/>
          <a:p>
            <a:pPr marL="4194572"/>
            <a:r>
              <a:rPr sz="2812" spc="-169" dirty="0" smtClean="0">
                <a:solidFill>
                  <a:srgbClr val="FFFFFF"/>
                </a:solidFill>
                <a:latin typeface="Arial"/>
                <a:cs typeface="Arial"/>
              </a:rPr>
              <a:t>Acceptor</a:t>
            </a:r>
            <a:endParaRPr sz="2812" dirty="0" smtClean="0">
              <a:latin typeface="Arial"/>
              <a:cs typeface="Arial"/>
            </a:endParaRPr>
          </a:p>
          <a:p>
            <a:pPr>
              <a:spcBef>
                <a:spcPts val="7"/>
              </a:spcBef>
            </a:pPr>
            <a:endParaRPr sz="4394" dirty="0" smtClean="0">
              <a:latin typeface="Times New Roman"/>
              <a:cs typeface="Times New Roman"/>
            </a:endParaRPr>
          </a:p>
        </p:txBody>
      </p:sp>
      <p:sp>
        <p:nvSpPr>
          <p:cNvPr id="24" name="object 24"/>
          <p:cNvSpPr txBox="1"/>
          <p:nvPr/>
        </p:nvSpPr>
        <p:spPr>
          <a:xfrm>
            <a:off x="4058805" y="2455665"/>
            <a:ext cx="633561" cy="259623"/>
          </a:xfrm>
          <a:prstGeom prst="rect">
            <a:avLst/>
          </a:prstGeom>
        </p:spPr>
        <p:txBody>
          <a:bodyPr vert="horz" wrap="square" lIns="0" tIns="0" rIns="0" bIns="0" rtlCol="0">
            <a:spAutoFit/>
          </a:bodyPr>
          <a:lstStyle/>
          <a:p>
            <a:pPr marL="8929"/>
            <a:r>
              <a:rPr sz="1687" b="1" spc="-77" dirty="0">
                <a:solidFill>
                  <a:srgbClr val="39474A"/>
                </a:solidFill>
                <a:latin typeface="Arial Narrow"/>
                <a:cs typeface="Arial Narrow"/>
              </a:rPr>
              <a:t>R</a:t>
            </a:r>
            <a:r>
              <a:rPr sz="1687" b="1" spc="18" dirty="0">
                <a:solidFill>
                  <a:srgbClr val="39474A"/>
                </a:solidFill>
                <a:latin typeface="Arial Narrow"/>
                <a:cs typeface="Arial Narrow"/>
              </a:rPr>
              <a:t>ea</a:t>
            </a:r>
            <a:r>
              <a:rPr sz="1687" b="1" spc="-25" dirty="0">
                <a:solidFill>
                  <a:srgbClr val="39474A"/>
                </a:solidFill>
                <a:latin typeface="Arial Narrow"/>
                <a:cs typeface="Arial Narrow"/>
              </a:rPr>
              <a:t>d</a:t>
            </a:r>
            <a:r>
              <a:rPr sz="1687" b="1" spc="-53" dirty="0">
                <a:solidFill>
                  <a:srgbClr val="39474A"/>
                </a:solidFill>
                <a:latin typeface="Arial Narrow"/>
                <a:cs typeface="Arial Narrow"/>
              </a:rPr>
              <a:t>y</a:t>
            </a:r>
            <a:r>
              <a:rPr sz="1687" b="1" spc="-46" dirty="0">
                <a:solidFill>
                  <a:srgbClr val="39474A"/>
                </a:solidFill>
                <a:latin typeface="Arial Narrow"/>
                <a:cs typeface="Arial Narrow"/>
              </a:rPr>
              <a:t>?</a:t>
            </a:r>
            <a:endParaRPr sz="1687">
              <a:latin typeface="Arial Narrow"/>
              <a:cs typeface="Arial Narrow"/>
            </a:endParaRPr>
          </a:p>
        </p:txBody>
      </p:sp>
      <p:sp>
        <p:nvSpPr>
          <p:cNvPr id="25" name="Rectangle 24"/>
          <p:cNvSpPr/>
          <p:nvPr/>
        </p:nvSpPr>
        <p:spPr>
          <a:xfrm>
            <a:off x="675485" y="1195545"/>
            <a:ext cx="7185980" cy="369332"/>
          </a:xfrm>
          <a:prstGeom prst="rect">
            <a:avLst/>
          </a:prstGeom>
        </p:spPr>
        <p:txBody>
          <a:bodyPr wrap="square">
            <a:spAutoFit/>
          </a:bodyPr>
          <a:lstStyle/>
          <a:p>
            <a:r>
              <a:rPr lang="en-US" dirty="0">
                <a:solidFill>
                  <a:srgbClr val="FF0000"/>
                </a:solidFill>
              </a:rPr>
              <a:t>Proposer  tells Acceptors  to get  ready  for a  change</a:t>
            </a:r>
          </a:p>
        </p:txBody>
      </p:sp>
      <p:sp>
        <p:nvSpPr>
          <p:cNvPr id="27" name="object 14"/>
          <p:cNvSpPr txBox="1"/>
          <p:nvPr/>
        </p:nvSpPr>
        <p:spPr>
          <a:xfrm>
            <a:off x="5163145" y="5043211"/>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Tree>
    <p:extLst>
      <p:ext uri="{BB962C8B-B14F-4D97-AF65-F5344CB8AC3E}">
        <p14:creationId xmlns:p14="http://schemas.microsoft.com/office/powerpoint/2010/main" val="36438566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1867" y="85716"/>
            <a:ext cx="4241602" cy="657231"/>
          </a:xfrm>
          <a:prstGeom prst="rect">
            <a:avLst/>
          </a:prstGeom>
        </p:spPr>
        <p:txBody>
          <a:bodyPr vert="horz" wrap="square" lIns="0" tIns="0" rIns="0" bIns="0" rtlCol="0" anchor="ctr">
            <a:spAutoFit/>
          </a:bodyPr>
          <a:lstStyle/>
          <a:p>
            <a:pPr marL="8929"/>
            <a:r>
              <a:rPr spc="-443" dirty="0"/>
              <a:t>Paxos </a:t>
            </a:r>
            <a:r>
              <a:rPr spc="-193" dirty="0"/>
              <a:t>In </a:t>
            </a:r>
            <a:r>
              <a:rPr spc="-681" dirty="0"/>
              <a:t>A</a:t>
            </a:r>
            <a:r>
              <a:rPr spc="-415" dirty="0"/>
              <a:t> </a:t>
            </a:r>
            <a:r>
              <a:rPr spc="-221" dirty="0"/>
              <a:t>Nutshell</a:t>
            </a: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3"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
        <p:nvSpPr>
          <p:cNvPr id="6" name="object 6"/>
          <p:cNvSpPr/>
          <p:nvPr/>
        </p:nvSpPr>
        <p:spPr>
          <a:xfrm>
            <a:off x="2634258"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7" name="object 7"/>
          <p:cNvSpPr/>
          <p:nvPr/>
        </p:nvSpPr>
        <p:spPr>
          <a:xfrm>
            <a:off x="2803922" y="3643312"/>
            <a:ext cx="1294805" cy="437555"/>
          </a:xfrm>
          <a:prstGeom prst="rect">
            <a:avLst/>
          </a:prstGeom>
          <a:blipFill>
            <a:blip r:embed="rId4" cstate="print"/>
            <a:stretch>
              <a:fillRect/>
            </a:stretch>
          </a:blipFill>
        </p:spPr>
        <p:txBody>
          <a:bodyPr wrap="square" lIns="0" tIns="0" rIns="0" bIns="0" rtlCol="0"/>
          <a:lstStyle/>
          <a:p>
            <a:endParaRPr sz="1266"/>
          </a:p>
        </p:txBody>
      </p:sp>
      <p:sp>
        <p:nvSpPr>
          <p:cNvPr id="8" name="object 8"/>
          <p:cNvSpPr txBox="1"/>
          <p:nvPr/>
        </p:nvSpPr>
        <p:spPr>
          <a:xfrm>
            <a:off x="2811281" y="3616524"/>
            <a:ext cx="1270695" cy="432747"/>
          </a:xfrm>
          <a:prstGeom prst="rect">
            <a:avLst/>
          </a:prstGeom>
        </p:spPr>
        <p:txBody>
          <a:bodyPr vert="horz" wrap="square" lIns="0" tIns="0" rIns="0" bIns="0" rtlCol="0">
            <a:spAutoFit/>
          </a:bodyPr>
          <a:lstStyle/>
          <a:p>
            <a:pPr marL="8929"/>
            <a:r>
              <a:rPr sz="2812" spc="-221" dirty="0">
                <a:solidFill>
                  <a:srgbClr val="FFFFFF"/>
                </a:solidFill>
                <a:latin typeface="Arial"/>
                <a:cs typeface="Arial"/>
              </a:rPr>
              <a:t>Pr</a:t>
            </a:r>
            <a:r>
              <a:rPr sz="2812" spc="-250" dirty="0">
                <a:solidFill>
                  <a:srgbClr val="FFFFFF"/>
                </a:solidFill>
                <a:latin typeface="Arial"/>
                <a:cs typeface="Arial"/>
              </a:rPr>
              <a:t>o</a:t>
            </a:r>
            <a:r>
              <a:rPr sz="2812" spc="-137" dirty="0">
                <a:solidFill>
                  <a:srgbClr val="FFFFFF"/>
                </a:solidFill>
                <a:latin typeface="Arial"/>
                <a:cs typeface="Arial"/>
              </a:rPr>
              <a:t>p</a:t>
            </a:r>
            <a:r>
              <a:rPr sz="2812" spc="-260" dirty="0">
                <a:solidFill>
                  <a:srgbClr val="FFFFFF"/>
                </a:solidFill>
                <a:latin typeface="Arial"/>
                <a:cs typeface="Arial"/>
              </a:rPr>
              <a:t>o</a:t>
            </a:r>
            <a:r>
              <a:rPr sz="2812" spc="-207" dirty="0">
                <a:solidFill>
                  <a:srgbClr val="FFFFFF"/>
                </a:solidFill>
                <a:latin typeface="Arial"/>
                <a:cs typeface="Arial"/>
              </a:rPr>
              <a:t>s</a:t>
            </a:r>
            <a:r>
              <a:rPr sz="2812" spc="-288" dirty="0">
                <a:solidFill>
                  <a:srgbClr val="FFFFFF"/>
                </a:solidFill>
                <a:latin typeface="Arial"/>
                <a:cs typeface="Arial"/>
              </a:rPr>
              <a:t>e</a:t>
            </a:r>
            <a:r>
              <a:rPr sz="2812" spc="14" dirty="0">
                <a:solidFill>
                  <a:srgbClr val="FFFFFF"/>
                </a:solidFill>
                <a:latin typeface="Arial"/>
                <a:cs typeface="Arial"/>
              </a:rPr>
              <a:t>r</a:t>
            </a:r>
            <a:endParaRPr sz="2812">
              <a:latin typeface="Arial"/>
              <a:cs typeface="Arial"/>
            </a:endParaRPr>
          </a:p>
        </p:txBody>
      </p:sp>
      <p:sp>
        <p:nvSpPr>
          <p:cNvPr id="9" name="object 9"/>
          <p:cNvSpPr/>
          <p:nvPr/>
        </p:nvSpPr>
        <p:spPr>
          <a:xfrm>
            <a:off x="4964906" y="191988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0" name="object 10"/>
          <p:cNvSpPr/>
          <p:nvPr/>
        </p:nvSpPr>
        <p:spPr>
          <a:xfrm>
            <a:off x="5125640" y="2196703"/>
            <a:ext cx="1294805" cy="437555"/>
          </a:xfrm>
          <a:prstGeom prst="rect">
            <a:avLst/>
          </a:prstGeom>
          <a:blipFill>
            <a:blip r:embed="rId5" cstate="print"/>
            <a:stretch>
              <a:fillRect/>
            </a:stretch>
          </a:blipFill>
        </p:spPr>
        <p:txBody>
          <a:bodyPr wrap="square" lIns="0" tIns="0" rIns="0" bIns="0" rtlCol="0"/>
          <a:lstStyle/>
          <a:p>
            <a:endParaRPr sz="1266"/>
          </a:p>
        </p:txBody>
      </p:sp>
      <p:sp>
        <p:nvSpPr>
          <p:cNvPr id="11" name="object 11"/>
          <p:cNvSpPr txBox="1"/>
          <p:nvPr/>
        </p:nvSpPr>
        <p:spPr>
          <a:xfrm>
            <a:off x="5149081" y="2169915"/>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a:latin typeface="Arial"/>
              <a:cs typeface="Arial"/>
            </a:endParaRPr>
          </a:p>
        </p:txBody>
      </p:sp>
      <p:sp>
        <p:nvSpPr>
          <p:cNvPr id="12" name="object 12"/>
          <p:cNvSpPr/>
          <p:nvPr/>
        </p:nvSpPr>
        <p:spPr>
          <a:xfrm>
            <a:off x="4964906"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3" name="object 13"/>
          <p:cNvSpPr/>
          <p:nvPr/>
        </p:nvSpPr>
        <p:spPr>
          <a:xfrm>
            <a:off x="5125640" y="3643312"/>
            <a:ext cx="1294805" cy="437555"/>
          </a:xfrm>
          <a:prstGeom prst="rect">
            <a:avLst/>
          </a:prstGeom>
          <a:blipFill>
            <a:blip r:embed="rId5" cstate="print"/>
            <a:stretch>
              <a:fillRect/>
            </a:stretch>
          </a:blipFill>
        </p:spPr>
        <p:txBody>
          <a:bodyPr wrap="square" lIns="0" tIns="0" rIns="0" bIns="0" rtlCol="0"/>
          <a:lstStyle/>
          <a:p>
            <a:endParaRPr sz="1266"/>
          </a:p>
        </p:txBody>
      </p:sp>
      <p:sp>
        <p:nvSpPr>
          <p:cNvPr id="14" name="object 14"/>
          <p:cNvSpPr txBox="1"/>
          <p:nvPr/>
        </p:nvSpPr>
        <p:spPr>
          <a:xfrm>
            <a:off x="5149081" y="3616524"/>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15" name="object 15"/>
          <p:cNvSpPr/>
          <p:nvPr/>
        </p:nvSpPr>
        <p:spPr>
          <a:xfrm>
            <a:off x="4964906" y="4813101"/>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23" name="object 23"/>
          <p:cNvSpPr txBox="1"/>
          <p:nvPr/>
        </p:nvSpPr>
        <p:spPr>
          <a:xfrm>
            <a:off x="678656" y="1263138"/>
            <a:ext cx="8140349" cy="1108958"/>
          </a:xfrm>
          <a:prstGeom prst="rect">
            <a:avLst/>
          </a:prstGeom>
        </p:spPr>
        <p:txBody>
          <a:bodyPr vert="horz" wrap="square" lIns="0" tIns="0" rIns="0" bIns="0" rtlCol="0">
            <a:spAutoFit/>
          </a:bodyPr>
          <a:lstStyle/>
          <a:p>
            <a:pPr marL="4194572"/>
            <a:r>
              <a:rPr sz="2812" spc="-169" dirty="0" smtClean="0">
                <a:solidFill>
                  <a:srgbClr val="FFFFFF"/>
                </a:solidFill>
                <a:latin typeface="Arial"/>
                <a:cs typeface="Arial"/>
              </a:rPr>
              <a:t>Acceptor</a:t>
            </a:r>
            <a:endParaRPr sz="2812" dirty="0" smtClean="0">
              <a:latin typeface="Arial"/>
              <a:cs typeface="Arial"/>
            </a:endParaRPr>
          </a:p>
          <a:p>
            <a:pPr>
              <a:spcBef>
                <a:spcPts val="7"/>
              </a:spcBef>
            </a:pPr>
            <a:endParaRPr sz="4394" dirty="0" smtClean="0">
              <a:latin typeface="Times New Roman"/>
              <a:cs typeface="Times New Roman"/>
            </a:endParaRPr>
          </a:p>
        </p:txBody>
      </p:sp>
      <p:sp>
        <p:nvSpPr>
          <p:cNvPr id="24" name="object 24"/>
          <p:cNvSpPr txBox="1"/>
          <p:nvPr/>
        </p:nvSpPr>
        <p:spPr>
          <a:xfrm>
            <a:off x="4058805" y="2455665"/>
            <a:ext cx="633561" cy="259623"/>
          </a:xfrm>
          <a:prstGeom prst="rect">
            <a:avLst/>
          </a:prstGeom>
        </p:spPr>
        <p:txBody>
          <a:bodyPr vert="horz" wrap="square" lIns="0" tIns="0" rIns="0" bIns="0" rtlCol="0">
            <a:spAutoFit/>
          </a:bodyPr>
          <a:lstStyle/>
          <a:p>
            <a:pPr marL="8929"/>
            <a:r>
              <a:rPr lang="en-US" sz="1687" b="1" spc="-77" dirty="0" smtClean="0">
                <a:solidFill>
                  <a:srgbClr val="39474A"/>
                </a:solidFill>
                <a:latin typeface="Arial Narrow"/>
                <a:cs typeface="Arial Narrow"/>
              </a:rPr>
              <a:t>yes</a:t>
            </a:r>
            <a:r>
              <a:rPr sz="1687" b="1" spc="-46" dirty="0" smtClean="0">
                <a:solidFill>
                  <a:srgbClr val="39474A"/>
                </a:solidFill>
                <a:latin typeface="Arial Narrow"/>
                <a:cs typeface="Arial Narrow"/>
              </a:rPr>
              <a:t>?</a:t>
            </a:r>
            <a:endParaRPr sz="1687" dirty="0">
              <a:latin typeface="Arial Narrow"/>
              <a:cs typeface="Arial Narrow"/>
            </a:endParaRPr>
          </a:p>
        </p:txBody>
      </p:sp>
      <p:sp>
        <p:nvSpPr>
          <p:cNvPr id="25" name="Rectangle 24"/>
          <p:cNvSpPr/>
          <p:nvPr/>
        </p:nvSpPr>
        <p:spPr>
          <a:xfrm>
            <a:off x="675485" y="1195545"/>
            <a:ext cx="7185980" cy="369332"/>
          </a:xfrm>
          <a:prstGeom prst="rect">
            <a:avLst/>
          </a:prstGeom>
        </p:spPr>
        <p:txBody>
          <a:bodyPr wrap="square">
            <a:spAutoFit/>
          </a:bodyPr>
          <a:lstStyle/>
          <a:p>
            <a:r>
              <a:rPr lang="en-US" dirty="0" smtClean="0">
                <a:solidFill>
                  <a:srgbClr val="FF0000"/>
                </a:solidFill>
              </a:rPr>
              <a:t>Acceptors tell that we are ready  -- remember 2 PC commit. </a:t>
            </a:r>
            <a:endParaRPr lang="en-US" dirty="0">
              <a:solidFill>
                <a:srgbClr val="FF0000"/>
              </a:solidFill>
            </a:endParaRPr>
          </a:p>
        </p:txBody>
      </p:sp>
      <p:sp>
        <p:nvSpPr>
          <p:cNvPr id="27" name="object 14"/>
          <p:cNvSpPr txBox="1"/>
          <p:nvPr/>
        </p:nvSpPr>
        <p:spPr>
          <a:xfrm>
            <a:off x="5163145" y="5043211"/>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26" name="object 17"/>
          <p:cNvSpPr/>
          <p:nvPr/>
        </p:nvSpPr>
        <p:spPr>
          <a:xfrm>
            <a:off x="4456807" y="3812977"/>
            <a:ext cx="512118" cy="0"/>
          </a:xfrm>
          <a:custGeom>
            <a:avLst/>
            <a:gdLst/>
            <a:ahLst/>
            <a:cxnLst/>
            <a:rect l="l" t="t" r="r" b="b"/>
            <a:pathLst>
              <a:path w="728345">
                <a:moveTo>
                  <a:pt x="728272" y="0"/>
                </a:moveTo>
                <a:lnTo>
                  <a:pt x="44450" y="0"/>
                </a:lnTo>
                <a:lnTo>
                  <a:pt x="0" y="0"/>
                </a:lnTo>
              </a:path>
            </a:pathLst>
          </a:custGeom>
          <a:ln w="88900">
            <a:solidFill>
              <a:srgbClr val="39474A"/>
            </a:solidFill>
          </a:ln>
        </p:spPr>
        <p:txBody>
          <a:bodyPr wrap="square" lIns="0" tIns="0" rIns="0" bIns="0" rtlCol="0"/>
          <a:lstStyle/>
          <a:p>
            <a:endParaRPr sz="1266"/>
          </a:p>
        </p:txBody>
      </p:sp>
      <p:sp>
        <p:nvSpPr>
          <p:cNvPr id="28" name="object 18"/>
          <p:cNvSpPr/>
          <p:nvPr/>
        </p:nvSpPr>
        <p:spPr>
          <a:xfrm>
            <a:off x="4241602" y="3689747"/>
            <a:ext cx="246459" cy="246459"/>
          </a:xfrm>
          <a:custGeom>
            <a:avLst/>
            <a:gdLst/>
            <a:ahLst/>
            <a:cxnLst/>
            <a:rect l="l" t="t" r="r" b="b"/>
            <a:pathLst>
              <a:path w="350520" h="350520">
                <a:moveTo>
                  <a:pt x="350520" y="0"/>
                </a:moveTo>
                <a:lnTo>
                  <a:pt x="0" y="175260"/>
                </a:lnTo>
                <a:lnTo>
                  <a:pt x="350520" y="350520"/>
                </a:lnTo>
                <a:lnTo>
                  <a:pt x="350520" y="0"/>
                </a:lnTo>
                <a:close/>
              </a:path>
            </a:pathLst>
          </a:custGeom>
          <a:solidFill>
            <a:srgbClr val="39474A"/>
          </a:solidFill>
        </p:spPr>
        <p:txBody>
          <a:bodyPr wrap="square" lIns="0" tIns="0" rIns="0" bIns="0" rtlCol="0"/>
          <a:lstStyle/>
          <a:p>
            <a:endParaRPr sz="1266"/>
          </a:p>
        </p:txBody>
      </p:sp>
      <p:sp>
        <p:nvSpPr>
          <p:cNvPr id="29" name="object 19"/>
          <p:cNvSpPr/>
          <p:nvPr/>
        </p:nvSpPr>
        <p:spPr>
          <a:xfrm>
            <a:off x="4377181" y="4349057"/>
            <a:ext cx="621506" cy="534888"/>
          </a:xfrm>
          <a:custGeom>
            <a:avLst/>
            <a:gdLst/>
            <a:ahLst/>
            <a:cxnLst/>
            <a:rect l="l" t="t" r="r" b="b"/>
            <a:pathLst>
              <a:path w="883920" h="760729">
                <a:moveTo>
                  <a:pt x="883566" y="760448"/>
                </a:moveTo>
                <a:lnTo>
                  <a:pt x="33701" y="29005"/>
                </a:lnTo>
                <a:lnTo>
                  <a:pt x="0" y="0"/>
                </a:lnTo>
              </a:path>
            </a:pathLst>
          </a:custGeom>
          <a:ln w="88900">
            <a:solidFill>
              <a:srgbClr val="39474A"/>
            </a:solidFill>
          </a:ln>
        </p:spPr>
        <p:txBody>
          <a:bodyPr wrap="square" lIns="0" tIns="0" rIns="0" bIns="0" rtlCol="0"/>
          <a:lstStyle/>
          <a:p>
            <a:endParaRPr sz="1266"/>
          </a:p>
        </p:txBody>
      </p:sp>
      <p:sp>
        <p:nvSpPr>
          <p:cNvPr id="30" name="object 20"/>
          <p:cNvSpPr/>
          <p:nvPr/>
        </p:nvSpPr>
        <p:spPr>
          <a:xfrm>
            <a:off x="4214068" y="4208673"/>
            <a:ext cx="267444" cy="254496"/>
          </a:xfrm>
          <a:custGeom>
            <a:avLst/>
            <a:gdLst/>
            <a:ahLst/>
            <a:cxnLst/>
            <a:rect l="l" t="t" r="r" b="b"/>
            <a:pathLst>
              <a:path w="380364" h="361950">
                <a:moveTo>
                  <a:pt x="0" y="0"/>
                </a:moveTo>
                <a:lnTo>
                  <a:pt x="151344" y="361490"/>
                </a:lnTo>
                <a:lnTo>
                  <a:pt x="379999" y="95817"/>
                </a:lnTo>
                <a:lnTo>
                  <a:pt x="0" y="0"/>
                </a:lnTo>
                <a:close/>
              </a:path>
            </a:pathLst>
          </a:custGeom>
          <a:solidFill>
            <a:srgbClr val="39474A"/>
          </a:solidFill>
        </p:spPr>
        <p:txBody>
          <a:bodyPr wrap="square" lIns="0" tIns="0" rIns="0" bIns="0" rtlCol="0"/>
          <a:lstStyle/>
          <a:p>
            <a:endParaRPr sz="1266"/>
          </a:p>
        </p:txBody>
      </p:sp>
      <p:sp>
        <p:nvSpPr>
          <p:cNvPr id="31" name="object 21"/>
          <p:cNvSpPr/>
          <p:nvPr/>
        </p:nvSpPr>
        <p:spPr>
          <a:xfrm>
            <a:off x="4370116" y="2764668"/>
            <a:ext cx="621506" cy="527745"/>
          </a:xfrm>
          <a:custGeom>
            <a:avLst/>
            <a:gdLst/>
            <a:ahLst/>
            <a:cxnLst/>
            <a:rect l="l" t="t" r="r" b="b"/>
            <a:pathLst>
              <a:path w="883920" h="750570">
                <a:moveTo>
                  <a:pt x="883561" y="0"/>
                </a:moveTo>
                <a:lnTo>
                  <a:pt x="33896" y="721447"/>
                </a:lnTo>
                <a:lnTo>
                  <a:pt x="0" y="750229"/>
                </a:lnTo>
              </a:path>
            </a:pathLst>
          </a:custGeom>
          <a:ln w="88900">
            <a:solidFill>
              <a:srgbClr val="39474A"/>
            </a:solidFill>
          </a:ln>
        </p:spPr>
        <p:txBody>
          <a:bodyPr wrap="square" lIns="0" tIns="0" rIns="0" bIns="0" rtlCol="0"/>
          <a:lstStyle/>
          <a:p>
            <a:endParaRPr sz="1266"/>
          </a:p>
        </p:txBody>
      </p:sp>
      <p:sp>
        <p:nvSpPr>
          <p:cNvPr id="32" name="object 22"/>
          <p:cNvSpPr/>
          <p:nvPr/>
        </p:nvSpPr>
        <p:spPr>
          <a:xfrm>
            <a:off x="4206068" y="3178008"/>
            <a:ext cx="267891" cy="253603"/>
          </a:xfrm>
          <a:custGeom>
            <a:avLst/>
            <a:gdLst/>
            <a:ahLst/>
            <a:cxnLst/>
            <a:rect l="l" t="t" r="r" b="b"/>
            <a:pathLst>
              <a:path w="381000" h="360679">
                <a:moveTo>
                  <a:pt x="153757" y="0"/>
                </a:moveTo>
                <a:lnTo>
                  <a:pt x="0" y="360470"/>
                </a:lnTo>
                <a:lnTo>
                  <a:pt x="380631" y="267194"/>
                </a:lnTo>
                <a:lnTo>
                  <a:pt x="153757" y="0"/>
                </a:lnTo>
                <a:close/>
              </a:path>
            </a:pathLst>
          </a:custGeom>
          <a:solidFill>
            <a:srgbClr val="39474A"/>
          </a:solidFill>
        </p:spPr>
        <p:txBody>
          <a:bodyPr wrap="square" lIns="0" tIns="0" rIns="0" bIns="0" rtlCol="0"/>
          <a:lstStyle/>
          <a:p>
            <a:endParaRPr sz="1266"/>
          </a:p>
        </p:txBody>
      </p:sp>
    </p:spTree>
    <p:extLst>
      <p:ext uri="{BB962C8B-B14F-4D97-AF65-F5344CB8AC3E}">
        <p14:creationId xmlns:p14="http://schemas.microsoft.com/office/powerpoint/2010/main" val="5697520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1867" y="85716"/>
            <a:ext cx="4241602" cy="657231"/>
          </a:xfrm>
          <a:prstGeom prst="rect">
            <a:avLst/>
          </a:prstGeom>
        </p:spPr>
        <p:txBody>
          <a:bodyPr vert="horz" wrap="square" lIns="0" tIns="0" rIns="0" bIns="0" rtlCol="0" anchor="ctr">
            <a:spAutoFit/>
          </a:bodyPr>
          <a:lstStyle/>
          <a:p>
            <a:pPr marL="8929"/>
            <a:r>
              <a:rPr spc="-443" dirty="0"/>
              <a:t>Paxos </a:t>
            </a:r>
            <a:r>
              <a:rPr spc="-193" dirty="0"/>
              <a:t>In </a:t>
            </a:r>
            <a:r>
              <a:rPr spc="-681" dirty="0"/>
              <a:t>A</a:t>
            </a:r>
            <a:r>
              <a:rPr spc="-415" dirty="0"/>
              <a:t> </a:t>
            </a:r>
            <a:r>
              <a:rPr spc="-221" dirty="0"/>
              <a:t>Nutshell</a:t>
            </a: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3"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
        <p:nvSpPr>
          <p:cNvPr id="6" name="object 6"/>
          <p:cNvSpPr/>
          <p:nvPr/>
        </p:nvSpPr>
        <p:spPr>
          <a:xfrm>
            <a:off x="2634258"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7" name="object 7"/>
          <p:cNvSpPr/>
          <p:nvPr/>
        </p:nvSpPr>
        <p:spPr>
          <a:xfrm>
            <a:off x="2803922" y="3643312"/>
            <a:ext cx="1294805" cy="437555"/>
          </a:xfrm>
          <a:prstGeom prst="rect">
            <a:avLst/>
          </a:prstGeom>
          <a:blipFill>
            <a:blip r:embed="rId4" cstate="print"/>
            <a:stretch>
              <a:fillRect/>
            </a:stretch>
          </a:blipFill>
        </p:spPr>
        <p:txBody>
          <a:bodyPr wrap="square" lIns="0" tIns="0" rIns="0" bIns="0" rtlCol="0"/>
          <a:lstStyle/>
          <a:p>
            <a:endParaRPr sz="1266"/>
          </a:p>
        </p:txBody>
      </p:sp>
      <p:sp>
        <p:nvSpPr>
          <p:cNvPr id="8" name="object 8"/>
          <p:cNvSpPr txBox="1"/>
          <p:nvPr/>
        </p:nvSpPr>
        <p:spPr>
          <a:xfrm>
            <a:off x="2811281" y="3616524"/>
            <a:ext cx="1270695" cy="432747"/>
          </a:xfrm>
          <a:prstGeom prst="rect">
            <a:avLst/>
          </a:prstGeom>
        </p:spPr>
        <p:txBody>
          <a:bodyPr vert="horz" wrap="square" lIns="0" tIns="0" rIns="0" bIns="0" rtlCol="0">
            <a:spAutoFit/>
          </a:bodyPr>
          <a:lstStyle/>
          <a:p>
            <a:pPr marL="8929"/>
            <a:r>
              <a:rPr sz="2812" spc="-221" dirty="0">
                <a:solidFill>
                  <a:srgbClr val="FFFFFF"/>
                </a:solidFill>
                <a:latin typeface="Arial"/>
                <a:cs typeface="Arial"/>
              </a:rPr>
              <a:t>Pr</a:t>
            </a:r>
            <a:r>
              <a:rPr sz="2812" spc="-250" dirty="0">
                <a:solidFill>
                  <a:srgbClr val="FFFFFF"/>
                </a:solidFill>
                <a:latin typeface="Arial"/>
                <a:cs typeface="Arial"/>
              </a:rPr>
              <a:t>o</a:t>
            </a:r>
            <a:r>
              <a:rPr sz="2812" spc="-137" dirty="0">
                <a:solidFill>
                  <a:srgbClr val="FFFFFF"/>
                </a:solidFill>
                <a:latin typeface="Arial"/>
                <a:cs typeface="Arial"/>
              </a:rPr>
              <a:t>p</a:t>
            </a:r>
            <a:r>
              <a:rPr sz="2812" spc="-260" dirty="0">
                <a:solidFill>
                  <a:srgbClr val="FFFFFF"/>
                </a:solidFill>
                <a:latin typeface="Arial"/>
                <a:cs typeface="Arial"/>
              </a:rPr>
              <a:t>o</a:t>
            </a:r>
            <a:r>
              <a:rPr sz="2812" spc="-207" dirty="0">
                <a:solidFill>
                  <a:srgbClr val="FFFFFF"/>
                </a:solidFill>
                <a:latin typeface="Arial"/>
                <a:cs typeface="Arial"/>
              </a:rPr>
              <a:t>s</a:t>
            </a:r>
            <a:r>
              <a:rPr sz="2812" spc="-288" dirty="0">
                <a:solidFill>
                  <a:srgbClr val="FFFFFF"/>
                </a:solidFill>
                <a:latin typeface="Arial"/>
                <a:cs typeface="Arial"/>
              </a:rPr>
              <a:t>e</a:t>
            </a:r>
            <a:r>
              <a:rPr sz="2812" spc="14" dirty="0">
                <a:solidFill>
                  <a:srgbClr val="FFFFFF"/>
                </a:solidFill>
                <a:latin typeface="Arial"/>
                <a:cs typeface="Arial"/>
              </a:rPr>
              <a:t>r</a:t>
            </a:r>
            <a:endParaRPr sz="2812">
              <a:latin typeface="Arial"/>
              <a:cs typeface="Arial"/>
            </a:endParaRPr>
          </a:p>
        </p:txBody>
      </p:sp>
      <p:sp>
        <p:nvSpPr>
          <p:cNvPr id="9" name="object 9"/>
          <p:cNvSpPr/>
          <p:nvPr/>
        </p:nvSpPr>
        <p:spPr>
          <a:xfrm>
            <a:off x="4964906" y="191988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0" name="object 10"/>
          <p:cNvSpPr/>
          <p:nvPr/>
        </p:nvSpPr>
        <p:spPr>
          <a:xfrm>
            <a:off x="5125640" y="2196703"/>
            <a:ext cx="1294805" cy="437555"/>
          </a:xfrm>
          <a:prstGeom prst="rect">
            <a:avLst/>
          </a:prstGeom>
          <a:blipFill>
            <a:blip r:embed="rId5" cstate="print"/>
            <a:stretch>
              <a:fillRect/>
            </a:stretch>
          </a:blipFill>
        </p:spPr>
        <p:txBody>
          <a:bodyPr wrap="square" lIns="0" tIns="0" rIns="0" bIns="0" rtlCol="0"/>
          <a:lstStyle/>
          <a:p>
            <a:endParaRPr sz="1266"/>
          </a:p>
        </p:txBody>
      </p:sp>
      <p:sp>
        <p:nvSpPr>
          <p:cNvPr id="11" name="object 11"/>
          <p:cNvSpPr txBox="1"/>
          <p:nvPr/>
        </p:nvSpPr>
        <p:spPr>
          <a:xfrm>
            <a:off x="5149081" y="2169915"/>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a:latin typeface="Arial"/>
              <a:cs typeface="Arial"/>
            </a:endParaRPr>
          </a:p>
        </p:txBody>
      </p:sp>
      <p:sp>
        <p:nvSpPr>
          <p:cNvPr id="12" name="object 12"/>
          <p:cNvSpPr/>
          <p:nvPr/>
        </p:nvSpPr>
        <p:spPr>
          <a:xfrm>
            <a:off x="4964906"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3" name="object 13"/>
          <p:cNvSpPr/>
          <p:nvPr/>
        </p:nvSpPr>
        <p:spPr>
          <a:xfrm>
            <a:off x="5125640" y="3643312"/>
            <a:ext cx="1294805" cy="437555"/>
          </a:xfrm>
          <a:prstGeom prst="rect">
            <a:avLst/>
          </a:prstGeom>
          <a:blipFill>
            <a:blip r:embed="rId5" cstate="print"/>
            <a:stretch>
              <a:fillRect/>
            </a:stretch>
          </a:blipFill>
        </p:spPr>
        <p:txBody>
          <a:bodyPr wrap="square" lIns="0" tIns="0" rIns="0" bIns="0" rtlCol="0"/>
          <a:lstStyle/>
          <a:p>
            <a:endParaRPr sz="1266"/>
          </a:p>
        </p:txBody>
      </p:sp>
      <p:sp>
        <p:nvSpPr>
          <p:cNvPr id="14" name="object 14"/>
          <p:cNvSpPr txBox="1"/>
          <p:nvPr/>
        </p:nvSpPr>
        <p:spPr>
          <a:xfrm>
            <a:off x="5149081" y="3616524"/>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15" name="object 15"/>
          <p:cNvSpPr/>
          <p:nvPr/>
        </p:nvSpPr>
        <p:spPr>
          <a:xfrm>
            <a:off x="4964906" y="4813101"/>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23" name="object 23"/>
          <p:cNvSpPr txBox="1"/>
          <p:nvPr/>
        </p:nvSpPr>
        <p:spPr>
          <a:xfrm>
            <a:off x="678656" y="1263138"/>
            <a:ext cx="8140349" cy="1108958"/>
          </a:xfrm>
          <a:prstGeom prst="rect">
            <a:avLst/>
          </a:prstGeom>
        </p:spPr>
        <p:txBody>
          <a:bodyPr vert="horz" wrap="square" lIns="0" tIns="0" rIns="0" bIns="0" rtlCol="0">
            <a:spAutoFit/>
          </a:bodyPr>
          <a:lstStyle/>
          <a:p>
            <a:pPr marL="4194572"/>
            <a:r>
              <a:rPr sz="2812" spc="-169" dirty="0" smtClean="0">
                <a:solidFill>
                  <a:srgbClr val="FFFFFF"/>
                </a:solidFill>
                <a:latin typeface="Arial"/>
                <a:cs typeface="Arial"/>
              </a:rPr>
              <a:t>Acceptor</a:t>
            </a:r>
            <a:endParaRPr sz="2812" dirty="0" smtClean="0">
              <a:latin typeface="Arial"/>
              <a:cs typeface="Arial"/>
            </a:endParaRPr>
          </a:p>
          <a:p>
            <a:pPr>
              <a:spcBef>
                <a:spcPts val="7"/>
              </a:spcBef>
            </a:pPr>
            <a:endParaRPr sz="4394" dirty="0" smtClean="0">
              <a:latin typeface="Times New Roman"/>
              <a:cs typeface="Times New Roman"/>
            </a:endParaRPr>
          </a:p>
        </p:txBody>
      </p:sp>
      <p:sp>
        <p:nvSpPr>
          <p:cNvPr id="24" name="object 24"/>
          <p:cNvSpPr txBox="1"/>
          <p:nvPr/>
        </p:nvSpPr>
        <p:spPr>
          <a:xfrm>
            <a:off x="4058805" y="2455665"/>
            <a:ext cx="633561" cy="519245"/>
          </a:xfrm>
          <a:prstGeom prst="rect">
            <a:avLst/>
          </a:prstGeom>
        </p:spPr>
        <p:txBody>
          <a:bodyPr vert="horz" wrap="square" lIns="0" tIns="0" rIns="0" bIns="0" rtlCol="0">
            <a:spAutoFit/>
          </a:bodyPr>
          <a:lstStyle/>
          <a:p>
            <a:pPr marL="8929"/>
            <a:r>
              <a:rPr lang="en-US" sz="1687" b="1" spc="-77" dirty="0" smtClean="0">
                <a:solidFill>
                  <a:srgbClr val="39474A"/>
                </a:solidFill>
                <a:latin typeface="Arial Narrow"/>
                <a:cs typeface="Arial Narrow"/>
              </a:rPr>
              <a:t>Here is update</a:t>
            </a:r>
            <a:r>
              <a:rPr sz="1687" b="1" spc="-46" dirty="0" smtClean="0">
                <a:solidFill>
                  <a:srgbClr val="39474A"/>
                </a:solidFill>
                <a:latin typeface="Arial Narrow"/>
                <a:cs typeface="Arial Narrow"/>
              </a:rPr>
              <a:t>?</a:t>
            </a:r>
            <a:endParaRPr sz="1687" dirty="0">
              <a:latin typeface="Arial Narrow"/>
              <a:cs typeface="Arial Narrow"/>
            </a:endParaRPr>
          </a:p>
        </p:txBody>
      </p:sp>
      <p:sp>
        <p:nvSpPr>
          <p:cNvPr id="25" name="Rectangle 24"/>
          <p:cNvSpPr/>
          <p:nvPr/>
        </p:nvSpPr>
        <p:spPr>
          <a:xfrm>
            <a:off x="675485" y="1195545"/>
            <a:ext cx="7185980" cy="369332"/>
          </a:xfrm>
          <a:prstGeom prst="rect">
            <a:avLst/>
          </a:prstGeom>
        </p:spPr>
        <p:txBody>
          <a:bodyPr wrap="square">
            <a:spAutoFit/>
          </a:bodyPr>
          <a:lstStyle/>
          <a:p>
            <a:r>
              <a:rPr lang="en-US" dirty="0" smtClean="0">
                <a:solidFill>
                  <a:srgbClr val="FF0000"/>
                </a:solidFill>
              </a:rPr>
              <a:t>If a majority is ready f/2+1 then the update is sent out. </a:t>
            </a:r>
            <a:endParaRPr lang="en-US" dirty="0">
              <a:solidFill>
                <a:srgbClr val="FF0000"/>
              </a:solidFill>
            </a:endParaRPr>
          </a:p>
        </p:txBody>
      </p:sp>
      <p:sp>
        <p:nvSpPr>
          <p:cNvPr id="27" name="object 14"/>
          <p:cNvSpPr txBox="1"/>
          <p:nvPr/>
        </p:nvSpPr>
        <p:spPr>
          <a:xfrm>
            <a:off x="5163145" y="5043211"/>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33" name="object 17"/>
          <p:cNvSpPr/>
          <p:nvPr/>
        </p:nvSpPr>
        <p:spPr>
          <a:xfrm>
            <a:off x="4241602" y="3812977"/>
            <a:ext cx="512118" cy="0"/>
          </a:xfrm>
          <a:custGeom>
            <a:avLst/>
            <a:gdLst/>
            <a:ahLst/>
            <a:cxnLst/>
            <a:rect l="l" t="t" r="r" b="b"/>
            <a:pathLst>
              <a:path w="728345">
                <a:moveTo>
                  <a:pt x="728273" y="0"/>
                </a:moveTo>
                <a:lnTo>
                  <a:pt x="683823" y="0"/>
                </a:lnTo>
                <a:lnTo>
                  <a:pt x="0" y="0"/>
                </a:lnTo>
              </a:path>
            </a:pathLst>
          </a:custGeom>
          <a:ln w="88900">
            <a:solidFill>
              <a:srgbClr val="39474A"/>
            </a:solidFill>
          </a:ln>
        </p:spPr>
        <p:txBody>
          <a:bodyPr wrap="square" lIns="0" tIns="0" rIns="0" bIns="0" rtlCol="0"/>
          <a:lstStyle/>
          <a:p>
            <a:endParaRPr sz="1266"/>
          </a:p>
        </p:txBody>
      </p:sp>
      <p:sp>
        <p:nvSpPr>
          <p:cNvPr id="34" name="object 18"/>
          <p:cNvSpPr/>
          <p:nvPr/>
        </p:nvSpPr>
        <p:spPr>
          <a:xfrm>
            <a:off x="4722414" y="3689747"/>
            <a:ext cx="246459" cy="246459"/>
          </a:xfrm>
          <a:custGeom>
            <a:avLst/>
            <a:gdLst/>
            <a:ahLst/>
            <a:cxnLst/>
            <a:rect l="l" t="t" r="r" b="b"/>
            <a:pathLst>
              <a:path w="350520" h="350520">
                <a:moveTo>
                  <a:pt x="0" y="0"/>
                </a:moveTo>
                <a:lnTo>
                  <a:pt x="1" y="350520"/>
                </a:lnTo>
                <a:lnTo>
                  <a:pt x="350520" y="175260"/>
                </a:lnTo>
                <a:lnTo>
                  <a:pt x="0" y="0"/>
                </a:lnTo>
                <a:close/>
              </a:path>
            </a:pathLst>
          </a:custGeom>
          <a:solidFill>
            <a:srgbClr val="39474A"/>
          </a:solidFill>
        </p:spPr>
        <p:txBody>
          <a:bodyPr wrap="square" lIns="0" tIns="0" rIns="0" bIns="0" rtlCol="0"/>
          <a:lstStyle/>
          <a:p>
            <a:endParaRPr sz="1266"/>
          </a:p>
        </p:txBody>
      </p:sp>
      <p:sp>
        <p:nvSpPr>
          <p:cNvPr id="35" name="object 19"/>
          <p:cNvSpPr/>
          <p:nvPr/>
        </p:nvSpPr>
        <p:spPr>
          <a:xfrm>
            <a:off x="4214068" y="4208673"/>
            <a:ext cx="621506" cy="534888"/>
          </a:xfrm>
          <a:custGeom>
            <a:avLst/>
            <a:gdLst/>
            <a:ahLst/>
            <a:cxnLst/>
            <a:rect l="l" t="t" r="r" b="b"/>
            <a:pathLst>
              <a:path w="883920" h="760729">
                <a:moveTo>
                  <a:pt x="883565" y="760449"/>
                </a:moveTo>
                <a:lnTo>
                  <a:pt x="849876" y="731452"/>
                </a:lnTo>
                <a:lnTo>
                  <a:pt x="0" y="0"/>
                </a:lnTo>
              </a:path>
            </a:pathLst>
          </a:custGeom>
          <a:ln w="88900">
            <a:solidFill>
              <a:srgbClr val="39474A"/>
            </a:solidFill>
          </a:ln>
        </p:spPr>
        <p:txBody>
          <a:bodyPr wrap="square" lIns="0" tIns="0" rIns="0" bIns="0" rtlCol="0"/>
          <a:lstStyle/>
          <a:p>
            <a:endParaRPr sz="1266"/>
          </a:p>
        </p:txBody>
      </p:sp>
      <p:sp>
        <p:nvSpPr>
          <p:cNvPr id="36" name="object 20"/>
          <p:cNvSpPr/>
          <p:nvPr/>
        </p:nvSpPr>
        <p:spPr>
          <a:xfrm>
            <a:off x="4731252" y="4629575"/>
            <a:ext cx="267444" cy="254496"/>
          </a:xfrm>
          <a:custGeom>
            <a:avLst/>
            <a:gdLst/>
            <a:ahLst/>
            <a:cxnLst/>
            <a:rect l="l" t="t" r="r" b="b"/>
            <a:pathLst>
              <a:path w="380365" h="361950">
                <a:moveTo>
                  <a:pt x="228653" y="0"/>
                </a:moveTo>
                <a:lnTo>
                  <a:pt x="0" y="265673"/>
                </a:lnTo>
                <a:lnTo>
                  <a:pt x="379999" y="361490"/>
                </a:lnTo>
                <a:lnTo>
                  <a:pt x="228653" y="0"/>
                </a:lnTo>
                <a:close/>
              </a:path>
            </a:pathLst>
          </a:custGeom>
          <a:solidFill>
            <a:srgbClr val="39474A"/>
          </a:solidFill>
        </p:spPr>
        <p:txBody>
          <a:bodyPr wrap="square" lIns="0" tIns="0" rIns="0" bIns="0" rtlCol="0"/>
          <a:lstStyle/>
          <a:p>
            <a:endParaRPr sz="1266"/>
          </a:p>
        </p:txBody>
      </p:sp>
      <p:sp>
        <p:nvSpPr>
          <p:cNvPr id="37" name="object 21"/>
          <p:cNvSpPr/>
          <p:nvPr/>
        </p:nvSpPr>
        <p:spPr>
          <a:xfrm>
            <a:off x="4206069" y="2903959"/>
            <a:ext cx="621506" cy="527745"/>
          </a:xfrm>
          <a:custGeom>
            <a:avLst/>
            <a:gdLst/>
            <a:ahLst/>
            <a:cxnLst/>
            <a:rect l="l" t="t" r="r" b="b"/>
            <a:pathLst>
              <a:path w="883920" h="750570">
                <a:moveTo>
                  <a:pt x="883561" y="0"/>
                </a:moveTo>
                <a:lnTo>
                  <a:pt x="849678" y="28769"/>
                </a:lnTo>
                <a:lnTo>
                  <a:pt x="0" y="750229"/>
                </a:lnTo>
              </a:path>
            </a:pathLst>
          </a:custGeom>
          <a:ln w="88900">
            <a:solidFill>
              <a:srgbClr val="39474A"/>
            </a:solidFill>
          </a:ln>
        </p:spPr>
        <p:txBody>
          <a:bodyPr wrap="square" lIns="0" tIns="0" rIns="0" bIns="0" rtlCol="0"/>
          <a:lstStyle/>
          <a:p>
            <a:endParaRPr sz="1266"/>
          </a:p>
        </p:txBody>
      </p:sp>
      <p:sp>
        <p:nvSpPr>
          <p:cNvPr id="38" name="object 22"/>
          <p:cNvSpPr/>
          <p:nvPr/>
        </p:nvSpPr>
        <p:spPr>
          <a:xfrm>
            <a:off x="4723738" y="2764668"/>
            <a:ext cx="267891" cy="253603"/>
          </a:xfrm>
          <a:custGeom>
            <a:avLst/>
            <a:gdLst/>
            <a:ahLst/>
            <a:cxnLst/>
            <a:rect l="l" t="t" r="r" b="b"/>
            <a:pathLst>
              <a:path w="381000" h="360679">
                <a:moveTo>
                  <a:pt x="380631" y="0"/>
                </a:moveTo>
                <a:lnTo>
                  <a:pt x="0" y="93275"/>
                </a:lnTo>
                <a:lnTo>
                  <a:pt x="226872" y="360470"/>
                </a:lnTo>
                <a:lnTo>
                  <a:pt x="380631" y="0"/>
                </a:lnTo>
                <a:close/>
              </a:path>
            </a:pathLst>
          </a:custGeom>
          <a:solidFill>
            <a:srgbClr val="39474A"/>
          </a:solidFill>
        </p:spPr>
        <p:txBody>
          <a:bodyPr wrap="square" lIns="0" tIns="0" rIns="0" bIns="0" rtlCol="0"/>
          <a:lstStyle/>
          <a:p>
            <a:endParaRPr sz="1266"/>
          </a:p>
        </p:txBody>
      </p:sp>
    </p:spTree>
    <p:extLst>
      <p:ext uri="{BB962C8B-B14F-4D97-AF65-F5344CB8AC3E}">
        <p14:creationId xmlns:p14="http://schemas.microsoft.com/office/powerpoint/2010/main" val="21706596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1867" y="85716"/>
            <a:ext cx="4241602" cy="657231"/>
          </a:xfrm>
          <a:prstGeom prst="rect">
            <a:avLst/>
          </a:prstGeom>
        </p:spPr>
        <p:txBody>
          <a:bodyPr vert="horz" wrap="square" lIns="0" tIns="0" rIns="0" bIns="0" rtlCol="0" anchor="ctr">
            <a:spAutoFit/>
          </a:bodyPr>
          <a:lstStyle/>
          <a:p>
            <a:pPr marL="8929"/>
            <a:r>
              <a:rPr spc="-443" dirty="0"/>
              <a:t>Paxos </a:t>
            </a:r>
            <a:r>
              <a:rPr spc="-193" dirty="0"/>
              <a:t>In </a:t>
            </a:r>
            <a:r>
              <a:rPr spc="-681" dirty="0"/>
              <a:t>A</a:t>
            </a:r>
            <a:r>
              <a:rPr spc="-415" dirty="0"/>
              <a:t> </a:t>
            </a:r>
            <a:r>
              <a:rPr spc="-221" dirty="0"/>
              <a:t>Nutshell</a:t>
            </a: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3"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
        <p:nvSpPr>
          <p:cNvPr id="6" name="object 6"/>
          <p:cNvSpPr/>
          <p:nvPr/>
        </p:nvSpPr>
        <p:spPr>
          <a:xfrm>
            <a:off x="2634258"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7" name="object 7"/>
          <p:cNvSpPr/>
          <p:nvPr/>
        </p:nvSpPr>
        <p:spPr>
          <a:xfrm>
            <a:off x="2803922" y="3643312"/>
            <a:ext cx="1294805" cy="437555"/>
          </a:xfrm>
          <a:prstGeom prst="rect">
            <a:avLst/>
          </a:prstGeom>
          <a:blipFill>
            <a:blip r:embed="rId4" cstate="print"/>
            <a:stretch>
              <a:fillRect/>
            </a:stretch>
          </a:blipFill>
        </p:spPr>
        <p:txBody>
          <a:bodyPr wrap="square" lIns="0" tIns="0" rIns="0" bIns="0" rtlCol="0"/>
          <a:lstStyle/>
          <a:p>
            <a:endParaRPr sz="1266"/>
          </a:p>
        </p:txBody>
      </p:sp>
      <p:sp>
        <p:nvSpPr>
          <p:cNvPr id="8" name="object 8"/>
          <p:cNvSpPr txBox="1"/>
          <p:nvPr/>
        </p:nvSpPr>
        <p:spPr>
          <a:xfrm>
            <a:off x="2811281" y="3616524"/>
            <a:ext cx="1270695" cy="432747"/>
          </a:xfrm>
          <a:prstGeom prst="rect">
            <a:avLst/>
          </a:prstGeom>
        </p:spPr>
        <p:txBody>
          <a:bodyPr vert="horz" wrap="square" lIns="0" tIns="0" rIns="0" bIns="0" rtlCol="0">
            <a:spAutoFit/>
          </a:bodyPr>
          <a:lstStyle/>
          <a:p>
            <a:pPr marL="8929"/>
            <a:r>
              <a:rPr sz="2812" spc="-221" dirty="0">
                <a:solidFill>
                  <a:srgbClr val="FFFFFF"/>
                </a:solidFill>
                <a:latin typeface="Arial"/>
                <a:cs typeface="Arial"/>
              </a:rPr>
              <a:t>Pr</a:t>
            </a:r>
            <a:r>
              <a:rPr sz="2812" spc="-250" dirty="0">
                <a:solidFill>
                  <a:srgbClr val="FFFFFF"/>
                </a:solidFill>
                <a:latin typeface="Arial"/>
                <a:cs typeface="Arial"/>
              </a:rPr>
              <a:t>o</a:t>
            </a:r>
            <a:r>
              <a:rPr sz="2812" spc="-137" dirty="0">
                <a:solidFill>
                  <a:srgbClr val="FFFFFF"/>
                </a:solidFill>
                <a:latin typeface="Arial"/>
                <a:cs typeface="Arial"/>
              </a:rPr>
              <a:t>p</a:t>
            </a:r>
            <a:r>
              <a:rPr sz="2812" spc="-260" dirty="0">
                <a:solidFill>
                  <a:srgbClr val="FFFFFF"/>
                </a:solidFill>
                <a:latin typeface="Arial"/>
                <a:cs typeface="Arial"/>
              </a:rPr>
              <a:t>o</a:t>
            </a:r>
            <a:r>
              <a:rPr sz="2812" spc="-207" dirty="0">
                <a:solidFill>
                  <a:srgbClr val="FFFFFF"/>
                </a:solidFill>
                <a:latin typeface="Arial"/>
                <a:cs typeface="Arial"/>
              </a:rPr>
              <a:t>s</a:t>
            </a:r>
            <a:r>
              <a:rPr sz="2812" spc="-288" dirty="0">
                <a:solidFill>
                  <a:srgbClr val="FFFFFF"/>
                </a:solidFill>
                <a:latin typeface="Arial"/>
                <a:cs typeface="Arial"/>
              </a:rPr>
              <a:t>e</a:t>
            </a:r>
            <a:r>
              <a:rPr sz="2812" spc="14" dirty="0">
                <a:solidFill>
                  <a:srgbClr val="FFFFFF"/>
                </a:solidFill>
                <a:latin typeface="Arial"/>
                <a:cs typeface="Arial"/>
              </a:rPr>
              <a:t>r</a:t>
            </a:r>
            <a:endParaRPr sz="2812">
              <a:latin typeface="Arial"/>
              <a:cs typeface="Arial"/>
            </a:endParaRPr>
          </a:p>
        </p:txBody>
      </p:sp>
      <p:sp>
        <p:nvSpPr>
          <p:cNvPr id="9" name="object 9"/>
          <p:cNvSpPr/>
          <p:nvPr/>
        </p:nvSpPr>
        <p:spPr>
          <a:xfrm>
            <a:off x="4964906" y="191988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0" name="object 10"/>
          <p:cNvSpPr/>
          <p:nvPr/>
        </p:nvSpPr>
        <p:spPr>
          <a:xfrm>
            <a:off x="5125640" y="2196703"/>
            <a:ext cx="1294805" cy="437555"/>
          </a:xfrm>
          <a:prstGeom prst="rect">
            <a:avLst/>
          </a:prstGeom>
          <a:blipFill>
            <a:blip r:embed="rId5" cstate="print"/>
            <a:stretch>
              <a:fillRect/>
            </a:stretch>
          </a:blipFill>
        </p:spPr>
        <p:txBody>
          <a:bodyPr wrap="square" lIns="0" tIns="0" rIns="0" bIns="0" rtlCol="0"/>
          <a:lstStyle/>
          <a:p>
            <a:endParaRPr sz="1266"/>
          </a:p>
        </p:txBody>
      </p:sp>
      <p:sp>
        <p:nvSpPr>
          <p:cNvPr id="11" name="object 11"/>
          <p:cNvSpPr txBox="1"/>
          <p:nvPr/>
        </p:nvSpPr>
        <p:spPr>
          <a:xfrm>
            <a:off x="5149081" y="2169915"/>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a:latin typeface="Arial"/>
              <a:cs typeface="Arial"/>
            </a:endParaRPr>
          </a:p>
        </p:txBody>
      </p:sp>
      <p:sp>
        <p:nvSpPr>
          <p:cNvPr id="12" name="object 12"/>
          <p:cNvSpPr/>
          <p:nvPr/>
        </p:nvSpPr>
        <p:spPr>
          <a:xfrm>
            <a:off x="4964906"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3" name="object 13"/>
          <p:cNvSpPr/>
          <p:nvPr/>
        </p:nvSpPr>
        <p:spPr>
          <a:xfrm>
            <a:off x="5125640" y="3643312"/>
            <a:ext cx="1294805" cy="437555"/>
          </a:xfrm>
          <a:prstGeom prst="rect">
            <a:avLst/>
          </a:prstGeom>
          <a:blipFill>
            <a:blip r:embed="rId5" cstate="print"/>
            <a:stretch>
              <a:fillRect/>
            </a:stretch>
          </a:blipFill>
        </p:spPr>
        <p:txBody>
          <a:bodyPr wrap="square" lIns="0" tIns="0" rIns="0" bIns="0" rtlCol="0"/>
          <a:lstStyle/>
          <a:p>
            <a:endParaRPr sz="1266"/>
          </a:p>
        </p:txBody>
      </p:sp>
      <p:sp>
        <p:nvSpPr>
          <p:cNvPr id="14" name="object 14"/>
          <p:cNvSpPr txBox="1"/>
          <p:nvPr/>
        </p:nvSpPr>
        <p:spPr>
          <a:xfrm>
            <a:off x="5149081" y="3616524"/>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15" name="object 15"/>
          <p:cNvSpPr/>
          <p:nvPr/>
        </p:nvSpPr>
        <p:spPr>
          <a:xfrm>
            <a:off x="4964906" y="4813101"/>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23" name="object 23"/>
          <p:cNvSpPr txBox="1"/>
          <p:nvPr/>
        </p:nvSpPr>
        <p:spPr>
          <a:xfrm>
            <a:off x="678656" y="1263138"/>
            <a:ext cx="8140349" cy="1108958"/>
          </a:xfrm>
          <a:prstGeom prst="rect">
            <a:avLst/>
          </a:prstGeom>
        </p:spPr>
        <p:txBody>
          <a:bodyPr vert="horz" wrap="square" lIns="0" tIns="0" rIns="0" bIns="0" rtlCol="0">
            <a:spAutoFit/>
          </a:bodyPr>
          <a:lstStyle/>
          <a:p>
            <a:pPr marL="4194572"/>
            <a:r>
              <a:rPr sz="2812" spc="-169" dirty="0" smtClean="0">
                <a:solidFill>
                  <a:srgbClr val="FFFFFF"/>
                </a:solidFill>
                <a:latin typeface="Arial"/>
                <a:cs typeface="Arial"/>
              </a:rPr>
              <a:t>Acceptor</a:t>
            </a:r>
            <a:endParaRPr sz="2812" dirty="0" smtClean="0">
              <a:latin typeface="Arial"/>
              <a:cs typeface="Arial"/>
            </a:endParaRPr>
          </a:p>
          <a:p>
            <a:pPr>
              <a:spcBef>
                <a:spcPts val="7"/>
              </a:spcBef>
            </a:pPr>
            <a:endParaRPr sz="4394" dirty="0" smtClean="0">
              <a:latin typeface="Times New Roman"/>
              <a:cs typeface="Times New Roman"/>
            </a:endParaRPr>
          </a:p>
        </p:txBody>
      </p:sp>
      <p:sp>
        <p:nvSpPr>
          <p:cNvPr id="24" name="object 24"/>
          <p:cNvSpPr txBox="1"/>
          <p:nvPr/>
        </p:nvSpPr>
        <p:spPr>
          <a:xfrm>
            <a:off x="4058805" y="2455665"/>
            <a:ext cx="633561" cy="519245"/>
          </a:xfrm>
          <a:prstGeom prst="rect">
            <a:avLst/>
          </a:prstGeom>
        </p:spPr>
        <p:txBody>
          <a:bodyPr vert="horz" wrap="square" lIns="0" tIns="0" rIns="0" bIns="0" rtlCol="0">
            <a:spAutoFit/>
          </a:bodyPr>
          <a:lstStyle/>
          <a:p>
            <a:pPr marL="8929"/>
            <a:r>
              <a:rPr lang="en-US" sz="1687" b="1" spc="-77" dirty="0" smtClean="0">
                <a:solidFill>
                  <a:srgbClr val="39474A"/>
                </a:solidFill>
                <a:latin typeface="Arial Narrow"/>
                <a:cs typeface="Arial Narrow"/>
              </a:rPr>
              <a:t>Here is update</a:t>
            </a:r>
            <a:r>
              <a:rPr sz="1687" b="1" spc="-46" dirty="0" smtClean="0">
                <a:solidFill>
                  <a:srgbClr val="39474A"/>
                </a:solidFill>
                <a:latin typeface="Arial Narrow"/>
                <a:cs typeface="Arial Narrow"/>
              </a:rPr>
              <a:t>?</a:t>
            </a:r>
            <a:endParaRPr sz="1687" dirty="0">
              <a:latin typeface="Arial Narrow"/>
              <a:cs typeface="Arial Narrow"/>
            </a:endParaRPr>
          </a:p>
        </p:txBody>
      </p:sp>
      <p:sp>
        <p:nvSpPr>
          <p:cNvPr id="25" name="Rectangle 24"/>
          <p:cNvSpPr/>
          <p:nvPr/>
        </p:nvSpPr>
        <p:spPr>
          <a:xfrm>
            <a:off x="675485" y="1195545"/>
            <a:ext cx="7185980" cy="369332"/>
          </a:xfrm>
          <a:prstGeom prst="rect">
            <a:avLst/>
          </a:prstGeom>
        </p:spPr>
        <p:txBody>
          <a:bodyPr wrap="square">
            <a:spAutoFit/>
          </a:bodyPr>
          <a:lstStyle/>
          <a:p>
            <a:r>
              <a:rPr lang="en-US" dirty="0" smtClean="0">
                <a:solidFill>
                  <a:srgbClr val="FF0000"/>
                </a:solidFill>
              </a:rPr>
              <a:t>Changes eventually propagate to learners. </a:t>
            </a:r>
            <a:endParaRPr lang="en-US" dirty="0">
              <a:solidFill>
                <a:srgbClr val="FF0000"/>
              </a:solidFill>
            </a:endParaRPr>
          </a:p>
        </p:txBody>
      </p:sp>
      <p:sp>
        <p:nvSpPr>
          <p:cNvPr id="27" name="object 14"/>
          <p:cNvSpPr txBox="1"/>
          <p:nvPr/>
        </p:nvSpPr>
        <p:spPr>
          <a:xfrm>
            <a:off x="5163145" y="5043211"/>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33" name="object 17"/>
          <p:cNvSpPr/>
          <p:nvPr/>
        </p:nvSpPr>
        <p:spPr>
          <a:xfrm>
            <a:off x="4241602" y="3812977"/>
            <a:ext cx="512118" cy="0"/>
          </a:xfrm>
          <a:custGeom>
            <a:avLst/>
            <a:gdLst/>
            <a:ahLst/>
            <a:cxnLst/>
            <a:rect l="l" t="t" r="r" b="b"/>
            <a:pathLst>
              <a:path w="728345">
                <a:moveTo>
                  <a:pt x="728273" y="0"/>
                </a:moveTo>
                <a:lnTo>
                  <a:pt x="683823" y="0"/>
                </a:lnTo>
                <a:lnTo>
                  <a:pt x="0" y="0"/>
                </a:lnTo>
              </a:path>
            </a:pathLst>
          </a:custGeom>
          <a:ln w="88900">
            <a:solidFill>
              <a:srgbClr val="39474A"/>
            </a:solidFill>
          </a:ln>
        </p:spPr>
        <p:txBody>
          <a:bodyPr wrap="square" lIns="0" tIns="0" rIns="0" bIns="0" rtlCol="0"/>
          <a:lstStyle/>
          <a:p>
            <a:endParaRPr sz="1266"/>
          </a:p>
        </p:txBody>
      </p:sp>
      <p:sp>
        <p:nvSpPr>
          <p:cNvPr id="34" name="object 18"/>
          <p:cNvSpPr/>
          <p:nvPr/>
        </p:nvSpPr>
        <p:spPr>
          <a:xfrm>
            <a:off x="4722414" y="3689747"/>
            <a:ext cx="246459" cy="246459"/>
          </a:xfrm>
          <a:custGeom>
            <a:avLst/>
            <a:gdLst/>
            <a:ahLst/>
            <a:cxnLst/>
            <a:rect l="l" t="t" r="r" b="b"/>
            <a:pathLst>
              <a:path w="350520" h="350520">
                <a:moveTo>
                  <a:pt x="0" y="0"/>
                </a:moveTo>
                <a:lnTo>
                  <a:pt x="1" y="350520"/>
                </a:lnTo>
                <a:lnTo>
                  <a:pt x="350520" y="175260"/>
                </a:lnTo>
                <a:lnTo>
                  <a:pt x="0" y="0"/>
                </a:lnTo>
                <a:close/>
              </a:path>
            </a:pathLst>
          </a:custGeom>
          <a:solidFill>
            <a:srgbClr val="39474A"/>
          </a:solidFill>
        </p:spPr>
        <p:txBody>
          <a:bodyPr wrap="square" lIns="0" tIns="0" rIns="0" bIns="0" rtlCol="0"/>
          <a:lstStyle/>
          <a:p>
            <a:endParaRPr sz="1266"/>
          </a:p>
        </p:txBody>
      </p:sp>
      <p:sp>
        <p:nvSpPr>
          <p:cNvPr id="35" name="object 19"/>
          <p:cNvSpPr/>
          <p:nvPr/>
        </p:nvSpPr>
        <p:spPr>
          <a:xfrm>
            <a:off x="4214068" y="4208673"/>
            <a:ext cx="621506" cy="534888"/>
          </a:xfrm>
          <a:custGeom>
            <a:avLst/>
            <a:gdLst/>
            <a:ahLst/>
            <a:cxnLst/>
            <a:rect l="l" t="t" r="r" b="b"/>
            <a:pathLst>
              <a:path w="883920" h="760729">
                <a:moveTo>
                  <a:pt x="883565" y="760449"/>
                </a:moveTo>
                <a:lnTo>
                  <a:pt x="849876" y="731452"/>
                </a:lnTo>
                <a:lnTo>
                  <a:pt x="0" y="0"/>
                </a:lnTo>
              </a:path>
            </a:pathLst>
          </a:custGeom>
          <a:ln w="88900">
            <a:solidFill>
              <a:srgbClr val="39474A"/>
            </a:solidFill>
          </a:ln>
        </p:spPr>
        <p:txBody>
          <a:bodyPr wrap="square" lIns="0" tIns="0" rIns="0" bIns="0" rtlCol="0"/>
          <a:lstStyle/>
          <a:p>
            <a:endParaRPr sz="1266"/>
          </a:p>
        </p:txBody>
      </p:sp>
      <p:sp>
        <p:nvSpPr>
          <p:cNvPr id="36" name="object 20"/>
          <p:cNvSpPr/>
          <p:nvPr/>
        </p:nvSpPr>
        <p:spPr>
          <a:xfrm>
            <a:off x="4731252" y="4629575"/>
            <a:ext cx="267444" cy="254496"/>
          </a:xfrm>
          <a:custGeom>
            <a:avLst/>
            <a:gdLst/>
            <a:ahLst/>
            <a:cxnLst/>
            <a:rect l="l" t="t" r="r" b="b"/>
            <a:pathLst>
              <a:path w="380365" h="361950">
                <a:moveTo>
                  <a:pt x="228653" y="0"/>
                </a:moveTo>
                <a:lnTo>
                  <a:pt x="0" y="265673"/>
                </a:lnTo>
                <a:lnTo>
                  <a:pt x="379999" y="361490"/>
                </a:lnTo>
                <a:lnTo>
                  <a:pt x="228653" y="0"/>
                </a:lnTo>
                <a:close/>
              </a:path>
            </a:pathLst>
          </a:custGeom>
          <a:solidFill>
            <a:srgbClr val="39474A"/>
          </a:solidFill>
        </p:spPr>
        <p:txBody>
          <a:bodyPr wrap="square" lIns="0" tIns="0" rIns="0" bIns="0" rtlCol="0"/>
          <a:lstStyle/>
          <a:p>
            <a:endParaRPr sz="1266"/>
          </a:p>
        </p:txBody>
      </p:sp>
      <p:sp>
        <p:nvSpPr>
          <p:cNvPr id="37" name="object 21"/>
          <p:cNvSpPr/>
          <p:nvPr/>
        </p:nvSpPr>
        <p:spPr>
          <a:xfrm>
            <a:off x="4206069" y="2903959"/>
            <a:ext cx="621506" cy="527745"/>
          </a:xfrm>
          <a:custGeom>
            <a:avLst/>
            <a:gdLst/>
            <a:ahLst/>
            <a:cxnLst/>
            <a:rect l="l" t="t" r="r" b="b"/>
            <a:pathLst>
              <a:path w="883920" h="750570">
                <a:moveTo>
                  <a:pt x="883561" y="0"/>
                </a:moveTo>
                <a:lnTo>
                  <a:pt x="849678" y="28769"/>
                </a:lnTo>
                <a:lnTo>
                  <a:pt x="0" y="750229"/>
                </a:lnTo>
              </a:path>
            </a:pathLst>
          </a:custGeom>
          <a:ln w="88900">
            <a:solidFill>
              <a:srgbClr val="39474A"/>
            </a:solidFill>
          </a:ln>
        </p:spPr>
        <p:txBody>
          <a:bodyPr wrap="square" lIns="0" tIns="0" rIns="0" bIns="0" rtlCol="0"/>
          <a:lstStyle/>
          <a:p>
            <a:endParaRPr sz="1266"/>
          </a:p>
        </p:txBody>
      </p:sp>
      <p:sp>
        <p:nvSpPr>
          <p:cNvPr id="38" name="object 22"/>
          <p:cNvSpPr/>
          <p:nvPr/>
        </p:nvSpPr>
        <p:spPr>
          <a:xfrm>
            <a:off x="4723738" y="2764668"/>
            <a:ext cx="267891" cy="253603"/>
          </a:xfrm>
          <a:custGeom>
            <a:avLst/>
            <a:gdLst/>
            <a:ahLst/>
            <a:cxnLst/>
            <a:rect l="l" t="t" r="r" b="b"/>
            <a:pathLst>
              <a:path w="381000" h="360679">
                <a:moveTo>
                  <a:pt x="380631" y="0"/>
                </a:moveTo>
                <a:lnTo>
                  <a:pt x="0" y="93275"/>
                </a:lnTo>
                <a:lnTo>
                  <a:pt x="226872" y="360470"/>
                </a:lnTo>
                <a:lnTo>
                  <a:pt x="380631" y="0"/>
                </a:lnTo>
                <a:close/>
              </a:path>
            </a:pathLst>
          </a:custGeom>
          <a:solidFill>
            <a:srgbClr val="39474A"/>
          </a:solidFill>
        </p:spPr>
        <p:txBody>
          <a:bodyPr wrap="square" lIns="0" tIns="0" rIns="0" bIns="0" rtlCol="0"/>
          <a:lstStyle/>
          <a:p>
            <a:endParaRPr sz="1266"/>
          </a:p>
        </p:txBody>
      </p:sp>
      <p:sp>
        <p:nvSpPr>
          <p:cNvPr id="16" name="Rectangle 15"/>
          <p:cNvSpPr/>
          <p:nvPr/>
        </p:nvSpPr>
        <p:spPr>
          <a:xfrm>
            <a:off x="60133" y="4690407"/>
            <a:ext cx="4572000" cy="2031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solidFill>
                  <a:srgbClr val="222222"/>
                </a:solidFill>
                <a:latin typeface="Arial" panose="020B0604020202020204" pitchFamily="34" charset="0"/>
              </a:rPr>
              <a:t>Learners act as the replication factor for the protocol. Once a Client request has been agreed upon by the Acceptors, the Learner may take action (i.e.: execute the request and send a response to the client). To improve availability of processing, additional Learners can be added.</a:t>
            </a:r>
            <a:endParaRPr lang="en-US" dirty="0"/>
          </a:p>
        </p:txBody>
      </p:sp>
      <p:sp>
        <p:nvSpPr>
          <p:cNvPr id="28" name="object 18"/>
          <p:cNvSpPr/>
          <p:nvPr/>
        </p:nvSpPr>
        <p:spPr>
          <a:xfrm>
            <a:off x="7411641" y="166092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29" name="object 19"/>
          <p:cNvSpPr/>
          <p:nvPr/>
        </p:nvSpPr>
        <p:spPr>
          <a:xfrm>
            <a:off x="7688461" y="1937742"/>
            <a:ext cx="1089422" cy="375047"/>
          </a:xfrm>
          <a:prstGeom prst="rect">
            <a:avLst/>
          </a:prstGeom>
          <a:blipFill>
            <a:blip r:embed="rId6" cstate="print"/>
            <a:stretch>
              <a:fillRect/>
            </a:stretch>
          </a:blipFill>
        </p:spPr>
        <p:txBody>
          <a:bodyPr wrap="square" lIns="0" tIns="0" rIns="0" bIns="0" rtlCol="0"/>
          <a:lstStyle/>
          <a:p>
            <a:endParaRPr sz="1266"/>
          </a:p>
        </p:txBody>
      </p:sp>
      <p:sp>
        <p:nvSpPr>
          <p:cNvPr id="30" name="object 20"/>
          <p:cNvSpPr txBox="1"/>
          <p:nvPr/>
        </p:nvSpPr>
        <p:spPr>
          <a:xfrm>
            <a:off x="7690169" y="1910954"/>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31" name="object 21"/>
          <p:cNvSpPr/>
          <p:nvPr/>
        </p:nvSpPr>
        <p:spPr>
          <a:xfrm>
            <a:off x="7411641" y="27949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32" name="object 22"/>
          <p:cNvSpPr/>
          <p:nvPr/>
        </p:nvSpPr>
        <p:spPr>
          <a:xfrm>
            <a:off x="7688461" y="3071812"/>
            <a:ext cx="1089422" cy="375047"/>
          </a:xfrm>
          <a:prstGeom prst="rect">
            <a:avLst/>
          </a:prstGeom>
          <a:blipFill>
            <a:blip r:embed="rId6" cstate="print"/>
            <a:stretch>
              <a:fillRect/>
            </a:stretch>
          </a:blipFill>
        </p:spPr>
        <p:txBody>
          <a:bodyPr wrap="square" lIns="0" tIns="0" rIns="0" bIns="0" rtlCol="0"/>
          <a:lstStyle/>
          <a:p>
            <a:endParaRPr sz="1266"/>
          </a:p>
        </p:txBody>
      </p:sp>
      <p:sp>
        <p:nvSpPr>
          <p:cNvPr id="39" name="object 23"/>
          <p:cNvSpPr txBox="1"/>
          <p:nvPr/>
        </p:nvSpPr>
        <p:spPr>
          <a:xfrm>
            <a:off x="7690169" y="3045024"/>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40" name="object 24"/>
          <p:cNvSpPr/>
          <p:nvPr/>
        </p:nvSpPr>
        <p:spPr>
          <a:xfrm>
            <a:off x="7411641" y="392906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41" name="object 25"/>
          <p:cNvSpPr/>
          <p:nvPr/>
        </p:nvSpPr>
        <p:spPr>
          <a:xfrm>
            <a:off x="7688461" y="4205883"/>
            <a:ext cx="1089422" cy="375047"/>
          </a:xfrm>
          <a:prstGeom prst="rect">
            <a:avLst/>
          </a:prstGeom>
          <a:blipFill>
            <a:blip r:embed="rId6" cstate="print"/>
            <a:stretch>
              <a:fillRect/>
            </a:stretch>
          </a:blipFill>
        </p:spPr>
        <p:txBody>
          <a:bodyPr wrap="square" lIns="0" tIns="0" rIns="0" bIns="0" rtlCol="0"/>
          <a:lstStyle/>
          <a:p>
            <a:endParaRPr sz="1266"/>
          </a:p>
        </p:txBody>
      </p:sp>
      <p:sp>
        <p:nvSpPr>
          <p:cNvPr id="42" name="object 26"/>
          <p:cNvSpPr txBox="1"/>
          <p:nvPr/>
        </p:nvSpPr>
        <p:spPr>
          <a:xfrm>
            <a:off x="7690169" y="4179094"/>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43" name="object 27"/>
          <p:cNvSpPr/>
          <p:nvPr/>
        </p:nvSpPr>
        <p:spPr>
          <a:xfrm>
            <a:off x="7411641" y="506313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44" name="object 28"/>
          <p:cNvSpPr/>
          <p:nvPr/>
        </p:nvSpPr>
        <p:spPr>
          <a:xfrm>
            <a:off x="7688461" y="5339953"/>
            <a:ext cx="1089422" cy="375047"/>
          </a:xfrm>
          <a:prstGeom prst="rect">
            <a:avLst/>
          </a:prstGeom>
          <a:blipFill>
            <a:blip r:embed="rId6" cstate="print"/>
            <a:stretch>
              <a:fillRect/>
            </a:stretch>
          </a:blipFill>
        </p:spPr>
        <p:txBody>
          <a:bodyPr wrap="square" lIns="0" tIns="0" rIns="0" bIns="0" rtlCol="0"/>
          <a:lstStyle/>
          <a:p>
            <a:endParaRPr sz="1266"/>
          </a:p>
        </p:txBody>
      </p:sp>
      <p:sp>
        <p:nvSpPr>
          <p:cNvPr id="45" name="object 29"/>
          <p:cNvSpPr txBox="1"/>
          <p:nvPr/>
        </p:nvSpPr>
        <p:spPr>
          <a:xfrm>
            <a:off x="7690169" y="5313165"/>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46" name="object 30"/>
          <p:cNvSpPr/>
          <p:nvPr/>
        </p:nvSpPr>
        <p:spPr>
          <a:xfrm>
            <a:off x="6582761" y="2182162"/>
            <a:ext cx="627757" cy="112514"/>
          </a:xfrm>
          <a:custGeom>
            <a:avLst/>
            <a:gdLst/>
            <a:ahLst/>
            <a:cxnLst/>
            <a:rect l="l" t="t" r="r" b="b"/>
            <a:pathLst>
              <a:path w="892809" h="160020">
                <a:moveTo>
                  <a:pt x="892519" y="0"/>
                </a:moveTo>
                <a:lnTo>
                  <a:pt x="848763" y="7832"/>
                </a:lnTo>
                <a:lnTo>
                  <a:pt x="0" y="159785"/>
                </a:lnTo>
              </a:path>
            </a:pathLst>
          </a:custGeom>
          <a:ln w="88900">
            <a:solidFill>
              <a:srgbClr val="39474A"/>
            </a:solidFill>
          </a:ln>
        </p:spPr>
        <p:txBody>
          <a:bodyPr wrap="square" lIns="0" tIns="0" rIns="0" bIns="0" rtlCol="0"/>
          <a:lstStyle/>
          <a:p>
            <a:endParaRPr sz="1266"/>
          </a:p>
        </p:txBody>
      </p:sp>
      <p:sp>
        <p:nvSpPr>
          <p:cNvPr id="47" name="object 31"/>
          <p:cNvSpPr/>
          <p:nvPr/>
        </p:nvSpPr>
        <p:spPr>
          <a:xfrm>
            <a:off x="7157833" y="2066367"/>
            <a:ext cx="264319" cy="242888"/>
          </a:xfrm>
          <a:custGeom>
            <a:avLst/>
            <a:gdLst/>
            <a:ahLst/>
            <a:cxnLst/>
            <a:rect l="l" t="t" r="r" b="b"/>
            <a:pathLst>
              <a:path w="375920" h="345439">
                <a:moveTo>
                  <a:pt x="0" y="0"/>
                </a:moveTo>
                <a:lnTo>
                  <a:pt x="61765" y="345036"/>
                </a:lnTo>
                <a:lnTo>
                  <a:pt x="375918" y="110754"/>
                </a:lnTo>
                <a:lnTo>
                  <a:pt x="0" y="0"/>
                </a:lnTo>
                <a:close/>
              </a:path>
            </a:pathLst>
          </a:custGeom>
          <a:solidFill>
            <a:srgbClr val="39474A"/>
          </a:solidFill>
        </p:spPr>
        <p:txBody>
          <a:bodyPr wrap="square" lIns="0" tIns="0" rIns="0" bIns="0" rtlCol="0"/>
          <a:lstStyle/>
          <a:p>
            <a:endParaRPr sz="1266"/>
          </a:p>
        </p:txBody>
      </p:sp>
      <p:sp>
        <p:nvSpPr>
          <p:cNvPr id="48" name="object 32"/>
          <p:cNvSpPr/>
          <p:nvPr/>
        </p:nvSpPr>
        <p:spPr>
          <a:xfrm>
            <a:off x="6596992" y="2459989"/>
            <a:ext cx="631329" cy="389334"/>
          </a:xfrm>
          <a:custGeom>
            <a:avLst/>
            <a:gdLst/>
            <a:ahLst/>
            <a:cxnLst/>
            <a:rect l="l" t="t" r="r" b="b"/>
            <a:pathLst>
              <a:path w="897890" h="553720">
                <a:moveTo>
                  <a:pt x="897566" y="553520"/>
                </a:moveTo>
                <a:lnTo>
                  <a:pt x="859731" y="530188"/>
                </a:lnTo>
                <a:lnTo>
                  <a:pt x="0" y="0"/>
                </a:lnTo>
              </a:path>
            </a:pathLst>
          </a:custGeom>
          <a:ln w="88900">
            <a:solidFill>
              <a:srgbClr val="39474A"/>
            </a:solidFill>
          </a:ln>
        </p:spPr>
        <p:txBody>
          <a:bodyPr wrap="square" lIns="0" tIns="0" rIns="0" bIns="0" rtlCol="0"/>
          <a:lstStyle/>
          <a:p>
            <a:endParaRPr sz="1266"/>
          </a:p>
        </p:txBody>
      </p:sp>
      <p:sp>
        <p:nvSpPr>
          <p:cNvPr id="49" name="object 33"/>
          <p:cNvSpPr/>
          <p:nvPr/>
        </p:nvSpPr>
        <p:spPr>
          <a:xfrm>
            <a:off x="7136808" y="2727889"/>
            <a:ext cx="274588" cy="234404"/>
          </a:xfrm>
          <a:custGeom>
            <a:avLst/>
            <a:gdLst/>
            <a:ahLst/>
            <a:cxnLst/>
            <a:rect l="l" t="t" r="r" b="b"/>
            <a:pathLst>
              <a:path w="390525" h="333375">
                <a:moveTo>
                  <a:pt x="183987" y="0"/>
                </a:moveTo>
                <a:lnTo>
                  <a:pt x="0" y="298350"/>
                </a:lnTo>
                <a:lnTo>
                  <a:pt x="390343" y="333164"/>
                </a:lnTo>
                <a:lnTo>
                  <a:pt x="183987" y="0"/>
                </a:lnTo>
                <a:close/>
              </a:path>
            </a:pathLst>
          </a:custGeom>
          <a:solidFill>
            <a:srgbClr val="39474A"/>
          </a:solidFill>
        </p:spPr>
        <p:txBody>
          <a:bodyPr wrap="square" lIns="0" tIns="0" rIns="0" bIns="0" rtlCol="0"/>
          <a:lstStyle/>
          <a:p>
            <a:endParaRPr sz="1266"/>
          </a:p>
        </p:txBody>
      </p:sp>
      <p:sp>
        <p:nvSpPr>
          <p:cNvPr id="50" name="object 34"/>
          <p:cNvSpPr/>
          <p:nvPr/>
        </p:nvSpPr>
        <p:spPr>
          <a:xfrm>
            <a:off x="6574017" y="3867531"/>
            <a:ext cx="658118" cy="410766"/>
          </a:xfrm>
          <a:custGeom>
            <a:avLst/>
            <a:gdLst/>
            <a:ahLst/>
            <a:cxnLst/>
            <a:rect l="l" t="t" r="r" b="b"/>
            <a:pathLst>
              <a:path w="935990" h="584200">
                <a:moveTo>
                  <a:pt x="935816" y="583629"/>
                </a:moveTo>
                <a:lnTo>
                  <a:pt x="898099" y="560106"/>
                </a:lnTo>
                <a:lnTo>
                  <a:pt x="0" y="0"/>
                </a:lnTo>
              </a:path>
            </a:pathLst>
          </a:custGeom>
          <a:ln w="88900">
            <a:solidFill>
              <a:srgbClr val="39474A"/>
            </a:solidFill>
          </a:ln>
        </p:spPr>
        <p:txBody>
          <a:bodyPr wrap="square" lIns="0" tIns="0" rIns="0" bIns="0" rtlCol="0"/>
          <a:lstStyle/>
          <a:p>
            <a:endParaRPr sz="1266"/>
          </a:p>
        </p:txBody>
      </p:sp>
      <p:sp>
        <p:nvSpPr>
          <p:cNvPr id="51" name="object 35"/>
          <p:cNvSpPr/>
          <p:nvPr/>
        </p:nvSpPr>
        <p:spPr>
          <a:xfrm>
            <a:off x="7140282" y="4156795"/>
            <a:ext cx="274588" cy="235297"/>
          </a:xfrm>
          <a:custGeom>
            <a:avLst/>
            <a:gdLst/>
            <a:ahLst/>
            <a:cxnLst/>
            <a:rect l="l" t="t" r="r" b="b"/>
            <a:pathLst>
              <a:path w="390525" h="334645">
                <a:moveTo>
                  <a:pt x="185487" y="0"/>
                </a:moveTo>
                <a:lnTo>
                  <a:pt x="0" y="297420"/>
                </a:lnTo>
                <a:lnTo>
                  <a:pt x="390164" y="334197"/>
                </a:lnTo>
                <a:lnTo>
                  <a:pt x="185487" y="0"/>
                </a:lnTo>
                <a:close/>
              </a:path>
            </a:pathLst>
          </a:custGeom>
          <a:solidFill>
            <a:srgbClr val="39474A"/>
          </a:solidFill>
        </p:spPr>
        <p:txBody>
          <a:bodyPr wrap="square" lIns="0" tIns="0" rIns="0" bIns="0" rtlCol="0"/>
          <a:lstStyle/>
          <a:p>
            <a:endParaRPr sz="1266"/>
          </a:p>
        </p:txBody>
      </p:sp>
      <p:sp>
        <p:nvSpPr>
          <p:cNvPr id="52" name="object 36"/>
          <p:cNvSpPr/>
          <p:nvPr/>
        </p:nvSpPr>
        <p:spPr>
          <a:xfrm>
            <a:off x="6523787" y="5256470"/>
            <a:ext cx="723305" cy="181273"/>
          </a:xfrm>
          <a:custGeom>
            <a:avLst/>
            <a:gdLst/>
            <a:ahLst/>
            <a:cxnLst/>
            <a:rect l="l" t="t" r="r" b="b"/>
            <a:pathLst>
              <a:path w="1028700" h="257809">
                <a:moveTo>
                  <a:pt x="1028712" y="257425"/>
                </a:moveTo>
                <a:lnTo>
                  <a:pt x="985592" y="246636"/>
                </a:lnTo>
                <a:lnTo>
                  <a:pt x="0" y="0"/>
                </a:lnTo>
              </a:path>
            </a:pathLst>
          </a:custGeom>
          <a:ln w="88900">
            <a:solidFill>
              <a:srgbClr val="39474A"/>
            </a:solidFill>
          </a:ln>
        </p:spPr>
        <p:txBody>
          <a:bodyPr wrap="square" lIns="0" tIns="0" rIns="0" bIns="0" rtlCol="0"/>
          <a:lstStyle/>
          <a:p>
            <a:endParaRPr sz="1266"/>
          </a:p>
        </p:txBody>
      </p:sp>
      <p:sp>
        <p:nvSpPr>
          <p:cNvPr id="53" name="object 37"/>
          <p:cNvSpPr/>
          <p:nvPr/>
        </p:nvSpPr>
        <p:spPr>
          <a:xfrm>
            <a:off x="7186871" y="5310342"/>
            <a:ext cx="269230" cy="239316"/>
          </a:xfrm>
          <a:custGeom>
            <a:avLst/>
            <a:gdLst/>
            <a:ahLst/>
            <a:cxnLst/>
            <a:rect l="l" t="t" r="r" b="b"/>
            <a:pathLst>
              <a:path w="382904" h="340359">
                <a:moveTo>
                  <a:pt x="85083" y="0"/>
                </a:moveTo>
                <a:lnTo>
                  <a:pt x="0" y="340037"/>
                </a:lnTo>
                <a:lnTo>
                  <a:pt x="382578" y="255102"/>
                </a:lnTo>
                <a:lnTo>
                  <a:pt x="85083" y="0"/>
                </a:lnTo>
                <a:close/>
              </a:path>
            </a:pathLst>
          </a:custGeom>
          <a:solidFill>
            <a:srgbClr val="39474A"/>
          </a:solidFill>
        </p:spPr>
        <p:txBody>
          <a:bodyPr wrap="square" lIns="0" tIns="0" rIns="0" bIns="0" rtlCol="0"/>
          <a:lstStyle/>
          <a:p>
            <a:endParaRPr sz="1266"/>
          </a:p>
        </p:txBody>
      </p:sp>
    </p:spTree>
    <p:extLst>
      <p:ext uri="{BB962C8B-B14F-4D97-AF65-F5344CB8AC3E}">
        <p14:creationId xmlns:p14="http://schemas.microsoft.com/office/powerpoint/2010/main" val="2997951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1867" y="85716"/>
            <a:ext cx="4241602" cy="657231"/>
          </a:xfrm>
          <a:prstGeom prst="rect">
            <a:avLst/>
          </a:prstGeom>
        </p:spPr>
        <p:txBody>
          <a:bodyPr vert="horz" wrap="square" lIns="0" tIns="0" rIns="0" bIns="0" rtlCol="0" anchor="ctr">
            <a:spAutoFit/>
          </a:bodyPr>
          <a:lstStyle/>
          <a:p>
            <a:pPr marL="8929"/>
            <a:r>
              <a:rPr spc="-443" dirty="0"/>
              <a:t>Paxos </a:t>
            </a:r>
            <a:r>
              <a:rPr spc="-193" dirty="0"/>
              <a:t>In </a:t>
            </a:r>
            <a:r>
              <a:rPr spc="-681" dirty="0"/>
              <a:t>A</a:t>
            </a:r>
            <a:r>
              <a:rPr spc="-415" dirty="0"/>
              <a:t> </a:t>
            </a:r>
            <a:r>
              <a:rPr spc="-221" dirty="0"/>
              <a:t>Nutshell</a:t>
            </a:r>
          </a:p>
        </p:txBody>
      </p:sp>
      <p:sp>
        <p:nvSpPr>
          <p:cNvPr id="3" name="object 3"/>
          <p:cNvSpPr/>
          <p:nvPr/>
        </p:nvSpPr>
        <p:spPr>
          <a:xfrm>
            <a:off x="303609" y="3366492"/>
            <a:ext cx="1625203" cy="892969"/>
          </a:xfrm>
          <a:custGeom>
            <a:avLst/>
            <a:gdLst/>
            <a:ahLst/>
            <a:cxnLst/>
            <a:rect l="l" t="t" r="r" b="b"/>
            <a:pathLst>
              <a:path w="2311400" h="1270000">
                <a:moveTo>
                  <a:pt x="2120900" y="0"/>
                </a:moveTo>
                <a:lnTo>
                  <a:pt x="190500" y="0"/>
                </a:lnTo>
                <a:lnTo>
                  <a:pt x="146820"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4" name="object 4"/>
          <p:cNvSpPr/>
          <p:nvPr/>
        </p:nvSpPr>
        <p:spPr>
          <a:xfrm>
            <a:off x="678656" y="3634383"/>
            <a:ext cx="866180" cy="383977"/>
          </a:xfrm>
          <a:prstGeom prst="rect">
            <a:avLst/>
          </a:prstGeom>
          <a:blipFill>
            <a:blip r:embed="rId3" cstate="print"/>
            <a:stretch>
              <a:fillRect/>
            </a:stretch>
          </a:blipFill>
        </p:spPr>
        <p:txBody>
          <a:bodyPr wrap="square" lIns="0" tIns="0" rIns="0" bIns="0" rtlCol="0"/>
          <a:lstStyle/>
          <a:p>
            <a:endParaRPr sz="1266"/>
          </a:p>
        </p:txBody>
      </p:sp>
      <p:sp>
        <p:nvSpPr>
          <p:cNvPr id="5" name="object 5"/>
          <p:cNvSpPr txBox="1"/>
          <p:nvPr/>
        </p:nvSpPr>
        <p:spPr>
          <a:xfrm>
            <a:off x="694893" y="3616524"/>
            <a:ext cx="842963" cy="432747"/>
          </a:xfrm>
          <a:prstGeom prst="rect">
            <a:avLst/>
          </a:prstGeom>
        </p:spPr>
        <p:txBody>
          <a:bodyPr vert="horz" wrap="square" lIns="0" tIns="0" rIns="0" bIns="0" rtlCol="0">
            <a:spAutoFit/>
          </a:bodyPr>
          <a:lstStyle/>
          <a:p>
            <a:pPr marL="8929"/>
            <a:r>
              <a:rPr sz="2812" spc="-517" dirty="0">
                <a:solidFill>
                  <a:srgbClr val="FFFFFF"/>
                </a:solidFill>
                <a:latin typeface="Arial"/>
                <a:cs typeface="Arial"/>
              </a:rPr>
              <a:t>C</a:t>
            </a:r>
            <a:r>
              <a:rPr sz="2812" spc="39" dirty="0">
                <a:solidFill>
                  <a:srgbClr val="FFFFFF"/>
                </a:solidFill>
                <a:latin typeface="Arial"/>
                <a:cs typeface="Arial"/>
              </a:rPr>
              <a:t>l</a:t>
            </a:r>
            <a:r>
              <a:rPr sz="2812" spc="-105" dirty="0">
                <a:solidFill>
                  <a:srgbClr val="FFFFFF"/>
                </a:solidFill>
                <a:latin typeface="Arial"/>
                <a:cs typeface="Arial"/>
              </a:rPr>
              <a:t>ie</a:t>
            </a:r>
            <a:r>
              <a:rPr sz="2812" spc="-204" dirty="0">
                <a:solidFill>
                  <a:srgbClr val="FFFFFF"/>
                </a:solidFill>
                <a:latin typeface="Arial"/>
                <a:cs typeface="Arial"/>
              </a:rPr>
              <a:t>n</a:t>
            </a:r>
            <a:r>
              <a:rPr sz="2812" spc="179" dirty="0">
                <a:solidFill>
                  <a:srgbClr val="FFFFFF"/>
                </a:solidFill>
                <a:latin typeface="Arial"/>
                <a:cs typeface="Arial"/>
              </a:rPr>
              <a:t>t</a:t>
            </a:r>
            <a:endParaRPr sz="2812">
              <a:latin typeface="Arial"/>
              <a:cs typeface="Arial"/>
            </a:endParaRPr>
          </a:p>
        </p:txBody>
      </p:sp>
      <p:sp>
        <p:nvSpPr>
          <p:cNvPr id="6" name="object 6"/>
          <p:cNvSpPr/>
          <p:nvPr/>
        </p:nvSpPr>
        <p:spPr>
          <a:xfrm>
            <a:off x="2634258"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2"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7" name="object 7"/>
          <p:cNvSpPr/>
          <p:nvPr/>
        </p:nvSpPr>
        <p:spPr>
          <a:xfrm>
            <a:off x="2803922" y="3643312"/>
            <a:ext cx="1294805" cy="437555"/>
          </a:xfrm>
          <a:prstGeom prst="rect">
            <a:avLst/>
          </a:prstGeom>
          <a:blipFill>
            <a:blip r:embed="rId4" cstate="print"/>
            <a:stretch>
              <a:fillRect/>
            </a:stretch>
          </a:blipFill>
        </p:spPr>
        <p:txBody>
          <a:bodyPr wrap="square" lIns="0" tIns="0" rIns="0" bIns="0" rtlCol="0"/>
          <a:lstStyle/>
          <a:p>
            <a:endParaRPr sz="1266"/>
          </a:p>
        </p:txBody>
      </p:sp>
      <p:sp>
        <p:nvSpPr>
          <p:cNvPr id="8" name="object 8"/>
          <p:cNvSpPr txBox="1"/>
          <p:nvPr/>
        </p:nvSpPr>
        <p:spPr>
          <a:xfrm>
            <a:off x="2811281" y="3616524"/>
            <a:ext cx="1270695" cy="432747"/>
          </a:xfrm>
          <a:prstGeom prst="rect">
            <a:avLst/>
          </a:prstGeom>
        </p:spPr>
        <p:txBody>
          <a:bodyPr vert="horz" wrap="square" lIns="0" tIns="0" rIns="0" bIns="0" rtlCol="0">
            <a:spAutoFit/>
          </a:bodyPr>
          <a:lstStyle/>
          <a:p>
            <a:pPr marL="8929"/>
            <a:r>
              <a:rPr sz="2812" spc="-221" dirty="0">
                <a:solidFill>
                  <a:srgbClr val="FFFFFF"/>
                </a:solidFill>
                <a:latin typeface="Arial"/>
                <a:cs typeface="Arial"/>
              </a:rPr>
              <a:t>Pr</a:t>
            </a:r>
            <a:r>
              <a:rPr sz="2812" spc="-250" dirty="0">
                <a:solidFill>
                  <a:srgbClr val="FFFFFF"/>
                </a:solidFill>
                <a:latin typeface="Arial"/>
                <a:cs typeface="Arial"/>
              </a:rPr>
              <a:t>o</a:t>
            </a:r>
            <a:r>
              <a:rPr sz="2812" spc="-137" dirty="0">
                <a:solidFill>
                  <a:srgbClr val="FFFFFF"/>
                </a:solidFill>
                <a:latin typeface="Arial"/>
                <a:cs typeface="Arial"/>
              </a:rPr>
              <a:t>p</a:t>
            </a:r>
            <a:r>
              <a:rPr sz="2812" spc="-260" dirty="0">
                <a:solidFill>
                  <a:srgbClr val="FFFFFF"/>
                </a:solidFill>
                <a:latin typeface="Arial"/>
                <a:cs typeface="Arial"/>
              </a:rPr>
              <a:t>o</a:t>
            </a:r>
            <a:r>
              <a:rPr sz="2812" spc="-207" dirty="0">
                <a:solidFill>
                  <a:srgbClr val="FFFFFF"/>
                </a:solidFill>
                <a:latin typeface="Arial"/>
                <a:cs typeface="Arial"/>
              </a:rPr>
              <a:t>s</a:t>
            </a:r>
            <a:r>
              <a:rPr sz="2812" spc="-288" dirty="0">
                <a:solidFill>
                  <a:srgbClr val="FFFFFF"/>
                </a:solidFill>
                <a:latin typeface="Arial"/>
                <a:cs typeface="Arial"/>
              </a:rPr>
              <a:t>e</a:t>
            </a:r>
            <a:r>
              <a:rPr sz="2812" spc="14" dirty="0">
                <a:solidFill>
                  <a:srgbClr val="FFFFFF"/>
                </a:solidFill>
                <a:latin typeface="Arial"/>
                <a:cs typeface="Arial"/>
              </a:rPr>
              <a:t>r</a:t>
            </a:r>
            <a:endParaRPr sz="2812">
              <a:latin typeface="Arial"/>
              <a:cs typeface="Arial"/>
            </a:endParaRPr>
          </a:p>
        </p:txBody>
      </p:sp>
      <p:sp>
        <p:nvSpPr>
          <p:cNvPr id="9" name="object 9"/>
          <p:cNvSpPr/>
          <p:nvPr/>
        </p:nvSpPr>
        <p:spPr>
          <a:xfrm>
            <a:off x="4964906" y="191988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0" name="object 10"/>
          <p:cNvSpPr/>
          <p:nvPr/>
        </p:nvSpPr>
        <p:spPr>
          <a:xfrm>
            <a:off x="5125640" y="2196703"/>
            <a:ext cx="1294805" cy="437555"/>
          </a:xfrm>
          <a:prstGeom prst="rect">
            <a:avLst/>
          </a:prstGeom>
          <a:blipFill>
            <a:blip r:embed="rId5" cstate="print"/>
            <a:stretch>
              <a:fillRect/>
            </a:stretch>
          </a:blipFill>
        </p:spPr>
        <p:txBody>
          <a:bodyPr wrap="square" lIns="0" tIns="0" rIns="0" bIns="0" rtlCol="0"/>
          <a:lstStyle/>
          <a:p>
            <a:endParaRPr sz="1266"/>
          </a:p>
        </p:txBody>
      </p:sp>
      <p:sp>
        <p:nvSpPr>
          <p:cNvPr id="11" name="object 11"/>
          <p:cNvSpPr txBox="1"/>
          <p:nvPr/>
        </p:nvSpPr>
        <p:spPr>
          <a:xfrm>
            <a:off x="5149081" y="2169915"/>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a:latin typeface="Arial"/>
              <a:cs typeface="Arial"/>
            </a:endParaRPr>
          </a:p>
        </p:txBody>
      </p:sp>
      <p:sp>
        <p:nvSpPr>
          <p:cNvPr id="12" name="object 12"/>
          <p:cNvSpPr/>
          <p:nvPr/>
        </p:nvSpPr>
        <p:spPr>
          <a:xfrm>
            <a:off x="4964906" y="33664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13" name="object 13"/>
          <p:cNvSpPr/>
          <p:nvPr/>
        </p:nvSpPr>
        <p:spPr>
          <a:xfrm>
            <a:off x="5125640" y="3643312"/>
            <a:ext cx="1294805" cy="437555"/>
          </a:xfrm>
          <a:prstGeom prst="rect">
            <a:avLst/>
          </a:prstGeom>
          <a:blipFill>
            <a:blip r:embed="rId5" cstate="print"/>
            <a:stretch>
              <a:fillRect/>
            </a:stretch>
          </a:blipFill>
        </p:spPr>
        <p:txBody>
          <a:bodyPr wrap="square" lIns="0" tIns="0" rIns="0" bIns="0" rtlCol="0"/>
          <a:lstStyle/>
          <a:p>
            <a:endParaRPr sz="1266"/>
          </a:p>
        </p:txBody>
      </p:sp>
      <p:sp>
        <p:nvSpPr>
          <p:cNvPr id="14" name="object 14"/>
          <p:cNvSpPr txBox="1"/>
          <p:nvPr/>
        </p:nvSpPr>
        <p:spPr>
          <a:xfrm>
            <a:off x="5149081" y="3616524"/>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15" name="object 15"/>
          <p:cNvSpPr/>
          <p:nvPr/>
        </p:nvSpPr>
        <p:spPr>
          <a:xfrm>
            <a:off x="4964906" y="4813101"/>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80" y="1264968"/>
                </a:lnTo>
                <a:lnTo>
                  <a:pt x="2204677" y="1250637"/>
                </a:lnTo>
                <a:lnTo>
                  <a:pt x="2240048" y="1228149"/>
                </a:lnTo>
                <a:lnTo>
                  <a:pt x="2269549" y="1198647"/>
                </a:lnTo>
                <a:lnTo>
                  <a:pt x="2292037" y="1163276"/>
                </a:lnTo>
                <a:lnTo>
                  <a:pt x="2306368" y="1123179"/>
                </a:lnTo>
                <a:lnTo>
                  <a:pt x="2311400" y="1079500"/>
                </a:lnTo>
                <a:lnTo>
                  <a:pt x="2311400" y="190500"/>
                </a:lnTo>
                <a:lnTo>
                  <a:pt x="2306368" y="146819"/>
                </a:lnTo>
                <a:lnTo>
                  <a:pt x="2292037" y="106722"/>
                </a:lnTo>
                <a:lnTo>
                  <a:pt x="2269549" y="71351"/>
                </a:lnTo>
                <a:lnTo>
                  <a:pt x="2240048" y="41850"/>
                </a:lnTo>
                <a:lnTo>
                  <a:pt x="2204677" y="19362"/>
                </a:lnTo>
                <a:lnTo>
                  <a:pt x="2164580" y="5031"/>
                </a:lnTo>
                <a:lnTo>
                  <a:pt x="2120900" y="0"/>
                </a:lnTo>
                <a:close/>
              </a:path>
            </a:pathLst>
          </a:custGeom>
          <a:solidFill>
            <a:srgbClr val="39474A"/>
          </a:solidFill>
        </p:spPr>
        <p:txBody>
          <a:bodyPr wrap="square" lIns="0" tIns="0" rIns="0" bIns="0" rtlCol="0"/>
          <a:lstStyle/>
          <a:p>
            <a:endParaRPr sz="1266"/>
          </a:p>
        </p:txBody>
      </p:sp>
      <p:sp>
        <p:nvSpPr>
          <p:cNvPr id="23" name="object 23"/>
          <p:cNvSpPr txBox="1"/>
          <p:nvPr/>
        </p:nvSpPr>
        <p:spPr>
          <a:xfrm>
            <a:off x="678656" y="1263138"/>
            <a:ext cx="8140349" cy="1108958"/>
          </a:xfrm>
          <a:prstGeom prst="rect">
            <a:avLst/>
          </a:prstGeom>
        </p:spPr>
        <p:txBody>
          <a:bodyPr vert="horz" wrap="square" lIns="0" tIns="0" rIns="0" bIns="0" rtlCol="0">
            <a:spAutoFit/>
          </a:bodyPr>
          <a:lstStyle/>
          <a:p>
            <a:pPr marL="4194572"/>
            <a:r>
              <a:rPr sz="2812" spc="-169" dirty="0" smtClean="0">
                <a:solidFill>
                  <a:srgbClr val="FFFFFF"/>
                </a:solidFill>
                <a:latin typeface="Arial"/>
                <a:cs typeface="Arial"/>
              </a:rPr>
              <a:t>Acceptor</a:t>
            </a:r>
            <a:endParaRPr sz="2812" dirty="0" smtClean="0">
              <a:latin typeface="Arial"/>
              <a:cs typeface="Arial"/>
            </a:endParaRPr>
          </a:p>
          <a:p>
            <a:pPr>
              <a:spcBef>
                <a:spcPts val="7"/>
              </a:spcBef>
            </a:pPr>
            <a:endParaRPr sz="4394" dirty="0" smtClean="0">
              <a:latin typeface="Times New Roman"/>
              <a:cs typeface="Times New Roman"/>
            </a:endParaRPr>
          </a:p>
        </p:txBody>
      </p:sp>
      <p:sp>
        <p:nvSpPr>
          <p:cNvPr id="24" name="object 24"/>
          <p:cNvSpPr txBox="1"/>
          <p:nvPr/>
        </p:nvSpPr>
        <p:spPr>
          <a:xfrm>
            <a:off x="4058805" y="2455665"/>
            <a:ext cx="633561" cy="519245"/>
          </a:xfrm>
          <a:prstGeom prst="rect">
            <a:avLst/>
          </a:prstGeom>
        </p:spPr>
        <p:txBody>
          <a:bodyPr vert="horz" wrap="square" lIns="0" tIns="0" rIns="0" bIns="0" rtlCol="0">
            <a:spAutoFit/>
          </a:bodyPr>
          <a:lstStyle/>
          <a:p>
            <a:pPr marL="8929"/>
            <a:r>
              <a:rPr lang="en-US" sz="1687" b="1" spc="-77" dirty="0" smtClean="0">
                <a:solidFill>
                  <a:srgbClr val="39474A"/>
                </a:solidFill>
                <a:latin typeface="Arial Narrow"/>
                <a:cs typeface="Arial Narrow"/>
              </a:rPr>
              <a:t>Here is update</a:t>
            </a:r>
            <a:r>
              <a:rPr sz="1687" b="1" spc="-46" dirty="0" smtClean="0">
                <a:solidFill>
                  <a:srgbClr val="39474A"/>
                </a:solidFill>
                <a:latin typeface="Arial Narrow"/>
                <a:cs typeface="Arial Narrow"/>
              </a:rPr>
              <a:t>?</a:t>
            </a:r>
            <a:endParaRPr sz="1687" dirty="0">
              <a:latin typeface="Arial Narrow"/>
              <a:cs typeface="Arial Narrow"/>
            </a:endParaRPr>
          </a:p>
        </p:txBody>
      </p:sp>
      <p:sp>
        <p:nvSpPr>
          <p:cNvPr id="25" name="Rectangle 24"/>
          <p:cNvSpPr/>
          <p:nvPr/>
        </p:nvSpPr>
        <p:spPr>
          <a:xfrm>
            <a:off x="675485" y="1195545"/>
            <a:ext cx="7185980" cy="369332"/>
          </a:xfrm>
          <a:prstGeom prst="rect">
            <a:avLst/>
          </a:prstGeom>
        </p:spPr>
        <p:txBody>
          <a:bodyPr wrap="square">
            <a:spAutoFit/>
          </a:bodyPr>
          <a:lstStyle/>
          <a:p>
            <a:r>
              <a:rPr lang="en-US" dirty="0" smtClean="0">
                <a:solidFill>
                  <a:srgbClr val="FF0000"/>
                </a:solidFill>
              </a:rPr>
              <a:t>Changes eventually propagate to learners. </a:t>
            </a:r>
            <a:endParaRPr lang="en-US" dirty="0">
              <a:solidFill>
                <a:srgbClr val="FF0000"/>
              </a:solidFill>
            </a:endParaRPr>
          </a:p>
        </p:txBody>
      </p:sp>
      <p:sp>
        <p:nvSpPr>
          <p:cNvPr id="27" name="object 14"/>
          <p:cNvSpPr txBox="1"/>
          <p:nvPr/>
        </p:nvSpPr>
        <p:spPr>
          <a:xfrm>
            <a:off x="5163145" y="5043211"/>
            <a:ext cx="1257300" cy="432747"/>
          </a:xfrm>
          <a:prstGeom prst="rect">
            <a:avLst/>
          </a:prstGeom>
        </p:spPr>
        <p:txBody>
          <a:bodyPr vert="horz" wrap="square" lIns="0" tIns="0" rIns="0" bIns="0" rtlCol="0">
            <a:spAutoFit/>
          </a:bodyPr>
          <a:lstStyle/>
          <a:p>
            <a:pPr marL="8929"/>
            <a:r>
              <a:rPr sz="2812" spc="-376" dirty="0">
                <a:solidFill>
                  <a:srgbClr val="FFFFFF"/>
                </a:solidFill>
                <a:latin typeface="Arial"/>
                <a:cs typeface="Arial"/>
              </a:rPr>
              <a:t>A</a:t>
            </a:r>
            <a:r>
              <a:rPr sz="2812" spc="-278" dirty="0">
                <a:solidFill>
                  <a:srgbClr val="FFFFFF"/>
                </a:solidFill>
                <a:latin typeface="Arial"/>
                <a:cs typeface="Arial"/>
              </a:rPr>
              <a:t>c</a:t>
            </a:r>
            <a:r>
              <a:rPr sz="2812" spc="-221" dirty="0">
                <a:solidFill>
                  <a:srgbClr val="FFFFFF"/>
                </a:solidFill>
                <a:latin typeface="Arial"/>
                <a:cs typeface="Arial"/>
              </a:rPr>
              <a:t>c</a:t>
            </a:r>
            <a:r>
              <a:rPr sz="2812" spc="-98" dirty="0">
                <a:solidFill>
                  <a:srgbClr val="FFFFFF"/>
                </a:solidFill>
                <a:latin typeface="Arial"/>
                <a:cs typeface="Arial"/>
              </a:rPr>
              <a:t>eptor</a:t>
            </a:r>
            <a:endParaRPr sz="2812" dirty="0">
              <a:latin typeface="Arial"/>
              <a:cs typeface="Arial"/>
            </a:endParaRPr>
          </a:p>
        </p:txBody>
      </p:sp>
      <p:sp>
        <p:nvSpPr>
          <p:cNvPr id="33" name="object 17"/>
          <p:cNvSpPr/>
          <p:nvPr/>
        </p:nvSpPr>
        <p:spPr>
          <a:xfrm>
            <a:off x="4241602" y="3812977"/>
            <a:ext cx="512118" cy="0"/>
          </a:xfrm>
          <a:custGeom>
            <a:avLst/>
            <a:gdLst/>
            <a:ahLst/>
            <a:cxnLst/>
            <a:rect l="l" t="t" r="r" b="b"/>
            <a:pathLst>
              <a:path w="728345">
                <a:moveTo>
                  <a:pt x="728273" y="0"/>
                </a:moveTo>
                <a:lnTo>
                  <a:pt x="683823" y="0"/>
                </a:lnTo>
                <a:lnTo>
                  <a:pt x="0" y="0"/>
                </a:lnTo>
              </a:path>
            </a:pathLst>
          </a:custGeom>
          <a:ln w="88900">
            <a:solidFill>
              <a:srgbClr val="39474A"/>
            </a:solidFill>
          </a:ln>
        </p:spPr>
        <p:txBody>
          <a:bodyPr wrap="square" lIns="0" tIns="0" rIns="0" bIns="0" rtlCol="0"/>
          <a:lstStyle/>
          <a:p>
            <a:endParaRPr sz="1266"/>
          </a:p>
        </p:txBody>
      </p:sp>
      <p:sp>
        <p:nvSpPr>
          <p:cNvPr id="34" name="object 18"/>
          <p:cNvSpPr/>
          <p:nvPr/>
        </p:nvSpPr>
        <p:spPr>
          <a:xfrm>
            <a:off x="4722414" y="3689747"/>
            <a:ext cx="246459" cy="246459"/>
          </a:xfrm>
          <a:custGeom>
            <a:avLst/>
            <a:gdLst/>
            <a:ahLst/>
            <a:cxnLst/>
            <a:rect l="l" t="t" r="r" b="b"/>
            <a:pathLst>
              <a:path w="350520" h="350520">
                <a:moveTo>
                  <a:pt x="0" y="0"/>
                </a:moveTo>
                <a:lnTo>
                  <a:pt x="1" y="350520"/>
                </a:lnTo>
                <a:lnTo>
                  <a:pt x="350520" y="175260"/>
                </a:lnTo>
                <a:lnTo>
                  <a:pt x="0" y="0"/>
                </a:lnTo>
                <a:close/>
              </a:path>
            </a:pathLst>
          </a:custGeom>
          <a:solidFill>
            <a:srgbClr val="39474A"/>
          </a:solidFill>
        </p:spPr>
        <p:txBody>
          <a:bodyPr wrap="square" lIns="0" tIns="0" rIns="0" bIns="0" rtlCol="0"/>
          <a:lstStyle/>
          <a:p>
            <a:endParaRPr sz="1266"/>
          </a:p>
        </p:txBody>
      </p:sp>
      <p:sp>
        <p:nvSpPr>
          <p:cNvPr id="35" name="object 19"/>
          <p:cNvSpPr/>
          <p:nvPr/>
        </p:nvSpPr>
        <p:spPr>
          <a:xfrm>
            <a:off x="4214068" y="4208673"/>
            <a:ext cx="621506" cy="534888"/>
          </a:xfrm>
          <a:custGeom>
            <a:avLst/>
            <a:gdLst/>
            <a:ahLst/>
            <a:cxnLst/>
            <a:rect l="l" t="t" r="r" b="b"/>
            <a:pathLst>
              <a:path w="883920" h="760729">
                <a:moveTo>
                  <a:pt x="883565" y="760449"/>
                </a:moveTo>
                <a:lnTo>
                  <a:pt x="849876" y="731452"/>
                </a:lnTo>
                <a:lnTo>
                  <a:pt x="0" y="0"/>
                </a:lnTo>
              </a:path>
            </a:pathLst>
          </a:custGeom>
          <a:ln w="88900">
            <a:solidFill>
              <a:srgbClr val="39474A"/>
            </a:solidFill>
          </a:ln>
        </p:spPr>
        <p:txBody>
          <a:bodyPr wrap="square" lIns="0" tIns="0" rIns="0" bIns="0" rtlCol="0"/>
          <a:lstStyle/>
          <a:p>
            <a:endParaRPr sz="1266"/>
          </a:p>
        </p:txBody>
      </p:sp>
      <p:sp>
        <p:nvSpPr>
          <p:cNvPr id="36" name="object 20"/>
          <p:cNvSpPr/>
          <p:nvPr/>
        </p:nvSpPr>
        <p:spPr>
          <a:xfrm>
            <a:off x="4731252" y="4629575"/>
            <a:ext cx="267444" cy="254496"/>
          </a:xfrm>
          <a:custGeom>
            <a:avLst/>
            <a:gdLst/>
            <a:ahLst/>
            <a:cxnLst/>
            <a:rect l="l" t="t" r="r" b="b"/>
            <a:pathLst>
              <a:path w="380365" h="361950">
                <a:moveTo>
                  <a:pt x="228653" y="0"/>
                </a:moveTo>
                <a:lnTo>
                  <a:pt x="0" y="265673"/>
                </a:lnTo>
                <a:lnTo>
                  <a:pt x="379999" y="361490"/>
                </a:lnTo>
                <a:lnTo>
                  <a:pt x="228653" y="0"/>
                </a:lnTo>
                <a:close/>
              </a:path>
            </a:pathLst>
          </a:custGeom>
          <a:solidFill>
            <a:srgbClr val="39474A"/>
          </a:solidFill>
        </p:spPr>
        <p:txBody>
          <a:bodyPr wrap="square" lIns="0" tIns="0" rIns="0" bIns="0" rtlCol="0"/>
          <a:lstStyle/>
          <a:p>
            <a:endParaRPr sz="1266"/>
          </a:p>
        </p:txBody>
      </p:sp>
      <p:sp>
        <p:nvSpPr>
          <p:cNvPr id="37" name="object 21"/>
          <p:cNvSpPr/>
          <p:nvPr/>
        </p:nvSpPr>
        <p:spPr>
          <a:xfrm>
            <a:off x="4206069" y="2903959"/>
            <a:ext cx="621506" cy="527745"/>
          </a:xfrm>
          <a:custGeom>
            <a:avLst/>
            <a:gdLst/>
            <a:ahLst/>
            <a:cxnLst/>
            <a:rect l="l" t="t" r="r" b="b"/>
            <a:pathLst>
              <a:path w="883920" h="750570">
                <a:moveTo>
                  <a:pt x="883561" y="0"/>
                </a:moveTo>
                <a:lnTo>
                  <a:pt x="849678" y="28769"/>
                </a:lnTo>
                <a:lnTo>
                  <a:pt x="0" y="750229"/>
                </a:lnTo>
              </a:path>
            </a:pathLst>
          </a:custGeom>
          <a:ln w="88900">
            <a:solidFill>
              <a:srgbClr val="39474A"/>
            </a:solidFill>
          </a:ln>
        </p:spPr>
        <p:txBody>
          <a:bodyPr wrap="square" lIns="0" tIns="0" rIns="0" bIns="0" rtlCol="0"/>
          <a:lstStyle/>
          <a:p>
            <a:endParaRPr sz="1266"/>
          </a:p>
        </p:txBody>
      </p:sp>
      <p:sp>
        <p:nvSpPr>
          <p:cNvPr id="38" name="object 22"/>
          <p:cNvSpPr/>
          <p:nvPr/>
        </p:nvSpPr>
        <p:spPr>
          <a:xfrm>
            <a:off x="4723738" y="2764668"/>
            <a:ext cx="267891" cy="253603"/>
          </a:xfrm>
          <a:custGeom>
            <a:avLst/>
            <a:gdLst/>
            <a:ahLst/>
            <a:cxnLst/>
            <a:rect l="l" t="t" r="r" b="b"/>
            <a:pathLst>
              <a:path w="381000" h="360679">
                <a:moveTo>
                  <a:pt x="380631" y="0"/>
                </a:moveTo>
                <a:lnTo>
                  <a:pt x="0" y="93275"/>
                </a:lnTo>
                <a:lnTo>
                  <a:pt x="226872" y="360470"/>
                </a:lnTo>
                <a:lnTo>
                  <a:pt x="380631" y="0"/>
                </a:lnTo>
                <a:close/>
              </a:path>
            </a:pathLst>
          </a:custGeom>
          <a:solidFill>
            <a:srgbClr val="39474A"/>
          </a:solidFill>
        </p:spPr>
        <p:txBody>
          <a:bodyPr wrap="square" lIns="0" tIns="0" rIns="0" bIns="0" rtlCol="0"/>
          <a:lstStyle/>
          <a:p>
            <a:endParaRPr sz="1266"/>
          </a:p>
        </p:txBody>
      </p:sp>
      <p:sp>
        <p:nvSpPr>
          <p:cNvPr id="16" name="Rectangle 15"/>
          <p:cNvSpPr/>
          <p:nvPr/>
        </p:nvSpPr>
        <p:spPr>
          <a:xfrm>
            <a:off x="60133" y="4690407"/>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smtClean="0">
                <a:solidFill>
                  <a:srgbClr val="222222"/>
                </a:solidFill>
                <a:latin typeface="Arial" panose="020B0604020202020204" pitchFamily="34" charset="0"/>
              </a:rPr>
              <a:t>This repeats for every change. If proposer dies, a new leader is elected.</a:t>
            </a:r>
            <a:endParaRPr lang="en-US" dirty="0"/>
          </a:p>
        </p:txBody>
      </p:sp>
      <p:sp>
        <p:nvSpPr>
          <p:cNvPr id="28" name="object 18"/>
          <p:cNvSpPr/>
          <p:nvPr/>
        </p:nvSpPr>
        <p:spPr>
          <a:xfrm>
            <a:off x="7411641" y="166092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29" name="object 19"/>
          <p:cNvSpPr/>
          <p:nvPr/>
        </p:nvSpPr>
        <p:spPr>
          <a:xfrm>
            <a:off x="7688461" y="1937742"/>
            <a:ext cx="1089422" cy="375047"/>
          </a:xfrm>
          <a:prstGeom prst="rect">
            <a:avLst/>
          </a:prstGeom>
          <a:blipFill>
            <a:blip r:embed="rId6" cstate="print"/>
            <a:stretch>
              <a:fillRect/>
            </a:stretch>
          </a:blipFill>
        </p:spPr>
        <p:txBody>
          <a:bodyPr wrap="square" lIns="0" tIns="0" rIns="0" bIns="0" rtlCol="0"/>
          <a:lstStyle/>
          <a:p>
            <a:endParaRPr sz="1266"/>
          </a:p>
        </p:txBody>
      </p:sp>
      <p:sp>
        <p:nvSpPr>
          <p:cNvPr id="30" name="object 20"/>
          <p:cNvSpPr txBox="1"/>
          <p:nvPr/>
        </p:nvSpPr>
        <p:spPr>
          <a:xfrm>
            <a:off x="7690169" y="1910954"/>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31" name="object 21"/>
          <p:cNvSpPr/>
          <p:nvPr/>
        </p:nvSpPr>
        <p:spPr>
          <a:xfrm>
            <a:off x="7411641" y="279499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32" name="object 22"/>
          <p:cNvSpPr/>
          <p:nvPr/>
        </p:nvSpPr>
        <p:spPr>
          <a:xfrm>
            <a:off x="7688461" y="3071812"/>
            <a:ext cx="1089422" cy="375047"/>
          </a:xfrm>
          <a:prstGeom prst="rect">
            <a:avLst/>
          </a:prstGeom>
          <a:blipFill>
            <a:blip r:embed="rId6" cstate="print"/>
            <a:stretch>
              <a:fillRect/>
            </a:stretch>
          </a:blipFill>
        </p:spPr>
        <p:txBody>
          <a:bodyPr wrap="square" lIns="0" tIns="0" rIns="0" bIns="0" rtlCol="0"/>
          <a:lstStyle/>
          <a:p>
            <a:endParaRPr sz="1266"/>
          </a:p>
        </p:txBody>
      </p:sp>
      <p:sp>
        <p:nvSpPr>
          <p:cNvPr id="39" name="object 23"/>
          <p:cNvSpPr txBox="1"/>
          <p:nvPr/>
        </p:nvSpPr>
        <p:spPr>
          <a:xfrm>
            <a:off x="7690169" y="3045024"/>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40" name="object 24"/>
          <p:cNvSpPr/>
          <p:nvPr/>
        </p:nvSpPr>
        <p:spPr>
          <a:xfrm>
            <a:off x="7411641" y="3929062"/>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41" name="object 25"/>
          <p:cNvSpPr/>
          <p:nvPr/>
        </p:nvSpPr>
        <p:spPr>
          <a:xfrm>
            <a:off x="7688461" y="4205883"/>
            <a:ext cx="1089422" cy="375047"/>
          </a:xfrm>
          <a:prstGeom prst="rect">
            <a:avLst/>
          </a:prstGeom>
          <a:blipFill>
            <a:blip r:embed="rId6" cstate="print"/>
            <a:stretch>
              <a:fillRect/>
            </a:stretch>
          </a:blipFill>
        </p:spPr>
        <p:txBody>
          <a:bodyPr wrap="square" lIns="0" tIns="0" rIns="0" bIns="0" rtlCol="0"/>
          <a:lstStyle/>
          <a:p>
            <a:endParaRPr sz="1266"/>
          </a:p>
        </p:txBody>
      </p:sp>
      <p:sp>
        <p:nvSpPr>
          <p:cNvPr id="42" name="object 26"/>
          <p:cNvSpPr txBox="1"/>
          <p:nvPr/>
        </p:nvSpPr>
        <p:spPr>
          <a:xfrm>
            <a:off x="7690169" y="4179094"/>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43" name="object 27"/>
          <p:cNvSpPr/>
          <p:nvPr/>
        </p:nvSpPr>
        <p:spPr>
          <a:xfrm>
            <a:off x="7411641" y="5063133"/>
            <a:ext cx="1625203" cy="892969"/>
          </a:xfrm>
          <a:custGeom>
            <a:avLst/>
            <a:gdLst/>
            <a:ahLst/>
            <a:cxnLst/>
            <a:rect l="l" t="t" r="r" b="b"/>
            <a:pathLst>
              <a:path w="2311400" h="1270000">
                <a:moveTo>
                  <a:pt x="2120900" y="0"/>
                </a:moveTo>
                <a:lnTo>
                  <a:pt x="190500" y="0"/>
                </a:lnTo>
                <a:lnTo>
                  <a:pt x="146819" y="5031"/>
                </a:lnTo>
                <a:lnTo>
                  <a:pt x="106722" y="19362"/>
                </a:lnTo>
                <a:lnTo>
                  <a:pt x="71351" y="41850"/>
                </a:lnTo>
                <a:lnTo>
                  <a:pt x="41850" y="71351"/>
                </a:lnTo>
                <a:lnTo>
                  <a:pt x="19362" y="106722"/>
                </a:lnTo>
                <a:lnTo>
                  <a:pt x="5031" y="146819"/>
                </a:lnTo>
                <a:lnTo>
                  <a:pt x="0" y="190500"/>
                </a:lnTo>
                <a:lnTo>
                  <a:pt x="0" y="1079500"/>
                </a:lnTo>
                <a:lnTo>
                  <a:pt x="5031" y="1123180"/>
                </a:lnTo>
                <a:lnTo>
                  <a:pt x="19363" y="1163277"/>
                </a:lnTo>
                <a:lnTo>
                  <a:pt x="41851" y="1198648"/>
                </a:lnTo>
                <a:lnTo>
                  <a:pt x="71352" y="1228149"/>
                </a:lnTo>
                <a:lnTo>
                  <a:pt x="106723" y="1250637"/>
                </a:lnTo>
                <a:lnTo>
                  <a:pt x="146820" y="1264968"/>
                </a:lnTo>
                <a:lnTo>
                  <a:pt x="190500" y="1270000"/>
                </a:lnTo>
                <a:lnTo>
                  <a:pt x="2120900" y="1270000"/>
                </a:lnTo>
                <a:lnTo>
                  <a:pt x="2164579" y="1264968"/>
                </a:lnTo>
                <a:lnTo>
                  <a:pt x="2204675" y="1250637"/>
                </a:lnTo>
                <a:lnTo>
                  <a:pt x="2240046" y="1228149"/>
                </a:lnTo>
                <a:lnTo>
                  <a:pt x="2269548" y="1198647"/>
                </a:lnTo>
                <a:lnTo>
                  <a:pt x="2292036" y="1163276"/>
                </a:lnTo>
                <a:lnTo>
                  <a:pt x="2306368" y="1123179"/>
                </a:lnTo>
                <a:lnTo>
                  <a:pt x="2311400" y="1079500"/>
                </a:lnTo>
                <a:lnTo>
                  <a:pt x="2311400" y="190500"/>
                </a:lnTo>
                <a:lnTo>
                  <a:pt x="2306368" y="146819"/>
                </a:lnTo>
                <a:lnTo>
                  <a:pt x="2292036" y="106722"/>
                </a:lnTo>
                <a:lnTo>
                  <a:pt x="2269548" y="71351"/>
                </a:lnTo>
                <a:lnTo>
                  <a:pt x="2240046" y="41850"/>
                </a:lnTo>
                <a:lnTo>
                  <a:pt x="2204675" y="19362"/>
                </a:lnTo>
                <a:lnTo>
                  <a:pt x="2164578" y="5031"/>
                </a:lnTo>
                <a:lnTo>
                  <a:pt x="2120900" y="0"/>
                </a:lnTo>
                <a:close/>
              </a:path>
            </a:pathLst>
          </a:custGeom>
          <a:solidFill>
            <a:srgbClr val="39474A"/>
          </a:solidFill>
        </p:spPr>
        <p:txBody>
          <a:bodyPr wrap="square" lIns="0" tIns="0" rIns="0" bIns="0" rtlCol="0"/>
          <a:lstStyle/>
          <a:p>
            <a:endParaRPr sz="1266"/>
          </a:p>
        </p:txBody>
      </p:sp>
      <p:sp>
        <p:nvSpPr>
          <p:cNvPr id="44" name="object 28"/>
          <p:cNvSpPr/>
          <p:nvPr/>
        </p:nvSpPr>
        <p:spPr>
          <a:xfrm>
            <a:off x="7688461" y="5339953"/>
            <a:ext cx="1089422" cy="375047"/>
          </a:xfrm>
          <a:prstGeom prst="rect">
            <a:avLst/>
          </a:prstGeom>
          <a:blipFill>
            <a:blip r:embed="rId6" cstate="print"/>
            <a:stretch>
              <a:fillRect/>
            </a:stretch>
          </a:blipFill>
        </p:spPr>
        <p:txBody>
          <a:bodyPr wrap="square" lIns="0" tIns="0" rIns="0" bIns="0" rtlCol="0"/>
          <a:lstStyle/>
          <a:p>
            <a:endParaRPr sz="1266"/>
          </a:p>
        </p:txBody>
      </p:sp>
      <p:sp>
        <p:nvSpPr>
          <p:cNvPr id="45" name="object 29"/>
          <p:cNvSpPr txBox="1"/>
          <p:nvPr/>
        </p:nvSpPr>
        <p:spPr>
          <a:xfrm>
            <a:off x="7690169" y="5313165"/>
            <a:ext cx="1068884" cy="432747"/>
          </a:xfrm>
          <a:prstGeom prst="rect">
            <a:avLst/>
          </a:prstGeom>
        </p:spPr>
        <p:txBody>
          <a:bodyPr vert="horz" wrap="square" lIns="0" tIns="0" rIns="0" bIns="0" rtlCol="0">
            <a:spAutoFit/>
          </a:bodyPr>
          <a:lstStyle/>
          <a:p>
            <a:pPr marL="8929"/>
            <a:r>
              <a:rPr sz="2812" spc="-239" dirty="0">
                <a:solidFill>
                  <a:srgbClr val="FFFFFF"/>
                </a:solidFill>
                <a:latin typeface="Arial"/>
                <a:cs typeface="Arial"/>
              </a:rPr>
              <a:t>Lear</a:t>
            </a:r>
            <a:r>
              <a:rPr sz="2812" spc="-204" dirty="0">
                <a:solidFill>
                  <a:srgbClr val="FFFFFF"/>
                </a:solidFill>
                <a:latin typeface="Arial"/>
                <a:cs typeface="Arial"/>
              </a:rPr>
              <a:t>n</a:t>
            </a:r>
            <a:r>
              <a:rPr sz="2812" spc="-137" dirty="0">
                <a:solidFill>
                  <a:srgbClr val="FFFFFF"/>
                </a:solidFill>
                <a:latin typeface="Arial"/>
                <a:cs typeface="Arial"/>
              </a:rPr>
              <a:t>er</a:t>
            </a:r>
            <a:endParaRPr sz="2812">
              <a:latin typeface="Arial"/>
              <a:cs typeface="Arial"/>
            </a:endParaRPr>
          </a:p>
        </p:txBody>
      </p:sp>
      <p:sp>
        <p:nvSpPr>
          <p:cNvPr id="46" name="object 30"/>
          <p:cNvSpPr/>
          <p:nvPr/>
        </p:nvSpPr>
        <p:spPr>
          <a:xfrm>
            <a:off x="6582761" y="2182162"/>
            <a:ext cx="627757" cy="112514"/>
          </a:xfrm>
          <a:custGeom>
            <a:avLst/>
            <a:gdLst/>
            <a:ahLst/>
            <a:cxnLst/>
            <a:rect l="l" t="t" r="r" b="b"/>
            <a:pathLst>
              <a:path w="892809" h="160020">
                <a:moveTo>
                  <a:pt x="892519" y="0"/>
                </a:moveTo>
                <a:lnTo>
                  <a:pt x="848763" y="7832"/>
                </a:lnTo>
                <a:lnTo>
                  <a:pt x="0" y="159785"/>
                </a:lnTo>
              </a:path>
            </a:pathLst>
          </a:custGeom>
          <a:ln w="88900">
            <a:solidFill>
              <a:srgbClr val="39474A"/>
            </a:solidFill>
          </a:ln>
        </p:spPr>
        <p:txBody>
          <a:bodyPr wrap="square" lIns="0" tIns="0" rIns="0" bIns="0" rtlCol="0"/>
          <a:lstStyle/>
          <a:p>
            <a:endParaRPr sz="1266"/>
          </a:p>
        </p:txBody>
      </p:sp>
      <p:sp>
        <p:nvSpPr>
          <p:cNvPr id="47" name="object 31"/>
          <p:cNvSpPr/>
          <p:nvPr/>
        </p:nvSpPr>
        <p:spPr>
          <a:xfrm>
            <a:off x="7157833" y="2066367"/>
            <a:ext cx="264319" cy="242888"/>
          </a:xfrm>
          <a:custGeom>
            <a:avLst/>
            <a:gdLst/>
            <a:ahLst/>
            <a:cxnLst/>
            <a:rect l="l" t="t" r="r" b="b"/>
            <a:pathLst>
              <a:path w="375920" h="345439">
                <a:moveTo>
                  <a:pt x="0" y="0"/>
                </a:moveTo>
                <a:lnTo>
                  <a:pt x="61765" y="345036"/>
                </a:lnTo>
                <a:lnTo>
                  <a:pt x="375918" y="110754"/>
                </a:lnTo>
                <a:lnTo>
                  <a:pt x="0" y="0"/>
                </a:lnTo>
                <a:close/>
              </a:path>
            </a:pathLst>
          </a:custGeom>
          <a:solidFill>
            <a:srgbClr val="39474A"/>
          </a:solidFill>
        </p:spPr>
        <p:txBody>
          <a:bodyPr wrap="square" lIns="0" tIns="0" rIns="0" bIns="0" rtlCol="0"/>
          <a:lstStyle/>
          <a:p>
            <a:endParaRPr sz="1266"/>
          </a:p>
        </p:txBody>
      </p:sp>
      <p:sp>
        <p:nvSpPr>
          <p:cNvPr id="48" name="object 32"/>
          <p:cNvSpPr/>
          <p:nvPr/>
        </p:nvSpPr>
        <p:spPr>
          <a:xfrm>
            <a:off x="6596992" y="2459989"/>
            <a:ext cx="631329" cy="389334"/>
          </a:xfrm>
          <a:custGeom>
            <a:avLst/>
            <a:gdLst/>
            <a:ahLst/>
            <a:cxnLst/>
            <a:rect l="l" t="t" r="r" b="b"/>
            <a:pathLst>
              <a:path w="897890" h="553720">
                <a:moveTo>
                  <a:pt x="897566" y="553520"/>
                </a:moveTo>
                <a:lnTo>
                  <a:pt x="859731" y="530188"/>
                </a:lnTo>
                <a:lnTo>
                  <a:pt x="0" y="0"/>
                </a:lnTo>
              </a:path>
            </a:pathLst>
          </a:custGeom>
          <a:ln w="88900">
            <a:solidFill>
              <a:srgbClr val="39474A"/>
            </a:solidFill>
          </a:ln>
        </p:spPr>
        <p:txBody>
          <a:bodyPr wrap="square" lIns="0" tIns="0" rIns="0" bIns="0" rtlCol="0"/>
          <a:lstStyle/>
          <a:p>
            <a:endParaRPr sz="1266"/>
          </a:p>
        </p:txBody>
      </p:sp>
      <p:sp>
        <p:nvSpPr>
          <p:cNvPr id="49" name="object 33"/>
          <p:cNvSpPr/>
          <p:nvPr/>
        </p:nvSpPr>
        <p:spPr>
          <a:xfrm>
            <a:off x="7136808" y="2727889"/>
            <a:ext cx="274588" cy="234404"/>
          </a:xfrm>
          <a:custGeom>
            <a:avLst/>
            <a:gdLst/>
            <a:ahLst/>
            <a:cxnLst/>
            <a:rect l="l" t="t" r="r" b="b"/>
            <a:pathLst>
              <a:path w="390525" h="333375">
                <a:moveTo>
                  <a:pt x="183987" y="0"/>
                </a:moveTo>
                <a:lnTo>
                  <a:pt x="0" y="298350"/>
                </a:lnTo>
                <a:lnTo>
                  <a:pt x="390343" y="333164"/>
                </a:lnTo>
                <a:lnTo>
                  <a:pt x="183987" y="0"/>
                </a:lnTo>
                <a:close/>
              </a:path>
            </a:pathLst>
          </a:custGeom>
          <a:solidFill>
            <a:srgbClr val="39474A"/>
          </a:solidFill>
        </p:spPr>
        <p:txBody>
          <a:bodyPr wrap="square" lIns="0" tIns="0" rIns="0" bIns="0" rtlCol="0"/>
          <a:lstStyle/>
          <a:p>
            <a:endParaRPr sz="1266"/>
          </a:p>
        </p:txBody>
      </p:sp>
      <p:sp>
        <p:nvSpPr>
          <p:cNvPr id="50" name="object 34"/>
          <p:cNvSpPr/>
          <p:nvPr/>
        </p:nvSpPr>
        <p:spPr>
          <a:xfrm>
            <a:off x="6574017" y="3867531"/>
            <a:ext cx="658118" cy="410766"/>
          </a:xfrm>
          <a:custGeom>
            <a:avLst/>
            <a:gdLst/>
            <a:ahLst/>
            <a:cxnLst/>
            <a:rect l="l" t="t" r="r" b="b"/>
            <a:pathLst>
              <a:path w="935990" h="584200">
                <a:moveTo>
                  <a:pt x="935816" y="583629"/>
                </a:moveTo>
                <a:lnTo>
                  <a:pt x="898099" y="560106"/>
                </a:lnTo>
                <a:lnTo>
                  <a:pt x="0" y="0"/>
                </a:lnTo>
              </a:path>
            </a:pathLst>
          </a:custGeom>
          <a:ln w="88900">
            <a:solidFill>
              <a:srgbClr val="39474A"/>
            </a:solidFill>
          </a:ln>
        </p:spPr>
        <p:txBody>
          <a:bodyPr wrap="square" lIns="0" tIns="0" rIns="0" bIns="0" rtlCol="0"/>
          <a:lstStyle/>
          <a:p>
            <a:endParaRPr sz="1266"/>
          </a:p>
        </p:txBody>
      </p:sp>
      <p:sp>
        <p:nvSpPr>
          <p:cNvPr id="51" name="object 35"/>
          <p:cNvSpPr/>
          <p:nvPr/>
        </p:nvSpPr>
        <p:spPr>
          <a:xfrm>
            <a:off x="7140282" y="4156795"/>
            <a:ext cx="274588" cy="235297"/>
          </a:xfrm>
          <a:custGeom>
            <a:avLst/>
            <a:gdLst/>
            <a:ahLst/>
            <a:cxnLst/>
            <a:rect l="l" t="t" r="r" b="b"/>
            <a:pathLst>
              <a:path w="390525" h="334645">
                <a:moveTo>
                  <a:pt x="185487" y="0"/>
                </a:moveTo>
                <a:lnTo>
                  <a:pt x="0" y="297420"/>
                </a:lnTo>
                <a:lnTo>
                  <a:pt x="390164" y="334197"/>
                </a:lnTo>
                <a:lnTo>
                  <a:pt x="185487" y="0"/>
                </a:lnTo>
                <a:close/>
              </a:path>
            </a:pathLst>
          </a:custGeom>
          <a:solidFill>
            <a:srgbClr val="39474A"/>
          </a:solidFill>
        </p:spPr>
        <p:txBody>
          <a:bodyPr wrap="square" lIns="0" tIns="0" rIns="0" bIns="0" rtlCol="0"/>
          <a:lstStyle/>
          <a:p>
            <a:endParaRPr sz="1266"/>
          </a:p>
        </p:txBody>
      </p:sp>
      <p:sp>
        <p:nvSpPr>
          <p:cNvPr id="52" name="object 36"/>
          <p:cNvSpPr/>
          <p:nvPr/>
        </p:nvSpPr>
        <p:spPr>
          <a:xfrm>
            <a:off x="6523787" y="5256470"/>
            <a:ext cx="723305" cy="181273"/>
          </a:xfrm>
          <a:custGeom>
            <a:avLst/>
            <a:gdLst/>
            <a:ahLst/>
            <a:cxnLst/>
            <a:rect l="l" t="t" r="r" b="b"/>
            <a:pathLst>
              <a:path w="1028700" h="257809">
                <a:moveTo>
                  <a:pt x="1028712" y="257425"/>
                </a:moveTo>
                <a:lnTo>
                  <a:pt x="985592" y="246636"/>
                </a:lnTo>
                <a:lnTo>
                  <a:pt x="0" y="0"/>
                </a:lnTo>
              </a:path>
            </a:pathLst>
          </a:custGeom>
          <a:ln w="88900">
            <a:solidFill>
              <a:srgbClr val="39474A"/>
            </a:solidFill>
          </a:ln>
        </p:spPr>
        <p:txBody>
          <a:bodyPr wrap="square" lIns="0" tIns="0" rIns="0" bIns="0" rtlCol="0"/>
          <a:lstStyle/>
          <a:p>
            <a:endParaRPr sz="1266"/>
          </a:p>
        </p:txBody>
      </p:sp>
      <p:sp>
        <p:nvSpPr>
          <p:cNvPr id="53" name="object 37"/>
          <p:cNvSpPr/>
          <p:nvPr/>
        </p:nvSpPr>
        <p:spPr>
          <a:xfrm>
            <a:off x="7186871" y="5310342"/>
            <a:ext cx="269230" cy="239316"/>
          </a:xfrm>
          <a:custGeom>
            <a:avLst/>
            <a:gdLst/>
            <a:ahLst/>
            <a:cxnLst/>
            <a:rect l="l" t="t" r="r" b="b"/>
            <a:pathLst>
              <a:path w="382904" h="340359">
                <a:moveTo>
                  <a:pt x="85083" y="0"/>
                </a:moveTo>
                <a:lnTo>
                  <a:pt x="0" y="340037"/>
                </a:lnTo>
                <a:lnTo>
                  <a:pt x="382578" y="255102"/>
                </a:lnTo>
                <a:lnTo>
                  <a:pt x="85083" y="0"/>
                </a:lnTo>
                <a:close/>
              </a:path>
            </a:pathLst>
          </a:custGeom>
          <a:solidFill>
            <a:srgbClr val="39474A"/>
          </a:solidFill>
        </p:spPr>
        <p:txBody>
          <a:bodyPr wrap="square" lIns="0" tIns="0" rIns="0" bIns="0" rtlCol="0"/>
          <a:lstStyle/>
          <a:p>
            <a:endParaRPr sz="1266"/>
          </a:p>
        </p:txBody>
      </p:sp>
    </p:spTree>
    <p:extLst>
      <p:ext uri="{BB962C8B-B14F-4D97-AF65-F5344CB8AC3E}">
        <p14:creationId xmlns:p14="http://schemas.microsoft.com/office/powerpoint/2010/main" val="2795791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r>
              <a:rPr lang="en-US" dirty="0" smtClean="0"/>
              <a:t> Algorithm: 3 Types of Agents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Proposers</a:t>
            </a:r>
          </a:p>
          <a:p>
            <a:pPr lvl="1"/>
            <a:r>
              <a:rPr lang="en-US" dirty="0" smtClean="0"/>
              <a:t>Agents who propose the values</a:t>
            </a:r>
          </a:p>
          <a:p>
            <a:r>
              <a:rPr lang="en-US" dirty="0" smtClean="0"/>
              <a:t>Acceptors</a:t>
            </a:r>
          </a:p>
          <a:p>
            <a:pPr lvl="1"/>
            <a:r>
              <a:rPr lang="en-US" dirty="0" smtClean="0"/>
              <a:t>Agents who accept specific values</a:t>
            </a:r>
          </a:p>
          <a:p>
            <a:pPr lvl="1"/>
            <a:r>
              <a:rPr lang="en-US" dirty="0" smtClean="0"/>
              <a:t>Multiple acceptors are needed to ensure a quorum</a:t>
            </a:r>
          </a:p>
          <a:p>
            <a:r>
              <a:rPr lang="en-US" dirty="0" smtClean="0"/>
              <a:t>Learners</a:t>
            </a:r>
          </a:p>
          <a:p>
            <a:pPr lvl="1"/>
            <a:r>
              <a:rPr lang="en-US" dirty="0" smtClean="0"/>
              <a:t>Agents who finally learn the consensus value</a:t>
            </a:r>
          </a:p>
          <a:p>
            <a:pPr lvl="1"/>
            <a:endParaRPr lang="en-US" dirty="0"/>
          </a:p>
          <a:p>
            <a:r>
              <a:rPr lang="en-US" dirty="0" smtClean="0"/>
              <a:t>Implementation Note</a:t>
            </a:r>
          </a:p>
          <a:p>
            <a:pPr lvl="1"/>
            <a:r>
              <a:rPr lang="en-US" dirty="0" smtClean="0"/>
              <a:t>One or more roles can be played by a single process</a:t>
            </a:r>
            <a:endParaRPr lang="en-US" dirty="0"/>
          </a:p>
        </p:txBody>
      </p:sp>
    </p:spTree>
    <p:extLst>
      <p:ext uri="{BB962C8B-B14F-4D97-AF65-F5344CB8AC3E}">
        <p14:creationId xmlns:p14="http://schemas.microsoft.com/office/powerpoint/2010/main" val="34916750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30629" y="159174"/>
            <a:ext cx="9013371" cy="783770"/>
          </a:xfrm>
        </p:spPr>
        <p:txBody>
          <a:bodyPr>
            <a:normAutofit/>
          </a:bodyPr>
          <a:lstStyle/>
          <a:p>
            <a:r>
              <a:rPr lang="en-US" altLang="en-US" dirty="0" smtClean="0"/>
              <a:t>Intuition behind </a:t>
            </a:r>
            <a:r>
              <a:rPr lang="en-US" altLang="en-US" dirty="0" err="1" smtClean="0"/>
              <a:t>paxos</a:t>
            </a:r>
            <a:r>
              <a:rPr lang="en-US" altLang="en-US" dirty="0" smtClean="0"/>
              <a:t> (1/2)</a:t>
            </a:r>
            <a:endParaRPr lang="en-US" altLang="en-US" dirty="0"/>
          </a:p>
        </p:txBody>
      </p:sp>
      <p:sp>
        <p:nvSpPr>
          <p:cNvPr id="23554" name="Rectangle 3"/>
          <p:cNvSpPr>
            <a:spLocks noGrp="1" noChangeArrowheads="1"/>
          </p:cNvSpPr>
          <p:nvPr>
            <p:ph type="body" idx="1"/>
          </p:nvPr>
        </p:nvSpPr>
        <p:spPr>
          <a:xfrm>
            <a:off x="216724" y="1045029"/>
            <a:ext cx="8841179" cy="4954652"/>
          </a:xfrm>
        </p:spPr>
        <p:txBody>
          <a:bodyPr>
            <a:normAutofit fontScale="55000" lnSpcReduction="20000"/>
          </a:bodyPr>
          <a:lstStyle/>
          <a:p>
            <a:r>
              <a:rPr lang="en-US" sz="3800" dirty="0" err="1" smtClean="0"/>
              <a:t>Paxos</a:t>
            </a:r>
            <a:r>
              <a:rPr lang="en-US" sz="3800" dirty="0" smtClean="0"/>
              <a:t> happens in rounds </a:t>
            </a:r>
            <a:r>
              <a:rPr lang="en-US" sz="3800" dirty="0"/>
              <a:t>where in each round a replica takes a turn to be the leader and sends out its notion of the order and expects ACKs from others</a:t>
            </a:r>
          </a:p>
          <a:p>
            <a:r>
              <a:rPr lang="en-US" sz="3800" dirty="0" smtClean="0"/>
              <a:t>A leader for that round requests all other replicas for confirming it to be their leader for that round</a:t>
            </a:r>
          </a:p>
          <a:p>
            <a:r>
              <a:rPr lang="en-US" sz="3800" dirty="0" smtClean="0"/>
              <a:t>These backups, which are like witnesses for that round, send their confirmation to the leader</a:t>
            </a:r>
          </a:p>
          <a:p>
            <a:r>
              <a:rPr lang="en-US" sz="3800" dirty="0" smtClean="0"/>
              <a:t>For the leader to be satisfied that it indeed is the leader, we need majority of confirmations from the system of replicas =&gt; only a minority of replicas can fail </a:t>
            </a:r>
          </a:p>
          <a:p>
            <a:r>
              <a:rPr lang="en-US" sz="3800" dirty="0" smtClean="0"/>
              <a:t>Once a majority of confirmations are received, the leader sends its notion of “ground truth” as the value to be accepted permanently for that round by all the replicas</a:t>
            </a:r>
          </a:p>
          <a:p>
            <a:r>
              <a:rPr lang="en-US" sz="3800" dirty="0" smtClean="0"/>
              <a:t>On receiving this directive from the leader, each replica in that round accepts that value</a:t>
            </a:r>
          </a:p>
          <a:p>
            <a:r>
              <a:rPr lang="en-US" sz="3800" dirty="0" smtClean="0"/>
              <a:t>Thus, a 2-phase protocol is enforced among all the replicas</a:t>
            </a:r>
          </a:p>
          <a:p>
            <a:r>
              <a:rPr lang="en-US" sz="3800" dirty="0" smtClean="0"/>
              <a:t>The purpose of the rounds is to elect a leader and it can stay such until it dies</a:t>
            </a:r>
          </a:p>
          <a:p>
            <a:endParaRPr lang="en-US" altLang="en-US" dirty="0"/>
          </a:p>
          <a:p>
            <a:endParaRPr lang="en-US" altLang="en-US" dirty="0"/>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718">
                <a:solidFill>
                  <a:schemeClr val="tx1"/>
                </a:solidFill>
                <a:latin typeface="Arial" panose="020B0604020202020204" pitchFamily="34" charset="0"/>
                <a:ea typeface="ＭＳ Ｐゴシック" panose="020B0600070205080204" pitchFamily="34" charset="-128"/>
              </a:defRPr>
            </a:lvl1pPr>
            <a:lvl2pPr marL="721137" indent="-277360">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2pPr>
            <a:lvl3pPr marL="1109442" indent="-221888">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3pPr>
            <a:lvl4pPr marL="1553218"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4pPr>
            <a:lvl5pPr marL="1996995"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5pPr>
            <a:lvl6pPr marL="244077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6pPr>
            <a:lvl7pPr marL="2884548"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7pPr>
            <a:lvl8pPr marL="3328325"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8pPr>
            <a:lvl9pPr marL="377210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352E90E6-9D48-43B2-812B-C285A657140C}" type="slidenum">
              <a:rPr lang="en-US" altLang="en-US" sz="1359"/>
              <a:pPr>
                <a:spcBef>
                  <a:spcPct val="0"/>
                </a:spcBef>
                <a:buClrTx/>
                <a:buFontTx/>
                <a:buNone/>
              </a:pPr>
              <a:t>59</a:t>
            </a:fld>
            <a:endParaRPr lang="en-US" altLang="en-US" sz="1359"/>
          </a:p>
        </p:txBody>
      </p:sp>
    </p:spTree>
    <p:extLst>
      <p:ext uri="{BB962C8B-B14F-4D97-AF65-F5344CB8AC3E}">
        <p14:creationId xmlns:p14="http://schemas.microsoft.com/office/powerpoint/2010/main" val="41320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5" name="Rectangle 3"/>
          <p:cNvSpPr>
            <a:spLocks noGrp="1" noChangeArrowheads="1"/>
          </p:cNvSpPr>
          <p:nvPr>
            <p:ph type="title"/>
          </p:nvPr>
        </p:nvSpPr>
        <p:spPr>
          <a:xfrm>
            <a:off x="304800" y="228600"/>
            <a:ext cx="8534400" cy="609600"/>
          </a:xfrm>
        </p:spPr>
        <p:txBody>
          <a:bodyPr/>
          <a:lstStyle/>
          <a:p>
            <a:r>
              <a:rPr lang="en-US" altLang="en-US" sz="3200"/>
              <a:t>N-Version Programming: Some Objections</a:t>
            </a:r>
          </a:p>
        </p:txBody>
      </p:sp>
      <p:sp>
        <p:nvSpPr>
          <p:cNvPr id="730116" name="Text Box 4"/>
          <p:cNvSpPr txBox="1">
            <a:spLocks noChangeArrowheads="1"/>
          </p:cNvSpPr>
          <p:nvPr/>
        </p:nvSpPr>
        <p:spPr bwMode="auto">
          <a:xfrm>
            <a:off x="533400" y="990600"/>
            <a:ext cx="5257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Developing programs is already a very expensive and slow process; </a:t>
            </a:r>
          </a:p>
          <a:p>
            <a:r>
              <a:rPr lang="en-US" altLang="en-US" sz="2000" b="0">
                <a:solidFill>
                  <a:srgbClr val="000000"/>
                </a:solidFill>
                <a:latin typeface="Arial" panose="020B0604020202020204" pitchFamily="34" charset="0"/>
                <a:cs typeface="Times New Roman" panose="02020603050405020304" pitchFamily="18" charset="0"/>
              </a:rPr>
              <a:t>why multiply the difficulties by </a:t>
            </a:r>
            <a:r>
              <a:rPr lang="en-US" altLang="en-US" sz="2000" b="0" i="1">
                <a:solidFill>
                  <a:srgbClr val="000000"/>
                </a:solidFill>
                <a:latin typeface="Arial" panose="020B0604020202020204" pitchFamily="34" charset="0"/>
                <a:cs typeface="Times New Roman" panose="02020603050405020304" pitchFamily="18" charset="0"/>
              </a:rPr>
              <a:t>N</a:t>
            </a:r>
            <a:r>
              <a:rPr lang="en-US" altLang="en-US" sz="2000" b="0">
                <a:solidFill>
                  <a:srgbClr val="000000"/>
                </a:solidFill>
                <a:latin typeface="Arial" panose="020B0604020202020204" pitchFamily="34" charset="0"/>
                <a:cs typeface="Times New Roman" panose="02020603050405020304" pitchFamily="18" charset="0"/>
              </a:rPr>
              <a:t>?</a:t>
            </a:r>
            <a:endParaRPr lang="en-US" altLang="en-US" sz="1000" b="0">
              <a:solidFill>
                <a:srgbClr val="000000"/>
              </a:solidFill>
              <a:latin typeface="Arial" panose="020B0604020202020204" pitchFamily="34" charset="0"/>
              <a:cs typeface="Times New Roman" panose="02020603050405020304" pitchFamily="18" charset="0"/>
            </a:endParaRPr>
          </a:p>
        </p:txBody>
      </p:sp>
      <p:sp>
        <p:nvSpPr>
          <p:cNvPr id="730121" name="Text Box 9"/>
          <p:cNvSpPr txBox="1">
            <a:spLocks noChangeArrowheads="1"/>
          </p:cNvSpPr>
          <p:nvPr/>
        </p:nvSpPr>
        <p:spPr bwMode="auto">
          <a:xfrm>
            <a:off x="6096000" y="2133600"/>
            <a:ext cx="2667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This is a criticism of reliability modeling with independence assumption, not of the method itself</a:t>
            </a:r>
          </a:p>
        </p:txBody>
      </p:sp>
      <p:sp>
        <p:nvSpPr>
          <p:cNvPr id="730122" name="Text Box 10"/>
          <p:cNvSpPr txBox="1">
            <a:spLocks noChangeArrowheads="1"/>
          </p:cNvSpPr>
          <p:nvPr/>
        </p:nvSpPr>
        <p:spPr bwMode="auto">
          <a:xfrm>
            <a:off x="6096000" y="3886200"/>
            <a:ext cx="266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Multiple diverse specifications?</a:t>
            </a:r>
          </a:p>
        </p:txBody>
      </p:sp>
      <p:sp>
        <p:nvSpPr>
          <p:cNvPr id="730123" name="Text Box 11"/>
          <p:cNvSpPr txBox="1">
            <a:spLocks noChangeArrowheads="1"/>
          </p:cNvSpPr>
          <p:nvPr/>
        </p:nvSpPr>
        <p:spPr bwMode="auto">
          <a:xfrm>
            <a:off x="6096000" y="990600"/>
            <a:ext cx="2667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Cannot produce flawless software, regardless of cost</a:t>
            </a:r>
          </a:p>
        </p:txBody>
      </p:sp>
      <p:sp>
        <p:nvSpPr>
          <p:cNvPr id="730125" name="Text Box 13"/>
          <p:cNvSpPr txBox="1">
            <a:spLocks noChangeArrowheads="1"/>
          </p:cNvSpPr>
          <p:nvPr/>
        </p:nvSpPr>
        <p:spPr bwMode="auto">
          <a:xfrm>
            <a:off x="533400" y="2133600"/>
            <a:ext cx="5257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Diversity does not ensure independent flaws (It has been amply documented that multiple programming teams tend to overlook the same details and to fall into identical traps, thereby committing very similar errors)</a:t>
            </a:r>
          </a:p>
        </p:txBody>
      </p:sp>
      <p:sp>
        <p:nvSpPr>
          <p:cNvPr id="730126" name="Text Box 14"/>
          <p:cNvSpPr txBox="1">
            <a:spLocks noChangeArrowheads="1"/>
          </p:cNvSpPr>
          <p:nvPr/>
        </p:nvSpPr>
        <p:spPr bwMode="auto">
          <a:xfrm>
            <a:off x="533400" y="3886200"/>
            <a:ext cx="525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Imperfect specification can be the source of common flaws</a:t>
            </a:r>
          </a:p>
        </p:txBody>
      </p:sp>
      <p:sp>
        <p:nvSpPr>
          <p:cNvPr id="730127" name="Text Box 15"/>
          <p:cNvSpPr txBox="1">
            <a:spLocks noChangeArrowheads="1"/>
          </p:cNvSpPr>
          <p:nvPr/>
        </p:nvSpPr>
        <p:spPr bwMode="auto">
          <a:xfrm>
            <a:off x="533400" y="4724400"/>
            <a:ext cx="5257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With truly diverse implementations, the output selection mechanism (adjudicator) is complicated and may contain its own flaws</a:t>
            </a:r>
          </a:p>
        </p:txBody>
      </p:sp>
    </p:spTree>
    <p:extLst>
      <p:ext uri="{BB962C8B-B14F-4D97-AF65-F5344CB8AC3E}">
        <p14:creationId xmlns:p14="http://schemas.microsoft.com/office/powerpoint/2010/main" val="1312040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0123"/>
                                        </p:tgtEl>
                                        <p:attrNameLst>
                                          <p:attrName>style.visibility</p:attrName>
                                        </p:attrNameLst>
                                      </p:cBhvr>
                                      <p:to>
                                        <p:strVal val="visible"/>
                                      </p:to>
                                    </p:set>
                                    <p:animEffect transition="in" filter="dissolve">
                                      <p:cBhvr>
                                        <p:cTn id="7" dur="500"/>
                                        <p:tgtEl>
                                          <p:spTgt spid="7301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0125"/>
                                        </p:tgtEl>
                                        <p:attrNameLst>
                                          <p:attrName>style.visibility</p:attrName>
                                        </p:attrNameLst>
                                      </p:cBhvr>
                                      <p:to>
                                        <p:strVal val="visible"/>
                                      </p:to>
                                    </p:set>
                                    <p:animEffect transition="in" filter="dissolve">
                                      <p:cBhvr>
                                        <p:cTn id="12" dur="500"/>
                                        <p:tgtEl>
                                          <p:spTgt spid="7301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0121"/>
                                        </p:tgtEl>
                                        <p:attrNameLst>
                                          <p:attrName>style.visibility</p:attrName>
                                        </p:attrNameLst>
                                      </p:cBhvr>
                                      <p:to>
                                        <p:strVal val="visible"/>
                                      </p:to>
                                    </p:set>
                                    <p:animEffect transition="in" filter="dissolve">
                                      <p:cBhvr>
                                        <p:cTn id="17" dur="500"/>
                                        <p:tgtEl>
                                          <p:spTgt spid="7301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30126"/>
                                        </p:tgtEl>
                                        <p:attrNameLst>
                                          <p:attrName>style.visibility</p:attrName>
                                        </p:attrNameLst>
                                      </p:cBhvr>
                                      <p:to>
                                        <p:strVal val="visible"/>
                                      </p:to>
                                    </p:set>
                                    <p:animEffect transition="in" filter="dissolve">
                                      <p:cBhvr>
                                        <p:cTn id="22" dur="500"/>
                                        <p:tgtEl>
                                          <p:spTgt spid="7301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30122"/>
                                        </p:tgtEl>
                                        <p:attrNameLst>
                                          <p:attrName>style.visibility</p:attrName>
                                        </p:attrNameLst>
                                      </p:cBhvr>
                                      <p:to>
                                        <p:strVal val="visible"/>
                                      </p:to>
                                    </p:set>
                                    <p:animEffect transition="in" filter="dissolve">
                                      <p:cBhvr>
                                        <p:cTn id="27" dur="500"/>
                                        <p:tgtEl>
                                          <p:spTgt spid="7301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30127"/>
                                        </p:tgtEl>
                                        <p:attrNameLst>
                                          <p:attrName>style.visibility</p:attrName>
                                        </p:attrNameLst>
                                      </p:cBhvr>
                                      <p:to>
                                        <p:strVal val="visible"/>
                                      </p:to>
                                    </p:set>
                                    <p:animEffect transition="in" filter="dissolve">
                                      <p:cBhvr>
                                        <p:cTn id="32" dur="500"/>
                                        <p:tgtEl>
                                          <p:spTgt spid="730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21" grpId="0" autoUpdateAnimBg="0"/>
      <p:bldP spid="730122" grpId="0" autoUpdateAnimBg="0"/>
      <p:bldP spid="730123" grpId="0" autoUpdateAnimBg="0"/>
      <p:bldP spid="730125" grpId="0"/>
      <p:bldP spid="730126" grpId="0"/>
      <p:bldP spid="73012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Intuition behind </a:t>
            </a:r>
            <a:r>
              <a:rPr lang="en-US" dirty="0" err="1" smtClean="0"/>
              <a:t>Paxos</a:t>
            </a:r>
            <a:r>
              <a:rPr lang="en-US" dirty="0" smtClean="0"/>
              <a:t> Rounds (2/2)</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Duration of round need not be fixed</a:t>
            </a:r>
          </a:p>
          <a:p>
            <a:pPr lvl="1"/>
            <a:r>
              <a:rPr lang="en-US" dirty="0" smtClean="0"/>
              <a:t>In fact, since it is hard to find a good value, a system can adapt the duration of the round such that it can tune itself to the duration of what makes the system eventually synchronous</a:t>
            </a:r>
          </a:p>
          <a:p>
            <a:r>
              <a:rPr lang="en-US" dirty="0" smtClean="0"/>
              <a:t>Clocks of the system need not be synchronized </a:t>
            </a:r>
          </a:p>
          <a:p>
            <a:pPr lvl="1"/>
            <a:r>
              <a:rPr lang="en-US" dirty="0" smtClean="0"/>
              <a:t>A leader of a round may receive a message from another replica from a previous round (because its clock was way behind)</a:t>
            </a:r>
          </a:p>
          <a:p>
            <a:pPr lvl="1"/>
            <a:r>
              <a:rPr lang="en-US" dirty="0" smtClean="0"/>
              <a:t>A leader will simply ignore such old messages</a:t>
            </a:r>
          </a:p>
          <a:p>
            <a:pPr lvl="1"/>
            <a:r>
              <a:rPr lang="en-US" dirty="0" err="1" smtClean="0"/>
              <a:t>Lamport’s</a:t>
            </a:r>
            <a:r>
              <a:rPr lang="en-US" dirty="0" smtClean="0"/>
              <a:t> logical clock idea can then be used to inform this “fallen behind” replica to enable it to update its clock to current round</a:t>
            </a:r>
          </a:p>
          <a:p>
            <a:r>
              <a:rPr lang="en-US" dirty="0" smtClean="0"/>
              <a:t>Ordering (i.e., total ordering which enables all replicas to look like a single unit) is achieved by the consensus protocol</a:t>
            </a:r>
          </a:p>
          <a:p>
            <a:pPr lvl="1"/>
            <a:r>
              <a:rPr lang="en-US" dirty="0" smtClean="0"/>
              <a:t>Recall that total ordering can be different depending on tie breaking rule</a:t>
            </a:r>
          </a:p>
          <a:p>
            <a:pPr lvl="1"/>
            <a:r>
              <a:rPr lang="en-US" dirty="0" smtClean="0"/>
              <a:t>Here, whoever leader gets to be elected essentially dictates the tie breaking rules for the total ordering</a:t>
            </a:r>
            <a:endParaRPr lang="en-US" dirty="0"/>
          </a:p>
        </p:txBody>
      </p:sp>
      <p:sp>
        <p:nvSpPr>
          <p:cNvPr id="4" name="TextBox 3"/>
          <p:cNvSpPr txBox="1"/>
          <p:nvPr/>
        </p:nvSpPr>
        <p:spPr>
          <a:xfrm>
            <a:off x="1154875" y="5613521"/>
            <a:ext cx="70866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Liveness of the algorithm stems from the notion of rounds where someone gets to try to become a leader and arrive at a consensus</a:t>
            </a:r>
            <a:endParaRPr lang="en-US" b="1" dirty="0"/>
          </a:p>
        </p:txBody>
      </p:sp>
    </p:spTree>
    <p:extLst>
      <p:ext uri="{BB962C8B-B14F-4D97-AF65-F5344CB8AC3E}">
        <p14:creationId xmlns:p14="http://schemas.microsoft.com/office/powerpoint/2010/main" val="41075915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30629" y="159174"/>
            <a:ext cx="9013371" cy="783770"/>
          </a:xfrm>
        </p:spPr>
        <p:txBody>
          <a:bodyPr>
            <a:normAutofit/>
          </a:bodyPr>
          <a:lstStyle/>
          <a:p>
            <a:r>
              <a:rPr lang="en-US" altLang="en-US" dirty="0" smtClean="0"/>
              <a:t>Summary: The basic idea</a:t>
            </a:r>
            <a:endParaRPr lang="en-US" altLang="en-US" dirty="0"/>
          </a:p>
        </p:txBody>
      </p:sp>
      <p:sp>
        <p:nvSpPr>
          <p:cNvPr id="23554" name="Rectangle 3"/>
          <p:cNvSpPr>
            <a:spLocks noGrp="1" noChangeArrowheads="1"/>
          </p:cNvSpPr>
          <p:nvPr>
            <p:ph type="body" idx="1"/>
          </p:nvPr>
        </p:nvSpPr>
        <p:spPr/>
        <p:txBody>
          <a:bodyPr>
            <a:normAutofit fontScale="92500" lnSpcReduction="10000"/>
          </a:bodyPr>
          <a:lstStyle/>
          <a:p>
            <a:r>
              <a:rPr lang="en-US" altLang="en-US" dirty="0"/>
              <a:t>Reaching agreement:</a:t>
            </a:r>
          </a:p>
          <a:p>
            <a:pPr lvl="1"/>
            <a:r>
              <a:rPr lang="en-US" altLang="en-US" dirty="0"/>
              <a:t>computation results</a:t>
            </a:r>
          </a:p>
          <a:p>
            <a:pPr lvl="1"/>
            <a:r>
              <a:rPr lang="en-US" altLang="en-US" dirty="0"/>
              <a:t>Electing a leader</a:t>
            </a:r>
          </a:p>
          <a:p>
            <a:pPr lvl="1"/>
            <a:r>
              <a:rPr lang="en-US" altLang="en-US" dirty="0"/>
              <a:t>synchronization</a:t>
            </a:r>
          </a:p>
          <a:p>
            <a:pPr lvl="1"/>
            <a:r>
              <a:rPr lang="en-US" altLang="en-US" dirty="0"/>
              <a:t>committing to a transaction</a:t>
            </a:r>
          </a:p>
          <a:p>
            <a:pPr lvl="1"/>
            <a:r>
              <a:rPr lang="en-US" altLang="en-US" dirty="0"/>
              <a:t>…</a:t>
            </a:r>
          </a:p>
          <a:p>
            <a:r>
              <a:rPr lang="en-US" altLang="en-US" dirty="0"/>
              <a:t>How much replication is necessary?</a:t>
            </a:r>
          </a:p>
          <a:p>
            <a:pPr lvl="1"/>
            <a:r>
              <a:rPr lang="en-US" altLang="en-US" dirty="0"/>
              <a:t>A system is </a:t>
            </a:r>
            <a:r>
              <a:rPr lang="en-US" altLang="en-US" dirty="0">
                <a:solidFill>
                  <a:srgbClr val="FF0000"/>
                </a:solidFill>
              </a:rPr>
              <a:t>k fault tolerant </a:t>
            </a:r>
            <a:r>
              <a:rPr lang="en-US" altLang="en-US" dirty="0"/>
              <a:t>if it can survive faults in k components and still meet its specifications</a:t>
            </a:r>
            <a:r>
              <a:rPr lang="en-US" altLang="en-US" dirty="0" smtClean="0"/>
              <a:t>.</a:t>
            </a:r>
          </a:p>
          <a:p>
            <a:pPr lvl="1"/>
            <a:r>
              <a:rPr lang="en-US" altLang="en-US" dirty="0" smtClean="0"/>
              <a:t>Need 2K+1 acceptors</a:t>
            </a:r>
          </a:p>
          <a:p>
            <a:endParaRPr lang="en-US" altLang="en-US" dirty="0"/>
          </a:p>
          <a:p>
            <a:endParaRPr lang="en-US" altLang="en-US" dirty="0"/>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718">
                <a:solidFill>
                  <a:schemeClr val="tx1"/>
                </a:solidFill>
                <a:latin typeface="Arial" panose="020B0604020202020204" pitchFamily="34" charset="0"/>
                <a:ea typeface="ＭＳ Ｐゴシック" panose="020B0600070205080204" pitchFamily="34" charset="-128"/>
              </a:defRPr>
            </a:lvl1pPr>
            <a:lvl2pPr marL="721137" indent="-277360">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2pPr>
            <a:lvl3pPr marL="1109442" indent="-221888">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3pPr>
            <a:lvl4pPr marL="1553218"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4pPr>
            <a:lvl5pPr marL="1996995"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5pPr>
            <a:lvl6pPr marL="244077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6pPr>
            <a:lvl7pPr marL="2884548"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7pPr>
            <a:lvl8pPr marL="3328325"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8pPr>
            <a:lvl9pPr marL="377210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352E90E6-9D48-43B2-812B-C285A657140C}" type="slidenum">
              <a:rPr lang="en-US" altLang="en-US" sz="1359"/>
              <a:pPr>
                <a:spcBef>
                  <a:spcPct val="0"/>
                </a:spcBef>
                <a:buClrTx/>
                <a:buFontTx/>
                <a:buNone/>
              </a:pPr>
              <a:t>61</a:t>
            </a:fld>
            <a:endParaRPr lang="en-US" altLang="en-US" sz="1359"/>
          </a:p>
        </p:txBody>
      </p:sp>
    </p:spTree>
    <p:extLst>
      <p:ext uri="{BB962C8B-B14F-4D97-AF65-F5344CB8AC3E}">
        <p14:creationId xmlns:p14="http://schemas.microsoft.com/office/powerpoint/2010/main" val="23496391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30629" y="159174"/>
            <a:ext cx="9013371" cy="783770"/>
          </a:xfrm>
        </p:spPr>
        <p:txBody>
          <a:bodyPr>
            <a:normAutofit/>
          </a:bodyPr>
          <a:lstStyle/>
          <a:p>
            <a:r>
              <a:rPr lang="en-US" altLang="en-US" dirty="0" smtClean="0"/>
              <a:t>Why 2K+1 nodes</a:t>
            </a:r>
            <a:endParaRPr lang="en-US" altLang="en-US" dirty="0"/>
          </a:p>
        </p:txBody>
      </p:sp>
      <p:sp>
        <p:nvSpPr>
          <p:cNvPr id="23554" name="Rectangle 3"/>
          <p:cNvSpPr>
            <a:spLocks noGrp="1" noChangeArrowheads="1"/>
          </p:cNvSpPr>
          <p:nvPr>
            <p:ph type="body" idx="1"/>
          </p:nvPr>
        </p:nvSpPr>
        <p:spPr>
          <a:xfrm>
            <a:off x="249382" y="942944"/>
            <a:ext cx="8752114" cy="5089721"/>
          </a:xfrm>
        </p:spPr>
        <p:txBody>
          <a:bodyPr>
            <a:normAutofit fontScale="92500" lnSpcReduction="20000"/>
          </a:bodyPr>
          <a:lstStyle/>
          <a:p>
            <a:r>
              <a:rPr lang="en-US" dirty="0"/>
              <a:t>What happens if </a:t>
            </a:r>
            <a:r>
              <a:rPr lang="en-US" dirty="0" err="1"/>
              <a:t>acks</a:t>
            </a:r>
            <a:r>
              <a:rPr lang="en-US" dirty="0"/>
              <a:t> never get received because either of the replica fails?</a:t>
            </a:r>
          </a:p>
          <a:p>
            <a:pPr lvl="1"/>
            <a:r>
              <a:rPr lang="en-US" dirty="0"/>
              <a:t>the remaining replica keeps assuming the role of the leader during its turn and endlessly keeps waiting for an </a:t>
            </a:r>
            <a:r>
              <a:rPr lang="en-US" dirty="0" err="1"/>
              <a:t>ack</a:t>
            </a:r>
            <a:r>
              <a:rPr lang="en-US" dirty="0"/>
              <a:t> but will never receive it</a:t>
            </a:r>
          </a:p>
          <a:p>
            <a:r>
              <a:rPr lang="en-US" dirty="0"/>
              <a:t>Therefore, 2 replicas are not sufficient if one of them were to fail</a:t>
            </a:r>
          </a:p>
          <a:p>
            <a:pPr lvl="1"/>
            <a:r>
              <a:rPr lang="en-US" dirty="0"/>
              <a:t>Thus, we need more replicas if consensus is to be formed in such “eventually synchronous” systems</a:t>
            </a:r>
          </a:p>
          <a:p>
            <a:pPr lvl="1"/>
            <a:r>
              <a:rPr lang="en-US" dirty="0"/>
              <a:t>In general, given N replicas, we need a majority to be alive, </a:t>
            </a:r>
            <a:r>
              <a:rPr lang="en-US" dirty="0" err="1"/>
              <a:t>i.e</a:t>
            </a:r>
            <a:r>
              <a:rPr lang="en-US" dirty="0"/>
              <a:t>, at least </a:t>
            </a:r>
            <a:r>
              <a:rPr lang="en-US" i="1" dirty="0"/>
              <a:t>floor(N/2)+1</a:t>
            </a:r>
            <a:r>
              <a:rPr lang="en-US" dirty="0"/>
              <a:t> must remain alive</a:t>
            </a:r>
          </a:p>
          <a:p>
            <a:pPr lvl="1"/>
            <a:r>
              <a:rPr lang="en-US" dirty="0"/>
              <a:t>For N = 2 (all 2 must be alive =&gt; 0 failures tolerated), For N = 3 (2 must be alive,  1 failure ok); for N = 4 (3 must be alive, 1 failure ok); and so on </a:t>
            </a:r>
          </a:p>
          <a:p>
            <a:endParaRPr lang="en-US" altLang="en-US" dirty="0"/>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718">
                <a:solidFill>
                  <a:schemeClr val="tx1"/>
                </a:solidFill>
                <a:latin typeface="Arial" panose="020B0604020202020204" pitchFamily="34" charset="0"/>
                <a:ea typeface="ＭＳ Ｐゴシック" panose="020B0600070205080204" pitchFamily="34" charset="-128"/>
              </a:defRPr>
            </a:lvl1pPr>
            <a:lvl2pPr marL="721137" indent="-277360">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2pPr>
            <a:lvl3pPr marL="1109442" indent="-221888">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3pPr>
            <a:lvl4pPr marL="1553218"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4pPr>
            <a:lvl5pPr marL="1996995"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5pPr>
            <a:lvl6pPr marL="244077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6pPr>
            <a:lvl7pPr marL="2884548"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7pPr>
            <a:lvl8pPr marL="3328325"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8pPr>
            <a:lvl9pPr marL="377210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352E90E6-9D48-43B2-812B-C285A657140C}" type="slidenum">
              <a:rPr lang="en-US" altLang="en-US" sz="1359"/>
              <a:pPr>
                <a:spcBef>
                  <a:spcPct val="0"/>
                </a:spcBef>
                <a:buClrTx/>
                <a:buFontTx/>
                <a:buNone/>
              </a:pPr>
              <a:t>62</a:t>
            </a:fld>
            <a:endParaRPr lang="en-US" altLang="en-US" sz="1359"/>
          </a:p>
        </p:txBody>
      </p:sp>
    </p:spTree>
    <p:extLst>
      <p:ext uri="{BB962C8B-B14F-4D97-AF65-F5344CB8AC3E}">
        <p14:creationId xmlns:p14="http://schemas.microsoft.com/office/powerpoint/2010/main" val="32561357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RAFT is a simpler version of </a:t>
            </a:r>
            <a:r>
              <a:rPr lang="en-US" dirty="0" err="1" smtClean="0"/>
              <a:t>Paxos</a:t>
            </a:r>
            <a:r>
              <a:rPr lang="en-US" dirty="0" smtClean="0"/>
              <a:t>.</a:t>
            </a:r>
            <a:endParaRPr lang="en-US" dirty="0"/>
          </a:p>
        </p:txBody>
      </p:sp>
      <p:sp>
        <p:nvSpPr>
          <p:cNvPr id="5" name="Subtitle 4"/>
          <p:cNvSpPr>
            <a:spLocks noGrp="1"/>
          </p:cNvSpPr>
          <p:nvPr>
            <p:ph type="subTitle" idx="1"/>
          </p:nvPr>
        </p:nvSpPr>
        <p:spPr/>
        <p:txBody>
          <a:bodyPr/>
          <a:lstStyle/>
          <a:p>
            <a:r>
              <a:rPr lang="en-US" dirty="0">
                <a:hlinkClick r:id="rId2"/>
              </a:rPr>
              <a:t>https://</a:t>
            </a:r>
            <a:r>
              <a:rPr lang="en-US" dirty="0" smtClean="0">
                <a:hlinkClick r:id="rId2"/>
              </a:rPr>
              <a:t>raft.github.io/raft.pdf</a:t>
            </a:r>
            <a:endParaRPr lang="en-US" dirty="0" smtClean="0"/>
          </a:p>
          <a:p>
            <a:endParaRPr lang="en-US" dirty="0"/>
          </a:p>
          <a:p>
            <a:r>
              <a:rPr lang="en-US" dirty="0" smtClean="0"/>
              <a:t>Look at the </a:t>
            </a:r>
            <a:r>
              <a:rPr lang="en-US" smtClean="0"/>
              <a:t>raft slides </a:t>
            </a:r>
            <a:endParaRPr lang="en-US" dirty="0"/>
          </a:p>
        </p:txBody>
      </p:sp>
    </p:spTree>
    <p:extLst>
      <p:ext uri="{BB962C8B-B14F-4D97-AF65-F5344CB8AC3E}">
        <p14:creationId xmlns:p14="http://schemas.microsoft.com/office/powerpoint/2010/main" val="27036365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The problems with the agreement based systems</a:t>
            </a:r>
            <a:endParaRPr lang="en-US" dirty="0"/>
          </a:p>
        </p:txBody>
      </p:sp>
      <p:sp>
        <p:nvSpPr>
          <p:cNvPr id="5" name="Subtitle 4"/>
          <p:cNvSpPr>
            <a:spLocks noGrp="1"/>
          </p:cNvSpPr>
          <p:nvPr>
            <p:ph type="subTitle" idx="1"/>
          </p:nvPr>
        </p:nvSpPr>
        <p:spPr/>
        <p:txBody>
          <a:bodyPr/>
          <a:lstStyle/>
          <a:p>
            <a:r>
              <a:rPr lang="en-US" dirty="0" smtClean="0"/>
              <a:t>Byzantine failures</a:t>
            </a:r>
            <a:endParaRPr lang="en-US" dirty="0"/>
          </a:p>
        </p:txBody>
      </p:sp>
    </p:spTree>
    <p:extLst>
      <p:ext uri="{BB962C8B-B14F-4D97-AF65-F5344CB8AC3E}">
        <p14:creationId xmlns:p14="http://schemas.microsoft.com/office/powerpoint/2010/main" val="41351571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altLang="en-US"/>
              <a:t>Agreement in Faulty Systems</a:t>
            </a:r>
          </a:p>
        </p:txBody>
      </p:sp>
      <p:sp>
        <p:nvSpPr>
          <p:cNvPr id="25602" name="Rectangle 3"/>
          <p:cNvSpPr>
            <a:spLocks noGrp="1" noChangeArrowheads="1"/>
          </p:cNvSpPr>
          <p:nvPr>
            <p:ph type="body" idx="1"/>
          </p:nvPr>
        </p:nvSpPr>
        <p:spPr/>
        <p:txBody>
          <a:bodyPr>
            <a:normAutofit lnSpcReduction="10000"/>
          </a:bodyPr>
          <a:lstStyle/>
          <a:p>
            <a:r>
              <a:rPr lang="en-US" altLang="en-US" dirty="0"/>
              <a:t>Many things can go wrong…</a:t>
            </a:r>
          </a:p>
          <a:p>
            <a:r>
              <a:rPr lang="en-US" altLang="en-US" dirty="0"/>
              <a:t>Communication </a:t>
            </a:r>
          </a:p>
          <a:p>
            <a:pPr lvl="1"/>
            <a:r>
              <a:rPr lang="en-US" altLang="en-US" dirty="0"/>
              <a:t>Message transmission can be unreliable</a:t>
            </a:r>
          </a:p>
          <a:p>
            <a:pPr lvl="1"/>
            <a:r>
              <a:rPr lang="en-US" altLang="en-US" dirty="0"/>
              <a:t>Time taken to deliver a message is unbounded</a:t>
            </a:r>
          </a:p>
          <a:p>
            <a:pPr lvl="1"/>
            <a:r>
              <a:rPr lang="en-US" altLang="en-US" dirty="0"/>
              <a:t>Adversary can intercept messages</a:t>
            </a:r>
          </a:p>
          <a:p>
            <a:r>
              <a:rPr lang="en-US" altLang="en-US" dirty="0"/>
              <a:t>Processes</a:t>
            </a:r>
          </a:p>
          <a:p>
            <a:pPr lvl="1"/>
            <a:r>
              <a:rPr lang="en-US" altLang="en-US" dirty="0"/>
              <a:t>Can fail or team up to produce wrong results</a:t>
            </a:r>
          </a:p>
          <a:p>
            <a:r>
              <a:rPr lang="en-US" altLang="en-US" dirty="0"/>
              <a:t>Agreement very hard, sometime impossible, to achieve!  </a:t>
            </a:r>
            <a:r>
              <a:rPr lang="en-US" altLang="en-US" dirty="0" smtClean="0"/>
              <a:t> (</a:t>
            </a:r>
            <a:r>
              <a:rPr lang="en-US" altLang="en-US" dirty="0" smtClean="0">
                <a:solidFill>
                  <a:srgbClr val="FF0000"/>
                </a:solidFill>
              </a:rPr>
              <a:t>Byzantine case</a:t>
            </a:r>
            <a:r>
              <a:rPr lang="en-US" altLang="en-US" dirty="0" smtClean="0"/>
              <a:t>)</a:t>
            </a:r>
            <a:endParaRPr lang="en-US" altLang="en-US" dirty="0"/>
          </a:p>
          <a:p>
            <a:endParaRPr lang="en-US" altLang="en-US" dirty="0"/>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718">
                <a:solidFill>
                  <a:schemeClr val="tx1"/>
                </a:solidFill>
                <a:latin typeface="Arial" panose="020B0604020202020204" pitchFamily="34" charset="0"/>
                <a:ea typeface="ＭＳ Ｐゴシック" panose="020B0600070205080204" pitchFamily="34" charset="-128"/>
              </a:defRPr>
            </a:lvl1pPr>
            <a:lvl2pPr marL="721137" indent="-277360">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2pPr>
            <a:lvl3pPr marL="1109442" indent="-221888">
              <a:spcBef>
                <a:spcPct val="20000"/>
              </a:spcBef>
              <a:buClr>
                <a:schemeClr val="accent2"/>
              </a:buClr>
              <a:buChar char="•"/>
              <a:defRPr sz="2330">
                <a:solidFill>
                  <a:schemeClr val="tx1"/>
                </a:solidFill>
                <a:latin typeface="Arial" panose="020B0604020202020204" pitchFamily="34" charset="0"/>
                <a:ea typeface="ＭＳ Ｐゴシック" panose="020B0600070205080204" pitchFamily="34" charset="-128"/>
              </a:defRPr>
            </a:lvl3pPr>
            <a:lvl4pPr marL="1553218"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4pPr>
            <a:lvl5pPr marL="1996995" indent="-221888">
              <a:spcBef>
                <a:spcPct val="20000"/>
              </a:spcBef>
              <a:buClr>
                <a:schemeClr val="accent2"/>
              </a:buClr>
              <a:buChar char="•"/>
              <a:defRPr sz="1941">
                <a:solidFill>
                  <a:schemeClr val="tx1"/>
                </a:solidFill>
                <a:latin typeface="Arial" panose="020B0604020202020204" pitchFamily="34" charset="0"/>
                <a:ea typeface="ＭＳ Ｐゴシック" panose="020B0600070205080204" pitchFamily="34" charset="-128"/>
              </a:defRPr>
            </a:lvl5pPr>
            <a:lvl6pPr marL="244077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6pPr>
            <a:lvl7pPr marL="2884548"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7pPr>
            <a:lvl8pPr marL="3328325"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8pPr>
            <a:lvl9pPr marL="3772101" indent="-221888" eaLnBrk="0" fontAlgn="base" hangingPunct="0">
              <a:spcBef>
                <a:spcPct val="20000"/>
              </a:spcBef>
              <a:spcAft>
                <a:spcPct val="0"/>
              </a:spcAft>
              <a:buClr>
                <a:schemeClr val="accent2"/>
              </a:buClr>
              <a:buChar char="•"/>
              <a:defRPr sz="1941">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9754E57E-A2DB-4BB2-9B5F-E64C58DE9378}" type="slidenum">
              <a:rPr lang="en-US" altLang="en-US" sz="1359"/>
              <a:pPr>
                <a:spcBef>
                  <a:spcPct val="0"/>
                </a:spcBef>
                <a:buClrTx/>
                <a:buFontTx/>
                <a:buNone/>
              </a:pPr>
              <a:t>65</a:t>
            </a:fld>
            <a:endParaRPr lang="en-US" altLang="en-US" sz="1359"/>
          </a:p>
        </p:txBody>
      </p:sp>
    </p:spTree>
    <p:extLst>
      <p:ext uri="{BB962C8B-B14F-4D97-AF65-F5344CB8AC3E}">
        <p14:creationId xmlns:p14="http://schemas.microsoft.com/office/powerpoint/2010/main" val="18081055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2791" y="110376"/>
            <a:ext cx="2515721" cy="657231"/>
          </a:xfrm>
          <a:prstGeom prst="rect">
            <a:avLst/>
          </a:prstGeom>
        </p:spPr>
        <p:txBody>
          <a:bodyPr vert="horz" wrap="square" lIns="0" tIns="0" rIns="0" bIns="0" rtlCol="0" anchor="ctr">
            <a:spAutoFit/>
          </a:bodyPr>
          <a:lstStyle/>
          <a:p>
            <a:pPr marL="11206">
              <a:tabLst>
                <a:tab pos="1490462" algn="l"/>
              </a:tabLst>
            </a:pPr>
            <a:r>
              <a:rPr dirty="0"/>
              <a:t>C</a:t>
            </a:r>
            <a:r>
              <a:rPr spc="-4" dirty="0"/>
              <a:t>lo</a:t>
            </a:r>
            <a:r>
              <a:rPr dirty="0"/>
              <a:t>ck	Dr</a:t>
            </a:r>
            <a:r>
              <a:rPr spc="-4" dirty="0"/>
              <a:t>i</a:t>
            </a:r>
            <a:r>
              <a:rPr dirty="0"/>
              <a:t>ft</a:t>
            </a:r>
          </a:p>
        </p:txBody>
      </p:sp>
      <p:sp>
        <p:nvSpPr>
          <p:cNvPr id="3" name="object 3"/>
          <p:cNvSpPr txBox="1"/>
          <p:nvPr/>
        </p:nvSpPr>
        <p:spPr>
          <a:xfrm>
            <a:off x="1011585" y="1855694"/>
            <a:ext cx="7301192" cy="2115323"/>
          </a:xfrm>
          <a:prstGeom prst="rect">
            <a:avLst/>
          </a:prstGeom>
        </p:spPr>
        <p:txBody>
          <a:bodyPr vert="horz" wrap="square" lIns="0" tIns="0" rIns="0" bIns="0" rtlCol="0">
            <a:spAutoFit/>
          </a:bodyPr>
          <a:lstStyle/>
          <a:p>
            <a:pPr marL="11206"/>
            <a:r>
              <a:rPr sz="2471" dirty="0">
                <a:latin typeface="Arial"/>
                <a:cs typeface="Arial"/>
              </a:rPr>
              <a:t>Clocks drift even if they are built</a:t>
            </a:r>
            <a:r>
              <a:rPr sz="2471" spc="-88" dirty="0">
                <a:latin typeface="Arial"/>
                <a:cs typeface="Arial"/>
              </a:rPr>
              <a:t> </a:t>
            </a:r>
            <a:r>
              <a:rPr sz="2471" dirty="0">
                <a:latin typeface="Arial"/>
                <a:cs typeface="Arial"/>
              </a:rPr>
              <a:t>well</a:t>
            </a:r>
          </a:p>
          <a:p>
            <a:pPr marL="313221" marR="648855" indent="-302575">
              <a:lnSpc>
                <a:spcPts val="2938"/>
              </a:lnSpc>
              <a:spcBef>
                <a:spcPts val="657"/>
              </a:spcBef>
            </a:pPr>
            <a:r>
              <a:rPr sz="2471" dirty="0">
                <a:latin typeface="Arial"/>
                <a:cs typeface="Arial"/>
              </a:rPr>
              <a:t>Many systems incorporate multiple redundant  clocks</a:t>
            </a:r>
          </a:p>
          <a:p>
            <a:pPr marL="11206">
              <a:spcBef>
                <a:spcPts val="529"/>
              </a:spcBef>
            </a:pPr>
            <a:r>
              <a:rPr sz="2471" spc="-4" dirty="0">
                <a:latin typeface="Arial"/>
                <a:cs typeface="Arial"/>
              </a:rPr>
              <a:t>To </a:t>
            </a:r>
            <a:r>
              <a:rPr sz="2471" dirty="0">
                <a:latin typeface="Arial"/>
                <a:cs typeface="Arial"/>
              </a:rPr>
              <a:t>bound error, clocks need to be</a:t>
            </a:r>
            <a:r>
              <a:rPr sz="2471" spc="-71" dirty="0">
                <a:latin typeface="Arial"/>
                <a:cs typeface="Arial"/>
              </a:rPr>
              <a:t> </a:t>
            </a:r>
            <a:r>
              <a:rPr sz="2471" dirty="0">
                <a:latin typeface="Arial"/>
                <a:cs typeface="Arial"/>
              </a:rPr>
              <a:t>synchronized</a:t>
            </a:r>
          </a:p>
          <a:p>
            <a:pPr marL="11206">
              <a:spcBef>
                <a:spcPts val="560"/>
              </a:spcBef>
            </a:pPr>
            <a:r>
              <a:rPr sz="2471" spc="-4" dirty="0">
                <a:latin typeface="Arial"/>
                <a:cs typeface="Arial"/>
              </a:rPr>
              <a:t>This </a:t>
            </a:r>
            <a:r>
              <a:rPr sz="2471" dirty="0">
                <a:latin typeface="Arial"/>
                <a:cs typeface="Arial"/>
              </a:rPr>
              <a:t>is not hard—simple solution, mid-value</a:t>
            </a:r>
            <a:r>
              <a:rPr sz="2471" spc="-66" dirty="0">
                <a:latin typeface="Arial"/>
                <a:cs typeface="Arial"/>
              </a:rPr>
              <a:t> </a:t>
            </a:r>
            <a:r>
              <a:rPr sz="2471" dirty="0">
                <a:latin typeface="Arial"/>
                <a:cs typeface="Arial"/>
              </a:rPr>
              <a:t>select</a:t>
            </a:r>
          </a:p>
        </p:txBody>
      </p:sp>
    </p:spTree>
    <p:extLst>
      <p:ext uri="{BB962C8B-B14F-4D97-AF65-F5344CB8AC3E}">
        <p14:creationId xmlns:p14="http://schemas.microsoft.com/office/powerpoint/2010/main" val="15922922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7806" y="116819"/>
            <a:ext cx="3941109" cy="657231"/>
          </a:xfrm>
          <a:prstGeom prst="rect">
            <a:avLst/>
          </a:prstGeom>
        </p:spPr>
        <p:txBody>
          <a:bodyPr vert="horz" wrap="square" lIns="0" tIns="0" rIns="0" bIns="0" rtlCol="0" anchor="ctr">
            <a:spAutoFit/>
          </a:bodyPr>
          <a:lstStyle/>
          <a:p>
            <a:pPr marL="11206">
              <a:tabLst>
                <a:tab pos="2476632" algn="l"/>
              </a:tabLst>
            </a:pPr>
            <a:r>
              <a:rPr dirty="0"/>
              <a:t>M</a:t>
            </a:r>
            <a:r>
              <a:rPr spc="-4" dirty="0"/>
              <a:t>id</a:t>
            </a:r>
            <a:r>
              <a:rPr dirty="0"/>
              <a:t>-Va</a:t>
            </a:r>
            <a:r>
              <a:rPr spc="-4" dirty="0"/>
              <a:t>lu</a:t>
            </a:r>
            <a:r>
              <a:rPr dirty="0"/>
              <a:t>e	Se</a:t>
            </a:r>
            <a:r>
              <a:rPr spc="-4" dirty="0"/>
              <a:t>l</a:t>
            </a:r>
            <a:r>
              <a:rPr dirty="0"/>
              <a:t>ect</a:t>
            </a:r>
            <a:r>
              <a:rPr lang="en-US" dirty="0"/>
              <a:t> </a:t>
            </a:r>
            <a:endParaRPr dirty="0"/>
          </a:p>
        </p:txBody>
      </p:sp>
      <p:sp>
        <p:nvSpPr>
          <p:cNvPr id="3" name="object 3"/>
          <p:cNvSpPr/>
          <p:nvPr/>
        </p:nvSpPr>
        <p:spPr>
          <a:xfrm>
            <a:off x="3969186" y="2095065"/>
            <a:ext cx="914954" cy="96208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5784539" y="4515536"/>
            <a:ext cx="914954" cy="962089"/>
          </a:xfrm>
          <a:prstGeom prst="rect">
            <a:avLst/>
          </a:prstGeom>
          <a:blipFill>
            <a:blip r:embed="rId3" cstate="print"/>
            <a:stretch>
              <a:fillRect/>
            </a:stretch>
          </a:blipFill>
        </p:spPr>
        <p:txBody>
          <a:bodyPr wrap="square" lIns="0" tIns="0" rIns="0" bIns="0" rtlCol="0"/>
          <a:lstStyle/>
          <a:p>
            <a:endParaRPr sz="1588"/>
          </a:p>
        </p:txBody>
      </p:sp>
      <p:sp>
        <p:nvSpPr>
          <p:cNvPr id="5" name="object 5"/>
          <p:cNvSpPr txBox="1"/>
          <p:nvPr/>
        </p:nvSpPr>
        <p:spPr>
          <a:xfrm>
            <a:off x="3835467" y="1868301"/>
            <a:ext cx="1187824" cy="244362"/>
          </a:xfrm>
          <a:prstGeom prst="rect">
            <a:avLst/>
          </a:prstGeom>
        </p:spPr>
        <p:txBody>
          <a:bodyPr vert="horz" wrap="square" lIns="0" tIns="0" rIns="0" bIns="0" rtlCol="0">
            <a:spAutoFit/>
          </a:bodyPr>
          <a:lstStyle/>
          <a:p>
            <a:pPr marL="11206"/>
            <a:r>
              <a:rPr sz="1588" b="1" dirty="0">
                <a:latin typeface="Tahoma"/>
                <a:cs typeface="Tahoma"/>
              </a:rPr>
              <a:t>Time =</a:t>
            </a:r>
            <a:r>
              <a:rPr sz="1588" b="1" spc="-88" dirty="0">
                <a:latin typeface="Tahoma"/>
                <a:cs typeface="Tahoma"/>
              </a:rPr>
              <a:t> </a:t>
            </a:r>
            <a:r>
              <a:rPr sz="1588" b="1" dirty="0">
                <a:latin typeface="Tahoma"/>
                <a:cs typeface="Tahoma"/>
              </a:rPr>
              <a:t>100</a:t>
            </a:r>
            <a:endParaRPr sz="1588">
              <a:latin typeface="Tahoma"/>
              <a:cs typeface="Tahoma"/>
            </a:endParaRPr>
          </a:p>
        </p:txBody>
      </p:sp>
      <p:sp>
        <p:nvSpPr>
          <p:cNvPr id="6" name="object 6"/>
          <p:cNvSpPr/>
          <p:nvPr/>
        </p:nvSpPr>
        <p:spPr>
          <a:xfrm>
            <a:off x="2918361" y="2756648"/>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7" name="object 7"/>
          <p:cNvSpPr/>
          <p:nvPr/>
        </p:nvSpPr>
        <p:spPr>
          <a:xfrm>
            <a:off x="2891932" y="4336284"/>
            <a:ext cx="143996" cy="168649"/>
          </a:xfrm>
          <a:custGeom>
            <a:avLst/>
            <a:gdLst/>
            <a:ahLst/>
            <a:cxnLst/>
            <a:rect l="l" t="t" r="r" b="b"/>
            <a:pathLst>
              <a:path w="163195" h="191135">
                <a:moveTo>
                  <a:pt x="16847" y="0"/>
                </a:moveTo>
                <a:lnTo>
                  <a:pt x="0" y="190944"/>
                </a:lnTo>
                <a:lnTo>
                  <a:pt x="162864" y="89856"/>
                </a:lnTo>
                <a:lnTo>
                  <a:pt x="16847" y="0"/>
                </a:lnTo>
                <a:close/>
              </a:path>
            </a:pathLst>
          </a:custGeom>
          <a:solidFill>
            <a:srgbClr val="000000"/>
          </a:solidFill>
        </p:spPr>
        <p:txBody>
          <a:bodyPr wrap="square" lIns="0" tIns="0" rIns="0" bIns="0" rtlCol="0"/>
          <a:lstStyle/>
          <a:p>
            <a:endParaRPr sz="1588"/>
          </a:p>
        </p:txBody>
      </p:sp>
      <p:sp>
        <p:nvSpPr>
          <p:cNvPr id="8" name="object 8"/>
          <p:cNvSpPr/>
          <p:nvPr/>
        </p:nvSpPr>
        <p:spPr>
          <a:xfrm>
            <a:off x="3406006" y="5191973"/>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9" name="object 9"/>
          <p:cNvSpPr/>
          <p:nvPr/>
        </p:nvSpPr>
        <p:spPr>
          <a:xfrm>
            <a:off x="5587094" y="5118038"/>
            <a:ext cx="152960" cy="151279"/>
          </a:xfrm>
          <a:custGeom>
            <a:avLst/>
            <a:gdLst/>
            <a:ahLst/>
            <a:cxnLst/>
            <a:rect l="l" t="t" r="r" b="b"/>
            <a:pathLst>
              <a:path w="173354" h="171450">
                <a:moveTo>
                  <a:pt x="0" y="0"/>
                </a:moveTo>
                <a:lnTo>
                  <a:pt x="2881" y="171425"/>
                </a:lnTo>
                <a:lnTo>
                  <a:pt x="172866" y="82831"/>
                </a:lnTo>
                <a:lnTo>
                  <a:pt x="0" y="0"/>
                </a:lnTo>
                <a:close/>
              </a:path>
            </a:pathLst>
          </a:custGeom>
          <a:solidFill>
            <a:srgbClr val="000000"/>
          </a:solidFill>
        </p:spPr>
        <p:txBody>
          <a:bodyPr wrap="square" lIns="0" tIns="0" rIns="0" bIns="0" rtlCol="0"/>
          <a:lstStyle/>
          <a:p>
            <a:endParaRPr sz="1588"/>
          </a:p>
        </p:txBody>
      </p:sp>
      <p:sp>
        <p:nvSpPr>
          <p:cNvPr id="10" name="object 10"/>
          <p:cNvSpPr/>
          <p:nvPr/>
        </p:nvSpPr>
        <p:spPr>
          <a:xfrm>
            <a:off x="4976227" y="2756648"/>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11" name="object 11"/>
          <p:cNvSpPr/>
          <p:nvPr/>
        </p:nvSpPr>
        <p:spPr>
          <a:xfrm>
            <a:off x="5908287" y="4336284"/>
            <a:ext cx="143996" cy="168649"/>
          </a:xfrm>
          <a:custGeom>
            <a:avLst/>
            <a:gdLst/>
            <a:ahLst/>
            <a:cxnLst/>
            <a:rect l="l" t="t" r="r" b="b"/>
            <a:pathLst>
              <a:path w="163195" h="191135">
                <a:moveTo>
                  <a:pt x="146015" y="0"/>
                </a:moveTo>
                <a:lnTo>
                  <a:pt x="0" y="89856"/>
                </a:lnTo>
                <a:lnTo>
                  <a:pt x="162864" y="190944"/>
                </a:lnTo>
                <a:lnTo>
                  <a:pt x="146015" y="0"/>
                </a:lnTo>
                <a:close/>
              </a:path>
            </a:pathLst>
          </a:custGeom>
          <a:solidFill>
            <a:srgbClr val="000000"/>
          </a:solidFill>
        </p:spPr>
        <p:txBody>
          <a:bodyPr wrap="square" lIns="0" tIns="0" rIns="0" bIns="0" rtlCol="0"/>
          <a:lstStyle/>
          <a:p>
            <a:endParaRPr sz="1588"/>
          </a:p>
        </p:txBody>
      </p:sp>
      <p:sp>
        <p:nvSpPr>
          <p:cNvPr id="12" name="object 12"/>
          <p:cNvSpPr/>
          <p:nvPr/>
        </p:nvSpPr>
        <p:spPr>
          <a:xfrm>
            <a:off x="3286114" y="4460450"/>
            <a:ext cx="296956" cy="337857"/>
          </a:xfrm>
          <a:custGeom>
            <a:avLst/>
            <a:gdLst/>
            <a:ahLst/>
            <a:cxnLst/>
            <a:rect l="l" t="t" r="r" b="b"/>
            <a:pathLst>
              <a:path w="336550" h="382904">
                <a:moveTo>
                  <a:pt x="207741" y="253492"/>
                </a:moveTo>
                <a:lnTo>
                  <a:pt x="146581" y="253492"/>
                </a:lnTo>
                <a:lnTo>
                  <a:pt x="151761" y="258382"/>
                </a:lnTo>
                <a:lnTo>
                  <a:pt x="156237" y="263305"/>
                </a:lnTo>
                <a:lnTo>
                  <a:pt x="169855" y="299010"/>
                </a:lnTo>
                <a:lnTo>
                  <a:pt x="169077" y="305509"/>
                </a:lnTo>
                <a:lnTo>
                  <a:pt x="147612" y="343872"/>
                </a:lnTo>
                <a:lnTo>
                  <a:pt x="133143" y="354455"/>
                </a:lnTo>
                <a:lnTo>
                  <a:pt x="130700" y="358006"/>
                </a:lnTo>
                <a:lnTo>
                  <a:pt x="166570" y="382667"/>
                </a:lnTo>
                <a:lnTo>
                  <a:pt x="168545" y="381016"/>
                </a:lnTo>
                <a:lnTo>
                  <a:pt x="172036" y="377337"/>
                </a:lnTo>
                <a:lnTo>
                  <a:pt x="198367" y="341964"/>
                </a:lnTo>
                <a:lnTo>
                  <a:pt x="212373" y="306445"/>
                </a:lnTo>
                <a:lnTo>
                  <a:pt x="214174" y="283594"/>
                </a:lnTo>
                <a:lnTo>
                  <a:pt x="213259" y="273961"/>
                </a:lnTo>
                <a:lnTo>
                  <a:pt x="213152" y="272997"/>
                </a:lnTo>
                <a:lnTo>
                  <a:pt x="210827" y="262314"/>
                </a:lnTo>
                <a:lnTo>
                  <a:pt x="207741" y="253492"/>
                </a:lnTo>
                <a:close/>
              </a:path>
              <a:path w="336550" h="382904">
                <a:moveTo>
                  <a:pt x="78044" y="162112"/>
                </a:moveTo>
                <a:lnTo>
                  <a:pt x="40853" y="174939"/>
                </a:lnTo>
                <a:lnTo>
                  <a:pt x="11886" y="208156"/>
                </a:lnTo>
                <a:lnTo>
                  <a:pt x="0" y="248372"/>
                </a:lnTo>
                <a:lnTo>
                  <a:pt x="146" y="256096"/>
                </a:lnTo>
                <a:lnTo>
                  <a:pt x="17401" y="298291"/>
                </a:lnTo>
                <a:lnTo>
                  <a:pt x="53339" y="324981"/>
                </a:lnTo>
                <a:lnTo>
                  <a:pt x="77092" y="330789"/>
                </a:lnTo>
                <a:lnTo>
                  <a:pt x="84501" y="330735"/>
                </a:lnTo>
                <a:lnTo>
                  <a:pt x="123012" y="313053"/>
                </a:lnTo>
                <a:lnTo>
                  <a:pt x="143450" y="278159"/>
                </a:lnTo>
                <a:lnTo>
                  <a:pt x="143914" y="276203"/>
                </a:lnTo>
                <a:lnTo>
                  <a:pt x="90387" y="276203"/>
                </a:lnTo>
                <a:lnTo>
                  <a:pt x="85925" y="276170"/>
                </a:lnTo>
                <a:lnTo>
                  <a:pt x="47861" y="250150"/>
                </a:lnTo>
                <a:lnTo>
                  <a:pt x="44639" y="241934"/>
                </a:lnTo>
                <a:lnTo>
                  <a:pt x="43638" y="237995"/>
                </a:lnTo>
                <a:lnTo>
                  <a:pt x="66082" y="211128"/>
                </a:lnTo>
                <a:lnTo>
                  <a:pt x="71753" y="210582"/>
                </a:lnTo>
                <a:lnTo>
                  <a:pt x="177798" y="210582"/>
                </a:lnTo>
                <a:lnTo>
                  <a:pt x="171554" y="204617"/>
                </a:lnTo>
                <a:lnTo>
                  <a:pt x="138705" y="180538"/>
                </a:lnTo>
                <a:lnTo>
                  <a:pt x="96855" y="163523"/>
                </a:lnTo>
                <a:lnTo>
                  <a:pt x="87288" y="162248"/>
                </a:lnTo>
                <a:lnTo>
                  <a:pt x="78044" y="162112"/>
                </a:lnTo>
                <a:close/>
              </a:path>
              <a:path w="336550" h="382904">
                <a:moveTo>
                  <a:pt x="177798" y="210582"/>
                </a:moveTo>
                <a:lnTo>
                  <a:pt x="71753" y="210582"/>
                </a:lnTo>
                <a:lnTo>
                  <a:pt x="78374" y="211678"/>
                </a:lnTo>
                <a:lnTo>
                  <a:pt x="85941" y="214416"/>
                </a:lnTo>
                <a:lnTo>
                  <a:pt x="121139" y="235372"/>
                </a:lnTo>
                <a:lnTo>
                  <a:pt x="122383" y="236319"/>
                </a:lnTo>
                <a:lnTo>
                  <a:pt x="123281" y="236936"/>
                </a:lnTo>
                <a:lnTo>
                  <a:pt x="122748" y="239812"/>
                </a:lnTo>
                <a:lnTo>
                  <a:pt x="121704" y="243390"/>
                </a:lnTo>
                <a:lnTo>
                  <a:pt x="98475" y="274073"/>
                </a:lnTo>
                <a:lnTo>
                  <a:pt x="90387" y="276203"/>
                </a:lnTo>
                <a:lnTo>
                  <a:pt x="143914" y="276203"/>
                </a:lnTo>
                <a:lnTo>
                  <a:pt x="145131" y="271068"/>
                </a:lnTo>
                <a:lnTo>
                  <a:pt x="146074" y="263640"/>
                </a:lnTo>
                <a:lnTo>
                  <a:pt x="146198" y="262314"/>
                </a:lnTo>
                <a:lnTo>
                  <a:pt x="146581" y="253492"/>
                </a:lnTo>
                <a:lnTo>
                  <a:pt x="207741" y="253492"/>
                </a:lnTo>
                <a:lnTo>
                  <a:pt x="180821" y="213470"/>
                </a:lnTo>
                <a:lnTo>
                  <a:pt x="177798" y="210582"/>
                </a:lnTo>
                <a:close/>
              </a:path>
              <a:path w="336550" h="382904">
                <a:moveTo>
                  <a:pt x="190841" y="0"/>
                </a:moveTo>
                <a:lnTo>
                  <a:pt x="149958" y="14114"/>
                </a:lnTo>
                <a:lnTo>
                  <a:pt x="122814" y="46927"/>
                </a:lnTo>
                <a:lnTo>
                  <a:pt x="111502" y="89047"/>
                </a:lnTo>
                <a:lnTo>
                  <a:pt x="111536" y="91341"/>
                </a:lnTo>
                <a:lnTo>
                  <a:pt x="129590" y="133347"/>
                </a:lnTo>
                <a:lnTo>
                  <a:pt x="163727" y="165199"/>
                </a:lnTo>
                <a:lnTo>
                  <a:pt x="197984" y="187694"/>
                </a:lnTo>
                <a:lnTo>
                  <a:pt x="238640" y="204167"/>
                </a:lnTo>
                <a:lnTo>
                  <a:pt x="257015" y="206179"/>
                </a:lnTo>
                <a:lnTo>
                  <a:pt x="265830" y="205552"/>
                </a:lnTo>
                <a:lnTo>
                  <a:pt x="305016" y="185136"/>
                </a:lnTo>
                <a:lnTo>
                  <a:pt x="326535" y="155381"/>
                </a:lnTo>
                <a:lnTo>
                  <a:pt x="266596" y="155381"/>
                </a:lnTo>
                <a:lnTo>
                  <a:pt x="258229" y="154487"/>
                </a:lnTo>
                <a:lnTo>
                  <a:pt x="222719" y="137890"/>
                </a:lnTo>
                <a:lnTo>
                  <a:pt x="178930" y="106222"/>
                </a:lnTo>
                <a:lnTo>
                  <a:pt x="157953" y="74448"/>
                </a:lnTo>
                <a:lnTo>
                  <a:pt x="158944" y="67507"/>
                </a:lnTo>
                <a:lnTo>
                  <a:pt x="162292" y="60805"/>
                </a:lnTo>
                <a:lnTo>
                  <a:pt x="167386" y="55227"/>
                </a:lnTo>
                <a:lnTo>
                  <a:pt x="173531" y="51789"/>
                </a:lnTo>
                <a:lnTo>
                  <a:pt x="180727" y="50490"/>
                </a:lnTo>
                <a:lnTo>
                  <a:pt x="295599" y="50490"/>
                </a:lnTo>
                <a:lnTo>
                  <a:pt x="293564" y="48702"/>
                </a:lnTo>
                <a:lnTo>
                  <a:pt x="260716" y="25063"/>
                </a:lnTo>
                <a:lnTo>
                  <a:pt x="218875" y="4647"/>
                </a:lnTo>
                <a:lnTo>
                  <a:pt x="199876" y="489"/>
                </a:lnTo>
                <a:lnTo>
                  <a:pt x="190841" y="0"/>
                </a:lnTo>
                <a:close/>
              </a:path>
              <a:path w="336550" h="382904">
                <a:moveTo>
                  <a:pt x="295599" y="50490"/>
                </a:moveTo>
                <a:lnTo>
                  <a:pt x="180727" y="50490"/>
                </a:lnTo>
                <a:lnTo>
                  <a:pt x="188973" y="51329"/>
                </a:lnTo>
                <a:lnTo>
                  <a:pt x="198767" y="54455"/>
                </a:lnTo>
                <a:lnTo>
                  <a:pt x="240416" y="78451"/>
                </a:lnTo>
                <a:lnTo>
                  <a:pt x="277617" y="108717"/>
                </a:lnTo>
                <a:lnTo>
                  <a:pt x="289389" y="131558"/>
                </a:lnTo>
                <a:lnTo>
                  <a:pt x="288444" y="138530"/>
                </a:lnTo>
                <a:lnTo>
                  <a:pt x="285112" y="145243"/>
                </a:lnTo>
                <a:lnTo>
                  <a:pt x="280037" y="150759"/>
                </a:lnTo>
                <a:lnTo>
                  <a:pt x="273865" y="154138"/>
                </a:lnTo>
                <a:lnTo>
                  <a:pt x="266596" y="155381"/>
                </a:lnTo>
                <a:lnTo>
                  <a:pt x="326535" y="155381"/>
                </a:lnTo>
                <a:lnTo>
                  <a:pt x="336032" y="114143"/>
                </a:lnTo>
                <a:lnTo>
                  <a:pt x="334693" y="105687"/>
                </a:lnTo>
                <a:lnTo>
                  <a:pt x="310861" y="64796"/>
                </a:lnTo>
                <a:lnTo>
                  <a:pt x="302744" y="56764"/>
                </a:lnTo>
                <a:lnTo>
                  <a:pt x="295599" y="50490"/>
                </a:lnTo>
                <a:close/>
              </a:path>
            </a:pathLst>
          </a:custGeom>
          <a:solidFill>
            <a:srgbClr val="000000"/>
          </a:solidFill>
        </p:spPr>
        <p:txBody>
          <a:bodyPr wrap="square" lIns="0" tIns="0" rIns="0" bIns="0" rtlCol="0"/>
          <a:lstStyle/>
          <a:p>
            <a:endParaRPr sz="1588"/>
          </a:p>
        </p:txBody>
      </p:sp>
      <p:sp>
        <p:nvSpPr>
          <p:cNvPr id="13" name="object 13"/>
          <p:cNvSpPr txBox="1"/>
          <p:nvPr/>
        </p:nvSpPr>
        <p:spPr>
          <a:xfrm>
            <a:off x="3484933" y="4948518"/>
            <a:ext cx="365312" cy="325923"/>
          </a:xfrm>
          <a:prstGeom prst="rect">
            <a:avLst/>
          </a:prstGeom>
        </p:spPr>
        <p:txBody>
          <a:bodyPr vert="horz" wrap="square" lIns="0" tIns="0" rIns="0" bIns="0" rtlCol="0">
            <a:spAutoFit/>
          </a:bodyPr>
          <a:lstStyle/>
          <a:p>
            <a:pPr marL="11206"/>
            <a:r>
              <a:rPr sz="2118" b="1" dirty="0">
                <a:latin typeface="Tahoma"/>
                <a:cs typeface="Tahoma"/>
              </a:rPr>
              <a:t>90</a:t>
            </a:r>
            <a:endParaRPr sz="2118">
              <a:latin typeface="Tahoma"/>
              <a:cs typeface="Tahoma"/>
            </a:endParaRPr>
          </a:p>
        </p:txBody>
      </p:sp>
      <p:sp>
        <p:nvSpPr>
          <p:cNvPr id="14" name="object 14"/>
          <p:cNvSpPr txBox="1"/>
          <p:nvPr/>
        </p:nvSpPr>
        <p:spPr>
          <a:xfrm>
            <a:off x="5071234" y="2455209"/>
            <a:ext cx="1360954" cy="251159"/>
          </a:xfrm>
          <a:prstGeom prst="rect">
            <a:avLst/>
          </a:prstGeom>
        </p:spPr>
        <p:txBody>
          <a:bodyPr vert="horz" wrap="square" lIns="0" tIns="0" rIns="0" bIns="0" rtlCol="0">
            <a:spAutoFit/>
          </a:bodyPr>
          <a:lstStyle/>
          <a:p>
            <a:pPr marL="11206"/>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5" name="object 15"/>
          <p:cNvSpPr/>
          <p:nvPr/>
        </p:nvSpPr>
        <p:spPr>
          <a:xfrm>
            <a:off x="3359878" y="2897413"/>
            <a:ext cx="386603" cy="477931"/>
          </a:xfrm>
          <a:custGeom>
            <a:avLst/>
            <a:gdLst/>
            <a:ahLst/>
            <a:cxnLst/>
            <a:rect l="l" t="t" r="r" b="b"/>
            <a:pathLst>
              <a:path w="438150" h="541654">
                <a:moveTo>
                  <a:pt x="151536" y="414856"/>
                </a:moveTo>
                <a:lnTo>
                  <a:pt x="56307" y="414856"/>
                </a:lnTo>
                <a:lnTo>
                  <a:pt x="152756" y="481164"/>
                </a:lnTo>
                <a:lnTo>
                  <a:pt x="126337" y="519593"/>
                </a:lnTo>
                <a:lnTo>
                  <a:pt x="158235" y="541522"/>
                </a:lnTo>
                <a:lnTo>
                  <a:pt x="230295" y="436708"/>
                </a:lnTo>
                <a:lnTo>
                  <a:pt x="183320" y="436708"/>
                </a:lnTo>
                <a:lnTo>
                  <a:pt x="151536" y="414856"/>
                </a:lnTo>
                <a:close/>
              </a:path>
              <a:path w="438150" h="541654">
                <a:moveTo>
                  <a:pt x="32117" y="332756"/>
                </a:moveTo>
                <a:lnTo>
                  <a:pt x="4667" y="372684"/>
                </a:lnTo>
                <a:lnTo>
                  <a:pt x="9343" y="376379"/>
                </a:lnTo>
                <a:lnTo>
                  <a:pt x="12590" y="380446"/>
                </a:lnTo>
                <a:lnTo>
                  <a:pt x="16231" y="389318"/>
                </a:lnTo>
                <a:lnTo>
                  <a:pt x="16775" y="394166"/>
                </a:lnTo>
                <a:lnTo>
                  <a:pt x="16045" y="399427"/>
                </a:lnTo>
                <a:lnTo>
                  <a:pt x="0" y="432735"/>
                </a:lnTo>
                <a:lnTo>
                  <a:pt x="29888" y="453284"/>
                </a:lnTo>
                <a:lnTo>
                  <a:pt x="56307" y="414856"/>
                </a:lnTo>
                <a:lnTo>
                  <a:pt x="151536" y="414856"/>
                </a:lnTo>
                <a:lnTo>
                  <a:pt x="32117" y="332756"/>
                </a:lnTo>
                <a:close/>
              </a:path>
              <a:path w="438150" h="541654">
                <a:moveTo>
                  <a:pt x="209222" y="399032"/>
                </a:moveTo>
                <a:lnTo>
                  <a:pt x="183320" y="436708"/>
                </a:lnTo>
                <a:lnTo>
                  <a:pt x="230295" y="436708"/>
                </a:lnTo>
                <a:lnTo>
                  <a:pt x="241120" y="420963"/>
                </a:lnTo>
                <a:lnTo>
                  <a:pt x="209222" y="399032"/>
                </a:lnTo>
                <a:close/>
              </a:path>
              <a:path w="438150" h="541654">
                <a:moveTo>
                  <a:pt x="182444" y="159923"/>
                </a:moveTo>
                <a:lnTo>
                  <a:pt x="141559" y="174037"/>
                </a:lnTo>
                <a:lnTo>
                  <a:pt x="114417" y="206849"/>
                </a:lnTo>
                <a:lnTo>
                  <a:pt x="103103" y="248969"/>
                </a:lnTo>
                <a:lnTo>
                  <a:pt x="103137" y="251264"/>
                </a:lnTo>
                <a:lnTo>
                  <a:pt x="121191" y="293269"/>
                </a:lnTo>
                <a:lnTo>
                  <a:pt x="155329" y="325121"/>
                </a:lnTo>
                <a:lnTo>
                  <a:pt x="189586" y="347617"/>
                </a:lnTo>
                <a:lnTo>
                  <a:pt x="230242" y="364090"/>
                </a:lnTo>
                <a:lnTo>
                  <a:pt x="248616" y="366102"/>
                </a:lnTo>
                <a:lnTo>
                  <a:pt x="257431" y="365475"/>
                </a:lnTo>
                <a:lnTo>
                  <a:pt x="296617" y="345058"/>
                </a:lnTo>
                <a:lnTo>
                  <a:pt x="318137" y="315303"/>
                </a:lnTo>
                <a:lnTo>
                  <a:pt x="258198" y="315303"/>
                </a:lnTo>
                <a:lnTo>
                  <a:pt x="249830" y="314410"/>
                </a:lnTo>
                <a:lnTo>
                  <a:pt x="214320" y="297813"/>
                </a:lnTo>
                <a:lnTo>
                  <a:pt x="170531" y="266145"/>
                </a:lnTo>
                <a:lnTo>
                  <a:pt x="149554" y="234371"/>
                </a:lnTo>
                <a:lnTo>
                  <a:pt x="150545" y="227430"/>
                </a:lnTo>
                <a:lnTo>
                  <a:pt x="153893" y="220727"/>
                </a:lnTo>
                <a:lnTo>
                  <a:pt x="158987" y="215150"/>
                </a:lnTo>
                <a:lnTo>
                  <a:pt x="165133" y="211712"/>
                </a:lnTo>
                <a:lnTo>
                  <a:pt x="172328" y="210412"/>
                </a:lnTo>
                <a:lnTo>
                  <a:pt x="287200" y="210412"/>
                </a:lnTo>
                <a:lnTo>
                  <a:pt x="285165" y="208625"/>
                </a:lnTo>
                <a:lnTo>
                  <a:pt x="252318" y="184985"/>
                </a:lnTo>
                <a:lnTo>
                  <a:pt x="210477" y="164570"/>
                </a:lnTo>
                <a:lnTo>
                  <a:pt x="191478" y="160411"/>
                </a:lnTo>
                <a:lnTo>
                  <a:pt x="182444" y="159923"/>
                </a:lnTo>
                <a:close/>
              </a:path>
              <a:path w="438150" h="541654">
                <a:moveTo>
                  <a:pt x="287200" y="210412"/>
                </a:moveTo>
                <a:lnTo>
                  <a:pt x="172328" y="210412"/>
                </a:lnTo>
                <a:lnTo>
                  <a:pt x="180574" y="211251"/>
                </a:lnTo>
                <a:lnTo>
                  <a:pt x="190368" y="214377"/>
                </a:lnTo>
                <a:lnTo>
                  <a:pt x="232018" y="238373"/>
                </a:lnTo>
                <a:lnTo>
                  <a:pt x="269219" y="268639"/>
                </a:lnTo>
                <a:lnTo>
                  <a:pt x="280991" y="291480"/>
                </a:lnTo>
                <a:lnTo>
                  <a:pt x="280046" y="298453"/>
                </a:lnTo>
                <a:lnTo>
                  <a:pt x="276713" y="305167"/>
                </a:lnTo>
                <a:lnTo>
                  <a:pt x="271639" y="310681"/>
                </a:lnTo>
                <a:lnTo>
                  <a:pt x="265467" y="314060"/>
                </a:lnTo>
                <a:lnTo>
                  <a:pt x="258198" y="315303"/>
                </a:lnTo>
                <a:lnTo>
                  <a:pt x="318137" y="315303"/>
                </a:lnTo>
                <a:lnTo>
                  <a:pt x="327634" y="274065"/>
                </a:lnTo>
                <a:lnTo>
                  <a:pt x="326295" y="265609"/>
                </a:lnTo>
                <a:lnTo>
                  <a:pt x="302463" y="224720"/>
                </a:lnTo>
                <a:lnTo>
                  <a:pt x="294345" y="216687"/>
                </a:lnTo>
                <a:lnTo>
                  <a:pt x="287200" y="210412"/>
                </a:lnTo>
                <a:close/>
              </a:path>
              <a:path w="438150" h="541654">
                <a:moveTo>
                  <a:pt x="292390" y="0"/>
                </a:moveTo>
                <a:lnTo>
                  <a:pt x="251506" y="14114"/>
                </a:lnTo>
                <a:lnTo>
                  <a:pt x="224363" y="46926"/>
                </a:lnTo>
                <a:lnTo>
                  <a:pt x="213051" y="89046"/>
                </a:lnTo>
                <a:lnTo>
                  <a:pt x="213085" y="91341"/>
                </a:lnTo>
                <a:lnTo>
                  <a:pt x="231139" y="133346"/>
                </a:lnTo>
                <a:lnTo>
                  <a:pt x="265275" y="165198"/>
                </a:lnTo>
                <a:lnTo>
                  <a:pt x="299532" y="187693"/>
                </a:lnTo>
                <a:lnTo>
                  <a:pt x="340189" y="204167"/>
                </a:lnTo>
                <a:lnTo>
                  <a:pt x="358564" y="206179"/>
                </a:lnTo>
                <a:lnTo>
                  <a:pt x="367379" y="205552"/>
                </a:lnTo>
                <a:lnTo>
                  <a:pt x="406564" y="185135"/>
                </a:lnTo>
                <a:lnTo>
                  <a:pt x="428084" y="155381"/>
                </a:lnTo>
                <a:lnTo>
                  <a:pt x="368144" y="155381"/>
                </a:lnTo>
                <a:lnTo>
                  <a:pt x="359777" y="154487"/>
                </a:lnTo>
                <a:lnTo>
                  <a:pt x="324267" y="137890"/>
                </a:lnTo>
                <a:lnTo>
                  <a:pt x="280478" y="106222"/>
                </a:lnTo>
                <a:lnTo>
                  <a:pt x="259502" y="74447"/>
                </a:lnTo>
                <a:lnTo>
                  <a:pt x="260492" y="67506"/>
                </a:lnTo>
                <a:lnTo>
                  <a:pt x="263839" y="60803"/>
                </a:lnTo>
                <a:lnTo>
                  <a:pt x="268935" y="55226"/>
                </a:lnTo>
                <a:lnTo>
                  <a:pt x="275080" y="51788"/>
                </a:lnTo>
                <a:lnTo>
                  <a:pt x="282276" y="50488"/>
                </a:lnTo>
                <a:lnTo>
                  <a:pt x="397147" y="50488"/>
                </a:lnTo>
                <a:lnTo>
                  <a:pt x="395113" y="48701"/>
                </a:lnTo>
                <a:lnTo>
                  <a:pt x="362264" y="25062"/>
                </a:lnTo>
                <a:lnTo>
                  <a:pt x="320424" y="4647"/>
                </a:lnTo>
                <a:lnTo>
                  <a:pt x="301425" y="488"/>
                </a:lnTo>
                <a:lnTo>
                  <a:pt x="292390" y="0"/>
                </a:lnTo>
                <a:close/>
              </a:path>
              <a:path w="438150" h="541654">
                <a:moveTo>
                  <a:pt x="397147" y="50488"/>
                </a:moveTo>
                <a:lnTo>
                  <a:pt x="282276" y="50488"/>
                </a:lnTo>
                <a:lnTo>
                  <a:pt x="290522" y="51328"/>
                </a:lnTo>
                <a:lnTo>
                  <a:pt x="300316" y="54454"/>
                </a:lnTo>
                <a:lnTo>
                  <a:pt x="341965" y="78450"/>
                </a:lnTo>
                <a:lnTo>
                  <a:pt x="379167" y="108716"/>
                </a:lnTo>
                <a:lnTo>
                  <a:pt x="390938" y="131557"/>
                </a:lnTo>
                <a:lnTo>
                  <a:pt x="389994" y="138530"/>
                </a:lnTo>
                <a:lnTo>
                  <a:pt x="386661" y="145243"/>
                </a:lnTo>
                <a:lnTo>
                  <a:pt x="381586" y="150759"/>
                </a:lnTo>
                <a:lnTo>
                  <a:pt x="375414" y="154138"/>
                </a:lnTo>
                <a:lnTo>
                  <a:pt x="368144" y="155381"/>
                </a:lnTo>
                <a:lnTo>
                  <a:pt x="428084" y="155381"/>
                </a:lnTo>
                <a:lnTo>
                  <a:pt x="437580" y="114142"/>
                </a:lnTo>
                <a:lnTo>
                  <a:pt x="436241" y="105686"/>
                </a:lnTo>
                <a:lnTo>
                  <a:pt x="412409" y="64795"/>
                </a:lnTo>
                <a:lnTo>
                  <a:pt x="404292" y="56763"/>
                </a:lnTo>
                <a:lnTo>
                  <a:pt x="397147" y="50488"/>
                </a:lnTo>
                <a:close/>
              </a:path>
            </a:pathLst>
          </a:custGeom>
          <a:solidFill>
            <a:srgbClr val="000000"/>
          </a:solidFill>
        </p:spPr>
        <p:txBody>
          <a:bodyPr wrap="square" lIns="0" tIns="0" rIns="0" bIns="0" rtlCol="0"/>
          <a:lstStyle/>
          <a:p>
            <a:endParaRPr sz="1588"/>
          </a:p>
        </p:txBody>
      </p:sp>
      <p:sp>
        <p:nvSpPr>
          <p:cNvPr id="16" name="object 16"/>
          <p:cNvSpPr/>
          <p:nvPr/>
        </p:nvSpPr>
        <p:spPr>
          <a:xfrm>
            <a:off x="5161368" y="2854533"/>
            <a:ext cx="407894" cy="463363"/>
          </a:xfrm>
          <a:custGeom>
            <a:avLst/>
            <a:gdLst/>
            <a:ahLst/>
            <a:cxnLst/>
            <a:rect l="l" t="t" r="r" b="b"/>
            <a:pathLst>
              <a:path w="462279" h="525145">
                <a:moveTo>
                  <a:pt x="383341" y="318667"/>
                </a:moveTo>
                <a:lnTo>
                  <a:pt x="345215" y="326536"/>
                </a:lnTo>
                <a:lnTo>
                  <a:pt x="301179" y="351297"/>
                </a:lnTo>
                <a:lnTo>
                  <a:pt x="270669" y="375424"/>
                </a:lnTo>
                <a:lnTo>
                  <a:pt x="245055" y="407653"/>
                </a:lnTo>
                <a:lnTo>
                  <a:pt x="237201" y="441556"/>
                </a:lnTo>
                <a:lnTo>
                  <a:pt x="238174" y="450287"/>
                </a:lnTo>
                <a:lnTo>
                  <a:pt x="254548" y="487108"/>
                </a:lnTo>
                <a:lnTo>
                  <a:pt x="283147" y="515703"/>
                </a:lnTo>
                <a:lnTo>
                  <a:pt x="316054" y="525075"/>
                </a:lnTo>
                <a:lnTo>
                  <a:pt x="325046" y="524621"/>
                </a:lnTo>
                <a:lnTo>
                  <a:pt x="364503" y="512114"/>
                </a:lnTo>
                <a:lnTo>
                  <a:pt x="398172" y="492118"/>
                </a:lnTo>
                <a:lnTo>
                  <a:pt x="421666" y="474107"/>
                </a:lnTo>
                <a:lnTo>
                  <a:pt x="306721" y="474107"/>
                </a:lnTo>
                <a:lnTo>
                  <a:pt x="299451" y="472864"/>
                </a:lnTo>
                <a:lnTo>
                  <a:pt x="293279" y="469484"/>
                </a:lnTo>
                <a:lnTo>
                  <a:pt x="288204" y="463969"/>
                </a:lnTo>
                <a:lnTo>
                  <a:pt x="284872" y="457256"/>
                </a:lnTo>
                <a:lnTo>
                  <a:pt x="283927" y="450283"/>
                </a:lnTo>
                <a:lnTo>
                  <a:pt x="285370" y="443050"/>
                </a:lnTo>
                <a:lnTo>
                  <a:pt x="317412" y="408346"/>
                </a:lnTo>
                <a:lnTo>
                  <a:pt x="362661" y="378800"/>
                </a:lnTo>
                <a:lnTo>
                  <a:pt x="392647" y="369297"/>
                </a:lnTo>
                <a:lnTo>
                  <a:pt x="452411" y="369297"/>
                </a:lnTo>
                <a:lnTo>
                  <a:pt x="450805" y="366127"/>
                </a:lnTo>
                <a:lnTo>
                  <a:pt x="424089" y="333607"/>
                </a:lnTo>
                <a:lnTo>
                  <a:pt x="392191" y="319363"/>
                </a:lnTo>
                <a:lnTo>
                  <a:pt x="383341" y="318667"/>
                </a:lnTo>
                <a:close/>
              </a:path>
              <a:path w="462279" h="525145">
                <a:moveTo>
                  <a:pt x="452411" y="369297"/>
                </a:moveTo>
                <a:lnTo>
                  <a:pt x="392647" y="369297"/>
                </a:lnTo>
                <a:lnTo>
                  <a:pt x="399840" y="370593"/>
                </a:lnTo>
                <a:lnTo>
                  <a:pt x="405966" y="374004"/>
                </a:lnTo>
                <a:lnTo>
                  <a:pt x="411025" y="379530"/>
                </a:lnTo>
                <a:lnTo>
                  <a:pt x="414408" y="386284"/>
                </a:lnTo>
                <a:lnTo>
                  <a:pt x="415418" y="393252"/>
                </a:lnTo>
                <a:lnTo>
                  <a:pt x="414054" y="400437"/>
                </a:lnTo>
                <a:lnTo>
                  <a:pt x="382019" y="435020"/>
                </a:lnTo>
                <a:lnTo>
                  <a:pt x="336875" y="464488"/>
                </a:lnTo>
                <a:lnTo>
                  <a:pt x="306721" y="474107"/>
                </a:lnTo>
                <a:lnTo>
                  <a:pt x="421666" y="474107"/>
                </a:lnTo>
                <a:lnTo>
                  <a:pt x="449090" y="444391"/>
                </a:lnTo>
                <a:lnTo>
                  <a:pt x="461998" y="402296"/>
                </a:lnTo>
                <a:lnTo>
                  <a:pt x="461143" y="393604"/>
                </a:lnTo>
                <a:lnTo>
                  <a:pt x="459035" y="384733"/>
                </a:lnTo>
                <a:lnTo>
                  <a:pt x="455590" y="375574"/>
                </a:lnTo>
                <a:lnTo>
                  <a:pt x="452411" y="369297"/>
                </a:lnTo>
                <a:close/>
              </a:path>
              <a:path w="462279" h="525145">
                <a:moveTo>
                  <a:pt x="273395" y="158743"/>
                </a:moveTo>
                <a:lnTo>
                  <a:pt x="235267" y="166612"/>
                </a:lnTo>
                <a:lnTo>
                  <a:pt x="191231" y="191373"/>
                </a:lnTo>
                <a:lnTo>
                  <a:pt x="160722" y="215501"/>
                </a:lnTo>
                <a:lnTo>
                  <a:pt x="135108" y="247729"/>
                </a:lnTo>
                <a:lnTo>
                  <a:pt x="127253" y="281632"/>
                </a:lnTo>
                <a:lnTo>
                  <a:pt x="128226" y="290362"/>
                </a:lnTo>
                <a:lnTo>
                  <a:pt x="144600" y="327185"/>
                </a:lnTo>
                <a:lnTo>
                  <a:pt x="173201" y="355781"/>
                </a:lnTo>
                <a:lnTo>
                  <a:pt x="206108" y="365152"/>
                </a:lnTo>
                <a:lnTo>
                  <a:pt x="215100" y="364699"/>
                </a:lnTo>
                <a:lnTo>
                  <a:pt x="254555" y="352192"/>
                </a:lnTo>
                <a:lnTo>
                  <a:pt x="288226" y="332195"/>
                </a:lnTo>
                <a:lnTo>
                  <a:pt x="311720" y="314183"/>
                </a:lnTo>
                <a:lnTo>
                  <a:pt x="196774" y="314183"/>
                </a:lnTo>
                <a:lnTo>
                  <a:pt x="189504" y="312940"/>
                </a:lnTo>
                <a:lnTo>
                  <a:pt x="183332" y="309561"/>
                </a:lnTo>
                <a:lnTo>
                  <a:pt x="178257" y="304046"/>
                </a:lnTo>
                <a:lnTo>
                  <a:pt x="174925" y="297333"/>
                </a:lnTo>
                <a:lnTo>
                  <a:pt x="173980" y="290360"/>
                </a:lnTo>
                <a:lnTo>
                  <a:pt x="175423" y="283127"/>
                </a:lnTo>
                <a:lnTo>
                  <a:pt x="207465" y="248423"/>
                </a:lnTo>
                <a:lnTo>
                  <a:pt x="252714" y="218877"/>
                </a:lnTo>
                <a:lnTo>
                  <a:pt x="282699" y="209374"/>
                </a:lnTo>
                <a:lnTo>
                  <a:pt x="342464" y="209374"/>
                </a:lnTo>
                <a:lnTo>
                  <a:pt x="340858" y="206203"/>
                </a:lnTo>
                <a:lnTo>
                  <a:pt x="314142" y="173683"/>
                </a:lnTo>
                <a:lnTo>
                  <a:pt x="282244" y="159439"/>
                </a:lnTo>
                <a:lnTo>
                  <a:pt x="273395" y="158743"/>
                </a:lnTo>
                <a:close/>
              </a:path>
              <a:path w="462279" h="525145">
                <a:moveTo>
                  <a:pt x="342464" y="209374"/>
                </a:moveTo>
                <a:lnTo>
                  <a:pt x="282699" y="209374"/>
                </a:lnTo>
                <a:lnTo>
                  <a:pt x="289892" y="210670"/>
                </a:lnTo>
                <a:lnTo>
                  <a:pt x="296019" y="214081"/>
                </a:lnTo>
                <a:lnTo>
                  <a:pt x="301078" y="219607"/>
                </a:lnTo>
                <a:lnTo>
                  <a:pt x="304461" y="226361"/>
                </a:lnTo>
                <a:lnTo>
                  <a:pt x="305471" y="233329"/>
                </a:lnTo>
                <a:lnTo>
                  <a:pt x="304107" y="240513"/>
                </a:lnTo>
                <a:lnTo>
                  <a:pt x="272072" y="275096"/>
                </a:lnTo>
                <a:lnTo>
                  <a:pt x="226928" y="304564"/>
                </a:lnTo>
                <a:lnTo>
                  <a:pt x="196774" y="314183"/>
                </a:lnTo>
                <a:lnTo>
                  <a:pt x="311720" y="314183"/>
                </a:lnTo>
                <a:lnTo>
                  <a:pt x="339142" y="284467"/>
                </a:lnTo>
                <a:lnTo>
                  <a:pt x="352051" y="242373"/>
                </a:lnTo>
                <a:lnTo>
                  <a:pt x="351195" y="233681"/>
                </a:lnTo>
                <a:lnTo>
                  <a:pt x="349088" y="224810"/>
                </a:lnTo>
                <a:lnTo>
                  <a:pt x="345642" y="215651"/>
                </a:lnTo>
                <a:lnTo>
                  <a:pt x="342464" y="209374"/>
                </a:lnTo>
                <a:close/>
              </a:path>
              <a:path w="462279" h="525145">
                <a:moveTo>
                  <a:pt x="31898" y="86856"/>
                </a:moveTo>
                <a:lnTo>
                  <a:pt x="0" y="108786"/>
                </a:lnTo>
                <a:lnTo>
                  <a:pt x="82885" y="229348"/>
                </a:lnTo>
                <a:lnTo>
                  <a:pt x="114783" y="207417"/>
                </a:lnTo>
                <a:lnTo>
                  <a:pt x="88882" y="169741"/>
                </a:lnTo>
                <a:lnTo>
                  <a:pt x="153546" y="125285"/>
                </a:lnTo>
                <a:lnTo>
                  <a:pt x="58318" y="125285"/>
                </a:lnTo>
                <a:lnTo>
                  <a:pt x="31898" y="86856"/>
                </a:lnTo>
                <a:close/>
              </a:path>
              <a:path w="462279" h="525145">
                <a:moveTo>
                  <a:pt x="158235" y="0"/>
                </a:moveTo>
                <a:lnTo>
                  <a:pt x="128347" y="20548"/>
                </a:lnTo>
                <a:lnTo>
                  <a:pt x="154767" y="58977"/>
                </a:lnTo>
                <a:lnTo>
                  <a:pt x="58318" y="125285"/>
                </a:lnTo>
                <a:lnTo>
                  <a:pt x="153546" y="125285"/>
                </a:lnTo>
                <a:lnTo>
                  <a:pt x="240085" y="65789"/>
                </a:lnTo>
                <a:lnTo>
                  <a:pt x="215963" y="30703"/>
                </a:lnTo>
                <a:lnTo>
                  <a:pt x="192962" y="30703"/>
                </a:lnTo>
                <a:lnTo>
                  <a:pt x="188240" y="29475"/>
                </a:lnTo>
                <a:lnTo>
                  <a:pt x="162106" y="5629"/>
                </a:lnTo>
                <a:lnTo>
                  <a:pt x="158235" y="0"/>
                </a:lnTo>
                <a:close/>
              </a:path>
              <a:path w="462279" h="525145">
                <a:moveTo>
                  <a:pt x="212634" y="25862"/>
                </a:moveTo>
                <a:lnTo>
                  <a:pt x="207509" y="28903"/>
                </a:lnTo>
                <a:lnTo>
                  <a:pt x="202551"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17" name="object 17"/>
          <p:cNvSpPr/>
          <p:nvPr/>
        </p:nvSpPr>
        <p:spPr>
          <a:xfrm>
            <a:off x="5295839" y="4430359"/>
            <a:ext cx="407894" cy="463363"/>
          </a:xfrm>
          <a:custGeom>
            <a:avLst/>
            <a:gdLst/>
            <a:ahLst/>
            <a:cxnLst/>
            <a:rect l="l" t="t" r="r" b="b"/>
            <a:pathLst>
              <a:path w="462279" h="525145">
                <a:moveTo>
                  <a:pt x="383341" y="318668"/>
                </a:moveTo>
                <a:lnTo>
                  <a:pt x="345215" y="326536"/>
                </a:lnTo>
                <a:lnTo>
                  <a:pt x="301177" y="351297"/>
                </a:lnTo>
                <a:lnTo>
                  <a:pt x="270669" y="375424"/>
                </a:lnTo>
                <a:lnTo>
                  <a:pt x="245055" y="407653"/>
                </a:lnTo>
                <a:lnTo>
                  <a:pt x="237200" y="441556"/>
                </a:lnTo>
                <a:lnTo>
                  <a:pt x="238173" y="450287"/>
                </a:lnTo>
                <a:lnTo>
                  <a:pt x="254547" y="487108"/>
                </a:lnTo>
                <a:lnTo>
                  <a:pt x="283147" y="515705"/>
                </a:lnTo>
                <a:lnTo>
                  <a:pt x="316054" y="525076"/>
                </a:lnTo>
                <a:lnTo>
                  <a:pt x="325046" y="524622"/>
                </a:lnTo>
                <a:lnTo>
                  <a:pt x="364502" y="512116"/>
                </a:lnTo>
                <a:lnTo>
                  <a:pt x="398171" y="492118"/>
                </a:lnTo>
                <a:lnTo>
                  <a:pt x="421666" y="474107"/>
                </a:lnTo>
                <a:lnTo>
                  <a:pt x="306720" y="474107"/>
                </a:lnTo>
                <a:lnTo>
                  <a:pt x="299450" y="472864"/>
                </a:lnTo>
                <a:lnTo>
                  <a:pt x="293278" y="469485"/>
                </a:lnTo>
                <a:lnTo>
                  <a:pt x="288203" y="463970"/>
                </a:lnTo>
                <a:lnTo>
                  <a:pt x="284871" y="457256"/>
                </a:lnTo>
                <a:lnTo>
                  <a:pt x="283927" y="450283"/>
                </a:lnTo>
                <a:lnTo>
                  <a:pt x="285369" y="443051"/>
                </a:lnTo>
                <a:lnTo>
                  <a:pt x="317412" y="408346"/>
                </a:lnTo>
                <a:lnTo>
                  <a:pt x="362661" y="378801"/>
                </a:lnTo>
                <a:lnTo>
                  <a:pt x="392646" y="369298"/>
                </a:lnTo>
                <a:lnTo>
                  <a:pt x="452410" y="369298"/>
                </a:lnTo>
                <a:lnTo>
                  <a:pt x="450804" y="366127"/>
                </a:lnTo>
                <a:lnTo>
                  <a:pt x="424089" y="333607"/>
                </a:lnTo>
                <a:lnTo>
                  <a:pt x="392191" y="319364"/>
                </a:lnTo>
                <a:lnTo>
                  <a:pt x="383341" y="318668"/>
                </a:lnTo>
                <a:close/>
              </a:path>
              <a:path w="462279" h="525145">
                <a:moveTo>
                  <a:pt x="452410" y="369298"/>
                </a:moveTo>
                <a:lnTo>
                  <a:pt x="392646" y="369298"/>
                </a:lnTo>
                <a:lnTo>
                  <a:pt x="399839" y="370593"/>
                </a:lnTo>
                <a:lnTo>
                  <a:pt x="405965" y="374004"/>
                </a:lnTo>
                <a:lnTo>
                  <a:pt x="411025" y="379530"/>
                </a:lnTo>
                <a:lnTo>
                  <a:pt x="414407" y="386284"/>
                </a:lnTo>
                <a:lnTo>
                  <a:pt x="415417" y="393253"/>
                </a:lnTo>
                <a:lnTo>
                  <a:pt x="414054" y="400437"/>
                </a:lnTo>
                <a:lnTo>
                  <a:pt x="382019" y="435020"/>
                </a:lnTo>
                <a:lnTo>
                  <a:pt x="336874" y="464488"/>
                </a:lnTo>
                <a:lnTo>
                  <a:pt x="306720" y="474107"/>
                </a:lnTo>
                <a:lnTo>
                  <a:pt x="421666" y="474107"/>
                </a:lnTo>
                <a:lnTo>
                  <a:pt x="449089" y="444391"/>
                </a:lnTo>
                <a:lnTo>
                  <a:pt x="461998" y="402297"/>
                </a:lnTo>
                <a:lnTo>
                  <a:pt x="461143" y="393604"/>
                </a:lnTo>
                <a:lnTo>
                  <a:pt x="459035" y="384733"/>
                </a:lnTo>
                <a:lnTo>
                  <a:pt x="455589" y="375574"/>
                </a:lnTo>
                <a:lnTo>
                  <a:pt x="452410" y="369298"/>
                </a:lnTo>
                <a:close/>
              </a:path>
              <a:path w="462279" h="525145">
                <a:moveTo>
                  <a:pt x="141845" y="246780"/>
                </a:moveTo>
                <a:lnTo>
                  <a:pt x="109946" y="268710"/>
                </a:lnTo>
                <a:lnTo>
                  <a:pt x="192832" y="389271"/>
                </a:lnTo>
                <a:lnTo>
                  <a:pt x="224730" y="367341"/>
                </a:lnTo>
                <a:lnTo>
                  <a:pt x="198828" y="329666"/>
                </a:lnTo>
                <a:lnTo>
                  <a:pt x="263493" y="285208"/>
                </a:lnTo>
                <a:lnTo>
                  <a:pt x="168264" y="285208"/>
                </a:lnTo>
                <a:lnTo>
                  <a:pt x="141845" y="246780"/>
                </a:lnTo>
                <a:close/>
              </a:path>
              <a:path w="462279" h="525145">
                <a:moveTo>
                  <a:pt x="268182" y="159923"/>
                </a:moveTo>
                <a:lnTo>
                  <a:pt x="238293" y="180472"/>
                </a:lnTo>
                <a:lnTo>
                  <a:pt x="264713" y="218901"/>
                </a:lnTo>
                <a:lnTo>
                  <a:pt x="168264" y="285208"/>
                </a:lnTo>
                <a:lnTo>
                  <a:pt x="263493" y="285208"/>
                </a:lnTo>
                <a:lnTo>
                  <a:pt x="350032" y="225713"/>
                </a:lnTo>
                <a:lnTo>
                  <a:pt x="325909" y="190627"/>
                </a:lnTo>
                <a:lnTo>
                  <a:pt x="302910" y="190627"/>
                </a:lnTo>
                <a:lnTo>
                  <a:pt x="298187" y="189398"/>
                </a:lnTo>
                <a:lnTo>
                  <a:pt x="272053" y="165553"/>
                </a:lnTo>
                <a:lnTo>
                  <a:pt x="268182" y="159923"/>
                </a:lnTo>
                <a:close/>
              </a:path>
              <a:path w="462279" h="525145">
                <a:moveTo>
                  <a:pt x="31897" y="86856"/>
                </a:moveTo>
                <a:lnTo>
                  <a:pt x="0" y="108786"/>
                </a:lnTo>
                <a:lnTo>
                  <a:pt x="82885" y="229348"/>
                </a:lnTo>
                <a:lnTo>
                  <a:pt x="114783" y="207417"/>
                </a:lnTo>
                <a:lnTo>
                  <a:pt x="88880" y="169743"/>
                </a:lnTo>
                <a:lnTo>
                  <a:pt x="153546" y="125285"/>
                </a:lnTo>
                <a:lnTo>
                  <a:pt x="58317" y="125285"/>
                </a:lnTo>
                <a:lnTo>
                  <a:pt x="31897" y="86856"/>
                </a:lnTo>
                <a:close/>
              </a:path>
              <a:path w="462279" h="525145">
                <a:moveTo>
                  <a:pt x="322581" y="185785"/>
                </a:moveTo>
                <a:lnTo>
                  <a:pt x="317456" y="188827"/>
                </a:lnTo>
                <a:lnTo>
                  <a:pt x="312497" y="190404"/>
                </a:lnTo>
                <a:lnTo>
                  <a:pt x="302910" y="190627"/>
                </a:lnTo>
                <a:lnTo>
                  <a:pt x="325909" y="190627"/>
                </a:lnTo>
                <a:lnTo>
                  <a:pt x="322581" y="185785"/>
                </a:lnTo>
                <a:close/>
              </a:path>
              <a:path w="462279" h="525145">
                <a:moveTo>
                  <a:pt x="158235" y="0"/>
                </a:moveTo>
                <a:lnTo>
                  <a:pt x="128346" y="20548"/>
                </a:lnTo>
                <a:lnTo>
                  <a:pt x="154766" y="58977"/>
                </a:lnTo>
                <a:lnTo>
                  <a:pt x="58317" y="125285"/>
                </a:lnTo>
                <a:lnTo>
                  <a:pt x="153546" y="125285"/>
                </a:lnTo>
                <a:lnTo>
                  <a:pt x="240084" y="65791"/>
                </a:lnTo>
                <a:lnTo>
                  <a:pt x="215963" y="30703"/>
                </a:lnTo>
                <a:lnTo>
                  <a:pt x="192962" y="30703"/>
                </a:lnTo>
                <a:lnTo>
                  <a:pt x="188240" y="29475"/>
                </a:lnTo>
                <a:lnTo>
                  <a:pt x="162106" y="5631"/>
                </a:lnTo>
                <a:lnTo>
                  <a:pt x="158235" y="0"/>
                </a:lnTo>
                <a:close/>
              </a:path>
              <a:path w="462279" h="525145">
                <a:moveTo>
                  <a:pt x="212634" y="25862"/>
                </a:moveTo>
                <a:lnTo>
                  <a:pt x="207509" y="28903"/>
                </a:lnTo>
                <a:lnTo>
                  <a:pt x="202549"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18" name="object 18"/>
          <p:cNvSpPr txBox="1"/>
          <p:nvPr/>
        </p:nvSpPr>
        <p:spPr>
          <a:xfrm>
            <a:off x="5181049" y="5486401"/>
            <a:ext cx="536201" cy="325923"/>
          </a:xfrm>
          <a:prstGeom prst="rect">
            <a:avLst/>
          </a:prstGeom>
        </p:spPr>
        <p:txBody>
          <a:bodyPr vert="horz" wrap="square" lIns="0" tIns="0" rIns="0" bIns="0" rtlCol="0">
            <a:spAutoFit/>
          </a:bodyPr>
          <a:lstStyle/>
          <a:p>
            <a:pPr marL="11206"/>
            <a:r>
              <a:rPr sz="2118" b="1" dirty="0">
                <a:latin typeface="Tahoma"/>
                <a:cs typeface="Tahoma"/>
              </a:rPr>
              <a:t>110</a:t>
            </a:r>
            <a:endParaRPr sz="2118">
              <a:latin typeface="Tahoma"/>
              <a:cs typeface="Tahoma"/>
            </a:endParaRPr>
          </a:p>
        </p:txBody>
      </p:sp>
      <p:sp>
        <p:nvSpPr>
          <p:cNvPr id="19" name="object 19"/>
          <p:cNvSpPr/>
          <p:nvPr/>
        </p:nvSpPr>
        <p:spPr>
          <a:xfrm>
            <a:off x="2377952" y="4582769"/>
            <a:ext cx="914953" cy="962089"/>
          </a:xfrm>
          <a:prstGeom prst="rect">
            <a:avLst/>
          </a:prstGeom>
          <a:blipFill>
            <a:blip r:embed="rId4" cstate="print"/>
            <a:stretch>
              <a:fillRect/>
            </a:stretch>
          </a:blipFill>
        </p:spPr>
        <p:txBody>
          <a:bodyPr wrap="square" lIns="0" tIns="0" rIns="0" bIns="0" rtlCol="0"/>
          <a:lstStyle/>
          <a:p>
            <a:endParaRPr sz="1588"/>
          </a:p>
        </p:txBody>
      </p:sp>
      <p:sp>
        <p:nvSpPr>
          <p:cNvPr id="20" name="object 20"/>
          <p:cNvSpPr txBox="1"/>
          <p:nvPr/>
        </p:nvSpPr>
        <p:spPr>
          <a:xfrm>
            <a:off x="809879" y="2344271"/>
            <a:ext cx="1991846" cy="641201"/>
          </a:xfrm>
          <a:prstGeom prst="rect">
            <a:avLst/>
          </a:prstGeom>
        </p:spPr>
        <p:txBody>
          <a:bodyPr vert="horz" wrap="square" lIns="0" tIns="0" rIns="0" bIns="0" rtlCol="0">
            <a:spAutoFit/>
          </a:bodyPr>
          <a:lstStyle/>
          <a:p>
            <a:pPr marL="137840" marR="4483" indent="-127194">
              <a:lnSpc>
                <a:spcPts val="2471"/>
              </a:lnSpc>
            </a:pPr>
            <a:r>
              <a:rPr sz="2118" b="1" dirty="0">
                <a:latin typeface="Tahoma"/>
                <a:cs typeface="Tahoma"/>
              </a:rPr>
              <a:t>OK,</a:t>
            </a:r>
            <a:r>
              <a:rPr sz="2118" b="1" spc="-53" dirty="0">
                <a:latin typeface="Tahoma"/>
                <a:cs typeface="Tahoma"/>
              </a:rPr>
              <a:t> </a:t>
            </a:r>
            <a:r>
              <a:rPr sz="2118" b="1" spc="-4" dirty="0">
                <a:latin typeface="Tahoma"/>
                <a:cs typeface="Tahoma"/>
              </a:rPr>
              <a:t>Everybody  Synchronize!</a:t>
            </a:r>
            <a:endParaRPr sz="2118">
              <a:latin typeface="Tahoma"/>
              <a:cs typeface="Tahoma"/>
            </a:endParaRPr>
          </a:p>
        </p:txBody>
      </p:sp>
      <p:sp>
        <p:nvSpPr>
          <p:cNvPr id="21" name="object 21"/>
          <p:cNvSpPr/>
          <p:nvPr/>
        </p:nvSpPr>
        <p:spPr>
          <a:xfrm>
            <a:off x="3093638" y="3135770"/>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22" name="object 22"/>
          <p:cNvSpPr/>
          <p:nvPr/>
        </p:nvSpPr>
        <p:spPr>
          <a:xfrm>
            <a:off x="4025698" y="3092824"/>
            <a:ext cx="143996" cy="168649"/>
          </a:xfrm>
          <a:custGeom>
            <a:avLst/>
            <a:gdLst/>
            <a:ahLst/>
            <a:cxnLst/>
            <a:rect l="l" t="t" r="r" b="b"/>
            <a:pathLst>
              <a:path w="163195" h="191135">
                <a:moveTo>
                  <a:pt x="162864" y="0"/>
                </a:moveTo>
                <a:lnTo>
                  <a:pt x="0" y="101088"/>
                </a:lnTo>
                <a:lnTo>
                  <a:pt x="146016" y="190945"/>
                </a:lnTo>
                <a:lnTo>
                  <a:pt x="162864" y="0"/>
                </a:lnTo>
                <a:close/>
              </a:path>
            </a:pathLst>
          </a:custGeom>
          <a:solidFill>
            <a:srgbClr val="000000"/>
          </a:solidFill>
        </p:spPr>
        <p:txBody>
          <a:bodyPr wrap="square" lIns="0" tIns="0" rIns="0" bIns="0" rtlCol="0"/>
          <a:lstStyle/>
          <a:p>
            <a:endParaRPr sz="1588"/>
          </a:p>
        </p:txBody>
      </p:sp>
      <p:sp>
        <p:nvSpPr>
          <p:cNvPr id="23" name="object 23"/>
          <p:cNvSpPr/>
          <p:nvPr/>
        </p:nvSpPr>
        <p:spPr>
          <a:xfrm>
            <a:off x="3456426" y="5460067"/>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24" name="object 24"/>
          <p:cNvSpPr/>
          <p:nvPr/>
        </p:nvSpPr>
        <p:spPr>
          <a:xfrm>
            <a:off x="3406006" y="5421116"/>
            <a:ext cx="152960" cy="151279"/>
          </a:xfrm>
          <a:custGeom>
            <a:avLst/>
            <a:gdLst/>
            <a:ahLst/>
            <a:cxnLst/>
            <a:rect l="l" t="t" r="r" b="b"/>
            <a:pathLst>
              <a:path w="173354" h="171450">
                <a:moveTo>
                  <a:pt x="169984" y="0"/>
                </a:moveTo>
                <a:lnTo>
                  <a:pt x="0" y="88593"/>
                </a:lnTo>
                <a:lnTo>
                  <a:pt x="172866" y="171425"/>
                </a:lnTo>
                <a:lnTo>
                  <a:pt x="169984" y="0"/>
                </a:lnTo>
                <a:close/>
              </a:path>
            </a:pathLst>
          </a:custGeom>
          <a:solidFill>
            <a:srgbClr val="000000"/>
          </a:solidFill>
        </p:spPr>
        <p:txBody>
          <a:bodyPr wrap="square" lIns="0" tIns="0" rIns="0" bIns="0" rtlCol="0"/>
          <a:lstStyle/>
          <a:p>
            <a:endParaRPr sz="1588"/>
          </a:p>
        </p:txBody>
      </p:sp>
      <p:sp>
        <p:nvSpPr>
          <p:cNvPr id="25" name="object 25"/>
          <p:cNvSpPr/>
          <p:nvPr/>
        </p:nvSpPr>
        <p:spPr>
          <a:xfrm>
            <a:off x="4800949" y="3135770"/>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26" name="object 26"/>
          <p:cNvSpPr/>
          <p:nvPr/>
        </p:nvSpPr>
        <p:spPr>
          <a:xfrm>
            <a:off x="4774521" y="3092824"/>
            <a:ext cx="143996" cy="168649"/>
          </a:xfrm>
          <a:custGeom>
            <a:avLst/>
            <a:gdLst/>
            <a:ahLst/>
            <a:cxnLst/>
            <a:rect l="l" t="t" r="r" b="b"/>
            <a:pathLst>
              <a:path w="163195" h="191135">
                <a:moveTo>
                  <a:pt x="0" y="0"/>
                </a:moveTo>
                <a:lnTo>
                  <a:pt x="16847" y="190945"/>
                </a:lnTo>
                <a:lnTo>
                  <a:pt x="162864" y="101088"/>
                </a:lnTo>
                <a:lnTo>
                  <a:pt x="0" y="0"/>
                </a:lnTo>
                <a:close/>
              </a:path>
            </a:pathLst>
          </a:custGeom>
          <a:solidFill>
            <a:srgbClr val="000000"/>
          </a:solidFill>
        </p:spPr>
        <p:txBody>
          <a:bodyPr wrap="square" lIns="0" tIns="0" rIns="0" bIns="0" rtlCol="0"/>
          <a:lstStyle/>
          <a:p>
            <a:endParaRPr sz="1588"/>
          </a:p>
        </p:txBody>
      </p:sp>
      <p:sp>
        <p:nvSpPr>
          <p:cNvPr id="27" name="object 27"/>
          <p:cNvSpPr txBox="1"/>
          <p:nvPr/>
        </p:nvSpPr>
        <p:spPr>
          <a:xfrm>
            <a:off x="969881" y="5157228"/>
            <a:ext cx="2243978" cy="649409"/>
          </a:xfrm>
          <a:prstGeom prst="rect">
            <a:avLst/>
          </a:prstGeom>
        </p:spPr>
        <p:txBody>
          <a:bodyPr vert="horz" wrap="square" lIns="0" tIns="0" rIns="0" bIns="0" rtlCol="0">
            <a:spAutoFit/>
          </a:bodyPr>
          <a:lstStyle/>
          <a:p>
            <a:pPr marL="11206"/>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a:p>
            <a:pPr marL="1195731">
              <a:spcBef>
                <a:spcPts val="1160"/>
              </a:spcBef>
            </a:pPr>
            <a:r>
              <a:rPr sz="1588" b="1" dirty="0">
                <a:latin typeface="Tahoma"/>
                <a:cs typeface="Tahoma"/>
              </a:rPr>
              <a:t>Time =</a:t>
            </a:r>
            <a:r>
              <a:rPr sz="1588" b="1" spc="-88" dirty="0">
                <a:latin typeface="Tahoma"/>
                <a:cs typeface="Tahoma"/>
              </a:rPr>
              <a:t> </a:t>
            </a:r>
            <a:r>
              <a:rPr sz="1588" b="1" dirty="0">
                <a:latin typeface="Tahoma"/>
                <a:cs typeface="Tahoma"/>
              </a:rPr>
              <a:t>90</a:t>
            </a:r>
            <a:endParaRPr sz="1588">
              <a:latin typeface="Tahoma"/>
              <a:cs typeface="Tahoma"/>
            </a:endParaRPr>
          </a:p>
        </p:txBody>
      </p:sp>
      <p:sp>
        <p:nvSpPr>
          <p:cNvPr id="28" name="object 28"/>
          <p:cNvSpPr txBox="1"/>
          <p:nvPr/>
        </p:nvSpPr>
        <p:spPr>
          <a:xfrm>
            <a:off x="5986995" y="5077386"/>
            <a:ext cx="2159934" cy="675057"/>
          </a:xfrm>
          <a:prstGeom prst="rect">
            <a:avLst/>
          </a:prstGeom>
        </p:spPr>
        <p:txBody>
          <a:bodyPr vert="horz" wrap="square" lIns="0" tIns="0" rIns="0" bIns="0" rtlCol="0">
            <a:spAutoFit/>
          </a:bodyPr>
          <a:lstStyle/>
          <a:p>
            <a:pPr marL="809668"/>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a:p>
            <a:pPr marL="11206">
              <a:spcBef>
                <a:spcPts val="1359"/>
              </a:spcBef>
            </a:pPr>
            <a:r>
              <a:rPr sz="1588" b="1" dirty="0">
                <a:latin typeface="Tahoma"/>
                <a:cs typeface="Tahoma"/>
              </a:rPr>
              <a:t>Time =</a:t>
            </a:r>
            <a:r>
              <a:rPr sz="1588" b="1" spc="-88" dirty="0">
                <a:latin typeface="Tahoma"/>
                <a:cs typeface="Tahoma"/>
              </a:rPr>
              <a:t> </a:t>
            </a:r>
            <a:r>
              <a:rPr sz="1588" b="1" dirty="0">
                <a:latin typeface="Tahoma"/>
                <a:cs typeface="Tahoma"/>
              </a:rPr>
              <a:t>110</a:t>
            </a:r>
            <a:endParaRPr sz="1588">
              <a:latin typeface="Tahoma"/>
              <a:cs typeface="Tahoma"/>
            </a:endParaRPr>
          </a:p>
        </p:txBody>
      </p:sp>
      <p:sp>
        <p:nvSpPr>
          <p:cNvPr id="29" name="object 2"/>
          <p:cNvSpPr txBox="1">
            <a:spLocks/>
          </p:cNvSpPr>
          <p:nvPr/>
        </p:nvSpPr>
        <p:spPr>
          <a:xfrm>
            <a:off x="2801725" y="979071"/>
            <a:ext cx="5804393" cy="657231"/>
          </a:xfrm>
          <a:prstGeom prst="rect">
            <a:avLst/>
          </a:prstGeom>
        </p:spPr>
        <p:txBody>
          <a:bodyPr vert="horz" wrap="square" lIns="0" tIns="0" rIns="0" bIns="0" rtlCol="0" anchor="ctr">
            <a:spAutoFit/>
          </a:bodyPr>
          <a:lstStyle>
            <a:lvl1pPr algn="ctr" defTabSz="502920" rtl="0" eaLnBrk="1" latinLnBrk="0" hangingPunct="1">
              <a:spcBef>
                <a:spcPct val="0"/>
              </a:spcBef>
              <a:buNone/>
              <a:defRPr sz="4840" kern="1200">
                <a:solidFill>
                  <a:srgbClr val="0E1C58"/>
                </a:solidFill>
                <a:latin typeface="+mj-lt"/>
                <a:ea typeface="+mj-ea"/>
                <a:cs typeface="+mj-cs"/>
              </a:defRPr>
            </a:lvl1pPr>
          </a:lstStyle>
          <a:p>
            <a:pPr marL="11206">
              <a:tabLst>
                <a:tab pos="2476632" algn="l"/>
              </a:tabLst>
            </a:pPr>
            <a:r>
              <a:rPr lang="en-US" sz="4271" dirty="0"/>
              <a:t>Will converge over time</a:t>
            </a:r>
          </a:p>
        </p:txBody>
      </p:sp>
    </p:spTree>
    <p:extLst>
      <p:ext uri="{BB962C8B-B14F-4D97-AF65-F5344CB8AC3E}">
        <p14:creationId xmlns:p14="http://schemas.microsoft.com/office/powerpoint/2010/main" val="19211940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1585" y="998162"/>
            <a:ext cx="2954430" cy="657231"/>
          </a:xfrm>
          <a:prstGeom prst="rect">
            <a:avLst/>
          </a:prstGeom>
        </p:spPr>
        <p:txBody>
          <a:bodyPr vert="horz" wrap="square" lIns="0" tIns="0" rIns="0" bIns="0" rtlCol="0" anchor="ctr">
            <a:spAutoFit/>
          </a:bodyPr>
          <a:lstStyle/>
          <a:p>
            <a:pPr marL="11206">
              <a:tabLst>
                <a:tab pos="1599725" algn="l"/>
              </a:tabLst>
            </a:pPr>
            <a:r>
              <a:rPr spc="-4" dirty="0"/>
              <a:t>F</a:t>
            </a:r>
            <a:r>
              <a:rPr dirty="0"/>
              <a:t>a</a:t>
            </a:r>
            <a:r>
              <a:rPr spc="-4" dirty="0"/>
              <a:t>ul</a:t>
            </a:r>
            <a:r>
              <a:rPr dirty="0"/>
              <a:t>ty	C</a:t>
            </a:r>
            <a:r>
              <a:rPr spc="-4" dirty="0"/>
              <a:t>lo</a:t>
            </a:r>
            <a:r>
              <a:rPr dirty="0"/>
              <a:t>ck</a:t>
            </a:r>
          </a:p>
        </p:txBody>
      </p:sp>
      <p:sp>
        <p:nvSpPr>
          <p:cNvPr id="3" name="object 3"/>
          <p:cNvSpPr/>
          <p:nvPr/>
        </p:nvSpPr>
        <p:spPr>
          <a:xfrm>
            <a:off x="3969186" y="2095065"/>
            <a:ext cx="914954" cy="96208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5784539" y="4515536"/>
            <a:ext cx="914954" cy="962089"/>
          </a:xfrm>
          <a:prstGeom prst="rect">
            <a:avLst/>
          </a:prstGeom>
          <a:blipFill>
            <a:blip r:embed="rId3" cstate="print"/>
            <a:stretch>
              <a:fillRect/>
            </a:stretch>
          </a:blipFill>
        </p:spPr>
        <p:txBody>
          <a:bodyPr wrap="square" lIns="0" tIns="0" rIns="0" bIns="0" rtlCol="0"/>
          <a:lstStyle/>
          <a:p>
            <a:endParaRPr sz="1588"/>
          </a:p>
        </p:txBody>
      </p:sp>
      <p:sp>
        <p:nvSpPr>
          <p:cNvPr id="5" name="object 5"/>
          <p:cNvSpPr txBox="1"/>
          <p:nvPr/>
        </p:nvSpPr>
        <p:spPr>
          <a:xfrm>
            <a:off x="4171644" y="1855694"/>
            <a:ext cx="407894" cy="244362"/>
          </a:xfrm>
          <a:prstGeom prst="rect">
            <a:avLst/>
          </a:prstGeom>
        </p:spPr>
        <p:txBody>
          <a:bodyPr vert="horz" wrap="square" lIns="0" tIns="0" rIns="0" bIns="0" rtlCol="0">
            <a:spAutoFit/>
          </a:bodyPr>
          <a:lstStyle/>
          <a:p>
            <a:pPr marL="11206"/>
            <a:r>
              <a:rPr sz="1588" b="1" dirty="0">
                <a:latin typeface="Tahoma"/>
                <a:cs typeface="Tahoma"/>
              </a:rPr>
              <a:t>100</a:t>
            </a:r>
            <a:endParaRPr sz="1588">
              <a:latin typeface="Tahoma"/>
              <a:cs typeface="Tahoma"/>
            </a:endParaRPr>
          </a:p>
        </p:txBody>
      </p:sp>
      <p:sp>
        <p:nvSpPr>
          <p:cNvPr id="6" name="object 6"/>
          <p:cNvSpPr/>
          <p:nvPr/>
        </p:nvSpPr>
        <p:spPr>
          <a:xfrm>
            <a:off x="2918361" y="2756648"/>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7" name="object 7"/>
          <p:cNvSpPr/>
          <p:nvPr/>
        </p:nvSpPr>
        <p:spPr>
          <a:xfrm>
            <a:off x="2891932" y="4336284"/>
            <a:ext cx="143996" cy="168649"/>
          </a:xfrm>
          <a:custGeom>
            <a:avLst/>
            <a:gdLst/>
            <a:ahLst/>
            <a:cxnLst/>
            <a:rect l="l" t="t" r="r" b="b"/>
            <a:pathLst>
              <a:path w="163195" h="191135">
                <a:moveTo>
                  <a:pt x="16847" y="0"/>
                </a:moveTo>
                <a:lnTo>
                  <a:pt x="0" y="190944"/>
                </a:lnTo>
                <a:lnTo>
                  <a:pt x="162864" y="89856"/>
                </a:lnTo>
                <a:lnTo>
                  <a:pt x="16847" y="0"/>
                </a:lnTo>
                <a:close/>
              </a:path>
            </a:pathLst>
          </a:custGeom>
          <a:solidFill>
            <a:srgbClr val="000000"/>
          </a:solidFill>
        </p:spPr>
        <p:txBody>
          <a:bodyPr wrap="square" lIns="0" tIns="0" rIns="0" bIns="0" rtlCol="0"/>
          <a:lstStyle/>
          <a:p>
            <a:endParaRPr sz="1588"/>
          </a:p>
        </p:txBody>
      </p:sp>
      <p:sp>
        <p:nvSpPr>
          <p:cNvPr id="8" name="object 8"/>
          <p:cNvSpPr/>
          <p:nvPr/>
        </p:nvSpPr>
        <p:spPr>
          <a:xfrm>
            <a:off x="3406006" y="5191973"/>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9" name="object 9"/>
          <p:cNvSpPr/>
          <p:nvPr/>
        </p:nvSpPr>
        <p:spPr>
          <a:xfrm>
            <a:off x="5587094" y="5118038"/>
            <a:ext cx="152960" cy="151279"/>
          </a:xfrm>
          <a:custGeom>
            <a:avLst/>
            <a:gdLst/>
            <a:ahLst/>
            <a:cxnLst/>
            <a:rect l="l" t="t" r="r" b="b"/>
            <a:pathLst>
              <a:path w="173354" h="171450">
                <a:moveTo>
                  <a:pt x="0" y="0"/>
                </a:moveTo>
                <a:lnTo>
                  <a:pt x="2881" y="171425"/>
                </a:lnTo>
                <a:lnTo>
                  <a:pt x="172866" y="82831"/>
                </a:lnTo>
                <a:lnTo>
                  <a:pt x="0" y="0"/>
                </a:lnTo>
                <a:close/>
              </a:path>
            </a:pathLst>
          </a:custGeom>
          <a:solidFill>
            <a:srgbClr val="000000"/>
          </a:solidFill>
        </p:spPr>
        <p:txBody>
          <a:bodyPr wrap="square" lIns="0" tIns="0" rIns="0" bIns="0" rtlCol="0"/>
          <a:lstStyle/>
          <a:p>
            <a:endParaRPr sz="1588"/>
          </a:p>
        </p:txBody>
      </p:sp>
      <p:sp>
        <p:nvSpPr>
          <p:cNvPr id="10" name="object 10"/>
          <p:cNvSpPr txBox="1"/>
          <p:nvPr/>
        </p:nvSpPr>
        <p:spPr>
          <a:xfrm>
            <a:off x="2804964" y="5566242"/>
            <a:ext cx="279587" cy="244362"/>
          </a:xfrm>
          <a:prstGeom prst="rect">
            <a:avLst/>
          </a:prstGeom>
        </p:spPr>
        <p:txBody>
          <a:bodyPr vert="horz" wrap="square" lIns="0" tIns="0" rIns="0" bIns="0" rtlCol="0">
            <a:spAutoFit/>
          </a:bodyPr>
          <a:lstStyle/>
          <a:p>
            <a:pPr marL="11206"/>
            <a:r>
              <a:rPr sz="1588" b="1" dirty="0">
                <a:latin typeface="Tahoma"/>
                <a:cs typeface="Tahoma"/>
              </a:rPr>
              <a:t>60</a:t>
            </a:r>
            <a:endParaRPr sz="1588">
              <a:latin typeface="Tahoma"/>
              <a:cs typeface="Tahoma"/>
            </a:endParaRPr>
          </a:p>
        </p:txBody>
      </p:sp>
      <p:sp>
        <p:nvSpPr>
          <p:cNvPr id="11" name="object 11"/>
          <p:cNvSpPr txBox="1"/>
          <p:nvPr/>
        </p:nvSpPr>
        <p:spPr>
          <a:xfrm>
            <a:off x="6068894" y="5486400"/>
            <a:ext cx="407894" cy="244362"/>
          </a:xfrm>
          <a:prstGeom prst="rect">
            <a:avLst/>
          </a:prstGeom>
        </p:spPr>
        <p:txBody>
          <a:bodyPr vert="horz" wrap="square" lIns="0" tIns="0" rIns="0" bIns="0" rtlCol="0">
            <a:spAutoFit/>
          </a:bodyPr>
          <a:lstStyle/>
          <a:p>
            <a:pPr marL="11206"/>
            <a:r>
              <a:rPr sz="1588" b="1" dirty="0">
                <a:latin typeface="Tahoma"/>
                <a:cs typeface="Tahoma"/>
              </a:rPr>
              <a:t>110</a:t>
            </a:r>
            <a:endParaRPr sz="1588">
              <a:latin typeface="Tahoma"/>
              <a:cs typeface="Tahoma"/>
            </a:endParaRPr>
          </a:p>
        </p:txBody>
      </p:sp>
      <p:sp>
        <p:nvSpPr>
          <p:cNvPr id="12" name="object 12"/>
          <p:cNvSpPr/>
          <p:nvPr/>
        </p:nvSpPr>
        <p:spPr>
          <a:xfrm>
            <a:off x="4976227" y="2756648"/>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13" name="object 13"/>
          <p:cNvSpPr/>
          <p:nvPr/>
        </p:nvSpPr>
        <p:spPr>
          <a:xfrm>
            <a:off x="5908287" y="4336284"/>
            <a:ext cx="143996" cy="168649"/>
          </a:xfrm>
          <a:custGeom>
            <a:avLst/>
            <a:gdLst/>
            <a:ahLst/>
            <a:cxnLst/>
            <a:rect l="l" t="t" r="r" b="b"/>
            <a:pathLst>
              <a:path w="163195" h="191135">
                <a:moveTo>
                  <a:pt x="146015" y="0"/>
                </a:moveTo>
                <a:lnTo>
                  <a:pt x="0" y="89856"/>
                </a:lnTo>
                <a:lnTo>
                  <a:pt x="162864" y="190944"/>
                </a:lnTo>
                <a:lnTo>
                  <a:pt x="146015" y="0"/>
                </a:lnTo>
                <a:close/>
              </a:path>
            </a:pathLst>
          </a:custGeom>
          <a:solidFill>
            <a:srgbClr val="000000"/>
          </a:solidFill>
        </p:spPr>
        <p:txBody>
          <a:bodyPr wrap="square" lIns="0" tIns="0" rIns="0" bIns="0" rtlCol="0"/>
          <a:lstStyle/>
          <a:p>
            <a:endParaRPr sz="1588"/>
          </a:p>
        </p:txBody>
      </p:sp>
      <p:sp>
        <p:nvSpPr>
          <p:cNvPr id="14" name="object 14"/>
          <p:cNvSpPr/>
          <p:nvPr/>
        </p:nvSpPr>
        <p:spPr>
          <a:xfrm>
            <a:off x="3297575" y="4460450"/>
            <a:ext cx="285190" cy="321049"/>
          </a:xfrm>
          <a:custGeom>
            <a:avLst/>
            <a:gdLst/>
            <a:ahLst/>
            <a:cxnLst/>
            <a:rect l="l" t="t" r="r" b="b"/>
            <a:pathLst>
              <a:path w="323214" h="363854">
                <a:moveTo>
                  <a:pt x="47605" y="143729"/>
                </a:moveTo>
                <a:lnTo>
                  <a:pt x="16015" y="184147"/>
                </a:lnTo>
                <a:lnTo>
                  <a:pt x="2057" y="219847"/>
                </a:lnTo>
                <a:lnTo>
                  <a:pt x="0" y="242447"/>
                </a:lnTo>
                <a:lnTo>
                  <a:pt x="971" y="253226"/>
                </a:lnTo>
                <a:lnTo>
                  <a:pt x="17720" y="293934"/>
                </a:lnTo>
                <a:lnTo>
                  <a:pt x="52409" y="329282"/>
                </a:lnTo>
                <a:lnTo>
                  <a:pt x="86380" y="351078"/>
                </a:lnTo>
                <a:lnTo>
                  <a:pt x="127324" y="363188"/>
                </a:lnTo>
                <a:lnTo>
                  <a:pt x="136701" y="363310"/>
                </a:lnTo>
                <a:lnTo>
                  <a:pt x="145733" y="362291"/>
                </a:lnTo>
                <a:lnTo>
                  <a:pt x="180346" y="345290"/>
                </a:lnTo>
                <a:lnTo>
                  <a:pt x="203807" y="315154"/>
                </a:lnTo>
                <a:lnTo>
                  <a:pt x="143357" y="315154"/>
                </a:lnTo>
                <a:lnTo>
                  <a:pt x="136945" y="314148"/>
                </a:lnTo>
                <a:lnTo>
                  <a:pt x="102143" y="296999"/>
                </a:lnTo>
                <a:lnTo>
                  <a:pt x="93292" y="290610"/>
                </a:lnTo>
                <a:lnTo>
                  <a:pt x="91973" y="289642"/>
                </a:lnTo>
                <a:lnTo>
                  <a:pt x="91156" y="289081"/>
                </a:lnTo>
                <a:lnTo>
                  <a:pt x="91953" y="285294"/>
                </a:lnTo>
                <a:lnTo>
                  <a:pt x="93110" y="281423"/>
                </a:lnTo>
                <a:lnTo>
                  <a:pt x="96141" y="273508"/>
                </a:lnTo>
                <a:lnTo>
                  <a:pt x="96588" y="272647"/>
                </a:lnTo>
                <a:lnTo>
                  <a:pt x="67773" y="272647"/>
                </a:lnTo>
                <a:lnTo>
                  <a:pt x="45354" y="236100"/>
                </a:lnTo>
                <a:lnTo>
                  <a:pt x="44858" y="226278"/>
                </a:lnTo>
                <a:lnTo>
                  <a:pt x="46612" y="216197"/>
                </a:lnTo>
                <a:lnTo>
                  <a:pt x="75098" y="175814"/>
                </a:lnTo>
                <a:lnTo>
                  <a:pt x="81197" y="171702"/>
                </a:lnTo>
                <a:lnTo>
                  <a:pt x="83475" y="168390"/>
                </a:lnTo>
                <a:lnTo>
                  <a:pt x="47605" y="143729"/>
                </a:lnTo>
                <a:close/>
              </a:path>
              <a:path w="323214" h="363854">
                <a:moveTo>
                  <a:pt x="210231" y="249624"/>
                </a:moveTo>
                <a:lnTo>
                  <a:pt x="124179" y="249624"/>
                </a:lnTo>
                <a:lnTo>
                  <a:pt x="128678" y="249647"/>
                </a:lnTo>
                <a:lnTo>
                  <a:pt x="138388" y="251984"/>
                </a:lnTo>
                <a:lnTo>
                  <a:pt x="168656" y="279057"/>
                </a:lnTo>
                <a:lnTo>
                  <a:pt x="171254" y="290780"/>
                </a:lnTo>
                <a:lnTo>
                  <a:pt x="169768" y="298192"/>
                </a:lnTo>
                <a:lnTo>
                  <a:pt x="148540" y="314620"/>
                </a:lnTo>
                <a:lnTo>
                  <a:pt x="143357" y="315154"/>
                </a:lnTo>
                <a:lnTo>
                  <a:pt x="203807" y="315154"/>
                </a:lnTo>
                <a:lnTo>
                  <a:pt x="207276" y="309171"/>
                </a:lnTo>
                <a:lnTo>
                  <a:pt x="213003" y="293359"/>
                </a:lnTo>
                <a:lnTo>
                  <a:pt x="215230" y="277683"/>
                </a:lnTo>
                <a:lnTo>
                  <a:pt x="213964" y="262096"/>
                </a:lnTo>
                <a:lnTo>
                  <a:pt x="210231" y="249624"/>
                </a:lnTo>
                <a:close/>
              </a:path>
              <a:path w="323214" h="363854">
                <a:moveTo>
                  <a:pt x="137353" y="195195"/>
                </a:moveTo>
                <a:lnTo>
                  <a:pt x="91681" y="212678"/>
                </a:lnTo>
                <a:lnTo>
                  <a:pt x="71104" y="248083"/>
                </a:lnTo>
                <a:lnTo>
                  <a:pt x="67773" y="272647"/>
                </a:lnTo>
                <a:lnTo>
                  <a:pt x="96588" y="272647"/>
                </a:lnTo>
                <a:lnTo>
                  <a:pt x="97997" y="269934"/>
                </a:lnTo>
                <a:lnTo>
                  <a:pt x="102834" y="262898"/>
                </a:lnTo>
                <a:lnTo>
                  <a:pt x="105765" y="259553"/>
                </a:lnTo>
                <a:lnTo>
                  <a:pt x="112207" y="253861"/>
                </a:lnTo>
                <a:lnTo>
                  <a:pt x="115890" y="251875"/>
                </a:lnTo>
                <a:lnTo>
                  <a:pt x="124179" y="249624"/>
                </a:lnTo>
                <a:lnTo>
                  <a:pt x="210231" y="249624"/>
                </a:lnTo>
                <a:lnTo>
                  <a:pt x="209524" y="247263"/>
                </a:lnTo>
                <a:lnTo>
                  <a:pt x="179087" y="211192"/>
                </a:lnTo>
                <a:lnTo>
                  <a:pt x="145047" y="196016"/>
                </a:lnTo>
                <a:lnTo>
                  <a:pt x="137353" y="195195"/>
                </a:lnTo>
                <a:close/>
              </a:path>
              <a:path w="323214" h="363854">
                <a:moveTo>
                  <a:pt x="177853" y="0"/>
                </a:moveTo>
                <a:lnTo>
                  <a:pt x="136969" y="14114"/>
                </a:lnTo>
                <a:lnTo>
                  <a:pt x="109826" y="46927"/>
                </a:lnTo>
                <a:lnTo>
                  <a:pt x="98513" y="89047"/>
                </a:lnTo>
                <a:lnTo>
                  <a:pt x="98547" y="91341"/>
                </a:lnTo>
                <a:lnTo>
                  <a:pt x="116602" y="133347"/>
                </a:lnTo>
                <a:lnTo>
                  <a:pt x="150739" y="165199"/>
                </a:lnTo>
                <a:lnTo>
                  <a:pt x="184995" y="187694"/>
                </a:lnTo>
                <a:lnTo>
                  <a:pt x="225651" y="204167"/>
                </a:lnTo>
                <a:lnTo>
                  <a:pt x="244026" y="206179"/>
                </a:lnTo>
                <a:lnTo>
                  <a:pt x="252842" y="205552"/>
                </a:lnTo>
                <a:lnTo>
                  <a:pt x="292027" y="185136"/>
                </a:lnTo>
                <a:lnTo>
                  <a:pt x="313547" y="155381"/>
                </a:lnTo>
                <a:lnTo>
                  <a:pt x="253607" y="155381"/>
                </a:lnTo>
                <a:lnTo>
                  <a:pt x="245240" y="154487"/>
                </a:lnTo>
                <a:lnTo>
                  <a:pt x="209730" y="137890"/>
                </a:lnTo>
                <a:lnTo>
                  <a:pt x="165942" y="106222"/>
                </a:lnTo>
                <a:lnTo>
                  <a:pt x="144965" y="74448"/>
                </a:lnTo>
                <a:lnTo>
                  <a:pt x="145955" y="67507"/>
                </a:lnTo>
                <a:lnTo>
                  <a:pt x="149303" y="60805"/>
                </a:lnTo>
                <a:lnTo>
                  <a:pt x="154398" y="55227"/>
                </a:lnTo>
                <a:lnTo>
                  <a:pt x="160543" y="51789"/>
                </a:lnTo>
                <a:lnTo>
                  <a:pt x="167738" y="50490"/>
                </a:lnTo>
                <a:lnTo>
                  <a:pt x="282611" y="50490"/>
                </a:lnTo>
                <a:lnTo>
                  <a:pt x="280575" y="48702"/>
                </a:lnTo>
                <a:lnTo>
                  <a:pt x="247727" y="25063"/>
                </a:lnTo>
                <a:lnTo>
                  <a:pt x="205887" y="4647"/>
                </a:lnTo>
                <a:lnTo>
                  <a:pt x="186888" y="489"/>
                </a:lnTo>
                <a:lnTo>
                  <a:pt x="177853" y="0"/>
                </a:lnTo>
                <a:close/>
              </a:path>
              <a:path w="323214" h="363854">
                <a:moveTo>
                  <a:pt x="282611" y="50490"/>
                </a:moveTo>
                <a:lnTo>
                  <a:pt x="167738" y="50490"/>
                </a:lnTo>
                <a:lnTo>
                  <a:pt x="175985" y="51329"/>
                </a:lnTo>
                <a:lnTo>
                  <a:pt x="185779" y="54455"/>
                </a:lnTo>
                <a:lnTo>
                  <a:pt x="227427" y="78451"/>
                </a:lnTo>
                <a:lnTo>
                  <a:pt x="264629" y="108717"/>
                </a:lnTo>
                <a:lnTo>
                  <a:pt x="276401" y="131558"/>
                </a:lnTo>
                <a:lnTo>
                  <a:pt x="275456" y="138530"/>
                </a:lnTo>
                <a:lnTo>
                  <a:pt x="272124" y="145243"/>
                </a:lnTo>
                <a:lnTo>
                  <a:pt x="267049" y="150759"/>
                </a:lnTo>
                <a:lnTo>
                  <a:pt x="260877" y="154138"/>
                </a:lnTo>
                <a:lnTo>
                  <a:pt x="253607" y="155381"/>
                </a:lnTo>
                <a:lnTo>
                  <a:pt x="313547" y="155381"/>
                </a:lnTo>
                <a:lnTo>
                  <a:pt x="323043" y="114143"/>
                </a:lnTo>
                <a:lnTo>
                  <a:pt x="321704" y="105687"/>
                </a:lnTo>
                <a:lnTo>
                  <a:pt x="297873" y="64796"/>
                </a:lnTo>
                <a:lnTo>
                  <a:pt x="289755" y="56764"/>
                </a:lnTo>
                <a:lnTo>
                  <a:pt x="282611" y="50490"/>
                </a:lnTo>
                <a:close/>
              </a:path>
            </a:pathLst>
          </a:custGeom>
          <a:solidFill>
            <a:srgbClr val="000000"/>
          </a:solidFill>
        </p:spPr>
        <p:txBody>
          <a:bodyPr wrap="square" lIns="0" tIns="0" rIns="0" bIns="0" rtlCol="0"/>
          <a:lstStyle/>
          <a:p>
            <a:endParaRPr sz="1588"/>
          </a:p>
        </p:txBody>
      </p:sp>
      <p:sp>
        <p:nvSpPr>
          <p:cNvPr id="15" name="object 15"/>
          <p:cNvSpPr txBox="1"/>
          <p:nvPr/>
        </p:nvSpPr>
        <p:spPr>
          <a:xfrm>
            <a:off x="3484933" y="4948518"/>
            <a:ext cx="365312" cy="325923"/>
          </a:xfrm>
          <a:prstGeom prst="rect">
            <a:avLst/>
          </a:prstGeom>
        </p:spPr>
        <p:txBody>
          <a:bodyPr vert="horz" wrap="square" lIns="0" tIns="0" rIns="0" bIns="0" rtlCol="0">
            <a:spAutoFit/>
          </a:bodyPr>
          <a:lstStyle/>
          <a:p>
            <a:pPr marL="11206"/>
            <a:r>
              <a:rPr sz="2118" b="1" dirty="0">
                <a:latin typeface="Tahoma"/>
                <a:cs typeface="Tahoma"/>
              </a:rPr>
              <a:t>60</a:t>
            </a:r>
            <a:endParaRPr sz="2118">
              <a:latin typeface="Tahoma"/>
              <a:cs typeface="Tahoma"/>
            </a:endParaRPr>
          </a:p>
        </p:txBody>
      </p:sp>
      <p:sp>
        <p:nvSpPr>
          <p:cNvPr id="16" name="object 16"/>
          <p:cNvSpPr txBox="1"/>
          <p:nvPr/>
        </p:nvSpPr>
        <p:spPr>
          <a:xfrm>
            <a:off x="5071234" y="2455209"/>
            <a:ext cx="1360954" cy="251159"/>
          </a:xfrm>
          <a:prstGeom prst="rect">
            <a:avLst/>
          </a:prstGeom>
        </p:spPr>
        <p:txBody>
          <a:bodyPr vert="horz" wrap="square" lIns="0" tIns="0" rIns="0" bIns="0" rtlCol="0">
            <a:spAutoFit/>
          </a:bodyPr>
          <a:lstStyle/>
          <a:p>
            <a:pPr marL="11206"/>
            <a:r>
              <a:rPr sz="1588" dirty="0">
                <a:latin typeface="Tahoma"/>
                <a:cs typeface="Tahoma"/>
              </a:rPr>
              <a:t>(60,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7" name="object 17"/>
          <p:cNvSpPr txBox="1"/>
          <p:nvPr/>
        </p:nvSpPr>
        <p:spPr>
          <a:xfrm>
            <a:off x="6785732" y="5077386"/>
            <a:ext cx="1360954" cy="251159"/>
          </a:xfrm>
          <a:prstGeom prst="rect">
            <a:avLst/>
          </a:prstGeom>
        </p:spPr>
        <p:txBody>
          <a:bodyPr vert="horz" wrap="square" lIns="0" tIns="0" rIns="0" bIns="0" rtlCol="0">
            <a:spAutoFit/>
          </a:bodyPr>
          <a:lstStyle/>
          <a:p>
            <a:pPr marL="11206"/>
            <a:r>
              <a:rPr sz="1588" dirty="0">
                <a:latin typeface="Tahoma"/>
                <a:cs typeface="Tahoma"/>
              </a:rPr>
              <a:t>(60,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8" name="object 18"/>
          <p:cNvSpPr/>
          <p:nvPr/>
        </p:nvSpPr>
        <p:spPr>
          <a:xfrm>
            <a:off x="3359878" y="2897413"/>
            <a:ext cx="386603" cy="477931"/>
          </a:xfrm>
          <a:custGeom>
            <a:avLst/>
            <a:gdLst/>
            <a:ahLst/>
            <a:cxnLst/>
            <a:rect l="l" t="t" r="r" b="b"/>
            <a:pathLst>
              <a:path w="438150" h="541654">
                <a:moveTo>
                  <a:pt x="151536" y="414856"/>
                </a:moveTo>
                <a:lnTo>
                  <a:pt x="56307" y="414856"/>
                </a:lnTo>
                <a:lnTo>
                  <a:pt x="152756" y="481164"/>
                </a:lnTo>
                <a:lnTo>
                  <a:pt x="126337" y="519593"/>
                </a:lnTo>
                <a:lnTo>
                  <a:pt x="158235" y="541522"/>
                </a:lnTo>
                <a:lnTo>
                  <a:pt x="230295" y="436708"/>
                </a:lnTo>
                <a:lnTo>
                  <a:pt x="183320" y="436708"/>
                </a:lnTo>
                <a:lnTo>
                  <a:pt x="151536" y="414856"/>
                </a:lnTo>
                <a:close/>
              </a:path>
              <a:path w="438150" h="541654">
                <a:moveTo>
                  <a:pt x="32117" y="332756"/>
                </a:moveTo>
                <a:lnTo>
                  <a:pt x="4667" y="372684"/>
                </a:lnTo>
                <a:lnTo>
                  <a:pt x="9343" y="376379"/>
                </a:lnTo>
                <a:lnTo>
                  <a:pt x="12590" y="380446"/>
                </a:lnTo>
                <a:lnTo>
                  <a:pt x="16231" y="389318"/>
                </a:lnTo>
                <a:lnTo>
                  <a:pt x="16775" y="394166"/>
                </a:lnTo>
                <a:lnTo>
                  <a:pt x="16045" y="399427"/>
                </a:lnTo>
                <a:lnTo>
                  <a:pt x="0" y="432735"/>
                </a:lnTo>
                <a:lnTo>
                  <a:pt x="29888" y="453284"/>
                </a:lnTo>
                <a:lnTo>
                  <a:pt x="56307" y="414856"/>
                </a:lnTo>
                <a:lnTo>
                  <a:pt x="151536" y="414856"/>
                </a:lnTo>
                <a:lnTo>
                  <a:pt x="32117" y="332756"/>
                </a:lnTo>
                <a:close/>
              </a:path>
              <a:path w="438150" h="541654">
                <a:moveTo>
                  <a:pt x="209222" y="399032"/>
                </a:moveTo>
                <a:lnTo>
                  <a:pt x="183320" y="436708"/>
                </a:lnTo>
                <a:lnTo>
                  <a:pt x="230295" y="436708"/>
                </a:lnTo>
                <a:lnTo>
                  <a:pt x="241120" y="420963"/>
                </a:lnTo>
                <a:lnTo>
                  <a:pt x="209222" y="399032"/>
                </a:lnTo>
                <a:close/>
              </a:path>
              <a:path w="438150" h="541654">
                <a:moveTo>
                  <a:pt x="182444" y="159923"/>
                </a:moveTo>
                <a:lnTo>
                  <a:pt x="141559" y="174037"/>
                </a:lnTo>
                <a:lnTo>
                  <a:pt x="114417" y="206849"/>
                </a:lnTo>
                <a:lnTo>
                  <a:pt x="103103" y="248969"/>
                </a:lnTo>
                <a:lnTo>
                  <a:pt x="103137" y="251264"/>
                </a:lnTo>
                <a:lnTo>
                  <a:pt x="121191" y="293269"/>
                </a:lnTo>
                <a:lnTo>
                  <a:pt x="155329" y="325121"/>
                </a:lnTo>
                <a:lnTo>
                  <a:pt x="189586" y="347617"/>
                </a:lnTo>
                <a:lnTo>
                  <a:pt x="230242" y="364090"/>
                </a:lnTo>
                <a:lnTo>
                  <a:pt x="248616" y="366102"/>
                </a:lnTo>
                <a:lnTo>
                  <a:pt x="257431" y="365475"/>
                </a:lnTo>
                <a:lnTo>
                  <a:pt x="296617" y="345058"/>
                </a:lnTo>
                <a:lnTo>
                  <a:pt x="318137" y="315303"/>
                </a:lnTo>
                <a:lnTo>
                  <a:pt x="258198" y="315303"/>
                </a:lnTo>
                <a:lnTo>
                  <a:pt x="249830" y="314410"/>
                </a:lnTo>
                <a:lnTo>
                  <a:pt x="214320" y="297813"/>
                </a:lnTo>
                <a:lnTo>
                  <a:pt x="170531" y="266145"/>
                </a:lnTo>
                <a:lnTo>
                  <a:pt x="149554" y="234371"/>
                </a:lnTo>
                <a:lnTo>
                  <a:pt x="150545" y="227430"/>
                </a:lnTo>
                <a:lnTo>
                  <a:pt x="153893" y="220727"/>
                </a:lnTo>
                <a:lnTo>
                  <a:pt x="158987" y="215150"/>
                </a:lnTo>
                <a:lnTo>
                  <a:pt x="165133" y="211712"/>
                </a:lnTo>
                <a:lnTo>
                  <a:pt x="172328" y="210412"/>
                </a:lnTo>
                <a:lnTo>
                  <a:pt x="287200" y="210412"/>
                </a:lnTo>
                <a:lnTo>
                  <a:pt x="285165" y="208625"/>
                </a:lnTo>
                <a:lnTo>
                  <a:pt x="252318" y="184985"/>
                </a:lnTo>
                <a:lnTo>
                  <a:pt x="210477" y="164570"/>
                </a:lnTo>
                <a:lnTo>
                  <a:pt x="191478" y="160411"/>
                </a:lnTo>
                <a:lnTo>
                  <a:pt x="182444" y="159923"/>
                </a:lnTo>
                <a:close/>
              </a:path>
              <a:path w="438150" h="541654">
                <a:moveTo>
                  <a:pt x="287200" y="210412"/>
                </a:moveTo>
                <a:lnTo>
                  <a:pt x="172328" y="210412"/>
                </a:lnTo>
                <a:lnTo>
                  <a:pt x="180574" y="211251"/>
                </a:lnTo>
                <a:lnTo>
                  <a:pt x="190368" y="214377"/>
                </a:lnTo>
                <a:lnTo>
                  <a:pt x="232018" y="238373"/>
                </a:lnTo>
                <a:lnTo>
                  <a:pt x="269219" y="268639"/>
                </a:lnTo>
                <a:lnTo>
                  <a:pt x="280991" y="291480"/>
                </a:lnTo>
                <a:lnTo>
                  <a:pt x="280046" y="298453"/>
                </a:lnTo>
                <a:lnTo>
                  <a:pt x="276713" y="305167"/>
                </a:lnTo>
                <a:lnTo>
                  <a:pt x="271639" y="310681"/>
                </a:lnTo>
                <a:lnTo>
                  <a:pt x="265467" y="314060"/>
                </a:lnTo>
                <a:lnTo>
                  <a:pt x="258198" y="315303"/>
                </a:lnTo>
                <a:lnTo>
                  <a:pt x="318137" y="315303"/>
                </a:lnTo>
                <a:lnTo>
                  <a:pt x="327634" y="274065"/>
                </a:lnTo>
                <a:lnTo>
                  <a:pt x="326295" y="265609"/>
                </a:lnTo>
                <a:lnTo>
                  <a:pt x="302463" y="224720"/>
                </a:lnTo>
                <a:lnTo>
                  <a:pt x="294345" y="216687"/>
                </a:lnTo>
                <a:lnTo>
                  <a:pt x="287200" y="210412"/>
                </a:lnTo>
                <a:close/>
              </a:path>
              <a:path w="438150" h="541654">
                <a:moveTo>
                  <a:pt x="292390" y="0"/>
                </a:moveTo>
                <a:lnTo>
                  <a:pt x="251506" y="14114"/>
                </a:lnTo>
                <a:lnTo>
                  <a:pt x="224363" y="46926"/>
                </a:lnTo>
                <a:lnTo>
                  <a:pt x="213051" y="89046"/>
                </a:lnTo>
                <a:lnTo>
                  <a:pt x="213085" y="91341"/>
                </a:lnTo>
                <a:lnTo>
                  <a:pt x="231139" y="133346"/>
                </a:lnTo>
                <a:lnTo>
                  <a:pt x="265275" y="165198"/>
                </a:lnTo>
                <a:lnTo>
                  <a:pt x="299532" y="187693"/>
                </a:lnTo>
                <a:lnTo>
                  <a:pt x="340189" y="204167"/>
                </a:lnTo>
                <a:lnTo>
                  <a:pt x="358564" y="206179"/>
                </a:lnTo>
                <a:lnTo>
                  <a:pt x="367379" y="205552"/>
                </a:lnTo>
                <a:lnTo>
                  <a:pt x="406564" y="185135"/>
                </a:lnTo>
                <a:lnTo>
                  <a:pt x="428084" y="155381"/>
                </a:lnTo>
                <a:lnTo>
                  <a:pt x="368144" y="155381"/>
                </a:lnTo>
                <a:lnTo>
                  <a:pt x="359777" y="154487"/>
                </a:lnTo>
                <a:lnTo>
                  <a:pt x="324267" y="137890"/>
                </a:lnTo>
                <a:lnTo>
                  <a:pt x="280478" y="106222"/>
                </a:lnTo>
                <a:lnTo>
                  <a:pt x="259502" y="74447"/>
                </a:lnTo>
                <a:lnTo>
                  <a:pt x="260492" y="67506"/>
                </a:lnTo>
                <a:lnTo>
                  <a:pt x="263839" y="60803"/>
                </a:lnTo>
                <a:lnTo>
                  <a:pt x="268935" y="55226"/>
                </a:lnTo>
                <a:lnTo>
                  <a:pt x="275080" y="51788"/>
                </a:lnTo>
                <a:lnTo>
                  <a:pt x="282276" y="50488"/>
                </a:lnTo>
                <a:lnTo>
                  <a:pt x="397147" y="50488"/>
                </a:lnTo>
                <a:lnTo>
                  <a:pt x="395113" y="48701"/>
                </a:lnTo>
                <a:lnTo>
                  <a:pt x="362264" y="25062"/>
                </a:lnTo>
                <a:lnTo>
                  <a:pt x="320424" y="4647"/>
                </a:lnTo>
                <a:lnTo>
                  <a:pt x="301425" y="488"/>
                </a:lnTo>
                <a:lnTo>
                  <a:pt x="292390" y="0"/>
                </a:lnTo>
                <a:close/>
              </a:path>
              <a:path w="438150" h="541654">
                <a:moveTo>
                  <a:pt x="397147" y="50488"/>
                </a:moveTo>
                <a:lnTo>
                  <a:pt x="282276" y="50488"/>
                </a:lnTo>
                <a:lnTo>
                  <a:pt x="290522" y="51328"/>
                </a:lnTo>
                <a:lnTo>
                  <a:pt x="300316" y="54454"/>
                </a:lnTo>
                <a:lnTo>
                  <a:pt x="341965" y="78450"/>
                </a:lnTo>
                <a:lnTo>
                  <a:pt x="379167" y="108716"/>
                </a:lnTo>
                <a:lnTo>
                  <a:pt x="390938" y="131557"/>
                </a:lnTo>
                <a:lnTo>
                  <a:pt x="389994" y="138530"/>
                </a:lnTo>
                <a:lnTo>
                  <a:pt x="386661" y="145243"/>
                </a:lnTo>
                <a:lnTo>
                  <a:pt x="381586" y="150759"/>
                </a:lnTo>
                <a:lnTo>
                  <a:pt x="375414" y="154138"/>
                </a:lnTo>
                <a:lnTo>
                  <a:pt x="368144" y="155381"/>
                </a:lnTo>
                <a:lnTo>
                  <a:pt x="428084" y="155381"/>
                </a:lnTo>
                <a:lnTo>
                  <a:pt x="437580" y="114142"/>
                </a:lnTo>
                <a:lnTo>
                  <a:pt x="436241" y="105686"/>
                </a:lnTo>
                <a:lnTo>
                  <a:pt x="412409" y="64795"/>
                </a:lnTo>
                <a:lnTo>
                  <a:pt x="404292" y="56763"/>
                </a:lnTo>
                <a:lnTo>
                  <a:pt x="397147" y="50488"/>
                </a:lnTo>
                <a:close/>
              </a:path>
            </a:pathLst>
          </a:custGeom>
          <a:solidFill>
            <a:srgbClr val="000000"/>
          </a:solidFill>
        </p:spPr>
        <p:txBody>
          <a:bodyPr wrap="square" lIns="0" tIns="0" rIns="0" bIns="0" rtlCol="0"/>
          <a:lstStyle/>
          <a:p>
            <a:endParaRPr sz="1588"/>
          </a:p>
        </p:txBody>
      </p:sp>
      <p:sp>
        <p:nvSpPr>
          <p:cNvPr id="19" name="object 19"/>
          <p:cNvSpPr/>
          <p:nvPr/>
        </p:nvSpPr>
        <p:spPr>
          <a:xfrm>
            <a:off x="5161368" y="2854533"/>
            <a:ext cx="407894" cy="463363"/>
          </a:xfrm>
          <a:custGeom>
            <a:avLst/>
            <a:gdLst/>
            <a:ahLst/>
            <a:cxnLst/>
            <a:rect l="l" t="t" r="r" b="b"/>
            <a:pathLst>
              <a:path w="462279" h="525145">
                <a:moveTo>
                  <a:pt x="383341" y="318667"/>
                </a:moveTo>
                <a:lnTo>
                  <a:pt x="345215" y="326536"/>
                </a:lnTo>
                <a:lnTo>
                  <a:pt x="301179" y="351297"/>
                </a:lnTo>
                <a:lnTo>
                  <a:pt x="270669" y="375424"/>
                </a:lnTo>
                <a:lnTo>
                  <a:pt x="245055" y="407653"/>
                </a:lnTo>
                <a:lnTo>
                  <a:pt x="237201" y="441556"/>
                </a:lnTo>
                <a:lnTo>
                  <a:pt x="238174" y="450287"/>
                </a:lnTo>
                <a:lnTo>
                  <a:pt x="254548" y="487108"/>
                </a:lnTo>
                <a:lnTo>
                  <a:pt x="283147" y="515703"/>
                </a:lnTo>
                <a:lnTo>
                  <a:pt x="316054" y="525075"/>
                </a:lnTo>
                <a:lnTo>
                  <a:pt x="325046" y="524621"/>
                </a:lnTo>
                <a:lnTo>
                  <a:pt x="364503" y="512114"/>
                </a:lnTo>
                <a:lnTo>
                  <a:pt x="398172" y="492118"/>
                </a:lnTo>
                <a:lnTo>
                  <a:pt x="421666" y="474107"/>
                </a:lnTo>
                <a:lnTo>
                  <a:pt x="306721" y="474107"/>
                </a:lnTo>
                <a:lnTo>
                  <a:pt x="299451" y="472864"/>
                </a:lnTo>
                <a:lnTo>
                  <a:pt x="293279" y="469484"/>
                </a:lnTo>
                <a:lnTo>
                  <a:pt x="288204" y="463969"/>
                </a:lnTo>
                <a:lnTo>
                  <a:pt x="284872" y="457256"/>
                </a:lnTo>
                <a:lnTo>
                  <a:pt x="283927" y="450283"/>
                </a:lnTo>
                <a:lnTo>
                  <a:pt x="285370" y="443050"/>
                </a:lnTo>
                <a:lnTo>
                  <a:pt x="317412" y="408346"/>
                </a:lnTo>
                <a:lnTo>
                  <a:pt x="362661" y="378800"/>
                </a:lnTo>
                <a:lnTo>
                  <a:pt x="392647" y="369297"/>
                </a:lnTo>
                <a:lnTo>
                  <a:pt x="452411" y="369297"/>
                </a:lnTo>
                <a:lnTo>
                  <a:pt x="450805" y="366127"/>
                </a:lnTo>
                <a:lnTo>
                  <a:pt x="424089" y="333607"/>
                </a:lnTo>
                <a:lnTo>
                  <a:pt x="392191" y="319363"/>
                </a:lnTo>
                <a:lnTo>
                  <a:pt x="383341" y="318667"/>
                </a:lnTo>
                <a:close/>
              </a:path>
              <a:path w="462279" h="525145">
                <a:moveTo>
                  <a:pt x="452411" y="369297"/>
                </a:moveTo>
                <a:lnTo>
                  <a:pt x="392647" y="369297"/>
                </a:lnTo>
                <a:lnTo>
                  <a:pt x="399840" y="370593"/>
                </a:lnTo>
                <a:lnTo>
                  <a:pt x="405966" y="374004"/>
                </a:lnTo>
                <a:lnTo>
                  <a:pt x="411025" y="379530"/>
                </a:lnTo>
                <a:lnTo>
                  <a:pt x="414408" y="386284"/>
                </a:lnTo>
                <a:lnTo>
                  <a:pt x="415418" y="393252"/>
                </a:lnTo>
                <a:lnTo>
                  <a:pt x="414054" y="400437"/>
                </a:lnTo>
                <a:lnTo>
                  <a:pt x="382019" y="435020"/>
                </a:lnTo>
                <a:lnTo>
                  <a:pt x="336875" y="464488"/>
                </a:lnTo>
                <a:lnTo>
                  <a:pt x="306721" y="474107"/>
                </a:lnTo>
                <a:lnTo>
                  <a:pt x="421666" y="474107"/>
                </a:lnTo>
                <a:lnTo>
                  <a:pt x="449090" y="444391"/>
                </a:lnTo>
                <a:lnTo>
                  <a:pt x="461998" y="402296"/>
                </a:lnTo>
                <a:lnTo>
                  <a:pt x="461143" y="393604"/>
                </a:lnTo>
                <a:lnTo>
                  <a:pt x="459035" y="384733"/>
                </a:lnTo>
                <a:lnTo>
                  <a:pt x="455590" y="375574"/>
                </a:lnTo>
                <a:lnTo>
                  <a:pt x="452411" y="369297"/>
                </a:lnTo>
                <a:close/>
              </a:path>
              <a:path w="462279" h="525145">
                <a:moveTo>
                  <a:pt x="273395" y="158743"/>
                </a:moveTo>
                <a:lnTo>
                  <a:pt x="235267" y="166612"/>
                </a:lnTo>
                <a:lnTo>
                  <a:pt x="191231" y="191373"/>
                </a:lnTo>
                <a:lnTo>
                  <a:pt x="160722" y="215501"/>
                </a:lnTo>
                <a:lnTo>
                  <a:pt x="135108" y="247729"/>
                </a:lnTo>
                <a:lnTo>
                  <a:pt x="127253" y="281632"/>
                </a:lnTo>
                <a:lnTo>
                  <a:pt x="128226" y="290362"/>
                </a:lnTo>
                <a:lnTo>
                  <a:pt x="144600" y="327185"/>
                </a:lnTo>
                <a:lnTo>
                  <a:pt x="173201" y="355781"/>
                </a:lnTo>
                <a:lnTo>
                  <a:pt x="206108" y="365152"/>
                </a:lnTo>
                <a:lnTo>
                  <a:pt x="215100" y="364699"/>
                </a:lnTo>
                <a:lnTo>
                  <a:pt x="254555" y="352192"/>
                </a:lnTo>
                <a:lnTo>
                  <a:pt x="288226" y="332195"/>
                </a:lnTo>
                <a:lnTo>
                  <a:pt x="311720" y="314183"/>
                </a:lnTo>
                <a:lnTo>
                  <a:pt x="196774" y="314183"/>
                </a:lnTo>
                <a:lnTo>
                  <a:pt x="189504" y="312940"/>
                </a:lnTo>
                <a:lnTo>
                  <a:pt x="183332" y="309561"/>
                </a:lnTo>
                <a:lnTo>
                  <a:pt x="178257" y="304046"/>
                </a:lnTo>
                <a:lnTo>
                  <a:pt x="174925" y="297333"/>
                </a:lnTo>
                <a:lnTo>
                  <a:pt x="173980" y="290360"/>
                </a:lnTo>
                <a:lnTo>
                  <a:pt x="175423" y="283127"/>
                </a:lnTo>
                <a:lnTo>
                  <a:pt x="207465" y="248423"/>
                </a:lnTo>
                <a:lnTo>
                  <a:pt x="252714" y="218877"/>
                </a:lnTo>
                <a:lnTo>
                  <a:pt x="282699" y="209374"/>
                </a:lnTo>
                <a:lnTo>
                  <a:pt x="342464" y="209374"/>
                </a:lnTo>
                <a:lnTo>
                  <a:pt x="340858" y="206203"/>
                </a:lnTo>
                <a:lnTo>
                  <a:pt x="314142" y="173683"/>
                </a:lnTo>
                <a:lnTo>
                  <a:pt x="282244" y="159439"/>
                </a:lnTo>
                <a:lnTo>
                  <a:pt x="273395" y="158743"/>
                </a:lnTo>
                <a:close/>
              </a:path>
              <a:path w="462279" h="525145">
                <a:moveTo>
                  <a:pt x="342464" y="209374"/>
                </a:moveTo>
                <a:lnTo>
                  <a:pt x="282699" y="209374"/>
                </a:lnTo>
                <a:lnTo>
                  <a:pt x="289892" y="210670"/>
                </a:lnTo>
                <a:lnTo>
                  <a:pt x="296019" y="214081"/>
                </a:lnTo>
                <a:lnTo>
                  <a:pt x="301078" y="219607"/>
                </a:lnTo>
                <a:lnTo>
                  <a:pt x="304461" y="226361"/>
                </a:lnTo>
                <a:lnTo>
                  <a:pt x="305471" y="233329"/>
                </a:lnTo>
                <a:lnTo>
                  <a:pt x="304107" y="240513"/>
                </a:lnTo>
                <a:lnTo>
                  <a:pt x="272072" y="275096"/>
                </a:lnTo>
                <a:lnTo>
                  <a:pt x="226928" y="304564"/>
                </a:lnTo>
                <a:lnTo>
                  <a:pt x="196774" y="314183"/>
                </a:lnTo>
                <a:lnTo>
                  <a:pt x="311720" y="314183"/>
                </a:lnTo>
                <a:lnTo>
                  <a:pt x="339142" y="284467"/>
                </a:lnTo>
                <a:lnTo>
                  <a:pt x="352051" y="242373"/>
                </a:lnTo>
                <a:lnTo>
                  <a:pt x="351195" y="233681"/>
                </a:lnTo>
                <a:lnTo>
                  <a:pt x="349088" y="224810"/>
                </a:lnTo>
                <a:lnTo>
                  <a:pt x="345642" y="215651"/>
                </a:lnTo>
                <a:lnTo>
                  <a:pt x="342464" y="209374"/>
                </a:lnTo>
                <a:close/>
              </a:path>
              <a:path w="462279" h="525145">
                <a:moveTo>
                  <a:pt x="31898" y="86856"/>
                </a:moveTo>
                <a:lnTo>
                  <a:pt x="0" y="108786"/>
                </a:lnTo>
                <a:lnTo>
                  <a:pt x="82885" y="229348"/>
                </a:lnTo>
                <a:lnTo>
                  <a:pt x="114783" y="207417"/>
                </a:lnTo>
                <a:lnTo>
                  <a:pt x="88882" y="169741"/>
                </a:lnTo>
                <a:lnTo>
                  <a:pt x="153546" y="125285"/>
                </a:lnTo>
                <a:lnTo>
                  <a:pt x="58318" y="125285"/>
                </a:lnTo>
                <a:lnTo>
                  <a:pt x="31898" y="86856"/>
                </a:lnTo>
                <a:close/>
              </a:path>
              <a:path w="462279" h="525145">
                <a:moveTo>
                  <a:pt x="158235" y="0"/>
                </a:moveTo>
                <a:lnTo>
                  <a:pt x="128347" y="20548"/>
                </a:lnTo>
                <a:lnTo>
                  <a:pt x="154767" y="58977"/>
                </a:lnTo>
                <a:lnTo>
                  <a:pt x="58318" y="125285"/>
                </a:lnTo>
                <a:lnTo>
                  <a:pt x="153546" y="125285"/>
                </a:lnTo>
                <a:lnTo>
                  <a:pt x="240085" y="65789"/>
                </a:lnTo>
                <a:lnTo>
                  <a:pt x="215963" y="30703"/>
                </a:lnTo>
                <a:lnTo>
                  <a:pt x="192962" y="30703"/>
                </a:lnTo>
                <a:lnTo>
                  <a:pt x="188240" y="29475"/>
                </a:lnTo>
                <a:lnTo>
                  <a:pt x="162106" y="5629"/>
                </a:lnTo>
                <a:lnTo>
                  <a:pt x="158235" y="0"/>
                </a:lnTo>
                <a:close/>
              </a:path>
              <a:path w="462279" h="525145">
                <a:moveTo>
                  <a:pt x="212634" y="25862"/>
                </a:moveTo>
                <a:lnTo>
                  <a:pt x="207509" y="28903"/>
                </a:lnTo>
                <a:lnTo>
                  <a:pt x="202551"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20" name="object 20"/>
          <p:cNvSpPr/>
          <p:nvPr/>
        </p:nvSpPr>
        <p:spPr>
          <a:xfrm>
            <a:off x="5295839" y="4430359"/>
            <a:ext cx="407894" cy="463363"/>
          </a:xfrm>
          <a:custGeom>
            <a:avLst/>
            <a:gdLst/>
            <a:ahLst/>
            <a:cxnLst/>
            <a:rect l="l" t="t" r="r" b="b"/>
            <a:pathLst>
              <a:path w="462279" h="525145">
                <a:moveTo>
                  <a:pt x="383341" y="318668"/>
                </a:moveTo>
                <a:lnTo>
                  <a:pt x="345215" y="326536"/>
                </a:lnTo>
                <a:lnTo>
                  <a:pt x="301177" y="351297"/>
                </a:lnTo>
                <a:lnTo>
                  <a:pt x="270669" y="375424"/>
                </a:lnTo>
                <a:lnTo>
                  <a:pt x="245055" y="407653"/>
                </a:lnTo>
                <a:lnTo>
                  <a:pt x="237200" y="441556"/>
                </a:lnTo>
                <a:lnTo>
                  <a:pt x="238173" y="450287"/>
                </a:lnTo>
                <a:lnTo>
                  <a:pt x="254547" y="487108"/>
                </a:lnTo>
                <a:lnTo>
                  <a:pt x="283147" y="515705"/>
                </a:lnTo>
                <a:lnTo>
                  <a:pt x="316054" y="525076"/>
                </a:lnTo>
                <a:lnTo>
                  <a:pt x="325046" y="524622"/>
                </a:lnTo>
                <a:lnTo>
                  <a:pt x="364502" y="512116"/>
                </a:lnTo>
                <a:lnTo>
                  <a:pt x="398171" y="492118"/>
                </a:lnTo>
                <a:lnTo>
                  <a:pt x="421666" y="474107"/>
                </a:lnTo>
                <a:lnTo>
                  <a:pt x="306720" y="474107"/>
                </a:lnTo>
                <a:lnTo>
                  <a:pt x="299450" y="472864"/>
                </a:lnTo>
                <a:lnTo>
                  <a:pt x="293278" y="469485"/>
                </a:lnTo>
                <a:lnTo>
                  <a:pt x="288203" y="463970"/>
                </a:lnTo>
                <a:lnTo>
                  <a:pt x="284871" y="457256"/>
                </a:lnTo>
                <a:lnTo>
                  <a:pt x="283927" y="450283"/>
                </a:lnTo>
                <a:lnTo>
                  <a:pt x="285369" y="443051"/>
                </a:lnTo>
                <a:lnTo>
                  <a:pt x="317412" y="408346"/>
                </a:lnTo>
                <a:lnTo>
                  <a:pt x="362661" y="378801"/>
                </a:lnTo>
                <a:lnTo>
                  <a:pt x="392646" y="369298"/>
                </a:lnTo>
                <a:lnTo>
                  <a:pt x="452410" y="369298"/>
                </a:lnTo>
                <a:lnTo>
                  <a:pt x="450804" y="366127"/>
                </a:lnTo>
                <a:lnTo>
                  <a:pt x="424089" y="333607"/>
                </a:lnTo>
                <a:lnTo>
                  <a:pt x="392191" y="319364"/>
                </a:lnTo>
                <a:lnTo>
                  <a:pt x="383341" y="318668"/>
                </a:lnTo>
                <a:close/>
              </a:path>
              <a:path w="462279" h="525145">
                <a:moveTo>
                  <a:pt x="452410" y="369298"/>
                </a:moveTo>
                <a:lnTo>
                  <a:pt x="392646" y="369298"/>
                </a:lnTo>
                <a:lnTo>
                  <a:pt x="399839" y="370593"/>
                </a:lnTo>
                <a:lnTo>
                  <a:pt x="405965" y="374004"/>
                </a:lnTo>
                <a:lnTo>
                  <a:pt x="411025" y="379530"/>
                </a:lnTo>
                <a:lnTo>
                  <a:pt x="414407" y="386284"/>
                </a:lnTo>
                <a:lnTo>
                  <a:pt x="415417" y="393253"/>
                </a:lnTo>
                <a:lnTo>
                  <a:pt x="414054" y="400437"/>
                </a:lnTo>
                <a:lnTo>
                  <a:pt x="382019" y="435020"/>
                </a:lnTo>
                <a:lnTo>
                  <a:pt x="336874" y="464488"/>
                </a:lnTo>
                <a:lnTo>
                  <a:pt x="306720" y="474107"/>
                </a:lnTo>
                <a:lnTo>
                  <a:pt x="421666" y="474107"/>
                </a:lnTo>
                <a:lnTo>
                  <a:pt x="449089" y="444391"/>
                </a:lnTo>
                <a:lnTo>
                  <a:pt x="461998" y="402297"/>
                </a:lnTo>
                <a:lnTo>
                  <a:pt x="461143" y="393604"/>
                </a:lnTo>
                <a:lnTo>
                  <a:pt x="459035" y="384733"/>
                </a:lnTo>
                <a:lnTo>
                  <a:pt x="455589" y="375574"/>
                </a:lnTo>
                <a:lnTo>
                  <a:pt x="452410" y="369298"/>
                </a:lnTo>
                <a:close/>
              </a:path>
              <a:path w="462279" h="525145">
                <a:moveTo>
                  <a:pt x="141845" y="246780"/>
                </a:moveTo>
                <a:lnTo>
                  <a:pt x="109946" y="268710"/>
                </a:lnTo>
                <a:lnTo>
                  <a:pt x="192832" y="389271"/>
                </a:lnTo>
                <a:lnTo>
                  <a:pt x="224730" y="367341"/>
                </a:lnTo>
                <a:lnTo>
                  <a:pt x="198828" y="329666"/>
                </a:lnTo>
                <a:lnTo>
                  <a:pt x="263493" y="285208"/>
                </a:lnTo>
                <a:lnTo>
                  <a:pt x="168264" y="285208"/>
                </a:lnTo>
                <a:lnTo>
                  <a:pt x="141845" y="246780"/>
                </a:lnTo>
                <a:close/>
              </a:path>
              <a:path w="462279" h="525145">
                <a:moveTo>
                  <a:pt x="268182" y="159923"/>
                </a:moveTo>
                <a:lnTo>
                  <a:pt x="238293" y="180472"/>
                </a:lnTo>
                <a:lnTo>
                  <a:pt x="264713" y="218901"/>
                </a:lnTo>
                <a:lnTo>
                  <a:pt x="168264" y="285208"/>
                </a:lnTo>
                <a:lnTo>
                  <a:pt x="263493" y="285208"/>
                </a:lnTo>
                <a:lnTo>
                  <a:pt x="350032" y="225713"/>
                </a:lnTo>
                <a:lnTo>
                  <a:pt x="325909" y="190627"/>
                </a:lnTo>
                <a:lnTo>
                  <a:pt x="302910" y="190627"/>
                </a:lnTo>
                <a:lnTo>
                  <a:pt x="298187" y="189398"/>
                </a:lnTo>
                <a:lnTo>
                  <a:pt x="272053" y="165553"/>
                </a:lnTo>
                <a:lnTo>
                  <a:pt x="268182" y="159923"/>
                </a:lnTo>
                <a:close/>
              </a:path>
              <a:path w="462279" h="525145">
                <a:moveTo>
                  <a:pt x="31897" y="86856"/>
                </a:moveTo>
                <a:lnTo>
                  <a:pt x="0" y="108786"/>
                </a:lnTo>
                <a:lnTo>
                  <a:pt x="82885" y="229348"/>
                </a:lnTo>
                <a:lnTo>
                  <a:pt x="114783" y="207417"/>
                </a:lnTo>
                <a:lnTo>
                  <a:pt x="88880" y="169743"/>
                </a:lnTo>
                <a:lnTo>
                  <a:pt x="153546" y="125285"/>
                </a:lnTo>
                <a:lnTo>
                  <a:pt x="58317" y="125285"/>
                </a:lnTo>
                <a:lnTo>
                  <a:pt x="31897" y="86856"/>
                </a:lnTo>
                <a:close/>
              </a:path>
              <a:path w="462279" h="525145">
                <a:moveTo>
                  <a:pt x="322581" y="185785"/>
                </a:moveTo>
                <a:lnTo>
                  <a:pt x="317456" y="188827"/>
                </a:lnTo>
                <a:lnTo>
                  <a:pt x="312497" y="190404"/>
                </a:lnTo>
                <a:lnTo>
                  <a:pt x="302910" y="190627"/>
                </a:lnTo>
                <a:lnTo>
                  <a:pt x="325909" y="190627"/>
                </a:lnTo>
                <a:lnTo>
                  <a:pt x="322581" y="185785"/>
                </a:lnTo>
                <a:close/>
              </a:path>
              <a:path w="462279" h="525145">
                <a:moveTo>
                  <a:pt x="158235" y="0"/>
                </a:moveTo>
                <a:lnTo>
                  <a:pt x="128346" y="20548"/>
                </a:lnTo>
                <a:lnTo>
                  <a:pt x="154766" y="58977"/>
                </a:lnTo>
                <a:lnTo>
                  <a:pt x="58317" y="125285"/>
                </a:lnTo>
                <a:lnTo>
                  <a:pt x="153546" y="125285"/>
                </a:lnTo>
                <a:lnTo>
                  <a:pt x="240084" y="65791"/>
                </a:lnTo>
                <a:lnTo>
                  <a:pt x="215963" y="30703"/>
                </a:lnTo>
                <a:lnTo>
                  <a:pt x="192962" y="30703"/>
                </a:lnTo>
                <a:lnTo>
                  <a:pt x="188240" y="29475"/>
                </a:lnTo>
                <a:lnTo>
                  <a:pt x="162106" y="5631"/>
                </a:lnTo>
                <a:lnTo>
                  <a:pt x="158235" y="0"/>
                </a:lnTo>
                <a:close/>
              </a:path>
              <a:path w="462279" h="525145">
                <a:moveTo>
                  <a:pt x="212634" y="25862"/>
                </a:moveTo>
                <a:lnTo>
                  <a:pt x="207509" y="28903"/>
                </a:lnTo>
                <a:lnTo>
                  <a:pt x="202549"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21" name="object 21"/>
          <p:cNvSpPr txBox="1"/>
          <p:nvPr/>
        </p:nvSpPr>
        <p:spPr>
          <a:xfrm>
            <a:off x="5181049" y="5486401"/>
            <a:ext cx="536201" cy="325923"/>
          </a:xfrm>
          <a:prstGeom prst="rect">
            <a:avLst/>
          </a:prstGeom>
        </p:spPr>
        <p:txBody>
          <a:bodyPr vert="horz" wrap="square" lIns="0" tIns="0" rIns="0" bIns="0" rtlCol="0">
            <a:spAutoFit/>
          </a:bodyPr>
          <a:lstStyle/>
          <a:p>
            <a:pPr marL="11206"/>
            <a:r>
              <a:rPr sz="2118" b="1" dirty="0">
                <a:latin typeface="Tahoma"/>
                <a:cs typeface="Tahoma"/>
              </a:rPr>
              <a:t>110</a:t>
            </a:r>
            <a:endParaRPr sz="2118">
              <a:latin typeface="Tahoma"/>
              <a:cs typeface="Tahoma"/>
            </a:endParaRPr>
          </a:p>
        </p:txBody>
      </p:sp>
      <p:sp>
        <p:nvSpPr>
          <p:cNvPr id="22" name="object 22"/>
          <p:cNvSpPr txBox="1"/>
          <p:nvPr/>
        </p:nvSpPr>
        <p:spPr>
          <a:xfrm>
            <a:off x="969881" y="5157228"/>
            <a:ext cx="1360954" cy="251159"/>
          </a:xfrm>
          <a:prstGeom prst="rect">
            <a:avLst/>
          </a:prstGeom>
        </p:spPr>
        <p:txBody>
          <a:bodyPr vert="horz" wrap="square" lIns="0" tIns="0" rIns="0" bIns="0" rtlCol="0">
            <a:spAutoFit/>
          </a:bodyPr>
          <a:lstStyle/>
          <a:p>
            <a:pPr marL="11206"/>
            <a:r>
              <a:rPr sz="1588" dirty="0">
                <a:latin typeface="Tahoma"/>
                <a:cs typeface="Tahoma"/>
              </a:rPr>
              <a:t>(60,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23" name="object 23"/>
          <p:cNvSpPr txBox="1"/>
          <p:nvPr/>
        </p:nvSpPr>
        <p:spPr>
          <a:xfrm>
            <a:off x="809879" y="2344271"/>
            <a:ext cx="1991846" cy="641201"/>
          </a:xfrm>
          <a:prstGeom prst="rect">
            <a:avLst/>
          </a:prstGeom>
        </p:spPr>
        <p:txBody>
          <a:bodyPr vert="horz" wrap="square" lIns="0" tIns="0" rIns="0" bIns="0" rtlCol="0">
            <a:spAutoFit/>
          </a:bodyPr>
          <a:lstStyle/>
          <a:p>
            <a:pPr marL="137840" marR="4483" indent="-127194">
              <a:lnSpc>
                <a:spcPts val="2471"/>
              </a:lnSpc>
            </a:pPr>
            <a:r>
              <a:rPr sz="2118" b="1" dirty="0">
                <a:latin typeface="Tahoma"/>
                <a:cs typeface="Tahoma"/>
              </a:rPr>
              <a:t>OK,</a:t>
            </a:r>
            <a:r>
              <a:rPr sz="2118" b="1" spc="-53" dirty="0">
                <a:latin typeface="Tahoma"/>
                <a:cs typeface="Tahoma"/>
              </a:rPr>
              <a:t> </a:t>
            </a:r>
            <a:r>
              <a:rPr sz="2118" b="1" spc="-4" dirty="0">
                <a:latin typeface="Tahoma"/>
                <a:cs typeface="Tahoma"/>
              </a:rPr>
              <a:t>Everybody  Synchronize!</a:t>
            </a:r>
            <a:endParaRPr sz="2118">
              <a:latin typeface="Tahoma"/>
              <a:cs typeface="Tahoma"/>
            </a:endParaRPr>
          </a:p>
        </p:txBody>
      </p:sp>
      <p:sp>
        <p:nvSpPr>
          <p:cNvPr id="24" name="object 24"/>
          <p:cNvSpPr/>
          <p:nvPr/>
        </p:nvSpPr>
        <p:spPr>
          <a:xfrm>
            <a:off x="3093638" y="3135770"/>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25" name="object 25"/>
          <p:cNvSpPr/>
          <p:nvPr/>
        </p:nvSpPr>
        <p:spPr>
          <a:xfrm>
            <a:off x="4025698" y="3092824"/>
            <a:ext cx="143996" cy="168649"/>
          </a:xfrm>
          <a:custGeom>
            <a:avLst/>
            <a:gdLst/>
            <a:ahLst/>
            <a:cxnLst/>
            <a:rect l="l" t="t" r="r" b="b"/>
            <a:pathLst>
              <a:path w="163195" h="191135">
                <a:moveTo>
                  <a:pt x="162864" y="0"/>
                </a:moveTo>
                <a:lnTo>
                  <a:pt x="0" y="101088"/>
                </a:lnTo>
                <a:lnTo>
                  <a:pt x="146016" y="190945"/>
                </a:lnTo>
                <a:lnTo>
                  <a:pt x="162864" y="0"/>
                </a:lnTo>
                <a:close/>
              </a:path>
            </a:pathLst>
          </a:custGeom>
          <a:solidFill>
            <a:srgbClr val="000000"/>
          </a:solidFill>
        </p:spPr>
        <p:txBody>
          <a:bodyPr wrap="square" lIns="0" tIns="0" rIns="0" bIns="0" rtlCol="0"/>
          <a:lstStyle/>
          <a:p>
            <a:endParaRPr sz="1588"/>
          </a:p>
        </p:txBody>
      </p:sp>
      <p:sp>
        <p:nvSpPr>
          <p:cNvPr id="26" name="object 26"/>
          <p:cNvSpPr/>
          <p:nvPr/>
        </p:nvSpPr>
        <p:spPr>
          <a:xfrm>
            <a:off x="3456426" y="5460067"/>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27" name="object 27"/>
          <p:cNvSpPr/>
          <p:nvPr/>
        </p:nvSpPr>
        <p:spPr>
          <a:xfrm>
            <a:off x="3406006" y="5421116"/>
            <a:ext cx="152960" cy="151279"/>
          </a:xfrm>
          <a:custGeom>
            <a:avLst/>
            <a:gdLst/>
            <a:ahLst/>
            <a:cxnLst/>
            <a:rect l="l" t="t" r="r" b="b"/>
            <a:pathLst>
              <a:path w="173354" h="171450">
                <a:moveTo>
                  <a:pt x="169984" y="0"/>
                </a:moveTo>
                <a:lnTo>
                  <a:pt x="0" y="88593"/>
                </a:lnTo>
                <a:lnTo>
                  <a:pt x="172866" y="171425"/>
                </a:lnTo>
                <a:lnTo>
                  <a:pt x="169984" y="0"/>
                </a:lnTo>
                <a:close/>
              </a:path>
            </a:pathLst>
          </a:custGeom>
          <a:solidFill>
            <a:srgbClr val="000000"/>
          </a:solidFill>
        </p:spPr>
        <p:txBody>
          <a:bodyPr wrap="square" lIns="0" tIns="0" rIns="0" bIns="0" rtlCol="0"/>
          <a:lstStyle/>
          <a:p>
            <a:endParaRPr sz="1588"/>
          </a:p>
        </p:txBody>
      </p:sp>
      <p:sp>
        <p:nvSpPr>
          <p:cNvPr id="28" name="object 28"/>
          <p:cNvSpPr/>
          <p:nvPr/>
        </p:nvSpPr>
        <p:spPr>
          <a:xfrm>
            <a:off x="4800949" y="3135770"/>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29" name="object 29"/>
          <p:cNvSpPr/>
          <p:nvPr/>
        </p:nvSpPr>
        <p:spPr>
          <a:xfrm>
            <a:off x="4774521" y="3092824"/>
            <a:ext cx="143996" cy="168649"/>
          </a:xfrm>
          <a:custGeom>
            <a:avLst/>
            <a:gdLst/>
            <a:ahLst/>
            <a:cxnLst/>
            <a:rect l="l" t="t" r="r" b="b"/>
            <a:pathLst>
              <a:path w="163195" h="191135">
                <a:moveTo>
                  <a:pt x="0" y="0"/>
                </a:moveTo>
                <a:lnTo>
                  <a:pt x="16847" y="190945"/>
                </a:lnTo>
                <a:lnTo>
                  <a:pt x="162864" y="101088"/>
                </a:lnTo>
                <a:lnTo>
                  <a:pt x="0" y="0"/>
                </a:lnTo>
                <a:close/>
              </a:path>
            </a:pathLst>
          </a:custGeom>
          <a:solidFill>
            <a:srgbClr val="000000"/>
          </a:solidFill>
        </p:spPr>
        <p:txBody>
          <a:bodyPr wrap="square" lIns="0" tIns="0" rIns="0" bIns="0" rtlCol="0"/>
          <a:lstStyle/>
          <a:p>
            <a:endParaRPr sz="1588"/>
          </a:p>
        </p:txBody>
      </p:sp>
      <p:sp>
        <p:nvSpPr>
          <p:cNvPr id="30" name="object 30"/>
          <p:cNvSpPr/>
          <p:nvPr/>
        </p:nvSpPr>
        <p:spPr>
          <a:xfrm>
            <a:off x="2134470" y="4877606"/>
            <a:ext cx="1371124" cy="830096"/>
          </a:xfrm>
          <a:prstGeom prst="rect">
            <a:avLst/>
          </a:prstGeom>
          <a:blipFill>
            <a:blip r:embed="rId4" cstate="print"/>
            <a:stretch>
              <a:fillRect/>
            </a:stretch>
          </a:blipFill>
        </p:spPr>
        <p:txBody>
          <a:bodyPr wrap="square" lIns="0" tIns="0" rIns="0" bIns="0" rtlCol="0"/>
          <a:lstStyle/>
          <a:p>
            <a:endParaRPr sz="1588"/>
          </a:p>
        </p:txBody>
      </p:sp>
      <p:sp>
        <p:nvSpPr>
          <p:cNvPr id="31" name="object 31"/>
          <p:cNvSpPr txBox="1"/>
          <p:nvPr/>
        </p:nvSpPr>
        <p:spPr>
          <a:xfrm>
            <a:off x="7083727" y="2949388"/>
            <a:ext cx="714935" cy="641201"/>
          </a:xfrm>
          <a:prstGeom prst="rect">
            <a:avLst/>
          </a:prstGeom>
        </p:spPr>
        <p:txBody>
          <a:bodyPr vert="horz" wrap="square" lIns="0" tIns="0" rIns="0" bIns="0" rtlCol="0">
            <a:spAutoFit/>
          </a:bodyPr>
          <a:lstStyle/>
          <a:p>
            <a:pPr marL="61075" marR="4483" indent="-50429">
              <a:lnSpc>
                <a:spcPts val="2471"/>
              </a:lnSpc>
            </a:pPr>
            <a:r>
              <a:rPr sz="2118" spc="-4" dirty="0">
                <a:latin typeface="Tahoma"/>
                <a:cs typeface="Tahoma"/>
              </a:rPr>
              <a:t>Same  </a:t>
            </a:r>
            <a:r>
              <a:rPr sz="2118" spc="-101" dirty="0">
                <a:latin typeface="Tahoma"/>
                <a:cs typeface="Tahoma"/>
              </a:rPr>
              <a:t>V</a:t>
            </a:r>
            <a:r>
              <a:rPr sz="2118" spc="-4" dirty="0">
                <a:latin typeface="Tahoma"/>
                <a:cs typeface="Tahoma"/>
              </a:rPr>
              <a:t>a</a:t>
            </a:r>
            <a:r>
              <a:rPr sz="2118" dirty="0">
                <a:latin typeface="Tahoma"/>
                <a:cs typeface="Tahoma"/>
              </a:rPr>
              <a:t>lue</a:t>
            </a:r>
            <a:endParaRPr sz="2118">
              <a:latin typeface="Tahoma"/>
              <a:cs typeface="Tahoma"/>
            </a:endParaRPr>
          </a:p>
        </p:txBody>
      </p:sp>
      <p:sp>
        <p:nvSpPr>
          <p:cNvPr id="32" name="object 32"/>
          <p:cNvSpPr/>
          <p:nvPr/>
        </p:nvSpPr>
        <p:spPr>
          <a:xfrm>
            <a:off x="5871785" y="2762971"/>
            <a:ext cx="1121709" cy="330013"/>
          </a:xfrm>
          <a:custGeom>
            <a:avLst/>
            <a:gdLst/>
            <a:ahLst/>
            <a:cxnLst/>
            <a:rect l="l" t="t" r="r" b="b"/>
            <a:pathLst>
              <a:path w="1271270" h="374014">
                <a:moveTo>
                  <a:pt x="1271031" y="373832"/>
                </a:moveTo>
                <a:lnTo>
                  <a:pt x="0" y="0"/>
                </a:lnTo>
              </a:path>
            </a:pathLst>
          </a:custGeom>
          <a:ln w="9524">
            <a:solidFill>
              <a:srgbClr val="000000"/>
            </a:solidFill>
          </a:ln>
        </p:spPr>
        <p:txBody>
          <a:bodyPr wrap="square" lIns="0" tIns="0" rIns="0" bIns="0" rtlCol="0"/>
          <a:lstStyle/>
          <a:p>
            <a:endParaRPr sz="1588"/>
          </a:p>
        </p:txBody>
      </p:sp>
      <p:sp>
        <p:nvSpPr>
          <p:cNvPr id="33" name="object 33"/>
          <p:cNvSpPr/>
          <p:nvPr/>
        </p:nvSpPr>
        <p:spPr>
          <a:xfrm>
            <a:off x="5850286" y="2743367"/>
            <a:ext cx="74519" cy="64994"/>
          </a:xfrm>
          <a:custGeom>
            <a:avLst/>
            <a:gdLst/>
            <a:ahLst/>
            <a:cxnLst/>
            <a:rect l="l" t="t" r="r" b="b"/>
            <a:pathLst>
              <a:path w="84454" h="73660">
                <a:moveTo>
                  <a:pt x="83854" y="0"/>
                </a:moveTo>
                <a:lnTo>
                  <a:pt x="0" y="15050"/>
                </a:lnTo>
                <a:lnTo>
                  <a:pt x="62353" y="73103"/>
                </a:lnTo>
                <a:lnTo>
                  <a:pt x="83854" y="0"/>
                </a:lnTo>
                <a:close/>
              </a:path>
            </a:pathLst>
          </a:custGeom>
          <a:solidFill>
            <a:srgbClr val="000000"/>
          </a:solidFill>
        </p:spPr>
        <p:txBody>
          <a:bodyPr wrap="square" lIns="0" tIns="0" rIns="0" bIns="0" rtlCol="0"/>
          <a:lstStyle/>
          <a:p>
            <a:endParaRPr sz="1588"/>
          </a:p>
        </p:txBody>
      </p:sp>
      <p:sp>
        <p:nvSpPr>
          <p:cNvPr id="34" name="object 34"/>
          <p:cNvSpPr/>
          <p:nvPr/>
        </p:nvSpPr>
        <p:spPr>
          <a:xfrm>
            <a:off x="7463930" y="3899647"/>
            <a:ext cx="0" cy="1053353"/>
          </a:xfrm>
          <a:custGeom>
            <a:avLst/>
            <a:gdLst/>
            <a:ahLst/>
            <a:cxnLst/>
            <a:rect l="l" t="t" r="r" b="b"/>
            <a:pathLst>
              <a:path h="1193800">
                <a:moveTo>
                  <a:pt x="0" y="0"/>
                </a:moveTo>
                <a:lnTo>
                  <a:pt x="0" y="1193799"/>
                </a:lnTo>
              </a:path>
            </a:pathLst>
          </a:custGeom>
          <a:ln w="9524">
            <a:solidFill>
              <a:srgbClr val="000000"/>
            </a:solidFill>
          </a:ln>
        </p:spPr>
        <p:txBody>
          <a:bodyPr wrap="square" lIns="0" tIns="0" rIns="0" bIns="0" rtlCol="0"/>
          <a:lstStyle/>
          <a:p>
            <a:endParaRPr sz="1588"/>
          </a:p>
        </p:txBody>
      </p:sp>
      <p:sp>
        <p:nvSpPr>
          <p:cNvPr id="35" name="object 35"/>
          <p:cNvSpPr/>
          <p:nvPr/>
        </p:nvSpPr>
        <p:spPr>
          <a:xfrm>
            <a:off x="7430313" y="4908177"/>
            <a:ext cx="67235" cy="67235"/>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sz="1588"/>
          </a:p>
        </p:txBody>
      </p:sp>
    </p:spTree>
    <p:extLst>
      <p:ext uri="{BB962C8B-B14F-4D97-AF65-F5344CB8AC3E}">
        <p14:creationId xmlns:p14="http://schemas.microsoft.com/office/powerpoint/2010/main" val="25586072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6503" y="125831"/>
            <a:ext cx="5420285" cy="657231"/>
          </a:xfrm>
          <a:prstGeom prst="rect">
            <a:avLst/>
          </a:prstGeom>
        </p:spPr>
        <p:txBody>
          <a:bodyPr vert="horz" wrap="square" lIns="0" tIns="0" rIns="0" bIns="0" rtlCol="0" anchor="ctr">
            <a:spAutoFit/>
          </a:bodyPr>
          <a:lstStyle/>
          <a:p>
            <a:pPr marL="11206">
              <a:tabLst>
                <a:tab pos="2476632" algn="l"/>
                <a:tab pos="4065711" algn="l"/>
              </a:tabLst>
            </a:pPr>
            <a:r>
              <a:rPr dirty="0"/>
              <a:t>Byza</a:t>
            </a:r>
            <a:r>
              <a:rPr spc="-4" dirty="0"/>
              <a:t>n</a:t>
            </a:r>
            <a:r>
              <a:rPr dirty="0"/>
              <a:t>t</a:t>
            </a:r>
            <a:r>
              <a:rPr spc="-4" dirty="0"/>
              <a:t>in</a:t>
            </a:r>
            <a:r>
              <a:rPr dirty="0"/>
              <a:t>e	</a:t>
            </a:r>
            <a:r>
              <a:rPr spc="-4" dirty="0"/>
              <a:t>F</a:t>
            </a:r>
            <a:r>
              <a:rPr dirty="0"/>
              <a:t>a</a:t>
            </a:r>
            <a:r>
              <a:rPr spc="-4" dirty="0"/>
              <a:t>ul</a:t>
            </a:r>
            <a:r>
              <a:rPr dirty="0"/>
              <a:t>ty	C</a:t>
            </a:r>
            <a:r>
              <a:rPr spc="-4" dirty="0"/>
              <a:t>lo</a:t>
            </a:r>
            <a:r>
              <a:rPr dirty="0"/>
              <a:t>ck</a:t>
            </a:r>
          </a:p>
        </p:txBody>
      </p:sp>
      <p:sp>
        <p:nvSpPr>
          <p:cNvPr id="3" name="object 3"/>
          <p:cNvSpPr/>
          <p:nvPr/>
        </p:nvSpPr>
        <p:spPr>
          <a:xfrm>
            <a:off x="3969186" y="2095065"/>
            <a:ext cx="914954" cy="96208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5784539" y="4515536"/>
            <a:ext cx="914954" cy="962089"/>
          </a:xfrm>
          <a:prstGeom prst="rect">
            <a:avLst/>
          </a:prstGeom>
          <a:blipFill>
            <a:blip r:embed="rId3" cstate="print"/>
            <a:stretch>
              <a:fillRect/>
            </a:stretch>
          </a:blipFill>
        </p:spPr>
        <p:txBody>
          <a:bodyPr wrap="square" lIns="0" tIns="0" rIns="0" bIns="0" rtlCol="0"/>
          <a:lstStyle/>
          <a:p>
            <a:endParaRPr sz="1588"/>
          </a:p>
        </p:txBody>
      </p:sp>
      <p:sp>
        <p:nvSpPr>
          <p:cNvPr id="5" name="object 5"/>
          <p:cNvSpPr txBox="1"/>
          <p:nvPr/>
        </p:nvSpPr>
        <p:spPr>
          <a:xfrm>
            <a:off x="4171644" y="1855694"/>
            <a:ext cx="407894" cy="244362"/>
          </a:xfrm>
          <a:prstGeom prst="rect">
            <a:avLst/>
          </a:prstGeom>
        </p:spPr>
        <p:txBody>
          <a:bodyPr vert="horz" wrap="square" lIns="0" tIns="0" rIns="0" bIns="0" rtlCol="0">
            <a:spAutoFit/>
          </a:bodyPr>
          <a:lstStyle/>
          <a:p>
            <a:pPr marL="11206"/>
            <a:r>
              <a:rPr sz="1588" b="1" dirty="0">
                <a:latin typeface="Tahoma"/>
                <a:cs typeface="Tahoma"/>
              </a:rPr>
              <a:t>100</a:t>
            </a:r>
            <a:endParaRPr sz="1588">
              <a:latin typeface="Tahoma"/>
              <a:cs typeface="Tahoma"/>
            </a:endParaRPr>
          </a:p>
        </p:txBody>
      </p:sp>
      <p:sp>
        <p:nvSpPr>
          <p:cNvPr id="6" name="object 6"/>
          <p:cNvSpPr/>
          <p:nvPr/>
        </p:nvSpPr>
        <p:spPr>
          <a:xfrm>
            <a:off x="2918361" y="2756648"/>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7" name="object 7"/>
          <p:cNvSpPr/>
          <p:nvPr/>
        </p:nvSpPr>
        <p:spPr>
          <a:xfrm>
            <a:off x="2891932" y="4336284"/>
            <a:ext cx="143996" cy="168649"/>
          </a:xfrm>
          <a:custGeom>
            <a:avLst/>
            <a:gdLst/>
            <a:ahLst/>
            <a:cxnLst/>
            <a:rect l="l" t="t" r="r" b="b"/>
            <a:pathLst>
              <a:path w="163195" h="191135">
                <a:moveTo>
                  <a:pt x="16847" y="0"/>
                </a:moveTo>
                <a:lnTo>
                  <a:pt x="0" y="190944"/>
                </a:lnTo>
                <a:lnTo>
                  <a:pt x="162864" y="89856"/>
                </a:lnTo>
                <a:lnTo>
                  <a:pt x="16847" y="0"/>
                </a:lnTo>
                <a:close/>
              </a:path>
            </a:pathLst>
          </a:custGeom>
          <a:solidFill>
            <a:srgbClr val="000000"/>
          </a:solidFill>
        </p:spPr>
        <p:txBody>
          <a:bodyPr wrap="square" lIns="0" tIns="0" rIns="0" bIns="0" rtlCol="0"/>
          <a:lstStyle/>
          <a:p>
            <a:endParaRPr sz="1588"/>
          </a:p>
        </p:txBody>
      </p:sp>
      <p:sp>
        <p:nvSpPr>
          <p:cNvPr id="8" name="object 8"/>
          <p:cNvSpPr/>
          <p:nvPr/>
        </p:nvSpPr>
        <p:spPr>
          <a:xfrm>
            <a:off x="3406006" y="5191973"/>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9" name="object 9"/>
          <p:cNvSpPr/>
          <p:nvPr/>
        </p:nvSpPr>
        <p:spPr>
          <a:xfrm>
            <a:off x="5587094" y="5118038"/>
            <a:ext cx="152960" cy="151279"/>
          </a:xfrm>
          <a:custGeom>
            <a:avLst/>
            <a:gdLst/>
            <a:ahLst/>
            <a:cxnLst/>
            <a:rect l="l" t="t" r="r" b="b"/>
            <a:pathLst>
              <a:path w="173354" h="171450">
                <a:moveTo>
                  <a:pt x="0" y="0"/>
                </a:moveTo>
                <a:lnTo>
                  <a:pt x="2881" y="171425"/>
                </a:lnTo>
                <a:lnTo>
                  <a:pt x="172866" y="82831"/>
                </a:lnTo>
                <a:lnTo>
                  <a:pt x="0" y="0"/>
                </a:lnTo>
                <a:close/>
              </a:path>
            </a:pathLst>
          </a:custGeom>
          <a:solidFill>
            <a:srgbClr val="000000"/>
          </a:solidFill>
        </p:spPr>
        <p:txBody>
          <a:bodyPr wrap="square" lIns="0" tIns="0" rIns="0" bIns="0" rtlCol="0"/>
          <a:lstStyle/>
          <a:p>
            <a:endParaRPr sz="1588"/>
          </a:p>
        </p:txBody>
      </p:sp>
      <p:sp>
        <p:nvSpPr>
          <p:cNvPr id="10" name="object 10"/>
          <p:cNvSpPr txBox="1"/>
          <p:nvPr/>
        </p:nvSpPr>
        <p:spPr>
          <a:xfrm>
            <a:off x="2804964" y="5566242"/>
            <a:ext cx="279587" cy="244362"/>
          </a:xfrm>
          <a:prstGeom prst="rect">
            <a:avLst/>
          </a:prstGeom>
        </p:spPr>
        <p:txBody>
          <a:bodyPr vert="horz" wrap="square" lIns="0" tIns="0" rIns="0" bIns="0" rtlCol="0">
            <a:spAutoFit/>
          </a:bodyPr>
          <a:lstStyle/>
          <a:p>
            <a:pPr marL="11206"/>
            <a:r>
              <a:rPr sz="1588" b="1" dirty="0">
                <a:latin typeface="Tahoma"/>
                <a:cs typeface="Tahoma"/>
              </a:rPr>
              <a:t>90</a:t>
            </a:r>
            <a:endParaRPr sz="1588">
              <a:latin typeface="Tahoma"/>
              <a:cs typeface="Tahoma"/>
            </a:endParaRPr>
          </a:p>
        </p:txBody>
      </p:sp>
      <p:sp>
        <p:nvSpPr>
          <p:cNvPr id="11" name="object 11"/>
          <p:cNvSpPr txBox="1"/>
          <p:nvPr/>
        </p:nvSpPr>
        <p:spPr>
          <a:xfrm>
            <a:off x="6068894" y="5486400"/>
            <a:ext cx="407894" cy="244362"/>
          </a:xfrm>
          <a:prstGeom prst="rect">
            <a:avLst/>
          </a:prstGeom>
        </p:spPr>
        <p:txBody>
          <a:bodyPr vert="horz" wrap="square" lIns="0" tIns="0" rIns="0" bIns="0" rtlCol="0">
            <a:spAutoFit/>
          </a:bodyPr>
          <a:lstStyle/>
          <a:p>
            <a:pPr marL="11206"/>
            <a:r>
              <a:rPr sz="1588" b="1" dirty="0">
                <a:latin typeface="Tahoma"/>
                <a:cs typeface="Tahoma"/>
              </a:rPr>
              <a:t>110</a:t>
            </a:r>
            <a:endParaRPr sz="1588">
              <a:latin typeface="Tahoma"/>
              <a:cs typeface="Tahoma"/>
            </a:endParaRPr>
          </a:p>
        </p:txBody>
      </p:sp>
      <p:sp>
        <p:nvSpPr>
          <p:cNvPr id="12" name="object 12"/>
          <p:cNvSpPr/>
          <p:nvPr/>
        </p:nvSpPr>
        <p:spPr>
          <a:xfrm>
            <a:off x="4976227" y="2756648"/>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13" name="object 13"/>
          <p:cNvSpPr/>
          <p:nvPr/>
        </p:nvSpPr>
        <p:spPr>
          <a:xfrm>
            <a:off x="5908287" y="4336284"/>
            <a:ext cx="143996" cy="168649"/>
          </a:xfrm>
          <a:custGeom>
            <a:avLst/>
            <a:gdLst/>
            <a:ahLst/>
            <a:cxnLst/>
            <a:rect l="l" t="t" r="r" b="b"/>
            <a:pathLst>
              <a:path w="163195" h="191135">
                <a:moveTo>
                  <a:pt x="146015" y="0"/>
                </a:moveTo>
                <a:lnTo>
                  <a:pt x="0" y="89856"/>
                </a:lnTo>
                <a:lnTo>
                  <a:pt x="162864" y="190944"/>
                </a:lnTo>
                <a:lnTo>
                  <a:pt x="146015" y="0"/>
                </a:lnTo>
                <a:close/>
              </a:path>
            </a:pathLst>
          </a:custGeom>
          <a:solidFill>
            <a:srgbClr val="000000"/>
          </a:solidFill>
        </p:spPr>
        <p:txBody>
          <a:bodyPr wrap="square" lIns="0" tIns="0" rIns="0" bIns="0" rtlCol="0"/>
          <a:lstStyle/>
          <a:p>
            <a:endParaRPr sz="1588"/>
          </a:p>
        </p:txBody>
      </p:sp>
      <p:sp>
        <p:nvSpPr>
          <p:cNvPr id="14" name="object 14"/>
          <p:cNvSpPr/>
          <p:nvPr/>
        </p:nvSpPr>
        <p:spPr>
          <a:xfrm>
            <a:off x="3330463" y="4239666"/>
            <a:ext cx="385482" cy="498662"/>
          </a:xfrm>
          <a:custGeom>
            <a:avLst/>
            <a:gdLst/>
            <a:ahLst/>
            <a:cxnLst/>
            <a:rect l="l" t="t" r="r" b="b"/>
            <a:pathLst>
              <a:path w="436879" h="565150">
                <a:moveTo>
                  <a:pt x="151536" y="438271"/>
                </a:moveTo>
                <a:lnTo>
                  <a:pt x="56307" y="438271"/>
                </a:lnTo>
                <a:lnTo>
                  <a:pt x="152756" y="504581"/>
                </a:lnTo>
                <a:lnTo>
                  <a:pt x="126337" y="543010"/>
                </a:lnTo>
                <a:lnTo>
                  <a:pt x="158235" y="564939"/>
                </a:lnTo>
                <a:lnTo>
                  <a:pt x="230296" y="460123"/>
                </a:lnTo>
                <a:lnTo>
                  <a:pt x="183320" y="460123"/>
                </a:lnTo>
                <a:lnTo>
                  <a:pt x="151536" y="438271"/>
                </a:lnTo>
                <a:close/>
              </a:path>
              <a:path w="436879" h="565150">
                <a:moveTo>
                  <a:pt x="32117" y="356171"/>
                </a:moveTo>
                <a:lnTo>
                  <a:pt x="4667" y="396100"/>
                </a:lnTo>
                <a:lnTo>
                  <a:pt x="9343" y="399796"/>
                </a:lnTo>
                <a:lnTo>
                  <a:pt x="12590" y="403861"/>
                </a:lnTo>
                <a:lnTo>
                  <a:pt x="16231" y="412733"/>
                </a:lnTo>
                <a:lnTo>
                  <a:pt x="16775" y="417582"/>
                </a:lnTo>
                <a:lnTo>
                  <a:pt x="16045" y="422843"/>
                </a:lnTo>
                <a:lnTo>
                  <a:pt x="0" y="456152"/>
                </a:lnTo>
                <a:lnTo>
                  <a:pt x="29888" y="476700"/>
                </a:lnTo>
                <a:lnTo>
                  <a:pt x="56307" y="438271"/>
                </a:lnTo>
                <a:lnTo>
                  <a:pt x="151536" y="438271"/>
                </a:lnTo>
                <a:lnTo>
                  <a:pt x="32117" y="356171"/>
                </a:lnTo>
                <a:close/>
              </a:path>
              <a:path w="436879" h="565150">
                <a:moveTo>
                  <a:pt x="209222" y="422448"/>
                </a:moveTo>
                <a:lnTo>
                  <a:pt x="183320" y="460123"/>
                </a:lnTo>
                <a:lnTo>
                  <a:pt x="230296" y="460123"/>
                </a:lnTo>
                <a:lnTo>
                  <a:pt x="241120" y="444379"/>
                </a:lnTo>
                <a:lnTo>
                  <a:pt x="209222" y="422448"/>
                </a:lnTo>
                <a:close/>
              </a:path>
              <a:path w="436879" h="565150">
                <a:moveTo>
                  <a:pt x="182444" y="183339"/>
                </a:moveTo>
                <a:lnTo>
                  <a:pt x="141559" y="197453"/>
                </a:lnTo>
                <a:lnTo>
                  <a:pt x="114383" y="230333"/>
                </a:lnTo>
                <a:lnTo>
                  <a:pt x="103103" y="272385"/>
                </a:lnTo>
                <a:lnTo>
                  <a:pt x="103137" y="274680"/>
                </a:lnTo>
                <a:lnTo>
                  <a:pt x="121191" y="316686"/>
                </a:lnTo>
                <a:lnTo>
                  <a:pt x="155329" y="348537"/>
                </a:lnTo>
                <a:lnTo>
                  <a:pt x="189586" y="371033"/>
                </a:lnTo>
                <a:lnTo>
                  <a:pt x="230242" y="387506"/>
                </a:lnTo>
                <a:lnTo>
                  <a:pt x="248616" y="389519"/>
                </a:lnTo>
                <a:lnTo>
                  <a:pt x="257431" y="388891"/>
                </a:lnTo>
                <a:lnTo>
                  <a:pt x="296617" y="368474"/>
                </a:lnTo>
                <a:lnTo>
                  <a:pt x="318137" y="338720"/>
                </a:lnTo>
                <a:lnTo>
                  <a:pt x="258198" y="338720"/>
                </a:lnTo>
                <a:lnTo>
                  <a:pt x="249830" y="337826"/>
                </a:lnTo>
                <a:lnTo>
                  <a:pt x="214320" y="321229"/>
                </a:lnTo>
                <a:lnTo>
                  <a:pt x="170531" y="289561"/>
                </a:lnTo>
                <a:lnTo>
                  <a:pt x="149554" y="257786"/>
                </a:lnTo>
                <a:lnTo>
                  <a:pt x="150545" y="250845"/>
                </a:lnTo>
                <a:lnTo>
                  <a:pt x="153893" y="244143"/>
                </a:lnTo>
                <a:lnTo>
                  <a:pt x="158987" y="238566"/>
                </a:lnTo>
                <a:lnTo>
                  <a:pt x="165133" y="235128"/>
                </a:lnTo>
                <a:lnTo>
                  <a:pt x="172328" y="233828"/>
                </a:lnTo>
                <a:lnTo>
                  <a:pt x="287200" y="233828"/>
                </a:lnTo>
                <a:lnTo>
                  <a:pt x="285165" y="232041"/>
                </a:lnTo>
                <a:lnTo>
                  <a:pt x="252318" y="208402"/>
                </a:lnTo>
                <a:lnTo>
                  <a:pt x="210477" y="187986"/>
                </a:lnTo>
                <a:lnTo>
                  <a:pt x="191478" y="183828"/>
                </a:lnTo>
                <a:lnTo>
                  <a:pt x="182444" y="183339"/>
                </a:lnTo>
                <a:close/>
              </a:path>
              <a:path w="436879" h="565150">
                <a:moveTo>
                  <a:pt x="287200" y="233828"/>
                </a:moveTo>
                <a:lnTo>
                  <a:pt x="172328" y="233828"/>
                </a:lnTo>
                <a:lnTo>
                  <a:pt x="180574" y="234668"/>
                </a:lnTo>
                <a:lnTo>
                  <a:pt x="190368" y="237794"/>
                </a:lnTo>
                <a:lnTo>
                  <a:pt x="232018" y="261790"/>
                </a:lnTo>
                <a:lnTo>
                  <a:pt x="269219" y="292055"/>
                </a:lnTo>
                <a:lnTo>
                  <a:pt x="280991" y="314896"/>
                </a:lnTo>
                <a:lnTo>
                  <a:pt x="280046" y="321869"/>
                </a:lnTo>
                <a:lnTo>
                  <a:pt x="276713" y="328583"/>
                </a:lnTo>
                <a:lnTo>
                  <a:pt x="271639" y="334098"/>
                </a:lnTo>
                <a:lnTo>
                  <a:pt x="265467" y="337477"/>
                </a:lnTo>
                <a:lnTo>
                  <a:pt x="258198" y="338720"/>
                </a:lnTo>
                <a:lnTo>
                  <a:pt x="318137" y="338720"/>
                </a:lnTo>
                <a:lnTo>
                  <a:pt x="327634" y="297481"/>
                </a:lnTo>
                <a:lnTo>
                  <a:pt x="326295" y="289025"/>
                </a:lnTo>
                <a:lnTo>
                  <a:pt x="302463" y="248135"/>
                </a:lnTo>
                <a:lnTo>
                  <a:pt x="294345" y="240103"/>
                </a:lnTo>
                <a:lnTo>
                  <a:pt x="287200" y="233828"/>
                </a:lnTo>
                <a:close/>
              </a:path>
              <a:path w="436879" h="565150">
                <a:moveTo>
                  <a:pt x="433717" y="119851"/>
                </a:moveTo>
                <a:lnTo>
                  <a:pt x="354907" y="119851"/>
                </a:lnTo>
                <a:lnTo>
                  <a:pt x="363498" y="120559"/>
                </a:lnTo>
                <a:lnTo>
                  <a:pt x="367798" y="122216"/>
                </a:lnTo>
                <a:lnTo>
                  <a:pt x="387924" y="152591"/>
                </a:lnTo>
                <a:lnTo>
                  <a:pt x="387038" y="158501"/>
                </a:lnTo>
                <a:lnTo>
                  <a:pt x="367885" y="191516"/>
                </a:lnTo>
                <a:lnTo>
                  <a:pt x="350292" y="205419"/>
                </a:lnTo>
                <a:lnTo>
                  <a:pt x="345238" y="208826"/>
                </a:lnTo>
                <a:lnTo>
                  <a:pt x="340887" y="211388"/>
                </a:lnTo>
                <a:lnTo>
                  <a:pt x="327394" y="217742"/>
                </a:lnTo>
                <a:lnTo>
                  <a:pt x="324521" y="221922"/>
                </a:lnTo>
                <a:lnTo>
                  <a:pt x="364449" y="249373"/>
                </a:lnTo>
                <a:lnTo>
                  <a:pt x="369997" y="245671"/>
                </a:lnTo>
                <a:lnTo>
                  <a:pt x="375884" y="241264"/>
                </a:lnTo>
                <a:lnTo>
                  <a:pt x="409234" y="207354"/>
                </a:lnTo>
                <a:lnTo>
                  <a:pt x="431084" y="170379"/>
                </a:lnTo>
                <a:lnTo>
                  <a:pt x="436616" y="137771"/>
                </a:lnTo>
                <a:lnTo>
                  <a:pt x="435956" y="129936"/>
                </a:lnTo>
                <a:lnTo>
                  <a:pt x="434513" y="122488"/>
                </a:lnTo>
                <a:lnTo>
                  <a:pt x="434402" y="122031"/>
                </a:lnTo>
                <a:lnTo>
                  <a:pt x="433717" y="119851"/>
                </a:lnTo>
                <a:close/>
              </a:path>
              <a:path w="436879" h="565150">
                <a:moveTo>
                  <a:pt x="277726" y="0"/>
                </a:moveTo>
                <a:lnTo>
                  <a:pt x="194494" y="121062"/>
                </a:lnTo>
                <a:lnTo>
                  <a:pt x="296971" y="191516"/>
                </a:lnTo>
                <a:lnTo>
                  <a:pt x="299680" y="187575"/>
                </a:lnTo>
                <a:lnTo>
                  <a:pt x="301669" y="182058"/>
                </a:lnTo>
                <a:lnTo>
                  <a:pt x="304319" y="175755"/>
                </a:lnTo>
                <a:lnTo>
                  <a:pt x="326351" y="138855"/>
                </a:lnTo>
                <a:lnTo>
                  <a:pt x="345821" y="122488"/>
                </a:lnTo>
                <a:lnTo>
                  <a:pt x="289106" y="122488"/>
                </a:lnTo>
                <a:lnTo>
                  <a:pt x="258605" y="101518"/>
                </a:lnTo>
                <a:lnTo>
                  <a:pt x="312135" y="23656"/>
                </a:lnTo>
                <a:lnTo>
                  <a:pt x="277726" y="0"/>
                </a:lnTo>
                <a:close/>
              </a:path>
              <a:path w="436879" h="565150">
                <a:moveTo>
                  <a:pt x="362797" y="64288"/>
                </a:moveTo>
                <a:lnTo>
                  <a:pt x="324601" y="78400"/>
                </a:lnTo>
                <a:lnTo>
                  <a:pt x="298696" y="107227"/>
                </a:lnTo>
                <a:lnTo>
                  <a:pt x="289106" y="122488"/>
                </a:lnTo>
                <a:lnTo>
                  <a:pt x="345821" y="122488"/>
                </a:lnTo>
                <a:lnTo>
                  <a:pt x="350828" y="120459"/>
                </a:lnTo>
                <a:lnTo>
                  <a:pt x="354907" y="119851"/>
                </a:lnTo>
                <a:lnTo>
                  <a:pt x="433717" y="119851"/>
                </a:lnTo>
                <a:lnTo>
                  <a:pt x="432135" y="114818"/>
                </a:lnTo>
                <a:lnTo>
                  <a:pt x="408748" y="83126"/>
                </a:lnTo>
                <a:lnTo>
                  <a:pt x="370366" y="64805"/>
                </a:lnTo>
                <a:lnTo>
                  <a:pt x="362797" y="64288"/>
                </a:lnTo>
                <a:close/>
              </a:path>
            </a:pathLst>
          </a:custGeom>
          <a:solidFill>
            <a:srgbClr val="942192"/>
          </a:solidFill>
        </p:spPr>
        <p:txBody>
          <a:bodyPr wrap="square" lIns="0" tIns="0" rIns="0" bIns="0" rtlCol="0"/>
          <a:lstStyle/>
          <a:p>
            <a:endParaRPr sz="1588"/>
          </a:p>
        </p:txBody>
      </p:sp>
      <p:sp>
        <p:nvSpPr>
          <p:cNvPr id="15" name="object 15"/>
          <p:cNvSpPr txBox="1"/>
          <p:nvPr/>
        </p:nvSpPr>
        <p:spPr>
          <a:xfrm>
            <a:off x="3484933" y="4948518"/>
            <a:ext cx="365312" cy="325923"/>
          </a:xfrm>
          <a:prstGeom prst="rect">
            <a:avLst/>
          </a:prstGeom>
        </p:spPr>
        <p:txBody>
          <a:bodyPr vert="horz" wrap="square" lIns="0" tIns="0" rIns="0" bIns="0" rtlCol="0">
            <a:spAutoFit/>
          </a:bodyPr>
          <a:lstStyle/>
          <a:p>
            <a:pPr marL="11206"/>
            <a:r>
              <a:rPr sz="2118" b="1" dirty="0">
                <a:solidFill>
                  <a:srgbClr val="800080"/>
                </a:solidFill>
                <a:latin typeface="Tahoma"/>
                <a:cs typeface="Tahoma"/>
              </a:rPr>
              <a:t>90</a:t>
            </a:r>
            <a:endParaRPr sz="2118">
              <a:latin typeface="Tahoma"/>
              <a:cs typeface="Tahoma"/>
            </a:endParaRPr>
          </a:p>
        </p:txBody>
      </p:sp>
      <p:sp>
        <p:nvSpPr>
          <p:cNvPr id="16" name="object 16"/>
          <p:cNvSpPr txBox="1"/>
          <p:nvPr/>
        </p:nvSpPr>
        <p:spPr>
          <a:xfrm>
            <a:off x="5016178" y="2455209"/>
            <a:ext cx="1471332" cy="251159"/>
          </a:xfrm>
          <a:prstGeom prst="rect">
            <a:avLst/>
          </a:prstGeom>
        </p:spPr>
        <p:txBody>
          <a:bodyPr vert="horz" wrap="square" lIns="0" tIns="0" rIns="0" bIns="0" rtlCol="0">
            <a:spAutoFit/>
          </a:bodyPr>
          <a:lstStyle/>
          <a:p>
            <a:pPr marL="11206"/>
            <a:r>
              <a:rPr sz="1588" dirty="0">
                <a:latin typeface="Tahoma"/>
                <a:cs typeface="Tahoma"/>
              </a:rPr>
              <a:t>(100, </a:t>
            </a:r>
            <a:r>
              <a:rPr sz="1632" b="1" i="1" spc="-22" dirty="0">
                <a:latin typeface="Tahoma"/>
                <a:cs typeface="Tahoma"/>
              </a:rPr>
              <a:t>105</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7" name="object 17"/>
          <p:cNvSpPr txBox="1"/>
          <p:nvPr/>
        </p:nvSpPr>
        <p:spPr>
          <a:xfrm>
            <a:off x="6785732" y="5077386"/>
            <a:ext cx="1360954" cy="251159"/>
          </a:xfrm>
          <a:prstGeom prst="rect">
            <a:avLst/>
          </a:prstGeom>
        </p:spPr>
        <p:txBody>
          <a:bodyPr vert="horz" wrap="square" lIns="0" tIns="0" rIns="0" bIns="0" rtlCol="0">
            <a:spAutoFit/>
          </a:bodyPr>
          <a:lstStyle/>
          <a:p>
            <a:pPr marL="11206"/>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18" name="object 18"/>
          <p:cNvSpPr/>
          <p:nvPr/>
        </p:nvSpPr>
        <p:spPr>
          <a:xfrm>
            <a:off x="3359878" y="2897413"/>
            <a:ext cx="386603" cy="477931"/>
          </a:xfrm>
          <a:custGeom>
            <a:avLst/>
            <a:gdLst/>
            <a:ahLst/>
            <a:cxnLst/>
            <a:rect l="l" t="t" r="r" b="b"/>
            <a:pathLst>
              <a:path w="438150" h="541654">
                <a:moveTo>
                  <a:pt x="151536" y="414856"/>
                </a:moveTo>
                <a:lnTo>
                  <a:pt x="56307" y="414856"/>
                </a:lnTo>
                <a:lnTo>
                  <a:pt x="152756" y="481164"/>
                </a:lnTo>
                <a:lnTo>
                  <a:pt x="126337" y="519593"/>
                </a:lnTo>
                <a:lnTo>
                  <a:pt x="158235" y="541522"/>
                </a:lnTo>
                <a:lnTo>
                  <a:pt x="230295" y="436708"/>
                </a:lnTo>
                <a:lnTo>
                  <a:pt x="183320" y="436708"/>
                </a:lnTo>
                <a:lnTo>
                  <a:pt x="151536" y="414856"/>
                </a:lnTo>
                <a:close/>
              </a:path>
              <a:path w="438150" h="541654">
                <a:moveTo>
                  <a:pt x="32117" y="332756"/>
                </a:moveTo>
                <a:lnTo>
                  <a:pt x="4667" y="372684"/>
                </a:lnTo>
                <a:lnTo>
                  <a:pt x="9343" y="376379"/>
                </a:lnTo>
                <a:lnTo>
                  <a:pt x="12590" y="380446"/>
                </a:lnTo>
                <a:lnTo>
                  <a:pt x="16231" y="389318"/>
                </a:lnTo>
                <a:lnTo>
                  <a:pt x="16775" y="394166"/>
                </a:lnTo>
                <a:lnTo>
                  <a:pt x="16045" y="399427"/>
                </a:lnTo>
                <a:lnTo>
                  <a:pt x="0" y="432735"/>
                </a:lnTo>
                <a:lnTo>
                  <a:pt x="29888" y="453284"/>
                </a:lnTo>
                <a:lnTo>
                  <a:pt x="56307" y="414856"/>
                </a:lnTo>
                <a:lnTo>
                  <a:pt x="151536" y="414856"/>
                </a:lnTo>
                <a:lnTo>
                  <a:pt x="32117" y="332756"/>
                </a:lnTo>
                <a:close/>
              </a:path>
              <a:path w="438150" h="541654">
                <a:moveTo>
                  <a:pt x="209222" y="399032"/>
                </a:moveTo>
                <a:lnTo>
                  <a:pt x="183320" y="436708"/>
                </a:lnTo>
                <a:lnTo>
                  <a:pt x="230295" y="436708"/>
                </a:lnTo>
                <a:lnTo>
                  <a:pt x="241120" y="420963"/>
                </a:lnTo>
                <a:lnTo>
                  <a:pt x="209222" y="399032"/>
                </a:lnTo>
                <a:close/>
              </a:path>
              <a:path w="438150" h="541654">
                <a:moveTo>
                  <a:pt x="182444" y="159923"/>
                </a:moveTo>
                <a:lnTo>
                  <a:pt x="141559" y="174037"/>
                </a:lnTo>
                <a:lnTo>
                  <a:pt x="114417" y="206849"/>
                </a:lnTo>
                <a:lnTo>
                  <a:pt x="103103" y="248969"/>
                </a:lnTo>
                <a:lnTo>
                  <a:pt x="103137" y="251264"/>
                </a:lnTo>
                <a:lnTo>
                  <a:pt x="121191" y="293269"/>
                </a:lnTo>
                <a:lnTo>
                  <a:pt x="155329" y="325121"/>
                </a:lnTo>
                <a:lnTo>
                  <a:pt x="189586" y="347617"/>
                </a:lnTo>
                <a:lnTo>
                  <a:pt x="230242" y="364090"/>
                </a:lnTo>
                <a:lnTo>
                  <a:pt x="248616" y="366102"/>
                </a:lnTo>
                <a:lnTo>
                  <a:pt x="257431" y="365475"/>
                </a:lnTo>
                <a:lnTo>
                  <a:pt x="296617" y="345058"/>
                </a:lnTo>
                <a:lnTo>
                  <a:pt x="318137" y="315303"/>
                </a:lnTo>
                <a:lnTo>
                  <a:pt x="258198" y="315303"/>
                </a:lnTo>
                <a:lnTo>
                  <a:pt x="249830" y="314410"/>
                </a:lnTo>
                <a:lnTo>
                  <a:pt x="214320" y="297813"/>
                </a:lnTo>
                <a:lnTo>
                  <a:pt x="170531" y="266145"/>
                </a:lnTo>
                <a:lnTo>
                  <a:pt x="149554" y="234371"/>
                </a:lnTo>
                <a:lnTo>
                  <a:pt x="150545" y="227430"/>
                </a:lnTo>
                <a:lnTo>
                  <a:pt x="153893" y="220727"/>
                </a:lnTo>
                <a:lnTo>
                  <a:pt x="158987" y="215150"/>
                </a:lnTo>
                <a:lnTo>
                  <a:pt x="165133" y="211712"/>
                </a:lnTo>
                <a:lnTo>
                  <a:pt x="172328" y="210412"/>
                </a:lnTo>
                <a:lnTo>
                  <a:pt x="287200" y="210412"/>
                </a:lnTo>
                <a:lnTo>
                  <a:pt x="285165" y="208625"/>
                </a:lnTo>
                <a:lnTo>
                  <a:pt x="252318" y="184985"/>
                </a:lnTo>
                <a:lnTo>
                  <a:pt x="210477" y="164570"/>
                </a:lnTo>
                <a:lnTo>
                  <a:pt x="191478" y="160411"/>
                </a:lnTo>
                <a:lnTo>
                  <a:pt x="182444" y="159923"/>
                </a:lnTo>
                <a:close/>
              </a:path>
              <a:path w="438150" h="541654">
                <a:moveTo>
                  <a:pt x="287200" y="210412"/>
                </a:moveTo>
                <a:lnTo>
                  <a:pt x="172328" y="210412"/>
                </a:lnTo>
                <a:lnTo>
                  <a:pt x="180574" y="211251"/>
                </a:lnTo>
                <a:lnTo>
                  <a:pt x="190368" y="214377"/>
                </a:lnTo>
                <a:lnTo>
                  <a:pt x="232018" y="238373"/>
                </a:lnTo>
                <a:lnTo>
                  <a:pt x="269219" y="268639"/>
                </a:lnTo>
                <a:lnTo>
                  <a:pt x="280991" y="291480"/>
                </a:lnTo>
                <a:lnTo>
                  <a:pt x="280046" y="298453"/>
                </a:lnTo>
                <a:lnTo>
                  <a:pt x="276713" y="305167"/>
                </a:lnTo>
                <a:lnTo>
                  <a:pt x="271639" y="310681"/>
                </a:lnTo>
                <a:lnTo>
                  <a:pt x="265467" y="314060"/>
                </a:lnTo>
                <a:lnTo>
                  <a:pt x="258198" y="315303"/>
                </a:lnTo>
                <a:lnTo>
                  <a:pt x="318137" y="315303"/>
                </a:lnTo>
                <a:lnTo>
                  <a:pt x="327634" y="274065"/>
                </a:lnTo>
                <a:lnTo>
                  <a:pt x="326295" y="265609"/>
                </a:lnTo>
                <a:lnTo>
                  <a:pt x="302463" y="224720"/>
                </a:lnTo>
                <a:lnTo>
                  <a:pt x="294345" y="216687"/>
                </a:lnTo>
                <a:lnTo>
                  <a:pt x="287200" y="210412"/>
                </a:lnTo>
                <a:close/>
              </a:path>
              <a:path w="438150" h="541654">
                <a:moveTo>
                  <a:pt x="292390" y="0"/>
                </a:moveTo>
                <a:lnTo>
                  <a:pt x="251506" y="14114"/>
                </a:lnTo>
                <a:lnTo>
                  <a:pt x="224363" y="46926"/>
                </a:lnTo>
                <a:lnTo>
                  <a:pt x="213051" y="89046"/>
                </a:lnTo>
                <a:lnTo>
                  <a:pt x="213085" y="91341"/>
                </a:lnTo>
                <a:lnTo>
                  <a:pt x="231139" y="133346"/>
                </a:lnTo>
                <a:lnTo>
                  <a:pt x="265275" y="165198"/>
                </a:lnTo>
                <a:lnTo>
                  <a:pt x="299532" y="187693"/>
                </a:lnTo>
                <a:lnTo>
                  <a:pt x="340189" y="204167"/>
                </a:lnTo>
                <a:lnTo>
                  <a:pt x="358564" y="206179"/>
                </a:lnTo>
                <a:lnTo>
                  <a:pt x="367379" y="205552"/>
                </a:lnTo>
                <a:lnTo>
                  <a:pt x="406564" y="185135"/>
                </a:lnTo>
                <a:lnTo>
                  <a:pt x="428084" y="155381"/>
                </a:lnTo>
                <a:lnTo>
                  <a:pt x="368144" y="155381"/>
                </a:lnTo>
                <a:lnTo>
                  <a:pt x="359777" y="154487"/>
                </a:lnTo>
                <a:lnTo>
                  <a:pt x="324267" y="137890"/>
                </a:lnTo>
                <a:lnTo>
                  <a:pt x="280478" y="106222"/>
                </a:lnTo>
                <a:lnTo>
                  <a:pt x="259502" y="74447"/>
                </a:lnTo>
                <a:lnTo>
                  <a:pt x="260492" y="67506"/>
                </a:lnTo>
                <a:lnTo>
                  <a:pt x="263839" y="60803"/>
                </a:lnTo>
                <a:lnTo>
                  <a:pt x="268935" y="55226"/>
                </a:lnTo>
                <a:lnTo>
                  <a:pt x="275080" y="51788"/>
                </a:lnTo>
                <a:lnTo>
                  <a:pt x="282276" y="50488"/>
                </a:lnTo>
                <a:lnTo>
                  <a:pt x="397147" y="50488"/>
                </a:lnTo>
                <a:lnTo>
                  <a:pt x="395113" y="48701"/>
                </a:lnTo>
                <a:lnTo>
                  <a:pt x="362264" y="25062"/>
                </a:lnTo>
                <a:lnTo>
                  <a:pt x="320424" y="4647"/>
                </a:lnTo>
                <a:lnTo>
                  <a:pt x="301425" y="488"/>
                </a:lnTo>
                <a:lnTo>
                  <a:pt x="292390" y="0"/>
                </a:lnTo>
                <a:close/>
              </a:path>
              <a:path w="438150" h="541654">
                <a:moveTo>
                  <a:pt x="397147" y="50488"/>
                </a:moveTo>
                <a:lnTo>
                  <a:pt x="282276" y="50488"/>
                </a:lnTo>
                <a:lnTo>
                  <a:pt x="290522" y="51328"/>
                </a:lnTo>
                <a:lnTo>
                  <a:pt x="300316" y="54454"/>
                </a:lnTo>
                <a:lnTo>
                  <a:pt x="341965" y="78450"/>
                </a:lnTo>
                <a:lnTo>
                  <a:pt x="379167" y="108716"/>
                </a:lnTo>
                <a:lnTo>
                  <a:pt x="390938" y="131557"/>
                </a:lnTo>
                <a:lnTo>
                  <a:pt x="389994" y="138530"/>
                </a:lnTo>
                <a:lnTo>
                  <a:pt x="386661" y="145243"/>
                </a:lnTo>
                <a:lnTo>
                  <a:pt x="381586" y="150759"/>
                </a:lnTo>
                <a:lnTo>
                  <a:pt x="375414" y="154138"/>
                </a:lnTo>
                <a:lnTo>
                  <a:pt x="368144" y="155381"/>
                </a:lnTo>
                <a:lnTo>
                  <a:pt x="428084" y="155381"/>
                </a:lnTo>
                <a:lnTo>
                  <a:pt x="437580" y="114142"/>
                </a:lnTo>
                <a:lnTo>
                  <a:pt x="436241" y="105686"/>
                </a:lnTo>
                <a:lnTo>
                  <a:pt x="412409" y="64795"/>
                </a:lnTo>
                <a:lnTo>
                  <a:pt x="404292" y="56763"/>
                </a:lnTo>
                <a:lnTo>
                  <a:pt x="397147" y="50488"/>
                </a:lnTo>
                <a:close/>
              </a:path>
            </a:pathLst>
          </a:custGeom>
          <a:solidFill>
            <a:srgbClr val="000000"/>
          </a:solidFill>
        </p:spPr>
        <p:txBody>
          <a:bodyPr wrap="square" lIns="0" tIns="0" rIns="0" bIns="0" rtlCol="0"/>
          <a:lstStyle/>
          <a:p>
            <a:endParaRPr sz="1588"/>
          </a:p>
        </p:txBody>
      </p:sp>
      <p:sp>
        <p:nvSpPr>
          <p:cNvPr id="19" name="object 19"/>
          <p:cNvSpPr/>
          <p:nvPr/>
        </p:nvSpPr>
        <p:spPr>
          <a:xfrm>
            <a:off x="5161368" y="2854533"/>
            <a:ext cx="407894" cy="463363"/>
          </a:xfrm>
          <a:custGeom>
            <a:avLst/>
            <a:gdLst/>
            <a:ahLst/>
            <a:cxnLst/>
            <a:rect l="l" t="t" r="r" b="b"/>
            <a:pathLst>
              <a:path w="462279" h="525145">
                <a:moveTo>
                  <a:pt x="383341" y="318667"/>
                </a:moveTo>
                <a:lnTo>
                  <a:pt x="345215" y="326536"/>
                </a:lnTo>
                <a:lnTo>
                  <a:pt x="301179" y="351297"/>
                </a:lnTo>
                <a:lnTo>
                  <a:pt x="270669" y="375424"/>
                </a:lnTo>
                <a:lnTo>
                  <a:pt x="245055" y="407653"/>
                </a:lnTo>
                <a:lnTo>
                  <a:pt x="237201" y="441556"/>
                </a:lnTo>
                <a:lnTo>
                  <a:pt x="238174" y="450287"/>
                </a:lnTo>
                <a:lnTo>
                  <a:pt x="254548" y="487108"/>
                </a:lnTo>
                <a:lnTo>
                  <a:pt x="283147" y="515703"/>
                </a:lnTo>
                <a:lnTo>
                  <a:pt x="316054" y="525075"/>
                </a:lnTo>
                <a:lnTo>
                  <a:pt x="325046" y="524621"/>
                </a:lnTo>
                <a:lnTo>
                  <a:pt x="364503" y="512114"/>
                </a:lnTo>
                <a:lnTo>
                  <a:pt x="398172" y="492118"/>
                </a:lnTo>
                <a:lnTo>
                  <a:pt x="421666" y="474107"/>
                </a:lnTo>
                <a:lnTo>
                  <a:pt x="306721" y="474107"/>
                </a:lnTo>
                <a:lnTo>
                  <a:pt x="299451" y="472864"/>
                </a:lnTo>
                <a:lnTo>
                  <a:pt x="293279" y="469484"/>
                </a:lnTo>
                <a:lnTo>
                  <a:pt x="288204" y="463969"/>
                </a:lnTo>
                <a:lnTo>
                  <a:pt x="284872" y="457256"/>
                </a:lnTo>
                <a:lnTo>
                  <a:pt x="283927" y="450283"/>
                </a:lnTo>
                <a:lnTo>
                  <a:pt x="285370" y="443050"/>
                </a:lnTo>
                <a:lnTo>
                  <a:pt x="317412" y="408346"/>
                </a:lnTo>
                <a:lnTo>
                  <a:pt x="362661" y="378800"/>
                </a:lnTo>
                <a:lnTo>
                  <a:pt x="392647" y="369297"/>
                </a:lnTo>
                <a:lnTo>
                  <a:pt x="452411" y="369297"/>
                </a:lnTo>
                <a:lnTo>
                  <a:pt x="450805" y="366127"/>
                </a:lnTo>
                <a:lnTo>
                  <a:pt x="424089" y="333607"/>
                </a:lnTo>
                <a:lnTo>
                  <a:pt x="392191" y="319363"/>
                </a:lnTo>
                <a:lnTo>
                  <a:pt x="383341" y="318667"/>
                </a:lnTo>
                <a:close/>
              </a:path>
              <a:path w="462279" h="525145">
                <a:moveTo>
                  <a:pt x="452411" y="369297"/>
                </a:moveTo>
                <a:lnTo>
                  <a:pt x="392647" y="369297"/>
                </a:lnTo>
                <a:lnTo>
                  <a:pt x="399840" y="370593"/>
                </a:lnTo>
                <a:lnTo>
                  <a:pt x="405966" y="374004"/>
                </a:lnTo>
                <a:lnTo>
                  <a:pt x="411025" y="379530"/>
                </a:lnTo>
                <a:lnTo>
                  <a:pt x="414408" y="386284"/>
                </a:lnTo>
                <a:lnTo>
                  <a:pt x="415418" y="393252"/>
                </a:lnTo>
                <a:lnTo>
                  <a:pt x="414054" y="400437"/>
                </a:lnTo>
                <a:lnTo>
                  <a:pt x="382019" y="435020"/>
                </a:lnTo>
                <a:lnTo>
                  <a:pt x="336875" y="464488"/>
                </a:lnTo>
                <a:lnTo>
                  <a:pt x="306721" y="474107"/>
                </a:lnTo>
                <a:lnTo>
                  <a:pt x="421666" y="474107"/>
                </a:lnTo>
                <a:lnTo>
                  <a:pt x="449090" y="444391"/>
                </a:lnTo>
                <a:lnTo>
                  <a:pt x="461998" y="402296"/>
                </a:lnTo>
                <a:lnTo>
                  <a:pt x="461143" y="393604"/>
                </a:lnTo>
                <a:lnTo>
                  <a:pt x="459035" y="384733"/>
                </a:lnTo>
                <a:lnTo>
                  <a:pt x="455590" y="375574"/>
                </a:lnTo>
                <a:lnTo>
                  <a:pt x="452411" y="369297"/>
                </a:lnTo>
                <a:close/>
              </a:path>
              <a:path w="462279" h="525145">
                <a:moveTo>
                  <a:pt x="273395" y="158743"/>
                </a:moveTo>
                <a:lnTo>
                  <a:pt x="235267" y="166612"/>
                </a:lnTo>
                <a:lnTo>
                  <a:pt x="191231" y="191373"/>
                </a:lnTo>
                <a:lnTo>
                  <a:pt x="160722" y="215501"/>
                </a:lnTo>
                <a:lnTo>
                  <a:pt x="135108" y="247729"/>
                </a:lnTo>
                <a:lnTo>
                  <a:pt x="127253" y="281632"/>
                </a:lnTo>
                <a:lnTo>
                  <a:pt x="128226" y="290362"/>
                </a:lnTo>
                <a:lnTo>
                  <a:pt x="144600" y="327185"/>
                </a:lnTo>
                <a:lnTo>
                  <a:pt x="173201" y="355781"/>
                </a:lnTo>
                <a:lnTo>
                  <a:pt x="206108" y="365152"/>
                </a:lnTo>
                <a:lnTo>
                  <a:pt x="215100" y="364699"/>
                </a:lnTo>
                <a:lnTo>
                  <a:pt x="254555" y="352192"/>
                </a:lnTo>
                <a:lnTo>
                  <a:pt x="288226" y="332195"/>
                </a:lnTo>
                <a:lnTo>
                  <a:pt x="311720" y="314183"/>
                </a:lnTo>
                <a:lnTo>
                  <a:pt x="196774" y="314183"/>
                </a:lnTo>
                <a:lnTo>
                  <a:pt x="189504" y="312940"/>
                </a:lnTo>
                <a:lnTo>
                  <a:pt x="183332" y="309561"/>
                </a:lnTo>
                <a:lnTo>
                  <a:pt x="178257" y="304046"/>
                </a:lnTo>
                <a:lnTo>
                  <a:pt x="174925" y="297333"/>
                </a:lnTo>
                <a:lnTo>
                  <a:pt x="173980" y="290360"/>
                </a:lnTo>
                <a:lnTo>
                  <a:pt x="175423" y="283127"/>
                </a:lnTo>
                <a:lnTo>
                  <a:pt x="207465" y="248423"/>
                </a:lnTo>
                <a:lnTo>
                  <a:pt x="252714" y="218877"/>
                </a:lnTo>
                <a:lnTo>
                  <a:pt x="282699" y="209374"/>
                </a:lnTo>
                <a:lnTo>
                  <a:pt x="342464" y="209374"/>
                </a:lnTo>
                <a:lnTo>
                  <a:pt x="340858" y="206203"/>
                </a:lnTo>
                <a:lnTo>
                  <a:pt x="314142" y="173683"/>
                </a:lnTo>
                <a:lnTo>
                  <a:pt x="282244" y="159439"/>
                </a:lnTo>
                <a:lnTo>
                  <a:pt x="273395" y="158743"/>
                </a:lnTo>
                <a:close/>
              </a:path>
              <a:path w="462279" h="525145">
                <a:moveTo>
                  <a:pt x="342464" y="209374"/>
                </a:moveTo>
                <a:lnTo>
                  <a:pt x="282699" y="209374"/>
                </a:lnTo>
                <a:lnTo>
                  <a:pt x="289892" y="210670"/>
                </a:lnTo>
                <a:lnTo>
                  <a:pt x="296019" y="214081"/>
                </a:lnTo>
                <a:lnTo>
                  <a:pt x="301078" y="219607"/>
                </a:lnTo>
                <a:lnTo>
                  <a:pt x="304461" y="226361"/>
                </a:lnTo>
                <a:lnTo>
                  <a:pt x="305471" y="233329"/>
                </a:lnTo>
                <a:lnTo>
                  <a:pt x="304107" y="240513"/>
                </a:lnTo>
                <a:lnTo>
                  <a:pt x="272072" y="275096"/>
                </a:lnTo>
                <a:lnTo>
                  <a:pt x="226928" y="304564"/>
                </a:lnTo>
                <a:lnTo>
                  <a:pt x="196774" y="314183"/>
                </a:lnTo>
                <a:lnTo>
                  <a:pt x="311720" y="314183"/>
                </a:lnTo>
                <a:lnTo>
                  <a:pt x="339142" y="284467"/>
                </a:lnTo>
                <a:lnTo>
                  <a:pt x="352051" y="242373"/>
                </a:lnTo>
                <a:lnTo>
                  <a:pt x="351195" y="233681"/>
                </a:lnTo>
                <a:lnTo>
                  <a:pt x="349088" y="224810"/>
                </a:lnTo>
                <a:lnTo>
                  <a:pt x="345642" y="215651"/>
                </a:lnTo>
                <a:lnTo>
                  <a:pt x="342464" y="209374"/>
                </a:lnTo>
                <a:close/>
              </a:path>
              <a:path w="462279" h="525145">
                <a:moveTo>
                  <a:pt x="31898" y="86856"/>
                </a:moveTo>
                <a:lnTo>
                  <a:pt x="0" y="108786"/>
                </a:lnTo>
                <a:lnTo>
                  <a:pt x="82885" y="229348"/>
                </a:lnTo>
                <a:lnTo>
                  <a:pt x="114783" y="207417"/>
                </a:lnTo>
                <a:lnTo>
                  <a:pt x="88882" y="169741"/>
                </a:lnTo>
                <a:lnTo>
                  <a:pt x="153546" y="125285"/>
                </a:lnTo>
                <a:lnTo>
                  <a:pt x="58318" y="125285"/>
                </a:lnTo>
                <a:lnTo>
                  <a:pt x="31898" y="86856"/>
                </a:lnTo>
                <a:close/>
              </a:path>
              <a:path w="462279" h="525145">
                <a:moveTo>
                  <a:pt x="158235" y="0"/>
                </a:moveTo>
                <a:lnTo>
                  <a:pt x="128347" y="20548"/>
                </a:lnTo>
                <a:lnTo>
                  <a:pt x="154767" y="58977"/>
                </a:lnTo>
                <a:lnTo>
                  <a:pt x="58318" y="125285"/>
                </a:lnTo>
                <a:lnTo>
                  <a:pt x="153546" y="125285"/>
                </a:lnTo>
                <a:lnTo>
                  <a:pt x="240085" y="65789"/>
                </a:lnTo>
                <a:lnTo>
                  <a:pt x="215963" y="30703"/>
                </a:lnTo>
                <a:lnTo>
                  <a:pt x="192962" y="30703"/>
                </a:lnTo>
                <a:lnTo>
                  <a:pt x="188240" y="29475"/>
                </a:lnTo>
                <a:lnTo>
                  <a:pt x="162106" y="5629"/>
                </a:lnTo>
                <a:lnTo>
                  <a:pt x="158235" y="0"/>
                </a:lnTo>
                <a:close/>
              </a:path>
              <a:path w="462279" h="525145">
                <a:moveTo>
                  <a:pt x="212634" y="25862"/>
                </a:moveTo>
                <a:lnTo>
                  <a:pt x="207509" y="28903"/>
                </a:lnTo>
                <a:lnTo>
                  <a:pt x="202551"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20" name="object 20"/>
          <p:cNvSpPr/>
          <p:nvPr/>
        </p:nvSpPr>
        <p:spPr>
          <a:xfrm>
            <a:off x="5295839" y="4430359"/>
            <a:ext cx="407894" cy="463363"/>
          </a:xfrm>
          <a:custGeom>
            <a:avLst/>
            <a:gdLst/>
            <a:ahLst/>
            <a:cxnLst/>
            <a:rect l="l" t="t" r="r" b="b"/>
            <a:pathLst>
              <a:path w="462279" h="525145">
                <a:moveTo>
                  <a:pt x="383341" y="318668"/>
                </a:moveTo>
                <a:lnTo>
                  <a:pt x="345215" y="326536"/>
                </a:lnTo>
                <a:lnTo>
                  <a:pt x="301177" y="351297"/>
                </a:lnTo>
                <a:lnTo>
                  <a:pt x="270669" y="375424"/>
                </a:lnTo>
                <a:lnTo>
                  <a:pt x="245055" y="407653"/>
                </a:lnTo>
                <a:lnTo>
                  <a:pt x="237200" y="441556"/>
                </a:lnTo>
                <a:lnTo>
                  <a:pt x="238173" y="450287"/>
                </a:lnTo>
                <a:lnTo>
                  <a:pt x="254547" y="487108"/>
                </a:lnTo>
                <a:lnTo>
                  <a:pt x="283147" y="515705"/>
                </a:lnTo>
                <a:lnTo>
                  <a:pt x="316054" y="525076"/>
                </a:lnTo>
                <a:lnTo>
                  <a:pt x="325046" y="524622"/>
                </a:lnTo>
                <a:lnTo>
                  <a:pt x="364502" y="512116"/>
                </a:lnTo>
                <a:lnTo>
                  <a:pt x="398171" y="492118"/>
                </a:lnTo>
                <a:lnTo>
                  <a:pt x="421666" y="474107"/>
                </a:lnTo>
                <a:lnTo>
                  <a:pt x="306720" y="474107"/>
                </a:lnTo>
                <a:lnTo>
                  <a:pt x="299450" y="472864"/>
                </a:lnTo>
                <a:lnTo>
                  <a:pt x="293278" y="469485"/>
                </a:lnTo>
                <a:lnTo>
                  <a:pt x="288203" y="463970"/>
                </a:lnTo>
                <a:lnTo>
                  <a:pt x="284871" y="457256"/>
                </a:lnTo>
                <a:lnTo>
                  <a:pt x="283927" y="450283"/>
                </a:lnTo>
                <a:lnTo>
                  <a:pt x="285369" y="443051"/>
                </a:lnTo>
                <a:lnTo>
                  <a:pt x="317412" y="408346"/>
                </a:lnTo>
                <a:lnTo>
                  <a:pt x="362661" y="378801"/>
                </a:lnTo>
                <a:lnTo>
                  <a:pt x="392646" y="369298"/>
                </a:lnTo>
                <a:lnTo>
                  <a:pt x="452410" y="369298"/>
                </a:lnTo>
                <a:lnTo>
                  <a:pt x="450804" y="366127"/>
                </a:lnTo>
                <a:lnTo>
                  <a:pt x="424089" y="333607"/>
                </a:lnTo>
                <a:lnTo>
                  <a:pt x="392191" y="319364"/>
                </a:lnTo>
                <a:lnTo>
                  <a:pt x="383341" y="318668"/>
                </a:lnTo>
                <a:close/>
              </a:path>
              <a:path w="462279" h="525145">
                <a:moveTo>
                  <a:pt x="452410" y="369298"/>
                </a:moveTo>
                <a:lnTo>
                  <a:pt x="392646" y="369298"/>
                </a:lnTo>
                <a:lnTo>
                  <a:pt x="399839" y="370593"/>
                </a:lnTo>
                <a:lnTo>
                  <a:pt x="405965" y="374004"/>
                </a:lnTo>
                <a:lnTo>
                  <a:pt x="411025" y="379530"/>
                </a:lnTo>
                <a:lnTo>
                  <a:pt x="414407" y="386284"/>
                </a:lnTo>
                <a:lnTo>
                  <a:pt x="415417" y="393253"/>
                </a:lnTo>
                <a:lnTo>
                  <a:pt x="414054" y="400437"/>
                </a:lnTo>
                <a:lnTo>
                  <a:pt x="382019" y="435020"/>
                </a:lnTo>
                <a:lnTo>
                  <a:pt x="336874" y="464488"/>
                </a:lnTo>
                <a:lnTo>
                  <a:pt x="306720" y="474107"/>
                </a:lnTo>
                <a:lnTo>
                  <a:pt x="421666" y="474107"/>
                </a:lnTo>
                <a:lnTo>
                  <a:pt x="449089" y="444391"/>
                </a:lnTo>
                <a:lnTo>
                  <a:pt x="461998" y="402297"/>
                </a:lnTo>
                <a:lnTo>
                  <a:pt x="461143" y="393604"/>
                </a:lnTo>
                <a:lnTo>
                  <a:pt x="459035" y="384733"/>
                </a:lnTo>
                <a:lnTo>
                  <a:pt x="455589" y="375574"/>
                </a:lnTo>
                <a:lnTo>
                  <a:pt x="452410" y="369298"/>
                </a:lnTo>
                <a:close/>
              </a:path>
              <a:path w="462279" h="525145">
                <a:moveTo>
                  <a:pt x="141845" y="246780"/>
                </a:moveTo>
                <a:lnTo>
                  <a:pt x="109946" y="268710"/>
                </a:lnTo>
                <a:lnTo>
                  <a:pt x="192832" y="389271"/>
                </a:lnTo>
                <a:lnTo>
                  <a:pt x="224730" y="367341"/>
                </a:lnTo>
                <a:lnTo>
                  <a:pt x="198828" y="329666"/>
                </a:lnTo>
                <a:lnTo>
                  <a:pt x="263493" y="285208"/>
                </a:lnTo>
                <a:lnTo>
                  <a:pt x="168264" y="285208"/>
                </a:lnTo>
                <a:lnTo>
                  <a:pt x="141845" y="246780"/>
                </a:lnTo>
                <a:close/>
              </a:path>
              <a:path w="462279" h="525145">
                <a:moveTo>
                  <a:pt x="268182" y="159923"/>
                </a:moveTo>
                <a:lnTo>
                  <a:pt x="238293" y="180472"/>
                </a:lnTo>
                <a:lnTo>
                  <a:pt x="264713" y="218901"/>
                </a:lnTo>
                <a:lnTo>
                  <a:pt x="168264" y="285208"/>
                </a:lnTo>
                <a:lnTo>
                  <a:pt x="263493" y="285208"/>
                </a:lnTo>
                <a:lnTo>
                  <a:pt x="350032" y="225713"/>
                </a:lnTo>
                <a:lnTo>
                  <a:pt x="325909" y="190627"/>
                </a:lnTo>
                <a:lnTo>
                  <a:pt x="302910" y="190627"/>
                </a:lnTo>
                <a:lnTo>
                  <a:pt x="298187" y="189398"/>
                </a:lnTo>
                <a:lnTo>
                  <a:pt x="272053" y="165553"/>
                </a:lnTo>
                <a:lnTo>
                  <a:pt x="268182" y="159923"/>
                </a:lnTo>
                <a:close/>
              </a:path>
              <a:path w="462279" h="525145">
                <a:moveTo>
                  <a:pt x="31897" y="86856"/>
                </a:moveTo>
                <a:lnTo>
                  <a:pt x="0" y="108786"/>
                </a:lnTo>
                <a:lnTo>
                  <a:pt x="82885" y="229348"/>
                </a:lnTo>
                <a:lnTo>
                  <a:pt x="114783" y="207417"/>
                </a:lnTo>
                <a:lnTo>
                  <a:pt x="88880" y="169743"/>
                </a:lnTo>
                <a:lnTo>
                  <a:pt x="153546" y="125285"/>
                </a:lnTo>
                <a:lnTo>
                  <a:pt x="58317" y="125285"/>
                </a:lnTo>
                <a:lnTo>
                  <a:pt x="31897" y="86856"/>
                </a:lnTo>
                <a:close/>
              </a:path>
              <a:path w="462279" h="525145">
                <a:moveTo>
                  <a:pt x="322581" y="185785"/>
                </a:moveTo>
                <a:lnTo>
                  <a:pt x="317456" y="188827"/>
                </a:lnTo>
                <a:lnTo>
                  <a:pt x="312497" y="190404"/>
                </a:lnTo>
                <a:lnTo>
                  <a:pt x="302910" y="190627"/>
                </a:lnTo>
                <a:lnTo>
                  <a:pt x="325909" y="190627"/>
                </a:lnTo>
                <a:lnTo>
                  <a:pt x="322581" y="185785"/>
                </a:lnTo>
                <a:close/>
              </a:path>
              <a:path w="462279" h="525145">
                <a:moveTo>
                  <a:pt x="158235" y="0"/>
                </a:moveTo>
                <a:lnTo>
                  <a:pt x="128346" y="20548"/>
                </a:lnTo>
                <a:lnTo>
                  <a:pt x="154766" y="58977"/>
                </a:lnTo>
                <a:lnTo>
                  <a:pt x="58317" y="125285"/>
                </a:lnTo>
                <a:lnTo>
                  <a:pt x="153546" y="125285"/>
                </a:lnTo>
                <a:lnTo>
                  <a:pt x="240084" y="65791"/>
                </a:lnTo>
                <a:lnTo>
                  <a:pt x="215963" y="30703"/>
                </a:lnTo>
                <a:lnTo>
                  <a:pt x="192962" y="30703"/>
                </a:lnTo>
                <a:lnTo>
                  <a:pt x="188240" y="29475"/>
                </a:lnTo>
                <a:lnTo>
                  <a:pt x="162106" y="5631"/>
                </a:lnTo>
                <a:lnTo>
                  <a:pt x="158235" y="0"/>
                </a:lnTo>
                <a:close/>
              </a:path>
              <a:path w="462279" h="525145">
                <a:moveTo>
                  <a:pt x="212634" y="25862"/>
                </a:moveTo>
                <a:lnTo>
                  <a:pt x="207509" y="28903"/>
                </a:lnTo>
                <a:lnTo>
                  <a:pt x="202549" y="30481"/>
                </a:lnTo>
                <a:lnTo>
                  <a:pt x="192962" y="30703"/>
                </a:lnTo>
                <a:lnTo>
                  <a:pt x="215963" y="30703"/>
                </a:lnTo>
                <a:lnTo>
                  <a:pt x="212634" y="25862"/>
                </a:lnTo>
                <a:close/>
              </a:path>
            </a:pathLst>
          </a:custGeom>
          <a:solidFill>
            <a:srgbClr val="000000"/>
          </a:solidFill>
        </p:spPr>
        <p:txBody>
          <a:bodyPr wrap="square" lIns="0" tIns="0" rIns="0" bIns="0" rtlCol="0"/>
          <a:lstStyle/>
          <a:p>
            <a:endParaRPr sz="1588"/>
          </a:p>
        </p:txBody>
      </p:sp>
      <p:sp>
        <p:nvSpPr>
          <p:cNvPr id="21" name="object 21"/>
          <p:cNvSpPr txBox="1"/>
          <p:nvPr/>
        </p:nvSpPr>
        <p:spPr>
          <a:xfrm>
            <a:off x="5181049" y="5486401"/>
            <a:ext cx="536201" cy="325923"/>
          </a:xfrm>
          <a:prstGeom prst="rect">
            <a:avLst/>
          </a:prstGeom>
        </p:spPr>
        <p:txBody>
          <a:bodyPr vert="horz" wrap="square" lIns="0" tIns="0" rIns="0" bIns="0" rtlCol="0">
            <a:spAutoFit/>
          </a:bodyPr>
          <a:lstStyle/>
          <a:p>
            <a:pPr marL="11206"/>
            <a:r>
              <a:rPr sz="2118" b="1" dirty="0">
                <a:latin typeface="Tahoma"/>
                <a:cs typeface="Tahoma"/>
              </a:rPr>
              <a:t>110</a:t>
            </a:r>
            <a:endParaRPr sz="2118">
              <a:latin typeface="Tahoma"/>
              <a:cs typeface="Tahoma"/>
            </a:endParaRPr>
          </a:p>
        </p:txBody>
      </p:sp>
      <p:sp>
        <p:nvSpPr>
          <p:cNvPr id="22" name="object 22"/>
          <p:cNvSpPr txBox="1"/>
          <p:nvPr/>
        </p:nvSpPr>
        <p:spPr>
          <a:xfrm>
            <a:off x="969881" y="5157228"/>
            <a:ext cx="1360954" cy="251159"/>
          </a:xfrm>
          <a:prstGeom prst="rect">
            <a:avLst/>
          </a:prstGeom>
        </p:spPr>
        <p:txBody>
          <a:bodyPr vert="horz" wrap="square" lIns="0" tIns="0" rIns="0" bIns="0" rtlCol="0">
            <a:spAutoFit/>
          </a:bodyPr>
          <a:lstStyle/>
          <a:p>
            <a:pPr marL="11206"/>
            <a:r>
              <a:rPr sz="1588" dirty="0">
                <a:latin typeface="Tahoma"/>
                <a:cs typeface="Tahoma"/>
              </a:rPr>
              <a:t>(90, </a:t>
            </a:r>
            <a:r>
              <a:rPr sz="1632" b="1" i="1" spc="-22" dirty="0">
                <a:latin typeface="Tahoma"/>
                <a:cs typeface="Tahoma"/>
              </a:rPr>
              <a:t>100</a:t>
            </a:r>
            <a:r>
              <a:rPr sz="1588" spc="-22" dirty="0">
                <a:latin typeface="Tahoma"/>
                <a:cs typeface="Tahoma"/>
              </a:rPr>
              <a:t>,</a:t>
            </a:r>
            <a:r>
              <a:rPr sz="1588" spc="-93" dirty="0">
                <a:latin typeface="Tahoma"/>
                <a:cs typeface="Tahoma"/>
              </a:rPr>
              <a:t> </a:t>
            </a:r>
            <a:r>
              <a:rPr sz="1588" spc="-4" dirty="0">
                <a:latin typeface="Tahoma"/>
                <a:cs typeface="Tahoma"/>
              </a:rPr>
              <a:t>110)</a:t>
            </a:r>
            <a:endParaRPr sz="1588">
              <a:latin typeface="Tahoma"/>
              <a:cs typeface="Tahoma"/>
            </a:endParaRPr>
          </a:p>
        </p:txBody>
      </p:sp>
      <p:sp>
        <p:nvSpPr>
          <p:cNvPr id="23" name="object 23"/>
          <p:cNvSpPr txBox="1"/>
          <p:nvPr/>
        </p:nvSpPr>
        <p:spPr>
          <a:xfrm>
            <a:off x="809879" y="2344271"/>
            <a:ext cx="1991846" cy="641201"/>
          </a:xfrm>
          <a:prstGeom prst="rect">
            <a:avLst/>
          </a:prstGeom>
        </p:spPr>
        <p:txBody>
          <a:bodyPr vert="horz" wrap="square" lIns="0" tIns="0" rIns="0" bIns="0" rtlCol="0">
            <a:spAutoFit/>
          </a:bodyPr>
          <a:lstStyle/>
          <a:p>
            <a:pPr marL="137840" marR="4483" indent="-127194">
              <a:lnSpc>
                <a:spcPts val="2471"/>
              </a:lnSpc>
            </a:pPr>
            <a:r>
              <a:rPr sz="2118" b="1" dirty="0">
                <a:latin typeface="Tahoma"/>
                <a:cs typeface="Tahoma"/>
              </a:rPr>
              <a:t>OK,</a:t>
            </a:r>
            <a:r>
              <a:rPr sz="2118" b="1" spc="-53" dirty="0">
                <a:latin typeface="Tahoma"/>
                <a:cs typeface="Tahoma"/>
              </a:rPr>
              <a:t> </a:t>
            </a:r>
            <a:r>
              <a:rPr sz="2118" b="1" spc="-4" dirty="0">
                <a:latin typeface="Tahoma"/>
                <a:cs typeface="Tahoma"/>
              </a:rPr>
              <a:t>Everybody  Synchronize!</a:t>
            </a:r>
            <a:endParaRPr sz="2118">
              <a:latin typeface="Tahoma"/>
              <a:cs typeface="Tahoma"/>
            </a:endParaRPr>
          </a:p>
        </p:txBody>
      </p:sp>
      <p:sp>
        <p:nvSpPr>
          <p:cNvPr id="24" name="object 24"/>
          <p:cNvSpPr/>
          <p:nvPr/>
        </p:nvSpPr>
        <p:spPr>
          <a:xfrm>
            <a:off x="3093638" y="3135770"/>
            <a:ext cx="1049431" cy="1705534"/>
          </a:xfrm>
          <a:custGeom>
            <a:avLst/>
            <a:gdLst/>
            <a:ahLst/>
            <a:cxnLst/>
            <a:rect l="l" t="t" r="r" b="b"/>
            <a:pathLst>
              <a:path w="1189354" h="1932939">
                <a:moveTo>
                  <a:pt x="1189247" y="0"/>
                </a:moveTo>
                <a:lnTo>
                  <a:pt x="0" y="1932527"/>
                </a:lnTo>
              </a:path>
            </a:pathLst>
          </a:custGeom>
          <a:ln w="57149">
            <a:solidFill>
              <a:srgbClr val="000000"/>
            </a:solidFill>
          </a:ln>
        </p:spPr>
        <p:txBody>
          <a:bodyPr wrap="square" lIns="0" tIns="0" rIns="0" bIns="0" rtlCol="0"/>
          <a:lstStyle/>
          <a:p>
            <a:endParaRPr sz="1588"/>
          </a:p>
        </p:txBody>
      </p:sp>
      <p:sp>
        <p:nvSpPr>
          <p:cNvPr id="25" name="object 25"/>
          <p:cNvSpPr/>
          <p:nvPr/>
        </p:nvSpPr>
        <p:spPr>
          <a:xfrm>
            <a:off x="4025698" y="3092824"/>
            <a:ext cx="143996" cy="168649"/>
          </a:xfrm>
          <a:custGeom>
            <a:avLst/>
            <a:gdLst/>
            <a:ahLst/>
            <a:cxnLst/>
            <a:rect l="l" t="t" r="r" b="b"/>
            <a:pathLst>
              <a:path w="163195" h="191135">
                <a:moveTo>
                  <a:pt x="162864" y="0"/>
                </a:moveTo>
                <a:lnTo>
                  <a:pt x="0" y="101088"/>
                </a:lnTo>
                <a:lnTo>
                  <a:pt x="146016" y="190945"/>
                </a:lnTo>
                <a:lnTo>
                  <a:pt x="162864" y="0"/>
                </a:lnTo>
                <a:close/>
              </a:path>
            </a:pathLst>
          </a:custGeom>
          <a:solidFill>
            <a:srgbClr val="000000"/>
          </a:solidFill>
        </p:spPr>
        <p:txBody>
          <a:bodyPr wrap="square" lIns="0" tIns="0" rIns="0" bIns="0" rtlCol="0"/>
          <a:lstStyle/>
          <a:p>
            <a:endParaRPr sz="1588"/>
          </a:p>
        </p:txBody>
      </p:sp>
      <p:sp>
        <p:nvSpPr>
          <p:cNvPr id="26" name="object 26"/>
          <p:cNvSpPr/>
          <p:nvPr/>
        </p:nvSpPr>
        <p:spPr>
          <a:xfrm>
            <a:off x="3456426" y="5460067"/>
            <a:ext cx="2283199" cy="38660"/>
          </a:xfrm>
          <a:custGeom>
            <a:avLst/>
            <a:gdLst/>
            <a:ahLst/>
            <a:cxnLst/>
            <a:rect l="l" t="t" r="r" b="b"/>
            <a:pathLst>
              <a:path w="2587625" h="43814">
                <a:moveTo>
                  <a:pt x="2587623" y="0"/>
                </a:moveTo>
                <a:lnTo>
                  <a:pt x="0" y="43489"/>
                </a:lnTo>
              </a:path>
            </a:pathLst>
          </a:custGeom>
          <a:ln w="57149">
            <a:solidFill>
              <a:srgbClr val="000000"/>
            </a:solidFill>
          </a:ln>
        </p:spPr>
        <p:txBody>
          <a:bodyPr wrap="square" lIns="0" tIns="0" rIns="0" bIns="0" rtlCol="0"/>
          <a:lstStyle/>
          <a:p>
            <a:endParaRPr sz="1588"/>
          </a:p>
        </p:txBody>
      </p:sp>
      <p:sp>
        <p:nvSpPr>
          <p:cNvPr id="27" name="object 27"/>
          <p:cNvSpPr/>
          <p:nvPr/>
        </p:nvSpPr>
        <p:spPr>
          <a:xfrm>
            <a:off x="3406006" y="5421116"/>
            <a:ext cx="152960" cy="151279"/>
          </a:xfrm>
          <a:custGeom>
            <a:avLst/>
            <a:gdLst/>
            <a:ahLst/>
            <a:cxnLst/>
            <a:rect l="l" t="t" r="r" b="b"/>
            <a:pathLst>
              <a:path w="173354" h="171450">
                <a:moveTo>
                  <a:pt x="169984" y="0"/>
                </a:moveTo>
                <a:lnTo>
                  <a:pt x="0" y="88593"/>
                </a:lnTo>
                <a:lnTo>
                  <a:pt x="172866" y="171425"/>
                </a:lnTo>
                <a:lnTo>
                  <a:pt x="169984" y="0"/>
                </a:lnTo>
                <a:close/>
              </a:path>
            </a:pathLst>
          </a:custGeom>
          <a:solidFill>
            <a:srgbClr val="000000"/>
          </a:solidFill>
        </p:spPr>
        <p:txBody>
          <a:bodyPr wrap="square" lIns="0" tIns="0" rIns="0" bIns="0" rtlCol="0"/>
          <a:lstStyle/>
          <a:p>
            <a:endParaRPr sz="1588"/>
          </a:p>
        </p:txBody>
      </p:sp>
      <p:sp>
        <p:nvSpPr>
          <p:cNvPr id="28" name="object 28"/>
          <p:cNvSpPr/>
          <p:nvPr/>
        </p:nvSpPr>
        <p:spPr>
          <a:xfrm>
            <a:off x="4800949" y="3135770"/>
            <a:ext cx="1049431" cy="1705534"/>
          </a:xfrm>
          <a:custGeom>
            <a:avLst/>
            <a:gdLst/>
            <a:ahLst/>
            <a:cxnLst/>
            <a:rect l="l" t="t" r="r" b="b"/>
            <a:pathLst>
              <a:path w="1189354" h="1932939">
                <a:moveTo>
                  <a:pt x="0" y="0"/>
                </a:moveTo>
                <a:lnTo>
                  <a:pt x="1189247" y="1932527"/>
                </a:lnTo>
              </a:path>
            </a:pathLst>
          </a:custGeom>
          <a:ln w="57149">
            <a:solidFill>
              <a:srgbClr val="000000"/>
            </a:solidFill>
          </a:ln>
        </p:spPr>
        <p:txBody>
          <a:bodyPr wrap="square" lIns="0" tIns="0" rIns="0" bIns="0" rtlCol="0"/>
          <a:lstStyle/>
          <a:p>
            <a:endParaRPr sz="1588"/>
          </a:p>
        </p:txBody>
      </p:sp>
      <p:sp>
        <p:nvSpPr>
          <p:cNvPr id="29" name="object 29"/>
          <p:cNvSpPr/>
          <p:nvPr/>
        </p:nvSpPr>
        <p:spPr>
          <a:xfrm>
            <a:off x="4774521" y="3092824"/>
            <a:ext cx="143996" cy="168649"/>
          </a:xfrm>
          <a:custGeom>
            <a:avLst/>
            <a:gdLst/>
            <a:ahLst/>
            <a:cxnLst/>
            <a:rect l="l" t="t" r="r" b="b"/>
            <a:pathLst>
              <a:path w="163195" h="191135">
                <a:moveTo>
                  <a:pt x="0" y="0"/>
                </a:moveTo>
                <a:lnTo>
                  <a:pt x="16847" y="190945"/>
                </a:lnTo>
                <a:lnTo>
                  <a:pt x="162864" y="101088"/>
                </a:lnTo>
                <a:lnTo>
                  <a:pt x="0" y="0"/>
                </a:lnTo>
                <a:close/>
              </a:path>
            </a:pathLst>
          </a:custGeom>
          <a:solidFill>
            <a:srgbClr val="000000"/>
          </a:solidFill>
        </p:spPr>
        <p:txBody>
          <a:bodyPr wrap="square" lIns="0" tIns="0" rIns="0" bIns="0" rtlCol="0"/>
          <a:lstStyle/>
          <a:p>
            <a:endParaRPr sz="1588"/>
          </a:p>
        </p:txBody>
      </p:sp>
      <p:sp>
        <p:nvSpPr>
          <p:cNvPr id="30" name="object 30"/>
          <p:cNvSpPr/>
          <p:nvPr/>
        </p:nvSpPr>
        <p:spPr>
          <a:xfrm>
            <a:off x="2134470" y="4877606"/>
            <a:ext cx="1371124" cy="830096"/>
          </a:xfrm>
          <a:prstGeom prst="rect">
            <a:avLst/>
          </a:prstGeom>
          <a:blipFill>
            <a:blip r:embed="rId4" cstate="print"/>
            <a:stretch>
              <a:fillRect/>
            </a:stretch>
          </a:blipFill>
        </p:spPr>
        <p:txBody>
          <a:bodyPr wrap="square" lIns="0" tIns="0" rIns="0" bIns="0" rtlCol="0"/>
          <a:lstStyle/>
          <a:p>
            <a:endParaRPr sz="1588"/>
          </a:p>
        </p:txBody>
      </p:sp>
      <p:sp>
        <p:nvSpPr>
          <p:cNvPr id="31" name="object 31"/>
          <p:cNvSpPr txBox="1"/>
          <p:nvPr/>
        </p:nvSpPr>
        <p:spPr>
          <a:xfrm>
            <a:off x="6898043" y="2949388"/>
            <a:ext cx="1051672" cy="641201"/>
          </a:xfrm>
          <a:prstGeom prst="rect">
            <a:avLst/>
          </a:prstGeom>
        </p:spPr>
        <p:txBody>
          <a:bodyPr vert="horz" wrap="square" lIns="0" tIns="0" rIns="0" bIns="0" rtlCol="0">
            <a:spAutoFit/>
          </a:bodyPr>
          <a:lstStyle/>
          <a:p>
            <a:pPr marL="186587" marR="4483" indent="-175942">
              <a:lnSpc>
                <a:spcPts val="2471"/>
              </a:lnSpc>
            </a:pPr>
            <a:r>
              <a:rPr sz="2118" dirty="0">
                <a:latin typeface="Tahoma"/>
                <a:cs typeface="Tahoma"/>
              </a:rPr>
              <a:t>Di</a:t>
            </a:r>
            <a:r>
              <a:rPr sz="2118" spc="-18" dirty="0">
                <a:latin typeface="Tahoma"/>
                <a:cs typeface="Tahoma"/>
              </a:rPr>
              <a:t>f</a:t>
            </a:r>
            <a:r>
              <a:rPr sz="2118" spc="-22" dirty="0">
                <a:latin typeface="Tahoma"/>
                <a:cs typeface="Tahoma"/>
              </a:rPr>
              <a:t>f</a:t>
            </a:r>
            <a:r>
              <a:rPr sz="2118" spc="-4" dirty="0">
                <a:latin typeface="Tahoma"/>
                <a:cs typeface="Tahoma"/>
              </a:rPr>
              <a:t>e</a:t>
            </a:r>
            <a:r>
              <a:rPr sz="2118" spc="-13" dirty="0">
                <a:latin typeface="Tahoma"/>
                <a:cs typeface="Tahoma"/>
              </a:rPr>
              <a:t>r</a:t>
            </a:r>
            <a:r>
              <a:rPr sz="2118" spc="-4" dirty="0">
                <a:latin typeface="Tahoma"/>
                <a:cs typeface="Tahoma"/>
              </a:rPr>
              <a:t>en</a:t>
            </a:r>
            <a:r>
              <a:rPr sz="2118" dirty="0">
                <a:latin typeface="Tahoma"/>
                <a:cs typeface="Tahoma"/>
              </a:rPr>
              <a:t>t  </a:t>
            </a:r>
            <a:r>
              <a:rPr sz="2118" spc="-18" dirty="0">
                <a:latin typeface="Tahoma"/>
                <a:cs typeface="Tahoma"/>
              </a:rPr>
              <a:t>Values</a:t>
            </a:r>
            <a:endParaRPr sz="2118">
              <a:latin typeface="Tahoma"/>
              <a:cs typeface="Tahoma"/>
            </a:endParaRPr>
          </a:p>
        </p:txBody>
      </p:sp>
      <p:sp>
        <p:nvSpPr>
          <p:cNvPr id="32" name="object 32"/>
          <p:cNvSpPr/>
          <p:nvPr/>
        </p:nvSpPr>
        <p:spPr>
          <a:xfrm>
            <a:off x="5871785" y="2762971"/>
            <a:ext cx="1121709" cy="330013"/>
          </a:xfrm>
          <a:custGeom>
            <a:avLst/>
            <a:gdLst/>
            <a:ahLst/>
            <a:cxnLst/>
            <a:rect l="l" t="t" r="r" b="b"/>
            <a:pathLst>
              <a:path w="1271270" h="374014">
                <a:moveTo>
                  <a:pt x="1271031" y="373832"/>
                </a:moveTo>
                <a:lnTo>
                  <a:pt x="0" y="0"/>
                </a:lnTo>
              </a:path>
            </a:pathLst>
          </a:custGeom>
          <a:ln w="9524">
            <a:solidFill>
              <a:srgbClr val="000000"/>
            </a:solidFill>
          </a:ln>
        </p:spPr>
        <p:txBody>
          <a:bodyPr wrap="square" lIns="0" tIns="0" rIns="0" bIns="0" rtlCol="0"/>
          <a:lstStyle/>
          <a:p>
            <a:endParaRPr sz="1588"/>
          </a:p>
        </p:txBody>
      </p:sp>
      <p:sp>
        <p:nvSpPr>
          <p:cNvPr id="33" name="object 33"/>
          <p:cNvSpPr/>
          <p:nvPr/>
        </p:nvSpPr>
        <p:spPr>
          <a:xfrm>
            <a:off x="5850286" y="2743367"/>
            <a:ext cx="74519" cy="64994"/>
          </a:xfrm>
          <a:custGeom>
            <a:avLst/>
            <a:gdLst/>
            <a:ahLst/>
            <a:cxnLst/>
            <a:rect l="l" t="t" r="r" b="b"/>
            <a:pathLst>
              <a:path w="84454" h="73660">
                <a:moveTo>
                  <a:pt x="83854" y="0"/>
                </a:moveTo>
                <a:lnTo>
                  <a:pt x="0" y="15050"/>
                </a:lnTo>
                <a:lnTo>
                  <a:pt x="62353" y="73103"/>
                </a:lnTo>
                <a:lnTo>
                  <a:pt x="83854" y="0"/>
                </a:lnTo>
                <a:close/>
              </a:path>
            </a:pathLst>
          </a:custGeom>
          <a:solidFill>
            <a:srgbClr val="000000"/>
          </a:solidFill>
        </p:spPr>
        <p:txBody>
          <a:bodyPr wrap="square" lIns="0" tIns="0" rIns="0" bIns="0" rtlCol="0"/>
          <a:lstStyle/>
          <a:p>
            <a:endParaRPr sz="1588"/>
          </a:p>
        </p:txBody>
      </p:sp>
      <p:sp>
        <p:nvSpPr>
          <p:cNvPr id="34" name="object 34"/>
          <p:cNvSpPr/>
          <p:nvPr/>
        </p:nvSpPr>
        <p:spPr>
          <a:xfrm>
            <a:off x="7463930" y="3899647"/>
            <a:ext cx="0" cy="1053353"/>
          </a:xfrm>
          <a:custGeom>
            <a:avLst/>
            <a:gdLst/>
            <a:ahLst/>
            <a:cxnLst/>
            <a:rect l="l" t="t" r="r" b="b"/>
            <a:pathLst>
              <a:path h="1193800">
                <a:moveTo>
                  <a:pt x="0" y="0"/>
                </a:moveTo>
                <a:lnTo>
                  <a:pt x="0" y="1193799"/>
                </a:lnTo>
              </a:path>
            </a:pathLst>
          </a:custGeom>
          <a:ln w="9524">
            <a:solidFill>
              <a:srgbClr val="000000"/>
            </a:solidFill>
          </a:ln>
        </p:spPr>
        <p:txBody>
          <a:bodyPr wrap="square" lIns="0" tIns="0" rIns="0" bIns="0" rtlCol="0"/>
          <a:lstStyle/>
          <a:p>
            <a:endParaRPr sz="1588"/>
          </a:p>
        </p:txBody>
      </p:sp>
      <p:sp>
        <p:nvSpPr>
          <p:cNvPr id="35" name="object 35"/>
          <p:cNvSpPr/>
          <p:nvPr/>
        </p:nvSpPr>
        <p:spPr>
          <a:xfrm>
            <a:off x="7430313" y="4908177"/>
            <a:ext cx="67235" cy="67235"/>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sz="1588"/>
          </a:p>
        </p:txBody>
      </p:sp>
    </p:spTree>
    <p:extLst>
      <p:ext uri="{BB962C8B-B14F-4D97-AF65-F5344CB8AC3E}">
        <p14:creationId xmlns:p14="http://schemas.microsoft.com/office/powerpoint/2010/main" val="613070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9" name="Rectangle 3"/>
          <p:cNvSpPr>
            <a:spLocks noGrp="1" noChangeArrowheads="1"/>
          </p:cNvSpPr>
          <p:nvPr>
            <p:ph type="title"/>
          </p:nvPr>
        </p:nvSpPr>
        <p:spPr>
          <a:xfrm>
            <a:off x="228600" y="152400"/>
            <a:ext cx="8686800" cy="609600"/>
          </a:xfrm>
        </p:spPr>
        <p:txBody>
          <a:bodyPr/>
          <a:lstStyle/>
          <a:p>
            <a:r>
              <a:rPr lang="en-US" altLang="en-US" sz="3200"/>
              <a:t>N-Version Programming: Reliability Modeling</a:t>
            </a:r>
          </a:p>
        </p:txBody>
      </p:sp>
      <p:pic>
        <p:nvPicPr>
          <p:cNvPr id="751622" name="Picture 6"/>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l="3441" t="2846" r="4587"/>
          <a:stretch>
            <a:fillRect/>
          </a:stretch>
        </p:blipFill>
        <p:spPr>
          <a:xfrm>
            <a:off x="4953000" y="914400"/>
            <a:ext cx="3810000" cy="3071813"/>
          </a:xfrm>
          <a:noFill/>
          <a:ln/>
        </p:spPr>
      </p:pic>
      <p:sp>
        <p:nvSpPr>
          <p:cNvPr id="751620" name="Text Box 4"/>
          <p:cNvSpPr txBox="1">
            <a:spLocks noChangeArrowheads="1"/>
          </p:cNvSpPr>
          <p:nvPr/>
        </p:nvSpPr>
        <p:spPr bwMode="auto">
          <a:xfrm>
            <a:off x="381000" y="914400"/>
            <a:ext cx="43434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Fault-tree model: the version shown here is fairly simple, but the power of the method comes in handy when combined hardware/software modeling is attempted</a:t>
            </a:r>
          </a:p>
        </p:txBody>
      </p:sp>
      <p:sp>
        <p:nvSpPr>
          <p:cNvPr id="751623" name="Text Box 7"/>
          <p:cNvSpPr txBox="1">
            <a:spLocks noChangeArrowheads="1"/>
          </p:cNvSpPr>
          <p:nvPr/>
        </p:nvSpPr>
        <p:spPr bwMode="auto">
          <a:xfrm>
            <a:off x="381000" y="2743200"/>
            <a:ext cx="3886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Probabilities of coincident flaws are estimated from experimental failure data</a:t>
            </a:r>
          </a:p>
        </p:txBody>
      </p:sp>
      <p:grpSp>
        <p:nvGrpSpPr>
          <p:cNvPr id="751626" name="Group 10"/>
          <p:cNvGrpSpPr>
            <a:grpSpLocks/>
          </p:cNvGrpSpPr>
          <p:nvPr/>
        </p:nvGrpSpPr>
        <p:grpSpPr bwMode="auto">
          <a:xfrm>
            <a:off x="549275" y="3962400"/>
            <a:ext cx="8289925" cy="1833563"/>
            <a:chOff x="346" y="2496"/>
            <a:chExt cx="5222" cy="1155"/>
          </a:xfrm>
        </p:grpSpPr>
        <p:sp>
          <p:nvSpPr>
            <p:cNvPr id="751621" name="Text Box 5"/>
            <p:cNvSpPr txBox="1">
              <a:spLocks noChangeArrowheads="1"/>
            </p:cNvSpPr>
            <p:nvPr/>
          </p:nvSpPr>
          <p:spPr bwMode="auto">
            <a:xfrm>
              <a:off x="346" y="3192"/>
              <a:ext cx="2400"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1600" b="0" dirty="0">
                  <a:solidFill>
                    <a:srgbClr val="000000"/>
                  </a:solidFill>
                  <a:latin typeface="Arial" panose="020B0604020202020204" pitchFamily="34" charset="0"/>
                  <a:cs typeface="Times New Roman" panose="02020603050405020304" pitchFamily="18" charset="0"/>
                </a:rPr>
                <a:t>Source: Dugan &amp; </a:t>
              </a:r>
              <a:r>
                <a:rPr lang="en-US" altLang="en-US" sz="1600" b="0" dirty="0" err="1">
                  <a:solidFill>
                    <a:srgbClr val="000000"/>
                  </a:solidFill>
                  <a:latin typeface="Arial" panose="020B0604020202020204" pitchFamily="34" charset="0"/>
                  <a:cs typeface="Times New Roman" panose="02020603050405020304" pitchFamily="18" charset="0"/>
                </a:rPr>
                <a:t>Lyu</a:t>
              </a:r>
              <a:r>
                <a:rPr lang="en-US" altLang="en-US" sz="1600" b="0" dirty="0">
                  <a:solidFill>
                    <a:srgbClr val="000000"/>
                  </a:solidFill>
                  <a:latin typeface="Arial" panose="020B0604020202020204" pitchFamily="34" charset="0"/>
                  <a:cs typeface="Times New Roman" panose="02020603050405020304" pitchFamily="18" charset="0"/>
                </a:rPr>
                <a:t>, </a:t>
              </a:r>
              <a:endParaRPr lang="en-US" altLang="en-US" sz="1600" b="0" dirty="0" smtClean="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1600" b="0" dirty="0" smtClean="0">
                  <a:solidFill>
                    <a:srgbClr val="000000"/>
                  </a:solidFill>
                  <a:latin typeface="Arial" panose="020B0604020202020204" pitchFamily="34" charset="0"/>
                  <a:cs typeface="Times New Roman" panose="02020603050405020304" pitchFamily="18" charset="0"/>
                </a:rPr>
                <a:t>1994 </a:t>
              </a:r>
              <a:r>
                <a:rPr lang="en-US" altLang="en-US" sz="1600" b="0" dirty="0">
                  <a:solidFill>
                    <a:srgbClr val="000000"/>
                  </a:solidFill>
                  <a:latin typeface="Arial" panose="020B0604020202020204" pitchFamily="34" charset="0"/>
                  <a:cs typeface="Times New Roman" panose="02020603050405020304" pitchFamily="18" charset="0"/>
                </a:rPr>
                <a:t>and 1995</a:t>
              </a:r>
            </a:p>
          </p:txBody>
        </p:sp>
        <p:pic>
          <p:nvPicPr>
            <p:cNvPr id="75162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2496"/>
              <a:ext cx="3552" cy="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301072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1623"/>
                                        </p:tgtEl>
                                        <p:attrNameLst>
                                          <p:attrName>style.visibility</p:attrName>
                                        </p:attrNameLst>
                                      </p:cBhvr>
                                      <p:to>
                                        <p:strVal val="visible"/>
                                      </p:to>
                                    </p:set>
                                    <p:animEffect transition="in" filter="dissolve">
                                      <p:cBhvr>
                                        <p:cTn id="7" dur="500"/>
                                        <p:tgtEl>
                                          <p:spTgt spid="7516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751626"/>
                                        </p:tgtEl>
                                        <p:attrNameLst>
                                          <p:attrName>style.visibility</p:attrName>
                                        </p:attrNameLst>
                                      </p:cBhvr>
                                      <p:to>
                                        <p:strVal val="visible"/>
                                      </p:to>
                                    </p:set>
                                    <p:anim calcmode="lin" valueType="num">
                                      <p:cBhvr additive="base">
                                        <p:cTn id="12" dur="500" fill="hold"/>
                                        <p:tgtEl>
                                          <p:spTgt spid="751626"/>
                                        </p:tgtEl>
                                        <p:attrNameLst>
                                          <p:attrName>ppt_x</p:attrName>
                                        </p:attrNameLst>
                                      </p:cBhvr>
                                      <p:tavLst>
                                        <p:tav tm="0">
                                          <p:val>
                                            <p:strVal val="#ppt_x"/>
                                          </p:val>
                                        </p:tav>
                                        <p:tav tm="100000">
                                          <p:val>
                                            <p:strVal val="#ppt_x"/>
                                          </p:val>
                                        </p:tav>
                                      </p:tavLst>
                                    </p:anim>
                                    <p:anim calcmode="lin" valueType="num">
                                      <p:cBhvr additive="base">
                                        <p:cTn id="13" dur="500" fill="hold"/>
                                        <p:tgtEl>
                                          <p:spTgt spid="7516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23"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Byzantine Fault Tolerance</a:t>
            </a:r>
            <a:endParaRPr lang="en-US" dirty="0"/>
          </a:p>
        </p:txBody>
      </p:sp>
      <p:sp>
        <p:nvSpPr>
          <p:cNvPr id="6" name="Subtitle 5"/>
          <p:cNvSpPr>
            <a:spLocks noGrp="1"/>
          </p:cNvSpPr>
          <p:nvPr>
            <p:ph type="subTitle" idx="1"/>
          </p:nvPr>
        </p:nvSpPr>
        <p:spPr>
          <a:xfrm>
            <a:off x="2719448" y="2749976"/>
            <a:ext cx="5997040" cy="2178283"/>
          </a:xfrm>
        </p:spPr>
        <p:txBody>
          <a:bodyPr>
            <a:normAutofit fontScale="77500" lnSpcReduction="20000"/>
          </a:bodyPr>
          <a:lstStyle/>
          <a:p>
            <a:r>
              <a:rPr lang="en-US" dirty="0"/>
              <a:t>Leslie </a:t>
            </a:r>
            <a:r>
              <a:rPr lang="en-US" dirty="0" err="1"/>
              <a:t>Lamport</a:t>
            </a:r>
            <a:r>
              <a:rPr lang="en-US" dirty="0"/>
              <a:t>, Robert </a:t>
            </a:r>
            <a:r>
              <a:rPr lang="en-US" dirty="0" err="1"/>
              <a:t>Shostak</a:t>
            </a:r>
            <a:r>
              <a:rPr lang="en-US" dirty="0"/>
              <a:t>, and Marshall Pease. 1982. The Byzantine Generals Problem. ACM Trans. Program. Lang. Syst. 4, 3 (July 1982), 382-401. DOI=http://dx.doi.org/10.1145/357172.357176</a:t>
            </a:r>
            <a:br>
              <a:rPr lang="en-US" dirty="0"/>
            </a:br>
            <a:endParaRPr lang="en-US" dirty="0"/>
          </a:p>
        </p:txBody>
      </p:sp>
      <p:sp>
        <p:nvSpPr>
          <p:cNvPr id="7" name="Rectangle 6"/>
          <p:cNvSpPr/>
          <p:nvPr/>
        </p:nvSpPr>
        <p:spPr>
          <a:xfrm>
            <a:off x="2719448" y="5094514"/>
            <a:ext cx="5866412" cy="646331"/>
          </a:xfrm>
          <a:prstGeom prst="rect">
            <a:avLst/>
          </a:prstGeom>
        </p:spPr>
        <p:txBody>
          <a:bodyPr wrap="square">
            <a:spAutoFit/>
          </a:bodyPr>
          <a:lstStyle/>
          <a:p>
            <a:r>
              <a:rPr lang="en-US" dirty="0">
                <a:solidFill>
                  <a:schemeClr val="bg1"/>
                </a:solidFill>
              </a:rPr>
              <a:t>Based on https://marknelson.us/posts/2007/07/23/byzantine.html</a:t>
            </a:r>
          </a:p>
        </p:txBody>
      </p:sp>
    </p:spTree>
    <p:extLst>
      <p:ext uri="{BB962C8B-B14F-4D97-AF65-F5344CB8AC3E}">
        <p14:creationId xmlns:p14="http://schemas.microsoft.com/office/powerpoint/2010/main" val="11148902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536319" y="-88374"/>
            <a:ext cx="7886700" cy="994172"/>
          </a:xfrm>
        </p:spPr>
        <p:txBody>
          <a:bodyPr>
            <a:normAutofit/>
          </a:bodyPr>
          <a:lstStyle/>
          <a:p>
            <a:r>
              <a:rPr lang="en-US" altLang="en-US" dirty="0" smtClean="0"/>
              <a:t>Agreement </a:t>
            </a:r>
            <a:r>
              <a:rPr lang="en-US" altLang="en-US" dirty="0"/>
              <a:t>in Faulty Systems</a:t>
            </a:r>
          </a:p>
        </p:txBody>
      </p:sp>
      <p:sp>
        <p:nvSpPr>
          <p:cNvPr id="45058" name="Rectangle 3"/>
          <p:cNvSpPr>
            <a:spLocks noGrp="1" noChangeArrowheads="1"/>
          </p:cNvSpPr>
          <p:nvPr>
            <p:ph type="body" idx="1"/>
          </p:nvPr>
        </p:nvSpPr>
        <p:spPr>
          <a:xfrm>
            <a:off x="178130" y="1246909"/>
            <a:ext cx="8764702" cy="2026375"/>
          </a:xfrm>
        </p:spPr>
        <p:txBody>
          <a:bodyPr>
            <a:normAutofit fontScale="70000" lnSpcReduction="20000"/>
          </a:bodyPr>
          <a:lstStyle/>
          <a:p>
            <a:r>
              <a:rPr lang="en-US" altLang="en-US" dirty="0" smtClean="0"/>
              <a:t>Synchronous </a:t>
            </a:r>
            <a:r>
              <a:rPr lang="en-US" altLang="en-US" dirty="0"/>
              <a:t>versus asynchronous </a:t>
            </a:r>
            <a:r>
              <a:rPr lang="en-US" altLang="en-US" dirty="0" smtClean="0"/>
              <a:t>systems.</a:t>
            </a:r>
          </a:p>
          <a:p>
            <a:pPr lvl="1"/>
            <a:r>
              <a:rPr lang="en-US" altLang="en-US" dirty="0" smtClean="0"/>
              <a:t>A </a:t>
            </a:r>
            <a:r>
              <a:rPr lang="en-US" altLang="en-US" dirty="0"/>
              <a:t>system is synchronized if the process operation in lock-step mode.  Otherwise, it is asynchronous.</a:t>
            </a:r>
          </a:p>
          <a:p>
            <a:r>
              <a:rPr lang="en-US" altLang="en-US" dirty="0"/>
              <a:t>Communication delay is bounded or not.</a:t>
            </a:r>
          </a:p>
          <a:p>
            <a:r>
              <a:rPr lang="en-US" altLang="en-US" dirty="0"/>
              <a:t>Message delivery is ordered or not.</a:t>
            </a:r>
          </a:p>
          <a:p>
            <a:r>
              <a:rPr lang="en-US" altLang="en-US" dirty="0"/>
              <a:t>Message transmission is done through unicasting or multicasting.</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039">
                <a:solidFill>
                  <a:schemeClr val="tx1"/>
                </a:solidFill>
                <a:latin typeface="Arial" panose="020B0604020202020204" pitchFamily="34" charset="0"/>
                <a:ea typeface="ＭＳ Ｐゴシック" panose="020B0600070205080204" pitchFamily="34" charset="-128"/>
              </a:defRPr>
            </a:lvl1pPr>
            <a:lvl2pPr marL="540853" indent="-208020">
              <a:spcBef>
                <a:spcPct val="20000"/>
              </a:spcBef>
              <a:buClr>
                <a:schemeClr val="accent2"/>
              </a:buClr>
              <a:buChar char="•"/>
              <a:defRPr sz="1748">
                <a:solidFill>
                  <a:schemeClr val="tx1"/>
                </a:solidFill>
                <a:latin typeface="Arial" panose="020B0604020202020204" pitchFamily="34" charset="0"/>
                <a:ea typeface="ＭＳ Ｐゴシック" panose="020B0600070205080204" pitchFamily="34" charset="-128"/>
              </a:defRPr>
            </a:lvl2pPr>
            <a:lvl3pPr marL="832082" indent="-166416">
              <a:spcBef>
                <a:spcPct val="20000"/>
              </a:spcBef>
              <a:buClr>
                <a:schemeClr val="accent2"/>
              </a:buClr>
              <a:buChar char="•"/>
              <a:defRPr sz="1748">
                <a:solidFill>
                  <a:schemeClr val="tx1"/>
                </a:solidFill>
                <a:latin typeface="Arial" panose="020B0604020202020204" pitchFamily="34" charset="0"/>
                <a:ea typeface="ＭＳ Ｐゴシック" panose="020B0600070205080204" pitchFamily="34" charset="-128"/>
              </a:defRPr>
            </a:lvl3pPr>
            <a:lvl4pPr marL="1164914" indent="-166416">
              <a:spcBef>
                <a:spcPct val="20000"/>
              </a:spcBef>
              <a:buClr>
                <a:schemeClr val="accent2"/>
              </a:buClr>
              <a:buChar char="•"/>
              <a:defRPr sz="1456">
                <a:solidFill>
                  <a:schemeClr val="tx1"/>
                </a:solidFill>
                <a:latin typeface="Arial" panose="020B0604020202020204" pitchFamily="34" charset="0"/>
                <a:ea typeface="ＭＳ Ｐゴシック" panose="020B0600070205080204" pitchFamily="34" charset="-128"/>
              </a:defRPr>
            </a:lvl4pPr>
            <a:lvl5pPr marL="1497746" indent="-166416">
              <a:spcBef>
                <a:spcPct val="20000"/>
              </a:spcBef>
              <a:buClr>
                <a:schemeClr val="accent2"/>
              </a:buClr>
              <a:buChar char="•"/>
              <a:defRPr sz="1456">
                <a:solidFill>
                  <a:schemeClr val="tx1"/>
                </a:solidFill>
                <a:latin typeface="Arial" panose="020B0604020202020204" pitchFamily="34" charset="0"/>
                <a:ea typeface="ＭＳ Ｐゴシック" panose="020B0600070205080204" pitchFamily="34" charset="-128"/>
              </a:defRPr>
            </a:lvl5pPr>
            <a:lvl6pPr marL="1830578"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6pPr>
            <a:lvl7pPr marL="2163411"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7pPr>
            <a:lvl8pPr marL="2496244"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8pPr>
            <a:lvl9pPr marL="2829076"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6579DA80-DDF2-49A8-85A3-72B45EDCC1D5}" type="slidenum">
              <a:rPr lang="en-US" altLang="en-US" sz="1019"/>
              <a:pPr>
                <a:spcBef>
                  <a:spcPct val="0"/>
                </a:spcBef>
                <a:buClrTx/>
                <a:buFontTx/>
                <a:buNone/>
              </a:pPr>
              <a:t>71</a:t>
            </a:fld>
            <a:endParaRPr lang="en-US" altLang="en-US" sz="1019"/>
          </a:p>
        </p:txBody>
      </p:sp>
      <p:pic>
        <p:nvPicPr>
          <p:cNvPr id="6" name="Picture 4" descr="08-04"/>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288845" y="3328147"/>
            <a:ext cx="6031006" cy="24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02113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5"/>
          <p:cNvSpPr>
            <a:spLocks noGrp="1" noChangeArrowheads="1"/>
          </p:cNvSpPr>
          <p:nvPr>
            <p:ph type="title"/>
          </p:nvPr>
        </p:nvSpPr>
        <p:spPr>
          <a:xfrm>
            <a:off x="624134" y="-177904"/>
            <a:ext cx="7886700" cy="994172"/>
          </a:xfrm>
        </p:spPr>
        <p:txBody>
          <a:bodyPr/>
          <a:lstStyle/>
          <a:p>
            <a:r>
              <a:rPr lang="en-US" altLang="en-US" dirty="0"/>
              <a:t>Classical Byzantine Fault Tolerance</a:t>
            </a:r>
          </a:p>
        </p:txBody>
      </p:sp>
      <p:sp>
        <p:nvSpPr>
          <p:cNvPr id="168963" name="Rectangle 3"/>
          <p:cNvSpPr>
            <a:spLocks noGrp="1" noChangeArrowheads="1"/>
          </p:cNvSpPr>
          <p:nvPr>
            <p:ph type="body" idx="1"/>
          </p:nvPr>
        </p:nvSpPr>
        <p:spPr>
          <a:xfrm>
            <a:off x="332509" y="1045404"/>
            <a:ext cx="8728363" cy="1793501"/>
          </a:xfrm>
        </p:spPr>
        <p:txBody>
          <a:bodyPr>
            <a:normAutofit fontScale="77500" lnSpcReduction="20000"/>
          </a:bodyPr>
          <a:lstStyle/>
          <a:p>
            <a:pPr>
              <a:defRPr/>
            </a:pPr>
            <a:r>
              <a:rPr lang="en-US" dirty="0"/>
              <a:t>Byzantine Agreement [</a:t>
            </a:r>
            <a:r>
              <a:rPr lang="en-US" dirty="0" err="1"/>
              <a:t>Lamport</a:t>
            </a:r>
            <a:r>
              <a:rPr lang="en-US" dirty="0"/>
              <a:t>, </a:t>
            </a:r>
            <a:r>
              <a:rPr lang="en-US" dirty="0" err="1"/>
              <a:t>Shostak</a:t>
            </a:r>
            <a:r>
              <a:rPr lang="en-US" dirty="0"/>
              <a:t>, Pease, 1982]</a:t>
            </a:r>
          </a:p>
          <a:p>
            <a:pPr>
              <a:defRPr/>
            </a:pPr>
            <a:r>
              <a:rPr lang="en-US" dirty="0"/>
              <a:t>Assumptions:</a:t>
            </a:r>
          </a:p>
          <a:p>
            <a:pPr lvl="1">
              <a:defRPr/>
            </a:pPr>
            <a:r>
              <a:rPr lang="en-US" dirty="0"/>
              <a:t>Every message that is sent is delivered correctly</a:t>
            </a:r>
          </a:p>
          <a:p>
            <a:pPr lvl="1">
              <a:defRPr/>
            </a:pPr>
            <a:r>
              <a:rPr lang="en-US" dirty="0"/>
              <a:t>The receiver knows who sent the message</a:t>
            </a:r>
          </a:p>
          <a:p>
            <a:pPr lvl="1">
              <a:defRPr/>
            </a:pPr>
            <a:r>
              <a:rPr lang="en-US" dirty="0"/>
              <a:t>Message delivery time is bounded</a:t>
            </a:r>
          </a:p>
        </p:txBody>
      </p:sp>
      <p:sp>
        <p:nvSpPr>
          <p:cNvPr id="50179"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039">
                <a:solidFill>
                  <a:schemeClr val="tx1"/>
                </a:solidFill>
                <a:latin typeface="Arial" panose="020B0604020202020204" pitchFamily="34" charset="0"/>
                <a:ea typeface="ＭＳ Ｐゴシック" panose="020B0600070205080204" pitchFamily="34" charset="-128"/>
              </a:defRPr>
            </a:lvl1pPr>
            <a:lvl2pPr marL="540853" indent="-208020">
              <a:spcBef>
                <a:spcPct val="20000"/>
              </a:spcBef>
              <a:buClr>
                <a:schemeClr val="accent2"/>
              </a:buClr>
              <a:buChar char="•"/>
              <a:defRPr sz="1748">
                <a:solidFill>
                  <a:schemeClr val="tx1"/>
                </a:solidFill>
                <a:latin typeface="Arial" panose="020B0604020202020204" pitchFamily="34" charset="0"/>
                <a:ea typeface="ＭＳ Ｐゴシック" panose="020B0600070205080204" pitchFamily="34" charset="-128"/>
              </a:defRPr>
            </a:lvl2pPr>
            <a:lvl3pPr marL="832082" indent="-166416">
              <a:spcBef>
                <a:spcPct val="20000"/>
              </a:spcBef>
              <a:buClr>
                <a:schemeClr val="accent2"/>
              </a:buClr>
              <a:buChar char="•"/>
              <a:defRPr sz="1748">
                <a:solidFill>
                  <a:schemeClr val="tx1"/>
                </a:solidFill>
                <a:latin typeface="Arial" panose="020B0604020202020204" pitchFamily="34" charset="0"/>
                <a:ea typeface="ＭＳ Ｐゴシック" panose="020B0600070205080204" pitchFamily="34" charset="-128"/>
              </a:defRPr>
            </a:lvl3pPr>
            <a:lvl4pPr marL="1164914" indent="-166416">
              <a:spcBef>
                <a:spcPct val="20000"/>
              </a:spcBef>
              <a:buClr>
                <a:schemeClr val="accent2"/>
              </a:buClr>
              <a:buChar char="•"/>
              <a:defRPr sz="1456">
                <a:solidFill>
                  <a:schemeClr val="tx1"/>
                </a:solidFill>
                <a:latin typeface="Arial" panose="020B0604020202020204" pitchFamily="34" charset="0"/>
                <a:ea typeface="ＭＳ Ｐゴシック" panose="020B0600070205080204" pitchFamily="34" charset="-128"/>
              </a:defRPr>
            </a:lvl4pPr>
            <a:lvl5pPr marL="1497746" indent="-166416">
              <a:spcBef>
                <a:spcPct val="20000"/>
              </a:spcBef>
              <a:buClr>
                <a:schemeClr val="accent2"/>
              </a:buClr>
              <a:buChar char="•"/>
              <a:defRPr sz="1456">
                <a:solidFill>
                  <a:schemeClr val="tx1"/>
                </a:solidFill>
                <a:latin typeface="Arial" panose="020B0604020202020204" pitchFamily="34" charset="0"/>
                <a:ea typeface="ＭＳ Ｐゴシック" panose="020B0600070205080204" pitchFamily="34" charset="-128"/>
              </a:defRPr>
            </a:lvl5pPr>
            <a:lvl6pPr marL="1830578"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6pPr>
            <a:lvl7pPr marL="2163411"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7pPr>
            <a:lvl8pPr marL="2496244"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8pPr>
            <a:lvl9pPr marL="2829076"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CB5E88F-5885-4006-BB72-CC53C2A8F894}" type="slidenum">
              <a:rPr lang="en-US" altLang="en-US" sz="1019"/>
              <a:pPr>
                <a:spcBef>
                  <a:spcPct val="0"/>
                </a:spcBef>
                <a:buClrTx/>
                <a:buFontTx/>
                <a:buNone/>
              </a:pPr>
              <a:t>72</a:t>
            </a:fld>
            <a:endParaRPr lang="en-US" altLang="en-US" sz="1019"/>
          </a:p>
        </p:txBody>
      </p:sp>
      <p:grpSp>
        <p:nvGrpSpPr>
          <p:cNvPr id="50180" name="Group 4"/>
          <p:cNvGrpSpPr>
            <a:grpSpLocks/>
          </p:cNvGrpSpPr>
          <p:nvPr/>
        </p:nvGrpSpPr>
        <p:grpSpPr bwMode="auto">
          <a:xfrm>
            <a:off x="2123376" y="3378574"/>
            <a:ext cx="4691763" cy="1917151"/>
            <a:chOff x="1216025" y="3760788"/>
            <a:chExt cx="6445250" cy="2633662"/>
          </a:xfrm>
        </p:grpSpPr>
        <p:pic>
          <p:nvPicPr>
            <p:cNvPr id="50181" name="Picture 6" descr="08-04"/>
            <p:cNvPicPr>
              <a:picLocks noChangeAspect="1" noChangeArrowheads="1"/>
            </p:cNvPicPr>
            <p:nvPr/>
          </p:nvPicPr>
          <p:blipFill>
            <a:blip r:embed="rId3"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216025" y="3760788"/>
              <a:ext cx="6445250"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Rectangle 7"/>
            <p:cNvSpPr>
              <a:spLocks noChangeArrowheads="1"/>
            </p:cNvSpPr>
            <p:nvPr/>
          </p:nvSpPr>
          <p:spPr bwMode="auto">
            <a:xfrm>
              <a:off x="4573588" y="4552950"/>
              <a:ext cx="914400" cy="307975"/>
            </a:xfrm>
            <a:prstGeom prst="rect">
              <a:avLst/>
            </a:prstGeom>
            <a:noFill/>
            <a:ln w="381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n-US" altLang="en-US" sz="1748"/>
            </a:p>
          </p:txBody>
        </p:sp>
      </p:grpSp>
    </p:spTree>
    <p:extLst>
      <p:ext uri="{BB962C8B-B14F-4D97-AF65-F5344CB8AC3E}">
        <p14:creationId xmlns:p14="http://schemas.microsoft.com/office/powerpoint/2010/main" val="42516965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643A-6382-4630-AE9B-C2DE7C21E6AE}"/>
              </a:ext>
            </a:extLst>
          </p:cNvPr>
          <p:cNvSpPr>
            <a:spLocks noGrp="1"/>
          </p:cNvSpPr>
          <p:nvPr>
            <p:ph type="title"/>
          </p:nvPr>
        </p:nvSpPr>
        <p:spPr/>
        <p:txBody>
          <a:bodyPr/>
          <a:lstStyle/>
          <a:p>
            <a:r>
              <a:rPr lang="en-US" dirty="0"/>
              <a:t>BFT - </a:t>
            </a:r>
            <a:r>
              <a:rPr lang="en-US" dirty="0" err="1"/>
              <a:t>Lamport</a:t>
            </a:r>
            <a:endParaRPr lang="en-US" dirty="0"/>
          </a:p>
        </p:txBody>
      </p:sp>
      <p:sp>
        <p:nvSpPr>
          <p:cNvPr id="3" name="Content Placeholder 2">
            <a:extLst>
              <a:ext uri="{FF2B5EF4-FFF2-40B4-BE49-F238E27FC236}">
                <a16:creationId xmlns:a16="http://schemas.microsoft.com/office/drawing/2014/main" id="{D176790A-4A10-4C2B-9D44-9167C67A54EB}"/>
              </a:ext>
            </a:extLst>
          </p:cNvPr>
          <p:cNvSpPr>
            <a:spLocks noGrp="1"/>
          </p:cNvSpPr>
          <p:nvPr>
            <p:ph idx="1"/>
          </p:nvPr>
        </p:nvSpPr>
        <p:spPr>
          <a:xfrm>
            <a:off x="106877" y="1187532"/>
            <a:ext cx="5391397" cy="4744473"/>
          </a:xfrm>
        </p:spPr>
        <p:txBody>
          <a:bodyPr>
            <a:noAutofit/>
          </a:bodyPr>
          <a:lstStyle/>
          <a:p>
            <a:r>
              <a:rPr lang="en-US" sz="2000" dirty="0"/>
              <a:t>The Byzantine General’s Problem is one of many in the field of agreement protocols. </a:t>
            </a:r>
          </a:p>
          <a:p>
            <a:r>
              <a:rPr lang="en-US" sz="2000" dirty="0"/>
              <a:t>This problem is built around an imaginary General who makes a decision to attack or retreat, and must communicate the decision to his lieutenants.</a:t>
            </a:r>
          </a:p>
          <a:p>
            <a:r>
              <a:rPr lang="en-US" sz="2000" dirty="0"/>
              <a:t>A given number of these actors are traitors (possibly including the General.) </a:t>
            </a:r>
          </a:p>
          <a:p>
            <a:r>
              <a:rPr lang="en-US" sz="2000" dirty="0"/>
              <a:t>Traitors cannot be relied upon to properly communicate orders; worse yet, they may actively alter messages in an attempt to subvert the process.</a:t>
            </a:r>
          </a:p>
        </p:txBody>
      </p:sp>
      <p:pic>
        <p:nvPicPr>
          <p:cNvPr id="1026" name="Picture 2" descr="Byzantine Generalsâ Problem">
            <a:extLst>
              <a:ext uri="{FF2B5EF4-FFF2-40B4-BE49-F238E27FC236}">
                <a16:creationId xmlns:a16="http://schemas.microsoft.com/office/drawing/2014/main" id="{70DA3C96-7B23-4DF5-A41A-F9816D0C06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2" r="50536"/>
          <a:stretch/>
        </p:blipFill>
        <p:spPr bwMode="auto">
          <a:xfrm>
            <a:off x="5923504" y="1006026"/>
            <a:ext cx="2554214" cy="23443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Byzantine Generalsâ Problem">
            <a:extLst>
              <a:ext uri="{FF2B5EF4-FFF2-40B4-BE49-F238E27FC236}">
                <a16:creationId xmlns:a16="http://schemas.microsoft.com/office/drawing/2014/main" id="{CEA0D86F-6727-4C62-B17C-A16BBCA038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389"/>
          <a:stretch/>
        </p:blipFill>
        <p:spPr bwMode="auto">
          <a:xfrm>
            <a:off x="5873749" y="3475486"/>
            <a:ext cx="2707713" cy="2456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4345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2315-2E81-4A15-BC51-9D165984987D}"/>
              </a:ext>
            </a:extLst>
          </p:cNvPr>
          <p:cNvSpPr>
            <a:spLocks noGrp="1"/>
          </p:cNvSpPr>
          <p:nvPr>
            <p:ph type="title"/>
          </p:nvPr>
        </p:nvSpPr>
        <p:spPr>
          <a:xfrm>
            <a:off x="628650" y="61912"/>
            <a:ext cx="7886700" cy="994172"/>
          </a:xfrm>
        </p:spPr>
        <p:txBody>
          <a:bodyPr/>
          <a:lstStyle/>
          <a:p>
            <a:r>
              <a:rPr lang="en-US" dirty="0"/>
              <a:t>Contextualizing to real-world</a:t>
            </a:r>
          </a:p>
        </p:txBody>
      </p:sp>
      <p:sp>
        <p:nvSpPr>
          <p:cNvPr id="3" name="Content Placeholder 2">
            <a:extLst>
              <a:ext uri="{FF2B5EF4-FFF2-40B4-BE49-F238E27FC236}">
                <a16:creationId xmlns:a16="http://schemas.microsoft.com/office/drawing/2014/main" id="{3A625C19-669C-4BC2-8785-6A780EB89C0B}"/>
              </a:ext>
            </a:extLst>
          </p:cNvPr>
          <p:cNvSpPr>
            <a:spLocks noGrp="1"/>
          </p:cNvSpPr>
          <p:nvPr>
            <p:ph idx="1"/>
          </p:nvPr>
        </p:nvSpPr>
        <p:spPr>
          <a:xfrm>
            <a:off x="415636" y="1425039"/>
            <a:ext cx="4840825" cy="4243064"/>
          </a:xfrm>
        </p:spPr>
        <p:txBody>
          <a:bodyPr>
            <a:normAutofit fontScale="77500" lnSpcReduction="20000"/>
          </a:bodyPr>
          <a:lstStyle/>
          <a:p>
            <a:r>
              <a:rPr lang="en-US" dirty="0"/>
              <a:t>Imagine the generals are </a:t>
            </a:r>
            <a:r>
              <a:rPr lang="en-US" i="1" dirty="0"/>
              <a:t>processes (replicas of a database)</a:t>
            </a:r>
          </a:p>
          <a:p>
            <a:r>
              <a:rPr lang="en-US" dirty="0"/>
              <a:t>The general who initiates the order is the </a:t>
            </a:r>
            <a:r>
              <a:rPr lang="en-US" i="1" dirty="0"/>
              <a:t>source process (P1) </a:t>
            </a:r>
            <a:r>
              <a:rPr lang="en-US" dirty="0"/>
              <a:t>, and the orders sent to the other processes are </a:t>
            </a:r>
            <a:r>
              <a:rPr lang="en-US" i="1" dirty="0"/>
              <a:t>messages</a:t>
            </a:r>
            <a:r>
              <a:rPr lang="en-US" dirty="0"/>
              <a:t>. </a:t>
            </a:r>
          </a:p>
          <a:p>
            <a:r>
              <a:rPr lang="en-US" dirty="0"/>
              <a:t>Traitorous generals and lieutenants are </a:t>
            </a:r>
            <a:r>
              <a:rPr lang="en-US" i="1" dirty="0"/>
              <a:t>faulty processes</a:t>
            </a:r>
            <a:r>
              <a:rPr lang="en-US" dirty="0"/>
              <a:t>, and loyal generals and lieutenants are </a:t>
            </a:r>
            <a:r>
              <a:rPr lang="en-US" i="1" dirty="0"/>
              <a:t>correct processes</a:t>
            </a:r>
            <a:r>
              <a:rPr lang="en-US" dirty="0"/>
              <a:t>. </a:t>
            </a:r>
          </a:p>
          <a:p>
            <a:r>
              <a:rPr lang="en-US" dirty="0"/>
              <a:t>The order to retreat or attack is a message with a single bit of information: a one or a zero.</a:t>
            </a:r>
          </a:p>
        </p:txBody>
      </p:sp>
      <p:pic>
        <p:nvPicPr>
          <p:cNvPr id="2050" name="Picture 2" descr="A graph showing three processes in which the source process is faulty. This leads to P2 getting two contradictory messages.">
            <a:extLst>
              <a:ext uri="{FF2B5EF4-FFF2-40B4-BE49-F238E27FC236}">
                <a16:creationId xmlns:a16="http://schemas.microsoft.com/office/drawing/2014/main" id="{29AC28F7-DDCF-4B20-9504-B6CE04946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70" y="1628179"/>
            <a:ext cx="1793081" cy="16144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graph showing three processin which a child process, P3 is fault. In this case, P2 has the same problem as in the previous graph - it has two contradictory messages.">
            <a:extLst>
              <a:ext uri="{FF2B5EF4-FFF2-40B4-BE49-F238E27FC236}">
                <a16:creationId xmlns:a16="http://schemas.microsoft.com/office/drawing/2014/main" id="{80CF63C7-FDEE-4779-8CD1-0C9598C52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990" y="3739753"/>
            <a:ext cx="1914525"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27064" y="3387852"/>
            <a:ext cx="2727798" cy="300082"/>
          </a:xfrm>
          <a:prstGeom prst="rect">
            <a:avLst/>
          </a:prstGeom>
          <a:noFill/>
        </p:spPr>
        <p:txBody>
          <a:bodyPr wrap="none" rtlCol="0">
            <a:spAutoFit/>
          </a:bodyPr>
          <a:lstStyle/>
          <a:p>
            <a:r>
              <a:rPr lang="en-US" sz="1350" dirty="0"/>
              <a:t>P1 sends different data to P2 and P3</a:t>
            </a:r>
          </a:p>
        </p:txBody>
      </p:sp>
      <p:sp>
        <p:nvSpPr>
          <p:cNvPr id="7" name="TextBox 6"/>
          <p:cNvSpPr txBox="1"/>
          <p:nvPr/>
        </p:nvSpPr>
        <p:spPr>
          <a:xfrm>
            <a:off x="6227064" y="5489972"/>
            <a:ext cx="2981201" cy="300082"/>
          </a:xfrm>
          <a:prstGeom prst="rect">
            <a:avLst/>
          </a:prstGeom>
          <a:noFill/>
        </p:spPr>
        <p:txBody>
          <a:bodyPr wrap="none" rtlCol="0">
            <a:spAutoFit/>
          </a:bodyPr>
          <a:lstStyle/>
          <a:p>
            <a:r>
              <a:rPr lang="en-US" sz="1350" dirty="0"/>
              <a:t>P3 misrepresents data received from P1</a:t>
            </a:r>
          </a:p>
        </p:txBody>
      </p:sp>
    </p:spTree>
    <p:extLst>
      <p:ext uri="{BB962C8B-B14F-4D97-AF65-F5344CB8AC3E}">
        <p14:creationId xmlns:p14="http://schemas.microsoft.com/office/powerpoint/2010/main" val="29798706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DA73-9566-45E4-BD83-AD4F7F069D9D}"/>
              </a:ext>
            </a:extLst>
          </p:cNvPr>
          <p:cNvSpPr>
            <a:spLocks noGrp="1"/>
          </p:cNvSpPr>
          <p:nvPr>
            <p:ph type="title"/>
          </p:nvPr>
        </p:nvSpPr>
        <p:spPr>
          <a:xfrm>
            <a:off x="628650" y="0"/>
            <a:ext cx="7886700" cy="994172"/>
          </a:xfrm>
        </p:spPr>
        <p:txBody>
          <a:bodyPr/>
          <a:lstStyle/>
          <a:p>
            <a:r>
              <a:rPr lang="en-US" dirty="0"/>
              <a:t>Solution requirements</a:t>
            </a:r>
          </a:p>
        </p:txBody>
      </p:sp>
      <p:sp>
        <p:nvSpPr>
          <p:cNvPr id="3" name="Content Placeholder 2">
            <a:extLst>
              <a:ext uri="{FF2B5EF4-FFF2-40B4-BE49-F238E27FC236}">
                <a16:creationId xmlns:a16="http://schemas.microsoft.com/office/drawing/2014/main" id="{7AC5AC8A-2242-4933-AA75-93A890B5DE00}"/>
              </a:ext>
            </a:extLst>
          </p:cNvPr>
          <p:cNvSpPr>
            <a:spLocks noGrp="1"/>
          </p:cNvSpPr>
          <p:nvPr>
            <p:ph idx="1"/>
          </p:nvPr>
        </p:nvSpPr>
        <p:spPr>
          <a:xfrm>
            <a:off x="457200" y="1307462"/>
            <a:ext cx="8229600" cy="4525963"/>
          </a:xfrm>
        </p:spPr>
        <p:txBody>
          <a:bodyPr>
            <a:normAutofit fontScale="92500" lnSpcReduction="20000"/>
          </a:bodyPr>
          <a:lstStyle/>
          <a:p>
            <a:r>
              <a:rPr lang="en-US" dirty="0"/>
              <a:t>Any solution to an agreement problem must pass three tests: </a:t>
            </a:r>
            <a:r>
              <a:rPr lang="en-US" i="1" dirty="0"/>
              <a:t>termination</a:t>
            </a:r>
            <a:r>
              <a:rPr lang="en-US" dirty="0"/>
              <a:t>, </a:t>
            </a:r>
            <a:r>
              <a:rPr lang="en-US" i="1" dirty="0"/>
              <a:t>agreement</a:t>
            </a:r>
            <a:r>
              <a:rPr lang="en-US" dirty="0"/>
              <a:t>, and </a:t>
            </a:r>
            <a:r>
              <a:rPr lang="en-US" i="1" dirty="0"/>
              <a:t>validity</a:t>
            </a:r>
            <a:r>
              <a:rPr lang="en-US" dirty="0"/>
              <a:t>.</a:t>
            </a:r>
          </a:p>
          <a:p>
            <a:r>
              <a:rPr lang="en-US" dirty="0"/>
              <a:t>A solution has to guarantee that </a:t>
            </a:r>
            <a:r>
              <a:rPr lang="en-US" b="1" u="sng" dirty="0"/>
              <a:t>all correct processes </a:t>
            </a:r>
            <a:r>
              <a:rPr lang="en-US" dirty="0"/>
              <a:t>eventually reach a decision regarding the value of the order they have been given.</a:t>
            </a:r>
          </a:p>
          <a:p>
            <a:r>
              <a:rPr lang="en-US" b="1" u="sng" dirty="0"/>
              <a:t>All correct processes </a:t>
            </a:r>
            <a:r>
              <a:rPr lang="en-US" dirty="0"/>
              <a:t>have to decide on the same value of the order they have been given.</a:t>
            </a:r>
          </a:p>
          <a:p>
            <a:r>
              <a:rPr lang="en-US" dirty="0"/>
              <a:t>If the </a:t>
            </a:r>
            <a:r>
              <a:rPr lang="en-US" b="1" u="sng" dirty="0"/>
              <a:t>source process </a:t>
            </a:r>
            <a:r>
              <a:rPr lang="en-US" dirty="0"/>
              <a:t>is a correct process, all processes have to decide on the value that was original given by the source process</a:t>
            </a:r>
            <a:r>
              <a:rPr lang="en-US" dirty="0" smtClean="0"/>
              <a:t>.</a:t>
            </a:r>
          </a:p>
          <a:p>
            <a:pPr lvl="1"/>
            <a:r>
              <a:rPr lang="en-US" dirty="0" smtClean="0"/>
              <a:t>In database source process is aka primary replica.</a:t>
            </a:r>
            <a:endParaRPr lang="en-US" dirty="0"/>
          </a:p>
          <a:p>
            <a:endParaRPr lang="en-US" dirty="0"/>
          </a:p>
        </p:txBody>
      </p:sp>
    </p:spTree>
    <p:extLst>
      <p:ext uri="{BB962C8B-B14F-4D97-AF65-F5344CB8AC3E}">
        <p14:creationId xmlns:p14="http://schemas.microsoft.com/office/powerpoint/2010/main" val="33137275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A679-CDB8-4F6D-BADA-6C957528712D}"/>
              </a:ext>
            </a:extLst>
          </p:cNvPr>
          <p:cNvSpPr>
            <a:spLocks noGrp="1"/>
          </p:cNvSpPr>
          <p:nvPr>
            <p:ph type="title"/>
          </p:nvPr>
        </p:nvSpPr>
        <p:spPr/>
        <p:txBody>
          <a:bodyPr/>
          <a:lstStyle/>
          <a:p>
            <a:r>
              <a:rPr lang="en-US" dirty="0"/>
              <a:t>Difficulty</a:t>
            </a:r>
          </a:p>
        </p:txBody>
      </p:sp>
      <p:sp>
        <p:nvSpPr>
          <p:cNvPr id="7" name="Content Placeholder 2">
            <a:extLst>
              <a:ext uri="{FF2B5EF4-FFF2-40B4-BE49-F238E27FC236}">
                <a16:creationId xmlns:a16="http://schemas.microsoft.com/office/drawing/2014/main" id="{7B0E9D36-EA4C-4524-9FA1-D511DD37CEA6}"/>
              </a:ext>
            </a:extLst>
          </p:cNvPr>
          <p:cNvSpPr>
            <a:spLocks noGrp="1"/>
          </p:cNvSpPr>
          <p:nvPr>
            <p:ph idx="1"/>
          </p:nvPr>
        </p:nvSpPr>
        <p:spPr>
          <a:xfrm>
            <a:off x="537955" y="1181441"/>
            <a:ext cx="4034045" cy="3263504"/>
          </a:xfrm>
        </p:spPr>
        <p:txBody>
          <a:bodyPr>
            <a:normAutofit fontScale="85000" lnSpcReduction="10000"/>
          </a:bodyPr>
          <a:lstStyle/>
          <a:p>
            <a:r>
              <a:rPr lang="en-US" dirty="0" smtClean="0"/>
              <a:t>Imagine, for example, that the </a:t>
            </a:r>
            <a:r>
              <a:rPr lang="en-US" u="sng" dirty="0" smtClean="0"/>
              <a:t>source process is the only faulty process</a:t>
            </a:r>
            <a:r>
              <a:rPr lang="en-US" dirty="0" smtClean="0"/>
              <a:t>. It tells </a:t>
            </a:r>
            <a:r>
              <a:rPr lang="en-US" b="1" u="sng" dirty="0" smtClean="0"/>
              <a:t>half the processes </a:t>
            </a:r>
            <a:r>
              <a:rPr lang="en-US" dirty="0" smtClean="0"/>
              <a:t>that the value of their order is </a:t>
            </a:r>
            <a:r>
              <a:rPr lang="en-US" b="1" u="sng" dirty="0" smtClean="0"/>
              <a:t>zero</a:t>
            </a:r>
            <a:r>
              <a:rPr lang="en-US" dirty="0" smtClean="0"/>
              <a:t>, and </a:t>
            </a:r>
            <a:r>
              <a:rPr lang="en-US" b="1" u="sng" dirty="0" smtClean="0"/>
              <a:t>the other half that their value is one</a:t>
            </a:r>
            <a:r>
              <a:rPr lang="en-US" dirty="0" smtClean="0"/>
              <a:t>.</a:t>
            </a:r>
            <a:endParaRPr lang="en-US" dirty="0"/>
          </a:p>
        </p:txBody>
      </p:sp>
      <p:pic>
        <p:nvPicPr>
          <p:cNvPr id="8" name="Picture 2" descr="A graph showing three processes in which the source process is faulty. This leads to P2 getting two contradictory messages.">
            <a:extLst>
              <a:ext uri="{FF2B5EF4-FFF2-40B4-BE49-F238E27FC236}">
                <a16:creationId xmlns:a16="http://schemas.microsoft.com/office/drawing/2014/main" id="{617670B9-2074-4361-B336-C1339FD78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70" y="1628179"/>
            <a:ext cx="1793081" cy="16144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 graph showing three processin which a child process, P3 is fault. In this case, P2 has the same problem as in the previous graph - it has two contradictory messages.">
            <a:extLst>
              <a:ext uri="{FF2B5EF4-FFF2-40B4-BE49-F238E27FC236}">
                <a16:creationId xmlns:a16="http://schemas.microsoft.com/office/drawing/2014/main" id="{4FAF7944-ACE6-4C9C-9BCC-0D30BEFB7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990" y="3739753"/>
            <a:ext cx="1914525" cy="1600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127" y="4539853"/>
            <a:ext cx="5026828" cy="923330"/>
          </a:xfrm>
          <a:prstGeom prst="rect">
            <a:avLst/>
          </a:prstGeom>
        </p:spPr>
        <p:txBody>
          <a:bodyPr wrap="square">
            <a:spAutoFit/>
          </a:bodyPr>
          <a:lstStyle/>
          <a:p>
            <a:r>
              <a:rPr lang="en-US" sz="1350" dirty="0"/>
              <a:t>Recall: A solution has to guarantee that </a:t>
            </a:r>
            <a:r>
              <a:rPr lang="en-US" sz="1350" b="1" u="sng" dirty="0"/>
              <a:t>all correct processes </a:t>
            </a:r>
            <a:r>
              <a:rPr lang="en-US" sz="1350" dirty="0"/>
              <a:t>eventually reach a decision regarding the value of the order they have been given.</a:t>
            </a:r>
          </a:p>
          <a:p>
            <a:r>
              <a:rPr lang="en-US" sz="1350" dirty="0"/>
              <a:t>- What happens to decisions of P2 and P3</a:t>
            </a:r>
          </a:p>
        </p:txBody>
      </p:sp>
    </p:spTree>
    <p:extLst>
      <p:ext uri="{BB962C8B-B14F-4D97-AF65-F5344CB8AC3E}">
        <p14:creationId xmlns:p14="http://schemas.microsoft.com/office/powerpoint/2010/main" val="9111569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A679-CDB8-4F6D-BADA-6C957528712D}"/>
              </a:ext>
            </a:extLst>
          </p:cNvPr>
          <p:cNvSpPr>
            <a:spLocks noGrp="1"/>
          </p:cNvSpPr>
          <p:nvPr>
            <p:ph type="title"/>
          </p:nvPr>
        </p:nvSpPr>
        <p:spPr/>
        <p:txBody>
          <a:bodyPr/>
          <a:lstStyle/>
          <a:p>
            <a:r>
              <a:rPr lang="en-US" dirty="0"/>
              <a:t>Difficulty</a:t>
            </a:r>
          </a:p>
        </p:txBody>
      </p:sp>
      <p:sp>
        <p:nvSpPr>
          <p:cNvPr id="7" name="Content Placeholder 2">
            <a:extLst>
              <a:ext uri="{FF2B5EF4-FFF2-40B4-BE49-F238E27FC236}">
                <a16:creationId xmlns:a16="http://schemas.microsoft.com/office/drawing/2014/main" id="{7B0E9D36-EA4C-4524-9FA1-D511DD37CEA6}"/>
              </a:ext>
            </a:extLst>
          </p:cNvPr>
          <p:cNvSpPr>
            <a:spLocks noGrp="1"/>
          </p:cNvSpPr>
          <p:nvPr>
            <p:ph idx="1"/>
          </p:nvPr>
        </p:nvSpPr>
        <p:spPr>
          <a:xfrm>
            <a:off x="537955" y="1628179"/>
            <a:ext cx="4034045" cy="3263504"/>
          </a:xfrm>
        </p:spPr>
        <p:txBody>
          <a:bodyPr>
            <a:normAutofit fontScale="77500" lnSpcReduction="20000"/>
          </a:bodyPr>
          <a:lstStyle/>
          <a:p>
            <a:r>
              <a:rPr lang="en-US" dirty="0"/>
              <a:t>After receiving the order from the source process, the remaining processes have to agree on a value that they will all decide on. </a:t>
            </a:r>
            <a:endParaRPr lang="en-US" dirty="0" smtClean="0"/>
          </a:p>
          <a:p>
            <a:r>
              <a:rPr lang="en-US" dirty="0" smtClean="0"/>
              <a:t>The </a:t>
            </a:r>
            <a:r>
              <a:rPr lang="en-US" dirty="0"/>
              <a:t>processes could quickly poll one another to see what value they received from the source process.</a:t>
            </a:r>
          </a:p>
        </p:txBody>
      </p:sp>
      <p:pic>
        <p:nvPicPr>
          <p:cNvPr id="8" name="Picture 2" descr="A graph showing three processes in which the source process is faulty. This leads to P2 getting two contradictory messages.">
            <a:extLst>
              <a:ext uri="{FF2B5EF4-FFF2-40B4-BE49-F238E27FC236}">
                <a16:creationId xmlns:a16="http://schemas.microsoft.com/office/drawing/2014/main" id="{617670B9-2074-4361-B336-C1339FD78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70" y="1628179"/>
            <a:ext cx="1793081" cy="16144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 graph showing three processin which a child process, P3 is fault. In this case, P2 has the same problem as in the previous graph - it has two contradictory messages.">
            <a:extLst>
              <a:ext uri="{FF2B5EF4-FFF2-40B4-BE49-F238E27FC236}">
                <a16:creationId xmlns:a16="http://schemas.microsoft.com/office/drawing/2014/main" id="{4FAF7944-ACE6-4C9C-9BCC-0D30BEFB7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990" y="3739753"/>
            <a:ext cx="191452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7803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A679-CDB8-4F6D-BADA-6C957528712D}"/>
              </a:ext>
            </a:extLst>
          </p:cNvPr>
          <p:cNvSpPr>
            <a:spLocks noGrp="1"/>
          </p:cNvSpPr>
          <p:nvPr>
            <p:ph type="title"/>
          </p:nvPr>
        </p:nvSpPr>
        <p:spPr/>
        <p:txBody>
          <a:bodyPr/>
          <a:lstStyle/>
          <a:p>
            <a:r>
              <a:rPr lang="en-US" dirty="0"/>
              <a:t>Difficulty</a:t>
            </a:r>
          </a:p>
        </p:txBody>
      </p:sp>
      <p:sp>
        <p:nvSpPr>
          <p:cNvPr id="7" name="Content Placeholder 2">
            <a:extLst>
              <a:ext uri="{FF2B5EF4-FFF2-40B4-BE49-F238E27FC236}">
                <a16:creationId xmlns:a16="http://schemas.microsoft.com/office/drawing/2014/main" id="{7B0E9D36-EA4C-4524-9FA1-D511DD37CEA6}"/>
              </a:ext>
            </a:extLst>
          </p:cNvPr>
          <p:cNvSpPr>
            <a:spLocks noGrp="1"/>
          </p:cNvSpPr>
          <p:nvPr>
            <p:ph idx="1"/>
          </p:nvPr>
        </p:nvSpPr>
        <p:spPr>
          <a:xfrm>
            <a:off x="225632" y="942944"/>
            <a:ext cx="5023262" cy="4880759"/>
          </a:xfrm>
        </p:spPr>
        <p:txBody>
          <a:bodyPr>
            <a:normAutofit fontScale="85000" lnSpcReduction="10000"/>
          </a:bodyPr>
          <a:lstStyle/>
          <a:p>
            <a:r>
              <a:rPr lang="en-US" dirty="0"/>
              <a:t>Imagine the decision algorithm of a process which receives an initial message of zero from the source process, but sees that one of the other processes says that the correct value is one. </a:t>
            </a:r>
          </a:p>
          <a:p>
            <a:r>
              <a:rPr lang="en-US" dirty="0"/>
              <a:t>Given the conflict, </a:t>
            </a:r>
            <a:r>
              <a:rPr lang="en-US" b="1" u="sng" dirty="0"/>
              <a:t>the process knows that either the source process is faulty, having given different values to two different peers</a:t>
            </a:r>
            <a:r>
              <a:rPr lang="en-US" dirty="0"/>
              <a:t>, or the peer is faulty, and is lying about the value it received from the source process.</a:t>
            </a:r>
          </a:p>
        </p:txBody>
      </p:sp>
      <p:pic>
        <p:nvPicPr>
          <p:cNvPr id="8" name="Picture 2" descr="A graph showing three processes in which the source process is faulty. This leads to P2 getting two contradictory messages.">
            <a:extLst>
              <a:ext uri="{FF2B5EF4-FFF2-40B4-BE49-F238E27FC236}">
                <a16:creationId xmlns:a16="http://schemas.microsoft.com/office/drawing/2014/main" id="{617670B9-2074-4361-B336-C1339FD78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70" y="1628179"/>
            <a:ext cx="1793081" cy="16144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 graph showing three processin which a child process, P3 is fault. In this case, P2 has the same problem as in the previous graph - it has two contradictory messages.">
            <a:extLst>
              <a:ext uri="{FF2B5EF4-FFF2-40B4-BE49-F238E27FC236}">
                <a16:creationId xmlns:a16="http://schemas.microsoft.com/office/drawing/2014/main" id="{4FAF7944-ACE6-4C9C-9BCC-0D30BEFB7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990" y="3739753"/>
            <a:ext cx="191452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278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A679-CDB8-4F6D-BADA-6C957528712D}"/>
              </a:ext>
            </a:extLst>
          </p:cNvPr>
          <p:cNvSpPr>
            <a:spLocks noGrp="1"/>
          </p:cNvSpPr>
          <p:nvPr>
            <p:ph type="title"/>
          </p:nvPr>
        </p:nvSpPr>
        <p:spPr/>
        <p:txBody>
          <a:bodyPr/>
          <a:lstStyle/>
          <a:p>
            <a:r>
              <a:rPr lang="en-US" dirty="0"/>
              <a:t>Difficulty</a:t>
            </a:r>
          </a:p>
        </p:txBody>
      </p:sp>
      <p:sp>
        <p:nvSpPr>
          <p:cNvPr id="7" name="Content Placeholder 2">
            <a:extLst>
              <a:ext uri="{FF2B5EF4-FFF2-40B4-BE49-F238E27FC236}">
                <a16:creationId xmlns:a16="http://schemas.microsoft.com/office/drawing/2014/main" id="{7B0E9D36-EA4C-4524-9FA1-D511DD37CEA6}"/>
              </a:ext>
            </a:extLst>
          </p:cNvPr>
          <p:cNvSpPr>
            <a:spLocks noGrp="1"/>
          </p:cNvSpPr>
          <p:nvPr>
            <p:ph idx="1"/>
          </p:nvPr>
        </p:nvSpPr>
        <p:spPr>
          <a:xfrm>
            <a:off x="261257" y="1496291"/>
            <a:ext cx="5284520" cy="4690753"/>
          </a:xfrm>
        </p:spPr>
        <p:txBody>
          <a:bodyPr>
            <a:normAutofit/>
          </a:bodyPr>
          <a:lstStyle/>
          <a:p>
            <a:r>
              <a:rPr lang="en-US" dirty="0"/>
              <a:t>In this case it is </a:t>
            </a:r>
            <a:r>
              <a:rPr lang="en-US" b="1" u="sng" dirty="0"/>
              <a:t>easy to find out that there is a conflict</a:t>
            </a:r>
          </a:p>
          <a:p>
            <a:r>
              <a:rPr lang="en-US" dirty="0"/>
              <a:t>However, </a:t>
            </a:r>
            <a:r>
              <a:rPr lang="en-US" b="1" u="sng" dirty="0"/>
              <a:t>what is the correct value is difficult to find out</a:t>
            </a:r>
            <a:r>
              <a:rPr lang="en-US" dirty="0"/>
              <a:t>.</a:t>
            </a:r>
          </a:p>
          <a:p>
            <a:r>
              <a:rPr lang="en-US" dirty="0"/>
              <a:t>Actually there is a basic result about this.</a:t>
            </a:r>
          </a:p>
        </p:txBody>
      </p:sp>
      <p:pic>
        <p:nvPicPr>
          <p:cNvPr id="8" name="Picture 2" descr="A graph showing three processes in which the source process is faulty. This leads to P2 getting two contradictory messages.">
            <a:extLst>
              <a:ext uri="{FF2B5EF4-FFF2-40B4-BE49-F238E27FC236}">
                <a16:creationId xmlns:a16="http://schemas.microsoft.com/office/drawing/2014/main" id="{617670B9-2074-4361-B336-C1339FD78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2570" y="1628179"/>
            <a:ext cx="1793081" cy="16144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 graph showing three processin which a child process, P3 is fault. In this case, P2 has the same problem as in the previous graph - it has two contradictory messages.">
            <a:extLst>
              <a:ext uri="{FF2B5EF4-FFF2-40B4-BE49-F238E27FC236}">
                <a16:creationId xmlns:a16="http://schemas.microsoft.com/office/drawing/2014/main" id="{4FAF7944-ACE6-4C9C-9BCC-0D30BEFB72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9990" y="3739753"/>
            <a:ext cx="191452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65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9" name="Rectangle 3"/>
          <p:cNvSpPr>
            <a:spLocks noGrp="1" noChangeArrowheads="1"/>
          </p:cNvSpPr>
          <p:nvPr>
            <p:ph type="title"/>
          </p:nvPr>
        </p:nvSpPr>
        <p:spPr>
          <a:xfrm>
            <a:off x="685800" y="228600"/>
            <a:ext cx="7772400" cy="609600"/>
          </a:xfrm>
        </p:spPr>
        <p:txBody>
          <a:bodyPr/>
          <a:lstStyle/>
          <a:p>
            <a:r>
              <a:rPr lang="en-US" altLang="en-US" sz="3200"/>
              <a:t>N-Version Programming: Applications</a:t>
            </a:r>
          </a:p>
        </p:txBody>
      </p:sp>
      <p:sp>
        <p:nvSpPr>
          <p:cNvPr id="736260" name="Text Box 4"/>
          <p:cNvSpPr txBox="1">
            <a:spLocks noChangeArrowheads="1"/>
          </p:cNvSpPr>
          <p:nvPr/>
        </p:nvSpPr>
        <p:spPr bwMode="auto">
          <a:xfrm>
            <a:off x="533400" y="914400"/>
            <a:ext cx="807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Back-to-back testing: multiple versions can help in the testing process</a:t>
            </a:r>
          </a:p>
        </p:txBody>
      </p:sp>
      <p:grpSp>
        <p:nvGrpSpPr>
          <p:cNvPr id="736270" name="Group 14"/>
          <p:cNvGrpSpPr>
            <a:grpSpLocks/>
          </p:cNvGrpSpPr>
          <p:nvPr/>
        </p:nvGrpSpPr>
        <p:grpSpPr bwMode="auto">
          <a:xfrm>
            <a:off x="609600" y="2392680"/>
            <a:ext cx="7848600" cy="3424238"/>
            <a:chOff x="384" y="1680"/>
            <a:chExt cx="4944" cy="2157"/>
          </a:xfrm>
        </p:grpSpPr>
        <p:sp>
          <p:nvSpPr>
            <p:cNvPr id="736261" name="Text Box 5"/>
            <p:cNvSpPr txBox="1">
              <a:spLocks noChangeArrowheads="1"/>
            </p:cNvSpPr>
            <p:nvPr/>
          </p:nvSpPr>
          <p:spPr bwMode="auto">
            <a:xfrm>
              <a:off x="432" y="3648"/>
              <a:ext cx="2448"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1600" b="0">
                  <a:solidFill>
                    <a:srgbClr val="000000"/>
                  </a:solidFill>
                  <a:latin typeface="Arial" panose="020B0604020202020204" pitchFamily="34" charset="0"/>
                  <a:cs typeface="Times New Roman" panose="02020603050405020304" pitchFamily="18" charset="0"/>
                </a:rPr>
                <a:t>  Source: P. Bishop, 1995</a:t>
              </a:r>
            </a:p>
          </p:txBody>
        </p:sp>
        <p:pic>
          <p:nvPicPr>
            <p:cNvPr id="7362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1680"/>
              <a:ext cx="4944" cy="1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6264" name="Text Box 8"/>
            <p:cNvSpPr txBox="1">
              <a:spLocks noChangeArrowheads="1"/>
            </p:cNvSpPr>
            <p:nvPr/>
          </p:nvSpPr>
          <p:spPr bwMode="auto">
            <a:xfrm>
              <a:off x="1008" y="1710"/>
              <a:ext cx="3792" cy="1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5000"/>
                </a:lnSpc>
              </a:pPr>
              <a:r>
                <a:rPr lang="en-US" altLang="en-US" sz="1600">
                  <a:solidFill>
                    <a:srgbClr val="000000"/>
                  </a:solidFill>
                  <a:latin typeface="Arial" panose="020B0604020202020204" pitchFamily="34" charset="0"/>
                  <a:cs typeface="Times New Roman" panose="02020603050405020304" pitchFamily="18" charset="0"/>
                </a:rPr>
                <a:t> Some experiments in N-version programming</a:t>
              </a:r>
            </a:p>
          </p:txBody>
        </p:sp>
      </p:grpSp>
      <p:sp>
        <p:nvSpPr>
          <p:cNvPr id="736268" name="Text Box 12"/>
          <p:cNvSpPr txBox="1">
            <a:spLocks noChangeArrowheads="1"/>
          </p:cNvSpPr>
          <p:nvPr/>
        </p:nvSpPr>
        <p:spPr bwMode="auto">
          <a:xfrm>
            <a:off x="533400" y="1371600"/>
            <a:ext cx="807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B777 flight computer: 3 diverse processors running diverse software</a:t>
            </a:r>
          </a:p>
        </p:txBody>
      </p:sp>
      <p:sp>
        <p:nvSpPr>
          <p:cNvPr id="736269" name="Text Box 13"/>
          <p:cNvSpPr txBox="1">
            <a:spLocks noChangeArrowheads="1"/>
          </p:cNvSpPr>
          <p:nvPr/>
        </p:nvSpPr>
        <p:spPr bwMode="auto">
          <a:xfrm>
            <a:off x="533400" y="1828800"/>
            <a:ext cx="807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Airbus A320/330/340 flight control: 4 dissimilar hardware/software modules drive two independent sets of actuators</a:t>
            </a:r>
          </a:p>
        </p:txBody>
      </p:sp>
    </p:spTree>
    <p:extLst>
      <p:ext uri="{BB962C8B-B14F-4D97-AF65-F5344CB8AC3E}">
        <p14:creationId xmlns:p14="http://schemas.microsoft.com/office/powerpoint/2010/main" val="2250479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6260"/>
                                        </p:tgtEl>
                                        <p:attrNameLst>
                                          <p:attrName>style.visibility</p:attrName>
                                        </p:attrNameLst>
                                      </p:cBhvr>
                                      <p:to>
                                        <p:strVal val="visible"/>
                                      </p:to>
                                    </p:set>
                                    <p:animEffect transition="in" filter="dissolve">
                                      <p:cBhvr>
                                        <p:cTn id="7" dur="500"/>
                                        <p:tgtEl>
                                          <p:spTgt spid="736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6268"/>
                                        </p:tgtEl>
                                        <p:attrNameLst>
                                          <p:attrName>style.visibility</p:attrName>
                                        </p:attrNameLst>
                                      </p:cBhvr>
                                      <p:to>
                                        <p:strVal val="visible"/>
                                      </p:to>
                                    </p:set>
                                    <p:animEffect transition="in" filter="dissolve">
                                      <p:cBhvr>
                                        <p:cTn id="12" dur="500"/>
                                        <p:tgtEl>
                                          <p:spTgt spid="7362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6269"/>
                                        </p:tgtEl>
                                        <p:attrNameLst>
                                          <p:attrName>style.visibility</p:attrName>
                                        </p:attrNameLst>
                                      </p:cBhvr>
                                      <p:to>
                                        <p:strVal val="visible"/>
                                      </p:to>
                                    </p:set>
                                    <p:animEffect transition="in" filter="dissolve">
                                      <p:cBhvr>
                                        <p:cTn id="17" dur="500"/>
                                        <p:tgtEl>
                                          <p:spTgt spid="736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0" grpId="0" autoUpdateAnimBg="0"/>
      <p:bldP spid="736268" grpId="0" autoUpdateAnimBg="0"/>
      <p:bldP spid="736269"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F758-81ED-49A3-8622-72E15E1B67ED}"/>
              </a:ext>
            </a:extLst>
          </p:cNvPr>
          <p:cNvSpPr>
            <a:spLocks noGrp="1"/>
          </p:cNvSpPr>
          <p:nvPr>
            <p:ph type="title"/>
          </p:nvPr>
        </p:nvSpPr>
        <p:spPr/>
        <p:txBody>
          <a:bodyPr/>
          <a:lstStyle/>
          <a:p>
            <a:r>
              <a:rPr lang="en-US" dirty="0"/>
              <a:t>Basic Result -- impossibility</a:t>
            </a:r>
          </a:p>
        </p:txBody>
      </p:sp>
      <p:sp>
        <p:nvSpPr>
          <p:cNvPr id="4" name="Content Placeholder 23">
            <a:extLst>
              <a:ext uri="{FF2B5EF4-FFF2-40B4-BE49-F238E27FC236}">
                <a16:creationId xmlns:a16="http://schemas.microsoft.com/office/drawing/2014/main" id="{CB82A2F8-6A3B-445D-BCBB-7D77C52C9FD6}"/>
              </a:ext>
            </a:extLst>
          </p:cNvPr>
          <p:cNvSpPr>
            <a:spLocks noGrp="1"/>
          </p:cNvSpPr>
          <p:nvPr>
            <p:ph idx="1"/>
          </p:nvPr>
        </p:nvSpPr>
        <p:spPr>
          <a:xfrm>
            <a:off x="446409" y="4359849"/>
            <a:ext cx="8107594" cy="1394817"/>
          </a:xfrm>
        </p:spPr>
        <p:txBody>
          <a:bodyPr>
            <a:normAutofit fontScale="70000" lnSpcReduction="20000"/>
          </a:bodyPr>
          <a:lstStyle/>
          <a:p>
            <a:pPr>
              <a:defRPr/>
            </a:pPr>
            <a:r>
              <a:rPr lang="en-US" dirty="0"/>
              <a:t>No solution for three </a:t>
            </a:r>
            <a:r>
              <a:rPr lang="en-US" dirty="0" smtClean="0"/>
              <a:t>processes that </a:t>
            </a:r>
            <a:r>
              <a:rPr lang="en-US" dirty="0"/>
              <a:t>can handle a single traitor.</a:t>
            </a:r>
          </a:p>
          <a:p>
            <a:pPr>
              <a:defRPr/>
            </a:pPr>
            <a:r>
              <a:rPr lang="en-US" dirty="0"/>
              <a:t>In a system with m faulty processes agreement can be achieved only if there are 2m+1  (more than 2/3) functioning correctly. Thus </a:t>
            </a:r>
            <a:r>
              <a:rPr lang="en-US" b="1" u="sng" dirty="0"/>
              <a:t>if m </a:t>
            </a:r>
            <a:r>
              <a:rPr lang="en-US" b="1" u="sng" dirty="0" smtClean="0"/>
              <a:t>are faulty </a:t>
            </a:r>
            <a:r>
              <a:rPr lang="en-US" b="1" u="sng" dirty="0"/>
              <a:t>then we need 3m+1 total processes</a:t>
            </a:r>
          </a:p>
          <a:p>
            <a:pPr>
              <a:defRPr/>
            </a:pPr>
            <a:endParaRPr lang="en-US" dirty="0"/>
          </a:p>
          <a:p>
            <a:pPr>
              <a:defRPr/>
            </a:pPr>
            <a:endParaRPr lang="en-US" dirty="0"/>
          </a:p>
        </p:txBody>
      </p:sp>
      <p:sp>
        <p:nvSpPr>
          <p:cNvPr id="5" name="Oval 6">
            <a:extLst>
              <a:ext uri="{FF2B5EF4-FFF2-40B4-BE49-F238E27FC236}">
                <a16:creationId xmlns:a16="http://schemas.microsoft.com/office/drawing/2014/main" id="{57AAF76C-1DC6-4F4D-A822-7A00B4945A91}"/>
              </a:ext>
            </a:extLst>
          </p:cNvPr>
          <p:cNvSpPr>
            <a:spLocks noChangeArrowheads="1"/>
          </p:cNvSpPr>
          <p:nvPr/>
        </p:nvSpPr>
        <p:spPr bwMode="auto">
          <a:xfrm>
            <a:off x="1354336" y="1455618"/>
            <a:ext cx="1440656" cy="5304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1980"/>
              <a:t>General 1</a:t>
            </a:r>
          </a:p>
        </p:txBody>
      </p:sp>
      <p:sp>
        <p:nvSpPr>
          <p:cNvPr id="6" name="Oval 8">
            <a:extLst>
              <a:ext uri="{FF2B5EF4-FFF2-40B4-BE49-F238E27FC236}">
                <a16:creationId xmlns:a16="http://schemas.microsoft.com/office/drawing/2014/main" id="{EB573D81-2A74-4638-8119-9AF2D2BA796D}"/>
              </a:ext>
            </a:extLst>
          </p:cNvPr>
          <p:cNvSpPr>
            <a:spLocks noChangeArrowheads="1"/>
          </p:cNvSpPr>
          <p:nvPr/>
        </p:nvSpPr>
        <p:spPr bwMode="auto">
          <a:xfrm>
            <a:off x="457200" y="3014146"/>
            <a:ext cx="1440656" cy="5304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1980" dirty="0"/>
              <a:t>General 2</a:t>
            </a:r>
          </a:p>
        </p:txBody>
      </p:sp>
      <p:sp>
        <p:nvSpPr>
          <p:cNvPr id="7" name="Oval 9">
            <a:extLst>
              <a:ext uri="{FF2B5EF4-FFF2-40B4-BE49-F238E27FC236}">
                <a16:creationId xmlns:a16="http://schemas.microsoft.com/office/drawing/2014/main" id="{5A2B7D6A-8749-48D9-80F2-F95E72695C51}"/>
              </a:ext>
            </a:extLst>
          </p:cNvPr>
          <p:cNvSpPr>
            <a:spLocks noChangeArrowheads="1"/>
          </p:cNvSpPr>
          <p:nvPr/>
        </p:nvSpPr>
        <p:spPr bwMode="auto">
          <a:xfrm>
            <a:off x="2374582" y="2980094"/>
            <a:ext cx="1440656" cy="530424"/>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1980"/>
              <a:t>General 3</a:t>
            </a:r>
          </a:p>
        </p:txBody>
      </p:sp>
      <p:sp>
        <p:nvSpPr>
          <p:cNvPr id="8" name="Oval 10">
            <a:extLst>
              <a:ext uri="{FF2B5EF4-FFF2-40B4-BE49-F238E27FC236}">
                <a16:creationId xmlns:a16="http://schemas.microsoft.com/office/drawing/2014/main" id="{DDCE9596-F57E-419E-AEF9-A41C6B217047}"/>
              </a:ext>
            </a:extLst>
          </p:cNvPr>
          <p:cNvSpPr>
            <a:spLocks noChangeArrowheads="1"/>
          </p:cNvSpPr>
          <p:nvPr/>
        </p:nvSpPr>
        <p:spPr bwMode="auto">
          <a:xfrm>
            <a:off x="4931092" y="1417639"/>
            <a:ext cx="1440656" cy="53042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1980"/>
              <a:t>General 1</a:t>
            </a:r>
          </a:p>
        </p:txBody>
      </p:sp>
      <p:sp>
        <p:nvSpPr>
          <p:cNvPr id="9" name="Oval 11">
            <a:extLst>
              <a:ext uri="{FF2B5EF4-FFF2-40B4-BE49-F238E27FC236}">
                <a16:creationId xmlns:a16="http://schemas.microsoft.com/office/drawing/2014/main" id="{6D42DF8F-E970-4F25-8BEF-58E4365583B4}"/>
              </a:ext>
            </a:extLst>
          </p:cNvPr>
          <p:cNvSpPr>
            <a:spLocks noChangeArrowheads="1"/>
          </p:cNvSpPr>
          <p:nvPr/>
        </p:nvSpPr>
        <p:spPr bwMode="auto">
          <a:xfrm>
            <a:off x="4030027" y="2964378"/>
            <a:ext cx="1440656" cy="5304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1980"/>
              <a:t>General 2</a:t>
            </a:r>
          </a:p>
        </p:txBody>
      </p:sp>
      <p:sp>
        <p:nvSpPr>
          <p:cNvPr id="10" name="Oval 12">
            <a:extLst>
              <a:ext uri="{FF2B5EF4-FFF2-40B4-BE49-F238E27FC236}">
                <a16:creationId xmlns:a16="http://schemas.microsoft.com/office/drawing/2014/main" id="{6BC8984B-BBC8-42EF-A505-5D5D01579C45}"/>
              </a:ext>
            </a:extLst>
          </p:cNvPr>
          <p:cNvSpPr>
            <a:spLocks noChangeArrowheads="1"/>
          </p:cNvSpPr>
          <p:nvPr/>
        </p:nvSpPr>
        <p:spPr bwMode="auto">
          <a:xfrm>
            <a:off x="5973603" y="2936876"/>
            <a:ext cx="1440656" cy="53042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lang="en-US" altLang="en-US" sz="1980"/>
              <a:t>General 3</a:t>
            </a:r>
          </a:p>
        </p:txBody>
      </p:sp>
      <p:sp>
        <p:nvSpPr>
          <p:cNvPr id="11" name="Line 14">
            <a:extLst>
              <a:ext uri="{FF2B5EF4-FFF2-40B4-BE49-F238E27FC236}">
                <a16:creationId xmlns:a16="http://schemas.microsoft.com/office/drawing/2014/main" id="{2AC2B70E-B2E7-450B-8ED3-F1FDE9F19227}"/>
              </a:ext>
            </a:extLst>
          </p:cNvPr>
          <p:cNvSpPr>
            <a:spLocks noChangeShapeType="1"/>
          </p:cNvSpPr>
          <p:nvPr/>
        </p:nvSpPr>
        <p:spPr bwMode="auto">
          <a:xfrm flipH="1">
            <a:off x="1507568" y="2106534"/>
            <a:ext cx="472798" cy="7006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85"/>
          </a:p>
        </p:txBody>
      </p:sp>
      <p:sp>
        <p:nvSpPr>
          <p:cNvPr id="12" name="Line 15">
            <a:extLst>
              <a:ext uri="{FF2B5EF4-FFF2-40B4-BE49-F238E27FC236}">
                <a16:creationId xmlns:a16="http://schemas.microsoft.com/office/drawing/2014/main" id="{85610655-BFDA-44FF-B3F0-76F01AB9EB12}"/>
              </a:ext>
            </a:extLst>
          </p:cNvPr>
          <p:cNvSpPr>
            <a:spLocks noChangeShapeType="1"/>
          </p:cNvSpPr>
          <p:nvPr/>
        </p:nvSpPr>
        <p:spPr bwMode="auto">
          <a:xfrm flipH="1">
            <a:off x="5073848" y="2086888"/>
            <a:ext cx="472797" cy="70068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85"/>
          </a:p>
        </p:txBody>
      </p:sp>
      <p:sp>
        <p:nvSpPr>
          <p:cNvPr id="13" name="Line 16">
            <a:extLst>
              <a:ext uri="{FF2B5EF4-FFF2-40B4-BE49-F238E27FC236}">
                <a16:creationId xmlns:a16="http://schemas.microsoft.com/office/drawing/2014/main" id="{052852A2-78B9-4130-9F79-34D907C2918B}"/>
              </a:ext>
            </a:extLst>
          </p:cNvPr>
          <p:cNvSpPr>
            <a:spLocks noChangeShapeType="1"/>
          </p:cNvSpPr>
          <p:nvPr/>
        </p:nvSpPr>
        <p:spPr bwMode="auto">
          <a:xfrm>
            <a:off x="2624733" y="2092126"/>
            <a:ext cx="577572" cy="687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85"/>
          </a:p>
        </p:txBody>
      </p:sp>
      <p:sp>
        <p:nvSpPr>
          <p:cNvPr id="14" name="Line 17">
            <a:extLst>
              <a:ext uri="{FF2B5EF4-FFF2-40B4-BE49-F238E27FC236}">
                <a16:creationId xmlns:a16="http://schemas.microsoft.com/office/drawing/2014/main" id="{EB4CC4C3-4D3E-478B-AD0D-C7EF82C52F7D}"/>
              </a:ext>
            </a:extLst>
          </p:cNvPr>
          <p:cNvSpPr>
            <a:spLocks noChangeShapeType="1"/>
          </p:cNvSpPr>
          <p:nvPr/>
        </p:nvSpPr>
        <p:spPr bwMode="auto">
          <a:xfrm>
            <a:off x="6280070" y="2043669"/>
            <a:ext cx="577573" cy="6875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85"/>
          </a:p>
        </p:txBody>
      </p:sp>
      <p:sp>
        <p:nvSpPr>
          <p:cNvPr id="15" name="Line 19">
            <a:extLst>
              <a:ext uri="{FF2B5EF4-FFF2-40B4-BE49-F238E27FC236}">
                <a16:creationId xmlns:a16="http://schemas.microsoft.com/office/drawing/2014/main" id="{59EC451B-5FD9-4FC3-B171-36C832C79C0D}"/>
              </a:ext>
            </a:extLst>
          </p:cNvPr>
          <p:cNvSpPr>
            <a:spLocks noChangeShapeType="1"/>
          </p:cNvSpPr>
          <p:nvPr/>
        </p:nvSpPr>
        <p:spPr bwMode="auto">
          <a:xfrm flipH="1">
            <a:off x="1920120" y="3278703"/>
            <a:ext cx="3601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85"/>
          </a:p>
        </p:txBody>
      </p:sp>
      <p:sp>
        <p:nvSpPr>
          <p:cNvPr id="16" name="Line 20">
            <a:extLst>
              <a:ext uri="{FF2B5EF4-FFF2-40B4-BE49-F238E27FC236}">
                <a16:creationId xmlns:a16="http://schemas.microsoft.com/office/drawing/2014/main" id="{C903FE52-EFEF-4C8D-AB58-5E906EF9F664}"/>
              </a:ext>
            </a:extLst>
          </p:cNvPr>
          <p:cNvSpPr>
            <a:spLocks noChangeShapeType="1"/>
          </p:cNvSpPr>
          <p:nvPr/>
        </p:nvSpPr>
        <p:spPr bwMode="auto">
          <a:xfrm flipH="1">
            <a:off x="5549265" y="3215838"/>
            <a:ext cx="3601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85"/>
          </a:p>
        </p:txBody>
      </p:sp>
      <p:sp>
        <p:nvSpPr>
          <p:cNvPr id="17" name="Text Box 21">
            <a:extLst>
              <a:ext uri="{FF2B5EF4-FFF2-40B4-BE49-F238E27FC236}">
                <a16:creationId xmlns:a16="http://schemas.microsoft.com/office/drawing/2014/main" id="{36FBED94-CA67-404D-A276-12E818A1839C}"/>
              </a:ext>
            </a:extLst>
          </p:cNvPr>
          <p:cNvSpPr txBox="1">
            <a:spLocks noChangeArrowheads="1"/>
          </p:cNvSpPr>
          <p:nvPr/>
        </p:nvSpPr>
        <p:spPr bwMode="auto">
          <a:xfrm>
            <a:off x="877610" y="2173327"/>
            <a:ext cx="962620"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320" b="1" i="1"/>
              <a:t>attack</a:t>
            </a:r>
          </a:p>
        </p:txBody>
      </p:sp>
      <p:sp>
        <p:nvSpPr>
          <p:cNvPr id="18" name="Text Box 22">
            <a:extLst>
              <a:ext uri="{FF2B5EF4-FFF2-40B4-BE49-F238E27FC236}">
                <a16:creationId xmlns:a16="http://schemas.microsoft.com/office/drawing/2014/main" id="{01135BDD-A5C0-4AC2-B1B0-C98ABAD5F6C3}"/>
              </a:ext>
            </a:extLst>
          </p:cNvPr>
          <p:cNvSpPr txBox="1">
            <a:spLocks noChangeArrowheads="1"/>
          </p:cNvSpPr>
          <p:nvPr/>
        </p:nvSpPr>
        <p:spPr bwMode="auto">
          <a:xfrm>
            <a:off x="2887979" y="2172017"/>
            <a:ext cx="1026795"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320" b="1" i="1"/>
              <a:t>attack</a:t>
            </a:r>
          </a:p>
        </p:txBody>
      </p:sp>
      <p:sp>
        <p:nvSpPr>
          <p:cNvPr id="19" name="Text Box 23">
            <a:extLst>
              <a:ext uri="{FF2B5EF4-FFF2-40B4-BE49-F238E27FC236}">
                <a16:creationId xmlns:a16="http://schemas.microsoft.com/office/drawing/2014/main" id="{15B31F66-14FF-47CD-9598-B9245B859B14}"/>
              </a:ext>
            </a:extLst>
          </p:cNvPr>
          <p:cNvSpPr txBox="1">
            <a:spLocks noChangeArrowheads="1"/>
          </p:cNvSpPr>
          <p:nvPr/>
        </p:nvSpPr>
        <p:spPr bwMode="auto">
          <a:xfrm>
            <a:off x="4500206" y="2183804"/>
            <a:ext cx="966550"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320" b="1" i="1"/>
              <a:t>attack</a:t>
            </a:r>
          </a:p>
        </p:txBody>
      </p:sp>
      <p:sp>
        <p:nvSpPr>
          <p:cNvPr id="20" name="Text Box 24">
            <a:extLst>
              <a:ext uri="{FF2B5EF4-FFF2-40B4-BE49-F238E27FC236}">
                <a16:creationId xmlns:a16="http://schemas.microsoft.com/office/drawing/2014/main" id="{B56A9177-52E7-4344-9779-A9D9E74E989F}"/>
              </a:ext>
            </a:extLst>
          </p:cNvPr>
          <p:cNvSpPr txBox="1">
            <a:spLocks noChangeArrowheads="1"/>
          </p:cNvSpPr>
          <p:nvPr/>
        </p:nvSpPr>
        <p:spPr bwMode="auto">
          <a:xfrm>
            <a:off x="6539388" y="2115700"/>
            <a:ext cx="1021556"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320" b="1" i="1"/>
              <a:t>retreat</a:t>
            </a:r>
          </a:p>
        </p:txBody>
      </p:sp>
      <p:sp>
        <p:nvSpPr>
          <p:cNvPr id="21" name="Text Box 25">
            <a:extLst>
              <a:ext uri="{FF2B5EF4-FFF2-40B4-BE49-F238E27FC236}">
                <a16:creationId xmlns:a16="http://schemas.microsoft.com/office/drawing/2014/main" id="{106307A9-DC40-4302-988C-084B37DEE7D1}"/>
              </a:ext>
            </a:extLst>
          </p:cNvPr>
          <p:cNvSpPr txBox="1">
            <a:spLocks noChangeArrowheads="1"/>
          </p:cNvSpPr>
          <p:nvPr/>
        </p:nvSpPr>
        <p:spPr bwMode="auto">
          <a:xfrm>
            <a:off x="1795700" y="3498730"/>
            <a:ext cx="975718"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320" b="1" i="1"/>
              <a:t>retreat</a:t>
            </a:r>
          </a:p>
        </p:txBody>
      </p:sp>
      <p:sp>
        <p:nvSpPr>
          <p:cNvPr id="22" name="Text Box 26">
            <a:extLst>
              <a:ext uri="{FF2B5EF4-FFF2-40B4-BE49-F238E27FC236}">
                <a16:creationId xmlns:a16="http://schemas.microsoft.com/office/drawing/2014/main" id="{91BE62F4-900E-4909-B253-B6FF2E5A6534}"/>
              </a:ext>
            </a:extLst>
          </p:cNvPr>
          <p:cNvSpPr txBox="1">
            <a:spLocks noChangeArrowheads="1"/>
          </p:cNvSpPr>
          <p:nvPr/>
        </p:nvSpPr>
        <p:spPr bwMode="auto">
          <a:xfrm>
            <a:off x="5360669" y="3404433"/>
            <a:ext cx="948214"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altLang="en-US" sz="1320" b="1" i="1"/>
              <a:t>retreat</a:t>
            </a:r>
          </a:p>
        </p:txBody>
      </p:sp>
    </p:spTree>
    <p:extLst>
      <p:ext uri="{BB962C8B-B14F-4D97-AF65-F5344CB8AC3E}">
        <p14:creationId xmlns:p14="http://schemas.microsoft.com/office/powerpoint/2010/main" val="23801847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B76F-7FC0-46C4-9627-82826C9ADDE4}"/>
              </a:ext>
            </a:extLst>
          </p:cNvPr>
          <p:cNvSpPr>
            <a:spLocks noGrp="1"/>
          </p:cNvSpPr>
          <p:nvPr>
            <p:ph type="title"/>
          </p:nvPr>
        </p:nvSpPr>
        <p:spPr>
          <a:xfrm>
            <a:off x="201881" y="194800"/>
            <a:ext cx="8829304" cy="783770"/>
          </a:xfrm>
        </p:spPr>
        <p:txBody>
          <a:bodyPr>
            <a:normAutofit fontScale="90000"/>
          </a:bodyPr>
          <a:lstStyle/>
          <a:p>
            <a:r>
              <a:rPr lang="en-US" dirty="0"/>
              <a:t>The </a:t>
            </a:r>
            <a:r>
              <a:rPr lang="en-US" dirty="0" err="1"/>
              <a:t>Lamport</a:t>
            </a:r>
            <a:r>
              <a:rPr lang="en-US" dirty="0"/>
              <a:t>, Pease and </a:t>
            </a:r>
            <a:r>
              <a:rPr lang="en-US" dirty="0" err="1"/>
              <a:t>Shostak</a:t>
            </a:r>
            <a:r>
              <a:rPr lang="en-US" dirty="0"/>
              <a:t> Algorithm</a:t>
            </a:r>
          </a:p>
        </p:txBody>
      </p:sp>
      <p:sp>
        <p:nvSpPr>
          <p:cNvPr id="6" name="Rectangle 5">
            <a:extLst>
              <a:ext uri="{FF2B5EF4-FFF2-40B4-BE49-F238E27FC236}">
                <a16:creationId xmlns:a16="http://schemas.microsoft.com/office/drawing/2014/main" id="{548D1BE4-C4E3-43BA-A5E1-A0C35418F0DA}"/>
              </a:ext>
            </a:extLst>
          </p:cNvPr>
          <p:cNvSpPr/>
          <p:nvPr/>
        </p:nvSpPr>
        <p:spPr>
          <a:xfrm>
            <a:off x="456296" y="1242504"/>
            <a:ext cx="4572000" cy="5201424"/>
          </a:xfrm>
          <a:prstGeom prst="rect">
            <a:avLst/>
          </a:prstGeom>
        </p:spPr>
        <p:txBody>
          <a:bodyPr>
            <a:spAutoFit/>
          </a:bodyPr>
          <a:lstStyle/>
          <a:p>
            <a:r>
              <a:rPr lang="en-US" b="1" dirty="0"/>
              <a:t>Algorithm OM(0)</a:t>
            </a:r>
          </a:p>
          <a:p>
            <a:r>
              <a:rPr lang="en-US" dirty="0"/>
              <a:t>The general sends his value to every lieutenant.</a:t>
            </a:r>
          </a:p>
          <a:p>
            <a:r>
              <a:rPr lang="en-US" dirty="0"/>
              <a:t>Each lieutenant uses the value he receives from the general.</a:t>
            </a:r>
          </a:p>
          <a:p>
            <a:endParaRPr lang="en-US" dirty="0"/>
          </a:p>
          <a:p>
            <a:r>
              <a:rPr lang="en-US" b="1" dirty="0"/>
              <a:t>Algorithm OM(m), m &gt; 0</a:t>
            </a:r>
          </a:p>
          <a:p>
            <a:pPr marL="285750" indent="-285750">
              <a:buFont typeface="Arial" panose="020B0604020202020204" pitchFamily="34" charset="0"/>
              <a:buChar char="•"/>
            </a:pPr>
            <a:r>
              <a:rPr lang="en-US" sz="1600" dirty="0"/>
              <a:t>The general sends his value to each lieutenant.</a:t>
            </a:r>
          </a:p>
          <a:p>
            <a:pPr marL="285750" indent="-285750">
              <a:buFont typeface="Arial" panose="020B0604020202020204" pitchFamily="34" charset="0"/>
              <a:buChar char="•"/>
            </a:pPr>
            <a:r>
              <a:rPr lang="en-US" sz="1600" dirty="0"/>
              <a:t>For each </a:t>
            </a:r>
            <a:r>
              <a:rPr lang="en-US" sz="1600" dirty="0" err="1"/>
              <a:t>i</a:t>
            </a:r>
            <a:r>
              <a:rPr lang="en-US" sz="1600" dirty="0"/>
              <a:t>, let vi be the value lieutenant </a:t>
            </a:r>
            <a:r>
              <a:rPr lang="en-US" sz="1600" dirty="0" err="1"/>
              <a:t>i</a:t>
            </a:r>
            <a:r>
              <a:rPr lang="en-US" sz="1600" dirty="0"/>
              <a:t> receives from the general. Lieutenant </a:t>
            </a:r>
            <a:r>
              <a:rPr lang="en-US" sz="1600" dirty="0" err="1"/>
              <a:t>i</a:t>
            </a:r>
            <a:r>
              <a:rPr lang="en-US" sz="1600" dirty="0"/>
              <a:t> acts as the general in Algorithm OM(m-1) to send the value vi to each of the n-2 other lieutenants.</a:t>
            </a:r>
          </a:p>
          <a:p>
            <a:pPr marL="285750" indent="-285750">
              <a:buFont typeface="Arial" panose="020B0604020202020204" pitchFamily="34" charset="0"/>
              <a:buChar char="•"/>
            </a:pPr>
            <a:r>
              <a:rPr lang="en-US" sz="1600" dirty="0"/>
              <a:t>For each i, and each </a:t>
            </a:r>
            <a:r>
              <a:rPr lang="en-US" sz="1600" dirty="0" err="1"/>
              <a:t>j≠i</a:t>
            </a:r>
            <a:r>
              <a:rPr lang="en-US" sz="1600" dirty="0"/>
              <a:t>, let vi be the value lieutenant i received from lieutenant j in step 2 (using Algorithm (m-1</a:t>
            </a:r>
            <a:r>
              <a:rPr lang="en-US" sz="1600" dirty="0" smtClean="0"/>
              <a:t>)).</a:t>
            </a:r>
          </a:p>
          <a:p>
            <a:pPr marL="285750" indent="-285750">
              <a:buFont typeface="Arial" panose="020B0604020202020204" pitchFamily="34" charset="0"/>
              <a:buChar char="•"/>
            </a:pPr>
            <a:r>
              <a:rPr lang="en-US" sz="1600" dirty="0" smtClean="0"/>
              <a:t> </a:t>
            </a:r>
            <a:r>
              <a:rPr lang="en-US" sz="1600" dirty="0"/>
              <a:t>Lieutenant i uses the </a:t>
            </a:r>
            <a:r>
              <a:rPr lang="en-US" sz="1600" dirty="0" smtClean="0"/>
              <a:t> majority of values </a:t>
            </a:r>
            <a:r>
              <a:rPr lang="en-US" sz="1600" dirty="0"/>
              <a:t>(v1, v2, … </a:t>
            </a:r>
            <a:r>
              <a:rPr lang="en-US" sz="1600" dirty="0" err="1"/>
              <a:t>vn</a:t>
            </a:r>
            <a:r>
              <a:rPr lang="en-US" sz="1600" dirty="0" smtClean="0"/>
              <a:t>)</a:t>
            </a:r>
            <a:endParaRPr lang="en-US" sz="1600" dirty="0"/>
          </a:p>
          <a:p>
            <a:r>
              <a:rPr lang="en-US" dirty="0"/>
              <a:t> </a:t>
            </a:r>
          </a:p>
          <a:p>
            <a:r>
              <a:rPr lang="en-US" dirty="0"/>
              <a:t> 	</a:t>
            </a:r>
          </a:p>
        </p:txBody>
      </p:sp>
      <p:sp>
        <p:nvSpPr>
          <p:cNvPr id="7" name="TextBox 6">
            <a:extLst>
              <a:ext uri="{FF2B5EF4-FFF2-40B4-BE49-F238E27FC236}">
                <a16:creationId xmlns:a16="http://schemas.microsoft.com/office/drawing/2014/main" id="{4098D4D6-F5FA-4A50-9421-56D0AF683B98}"/>
              </a:ext>
            </a:extLst>
          </p:cNvPr>
          <p:cNvSpPr txBox="1"/>
          <p:nvPr/>
        </p:nvSpPr>
        <p:spPr>
          <a:xfrm>
            <a:off x="5028296" y="2504903"/>
            <a:ext cx="4159728" cy="646331"/>
          </a:xfrm>
          <a:prstGeom prst="rect">
            <a:avLst/>
          </a:prstGeom>
          <a:noFill/>
        </p:spPr>
        <p:txBody>
          <a:bodyPr wrap="none" rtlCol="0">
            <a:spAutoFit/>
          </a:bodyPr>
          <a:lstStyle/>
          <a:p>
            <a:r>
              <a:rPr lang="en-US" dirty="0"/>
              <a:t>The algorithm runs for m+1 rounds where </a:t>
            </a:r>
          </a:p>
          <a:p>
            <a:r>
              <a:rPr lang="en-US" b="1" u="sng" dirty="0"/>
              <a:t>m is the number of traitors</a:t>
            </a:r>
          </a:p>
        </p:txBody>
      </p:sp>
    </p:spTree>
    <p:extLst>
      <p:ext uri="{BB962C8B-B14F-4D97-AF65-F5344CB8AC3E}">
        <p14:creationId xmlns:p14="http://schemas.microsoft.com/office/powerpoint/2010/main" val="23402891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A067F-BCB3-4B53-A89A-3EB111A7D144}"/>
              </a:ext>
            </a:extLst>
          </p:cNvPr>
          <p:cNvSpPr>
            <a:spLocks noGrp="1"/>
          </p:cNvSpPr>
          <p:nvPr>
            <p:ph type="title"/>
          </p:nvPr>
        </p:nvSpPr>
        <p:spPr/>
        <p:txBody>
          <a:bodyPr/>
          <a:lstStyle/>
          <a:p>
            <a:r>
              <a:rPr lang="en-US" dirty="0"/>
              <a:t>Round 0 – m==0</a:t>
            </a:r>
          </a:p>
        </p:txBody>
      </p:sp>
      <p:sp>
        <p:nvSpPr>
          <p:cNvPr id="3" name="Content Placeholder 2">
            <a:extLst>
              <a:ext uri="{FF2B5EF4-FFF2-40B4-BE49-F238E27FC236}">
                <a16:creationId xmlns:a16="http://schemas.microsoft.com/office/drawing/2014/main" id="{33F029F7-1580-4469-9322-60A4AB6A857D}"/>
              </a:ext>
            </a:extLst>
          </p:cNvPr>
          <p:cNvSpPr>
            <a:spLocks noGrp="1"/>
          </p:cNvSpPr>
          <p:nvPr>
            <p:ph idx="1"/>
          </p:nvPr>
        </p:nvSpPr>
        <p:spPr/>
        <p:txBody>
          <a:bodyPr/>
          <a:lstStyle/>
          <a:p>
            <a:r>
              <a:rPr lang="en-US" dirty="0"/>
              <a:t>In round 0, the General </a:t>
            </a:r>
            <a:r>
              <a:rPr lang="en-US" b="1" u="sng" dirty="0"/>
              <a:t>sends the order to all of its lieutenants</a:t>
            </a:r>
            <a:r>
              <a:rPr lang="en-US" dirty="0"/>
              <a:t>. Having completed his work, the </a:t>
            </a:r>
            <a:r>
              <a:rPr lang="en-US" b="1" u="sng" dirty="0"/>
              <a:t>General now retires and stands by idly</a:t>
            </a:r>
            <a:r>
              <a:rPr lang="en-US" dirty="0"/>
              <a:t> waiting for the remaining work to complete. Nobody sends any additional messages to the General, and the General won’t send any more messages</a:t>
            </a:r>
            <a:r>
              <a:rPr lang="en-US" dirty="0" smtClean="0"/>
              <a:t>.</a:t>
            </a:r>
          </a:p>
        </p:txBody>
      </p:sp>
    </p:spTree>
    <p:extLst>
      <p:ext uri="{BB962C8B-B14F-4D97-AF65-F5344CB8AC3E}">
        <p14:creationId xmlns:p14="http://schemas.microsoft.com/office/powerpoint/2010/main" val="34543326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A067F-BCB3-4B53-A89A-3EB111A7D144}"/>
              </a:ext>
            </a:extLst>
          </p:cNvPr>
          <p:cNvSpPr>
            <a:spLocks noGrp="1"/>
          </p:cNvSpPr>
          <p:nvPr>
            <p:ph type="title"/>
          </p:nvPr>
        </p:nvSpPr>
        <p:spPr/>
        <p:txBody>
          <a:bodyPr/>
          <a:lstStyle/>
          <a:p>
            <a:r>
              <a:rPr lang="en-US" dirty="0"/>
              <a:t>Round 0 – m==0</a:t>
            </a:r>
          </a:p>
        </p:txBody>
      </p:sp>
      <p:sp>
        <p:nvSpPr>
          <p:cNvPr id="3" name="Content Placeholder 2">
            <a:extLst>
              <a:ext uri="{FF2B5EF4-FFF2-40B4-BE49-F238E27FC236}">
                <a16:creationId xmlns:a16="http://schemas.microsoft.com/office/drawing/2014/main" id="{33F029F7-1580-4469-9322-60A4AB6A857D}"/>
              </a:ext>
            </a:extLst>
          </p:cNvPr>
          <p:cNvSpPr>
            <a:spLocks noGrp="1"/>
          </p:cNvSpPr>
          <p:nvPr>
            <p:ph idx="1"/>
          </p:nvPr>
        </p:nvSpPr>
        <p:spPr/>
        <p:txBody>
          <a:bodyPr>
            <a:normAutofit fontScale="92500"/>
          </a:bodyPr>
          <a:lstStyle/>
          <a:p>
            <a:r>
              <a:rPr lang="en-US" dirty="0"/>
              <a:t>In round 0, the General </a:t>
            </a:r>
            <a:r>
              <a:rPr lang="en-US" b="1" u="sng" dirty="0"/>
              <a:t>sends the order to all of its lieutenants</a:t>
            </a:r>
            <a:r>
              <a:rPr lang="en-US" dirty="0"/>
              <a:t>. Having completed his work, the </a:t>
            </a:r>
            <a:r>
              <a:rPr lang="en-US" b="1" u="sng" dirty="0"/>
              <a:t>General now retires and stands by idly</a:t>
            </a:r>
            <a:r>
              <a:rPr lang="en-US" dirty="0"/>
              <a:t> waiting for the remaining work to complete. Nobody sends any additional messages to the General, and the General won’t send any more messages</a:t>
            </a:r>
            <a:r>
              <a:rPr lang="en-US" dirty="0" smtClean="0"/>
              <a:t>.</a:t>
            </a:r>
          </a:p>
          <a:p>
            <a:r>
              <a:rPr lang="en-US" dirty="0" smtClean="0"/>
              <a:t>How do you know who is the general</a:t>
            </a:r>
          </a:p>
          <a:p>
            <a:r>
              <a:rPr lang="en-US" dirty="0" smtClean="0"/>
              <a:t>You designate the primary copy. Hence it is known by designation.</a:t>
            </a:r>
            <a:endParaRPr lang="en-US" dirty="0"/>
          </a:p>
        </p:txBody>
      </p:sp>
    </p:spTree>
    <p:extLst>
      <p:ext uri="{BB962C8B-B14F-4D97-AF65-F5344CB8AC3E}">
        <p14:creationId xmlns:p14="http://schemas.microsoft.com/office/powerpoint/2010/main" val="231890311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EED9-3724-487E-A6CB-74E483D198B1}"/>
              </a:ext>
            </a:extLst>
          </p:cNvPr>
          <p:cNvSpPr>
            <a:spLocks noGrp="1"/>
          </p:cNvSpPr>
          <p:nvPr>
            <p:ph type="title"/>
          </p:nvPr>
        </p:nvSpPr>
        <p:spPr/>
        <p:txBody>
          <a:bodyPr/>
          <a:lstStyle/>
          <a:p>
            <a:r>
              <a:rPr lang="en-US" dirty="0"/>
              <a:t>Round 1</a:t>
            </a:r>
          </a:p>
        </p:txBody>
      </p:sp>
      <p:sp>
        <p:nvSpPr>
          <p:cNvPr id="3" name="Content Placeholder 2">
            <a:extLst>
              <a:ext uri="{FF2B5EF4-FFF2-40B4-BE49-F238E27FC236}">
                <a16:creationId xmlns:a16="http://schemas.microsoft.com/office/drawing/2014/main" id="{FD27C9D6-75CC-4814-B2F1-3C04659CB754}"/>
              </a:ext>
            </a:extLst>
          </p:cNvPr>
          <p:cNvSpPr>
            <a:spLocks noGrp="1"/>
          </p:cNvSpPr>
          <p:nvPr>
            <p:ph idx="1"/>
          </p:nvPr>
        </p:nvSpPr>
        <p:spPr/>
        <p:txBody>
          <a:bodyPr/>
          <a:lstStyle/>
          <a:p>
            <a:r>
              <a:rPr lang="en-US" dirty="0"/>
              <a:t>Each process broadcasts a message to all the other processes, including itself, but excluding the General, with the value it received from the General and its own process ID</a:t>
            </a:r>
            <a:r>
              <a:rPr lang="en-US" dirty="0" smtClean="0"/>
              <a:t>.</a:t>
            </a:r>
          </a:p>
          <a:p>
            <a:r>
              <a:rPr lang="en-US" dirty="0" smtClean="0"/>
              <a:t>You try not to have cycles.</a:t>
            </a:r>
            <a:endParaRPr lang="en-US" dirty="0"/>
          </a:p>
        </p:txBody>
      </p:sp>
    </p:spTree>
    <p:extLst>
      <p:ext uri="{BB962C8B-B14F-4D97-AF65-F5344CB8AC3E}">
        <p14:creationId xmlns:p14="http://schemas.microsoft.com/office/powerpoint/2010/main" val="28877576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EED9-3724-487E-A6CB-74E483D198B1}"/>
              </a:ext>
            </a:extLst>
          </p:cNvPr>
          <p:cNvSpPr>
            <a:spLocks noGrp="1"/>
          </p:cNvSpPr>
          <p:nvPr>
            <p:ph type="title"/>
          </p:nvPr>
        </p:nvSpPr>
        <p:spPr>
          <a:xfrm>
            <a:off x="628650" y="149272"/>
            <a:ext cx="7886700" cy="622773"/>
          </a:xfrm>
        </p:spPr>
        <p:txBody>
          <a:bodyPr>
            <a:normAutofit fontScale="90000"/>
          </a:bodyPr>
          <a:lstStyle/>
          <a:p>
            <a:r>
              <a:rPr lang="en-US" dirty="0"/>
              <a:t>Round 1</a:t>
            </a:r>
          </a:p>
        </p:txBody>
      </p:sp>
      <p:sp>
        <p:nvSpPr>
          <p:cNvPr id="3" name="Content Placeholder 2">
            <a:extLst>
              <a:ext uri="{FF2B5EF4-FFF2-40B4-BE49-F238E27FC236}">
                <a16:creationId xmlns:a16="http://schemas.microsoft.com/office/drawing/2014/main" id="{FD27C9D6-75CC-4814-B2F1-3C04659CB754}"/>
              </a:ext>
            </a:extLst>
          </p:cNvPr>
          <p:cNvSpPr>
            <a:spLocks noGrp="1"/>
          </p:cNvSpPr>
          <p:nvPr>
            <p:ph idx="1"/>
          </p:nvPr>
        </p:nvSpPr>
        <p:spPr>
          <a:xfrm>
            <a:off x="-106879" y="780147"/>
            <a:ext cx="9155875" cy="3713005"/>
          </a:xfrm>
        </p:spPr>
        <p:txBody>
          <a:bodyPr>
            <a:normAutofit/>
          </a:bodyPr>
          <a:lstStyle/>
          <a:p>
            <a:r>
              <a:rPr lang="en-US" sz="2800" dirty="0" smtClean="0"/>
              <a:t>Imagine we have 7 </a:t>
            </a:r>
            <a:r>
              <a:rPr lang="en-US" sz="2800" dirty="0"/>
              <a:t>processes </a:t>
            </a:r>
            <a:r>
              <a:rPr lang="en-US" sz="2800" dirty="0" smtClean="0"/>
              <a:t>P</a:t>
            </a:r>
            <a:r>
              <a:rPr lang="en-US" sz="2800" baseline="-25000" dirty="0" smtClean="0"/>
              <a:t>1 -- </a:t>
            </a:r>
            <a:r>
              <a:rPr lang="en-US" sz="2800" dirty="0" smtClean="0"/>
              <a:t>P</a:t>
            </a:r>
            <a:r>
              <a:rPr lang="en-US" sz="2800" baseline="-25000" dirty="0" smtClean="0"/>
              <a:t>7. </a:t>
            </a:r>
            <a:endParaRPr lang="en-US" sz="2800" dirty="0" smtClean="0"/>
          </a:p>
          <a:p>
            <a:r>
              <a:rPr lang="en-US" sz="2800" dirty="0" smtClean="0"/>
              <a:t>For </a:t>
            </a:r>
            <a:r>
              <a:rPr lang="en-US" sz="2800" dirty="0"/>
              <a:t>example, let’s suppose that in Round 0 that P</a:t>
            </a:r>
            <a:r>
              <a:rPr lang="en-US" sz="2800" baseline="-25000" dirty="0"/>
              <a:t>1</a:t>
            </a:r>
            <a:r>
              <a:rPr lang="en-US" sz="2800" dirty="0"/>
              <a:t>, a faulty general told P</a:t>
            </a:r>
            <a:r>
              <a:rPr lang="en-US" sz="2800" baseline="-25000" dirty="0"/>
              <a:t>2</a:t>
            </a:r>
            <a:r>
              <a:rPr lang="en-US" sz="2800" dirty="0"/>
              <a:t>, P</a:t>
            </a:r>
            <a:r>
              <a:rPr lang="en-US" sz="2800" baseline="-25000" dirty="0"/>
              <a:t>3</a:t>
            </a:r>
            <a:r>
              <a:rPr lang="en-US" sz="2800" dirty="0"/>
              <a:t>, and P</a:t>
            </a:r>
            <a:r>
              <a:rPr lang="en-US" sz="2800" baseline="-25000" dirty="0"/>
              <a:t>4</a:t>
            </a:r>
            <a:r>
              <a:rPr lang="en-US" sz="2800" dirty="0"/>
              <a:t> that the command value was 0, and told P</a:t>
            </a:r>
            <a:r>
              <a:rPr lang="en-US" sz="2800" baseline="-25000" dirty="0"/>
              <a:t>5</a:t>
            </a:r>
            <a:r>
              <a:rPr lang="en-US" sz="2800" dirty="0"/>
              <a:t>, P</a:t>
            </a:r>
            <a:r>
              <a:rPr lang="en-US" sz="2800" baseline="-25000" dirty="0"/>
              <a:t>6</a:t>
            </a:r>
            <a:r>
              <a:rPr lang="en-US" sz="2800" dirty="0"/>
              <a:t>, and P</a:t>
            </a:r>
            <a:r>
              <a:rPr lang="en-US" sz="2800" baseline="-25000" dirty="0"/>
              <a:t>7</a:t>
            </a:r>
            <a:r>
              <a:rPr lang="en-US" sz="2800" dirty="0"/>
              <a:t> that the command value was 1. In round 1, the following messages would be sent:</a:t>
            </a:r>
          </a:p>
        </p:txBody>
      </p:sp>
      <p:graphicFrame>
        <p:nvGraphicFramePr>
          <p:cNvPr id="4" name="Table 3">
            <a:extLst>
              <a:ext uri="{FF2B5EF4-FFF2-40B4-BE49-F238E27FC236}">
                <a16:creationId xmlns:a16="http://schemas.microsoft.com/office/drawing/2014/main" id="{09F02844-DDAE-4A21-9F67-9F29B17F66CA}"/>
              </a:ext>
            </a:extLst>
          </p:cNvPr>
          <p:cNvGraphicFramePr>
            <a:graphicFrameLocks noGrp="1"/>
          </p:cNvGraphicFramePr>
          <p:nvPr>
            <p:extLst/>
          </p:nvPr>
        </p:nvGraphicFramePr>
        <p:xfrm>
          <a:off x="764069" y="3110120"/>
          <a:ext cx="7979880" cy="2766064"/>
        </p:xfrm>
        <a:graphic>
          <a:graphicData uri="http://schemas.openxmlformats.org/drawingml/2006/table">
            <a:tbl>
              <a:tblPr>
                <a:tableStyleId>{616DA210-FB5B-4158-B5E0-FEB733F419BA}</a:tableStyleId>
              </a:tblPr>
              <a:tblGrid>
                <a:gridCol w="664990">
                  <a:extLst>
                    <a:ext uri="{9D8B030D-6E8A-4147-A177-3AD203B41FA5}">
                      <a16:colId xmlns:a16="http://schemas.microsoft.com/office/drawing/2014/main" val="1291243833"/>
                    </a:ext>
                  </a:extLst>
                </a:gridCol>
                <a:gridCol w="664990">
                  <a:extLst>
                    <a:ext uri="{9D8B030D-6E8A-4147-A177-3AD203B41FA5}">
                      <a16:colId xmlns:a16="http://schemas.microsoft.com/office/drawing/2014/main" val="539635259"/>
                    </a:ext>
                  </a:extLst>
                </a:gridCol>
                <a:gridCol w="664990">
                  <a:extLst>
                    <a:ext uri="{9D8B030D-6E8A-4147-A177-3AD203B41FA5}">
                      <a16:colId xmlns:a16="http://schemas.microsoft.com/office/drawing/2014/main" val="1284551033"/>
                    </a:ext>
                  </a:extLst>
                </a:gridCol>
                <a:gridCol w="664990">
                  <a:extLst>
                    <a:ext uri="{9D8B030D-6E8A-4147-A177-3AD203B41FA5}">
                      <a16:colId xmlns:a16="http://schemas.microsoft.com/office/drawing/2014/main" val="2412474378"/>
                    </a:ext>
                  </a:extLst>
                </a:gridCol>
                <a:gridCol w="664990">
                  <a:extLst>
                    <a:ext uri="{9D8B030D-6E8A-4147-A177-3AD203B41FA5}">
                      <a16:colId xmlns:a16="http://schemas.microsoft.com/office/drawing/2014/main" val="4008108858"/>
                    </a:ext>
                  </a:extLst>
                </a:gridCol>
                <a:gridCol w="664990">
                  <a:extLst>
                    <a:ext uri="{9D8B030D-6E8A-4147-A177-3AD203B41FA5}">
                      <a16:colId xmlns:a16="http://schemas.microsoft.com/office/drawing/2014/main" val="2752150959"/>
                    </a:ext>
                  </a:extLst>
                </a:gridCol>
                <a:gridCol w="664990">
                  <a:extLst>
                    <a:ext uri="{9D8B030D-6E8A-4147-A177-3AD203B41FA5}">
                      <a16:colId xmlns:a16="http://schemas.microsoft.com/office/drawing/2014/main" val="2945087781"/>
                    </a:ext>
                  </a:extLst>
                </a:gridCol>
                <a:gridCol w="664990">
                  <a:extLst>
                    <a:ext uri="{9D8B030D-6E8A-4147-A177-3AD203B41FA5}">
                      <a16:colId xmlns:a16="http://schemas.microsoft.com/office/drawing/2014/main" val="1520948652"/>
                    </a:ext>
                  </a:extLst>
                </a:gridCol>
                <a:gridCol w="664990">
                  <a:extLst>
                    <a:ext uri="{9D8B030D-6E8A-4147-A177-3AD203B41FA5}">
                      <a16:colId xmlns:a16="http://schemas.microsoft.com/office/drawing/2014/main" val="404366469"/>
                    </a:ext>
                  </a:extLst>
                </a:gridCol>
                <a:gridCol w="664990">
                  <a:extLst>
                    <a:ext uri="{9D8B030D-6E8A-4147-A177-3AD203B41FA5}">
                      <a16:colId xmlns:a16="http://schemas.microsoft.com/office/drawing/2014/main" val="3570880783"/>
                    </a:ext>
                  </a:extLst>
                </a:gridCol>
                <a:gridCol w="664990">
                  <a:extLst>
                    <a:ext uri="{9D8B030D-6E8A-4147-A177-3AD203B41FA5}">
                      <a16:colId xmlns:a16="http://schemas.microsoft.com/office/drawing/2014/main" val="863155751"/>
                    </a:ext>
                  </a:extLst>
                </a:gridCol>
                <a:gridCol w="664990">
                  <a:extLst>
                    <a:ext uri="{9D8B030D-6E8A-4147-A177-3AD203B41FA5}">
                      <a16:colId xmlns:a16="http://schemas.microsoft.com/office/drawing/2014/main" val="2662781228"/>
                    </a:ext>
                  </a:extLst>
                </a:gridCol>
              </a:tblGrid>
              <a:tr h="345758">
                <a:tc gridSpan="2">
                  <a:txBody>
                    <a:bodyPr/>
                    <a:lstStyle/>
                    <a:p>
                      <a:pPr algn="l" fontAlgn="ctr"/>
                      <a:r>
                        <a:rPr lang="en-US" sz="1800" u="none" strike="noStrike">
                          <a:effectLst/>
                        </a:rPr>
                        <a:t>Sender=P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extLst>
                  <a:ext uri="{0D108BD9-81ED-4DB2-BD59-A6C34878D82A}">
                    <a16:rowId xmlns:a16="http://schemas.microsoft.com/office/drawing/2014/main" val="731910036"/>
                  </a:ext>
                </a:extLst>
              </a:tr>
              <a:tr h="345758">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14809802"/>
                  </a:ext>
                </a:extLst>
              </a:tr>
              <a:tr h="345758">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{0,13}</a:t>
                      </a:r>
                      <a:endParaRPr lang="en-US" sz="1800" b="0" i="0" u="none" strike="noStrike" dirty="0">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553045037"/>
                  </a:ext>
                </a:extLst>
              </a:tr>
              <a:tr h="345758">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P</a:t>
                      </a:r>
                      <a:r>
                        <a:rPr lang="en-US" sz="1800" u="none" strike="noStrike" baseline="-25000" dirty="0">
                          <a:effectLst/>
                        </a:rPr>
                        <a:t>3</a:t>
                      </a:r>
                      <a:endParaRPr lang="en-US" sz="1800" b="0" i="0" u="none" strike="noStrike" dirty="0">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4075955427"/>
                  </a:ext>
                </a:extLst>
              </a:tr>
              <a:tr h="345758">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786380288"/>
                  </a:ext>
                </a:extLst>
              </a:tr>
              <a:tr h="345758">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956390508"/>
                  </a:ext>
                </a:extLst>
              </a:tr>
              <a:tr h="345758">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1292965529"/>
                  </a:ext>
                </a:extLst>
              </a:tr>
              <a:tr h="345758">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P</a:t>
                      </a:r>
                      <a:r>
                        <a:rPr lang="en-US" sz="1800" u="none" strike="noStrike" baseline="-25000" dirty="0">
                          <a:effectLst/>
                        </a:rPr>
                        <a:t>7</a:t>
                      </a:r>
                      <a:endParaRPr lang="en-US" sz="1800" b="0" i="0" u="none" strike="noStrike" dirty="0">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{1,17}</a:t>
                      </a:r>
                      <a:endParaRPr lang="en-US" sz="1800" b="0" i="0" u="none" strike="noStrike" dirty="0">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013273699"/>
                  </a:ext>
                </a:extLst>
              </a:tr>
            </a:tbl>
          </a:graphicData>
        </a:graphic>
      </p:graphicFrame>
    </p:spTree>
    <p:extLst>
      <p:ext uri="{BB962C8B-B14F-4D97-AF65-F5344CB8AC3E}">
        <p14:creationId xmlns:p14="http://schemas.microsoft.com/office/powerpoint/2010/main" val="23587138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EED9-3724-487E-A6CB-74E483D198B1}"/>
              </a:ext>
            </a:extLst>
          </p:cNvPr>
          <p:cNvSpPr>
            <a:spLocks noGrp="1"/>
          </p:cNvSpPr>
          <p:nvPr>
            <p:ph type="title"/>
          </p:nvPr>
        </p:nvSpPr>
        <p:spPr>
          <a:xfrm>
            <a:off x="628650" y="149272"/>
            <a:ext cx="7886700" cy="622773"/>
          </a:xfrm>
        </p:spPr>
        <p:txBody>
          <a:bodyPr>
            <a:normAutofit fontScale="90000"/>
          </a:bodyPr>
          <a:lstStyle/>
          <a:p>
            <a:r>
              <a:rPr lang="en-US" dirty="0"/>
              <a:t>Round 1</a:t>
            </a:r>
          </a:p>
        </p:txBody>
      </p:sp>
      <p:sp>
        <p:nvSpPr>
          <p:cNvPr id="3" name="Content Placeholder 2">
            <a:extLst>
              <a:ext uri="{FF2B5EF4-FFF2-40B4-BE49-F238E27FC236}">
                <a16:creationId xmlns:a16="http://schemas.microsoft.com/office/drawing/2014/main" id="{FD27C9D6-75CC-4814-B2F1-3C04659CB754}"/>
              </a:ext>
            </a:extLst>
          </p:cNvPr>
          <p:cNvSpPr>
            <a:spLocks noGrp="1"/>
          </p:cNvSpPr>
          <p:nvPr>
            <p:ph idx="1"/>
          </p:nvPr>
        </p:nvSpPr>
        <p:spPr>
          <a:xfrm>
            <a:off x="-106879" y="780147"/>
            <a:ext cx="9155875" cy="3713005"/>
          </a:xfrm>
        </p:spPr>
        <p:txBody>
          <a:bodyPr>
            <a:normAutofit/>
          </a:bodyPr>
          <a:lstStyle/>
          <a:p>
            <a:r>
              <a:rPr lang="en-US" sz="2800" dirty="0" smtClean="0"/>
              <a:t>Imagine we have 7 </a:t>
            </a:r>
            <a:r>
              <a:rPr lang="en-US" sz="2800" dirty="0"/>
              <a:t>processes </a:t>
            </a:r>
            <a:r>
              <a:rPr lang="en-US" sz="2800" dirty="0" smtClean="0"/>
              <a:t>P</a:t>
            </a:r>
            <a:r>
              <a:rPr lang="en-US" sz="2800" baseline="-25000" dirty="0" smtClean="0"/>
              <a:t>1 -- </a:t>
            </a:r>
            <a:r>
              <a:rPr lang="en-US" sz="2800" dirty="0" smtClean="0"/>
              <a:t>P</a:t>
            </a:r>
            <a:r>
              <a:rPr lang="en-US" sz="2800" baseline="-25000" dirty="0" smtClean="0"/>
              <a:t>7. </a:t>
            </a:r>
            <a:endParaRPr lang="en-US" sz="2800" dirty="0" smtClean="0"/>
          </a:p>
          <a:p>
            <a:r>
              <a:rPr lang="en-US" sz="2800" dirty="0" smtClean="0"/>
              <a:t>For </a:t>
            </a:r>
            <a:r>
              <a:rPr lang="en-US" sz="2800" dirty="0"/>
              <a:t>example, let’s suppose that in Round 0 that P</a:t>
            </a:r>
            <a:r>
              <a:rPr lang="en-US" sz="2800" baseline="-25000" dirty="0"/>
              <a:t>1</a:t>
            </a:r>
            <a:r>
              <a:rPr lang="en-US" sz="2800" dirty="0"/>
              <a:t>, a faulty general told P</a:t>
            </a:r>
            <a:r>
              <a:rPr lang="en-US" sz="2800" baseline="-25000" dirty="0"/>
              <a:t>2</a:t>
            </a:r>
            <a:r>
              <a:rPr lang="en-US" sz="2800" dirty="0"/>
              <a:t>, P</a:t>
            </a:r>
            <a:r>
              <a:rPr lang="en-US" sz="2800" baseline="-25000" dirty="0"/>
              <a:t>3</a:t>
            </a:r>
            <a:r>
              <a:rPr lang="en-US" sz="2800" dirty="0"/>
              <a:t>, and P</a:t>
            </a:r>
            <a:r>
              <a:rPr lang="en-US" sz="2800" baseline="-25000" dirty="0"/>
              <a:t>4</a:t>
            </a:r>
            <a:r>
              <a:rPr lang="en-US" sz="2800" dirty="0"/>
              <a:t> that the command value was 0, and told P</a:t>
            </a:r>
            <a:r>
              <a:rPr lang="en-US" sz="2800" baseline="-25000" dirty="0"/>
              <a:t>5</a:t>
            </a:r>
            <a:r>
              <a:rPr lang="en-US" sz="2800" dirty="0"/>
              <a:t>, P</a:t>
            </a:r>
            <a:r>
              <a:rPr lang="en-US" sz="2800" baseline="-25000" dirty="0"/>
              <a:t>6</a:t>
            </a:r>
            <a:r>
              <a:rPr lang="en-US" sz="2800" dirty="0"/>
              <a:t>, and P</a:t>
            </a:r>
            <a:r>
              <a:rPr lang="en-US" sz="2800" baseline="-25000" dirty="0"/>
              <a:t>7</a:t>
            </a:r>
            <a:r>
              <a:rPr lang="en-US" sz="2800" dirty="0"/>
              <a:t> that the command value was 1. In round 1, the following messages would be sent:</a:t>
            </a:r>
          </a:p>
        </p:txBody>
      </p:sp>
      <p:graphicFrame>
        <p:nvGraphicFramePr>
          <p:cNvPr id="4" name="Table 3">
            <a:extLst>
              <a:ext uri="{FF2B5EF4-FFF2-40B4-BE49-F238E27FC236}">
                <a16:creationId xmlns:a16="http://schemas.microsoft.com/office/drawing/2014/main" id="{09F02844-DDAE-4A21-9F67-9F29B17F66CA}"/>
              </a:ext>
            </a:extLst>
          </p:cNvPr>
          <p:cNvGraphicFramePr>
            <a:graphicFrameLocks noGrp="1"/>
          </p:cNvGraphicFramePr>
          <p:nvPr>
            <p:extLst/>
          </p:nvPr>
        </p:nvGraphicFramePr>
        <p:xfrm>
          <a:off x="764069" y="3110120"/>
          <a:ext cx="7979880" cy="2766064"/>
        </p:xfrm>
        <a:graphic>
          <a:graphicData uri="http://schemas.openxmlformats.org/drawingml/2006/table">
            <a:tbl>
              <a:tblPr>
                <a:tableStyleId>{616DA210-FB5B-4158-B5E0-FEB733F419BA}</a:tableStyleId>
              </a:tblPr>
              <a:tblGrid>
                <a:gridCol w="664990">
                  <a:extLst>
                    <a:ext uri="{9D8B030D-6E8A-4147-A177-3AD203B41FA5}">
                      <a16:colId xmlns:a16="http://schemas.microsoft.com/office/drawing/2014/main" val="1291243833"/>
                    </a:ext>
                  </a:extLst>
                </a:gridCol>
                <a:gridCol w="664990">
                  <a:extLst>
                    <a:ext uri="{9D8B030D-6E8A-4147-A177-3AD203B41FA5}">
                      <a16:colId xmlns:a16="http://schemas.microsoft.com/office/drawing/2014/main" val="539635259"/>
                    </a:ext>
                  </a:extLst>
                </a:gridCol>
                <a:gridCol w="664990">
                  <a:extLst>
                    <a:ext uri="{9D8B030D-6E8A-4147-A177-3AD203B41FA5}">
                      <a16:colId xmlns:a16="http://schemas.microsoft.com/office/drawing/2014/main" val="1284551033"/>
                    </a:ext>
                  </a:extLst>
                </a:gridCol>
                <a:gridCol w="664990">
                  <a:extLst>
                    <a:ext uri="{9D8B030D-6E8A-4147-A177-3AD203B41FA5}">
                      <a16:colId xmlns:a16="http://schemas.microsoft.com/office/drawing/2014/main" val="2412474378"/>
                    </a:ext>
                  </a:extLst>
                </a:gridCol>
                <a:gridCol w="664990">
                  <a:extLst>
                    <a:ext uri="{9D8B030D-6E8A-4147-A177-3AD203B41FA5}">
                      <a16:colId xmlns:a16="http://schemas.microsoft.com/office/drawing/2014/main" val="4008108858"/>
                    </a:ext>
                  </a:extLst>
                </a:gridCol>
                <a:gridCol w="664990">
                  <a:extLst>
                    <a:ext uri="{9D8B030D-6E8A-4147-A177-3AD203B41FA5}">
                      <a16:colId xmlns:a16="http://schemas.microsoft.com/office/drawing/2014/main" val="2752150959"/>
                    </a:ext>
                  </a:extLst>
                </a:gridCol>
                <a:gridCol w="664990">
                  <a:extLst>
                    <a:ext uri="{9D8B030D-6E8A-4147-A177-3AD203B41FA5}">
                      <a16:colId xmlns:a16="http://schemas.microsoft.com/office/drawing/2014/main" val="2945087781"/>
                    </a:ext>
                  </a:extLst>
                </a:gridCol>
                <a:gridCol w="664990">
                  <a:extLst>
                    <a:ext uri="{9D8B030D-6E8A-4147-A177-3AD203B41FA5}">
                      <a16:colId xmlns:a16="http://schemas.microsoft.com/office/drawing/2014/main" val="1520948652"/>
                    </a:ext>
                  </a:extLst>
                </a:gridCol>
                <a:gridCol w="664990">
                  <a:extLst>
                    <a:ext uri="{9D8B030D-6E8A-4147-A177-3AD203B41FA5}">
                      <a16:colId xmlns:a16="http://schemas.microsoft.com/office/drawing/2014/main" val="404366469"/>
                    </a:ext>
                  </a:extLst>
                </a:gridCol>
                <a:gridCol w="664990">
                  <a:extLst>
                    <a:ext uri="{9D8B030D-6E8A-4147-A177-3AD203B41FA5}">
                      <a16:colId xmlns:a16="http://schemas.microsoft.com/office/drawing/2014/main" val="3570880783"/>
                    </a:ext>
                  </a:extLst>
                </a:gridCol>
                <a:gridCol w="664990">
                  <a:extLst>
                    <a:ext uri="{9D8B030D-6E8A-4147-A177-3AD203B41FA5}">
                      <a16:colId xmlns:a16="http://schemas.microsoft.com/office/drawing/2014/main" val="863155751"/>
                    </a:ext>
                  </a:extLst>
                </a:gridCol>
                <a:gridCol w="664990">
                  <a:extLst>
                    <a:ext uri="{9D8B030D-6E8A-4147-A177-3AD203B41FA5}">
                      <a16:colId xmlns:a16="http://schemas.microsoft.com/office/drawing/2014/main" val="2662781228"/>
                    </a:ext>
                  </a:extLst>
                </a:gridCol>
              </a:tblGrid>
              <a:tr h="345758">
                <a:tc gridSpan="2">
                  <a:txBody>
                    <a:bodyPr/>
                    <a:lstStyle/>
                    <a:p>
                      <a:pPr algn="l" fontAlgn="ctr"/>
                      <a:r>
                        <a:rPr lang="en-US" sz="1800" u="none" strike="noStrike">
                          <a:effectLst/>
                        </a:rPr>
                        <a:t>Sender=P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extLst>
                  <a:ext uri="{0D108BD9-81ED-4DB2-BD59-A6C34878D82A}">
                    <a16:rowId xmlns:a16="http://schemas.microsoft.com/office/drawing/2014/main" val="731910036"/>
                  </a:ext>
                </a:extLst>
              </a:tr>
              <a:tr h="345758">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14809802"/>
                  </a:ext>
                </a:extLst>
              </a:tr>
              <a:tr h="345758">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{0,13}</a:t>
                      </a:r>
                      <a:endParaRPr lang="en-US" sz="1800" b="0" i="0" u="none" strike="noStrike" dirty="0">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553045037"/>
                  </a:ext>
                </a:extLst>
              </a:tr>
              <a:tr h="345758">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P</a:t>
                      </a:r>
                      <a:r>
                        <a:rPr lang="en-US" sz="1800" u="none" strike="noStrike" baseline="-25000" dirty="0">
                          <a:effectLst/>
                        </a:rPr>
                        <a:t>3</a:t>
                      </a:r>
                      <a:endParaRPr lang="en-US" sz="1800" b="0" i="0" u="none" strike="noStrike" dirty="0">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4075955427"/>
                  </a:ext>
                </a:extLst>
              </a:tr>
              <a:tr h="345758">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786380288"/>
                  </a:ext>
                </a:extLst>
              </a:tr>
              <a:tr h="345758">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956390508"/>
                  </a:ext>
                </a:extLst>
              </a:tr>
              <a:tr h="345758">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1292965529"/>
                  </a:ext>
                </a:extLst>
              </a:tr>
              <a:tr h="345758">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P</a:t>
                      </a:r>
                      <a:r>
                        <a:rPr lang="en-US" sz="1800" u="none" strike="noStrike" baseline="-25000" dirty="0">
                          <a:effectLst/>
                        </a:rPr>
                        <a:t>7</a:t>
                      </a:r>
                      <a:endParaRPr lang="en-US" sz="1800" b="0" i="0" u="none" strike="noStrike" dirty="0">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{1,17}</a:t>
                      </a:r>
                      <a:endParaRPr lang="en-US" sz="1800" b="0" i="0" u="none" strike="noStrike" dirty="0">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013273699"/>
                  </a:ext>
                </a:extLst>
              </a:tr>
            </a:tbl>
          </a:graphicData>
        </a:graphic>
      </p:graphicFrame>
      <p:graphicFrame>
        <p:nvGraphicFramePr>
          <p:cNvPr id="5" name="Table 4">
            <a:extLst>
              <a:ext uri="{FF2B5EF4-FFF2-40B4-BE49-F238E27FC236}">
                <a16:creationId xmlns:a16="http://schemas.microsoft.com/office/drawing/2014/main" id="{09F02844-DDAE-4A21-9F67-9F29B17F66CA}"/>
              </a:ext>
            </a:extLst>
          </p:cNvPr>
          <p:cNvGraphicFramePr>
            <a:graphicFrameLocks noGrp="1"/>
          </p:cNvGraphicFramePr>
          <p:nvPr>
            <p:extLst/>
          </p:nvPr>
        </p:nvGraphicFramePr>
        <p:xfrm>
          <a:off x="764069" y="3110120"/>
          <a:ext cx="7979880" cy="2766064"/>
        </p:xfrm>
        <a:graphic>
          <a:graphicData uri="http://schemas.openxmlformats.org/drawingml/2006/table">
            <a:tbl>
              <a:tblPr>
                <a:tableStyleId>{616DA210-FB5B-4158-B5E0-FEB733F419BA}</a:tableStyleId>
              </a:tblPr>
              <a:tblGrid>
                <a:gridCol w="664990">
                  <a:extLst>
                    <a:ext uri="{9D8B030D-6E8A-4147-A177-3AD203B41FA5}">
                      <a16:colId xmlns:a16="http://schemas.microsoft.com/office/drawing/2014/main" val="1291243833"/>
                    </a:ext>
                  </a:extLst>
                </a:gridCol>
                <a:gridCol w="664990">
                  <a:extLst>
                    <a:ext uri="{9D8B030D-6E8A-4147-A177-3AD203B41FA5}">
                      <a16:colId xmlns:a16="http://schemas.microsoft.com/office/drawing/2014/main" val="539635259"/>
                    </a:ext>
                  </a:extLst>
                </a:gridCol>
                <a:gridCol w="664990">
                  <a:extLst>
                    <a:ext uri="{9D8B030D-6E8A-4147-A177-3AD203B41FA5}">
                      <a16:colId xmlns:a16="http://schemas.microsoft.com/office/drawing/2014/main" val="1284551033"/>
                    </a:ext>
                  </a:extLst>
                </a:gridCol>
                <a:gridCol w="664990">
                  <a:extLst>
                    <a:ext uri="{9D8B030D-6E8A-4147-A177-3AD203B41FA5}">
                      <a16:colId xmlns:a16="http://schemas.microsoft.com/office/drawing/2014/main" val="2412474378"/>
                    </a:ext>
                  </a:extLst>
                </a:gridCol>
                <a:gridCol w="664990">
                  <a:extLst>
                    <a:ext uri="{9D8B030D-6E8A-4147-A177-3AD203B41FA5}">
                      <a16:colId xmlns:a16="http://schemas.microsoft.com/office/drawing/2014/main" val="4008108858"/>
                    </a:ext>
                  </a:extLst>
                </a:gridCol>
                <a:gridCol w="664990">
                  <a:extLst>
                    <a:ext uri="{9D8B030D-6E8A-4147-A177-3AD203B41FA5}">
                      <a16:colId xmlns:a16="http://schemas.microsoft.com/office/drawing/2014/main" val="2752150959"/>
                    </a:ext>
                  </a:extLst>
                </a:gridCol>
                <a:gridCol w="664990">
                  <a:extLst>
                    <a:ext uri="{9D8B030D-6E8A-4147-A177-3AD203B41FA5}">
                      <a16:colId xmlns:a16="http://schemas.microsoft.com/office/drawing/2014/main" val="2945087781"/>
                    </a:ext>
                  </a:extLst>
                </a:gridCol>
                <a:gridCol w="664990">
                  <a:extLst>
                    <a:ext uri="{9D8B030D-6E8A-4147-A177-3AD203B41FA5}">
                      <a16:colId xmlns:a16="http://schemas.microsoft.com/office/drawing/2014/main" val="1520948652"/>
                    </a:ext>
                  </a:extLst>
                </a:gridCol>
                <a:gridCol w="664990">
                  <a:extLst>
                    <a:ext uri="{9D8B030D-6E8A-4147-A177-3AD203B41FA5}">
                      <a16:colId xmlns:a16="http://schemas.microsoft.com/office/drawing/2014/main" val="404366469"/>
                    </a:ext>
                  </a:extLst>
                </a:gridCol>
                <a:gridCol w="664990">
                  <a:extLst>
                    <a:ext uri="{9D8B030D-6E8A-4147-A177-3AD203B41FA5}">
                      <a16:colId xmlns:a16="http://schemas.microsoft.com/office/drawing/2014/main" val="3570880783"/>
                    </a:ext>
                  </a:extLst>
                </a:gridCol>
                <a:gridCol w="664990">
                  <a:extLst>
                    <a:ext uri="{9D8B030D-6E8A-4147-A177-3AD203B41FA5}">
                      <a16:colId xmlns:a16="http://schemas.microsoft.com/office/drawing/2014/main" val="863155751"/>
                    </a:ext>
                  </a:extLst>
                </a:gridCol>
                <a:gridCol w="664990">
                  <a:extLst>
                    <a:ext uri="{9D8B030D-6E8A-4147-A177-3AD203B41FA5}">
                      <a16:colId xmlns:a16="http://schemas.microsoft.com/office/drawing/2014/main" val="2662781228"/>
                    </a:ext>
                  </a:extLst>
                </a:gridCol>
              </a:tblGrid>
              <a:tr h="345758">
                <a:tc gridSpan="2">
                  <a:txBody>
                    <a:bodyPr/>
                    <a:lstStyle/>
                    <a:p>
                      <a:pPr algn="l" fontAlgn="ctr"/>
                      <a:r>
                        <a:rPr lang="en-US" sz="1800" u="none" strike="noStrike">
                          <a:effectLst/>
                        </a:rPr>
                        <a:t>Sender=P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tc gridSpan="2">
                  <a:txBody>
                    <a:bodyPr/>
                    <a:lstStyle/>
                    <a:p>
                      <a:pPr algn="l" fontAlgn="ctr"/>
                      <a:r>
                        <a:rPr lang="en-US" sz="1800" u="none" strike="noStrike">
                          <a:effectLst/>
                        </a:rPr>
                        <a:t>Sender=P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hMerge="1">
                  <a:txBody>
                    <a:bodyPr/>
                    <a:lstStyle/>
                    <a:p>
                      <a:endParaRPr lang="en-US"/>
                    </a:p>
                  </a:txBody>
                  <a:tcPr/>
                </a:tc>
                <a:extLst>
                  <a:ext uri="{0D108BD9-81ED-4DB2-BD59-A6C34878D82A}">
                    <a16:rowId xmlns:a16="http://schemas.microsoft.com/office/drawing/2014/main" val="731910036"/>
                  </a:ext>
                </a:extLst>
              </a:tr>
              <a:tr h="345758">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Dest</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Msg</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14809802"/>
                  </a:ext>
                </a:extLst>
              </a:tr>
              <a:tr h="345758">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{0,</a:t>
                      </a:r>
                      <a:r>
                        <a:rPr lang="en-US" sz="1800" b="1" u="sng" strike="noStrike" dirty="0">
                          <a:effectLst/>
                        </a:rPr>
                        <a:t>12</a:t>
                      </a:r>
                      <a:r>
                        <a:rPr lang="en-US" sz="1800" u="none" strike="noStrike" dirty="0">
                          <a:effectLst/>
                        </a:rPr>
                        <a:t>}</a:t>
                      </a:r>
                      <a:endParaRPr lang="en-US" sz="1800" b="0" i="0" u="none" strike="noStrike" dirty="0">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{0,</a:t>
                      </a:r>
                      <a:r>
                        <a:rPr lang="en-US" sz="1800" b="1" u="sng" strike="noStrike" dirty="0">
                          <a:effectLst/>
                        </a:rPr>
                        <a:t>13</a:t>
                      </a:r>
                      <a:r>
                        <a:rPr lang="en-US" sz="1800" u="none" strike="noStrike" dirty="0">
                          <a:effectLst/>
                        </a:rPr>
                        <a:t>}</a:t>
                      </a:r>
                      <a:endParaRPr lang="en-US" sz="1800" b="0" i="0" u="none" strike="noStrike" dirty="0">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553045037"/>
                  </a:ext>
                </a:extLst>
              </a:tr>
              <a:tr h="345758">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4075955427"/>
                  </a:ext>
                </a:extLst>
              </a:tr>
              <a:tr h="345758">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786380288"/>
                  </a:ext>
                </a:extLst>
              </a:tr>
              <a:tr h="345758">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956390508"/>
                  </a:ext>
                </a:extLst>
              </a:tr>
              <a:tr h="345758">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{1,17}</a:t>
                      </a:r>
                      <a:endParaRPr lang="en-US" sz="1800" b="0" i="0" u="none" strike="noStrike">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1292965529"/>
                  </a:ext>
                </a:extLst>
              </a:tr>
              <a:tr h="345758">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{0,12}</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P</a:t>
                      </a:r>
                      <a:r>
                        <a:rPr lang="en-US" sz="1800" u="none" strike="noStrike" baseline="-25000" dirty="0">
                          <a:effectLst/>
                        </a:rPr>
                        <a:t>7</a:t>
                      </a:r>
                      <a:endParaRPr lang="en-US" sz="1800" b="0" i="0" u="none" strike="noStrike" dirty="0">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{0,13}</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{0,14}</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{1,15}</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{1,16}</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a:effectLst/>
                        </a:rPr>
                        <a:t>P</a:t>
                      </a:r>
                      <a:r>
                        <a:rPr lang="en-US" sz="1800" u="none" strike="noStrike" baseline="-25000">
                          <a:effectLst/>
                        </a:rPr>
                        <a:t>7</a:t>
                      </a:r>
                      <a:endParaRPr lang="en-US" sz="1800" b="0" i="0" u="none" strike="noStrike">
                        <a:solidFill>
                          <a:srgbClr val="3F3F3F"/>
                        </a:solidFill>
                        <a:effectLst/>
                        <a:latin typeface="Segoe UI" panose="020B0502040204020203" pitchFamily="34" charset="0"/>
                      </a:endParaRPr>
                    </a:p>
                  </a:txBody>
                  <a:tcPr marL="3572" marR="3572" marT="35719" marB="35719" anchor="ctr"/>
                </a:tc>
                <a:tc>
                  <a:txBody>
                    <a:bodyPr/>
                    <a:lstStyle/>
                    <a:p>
                      <a:pPr algn="l" fontAlgn="ctr"/>
                      <a:r>
                        <a:rPr lang="en-US" sz="1800" u="none" strike="noStrike" dirty="0">
                          <a:effectLst/>
                        </a:rPr>
                        <a:t>{1,17}</a:t>
                      </a:r>
                      <a:endParaRPr lang="en-US" sz="1800" b="0" i="0" u="none" strike="noStrike" dirty="0">
                        <a:solidFill>
                          <a:srgbClr val="3F3F3F"/>
                        </a:solidFill>
                        <a:effectLst/>
                        <a:latin typeface="Segoe UI" panose="020B0502040204020203" pitchFamily="34" charset="0"/>
                      </a:endParaRPr>
                    </a:p>
                  </a:txBody>
                  <a:tcPr marL="3572" marR="3572" marT="35719" marB="35719" anchor="ctr"/>
                </a:tc>
                <a:extLst>
                  <a:ext uri="{0D108BD9-81ED-4DB2-BD59-A6C34878D82A}">
                    <a16:rowId xmlns:a16="http://schemas.microsoft.com/office/drawing/2014/main" val="2013273699"/>
                  </a:ext>
                </a:extLst>
              </a:tr>
            </a:tbl>
          </a:graphicData>
        </a:graphic>
      </p:graphicFrame>
      <p:sp>
        <p:nvSpPr>
          <p:cNvPr id="6" name="Rectangle 5"/>
          <p:cNvSpPr/>
          <p:nvPr/>
        </p:nvSpPr>
        <p:spPr>
          <a:xfrm>
            <a:off x="1035558" y="4389120"/>
            <a:ext cx="7002018" cy="1282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{0,12} means that 2 is telling others that I received a message from 1 and the value was 0. Think about the Chinese whisper game.</a:t>
            </a:r>
          </a:p>
        </p:txBody>
      </p:sp>
      <p:pic>
        <p:nvPicPr>
          <p:cNvPr id="7" name="Picture 2" descr="Image result for Chinese whisp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1580" y="3074846"/>
            <a:ext cx="1971992" cy="1109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560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2C5E-B9D6-49A1-BF1C-D19823A03117}"/>
              </a:ext>
            </a:extLst>
          </p:cNvPr>
          <p:cNvSpPr>
            <a:spLocks noGrp="1"/>
          </p:cNvSpPr>
          <p:nvPr>
            <p:ph type="title"/>
          </p:nvPr>
        </p:nvSpPr>
        <p:spPr/>
        <p:txBody>
          <a:bodyPr/>
          <a:lstStyle/>
          <a:p>
            <a:r>
              <a:rPr lang="en-US" dirty="0"/>
              <a:t>Round2</a:t>
            </a:r>
          </a:p>
        </p:txBody>
      </p:sp>
      <p:sp>
        <p:nvSpPr>
          <p:cNvPr id="3" name="Content Placeholder 2">
            <a:extLst>
              <a:ext uri="{FF2B5EF4-FFF2-40B4-BE49-F238E27FC236}">
                <a16:creationId xmlns:a16="http://schemas.microsoft.com/office/drawing/2014/main" id="{6168992B-CCE6-415D-9D2D-E5C780D5B0BC}"/>
              </a:ext>
            </a:extLst>
          </p:cNvPr>
          <p:cNvSpPr>
            <a:spLocks noGrp="1"/>
          </p:cNvSpPr>
          <p:nvPr>
            <p:ph idx="1"/>
          </p:nvPr>
        </p:nvSpPr>
        <p:spPr/>
        <p:txBody>
          <a:bodyPr/>
          <a:lstStyle/>
          <a:p>
            <a:r>
              <a:rPr lang="en-US" dirty="0"/>
              <a:t>Each process (not the source general) will send message to all other </a:t>
            </a:r>
            <a:r>
              <a:rPr lang="en-US" dirty="0" smtClean="0"/>
              <a:t>lieutenants </a:t>
            </a:r>
            <a:r>
              <a:rPr lang="en-US" dirty="0"/>
              <a:t>– cycles are not allowed.</a:t>
            </a:r>
          </a:p>
        </p:txBody>
      </p:sp>
      <p:graphicFrame>
        <p:nvGraphicFramePr>
          <p:cNvPr id="4" name="Table 3">
            <a:extLst>
              <a:ext uri="{FF2B5EF4-FFF2-40B4-BE49-F238E27FC236}">
                <a16:creationId xmlns:a16="http://schemas.microsoft.com/office/drawing/2014/main" id="{4480A695-5352-42B4-8536-0549809D8945}"/>
              </a:ext>
            </a:extLst>
          </p:cNvPr>
          <p:cNvGraphicFramePr>
            <a:graphicFrameLocks noGrp="1"/>
          </p:cNvGraphicFramePr>
          <p:nvPr>
            <p:extLst>
              <p:ext uri="{D42A27DB-BD31-4B8C-83A1-F6EECF244321}">
                <p14:modId xmlns:p14="http://schemas.microsoft.com/office/powerpoint/2010/main" val="3459771592"/>
              </p:ext>
            </p:extLst>
          </p:nvPr>
        </p:nvGraphicFramePr>
        <p:xfrm>
          <a:off x="736272" y="2802577"/>
          <a:ext cx="7169064" cy="1792992"/>
        </p:xfrm>
        <a:graphic>
          <a:graphicData uri="http://schemas.openxmlformats.org/drawingml/2006/table">
            <a:tbl>
              <a:tblPr>
                <a:tableStyleId>{616DA210-FB5B-4158-B5E0-FEB733F419BA}</a:tableStyleId>
              </a:tblPr>
              <a:tblGrid>
                <a:gridCol w="1194844">
                  <a:extLst>
                    <a:ext uri="{9D8B030D-6E8A-4147-A177-3AD203B41FA5}">
                      <a16:colId xmlns:a16="http://schemas.microsoft.com/office/drawing/2014/main" val="873379253"/>
                    </a:ext>
                  </a:extLst>
                </a:gridCol>
                <a:gridCol w="1194844">
                  <a:extLst>
                    <a:ext uri="{9D8B030D-6E8A-4147-A177-3AD203B41FA5}">
                      <a16:colId xmlns:a16="http://schemas.microsoft.com/office/drawing/2014/main" val="2772022475"/>
                    </a:ext>
                  </a:extLst>
                </a:gridCol>
                <a:gridCol w="1194844">
                  <a:extLst>
                    <a:ext uri="{9D8B030D-6E8A-4147-A177-3AD203B41FA5}">
                      <a16:colId xmlns:a16="http://schemas.microsoft.com/office/drawing/2014/main" val="1228671315"/>
                    </a:ext>
                  </a:extLst>
                </a:gridCol>
                <a:gridCol w="1194844">
                  <a:extLst>
                    <a:ext uri="{9D8B030D-6E8A-4147-A177-3AD203B41FA5}">
                      <a16:colId xmlns:a16="http://schemas.microsoft.com/office/drawing/2014/main" val="3028740992"/>
                    </a:ext>
                  </a:extLst>
                </a:gridCol>
                <a:gridCol w="1194844">
                  <a:extLst>
                    <a:ext uri="{9D8B030D-6E8A-4147-A177-3AD203B41FA5}">
                      <a16:colId xmlns:a16="http://schemas.microsoft.com/office/drawing/2014/main" val="1753220909"/>
                    </a:ext>
                  </a:extLst>
                </a:gridCol>
                <a:gridCol w="1194844">
                  <a:extLst>
                    <a:ext uri="{9D8B030D-6E8A-4147-A177-3AD203B41FA5}">
                      <a16:colId xmlns:a16="http://schemas.microsoft.com/office/drawing/2014/main" val="3675708084"/>
                    </a:ext>
                  </a:extLst>
                </a:gridCol>
              </a:tblGrid>
              <a:tr h="362509">
                <a:tc>
                  <a:txBody>
                    <a:bodyPr/>
                    <a:lstStyle/>
                    <a:p>
                      <a:r>
                        <a:rPr lang="en-US" sz="1300">
                          <a:effectLst/>
                        </a:rPr>
                        <a:t>Sender=P</a:t>
                      </a:r>
                      <a:r>
                        <a:rPr lang="en-US" sz="1300" baseline="-25000">
                          <a:effectLst/>
                        </a:rPr>
                        <a:t>2</a:t>
                      </a:r>
                      <a:endParaRPr lang="en-US" sz="1300">
                        <a:effectLst/>
                      </a:endParaRPr>
                    </a:p>
                  </a:txBody>
                  <a:tcPr marL="53579" marR="53579" marT="35719" marB="35719" anchor="ctr"/>
                </a:tc>
                <a:tc>
                  <a:txBody>
                    <a:bodyPr/>
                    <a:lstStyle/>
                    <a:p>
                      <a:r>
                        <a:rPr lang="en-US" sz="1300">
                          <a:effectLst/>
                        </a:rPr>
                        <a:t>Sender=P</a:t>
                      </a:r>
                      <a:r>
                        <a:rPr lang="en-US" sz="1300" baseline="-25000">
                          <a:effectLst/>
                        </a:rPr>
                        <a:t>3</a:t>
                      </a:r>
                      <a:endParaRPr lang="en-US" sz="1300">
                        <a:effectLst/>
                      </a:endParaRPr>
                    </a:p>
                  </a:txBody>
                  <a:tcPr marL="53579" marR="53579" marT="35719" marB="35719" anchor="ctr"/>
                </a:tc>
                <a:tc>
                  <a:txBody>
                    <a:bodyPr/>
                    <a:lstStyle/>
                    <a:p>
                      <a:r>
                        <a:rPr lang="en-US" sz="1300">
                          <a:effectLst/>
                        </a:rPr>
                        <a:t>Sender=P</a:t>
                      </a:r>
                      <a:r>
                        <a:rPr lang="en-US" sz="1300" baseline="-25000">
                          <a:effectLst/>
                        </a:rPr>
                        <a:t>4</a:t>
                      </a:r>
                      <a:endParaRPr lang="en-US" sz="1300">
                        <a:effectLst/>
                      </a:endParaRPr>
                    </a:p>
                  </a:txBody>
                  <a:tcPr marL="53579" marR="53579" marT="35719" marB="35719" anchor="ctr"/>
                </a:tc>
                <a:tc>
                  <a:txBody>
                    <a:bodyPr/>
                    <a:lstStyle/>
                    <a:p>
                      <a:r>
                        <a:rPr lang="en-US" sz="1300">
                          <a:effectLst/>
                        </a:rPr>
                        <a:t>Sender=P</a:t>
                      </a:r>
                      <a:r>
                        <a:rPr lang="en-US" sz="1300" baseline="-25000">
                          <a:effectLst/>
                        </a:rPr>
                        <a:t>5</a:t>
                      </a:r>
                      <a:endParaRPr lang="en-US" sz="1300">
                        <a:effectLst/>
                      </a:endParaRPr>
                    </a:p>
                  </a:txBody>
                  <a:tcPr marL="53579" marR="53579" marT="35719" marB="35719" anchor="ctr"/>
                </a:tc>
                <a:tc>
                  <a:txBody>
                    <a:bodyPr/>
                    <a:lstStyle/>
                    <a:p>
                      <a:r>
                        <a:rPr lang="en-US" sz="1300">
                          <a:effectLst/>
                        </a:rPr>
                        <a:t>Sender=P</a:t>
                      </a:r>
                      <a:r>
                        <a:rPr lang="en-US" sz="1300" baseline="-25000">
                          <a:effectLst/>
                        </a:rPr>
                        <a:t>6</a:t>
                      </a:r>
                      <a:endParaRPr lang="en-US" sz="1300">
                        <a:effectLst/>
                      </a:endParaRPr>
                    </a:p>
                  </a:txBody>
                  <a:tcPr marL="53579" marR="53579" marT="35719" marB="35719" anchor="ctr"/>
                </a:tc>
                <a:tc>
                  <a:txBody>
                    <a:bodyPr/>
                    <a:lstStyle/>
                    <a:p>
                      <a:r>
                        <a:rPr lang="en-US" sz="1300">
                          <a:effectLst/>
                        </a:rPr>
                        <a:t>Sender=P</a:t>
                      </a:r>
                      <a:r>
                        <a:rPr lang="en-US" sz="1300" baseline="-25000">
                          <a:effectLst/>
                        </a:rPr>
                        <a:t>7</a:t>
                      </a:r>
                      <a:endParaRPr lang="en-US" sz="1300">
                        <a:effectLst/>
                      </a:endParaRPr>
                    </a:p>
                  </a:txBody>
                  <a:tcPr marL="53579" marR="53579" marT="35719" marB="35719" anchor="ctr"/>
                </a:tc>
                <a:extLst>
                  <a:ext uri="{0D108BD9-81ED-4DB2-BD59-A6C34878D82A}">
                    <a16:rowId xmlns:a16="http://schemas.microsoft.com/office/drawing/2014/main" val="2261200767"/>
                  </a:ext>
                </a:extLst>
              </a:tr>
              <a:tr h="1430483">
                <a:tc>
                  <a:txBody>
                    <a:bodyPr/>
                    <a:lstStyle/>
                    <a:p>
                      <a:r>
                        <a:rPr lang="en-US" sz="1300" dirty="0">
                          <a:effectLst/>
                        </a:rPr>
                        <a:t>{0,132}</a:t>
                      </a:r>
                      <a:br>
                        <a:rPr lang="en-US" sz="1300" dirty="0">
                          <a:effectLst/>
                        </a:rPr>
                      </a:br>
                      <a:r>
                        <a:rPr lang="en-US" sz="1300" dirty="0">
                          <a:effectLst/>
                        </a:rPr>
                        <a:t>{0,142}</a:t>
                      </a:r>
                      <a:br>
                        <a:rPr lang="en-US" sz="1300" dirty="0">
                          <a:effectLst/>
                        </a:rPr>
                      </a:br>
                      <a:r>
                        <a:rPr lang="en-US" sz="1300" dirty="0">
                          <a:effectLst/>
                        </a:rPr>
                        <a:t>{1,152}</a:t>
                      </a:r>
                      <a:br>
                        <a:rPr lang="en-US" sz="1300" dirty="0">
                          <a:effectLst/>
                        </a:rPr>
                      </a:br>
                      <a:r>
                        <a:rPr lang="en-US" sz="1300" dirty="0">
                          <a:effectLst/>
                        </a:rPr>
                        <a:t>{1,162}</a:t>
                      </a:r>
                      <a:br>
                        <a:rPr lang="en-US" sz="1300" dirty="0">
                          <a:effectLst/>
                        </a:rPr>
                      </a:br>
                      <a:r>
                        <a:rPr lang="en-US" sz="1300" dirty="0">
                          <a:effectLst/>
                        </a:rPr>
                        <a:t>{1,172}</a:t>
                      </a:r>
                    </a:p>
                  </a:txBody>
                  <a:tcPr marL="53579" marR="53579" marT="35719" marB="35719" anchor="ctr"/>
                </a:tc>
                <a:tc>
                  <a:txBody>
                    <a:bodyPr/>
                    <a:lstStyle/>
                    <a:p>
                      <a:r>
                        <a:rPr lang="en-US" sz="1300">
                          <a:effectLst/>
                        </a:rPr>
                        <a:t>{0,123}</a:t>
                      </a:r>
                      <a:br>
                        <a:rPr lang="en-US" sz="1300">
                          <a:effectLst/>
                        </a:rPr>
                      </a:br>
                      <a:r>
                        <a:rPr lang="en-US" sz="1300">
                          <a:effectLst/>
                        </a:rPr>
                        <a:t>{0,143}</a:t>
                      </a:r>
                      <a:br>
                        <a:rPr lang="en-US" sz="1300">
                          <a:effectLst/>
                        </a:rPr>
                      </a:br>
                      <a:r>
                        <a:rPr lang="en-US" sz="1300">
                          <a:effectLst/>
                        </a:rPr>
                        <a:t>{1,153}</a:t>
                      </a:r>
                      <a:br>
                        <a:rPr lang="en-US" sz="1300">
                          <a:effectLst/>
                        </a:rPr>
                      </a:br>
                      <a:r>
                        <a:rPr lang="en-US" sz="1300">
                          <a:effectLst/>
                        </a:rPr>
                        <a:t>{1,163}</a:t>
                      </a:r>
                      <a:br>
                        <a:rPr lang="en-US" sz="1300">
                          <a:effectLst/>
                        </a:rPr>
                      </a:br>
                      <a:r>
                        <a:rPr lang="en-US" sz="1300">
                          <a:effectLst/>
                        </a:rPr>
                        <a:t>{1,173}</a:t>
                      </a:r>
                    </a:p>
                  </a:txBody>
                  <a:tcPr marL="53579" marR="53579" marT="35719" marB="35719" anchor="ctr"/>
                </a:tc>
                <a:tc>
                  <a:txBody>
                    <a:bodyPr/>
                    <a:lstStyle/>
                    <a:p>
                      <a:r>
                        <a:rPr lang="en-US" sz="1300">
                          <a:effectLst/>
                        </a:rPr>
                        <a:t>{0,124}</a:t>
                      </a:r>
                      <a:br>
                        <a:rPr lang="en-US" sz="1300">
                          <a:effectLst/>
                        </a:rPr>
                      </a:br>
                      <a:r>
                        <a:rPr lang="en-US" sz="1300">
                          <a:effectLst/>
                        </a:rPr>
                        <a:t>{0,134}</a:t>
                      </a:r>
                      <a:br>
                        <a:rPr lang="en-US" sz="1300">
                          <a:effectLst/>
                        </a:rPr>
                      </a:br>
                      <a:r>
                        <a:rPr lang="en-US" sz="1300">
                          <a:effectLst/>
                        </a:rPr>
                        <a:t>{1,154}</a:t>
                      </a:r>
                      <a:br>
                        <a:rPr lang="en-US" sz="1300">
                          <a:effectLst/>
                        </a:rPr>
                      </a:br>
                      <a:r>
                        <a:rPr lang="en-US" sz="1300">
                          <a:effectLst/>
                        </a:rPr>
                        <a:t>{1,164}</a:t>
                      </a:r>
                      <a:br>
                        <a:rPr lang="en-US" sz="1300">
                          <a:effectLst/>
                        </a:rPr>
                      </a:br>
                      <a:r>
                        <a:rPr lang="en-US" sz="1300">
                          <a:effectLst/>
                        </a:rPr>
                        <a:t>{1,174}</a:t>
                      </a:r>
                    </a:p>
                  </a:txBody>
                  <a:tcPr marL="53579" marR="53579" marT="35719" marB="35719" anchor="ctr"/>
                </a:tc>
                <a:tc>
                  <a:txBody>
                    <a:bodyPr/>
                    <a:lstStyle/>
                    <a:p>
                      <a:r>
                        <a:rPr lang="en-US" sz="1300">
                          <a:effectLst/>
                        </a:rPr>
                        <a:t>{0,125}</a:t>
                      </a:r>
                      <a:br>
                        <a:rPr lang="en-US" sz="1300">
                          <a:effectLst/>
                        </a:rPr>
                      </a:br>
                      <a:r>
                        <a:rPr lang="en-US" sz="1300">
                          <a:effectLst/>
                        </a:rPr>
                        <a:t>{0,135}</a:t>
                      </a:r>
                      <a:br>
                        <a:rPr lang="en-US" sz="1300">
                          <a:effectLst/>
                        </a:rPr>
                      </a:br>
                      <a:r>
                        <a:rPr lang="en-US" sz="1300">
                          <a:effectLst/>
                        </a:rPr>
                        <a:t>{0,145}</a:t>
                      </a:r>
                      <a:br>
                        <a:rPr lang="en-US" sz="1300">
                          <a:effectLst/>
                        </a:rPr>
                      </a:br>
                      <a:r>
                        <a:rPr lang="en-US" sz="1300">
                          <a:effectLst/>
                        </a:rPr>
                        <a:t>{1,165}</a:t>
                      </a:r>
                      <a:br>
                        <a:rPr lang="en-US" sz="1300">
                          <a:effectLst/>
                        </a:rPr>
                      </a:br>
                      <a:r>
                        <a:rPr lang="en-US" sz="1300">
                          <a:effectLst/>
                        </a:rPr>
                        <a:t>{1,175}</a:t>
                      </a:r>
                    </a:p>
                  </a:txBody>
                  <a:tcPr marL="53579" marR="53579" marT="35719" marB="35719" anchor="ctr"/>
                </a:tc>
                <a:tc>
                  <a:txBody>
                    <a:bodyPr/>
                    <a:lstStyle/>
                    <a:p>
                      <a:r>
                        <a:rPr lang="en-US" sz="1300" dirty="0">
                          <a:effectLst/>
                        </a:rPr>
                        <a:t>{0,126}</a:t>
                      </a:r>
                      <a:br>
                        <a:rPr lang="en-US" sz="1300" dirty="0">
                          <a:effectLst/>
                        </a:rPr>
                      </a:br>
                      <a:r>
                        <a:rPr lang="en-US" sz="1300" dirty="0">
                          <a:effectLst/>
                        </a:rPr>
                        <a:t>{0,136}</a:t>
                      </a:r>
                      <a:br>
                        <a:rPr lang="en-US" sz="1300" dirty="0">
                          <a:effectLst/>
                        </a:rPr>
                      </a:br>
                      <a:r>
                        <a:rPr lang="en-US" sz="1300" dirty="0">
                          <a:effectLst/>
                        </a:rPr>
                        <a:t>{0,146}</a:t>
                      </a:r>
                      <a:br>
                        <a:rPr lang="en-US" sz="1300" dirty="0">
                          <a:effectLst/>
                        </a:rPr>
                      </a:br>
                      <a:r>
                        <a:rPr lang="en-US" sz="1300" dirty="0">
                          <a:effectLst/>
                        </a:rPr>
                        <a:t>{1,156}</a:t>
                      </a:r>
                      <a:br>
                        <a:rPr lang="en-US" sz="1300" dirty="0">
                          <a:effectLst/>
                        </a:rPr>
                      </a:br>
                      <a:r>
                        <a:rPr lang="en-US" sz="1300" dirty="0">
                          <a:effectLst/>
                        </a:rPr>
                        <a:t>{1,176}</a:t>
                      </a:r>
                    </a:p>
                  </a:txBody>
                  <a:tcPr marL="53579" marR="53579" marT="35719" marB="35719" anchor="ctr"/>
                </a:tc>
                <a:tc>
                  <a:txBody>
                    <a:bodyPr/>
                    <a:lstStyle/>
                    <a:p>
                      <a:r>
                        <a:rPr lang="en-US" sz="1300" dirty="0">
                          <a:effectLst/>
                        </a:rPr>
                        <a:t>{0,127}</a:t>
                      </a:r>
                      <a:br>
                        <a:rPr lang="en-US" sz="1300" dirty="0">
                          <a:effectLst/>
                        </a:rPr>
                      </a:br>
                      <a:r>
                        <a:rPr lang="en-US" sz="1300" dirty="0">
                          <a:effectLst/>
                        </a:rPr>
                        <a:t>{0,137}</a:t>
                      </a:r>
                      <a:br>
                        <a:rPr lang="en-US" sz="1300" dirty="0">
                          <a:effectLst/>
                        </a:rPr>
                      </a:br>
                      <a:r>
                        <a:rPr lang="en-US" sz="1300" dirty="0">
                          <a:effectLst/>
                        </a:rPr>
                        <a:t>{0,147}</a:t>
                      </a:r>
                      <a:br>
                        <a:rPr lang="en-US" sz="1300" dirty="0">
                          <a:effectLst/>
                        </a:rPr>
                      </a:br>
                      <a:r>
                        <a:rPr lang="en-US" sz="1300" dirty="0">
                          <a:effectLst/>
                        </a:rPr>
                        <a:t>{1,157}</a:t>
                      </a:r>
                      <a:br>
                        <a:rPr lang="en-US" sz="1300" dirty="0">
                          <a:effectLst/>
                        </a:rPr>
                      </a:br>
                      <a:r>
                        <a:rPr lang="en-US" sz="1300" dirty="0">
                          <a:effectLst/>
                        </a:rPr>
                        <a:t>{1,167}</a:t>
                      </a:r>
                    </a:p>
                  </a:txBody>
                  <a:tcPr marL="53579" marR="53579" marT="35719" marB="35719" anchor="ctr"/>
                </a:tc>
                <a:extLst>
                  <a:ext uri="{0D108BD9-81ED-4DB2-BD59-A6C34878D82A}">
                    <a16:rowId xmlns:a16="http://schemas.microsoft.com/office/drawing/2014/main" val="3843507039"/>
                  </a:ext>
                </a:extLst>
              </a:tr>
            </a:tbl>
          </a:graphicData>
        </a:graphic>
      </p:graphicFrame>
      <p:sp>
        <p:nvSpPr>
          <p:cNvPr id="5" name="Rectangle 4"/>
          <p:cNvSpPr/>
          <p:nvPr/>
        </p:nvSpPr>
        <p:spPr>
          <a:xfrm>
            <a:off x="1070991" y="4732820"/>
            <a:ext cx="7002018" cy="969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{0,132} Two is telling others that I received a message from 3 which says that 3 received a message from 1 which was 0</a:t>
            </a:r>
          </a:p>
        </p:txBody>
      </p:sp>
      <p:sp>
        <p:nvSpPr>
          <p:cNvPr id="6" name="Rectangle 5"/>
          <p:cNvSpPr/>
          <p:nvPr/>
        </p:nvSpPr>
        <p:spPr>
          <a:xfrm>
            <a:off x="457200" y="5936687"/>
            <a:ext cx="822960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111111"/>
                </a:solidFill>
                <a:latin typeface="-apple-system"/>
              </a:rPr>
              <a:t>The five messages shown in P</a:t>
            </a:r>
            <a:r>
              <a:rPr lang="en-US" baseline="-25000" dirty="0">
                <a:solidFill>
                  <a:srgbClr val="111111"/>
                </a:solidFill>
                <a:latin typeface="-apple-system"/>
              </a:rPr>
              <a:t>2</a:t>
            </a:r>
            <a:r>
              <a:rPr lang="en-US" dirty="0">
                <a:solidFill>
                  <a:srgbClr val="111111"/>
                </a:solidFill>
                <a:latin typeface="-apple-system"/>
              </a:rPr>
              <a:t>’s column in the table are sent to all six lieutenant processes, include itself.</a:t>
            </a:r>
            <a:endParaRPr lang="en-US" dirty="0"/>
          </a:p>
        </p:txBody>
      </p:sp>
    </p:spTree>
    <p:extLst>
      <p:ext uri="{BB962C8B-B14F-4D97-AF65-F5344CB8AC3E}">
        <p14:creationId xmlns:p14="http://schemas.microsoft.com/office/powerpoint/2010/main" val="29748805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rounds</a:t>
            </a:r>
            <a:endParaRPr lang="en-US" dirty="0"/>
          </a:p>
        </p:txBody>
      </p:sp>
      <p:sp>
        <p:nvSpPr>
          <p:cNvPr id="3" name="Content Placeholder 2"/>
          <p:cNvSpPr>
            <a:spLocks noGrp="1"/>
          </p:cNvSpPr>
          <p:nvPr>
            <p:ph idx="1"/>
          </p:nvPr>
        </p:nvSpPr>
        <p:spPr/>
        <p:txBody>
          <a:bodyPr/>
          <a:lstStyle/>
          <a:p>
            <a:r>
              <a:rPr lang="en-US" dirty="0" smtClean="0"/>
              <a:t>If 2 faulty nodes then there will be 3 rounds, rounds 0, round 1 and round 2.</a:t>
            </a:r>
            <a:endParaRPr lang="en-US" dirty="0"/>
          </a:p>
        </p:txBody>
      </p:sp>
    </p:spTree>
    <p:extLst>
      <p:ext uri="{BB962C8B-B14F-4D97-AF65-F5344CB8AC3E}">
        <p14:creationId xmlns:p14="http://schemas.microsoft.com/office/powerpoint/2010/main" val="39686201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E976-CC2B-4050-B3D0-D3F60D43EBE4}"/>
              </a:ext>
            </a:extLst>
          </p:cNvPr>
          <p:cNvSpPr>
            <a:spLocks noGrp="1"/>
          </p:cNvSpPr>
          <p:nvPr>
            <p:ph type="title"/>
          </p:nvPr>
        </p:nvSpPr>
        <p:spPr/>
        <p:txBody>
          <a:bodyPr/>
          <a:lstStyle/>
          <a:p>
            <a:r>
              <a:rPr lang="en-US" dirty="0"/>
              <a:t>Tree Storage</a:t>
            </a:r>
          </a:p>
        </p:txBody>
      </p:sp>
      <p:sp>
        <p:nvSpPr>
          <p:cNvPr id="3" name="Content Placeholder 2">
            <a:extLst>
              <a:ext uri="{FF2B5EF4-FFF2-40B4-BE49-F238E27FC236}">
                <a16:creationId xmlns:a16="http://schemas.microsoft.com/office/drawing/2014/main" id="{97B8A56B-CDE7-4BA9-97C8-DC115C1BA780}"/>
              </a:ext>
            </a:extLst>
          </p:cNvPr>
          <p:cNvSpPr>
            <a:spLocks noGrp="1"/>
          </p:cNvSpPr>
          <p:nvPr>
            <p:ph idx="1"/>
          </p:nvPr>
        </p:nvSpPr>
        <p:spPr>
          <a:xfrm>
            <a:off x="130629" y="1365662"/>
            <a:ext cx="4382979" cy="4124311"/>
          </a:xfrm>
        </p:spPr>
        <p:txBody>
          <a:bodyPr>
            <a:normAutofit fontScale="85000" lnSpcReduction="10000"/>
          </a:bodyPr>
          <a:lstStyle/>
          <a:p>
            <a:r>
              <a:rPr lang="en-US" dirty="0"/>
              <a:t>Each process stores all messages it has received in a tree structure.</a:t>
            </a:r>
          </a:p>
          <a:p>
            <a:r>
              <a:rPr lang="en-US" dirty="0"/>
              <a:t>While sending messages in each round, processes are also accumulating incoming messages. The messages are stored in a tree format, with each round of messages occupying one level of the tree. </a:t>
            </a:r>
          </a:p>
        </p:txBody>
      </p:sp>
      <p:pic>
        <p:nvPicPr>
          <p:cNvPr id="4" name="Picture 2" descr="A much more complicated tree with seven nodes and two faulty processes">
            <a:extLst>
              <a:ext uri="{FF2B5EF4-FFF2-40B4-BE49-F238E27FC236}">
                <a16:creationId xmlns:a16="http://schemas.microsoft.com/office/drawing/2014/main" id="{4B3ADB50-C403-4C10-A28F-62E59D607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534" y="942944"/>
            <a:ext cx="3406485" cy="61010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54E7D8-8764-47DB-8AA2-7CC89B5C23BC}"/>
              </a:ext>
            </a:extLst>
          </p:cNvPr>
          <p:cNvSpPr txBox="1"/>
          <p:nvPr/>
        </p:nvSpPr>
        <p:spPr>
          <a:xfrm>
            <a:off x="457200" y="5543359"/>
            <a:ext cx="6127896" cy="369332"/>
          </a:xfrm>
          <a:prstGeom prst="rect">
            <a:avLst/>
          </a:prstGeom>
          <a:noFill/>
        </p:spPr>
        <p:txBody>
          <a:bodyPr wrap="none" rtlCol="0">
            <a:spAutoFit/>
          </a:bodyPr>
          <a:lstStyle/>
          <a:p>
            <a:r>
              <a:rPr lang="en-US" dirty="0"/>
              <a:t>An example t</a:t>
            </a:r>
            <a:r>
              <a:rPr lang="en-US" b="1" dirty="0"/>
              <a:t>ree with </a:t>
            </a:r>
            <a:r>
              <a:rPr lang="en-US" b="1" i="1" dirty="0"/>
              <a:t>n=7</a:t>
            </a:r>
            <a:r>
              <a:rPr lang="en-US" b="1" dirty="0"/>
              <a:t>, </a:t>
            </a:r>
            <a:r>
              <a:rPr lang="en-US" b="1" i="1" dirty="0"/>
              <a:t>m=2</a:t>
            </a:r>
            <a:r>
              <a:rPr lang="en-US" b="1" dirty="0"/>
              <a:t>, and faulty processes P</a:t>
            </a:r>
            <a:r>
              <a:rPr lang="en-US" b="1" baseline="-25000" dirty="0"/>
              <a:t>6</a:t>
            </a:r>
            <a:r>
              <a:rPr lang="en-US" b="1" dirty="0"/>
              <a:t> and P</a:t>
            </a:r>
            <a:r>
              <a:rPr lang="en-US" b="1" baseline="-25000" dirty="0"/>
              <a:t>7</a:t>
            </a:r>
            <a:endParaRPr lang="en-US" dirty="0"/>
          </a:p>
        </p:txBody>
      </p:sp>
    </p:spTree>
    <p:extLst>
      <p:ext uri="{BB962C8B-B14F-4D97-AF65-F5344CB8AC3E}">
        <p14:creationId xmlns:p14="http://schemas.microsoft.com/office/powerpoint/2010/main" val="3496156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3" name="Rectangle 3"/>
          <p:cNvSpPr>
            <a:spLocks noGrp="1" noChangeArrowheads="1"/>
          </p:cNvSpPr>
          <p:nvPr>
            <p:ph type="title"/>
          </p:nvPr>
        </p:nvSpPr>
        <p:spPr>
          <a:xfrm>
            <a:off x="228600" y="228600"/>
            <a:ext cx="8686800" cy="533400"/>
          </a:xfrm>
        </p:spPr>
        <p:txBody>
          <a:bodyPr>
            <a:normAutofit fontScale="90000"/>
          </a:bodyPr>
          <a:lstStyle/>
          <a:p>
            <a:r>
              <a:rPr lang="en-US" altLang="en-US" sz="3200"/>
              <a:t>Recovery Block Scheme: The Idea</a:t>
            </a:r>
          </a:p>
        </p:txBody>
      </p:sp>
      <p:sp>
        <p:nvSpPr>
          <p:cNvPr id="732164" name="Text Box 4"/>
          <p:cNvSpPr txBox="1">
            <a:spLocks noChangeArrowheads="1"/>
          </p:cNvSpPr>
          <p:nvPr/>
        </p:nvSpPr>
        <p:spPr bwMode="auto">
          <a:xfrm>
            <a:off x="533400" y="914400"/>
            <a:ext cx="800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0">
                <a:solidFill>
                  <a:srgbClr val="000000"/>
                </a:solidFill>
                <a:latin typeface="Arial" panose="020B0604020202020204" pitchFamily="34" charset="0"/>
                <a:cs typeface="Times New Roman" panose="02020603050405020304" pitchFamily="18" charset="0"/>
              </a:rPr>
              <a:t>The software counterpart to standby sparing for hardware</a:t>
            </a:r>
          </a:p>
        </p:txBody>
      </p:sp>
      <p:sp>
        <p:nvSpPr>
          <p:cNvPr id="732165" name="Text Box 5"/>
          <p:cNvSpPr txBox="1">
            <a:spLocks noChangeArrowheads="1"/>
          </p:cNvSpPr>
          <p:nvPr/>
        </p:nvSpPr>
        <p:spPr bwMode="auto">
          <a:xfrm>
            <a:off x="533400" y="1447800"/>
            <a:ext cx="800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Suppose we can verify the result of a software module by subjecting it to an acceptance test</a:t>
            </a:r>
          </a:p>
        </p:txBody>
      </p:sp>
      <p:sp>
        <p:nvSpPr>
          <p:cNvPr id="732166" name="Text Box 6"/>
          <p:cNvSpPr txBox="1">
            <a:spLocks noChangeArrowheads="1"/>
          </p:cNvSpPr>
          <p:nvPr/>
        </p:nvSpPr>
        <p:spPr bwMode="auto">
          <a:xfrm>
            <a:off x="1447800" y="2209800"/>
            <a:ext cx="3352800" cy="21494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a:solidFill>
                  <a:srgbClr val="000000"/>
                </a:solidFill>
                <a:latin typeface="Arial" panose="020B0604020202020204" pitchFamily="34" charset="0"/>
                <a:cs typeface="Times New Roman" panose="02020603050405020304" pitchFamily="18" charset="0"/>
              </a:rPr>
              <a:t>ensure</a:t>
            </a: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b="0" i="1">
                <a:solidFill>
                  <a:srgbClr val="000000"/>
                </a:solidFill>
                <a:latin typeface="Arial" panose="020B0604020202020204" pitchFamily="34" charset="0"/>
                <a:cs typeface="Times New Roman" panose="02020603050405020304" pitchFamily="18" charset="0"/>
              </a:rPr>
              <a:t>acceptance test</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a:solidFill>
                  <a:srgbClr val="000000"/>
                </a:solidFill>
                <a:latin typeface="Arial" panose="020B0604020202020204" pitchFamily="34" charset="0"/>
                <a:cs typeface="Times New Roman" panose="02020603050405020304" pitchFamily="18" charset="0"/>
              </a:rPr>
              <a:t>by</a:t>
            </a: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b="0" i="1">
                <a:solidFill>
                  <a:srgbClr val="000000"/>
                </a:solidFill>
                <a:latin typeface="Arial" panose="020B0604020202020204" pitchFamily="34" charset="0"/>
                <a:cs typeface="Times New Roman" panose="02020603050405020304" pitchFamily="18" charset="0"/>
              </a:rPr>
              <a:t>primary module</a:t>
            </a:r>
          </a:p>
          <a:p>
            <a:pPr>
              <a:lnSpc>
                <a:spcPct val="85000"/>
              </a:lnSpc>
            </a:pPr>
            <a:r>
              <a:rPr lang="en-US" altLang="en-US" sz="2000">
                <a:solidFill>
                  <a:srgbClr val="000000"/>
                </a:solidFill>
                <a:latin typeface="Arial" panose="020B0604020202020204" pitchFamily="34" charset="0"/>
                <a:cs typeface="Times New Roman" panose="02020603050405020304" pitchFamily="18" charset="0"/>
              </a:rPr>
              <a:t>else by</a:t>
            </a: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b="0" i="1">
                <a:solidFill>
                  <a:srgbClr val="000000"/>
                </a:solidFill>
                <a:latin typeface="Arial" panose="020B0604020202020204" pitchFamily="34" charset="0"/>
                <a:cs typeface="Times New Roman" panose="02020603050405020304" pitchFamily="18" charset="0"/>
              </a:rPr>
              <a:t>first alternate</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85000"/>
              </a:lnSpc>
            </a:pPr>
            <a:endParaRPr lang="en-US" altLang="en-US" sz="800" b="0">
              <a:solidFill>
                <a:srgbClr val="000000"/>
              </a:solidFill>
              <a:latin typeface="Arial" panose="020B0604020202020204" pitchFamily="34" charset="0"/>
              <a:cs typeface="Times New Roman" panose="02020603050405020304" pitchFamily="18" charset="0"/>
            </a:endParaRPr>
          </a:p>
          <a:p>
            <a:pPr>
              <a:lnSpc>
                <a:spcPct val="55000"/>
              </a:lnSpc>
            </a:pP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a:solidFill>
                  <a:srgbClr val="000000"/>
                </a:solidFill>
                <a:latin typeface="Arial" panose="020B0604020202020204" pitchFamily="34" charset="0"/>
                <a:cs typeface="Times New Roman" panose="02020603050405020304" pitchFamily="18" charset="0"/>
              </a:rPr>
              <a:t>.			</a:t>
            </a: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			</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			</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85000"/>
              </a:lnSpc>
            </a:pPr>
            <a:endParaRPr lang="en-US" altLang="en-US" sz="12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a:solidFill>
                  <a:srgbClr val="000000"/>
                </a:solidFill>
                <a:latin typeface="Arial" panose="020B0604020202020204" pitchFamily="34" charset="0"/>
                <a:cs typeface="Times New Roman" panose="02020603050405020304" pitchFamily="18" charset="0"/>
              </a:rPr>
              <a:t>else by</a:t>
            </a:r>
            <a:r>
              <a:rPr lang="en-US" altLang="en-US" sz="2000" b="0">
                <a:solidFill>
                  <a:srgbClr val="000000"/>
                </a:solidFill>
                <a:latin typeface="Arial" panose="020B0604020202020204" pitchFamily="34" charset="0"/>
                <a:cs typeface="Times New Roman" panose="02020603050405020304" pitchFamily="18" charset="0"/>
              </a:rPr>
              <a:t>	     </a:t>
            </a:r>
            <a:r>
              <a:rPr lang="en-US" altLang="en-US" sz="2000" b="0" i="1">
                <a:solidFill>
                  <a:srgbClr val="000000"/>
                </a:solidFill>
                <a:latin typeface="Arial" panose="020B0604020202020204" pitchFamily="34" charset="0"/>
                <a:cs typeface="Times New Roman" panose="02020603050405020304" pitchFamily="18" charset="0"/>
              </a:rPr>
              <a:t>last alternate</a:t>
            </a:r>
            <a:endParaRPr lang="en-US" altLang="en-US" sz="20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a:solidFill>
                  <a:srgbClr val="000000"/>
                </a:solidFill>
                <a:latin typeface="Arial" panose="020B0604020202020204" pitchFamily="34" charset="0"/>
                <a:cs typeface="Times New Roman" panose="02020603050405020304" pitchFamily="18" charset="0"/>
              </a:rPr>
              <a:t>else fail</a:t>
            </a:r>
            <a:endParaRPr lang="en-US" altLang="en-US" sz="2000">
              <a:solidFill>
                <a:schemeClr val="hlink"/>
              </a:solidFill>
              <a:latin typeface="Arial" panose="020B0604020202020204" pitchFamily="34" charset="0"/>
              <a:cs typeface="Times New Roman" panose="02020603050405020304" pitchFamily="18" charset="0"/>
            </a:endParaRPr>
          </a:p>
        </p:txBody>
      </p:sp>
      <p:sp>
        <p:nvSpPr>
          <p:cNvPr id="732167" name="Text Box 7"/>
          <p:cNvSpPr txBox="1">
            <a:spLocks noChangeArrowheads="1"/>
          </p:cNvSpPr>
          <p:nvPr/>
        </p:nvSpPr>
        <p:spPr bwMode="auto">
          <a:xfrm>
            <a:off x="5181600" y="2209800"/>
            <a:ext cx="2362200" cy="2149475"/>
          </a:xfrm>
          <a:prstGeom prst="rect">
            <a:avLst/>
          </a:prstGeom>
          <a:solidFill>
            <a:srgbClr val="CC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e.g., sorted list</a:t>
            </a: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e.g., quicksort</a:t>
            </a: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e.g., bubblesort</a:t>
            </a:r>
          </a:p>
          <a:p>
            <a:pPr>
              <a:lnSpc>
                <a:spcPct val="85000"/>
              </a:lnSpc>
            </a:pPr>
            <a:endParaRPr lang="en-US" altLang="en-US" sz="800" b="0">
              <a:solidFill>
                <a:srgbClr val="000000"/>
              </a:solidFill>
              <a:latin typeface="Arial" panose="020B0604020202020204" pitchFamily="34" charset="0"/>
              <a:cs typeface="Times New Roman" panose="02020603050405020304" pitchFamily="18" charset="0"/>
            </a:endParaRP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a:t>
            </a:r>
            <a:r>
              <a:rPr lang="en-US" altLang="en-US" sz="2000" b="0">
                <a:solidFill>
                  <a:srgbClr val="000000"/>
                </a:solidFill>
                <a:latin typeface="Arial" panose="020B0604020202020204" pitchFamily="34" charset="0"/>
                <a:cs typeface="Times New Roman" panose="02020603050405020304" pitchFamily="18" charset="0"/>
              </a:rPr>
              <a:t>.</a:t>
            </a: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a:t>
            </a:r>
            <a:r>
              <a:rPr lang="en-US" altLang="en-US" sz="2000" b="0">
                <a:solidFill>
                  <a:srgbClr val="000000"/>
                </a:solidFill>
                <a:latin typeface="Arial" panose="020B0604020202020204" pitchFamily="34" charset="0"/>
                <a:cs typeface="Times New Roman" panose="02020603050405020304" pitchFamily="18" charset="0"/>
              </a:rPr>
              <a:t>.</a:t>
            </a:r>
          </a:p>
          <a:p>
            <a:pPr>
              <a:lnSpc>
                <a:spcPct val="55000"/>
              </a:lnSpc>
            </a:pPr>
            <a:r>
              <a:rPr lang="en-US" altLang="en-US" sz="2000">
                <a:solidFill>
                  <a:srgbClr val="000000"/>
                </a:solidFill>
                <a:latin typeface="Arial" panose="020B0604020202020204" pitchFamily="34" charset="0"/>
                <a:cs typeface="Times New Roman" panose="02020603050405020304" pitchFamily="18" charset="0"/>
              </a:rPr>
              <a:t>  </a:t>
            </a:r>
            <a:r>
              <a:rPr lang="en-US" altLang="en-US" sz="2000" b="0">
                <a:solidFill>
                  <a:srgbClr val="000000"/>
                </a:solidFill>
                <a:latin typeface="Arial" panose="020B0604020202020204" pitchFamily="34" charset="0"/>
                <a:cs typeface="Times New Roman" panose="02020603050405020304" pitchFamily="18" charset="0"/>
              </a:rPr>
              <a:t>.</a:t>
            </a:r>
          </a:p>
          <a:p>
            <a:pPr>
              <a:lnSpc>
                <a:spcPct val="85000"/>
              </a:lnSpc>
            </a:pPr>
            <a:endParaRPr lang="en-US" altLang="en-US" sz="1200" b="0">
              <a:solidFill>
                <a:srgbClr val="000000"/>
              </a:solidFill>
              <a:latin typeface="Arial" panose="020B0604020202020204" pitchFamily="34" charset="0"/>
              <a:cs typeface="Times New Roman" panose="02020603050405020304" pitchFamily="18" charset="0"/>
            </a:endParaRPr>
          </a:p>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e.g., insertion sort</a:t>
            </a:r>
          </a:p>
          <a:p>
            <a:pPr>
              <a:lnSpc>
                <a:spcPct val="85000"/>
              </a:lnSpc>
            </a:pPr>
            <a:endParaRPr lang="en-US" altLang="en-US" sz="2000">
              <a:solidFill>
                <a:schemeClr val="hlink"/>
              </a:solidFill>
              <a:latin typeface="Arial" panose="020B0604020202020204" pitchFamily="34" charset="0"/>
              <a:cs typeface="Times New Roman" panose="02020603050405020304" pitchFamily="18" charset="0"/>
            </a:endParaRPr>
          </a:p>
        </p:txBody>
      </p:sp>
      <p:sp>
        <p:nvSpPr>
          <p:cNvPr id="732168" name="Text Box 8"/>
          <p:cNvSpPr txBox="1">
            <a:spLocks noChangeArrowheads="1"/>
          </p:cNvSpPr>
          <p:nvPr/>
        </p:nvSpPr>
        <p:spPr bwMode="auto">
          <a:xfrm>
            <a:off x="457200" y="4572000"/>
            <a:ext cx="800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The acceptance test can range from a simple reasonableness check to a sophisticated and thorough test</a:t>
            </a:r>
          </a:p>
        </p:txBody>
      </p:sp>
      <p:sp>
        <p:nvSpPr>
          <p:cNvPr id="732169" name="Text Box 9"/>
          <p:cNvSpPr txBox="1">
            <a:spLocks noChangeArrowheads="1"/>
          </p:cNvSpPr>
          <p:nvPr/>
        </p:nvSpPr>
        <p:spPr bwMode="auto">
          <a:xfrm>
            <a:off x="457200" y="5257800"/>
            <a:ext cx="8001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en-US" sz="2000" b="0">
                <a:solidFill>
                  <a:srgbClr val="000000"/>
                </a:solidFill>
                <a:latin typeface="Arial" panose="020B0604020202020204" pitchFamily="34" charset="0"/>
                <a:cs typeface="Times New Roman" panose="02020603050405020304" pitchFamily="18" charset="0"/>
              </a:rPr>
              <a:t>Design diversity helps ensure that an alternate can succeed when the primary module fails</a:t>
            </a:r>
          </a:p>
        </p:txBody>
      </p:sp>
    </p:spTree>
    <p:extLst>
      <p:ext uri="{BB962C8B-B14F-4D97-AF65-F5344CB8AC3E}">
        <p14:creationId xmlns:p14="http://schemas.microsoft.com/office/powerpoint/2010/main" val="1099942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2164"/>
                                        </p:tgtEl>
                                        <p:attrNameLst>
                                          <p:attrName>style.visibility</p:attrName>
                                        </p:attrNameLst>
                                      </p:cBhvr>
                                      <p:to>
                                        <p:strVal val="visible"/>
                                      </p:to>
                                    </p:set>
                                    <p:animEffect transition="in" filter="dissolve">
                                      <p:cBhvr>
                                        <p:cTn id="7" dur="500"/>
                                        <p:tgtEl>
                                          <p:spTgt spid="732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2165"/>
                                        </p:tgtEl>
                                        <p:attrNameLst>
                                          <p:attrName>style.visibility</p:attrName>
                                        </p:attrNameLst>
                                      </p:cBhvr>
                                      <p:to>
                                        <p:strVal val="visible"/>
                                      </p:to>
                                    </p:set>
                                    <p:animEffect transition="in" filter="dissolve">
                                      <p:cBhvr>
                                        <p:cTn id="12" dur="500"/>
                                        <p:tgtEl>
                                          <p:spTgt spid="732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2166"/>
                                        </p:tgtEl>
                                        <p:attrNameLst>
                                          <p:attrName>style.visibility</p:attrName>
                                        </p:attrNameLst>
                                      </p:cBhvr>
                                      <p:to>
                                        <p:strVal val="visible"/>
                                      </p:to>
                                    </p:set>
                                    <p:animEffect transition="in" filter="dissolve">
                                      <p:cBhvr>
                                        <p:cTn id="17" dur="500"/>
                                        <p:tgtEl>
                                          <p:spTgt spid="7321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32167"/>
                                        </p:tgtEl>
                                        <p:attrNameLst>
                                          <p:attrName>style.visibility</p:attrName>
                                        </p:attrNameLst>
                                      </p:cBhvr>
                                      <p:to>
                                        <p:strVal val="visible"/>
                                      </p:to>
                                    </p:set>
                                    <p:animEffect transition="in" filter="dissolve">
                                      <p:cBhvr>
                                        <p:cTn id="22" dur="500"/>
                                        <p:tgtEl>
                                          <p:spTgt spid="7321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32168"/>
                                        </p:tgtEl>
                                        <p:attrNameLst>
                                          <p:attrName>style.visibility</p:attrName>
                                        </p:attrNameLst>
                                      </p:cBhvr>
                                      <p:to>
                                        <p:strVal val="visible"/>
                                      </p:to>
                                    </p:set>
                                    <p:animEffect transition="in" filter="dissolve">
                                      <p:cBhvr>
                                        <p:cTn id="27" dur="500"/>
                                        <p:tgtEl>
                                          <p:spTgt spid="7321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32169"/>
                                        </p:tgtEl>
                                        <p:attrNameLst>
                                          <p:attrName>style.visibility</p:attrName>
                                        </p:attrNameLst>
                                      </p:cBhvr>
                                      <p:to>
                                        <p:strVal val="visible"/>
                                      </p:to>
                                    </p:set>
                                    <p:animEffect transition="in" filter="dissolve">
                                      <p:cBhvr>
                                        <p:cTn id="32" dur="500"/>
                                        <p:tgtEl>
                                          <p:spTgt spid="732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4" grpId="0" autoUpdateAnimBg="0"/>
      <p:bldP spid="732165" grpId="0" autoUpdateAnimBg="0"/>
      <p:bldP spid="732166" grpId="0" animBg="1"/>
      <p:bldP spid="732167" grpId="0" animBg="1"/>
      <p:bldP spid="732168" grpId="0" autoUpdateAnimBg="0"/>
      <p:bldP spid="732169"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E976-CC2B-4050-B3D0-D3F60D43EBE4}"/>
              </a:ext>
            </a:extLst>
          </p:cNvPr>
          <p:cNvSpPr>
            <a:spLocks noGrp="1"/>
          </p:cNvSpPr>
          <p:nvPr>
            <p:ph type="title"/>
          </p:nvPr>
        </p:nvSpPr>
        <p:spPr/>
        <p:txBody>
          <a:bodyPr/>
          <a:lstStyle/>
          <a:p>
            <a:r>
              <a:rPr lang="en-US" dirty="0"/>
              <a:t>Tree Storage</a:t>
            </a:r>
          </a:p>
        </p:txBody>
      </p:sp>
      <p:sp>
        <p:nvSpPr>
          <p:cNvPr id="3" name="Content Placeholder 2">
            <a:extLst>
              <a:ext uri="{FF2B5EF4-FFF2-40B4-BE49-F238E27FC236}">
                <a16:creationId xmlns:a16="http://schemas.microsoft.com/office/drawing/2014/main" id="{97B8A56B-CDE7-4BA9-97C8-DC115C1BA780}"/>
              </a:ext>
            </a:extLst>
          </p:cNvPr>
          <p:cNvSpPr>
            <a:spLocks noGrp="1"/>
          </p:cNvSpPr>
          <p:nvPr>
            <p:ph idx="1"/>
          </p:nvPr>
        </p:nvSpPr>
        <p:spPr>
          <a:xfrm>
            <a:off x="569275" y="1347695"/>
            <a:ext cx="3884957" cy="3263504"/>
          </a:xfrm>
        </p:spPr>
        <p:txBody>
          <a:bodyPr>
            <a:normAutofit fontScale="92500" lnSpcReduction="20000"/>
          </a:bodyPr>
          <a:lstStyle/>
          <a:p>
            <a:r>
              <a:rPr lang="en-US" dirty="0" smtClean="0"/>
              <a:t>Number of messages….</a:t>
            </a:r>
            <a:endParaRPr lang="en-US" dirty="0"/>
          </a:p>
          <a:p>
            <a:r>
              <a:rPr lang="en-US" dirty="0" smtClean="0"/>
              <a:t>(N-1)*(N-2)….(N-M)  </a:t>
            </a:r>
          </a:p>
          <a:p>
            <a:pPr lvl="1"/>
            <a:r>
              <a:rPr lang="en-US" dirty="0" smtClean="0"/>
              <a:t>N total number of nodes</a:t>
            </a:r>
          </a:p>
          <a:p>
            <a:pPr lvl="1"/>
            <a:r>
              <a:rPr lang="en-US" dirty="0" smtClean="0"/>
              <a:t>M (max) number of faulty nodes.</a:t>
            </a:r>
          </a:p>
          <a:p>
            <a:pPr marL="342900" lvl="1" indent="0">
              <a:buNone/>
            </a:pPr>
            <a:r>
              <a:rPr lang="en-US" dirty="0" smtClean="0"/>
              <a:t>= (N-1)!/(N-(M+1))!</a:t>
            </a:r>
            <a:endParaRPr lang="en-US" dirty="0"/>
          </a:p>
        </p:txBody>
      </p:sp>
      <p:pic>
        <p:nvPicPr>
          <p:cNvPr id="10242" name="Picture 2" descr="A much more complicated tree with seven nodes and two faulty processes">
            <a:extLst>
              <a:ext uri="{FF2B5EF4-FFF2-40B4-BE49-F238E27FC236}">
                <a16:creationId xmlns:a16="http://schemas.microsoft.com/office/drawing/2014/main" id="{4B3ADB50-C403-4C10-A28F-62E59D607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7330" y="1131094"/>
            <a:ext cx="2700338" cy="48363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54E7D8-8764-47DB-8AA2-7CC89B5C23BC}"/>
              </a:ext>
            </a:extLst>
          </p:cNvPr>
          <p:cNvSpPr txBox="1"/>
          <p:nvPr/>
        </p:nvSpPr>
        <p:spPr>
          <a:xfrm>
            <a:off x="1074632" y="5358771"/>
            <a:ext cx="4628383" cy="300082"/>
          </a:xfrm>
          <a:prstGeom prst="rect">
            <a:avLst/>
          </a:prstGeom>
          <a:noFill/>
        </p:spPr>
        <p:txBody>
          <a:bodyPr wrap="none" rtlCol="0">
            <a:spAutoFit/>
          </a:bodyPr>
          <a:lstStyle/>
          <a:p>
            <a:r>
              <a:rPr lang="en-US" sz="1350" dirty="0"/>
              <a:t>An example t</a:t>
            </a:r>
            <a:r>
              <a:rPr lang="en-US" sz="1350" b="1" dirty="0"/>
              <a:t>ree with </a:t>
            </a:r>
            <a:r>
              <a:rPr lang="en-US" sz="1350" b="1" i="1" dirty="0"/>
              <a:t>n=7</a:t>
            </a:r>
            <a:r>
              <a:rPr lang="en-US" sz="1350" b="1" dirty="0"/>
              <a:t>, </a:t>
            </a:r>
            <a:r>
              <a:rPr lang="en-US" sz="1350" b="1" i="1" dirty="0"/>
              <a:t>m=2</a:t>
            </a:r>
            <a:r>
              <a:rPr lang="en-US" sz="1350" b="1" dirty="0"/>
              <a:t>, and faulty processes P</a:t>
            </a:r>
            <a:r>
              <a:rPr lang="en-US" sz="1350" b="1" baseline="-25000" dirty="0"/>
              <a:t>6</a:t>
            </a:r>
            <a:r>
              <a:rPr lang="en-US" sz="1350" b="1" dirty="0"/>
              <a:t> and P</a:t>
            </a:r>
            <a:r>
              <a:rPr lang="en-US" sz="1350" b="1" baseline="-25000" dirty="0"/>
              <a:t>7</a:t>
            </a:r>
            <a:endParaRPr lang="en-US" sz="1350" dirty="0"/>
          </a:p>
        </p:txBody>
      </p:sp>
    </p:spTree>
    <p:extLst>
      <p:ext uri="{BB962C8B-B14F-4D97-AF65-F5344CB8AC3E}">
        <p14:creationId xmlns:p14="http://schemas.microsoft.com/office/powerpoint/2010/main" val="41516120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ADDB-8660-4124-9126-A26DE1E51243}"/>
              </a:ext>
            </a:extLst>
          </p:cNvPr>
          <p:cNvSpPr>
            <a:spLocks noGrp="1"/>
          </p:cNvSpPr>
          <p:nvPr>
            <p:ph type="title"/>
          </p:nvPr>
        </p:nvSpPr>
        <p:spPr>
          <a:xfrm>
            <a:off x="804580" y="-55465"/>
            <a:ext cx="5726849" cy="994172"/>
          </a:xfrm>
        </p:spPr>
        <p:txBody>
          <a:bodyPr>
            <a:normAutofit/>
          </a:bodyPr>
          <a:lstStyle/>
          <a:p>
            <a:r>
              <a:rPr lang="en-US" dirty="0"/>
              <a:t>Decision criteria</a:t>
            </a:r>
          </a:p>
        </p:txBody>
      </p:sp>
      <p:pic>
        <p:nvPicPr>
          <p:cNvPr id="5" name="Picture 2" descr="A much more complicated tree with seven nodes and two faulty processes">
            <a:extLst>
              <a:ext uri="{FF2B5EF4-FFF2-40B4-BE49-F238E27FC236}">
                <a16:creationId xmlns:a16="http://schemas.microsoft.com/office/drawing/2014/main" id="{5988C781-AC0C-405E-AD98-E3709D8A8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2211" y="1053702"/>
            <a:ext cx="2700338" cy="4836319"/>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The message tree after the 7 process/two faulty process message passing has run to its conclusion. This shows the outputs from each of the nodes. This shows the outputs from each of the nodes. Each of the non-faulty processes agrees on an output of 0.">
            <a:extLst>
              <a:ext uri="{FF2B5EF4-FFF2-40B4-BE49-F238E27FC236}">
                <a16:creationId xmlns:a16="http://schemas.microsoft.com/office/drawing/2014/main" id="{4B8DF30D-9AC1-427F-BC50-B21B5E0510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1462" y="989410"/>
            <a:ext cx="2757488" cy="487918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74450EF-7D35-4621-82C7-DDAE3B2DE029}"/>
              </a:ext>
            </a:extLst>
          </p:cNvPr>
          <p:cNvSpPr>
            <a:spLocks noGrp="1"/>
          </p:cNvSpPr>
          <p:nvPr>
            <p:ph idx="1"/>
          </p:nvPr>
        </p:nvSpPr>
        <p:spPr>
          <a:xfrm>
            <a:off x="155672" y="2605087"/>
            <a:ext cx="1922510" cy="3263504"/>
          </a:xfrm>
        </p:spPr>
        <p:txBody>
          <a:bodyPr>
            <a:normAutofit lnSpcReduction="10000"/>
          </a:bodyPr>
          <a:lstStyle/>
          <a:p>
            <a:r>
              <a:rPr lang="en-US" dirty="0"/>
              <a:t>Majority voting – fold the tree back up from leaves</a:t>
            </a:r>
          </a:p>
        </p:txBody>
      </p:sp>
    </p:spTree>
    <p:extLst>
      <p:ext uri="{BB962C8B-B14F-4D97-AF65-F5344CB8AC3E}">
        <p14:creationId xmlns:p14="http://schemas.microsoft.com/office/powerpoint/2010/main" val="17750075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Practical Byzantine Fault Tolerance</a:t>
            </a:r>
            <a:endParaRPr lang="en-US" dirty="0"/>
          </a:p>
        </p:txBody>
      </p:sp>
      <p:sp>
        <p:nvSpPr>
          <p:cNvPr id="5" name="Subtitle 4"/>
          <p:cNvSpPr>
            <a:spLocks noGrp="1"/>
          </p:cNvSpPr>
          <p:nvPr>
            <p:ph type="subTitle" idx="1"/>
          </p:nvPr>
        </p:nvSpPr>
        <p:spPr>
          <a:xfrm>
            <a:off x="2261018" y="3700003"/>
            <a:ext cx="6400800" cy="1752600"/>
          </a:xfrm>
        </p:spPr>
        <p:txBody>
          <a:bodyPr>
            <a:normAutofit fontScale="77500" lnSpcReduction="20000"/>
          </a:bodyPr>
          <a:lstStyle/>
          <a:p>
            <a:r>
              <a:rPr lang="en-US" dirty="0"/>
              <a:t>Miguel Castro and Barbara </a:t>
            </a:r>
            <a:r>
              <a:rPr lang="en-US" dirty="0" err="1"/>
              <a:t>Liskov</a:t>
            </a:r>
            <a:r>
              <a:rPr lang="en-US" dirty="0"/>
              <a:t>. 1999. Practical Byzantine fault tolerance. In Proceedings of the third symposium on Operating systems design and implementation (OSDI '99). USENIX Association, Berkeley, CA, USA, 173-186.</a:t>
            </a:r>
            <a:endParaRPr lang="en-US" dirty="0"/>
          </a:p>
        </p:txBody>
      </p:sp>
    </p:spTree>
    <p:extLst>
      <p:ext uri="{BB962C8B-B14F-4D97-AF65-F5344CB8AC3E}">
        <p14:creationId xmlns:p14="http://schemas.microsoft.com/office/powerpoint/2010/main" val="10701472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5"/>
          <p:cNvSpPr>
            <a:spLocks noGrp="1" noChangeArrowheads="1"/>
          </p:cNvSpPr>
          <p:nvPr>
            <p:ph type="title"/>
          </p:nvPr>
        </p:nvSpPr>
        <p:spPr>
          <a:xfrm>
            <a:off x="624134" y="-177904"/>
            <a:ext cx="7886700" cy="994172"/>
          </a:xfrm>
        </p:spPr>
        <p:txBody>
          <a:bodyPr/>
          <a:lstStyle/>
          <a:p>
            <a:r>
              <a:rPr lang="en-US" altLang="en-US" dirty="0"/>
              <a:t>Classical Byzantine Fault Tolerance</a:t>
            </a:r>
          </a:p>
        </p:txBody>
      </p:sp>
      <p:sp>
        <p:nvSpPr>
          <p:cNvPr id="168963" name="Rectangle 3"/>
          <p:cNvSpPr>
            <a:spLocks noGrp="1" noChangeArrowheads="1"/>
          </p:cNvSpPr>
          <p:nvPr>
            <p:ph type="body" idx="1"/>
          </p:nvPr>
        </p:nvSpPr>
        <p:spPr>
          <a:xfrm>
            <a:off x="332509" y="1045404"/>
            <a:ext cx="8728363" cy="1793501"/>
          </a:xfrm>
        </p:spPr>
        <p:txBody>
          <a:bodyPr>
            <a:normAutofit fontScale="77500" lnSpcReduction="20000"/>
          </a:bodyPr>
          <a:lstStyle/>
          <a:p>
            <a:pPr>
              <a:defRPr/>
            </a:pPr>
            <a:r>
              <a:rPr lang="en-US" dirty="0"/>
              <a:t>Byzantine Agreement [</a:t>
            </a:r>
            <a:r>
              <a:rPr lang="en-US" dirty="0" err="1"/>
              <a:t>Lamport</a:t>
            </a:r>
            <a:r>
              <a:rPr lang="en-US" dirty="0"/>
              <a:t>, </a:t>
            </a:r>
            <a:r>
              <a:rPr lang="en-US" dirty="0" err="1"/>
              <a:t>Shostak</a:t>
            </a:r>
            <a:r>
              <a:rPr lang="en-US" dirty="0"/>
              <a:t>, Pease, 1982]</a:t>
            </a:r>
          </a:p>
          <a:p>
            <a:pPr>
              <a:defRPr/>
            </a:pPr>
            <a:r>
              <a:rPr lang="en-US" dirty="0"/>
              <a:t>Assumptions:</a:t>
            </a:r>
          </a:p>
          <a:p>
            <a:pPr lvl="1">
              <a:defRPr/>
            </a:pPr>
            <a:r>
              <a:rPr lang="en-US" dirty="0"/>
              <a:t>Every message that is sent is delivered correctly</a:t>
            </a:r>
          </a:p>
          <a:p>
            <a:pPr lvl="1">
              <a:defRPr/>
            </a:pPr>
            <a:r>
              <a:rPr lang="en-US" dirty="0"/>
              <a:t>The receiver knows who sent the message</a:t>
            </a:r>
          </a:p>
          <a:p>
            <a:pPr lvl="1">
              <a:defRPr/>
            </a:pPr>
            <a:r>
              <a:rPr lang="en-US" dirty="0"/>
              <a:t>Message delivery time is bounded</a:t>
            </a:r>
          </a:p>
        </p:txBody>
      </p:sp>
      <p:sp>
        <p:nvSpPr>
          <p:cNvPr id="50179"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039">
                <a:solidFill>
                  <a:schemeClr val="tx1"/>
                </a:solidFill>
                <a:latin typeface="Arial" panose="020B0604020202020204" pitchFamily="34" charset="0"/>
                <a:ea typeface="ＭＳ Ｐゴシック" panose="020B0600070205080204" pitchFamily="34" charset="-128"/>
              </a:defRPr>
            </a:lvl1pPr>
            <a:lvl2pPr marL="540853" indent="-208020">
              <a:spcBef>
                <a:spcPct val="20000"/>
              </a:spcBef>
              <a:buClr>
                <a:schemeClr val="accent2"/>
              </a:buClr>
              <a:buChar char="•"/>
              <a:defRPr sz="1748">
                <a:solidFill>
                  <a:schemeClr val="tx1"/>
                </a:solidFill>
                <a:latin typeface="Arial" panose="020B0604020202020204" pitchFamily="34" charset="0"/>
                <a:ea typeface="ＭＳ Ｐゴシック" panose="020B0600070205080204" pitchFamily="34" charset="-128"/>
              </a:defRPr>
            </a:lvl2pPr>
            <a:lvl3pPr marL="832082" indent="-166416">
              <a:spcBef>
                <a:spcPct val="20000"/>
              </a:spcBef>
              <a:buClr>
                <a:schemeClr val="accent2"/>
              </a:buClr>
              <a:buChar char="•"/>
              <a:defRPr sz="1748">
                <a:solidFill>
                  <a:schemeClr val="tx1"/>
                </a:solidFill>
                <a:latin typeface="Arial" panose="020B0604020202020204" pitchFamily="34" charset="0"/>
                <a:ea typeface="ＭＳ Ｐゴシック" panose="020B0600070205080204" pitchFamily="34" charset="-128"/>
              </a:defRPr>
            </a:lvl3pPr>
            <a:lvl4pPr marL="1164914" indent="-166416">
              <a:spcBef>
                <a:spcPct val="20000"/>
              </a:spcBef>
              <a:buClr>
                <a:schemeClr val="accent2"/>
              </a:buClr>
              <a:buChar char="•"/>
              <a:defRPr sz="1456">
                <a:solidFill>
                  <a:schemeClr val="tx1"/>
                </a:solidFill>
                <a:latin typeface="Arial" panose="020B0604020202020204" pitchFamily="34" charset="0"/>
                <a:ea typeface="ＭＳ Ｐゴシック" panose="020B0600070205080204" pitchFamily="34" charset="-128"/>
              </a:defRPr>
            </a:lvl4pPr>
            <a:lvl5pPr marL="1497746" indent="-166416">
              <a:spcBef>
                <a:spcPct val="20000"/>
              </a:spcBef>
              <a:buClr>
                <a:schemeClr val="accent2"/>
              </a:buClr>
              <a:buChar char="•"/>
              <a:defRPr sz="1456">
                <a:solidFill>
                  <a:schemeClr val="tx1"/>
                </a:solidFill>
                <a:latin typeface="Arial" panose="020B0604020202020204" pitchFamily="34" charset="0"/>
                <a:ea typeface="ＭＳ Ｐゴシック" panose="020B0600070205080204" pitchFamily="34" charset="-128"/>
              </a:defRPr>
            </a:lvl5pPr>
            <a:lvl6pPr marL="1830578"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6pPr>
            <a:lvl7pPr marL="2163411"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7pPr>
            <a:lvl8pPr marL="2496244"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8pPr>
            <a:lvl9pPr marL="2829076"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CB5E88F-5885-4006-BB72-CC53C2A8F894}" type="slidenum">
              <a:rPr lang="en-US" altLang="en-US" sz="1019"/>
              <a:pPr>
                <a:spcBef>
                  <a:spcPct val="0"/>
                </a:spcBef>
                <a:buClrTx/>
                <a:buFontTx/>
                <a:buNone/>
              </a:pPr>
              <a:t>93</a:t>
            </a:fld>
            <a:endParaRPr lang="en-US" altLang="en-US" sz="1019"/>
          </a:p>
        </p:txBody>
      </p:sp>
      <p:grpSp>
        <p:nvGrpSpPr>
          <p:cNvPr id="50180" name="Group 4"/>
          <p:cNvGrpSpPr>
            <a:grpSpLocks/>
          </p:cNvGrpSpPr>
          <p:nvPr/>
        </p:nvGrpSpPr>
        <p:grpSpPr bwMode="auto">
          <a:xfrm>
            <a:off x="2123376" y="3378574"/>
            <a:ext cx="4691763" cy="1917151"/>
            <a:chOff x="1216025" y="3760788"/>
            <a:chExt cx="6445250" cy="2633662"/>
          </a:xfrm>
        </p:grpSpPr>
        <p:pic>
          <p:nvPicPr>
            <p:cNvPr id="50181" name="Picture 6" descr="08-04"/>
            <p:cNvPicPr>
              <a:picLocks noChangeAspect="1" noChangeArrowheads="1"/>
            </p:cNvPicPr>
            <p:nvPr/>
          </p:nvPicPr>
          <p:blipFill>
            <a:blip r:embed="rId3"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216025" y="3760788"/>
              <a:ext cx="6445250"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Rectangle 7"/>
            <p:cNvSpPr>
              <a:spLocks noChangeArrowheads="1"/>
            </p:cNvSpPr>
            <p:nvPr/>
          </p:nvSpPr>
          <p:spPr bwMode="auto">
            <a:xfrm>
              <a:off x="4573588" y="4552950"/>
              <a:ext cx="914400" cy="307975"/>
            </a:xfrm>
            <a:prstGeom prst="rect">
              <a:avLst/>
            </a:prstGeom>
            <a:noFill/>
            <a:ln w="381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n-US" altLang="en-US" sz="1748"/>
            </a:p>
          </p:txBody>
        </p:sp>
      </p:grpSp>
    </p:spTree>
    <p:extLst>
      <p:ext uri="{BB962C8B-B14F-4D97-AF65-F5344CB8AC3E}">
        <p14:creationId xmlns:p14="http://schemas.microsoft.com/office/powerpoint/2010/main" val="28560829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5"/>
          <p:cNvSpPr>
            <a:spLocks noGrp="1" noChangeArrowheads="1"/>
          </p:cNvSpPr>
          <p:nvPr>
            <p:ph type="title"/>
          </p:nvPr>
        </p:nvSpPr>
        <p:spPr>
          <a:xfrm>
            <a:off x="624134" y="-177904"/>
            <a:ext cx="7886700" cy="994172"/>
          </a:xfrm>
        </p:spPr>
        <p:txBody>
          <a:bodyPr/>
          <a:lstStyle/>
          <a:p>
            <a:r>
              <a:rPr lang="en-US" altLang="en-US" dirty="0" smtClean="0"/>
              <a:t>Practical </a:t>
            </a:r>
            <a:r>
              <a:rPr lang="en-US" altLang="en-US" dirty="0"/>
              <a:t>Byzantine Fault Tolerance</a:t>
            </a:r>
          </a:p>
        </p:txBody>
      </p:sp>
      <p:sp>
        <p:nvSpPr>
          <p:cNvPr id="50179"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Char char="•"/>
              <a:defRPr sz="2039">
                <a:solidFill>
                  <a:schemeClr val="tx1"/>
                </a:solidFill>
                <a:latin typeface="Arial" panose="020B0604020202020204" pitchFamily="34" charset="0"/>
                <a:ea typeface="ＭＳ Ｐゴシック" panose="020B0600070205080204" pitchFamily="34" charset="-128"/>
              </a:defRPr>
            </a:lvl1pPr>
            <a:lvl2pPr marL="540853" indent="-208020">
              <a:spcBef>
                <a:spcPct val="20000"/>
              </a:spcBef>
              <a:buClr>
                <a:schemeClr val="accent2"/>
              </a:buClr>
              <a:buChar char="•"/>
              <a:defRPr sz="1748">
                <a:solidFill>
                  <a:schemeClr val="tx1"/>
                </a:solidFill>
                <a:latin typeface="Arial" panose="020B0604020202020204" pitchFamily="34" charset="0"/>
                <a:ea typeface="ＭＳ Ｐゴシック" panose="020B0600070205080204" pitchFamily="34" charset="-128"/>
              </a:defRPr>
            </a:lvl2pPr>
            <a:lvl3pPr marL="832082" indent="-166416">
              <a:spcBef>
                <a:spcPct val="20000"/>
              </a:spcBef>
              <a:buClr>
                <a:schemeClr val="accent2"/>
              </a:buClr>
              <a:buChar char="•"/>
              <a:defRPr sz="1748">
                <a:solidFill>
                  <a:schemeClr val="tx1"/>
                </a:solidFill>
                <a:latin typeface="Arial" panose="020B0604020202020204" pitchFamily="34" charset="0"/>
                <a:ea typeface="ＭＳ Ｐゴシック" panose="020B0600070205080204" pitchFamily="34" charset="-128"/>
              </a:defRPr>
            </a:lvl3pPr>
            <a:lvl4pPr marL="1164914" indent="-166416">
              <a:spcBef>
                <a:spcPct val="20000"/>
              </a:spcBef>
              <a:buClr>
                <a:schemeClr val="accent2"/>
              </a:buClr>
              <a:buChar char="•"/>
              <a:defRPr sz="1456">
                <a:solidFill>
                  <a:schemeClr val="tx1"/>
                </a:solidFill>
                <a:latin typeface="Arial" panose="020B0604020202020204" pitchFamily="34" charset="0"/>
                <a:ea typeface="ＭＳ Ｐゴシック" panose="020B0600070205080204" pitchFamily="34" charset="-128"/>
              </a:defRPr>
            </a:lvl4pPr>
            <a:lvl5pPr marL="1497746" indent="-166416">
              <a:spcBef>
                <a:spcPct val="20000"/>
              </a:spcBef>
              <a:buClr>
                <a:schemeClr val="accent2"/>
              </a:buClr>
              <a:buChar char="•"/>
              <a:defRPr sz="1456">
                <a:solidFill>
                  <a:schemeClr val="tx1"/>
                </a:solidFill>
                <a:latin typeface="Arial" panose="020B0604020202020204" pitchFamily="34" charset="0"/>
                <a:ea typeface="ＭＳ Ｐゴシック" panose="020B0600070205080204" pitchFamily="34" charset="-128"/>
              </a:defRPr>
            </a:lvl5pPr>
            <a:lvl6pPr marL="1830578"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6pPr>
            <a:lvl7pPr marL="2163411"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7pPr>
            <a:lvl8pPr marL="2496244"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8pPr>
            <a:lvl9pPr marL="2829076" indent="-166416" eaLnBrk="0" fontAlgn="base" hangingPunct="0">
              <a:spcBef>
                <a:spcPct val="20000"/>
              </a:spcBef>
              <a:spcAft>
                <a:spcPct val="0"/>
              </a:spcAft>
              <a:buClr>
                <a:schemeClr val="accent2"/>
              </a:buClr>
              <a:buChar char="•"/>
              <a:defRPr sz="1456">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fld id="{FCB5E88F-5885-4006-BB72-CC53C2A8F894}" type="slidenum">
              <a:rPr lang="en-US" altLang="en-US" sz="1019"/>
              <a:pPr>
                <a:spcBef>
                  <a:spcPct val="0"/>
                </a:spcBef>
                <a:buClrTx/>
                <a:buFontTx/>
                <a:buNone/>
              </a:pPr>
              <a:t>94</a:t>
            </a:fld>
            <a:endParaRPr lang="en-US" altLang="en-US" sz="1019"/>
          </a:p>
        </p:txBody>
      </p:sp>
      <p:grpSp>
        <p:nvGrpSpPr>
          <p:cNvPr id="50180" name="Group 4"/>
          <p:cNvGrpSpPr>
            <a:grpSpLocks/>
          </p:cNvGrpSpPr>
          <p:nvPr/>
        </p:nvGrpSpPr>
        <p:grpSpPr bwMode="auto">
          <a:xfrm>
            <a:off x="2123376" y="3378574"/>
            <a:ext cx="4691763" cy="1917151"/>
            <a:chOff x="1216025" y="3760788"/>
            <a:chExt cx="6445250" cy="2633662"/>
          </a:xfrm>
        </p:grpSpPr>
        <p:pic>
          <p:nvPicPr>
            <p:cNvPr id="50181" name="Picture 6" descr="08-04"/>
            <p:cNvPicPr>
              <a:picLocks noChangeAspect="1" noChangeArrowheads="1"/>
            </p:cNvPicPr>
            <p:nvPr/>
          </p:nvPicPr>
          <p:blipFill>
            <a:blip r:embed="rId3" cstate="print">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1216025" y="3760788"/>
              <a:ext cx="6445250"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Rectangle 7"/>
            <p:cNvSpPr>
              <a:spLocks noChangeArrowheads="1"/>
            </p:cNvSpPr>
            <p:nvPr/>
          </p:nvSpPr>
          <p:spPr bwMode="auto">
            <a:xfrm>
              <a:off x="4573587" y="5548078"/>
              <a:ext cx="914399" cy="307975"/>
            </a:xfrm>
            <a:prstGeom prst="rect">
              <a:avLst/>
            </a:prstGeom>
            <a:noFill/>
            <a:ln w="381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n-US" altLang="en-US" sz="1748"/>
            </a:p>
          </p:txBody>
        </p:sp>
      </p:grpSp>
      <p:sp>
        <p:nvSpPr>
          <p:cNvPr id="9" name="Rectangle 7"/>
          <p:cNvSpPr>
            <a:spLocks noChangeArrowheads="1"/>
          </p:cNvSpPr>
          <p:nvPr/>
        </p:nvSpPr>
        <p:spPr bwMode="auto">
          <a:xfrm>
            <a:off x="5233113" y="4679616"/>
            <a:ext cx="665629" cy="224188"/>
          </a:xfrm>
          <a:prstGeom prst="rect">
            <a:avLst/>
          </a:prstGeom>
          <a:noFill/>
          <a:ln w="38100">
            <a:solidFill>
              <a:srgbClr val="FF505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chemeClr val="accent2"/>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chemeClr val="accent2"/>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en-US" altLang="en-US" sz="1748"/>
          </a:p>
        </p:txBody>
      </p:sp>
    </p:spTree>
    <p:extLst>
      <p:ext uri="{BB962C8B-B14F-4D97-AF65-F5344CB8AC3E}">
        <p14:creationId xmlns:p14="http://schemas.microsoft.com/office/powerpoint/2010/main" val="3360411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hape 69"/>
          <p:cNvSpPr>
            <a:spLocks noGrp="1"/>
          </p:cNvSpPr>
          <p:nvPr>
            <p:ph type="title"/>
          </p:nvPr>
        </p:nvSpPr>
        <p:spPr/>
        <p:txBody>
          <a:bodyPr/>
          <a:lstStyle/>
          <a:p>
            <a:r>
              <a:rPr lang="en-US" altLang="en-US" dirty="0"/>
              <a:t>Important theorem of impossibility</a:t>
            </a:r>
          </a:p>
        </p:txBody>
      </p:sp>
      <p:sp>
        <p:nvSpPr>
          <p:cNvPr id="70" name="Shape 70"/>
          <p:cNvSpPr>
            <a:spLocks noGrp="1"/>
          </p:cNvSpPr>
          <p:nvPr>
            <p:ph idx="1"/>
          </p:nvPr>
        </p:nvSpPr>
        <p:spPr>
          <a:xfrm>
            <a:off x="136566" y="1211283"/>
            <a:ext cx="9007434" cy="4966527"/>
          </a:xfrm>
        </p:spPr>
        <p:txBody>
          <a:bodyPr>
            <a:normAutofit/>
          </a:bodyPr>
          <a:lstStyle/>
          <a:p>
            <a:pPr marL="29585" indent="1156">
              <a:buClr>
                <a:srgbClr val="000000"/>
              </a:buClr>
              <a:buNone/>
              <a:defRPr sz="1600"/>
            </a:pPr>
            <a:endParaRPr sz="1600" dirty="0"/>
          </a:p>
          <a:p>
            <a:pPr marL="30740" indent="-1156">
              <a:buClr>
                <a:srgbClr val="000000"/>
              </a:buClr>
              <a:defRPr sz="2400"/>
            </a:pPr>
            <a:r>
              <a:rPr sz="2400" dirty="0"/>
              <a:t> FLP impossibility: Async consensus may not terminate</a:t>
            </a:r>
          </a:p>
          <a:p>
            <a:pPr marL="512159" lvl="1" indent="-148586">
              <a:buClr>
                <a:srgbClr val="00A8AA"/>
              </a:buClr>
              <a:buFont typeface="Arial"/>
              <a:buChar char="•"/>
              <a:defRPr/>
            </a:pPr>
            <a:r>
              <a:rPr sz="2000" dirty="0">
                <a:solidFill>
                  <a:srgbClr val="00A8AA"/>
                </a:solidFill>
                <a:uFill>
                  <a:solidFill>
                    <a:srgbClr val="00A8AA"/>
                  </a:solidFill>
                </a:uFill>
              </a:rPr>
              <a:t>Sketch of proof</a:t>
            </a:r>
            <a:r>
              <a:rPr sz="2000" dirty="0"/>
              <a:t>: System starts in “bivalent” state (may decide 0 or 1).  At some point, the system is one message away from deciding on 0 or 1.  If that message is delayed, another message may move the system away from deciding.</a:t>
            </a:r>
          </a:p>
          <a:p>
            <a:pPr marL="571593" lvl="1">
              <a:buClr>
                <a:srgbClr val="000000"/>
              </a:buClr>
              <a:buFont typeface="Arial"/>
              <a:buChar char="•"/>
              <a:defRPr sz="2000"/>
            </a:pPr>
            <a:r>
              <a:rPr sz="2000" dirty="0"/>
              <a:t>Holds even when servers can only crash (not Byzantine)!</a:t>
            </a:r>
          </a:p>
          <a:p>
            <a:pPr marL="571593" lvl="1">
              <a:buClr>
                <a:srgbClr val="000000"/>
              </a:buClr>
              <a:buFont typeface="Arial"/>
              <a:buChar char="•"/>
              <a:defRPr sz="2000"/>
            </a:pPr>
            <a:r>
              <a:rPr sz="2000" dirty="0"/>
              <a:t>Hence, protocol cannot always be live (but there exist randomized BFT variants that are probably live)</a:t>
            </a:r>
          </a:p>
          <a:p>
            <a:pPr marL="29585" indent="1156">
              <a:buClr>
                <a:srgbClr val="000000"/>
              </a:buClr>
              <a:buNone/>
              <a:defRPr sz="1600"/>
            </a:pPr>
            <a:r>
              <a:rPr sz="1600" dirty="0"/>
              <a:t>[See Fischer, M. J., Lynch, N. A., and Paterson, M. S. 1985. Impossibility of distributed consensus with one faulty process. J. ACM 32, 2 (Apr. 1985), 374-382.]</a:t>
            </a:r>
            <a:endParaRPr lang="en-US" sz="1600" dirty="0"/>
          </a:p>
          <a:p>
            <a:pPr marL="29585" indent="1156">
              <a:buClr>
                <a:srgbClr val="000000"/>
              </a:buClr>
              <a:buNone/>
              <a:defRPr sz="1600"/>
            </a:pPr>
            <a:endParaRPr lang="en-US" sz="1600" dirty="0"/>
          </a:p>
          <a:p>
            <a:pPr marL="29585" indent="1156">
              <a:buClr>
                <a:srgbClr val="000000"/>
              </a:buClr>
              <a:buNone/>
              <a:defRPr sz="1600"/>
            </a:pPr>
            <a:r>
              <a:rPr lang="en-US" sz="1600" dirty="0"/>
              <a:t>In the system Fischer, Lynch, and Paterson studied, messages were unordered, communication was unbounded, and processors were asynchronous. </a:t>
            </a:r>
          </a:p>
          <a:p>
            <a:pPr marL="29585" indent="1156">
              <a:buClr>
                <a:srgbClr val="000000"/>
              </a:buClr>
              <a:buNone/>
              <a:defRPr sz="1600"/>
            </a:pPr>
            <a:endParaRPr sz="1600" dirty="0"/>
          </a:p>
        </p:txBody>
      </p:sp>
    </p:spTree>
    <p:extLst>
      <p:ext uri="{BB962C8B-B14F-4D97-AF65-F5344CB8AC3E}">
        <p14:creationId xmlns:p14="http://schemas.microsoft.com/office/powerpoint/2010/main" val="402392489"/>
      </p:ext>
    </p:extLst>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hape 84"/>
          <p:cNvSpPr>
            <a:spLocks noGrp="1"/>
          </p:cNvSpPr>
          <p:nvPr>
            <p:ph type="title"/>
          </p:nvPr>
        </p:nvSpPr>
        <p:spPr/>
        <p:txBody>
          <a:bodyPr/>
          <a:lstStyle/>
          <a:p>
            <a:r>
              <a:rPr lang="en-US" altLang="en-US"/>
              <a:t>PBFT ideas</a:t>
            </a:r>
          </a:p>
        </p:txBody>
      </p:sp>
      <p:sp>
        <p:nvSpPr>
          <p:cNvPr id="74754" name="Shape 85"/>
          <p:cNvSpPr>
            <a:spLocks noGrp="1"/>
          </p:cNvSpPr>
          <p:nvPr>
            <p:ph idx="1"/>
          </p:nvPr>
        </p:nvSpPr>
        <p:spPr/>
        <p:txBody>
          <a:bodyPr>
            <a:normAutofit fontScale="92500" lnSpcReduction="20000"/>
          </a:bodyPr>
          <a:lstStyle/>
          <a:p>
            <a:pPr>
              <a:defRPr/>
            </a:pPr>
            <a:r>
              <a:rPr lang="en-US" altLang="en-US" dirty="0"/>
              <a:t>PBFT, “Practical Byzantine Fault Tolerance”, M. Castro and B. </a:t>
            </a:r>
            <a:r>
              <a:rPr lang="en-US" altLang="en-US" dirty="0" err="1"/>
              <a:t>Liskov</a:t>
            </a:r>
            <a:r>
              <a:rPr lang="en-US" altLang="en-US" dirty="0"/>
              <a:t>, SOSP 1999</a:t>
            </a:r>
          </a:p>
          <a:p>
            <a:pPr>
              <a:defRPr/>
            </a:pPr>
            <a:r>
              <a:rPr lang="en-US" altLang="en-US" dirty="0"/>
              <a:t>Replicate service across many nodes</a:t>
            </a:r>
          </a:p>
          <a:p>
            <a:pPr lvl="1">
              <a:defRPr/>
            </a:pPr>
            <a:r>
              <a:rPr lang="en-US" altLang="en-US" dirty="0"/>
              <a:t>Assumption: only a small fraction of nodes are Byzantine</a:t>
            </a:r>
          </a:p>
          <a:p>
            <a:pPr lvl="1">
              <a:defRPr/>
            </a:pPr>
            <a:r>
              <a:rPr lang="en-US" altLang="en-US" dirty="0"/>
              <a:t>Rely on a super-majority of votes to decide on correct computation.</a:t>
            </a:r>
          </a:p>
          <a:p>
            <a:pPr lvl="1">
              <a:defRPr/>
            </a:pPr>
            <a:r>
              <a:rPr lang="en-US" altLang="en-US" dirty="0"/>
              <a:t>Makes some weak synchrony (message delay) assumptions to ensure liveness</a:t>
            </a:r>
          </a:p>
          <a:p>
            <a:pPr lvl="2">
              <a:defRPr/>
            </a:pPr>
            <a:r>
              <a:rPr lang="en-US" altLang="en-US" dirty="0"/>
              <a:t>Would violate FLP impossibility otherwise</a:t>
            </a:r>
          </a:p>
          <a:p>
            <a:pPr>
              <a:defRPr/>
            </a:pPr>
            <a:r>
              <a:rPr lang="en-US" altLang="en-US" dirty="0"/>
              <a:t>PBFT property: tolerates &lt;=f failures using a replicating state machine (RSM) with 3f+1 replicas</a:t>
            </a:r>
          </a:p>
        </p:txBody>
      </p:sp>
    </p:spTree>
    <p:extLst>
      <p:ext uri="{BB962C8B-B14F-4D97-AF65-F5344CB8AC3E}">
        <p14:creationId xmlns:p14="http://schemas.microsoft.com/office/powerpoint/2010/main" val="1597319401"/>
      </p:ext>
    </p:extLst>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hape 182"/>
          <p:cNvSpPr>
            <a:spLocks noGrp="1"/>
          </p:cNvSpPr>
          <p:nvPr>
            <p:ph type="title"/>
          </p:nvPr>
        </p:nvSpPr>
        <p:spPr/>
        <p:txBody>
          <a:bodyPr/>
          <a:lstStyle/>
          <a:p>
            <a:r>
              <a:rPr lang="en-US" altLang="en-US"/>
              <a:t>PBFT main ideas</a:t>
            </a:r>
          </a:p>
        </p:txBody>
      </p:sp>
      <p:sp>
        <p:nvSpPr>
          <p:cNvPr id="80898" name="Shape 183"/>
          <p:cNvSpPr>
            <a:spLocks noGrp="1"/>
          </p:cNvSpPr>
          <p:nvPr>
            <p:ph idx="1"/>
          </p:nvPr>
        </p:nvSpPr>
        <p:spPr/>
        <p:txBody>
          <a:bodyPr/>
          <a:lstStyle/>
          <a:p>
            <a:r>
              <a:rPr lang="en-US" altLang="en-US"/>
              <a:t>Static configuration (same 3f+1 nodes)</a:t>
            </a:r>
          </a:p>
          <a:p>
            <a:r>
              <a:rPr lang="en-US" altLang="en-US"/>
              <a:t>To deal with malicious primary</a:t>
            </a:r>
          </a:p>
          <a:p>
            <a:pPr lvl="1"/>
            <a:r>
              <a:rPr lang="en-US" altLang="en-US"/>
              <a:t>Use a 3-phase protocol to agree on sequence number</a:t>
            </a:r>
          </a:p>
          <a:p>
            <a:r>
              <a:rPr lang="en-US" altLang="en-US"/>
              <a:t>To deal with loss of agreement</a:t>
            </a:r>
          </a:p>
          <a:p>
            <a:pPr lvl="1"/>
            <a:r>
              <a:rPr lang="en-US" altLang="en-US"/>
              <a:t>Use a bigger quorum (2f+1 out of 3f+1 nodes)</a:t>
            </a:r>
          </a:p>
          <a:p>
            <a:r>
              <a:rPr lang="en-US" altLang="en-US"/>
              <a:t>Need to authenticate communications</a:t>
            </a:r>
          </a:p>
        </p:txBody>
      </p:sp>
    </p:spTree>
    <p:extLst>
      <p:ext uri="{BB962C8B-B14F-4D97-AF65-F5344CB8AC3E}">
        <p14:creationId xmlns:p14="http://schemas.microsoft.com/office/powerpoint/2010/main" val="197482682"/>
      </p:ext>
    </p:extLst>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7E62-936E-4CE6-A4DB-7AA2D84C4EAB}"/>
              </a:ext>
            </a:extLst>
          </p:cNvPr>
          <p:cNvSpPr>
            <a:spLocks noGrp="1"/>
          </p:cNvSpPr>
          <p:nvPr>
            <p:ph type="title"/>
          </p:nvPr>
        </p:nvSpPr>
        <p:spPr/>
        <p:txBody>
          <a:bodyPr/>
          <a:lstStyle/>
          <a:p>
            <a:r>
              <a:rPr lang="en-US" dirty="0"/>
              <a:t>PBFT main ideas.</a:t>
            </a:r>
          </a:p>
        </p:txBody>
      </p:sp>
      <p:sp>
        <p:nvSpPr>
          <p:cNvPr id="3" name="Content Placeholder 2">
            <a:extLst>
              <a:ext uri="{FF2B5EF4-FFF2-40B4-BE49-F238E27FC236}">
                <a16:creationId xmlns:a16="http://schemas.microsoft.com/office/drawing/2014/main" id="{E46E6D2E-F4B9-4CA3-B808-33565A95F292}"/>
              </a:ext>
            </a:extLst>
          </p:cNvPr>
          <p:cNvSpPr>
            <a:spLocks noGrp="1"/>
          </p:cNvSpPr>
          <p:nvPr>
            <p:ph idx="1"/>
          </p:nvPr>
        </p:nvSpPr>
        <p:spPr/>
        <p:txBody>
          <a:bodyPr>
            <a:normAutofit lnSpcReduction="10000"/>
          </a:bodyPr>
          <a:lstStyle/>
          <a:p>
            <a:r>
              <a:rPr lang="en-US" dirty="0"/>
              <a:t>A client sends a request to invoke a service operation to the primary</a:t>
            </a:r>
          </a:p>
          <a:p>
            <a:r>
              <a:rPr lang="en-US" dirty="0"/>
              <a:t>The primary multicasts the operation to the backups</a:t>
            </a:r>
          </a:p>
          <a:p>
            <a:r>
              <a:rPr lang="en-US" dirty="0"/>
              <a:t>Replicas execute the request and </a:t>
            </a:r>
            <a:r>
              <a:rPr lang="en-US" i="1" dirty="0"/>
              <a:t>reply to the client</a:t>
            </a:r>
            <a:endParaRPr lang="en-US" dirty="0"/>
          </a:p>
          <a:p>
            <a:r>
              <a:rPr lang="en-US" dirty="0"/>
              <a:t>The client waits for </a:t>
            </a:r>
            <a:r>
              <a:rPr lang="en-US" i="1" dirty="0"/>
              <a:t>f+1</a:t>
            </a:r>
            <a:r>
              <a:rPr lang="en-US" dirty="0"/>
              <a:t> replies from different replicas </a:t>
            </a:r>
            <a:r>
              <a:rPr lang="en-US" i="1" dirty="0"/>
              <a:t>with the same result</a:t>
            </a:r>
            <a:r>
              <a:rPr lang="en-US" dirty="0"/>
              <a:t>, this is the result of the operation.</a:t>
            </a:r>
          </a:p>
          <a:p>
            <a:endParaRPr lang="en-US" dirty="0"/>
          </a:p>
        </p:txBody>
      </p:sp>
    </p:spTree>
    <p:extLst>
      <p:ext uri="{BB962C8B-B14F-4D97-AF65-F5344CB8AC3E}">
        <p14:creationId xmlns:p14="http://schemas.microsoft.com/office/powerpoint/2010/main" val="28021412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F0279-C8D5-40DE-88EA-1D8666582715}"/>
              </a:ext>
            </a:extLst>
          </p:cNvPr>
          <p:cNvSpPr>
            <a:spLocks noGrp="1"/>
          </p:cNvSpPr>
          <p:nvPr>
            <p:ph type="title"/>
          </p:nvPr>
        </p:nvSpPr>
        <p:spPr>
          <a:xfrm>
            <a:off x="-142504" y="159174"/>
            <a:ext cx="8829304" cy="783770"/>
          </a:xfrm>
        </p:spPr>
        <p:txBody>
          <a:bodyPr>
            <a:noAutofit/>
          </a:bodyPr>
          <a:lstStyle/>
          <a:p>
            <a:r>
              <a:rPr lang="en-US" sz="3200" dirty="0"/>
              <a:t>What if client does not receive enough replies?</a:t>
            </a:r>
          </a:p>
        </p:txBody>
      </p:sp>
      <p:sp>
        <p:nvSpPr>
          <p:cNvPr id="3" name="Content Placeholder 2">
            <a:extLst>
              <a:ext uri="{FF2B5EF4-FFF2-40B4-BE49-F238E27FC236}">
                <a16:creationId xmlns:a16="http://schemas.microsoft.com/office/drawing/2014/main" id="{D4951CD2-2FD8-4A01-857C-290F182DCB41}"/>
              </a:ext>
            </a:extLst>
          </p:cNvPr>
          <p:cNvSpPr>
            <a:spLocks noGrp="1"/>
          </p:cNvSpPr>
          <p:nvPr>
            <p:ph idx="1"/>
          </p:nvPr>
        </p:nvSpPr>
        <p:spPr/>
        <p:txBody>
          <a:bodyPr>
            <a:normAutofit fontScale="92500" lnSpcReduction="20000"/>
          </a:bodyPr>
          <a:lstStyle/>
          <a:p>
            <a:r>
              <a:rPr lang="en-US" dirty="0"/>
              <a:t>If the client does not receive replies soon enough, it broadcasts the request to all replicas. </a:t>
            </a:r>
          </a:p>
          <a:p>
            <a:r>
              <a:rPr lang="en-US" dirty="0"/>
              <a:t>If the request has already been processed, the replicas simply re-send the reply; replicas remember the last reply message they sent to each client.</a:t>
            </a:r>
          </a:p>
          <a:p>
            <a:r>
              <a:rPr lang="en-US" dirty="0"/>
              <a:t>Otherwise, if the replica is not the primary, it relays the request to the primary. </a:t>
            </a:r>
          </a:p>
          <a:p>
            <a:r>
              <a:rPr lang="en-US" dirty="0"/>
              <a:t>If the primary does not multicast the request to the group, it will eventually be suspected to be faulty by enough replicas to cause a view change.</a:t>
            </a:r>
          </a:p>
        </p:txBody>
      </p:sp>
    </p:spTree>
    <p:extLst>
      <p:ext uri="{BB962C8B-B14F-4D97-AF65-F5344CB8AC3E}">
        <p14:creationId xmlns:p14="http://schemas.microsoft.com/office/powerpoint/2010/main" val="1358943450"/>
      </p:ext>
    </p:extLst>
  </p:cSld>
  <p:clrMapOvr>
    <a:masterClrMapping/>
  </p:clrMapOvr>
</p:sld>
</file>

<file path=ppt/theme/theme1.xml><?xml version="1.0" encoding="utf-8"?>
<a:theme xmlns:a="http://schemas.openxmlformats.org/drawingml/2006/main" name="MicrosoftCPSWorkshopDub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04_1-monitoring</Template>
  <TotalTime>124</TotalTime>
  <Words>6049</Words>
  <Application>Microsoft Office PowerPoint</Application>
  <PresentationFormat>On-screen Show (4:3)</PresentationFormat>
  <Paragraphs>1110</Paragraphs>
  <Slides>111</Slides>
  <Notes>41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111</vt:i4>
      </vt:variant>
    </vt:vector>
  </HeadingPairs>
  <TitlesOfParts>
    <vt:vector size="125" baseType="lpstr">
      <vt:lpstr>ＭＳ Ｐゴシック</vt:lpstr>
      <vt:lpstr>-apple-system</vt:lpstr>
      <vt:lpstr>Arial</vt:lpstr>
      <vt:lpstr>Arial Narrow</vt:lpstr>
      <vt:lpstr>Calibri</vt:lpstr>
      <vt:lpstr>Courier New</vt:lpstr>
      <vt:lpstr>Lucida Sans Unicode</vt:lpstr>
      <vt:lpstr>Segoe UI</vt:lpstr>
      <vt:lpstr>Symbol</vt:lpstr>
      <vt:lpstr>Tahoma</vt:lpstr>
      <vt:lpstr>Times New Roman</vt:lpstr>
      <vt:lpstr>Wingdings</vt:lpstr>
      <vt:lpstr>MicrosoftCPSWorkshopDubey</vt:lpstr>
      <vt:lpstr>MSDraw.Drawing.8.2</vt:lpstr>
      <vt:lpstr>Software Fault Tolerance</vt:lpstr>
      <vt:lpstr>Review</vt:lpstr>
      <vt:lpstr>Software Fault Tolerance</vt:lpstr>
      <vt:lpstr>Software Flaw Tolerance</vt:lpstr>
      <vt:lpstr>N-Version Programming: The Idea</vt:lpstr>
      <vt:lpstr>N-Version Programming: Some Objections</vt:lpstr>
      <vt:lpstr>N-Version Programming: Reliability Modeling</vt:lpstr>
      <vt:lpstr>N-Version Programming: Applications</vt:lpstr>
      <vt:lpstr>Recovery Block Scheme: The Idea</vt:lpstr>
      <vt:lpstr>Recovery Blocks: The Acceptance-Test Problem</vt:lpstr>
      <vt:lpstr>Combined NVP and Acceptance Testing</vt:lpstr>
      <vt:lpstr>More General Hybrid NVP-AT Schemes</vt:lpstr>
      <vt:lpstr>Consistent Comparison Problem</vt:lpstr>
      <vt:lpstr>The problem of achieving consistent comparison in distributed systems</vt:lpstr>
      <vt:lpstr>CAP Theorem</vt:lpstr>
      <vt:lpstr>CAP Theorem</vt:lpstr>
      <vt:lpstr>CAP Theorem: Proof</vt:lpstr>
      <vt:lpstr>CAP Theorem: Proof</vt:lpstr>
      <vt:lpstr>CAP Theorem: Proof</vt:lpstr>
      <vt:lpstr>CAP Theorem: Proof</vt:lpstr>
      <vt:lpstr>CAP Theorem: Proof</vt:lpstr>
      <vt:lpstr>Why this is important?</vt:lpstr>
      <vt:lpstr>Problem for Relational Database to Scale</vt:lpstr>
      <vt:lpstr>Revisit CAP Theorem</vt:lpstr>
      <vt:lpstr>Consistency or Availability</vt:lpstr>
      <vt:lpstr>AP: Best Effort Consistency</vt:lpstr>
      <vt:lpstr>CP: Best Effort Availability</vt:lpstr>
      <vt:lpstr>Types of Consistency</vt:lpstr>
      <vt:lpstr>Eventual Consistency Variations</vt:lpstr>
      <vt:lpstr>Eventual Consistency - A Facebook Example</vt:lpstr>
      <vt:lpstr>PowerPoint Presentation</vt:lpstr>
      <vt:lpstr>PowerPoint Presentation</vt:lpstr>
      <vt:lpstr>The effect of CAP on building resilient systems</vt:lpstr>
      <vt:lpstr>Review – Fault Models</vt:lpstr>
      <vt:lpstr>Reaching Agreement (For both Symmetric as well as Asymmetric Faults)</vt:lpstr>
      <vt:lpstr>Example of Simple mechanism</vt:lpstr>
      <vt:lpstr>Problem Statement</vt:lpstr>
      <vt:lpstr>The Protocol</vt:lpstr>
      <vt:lpstr>The Protocol (cont’d)</vt:lpstr>
      <vt:lpstr>Performance</vt:lpstr>
      <vt:lpstr>Uncertainty</vt:lpstr>
      <vt:lpstr>Uncertainty (cont’d)</vt:lpstr>
      <vt:lpstr>Theorems</vt:lpstr>
      <vt:lpstr>Logging 2PC State Changes</vt:lpstr>
      <vt:lpstr>Coordinator Recovery</vt:lpstr>
      <vt:lpstr>Participant Recovery</vt:lpstr>
      <vt:lpstr>Paxos: Generalization of 2-PC</vt:lpstr>
      <vt:lpstr>Some material for paxos</vt:lpstr>
      <vt:lpstr>What is the Problem? (1/2)</vt:lpstr>
      <vt:lpstr>What is the Problem? (2/2)</vt:lpstr>
      <vt:lpstr>PowerPoint Presentation</vt:lpstr>
      <vt:lpstr>Paxos In A Nutshell</vt:lpstr>
      <vt:lpstr>Paxos In A Nutshell</vt:lpstr>
      <vt:lpstr>Paxos In A Nutshell</vt:lpstr>
      <vt:lpstr>Paxos In A Nutshell</vt:lpstr>
      <vt:lpstr>Paxos In A Nutshell</vt:lpstr>
      <vt:lpstr>Paxos In A Nutshell</vt:lpstr>
      <vt:lpstr>Paxos Algorithm: 3 Types of Agents</vt:lpstr>
      <vt:lpstr>Intuition behind paxos (1/2)</vt:lpstr>
      <vt:lpstr>Intuition behind Paxos Rounds (2/2)</vt:lpstr>
      <vt:lpstr>Summary: The basic idea</vt:lpstr>
      <vt:lpstr>Why 2K+1 nodes</vt:lpstr>
      <vt:lpstr>RAFT is a simpler version of Paxos.</vt:lpstr>
      <vt:lpstr>The problems with the agreement based systems</vt:lpstr>
      <vt:lpstr>Agreement in Faulty Systems</vt:lpstr>
      <vt:lpstr>Clock Drift</vt:lpstr>
      <vt:lpstr>Mid-Value Select </vt:lpstr>
      <vt:lpstr>Faulty Clock</vt:lpstr>
      <vt:lpstr>Byzantine Faulty Clock</vt:lpstr>
      <vt:lpstr>Byzantine Fault Tolerance</vt:lpstr>
      <vt:lpstr>Agreement in Faulty Systems</vt:lpstr>
      <vt:lpstr>Classical Byzantine Fault Tolerance</vt:lpstr>
      <vt:lpstr>BFT - Lamport</vt:lpstr>
      <vt:lpstr>Contextualizing to real-world</vt:lpstr>
      <vt:lpstr>Solution requirements</vt:lpstr>
      <vt:lpstr>Difficulty</vt:lpstr>
      <vt:lpstr>Difficulty</vt:lpstr>
      <vt:lpstr>Difficulty</vt:lpstr>
      <vt:lpstr>Difficulty</vt:lpstr>
      <vt:lpstr>Basic Result -- impossibility</vt:lpstr>
      <vt:lpstr>The Lamport, Pease and Shostak Algorithm</vt:lpstr>
      <vt:lpstr>Round 0 – m==0</vt:lpstr>
      <vt:lpstr>Round 0 – m==0</vt:lpstr>
      <vt:lpstr>Round 1</vt:lpstr>
      <vt:lpstr>Round 1</vt:lpstr>
      <vt:lpstr>Round 1</vt:lpstr>
      <vt:lpstr>Round2</vt:lpstr>
      <vt:lpstr>Number of rounds</vt:lpstr>
      <vt:lpstr>Tree Storage</vt:lpstr>
      <vt:lpstr>Tree Storage</vt:lpstr>
      <vt:lpstr>Decision criteria</vt:lpstr>
      <vt:lpstr>Practical Byzantine Fault Tolerance</vt:lpstr>
      <vt:lpstr>Classical Byzantine Fault Tolerance</vt:lpstr>
      <vt:lpstr>Practical Byzantine Fault Tolerance</vt:lpstr>
      <vt:lpstr>Important theorem of impossibility</vt:lpstr>
      <vt:lpstr>PBFT ideas</vt:lpstr>
      <vt:lpstr>PBFT main ideas</vt:lpstr>
      <vt:lpstr>PBFT main ideas.</vt:lpstr>
      <vt:lpstr>What if client does not receive enough replies?</vt:lpstr>
      <vt:lpstr>PBFT Strategy </vt:lpstr>
      <vt:lpstr>Replica state</vt:lpstr>
      <vt:lpstr>Normal Case</vt:lpstr>
      <vt:lpstr>Normal Case</vt:lpstr>
      <vt:lpstr>Normal Case</vt:lpstr>
      <vt:lpstr>Normal Case:</vt:lpstr>
      <vt:lpstr>Normal Case:</vt:lpstr>
      <vt:lpstr>Normal Case</vt:lpstr>
      <vt:lpstr>PBFT summary</vt:lpstr>
      <vt:lpstr>View Change</vt:lpstr>
      <vt:lpstr>Additional Issues</vt:lpstr>
      <vt:lpstr>Practical limitations of BFTs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 Theorem</dc:title>
  <dc:creator>Abhishek D</dc:creator>
  <cp:lastModifiedBy>Abhishek Dubey</cp:lastModifiedBy>
  <cp:revision>31</cp:revision>
  <dcterms:created xsi:type="dcterms:W3CDTF">2018-10-09T13:30:20Z</dcterms:created>
  <dcterms:modified xsi:type="dcterms:W3CDTF">2019-10-08T18:18:26Z</dcterms:modified>
</cp:coreProperties>
</file>