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4" r:id="rId3"/>
    <p:sldId id="277" r:id="rId4"/>
    <p:sldId id="257" r:id="rId5"/>
    <p:sldId id="258" r:id="rId6"/>
    <p:sldId id="275" r:id="rId7"/>
    <p:sldId id="259" r:id="rId8"/>
    <p:sldId id="262" r:id="rId9"/>
    <p:sldId id="263" r:id="rId10"/>
    <p:sldId id="264" r:id="rId11"/>
    <p:sldId id="265" r:id="rId12"/>
    <p:sldId id="273" r:id="rId13"/>
    <p:sldId id="267" r:id="rId14"/>
    <p:sldId id="268" r:id="rId15"/>
    <p:sldId id="270" r:id="rId16"/>
    <p:sldId id="269" r:id="rId17"/>
    <p:sldId id="279" r:id="rId18"/>
    <p:sldId id="271" r:id="rId19"/>
    <p:sldId id="276" r:id="rId20"/>
    <p:sldId id="278" r:id="rId2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04" autoAdjust="0"/>
    <p:restoredTop sz="94660"/>
  </p:normalViewPr>
  <p:slideViewPr>
    <p:cSldViewPr>
      <p:cViewPr varScale="1">
        <p:scale>
          <a:sx n="86" d="100"/>
          <a:sy n="86" d="100"/>
        </p:scale>
        <p:origin x="-156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78E5AB67-288D-43A0-9E98-79E96E1BDAC0}" type="datetimeFigureOut">
              <a:rPr lang="ru-RU" smtClean="0"/>
              <a:pPr/>
              <a:t>22.11.2020</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7C31F557-7514-4893-A126-FE34450A1886}"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8E5AB67-288D-43A0-9E98-79E96E1BDAC0}" type="datetimeFigureOut">
              <a:rPr lang="ru-RU" smtClean="0"/>
              <a:pPr/>
              <a:t>22.11.2020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C31F557-7514-4893-A126-FE34450A1886}"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8E5AB67-288D-43A0-9E98-79E96E1BDAC0}" type="datetimeFigureOut">
              <a:rPr lang="ru-RU" smtClean="0"/>
              <a:pPr/>
              <a:t>22.11.2020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C31F557-7514-4893-A126-FE34450A1886}"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Содержимое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78E5AB67-288D-43A0-9E98-79E96E1BDAC0}" type="datetimeFigureOut">
              <a:rPr lang="ru-RU" smtClean="0"/>
              <a:pPr/>
              <a:t>22.11.2020</a:t>
            </a:fld>
            <a:endParaRPr lang="ru-RU"/>
          </a:p>
        </p:txBody>
      </p:sp>
      <p:sp>
        <p:nvSpPr>
          <p:cNvPr id="9" name="Номер слайда 8"/>
          <p:cNvSpPr>
            <a:spLocks noGrp="1"/>
          </p:cNvSpPr>
          <p:nvPr>
            <p:ph type="sldNum" sz="quarter" idx="15"/>
          </p:nvPr>
        </p:nvSpPr>
        <p:spPr/>
        <p:txBody>
          <a:bodyPr rtlCol="0"/>
          <a:lstStyle/>
          <a:p>
            <a:fld id="{7C31F557-7514-4893-A126-FE34450A1886}" type="slidenum">
              <a:rPr lang="ru-RU" smtClean="0"/>
              <a:pPr/>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78E5AB67-288D-43A0-9E98-79E96E1BDAC0}" type="datetimeFigureOut">
              <a:rPr lang="ru-RU" smtClean="0"/>
              <a:pPr/>
              <a:t>22.11.2020</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7C31F557-7514-4893-A126-FE34450A1886}"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78E5AB67-288D-43A0-9E98-79E96E1BDAC0}" type="datetimeFigureOut">
              <a:rPr lang="ru-RU" smtClean="0"/>
              <a:pPr/>
              <a:t>22.11.2020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C31F557-7514-4893-A126-FE34450A1886}" type="slidenum">
              <a:rPr lang="ru-RU" smtClean="0"/>
              <a:pPr/>
              <a:t>‹#›</a:t>
            </a:fld>
            <a:endParaRPr lang="ru-RU"/>
          </a:p>
        </p:txBody>
      </p:sp>
      <p:sp>
        <p:nvSpPr>
          <p:cNvPr id="9" name="Содержимое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78E5AB67-288D-43A0-9E98-79E96E1BDAC0}" type="datetimeFigureOut">
              <a:rPr lang="ru-RU" smtClean="0"/>
              <a:pPr/>
              <a:t>22.11.2020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C31F557-7514-4893-A126-FE34450A1886}" type="slidenum">
              <a:rPr lang="ru-RU" smtClean="0"/>
              <a:pPr/>
              <a:t>‹#›</a:t>
            </a:fld>
            <a:endParaRPr lang="ru-RU"/>
          </a:p>
        </p:txBody>
      </p:sp>
      <p:sp>
        <p:nvSpPr>
          <p:cNvPr id="11" name="Содержимое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78E5AB67-288D-43A0-9E98-79E96E1BDAC0}" type="datetimeFigureOut">
              <a:rPr lang="ru-RU" smtClean="0"/>
              <a:pPr/>
              <a:t>22.11.2020</a:t>
            </a:fld>
            <a:endParaRPr lang="ru-RU"/>
          </a:p>
        </p:txBody>
      </p:sp>
      <p:sp>
        <p:nvSpPr>
          <p:cNvPr id="7" name="Номер слайда 6"/>
          <p:cNvSpPr>
            <a:spLocks noGrp="1"/>
          </p:cNvSpPr>
          <p:nvPr>
            <p:ph type="sldNum" sz="quarter" idx="11"/>
          </p:nvPr>
        </p:nvSpPr>
        <p:spPr/>
        <p:txBody>
          <a:bodyPr rtlCol="0"/>
          <a:lstStyle/>
          <a:p>
            <a:fld id="{7C31F557-7514-4893-A126-FE34450A1886}" type="slidenum">
              <a:rPr lang="ru-RU" smtClean="0"/>
              <a:pPr/>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8E5AB67-288D-43A0-9E98-79E96E1BDAC0}" type="datetimeFigureOut">
              <a:rPr lang="ru-RU" smtClean="0"/>
              <a:pPr/>
              <a:t>22.11.2020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C31F557-7514-4893-A126-FE34450A1886}"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Содержимое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78E5AB67-288D-43A0-9E98-79E96E1BDAC0}" type="datetimeFigureOut">
              <a:rPr lang="ru-RU" smtClean="0"/>
              <a:pPr/>
              <a:t>22.11.2020</a:t>
            </a:fld>
            <a:endParaRPr lang="ru-RU"/>
          </a:p>
        </p:txBody>
      </p:sp>
      <p:sp>
        <p:nvSpPr>
          <p:cNvPr id="22" name="Номер слайда 21"/>
          <p:cNvSpPr>
            <a:spLocks noGrp="1"/>
          </p:cNvSpPr>
          <p:nvPr>
            <p:ph type="sldNum" sz="quarter" idx="15"/>
          </p:nvPr>
        </p:nvSpPr>
        <p:spPr/>
        <p:txBody>
          <a:bodyPr rtlCol="0"/>
          <a:lstStyle/>
          <a:p>
            <a:fld id="{7C31F557-7514-4893-A126-FE34450A1886}" type="slidenum">
              <a:rPr lang="ru-RU" smtClean="0"/>
              <a:pPr/>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78E5AB67-288D-43A0-9E98-79E96E1BDAC0}" type="datetimeFigureOut">
              <a:rPr lang="ru-RU" smtClean="0"/>
              <a:pPr/>
              <a:t>22.11.2020</a:t>
            </a:fld>
            <a:endParaRPr lang="ru-RU"/>
          </a:p>
        </p:txBody>
      </p:sp>
      <p:sp>
        <p:nvSpPr>
          <p:cNvPr id="18" name="Номер слайда 17"/>
          <p:cNvSpPr>
            <a:spLocks noGrp="1"/>
          </p:cNvSpPr>
          <p:nvPr>
            <p:ph type="sldNum" sz="quarter" idx="11"/>
          </p:nvPr>
        </p:nvSpPr>
        <p:spPr/>
        <p:txBody>
          <a:bodyPr rtlCol="0"/>
          <a:lstStyle/>
          <a:p>
            <a:fld id="{7C31F557-7514-4893-A126-FE34450A1886}" type="slidenum">
              <a:rPr lang="ru-RU" smtClean="0"/>
              <a:pPr/>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8E5AB67-288D-43A0-9E98-79E96E1BDAC0}" type="datetimeFigureOut">
              <a:rPr lang="ru-RU" smtClean="0"/>
              <a:pPr/>
              <a:t>22.11.2020</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C31F557-7514-4893-A126-FE34450A1886}"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63688" y="188640"/>
            <a:ext cx="6172200" cy="1462314"/>
          </a:xfrm>
        </p:spPr>
        <p:txBody>
          <a:bodyPr/>
          <a:lstStyle/>
          <a:p>
            <a:r>
              <a:rPr lang="en-US" sz="5400" dirty="0" smtClean="0"/>
              <a:t>My project:</a:t>
            </a:r>
            <a:r>
              <a:rPr lang="en-US" dirty="0" smtClean="0"/>
              <a:t/>
            </a:r>
            <a:br>
              <a:rPr lang="en-US" dirty="0" smtClean="0"/>
            </a:br>
            <a:endParaRPr lang="ru-RU" dirty="0"/>
          </a:p>
        </p:txBody>
      </p:sp>
      <p:sp>
        <p:nvSpPr>
          <p:cNvPr id="3" name="Подзаголовок 2"/>
          <p:cNvSpPr>
            <a:spLocks noGrp="1"/>
          </p:cNvSpPr>
          <p:nvPr>
            <p:ph type="subTitle" idx="1"/>
          </p:nvPr>
        </p:nvSpPr>
        <p:spPr>
          <a:xfrm>
            <a:off x="1763688" y="1412776"/>
            <a:ext cx="7632848" cy="1080120"/>
          </a:xfrm>
        </p:spPr>
        <p:txBody>
          <a:bodyPr>
            <a:normAutofit/>
          </a:bodyPr>
          <a:lstStyle/>
          <a:p>
            <a:r>
              <a:rPr lang="en-US" sz="2800" dirty="0" smtClean="0"/>
              <a:t>Database of voice based transport enquiry system</a:t>
            </a:r>
            <a:endParaRPr lang="ru-RU" sz="2800" dirty="0"/>
          </a:p>
        </p:txBody>
      </p:sp>
      <p:pic>
        <p:nvPicPr>
          <p:cNvPr id="4" name="Рисунок 3" descr="bzxhs.jpg"/>
          <p:cNvPicPr>
            <a:picLocks noChangeAspect="1"/>
          </p:cNvPicPr>
          <p:nvPr/>
        </p:nvPicPr>
        <p:blipFill>
          <a:blip r:embed="rId2" cstate="print"/>
          <a:stretch>
            <a:fillRect/>
          </a:stretch>
        </p:blipFill>
        <p:spPr>
          <a:xfrm>
            <a:off x="2411760" y="2492896"/>
            <a:ext cx="5040560" cy="35905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Creating Database</a:t>
            </a:r>
            <a:endParaRPr lang="ru-RU" dirty="0"/>
          </a:p>
        </p:txBody>
      </p:sp>
      <p:sp>
        <p:nvSpPr>
          <p:cNvPr id="3" name="Содержимое 2"/>
          <p:cNvSpPr>
            <a:spLocks noGrp="1"/>
          </p:cNvSpPr>
          <p:nvPr>
            <p:ph sz="quarter" idx="1"/>
          </p:nvPr>
        </p:nvSpPr>
        <p:spPr/>
        <p:txBody>
          <a:bodyPr>
            <a:normAutofit/>
          </a:bodyPr>
          <a:lstStyle/>
          <a:p>
            <a:r>
              <a:rPr lang="en-US" sz="1400" dirty="0" smtClean="0"/>
              <a:t>CREATE TABLE public."Location"</a:t>
            </a:r>
            <a:endParaRPr lang="ru-RU" sz="1400" dirty="0" smtClean="0"/>
          </a:p>
          <a:p>
            <a:r>
              <a:rPr lang="en-US" sz="1400" dirty="0" smtClean="0"/>
              <a:t>(</a:t>
            </a:r>
            <a:endParaRPr lang="ru-RU" sz="1400" dirty="0" smtClean="0"/>
          </a:p>
          <a:p>
            <a:r>
              <a:rPr lang="en-US" sz="1400" dirty="0" smtClean="0"/>
              <a:t>    "Id" integer NOT NULL DEFAULT </a:t>
            </a:r>
            <a:r>
              <a:rPr lang="en-US" sz="1400" dirty="0" err="1" smtClean="0"/>
              <a:t>nextval</a:t>
            </a:r>
            <a:r>
              <a:rPr lang="en-US" sz="1400" dirty="0" smtClean="0"/>
              <a:t>('"</a:t>
            </a:r>
            <a:r>
              <a:rPr lang="en-US" sz="1400" dirty="0" err="1" smtClean="0"/>
              <a:t>Location_Id_seq</a:t>
            </a:r>
            <a:r>
              <a:rPr lang="en-US" sz="1400" dirty="0" smtClean="0"/>
              <a:t>"'::</a:t>
            </a:r>
            <a:r>
              <a:rPr lang="en-US" sz="1400" dirty="0" err="1" smtClean="0"/>
              <a:t>regclass</a:t>
            </a:r>
            <a:r>
              <a:rPr lang="en-US" sz="1400" dirty="0" smtClean="0"/>
              <a:t>),</a:t>
            </a:r>
            <a:endParaRPr lang="ru-RU" sz="1400" dirty="0" smtClean="0"/>
          </a:p>
          <a:p>
            <a:r>
              <a:rPr lang="en-US" sz="1400" dirty="0" smtClean="0"/>
              <a:t>    Street character varying(255) COLLATE </a:t>
            </a:r>
            <a:r>
              <a:rPr lang="en-US" sz="1400" dirty="0" err="1" smtClean="0"/>
              <a:t>pg_catalog."default</a:t>
            </a:r>
            <a:r>
              <a:rPr lang="en-US" sz="1400" dirty="0" smtClean="0"/>
              <a:t>" NOT NULL,</a:t>
            </a:r>
            <a:endParaRPr lang="ru-RU" sz="1400" dirty="0" smtClean="0"/>
          </a:p>
          <a:p>
            <a:r>
              <a:rPr lang="en-US" sz="1400" dirty="0" smtClean="0"/>
              <a:t>    </a:t>
            </a:r>
            <a:r>
              <a:rPr lang="en-US" sz="1400" dirty="0" err="1" smtClean="0"/>
              <a:t>number_of</a:t>
            </a:r>
            <a:r>
              <a:rPr lang="en-US" sz="1400" dirty="0" smtClean="0"/>
              <a:t>_ </a:t>
            </a:r>
            <a:r>
              <a:rPr lang="en-US" sz="1400" dirty="0" err="1" smtClean="0"/>
              <a:t>near_building</a:t>
            </a:r>
            <a:r>
              <a:rPr lang="en-US" sz="1400" dirty="0" smtClean="0"/>
              <a:t> varying(55) COLLATE </a:t>
            </a:r>
            <a:r>
              <a:rPr lang="en-US" sz="1400" dirty="0" err="1" smtClean="0"/>
              <a:t>pg_catalog."default</a:t>
            </a:r>
            <a:r>
              <a:rPr lang="en-US" sz="1400" dirty="0" smtClean="0"/>
              <a:t>" NOT NULL,</a:t>
            </a:r>
            <a:endParaRPr lang="ru-RU" sz="1400" dirty="0" smtClean="0"/>
          </a:p>
          <a:p>
            <a:r>
              <a:rPr lang="en-US" sz="1400" dirty="0" smtClean="0"/>
              <a:t>    </a:t>
            </a:r>
            <a:r>
              <a:rPr lang="en-US" sz="1400" dirty="0" err="1" smtClean="0"/>
              <a:t>near_stop</a:t>
            </a:r>
            <a:r>
              <a:rPr lang="en-US" sz="1400" dirty="0" smtClean="0"/>
              <a:t> varying(55) COLLATE </a:t>
            </a:r>
            <a:r>
              <a:rPr lang="en-US" sz="1400" dirty="0" err="1" smtClean="0"/>
              <a:t>pg_catalog."default</a:t>
            </a:r>
            <a:r>
              <a:rPr lang="en-US" sz="1400" dirty="0" smtClean="0"/>
              <a:t>" NOT NULL,</a:t>
            </a:r>
            <a:endParaRPr lang="ru-RU" sz="1400" dirty="0" smtClean="0"/>
          </a:p>
          <a:p>
            <a:r>
              <a:rPr lang="en-US" sz="1400" dirty="0" smtClean="0"/>
              <a:t>    CONSTRAINT "</a:t>
            </a:r>
            <a:r>
              <a:rPr lang="en-US" sz="1400" dirty="0" err="1" smtClean="0"/>
              <a:t>Location_pkey</a:t>
            </a:r>
            <a:r>
              <a:rPr lang="en-US" sz="1400" dirty="0" smtClean="0"/>
              <a:t>" PRIMARY KEY ("Id")</a:t>
            </a:r>
            <a:endParaRPr lang="ru-RU" sz="1400" dirty="0" smtClean="0"/>
          </a:p>
          <a:p>
            <a:r>
              <a:rPr lang="en-US" sz="1400" dirty="0" smtClean="0"/>
              <a:t>)</a:t>
            </a:r>
          </a:p>
          <a:p>
            <a:endParaRPr lang="en-US" sz="1400" dirty="0" smtClean="0"/>
          </a:p>
          <a:p>
            <a:endParaRPr lang="ru-RU" sz="1400" dirty="0" smtClean="0"/>
          </a:p>
          <a:p>
            <a:endParaRPr lang="ru-RU" dirty="0"/>
          </a:p>
        </p:txBody>
      </p:sp>
      <p:pic>
        <p:nvPicPr>
          <p:cNvPr id="4" name="Рисунок 3"/>
          <p:cNvPicPr/>
          <p:nvPr/>
        </p:nvPicPr>
        <p:blipFill>
          <a:blip r:embed="rId2" cstate="print"/>
          <a:srcRect l="24693" t="49573" r="31694" b="16809"/>
          <a:stretch>
            <a:fillRect/>
          </a:stretch>
        </p:blipFill>
        <p:spPr bwMode="auto">
          <a:xfrm>
            <a:off x="1043608" y="3861048"/>
            <a:ext cx="6336704" cy="244827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Creating Database</a:t>
            </a:r>
            <a:br>
              <a:rPr lang="en-US" dirty="0" smtClean="0"/>
            </a:br>
            <a:endParaRPr lang="ru-RU" dirty="0"/>
          </a:p>
        </p:txBody>
      </p:sp>
      <p:sp>
        <p:nvSpPr>
          <p:cNvPr id="3" name="Содержимое 2"/>
          <p:cNvSpPr>
            <a:spLocks noGrp="1"/>
          </p:cNvSpPr>
          <p:nvPr>
            <p:ph sz="quarter" idx="1"/>
          </p:nvPr>
        </p:nvSpPr>
        <p:spPr>
          <a:xfrm>
            <a:off x="755576" y="980728"/>
            <a:ext cx="7772400" cy="4572000"/>
          </a:xfrm>
        </p:spPr>
        <p:txBody>
          <a:bodyPr/>
          <a:lstStyle/>
          <a:p>
            <a:endParaRPr lang="en-US" dirty="0" smtClean="0"/>
          </a:p>
          <a:p>
            <a:r>
              <a:rPr lang="en-US" sz="1400" dirty="0" smtClean="0"/>
              <a:t>CREATE TABLE public."Time"</a:t>
            </a:r>
            <a:endParaRPr lang="ru-RU" sz="1400" dirty="0" smtClean="0"/>
          </a:p>
          <a:p>
            <a:r>
              <a:rPr lang="en-US" sz="1400" dirty="0" smtClean="0"/>
              <a:t>(</a:t>
            </a:r>
            <a:endParaRPr lang="ru-RU" sz="1400" dirty="0" smtClean="0"/>
          </a:p>
          <a:p>
            <a:r>
              <a:rPr lang="en-US" sz="1400" dirty="0" smtClean="0"/>
              <a:t>    "Id" integer NOT NULL DEFAULT </a:t>
            </a:r>
            <a:r>
              <a:rPr lang="en-US" sz="1400" dirty="0" err="1" smtClean="0"/>
              <a:t>nextval</a:t>
            </a:r>
            <a:r>
              <a:rPr lang="en-US" sz="1400" dirty="0" smtClean="0"/>
              <a:t>('"</a:t>
            </a:r>
            <a:r>
              <a:rPr lang="en-US" sz="1400" dirty="0" err="1" smtClean="0"/>
              <a:t>Time_Id_seq</a:t>
            </a:r>
            <a:r>
              <a:rPr lang="en-US" sz="1400" dirty="0" smtClean="0"/>
              <a:t>"'::</a:t>
            </a:r>
            <a:r>
              <a:rPr lang="en-US" sz="1400" dirty="0" err="1" smtClean="0"/>
              <a:t>regclass</a:t>
            </a:r>
            <a:r>
              <a:rPr lang="en-US" sz="1400" dirty="0" smtClean="0"/>
              <a:t>),</a:t>
            </a:r>
            <a:endParaRPr lang="ru-RU" sz="1400" dirty="0" smtClean="0"/>
          </a:p>
          <a:p>
            <a:r>
              <a:rPr lang="en-US" sz="1400" dirty="0" smtClean="0"/>
              <a:t>    </a:t>
            </a:r>
            <a:r>
              <a:rPr lang="en-US" sz="1400" dirty="0" err="1" smtClean="0"/>
              <a:t>sending_time</a:t>
            </a:r>
            <a:r>
              <a:rPr lang="en-US" sz="1400" dirty="0" smtClean="0"/>
              <a:t> character varying(255) COLLATE </a:t>
            </a:r>
            <a:r>
              <a:rPr lang="en-US" sz="1400" dirty="0" err="1" smtClean="0"/>
              <a:t>pg_catalog."default</a:t>
            </a:r>
            <a:r>
              <a:rPr lang="en-US" sz="1400" dirty="0" smtClean="0"/>
              <a:t>" NOT NULL,</a:t>
            </a:r>
            <a:endParaRPr lang="ru-RU" sz="1400" dirty="0" smtClean="0"/>
          </a:p>
          <a:p>
            <a:r>
              <a:rPr lang="en-US" sz="1400" dirty="0" smtClean="0"/>
              <a:t>    </a:t>
            </a:r>
            <a:r>
              <a:rPr lang="en-US" sz="1400" dirty="0" err="1" smtClean="0"/>
              <a:t>arrival_time</a:t>
            </a:r>
            <a:r>
              <a:rPr lang="en-US" sz="1400" dirty="0" smtClean="0"/>
              <a:t> character varying(255) COLLATE </a:t>
            </a:r>
            <a:r>
              <a:rPr lang="en-US" sz="1400" dirty="0" err="1" smtClean="0"/>
              <a:t>pg_catalog."default</a:t>
            </a:r>
            <a:r>
              <a:rPr lang="en-US" sz="1400" dirty="0" smtClean="0"/>
              <a:t>" NOT NULL,</a:t>
            </a:r>
            <a:endParaRPr lang="ru-RU" sz="1400" dirty="0" smtClean="0"/>
          </a:p>
          <a:p>
            <a:r>
              <a:rPr lang="en-US" sz="1400" dirty="0" smtClean="0"/>
              <a:t>    CONSTRAINT "</a:t>
            </a:r>
            <a:r>
              <a:rPr lang="en-US" sz="1400" dirty="0" err="1" smtClean="0"/>
              <a:t>Time_pkey</a:t>
            </a:r>
            <a:r>
              <a:rPr lang="en-US" sz="1400" dirty="0" smtClean="0"/>
              <a:t>" PRIMARY KEY ("Id")</a:t>
            </a:r>
            <a:endParaRPr lang="ru-RU" sz="1400" dirty="0" smtClean="0"/>
          </a:p>
          <a:p>
            <a:r>
              <a:rPr lang="en-US" sz="1400" dirty="0" smtClean="0"/>
              <a:t>)</a:t>
            </a:r>
            <a:endParaRPr lang="ru-RU" sz="1400" dirty="0" smtClean="0"/>
          </a:p>
          <a:p>
            <a:endParaRPr lang="ru-RU" dirty="0"/>
          </a:p>
        </p:txBody>
      </p:sp>
      <p:pic>
        <p:nvPicPr>
          <p:cNvPr id="4" name="Рисунок 3"/>
          <p:cNvPicPr/>
          <p:nvPr/>
        </p:nvPicPr>
        <p:blipFill>
          <a:blip r:embed="rId2" cstate="print"/>
          <a:srcRect l="25174" t="50175" r="43101" b="17610"/>
          <a:stretch>
            <a:fillRect/>
          </a:stretch>
        </p:blipFill>
        <p:spPr bwMode="auto">
          <a:xfrm>
            <a:off x="899592" y="3717032"/>
            <a:ext cx="6048672" cy="244827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DDL: Alter table</a:t>
            </a:r>
            <a:endParaRPr lang="ru-RU" dirty="0"/>
          </a:p>
        </p:txBody>
      </p:sp>
      <p:sp>
        <p:nvSpPr>
          <p:cNvPr id="3" name="Содержимое 2"/>
          <p:cNvSpPr>
            <a:spLocks noGrp="1"/>
          </p:cNvSpPr>
          <p:nvPr>
            <p:ph sz="quarter" idx="1"/>
          </p:nvPr>
        </p:nvSpPr>
        <p:spPr/>
        <p:txBody>
          <a:bodyPr/>
          <a:lstStyle/>
          <a:p>
            <a:r>
              <a:rPr lang="en-US" sz="1200" dirty="0" smtClean="0"/>
              <a:t>ALTER TABLE </a:t>
            </a:r>
            <a:r>
              <a:rPr lang="en-US" sz="1200" dirty="0" err="1" smtClean="0"/>
              <a:t>public.transport</a:t>
            </a:r>
            <a:endParaRPr lang="ru-RU" sz="1200" dirty="0" smtClean="0"/>
          </a:p>
          <a:p>
            <a:r>
              <a:rPr lang="en-US" sz="1200" dirty="0" smtClean="0"/>
              <a:t>    ADD COLUMN "ID" integer NOT NULL DEFAULT </a:t>
            </a:r>
            <a:r>
              <a:rPr lang="en-US" sz="1200" dirty="0" err="1" smtClean="0"/>
              <a:t>nextval</a:t>
            </a:r>
            <a:r>
              <a:rPr lang="en-US" sz="1200" dirty="0" smtClean="0"/>
              <a:t>('"</a:t>
            </a:r>
            <a:r>
              <a:rPr lang="en-US" sz="1200" dirty="0" err="1" smtClean="0"/>
              <a:t>transport_ID_seq</a:t>
            </a:r>
            <a:r>
              <a:rPr lang="en-US" sz="1200" dirty="0" smtClean="0"/>
              <a:t>"'::</a:t>
            </a:r>
            <a:r>
              <a:rPr lang="en-US" sz="1200" dirty="0" err="1" smtClean="0"/>
              <a:t>regclass</a:t>
            </a:r>
            <a:r>
              <a:rPr lang="en-US" sz="1200" dirty="0" smtClean="0"/>
              <a:t>);</a:t>
            </a:r>
            <a:endParaRPr lang="ru-RU" sz="1200" dirty="0" smtClean="0"/>
          </a:p>
          <a:p>
            <a:r>
              <a:rPr lang="en-US" sz="1200" dirty="0" smtClean="0"/>
              <a:t>ALTER TABLE </a:t>
            </a:r>
            <a:r>
              <a:rPr lang="en-US" sz="1200" dirty="0" err="1" smtClean="0"/>
              <a:t>public.transport</a:t>
            </a:r>
            <a:endParaRPr lang="ru-RU" sz="1200" dirty="0" smtClean="0"/>
          </a:p>
          <a:p>
            <a:r>
              <a:rPr lang="en-US" sz="1200" dirty="0" smtClean="0"/>
              <a:t>    ADD COLUMN "Type" character varying(32) COLLATE </a:t>
            </a:r>
            <a:r>
              <a:rPr lang="en-US" sz="1200" dirty="0" err="1" smtClean="0"/>
              <a:t>pg_catalog."default</a:t>
            </a:r>
            <a:r>
              <a:rPr lang="en-US" sz="1200" dirty="0" smtClean="0"/>
              <a:t>" NOT NULL DEFAULT 12</a:t>
            </a:r>
            <a:r>
              <a:rPr lang="en-US" dirty="0" smtClean="0"/>
              <a:t>;</a:t>
            </a:r>
          </a:p>
          <a:p>
            <a:endParaRPr lang="en-US" dirty="0" smtClean="0"/>
          </a:p>
          <a:p>
            <a:endParaRPr lang="ru-RU" dirty="0" smtClean="0"/>
          </a:p>
          <a:p>
            <a:endParaRPr lang="ru-RU" dirty="0"/>
          </a:p>
        </p:txBody>
      </p:sp>
      <p:pic>
        <p:nvPicPr>
          <p:cNvPr id="4" name="Рисунок 3"/>
          <p:cNvPicPr/>
          <p:nvPr/>
        </p:nvPicPr>
        <p:blipFill>
          <a:blip r:embed="rId2" cstate="print"/>
          <a:srcRect l="25427" t="66667" r="56907" b="12251"/>
          <a:stretch>
            <a:fillRect/>
          </a:stretch>
        </p:blipFill>
        <p:spPr bwMode="auto">
          <a:xfrm>
            <a:off x="1403648" y="3573016"/>
            <a:ext cx="4176464" cy="223224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 Delete: with WHERE clause</a:t>
            </a:r>
            <a:endParaRPr lang="ru-RU" dirty="0"/>
          </a:p>
        </p:txBody>
      </p:sp>
      <p:pic>
        <p:nvPicPr>
          <p:cNvPr id="4" name="Содержимое 3"/>
          <p:cNvPicPr>
            <a:picLocks noGrp="1"/>
          </p:cNvPicPr>
          <p:nvPr>
            <p:ph sz="quarter" idx="1"/>
          </p:nvPr>
        </p:nvPicPr>
        <p:blipFill>
          <a:blip r:embed="rId2" cstate="print"/>
          <a:srcRect l="25427" t="66667" r="56907" b="12251"/>
          <a:stretch>
            <a:fillRect/>
          </a:stretch>
        </p:blipFill>
        <p:spPr bwMode="auto">
          <a:xfrm>
            <a:off x="395536" y="1772816"/>
            <a:ext cx="2692298" cy="1807254"/>
          </a:xfrm>
          <a:prstGeom prst="rect">
            <a:avLst/>
          </a:prstGeom>
          <a:noFill/>
          <a:ln w="9525">
            <a:noFill/>
            <a:miter lim="800000"/>
            <a:headEnd/>
            <a:tailEnd/>
          </a:ln>
        </p:spPr>
      </p:pic>
      <p:pic>
        <p:nvPicPr>
          <p:cNvPr id="5" name="Рисунок 4"/>
          <p:cNvPicPr/>
          <p:nvPr/>
        </p:nvPicPr>
        <p:blipFill>
          <a:blip r:embed="rId3" cstate="print"/>
          <a:srcRect l="25494" t="25071" r="54424" b="66952"/>
          <a:stretch>
            <a:fillRect/>
          </a:stretch>
        </p:blipFill>
        <p:spPr bwMode="auto">
          <a:xfrm>
            <a:off x="2987824" y="3717032"/>
            <a:ext cx="3240360" cy="1008112"/>
          </a:xfrm>
          <a:prstGeom prst="rect">
            <a:avLst/>
          </a:prstGeom>
          <a:noFill/>
          <a:ln w="9525">
            <a:noFill/>
            <a:miter lim="800000"/>
            <a:headEnd/>
            <a:tailEnd/>
          </a:ln>
        </p:spPr>
      </p:pic>
      <p:pic>
        <p:nvPicPr>
          <p:cNvPr id="6" name="Рисунок 5"/>
          <p:cNvPicPr/>
          <p:nvPr/>
        </p:nvPicPr>
        <p:blipFill>
          <a:blip r:embed="rId4" cstate="print"/>
          <a:srcRect l="25013" t="66382" r="56387" b="22507"/>
          <a:stretch>
            <a:fillRect/>
          </a:stretch>
        </p:blipFill>
        <p:spPr bwMode="auto">
          <a:xfrm>
            <a:off x="4932040" y="4941168"/>
            <a:ext cx="3141340" cy="136815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Update: with WHERE clause</a:t>
            </a:r>
            <a:endParaRPr lang="ru-RU" dirty="0"/>
          </a:p>
        </p:txBody>
      </p:sp>
      <p:pic>
        <p:nvPicPr>
          <p:cNvPr id="4" name="Содержимое 3"/>
          <p:cNvPicPr>
            <a:picLocks noGrp="1"/>
          </p:cNvPicPr>
          <p:nvPr>
            <p:ph sz="quarter" idx="1"/>
          </p:nvPr>
        </p:nvPicPr>
        <p:blipFill>
          <a:blip r:embed="rId2" cstate="print"/>
          <a:srcRect l="25013" t="47293" r="34181" b="27740"/>
          <a:stretch>
            <a:fillRect/>
          </a:stretch>
        </p:blipFill>
        <p:spPr bwMode="auto">
          <a:xfrm>
            <a:off x="395536" y="1484784"/>
            <a:ext cx="6768752" cy="1872208"/>
          </a:xfrm>
          <a:prstGeom prst="rect">
            <a:avLst/>
          </a:prstGeom>
          <a:noFill/>
          <a:ln w="9525">
            <a:noFill/>
            <a:miter lim="800000"/>
            <a:headEnd/>
            <a:tailEnd/>
          </a:ln>
        </p:spPr>
      </p:pic>
      <p:pic>
        <p:nvPicPr>
          <p:cNvPr id="5" name="Рисунок 4"/>
          <p:cNvPicPr/>
          <p:nvPr/>
        </p:nvPicPr>
        <p:blipFill>
          <a:blip r:embed="rId3" cstate="print"/>
          <a:srcRect l="24853" t="46439" r="33657" b="27874"/>
          <a:stretch>
            <a:fillRect/>
          </a:stretch>
        </p:blipFill>
        <p:spPr bwMode="auto">
          <a:xfrm>
            <a:off x="683568" y="4437112"/>
            <a:ext cx="6264696" cy="2232248"/>
          </a:xfrm>
          <a:prstGeom prst="rect">
            <a:avLst/>
          </a:prstGeom>
          <a:noFill/>
          <a:ln w="9525">
            <a:noFill/>
            <a:miter lim="800000"/>
            <a:headEnd/>
            <a:tailEnd/>
          </a:ln>
        </p:spPr>
      </p:pic>
      <p:sp>
        <p:nvSpPr>
          <p:cNvPr id="1025" name="Rectangle 1"/>
          <p:cNvSpPr>
            <a:spLocks noChangeArrowheads="1"/>
          </p:cNvSpPr>
          <p:nvPr/>
        </p:nvSpPr>
        <p:spPr bwMode="auto">
          <a:xfrm>
            <a:off x="2195736" y="3501008"/>
            <a:ext cx="3888432" cy="738664"/>
          </a:xfrm>
          <a:prstGeom prst="rect">
            <a:avLst/>
          </a:prstGeom>
          <a:solidFill>
            <a:srgbClr val="FFFF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UPDATE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public.clients</a:t>
            </a:r>
            <a:endParaRPr kumimoji="0" lang="ru-RU"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telephone_number</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=87075645893</a:t>
            </a:r>
            <a:endParaRPr kumimoji="0" lang="ru-RU"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WHERE "Id" = 106;</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 Select : without WHERE clause</a:t>
            </a:r>
            <a:endParaRPr lang="ru-RU" dirty="0"/>
          </a:p>
        </p:txBody>
      </p:sp>
      <p:pic>
        <p:nvPicPr>
          <p:cNvPr id="4" name="Содержимое 3"/>
          <p:cNvPicPr>
            <a:picLocks noGrp="1"/>
          </p:cNvPicPr>
          <p:nvPr>
            <p:ph sz="quarter" idx="1"/>
          </p:nvPr>
        </p:nvPicPr>
        <p:blipFill>
          <a:blip r:embed="rId2" cstate="print"/>
          <a:srcRect l="34088" t="24911" r="27927" b="38854"/>
          <a:stretch>
            <a:fillRect/>
          </a:stretch>
        </p:blipFill>
        <p:spPr bwMode="auto">
          <a:xfrm>
            <a:off x="1835696" y="2276872"/>
            <a:ext cx="5472608" cy="316835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Select: with the syntax “Order By”</a:t>
            </a:r>
            <a:endParaRPr lang="ru-RU" dirty="0"/>
          </a:p>
        </p:txBody>
      </p:sp>
      <p:pic>
        <p:nvPicPr>
          <p:cNvPr id="4" name="Содержимое 3"/>
          <p:cNvPicPr>
            <a:picLocks noGrp="1"/>
          </p:cNvPicPr>
          <p:nvPr>
            <p:ph sz="quarter" idx="1"/>
          </p:nvPr>
        </p:nvPicPr>
        <p:blipFill>
          <a:blip r:embed="rId2" cstate="print"/>
          <a:srcRect l="34852" t="25240" r="24648" b="28475"/>
          <a:stretch>
            <a:fillRect/>
          </a:stretch>
        </p:blipFill>
        <p:spPr bwMode="auto">
          <a:xfrm>
            <a:off x="1691680" y="1988840"/>
            <a:ext cx="5040560" cy="381642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Creating database (Foreign key)</a:t>
            </a:r>
            <a:endParaRPr lang="ru-RU" dirty="0"/>
          </a:p>
        </p:txBody>
      </p:sp>
      <p:sp>
        <p:nvSpPr>
          <p:cNvPr id="3" name="Содержимое 2"/>
          <p:cNvSpPr>
            <a:spLocks noGrp="1"/>
          </p:cNvSpPr>
          <p:nvPr>
            <p:ph sz="quarter" idx="1"/>
          </p:nvPr>
        </p:nvSpPr>
        <p:spPr>
          <a:ln>
            <a:solidFill>
              <a:schemeClr val="accent1"/>
            </a:solidFill>
          </a:ln>
        </p:spPr>
        <p:txBody>
          <a:bodyPr>
            <a:normAutofit/>
          </a:bodyPr>
          <a:lstStyle/>
          <a:p>
            <a:r>
              <a:rPr lang="en-US" sz="1400" dirty="0" smtClean="0"/>
              <a:t>CREATE TABLE public."Fare"</a:t>
            </a:r>
            <a:endParaRPr lang="ru-RU" sz="1400" dirty="0" smtClean="0"/>
          </a:p>
          <a:p>
            <a:r>
              <a:rPr lang="en-US" sz="1400" dirty="0" smtClean="0"/>
              <a:t>(</a:t>
            </a:r>
            <a:endParaRPr lang="ru-RU" sz="1400" dirty="0" smtClean="0"/>
          </a:p>
          <a:p>
            <a:r>
              <a:rPr lang="en-US" sz="1400" dirty="0" smtClean="0"/>
              <a:t>    "Id" integer NOT NULL DEFAULT </a:t>
            </a:r>
            <a:r>
              <a:rPr lang="en-US" sz="1400" dirty="0" err="1" smtClean="0"/>
              <a:t>nextval</a:t>
            </a:r>
            <a:r>
              <a:rPr lang="en-US" sz="1400" dirty="0" smtClean="0"/>
              <a:t>('"</a:t>
            </a:r>
            <a:r>
              <a:rPr lang="en-US" sz="1400" dirty="0" err="1" smtClean="0"/>
              <a:t>Fare_Id_seq</a:t>
            </a:r>
            <a:r>
              <a:rPr lang="en-US" sz="1400" dirty="0" smtClean="0"/>
              <a:t>"'::</a:t>
            </a:r>
            <a:r>
              <a:rPr lang="en-US" sz="1400" dirty="0" err="1" smtClean="0"/>
              <a:t>regclass</a:t>
            </a:r>
            <a:r>
              <a:rPr lang="en-US" sz="1400" dirty="0" smtClean="0"/>
              <a:t>),</a:t>
            </a:r>
            <a:endParaRPr lang="ru-RU" sz="1400" dirty="0" smtClean="0"/>
          </a:p>
          <a:p>
            <a:r>
              <a:rPr lang="en-US" sz="1400" dirty="0" smtClean="0"/>
              <a:t>    </a:t>
            </a:r>
            <a:r>
              <a:rPr lang="en-US" sz="1400" dirty="0" err="1" smtClean="0"/>
              <a:t>by_taxi</a:t>
            </a:r>
            <a:r>
              <a:rPr lang="en-US" sz="1400" dirty="0" smtClean="0"/>
              <a:t> character varying(55) COLLATE </a:t>
            </a:r>
            <a:r>
              <a:rPr lang="en-US" sz="1400" dirty="0" err="1" smtClean="0"/>
              <a:t>pg_catalog."default</a:t>
            </a:r>
            <a:r>
              <a:rPr lang="en-US" sz="1400" dirty="0" smtClean="0"/>
              <a:t>" NOT NULL,</a:t>
            </a:r>
            <a:endParaRPr lang="ru-RU" sz="1400" dirty="0" smtClean="0"/>
          </a:p>
          <a:p>
            <a:r>
              <a:rPr lang="en-US" sz="1400" dirty="0" smtClean="0"/>
              <a:t>    </a:t>
            </a:r>
            <a:r>
              <a:rPr lang="en-US" sz="1400" dirty="0" err="1" smtClean="0"/>
              <a:t>by_bus</a:t>
            </a:r>
            <a:r>
              <a:rPr lang="en-US" sz="1400" dirty="0" smtClean="0"/>
              <a:t> character varying(55) COLLATE </a:t>
            </a:r>
            <a:r>
              <a:rPr lang="en-US" sz="1400" dirty="0" err="1" smtClean="0"/>
              <a:t>pg_catalog."default</a:t>
            </a:r>
            <a:r>
              <a:rPr lang="en-US" sz="1400" dirty="0" smtClean="0"/>
              <a:t>" NOT NULL,</a:t>
            </a:r>
            <a:endParaRPr lang="ru-RU" sz="1400" dirty="0" smtClean="0"/>
          </a:p>
          <a:p>
            <a:r>
              <a:rPr lang="en-US" sz="1400" dirty="0" smtClean="0"/>
              <a:t>    </a:t>
            </a:r>
            <a:r>
              <a:rPr lang="en-US" sz="1400" dirty="0" err="1" smtClean="0"/>
              <a:t>on_foot</a:t>
            </a:r>
            <a:r>
              <a:rPr lang="en-US" sz="1400" dirty="0" smtClean="0"/>
              <a:t> character varying(12) COLLATE </a:t>
            </a:r>
            <a:r>
              <a:rPr lang="en-US" sz="1400" dirty="0" err="1" smtClean="0"/>
              <a:t>pg_catalog."default</a:t>
            </a:r>
            <a:r>
              <a:rPr lang="en-US" sz="1400" dirty="0" smtClean="0"/>
              <a:t>" NOT NULL,</a:t>
            </a:r>
            <a:endParaRPr lang="ru-RU" sz="1400" dirty="0" smtClean="0"/>
          </a:p>
          <a:p>
            <a:r>
              <a:rPr lang="en-US" sz="1400" dirty="0" smtClean="0"/>
              <a:t>    "</a:t>
            </a:r>
            <a:r>
              <a:rPr lang="en-US" sz="1400" dirty="0" err="1" smtClean="0"/>
              <a:t>time_Id</a:t>
            </a:r>
            <a:r>
              <a:rPr lang="en-US" sz="1400" dirty="0" smtClean="0"/>
              <a:t>" integer NOT NULL DEFAULT </a:t>
            </a:r>
            <a:r>
              <a:rPr lang="en-US" sz="1400" dirty="0" err="1" smtClean="0"/>
              <a:t>nextval</a:t>
            </a:r>
            <a:r>
              <a:rPr lang="en-US" sz="1400" dirty="0" smtClean="0"/>
              <a:t>('"</a:t>
            </a:r>
            <a:r>
              <a:rPr lang="en-US" sz="1400" dirty="0" err="1" smtClean="0"/>
              <a:t>Fare_time_Id_seq</a:t>
            </a:r>
            <a:r>
              <a:rPr lang="en-US" sz="1400" dirty="0" smtClean="0"/>
              <a:t>"'::</a:t>
            </a:r>
            <a:r>
              <a:rPr lang="en-US" sz="1400" dirty="0" err="1" smtClean="0"/>
              <a:t>regclass</a:t>
            </a:r>
            <a:r>
              <a:rPr lang="en-US" sz="1400" dirty="0" smtClean="0"/>
              <a:t>),</a:t>
            </a:r>
            <a:endParaRPr lang="ru-RU" sz="1400" dirty="0" smtClean="0"/>
          </a:p>
          <a:p>
            <a:r>
              <a:rPr lang="en-US" sz="1400" dirty="0" smtClean="0"/>
              <a:t>  </a:t>
            </a:r>
            <a:r>
              <a:rPr lang="en-US" sz="1400" dirty="0" smtClean="0">
                <a:solidFill>
                  <a:schemeClr val="accent3">
                    <a:lumMod val="75000"/>
                  </a:schemeClr>
                </a:solidFill>
              </a:rPr>
              <a:t>  CONSTRAINT "</a:t>
            </a:r>
            <a:r>
              <a:rPr lang="en-US" sz="1400" dirty="0" err="1" smtClean="0">
                <a:solidFill>
                  <a:schemeClr val="accent3">
                    <a:lumMod val="75000"/>
                  </a:schemeClr>
                </a:solidFill>
              </a:rPr>
              <a:t>Fare_pkey</a:t>
            </a:r>
            <a:r>
              <a:rPr lang="en-US" sz="1400" dirty="0" smtClean="0">
                <a:solidFill>
                  <a:schemeClr val="accent3">
                    <a:lumMod val="75000"/>
                  </a:schemeClr>
                </a:solidFill>
              </a:rPr>
              <a:t>" PRIMARY KEY ("Id"),</a:t>
            </a:r>
            <a:endParaRPr lang="ru-RU" sz="1400" dirty="0" smtClean="0">
              <a:solidFill>
                <a:schemeClr val="accent3">
                  <a:lumMod val="75000"/>
                </a:schemeClr>
              </a:solidFill>
            </a:endParaRPr>
          </a:p>
          <a:p>
            <a:r>
              <a:rPr lang="en-US" sz="1400" dirty="0" smtClean="0">
                <a:solidFill>
                  <a:schemeClr val="accent3">
                    <a:lumMod val="75000"/>
                  </a:schemeClr>
                </a:solidFill>
              </a:rPr>
              <a:t>    CONSTRAINT "</a:t>
            </a:r>
            <a:r>
              <a:rPr lang="en-US" sz="1400" dirty="0" err="1" smtClean="0">
                <a:solidFill>
                  <a:schemeClr val="accent3">
                    <a:lumMod val="75000"/>
                  </a:schemeClr>
                </a:solidFill>
              </a:rPr>
              <a:t>time_Id</a:t>
            </a:r>
            <a:r>
              <a:rPr lang="en-US" sz="1400" dirty="0" smtClean="0">
                <a:solidFill>
                  <a:schemeClr val="accent3">
                    <a:lumMod val="75000"/>
                  </a:schemeClr>
                </a:solidFill>
              </a:rPr>
              <a:t>" FOREIGN KEY ("</a:t>
            </a:r>
            <a:r>
              <a:rPr lang="en-US" sz="1400" dirty="0" err="1" smtClean="0">
                <a:solidFill>
                  <a:schemeClr val="accent3">
                    <a:lumMod val="75000"/>
                  </a:schemeClr>
                </a:solidFill>
              </a:rPr>
              <a:t>time_Id</a:t>
            </a:r>
            <a:r>
              <a:rPr lang="en-US" sz="1400" dirty="0" smtClean="0">
                <a:solidFill>
                  <a:schemeClr val="accent3">
                    <a:lumMod val="75000"/>
                  </a:schemeClr>
                </a:solidFill>
              </a:rPr>
              <a:t>")</a:t>
            </a:r>
            <a:endParaRPr lang="ru-RU" sz="1400" dirty="0" smtClean="0">
              <a:solidFill>
                <a:schemeClr val="accent3">
                  <a:lumMod val="75000"/>
                </a:schemeClr>
              </a:solidFill>
            </a:endParaRPr>
          </a:p>
          <a:p>
            <a:r>
              <a:rPr lang="en-US" sz="1400" dirty="0" smtClean="0"/>
              <a:t>        REFERENCES public."Time" ("Id") MATCH SIMPLE</a:t>
            </a:r>
            <a:endParaRPr lang="ru-RU" sz="1400" dirty="0" smtClean="0"/>
          </a:p>
          <a:p>
            <a:r>
              <a:rPr lang="en-US" sz="1400" dirty="0" smtClean="0"/>
              <a:t>        ON UPDATE NO ACTION</a:t>
            </a:r>
            <a:endParaRPr lang="ru-RU" sz="1400" dirty="0" smtClean="0"/>
          </a:p>
          <a:p>
            <a:r>
              <a:rPr lang="en-US" sz="1400" dirty="0" smtClean="0"/>
              <a:t>        ON DELETE NO ACTION</a:t>
            </a:r>
            <a:endParaRPr lang="ru-RU" sz="1400" dirty="0" smtClean="0"/>
          </a:p>
          <a:p>
            <a:r>
              <a:rPr lang="en-US" sz="1400" dirty="0" smtClean="0"/>
              <a:t>        NOT VALID</a:t>
            </a:r>
            <a:endParaRPr lang="ru-RU" sz="1400" dirty="0" smtClean="0"/>
          </a:p>
          <a:p>
            <a:r>
              <a:rPr lang="en-US" sz="1400" dirty="0" smtClean="0"/>
              <a:t>)</a:t>
            </a:r>
            <a:endParaRPr lang="ru-RU" sz="1400" dirty="0" smtClean="0"/>
          </a:p>
          <a:p>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Inner Join </a:t>
            </a:r>
            <a:endParaRPr lang="ru-RU" dirty="0"/>
          </a:p>
        </p:txBody>
      </p:sp>
      <p:sp>
        <p:nvSpPr>
          <p:cNvPr id="3" name="Содержимое 2"/>
          <p:cNvSpPr>
            <a:spLocks noGrp="1"/>
          </p:cNvSpPr>
          <p:nvPr>
            <p:ph sz="quarter" idx="1"/>
          </p:nvPr>
        </p:nvSpPr>
        <p:spPr/>
        <p:txBody>
          <a:bodyPr>
            <a:normAutofit/>
          </a:bodyPr>
          <a:lstStyle/>
          <a:p>
            <a:r>
              <a:rPr lang="en-US" sz="1400" dirty="0" smtClean="0"/>
              <a:t>SELECT </a:t>
            </a:r>
            <a:r>
              <a:rPr lang="en-US" sz="1400" dirty="0" err="1" smtClean="0"/>
              <a:t>Fare.Id</a:t>
            </a:r>
            <a:r>
              <a:rPr lang="en-US" sz="1400" dirty="0" smtClean="0"/>
              <a:t>, </a:t>
            </a:r>
            <a:r>
              <a:rPr lang="en-US" sz="1400" dirty="0" err="1" smtClean="0"/>
              <a:t>Fare.by_taxi</a:t>
            </a:r>
            <a:r>
              <a:rPr lang="en-US" sz="1400" dirty="0" smtClean="0"/>
              <a:t>, </a:t>
            </a:r>
            <a:r>
              <a:rPr lang="en-US" sz="1400" dirty="0" err="1" smtClean="0"/>
              <a:t>Fare.by_bus</a:t>
            </a:r>
            <a:r>
              <a:rPr lang="en-US" sz="1400" dirty="0" smtClean="0"/>
              <a:t>, </a:t>
            </a:r>
            <a:r>
              <a:rPr lang="en-US" sz="1400" dirty="0" err="1" smtClean="0"/>
              <a:t>Time.sending_time</a:t>
            </a:r>
            <a:r>
              <a:rPr lang="en-US" sz="1400" dirty="0" smtClean="0"/>
              <a:t>, </a:t>
            </a:r>
            <a:r>
              <a:rPr lang="en-US" sz="1400" dirty="0" err="1" smtClean="0"/>
              <a:t>Time.arrival_time</a:t>
            </a:r>
            <a:endParaRPr lang="ru-RU" sz="1400" dirty="0" smtClean="0"/>
          </a:p>
          <a:p>
            <a:r>
              <a:rPr lang="en-US" sz="1400" dirty="0" smtClean="0"/>
              <a:t>FROM Fare</a:t>
            </a:r>
            <a:endParaRPr lang="ru-RU" sz="1400" dirty="0" smtClean="0"/>
          </a:p>
          <a:p>
            <a:r>
              <a:rPr lang="en-US" sz="1400" dirty="0" smtClean="0"/>
              <a:t>Inner Join Time</a:t>
            </a:r>
            <a:endParaRPr lang="ru-RU" sz="1400" dirty="0" smtClean="0"/>
          </a:p>
          <a:p>
            <a:r>
              <a:rPr lang="en-US" sz="1400" dirty="0" smtClean="0"/>
              <a:t>ON </a:t>
            </a:r>
            <a:r>
              <a:rPr lang="en-US" sz="1400" dirty="0" err="1" smtClean="0"/>
              <a:t>Fare.time_id</a:t>
            </a:r>
            <a:r>
              <a:rPr lang="en-US" sz="1400" dirty="0" smtClean="0"/>
              <a:t> = </a:t>
            </a:r>
            <a:r>
              <a:rPr lang="en-US" sz="1400" dirty="0" err="1" smtClean="0"/>
              <a:t>Time.Id</a:t>
            </a:r>
            <a:r>
              <a:rPr lang="en-US" sz="1400" dirty="0" smtClean="0"/>
              <a:t>;</a:t>
            </a:r>
            <a:endParaRPr lang="ru-RU" sz="1400" dirty="0" smtClean="0"/>
          </a:p>
          <a:p>
            <a:endParaRPr lang="en-US" sz="1400" dirty="0" smtClean="0"/>
          </a:p>
          <a:p>
            <a:endParaRPr lang="ru-RU" sz="1400" dirty="0"/>
          </a:p>
        </p:txBody>
      </p:sp>
      <p:pic>
        <p:nvPicPr>
          <p:cNvPr id="4" name="Рисунок 3"/>
          <p:cNvPicPr/>
          <p:nvPr/>
        </p:nvPicPr>
        <p:blipFill>
          <a:blip r:embed="rId2" cstate="print"/>
          <a:srcRect l="27139" t="41812" r="24955" b="25364"/>
          <a:stretch>
            <a:fillRect/>
          </a:stretch>
        </p:blipFill>
        <p:spPr bwMode="auto">
          <a:xfrm>
            <a:off x="395536" y="3068960"/>
            <a:ext cx="7704856" cy="302433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7467600" cy="1143000"/>
          </a:xfrm>
        </p:spPr>
        <p:txBody>
          <a:bodyPr/>
          <a:lstStyle/>
          <a:p>
            <a:r>
              <a:rPr lang="en-US" dirty="0" smtClean="0"/>
              <a:t>Conclusion</a:t>
            </a:r>
            <a:endParaRPr lang="ru-RU" dirty="0"/>
          </a:p>
        </p:txBody>
      </p:sp>
      <p:sp>
        <p:nvSpPr>
          <p:cNvPr id="3" name="Содержимое 2"/>
          <p:cNvSpPr>
            <a:spLocks noGrp="1"/>
          </p:cNvSpPr>
          <p:nvPr>
            <p:ph sz="quarter" idx="1"/>
          </p:nvPr>
        </p:nvSpPr>
        <p:spPr>
          <a:xfrm>
            <a:off x="395536" y="1268760"/>
            <a:ext cx="7467600" cy="4873752"/>
          </a:xfrm>
        </p:spPr>
        <p:txBody>
          <a:bodyPr/>
          <a:lstStyle/>
          <a:p>
            <a:r>
              <a:rPr lang="en-US" dirty="0" smtClean="0"/>
              <a:t>The main aim of mini-project was done</a:t>
            </a:r>
          </a:p>
          <a:p>
            <a:r>
              <a:rPr lang="en-US" dirty="0" smtClean="0"/>
              <a:t>A bit part of social problem was solved</a:t>
            </a:r>
          </a:p>
          <a:p>
            <a:r>
              <a:rPr lang="en-US" dirty="0" smtClean="0"/>
              <a:t>Availability of creating the application, which encourages the voice based transport enquiry system</a:t>
            </a:r>
          </a:p>
          <a:p>
            <a:endParaRPr lang="en-US" dirty="0" smtClean="0"/>
          </a:p>
          <a:p>
            <a:pPr>
              <a:buNone/>
            </a:pPr>
            <a:endParaRPr lang="ru-RU" dirty="0"/>
          </a:p>
        </p:txBody>
      </p:sp>
      <p:pic>
        <p:nvPicPr>
          <p:cNvPr id="4" name="Рисунок 3" descr="purpose.png"/>
          <p:cNvPicPr>
            <a:picLocks noChangeAspect="1"/>
          </p:cNvPicPr>
          <p:nvPr/>
        </p:nvPicPr>
        <p:blipFill>
          <a:blip r:embed="rId2" cstate="print"/>
          <a:stretch>
            <a:fillRect/>
          </a:stretch>
        </p:blipFill>
        <p:spPr>
          <a:xfrm>
            <a:off x="755576" y="3501007"/>
            <a:ext cx="6695974" cy="33569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71400"/>
            <a:ext cx="7467600" cy="1143000"/>
          </a:xfrm>
        </p:spPr>
        <p:txBody>
          <a:bodyPr>
            <a:normAutofit/>
          </a:bodyPr>
          <a:lstStyle/>
          <a:p>
            <a:r>
              <a:rPr lang="en-US" sz="4000" dirty="0" smtClean="0"/>
              <a:t>Outline</a:t>
            </a:r>
            <a:endParaRPr lang="ru-RU" sz="4000" dirty="0"/>
          </a:p>
        </p:txBody>
      </p:sp>
      <p:sp>
        <p:nvSpPr>
          <p:cNvPr id="3" name="Содержимое 2"/>
          <p:cNvSpPr>
            <a:spLocks noGrp="1"/>
          </p:cNvSpPr>
          <p:nvPr>
            <p:ph sz="quarter" idx="1"/>
          </p:nvPr>
        </p:nvSpPr>
        <p:spPr>
          <a:xfrm>
            <a:off x="323528" y="1124744"/>
            <a:ext cx="7601272" cy="3629000"/>
          </a:xfrm>
        </p:spPr>
        <p:txBody>
          <a:bodyPr>
            <a:normAutofit/>
          </a:bodyPr>
          <a:lstStyle/>
          <a:p>
            <a:r>
              <a:rPr lang="en-US" dirty="0" smtClean="0"/>
              <a:t>Introduction</a:t>
            </a:r>
          </a:p>
          <a:p>
            <a:r>
              <a:rPr lang="en-US" dirty="0" smtClean="0"/>
              <a:t>Purpose of project</a:t>
            </a:r>
          </a:p>
          <a:p>
            <a:r>
              <a:rPr lang="en-US" dirty="0" smtClean="0"/>
              <a:t>Methodology</a:t>
            </a:r>
          </a:p>
          <a:p>
            <a:r>
              <a:rPr lang="en-US" dirty="0" smtClean="0"/>
              <a:t>Gantt chart</a:t>
            </a:r>
          </a:p>
          <a:p>
            <a:r>
              <a:rPr lang="en-US" dirty="0" smtClean="0"/>
              <a:t>DDL: Creating tables, Altering</a:t>
            </a:r>
          </a:p>
          <a:p>
            <a:r>
              <a:rPr lang="en-US" dirty="0" smtClean="0"/>
              <a:t>DML: Select, Update, Delete</a:t>
            </a:r>
          </a:p>
          <a:p>
            <a:r>
              <a:rPr lang="en-US" dirty="0" smtClean="0"/>
              <a:t>Join Operator: Inner Join</a:t>
            </a:r>
          </a:p>
          <a:p>
            <a:r>
              <a:rPr lang="en-US" dirty="0" smtClean="0"/>
              <a:t>Conclusion </a:t>
            </a:r>
          </a:p>
          <a:p>
            <a:endParaRPr lang="ru-RU" dirty="0"/>
          </a:p>
        </p:txBody>
      </p:sp>
      <p:pic>
        <p:nvPicPr>
          <p:cNvPr id="4" name="Рисунок 3" descr="ag.jpg"/>
          <p:cNvPicPr>
            <a:picLocks noChangeAspect="1"/>
          </p:cNvPicPr>
          <p:nvPr/>
        </p:nvPicPr>
        <p:blipFill>
          <a:blip r:embed="rId2" cstate="print"/>
          <a:srcRect t="10405" b="26087"/>
          <a:stretch>
            <a:fillRect/>
          </a:stretch>
        </p:blipFill>
        <p:spPr>
          <a:xfrm>
            <a:off x="2411760" y="4221088"/>
            <a:ext cx="6228184" cy="263691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thx.jpg"/>
          <p:cNvPicPr>
            <a:picLocks noGrp="1" noChangeAspect="1"/>
          </p:cNvPicPr>
          <p:nvPr>
            <p:ph sz="quarter" idx="1"/>
          </p:nvPr>
        </p:nvPicPr>
        <p:blipFill>
          <a:blip r:embed="rId2" cstate="print"/>
          <a:stretch>
            <a:fillRect/>
          </a:stretch>
        </p:blipFill>
        <p:spPr>
          <a:xfrm>
            <a:off x="395536" y="404664"/>
            <a:ext cx="8332242" cy="6249181"/>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188640"/>
            <a:ext cx="7467600" cy="724942"/>
          </a:xfrm>
        </p:spPr>
        <p:txBody>
          <a:bodyPr/>
          <a:lstStyle/>
          <a:p>
            <a:r>
              <a:rPr lang="en-US" dirty="0" smtClean="0"/>
              <a:t>Introduction</a:t>
            </a:r>
            <a:endParaRPr lang="ru-RU" dirty="0"/>
          </a:p>
        </p:txBody>
      </p:sp>
      <p:sp>
        <p:nvSpPr>
          <p:cNvPr id="3" name="Содержимое 2"/>
          <p:cNvSpPr>
            <a:spLocks noGrp="1"/>
          </p:cNvSpPr>
          <p:nvPr>
            <p:ph sz="quarter" idx="1"/>
          </p:nvPr>
        </p:nvSpPr>
        <p:spPr>
          <a:xfrm>
            <a:off x="467544" y="1196752"/>
            <a:ext cx="6923112" cy="4269088"/>
          </a:xfrm>
        </p:spPr>
        <p:txBody>
          <a:bodyPr>
            <a:normAutofit/>
          </a:bodyPr>
          <a:lstStyle/>
          <a:p>
            <a:r>
              <a:rPr lang="en-US" sz="2000" dirty="0" smtClean="0"/>
              <a:t>It was found that movement in the city cause considerable problems for blind people (Wall, 2005). </a:t>
            </a:r>
          </a:p>
          <a:p>
            <a:r>
              <a:rPr lang="en-US" sz="2000" dirty="0" smtClean="0"/>
              <a:t>The application will receive voice messages and gives in detailed information in the form of audio.</a:t>
            </a:r>
          </a:p>
          <a:p>
            <a:r>
              <a:rPr lang="en-US" sz="2000" dirty="0" smtClean="0"/>
              <a:t>The system tends to find everything in short time.</a:t>
            </a:r>
            <a:endParaRPr lang="ru-RU" sz="2000" dirty="0"/>
          </a:p>
        </p:txBody>
      </p:sp>
      <p:pic>
        <p:nvPicPr>
          <p:cNvPr id="4" name="Рисунок 3" descr="voice-search-scaled.jpg"/>
          <p:cNvPicPr>
            <a:picLocks noChangeAspect="1"/>
          </p:cNvPicPr>
          <p:nvPr/>
        </p:nvPicPr>
        <p:blipFill>
          <a:blip r:embed="rId2" cstate="print"/>
          <a:srcRect b="-4290"/>
          <a:stretch>
            <a:fillRect/>
          </a:stretch>
        </p:blipFill>
        <p:spPr>
          <a:xfrm>
            <a:off x="611560" y="3212976"/>
            <a:ext cx="6300192" cy="35010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0"/>
            <a:ext cx="7467600" cy="1143000"/>
          </a:xfrm>
        </p:spPr>
        <p:txBody>
          <a:bodyPr/>
          <a:lstStyle/>
          <a:p>
            <a:r>
              <a:rPr lang="en-US" b="1" dirty="0" smtClean="0"/>
              <a:t>Purpose of the project</a:t>
            </a:r>
            <a:endParaRPr lang="ru-RU" b="1" dirty="0"/>
          </a:p>
        </p:txBody>
      </p:sp>
      <p:sp>
        <p:nvSpPr>
          <p:cNvPr id="3" name="Содержимое 2"/>
          <p:cNvSpPr>
            <a:spLocks noGrp="1"/>
          </p:cNvSpPr>
          <p:nvPr>
            <p:ph sz="quarter" idx="1"/>
          </p:nvPr>
        </p:nvSpPr>
        <p:spPr>
          <a:xfrm>
            <a:off x="323528" y="1484784"/>
            <a:ext cx="7467600" cy="4873752"/>
          </a:xfrm>
        </p:spPr>
        <p:txBody>
          <a:bodyPr/>
          <a:lstStyle/>
          <a:p>
            <a:r>
              <a:rPr lang="en-US" dirty="0" smtClean="0"/>
              <a:t>Make database of  voice based transport enquiry system to create the site which saves our precious time by informing us  with everything we need in the way and make easier the life of blind people</a:t>
            </a:r>
            <a:endParaRPr lang="ru-RU" dirty="0" smtClean="0"/>
          </a:p>
        </p:txBody>
      </p:sp>
      <p:pic>
        <p:nvPicPr>
          <p:cNvPr id="5" name="Рисунок 4" descr="sql.jpg"/>
          <p:cNvPicPr>
            <a:picLocks noChangeAspect="1"/>
          </p:cNvPicPr>
          <p:nvPr/>
        </p:nvPicPr>
        <p:blipFill>
          <a:blip r:embed="rId2" cstate="print"/>
          <a:stretch>
            <a:fillRect/>
          </a:stretch>
        </p:blipFill>
        <p:spPr>
          <a:xfrm>
            <a:off x="1187624" y="3284984"/>
            <a:ext cx="5544616" cy="31188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Methodology</a:t>
            </a:r>
            <a:endParaRPr lang="ru-RU" dirty="0"/>
          </a:p>
        </p:txBody>
      </p:sp>
      <p:sp>
        <p:nvSpPr>
          <p:cNvPr id="3" name="Содержимое 2"/>
          <p:cNvSpPr>
            <a:spLocks noGrp="1"/>
          </p:cNvSpPr>
          <p:nvPr>
            <p:ph sz="quarter" idx="1"/>
          </p:nvPr>
        </p:nvSpPr>
        <p:spPr/>
        <p:txBody>
          <a:bodyPr>
            <a:normAutofit/>
          </a:bodyPr>
          <a:lstStyle/>
          <a:p>
            <a:r>
              <a:rPr lang="en-US" sz="2000" dirty="0" smtClean="0"/>
              <a:t>SQL was used in order to make database of Voce based transport enquiry system </a:t>
            </a:r>
          </a:p>
          <a:p>
            <a:endParaRPr lang="en-US" sz="1600" dirty="0" smtClean="0"/>
          </a:p>
          <a:p>
            <a:pPr>
              <a:buNone/>
            </a:pPr>
            <a:r>
              <a:rPr lang="en-US" sz="1600" dirty="0" smtClean="0"/>
              <a:t>     </a:t>
            </a:r>
            <a:r>
              <a:rPr lang="en-US" sz="1800" dirty="0" smtClean="0"/>
              <a:t>Tables:</a:t>
            </a:r>
          </a:p>
          <a:p>
            <a:r>
              <a:rPr lang="en-US" sz="1800" dirty="0" smtClean="0"/>
              <a:t>1. “transport”</a:t>
            </a:r>
          </a:p>
          <a:p>
            <a:r>
              <a:rPr lang="en-US" sz="1800" dirty="0" smtClean="0"/>
              <a:t>2. “Bus”</a:t>
            </a:r>
          </a:p>
          <a:p>
            <a:r>
              <a:rPr lang="en-US" sz="1800" dirty="0" smtClean="0"/>
              <a:t>3. “Taxi”</a:t>
            </a:r>
          </a:p>
          <a:p>
            <a:r>
              <a:rPr lang="en-US" sz="1800" dirty="0" smtClean="0"/>
              <a:t>4. “Clients”</a:t>
            </a:r>
          </a:p>
          <a:p>
            <a:r>
              <a:rPr lang="en-US" sz="1800" dirty="0" smtClean="0"/>
              <a:t>5. “Time”</a:t>
            </a:r>
          </a:p>
          <a:p>
            <a:r>
              <a:rPr lang="en-US" sz="1800" dirty="0" smtClean="0"/>
              <a:t>6. “Fare”</a:t>
            </a:r>
          </a:p>
          <a:p>
            <a:r>
              <a:rPr lang="en-US" sz="1800" dirty="0" smtClean="0"/>
              <a:t>7. “Destination”</a:t>
            </a:r>
          </a:p>
          <a:p>
            <a:r>
              <a:rPr lang="en-US" sz="1800" dirty="0" smtClean="0"/>
              <a:t>8. “Location</a:t>
            </a:r>
            <a:r>
              <a:rPr lang="en-US" sz="1600" dirty="0" smtClean="0"/>
              <a:t>”</a:t>
            </a:r>
            <a:endParaRPr lang="ru-RU" sz="1600" dirty="0"/>
          </a:p>
        </p:txBody>
      </p:sp>
      <p:pic>
        <p:nvPicPr>
          <p:cNvPr id="7" name="Рисунок 6"/>
          <p:cNvPicPr/>
          <p:nvPr/>
        </p:nvPicPr>
        <p:blipFill>
          <a:blip r:embed="rId2" cstate="print"/>
          <a:srcRect l="5612" t="30769" r="79316" b="46154"/>
          <a:stretch>
            <a:fillRect/>
          </a:stretch>
        </p:blipFill>
        <p:spPr bwMode="auto">
          <a:xfrm>
            <a:off x="4211960" y="2708920"/>
            <a:ext cx="2895947" cy="269001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Gantt chart</a:t>
            </a:r>
            <a:endParaRPr lang="ru-RU" dirty="0"/>
          </a:p>
        </p:txBody>
      </p:sp>
      <p:pic>
        <p:nvPicPr>
          <p:cNvPr id="4" name="Содержимое 3" descr="vcredist.bmp"/>
          <p:cNvPicPr>
            <a:picLocks noGrp="1" noChangeAspect="1"/>
          </p:cNvPicPr>
          <p:nvPr>
            <p:ph sz="quarter" idx="1"/>
          </p:nvPr>
        </p:nvPicPr>
        <p:blipFill>
          <a:blip r:embed="rId2" cstate="print"/>
          <a:stretch>
            <a:fillRect/>
          </a:stretch>
        </p:blipFill>
        <p:spPr>
          <a:xfrm>
            <a:off x="3581261" y="3732143"/>
            <a:ext cx="1219478" cy="609739"/>
          </a:xfrm>
        </p:spPr>
      </p:pic>
      <p:pic>
        <p:nvPicPr>
          <p:cNvPr id="5" name="Рисунок 4" descr="2020-11-21_15-47-53.png"/>
          <p:cNvPicPr>
            <a:picLocks noChangeAspect="1"/>
          </p:cNvPicPr>
          <p:nvPr/>
        </p:nvPicPr>
        <p:blipFill>
          <a:blip r:embed="rId3" cstate="print"/>
          <a:stretch>
            <a:fillRect/>
          </a:stretch>
        </p:blipFill>
        <p:spPr>
          <a:xfrm>
            <a:off x="251520" y="2204864"/>
            <a:ext cx="8410575" cy="2505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584" y="0"/>
            <a:ext cx="7772400" cy="1143000"/>
          </a:xfrm>
        </p:spPr>
        <p:txBody>
          <a:bodyPr/>
          <a:lstStyle/>
          <a:p>
            <a:r>
              <a:rPr lang="en-US" dirty="0" smtClean="0"/>
              <a:t>Creating database</a:t>
            </a:r>
            <a:endParaRPr lang="ru-RU" dirty="0"/>
          </a:p>
        </p:txBody>
      </p:sp>
      <p:sp>
        <p:nvSpPr>
          <p:cNvPr id="3" name="Содержимое 2"/>
          <p:cNvSpPr>
            <a:spLocks noGrp="1"/>
          </p:cNvSpPr>
          <p:nvPr>
            <p:ph sz="quarter" idx="1"/>
          </p:nvPr>
        </p:nvSpPr>
        <p:spPr>
          <a:xfrm>
            <a:off x="539552" y="908720"/>
            <a:ext cx="7715200" cy="4873752"/>
          </a:xfrm>
        </p:spPr>
        <p:txBody>
          <a:bodyPr>
            <a:normAutofit/>
          </a:bodyPr>
          <a:lstStyle/>
          <a:p>
            <a:endParaRPr lang="ru-RU" sz="1400" dirty="0" smtClean="0"/>
          </a:p>
          <a:p>
            <a:r>
              <a:rPr lang="en-US" sz="1400" dirty="0" smtClean="0"/>
              <a:t>CREATE TABLE public."Bus"</a:t>
            </a:r>
            <a:endParaRPr lang="ru-RU" sz="1400" dirty="0" smtClean="0"/>
          </a:p>
          <a:p>
            <a:r>
              <a:rPr lang="en-US" sz="1400" dirty="0" smtClean="0"/>
              <a:t>(</a:t>
            </a:r>
            <a:endParaRPr lang="ru-RU" sz="1400" dirty="0" smtClean="0"/>
          </a:p>
          <a:p>
            <a:r>
              <a:rPr lang="en-US" sz="1400" dirty="0" smtClean="0"/>
              <a:t>    "Id" serial,</a:t>
            </a:r>
            <a:endParaRPr lang="ru-RU" sz="1400" dirty="0" smtClean="0"/>
          </a:p>
          <a:p>
            <a:r>
              <a:rPr lang="en-US" sz="1400" dirty="0" smtClean="0"/>
              <a:t>    type character varying(12) NOT NULL,</a:t>
            </a:r>
            <a:endParaRPr lang="ru-RU" sz="1400" dirty="0" smtClean="0"/>
          </a:p>
          <a:p>
            <a:r>
              <a:rPr lang="en-US" sz="1400" dirty="0" smtClean="0"/>
              <a:t>    "number" integer NOT NULL,</a:t>
            </a:r>
            <a:endParaRPr lang="ru-RU" sz="1400" dirty="0" smtClean="0"/>
          </a:p>
          <a:p>
            <a:r>
              <a:rPr lang="en-US" sz="1400" dirty="0" smtClean="0"/>
              <a:t>    </a:t>
            </a:r>
            <a:r>
              <a:rPr lang="en-US" sz="1400" dirty="0" err="1" smtClean="0"/>
              <a:t>colour</a:t>
            </a:r>
            <a:r>
              <a:rPr lang="en-US" sz="1400" dirty="0" smtClean="0"/>
              <a:t> character varying(32),</a:t>
            </a:r>
            <a:endParaRPr lang="ru-RU" sz="1400" dirty="0" smtClean="0"/>
          </a:p>
          <a:p>
            <a:r>
              <a:rPr lang="en-US" sz="1400" dirty="0" smtClean="0"/>
              <a:t>    </a:t>
            </a:r>
            <a:r>
              <a:rPr lang="en-US" sz="1400" dirty="0" err="1" smtClean="0"/>
              <a:t>numer_of_seats</a:t>
            </a:r>
            <a:r>
              <a:rPr lang="en-US" sz="1400" dirty="0" smtClean="0"/>
              <a:t> </a:t>
            </a:r>
            <a:r>
              <a:rPr lang="en-US" sz="1400" dirty="0" err="1" smtClean="0"/>
              <a:t>bigint</a:t>
            </a:r>
            <a:r>
              <a:rPr lang="en-US" sz="1400" dirty="0" smtClean="0"/>
              <a:t> NOT NULL,</a:t>
            </a:r>
            <a:endParaRPr lang="ru-RU" sz="1400" dirty="0" smtClean="0"/>
          </a:p>
          <a:p>
            <a:r>
              <a:rPr lang="en-US" sz="1400" dirty="0" smtClean="0"/>
              <a:t>    </a:t>
            </a:r>
            <a:r>
              <a:rPr lang="en-US" sz="1400" dirty="0" err="1" smtClean="0"/>
              <a:t>available_seats</a:t>
            </a:r>
            <a:r>
              <a:rPr lang="en-US" sz="1400" dirty="0" smtClean="0"/>
              <a:t> </a:t>
            </a:r>
            <a:r>
              <a:rPr lang="en-US" sz="1400" dirty="0" err="1" smtClean="0"/>
              <a:t>bigint</a:t>
            </a:r>
            <a:r>
              <a:rPr lang="en-US" sz="1400" dirty="0" smtClean="0"/>
              <a:t>,</a:t>
            </a:r>
            <a:endParaRPr lang="ru-RU" sz="1400" dirty="0" smtClean="0"/>
          </a:p>
          <a:p>
            <a:r>
              <a:rPr lang="en-US" sz="1400" dirty="0" smtClean="0"/>
              <a:t>    PRIMARY KEY ("Id")</a:t>
            </a:r>
            <a:endParaRPr lang="ru-RU" sz="1400" dirty="0" smtClean="0"/>
          </a:p>
          <a:p>
            <a:r>
              <a:rPr lang="en-US" sz="1400" dirty="0" smtClean="0"/>
              <a:t>);</a:t>
            </a:r>
          </a:p>
          <a:p>
            <a:endParaRPr lang="ru-RU" sz="1900" dirty="0" smtClean="0"/>
          </a:p>
          <a:p>
            <a:endParaRPr lang="ru-RU" dirty="0"/>
          </a:p>
        </p:txBody>
      </p:sp>
      <p:pic>
        <p:nvPicPr>
          <p:cNvPr id="6" name="Рисунок 5"/>
          <p:cNvPicPr/>
          <p:nvPr/>
        </p:nvPicPr>
        <p:blipFill>
          <a:blip r:embed="rId2" cstate="print"/>
          <a:srcRect l="24693" t="46724" r="22074" b="19658"/>
          <a:stretch>
            <a:fillRect/>
          </a:stretch>
        </p:blipFill>
        <p:spPr bwMode="auto">
          <a:xfrm>
            <a:off x="1115616" y="3933056"/>
            <a:ext cx="7488832" cy="266429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Creating database</a:t>
            </a:r>
            <a:endParaRPr lang="ru-RU" dirty="0"/>
          </a:p>
        </p:txBody>
      </p:sp>
      <p:sp>
        <p:nvSpPr>
          <p:cNvPr id="3" name="Содержимое 2"/>
          <p:cNvSpPr>
            <a:spLocks noGrp="1"/>
          </p:cNvSpPr>
          <p:nvPr>
            <p:ph sz="quarter" idx="1"/>
          </p:nvPr>
        </p:nvSpPr>
        <p:spPr/>
        <p:txBody>
          <a:bodyPr>
            <a:normAutofit/>
          </a:bodyPr>
          <a:lstStyle/>
          <a:p>
            <a:pPr>
              <a:buNone/>
            </a:pPr>
            <a:r>
              <a:rPr lang="en-US" sz="1200" dirty="0" smtClean="0"/>
              <a:t>CREATE TABLE </a:t>
            </a:r>
            <a:r>
              <a:rPr lang="en-US" sz="1200" dirty="0" err="1" smtClean="0"/>
              <a:t>public.taxi</a:t>
            </a:r>
            <a:endParaRPr lang="ru-RU" sz="1200" dirty="0" smtClean="0"/>
          </a:p>
          <a:p>
            <a:pPr>
              <a:buNone/>
            </a:pPr>
            <a:r>
              <a:rPr lang="en-US" sz="1200" dirty="0" smtClean="0"/>
              <a:t>(</a:t>
            </a:r>
            <a:endParaRPr lang="ru-RU" sz="1200" dirty="0" smtClean="0"/>
          </a:p>
          <a:p>
            <a:pPr>
              <a:buNone/>
            </a:pPr>
            <a:r>
              <a:rPr lang="en-US" sz="1200" dirty="0" smtClean="0"/>
              <a:t>    "Id" integer NOT NULL DEFAULT </a:t>
            </a:r>
            <a:r>
              <a:rPr lang="en-US" sz="1200" dirty="0" err="1" smtClean="0"/>
              <a:t>nextval</a:t>
            </a:r>
            <a:r>
              <a:rPr lang="en-US" sz="1200" dirty="0" smtClean="0"/>
              <a:t>('"</a:t>
            </a:r>
            <a:r>
              <a:rPr lang="en-US" sz="1200" dirty="0" err="1" smtClean="0"/>
              <a:t>taxi_Id_seq</a:t>
            </a:r>
            <a:r>
              <a:rPr lang="en-US" sz="1200" dirty="0" smtClean="0"/>
              <a:t>"'::</a:t>
            </a:r>
            <a:r>
              <a:rPr lang="en-US" sz="1200" dirty="0" err="1" smtClean="0"/>
              <a:t>regclass</a:t>
            </a:r>
            <a:r>
              <a:rPr lang="en-US" sz="1200" dirty="0" smtClean="0"/>
              <a:t>),</a:t>
            </a:r>
            <a:endParaRPr lang="ru-RU" sz="1200" dirty="0" smtClean="0"/>
          </a:p>
          <a:p>
            <a:pPr>
              <a:buNone/>
            </a:pPr>
            <a:r>
              <a:rPr lang="en-US" sz="1200" dirty="0" smtClean="0"/>
              <a:t>    </a:t>
            </a:r>
            <a:r>
              <a:rPr lang="en-US" sz="1200" dirty="0" err="1" smtClean="0"/>
              <a:t>colour</a:t>
            </a:r>
            <a:r>
              <a:rPr lang="en-US" sz="1200" dirty="0" smtClean="0"/>
              <a:t> character varying(12) COLLATE </a:t>
            </a:r>
            <a:r>
              <a:rPr lang="en-US" sz="1200" dirty="0" err="1" smtClean="0"/>
              <a:t>pg_catalog."default</a:t>
            </a:r>
            <a:r>
              <a:rPr lang="en-US" sz="1200" dirty="0" smtClean="0"/>
              <a:t>" NOT NULL,</a:t>
            </a:r>
            <a:endParaRPr lang="ru-RU" sz="1200" dirty="0" smtClean="0"/>
          </a:p>
          <a:p>
            <a:pPr>
              <a:buNone/>
            </a:pPr>
            <a:r>
              <a:rPr lang="en-US" sz="1200" dirty="0" smtClean="0"/>
              <a:t>    "number" character varying(32) COLLATE </a:t>
            </a:r>
            <a:r>
              <a:rPr lang="en-US" sz="1200" dirty="0" err="1" smtClean="0"/>
              <a:t>pg_catalog."default</a:t>
            </a:r>
            <a:r>
              <a:rPr lang="en-US" sz="1200" dirty="0" smtClean="0"/>
              <a:t>" NOT NULL,</a:t>
            </a:r>
            <a:endParaRPr lang="ru-RU" sz="1200" dirty="0" smtClean="0"/>
          </a:p>
          <a:p>
            <a:pPr>
              <a:buNone/>
            </a:pPr>
            <a:r>
              <a:rPr lang="en-US" sz="1200" dirty="0" smtClean="0"/>
              <a:t>    brand character varying(32) COLLATE </a:t>
            </a:r>
            <a:r>
              <a:rPr lang="en-US" sz="1200" dirty="0" err="1" smtClean="0"/>
              <a:t>pg_catalog."default</a:t>
            </a:r>
            <a:r>
              <a:rPr lang="en-US" sz="1200" dirty="0" smtClean="0"/>
              <a:t>" NOT NULL,</a:t>
            </a:r>
            <a:endParaRPr lang="ru-RU" sz="1200" dirty="0" smtClean="0"/>
          </a:p>
          <a:p>
            <a:pPr>
              <a:buNone/>
            </a:pPr>
            <a:r>
              <a:rPr lang="en-US" sz="1200" dirty="0" smtClean="0"/>
              <a:t>    </a:t>
            </a:r>
            <a:r>
              <a:rPr lang="en-US" sz="1200" dirty="0" err="1" smtClean="0"/>
              <a:t>made_in</a:t>
            </a:r>
            <a:r>
              <a:rPr lang="en-US" sz="1200" dirty="0" smtClean="0"/>
              <a:t> character varying(25) COLLATE </a:t>
            </a:r>
            <a:r>
              <a:rPr lang="en-US" sz="1200" dirty="0" err="1" smtClean="0"/>
              <a:t>pg_catalog."default</a:t>
            </a:r>
            <a:r>
              <a:rPr lang="en-US" sz="1200" dirty="0" smtClean="0"/>
              <a:t>" NOT NULL,</a:t>
            </a:r>
            <a:endParaRPr lang="ru-RU" sz="1200" dirty="0" smtClean="0"/>
          </a:p>
          <a:p>
            <a:pPr>
              <a:buNone/>
            </a:pPr>
            <a:r>
              <a:rPr lang="en-US" sz="1200" dirty="0" smtClean="0"/>
              <a:t>    </a:t>
            </a:r>
            <a:r>
              <a:rPr lang="en-US" sz="1200" dirty="0" err="1" smtClean="0"/>
              <a:t>made_data</a:t>
            </a:r>
            <a:r>
              <a:rPr lang="en-US" sz="1200" dirty="0" smtClean="0"/>
              <a:t> date NOT NULL,</a:t>
            </a:r>
            <a:endParaRPr lang="ru-RU" sz="1200" dirty="0" smtClean="0"/>
          </a:p>
          <a:p>
            <a:pPr>
              <a:buNone/>
            </a:pPr>
            <a:r>
              <a:rPr lang="en-US" sz="1200" dirty="0" smtClean="0"/>
              <a:t>    </a:t>
            </a:r>
            <a:r>
              <a:rPr lang="en-US" sz="1200" dirty="0" err="1" smtClean="0"/>
              <a:t>total_seats</a:t>
            </a:r>
            <a:r>
              <a:rPr lang="en-US" sz="1200" dirty="0" smtClean="0"/>
              <a:t> </a:t>
            </a:r>
            <a:r>
              <a:rPr lang="en-US" sz="1200" dirty="0" err="1" smtClean="0"/>
              <a:t>bigint</a:t>
            </a:r>
            <a:r>
              <a:rPr lang="en-US" sz="1200" dirty="0" smtClean="0"/>
              <a:t> NOT NULL,</a:t>
            </a:r>
            <a:endParaRPr lang="ru-RU" sz="1200" dirty="0" smtClean="0"/>
          </a:p>
          <a:p>
            <a:pPr>
              <a:buNone/>
            </a:pPr>
            <a:r>
              <a:rPr lang="en-US" sz="1200" dirty="0" smtClean="0"/>
              <a:t>    CONSTRAINT </a:t>
            </a:r>
            <a:r>
              <a:rPr lang="en-US" sz="1200" dirty="0" err="1" smtClean="0"/>
              <a:t>taxi_pkey</a:t>
            </a:r>
            <a:r>
              <a:rPr lang="en-US" sz="1200" dirty="0" smtClean="0"/>
              <a:t> PRIMARY KEY ("Id")</a:t>
            </a:r>
            <a:endParaRPr lang="ru-RU" sz="1200" dirty="0" smtClean="0"/>
          </a:p>
          <a:p>
            <a:pPr>
              <a:buNone/>
            </a:pPr>
            <a:r>
              <a:rPr lang="en-US" sz="1200" dirty="0" smtClean="0"/>
              <a:t>)</a:t>
            </a:r>
          </a:p>
          <a:p>
            <a:pPr>
              <a:buNone/>
            </a:pPr>
            <a:endParaRPr lang="en-US" sz="1200" dirty="0" smtClean="0"/>
          </a:p>
          <a:p>
            <a:pPr>
              <a:buNone/>
            </a:pPr>
            <a:endParaRPr lang="ru-RU" sz="1200" dirty="0" smtClean="0"/>
          </a:p>
          <a:p>
            <a:pPr>
              <a:buNone/>
            </a:pPr>
            <a:endParaRPr lang="ru-RU" dirty="0"/>
          </a:p>
        </p:txBody>
      </p:sp>
      <p:pic>
        <p:nvPicPr>
          <p:cNvPr id="4" name="Рисунок 3"/>
          <p:cNvPicPr/>
          <p:nvPr/>
        </p:nvPicPr>
        <p:blipFill>
          <a:blip r:embed="rId2" cstate="print"/>
          <a:srcRect l="24693" t="47009" r="9407" b="30484"/>
          <a:stretch>
            <a:fillRect/>
          </a:stretch>
        </p:blipFill>
        <p:spPr bwMode="auto">
          <a:xfrm>
            <a:off x="683568" y="4581128"/>
            <a:ext cx="6912768" cy="158417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Creating Database</a:t>
            </a:r>
            <a:endParaRPr lang="ru-RU" dirty="0"/>
          </a:p>
        </p:txBody>
      </p:sp>
      <p:sp>
        <p:nvSpPr>
          <p:cNvPr id="3" name="Содержимое 2"/>
          <p:cNvSpPr>
            <a:spLocks noGrp="1"/>
          </p:cNvSpPr>
          <p:nvPr>
            <p:ph sz="quarter" idx="1"/>
          </p:nvPr>
        </p:nvSpPr>
        <p:spPr/>
        <p:txBody>
          <a:bodyPr>
            <a:normAutofit/>
          </a:bodyPr>
          <a:lstStyle/>
          <a:p>
            <a:r>
              <a:rPr lang="en-US" sz="1400" dirty="0" smtClean="0"/>
              <a:t>CREATE TABLE </a:t>
            </a:r>
            <a:r>
              <a:rPr lang="en-US" sz="1400" dirty="0" err="1" smtClean="0"/>
              <a:t>public.clients</a:t>
            </a:r>
            <a:endParaRPr lang="ru-RU" sz="1400" dirty="0" smtClean="0"/>
          </a:p>
          <a:p>
            <a:r>
              <a:rPr lang="en-US" sz="1400" dirty="0" smtClean="0"/>
              <a:t>(</a:t>
            </a:r>
            <a:endParaRPr lang="ru-RU" sz="1400" dirty="0" smtClean="0"/>
          </a:p>
          <a:p>
            <a:r>
              <a:rPr lang="en-US" sz="1400" dirty="0" smtClean="0"/>
              <a:t>    "Id" integer NOT NULL DEFAULT </a:t>
            </a:r>
            <a:r>
              <a:rPr lang="en-US" sz="1400" dirty="0" err="1" smtClean="0"/>
              <a:t>nextval</a:t>
            </a:r>
            <a:r>
              <a:rPr lang="en-US" sz="1400" dirty="0" smtClean="0"/>
              <a:t>('"</a:t>
            </a:r>
            <a:r>
              <a:rPr lang="en-US" sz="1400" dirty="0" err="1" smtClean="0"/>
              <a:t>clients_Id_seq</a:t>
            </a:r>
            <a:r>
              <a:rPr lang="en-US" sz="1400" dirty="0" smtClean="0"/>
              <a:t>"'::</a:t>
            </a:r>
            <a:r>
              <a:rPr lang="en-US" sz="1400" dirty="0" err="1" smtClean="0"/>
              <a:t>regclass</a:t>
            </a:r>
            <a:r>
              <a:rPr lang="en-US" sz="1400" dirty="0" smtClean="0"/>
              <a:t>),</a:t>
            </a:r>
            <a:endParaRPr lang="ru-RU" sz="1400" dirty="0" smtClean="0"/>
          </a:p>
          <a:p>
            <a:r>
              <a:rPr lang="en-US" sz="1400" dirty="0" smtClean="0"/>
              <a:t>    </a:t>
            </a:r>
            <a:r>
              <a:rPr lang="en-US" sz="1400" dirty="0" err="1" smtClean="0"/>
              <a:t>first_name</a:t>
            </a:r>
            <a:r>
              <a:rPr lang="en-US" sz="1400" dirty="0" smtClean="0"/>
              <a:t> character varying(25) COLLATE </a:t>
            </a:r>
            <a:r>
              <a:rPr lang="en-US" sz="1400" dirty="0" err="1" smtClean="0"/>
              <a:t>pg_catalog."default</a:t>
            </a:r>
            <a:r>
              <a:rPr lang="en-US" sz="1400" dirty="0" smtClean="0"/>
              <a:t>" NOT NULL,</a:t>
            </a:r>
            <a:endParaRPr lang="ru-RU" sz="1400" dirty="0" smtClean="0"/>
          </a:p>
          <a:p>
            <a:r>
              <a:rPr lang="en-US" sz="1400" dirty="0" smtClean="0"/>
              <a:t>    </a:t>
            </a:r>
            <a:r>
              <a:rPr lang="en-US" sz="1400" dirty="0" err="1" smtClean="0"/>
              <a:t>last_name</a:t>
            </a:r>
            <a:r>
              <a:rPr lang="en-US" sz="1400" dirty="0" smtClean="0"/>
              <a:t> character varying(32) COLLATE </a:t>
            </a:r>
            <a:r>
              <a:rPr lang="en-US" sz="1400" dirty="0" err="1" smtClean="0"/>
              <a:t>pg_catalog."default</a:t>
            </a:r>
            <a:r>
              <a:rPr lang="en-US" sz="1400" dirty="0" smtClean="0"/>
              <a:t>" NOT NULL,</a:t>
            </a:r>
            <a:endParaRPr lang="ru-RU" sz="1400" dirty="0" smtClean="0"/>
          </a:p>
          <a:p>
            <a:r>
              <a:rPr lang="en-US" sz="1400" dirty="0" smtClean="0"/>
              <a:t>    </a:t>
            </a:r>
            <a:r>
              <a:rPr lang="en-US" sz="1400" dirty="0" err="1" smtClean="0"/>
              <a:t>telephone_number</a:t>
            </a:r>
            <a:r>
              <a:rPr lang="en-US" sz="1400" dirty="0" smtClean="0"/>
              <a:t> </a:t>
            </a:r>
            <a:r>
              <a:rPr lang="en-US" sz="1400" dirty="0" err="1" smtClean="0"/>
              <a:t>bigint</a:t>
            </a:r>
            <a:r>
              <a:rPr lang="en-US" sz="1400" dirty="0" smtClean="0"/>
              <a:t> NOT NULL,</a:t>
            </a:r>
            <a:endParaRPr lang="ru-RU" sz="1400" dirty="0" smtClean="0"/>
          </a:p>
          <a:p>
            <a:r>
              <a:rPr lang="en-US" sz="1400" dirty="0" smtClean="0"/>
              <a:t>    age integer NOT NULL,</a:t>
            </a:r>
            <a:endParaRPr lang="ru-RU" sz="1400" dirty="0" smtClean="0"/>
          </a:p>
          <a:p>
            <a:r>
              <a:rPr lang="en-US" sz="1400" dirty="0" smtClean="0"/>
              <a:t>    CONSTRAINT </a:t>
            </a:r>
            <a:r>
              <a:rPr lang="en-US" sz="1400" dirty="0" err="1" smtClean="0"/>
              <a:t>clients_pkey</a:t>
            </a:r>
            <a:r>
              <a:rPr lang="en-US" sz="1400" dirty="0" smtClean="0"/>
              <a:t> PRIMARY KEY ("Id")</a:t>
            </a:r>
            <a:endParaRPr lang="ru-RU" sz="1400" dirty="0" smtClean="0"/>
          </a:p>
          <a:p>
            <a:r>
              <a:rPr lang="en-US" sz="1400" dirty="0" smtClean="0"/>
              <a:t>)</a:t>
            </a:r>
          </a:p>
          <a:p>
            <a:endParaRPr lang="ru-RU" sz="1400" dirty="0" smtClean="0"/>
          </a:p>
          <a:p>
            <a:endParaRPr lang="ru-RU" dirty="0"/>
          </a:p>
        </p:txBody>
      </p:sp>
      <p:pic>
        <p:nvPicPr>
          <p:cNvPr id="4" name="Рисунок 3"/>
          <p:cNvPicPr/>
          <p:nvPr/>
        </p:nvPicPr>
        <p:blipFill>
          <a:blip r:embed="rId2" cstate="print"/>
          <a:srcRect l="24853" t="50394" r="29642" b="16442"/>
          <a:stretch>
            <a:fillRect/>
          </a:stretch>
        </p:blipFill>
        <p:spPr bwMode="auto">
          <a:xfrm>
            <a:off x="1043608" y="4149080"/>
            <a:ext cx="6768752" cy="252028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617</TotalTime>
  <Words>782</Words>
  <Application>Microsoft Office PowerPoint</Application>
  <PresentationFormat>Экран (4:3)</PresentationFormat>
  <Paragraphs>121</Paragraphs>
  <Slides>20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Эркер</vt:lpstr>
      <vt:lpstr>My project: </vt:lpstr>
      <vt:lpstr>Outline</vt:lpstr>
      <vt:lpstr>Introduction</vt:lpstr>
      <vt:lpstr>Purpose of the project</vt:lpstr>
      <vt:lpstr>Methodology</vt:lpstr>
      <vt:lpstr>Gantt chart</vt:lpstr>
      <vt:lpstr>Creating database</vt:lpstr>
      <vt:lpstr>Creating database</vt:lpstr>
      <vt:lpstr>Creating Database</vt:lpstr>
      <vt:lpstr>Creating Database</vt:lpstr>
      <vt:lpstr>Creating Database </vt:lpstr>
      <vt:lpstr>DDL: Alter table</vt:lpstr>
      <vt:lpstr> Delete: with WHERE clause</vt:lpstr>
      <vt:lpstr>Update: with WHERE clause</vt:lpstr>
      <vt:lpstr> Select : without WHERE clause</vt:lpstr>
      <vt:lpstr>Select: with the syntax “Order By”</vt:lpstr>
      <vt:lpstr>Creating database (Foreign key)</vt:lpstr>
      <vt:lpstr>Inner Join </vt:lpstr>
      <vt:lpstr>Conclusion</vt:lpstr>
      <vt:lpstr>Слайд 20</vt:lpstr>
    </vt:vector>
  </TitlesOfParts>
  <Company>Reanimator Extreme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project:</dc:title>
  <dc:creator>HP</dc:creator>
  <cp:lastModifiedBy>HP</cp:lastModifiedBy>
  <cp:revision>27</cp:revision>
  <dcterms:created xsi:type="dcterms:W3CDTF">2020-11-16T07:16:16Z</dcterms:created>
  <dcterms:modified xsi:type="dcterms:W3CDTF">2020-11-22T13:22:35Z</dcterms:modified>
</cp:coreProperties>
</file>