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9" r:id="rId3"/>
    <p:sldId id="257" r:id="rId4"/>
    <p:sldId id="258" r:id="rId5"/>
    <p:sldId id="265" r:id="rId6"/>
    <p:sldId id="266" r:id="rId7"/>
    <p:sldId id="267" r:id="rId8"/>
    <p:sldId id="264" r:id="rId9"/>
    <p:sldId id="262" r:id="rId10"/>
    <p:sldId id="259" r:id="rId11"/>
    <p:sldId id="261" r:id="rId12"/>
    <p:sldId id="281" r:id="rId13"/>
    <p:sldId id="283" r:id="rId14"/>
    <p:sldId id="282" r:id="rId15"/>
    <p:sldId id="284" r:id="rId16"/>
    <p:sldId id="285" r:id="rId17"/>
    <p:sldId id="286" r:id="rId18"/>
    <p:sldId id="260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8DA7A65-120B-44B5-9CA7-EC23E690165B}" type="datetimeFigureOut">
              <a:rPr lang="en-US" smtClean="0"/>
              <a:t>6/26/2020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651825746046910978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ndawi.com/journals/tswj/2014/973093/fig1/" TargetMode="External"/><Relationship Id="rId7" Type="http://schemas.openxmlformats.org/officeDocument/2006/relationships/hyperlink" Target="http://benchmarkfcns.xyz/benchmarkfcns/spherefcn.html" TargetMode="External"/><Relationship Id="rId2" Type="http://schemas.openxmlformats.org/officeDocument/2006/relationships/hyperlink" Target="https://www.researchgate.net/figure/The-pseudocode-of-the-PSO-algorithm_fig8_27446030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thanrooy.github.io/posts/2016-08-17/simple-particle-swarm-optimization-with-python/" TargetMode="External"/><Relationship Id="rId5" Type="http://schemas.openxmlformats.org/officeDocument/2006/relationships/hyperlink" Target="https://slideplayer.com/slide/12229714/" TargetMode="External"/><Relationship Id="rId4" Type="http://schemas.openxmlformats.org/officeDocument/2006/relationships/hyperlink" Target="https://pt.slideshare.net/MohamedTalaat9/digital-image-forgery?next_slideshow=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7543800" cy="2133601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Particle Swarm Optimization (PSO)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4267200"/>
            <a:ext cx="3505200" cy="1752600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Members: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Syeda Areesha Najam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Shalin Amir Ali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Sana Fatima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05150"/>
            <a:ext cx="3492500" cy="232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050" y="5696634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https://www.pinterest.com/pin/651825746046910978/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61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Theoretical Analysis (time complexity)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5943600" cy="53091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9400" y="22098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O(n)</a:t>
            </a:r>
          </a:p>
          <a:p>
            <a:r>
              <a:rPr lang="en-US" dirty="0" smtClean="0"/>
              <a:t>O(1)</a:t>
            </a:r>
          </a:p>
          <a:p>
            <a:r>
              <a:rPr lang="en-US" dirty="0" smtClean="0"/>
              <a:t>O(1)</a:t>
            </a:r>
          </a:p>
          <a:p>
            <a:r>
              <a:rPr lang="en-US" dirty="0" smtClean="0"/>
              <a:t>O(1)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48200" y="24384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2667000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53000" y="28956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62400" y="3200400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29400" y="3992562"/>
            <a:ext cx="631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O(1)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172200" y="41910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29400" y="4816673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O(n)</a:t>
            </a:r>
          </a:p>
          <a:p>
            <a:r>
              <a:rPr lang="en-US" dirty="0" smtClean="0"/>
              <a:t>O(1)</a:t>
            </a:r>
          </a:p>
          <a:p>
            <a:r>
              <a:rPr lang="en-US" dirty="0" smtClean="0"/>
              <a:t>O(1)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29400" y="6079794"/>
            <a:ext cx="876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O(n)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76600" y="5029200"/>
            <a:ext cx="335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2" idx="1"/>
          </p:cNvCxnSpPr>
          <p:nvPr/>
        </p:nvCxnSpPr>
        <p:spPr>
          <a:xfrm>
            <a:off x="5791200" y="5278338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648200" y="55626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3" idx="1"/>
          </p:cNvCxnSpPr>
          <p:nvPr/>
        </p:nvCxnSpPr>
        <p:spPr>
          <a:xfrm flipV="1">
            <a:off x="5638800" y="6270294"/>
            <a:ext cx="990600" cy="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00800" y="1415404"/>
            <a:ext cx="274320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Worst Case : O(n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74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582" t="55208" r="4538" b="22917"/>
          <a:stretch/>
        </p:blipFill>
        <p:spPr>
          <a:xfrm>
            <a:off x="1885950" y="2092331"/>
            <a:ext cx="5067300" cy="11566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Implementation of PSO (1/2)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0806" y="1600200"/>
                <a:ext cx="7877033" cy="4983162"/>
              </a:xfrm>
            </p:spPr>
            <p:txBody>
              <a:bodyPr/>
              <a:lstStyle/>
              <a:p>
                <a:r>
                  <a:rPr lang="en-US" dirty="0" smtClean="0"/>
                  <a:t>Our first test function for which we would find the global minimum is (Function of Sphere):</a:t>
                </a:r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Where sample bounds of our function are :</a:t>
                </a:r>
              </a:p>
              <a:p>
                <a:pPr marL="114300" indent="0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= -</a:t>
                </a:r>
                <a:r>
                  <a:rPr lang="en-US" sz="2400" dirty="0" smtClean="0"/>
                  <a:t>5.12</a:t>
                </a:r>
              </a:p>
              <a:p>
                <a:pPr marL="114300" indent="0">
                  <a:lnSpc>
                    <a:spcPct val="150000"/>
                  </a:lnSpc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= </a:t>
                </a:r>
                <a:r>
                  <a:rPr lang="en-US" sz="2400" dirty="0" smtClean="0"/>
                  <a:t>5.12</a:t>
                </a:r>
              </a:p>
              <a:p>
                <a:pPr marL="114300" indent="0">
                  <a:lnSpc>
                    <a:spcPct val="150000"/>
                  </a:lnSpc>
                  <a:buNone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114300" indent="0" algn="ctr">
                  <a:buNone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114300" indent="0" algn="ctr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806" y="1600200"/>
                <a:ext cx="7877033" cy="4983162"/>
              </a:xfrm>
              <a:blipFill rotWithShape="1">
                <a:blip r:embed="rId3"/>
                <a:stretch>
                  <a:fillRect t="-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9868" t="28304" r="30364" b="17708"/>
          <a:stretch/>
        </p:blipFill>
        <p:spPr>
          <a:xfrm>
            <a:off x="4405952" y="3558995"/>
            <a:ext cx="3962400" cy="302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Implementation of PSO (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1/2)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848600" cy="5105400"/>
              </a:xfrm>
            </p:spPr>
            <p:txBody>
              <a:bodyPr/>
              <a:lstStyle/>
              <a:p>
                <a:r>
                  <a:rPr lang="en-US" dirty="0"/>
                  <a:t>Our </a:t>
                </a:r>
                <a:r>
                  <a:rPr lang="en-US" dirty="0" smtClean="0"/>
                  <a:t>second </a:t>
                </a:r>
                <a:r>
                  <a:rPr lang="en-US" dirty="0"/>
                  <a:t>test function for which we would find the global minimum is 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Rastrigin</a:t>
                </a:r>
                <a:r>
                  <a:rPr lang="en-US" dirty="0" smtClean="0"/>
                  <a:t> Function):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Where </a:t>
                </a:r>
                <a:r>
                  <a:rPr lang="en-US" dirty="0"/>
                  <a:t>sample bounds of our function are :</a:t>
                </a:r>
              </a:p>
              <a:p>
                <a:pPr marL="11430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400" dirty="0"/>
                  <a:t>= -5.12</a:t>
                </a:r>
              </a:p>
              <a:p>
                <a:pPr marL="114300" indent="0">
                  <a:lnSpc>
                    <a:spcPct val="150000"/>
                  </a:lnSpc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400" dirty="0"/>
                  <a:t>= 5.12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848600" cy="5105400"/>
              </a:xfrm>
              <a:blipFill rotWithShape="1">
                <a:blip r:embed="rId2"/>
                <a:stretch>
                  <a:fillRect t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98" t="16987" r="6146" b="47994"/>
          <a:stretch/>
        </p:blipFill>
        <p:spPr>
          <a:xfrm>
            <a:off x="4187536" y="3962400"/>
            <a:ext cx="4118264" cy="289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" t="29923" r="45758" b="53166"/>
          <a:stretch/>
        </p:blipFill>
        <p:spPr>
          <a:xfrm>
            <a:off x="1970809" y="2414154"/>
            <a:ext cx="4433454" cy="86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2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Analysis: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validation we will be using </a:t>
                </a:r>
                <a:r>
                  <a:rPr lang="en-US" dirty="0" err="1" smtClean="0"/>
                  <a:t>PySwarm</a:t>
                </a:r>
                <a:r>
                  <a:rPr lang="en-US" dirty="0" smtClean="0"/>
                  <a:t> library that performs all the PSO optimization functions on the backend.</a:t>
                </a:r>
                <a:endParaRPr lang="en-GB" dirty="0" smtClean="0"/>
              </a:p>
              <a:p>
                <a:r>
                  <a:rPr lang="en-US" dirty="0" smtClean="0"/>
                  <a:t>We will be optimizing sphere function using our PSO implementation and </a:t>
                </a:r>
                <a:r>
                  <a:rPr lang="en-US" dirty="0" err="1" smtClean="0"/>
                  <a:t>PySwarms</a:t>
                </a:r>
                <a:r>
                  <a:rPr lang="en-US" dirty="0"/>
                  <a:t> </a:t>
                </a:r>
                <a:r>
                  <a:rPr lang="en-US" dirty="0" smtClean="0"/>
                  <a:t>and similarly for </a:t>
                </a:r>
                <a:r>
                  <a:rPr lang="en-US" dirty="0" err="1" smtClean="0"/>
                  <a:t>Rastrigin</a:t>
                </a:r>
                <a:r>
                  <a:rPr lang="en-US" dirty="0" smtClean="0"/>
                  <a:t> function</a:t>
                </a:r>
              </a:p>
              <a:p>
                <a:r>
                  <a:rPr lang="en-US" dirty="0" smtClean="0"/>
                  <a:t>To better understand the effect of size problem in PSO, the code would be tested using different data sets.</a:t>
                </a:r>
              </a:p>
              <a:p>
                <a:r>
                  <a:rPr lang="en-US" dirty="0"/>
                  <a:t>In all cases c1, c2 and w </a:t>
                </a:r>
                <a:r>
                  <a:rPr lang="en-US" dirty="0" smtClean="0"/>
                  <a:t>will be </a:t>
                </a:r>
                <a:r>
                  <a:rPr lang="en-US" dirty="0"/>
                  <a:t>kept constant as 0.5, 0.3, 0.9 respectively.</a:t>
                </a:r>
              </a:p>
              <a:p>
                <a:r>
                  <a:rPr lang="en-US" dirty="0" smtClean="0"/>
                  <a:t>The search space would be bounded with </a:t>
                </a:r>
                <a:r>
                  <a:rPr lang="en-US" i="1" dirty="0"/>
                  <a:t> </a:t>
                </a:r>
                <a:r>
                  <a:rPr lang="en-US" i="1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𝑥</m:t>
                    </m:r>
                    <m:r>
                      <a:rPr lang="en-US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−5.12, 5.12 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velocity would be within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∈[ 0 , 15 ]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89" r="-4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4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Experimental Analysis: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67" y="1417638"/>
            <a:ext cx="7620000" cy="4800600"/>
          </a:xfrm>
        </p:spPr>
        <p:txBody>
          <a:bodyPr/>
          <a:lstStyle/>
          <a:p>
            <a:r>
              <a:rPr lang="en-US" dirty="0" smtClean="0"/>
              <a:t>We’ll test </a:t>
            </a:r>
            <a:r>
              <a:rPr lang="en-US" dirty="0"/>
              <a:t>S</a:t>
            </a:r>
            <a:r>
              <a:rPr lang="en-US" dirty="0" smtClean="0"/>
              <a:t>phere and </a:t>
            </a:r>
            <a:r>
              <a:rPr lang="en-US" dirty="0" err="1"/>
              <a:t>R</a:t>
            </a:r>
            <a:r>
              <a:rPr lang="en-US" dirty="0" err="1" smtClean="0"/>
              <a:t>astrigin</a:t>
            </a:r>
            <a:r>
              <a:rPr lang="en-US" dirty="0" smtClean="0"/>
              <a:t> function on following test cases,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1" t="26150" r="66971" b="44206"/>
          <a:stretch/>
        </p:blipFill>
        <p:spPr>
          <a:xfrm>
            <a:off x="6009807" y="2951375"/>
            <a:ext cx="2209800" cy="3893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4" t="26150" r="78009" b="44206"/>
          <a:stretch/>
        </p:blipFill>
        <p:spPr>
          <a:xfrm>
            <a:off x="973499" y="2953521"/>
            <a:ext cx="2132424" cy="3890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" t="26150" r="88287" b="44206"/>
          <a:stretch/>
        </p:blipFill>
        <p:spPr>
          <a:xfrm>
            <a:off x="3588640" y="2951375"/>
            <a:ext cx="1981200" cy="38931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0773" y="230719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Num_Particles</a:t>
            </a:r>
            <a:r>
              <a:rPr lang="en-US" dirty="0" smtClean="0"/>
              <a:t> = 20</a:t>
            </a:r>
          </a:p>
          <a:p>
            <a:r>
              <a:rPr lang="en-US" dirty="0" err="1" smtClean="0"/>
              <a:t>Num_Dimensions</a:t>
            </a:r>
            <a:r>
              <a:rPr lang="en-US" dirty="0" smtClean="0"/>
              <a:t> =2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491573" y="2307188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Num_Iterations</a:t>
            </a:r>
            <a:r>
              <a:rPr lang="en-US" dirty="0" smtClean="0"/>
              <a:t> = 50</a:t>
            </a:r>
          </a:p>
          <a:p>
            <a:r>
              <a:rPr lang="en-US" dirty="0" err="1" smtClean="0"/>
              <a:t>Num_Dimensions</a:t>
            </a:r>
            <a:r>
              <a:rPr lang="en-US" dirty="0" smtClean="0"/>
              <a:t> =2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921641" y="2307187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Num_Particles</a:t>
            </a:r>
            <a:r>
              <a:rPr lang="en-US" dirty="0" smtClean="0"/>
              <a:t> = 20</a:t>
            </a:r>
          </a:p>
          <a:p>
            <a:r>
              <a:rPr lang="en-US" dirty="0" err="1" smtClean="0"/>
              <a:t>Num_Iterations</a:t>
            </a:r>
            <a:r>
              <a:rPr lang="en-US" smtClean="0"/>
              <a:t> =50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53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52800" cy="1325562"/>
          </a:xfrm>
        </p:spPr>
        <p:txBody>
          <a:bodyPr/>
          <a:lstStyle/>
          <a:p>
            <a:r>
              <a:rPr lang="en-US" sz="3200" u="sng" dirty="0" smtClean="0"/>
              <a:t>Graphs (1/2):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u="sng" dirty="0" smtClean="0"/>
              <a:t>Case 1: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" t="48463" r="64726" b="14994"/>
          <a:stretch/>
        </p:blipFill>
        <p:spPr>
          <a:xfrm>
            <a:off x="581890" y="1806370"/>
            <a:ext cx="7038110" cy="4442030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191000" y="304800"/>
            <a:ext cx="39624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y</a:t>
            </a:r>
            <a:r>
              <a:rPr lang="en-US" sz="2400" b="1" dirty="0" smtClean="0"/>
              <a:t>-axis = </a:t>
            </a:r>
            <a:r>
              <a:rPr lang="en-US" sz="2400" b="1" dirty="0" err="1" smtClean="0"/>
              <a:t>Num_dimensions</a:t>
            </a:r>
            <a:endParaRPr lang="en-US" sz="2400" b="1" dirty="0" smtClean="0"/>
          </a:p>
          <a:p>
            <a:r>
              <a:rPr lang="en-US" sz="2400" b="1" dirty="0"/>
              <a:t>x</a:t>
            </a:r>
            <a:r>
              <a:rPr lang="en-US" sz="2400" b="1" dirty="0" smtClean="0"/>
              <a:t>-axis = time (s)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1771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8" t="49434" r="32000" b="15316"/>
          <a:stretch/>
        </p:blipFill>
        <p:spPr>
          <a:xfrm>
            <a:off x="685800" y="2057400"/>
            <a:ext cx="7093023" cy="43434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52800" cy="1325562"/>
          </a:xfrm>
        </p:spPr>
        <p:txBody>
          <a:bodyPr/>
          <a:lstStyle/>
          <a:p>
            <a:r>
              <a:rPr lang="en-US" sz="3200" u="sng" dirty="0" smtClean="0"/>
              <a:t>Graphs (2/2):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u="sng" dirty="0" smtClean="0"/>
              <a:t>Case 2: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91000" y="304800"/>
            <a:ext cx="39624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y</a:t>
            </a:r>
            <a:r>
              <a:rPr lang="en-US" sz="2400" b="1" dirty="0" smtClean="0"/>
              <a:t>-axis = </a:t>
            </a:r>
            <a:r>
              <a:rPr lang="en-US" sz="2400" b="1" dirty="0" err="1" smtClean="0"/>
              <a:t>Num_iterations</a:t>
            </a:r>
            <a:endParaRPr lang="en-US" sz="2400" b="1" dirty="0" smtClean="0"/>
          </a:p>
          <a:p>
            <a:r>
              <a:rPr lang="en-US" sz="2400" b="1" dirty="0"/>
              <a:t>x</a:t>
            </a:r>
            <a:r>
              <a:rPr lang="en-US" sz="2400" b="1" dirty="0" smtClean="0"/>
              <a:t>-axis = </a:t>
            </a:r>
            <a:r>
              <a:rPr lang="en-US" sz="2400" b="1" smtClean="0"/>
              <a:t>time (s</a:t>
            </a:r>
            <a:r>
              <a:rPr lang="en-US" sz="2400" b="1" dirty="0" smtClean="0"/>
              <a:t>)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63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Applications of PSO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Analysis of Basketball Free Throw Trajectory using PSO </a:t>
            </a:r>
            <a:r>
              <a:rPr lang="en-US" dirty="0" smtClean="0"/>
              <a:t>Algorithm</a:t>
            </a:r>
            <a:endParaRPr lang="en-US" dirty="0"/>
          </a:p>
          <a:p>
            <a:pPr lvl="0"/>
            <a:r>
              <a:rPr lang="en-US" dirty="0" smtClean="0"/>
              <a:t>Heating system planning problem (HSP)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4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Project Outcomes: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Outcomes Completed:</a:t>
            </a:r>
          </a:p>
          <a:p>
            <a:pPr lvl="1"/>
            <a:r>
              <a:rPr lang="en-US" sz="2800" dirty="0" smtClean="0"/>
              <a:t>Concepts and mathematical model behind PSO</a:t>
            </a:r>
          </a:p>
          <a:p>
            <a:pPr lvl="1"/>
            <a:r>
              <a:rPr lang="en-US" sz="2800" dirty="0" smtClean="0"/>
              <a:t>Python implementation of Algorithm </a:t>
            </a:r>
            <a:endParaRPr lang="en-US" sz="2800" dirty="0"/>
          </a:p>
          <a:p>
            <a:pPr lvl="1"/>
            <a:r>
              <a:rPr lang="en-US" sz="2800" dirty="0" smtClean="0"/>
              <a:t>Theoretical complexity Analysis</a:t>
            </a:r>
          </a:p>
          <a:p>
            <a:pPr lvl="1"/>
            <a:r>
              <a:rPr lang="en-US" sz="2800" dirty="0" smtClean="0"/>
              <a:t>Experimental Analysis and Validation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5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www.researchgate.net/figure/The-pseudocode-of-the-PSO-algorithm_fig8_274460300</a:t>
            </a:r>
            <a:endParaRPr lang="en-GB" sz="1600" dirty="0">
              <a:hlinkClick r:id="rId2"/>
            </a:endParaRPr>
          </a:p>
          <a:p>
            <a:r>
              <a:rPr lang="en-GB" sz="1600" dirty="0">
                <a:hlinkClick r:id="rId3"/>
              </a:rPr>
              <a:t>https://www.hindawi.com/journals/tswj/2014/973093/fig1</a:t>
            </a:r>
            <a:r>
              <a:rPr lang="en-GB" sz="1600" dirty="0" smtClean="0">
                <a:hlinkClick r:id="rId3"/>
              </a:rPr>
              <a:t>/</a:t>
            </a:r>
            <a:endParaRPr lang="en-GB" sz="1600" dirty="0" smtClean="0"/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pt.slideshare.net/MohamedTalaat9/digital-image-forgery?next_slideshow=1</a:t>
            </a:r>
            <a:endParaRPr lang="en-US" sz="1600" dirty="0" smtClean="0"/>
          </a:p>
          <a:p>
            <a:r>
              <a:rPr lang="en-US" sz="1600" dirty="0">
                <a:hlinkClick r:id="rId5"/>
              </a:rPr>
              <a:t>https://slideplayer.com/slide/12229714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r>
              <a:rPr lang="en-US" sz="1600" dirty="0">
                <a:hlinkClick r:id="rId6"/>
              </a:rPr>
              <a:t>https://nathanrooy.github.io/posts/2016-08-17/simple-particle-swarm-optimization-with-python</a:t>
            </a:r>
            <a:r>
              <a:rPr lang="en-US" sz="1600" dirty="0" smtClean="0">
                <a:hlinkClick r:id="rId6"/>
              </a:rPr>
              <a:t>/</a:t>
            </a:r>
            <a:endParaRPr lang="en-US" sz="1600" dirty="0" smtClean="0"/>
          </a:p>
          <a:p>
            <a:r>
              <a:rPr lang="en-GB" sz="1600">
                <a:hlinkClick r:id="rId7"/>
              </a:rPr>
              <a:t>http://benchmarkfcns.xyz/benchmarkfcns/spherefcn.html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8388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u="sng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This project will look in to following: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PSO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Important concepts and functions of PSO.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How PSO works?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Theoretical Analysis of PSO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Implementation of PSO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Experimental Analysis of PSO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15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What is PSO? 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population based stochastic algorithm based on metaheuristic approach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Basic algorithm as proposed by Kennedy and Eberhart (1995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numerical optimization problems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inspiration from social foraging behaviors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animals.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classified as swarm intelligence algorithm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like,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bacterial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foraging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colony algorithm etc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predicting score of a football team using a math equation.</a:t>
            </a:r>
          </a:p>
        </p:txBody>
      </p:sp>
    </p:spTree>
    <p:extLst>
      <p:ext uri="{BB962C8B-B14F-4D97-AF65-F5344CB8AC3E}">
        <p14:creationId xmlns:p14="http://schemas.microsoft.com/office/powerpoint/2010/main" val="24280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Important concepts and functions in PSO. (1/4)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Concepts: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it is a population based method, it works iteratively until the terminal point is reached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Uses many particles (referred to as swarm) which are moving in search for best solution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particle has its fitness value which is evaluated by the fitness function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the particle has certain velocities which directs the flying of the particles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Particles fly through the space by following the current optimum particles</a:t>
            </a:r>
          </a:p>
        </p:txBody>
      </p:sp>
    </p:spTree>
    <p:extLst>
      <p:ext uri="{BB962C8B-B14F-4D97-AF65-F5344CB8AC3E}">
        <p14:creationId xmlns:p14="http://schemas.microsoft.com/office/powerpoint/2010/main" val="379275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Important concepts and functions in PSO.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(2/4)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How does it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work or functions?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starts with a group of random particles.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Searches for the optimal value by updating generations.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Particles move in the solution space and are evaluated according to a fitness criteria.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every iteration, the "best" values of each particle is updated i.e.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Pbest (personal best)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best (global best)</a:t>
            </a:r>
          </a:p>
          <a:p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1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Important concepts and functions in PSO.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(3/4)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5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Mathematical Model of PSO: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Some basic equations: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Position of individual particles updated as follows: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1148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the velocity calculated as follows: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t="32888" r="18637" b="54446"/>
          <a:stretch/>
        </p:blipFill>
        <p:spPr>
          <a:xfrm>
            <a:off x="803564" y="2514600"/>
            <a:ext cx="6130636" cy="651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54447" r="13788" b="23989"/>
          <a:stretch/>
        </p:blipFill>
        <p:spPr>
          <a:xfrm>
            <a:off x="1143000" y="3505200"/>
            <a:ext cx="6324600" cy="1295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33800" y="3781943"/>
            <a:ext cx="1335231" cy="20574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63489" y="3823504"/>
            <a:ext cx="1323109" cy="20435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35780" y="4902160"/>
            <a:ext cx="1472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Distance to the Global Best.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675784" y="4902160"/>
            <a:ext cx="1451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Distance to the Personal Best.</a:t>
            </a:r>
            <a:endParaRPr lang="en-US" u="sng" dirty="0"/>
          </a:p>
        </p:txBody>
      </p:sp>
      <p:sp>
        <p:nvSpPr>
          <p:cNvPr id="16" name="Down Arrow 15"/>
          <p:cNvSpPr/>
          <p:nvPr/>
        </p:nvSpPr>
        <p:spPr>
          <a:xfrm>
            <a:off x="2299855" y="4365241"/>
            <a:ext cx="304800" cy="812723"/>
          </a:xfrm>
          <a:prstGeom prst="downArrow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53085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Inertia</a:t>
            </a:r>
            <a:endParaRPr lang="en-US" u="sng" dirty="0"/>
          </a:p>
        </p:txBody>
      </p:sp>
      <p:sp>
        <p:nvSpPr>
          <p:cNvPr id="18" name="Down Arrow 17"/>
          <p:cNvSpPr/>
          <p:nvPr/>
        </p:nvSpPr>
        <p:spPr>
          <a:xfrm flipH="1">
            <a:off x="2819400" y="4396654"/>
            <a:ext cx="152400" cy="1281200"/>
          </a:xfrm>
          <a:prstGeom prst="down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38400" y="5825491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Current velocity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8401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  <p:bldP spid="13" grpId="0"/>
      <p:bldP spid="16" grpId="0" animBg="1"/>
      <p:bldP spid="17" grpId="0"/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094" t="38844" r="19128" b="7825"/>
          <a:stretch/>
        </p:blipFill>
        <p:spPr>
          <a:xfrm>
            <a:off x="1981200" y="1357754"/>
            <a:ext cx="5029200" cy="37327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65775"/>
            <a:ext cx="7620000" cy="5358825"/>
          </a:xfrm>
        </p:spPr>
        <p:txBody>
          <a:bodyPr/>
          <a:lstStyle/>
          <a:p>
            <a:r>
              <a:rPr lang="en-US" dirty="0" smtClean="0">
                <a:latin typeface="Franklin Gothic Book" panose="020B0503020102020204" pitchFamily="34" charset="0"/>
              </a:rPr>
              <a:t>Where, </a:t>
            </a:r>
            <a:r>
              <a:rPr lang="en-US" i="1" dirty="0" smtClean="0">
                <a:latin typeface="Franklin Gothic Book" panose="020B0503020102020204" pitchFamily="34" charset="0"/>
              </a:rPr>
              <a:t>k </a:t>
            </a:r>
            <a:r>
              <a:rPr lang="en-US" dirty="0" smtClean="0">
                <a:latin typeface="Franklin Gothic Book" panose="020B0503020102020204" pitchFamily="34" charset="0"/>
              </a:rPr>
              <a:t>is current iteration number and,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>
                <a:latin typeface="Franklin Gothic Book" panose="020B0503020102020204" pitchFamily="34" charset="0"/>
              </a:rPr>
              <a:t>And,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3810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Important concepts and functions in PSO. </a:t>
            </a:r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(4/4)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54447" r="13788" b="23989"/>
          <a:stretch/>
        </p:blipFill>
        <p:spPr>
          <a:xfrm>
            <a:off x="1219200" y="5227709"/>
            <a:ext cx="6401883" cy="13112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86683" y="5065024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Social  Component</a:t>
            </a:r>
            <a:endParaRPr lang="en-US" sz="16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3210844" y="5078573"/>
            <a:ext cx="2569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Cognitive Component</a:t>
            </a:r>
            <a:endParaRPr lang="en-US" sz="1600" u="sng" dirty="0"/>
          </a:p>
        </p:txBody>
      </p:sp>
      <p:sp>
        <p:nvSpPr>
          <p:cNvPr id="16" name="Oval 15"/>
          <p:cNvSpPr/>
          <p:nvPr/>
        </p:nvSpPr>
        <p:spPr>
          <a:xfrm>
            <a:off x="5373610" y="5380507"/>
            <a:ext cx="1752600" cy="968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334505" y="5401680"/>
            <a:ext cx="1752600" cy="9534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1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sz="4400" dirty="0" smtClean="0"/>
              <a:t>PSO Flowchart: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An approach towards PSO problem</a:t>
            </a:r>
            <a:endParaRPr lang="en-GB" dirty="0"/>
          </a:p>
        </p:txBody>
      </p:sp>
      <p:pic>
        <p:nvPicPr>
          <p:cNvPr id="4" name="Content Placeholder 3" descr="973093.fig.00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12101"/>
            <a:ext cx="3810000" cy="504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3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46" y="174508"/>
            <a:ext cx="7620000" cy="1143000"/>
          </a:xfrm>
        </p:spPr>
        <p:txBody>
          <a:bodyPr/>
          <a:lstStyle/>
          <a:p>
            <a:r>
              <a:rPr lang="en-US" dirty="0" smtClean="0"/>
              <a:t>PSO Algorithm: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0" y="1219200"/>
            <a:ext cx="5455134" cy="4872843"/>
          </a:xfrm>
        </p:spPr>
      </p:pic>
      <p:sp>
        <p:nvSpPr>
          <p:cNvPr id="3" name="Right Brace 2"/>
          <p:cNvSpPr/>
          <p:nvPr/>
        </p:nvSpPr>
        <p:spPr>
          <a:xfrm>
            <a:off x="5990252" y="4465638"/>
            <a:ext cx="337760" cy="868362"/>
          </a:xfrm>
          <a:prstGeom prst="rightBrace">
            <a:avLst>
              <a:gd name="adj1" fmla="val 8333"/>
              <a:gd name="adj2" fmla="val 514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355888" y="1495983"/>
            <a:ext cx="1905000" cy="20313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Update: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Fitness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Personal best value of each particle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Global best value</a:t>
            </a:r>
            <a:endParaRPr lang="en-GB" b="1" dirty="0"/>
          </a:p>
        </p:txBody>
      </p:sp>
      <p:sp>
        <p:nvSpPr>
          <p:cNvPr id="7" name="Right Brace 6"/>
          <p:cNvSpPr/>
          <p:nvPr/>
        </p:nvSpPr>
        <p:spPr>
          <a:xfrm>
            <a:off x="5990252" y="1909213"/>
            <a:ext cx="334348" cy="228178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355888" y="3938098"/>
            <a:ext cx="1905000" cy="2308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Calculate new velocity and position of each particle to achieve the global best function value in every iteration.</a:t>
            </a:r>
          </a:p>
        </p:txBody>
      </p:sp>
    </p:spTree>
    <p:extLst>
      <p:ext uri="{BB962C8B-B14F-4D97-AF65-F5344CB8AC3E}">
        <p14:creationId xmlns:p14="http://schemas.microsoft.com/office/powerpoint/2010/main" val="105696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1132</TotalTime>
  <Words>721</Words>
  <Application>Microsoft Office PowerPoint</Application>
  <PresentationFormat>On-screen Show (4:3)</PresentationFormat>
  <Paragraphs>135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Adjacency</vt:lpstr>
      <vt:lpstr>Particle Swarm Optimization (PSO)</vt:lpstr>
      <vt:lpstr>Project Outline</vt:lpstr>
      <vt:lpstr>What is PSO?  </vt:lpstr>
      <vt:lpstr>Important concepts and functions in PSO. (1/4)</vt:lpstr>
      <vt:lpstr>Important concepts and functions in PSO. (2/4)</vt:lpstr>
      <vt:lpstr>Important concepts and functions in PSO. (3/4)</vt:lpstr>
      <vt:lpstr>PowerPoint Presentation</vt:lpstr>
      <vt:lpstr>PSO Flowchart: An approach towards PSO problem</vt:lpstr>
      <vt:lpstr>PSO Algorithm:</vt:lpstr>
      <vt:lpstr>Theoretical Analysis (time complexity)</vt:lpstr>
      <vt:lpstr>Implementation of PSO (1/2)</vt:lpstr>
      <vt:lpstr>Implementation of PSO (1/2)</vt:lpstr>
      <vt:lpstr>Experimental Analysis:</vt:lpstr>
      <vt:lpstr>Experimental Analysis:</vt:lpstr>
      <vt:lpstr>Graphs (1/2): Case 1:  </vt:lpstr>
      <vt:lpstr>Graphs (2/2): Case 2:  </vt:lpstr>
      <vt:lpstr>Applications of PSO</vt:lpstr>
      <vt:lpstr>Project Outcomes:</vt:lpstr>
      <vt:lpstr>References: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Swarm Optimization (PSO)</dc:title>
  <dc:creator>User</dc:creator>
  <cp:lastModifiedBy>User</cp:lastModifiedBy>
  <cp:revision>76</cp:revision>
  <dcterms:created xsi:type="dcterms:W3CDTF">2020-06-07T05:17:02Z</dcterms:created>
  <dcterms:modified xsi:type="dcterms:W3CDTF">2020-06-26T05:56:57Z</dcterms:modified>
</cp:coreProperties>
</file>