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9" r:id="rId3"/>
    <p:sldId id="257" r:id="rId4"/>
    <p:sldId id="258" r:id="rId5"/>
    <p:sldId id="265" r:id="rId6"/>
    <p:sldId id="266" r:id="rId7"/>
    <p:sldId id="267" r:id="rId8"/>
    <p:sldId id="264" r:id="rId9"/>
    <p:sldId id="262" r:id="rId10"/>
    <p:sldId id="259" r:id="rId11"/>
    <p:sldId id="261" r:id="rId12"/>
    <p:sldId id="281" r:id="rId13"/>
    <p:sldId id="283" r:id="rId14"/>
    <p:sldId id="282" r:id="rId15"/>
    <p:sldId id="284" r:id="rId16"/>
    <p:sldId id="285" r:id="rId17"/>
    <p:sldId id="260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65182574604691097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7" Type="http://schemas.openxmlformats.org/officeDocument/2006/relationships/hyperlink" Target="http://benchmarkfcns.xyz/benchmarkfcns/spherefcn.html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thanrooy.github.io/posts/2016-08-17/simple-particle-swarm-optimization-with-python/" TargetMode="External"/><Relationship Id="rId5" Type="http://schemas.openxmlformats.org/officeDocument/2006/relationships/hyperlink" Target="https://slideplayer.com/slide/12229714/" TargetMode="External"/><Relationship Id="rId4" Type="http://schemas.openxmlformats.org/officeDocument/2006/relationships/hyperlink" Target="https://pt.slideshare.net/MohamedTalaat9/digital-image-forgery?next_slideshow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1336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05150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050" y="569663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https://www.pinterest.com/pin/651825746046910978/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943600" cy="5309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2209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2438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6670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895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400" y="32004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992562"/>
            <a:ext cx="63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72200" y="4191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9400" y="4816673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9400" y="6079794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50292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5791200" y="527833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48200" y="5562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1"/>
          </p:cNvCxnSpPr>
          <p:nvPr/>
        </p:nvCxnSpPr>
        <p:spPr>
          <a:xfrm flipV="1">
            <a:off x="5638800" y="6270294"/>
            <a:ext cx="990600" cy="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0800" y="1415404"/>
            <a:ext cx="27432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Worst Case :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582" t="55208" r="4538" b="22917"/>
          <a:stretch/>
        </p:blipFill>
        <p:spPr>
          <a:xfrm>
            <a:off x="1885950" y="2092331"/>
            <a:ext cx="5067300" cy="1156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 (1/2)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806" y="1600200"/>
                <a:ext cx="7877033" cy="4983162"/>
              </a:xfrm>
            </p:spPr>
            <p:txBody>
              <a:bodyPr/>
              <a:lstStyle/>
              <a:p>
                <a:r>
                  <a:rPr lang="en-US" dirty="0" smtClean="0"/>
                  <a:t>Our first test function for which we would find the global minimum is (Function of Sphere):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Where sample bounds of our function are :</a:t>
                </a:r>
              </a:p>
              <a:p>
                <a:pPr marL="11430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= -</a:t>
                </a:r>
                <a:r>
                  <a:rPr lang="en-US" sz="2400" dirty="0" smtClean="0"/>
                  <a:t>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2400" dirty="0" smtClean="0"/>
                  <a:t>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114300" indent="0" algn="ctr"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11430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806" y="1600200"/>
                <a:ext cx="7877033" cy="4983162"/>
              </a:xfrm>
              <a:blipFill rotWithShape="1">
                <a:blip r:embed="rId3"/>
                <a:stretch>
                  <a:fillRect t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9868" t="28304" r="30364" b="17708"/>
          <a:stretch/>
        </p:blipFill>
        <p:spPr>
          <a:xfrm>
            <a:off x="4405952" y="3558995"/>
            <a:ext cx="3962400" cy="30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Implementation of PSO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1/2)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848600" cy="5105400"/>
              </a:xfrm>
            </p:spPr>
            <p:txBody>
              <a:bodyPr/>
              <a:lstStyle/>
              <a:p>
                <a:r>
                  <a:rPr lang="en-US" dirty="0"/>
                  <a:t>Our </a:t>
                </a:r>
                <a:r>
                  <a:rPr lang="en-US" dirty="0" smtClean="0"/>
                  <a:t>second </a:t>
                </a:r>
                <a:r>
                  <a:rPr lang="en-US" dirty="0"/>
                  <a:t>test function for which we would find the global minimum is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Rastrigin</a:t>
                </a:r>
                <a:r>
                  <a:rPr lang="en-US" dirty="0" smtClean="0"/>
                  <a:t> Function):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Where </a:t>
                </a:r>
                <a:r>
                  <a:rPr lang="en-US" dirty="0"/>
                  <a:t>sample bounds of our function are :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/>
                  <a:t>= -5.12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= 5.12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848600" cy="5105400"/>
              </a:xfrm>
              <a:blipFill rotWithShape="1">
                <a:blip r:embed="rId2"/>
                <a:stretch>
                  <a:fillRect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8" t="16987" r="6146" b="47994"/>
          <a:stretch/>
        </p:blipFill>
        <p:spPr>
          <a:xfrm>
            <a:off x="4187536" y="3962400"/>
            <a:ext cx="4118264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29923" r="45758" b="53166"/>
          <a:stretch/>
        </p:blipFill>
        <p:spPr>
          <a:xfrm>
            <a:off x="1970809" y="2414154"/>
            <a:ext cx="4433454" cy="8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validation we will be using </a:t>
                </a:r>
                <a:r>
                  <a:rPr lang="en-US" dirty="0" err="1" smtClean="0"/>
                  <a:t>PySwarm</a:t>
                </a:r>
                <a:r>
                  <a:rPr lang="en-US" dirty="0" smtClean="0"/>
                  <a:t> library that performs all the PSO optimization functions on the backend.</a:t>
                </a:r>
                <a:endParaRPr lang="en-GB" dirty="0" smtClean="0"/>
              </a:p>
              <a:p>
                <a:r>
                  <a:rPr lang="en-US" dirty="0" smtClean="0"/>
                  <a:t>We will be optimizing sphere function using our PSO implementation and </a:t>
                </a:r>
                <a:r>
                  <a:rPr lang="en-US" dirty="0" err="1" smtClean="0"/>
                  <a:t>PySwarms</a:t>
                </a:r>
                <a:r>
                  <a:rPr lang="en-US" dirty="0"/>
                  <a:t> </a:t>
                </a:r>
                <a:r>
                  <a:rPr lang="en-US" dirty="0" smtClean="0"/>
                  <a:t>and similarly for </a:t>
                </a:r>
                <a:r>
                  <a:rPr lang="en-US" dirty="0" err="1" smtClean="0"/>
                  <a:t>Rastrigin</a:t>
                </a:r>
                <a:r>
                  <a:rPr lang="en-US" dirty="0" smtClean="0"/>
                  <a:t> function</a:t>
                </a:r>
              </a:p>
              <a:p>
                <a:r>
                  <a:rPr lang="en-US" dirty="0" smtClean="0"/>
                  <a:t>To better understand the effect of size problem in PSO, the code would be tested using different data sets.</a:t>
                </a:r>
              </a:p>
              <a:p>
                <a:r>
                  <a:rPr lang="en-US" dirty="0"/>
                  <a:t>In all cases c1, c2 and w </a:t>
                </a:r>
                <a:r>
                  <a:rPr lang="en-US" dirty="0" smtClean="0"/>
                  <a:t>will be </a:t>
                </a:r>
                <a:r>
                  <a:rPr lang="en-US" dirty="0"/>
                  <a:t>kept constant as 0.5, 0.3, 0.9 respectively.</a:t>
                </a:r>
              </a:p>
              <a:p>
                <a:r>
                  <a:rPr lang="en-US" dirty="0" smtClean="0"/>
                  <a:t>The search space would be bounded with </a:t>
                </a:r>
                <a:r>
                  <a:rPr lang="en-US" i="1" dirty="0"/>
                  <a:t> </a:t>
                </a:r>
                <a:r>
                  <a:rPr lang="en-US" i="1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−5.12, 5.12 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velocity would be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∈[ 0 , 15 ]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r="-4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7" y="1417638"/>
            <a:ext cx="7620000" cy="4800600"/>
          </a:xfrm>
        </p:spPr>
        <p:txBody>
          <a:bodyPr/>
          <a:lstStyle/>
          <a:p>
            <a:r>
              <a:rPr lang="en-US" dirty="0" smtClean="0"/>
              <a:t>We’ll test </a:t>
            </a:r>
            <a:r>
              <a:rPr lang="en-US" dirty="0"/>
              <a:t>S</a:t>
            </a:r>
            <a:r>
              <a:rPr lang="en-US" dirty="0" smtClean="0"/>
              <a:t>phere and </a:t>
            </a:r>
            <a:r>
              <a:rPr lang="en-US" dirty="0" err="1"/>
              <a:t>R</a:t>
            </a:r>
            <a:r>
              <a:rPr lang="en-US" dirty="0" err="1" smtClean="0"/>
              <a:t>astrigin</a:t>
            </a:r>
            <a:r>
              <a:rPr lang="en-US" dirty="0" smtClean="0"/>
              <a:t> function on following test cases,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1" t="26150" r="66971" b="44206"/>
          <a:stretch/>
        </p:blipFill>
        <p:spPr>
          <a:xfrm>
            <a:off x="6009807" y="2951375"/>
            <a:ext cx="2209800" cy="389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26150" r="78009" b="44206"/>
          <a:stretch/>
        </p:blipFill>
        <p:spPr>
          <a:xfrm>
            <a:off x="973499" y="2953521"/>
            <a:ext cx="2132424" cy="3890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26150" r="88287" b="44206"/>
          <a:stretch/>
        </p:blipFill>
        <p:spPr>
          <a:xfrm>
            <a:off x="3588640" y="2951375"/>
            <a:ext cx="1981200" cy="3893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0773" y="23071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Num_Particles</a:t>
            </a:r>
            <a:r>
              <a:rPr lang="en-US" dirty="0" smtClean="0"/>
              <a:t> = 20</a:t>
            </a:r>
          </a:p>
          <a:p>
            <a:r>
              <a:rPr lang="en-US" dirty="0" err="1" smtClean="0"/>
              <a:t>Num_Dimensions</a:t>
            </a:r>
            <a:r>
              <a:rPr lang="en-US" dirty="0" smtClean="0"/>
              <a:t> =2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491573" y="230718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Num_Iterations</a:t>
            </a:r>
            <a:r>
              <a:rPr lang="en-US" dirty="0" smtClean="0"/>
              <a:t> = 50</a:t>
            </a:r>
          </a:p>
          <a:p>
            <a:r>
              <a:rPr lang="en-US" dirty="0" err="1" smtClean="0"/>
              <a:t>Num_Dimensions</a:t>
            </a:r>
            <a:r>
              <a:rPr lang="en-US" dirty="0" smtClean="0"/>
              <a:t> =2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921641" y="230718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Num_Particles</a:t>
            </a:r>
            <a:r>
              <a:rPr lang="en-US" dirty="0" smtClean="0"/>
              <a:t> = 20</a:t>
            </a:r>
          </a:p>
          <a:p>
            <a:r>
              <a:rPr lang="en-US" dirty="0" err="1" smtClean="0"/>
              <a:t>Num_Iterations</a:t>
            </a:r>
            <a:r>
              <a:rPr lang="en-US" smtClean="0"/>
              <a:t> =50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5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1325562"/>
          </a:xfrm>
        </p:spPr>
        <p:txBody>
          <a:bodyPr/>
          <a:lstStyle/>
          <a:p>
            <a:r>
              <a:rPr lang="en-US" sz="3200" u="sng" dirty="0" smtClean="0"/>
              <a:t>Graphs (1/2):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u="sng" dirty="0" smtClean="0"/>
              <a:t>Case 1: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t="48463" r="64726" b="14994"/>
          <a:stretch/>
        </p:blipFill>
        <p:spPr>
          <a:xfrm>
            <a:off x="581890" y="1806370"/>
            <a:ext cx="7038110" cy="444203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191000" y="304800"/>
            <a:ext cx="39624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y</a:t>
            </a:r>
            <a:r>
              <a:rPr lang="en-US" sz="2400" b="1" dirty="0" smtClean="0"/>
              <a:t>-axis = </a:t>
            </a:r>
            <a:r>
              <a:rPr lang="en-US" sz="2400" b="1" dirty="0" err="1" smtClean="0"/>
              <a:t>Num_dimensions</a:t>
            </a:r>
            <a:endParaRPr lang="en-US" sz="2400" b="1" dirty="0" smtClean="0"/>
          </a:p>
          <a:p>
            <a:r>
              <a:rPr lang="en-US" sz="2400" b="1" dirty="0"/>
              <a:t>x</a:t>
            </a:r>
            <a:r>
              <a:rPr lang="en-US" sz="2400" b="1" dirty="0" smtClean="0"/>
              <a:t>-axis = time </a:t>
            </a:r>
            <a:r>
              <a:rPr lang="en-US" sz="2400" b="1" dirty="0" smtClean="0"/>
              <a:t>(s</a:t>
            </a:r>
            <a:r>
              <a:rPr lang="en-US" sz="2400" b="1" dirty="0" smtClean="0"/>
              <a:t>)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77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8" t="49434" r="32000" b="15316"/>
          <a:stretch/>
        </p:blipFill>
        <p:spPr>
          <a:xfrm>
            <a:off x="685800" y="2057400"/>
            <a:ext cx="7093023" cy="43434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1325562"/>
          </a:xfrm>
        </p:spPr>
        <p:txBody>
          <a:bodyPr/>
          <a:lstStyle/>
          <a:p>
            <a:r>
              <a:rPr lang="en-US" sz="3200" u="sng" dirty="0" smtClean="0"/>
              <a:t>Graphs (2/2):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u="sng" dirty="0" smtClean="0"/>
              <a:t>Case 2: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91000" y="304800"/>
            <a:ext cx="39624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y</a:t>
            </a:r>
            <a:r>
              <a:rPr lang="en-US" sz="2400" b="1" dirty="0" smtClean="0"/>
              <a:t>-axis = </a:t>
            </a:r>
            <a:r>
              <a:rPr lang="en-US" sz="2400" b="1" dirty="0" err="1" smtClean="0"/>
              <a:t>Num_iterations</a:t>
            </a:r>
            <a:endParaRPr lang="en-US" sz="2400" b="1" dirty="0" smtClean="0"/>
          </a:p>
          <a:p>
            <a:r>
              <a:rPr lang="en-US" sz="2400" b="1" dirty="0"/>
              <a:t>x</a:t>
            </a:r>
            <a:r>
              <a:rPr lang="en-US" sz="2400" b="1" dirty="0" smtClean="0"/>
              <a:t>-axis = </a:t>
            </a:r>
            <a:r>
              <a:rPr lang="en-US" sz="2400" b="1" smtClean="0"/>
              <a:t>time </a:t>
            </a:r>
            <a:r>
              <a:rPr lang="en-US" sz="2400" b="1" smtClean="0"/>
              <a:t>(s</a:t>
            </a:r>
            <a:r>
              <a:rPr lang="en-US" sz="2400" b="1" dirty="0" smtClean="0"/>
              <a:t>)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3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 Outcomes: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Outcomes Completed:</a:t>
            </a:r>
          </a:p>
          <a:p>
            <a:pPr lvl="1"/>
            <a:r>
              <a:rPr lang="en-US" sz="2800" dirty="0" smtClean="0"/>
              <a:t>Concepts and mathematical model behind PSO</a:t>
            </a:r>
          </a:p>
          <a:p>
            <a:pPr lvl="1"/>
            <a:r>
              <a:rPr lang="en-US" sz="2800" dirty="0" smtClean="0"/>
              <a:t>Python implementation of Algorithm </a:t>
            </a:r>
            <a:endParaRPr lang="en-US" sz="2800" dirty="0"/>
          </a:p>
          <a:p>
            <a:pPr lvl="1"/>
            <a:r>
              <a:rPr lang="en-US" sz="2800" dirty="0" smtClean="0"/>
              <a:t>Theoretical complexity Analysis</a:t>
            </a:r>
          </a:p>
          <a:p>
            <a:pPr lvl="1"/>
            <a:r>
              <a:rPr lang="en-US" sz="2800" dirty="0" smtClean="0"/>
              <a:t>Experimental Analysis and Validation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pt.slideshare.net/MohamedTalaat9/digital-image-forgery?next_slideshow=1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https://slideplayer.com/slide/12229714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https://nathanrooy.github.io/posts/2016-08-17/simple-particle-swarm-optimization-with-python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GB" sz="1600">
                <a:hlinkClick r:id="rId7"/>
              </a:rPr>
              <a:t>http://benchmarkfcns.xyz/benchmarkfcns/spherefcn.html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u="sng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This project will look in to following: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Important concepts and functions of PSO.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How PSO works?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Theoretical Analysis of PSO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Experimental Analysis of PSO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metaheuristic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algorithm as proposed by Kennedy and Eberhart (1995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 (1/4)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Concepts: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it is a population based method, it works iteratively until the terminal point is reached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many particles (referred to as swarm) which are moving in search for best solution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particle has its fitness value which is evaluated by the fitness function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particle has certain velocities which directs the flying of the particles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Particles fly through the space by following the current optimum particles</a:t>
            </a: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(2/4)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How does it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work or functions?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starts with a group of random particles.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Searches for the optimal value by updating generations.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move in the solution space and are evaluated according to a fitness criteria.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every iteration, the "best" values of each particle is updated i.e.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Pbest (personal best)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best (global best)</a:t>
            </a:r>
          </a:p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(3/4)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Mathematical Model of PSO: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basic equations: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 of individual particles updated as follows: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velocity calculated as follows: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32888" r="18637" b="54446"/>
          <a:stretch/>
        </p:blipFill>
        <p:spPr>
          <a:xfrm>
            <a:off x="803564" y="2514600"/>
            <a:ext cx="6130636" cy="651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54447" r="13788" b="23989"/>
          <a:stretch/>
        </p:blipFill>
        <p:spPr>
          <a:xfrm>
            <a:off x="1143000" y="3505200"/>
            <a:ext cx="6324600" cy="1295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3800" y="3781943"/>
            <a:ext cx="1335231" cy="20574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63489" y="3823504"/>
            <a:ext cx="1323109" cy="2043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5780" y="4902160"/>
            <a:ext cx="147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Distance to the Global Best.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675784" y="4902160"/>
            <a:ext cx="1451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Distance to the Personal Best.</a:t>
            </a:r>
            <a:endParaRPr lang="en-US" u="sng" dirty="0"/>
          </a:p>
        </p:txBody>
      </p:sp>
      <p:sp>
        <p:nvSpPr>
          <p:cNvPr id="16" name="Down Arrow 15"/>
          <p:cNvSpPr/>
          <p:nvPr/>
        </p:nvSpPr>
        <p:spPr>
          <a:xfrm>
            <a:off x="2299855" y="4365241"/>
            <a:ext cx="304800" cy="812723"/>
          </a:xfrm>
          <a:prstGeom prst="downArrow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53085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Inertia</a:t>
            </a:r>
            <a:endParaRPr lang="en-US" u="sng" dirty="0"/>
          </a:p>
        </p:txBody>
      </p:sp>
      <p:sp>
        <p:nvSpPr>
          <p:cNvPr id="18" name="Down Arrow 17"/>
          <p:cNvSpPr/>
          <p:nvPr/>
        </p:nvSpPr>
        <p:spPr>
          <a:xfrm flipH="1">
            <a:off x="2819400" y="4396654"/>
            <a:ext cx="152400" cy="1281200"/>
          </a:xfrm>
          <a:prstGeom prst="down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582549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Current velocity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40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6" grpId="0" animBg="1"/>
      <p:bldP spid="17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38844" r="19128" b="7825"/>
          <a:stretch/>
        </p:blipFill>
        <p:spPr>
          <a:xfrm>
            <a:off x="1981200" y="1357754"/>
            <a:ext cx="5029200" cy="37327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65775"/>
            <a:ext cx="7620000" cy="5358825"/>
          </a:xfrm>
        </p:spPr>
        <p:txBody>
          <a:bodyPr/>
          <a:lstStyle/>
          <a:p>
            <a:r>
              <a:rPr lang="en-US" dirty="0" smtClean="0">
                <a:latin typeface="Franklin Gothic Book" panose="020B0503020102020204" pitchFamily="34" charset="0"/>
              </a:rPr>
              <a:t>Where, </a:t>
            </a:r>
            <a:r>
              <a:rPr lang="en-US" i="1" dirty="0" smtClean="0">
                <a:latin typeface="Franklin Gothic Book" panose="020B0503020102020204" pitchFamily="34" charset="0"/>
              </a:rPr>
              <a:t>k </a:t>
            </a:r>
            <a:r>
              <a:rPr lang="en-US" dirty="0" smtClean="0">
                <a:latin typeface="Franklin Gothic Book" panose="020B0503020102020204" pitchFamily="34" charset="0"/>
              </a:rPr>
              <a:t>is current iteration number and,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Franklin Gothic Book" panose="020B0503020102020204" pitchFamily="34" charset="0"/>
              </a:rPr>
              <a:t>And,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(4/4)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54447" r="13788" b="23989"/>
          <a:stretch/>
        </p:blipFill>
        <p:spPr>
          <a:xfrm>
            <a:off x="1219200" y="5227709"/>
            <a:ext cx="6401883" cy="13112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86683" y="506502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Social  Component</a:t>
            </a:r>
            <a:endParaRPr 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210844" y="5078573"/>
            <a:ext cx="2569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Cognitive Component</a:t>
            </a:r>
            <a:endParaRPr lang="en-US" sz="1600" u="sng" dirty="0"/>
          </a:p>
        </p:txBody>
      </p:sp>
      <p:sp>
        <p:nvSpPr>
          <p:cNvPr id="16" name="Oval 15"/>
          <p:cNvSpPr/>
          <p:nvPr/>
        </p:nvSpPr>
        <p:spPr>
          <a:xfrm>
            <a:off x="5373610" y="5380507"/>
            <a:ext cx="1752600" cy="968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34505" y="5401680"/>
            <a:ext cx="1752600" cy="953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3" name="Right Brace 2"/>
          <p:cNvSpPr/>
          <p:nvPr/>
        </p:nvSpPr>
        <p:spPr>
          <a:xfrm>
            <a:off x="5990252" y="4465638"/>
            <a:ext cx="337760" cy="868362"/>
          </a:xfrm>
          <a:prstGeom prst="rightBrace">
            <a:avLst>
              <a:gd name="adj1" fmla="val 8333"/>
              <a:gd name="adj2" fmla="val 51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55888" y="1495983"/>
            <a:ext cx="1905000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Fitness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Personal best value of each particle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Global best value</a:t>
            </a:r>
            <a:endParaRPr lang="en-GB" b="1" dirty="0"/>
          </a:p>
        </p:txBody>
      </p:sp>
      <p:sp>
        <p:nvSpPr>
          <p:cNvPr id="7" name="Right Brace 6"/>
          <p:cNvSpPr/>
          <p:nvPr/>
        </p:nvSpPr>
        <p:spPr>
          <a:xfrm>
            <a:off x="5990252" y="1909213"/>
            <a:ext cx="334348" cy="228178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55888" y="3938098"/>
            <a:ext cx="1905000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Calculate new velocity and position of each particle to achieve the global best function value in every iteration.</a:t>
            </a:r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1131</TotalTime>
  <Words>701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Particle Swarm Optimization (PSO)</vt:lpstr>
      <vt:lpstr>Project Outline</vt:lpstr>
      <vt:lpstr>What is PSO?  </vt:lpstr>
      <vt:lpstr>Important concepts and functions in PSO. (1/4)</vt:lpstr>
      <vt:lpstr>Important concepts and functions in PSO. (2/4)</vt:lpstr>
      <vt:lpstr>Important concepts and functions in PSO. (3/4)</vt:lpstr>
      <vt:lpstr>PowerPoint Presentation</vt:lpstr>
      <vt:lpstr>PSO Flowchart: An approach towards PSO problem</vt:lpstr>
      <vt:lpstr>PSO Algorithm:</vt:lpstr>
      <vt:lpstr>Theoretical Analysis (time complexity)</vt:lpstr>
      <vt:lpstr>Implementation of PSO (1/2)</vt:lpstr>
      <vt:lpstr>Implementation of PSO (1/2)</vt:lpstr>
      <vt:lpstr>Experimental Analysis:</vt:lpstr>
      <vt:lpstr>Experimental Analysis:</vt:lpstr>
      <vt:lpstr>Graphs (1/2): Case 1:  </vt:lpstr>
      <vt:lpstr>Graphs (2/2): Case 2:  </vt:lpstr>
      <vt:lpstr>Project Outcomes: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User</cp:lastModifiedBy>
  <cp:revision>75</cp:revision>
  <dcterms:created xsi:type="dcterms:W3CDTF">2020-06-07T05:17:02Z</dcterms:created>
  <dcterms:modified xsi:type="dcterms:W3CDTF">2020-06-24T06:38:04Z</dcterms:modified>
</cp:coreProperties>
</file>