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202"/>
    <a:srgbClr val="0B4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SO-schematic-diagram_fig1_22191098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meta-heuristic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Eberhart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equation, neural networking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9800"/>
          </a:xfr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https://www.researchgate.net/figure/PSO-schematic-diagram_fig1_221910984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have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certain velocities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(the global best)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position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individual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velocity calculated as follows: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50085" r="50239" b="43662"/>
          <a:stretch/>
        </p:blipFill>
        <p:spPr>
          <a:xfrm>
            <a:off x="1524000" y="2819400"/>
            <a:ext cx="5258521" cy="1171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6" t="61184" r="36474" b="32921"/>
          <a:stretch/>
        </p:blipFill>
        <p:spPr>
          <a:xfrm>
            <a:off x="860453" y="4648200"/>
            <a:ext cx="6585614" cy="8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13953"/>
          <a:stretch/>
        </p:blipFill>
        <p:spPr>
          <a:xfrm>
            <a:off x="125673" y="2057400"/>
            <a:ext cx="8130654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48" y="235997"/>
            <a:ext cx="7620000" cy="870442"/>
          </a:xfrm>
        </p:spPr>
        <p:txBody>
          <a:bodyPr/>
          <a:lstStyle/>
          <a:p>
            <a:r>
              <a:rPr lang="en-US" sz="4400" dirty="0" smtClean="0"/>
              <a:t>PSO Algorithm: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6" y="1317198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166048" y="6537451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https://www.researchgate.net/figure/The-pseudocode-of-the-PSO-algorithm_fig8_274460300</a:t>
            </a:r>
            <a:endParaRPr lang="en-GB" sz="1200" dirty="0"/>
          </a:p>
        </p:txBody>
      </p:sp>
      <p:sp>
        <p:nvSpPr>
          <p:cNvPr id="8" name="Right Brace 7"/>
          <p:cNvSpPr/>
          <p:nvPr/>
        </p:nvSpPr>
        <p:spPr>
          <a:xfrm>
            <a:off x="5703922" y="1923642"/>
            <a:ext cx="392078" cy="2224202"/>
          </a:xfrm>
          <a:custGeom>
            <a:avLst/>
            <a:gdLst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81000 w 762000"/>
              <a:gd name="connsiteY1" fmla="*/ 63497 h 4343400"/>
              <a:gd name="connsiteX2" fmla="*/ 381000 w 762000"/>
              <a:gd name="connsiteY2" fmla="*/ 2053612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40057 w 762000"/>
              <a:gd name="connsiteY1" fmla="*/ 104440 h 4343400"/>
              <a:gd name="connsiteX2" fmla="*/ 381000 w 762000"/>
              <a:gd name="connsiteY2" fmla="*/ 2053612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40057 w 762000"/>
              <a:gd name="connsiteY1" fmla="*/ 104440 h 4343400"/>
              <a:gd name="connsiteX2" fmla="*/ 381000 w 762000"/>
              <a:gd name="connsiteY2" fmla="*/ 2053612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12762 w 762000"/>
              <a:gd name="connsiteY5" fmla="*/ 4252607 h 4343400"/>
              <a:gd name="connsiteX6" fmla="*/ 95534 w 762000"/>
              <a:gd name="connsiteY6" fmla="*/ 4329753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4343400" stroke="0" extrusionOk="0">
                <a:moveTo>
                  <a:pt x="0" y="0"/>
                </a:moveTo>
                <a:cubicBezTo>
                  <a:pt x="210420" y="0"/>
                  <a:pt x="381000" y="28429"/>
                  <a:pt x="381000" y="63497"/>
                </a:cubicBezTo>
                <a:lnTo>
                  <a:pt x="381000" y="2108203"/>
                </a:lnTo>
                <a:cubicBezTo>
                  <a:pt x="381000" y="2143271"/>
                  <a:pt x="551580" y="2171700"/>
                  <a:pt x="762000" y="2171700"/>
                </a:cubicBezTo>
                <a:cubicBezTo>
                  <a:pt x="551580" y="2171700"/>
                  <a:pt x="381000" y="2200129"/>
                  <a:pt x="381000" y="2235197"/>
                </a:cubicBezTo>
                <a:lnTo>
                  <a:pt x="381000" y="4279903"/>
                </a:lnTo>
                <a:cubicBezTo>
                  <a:pt x="381000" y="4314971"/>
                  <a:pt x="210420" y="4343400"/>
                  <a:pt x="0" y="4343400"/>
                </a:cubicBezTo>
                <a:lnTo>
                  <a:pt x="0" y="0"/>
                </a:lnTo>
                <a:close/>
              </a:path>
              <a:path w="762000" h="4343400" fill="none">
                <a:moveTo>
                  <a:pt x="95534" y="40943"/>
                </a:moveTo>
                <a:cubicBezTo>
                  <a:pt x="305954" y="40943"/>
                  <a:pt x="340057" y="69372"/>
                  <a:pt x="340057" y="104440"/>
                </a:cubicBezTo>
                <a:lnTo>
                  <a:pt x="381000" y="2053612"/>
                </a:lnTo>
                <a:cubicBezTo>
                  <a:pt x="381000" y="2088680"/>
                  <a:pt x="611875" y="2148260"/>
                  <a:pt x="611875" y="2185348"/>
                </a:cubicBezTo>
                <a:cubicBezTo>
                  <a:pt x="611875" y="2222436"/>
                  <a:pt x="381000" y="2241072"/>
                  <a:pt x="381000" y="2276140"/>
                </a:cubicBezTo>
                <a:lnTo>
                  <a:pt x="312762" y="4252607"/>
                </a:lnTo>
                <a:cubicBezTo>
                  <a:pt x="312762" y="4287675"/>
                  <a:pt x="305954" y="4329753"/>
                  <a:pt x="95534" y="4329753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7"/>
          <p:cNvSpPr/>
          <p:nvPr/>
        </p:nvSpPr>
        <p:spPr>
          <a:xfrm>
            <a:off x="5703923" y="4498645"/>
            <a:ext cx="392078" cy="1084952"/>
          </a:xfrm>
          <a:custGeom>
            <a:avLst/>
            <a:gdLst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81000 w 762000"/>
              <a:gd name="connsiteY1" fmla="*/ 63497 h 4343400"/>
              <a:gd name="connsiteX2" fmla="*/ 381000 w 762000"/>
              <a:gd name="connsiteY2" fmla="*/ 2053612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40057 w 762000"/>
              <a:gd name="connsiteY1" fmla="*/ 104440 h 4343400"/>
              <a:gd name="connsiteX2" fmla="*/ 381000 w 762000"/>
              <a:gd name="connsiteY2" fmla="*/ 2053612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81000 w 762000"/>
              <a:gd name="connsiteY5" fmla="*/ 4279903 h 4343400"/>
              <a:gd name="connsiteX6" fmla="*/ 95534 w 762000"/>
              <a:gd name="connsiteY6" fmla="*/ 4329753 h 4343400"/>
              <a:gd name="connsiteX0" fmla="*/ 0 w 762000"/>
              <a:gd name="connsiteY0" fmla="*/ 0 h 4343400"/>
              <a:gd name="connsiteX1" fmla="*/ 381000 w 762000"/>
              <a:gd name="connsiteY1" fmla="*/ 63497 h 4343400"/>
              <a:gd name="connsiteX2" fmla="*/ 381000 w 762000"/>
              <a:gd name="connsiteY2" fmla="*/ 2108203 h 4343400"/>
              <a:gd name="connsiteX3" fmla="*/ 762000 w 762000"/>
              <a:gd name="connsiteY3" fmla="*/ 2171700 h 4343400"/>
              <a:gd name="connsiteX4" fmla="*/ 381000 w 762000"/>
              <a:gd name="connsiteY4" fmla="*/ 2235197 h 4343400"/>
              <a:gd name="connsiteX5" fmla="*/ 381000 w 762000"/>
              <a:gd name="connsiteY5" fmla="*/ 4279903 h 4343400"/>
              <a:gd name="connsiteX6" fmla="*/ 0 w 762000"/>
              <a:gd name="connsiteY6" fmla="*/ 4343400 h 4343400"/>
              <a:gd name="connsiteX7" fmla="*/ 0 w 762000"/>
              <a:gd name="connsiteY7" fmla="*/ 0 h 4343400"/>
              <a:gd name="connsiteX0" fmla="*/ 95534 w 762000"/>
              <a:gd name="connsiteY0" fmla="*/ 40943 h 4343400"/>
              <a:gd name="connsiteX1" fmla="*/ 340057 w 762000"/>
              <a:gd name="connsiteY1" fmla="*/ 104440 h 4343400"/>
              <a:gd name="connsiteX2" fmla="*/ 381000 w 762000"/>
              <a:gd name="connsiteY2" fmla="*/ 2053612 h 4343400"/>
              <a:gd name="connsiteX3" fmla="*/ 611875 w 762000"/>
              <a:gd name="connsiteY3" fmla="*/ 2185348 h 4343400"/>
              <a:gd name="connsiteX4" fmla="*/ 381000 w 762000"/>
              <a:gd name="connsiteY4" fmla="*/ 2276140 h 4343400"/>
              <a:gd name="connsiteX5" fmla="*/ 312762 w 762000"/>
              <a:gd name="connsiteY5" fmla="*/ 4252607 h 4343400"/>
              <a:gd name="connsiteX6" fmla="*/ 95534 w 762000"/>
              <a:gd name="connsiteY6" fmla="*/ 4329753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4343400" stroke="0" extrusionOk="0">
                <a:moveTo>
                  <a:pt x="0" y="0"/>
                </a:moveTo>
                <a:cubicBezTo>
                  <a:pt x="210420" y="0"/>
                  <a:pt x="381000" y="28429"/>
                  <a:pt x="381000" y="63497"/>
                </a:cubicBezTo>
                <a:lnTo>
                  <a:pt x="381000" y="2108203"/>
                </a:lnTo>
                <a:cubicBezTo>
                  <a:pt x="381000" y="2143271"/>
                  <a:pt x="551580" y="2171700"/>
                  <a:pt x="762000" y="2171700"/>
                </a:cubicBezTo>
                <a:cubicBezTo>
                  <a:pt x="551580" y="2171700"/>
                  <a:pt x="381000" y="2200129"/>
                  <a:pt x="381000" y="2235197"/>
                </a:cubicBezTo>
                <a:lnTo>
                  <a:pt x="381000" y="4279903"/>
                </a:lnTo>
                <a:cubicBezTo>
                  <a:pt x="381000" y="4314971"/>
                  <a:pt x="210420" y="4343400"/>
                  <a:pt x="0" y="4343400"/>
                </a:cubicBezTo>
                <a:lnTo>
                  <a:pt x="0" y="0"/>
                </a:lnTo>
                <a:close/>
              </a:path>
              <a:path w="762000" h="4343400" fill="none">
                <a:moveTo>
                  <a:pt x="95534" y="40943"/>
                </a:moveTo>
                <a:cubicBezTo>
                  <a:pt x="305954" y="40943"/>
                  <a:pt x="340057" y="69372"/>
                  <a:pt x="340057" y="104440"/>
                </a:cubicBezTo>
                <a:lnTo>
                  <a:pt x="381000" y="2053612"/>
                </a:lnTo>
                <a:cubicBezTo>
                  <a:pt x="381000" y="2088680"/>
                  <a:pt x="611875" y="2148260"/>
                  <a:pt x="611875" y="2185348"/>
                </a:cubicBezTo>
                <a:cubicBezTo>
                  <a:pt x="611875" y="2222436"/>
                  <a:pt x="381000" y="2241072"/>
                  <a:pt x="381000" y="2276140"/>
                </a:cubicBezTo>
                <a:lnTo>
                  <a:pt x="312762" y="4252607"/>
                </a:lnTo>
                <a:cubicBezTo>
                  <a:pt x="312762" y="4287675"/>
                  <a:pt x="305954" y="4329753"/>
                  <a:pt x="95534" y="4329753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096000" y="1746237"/>
            <a:ext cx="2273490" cy="2323679"/>
          </a:xfrm>
          <a:prstGeom prst="rect">
            <a:avLst/>
          </a:prstGeom>
          <a:noFill/>
          <a:ln>
            <a:solidFill>
              <a:srgbClr val="4E0202"/>
            </a:solidFill>
          </a:ln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dirty="0" smtClean="0">
                <a:solidFill>
                  <a:srgbClr val="C00000"/>
                </a:solidFill>
              </a:rPr>
              <a:t>Updates the fitness function.</a:t>
            </a:r>
          </a:p>
          <a:p>
            <a:pPr>
              <a:buSzPct val="80000"/>
            </a:pPr>
            <a:r>
              <a:rPr lang="en-US" dirty="0" smtClean="0">
                <a:solidFill>
                  <a:srgbClr val="002060"/>
                </a:solidFill>
              </a:rPr>
              <a:t>Updates the </a:t>
            </a:r>
            <a:r>
              <a:rPr lang="en-US" b="1" dirty="0" smtClean="0">
                <a:solidFill>
                  <a:srgbClr val="002060"/>
                </a:solidFill>
              </a:rPr>
              <a:t>personal best </a:t>
            </a:r>
            <a:r>
              <a:rPr lang="en-US" dirty="0" smtClean="0">
                <a:solidFill>
                  <a:srgbClr val="002060"/>
                </a:solidFill>
              </a:rPr>
              <a:t>fitness value and position </a:t>
            </a:r>
            <a:r>
              <a:rPr lang="en-US" dirty="0" smtClean="0"/>
              <a:t>and</a:t>
            </a:r>
          </a:p>
          <a:p>
            <a:pPr>
              <a:buSzPct val="80000"/>
            </a:pPr>
            <a:r>
              <a:rPr lang="en-US" dirty="0" smtClean="0">
                <a:solidFill>
                  <a:srgbClr val="0B4516"/>
                </a:solidFill>
              </a:rPr>
              <a:t>Updates the </a:t>
            </a:r>
            <a:r>
              <a:rPr lang="en-US" b="1" dirty="0" smtClean="0">
                <a:solidFill>
                  <a:srgbClr val="0B4516"/>
                </a:solidFill>
              </a:rPr>
              <a:t>global best </a:t>
            </a:r>
            <a:r>
              <a:rPr lang="en-US" dirty="0" smtClean="0">
                <a:solidFill>
                  <a:srgbClr val="0B4516"/>
                </a:solidFill>
              </a:rPr>
              <a:t>value and position</a:t>
            </a:r>
            <a:endParaRPr lang="en-GB" dirty="0">
              <a:solidFill>
                <a:srgbClr val="0B451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7244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Calculates the new velocity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361</TotalTime>
  <Words>365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PowerPoint Presentation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Shalin</cp:lastModifiedBy>
  <cp:revision>23</cp:revision>
  <dcterms:created xsi:type="dcterms:W3CDTF">2020-06-07T05:17:02Z</dcterms:created>
  <dcterms:modified xsi:type="dcterms:W3CDTF">2020-06-08T20:58:07Z</dcterms:modified>
</cp:coreProperties>
</file>