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33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58" r:id="rId11"/>
    <p:sldId id="296" r:id="rId12"/>
    <p:sldId id="297" r:id="rId13"/>
    <p:sldId id="298" r:id="rId14"/>
    <p:sldId id="288" r:id="rId15"/>
    <p:sldId id="289" r:id="rId16"/>
    <p:sldId id="290" r:id="rId17"/>
    <p:sldId id="291" r:id="rId18"/>
    <p:sldId id="292" r:id="rId19"/>
    <p:sldId id="299" r:id="rId20"/>
    <p:sldId id="300" r:id="rId21"/>
    <p:sldId id="301" r:id="rId22"/>
    <p:sldId id="260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99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5E7F6-B9D4-4965-B20F-EF3B6617B181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91F2E-0286-411A-B358-296BD28FB8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2430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C2ACB45-DF16-420E-84C0-B0070F53934F}" type="datetime1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CUDA Seminar @ NUST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6EB1-CE5D-4350-99A1-02CC1E89ADF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0776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7EC-E415-4684-A0CF-82EE2594BCB5}" type="datetime1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CUDA Seminar @ NUST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6EB1-CE5D-4350-99A1-02CC1E89AD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568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9C06D-4BAE-4BF6-A2E6-1F61A5027F67}" type="datetime1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CUDA Seminar @ NUST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6EB1-CE5D-4350-99A1-02CC1E89ADF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2658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532A-3889-46AF-9347-B975838DA060}" type="datetime1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CUDA Seminar @ NUST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6EB1-CE5D-4350-99A1-02CC1E89AD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62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6C59-7FD0-41E3-8A8A-861E6F75BAF9}" type="datetime1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CUDA Seminar @ NUST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6EB1-CE5D-4350-99A1-02CC1E89ADF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8911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CEF7-F6BC-4F42-B174-C4DC540F96A4}" type="datetime1">
              <a:rPr lang="en-US" smtClean="0"/>
              <a:pPr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CUDA Seminar @ NUST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6EB1-CE5D-4350-99A1-02CC1E89AD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483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2A36-7CAA-4B2B-BC4D-86741F9BCE55}" type="datetime1">
              <a:rPr lang="en-US" smtClean="0"/>
              <a:pPr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CUDA Seminar @ NUST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6EB1-CE5D-4350-99A1-02CC1E89AD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679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F0A7-5F40-4B67-92B8-9C1F8C03697E}" type="datetime1">
              <a:rPr lang="en-US" smtClean="0"/>
              <a:pPr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CUDA Seminar @ NUST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6EB1-CE5D-4350-99A1-02CC1E89AD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916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3F37-111D-4067-AF49-BB560825A774}" type="datetime1">
              <a:rPr lang="en-US" smtClean="0"/>
              <a:pPr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CUDA Seminar @ NUST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6EB1-CE5D-4350-99A1-02CC1E89AD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81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871B-BB4A-49F2-A89D-C817FAFE3C36}" type="datetime1">
              <a:rPr lang="en-US" smtClean="0"/>
              <a:pPr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CUDA Seminar @ NUST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6EB1-CE5D-4350-99A1-02CC1E89AD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821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22E4-A77C-4529-AB9A-FBC0FB60E49E}" type="datetime1">
              <a:rPr lang="en-US" smtClean="0"/>
              <a:pPr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CUDA Seminar @ NUST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6EB1-CE5D-4350-99A1-02CC1E89ADF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2001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B7B13A9-447B-44F4-AAC1-975A513A60FC}" type="datetime1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CUDA Seminar @ NUST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0D86EB1-CE5D-4350-99A1-02CC1E89ADF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9185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emf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000" i="1" u="sng" dirty="0" smtClean="0"/>
              <a:t>RTCUDA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(A Software Tool for CUDA Code Restructuring)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Ayaz</a:t>
            </a:r>
            <a:r>
              <a:rPr lang="en-US" dirty="0" smtClean="0"/>
              <a:t> </a:t>
            </a:r>
            <a:r>
              <a:rPr lang="en-US" dirty="0" smtClean="0"/>
              <a:t>ul Hassan Khan</a:t>
            </a:r>
          </a:p>
          <a:p>
            <a:r>
              <a:rPr lang="en-US" dirty="0" smtClean="0"/>
              <a:t>Email: ayazhk@gmail.com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6EB1-CE5D-4350-99A1-02CC1E89ADF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169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Restructuring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6EB1-CE5D-4350-99A1-02CC1E89ADF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917" y="1564882"/>
            <a:ext cx="5728167" cy="518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973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Kernel Optimizations in RTA-CUDA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C7EE-5980-4EBD-B97B-859335F92840}" type="datetime1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Dissertation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98DE-66C9-4751-86E2-A5FAF8DD8BA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084832"/>
            <a:ext cx="9144000" cy="377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9977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RT-CUDA Design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C7EE-5980-4EBD-B97B-859335F92840}" type="datetime1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Dissertation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98DE-66C9-4751-86E2-A5FAF8DD8BA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689" y="1672292"/>
            <a:ext cx="8686800" cy="479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0832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RT-CUDA 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C7EE-5980-4EBD-B97B-859335F92840}" type="datetime1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Dissertation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98DE-66C9-4751-86E2-A5FAF8DD8BA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164" y="2084832"/>
            <a:ext cx="9144000" cy="339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3551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RT-CUDA Examples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98DE-66C9-4751-86E2-A5FAF8DD8BA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39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RT-CUDA Example: Matrix-Matrix Multiplication</a:t>
            </a:r>
            <a:br>
              <a:rPr lang="en-US" dirty="0" smtClean="0"/>
            </a:br>
            <a:r>
              <a:rPr lang="en-US" dirty="0" smtClean="0"/>
              <a:t>(Input)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98DE-66C9-4751-86E2-A5FAF8DD8BA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/>
          <a:srcRect l="5628" t="18205" r="50551" b="26004"/>
          <a:stretch/>
        </p:blipFill>
        <p:spPr>
          <a:xfrm>
            <a:off x="1024128" y="2084832"/>
            <a:ext cx="5701553" cy="37517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/>
          <a:srcRect l="19787" t="24804" r="52308" b="9806"/>
          <a:stretch/>
        </p:blipFill>
        <p:spPr>
          <a:xfrm>
            <a:off x="8222570" y="2945703"/>
            <a:ext cx="1661018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997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RT-CUDA Example: Matrix-Matrix Multiplication</a:t>
            </a:r>
            <a:br>
              <a:rPr lang="en-US" dirty="0" smtClean="0"/>
            </a:br>
            <a:r>
              <a:rPr lang="en-US" dirty="0" smtClean="0"/>
              <a:t>(Output)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98DE-66C9-4751-86E2-A5FAF8DD8BA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/>
          <a:srcRect l="5422" t="18405" r="40009" b="10807"/>
          <a:stretch/>
        </p:blipFill>
        <p:spPr>
          <a:xfrm>
            <a:off x="1024128" y="2084832"/>
            <a:ext cx="5450541" cy="36543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/>
          <a:srcRect l="5732" t="18206" r="24817" b="10206"/>
          <a:stretch/>
        </p:blipFill>
        <p:spPr>
          <a:xfrm>
            <a:off x="5227320" y="2963325"/>
            <a:ext cx="6583680" cy="35073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/>
          <a:srcRect l="19684" t="27804" r="54478" b="59598"/>
          <a:stretch/>
        </p:blipFill>
        <p:spPr>
          <a:xfrm>
            <a:off x="7461952" y="2265431"/>
            <a:ext cx="1828800" cy="46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8810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RT-CUDA Example: Sparse Matrix Operators using RT-CUDA API</a:t>
            </a:r>
            <a:br>
              <a:rPr lang="en-US" dirty="0" smtClean="0"/>
            </a:br>
            <a:r>
              <a:rPr lang="en-US" dirty="0" smtClean="0"/>
              <a:t>(Input)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98DE-66C9-4751-86E2-A5FAF8DD8BA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/>
          <a:srcRect l="5422" t="14805" r="68844" b="14006"/>
          <a:stretch/>
        </p:blipFill>
        <p:spPr>
          <a:xfrm>
            <a:off x="4210005" y="1683550"/>
            <a:ext cx="3938913" cy="478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00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RT-CUDA Example: Sparse Matrix Operators using RT-CUDA API</a:t>
            </a:r>
            <a:br>
              <a:rPr lang="en-US" dirty="0" smtClean="0"/>
            </a:br>
            <a:r>
              <a:rPr lang="en-US" dirty="0" smtClean="0"/>
              <a:t>(Output)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98DE-66C9-4751-86E2-A5FAF8DD8BA3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/>
          <a:srcRect l="5835" t="15007" r="47347" b="8406"/>
          <a:stretch/>
        </p:blipFill>
        <p:spPr>
          <a:xfrm>
            <a:off x="3563470" y="1335024"/>
            <a:ext cx="6320118" cy="515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424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RT-CUDA: Conjugate Gradient using RT-CUDA </a:t>
            </a:r>
            <a:r>
              <a:rPr lang="en-US" dirty="0" err="1" smtClean="0"/>
              <a:t>aPI</a:t>
            </a:r>
            <a:r>
              <a:rPr lang="en-US" dirty="0" smtClean="0"/>
              <a:t> and Custom Merge operations – </a:t>
            </a:r>
            <a:r>
              <a:rPr lang="en-US" sz="3600" i="1" dirty="0" smtClean="0"/>
              <a:t>(Input)</a:t>
            </a: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sz="3600" i="1" dirty="0" smtClean="0"/>
              <a:t>(Multi-Kernel Conversions)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6EB1-CE5D-4350-99A1-02CC1E89ADFD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2088" t="18649" r="25979" b="8179"/>
          <a:stretch/>
        </p:blipFill>
        <p:spPr>
          <a:xfrm>
            <a:off x="5548393" y="1757055"/>
            <a:ext cx="6643607" cy="47114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2087" t="18409" r="36341" b="12993"/>
          <a:stretch/>
        </p:blipFill>
        <p:spPr>
          <a:xfrm>
            <a:off x="139485" y="2069259"/>
            <a:ext cx="5284922" cy="441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356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Simplify writing high performing CUDA program</a:t>
            </a:r>
          </a:p>
          <a:p>
            <a:r>
              <a:rPr lang="en-US" dirty="0" smtClean="0"/>
              <a:t>Modular Approach: based on ANTLR framework</a:t>
            </a:r>
          </a:p>
          <a:p>
            <a:r>
              <a:rPr lang="en-US" dirty="0" smtClean="0"/>
              <a:t>Tested on Fermi and Kepler Architectures</a:t>
            </a:r>
          </a:p>
          <a:p>
            <a:pPr lvl="1"/>
            <a:r>
              <a:rPr lang="en-US" dirty="0" smtClean="0"/>
              <a:t>Easy to extend for supporting various architectures</a:t>
            </a:r>
          </a:p>
          <a:p>
            <a:r>
              <a:rPr lang="en-US" dirty="0" smtClean="0"/>
              <a:t>Provides: </a:t>
            </a:r>
          </a:p>
          <a:p>
            <a:pPr lvl="1"/>
            <a:r>
              <a:rPr lang="en-US" dirty="0" smtClean="0"/>
              <a:t>GPU Memory Optimizations, Kernel Configurations,</a:t>
            </a:r>
            <a:r>
              <a:rPr lang="en-US" dirty="0"/>
              <a:t> </a:t>
            </a:r>
            <a:r>
              <a:rPr lang="en-US" dirty="0" smtClean="0"/>
              <a:t>Synchronization, and Data Transfer Mechanisms</a:t>
            </a:r>
          </a:p>
          <a:p>
            <a:r>
              <a:rPr lang="en-US" dirty="0" smtClean="0"/>
              <a:t>GPU Resource Optimization:</a:t>
            </a:r>
          </a:p>
          <a:p>
            <a:pPr lvl="1"/>
            <a:r>
              <a:rPr lang="en-US" dirty="0" smtClean="0"/>
              <a:t>Auto-tuning to find optimal set of CUDA kernel parameters</a:t>
            </a:r>
          </a:p>
          <a:p>
            <a:r>
              <a:rPr lang="en-US" dirty="0" smtClean="0"/>
              <a:t>Generate Optimized CUDA parallel program from a given sequential C program</a:t>
            </a:r>
          </a:p>
          <a:p>
            <a:r>
              <a:rPr lang="en-US" dirty="0" smtClean="0"/>
              <a:t>API functions to call highly optimized library routines for dense and sparse matrices</a:t>
            </a:r>
          </a:p>
          <a:p>
            <a:r>
              <a:rPr lang="en-US" dirty="0" smtClean="0"/>
              <a:t>Synchronization primitives for inter-block synchronization</a:t>
            </a:r>
          </a:p>
          <a:p>
            <a:r>
              <a:rPr lang="en-US" dirty="0" smtClean="0"/>
              <a:t>Supports multi-kernel conversions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6EB1-CE5D-4350-99A1-02CC1E89ADF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503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RT-CUDA: Conjugate Gradient using RT-CUDA </a:t>
            </a:r>
            <a:r>
              <a:rPr lang="en-US" dirty="0" err="1" smtClean="0"/>
              <a:t>aPI</a:t>
            </a:r>
            <a:r>
              <a:rPr lang="en-US" dirty="0" smtClean="0"/>
              <a:t> and Custom Merge operations – </a:t>
            </a:r>
            <a:r>
              <a:rPr lang="en-US" sz="3600" i="1" dirty="0" smtClean="0"/>
              <a:t>(Configurations)</a:t>
            </a: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sz="3600" i="1" dirty="0" smtClean="0"/>
              <a:t>(Multi-Kernel Conversions)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6EB1-CE5D-4350-99A1-02CC1E89ADFD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22802" t="18409" r="52184" b="32008"/>
          <a:stretch/>
        </p:blipFill>
        <p:spPr>
          <a:xfrm>
            <a:off x="1024128" y="2084832"/>
            <a:ext cx="2796465" cy="2743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22802" t="18409" r="52422" b="32008"/>
          <a:stretch/>
        </p:blipFill>
        <p:spPr>
          <a:xfrm>
            <a:off x="2816841" y="4035145"/>
            <a:ext cx="2769832" cy="2743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22683" t="18409" r="52422" b="31527"/>
          <a:stretch/>
        </p:blipFill>
        <p:spPr>
          <a:xfrm>
            <a:off x="4674476" y="1981619"/>
            <a:ext cx="2756387" cy="2743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l="23041" t="18409" r="52302" b="31527"/>
          <a:stretch/>
        </p:blipFill>
        <p:spPr>
          <a:xfrm>
            <a:off x="6341243" y="4035145"/>
            <a:ext cx="2730010" cy="2743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/>
          <a:srcRect l="22682" t="18409" r="52185" b="32249"/>
          <a:stretch/>
        </p:blipFill>
        <p:spPr>
          <a:xfrm>
            <a:off x="8165638" y="1981619"/>
            <a:ext cx="2823487" cy="2743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/>
          <a:srcRect l="23040" t="18409" r="44441" b="48134"/>
          <a:stretch/>
        </p:blipFill>
        <p:spPr>
          <a:xfrm>
            <a:off x="8454223" y="5025323"/>
            <a:ext cx="2743200" cy="139672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46257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RT-CUDA: Conjugate Gradient using RT-CUDA </a:t>
            </a:r>
            <a:r>
              <a:rPr lang="en-US" dirty="0" err="1" smtClean="0"/>
              <a:t>aPI</a:t>
            </a:r>
            <a:r>
              <a:rPr lang="en-US" dirty="0" smtClean="0"/>
              <a:t> and Custom Merge operations – </a:t>
            </a:r>
            <a:r>
              <a:rPr lang="en-US" sz="3600" i="1" dirty="0" smtClean="0"/>
              <a:t>(Output)</a:t>
            </a: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sz="3600" i="1" dirty="0" smtClean="0"/>
              <a:t>(Multi-Kernel Conversions)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6EB1-CE5D-4350-99A1-02CC1E89ADFD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2087" t="18409" r="6681" b="6734"/>
          <a:stretch/>
        </p:blipFill>
        <p:spPr>
          <a:xfrm>
            <a:off x="123988" y="2163585"/>
            <a:ext cx="5274705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2087" t="18409" r="6444" b="6734"/>
          <a:stretch/>
        </p:blipFill>
        <p:spPr>
          <a:xfrm>
            <a:off x="4876800" y="2542573"/>
            <a:ext cx="7315200" cy="37917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22921" t="18409" r="48372" b="44503"/>
          <a:stretch/>
        </p:blipFill>
        <p:spPr>
          <a:xfrm>
            <a:off x="218606" y="4985538"/>
            <a:ext cx="2542734" cy="16257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22921" t="56540" r="48372" b="19010"/>
          <a:stretch/>
        </p:blipFill>
        <p:spPr>
          <a:xfrm>
            <a:off x="2334066" y="5071878"/>
            <a:ext cx="2542734" cy="107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3260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6EB1-CE5D-4350-99A1-02CC1E89ADF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558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Evaluation of Basic Linear Algebra </a:t>
            </a:r>
            <a:r>
              <a:rPr lang="en-US" sz="4400" dirty="0" smtClean="0"/>
              <a:t>Operations</a:t>
            </a:r>
            <a:endParaRPr lang="en-US" sz="4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98DE-66C9-4751-86E2-A5FAF8DD8BA3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3571" y="1570581"/>
            <a:ext cx="4591691" cy="22483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45642" y="1570580"/>
            <a:ext cx="4591691" cy="22483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3570" y="3982388"/>
            <a:ext cx="4591691" cy="24883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-47000" contrast="58000"/>
          </a:blip>
          <a:stretch>
            <a:fillRect/>
          </a:stretch>
        </p:blipFill>
        <p:spPr>
          <a:xfrm>
            <a:off x="6245642" y="3982388"/>
            <a:ext cx="4591690" cy="2488315"/>
          </a:xfrm>
          <a:prstGeom prst="rect">
            <a:avLst/>
          </a:prstGeom>
          <a:effectLst>
            <a:glow>
              <a:schemeClr val="accent1"/>
            </a:glow>
            <a:outerShdw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xmlns="" val="384179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29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Evaluation of Inter-Block </a:t>
            </a:r>
            <a:r>
              <a:rPr lang="en-US" sz="3600" dirty="0" smtClean="0"/>
              <a:t>Synchronization Primitives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98DE-66C9-4751-86E2-A5FAF8DD8BA3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1112966"/>
            <a:ext cx="4820323" cy="25715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9877" y="3778624"/>
            <a:ext cx="4591691" cy="25777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62109" y="1112966"/>
            <a:ext cx="4591691" cy="25715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46640" y="1210188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Precision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97174" y="1192601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 Precision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429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89382"/>
            <a:ext cx="9720072" cy="149961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Effects </a:t>
            </a:r>
            <a:r>
              <a:rPr lang="en-US" sz="4400" dirty="0"/>
              <a:t>of Calling External CUBLAS </a:t>
            </a:r>
            <a:r>
              <a:rPr lang="en-US" sz="4400" dirty="0" smtClean="0"/>
              <a:t>Functions</a:t>
            </a:r>
            <a:endParaRPr lang="en-US" sz="4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98DE-66C9-4751-86E2-A5FAF8DD8BA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4128" y="1299275"/>
            <a:ext cx="8228571" cy="5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274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</a:t>
            </a:r>
            <a:r>
              <a:rPr lang="en-US" dirty="0"/>
              <a:t>of Calling External CUBLAS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98DE-66C9-4751-86E2-A5FAF8DD8BA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3096" y="2084832"/>
            <a:ext cx="10993384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991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</a:t>
            </a:r>
            <a:r>
              <a:rPr lang="en-US" dirty="0"/>
              <a:t>of Calling External CUBLAS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98DE-66C9-4751-86E2-A5FAF8DD8BA3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lum bright="-37000" contrast="32000"/>
          </a:blip>
          <a:stretch>
            <a:fillRect/>
          </a:stretch>
        </p:blipFill>
        <p:spPr>
          <a:xfrm>
            <a:off x="838200" y="2241489"/>
            <a:ext cx="10651680" cy="289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8208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</a:t>
            </a:r>
            <a:r>
              <a:rPr lang="en-US" dirty="0"/>
              <a:t>of Sparse Matrix Operations using</a:t>
            </a:r>
            <a:br>
              <a:rPr lang="en-US" dirty="0"/>
            </a:br>
            <a:r>
              <a:rPr lang="en-US" dirty="0"/>
              <a:t>CUDA Sparse Library Routines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98DE-66C9-4751-86E2-A5FAF8DD8BA3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7882" y="1878947"/>
            <a:ext cx="10456236" cy="18055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90309" y="3781972"/>
            <a:ext cx="4591691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646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</a:t>
            </a:r>
            <a:r>
              <a:rPr lang="en-US" dirty="0"/>
              <a:t>of Sparse Matrix Operations using</a:t>
            </a:r>
            <a:br>
              <a:rPr lang="en-US" dirty="0"/>
            </a:br>
            <a:r>
              <a:rPr lang="en-US" dirty="0"/>
              <a:t>CUDA Sparse Library Routines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98DE-66C9-4751-86E2-A5FAF8DD8BA3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919287"/>
            <a:ext cx="5928458" cy="1792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74200" y="3823222"/>
            <a:ext cx="4590686" cy="276172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86750" y="1335224"/>
            <a:ext cx="2394185" cy="520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0106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Specifications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98DE-66C9-4751-86E2-A5FAF8DD8BA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886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sz="2400" dirty="0" smtClean="0"/>
              <a:t>Performance </a:t>
            </a:r>
            <a:r>
              <a:rPr lang="en-US" sz="2400" dirty="0"/>
              <a:t>evaluation of the tool has been performed using basic linear algebra operations including </a:t>
            </a:r>
            <a:r>
              <a:rPr lang="en-US" sz="2400" dirty="0" err="1" smtClean="0"/>
              <a:t>Lapack</a:t>
            </a:r>
            <a:r>
              <a:rPr lang="en-US" sz="2400" dirty="0" smtClean="0"/>
              <a:t> </a:t>
            </a:r>
            <a:r>
              <a:rPr lang="en-US" sz="2400" dirty="0"/>
              <a:t>BLAS benchmark, Jacobi iterative solver with different inter-block synchronization primitives, dense and sparse matrix </a:t>
            </a:r>
            <a:r>
              <a:rPr lang="en-US" sz="2400" dirty="0" smtClean="0"/>
              <a:t>operations</a:t>
            </a:r>
          </a:p>
          <a:p>
            <a:pPr lvl="1"/>
            <a:r>
              <a:rPr lang="en-US" sz="2400" dirty="0" smtClean="0"/>
              <a:t>Testing of the tool has been performed by some graduate students based on a set of 10 testing cases with progressive difficulties ranging from simple vector matrix operations to full solver of linear system of equations</a:t>
            </a:r>
            <a:endParaRPr lang="en-US" sz="2400" dirty="0"/>
          </a:p>
          <a:p>
            <a:r>
              <a:rPr lang="en-US" sz="2800" dirty="0" smtClean="0"/>
              <a:t>RT-CUDA Possible Enhancements:</a:t>
            </a:r>
            <a:endParaRPr lang="en-US" sz="2800" dirty="0"/>
          </a:p>
          <a:p>
            <a:pPr lvl="1"/>
            <a:r>
              <a:rPr lang="en-US" sz="2400" dirty="0" smtClean="0"/>
              <a:t>Add more optimizations suitable for emerging GPU architectures such as Maxwell</a:t>
            </a:r>
          </a:p>
          <a:p>
            <a:pPr lvl="1"/>
            <a:r>
              <a:rPr lang="en-US" sz="2400" dirty="0" smtClean="0"/>
              <a:t>More </a:t>
            </a:r>
            <a:r>
              <a:rPr lang="en-US" sz="2400" dirty="0"/>
              <a:t>API functions can be added from cuBLAS and cuSparse libraries with different sparse matrix </a:t>
            </a:r>
            <a:r>
              <a:rPr lang="en-US" sz="2400" dirty="0" smtClean="0"/>
              <a:t>formats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98DE-66C9-4751-86E2-A5FAF8DD8BA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526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enovo\AppData\Local\Microsoft\Windows\Temporary Internet Files\Content.IE5\U7SFHLUX\MC900105222[1]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352801"/>
            <a:ext cx="4419600" cy="237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98DE-66C9-4751-86E2-A5FAF8DD8BA3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2056" name="Picture 8" descr="C:\Users\Lenovo\AppData\Local\Microsoft\Windows\Temporary Internet Files\Content.IE5\YHMCYDVW\MC90010460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7400" y="762000"/>
            <a:ext cx="3700772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9678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 Specifications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24129" y="2286000"/>
            <a:ext cx="8348471" cy="4023360"/>
          </a:xfrm>
        </p:spPr>
        <p:txBody>
          <a:bodyPr>
            <a:normAutofit/>
          </a:bodyPr>
          <a:lstStyle/>
          <a:p>
            <a:r>
              <a:rPr lang="en-US" sz="2800" dirty="0" err="1"/>
              <a:t>Input/Output</a:t>
            </a:r>
            <a:r>
              <a:rPr lang="en-US" sz="2800" dirty="0"/>
              <a:t> GPU Memory </a:t>
            </a:r>
            <a:r>
              <a:rPr lang="en-US" sz="2800" dirty="0" smtClean="0"/>
              <a:t>Allocation</a:t>
            </a:r>
          </a:p>
          <a:p>
            <a:pPr lvl="1"/>
            <a:r>
              <a:rPr lang="en-US" sz="2400" dirty="0"/>
              <a:t>Allocating memory for GPU input and </a:t>
            </a:r>
            <a:r>
              <a:rPr lang="en-US" sz="2400" dirty="0" smtClean="0"/>
              <a:t>output</a:t>
            </a:r>
          </a:p>
          <a:p>
            <a:pPr lvl="1"/>
            <a:r>
              <a:rPr lang="en-US" sz="2400" dirty="0"/>
              <a:t>Explicit transfer of data between host (CPU) and device (GPU</a:t>
            </a:r>
            <a:r>
              <a:rPr lang="en-US" sz="2400" dirty="0" smtClean="0"/>
              <a:t>)</a:t>
            </a:r>
          </a:p>
          <a:p>
            <a:r>
              <a:rPr lang="en-US" sz="2800" dirty="0"/>
              <a:t>Computation Partitioning and </a:t>
            </a:r>
            <a:r>
              <a:rPr lang="en-US" sz="2800" dirty="0" smtClean="0"/>
              <a:t>Decomposition</a:t>
            </a:r>
          </a:p>
          <a:p>
            <a:pPr lvl="1"/>
            <a:r>
              <a:rPr lang="en-US" sz="2400" dirty="0" smtClean="0"/>
              <a:t>Problem iteration space partitioning</a:t>
            </a:r>
          </a:p>
          <a:p>
            <a:pPr lvl="2"/>
            <a:r>
              <a:rPr lang="en-US" sz="1800" dirty="0" smtClean="0"/>
              <a:t>Block – level and Thread – level Parallelism</a:t>
            </a:r>
          </a:p>
          <a:p>
            <a:pPr lvl="2"/>
            <a:r>
              <a:rPr lang="en-US" sz="1800" dirty="0" smtClean="0"/>
              <a:t>Appropriate block/tile size to fit in the cache/shared memory</a:t>
            </a:r>
          </a:p>
          <a:p>
            <a:pPr lvl="2"/>
            <a:r>
              <a:rPr lang="en-US" sz="1800" dirty="0" smtClean="0"/>
              <a:t>Perform related transformations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98DE-66C9-4751-86E2-A5FAF8DD8BA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6" name="Picture 4" descr="https://computing.llnl.gov/tutorials/parallel_comp/images/distribution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21993" y="3857254"/>
            <a:ext cx="3189007" cy="245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8477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 Specifications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r>
              <a:rPr lang="en-US" dirty="0"/>
              <a:t>Locality optimizations and </a:t>
            </a:r>
            <a:r>
              <a:rPr lang="en-US" dirty="0" err="1"/>
              <a:t>Datacopy</a:t>
            </a:r>
            <a:r>
              <a:rPr lang="en-US" dirty="0"/>
              <a:t> Transformations</a:t>
            </a:r>
          </a:p>
          <a:p>
            <a:pPr lvl="1"/>
            <a:r>
              <a:rPr lang="en-US" dirty="0" smtClean="0"/>
              <a:t>Explicit copy of data into lower level portions</a:t>
            </a:r>
          </a:p>
          <a:p>
            <a:pPr lvl="1"/>
            <a:r>
              <a:rPr lang="en-US" dirty="0" smtClean="0"/>
              <a:t>Utilize special memories such as constant and texture caches</a:t>
            </a:r>
          </a:p>
          <a:p>
            <a:pPr lvl="1"/>
            <a:r>
              <a:rPr lang="en-US" dirty="0" smtClean="0"/>
              <a:t>Efficient shared memory and register file usages per thread block</a:t>
            </a:r>
            <a:endParaRPr lang="en-US" dirty="0"/>
          </a:p>
          <a:p>
            <a:r>
              <a:rPr lang="en-US" dirty="0"/>
              <a:t>Parallel Memory Bandwidth</a:t>
            </a:r>
          </a:p>
          <a:p>
            <a:pPr lvl="1"/>
            <a:r>
              <a:rPr lang="en-US" dirty="0" smtClean="0"/>
              <a:t>Increased memory bandwidth by</a:t>
            </a:r>
          </a:p>
          <a:p>
            <a:pPr lvl="2"/>
            <a:r>
              <a:rPr lang="en-US" dirty="0" smtClean="0"/>
              <a:t>Coalesced global memory access</a:t>
            </a:r>
          </a:p>
          <a:p>
            <a:pPr lvl="2"/>
            <a:r>
              <a:rPr lang="en-US" dirty="0" smtClean="0"/>
              <a:t>Bank conflict free shared memory access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98DE-66C9-4751-86E2-A5FAF8DD8BA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098" name="Picture 2" descr="http://acceleware.com/sites/all/images/AXE-Blog_Figure-1_CUDA_Memory_Mod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25990" y="1537725"/>
            <a:ext cx="28575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docs.nvidia.com/cuda/cuda-c-programming-guide/graphics/memory-bandwidt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00832" y="4401440"/>
            <a:ext cx="210781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02351" y="5291945"/>
            <a:ext cx="3657600" cy="571971"/>
          </a:xfrm>
          <a:prstGeom prst="rect">
            <a:avLst/>
          </a:prstGeom>
        </p:spPr>
      </p:pic>
      <p:pic>
        <p:nvPicPr>
          <p:cNvPr id="1028" name="Picture 4" descr="http://3.bp.blogspot.com/-_wxkS29z378/URjqkq3npSI/AAAAAAAAAEE/vD1R3P3-zdM/s1600/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91995" y="3727504"/>
            <a:ext cx="200925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952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 Specifications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24128" y="2286000"/>
            <a:ext cx="6734825" cy="4023360"/>
          </a:xfrm>
        </p:spPr>
        <p:txBody>
          <a:bodyPr>
            <a:normAutofit/>
          </a:bodyPr>
          <a:lstStyle/>
          <a:p>
            <a:r>
              <a:rPr lang="en-US" sz="2800" dirty="0"/>
              <a:t>Optimization of Architectural </a:t>
            </a:r>
            <a:r>
              <a:rPr lang="en-US" sz="2800" dirty="0" smtClean="0"/>
              <a:t>Parameters</a:t>
            </a:r>
          </a:p>
          <a:p>
            <a:pPr lvl="1"/>
            <a:r>
              <a:rPr lang="en-US" sz="1600" dirty="0" smtClean="0"/>
              <a:t>To set optimal thread granularity, block size, grid size</a:t>
            </a:r>
          </a:p>
          <a:p>
            <a:pPr lvl="1"/>
            <a:r>
              <a:rPr lang="en-US" sz="1600" dirty="0" smtClean="0"/>
              <a:t>Better resource management and machine occupancy</a:t>
            </a:r>
          </a:p>
          <a:p>
            <a:pPr lvl="1"/>
            <a:r>
              <a:rPr lang="en-US" sz="1600" dirty="0" smtClean="0"/>
              <a:t>Required auto-tuning mechanism</a:t>
            </a:r>
          </a:p>
          <a:p>
            <a:r>
              <a:rPr lang="en-US" sz="2800" dirty="0" smtClean="0"/>
              <a:t>Use </a:t>
            </a:r>
            <a:r>
              <a:rPr lang="en-US" sz="2800" dirty="0"/>
              <a:t>of automatic compiler optimization </a:t>
            </a:r>
            <a:r>
              <a:rPr lang="en-US" sz="2800" dirty="0" smtClean="0"/>
              <a:t>and/or programmer-guided optimization</a:t>
            </a:r>
          </a:p>
          <a:p>
            <a:pPr lvl="1"/>
            <a:r>
              <a:rPr lang="en-US" sz="1600" dirty="0" smtClean="0"/>
              <a:t>User choices for compiler optimizations</a:t>
            </a:r>
          </a:p>
          <a:p>
            <a:r>
              <a:rPr lang="en-US" sz="2800" dirty="0" smtClean="0"/>
              <a:t>Synchronization </a:t>
            </a:r>
            <a:r>
              <a:rPr lang="en-US" sz="2800" dirty="0"/>
              <a:t>across </a:t>
            </a:r>
            <a:r>
              <a:rPr lang="en-US" sz="2800" dirty="0" smtClean="0"/>
              <a:t>SMs</a:t>
            </a:r>
          </a:p>
          <a:p>
            <a:pPr lvl="1"/>
            <a:r>
              <a:rPr lang="en-US" sz="1600" dirty="0" smtClean="0"/>
              <a:t>Avoiding expensive inter-block synchronization</a:t>
            </a:r>
          </a:p>
          <a:p>
            <a:pPr lvl="1"/>
            <a:r>
              <a:rPr lang="en-US" sz="1600" dirty="0" smtClean="0"/>
              <a:t>No global synchronization mechanisms except the kernel exit/re-entry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98DE-66C9-4751-86E2-A5FAF8DD8BA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 descr="http://www.arc.vt.edu/resources/software/cuda/img/image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44833" y="457200"/>
            <a:ext cx="3156978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inwell.files.wordpress.com/2013/09/gpu-hi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39461" y="3937053"/>
            <a:ext cx="356235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612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 Specifications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24129" y="2286000"/>
            <a:ext cx="6116260" cy="4023360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Invocation of Optimized external </a:t>
            </a:r>
            <a:r>
              <a:rPr lang="en-US" sz="3600" dirty="0" smtClean="0"/>
              <a:t>Libraries</a:t>
            </a:r>
          </a:p>
          <a:p>
            <a:pPr lvl="1"/>
            <a:r>
              <a:rPr lang="en-US" sz="2800" dirty="0" smtClean="0"/>
              <a:t>optimized </a:t>
            </a:r>
            <a:r>
              <a:rPr lang="en-US" sz="2800" dirty="0"/>
              <a:t>at lower level </a:t>
            </a:r>
            <a:r>
              <a:rPr lang="en-US" sz="2800" dirty="0" smtClean="0"/>
              <a:t>programming</a:t>
            </a:r>
          </a:p>
          <a:p>
            <a:pPr lvl="1"/>
            <a:r>
              <a:rPr lang="en-US" sz="2800" dirty="0" smtClean="0"/>
              <a:t>Examples:</a:t>
            </a:r>
          </a:p>
          <a:p>
            <a:pPr lvl="2"/>
            <a:r>
              <a:rPr lang="en-US" sz="2400" dirty="0" smtClean="0"/>
              <a:t>cuBLAS for dense linear algebra</a:t>
            </a:r>
          </a:p>
          <a:p>
            <a:pPr lvl="2"/>
            <a:r>
              <a:rPr lang="en-US" sz="2400" dirty="0" smtClean="0"/>
              <a:t>cuSparse for sparse arrays</a:t>
            </a:r>
          </a:p>
          <a:p>
            <a:pPr lvl="1"/>
            <a:r>
              <a:rPr lang="en-US" sz="2800" dirty="0" smtClean="0"/>
              <a:t>Library </a:t>
            </a:r>
            <a:r>
              <a:rPr lang="en-US" sz="2800" dirty="0"/>
              <a:t>details are hidden from the </a:t>
            </a:r>
            <a:r>
              <a:rPr lang="en-US" sz="2800" dirty="0" smtClean="0"/>
              <a:t>user</a:t>
            </a:r>
          </a:p>
          <a:p>
            <a:pPr lvl="1"/>
            <a:r>
              <a:rPr lang="en-US" sz="2800" dirty="0" smtClean="0"/>
              <a:t>But requires full understanding of parameters and related implementation logic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98DE-66C9-4751-86E2-A5FAF8DD8BA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4" name="Picture 2" descr="http://www.tomshw.it/guides/hardware/graphic/20080618/images/nvidia-CUDA,Q-7-111103-1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44990" y="650020"/>
            <a:ext cx="323827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image.slidesharecdn.com/cuda6performancereport-140506204501-phpapp02/95/cuda-6-performancereport-9-638.jpg?cb=13994271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87771" y="3788962"/>
            <a:ext cx="406258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2992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Specifications Comparison among Different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98DE-66C9-4751-86E2-A5FAF8DD8BA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b="9605"/>
          <a:stretch>
            <a:fillRect/>
          </a:stretch>
        </p:blipFill>
        <p:spPr bwMode="auto">
          <a:xfrm>
            <a:off x="689548" y="1911401"/>
            <a:ext cx="10418163" cy="4339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5156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RT-CUDA Code Transformation Strategy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98DE-66C9-4751-86E2-A5FAF8DD8BA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6472" y="1748655"/>
            <a:ext cx="806044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725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1301</TotalTime>
  <Words>589</Words>
  <Application>Microsoft Office PowerPoint</Application>
  <PresentationFormat>Custom</PresentationFormat>
  <Paragraphs>121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Integral</vt:lpstr>
      <vt:lpstr>RTCUDA (A Software Tool for CUDA Code Restructuring)</vt:lpstr>
      <vt:lpstr>Features</vt:lpstr>
      <vt:lpstr>Optimization Specifications</vt:lpstr>
      <vt:lpstr>Optimizations Specifications</vt:lpstr>
      <vt:lpstr>Optimizations Specifications</vt:lpstr>
      <vt:lpstr>Optimizations Specifications</vt:lpstr>
      <vt:lpstr>Optimizations Specifications</vt:lpstr>
      <vt:lpstr>Optimization Specifications Comparison among Different Tools</vt:lpstr>
      <vt:lpstr>RT-CUDA Code Transformation Strategy</vt:lpstr>
      <vt:lpstr>Restructuring Algorithm</vt:lpstr>
      <vt:lpstr>CUDA Kernel Optimizations in RTA-CUDA</vt:lpstr>
      <vt:lpstr>RT-CUDA Design</vt:lpstr>
      <vt:lpstr>RT-CUDA Implementation</vt:lpstr>
      <vt:lpstr>RT-CUDA Examples</vt:lpstr>
      <vt:lpstr>RT-CUDA Example: Matrix-Matrix Multiplication (Input)</vt:lpstr>
      <vt:lpstr>RT-CUDA Example: Matrix-Matrix Multiplication (Output)</vt:lpstr>
      <vt:lpstr>RT-CUDA Example: Sparse Matrix Operators using RT-CUDA API (Input)</vt:lpstr>
      <vt:lpstr>RT-CUDA Example: Sparse Matrix Operators using RT-CUDA API (Output)</vt:lpstr>
      <vt:lpstr>RT-CUDA: Conjugate Gradient using RT-CUDA aPI and Custom Merge operations – (Input) (Multi-Kernel Conversions)</vt:lpstr>
      <vt:lpstr>RT-CUDA: Conjugate Gradient using RT-CUDA aPI and Custom Merge operations – (Configurations) (Multi-Kernel Conversions)</vt:lpstr>
      <vt:lpstr>RT-CUDA: Conjugate Gradient using RT-CUDA aPI and Custom Merge operations – (Output) (Multi-Kernel Conversions)</vt:lpstr>
      <vt:lpstr>Performance Evaluation</vt:lpstr>
      <vt:lpstr>Evaluation of Basic Linear Algebra Operations</vt:lpstr>
      <vt:lpstr>Evaluation of Inter-Block Synchronization Primitives</vt:lpstr>
      <vt:lpstr>Effects of Calling External CUBLAS Functions</vt:lpstr>
      <vt:lpstr>Effects of Calling External CUBLAS Functions</vt:lpstr>
      <vt:lpstr>Effects of Calling External CUBLAS Functions</vt:lpstr>
      <vt:lpstr>Effects of Sparse Matrix Operations using CUDA Sparse Library Routines</vt:lpstr>
      <vt:lpstr>Effects of Sparse Matrix Operations using CUDA Sparse Library Routines</vt:lpstr>
      <vt:lpstr>Conclusion and Future Work</vt:lpstr>
      <vt:lpstr>Slide 31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RTCUDA (A Software Tool for CUDA Code Restructuring)</dc:title>
  <dc:creator>Ayaz - ul - Hassan</dc:creator>
  <cp:lastModifiedBy>DR.AYAZ</cp:lastModifiedBy>
  <cp:revision>63</cp:revision>
  <dcterms:created xsi:type="dcterms:W3CDTF">2016-09-08T08:53:58Z</dcterms:created>
  <dcterms:modified xsi:type="dcterms:W3CDTF">2018-02-28T05:35:32Z</dcterms:modified>
</cp:coreProperties>
</file>