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69" r:id="rId2"/>
    <p:sldId id="279" r:id="rId3"/>
    <p:sldId id="268" r:id="rId4"/>
    <p:sldId id="270" r:id="rId5"/>
    <p:sldId id="256" r:id="rId6"/>
    <p:sldId id="272" r:id="rId7"/>
    <p:sldId id="260" r:id="rId8"/>
    <p:sldId id="274" r:id="rId9"/>
    <p:sldId id="261" r:id="rId10"/>
    <p:sldId id="280" r:id="rId11"/>
    <p:sldId id="262" r:id="rId12"/>
    <p:sldId id="265" r:id="rId13"/>
    <p:sldId id="264"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806" autoAdjust="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03:32:08.938"/>
    </inkml:context>
    <inkml:brush xml:id="br0">
      <inkml:brushProperty name="width" value="0.1" units="cm"/>
      <inkml:brushProperty name="height" value="0.1"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D620E-EB11-4B79-91BC-0B96BCB60571}" type="datetimeFigureOut">
              <a:rPr lang="en-IN" smtClean="0"/>
              <a:t>14-05-2024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9F0EB-95E5-40F8-B672-4A65703846A7}" type="slidenum">
              <a:rPr lang="en-IN" smtClean="0"/>
              <a:t>‹#›</a:t>
            </a:fld>
            <a:endParaRPr lang="en-IN"/>
          </a:p>
        </p:txBody>
      </p:sp>
    </p:spTree>
    <p:extLst>
      <p:ext uri="{BB962C8B-B14F-4D97-AF65-F5344CB8AC3E}">
        <p14:creationId xmlns:p14="http://schemas.microsoft.com/office/powerpoint/2010/main" val="419519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89F0EB-95E5-40F8-B672-4A65703846A7}" type="slidenum">
              <a:rPr lang="en-IN" smtClean="0"/>
              <a:t>13</a:t>
            </a:fld>
            <a:endParaRPr lang="en-IN"/>
          </a:p>
        </p:txBody>
      </p:sp>
    </p:spTree>
    <p:extLst>
      <p:ext uri="{BB962C8B-B14F-4D97-AF65-F5344CB8AC3E}">
        <p14:creationId xmlns:p14="http://schemas.microsoft.com/office/powerpoint/2010/main" val="175031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5/14/2024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5/14/2024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5/14/2024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supervised-unsupervised-lear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70.png"/><Relationship Id="rId5" Type="http://schemas.openxmlformats.org/officeDocument/2006/relationships/customXml" Target="../ink/ink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5155-6AA1-60AB-BAB2-55505EA97749}"/>
              </a:ext>
            </a:extLst>
          </p:cNvPr>
          <p:cNvSpPr>
            <a:spLocks noGrp="1"/>
          </p:cNvSpPr>
          <p:nvPr>
            <p:ph type="ctrTitle"/>
          </p:nvPr>
        </p:nvSpPr>
        <p:spPr>
          <a:xfrm>
            <a:off x="358140" y="1298448"/>
            <a:ext cx="8945880" cy="2252472"/>
          </a:xfrm>
        </p:spPr>
        <p:txBody>
          <a:bodyPr/>
          <a:lstStyle/>
          <a:p>
            <a:r>
              <a:rPr lang="en-IN" dirty="0"/>
              <a:t>Design credit presentation</a:t>
            </a:r>
          </a:p>
        </p:txBody>
      </p:sp>
      <p:sp>
        <p:nvSpPr>
          <p:cNvPr id="3" name="Subtitle 2">
            <a:extLst>
              <a:ext uri="{FF2B5EF4-FFF2-40B4-BE49-F238E27FC236}">
                <a16:creationId xmlns:a16="http://schemas.microsoft.com/office/drawing/2014/main" id="{71F8B9CE-2F68-3460-D8A6-CCC99816D429}"/>
              </a:ext>
            </a:extLst>
          </p:cNvPr>
          <p:cNvSpPr>
            <a:spLocks noGrp="1"/>
          </p:cNvSpPr>
          <p:nvPr>
            <p:ph type="subTitle" idx="1"/>
          </p:nvPr>
        </p:nvSpPr>
        <p:spPr>
          <a:xfrm>
            <a:off x="457200" y="3726180"/>
            <a:ext cx="7958015" cy="1858466"/>
          </a:xfrm>
        </p:spPr>
        <p:txBody>
          <a:bodyPr/>
          <a:lstStyle/>
          <a:p>
            <a:r>
              <a:rPr lang="en-IN" dirty="0"/>
              <a:t>Topic: Sensor array data analytics</a:t>
            </a:r>
          </a:p>
        </p:txBody>
      </p:sp>
    </p:spTree>
    <p:extLst>
      <p:ext uri="{BB962C8B-B14F-4D97-AF65-F5344CB8AC3E}">
        <p14:creationId xmlns:p14="http://schemas.microsoft.com/office/powerpoint/2010/main" val="2468748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BC7B-9244-5D3A-7857-D0B67A636865}"/>
              </a:ext>
            </a:extLst>
          </p:cNvPr>
          <p:cNvSpPr>
            <a:spLocks noGrp="1"/>
          </p:cNvSpPr>
          <p:nvPr>
            <p:ph type="title"/>
          </p:nvPr>
        </p:nvSpPr>
        <p:spPr>
          <a:xfrm>
            <a:off x="252919" y="1123837"/>
            <a:ext cx="3512746" cy="4601183"/>
          </a:xfrm>
        </p:spPr>
        <p:txBody>
          <a:bodyPr/>
          <a:lstStyle/>
          <a:p>
            <a:r>
              <a:rPr lang="en-IN" dirty="0"/>
              <a:t>What is Principal Component Analysis?</a:t>
            </a:r>
          </a:p>
        </p:txBody>
      </p:sp>
      <p:sp>
        <p:nvSpPr>
          <p:cNvPr id="3" name="Content Placeholder 2">
            <a:extLst>
              <a:ext uri="{FF2B5EF4-FFF2-40B4-BE49-F238E27FC236}">
                <a16:creationId xmlns:a16="http://schemas.microsoft.com/office/drawing/2014/main" id="{51038AD2-5E86-B3AC-461A-4373D2B529A3}"/>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273239"/>
                </a:solidFill>
                <a:effectLst/>
                <a:highlight>
                  <a:srgbClr val="FFFFFF"/>
                </a:highlight>
                <a:latin typeface="Mongolian Baiti" panose="03000500000000000000" pitchFamily="66" charset="0"/>
                <a:cs typeface="Mongolian Baiti" panose="03000500000000000000" pitchFamily="66" charset="0"/>
              </a:rPr>
              <a:t>Principal Component Analysis (PCA) </a:t>
            </a:r>
            <a:r>
              <a:rPr lang="en-US" b="0" i="0" dirty="0">
                <a:solidFill>
                  <a:srgbClr val="273239"/>
                </a:solidFill>
                <a:effectLst/>
                <a:highlight>
                  <a:srgbClr val="FFFFFF"/>
                </a:highlight>
                <a:latin typeface="Mongolian Baiti" panose="03000500000000000000" pitchFamily="66" charset="0"/>
                <a:cs typeface="Mongolian Baiti" panose="03000500000000000000" pitchFamily="66" charset="0"/>
              </a:rPr>
              <a:t>is a statistical procedure that uses an orthogonal transformation that converts a set of correlated variables to a set of uncorrelated variables. PCA is the most widely used tool in exploratory data analysis and in machine learning for predictive models. Moreover, </a:t>
            </a:r>
          </a:p>
          <a:p>
            <a:pPr algn="l" fontAlgn="base">
              <a:buFont typeface="Arial" panose="020B0604020202020204" pitchFamily="34" charset="0"/>
              <a:buChar char="•"/>
            </a:pPr>
            <a:r>
              <a:rPr lang="en-US" b="0" i="0" dirty="0">
                <a:solidFill>
                  <a:srgbClr val="273239"/>
                </a:solidFill>
                <a:effectLst/>
                <a:highlight>
                  <a:srgbClr val="FFFFFF"/>
                </a:highlight>
                <a:latin typeface="Mongolian Baiti" panose="03000500000000000000" pitchFamily="66" charset="0"/>
                <a:cs typeface="Mongolian Baiti" panose="03000500000000000000" pitchFamily="66" charset="0"/>
              </a:rPr>
              <a:t>Principal Component Analysis (PCA) is an </a:t>
            </a:r>
            <a:r>
              <a:rPr lang="en-US" b="0" i="0" u="sng" dirty="0">
                <a:solidFill>
                  <a:srgbClr val="273239"/>
                </a:solidFill>
                <a:effectLst/>
                <a:highlight>
                  <a:srgbClr val="FFFFFF"/>
                </a:highlight>
                <a:latin typeface="Mongolian Baiti" panose="03000500000000000000" pitchFamily="66" charset="0"/>
                <a:cs typeface="Mongolian Baiti" panose="03000500000000000000" pitchFamily="66" charset="0"/>
                <a:hlinkClick r:id="rId2"/>
              </a:rPr>
              <a:t>unsupervised learning</a:t>
            </a:r>
            <a:r>
              <a:rPr lang="en-US" b="0" i="0" dirty="0">
                <a:solidFill>
                  <a:srgbClr val="273239"/>
                </a:solidFill>
                <a:effectLst/>
                <a:highlight>
                  <a:srgbClr val="FFFFFF"/>
                </a:highlight>
                <a:latin typeface="Mongolian Baiti" panose="03000500000000000000" pitchFamily="66" charset="0"/>
                <a:cs typeface="Mongolian Baiti" panose="03000500000000000000" pitchFamily="66" charset="0"/>
              </a:rPr>
              <a:t> algorithm technique used to examine the interrelations among a set of variables. It is also known as a general factor analysis where regression determines a line of best fit. </a:t>
            </a:r>
          </a:p>
          <a:p>
            <a:pPr algn="l" fontAlgn="base">
              <a:buFont typeface="Arial" panose="020B0604020202020204" pitchFamily="34" charset="0"/>
              <a:buChar char="•"/>
            </a:pPr>
            <a:r>
              <a:rPr lang="en-US" b="0" i="0" dirty="0">
                <a:solidFill>
                  <a:srgbClr val="273239"/>
                </a:solidFill>
                <a:effectLst/>
                <a:highlight>
                  <a:srgbClr val="FFFFFF"/>
                </a:highlight>
                <a:latin typeface="Mongolian Baiti" panose="03000500000000000000" pitchFamily="66" charset="0"/>
                <a:cs typeface="Mongolian Baiti" panose="03000500000000000000" pitchFamily="66" charset="0"/>
              </a:rPr>
              <a:t>The main goal of Principal Component Analysis (PCA) is to reduce the dimensionality of a dataset while preserving the most important patterns or relationships between the variables without any prior knowledge of the target variables. </a:t>
            </a:r>
          </a:p>
          <a:p>
            <a:endParaRPr lang="en-IN" dirty="0"/>
          </a:p>
        </p:txBody>
      </p:sp>
    </p:spTree>
    <p:extLst>
      <p:ext uri="{BB962C8B-B14F-4D97-AF65-F5344CB8AC3E}">
        <p14:creationId xmlns:p14="http://schemas.microsoft.com/office/powerpoint/2010/main" val="54601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EBAD-89ED-F615-6D10-872F4781F8B7}"/>
              </a:ext>
            </a:extLst>
          </p:cNvPr>
          <p:cNvSpPr>
            <a:spLocks noGrp="1"/>
          </p:cNvSpPr>
          <p:nvPr>
            <p:ph type="title"/>
          </p:nvPr>
        </p:nvSpPr>
        <p:spPr>
          <a:xfrm>
            <a:off x="3597639" y="471906"/>
            <a:ext cx="8357294" cy="2127362"/>
          </a:xfrm>
        </p:spPr>
        <p:txBody>
          <a:bodyPr/>
          <a:lstStyle/>
          <a:p>
            <a:r>
              <a:rPr lang="en-IN" b="1" dirty="0">
                <a:solidFill>
                  <a:schemeClr val="tx1"/>
                </a:solidFill>
              </a:rPr>
              <a:t>B4 (technique based on principal components)</a:t>
            </a:r>
          </a:p>
        </p:txBody>
      </p:sp>
      <p:sp>
        <p:nvSpPr>
          <p:cNvPr id="4" name="TextBox 3">
            <a:extLst>
              <a:ext uri="{FF2B5EF4-FFF2-40B4-BE49-F238E27FC236}">
                <a16:creationId xmlns:a16="http://schemas.microsoft.com/office/drawing/2014/main" id="{2856A216-9AE2-3895-F056-6FE692B9657B}"/>
              </a:ext>
            </a:extLst>
          </p:cNvPr>
          <p:cNvSpPr txBox="1"/>
          <p:nvPr/>
        </p:nvSpPr>
        <p:spPr>
          <a:xfrm>
            <a:off x="311728" y="1039091"/>
            <a:ext cx="2804006" cy="4801314"/>
          </a:xfrm>
          <a:prstGeom prst="rect">
            <a:avLst/>
          </a:prstGeom>
          <a:noFill/>
        </p:spPr>
        <p:txBody>
          <a:bodyPr wrap="square">
            <a:spAutoFit/>
          </a:bodyPr>
          <a:lstStyle/>
          <a:p>
            <a:r>
              <a:rPr lang="en-IN" b="0" i="0" dirty="0">
                <a:solidFill>
                  <a:srgbClr val="D4D4D4"/>
                </a:solidFill>
                <a:effectLst/>
                <a:latin typeface="Consolas" panose="020B0609020204030204" pitchFamily="49" charset="0"/>
              </a:rPr>
              <a:t>The objective is to select the sensors</a:t>
            </a:r>
          </a:p>
          <a:p>
            <a:r>
              <a:rPr lang="en-IN" dirty="0">
                <a:solidFill>
                  <a:srgbClr val="D4D4D4"/>
                </a:solidFill>
                <a:latin typeface="Consolas" panose="020B0609020204030204" pitchFamily="49" charset="0"/>
              </a:rPr>
              <a:t>having eigenvalues more than the threshold value(0.7 in our case)</a:t>
            </a:r>
            <a:endParaRPr lang="en-IN" b="0" i="0" dirty="0">
              <a:solidFill>
                <a:srgbClr val="D4D4D4"/>
              </a:solidFill>
              <a:effectLst/>
              <a:latin typeface="Consolas" panose="020B0609020204030204" pitchFamily="49" charset="0"/>
            </a:endParaRPr>
          </a:p>
          <a:p>
            <a:endParaRPr lang="en-IN" dirty="0">
              <a:solidFill>
                <a:srgbClr val="D4D4D4"/>
              </a:solidFill>
              <a:latin typeface="Consolas" panose="020B0609020204030204" pitchFamily="49" charset="0"/>
            </a:endParaRPr>
          </a:p>
          <a:p>
            <a:r>
              <a:rPr lang="en-IN" b="0" i="0" dirty="0">
                <a:solidFill>
                  <a:srgbClr val="D4D4D4"/>
                </a:solidFill>
                <a:effectLst/>
                <a:latin typeface="Consolas" panose="020B0609020204030204" pitchFamily="49" charset="0"/>
              </a:rPr>
              <a:t>Eigenvalues:</a:t>
            </a:r>
          </a:p>
          <a:p>
            <a:r>
              <a:rPr lang="en-IN" b="0" i="0" dirty="0">
                <a:solidFill>
                  <a:srgbClr val="D4D4D4"/>
                </a:solidFill>
                <a:effectLst/>
                <a:latin typeface="Consolas" panose="020B0609020204030204" pitchFamily="49" charset="0"/>
              </a:rPr>
              <a:t>3050.287215700699 347.51342518266307 10.042780141477497</a:t>
            </a:r>
          </a:p>
          <a:p>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Only three sensors crossed the threshold.</a:t>
            </a:r>
          </a:p>
          <a:p>
            <a:r>
              <a:rPr lang="en-IN" dirty="0">
                <a:solidFill>
                  <a:srgbClr val="D4D4D4"/>
                </a:solidFill>
                <a:latin typeface="Consolas" panose="020B0609020204030204" pitchFamily="49" charset="0"/>
              </a:rPr>
              <a:t>Required sensors are</a:t>
            </a:r>
          </a:p>
          <a:p>
            <a:r>
              <a:rPr lang="en-IN" b="0" i="0" dirty="0">
                <a:solidFill>
                  <a:srgbClr val="D4D4D4"/>
                </a:solidFill>
                <a:effectLst/>
                <a:latin typeface="Consolas" panose="020B0609020204030204" pitchFamily="49" charset="0"/>
              </a:rPr>
              <a:t>['S1', 'S2', 'S3']</a:t>
            </a:r>
            <a:endParaRPr lang="en-IN" dirty="0"/>
          </a:p>
        </p:txBody>
      </p:sp>
      <p:pic>
        <p:nvPicPr>
          <p:cNvPr id="6" name="Picture 5">
            <a:extLst>
              <a:ext uri="{FF2B5EF4-FFF2-40B4-BE49-F238E27FC236}">
                <a16:creationId xmlns:a16="http://schemas.microsoft.com/office/drawing/2014/main" id="{7DBE7115-7E3F-B35B-8157-9151497D9302}"/>
              </a:ext>
            </a:extLst>
          </p:cNvPr>
          <p:cNvPicPr>
            <a:picLocks noChangeAspect="1"/>
          </p:cNvPicPr>
          <p:nvPr/>
        </p:nvPicPr>
        <p:blipFill>
          <a:blip r:embed="rId2"/>
          <a:stretch>
            <a:fillRect/>
          </a:stretch>
        </p:blipFill>
        <p:spPr>
          <a:xfrm>
            <a:off x="3979334" y="2472267"/>
            <a:ext cx="7091186" cy="3913828"/>
          </a:xfrm>
          <a:prstGeom prst="rect">
            <a:avLst/>
          </a:prstGeom>
        </p:spPr>
      </p:pic>
    </p:spTree>
    <p:extLst>
      <p:ext uri="{BB962C8B-B14F-4D97-AF65-F5344CB8AC3E}">
        <p14:creationId xmlns:p14="http://schemas.microsoft.com/office/powerpoint/2010/main" val="76562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DE9AD5-D49F-8615-5C2B-8CD9680AC9DD}"/>
              </a:ext>
            </a:extLst>
          </p:cNvPr>
          <p:cNvSpPr txBox="1"/>
          <p:nvPr/>
        </p:nvSpPr>
        <p:spPr>
          <a:xfrm>
            <a:off x="1439056" y="1388225"/>
            <a:ext cx="9968459" cy="4031873"/>
          </a:xfrm>
          <a:prstGeom prst="rect">
            <a:avLst/>
          </a:prstGeom>
          <a:noFill/>
        </p:spPr>
        <p:txBody>
          <a:bodyPr wrap="square">
            <a:spAutoFit/>
          </a:bodyPr>
          <a:lstStyle/>
          <a:p>
            <a:r>
              <a:rPr lang="en-US" sz="3200" b="0" i="0" dirty="0">
                <a:effectLst/>
                <a:latin typeface="Consolas" panose="020B0609020204030204" pitchFamily="49" charset="0"/>
              </a:rPr>
              <a:t>Euclidean distances between gas pairs: </a:t>
            </a:r>
          </a:p>
          <a:p>
            <a:endParaRPr lang="en-US" sz="3200" b="0" i="0" dirty="0">
              <a:effectLst/>
              <a:latin typeface="Consolas" panose="020B0609020204030204" pitchFamily="49" charset="0"/>
            </a:endParaRPr>
          </a:p>
          <a:p>
            <a:r>
              <a:rPr lang="en-US" sz="3200" b="0" i="0" dirty="0">
                <a:effectLst/>
                <a:latin typeface="Consolas" panose="020B0609020204030204" pitchFamily="49" charset="0"/>
              </a:rPr>
              <a:t>CO-</a:t>
            </a:r>
            <a:r>
              <a:rPr lang="en-US" sz="3200" b="0" i="0" dirty="0" err="1">
                <a:effectLst/>
                <a:latin typeface="Consolas" panose="020B0609020204030204" pitchFamily="49" charset="0"/>
              </a:rPr>
              <a:t>Ea</a:t>
            </a:r>
            <a:r>
              <a:rPr lang="en-US" sz="3200" b="0" i="0" dirty="0">
                <a:effectLst/>
                <a:latin typeface="Consolas" panose="020B0609020204030204" pitchFamily="49" charset="0"/>
              </a:rPr>
              <a:t>: 1.55 </a:t>
            </a:r>
          </a:p>
          <a:p>
            <a:r>
              <a:rPr lang="en-US" sz="3200" b="0" i="0" dirty="0">
                <a:effectLst/>
                <a:latin typeface="Consolas" panose="020B0609020204030204" pitchFamily="49" charset="0"/>
              </a:rPr>
              <a:t>CO-Ey: 1.90 </a:t>
            </a:r>
          </a:p>
          <a:p>
            <a:r>
              <a:rPr lang="en-US" sz="3200" b="0" i="0" dirty="0">
                <a:effectLst/>
                <a:latin typeface="Consolas" panose="020B0609020204030204" pitchFamily="49" charset="0"/>
              </a:rPr>
              <a:t>CO-Me: 4.61 </a:t>
            </a:r>
          </a:p>
          <a:p>
            <a:r>
              <a:rPr lang="en-US" sz="3200" b="0" i="0" dirty="0" err="1">
                <a:effectLst/>
                <a:latin typeface="Consolas" panose="020B0609020204030204" pitchFamily="49" charset="0"/>
              </a:rPr>
              <a:t>Ea</a:t>
            </a:r>
            <a:r>
              <a:rPr lang="en-US" sz="3200" b="0" i="0" dirty="0">
                <a:effectLst/>
                <a:latin typeface="Consolas" panose="020B0609020204030204" pitchFamily="49" charset="0"/>
              </a:rPr>
              <a:t>-Ey: 0.85 </a:t>
            </a:r>
          </a:p>
          <a:p>
            <a:r>
              <a:rPr lang="en-US" sz="3200" b="0" i="0" dirty="0" err="1">
                <a:effectLst/>
                <a:latin typeface="Consolas" panose="020B0609020204030204" pitchFamily="49" charset="0"/>
              </a:rPr>
              <a:t>Ea</a:t>
            </a:r>
            <a:r>
              <a:rPr lang="en-US" sz="3200" b="0" i="0" dirty="0">
                <a:effectLst/>
                <a:latin typeface="Consolas" panose="020B0609020204030204" pitchFamily="49" charset="0"/>
              </a:rPr>
              <a:t>-Me: 3.51 </a:t>
            </a:r>
          </a:p>
          <a:p>
            <a:r>
              <a:rPr lang="en-US" sz="3200" b="0" i="0" dirty="0">
                <a:effectLst/>
                <a:latin typeface="Consolas" panose="020B0609020204030204" pitchFamily="49" charset="0"/>
              </a:rPr>
              <a:t>Ey-Me: 2.77</a:t>
            </a:r>
            <a:endParaRPr lang="en-IN" sz="3200" dirty="0"/>
          </a:p>
        </p:txBody>
      </p:sp>
    </p:spTree>
    <p:extLst>
      <p:ext uri="{BB962C8B-B14F-4D97-AF65-F5344CB8AC3E}">
        <p14:creationId xmlns:p14="http://schemas.microsoft.com/office/powerpoint/2010/main" val="2363726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0126-E446-B5AA-2977-6A837FE153B1}"/>
              </a:ext>
            </a:extLst>
          </p:cNvPr>
          <p:cNvSpPr>
            <a:spLocks noGrp="1"/>
          </p:cNvSpPr>
          <p:nvPr>
            <p:ph type="title"/>
          </p:nvPr>
        </p:nvSpPr>
        <p:spPr>
          <a:xfrm>
            <a:off x="3552669" y="164892"/>
            <a:ext cx="7320378" cy="5778708"/>
          </a:xfrm>
        </p:spPr>
        <p:txBody>
          <a:bodyPr>
            <a:normAutofit/>
          </a:bodyPr>
          <a:lstStyle/>
          <a:p>
            <a:r>
              <a:rPr lang="en-IN" b="1" dirty="0">
                <a:solidFill>
                  <a:schemeClr val="tx1"/>
                </a:solidFill>
              </a:rPr>
              <a:t>Comparison of results of SE,B4,Wilks lambda using </a:t>
            </a:r>
            <a:r>
              <a:rPr lang="en-IN" b="1" dirty="0" err="1">
                <a:solidFill>
                  <a:schemeClr val="tx1"/>
                </a:solidFill>
              </a:rPr>
              <a:t>euclidean</a:t>
            </a:r>
            <a:r>
              <a:rPr lang="en-IN" b="1" dirty="0">
                <a:solidFill>
                  <a:schemeClr val="tx1"/>
                </a:solidFill>
              </a:rPr>
              <a:t> distance</a:t>
            </a:r>
            <a:br>
              <a:rPr lang="en-IN" dirty="0">
                <a:solidFill>
                  <a:schemeClr val="tx1"/>
                </a:solidFill>
              </a:rPr>
            </a:br>
            <a:br>
              <a:rPr lang="en-IN" dirty="0">
                <a:solidFill>
                  <a:schemeClr val="tx1"/>
                </a:solidFill>
              </a:rPr>
            </a:br>
            <a:br>
              <a:rPr lang="en-IN" dirty="0">
                <a:solidFill>
                  <a:schemeClr val="tx1"/>
                </a:solidFill>
              </a:rPr>
            </a:br>
            <a:br>
              <a:rPr lang="en-IN" dirty="0">
                <a:solidFill>
                  <a:schemeClr val="tx1"/>
                </a:solidFill>
              </a:rPr>
            </a:br>
            <a:br>
              <a:rPr lang="en-IN" dirty="0">
                <a:solidFill>
                  <a:schemeClr val="tx1"/>
                </a:solidFill>
              </a:rPr>
            </a:br>
            <a:br>
              <a:rPr lang="en-IN" dirty="0">
                <a:solidFill>
                  <a:schemeClr val="tx1"/>
                </a:solidFill>
              </a:rPr>
            </a:br>
            <a:br>
              <a:rPr lang="en-IN" dirty="0">
                <a:solidFill>
                  <a:schemeClr val="tx1"/>
                </a:solidFill>
              </a:rPr>
            </a:br>
            <a:endParaRPr lang="en-IN" sz="2200" dirty="0">
              <a:solidFill>
                <a:schemeClr val="tx1"/>
              </a:solidFill>
            </a:endParaRPr>
          </a:p>
        </p:txBody>
      </p:sp>
      <p:graphicFrame>
        <p:nvGraphicFramePr>
          <p:cNvPr id="4" name="Table 3">
            <a:extLst>
              <a:ext uri="{FF2B5EF4-FFF2-40B4-BE49-F238E27FC236}">
                <a16:creationId xmlns:a16="http://schemas.microsoft.com/office/drawing/2014/main" id="{7A23C2CF-2EFA-A03A-519A-FFF3C177E07A}"/>
              </a:ext>
            </a:extLst>
          </p:cNvPr>
          <p:cNvGraphicFramePr>
            <a:graphicFrameLocks noGrp="1"/>
          </p:cNvGraphicFramePr>
          <p:nvPr>
            <p:extLst>
              <p:ext uri="{D42A27DB-BD31-4B8C-83A1-F6EECF244321}">
                <p14:modId xmlns:p14="http://schemas.microsoft.com/office/powerpoint/2010/main" val="2241466197"/>
              </p:ext>
            </p:extLst>
          </p:nvPr>
        </p:nvGraphicFramePr>
        <p:xfrm>
          <a:off x="3777521" y="2443397"/>
          <a:ext cx="7839856" cy="3500203"/>
        </p:xfrm>
        <a:graphic>
          <a:graphicData uri="http://schemas.openxmlformats.org/drawingml/2006/table">
            <a:tbl>
              <a:tblPr>
                <a:tableStyleId>{5C22544A-7EE6-4342-B048-85BDC9FD1C3A}</a:tableStyleId>
              </a:tblPr>
              <a:tblGrid>
                <a:gridCol w="1800541">
                  <a:extLst>
                    <a:ext uri="{9D8B030D-6E8A-4147-A177-3AD203B41FA5}">
                      <a16:colId xmlns:a16="http://schemas.microsoft.com/office/drawing/2014/main" val="828609310"/>
                    </a:ext>
                  </a:extLst>
                </a:gridCol>
                <a:gridCol w="1800541">
                  <a:extLst>
                    <a:ext uri="{9D8B030D-6E8A-4147-A177-3AD203B41FA5}">
                      <a16:colId xmlns:a16="http://schemas.microsoft.com/office/drawing/2014/main" val="1447723838"/>
                    </a:ext>
                  </a:extLst>
                </a:gridCol>
                <a:gridCol w="1800541">
                  <a:extLst>
                    <a:ext uri="{9D8B030D-6E8A-4147-A177-3AD203B41FA5}">
                      <a16:colId xmlns:a16="http://schemas.microsoft.com/office/drawing/2014/main" val="1034528794"/>
                    </a:ext>
                  </a:extLst>
                </a:gridCol>
                <a:gridCol w="2438233">
                  <a:extLst>
                    <a:ext uri="{9D8B030D-6E8A-4147-A177-3AD203B41FA5}">
                      <a16:colId xmlns:a16="http://schemas.microsoft.com/office/drawing/2014/main" val="340038474"/>
                    </a:ext>
                  </a:extLst>
                </a:gridCol>
              </a:tblGrid>
              <a:tr h="500029">
                <a:tc>
                  <a:txBody>
                    <a:bodyPr/>
                    <a:lstStyle/>
                    <a:p>
                      <a:pPr algn="l" fontAlgn="b"/>
                      <a:r>
                        <a:rPr lang="en-IN" sz="1800" b="0" i="0" u="none" strike="noStrike" dirty="0">
                          <a:solidFill>
                            <a:srgbClr val="000000"/>
                          </a:solidFill>
                          <a:effectLst/>
                          <a:latin typeface="Calibri" panose="020F0502020204030204" pitchFamily="34" charset="0"/>
                        </a:rPr>
                        <a:t>Gases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800" u="none" strike="noStrike">
                          <a:effectLst/>
                        </a:rPr>
                        <a:t>SE</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800" u="none" strike="noStrike">
                          <a:effectLst/>
                        </a:rPr>
                        <a:t>B4</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800" u="none" strike="noStrike">
                          <a:effectLst/>
                        </a:rPr>
                        <a:t>Wilks lambda</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3131997"/>
                  </a:ext>
                </a:extLst>
              </a:tr>
              <a:tr h="500029">
                <a:tc>
                  <a:txBody>
                    <a:bodyPr/>
                    <a:lstStyle/>
                    <a:p>
                      <a:pPr algn="l" fontAlgn="b"/>
                      <a:r>
                        <a:rPr lang="en-IN" sz="1800" u="none" strike="noStrike">
                          <a:effectLst/>
                        </a:rPr>
                        <a:t>CO-Ea</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b="1" i="0" u="none" strike="noStrike" dirty="0">
                          <a:solidFill>
                            <a:srgbClr val="000000"/>
                          </a:solidFill>
                          <a:effectLst/>
                          <a:latin typeface="Calibri" panose="020F0502020204030204" pitchFamily="34" charset="0"/>
                        </a:rPr>
                        <a:t>3.25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u="none" strike="noStrike">
                          <a:effectLst/>
                        </a:rPr>
                        <a:t>1.55</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u="none" strike="noStrike">
                          <a:effectLst/>
                        </a:rPr>
                        <a:t>1.88</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315010"/>
                  </a:ext>
                </a:extLst>
              </a:tr>
              <a:tr h="500029">
                <a:tc>
                  <a:txBody>
                    <a:bodyPr/>
                    <a:lstStyle/>
                    <a:p>
                      <a:pPr algn="l" fontAlgn="b"/>
                      <a:r>
                        <a:rPr lang="en-IN" sz="1800" u="none" strike="noStrike">
                          <a:effectLst/>
                        </a:rPr>
                        <a:t>CO-Ey</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b="1" i="0" u="none" strike="noStrike" dirty="0">
                          <a:solidFill>
                            <a:srgbClr val="000000"/>
                          </a:solidFill>
                          <a:effectLst/>
                          <a:latin typeface="Calibri" panose="020F0502020204030204" pitchFamily="34" charset="0"/>
                        </a:rPr>
                        <a:t>2.52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u="none" strike="noStrike" dirty="0">
                          <a:effectLst/>
                        </a:rPr>
                        <a:t>1.9</a:t>
                      </a:r>
                      <a:endParaRPr lang="en-IN"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u="none" strike="noStrike">
                          <a:effectLst/>
                        </a:rPr>
                        <a:t>2.03</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6135882"/>
                  </a:ext>
                </a:extLst>
              </a:tr>
              <a:tr h="500029">
                <a:tc>
                  <a:txBody>
                    <a:bodyPr/>
                    <a:lstStyle/>
                    <a:p>
                      <a:pPr algn="l" fontAlgn="b"/>
                      <a:r>
                        <a:rPr lang="en-IN" sz="1800" u="none" strike="noStrike">
                          <a:effectLst/>
                        </a:rPr>
                        <a:t>CO-Me</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b="1" i="0" u="none" strike="noStrike" dirty="0">
                          <a:solidFill>
                            <a:srgbClr val="000000"/>
                          </a:solidFill>
                          <a:effectLst/>
                          <a:latin typeface="Calibri" panose="020F0502020204030204" pitchFamily="34" charset="0"/>
                        </a:rPr>
                        <a:t>5.59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u="none" strike="noStrike">
                          <a:effectLst/>
                        </a:rPr>
                        <a:t>4.61</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u="none" strike="noStrike">
                          <a:effectLst/>
                        </a:rPr>
                        <a:t>4.64</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6899781"/>
                  </a:ext>
                </a:extLst>
              </a:tr>
              <a:tr h="500029">
                <a:tc>
                  <a:txBody>
                    <a:bodyPr/>
                    <a:lstStyle/>
                    <a:p>
                      <a:pPr algn="l" fontAlgn="b"/>
                      <a:r>
                        <a:rPr lang="en-IN" sz="1800" u="none" strike="noStrike">
                          <a:effectLst/>
                        </a:rPr>
                        <a:t>Ea-Ey</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b="1" i="0" u="none" strike="noStrike" dirty="0">
                          <a:solidFill>
                            <a:srgbClr val="000000"/>
                          </a:solidFill>
                          <a:effectLst/>
                          <a:latin typeface="Calibri" panose="020F0502020204030204" pitchFamily="34" charset="0"/>
                        </a:rPr>
                        <a:t>1.78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u="none" strike="noStrike">
                          <a:effectLst/>
                        </a:rPr>
                        <a:t>0.85</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u="none" strike="noStrike">
                          <a:effectLst/>
                        </a:rPr>
                        <a:t>0.83</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91208238"/>
                  </a:ext>
                </a:extLst>
              </a:tr>
              <a:tr h="500029">
                <a:tc>
                  <a:txBody>
                    <a:bodyPr/>
                    <a:lstStyle/>
                    <a:p>
                      <a:pPr algn="l" fontAlgn="b"/>
                      <a:r>
                        <a:rPr lang="en-IN" sz="1800" u="none" strike="noStrike" dirty="0" err="1">
                          <a:effectLst/>
                        </a:rPr>
                        <a:t>Ea</a:t>
                      </a:r>
                      <a:r>
                        <a:rPr lang="en-IN" sz="1800" u="none" strike="noStrike" dirty="0">
                          <a:effectLst/>
                        </a:rPr>
                        <a:t>-Me</a:t>
                      </a:r>
                      <a:endParaRPr lang="en-IN"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b="1" i="0" u="none" strike="noStrike" dirty="0">
                          <a:solidFill>
                            <a:srgbClr val="000000"/>
                          </a:solidFill>
                          <a:effectLst/>
                          <a:latin typeface="Calibri" panose="020F0502020204030204" pitchFamily="34" charset="0"/>
                        </a:rPr>
                        <a:t>5.4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u="none" strike="noStrike">
                          <a:effectLst/>
                        </a:rPr>
                        <a:t>3.51</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u="none" strike="noStrike">
                          <a:effectLst/>
                        </a:rPr>
                        <a:t>3.3</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5022481"/>
                  </a:ext>
                </a:extLst>
              </a:tr>
              <a:tr h="500029">
                <a:tc>
                  <a:txBody>
                    <a:bodyPr/>
                    <a:lstStyle/>
                    <a:p>
                      <a:pPr algn="l" fontAlgn="b"/>
                      <a:r>
                        <a:rPr lang="en-IN" sz="1800" u="none" strike="noStrike">
                          <a:effectLst/>
                        </a:rPr>
                        <a:t>Ey-Me</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b="1" i="0" u="none" strike="noStrike" dirty="0">
                          <a:solidFill>
                            <a:srgbClr val="000000"/>
                          </a:solidFill>
                          <a:effectLst/>
                          <a:latin typeface="Calibri" panose="020F0502020204030204" pitchFamily="34" charset="0"/>
                        </a:rPr>
                        <a:t>3.87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u="none" strike="noStrike">
                          <a:effectLst/>
                        </a:rPr>
                        <a:t>2.77</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IN" sz="1800" u="none" strike="noStrike" dirty="0">
                          <a:effectLst/>
                        </a:rPr>
                        <a:t>2.68</a:t>
                      </a:r>
                      <a:endParaRPr lang="en-IN"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2479838"/>
                  </a:ext>
                </a:extLst>
              </a:tr>
            </a:tbl>
          </a:graphicData>
        </a:graphic>
      </p:graphicFrame>
    </p:spTree>
    <p:extLst>
      <p:ext uri="{BB962C8B-B14F-4D97-AF65-F5344CB8AC3E}">
        <p14:creationId xmlns:p14="http://schemas.microsoft.com/office/powerpoint/2010/main" val="1005587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50F3-8043-609C-1CF5-28C7AFA45D65}"/>
              </a:ext>
            </a:extLst>
          </p:cNvPr>
          <p:cNvSpPr>
            <a:spLocks noGrp="1"/>
          </p:cNvSpPr>
          <p:nvPr>
            <p:ph type="title"/>
          </p:nvPr>
        </p:nvSpPr>
        <p:spPr>
          <a:xfrm>
            <a:off x="252919" y="1123837"/>
            <a:ext cx="2947482" cy="749933"/>
          </a:xfrm>
        </p:spPr>
        <p:txBody>
          <a:bodyPr/>
          <a:lstStyle/>
          <a:p>
            <a:r>
              <a:rPr lang="en-IN" dirty="0"/>
              <a:t>CONCLUSION</a:t>
            </a:r>
          </a:p>
        </p:txBody>
      </p:sp>
      <p:sp>
        <p:nvSpPr>
          <p:cNvPr id="3" name="Content Placeholder 2">
            <a:extLst>
              <a:ext uri="{FF2B5EF4-FFF2-40B4-BE49-F238E27FC236}">
                <a16:creationId xmlns:a16="http://schemas.microsoft.com/office/drawing/2014/main" id="{AA5B2E54-699F-33EB-8E7D-955995C71E90}"/>
              </a:ext>
            </a:extLst>
          </p:cNvPr>
          <p:cNvSpPr>
            <a:spLocks noGrp="1"/>
          </p:cNvSpPr>
          <p:nvPr>
            <p:ph idx="1"/>
          </p:nvPr>
        </p:nvSpPr>
        <p:spPr/>
        <p:txBody>
          <a:bodyPr/>
          <a:lstStyle/>
          <a:p>
            <a:r>
              <a:rPr lang="en-US" sz="2000" dirty="0">
                <a:solidFill>
                  <a:schemeClr val="tx1"/>
                </a:solidFill>
              </a:rPr>
              <a:t>When comparing the PCA results of each technique, the discrimination power of the SE technique was the best. However, because this result was not objective, the ED of the data measured in the array obtained by each technique was calculated.</a:t>
            </a:r>
            <a:br>
              <a:rPr lang="en-US" sz="2000" dirty="0">
                <a:solidFill>
                  <a:schemeClr val="tx1"/>
                </a:solidFill>
              </a:rPr>
            </a:br>
            <a:br>
              <a:rPr lang="en-US" sz="2000" dirty="0">
                <a:solidFill>
                  <a:schemeClr val="tx1"/>
                </a:solidFill>
              </a:rPr>
            </a:br>
            <a:r>
              <a:rPr lang="en-US" sz="2000" dirty="0">
                <a:solidFill>
                  <a:schemeClr val="tx1"/>
                </a:solidFill>
              </a:rPr>
              <a:t>Hence, </a:t>
            </a:r>
            <a:r>
              <a:rPr lang="en-US" sz="2000" b="1" dirty="0">
                <a:solidFill>
                  <a:schemeClr val="tx1"/>
                </a:solidFill>
              </a:rPr>
              <a:t>stepwise-elimination</a:t>
            </a:r>
            <a:r>
              <a:rPr lang="en-US" sz="2000" dirty="0">
                <a:solidFill>
                  <a:schemeClr val="tx1"/>
                </a:solidFill>
              </a:rPr>
              <a:t> is the best technique to distinguish between the gases.</a:t>
            </a:r>
            <a:br>
              <a:rPr lang="en-US" sz="2000" dirty="0">
                <a:solidFill>
                  <a:schemeClr val="tx1"/>
                </a:solidFill>
              </a:rPr>
            </a:br>
            <a:r>
              <a:rPr lang="en-US" sz="2000" dirty="0">
                <a:solidFill>
                  <a:schemeClr val="tx1"/>
                </a:solidFill>
              </a:rPr>
              <a:t>We can easily discriminate </a:t>
            </a:r>
            <a:r>
              <a:rPr lang="en-US" sz="2000" b="1" dirty="0">
                <a:solidFill>
                  <a:schemeClr val="tx1"/>
                </a:solidFill>
              </a:rPr>
              <a:t>ethanol</a:t>
            </a:r>
            <a:r>
              <a:rPr lang="en-US" sz="2000" dirty="0">
                <a:solidFill>
                  <a:schemeClr val="tx1"/>
                </a:solidFill>
              </a:rPr>
              <a:t> for this mixture of the four gases using SE method, which is our target gas.(3.25+1.78+5.4=10.43),which is the most among all techniques.</a:t>
            </a:r>
            <a:endParaRPr lang="en-IN" dirty="0"/>
          </a:p>
        </p:txBody>
      </p:sp>
    </p:spTree>
    <p:extLst>
      <p:ext uri="{BB962C8B-B14F-4D97-AF65-F5344CB8AC3E}">
        <p14:creationId xmlns:p14="http://schemas.microsoft.com/office/powerpoint/2010/main" val="189697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98E489-29AD-23FA-4197-1B7A8CABB0DA}"/>
              </a:ext>
            </a:extLst>
          </p:cNvPr>
          <p:cNvSpPr txBox="1"/>
          <p:nvPr/>
        </p:nvSpPr>
        <p:spPr>
          <a:xfrm>
            <a:off x="5119254" y="615141"/>
            <a:ext cx="1953491" cy="584775"/>
          </a:xfrm>
          <a:prstGeom prst="rect">
            <a:avLst/>
          </a:prstGeom>
          <a:noFill/>
        </p:spPr>
        <p:txBody>
          <a:bodyPr wrap="square" rtlCol="0">
            <a:spAutoFit/>
          </a:bodyPr>
          <a:lstStyle/>
          <a:p>
            <a:r>
              <a:rPr lang="en-IN" sz="3200" b="1" dirty="0"/>
              <a:t>Objective</a:t>
            </a:r>
          </a:p>
        </p:txBody>
      </p:sp>
      <p:sp>
        <p:nvSpPr>
          <p:cNvPr id="3" name="TextBox 2">
            <a:extLst>
              <a:ext uri="{FF2B5EF4-FFF2-40B4-BE49-F238E27FC236}">
                <a16:creationId xmlns:a16="http://schemas.microsoft.com/office/drawing/2014/main" id="{839C1D4E-CB17-D8D0-BE43-09BBF48E8010}"/>
              </a:ext>
            </a:extLst>
          </p:cNvPr>
          <p:cNvSpPr txBox="1"/>
          <p:nvPr/>
        </p:nvSpPr>
        <p:spPr>
          <a:xfrm>
            <a:off x="947651" y="2394065"/>
            <a:ext cx="10431549" cy="1200329"/>
          </a:xfrm>
          <a:prstGeom prst="rect">
            <a:avLst/>
          </a:prstGeom>
          <a:noFill/>
        </p:spPr>
        <p:txBody>
          <a:bodyPr wrap="square" rtlCol="0">
            <a:spAutoFit/>
          </a:bodyPr>
          <a:lstStyle/>
          <a:p>
            <a:r>
              <a:rPr lang="en-IN" dirty="0"/>
              <a:t>The objective of this task is to discriminate the target gas(ethanol in our case) from all our gases present in a certain mixture of gases and find the optimized method among the three methods </a:t>
            </a:r>
            <a:r>
              <a:rPr lang="en-IN" dirty="0" err="1"/>
              <a:t>i.e</a:t>
            </a:r>
            <a:r>
              <a:rPr lang="en-IN" dirty="0"/>
              <a:t>; stepwise elimination method, Wilk’s lambda method and B4(technique based on principal component analysis) to clearly distinguish the target gas among all gases present.</a:t>
            </a:r>
          </a:p>
        </p:txBody>
      </p:sp>
    </p:spTree>
    <p:extLst>
      <p:ext uri="{BB962C8B-B14F-4D97-AF65-F5344CB8AC3E}">
        <p14:creationId xmlns:p14="http://schemas.microsoft.com/office/powerpoint/2010/main" val="763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76A8-9F7B-3245-EDF5-8D370667FA38}"/>
              </a:ext>
            </a:extLst>
          </p:cNvPr>
          <p:cNvSpPr>
            <a:spLocks noGrp="1"/>
          </p:cNvSpPr>
          <p:nvPr>
            <p:ph type="title"/>
          </p:nvPr>
        </p:nvSpPr>
        <p:spPr>
          <a:xfrm>
            <a:off x="252918" y="1123837"/>
            <a:ext cx="3338179" cy="4601183"/>
          </a:xfrm>
        </p:spPr>
        <p:txBody>
          <a:bodyPr>
            <a:noAutofit/>
          </a:bodyPr>
          <a:lstStyle/>
          <a:p>
            <a:r>
              <a:rPr lang="en-IN" sz="2800" dirty="0">
                <a:latin typeface="Times New Roman" panose="02020603050405020304" pitchFamily="18" charset="0"/>
                <a:cs typeface="Times New Roman" panose="02020603050405020304" pitchFamily="18" charset="0"/>
              </a:rPr>
              <a:t>Dataset</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err="1">
                <a:solidFill>
                  <a:schemeClr val="tx1"/>
                </a:solidFill>
                <a:latin typeface="Times New Roman" panose="02020603050405020304" pitchFamily="18" charset="0"/>
                <a:cs typeface="Times New Roman" panose="02020603050405020304" pitchFamily="18" charset="0"/>
              </a:rPr>
              <a:t>Dataset</a:t>
            </a:r>
            <a:br>
              <a:rPr lang="en-IN" sz="28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Number of sensors= 8</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Gases= 4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Ea</a:t>
            </a:r>
            <a:r>
              <a:rPr lang="en-US" sz="2000" dirty="0">
                <a:latin typeface="Times New Roman" panose="02020603050405020304" pitchFamily="18" charset="0"/>
                <a:cs typeface="Times New Roman" panose="02020603050405020304" pitchFamily="18" charset="0"/>
              </a:rPr>
              <a:t>: Ethanol, CO: CO, Ey: Ethylene, Me: Methane)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Concentration:50 ppm.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Repetitions= 1</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Board= 1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Duration of experiment=600 seconds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Conductivity of each sensor at 100 </a:t>
            </a:r>
            <a:r>
              <a:rPr lang="en-US" sz="2000" dirty="0" err="1">
                <a:latin typeface="Times New Roman" panose="02020603050405020304" pitchFamily="18" charset="0"/>
                <a:cs typeface="Times New Roman" panose="02020603050405020304" pitchFamily="18" charset="0"/>
              </a:rPr>
              <a:t>hz</a:t>
            </a:r>
            <a:br>
              <a:rPr lang="en-US"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CD988A-488A-DB6A-61CC-99CD15189427}"/>
              </a:ext>
            </a:extLst>
          </p:cNvPr>
          <p:cNvPicPr>
            <a:picLocks noChangeAspect="1"/>
          </p:cNvPicPr>
          <p:nvPr/>
        </p:nvPicPr>
        <p:blipFill>
          <a:blip r:embed="rId2"/>
          <a:stretch>
            <a:fillRect/>
          </a:stretch>
        </p:blipFill>
        <p:spPr>
          <a:xfrm>
            <a:off x="4504650" y="1720977"/>
            <a:ext cx="5902884" cy="3931070"/>
          </a:xfrm>
          <a:prstGeom prst="rect">
            <a:avLst/>
          </a:prstGeom>
          <a:solidFill>
            <a:schemeClr val="tx1"/>
          </a:solidFill>
        </p:spPr>
      </p:pic>
    </p:spTree>
    <p:extLst>
      <p:ext uri="{BB962C8B-B14F-4D97-AF65-F5344CB8AC3E}">
        <p14:creationId xmlns:p14="http://schemas.microsoft.com/office/powerpoint/2010/main" val="211151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2E09-B358-83D9-420D-9D542CA9B995}"/>
              </a:ext>
            </a:extLst>
          </p:cNvPr>
          <p:cNvSpPr>
            <a:spLocks noGrp="1"/>
          </p:cNvSpPr>
          <p:nvPr>
            <p:ph type="title"/>
          </p:nvPr>
        </p:nvSpPr>
        <p:spPr>
          <a:xfrm>
            <a:off x="3535680" y="1298448"/>
            <a:ext cx="8138160" cy="400812"/>
          </a:xfrm>
        </p:spPr>
        <p:txBody>
          <a:bodyPr>
            <a:normAutofit fontScale="90000"/>
          </a:bodyPr>
          <a:lstStyle/>
          <a:p>
            <a:r>
              <a:rPr lang="en-IN" dirty="0"/>
              <a:t>Stepwise Elimination Method</a:t>
            </a:r>
          </a:p>
        </p:txBody>
      </p:sp>
      <p:sp>
        <p:nvSpPr>
          <p:cNvPr id="3" name="Text Placeholder 2">
            <a:extLst>
              <a:ext uri="{FF2B5EF4-FFF2-40B4-BE49-F238E27FC236}">
                <a16:creationId xmlns:a16="http://schemas.microsoft.com/office/drawing/2014/main" id="{1072F495-C375-8033-413D-783820B9102B}"/>
              </a:ext>
            </a:extLst>
          </p:cNvPr>
          <p:cNvSpPr>
            <a:spLocks noGrp="1"/>
          </p:cNvSpPr>
          <p:nvPr>
            <p:ph type="body" idx="1"/>
          </p:nvPr>
        </p:nvSpPr>
        <p:spPr>
          <a:xfrm>
            <a:off x="3886200" y="1798320"/>
            <a:ext cx="7315200" cy="4351020"/>
          </a:xfrm>
        </p:spPr>
        <p:txBody>
          <a:bodyPr>
            <a:normAutofit/>
          </a:bodyPr>
          <a:lstStyle/>
          <a:p>
            <a:r>
              <a:rPr lang="en-US" sz="1200" dirty="0"/>
              <a:t>By applying a leave‐one‐out method to various candidate sensors, the sensor selection based on SE is a technique that eliminates the sensors that have the greatest effect on the selectivity and sensitivity of the sensor array. A sensor is removed repeatedly until there is no more improvement in the sensitivity and selectivity, and finally, the remaining sensors are selected.</a:t>
            </a:r>
          </a:p>
          <a:p>
            <a:r>
              <a:rPr lang="en-US" sz="1200" dirty="0"/>
              <a:t>The sensitivity (root sum square [RSS]) of each candidate sensor was calculated according to:</a:t>
            </a:r>
          </a:p>
          <a:p>
            <a:endParaRPr lang="en-US" sz="1200" dirty="0"/>
          </a:p>
          <a:p>
            <a:endParaRPr lang="en-US" sz="1200" dirty="0"/>
          </a:p>
          <a:p>
            <a:r>
              <a:rPr lang="en-US" sz="1050" dirty="0"/>
              <a:t>The parameter n is the number of gas or the number of patterns and </a:t>
            </a:r>
            <a:r>
              <a:rPr lang="en-US" sz="1050" dirty="0" err="1"/>
              <a:t>Xc</a:t>
            </a:r>
            <a:r>
              <a:rPr lang="en-US" sz="1050" dirty="0"/>
              <a:t> is the response value of the c‐</a:t>
            </a:r>
            <a:r>
              <a:rPr lang="en-US" sz="1050" dirty="0" err="1"/>
              <a:t>th</a:t>
            </a:r>
            <a:r>
              <a:rPr lang="en-US" sz="1050" dirty="0"/>
              <a:t> sensor. In addition, the sensitivity (sum of the root sum square [SRSS]) of the sensor array was obtained by</a:t>
            </a:r>
            <a:r>
              <a:rPr lang="en-US" sz="1200" dirty="0"/>
              <a:t>:</a:t>
            </a:r>
          </a:p>
          <a:p>
            <a:endParaRPr lang="en-US" sz="1200" dirty="0"/>
          </a:p>
          <a:p>
            <a:endParaRPr lang="en-US" sz="1050" dirty="0"/>
          </a:p>
          <a:p>
            <a:r>
              <a:rPr lang="en-US" sz="1050" dirty="0"/>
              <a:t>The parameter M is the number of sensors included in the array for which the sensitivity is to be calculated. Then, the sensor array selectivity (sum of the Euclidean distance [SED]) was obtained by:</a:t>
            </a:r>
          </a:p>
          <a:p>
            <a:endParaRPr lang="en-US" sz="1050" dirty="0"/>
          </a:p>
          <a:p>
            <a:endParaRPr lang="en-US" sz="1200" dirty="0"/>
          </a:p>
          <a:p>
            <a:r>
              <a:rPr lang="en-US" sz="1200" dirty="0"/>
              <a:t>The parameter N is the number of gases and m is the number of sensors.</a:t>
            </a:r>
          </a:p>
          <a:p>
            <a:endParaRPr lang="en-US" sz="1200" dirty="0"/>
          </a:p>
          <a:p>
            <a:endParaRPr lang="en-IN" sz="1600" dirty="0"/>
          </a:p>
        </p:txBody>
      </p:sp>
      <p:pic>
        <p:nvPicPr>
          <p:cNvPr id="5" name="Picture 4">
            <a:extLst>
              <a:ext uri="{FF2B5EF4-FFF2-40B4-BE49-F238E27FC236}">
                <a16:creationId xmlns:a16="http://schemas.microsoft.com/office/drawing/2014/main" id="{36A136D4-676A-E3C8-C18A-61A248352028}"/>
              </a:ext>
            </a:extLst>
          </p:cNvPr>
          <p:cNvPicPr>
            <a:picLocks noChangeAspect="1"/>
          </p:cNvPicPr>
          <p:nvPr/>
        </p:nvPicPr>
        <p:blipFill>
          <a:blip r:embed="rId2"/>
          <a:stretch>
            <a:fillRect/>
          </a:stretch>
        </p:blipFill>
        <p:spPr>
          <a:xfrm>
            <a:off x="6598856" y="2910795"/>
            <a:ext cx="1447925" cy="518205"/>
          </a:xfrm>
          <a:prstGeom prst="rect">
            <a:avLst/>
          </a:prstGeom>
        </p:spPr>
      </p:pic>
      <p:pic>
        <p:nvPicPr>
          <p:cNvPr id="7" name="Picture 6">
            <a:extLst>
              <a:ext uri="{FF2B5EF4-FFF2-40B4-BE49-F238E27FC236}">
                <a16:creationId xmlns:a16="http://schemas.microsoft.com/office/drawing/2014/main" id="{2D06A88A-8C79-8E45-EB50-AF7FA09811E1}"/>
              </a:ext>
            </a:extLst>
          </p:cNvPr>
          <p:cNvPicPr>
            <a:picLocks noChangeAspect="1"/>
          </p:cNvPicPr>
          <p:nvPr/>
        </p:nvPicPr>
        <p:blipFill>
          <a:blip r:embed="rId3"/>
          <a:stretch>
            <a:fillRect/>
          </a:stretch>
        </p:blipFill>
        <p:spPr>
          <a:xfrm>
            <a:off x="6598856" y="4012648"/>
            <a:ext cx="1615580" cy="495343"/>
          </a:xfrm>
          <a:prstGeom prst="rect">
            <a:avLst/>
          </a:prstGeom>
        </p:spPr>
      </p:pic>
      <p:pic>
        <p:nvPicPr>
          <p:cNvPr id="11" name="Picture 10">
            <a:extLst>
              <a:ext uri="{FF2B5EF4-FFF2-40B4-BE49-F238E27FC236}">
                <a16:creationId xmlns:a16="http://schemas.microsoft.com/office/drawing/2014/main" id="{CE737D2B-92C4-AB57-C287-A1276FD5A5EB}"/>
              </a:ext>
            </a:extLst>
          </p:cNvPr>
          <p:cNvPicPr>
            <a:picLocks noChangeAspect="1"/>
          </p:cNvPicPr>
          <p:nvPr/>
        </p:nvPicPr>
        <p:blipFill>
          <a:blip r:embed="rId4"/>
          <a:stretch>
            <a:fillRect/>
          </a:stretch>
        </p:blipFill>
        <p:spPr>
          <a:xfrm>
            <a:off x="5569978" y="5176880"/>
            <a:ext cx="1691787" cy="518205"/>
          </a:xfrm>
          <a:prstGeom prst="rect">
            <a:avLst/>
          </a:prstGeom>
        </p:spPr>
      </p:pic>
      <p:pic>
        <p:nvPicPr>
          <p:cNvPr id="13" name="Picture 12">
            <a:extLst>
              <a:ext uri="{FF2B5EF4-FFF2-40B4-BE49-F238E27FC236}">
                <a16:creationId xmlns:a16="http://schemas.microsoft.com/office/drawing/2014/main" id="{5665B6D7-DBE8-0591-9298-E423228DD98A}"/>
              </a:ext>
            </a:extLst>
          </p:cNvPr>
          <p:cNvPicPr>
            <a:picLocks noChangeAspect="1"/>
          </p:cNvPicPr>
          <p:nvPr/>
        </p:nvPicPr>
        <p:blipFill>
          <a:blip r:embed="rId5"/>
          <a:stretch>
            <a:fillRect/>
          </a:stretch>
        </p:blipFill>
        <p:spPr>
          <a:xfrm>
            <a:off x="7406646" y="5085432"/>
            <a:ext cx="2149026" cy="609653"/>
          </a:xfrm>
          <a:prstGeom prst="rect">
            <a:avLst/>
          </a:prstGeom>
        </p:spPr>
      </p:pic>
    </p:spTree>
    <p:extLst>
      <p:ext uri="{BB962C8B-B14F-4D97-AF65-F5344CB8AC3E}">
        <p14:creationId xmlns:p14="http://schemas.microsoft.com/office/powerpoint/2010/main" val="149499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2F97-C4D6-952E-815D-EFA67603543B}"/>
              </a:ext>
            </a:extLst>
          </p:cNvPr>
          <p:cNvSpPr>
            <a:spLocks noGrp="1"/>
          </p:cNvSpPr>
          <p:nvPr>
            <p:ph type="ctrTitle"/>
          </p:nvPr>
        </p:nvSpPr>
        <p:spPr>
          <a:xfrm>
            <a:off x="307572" y="1208900"/>
            <a:ext cx="8761614" cy="1458100"/>
          </a:xfrm>
        </p:spPr>
        <p:txBody>
          <a:bodyPr>
            <a:normAutofit fontScale="90000"/>
          </a:bodyPr>
          <a:lstStyle/>
          <a:p>
            <a:r>
              <a:rPr lang="en-IN" dirty="0"/>
              <a:t>Results of SE on Lab test data                                   </a:t>
            </a:r>
            <a:br>
              <a:rPr lang="en-IN" dirty="0"/>
            </a:br>
            <a:endParaRPr lang="en-IN" dirty="0"/>
          </a:p>
        </p:txBody>
      </p:sp>
      <p:sp>
        <p:nvSpPr>
          <p:cNvPr id="3" name="Subtitle 2">
            <a:extLst>
              <a:ext uri="{FF2B5EF4-FFF2-40B4-BE49-F238E27FC236}">
                <a16:creationId xmlns:a16="http://schemas.microsoft.com/office/drawing/2014/main" id="{6BEAC3F7-C0C1-03F1-2C9F-4EA2F3782FCD}"/>
              </a:ext>
            </a:extLst>
          </p:cNvPr>
          <p:cNvSpPr>
            <a:spLocks noGrp="1"/>
          </p:cNvSpPr>
          <p:nvPr>
            <p:ph type="subTitle" idx="1"/>
          </p:nvPr>
        </p:nvSpPr>
        <p:spPr>
          <a:xfrm>
            <a:off x="304800" y="1005840"/>
            <a:ext cx="9048404" cy="5275809"/>
          </a:xfrm>
        </p:spPr>
        <p:txBody>
          <a:bodyPr>
            <a:normAutofit fontScale="92500" lnSpcReduction="10000"/>
          </a:bodyPr>
          <a:lstStyle/>
          <a:p>
            <a:endParaRPr lang="en-IN" dirty="0"/>
          </a:p>
          <a:p>
            <a:endParaRPr lang="en-IN" dirty="0"/>
          </a:p>
          <a:p>
            <a:r>
              <a:rPr lang="en-IN" dirty="0"/>
              <a:t>Required sensors for this data:</a:t>
            </a:r>
          </a:p>
          <a:p>
            <a:r>
              <a:rPr lang="en-IN" dirty="0"/>
              <a:t>S1,S4,S5,S6,S7,S8</a:t>
            </a:r>
          </a:p>
          <a:p>
            <a:r>
              <a:rPr kumimoji="0" lang="en-US" altLang="en-US" sz="2000" i="0" u="none" strike="noStrike" cap="none" normalizeH="0" baseline="0" dirty="0">
                <a:ln>
                  <a:noFill/>
                </a:ln>
                <a:solidFill>
                  <a:schemeClr val="tx1"/>
                </a:solidFill>
                <a:effectLst/>
                <a:latin typeface="var(--jp-code-font-family)"/>
              </a:rPr>
              <a:t>Final Values(without removing any sensor).</a:t>
            </a:r>
            <a:br>
              <a:rPr kumimoji="0" lang="en-US" altLang="en-US" sz="2000" b="1" i="0" u="none" strike="noStrike" cap="none" normalizeH="0" baseline="0" dirty="0">
                <a:ln>
                  <a:noFill/>
                </a:ln>
                <a:solidFill>
                  <a:schemeClr val="tx1"/>
                </a:solidFill>
                <a:effectLst/>
                <a:latin typeface="var(--jp-code-font-family)"/>
              </a:rPr>
            </a:br>
            <a:r>
              <a:rPr kumimoji="0" lang="en-US" altLang="en-US" sz="1400" b="0" i="0" u="none" strike="noStrike" cap="none" normalizeH="0" baseline="0" dirty="0">
                <a:ln>
                  <a:noFill/>
                </a:ln>
                <a:solidFill>
                  <a:schemeClr val="tx1"/>
                </a:solidFill>
                <a:effectLst/>
                <a:latin typeface="var(--jp-code-font-family)"/>
              </a:rPr>
              <a:t>SED : 165.21821395808576, </a:t>
            </a:r>
          </a:p>
          <a:p>
            <a:r>
              <a:rPr kumimoji="0" lang="en-US" altLang="en-US" sz="1400" b="0" i="0" u="none" strike="noStrike" cap="none" normalizeH="0" baseline="0" dirty="0">
                <a:ln>
                  <a:noFill/>
                </a:ln>
                <a:solidFill>
                  <a:schemeClr val="tx1"/>
                </a:solidFill>
                <a:effectLst/>
                <a:latin typeface="var(--jp-code-font-family)"/>
              </a:rPr>
              <a:t>SRSS : 221.94695156775916, </a:t>
            </a:r>
          </a:p>
          <a:p>
            <a:r>
              <a:rPr kumimoji="0" lang="en-US" altLang="en-US" sz="1400" b="0" i="0" u="none" strike="noStrike" cap="none" normalizeH="0" baseline="0" dirty="0">
                <a:ln>
                  <a:noFill/>
                </a:ln>
                <a:solidFill>
                  <a:schemeClr val="tx1"/>
                </a:solidFill>
                <a:effectLst/>
                <a:latin typeface="var(--jp-code-font-family)"/>
              </a:rPr>
              <a:t>AVG : 193.58258276292247</a:t>
            </a:r>
            <a:r>
              <a:rPr kumimoji="0" lang="en-US" altLang="en-US" sz="1400" b="0" i="0" u="none" strike="noStrike" cap="none" normalizeH="0" baseline="0" dirty="0">
                <a:ln>
                  <a:noFill/>
                </a:ln>
                <a:solidFill>
                  <a:schemeClr val="tx1"/>
                </a:solidFill>
                <a:effectLst/>
              </a:rPr>
              <a:t> </a:t>
            </a:r>
            <a:endParaRPr lang="en-US" altLang="en-US" sz="1400" dirty="0">
              <a:solidFill>
                <a:schemeClr val="tx1"/>
              </a:solidFill>
              <a:latin typeface="Arial" panose="020B0604020202020204" pitchFamily="34" charset="0"/>
            </a:endParaRPr>
          </a:p>
          <a:p>
            <a:r>
              <a:rPr lang="en-IN" sz="1700" dirty="0"/>
              <a:t>After removing 2</a:t>
            </a:r>
            <a:r>
              <a:rPr lang="en-IN" sz="1700" baseline="30000" dirty="0"/>
              <a:t>nd</a:t>
            </a:r>
            <a:r>
              <a:rPr lang="en-IN" sz="1700" dirty="0"/>
              <a:t> sensor:</a:t>
            </a:r>
          </a:p>
          <a:p>
            <a:endParaRPr lang="en-IN" sz="1700" dirty="0"/>
          </a:p>
          <a:p>
            <a:r>
              <a:rPr lang="en-IN" sz="1700" dirty="0"/>
              <a:t>After removing 3</a:t>
            </a:r>
            <a:r>
              <a:rPr lang="en-IN" sz="1700" baseline="30000" dirty="0"/>
              <a:t>rd</a:t>
            </a:r>
            <a:r>
              <a:rPr lang="en-IN" sz="1700" dirty="0"/>
              <a:t> sensor:</a:t>
            </a:r>
          </a:p>
          <a:p>
            <a:pPr>
              <a:spcBef>
                <a:spcPts val="600"/>
              </a:spcBef>
            </a:pPr>
            <a:endParaRPr lang="en-IN" sz="1700" dirty="0">
              <a:solidFill>
                <a:schemeClr val="tx1"/>
              </a:solidFill>
            </a:endParaRPr>
          </a:p>
          <a:p>
            <a:pPr>
              <a:spcBef>
                <a:spcPts val="600"/>
              </a:spcBef>
            </a:pPr>
            <a:r>
              <a:rPr lang="en-IN" sz="1700" dirty="0">
                <a:solidFill>
                  <a:schemeClr val="tx1"/>
                </a:solidFill>
              </a:rPr>
              <a:t>After this the value of average is decreasing ,since </a:t>
            </a:r>
          </a:p>
          <a:p>
            <a:pPr>
              <a:spcBef>
                <a:spcPts val="600"/>
              </a:spcBef>
            </a:pPr>
            <a:r>
              <a:rPr lang="en-IN" sz="1700" dirty="0">
                <a:solidFill>
                  <a:schemeClr val="tx1"/>
                </a:solidFill>
              </a:rPr>
              <a:t>there is no more improvement in </a:t>
            </a:r>
            <a:r>
              <a:rPr lang="en-IN" sz="1700" dirty="0" err="1">
                <a:solidFill>
                  <a:schemeClr val="tx1"/>
                </a:solidFill>
              </a:rPr>
              <a:t>avg</a:t>
            </a:r>
            <a:r>
              <a:rPr lang="en-IN" sz="1700" dirty="0">
                <a:solidFill>
                  <a:schemeClr val="tx1"/>
                </a:solidFill>
              </a:rPr>
              <a:t> only two </a:t>
            </a:r>
          </a:p>
          <a:p>
            <a:pPr>
              <a:spcBef>
                <a:spcPts val="600"/>
              </a:spcBef>
            </a:pPr>
            <a:r>
              <a:rPr lang="en-IN" sz="1700" dirty="0">
                <a:solidFill>
                  <a:schemeClr val="tx1"/>
                </a:solidFill>
              </a:rPr>
              <a:t>Sensors will be removed and other six will be our</a:t>
            </a:r>
          </a:p>
          <a:p>
            <a:pPr>
              <a:spcBef>
                <a:spcPts val="600"/>
              </a:spcBef>
            </a:pPr>
            <a:r>
              <a:rPr lang="en-IN" sz="1700" dirty="0">
                <a:solidFill>
                  <a:schemeClr val="tx1"/>
                </a:solidFill>
              </a:rPr>
              <a:t>required sensors.</a:t>
            </a:r>
          </a:p>
          <a:p>
            <a:pPr>
              <a:spcBef>
                <a:spcPts val="600"/>
              </a:spcBef>
            </a:pPr>
            <a:endParaRPr lang="en-IN" sz="1700" dirty="0">
              <a:solidFill>
                <a:schemeClr val="tx1"/>
              </a:solidFill>
            </a:endParaRPr>
          </a:p>
          <a:p>
            <a:endParaRPr lang="en-IN" dirty="0"/>
          </a:p>
        </p:txBody>
      </p:sp>
      <p:pic>
        <p:nvPicPr>
          <p:cNvPr id="6" name="Picture 5">
            <a:extLst>
              <a:ext uri="{FF2B5EF4-FFF2-40B4-BE49-F238E27FC236}">
                <a16:creationId xmlns:a16="http://schemas.microsoft.com/office/drawing/2014/main" id="{E1D3E828-EF27-11C7-D2E4-775D8C7FA744}"/>
              </a:ext>
            </a:extLst>
          </p:cNvPr>
          <p:cNvPicPr>
            <a:picLocks noChangeAspect="1"/>
          </p:cNvPicPr>
          <p:nvPr/>
        </p:nvPicPr>
        <p:blipFill>
          <a:blip r:embed="rId2"/>
          <a:stretch>
            <a:fillRect/>
          </a:stretch>
        </p:blipFill>
        <p:spPr>
          <a:xfrm>
            <a:off x="5213448" y="2984268"/>
            <a:ext cx="3855738" cy="2993218"/>
          </a:xfrm>
          <a:prstGeom prst="rect">
            <a:avLst/>
          </a:prstGeom>
        </p:spPr>
      </p:pic>
      <p:sp>
        <p:nvSpPr>
          <p:cNvPr id="9" name="Rectangle 3">
            <a:extLst>
              <a:ext uri="{FF2B5EF4-FFF2-40B4-BE49-F238E27FC236}">
                <a16:creationId xmlns:a16="http://schemas.microsoft.com/office/drawing/2014/main" id="{EF0FE1BD-62F8-5083-8DE7-3975D4085796}"/>
              </a:ext>
            </a:extLst>
          </p:cNvPr>
          <p:cNvSpPr>
            <a:spLocks noChangeArrowheads="1"/>
          </p:cNvSpPr>
          <p:nvPr/>
        </p:nvSpPr>
        <p:spPr bwMode="auto">
          <a:xfrm>
            <a:off x="304800" y="394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AA69B4ED-6D78-1340-31CE-52D77553A53A}"/>
              </a:ext>
            </a:extLst>
          </p:cNvPr>
          <p:cNvPicPr>
            <a:picLocks noChangeAspect="1"/>
          </p:cNvPicPr>
          <p:nvPr/>
        </p:nvPicPr>
        <p:blipFill>
          <a:blip r:embed="rId3"/>
          <a:stretch>
            <a:fillRect/>
          </a:stretch>
        </p:blipFill>
        <p:spPr>
          <a:xfrm>
            <a:off x="371301" y="4130035"/>
            <a:ext cx="4656223" cy="121931"/>
          </a:xfrm>
          <a:prstGeom prst="rect">
            <a:avLst/>
          </a:prstGeom>
        </p:spPr>
      </p:pic>
      <p:pic>
        <p:nvPicPr>
          <p:cNvPr id="18" name="Picture 17">
            <a:extLst>
              <a:ext uri="{FF2B5EF4-FFF2-40B4-BE49-F238E27FC236}">
                <a16:creationId xmlns:a16="http://schemas.microsoft.com/office/drawing/2014/main" id="{1DA38D18-A470-B189-E0DC-9D63C190BA23}"/>
              </a:ext>
            </a:extLst>
          </p:cNvPr>
          <p:cNvPicPr>
            <a:picLocks noChangeAspect="1"/>
          </p:cNvPicPr>
          <p:nvPr/>
        </p:nvPicPr>
        <p:blipFill>
          <a:blip r:embed="rId4"/>
          <a:stretch>
            <a:fillRect/>
          </a:stretch>
        </p:blipFill>
        <p:spPr>
          <a:xfrm>
            <a:off x="371301" y="4757002"/>
            <a:ext cx="4602879" cy="175275"/>
          </a:xfrm>
          <a:prstGeom prst="rect">
            <a:avLst/>
          </a:prstGeom>
        </p:spPr>
      </p:pic>
    </p:spTree>
    <p:extLst>
      <p:ext uri="{BB962C8B-B14F-4D97-AF65-F5344CB8AC3E}">
        <p14:creationId xmlns:p14="http://schemas.microsoft.com/office/powerpoint/2010/main" val="69386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230D7-A9CA-8305-AD32-A92173D44D12}"/>
              </a:ext>
            </a:extLst>
          </p:cNvPr>
          <p:cNvSpPr>
            <a:spLocks noGrp="1"/>
          </p:cNvSpPr>
          <p:nvPr>
            <p:ph type="title"/>
          </p:nvPr>
        </p:nvSpPr>
        <p:spPr>
          <a:xfrm>
            <a:off x="124692" y="1123645"/>
            <a:ext cx="3524596" cy="4601183"/>
          </a:xfrm>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dirty="0"/>
              <a:t>PCA plot and Euclidean distances between them.</a:t>
            </a:r>
            <a:br>
              <a:rPr lang="en-IN" dirty="0"/>
            </a:br>
            <a:r>
              <a:rPr kumimoji="0" lang="en-US" altLang="en-US" sz="1800" b="1" i="0" u="none" strike="noStrike" cap="none" normalizeH="0" baseline="0" dirty="0">
                <a:ln>
                  <a:noFill/>
                </a:ln>
                <a:solidFill>
                  <a:schemeClr val="tx1"/>
                </a:solidFill>
                <a:effectLst/>
                <a:latin typeface="var(--jp-code-font-family)"/>
              </a:rPr>
              <a:t>Euclidean distances between gas pairs: </a:t>
            </a:r>
            <a:br>
              <a:rPr kumimoji="0" lang="en-US" altLang="en-US" sz="1800" b="1" i="0" u="none" strike="noStrike" cap="none" normalizeH="0" baseline="0" dirty="0">
                <a:ln>
                  <a:noFill/>
                </a:ln>
                <a:solidFill>
                  <a:schemeClr val="tx1"/>
                </a:solidFill>
                <a:effectLst/>
                <a:latin typeface="var(--jp-code-font-family)"/>
              </a:rPr>
            </a:br>
            <a:br>
              <a:rPr kumimoji="0" lang="en-US" altLang="en-US" sz="1800" b="1" i="0" u="none" strike="noStrike" cap="none" normalizeH="0" baseline="0" dirty="0">
                <a:ln>
                  <a:noFill/>
                </a:ln>
                <a:solidFill>
                  <a:schemeClr val="tx1"/>
                </a:solidFill>
                <a:effectLst/>
                <a:latin typeface="var(--jp-code-font-family)"/>
              </a:rPr>
            </a:br>
            <a:br>
              <a:rPr kumimoji="0" lang="en-US" altLang="en-US" sz="1800" b="1" i="0" u="none" strike="noStrike" cap="none" normalizeH="0" baseline="0" dirty="0">
                <a:ln>
                  <a:noFill/>
                </a:ln>
                <a:solidFill>
                  <a:schemeClr val="tx1"/>
                </a:solidFill>
                <a:effectLst/>
                <a:latin typeface="var(--jp-code-font-family)"/>
              </a:rPr>
            </a:br>
            <a:br>
              <a:rPr kumimoji="0" lang="en-US" altLang="en-US" sz="1800" b="1" i="0" u="none" strike="noStrike" cap="none" normalizeH="0" baseline="0" dirty="0">
                <a:ln>
                  <a:noFill/>
                </a:ln>
                <a:solidFill>
                  <a:schemeClr val="tx1"/>
                </a:solidFill>
                <a:effectLst/>
                <a:latin typeface="var(--jp-code-font-family)"/>
              </a:rPr>
            </a:br>
            <a:r>
              <a:rPr kumimoji="0" lang="en-US" altLang="en-US" sz="1800" b="1" i="0" u="none" strike="noStrike" cap="none" normalizeH="0" baseline="0" dirty="0">
                <a:ln>
                  <a:noFill/>
                </a:ln>
                <a:solidFill>
                  <a:schemeClr val="tx1"/>
                </a:solidFill>
                <a:effectLst/>
                <a:latin typeface="var(--jp-code-font-family)"/>
              </a:rPr>
              <a:t>CO-</a:t>
            </a:r>
            <a:r>
              <a:rPr kumimoji="0" lang="en-US" altLang="en-US" sz="1800" b="1" i="0" u="none" strike="noStrike" cap="none" normalizeH="0" baseline="0" dirty="0" err="1">
                <a:ln>
                  <a:noFill/>
                </a:ln>
                <a:solidFill>
                  <a:schemeClr val="tx1"/>
                </a:solidFill>
                <a:effectLst/>
                <a:latin typeface="var(--jp-code-font-family)"/>
              </a:rPr>
              <a:t>Ea</a:t>
            </a:r>
            <a:r>
              <a:rPr kumimoji="0" lang="en-US" altLang="en-US" sz="1800" b="1" i="0" u="none" strike="noStrike" cap="none" normalizeH="0" baseline="0" dirty="0">
                <a:ln>
                  <a:noFill/>
                </a:ln>
                <a:solidFill>
                  <a:schemeClr val="tx1"/>
                </a:solidFill>
                <a:effectLst/>
                <a:latin typeface="var(--jp-code-font-family)"/>
              </a:rPr>
              <a:t>: 3.25 </a:t>
            </a:r>
            <a:br>
              <a:rPr kumimoji="0" lang="en-US" altLang="en-US" sz="1800" b="1" i="0" u="none" strike="noStrike" cap="none" normalizeH="0" baseline="0" dirty="0">
                <a:ln>
                  <a:noFill/>
                </a:ln>
                <a:solidFill>
                  <a:schemeClr val="tx1"/>
                </a:solidFill>
                <a:effectLst/>
                <a:latin typeface="var(--jp-code-font-family)"/>
              </a:rPr>
            </a:br>
            <a:r>
              <a:rPr kumimoji="0" lang="en-US" altLang="en-US" sz="1800" b="1" i="0" u="none" strike="noStrike" cap="none" normalizeH="0" baseline="0" dirty="0">
                <a:ln>
                  <a:noFill/>
                </a:ln>
                <a:solidFill>
                  <a:schemeClr val="tx1"/>
                </a:solidFill>
                <a:effectLst/>
                <a:latin typeface="var(--jp-code-font-family)"/>
              </a:rPr>
              <a:t>CO-Ey: 2.52 </a:t>
            </a:r>
            <a:br>
              <a:rPr kumimoji="0" lang="en-US" altLang="en-US" sz="1800" b="1" i="0" u="none" strike="noStrike" cap="none" normalizeH="0" baseline="0" dirty="0">
                <a:ln>
                  <a:noFill/>
                </a:ln>
                <a:solidFill>
                  <a:schemeClr val="tx1"/>
                </a:solidFill>
                <a:effectLst/>
                <a:latin typeface="var(--jp-code-font-family)"/>
              </a:rPr>
            </a:br>
            <a:r>
              <a:rPr kumimoji="0" lang="en-US" altLang="en-US" sz="1800" b="1" i="0" u="none" strike="noStrike" cap="none" normalizeH="0" baseline="0" dirty="0">
                <a:ln>
                  <a:noFill/>
                </a:ln>
                <a:solidFill>
                  <a:schemeClr val="tx1"/>
                </a:solidFill>
                <a:effectLst/>
                <a:latin typeface="var(--jp-code-font-family)"/>
              </a:rPr>
              <a:t>CO-Me: 5.59 </a:t>
            </a:r>
            <a:br>
              <a:rPr kumimoji="0" lang="en-US" altLang="en-US" sz="1800" b="1" i="0" u="none" strike="noStrike" cap="none" normalizeH="0" baseline="0" dirty="0">
                <a:ln>
                  <a:noFill/>
                </a:ln>
                <a:solidFill>
                  <a:schemeClr val="tx1"/>
                </a:solidFill>
                <a:effectLst/>
                <a:latin typeface="var(--jp-code-font-family)"/>
              </a:rPr>
            </a:br>
            <a:r>
              <a:rPr kumimoji="0" lang="en-US" altLang="en-US" sz="1800" b="1" i="0" u="none" strike="noStrike" cap="none" normalizeH="0" baseline="0" dirty="0" err="1">
                <a:ln>
                  <a:noFill/>
                </a:ln>
                <a:solidFill>
                  <a:schemeClr val="tx1"/>
                </a:solidFill>
                <a:effectLst/>
                <a:latin typeface="var(--jp-code-font-family)"/>
              </a:rPr>
              <a:t>Ea</a:t>
            </a:r>
            <a:r>
              <a:rPr kumimoji="0" lang="en-US" altLang="en-US" sz="1800" b="1" i="0" u="none" strike="noStrike" cap="none" normalizeH="0" baseline="0" dirty="0">
                <a:ln>
                  <a:noFill/>
                </a:ln>
                <a:solidFill>
                  <a:schemeClr val="tx1"/>
                </a:solidFill>
                <a:effectLst/>
                <a:latin typeface="var(--jp-code-font-family)"/>
              </a:rPr>
              <a:t>-Ey: 1.78 </a:t>
            </a:r>
            <a:br>
              <a:rPr kumimoji="0" lang="en-US" altLang="en-US" sz="1800" b="1" i="0" u="none" strike="noStrike" cap="none" normalizeH="0" baseline="0" dirty="0">
                <a:ln>
                  <a:noFill/>
                </a:ln>
                <a:solidFill>
                  <a:schemeClr val="tx1"/>
                </a:solidFill>
                <a:effectLst/>
                <a:latin typeface="var(--jp-code-font-family)"/>
              </a:rPr>
            </a:br>
            <a:r>
              <a:rPr kumimoji="0" lang="en-US" altLang="en-US" sz="1800" b="1" i="0" u="none" strike="noStrike" cap="none" normalizeH="0" baseline="0" dirty="0" err="1">
                <a:ln>
                  <a:noFill/>
                </a:ln>
                <a:solidFill>
                  <a:schemeClr val="tx1"/>
                </a:solidFill>
                <a:effectLst/>
                <a:latin typeface="var(--jp-code-font-family)"/>
              </a:rPr>
              <a:t>Ea</a:t>
            </a:r>
            <a:r>
              <a:rPr kumimoji="0" lang="en-US" altLang="en-US" sz="1800" b="1" i="0" u="none" strike="noStrike" cap="none" normalizeH="0" baseline="0" dirty="0">
                <a:ln>
                  <a:noFill/>
                </a:ln>
                <a:solidFill>
                  <a:schemeClr val="tx1"/>
                </a:solidFill>
                <a:effectLst/>
                <a:latin typeface="var(--jp-code-font-family)"/>
              </a:rPr>
              <a:t>-Me: 5.40 </a:t>
            </a:r>
            <a:br>
              <a:rPr kumimoji="0" lang="en-US" altLang="en-US" sz="1800" b="1" i="0" u="none" strike="noStrike" cap="none" normalizeH="0" baseline="0" dirty="0">
                <a:ln>
                  <a:noFill/>
                </a:ln>
                <a:solidFill>
                  <a:schemeClr val="tx1"/>
                </a:solidFill>
                <a:effectLst/>
                <a:latin typeface="var(--jp-code-font-family)"/>
              </a:rPr>
            </a:br>
            <a:r>
              <a:rPr kumimoji="0" lang="en-US" altLang="en-US" sz="1800" b="1" i="0" u="none" strike="noStrike" cap="none" normalizeH="0" baseline="0" dirty="0">
                <a:ln>
                  <a:noFill/>
                </a:ln>
                <a:solidFill>
                  <a:schemeClr val="tx1"/>
                </a:solidFill>
                <a:effectLst/>
                <a:latin typeface="var(--jp-code-font-family)"/>
              </a:rPr>
              <a:t>Ey-Me: 3.87</a:t>
            </a:r>
            <a:r>
              <a:rPr kumimoji="0" lang="en-US" altLang="en-US" sz="1800" b="1" i="0" u="none" strike="noStrike" cap="none" normalizeH="0" baseline="0" dirty="0">
                <a:ln>
                  <a:noFill/>
                </a:ln>
                <a:solidFill>
                  <a:schemeClr val="tx1"/>
                </a:solidFill>
                <a:effectLst/>
              </a:rPr>
              <a:t> </a:t>
            </a:r>
            <a:br>
              <a:rPr kumimoji="0" lang="en-US" altLang="en-US" sz="1800" b="1" i="0" u="none" strike="noStrike" cap="none" normalizeH="0" baseline="0" dirty="0">
                <a:ln>
                  <a:noFill/>
                </a:ln>
                <a:solidFill>
                  <a:schemeClr val="tx1"/>
                </a:solidFill>
                <a:effectLst/>
                <a:latin typeface="Arial" panose="020B0604020202020204" pitchFamily="34" charset="0"/>
              </a:rPr>
            </a:br>
            <a:endParaRPr lang="en-IN" sz="1800" dirty="0"/>
          </a:p>
        </p:txBody>
      </p:sp>
      <p:pic>
        <p:nvPicPr>
          <p:cNvPr id="5" name="Content Placeholder 4">
            <a:extLst>
              <a:ext uri="{FF2B5EF4-FFF2-40B4-BE49-F238E27FC236}">
                <a16:creationId xmlns:a16="http://schemas.microsoft.com/office/drawing/2014/main" id="{05A4DAB2-9166-8ED4-CABE-D730192FC6B2}"/>
              </a:ext>
            </a:extLst>
          </p:cNvPr>
          <p:cNvPicPr>
            <a:picLocks noGrp="1" noChangeAspect="1"/>
          </p:cNvPicPr>
          <p:nvPr>
            <p:ph idx="1"/>
          </p:nvPr>
        </p:nvPicPr>
        <p:blipFill>
          <a:blip r:embed="rId2"/>
          <a:stretch>
            <a:fillRect/>
          </a:stretch>
        </p:blipFill>
        <p:spPr>
          <a:xfrm>
            <a:off x="4178075" y="863600"/>
            <a:ext cx="6696526" cy="5121275"/>
          </a:xfrm>
        </p:spPr>
      </p:pic>
      <p:pic>
        <p:nvPicPr>
          <p:cNvPr id="4" name="Picture 3">
            <a:extLst>
              <a:ext uri="{FF2B5EF4-FFF2-40B4-BE49-F238E27FC236}">
                <a16:creationId xmlns:a16="http://schemas.microsoft.com/office/drawing/2014/main" id="{04645BE6-3E11-19F5-EA91-FDEA5DDE1866}"/>
              </a:ext>
            </a:extLst>
          </p:cNvPr>
          <p:cNvPicPr>
            <a:picLocks noChangeAspect="1"/>
          </p:cNvPicPr>
          <p:nvPr/>
        </p:nvPicPr>
        <p:blipFill>
          <a:blip r:embed="rId3"/>
          <a:stretch>
            <a:fillRect/>
          </a:stretch>
        </p:blipFill>
        <p:spPr>
          <a:xfrm>
            <a:off x="621565" y="3105218"/>
            <a:ext cx="1922130" cy="638035"/>
          </a:xfrm>
          <a:prstGeom prst="rect">
            <a:avLst/>
          </a:prstGeom>
        </p:spPr>
      </p:pic>
    </p:spTree>
    <p:extLst>
      <p:ext uri="{BB962C8B-B14F-4D97-AF65-F5344CB8AC3E}">
        <p14:creationId xmlns:p14="http://schemas.microsoft.com/office/powerpoint/2010/main" val="151403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859DE0B-96C2-CF71-0A10-B695371A1DA0}"/>
              </a:ext>
            </a:extLst>
          </p:cNvPr>
          <p:cNvSpPr>
            <a:spLocks noGrp="1"/>
          </p:cNvSpPr>
          <p:nvPr>
            <p:ph type="body" sz="half" idx="2"/>
          </p:nvPr>
        </p:nvSpPr>
        <p:spPr>
          <a:xfrm>
            <a:off x="256031" y="3494176"/>
            <a:ext cx="3189901" cy="2321990"/>
          </a:xfrm>
        </p:spPr>
        <p:txBody>
          <a:bodyPr/>
          <a:lstStyle/>
          <a:p>
            <a:r>
              <a:rPr lang="en-IN" dirty="0"/>
              <a:t>.</a:t>
            </a:r>
          </a:p>
        </p:txBody>
      </p:sp>
      <p:sp>
        <p:nvSpPr>
          <p:cNvPr id="5" name="Rectangle 1">
            <a:extLst>
              <a:ext uri="{FF2B5EF4-FFF2-40B4-BE49-F238E27FC236}">
                <a16:creationId xmlns:a16="http://schemas.microsoft.com/office/drawing/2014/main" id="{13BD2C2D-6338-7358-74BD-70CC9E7DF1AB}"/>
              </a:ext>
            </a:extLst>
          </p:cNvPr>
          <p:cNvSpPr>
            <a:spLocks noGrp="1" noChangeArrowheads="1"/>
          </p:cNvSpPr>
          <p:nvPr>
            <p:ph type="title"/>
          </p:nvPr>
        </p:nvSpPr>
        <p:spPr bwMode="auto">
          <a:xfrm>
            <a:off x="685799" y="1034742"/>
            <a:ext cx="707813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Arial" panose="020B0604020202020204" pitchFamily="34" charset="0"/>
              </a:rPr>
              <a:t>Wilks Lambda Method</a:t>
            </a:r>
          </a:p>
        </p:txBody>
      </p:sp>
      <p:sp>
        <p:nvSpPr>
          <p:cNvPr id="9" name="Content Placeholder 8">
            <a:extLst>
              <a:ext uri="{FF2B5EF4-FFF2-40B4-BE49-F238E27FC236}">
                <a16:creationId xmlns:a16="http://schemas.microsoft.com/office/drawing/2014/main" id="{18DC25F9-0B97-9FEC-387F-95099C4529B8}"/>
              </a:ext>
            </a:extLst>
          </p:cNvPr>
          <p:cNvSpPr>
            <a:spLocks noGrp="1"/>
          </p:cNvSpPr>
          <p:nvPr>
            <p:ph idx="1"/>
          </p:nvPr>
        </p:nvSpPr>
        <p:spPr>
          <a:xfrm>
            <a:off x="3445932" y="1599015"/>
            <a:ext cx="7737180" cy="4605972"/>
          </a:xfrm>
        </p:spPr>
        <p:txBody>
          <a:bodyPr>
            <a:normAutofit fontScale="62500" lnSpcReduction="2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dirty="0">
                <a:latin typeface="Californian FB" panose="0207040306080B030204" pitchFamily="18" charset="0"/>
              </a:rPr>
              <a:t>Wilks lambda is defined as :</a:t>
            </a:r>
          </a:p>
          <a:p>
            <a:pPr marL="0" indent="0">
              <a:buNone/>
            </a:pPr>
            <a:r>
              <a:rPr lang="en-IN" dirty="0">
                <a:latin typeface="Californian FB" panose="0207040306080B030204" pitchFamily="18" charset="0"/>
              </a:rPr>
              <a:t> </a:t>
            </a:r>
          </a:p>
          <a:p>
            <a:pPr marL="0" indent="0">
              <a:buNone/>
            </a:pPr>
            <a:r>
              <a:rPr lang="en-US" dirty="0">
                <a:latin typeface="Californian FB" panose="0207040306080B030204" pitchFamily="18" charset="0"/>
              </a:rPr>
              <a:t>The parameter B is a matrix indicating how the mean vector of each group is spread out from the overall mean vector.</a:t>
            </a:r>
          </a:p>
          <a:p>
            <a:pPr marL="0" indent="0">
              <a:buNone/>
            </a:pPr>
            <a:endParaRPr lang="en-IN" dirty="0">
              <a:latin typeface="Californian FB" panose="0207040306080B030204" pitchFamily="18" charset="0"/>
            </a:endParaRPr>
          </a:p>
          <a:p>
            <a:pPr marL="0" indent="0">
              <a:buNone/>
            </a:pPr>
            <a:endParaRPr lang="en-IN" dirty="0">
              <a:latin typeface="Californian FB" panose="0207040306080B030204" pitchFamily="18" charset="0"/>
            </a:endParaRPr>
          </a:p>
          <a:p>
            <a:pPr marL="0" indent="0">
              <a:buNone/>
            </a:pPr>
            <a:r>
              <a:rPr lang="en-US" dirty="0">
                <a:latin typeface="Californian FB" panose="0207040306080B030204" pitchFamily="18" charset="0"/>
              </a:rPr>
              <a:t>The parameter g is the number of groups (sensors) and </a:t>
            </a:r>
            <a:r>
              <a:rPr lang="en-US" dirty="0" err="1">
                <a:latin typeface="Californian FB" panose="0207040306080B030204" pitchFamily="18" charset="0"/>
              </a:rPr>
              <a:t>ni</a:t>
            </a:r>
            <a:r>
              <a:rPr lang="en-US" dirty="0">
                <a:latin typeface="Californian FB" panose="0207040306080B030204" pitchFamily="18" charset="0"/>
              </a:rPr>
              <a:t> is the number of patterns that belong to the </a:t>
            </a:r>
            <a:r>
              <a:rPr lang="en-US" dirty="0" err="1">
                <a:latin typeface="Californian FB" panose="0207040306080B030204" pitchFamily="18" charset="0"/>
              </a:rPr>
              <a:t>i‐th</a:t>
            </a:r>
            <a:r>
              <a:rPr lang="en-US" dirty="0">
                <a:latin typeface="Californian FB" panose="0207040306080B030204" pitchFamily="18" charset="0"/>
              </a:rPr>
              <a:t> group. The parameter xi is the mean of the </a:t>
            </a:r>
            <a:r>
              <a:rPr lang="en-US" dirty="0" err="1">
                <a:latin typeface="Californian FB" panose="0207040306080B030204" pitchFamily="18" charset="0"/>
              </a:rPr>
              <a:t>i‐th</a:t>
            </a:r>
            <a:r>
              <a:rPr lang="en-US" dirty="0">
                <a:latin typeface="Californian FB" panose="0207040306080B030204" pitchFamily="18" charset="0"/>
              </a:rPr>
              <a:t> group and x is the overall mean.</a:t>
            </a:r>
            <a:r>
              <a:rPr lang="en-IN" dirty="0">
                <a:latin typeface="Californian FB" panose="0207040306080B030204" pitchFamily="18" charset="0"/>
              </a:rPr>
              <a:t>.</a:t>
            </a:r>
            <a:r>
              <a:rPr lang="en-US" dirty="0">
                <a:latin typeface="Californian FB" panose="0207040306080B030204" pitchFamily="18" charset="0"/>
              </a:rPr>
              <a:t>The parameter W is a matrix indicating how the data vectors of each group are spread out from the average vector of the group and represents the variance within the group.</a:t>
            </a:r>
          </a:p>
          <a:p>
            <a:pPr marL="0" indent="0">
              <a:buNone/>
            </a:pPr>
            <a:endParaRPr lang="en-US" dirty="0">
              <a:latin typeface="Californian FB" panose="0207040306080B030204" pitchFamily="18" charset="0"/>
            </a:endParaRPr>
          </a:p>
          <a:p>
            <a:pPr marL="0" indent="0">
              <a:buNone/>
            </a:pPr>
            <a:endParaRPr lang="en-US" dirty="0">
              <a:latin typeface="Californian FB" panose="0207040306080B030204" pitchFamily="18" charset="0"/>
            </a:endParaRPr>
          </a:p>
          <a:p>
            <a:pPr marL="0" indent="0">
              <a:buNone/>
            </a:pPr>
            <a:r>
              <a:rPr lang="en-US" dirty="0">
                <a:latin typeface="Californian FB" panose="0207040306080B030204" pitchFamily="18" charset="0"/>
              </a:rPr>
              <a:t>The parameter </a:t>
            </a:r>
            <a:r>
              <a:rPr lang="en-US" dirty="0" err="1">
                <a:latin typeface="Californian FB" panose="0207040306080B030204" pitchFamily="18" charset="0"/>
              </a:rPr>
              <a:t>xij</a:t>
            </a:r>
            <a:r>
              <a:rPr lang="en-US" dirty="0">
                <a:latin typeface="Californian FB" panose="0207040306080B030204" pitchFamily="18" charset="0"/>
              </a:rPr>
              <a:t> is the value of the j‐</a:t>
            </a:r>
            <a:r>
              <a:rPr lang="en-US" dirty="0" err="1">
                <a:latin typeface="Californian FB" panose="0207040306080B030204" pitchFamily="18" charset="0"/>
              </a:rPr>
              <a:t>th</a:t>
            </a:r>
            <a:r>
              <a:rPr lang="en-US" dirty="0">
                <a:latin typeface="Californian FB" panose="0207040306080B030204" pitchFamily="18" charset="0"/>
              </a:rPr>
              <a:t> sensor of the </a:t>
            </a:r>
            <a:r>
              <a:rPr lang="en-US" dirty="0" err="1">
                <a:latin typeface="Californian FB" panose="0207040306080B030204" pitchFamily="18" charset="0"/>
              </a:rPr>
              <a:t>i‐th</a:t>
            </a:r>
            <a:r>
              <a:rPr lang="en-US" dirty="0">
                <a:latin typeface="Californian FB" panose="0207040306080B030204" pitchFamily="18" charset="0"/>
              </a:rPr>
              <a:t> group.</a:t>
            </a:r>
          </a:p>
          <a:p>
            <a:pPr marL="0" indent="0">
              <a:buNone/>
            </a:pPr>
            <a:endParaRPr lang="en-IN" dirty="0"/>
          </a:p>
          <a:p>
            <a:pPr marL="0" indent="0">
              <a:buNone/>
            </a:pPr>
            <a:endParaRPr lang="en-IN" dirty="0"/>
          </a:p>
        </p:txBody>
      </p:sp>
      <p:pic>
        <p:nvPicPr>
          <p:cNvPr id="11" name="Picture 10">
            <a:extLst>
              <a:ext uri="{FF2B5EF4-FFF2-40B4-BE49-F238E27FC236}">
                <a16:creationId xmlns:a16="http://schemas.microsoft.com/office/drawing/2014/main" id="{FDE35B86-5991-F9D7-0D64-6F112C015570}"/>
              </a:ext>
            </a:extLst>
          </p:cNvPr>
          <p:cNvPicPr>
            <a:picLocks noChangeAspect="1"/>
          </p:cNvPicPr>
          <p:nvPr/>
        </p:nvPicPr>
        <p:blipFill>
          <a:blip r:embed="rId2"/>
          <a:stretch>
            <a:fillRect/>
          </a:stretch>
        </p:blipFill>
        <p:spPr>
          <a:xfrm>
            <a:off x="6170663" y="2685734"/>
            <a:ext cx="1310754" cy="556308"/>
          </a:xfrm>
          <a:prstGeom prst="rect">
            <a:avLst/>
          </a:prstGeom>
        </p:spPr>
      </p:pic>
      <p:pic>
        <p:nvPicPr>
          <p:cNvPr id="13" name="Picture 12">
            <a:extLst>
              <a:ext uri="{FF2B5EF4-FFF2-40B4-BE49-F238E27FC236}">
                <a16:creationId xmlns:a16="http://schemas.microsoft.com/office/drawing/2014/main" id="{5BB21370-A451-73D9-F9E2-4E55D88DC8F1}"/>
              </a:ext>
            </a:extLst>
          </p:cNvPr>
          <p:cNvPicPr>
            <a:picLocks noChangeAspect="1"/>
          </p:cNvPicPr>
          <p:nvPr/>
        </p:nvPicPr>
        <p:blipFill>
          <a:blip r:embed="rId3"/>
          <a:stretch>
            <a:fillRect/>
          </a:stretch>
        </p:blipFill>
        <p:spPr>
          <a:xfrm>
            <a:off x="5999761" y="3694809"/>
            <a:ext cx="1790855" cy="487722"/>
          </a:xfrm>
          <a:prstGeom prst="rect">
            <a:avLst/>
          </a:prstGeom>
        </p:spPr>
      </p:pic>
      <p:pic>
        <p:nvPicPr>
          <p:cNvPr id="15" name="Picture 14">
            <a:extLst>
              <a:ext uri="{FF2B5EF4-FFF2-40B4-BE49-F238E27FC236}">
                <a16:creationId xmlns:a16="http://schemas.microsoft.com/office/drawing/2014/main" id="{FFC94276-D47F-6710-9A61-ADA6F9FD22C3}"/>
              </a:ext>
            </a:extLst>
          </p:cNvPr>
          <p:cNvPicPr>
            <a:picLocks noChangeAspect="1"/>
          </p:cNvPicPr>
          <p:nvPr/>
        </p:nvPicPr>
        <p:blipFill>
          <a:blip r:embed="rId4"/>
          <a:stretch>
            <a:fillRect/>
          </a:stretch>
        </p:blipFill>
        <p:spPr>
          <a:xfrm>
            <a:off x="5999761" y="5002526"/>
            <a:ext cx="1996613" cy="510584"/>
          </a:xfrm>
          <a:prstGeom prst="rect">
            <a:avLst/>
          </a:prstGeom>
        </p:spPr>
      </p:pic>
      <mc:AlternateContent xmlns:mc="http://schemas.openxmlformats.org/markup-compatibility/2006" xmlns:p14="http://schemas.microsoft.com/office/powerpoint/2010/main">
        <mc:Choice Requires="p14">
          <p:contentPart p14:bwMode="auto" r:id="rId5">
            <p14:nvContentPartPr>
              <p14:cNvPr id="24" name="Ink 23">
                <a:extLst>
                  <a:ext uri="{FF2B5EF4-FFF2-40B4-BE49-F238E27FC236}">
                    <a16:creationId xmlns:a16="http://schemas.microsoft.com/office/drawing/2014/main" id="{4ADAD90B-5A28-96F4-7B9E-10195A8AC5D6}"/>
                  </a:ext>
                </a:extLst>
              </p14:cNvPr>
              <p14:cNvContentPartPr/>
              <p14:nvPr/>
            </p14:nvContentPartPr>
            <p14:xfrm>
              <a:off x="-524947" y="2116707"/>
              <a:ext cx="360" cy="360"/>
            </p14:xfrm>
          </p:contentPart>
        </mc:Choice>
        <mc:Fallback xmlns="">
          <p:pic>
            <p:nvPicPr>
              <p:cNvPr id="24" name="Ink 23">
                <a:extLst>
                  <a:ext uri="{FF2B5EF4-FFF2-40B4-BE49-F238E27FC236}">
                    <a16:creationId xmlns:a16="http://schemas.microsoft.com/office/drawing/2014/main" id="{4ADAD90B-5A28-96F4-7B9E-10195A8AC5D6}"/>
                  </a:ext>
                </a:extLst>
              </p:cNvPr>
              <p:cNvPicPr/>
              <p:nvPr/>
            </p:nvPicPr>
            <p:blipFill>
              <a:blip r:embed="rId6"/>
              <a:stretch>
                <a:fillRect/>
              </a:stretch>
            </p:blipFill>
            <p:spPr>
              <a:xfrm>
                <a:off x="-542587" y="2098707"/>
                <a:ext cx="36000" cy="36000"/>
              </a:xfrm>
              <a:prstGeom prst="rect">
                <a:avLst/>
              </a:prstGeom>
            </p:spPr>
          </p:pic>
        </mc:Fallback>
      </mc:AlternateContent>
    </p:spTree>
    <p:extLst>
      <p:ext uri="{BB962C8B-B14F-4D97-AF65-F5344CB8AC3E}">
        <p14:creationId xmlns:p14="http://schemas.microsoft.com/office/powerpoint/2010/main" val="95187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B427-4065-D631-5925-941641EB9576}"/>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D448E1A4-B3C5-B34B-9E8D-FAE91060CB2E}"/>
              </a:ext>
            </a:extLst>
          </p:cNvPr>
          <p:cNvSpPr>
            <a:spLocks noGrp="1"/>
          </p:cNvSpPr>
          <p:nvPr>
            <p:ph idx="1"/>
          </p:nvPr>
        </p:nvSpPr>
        <p:spPr>
          <a:xfrm>
            <a:off x="3869268" y="1738859"/>
            <a:ext cx="7315200" cy="4245889"/>
          </a:xfrm>
        </p:spPr>
        <p:txBody>
          <a:bodyPr/>
          <a:lstStyle/>
          <a:p>
            <a:r>
              <a:rPr lang="en-US" dirty="0">
                <a:latin typeface="Californian FB" panose="0207040306080B030204" pitchFamily="18" charset="0"/>
              </a:rPr>
              <a:t>The parameter Λ(m) is expressed as follows:</a:t>
            </a:r>
          </a:p>
          <a:p>
            <a:endParaRPr lang="en-US" dirty="0">
              <a:latin typeface="Californian FB" panose="0207040306080B030204" pitchFamily="18" charset="0"/>
            </a:endParaRPr>
          </a:p>
          <a:p>
            <a:endParaRPr lang="en-US" dirty="0">
              <a:latin typeface="Californian FB" panose="0207040306080B030204" pitchFamily="18" charset="0"/>
            </a:endParaRPr>
          </a:p>
          <a:p>
            <a:endParaRPr lang="en-US" dirty="0">
              <a:latin typeface="Californian FB" panose="0207040306080B030204" pitchFamily="18" charset="0"/>
            </a:endParaRPr>
          </a:p>
          <a:p>
            <a:r>
              <a:rPr lang="en-US" dirty="0">
                <a:latin typeface="Californian FB" panose="0207040306080B030204" pitchFamily="18" charset="0"/>
              </a:rPr>
              <a:t>Then, the right‐hand term is separated and shown as U(m), where m is the sensor. The parameter U(m) is a value obtained by dividing the variance within the group of each sensor by the total variance of each sensor, and the closer the value is to 1, the greater the discriminative power of the sensor</a:t>
            </a:r>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037D84ED-CDC6-53C8-2690-6D4D6738ADBD}"/>
              </a:ext>
            </a:extLst>
          </p:cNvPr>
          <p:cNvPicPr>
            <a:picLocks noChangeAspect="1"/>
          </p:cNvPicPr>
          <p:nvPr/>
        </p:nvPicPr>
        <p:blipFill>
          <a:blip r:embed="rId2"/>
          <a:stretch>
            <a:fillRect/>
          </a:stretch>
        </p:blipFill>
        <p:spPr>
          <a:xfrm>
            <a:off x="5518926" y="1738859"/>
            <a:ext cx="2711361" cy="801951"/>
          </a:xfrm>
          <a:prstGeom prst="rect">
            <a:avLst/>
          </a:prstGeom>
        </p:spPr>
      </p:pic>
      <p:pic>
        <p:nvPicPr>
          <p:cNvPr id="7" name="Picture 6">
            <a:extLst>
              <a:ext uri="{FF2B5EF4-FFF2-40B4-BE49-F238E27FC236}">
                <a16:creationId xmlns:a16="http://schemas.microsoft.com/office/drawing/2014/main" id="{464E2B3F-F102-E541-C058-C4837FB83BB7}"/>
              </a:ext>
            </a:extLst>
          </p:cNvPr>
          <p:cNvPicPr>
            <a:picLocks noChangeAspect="1"/>
          </p:cNvPicPr>
          <p:nvPr/>
        </p:nvPicPr>
        <p:blipFill>
          <a:blip r:embed="rId3"/>
          <a:stretch>
            <a:fillRect/>
          </a:stretch>
        </p:blipFill>
        <p:spPr>
          <a:xfrm>
            <a:off x="6230911" y="4654918"/>
            <a:ext cx="1668925" cy="801951"/>
          </a:xfrm>
          <a:prstGeom prst="rect">
            <a:avLst/>
          </a:prstGeom>
        </p:spPr>
      </p:pic>
    </p:spTree>
    <p:extLst>
      <p:ext uri="{BB962C8B-B14F-4D97-AF65-F5344CB8AC3E}">
        <p14:creationId xmlns:p14="http://schemas.microsoft.com/office/powerpoint/2010/main" val="12404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D34A0B-94E5-4F36-6684-B54D46502EC9}"/>
              </a:ext>
            </a:extLst>
          </p:cNvPr>
          <p:cNvSpPr>
            <a:spLocks noChangeArrowheads="1"/>
          </p:cNvSpPr>
          <p:nvPr/>
        </p:nvSpPr>
        <p:spPr bwMode="auto">
          <a:xfrm>
            <a:off x="644577" y="30355"/>
            <a:ext cx="10303285"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var(--jp-code-font-family)"/>
              </a:rPr>
              <a:t>Required sensors: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var(--jp-code-font-family)"/>
              </a:rPr>
              <a:t>Other four sensors are eliminated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var(--jp-code-font-family)"/>
              </a:rPr>
              <a:t>because their U(m) values were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var(--jp-code-font-family)"/>
              </a:rPr>
              <a:t>much smaller.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ar(--jp-code-font-family)"/>
              </a:rPr>
              <a:t>Euclidean distances between gas pairs:                                         PCA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ar(--jp-code-font-family)"/>
              </a:rPr>
              <a:t>CO-</a:t>
            </a:r>
            <a:r>
              <a:rPr kumimoji="0" lang="en-US" altLang="en-US" b="0" i="0" u="none" strike="noStrike" cap="none" normalizeH="0" baseline="0" dirty="0" err="1">
                <a:ln>
                  <a:noFill/>
                </a:ln>
                <a:solidFill>
                  <a:schemeClr val="tx1"/>
                </a:solidFill>
                <a:effectLst/>
                <a:latin typeface="var(--jp-code-font-family)"/>
              </a:rPr>
              <a:t>Ea</a:t>
            </a:r>
            <a:r>
              <a:rPr kumimoji="0" lang="en-US" altLang="en-US" b="0" i="0" u="none" strike="noStrike" cap="none" normalizeH="0" baseline="0" dirty="0">
                <a:ln>
                  <a:noFill/>
                </a:ln>
                <a:solidFill>
                  <a:schemeClr val="tx1"/>
                </a:solidFill>
                <a:effectLst/>
                <a:latin typeface="var(--jp-code-font-family)"/>
              </a:rPr>
              <a:t>: </a:t>
            </a:r>
            <a:r>
              <a:rPr lang="en-US" altLang="en-US" dirty="0">
                <a:latin typeface="var(--jp-code-font-family)"/>
              </a:rPr>
              <a:t>2.29</a:t>
            </a:r>
            <a:endParaRPr kumimoji="0" lang="en-US" altLang="en-US"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ar(--jp-code-font-family)"/>
              </a:rPr>
              <a:t>CO-Ey: </a:t>
            </a:r>
            <a:r>
              <a:rPr lang="en-US" altLang="en-US" dirty="0">
                <a:latin typeface="var(--jp-code-font-family)"/>
              </a:rPr>
              <a:t>1.96</a:t>
            </a:r>
            <a:endParaRPr kumimoji="0" lang="en-US" altLang="en-US"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ar(--jp-code-font-family)"/>
              </a:rPr>
              <a:t>CO-Me: </a:t>
            </a:r>
            <a:r>
              <a:rPr lang="en-US" altLang="en-US" dirty="0">
                <a:latin typeface="var(--jp-code-font-family)"/>
              </a:rPr>
              <a:t>4.73</a:t>
            </a:r>
            <a:endParaRPr kumimoji="0" lang="en-US" altLang="en-US"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var(--jp-code-font-family)"/>
              </a:rPr>
              <a:t>Ea</a:t>
            </a:r>
            <a:r>
              <a:rPr kumimoji="0" lang="en-US" altLang="en-US" b="0" i="0" u="none" strike="noStrike" cap="none" normalizeH="0" baseline="0" dirty="0">
                <a:ln>
                  <a:noFill/>
                </a:ln>
                <a:solidFill>
                  <a:schemeClr val="tx1"/>
                </a:solidFill>
                <a:effectLst/>
                <a:latin typeface="var(--jp-code-font-family)"/>
              </a:rPr>
              <a:t>-Ey: 1.61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ar(--jp-code-font-family)"/>
              </a:rPr>
              <a:t>Ea-Me</a:t>
            </a:r>
            <a:r>
              <a:rPr lang="en-US" altLang="en-US" dirty="0">
                <a:latin typeface="var(--jp-code-font-family)"/>
              </a:rPr>
              <a:t>:4.5</a:t>
            </a:r>
            <a:endParaRPr kumimoji="0" lang="en-US" altLang="en-US"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ar(--jp-code-font-family)"/>
              </a:rPr>
              <a:t>Ey-Me: </a:t>
            </a:r>
            <a:r>
              <a:rPr lang="en-US" altLang="en-US" dirty="0">
                <a:latin typeface="var(--jp-code-font-family)"/>
              </a:rPr>
              <a:t>3.10</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78F6937-D4FB-8B8C-C763-6240A6DF01B0}"/>
              </a:ext>
            </a:extLst>
          </p:cNvPr>
          <p:cNvPicPr>
            <a:picLocks noChangeAspect="1"/>
          </p:cNvPicPr>
          <p:nvPr/>
        </p:nvPicPr>
        <p:blipFill>
          <a:blip r:embed="rId2"/>
          <a:stretch>
            <a:fillRect/>
          </a:stretch>
        </p:blipFill>
        <p:spPr>
          <a:xfrm>
            <a:off x="555400" y="725888"/>
            <a:ext cx="2513778" cy="842054"/>
          </a:xfrm>
          <a:prstGeom prst="rect">
            <a:avLst/>
          </a:prstGeom>
        </p:spPr>
      </p:pic>
      <p:pic>
        <p:nvPicPr>
          <p:cNvPr id="8" name="Picture 7">
            <a:extLst>
              <a:ext uri="{FF2B5EF4-FFF2-40B4-BE49-F238E27FC236}">
                <a16:creationId xmlns:a16="http://schemas.microsoft.com/office/drawing/2014/main" id="{4BAF7E8A-78F9-395A-FDFB-91973E27C417}"/>
              </a:ext>
            </a:extLst>
          </p:cNvPr>
          <p:cNvPicPr>
            <a:picLocks noChangeAspect="1"/>
          </p:cNvPicPr>
          <p:nvPr/>
        </p:nvPicPr>
        <p:blipFill>
          <a:blip r:embed="rId3"/>
          <a:stretch>
            <a:fillRect/>
          </a:stretch>
        </p:blipFill>
        <p:spPr>
          <a:xfrm>
            <a:off x="4365190" y="839449"/>
            <a:ext cx="7431953" cy="5751552"/>
          </a:xfrm>
          <a:prstGeom prst="rect">
            <a:avLst/>
          </a:prstGeom>
        </p:spPr>
      </p:pic>
    </p:spTree>
    <p:extLst>
      <p:ext uri="{BB962C8B-B14F-4D97-AF65-F5344CB8AC3E}">
        <p14:creationId xmlns:p14="http://schemas.microsoft.com/office/powerpoint/2010/main" val="162302984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3633</TotalTime>
  <Words>1080</Words>
  <Application>Microsoft Office PowerPoint</Application>
  <PresentationFormat>Widescreen</PresentationFormat>
  <Paragraphs>133</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Californian FB</vt:lpstr>
      <vt:lpstr>Consolas</vt:lpstr>
      <vt:lpstr>Corbel</vt:lpstr>
      <vt:lpstr>Mongolian Baiti</vt:lpstr>
      <vt:lpstr>Times New Roman</vt:lpstr>
      <vt:lpstr>var(--jp-code-font-family)</vt:lpstr>
      <vt:lpstr>Wingdings 2</vt:lpstr>
      <vt:lpstr>Frame</vt:lpstr>
      <vt:lpstr>Design credit presentation</vt:lpstr>
      <vt:lpstr>PowerPoint Presentation</vt:lpstr>
      <vt:lpstr>Dataset    Dataset Number of sensors= 8 Gases= 4   (Ea: Ethanol, CO: CO, Ey: Ethylene, Me: Methane) Concentration:50 ppm. Repetitions= 1 Board= 1  Duration of experiment=600 seconds Conductivity of each sensor at 100 hz    </vt:lpstr>
      <vt:lpstr>Stepwise Elimination Method</vt:lpstr>
      <vt:lpstr>Results of SE on Lab test data                                    </vt:lpstr>
      <vt:lpstr>PCA plot and Euclidean distances between them. Euclidean distances between gas pairs:     CO-Ea: 3.25  CO-Ey: 2.52  CO-Me: 5.59  Ea-Ey: 1.78  Ea-Me: 5.40  Ey-Me: 3.87  </vt:lpstr>
      <vt:lpstr>Wilks Lambda Method</vt:lpstr>
      <vt:lpstr>.</vt:lpstr>
      <vt:lpstr>PowerPoint Presentation</vt:lpstr>
      <vt:lpstr>What is Principal Component Analysis?</vt:lpstr>
      <vt:lpstr>B4 (technique based on principal components)</vt:lpstr>
      <vt:lpstr>PowerPoint Presentation</vt:lpstr>
      <vt:lpstr>Comparison of results of SE,B4,Wilks lambda using euclidean distance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Stepwise Elimination Method</dc:title>
  <dc:creator>ayaz khan</dc:creator>
  <cp:lastModifiedBy>ayaz khan</cp:lastModifiedBy>
  <cp:revision>6</cp:revision>
  <dcterms:created xsi:type="dcterms:W3CDTF">2024-04-26T02:47:07Z</dcterms:created>
  <dcterms:modified xsi:type="dcterms:W3CDTF">2024-05-14T13:30:43Z</dcterms:modified>
</cp:coreProperties>
</file>