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23" r:id="rId6"/>
    <p:sldId id="282" r:id="rId7"/>
    <p:sldId id="326" r:id="rId8"/>
    <p:sldId id="324" r:id="rId9"/>
    <p:sldId id="281" r:id="rId10"/>
    <p:sldId id="325"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388" autoAdjust="0"/>
  </p:normalViewPr>
  <p:slideViewPr>
    <p:cSldViewPr snapToGrid="0" snapToObjects="1">
      <p:cViewPr varScale="1">
        <p:scale>
          <a:sx n="93" d="100"/>
          <a:sy n="93" d="100"/>
        </p:scale>
        <p:origin x="211"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6161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6999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5856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2749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mailto:Khan.15@iitj.ac.in"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741405" y="881449"/>
            <a:ext cx="10527957" cy="5387546"/>
          </a:xfrm>
        </p:spPr>
        <p:txBody>
          <a:bodyPr anchor="ctr"/>
          <a:lstStyle/>
          <a:p>
            <a:r>
              <a:rPr lang="en-US" sz="4800" dirty="0"/>
              <a:t>FITTLYF ASSIGNMENT</a:t>
            </a:r>
            <a:br>
              <a:rPr lang="en-US" sz="4800" dirty="0"/>
            </a:br>
            <a:br>
              <a:rPr lang="en-US" dirty="0"/>
            </a:br>
            <a:br>
              <a:rPr lang="en-US" dirty="0"/>
            </a:br>
            <a:br>
              <a:rPr lang="en-US" dirty="0"/>
            </a:br>
            <a:br>
              <a:rPr lang="en-US" dirty="0"/>
            </a:br>
            <a:r>
              <a:rPr lang="en-US" dirty="0">
                <a:solidFill>
                  <a:schemeClr val="accent1">
                    <a:lumMod val="10000"/>
                  </a:schemeClr>
                </a:solidFill>
              </a:rPr>
              <a:t>SUBMITTED BY : AYAZ KHAN</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DATA PREPROCESSING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lnSpcReduction="20000"/>
          </a:bodyPr>
          <a:lstStyle/>
          <a:p>
            <a:pPr algn="l" fontAlgn="base"/>
            <a:r>
              <a:rPr lang="en-US" i="0" dirty="0">
                <a:effectLst/>
                <a:latin typeface="inherit"/>
              </a:rPr>
              <a:t>For the Actual Productivity column, which contains missing values, we impute these missing values by replacing them with the mean of the column. This method assumes that the missing data generally follows the trend of the column's distribution, allowing us to retain the integrity of the dataset without losing valuable information.</a:t>
            </a:r>
            <a:endParaRPr lang="en-US" i="0" dirty="0">
              <a:effectLst/>
              <a:latin typeface="-apple-system"/>
            </a:endParaRPr>
          </a:p>
          <a:p>
            <a:pPr algn="l" fontAlgn="base"/>
            <a:r>
              <a:rPr lang="en-US" i="0" dirty="0">
                <a:effectLst/>
                <a:latin typeface="inherit"/>
              </a:rPr>
              <a:t>For columns such as Targeted Productivity, Overtime, and No. of Workers, which contain non-numeric values, we convert any invalid entries to </a:t>
            </a:r>
            <a:r>
              <a:rPr lang="en-US" i="0" dirty="0" err="1">
                <a:effectLst/>
                <a:latin typeface="inherit"/>
              </a:rPr>
              <a:t>NaN</a:t>
            </a:r>
            <a:r>
              <a:rPr lang="en-US" i="0" dirty="0">
                <a:effectLst/>
                <a:latin typeface="inherit"/>
              </a:rPr>
              <a:t> and subsequently replace these non-numeric values with the mean of the respective column. This ensures that these columns are kept numeric and consistent for analysis. If the non-numeric values are scattered randomly and do not align with the general data trend, we consider dropping the affected rows.</a:t>
            </a:r>
            <a:endParaRPr lang="en-US" i="0" dirty="0">
              <a:effectLst/>
              <a:latin typeface="-apple-system"/>
            </a:endParaRPr>
          </a:p>
          <a:p>
            <a:pPr algn="l" fontAlgn="base"/>
            <a:r>
              <a:rPr lang="en-US" i="0" dirty="0">
                <a:effectLst/>
                <a:latin typeface="inherit"/>
              </a:rPr>
              <a:t>Additionally, any duplicate rows in the dataset are identified and removed, keeping only the first occurrence, to avoid repetition of information and ensure that the data remains clean and reliable for further analysis.</a:t>
            </a:r>
            <a:endParaRPr lang="en-US" i="0" dirty="0">
              <a:effectLst/>
              <a:latin typeface="-apple-system"/>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14544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PCA 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Explained Variance Ratios: - PC1: 45.01% - PC2: 33.46% - PC3: 14.88% - PC4: 6.65% - </a:t>
            </a:r>
          </a:p>
          <a:p>
            <a:r>
              <a:rPr lang="en-US" dirty="0"/>
              <a:t>Number of Principal Components Explaining 90% Variance: 3 – </a:t>
            </a:r>
          </a:p>
          <a:p>
            <a:r>
              <a:rPr lang="en-US" dirty="0"/>
              <a:t>Feature Contributions: - </a:t>
            </a:r>
          </a:p>
          <a:p>
            <a:r>
              <a:rPr lang="en-US" dirty="0"/>
              <a:t>PC1: Targeted Productivity: -0.2860, Overtime: 0.6561, No. of Workers: 0.6539, Actual Productivity: -0.2453 – </a:t>
            </a:r>
          </a:p>
          <a:p>
            <a:r>
              <a:rPr lang="en-US" dirty="0"/>
              <a:t>PC2: Targeted Productivity: -0.6419, Overtime: -0.2619, No. of Workers: -0.2688, Actual Productivity: -0.6686 – </a:t>
            </a:r>
          </a:p>
          <a:p>
            <a:r>
              <a:rPr lang="en-US" dirty="0"/>
              <a:t>PC3: Targeted Productivity: -0.7112, Overtime: -0.0110, No. of Workers: -0.0367, Actual Productivity: 0.7019</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b="1" i="0" dirty="0">
                <a:effectLst/>
                <a:latin typeface="-apple-system"/>
              </a:rPr>
              <a:t>Predictive Modeling and Time Series Analysis</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IN" dirty="0"/>
              <a:t>- ARIMA Model Performance:</a:t>
            </a:r>
          </a:p>
          <a:p>
            <a:r>
              <a:rPr lang="en-IN" dirty="0"/>
              <a:t>RMSE: 0.0325197</a:t>
            </a:r>
          </a:p>
          <a:p>
            <a:r>
              <a:rPr lang="en-IN" dirty="0"/>
              <a:t>MSE: 0.00105</a:t>
            </a:r>
          </a:p>
          <a:p>
            <a:r>
              <a:rPr lang="en-IN" dirty="0"/>
              <a:t>MAPE: 0.03293</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4" name="Rectangle 1">
            <a:extLst>
              <a:ext uri="{FF2B5EF4-FFF2-40B4-BE49-F238E27FC236}">
                <a16:creationId xmlns:a16="http://schemas.microsoft.com/office/drawing/2014/main" id="{3D5A0F08-22B1-939B-AD61-C3840D4B6912}"/>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A881386-4714-32C2-C600-E3A648370379}"/>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38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2867" y="370703"/>
            <a:ext cx="8733160" cy="1680735"/>
          </a:xfrm>
        </p:spPr>
        <p:txBody>
          <a:bodyPr/>
          <a:lstStyle/>
          <a:p>
            <a:r>
              <a:rPr lang="en-US" b="1" i="0" dirty="0">
                <a:effectLst/>
                <a:latin typeface="-apple-system"/>
              </a:rPr>
              <a:t>Predictive Modeling and Time Series Analysis</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r>
              <a:rPr lang="en-US" dirty="0"/>
              <a:t>5</a:t>
            </a:r>
          </a:p>
        </p:txBody>
      </p:sp>
      <p:sp>
        <p:nvSpPr>
          <p:cNvPr id="4" name="Rectangle 1">
            <a:extLst>
              <a:ext uri="{FF2B5EF4-FFF2-40B4-BE49-F238E27FC236}">
                <a16:creationId xmlns:a16="http://schemas.microsoft.com/office/drawing/2014/main" id="{02291A3F-FE70-F407-EB33-782FF0846B1C}"/>
              </a:ext>
            </a:extLst>
          </p:cNvPr>
          <p:cNvSpPr>
            <a:spLocks noGrp="1" noChangeArrowheads="1"/>
          </p:cNvSpPr>
          <p:nvPr>
            <p:ph sz="half" idx="2"/>
          </p:nvPr>
        </p:nvSpPr>
        <p:spPr bwMode="auto">
          <a:xfrm>
            <a:off x="2692866" y="1512938"/>
            <a:ext cx="873237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Dickey-Fuller Test for Stationarity</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Initial Test</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Conducted the Augmented Dickey-Fuller (ADF) test to check for stationarity in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Result</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The initial p-value was greater than 0.05, indicating that the data was non-stationary.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Conversion to Stationary Data</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Method Used</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Applied differencing techniques to convert the data to a stationary 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Result</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After differencing, the data became stationary and was ready for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Identification of ARIMA Parameters (p, d, q)</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Approach</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Determined the appropriate values for ARIMA model parameters (p, d, q) using the first-difference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Model Setup</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The values of p, d, and q were selected based on the ACF and PACF plots.(2,0,2)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Productivity Forecasting</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Model Used</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Built and trained the ARIMA model with the selected (p, d, q)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lumMod val="50000"/>
                  </a:schemeClr>
                </a:solidFill>
                <a:effectLst/>
                <a:latin typeface="Arial" panose="020B0604020202020204" pitchFamily="34" charset="0"/>
              </a:rPr>
              <a:t>Prediction</a:t>
            </a:r>
            <a:r>
              <a:rPr kumimoji="0" lang="en-US" altLang="en-US" sz="1800" b="0" i="0" u="none" strike="noStrike" cap="none" normalizeH="0" baseline="0" dirty="0">
                <a:ln>
                  <a:noFill/>
                </a:ln>
                <a:solidFill>
                  <a:schemeClr val="accent3">
                    <a:lumMod val="50000"/>
                  </a:schemeClr>
                </a:solidFill>
                <a:effectLst/>
                <a:latin typeface="Arial" panose="020B0604020202020204" pitchFamily="34" charset="0"/>
              </a:rPr>
              <a:t>: Used the model to forecast productivity for the next four quarters.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45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48497" y="1057275"/>
            <a:ext cx="5325457" cy="3374682"/>
          </a:xfrm>
        </p:spPr>
        <p:txBody>
          <a:bodyPr/>
          <a:lstStyle/>
          <a:p>
            <a:r>
              <a:rPr lang="en-US" dirty="0"/>
              <a:t>FORECASATING FOR NEXT FOUR QUARTERS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a:t>
            </a:r>
          </a:p>
        </p:txBody>
      </p:sp>
      <p:pic>
        <p:nvPicPr>
          <p:cNvPr id="5" name="Picture 4">
            <a:extLst>
              <a:ext uri="{FF2B5EF4-FFF2-40B4-BE49-F238E27FC236}">
                <a16:creationId xmlns:a16="http://schemas.microsoft.com/office/drawing/2014/main" id="{0B1A6F63-BC7A-37AB-B4F1-D2EC8D8D26A3}"/>
              </a:ext>
            </a:extLst>
          </p:cNvPr>
          <p:cNvPicPr>
            <a:picLocks noChangeAspect="1"/>
          </p:cNvPicPr>
          <p:nvPr/>
        </p:nvPicPr>
        <p:blipFill>
          <a:blip r:embed="rId3"/>
          <a:stretch>
            <a:fillRect/>
          </a:stretch>
        </p:blipFill>
        <p:spPr>
          <a:xfrm>
            <a:off x="6239857" y="1672354"/>
            <a:ext cx="4915326" cy="4077053"/>
          </a:xfrm>
          <a:prstGeom prst="rect">
            <a:avLst/>
          </a:prstGeom>
        </p:spPr>
      </p:pic>
      <p:sp>
        <p:nvSpPr>
          <p:cNvPr id="8" name="Picture Placeholder 7">
            <a:extLst>
              <a:ext uri="{FF2B5EF4-FFF2-40B4-BE49-F238E27FC236}">
                <a16:creationId xmlns:a16="http://schemas.microsoft.com/office/drawing/2014/main" id="{D6D94A6D-4606-441E-3997-320364B95E00}"/>
              </a:ext>
            </a:extLst>
          </p:cNvPr>
          <p:cNvSpPr>
            <a:spLocks noGrp="1"/>
          </p:cNvSpPr>
          <p:nvPr>
            <p:ph type="pic" sz="quarter" idx="11"/>
          </p:nvPr>
        </p:nvSpPr>
        <p:spPr>
          <a:xfrm>
            <a:off x="7216486" y="7298724"/>
            <a:ext cx="2677157" cy="597244"/>
          </a:xfrm>
        </p:spPr>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8731435" cy="994164"/>
          </a:xfrm>
        </p:spPr>
        <p:txBody>
          <a:bodyPr/>
          <a:lstStyle/>
          <a:p>
            <a:r>
              <a:rPr lang="en-IN" dirty="0"/>
              <a:t>Department Value Analysis</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Department Value Calculation: - Both departments have an equal and very low Department Value of 0.000002. – </a:t>
            </a:r>
          </a:p>
          <a:p>
            <a:r>
              <a:rPr lang="en-US" dirty="0"/>
              <a:t>Implications: - Indicates inefficiency or a misalignment between spending and productivity. - Suggests that the current budget allocation does not significantly impact productivity. – </a:t>
            </a:r>
          </a:p>
          <a:p>
            <a:r>
              <a:rPr lang="en-US" dirty="0"/>
              <a:t>Insights: - Need to address inefficiencies and explore alternative strategies to improve productivity.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79016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2" y="849783"/>
            <a:ext cx="8740344" cy="2651298"/>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5280454"/>
            <a:ext cx="5715000" cy="767794"/>
          </a:xfrm>
        </p:spPr>
        <p:txBody>
          <a:bodyPr>
            <a:normAutofit lnSpcReduction="10000"/>
          </a:bodyPr>
          <a:lstStyle/>
          <a:p>
            <a:r>
              <a:rPr lang="en-US" dirty="0">
                <a:hlinkClick r:id="rId3"/>
              </a:rPr>
              <a:t>Khan.15@iitj.ac.in</a:t>
            </a:r>
            <a:endParaRPr lang="en-US" dirty="0"/>
          </a:p>
          <a:p>
            <a:r>
              <a:rPr lang="en-US" dirty="0"/>
              <a:t>8707084683</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{7FA3A231-9590-4778-9CF9-EE662EE2968E}tf78438558_win32</Template>
  <TotalTime>23</TotalTime>
  <Words>590</Words>
  <Application>Microsoft Office PowerPoint</Application>
  <PresentationFormat>Widescreen</PresentationFormat>
  <Paragraphs>44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Arial Black</vt:lpstr>
      <vt:lpstr>Calibri</vt:lpstr>
      <vt:lpstr>inherit</vt:lpstr>
      <vt:lpstr>Sabon Next LT</vt:lpstr>
      <vt:lpstr>Custom</vt:lpstr>
      <vt:lpstr>FITTLYF ASSIGNMENT     SUBMITTED BY : AYAZ KHAN</vt:lpstr>
      <vt:lpstr>DATA PREPROCESSING</vt:lpstr>
      <vt:lpstr>PCA ANALYSIS</vt:lpstr>
      <vt:lpstr>Predictive Modeling and Time Series Analysis</vt:lpstr>
      <vt:lpstr>Predictive Modeling and Time Series Analysis </vt:lpstr>
      <vt:lpstr>FORECASATING FOR NEXT FOUR QUARTERS</vt:lpstr>
      <vt:lpstr>Department Value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ayaz khan</dc:creator>
  <cp:lastModifiedBy>ayaz khan</cp:lastModifiedBy>
  <cp:revision>1</cp:revision>
  <dcterms:created xsi:type="dcterms:W3CDTF">2024-09-02T17:28:18Z</dcterms:created>
  <dcterms:modified xsi:type="dcterms:W3CDTF">2024-09-02T17:52:12Z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