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9"/>
  </p:notesMasterIdLst>
  <p:sldIdLst>
    <p:sldId id="256" r:id="rId3"/>
    <p:sldId id="283" r:id="rId4"/>
    <p:sldId id="257" r:id="rId5"/>
    <p:sldId id="278" r:id="rId6"/>
    <p:sldId id="258" r:id="rId7"/>
    <p:sldId id="264" r:id="rId8"/>
    <p:sldId id="265" r:id="rId9"/>
    <p:sldId id="266" r:id="rId10"/>
    <p:sldId id="267" r:id="rId11"/>
    <p:sldId id="268" r:id="rId12"/>
    <p:sldId id="269" r:id="rId13"/>
    <p:sldId id="279" r:id="rId14"/>
    <p:sldId id="270" r:id="rId15"/>
    <p:sldId id="271" r:id="rId16"/>
    <p:sldId id="272" r:id="rId17"/>
    <p:sldId id="277" r:id="rId18"/>
    <p:sldId id="285" r:id="rId19"/>
    <p:sldId id="282" r:id="rId20"/>
    <p:sldId id="286" r:id="rId21"/>
    <p:sldId id="280" r:id="rId22"/>
    <p:sldId id="274" r:id="rId23"/>
    <p:sldId id="284" r:id="rId24"/>
    <p:sldId id="287" r:id="rId25"/>
    <p:sldId id="281" r:id="rId26"/>
    <p:sldId id="273" r:id="rId27"/>
    <p:sldId id="259" r:id="rId28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75" autoAdjust="0"/>
  </p:normalViewPr>
  <p:slideViewPr>
    <p:cSldViewPr>
      <p:cViewPr varScale="1">
        <p:scale>
          <a:sx n="86" d="100"/>
          <a:sy n="86" d="100"/>
        </p:scale>
        <p:origin x="-13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596203C1-616A-4651-A577-7BA09B384D13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07B8B279-4079-43B3-8013-D8D81AB870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Testing Exceptions:</a:t>
            </a:r>
          </a:p>
          <a:p>
            <a:pPr lvl="1"/>
            <a:r>
              <a:rPr lang="en-GB" dirty="0" err="1" smtClean="0"/>
              <a:t>Junit</a:t>
            </a:r>
            <a:r>
              <a:rPr lang="en-GB" dirty="0" smtClean="0"/>
              <a:t> 3.x uses try-catch.</a:t>
            </a:r>
          </a:p>
          <a:p>
            <a:pPr lvl="1"/>
            <a:r>
              <a:rPr lang="en-GB" dirty="0" err="1" smtClean="0"/>
              <a:t>Junit</a:t>
            </a:r>
            <a:r>
              <a:rPr lang="en-GB" dirty="0" smtClean="0"/>
              <a:t> 4.x uses expected attribute of @Test annotation.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Testing Exceptions with messages:</a:t>
            </a:r>
          </a:p>
          <a:p>
            <a:pPr lvl="1"/>
            <a:r>
              <a:rPr lang="en-GB" dirty="0" err="1" smtClean="0"/>
              <a:t>Junit</a:t>
            </a:r>
            <a:r>
              <a:rPr lang="en-GB" dirty="0" smtClean="0"/>
              <a:t> 3.x uses try-catch.</a:t>
            </a:r>
          </a:p>
          <a:p>
            <a:pPr lvl="1"/>
            <a:r>
              <a:rPr lang="en-GB" dirty="0" err="1" smtClean="0"/>
              <a:t>Junit</a:t>
            </a:r>
            <a:r>
              <a:rPr lang="en-GB" dirty="0" smtClean="0"/>
              <a:t> 4.x uses @Rule annotation.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 smtClean="0"/>
              <a:t>Assert Statements: </a:t>
            </a:r>
          </a:p>
          <a:p>
            <a:pPr lvl="1"/>
            <a:r>
              <a:rPr lang="en-GB" dirty="0" err="1" smtClean="0"/>
              <a:t>Junit</a:t>
            </a:r>
            <a:r>
              <a:rPr lang="en-GB" dirty="0" smtClean="0"/>
              <a:t> 3.x uses inherited assert Methods of </a:t>
            </a:r>
            <a:r>
              <a:rPr lang="en-GB" dirty="0" err="1" smtClean="0"/>
              <a:t>TestCase</a:t>
            </a:r>
            <a:r>
              <a:rPr lang="en-GB" dirty="0" smtClean="0"/>
              <a:t> class</a:t>
            </a:r>
          </a:p>
          <a:p>
            <a:pPr lvl="1"/>
            <a:r>
              <a:rPr lang="en-GB" dirty="0" err="1" smtClean="0"/>
              <a:t>Junit</a:t>
            </a:r>
            <a:r>
              <a:rPr lang="en-GB" dirty="0" smtClean="0"/>
              <a:t> 4.x uses statically imported assert Methods from Assert class directly.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Ignoring tests</a:t>
            </a:r>
          </a:p>
          <a:p>
            <a:pPr lvl="2"/>
            <a:r>
              <a:rPr lang="en-GB" dirty="0" smtClean="0"/>
              <a:t>No direct way to ignore tests in </a:t>
            </a:r>
            <a:r>
              <a:rPr lang="en-GB" dirty="0" err="1" smtClean="0"/>
              <a:t>Junit</a:t>
            </a:r>
            <a:r>
              <a:rPr lang="en-GB" dirty="0" smtClean="0"/>
              <a:t> 3.x except for renaming the tests.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Test Suite:</a:t>
            </a:r>
          </a:p>
          <a:p>
            <a:pPr lvl="1"/>
            <a:r>
              <a:rPr lang="en-GB" dirty="0" err="1" smtClean="0"/>
              <a:t>Junit</a:t>
            </a:r>
            <a:r>
              <a:rPr lang="en-GB" dirty="0" smtClean="0"/>
              <a:t> 3.x uses </a:t>
            </a:r>
            <a:r>
              <a:rPr lang="en-GB" dirty="0" err="1" smtClean="0"/>
              <a:t>TestSuite</a:t>
            </a:r>
            <a:r>
              <a:rPr lang="en-GB" dirty="0" smtClean="0"/>
              <a:t> class.</a:t>
            </a:r>
          </a:p>
          <a:p>
            <a:pPr lvl="1"/>
            <a:r>
              <a:rPr lang="en-GB" dirty="0" err="1" smtClean="0"/>
              <a:t>Junit</a:t>
            </a:r>
            <a:r>
              <a:rPr lang="en-GB" dirty="0" smtClean="0"/>
              <a:t> 4.x uses Suite Runner and @</a:t>
            </a:r>
            <a:r>
              <a:rPr lang="en-GB" dirty="0" err="1" smtClean="0"/>
              <a:t>SuiteClasses</a:t>
            </a:r>
            <a:r>
              <a:rPr lang="en-GB" dirty="0" smtClean="0"/>
              <a:t> annotation.</a:t>
            </a:r>
          </a:p>
          <a:p>
            <a:pPr marL="228600" marR="0" indent="-228600" algn="l" defTabSz="1039813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40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5537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15000" dist="13000" dir="54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FA78-DE0E-433D-8CFA-D9FBF0D95DCD}" type="datetime1">
              <a:rPr lang="en-US" smtClean="0"/>
              <a:pPr/>
              <a:t>7/23/2014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92624"/>
            <a:ext cx="8183880" cy="1051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F9C6-20A9-45D8-B666-D95AD1AA535F}" type="datetime1">
              <a:rPr lang="en-US" smtClean="0"/>
              <a:pPr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10416"/>
            <a:ext cx="8183880" cy="420624"/>
          </a:xfrm>
        </p:spPr>
        <p:txBody>
          <a:bodyPr lIns="118872" tIns="0" anchor="t"/>
          <a:lstStyle>
            <a:lvl1pPr marR="36576" algn="l"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B45F-50E8-4AF1-920B-265FC35EA31A}" type="datetime1">
              <a:rPr lang="en-US" smtClean="0"/>
              <a:pPr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D76A-2E51-4D2B-9AFF-70F7EB3C2C68}" type="datetime1">
              <a:rPr lang="en-US" smtClean="0"/>
              <a:pPr/>
              <a:t>7/23/2014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90624"/>
            <a:ext cx="8183880" cy="1051560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639762"/>
          </a:xfrm>
        </p:spPr>
        <p:txBody>
          <a:bodyPr lIns="146304" anchor="ctr"/>
          <a:lstStyle>
            <a:lvl1pPr algn="l">
              <a:buNone/>
              <a:defRPr sz="2400" b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2169" y="579438"/>
            <a:ext cx="3931920" cy="639762"/>
          </a:xfrm>
        </p:spPr>
        <p:txBody>
          <a:bodyPr lIns="137160" anchor="ctr"/>
          <a:lstStyle>
            <a:lvl1pPr algn="l">
              <a:buNone/>
              <a:defRPr sz="2400" b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7224" y="1371600"/>
            <a:ext cx="3931920" cy="35661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371600"/>
            <a:ext cx="3931920" cy="35661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5F57-6490-4460-90DC-FC5EE5C36A66}" type="datetime1">
              <a:rPr lang="en-US" smtClean="0"/>
              <a:pPr/>
              <a:t>7/23/2014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rPr lang="en-US" smtClean="0"/>
              <a:pPr/>
              <a:t>7/23/2014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 lang="en-US" smtClean="0"/>
              <a:pPr/>
              <a:t>7/23/2014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8847" y="1447800"/>
            <a:ext cx="2971800" cy="4389120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1447800"/>
            <a:ext cx="4937760" cy="4389120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6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000">
                <a:solidFill>
                  <a:srgbClr val="FFFFFF"/>
                </a:solidFill>
              </a:defRPr>
            </a:lvl4pPr>
            <a:lvl5pPr>
              <a:defRPr sz="2000">
                <a:solidFill>
                  <a:srgbClr val="FFFFFF"/>
                </a:solidFill>
              </a:defRPr>
            </a:lvl5pPr>
            <a:lvl6pPr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FA21-88D5-4090-AE34-A717F3009131}" type="datetime1">
              <a:rPr lang="en-US" smtClean="0"/>
              <a:pPr/>
              <a:t>7/23/2014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00800" y="434162"/>
            <a:ext cx="2324605" cy="4341329"/>
          </a:xfrm>
          <a:prstGeom prst="roundRect">
            <a:avLst>
              <a:gd name="adj" fmla="val 2127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4AA-2757-4A51-86CD-6D20456BDD0A}" type="datetime1">
              <a:rPr lang="en-US" smtClean="0"/>
              <a:pPr/>
              <a:t>7/23/2014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89320" cy="4343400"/>
          </a:xfrm>
          <a:prstGeom prst="rect">
            <a:avLst/>
          </a:prstGeom>
          <a:solidFill>
            <a:schemeClr val="bg2">
              <a:shade val="10000"/>
            </a:schemeClr>
          </a:solidFill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11357" y="386861"/>
            <a:ext cx="36576" cy="4443984"/>
          </a:xfrm>
          <a:prstGeom prst="rect">
            <a:avLst/>
          </a:prstGeom>
          <a:solidFill>
            <a:srgbClr val="FFFFFF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7432" algn="l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92624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 lang="en-US" smtClean="0"/>
              <a:pPr algn="r"/>
              <a:t>7/23/2014</a:t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/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en-US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3600" b="1" kern="1200">
          <a:solidFill>
            <a:schemeClr val="accent1">
              <a:tint val="88000"/>
              <a:satMod val="150000"/>
            </a:schemeClr>
          </a:solidFill>
          <a:effectLst>
            <a:outerShdw blurRad="12700" dist="12700" dir="54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sz="2800" kern="1200">
          <a:solidFill>
            <a:srgbClr val="FFFFFF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sz="2200" kern="1200">
          <a:solidFill>
            <a:srgbClr val="FFFFFF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sz="1900" kern="1200">
          <a:solidFill>
            <a:srgbClr val="FFFFFF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700" kern="1200" baseline="0">
          <a:solidFill>
            <a:srgbClr val="FFFFFF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rgbClr val="FFFFFF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500" kern="1200" baseline="0">
          <a:solidFill>
            <a:srgbClr val="FFFFFF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ogella.com/tutorials/JUnit/article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google.com/p/spock/" TargetMode="External"/><Relationship Id="rId5" Type="http://schemas.openxmlformats.org/officeDocument/2006/relationships/hyperlink" Target="https://code.google.com/p/powermock/" TargetMode="External"/><Relationship Id="rId4" Type="http://schemas.openxmlformats.org/officeDocument/2006/relationships/hyperlink" Target="http://docs.spring.io/spring/docs/4.1.0.BUILD-SNAPSHOT/spring-framework-reference/htmlsingle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sourceforge.net/javadoc/org/junit/Assert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7772400" cy="990600"/>
          </a:xfrm>
        </p:spPr>
        <p:txBody>
          <a:bodyPr anchor="ctr"/>
          <a:lstStyle/>
          <a:p>
            <a:pPr algn="l"/>
            <a:r>
              <a:rPr lang="en-US" dirty="0" smtClean="0"/>
              <a:t>TechiNar Series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81000" y="3657600"/>
            <a:ext cx="7772400" cy="914400"/>
          </a:xfrm>
        </p:spPr>
        <p:txBody>
          <a:bodyPr/>
          <a:lstStyle/>
          <a:p>
            <a:pPr algn="l"/>
            <a:r>
              <a:rPr lang="en-US" dirty="0" smtClean="0"/>
              <a:t>Unit Testing Frameworks</a:t>
            </a:r>
            <a:endParaRPr lang="en-US" b="1" dirty="0"/>
          </a:p>
          <a:p>
            <a:pPr algn="l"/>
            <a:r>
              <a:rPr lang="en-US" sz="1600" dirty="0" smtClean="0"/>
              <a:t>May 20</a:t>
            </a:r>
            <a:r>
              <a:rPr lang="en-US" sz="1600" baseline="30000" dirty="0" smtClean="0"/>
              <a:t>th</a:t>
            </a:r>
            <a:r>
              <a:rPr lang="en-US" sz="1600" smtClean="0"/>
              <a:t>, </a:t>
            </a:r>
            <a:r>
              <a:rPr lang="en-US" sz="1600" smtClean="0"/>
              <a:t>2014 </a:t>
            </a:r>
            <a:endParaRPr lang="en-US" sz="1600" dirty="0"/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381000" y="6096000"/>
            <a:ext cx="7620000" cy="304800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smtClean="0"/>
              <a:t>By Ayaz </a:t>
            </a:r>
            <a:r>
              <a:rPr lang="en-US" sz="1400" dirty="0"/>
              <a:t>Lakdawala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1050925"/>
          </a:xfrm>
        </p:spPr>
        <p:txBody>
          <a:bodyPr>
            <a:normAutofit/>
          </a:bodyPr>
          <a:lstStyle/>
          <a:p>
            <a:r>
              <a:rPr lang="en-US" sz="2400" dirty="0"/>
              <a:t>Differences (Contd..)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562" cy="4187825"/>
          </a:xfrm>
        </p:spPr>
        <p:txBody>
          <a:bodyPr>
            <a:normAutofit/>
          </a:bodyPr>
          <a:lstStyle/>
          <a:p>
            <a:r>
              <a:rPr lang="en-GB" sz="1800" dirty="0"/>
              <a:t>Testing Exceptions: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JUnit 3.x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JUnit 4.x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67000"/>
            <a:ext cx="6237084" cy="159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648200"/>
            <a:ext cx="3865626" cy="73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81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1050925"/>
          </a:xfrm>
        </p:spPr>
        <p:txBody>
          <a:bodyPr>
            <a:normAutofit/>
          </a:bodyPr>
          <a:lstStyle/>
          <a:p>
            <a:r>
              <a:rPr lang="en-US" sz="2400" dirty="0"/>
              <a:t>Differences (Contd..)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562" cy="4187825"/>
          </a:xfrm>
        </p:spPr>
        <p:txBody>
          <a:bodyPr>
            <a:normAutofit/>
          </a:bodyPr>
          <a:lstStyle/>
          <a:p>
            <a:r>
              <a:rPr lang="en-GB" sz="1800" dirty="0"/>
              <a:t>Testing Exceptions with messages</a:t>
            </a:r>
            <a:r>
              <a:rPr lang="en-GB" sz="1800" dirty="0" smtClean="0"/>
              <a:t>:</a:t>
            </a: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JUnit 3.x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JUnit 4.x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6400800" cy="1576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177353" y="4419600"/>
            <a:ext cx="4918647" cy="1289064"/>
            <a:chOff x="1435710" y="4965194"/>
            <a:chExt cx="5991226" cy="1676399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5711" y="4965194"/>
              <a:ext cx="5991225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5710" y="5470018"/>
              <a:ext cx="5991225" cy="1171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533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971800" y="1295400"/>
            <a:ext cx="5791200" cy="9747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NEW FEATURES BY </a:t>
            </a:r>
            <a:r>
              <a:rPr lang="en-US" sz="2800" dirty="0" err="1" smtClean="0"/>
              <a:t>JUnit</a:t>
            </a:r>
            <a:r>
              <a:rPr lang="en-US" sz="2800" dirty="0" smtClean="0"/>
              <a:t> 4</a:t>
            </a:r>
            <a:endParaRPr lang="en-US" sz="2800" dirty="0"/>
          </a:p>
        </p:txBody>
      </p:sp>
      <p:pic>
        <p:nvPicPr>
          <p:cNvPr id="3074" name="Picture 2" descr="C:\Ayaz\Techinars\presentation images\newFeatu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69029"/>
            <a:ext cx="5715000" cy="269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2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118659"/>
            <a:ext cx="8183562" cy="4187825"/>
          </a:xfrm>
        </p:spPr>
        <p:txBody>
          <a:bodyPr>
            <a:normAutofit/>
          </a:bodyPr>
          <a:lstStyle/>
          <a:p>
            <a:r>
              <a:rPr lang="en-US" sz="1800" dirty="0"/>
              <a:t>Parameterized Testing with Parameterized Runner </a:t>
            </a:r>
            <a:r>
              <a:rPr lang="en-US" sz="1800" dirty="0" smtClean="0"/>
              <a:t>: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8" name="Group 7"/>
          <p:cNvGrpSpPr/>
          <p:nvPr/>
        </p:nvGrpSpPr>
        <p:grpSpPr>
          <a:xfrm>
            <a:off x="914400" y="1828800"/>
            <a:ext cx="6629400" cy="2747072"/>
            <a:chOff x="1219672" y="2696412"/>
            <a:chExt cx="6905625" cy="266051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672" y="2696412"/>
              <a:ext cx="405765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672" y="3257233"/>
              <a:ext cx="4876800" cy="1133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672" y="4575872"/>
              <a:ext cx="6905625" cy="781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519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1"/>
            <a:ext cx="8183562" cy="533400"/>
          </a:xfrm>
        </p:spPr>
        <p:txBody>
          <a:bodyPr anchor="t">
            <a:normAutofit/>
          </a:bodyPr>
          <a:lstStyle/>
          <a:p>
            <a:r>
              <a:rPr lang="en-US" sz="2400" dirty="0"/>
              <a:t>New </a:t>
            </a:r>
            <a:r>
              <a:rPr lang="en-US" sz="2400" dirty="0" smtClean="0"/>
              <a:t>Features </a:t>
            </a:r>
            <a:r>
              <a:rPr lang="en-US" sz="2400" dirty="0"/>
              <a:t>(Contd..)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143000"/>
            <a:ext cx="8183562" cy="4648200"/>
          </a:xfrm>
        </p:spPr>
        <p:txBody>
          <a:bodyPr>
            <a:normAutofit/>
          </a:bodyPr>
          <a:lstStyle/>
          <a:p>
            <a:r>
              <a:rPr lang="en-US" sz="1800" dirty="0"/>
              <a:t>Parameterized Testing with </a:t>
            </a:r>
            <a:r>
              <a:rPr lang="en-GB" sz="1800" dirty="0"/>
              <a:t>JunitParamsRunner</a:t>
            </a:r>
            <a:r>
              <a:rPr lang="en-US" sz="1800" dirty="0" smtClean="0"/>
              <a:t> :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971550" y="1676400"/>
            <a:ext cx="7505700" cy="4048125"/>
            <a:chOff x="971550" y="1676400"/>
            <a:chExt cx="7505700" cy="4048125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1676400"/>
              <a:ext cx="3636989" cy="4090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2286000"/>
              <a:ext cx="7486650" cy="1733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4267200"/>
              <a:ext cx="7400925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5029200"/>
              <a:ext cx="7419975" cy="695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3911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1050925"/>
          </a:xfrm>
        </p:spPr>
        <p:txBody>
          <a:bodyPr>
            <a:normAutofit/>
          </a:bodyPr>
          <a:lstStyle/>
          <a:p>
            <a:r>
              <a:rPr lang="en-US" sz="2400" dirty="0"/>
              <a:t>New </a:t>
            </a:r>
            <a:r>
              <a:rPr lang="en-US" sz="2400" dirty="0" smtClean="0"/>
              <a:t>Features </a:t>
            </a:r>
            <a:r>
              <a:rPr lang="en-US" sz="2400" dirty="0"/>
              <a:t>(Contd..)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562" cy="4187825"/>
          </a:xfrm>
        </p:spPr>
        <p:txBody>
          <a:bodyPr>
            <a:normAutofit/>
          </a:bodyPr>
          <a:lstStyle/>
          <a:p>
            <a:r>
              <a:rPr lang="en-GB" sz="1800" dirty="0" smtClean="0"/>
              <a:t>Spring JUnit Testing:</a:t>
            </a:r>
          </a:p>
          <a:p>
            <a:endParaRPr lang="en-GB" sz="1800" dirty="0"/>
          </a:p>
          <a:p>
            <a:endParaRPr lang="en-GB" sz="1800" dirty="0" smtClean="0"/>
          </a:p>
          <a:p>
            <a:endParaRPr lang="en-GB" sz="1800" dirty="0"/>
          </a:p>
          <a:p>
            <a:endParaRPr lang="en-GB" sz="1800" dirty="0" smtClean="0"/>
          </a:p>
          <a:p>
            <a:r>
              <a:rPr lang="en-US" sz="1800" dirty="0"/>
              <a:t>Ignoring tests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endParaRPr lang="en-GB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2179702"/>
            <a:ext cx="4876799" cy="75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3769229"/>
            <a:ext cx="48768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975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609600"/>
          </a:xfrm>
        </p:spPr>
        <p:txBody>
          <a:bodyPr anchor="t">
            <a:normAutofit/>
          </a:bodyPr>
          <a:lstStyle/>
          <a:p>
            <a:r>
              <a:rPr lang="en-US" sz="2400" dirty="0"/>
              <a:t>New </a:t>
            </a:r>
            <a:r>
              <a:rPr lang="en-US" sz="2400" dirty="0" smtClean="0"/>
              <a:t>Features </a:t>
            </a:r>
            <a:r>
              <a:rPr lang="en-US" sz="2400" dirty="0"/>
              <a:t>(Contd..)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33400" y="1143000"/>
            <a:ext cx="8183562" cy="4187825"/>
          </a:xfrm>
        </p:spPr>
        <p:txBody>
          <a:bodyPr>
            <a:normAutofit/>
          </a:bodyPr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GB" sz="1800" dirty="0"/>
              <a:t>Mocking </a:t>
            </a:r>
            <a:r>
              <a:rPr lang="en-GB" sz="1800" dirty="0" smtClean="0"/>
              <a:t>using</a:t>
            </a:r>
          </a:p>
          <a:p>
            <a:pPr marL="0" indent="0">
              <a:buSzPct val="100000"/>
              <a:buNone/>
            </a:pPr>
            <a:r>
              <a:rPr lang="en-GB" sz="1800" dirty="0"/>
              <a:t> </a:t>
            </a:r>
            <a:r>
              <a:rPr lang="en-GB" sz="1800" dirty="0" smtClean="0"/>
              <a:t>   PowerMockito</a:t>
            </a:r>
            <a:r>
              <a:rPr lang="en-GB" sz="18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endParaRPr lang="en-GB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6" name="Group 5"/>
          <p:cNvGrpSpPr/>
          <p:nvPr/>
        </p:nvGrpSpPr>
        <p:grpSpPr>
          <a:xfrm>
            <a:off x="3276600" y="1219200"/>
            <a:ext cx="5105400" cy="4572000"/>
            <a:chOff x="914400" y="2133600"/>
            <a:chExt cx="5486401" cy="4876800"/>
          </a:xfrm>
        </p:grpSpPr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133600"/>
              <a:ext cx="5486400" cy="45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743200"/>
              <a:ext cx="5486400" cy="1254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4188822"/>
              <a:ext cx="5486401" cy="28215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627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609600"/>
          </a:xfrm>
        </p:spPr>
        <p:txBody>
          <a:bodyPr anchor="t">
            <a:normAutofit/>
          </a:bodyPr>
          <a:lstStyle/>
          <a:p>
            <a:r>
              <a:rPr lang="en-US" sz="2400" dirty="0" smtClean="0"/>
              <a:t>Spock Testing Framework</a:t>
            </a:r>
            <a:endParaRPr lang="en-US" sz="24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33400" y="1143000"/>
            <a:ext cx="8183562" cy="4187825"/>
          </a:xfrm>
        </p:spPr>
        <p:txBody>
          <a:bodyPr>
            <a:normAutofit/>
          </a:bodyPr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GB" sz="1800" dirty="0"/>
              <a:t>Mocking </a:t>
            </a:r>
            <a:r>
              <a:rPr lang="en-GB" sz="1800" dirty="0" smtClean="0"/>
              <a:t>using</a:t>
            </a:r>
          </a:p>
          <a:p>
            <a:pPr marL="0" indent="0">
              <a:buSzPct val="100000"/>
              <a:buNone/>
            </a:pPr>
            <a:r>
              <a:rPr lang="en-GB" sz="1800" dirty="0"/>
              <a:t> </a:t>
            </a:r>
            <a:r>
              <a:rPr lang="en-GB" sz="1800" dirty="0" smtClean="0"/>
              <a:t>  Spock Framework:</a:t>
            </a:r>
            <a:endParaRPr lang="en-GB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endParaRPr lang="en-GB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1935944" y="1143000"/>
            <a:ext cx="6369856" cy="4267200"/>
            <a:chOff x="1935944" y="1143000"/>
            <a:chExt cx="6369856" cy="42672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1143000"/>
              <a:ext cx="4876800" cy="1443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2888861"/>
              <a:ext cx="4876800" cy="389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5944" y="3657600"/>
              <a:ext cx="6369856" cy="1752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579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1066800"/>
          </a:xfrm>
        </p:spPr>
        <p:txBody>
          <a:bodyPr anchor="b">
            <a:normAutofit/>
          </a:bodyPr>
          <a:lstStyle/>
          <a:p>
            <a:r>
              <a:rPr lang="en-US" sz="2400" dirty="0" smtClean="0"/>
              <a:t>Upcoming Hot Techinars</a:t>
            </a:r>
            <a:endParaRPr lang="en-US" sz="24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33400" y="1752600"/>
            <a:ext cx="8183562" cy="41878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err="1" smtClean="0"/>
              <a:t>GitHub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 smtClean="0"/>
              <a:t>Git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 smtClean="0"/>
              <a:t>MongoDB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Hadoop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Pig Latin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Vagrant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Docker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 smtClean="0"/>
              <a:t>NodeJS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GB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53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838200"/>
          </a:xfrm>
        </p:spPr>
        <p:txBody>
          <a:bodyPr anchor="ctr">
            <a:normAutofit/>
          </a:bodyPr>
          <a:lstStyle/>
          <a:p>
            <a:r>
              <a:rPr lang="en-US" sz="2400" dirty="0" smtClean="0"/>
              <a:t>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Party Libraries:</a:t>
            </a:r>
            <a:endParaRPr lang="en-US" sz="24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33400" y="1447800"/>
            <a:ext cx="8183562" cy="41878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err="1" smtClean="0"/>
              <a:t>Junit</a:t>
            </a:r>
            <a:r>
              <a:rPr lang="en-US" sz="1600" dirty="0" smtClean="0"/>
              <a:t> 4 </a:t>
            </a:r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dirty="0" err="1" smtClean="0">
                <a:solidFill>
                  <a:srgbClr val="92D050"/>
                </a:solidFill>
                <a:sym typeface="Wingdings" panose="05000000000000000000" pitchFamily="2" charset="2"/>
              </a:rPr>
              <a:t>Ver</a:t>
            </a:r>
            <a:r>
              <a:rPr lang="en-US" sz="1600" dirty="0" smtClean="0">
                <a:solidFill>
                  <a:srgbClr val="92D050"/>
                </a:solidFill>
                <a:sym typeface="Wingdings" panose="05000000000000000000" pitchFamily="2" charset="2"/>
              </a:rPr>
              <a:t>: 4.11 Jar: junit-4.11.jar</a:t>
            </a:r>
            <a:endParaRPr lang="en-US" sz="1600" dirty="0" smtClean="0">
              <a:solidFill>
                <a:srgbClr val="92D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Spring Framework </a:t>
            </a:r>
            <a:r>
              <a:rPr lang="en-US" sz="1600" dirty="0" smtClean="0">
                <a:sym typeface="Wingdings" panose="05000000000000000000" pitchFamily="2" charset="2"/>
              </a:rPr>
              <a:t></a:t>
            </a:r>
            <a:r>
              <a:rPr lang="en-US" sz="1600" dirty="0" smtClean="0"/>
              <a:t> </a:t>
            </a:r>
            <a:r>
              <a:rPr lang="en-US" sz="1600" dirty="0" err="1">
                <a:sym typeface="Wingdings" panose="05000000000000000000" pitchFamily="2" charset="2"/>
              </a:rPr>
              <a:t>Ver</a:t>
            </a:r>
            <a:r>
              <a:rPr lang="en-US" sz="1600" dirty="0">
                <a:sym typeface="Wingdings" panose="05000000000000000000" pitchFamily="2" charset="2"/>
              </a:rPr>
              <a:t>: </a:t>
            </a:r>
            <a:r>
              <a:rPr lang="en-US" sz="1600" dirty="0"/>
              <a:t>4.1.0.BUILD-SNAPSHOT</a:t>
            </a:r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spring-test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spring-context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Spring-core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Power Mock </a:t>
            </a:r>
            <a:r>
              <a:rPr lang="en-US" sz="1600" dirty="0" smtClean="0">
                <a:sym typeface="Wingdings" panose="05000000000000000000" pitchFamily="2" charset="2"/>
              </a:rPr>
              <a:t>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92D050"/>
                </a:solidFill>
              </a:rPr>
              <a:t>Ver</a:t>
            </a:r>
            <a:r>
              <a:rPr lang="en-US" sz="1600" dirty="0" smtClean="0">
                <a:solidFill>
                  <a:srgbClr val="92D050"/>
                </a:solidFill>
              </a:rPr>
              <a:t>: 1.5.5</a:t>
            </a:r>
            <a:r>
              <a:rPr lang="en-US" sz="1600" dirty="0" smtClean="0"/>
              <a:t>      </a:t>
            </a:r>
            <a:r>
              <a:rPr lang="en-US" sz="1600" dirty="0" smtClean="0">
                <a:solidFill>
                  <a:srgbClr val="FFC000"/>
                </a:solidFill>
              </a:rPr>
              <a:t>License: Apache License 2.0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powermock-module-junit4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err="1" smtClean="0"/>
              <a:t>powermock-api-mockito</a:t>
            </a:r>
            <a:endParaRPr lang="en-US" sz="1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powermock-module-junit4-rule-agent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Spock Framework </a:t>
            </a:r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dirty="0" err="1" smtClean="0">
                <a:solidFill>
                  <a:srgbClr val="92D050"/>
                </a:solidFill>
                <a:sym typeface="Wingdings" panose="05000000000000000000" pitchFamily="2" charset="2"/>
              </a:rPr>
              <a:t>Ver</a:t>
            </a:r>
            <a:r>
              <a:rPr lang="en-US" sz="1600" dirty="0" smtClean="0">
                <a:solidFill>
                  <a:srgbClr val="92D050"/>
                </a:solidFill>
                <a:sym typeface="Wingdings" panose="05000000000000000000" pitchFamily="2" charset="2"/>
              </a:rPr>
              <a:t>: </a:t>
            </a:r>
            <a:r>
              <a:rPr lang="en-US" sz="1600" dirty="0">
                <a:solidFill>
                  <a:srgbClr val="92D050"/>
                </a:solidFill>
              </a:rPr>
              <a:t>0.7-groovy-2.0</a:t>
            </a:r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FFC000"/>
                </a:solidFill>
              </a:rPr>
              <a:t>License</a:t>
            </a:r>
            <a:r>
              <a:rPr lang="en-US" sz="1600" dirty="0">
                <a:solidFill>
                  <a:srgbClr val="FFC000"/>
                </a:solidFill>
              </a:rPr>
              <a:t>: Apache License 2.0</a:t>
            </a:r>
            <a:endParaRPr lang="en-US" sz="1600" dirty="0" smtClean="0">
              <a:solidFill>
                <a:srgbClr val="FFC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err="1" smtClean="0"/>
              <a:t>spock</a:t>
            </a:r>
            <a:r>
              <a:rPr lang="en-US" sz="1400" dirty="0" smtClean="0"/>
              <a:t>-core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err="1" smtClean="0"/>
              <a:t>spock</a:t>
            </a:r>
            <a:r>
              <a:rPr lang="en-US" sz="1400" dirty="0" smtClean="0"/>
              <a:t>-spring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err="1" smtClean="0"/>
              <a:t>Cglib-nodep</a:t>
            </a:r>
            <a:r>
              <a:rPr lang="en-US" sz="1400" dirty="0" smtClean="0"/>
              <a:t> </a:t>
            </a:r>
            <a:r>
              <a:rPr lang="en-US" sz="1400" dirty="0" smtClean="0">
                <a:sym typeface="Wingdings" panose="05000000000000000000" pitchFamily="2" charset="2"/>
              </a:rPr>
              <a:t></a:t>
            </a:r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srgbClr val="92D050"/>
                </a:solidFill>
              </a:rPr>
              <a:t>Ver</a:t>
            </a:r>
            <a:r>
              <a:rPr lang="en-US" sz="1400" dirty="0" smtClean="0">
                <a:solidFill>
                  <a:srgbClr val="92D050"/>
                </a:solidFill>
              </a:rPr>
              <a:t>:  2.2.2</a:t>
            </a:r>
            <a:r>
              <a:rPr lang="en-US" sz="1400" dirty="0" smtClean="0"/>
              <a:t>    </a:t>
            </a:r>
            <a:r>
              <a:rPr lang="en-US" sz="1400" dirty="0" smtClean="0">
                <a:solidFill>
                  <a:srgbClr val="FFC000"/>
                </a:solidFill>
              </a:rPr>
              <a:t>License: Free S/w.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err="1" smtClean="0"/>
              <a:t>Junit</a:t>
            </a:r>
            <a:r>
              <a:rPr lang="en-US" sz="1600" dirty="0" smtClean="0"/>
              <a:t> </a:t>
            </a:r>
            <a:r>
              <a:rPr lang="en-US" sz="1600" dirty="0" err="1" smtClean="0"/>
              <a:t>Params</a:t>
            </a:r>
            <a:r>
              <a:rPr lang="en-US" sz="1600" dirty="0" smtClean="0"/>
              <a:t> </a:t>
            </a:r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dirty="0" err="1" smtClean="0">
                <a:solidFill>
                  <a:srgbClr val="92D050"/>
                </a:solidFill>
                <a:sym typeface="Wingdings" panose="05000000000000000000" pitchFamily="2" charset="2"/>
              </a:rPr>
              <a:t>Ver</a:t>
            </a:r>
            <a:r>
              <a:rPr lang="en-US" sz="1600" dirty="0" smtClean="0">
                <a:solidFill>
                  <a:srgbClr val="92D050"/>
                </a:solidFill>
                <a:sym typeface="Wingdings" panose="05000000000000000000" pitchFamily="2" charset="2"/>
              </a:rPr>
              <a:t> 1.0.2</a:t>
            </a:r>
            <a:r>
              <a:rPr lang="en-US" sz="1600" dirty="0" smtClean="0">
                <a:sym typeface="Wingdings" panose="05000000000000000000" pitchFamily="2" charset="2"/>
              </a:rPr>
              <a:t>    </a:t>
            </a:r>
            <a:r>
              <a:rPr lang="en-US" sz="1600" dirty="0" smtClean="0">
                <a:solidFill>
                  <a:srgbClr val="FFC000"/>
                </a:solidFill>
              </a:rPr>
              <a:t>License</a:t>
            </a:r>
            <a:r>
              <a:rPr lang="en-US" sz="1600" dirty="0">
                <a:solidFill>
                  <a:srgbClr val="FFC000"/>
                </a:solidFill>
              </a:rPr>
              <a:t>: Apache License 2.0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endParaRPr lang="en-GB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9705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09800"/>
            <a:ext cx="48006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89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C:\Ayaz\Techinars\presentation images\credi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892052"/>
            <a:ext cx="3200399" cy="249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685800"/>
            <a:ext cx="8183562" cy="418782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r>
              <a:rPr lang="en-US" sz="1400" dirty="0" err="1" smtClean="0"/>
              <a:t>Junit</a:t>
            </a:r>
            <a:r>
              <a:rPr lang="en-US" sz="1400" dirty="0" smtClean="0"/>
              <a:t> Topic </a:t>
            </a:r>
            <a:r>
              <a:rPr lang="en-US" sz="1400" dirty="0"/>
              <a:t>suggestion: Prakash </a:t>
            </a:r>
            <a:r>
              <a:rPr lang="en-US" sz="1400" dirty="0" smtClean="0"/>
              <a:t>Krishnamurthy</a:t>
            </a:r>
          </a:p>
          <a:p>
            <a:r>
              <a:rPr lang="en-US" sz="1400" dirty="0" smtClean="0"/>
              <a:t>Spock Framework Topic suggestion: Jiji James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5823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Ayaz\Techinars\presentation images\dem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362200"/>
            <a:ext cx="2438400" cy="176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52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Ayaz\Techinars\presentation images\qAnd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81400"/>
            <a:ext cx="2574432" cy="252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06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438400" y="1371600"/>
            <a:ext cx="4648200" cy="10509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References</a:t>
            </a:r>
            <a:endParaRPr lang="en-US" sz="5400" dirty="0"/>
          </a:p>
        </p:txBody>
      </p:sp>
      <p:pic>
        <p:nvPicPr>
          <p:cNvPr id="4098" name="Picture 2" descr="C:\Ayaz\Techinars\presentation images\Referenc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652711"/>
            <a:ext cx="4648200" cy="232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61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183562" cy="457200"/>
          </a:xfrm>
        </p:spPr>
        <p:txBody>
          <a:bodyPr anchor="t">
            <a:normAutofit/>
          </a:bodyPr>
          <a:lstStyle/>
          <a:p>
            <a:r>
              <a:rPr lang="en-US" sz="2400" dirty="0" smtClean="0"/>
              <a:t>References</a:t>
            </a:r>
            <a:endParaRPr lang="en-US" sz="24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143000"/>
            <a:ext cx="8183562" cy="4187825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r>
              <a:rPr lang="en-US" sz="1400" dirty="0" err="1"/>
              <a:t>Kushal</a:t>
            </a:r>
            <a:r>
              <a:rPr lang="en-US" sz="1400" dirty="0"/>
              <a:t>. (April 26, 2014) “10 Differences Between JUnit 3.x and JUnit 4.x and why you should move to JUnit 4.x platform”[Blog Post].  Retrieved from </a:t>
            </a:r>
            <a:r>
              <a:rPr lang="en-US" sz="1400" u="sng" dirty="0">
                <a:solidFill>
                  <a:srgbClr val="92D050"/>
                </a:solidFill>
              </a:rPr>
              <a:t>http</a:t>
            </a:r>
            <a:r>
              <a:rPr lang="en-US" sz="1400" u="sng" dirty="0" smtClean="0">
                <a:solidFill>
                  <a:srgbClr val="92D050"/>
                </a:solidFill>
              </a:rPr>
              <a:t>://www.sanjaal.com/java/981/java-unit-testing-and-junit/10-differences-between-junit-3-x-and-junit-4-x-and-why-you-should-move-to-junit-4-x-platform/</a:t>
            </a:r>
            <a:r>
              <a:rPr lang="en-US" sz="1400" dirty="0" smtClean="0"/>
              <a:t>. </a:t>
            </a:r>
          </a:p>
          <a:p>
            <a:endParaRPr lang="en-US" sz="1400" dirty="0"/>
          </a:p>
          <a:p>
            <a:r>
              <a:rPr lang="en-US" sz="1400" dirty="0"/>
              <a:t>Vogel, Lars. (October 28, 2013) “Unit Testing with JUnit – Tutorial”[Website]. Retrieved from </a:t>
            </a:r>
            <a:r>
              <a:rPr lang="en-US" sz="1400" dirty="0">
                <a:hlinkClick r:id="rId3"/>
              </a:rPr>
              <a:t>http://www.vogella.com/tutorials/JUnit/article.html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 err="1"/>
              <a:t>Johnson,R</a:t>
            </a:r>
            <a:r>
              <a:rPr lang="en-US" sz="1400" dirty="0"/>
              <a:t>. , </a:t>
            </a:r>
            <a:r>
              <a:rPr lang="en-US" sz="1400" dirty="0" err="1"/>
              <a:t>Hoeller</a:t>
            </a:r>
            <a:r>
              <a:rPr lang="en-US" sz="1400" dirty="0"/>
              <a:t>, J. , Donald K. , </a:t>
            </a:r>
            <a:r>
              <a:rPr lang="en-US" sz="1400" dirty="0" err="1"/>
              <a:t>Sampaleanu</a:t>
            </a:r>
            <a:r>
              <a:rPr lang="en-US" sz="1400" dirty="0"/>
              <a:t> C. , </a:t>
            </a:r>
            <a:r>
              <a:rPr lang="en-US" sz="1400" dirty="0" err="1"/>
              <a:t>Harrop</a:t>
            </a:r>
            <a:r>
              <a:rPr lang="en-US" sz="1400" dirty="0"/>
              <a:t>, R. , Thomas </a:t>
            </a:r>
            <a:r>
              <a:rPr lang="en-US" sz="1400" dirty="0" err="1"/>
              <a:t>Risberg</a:t>
            </a:r>
            <a:r>
              <a:rPr lang="en-US" sz="1400" dirty="0"/>
              <a:t>, T. , </a:t>
            </a:r>
            <a:r>
              <a:rPr lang="en-US" sz="1400" dirty="0" err="1"/>
              <a:t>Arendsen</a:t>
            </a:r>
            <a:r>
              <a:rPr lang="en-US" sz="1400" dirty="0"/>
              <a:t>, A.,  . . . </a:t>
            </a:r>
            <a:r>
              <a:rPr lang="en-US" sz="1400" dirty="0" err="1"/>
              <a:t>Deleuze</a:t>
            </a:r>
            <a:r>
              <a:rPr lang="en-US" sz="1400" dirty="0"/>
              <a:t> S.(2014)  “Spring Framework Reference Documentation”. Retrieved from </a:t>
            </a:r>
            <a:r>
              <a:rPr lang="en-US" sz="1400" u="sng" dirty="0">
                <a:solidFill>
                  <a:srgbClr val="92D050"/>
                </a:solidFill>
                <a:hlinkClick r:id="rId4"/>
              </a:rPr>
              <a:t>http://docs.spring.io/spring/docs/4.1.0.BUILD-SNAPSHOT/spring-framework-reference/htmlsingle</a:t>
            </a:r>
            <a:r>
              <a:rPr lang="en-US" sz="1400" u="sng" dirty="0" smtClean="0">
                <a:solidFill>
                  <a:srgbClr val="92D050"/>
                </a:solidFill>
                <a:hlinkClick r:id="rId4"/>
              </a:rPr>
              <a:t>/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r>
              <a:rPr lang="en-US" sz="1400" dirty="0" smtClean="0"/>
              <a:t>Johan, Jan (2014) “Power Mock”[Google Project Hosting]. </a:t>
            </a:r>
            <a:r>
              <a:rPr lang="en-US" sz="1400" dirty="0"/>
              <a:t>Retrieved from </a:t>
            </a:r>
            <a:r>
              <a:rPr lang="en-US" sz="1400" dirty="0">
                <a:hlinkClick r:id="rId5"/>
              </a:rPr>
              <a:t>https://code.google.com/p/powermock</a:t>
            </a:r>
            <a:r>
              <a:rPr lang="en-US" sz="1400" dirty="0" smtClean="0">
                <a:hlinkClick r:id="rId5"/>
              </a:rPr>
              <a:t>/</a:t>
            </a:r>
            <a:r>
              <a:rPr lang="en-US" sz="1400" dirty="0" smtClean="0"/>
              <a:t> 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/>
              <a:t>Peter </a:t>
            </a:r>
            <a:r>
              <a:rPr lang="en-US" sz="1400" dirty="0" err="1"/>
              <a:t>Niederwieser</a:t>
            </a:r>
            <a:r>
              <a:rPr lang="en-US" sz="1400" dirty="0"/>
              <a:t> (2012) “Spock Framework Reference Documentation”[Google </a:t>
            </a:r>
            <a:r>
              <a:rPr lang="en-US" sz="1400" dirty="0" smtClean="0"/>
              <a:t>Project Hosting]. </a:t>
            </a:r>
            <a:r>
              <a:rPr lang="en-US" sz="1400" dirty="0"/>
              <a:t>Retrieved from </a:t>
            </a:r>
            <a:r>
              <a:rPr lang="en-US" sz="1400" dirty="0">
                <a:hlinkClick r:id="rId6"/>
              </a:rPr>
              <a:t>https://code.google.com/p/spock</a:t>
            </a:r>
            <a:r>
              <a:rPr lang="en-US" sz="1400" dirty="0" smtClean="0">
                <a:hlinkClick r:id="rId6"/>
              </a:rPr>
              <a:t>/</a:t>
            </a:r>
            <a:r>
              <a:rPr lang="en-US" sz="1400" dirty="0" smtClean="0"/>
              <a:t>  </a:t>
            </a:r>
          </a:p>
          <a:p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347472" lvl="1" indent="0">
              <a:buNone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9454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Ayaz\Techinars\presentation images\thankYo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431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533400"/>
            <a:ext cx="8183562" cy="1050925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27038" y="1676400"/>
            <a:ext cx="8183562" cy="4187825"/>
          </a:xfrm>
        </p:spPr>
        <p:txBody>
          <a:bodyPr>
            <a:normAutofit/>
          </a:bodyPr>
          <a:lstStyle/>
          <a:p>
            <a:r>
              <a:rPr lang="en-US" sz="2400" dirty="0"/>
              <a:t>Differences between JUnit 3.x and JUnit </a:t>
            </a:r>
            <a:r>
              <a:rPr lang="en-US" sz="2400" dirty="0" smtClean="0"/>
              <a:t>4.x</a:t>
            </a:r>
          </a:p>
          <a:p>
            <a:r>
              <a:rPr lang="en-US" sz="2400" dirty="0" smtClean="0"/>
              <a:t>New Features provided by </a:t>
            </a:r>
            <a:r>
              <a:rPr lang="en-US" sz="2400" dirty="0" err="1" smtClean="0"/>
              <a:t>JUnit</a:t>
            </a:r>
            <a:r>
              <a:rPr lang="en-US" sz="2400" dirty="0" smtClean="0"/>
              <a:t> 4</a:t>
            </a:r>
          </a:p>
          <a:p>
            <a:r>
              <a:rPr lang="en-US" sz="2400" dirty="0" smtClean="0"/>
              <a:t>Spock Testing Framework</a:t>
            </a:r>
          </a:p>
          <a:p>
            <a:r>
              <a:rPr lang="en-US" sz="2400" dirty="0" smtClean="0"/>
              <a:t>Upcoming </a:t>
            </a:r>
            <a:r>
              <a:rPr lang="en-US" sz="2400" dirty="0"/>
              <a:t>Hot </a:t>
            </a:r>
            <a:r>
              <a:rPr lang="en-US" sz="2400" dirty="0" err="1" smtClean="0"/>
              <a:t>TechiNarS</a:t>
            </a:r>
            <a:endParaRPr lang="en-US" sz="2400" dirty="0" smtClean="0"/>
          </a:p>
          <a:p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Party </a:t>
            </a:r>
            <a:r>
              <a:rPr lang="en-US" sz="2400" dirty="0" smtClean="0"/>
              <a:t>Libraries</a:t>
            </a:r>
          </a:p>
          <a:p>
            <a:r>
              <a:rPr lang="en-US" sz="2400" dirty="0" smtClean="0"/>
              <a:t>Credits</a:t>
            </a:r>
          </a:p>
          <a:p>
            <a:r>
              <a:rPr lang="en-US" sz="2400" dirty="0" smtClean="0"/>
              <a:t>Demo</a:t>
            </a:r>
            <a:endParaRPr lang="en-US" sz="2400" dirty="0"/>
          </a:p>
          <a:p>
            <a:r>
              <a:rPr lang="en-US" sz="2400" dirty="0"/>
              <a:t>References</a:t>
            </a:r>
          </a:p>
          <a:p>
            <a:r>
              <a:rPr lang="en-US" sz="2400" dirty="0" smtClean="0"/>
              <a:t>Q </a:t>
            </a:r>
            <a:r>
              <a:rPr lang="en-US" sz="2400" dirty="0"/>
              <a:t>and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848600" y="4800600"/>
            <a:ext cx="533400" cy="1066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DIFFERENCES</a:t>
            </a:r>
            <a:endParaRPr lang="en-US" sz="3200" dirty="0"/>
          </a:p>
        </p:txBody>
      </p:sp>
      <p:pic>
        <p:nvPicPr>
          <p:cNvPr id="8194" name="Picture 2" descr="C:\Ayaz\Techinars\presentation images\differenc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614" y="152400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84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27037" y="762001"/>
            <a:ext cx="8183562" cy="4818130"/>
          </a:xfrm>
        </p:spPr>
        <p:txBody>
          <a:bodyPr>
            <a:normAutofit/>
          </a:bodyPr>
          <a:lstStyle/>
          <a:p>
            <a:endParaRPr lang="en-GB" sz="1800" dirty="0" smtClean="0"/>
          </a:p>
          <a:p>
            <a:r>
              <a:rPr lang="en-GB" sz="1800" dirty="0" smtClean="0"/>
              <a:t>No </a:t>
            </a:r>
            <a:r>
              <a:rPr lang="en-GB" sz="1800" dirty="0"/>
              <a:t>need to extend </a:t>
            </a:r>
            <a:r>
              <a:rPr lang="en-GB" sz="1800" dirty="0" err="1"/>
              <a:t>TestCase</a:t>
            </a:r>
            <a:r>
              <a:rPr lang="en-GB" sz="1800" dirty="0"/>
              <a:t> </a:t>
            </a:r>
            <a:r>
              <a:rPr lang="en-GB" sz="1800" dirty="0" smtClean="0"/>
              <a:t>class</a:t>
            </a:r>
          </a:p>
          <a:p>
            <a:endParaRPr lang="en-GB" sz="1800" dirty="0" smtClean="0"/>
          </a:p>
          <a:p>
            <a:pPr marL="0" indent="0">
              <a:buNone/>
            </a:pPr>
            <a:r>
              <a:rPr lang="en-US" sz="1800" dirty="0" smtClean="0"/>
              <a:t>                   </a:t>
            </a:r>
            <a:r>
              <a:rPr lang="en-US" sz="1800" dirty="0"/>
              <a:t>JUnit 3.x                                          </a:t>
            </a:r>
            <a:r>
              <a:rPr lang="en-US" sz="1800" dirty="0" err="1"/>
              <a:t>Junit</a:t>
            </a:r>
            <a:r>
              <a:rPr lang="en-US" sz="1800" dirty="0"/>
              <a:t> </a:t>
            </a:r>
            <a:r>
              <a:rPr lang="en-US" sz="1800" dirty="0" smtClean="0"/>
              <a:t>4.x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GB" sz="1800" dirty="0" smtClean="0"/>
          </a:p>
          <a:p>
            <a:r>
              <a:rPr lang="en-GB" sz="1800" dirty="0" smtClean="0"/>
              <a:t>Flexibility </a:t>
            </a:r>
            <a:r>
              <a:rPr lang="en-GB" sz="1800" dirty="0"/>
              <a:t>to have custom test method names</a:t>
            </a:r>
            <a:r>
              <a:rPr lang="en-GB" sz="1800" dirty="0" smtClean="0"/>
              <a:t>.</a:t>
            </a:r>
          </a:p>
          <a:p>
            <a:endParaRPr lang="en-GB" sz="1800" dirty="0" smtClean="0"/>
          </a:p>
          <a:p>
            <a:pPr marL="0" indent="0">
              <a:buNone/>
            </a:pPr>
            <a:r>
              <a:rPr lang="en-US" sz="1800" dirty="0" smtClean="0"/>
              <a:t>                  </a:t>
            </a:r>
            <a:r>
              <a:rPr lang="en-US" sz="1800" dirty="0"/>
              <a:t>JUnit 3.x                                          </a:t>
            </a:r>
            <a:r>
              <a:rPr lang="en-US" sz="1800" dirty="0" err="1"/>
              <a:t>Junit</a:t>
            </a:r>
            <a:r>
              <a:rPr lang="en-US" sz="1800" dirty="0"/>
              <a:t> 4.x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80815" y="2133600"/>
            <a:ext cx="7924799" cy="339598"/>
            <a:chOff x="381000" y="4493859"/>
            <a:chExt cx="8407999" cy="344823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1285" y="4493859"/>
              <a:ext cx="3357714" cy="344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519259"/>
              <a:ext cx="4458763" cy="300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685800" y="4157662"/>
            <a:ext cx="7956134" cy="695326"/>
            <a:chOff x="844976" y="2034031"/>
            <a:chExt cx="8039553" cy="69532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976" y="2034031"/>
              <a:ext cx="3849991" cy="695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2798" y="2034031"/>
              <a:ext cx="3911731" cy="695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1050925"/>
          </a:xfrm>
        </p:spPr>
        <p:txBody>
          <a:bodyPr>
            <a:normAutofit/>
          </a:bodyPr>
          <a:lstStyle/>
          <a:p>
            <a:r>
              <a:rPr lang="en-US" sz="2400" dirty="0"/>
              <a:t>Differences (Contd..)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562" cy="418782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One </a:t>
            </a:r>
            <a:r>
              <a:rPr lang="en-US" sz="1800" dirty="0"/>
              <a:t>Time setup and tear down: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JUnit 3.x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JUnit 4.x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180161"/>
            <a:ext cx="4648200" cy="361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303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1050925"/>
          </a:xfrm>
        </p:spPr>
        <p:txBody>
          <a:bodyPr>
            <a:normAutofit/>
          </a:bodyPr>
          <a:lstStyle/>
          <a:p>
            <a:r>
              <a:rPr lang="en-US" sz="2400" dirty="0"/>
              <a:t>Differences (Contd..)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562" cy="4187825"/>
          </a:xfrm>
        </p:spPr>
        <p:txBody>
          <a:bodyPr>
            <a:normAutofit/>
          </a:bodyPr>
          <a:lstStyle/>
          <a:p>
            <a:r>
              <a:rPr lang="en-US" sz="1800" dirty="0"/>
              <a:t>SetUp and </a:t>
            </a:r>
            <a:r>
              <a:rPr lang="en-US" sz="1800" dirty="0" smtClean="0"/>
              <a:t>TearDown </a:t>
            </a:r>
            <a:r>
              <a:rPr lang="en-US" sz="1800" dirty="0"/>
              <a:t>per </a:t>
            </a:r>
            <a:r>
              <a:rPr lang="en-US" sz="1800" dirty="0" smtClean="0"/>
              <a:t>test: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JUnit </a:t>
            </a:r>
            <a:r>
              <a:rPr lang="en-US" sz="1400" dirty="0" smtClean="0"/>
              <a:t>3.x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JUnit 4.x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2251725"/>
            <a:ext cx="4041776" cy="353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09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1050925"/>
          </a:xfrm>
        </p:spPr>
        <p:txBody>
          <a:bodyPr>
            <a:normAutofit/>
          </a:bodyPr>
          <a:lstStyle/>
          <a:p>
            <a:r>
              <a:rPr lang="en-US" sz="2400" dirty="0"/>
              <a:t>Differences (Contd..)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562" cy="4187825"/>
          </a:xfrm>
        </p:spPr>
        <p:txBody>
          <a:bodyPr>
            <a:normAutofit/>
          </a:bodyPr>
          <a:lstStyle/>
          <a:p>
            <a:r>
              <a:rPr lang="en-GB" sz="1800" dirty="0"/>
              <a:t>Assert Statements</a:t>
            </a:r>
            <a:r>
              <a:rPr lang="en-GB" sz="1800" dirty="0" smtClean="0"/>
              <a:t>:</a:t>
            </a:r>
            <a:endParaRPr lang="en-GB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JUnit 3.x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 smtClean="0"/>
              <a:t>Functionality provided by base-class (</a:t>
            </a:r>
            <a:r>
              <a:rPr lang="en-US" sz="1200" b="1" dirty="0"/>
              <a:t>junit.framework.Assert</a:t>
            </a:r>
            <a:r>
              <a:rPr lang="en-US" sz="1200" dirty="0" smtClean="0"/>
              <a:t>) of TestCase class.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12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JUnit 4.x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 smtClean="0"/>
              <a:t>Provides additional functionality to asset arrays.(</a:t>
            </a:r>
            <a:r>
              <a:rPr lang="en-US" sz="1200" b="1" dirty="0" err="1">
                <a:hlinkClick r:id="rId3"/>
              </a:rPr>
              <a:t>assertArrayEquals</a:t>
            </a:r>
            <a:r>
              <a:rPr lang="en-US" sz="1200" dirty="0" smtClean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 smtClean="0"/>
              <a:t>Specific asset statements can be imported statically.</a:t>
            </a:r>
            <a:endParaRPr lang="en-US" sz="12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19400"/>
            <a:ext cx="34194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604" y="4310062"/>
            <a:ext cx="34194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74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1050925"/>
          </a:xfrm>
        </p:spPr>
        <p:txBody>
          <a:bodyPr>
            <a:normAutofit/>
          </a:bodyPr>
          <a:lstStyle/>
          <a:p>
            <a:r>
              <a:rPr lang="en-US" sz="2400" dirty="0"/>
              <a:t>Differences (Contd..)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562" cy="4187825"/>
          </a:xfrm>
        </p:spPr>
        <p:txBody>
          <a:bodyPr>
            <a:normAutofit/>
          </a:bodyPr>
          <a:lstStyle/>
          <a:p>
            <a:r>
              <a:rPr lang="en-GB" sz="1800" dirty="0"/>
              <a:t>Test Suite: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JUnit 3.x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JUnit 4.x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5" name="Group 4"/>
          <p:cNvGrpSpPr/>
          <p:nvPr/>
        </p:nvGrpSpPr>
        <p:grpSpPr>
          <a:xfrm>
            <a:off x="2133599" y="2590800"/>
            <a:ext cx="5583965" cy="1905000"/>
            <a:chOff x="2263717" y="1450256"/>
            <a:chExt cx="6311463" cy="2197295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3718" y="1450256"/>
              <a:ext cx="6311462" cy="1042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3717" y="2690714"/>
              <a:ext cx="6311463" cy="956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922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afftra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9BD64F"/>
      </a:hlink>
      <a:folHlink>
        <a:srgbClr val="5B951C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黑体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宋体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500" cap="flat" cmpd="sng" algn="ctr">
          <a:solidFill>
            <a:schemeClr val="phClr">
              <a:satMod val="150000"/>
            </a:schemeClr>
          </a:solidFill>
          <a:prstDash val="solid"/>
        </a:ln>
        <a:ln w="50800" cap="flat" cmpd="thickThin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70000"/>
                <a:satMod val="155000"/>
              </a:schemeClr>
            </a:gs>
            <a:gs pos="100000">
              <a:schemeClr val="phClr">
                <a:tint val="9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0"/>
                <a:satMod val="350000"/>
              </a:schemeClr>
              <a:schemeClr val="phClr">
                <a:tint val="80000"/>
              </a:schemeClr>
            </a:duotone>
          </a:blip>
          <a:tile tx="0" ty="0" sx="75000" sy="75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3C36621-6C65-4A61-A938-FD74A2B05B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Stafftrain</Template>
  <TotalTime>0</TotalTime>
  <Words>467</Words>
  <Application>Microsoft Office PowerPoint</Application>
  <PresentationFormat>On-screen Show (4:3)</PresentationFormat>
  <Paragraphs>264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Stafftrain</vt:lpstr>
      <vt:lpstr>TechiNar Series</vt:lpstr>
      <vt:lpstr>PowerPoint Presentation</vt:lpstr>
      <vt:lpstr>Agenda</vt:lpstr>
      <vt:lpstr>DIFFERENCES</vt:lpstr>
      <vt:lpstr>PowerPoint Presentation</vt:lpstr>
      <vt:lpstr>Differences (Contd..)</vt:lpstr>
      <vt:lpstr>Differences (Contd..)</vt:lpstr>
      <vt:lpstr>Differences (Contd..)</vt:lpstr>
      <vt:lpstr>Differences (Contd..)</vt:lpstr>
      <vt:lpstr>Differences (Contd..)</vt:lpstr>
      <vt:lpstr>Differences (Contd..)</vt:lpstr>
      <vt:lpstr>NEW FEATURES BY JUnit 4</vt:lpstr>
      <vt:lpstr>PowerPoint Presentation</vt:lpstr>
      <vt:lpstr>New Features (Contd..)</vt:lpstr>
      <vt:lpstr>New Features (Contd..)</vt:lpstr>
      <vt:lpstr>New Features (Contd..)</vt:lpstr>
      <vt:lpstr>Spock Testing Framework</vt:lpstr>
      <vt:lpstr>Upcoming Hot Techinars</vt:lpstr>
      <vt:lpstr>3rd Party Libraries:</vt:lpstr>
      <vt:lpstr>PowerPoint Presentation</vt:lpstr>
      <vt:lpstr>PowerPoint Presentation</vt:lpstr>
      <vt:lpstr>PowerPoint Presentation</vt:lpstr>
      <vt:lpstr>PowerPoint Presentation</vt:lpstr>
      <vt:lpstr>References</vt:lpstr>
      <vt:lpstr>References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2014-05-21T15:08:28Z</dcterms:created>
  <dcterms:modified xsi:type="dcterms:W3CDTF">2014-07-23T14:20:59Z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TC101671289990</vt:lpwstr>
  </property>
</Properties>
</file>