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sldIdLst>
    <p:sldId id="256" r:id="rId3"/>
    <p:sldId id="283" r:id="rId4"/>
    <p:sldId id="257" r:id="rId5"/>
    <p:sldId id="278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71" r:id="rId16"/>
    <p:sldId id="272" r:id="rId17"/>
    <p:sldId id="277" r:id="rId18"/>
    <p:sldId id="285" r:id="rId19"/>
    <p:sldId id="282" r:id="rId20"/>
    <p:sldId id="286" r:id="rId21"/>
    <p:sldId id="280" r:id="rId22"/>
    <p:sldId id="274" r:id="rId23"/>
    <p:sldId id="284" r:id="rId24"/>
    <p:sldId id="287" r:id="rId25"/>
    <p:sldId id="281" r:id="rId26"/>
    <p:sldId id="273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>
      <p:cViewPr varScale="1">
        <p:scale>
          <a:sx n="89" d="100"/>
          <a:sy n="89" d="100"/>
        </p:scale>
        <p:origin x="-12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expected attribute of @Test annotation.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 with messages: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@Rule annotation.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Assert Statements: 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inherited assert Methods of </a:t>
            </a:r>
            <a:r>
              <a:rPr lang="en-GB" dirty="0" err="1" smtClean="0"/>
              <a:t>TestCase</a:t>
            </a:r>
            <a:r>
              <a:rPr lang="en-GB" dirty="0" smtClean="0"/>
              <a:t> class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statically imported assert Methods from Assert class directly.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Ignoring tests</a:t>
            </a:r>
          </a:p>
          <a:p>
            <a:pPr lvl="2"/>
            <a:r>
              <a:rPr lang="en-GB" dirty="0" smtClean="0"/>
              <a:t>No direct way to ignore tests in </a:t>
            </a:r>
            <a:r>
              <a:rPr lang="en-GB" dirty="0" err="1" smtClean="0"/>
              <a:t>Junit</a:t>
            </a:r>
            <a:r>
              <a:rPr lang="en-GB" dirty="0" smtClean="0"/>
              <a:t> 3.x except for renaming the tests.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Suite: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</a:t>
            </a:r>
            <a:r>
              <a:rPr lang="en-GB" dirty="0" err="1" smtClean="0"/>
              <a:t>TestSuite</a:t>
            </a:r>
            <a:r>
              <a:rPr lang="en-GB" dirty="0" smtClean="0"/>
              <a:t> class.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Suite Runner and @</a:t>
            </a:r>
            <a:r>
              <a:rPr lang="en-GB" dirty="0" err="1" smtClean="0"/>
              <a:t>SuiteClasses</a:t>
            </a:r>
            <a:r>
              <a:rPr lang="en-GB" dirty="0" smtClean="0"/>
              <a:t> annotation.</a:t>
            </a:r>
          </a:p>
          <a:p>
            <a:pPr marL="228600" marR="0" indent="-228600" algn="l" defTabSz="1039813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6/10/2014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spock/" TargetMode="External"/><Relationship Id="rId5" Type="http://schemas.openxmlformats.org/officeDocument/2006/relationships/hyperlink" Target="https://code.google.com/p/powermock/" TargetMode="External"/><Relationship Id="rId4" Type="http://schemas.openxmlformats.org/officeDocument/2006/relationships/hyperlink" Target="http://docs.spring.io/spring/docs/4.1.0.BUILD-SNAPSHOT/spring-framework-reference/htmlsingl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772400" cy="990600"/>
          </a:xfrm>
        </p:spPr>
        <p:txBody>
          <a:bodyPr anchor="ctr"/>
          <a:lstStyle/>
          <a:p>
            <a:pPr algn="l"/>
            <a:r>
              <a:rPr lang="en-US" dirty="0" smtClean="0"/>
              <a:t>TechiNar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914400"/>
          </a:xfrm>
        </p:spPr>
        <p:txBody>
          <a:bodyPr/>
          <a:lstStyle/>
          <a:p>
            <a:pPr algn="l"/>
            <a:r>
              <a:rPr lang="en-US" dirty="0"/>
              <a:t>Migrating from JUnit 3.x to JUnit 4.x</a:t>
            </a:r>
            <a:endParaRPr lang="en-US" b="1" dirty="0"/>
          </a:p>
          <a:p>
            <a:pPr algn="l"/>
            <a:r>
              <a:rPr lang="en-US" sz="1600" dirty="0" smtClean="0"/>
              <a:t>May 20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2014</a:t>
            </a:r>
            <a:endParaRPr lang="en-US" sz="16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81000" y="6096000"/>
            <a:ext cx="7620000" cy="3048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/>
              <a:t>By Ayaz </a:t>
            </a:r>
            <a:r>
              <a:rPr lang="en-US" sz="1400" dirty="0"/>
              <a:t>Lakdawala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37084" cy="159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3865626" cy="73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 with messages</a:t>
            </a:r>
            <a:r>
              <a:rPr lang="en-GB" sz="1800" dirty="0" smtClean="0"/>
              <a:t>: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400800" cy="15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77353" y="4419600"/>
            <a:ext cx="4918647" cy="1289064"/>
            <a:chOff x="1435710" y="4965194"/>
            <a:chExt cx="5991226" cy="167639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1" y="4965194"/>
              <a:ext cx="5991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0" y="5470018"/>
              <a:ext cx="5991225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1295400"/>
            <a:ext cx="5791200" cy="9747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NEW FEATURES</a:t>
            </a:r>
            <a:endParaRPr lang="en-US" sz="5400" dirty="0"/>
          </a:p>
        </p:txBody>
      </p:sp>
      <p:pic>
        <p:nvPicPr>
          <p:cNvPr id="3074" name="Picture 2" descr="C:\Ayaz\Techinars\presentation images\new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029"/>
            <a:ext cx="5715000" cy="26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18659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Parameterized Runner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6629400" cy="2747072"/>
            <a:chOff x="1219672" y="2696412"/>
            <a:chExt cx="6905625" cy="266051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2696412"/>
              <a:ext cx="40576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3257233"/>
              <a:ext cx="4876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4575872"/>
              <a:ext cx="6905625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5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8183562" cy="533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648200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</a:t>
            </a:r>
            <a:r>
              <a:rPr lang="en-GB" sz="1800" dirty="0"/>
              <a:t>JunitParamsRunner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71550" y="1676400"/>
            <a:ext cx="7505700" cy="4048125"/>
            <a:chOff x="971550" y="1676400"/>
            <a:chExt cx="7505700" cy="40481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76400"/>
              <a:ext cx="3636989" cy="409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286000"/>
              <a:ext cx="748665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267200"/>
              <a:ext cx="74009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029200"/>
              <a:ext cx="74199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1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Spring JUnit Testing: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US" sz="1800" dirty="0"/>
              <a:t>Ignoring tests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79702"/>
            <a:ext cx="4876799" cy="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69229"/>
            <a:ext cx="487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 PowerMockito</a:t>
            </a:r>
            <a:r>
              <a:rPr lang="en-GB" sz="1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5105400" cy="4572000"/>
            <a:chOff x="914400" y="2133600"/>
            <a:chExt cx="5486401" cy="48768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33600"/>
              <a:ext cx="5486400" cy="45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43200"/>
              <a:ext cx="5486400" cy="12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188822"/>
              <a:ext cx="5486401" cy="2821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6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Spock Testing Framework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Spock Framework: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35944" y="1143000"/>
            <a:ext cx="6369856" cy="4267200"/>
            <a:chOff x="1935944" y="1143000"/>
            <a:chExt cx="6369856" cy="4267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143000"/>
              <a:ext cx="4876800" cy="144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88861"/>
              <a:ext cx="4876800" cy="389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44" y="3657600"/>
              <a:ext cx="6369856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668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Upcoming Hot Techinars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GitHub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MongoDB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Pig Latin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Vagrant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Docker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838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Libraries: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4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4.11 Jar: junit-4.11.jar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Spring Framework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>
                <a:sym typeface="Wingdings" panose="05000000000000000000" pitchFamily="2" charset="2"/>
              </a:rPr>
              <a:t>Ver</a:t>
            </a:r>
            <a:r>
              <a:rPr lang="en-US" sz="1600" dirty="0">
                <a:sym typeface="Wingdings" panose="05000000000000000000" pitchFamily="2" charset="2"/>
              </a:rPr>
              <a:t>: </a:t>
            </a:r>
            <a:r>
              <a:rPr lang="en-US" sz="1600" dirty="0"/>
              <a:t>4.1.0.BUILD-SNAPSHOT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Power Mock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92D050"/>
                </a:solidFill>
              </a:rPr>
              <a:t>Ver</a:t>
            </a:r>
            <a:r>
              <a:rPr lang="en-US" sz="1600" dirty="0" smtClean="0">
                <a:solidFill>
                  <a:srgbClr val="92D050"/>
                </a:solidFill>
              </a:rPr>
              <a:t>: 1.5.5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C000"/>
                </a:solidFill>
              </a:rPr>
              <a:t>License: Apache License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powermock-api-mockito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powermock-module-junit4-rule-agent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Spock Framework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>
                <a:solidFill>
                  <a:srgbClr val="92D050"/>
                </a:solidFill>
              </a:rPr>
              <a:t>0.7-groovy-2.0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  <a:endParaRPr lang="en-US" sz="1600" dirty="0" smtClean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-spring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Cglib-nodep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92D050"/>
                </a:solidFill>
              </a:rPr>
              <a:t>Ver</a:t>
            </a:r>
            <a:r>
              <a:rPr lang="en-US" sz="1400" dirty="0" smtClean="0">
                <a:solidFill>
                  <a:srgbClr val="92D050"/>
                </a:solidFill>
              </a:rPr>
              <a:t>:  2.2.2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License: Free S/w.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 1.0.2</a:t>
            </a:r>
            <a:r>
              <a:rPr lang="en-US" sz="1600" dirty="0" smtClean="0"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70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00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Ayaz\Techinars\presentation images\cred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92052"/>
            <a:ext cx="3200399" cy="24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685800"/>
            <a:ext cx="8183562" cy="41878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 smtClean="0"/>
              <a:t>Junit</a:t>
            </a:r>
            <a:r>
              <a:rPr lang="en-US" sz="1400" dirty="0" smtClean="0"/>
              <a:t> Topic </a:t>
            </a:r>
            <a:r>
              <a:rPr lang="en-US" sz="1400" dirty="0"/>
              <a:t>suggestion: Prakash </a:t>
            </a:r>
            <a:r>
              <a:rPr lang="en-US" sz="1400" dirty="0" smtClean="0"/>
              <a:t>Krishnamurthy</a:t>
            </a:r>
          </a:p>
          <a:p>
            <a:r>
              <a:rPr lang="en-US" sz="1400" dirty="0" smtClean="0"/>
              <a:t>Spock Framework Topic suggestion: Jiji James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Ayaz\Techinars\presentation 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43840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Ayaz\Techinars\presentation images\q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574432" cy="25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1371600"/>
            <a:ext cx="4648200" cy="10509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pic>
        <p:nvPicPr>
          <p:cNvPr id="4098" name="Picture 2" descr="C:\Ayaz\Techinars\presentation images\Re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2711"/>
            <a:ext cx="4648200" cy="23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562" cy="4572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187825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/>
              <a:t>Kushal</a:t>
            </a:r>
            <a:r>
              <a:rPr lang="en-US" sz="1400" dirty="0"/>
              <a:t>. (April 26, 2014) “10 Differences Between JUnit 3.x and JUnit 4.x and why you should move to JUnit 4.x platform”[Blog Post].  Retrieved from </a:t>
            </a:r>
            <a:r>
              <a:rPr lang="en-US" sz="1400" u="sng" dirty="0">
                <a:solidFill>
                  <a:srgbClr val="92D050"/>
                </a:solidFill>
              </a:rPr>
              <a:t>http</a:t>
            </a:r>
            <a:r>
              <a:rPr lang="en-US" sz="1400" u="sng" dirty="0" smtClean="0">
                <a:solidFill>
                  <a:srgbClr val="92D050"/>
                </a:solidFill>
              </a:rPr>
              <a:t>://www.sanjaal.com/java/981/java-unit-testing-and-junit/10-differences-between-junit-3-x-and-junit-4-x-and-why-you-should-move-to-junit-4-x-platform/</a:t>
            </a:r>
            <a:r>
              <a:rPr lang="en-US" sz="1400" dirty="0" smtClean="0"/>
              <a:t>. </a:t>
            </a:r>
          </a:p>
          <a:p>
            <a:endParaRPr lang="en-US" sz="1400" dirty="0"/>
          </a:p>
          <a:p>
            <a:r>
              <a:rPr lang="en-US" sz="1400" dirty="0"/>
              <a:t>Vogel, Lars. (October 28, 2013) “Unit Testing with JUnit – Tutorial”[Website]. Retrieved from </a:t>
            </a:r>
            <a:r>
              <a:rPr lang="en-US" sz="1400" dirty="0">
                <a:hlinkClick r:id="rId3"/>
              </a:rPr>
              <a:t>http://www.vogella.com/tutorials/JUnit/article.html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Johnson,R</a:t>
            </a:r>
            <a:r>
              <a:rPr lang="en-US" sz="1400" dirty="0"/>
              <a:t>. , </a:t>
            </a:r>
            <a:r>
              <a:rPr lang="en-US" sz="1400" dirty="0" err="1"/>
              <a:t>Hoeller</a:t>
            </a:r>
            <a:r>
              <a:rPr lang="en-US" sz="1400" dirty="0"/>
              <a:t>, J. , Donald K. , </a:t>
            </a:r>
            <a:r>
              <a:rPr lang="en-US" sz="1400" dirty="0" err="1"/>
              <a:t>Sampaleanu</a:t>
            </a:r>
            <a:r>
              <a:rPr lang="en-US" sz="1400" dirty="0"/>
              <a:t> C. , </a:t>
            </a:r>
            <a:r>
              <a:rPr lang="en-US" sz="1400" dirty="0" err="1"/>
              <a:t>Harrop</a:t>
            </a:r>
            <a:r>
              <a:rPr lang="en-US" sz="1400" dirty="0"/>
              <a:t>, R. , Thomas </a:t>
            </a:r>
            <a:r>
              <a:rPr lang="en-US" sz="1400" dirty="0" err="1"/>
              <a:t>Risberg</a:t>
            </a:r>
            <a:r>
              <a:rPr lang="en-US" sz="1400" dirty="0"/>
              <a:t>, T. , </a:t>
            </a:r>
            <a:r>
              <a:rPr lang="en-US" sz="1400" dirty="0" err="1"/>
              <a:t>Arendsen</a:t>
            </a:r>
            <a:r>
              <a:rPr lang="en-US" sz="1400" dirty="0"/>
              <a:t>, A.,  . . . </a:t>
            </a:r>
            <a:r>
              <a:rPr lang="en-US" sz="1400" dirty="0" err="1"/>
              <a:t>Deleuze</a:t>
            </a:r>
            <a:r>
              <a:rPr lang="en-US" sz="1400" dirty="0"/>
              <a:t> S.(2014)  “Spring Framework Reference Documentation”. Retrieved from </a:t>
            </a:r>
            <a:r>
              <a:rPr lang="en-US" sz="1400" u="sng" dirty="0">
                <a:solidFill>
                  <a:srgbClr val="92D050"/>
                </a:solidFill>
                <a:hlinkClick r:id="rId4"/>
              </a:rPr>
              <a:t>http://docs.spring.io/spring/docs/4.1.0.BUILD-SNAPSHOT/spring-framework-reference/htmlsingle</a:t>
            </a:r>
            <a:r>
              <a:rPr lang="en-US" sz="1400" u="sng" dirty="0" smtClean="0">
                <a:solidFill>
                  <a:srgbClr val="92D050"/>
                </a:solidFill>
                <a:hlinkClick r:id="rId4"/>
              </a:rPr>
              <a:t>/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Johan, Jan (2014) “Power Mock”[Google 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5"/>
              </a:rPr>
              <a:t>https://code.google.com/p/powermock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Peter </a:t>
            </a:r>
            <a:r>
              <a:rPr lang="en-US" sz="1400" dirty="0" err="1"/>
              <a:t>Niederwieser</a:t>
            </a:r>
            <a:r>
              <a:rPr lang="en-US" sz="1400" dirty="0"/>
              <a:t> (2012) “Spock Framework Reference Documentation”[Google </a:t>
            </a:r>
            <a:r>
              <a:rPr lang="en-US" sz="1400" dirty="0" smtClean="0"/>
              <a:t>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6"/>
              </a:rPr>
              <a:t>https://code.google.com/p/spock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 </a:t>
            </a:r>
            <a:endParaRPr lang="en-US" sz="1400" dirty="0" smtClean="0"/>
          </a:p>
          <a:p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7472" lvl="1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5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Ayaz\Techinars\presentation images\thank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533400"/>
            <a:ext cx="8183562" cy="1050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8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between JUnit 3.x and JUnit </a:t>
            </a:r>
            <a:r>
              <a:rPr lang="en-US" sz="2400" dirty="0" smtClean="0"/>
              <a:t>4.x</a:t>
            </a:r>
          </a:p>
          <a:p>
            <a:r>
              <a:rPr lang="en-US" sz="2400" dirty="0" smtClean="0"/>
              <a:t>New Features</a:t>
            </a:r>
          </a:p>
          <a:p>
            <a:r>
              <a:rPr lang="en-US" sz="2400" dirty="0" smtClean="0"/>
              <a:t>Spock Testing Framework</a:t>
            </a:r>
          </a:p>
          <a:p>
            <a:r>
              <a:rPr lang="en-US" sz="2400" dirty="0" smtClean="0"/>
              <a:t>Upcoming </a:t>
            </a:r>
            <a:r>
              <a:rPr lang="en-US" sz="2400" dirty="0"/>
              <a:t>Hot </a:t>
            </a:r>
            <a:r>
              <a:rPr lang="en-US" sz="2400" dirty="0" err="1" smtClean="0"/>
              <a:t>TechiNarS</a:t>
            </a:r>
            <a:endParaRPr lang="en-US" sz="2400" dirty="0" smtClean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</a:t>
            </a:r>
            <a:r>
              <a:rPr lang="en-US" sz="2400" dirty="0" smtClean="0"/>
              <a:t>Libraries</a:t>
            </a:r>
          </a:p>
          <a:p>
            <a:r>
              <a:rPr lang="en-US" sz="2400" dirty="0" smtClean="0"/>
              <a:t>Credits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48600" y="4800600"/>
            <a:ext cx="53340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DIFFERENCES</a:t>
            </a:r>
            <a:endParaRPr lang="en-US" sz="3200" dirty="0"/>
          </a:p>
        </p:txBody>
      </p:sp>
      <p:pic>
        <p:nvPicPr>
          <p:cNvPr id="8194" name="Picture 2" descr="C:\Ayaz\Techinars\presentation images\dif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4" y="15240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7" y="762001"/>
            <a:ext cx="8183562" cy="481813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No </a:t>
            </a:r>
            <a:r>
              <a:rPr lang="en-GB" sz="1800" dirty="0"/>
              <a:t>need to extend </a:t>
            </a:r>
            <a:r>
              <a:rPr lang="en-GB" sz="1800" dirty="0" err="1"/>
              <a:t>TestCase</a:t>
            </a:r>
            <a:r>
              <a:rPr lang="en-GB" sz="1800" dirty="0"/>
              <a:t> </a:t>
            </a:r>
            <a:r>
              <a:rPr lang="en-GB" sz="1800" dirty="0" smtClean="0"/>
              <a:t>class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en-US" sz="1800" dirty="0" smtClean="0"/>
              <a:t>4.x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GB" sz="1800" dirty="0" smtClean="0"/>
          </a:p>
          <a:p>
            <a:r>
              <a:rPr lang="en-GB" sz="1800" dirty="0" smtClean="0"/>
              <a:t>Flexibility </a:t>
            </a:r>
            <a:r>
              <a:rPr lang="en-GB" sz="1800" dirty="0"/>
              <a:t>to have custom test method names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</a:t>
            </a:r>
            <a:r>
              <a:rPr lang="en-US" sz="1800" dirty="0"/>
              <a:t>JUnit 3.x                                          </a:t>
            </a:r>
            <a:r>
              <a:rPr lang="en-US" sz="1800" dirty="0" err="1"/>
              <a:t>Junit</a:t>
            </a:r>
            <a:r>
              <a:rPr lang="en-US" sz="1800" dirty="0"/>
              <a:t> 4.x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0815" y="2133600"/>
            <a:ext cx="7924799" cy="339598"/>
            <a:chOff x="381000" y="4493859"/>
            <a:chExt cx="8407999" cy="34482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285" y="4493859"/>
              <a:ext cx="3357714" cy="34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519259"/>
              <a:ext cx="4458763" cy="300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85800" y="4157662"/>
            <a:ext cx="7956134" cy="695326"/>
            <a:chOff x="844976" y="2034031"/>
            <a:chExt cx="8039553" cy="69532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6" y="2034031"/>
              <a:ext cx="3849991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798" y="2034031"/>
              <a:ext cx="3911731" cy="69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</a:t>
            </a:r>
            <a:r>
              <a:rPr lang="en-US" sz="1800" dirty="0"/>
              <a:t>Time setup and tear down: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3.x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0161"/>
            <a:ext cx="4648200" cy="36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SetUp and </a:t>
            </a:r>
            <a:r>
              <a:rPr lang="en-US" sz="1800" dirty="0" smtClean="0"/>
              <a:t>TearDown </a:t>
            </a:r>
            <a:r>
              <a:rPr lang="en-US" sz="1800" dirty="0"/>
              <a:t>per </a:t>
            </a:r>
            <a:r>
              <a:rPr lang="en-US" sz="1800" dirty="0" smtClean="0"/>
              <a:t>test: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</a:t>
            </a:r>
            <a:r>
              <a:rPr lang="en-US" sz="1400" dirty="0" smtClean="0"/>
              <a:t>3.x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251725"/>
            <a:ext cx="4041776" cy="353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Assert Statements</a:t>
            </a:r>
            <a:r>
              <a:rPr lang="en-GB" sz="1800" dirty="0" smtClean="0"/>
              <a:t>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Functionality provided by base-class (</a:t>
            </a:r>
            <a:r>
              <a:rPr lang="en-US" sz="1200" b="1" dirty="0"/>
              <a:t>junit.framework.Assert</a:t>
            </a:r>
            <a:r>
              <a:rPr lang="en-US" sz="1200" dirty="0" smtClean="0"/>
              <a:t>) of TestCase class.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4.x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Provides additional functionality to asset arrays.(</a:t>
            </a:r>
            <a:r>
              <a:rPr lang="en-US" sz="1200" b="1" dirty="0" err="1">
                <a:hlinkClick r:id="rId3"/>
              </a:rPr>
              <a:t>assertArrayEquals</a:t>
            </a:r>
            <a:r>
              <a:rPr lang="en-US" sz="12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Specific asset statements can be imported statically.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3419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04" y="4310062"/>
            <a:ext cx="3419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 Suite: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599" y="2590800"/>
            <a:ext cx="5583965" cy="1905000"/>
            <a:chOff x="2263717" y="1450256"/>
            <a:chExt cx="6311463" cy="21972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8" y="1450256"/>
              <a:ext cx="6311462" cy="104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7" y="2690714"/>
              <a:ext cx="6311463" cy="95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2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tra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Stafftrain</Template>
  <TotalTime>0</TotalTime>
  <Words>464</Words>
  <Application>Microsoft Office PowerPoint</Application>
  <PresentationFormat>On-screen Show (4:3)</PresentationFormat>
  <Paragraphs>264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Stafftrain</vt:lpstr>
      <vt:lpstr>TechiNar Series</vt:lpstr>
      <vt:lpstr>PowerPoint Presentation</vt:lpstr>
      <vt:lpstr>Agenda</vt:lpstr>
      <vt:lpstr>DIFFERENCES</vt:lpstr>
      <vt:lpstr>PowerPoint Presentation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NEW FEATURES</vt:lpstr>
      <vt:lpstr>PowerPoint Presentation</vt:lpstr>
      <vt:lpstr>New Features (Contd..)</vt:lpstr>
      <vt:lpstr>New Features (Contd..)</vt:lpstr>
      <vt:lpstr>New Features (Contd..)</vt:lpstr>
      <vt:lpstr>Spock Testing Framework</vt:lpstr>
      <vt:lpstr>Upcoming Hot Techinars</vt:lpstr>
      <vt:lpstr>3rd Party Libraries: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2014-05-21T15:08:28Z</dcterms:created>
  <dcterms:modified xsi:type="dcterms:W3CDTF">2014-06-10T18:36:19Z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