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9"/>
  </p:notesMasterIdLst>
  <p:sldIdLst>
    <p:sldId id="256" r:id="rId3"/>
    <p:sldId id="283" r:id="rId4"/>
    <p:sldId id="257" r:id="rId5"/>
    <p:sldId id="278" r:id="rId6"/>
    <p:sldId id="258" r:id="rId7"/>
    <p:sldId id="288" r:id="rId8"/>
    <p:sldId id="264" r:id="rId9"/>
    <p:sldId id="289" r:id="rId10"/>
    <p:sldId id="265" r:id="rId11"/>
    <p:sldId id="290" r:id="rId12"/>
    <p:sldId id="266" r:id="rId13"/>
    <p:sldId id="267" r:id="rId14"/>
    <p:sldId id="268" r:id="rId15"/>
    <p:sldId id="291" r:id="rId16"/>
    <p:sldId id="269" r:id="rId17"/>
    <p:sldId id="292" r:id="rId18"/>
    <p:sldId id="297" r:id="rId19"/>
    <p:sldId id="279" r:id="rId20"/>
    <p:sldId id="270" r:id="rId21"/>
    <p:sldId id="271" r:id="rId22"/>
    <p:sldId id="272" r:id="rId23"/>
    <p:sldId id="277" r:id="rId24"/>
    <p:sldId id="293" r:id="rId25"/>
    <p:sldId id="294" r:id="rId26"/>
    <p:sldId id="295" r:id="rId27"/>
    <p:sldId id="285" r:id="rId28"/>
    <p:sldId id="296" r:id="rId29"/>
    <p:sldId id="282" r:id="rId30"/>
    <p:sldId id="286" r:id="rId31"/>
    <p:sldId id="280" r:id="rId32"/>
    <p:sldId id="274" r:id="rId33"/>
    <p:sldId id="284" r:id="rId34"/>
    <p:sldId id="287" r:id="rId35"/>
    <p:sldId id="281" r:id="rId36"/>
    <p:sldId id="273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75" autoAdjust="0"/>
  </p:normalViewPr>
  <p:slideViewPr>
    <p:cSldViewPr>
      <p:cViewPr varScale="1">
        <p:scale>
          <a:sx n="86" d="100"/>
          <a:sy n="86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7/25/2014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Assert Statements: 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inherited assert Methods of </a:t>
            </a:r>
            <a:r>
              <a:rPr lang="en-GB" dirty="0" err="1" smtClean="0"/>
              <a:t>TestCase</a:t>
            </a:r>
            <a:r>
              <a:rPr lang="en-GB" dirty="0" smtClean="0"/>
              <a:t> class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statically imported assert Methods from Assert class directly.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Ignoring tests</a:t>
            </a:r>
          </a:p>
          <a:p>
            <a:pPr lvl="2"/>
            <a:r>
              <a:rPr lang="en-GB" dirty="0" smtClean="0"/>
              <a:t>No direct way to ignore tests in </a:t>
            </a:r>
            <a:r>
              <a:rPr lang="en-GB" dirty="0" err="1" smtClean="0"/>
              <a:t>Junit</a:t>
            </a:r>
            <a:r>
              <a:rPr lang="en-GB" dirty="0" smtClean="0"/>
              <a:t> 3.x except for renaming the tests.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 Suite: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</a:t>
            </a:r>
            <a:r>
              <a:rPr lang="en-GB" dirty="0" err="1" smtClean="0"/>
              <a:t>TestSuite</a:t>
            </a:r>
            <a:r>
              <a:rPr lang="en-GB" dirty="0" smtClean="0"/>
              <a:t> class.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Suite Runner and @</a:t>
            </a:r>
            <a:r>
              <a:rPr lang="en-GB" dirty="0" err="1" smtClean="0"/>
              <a:t>SuiteClasses</a:t>
            </a:r>
            <a:r>
              <a:rPr lang="en-GB" dirty="0" smtClean="0"/>
              <a:t> annotation.</a:t>
            </a:r>
          </a:p>
          <a:p>
            <a:pPr marL="228600" marR="0" indent="-228600" algn="l" defTabSz="1039813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Exceptions: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try-catch.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expected attribute of @Test annotation.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Exceptions with messages: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3.x uses try-catch.</a:t>
            </a:r>
          </a:p>
          <a:p>
            <a:pPr lvl="1"/>
            <a:r>
              <a:rPr lang="en-GB" dirty="0" err="1" smtClean="0"/>
              <a:t>Junit</a:t>
            </a:r>
            <a:r>
              <a:rPr lang="en-GB" dirty="0" smtClean="0"/>
              <a:t> 4.x uses @Rule annotation.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7/25/2014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org/junit/Asser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spock/" TargetMode="External"/><Relationship Id="rId5" Type="http://schemas.openxmlformats.org/officeDocument/2006/relationships/hyperlink" Target="https://code.google.com/p/powermock/" TargetMode="External"/><Relationship Id="rId4" Type="http://schemas.openxmlformats.org/officeDocument/2006/relationships/hyperlink" Target="http://docs.spring.io/spring/docs/4.1.0.BUILD-SNAPSHOT/spring-framework-reference/htmlsingle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772400" cy="990600"/>
          </a:xfrm>
        </p:spPr>
        <p:txBody>
          <a:bodyPr anchor="ctr"/>
          <a:lstStyle/>
          <a:p>
            <a:pPr algn="l"/>
            <a:r>
              <a:rPr lang="en-US" dirty="0" smtClean="0"/>
              <a:t>TechiNar Series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7772400" cy="914400"/>
          </a:xfrm>
        </p:spPr>
        <p:txBody>
          <a:bodyPr/>
          <a:lstStyle/>
          <a:p>
            <a:pPr algn="l"/>
            <a:r>
              <a:rPr lang="en-US" dirty="0" smtClean="0"/>
              <a:t>Unit Testing Frameworks</a:t>
            </a:r>
            <a:endParaRPr lang="en-US" b="1" dirty="0"/>
          </a:p>
          <a:p>
            <a:pPr algn="l"/>
            <a:r>
              <a:rPr lang="en-US" sz="1600" dirty="0" smtClean="0"/>
              <a:t>May 20</a:t>
            </a:r>
            <a:r>
              <a:rPr lang="en-US" sz="1600" baseline="30000" dirty="0" smtClean="0"/>
              <a:t>th</a:t>
            </a:r>
            <a:r>
              <a:rPr lang="en-US" sz="1600" smtClean="0"/>
              <a:t>, 2014 </a:t>
            </a:r>
            <a:endParaRPr lang="en-US" sz="160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381000" y="6096000"/>
            <a:ext cx="7620000" cy="3048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smtClean="0"/>
              <a:t>By Ayaz </a:t>
            </a:r>
            <a:r>
              <a:rPr lang="en-US" sz="1400" dirty="0"/>
              <a:t>Lakdawala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 err="1"/>
              <a:t>SetUp</a:t>
            </a:r>
            <a:r>
              <a:rPr lang="en-US" sz="1800" dirty="0"/>
              <a:t> and </a:t>
            </a:r>
            <a:r>
              <a:rPr lang="en-US" sz="1800" dirty="0" err="1"/>
              <a:t>TearDown</a:t>
            </a:r>
            <a:r>
              <a:rPr lang="en-US" sz="1800" dirty="0"/>
              <a:t> per test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Spock : using setup() and cleanup() methods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03525"/>
            <a:ext cx="3825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5200"/>
            <a:ext cx="41989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8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Assert Statements</a:t>
            </a:r>
            <a:r>
              <a:rPr lang="en-GB" sz="1800" dirty="0" smtClean="0"/>
              <a:t>: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Functionality provided by base-class (</a:t>
            </a:r>
            <a:r>
              <a:rPr lang="en-US" sz="1200" b="1" dirty="0"/>
              <a:t>junit.framework.Assert</a:t>
            </a:r>
            <a:r>
              <a:rPr lang="en-US" sz="1200" dirty="0" smtClean="0"/>
              <a:t>) of TestCase class.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4.x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Provides additional functionality to asset arrays.(</a:t>
            </a:r>
            <a:r>
              <a:rPr lang="en-US" sz="1200" b="1" dirty="0" err="1">
                <a:hlinkClick r:id="rId3"/>
              </a:rPr>
              <a:t>assertArrayEquals</a:t>
            </a:r>
            <a:r>
              <a:rPr lang="en-US" sz="12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Specific asset statements can be imported statically.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Spock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/>
              <a:t>Uses equal-to comparator “==“ to assert</a:t>
            </a:r>
            <a:endParaRPr lang="en-US" sz="12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67025"/>
            <a:ext cx="34194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04" y="4310062"/>
            <a:ext cx="34194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04" y="5440363"/>
            <a:ext cx="27971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7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 Suite: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Spock : No direct way. Tests can be run using </a:t>
            </a:r>
            <a:r>
              <a:rPr lang="en-US" sz="1400" dirty="0" err="1" smtClean="0"/>
              <a:t>Gradle</a:t>
            </a:r>
            <a:r>
              <a:rPr lang="en-US" sz="1400" dirty="0" smtClean="0"/>
              <a:t> or with @</a:t>
            </a:r>
            <a:r>
              <a:rPr lang="en-US" sz="1400" dirty="0" err="1" smtClean="0"/>
              <a:t>SuitClasses</a:t>
            </a:r>
            <a:r>
              <a:rPr lang="en-US" sz="1400" dirty="0" smtClean="0"/>
              <a:t> </a:t>
            </a:r>
            <a:r>
              <a:rPr lang="en-US" sz="1400" dirty="0" err="1" smtClean="0"/>
              <a:t>Junit</a:t>
            </a:r>
            <a:r>
              <a:rPr lang="en-US" sz="1400" dirty="0" smtClean="0"/>
              <a:t> annotation.</a:t>
            </a:r>
            <a:endParaRPr lang="en-US" sz="1400" dirty="0"/>
          </a:p>
          <a:p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33599" y="2590800"/>
            <a:ext cx="5583965" cy="1905000"/>
            <a:chOff x="2263717" y="1450256"/>
            <a:chExt cx="6311463" cy="219729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718" y="1450256"/>
              <a:ext cx="6311462" cy="1042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717" y="2690714"/>
              <a:ext cx="6311463" cy="956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92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237084" cy="159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3865626" cy="73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</a:t>
            </a:r>
            <a:r>
              <a:rPr lang="en-GB" sz="1800" dirty="0" smtClean="0"/>
              <a:t>:</a:t>
            </a:r>
          </a:p>
          <a:p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Spock : using thrown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345916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 with messages</a:t>
            </a:r>
            <a:r>
              <a:rPr lang="en-GB" sz="1800" dirty="0" smtClean="0"/>
              <a:t>: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JUnit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400800" cy="157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177353" y="4419600"/>
            <a:ext cx="4918647" cy="1289064"/>
            <a:chOff x="1435710" y="4965194"/>
            <a:chExt cx="5991226" cy="1676399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711" y="4965194"/>
              <a:ext cx="59912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710" y="5470018"/>
              <a:ext cx="5991225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53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/>
              <a:t>Testing Exceptions with messages:</a:t>
            </a:r>
            <a:endParaRPr lang="en-US" sz="1400" dirty="0"/>
          </a:p>
          <a:p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Spock : using thrown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30143"/>
            <a:ext cx="4068763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4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Error Reporting :</a:t>
            </a:r>
            <a:endParaRPr lang="en-US" sz="1400" dirty="0"/>
          </a:p>
          <a:p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 smtClean="0"/>
              <a:t>JUnit</a:t>
            </a:r>
            <a:r>
              <a:rPr lang="en-US" sz="1400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Spock</a:t>
            </a:r>
            <a:endParaRPr lang="en-US" sz="1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5008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896100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6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971800" y="1295400"/>
            <a:ext cx="5791200" cy="974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 FEATURES BY </a:t>
            </a:r>
            <a:r>
              <a:rPr lang="en-US" sz="2800" dirty="0" err="1" smtClean="0"/>
              <a:t>JUnit</a:t>
            </a:r>
            <a:r>
              <a:rPr lang="en-US" sz="2800" dirty="0" smtClean="0"/>
              <a:t> 4</a:t>
            </a:r>
            <a:endParaRPr lang="en-US" sz="2800" dirty="0"/>
          </a:p>
        </p:txBody>
      </p:sp>
      <p:pic>
        <p:nvPicPr>
          <p:cNvPr id="3074" name="Picture 2" descr="C:\Ayaz\Techinars\presentation images\newFea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9029"/>
            <a:ext cx="5715000" cy="26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2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18659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/>
              <a:t>Parameterized Testing with Parameterized Runner 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914400" y="1828800"/>
            <a:ext cx="6629400" cy="2747072"/>
            <a:chOff x="1219672" y="2696412"/>
            <a:chExt cx="6905625" cy="266051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2696412"/>
              <a:ext cx="40576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3257233"/>
              <a:ext cx="4876800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672" y="4575872"/>
              <a:ext cx="6905625" cy="78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51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8006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8183562" cy="5334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/>
              <a:t>Features BY </a:t>
            </a:r>
            <a:r>
              <a:rPr lang="en-US" sz="2400" dirty="0" err="1"/>
              <a:t>JUnit</a:t>
            </a:r>
            <a:r>
              <a:rPr lang="en-US" sz="2400" dirty="0"/>
              <a:t> 4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562" cy="4648200"/>
          </a:xfrm>
        </p:spPr>
        <p:txBody>
          <a:bodyPr>
            <a:normAutofit/>
          </a:bodyPr>
          <a:lstStyle/>
          <a:p>
            <a:r>
              <a:rPr lang="en-US" sz="1800" dirty="0"/>
              <a:t>Parameterized Testing with </a:t>
            </a:r>
            <a:r>
              <a:rPr lang="en-GB" sz="1800" dirty="0"/>
              <a:t>JunitParamsRunner</a:t>
            </a:r>
            <a:r>
              <a:rPr lang="en-US" sz="1800" dirty="0" smtClean="0"/>
              <a:t> 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71550" y="1676400"/>
            <a:ext cx="7505700" cy="4048125"/>
            <a:chOff x="971550" y="1676400"/>
            <a:chExt cx="7505700" cy="40481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676400"/>
              <a:ext cx="3636989" cy="409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286000"/>
              <a:ext cx="7486650" cy="173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267200"/>
              <a:ext cx="740092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029200"/>
              <a:ext cx="74199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1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/>
              <a:t>Features BY </a:t>
            </a:r>
            <a:r>
              <a:rPr lang="en-US" sz="2400" dirty="0" err="1"/>
              <a:t>JUnit</a:t>
            </a:r>
            <a:r>
              <a:rPr lang="en-US" sz="2400" dirty="0"/>
              <a:t> 4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Spring JUnit Testing: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US" sz="1800" dirty="0"/>
              <a:t>Ignoring tests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179702"/>
            <a:ext cx="4876799" cy="7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769229"/>
            <a:ext cx="4876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7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6096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/>
              <a:t>Features BY </a:t>
            </a:r>
            <a:r>
              <a:rPr lang="en-US" sz="2400" dirty="0" err="1"/>
              <a:t>JUnit</a:t>
            </a:r>
            <a:r>
              <a:rPr lang="en-US" sz="2400" dirty="0"/>
              <a:t> 4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562" cy="4187825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Mocking </a:t>
            </a:r>
            <a:r>
              <a:rPr lang="en-GB" sz="1800" dirty="0" smtClean="0"/>
              <a:t>using</a:t>
            </a:r>
          </a:p>
          <a:p>
            <a:pPr marL="0" indent="0">
              <a:buSzPct val="100000"/>
              <a:buNone/>
            </a:pPr>
            <a:r>
              <a:rPr lang="en-GB" sz="1800" dirty="0"/>
              <a:t> </a:t>
            </a:r>
            <a:r>
              <a:rPr lang="en-GB" sz="1800" dirty="0" smtClean="0"/>
              <a:t>   PowerMockito</a:t>
            </a:r>
            <a:r>
              <a:rPr lang="en-GB" sz="18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219200"/>
            <a:ext cx="5105400" cy="4572000"/>
            <a:chOff x="914400" y="2133600"/>
            <a:chExt cx="5486401" cy="4876800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33600"/>
              <a:ext cx="5486400" cy="45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743200"/>
              <a:ext cx="5486400" cy="12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188822"/>
              <a:ext cx="5486401" cy="2821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6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971800" y="1295400"/>
            <a:ext cx="5791200" cy="974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 FEATURES BY </a:t>
            </a:r>
            <a:r>
              <a:rPr lang="en-US" sz="2800" dirty="0" smtClean="0"/>
              <a:t>Spock</a:t>
            </a:r>
            <a:endParaRPr lang="en-US" sz="2800" dirty="0"/>
          </a:p>
        </p:txBody>
      </p:sp>
      <p:pic>
        <p:nvPicPr>
          <p:cNvPr id="3074" name="Picture 2" descr="C:\Ayaz\Techinars\presentation images\newFeatu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9029"/>
            <a:ext cx="5715000" cy="26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18659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/>
              <a:t>Parameterized Testing 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4525963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9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1"/>
            <a:ext cx="8183562" cy="5334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/>
              <a:t>Features BY Spock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219200"/>
            <a:ext cx="8183562" cy="4187825"/>
          </a:xfrm>
        </p:spPr>
        <p:txBody>
          <a:bodyPr>
            <a:normAutofit/>
          </a:bodyPr>
          <a:lstStyle/>
          <a:p>
            <a:r>
              <a:rPr lang="en-GB" sz="1800" dirty="0" smtClean="0"/>
              <a:t>Spring </a:t>
            </a:r>
            <a:r>
              <a:rPr lang="en-GB" sz="1800" dirty="0" smtClean="0"/>
              <a:t>Spock </a:t>
            </a:r>
            <a:r>
              <a:rPr lang="en-GB" sz="1800" dirty="0" smtClean="0"/>
              <a:t>Testing: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US" sz="1800" dirty="0"/>
              <a:t>Ignoring </a:t>
            </a:r>
            <a:r>
              <a:rPr lang="en-US" sz="1800" dirty="0" smtClean="0"/>
              <a:t>tests</a:t>
            </a:r>
          </a:p>
          <a:p>
            <a:pPr marL="0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Ignoring single test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Ignoring all the tests except the test method marked with @</a:t>
            </a:r>
            <a:r>
              <a:rPr lang="en-US" sz="1400" dirty="0" err="1" smtClean="0"/>
              <a:t>IgnoreRest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4952999" cy="39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65525"/>
            <a:ext cx="321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14655"/>
            <a:ext cx="2979737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0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6096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 smtClean="0"/>
              <a:t>Features </a:t>
            </a:r>
            <a:r>
              <a:rPr lang="en-US" sz="2400" dirty="0"/>
              <a:t>BY Spock</a:t>
            </a:r>
            <a:r>
              <a:rPr lang="en-US" sz="2400" dirty="0" smtClean="0"/>
              <a:t> </a:t>
            </a:r>
            <a:r>
              <a:rPr lang="en-US" sz="2400" dirty="0"/>
              <a:t>(Contd..)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562" cy="4187825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sz="1800" dirty="0"/>
              <a:t>Mocking </a:t>
            </a:r>
            <a:r>
              <a:rPr lang="en-GB" sz="1800" dirty="0" smtClean="0"/>
              <a:t>using</a:t>
            </a:r>
          </a:p>
          <a:p>
            <a:pPr marL="0" indent="0">
              <a:buSzPct val="100000"/>
              <a:buNone/>
            </a:pPr>
            <a:r>
              <a:rPr lang="en-GB" sz="1800" dirty="0"/>
              <a:t> </a:t>
            </a:r>
            <a:r>
              <a:rPr lang="en-GB" sz="1800" dirty="0" smtClean="0"/>
              <a:t>  Spock Framework:</a:t>
            </a:r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35944" y="1143000"/>
            <a:ext cx="6369856" cy="4267200"/>
            <a:chOff x="1935944" y="1143000"/>
            <a:chExt cx="6369856" cy="4267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143000"/>
              <a:ext cx="4876800" cy="1443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2888861"/>
              <a:ext cx="4876800" cy="389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944" y="3657600"/>
              <a:ext cx="6369856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7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60960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 </a:t>
            </a:r>
            <a:r>
              <a:rPr lang="en-US" sz="2400" dirty="0"/>
              <a:t>Features BY Spock </a:t>
            </a:r>
            <a:r>
              <a:rPr lang="en-US" sz="2400" dirty="0"/>
              <a:t>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143000"/>
            <a:ext cx="8183562" cy="41878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Spock-</a:t>
            </a:r>
            <a:r>
              <a:rPr lang="en-US" sz="1400" dirty="0" err="1" smtClean="0"/>
              <a:t>PowerMockito</a:t>
            </a:r>
            <a:r>
              <a:rPr lang="en-US" sz="1400" dirty="0"/>
              <a:t>  Integration</a:t>
            </a:r>
            <a:endParaRPr lang="en-US" sz="1400" dirty="0" smtClean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21616"/>
            <a:ext cx="3276600" cy="20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91927"/>
            <a:ext cx="3886200" cy="37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7" y="2743200"/>
            <a:ext cx="670560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5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66800"/>
          </a:xfrm>
        </p:spPr>
        <p:txBody>
          <a:bodyPr anchor="b">
            <a:normAutofit/>
          </a:bodyPr>
          <a:lstStyle/>
          <a:p>
            <a:r>
              <a:rPr lang="en-US" sz="2400" dirty="0" smtClean="0"/>
              <a:t>Upcoming Hot Techinars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752600"/>
            <a:ext cx="8183562" cy="4187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GitHub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Git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MongoDB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Hadoop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Pig Latin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Vagrant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Docker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 smtClean="0"/>
              <a:t>NodeJS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5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838200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Libraries: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447800"/>
            <a:ext cx="8183562" cy="4187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 smtClean="0"/>
              <a:t>Junit</a:t>
            </a:r>
            <a:r>
              <a:rPr lang="en-US" sz="1600" dirty="0" smtClean="0"/>
              <a:t> 4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: 4.11 Jar: junit-4.11.jar</a:t>
            </a:r>
            <a:endParaRPr lang="en-US" sz="1600" dirty="0" smtClean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Spring Framework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>
                <a:sym typeface="Wingdings" panose="05000000000000000000" pitchFamily="2" charset="2"/>
              </a:rPr>
              <a:t>Ver</a:t>
            </a:r>
            <a:r>
              <a:rPr lang="en-US" sz="1600" dirty="0">
                <a:sym typeface="Wingdings" panose="05000000000000000000" pitchFamily="2" charset="2"/>
              </a:rPr>
              <a:t>: </a:t>
            </a:r>
            <a:r>
              <a:rPr lang="en-US" sz="1600" dirty="0"/>
              <a:t>4.1.0.BUILD-SNAPSHOT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Spring-core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Power Mock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92D050"/>
                </a:solidFill>
              </a:rPr>
              <a:t>Ver</a:t>
            </a:r>
            <a:r>
              <a:rPr lang="en-US" sz="1600" dirty="0" smtClean="0">
                <a:solidFill>
                  <a:srgbClr val="92D050"/>
                </a:solidFill>
              </a:rPr>
              <a:t>: 1.5.5</a:t>
            </a:r>
            <a:r>
              <a:rPr lang="en-US" sz="1600" dirty="0" smtClean="0"/>
              <a:t>      </a:t>
            </a:r>
            <a:r>
              <a:rPr lang="en-US" sz="1600" dirty="0" smtClean="0">
                <a:solidFill>
                  <a:srgbClr val="FFC000"/>
                </a:solidFill>
              </a:rPr>
              <a:t>License: Apache License 2.0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powermock-module-junit4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powermock-api-mockito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powermock-module-junit4-rule-agent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Spock Framework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: </a:t>
            </a:r>
            <a:r>
              <a:rPr lang="en-US" sz="1600" dirty="0">
                <a:solidFill>
                  <a:srgbClr val="92D050"/>
                </a:solidFill>
              </a:rPr>
              <a:t>0.7-groovy-2.0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C000"/>
                </a:solidFill>
              </a:rPr>
              <a:t>License</a:t>
            </a:r>
            <a:r>
              <a:rPr lang="en-US" sz="1600" dirty="0">
                <a:solidFill>
                  <a:srgbClr val="FFC000"/>
                </a:solidFill>
              </a:rPr>
              <a:t>: Apache License 2.0</a:t>
            </a:r>
            <a:endParaRPr lang="en-US" sz="1600" dirty="0" smtClean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spock</a:t>
            </a:r>
            <a:r>
              <a:rPr lang="en-US" sz="1400" dirty="0" smtClean="0"/>
              <a:t>-core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spock</a:t>
            </a:r>
            <a:r>
              <a:rPr lang="en-US" sz="1400" dirty="0" smtClean="0"/>
              <a:t>-spring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 smtClean="0"/>
              <a:t>Cglib-nodep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92D050"/>
                </a:solidFill>
              </a:rPr>
              <a:t>Ver</a:t>
            </a:r>
            <a:r>
              <a:rPr lang="en-US" sz="1400" dirty="0" smtClean="0">
                <a:solidFill>
                  <a:srgbClr val="92D050"/>
                </a:solidFill>
              </a:rPr>
              <a:t>:  2.2.2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C000"/>
                </a:solidFill>
              </a:rPr>
              <a:t>License: Free S/w.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 smtClean="0"/>
              <a:t>Junit</a:t>
            </a:r>
            <a:r>
              <a:rPr lang="en-US" sz="1600" dirty="0" smtClean="0"/>
              <a:t>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Ver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 1.0.2</a:t>
            </a:r>
            <a:r>
              <a:rPr lang="en-US" sz="1600" dirty="0" smtClean="0">
                <a:sym typeface="Wingdings" panose="05000000000000000000" pitchFamily="2" charset="2"/>
              </a:rPr>
              <a:t>    </a:t>
            </a:r>
            <a:r>
              <a:rPr lang="en-US" sz="1600" dirty="0" smtClean="0">
                <a:solidFill>
                  <a:srgbClr val="FFC000"/>
                </a:solidFill>
              </a:rPr>
              <a:t>License</a:t>
            </a:r>
            <a:r>
              <a:rPr lang="en-US" sz="1600" dirty="0">
                <a:solidFill>
                  <a:srgbClr val="FFC000"/>
                </a:solidFill>
              </a:rPr>
              <a:t>: Apache License 2.0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70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3238" y="533400"/>
            <a:ext cx="8183562" cy="10509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7038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between </a:t>
            </a:r>
            <a:r>
              <a:rPr lang="en-US" sz="2400" dirty="0" err="1"/>
              <a:t>JUnit</a:t>
            </a:r>
            <a:r>
              <a:rPr lang="en-US" sz="2400" dirty="0"/>
              <a:t> </a:t>
            </a:r>
            <a:r>
              <a:rPr lang="en-US" sz="2400" dirty="0" smtClean="0"/>
              <a:t>3.x, </a:t>
            </a:r>
            <a:r>
              <a:rPr lang="en-US" sz="2400" dirty="0" err="1" smtClean="0"/>
              <a:t>JUnit</a:t>
            </a:r>
            <a:r>
              <a:rPr lang="en-US" sz="2400" dirty="0" smtClean="0"/>
              <a:t> 4.x and Spock</a:t>
            </a:r>
            <a:endParaRPr lang="en-US" sz="2400" dirty="0" smtClean="0"/>
          </a:p>
          <a:p>
            <a:r>
              <a:rPr lang="en-US" sz="2400" dirty="0" smtClean="0"/>
              <a:t>New Features provided by </a:t>
            </a:r>
            <a:r>
              <a:rPr lang="en-US" sz="2400" dirty="0" err="1" smtClean="0"/>
              <a:t>JUnit</a:t>
            </a:r>
            <a:r>
              <a:rPr lang="en-US" sz="2400" dirty="0" smtClean="0"/>
              <a:t> </a:t>
            </a:r>
            <a:r>
              <a:rPr lang="en-US" sz="2400" dirty="0" smtClean="0"/>
              <a:t>4</a:t>
            </a:r>
          </a:p>
          <a:p>
            <a:r>
              <a:rPr lang="en-US" sz="2400" dirty="0"/>
              <a:t>New Features provided by </a:t>
            </a:r>
            <a:r>
              <a:rPr lang="en-US" sz="2400" dirty="0" smtClean="0"/>
              <a:t>Spock</a:t>
            </a:r>
            <a:endParaRPr lang="en-US" sz="2400" dirty="0" smtClean="0"/>
          </a:p>
          <a:p>
            <a:r>
              <a:rPr lang="en-US" sz="2400" dirty="0" smtClean="0"/>
              <a:t>Upcoming </a:t>
            </a:r>
            <a:r>
              <a:rPr lang="en-US" sz="2400" dirty="0"/>
              <a:t>Hot </a:t>
            </a:r>
            <a:r>
              <a:rPr lang="en-US" sz="2400" dirty="0" err="1" smtClean="0"/>
              <a:t>TechiNarS</a:t>
            </a:r>
            <a:endParaRPr lang="en-US" sz="2400" dirty="0" smtClean="0"/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</a:t>
            </a:r>
            <a:r>
              <a:rPr lang="en-US" sz="2400" dirty="0" smtClean="0"/>
              <a:t>Libraries</a:t>
            </a:r>
          </a:p>
          <a:p>
            <a:r>
              <a:rPr lang="en-US" sz="2400" dirty="0" smtClean="0"/>
              <a:t>Credits</a:t>
            </a:r>
          </a:p>
          <a:p>
            <a:r>
              <a:rPr lang="en-US" sz="2400" dirty="0" smtClean="0"/>
              <a:t>Demo</a:t>
            </a:r>
            <a:endParaRPr lang="en-US" sz="2400" dirty="0"/>
          </a:p>
          <a:p>
            <a:r>
              <a:rPr lang="en-US" sz="2400" dirty="0"/>
              <a:t>References</a:t>
            </a:r>
          </a:p>
          <a:p>
            <a:r>
              <a:rPr lang="en-US" sz="2400" dirty="0" smtClean="0"/>
              <a:t>Q </a:t>
            </a:r>
            <a:r>
              <a:rPr lang="en-US" sz="2400" dirty="0"/>
              <a:t>and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Ayaz\Techinars\presentation images\cred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92052"/>
            <a:ext cx="3200399" cy="249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685800"/>
            <a:ext cx="8183562" cy="418782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r>
              <a:rPr lang="en-US" sz="1400" dirty="0" err="1" smtClean="0"/>
              <a:t>Junit</a:t>
            </a:r>
            <a:r>
              <a:rPr lang="en-US" sz="1400" dirty="0" smtClean="0"/>
              <a:t> Topic </a:t>
            </a:r>
            <a:r>
              <a:rPr lang="en-US" sz="1400" dirty="0"/>
              <a:t>suggestion: Prakash </a:t>
            </a:r>
            <a:r>
              <a:rPr lang="en-US" sz="1400" dirty="0" smtClean="0"/>
              <a:t>Krishnamurthy</a:t>
            </a:r>
          </a:p>
          <a:p>
            <a:r>
              <a:rPr lang="en-US" sz="1400" dirty="0" smtClean="0"/>
              <a:t>Spock Framework Topic suggestion: Jiji James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82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Ayaz\Techinars\presentation images\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0"/>
            <a:ext cx="2438400" cy="176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Ayaz\Techinars\presentation images\qA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574432" cy="25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438400" y="1371600"/>
            <a:ext cx="4648200" cy="10509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References</a:t>
            </a:r>
            <a:endParaRPr lang="en-US" sz="5400" dirty="0"/>
          </a:p>
        </p:txBody>
      </p:sp>
      <p:pic>
        <p:nvPicPr>
          <p:cNvPr id="4098" name="Picture 2" descr="C:\Ayaz\Techinars\presentation images\Referen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52711"/>
            <a:ext cx="4648200" cy="232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6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562" cy="4572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183562" cy="4187825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r>
              <a:rPr lang="en-US" sz="1400" dirty="0" err="1"/>
              <a:t>Kushal</a:t>
            </a:r>
            <a:r>
              <a:rPr lang="en-US" sz="1400" dirty="0"/>
              <a:t>. (April 26, 2014) “10 Differences Between JUnit 3.x and JUnit 4.x and why you should move to JUnit 4.x platform”[Blog Post].  Retrieved from </a:t>
            </a:r>
            <a:r>
              <a:rPr lang="en-US" sz="1400" u="sng" dirty="0">
                <a:solidFill>
                  <a:srgbClr val="92D050"/>
                </a:solidFill>
              </a:rPr>
              <a:t>http</a:t>
            </a:r>
            <a:r>
              <a:rPr lang="en-US" sz="1400" u="sng" dirty="0" smtClean="0">
                <a:solidFill>
                  <a:srgbClr val="92D050"/>
                </a:solidFill>
              </a:rPr>
              <a:t>://www.sanjaal.com/java/981/java-unit-testing-and-junit/10-differences-between-junit-3-x-and-junit-4-x-and-why-you-should-move-to-junit-4-x-platform/</a:t>
            </a:r>
            <a:r>
              <a:rPr lang="en-US" sz="1400" dirty="0" smtClean="0"/>
              <a:t>. </a:t>
            </a:r>
          </a:p>
          <a:p>
            <a:endParaRPr lang="en-US" sz="1400" dirty="0"/>
          </a:p>
          <a:p>
            <a:r>
              <a:rPr lang="en-US" sz="1400" dirty="0"/>
              <a:t>Vogel, Lars. (October 28, 2013) “Unit Testing with JUnit – Tutorial”[Website]. Retrieved from </a:t>
            </a:r>
            <a:r>
              <a:rPr lang="en-US" sz="1400" dirty="0">
                <a:hlinkClick r:id="rId3"/>
              </a:rPr>
              <a:t>http://www.vogella.com/tutorials/JUnit/article.html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Johnson,R</a:t>
            </a:r>
            <a:r>
              <a:rPr lang="en-US" sz="1400" dirty="0"/>
              <a:t>. , </a:t>
            </a:r>
            <a:r>
              <a:rPr lang="en-US" sz="1400" dirty="0" err="1"/>
              <a:t>Hoeller</a:t>
            </a:r>
            <a:r>
              <a:rPr lang="en-US" sz="1400" dirty="0"/>
              <a:t>, J. , Donald K. , </a:t>
            </a:r>
            <a:r>
              <a:rPr lang="en-US" sz="1400" dirty="0" err="1"/>
              <a:t>Sampaleanu</a:t>
            </a:r>
            <a:r>
              <a:rPr lang="en-US" sz="1400" dirty="0"/>
              <a:t> C. , </a:t>
            </a:r>
            <a:r>
              <a:rPr lang="en-US" sz="1400" dirty="0" err="1"/>
              <a:t>Harrop</a:t>
            </a:r>
            <a:r>
              <a:rPr lang="en-US" sz="1400" dirty="0"/>
              <a:t>, R. , Thomas </a:t>
            </a:r>
            <a:r>
              <a:rPr lang="en-US" sz="1400" dirty="0" err="1"/>
              <a:t>Risberg</a:t>
            </a:r>
            <a:r>
              <a:rPr lang="en-US" sz="1400" dirty="0"/>
              <a:t>, T. , </a:t>
            </a:r>
            <a:r>
              <a:rPr lang="en-US" sz="1400" dirty="0" err="1"/>
              <a:t>Arendsen</a:t>
            </a:r>
            <a:r>
              <a:rPr lang="en-US" sz="1400" dirty="0"/>
              <a:t>, A.,  . . . </a:t>
            </a:r>
            <a:r>
              <a:rPr lang="en-US" sz="1400" dirty="0" err="1"/>
              <a:t>Deleuze</a:t>
            </a:r>
            <a:r>
              <a:rPr lang="en-US" sz="1400" dirty="0"/>
              <a:t> S.(2014)  “Spring Framework Reference Documentation”. Retrieved from </a:t>
            </a:r>
            <a:r>
              <a:rPr lang="en-US" sz="1400" u="sng" dirty="0">
                <a:solidFill>
                  <a:srgbClr val="92D050"/>
                </a:solidFill>
                <a:hlinkClick r:id="rId4"/>
              </a:rPr>
              <a:t>http://docs.spring.io/spring/docs/4.1.0.BUILD-SNAPSHOT/spring-framework-reference/htmlsingle</a:t>
            </a:r>
            <a:r>
              <a:rPr lang="en-US" sz="1400" u="sng" dirty="0" smtClean="0">
                <a:solidFill>
                  <a:srgbClr val="92D050"/>
                </a:solidFill>
                <a:hlinkClick r:id="rId4"/>
              </a:rPr>
              <a:t>/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Johan, Jan (2014) “Power Mock”[Google Project Hosting]. </a:t>
            </a:r>
            <a:r>
              <a:rPr lang="en-US" sz="1400" dirty="0"/>
              <a:t>Retrieved from </a:t>
            </a:r>
            <a:r>
              <a:rPr lang="en-US" sz="1400" dirty="0">
                <a:hlinkClick r:id="rId5"/>
              </a:rPr>
              <a:t>https://code.google.com/p/powermock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/>
              <a:t>Peter </a:t>
            </a:r>
            <a:r>
              <a:rPr lang="en-US" sz="1400" dirty="0" err="1"/>
              <a:t>Niederwieser</a:t>
            </a:r>
            <a:r>
              <a:rPr lang="en-US" sz="1400" dirty="0"/>
              <a:t> (2012) “Spock Framework Reference Documentation”[Google </a:t>
            </a:r>
            <a:r>
              <a:rPr lang="en-US" sz="1400" dirty="0" smtClean="0"/>
              <a:t>Project Hosting]. </a:t>
            </a:r>
            <a:r>
              <a:rPr lang="en-US" sz="1400" dirty="0"/>
              <a:t>Retrieved from </a:t>
            </a:r>
            <a:r>
              <a:rPr lang="en-US" sz="1400" dirty="0">
                <a:hlinkClick r:id="rId6"/>
              </a:rPr>
              <a:t>https://code.google.com/p/spock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 </a:t>
            </a:r>
          </a:p>
          <a:p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347472" lvl="1" indent="0">
              <a:buNone/>
            </a:pP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45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Ayaz\Techinars\presentation images\thankYo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848600" y="4800600"/>
            <a:ext cx="533400" cy="106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DIFFERENCES</a:t>
            </a:r>
            <a:endParaRPr lang="en-US" sz="3200" dirty="0"/>
          </a:p>
        </p:txBody>
      </p:sp>
      <p:pic>
        <p:nvPicPr>
          <p:cNvPr id="8194" name="Picture 2" descr="C:\Ayaz\Techinars\presentation images\differen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14" y="15240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7037" y="762001"/>
            <a:ext cx="8183562" cy="4818130"/>
          </a:xfrm>
        </p:spPr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Test Class definition</a:t>
            </a:r>
          </a:p>
          <a:p>
            <a:pPr marL="0" indent="0">
              <a:buNone/>
            </a:pPr>
            <a:endParaRPr lang="en-GB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Junit</a:t>
            </a:r>
            <a:r>
              <a:rPr lang="en-GB" sz="1400" dirty="0" smtClean="0"/>
              <a:t> 3.x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 smtClean="0"/>
              <a:t>Junit</a:t>
            </a:r>
            <a:r>
              <a:rPr lang="en-GB" sz="1400" dirty="0" smtClean="0"/>
              <a:t> 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Spock</a:t>
            </a:r>
            <a:endParaRPr lang="en-GB" sz="1400" dirty="0" smtClean="0"/>
          </a:p>
          <a:p>
            <a:endParaRPr lang="en-GB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endParaRPr lang="en-GB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45339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62175"/>
            <a:ext cx="45339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30956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27037" y="762001"/>
            <a:ext cx="8183562" cy="4818130"/>
          </a:xfrm>
        </p:spPr>
        <p:txBody>
          <a:bodyPr>
            <a:normAutofit/>
          </a:bodyPr>
          <a:lstStyle/>
          <a:p>
            <a:endParaRPr lang="en-GB" sz="1800" dirty="0" smtClean="0"/>
          </a:p>
          <a:p>
            <a:r>
              <a:rPr lang="en-GB" sz="1800" dirty="0" smtClean="0"/>
              <a:t>Method names</a:t>
            </a:r>
          </a:p>
          <a:p>
            <a:endParaRPr lang="en-GB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/>
              <a:t>Junit</a:t>
            </a:r>
            <a:r>
              <a:rPr lang="en-GB" sz="1400" dirty="0"/>
              <a:t> </a:t>
            </a:r>
            <a:r>
              <a:rPr lang="en-GB" sz="1400" dirty="0" smtClean="0"/>
              <a:t>3.x :  Test method name should start with “test”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err="1"/>
              <a:t>Junit</a:t>
            </a:r>
            <a:r>
              <a:rPr lang="en-GB" sz="1400" dirty="0"/>
              <a:t> </a:t>
            </a:r>
            <a:r>
              <a:rPr lang="en-GB" sz="1400" dirty="0" smtClean="0"/>
              <a:t>4.x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Spock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endParaRPr lang="en-GB" sz="1800" dirty="0"/>
          </a:p>
          <a:p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3162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209800"/>
            <a:ext cx="3162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3429000"/>
            <a:ext cx="32924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8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One </a:t>
            </a:r>
            <a:r>
              <a:rPr lang="en-US" sz="1800" dirty="0"/>
              <a:t>Time setup and tear down: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3.x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/>
              <a:t>JUnit</a:t>
            </a:r>
            <a:r>
              <a:rPr lang="en-US" sz="1400" dirty="0"/>
              <a:t> </a:t>
            </a:r>
            <a:r>
              <a:rPr lang="en-US" sz="1400" dirty="0" smtClean="0"/>
              <a:t>4.x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80161"/>
            <a:ext cx="4648200" cy="361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One </a:t>
            </a:r>
            <a:r>
              <a:rPr lang="en-US" sz="1800" dirty="0"/>
              <a:t>Time setup and tear down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Spock : </a:t>
            </a:r>
            <a:r>
              <a:rPr lang="en-US" sz="1400" dirty="0"/>
              <a:t>using </a:t>
            </a:r>
            <a:r>
              <a:rPr lang="en-US" sz="1400" dirty="0" err="1" smtClean="0"/>
              <a:t>setupSpec</a:t>
            </a:r>
            <a:r>
              <a:rPr lang="en-US" sz="1400" dirty="0" smtClean="0"/>
              <a:t>() </a:t>
            </a:r>
            <a:r>
              <a:rPr lang="en-US" sz="1400" dirty="0"/>
              <a:t>and </a:t>
            </a:r>
            <a:r>
              <a:rPr lang="en-US" sz="1400" dirty="0" err="1" smtClean="0"/>
              <a:t>cleanupSpec</a:t>
            </a:r>
            <a:r>
              <a:rPr lang="en-US" sz="1400" dirty="0" smtClean="0"/>
              <a:t>() </a:t>
            </a:r>
            <a:r>
              <a:rPr lang="en-US" sz="1400" dirty="0"/>
              <a:t>methods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377983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40005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2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183562" cy="1050925"/>
          </a:xfrm>
        </p:spPr>
        <p:txBody>
          <a:bodyPr>
            <a:normAutofit/>
          </a:bodyPr>
          <a:lstStyle/>
          <a:p>
            <a:r>
              <a:rPr lang="en-US" sz="2400" dirty="0"/>
              <a:t>Differences (Contd..)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562" cy="4187825"/>
          </a:xfrm>
        </p:spPr>
        <p:txBody>
          <a:bodyPr>
            <a:normAutofit/>
          </a:bodyPr>
          <a:lstStyle/>
          <a:p>
            <a:r>
              <a:rPr lang="en-US" sz="1800" dirty="0"/>
              <a:t>SetUp and </a:t>
            </a:r>
            <a:r>
              <a:rPr lang="en-US" sz="1800" dirty="0" smtClean="0"/>
              <a:t>TearDown </a:t>
            </a:r>
            <a:r>
              <a:rPr lang="en-US" sz="1800" dirty="0"/>
              <a:t>per </a:t>
            </a:r>
            <a:r>
              <a:rPr lang="en-US" sz="1800" dirty="0" smtClean="0"/>
              <a:t>test: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</a:t>
            </a:r>
            <a:r>
              <a:rPr lang="en-US" sz="1400" dirty="0" smtClean="0"/>
              <a:t>3.x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JUnit 4.x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2251725"/>
            <a:ext cx="4041776" cy="353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fftra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Stafftrain</Template>
  <TotalTime>0</TotalTime>
  <Words>637</Words>
  <Application>Microsoft Office PowerPoint</Application>
  <PresentationFormat>On-screen Show (4:3)</PresentationFormat>
  <Paragraphs>377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Stafftrain</vt:lpstr>
      <vt:lpstr>TechiNar Series</vt:lpstr>
      <vt:lpstr>PowerPoint Presentation</vt:lpstr>
      <vt:lpstr>Agenda</vt:lpstr>
      <vt:lpstr>DIFFERENCES</vt:lpstr>
      <vt:lpstr>PowerPoint Presentation</vt:lpstr>
      <vt:lpstr>PowerPoint Presentation</vt:lpstr>
      <vt:lpstr>Differences (Contd..)</vt:lpstr>
      <vt:lpstr>Differences (Contd..)</vt:lpstr>
      <vt:lpstr>Differences (Contd..)</vt:lpstr>
      <vt:lpstr>Differences (Contd..)</vt:lpstr>
      <vt:lpstr>Differences (Contd..)</vt:lpstr>
      <vt:lpstr>Differences (Contd..)</vt:lpstr>
      <vt:lpstr>Differences (Contd..)</vt:lpstr>
      <vt:lpstr>Differences (Contd..)</vt:lpstr>
      <vt:lpstr>Differences (Contd..)</vt:lpstr>
      <vt:lpstr>Differences (Contd..)</vt:lpstr>
      <vt:lpstr>Differences (Contd..)</vt:lpstr>
      <vt:lpstr>NEW FEATURES BY JUnit 4</vt:lpstr>
      <vt:lpstr>PowerPoint Presentation</vt:lpstr>
      <vt:lpstr>New Features BY JUnit 4 (Contd..)</vt:lpstr>
      <vt:lpstr>New Features BY JUnit 4 (Contd..)</vt:lpstr>
      <vt:lpstr>New Features BY JUnit 4 (Contd..)</vt:lpstr>
      <vt:lpstr>NEW FEATURES BY Spock</vt:lpstr>
      <vt:lpstr>PowerPoint Presentation</vt:lpstr>
      <vt:lpstr>New Features BY Spock (Contd..)</vt:lpstr>
      <vt:lpstr>New Features BY Spock (Contd..)</vt:lpstr>
      <vt:lpstr>New Features BY Spock (Contd..)</vt:lpstr>
      <vt:lpstr>Upcoming Hot Techinars</vt:lpstr>
      <vt:lpstr>3rd Party Libraries: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2014-05-21T15:08:28Z</dcterms:created>
  <dcterms:modified xsi:type="dcterms:W3CDTF">2014-07-25T14:48:04Z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TC101671289990</vt:lpwstr>
  </property>
</Properties>
</file>