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9" r:id="rId4"/>
    <p:sldId id="258" r:id="rId5"/>
    <p:sldId id="263" r:id="rId6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744-BFAD-4FA7-9B9D-AC9F868237A6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AD10-4810-46D2-A54A-B2986E187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744-BFAD-4FA7-9B9D-AC9F868237A6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AD10-4810-46D2-A54A-B2986E187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02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744-BFAD-4FA7-9B9D-AC9F868237A6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AD10-4810-46D2-A54A-B2986E187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59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744-BFAD-4FA7-9B9D-AC9F868237A6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AD10-4810-46D2-A54A-B2986E187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37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744-BFAD-4FA7-9B9D-AC9F868237A6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AD10-4810-46D2-A54A-B2986E187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65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744-BFAD-4FA7-9B9D-AC9F868237A6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AD10-4810-46D2-A54A-B2986E187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18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744-BFAD-4FA7-9B9D-AC9F868237A6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AD10-4810-46D2-A54A-B2986E187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9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744-BFAD-4FA7-9B9D-AC9F868237A6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AD10-4810-46D2-A54A-B2986E187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66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744-BFAD-4FA7-9B9D-AC9F868237A6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AD10-4810-46D2-A54A-B2986E187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47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744-BFAD-4FA7-9B9D-AC9F868237A6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AD10-4810-46D2-A54A-B2986E187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42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744-BFAD-4FA7-9B9D-AC9F868237A6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AD10-4810-46D2-A54A-B2986E187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92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23744-BFAD-4FA7-9B9D-AC9F868237A6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0AD10-4810-46D2-A54A-B2986E1879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89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9122672" y="3297380"/>
            <a:ext cx="2889219" cy="2493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296883" y="3297381"/>
            <a:ext cx="2660125" cy="2493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121468" y="3297382"/>
            <a:ext cx="3038782" cy="2493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13359" y="3297383"/>
            <a:ext cx="2817525" cy="2493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3360" y="323561"/>
            <a:ext cx="11673839" cy="57975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Учебный центр приглашает на развитие:</a:t>
            </a:r>
            <a:endParaRPr lang="ru-RU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395930" y="981674"/>
            <a:ext cx="2895599" cy="358033"/>
          </a:xfrm>
        </p:spPr>
        <p:txBody>
          <a:bodyPr>
            <a:normAutofit lnSpcReduction="10000"/>
          </a:bodyPr>
          <a:lstStyle/>
          <a:p>
            <a:r>
              <a:rPr lang="ru-RU" sz="2000" u="sng" dirty="0" smtClean="0">
                <a:latin typeface="Segoe Print" panose="02000600000000000000" pitchFamily="2" charset="0"/>
                <a:cs typeface="Mongolian Baiti" panose="03000500000000000000" pitchFamily="66" charset="0"/>
              </a:rPr>
              <a:t>Английский язык</a:t>
            </a:r>
            <a:endParaRPr lang="ru-RU" sz="2000" u="sng" dirty="0">
              <a:latin typeface="Segoe Print" panose="020006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213359" y="2720697"/>
            <a:ext cx="2817525" cy="3070501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1900" dirty="0" smtClean="0">
                <a:latin typeface="Comic Sans MS" panose="030F0702030302020204" pitchFamily="66" charset="0"/>
              </a:rPr>
              <a:t>Набор в  группы до 8чел</a:t>
            </a:r>
          </a:p>
          <a:p>
            <a:pPr marL="0" indent="0" algn="just">
              <a:buNone/>
            </a:pPr>
            <a:r>
              <a:rPr lang="ru-RU" sz="1900" dirty="0" smtClean="0">
                <a:latin typeface="Comic Sans MS" panose="030F0702030302020204" pitchFamily="66" charset="0"/>
              </a:rPr>
              <a:t>Индивидуальные занятия</a:t>
            </a:r>
          </a:p>
          <a:p>
            <a:pPr marL="0" indent="0">
              <a:buNone/>
            </a:pPr>
            <a:r>
              <a:rPr lang="ru-RU" sz="1600" dirty="0" smtClean="0">
                <a:latin typeface="Comic Sans MS" panose="030F0702030302020204" pitchFamily="66" charset="0"/>
              </a:rPr>
              <a:t>Сильные преподаватели с Международной сертификацией: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600" b="1" dirty="0" smtClean="0">
                <a:latin typeface="Comic Sans MS" panose="030F0702030302020204" pitchFamily="66" charset="0"/>
              </a:rPr>
              <a:t>Елена Леонидовна </a:t>
            </a:r>
            <a:r>
              <a:rPr lang="ru-RU" sz="1600" dirty="0" smtClean="0">
                <a:latin typeface="Comic Sans MS" panose="030F0702030302020204" pitchFamily="66" charset="0"/>
              </a:rPr>
              <a:t>– уровень владения языком на уровне С1, С2 (</a:t>
            </a:r>
            <a:r>
              <a:rPr lang="en-US" sz="1600" dirty="0" smtClean="0">
                <a:latin typeface="Comic Sans MS" panose="030F0702030302020204" pitchFamily="66" charset="0"/>
              </a:rPr>
              <a:t>Advanced, Proficiency)</a:t>
            </a:r>
            <a:r>
              <a:rPr lang="ru-RU" sz="1600" dirty="0" smtClean="0">
                <a:latin typeface="Comic Sans MS" panose="030F0702030302020204" pitchFamily="66" charset="0"/>
              </a:rPr>
              <a:t>, стаж 19 лет. 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 smtClean="0">
                <a:latin typeface="Comic Sans MS" panose="030F0702030302020204" pitchFamily="66" charset="0"/>
              </a:rPr>
              <a:t>Raymond</a:t>
            </a:r>
            <a:r>
              <a:rPr lang="en-US" sz="1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ru-RU" sz="1600" dirty="0" smtClean="0">
                <a:latin typeface="Comic Sans MS" panose="030F0702030302020204" pitchFamily="66" charset="0"/>
              </a:rPr>
              <a:t>- носитель языка, за границей преподавал в частной школе 3 года, в России преподает 4 года. Разговорный Клуб.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3261360" y="917604"/>
            <a:ext cx="3444240" cy="442912"/>
          </a:xfrm>
        </p:spPr>
        <p:txBody>
          <a:bodyPr>
            <a:normAutofit/>
          </a:bodyPr>
          <a:lstStyle/>
          <a:p>
            <a:r>
              <a:rPr lang="ru-RU" sz="2000" u="sng" dirty="0" smtClean="0">
                <a:latin typeface="Segoe Print" panose="02000600000000000000" pitchFamily="2" charset="0"/>
                <a:cs typeface="Mongolian Baiti" panose="03000500000000000000" pitchFamily="66" charset="0"/>
              </a:rPr>
              <a:t>Профориентация</a:t>
            </a:r>
            <a:endParaRPr lang="ru-RU" sz="2000" u="sng" dirty="0">
              <a:latin typeface="Segoe Print" panose="020006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9" name="Текст 6"/>
          <p:cNvSpPr txBox="1">
            <a:spLocks/>
          </p:cNvSpPr>
          <p:nvPr/>
        </p:nvSpPr>
        <p:spPr>
          <a:xfrm>
            <a:off x="6291777" y="892738"/>
            <a:ext cx="3444240" cy="4748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u="sng" dirty="0" smtClean="0">
                <a:latin typeface="Segoe Print" panose="02000600000000000000" pitchFamily="2" charset="0"/>
              </a:rPr>
              <a:t>Музыкалка 2:0</a:t>
            </a:r>
            <a:endParaRPr lang="ru-RU" sz="2000" u="sng" dirty="0">
              <a:latin typeface="Segoe Print" panose="02000600000000000000" pitchFamily="2" charset="0"/>
            </a:endParaRPr>
          </a:p>
        </p:txBody>
      </p:sp>
      <p:sp>
        <p:nvSpPr>
          <p:cNvPr id="10" name="Текст 6"/>
          <p:cNvSpPr txBox="1">
            <a:spLocks/>
          </p:cNvSpPr>
          <p:nvPr/>
        </p:nvSpPr>
        <p:spPr>
          <a:xfrm>
            <a:off x="9278917" y="869124"/>
            <a:ext cx="2788920" cy="474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u="sng" dirty="0" smtClean="0">
                <a:latin typeface="Segoe Print" panose="02000600000000000000" pitchFamily="2" charset="0"/>
              </a:rPr>
              <a:t>Для взрослых</a:t>
            </a:r>
            <a:endParaRPr lang="ru-RU" sz="2000" u="sng" dirty="0">
              <a:latin typeface="Segoe Print" panose="02000600000000000000" pitchFamily="2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84" y="1290356"/>
            <a:ext cx="2601600" cy="1463400"/>
          </a:xfrm>
          <a:prstGeom prst="rect">
            <a:avLst/>
          </a:prstGeom>
        </p:spPr>
      </p:pic>
      <p:pic>
        <p:nvPicPr>
          <p:cNvPr id="17" name="Объект 1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006" y="1339707"/>
            <a:ext cx="2455228" cy="1364697"/>
          </a:xfr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65" y="1253632"/>
            <a:ext cx="2199523" cy="146706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853" y="1350649"/>
            <a:ext cx="1314912" cy="1329453"/>
          </a:xfrm>
          <a:prstGeom prst="rect">
            <a:avLst/>
          </a:prstGeom>
        </p:spPr>
      </p:pic>
      <p:sp>
        <p:nvSpPr>
          <p:cNvPr id="12" name="Объект 5"/>
          <p:cNvSpPr txBox="1">
            <a:spLocks/>
          </p:cNvSpPr>
          <p:nvPr/>
        </p:nvSpPr>
        <p:spPr>
          <a:xfrm>
            <a:off x="3130759" y="2686277"/>
            <a:ext cx="3029491" cy="31049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1600" dirty="0" smtClean="0">
                <a:latin typeface="Comic Sans MS" panose="030F0702030302020204" pitchFamily="66" charset="0"/>
              </a:rPr>
              <a:t>Набор в  группы до 8чел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1600" dirty="0" smtClean="0">
                <a:latin typeface="Comic Sans MS" panose="030F0702030302020204" pitchFamily="66" charset="0"/>
              </a:rPr>
              <a:t>Индивидуальные занятия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Comic Sans MS" panose="030F0702030302020204" pitchFamily="66" charset="0"/>
              </a:rPr>
              <a:t>«Моя траектория». Тестирование, профориентация, планирование образовательной и карьерной траектории,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Comic Sans MS" panose="030F0702030302020204" pitchFamily="66" charset="0"/>
              </a:rPr>
              <a:t>«Инвестиции в себя» Тайм-менеджмент, мотивация, психология личностного роста и публичных выступлений, тренировка </a:t>
            </a:r>
            <a:r>
              <a:rPr lang="en-US" sz="1400" dirty="0" smtClean="0">
                <a:latin typeface="Comic Sans MS" panose="030F0702030302020204" pitchFamily="66" charset="0"/>
              </a:rPr>
              <a:t>Soft skills</a:t>
            </a:r>
            <a:r>
              <a:rPr lang="ru-RU" sz="1400" dirty="0" smtClean="0">
                <a:latin typeface="Comic Sans MS" panose="030F0702030302020204" pitchFamily="66" charset="0"/>
              </a:rPr>
              <a:t>, формирование системы ценностей.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sz="1700" dirty="0">
              <a:latin typeface="Comic Sans MS" panose="030F0702030302020204" pitchFamily="66" charset="0"/>
            </a:endParaRPr>
          </a:p>
        </p:txBody>
      </p:sp>
      <p:sp>
        <p:nvSpPr>
          <p:cNvPr id="13" name="Объект 5"/>
          <p:cNvSpPr txBox="1">
            <a:spLocks/>
          </p:cNvSpPr>
          <p:nvPr/>
        </p:nvSpPr>
        <p:spPr>
          <a:xfrm>
            <a:off x="6291777" y="2733381"/>
            <a:ext cx="2719283" cy="3069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900" dirty="0" smtClean="0">
                <a:latin typeface="Comic Sans MS" panose="030F0702030302020204" pitchFamily="66" charset="0"/>
              </a:rPr>
              <a:t>Набор в группы до 5 чел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900" dirty="0" smtClean="0">
                <a:latin typeface="Comic Sans MS" panose="030F0702030302020204" pitchFamily="66" charset="0"/>
              </a:rPr>
              <a:t>Индивидуальные занятия</a:t>
            </a:r>
          </a:p>
          <a:p>
            <a:pPr marL="0" indent="0">
              <a:buNone/>
            </a:pPr>
            <a:r>
              <a:rPr lang="ru-RU" sz="1600" dirty="0">
                <a:latin typeface="Comic Sans MS" panose="030F0702030302020204" pitchFamily="66" charset="0"/>
              </a:rPr>
              <a:t>Общее музыкальное </a:t>
            </a:r>
            <a:r>
              <a:rPr lang="ru-RU" sz="1600" dirty="0" smtClean="0">
                <a:latin typeface="Comic Sans MS" panose="030F0702030302020204" pitchFamily="66" charset="0"/>
              </a:rPr>
              <a:t>развитие: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600" dirty="0" smtClean="0">
                <a:latin typeface="Comic Sans MS" panose="030F0702030302020204" pitchFamily="66" charset="0"/>
              </a:rPr>
              <a:t>Вокал, Гитара</a:t>
            </a:r>
            <a:endParaRPr lang="ru-RU" sz="1600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1600" dirty="0" smtClean="0">
                <a:latin typeface="Comic Sans MS" panose="030F0702030302020204" pitchFamily="66" charset="0"/>
              </a:rPr>
              <a:t>Фортепиано, Скрипка</a:t>
            </a:r>
            <a:endParaRPr lang="ru-RU" sz="1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1600" dirty="0">
                <a:latin typeface="Comic Sans MS" panose="030F0702030302020204" pitchFamily="66" charset="0"/>
              </a:rPr>
              <a:t>О</a:t>
            </a:r>
            <a:r>
              <a:rPr lang="ru-RU" sz="1600" dirty="0" smtClean="0">
                <a:latin typeface="Comic Sans MS" panose="030F0702030302020204" pitchFamily="66" charset="0"/>
              </a:rPr>
              <a:t>тчетные концерты, подготовка к поступлению в музыкальные школы, колледжи, вузы, подготовка и запись песен на важные события.</a:t>
            </a:r>
            <a:endParaRPr lang="ru-RU" sz="1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2000" b="1" dirty="0" smtClean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Объект 5"/>
          <p:cNvSpPr txBox="1">
            <a:spLocks/>
          </p:cNvSpPr>
          <p:nvPr/>
        </p:nvSpPr>
        <p:spPr>
          <a:xfrm>
            <a:off x="9122672" y="2720697"/>
            <a:ext cx="2945165" cy="3117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600" dirty="0" smtClean="0">
                <a:latin typeface="Comic Sans MS" panose="030F0702030302020204" pitchFamily="66" charset="0"/>
              </a:rPr>
              <a:t>Индивидуальные и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600" dirty="0" smtClean="0">
                <a:latin typeface="Comic Sans MS" panose="030F0702030302020204" pitchFamily="66" charset="0"/>
              </a:rPr>
              <a:t>групповые коуч-сессии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200" dirty="0" smtClean="0">
                <a:latin typeface="Comic Sans MS" panose="030F0702030302020204" pitchFamily="66" charset="0"/>
              </a:rPr>
              <a:t>Цель - развитие внутренних ресурсов личности/компании.</a:t>
            </a:r>
          </a:p>
          <a:p>
            <a:pPr marL="0" indent="0">
              <a:buNone/>
            </a:pPr>
            <a:r>
              <a:rPr lang="ru-RU" sz="2200" b="1" dirty="0" smtClean="0">
                <a:latin typeface="Comic Sans MS" panose="030F0702030302020204" pitchFamily="66" charset="0"/>
              </a:rPr>
              <a:t>Рублева Анна </a:t>
            </a:r>
            <a:r>
              <a:rPr lang="ru-RU" sz="2200" dirty="0" smtClean="0">
                <a:latin typeface="Comic Sans MS" panose="030F0702030302020204" pitchFamily="66" charset="0"/>
              </a:rPr>
              <a:t>– коуч Международной сертификации, 500 часов практики. </a:t>
            </a:r>
          </a:p>
          <a:p>
            <a:pPr marL="0" indent="0">
              <a:buNone/>
            </a:pPr>
            <a:r>
              <a:rPr lang="ru-RU" sz="2200" dirty="0" smtClean="0">
                <a:latin typeface="Comic Sans MS" panose="030F0702030302020204" pitchFamily="66" charset="0"/>
              </a:rPr>
              <a:t>Командный коуч, Бизнес-тренер, Коуч переговоров.</a:t>
            </a:r>
          </a:p>
          <a:p>
            <a:pPr marL="0" indent="0">
              <a:buNone/>
            </a:pPr>
            <a:r>
              <a:rPr lang="ru-RU" sz="2200" dirty="0" smtClean="0">
                <a:latin typeface="Comic Sans MS" panose="030F0702030302020204" pitchFamily="66" charset="0"/>
              </a:rPr>
              <a:t>Направления работы: менеджмент, коммуникации, психология, развитие личности и продаж. </a:t>
            </a:r>
          </a:p>
          <a:p>
            <a:pPr marL="0" indent="0">
              <a:buNone/>
            </a:pPr>
            <a:r>
              <a:rPr lang="ru-RU" sz="2200" dirty="0" smtClean="0">
                <a:latin typeface="Comic Sans MS" panose="030F0702030302020204" pitchFamily="66" charset="0"/>
              </a:rPr>
              <a:t>Женский клуб </a:t>
            </a:r>
            <a:r>
              <a:rPr lang="en-US" sz="2200" dirty="0" smtClean="0">
                <a:latin typeface="Comic Sans MS" panose="030F0702030302020204" pitchFamily="66" charset="0"/>
              </a:rPr>
              <a:t>Women_art_trick</a:t>
            </a:r>
            <a:endParaRPr lang="ru-RU" sz="2200" dirty="0" smtClean="0">
              <a:latin typeface="Comic Sans MS" panose="030F0702030302020204" pitchFamily="66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7987" y="5965147"/>
            <a:ext cx="28361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От </a:t>
            </a:r>
            <a:r>
              <a:rPr lang="ru-RU" sz="16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1100 </a:t>
            </a:r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до </a:t>
            </a:r>
            <a:r>
              <a:rPr lang="ru-RU" sz="16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5280 </a:t>
            </a:r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рублей</a:t>
            </a:r>
          </a:p>
          <a:p>
            <a:pPr algn="just"/>
            <a:r>
              <a:rPr lang="ru-RU" sz="1600" dirty="0">
                <a:latin typeface="Comic Sans MS" panose="030F0702030302020204" pitchFamily="66" charset="0"/>
              </a:rPr>
              <a:t>Дети от 7 лет и взрослые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041878" y="5965147"/>
            <a:ext cx="31030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От </a:t>
            </a:r>
            <a:r>
              <a:rPr lang="ru-RU" sz="16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3500 </a:t>
            </a:r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до 16 000 рублей</a:t>
            </a:r>
          </a:p>
          <a:p>
            <a:pPr algn="just"/>
            <a:r>
              <a:rPr lang="ru-RU" sz="1600" dirty="0">
                <a:latin typeface="Comic Sans MS" panose="030F0702030302020204" pitchFamily="66" charset="0"/>
              </a:rPr>
              <a:t>6-7, 8-9, 10-11 класс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296883" y="5965147"/>
            <a:ext cx="3117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От </a:t>
            </a:r>
            <a:r>
              <a:rPr lang="ru-RU" sz="16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865 </a:t>
            </a:r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до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7</a:t>
            </a:r>
            <a:r>
              <a:rPr lang="ru-RU" sz="16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900 </a:t>
            </a:r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рублей</a:t>
            </a:r>
          </a:p>
          <a:p>
            <a:r>
              <a:rPr lang="ru-RU" sz="1600" dirty="0">
                <a:latin typeface="Comic Sans MS" panose="030F0702030302020204" pitchFamily="66" charset="0"/>
              </a:rPr>
              <a:t>Дети от 4 лет и взрослые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9122672" y="5953321"/>
            <a:ext cx="29451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От </a:t>
            </a:r>
            <a:r>
              <a:rPr lang="ru-RU" sz="16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3500 рублей</a:t>
            </a:r>
            <a:endParaRPr lang="ru-RU" sz="16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ru-RU" sz="1600" dirty="0">
                <a:latin typeface="Comic Sans MS" panose="030F0702030302020204" pitchFamily="66" charset="0"/>
              </a:rPr>
              <a:t>Дети от 12 лет и взрослые</a:t>
            </a:r>
          </a:p>
        </p:txBody>
      </p:sp>
    </p:spTree>
    <p:extLst>
      <p:ext uri="{BB962C8B-B14F-4D97-AF65-F5344CB8AC3E}">
        <p14:creationId xmlns:p14="http://schemas.microsoft.com/office/powerpoint/2010/main" val="289074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9122672" y="3297380"/>
            <a:ext cx="2889219" cy="2493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296883" y="3297381"/>
            <a:ext cx="2660125" cy="2493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121468" y="3297382"/>
            <a:ext cx="3038782" cy="2493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13359" y="3297383"/>
            <a:ext cx="2817525" cy="2493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3360" y="323561"/>
            <a:ext cx="11673839" cy="57975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Учебный центр приглашает на развитие:</a:t>
            </a:r>
            <a:endParaRPr lang="ru-RU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395930" y="981674"/>
            <a:ext cx="2895599" cy="358033"/>
          </a:xfrm>
        </p:spPr>
        <p:txBody>
          <a:bodyPr>
            <a:normAutofit lnSpcReduction="10000"/>
          </a:bodyPr>
          <a:lstStyle/>
          <a:p>
            <a:r>
              <a:rPr lang="ru-RU" sz="2000" u="sng" dirty="0" smtClean="0">
                <a:latin typeface="Segoe Print" panose="02000600000000000000" pitchFamily="2" charset="0"/>
                <a:cs typeface="Mongolian Baiti" panose="03000500000000000000" pitchFamily="66" charset="0"/>
              </a:rPr>
              <a:t>Шахматы</a:t>
            </a:r>
            <a:endParaRPr lang="ru-RU" sz="2000" u="sng" dirty="0">
              <a:latin typeface="Segoe Print" panose="020006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213359" y="2720697"/>
            <a:ext cx="2817525" cy="3070501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1900" dirty="0" smtClean="0">
                <a:latin typeface="Comic Sans MS" panose="030F0702030302020204" pitchFamily="66" charset="0"/>
              </a:rPr>
              <a:t>Набор в  группы до 8чел</a:t>
            </a:r>
          </a:p>
          <a:p>
            <a:pPr marL="0" indent="0" algn="just">
              <a:buNone/>
            </a:pPr>
            <a:r>
              <a:rPr lang="ru-RU" sz="1900" dirty="0" smtClean="0">
                <a:latin typeface="Comic Sans MS" panose="030F0702030302020204" pitchFamily="66" charset="0"/>
              </a:rPr>
              <a:t>Индивидуальные занятия</a:t>
            </a:r>
          </a:p>
          <a:p>
            <a:pPr marL="0" indent="0">
              <a:buNone/>
            </a:pPr>
            <a:r>
              <a:rPr lang="ru-RU" sz="1600" dirty="0" smtClean="0">
                <a:latin typeface="Comic Sans MS" panose="030F0702030302020204" pitchFamily="66" charset="0"/>
              </a:rPr>
              <a:t>Сильные преподаватели с Международной сертификацией: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600" b="1" dirty="0" smtClean="0">
                <a:latin typeface="Comic Sans MS" panose="030F0702030302020204" pitchFamily="66" charset="0"/>
              </a:rPr>
              <a:t>Елена Леонидовна </a:t>
            </a:r>
            <a:r>
              <a:rPr lang="ru-RU" sz="1600" dirty="0" smtClean="0">
                <a:latin typeface="Comic Sans MS" panose="030F0702030302020204" pitchFamily="66" charset="0"/>
              </a:rPr>
              <a:t>– уровень владения языком на уровне С1, С2 (</a:t>
            </a:r>
            <a:r>
              <a:rPr lang="en-US" sz="1600" dirty="0" smtClean="0">
                <a:latin typeface="Comic Sans MS" panose="030F0702030302020204" pitchFamily="66" charset="0"/>
              </a:rPr>
              <a:t>Advanced, Proficiency)</a:t>
            </a:r>
            <a:r>
              <a:rPr lang="ru-RU" sz="1600" dirty="0" smtClean="0">
                <a:latin typeface="Comic Sans MS" panose="030F0702030302020204" pitchFamily="66" charset="0"/>
              </a:rPr>
              <a:t>, стаж 19 лет. 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 smtClean="0">
                <a:latin typeface="Comic Sans MS" panose="030F0702030302020204" pitchFamily="66" charset="0"/>
              </a:rPr>
              <a:t>Raymond</a:t>
            </a:r>
            <a:r>
              <a:rPr lang="en-US" sz="1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ru-RU" sz="1600" dirty="0" smtClean="0">
                <a:latin typeface="Comic Sans MS" panose="030F0702030302020204" pitchFamily="66" charset="0"/>
              </a:rPr>
              <a:t>- носитель языка, за границей преподавал в частной школе 3 года, в России преподает 4 года. Разговорный Клуб.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3261360" y="917604"/>
            <a:ext cx="3444240" cy="442912"/>
          </a:xfrm>
        </p:spPr>
        <p:txBody>
          <a:bodyPr>
            <a:normAutofit/>
          </a:bodyPr>
          <a:lstStyle/>
          <a:p>
            <a:r>
              <a:rPr lang="ru-RU" sz="2000" u="sng" dirty="0" smtClean="0">
                <a:latin typeface="Segoe Print" panose="02000600000000000000" pitchFamily="2" charset="0"/>
                <a:cs typeface="Mongolian Baiti" panose="03000500000000000000" pitchFamily="66" charset="0"/>
              </a:rPr>
              <a:t>Арт-направление</a:t>
            </a:r>
            <a:endParaRPr lang="ru-RU" sz="2000" u="sng" dirty="0">
              <a:latin typeface="Segoe Print" panose="020006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9" name="Текст 6"/>
          <p:cNvSpPr txBox="1">
            <a:spLocks/>
          </p:cNvSpPr>
          <p:nvPr/>
        </p:nvSpPr>
        <p:spPr>
          <a:xfrm>
            <a:off x="6291777" y="892738"/>
            <a:ext cx="3444240" cy="4748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u="sng" dirty="0" smtClean="0">
                <a:latin typeface="Segoe Print" panose="02000600000000000000" pitchFamily="2" charset="0"/>
              </a:rPr>
              <a:t>Лепка</a:t>
            </a:r>
            <a:endParaRPr lang="ru-RU" sz="2000" u="sng" dirty="0">
              <a:latin typeface="Segoe Print" panose="02000600000000000000" pitchFamily="2" charset="0"/>
            </a:endParaRPr>
          </a:p>
        </p:txBody>
      </p:sp>
      <p:sp>
        <p:nvSpPr>
          <p:cNvPr id="10" name="Текст 6"/>
          <p:cNvSpPr txBox="1">
            <a:spLocks/>
          </p:cNvSpPr>
          <p:nvPr/>
        </p:nvSpPr>
        <p:spPr>
          <a:xfrm>
            <a:off x="9278917" y="869124"/>
            <a:ext cx="2788920" cy="474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u="sng" dirty="0" smtClean="0">
                <a:latin typeface="Segoe Print" panose="02000600000000000000" pitchFamily="2" charset="0"/>
              </a:rPr>
              <a:t>Мастер-классы</a:t>
            </a:r>
            <a:endParaRPr lang="ru-RU" sz="2000" u="sng" dirty="0">
              <a:latin typeface="Segoe Print" panose="02000600000000000000" pitchFamily="2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84" y="1290356"/>
            <a:ext cx="2601600" cy="1463400"/>
          </a:xfrm>
          <a:prstGeom prst="rect">
            <a:avLst/>
          </a:prstGeom>
        </p:spPr>
      </p:pic>
      <p:pic>
        <p:nvPicPr>
          <p:cNvPr id="17" name="Объект 1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006" y="1339707"/>
            <a:ext cx="2455228" cy="1364697"/>
          </a:xfr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65" y="1253632"/>
            <a:ext cx="2199523" cy="146706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853" y="1350649"/>
            <a:ext cx="1314912" cy="1329453"/>
          </a:xfrm>
          <a:prstGeom prst="rect">
            <a:avLst/>
          </a:prstGeom>
        </p:spPr>
      </p:pic>
      <p:sp>
        <p:nvSpPr>
          <p:cNvPr id="12" name="Объект 5"/>
          <p:cNvSpPr txBox="1">
            <a:spLocks/>
          </p:cNvSpPr>
          <p:nvPr/>
        </p:nvSpPr>
        <p:spPr>
          <a:xfrm>
            <a:off x="3130759" y="2686277"/>
            <a:ext cx="3029491" cy="31049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1600" dirty="0" smtClean="0">
                <a:latin typeface="Comic Sans MS" panose="030F0702030302020204" pitchFamily="66" charset="0"/>
              </a:rPr>
              <a:t>Набор в  группы до 8чел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1600" dirty="0" smtClean="0">
                <a:latin typeface="Comic Sans MS" panose="030F0702030302020204" pitchFamily="66" charset="0"/>
              </a:rPr>
              <a:t>Индивидуальные занятия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Comic Sans MS" panose="030F0702030302020204" pitchFamily="66" charset="0"/>
              </a:rPr>
              <a:t>Тестирование, профориентация, планирование образовательной и карьерной траектории,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Comic Sans MS" panose="030F0702030302020204" pitchFamily="66" charset="0"/>
              </a:rPr>
              <a:t>тайм-менеджмент, мотивация, психология личностного роста и публичных выступлений, тренировка </a:t>
            </a:r>
            <a:r>
              <a:rPr lang="en-US" sz="1400" dirty="0" smtClean="0">
                <a:latin typeface="Comic Sans MS" panose="030F0702030302020204" pitchFamily="66" charset="0"/>
              </a:rPr>
              <a:t>Soft skills</a:t>
            </a:r>
            <a:r>
              <a:rPr lang="ru-RU" sz="1400" dirty="0" smtClean="0">
                <a:latin typeface="Comic Sans MS" panose="030F0702030302020204" pitchFamily="66" charset="0"/>
              </a:rPr>
              <a:t>, формирование системы ценностей.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sz="1700" dirty="0">
              <a:latin typeface="Comic Sans MS" panose="030F0702030302020204" pitchFamily="66" charset="0"/>
            </a:endParaRPr>
          </a:p>
        </p:txBody>
      </p:sp>
      <p:sp>
        <p:nvSpPr>
          <p:cNvPr id="13" name="Объект 5"/>
          <p:cNvSpPr txBox="1">
            <a:spLocks/>
          </p:cNvSpPr>
          <p:nvPr/>
        </p:nvSpPr>
        <p:spPr>
          <a:xfrm>
            <a:off x="6291777" y="2733381"/>
            <a:ext cx="2719283" cy="3069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900" dirty="0" smtClean="0">
                <a:latin typeface="Comic Sans MS" panose="030F0702030302020204" pitchFamily="66" charset="0"/>
              </a:rPr>
              <a:t>Набор в группы до 5 чел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900" dirty="0" smtClean="0">
                <a:latin typeface="Comic Sans MS" panose="030F0702030302020204" pitchFamily="66" charset="0"/>
              </a:rPr>
              <a:t>Индивидуальные занятия</a:t>
            </a:r>
          </a:p>
          <a:p>
            <a:pPr marL="0" indent="0">
              <a:buNone/>
            </a:pPr>
            <a:r>
              <a:rPr lang="ru-RU" sz="1600" dirty="0">
                <a:latin typeface="Comic Sans MS" panose="030F0702030302020204" pitchFamily="66" charset="0"/>
              </a:rPr>
              <a:t>Общее музыкальное </a:t>
            </a:r>
            <a:r>
              <a:rPr lang="ru-RU" sz="1600" dirty="0" smtClean="0">
                <a:latin typeface="Comic Sans MS" panose="030F0702030302020204" pitchFamily="66" charset="0"/>
              </a:rPr>
              <a:t>развитие: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600" dirty="0" smtClean="0">
                <a:latin typeface="Comic Sans MS" panose="030F0702030302020204" pitchFamily="66" charset="0"/>
              </a:rPr>
              <a:t>Вокал, Гитара</a:t>
            </a:r>
            <a:endParaRPr lang="ru-RU" sz="1600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1600" dirty="0" smtClean="0">
                <a:latin typeface="Comic Sans MS" panose="030F0702030302020204" pitchFamily="66" charset="0"/>
              </a:rPr>
              <a:t>Фортепиано, Скрипка</a:t>
            </a:r>
            <a:endParaRPr lang="ru-RU" sz="1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1600" dirty="0">
                <a:latin typeface="Comic Sans MS" panose="030F0702030302020204" pitchFamily="66" charset="0"/>
              </a:rPr>
              <a:t>О</a:t>
            </a:r>
            <a:r>
              <a:rPr lang="ru-RU" sz="1600" dirty="0" smtClean="0">
                <a:latin typeface="Comic Sans MS" panose="030F0702030302020204" pitchFamily="66" charset="0"/>
              </a:rPr>
              <a:t>тчетные концерты, подготовка к поступлению в музыкальные школы, колледжи, вузы, подготовка и запись песен на важные события.</a:t>
            </a:r>
            <a:endParaRPr lang="ru-RU" sz="1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2000" b="1" dirty="0" smtClean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Объект 5"/>
          <p:cNvSpPr txBox="1">
            <a:spLocks/>
          </p:cNvSpPr>
          <p:nvPr/>
        </p:nvSpPr>
        <p:spPr>
          <a:xfrm>
            <a:off x="9122672" y="2720697"/>
            <a:ext cx="2945165" cy="3117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600" dirty="0" smtClean="0">
                <a:latin typeface="Comic Sans MS" panose="030F0702030302020204" pitchFamily="66" charset="0"/>
              </a:rPr>
              <a:t>Индивидуальные и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600" dirty="0" smtClean="0">
                <a:latin typeface="Comic Sans MS" panose="030F0702030302020204" pitchFamily="66" charset="0"/>
              </a:rPr>
              <a:t>групповые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200" dirty="0" smtClean="0">
                <a:latin typeface="Comic Sans MS" panose="030F0702030302020204" pitchFamily="66" charset="0"/>
              </a:rPr>
              <a:t>Цель - развитие внутренних ресурсов личности/компании.</a:t>
            </a:r>
          </a:p>
          <a:p>
            <a:pPr marL="0" indent="0">
              <a:buNone/>
            </a:pPr>
            <a:r>
              <a:rPr lang="ru-RU" sz="2200" b="1" dirty="0" smtClean="0">
                <a:latin typeface="Comic Sans MS" panose="030F0702030302020204" pitchFamily="66" charset="0"/>
              </a:rPr>
              <a:t>Рублева Анна </a:t>
            </a:r>
            <a:r>
              <a:rPr lang="ru-RU" sz="2200" dirty="0" smtClean="0">
                <a:latin typeface="Comic Sans MS" panose="030F0702030302020204" pitchFamily="66" charset="0"/>
              </a:rPr>
              <a:t>– коуч Международной сертификации, 500 часов практики. </a:t>
            </a:r>
          </a:p>
          <a:p>
            <a:pPr marL="0" indent="0">
              <a:buNone/>
            </a:pPr>
            <a:r>
              <a:rPr lang="ru-RU" sz="2200" dirty="0" smtClean="0">
                <a:latin typeface="Comic Sans MS" panose="030F0702030302020204" pitchFamily="66" charset="0"/>
              </a:rPr>
              <a:t>Командный коуч, Бизнес-тренер, Коуч переговоров.</a:t>
            </a:r>
          </a:p>
          <a:p>
            <a:pPr marL="0" indent="0">
              <a:buNone/>
            </a:pPr>
            <a:r>
              <a:rPr lang="ru-RU" sz="2200" dirty="0" smtClean="0">
                <a:latin typeface="Comic Sans MS" panose="030F0702030302020204" pitchFamily="66" charset="0"/>
              </a:rPr>
              <a:t>Направления работы: менеджмент, коммуникации, психология, развитие личности и продаж. </a:t>
            </a:r>
          </a:p>
          <a:p>
            <a:pPr marL="0" indent="0">
              <a:buNone/>
            </a:pPr>
            <a:r>
              <a:rPr lang="ru-RU" sz="2200" dirty="0" smtClean="0">
                <a:latin typeface="Comic Sans MS" panose="030F0702030302020204" pitchFamily="66" charset="0"/>
              </a:rPr>
              <a:t>Женский клуб </a:t>
            </a:r>
            <a:r>
              <a:rPr lang="en-US" sz="2200" dirty="0" smtClean="0">
                <a:latin typeface="Comic Sans MS" panose="030F0702030302020204" pitchFamily="66" charset="0"/>
              </a:rPr>
              <a:t>Women_art_trick</a:t>
            </a:r>
            <a:endParaRPr lang="ru-RU" sz="2200" dirty="0" smtClean="0">
              <a:latin typeface="Comic Sans MS" panose="030F0702030302020204" pitchFamily="66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7987" y="5965147"/>
            <a:ext cx="28361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От 800 до 4800 рублей</a:t>
            </a:r>
          </a:p>
          <a:p>
            <a:pPr algn="just"/>
            <a:r>
              <a:rPr lang="ru-RU" sz="1600" dirty="0">
                <a:latin typeface="Comic Sans MS" panose="030F0702030302020204" pitchFamily="66" charset="0"/>
              </a:rPr>
              <a:t>Дети от 7 лет и взрослые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041878" y="5965147"/>
            <a:ext cx="31030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От 2500 до 16 000 рублей</a:t>
            </a:r>
          </a:p>
          <a:p>
            <a:pPr algn="just"/>
            <a:r>
              <a:rPr lang="ru-RU" sz="1600" dirty="0">
                <a:latin typeface="Comic Sans MS" panose="030F0702030302020204" pitchFamily="66" charset="0"/>
              </a:rPr>
              <a:t>6-7, 8-9, 10-11 класс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296883" y="5965147"/>
            <a:ext cx="3117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От </a:t>
            </a:r>
            <a:r>
              <a:rPr lang="ru-RU" sz="16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865 </a:t>
            </a:r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до </a:t>
            </a:r>
            <a:r>
              <a:rPr lang="ru-RU" sz="16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6900 </a:t>
            </a:r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рублей</a:t>
            </a:r>
          </a:p>
          <a:p>
            <a:r>
              <a:rPr lang="ru-RU" sz="1600" dirty="0">
                <a:latin typeface="Comic Sans MS" panose="030F0702030302020204" pitchFamily="66" charset="0"/>
              </a:rPr>
              <a:t>Дети от 4 лет и взрослые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9122672" y="5953321"/>
            <a:ext cx="29451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От </a:t>
            </a:r>
            <a:r>
              <a:rPr lang="ru-RU" sz="16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2500 рублей</a:t>
            </a:r>
            <a:endParaRPr lang="ru-RU" sz="16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ru-RU" sz="1600" dirty="0">
                <a:latin typeface="Comic Sans MS" panose="030F0702030302020204" pitchFamily="66" charset="0"/>
              </a:rPr>
              <a:t>Дети от 12 лет и взрослые</a:t>
            </a:r>
          </a:p>
        </p:txBody>
      </p:sp>
    </p:spTree>
    <p:extLst>
      <p:ext uri="{BB962C8B-B14F-4D97-AF65-F5344CB8AC3E}">
        <p14:creationId xmlns:p14="http://schemas.microsoft.com/office/powerpoint/2010/main" val="246071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7"/>
          <p:cNvSpPr/>
          <p:nvPr/>
        </p:nvSpPr>
        <p:spPr>
          <a:xfrm>
            <a:off x="8136470" y="3812725"/>
            <a:ext cx="3964090" cy="29233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179300" y="3812724"/>
            <a:ext cx="3869163" cy="26033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81058" y="3836060"/>
            <a:ext cx="3910235" cy="29000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622473" y="221674"/>
            <a:ext cx="5403214" cy="34913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71934" y="1173981"/>
            <a:ext cx="3619358" cy="2415644"/>
          </a:xfrm>
        </p:spPr>
        <p:txBody>
          <a:bodyPr>
            <a:noAutofit/>
          </a:bodyPr>
          <a:lstStyle/>
          <a:p>
            <a:pPr algn="ctr"/>
            <a:r>
              <a:rPr lang="ru-RU" sz="1800" dirty="0">
                <a:latin typeface="Comic Sans MS" panose="030F0702030302020204" pitchFamily="66" charset="0"/>
              </a:rPr>
              <a:t>Содействие </a:t>
            </a:r>
            <a:r>
              <a:rPr lang="ru-RU" sz="1800" dirty="0" smtClean="0">
                <a:latin typeface="Comic Sans MS" panose="030F0702030302020204" pitchFamily="66" charset="0"/>
              </a:rPr>
              <a:t>в профессиональной ориентации, планирование образовательной и карьерной траектории, развитии потенциала  участника, и тренировка навыков </a:t>
            </a:r>
            <a:r>
              <a:rPr lang="ru-RU" sz="1800" dirty="0">
                <a:latin typeface="Comic Sans MS" panose="030F0702030302020204" pitchFamily="66" charset="0"/>
              </a:rPr>
              <a:t>Soft </a:t>
            </a:r>
            <a:r>
              <a:rPr lang="ru-RU" sz="1800" dirty="0" smtClean="0">
                <a:latin typeface="Comic Sans MS" panose="030F0702030302020204" pitchFamily="66" charset="0"/>
              </a:rPr>
              <a:t>Skills. </a:t>
            </a:r>
          </a:p>
          <a:p>
            <a:pPr algn="ctr"/>
            <a:r>
              <a:rPr lang="ru-RU" sz="1800" dirty="0" smtClean="0">
                <a:latin typeface="Comic Sans MS" panose="030F0702030302020204" pitchFamily="66" charset="0"/>
              </a:rPr>
              <a:t>Классы: 6-7, 8-9, 10-11 </a:t>
            </a:r>
            <a:endParaRPr lang="ru-RU" sz="1800" dirty="0">
              <a:latin typeface="Comic Sans MS" panose="030F0702030302020204" pitchFamily="66" charset="0"/>
            </a:endParaRPr>
          </a:p>
        </p:txBody>
      </p:sp>
      <p:sp>
        <p:nvSpPr>
          <p:cNvPr id="5" name="Текст 6"/>
          <p:cNvSpPr>
            <a:spLocks noGrp="1"/>
          </p:cNvSpPr>
          <p:nvPr>
            <p:ph type="title"/>
          </p:nvPr>
        </p:nvSpPr>
        <p:spPr>
          <a:xfrm>
            <a:off x="471934" y="466620"/>
            <a:ext cx="5530875" cy="658301"/>
          </a:xfrm>
        </p:spPr>
        <p:txBody>
          <a:bodyPr>
            <a:normAutofit/>
          </a:bodyPr>
          <a:lstStyle/>
          <a:p>
            <a:r>
              <a:rPr lang="ru-RU" sz="3600" u="sng" dirty="0" smtClean="0">
                <a:solidFill>
                  <a:srgbClr val="FF0000"/>
                </a:solidFill>
                <a:latin typeface="Segoe Print" panose="02000600000000000000" pitchFamily="2" charset="0"/>
                <a:cs typeface="Mongolian Baiti" panose="03000500000000000000" pitchFamily="66" charset="0"/>
              </a:rPr>
              <a:t>Профориентация</a:t>
            </a:r>
            <a:endParaRPr lang="ru-RU" sz="3600" u="sng" dirty="0">
              <a:solidFill>
                <a:srgbClr val="FF0000"/>
              </a:solidFill>
              <a:latin typeface="Segoe Print" panose="02000600000000000000" pitchFamily="2" charset="0"/>
              <a:cs typeface="Mongolian Baiti" panose="03000500000000000000" pitchFamily="66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433" y="1435479"/>
            <a:ext cx="2606040" cy="1774315"/>
          </a:xfrm>
          <a:prstGeom prst="rect">
            <a:avLst/>
          </a:prstGeom>
        </p:spPr>
      </p:pic>
      <p:sp>
        <p:nvSpPr>
          <p:cNvPr id="11" name="Текст 3"/>
          <p:cNvSpPr txBox="1">
            <a:spLocks/>
          </p:cNvSpPr>
          <p:nvPr/>
        </p:nvSpPr>
        <p:spPr>
          <a:xfrm>
            <a:off x="6704638" y="360134"/>
            <a:ext cx="5421836" cy="33528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«Инвестиции </a:t>
            </a:r>
            <a:r>
              <a:rPr lang="ru-RU" sz="1900" b="1" dirty="0">
                <a:solidFill>
                  <a:srgbClr val="FF0000"/>
                </a:solidFill>
                <a:latin typeface="Comic Sans MS" panose="030F0702030302020204" pitchFamily="66" charset="0"/>
              </a:rPr>
              <a:t>в себя!» - </a:t>
            </a:r>
            <a:endParaRPr lang="ru-RU" sz="19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ru-RU" sz="19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индивидуальные и групповые занятия</a:t>
            </a:r>
          </a:p>
          <a:p>
            <a:pPr>
              <a:lnSpc>
                <a:spcPct val="110000"/>
              </a:lnSpc>
            </a:pPr>
            <a:r>
              <a:rPr lang="ru-RU" sz="1700" b="1" dirty="0" smtClean="0">
                <a:latin typeface="Comic Sans MS" panose="030F0702030302020204" pitchFamily="66" charset="0"/>
              </a:rPr>
              <a:t>Планирование </a:t>
            </a:r>
            <a:r>
              <a:rPr lang="ru-RU" sz="1700" b="1" dirty="0">
                <a:latin typeface="Comic Sans MS" panose="030F0702030302020204" pitchFamily="66" charset="0"/>
              </a:rPr>
              <a:t>образовательной и карьерной траектории, </a:t>
            </a:r>
            <a:r>
              <a:rPr lang="ru-RU" sz="1700" b="1" dirty="0" smtClean="0">
                <a:latin typeface="Comic Sans MS" panose="030F0702030302020204" pitchFamily="66" charset="0"/>
              </a:rPr>
              <a:t>тестирование</a:t>
            </a:r>
            <a:r>
              <a:rPr lang="ru-RU" sz="1700" b="1" dirty="0">
                <a:latin typeface="Comic Sans MS" panose="030F0702030302020204" pitchFamily="66" charset="0"/>
              </a:rPr>
              <a:t>, профориентация, </a:t>
            </a:r>
            <a:r>
              <a:rPr lang="ru-RU" sz="1700" b="1" dirty="0" smtClean="0">
                <a:latin typeface="Comic Sans MS" panose="030F0702030302020204" pitchFamily="66" charset="0"/>
              </a:rPr>
              <a:t>психология личностного роста и публичных выступлений, тренировка </a:t>
            </a:r>
            <a:r>
              <a:rPr lang="ru-RU" sz="1700" b="1" dirty="0">
                <a:latin typeface="Comic Sans MS" panose="030F0702030302020204" pitchFamily="66" charset="0"/>
              </a:rPr>
              <a:t>навыков Soft Skills, планирование будущих перспектив выпускников, </a:t>
            </a:r>
            <a:r>
              <a:rPr lang="ru-RU" sz="1700" b="1" dirty="0" smtClean="0">
                <a:latin typeface="Comic Sans MS" panose="030F0702030302020204" pitchFamily="66" charset="0"/>
              </a:rPr>
              <a:t>мотивация, тайм-менеджмент, поддерживающая среда.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Продолжительность – 15 занятий </a:t>
            </a:r>
            <a:r>
              <a:rPr lang="ru-RU" dirty="0">
                <a:latin typeface="Comic Sans MS" panose="030F0702030302020204" pitchFamily="66" charset="0"/>
              </a:rPr>
              <a:t>по </a:t>
            </a:r>
            <a:r>
              <a:rPr lang="ru-RU" dirty="0" smtClean="0">
                <a:latin typeface="Comic Sans MS" panose="030F0702030302020204" pitchFamily="66" charset="0"/>
              </a:rPr>
              <a:t>1,5ч, из них 13 групповых занятий +  </a:t>
            </a:r>
            <a:r>
              <a:rPr lang="ru-RU" dirty="0">
                <a:latin typeface="Comic Sans MS" panose="030F0702030302020204" pitchFamily="66" charset="0"/>
              </a:rPr>
              <a:t>2 инд</a:t>
            </a:r>
            <a:r>
              <a:rPr lang="ru-RU" dirty="0" smtClean="0">
                <a:latin typeface="Comic Sans MS" panose="030F0702030302020204" pitchFamily="66" charset="0"/>
              </a:rPr>
              <a:t>. Сессии</a:t>
            </a:r>
            <a:r>
              <a:rPr lang="en-US" dirty="0" smtClean="0">
                <a:latin typeface="Comic Sans MS" panose="030F0702030302020204" pitchFamily="66" charset="0"/>
              </a:rPr>
              <a:t> /</a:t>
            </a:r>
            <a:r>
              <a:rPr lang="ru-RU" dirty="0" smtClean="0">
                <a:latin typeface="Comic Sans MS" panose="030F0702030302020204" pitchFamily="66" charset="0"/>
              </a:rPr>
              <a:t>/</a:t>
            </a:r>
            <a:r>
              <a:rPr lang="en-US" dirty="0" smtClean="0">
                <a:latin typeface="Comic Sans MS" panose="030F0702030302020204" pitchFamily="66" charset="0"/>
              </a:rPr>
              <a:t> 8 </a:t>
            </a:r>
            <a:r>
              <a:rPr lang="ru-RU" dirty="0" smtClean="0">
                <a:latin typeface="Comic Sans MS" panose="030F0702030302020204" pitchFamily="66" charset="0"/>
              </a:rPr>
              <a:t>инд. занятий по 2ч.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Стоимость – 16 000 рублей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Количество участников – до 10 человек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12" name="Текст 3"/>
          <p:cNvSpPr txBox="1">
            <a:spLocks/>
          </p:cNvSpPr>
          <p:nvPr/>
        </p:nvSpPr>
        <p:spPr>
          <a:xfrm>
            <a:off x="311930" y="3935128"/>
            <a:ext cx="3779362" cy="2800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«Моя траектория</a:t>
            </a:r>
            <a:r>
              <a:rPr lang="ru-RU" sz="1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!» </a:t>
            </a:r>
            <a:r>
              <a:rPr lang="ru-RU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- </a:t>
            </a:r>
            <a:r>
              <a:rPr lang="ru-RU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индивидуальные и групповые занятия</a:t>
            </a:r>
          </a:p>
          <a:p>
            <a:r>
              <a:rPr lang="ru-RU" b="1" dirty="0" smtClean="0">
                <a:latin typeface="Comic Sans MS" panose="030F0702030302020204" pitchFamily="66" charset="0"/>
              </a:rPr>
              <a:t>Профориентация</a:t>
            </a:r>
            <a:r>
              <a:rPr lang="ru-RU" b="1" dirty="0">
                <a:latin typeface="Comic Sans MS" panose="030F0702030302020204" pitchFamily="66" charset="0"/>
              </a:rPr>
              <a:t>, планирование будущего с помощью </a:t>
            </a:r>
            <a:r>
              <a:rPr lang="en-US" b="1" dirty="0" smtClean="0">
                <a:latin typeface="Comic Sans MS" panose="030F0702030302020204" pitchFamily="66" charset="0"/>
              </a:rPr>
              <a:t>prioritization</a:t>
            </a:r>
            <a:r>
              <a:rPr lang="ru-RU" b="1" dirty="0" smtClean="0">
                <a:latin typeface="Comic Sans MS" panose="030F0702030302020204" pitchFamily="66" charset="0"/>
              </a:rPr>
              <a:t>, </a:t>
            </a:r>
            <a:r>
              <a:rPr lang="ru-RU" b="1" dirty="0">
                <a:latin typeface="Comic Sans MS" panose="030F0702030302020204" pitchFamily="66" charset="0"/>
              </a:rPr>
              <a:t>тайм-менеджмент, мотивация</a:t>
            </a:r>
            <a:r>
              <a:rPr lang="ru-RU" b="1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ru-RU" sz="1500" dirty="0" smtClean="0">
                <a:latin typeface="Comic Sans MS" panose="030F0702030302020204" pitchFamily="66" charset="0"/>
              </a:rPr>
              <a:t>Продолжительность в группе до 8 чел – 6 занятий </a:t>
            </a:r>
            <a:r>
              <a:rPr lang="ru-RU" sz="1500" dirty="0">
                <a:latin typeface="Comic Sans MS" panose="030F0702030302020204" pitchFamily="66" charset="0"/>
              </a:rPr>
              <a:t>по </a:t>
            </a:r>
            <a:r>
              <a:rPr lang="ru-RU" sz="1500" dirty="0" smtClean="0">
                <a:latin typeface="Comic Sans MS" panose="030F0702030302020204" pitchFamily="66" charset="0"/>
              </a:rPr>
              <a:t>1 часу = </a:t>
            </a:r>
            <a:r>
              <a:rPr lang="en-US" sz="1500" dirty="0" smtClean="0">
                <a:latin typeface="Comic Sans MS" panose="030F0702030302020204" pitchFamily="66" charset="0"/>
              </a:rPr>
              <a:t>7</a:t>
            </a:r>
            <a:r>
              <a:rPr lang="ru-RU" sz="1500" dirty="0" smtClean="0">
                <a:latin typeface="Comic Sans MS" panose="030F0702030302020204" pitchFamily="66" charset="0"/>
              </a:rPr>
              <a:t>000 рублей</a:t>
            </a:r>
          </a:p>
          <a:p>
            <a:r>
              <a:rPr lang="ru-RU" sz="1500" dirty="0" smtClean="0">
                <a:latin typeface="Comic Sans MS" panose="030F0702030302020204" pitchFamily="66" charset="0"/>
              </a:rPr>
              <a:t>Индивидуально 4 занятия по 1 часу =</a:t>
            </a:r>
            <a:r>
              <a:rPr lang="en-US" sz="1500" dirty="0" smtClean="0">
                <a:latin typeface="Comic Sans MS" panose="030F0702030302020204" pitchFamily="66" charset="0"/>
              </a:rPr>
              <a:t>8</a:t>
            </a:r>
            <a:r>
              <a:rPr lang="ru-RU" sz="1500" dirty="0" smtClean="0">
                <a:latin typeface="Comic Sans MS" panose="030F0702030302020204" pitchFamily="66" charset="0"/>
              </a:rPr>
              <a:t>000 рублей</a:t>
            </a:r>
          </a:p>
        </p:txBody>
      </p:sp>
      <p:sp>
        <p:nvSpPr>
          <p:cNvPr id="13" name="Текст 3"/>
          <p:cNvSpPr txBox="1">
            <a:spLocks/>
          </p:cNvSpPr>
          <p:nvPr/>
        </p:nvSpPr>
        <p:spPr>
          <a:xfrm>
            <a:off x="4459947" y="3930842"/>
            <a:ext cx="3588516" cy="2805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«Я </a:t>
            </a:r>
            <a:r>
              <a:rPr lang="ru-RU" sz="1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смогу!» </a:t>
            </a:r>
            <a:r>
              <a:rPr lang="ru-RU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- </a:t>
            </a:r>
            <a:r>
              <a:rPr lang="ru-RU" sz="1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Группа</a:t>
            </a:r>
          </a:p>
          <a:p>
            <a:r>
              <a:rPr lang="ru-RU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индивидуальные и групповые занятия</a:t>
            </a:r>
          </a:p>
          <a:p>
            <a:r>
              <a:rPr lang="ru-RU" b="1" dirty="0" smtClean="0">
                <a:latin typeface="Comic Sans MS" panose="030F0702030302020204" pitchFamily="66" charset="0"/>
              </a:rPr>
              <a:t>Эмоциональная </a:t>
            </a:r>
            <a:r>
              <a:rPr lang="ru-RU" b="1" dirty="0">
                <a:latin typeface="Comic Sans MS" panose="030F0702030302020204" pitchFamily="66" charset="0"/>
              </a:rPr>
              <a:t>подготовка к экзаменам, мотивация, ресурсное </a:t>
            </a:r>
            <a:r>
              <a:rPr lang="ru-RU" b="1" dirty="0" smtClean="0">
                <a:latin typeface="Comic Sans MS" panose="030F0702030302020204" pitchFamily="66" charset="0"/>
              </a:rPr>
              <a:t>состояние.</a:t>
            </a:r>
            <a:endParaRPr lang="ru-RU" b="1" dirty="0">
              <a:latin typeface="Comic Sans MS" panose="030F0702030302020204" pitchFamily="66" charset="0"/>
            </a:endParaRPr>
          </a:p>
          <a:p>
            <a:r>
              <a:rPr lang="ru-RU" sz="1500" dirty="0">
                <a:latin typeface="Comic Sans MS" panose="030F0702030302020204" pitchFamily="66" charset="0"/>
              </a:rPr>
              <a:t>Продолжительность в группе до </a:t>
            </a:r>
            <a:r>
              <a:rPr lang="ru-RU" sz="1500" dirty="0" smtClean="0">
                <a:latin typeface="Comic Sans MS" panose="030F0702030302020204" pitchFamily="66" charset="0"/>
              </a:rPr>
              <a:t>3 </a:t>
            </a:r>
            <a:r>
              <a:rPr lang="ru-RU" sz="1500" dirty="0">
                <a:latin typeface="Comic Sans MS" panose="030F0702030302020204" pitchFamily="66" charset="0"/>
              </a:rPr>
              <a:t>чел – </a:t>
            </a:r>
            <a:r>
              <a:rPr lang="ru-RU" sz="1500" dirty="0" smtClean="0">
                <a:latin typeface="Comic Sans MS" panose="030F0702030302020204" pitchFamily="66" charset="0"/>
              </a:rPr>
              <a:t>3 </a:t>
            </a:r>
            <a:r>
              <a:rPr lang="ru-RU" sz="1500" dirty="0">
                <a:latin typeface="Comic Sans MS" panose="030F0702030302020204" pitchFamily="66" charset="0"/>
              </a:rPr>
              <a:t>занятий по </a:t>
            </a:r>
            <a:r>
              <a:rPr lang="ru-RU" sz="1500" dirty="0" smtClean="0">
                <a:latin typeface="Comic Sans MS" panose="030F0702030302020204" pitchFamily="66" charset="0"/>
              </a:rPr>
              <a:t>1,5 ч </a:t>
            </a:r>
            <a:r>
              <a:rPr lang="ru-RU" sz="1500" dirty="0">
                <a:latin typeface="Comic Sans MS" panose="030F0702030302020204" pitchFamily="66" charset="0"/>
              </a:rPr>
              <a:t>= </a:t>
            </a:r>
            <a:r>
              <a:rPr lang="ru-RU" sz="1500" dirty="0" smtClean="0">
                <a:latin typeface="Comic Sans MS" panose="030F0702030302020204" pitchFamily="66" charset="0"/>
              </a:rPr>
              <a:t>4500 рублей</a:t>
            </a:r>
            <a:endParaRPr lang="ru-RU" sz="1500" dirty="0">
              <a:latin typeface="Comic Sans MS" panose="030F0702030302020204" pitchFamily="66" charset="0"/>
            </a:endParaRPr>
          </a:p>
        </p:txBody>
      </p:sp>
      <p:sp>
        <p:nvSpPr>
          <p:cNvPr id="14" name="Текст 3"/>
          <p:cNvSpPr txBox="1">
            <a:spLocks/>
          </p:cNvSpPr>
          <p:nvPr/>
        </p:nvSpPr>
        <p:spPr>
          <a:xfrm>
            <a:off x="8310325" y="3915602"/>
            <a:ext cx="3818919" cy="3053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Индивидуальное занятие</a:t>
            </a:r>
          </a:p>
          <a:p>
            <a:r>
              <a:rPr lang="ru-RU" b="1" dirty="0" smtClean="0">
                <a:latin typeface="Comic Sans MS" panose="030F0702030302020204" pitchFamily="66" charset="0"/>
              </a:rPr>
              <a:t>Тестирование, анализ интеллектов и профиля подростка для выбора профессии.</a:t>
            </a:r>
          </a:p>
          <a:p>
            <a:r>
              <a:rPr lang="ru-RU" sz="1500" dirty="0" smtClean="0">
                <a:latin typeface="Comic Sans MS" panose="030F0702030302020204" pitchFamily="66" charset="0"/>
              </a:rPr>
              <a:t>(Тест + аналитика + обсуждение с коучем)</a:t>
            </a:r>
            <a:endParaRPr lang="ru-RU" sz="1500" dirty="0">
              <a:latin typeface="Comic Sans MS" panose="030F0702030302020204" pitchFamily="66" charset="0"/>
            </a:endParaRPr>
          </a:p>
          <a:p>
            <a:r>
              <a:rPr lang="ru-RU" sz="1500" dirty="0" smtClean="0">
                <a:latin typeface="Comic Sans MS" panose="030F0702030302020204" pitchFamily="66" charset="0"/>
              </a:rPr>
              <a:t>Продолжительность – </a:t>
            </a:r>
            <a:r>
              <a:rPr lang="en-US" sz="1500" dirty="0" smtClean="0">
                <a:latin typeface="Comic Sans MS" panose="030F0702030302020204" pitchFamily="66" charset="0"/>
              </a:rPr>
              <a:t>2</a:t>
            </a:r>
            <a:r>
              <a:rPr lang="ru-RU" sz="1500" dirty="0" smtClean="0">
                <a:latin typeface="Comic Sans MS" panose="030F0702030302020204" pitchFamily="66" charset="0"/>
              </a:rPr>
              <a:t> часа</a:t>
            </a:r>
          </a:p>
          <a:p>
            <a:r>
              <a:rPr lang="ru-RU" sz="1500" dirty="0" smtClean="0">
                <a:latin typeface="Comic Sans MS" panose="030F0702030302020204" pitchFamily="66" charset="0"/>
              </a:rPr>
              <a:t>Стоимость – </a:t>
            </a:r>
            <a:r>
              <a:rPr lang="en-US" sz="1500" dirty="0" smtClean="0">
                <a:latin typeface="Comic Sans MS" panose="030F0702030302020204" pitchFamily="66" charset="0"/>
              </a:rPr>
              <a:t>3</a:t>
            </a:r>
            <a:r>
              <a:rPr lang="ru-RU" sz="1500" dirty="0" smtClean="0">
                <a:latin typeface="Comic Sans MS" panose="030F0702030302020204" pitchFamily="66" charset="0"/>
              </a:rPr>
              <a:t> 500 руб., </a:t>
            </a:r>
          </a:p>
          <a:p>
            <a:r>
              <a:rPr lang="ru-RU" sz="1200" dirty="0" smtClean="0">
                <a:latin typeface="Comic Sans MS" panose="030F0702030302020204" pitchFamily="66" charset="0"/>
              </a:rPr>
              <a:t>Последующие по необходимости 1 занятие 2000 рублей</a:t>
            </a:r>
          </a:p>
        </p:txBody>
      </p:sp>
    </p:spTree>
    <p:extLst>
      <p:ext uri="{BB962C8B-B14F-4D97-AF65-F5344CB8AC3E}">
        <p14:creationId xmlns:p14="http://schemas.microsoft.com/office/powerpoint/2010/main" val="245997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6765277" y="4193184"/>
            <a:ext cx="4835298" cy="21009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109855" y="562261"/>
            <a:ext cx="5934035" cy="33922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9706" y="1774104"/>
            <a:ext cx="5196076" cy="22324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674048" y="717136"/>
            <a:ext cx="3540427" cy="768499"/>
          </a:xfrm>
        </p:spPr>
        <p:txBody>
          <a:bodyPr>
            <a:normAutofit fontScale="90000"/>
          </a:bodyPr>
          <a:lstStyle/>
          <a:p>
            <a:r>
              <a:rPr lang="ru-RU" u="sng" dirty="0">
                <a:solidFill>
                  <a:srgbClr val="FF0000"/>
                </a:solidFill>
                <a:latin typeface="Segoe Print" panose="02000600000000000000" pitchFamily="2" charset="0"/>
                <a:cs typeface="Mongolian Baiti" panose="03000500000000000000" pitchFamily="66" charset="0"/>
              </a:rPr>
              <a:t>Английский язык</a:t>
            </a:r>
            <a:r>
              <a:rPr lang="ru-RU" u="sng" dirty="0">
                <a:latin typeface="Segoe Print" panose="02000600000000000000" pitchFamily="2" charset="0"/>
                <a:cs typeface="Mongolian Baiti" panose="03000500000000000000" pitchFamily="66" charset="0"/>
              </a:rPr>
              <a:t/>
            </a:r>
            <a:br>
              <a:rPr lang="ru-RU" u="sng" dirty="0">
                <a:latin typeface="Segoe Print" panose="02000600000000000000" pitchFamily="2" charset="0"/>
                <a:cs typeface="Mongolian Baiti" panose="03000500000000000000" pitchFamily="66" charset="0"/>
              </a:rPr>
            </a:b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715032" y="1857683"/>
            <a:ext cx="4845424" cy="2042159"/>
          </a:xfrm>
        </p:spPr>
        <p:txBody>
          <a:bodyPr>
            <a:noAutofit/>
          </a:bodyPr>
          <a:lstStyle/>
          <a:p>
            <a:r>
              <a:rPr lang="ru-RU" b="1" dirty="0" smtClean="0">
                <a:latin typeface="Comic Sans MS" panose="030F0702030302020204" pitchFamily="66" charset="0"/>
              </a:rPr>
              <a:t>Для детей от 7 лет и подростков</a:t>
            </a:r>
          </a:p>
          <a:p>
            <a:r>
              <a:rPr lang="ru-RU" b="1" dirty="0" smtClean="0">
                <a:latin typeface="Comic Sans MS" panose="030F0702030302020204" pitchFamily="66" charset="0"/>
              </a:rPr>
              <a:t>Возможно обучение по вашей программе, подготовка к экзаменам.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ru-RU" dirty="0" smtClean="0">
                <a:latin typeface="Comic Sans MS" panose="030F0702030302020204" pitchFamily="66" charset="0"/>
              </a:rPr>
              <a:t>Программа: </a:t>
            </a:r>
            <a:r>
              <a:rPr lang="en-US" dirty="0" smtClean="0">
                <a:latin typeface="Comic Sans MS" panose="030F0702030302020204" pitchFamily="66" charset="0"/>
              </a:rPr>
              <a:t>Starlight, Click on</a:t>
            </a:r>
            <a:endParaRPr lang="ru-RU" dirty="0" smtClean="0">
              <a:latin typeface="Comic Sans MS" panose="030F0702030302020204" pitchFamily="66" charset="0"/>
            </a:endParaRPr>
          </a:p>
          <a:p>
            <a:r>
              <a:rPr lang="ru-RU" dirty="0" smtClean="0">
                <a:latin typeface="Comic Sans MS" panose="030F0702030302020204" pitchFamily="66" charset="0"/>
              </a:rPr>
              <a:t>Продолжительность</a:t>
            </a:r>
            <a:r>
              <a:rPr lang="ru-RU" dirty="0">
                <a:latin typeface="Comic Sans MS" panose="030F0702030302020204" pitchFamily="66" charset="0"/>
              </a:rPr>
              <a:t>: </a:t>
            </a:r>
            <a:r>
              <a:rPr lang="en-US" dirty="0" smtClean="0">
                <a:latin typeface="Comic Sans MS" panose="030F0702030302020204" pitchFamily="66" charset="0"/>
              </a:rPr>
              <a:t>72</a:t>
            </a:r>
            <a:r>
              <a:rPr lang="ru-RU" dirty="0" smtClean="0">
                <a:latin typeface="Comic Sans MS" panose="030F0702030302020204" pitchFamily="66" charset="0"/>
              </a:rPr>
              <a:t> занятия </a:t>
            </a:r>
            <a:r>
              <a:rPr lang="ru-RU" dirty="0">
                <a:latin typeface="Comic Sans MS" panose="030F0702030302020204" pitchFamily="66" charset="0"/>
              </a:rPr>
              <a:t>(сентябрь-май)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ru-RU" dirty="0" smtClean="0">
                <a:latin typeface="Comic Sans MS" panose="030F0702030302020204" pitchFamily="66" charset="0"/>
              </a:rPr>
              <a:t>Интенсивность</a:t>
            </a:r>
            <a:r>
              <a:rPr lang="ru-RU" dirty="0">
                <a:latin typeface="Comic Sans MS" panose="030F0702030302020204" pitchFamily="66" charset="0"/>
              </a:rPr>
              <a:t>: 2 раза в неделю по </a:t>
            </a:r>
            <a:r>
              <a:rPr lang="en-US" dirty="0" smtClean="0">
                <a:latin typeface="Comic Sans MS" panose="030F0702030302020204" pitchFamily="66" charset="0"/>
              </a:rPr>
              <a:t>60</a:t>
            </a:r>
            <a:r>
              <a:rPr lang="ru-RU" dirty="0" smtClean="0">
                <a:latin typeface="Comic Sans MS" panose="030F0702030302020204" pitchFamily="66" charset="0"/>
              </a:rPr>
              <a:t> минут</a:t>
            </a:r>
            <a:endParaRPr lang="ru-RU" dirty="0">
              <a:latin typeface="Comic Sans MS" panose="030F0702030302020204" pitchFamily="66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25" y="228600"/>
            <a:ext cx="2199523" cy="146706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321962" y="634935"/>
            <a:ext cx="572192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Comic Sans MS" panose="030F0702030302020204" pitchFamily="66" charset="0"/>
              </a:rPr>
              <a:t>Для взрослых </a:t>
            </a:r>
            <a:endParaRPr lang="ru-RU" sz="1600" b="1" dirty="0">
              <a:latin typeface="Comic Sans MS" panose="030F0702030302020204" pitchFamily="66" charset="0"/>
            </a:endParaRPr>
          </a:p>
          <a:p>
            <a:endParaRPr lang="ru-RU" sz="1600" dirty="0">
              <a:latin typeface="Comic Sans MS" panose="030F0702030302020204" pitchFamily="66" charset="0"/>
            </a:endParaRPr>
          </a:p>
          <a:p>
            <a:r>
              <a:rPr lang="ru-RU" sz="1600" dirty="0">
                <a:latin typeface="Comic Sans MS" panose="030F0702030302020204" pitchFamily="66" charset="0"/>
              </a:rPr>
              <a:t>Обучение взрослых</a:t>
            </a:r>
          </a:p>
          <a:p>
            <a:r>
              <a:rPr lang="ru-RU" sz="1600" dirty="0">
                <a:latin typeface="Comic Sans MS" panose="030F0702030302020204" pitchFamily="66" charset="0"/>
              </a:rPr>
              <a:t>Курсы английского языка для современных и успешных! Обучение английскому языку для тех, кто: </a:t>
            </a:r>
            <a:endParaRPr lang="ru-RU" sz="16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latin typeface="Comic Sans MS" panose="030F0702030302020204" pitchFamily="66" charset="0"/>
              </a:rPr>
              <a:t>собирается </a:t>
            </a:r>
            <a:r>
              <a:rPr lang="ru-RU" sz="1600" dirty="0">
                <a:latin typeface="Comic Sans MS" panose="030F0702030302020204" pitchFamily="66" charset="0"/>
              </a:rPr>
              <a:t>работать и учиться за рубежом или в зарубежных компаниях на территории РФ; </a:t>
            </a:r>
            <a:endParaRPr lang="ru-RU" sz="16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latin typeface="Comic Sans MS" panose="030F0702030302020204" pitchFamily="66" charset="0"/>
              </a:rPr>
              <a:t>стремится </a:t>
            </a:r>
            <a:r>
              <a:rPr lang="ru-RU" sz="1600" dirty="0">
                <a:latin typeface="Comic Sans MS" panose="030F0702030302020204" pitchFamily="66" charset="0"/>
              </a:rPr>
              <a:t>продвинуться вверх по карьерной лестнице; </a:t>
            </a:r>
            <a:endParaRPr lang="ru-RU" sz="16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latin typeface="Comic Sans MS" panose="030F0702030302020204" pitchFamily="66" charset="0"/>
              </a:rPr>
              <a:t>хочет </a:t>
            </a:r>
            <a:r>
              <a:rPr lang="ru-RU" sz="1600" dirty="0">
                <a:latin typeface="Comic Sans MS" panose="030F0702030302020204" pitchFamily="66" charset="0"/>
              </a:rPr>
              <a:t>комфортно и легко путешествовать по миру; </a:t>
            </a:r>
            <a:endParaRPr lang="ru-RU" sz="16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latin typeface="Comic Sans MS" panose="030F0702030302020204" pitchFamily="66" charset="0"/>
              </a:rPr>
              <a:t>желает </a:t>
            </a:r>
            <a:r>
              <a:rPr lang="ru-RU" sz="1600" dirty="0">
                <a:latin typeface="Comic Sans MS" panose="030F0702030302020204" pitchFamily="66" charset="0"/>
              </a:rPr>
              <a:t>свободно общаться; </a:t>
            </a:r>
            <a:endParaRPr lang="ru-RU" sz="16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latin typeface="Comic Sans MS" panose="030F0702030302020204" pitchFamily="66" charset="0"/>
              </a:rPr>
              <a:t>работает </a:t>
            </a:r>
            <a:r>
              <a:rPr lang="ru-RU" sz="1600" dirty="0">
                <a:latin typeface="Comic Sans MS" panose="030F0702030302020204" pitchFamily="66" charset="0"/>
              </a:rPr>
              <a:t>с большим объемом информации, в том числе на </a:t>
            </a:r>
            <a:r>
              <a:rPr lang="ru-RU" sz="1600" dirty="0" smtClean="0">
                <a:latin typeface="Comic Sans MS" panose="030F0702030302020204" pitchFamily="66" charset="0"/>
              </a:rPr>
              <a:t>английском языке.</a:t>
            </a:r>
            <a:endParaRPr lang="ru-RU" sz="1600" dirty="0">
              <a:latin typeface="Comic Sans MS" panose="030F0702030302020204" pitchFamily="66" charset="0"/>
            </a:endParaRPr>
          </a:p>
        </p:txBody>
      </p:sp>
      <p:sp>
        <p:nvSpPr>
          <p:cNvPr id="8" name="Текст 8"/>
          <p:cNvSpPr txBox="1">
            <a:spLocks/>
          </p:cNvSpPr>
          <p:nvPr/>
        </p:nvSpPr>
        <p:spPr>
          <a:xfrm>
            <a:off x="6873913" y="4418542"/>
            <a:ext cx="4951971" cy="2419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500" dirty="0" smtClean="0">
                <a:latin typeface="Comic Sans MS" panose="030F0702030302020204" pitchFamily="66" charset="0"/>
              </a:rPr>
              <a:t>Разговорный клуб с </a:t>
            </a:r>
            <a:r>
              <a:rPr lang="en-US" sz="5500" b="1" dirty="0" smtClean="0">
                <a:latin typeface="Comic Sans MS" panose="030F0702030302020204" pitchFamily="66" charset="0"/>
              </a:rPr>
              <a:t>Raymond</a:t>
            </a:r>
            <a:r>
              <a:rPr lang="ru-RU" sz="5500" dirty="0" smtClean="0">
                <a:latin typeface="Comic Sans MS" panose="030F0702030302020204" pitchFamily="66" charset="0"/>
              </a:rPr>
              <a:t> </a:t>
            </a:r>
          </a:p>
          <a:p>
            <a:r>
              <a:rPr lang="ru-RU" sz="5500" dirty="0" smtClean="0">
                <a:latin typeface="Comic Sans MS" panose="030F0702030302020204" pitchFamily="66" charset="0"/>
              </a:rPr>
              <a:t>Для активных, современных и успешных людей, интерактивный формат!</a:t>
            </a:r>
          </a:p>
          <a:p>
            <a:r>
              <a:rPr lang="ru-RU" sz="5500" dirty="0" smtClean="0">
                <a:latin typeface="Comic Sans MS" panose="030F0702030302020204" pitchFamily="66" charset="0"/>
              </a:rPr>
              <a:t>По предварительной записи!</a:t>
            </a:r>
          </a:p>
          <a:p>
            <a:r>
              <a:rPr lang="ru-RU" sz="5500" dirty="0" smtClean="0">
                <a:latin typeface="Comic Sans MS" panose="030F0702030302020204" pitchFamily="66" charset="0"/>
              </a:rPr>
              <a:t>Суббота с 16.00, вход 500 рублей, для учеников Учебного Центра вход 200 рублей. </a:t>
            </a:r>
          </a:p>
          <a:p>
            <a:endParaRPr lang="ru-RU" dirty="0" smtClean="0">
              <a:latin typeface="Comic Sans MS" panose="030F0702030302020204" pitchFamily="66" charset="0"/>
            </a:endParaRPr>
          </a:p>
          <a:p>
            <a:endParaRPr lang="ru-RU" dirty="0" smtClean="0">
              <a:latin typeface="Comic Sans MS" panose="030F0702030302020204" pitchFamily="66" charset="0"/>
            </a:endParaRPr>
          </a:p>
          <a:p>
            <a:r>
              <a:rPr lang="ru-RU" dirty="0" smtClean="0">
                <a:latin typeface="Comic Sans MS" panose="030F0702030302020204" pitchFamily="66" charset="0"/>
              </a:rPr>
              <a:t> </a:t>
            </a:r>
            <a:endParaRPr lang="ru-RU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23635"/>
              </p:ext>
            </p:extLst>
          </p:nvPr>
        </p:nvGraphicFramePr>
        <p:xfrm>
          <a:off x="539706" y="4216614"/>
          <a:ext cx="5829414" cy="2286330"/>
        </p:xfrm>
        <a:graphic>
          <a:graphicData uri="http://schemas.openxmlformats.org/drawingml/2006/table">
            <a:tbl>
              <a:tblPr/>
              <a:tblGrid>
                <a:gridCol w="1411332">
                  <a:extLst>
                    <a:ext uri="{9D8B030D-6E8A-4147-A177-3AD203B41FA5}">
                      <a16:colId xmlns:a16="http://schemas.microsoft.com/office/drawing/2014/main" val="2318756813"/>
                    </a:ext>
                  </a:extLst>
                </a:gridCol>
                <a:gridCol w="1652690">
                  <a:extLst>
                    <a:ext uri="{9D8B030D-6E8A-4147-A177-3AD203B41FA5}">
                      <a16:colId xmlns:a16="http://schemas.microsoft.com/office/drawing/2014/main" val="1431571658"/>
                    </a:ext>
                  </a:extLst>
                </a:gridCol>
                <a:gridCol w="1374514">
                  <a:extLst>
                    <a:ext uri="{9D8B030D-6E8A-4147-A177-3AD203B41FA5}">
                      <a16:colId xmlns:a16="http://schemas.microsoft.com/office/drawing/2014/main" val="3605354669"/>
                    </a:ext>
                  </a:extLst>
                </a:gridCol>
                <a:gridCol w="1390878">
                  <a:extLst>
                    <a:ext uri="{9D8B030D-6E8A-4147-A177-3AD203B41FA5}">
                      <a16:colId xmlns:a16="http://schemas.microsoft.com/office/drawing/2014/main" val="413354545"/>
                    </a:ext>
                  </a:extLst>
                </a:gridCol>
              </a:tblGrid>
              <a:tr h="6274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Английский язык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Рекомендуемый график (в неделю)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Абонемент на месяц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Разовое занятие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784389"/>
                  </a:ext>
                </a:extLst>
              </a:tr>
              <a:tr h="46966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Группа (3-8 чел)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2*60 минут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00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руб. (8 занятий)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621355"/>
                  </a:ext>
                </a:extLst>
              </a:tr>
              <a:tr h="46966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Пара </a:t>
                      </a: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(2 чел)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2*60 минут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528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руб. (8 занятий)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58039"/>
                  </a:ext>
                </a:extLst>
              </a:tr>
              <a:tr h="69738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Индивидуально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 минут/60 минут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Индивидуально после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собеседования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00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руб./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32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руб.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783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39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6765277" y="4193184"/>
            <a:ext cx="4835298" cy="23097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830659" y="585400"/>
            <a:ext cx="5934035" cy="33922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9706" y="2281539"/>
            <a:ext cx="5196076" cy="17250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781535" y="717657"/>
            <a:ext cx="3540427" cy="768499"/>
          </a:xfrm>
        </p:spPr>
        <p:txBody>
          <a:bodyPr>
            <a:normAutofit/>
          </a:bodyPr>
          <a:lstStyle/>
          <a:p>
            <a:r>
              <a:rPr lang="ru-RU" u="sng" dirty="0" smtClean="0">
                <a:solidFill>
                  <a:srgbClr val="FF0000"/>
                </a:solidFill>
                <a:latin typeface="Segoe Print" panose="02000600000000000000" pitchFamily="2" charset="0"/>
                <a:cs typeface="Mongolian Baiti" panose="03000500000000000000" pitchFamily="66" charset="0"/>
              </a:rPr>
              <a:t>Шахматы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715032" y="2364261"/>
            <a:ext cx="4845424" cy="1535581"/>
          </a:xfrm>
        </p:spPr>
        <p:txBody>
          <a:bodyPr>
            <a:noAutofit/>
          </a:bodyPr>
          <a:lstStyle/>
          <a:p>
            <a:r>
              <a:rPr lang="ru-RU" b="1" dirty="0" smtClean="0">
                <a:latin typeface="Comic Sans MS" panose="030F0702030302020204" pitchFamily="66" charset="0"/>
              </a:rPr>
              <a:t>Для детей от 7 лет и подростков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Продолжительность</a:t>
            </a:r>
            <a:r>
              <a:rPr lang="ru-RU" dirty="0">
                <a:latin typeface="Comic Sans MS" panose="030F0702030302020204" pitchFamily="66" charset="0"/>
              </a:rPr>
              <a:t>: </a:t>
            </a:r>
            <a:r>
              <a:rPr lang="en-US" dirty="0" smtClean="0">
                <a:latin typeface="Comic Sans MS" panose="030F0702030302020204" pitchFamily="66" charset="0"/>
              </a:rPr>
              <a:t>72</a:t>
            </a:r>
            <a:r>
              <a:rPr lang="ru-RU" dirty="0" smtClean="0">
                <a:latin typeface="Comic Sans MS" panose="030F0702030302020204" pitchFamily="66" charset="0"/>
              </a:rPr>
              <a:t> занятия </a:t>
            </a:r>
            <a:r>
              <a:rPr lang="ru-RU" dirty="0">
                <a:latin typeface="Comic Sans MS" panose="030F0702030302020204" pitchFamily="66" charset="0"/>
              </a:rPr>
              <a:t>(сентябрь-май)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ru-RU" dirty="0" smtClean="0">
                <a:latin typeface="Comic Sans MS" panose="030F0702030302020204" pitchFamily="66" charset="0"/>
              </a:rPr>
              <a:t>Интенсивность</a:t>
            </a:r>
            <a:r>
              <a:rPr lang="ru-RU" dirty="0">
                <a:latin typeface="Comic Sans MS" panose="030F0702030302020204" pitchFamily="66" charset="0"/>
              </a:rPr>
              <a:t>: 2 раза в неделю по </a:t>
            </a:r>
            <a:r>
              <a:rPr lang="en-US" dirty="0" smtClean="0">
                <a:latin typeface="Comic Sans MS" panose="030F0702030302020204" pitchFamily="66" charset="0"/>
              </a:rPr>
              <a:t>60</a:t>
            </a:r>
            <a:r>
              <a:rPr lang="ru-RU" dirty="0" smtClean="0">
                <a:latin typeface="Comic Sans MS" panose="030F0702030302020204" pitchFamily="66" charset="0"/>
              </a:rPr>
              <a:t> минут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321962" y="634935"/>
            <a:ext cx="57219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Comic Sans MS" panose="030F0702030302020204" pitchFamily="66" charset="0"/>
              </a:rPr>
              <a:t>Польза:</a:t>
            </a:r>
            <a:endParaRPr lang="ru-RU" sz="1600" b="1" dirty="0">
              <a:latin typeface="Comic Sans MS" panose="030F0702030302020204" pitchFamily="66" charset="0"/>
            </a:endParaRPr>
          </a:p>
          <a:p>
            <a:endParaRPr lang="ru-RU" sz="16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>
                <a:latin typeface="Comic Sans MS" panose="030F0702030302020204" pitchFamily="66" charset="0"/>
              </a:rPr>
              <a:t>развитие логического мышления, </a:t>
            </a:r>
            <a:endParaRPr lang="ru-RU" sz="16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latin typeface="Comic Sans MS" panose="030F0702030302020204" pitchFamily="66" charset="0"/>
              </a:rPr>
              <a:t>памяти</a:t>
            </a:r>
            <a:r>
              <a:rPr lang="ru-RU" sz="1600" dirty="0">
                <a:latin typeface="Comic Sans MS" panose="030F0702030302020204" pitchFamily="66" charset="0"/>
              </a:rPr>
              <a:t>, </a:t>
            </a:r>
            <a:endParaRPr lang="ru-RU" sz="16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latin typeface="Comic Sans MS" panose="030F0702030302020204" pitchFamily="66" charset="0"/>
              </a:rPr>
              <a:t>концентрации</a:t>
            </a:r>
            <a:r>
              <a:rPr lang="ru-RU" sz="1600" dirty="0">
                <a:latin typeface="Comic Sans MS" panose="030F0702030302020204" pitchFamily="66" charset="0"/>
              </a:rPr>
              <a:t>, </a:t>
            </a:r>
            <a:endParaRPr lang="ru-RU" sz="16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latin typeface="Comic Sans MS" panose="030F0702030302020204" pitchFamily="66" charset="0"/>
              </a:rPr>
              <a:t>внимания</a:t>
            </a:r>
            <a:r>
              <a:rPr lang="ru-RU" sz="1600" dirty="0">
                <a:latin typeface="Comic Sans MS" panose="030F0702030302020204" pitchFamily="66" charset="0"/>
              </a:rPr>
              <a:t>, </a:t>
            </a:r>
            <a:endParaRPr lang="ru-RU" sz="16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latin typeface="Comic Sans MS" panose="030F0702030302020204" pitchFamily="66" charset="0"/>
              </a:rPr>
              <a:t>выработка </a:t>
            </a:r>
            <a:r>
              <a:rPr lang="ru-RU" sz="1600" dirty="0">
                <a:latin typeface="Comic Sans MS" panose="030F0702030302020204" pitchFamily="66" charset="0"/>
              </a:rPr>
              <a:t>воли и характера</a:t>
            </a:r>
            <a:r>
              <a:rPr lang="ru-RU" sz="1600" dirty="0" smtClean="0">
                <a:latin typeface="Comic Sans MS" panose="030F0702030302020204" pitchFamily="66" charset="0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latin typeface="Comic Sans MS" panose="030F0702030302020204" pitchFamily="66" charset="0"/>
              </a:rPr>
              <a:t> </a:t>
            </a:r>
            <a:r>
              <a:rPr lang="ru-RU" sz="1600" dirty="0">
                <a:latin typeface="Comic Sans MS" panose="030F0702030302020204" pitchFamily="66" charset="0"/>
              </a:rPr>
              <a:t>навыки коммуникации, </a:t>
            </a:r>
            <a:endParaRPr lang="ru-RU" sz="16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latin typeface="Comic Sans MS" panose="030F0702030302020204" pitchFamily="66" charset="0"/>
              </a:rPr>
              <a:t>развитие </a:t>
            </a:r>
            <a:r>
              <a:rPr lang="ru-RU" sz="1600" dirty="0">
                <a:latin typeface="Comic Sans MS" panose="030F0702030302020204" pitchFamily="66" charset="0"/>
              </a:rPr>
              <a:t>целеустремленности, </a:t>
            </a:r>
            <a:endParaRPr lang="ru-RU" sz="16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 smtClean="0">
                <a:latin typeface="Comic Sans MS" panose="030F0702030302020204" pitchFamily="66" charset="0"/>
              </a:rPr>
              <a:t>умение </a:t>
            </a:r>
            <a:r>
              <a:rPr lang="ru-RU" sz="1600" dirty="0">
                <a:latin typeface="Comic Sans MS" panose="030F0702030302020204" pitchFamily="66" charset="0"/>
              </a:rPr>
              <a:t>мыслить системно и нестандартно</a:t>
            </a:r>
          </a:p>
        </p:txBody>
      </p:sp>
      <p:sp>
        <p:nvSpPr>
          <p:cNvPr id="8" name="Текст 8"/>
          <p:cNvSpPr txBox="1">
            <a:spLocks/>
          </p:cNvSpPr>
          <p:nvPr/>
        </p:nvSpPr>
        <p:spPr>
          <a:xfrm>
            <a:off x="6873913" y="4419013"/>
            <a:ext cx="4951971" cy="221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500" b="1" dirty="0" smtClean="0">
                <a:latin typeface="Comic Sans MS" panose="030F0702030302020204" pitchFamily="66" charset="0"/>
              </a:rPr>
              <a:t>Иван Алексеевич Высоцкий</a:t>
            </a:r>
          </a:p>
          <a:p>
            <a:r>
              <a:rPr lang="ru-RU" sz="5500" dirty="0" smtClean="0">
                <a:latin typeface="Comic Sans MS" panose="030F0702030302020204" pitchFamily="66" charset="0"/>
              </a:rPr>
              <a:t>Эксперт, кандидат в мастера спорта по шахматам, участник и организатор международных турниров.</a:t>
            </a:r>
          </a:p>
          <a:p>
            <a:r>
              <a:rPr lang="ru-RU" sz="5500" dirty="0" smtClean="0">
                <a:latin typeface="Comic Sans MS" panose="030F0702030302020204" pitchFamily="66" charset="0"/>
              </a:rPr>
              <a:t>Высшее педагогическое образование.</a:t>
            </a:r>
          </a:p>
          <a:p>
            <a:r>
              <a:rPr lang="ru-RU" sz="5500" dirty="0" smtClean="0">
                <a:latin typeface="Comic Sans MS" panose="030F0702030302020204" pitchFamily="66" charset="0"/>
              </a:rPr>
              <a:t>Видеоблогер</a:t>
            </a:r>
          </a:p>
          <a:p>
            <a:r>
              <a:rPr lang="ru-RU" sz="5500" dirty="0" smtClean="0">
                <a:latin typeface="Comic Sans MS" panose="030F0702030302020204" pitchFamily="66" charset="0"/>
              </a:rPr>
              <a:t>Сооснователь проекта </a:t>
            </a:r>
            <a:r>
              <a:rPr lang="en-US" sz="5500" dirty="0" smtClean="0">
                <a:latin typeface="Comic Sans MS" panose="030F0702030302020204" pitchFamily="66" charset="0"/>
              </a:rPr>
              <a:t>CHESS Promotion</a:t>
            </a:r>
            <a:endParaRPr lang="ru-RU" sz="5500" dirty="0" smtClean="0">
              <a:latin typeface="Comic Sans MS" panose="030F0702030302020204" pitchFamily="66" charset="0"/>
            </a:endParaRPr>
          </a:p>
          <a:p>
            <a:endParaRPr lang="ru-RU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94307"/>
              </p:ext>
            </p:extLst>
          </p:nvPr>
        </p:nvGraphicFramePr>
        <p:xfrm>
          <a:off x="539706" y="4216614"/>
          <a:ext cx="5829414" cy="1816661"/>
        </p:xfrm>
        <a:graphic>
          <a:graphicData uri="http://schemas.openxmlformats.org/drawingml/2006/table">
            <a:tbl>
              <a:tblPr/>
              <a:tblGrid>
                <a:gridCol w="1411332">
                  <a:extLst>
                    <a:ext uri="{9D8B030D-6E8A-4147-A177-3AD203B41FA5}">
                      <a16:colId xmlns:a16="http://schemas.microsoft.com/office/drawing/2014/main" val="2318756813"/>
                    </a:ext>
                  </a:extLst>
                </a:gridCol>
                <a:gridCol w="1652690">
                  <a:extLst>
                    <a:ext uri="{9D8B030D-6E8A-4147-A177-3AD203B41FA5}">
                      <a16:colId xmlns:a16="http://schemas.microsoft.com/office/drawing/2014/main" val="1431571658"/>
                    </a:ext>
                  </a:extLst>
                </a:gridCol>
                <a:gridCol w="1374514">
                  <a:extLst>
                    <a:ext uri="{9D8B030D-6E8A-4147-A177-3AD203B41FA5}">
                      <a16:colId xmlns:a16="http://schemas.microsoft.com/office/drawing/2014/main" val="3605354669"/>
                    </a:ext>
                  </a:extLst>
                </a:gridCol>
                <a:gridCol w="1390878">
                  <a:extLst>
                    <a:ext uri="{9D8B030D-6E8A-4147-A177-3AD203B41FA5}">
                      <a16:colId xmlns:a16="http://schemas.microsoft.com/office/drawing/2014/main" val="413354545"/>
                    </a:ext>
                  </a:extLst>
                </a:gridCol>
              </a:tblGrid>
              <a:tr h="6274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Английский язык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Рекомендуемый график (в неделю)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Абонемент на месяц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Разовое занятие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784389"/>
                  </a:ext>
                </a:extLst>
              </a:tr>
              <a:tr h="46966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Группа (3-8 чел)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2*60 минут</a:t>
                      </a:r>
                      <a:endParaRPr lang="ru-RU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3200 руб. (8 занятий)</a:t>
                      </a:r>
                      <a:endParaRPr lang="ru-RU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400 руб.</a:t>
                      </a:r>
                      <a:endParaRPr lang="ru-RU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621355"/>
                  </a:ext>
                </a:extLst>
              </a:tr>
              <a:tr h="69738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Индивидуально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 минут/60 минут</a:t>
                      </a:r>
                      <a:endParaRPr lang="ru-RU" sz="120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Индивидуально</a:t>
                      </a:r>
                      <a:endParaRPr lang="ru-RU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1200 руб./1500 руб.</a:t>
                      </a:r>
                      <a:endParaRPr lang="ru-RU" sz="12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783172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5" y="127318"/>
            <a:ext cx="2555517" cy="21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481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1044</Words>
  <Application>Microsoft Office PowerPoint</Application>
  <PresentationFormat>Широкоэкранный</PresentationFormat>
  <Paragraphs>162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Mongolian Baiti</vt:lpstr>
      <vt:lpstr>Segoe Print</vt:lpstr>
      <vt:lpstr>Times New Roman</vt:lpstr>
      <vt:lpstr>Wingdings</vt:lpstr>
      <vt:lpstr>Тема Office</vt:lpstr>
      <vt:lpstr>Учебный центр приглашает на развитие:</vt:lpstr>
      <vt:lpstr>Учебный центр приглашает на развитие:</vt:lpstr>
      <vt:lpstr>Профориентация</vt:lpstr>
      <vt:lpstr>Английский язык </vt:lpstr>
      <vt:lpstr>Шахматы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Анна</cp:lastModifiedBy>
  <cp:revision>113</cp:revision>
  <cp:lastPrinted>2022-12-20T10:42:23Z</cp:lastPrinted>
  <dcterms:created xsi:type="dcterms:W3CDTF">2022-09-30T11:20:42Z</dcterms:created>
  <dcterms:modified xsi:type="dcterms:W3CDTF">2023-01-23T06:42:17Z</dcterms:modified>
</cp:coreProperties>
</file>