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21" r:id="rId12"/>
    <p:sldId id="322" r:id="rId13"/>
    <p:sldId id="323" r:id="rId14"/>
    <p:sldId id="324" r:id="rId15"/>
    <p:sldId id="325" r:id="rId16"/>
    <p:sldId id="316" r:id="rId17"/>
    <p:sldId id="326" r:id="rId18"/>
    <p:sldId id="327" r:id="rId19"/>
    <p:sldId id="318" r:id="rId20"/>
    <p:sldId id="319" r:id="rId21"/>
    <p:sldId id="328" r:id="rId22"/>
    <p:sldId id="330" r:id="rId23"/>
    <p:sldId id="331" r:id="rId24"/>
    <p:sldId id="332" r:id="rId25"/>
    <p:sldId id="329" r:id="rId26"/>
    <p:sldId id="333" r:id="rId27"/>
    <p:sldId id="334" r:id="rId28"/>
    <p:sldId id="335" r:id="rId29"/>
    <p:sldId id="336" r:id="rId30"/>
    <p:sldId id="337" r:id="rId31"/>
    <p:sldId id="338" r:id="rId32"/>
    <p:sldId id="339" r:id="rId33"/>
    <p:sldId id="340" r:id="rId34"/>
    <p:sldId id="343" r:id="rId35"/>
    <p:sldId id="34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yazroomy/LendingClubCaseStud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Lending Club Case study</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sz="2400" dirty="0">
                <a:solidFill>
                  <a:schemeClr val="tx1">
                    <a:lumMod val="85000"/>
                    <a:lumOff val="15000"/>
                  </a:schemeClr>
                </a:solidFill>
              </a:rPr>
              <a:t>Ayaz roomy</a:t>
            </a:r>
          </a:p>
          <a:p>
            <a:r>
              <a:rPr lang="en-US" dirty="0" err="1">
                <a:solidFill>
                  <a:schemeClr val="tx1">
                    <a:lumMod val="85000"/>
                    <a:lumOff val="15000"/>
                  </a:schemeClr>
                </a:solidFill>
              </a:rPr>
              <a:t>avinash</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Univariate Analysis : (Ordered Categorical)</a:t>
            </a:r>
          </a:p>
        </p:txBody>
      </p:sp>
      <p:pic>
        <p:nvPicPr>
          <p:cNvPr id="7" name="Content Placeholder 6">
            <a:extLst>
              <a:ext uri="{FF2B5EF4-FFF2-40B4-BE49-F238E27FC236}">
                <a16:creationId xmlns:a16="http://schemas.microsoft.com/office/drawing/2014/main" id="{392D1644-C793-3506-1159-40DF73E73C17}"/>
              </a:ext>
            </a:extLst>
          </p:cNvPr>
          <p:cNvPicPr>
            <a:picLocks noGrp="1" noChangeAspect="1"/>
          </p:cNvPicPr>
          <p:nvPr>
            <p:ph idx="1"/>
          </p:nvPr>
        </p:nvPicPr>
        <p:blipFill>
          <a:blip r:embed="rId2"/>
          <a:stretch>
            <a:fillRect/>
          </a:stretch>
        </p:blipFill>
        <p:spPr>
          <a:xfrm>
            <a:off x="844798" y="2014894"/>
            <a:ext cx="4006645" cy="3797300"/>
          </a:xfrm>
        </p:spPr>
      </p:pic>
      <p:pic>
        <p:nvPicPr>
          <p:cNvPr id="11" name="Picture 10">
            <a:extLst>
              <a:ext uri="{FF2B5EF4-FFF2-40B4-BE49-F238E27FC236}">
                <a16:creationId xmlns:a16="http://schemas.microsoft.com/office/drawing/2014/main" id="{0A7B6220-EA69-4741-DD5B-B880FB64FED2}"/>
              </a:ext>
            </a:extLst>
          </p:cNvPr>
          <p:cNvPicPr>
            <a:picLocks noChangeAspect="1"/>
          </p:cNvPicPr>
          <p:nvPr/>
        </p:nvPicPr>
        <p:blipFill>
          <a:blip r:embed="rId3"/>
          <a:stretch>
            <a:fillRect/>
          </a:stretch>
        </p:blipFill>
        <p:spPr>
          <a:xfrm>
            <a:off x="5159352" y="1946206"/>
            <a:ext cx="4787081" cy="3932080"/>
          </a:xfrm>
          <a:prstGeom prst="rect">
            <a:avLst/>
          </a:prstGeom>
        </p:spPr>
      </p:pic>
      <p:sp>
        <p:nvSpPr>
          <p:cNvPr id="3" name="TextBox 2">
            <a:extLst>
              <a:ext uri="{FF2B5EF4-FFF2-40B4-BE49-F238E27FC236}">
                <a16:creationId xmlns:a16="http://schemas.microsoft.com/office/drawing/2014/main" id="{BD3C2EDD-F482-1C1C-948B-177674E92212}"/>
              </a:ext>
            </a:extLst>
          </p:cNvPr>
          <p:cNvSpPr txBox="1"/>
          <p:nvPr/>
        </p:nvSpPr>
        <p:spPr>
          <a:xfrm>
            <a:off x="8210939" y="1576874"/>
            <a:ext cx="1968759" cy="369332"/>
          </a:xfrm>
          <a:prstGeom prst="rect">
            <a:avLst/>
          </a:prstGeom>
          <a:noFill/>
        </p:spPr>
        <p:txBody>
          <a:bodyPr wrap="square" rtlCol="0">
            <a:spAutoFit/>
          </a:bodyPr>
          <a:lstStyle/>
          <a:p>
            <a:r>
              <a:rPr lang="en-US" dirty="0"/>
              <a:t>purpose</a:t>
            </a:r>
          </a:p>
        </p:txBody>
      </p:sp>
    </p:spTree>
    <p:extLst>
      <p:ext uri="{BB962C8B-B14F-4D97-AF65-F5344CB8AC3E}">
        <p14:creationId xmlns:p14="http://schemas.microsoft.com/office/powerpoint/2010/main" val="33500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Univariate Analysis : (Ordered Categorical)</a:t>
            </a:r>
          </a:p>
        </p:txBody>
      </p:sp>
      <p:sp>
        <p:nvSpPr>
          <p:cNvPr id="9" name="TextBox 8">
            <a:extLst>
              <a:ext uri="{FF2B5EF4-FFF2-40B4-BE49-F238E27FC236}">
                <a16:creationId xmlns:a16="http://schemas.microsoft.com/office/drawing/2014/main" id="{5F91071A-3F05-B7BB-30AF-3616A7A0ACCF}"/>
              </a:ext>
            </a:extLst>
          </p:cNvPr>
          <p:cNvSpPr txBox="1"/>
          <p:nvPr/>
        </p:nvSpPr>
        <p:spPr>
          <a:xfrm>
            <a:off x="5887616" y="1494585"/>
            <a:ext cx="4823927" cy="369332"/>
          </a:xfrm>
          <a:prstGeom prst="rect">
            <a:avLst/>
          </a:prstGeom>
          <a:noFill/>
        </p:spPr>
        <p:txBody>
          <a:bodyPr wrap="square" rtlCol="0">
            <a:spAutoFit/>
          </a:bodyPr>
          <a:lstStyle/>
          <a:p>
            <a:r>
              <a:rPr lang="en-US" dirty="0"/>
              <a:t>Home Owner, Loan Status , Loan Paid </a:t>
            </a:r>
          </a:p>
        </p:txBody>
      </p:sp>
      <p:pic>
        <p:nvPicPr>
          <p:cNvPr id="7" name="Content Placeholder 6">
            <a:extLst>
              <a:ext uri="{FF2B5EF4-FFF2-40B4-BE49-F238E27FC236}">
                <a16:creationId xmlns:a16="http://schemas.microsoft.com/office/drawing/2014/main" id="{045FF1B4-48A8-CC83-B5E8-2A3297F18E89}"/>
              </a:ext>
            </a:extLst>
          </p:cNvPr>
          <p:cNvPicPr>
            <a:picLocks noGrp="1" noChangeAspect="1"/>
          </p:cNvPicPr>
          <p:nvPr>
            <p:ph idx="1"/>
          </p:nvPr>
        </p:nvPicPr>
        <p:blipFill>
          <a:blip r:embed="rId2"/>
          <a:stretch>
            <a:fillRect/>
          </a:stretch>
        </p:blipFill>
        <p:spPr>
          <a:xfrm>
            <a:off x="816359" y="2042885"/>
            <a:ext cx="3957549" cy="3686175"/>
          </a:xfrm>
        </p:spPr>
      </p:pic>
      <p:pic>
        <p:nvPicPr>
          <p:cNvPr id="11" name="Picture 10">
            <a:extLst>
              <a:ext uri="{FF2B5EF4-FFF2-40B4-BE49-F238E27FC236}">
                <a16:creationId xmlns:a16="http://schemas.microsoft.com/office/drawing/2014/main" id="{C9D9CCB6-33C9-B416-F1D4-D3A7D60DF6F3}"/>
              </a:ext>
            </a:extLst>
          </p:cNvPr>
          <p:cNvPicPr>
            <a:picLocks noChangeAspect="1"/>
          </p:cNvPicPr>
          <p:nvPr/>
        </p:nvPicPr>
        <p:blipFill>
          <a:blip r:embed="rId3"/>
          <a:stretch>
            <a:fillRect/>
          </a:stretch>
        </p:blipFill>
        <p:spPr>
          <a:xfrm>
            <a:off x="5419813" y="2042885"/>
            <a:ext cx="2837779" cy="3844731"/>
          </a:xfrm>
          <a:prstGeom prst="rect">
            <a:avLst/>
          </a:prstGeom>
        </p:spPr>
      </p:pic>
      <p:pic>
        <p:nvPicPr>
          <p:cNvPr id="13" name="Picture 12">
            <a:extLst>
              <a:ext uri="{FF2B5EF4-FFF2-40B4-BE49-F238E27FC236}">
                <a16:creationId xmlns:a16="http://schemas.microsoft.com/office/drawing/2014/main" id="{9B3F972E-6547-C7D9-7BB3-472D6B3D881B}"/>
              </a:ext>
            </a:extLst>
          </p:cNvPr>
          <p:cNvPicPr>
            <a:picLocks noChangeAspect="1"/>
          </p:cNvPicPr>
          <p:nvPr/>
        </p:nvPicPr>
        <p:blipFill>
          <a:blip r:embed="rId4"/>
          <a:stretch>
            <a:fillRect/>
          </a:stretch>
        </p:blipFill>
        <p:spPr>
          <a:xfrm>
            <a:off x="8752114" y="2042884"/>
            <a:ext cx="3172408" cy="4124651"/>
          </a:xfrm>
          <a:prstGeom prst="rect">
            <a:avLst/>
          </a:prstGeom>
        </p:spPr>
      </p:pic>
    </p:spTree>
    <p:extLst>
      <p:ext uri="{BB962C8B-B14F-4D97-AF65-F5344CB8AC3E}">
        <p14:creationId xmlns:p14="http://schemas.microsoft.com/office/powerpoint/2010/main" val="326918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a:bodyPr>
          <a:lstStyle/>
          <a:p>
            <a:r>
              <a:rPr lang="en-US" dirty="0"/>
              <a:t>Univariate Analysis : (Categorical)</a:t>
            </a:r>
          </a:p>
        </p:txBody>
      </p:sp>
      <p:sp>
        <p:nvSpPr>
          <p:cNvPr id="9" name="TextBox 8">
            <a:extLst>
              <a:ext uri="{FF2B5EF4-FFF2-40B4-BE49-F238E27FC236}">
                <a16:creationId xmlns:a16="http://schemas.microsoft.com/office/drawing/2014/main" id="{5F91071A-3F05-B7BB-30AF-3616A7A0ACCF}"/>
              </a:ext>
            </a:extLst>
          </p:cNvPr>
          <p:cNvSpPr txBox="1"/>
          <p:nvPr/>
        </p:nvSpPr>
        <p:spPr>
          <a:xfrm>
            <a:off x="5654351" y="1502229"/>
            <a:ext cx="4441371" cy="369332"/>
          </a:xfrm>
          <a:prstGeom prst="rect">
            <a:avLst/>
          </a:prstGeom>
          <a:noFill/>
        </p:spPr>
        <p:txBody>
          <a:bodyPr wrap="square" rtlCol="0">
            <a:spAutoFit/>
          </a:bodyPr>
          <a:lstStyle/>
          <a:p>
            <a:r>
              <a:rPr lang="en-US" b="1" dirty="0">
                <a:solidFill>
                  <a:srgbClr val="FF0000"/>
                </a:solidFill>
              </a:rPr>
              <a:t>Observations : Ordered categorical variable</a:t>
            </a:r>
          </a:p>
        </p:txBody>
      </p:sp>
      <p:sp>
        <p:nvSpPr>
          <p:cNvPr id="4" name="Content Placeholder 3">
            <a:extLst>
              <a:ext uri="{FF2B5EF4-FFF2-40B4-BE49-F238E27FC236}">
                <a16:creationId xmlns:a16="http://schemas.microsoft.com/office/drawing/2014/main" id="{C0D35E6D-49A1-848A-9DA1-B1F93F381849}"/>
              </a:ext>
            </a:extLst>
          </p:cNvPr>
          <p:cNvSpPr>
            <a:spLocks noGrp="1"/>
          </p:cNvSpPr>
          <p:nvPr>
            <p:ph idx="1"/>
          </p:nvPr>
        </p:nvSpPr>
        <p:spPr>
          <a:xfrm>
            <a:off x="1097280" y="2108201"/>
            <a:ext cx="10058400" cy="3630125"/>
          </a:xfrm>
        </p:spPr>
        <p:txBody>
          <a:bodyPr>
            <a:normAutofit fontScale="77500" lnSpcReduction="20000"/>
          </a:bodyPr>
          <a:lstStyle/>
          <a:p>
            <a:r>
              <a:rPr lang="en-US" dirty="0">
                <a:cs typeface="Calibri" panose="020F0502020204030204" pitchFamily="34" charset="0"/>
              </a:rPr>
              <a:t>- </a:t>
            </a:r>
            <a:r>
              <a:rPr lang="en-US" b="1" dirty="0">
                <a:cs typeface="Calibri" panose="020F0502020204030204" pitchFamily="34" charset="0"/>
              </a:rPr>
              <a:t>Grade B </a:t>
            </a:r>
            <a:r>
              <a:rPr lang="en-US" dirty="0">
                <a:cs typeface="Calibri" panose="020F0502020204030204" pitchFamily="34" charset="0"/>
              </a:rPr>
              <a:t>has the highest Number </a:t>
            </a:r>
            <a:r>
              <a:rPr lang="en-US" b="1" dirty="0">
                <a:cs typeface="Calibri" panose="020F0502020204030204" pitchFamily="34" charset="0"/>
              </a:rPr>
              <a:t>of "Charged Off" Loans, </a:t>
            </a:r>
            <a:r>
              <a:rPr lang="en-US" dirty="0">
                <a:cs typeface="Calibri" panose="020F0502020204030204" pitchFamily="34" charset="0"/>
              </a:rPr>
              <a:t>with </a:t>
            </a:r>
            <a:r>
              <a:rPr lang="en-US" b="1" dirty="0">
                <a:cs typeface="Calibri" panose="020F0502020204030204" pitchFamily="34" charset="0"/>
              </a:rPr>
              <a:t>1352</a:t>
            </a:r>
            <a:r>
              <a:rPr lang="en-US" dirty="0">
                <a:cs typeface="Calibri" panose="020F0502020204030204" pitchFamily="34" charset="0"/>
              </a:rPr>
              <a:t> Applicants. applying this Credit Grade faces Challenges while repaying their Loans.</a:t>
            </a:r>
          </a:p>
          <a:p>
            <a:r>
              <a:rPr lang="en-US" dirty="0">
                <a:cs typeface="Calibri" panose="020F0502020204030204" pitchFamily="34" charset="0"/>
              </a:rPr>
              <a:t>- A Duration </a:t>
            </a:r>
            <a:r>
              <a:rPr lang="en-US" b="1" dirty="0">
                <a:cs typeface="Calibri" panose="020F0502020204030204" pitchFamily="34" charset="0"/>
              </a:rPr>
              <a:t>of "36" Months </a:t>
            </a:r>
            <a:r>
              <a:rPr lang="en-US" dirty="0">
                <a:cs typeface="Calibri" panose="020F0502020204030204" pitchFamily="34" charset="0"/>
              </a:rPr>
              <a:t>in Short Term Loans is Popular </a:t>
            </a:r>
            <a:r>
              <a:rPr lang="en-US" b="1" dirty="0">
                <a:cs typeface="Calibri" panose="020F0502020204030204" pitchFamily="34" charset="0"/>
              </a:rPr>
              <a:t>Among Charged Off Applicants </a:t>
            </a:r>
            <a:r>
              <a:rPr lang="en-US" dirty="0">
                <a:cs typeface="Calibri" panose="020F0502020204030204" pitchFamily="34" charset="0"/>
              </a:rPr>
              <a:t>, with "</a:t>
            </a:r>
            <a:r>
              <a:rPr lang="en-US" b="1" dirty="0">
                <a:cs typeface="Calibri" panose="020F0502020204030204" pitchFamily="34" charset="0"/>
              </a:rPr>
              <a:t>3006</a:t>
            </a:r>
            <a:r>
              <a:rPr lang="en-US" dirty="0">
                <a:cs typeface="Calibri" panose="020F0502020204030204" pitchFamily="34" charset="0"/>
              </a:rPr>
              <a:t>" Applications. So Shorter Repayment Terms causes Default Mostly.</a:t>
            </a:r>
          </a:p>
          <a:p>
            <a:r>
              <a:rPr lang="en-US" dirty="0">
                <a:cs typeface="Calibri" panose="020F0502020204030204" pitchFamily="34" charset="0"/>
              </a:rPr>
              <a:t>- Applicants who had been employed </a:t>
            </a:r>
            <a:r>
              <a:rPr lang="en-US" b="1" dirty="0">
                <a:cs typeface="Calibri" panose="020F0502020204030204" pitchFamily="34" charset="0"/>
              </a:rPr>
              <a:t>for more than 10 year</a:t>
            </a:r>
            <a:r>
              <a:rPr lang="en-US" dirty="0">
                <a:cs typeface="Calibri" panose="020F0502020204030204" pitchFamily="34" charset="0"/>
              </a:rPr>
              <a:t>s accounted for the highest </a:t>
            </a:r>
            <a:r>
              <a:rPr lang="en-US" b="1" dirty="0">
                <a:cs typeface="Calibri" panose="020F0502020204030204" pitchFamily="34" charset="0"/>
              </a:rPr>
              <a:t>number of "Charged off" loans, totaling 1,474. </a:t>
            </a:r>
            <a:r>
              <a:rPr lang="en-US" dirty="0">
                <a:cs typeface="Calibri" panose="020F0502020204030204" pitchFamily="34" charset="0"/>
              </a:rPr>
              <a:t>This indicates that long-term employment history did not necessarily guarantee successful loan repayment.</a:t>
            </a:r>
          </a:p>
          <a:p>
            <a:r>
              <a:rPr lang="en-US" dirty="0">
                <a:cs typeface="Calibri" panose="020F0502020204030204" pitchFamily="34" charset="0"/>
              </a:rPr>
              <a:t>- The </a:t>
            </a:r>
            <a:r>
              <a:rPr lang="en-US" b="1" dirty="0">
                <a:cs typeface="Calibri" panose="020F0502020204030204" pitchFamily="34" charset="0"/>
              </a:rPr>
              <a:t>year 2011 </a:t>
            </a:r>
            <a:r>
              <a:rPr lang="en-US" dirty="0">
                <a:cs typeface="Calibri" panose="020F0502020204030204" pitchFamily="34" charset="0"/>
              </a:rPr>
              <a:t>recorded the highest number of "Charged off" loan applications, totaling </a:t>
            </a:r>
            <a:r>
              <a:rPr lang="en-US" b="1" dirty="0">
                <a:cs typeface="Calibri" panose="020F0502020204030204" pitchFamily="34" charset="0"/>
              </a:rPr>
              <a:t>3,152, signaling </a:t>
            </a:r>
            <a:r>
              <a:rPr lang="en-US" dirty="0">
                <a:cs typeface="Calibri" panose="020F0502020204030204" pitchFamily="34" charset="0"/>
              </a:rPr>
              <a:t>a positive trend in the number of applicants facing loan defaults over the years. This could be indicative of economic or financial challenges during that year.- </a:t>
            </a:r>
          </a:p>
          <a:p>
            <a:r>
              <a:rPr lang="en-US" dirty="0">
                <a:cs typeface="Calibri" panose="020F0502020204030204" pitchFamily="34" charset="0"/>
              </a:rPr>
              <a:t>- "Charged off" loans were predominantly taken </a:t>
            </a:r>
            <a:r>
              <a:rPr lang="en-US" b="1" dirty="0">
                <a:cs typeface="Calibri" panose="020F0502020204030204" pitchFamily="34" charset="0"/>
              </a:rPr>
              <a:t>during the 4th quarter, with 2,284 applications, </a:t>
            </a:r>
            <a:r>
              <a:rPr lang="en-US" dirty="0">
                <a:cs typeface="Calibri" panose="020F0502020204030204" pitchFamily="34" charset="0"/>
              </a:rPr>
              <a:t>primarily in December. This peak in loan applications during the holiday season might suggest that financial pressures during the holidays contributed to loan defaults.</a:t>
            </a:r>
          </a:p>
        </p:txBody>
      </p:sp>
    </p:spTree>
    <p:extLst>
      <p:ext uri="{BB962C8B-B14F-4D97-AF65-F5344CB8AC3E}">
        <p14:creationId xmlns:p14="http://schemas.microsoft.com/office/powerpoint/2010/main" val="239211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1260-6B1E-6431-999C-323CA80A3DC9}"/>
              </a:ext>
            </a:extLst>
          </p:cNvPr>
          <p:cNvSpPr>
            <a:spLocks noGrp="1"/>
          </p:cNvSpPr>
          <p:nvPr>
            <p:ph type="title"/>
          </p:nvPr>
        </p:nvSpPr>
        <p:spPr>
          <a:xfrm>
            <a:off x="1097280" y="286604"/>
            <a:ext cx="10058400" cy="1010352"/>
          </a:xfrm>
        </p:spPr>
        <p:txBody>
          <a:bodyPr/>
          <a:lstStyle/>
          <a:p>
            <a:r>
              <a:rPr lang="en-US" dirty="0"/>
              <a:t>Univariate Analysis : (Categorical)</a:t>
            </a:r>
          </a:p>
        </p:txBody>
      </p:sp>
      <p:sp>
        <p:nvSpPr>
          <p:cNvPr id="3" name="Content Placeholder 2">
            <a:extLst>
              <a:ext uri="{FF2B5EF4-FFF2-40B4-BE49-F238E27FC236}">
                <a16:creationId xmlns:a16="http://schemas.microsoft.com/office/drawing/2014/main" id="{40B2AE73-7810-4257-7F11-B3175906BDCB}"/>
              </a:ext>
            </a:extLst>
          </p:cNvPr>
          <p:cNvSpPr>
            <a:spLocks noGrp="1"/>
          </p:cNvSpPr>
          <p:nvPr>
            <p:ph idx="1"/>
          </p:nvPr>
        </p:nvSpPr>
        <p:spPr/>
        <p:txBody>
          <a:bodyPr>
            <a:normAutofit/>
          </a:bodyPr>
          <a:lstStyle/>
          <a:p>
            <a:r>
              <a:rPr lang="en-US" sz="1400" dirty="0"/>
              <a:t>- </a:t>
            </a:r>
            <a:r>
              <a:rPr lang="en-US" sz="1400" b="1" dirty="0">
                <a:cs typeface="Calibri" panose="020F0502020204030204" pitchFamily="34" charset="0"/>
              </a:rPr>
              <a:t>California</a:t>
            </a:r>
            <a:r>
              <a:rPr lang="en-US" sz="1400" dirty="0">
                <a:cs typeface="Calibri" panose="020F0502020204030204" pitchFamily="34" charset="0"/>
              </a:rPr>
              <a:t> had the highest number of "</a:t>
            </a:r>
            <a:r>
              <a:rPr lang="en-US" sz="1400" b="1" dirty="0">
                <a:cs typeface="Calibri" panose="020F0502020204030204" pitchFamily="34" charset="0"/>
              </a:rPr>
              <a:t>Charged</a:t>
            </a:r>
            <a:r>
              <a:rPr lang="en-US" sz="1400" dirty="0">
                <a:cs typeface="Calibri" panose="020F0502020204030204" pitchFamily="34" charset="0"/>
              </a:rPr>
              <a:t> off" loan applicants, with </a:t>
            </a:r>
            <a:r>
              <a:rPr lang="en-US" sz="1400" b="1" dirty="0">
                <a:cs typeface="Calibri" panose="020F0502020204030204" pitchFamily="34" charset="0"/>
              </a:rPr>
              <a:t>1,055</a:t>
            </a:r>
            <a:r>
              <a:rPr lang="en-US" sz="1400" dirty="0">
                <a:cs typeface="Calibri" panose="020F0502020204030204" pitchFamily="34" charset="0"/>
              </a:rPr>
              <a:t> applicants. Stricter Rules, policies should be in place while providing loan to this State.</a:t>
            </a:r>
          </a:p>
          <a:p>
            <a:r>
              <a:rPr lang="en-US" sz="1400" dirty="0">
                <a:cs typeface="Calibri" panose="020F0502020204030204" pitchFamily="34" charset="0"/>
              </a:rPr>
              <a:t>- </a:t>
            </a:r>
            <a:r>
              <a:rPr lang="en-US" sz="1400" b="1" dirty="0">
                <a:cs typeface="Calibri" panose="020F0502020204030204" pitchFamily="34" charset="0"/>
              </a:rPr>
              <a:t>Debt consolidation </a:t>
            </a:r>
            <a:r>
              <a:rPr lang="en-US" sz="1400" dirty="0">
                <a:cs typeface="Calibri" panose="020F0502020204030204" pitchFamily="34" charset="0"/>
              </a:rPr>
              <a:t>was the primary loan purpose for most "Charged off" loan applicants, </a:t>
            </a:r>
            <a:r>
              <a:rPr lang="en-US" sz="1400" b="1" dirty="0">
                <a:cs typeface="Calibri" panose="020F0502020204030204" pitchFamily="34" charset="0"/>
              </a:rPr>
              <a:t>with 2,633 applicants </a:t>
            </a:r>
            <a:r>
              <a:rPr lang="en-US" sz="1400" dirty="0">
                <a:cs typeface="Calibri" panose="020F0502020204030204" pitchFamily="34" charset="0"/>
              </a:rPr>
              <a:t>selecting this option. The lending company needs to exercise caution when approving loans for debt consolidation purposes, as it was the primary loan purpose for many "Charged off" applicants.</a:t>
            </a:r>
          </a:p>
          <a:p>
            <a:r>
              <a:rPr lang="en-US" sz="1400" dirty="0">
                <a:cs typeface="Calibri" panose="020F0502020204030204" pitchFamily="34" charset="0"/>
              </a:rPr>
              <a:t>- The majority </a:t>
            </a:r>
            <a:r>
              <a:rPr lang="en-US" sz="1400" b="1" dirty="0">
                <a:cs typeface="Calibri" panose="020F0502020204030204" pitchFamily="34" charset="0"/>
              </a:rPr>
              <a:t>of "Charged off" loan participants</a:t>
            </a:r>
            <a:r>
              <a:rPr lang="en-US" sz="1400" dirty="0">
                <a:cs typeface="Calibri" panose="020F0502020204030204" pitchFamily="34" charset="0"/>
              </a:rPr>
              <a:t>, totaling </a:t>
            </a:r>
            <a:r>
              <a:rPr lang="en-US" sz="1400" b="1" dirty="0">
                <a:cs typeface="Calibri" panose="020F0502020204030204" pitchFamily="34" charset="0"/>
              </a:rPr>
              <a:t>2,715 individuals</a:t>
            </a:r>
            <a:r>
              <a:rPr lang="en-US" sz="1400" dirty="0">
                <a:cs typeface="Calibri" panose="020F0502020204030204" pitchFamily="34" charset="0"/>
              </a:rPr>
              <a:t>, lived </a:t>
            </a:r>
            <a:r>
              <a:rPr lang="en-US" sz="1400" b="1" dirty="0">
                <a:cs typeface="Calibri" panose="020F0502020204030204" pitchFamily="34" charset="0"/>
              </a:rPr>
              <a:t>in rented houses</a:t>
            </a:r>
            <a:r>
              <a:rPr lang="en-US" sz="1400" dirty="0">
                <a:cs typeface="Calibri" panose="020F0502020204030204" pitchFamily="34" charset="0"/>
              </a:rPr>
              <a:t>. The lending company must assess the financial stability of applicants living in rented houses, as they may be more susceptible to economic fluctuations</a:t>
            </a:r>
            <a:r>
              <a:rPr lang="en-US" sz="1400" dirty="0"/>
              <a:t>.</a:t>
            </a:r>
          </a:p>
          <a:p>
            <a:pPr marL="0" indent="0">
              <a:buNone/>
            </a:pPr>
            <a:endParaRPr lang="en-US" sz="1400" dirty="0"/>
          </a:p>
        </p:txBody>
      </p:sp>
      <p:sp>
        <p:nvSpPr>
          <p:cNvPr id="6" name="TextBox 5">
            <a:extLst>
              <a:ext uri="{FF2B5EF4-FFF2-40B4-BE49-F238E27FC236}">
                <a16:creationId xmlns:a16="http://schemas.microsoft.com/office/drawing/2014/main" id="{DA161BE9-389A-6BD3-71C2-3E790ABB3E0C}"/>
              </a:ext>
            </a:extLst>
          </p:cNvPr>
          <p:cNvSpPr txBox="1"/>
          <p:nvPr/>
        </p:nvSpPr>
        <p:spPr>
          <a:xfrm>
            <a:off x="5990253" y="1530220"/>
            <a:ext cx="4898572" cy="369332"/>
          </a:xfrm>
          <a:prstGeom prst="rect">
            <a:avLst/>
          </a:prstGeom>
          <a:noFill/>
        </p:spPr>
        <p:txBody>
          <a:bodyPr wrap="square" rtlCol="0">
            <a:spAutoFit/>
          </a:bodyPr>
          <a:lstStyle/>
          <a:p>
            <a:r>
              <a:rPr lang="en-US" b="1" dirty="0">
                <a:solidFill>
                  <a:srgbClr val="FF0000"/>
                </a:solidFill>
              </a:rPr>
              <a:t>Observations: Un-Ordered categorical variable </a:t>
            </a:r>
          </a:p>
        </p:txBody>
      </p:sp>
    </p:spTree>
    <p:extLst>
      <p:ext uri="{BB962C8B-B14F-4D97-AF65-F5344CB8AC3E}">
        <p14:creationId xmlns:p14="http://schemas.microsoft.com/office/powerpoint/2010/main" val="1665310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Univariate Analysis : (Quantitative Variables)</a:t>
            </a:r>
          </a:p>
        </p:txBody>
      </p:sp>
      <p:pic>
        <p:nvPicPr>
          <p:cNvPr id="6" name="Content Placeholder 5">
            <a:extLst>
              <a:ext uri="{FF2B5EF4-FFF2-40B4-BE49-F238E27FC236}">
                <a16:creationId xmlns:a16="http://schemas.microsoft.com/office/drawing/2014/main" id="{2C768BC2-DC95-3356-12B4-57D323BB7FBA}"/>
              </a:ext>
            </a:extLst>
          </p:cNvPr>
          <p:cNvPicPr>
            <a:picLocks noGrp="1" noChangeAspect="1"/>
          </p:cNvPicPr>
          <p:nvPr>
            <p:ph idx="1"/>
          </p:nvPr>
        </p:nvPicPr>
        <p:blipFill>
          <a:blip r:embed="rId2"/>
          <a:stretch>
            <a:fillRect/>
          </a:stretch>
        </p:blipFill>
        <p:spPr>
          <a:xfrm>
            <a:off x="873396" y="2080208"/>
            <a:ext cx="4048750" cy="3760788"/>
          </a:xfrm>
        </p:spPr>
      </p:pic>
      <p:pic>
        <p:nvPicPr>
          <p:cNvPr id="10" name="Picture 9">
            <a:extLst>
              <a:ext uri="{FF2B5EF4-FFF2-40B4-BE49-F238E27FC236}">
                <a16:creationId xmlns:a16="http://schemas.microsoft.com/office/drawing/2014/main" id="{D9308001-602E-BF65-49D5-C27F86D48FD9}"/>
              </a:ext>
            </a:extLst>
          </p:cNvPr>
          <p:cNvPicPr>
            <a:picLocks noChangeAspect="1"/>
          </p:cNvPicPr>
          <p:nvPr/>
        </p:nvPicPr>
        <p:blipFill>
          <a:blip r:embed="rId3"/>
          <a:stretch>
            <a:fillRect/>
          </a:stretch>
        </p:blipFill>
        <p:spPr>
          <a:xfrm>
            <a:off x="5561045" y="1969634"/>
            <a:ext cx="4189736" cy="4123256"/>
          </a:xfrm>
          <a:prstGeom prst="rect">
            <a:avLst/>
          </a:prstGeom>
        </p:spPr>
      </p:pic>
      <p:sp>
        <p:nvSpPr>
          <p:cNvPr id="12" name="TextBox 11">
            <a:extLst>
              <a:ext uri="{FF2B5EF4-FFF2-40B4-BE49-F238E27FC236}">
                <a16:creationId xmlns:a16="http://schemas.microsoft.com/office/drawing/2014/main" id="{006D3A9C-E395-282B-44C6-C8EB7BE372B1}"/>
              </a:ext>
            </a:extLst>
          </p:cNvPr>
          <p:cNvSpPr txBox="1"/>
          <p:nvPr/>
        </p:nvSpPr>
        <p:spPr>
          <a:xfrm>
            <a:off x="6307204" y="1548882"/>
            <a:ext cx="4189735" cy="369332"/>
          </a:xfrm>
          <a:prstGeom prst="rect">
            <a:avLst/>
          </a:prstGeom>
          <a:noFill/>
        </p:spPr>
        <p:txBody>
          <a:bodyPr wrap="square" rtlCol="0">
            <a:spAutoFit/>
          </a:bodyPr>
          <a:lstStyle/>
          <a:p>
            <a:r>
              <a:rPr lang="en-US" dirty="0" err="1"/>
              <a:t>Annual_income</a:t>
            </a:r>
            <a:r>
              <a:rPr lang="en-US" dirty="0"/>
              <a:t>, </a:t>
            </a:r>
            <a:r>
              <a:rPr lang="en-US" dirty="0" err="1"/>
              <a:t>interest_rate</a:t>
            </a:r>
            <a:endParaRPr lang="en-US" dirty="0"/>
          </a:p>
        </p:txBody>
      </p:sp>
    </p:spTree>
    <p:extLst>
      <p:ext uri="{BB962C8B-B14F-4D97-AF65-F5344CB8AC3E}">
        <p14:creationId xmlns:p14="http://schemas.microsoft.com/office/powerpoint/2010/main" val="175356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Univariate Analysis : (Quantitative Variables)</a:t>
            </a:r>
          </a:p>
        </p:txBody>
      </p:sp>
      <p:sp>
        <p:nvSpPr>
          <p:cNvPr id="12" name="TextBox 11">
            <a:extLst>
              <a:ext uri="{FF2B5EF4-FFF2-40B4-BE49-F238E27FC236}">
                <a16:creationId xmlns:a16="http://schemas.microsoft.com/office/drawing/2014/main" id="{006D3A9C-E395-282B-44C6-C8EB7BE372B1}"/>
              </a:ext>
            </a:extLst>
          </p:cNvPr>
          <p:cNvSpPr txBox="1"/>
          <p:nvPr/>
        </p:nvSpPr>
        <p:spPr>
          <a:xfrm>
            <a:off x="6321492" y="1427584"/>
            <a:ext cx="4189735" cy="369332"/>
          </a:xfrm>
          <a:prstGeom prst="rect">
            <a:avLst/>
          </a:prstGeom>
          <a:noFill/>
        </p:spPr>
        <p:txBody>
          <a:bodyPr wrap="square" rtlCol="0">
            <a:spAutoFit/>
          </a:bodyPr>
          <a:lstStyle/>
          <a:p>
            <a:r>
              <a:rPr lang="en-US" dirty="0" err="1"/>
              <a:t>Loan_Amt</a:t>
            </a:r>
            <a:r>
              <a:rPr lang="en-US" dirty="0"/>
              <a:t>, </a:t>
            </a:r>
            <a:r>
              <a:rPr lang="en-US" dirty="0" err="1"/>
              <a:t>Funded_Amount</a:t>
            </a:r>
            <a:r>
              <a:rPr lang="en-US" dirty="0"/>
              <a:t>, BTI</a:t>
            </a:r>
          </a:p>
        </p:txBody>
      </p:sp>
      <p:pic>
        <p:nvPicPr>
          <p:cNvPr id="7" name="Content Placeholder 6">
            <a:extLst>
              <a:ext uri="{FF2B5EF4-FFF2-40B4-BE49-F238E27FC236}">
                <a16:creationId xmlns:a16="http://schemas.microsoft.com/office/drawing/2014/main" id="{30C65A8F-48CE-948E-6494-08879D44A5BE}"/>
              </a:ext>
            </a:extLst>
          </p:cNvPr>
          <p:cNvPicPr>
            <a:picLocks noGrp="1" noChangeAspect="1"/>
          </p:cNvPicPr>
          <p:nvPr>
            <p:ph idx="1"/>
          </p:nvPr>
        </p:nvPicPr>
        <p:blipFill>
          <a:blip r:embed="rId2"/>
          <a:stretch>
            <a:fillRect/>
          </a:stretch>
        </p:blipFill>
        <p:spPr>
          <a:xfrm>
            <a:off x="847748" y="2126862"/>
            <a:ext cx="3407012" cy="3760788"/>
          </a:xfrm>
        </p:spPr>
      </p:pic>
      <p:pic>
        <p:nvPicPr>
          <p:cNvPr id="9" name="Picture 8">
            <a:extLst>
              <a:ext uri="{FF2B5EF4-FFF2-40B4-BE49-F238E27FC236}">
                <a16:creationId xmlns:a16="http://schemas.microsoft.com/office/drawing/2014/main" id="{244CFDF3-11F2-C0C4-7B70-FFD4A870CBBB}"/>
              </a:ext>
            </a:extLst>
          </p:cNvPr>
          <p:cNvPicPr>
            <a:picLocks noChangeAspect="1"/>
          </p:cNvPicPr>
          <p:nvPr/>
        </p:nvPicPr>
        <p:blipFill>
          <a:blip r:embed="rId3"/>
          <a:stretch>
            <a:fillRect/>
          </a:stretch>
        </p:blipFill>
        <p:spPr>
          <a:xfrm>
            <a:off x="4534679" y="2039512"/>
            <a:ext cx="3629608" cy="4316800"/>
          </a:xfrm>
          <a:prstGeom prst="rect">
            <a:avLst/>
          </a:prstGeom>
        </p:spPr>
      </p:pic>
      <p:pic>
        <p:nvPicPr>
          <p:cNvPr id="13" name="Picture 12">
            <a:extLst>
              <a:ext uri="{FF2B5EF4-FFF2-40B4-BE49-F238E27FC236}">
                <a16:creationId xmlns:a16="http://schemas.microsoft.com/office/drawing/2014/main" id="{3BF0F00E-E435-9EC6-D702-C6A153B50D85}"/>
              </a:ext>
            </a:extLst>
          </p:cNvPr>
          <p:cNvPicPr>
            <a:picLocks noChangeAspect="1"/>
          </p:cNvPicPr>
          <p:nvPr/>
        </p:nvPicPr>
        <p:blipFill>
          <a:blip r:embed="rId4"/>
          <a:stretch>
            <a:fillRect/>
          </a:stretch>
        </p:blipFill>
        <p:spPr>
          <a:xfrm>
            <a:off x="8444206" y="2126862"/>
            <a:ext cx="3097761" cy="3760788"/>
          </a:xfrm>
          <a:prstGeom prst="rect">
            <a:avLst/>
          </a:prstGeom>
        </p:spPr>
      </p:pic>
    </p:spTree>
    <p:extLst>
      <p:ext uri="{BB962C8B-B14F-4D97-AF65-F5344CB8AC3E}">
        <p14:creationId xmlns:p14="http://schemas.microsoft.com/office/powerpoint/2010/main" val="359864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23CA-60D3-9099-C939-2BE55260FDDC}"/>
              </a:ext>
            </a:extLst>
          </p:cNvPr>
          <p:cNvSpPr>
            <a:spLocks noGrp="1"/>
          </p:cNvSpPr>
          <p:nvPr>
            <p:ph type="title"/>
          </p:nvPr>
        </p:nvSpPr>
        <p:spPr/>
        <p:txBody>
          <a:bodyPr/>
          <a:lstStyle/>
          <a:p>
            <a:r>
              <a:rPr lang="en-US" dirty="0"/>
              <a:t>Univariate Analysis : (Quantitative Variables)</a:t>
            </a:r>
          </a:p>
        </p:txBody>
      </p:sp>
      <p:pic>
        <p:nvPicPr>
          <p:cNvPr id="5" name="Content Placeholder 4">
            <a:extLst>
              <a:ext uri="{FF2B5EF4-FFF2-40B4-BE49-F238E27FC236}">
                <a16:creationId xmlns:a16="http://schemas.microsoft.com/office/drawing/2014/main" id="{B94E71A7-407A-9D6D-DC53-7C526290FAE6}"/>
              </a:ext>
            </a:extLst>
          </p:cNvPr>
          <p:cNvPicPr>
            <a:picLocks noGrp="1" noChangeAspect="1"/>
          </p:cNvPicPr>
          <p:nvPr>
            <p:ph idx="1"/>
          </p:nvPr>
        </p:nvPicPr>
        <p:blipFill>
          <a:blip r:embed="rId2"/>
          <a:stretch>
            <a:fillRect/>
          </a:stretch>
        </p:blipFill>
        <p:spPr>
          <a:xfrm>
            <a:off x="1097280" y="2070877"/>
            <a:ext cx="5620875" cy="3760788"/>
          </a:xfrm>
        </p:spPr>
      </p:pic>
    </p:spTree>
    <p:extLst>
      <p:ext uri="{BB962C8B-B14F-4D97-AF65-F5344CB8AC3E}">
        <p14:creationId xmlns:p14="http://schemas.microsoft.com/office/powerpoint/2010/main" val="3822694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F692-B557-12F5-1F06-901DC8D0BB57}"/>
              </a:ext>
            </a:extLst>
          </p:cNvPr>
          <p:cNvSpPr>
            <a:spLocks noGrp="1"/>
          </p:cNvSpPr>
          <p:nvPr>
            <p:ph type="title"/>
          </p:nvPr>
        </p:nvSpPr>
        <p:spPr/>
        <p:txBody>
          <a:bodyPr/>
          <a:lstStyle/>
          <a:p>
            <a:r>
              <a:rPr lang="en-US" dirty="0"/>
              <a:t>Univariate Analysis : (Quantitative Variables)</a:t>
            </a:r>
            <a:endParaRPr lang="en-US" sz="1800" b="1" dirty="0">
              <a:solidFill>
                <a:srgbClr val="FF0000"/>
              </a:solidFill>
            </a:endParaRPr>
          </a:p>
        </p:txBody>
      </p:sp>
      <p:sp>
        <p:nvSpPr>
          <p:cNvPr id="3" name="Content Placeholder 2">
            <a:extLst>
              <a:ext uri="{FF2B5EF4-FFF2-40B4-BE49-F238E27FC236}">
                <a16:creationId xmlns:a16="http://schemas.microsoft.com/office/drawing/2014/main" id="{3F6B10D9-59BF-455A-C5EE-2EEB52741D35}"/>
              </a:ext>
            </a:extLst>
          </p:cNvPr>
          <p:cNvSpPr>
            <a:spLocks noGrp="1"/>
          </p:cNvSpPr>
          <p:nvPr>
            <p:ph idx="1"/>
          </p:nvPr>
        </p:nvSpPr>
        <p:spPr/>
        <p:txBody>
          <a:bodyPr>
            <a:normAutofit fontScale="70000" lnSpcReduction="20000"/>
          </a:bodyPr>
          <a:lstStyle/>
          <a:p>
            <a:r>
              <a:rPr lang="en-US" sz="2900" b="1" dirty="0">
                <a:solidFill>
                  <a:srgbClr val="FF0000"/>
                </a:solidFill>
              </a:rPr>
              <a:t>Observations:</a:t>
            </a:r>
          </a:p>
          <a:p>
            <a:br>
              <a:rPr lang="en-US" b="1" dirty="0">
                <a:solidFill>
                  <a:srgbClr val="FF0000"/>
                </a:solidFill>
              </a:rPr>
            </a:br>
            <a:r>
              <a:rPr lang="en-US" sz="2000" b="1" dirty="0">
                <a:solidFill>
                  <a:schemeClr val="tx1"/>
                </a:solidFill>
              </a:rPr>
              <a:t>- 1,561 loan applicants </a:t>
            </a:r>
            <a:r>
              <a:rPr lang="en-US" sz="2000" dirty="0">
                <a:solidFill>
                  <a:schemeClr val="tx1"/>
                </a:solidFill>
              </a:rPr>
              <a:t>who </a:t>
            </a:r>
            <a:r>
              <a:rPr lang="en-US" sz="2000" b="1" dirty="0">
                <a:solidFill>
                  <a:schemeClr val="tx1"/>
                </a:solidFill>
              </a:rPr>
              <a:t>charged off </a:t>
            </a:r>
            <a:r>
              <a:rPr lang="en-US" sz="2000" dirty="0">
                <a:solidFill>
                  <a:schemeClr val="tx1"/>
                </a:solidFill>
              </a:rPr>
              <a:t>had annual </a:t>
            </a:r>
            <a:r>
              <a:rPr lang="en-US" sz="2000" b="1" dirty="0">
                <a:solidFill>
                  <a:schemeClr val="tx1"/>
                </a:solidFill>
              </a:rPr>
              <a:t>salaries less than 40,000 USD</a:t>
            </a:r>
            <a:r>
              <a:rPr lang="en-US" sz="2000" dirty="0">
                <a:solidFill>
                  <a:schemeClr val="tx1"/>
                </a:solidFill>
              </a:rPr>
              <a:t>. The lending company should exercise caution when lending to individuals with low annual salaries.  </a:t>
            </a:r>
          </a:p>
          <a:p>
            <a:r>
              <a:rPr lang="en-US" sz="2000" dirty="0">
                <a:solidFill>
                  <a:schemeClr val="tx1"/>
                </a:solidFill>
              </a:rPr>
              <a:t>- Among loan participants who charged off (2,025), a considerable portion belonged to the interest rate bucket of 13%-17%. To reduce the risk of default, the lending company should </a:t>
            </a:r>
            <a:r>
              <a:rPr lang="en-US" sz="2000" b="1" dirty="0">
                <a:solidFill>
                  <a:schemeClr val="tx1"/>
                </a:solidFill>
              </a:rPr>
              <a:t>consider offering loans at lower interest rates </a:t>
            </a:r>
            <a:r>
              <a:rPr lang="en-US" sz="2000" dirty="0">
                <a:solidFill>
                  <a:schemeClr val="tx1"/>
                </a:solidFill>
              </a:rPr>
              <a:t>when possible.</a:t>
            </a:r>
          </a:p>
          <a:p>
            <a:r>
              <a:rPr lang="en-US" sz="2000" dirty="0">
                <a:solidFill>
                  <a:schemeClr val="tx1"/>
                </a:solidFill>
              </a:rPr>
              <a:t>  - </a:t>
            </a:r>
            <a:r>
              <a:rPr lang="en-US" sz="2000" b="1" dirty="0">
                <a:solidFill>
                  <a:schemeClr val="tx1"/>
                </a:solidFill>
              </a:rPr>
              <a:t>1,695 loan participants </a:t>
            </a:r>
            <a:r>
              <a:rPr lang="en-US" sz="2000" dirty="0">
                <a:solidFill>
                  <a:schemeClr val="tx1"/>
                </a:solidFill>
              </a:rPr>
              <a:t>who charged off received loan amounts </a:t>
            </a:r>
            <a:r>
              <a:rPr lang="en-US" sz="2000" b="1" dirty="0">
                <a:solidFill>
                  <a:schemeClr val="tx1"/>
                </a:solidFill>
              </a:rPr>
              <a:t>of 15,000 USD and above</a:t>
            </a:r>
            <a:r>
              <a:rPr lang="en-US" sz="2000" dirty="0">
                <a:solidFill>
                  <a:schemeClr val="tx1"/>
                </a:solidFill>
              </a:rPr>
              <a:t>. The lending company should evaluate applicants seeking higher loan amounts carefully. They should ensure the applicants must </a:t>
            </a:r>
            <a:r>
              <a:rPr lang="en-US" sz="2000" b="1" dirty="0">
                <a:solidFill>
                  <a:schemeClr val="tx1"/>
                </a:solidFill>
              </a:rPr>
              <a:t>have a strong credit history and </a:t>
            </a:r>
            <a:r>
              <a:rPr lang="en-US" sz="2000" dirty="0">
                <a:solidFill>
                  <a:schemeClr val="tx1"/>
                </a:solidFill>
              </a:rPr>
              <a:t>repayment capability to handle larger loans. </a:t>
            </a:r>
          </a:p>
          <a:p>
            <a:r>
              <a:rPr lang="en-US" sz="2000" dirty="0">
                <a:solidFill>
                  <a:schemeClr val="tx1"/>
                </a:solidFill>
              </a:rPr>
              <a:t> </a:t>
            </a:r>
            <a:r>
              <a:rPr lang="en-US" sz="2000" b="1" dirty="0">
                <a:solidFill>
                  <a:schemeClr val="tx1"/>
                </a:solidFill>
              </a:rPr>
              <a:t>- 1,608 loan participants </a:t>
            </a:r>
            <a:r>
              <a:rPr lang="en-US" sz="2000" dirty="0">
                <a:solidFill>
                  <a:schemeClr val="tx1"/>
                </a:solidFill>
              </a:rPr>
              <a:t>who charged off received funded </a:t>
            </a:r>
            <a:r>
              <a:rPr lang="en-US" sz="2000" b="1" dirty="0">
                <a:solidFill>
                  <a:schemeClr val="tx1"/>
                </a:solidFill>
              </a:rPr>
              <a:t>amounts of 15,000 USD and </a:t>
            </a:r>
            <a:r>
              <a:rPr lang="en-US" sz="2000" dirty="0">
                <a:solidFill>
                  <a:schemeClr val="tx1"/>
                </a:solidFill>
              </a:rPr>
              <a:t>above. The lending company should ensure that the funded amounts align with </a:t>
            </a:r>
            <a:r>
              <a:rPr lang="en-US" sz="2000" b="1" dirty="0">
                <a:solidFill>
                  <a:schemeClr val="tx1"/>
                </a:solidFill>
              </a:rPr>
              <a:t>the borrower's financial capacity. They </a:t>
            </a:r>
            <a:r>
              <a:rPr lang="en-US" sz="2000" dirty="0">
                <a:solidFill>
                  <a:schemeClr val="tx1"/>
                </a:solidFill>
              </a:rPr>
              <a:t>should conduct thorough credit assessments for larger loan requests.  </a:t>
            </a:r>
          </a:p>
          <a:p>
            <a:r>
              <a:rPr lang="en-US" sz="2000" dirty="0">
                <a:solidFill>
                  <a:schemeClr val="tx1"/>
                </a:solidFill>
              </a:rPr>
              <a:t>- Among loan participants who charged </a:t>
            </a:r>
            <a:r>
              <a:rPr lang="en-US" sz="2000" b="1" dirty="0">
                <a:solidFill>
                  <a:schemeClr val="tx1"/>
                </a:solidFill>
              </a:rPr>
              <a:t>off, 1,178 loan applicants had </a:t>
            </a:r>
            <a:r>
              <a:rPr lang="en-US" sz="2000" dirty="0">
                <a:solidFill>
                  <a:schemeClr val="tx1"/>
                </a:solidFill>
              </a:rPr>
              <a:t>very high debt-to-income ratios </a:t>
            </a:r>
            <a:r>
              <a:rPr lang="en-US" sz="1800" dirty="0">
                <a:solidFill>
                  <a:schemeClr val="tx1"/>
                </a:solidFill>
              </a:rPr>
              <a:t>.</a:t>
            </a:r>
          </a:p>
        </p:txBody>
      </p:sp>
    </p:spTree>
    <p:extLst>
      <p:ext uri="{BB962C8B-B14F-4D97-AF65-F5344CB8AC3E}">
        <p14:creationId xmlns:p14="http://schemas.microsoft.com/office/powerpoint/2010/main" val="296058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Bivariate Analysis : (Unordered categorical variable)</a:t>
            </a:r>
          </a:p>
        </p:txBody>
      </p:sp>
      <p:sp>
        <p:nvSpPr>
          <p:cNvPr id="12" name="TextBox 11">
            <a:extLst>
              <a:ext uri="{FF2B5EF4-FFF2-40B4-BE49-F238E27FC236}">
                <a16:creationId xmlns:a16="http://schemas.microsoft.com/office/drawing/2014/main" id="{006D3A9C-E395-282B-44C6-C8EB7BE372B1}"/>
              </a:ext>
            </a:extLst>
          </p:cNvPr>
          <p:cNvSpPr txBox="1"/>
          <p:nvPr/>
        </p:nvSpPr>
        <p:spPr>
          <a:xfrm>
            <a:off x="1334278" y="1548882"/>
            <a:ext cx="2528595" cy="369332"/>
          </a:xfrm>
          <a:prstGeom prst="rect">
            <a:avLst/>
          </a:prstGeom>
          <a:noFill/>
        </p:spPr>
        <p:txBody>
          <a:bodyPr wrap="square" rtlCol="0">
            <a:spAutoFit/>
          </a:bodyPr>
          <a:lstStyle/>
          <a:p>
            <a:r>
              <a:rPr lang="en-US" dirty="0"/>
              <a:t>Loan vs Status of Loan</a:t>
            </a:r>
          </a:p>
        </p:txBody>
      </p:sp>
      <p:pic>
        <p:nvPicPr>
          <p:cNvPr id="7" name="Content Placeholder 6">
            <a:extLst>
              <a:ext uri="{FF2B5EF4-FFF2-40B4-BE49-F238E27FC236}">
                <a16:creationId xmlns:a16="http://schemas.microsoft.com/office/drawing/2014/main" id="{88FBB1A7-56A2-53E3-AA0F-5CD1D24EBA3C}"/>
              </a:ext>
            </a:extLst>
          </p:cNvPr>
          <p:cNvPicPr>
            <a:picLocks noGrp="1" noChangeAspect="1"/>
          </p:cNvPicPr>
          <p:nvPr>
            <p:ph idx="1"/>
          </p:nvPr>
        </p:nvPicPr>
        <p:blipFill>
          <a:blip r:embed="rId2"/>
          <a:stretch>
            <a:fillRect/>
          </a:stretch>
        </p:blipFill>
        <p:spPr>
          <a:xfrm>
            <a:off x="989708" y="2039512"/>
            <a:ext cx="4851255" cy="3372243"/>
          </a:xfrm>
        </p:spPr>
      </p:pic>
      <p:pic>
        <p:nvPicPr>
          <p:cNvPr id="9" name="Picture 8">
            <a:extLst>
              <a:ext uri="{FF2B5EF4-FFF2-40B4-BE49-F238E27FC236}">
                <a16:creationId xmlns:a16="http://schemas.microsoft.com/office/drawing/2014/main" id="{33971085-33DF-1548-9420-EC9A1134A5BC}"/>
              </a:ext>
            </a:extLst>
          </p:cNvPr>
          <p:cNvPicPr>
            <a:picLocks noChangeAspect="1"/>
          </p:cNvPicPr>
          <p:nvPr/>
        </p:nvPicPr>
        <p:blipFill>
          <a:blip r:embed="rId3"/>
          <a:stretch>
            <a:fillRect/>
          </a:stretch>
        </p:blipFill>
        <p:spPr>
          <a:xfrm>
            <a:off x="6126480" y="2039512"/>
            <a:ext cx="5079838" cy="2983754"/>
          </a:xfrm>
          <a:prstGeom prst="rect">
            <a:avLst/>
          </a:prstGeom>
        </p:spPr>
      </p:pic>
      <p:sp>
        <p:nvSpPr>
          <p:cNvPr id="11" name="TextBox 10">
            <a:extLst>
              <a:ext uri="{FF2B5EF4-FFF2-40B4-BE49-F238E27FC236}">
                <a16:creationId xmlns:a16="http://schemas.microsoft.com/office/drawing/2014/main" id="{9B790F3C-A413-7B0D-7BC7-F1C642D3A79A}"/>
              </a:ext>
            </a:extLst>
          </p:cNvPr>
          <p:cNvSpPr txBox="1"/>
          <p:nvPr/>
        </p:nvSpPr>
        <p:spPr>
          <a:xfrm>
            <a:off x="7212564" y="1548882"/>
            <a:ext cx="3284376" cy="369332"/>
          </a:xfrm>
          <a:prstGeom prst="rect">
            <a:avLst/>
          </a:prstGeom>
          <a:noFill/>
        </p:spPr>
        <p:txBody>
          <a:bodyPr wrap="square" rtlCol="0">
            <a:spAutoFit/>
          </a:bodyPr>
          <a:lstStyle/>
          <a:p>
            <a:r>
              <a:rPr lang="en-US" dirty="0"/>
              <a:t>Home owner vs loan status</a:t>
            </a:r>
          </a:p>
        </p:txBody>
      </p:sp>
    </p:spTree>
    <p:extLst>
      <p:ext uri="{BB962C8B-B14F-4D97-AF65-F5344CB8AC3E}">
        <p14:creationId xmlns:p14="http://schemas.microsoft.com/office/powerpoint/2010/main" val="501775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Bivariate Analysis : (Unordered categorical variable)</a:t>
            </a:r>
          </a:p>
        </p:txBody>
      </p:sp>
      <p:sp>
        <p:nvSpPr>
          <p:cNvPr id="12" name="TextBox 11">
            <a:extLst>
              <a:ext uri="{FF2B5EF4-FFF2-40B4-BE49-F238E27FC236}">
                <a16:creationId xmlns:a16="http://schemas.microsoft.com/office/drawing/2014/main" id="{006D3A9C-E395-282B-44C6-C8EB7BE372B1}"/>
              </a:ext>
            </a:extLst>
          </p:cNvPr>
          <p:cNvSpPr txBox="1"/>
          <p:nvPr/>
        </p:nvSpPr>
        <p:spPr>
          <a:xfrm>
            <a:off x="1334278" y="1548882"/>
            <a:ext cx="3645159" cy="369332"/>
          </a:xfrm>
          <a:prstGeom prst="rect">
            <a:avLst/>
          </a:prstGeom>
          <a:noFill/>
        </p:spPr>
        <p:txBody>
          <a:bodyPr wrap="square" rtlCol="0">
            <a:spAutoFit/>
          </a:bodyPr>
          <a:lstStyle/>
          <a:p>
            <a:r>
              <a:rPr lang="en-US" dirty="0"/>
              <a:t>Verification status vs loan status</a:t>
            </a:r>
          </a:p>
        </p:txBody>
      </p:sp>
      <p:sp>
        <p:nvSpPr>
          <p:cNvPr id="11" name="TextBox 10">
            <a:extLst>
              <a:ext uri="{FF2B5EF4-FFF2-40B4-BE49-F238E27FC236}">
                <a16:creationId xmlns:a16="http://schemas.microsoft.com/office/drawing/2014/main" id="{9B790F3C-A413-7B0D-7BC7-F1C642D3A79A}"/>
              </a:ext>
            </a:extLst>
          </p:cNvPr>
          <p:cNvSpPr txBox="1"/>
          <p:nvPr/>
        </p:nvSpPr>
        <p:spPr>
          <a:xfrm>
            <a:off x="7212564" y="1548882"/>
            <a:ext cx="3284376" cy="369332"/>
          </a:xfrm>
          <a:prstGeom prst="rect">
            <a:avLst/>
          </a:prstGeom>
          <a:noFill/>
        </p:spPr>
        <p:txBody>
          <a:bodyPr wrap="square" rtlCol="0">
            <a:spAutoFit/>
          </a:bodyPr>
          <a:lstStyle/>
          <a:p>
            <a:r>
              <a:rPr lang="en-US" dirty="0"/>
              <a:t>Add Status vs loan status</a:t>
            </a:r>
          </a:p>
        </p:txBody>
      </p:sp>
      <p:pic>
        <p:nvPicPr>
          <p:cNvPr id="14" name="Content Placeholder 13">
            <a:extLst>
              <a:ext uri="{FF2B5EF4-FFF2-40B4-BE49-F238E27FC236}">
                <a16:creationId xmlns:a16="http://schemas.microsoft.com/office/drawing/2014/main" id="{F463BD05-FABC-56F4-F5FB-485F92788A3E}"/>
              </a:ext>
            </a:extLst>
          </p:cNvPr>
          <p:cNvPicPr>
            <a:picLocks noGrp="1" noChangeAspect="1"/>
          </p:cNvPicPr>
          <p:nvPr>
            <p:ph idx="1"/>
          </p:nvPr>
        </p:nvPicPr>
        <p:blipFill>
          <a:blip r:embed="rId2"/>
          <a:stretch>
            <a:fillRect/>
          </a:stretch>
        </p:blipFill>
        <p:spPr>
          <a:xfrm>
            <a:off x="6039811" y="2248677"/>
            <a:ext cx="5054909" cy="3508310"/>
          </a:xfrm>
        </p:spPr>
      </p:pic>
      <p:pic>
        <p:nvPicPr>
          <p:cNvPr id="6" name="Picture 5">
            <a:extLst>
              <a:ext uri="{FF2B5EF4-FFF2-40B4-BE49-F238E27FC236}">
                <a16:creationId xmlns:a16="http://schemas.microsoft.com/office/drawing/2014/main" id="{61899B3A-47B5-9381-F1F4-A6B90D3305B8}"/>
              </a:ext>
            </a:extLst>
          </p:cNvPr>
          <p:cNvPicPr>
            <a:picLocks noChangeAspect="1"/>
          </p:cNvPicPr>
          <p:nvPr/>
        </p:nvPicPr>
        <p:blipFill>
          <a:blip r:embed="rId3"/>
          <a:stretch>
            <a:fillRect/>
          </a:stretch>
        </p:blipFill>
        <p:spPr>
          <a:xfrm>
            <a:off x="1097280" y="2248677"/>
            <a:ext cx="4827659" cy="3880251"/>
          </a:xfrm>
          <a:prstGeom prst="rect">
            <a:avLst/>
          </a:prstGeom>
        </p:spPr>
      </p:pic>
    </p:spTree>
    <p:extLst>
      <p:ext uri="{BB962C8B-B14F-4D97-AF65-F5344CB8AC3E}">
        <p14:creationId xmlns:p14="http://schemas.microsoft.com/office/powerpoint/2010/main" val="409454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Contents</a:t>
            </a:r>
          </a:p>
        </p:txBody>
      </p:sp>
      <p:sp>
        <p:nvSpPr>
          <p:cNvPr id="4" name="Content Placeholder 3">
            <a:extLst>
              <a:ext uri="{FF2B5EF4-FFF2-40B4-BE49-F238E27FC236}">
                <a16:creationId xmlns:a16="http://schemas.microsoft.com/office/drawing/2014/main" id="{885BFDBB-924C-0C3D-1B3A-6D7B6DBC49A3}"/>
              </a:ext>
            </a:extLst>
          </p:cNvPr>
          <p:cNvSpPr>
            <a:spLocks noGrp="1"/>
          </p:cNvSpPr>
          <p:nvPr>
            <p:ph idx="1"/>
          </p:nvPr>
        </p:nvSpPr>
        <p:spPr/>
        <p:txBody>
          <a:bodyPr anchor="ctr">
            <a:normAutofit lnSpcReduction="10000"/>
          </a:bodyPr>
          <a:lstStyle/>
          <a:p>
            <a:pPr>
              <a:buFont typeface="Wingdings" panose="05000000000000000000" pitchFamily="2" charset="2"/>
              <a:buChar char="Ø"/>
            </a:pPr>
            <a:r>
              <a:rPr lang="en-US" dirty="0"/>
              <a:t>   Problem statement</a:t>
            </a:r>
          </a:p>
          <a:p>
            <a:pPr>
              <a:buFont typeface="Wingdings" panose="05000000000000000000" pitchFamily="2" charset="2"/>
              <a:buChar char="Ø"/>
            </a:pPr>
            <a:r>
              <a:rPr lang="en-US" dirty="0"/>
              <a:t>   Data Description</a:t>
            </a:r>
          </a:p>
          <a:p>
            <a:pPr>
              <a:buFont typeface="Wingdings" panose="05000000000000000000" pitchFamily="2" charset="2"/>
              <a:buChar char="Ø"/>
            </a:pPr>
            <a:r>
              <a:rPr lang="en-US" dirty="0"/>
              <a:t>   Data Understanding</a:t>
            </a:r>
          </a:p>
          <a:p>
            <a:pPr>
              <a:buFont typeface="Wingdings" panose="05000000000000000000" pitchFamily="2" charset="2"/>
              <a:buChar char="Ø"/>
            </a:pPr>
            <a:r>
              <a:rPr lang="en-US" dirty="0"/>
              <a:t>   Data cleaning</a:t>
            </a:r>
          </a:p>
          <a:p>
            <a:pPr>
              <a:buFont typeface="Wingdings" panose="05000000000000000000" pitchFamily="2" charset="2"/>
              <a:buChar char="Ø"/>
            </a:pPr>
            <a:r>
              <a:rPr lang="en-US" dirty="0"/>
              <a:t>   Univariate Analysis</a:t>
            </a:r>
          </a:p>
          <a:p>
            <a:pPr>
              <a:buFont typeface="Wingdings" panose="05000000000000000000" pitchFamily="2" charset="2"/>
              <a:buChar char="Ø"/>
            </a:pPr>
            <a:r>
              <a:rPr lang="en-US" dirty="0"/>
              <a:t>   Bivariate Analysis</a:t>
            </a:r>
          </a:p>
          <a:p>
            <a:pPr>
              <a:buFont typeface="Wingdings" panose="05000000000000000000" pitchFamily="2" charset="2"/>
              <a:buChar char="Ø"/>
            </a:pPr>
            <a:r>
              <a:rPr lang="en-US" dirty="0"/>
              <a:t>   Multivariate analysis</a:t>
            </a:r>
          </a:p>
          <a:p>
            <a:pPr>
              <a:buFont typeface="Wingdings" panose="05000000000000000000" pitchFamily="2" charset="2"/>
              <a:buChar char="Ø"/>
            </a:pPr>
            <a:r>
              <a:rPr lang="en-US" dirty="0"/>
              <a:t>   Suggestions &amp; Recommendations</a:t>
            </a:r>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Bivariate Analysis : (Ordered categorical variable)</a:t>
            </a:r>
          </a:p>
        </p:txBody>
      </p:sp>
      <p:sp>
        <p:nvSpPr>
          <p:cNvPr id="12" name="TextBox 11">
            <a:extLst>
              <a:ext uri="{FF2B5EF4-FFF2-40B4-BE49-F238E27FC236}">
                <a16:creationId xmlns:a16="http://schemas.microsoft.com/office/drawing/2014/main" id="{006D3A9C-E395-282B-44C6-C8EB7BE372B1}"/>
              </a:ext>
            </a:extLst>
          </p:cNvPr>
          <p:cNvSpPr txBox="1"/>
          <p:nvPr/>
        </p:nvSpPr>
        <p:spPr>
          <a:xfrm>
            <a:off x="1334278" y="1548882"/>
            <a:ext cx="2528595" cy="369332"/>
          </a:xfrm>
          <a:prstGeom prst="rect">
            <a:avLst/>
          </a:prstGeom>
          <a:noFill/>
        </p:spPr>
        <p:txBody>
          <a:bodyPr wrap="square" rtlCol="0">
            <a:spAutoFit/>
          </a:bodyPr>
          <a:lstStyle/>
          <a:p>
            <a:r>
              <a:rPr lang="en-US" dirty="0"/>
              <a:t>Grade vs Loan Status</a:t>
            </a:r>
          </a:p>
        </p:txBody>
      </p:sp>
      <p:sp>
        <p:nvSpPr>
          <p:cNvPr id="11" name="TextBox 10">
            <a:extLst>
              <a:ext uri="{FF2B5EF4-FFF2-40B4-BE49-F238E27FC236}">
                <a16:creationId xmlns:a16="http://schemas.microsoft.com/office/drawing/2014/main" id="{9B790F3C-A413-7B0D-7BC7-F1C642D3A79A}"/>
              </a:ext>
            </a:extLst>
          </p:cNvPr>
          <p:cNvSpPr txBox="1"/>
          <p:nvPr/>
        </p:nvSpPr>
        <p:spPr>
          <a:xfrm>
            <a:off x="7212564" y="1548882"/>
            <a:ext cx="3284376" cy="369332"/>
          </a:xfrm>
          <a:prstGeom prst="rect">
            <a:avLst/>
          </a:prstGeom>
          <a:noFill/>
        </p:spPr>
        <p:txBody>
          <a:bodyPr wrap="square" rtlCol="0">
            <a:spAutoFit/>
          </a:bodyPr>
          <a:lstStyle/>
          <a:p>
            <a:r>
              <a:rPr lang="en-US" dirty="0"/>
              <a:t>Sub Grade vs Loan Status</a:t>
            </a:r>
          </a:p>
        </p:txBody>
      </p:sp>
      <p:pic>
        <p:nvPicPr>
          <p:cNvPr id="6" name="Content Placeholder 5">
            <a:extLst>
              <a:ext uri="{FF2B5EF4-FFF2-40B4-BE49-F238E27FC236}">
                <a16:creationId xmlns:a16="http://schemas.microsoft.com/office/drawing/2014/main" id="{A140D409-62AE-B774-D48F-836AEF347BEF}"/>
              </a:ext>
            </a:extLst>
          </p:cNvPr>
          <p:cNvPicPr>
            <a:picLocks noGrp="1" noChangeAspect="1"/>
          </p:cNvPicPr>
          <p:nvPr>
            <p:ph idx="1"/>
          </p:nvPr>
        </p:nvPicPr>
        <p:blipFill>
          <a:blip r:embed="rId2"/>
          <a:stretch>
            <a:fillRect/>
          </a:stretch>
        </p:blipFill>
        <p:spPr>
          <a:xfrm>
            <a:off x="1206538" y="2108200"/>
            <a:ext cx="5119617" cy="3474878"/>
          </a:xfrm>
        </p:spPr>
      </p:pic>
      <p:pic>
        <p:nvPicPr>
          <p:cNvPr id="10" name="Picture 9">
            <a:extLst>
              <a:ext uri="{FF2B5EF4-FFF2-40B4-BE49-F238E27FC236}">
                <a16:creationId xmlns:a16="http://schemas.microsoft.com/office/drawing/2014/main" id="{808EBC61-1594-21DA-3A00-C0B80D02FE15}"/>
              </a:ext>
            </a:extLst>
          </p:cNvPr>
          <p:cNvPicPr>
            <a:picLocks noChangeAspect="1"/>
          </p:cNvPicPr>
          <p:nvPr/>
        </p:nvPicPr>
        <p:blipFill>
          <a:blip r:embed="rId3"/>
          <a:stretch>
            <a:fillRect/>
          </a:stretch>
        </p:blipFill>
        <p:spPr>
          <a:xfrm>
            <a:off x="6413388" y="1918214"/>
            <a:ext cx="5119616" cy="3474879"/>
          </a:xfrm>
          <a:prstGeom prst="rect">
            <a:avLst/>
          </a:prstGeom>
        </p:spPr>
      </p:pic>
    </p:spTree>
    <p:extLst>
      <p:ext uri="{BB962C8B-B14F-4D97-AF65-F5344CB8AC3E}">
        <p14:creationId xmlns:p14="http://schemas.microsoft.com/office/powerpoint/2010/main" val="38822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Bivariate Analysis : (Ordered categorical variable)</a:t>
            </a:r>
          </a:p>
        </p:txBody>
      </p:sp>
      <p:sp>
        <p:nvSpPr>
          <p:cNvPr id="12" name="TextBox 11">
            <a:extLst>
              <a:ext uri="{FF2B5EF4-FFF2-40B4-BE49-F238E27FC236}">
                <a16:creationId xmlns:a16="http://schemas.microsoft.com/office/drawing/2014/main" id="{006D3A9C-E395-282B-44C6-C8EB7BE372B1}"/>
              </a:ext>
            </a:extLst>
          </p:cNvPr>
          <p:cNvSpPr txBox="1"/>
          <p:nvPr/>
        </p:nvSpPr>
        <p:spPr>
          <a:xfrm>
            <a:off x="1334278" y="1548882"/>
            <a:ext cx="2528595" cy="369332"/>
          </a:xfrm>
          <a:prstGeom prst="rect">
            <a:avLst/>
          </a:prstGeom>
          <a:noFill/>
        </p:spPr>
        <p:txBody>
          <a:bodyPr wrap="square" rtlCol="0">
            <a:spAutoFit/>
          </a:bodyPr>
          <a:lstStyle/>
          <a:p>
            <a:r>
              <a:rPr lang="en-US" dirty="0"/>
              <a:t>Term vs Loan Status</a:t>
            </a:r>
          </a:p>
        </p:txBody>
      </p:sp>
      <p:sp>
        <p:nvSpPr>
          <p:cNvPr id="11" name="TextBox 10">
            <a:extLst>
              <a:ext uri="{FF2B5EF4-FFF2-40B4-BE49-F238E27FC236}">
                <a16:creationId xmlns:a16="http://schemas.microsoft.com/office/drawing/2014/main" id="{9B790F3C-A413-7B0D-7BC7-F1C642D3A79A}"/>
              </a:ext>
            </a:extLst>
          </p:cNvPr>
          <p:cNvSpPr txBox="1"/>
          <p:nvPr/>
        </p:nvSpPr>
        <p:spPr>
          <a:xfrm>
            <a:off x="7212564" y="1548882"/>
            <a:ext cx="3284376" cy="369332"/>
          </a:xfrm>
          <a:prstGeom prst="rect">
            <a:avLst/>
          </a:prstGeom>
          <a:noFill/>
        </p:spPr>
        <p:txBody>
          <a:bodyPr wrap="square" rtlCol="0">
            <a:spAutoFit/>
          </a:bodyPr>
          <a:lstStyle/>
          <a:p>
            <a:r>
              <a:rPr lang="en-US" dirty="0"/>
              <a:t>Emp Length vs Loan status</a:t>
            </a:r>
          </a:p>
        </p:txBody>
      </p:sp>
      <p:pic>
        <p:nvPicPr>
          <p:cNvPr id="10" name="Content Placeholder 9">
            <a:extLst>
              <a:ext uri="{FF2B5EF4-FFF2-40B4-BE49-F238E27FC236}">
                <a16:creationId xmlns:a16="http://schemas.microsoft.com/office/drawing/2014/main" id="{38FE6211-DEB5-3BB3-2786-5329FB8EAFD2}"/>
              </a:ext>
            </a:extLst>
          </p:cNvPr>
          <p:cNvPicPr>
            <a:picLocks noGrp="1" noChangeAspect="1"/>
          </p:cNvPicPr>
          <p:nvPr>
            <p:ph idx="1"/>
          </p:nvPr>
        </p:nvPicPr>
        <p:blipFill>
          <a:blip r:embed="rId2"/>
          <a:stretch>
            <a:fillRect/>
          </a:stretch>
        </p:blipFill>
        <p:spPr>
          <a:xfrm>
            <a:off x="1097279" y="2117531"/>
            <a:ext cx="5070255" cy="3760788"/>
          </a:xfrm>
        </p:spPr>
      </p:pic>
      <p:pic>
        <p:nvPicPr>
          <p:cNvPr id="14" name="Picture 13">
            <a:extLst>
              <a:ext uri="{FF2B5EF4-FFF2-40B4-BE49-F238E27FC236}">
                <a16:creationId xmlns:a16="http://schemas.microsoft.com/office/drawing/2014/main" id="{DE1BF987-61D3-8ECA-0B36-A638A2B86DA5}"/>
              </a:ext>
            </a:extLst>
          </p:cNvPr>
          <p:cNvPicPr>
            <a:picLocks noChangeAspect="1"/>
          </p:cNvPicPr>
          <p:nvPr/>
        </p:nvPicPr>
        <p:blipFill>
          <a:blip r:embed="rId3"/>
          <a:stretch>
            <a:fillRect/>
          </a:stretch>
        </p:blipFill>
        <p:spPr>
          <a:xfrm>
            <a:off x="6316824" y="1918214"/>
            <a:ext cx="5729968" cy="3760788"/>
          </a:xfrm>
          <a:prstGeom prst="rect">
            <a:avLst/>
          </a:prstGeom>
        </p:spPr>
      </p:pic>
    </p:spTree>
    <p:extLst>
      <p:ext uri="{BB962C8B-B14F-4D97-AF65-F5344CB8AC3E}">
        <p14:creationId xmlns:p14="http://schemas.microsoft.com/office/powerpoint/2010/main" val="216414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a:bodyPr>
          <a:lstStyle/>
          <a:p>
            <a:r>
              <a:rPr lang="en-US" dirty="0"/>
              <a:t>Bivariate Analysis : Categorical</a:t>
            </a:r>
          </a:p>
        </p:txBody>
      </p:sp>
      <p:sp>
        <p:nvSpPr>
          <p:cNvPr id="12" name="TextBox 11">
            <a:extLst>
              <a:ext uri="{FF2B5EF4-FFF2-40B4-BE49-F238E27FC236}">
                <a16:creationId xmlns:a16="http://schemas.microsoft.com/office/drawing/2014/main" id="{006D3A9C-E395-282B-44C6-C8EB7BE372B1}"/>
              </a:ext>
            </a:extLst>
          </p:cNvPr>
          <p:cNvSpPr txBox="1"/>
          <p:nvPr/>
        </p:nvSpPr>
        <p:spPr>
          <a:xfrm>
            <a:off x="6307204" y="1548882"/>
            <a:ext cx="4189735" cy="369332"/>
          </a:xfrm>
          <a:prstGeom prst="rect">
            <a:avLst/>
          </a:prstGeom>
          <a:noFill/>
        </p:spPr>
        <p:txBody>
          <a:bodyPr wrap="square" rtlCol="0">
            <a:spAutoFit/>
          </a:bodyPr>
          <a:lstStyle/>
          <a:p>
            <a:r>
              <a:rPr lang="en-US" b="1" dirty="0">
                <a:solidFill>
                  <a:srgbClr val="FF0000"/>
                </a:solidFill>
              </a:rPr>
              <a:t>Observations</a:t>
            </a:r>
            <a:r>
              <a:rPr lang="en-US" dirty="0"/>
              <a:t> : Ordered and Un-Ordered</a:t>
            </a:r>
          </a:p>
        </p:txBody>
      </p:sp>
      <p:sp>
        <p:nvSpPr>
          <p:cNvPr id="4" name="Content Placeholder 3">
            <a:extLst>
              <a:ext uri="{FF2B5EF4-FFF2-40B4-BE49-F238E27FC236}">
                <a16:creationId xmlns:a16="http://schemas.microsoft.com/office/drawing/2014/main" id="{E285C744-7838-D0B1-5784-54C8966FFFF3}"/>
              </a:ext>
            </a:extLst>
          </p:cNvPr>
          <p:cNvSpPr>
            <a:spLocks noGrp="1"/>
          </p:cNvSpPr>
          <p:nvPr>
            <p:ph idx="1"/>
          </p:nvPr>
        </p:nvSpPr>
        <p:spPr>
          <a:xfrm>
            <a:off x="1097280" y="2108201"/>
            <a:ext cx="10342051" cy="3760891"/>
          </a:xfrm>
        </p:spPr>
        <p:txBody>
          <a:bodyPr>
            <a:noAutofit/>
          </a:bodyPr>
          <a:lstStyle/>
          <a:p>
            <a:r>
              <a:rPr lang="en-US" sz="1400" dirty="0"/>
              <a:t>1. The loan applicants belonging to </a:t>
            </a:r>
            <a:r>
              <a:rPr lang="en-US" sz="1400" b="1" dirty="0"/>
              <a:t>Grades B, C, and D </a:t>
            </a:r>
            <a:r>
              <a:rPr lang="en-US" sz="1400" dirty="0"/>
              <a:t>contribute to most of the </a:t>
            </a:r>
            <a:r>
              <a:rPr lang="en-US" sz="1400" b="1" dirty="0"/>
              <a:t>"Charged Off" loans.</a:t>
            </a:r>
          </a:p>
          <a:p>
            <a:r>
              <a:rPr lang="en-US" sz="1400" dirty="0"/>
              <a:t>2. Loan applicants belonging to </a:t>
            </a:r>
            <a:r>
              <a:rPr lang="en-US" sz="1400" b="1" dirty="0"/>
              <a:t>Sub Grades B3, B4, and B5 </a:t>
            </a:r>
            <a:r>
              <a:rPr lang="en-US" sz="1400" dirty="0"/>
              <a:t>are more likely </a:t>
            </a:r>
            <a:r>
              <a:rPr lang="en-US" sz="1400" b="1" dirty="0"/>
              <a:t>to charge off.</a:t>
            </a:r>
          </a:p>
          <a:p>
            <a:r>
              <a:rPr lang="en-US" sz="1400" dirty="0"/>
              <a:t>3. Loan applicants applying for loans </a:t>
            </a:r>
            <a:r>
              <a:rPr lang="en-US" sz="1400" b="1" dirty="0"/>
              <a:t>with a 60-month term </a:t>
            </a:r>
            <a:r>
              <a:rPr lang="en-US" sz="1400" dirty="0"/>
              <a:t>are more </a:t>
            </a:r>
            <a:r>
              <a:rPr lang="en-US" sz="1400" b="1" dirty="0"/>
              <a:t>likely to default than </a:t>
            </a:r>
            <a:r>
              <a:rPr lang="en-US" sz="1400" dirty="0"/>
              <a:t>those taking </a:t>
            </a:r>
            <a:r>
              <a:rPr lang="en-US" sz="1400" b="1" dirty="0"/>
              <a:t>loans for 36 months</a:t>
            </a:r>
            <a:r>
              <a:rPr lang="en-US" sz="1400" dirty="0"/>
              <a:t>.</a:t>
            </a:r>
          </a:p>
          <a:p>
            <a:r>
              <a:rPr lang="en-US" sz="1400" dirty="0"/>
              <a:t>4. Most loan applicants </a:t>
            </a:r>
            <a:r>
              <a:rPr lang="en-US" sz="1400" b="1" dirty="0"/>
              <a:t>have ten or more years </a:t>
            </a:r>
            <a:r>
              <a:rPr lang="en-US" sz="1400" dirty="0"/>
              <a:t>of experience, and they are also the </a:t>
            </a:r>
            <a:r>
              <a:rPr lang="en-US" sz="1400" b="1" dirty="0"/>
              <a:t>most likely to default</a:t>
            </a:r>
            <a:r>
              <a:rPr lang="en-US" sz="1400" dirty="0"/>
              <a:t>.</a:t>
            </a:r>
          </a:p>
          <a:p>
            <a:r>
              <a:rPr lang="en-US" sz="1400" dirty="0"/>
              <a:t>5. The number of loan applicants has steadily increased </a:t>
            </a:r>
            <a:r>
              <a:rPr lang="en-US" sz="1400" b="1" dirty="0"/>
              <a:t>from 2007 to 2011</a:t>
            </a:r>
            <a:r>
              <a:rPr lang="en-US" sz="1400" dirty="0"/>
              <a:t>, indicating </a:t>
            </a:r>
            <a:r>
              <a:rPr lang="en-US" sz="1400" b="1" dirty="0"/>
              <a:t>a positive trend in the </a:t>
            </a:r>
            <a:r>
              <a:rPr lang="en-US" sz="1400" dirty="0"/>
              <a:t>upcoming years.</a:t>
            </a:r>
          </a:p>
          <a:p>
            <a:r>
              <a:rPr lang="en-US" sz="1400" dirty="0"/>
              <a:t>6</a:t>
            </a:r>
            <a:r>
              <a:rPr lang="en-US" sz="1400" b="1" dirty="0"/>
              <a:t>. December is the </a:t>
            </a:r>
            <a:r>
              <a:rPr lang="en-US" sz="1400" dirty="0"/>
              <a:t>most preferred month for taking loans, possibly due to </a:t>
            </a:r>
            <a:r>
              <a:rPr lang="en-US" sz="1400" b="1" dirty="0"/>
              <a:t>the holiday season.</a:t>
            </a:r>
          </a:p>
          <a:p>
            <a:r>
              <a:rPr lang="en-US" sz="1400" dirty="0"/>
              <a:t>7. The </a:t>
            </a:r>
            <a:r>
              <a:rPr lang="en-US" sz="1400" b="1" dirty="0"/>
              <a:t>fourth quarter (Q4) is the </a:t>
            </a:r>
            <a:r>
              <a:rPr lang="en-US" sz="1400" dirty="0"/>
              <a:t>most preferred quarter </a:t>
            </a:r>
            <a:r>
              <a:rPr lang="en-US" sz="1400" b="1" dirty="0"/>
              <a:t>for taking loans</a:t>
            </a:r>
            <a:r>
              <a:rPr lang="en-US" sz="1400" dirty="0"/>
              <a:t>, primarily because of the </a:t>
            </a:r>
            <a:r>
              <a:rPr lang="en-US" sz="1400" b="1" dirty="0"/>
              <a:t>upcoming holiday season.</a:t>
            </a:r>
          </a:p>
          <a:p>
            <a:r>
              <a:rPr lang="en-US" sz="1400" dirty="0"/>
              <a:t>8. </a:t>
            </a:r>
            <a:r>
              <a:rPr lang="en-US" sz="1400" b="1" dirty="0"/>
              <a:t>Debt consolidation is </a:t>
            </a:r>
            <a:r>
              <a:rPr lang="en-US" sz="1400" dirty="0"/>
              <a:t>the category where the </a:t>
            </a:r>
            <a:r>
              <a:rPr lang="en-US" sz="1400" b="1" dirty="0"/>
              <a:t>maximum number of </a:t>
            </a:r>
            <a:r>
              <a:rPr lang="en-US" sz="1400" dirty="0"/>
              <a:t>loans are issued, and people </a:t>
            </a:r>
            <a:r>
              <a:rPr lang="en-US" sz="1400" b="1" dirty="0"/>
              <a:t>have defaulted the </a:t>
            </a:r>
            <a:r>
              <a:rPr lang="en-US" sz="1400" dirty="0"/>
              <a:t>most in the same category.</a:t>
            </a:r>
          </a:p>
          <a:p>
            <a:r>
              <a:rPr lang="en-US" sz="1400" dirty="0"/>
              <a:t>9. Loan applicants who live </a:t>
            </a:r>
            <a:r>
              <a:rPr lang="en-US" sz="1400" b="1" dirty="0"/>
              <a:t>in rented or mortgaged houses are </a:t>
            </a:r>
            <a:r>
              <a:rPr lang="en-US" sz="1400" dirty="0"/>
              <a:t>more </a:t>
            </a:r>
            <a:r>
              <a:rPr lang="en-US" sz="1400" b="1" dirty="0"/>
              <a:t>likely to default.</a:t>
            </a:r>
          </a:p>
        </p:txBody>
      </p:sp>
    </p:spTree>
    <p:extLst>
      <p:ext uri="{BB962C8B-B14F-4D97-AF65-F5344CB8AC3E}">
        <p14:creationId xmlns:p14="http://schemas.microsoft.com/office/powerpoint/2010/main" val="4066433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a:bodyPr>
          <a:lstStyle/>
          <a:p>
            <a:r>
              <a:rPr lang="en-US" dirty="0"/>
              <a:t>Bivariate Analysis : Categorical</a:t>
            </a:r>
          </a:p>
        </p:txBody>
      </p:sp>
      <p:sp>
        <p:nvSpPr>
          <p:cNvPr id="12" name="TextBox 11">
            <a:extLst>
              <a:ext uri="{FF2B5EF4-FFF2-40B4-BE49-F238E27FC236}">
                <a16:creationId xmlns:a16="http://schemas.microsoft.com/office/drawing/2014/main" id="{006D3A9C-E395-282B-44C6-C8EB7BE372B1}"/>
              </a:ext>
            </a:extLst>
          </p:cNvPr>
          <p:cNvSpPr txBox="1"/>
          <p:nvPr/>
        </p:nvSpPr>
        <p:spPr>
          <a:xfrm>
            <a:off x="6307204" y="1548882"/>
            <a:ext cx="4189735" cy="369332"/>
          </a:xfrm>
          <a:prstGeom prst="rect">
            <a:avLst/>
          </a:prstGeom>
          <a:noFill/>
        </p:spPr>
        <p:txBody>
          <a:bodyPr wrap="square" rtlCol="0">
            <a:spAutoFit/>
          </a:bodyPr>
          <a:lstStyle/>
          <a:p>
            <a:r>
              <a:rPr lang="en-US" b="1" dirty="0">
                <a:solidFill>
                  <a:srgbClr val="FF0000"/>
                </a:solidFill>
              </a:rPr>
              <a:t>Observations</a:t>
            </a:r>
            <a:r>
              <a:rPr lang="en-US" dirty="0"/>
              <a:t> : Ordered and Un-Ordered</a:t>
            </a:r>
          </a:p>
        </p:txBody>
      </p:sp>
      <p:sp>
        <p:nvSpPr>
          <p:cNvPr id="4" name="Content Placeholder 3">
            <a:extLst>
              <a:ext uri="{FF2B5EF4-FFF2-40B4-BE49-F238E27FC236}">
                <a16:creationId xmlns:a16="http://schemas.microsoft.com/office/drawing/2014/main" id="{E285C744-7838-D0B1-5784-54C8966FFFF3}"/>
              </a:ext>
            </a:extLst>
          </p:cNvPr>
          <p:cNvSpPr>
            <a:spLocks noGrp="1"/>
          </p:cNvSpPr>
          <p:nvPr>
            <p:ph idx="1"/>
          </p:nvPr>
        </p:nvSpPr>
        <p:spPr>
          <a:xfrm>
            <a:off x="1097280" y="2108201"/>
            <a:ext cx="10342051" cy="3760891"/>
          </a:xfrm>
        </p:spPr>
        <p:txBody>
          <a:bodyPr>
            <a:noAutofit/>
          </a:bodyPr>
          <a:lstStyle/>
          <a:p>
            <a:r>
              <a:rPr lang="en-US" sz="1400" dirty="0"/>
              <a:t>10</a:t>
            </a:r>
            <a:r>
              <a:rPr lang="en-US" sz="1400" b="1" dirty="0"/>
              <a:t>. Verified loan </a:t>
            </a:r>
            <a:r>
              <a:rPr lang="en-US" sz="1400" dirty="0"/>
              <a:t>applicants are </a:t>
            </a:r>
            <a:r>
              <a:rPr lang="en-US" sz="1400" b="1" dirty="0"/>
              <a:t>defaulting more </a:t>
            </a:r>
            <a:r>
              <a:rPr lang="en-US" sz="1400" dirty="0"/>
              <a:t>than those who are not verified.</a:t>
            </a:r>
          </a:p>
          <a:p>
            <a:r>
              <a:rPr lang="en-US" sz="1400" dirty="0"/>
              <a:t>11. Loan applicants from the states </a:t>
            </a:r>
            <a:r>
              <a:rPr lang="en-US" sz="1400" b="1" dirty="0"/>
              <a:t>of California (CA), Florida (FL), and New York (NY</a:t>
            </a:r>
            <a:r>
              <a:rPr lang="en-US" sz="1400" dirty="0"/>
              <a:t>) are most likely to </a:t>
            </a:r>
            <a:r>
              <a:rPr lang="en-US" sz="1400" b="1" dirty="0"/>
              <a:t>default.</a:t>
            </a:r>
          </a:p>
          <a:p>
            <a:r>
              <a:rPr lang="en-US" sz="1400" dirty="0"/>
              <a:t>12. A majority of the loan applicants who </a:t>
            </a:r>
            <a:r>
              <a:rPr lang="en-US" sz="1400" b="1" dirty="0"/>
              <a:t>defaulted</a:t>
            </a:r>
            <a:r>
              <a:rPr lang="en-US" sz="1400" dirty="0"/>
              <a:t> received loan amounts </a:t>
            </a:r>
            <a:r>
              <a:rPr lang="en-US" sz="1400" b="1" dirty="0"/>
              <a:t>of $15,000 or higher.</a:t>
            </a:r>
          </a:p>
          <a:p>
            <a:r>
              <a:rPr lang="en-US" sz="1400" dirty="0"/>
              <a:t>13. The majority of loan applicants who </a:t>
            </a:r>
            <a:r>
              <a:rPr lang="en-US" sz="1400" b="1" dirty="0"/>
              <a:t>charged off had significantly </a:t>
            </a:r>
            <a:r>
              <a:rPr lang="en-US" sz="1400" dirty="0"/>
              <a:t>high </a:t>
            </a:r>
            <a:r>
              <a:rPr lang="en-US" sz="1400" b="1" dirty="0"/>
              <a:t>Debt-to-Income (DTI) ratios</a:t>
            </a:r>
            <a:r>
              <a:rPr lang="en-US" sz="1400" dirty="0"/>
              <a:t>.</a:t>
            </a:r>
          </a:p>
          <a:p>
            <a:r>
              <a:rPr lang="en-US" sz="1400" dirty="0"/>
              <a:t>14. A significant portion </a:t>
            </a:r>
            <a:r>
              <a:rPr lang="en-US" sz="1400" b="1" dirty="0"/>
              <a:t>of loan applicants </a:t>
            </a:r>
            <a:r>
              <a:rPr lang="en-US" sz="1400" dirty="0"/>
              <a:t>who </a:t>
            </a:r>
            <a:r>
              <a:rPr lang="en-US" sz="1400" b="1" dirty="0"/>
              <a:t>defaulted received loans with </a:t>
            </a:r>
            <a:r>
              <a:rPr lang="en-US" sz="1400" dirty="0"/>
              <a:t>interest rates falling </a:t>
            </a:r>
            <a:r>
              <a:rPr lang="en-US" sz="1400" b="1" dirty="0"/>
              <a:t>within the range of 13% to 17%.</a:t>
            </a:r>
          </a:p>
          <a:p>
            <a:r>
              <a:rPr lang="en-US" sz="1400" dirty="0"/>
              <a:t>15. A majority of </a:t>
            </a:r>
            <a:r>
              <a:rPr lang="en-US" sz="1400" b="1" dirty="0"/>
              <a:t>the loan applicants who charged off </a:t>
            </a:r>
            <a:r>
              <a:rPr lang="en-US" sz="1400" dirty="0"/>
              <a:t>reported an </a:t>
            </a:r>
            <a:r>
              <a:rPr lang="en-US" sz="1400" b="1" dirty="0"/>
              <a:t>annual income of less than $40,000.</a:t>
            </a:r>
          </a:p>
          <a:p>
            <a:endParaRPr lang="en-US" sz="1400" dirty="0"/>
          </a:p>
        </p:txBody>
      </p:sp>
    </p:spTree>
    <p:extLst>
      <p:ext uri="{BB962C8B-B14F-4D97-AF65-F5344CB8AC3E}">
        <p14:creationId xmlns:p14="http://schemas.microsoft.com/office/powerpoint/2010/main" val="66546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Bivariate Analysis : Quantitative Analysis</a:t>
            </a:r>
          </a:p>
        </p:txBody>
      </p:sp>
      <p:sp>
        <p:nvSpPr>
          <p:cNvPr id="12" name="TextBox 11">
            <a:extLst>
              <a:ext uri="{FF2B5EF4-FFF2-40B4-BE49-F238E27FC236}">
                <a16:creationId xmlns:a16="http://schemas.microsoft.com/office/drawing/2014/main" id="{006D3A9C-E395-282B-44C6-C8EB7BE372B1}"/>
              </a:ext>
            </a:extLst>
          </p:cNvPr>
          <p:cNvSpPr txBox="1"/>
          <p:nvPr/>
        </p:nvSpPr>
        <p:spPr>
          <a:xfrm>
            <a:off x="1028350" y="1548882"/>
            <a:ext cx="3316100" cy="369332"/>
          </a:xfrm>
          <a:prstGeom prst="rect">
            <a:avLst/>
          </a:prstGeom>
          <a:noFill/>
        </p:spPr>
        <p:txBody>
          <a:bodyPr wrap="square" rtlCol="0">
            <a:spAutoFit/>
          </a:bodyPr>
          <a:lstStyle/>
          <a:p>
            <a:r>
              <a:rPr lang="en-US" b="1" dirty="0">
                <a:solidFill>
                  <a:schemeClr val="tx2"/>
                </a:solidFill>
              </a:rPr>
              <a:t>  </a:t>
            </a:r>
            <a:r>
              <a:rPr lang="en-US" dirty="0" err="1">
                <a:solidFill>
                  <a:schemeClr val="tx2"/>
                </a:solidFill>
              </a:rPr>
              <a:t>Annual_income</a:t>
            </a:r>
            <a:r>
              <a:rPr lang="en-US" dirty="0">
                <a:solidFill>
                  <a:schemeClr val="tx2"/>
                </a:solidFill>
              </a:rPr>
              <a:t> vs </a:t>
            </a:r>
            <a:r>
              <a:rPr lang="en-US" dirty="0" err="1">
                <a:solidFill>
                  <a:schemeClr val="tx2"/>
                </a:solidFill>
              </a:rPr>
              <a:t>loan_status</a:t>
            </a:r>
            <a:endParaRPr lang="en-US" dirty="0">
              <a:solidFill>
                <a:schemeClr val="tx2"/>
              </a:solidFill>
            </a:endParaRPr>
          </a:p>
        </p:txBody>
      </p:sp>
      <p:pic>
        <p:nvPicPr>
          <p:cNvPr id="5" name="Content Placeholder 4">
            <a:extLst>
              <a:ext uri="{FF2B5EF4-FFF2-40B4-BE49-F238E27FC236}">
                <a16:creationId xmlns:a16="http://schemas.microsoft.com/office/drawing/2014/main" id="{47DCF987-D832-B835-CF19-C5A2112660F4}"/>
              </a:ext>
            </a:extLst>
          </p:cNvPr>
          <p:cNvPicPr>
            <a:picLocks noGrp="1" noChangeAspect="1"/>
          </p:cNvPicPr>
          <p:nvPr>
            <p:ph idx="1"/>
          </p:nvPr>
        </p:nvPicPr>
        <p:blipFill>
          <a:blip r:embed="rId2"/>
          <a:stretch>
            <a:fillRect/>
          </a:stretch>
        </p:blipFill>
        <p:spPr>
          <a:xfrm>
            <a:off x="1028350" y="2039512"/>
            <a:ext cx="5344457" cy="3760788"/>
          </a:xfrm>
        </p:spPr>
      </p:pic>
      <p:pic>
        <p:nvPicPr>
          <p:cNvPr id="7" name="Picture 6">
            <a:extLst>
              <a:ext uri="{FF2B5EF4-FFF2-40B4-BE49-F238E27FC236}">
                <a16:creationId xmlns:a16="http://schemas.microsoft.com/office/drawing/2014/main" id="{5DB88E55-5A38-1B01-78D8-E2D043B2C968}"/>
              </a:ext>
            </a:extLst>
          </p:cNvPr>
          <p:cNvPicPr>
            <a:picLocks noChangeAspect="1"/>
          </p:cNvPicPr>
          <p:nvPr/>
        </p:nvPicPr>
        <p:blipFill>
          <a:blip r:embed="rId3"/>
          <a:stretch>
            <a:fillRect/>
          </a:stretch>
        </p:blipFill>
        <p:spPr>
          <a:xfrm>
            <a:off x="6503435" y="2162756"/>
            <a:ext cx="5166827" cy="3127701"/>
          </a:xfrm>
          <a:prstGeom prst="rect">
            <a:avLst/>
          </a:prstGeom>
        </p:spPr>
      </p:pic>
      <p:sp>
        <p:nvSpPr>
          <p:cNvPr id="8" name="TextBox 7">
            <a:extLst>
              <a:ext uri="{FF2B5EF4-FFF2-40B4-BE49-F238E27FC236}">
                <a16:creationId xmlns:a16="http://schemas.microsoft.com/office/drawing/2014/main" id="{FBD8B61D-2B7A-E5EB-113C-05E907BF53F7}"/>
              </a:ext>
            </a:extLst>
          </p:cNvPr>
          <p:cNvSpPr txBox="1"/>
          <p:nvPr/>
        </p:nvSpPr>
        <p:spPr>
          <a:xfrm>
            <a:off x="7147249" y="1516998"/>
            <a:ext cx="4653641" cy="369332"/>
          </a:xfrm>
          <a:prstGeom prst="rect">
            <a:avLst/>
          </a:prstGeom>
          <a:noFill/>
        </p:spPr>
        <p:txBody>
          <a:bodyPr wrap="square" rtlCol="0">
            <a:spAutoFit/>
          </a:bodyPr>
          <a:lstStyle/>
          <a:p>
            <a:r>
              <a:rPr lang="en-US" dirty="0"/>
              <a:t>Funded Amount vs Loan status</a:t>
            </a:r>
          </a:p>
        </p:txBody>
      </p:sp>
    </p:spTree>
    <p:extLst>
      <p:ext uri="{BB962C8B-B14F-4D97-AF65-F5344CB8AC3E}">
        <p14:creationId xmlns:p14="http://schemas.microsoft.com/office/powerpoint/2010/main" val="2603251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a:bodyPr>
          <a:lstStyle/>
          <a:p>
            <a:r>
              <a:rPr lang="en-US" dirty="0"/>
              <a:t>Bivariate Analysis : Quantitative</a:t>
            </a:r>
          </a:p>
        </p:txBody>
      </p:sp>
      <p:sp>
        <p:nvSpPr>
          <p:cNvPr id="12" name="TextBox 11">
            <a:extLst>
              <a:ext uri="{FF2B5EF4-FFF2-40B4-BE49-F238E27FC236}">
                <a16:creationId xmlns:a16="http://schemas.microsoft.com/office/drawing/2014/main" id="{006D3A9C-E395-282B-44C6-C8EB7BE372B1}"/>
              </a:ext>
            </a:extLst>
          </p:cNvPr>
          <p:cNvSpPr txBox="1"/>
          <p:nvPr/>
        </p:nvSpPr>
        <p:spPr>
          <a:xfrm>
            <a:off x="6307204" y="1548882"/>
            <a:ext cx="4189735" cy="369332"/>
          </a:xfrm>
          <a:prstGeom prst="rect">
            <a:avLst/>
          </a:prstGeom>
          <a:noFill/>
        </p:spPr>
        <p:txBody>
          <a:bodyPr wrap="square" rtlCol="0">
            <a:spAutoFit/>
          </a:bodyPr>
          <a:lstStyle/>
          <a:p>
            <a:r>
              <a:rPr lang="en-US" b="1" dirty="0">
                <a:solidFill>
                  <a:srgbClr val="FF0000"/>
                </a:solidFill>
              </a:rPr>
              <a:t>Observations</a:t>
            </a:r>
            <a:r>
              <a:rPr lang="en-US" dirty="0"/>
              <a:t> : Quantitative</a:t>
            </a:r>
          </a:p>
        </p:txBody>
      </p:sp>
      <p:sp>
        <p:nvSpPr>
          <p:cNvPr id="4" name="Content Placeholder 3">
            <a:extLst>
              <a:ext uri="{FF2B5EF4-FFF2-40B4-BE49-F238E27FC236}">
                <a16:creationId xmlns:a16="http://schemas.microsoft.com/office/drawing/2014/main" id="{E285C744-7838-D0B1-5784-54C8966FFFF3}"/>
              </a:ext>
            </a:extLst>
          </p:cNvPr>
          <p:cNvSpPr>
            <a:spLocks noGrp="1"/>
          </p:cNvSpPr>
          <p:nvPr>
            <p:ph idx="1"/>
          </p:nvPr>
        </p:nvSpPr>
        <p:spPr>
          <a:xfrm>
            <a:off x="1097280" y="2108201"/>
            <a:ext cx="10342051" cy="3760891"/>
          </a:xfrm>
        </p:spPr>
        <p:txBody>
          <a:bodyPr>
            <a:noAutofit/>
          </a:bodyPr>
          <a:lstStyle/>
          <a:p>
            <a:r>
              <a:rPr lang="en-US" sz="1400" dirty="0"/>
              <a:t>A majority of the loan applicants who defaulted  :              </a:t>
            </a:r>
          </a:p>
          <a:p>
            <a:r>
              <a:rPr lang="en-US" sz="1400" dirty="0"/>
              <a:t>Received loan amounts of </a:t>
            </a:r>
            <a:r>
              <a:rPr lang="en-US" sz="1400" b="1" dirty="0"/>
              <a:t>$15,000 or higher</a:t>
            </a:r>
            <a:r>
              <a:rPr lang="en-US" sz="1400" dirty="0"/>
              <a:t>.</a:t>
            </a:r>
          </a:p>
          <a:p>
            <a:r>
              <a:rPr lang="en-US" sz="1400" dirty="0"/>
              <a:t>- The majority of loan applicants who charged off had </a:t>
            </a:r>
            <a:r>
              <a:rPr lang="en-US" sz="1400" b="1" dirty="0"/>
              <a:t>significantly high Debt-to-Income (DTI) ratios</a:t>
            </a:r>
          </a:p>
          <a:p>
            <a:r>
              <a:rPr lang="en-US" sz="1400" dirty="0"/>
              <a:t>- Reported an annual income of less than </a:t>
            </a:r>
            <a:r>
              <a:rPr lang="en-US" sz="1400" b="1" dirty="0"/>
              <a:t>$40,000.</a:t>
            </a:r>
          </a:p>
          <a:p>
            <a:r>
              <a:rPr lang="en-US" sz="1400" dirty="0"/>
              <a:t>- A significant portion of loan applicants who defaulted received loans with interest rates falling </a:t>
            </a:r>
            <a:r>
              <a:rPr lang="en-US" sz="1400" b="1" dirty="0"/>
              <a:t>within the range of 13% to 17%.</a:t>
            </a:r>
          </a:p>
        </p:txBody>
      </p:sp>
    </p:spTree>
    <p:extLst>
      <p:ext uri="{BB962C8B-B14F-4D97-AF65-F5344CB8AC3E}">
        <p14:creationId xmlns:p14="http://schemas.microsoft.com/office/powerpoint/2010/main" val="1863280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a:bodyPr>
          <a:lstStyle/>
          <a:p>
            <a:r>
              <a:rPr lang="en-US" dirty="0"/>
              <a:t>Multivariate Analysis</a:t>
            </a:r>
          </a:p>
        </p:txBody>
      </p:sp>
      <p:sp>
        <p:nvSpPr>
          <p:cNvPr id="12" name="TextBox 11">
            <a:extLst>
              <a:ext uri="{FF2B5EF4-FFF2-40B4-BE49-F238E27FC236}">
                <a16:creationId xmlns:a16="http://schemas.microsoft.com/office/drawing/2014/main" id="{006D3A9C-E395-282B-44C6-C8EB7BE372B1}"/>
              </a:ext>
            </a:extLst>
          </p:cNvPr>
          <p:cNvSpPr txBox="1"/>
          <p:nvPr/>
        </p:nvSpPr>
        <p:spPr>
          <a:xfrm>
            <a:off x="1097280" y="1564920"/>
            <a:ext cx="4189735" cy="369332"/>
          </a:xfrm>
          <a:prstGeom prst="rect">
            <a:avLst/>
          </a:prstGeom>
          <a:noFill/>
        </p:spPr>
        <p:txBody>
          <a:bodyPr wrap="square" rtlCol="0">
            <a:spAutoFit/>
          </a:bodyPr>
          <a:lstStyle/>
          <a:p>
            <a:r>
              <a:rPr lang="en-US" dirty="0"/>
              <a:t> Grade vs Charged Off %</a:t>
            </a:r>
          </a:p>
        </p:txBody>
      </p:sp>
      <p:pic>
        <p:nvPicPr>
          <p:cNvPr id="5" name="Content Placeholder 4">
            <a:extLst>
              <a:ext uri="{FF2B5EF4-FFF2-40B4-BE49-F238E27FC236}">
                <a16:creationId xmlns:a16="http://schemas.microsoft.com/office/drawing/2014/main" id="{CDB4A271-D049-A2E4-9D0B-8BD985C646E5}"/>
              </a:ext>
            </a:extLst>
          </p:cNvPr>
          <p:cNvPicPr>
            <a:picLocks noGrp="1" noChangeAspect="1"/>
          </p:cNvPicPr>
          <p:nvPr>
            <p:ph idx="1"/>
          </p:nvPr>
        </p:nvPicPr>
        <p:blipFill>
          <a:blip r:embed="rId2"/>
          <a:stretch>
            <a:fillRect/>
          </a:stretch>
        </p:blipFill>
        <p:spPr>
          <a:xfrm>
            <a:off x="970789" y="2039512"/>
            <a:ext cx="6027170" cy="3437557"/>
          </a:xfrm>
        </p:spPr>
      </p:pic>
      <p:pic>
        <p:nvPicPr>
          <p:cNvPr id="7" name="Picture 6">
            <a:extLst>
              <a:ext uri="{FF2B5EF4-FFF2-40B4-BE49-F238E27FC236}">
                <a16:creationId xmlns:a16="http://schemas.microsoft.com/office/drawing/2014/main" id="{4DF03450-F192-FBE7-7CB1-95ACFBC9AC3B}"/>
              </a:ext>
            </a:extLst>
          </p:cNvPr>
          <p:cNvPicPr>
            <a:picLocks noChangeAspect="1"/>
          </p:cNvPicPr>
          <p:nvPr/>
        </p:nvPicPr>
        <p:blipFill>
          <a:blip r:embed="rId3"/>
          <a:stretch>
            <a:fillRect/>
          </a:stretch>
        </p:blipFill>
        <p:spPr>
          <a:xfrm>
            <a:off x="7165910" y="1934252"/>
            <a:ext cx="4715749" cy="3648075"/>
          </a:xfrm>
          <a:prstGeom prst="rect">
            <a:avLst/>
          </a:prstGeom>
        </p:spPr>
      </p:pic>
      <p:sp>
        <p:nvSpPr>
          <p:cNvPr id="8" name="TextBox 7">
            <a:extLst>
              <a:ext uri="{FF2B5EF4-FFF2-40B4-BE49-F238E27FC236}">
                <a16:creationId xmlns:a16="http://schemas.microsoft.com/office/drawing/2014/main" id="{455536B7-3EBA-FA56-CF76-899A65E9E122}"/>
              </a:ext>
            </a:extLst>
          </p:cNvPr>
          <p:cNvSpPr txBox="1"/>
          <p:nvPr/>
        </p:nvSpPr>
        <p:spPr>
          <a:xfrm>
            <a:off x="7380514" y="1564920"/>
            <a:ext cx="2984663" cy="369332"/>
          </a:xfrm>
          <a:prstGeom prst="rect">
            <a:avLst/>
          </a:prstGeom>
          <a:noFill/>
        </p:spPr>
        <p:txBody>
          <a:bodyPr wrap="none" rtlCol="0">
            <a:spAutoFit/>
          </a:bodyPr>
          <a:lstStyle/>
          <a:p>
            <a:r>
              <a:rPr lang="en-US" dirty="0" err="1"/>
              <a:t>Sub_Grade</a:t>
            </a:r>
            <a:r>
              <a:rPr lang="en-US" dirty="0"/>
              <a:t> vs Charged Off %</a:t>
            </a:r>
          </a:p>
        </p:txBody>
      </p:sp>
    </p:spTree>
    <p:extLst>
      <p:ext uri="{BB962C8B-B14F-4D97-AF65-F5344CB8AC3E}">
        <p14:creationId xmlns:p14="http://schemas.microsoft.com/office/powerpoint/2010/main" val="1538642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a:bodyPr>
          <a:lstStyle/>
          <a:p>
            <a:r>
              <a:rPr lang="en-US" dirty="0"/>
              <a:t>Multivariate Analysis</a:t>
            </a:r>
          </a:p>
        </p:txBody>
      </p:sp>
      <p:sp>
        <p:nvSpPr>
          <p:cNvPr id="12" name="TextBox 11">
            <a:extLst>
              <a:ext uri="{FF2B5EF4-FFF2-40B4-BE49-F238E27FC236}">
                <a16:creationId xmlns:a16="http://schemas.microsoft.com/office/drawing/2014/main" id="{006D3A9C-E395-282B-44C6-C8EB7BE372B1}"/>
              </a:ext>
            </a:extLst>
          </p:cNvPr>
          <p:cNvSpPr txBox="1"/>
          <p:nvPr/>
        </p:nvSpPr>
        <p:spPr>
          <a:xfrm>
            <a:off x="1097280" y="1564920"/>
            <a:ext cx="4189735" cy="369332"/>
          </a:xfrm>
          <a:prstGeom prst="rect">
            <a:avLst/>
          </a:prstGeom>
          <a:noFill/>
        </p:spPr>
        <p:txBody>
          <a:bodyPr wrap="square" rtlCol="0">
            <a:spAutoFit/>
          </a:bodyPr>
          <a:lstStyle/>
          <a:p>
            <a:r>
              <a:rPr lang="en-US" dirty="0"/>
              <a:t> </a:t>
            </a:r>
            <a:r>
              <a:rPr lang="en-US" dirty="0" err="1"/>
              <a:t>Emp_Length</a:t>
            </a:r>
            <a:r>
              <a:rPr lang="en-US" dirty="0"/>
              <a:t> vs Charged Off %</a:t>
            </a:r>
          </a:p>
        </p:txBody>
      </p:sp>
      <p:sp>
        <p:nvSpPr>
          <p:cNvPr id="8" name="TextBox 7">
            <a:extLst>
              <a:ext uri="{FF2B5EF4-FFF2-40B4-BE49-F238E27FC236}">
                <a16:creationId xmlns:a16="http://schemas.microsoft.com/office/drawing/2014/main" id="{455536B7-3EBA-FA56-CF76-899A65E9E122}"/>
              </a:ext>
            </a:extLst>
          </p:cNvPr>
          <p:cNvSpPr txBox="1"/>
          <p:nvPr/>
        </p:nvSpPr>
        <p:spPr>
          <a:xfrm>
            <a:off x="7380514" y="1564920"/>
            <a:ext cx="2895088" cy="369332"/>
          </a:xfrm>
          <a:prstGeom prst="rect">
            <a:avLst/>
          </a:prstGeom>
          <a:noFill/>
        </p:spPr>
        <p:txBody>
          <a:bodyPr wrap="none" rtlCol="0">
            <a:spAutoFit/>
          </a:bodyPr>
          <a:lstStyle/>
          <a:p>
            <a:r>
              <a:rPr lang="en-US" dirty="0" err="1"/>
              <a:t>Add_State</a:t>
            </a:r>
            <a:r>
              <a:rPr lang="en-US" dirty="0"/>
              <a:t> vs Charged Off %</a:t>
            </a:r>
          </a:p>
        </p:txBody>
      </p:sp>
      <p:pic>
        <p:nvPicPr>
          <p:cNvPr id="9" name="Content Placeholder 8">
            <a:extLst>
              <a:ext uri="{FF2B5EF4-FFF2-40B4-BE49-F238E27FC236}">
                <a16:creationId xmlns:a16="http://schemas.microsoft.com/office/drawing/2014/main" id="{7C61AD22-7BBD-1952-4699-C6582C01783F}"/>
              </a:ext>
            </a:extLst>
          </p:cNvPr>
          <p:cNvPicPr>
            <a:picLocks noGrp="1" noChangeAspect="1"/>
          </p:cNvPicPr>
          <p:nvPr>
            <p:ph idx="1"/>
          </p:nvPr>
        </p:nvPicPr>
        <p:blipFill>
          <a:blip r:embed="rId2"/>
          <a:stretch>
            <a:fillRect/>
          </a:stretch>
        </p:blipFill>
        <p:spPr>
          <a:xfrm>
            <a:off x="593208" y="1934252"/>
            <a:ext cx="4603944" cy="3724275"/>
          </a:xfrm>
        </p:spPr>
      </p:pic>
      <p:pic>
        <p:nvPicPr>
          <p:cNvPr id="11" name="Picture 10">
            <a:extLst>
              <a:ext uri="{FF2B5EF4-FFF2-40B4-BE49-F238E27FC236}">
                <a16:creationId xmlns:a16="http://schemas.microsoft.com/office/drawing/2014/main" id="{4501FE9B-00CA-EC39-12D1-6E08123E597F}"/>
              </a:ext>
            </a:extLst>
          </p:cNvPr>
          <p:cNvPicPr>
            <a:picLocks noChangeAspect="1"/>
          </p:cNvPicPr>
          <p:nvPr/>
        </p:nvPicPr>
        <p:blipFill>
          <a:blip r:embed="rId3"/>
          <a:stretch>
            <a:fillRect/>
          </a:stretch>
        </p:blipFill>
        <p:spPr>
          <a:xfrm>
            <a:off x="5287015" y="1953302"/>
            <a:ext cx="5998612" cy="3705225"/>
          </a:xfrm>
          <a:prstGeom prst="rect">
            <a:avLst/>
          </a:prstGeom>
        </p:spPr>
      </p:pic>
    </p:spTree>
    <p:extLst>
      <p:ext uri="{BB962C8B-B14F-4D97-AF65-F5344CB8AC3E}">
        <p14:creationId xmlns:p14="http://schemas.microsoft.com/office/powerpoint/2010/main" val="531827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a:bodyPr>
          <a:lstStyle/>
          <a:p>
            <a:r>
              <a:rPr lang="en-US" dirty="0"/>
              <a:t>Multivariate Analysis</a:t>
            </a:r>
          </a:p>
        </p:txBody>
      </p:sp>
      <p:sp>
        <p:nvSpPr>
          <p:cNvPr id="12" name="TextBox 11">
            <a:extLst>
              <a:ext uri="{FF2B5EF4-FFF2-40B4-BE49-F238E27FC236}">
                <a16:creationId xmlns:a16="http://schemas.microsoft.com/office/drawing/2014/main" id="{006D3A9C-E395-282B-44C6-C8EB7BE372B1}"/>
              </a:ext>
            </a:extLst>
          </p:cNvPr>
          <p:cNvSpPr txBox="1"/>
          <p:nvPr/>
        </p:nvSpPr>
        <p:spPr>
          <a:xfrm>
            <a:off x="1097280" y="1564920"/>
            <a:ext cx="4189735" cy="369332"/>
          </a:xfrm>
          <a:prstGeom prst="rect">
            <a:avLst/>
          </a:prstGeom>
          <a:noFill/>
        </p:spPr>
        <p:txBody>
          <a:bodyPr wrap="square" rtlCol="0">
            <a:spAutoFit/>
          </a:bodyPr>
          <a:lstStyle/>
          <a:p>
            <a:r>
              <a:rPr lang="en-US" dirty="0"/>
              <a:t> Grade vs Charged Off %</a:t>
            </a:r>
          </a:p>
        </p:txBody>
      </p:sp>
      <p:pic>
        <p:nvPicPr>
          <p:cNvPr id="5" name="Content Placeholder 4">
            <a:extLst>
              <a:ext uri="{FF2B5EF4-FFF2-40B4-BE49-F238E27FC236}">
                <a16:creationId xmlns:a16="http://schemas.microsoft.com/office/drawing/2014/main" id="{CDB4A271-D049-A2E4-9D0B-8BD985C646E5}"/>
              </a:ext>
            </a:extLst>
          </p:cNvPr>
          <p:cNvPicPr>
            <a:picLocks noGrp="1" noChangeAspect="1"/>
          </p:cNvPicPr>
          <p:nvPr>
            <p:ph idx="1"/>
          </p:nvPr>
        </p:nvPicPr>
        <p:blipFill>
          <a:blip r:embed="rId2"/>
          <a:stretch>
            <a:fillRect/>
          </a:stretch>
        </p:blipFill>
        <p:spPr>
          <a:xfrm>
            <a:off x="970789" y="2039512"/>
            <a:ext cx="6027170" cy="3437557"/>
          </a:xfrm>
        </p:spPr>
      </p:pic>
      <p:pic>
        <p:nvPicPr>
          <p:cNvPr id="7" name="Picture 6">
            <a:extLst>
              <a:ext uri="{FF2B5EF4-FFF2-40B4-BE49-F238E27FC236}">
                <a16:creationId xmlns:a16="http://schemas.microsoft.com/office/drawing/2014/main" id="{4DF03450-F192-FBE7-7CB1-95ACFBC9AC3B}"/>
              </a:ext>
            </a:extLst>
          </p:cNvPr>
          <p:cNvPicPr>
            <a:picLocks noChangeAspect="1"/>
          </p:cNvPicPr>
          <p:nvPr/>
        </p:nvPicPr>
        <p:blipFill>
          <a:blip r:embed="rId3"/>
          <a:stretch>
            <a:fillRect/>
          </a:stretch>
        </p:blipFill>
        <p:spPr>
          <a:xfrm>
            <a:off x="7165910" y="1934252"/>
            <a:ext cx="4715749" cy="3648075"/>
          </a:xfrm>
          <a:prstGeom prst="rect">
            <a:avLst/>
          </a:prstGeom>
        </p:spPr>
      </p:pic>
      <p:sp>
        <p:nvSpPr>
          <p:cNvPr id="8" name="TextBox 7">
            <a:extLst>
              <a:ext uri="{FF2B5EF4-FFF2-40B4-BE49-F238E27FC236}">
                <a16:creationId xmlns:a16="http://schemas.microsoft.com/office/drawing/2014/main" id="{455536B7-3EBA-FA56-CF76-899A65E9E122}"/>
              </a:ext>
            </a:extLst>
          </p:cNvPr>
          <p:cNvSpPr txBox="1"/>
          <p:nvPr/>
        </p:nvSpPr>
        <p:spPr>
          <a:xfrm>
            <a:off x="7380514" y="1564920"/>
            <a:ext cx="2984663" cy="369332"/>
          </a:xfrm>
          <a:prstGeom prst="rect">
            <a:avLst/>
          </a:prstGeom>
          <a:noFill/>
        </p:spPr>
        <p:txBody>
          <a:bodyPr wrap="none" rtlCol="0">
            <a:spAutoFit/>
          </a:bodyPr>
          <a:lstStyle/>
          <a:p>
            <a:r>
              <a:rPr lang="en-US" dirty="0" err="1"/>
              <a:t>Sub_Grade</a:t>
            </a:r>
            <a:r>
              <a:rPr lang="en-US" dirty="0"/>
              <a:t> vs Charged Off %</a:t>
            </a:r>
          </a:p>
        </p:txBody>
      </p:sp>
    </p:spTree>
    <p:extLst>
      <p:ext uri="{BB962C8B-B14F-4D97-AF65-F5344CB8AC3E}">
        <p14:creationId xmlns:p14="http://schemas.microsoft.com/office/powerpoint/2010/main" val="1687223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a:bodyPr>
          <a:lstStyle/>
          <a:p>
            <a:r>
              <a:rPr lang="en-US" dirty="0"/>
              <a:t>Multivariate Analysis :</a:t>
            </a:r>
          </a:p>
        </p:txBody>
      </p:sp>
      <p:sp>
        <p:nvSpPr>
          <p:cNvPr id="12" name="TextBox 11">
            <a:extLst>
              <a:ext uri="{FF2B5EF4-FFF2-40B4-BE49-F238E27FC236}">
                <a16:creationId xmlns:a16="http://schemas.microsoft.com/office/drawing/2014/main" id="{006D3A9C-E395-282B-44C6-C8EB7BE372B1}"/>
              </a:ext>
            </a:extLst>
          </p:cNvPr>
          <p:cNvSpPr txBox="1"/>
          <p:nvPr/>
        </p:nvSpPr>
        <p:spPr>
          <a:xfrm>
            <a:off x="1097280" y="1511560"/>
            <a:ext cx="4189735" cy="369332"/>
          </a:xfrm>
          <a:prstGeom prst="rect">
            <a:avLst/>
          </a:prstGeom>
          <a:noFill/>
        </p:spPr>
        <p:txBody>
          <a:bodyPr wrap="square" rtlCol="0">
            <a:spAutoFit/>
          </a:bodyPr>
          <a:lstStyle/>
          <a:p>
            <a:r>
              <a:rPr lang="en-US" b="1" dirty="0">
                <a:solidFill>
                  <a:srgbClr val="FF0000"/>
                </a:solidFill>
              </a:rPr>
              <a:t>Observations</a:t>
            </a:r>
            <a:r>
              <a:rPr lang="en-US" dirty="0"/>
              <a:t> : Multi Variate</a:t>
            </a:r>
          </a:p>
        </p:txBody>
      </p:sp>
      <p:sp>
        <p:nvSpPr>
          <p:cNvPr id="4" name="Content Placeholder 3">
            <a:extLst>
              <a:ext uri="{FF2B5EF4-FFF2-40B4-BE49-F238E27FC236}">
                <a16:creationId xmlns:a16="http://schemas.microsoft.com/office/drawing/2014/main" id="{E285C744-7838-D0B1-5784-54C8966FFFF3}"/>
              </a:ext>
            </a:extLst>
          </p:cNvPr>
          <p:cNvSpPr>
            <a:spLocks noGrp="1"/>
          </p:cNvSpPr>
          <p:nvPr>
            <p:ph idx="1"/>
          </p:nvPr>
        </p:nvSpPr>
        <p:spPr>
          <a:xfrm>
            <a:off x="1097280" y="2108201"/>
            <a:ext cx="10342051" cy="3760891"/>
          </a:xfrm>
        </p:spPr>
        <p:txBody>
          <a:bodyPr>
            <a:noAutofit/>
          </a:bodyPr>
          <a:lstStyle/>
          <a:p>
            <a:r>
              <a:rPr lang="en-US" sz="1400" dirty="0"/>
              <a:t>Tendency to default the loan is likely with loan applicants belonging to B, C, D grades.</a:t>
            </a:r>
          </a:p>
          <a:p>
            <a:r>
              <a:rPr lang="en-US" sz="1400" dirty="0"/>
              <a:t>- Borrowers from </a:t>
            </a:r>
            <a:r>
              <a:rPr lang="en-US" sz="1400" b="1" dirty="0"/>
              <a:t>sub grade B3, B4 and B5 </a:t>
            </a:r>
            <a:r>
              <a:rPr lang="en-US" sz="1400" dirty="0"/>
              <a:t>have </a:t>
            </a:r>
            <a:r>
              <a:rPr lang="en-US" sz="1400" b="1" dirty="0"/>
              <a:t>maximum tendency </a:t>
            </a:r>
            <a:r>
              <a:rPr lang="en-US" sz="1400" dirty="0"/>
              <a:t>to default.</a:t>
            </a:r>
          </a:p>
          <a:p>
            <a:r>
              <a:rPr lang="en-US" sz="1400" dirty="0"/>
              <a:t>- Loan applicants with </a:t>
            </a:r>
            <a:r>
              <a:rPr lang="en-US" sz="1400" b="1" dirty="0"/>
              <a:t>10 years </a:t>
            </a:r>
            <a:r>
              <a:rPr lang="en-US" sz="1400" dirty="0"/>
              <a:t>of experience </a:t>
            </a:r>
            <a:r>
              <a:rPr lang="en-US" sz="1400" b="1" dirty="0"/>
              <a:t>has maximum tendency </a:t>
            </a:r>
            <a:r>
              <a:rPr lang="en-US" sz="1400" dirty="0"/>
              <a:t>to default the loan.</a:t>
            </a:r>
          </a:p>
          <a:p>
            <a:r>
              <a:rPr lang="en-US" sz="1400" dirty="0"/>
              <a:t>- Borrowers from states </a:t>
            </a:r>
            <a:r>
              <a:rPr lang="en-US" sz="1400" b="1" dirty="0"/>
              <a:t>CA, FL, NJ </a:t>
            </a:r>
            <a:r>
              <a:rPr lang="en-US" sz="1400" dirty="0"/>
              <a:t>have </a:t>
            </a:r>
            <a:r>
              <a:rPr lang="en-US" sz="1400" b="1" dirty="0"/>
              <a:t>maximum</a:t>
            </a:r>
            <a:r>
              <a:rPr lang="en-US" sz="1400" dirty="0"/>
              <a:t> tendency to default </a:t>
            </a:r>
            <a:r>
              <a:rPr lang="en-US" sz="1400" b="1" dirty="0"/>
              <a:t>the loan</a:t>
            </a:r>
          </a:p>
          <a:p>
            <a:r>
              <a:rPr lang="en-US" sz="1400" dirty="0"/>
              <a:t>.- Borrowers from </a:t>
            </a:r>
            <a:r>
              <a:rPr lang="en-US" sz="1400" b="1" dirty="0"/>
              <a:t>Rented House Ownership </a:t>
            </a:r>
            <a:r>
              <a:rPr lang="en-US" sz="1400" dirty="0"/>
              <a:t>have </a:t>
            </a:r>
            <a:r>
              <a:rPr lang="en-US" sz="1400" b="1" dirty="0"/>
              <a:t>highest tendency to default the loan.</a:t>
            </a:r>
          </a:p>
          <a:p>
            <a:r>
              <a:rPr lang="en-US" sz="1400" dirty="0"/>
              <a:t>- The borrowers who are </a:t>
            </a:r>
            <a:r>
              <a:rPr lang="en-US" sz="1400" b="1" dirty="0"/>
              <a:t>in lower income groups have maximum tendency to default </a:t>
            </a:r>
            <a:r>
              <a:rPr lang="en-US" sz="1400" dirty="0"/>
              <a:t>the loan and it generally decreases with the increase in the annual income.</a:t>
            </a:r>
          </a:p>
          <a:p>
            <a:r>
              <a:rPr lang="en-US" sz="1400" dirty="0"/>
              <a:t>- The tendency to </a:t>
            </a:r>
            <a:r>
              <a:rPr lang="en-US" sz="1400" b="1" dirty="0"/>
              <a:t>default the loan is increasing </a:t>
            </a:r>
            <a:r>
              <a:rPr lang="en-US" sz="1400" dirty="0"/>
              <a:t>with increase </a:t>
            </a:r>
            <a:r>
              <a:rPr lang="en-US" sz="1400" b="1" dirty="0"/>
              <a:t>in the interest rate</a:t>
            </a:r>
            <a:r>
              <a:rPr lang="en-US" sz="1400" dirty="0"/>
              <a:t>.</a:t>
            </a:r>
          </a:p>
        </p:txBody>
      </p:sp>
    </p:spTree>
    <p:extLst>
      <p:ext uri="{BB962C8B-B14F-4D97-AF65-F5344CB8AC3E}">
        <p14:creationId xmlns:p14="http://schemas.microsoft.com/office/powerpoint/2010/main" val="73763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D84B-5CD7-6A0A-39ED-AFDB41F97BF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0151A0E-9DFF-5F14-2127-5CAE8B4068F4}"/>
              </a:ext>
            </a:extLst>
          </p:cNvPr>
          <p:cNvSpPr>
            <a:spLocks noGrp="1"/>
          </p:cNvSpPr>
          <p:nvPr>
            <p:ph idx="1"/>
          </p:nvPr>
        </p:nvSpPr>
        <p:spPr/>
        <p:txBody>
          <a:bodyPr/>
          <a:lstStyle/>
          <a:p>
            <a:pPr algn="l">
              <a:buFont typeface="Arial" panose="020B0604020202020204" pitchFamily="34" charset="0"/>
              <a:buChar char="•"/>
            </a:pPr>
            <a:r>
              <a:rPr lang="en-US" b="0" i="0" dirty="0">
                <a:effectLst/>
                <a:highlight>
                  <a:srgbClr val="FFFFFF"/>
                </a:highlight>
                <a:latin typeface="system-ui"/>
              </a:rPr>
              <a:t>   To understand the driving factors (or driver variables) behind loan default, i.e. the variables which are strong indicators of default. The company can utilize this knowledge for its portfolio and risk assessment.</a:t>
            </a:r>
          </a:p>
          <a:p>
            <a:pPr algn="l">
              <a:buFont typeface="Arial" panose="020B0604020202020204" pitchFamily="34" charset="0"/>
              <a:buChar char="•"/>
            </a:pPr>
            <a:r>
              <a:rPr lang="en-US" b="0" i="0" dirty="0">
                <a:effectLst/>
                <a:highlight>
                  <a:srgbClr val="FFFFFF"/>
                </a:highlight>
                <a:latin typeface="system-ui"/>
              </a:rPr>
              <a:t>  Identify these risky loan applicants, then such loans can be reduced thereby cutting down the amount of credit loss. Identification of such applicants using EDA is the aim of this case study.</a:t>
            </a:r>
          </a:p>
          <a:p>
            <a:endParaRPr lang="en-US" dirty="0"/>
          </a:p>
        </p:txBody>
      </p:sp>
    </p:spTree>
    <p:extLst>
      <p:ext uri="{BB962C8B-B14F-4D97-AF65-F5344CB8AC3E}">
        <p14:creationId xmlns:p14="http://schemas.microsoft.com/office/powerpoint/2010/main" val="3130388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Suggestions &amp; Recommendations :</a:t>
            </a:r>
          </a:p>
        </p:txBody>
      </p:sp>
      <p:sp>
        <p:nvSpPr>
          <p:cNvPr id="4" name="Content Placeholder 3">
            <a:extLst>
              <a:ext uri="{FF2B5EF4-FFF2-40B4-BE49-F238E27FC236}">
                <a16:creationId xmlns:a16="http://schemas.microsoft.com/office/drawing/2014/main" id="{E285C744-7838-D0B1-5784-54C8966FFFF3}"/>
              </a:ext>
            </a:extLst>
          </p:cNvPr>
          <p:cNvSpPr>
            <a:spLocks noGrp="1"/>
          </p:cNvSpPr>
          <p:nvPr>
            <p:ph idx="1"/>
          </p:nvPr>
        </p:nvSpPr>
        <p:spPr>
          <a:xfrm>
            <a:off x="1097280" y="2108201"/>
            <a:ext cx="10342051" cy="4180632"/>
          </a:xfrm>
        </p:spPr>
        <p:txBody>
          <a:bodyPr>
            <a:noAutofit/>
          </a:bodyPr>
          <a:lstStyle/>
          <a:p>
            <a:r>
              <a:rPr lang="en-US" sz="1400" dirty="0"/>
              <a:t>   </a:t>
            </a:r>
            <a:r>
              <a:rPr lang="en-US" sz="1400" b="1" dirty="0">
                <a:solidFill>
                  <a:srgbClr val="0070C0"/>
                </a:solidFill>
                <a:latin typeface="Arial" panose="020B0604020202020204" pitchFamily="34" charset="0"/>
                <a:cs typeface="Arial" panose="020B0604020202020204" pitchFamily="34" charset="0"/>
              </a:rPr>
              <a:t>1. Careful evaluations of Debt Consolidation Loan : </a:t>
            </a:r>
            <a:r>
              <a:rPr lang="en-US" sz="1400" dirty="0">
                <a:latin typeface="Arial" panose="020B0604020202020204" pitchFamily="34" charset="0"/>
                <a:cs typeface="Arial" panose="020B0604020202020204" pitchFamily="34" charset="0"/>
              </a:rPr>
              <a:t>Carefully evaluate Applicants seeking debt consolidations loans.</a:t>
            </a:r>
          </a:p>
          <a:p>
            <a:r>
              <a:rPr lang="en-US" sz="1400" b="1" dirty="0">
                <a:solidFill>
                  <a:srgbClr val="0070C0"/>
                </a:solidFill>
                <a:latin typeface="Arial" panose="020B0604020202020204" pitchFamily="34" charset="0"/>
                <a:cs typeface="Arial" panose="020B0604020202020204" pitchFamily="34" charset="0"/>
              </a:rPr>
              <a:t>   2. Consider Housing Stability: </a:t>
            </a:r>
            <a:r>
              <a:rPr lang="en-US" sz="1400" dirty="0">
                <a:latin typeface="Arial" panose="020B0604020202020204" pitchFamily="34" charset="0"/>
                <a:cs typeface="Arial" panose="020B0604020202020204" pitchFamily="34" charset="0"/>
              </a:rPr>
              <a:t>Take housing status into consideration during the underwriting process to assess  housing    				  stability  and its impact on the application’s ability to repay the loan.</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201168" lvl="1" indent="0">
              <a:buNone/>
            </a:pPr>
            <a:r>
              <a:rPr lang="en-US" sz="1400" b="1" dirty="0">
                <a:solidFill>
                  <a:srgbClr val="0070C0"/>
                </a:solidFill>
                <a:latin typeface="Arial" panose="020B0604020202020204" pitchFamily="34" charset="0"/>
                <a:cs typeface="Arial" panose="020B0604020202020204" pitchFamily="34" charset="0"/>
              </a:rPr>
              <a:t>3. Review Verification Process: </a:t>
            </a:r>
            <a:r>
              <a:rPr lang="en-US" sz="1400" dirty="0">
                <a:latin typeface="Arial" panose="020B0604020202020204" pitchFamily="34" charset="0"/>
                <a:cs typeface="Arial" panose="020B0604020202020204" pitchFamily="34" charset="0"/>
              </a:rPr>
              <a:t>Review the verification process to ensure effective assessment of applicants creditworthiness. 			  Do the adjustments and improvements based on the findings.</a:t>
            </a:r>
          </a:p>
          <a:p>
            <a:pPr marL="201168" lvl="1" indent="0">
              <a:buNone/>
            </a:pPr>
            <a:endParaRPr lang="en-US" sz="1400" dirty="0">
              <a:latin typeface="Arial" panose="020B0604020202020204" pitchFamily="34" charset="0"/>
              <a:cs typeface="Arial" panose="020B0604020202020204" pitchFamily="34" charset="0"/>
            </a:endParaRPr>
          </a:p>
          <a:p>
            <a:pPr marL="201168" lvl="1" indent="0">
              <a:buNone/>
            </a:pPr>
            <a:r>
              <a:rPr lang="en-US" sz="1400" b="1" dirty="0">
                <a:solidFill>
                  <a:srgbClr val="0070C0"/>
                </a:solidFill>
                <a:latin typeface="Arial" panose="020B0604020202020204" pitchFamily="34" charset="0"/>
                <a:cs typeface="Arial" panose="020B0604020202020204" pitchFamily="34" charset="0"/>
              </a:rPr>
              <a:t>4. Manage Regional Risk trends: </a:t>
            </a:r>
            <a:r>
              <a:rPr lang="en-US" sz="1400" dirty="0">
                <a:latin typeface="Arial" panose="020B0604020202020204" pitchFamily="34" charset="0"/>
                <a:cs typeface="Arial" panose="020B0604020202020204" pitchFamily="34" charset="0"/>
              </a:rPr>
              <a:t>Monitor Regional Risk trends specially in state like California , new </a:t>
            </a:r>
            <a:r>
              <a:rPr lang="en-US" sz="1400" dirty="0" err="1">
                <a:latin typeface="Arial" panose="020B0604020202020204" pitchFamily="34" charset="0"/>
                <a:cs typeface="Arial" panose="020B0604020202020204" pitchFamily="34" charset="0"/>
              </a:rPr>
              <a:t>york</a:t>
            </a:r>
            <a:r>
              <a:rPr lang="en-US" sz="1400" dirty="0">
                <a:latin typeface="Arial" panose="020B0604020202020204" pitchFamily="34" charset="0"/>
                <a:cs typeface="Arial" panose="020B0604020202020204" pitchFamily="34" charset="0"/>
              </a:rPr>
              <a:t> and Florida.</a:t>
            </a:r>
          </a:p>
          <a:p>
            <a:pPr marL="201168" lvl="1" indent="0">
              <a:buNone/>
            </a:pPr>
            <a:endParaRPr lang="en-US" sz="1400" dirty="0">
              <a:latin typeface="Arial" panose="020B0604020202020204" pitchFamily="34" charset="0"/>
              <a:cs typeface="Arial" panose="020B0604020202020204" pitchFamily="34" charset="0"/>
            </a:endParaRPr>
          </a:p>
          <a:p>
            <a:pPr marL="201168" lvl="1" indent="0">
              <a:buNone/>
            </a:pPr>
            <a:r>
              <a:rPr lang="en-US" sz="1400" b="1" dirty="0">
                <a:solidFill>
                  <a:srgbClr val="0070C0"/>
                </a:solidFill>
                <a:latin typeface="Arial" panose="020B0604020202020204" pitchFamily="34" charset="0"/>
                <a:cs typeface="Arial" panose="020B0604020202020204" pitchFamily="34" charset="0"/>
              </a:rPr>
              <a:t>5. Strict Criteria for Grade B,C, and D: </a:t>
            </a:r>
            <a:r>
              <a:rPr lang="en-US" sz="1400" dirty="0">
                <a:latin typeface="Arial" panose="020B0604020202020204" pitchFamily="34" charset="0"/>
                <a:cs typeface="Arial" panose="020B0604020202020204" pitchFamily="34" charset="0"/>
              </a:rPr>
              <a:t>Consider implementing stricter risk assessment and underwriting criteria for applicants 			             falling into Grades B, C, and D to minimize default.</a:t>
            </a:r>
          </a:p>
          <a:p>
            <a:pPr marL="201168" lvl="1" indent="0">
              <a:buNone/>
            </a:pPr>
            <a:endParaRPr lang="en-US" sz="1400" dirty="0">
              <a:latin typeface="Arial" panose="020B0604020202020204" pitchFamily="34" charset="0"/>
              <a:cs typeface="Arial" panose="020B0604020202020204" pitchFamily="34" charset="0"/>
            </a:endParaRPr>
          </a:p>
          <a:p>
            <a:pPr marL="201168" lvl="1" indent="0">
              <a:buNone/>
            </a:pPr>
            <a:r>
              <a:rPr lang="en-US" sz="1400" b="1" dirty="0">
                <a:solidFill>
                  <a:srgbClr val="0070C0"/>
                </a:solidFill>
                <a:latin typeface="Arial" panose="020B0604020202020204" pitchFamily="34" charset="0"/>
                <a:cs typeface="Arial" panose="020B0604020202020204" pitchFamily="34" charset="0"/>
              </a:rPr>
              <a:t>6.Focus on Subgrades B3,B4 and B5: </a:t>
            </a:r>
            <a:r>
              <a:rPr lang="en-US" sz="1400" dirty="0">
                <a:latin typeface="Arial" panose="020B0604020202020204" pitchFamily="34" charset="0"/>
                <a:cs typeface="Arial" panose="020B0604020202020204" pitchFamily="34" charset="0"/>
              </a:rPr>
              <a:t>Pay special attention to applicants with Subgrades B3,B4,and B5. Consider additional 			             risk mitigation measures or offering lower loan amounts for these subgrades to reduced 			             fault rates.</a:t>
            </a:r>
          </a:p>
          <a:p>
            <a:pPr marL="201168" lvl="1" indent="0">
              <a:buNone/>
            </a:pPr>
            <a:endParaRPr lang="en-US" sz="1400" dirty="0"/>
          </a:p>
          <a:p>
            <a:pPr marL="201168" lvl="1" indent="0">
              <a:buNone/>
            </a:pPr>
            <a:endParaRPr lang="en-US" sz="1400"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sz="900" dirty="0"/>
          </a:p>
        </p:txBody>
      </p:sp>
    </p:spTree>
    <p:extLst>
      <p:ext uri="{BB962C8B-B14F-4D97-AF65-F5344CB8AC3E}">
        <p14:creationId xmlns:p14="http://schemas.microsoft.com/office/powerpoint/2010/main" val="74805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870255"/>
          </a:xfrm>
        </p:spPr>
        <p:txBody>
          <a:bodyPr>
            <a:normAutofit fontScale="90000"/>
          </a:bodyPr>
          <a:lstStyle/>
          <a:p>
            <a:r>
              <a:rPr lang="en-US" dirty="0"/>
              <a:t>Suggestions &amp; Recommendations :</a:t>
            </a:r>
          </a:p>
        </p:txBody>
      </p:sp>
      <p:sp>
        <p:nvSpPr>
          <p:cNvPr id="4" name="Content Placeholder 3">
            <a:extLst>
              <a:ext uri="{FF2B5EF4-FFF2-40B4-BE49-F238E27FC236}">
                <a16:creationId xmlns:a16="http://schemas.microsoft.com/office/drawing/2014/main" id="{E285C744-7838-D0B1-5784-54C8966FFFF3}"/>
              </a:ext>
            </a:extLst>
          </p:cNvPr>
          <p:cNvSpPr>
            <a:spLocks noGrp="1"/>
          </p:cNvSpPr>
          <p:nvPr>
            <p:ph idx="1"/>
          </p:nvPr>
        </p:nvSpPr>
        <p:spPr>
          <a:xfrm>
            <a:off x="955454" y="1940250"/>
            <a:ext cx="10342051" cy="3760891"/>
          </a:xfrm>
        </p:spPr>
        <p:txBody>
          <a:bodyPr>
            <a:noAutofit/>
          </a:bodyPr>
          <a:lstStyle/>
          <a:p>
            <a:pPr marL="292608" lvl="1" indent="0" algn="just" fontAlgn="base">
              <a:lnSpc>
                <a:spcPct val="109000"/>
              </a:lnSpc>
              <a:spcBef>
                <a:spcPts val="0"/>
              </a:spcBef>
              <a:spcAft>
                <a:spcPts val="1185"/>
              </a:spcAft>
              <a:buClr>
                <a:srgbClr val="90C226"/>
              </a:buClr>
              <a:buSzPts val="1350"/>
              <a:buNone/>
            </a:pPr>
            <a:endParaRPr lang="en-US" sz="1400" b="1" dirty="0">
              <a:solidFill>
                <a:srgbClr val="0070C0"/>
              </a:solidFill>
              <a:latin typeface="Arial" panose="020B0604020202020204" pitchFamily="34" charset="0"/>
              <a:cs typeface="Arial" panose="020B0604020202020204" pitchFamily="34" charset="0"/>
            </a:endParaRPr>
          </a:p>
          <a:p>
            <a:pPr marL="292608" lvl="1" indent="0" algn="just" fontAlgn="base">
              <a:lnSpc>
                <a:spcPct val="109000"/>
              </a:lnSpc>
              <a:spcBef>
                <a:spcPts val="0"/>
              </a:spcBef>
              <a:spcAft>
                <a:spcPts val="1185"/>
              </a:spcAft>
              <a:buClr>
                <a:srgbClr val="90C226"/>
              </a:buClr>
              <a:buSzPts val="1350"/>
              <a:buNone/>
            </a:pPr>
            <a:r>
              <a:rPr lang="en-US" sz="1400" b="1" dirty="0">
                <a:solidFill>
                  <a:srgbClr val="0070C0"/>
                </a:solidFill>
                <a:latin typeface="Arial" panose="020B0604020202020204" pitchFamily="34" charset="0"/>
                <a:cs typeface="Arial" panose="020B0604020202020204" pitchFamily="34" charset="0"/>
              </a:rPr>
              <a:t> 7. </a:t>
            </a:r>
            <a:r>
              <a:rPr lang="en-US" sz="1400" b="1" strike="noStrike" kern="100" dirty="0">
                <a:solidFill>
                  <a:srgbClr val="0070C0"/>
                </a:solidFill>
                <a:effectLst/>
                <a:uFill>
                  <a:solidFill>
                    <a:srgbClr val="404040"/>
                  </a:solidFill>
                </a:uFill>
                <a:latin typeface="Arial" panose="020B0604020202020204" pitchFamily="34" charset="0"/>
                <a:ea typeface="Trebuchet MS" panose="020B0603020202020204" pitchFamily="34" charset="0"/>
                <a:cs typeface="Arial" panose="020B0604020202020204" pitchFamily="34" charset="0"/>
              </a:rPr>
              <a:t>Evaluate and Limit 60-Month Loans</a:t>
            </a:r>
            <a:r>
              <a:rPr lang="en-US" sz="1400" b="1" u="none" strike="noStrike" kern="100" dirty="0">
                <a:solidFill>
                  <a:srgbClr val="0070C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 </a:t>
            </a:r>
            <a:r>
              <a:rPr lang="en-US" sz="1400" u="none" strike="noStrike" kern="100" dirty="0">
                <a:solidFill>
                  <a:srgbClr val="40404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Evaluate the risk associated with 60-month loans. Consider limiting the maximum term or adjusting interest rates for longer-term loans to decrease the likelihood of defaults.</a:t>
            </a:r>
            <a:endParaRPr lang="en-US" sz="1400" u="none" strike="noStrike" kern="100"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pPr marL="292608" lvl="1" indent="0" algn="just" fontAlgn="base">
              <a:lnSpc>
                <a:spcPct val="108000"/>
              </a:lnSpc>
              <a:spcBef>
                <a:spcPts val="0"/>
              </a:spcBef>
              <a:spcAft>
                <a:spcPts val="1190"/>
              </a:spcAft>
              <a:buClr>
                <a:srgbClr val="90C226"/>
              </a:buClr>
              <a:buSzPts val="1350"/>
              <a:buNone/>
            </a:pPr>
            <a:r>
              <a:rPr lang="en-US" sz="1400" b="1" strike="noStrike" kern="100" dirty="0">
                <a:solidFill>
                  <a:srgbClr val="0070C0"/>
                </a:solidFill>
                <a:effectLst/>
                <a:uFill>
                  <a:solidFill>
                    <a:srgbClr val="404040"/>
                  </a:solidFill>
                </a:uFill>
                <a:latin typeface="Arial" panose="020B0604020202020204" pitchFamily="34" charset="0"/>
                <a:ea typeface="Trebuchet MS" panose="020B0603020202020204" pitchFamily="34" charset="0"/>
                <a:cs typeface="Arial" panose="020B0604020202020204" pitchFamily="34" charset="0"/>
              </a:rPr>
              <a:t>8. Comprehensive Credit Scoring System</a:t>
            </a:r>
            <a:r>
              <a:rPr lang="en-US" sz="1400" b="1" strike="noStrike" kern="100" dirty="0">
                <a:solidFill>
                  <a:srgbClr val="0070C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 </a:t>
            </a:r>
            <a:r>
              <a:rPr lang="en-US" sz="1400" u="none" strike="noStrike" kern="100" dirty="0">
                <a:solidFill>
                  <a:srgbClr val="40404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Develop a comprehensive credit scoring system that incorporates various risk-related attributes, as experience alone might not be sufficient to gauge creditworthiness.</a:t>
            </a:r>
            <a:endParaRPr lang="en-US" sz="1400" u="none" strike="noStrike" kern="100"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pPr marL="292608" lvl="1" indent="0" algn="just" fontAlgn="base">
              <a:lnSpc>
                <a:spcPct val="109000"/>
              </a:lnSpc>
              <a:spcBef>
                <a:spcPts val="0"/>
              </a:spcBef>
              <a:spcAft>
                <a:spcPts val="0"/>
              </a:spcAft>
              <a:buClr>
                <a:srgbClr val="90C226"/>
              </a:buClr>
              <a:buSzPts val="1350"/>
              <a:buNone/>
            </a:pPr>
            <a:r>
              <a:rPr lang="en-US" sz="1400" b="1" strike="noStrike" kern="100" dirty="0">
                <a:solidFill>
                  <a:srgbClr val="0070C0"/>
                </a:solidFill>
                <a:effectLst/>
                <a:uFill>
                  <a:solidFill>
                    <a:srgbClr val="404040"/>
                  </a:solidFill>
                </a:uFill>
                <a:latin typeface="Arial" panose="020B0604020202020204" pitchFamily="34" charset="0"/>
                <a:ea typeface="Trebuchet MS" panose="020B0603020202020204" pitchFamily="34" charset="0"/>
                <a:cs typeface="Arial" panose="020B0604020202020204" pitchFamily="34" charset="0"/>
              </a:rPr>
              <a:t>9.Capitalizing on Market Growth</a:t>
            </a:r>
            <a:r>
              <a:rPr lang="en-US" sz="1400" b="1" strike="noStrike" kern="100" dirty="0">
                <a:solidFill>
                  <a:srgbClr val="0070C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 </a:t>
            </a:r>
            <a:r>
              <a:rPr lang="en-US" sz="1400" u="none" strike="noStrike" kern="100" dirty="0">
                <a:solidFill>
                  <a:srgbClr val="40404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Capitalize on the market's growth trend observed from 2007 to</a:t>
            </a:r>
            <a:r>
              <a:rPr lang="en-US" sz="1400" kern="100" dirty="0">
                <a:solidFill>
                  <a:srgbClr val="404040"/>
                </a:solidFill>
                <a:effectLst/>
                <a:latin typeface="Arial" panose="020B0604020202020204" pitchFamily="34" charset="0"/>
                <a:ea typeface="Trebuchet MS" panose="020B0603020202020204" pitchFamily="34" charset="0"/>
                <a:cs typeface="Arial" panose="020B0604020202020204" pitchFamily="34" charset="0"/>
              </a:rPr>
              <a:t>2011 by maintaining a competitive edge in the industry while ensuring robust risk management practices.</a:t>
            </a:r>
          </a:p>
          <a:p>
            <a:pPr marL="292608" lvl="1" indent="0" algn="just" fontAlgn="base">
              <a:lnSpc>
                <a:spcPct val="109000"/>
              </a:lnSpc>
              <a:spcBef>
                <a:spcPts val="0"/>
              </a:spcBef>
              <a:spcAft>
                <a:spcPts val="0"/>
              </a:spcAft>
              <a:buClr>
                <a:srgbClr val="90C226"/>
              </a:buClr>
              <a:buSzPts val="1350"/>
              <a:buNone/>
            </a:pPr>
            <a:endParaRPr lang="en-US" sz="14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292608" lvl="1" indent="0" algn="just" fontAlgn="base">
              <a:lnSpc>
                <a:spcPct val="109000"/>
              </a:lnSpc>
              <a:spcBef>
                <a:spcPts val="0"/>
              </a:spcBef>
              <a:spcAft>
                <a:spcPts val="1185"/>
              </a:spcAft>
              <a:buClr>
                <a:srgbClr val="90C226"/>
              </a:buClr>
              <a:buSzPts val="1350"/>
              <a:buNone/>
            </a:pPr>
            <a:r>
              <a:rPr lang="en-US" sz="1400" b="1" strike="noStrike" kern="100" dirty="0">
                <a:solidFill>
                  <a:srgbClr val="0070C0"/>
                </a:solidFill>
                <a:effectLst/>
                <a:uFill>
                  <a:solidFill>
                    <a:srgbClr val="404040"/>
                  </a:solidFill>
                </a:uFill>
                <a:latin typeface="Arial" panose="020B0604020202020204" pitchFamily="34" charset="0"/>
                <a:ea typeface="Trebuchet MS" panose="020B0603020202020204" pitchFamily="34" charset="0"/>
                <a:cs typeface="Arial" panose="020B0604020202020204" pitchFamily="34" charset="0"/>
              </a:rPr>
              <a:t>10. Anticipate Peak Periods</a:t>
            </a:r>
            <a:r>
              <a:rPr lang="en-US" sz="1400" b="1" strike="noStrike" kern="100" dirty="0">
                <a:solidFill>
                  <a:srgbClr val="0070C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 </a:t>
            </a:r>
            <a:r>
              <a:rPr lang="en-US" sz="1400" u="none" strike="noStrike" kern="100" dirty="0">
                <a:solidFill>
                  <a:srgbClr val="40404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Anticipate increased loan applications during peak periods such as December and Q4. Ensure efficient processing to meet customer demands during these busy seasons.</a:t>
            </a:r>
            <a:endParaRPr lang="en-US" sz="1400" kern="100" dirty="0">
              <a:solidFill>
                <a:srgbClr val="404040"/>
              </a:solidFill>
              <a:uFill>
                <a:solidFill>
                  <a:srgbClr val="000000"/>
                </a:solidFill>
              </a:uFill>
              <a:latin typeface="Arial" panose="020B0604020202020204" pitchFamily="34" charset="0"/>
              <a:ea typeface="Trebuchet MS" panose="020B0603020202020204" pitchFamily="34" charset="0"/>
              <a:cs typeface="Arial" panose="020B0604020202020204" pitchFamily="34" charset="0"/>
            </a:endParaRPr>
          </a:p>
          <a:p>
            <a:pPr marL="292608" lvl="1" indent="0" algn="just" fontAlgn="base">
              <a:lnSpc>
                <a:spcPct val="107000"/>
              </a:lnSpc>
              <a:spcBef>
                <a:spcPts val="0"/>
              </a:spcBef>
              <a:spcAft>
                <a:spcPts val="1560"/>
              </a:spcAft>
              <a:buClr>
                <a:srgbClr val="90C226"/>
              </a:buClr>
              <a:buSzPts val="1300"/>
              <a:buNone/>
            </a:pPr>
            <a:r>
              <a:rPr lang="en-US" sz="1400" b="1" strike="noStrike" kern="100" dirty="0">
                <a:solidFill>
                  <a:srgbClr val="0070C0"/>
                </a:solidFill>
                <a:effectLst/>
                <a:uFill>
                  <a:solidFill>
                    <a:srgbClr val="404040"/>
                  </a:solidFill>
                </a:uFill>
                <a:latin typeface="Arial" panose="020B0604020202020204" pitchFamily="34" charset="0"/>
                <a:ea typeface="Trebuchet MS" panose="020B0603020202020204" pitchFamily="34" charset="0"/>
                <a:cs typeface="Arial" panose="020B0604020202020204" pitchFamily="34" charset="0"/>
              </a:rPr>
              <a:t>11. Thorough Assessment for High Loan Amounts</a:t>
            </a:r>
            <a:r>
              <a:rPr lang="en-US" sz="1400" b="1" strike="noStrike" kern="100" dirty="0">
                <a:solidFill>
                  <a:srgbClr val="0070C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 </a:t>
            </a:r>
            <a:r>
              <a:rPr lang="en-US" sz="1400" u="none" strike="noStrike" kern="100" dirty="0">
                <a:solidFill>
                  <a:srgbClr val="40404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Conduct more thorough assessments for loan amounts of $15,000 or higher. Consider capping loan amounts for higher-risk applicants to mitigate potential defaults.</a:t>
            </a:r>
            <a:endParaRPr lang="en-US" sz="1400" u="none" strike="noStrike" kern="100"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pPr marL="292608" lvl="1" indent="0" algn="just" fontAlgn="base">
              <a:lnSpc>
                <a:spcPct val="107000"/>
              </a:lnSpc>
              <a:spcBef>
                <a:spcPts val="0"/>
              </a:spcBef>
              <a:spcAft>
                <a:spcPts val="1555"/>
              </a:spcAft>
              <a:buClr>
                <a:srgbClr val="90C226"/>
              </a:buClr>
              <a:buSzPts val="1300"/>
              <a:buNone/>
            </a:pPr>
            <a:r>
              <a:rPr lang="en-US" sz="1400" b="1" strike="noStrike" kern="100" dirty="0">
                <a:solidFill>
                  <a:srgbClr val="0070C0"/>
                </a:solidFill>
                <a:effectLst/>
                <a:uFill>
                  <a:solidFill>
                    <a:srgbClr val="404040"/>
                  </a:solidFill>
                </a:uFill>
                <a:latin typeface="Arial" panose="020B0604020202020204" pitchFamily="34" charset="0"/>
                <a:ea typeface="Trebuchet MS" panose="020B0603020202020204" pitchFamily="34" charset="0"/>
                <a:cs typeface="Arial" panose="020B0604020202020204" pitchFamily="34" charset="0"/>
              </a:rPr>
              <a:t>12. Adjust Interest Rates Based on DTI Ratios</a:t>
            </a:r>
            <a:r>
              <a:rPr lang="en-US" sz="1400" b="1" strike="noStrike" kern="100" dirty="0">
                <a:solidFill>
                  <a:srgbClr val="0070C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 </a:t>
            </a:r>
            <a:r>
              <a:rPr lang="en-US" sz="1400" u="none" strike="noStrike" kern="100" dirty="0">
                <a:solidFill>
                  <a:srgbClr val="40404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rPr>
              <a:t>Review the interest rate determination process and consider adjusting rates based on Debt-to-Income (DTI) ratios to align with the borrower's ability to repay.</a:t>
            </a:r>
          </a:p>
          <a:p>
            <a:pPr marL="0" marR="0" lvl="0" indent="0" algn="just" fontAlgn="base">
              <a:lnSpc>
                <a:spcPct val="107000"/>
              </a:lnSpc>
              <a:spcBef>
                <a:spcPts val="0"/>
              </a:spcBef>
              <a:spcAft>
                <a:spcPts val="1555"/>
              </a:spcAft>
              <a:buClr>
                <a:srgbClr val="90C226"/>
              </a:buClr>
              <a:buSzPts val="1300"/>
              <a:buNone/>
            </a:pPr>
            <a:endParaRPr lang="en-US" sz="1400" u="none" strike="noStrike" kern="100"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pPr marL="0" marR="0" lvl="0" indent="0" algn="just" fontAlgn="base">
              <a:lnSpc>
                <a:spcPct val="109000"/>
              </a:lnSpc>
              <a:spcBef>
                <a:spcPts val="0"/>
              </a:spcBef>
              <a:spcAft>
                <a:spcPts val="1185"/>
              </a:spcAft>
              <a:buClr>
                <a:srgbClr val="90C226"/>
              </a:buClr>
              <a:buSzPts val="1350"/>
              <a:buNone/>
            </a:pPr>
            <a:endParaRPr lang="en-US" sz="1400" u="none" strike="noStrike" kern="100" dirty="0">
              <a:solidFill>
                <a:srgbClr val="40404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endParaRPr>
          </a:p>
          <a:p>
            <a:pPr marL="0" marR="0" lvl="0" indent="0" algn="just" fontAlgn="base">
              <a:lnSpc>
                <a:spcPct val="109000"/>
              </a:lnSpc>
              <a:spcBef>
                <a:spcPts val="0"/>
              </a:spcBef>
              <a:spcAft>
                <a:spcPts val="1185"/>
              </a:spcAft>
              <a:buClr>
                <a:srgbClr val="90C226"/>
              </a:buClr>
              <a:buSzPts val="1350"/>
              <a:buNone/>
            </a:pPr>
            <a:endParaRPr lang="en-US" sz="1400" u="none" strike="noStrike" kern="100"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endParaRPr lang="en-US" sz="1400" dirty="0"/>
          </a:p>
          <a:p>
            <a:pPr marL="201168" lvl="1" indent="0">
              <a:buNone/>
            </a:pPr>
            <a:endParaRPr lang="en-US" sz="1400" dirty="0"/>
          </a:p>
          <a:p>
            <a:pPr marL="201168" lvl="1" indent="0">
              <a:buNone/>
            </a:pPr>
            <a:endParaRPr lang="en-US" sz="1400"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sz="900" dirty="0"/>
          </a:p>
        </p:txBody>
      </p:sp>
    </p:spTree>
    <p:extLst>
      <p:ext uri="{BB962C8B-B14F-4D97-AF65-F5344CB8AC3E}">
        <p14:creationId xmlns:p14="http://schemas.microsoft.com/office/powerpoint/2010/main" val="4159844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a:bodyPr>
          <a:lstStyle/>
          <a:p>
            <a:r>
              <a:rPr lang="en-US" dirty="0"/>
              <a:t>Git Hub Link</a:t>
            </a:r>
          </a:p>
        </p:txBody>
      </p:sp>
      <p:sp>
        <p:nvSpPr>
          <p:cNvPr id="4" name="Content Placeholder 3">
            <a:extLst>
              <a:ext uri="{FF2B5EF4-FFF2-40B4-BE49-F238E27FC236}">
                <a16:creationId xmlns:a16="http://schemas.microsoft.com/office/drawing/2014/main" id="{E285C744-7838-D0B1-5784-54C8966FFFF3}"/>
              </a:ext>
            </a:extLst>
          </p:cNvPr>
          <p:cNvSpPr>
            <a:spLocks noGrp="1"/>
          </p:cNvSpPr>
          <p:nvPr>
            <p:ph idx="1"/>
          </p:nvPr>
        </p:nvSpPr>
        <p:spPr>
          <a:xfrm>
            <a:off x="955454" y="1940250"/>
            <a:ext cx="10342051" cy="3760891"/>
          </a:xfrm>
        </p:spPr>
        <p:txBody>
          <a:bodyPr>
            <a:noAutofit/>
          </a:bodyPr>
          <a:lstStyle/>
          <a:p>
            <a:pPr marL="292608" lvl="1" indent="0" algn="just" fontAlgn="base">
              <a:lnSpc>
                <a:spcPct val="109000"/>
              </a:lnSpc>
              <a:spcBef>
                <a:spcPts val="0"/>
              </a:spcBef>
              <a:spcAft>
                <a:spcPts val="1185"/>
              </a:spcAft>
              <a:buClr>
                <a:srgbClr val="90C226"/>
              </a:buClr>
              <a:buSzPts val="1350"/>
              <a:buNone/>
            </a:pPr>
            <a:r>
              <a:rPr lang="en-US" sz="1400" b="1" dirty="0">
                <a:solidFill>
                  <a:schemeClr val="tx2"/>
                </a:solidFill>
                <a:latin typeface="Arial" panose="020B0604020202020204" pitchFamily="34" charset="0"/>
                <a:cs typeface="Arial" panose="020B0604020202020204" pitchFamily="34" charset="0"/>
              </a:rPr>
              <a:t>GitHub Repository Link:</a:t>
            </a:r>
          </a:p>
          <a:p>
            <a:pPr marL="292608" lvl="1" indent="0" algn="just" fontAlgn="base">
              <a:lnSpc>
                <a:spcPct val="109000"/>
              </a:lnSpc>
              <a:spcBef>
                <a:spcPts val="0"/>
              </a:spcBef>
              <a:spcAft>
                <a:spcPts val="1185"/>
              </a:spcAft>
              <a:buClr>
                <a:srgbClr val="90C226"/>
              </a:buClr>
              <a:buSzPts val="1350"/>
              <a:buNone/>
            </a:pPr>
            <a:r>
              <a:rPr lang="en-US" sz="1400" u="none" strike="noStrike" kern="100"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hlinkClick r:id="rId2"/>
              </a:rPr>
              <a:t>https://github.com/ayazroomy/LendingClubCaseStudy</a:t>
            </a:r>
            <a:endParaRPr lang="en-US" sz="1400" b="1" u="none" strike="noStrike" kern="100" dirty="0">
              <a:solidFill>
                <a:srgbClr val="0070C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pPr marL="292608" lvl="1" indent="0" algn="just" fontAlgn="base">
              <a:lnSpc>
                <a:spcPct val="109000"/>
              </a:lnSpc>
              <a:spcBef>
                <a:spcPts val="0"/>
              </a:spcBef>
              <a:spcAft>
                <a:spcPts val="1185"/>
              </a:spcAft>
              <a:buClr>
                <a:srgbClr val="90C226"/>
              </a:buClr>
              <a:buSzPts val="1350"/>
              <a:buNone/>
            </a:pPr>
            <a:endParaRPr lang="en-US" sz="1400" u="none" strike="noStrike" kern="100"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pPr marL="0" marR="0" lvl="0" indent="0" algn="just" fontAlgn="base">
              <a:lnSpc>
                <a:spcPct val="109000"/>
              </a:lnSpc>
              <a:spcBef>
                <a:spcPts val="0"/>
              </a:spcBef>
              <a:spcAft>
                <a:spcPts val="1185"/>
              </a:spcAft>
              <a:buClr>
                <a:srgbClr val="90C226"/>
              </a:buClr>
              <a:buSzPts val="1350"/>
              <a:buNone/>
            </a:pPr>
            <a:endParaRPr lang="en-US" sz="1400" u="none" strike="noStrike" kern="100" dirty="0">
              <a:solidFill>
                <a:srgbClr val="404040"/>
              </a:solidFill>
              <a:effectLst/>
              <a:uFill>
                <a:solidFill>
                  <a:srgbClr val="000000"/>
                </a:solidFill>
              </a:uFill>
              <a:latin typeface="Arial" panose="020B0604020202020204" pitchFamily="34" charset="0"/>
              <a:ea typeface="Trebuchet MS" panose="020B0603020202020204" pitchFamily="34" charset="0"/>
              <a:cs typeface="Arial" panose="020B0604020202020204" pitchFamily="34" charset="0"/>
            </a:endParaRPr>
          </a:p>
          <a:p>
            <a:pPr marL="0" marR="0" lvl="0" indent="0" algn="just" fontAlgn="base">
              <a:lnSpc>
                <a:spcPct val="109000"/>
              </a:lnSpc>
              <a:spcBef>
                <a:spcPts val="0"/>
              </a:spcBef>
              <a:spcAft>
                <a:spcPts val="1185"/>
              </a:spcAft>
              <a:buClr>
                <a:srgbClr val="90C226"/>
              </a:buClr>
              <a:buSzPts val="1350"/>
              <a:buNone/>
            </a:pPr>
            <a:endParaRPr lang="en-US" sz="1400" u="none" strike="noStrike" kern="100"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r>
              <a:rPr lang="en-US" sz="1400" b="1" dirty="0"/>
              <a:t>Thanks</a:t>
            </a:r>
          </a:p>
          <a:p>
            <a:r>
              <a:rPr lang="en-US" sz="1400" b="1" dirty="0"/>
              <a:t>Ayaz</a:t>
            </a:r>
          </a:p>
          <a:p>
            <a:r>
              <a:rPr lang="en-US" sz="1400" b="1" dirty="0"/>
              <a:t>Avinash</a:t>
            </a:r>
          </a:p>
          <a:p>
            <a:pPr marL="201168" lvl="1" indent="0">
              <a:buNone/>
            </a:pPr>
            <a:endParaRPr lang="en-US" sz="1400" dirty="0"/>
          </a:p>
          <a:p>
            <a:pPr marL="201168" lvl="1" indent="0">
              <a:buNone/>
            </a:pPr>
            <a:endParaRPr lang="en-US" sz="1400"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sz="900" dirty="0"/>
          </a:p>
        </p:txBody>
      </p:sp>
    </p:spTree>
    <p:extLst>
      <p:ext uri="{BB962C8B-B14F-4D97-AF65-F5344CB8AC3E}">
        <p14:creationId xmlns:p14="http://schemas.microsoft.com/office/powerpoint/2010/main" val="327332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B066-93BF-FEF7-8BE4-C1BF3B001907}"/>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8B860A4-3EF3-C7E1-63A7-C155FE31E4EA}"/>
              </a:ext>
            </a:extLst>
          </p:cNvPr>
          <p:cNvSpPr>
            <a:spLocks noGrp="1"/>
          </p:cNvSpPr>
          <p:nvPr>
            <p:ph idx="1"/>
          </p:nvPr>
        </p:nvSpPr>
        <p:spPr/>
        <p:txBody>
          <a:bodyPr/>
          <a:lstStyle/>
          <a:p>
            <a:pPr algn="l"/>
            <a:endParaRPr lang="en-US" sz="1800" b="0" i="0" u="none" strike="noStrike" baseline="0" dirty="0">
              <a:solidFill>
                <a:srgbClr val="000000"/>
              </a:solidFill>
              <a:latin typeface="Trebuchet MS" panose="020B0603020202020204" pitchFamily="34" charset="0"/>
            </a:endParaRPr>
          </a:p>
          <a:p>
            <a:pPr>
              <a:buFont typeface="Arial" panose="020B0604020202020204" pitchFamily="34" charset="0"/>
              <a:buChar char="•"/>
            </a:pPr>
            <a:r>
              <a:rPr lang="en-US" sz="1800" b="0" i="0" u="none" strike="noStrike" baseline="0" dirty="0">
                <a:solidFill>
                  <a:srgbClr val="404040"/>
                </a:solidFill>
                <a:latin typeface="Trebuchet MS" panose="020B0603020202020204" pitchFamily="34" charset="0"/>
              </a:rPr>
              <a:t>This dataset contained information pertaining to the borrower’s past credit history and Lending Club loan information. </a:t>
            </a:r>
          </a:p>
          <a:p>
            <a:pPr>
              <a:buFont typeface="Arial" panose="020B0604020202020204" pitchFamily="34" charset="0"/>
              <a:buChar char="•"/>
            </a:pPr>
            <a:r>
              <a:rPr lang="en-US" sz="1800" b="0" i="0" u="none" strike="noStrike" baseline="0" dirty="0">
                <a:solidFill>
                  <a:srgbClr val="404040"/>
                </a:solidFill>
                <a:latin typeface="Trebuchet MS" panose="020B0603020202020204" pitchFamily="34" charset="0"/>
              </a:rPr>
              <a:t>The total dataset consisted of over 39717records and 111 columns, which was sufficient for our team to conduct analysis. </a:t>
            </a:r>
          </a:p>
          <a:p>
            <a:pPr>
              <a:buFont typeface="Arial" panose="020B0604020202020204" pitchFamily="34" charset="0"/>
              <a:buChar char="•"/>
            </a:pPr>
            <a:r>
              <a:rPr lang="en-US" sz="1800" dirty="0">
                <a:solidFill>
                  <a:srgbClr val="404040"/>
                </a:solidFill>
                <a:latin typeface="Trebuchet MS" panose="020B0603020202020204" pitchFamily="34" charset="0"/>
              </a:rPr>
              <a:t>We have picked variables which can help us derived insights related to “Defaulter”/”Charged-Off applicants.</a:t>
            </a:r>
            <a:endParaRPr lang="en-US" dirty="0"/>
          </a:p>
        </p:txBody>
      </p:sp>
    </p:spTree>
    <p:extLst>
      <p:ext uri="{BB962C8B-B14F-4D97-AF65-F5344CB8AC3E}">
        <p14:creationId xmlns:p14="http://schemas.microsoft.com/office/powerpoint/2010/main" val="237033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AC84-E693-E9C2-2F26-1AB1CE8C0E27}"/>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5F620638-ABD6-CA5F-C495-1E326AD3274E}"/>
              </a:ext>
            </a:extLst>
          </p:cNvPr>
          <p:cNvSpPr>
            <a:spLocks noGrp="1"/>
          </p:cNvSpPr>
          <p:nvPr>
            <p:ph idx="1"/>
          </p:nvPr>
        </p:nvSpPr>
        <p:spPr/>
        <p:txBody>
          <a:bodyPr/>
          <a:lstStyle/>
          <a:p>
            <a:r>
              <a:rPr lang="en-US" dirty="0"/>
              <a:t>In our analysis we have dropped off or have not consider certain number of columns which are not relevant. Which includes the following</a:t>
            </a:r>
          </a:p>
          <a:p>
            <a:r>
              <a:rPr lang="en-US" dirty="0"/>
              <a:t>1. All columns which has null (NA)values have been dropped.(54) columns exactly.</a:t>
            </a:r>
          </a:p>
          <a:p>
            <a:r>
              <a:rPr lang="en-US" dirty="0"/>
              <a:t>2. Columns with more then 65% of empty data has been removed.</a:t>
            </a:r>
          </a:p>
          <a:p>
            <a:r>
              <a:rPr lang="en-US" dirty="0"/>
              <a:t>3. Columns with ‘0’ values has been removed.</a:t>
            </a:r>
          </a:p>
          <a:p>
            <a:r>
              <a:rPr lang="en-US" dirty="0"/>
              <a:t>4. Columns with unique values such as id, and redundant values has been removed.</a:t>
            </a:r>
          </a:p>
          <a:p>
            <a:r>
              <a:rPr lang="en-US" dirty="0"/>
              <a:t>5. Missing values columns also have been removed.</a:t>
            </a:r>
          </a:p>
          <a:p>
            <a:r>
              <a:rPr lang="en-US" dirty="0"/>
              <a:t>6. Many more columns have been removed and imputed based on the analysis. </a:t>
            </a:r>
          </a:p>
        </p:txBody>
      </p:sp>
    </p:spTree>
    <p:extLst>
      <p:ext uri="{BB962C8B-B14F-4D97-AF65-F5344CB8AC3E}">
        <p14:creationId xmlns:p14="http://schemas.microsoft.com/office/powerpoint/2010/main" val="315610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68AA-1813-0438-056B-6C9453E9E47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A22B9CC-2CD9-8BBA-B2BE-728ACE4C6DB7}"/>
              </a:ext>
            </a:extLst>
          </p:cNvPr>
          <p:cNvSpPr>
            <a:spLocks noGrp="1"/>
          </p:cNvSpPr>
          <p:nvPr>
            <p:ph idx="1"/>
          </p:nvPr>
        </p:nvSpPr>
        <p:spPr/>
        <p:txBody>
          <a:bodyPr>
            <a:normAutofit fontScale="25000" lnSpcReduction="20000"/>
          </a:bodyPr>
          <a:lstStyle/>
          <a:p>
            <a:r>
              <a:rPr lang="en-US" sz="7200" dirty="0"/>
              <a:t>Following steps have been performed for Data cleaning:</a:t>
            </a:r>
          </a:p>
          <a:p>
            <a:pPr algn="l">
              <a:buFont typeface="+mj-lt"/>
              <a:buAutoNum type="arabicPeriod"/>
            </a:pPr>
            <a:r>
              <a:rPr lang="en-US" sz="7200" dirty="0"/>
              <a:t>   Loading data (CSV)</a:t>
            </a:r>
          </a:p>
          <a:p>
            <a:pPr algn="l">
              <a:buFont typeface="+mj-lt"/>
              <a:buAutoNum type="arabicPeriod"/>
            </a:pPr>
            <a:r>
              <a:rPr lang="en-US" sz="7200" dirty="0"/>
              <a:t>   Checking for null values</a:t>
            </a:r>
          </a:p>
          <a:p>
            <a:pPr algn="l">
              <a:buFont typeface="+mj-lt"/>
              <a:buAutoNum type="arabicPeriod"/>
            </a:pPr>
            <a:r>
              <a:rPr lang="en-US" sz="7200" dirty="0"/>
              <a:t>   Checking for unique values</a:t>
            </a:r>
          </a:p>
          <a:p>
            <a:pPr algn="l">
              <a:buFont typeface="+mj-lt"/>
              <a:buAutoNum type="arabicPeriod"/>
            </a:pPr>
            <a:r>
              <a:rPr lang="en-US" sz="7200" dirty="0"/>
              <a:t>   Checking for duplicated rows in data</a:t>
            </a:r>
          </a:p>
          <a:p>
            <a:pPr algn="l">
              <a:buFont typeface="+mj-lt"/>
              <a:buAutoNum type="arabicPeriod"/>
            </a:pPr>
            <a:r>
              <a:rPr lang="en-US" sz="7200" dirty="0"/>
              <a:t>   Dropping records</a:t>
            </a:r>
          </a:p>
          <a:p>
            <a:pPr algn="l">
              <a:buFont typeface="+mj-lt"/>
              <a:buAutoNum type="arabicPeriod"/>
            </a:pPr>
            <a:r>
              <a:rPr lang="en-US" sz="7200" dirty="0"/>
              <a:t>   Common Functions</a:t>
            </a:r>
          </a:p>
          <a:p>
            <a:pPr algn="l">
              <a:buFont typeface="+mj-lt"/>
              <a:buAutoNum type="arabicPeriod"/>
            </a:pPr>
            <a:r>
              <a:rPr lang="en-US" sz="7200" dirty="0"/>
              <a:t>   Data Conversion</a:t>
            </a:r>
          </a:p>
          <a:p>
            <a:pPr algn="l">
              <a:buFont typeface="+mj-lt"/>
              <a:buAutoNum type="arabicPeriod"/>
            </a:pPr>
            <a:r>
              <a:rPr lang="en-US" sz="7200" dirty="0"/>
              <a:t>   Outlier Treatment</a:t>
            </a:r>
          </a:p>
          <a:p>
            <a:pPr algn="l">
              <a:buFont typeface="+mj-lt"/>
              <a:buAutoNum type="arabicPeriod"/>
            </a:pPr>
            <a:r>
              <a:rPr lang="en-US" sz="7200" dirty="0"/>
              <a:t>   Imputing values in Columns</a:t>
            </a:r>
          </a:p>
          <a:p>
            <a:endParaRPr lang="en-US" dirty="0"/>
          </a:p>
        </p:txBody>
      </p:sp>
    </p:spTree>
    <p:extLst>
      <p:ext uri="{BB962C8B-B14F-4D97-AF65-F5344CB8AC3E}">
        <p14:creationId xmlns:p14="http://schemas.microsoft.com/office/powerpoint/2010/main" val="304052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Univariate Analysis : (Unordered Categorical)</a:t>
            </a:r>
          </a:p>
        </p:txBody>
      </p:sp>
      <p:pic>
        <p:nvPicPr>
          <p:cNvPr id="5" name="Content Placeholder 4">
            <a:extLst>
              <a:ext uri="{FF2B5EF4-FFF2-40B4-BE49-F238E27FC236}">
                <a16:creationId xmlns:a16="http://schemas.microsoft.com/office/drawing/2014/main" id="{C9E45686-BA65-F7D0-B210-7996301DEA18}"/>
              </a:ext>
            </a:extLst>
          </p:cNvPr>
          <p:cNvPicPr>
            <a:picLocks noGrp="1" noChangeAspect="1"/>
          </p:cNvPicPr>
          <p:nvPr>
            <p:ph idx="1"/>
          </p:nvPr>
        </p:nvPicPr>
        <p:blipFill>
          <a:blip r:embed="rId2"/>
          <a:stretch>
            <a:fillRect/>
          </a:stretch>
        </p:blipFill>
        <p:spPr>
          <a:xfrm>
            <a:off x="1097280" y="1930918"/>
            <a:ext cx="4202508" cy="4186812"/>
          </a:xfrm>
        </p:spPr>
      </p:pic>
      <p:pic>
        <p:nvPicPr>
          <p:cNvPr id="8" name="Picture 7">
            <a:extLst>
              <a:ext uri="{FF2B5EF4-FFF2-40B4-BE49-F238E27FC236}">
                <a16:creationId xmlns:a16="http://schemas.microsoft.com/office/drawing/2014/main" id="{53B43396-FCC2-6632-236A-18DDEAC2A377}"/>
              </a:ext>
            </a:extLst>
          </p:cNvPr>
          <p:cNvPicPr>
            <a:picLocks noChangeAspect="1"/>
          </p:cNvPicPr>
          <p:nvPr/>
        </p:nvPicPr>
        <p:blipFill>
          <a:blip r:embed="rId3"/>
          <a:stretch>
            <a:fillRect/>
          </a:stretch>
        </p:blipFill>
        <p:spPr>
          <a:xfrm>
            <a:off x="5686328" y="2060230"/>
            <a:ext cx="4633330" cy="3928188"/>
          </a:xfrm>
          <a:prstGeom prst="rect">
            <a:avLst/>
          </a:prstGeom>
        </p:spPr>
      </p:pic>
      <p:sp>
        <p:nvSpPr>
          <p:cNvPr id="9" name="TextBox 8">
            <a:extLst>
              <a:ext uri="{FF2B5EF4-FFF2-40B4-BE49-F238E27FC236}">
                <a16:creationId xmlns:a16="http://schemas.microsoft.com/office/drawing/2014/main" id="{5F91071A-3F05-B7BB-30AF-3616A7A0ACCF}"/>
              </a:ext>
            </a:extLst>
          </p:cNvPr>
          <p:cNvSpPr txBox="1"/>
          <p:nvPr/>
        </p:nvSpPr>
        <p:spPr>
          <a:xfrm>
            <a:off x="7025951" y="1502229"/>
            <a:ext cx="3069771" cy="369332"/>
          </a:xfrm>
          <a:prstGeom prst="rect">
            <a:avLst/>
          </a:prstGeom>
          <a:noFill/>
        </p:spPr>
        <p:txBody>
          <a:bodyPr wrap="square" rtlCol="0">
            <a:spAutoFit/>
          </a:bodyPr>
          <a:lstStyle/>
          <a:p>
            <a:r>
              <a:rPr lang="en-US" dirty="0"/>
              <a:t>Grade and </a:t>
            </a:r>
            <a:r>
              <a:rPr lang="en-US" dirty="0" err="1"/>
              <a:t>Sub_Grade</a:t>
            </a:r>
            <a:r>
              <a:rPr lang="en-US" dirty="0"/>
              <a:t> </a:t>
            </a:r>
          </a:p>
        </p:txBody>
      </p:sp>
    </p:spTree>
    <p:extLst>
      <p:ext uri="{BB962C8B-B14F-4D97-AF65-F5344CB8AC3E}">
        <p14:creationId xmlns:p14="http://schemas.microsoft.com/office/powerpoint/2010/main" val="65058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Univariate Analysis : (Unordered Categorical)</a:t>
            </a:r>
          </a:p>
        </p:txBody>
      </p:sp>
      <p:sp>
        <p:nvSpPr>
          <p:cNvPr id="9" name="TextBox 8">
            <a:extLst>
              <a:ext uri="{FF2B5EF4-FFF2-40B4-BE49-F238E27FC236}">
                <a16:creationId xmlns:a16="http://schemas.microsoft.com/office/drawing/2014/main" id="{5F91071A-3F05-B7BB-30AF-3616A7A0ACCF}"/>
              </a:ext>
            </a:extLst>
          </p:cNvPr>
          <p:cNvSpPr txBox="1"/>
          <p:nvPr/>
        </p:nvSpPr>
        <p:spPr>
          <a:xfrm>
            <a:off x="7025951" y="1502229"/>
            <a:ext cx="3069771" cy="369332"/>
          </a:xfrm>
          <a:prstGeom prst="rect">
            <a:avLst/>
          </a:prstGeom>
          <a:noFill/>
        </p:spPr>
        <p:txBody>
          <a:bodyPr wrap="square" rtlCol="0">
            <a:spAutoFit/>
          </a:bodyPr>
          <a:lstStyle/>
          <a:p>
            <a:r>
              <a:rPr lang="en-US" dirty="0"/>
              <a:t>term and </a:t>
            </a:r>
            <a:r>
              <a:rPr lang="en-US" dirty="0" err="1"/>
              <a:t>emp_length</a:t>
            </a:r>
            <a:endParaRPr lang="en-US" dirty="0"/>
          </a:p>
        </p:txBody>
      </p:sp>
      <p:pic>
        <p:nvPicPr>
          <p:cNvPr id="7" name="Content Placeholder 6">
            <a:extLst>
              <a:ext uri="{FF2B5EF4-FFF2-40B4-BE49-F238E27FC236}">
                <a16:creationId xmlns:a16="http://schemas.microsoft.com/office/drawing/2014/main" id="{97358A87-39EA-3C33-11F7-75F2B883AA59}"/>
              </a:ext>
            </a:extLst>
          </p:cNvPr>
          <p:cNvPicPr>
            <a:picLocks noGrp="1" noChangeAspect="1"/>
          </p:cNvPicPr>
          <p:nvPr>
            <p:ph idx="1"/>
          </p:nvPr>
        </p:nvPicPr>
        <p:blipFill>
          <a:blip r:embed="rId2"/>
          <a:stretch>
            <a:fillRect/>
          </a:stretch>
        </p:blipFill>
        <p:spPr>
          <a:xfrm>
            <a:off x="1097280" y="2117531"/>
            <a:ext cx="2970303" cy="3760788"/>
          </a:xfrm>
        </p:spPr>
      </p:pic>
      <p:pic>
        <p:nvPicPr>
          <p:cNvPr id="11" name="Picture 10">
            <a:extLst>
              <a:ext uri="{FF2B5EF4-FFF2-40B4-BE49-F238E27FC236}">
                <a16:creationId xmlns:a16="http://schemas.microsoft.com/office/drawing/2014/main" id="{753E2C6A-E005-5107-DC70-CD11592B1A8D}"/>
              </a:ext>
            </a:extLst>
          </p:cNvPr>
          <p:cNvPicPr>
            <a:picLocks noChangeAspect="1"/>
          </p:cNvPicPr>
          <p:nvPr/>
        </p:nvPicPr>
        <p:blipFill>
          <a:blip r:embed="rId3"/>
          <a:stretch>
            <a:fillRect/>
          </a:stretch>
        </p:blipFill>
        <p:spPr>
          <a:xfrm>
            <a:off x="4067583" y="2117531"/>
            <a:ext cx="3798123" cy="3754840"/>
          </a:xfrm>
          <a:prstGeom prst="rect">
            <a:avLst/>
          </a:prstGeom>
        </p:spPr>
      </p:pic>
    </p:spTree>
    <p:extLst>
      <p:ext uri="{BB962C8B-B14F-4D97-AF65-F5344CB8AC3E}">
        <p14:creationId xmlns:p14="http://schemas.microsoft.com/office/powerpoint/2010/main" val="381967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4DC2-5591-BC3F-15A6-0C352DC8A689}"/>
              </a:ext>
            </a:extLst>
          </p:cNvPr>
          <p:cNvSpPr>
            <a:spLocks noGrp="1"/>
          </p:cNvSpPr>
          <p:nvPr>
            <p:ph type="title"/>
          </p:nvPr>
        </p:nvSpPr>
        <p:spPr>
          <a:xfrm>
            <a:off x="1097280" y="286604"/>
            <a:ext cx="10058400" cy="1140980"/>
          </a:xfrm>
        </p:spPr>
        <p:txBody>
          <a:bodyPr>
            <a:normAutofit fontScale="90000"/>
          </a:bodyPr>
          <a:lstStyle/>
          <a:p>
            <a:r>
              <a:rPr lang="en-US" dirty="0"/>
              <a:t>Univariate Analysis : (Unordered Categorical)</a:t>
            </a:r>
          </a:p>
        </p:txBody>
      </p:sp>
      <p:pic>
        <p:nvPicPr>
          <p:cNvPr id="7" name="Content Placeholder 6">
            <a:extLst>
              <a:ext uri="{FF2B5EF4-FFF2-40B4-BE49-F238E27FC236}">
                <a16:creationId xmlns:a16="http://schemas.microsoft.com/office/drawing/2014/main" id="{7630A6C7-FA49-086A-793B-3E29F61975A6}"/>
              </a:ext>
            </a:extLst>
          </p:cNvPr>
          <p:cNvPicPr>
            <a:picLocks noGrp="1" noChangeAspect="1"/>
          </p:cNvPicPr>
          <p:nvPr>
            <p:ph idx="1"/>
          </p:nvPr>
        </p:nvPicPr>
        <p:blipFill>
          <a:blip r:embed="rId2"/>
          <a:stretch>
            <a:fillRect/>
          </a:stretch>
        </p:blipFill>
        <p:spPr>
          <a:xfrm>
            <a:off x="1210276" y="2108200"/>
            <a:ext cx="3351728" cy="4143375"/>
          </a:xfrm>
        </p:spPr>
      </p:pic>
      <p:pic>
        <p:nvPicPr>
          <p:cNvPr id="11" name="Picture 10">
            <a:extLst>
              <a:ext uri="{FF2B5EF4-FFF2-40B4-BE49-F238E27FC236}">
                <a16:creationId xmlns:a16="http://schemas.microsoft.com/office/drawing/2014/main" id="{9D2559AC-740A-546E-6B7E-0511FB6117A3}"/>
              </a:ext>
            </a:extLst>
          </p:cNvPr>
          <p:cNvPicPr>
            <a:picLocks noChangeAspect="1"/>
          </p:cNvPicPr>
          <p:nvPr/>
        </p:nvPicPr>
        <p:blipFill>
          <a:blip r:embed="rId3"/>
          <a:stretch>
            <a:fillRect/>
          </a:stretch>
        </p:blipFill>
        <p:spPr>
          <a:xfrm>
            <a:off x="4702629" y="2108200"/>
            <a:ext cx="3712708" cy="4143375"/>
          </a:xfrm>
          <a:prstGeom prst="rect">
            <a:avLst/>
          </a:prstGeom>
        </p:spPr>
      </p:pic>
      <p:pic>
        <p:nvPicPr>
          <p:cNvPr id="13" name="Picture 12">
            <a:extLst>
              <a:ext uri="{FF2B5EF4-FFF2-40B4-BE49-F238E27FC236}">
                <a16:creationId xmlns:a16="http://schemas.microsoft.com/office/drawing/2014/main" id="{D0D60673-6D72-B828-CA88-8DB77B20F6C0}"/>
              </a:ext>
            </a:extLst>
          </p:cNvPr>
          <p:cNvPicPr>
            <a:picLocks noChangeAspect="1"/>
          </p:cNvPicPr>
          <p:nvPr/>
        </p:nvPicPr>
        <p:blipFill>
          <a:blip r:embed="rId4"/>
          <a:stretch>
            <a:fillRect/>
          </a:stretch>
        </p:blipFill>
        <p:spPr>
          <a:xfrm>
            <a:off x="8555962" y="1946206"/>
            <a:ext cx="3527181" cy="4305369"/>
          </a:xfrm>
          <a:prstGeom prst="rect">
            <a:avLst/>
          </a:prstGeom>
        </p:spPr>
      </p:pic>
      <p:sp>
        <p:nvSpPr>
          <p:cNvPr id="14" name="TextBox 13">
            <a:extLst>
              <a:ext uri="{FF2B5EF4-FFF2-40B4-BE49-F238E27FC236}">
                <a16:creationId xmlns:a16="http://schemas.microsoft.com/office/drawing/2014/main" id="{7E7DB1B6-6BF0-8C64-30B4-7549A6AEB257}"/>
              </a:ext>
            </a:extLst>
          </p:cNvPr>
          <p:cNvSpPr txBox="1"/>
          <p:nvPr/>
        </p:nvSpPr>
        <p:spPr>
          <a:xfrm>
            <a:off x="7240555" y="1324947"/>
            <a:ext cx="3854165" cy="369332"/>
          </a:xfrm>
          <a:prstGeom prst="rect">
            <a:avLst/>
          </a:prstGeom>
          <a:noFill/>
        </p:spPr>
        <p:txBody>
          <a:bodyPr wrap="square" rtlCol="0">
            <a:spAutoFit/>
          </a:bodyPr>
          <a:lstStyle/>
          <a:p>
            <a:r>
              <a:rPr lang="en-US" dirty="0"/>
              <a:t>Term and </a:t>
            </a:r>
            <a:r>
              <a:rPr lang="en-US" dirty="0" err="1"/>
              <a:t>emp_length</a:t>
            </a:r>
            <a:endParaRPr lang="en-US" dirty="0"/>
          </a:p>
        </p:txBody>
      </p:sp>
    </p:spTree>
    <p:extLst>
      <p:ext uri="{BB962C8B-B14F-4D97-AF65-F5344CB8AC3E}">
        <p14:creationId xmlns:p14="http://schemas.microsoft.com/office/powerpoint/2010/main" val="181651181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{D982F016-9C6F-4B98-9D21-8FC5AF959265}tf33845126_win32</Template>
  <TotalTime>176</TotalTime>
  <Words>2095</Words>
  <Application>Microsoft Office PowerPoint</Application>
  <PresentationFormat>Widescreen</PresentationFormat>
  <Paragraphs>185</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Bookman Old Style</vt:lpstr>
      <vt:lpstr>Calibri</vt:lpstr>
      <vt:lpstr>Franklin Gothic Book</vt:lpstr>
      <vt:lpstr>system-ui</vt:lpstr>
      <vt:lpstr>Trebuchet MS</vt:lpstr>
      <vt:lpstr>Wingdings</vt:lpstr>
      <vt:lpstr>1_RetrospectVTI</vt:lpstr>
      <vt:lpstr>Lending Club Case study</vt:lpstr>
      <vt:lpstr>Contents</vt:lpstr>
      <vt:lpstr>Problem Statement</vt:lpstr>
      <vt:lpstr>Data Description</vt:lpstr>
      <vt:lpstr>Data Understanding</vt:lpstr>
      <vt:lpstr>Data cleaning</vt:lpstr>
      <vt:lpstr>Univariate Analysis : (Unordered Categorical)</vt:lpstr>
      <vt:lpstr>Univariate Analysis : (Unordered Categorical)</vt:lpstr>
      <vt:lpstr>Univariate Analysis : (Unordered Categorical)</vt:lpstr>
      <vt:lpstr>Univariate Analysis : (Ordered Categorical)</vt:lpstr>
      <vt:lpstr>Univariate Analysis : (Ordered Categorical)</vt:lpstr>
      <vt:lpstr>Univariate Analysis : (Categorical)</vt:lpstr>
      <vt:lpstr>Univariate Analysis : (Categorical)</vt:lpstr>
      <vt:lpstr>Univariate Analysis : (Quantitative Variables)</vt:lpstr>
      <vt:lpstr>Univariate Analysis : (Quantitative Variables)</vt:lpstr>
      <vt:lpstr>Univariate Analysis : (Quantitative Variables)</vt:lpstr>
      <vt:lpstr>Univariate Analysis : (Quantitative Variables)</vt:lpstr>
      <vt:lpstr>Bivariate Analysis : (Unordered categorical variable)</vt:lpstr>
      <vt:lpstr>Bivariate Analysis : (Unordered categorical variable)</vt:lpstr>
      <vt:lpstr>Bivariate Analysis : (Ordered categorical variable)</vt:lpstr>
      <vt:lpstr>Bivariate Analysis : (Ordered categorical variable)</vt:lpstr>
      <vt:lpstr>Bivariate Analysis : Categorical</vt:lpstr>
      <vt:lpstr>Bivariate Analysis : Categorical</vt:lpstr>
      <vt:lpstr>Bivariate Analysis : Quantitative Analysis</vt:lpstr>
      <vt:lpstr>Bivariate Analysis : Quantitative</vt:lpstr>
      <vt:lpstr>Multivariate Analysis</vt:lpstr>
      <vt:lpstr>Multivariate Analysis</vt:lpstr>
      <vt:lpstr>Multivariate Analysis</vt:lpstr>
      <vt:lpstr>Multivariate Analysis :</vt:lpstr>
      <vt:lpstr>Suggestions &amp; Recommendations :</vt:lpstr>
      <vt:lpstr>Suggestions &amp; Recommendations :</vt:lpstr>
      <vt:lpstr>Git 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Ayaz Roomy</dc:creator>
  <cp:lastModifiedBy>Ayaz Roomy</cp:lastModifiedBy>
  <cp:revision>5</cp:revision>
  <dcterms:created xsi:type="dcterms:W3CDTF">2024-10-19T09:15:39Z</dcterms:created>
  <dcterms:modified xsi:type="dcterms:W3CDTF">2024-10-19T12:18:36Z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