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First slide</a:t>
            </a:r>
            <a:endParaRPr lang="en-US" dirty="0"/>
          </a:p>
        </p:txBody>
      </p:sp>
      <p:sp>
        <p:nvSpPr>
          <p:cNvPr id="3" name="Subtitle 2"/>
          <p:cNvSpPr>
            <a:spLocks noGrp="1"/>
          </p:cNvSpPr>
          <p:nvPr>
            <p:ph type="subTitle" idx="1"/>
          </p:nvPr>
        </p:nvSpPr>
        <p:spPr/>
        <p:txBody>
          <a:bodyPr>
            <a:normAutofit fontScale="62500" lnSpcReduction="20000"/>
          </a:bodyPr>
          <a:lstStyle/>
          <a:p>
            <a:r>
              <a:rPr lang="en-US" dirty="0"/>
              <a:t>MUTUAL NON-DISCLOSURE AGREEMENT This Mutual Non-Disclosure Agreement (this “Agreement”) is made as of __________, between Element22 LLC, whose address is 300 Park Avenue, New York, NY 10022 (“Element22”), and ________________, whose address is __________________________________ (“Company”). </a:t>
            </a:r>
          </a:p>
        </p:txBody>
      </p:sp>
    </p:spTree>
    <p:extLst>
      <p:ext uri="{BB962C8B-B14F-4D97-AF65-F5344CB8AC3E}">
        <p14:creationId xmlns:p14="http://schemas.microsoft.com/office/powerpoint/2010/main" val="1174000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dfs</a:t>
            </a:r>
            <a:endParaRPr lang="en-US" dirty="0"/>
          </a:p>
        </p:txBody>
      </p:sp>
      <p:sp>
        <p:nvSpPr>
          <p:cNvPr id="3" name="Content Placeholder 2"/>
          <p:cNvSpPr>
            <a:spLocks noGrp="1"/>
          </p:cNvSpPr>
          <p:nvPr>
            <p:ph idx="1"/>
          </p:nvPr>
        </p:nvSpPr>
        <p:spPr/>
        <p:txBody>
          <a:bodyPr>
            <a:normAutofit fontScale="62500" lnSpcReduction="20000"/>
          </a:bodyPr>
          <a:lstStyle/>
          <a:p>
            <a:r>
              <a:rPr lang="en-US" dirty="0"/>
              <a:t>7. ALL CONFIDENTIAL INFORMATION IS PROVIDED BY THE DISCLOSING PARTY “AS IS.” EACH PARTY MAKES NO WARRANTIES, EXPRESS, IMPLIED OR OTHERWISE, REGARDING ITS ACCURACY, COMPLETENESS OR PERFORMANCE, INCLUDING, WITHOUT LIMITATION, WARRANTIES OF MERCHANTIBILITY AND FITNESS FOR A PARTICULAR PURPOSE OR USE. 8. Each party acknowledges that the unauthorized use or disclosure of the disclosing party’s Confidential Information would cause the disclosing party to incur irreparable harm and significant damages, the degree of which may be difficult to ascertain. Accordingly, each party agrees that the disclosing party will have the right to obtain immediate equitable relief to enjoin any unauthorized use or disclosure of its Confidential Information, without the necessity of posting a bond or other surety, in addition to any other rights and remedies that it may have at law or in equity. The prevailing party in any action to enforce this Agreement shall be entitled to costs and attorneys’ fees.</a:t>
            </a:r>
          </a:p>
        </p:txBody>
      </p:sp>
    </p:spTree>
    <p:extLst>
      <p:ext uri="{BB962C8B-B14F-4D97-AF65-F5344CB8AC3E}">
        <p14:creationId xmlns:p14="http://schemas.microsoft.com/office/powerpoint/2010/main" val="2564562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erw</a:t>
            </a:r>
            <a:endParaRPr lang="en-US"/>
          </a:p>
        </p:txBody>
      </p:sp>
      <p:sp>
        <p:nvSpPr>
          <p:cNvPr id="3" name="Content Placeholder 2"/>
          <p:cNvSpPr>
            <a:spLocks noGrp="1"/>
          </p:cNvSpPr>
          <p:nvPr>
            <p:ph idx="1"/>
          </p:nvPr>
        </p:nvSpPr>
        <p:spPr/>
        <p:txBody>
          <a:bodyPr>
            <a:normAutofit fontScale="77500" lnSpcReduction="20000"/>
          </a:bodyPr>
          <a:lstStyle/>
          <a:p>
            <a:r>
              <a:rPr lang="en-US" dirty="0"/>
              <a:t>9. This Agreement will be construed, interpreted, and applied in accordance with the internal laws of the State of New York (excluding its body of law controlling conflicts of law) and all disputes arising under or in connection with this Agreement or any Schedule shall be adjudicated in the state or federal courts located in New York, New York, USA. Each party hereby irrevocably consents to the personal jurisdiction of such courts for purpose of the adjudication of any such dispute, stipulates to the convenience, efficiency and fairness of proceeding in such courts, and covenants not to allege or assert the inconvenience, inefficiency or unfairness of proceeding in such courts. The official text of this Agreement shall be in the English language.</a:t>
            </a:r>
          </a:p>
        </p:txBody>
      </p:sp>
    </p:spTree>
    <p:extLst>
      <p:ext uri="{BB962C8B-B14F-4D97-AF65-F5344CB8AC3E}">
        <p14:creationId xmlns:p14="http://schemas.microsoft.com/office/powerpoint/2010/main" val="2141530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a:t>
            </a:r>
            <a:endParaRPr lang="en-US" dirty="0"/>
          </a:p>
        </p:txBody>
      </p:sp>
      <p:sp>
        <p:nvSpPr>
          <p:cNvPr id="3" name="Content Placeholder 2"/>
          <p:cNvSpPr>
            <a:spLocks noGrp="1"/>
          </p:cNvSpPr>
          <p:nvPr>
            <p:ph idx="1"/>
          </p:nvPr>
        </p:nvSpPr>
        <p:spPr/>
        <p:txBody>
          <a:bodyPr>
            <a:normAutofit fontScale="92500" lnSpcReduction="20000"/>
          </a:bodyPr>
          <a:lstStyle/>
          <a:p>
            <a:r>
              <a:rPr lang="en-US" dirty="0"/>
              <a:t>Element22 and Company desire to begin discussions regarding a business opportunity of mutual interest (the “Business Purpose”) as more particularly described on the Schedule(s) (as defined below) hereto. In connection with such discussions, Element22 and Company recognize that there is a need to disclose to each other certain Confidential Information (as defined below), which may be used only for the Business Purpose, and to protect such Confidential Information from unauthorized use and disclosure.</a:t>
            </a:r>
          </a:p>
        </p:txBody>
      </p:sp>
    </p:spTree>
    <p:extLst>
      <p:ext uri="{BB962C8B-B14F-4D97-AF65-F5344CB8AC3E}">
        <p14:creationId xmlns:p14="http://schemas.microsoft.com/office/powerpoint/2010/main" val="2190954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111-11-1111</a:t>
            </a:r>
            <a:endParaRPr lang="en-US" dirty="0"/>
          </a:p>
        </p:txBody>
      </p:sp>
      <p:sp>
        <p:nvSpPr>
          <p:cNvPr id="3" name="Content Placeholder 2"/>
          <p:cNvSpPr>
            <a:spLocks noGrp="1"/>
          </p:cNvSpPr>
          <p:nvPr>
            <p:ph idx="1"/>
          </p:nvPr>
        </p:nvSpPr>
        <p:spPr/>
        <p:txBody>
          <a:bodyPr/>
          <a:lstStyle/>
          <a:p>
            <a:r>
              <a:rPr lang="en-US" dirty="0"/>
              <a:t>In consideration of the other party's disclosure of Confidential Information, and for other good and valuable consideration, the receipt and sufficiency of which are hereby acknowledged, each party agrees as follows: 1. For purposes of this Agreement:</a:t>
            </a:r>
          </a:p>
        </p:txBody>
      </p:sp>
    </p:spTree>
    <p:extLst>
      <p:ext uri="{BB962C8B-B14F-4D97-AF65-F5344CB8AC3E}">
        <p14:creationId xmlns:p14="http://schemas.microsoft.com/office/powerpoint/2010/main" val="4200092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fs</a:t>
            </a:r>
            <a:endParaRPr lang="en-US" dirty="0"/>
          </a:p>
        </p:txBody>
      </p:sp>
      <p:sp>
        <p:nvSpPr>
          <p:cNvPr id="3" name="Content Placeholder 2"/>
          <p:cNvSpPr>
            <a:spLocks noGrp="1"/>
          </p:cNvSpPr>
          <p:nvPr>
            <p:ph idx="1"/>
          </p:nvPr>
        </p:nvSpPr>
        <p:spPr/>
        <p:txBody>
          <a:bodyPr>
            <a:normAutofit fontScale="70000" lnSpcReduction="20000"/>
          </a:bodyPr>
          <a:lstStyle/>
          <a:p>
            <a:r>
              <a:rPr lang="en-US" dirty="0"/>
              <a:t>“Affiliate” means any entity directly or indirectly controlling, controlled by or under common control with another entity, where “control” means ownership of more than 50% of the voting stock or other equity interests of an entity, or the right to direct the management of such entity “Confidential Information” means any technical or business information disclosed by one party to the other party that: (</a:t>
            </a:r>
            <a:r>
              <a:rPr lang="en-US" dirty="0" err="1"/>
              <a:t>i</a:t>
            </a:r>
            <a:r>
              <a:rPr lang="en-US" dirty="0"/>
              <a:t>) if disclosed in writing, is marked “confidential” or “proprietary” at the time of such disclosure; (ii) if disclosed orally, is identified as “confidential” or “proprietary” at the time of such disclosure, and is summarized in a writing sent by the disclosing party to the receiving party within thirty (30) days after any such disclosure; or (iii) under the circumstances, a person exercising reasonable business judgment would understand to be confidential or proprietary.</a:t>
            </a:r>
          </a:p>
        </p:txBody>
      </p:sp>
    </p:spTree>
    <p:extLst>
      <p:ext uri="{BB962C8B-B14F-4D97-AF65-F5344CB8AC3E}">
        <p14:creationId xmlns:p14="http://schemas.microsoft.com/office/powerpoint/2010/main" val="3398226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der</a:t>
            </a:r>
            <a:endParaRPr lang="en-US" dirty="0"/>
          </a:p>
        </p:txBody>
      </p:sp>
      <p:sp>
        <p:nvSpPr>
          <p:cNvPr id="3" name="Content Placeholder 2"/>
          <p:cNvSpPr>
            <a:spLocks noGrp="1"/>
          </p:cNvSpPr>
          <p:nvPr>
            <p:ph idx="1"/>
          </p:nvPr>
        </p:nvSpPr>
        <p:spPr/>
        <p:txBody>
          <a:bodyPr>
            <a:normAutofit fontScale="85000" lnSpcReduction="20000"/>
          </a:bodyPr>
          <a:lstStyle/>
          <a:p>
            <a:r>
              <a:rPr lang="en-US" dirty="0"/>
              <a:t>“Schedule” means a schedule executed by Element22 or its Affiliate on the one hand, and Company or its Affiliate on the other hand setting forth, in each instance, the Business Purpose for which the parties intend to exchange Confidential Information. Each Schedule shall be subject to and governed by this Agreement. 2. Each party or its Affiliate may provide the other party or its Affiliate with Confidential Information in connection with the Business Purpose set forth on the Schedule. </a:t>
            </a:r>
            <a:r>
              <a:rPr lang="en-US" dirty="0" err="1"/>
              <a:t>facebook_secretl</a:t>
            </a:r>
            <a:r>
              <a:rPr lang="en-US" dirty="0"/>
              <a:t>:=</a:t>
            </a:r>
            <a:r>
              <a:rPr lang="en-US" dirty="0" err="1"/>
              <a:t>dy</a:t>
            </a:r>
            <a:r>
              <a:rPr lang="en-US" dirty="0"/>
              <a:t>[24c8b9e9e2e8ccb11e227fc18cea4b86?</a:t>
            </a:r>
          </a:p>
        </p:txBody>
      </p:sp>
    </p:spTree>
    <p:extLst>
      <p:ext uri="{BB962C8B-B14F-4D97-AF65-F5344CB8AC3E}">
        <p14:creationId xmlns:p14="http://schemas.microsoft.com/office/powerpoint/2010/main" val="464483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dfe</a:t>
            </a:r>
            <a:endParaRPr lang="en-US" dirty="0"/>
          </a:p>
        </p:txBody>
      </p:sp>
      <p:sp>
        <p:nvSpPr>
          <p:cNvPr id="3" name="Content Placeholder 2"/>
          <p:cNvSpPr>
            <a:spLocks noGrp="1"/>
          </p:cNvSpPr>
          <p:nvPr>
            <p:ph idx="1"/>
          </p:nvPr>
        </p:nvSpPr>
        <p:spPr/>
        <p:txBody>
          <a:bodyPr>
            <a:normAutofit fontScale="70000" lnSpcReduction="20000"/>
          </a:bodyPr>
          <a:lstStyle/>
          <a:p>
            <a:r>
              <a:rPr lang="en-US" dirty="0"/>
              <a:t>Each Schedule shall constitute a separate agreement between the parties executing such Schedule and each such Schedule shall be subject to all of the terms and conditions of this Agreement. For purposes of any document entered into by an Affiliate of Element22 or Company in connection herewith, the terms “Element22” and “Company” as used throughout this Agreement shall mean the Affiliates of Element22 and Company, respectively, that have entered into the relevant document 3. Confidential Information will not include information that: (</a:t>
            </a:r>
            <a:r>
              <a:rPr lang="en-US" dirty="0" err="1"/>
              <a:t>i</a:t>
            </a:r>
            <a:r>
              <a:rPr lang="en-US" dirty="0"/>
              <a:t>) is now or thereafter becomes generally known or available to the public, through no act or omission on the part of the receiving party; (ii) was known by the receiving party prior to receiving such information from the disclosing party and without restriction as to use or disclosure;</a:t>
            </a:r>
          </a:p>
        </p:txBody>
      </p:sp>
    </p:spTree>
    <p:extLst>
      <p:ext uri="{BB962C8B-B14F-4D97-AF65-F5344CB8AC3E}">
        <p14:creationId xmlns:p14="http://schemas.microsoft.com/office/powerpoint/2010/main" val="3566723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ssn</a:t>
            </a:r>
            <a:endParaRPr lang="en-US" dirty="0"/>
          </a:p>
        </p:txBody>
      </p:sp>
      <p:sp>
        <p:nvSpPr>
          <p:cNvPr id="3" name="Content Placeholder 2"/>
          <p:cNvSpPr>
            <a:spLocks noGrp="1"/>
          </p:cNvSpPr>
          <p:nvPr>
            <p:ph idx="1"/>
          </p:nvPr>
        </p:nvSpPr>
        <p:spPr/>
        <p:txBody>
          <a:bodyPr/>
          <a:lstStyle/>
          <a:p>
            <a:r>
              <a:rPr lang="en-US" dirty="0"/>
              <a:t>(iii) is rightfully acquired by the receiving party from a third party who has the right to disclose it and who provides it without restriction as to use or disclosure; or (iv) is independently developed by the receiving party without access to any Confidential Information of the disclosing party. 4. Each party agrees: (</a:t>
            </a:r>
            <a:r>
              <a:rPr lang="en-US" dirty="0" err="1"/>
              <a:t>i</a:t>
            </a:r>
            <a:r>
              <a:rPr lang="en-US" dirty="0"/>
              <a:t>) 111-11-1111</a:t>
            </a:r>
          </a:p>
        </p:txBody>
      </p:sp>
    </p:spTree>
    <p:extLst>
      <p:ext uri="{BB962C8B-B14F-4D97-AF65-F5344CB8AC3E}">
        <p14:creationId xmlns:p14="http://schemas.microsoft.com/office/powerpoint/2010/main" val="4022483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dfas</a:t>
            </a:r>
            <a:endParaRPr lang="en-US" dirty="0"/>
          </a:p>
        </p:txBody>
      </p:sp>
      <p:sp>
        <p:nvSpPr>
          <p:cNvPr id="3" name="Content Placeholder 2"/>
          <p:cNvSpPr>
            <a:spLocks noGrp="1"/>
          </p:cNvSpPr>
          <p:nvPr>
            <p:ph idx="1"/>
          </p:nvPr>
        </p:nvSpPr>
        <p:spPr/>
        <p:txBody>
          <a:bodyPr>
            <a:normAutofit fontScale="55000" lnSpcReduction="20000"/>
          </a:bodyPr>
          <a:lstStyle/>
          <a:p>
            <a:r>
              <a:rPr lang="en-US" dirty="0"/>
              <a:t>to maintain the other party's Confidential Information in strict confidence; (ii) not to disclose such Confidential Information to any third parties except as expressly set forth herein; and (iii) not to use any such Confidential Information for any purpose other than the Business Purpose. Each party may disclose the Confidential Information of the other party to its employees and consultants who have a bona fide need to know such Confidential Information for the Business Purpose, but solely to the extent necessary to pursue the Business Purpose and for no other purpose; provided that each such employee and consultant first executes a written agreement (or is otherwise already bound by a written agreement) that contains use and nondisclosure restrictions at least as protective of the other party’s Confidential Information as those set forth in this Agreement. The provisions of this Section 4 will not restrict a party from disclosing the other party’s Confidential Information to the extent required by any law or regulation; provided that the party required to make such a disclosure uses reasonable efforts to give the other party reasonable advance notice of such required disclosure (except if legally prohibited from doing so) in order to enable the other party to prevent or limit such disclosure</a:t>
            </a:r>
          </a:p>
        </p:txBody>
      </p:sp>
    </p:spTree>
    <p:extLst>
      <p:ext uri="{BB962C8B-B14F-4D97-AF65-F5344CB8AC3E}">
        <p14:creationId xmlns:p14="http://schemas.microsoft.com/office/powerpoint/2010/main" val="3663879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dropbox</a:t>
            </a:r>
            <a:endParaRPr lang="en-US" dirty="0"/>
          </a:p>
        </p:txBody>
      </p:sp>
      <p:sp>
        <p:nvSpPr>
          <p:cNvPr id="3" name="Content Placeholder 2"/>
          <p:cNvSpPr>
            <a:spLocks noGrp="1"/>
          </p:cNvSpPr>
          <p:nvPr>
            <p:ph idx="1"/>
          </p:nvPr>
        </p:nvSpPr>
        <p:spPr/>
        <p:txBody>
          <a:bodyPr>
            <a:normAutofit fontScale="70000" lnSpcReduction="20000"/>
          </a:bodyPr>
          <a:lstStyle/>
          <a:p>
            <a:r>
              <a:rPr lang="en-US" dirty="0"/>
              <a:t>Upon the disclosing party's request, https://www.dropbox.com/l/b the receiving party will promptly return to the disclosing party all tangible items and embodiments containing or consisting of the disclosing party's Confidential Information and all copies thereof, and shall certify in writing that all electronic copies have been destroyed. 6. All Confidential Information remains the sole and exclusive property of the disclosing party. Each party acknowledges and agrees that nothing in this Agreement will be construed as granting any rights to the receiving party, by license or otherwise, in or to any Confidential Information of the disclosing party, or any patent, copyright, trademark, trade secret or other intellectual property or proprietary rights of the disclosing party, except as otherwise expressly specified in this Agreement.</a:t>
            </a:r>
          </a:p>
        </p:txBody>
      </p:sp>
    </p:spTree>
    <p:extLst>
      <p:ext uri="{BB962C8B-B14F-4D97-AF65-F5344CB8AC3E}">
        <p14:creationId xmlns:p14="http://schemas.microsoft.com/office/powerpoint/2010/main" val="15567413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1324</Words>
  <Application>Microsoft Office PowerPoint</Application>
  <PresentationFormat>On-screen Show (4:3)</PresentationFormat>
  <Paragraphs>22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First slide</vt:lpstr>
      <vt:lpstr>test</vt:lpstr>
      <vt:lpstr>111-11-1111</vt:lpstr>
      <vt:lpstr>fs</vt:lpstr>
      <vt:lpstr>der</vt:lpstr>
      <vt:lpstr>dfe</vt:lpstr>
      <vt:lpstr>ssn</vt:lpstr>
      <vt:lpstr>dfas</vt:lpstr>
      <vt:lpstr>dropbox</vt:lpstr>
      <vt:lpstr>dfs</vt:lpstr>
      <vt:lpstr>erw</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First slide</dc:title>
  <dc:creator>Personal</dc:creator>
  <cp:lastModifiedBy>Personal</cp:lastModifiedBy>
  <cp:revision>16</cp:revision>
  <dcterms:created xsi:type="dcterms:W3CDTF">2006-08-16T00:00:00Z</dcterms:created>
  <dcterms:modified xsi:type="dcterms:W3CDTF">2020-07-14T08:41:49Z</dcterms:modified>
</cp:coreProperties>
</file>