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Ubuntu"/>
      <p:regular r:id="rId45"/>
      <p:bold r:id="rId46"/>
      <p:italic r:id="rId47"/>
      <p:boldItalic r:id="rId48"/>
    </p:embeddedFont>
    <p:embeddedFont>
      <p:font typeface="Average"/>
      <p:regular r:id="rId49"/>
    </p:embeddedFont>
    <p:embeddedFont>
      <p:font typeface="Helvetica Neue"/>
      <p:regular r:id="rId50"/>
      <p:bold r:id="rId51"/>
      <p:italic r:id="rId52"/>
      <p:boldItalic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Ubuntu-bold.fntdata"/><Relationship Id="rId45" Type="http://schemas.openxmlformats.org/officeDocument/2006/relationships/font" Target="fonts/Ubuntu-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Ubuntu-boldItalic.fntdata"/><Relationship Id="rId47" Type="http://schemas.openxmlformats.org/officeDocument/2006/relationships/font" Target="fonts/Ubuntu-italic.fntdata"/><Relationship Id="rId49" Type="http://schemas.openxmlformats.org/officeDocument/2006/relationships/font" Target="fonts/Average-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5.xml"/><Relationship Id="rId55" Type="http://schemas.openxmlformats.org/officeDocument/2006/relationships/font" Target="fonts/Oswald-bold.fntdata"/><Relationship Id="rId10" Type="http://schemas.openxmlformats.org/officeDocument/2006/relationships/slide" Target="slides/slide4.xml"/><Relationship Id="rId54"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13c12e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13c12e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13c12e0c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13c12e0c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3c12e0c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3c12e0c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13c12e0c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13c12e0c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13c12e0c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13c12e0c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13c12e0c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13c12e0c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09e0bb9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09e0bb9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13c12e0c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13c12e0c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13c12e0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13c12e0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13c12e0c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13c12e0c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13c12e0c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13c12e0c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13c12e0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13c12e0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13c12e0c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13c12e0c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13c12e0c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13c12e0c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13c12e0c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13c12e0c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13c12e0c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13c12e0c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13c12e0c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13c12e0c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13c12e0c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13c12e0c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13c12e0c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13c12e0c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13c12e0c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13c12e0c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13c12e0c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13c12e0c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13c12e0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13c12e0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13c12e0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13c12e0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13c12e0c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13c12e0c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13c12e0c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13c12e0c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13c12e0c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13c12e0c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13c12e0c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13c12e0c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13c12e0c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13c12e0c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13c12e0c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13c12e0c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13c12e0c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13c12e0c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13c12e0c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13c12e0c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13c12e0c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13c12e0c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13c12e0c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13c12e0c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13c12e0c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3c12e0c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90002759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000275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13c12e0c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13c12e0c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13c12e0c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13c12e0c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13c12e0c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13c12e0c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amp; Footer" type="title">
  <p:cSld name="TITLE">
    <p:spTree>
      <p:nvGrpSpPr>
        <p:cNvPr id="10" name="Shape 10"/>
        <p:cNvGrpSpPr/>
        <p:nvPr/>
      </p:nvGrpSpPr>
      <p:grpSpPr>
        <a:xfrm>
          <a:off x="0" y="0"/>
          <a:ext cx="0" cy="0"/>
          <a:chOff x="0" y="0"/>
          <a:chExt cx="0" cy="0"/>
        </a:xfrm>
      </p:grpSpPr>
      <p:cxnSp>
        <p:nvCxnSpPr>
          <p:cNvPr id="11" name="Google Shape;11;p2"/>
          <p:cNvCxnSpPr>
            <a:endCxn id="12" idx="1"/>
          </p:cNvCxnSpPr>
          <p:nvPr/>
        </p:nvCxnSpPr>
        <p:spPr>
          <a:xfrm>
            <a:off x="311822" y="4819425"/>
            <a:ext cx="7578600" cy="0"/>
          </a:xfrm>
          <a:prstGeom prst="straightConnector1">
            <a:avLst/>
          </a:prstGeom>
          <a:noFill/>
          <a:ln cap="flat" cmpd="sng" w="9525">
            <a:solidFill>
              <a:srgbClr val="BFBFBF"/>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7890422" y="4622625"/>
            <a:ext cx="946450"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5" name="Shape 45"/>
        <p:cNvGrpSpPr/>
        <p:nvPr/>
      </p:nvGrpSpPr>
      <p:grpSpPr>
        <a:xfrm>
          <a:off x="0" y="0"/>
          <a:ext cx="0" cy="0"/>
          <a:chOff x="0" y="0"/>
          <a:chExt cx="0" cy="0"/>
        </a:xfrm>
      </p:grpSpPr>
      <p:sp>
        <p:nvSpPr>
          <p:cNvPr id="46" name="Google Shape;46;p1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2"/>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 name="Google Shape;52;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3" name="Shape 53"/>
        <p:cNvGrpSpPr/>
        <p:nvPr/>
      </p:nvGrpSpPr>
      <p:grpSpPr>
        <a:xfrm>
          <a:off x="0" y="0"/>
          <a:ext cx="0" cy="0"/>
          <a:chOff x="0" y="0"/>
          <a:chExt cx="0" cy="0"/>
        </a:xfrm>
      </p:grpSpPr>
      <p:sp>
        <p:nvSpPr>
          <p:cNvPr id="54" name="Google Shape;54;p1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6" name="Google Shape;56;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16"/>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2" name="Google Shape;62;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16"/>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4" name="Google Shape;64;p16"/>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65" name="Google Shape;65;p1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6" name="Google Shape;66;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69" name="Google Shape;69;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0" name="Shape 70"/>
        <p:cNvGrpSpPr/>
        <p:nvPr/>
      </p:nvGrpSpPr>
      <p:grpSpPr>
        <a:xfrm>
          <a:off x="0" y="0"/>
          <a:ext cx="0" cy="0"/>
          <a:chOff x="0" y="0"/>
          <a:chExt cx="0" cy="0"/>
        </a:xfrm>
      </p:grpSpPr>
      <p:sp>
        <p:nvSpPr>
          <p:cNvPr id="71" name="Google Shape;71;p18"/>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18"/>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3" name="Google Shape;73;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oter with right logo" type="title">
  <p:cSld name="TITLE">
    <p:spTree>
      <p:nvGrpSpPr>
        <p:cNvPr id="82" name="Shape 82"/>
        <p:cNvGrpSpPr/>
        <p:nvPr/>
      </p:nvGrpSpPr>
      <p:grpSpPr>
        <a:xfrm>
          <a:off x="0" y="0"/>
          <a:ext cx="0" cy="0"/>
          <a:chOff x="0" y="0"/>
          <a:chExt cx="0" cy="0"/>
        </a:xfrm>
      </p:grpSpPr>
      <p:cxnSp>
        <p:nvCxnSpPr>
          <p:cNvPr id="83" name="Google Shape;83;p21"/>
          <p:cNvCxnSpPr>
            <a:endCxn id="84" idx="1"/>
          </p:cNvCxnSpPr>
          <p:nvPr/>
        </p:nvCxnSpPr>
        <p:spPr>
          <a:xfrm>
            <a:off x="311822" y="4819425"/>
            <a:ext cx="7578600" cy="0"/>
          </a:xfrm>
          <a:prstGeom prst="straightConnector1">
            <a:avLst/>
          </a:prstGeom>
          <a:noFill/>
          <a:ln cap="flat" cmpd="sng" w="9525">
            <a:solidFill>
              <a:srgbClr val="BFBFBF"/>
            </a:solidFill>
            <a:prstDash val="solid"/>
            <a:round/>
            <a:headEnd len="med" w="med" type="none"/>
            <a:tailEnd len="med" w="med" type="none"/>
          </a:ln>
        </p:spPr>
      </p:cxnSp>
      <p:pic>
        <p:nvPicPr>
          <p:cNvPr id="84" name="Google Shape;84;p21"/>
          <p:cNvPicPr preferRelativeResize="0"/>
          <p:nvPr/>
        </p:nvPicPr>
        <p:blipFill>
          <a:blip r:embed="rId2">
            <a:alphaModFix/>
          </a:blip>
          <a:stretch>
            <a:fillRect/>
          </a:stretch>
        </p:blipFill>
        <p:spPr>
          <a:xfrm>
            <a:off x="7890422" y="4622625"/>
            <a:ext cx="946450"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TITLE_1">
    <p:spTree>
      <p:nvGrpSpPr>
        <p:cNvPr id="85" name="Shape 85"/>
        <p:cNvGrpSpPr/>
        <p:nvPr/>
      </p:nvGrpSpPr>
      <p:grpSpPr>
        <a:xfrm>
          <a:off x="0" y="0"/>
          <a:ext cx="0" cy="0"/>
          <a:chOff x="0" y="0"/>
          <a:chExt cx="0" cy="0"/>
        </a:xfrm>
      </p:grpSpPr>
      <p:pic>
        <p:nvPicPr>
          <p:cNvPr id="86" name="Google Shape;86;p22"/>
          <p:cNvPicPr preferRelativeResize="0"/>
          <p:nvPr/>
        </p:nvPicPr>
        <p:blipFill>
          <a:blip r:embed="rId2">
            <a:alphaModFix/>
          </a:blip>
          <a:stretch>
            <a:fillRect/>
          </a:stretch>
        </p:blipFill>
        <p:spPr>
          <a:xfrm>
            <a:off x="7587850" y="3934075"/>
            <a:ext cx="1479950" cy="1099400"/>
          </a:xfrm>
          <a:prstGeom prst="rect">
            <a:avLst/>
          </a:prstGeom>
          <a:noFill/>
          <a:ln>
            <a:noFill/>
          </a:ln>
        </p:spPr>
      </p:pic>
      <p:pic>
        <p:nvPicPr>
          <p:cNvPr id="87" name="Google Shape;87;p22"/>
          <p:cNvPicPr preferRelativeResize="0"/>
          <p:nvPr/>
        </p:nvPicPr>
        <p:blipFill>
          <a:blip r:embed="rId3">
            <a:alphaModFix/>
          </a:blip>
          <a:stretch>
            <a:fillRect/>
          </a:stretch>
        </p:blipFill>
        <p:spPr>
          <a:xfrm>
            <a:off x="7317900" y="4572043"/>
            <a:ext cx="106575" cy="455904"/>
          </a:xfrm>
          <a:prstGeom prst="rect">
            <a:avLst/>
          </a:prstGeom>
          <a:noFill/>
          <a:ln>
            <a:noFill/>
          </a:ln>
        </p:spPr>
      </p:pic>
      <p:sp>
        <p:nvSpPr>
          <p:cNvPr id="88" name="Google Shape;88;p22"/>
          <p:cNvSpPr txBox="1"/>
          <p:nvPr/>
        </p:nvSpPr>
        <p:spPr>
          <a:xfrm>
            <a:off x="3180325" y="4623250"/>
            <a:ext cx="4149000" cy="314100"/>
          </a:xfrm>
          <a:prstGeom prst="rect">
            <a:avLst/>
          </a:prstGeom>
          <a:noFill/>
          <a:ln>
            <a:noFill/>
          </a:ln>
        </p:spPr>
        <p:txBody>
          <a:bodyPr anchorCtr="0" anchor="t" bIns="91425" lIns="91425" spcFirstLastPara="1" rIns="91425" wrap="square" tIns="91425">
            <a:noAutofit/>
          </a:bodyPr>
          <a:lstStyle/>
          <a:p>
            <a:pPr indent="0" lvl="0" marL="0" rtl="0" algn="r">
              <a:lnSpc>
                <a:spcPct val="130000"/>
              </a:lnSpc>
              <a:spcBef>
                <a:spcPts val="0"/>
              </a:spcBef>
              <a:spcAft>
                <a:spcPts val="0"/>
              </a:spcAft>
              <a:buClr>
                <a:schemeClr val="dk1"/>
              </a:buClr>
              <a:buSzPts val="1100"/>
              <a:buFont typeface="Arial"/>
              <a:buNone/>
            </a:pPr>
            <a:r>
              <a:rPr i="1" lang="en" sz="1200">
                <a:solidFill>
                  <a:srgbClr val="BFBFBF"/>
                </a:solidFill>
              </a:rPr>
              <a:t>Respectfully presented by</a:t>
            </a:r>
            <a:endParaRPr i="1" sz="1200">
              <a:solidFill>
                <a:srgbClr val="BFBFBF"/>
              </a:solidFill>
            </a:endParaRPr>
          </a:p>
          <a:p>
            <a:pPr indent="0" lvl="0" marL="0" rtl="0" algn="r">
              <a:spcBef>
                <a:spcPts val="0"/>
              </a:spcBef>
              <a:spcAft>
                <a:spcPts val="0"/>
              </a:spcAft>
              <a:buNone/>
            </a:pPr>
            <a:r>
              <a:t/>
            </a:r>
            <a:endParaRPr sz="1200"/>
          </a:p>
        </p:txBody>
      </p:sp>
      <p:sp>
        <p:nvSpPr>
          <p:cNvPr id="89" name="Google Shape;89;p22"/>
          <p:cNvSpPr txBox="1"/>
          <p:nvPr>
            <p:ph type="title"/>
          </p:nvPr>
        </p:nvSpPr>
        <p:spPr>
          <a:xfrm>
            <a:off x="-175" y="846625"/>
            <a:ext cx="9144000" cy="837600"/>
          </a:xfrm>
          <a:prstGeom prst="rect">
            <a:avLst/>
          </a:prstGeom>
        </p:spPr>
        <p:txBody>
          <a:bodyPr anchorCtr="0" anchor="t" bIns="91425" lIns="91425" spcFirstLastPara="1" rIns="91425" wrap="square" tIns="91425"/>
          <a:lstStyle>
            <a:lvl1pPr lvl="0" rtl="0" algn="ctr">
              <a:spcBef>
                <a:spcPts val="0"/>
              </a:spcBef>
              <a:spcAft>
                <a:spcPts val="0"/>
              </a:spcAft>
              <a:buNone/>
              <a:defRPr sz="48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0" name="Google Shape;90;p22"/>
          <p:cNvSpPr txBox="1"/>
          <p:nvPr>
            <p:ph idx="2" type="title"/>
          </p:nvPr>
        </p:nvSpPr>
        <p:spPr>
          <a:xfrm>
            <a:off x="0" y="2237950"/>
            <a:ext cx="9111900" cy="837600"/>
          </a:xfrm>
          <a:prstGeom prst="rect">
            <a:avLst/>
          </a:prstGeom>
        </p:spPr>
        <p:txBody>
          <a:bodyPr anchorCtr="0" anchor="t" bIns="91425" lIns="91425" spcFirstLastPara="1" rIns="91425" wrap="square" tIns="91425"/>
          <a:lstStyle>
            <a:lvl1pPr lvl="0" rtl="0" algn="ctr">
              <a:spcBef>
                <a:spcPts val="0"/>
              </a:spcBef>
              <a:spcAft>
                <a:spcPts val="0"/>
              </a:spcAft>
              <a:buNone/>
              <a:defRPr sz="48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1" name="Google Shape;91;p22"/>
          <p:cNvSpPr txBox="1"/>
          <p:nvPr>
            <p:ph idx="1" type="subTitle"/>
          </p:nvPr>
        </p:nvSpPr>
        <p:spPr>
          <a:xfrm>
            <a:off x="0" y="1684221"/>
            <a:ext cx="9144000" cy="728100"/>
          </a:xfrm>
          <a:prstGeom prst="rect">
            <a:avLst/>
          </a:prstGeom>
        </p:spPr>
        <p:txBody>
          <a:bodyPr anchorCtr="0" anchor="t" bIns="91425" lIns="91425" spcFirstLastPara="1" rIns="91425" wrap="square" tIns="91425"/>
          <a:lstStyle>
            <a:lvl1pPr lvl="0" rtl="0" algn="ctr">
              <a:spcBef>
                <a:spcPts val="0"/>
              </a:spcBef>
              <a:spcAft>
                <a:spcPts val="0"/>
              </a:spcAft>
              <a:buNone/>
              <a:defRPr i="1" sz="3000">
                <a:solidFill>
                  <a:srgbClr val="316981"/>
                </a:solidFill>
                <a:latin typeface="Ubuntu"/>
                <a:ea typeface="Ubuntu"/>
                <a:cs typeface="Ubuntu"/>
                <a:sym typeface="Ubuntu"/>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92" name="Google Shape;9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51A465"/>
        </a:solidFill>
      </p:bgPr>
    </p:bg>
    <p:spTree>
      <p:nvGrpSpPr>
        <p:cNvPr id="13" name="Shape 13"/>
        <p:cNvGrpSpPr/>
        <p:nvPr/>
      </p:nvGrpSpPr>
      <p:grpSpPr>
        <a:xfrm>
          <a:off x="0" y="0"/>
          <a:ext cx="0" cy="0"/>
          <a:chOff x="0" y="0"/>
          <a:chExt cx="0" cy="0"/>
        </a:xfrm>
      </p:grpSpPr>
      <p:sp>
        <p:nvSpPr>
          <p:cNvPr id="14" name="Google Shape;14;p3"/>
          <p:cNvSpPr txBox="1"/>
          <p:nvPr/>
        </p:nvSpPr>
        <p:spPr>
          <a:xfrm>
            <a:off x="377325" y="2175125"/>
            <a:ext cx="44544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F3F3F3"/>
                </a:solidFill>
                <a:latin typeface="Helvetica Neue"/>
                <a:ea typeface="Helvetica Neue"/>
                <a:cs typeface="Helvetica Neue"/>
                <a:sym typeface="Helvetica Neue"/>
              </a:rPr>
              <a:t>Header Space</a:t>
            </a:r>
            <a:endParaRPr sz="6000">
              <a:solidFill>
                <a:srgbClr val="F3F3F3"/>
              </a:solidFill>
              <a:latin typeface="Helvetica Neue"/>
              <a:ea typeface="Helvetica Neue"/>
              <a:cs typeface="Helvetica Neue"/>
              <a:sym typeface="Helvetica Neue"/>
            </a:endParaRPr>
          </a:p>
          <a:p>
            <a:pPr indent="0" lvl="0" marL="0" rtl="0">
              <a:spcBef>
                <a:spcPts val="0"/>
              </a:spcBef>
              <a:spcAft>
                <a:spcPts val="0"/>
              </a:spcAft>
              <a:buNone/>
            </a:pPr>
            <a:r>
              <a:t/>
            </a:r>
            <a:endParaRPr/>
          </a:p>
        </p:txBody>
      </p:sp>
      <p:sp>
        <p:nvSpPr>
          <p:cNvPr id="15" name="Google Shape;15;p3"/>
          <p:cNvSpPr txBox="1"/>
          <p:nvPr/>
        </p:nvSpPr>
        <p:spPr>
          <a:xfrm>
            <a:off x="377325" y="3068025"/>
            <a:ext cx="4454400" cy="16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3F3F3"/>
                </a:solidFill>
                <a:latin typeface="Helvetica Neue"/>
                <a:ea typeface="Helvetica Neue"/>
                <a:cs typeface="Helvetica Neue"/>
                <a:sym typeface="Helvetica Neue"/>
              </a:rPr>
              <a:t>Header description</a:t>
            </a:r>
            <a:endParaRPr sz="1800">
              <a:solidFill>
                <a:srgbClr val="F3F3F3"/>
              </a:solidFill>
              <a:latin typeface="Helvetica Neue"/>
              <a:ea typeface="Helvetica Neue"/>
              <a:cs typeface="Helvetica Neue"/>
              <a:sym typeface="Helvetica Neue"/>
            </a:endParaRPr>
          </a:p>
          <a:p>
            <a:pPr indent="0" lvl="0" marL="0" rtl="0">
              <a:spcBef>
                <a:spcPts val="0"/>
              </a:spcBef>
              <a:spcAft>
                <a:spcPts val="0"/>
              </a:spcAft>
              <a:buNone/>
            </a:pPr>
            <a:r>
              <a:t/>
            </a:r>
            <a:endParaRPr sz="1800"/>
          </a:p>
        </p:txBody>
      </p:sp>
      <p:sp>
        <p:nvSpPr>
          <p:cNvPr id="16" name="Google Shape;16;p3"/>
          <p:cNvSpPr txBox="1"/>
          <p:nvPr/>
        </p:nvSpPr>
        <p:spPr>
          <a:xfrm>
            <a:off x="377325" y="1432633"/>
            <a:ext cx="4454400" cy="94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0">
                <a:solidFill>
                  <a:srgbClr val="F3F3F3"/>
                </a:solidFill>
                <a:latin typeface="Helvetica Neue"/>
                <a:ea typeface="Helvetica Neue"/>
                <a:cs typeface="Helvetica Neue"/>
                <a:sym typeface="Helvetica Neue"/>
              </a:rPr>
              <a:t>Section</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F1B87E"/>
        </a:solidFill>
      </p:bgPr>
    </p:bg>
    <p:spTree>
      <p:nvGrpSpPr>
        <p:cNvPr id="93" name="Shape 93"/>
        <p:cNvGrpSpPr/>
        <p:nvPr/>
      </p:nvGrpSpPr>
      <p:grpSpPr>
        <a:xfrm>
          <a:off x="0" y="0"/>
          <a:ext cx="0" cy="0"/>
          <a:chOff x="0" y="0"/>
          <a:chExt cx="0" cy="0"/>
        </a:xfrm>
      </p:grpSpPr>
      <p:sp>
        <p:nvSpPr>
          <p:cNvPr id="94" name="Google Shape;94;p23"/>
          <p:cNvSpPr txBox="1"/>
          <p:nvPr/>
        </p:nvSpPr>
        <p:spPr>
          <a:xfrm>
            <a:off x="3299575" y="2175125"/>
            <a:ext cx="44544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316981"/>
              </a:solidFill>
            </a:endParaRPr>
          </a:p>
        </p:txBody>
      </p:sp>
      <p:sp>
        <p:nvSpPr>
          <p:cNvPr id="95" name="Google Shape;95;p23"/>
          <p:cNvSpPr txBox="1"/>
          <p:nvPr>
            <p:ph type="title"/>
          </p:nvPr>
        </p:nvSpPr>
        <p:spPr>
          <a:xfrm>
            <a:off x="373250" y="1756900"/>
            <a:ext cx="8857800" cy="937800"/>
          </a:xfrm>
          <a:prstGeom prst="rect">
            <a:avLst/>
          </a:prstGeom>
        </p:spPr>
        <p:txBody>
          <a:bodyPr anchorCtr="0" anchor="t" bIns="91425" lIns="91425" spcFirstLastPara="1" rIns="91425" wrap="square" tIns="91425"/>
          <a:lstStyle>
            <a:lvl1pPr lvl="0" rtl="0">
              <a:spcBef>
                <a:spcPts val="0"/>
              </a:spcBef>
              <a:spcAft>
                <a:spcPts val="0"/>
              </a:spcAft>
              <a:buNone/>
              <a:defRPr sz="60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6" name="Google Shape;96;p23"/>
          <p:cNvSpPr txBox="1"/>
          <p:nvPr>
            <p:ph idx="1" type="subTitle"/>
          </p:nvPr>
        </p:nvSpPr>
        <p:spPr>
          <a:xfrm>
            <a:off x="473375" y="2694700"/>
            <a:ext cx="4752000" cy="801000"/>
          </a:xfrm>
          <a:prstGeom prst="rect">
            <a:avLst/>
          </a:prstGeom>
        </p:spPr>
        <p:txBody>
          <a:bodyPr anchorCtr="0" anchor="t" bIns="91425" lIns="91425" spcFirstLastPara="1" rIns="91425" wrap="square" tIns="91425"/>
          <a:lstStyle>
            <a:lvl1pPr lvl="0" rtl="0">
              <a:spcBef>
                <a:spcPts val="0"/>
              </a:spcBef>
              <a:spcAft>
                <a:spcPts val="0"/>
              </a:spcAft>
              <a:buNone/>
              <a:defRPr sz="2400">
                <a:solidFill>
                  <a:schemeClr val="lt1"/>
                </a:solidFill>
                <a:latin typeface="Ubuntu"/>
                <a:ea typeface="Ubuntu"/>
                <a:cs typeface="Ubuntu"/>
                <a:sym typeface="Ubuntu"/>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7" name="Google Shape;9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body copy">
  <p:cSld name="TITLE_ONLY_4">
    <p:spTree>
      <p:nvGrpSpPr>
        <p:cNvPr id="98" name="Shape 98"/>
        <p:cNvGrpSpPr/>
        <p:nvPr/>
      </p:nvGrpSpPr>
      <p:grpSpPr>
        <a:xfrm>
          <a:off x="0" y="0"/>
          <a:ext cx="0" cy="0"/>
          <a:chOff x="0" y="0"/>
          <a:chExt cx="0" cy="0"/>
        </a:xfrm>
      </p:grpSpPr>
      <p:sp>
        <p:nvSpPr>
          <p:cNvPr id="99" name="Google Shape;99;p24"/>
          <p:cNvSpPr/>
          <p:nvPr/>
        </p:nvSpPr>
        <p:spPr>
          <a:xfrm>
            <a:off x="0" y="0"/>
            <a:ext cx="9163500" cy="1353900"/>
          </a:xfrm>
          <a:prstGeom prst="rect">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4"/>
          <p:cNvSpPr txBox="1"/>
          <p:nvPr>
            <p:ph type="title"/>
          </p:nvPr>
        </p:nvSpPr>
        <p:spPr>
          <a:xfrm>
            <a:off x="209375" y="369876"/>
            <a:ext cx="8056800" cy="813600"/>
          </a:xfrm>
          <a:prstGeom prst="rect">
            <a:avLst/>
          </a:prstGeom>
        </p:spPr>
        <p:txBody>
          <a:bodyPr anchorCtr="0" anchor="t" bIns="91425" lIns="91425" spcFirstLastPara="1" rIns="91425" wrap="square" tIns="91425"/>
          <a:lstStyle>
            <a:lvl1pPr lvl="0" rtl="0">
              <a:spcBef>
                <a:spcPts val="0"/>
              </a:spcBef>
              <a:spcAft>
                <a:spcPts val="0"/>
              </a:spcAft>
              <a:buNone/>
              <a:defRPr sz="3600">
                <a:solidFill>
                  <a:srgbClr val="316981"/>
                </a:solidFill>
                <a:latin typeface="Ubuntu"/>
                <a:ea typeface="Ubuntu"/>
                <a:cs typeface="Ubuntu"/>
                <a:sym typeface="Ubuntu"/>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1" name="Google Shape;101;p24"/>
          <p:cNvSpPr txBox="1"/>
          <p:nvPr>
            <p:ph idx="1" type="body"/>
          </p:nvPr>
        </p:nvSpPr>
        <p:spPr>
          <a:xfrm>
            <a:off x="482500" y="1720575"/>
            <a:ext cx="5025000" cy="2740200"/>
          </a:xfrm>
          <a:prstGeom prst="rect">
            <a:avLst/>
          </a:prstGeom>
        </p:spPr>
        <p:txBody>
          <a:bodyPr anchorCtr="0" anchor="t" bIns="91425" lIns="91425" spcFirstLastPara="1" rIns="91425" wrap="square" tIns="91425"/>
          <a:lstStyle>
            <a:lvl1pPr indent="-330200" lvl="0" marL="457200" rtl="0">
              <a:lnSpc>
                <a:spcPct val="150000"/>
              </a:lnSpc>
              <a:spcBef>
                <a:spcPts val="0"/>
              </a:spcBef>
              <a:spcAft>
                <a:spcPts val="0"/>
              </a:spcAft>
              <a:buClr>
                <a:srgbClr val="7F7F7F"/>
              </a:buClr>
              <a:buSzPts val="1600"/>
              <a:buFont typeface="Ubuntu"/>
              <a:buChar char="●"/>
              <a:defRPr sz="1600">
                <a:solidFill>
                  <a:srgbClr val="7F7F7F"/>
                </a:solidFill>
                <a:latin typeface="Ubuntu"/>
                <a:ea typeface="Ubuntu"/>
                <a:cs typeface="Ubuntu"/>
                <a:sym typeface="Ubuntu"/>
              </a:defRPr>
            </a:lvl1pPr>
            <a:lvl2pPr indent="-304800" lvl="1" marL="914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2pPr>
            <a:lvl3pPr indent="-304800" lvl="2" marL="1371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3pPr>
            <a:lvl4pPr indent="-304800" lvl="3" marL="18288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4pPr>
            <a:lvl5pPr indent="-304800" lvl="4" marL="22860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5pPr>
            <a:lvl6pPr indent="-304800" lvl="5" marL="27432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6pPr>
            <a:lvl7pPr indent="-304800" lvl="6" marL="3200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7pPr>
            <a:lvl8pPr indent="-304800" lvl="7" marL="3657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8pPr>
            <a:lvl9pPr indent="-304800" lvl="8" marL="4114800" rtl="0">
              <a:lnSpc>
                <a:spcPct val="150000"/>
              </a:lnSpc>
              <a:spcBef>
                <a:spcPts val="1600"/>
              </a:spcBef>
              <a:spcAft>
                <a:spcPts val="1600"/>
              </a:spcAft>
              <a:buClr>
                <a:srgbClr val="7F7F7F"/>
              </a:buClr>
              <a:buSzPts val="1200"/>
              <a:buFont typeface="Ubuntu"/>
              <a:buChar char="■"/>
              <a:defRPr sz="1200">
                <a:solidFill>
                  <a:srgbClr val="7F7F7F"/>
                </a:solidFill>
                <a:latin typeface="Ubuntu"/>
                <a:ea typeface="Ubuntu"/>
                <a:cs typeface="Ubuntu"/>
                <a:sym typeface="Ubuntu"/>
              </a:defRPr>
            </a:lvl9pPr>
          </a:lstStyle>
          <a:p/>
        </p:txBody>
      </p:sp>
      <p:cxnSp>
        <p:nvCxnSpPr>
          <p:cNvPr id="102" name="Google Shape;102;p24"/>
          <p:cNvCxnSpPr>
            <a:endCxn id="103" idx="1"/>
          </p:cNvCxnSpPr>
          <p:nvPr/>
        </p:nvCxnSpPr>
        <p:spPr>
          <a:xfrm>
            <a:off x="311822" y="4819425"/>
            <a:ext cx="7578600" cy="0"/>
          </a:xfrm>
          <a:prstGeom prst="straightConnector1">
            <a:avLst/>
          </a:prstGeom>
          <a:noFill/>
          <a:ln cap="flat" cmpd="sng" w="9525">
            <a:solidFill>
              <a:srgbClr val="BFBFBF"/>
            </a:solidFill>
            <a:prstDash val="solid"/>
            <a:round/>
            <a:headEnd len="med" w="med" type="none"/>
            <a:tailEnd len="med" w="med" type="none"/>
          </a:ln>
        </p:spPr>
      </p:cxnSp>
      <p:pic>
        <p:nvPicPr>
          <p:cNvPr id="103" name="Google Shape;103;p24"/>
          <p:cNvPicPr preferRelativeResize="0"/>
          <p:nvPr/>
        </p:nvPicPr>
        <p:blipFill>
          <a:blip r:embed="rId2">
            <a:alphaModFix/>
          </a:blip>
          <a:stretch>
            <a:fillRect/>
          </a:stretch>
        </p:blipFill>
        <p:spPr>
          <a:xfrm>
            <a:off x="7890422" y="4622625"/>
            <a:ext cx="946450"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with subhead">
  <p:cSld name="TITLE_ONLY_3">
    <p:spTree>
      <p:nvGrpSpPr>
        <p:cNvPr id="104" name="Shape 104"/>
        <p:cNvGrpSpPr/>
        <p:nvPr/>
      </p:nvGrpSpPr>
      <p:grpSpPr>
        <a:xfrm>
          <a:off x="0" y="0"/>
          <a:ext cx="0" cy="0"/>
          <a:chOff x="0" y="0"/>
          <a:chExt cx="0" cy="0"/>
        </a:xfrm>
      </p:grpSpPr>
      <p:sp>
        <p:nvSpPr>
          <p:cNvPr id="105" name="Google Shape;105;p25"/>
          <p:cNvSpPr/>
          <p:nvPr/>
        </p:nvSpPr>
        <p:spPr>
          <a:xfrm>
            <a:off x="0" y="0"/>
            <a:ext cx="9163500" cy="1353900"/>
          </a:xfrm>
          <a:prstGeom prst="rect">
            <a:avLst/>
          </a:prstGeom>
          <a:solidFill>
            <a:srgbClr val="F1B87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25"/>
          <p:cNvSpPr txBox="1"/>
          <p:nvPr>
            <p:ph type="title"/>
          </p:nvPr>
        </p:nvSpPr>
        <p:spPr>
          <a:xfrm>
            <a:off x="209375" y="239049"/>
            <a:ext cx="9067200" cy="698700"/>
          </a:xfrm>
          <a:prstGeom prst="rect">
            <a:avLst/>
          </a:prstGeom>
        </p:spPr>
        <p:txBody>
          <a:bodyPr anchorCtr="0" anchor="t" bIns="91425" lIns="91425" spcFirstLastPara="1" rIns="91425" wrap="square" tIns="91425"/>
          <a:lstStyle>
            <a:lvl1pPr lvl="0" rtl="0">
              <a:spcBef>
                <a:spcPts val="0"/>
              </a:spcBef>
              <a:spcAft>
                <a:spcPts val="0"/>
              </a:spcAft>
              <a:buNone/>
              <a:defRPr sz="3600">
                <a:solidFill>
                  <a:srgbClr val="316981"/>
                </a:solidFill>
                <a:latin typeface="Ubuntu"/>
                <a:ea typeface="Ubuntu"/>
                <a:cs typeface="Ubuntu"/>
                <a:sym typeface="Ubuntu"/>
              </a:defRPr>
            </a:lvl1pPr>
            <a:lvl2pPr lvl="1" rtl="0">
              <a:spcBef>
                <a:spcPts val="0"/>
              </a:spcBef>
              <a:spcAft>
                <a:spcPts val="0"/>
              </a:spcAft>
              <a:buNone/>
              <a:defRPr sz="3600">
                <a:latin typeface="Ubuntu"/>
                <a:ea typeface="Ubuntu"/>
                <a:cs typeface="Ubuntu"/>
                <a:sym typeface="Ubuntu"/>
              </a:defRPr>
            </a:lvl2pPr>
            <a:lvl3pPr lvl="2" rtl="0">
              <a:spcBef>
                <a:spcPts val="0"/>
              </a:spcBef>
              <a:spcAft>
                <a:spcPts val="0"/>
              </a:spcAft>
              <a:buNone/>
              <a:defRPr sz="3600">
                <a:latin typeface="Ubuntu"/>
                <a:ea typeface="Ubuntu"/>
                <a:cs typeface="Ubuntu"/>
                <a:sym typeface="Ubuntu"/>
              </a:defRPr>
            </a:lvl3pPr>
            <a:lvl4pPr lvl="3" rtl="0">
              <a:spcBef>
                <a:spcPts val="0"/>
              </a:spcBef>
              <a:spcAft>
                <a:spcPts val="0"/>
              </a:spcAft>
              <a:buNone/>
              <a:defRPr sz="3600">
                <a:latin typeface="Ubuntu"/>
                <a:ea typeface="Ubuntu"/>
                <a:cs typeface="Ubuntu"/>
                <a:sym typeface="Ubuntu"/>
              </a:defRPr>
            </a:lvl4pPr>
            <a:lvl5pPr lvl="4" rtl="0">
              <a:spcBef>
                <a:spcPts val="0"/>
              </a:spcBef>
              <a:spcAft>
                <a:spcPts val="0"/>
              </a:spcAft>
              <a:buNone/>
              <a:defRPr sz="3600">
                <a:latin typeface="Ubuntu"/>
                <a:ea typeface="Ubuntu"/>
                <a:cs typeface="Ubuntu"/>
                <a:sym typeface="Ubuntu"/>
              </a:defRPr>
            </a:lvl5pPr>
            <a:lvl6pPr lvl="5" rtl="0">
              <a:spcBef>
                <a:spcPts val="0"/>
              </a:spcBef>
              <a:spcAft>
                <a:spcPts val="0"/>
              </a:spcAft>
              <a:buNone/>
              <a:defRPr sz="3600">
                <a:latin typeface="Ubuntu"/>
                <a:ea typeface="Ubuntu"/>
                <a:cs typeface="Ubuntu"/>
                <a:sym typeface="Ubuntu"/>
              </a:defRPr>
            </a:lvl6pPr>
            <a:lvl7pPr lvl="6" rtl="0">
              <a:spcBef>
                <a:spcPts val="0"/>
              </a:spcBef>
              <a:spcAft>
                <a:spcPts val="0"/>
              </a:spcAft>
              <a:buNone/>
              <a:defRPr sz="3600">
                <a:latin typeface="Ubuntu"/>
                <a:ea typeface="Ubuntu"/>
                <a:cs typeface="Ubuntu"/>
                <a:sym typeface="Ubuntu"/>
              </a:defRPr>
            </a:lvl7pPr>
            <a:lvl8pPr lvl="7" rtl="0">
              <a:spcBef>
                <a:spcPts val="0"/>
              </a:spcBef>
              <a:spcAft>
                <a:spcPts val="0"/>
              </a:spcAft>
              <a:buNone/>
              <a:defRPr sz="3600">
                <a:latin typeface="Ubuntu"/>
                <a:ea typeface="Ubuntu"/>
                <a:cs typeface="Ubuntu"/>
                <a:sym typeface="Ubuntu"/>
              </a:defRPr>
            </a:lvl8pPr>
            <a:lvl9pPr lvl="8" rtl="0">
              <a:spcBef>
                <a:spcPts val="0"/>
              </a:spcBef>
              <a:spcAft>
                <a:spcPts val="0"/>
              </a:spcAft>
              <a:buNone/>
              <a:defRPr sz="3600">
                <a:latin typeface="Ubuntu"/>
                <a:ea typeface="Ubuntu"/>
                <a:cs typeface="Ubuntu"/>
                <a:sym typeface="Ubuntu"/>
              </a:defRPr>
            </a:lvl9pPr>
          </a:lstStyle>
          <a:p/>
        </p:txBody>
      </p:sp>
      <p:sp>
        <p:nvSpPr>
          <p:cNvPr id="107" name="Google Shape;107;p25"/>
          <p:cNvSpPr txBox="1"/>
          <p:nvPr>
            <p:ph idx="1" type="subTitle"/>
          </p:nvPr>
        </p:nvSpPr>
        <p:spPr>
          <a:xfrm>
            <a:off x="258264" y="767061"/>
            <a:ext cx="4906800" cy="837600"/>
          </a:xfrm>
          <a:prstGeom prst="rect">
            <a:avLst/>
          </a:prstGeom>
        </p:spPr>
        <p:txBody>
          <a:bodyPr anchorCtr="0" anchor="t" bIns="91425" lIns="91425" spcFirstLastPara="1" rIns="91425" wrap="square" tIns="91425"/>
          <a:lstStyle>
            <a:lvl1pPr lvl="0" rtl="0">
              <a:spcBef>
                <a:spcPts val="0"/>
              </a:spcBef>
              <a:spcAft>
                <a:spcPts val="0"/>
              </a:spcAft>
              <a:buNone/>
              <a:defRPr sz="2000">
                <a:solidFill>
                  <a:schemeClr val="lt1"/>
                </a:solidFill>
                <a:latin typeface="Ubuntu"/>
                <a:ea typeface="Ubuntu"/>
                <a:cs typeface="Ubuntu"/>
                <a:sym typeface="Ubuntu"/>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cxnSp>
        <p:nvCxnSpPr>
          <p:cNvPr id="108" name="Google Shape;108;p25"/>
          <p:cNvCxnSpPr/>
          <p:nvPr/>
        </p:nvCxnSpPr>
        <p:spPr>
          <a:xfrm>
            <a:off x="311700" y="4819425"/>
            <a:ext cx="7207800" cy="0"/>
          </a:xfrm>
          <a:prstGeom prst="straightConnector1">
            <a:avLst/>
          </a:prstGeom>
          <a:noFill/>
          <a:ln cap="flat" cmpd="sng" w="9525">
            <a:solidFill>
              <a:srgbClr val="BFBFBF"/>
            </a:solidFill>
            <a:prstDash val="solid"/>
            <a:round/>
            <a:headEnd len="med" w="med" type="none"/>
            <a:tailEnd len="med" w="med" type="none"/>
          </a:ln>
        </p:spPr>
      </p:cxnSp>
      <p:pic>
        <p:nvPicPr>
          <p:cNvPr id="109" name="Google Shape;109;p25"/>
          <p:cNvPicPr preferRelativeResize="0"/>
          <p:nvPr/>
        </p:nvPicPr>
        <p:blipFill>
          <a:blip r:embed="rId2">
            <a:alphaModFix/>
          </a:blip>
          <a:stretch>
            <a:fillRect/>
          </a:stretch>
        </p:blipFill>
        <p:spPr>
          <a:xfrm>
            <a:off x="7587850" y="3934075"/>
            <a:ext cx="1479950" cy="1099400"/>
          </a:xfrm>
          <a:prstGeom prst="rect">
            <a:avLst/>
          </a:prstGeom>
          <a:noFill/>
          <a:ln>
            <a:noFill/>
          </a:ln>
        </p:spPr>
      </p:pic>
      <p:sp>
        <p:nvSpPr>
          <p:cNvPr id="110" name="Google Shape;110;p25"/>
          <p:cNvSpPr txBox="1"/>
          <p:nvPr>
            <p:ph idx="2" type="body"/>
          </p:nvPr>
        </p:nvSpPr>
        <p:spPr>
          <a:xfrm>
            <a:off x="482500" y="1720575"/>
            <a:ext cx="5025000" cy="2740200"/>
          </a:xfrm>
          <a:prstGeom prst="rect">
            <a:avLst/>
          </a:prstGeom>
        </p:spPr>
        <p:txBody>
          <a:bodyPr anchorCtr="0" anchor="t" bIns="91425" lIns="91425" spcFirstLastPara="1" rIns="91425" wrap="square" tIns="91425"/>
          <a:lstStyle>
            <a:lvl1pPr indent="-330200" lvl="0" marL="457200" rtl="0">
              <a:lnSpc>
                <a:spcPct val="150000"/>
              </a:lnSpc>
              <a:spcBef>
                <a:spcPts val="0"/>
              </a:spcBef>
              <a:spcAft>
                <a:spcPts val="0"/>
              </a:spcAft>
              <a:buClr>
                <a:srgbClr val="7F7F7F"/>
              </a:buClr>
              <a:buSzPts val="1600"/>
              <a:buFont typeface="Ubuntu"/>
              <a:buChar char="●"/>
              <a:defRPr sz="1600">
                <a:solidFill>
                  <a:srgbClr val="7F7F7F"/>
                </a:solidFill>
                <a:latin typeface="Ubuntu"/>
                <a:ea typeface="Ubuntu"/>
                <a:cs typeface="Ubuntu"/>
                <a:sym typeface="Ubuntu"/>
              </a:defRPr>
            </a:lvl1pPr>
            <a:lvl2pPr indent="-304800" lvl="1" marL="914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2pPr>
            <a:lvl3pPr indent="-304800" lvl="2" marL="1371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3pPr>
            <a:lvl4pPr indent="-304800" lvl="3" marL="18288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4pPr>
            <a:lvl5pPr indent="-304800" lvl="4" marL="22860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5pPr>
            <a:lvl6pPr indent="-304800" lvl="5" marL="27432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6pPr>
            <a:lvl7pPr indent="-304800" lvl="6" marL="32004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7pPr>
            <a:lvl8pPr indent="-304800" lvl="7" marL="3657600" rtl="0">
              <a:lnSpc>
                <a:spcPct val="150000"/>
              </a:lnSpc>
              <a:spcBef>
                <a:spcPts val="1600"/>
              </a:spcBef>
              <a:spcAft>
                <a:spcPts val="0"/>
              </a:spcAft>
              <a:buClr>
                <a:srgbClr val="7F7F7F"/>
              </a:buClr>
              <a:buSzPts val="1200"/>
              <a:buFont typeface="Ubuntu"/>
              <a:buChar char="○"/>
              <a:defRPr sz="1200">
                <a:solidFill>
                  <a:srgbClr val="7F7F7F"/>
                </a:solidFill>
                <a:latin typeface="Ubuntu"/>
                <a:ea typeface="Ubuntu"/>
                <a:cs typeface="Ubuntu"/>
                <a:sym typeface="Ubuntu"/>
              </a:defRPr>
            </a:lvl8pPr>
            <a:lvl9pPr indent="-304800" lvl="8" marL="4114800" rtl="0">
              <a:lnSpc>
                <a:spcPct val="150000"/>
              </a:lnSpc>
              <a:spcBef>
                <a:spcPts val="1600"/>
              </a:spcBef>
              <a:spcAft>
                <a:spcPts val="1600"/>
              </a:spcAft>
              <a:buClr>
                <a:srgbClr val="7F7F7F"/>
              </a:buClr>
              <a:buSzPts val="1200"/>
              <a:buFont typeface="Ubuntu"/>
              <a:buChar char="■"/>
              <a:defRPr sz="1200">
                <a:solidFill>
                  <a:srgbClr val="7F7F7F"/>
                </a:solidFill>
                <a:latin typeface="Ubuntu"/>
                <a:ea typeface="Ubuntu"/>
                <a:cs typeface="Ubuntu"/>
                <a:sym typeface="Ubuntu"/>
              </a:defRPr>
            </a:lvl9pPr>
          </a:lstStyle>
          <a:p/>
        </p:txBody>
      </p:sp>
      <p:sp>
        <p:nvSpPr>
          <p:cNvPr id="111" name="Google Shape;11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7F7F7F"/>
                </a:solidFill>
                <a:latin typeface="Ubuntu"/>
                <a:ea typeface="Ubuntu"/>
                <a:cs typeface="Ubuntu"/>
                <a:sym typeface="Ubuntu"/>
              </a:defRPr>
            </a:lvl1pPr>
            <a:lvl2pPr lvl="1" rtl="0">
              <a:buNone/>
              <a:defRPr>
                <a:solidFill>
                  <a:srgbClr val="7F7F7F"/>
                </a:solidFill>
                <a:latin typeface="Ubuntu"/>
                <a:ea typeface="Ubuntu"/>
                <a:cs typeface="Ubuntu"/>
                <a:sym typeface="Ubuntu"/>
              </a:defRPr>
            </a:lvl2pPr>
            <a:lvl3pPr lvl="2" rtl="0">
              <a:buNone/>
              <a:defRPr>
                <a:solidFill>
                  <a:srgbClr val="7F7F7F"/>
                </a:solidFill>
                <a:latin typeface="Ubuntu"/>
                <a:ea typeface="Ubuntu"/>
                <a:cs typeface="Ubuntu"/>
                <a:sym typeface="Ubuntu"/>
              </a:defRPr>
            </a:lvl3pPr>
            <a:lvl4pPr lvl="3" rtl="0">
              <a:buNone/>
              <a:defRPr>
                <a:solidFill>
                  <a:srgbClr val="7F7F7F"/>
                </a:solidFill>
                <a:latin typeface="Ubuntu"/>
                <a:ea typeface="Ubuntu"/>
                <a:cs typeface="Ubuntu"/>
                <a:sym typeface="Ubuntu"/>
              </a:defRPr>
            </a:lvl4pPr>
            <a:lvl5pPr lvl="4" rtl="0">
              <a:buNone/>
              <a:defRPr>
                <a:solidFill>
                  <a:srgbClr val="7F7F7F"/>
                </a:solidFill>
                <a:latin typeface="Ubuntu"/>
                <a:ea typeface="Ubuntu"/>
                <a:cs typeface="Ubuntu"/>
                <a:sym typeface="Ubuntu"/>
              </a:defRPr>
            </a:lvl5pPr>
            <a:lvl6pPr lvl="5" rtl="0">
              <a:buNone/>
              <a:defRPr>
                <a:solidFill>
                  <a:srgbClr val="7F7F7F"/>
                </a:solidFill>
                <a:latin typeface="Ubuntu"/>
                <a:ea typeface="Ubuntu"/>
                <a:cs typeface="Ubuntu"/>
                <a:sym typeface="Ubuntu"/>
              </a:defRPr>
            </a:lvl6pPr>
            <a:lvl7pPr lvl="6" rtl="0">
              <a:buNone/>
              <a:defRPr>
                <a:solidFill>
                  <a:srgbClr val="7F7F7F"/>
                </a:solidFill>
                <a:latin typeface="Ubuntu"/>
                <a:ea typeface="Ubuntu"/>
                <a:cs typeface="Ubuntu"/>
                <a:sym typeface="Ubuntu"/>
              </a:defRPr>
            </a:lvl7pPr>
            <a:lvl8pPr lvl="7" rtl="0">
              <a:buNone/>
              <a:defRPr>
                <a:solidFill>
                  <a:srgbClr val="7F7F7F"/>
                </a:solidFill>
                <a:latin typeface="Ubuntu"/>
                <a:ea typeface="Ubuntu"/>
                <a:cs typeface="Ubuntu"/>
                <a:sym typeface="Ubuntu"/>
              </a:defRPr>
            </a:lvl8pPr>
            <a:lvl9pPr lvl="8" rtl="0">
              <a:buNone/>
              <a:defRPr>
                <a:solidFill>
                  <a:srgbClr val="7F7F7F"/>
                </a:solidFill>
                <a:latin typeface="Ubuntu"/>
                <a:ea typeface="Ubuntu"/>
                <a:cs typeface="Ubuntu"/>
                <a:sym typeface="Ubuntu"/>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ONLY_2">
    <p:spTree>
      <p:nvGrpSpPr>
        <p:cNvPr id="112" name="Shape 112"/>
        <p:cNvGrpSpPr/>
        <p:nvPr/>
      </p:nvGrpSpPr>
      <p:grpSpPr>
        <a:xfrm>
          <a:off x="0" y="0"/>
          <a:ext cx="0" cy="0"/>
          <a:chOff x="0" y="0"/>
          <a:chExt cx="0" cy="0"/>
        </a:xfrm>
      </p:grpSpPr>
      <p:sp>
        <p:nvSpPr>
          <p:cNvPr id="113" name="Google Shape;11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bg>
      <p:bgPr>
        <a:solidFill>
          <a:srgbClr val="51A465"/>
        </a:solidFill>
      </p:bgPr>
    </p:bg>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for full images" type="titleOnly">
  <p:cSld name="TITLE_ONLY">
    <p:spTree>
      <p:nvGrpSpPr>
        <p:cNvPr id="18"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header">
  <p:cSld name="TITLE_ONLY_2">
    <p:spTree>
      <p:nvGrpSpPr>
        <p:cNvPr id="19" name="Shape 19"/>
        <p:cNvGrpSpPr/>
        <p:nvPr/>
      </p:nvGrpSpPr>
      <p:grpSpPr>
        <a:xfrm>
          <a:off x="0" y="0"/>
          <a:ext cx="0" cy="0"/>
          <a:chOff x="0" y="0"/>
          <a:chExt cx="0" cy="0"/>
        </a:xfrm>
      </p:grpSpPr>
      <p:pic>
        <p:nvPicPr>
          <p:cNvPr id="20" name="Google Shape;20;p6"/>
          <p:cNvPicPr preferRelativeResize="0"/>
          <p:nvPr/>
        </p:nvPicPr>
        <p:blipFill>
          <a:blip r:embed="rId2">
            <a:alphaModFix/>
          </a:blip>
          <a:stretch>
            <a:fillRect/>
          </a:stretch>
        </p:blipFill>
        <p:spPr>
          <a:xfrm>
            <a:off x="7109850" y="55450"/>
            <a:ext cx="1918224" cy="316800"/>
          </a:xfrm>
          <a:prstGeom prst="rect">
            <a:avLst/>
          </a:prstGeom>
          <a:noFill/>
          <a:ln>
            <a:noFill/>
          </a:ln>
        </p:spPr>
      </p:pic>
      <p:cxnSp>
        <p:nvCxnSpPr>
          <p:cNvPr id="21" name="Google Shape;21;p6"/>
          <p:cNvCxnSpPr/>
          <p:nvPr/>
        </p:nvCxnSpPr>
        <p:spPr>
          <a:xfrm>
            <a:off x="267850" y="310275"/>
            <a:ext cx="67818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ooter">
  <p:cSld name="TITLE_ONLY_1">
    <p:spTree>
      <p:nvGrpSpPr>
        <p:cNvPr id="22" name="Shape 22"/>
        <p:cNvGrpSpPr/>
        <p:nvPr/>
      </p:nvGrpSpPr>
      <p:grpSpPr>
        <a:xfrm>
          <a:off x="0" y="0"/>
          <a:ext cx="0" cy="0"/>
          <a:chOff x="0" y="0"/>
          <a:chExt cx="0" cy="0"/>
        </a:xfrm>
      </p:grpSpPr>
      <p:sp>
        <p:nvSpPr>
          <p:cNvPr id="23" name="Google Shape;23;p7"/>
          <p:cNvSpPr txBox="1"/>
          <p:nvPr/>
        </p:nvSpPr>
        <p:spPr>
          <a:xfrm>
            <a:off x="182050" y="4819975"/>
            <a:ext cx="1173900" cy="31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666666"/>
                </a:solidFill>
                <a:latin typeface="Ubuntu"/>
                <a:ea typeface="Ubuntu"/>
                <a:cs typeface="Ubuntu"/>
                <a:sym typeface="Ubuntu"/>
              </a:rPr>
              <a:t>@appinformatics</a:t>
            </a:r>
            <a:endParaRPr sz="1000">
              <a:solidFill>
                <a:srgbClr val="666666"/>
              </a:solidFill>
              <a:latin typeface="Ubuntu"/>
              <a:ea typeface="Ubuntu"/>
              <a:cs typeface="Ubuntu"/>
              <a:sym typeface="Ubuntu"/>
            </a:endParaRPr>
          </a:p>
        </p:txBody>
      </p:sp>
      <p:sp>
        <p:nvSpPr>
          <p:cNvPr id="24" name="Google Shape;24;p7"/>
          <p:cNvSpPr txBox="1"/>
          <p:nvPr/>
        </p:nvSpPr>
        <p:spPr>
          <a:xfrm>
            <a:off x="7047850" y="4819975"/>
            <a:ext cx="1825800" cy="31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666666"/>
                </a:solidFill>
                <a:latin typeface="Ubuntu"/>
                <a:ea typeface="Ubuntu"/>
                <a:cs typeface="Ubuntu"/>
                <a:sym typeface="Ubuntu"/>
              </a:rPr>
              <a:t>appliedinformaticsinc.com</a:t>
            </a:r>
            <a:endParaRPr sz="1000">
              <a:solidFill>
                <a:srgbClr val="666666"/>
              </a:solidFill>
              <a:latin typeface="Ubuntu"/>
              <a:ea typeface="Ubuntu"/>
              <a:cs typeface="Ubuntu"/>
              <a:sym typeface="Ubuntu"/>
            </a:endParaRPr>
          </a:p>
        </p:txBody>
      </p:sp>
      <p:cxnSp>
        <p:nvCxnSpPr>
          <p:cNvPr id="25" name="Google Shape;25;p7"/>
          <p:cNvCxnSpPr/>
          <p:nvPr/>
        </p:nvCxnSpPr>
        <p:spPr>
          <a:xfrm>
            <a:off x="311700" y="4819425"/>
            <a:ext cx="8471400" cy="0"/>
          </a:xfrm>
          <a:prstGeom prst="straightConnector1">
            <a:avLst/>
          </a:prstGeom>
          <a:noFill/>
          <a:ln cap="flat" cmpd="sng" w="9525">
            <a:solidFill>
              <a:srgbClr val="BFBFBF"/>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grpSp>
        <p:nvGrpSpPr>
          <p:cNvPr id="31" name="Google Shape;31;p9"/>
          <p:cNvGrpSpPr/>
          <p:nvPr/>
        </p:nvGrpSpPr>
        <p:grpSpPr>
          <a:xfrm>
            <a:off x="4350279" y="2855377"/>
            <a:ext cx="443589" cy="105632"/>
            <a:chOff x="4137525" y="2915950"/>
            <a:chExt cx="869100" cy="207000"/>
          </a:xfrm>
        </p:grpSpPr>
        <p:sp>
          <p:nvSpPr>
            <p:cNvPr id="32" name="Google Shape;32;p9"/>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9"/>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9"/>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Google Shape;35;p9"/>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6" name="Google Shape;36;p9"/>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10"/>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sp>
        <p:nvSpPr>
          <p:cNvPr id="42" name="Google Shape;42;p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1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4" name="Google Shape;44;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4.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nvSpPr>
        <p:spPr>
          <a:xfrm>
            <a:off x="8548650" y="4891820"/>
            <a:ext cx="548700" cy="17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9" name="Google Shape;9;p1"/>
          <p:cNvSpPr txBox="1"/>
          <p:nvPr/>
        </p:nvSpPr>
        <p:spPr>
          <a:xfrm>
            <a:off x="3985050" y="4819975"/>
            <a:ext cx="11739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666666"/>
              </a:solidFill>
              <a:latin typeface="Ubuntu"/>
              <a:ea typeface="Ubuntu"/>
              <a:cs typeface="Ubuntu"/>
              <a:sym typeface="Ubuntu"/>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28" name="Google Shape;2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29" name="Google Shape;29;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76" name="Shape 76"/>
        <p:cNvGrpSpPr/>
        <p:nvPr/>
      </p:nvGrpSpPr>
      <p:grpSpPr>
        <a:xfrm>
          <a:off x="0" y="0"/>
          <a:ext cx="0" cy="0"/>
          <a:chOff x="0" y="0"/>
          <a:chExt cx="0" cy="0"/>
        </a:xfrm>
      </p:grpSpPr>
      <p:sp>
        <p:nvSpPr>
          <p:cNvPr id="77" name="Google Shape;7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8" name="Google Shape;7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79" name="Google Shape;79;p20"/>
          <p:cNvSpPr txBox="1"/>
          <p:nvPr/>
        </p:nvSpPr>
        <p:spPr>
          <a:xfrm>
            <a:off x="8548650" y="4891820"/>
            <a:ext cx="548700" cy="173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80" name="Google Shape;80;p20"/>
          <p:cNvSpPr txBox="1"/>
          <p:nvPr/>
        </p:nvSpPr>
        <p:spPr>
          <a:xfrm>
            <a:off x="3985050" y="4819975"/>
            <a:ext cx="11739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666666"/>
              </a:solidFill>
              <a:latin typeface="Ubuntu"/>
              <a:ea typeface="Ubuntu"/>
              <a:cs typeface="Ubuntu"/>
              <a:sym typeface="Ubuntu"/>
            </a:endParaRPr>
          </a:p>
        </p:txBody>
      </p:sp>
      <p:sp>
        <p:nvSpPr>
          <p:cNvPr id="81" name="Google Shape;81;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hyperlink" Target="http://trialx.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hyperlink" Target="http://blog.appliedinformaticsinc.com/3-cardinal-rules-to-follow-before-a-formal-talk-pres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1" Type="http://schemas.openxmlformats.org/officeDocument/2006/relationships/hyperlink" Target="https://www.thedailybeast.com/" TargetMode="External"/><Relationship Id="rId10" Type="http://schemas.openxmlformats.org/officeDocument/2006/relationships/hyperlink" Target="https://techcrunch.com/" TargetMode="External"/><Relationship Id="rId13" Type="http://schemas.openxmlformats.org/officeDocument/2006/relationships/hyperlink" Target="http://crickethighlights.com/" TargetMode="External"/><Relationship Id="rId12" Type="http://schemas.openxmlformats.org/officeDocument/2006/relationships/hyperlink" Target="https://searchengineland.com/" TargetMode="External"/><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hyperlink" Target="http://blog.appliedinformaticsinc.com/" TargetMode="External"/><Relationship Id="rId4" Type="http://schemas.openxmlformats.org/officeDocument/2006/relationships/hyperlink" Target="http://trialx.com/blog/" TargetMode="External"/><Relationship Id="rId9" Type="http://schemas.openxmlformats.org/officeDocument/2006/relationships/hyperlink" Target="https://www.nytimes.com/section/well" TargetMode="External"/><Relationship Id="rId5" Type="http://schemas.openxmlformats.org/officeDocument/2006/relationships/hyperlink" Target="http://trialx.com/curetalk/" TargetMode="External"/><Relationship Id="rId6" Type="http://schemas.openxmlformats.org/officeDocument/2006/relationships/hyperlink" Target="http://researchkitapps.org/" TargetMode="External"/><Relationship Id="rId7" Type="http://schemas.openxmlformats.org/officeDocument/2006/relationships/hyperlink" Target="http://gethealth.io/tracker/" TargetMode="External"/><Relationship Id="rId8" Type="http://schemas.openxmlformats.org/officeDocument/2006/relationships/hyperlink" Target="https://www.huffingtonpost.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7"/>
          <p:cNvPicPr preferRelativeResize="0"/>
          <p:nvPr/>
        </p:nvPicPr>
        <p:blipFill>
          <a:blip r:embed="rId3">
            <a:alphaModFix/>
          </a:blip>
          <a:stretch>
            <a:fillRect/>
          </a:stretch>
        </p:blipFill>
        <p:spPr>
          <a:xfrm>
            <a:off x="3040300" y="1010350"/>
            <a:ext cx="2899424" cy="3122800"/>
          </a:xfrm>
          <a:prstGeom prst="rect">
            <a:avLst/>
          </a:prstGeom>
          <a:noFill/>
          <a:ln>
            <a:noFill/>
          </a:ln>
        </p:spPr>
      </p:pic>
      <p:sp>
        <p:nvSpPr>
          <p:cNvPr id="119" name="Google Shape;119;p27"/>
          <p:cNvSpPr txBox="1"/>
          <p:nvPr/>
        </p:nvSpPr>
        <p:spPr>
          <a:xfrm>
            <a:off x="3107925" y="347225"/>
            <a:ext cx="2741400" cy="3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        </a:t>
            </a:r>
            <a:r>
              <a:rPr b="1" lang="en" sz="2400" u="sng">
                <a:solidFill>
                  <a:schemeClr val="accent5"/>
                </a:solidFill>
                <a:latin typeface="Ubuntu"/>
                <a:ea typeface="Ubuntu"/>
                <a:cs typeface="Ubuntu"/>
                <a:sym typeface="Ubuntu"/>
                <a:hlinkClick r:id="rId4"/>
              </a:rPr>
              <a:t>TRIALX.COM</a:t>
            </a:r>
            <a:endParaRPr b="1" sz="2400">
              <a:solidFill>
                <a:schemeClr val="dk1"/>
              </a:solidFill>
              <a:latin typeface="Ubuntu"/>
              <a:ea typeface="Ubuntu"/>
              <a:cs typeface="Ubuntu"/>
              <a:sym typeface="Ubuntu"/>
            </a:endParaRPr>
          </a:p>
          <a:p>
            <a:pPr indent="0" lvl="0" marL="0" rtl="0">
              <a:spcBef>
                <a:spcPts val="0"/>
              </a:spcBef>
              <a:spcAft>
                <a:spcPts val="0"/>
              </a:spcAft>
              <a:buNone/>
            </a:pPr>
            <a:r>
              <a:t/>
            </a:r>
            <a:endParaRPr sz="2400">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6"/>
          <p:cNvSpPr txBox="1"/>
          <p:nvPr/>
        </p:nvSpPr>
        <p:spPr>
          <a:xfrm>
            <a:off x="105200" y="312125"/>
            <a:ext cx="8875800" cy="51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1A465"/>
                </a:solidFill>
                <a:latin typeface="Ubuntu"/>
                <a:ea typeface="Ubuntu"/>
                <a:cs typeface="Ubuntu"/>
                <a:sym typeface="Ubuntu"/>
              </a:rPr>
              <a:t> </a:t>
            </a:r>
            <a:endParaRPr sz="1800">
              <a:solidFill>
                <a:srgbClr val="51A465"/>
              </a:solidFill>
              <a:latin typeface="Ubuntu"/>
              <a:ea typeface="Ubuntu"/>
              <a:cs typeface="Ubuntu"/>
              <a:sym typeface="Ubuntu"/>
            </a:endParaRPr>
          </a:p>
          <a:p>
            <a:pPr indent="0" lvl="0" marL="0" rtl="0">
              <a:spcBef>
                <a:spcPts val="1600"/>
              </a:spcBef>
              <a:spcAft>
                <a:spcPts val="0"/>
              </a:spcAft>
              <a:buNone/>
            </a:pPr>
            <a:r>
              <a:rPr lang="en" sz="1800">
                <a:solidFill>
                  <a:srgbClr val="316981"/>
                </a:solidFill>
                <a:latin typeface="Ubuntu"/>
                <a:ea typeface="Ubuntu"/>
                <a:cs typeface="Ubuntu"/>
                <a:sym typeface="Ubuntu"/>
              </a:rPr>
              <a:t>EMAIL</a:t>
            </a:r>
            <a:endParaRPr sz="1800">
              <a:solidFill>
                <a:srgbClr val="316981"/>
              </a:solidFill>
              <a:latin typeface="Ubuntu"/>
              <a:ea typeface="Ubuntu"/>
              <a:cs typeface="Ubuntu"/>
              <a:sym typeface="Ubuntu"/>
            </a:endParaRPr>
          </a:p>
          <a:p>
            <a:pPr indent="0" lvl="0" marL="914400" marR="0" rtl="0" algn="l">
              <a:lnSpc>
                <a:spcPct val="115000"/>
              </a:lnSpc>
              <a:spcBef>
                <a:spcPts val="0"/>
              </a:spcBef>
              <a:spcAft>
                <a:spcPts val="0"/>
              </a:spcAft>
              <a:buNone/>
            </a:pPr>
            <a:r>
              <a:rPr lang="en">
                <a:solidFill>
                  <a:srgbClr val="666666"/>
                </a:solidFill>
                <a:latin typeface="Ubuntu"/>
                <a:ea typeface="Ubuntu"/>
                <a:cs typeface="Ubuntu"/>
                <a:sym typeface="Ubuntu"/>
              </a:rPr>
              <a:t> </a:t>
            </a:r>
            <a:endParaRPr>
              <a:solidFill>
                <a:srgbClr val="666666"/>
              </a:solidFill>
              <a:latin typeface="Ubuntu"/>
              <a:ea typeface="Ubuntu"/>
              <a:cs typeface="Ubuntu"/>
              <a:sym typeface="Ubuntu"/>
            </a:endParaRPr>
          </a:p>
          <a:p>
            <a:pPr indent="0" lvl="0" marL="0" rtl="0">
              <a:lnSpc>
                <a:spcPct val="115000"/>
              </a:lnSpc>
              <a:spcBef>
                <a:spcPts val="1600"/>
              </a:spcBef>
              <a:spcAft>
                <a:spcPts val="1600"/>
              </a:spcAft>
              <a:buNone/>
            </a:pPr>
            <a:r>
              <a:t/>
            </a:r>
            <a:endParaRPr sz="1800">
              <a:solidFill>
                <a:srgbClr val="316981"/>
              </a:solidFill>
              <a:latin typeface="Ubuntu"/>
              <a:ea typeface="Ubuntu"/>
              <a:cs typeface="Ubuntu"/>
              <a:sym typeface="Ubuntu"/>
            </a:endParaRPr>
          </a:p>
        </p:txBody>
      </p:sp>
      <p:sp>
        <p:nvSpPr>
          <p:cNvPr id="180" name="Google Shape;180;p36"/>
          <p:cNvSpPr txBox="1"/>
          <p:nvPr/>
        </p:nvSpPr>
        <p:spPr>
          <a:xfrm>
            <a:off x="558300" y="510050"/>
            <a:ext cx="8027400" cy="27822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Short First name (use this after familiarity - if that’s what they prefer)</a:t>
            </a:r>
            <a:endParaRPr b="1">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Nickolas =&gt; Nick, Robert =&gt; Bob, Stanley = &gt; Stan, Elizabeth = &gt; Beth, Rebbecca = &gt; Becky, Jeffery =&gt; Jeff</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CACACA"/>
              </a:buClr>
              <a:buSzPts val="1400"/>
              <a:buFont typeface="Average"/>
              <a:buChar char="-"/>
            </a:pPr>
            <a:r>
              <a:rPr lang="en">
                <a:solidFill>
                  <a:srgbClr val="666666"/>
                </a:solidFill>
                <a:latin typeface="Ubuntu"/>
                <a:ea typeface="Ubuntu"/>
                <a:cs typeface="Ubuntu"/>
                <a:sym typeface="Ubuntu"/>
              </a:rPr>
              <a:t>See what they sign their email with at bott</a:t>
            </a:r>
            <a:r>
              <a:rPr lang="en">
                <a:solidFill>
                  <a:srgbClr val="CACACA"/>
                </a:solidFill>
                <a:latin typeface="Average"/>
                <a:ea typeface="Average"/>
                <a:cs typeface="Average"/>
                <a:sym typeface="Average"/>
              </a:rPr>
              <a:t>om</a:t>
            </a:r>
            <a:endParaRPr>
              <a:solidFill>
                <a:srgbClr val="CACACA"/>
              </a:solidFill>
              <a:latin typeface="Average"/>
              <a:ea typeface="Average"/>
              <a:cs typeface="Average"/>
              <a:sym typeface="Average"/>
            </a:endParaRPr>
          </a:p>
          <a:p>
            <a:pPr indent="0" lvl="0" marL="0" rtl="0">
              <a:spcBef>
                <a:spcPts val="1600"/>
              </a:spcBef>
              <a:spcAft>
                <a:spcPts val="0"/>
              </a:spcAft>
              <a:buNone/>
            </a:pPr>
            <a:r>
              <a:t/>
            </a:r>
            <a:endParaRPr b="1">
              <a:solidFill>
                <a:srgbClr val="666666"/>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641474" y="180874"/>
            <a:ext cx="7761501" cy="478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209375" y="369876"/>
            <a:ext cx="8056800" cy="81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Tips</a:t>
            </a:r>
            <a:endParaRPr/>
          </a:p>
        </p:txBody>
      </p:sp>
      <p:sp>
        <p:nvSpPr>
          <p:cNvPr id="191" name="Google Shape;191;p38"/>
          <p:cNvSpPr txBox="1"/>
          <p:nvPr>
            <p:ph idx="1" type="body"/>
          </p:nvPr>
        </p:nvSpPr>
        <p:spPr>
          <a:xfrm>
            <a:off x="482500" y="1720575"/>
            <a:ext cx="5025000" cy="2740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400">
                <a:solidFill>
                  <a:srgbClr val="666666"/>
                </a:solidFill>
              </a:rPr>
              <a:t>Business meetings (Round the table introductions) - one or two lines only </a:t>
            </a:r>
            <a:endParaRPr sz="1400">
              <a:solidFill>
                <a:srgbClr val="666666"/>
              </a:solidFill>
            </a:endParaRPr>
          </a:p>
          <a:p>
            <a:pPr indent="-317500" lvl="0" marL="457200" rtl="0">
              <a:lnSpc>
                <a:spcPct val="115000"/>
              </a:lnSpc>
              <a:spcBef>
                <a:spcPts val="1600"/>
              </a:spcBef>
              <a:spcAft>
                <a:spcPts val="0"/>
              </a:spcAft>
              <a:buClr>
                <a:srgbClr val="666666"/>
              </a:buClr>
              <a:buSzPts val="1400"/>
              <a:buFont typeface="Ubuntu"/>
              <a:buChar char="●"/>
            </a:pPr>
            <a:r>
              <a:rPr lang="en" sz="1400">
                <a:solidFill>
                  <a:srgbClr val="666666"/>
                </a:solidFill>
              </a:rPr>
              <a:t>Title</a:t>
            </a:r>
            <a:endParaRPr sz="1400">
              <a:solidFill>
                <a:srgbClr val="666666"/>
              </a:solidFill>
            </a:endParaRPr>
          </a:p>
          <a:p>
            <a:pPr indent="-317500" lvl="0" marL="457200" rtl="0">
              <a:lnSpc>
                <a:spcPct val="115000"/>
              </a:lnSpc>
              <a:spcBef>
                <a:spcPts val="0"/>
              </a:spcBef>
              <a:spcAft>
                <a:spcPts val="0"/>
              </a:spcAft>
              <a:buClr>
                <a:srgbClr val="666666"/>
              </a:buClr>
              <a:buSzPts val="1400"/>
              <a:buFont typeface="Ubuntu"/>
              <a:buChar char="●"/>
            </a:pPr>
            <a:r>
              <a:rPr lang="en" sz="1400">
                <a:solidFill>
                  <a:srgbClr val="666666"/>
                </a:solidFill>
              </a:rPr>
              <a:t>Project you are working on</a:t>
            </a:r>
            <a:endParaRPr sz="1400">
              <a:solidFill>
                <a:srgbClr val="666666"/>
              </a:solidFill>
            </a:endParaRPr>
          </a:p>
          <a:p>
            <a:pPr indent="0" lvl="0" marL="0" rtl="0">
              <a:lnSpc>
                <a:spcPct val="115000"/>
              </a:lnSpc>
              <a:spcBef>
                <a:spcPts val="1600"/>
              </a:spcBef>
              <a:spcAft>
                <a:spcPts val="0"/>
              </a:spcAft>
              <a:buClr>
                <a:schemeClr val="dk1"/>
              </a:buClr>
              <a:buSzPts val="1100"/>
              <a:buFont typeface="Arial"/>
              <a:buNone/>
            </a:pPr>
            <a:r>
              <a:rPr lang="en" sz="1400">
                <a:solidFill>
                  <a:srgbClr val="666666"/>
                </a:solidFill>
              </a:rPr>
              <a:t>Presentation / Project kick off - know background (so longer intro is allowed)</a:t>
            </a:r>
            <a:endParaRPr sz="1400">
              <a:solidFill>
                <a:srgbClr val="666666"/>
              </a:solidFill>
            </a:endParaRPr>
          </a:p>
          <a:p>
            <a:pPr indent="-317500" lvl="0" marL="457200" rtl="0">
              <a:lnSpc>
                <a:spcPct val="115000"/>
              </a:lnSpc>
              <a:spcBef>
                <a:spcPts val="1600"/>
              </a:spcBef>
              <a:spcAft>
                <a:spcPts val="0"/>
              </a:spcAft>
              <a:buClr>
                <a:srgbClr val="666666"/>
              </a:buClr>
              <a:buSzPts val="1400"/>
              <a:buFont typeface="Ubuntu"/>
              <a:buChar char="●"/>
            </a:pPr>
            <a:r>
              <a:rPr lang="en" sz="1400">
                <a:solidFill>
                  <a:srgbClr val="666666"/>
                </a:solidFill>
              </a:rPr>
              <a:t>Educational background</a:t>
            </a:r>
            <a:endParaRPr sz="1400">
              <a:solidFill>
                <a:srgbClr val="666666"/>
              </a:solidFill>
            </a:endParaRPr>
          </a:p>
          <a:p>
            <a:pPr indent="-317500" lvl="0" marL="457200" rtl="0">
              <a:lnSpc>
                <a:spcPct val="115000"/>
              </a:lnSpc>
              <a:spcBef>
                <a:spcPts val="0"/>
              </a:spcBef>
              <a:spcAft>
                <a:spcPts val="0"/>
              </a:spcAft>
              <a:buClr>
                <a:srgbClr val="666666"/>
              </a:buClr>
              <a:buSzPts val="1400"/>
              <a:buFont typeface="Ubuntu"/>
              <a:buChar char="●"/>
            </a:pPr>
            <a:r>
              <a:rPr lang="en" sz="1400">
                <a:solidFill>
                  <a:srgbClr val="666666"/>
                </a:solidFill>
              </a:rPr>
              <a:t>Special skills / expertise (mention some specific expertise/tech if relevant)</a:t>
            </a:r>
            <a:endParaRPr sz="1400">
              <a:solidFill>
                <a:srgbClr val="666666"/>
              </a:solidFill>
            </a:endParaRPr>
          </a:p>
          <a:p>
            <a:pPr indent="-317500" lvl="0" marL="457200" rtl="0">
              <a:lnSpc>
                <a:spcPct val="115000"/>
              </a:lnSpc>
              <a:spcBef>
                <a:spcPts val="0"/>
              </a:spcBef>
              <a:spcAft>
                <a:spcPts val="0"/>
              </a:spcAft>
              <a:buClr>
                <a:srgbClr val="666666"/>
              </a:buClr>
              <a:buSzPts val="1400"/>
              <a:buFont typeface="Ubuntu"/>
              <a:buChar char="●"/>
            </a:pPr>
            <a:r>
              <a:rPr lang="en" sz="1400">
                <a:solidFill>
                  <a:srgbClr val="666666"/>
                </a:solidFill>
              </a:rPr>
              <a:t>Interests</a:t>
            </a:r>
            <a:endParaRPr sz="1400">
              <a:solidFill>
                <a:srgbClr val="666666"/>
              </a:solidFill>
            </a:endParaRPr>
          </a:p>
          <a:p>
            <a:pPr indent="0" lvl="0" marL="0" rtl="0">
              <a:lnSpc>
                <a:spcPct val="115000"/>
              </a:lnSpc>
              <a:spcBef>
                <a:spcPts val="1600"/>
              </a:spcBef>
              <a:spcAft>
                <a:spcPts val="0"/>
              </a:spcAft>
              <a:buClr>
                <a:schemeClr val="dk1"/>
              </a:buClr>
              <a:buSzPts val="1100"/>
              <a:buFont typeface="Arial"/>
              <a:buNone/>
            </a:pPr>
            <a:r>
              <a:rPr lang="en" sz="1400">
                <a:solidFill>
                  <a:srgbClr val="666666"/>
                </a:solidFill>
              </a:rPr>
              <a:t>(A personal / humorous line can at times make intro personal. Try it only after ample practice.)</a:t>
            </a:r>
            <a:endParaRPr sz="1400">
              <a:solidFill>
                <a:srgbClr val="666666"/>
              </a:solidFill>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9"/>
          <p:cNvSpPr txBox="1"/>
          <p:nvPr>
            <p:ph idx="4294967295" type="body"/>
          </p:nvPr>
        </p:nvSpPr>
        <p:spPr>
          <a:xfrm>
            <a:off x="306075" y="675600"/>
            <a:ext cx="8406900" cy="274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666666"/>
                </a:solidFill>
                <a:latin typeface="Ubuntu"/>
                <a:ea typeface="Ubuntu"/>
                <a:cs typeface="Ubuntu"/>
                <a:sym typeface="Ubuntu"/>
              </a:rPr>
              <a:t>Structure of short introduction:</a:t>
            </a:r>
            <a:endParaRPr b="1" sz="1400">
              <a:solidFill>
                <a:srgbClr val="666666"/>
              </a:solidFill>
              <a:latin typeface="Ubuntu"/>
              <a:ea typeface="Ubuntu"/>
              <a:cs typeface="Ubuntu"/>
              <a:sym typeface="Ubuntu"/>
            </a:endParaRPr>
          </a:p>
          <a:p>
            <a:pPr indent="-317500" lvl="0" marL="457200" rtl="0">
              <a:spcBef>
                <a:spcPts val="160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I am - name</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Title at company</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Currently leading - eg: lead web &amp; iOS</a:t>
            </a:r>
            <a:endParaRPr sz="1400">
              <a:solidFill>
                <a:srgbClr val="666666"/>
              </a:solidFill>
              <a:latin typeface="Ubuntu"/>
              <a:ea typeface="Ubuntu"/>
              <a:cs typeface="Ubuntu"/>
              <a:sym typeface="Ubuntu"/>
            </a:endParaRPr>
          </a:p>
          <a:p>
            <a:pPr indent="0" lvl="0" marL="0" rtl="0">
              <a:spcBef>
                <a:spcPts val="1600"/>
              </a:spcBef>
              <a:spcAft>
                <a:spcPts val="0"/>
              </a:spcAft>
              <a:buNone/>
            </a:pPr>
            <a:r>
              <a:rPr b="1" lang="en" sz="1400">
                <a:solidFill>
                  <a:srgbClr val="666666"/>
                </a:solidFill>
                <a:latin typeface="Ubuntu"/>
                <a:ea typeface="Ubuntu"/>
                <a:cs typeface="Ubuntu"/>
                <a:sym typeface="Ubuntu"/>
              </a:rPr>
              <a:t>Structure of long introduction:</a:t>
            </a:r>
            <a:endParaRPr b="1" sz="1400">
              <a:solidFill>
                <a:srgbClr val="666666"/>
              </a:solidFill>
              <a:latin typeface="Ubuntu"/>
              <a:ea typeface="Ubuntu"/>
              <a:cs typeface="Ubuntu"/>
              <a:sym typeface="Ubuntu"/>
            </a:endParaRPr>
          </a:p>
          <a:p>
            <a:pPr indent="-317500" lvl="0" marL="457200" rtl="0">
              <a:spcBef>
                <a:spcPts val="160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I am - name</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Title at company - </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Currently working with ____ team / project (mention institution names/brand names if applicable)</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My background is in - </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My interests include - </a:t>
            </a:r>
            <a:endParaRPr sz="1400">
              <a:solidFill>
                <a:srgbClr val="666666"/>
              </a:solidFill>
              <a:latin typeface="Ubuntu"/>
              <a:ea typeface="Ubuntu"/>
              <a:cs typeface="Ubuntu"/>
              <a:sym typeface="Ubuntu"/>
            </a:endParaRPr>
          </a:p>
          <a:p>
            <a:pPr indent="-317500" lvl="0" marL="457200" rtl="0">
              <a:spcBef>
                <a:spcPts val="0"/>
              </a:spcBef>
              <a:spcAft>
                <a:spcPts val="0"/>
              </a:spcAft>
              <a:buClr>
                <a:srgbClr val="666666"/>
              </a:buClr>
              <a:buSzPts val="1400"/>
              <a:buFont typeface="Ubuntu"/>
              <a:buChar char="➢"/>
            </a:pPr>
            <a:r>
              <a:rPr lang="en" sz="1400">
                <a:solidFill>
                  <a:srgbClr val="666666"/>
                </a:solidFill>
                <a:latin typeface="Ubuntu"/>
                <a:ea typeface="Ubuntu"/>
                <a:cs typeface="Ubuntu"/>
                <a:sym typeface="Ubuntu"/>
              </a:rPr>
              <a:t>Can include time/years with /project (as and when required)</a:t>
            </a:r>
            <a:endParaRPr sz="1400">
              <a:solidFill>
                <a:srgbClr val="666666"/>
              </a:solidFill>
              <a:latin typeface="Ubuntu"/>
              <a:ea typeface="Ubuntu"/>
              <a:cs typeface="Ubuntu"/>
              <a:sym typeface="Ubuntu"/>
            </a:endParaRPr>
          </a:p>
          <a:p>
            <a:pPr indent="0" lvl="0" marL="0" rtl="0">
              <a:lnSpc>
                <a:spcPct val="115000"/>
              </a:lnSpc>
              <a:spcBef>
                <a:spcPts val="1600"/>
              </a:spcBef>
              <a:spcAft>
                <a:spcPts val="1600"/>
              </a:spcAft>
              <a:buNone/>
            </a:pPr>
            <a:r>
              <a:t/>
            </a:r>
            <a:endParaRPr sz="14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idx="4294967295" type="body"/>
          </p:nvPr>
        </p:nvSpPr>
        <p:spPr>
          <a:xfrm>
            <a:off x="306075" y="675600"/>
            <a:ext cx="8406900" cy="27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Some examples:</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Ruzeena Bhat</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Hi! I am Ruzeena Bhat. I have joined Applied Informatics as an intern. I was previously working with IBM for a year. My background is in computer science engineering. I love travelling and am a nature lover.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Heena Salem</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Hi! I am Heena Salem. I have joined Applied Informatics as an intern. I have completed my computer science engineering. I love surfing the net and also love to travel. I have travelled to Delhi, Mumbai and Karnataka.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Muneer Ashraf</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t/>
            </a:r>
            <a:endParaRPr sz="1400">
              <a:solidFill>
                <a:srgbClr val="555555"/>
              </a:solidFill>
              <a:latin typeface="Ubuntu"/>
              <a:ea typeface="Ubuntu"/>
              <a:cs typeface="Ubuntu"/>
              <a:sym typeface="Ubuntu"/>
            </a:endParaRPr>
          </a:p>
          <a:p>
            <a:pPr indent="0" lvl="0" marL="0" rtl="0">
              <a:lnSpc>
                <a:spcPct val="100000"/>
              </a:lnSpc>
              <a:spcBef>
                <a:spcPts val="0"/>
              </a:spcBef>
              <a:spcAft>
                <a:spcPts val="0"/>
              </a:spcAft>
              <a:buNone/>
            </a:pPr>
            <a:r>
              <a:rPr lang="en" sz="1400">
                <a:solidFill>
                  <a:srgbClr val="555555"/>
                </a:solidFill>
                <a:latin typeface="Ubuntu"/>
                <a:ea typeface="Ubuntu"/>
                <a:cs typeface="Ubuntu"/>
                <a:sym typeface="Ubuntu"/>
              </a:rPr>
              <a:t>Hi! I am Muneer Ashraf. I am a computer science engineer and have previously worked on data analytics. My final year project was on ‘R’ language. And I love everything that comes my way. </a:t>
            </a:r>
            <a:endParaRPr sz="1400">
              <a:solidFill>
                <a:srgbClr val="555555"/>
              </a:solidFill>
              <a:latin typeface="Ubuntu"/>
              <a:ea typeface="Ubuntu"/>
              <a:cs typeface="Ubuntu"/>
              <a:sym typeface="Ubuntu"/>
            </a:endParaRPr>
          </a:p>
          <a:p>
            <a:pPr indent="0" lvl="0" marL="0" rtl="0">
              <a:spcBef>
                <a:spcPts val="0"/>
              </a:spcBef>
              <a:spcAft>
                <a:spcPts val="1600"/>
              </a:spcAft>
              <a:buNone/>
            </a:pPr>
            <a:r>
              <a:t/>
            </a:r>
            <a:endParaRPr b="1" sz="1400">
              <a:solidFill>
                <a:srgbClr val="666666"/>
              </a:solidFill>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nvSpPr>
        <p:spPr>
          <a:xfrm>
            <a:off x="0" y="0"/>
            <a:ext cx="9144000" cy="4851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000">
                <a:solidFill>
                  <a:srgbClr val="434343"/>
                </a:solidFill>
                <a:latin typeface="Ubuntu"/>
                <a:ea typeface="Ubuntu"/>
                <a:cs typeface="Ubuntu"/>
                <a:sym typeface="Ubuntu"/>
              </a:rPr>
              <a:t>                    Making a Tx.Edu Presentation </a:t>
            </a:r>
            <a:endParaRPr sz="3000">
              <a:solidFill>
                <a:srgbClr val="434343"/>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2"/>
          <p:cNvSpPr txBox="1"/>
          <p:nvPr/>
        </p:nvSpPr>
        <p:spPr>
          <a:xfrm>
            <a:off x="366550" y="1609325"/>
            <a:ext cx="9062400" cy="141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4800">
                <a:solidFill>
                  <a:srgbClr val="316981"/>
                </a:solidFill>
                <a:latin typeface="Ubuntu"/>
                <a:ea typeface="Ubuntu"/>
                <a:cs typeface="Ubuntu"/>
                <a:sym typeface="Ubuntu"/>
              </a:rPr>
              <a:t>Making a Tx.Edu Presentation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3"/>
          <p:cNvSpPr txBox="1"/>
          <p:nvPr>
            <p:ph type="title"/>
          </p:nvPr>
        </p:nvSpPr>
        <p:spPr>
          <a:xfrm>
            <a:off x="209375" y="369876"/>
            <a:ext cx="8056800" cy="81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 of Talk</a:t>
            </a:r>
            <a:endParaRPr/>
          </a:p>
        </p:txBody>
      </p:sp>
      <p:sp>
        <p:nvSpPr>
          <p:cNvPr id="217" name="Google Shape;217;p43"/>
          <p:cNvSpPr txBox="1"/>
          <p:nvPr>
            <p:ph idx="1" type="body"/>
          </p:nvPr>
        </p:nvSpPr>
        <p:spPr>
          <a:xfrm>
            <a:off x="482500" y="1720575"/>
            <a:ext cx="5025000" cy="27402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Introduce yourself </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Present work in 2 / 3 slides</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Demo your work</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Summarise</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Thank everyone</a:t>
            </a:r>
            <a:endParaRPr sz="1400">
              <a:solidFill>
                <a:srgbClr val="555555"/>
              </a:solidFill>
            </a:endParaRPr>
          </a:p>
          <a:p>
            <a:pPr indent="0" lvl="0" marL="0">
              <a:spcBef>
                <a:spcPts val="0"/>
              </a:spcBef>
              <a:spcAft>
                <a:spcPts val="1600"/>
              </a:spcAft>
              <a:buNone/>
            </a:pPr>
            <a:r>
              <a:t/>
            </a:r>
            <a:endParaRPr>
              <a:solidFill>
                <a:srgbClr val="55555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4"/>
          <p:cNvSpPr txBox="1"/>
          <p:nvPr>
            <p:ph type="title"/>
          </p:nvPr>
        </p:nvSpPr>
        <p:spPr>
          <a:xfrm>
            <a:off x="155100" y="1"/>
            <a:ext cx="8056800" cy="81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Outline of Presentation slides - Headings under which to classify your work</a:t>
            </a:r>
            <a:endParaRPr sz="3000"/>
          </a:p>
        </p:txBody>
      </p:sp>
      <p:sp>
        <p:nvSpPr>
          <p:cNvPr id="223" name="Google Shape;223;p44"/>
          <p:cNvSpPr txBox="1"/>
          <p:nvPr>
            <p:ph idx="1" type="body"/>
          </p:nvPr>
        </p:nvSpPr>
        <p:spPr>
          <a:xfrm>
            <a:off x="482500" y="1720575"/>
            <a:ext cx="5025000" cy="27402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Project name</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Project details ( 2-3 slides)</a:t>
            </a:r>
            <a:endParaRPr sz="1400">
              <a:solidFill>
                <a:srgbClr val="555555"/>
              </a:solidFill>
            </a:endParaRPr>
          </a:p>
          <a:p>
            <a:pPr indent="-317500" lvl="1" marL="914400" rtl="0">
              <a:lnSpc>
                <a:spcPct val="100000"/>
              </a:lnSpc>
              <a:spcBef>
                <a:spcPts val="0"/>
              </a:spcBef>
              <a:spcAft>
                <a:spcPts val="0"/>
              </a:spcAft>
              <a:buClr>
                <a:srgbClr val="555555"/>
              </a:buClr>
              <a:buSzPts val="1400"/>
              <a:buFont typeface="Ubuntu"/>
              <a:buAutoNum type="alphaLcPeriod"/>
            </a:pPr>
            <a:r>
              <a:rPr lang="en" sz="1400">
                <a:solidFill>
                  <a:srgbClr val="555555"/>
                </a:solidFill>
              </a:rPr>
              <a:t>What is the project about</a:t>
            </a:r>
            <a:endParaRPr sz="1400">
              <a:solidFill>
                <a:srgbClr val="555555"/>
              </a:solidFill>
            </a:endParaRPr>
          </a:p>
          <a:p>
            <a:pPr indent="-317500" lvl="1" marL="914400" rtl="0">
              <a:lnSpc>
                <a:spcPct val="100000"/>
              </a:lnSpc>
              <a:spcBef>
                <a:spcPts val="0"/>
              </a:spcBef>
              <a:spcAft>
                <a:spcPts val="0"/>
              </a:spcAft>
              <a:buClr>
                <a:srgbClr val="555555"/>
              </a:buClr>
              <a:buSzPts val="1400"/>
              <a:buFont typeface="Ubuntu"/>
              <a:buAutoNum type="alphaLcPeriod"/>
            </a:pPr>
            <a:r>
              <a:rPr lang="en" sz="1400">
                <a:solidFill>
                  <a:srgbClr val="555555"/>
                </a:solidFill>
              </a:rPr>
              <a:t>What is the work that is being presented</a:t>
            </a:r>
            <a:endParaRPr sz="1400">
              <a:solidFill>
                <a:srgbClr val="555555"/>
              </a:solidFill>
            </a:endParaRPr>
          </a:p>
          <a:p>
            <a:pPr indent="-317500" lvl="1" marL="914400" rtl="0">
              <a:lnSpc>
                <a:spcPct val="100000"/>
              </a:lnSpc>
              <a:spcBef>
                <a:spcPts val="0"/>
              </a:spcBef>
              <a:spcAft>
                <a:spcPts val="0"/>
              </a:spcAft>
              <a:buClr>
                <a:srgbClr val="555555"/>
              </a:buClr>
              <a:buSzPts val="1400"/>
              <a:buFont typeface="Ubuntu"/>
              <a:buAutoNum type="alphaLcPeriod"/>
            </a:pPr>
            <a:r>
              <a:rPr lang="en" sz="1400">
                <a:solidFill>
                  <a:srgbClr val="555555"/>
                </a:solidFill>
              </a:rPr>
              <a:t>How is this work relevant or what are the applications of this work</a:t>
            </a:r>
            <a:endParaRPr sz="1400">
              <a:solidFill>
                <a:srgbClr val="555555"/>
              </a:solidFill>
            </a:endParaRPr>
          </a:p>
          <a:p>
            <a:pPr indent="-317500" lvl="1" marL="914400" rtl="0">
              <a:lnSpc>
                <a:spcPct val="100000"/>
              </a:lnSpc>
              <a:spcBef>
                <a:spcPts val="0"/>
              </a:spcBef>
              <a:spcAft>
                <a:spcPts val="0"/>
              </a:spcAft>
              <a:buClr>
                <a:srgbClr val="555555"/>
              </a:buClr>
              <a:buSzPts val="1400"/>
              <a:buFont typeface="Ubuntu"/>
              <a:buAutoNum type="alphaLcPeriod"/>
            </a:pPr>
            <a:r>
              <a:rPr lang="en" sz="1400">
                <a:solidFill>
                  <a:srgbClr val="555555"/>
                </a:solidFill>
              </a:rPr>
              <a:t>What is the future plan for this project going forward</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Demo</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Q and A</a:t>
            </a:r>
            <a:endParaRPr sz="1400">
              <a:solidFill>
                <a:srgbClr val="555555"/>
              </a:solidFill>
            </a:endParaRPr>
          </a:p>
          <a:p>
            <a:pPr indent="-317500" lvl="0" marL="457200" rtl="0">
              <a:lnSpc>
                <a:spcPct val="100000"/>
              </a:lnSpc>
              <a:spcBef>
                <a:spcPts val="0"/>
              </a:spcBef>
              <a:spcAft>
                <a:spcPts val="0"/>
              </a:spcAft>
              <a:buClr>
                <a:srgbClr val="555555"/>
              </a:buClr>
              <a:buSzPts val="1400"/>
              <a:buFont typeface="Ubuntu"/>
              <a:buAutoNum type="arabicPeriod"/>
            </a:pPr>
            <a:r>
              <a:rPr lang="en" sz="1400">
                <a:solidFill>
                  <a:srgbClr val="555555"/>
                </a:solidFill>
              </a:rPr>
              <a:t>Thank everyone -  can mention team members</a:t>
            </a:r>
            <a:endParaRPr sz="1400">
              <a:solidFill>
                <a:srgbClr val="555555"/>
              </a:solidFill>
            </a:endParaRPr>
          </a:p>
          <a:p>
            <a:pPr indent="0" lvl="0" marL="0" rtl="0">
              <a:spcBef>
                <a:spcPts val="0"/>
              </a:spcBef>
              <a:spcAft>
                <a:spcPts val="1600"/>
              </a:spcAft>
              <a:buNone/>
            </a:pPr>
            <a:r>
              <a:t/>
            </a:r>
            <a:endParaRPr sz="1400">
              <a:solidFill>
                <a:srgbClr val="55555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5"/>
          <p:cNvSpPr txBox="1"/>
          <p:nvPr>
            <p:ph idx="4294967295"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rgbClr val="7F7F7F"/>
                </a:solidFill>
                <a:latin typeface="Ubuntu"/>
                <a:ea typeface="Ubuntu"/>
                <a:cs typeface="Ubuntu"/>
                <a:sym typeface="Ubuntu"/>
              </a:rPr>
              <a:t>‹#›</a:t>
            </a:fld>
            <a:endParaRPr>
              <a:solidFill>
                <a:srgbClr val="7F7F7F"/>
              </a:solidFill>
              <a:latin typeface="Ubuntu"/>
              <a:ea typeface="Ubuntu"/>
              <a:cs typeface="Ubuntu"/>
              <a:sym typeface="Ubuntu"/>
            </a:endParaRPr>
          </a:p>
        </p:txBody>
      </p:sp>
      <p:sp>
        <p:nvSpPr>
          <p:cNvPr id="229" name="Google Shape;229;p45"/>
          <p:cNvSpPr txBox="1"/>
          <p:nvPr>
            <p:ph type="title"/>
          </p:nvPr>
        </p:nvSpPr>
        <p:spPr>
          <a:xfrm>
            <a:off x="155100" y="1"/>
            <a:ext cx="8056800" cy="813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Preparing for your </a:t>
            </a:r>
            <a:r>
              <a:rPr lang="en" sz="3000"/>
              <a:t>Presentation </a:t>
            </a:r>
            <a:endParaRPr sz="3000"/>
          </a:p>
        </p:txBody>
      </p:sp>
      <p:sp>
        <p:nvSpPr>
          <p:cNvPr id="230" name="Google Shape;230;p45"/>
          <p:cNvSpPr txBox="1"/>
          <p:nvPr>
            <p:ph idx="1" type="body"/>
          </p:nvPr>
        </p:nvSpPr>
        <p:spPr>
          <a:xfrm>
            <a:off x="482500" y="1720575"/>
            <a:ext cx="5025000" cy="27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800">
                <a:solidFill>
                  <a:srgbClr val="666666"/>
                </a:solidFill>
              </a:rPr>
              <a:t>Read this: </a:t>
            </a:r>
            <a:r>
              <a:rPr b="1" lang="en" sz="2850" u="sng">
                <a:solidFill>
                  <a:schemeClr val="accent5"/>
                </a:solidFill>
                <a:highlight>
                  <a:schemeClr val="lt1"/>
                </a:highlight>
                <a:latin typeface="Arial"/>
                <a:ea typeface="Arial"/>
                <a:cs typeface="Arial"/>
                <a:sym typeface="Arial"/>
                <a:hlinkClick r:id="rId3"/>
              </a:rPr>
              <a:t>3 Cardinal Rules to follow Before a Formal Talk / Presentation</a:t>
            </a:r>
            <a:endParaRPr b="1" sz="2850">
              <a:solidFill>
                <a:srgbClr val="636363"/>
              </a:solidFill>
              <a:highlight>
                <a:schemeClr val="lt1"/>
              </a:highlight>
              <a:latin typeface="Arial"/>
              <a:ea typeface="Arial"/>
              <a:cs typeface="Arial"/>
              <a:sym typeface="Arial"/>
            </a:endParaRPr>
          </a:p>
          <a:p>
            <a:pPr indent="0" lvl="0" marL="0" rtl="0">
              <a:lnSpc>
                <a:spcPct val="100000"/>
              </a:lnSpc>
              <a:spcBef>
                <a:spcPts val="0"/>
              </a:spcBef>
              <a:spcAft>
                <a:spcPts val="0"/>
              </a:spcAft>
              <a:buClr>
                <a:schemeClr val="dk1"/>
              </a:buClr>
              <a:buSzPts val="1100"/>
              <a:buFont typeface="Arial"/>
              <a:buNone/>
            </a:pPr>
            <a:r>
              <a:t/>
            </a:r>
            <a:endParaRPr sz="1800">
              <a:solidFill>
                <a:srgbClr val="666666"/>
              </a:solidFill>
            </a:endParaRPr>
          </a:p>
          <a:p>
            <a:pPr indent="0" lvl="0" marL="0" rtl="0">
              <a:spcBef>
                <a:spcPts val="0"/>
              </a:spcBef>
              <a:spcAft>
                <a:spcPts val="1600"/>
              </a:spcAft>
              <a:buNone/>
            </a:pPr>
            <a:r>
              <a:t/>
            </a:r>
            <a:endParaRPr sz="1400">
              <a:solidFill>
                <a:srgbClr val="55555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73250" y="1756900"/>
            <a:ext cx="8857800" cy="93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800"/>
              <a:t>Organizational Onboarding - 2</a:t>
            </a:r>
            <a:endParaRPr sz="4800"/>
          </a:p>
        </p:txBody>
      </p:sp>
      <p:sp>
        <p:nvSpPr>
          <p:cNvPr id="125" name="Google Shape;125;p28"/>
          <p:cNvSpPr txBox="1"/>
          <p:nvPr>
            <p:ph idx="1" type="subTitle"/>
          </p:nvPr>
        </p:nvSpPr>
        <p:spPr>
          <a:xfrm>
            <a:off x="1721950" y="2911850"/>
            <a:ext cx="4752000" cy="8010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lang="en" sz="3600"/>
              <a:t>COMMUNICATIONS</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6"/>
          <p:cNvSpPr txBox="1"/>
          <p:nvPr>
            <p:ph type="title"/>
          </p:nvPr>
        </p:nvSpPr>
        <p:spPr>
          <a:xfrm>
            <a:off x="2451450" y="1797625"/>
            <a:ext cx="4241100" cy="93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How to Write Blogs</a:t>
            </a:r>
            <a:r>
              <a:rPr lang="en" sz="3000"/>
              <a:t> </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47"/>
          <p:cNvPicPr preferRelativeResize="0"/>
          <p:nvPr/>
        </p:nvPicPr>
        <p:blipFill>
          <a:blip r:embed="rId3">
            <a:alphaModFix/>
          </a:blip>
          <a:stretch>
            <a:fillRect/>
          </a:stretch>
        </p:blipFill>
        <p:spPr>
          <a:xfrm>
            <a:off x="2895050" y="291575"/>
            <a:ext cx="6248950" cy="4414150"/>
          </a:xfrm>
          <a:prstGeom prst="rect">
            <a:avLst/>
          </a:prstGeom>
          <a:noFill/>
          <a:ln>
            <a:noFill/>
          </a:ln>
        </p:spPr>
      </p:pic>
      <p:sp>
        <p:nvSpPr>
          <p:cNvPr id="241" name="Google Shape;241;p47"/>
          <p:cNvSpPr txBox="1"/>
          <p:nvPr/>
        </p:nvSpPr>
        <p:spPr>
          <a:xfrm>
            <a:off x="366550" y="659350"/>
            <a:ext cx="1845600" cy="114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316981"/>
                </a:solidFill>
                <a:latin typeface="Ubuntu"/>
                <a:ea typeface="Ubuntu"/>
                <a:cs typeface="Ubuntu"/>
                <a:sym typeface="Ubuntu"/>
              </a:rPr>
              <a:t>Blogging </a:t>
            </a:r>
            <a:endParaRPr sz="2400">
              <a:solidFill>
                <a:srgbClr val="316981"/>
              </a:solidFill>
              <a:latin typeface="Ubuntu"/>
              <a:ea typeface="Ubuntu"/>
              <a:cs typeface="Ubuntu"/>
              <a:sym typeface="Ubuntu"/>
            </a:endParaRPr>
          </a:p>
          <a:p>
            <a:pPr indent="0" lvl="0" marL="0">
              <a:spcBef>
                <a:spcPts val="0"/>
              </a:spcBef>
              <a:spcAft>
                <a:spcPts val="0"/>
              </a:spcAft>
              <a:buNone/>
            </a:pPr>
            <a:r>
              <a:rPr lang="en" sz="2400">
                <a:solidFill>
                  <a:srgbClr val="316981"/>
                </a:solidFill>
                <a:latin typeface="Ubuntu"/>
                <a:ea typeface="Ubuntu"/>
                <a:cs typeface="Ubuntu"/>
                <a:sym typeface="Ubuntu"/>
              </a:rPr>
              <a:t>Basics</a:t>
            </a:r>
            <a:endParaRPr sz="2400">
              <a:solidFill>
                <a:srgbClr val="316981"/>
              </a:solidFill>
              <a:latin typeface="Ubuntu"/>
              <a:ea typeface="Ubuntu"/>
              <a:cs typeface="Ubuntu"/>
              <a:sym typeface="Ubuntu"/>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48"/>
          <p:cNvPicPr preferRelativeResize="0"/>
          <p:nvPr/>
        </p:nvPicPr>
        <p:blipFill>
          <a:blip r:embed="rId3">
            <a:alphaModFix/>
          </a:blip>
          <a:stretch>
            <a:fillRect/>
          </a:stretch>
        </p:blipFill>
        <p:spPr>
          <a:xfrm>
            <a:off x="909076" y="388725"/>
            <a:ext cx="7532075" cy="436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9"/>
          <p:cNvSpPr/>
          <p:nvPr/>
        </p:nvSpPr>
        <p:spPr>
          <a:xfrm>
            <a:off x="2944084" y="812078"/>
            <a:ext cx="3501300" cy="3501300"/>
          </a:xfrm>
          <a:prstGeom prst="ellipse">
            <a:avLst/>
          </a:prstGeom>
          <a:solidFill>
            <a:srgbClr val="FCE8B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2" name="Google Shape;252;p49"/>
          <p:cNvGrpSpPr/>
          <p:nvPr/>
        </p:nvGrpSpPr>
        <p:grpSpPr>
          <a:xfrm>
            <a:off x="3611776" y="414352"/>
            <a:ext cx="2166000" cy="2166000"/>
            <a:chOff x="3611776" y="414352"/>
            <a:chExt cx="2166000" cy="2166000"/>
          </a:xfrm>
        </p:grpSpPr>
        <p:sp>
          <p:nvSpPr>
            <p:cNvPr id="253" name="Google Shape;253;p49"/>
            <p:cNvSpPr/>
            <p:nvPr/>
          </p:nvSpPr>
          <p:spPr>
            <a:xfrm>
              <a:off x="3611776" y="414352"/>
              <a:ext cx="2166000" cy="2166000"/>
            </a:xfrm>
            <a:prstGeom prst="ellipse">
              <a:avLst/>
            </a:prstGeom>
            <a:solidFill>
              <a:srgbClr val="F7CB4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Google Shape;254;p49"/>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383838"/>
                  </a:solidFill>
                  <a:latin typeface="Ubuntu"/>
                  <a:ea typeface="Ubuntu"/>
                  <a:cs typeface="Ubuntu"/>
                  <a:sym typeface="Ubuntu"/>
                </a:rPr>
                <a:t>Introduction </a:t>
              </a:r>
              <a:endParaRPr sz="1800">
                <a:solidFill>
                  <a:srgbClr val="383838"/>
                </a:solidFill>
                <a:latin typeface="Ubuntu"/>
                <a:ea typeface="Ubuntu"/>
                <a:cs typeface="Ubuntu"/>
                <a:sym typeface="Ubuntu"/>
              </a:endParaRPr>
            </a:p>
          </p:txBody>
        </p:sp>
      </p:grpSp>
      <p:grpSp>
        <p:nvGrpSpPr>
          <p:cNvPr id="255" name="Google Shape;255;p49"/>
          <p:cNvGrpSpPr/>
          <p:nvPr/>
        </p:nvGrpSpPr>
        <p:grpSpPr>
          <a:xfrm>
            <a:off x="4562258" y="2032864"/>
            <a:ext cx="2166000" cy="2166000"/>
            <a:chOff x="4562258" y="2032864"/>
            <a:chExt cx="2166000" cy="2166000"/>
          </a:xfrm>
        </p:grpSpPr>
        <p:sp>
          <p:nvSpPr>
            <p:cNvPr id="256" name="Google Shape;256;p49"/>
            <p:cNvSpPr/>
            <p:nvPr/>
          </p:nvSpPr>
          <p:spPr>
            <a:xfrm>
              <a:off x="4562258" y="2032864"/>
              <a:ext cx="2166000" cy="21660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49"/>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383838"/>
                  </a:solidFill>
                  <a:latin typeface="Ubuntu"/>
                  <a:ea typeface="Ubuntu"/>
                  <a:cs typeface="Ubuntu"/>
                  <a:sym typeface="Ubuntu"/>
                </a:rPr>
                <a:t>Closing </a:t>
              </a:r>
              <a:endParaRPr sz="1800">
                <a:solidFill>
                  <a:srgbClr val="383838"/>
                </a:solidFill>
                <a:latin typeface="Ubuntu"/>
                <a:ea typeface="Ubuntu"/>
                <a:cs typeface="Ubuntu"/>
                <a:sym typeface="Ubuntu"/>
              </a:endParaRPr>
            </a:p>
          </p:txBody>
        </p:sp>
      </p:grpSp>
      <p:grpSp>
        <p:nvGrpSpPr>
          <p:cNvPr id="258" name="Google Shape;258;p49"/>
          <p:cNvGrpSpPr/>
          <p:nvPr/>
        </p:nvGrpSpPr>
        <p:grpSpPr>
          <a:xfrm>
            <a:off x="2702876" y="2032864"/>
            <a:ext cx="2166000" cy="2166000"/>
            <a:chOff x="2702876" y="2032864"/>
            <a:chExt cx="2166000" cy="2166000"/>
          </a:xfrm>
        </p:grpSpPr>
        <p:sp>
          <p:nvSpPr>
            <p:cNvPr id="259" name="Google Shape;259;p49"/>
            <p:cNvSpPr/>
            <p:nvPr/>
          </p:nvSpPr>
          <p:spPr>
            <a:xfrm>
              <a:off x="2702876" y="2032864"/>
              <a:ext cx="2166000" cy="2166000"/>
            </a:xfrm>
            <a:prstGeom prst="ellipse">
              <a:avLst/>
            </a:prstGeom>
            <a:solidFill>
              <a:srgbClr val="F093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Google Shape;260;p49"/>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sz="1800">
                  <a:solidFill>
                    <a:srgbClr val="383838"/>
                  </a:solidFill>
                  <a:latin typeface="Ubuntu"/>
                  <a:ea typeface="Ubuntu"/>
                  <a:cs typeface="Ubuntu"/>
                  <a:sym typeface="Ubuntu"/>
                </a:rPr>
                <a:t>Body </a:t>
              </a:r>
              <a:endParaRPr sz="1800">
                <a:solidFill>
                  <a:srgbClr val="383838"/>
                </a:solidFill>
                <a:latin typeface="Ubuntu"/>
                <a:ea typeface="Ubuntu"/>
                <a:cs typeface="Ubuntu"/>
                <a:sym typeface="Ubuntu"/>
              </a:endParaRPr>
            </a:p>
          </p:txBody>
        </p:sp>
      </p:grpSp>
      <p:sp>
        <p:nvSpPr>
          <p:cNvPr id="261" name="Google Shape;261;p49"/>
          <p:cNvSpPr/>
          <p:nvPr/>
        </p:nvSpPr>
        <p:spPr>
          <a:xfrm>
            <a:off x="4084680" y="1946241"/>
            <a:ext cx="1225800" cy="1225800"/>
          </a:xfrm>
          <a:prstGeom prst="ellipse">
            <a:avLst/>
          </a:prstGeom>
          <a:solidFill>
            <a:srgbClr val="FCE8B2"/>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t>  BLOG</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0"/>
          <p:cNvSpPr txBox="1"/>
          <p:nvPr/>
        </p:nvSpPr>
        <p:spPr>
          <a:xfrm>
            <a:off x="244400" y="170800"/>
            <a:ext cx="8434500" cy="439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316981"/>
                </a:solidFill>
                <a:latin typeface="Ubuntu"/>
                <a:ea typeface="Ubuntu"/>
                <a:cs typeface="Ubuntu"/>
                <a:sym typeface="Ubuntu"/>
              </a:rPr>
              <a:t>Title, Title, Title. Nothing is more important than a well-written title. </a:t>
            </a:r>
            <a:r>
              <a:rPr lang="en">
                <a:solidFill>
                  <a:srgbClr val="555555"/>
                </a:solidFill>
                <a:highlight>
                  <a:schemeClr val="lt1"/>
                </a:highlight>
                <a:latin typeface="Ubuntu"/>
                <a:ea typeface="Ubuntu"/>
                <a:cs typeface="Ubuntu"/>
                <a:sym typeface="Ubuntu"/>
              </a:rPr>
              <a:t>Grab attention with the headline.</a:t>
            </a:r>
            <a:r>
              <a:rPr b="1" lang="en">
                <a:solidFill>
                  <a:srgbClr val="555555"/>
                </a:solidFill>
                <a:highlight>
                  <a:schemeClr val="lt1"/>
                </a:highlight>
                <a:latin typeface="Ubuntu"/>
                <a:ea typeface="Ubuntu"/>
                <a:cs typeface="Ubuntu"/>
                <a:sym typeface="Ubuntu"/>
              </a:rPr>
              <a:t> </a:t>
            </a:r>
            <a:r>
              <a:rPr lang="en">
                <a:solidFill>
                  <a:srgbClr val="555555"/>
                </a:solidFill>
                <a:highlight>
                  <a:schemeClr val="lt1"/>
                </a:highlight>
                <a:latin typeface="Ubuntu"/>
                <a:ea typeface="Ubuntu"/>
                <a:cs typeface="Ubuntu"/>
                <a:sym typeface="Ubuntu"/>
              </a:rPr>
              <a:t>The most important thing to remember is that your headline is a promise of value to the reader. </a:t>
            </a:r>
            <a:endParaRPr>
              <a:solidFill>
                <a:srgbClr val="555555"/>
              </a:solidFill>
              <a:highlight>
                <a:schemeClr val="lt1"/>
              </a:highlight>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highlight>
                <a:schemeClr val="lt1"/>
              </a:highlight>
              <a:latin typeface="Ubuntu"/>
              <a:ea typeface="Ubuntu"/>
              <a:cs typeface="Ubuntu"/>
              <a:sym typeface="Ubuntu"/>
            </a:endParaRPr>
          </a:p>
          <a:p>
            <a:pPr indent="0" lvl="0" marL="0">
              <a:spcBef>
                <a:spcPts val="0"/>
              </a:spcBef>
              <a:spcAft>
                <a:spcPts val="0"/>
              </a:spcAft>
              <a:buClr>
                <a:schemeClr val="dk1"/>
              </a:buClr>
              <a:buSzPts val="1100"/>
              <a:buFont typeface="Arial"/>
              <a:buNone/>
            </a:pPr>
            <a:r>
              <a:rPr lang="en">
                <a:solidFill>
                  <a:srgbClr val="555555"/>
                </a:solidFill>
                <a:highlight>
                  <a:schemeClr val="lt1"/>
                </a:highlight>
                <a:latin typeface="Ubuntu"/>
                <a:ea typeface="Ubuntu"/>
                <a:cs typeface="Ubuntu"/>
                <a:sym typeface="Ubuntu"/>
              </a:rPr>
              <a:t>Three powerful headline appeals you can inculcate:</a:t>
            </a:r>
            <a:endParaRPr>
              <a:solidFill>
                <a:srgbClr val="555555"/>
              </a:solidFill>
              <a:highlight>
                <a:schemeClr val="lt1"/>
              </a:highlight>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Char char="●"/>
            </a:pPr>
            <a:r>
              <a:rPr b="1" lang="en">
                <a:solidFill>
                  <a:srgbClr val="555555"/>
                </a:solidFill>
                <a:highlight>
                  <a:schemeClr val="lt1"/>
                </a:highlight>
                <a:latin typeface="Ubuntu"/>
                <a:ea typeface="Ubuntu"/>
                <a:cs typeface="Ubuntu"/>
                <a:sym typeface="Ubuntu"/>
              </a:rPr>
              <a:t>Self-interest - </a:t>
            </a:r>
            <a:r>
              <a:rPr lang="en">
                <a:solidFill>
                  <a:srgbClr val="555555"/>
                </a:solidFill>
                <a:highlight>
                  <a:schemeClr val="lt1"/>
                </a:highlight>
                <a:latin typeface="Ubuntu"/>
                <a:ea typeface="Ubuntu"/>
                <a:cs typeface="Ubuntu"/>
                <a:sym typeface="Ubuntu"/>
              </a:rPr>
              <a:t>It signals the article will deliver a compelling benefit to the reader</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Char char="●"/>
            </a:pPr>
            <a:r>
              <a:rPr b="1" lang="en">
                <a:solidFill>
                  <a:srgbClr val="555555"/>
                </a:solidFill>
                <a:highlight>
                  <a:schemeClr val="lt1"/>
                </a:highlight>
                <a:latin typeface="Ubuntu"/>
                <a:ea typeface="Ubuntu"/>
                <a:cs typeface="Ubuntu"/>
                <a:sym typeface="Ubuntu"/>
              </a:rPr>
              <a:t>News - </a:t>
            </a:r>
            <a:r>
              <a:rPr lang="en">
                <a:solidFill>
                  <a:srgbClr val="555555"/>
                </a:solidFill>
                <a:highlight>
                  <a:schemeClr val="lt1"/>
                </a:highlight>
                <a:latin typeface="Ubuntu"/>
                <a:ea typeface="Ubuntu"/>
                <a:cs typeface="Ubuntu"/>
                <a:sym typeface="Ubuntu"/>
              </a:rPr>
              <a:t>It signals the article tells a story that has immediate relevance</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Char char="●"/>
            </a:pPr>
            <a:r>
              <a:rPr b="1" lang="en">
                <a:solidFill>
                  <a:srgbClr val="555555"/>
                </a:solidFill>
                <a:highlight>
                  <a:schemeClr val="lt1"/>
                </a:highlight>
                <a:latin typeface="Ubuntu"/>
                <a:ea typeface="Ubuntu"/>
                <a:cs typeface="Ubuntu"/>
                <a:sym typeface="Ubuntu"/>
              </a:rPr>
              <a:t>Curiosity - </a:t>
            </a:r>
            <a:r>
              <a:rPr lang="en">
                <a:solidFill>
                  <a:srgbClr val="555555"/>
                </a:solidFill>
                <a:highlight>
                  <a:schemeClr val="lt1"/>
                </a:highlight>
                <a:latin typeface="Ubuntu"/>
                <a:ea typeface="Ubuntu"/>
                <a:cs typeface="Ubuntu"/>
                <a:sym typeface="Ubuntu"/>
              </a:rPr>
              <a:t>It signals the article will answer a question in the mind of the reader (who, what, why, how)</a:t>
            </a:r>
            <a:endParaRPr>
              <a:solidFill>
                <a:srgbClr val="555555"/>
              </a:solidFill>
              <a:highlight>
                <a:schemeClr val="lt1"/>
              </a:highlight>
              <a:latin typeface="Ubuntu"/>
              <a:ea typeface="Ubuntu"/>
              <a:cs typeface="Ubuntu"/>
              <a:sym typeface="Ubuntu"/>
            </a:endParaRPr>
          </a:p>
          <a:p>
            <a:pPr indent="0" lvl="0" marL="0" rtl="0">
              <a:lnSpc>
                <a:spcPct val="115000"/>
              </a:lnSpc>
              <a:spcBef>
                <a:spcPts val="1100"/>
              </a:spcBef>
              <a:spcAft>
                <a:spcPts val="0"/>
              </a:spcAft>
              <a:buClr>
                <a:schemeClr val="dk1"/>
              </a:buClr>
              <a:buSzPts val="1100"/>
              <a:buFont typeface="Arial"/>
              <a:buNone/>
            </a:pPr>
            <a:r>
              <a:rPr b="1" i="1" lang="en">
                <a:solidFill>
                  <a:srgbClr val="316981"/>
                </a:solidFill>
                <a:highlight>
                  <a:schemeClr val="lt1"/>
                </a:highlight>
                <a:latin typeface="Ubuntu"/>
                <a:ea typeface="Ubuntu"/>
                <a:cs typeface="Ubuntu"/>
                <a:sym typeface="Ubuntu"/>
              </a:rPr>
              <a:t>Example: </a:t>
            </a:r>
            <a:endParaRPr b="1" i="1">
              <a:solidFill>
                <a:srgbClr val="316981"/>
              </a:solidFill>
              <a:latin typeface="Ubuntu"/>
              <a:ea typeface="Ubuntu"/>
              <a:cs typeface="Ubuntu"/>
              <a:sym typeface="Ubuntu"/>
            </a:endParaRPr>
          </a:p>
          <a:p>
            <a:pPr indent="0" lvl="0" marL="0" rtl="0">
              <a:lnSpc>
                <a:spcPct val="115000"/>
              </a:lnSpc>
              <a:spcBef>
                <a:spcPts val="1100"/>
              </a:spcBef>
              <a:spcAft>
                <a:spcPts val="0"/>
              </a:spcAft>
              <a:buClr>
                <a:schemeClr val="dk1"/>
              </a:buClr>
              <a:buSzPts val="1100"/>
              <a:buFont typeface="Arial"/>
              <a:buNone/>
            </a:pPr>
            <a:r>
              <a:rPr b="1" lang="en">
                <a:solidFill>
                  <a:srgbClr val="555555"/>
                </a:solidFill>
                <a:latin typeface="Ubuntu"/>
                <a:ea typeface="Ubuntu"/>
                <a:cs typeface="Ubuntu"/>
                <a:sym typeface="Ubuntu"/>
              </a:rPr>
              <a:t>Title - </a:t>
            </a:r>
            <a:r>
              <a:rPr lang="en">
                <a:solidFill>
                  <a:srgbClr val="555555"/>
                </a:solidFill>
                <a:latin typeface="Ubuntu"/>
                <a:ea typeface="Ubuntu"/>
                <a:cs typeface="Ubuntu"/>
                <a:sym typeface="Ubuntu"/>
              </a:rPr>
              <a:t>Brief summary of factors leading to the creation of plaques in coronary arteries: A Heart Disease Review </a:t>
            </a:r>
            <a:endParaRPr>
              <a:solidFill>
                <a:srgbClr val="555555"/>
              </a:solidFill>
              <a:latin typeface="Ubuntu"/>
              <a:ea typeface="Ubuntu"/>
              <a:cs typeface="Ubuntu"/>
              <a:sym typeface="Ubuntu"/>
            </a:endParaRPr>
          </a:p>
          <a:p>
            <a:pPr indent="0" lvl="0" marL="0" rtl="0">
              <a:spcBef>
                <a:spcPts val="1100"/>
              </a:spcBef>
              <a:spcAft>
                <a:spcPts val="0"/>
              </a:spcAft>
              <a:buClr>
                <a:schemeClr val="dk1"/>
              </a:buClr>
              <a:buSzPts val="1100"/>
              <a:buFont typeface="Arial"/>
              <a:buNone/>
            </a:pPr>
            <a:r>
              <a:rPr b="1" lang="en">
                <a:solidFill>
                  <a:srgbClr val="555555"/>
                </a:solidFill>
                <a:latin typeface="Ubuntu"/>
                <a:ea typeface="Ubuntu"/>
                <a:cs typeface="Ubuntu"/>
                <a:sym typeface="Ubuntu"/>
              </a:rPr>
              <a:t>More optimal Title</a:t>
            </a:r>
            <a:r>
              <a:rPr lang="en">
                <a:solidFill>
                  <a:srgbClr val="555555"/>
                </a:solidFill>
                <a:latin typeface="Ubuntu"/>
                <a:ea typeface="Ubuntu"/>
                <a:cs typeface="Ubuntu"/>
                <a:sym typeface="Ubuntu"/>
              </a:rPr>
              <a:t>: Heart Disease Review: Factors leading to Coronary Artery Plaques. </a:t>
            </a:r>
            <a:endParaRPr>
              <a:solidFill>
                <a:srgbClr val="555555"/>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rPr i="1" lang="en" sz="1200">
                <a:solidFill>
                  <a:srgbClr val="555555"/>
                </a:solidFill>
                <a:latin typeface="Ubuntu"/>
                <a:ea typeface="Ubuntu"/>
                <a:cs typeface="Ubuntu"/>
                <a:sym typeface="Ubuntu"/>
              </a:rPr>
              <a:t>Note: In this case heart disease is right up front because it’s a more searched keyword right upfront. Many search engines only look at the first 65 characters of the title. Hence putting what is most important before helps from SEO perspective. Also from a user's perspective, you immediately recognize that the post is about Heart Disease. </a:t>
            </a:r>
            <a:endParaRPr i="1" sz="1200">
              <a:solidFill>
                <a:srgbClr val="555555"/>
              </a:solidFill>
              <a:latin typeface="Ubuntu"/>
              <a:ea typeface="Ubuntu"/>
              <a:cs typeface="Ubuntu"/>
              <a:sym typeface="Ubuntu"/>
            </a:endParaRPr>
          </a:p>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51"/>
          <p:cNvSpPr txBox="1"/>
          <p:nvPr/>
        </p:nvSpPr>
        <p:spPr>
          <a:xfrm>
            <a:off x="244400" y="170800"/>
            <a:ext cx="8434500" cy="439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316981"/>
                </a:solidFill>
                <a:latin typeface="Ubuntu"/>
                <a:ea typeface="Ubuntu"/>
                <a:cs typeface="Ubuntu"/>
                <a:sym typeface="Ubuntu"/>
              </a:rPr>
              <a:t>Decide upon 3-4 important keywords to be used in the post.</a:t>
            </a:r>
            <a:r>
              <a:rPr b="1" lang="en">
                <a:solidFill>
                  <a:srgbClr val="51A465"/>
                </a:solidFill>
                <a:latin typeface="Ubuntu"/>
                <a:ea typeface="Ubuntu"/>
                <a:cs typeface="Ubuntu"/>
                <a:sym typeface="Ubuntu"/>
              </a:rPr>
              <a:t> </a:t>
            </a:r>
            <a:r>
              <a:rPr lang="en">
                <a:solidFill>
                  <a:srgbClr val="555555"/>
                </a:solidFill>
                <a:latin typeface="Ubuntu"/>
                <a:ea typeface="Ubuntu"/>
                <a:cs typeface="Ubuntu"/>
                <a:sym typeface="Ubuntu"/>
              </a:rPr>
              <a:t>You must decide what is the focus of the article and be able to choose 3-4, maximum 5 keywords that the article is really about. In the example above, one can choose </a:t>
            </a:r>
            <a:endParaRPr>
              <a:solidFill>
                <a:srgbClr val="55555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a:solidFill>
                  <a:srgbClr val="555555"/>
                </a:solidFill>
                <a:latin typeface="Ubuntu"/>
                <a:ea typeface="Ubuntu"/>
                <a:cs typeface="Ubuntu"/>
                <a:sym typeface="Ubuntu"/>
              </a:rPr>
              <a:t>‘heart disease’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a:solidFill>
                  <a:srgbClr val="555555"/>
                </a:solidFill>
                <a:latin typeface="Ubuntu"/>
                <a:ea typeface="Ubuntu"/>
                <a:cs typeface="Ubuntu"/>
                <a:sym typeface="Ubuntu"/>
              </a:rPr>
              <a:t>coronary arteries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a:solidFill>
                  <a:srgbClr val="555555"/>
                </a:solidFill>
                <a:latin typeface="Ubuntu"/>
                <a:ea typeface="Ubuntu"/>
                <a:cs typeface="Ubuntu"/>
                <a:sym typeface="Ubuntu"/>
              </a:rPr>
              <a:t>‘risk factors’ as the three keywords that the article is about. Once you decide your keywords, make sure you use them at-least 3-4 times in the text of the post. </a:t>
            </a:r>
            <a:endParaRPr>
              <a:solidFill>
                <a:srgbClr val="555555"/>
              </a:solidFill>
              <a:latin typeface="Ubuntu"/>
              <a:ea typeface="Ubuntu"/>
              <a:cs typeface="Ubuntu"/>
              <a:sym typeface="Ubuntu"/>
            </a:endParaRPr>
          </a:p>
          <a:p>
            <a:pPr indent="0" lvl="0" marL="228600" rt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rPr i="1" lang="en" sz="1200">
                <a:solidFill>
                  <a:srgbClr val="555555"/>
                </a:solidFill>
                <a:latin typeface="Ubuntu"/>
                <a:ea typeface="Ubuntu"/>
                <a:cs typeface="Ubuntu"/>
                <a:sym typeface="Ubuntu"/>
              </a:rPr>
              <a:t>Note: Before you decide your final keywords, it pays to look at Google Keyword tool to see how often that keyword is searched (see Topic on Google Keyword tool)</a:t>
            </a:r>
            <a:endParaRPr i="1" sz="1200">
              <a:solidFill>
                <a:srgbClr val="55555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b="1" i="1" sz="1200">
              <a:solidFill>
                <a:srgbClr val="555555"/>
              </a:solidFill>
              <a:latin typeface="Ubuntu"/>
              <a:ea typeface="Ubuntu"/>
              <a:cs typeface="Ubuntu"/>
              <a:sym typeface="Ubuntu"/>
            </a:endParaRPr>
          </a:p>
          <a:p>
            <a:pPr indent="0" lvl="0" marL="0" rtl="0">
              <a:spcBef>
                <a:spcPts val="0"/>
              </a:spcBef>
              <a:spcAft>
                <a:spcPts val="0"/>
              </a:spcAft>
              <a:buNone/>
            </a:pPr>
            <a:r>
              <a:t/>
            </a:r>
            <a:endParaRPr b="1">
              <a:solidFill>
                <a:srgbClr val="316981"/>
              </a:solidFill>
              <a:latin typeface="Ubuntu"/>
              <a:ea typeface="Ubuntu"/>
              <a:cs typeface="Ubuntu"/>
              <a:sym typeface="Ubuntu"/>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2"/>
          <p:cNvSpPr txBox="1"/>
          <p:nvPr/>
        </p:nvSpPr>
        <p:spPr>
          <a:xfrm>
            <a:off x="244400" y="170800"/>
            <a:ext cx="8434500" cy="4397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316981"/>
                </a:solidFill>
                <a:highlight>
                  <a:schemeClr val="lt1"/>
                </a:highlight>
                <a:latin typeface="Ubuntu"/>
                <a:ea typeface="Ubuntu"/>
                <a:cs typeface="Ubuntu"/>
                <a:sym typeface="Ubuntu"/>
              </a:rPr>
              <a:t>Open with a bang </a:t>
            </a:r>
            <a:r>
              <a:rPr b="1" lang="en">
                <a:solidFill>
                  <a:srgbClr val="555555"/>
                </a:solidFill>
                <a:highlight>
                  <a:schemeClr val="lt1"/>
                </a:highlight>
                <a:latin typeface="Ubuntu"/>
                <a:ea typeface="Ubuntu"/>
                <a:cs typeface="Ubuntu"/>
                <a:sym typeface="Ubuntu"/>
              </a:rPr>
              <a:t>- </a:t>
            </a:r>
            <a:r>
              <a:rPr lang="en">
                <a:solidFill>
                  <a:srgbClr val="555555"/>
                </a:solidFill>
                <a:highlight>
                  <a:schemeClr val="lt1"/>
                </a:highlight>
                <a:latin typeface="Ubuntu"/>
                <a:ea typeface="Ubuntu"/>
                <a:cs typeface="Ubuntu"/>
                <a:sym typeface="Ubuntu"/>
              </a:rPr>
              <a:t>People will skim a page for 8-15 seconds to decide if they want to read the whole post.</a:t>
            </a:r>
            <a:endParaRPr>
              <a:solidFill>
                <a:srgbClr val="555555"/>
              </a:solidFill>
              <a:highlight>
                <a:schemeClr val="lt1"/>
              </a:highlight>
              <a:latin typeface="Ubuntu"/>
              <a:ea typeface="Ubuntu"/>
              <a:cs typeface="Ubuntu"/>
              <a:sym typeface="Ubuntu"/>
            </a:endParaRPr>
          </a:p>
          <a:p>
            <a:pPr indent="0" lvl="0" marL="0">
              <a:spcBef>
                <a:spcPts val="0"/>
              </a:spcBef>
              <a:spcAft>
                <a:spcPts val="0"/>
              </a:spcAft>
              <a:buNone/>
            </a:pPr>
            <a:r>
              <a:t/>
            </a:r>
            <a:endParaRPr>
              <a:solidFill>
                <a:srgbClr val="555555"/>
              </a:solidFill>
              <a:highlight>
                <a:schemeClr val="lt1"/>
              </a:highlight>
              <a:latin typeface="Ubuntu"/>
              <a:ea typeface="Ubuntu"/>
              <a:cs typeface="Ubuntu"/>
              <a:sym typeface="Ubuntu"/>
            </a:endParaRPr>
          </a:p>
          <a:p>
            <a:pPr indent="0" lvl="0" marL="0" rtl="0">
              <a:lnSpc>
                <a:spcPct val="150000"/>
              </a:lnSpc>
              <a:spcBef>
                <a:spcPts val="0"/>
              </a:spcBef>
              <a:spcAft>
                <a:spcPts val="0"/>
              </a:spcAft>
              <a:buNone/>
            </a:pPr>
            <a:r>
              <a:rPr lang="en">
                <a:solidFill>
                  <a:srgbClr val="555555"/>
                </a:solidFill>
                <a:highlight>
                  <a:schemeClr val="lt1"/>
                </a:highlight>
                <a:latin typeface="Ubuntu"/>
                <a:ea typeface="Ubuntu"/>
                <a:cs typeface="Ubuntu"/>
                <a:sym typeface="Ubuntu"/>
              </a:rPr>
              <a:t>There are two things your opening paragraph must do to make sure they decide in your favor.</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130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Get to the main point quickly. Let them know where you are taking them in the very first sentence.</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Keep it short. A short opening paragraph makes it easier for the reader to commit. A big block of text works like a stop sign for people scanning your page.</a:t>
            </a:r>
            <a:endParaRPr>
              <a:solidFill>
                <a:srgbClr val="555555"/>
              </a:solidFill>
              <a:highlight>
                <a:schemeClr val="lt1"/>
              </a:highlight>
              <a:latin typeface="Ubuntu"/>
              <a:ea typeface="Ubuntu"/>
              <a:cs typeface="Ubuntu"/>
              <a:sym typeface="Ubuntu"/>
            </a:endParaRPr>
          </a:p>
          <a:p>
            <a:pPr indent="0" lvl="0" marL="0" rtl="0">
              <a:spcBef>
                <a:spcPts val="1100"/>
              </a:spcBef>
              <a:spcAft>
                <a:spcPts val="0"/>
              </a:spcAft>
              <a:buNone/>
            </a:pPr>
            <a:r>
              <a:t/>
            </a:r>
            <a:endParaRPr b="1">
              <a:solidFill>
                <a:srgbClr val="316981"/>
              </a:solidFill>
              <a:latin typeface="Ubuntu"/>
              <a:ea typeface="Ubuntu"/>
              <a:cs typeface="Ubuntu"/>
              <a:sym typeface="Ubuntu"/>
            </a:endParaRPr>
          </a:p>
          <a:p>
            <a:pPr indent="0" lvl="0" marL="0" rtl="0">
              <a:spcBef>
                <a:spcPts val="0"/>
              </a:spcBef>
              <a:spcAft>
                <a:spcPts val="0"/>
              </a:spcAft>
              <a:buNone/>
            </a:pPr>
            <a:r>
              <a:t/>
            </a:r>
            <a:endParaRPr b="1">
              <a:solidFill>
                <a:srgbClr val="316981"/>
              </a:solidFill>
              <a:latin typeface="Ubuntu"/>
              <a:ea typeface="Ubuntu"/>
              <a:cs typeface="Ubuntu"/>
              <a:sym typeface="Ubuntu"/>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Google Shape;281;p53"/>
          <p:cNvPicPr preferRelativeResize="0"/>
          <p:nvPr/>
        </p:nvPicPr>
        <p:blipFill>
          <a:blip r:embed="rId3">
            <a:alphaModFix/>
          </a:blip>
          <a:stretch>
            <a:fillRect/>
          </a:stretch>
        </p:blipFill>
        <p:spPr>
          <a:xfrm>
            <a:off x="1562037" y="314275"/>
            <a:ext cx="6019925" cy="4514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4"/>
          <p:cNvSpPr txBox="1"/>
          <p:nvPr/>
        </p:nvSpPr>
        <p:spPr>
          <a:xfrm>
            <a:off x="665100" y="1248600"/>
            <a:ext cx="7185900" cy="264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solidFill>
                  <a:srgbClr val="555555"/>
                </a:solidFill>
                <a:highlight>
                  <a:schemeClr val="lt1"/>
                </a:highlight>
                <a:latin typeface="Ubuntu"/>
                <a:ea typeface="Ubuntu"/>
                <a:cs typeface="Ubuntu"/>
                <a:sym typeface="Ubuntu"/>
              </a:rPr>
              <a:t>Mark Twain famously said "</a:t>
            </a:r>
            <a:r>
              <a:rPr i="1" lang="en" sz="2400">
                <a:solidFill>
                  <a:srgbClr val="555555"/>
                </a:solidFill>
                <a:highlight>
                  <a:schemeClr val="lt1"/>
                </a:highlight>
                <a:latin typeface="Ubuntu"/>
                <a:ea typeface="Ubuntu"/>
                <a:cs typeface="Ubuntu"/>
                <a:sym typeface="Ubuntu"/>
              </a:rPr>
              <a:t>I didn't have time to write a short letter, so I wrote a long one instead.</a:t>
            </a:r>
            <a:r>
              <a:rPr lang="en" sz="2400">
                <a:solidFill>
                  <a:srgbClr val="555555"/>
                </a:solidFill>
                <a:highlight>
                  <a:schemeClr val="lt1"/>
                </a:highlight>
                <a:latin typeface="Ubuntu"/>
                <a:ea typeface="Ubuntu"/>
                <a:cs typeface="Ubuntu"/>
                <a:sym typeface="Ubuntu"/>
              </a:rPr>
              <a:t>" His point was that writing short involves writing long and editing down.</a:t>
            </a:r>
            <a:endParaRPr sz="2400">
              <a:solidFill>
                <a:srgbClr val="555555"/>
              </a:solidFill>
              <a:latin typeface="Ubuntu"/>
              <a:ea typeface="Ubuntu"/>
              <a:cs typeface="Ubuntu"/>
              <a:sym typeface="Ubuntu"/>
            </a:endParaRPr>
          </a:p>
          <a:p>
            <a:pPr indent="0" lvl="0" marL="0" rtl="0">
              <a:spcBef>
                <a:spcPts val="0"/>
              </a:spcBef>
              <a:spcAft>
                <a:spcPts val="0"/>
              </a:spcAft>
              <a:buNone/>
            </a:pPr>
            <a:r>
              <a:t/>
            </a:r>
            <a:endParaRPr b="1">
              <a:solidFill>
                <a:srgbClr val="316981"/>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5"/>
          <p:cNvSpPr txBox="1"/>
          <p:nvPr/>
        </p:nvSpPr>
        <p:spPr>
          <a:xfrm>
            <a:off x="488675" y="619875"/>
            <a:ext cx="7362300" cy="32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555555"/>
                </a:solidFill>
                <a:highlight>
                  <a:schemeClr val="lt1"/>
                </a:highlight>
                <a:latin typeface="Ubuntu"/>
                <a:ea typeface="Ubuntu"/>
                <a:cs typeface="Ubuntu"/>
                <a:sym typeface="Ubuntu"/>
              </a:rPr>
              <a:t>Write for scanning - </a:t>
            </a:r>
            <a:r>
              <a:rPr lang="en">
                <a:solidFill>
                  <a:srgbClr val="555555"/>
                </a:solidFill>
                <a:highlight>
                  <a:schemeClr val="lt1"/>
                </a:highlight>
                <a:latin typeface="Ubuntu"/>
                <a:ea typeface="Ubuntu"/>
                <a:cs typeface="Ubuntu"/>
                <a:sym typeface="Ubuntu"/>
              </a:rPr>
              <a:t>This is one of the most overlooked and critical success factors for engaging readers on your blog. </a:t>
            </a:r>
            <a:endParaRPr>
              <a:solidFill>
                <a:srgbClr val="555555"/>
              </a:solidFill>
              <a:highlight>
                <a:schemeClr val="lt1"/>
              </a:highlight>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highlight>
                <a:schemeClr val="lt1"/>
              </a:highlight>
              <a:latin typeface="Ubuntu"/>
              <a:ea typeface="Ubuntu"/>
              <a:cs typeface="Ubuntu"/>
              <a:sym typeface="Ubuntu"/>
            </a:endParaRPr>
          </a:p>
          <a:p>
            <a:pPr indent="0" lvl="0" marL="0" rtl="0">
              <a:lnSpc>
                <a:spcPct val="150000"/>
              </a:lnSpc>
              <a:spcBef>
                <a:spcPts val="0"/>
              </a:spcBef>
              <a:spcAft>
                <a:spcPts val="0"/>
              </a:spcAft>
              <a:buClr>
                <a:schemeClr val="dk1"/>
              </a:buClr>
              <a:buSzPts val="1100"/>
              <a:buFont typeface="Arial"/>
              <a:buNone/>
            </a:pPr>
            <a:r>
              <a:rPr lang="en">
                <a:solidFill>
                  <a:srgbClr val="555555"/>
                </a:solidFill>
                <a:highlight>
                  <a:schemeClr val="lt1"/>
                </a:highlight>
                <a:latin typeface="Ubuntu"/>
                <a:ea typeface="Ubuntu"/>
                <a:cs typeface="Ubuntu"/>
                <a:sym typeface="Ubuntu"/>
              </a:rPr>
              <a:t>Here are the ways to make blog content more scanning-enabled:</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130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Make sure you have only one idea in a paragraph.</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Keep paragraph length to five lines or less. Vary the length of paragraphs to emphasize white space.</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Look for ways to break up blocks of copy with subheadings and bulleted lists. White space is as important as the words on the page.</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Limit sentence length to 14 words maximum. Vary the length of sentences within the paragraph to give the reader a comfortable rhythm to follow. If you have a long sentence, follow it up with a short one.</a:t>
            </a:r>
            <a:endParaRPr>
              <a:solidFill>
                <a:srgbClr val="555555"/>
              </a:solidFill>
              <a:highlight>
                <a:schemeClr val="lt1"/>
              </a:highlight>
              <a:latin typeface="Ubuntu"/>
              <a:ea typeface="Ubuntu"/>
              <a:cs typeface="Ubuntu"/>
              <a:sym typeface="Ubuntu"/>
            </a:endParaRPr>
          </a:p>
          <a:p>
            <a:pPr indent="-317500" lvl="0" marL="457200" rtl="0">
              <a:lnSpc>
                <a:spcPct val="115000"/>
              </a:lnSpc>
              <a:spcBef>
                <a:spcPts val="0"/>
              </a:spcBef>
              <a:spcAft>
                <a:spcPts val="0"/>
              </a:spcAft>
              <a:buClr>
                <a:srgbClr val="555555"/>
              </a:buClr>
              <a:buSzPts val="1400"/>
              <a:buFont typeface="Ubuntu"/>
              <a:buChar char="●"/>
            </a:pPr>
            <a:r>
              <a:rPr lang="en">
                <a:solidFill>
                  <a:srgbClr val="555555"/>
                </a:solidFill>
                <a:highlight>
                  <a:schemeClr val="lt1"/>
                </a:highlight>
                <a:latin typeface="Ubuntu"/>
                <a:ea typeface="Ubuntu"/>
                <a:cs typeface="Ubuntu"/>
                <a:sym typeface="Ubuntu"/>
              </a:rPr>
              <a:t>Use transition statements to lead the reader from one paragraph to the next. Sometimes these can be short, one-sentence paragraphs that connect the flow of ideas.</a:t>
            </a:r>
            <a:endParaRPr>
              <a:solidFill>
                <a:srgbClr val="555555"/>
              </a:solidFill>
              <a:highlight>
                <a:schemeClr val="lt1"/>
              </a:highlight>
              <a:latin typeface="Ubuntu"/>
              <a:ea typeface="Ubuntu"/>
              <a:cs typeface="Ubuntu"/>
              <a:sym typeface="Ubuntu"/>
            </a:endParaRPr>
          </a:p>
          <a:p>
            <a:pPr indent="0" lvl="0" marL="0" rtl="0">
              <a:spcBef>
                <a:spcPts val="1100"/>
              </a:spcBef>
              <a:spcAft>
                <a:spcPts val="0"/>
              </a:spcAft>
              <a:buNone/>
            </a:pPr>
            <a:r>
              <a:t/>
            </a:r>
            <a:endParaRPr sz="2400">
              <a:solidFill>
                <a:srgbClr val="555555"/>
              </a:solidFill>
              <a:highlight>
                <a:schemeClr val="lt1"/>
              </a:highlight>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nvSpPr>
        <p:spPr>
          <a:xfrm>
            <a:off x="176525" y="434275"/>
            <a:ext cx="70299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316981"/>
                </a:solidFill>
                <a:latin typeface="Ubuntu"/>
                <a:ea typeface="Ubuntu"/>
                <a:cs typeface="Ubuntu"/>
                <a:sym typeface="Ubuntu"/>
              </a:rPr>
              <a:t>Communication Tools (Remote Medium)</a:t>
            </a:r>
            <a:endParaRPr sz="1800">
              <a:solidFill>
                <a:srgbClr val="316981"/>
              </a:solidFill>
              <a:latin typeface="Ubuntu"/>
              <a:ea typeface="Ubuntu"/>
              <a:cs typeface="Ubuntu"/>
              <a:sym typeface="Ubuntu"/>
            </a:endParaRPr>
          </a:p>
          <a:p>
            <a:pPr indent="0" lvl="0" marL="0" rtl="0">
              <a:spcBef>
                <a:spcPts val="0"/>
              </a:spcBef>
              <a:spcAft>
                <a:spcPts val="0"/>
              </a:spcAft>
              <a:buNone/>
            </a:pPr>
            <a:r>
              <a:t/>
            </a:r>
            <a:endParaRPr sz="1800">
              <a:solidFill>
                <a:srgbClr val="51A465"/>
              </a:solidFill>
              <a:latin typeface="Ubuntu"/>
              <a:ea typeface="Ubuntu"/>
              <a:cs typeface="Ubuntu"/>
              <a:sym typeface="Ubuntu"/>
            </a:endParaRPr>
          </a:p>
          <a:p>
            <a:pPr indent="-317500" lvl="0" marL="457200" rtl="0">
              <a:lnSpc>
                <a:spcPct val="115000"/>
              </a:lnSpc>
              <a:spcBef>
                <a:spcPts val="0"/>
              </a:spcBef>
              <a:spcAft>
                <a:spcPts val="0"/>
              </a:spcAft>
              <a:buClr>
                <a:srgbClr val="434343"/>
              </a:buClr>
              <a:buSzPts val="1400"/>
              <a:buFont typeface="Ubuntu"/>
              <a:buChar char="●"/>
            </a:pPr>
            <a:r>
              <a:rPr lang="en">
                <a:solidFill>
                  <a:srgbClr val="434343"/>
                </a:solidFill>
                <a:latin typeface="Ubuntu"/>
                <a:ea typeface="Ubuntu"/>
                <a:cs typeface="Ubuntu"/>
                <a:sym typeface="Ubuntu"/>
              </a:rPr>
              <a:t>Hipchat</a:t>
            </a:r>
            <a:endParaRPr>
              <a:solidFill>
                <a:srgbClr val="434343"/>
              </a:solidFill>
              <a:latin typeface="Ubuntu"/>
              <a:ea typeface="Ubuntu"/>
              <a:cs typeface="Ubuntu"/>
              <a:sym typeface="Ubuntu"/>
            </a:endParaRPr>
          </a:p>
          <a:p>
            <a:pPr indent="-317500" lvl="0" marL="457200" rtl="0">
              <a:lnSpc>
                <a:spcPct val="115000"/>
              </a:lnSpc>
              <a:spcBef>
                <a:spcPts val="0"/>
              </a:spcBef>
              <a:spcAft>
                <a:spcPts val="0"/>
              </a:spcAft>
              <a:buClr>
                <a:srgbClr val="434343"/>
              </a:buClr>
              <a:buSzPts val="1400"/>
              <a:buFont typeface="Ubuntu"/>
              <a:buChar char="●"/>
            </a:pPr>
            <a:r>
              <a:rPr lang="en">
                <a:solidFill>
                  <a:srgbClr val="434343"/>
                </a:solidFill>
                <a:latin typeface="Ubuntu"/>
                <a:ea typeface="Ubuntu"/>
                <a:cs typeface="Ubuntu"/>
                <a:sym typeface="Ubuntu"/>
              </a:rPr>
              <a:t>Gotomeeting</a:t>
            </a:r>
            <a:endParaRPr>
              <a:solidFill>
                <a:srgbClr val="434343"/>
              </a:solidFill>
              <a:latin typeface="Ubuntu"/>
              <a:ea typeface="Ubuntu"/>
              <a:cs typeface="Ubuntu"/>
              <a:sym typeface="Ubuntu"/>
            </a:endParaRPr>
          </a:p>
          <a:p>
            <a:pPr indent="-317500" lvl="0" marL="457200" rtl="0">
              <a:lnSpc>
                <a:spcPct val="115000"/>
              </a:lnSpc>
              <a:spcBef>
                <a:spcPts val="0"/>
              </a:spcBef>
              <a:spcAft>
                <a:spcPts val="0"/>
              </a:spcAft>
              <a:buClr>
                <a:srgbClr val="434343"/>
              </a:buClr>
              <a:buSzPts val="1400"/>
              <a:buFont typeface="Ubuntu"/>
              <a:buChar char="●"/>
            </a:pPr>
            <a:r>
              <a:rPr lang="en">
                <a:solidFill>
                  <a:srgbClr val="434343"/>
                </a:solidFill>
                <a:latin typeface="Ubuntu"/>
                <a:ea typeface="Ubuntu"/>
                <a:cs typeface="Ubuntu"/>
                <a:sym typeface="Ubuntu"/>
              </a:rPr>
              <a:t>Email</a:t>
            </a:r>
            <a:endParaRPr>
              <a:solidFill>
                <a:srgbClr val="434343"/>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6"/>
          <p:cNvSpPr txBox="1"/>
          <p:nvPr/>
        </p:nvSpPr>
        <p:spPr>
          <a:xfrm>
            <a:off x="366525" y="267025"/>
            <a:ext cx="8251200" cy="426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316981"/>
                </a:solidFill>
                <a:latin typeface="Ubuntu"/>
                <a:ea typeface="Ubuntu"/>
                <a:cs typeface="Ubuntu"/>
                <a:sym typeface="Ubuntu"/>
              </a:rPr>
              <a:t>Use Descriptive link text.</a:t>
            </a:r>
            <a:r>
              <a:rPr lang="en">
                <a:solidFill>
                  <a:srgbClr val="316981"/>
                </a:solidFill>
                <a:latin typeface="Ubuntu"/>
                <a:ea typeface="Ubuntu"/>
                <a:cs typeface="Ubuntu"/>
                <a:sym typeface="Ubuntu"/>
              </a:rPr>
              <a:t> </a:t>
            </a:r>
            <a:r>
              <a:rPr lang="en">
                <a:solidFill>
                  <a:srgbClr val="555555"/>
                </a:solidFill>
                <a:latin typeface="Ubuntu"/>
                <a:ea typeface="Ubuntu"/>
                <a:cs typeface="Ubuntu"/>
                <a:sym typeface="Ubuntu"/>
              </a:rPr>
              <a:t>When you add a link to another post, particularly on our site, then the link text is very important. The “link text” is the text that serves as the hyperlink on which people click. Consider this example text given below: </a:t>
            </a:r>
            <a:endParaRPr>
              <a:solidFill>
                <a:srgbClr val="555555"/>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r>
              <a:rPr lang="en">
                <a:solidFill>
                  <a:srgbClr val="555555"/>
                </a:solidFill>
                <a:latin typeface="Ubuntu"/>
                <a:ea typeface="Ubuntu"/>
                <a:cs typeface="Ubuntu"/>
                <a:sym typeface="Ubuntu"/>
              </a:rPr>
              <a:t>‘Several </a:t>
            </a:r>
            <a:r>
              <a:rPr lang="en" u="sng">
                <a:solidFill>
                  <a:srgbClr val="0000FF"/>
                </a:solidFill>
                <a:latin typeface="Ubuntu"/>
                <a:ea typeface="Ubuntu"/>
                <a:cs typeface="Ubuntu"/>
                <a:sym typeface="Ubuntu"/>
              </a:rPr>
              <a:t>Infertility Clinical Trials</a:t>
            </a:r>
            <a:r>
              <a:rPr lang="en" u="sng">
                <a:solidFill>
                  <a:srgbClr val="555555"/>
                </a:solidFill>
                <a:latin typeface="Ubuntu"/>
                <a:ea typeface="Ubuntu"/>
                <a:cs typeface="Ubuntu"/>
                <a:sym typeface="Ubuntu"/>
              </a:rPr>
              <a:t>  </a:t>
            </a:r>
            <a:r>
              <a:rPr lang="en">
                <a:solidFill>
                  <a:srgbClr val="555555"/>
                </a:solidFill>
                <a:latin typeface="Ubuntu"/>
                <a:ea typeface="Ubuntu"/>
                <a:cs typeface="Ubuntu"/>
                <a:sym typeface="Ubuntu"/>
              </a:rPr>
              <a:t>are currently underway.’  In this case “</a:t>
            </a:r>
            <a:r>
              <a:rPr lang="en" u="sng">
                <a:solidFill>
                  <a:srgbClr val="0000FF"/>
                </a:solidFill>
                <a:latin typeface="Ubuntu"/>
                <a:ea typeface="Ubuntu"/>
                <a:cs typeface="Ubuntu"/>
                <a:sym typeface="Ubuntu"/>
              </a:rPr>
              <a:t>Infertility Clinical trials</a:t>
            </a:r>
            <a:r>
              <a:rPr lang="en" u="sng">
                <a:solidFill>
                  <a:srgbClr val="555555"/>
                </a:solidFill>
                <a:latin typeface="Ubuntu"/>
                <a:ea typeface="Ubuntu"/>
                <a:cs typeface="Ubuntu"/>
                <a:sym typeface="Ubuntu"/>
              </a:rPr>
              <a:t>’ </a:t>
            </a:r>
            <a:r>
              <a:rPr lang="en">
                <a:solidFill>
                  <a:srgbClr val="555555"/>
                </a:solidFill>
                <a:latin typeface="Ubuntu"/>
                <a:ea typeface="Ubuntu"/>
                <a:cs typeface="Ubuntu"/>
                <a:sym typeface="Ubuntu"/>
              </a:rPr>
              <a:t>is the “link text”. </a:t>
            </a:r>
            <a:endParaRPr>
              <a:solidFill>
                <a:srgbClr val="555555"/>
              </a:solidFill>
              <a:latin typeface="Ubuntu"/>
              <a:ea typeface="Ubuntu"/>
              <a:cs typeface="Ubuntu"/>
              <a:sym typeface="Ubuntu"/>
            </a:endParaRPr>
          </a:p>
          <a:p>
            <a:pPr indent="0" lvl="0" marL="228600" rt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0" lvl="0" marL="0" rtl="0">
              <a:spcBef>
                <a:spcPts val="0"/>
              </a:spcBef>
              <a:spcAft>
                <a:spcPts val="0"/>
              </a:spcAft>
              <a:buNone/>
            </a:pPr>
            <a:r>
              <a:rPr b="1" i="1" lang="en">
                <a:solidFill>
                  <a:srgbClr val="555555"/>
                </a:solidFill>
                <a:latin typeface="Ubuntu"/>
                <a:ea typeface="Ubuntu"/>
                <a:cs typeface="Ubuntu"/>
                <a:sym typeface="Ubuntu"/>
              </a:rPr>
              <a:t>Note:</a:t>
            </a:r>
            <a:r>
              <a:rPr i="1" lang="en">
                <a:solidFill>
                  <a:srgbClr val="555555"/>
                </a:solidFill>
                <a:latin typeface="Ubuntu"/>
                <a:ea typeface="Ubuntu"/>
                <a:cs typeface="Ubuntu"/>
                <a:sym typeface="Ubuntu"/>
              </a:rPr>
              <a:t> It is very common for people to use link text like “Click here”. Such links are not useful from search engine perspective as “click here” means nothing to a search engine. If you have to use the “Click Here” then add a alternate text in the link popup box. </a:t>
            </a:r>
            <a:endParaRPr i="1">
              <a:solidFill>
                <a:srgbClr val="555555"/>
              </a:solidFill>
              <a:latin typeface="Ubuntu"/>
              <a:ea typeface="Ubuntu"/>
              <a:cs typeface="Ubuntu"/>
              <a:sym typeface="Ubuntu"/>
            </a:endParaRPr>
          </a:p>
          <a:p>
            <a:pPr indent="0" lvl="0" marL="0" rtl="0">
              <a:spcBef>
                <a:spcPts val="0"/>
              </a:spcBef>
              <a:spcAft>
                <a:spcPts val="0"/>
              </a:spcAft>
              <a:buNone/>
            </a:pPr>
            <a:r>
              <a:t/>
            </a:r>
            <a:endParaRPr i="1">
              <a:solidFill>
                <a:srgbClr val="555555"/>
              </a:solidFill>
              <a:latin typeface="Ubuntu"/>
              <a:ea typeface="Ubuntu"/>
              <a:cs typeface="Ubuntu"/>
              <a:sym typeface="Ubuntu"/>
            </a:endParaRPr>
          </a:p>
          <a:p>
            <a:pPr indent="0" lvl="0" marL="0" rtl="0">
              <a:spcBef>
                <a:spcPts val="0"/>
              </a:spcBef>
              <a:spcAft>
                <a:spcPts val="0"/>
              </a:spcAft>
              <a:buNone/>
            </a:pPr>
            <a:r>
              <a:rPr b="1" lang="en">
                <a:solidFill>
                  <a:srgbClr val="316981"/>
                </a:solidFill>
                <a:latin typeface="Ubuntu"/>
                <a:ea typeface="Ubuntu"/>
                <a:cs typeface="Ubuntu"/>
                <a:sym typeface="Ubuntu"/>
              </a:rPr>
              <a:t>Add Pictures in your Blog</a:t>
            </a:r>
            <a:r>
              <a:rPr b="1" lang="en">
                <a:solidFill>
                  <a:srgbClr val="51A465"/>
                </a:solidFill>
                <a:latin typeface="Ubuntu"/>
                <a:ea typeface="Ubuntu"/>
                <a:cs typeface="Ubuntu"/>
                <a:sym typeface="Ubuntu"/>
              </a:rPr>
              <a:t>.</a:t>
            </a:r>
            <a:r>
              <a:rPr lang="en">
                <a:solidFill>
                  <a:srgbClr val="51A465"/>
                </a:solidFill>
                <a:latin typeface="Ubuntu"/>
                <a:ea typeface="Ubuntu"/>
                <a:cs typeface="Ubuntu"/>
                <a:sym typeface="Ubuntu"/>
              </a:rPr>
              <a:t> </a:t>
            </a:r>
            <a:r>
              <a:rPr lang="en">
                <a:solidFill>
                  <a:srgbClr val="555555"/>
                </a:solidFill>
                <a:latin typeface="Ubuntu"/>
                <a:ea typeface="Ubuntu"/>
                <a:cs typeface="Ubuntu"/>
                <a:sym typeface="Ubuntu"/>
              </a:rPr>
              <a:t>As is well known, a picture is worth a thousand words. A blog with a picture is more engaging than one without. You can reuse pictures that have already been added in previous blogs (using the “media library” or files on your own computer. See detailed instructions on how to add pictures. </a:t>
            </a:r>
            <a:endParaRPr>
              <a:solidFill>
                <a:srgbClr val="555555"/>
              </a:solidFill>
              <a:latin typeface="Ubuntu"/>
              <a:ea typeface="Ubuntu"/>
              <a:cs typeface="Ubuntu"/>
              <a:sym typeface="Ubuntu"/>
            </a:endParaRPr>
          </a:p>
          <a:p>
            <a:pPr indent="0" lvl="0" marL="0" rtl="0">
              <a:spcBef>
                <a:spcPts val="0"/>
              </a:spcBef>
              <a:spcAft>
                <a:spcPts val="0"/>
              </a:spcAft>
              <a:buNone/>
            </a:pPr>
            <a:r>
              <a:t/>
            </a:r>
            <a:endParaRPr>
              <a:solidFill>
                <a:srgbClr val="555555"/>
              </a:solidFill>
              <a:latin typeface="Ubuntu"/>
              <a:ea typeface="Ubuntu"/>
              <a:cs typeface="Ubuntu"/>
              <a:sym typeface="Ubuntu"/>
            </a:endParaRPr>
          </a:p>
          <a:p>
            <a:pPr indent="0" lvl="0" marL="0" rtl="0">
              <a:spcBef>
                <a:spcPts val="0"/>
              </a:spcBef>
              <a:spcAft>
                <a:spcPts val="0"/>
              </a:spcAft>
              <a:buNone/>
            </a:pPr>
            <a:r>
              <a:rPr b="1" i="1" lang="en">
                <a:solidFill>
                  <a:srgbClr val="555555"/>
                </a:solidFill>
                <a:latin typeface="Ubuntu"/>
                <a:ea typeface="Ubuntu"/>
                <a:cs typeface="Ubuntu"/>
                <a:sym typeface="Ubuntu"/>
              </a:rPr>
              <a:t>Note: </a:t>
            </a:r>
            <a:r>
              <a:rPr i="1" lang="en">
                <a:solidFill>
                  <a:srgbClr val="555555"/>
                </a:solidFill>
                <a:latin typeface="Ubuntu"/>
                <a:ea typeface="Ubuntu"/>
                <a:cs typeface="Ubuntu"/>
                <a:sym typeface="Ubuntu"/>
              </a:rPr>
              <a:t>Do name the images added descriptively</a:t>
            </a:r>
            <a:r>
              <a:rPr b="1" i="1" lang="en">
                <a:solidFill>
                  <a:srgbClr val="555555"/>
                </a:solidFill>
                <a:latin typeface="Ubuntu"/>
                <a:ea typeface="Ubuntu"/>
                <a:cs typeface="Ubuntu"/>
                <a:sym typeface="Ubuntu"/>
              </a:rPr>
              <a:t> </a:t>
            </a:r>
            <a:r>
              <a:rPr i="1" lang="en">
                <a:solidFill>
                  <a:srgbClr val="555555"/>
                </a:solidFill>
                <a:latin typeface="Ubuntu"/>
                <a:ea typeface="Ubuntu"/>
                <a:cs typeface="Ubuntu"/>
                <a:sym typeface="Ubuntu"/>
              </a:rPr>
              <a:t>- When you add a picture in your blog, you can set its title, caption etc. to increase its SEO value. Please Give a good image file name, a title and also a caption. Also link back and mention source of your pictures. </a:t>
            </a:r>
            <a:endParaRPr i="1">
              <a:solidFill>
                <a:srgbClr val="555555"/>
              </a:solidFill>
              <a:latin typeface="Ubuntu"/>
              <a:ea typeface="Ubuntu"/>
              <a:cs typeface="Ubuntu"/>
              <a:sym typeface="Ubuntu"/>
            </a:endParaRPr>
          </a:p>
          <a:p>
            <a:pPr indent="0" lvl="0" marL="0" rtl="0">
              <a:spcBef>
                <a:spcPts val="0"/>
              </a:spcBef>
              <a:spcAft>
                <a:spcPts val="0"/>
              </a:spcAft>
              <a:buNone/>
            </a:pPr>
            <a:r>
              <a:t/>
            </a:r>
            <a:endParaRPr>
              <a:solidFill>
                <a:srgbClr val="555555"/>
              </a:solidFill>
              <a:latin typeface="Ubuntu"/>
              <a:ea typeface="Ubuntu"/>
              <a:cs typeface="Ubuntu"/>
              <a:sym typeface="Ubuntu"/>
            </a:endParaRPr>
          </a:p>
          <a:p>
            <a:pPr indent="0" lvl="0" marL="0" rtl="0">
              <a:spcBef>
                <a:spcPts val="0"/>
              </a:spcBef>
              <a:spcAft>
                <a:spcPts val="0"/>
              </a:spcAft>
              <a:buClr>
                <a:schemeClr val="dk1"/>
              </a:buClr>
              <a:buSzPts val="1100"/>
              <a:buFont typeface="Arial"/>
              <a:buNone/>
            </a:pPr>
            <a:br>
              <a:rPr i="1" lang="en">
                <a:solidFill>
                  <a:srgbClr val="555555"/>
                </a:solidFill>
                <a:latin typeface="Ubuntu"/>
                <a:ea typeface="Ubuntu"/>
                <a:cs typeface="Ubuntu"/>
                <a:sym typeface="Ubuntu"/>
              </a:rPr>
            </a:br>
            <a:endParaRPr b="1">
              <a:solidFill>
                <a:srgbClr val="555555"/>
              </a:solidFill>
              <a:highlight>
                <a:schemeClr val="lt1"/>
              </a:highlight>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57"/>
          <p:cNvPicPr preferRelativeResize="0"/>
          <p:nvPr/>
        </p:nvPicPr>
        <p:blipFill>
          <a:blip r:embed="rId3">
            <a:alphaModFix/>
          </a:blip>
          <a:stretch>
            <a:fillRect/>
          </a:stretch>
        </p:blipFill>
        <p:spPr>
          <a:xfrm>
            <a:off x="1582625" y="231125"/>
            <a:ext cx="6096000" cy="457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8"/>
          <p:cNvSpPr txBox="1"/>
          <p:nvPr/>
        </p:nvSpPr>
        <p:spPr>
          <a:xfrm>
            <a:off x="1560800" y="2015250"/>
            <a:ext cx="6256200" cy="111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316981"/>
                </a:solidFill>
                <a:latin typeface="Ubuntu"/>
                <a:ea typeface="Ubuntu"/>
                <a:cs typeface="Ubuntu"/>
                <a:sym typeface="Ubuntu"/>
              </a:rPr>
              <a:t>TECHNICAL BLOGS</a:t>
            </a:r>
            <a:endParaRPr sz="4800">
              <a:solidFill>
                <a:srgbClr val="316981"/>
              </a:solidFill>
              <a:latin typeface="Ubuntu"/>
              <a:ea typeface="Ubuntu"/>
              <a:cs typeface="Ubuntu"/>
              <a:sym typeface="Ubuntu"/>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9"/>
          <p:cNvSpPr/>
          <p:nvPr/>
        </p:nvSpPr>
        <p:spPr>
          <a:xfrm>
            <a:off x="2944084" y="812078"/>
            <a:ext cx="3501300" cy="3501300"/>
          </a:xfrm>
          <a:prstGeom prst="ellipse">
            <a:avLst/>
          </a:prstGeom>
          <a:solidFill>
            <a:srgbClr val="FCE8B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12" name="Google Shape;312;p59"/>
          <p:cNvGrpSpPr/>
          <p:nvPr/>
        </p:nvGrpSpPr>
        <p:grpSpPr>
          <a:xfrm>
            <a:off x="3611776" y="414352"/>
            <a:ext cx="2166000" cy="2166000"/>
            <a:chOff x="3611776" y="414352"/>
            <a:chExt cx="2166000" cy="2166000"/>
          </a:xfrm>
        </p:grpSpPr>
        <p:sp>
          <p:nvSpPr>
            <p:cNvPr id="313" name="Google Shape;313;p59"/>
            <p:cNvSpPr/>
            <p:nvPr/>
          </p:nvSpPr>
          <p:spPr>
            <a:xfrm>
              <a:off x="3611776" y="414352"/>
              <a:ext cx="2166000" cy="2166000"/>
            </a:xfrm>
            <a:prstGeom prst="ellipse">
              <a:avLst/>
            </a:prstGeom>
            <a:solidFill>
              <a:srgbClr val="F7CB4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59"/>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a:solidFill>
                    <a:srgbClr val="383838"/>
                  </a:solidFill>
                  <a:latin typeface="Ubuntu"/>
                  <a:ea typeface="Ubuntu"/>
                  <a:cs typeface="Ubuntu"/>
                  <a:sym typeface="Ubuntu"/>
                </a:rPr>
                <a:t>Pain/Problem</a:t>
              </a:r>
              <a:endParaRPr>
                <a:solidFill>
                  <a:srgbClr val="383838"/>
                </a:solidFill>
                <a:latin typeface="Ubuntu"/>
                <a:ea typeface="Ubuntu"/>
                <a:cs typeface="Ubuntu"/>
                <a:sym typeface="Ubuntu"/>
              </a:endParaRPr>
            </a:p>
          </p:txBody>
        </p:sp>
      </p:grpSp>
      <p:grpSp>
        <p:nvGrpSpPr>
          <p:cNvPr id="315" name="Google Shape;315;p59"/>
          <p:cNvGrpSpPr/>
          <p:nvPr/>
        </p:nvGrpSpPr>
        <p:grpSpPr>
          <a:xfrm>
            <a:off x="4562258" y="2032864"/>
            <a:ext cx="2166000" cy="2166000"/>
            <a:chOff x="4562258" y="2032864"/>
            <a:chExt cx="2166000" cy="2166000"/>
          </a:xfrm>
        </p:grpSpPr>
        <p:sp>
          <p:nvSpPr>
            <p:cNvPr id="316" name="Google Shape;316;p59"/>
            <p:cNvSpPr/>
            <p:nvPr/>
          </p:nvSpPr>
          <p:spPr>
            <a:xfrm>
              <a:off x="4562258" y="2032864"/>
              <a:ext cx="2166000" cy="2166000"/>
            </a:xfrm>
            <a:prstGeom prst="ellipse">
              <a:avLst/>
            </a:prstGeom>
            <a:solidFill>
              <a:srgbClr val="F4B4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59"/>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a:solidFill>
                    <a:srgbClr val="383838"/>
                  </a:solidFill>
                  <a:latin typeface="Ubuntu"/>
                  <a:ea typeface="Ubuntu"/>
                  <a:cs typeface="Ubuntu"/>
                  <a:sym typeface="Ubuntu"/>
                </a:rPr>
                <a:t>Fix / Solution</a:t>
              </a:r>
              <a:endParaRPr>
                <a:solidFill>
                  <a:srgbClr val="383838"/>
                </a:solidFill>
                <a:latin typeface="Ubuntu"/>
                <a:ea typeface="Ubuntu"/>
                <a:cs typeface="Ubuntu"/>
                <a:sym typeface="Ubuntu"/>
              </a:endParaRPr>
            </a:p>
          </p:txBody>
        </p:sp>
      </p:grpSp>
      <p:grpSp>
        <p:nvGrpSpPr>
          <p:cNvPr id="318" name="Google Shape;318;p59"/>
          <p:cNvGrpSpPr/>
          <p:nvPr/>
        </p:nvGrpSpPr>
        <p:grpSpPr>
          <a:xfrm>
            <a:off x="2702876" y="2032864"/>
            <a:ext cx="2166000" cy="2166000"/>
            <a:chOff x="2702876" y="2032864"/>
            <a:chExt cx="2166000" cy="2166000"/>
          </a:xfrm>
        </p:grpSpPr>
        <p:sp>
          <p:nvSpPr>
            <p:cNvPr id="319" name="Google Shape;319;p59"/>
            <p:cNvSpPr/>
            <p:nvPr/>
          </p:nvSpPr>
          <p:spPr>
            <a:xfrm>
              <a:off x="2702876" y="2032864"/>
              <a:ext cx="2166000" cy="2166000"/>
            </a:xfrm>
            <a:prstGeom prst="ellipse">
              <a:avLst/>
            </a:prstGeom>
            <a:solidFill>
              <a:srgbClr val="F093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Google Shape;320;p59"/>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
                  <a:solidFill>
                    <a:srgbClr val="383838"/>
                  </a:solidFill>
                  <a:latin typeface="Ubuntu"/>
                  <a:ea typeface="Ubuntu"/>
                  <a:cs typeface="Ubuntu"/>
                  <a:sym typeface="Ubuntu"/>
                </a:rPr>
                <a:t>Dream / Plan</a:t>
              </a:r>
              <a:endParaRPr>
                <a:solidFill>
                  <a:srgbClr val="383838"/>
                </a:solidFill>
                <a:latin typeface="Ubuntu"/>
                <a:ea typeface="Ubuntu"/>
                <a:cs typeface="Ubuntu"/>
                <a:sym typeface="Ubuntu"/>
              </a:endParaRPr>
            </a:p>
          </p:txBody>
        </p:sp>
      </p:grpSp>
      <p:sp>
        <p:nvSpPr>
          <p:cNvPr id="321" name="Google Shape;321;p59"/>
          <p:cNvSpPr/>
          <p:nvPr/>
        </p:nvSpPr>
        <p:spPr>
          <a:xfrm>
            <a:off x="4070449" y="1901251"/>
            <a:ext cx="1391700" cy="1341000"/>
          </a:xfrm>
          <a:prstGeom prst="ellipse">
            <a:avLst/>
          </a:prstGeom>
          <a:solidFill>
            <a:srgbClr val="FCE8B2"/>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200">
                <a:latin typeface="Ubuntu"/>
                <a:ea typeface="Ubuntu"/>
                <a:cs typeface="Ubuntu"/>
                <a:sym typeface="Ubuntu"/>
              </a:rPr>
              <a:t>TECHNICAL         BLOG</a:t>
            </a:r>
            <a:endParaRPr sz="1200">
              <a:latin typeface="Ubuntu"/>
              <a:ea typeface="Ubuntu"/>
              <a:cs typeface="Ubuntu"/>
              <a:sym typeface="Ubuntu"/>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0"/>
          <p:cNvSpPr txBox="1"/>
          <p:nvPr/>
        </p:nvSpPr>
        <p:spPr>
          <a:xfrm>
            <a:off x="366525" y="267025"/>
            <a:ext cx="8251200" cy="426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51A465"/>
                </a:solidFill>
                <a:highlight>
                  <a:schemeClr val="lt1"/>
                </a:highlight>
                <a:latin typeface="Ubuntu"/>
                <a:ea typeface="Ubuntu"/>
                <a:cs typeface="Ubuntu"/>
                <a:sym typeface="Ubuntu"/>
              </a:rPr>
              <a:t>Article Title</a:t>
            </a:r>
            <a:r>
              <a:rPr b="1" lang="en">
                <a:solidFill>
                  <a:srgbClr val="555555"/>
                </a:solidFill>
                <a:highlight>
                  <a:schemeClr val="lt1"/>
                </a:highlight>
                <a:latin typeface="Ubuntu"/>
                <a:ea typeface="Ubuntu"/>
                <a:cs typeface="Ubuntu"/>
                <a:sym typeface="Ubuntu"/>
              </a:rPr>
              <a:t> - </a:t>
            </a:r>
            <a:r>
              <a:rPr lang="en">
                <a:solidFill>
                  <a:srgbClr val="555555"/>
                </a:solidFill>
                <a:highlight>
                  <a:schemeClr val="lt1"/>
                </a:highlight>
                <a:latin typeface="Ubuntu"/>
                <a:ea typeface="Ubuntu"/>
                <a:cs typeface="Ubuntu"/>
                <a:sym typeface="Ubuntu"/>
              </a:rPr>
              <a:t>For developers the best titles are those that other developers will be searching for. </a:t>
            </a:r>
            <a:endParaRPr>
              <a:solidFill>
                <a:srgbClr val="555555"/>
              </a:solidFill>
              <a:highlight>
                <a:schemeClr val="lt1"/>
              </a:highlight>
              <a:latin typeface="Ubuntu"/>
              <a:ea typeface="Ubuntu"/>
              <a:cs typeface="Ubuntu"/>
              <a:sym typeface="Ubuntu"/>
            </a:endParaRPr>
          </a:p>
          <a:p>
            <a:pPr indent="0" lvl="0" marL="0">
              <a:spcBef>
                <a:spcPts val="0"/>
              </a:spcBef>
              <a:spcAft>
                <a:spcPts val="0"/>
              </a:spcAft>
              <a:buNone/>
            </a:pPr>
            <a:r>
              <a:t/>
            </a:r>
            <a:endParaRPr>
              <a:solidFill>
                <a:srgbClr val="555555"/>
              </a:solidFill>
              <a:highlight>
                <a:schemeClr val="lt1"/>
              </a:highlight>
              <a:latin typeface="Ubuntu"/>
              <a:ea typeface="Ubuntu"/>
              <a:cs typeface="Ubuntu"/>
              <a:sym typeface="Ubuntu"/>
            </a:endParaRPr>
          </a:p>
          <a:p>
            <a:pPr indent="0" lvl="0" marL="0" rtl="0">
              <a:lnSpc>
                <a:spcPct val="120000"/>
              </a:lnSpc>
              <a:spcBef>
                <a:spcPts val="0"/>
              </a:spcBef>
              <a:spcAft>
                <a:spcPts val="0"/>
              </a:spcAft>
              <a:buNone/>
            </a:pPr>
            <a:r>
              <a:rPr b="1" lang="en">
                <a:solidFill>
                  <a:srgbClr val="51A465"/>
                </a:solidFill>
                <a:highlight>
                  <a:schemeClr val="lt1"/>
                </a:highlight>
                <a:latin typeface="Ubuntu"/>
                <a:ea typeface="Ubuntu"/>
                <a:cs typeface="Ubuntu"/>
                <a:sym typeface="Ubuntu"/>
              </a:rPr>
              <a:t>Article Introduction</a:t>
            </a:r>
            <a:r>
              <a:rPr b="1" lang="en">
                <a:solidFill>
                  <a:srgbClr val="555555"/>
                </a:solidFill>
                <a:latin typeface="Ubuntu"/>
                <a:ea typeface="Ubuntu"/>
                <a:cs typeface="Ubuntu"/>
                <a:sym typeface="Ubuntu"/>
              </a:rPr>
              <a:t> - </a:t>
            </a:r>
            <a:r>
              <a:rPr lang="en">
                <a:solidFill>
                  <a:srgbClr val="555555"/>
                </a:solidFill>
                <a:latin typeface="Ubuntu"/>
                <a:ea typeface="Ubuntu"/>
                <a:cs typeface="Ubuntu"/>
                <a:sym typeface="Ubuntu"/>
              </a:rPr>
              <a:t>I touched on the introduction previously. The introduction is the second most important part. This is where you inform readers on what to expect and set everything up.</a:t>
            </a:r>
            <a:endParaRPr>
              <a:solidFill>
                <a:srgbClr val="555555"/>
              </a:solidFill>
              <a:latin typeface="Ubuntu"/>
              <a:ea typeface="Ubuntu"/>
              <a:cs typeface="Ubuntu"/>
              <a:sym typeface="Ubuntu"/>
            </a:endParaRPr>
          </a:p>
          <a:p>
            <a:pPr indent="0" lvl="0" marL="0" rtl="0">
              <a:lnSpc>
                <a:spcPct val="120000"/>
              </a:lnSpc>
              <a:spcBef>
                <a:spcPts val="1500"/>
              </a:spcBef>
              <a:spcAft>
                <a:spcPts val="0"/>
              </a:spcAft>
              <a:buNone/>
            </a:pPr>
            <a:r>
              <a:rPr b="1" lang="en">
                <a:solidFill>
                  <a:srgbClr val="51A465"/>
                </a:solidFill>
                <a:highlight>
                  <a:schemeClr val="lt1"/>
                </a:highlight>
                <a:latin typeface="Ubuntu"/>
                <a:ea typeface="Ubuntu"/>
                <a:cs typeface="Ubuntu"/>
                <a:sym typeface="Ubuntu"/>
              </a:rPr>
              <a:t>Article Content</a:t>
            </a:r>
            <a:r>
              <a:rPr lang="en">
                <a:solidFill>
                  <a:srgbClr val="51A465"/>
                </a:solidFill>
                <a:latin typeface="Ubuntu"/>
                <a:ea typeface="Ubuntu"/>
                <a:cs typeface="Ubuntu"/>
                <a:sym typeface="Ubuntu"/>
              </a:rPr>
              <a:t> </a:t>
            </a:r>
            <a:r>
              <a:rPr lang="en">
                <a:solidFill>
                  <a:srgbClr val="555555"/>
                </a:solidFill>
                <a:latin typeface="Ubuntu"/>
                <a:ea typeface="Ubuntu"/>
                <a:cs typeface="Ubuntu"/>
                <a:sym typeface="Ubuntu"/>
              </a:rPr>
              <a:t>- </a:t>
            </a:r>
            <a:r>
              <a:rPr lang="en">
                <a:solidFill>
                  <a:srgbClr val="555555"/>
                </a:solidFill>
                <a:highlight>
                  <a:schemeClr val="lt1"/>
                </a:highlight>
                <a:latin typeface="Ubuntu"/>
                <a:ea typeface="Ubuntu"/>
                <a:cs typeface="Ubuntu"/>
                <a:sym typeface="Ubuntu"/>
              </a:rPr>
              <a:t>Including headings and scannable break points is another important feature. On the web readers quickly scan articles so you need a break to draw them into each section. Some examples are of course headings, blockquotes, lists, and images. </a:t>
            </a:r>
            <a:endParaRPr>
              <a:solidFill>
                <a:srgbClr val="555555"/>
              </a:solidFill>
              <a:highlight>
                <a:schemeClr val="lt1"/>
              </a:highlight>
              <a:latin typeface="Ubuntu"/>
              <a:ea typeface="Ubuntu"/>
              <a:cs typeface="Ubuntu"/>
              <a:sym typeface="Ubuntu"/>
            </a:endParaRPr>
          </a:p>
          <a:p>
            <a:pPr indent="0" lvl="0" marL="0" rtl="0">
              <a:lnSpc>
                <a:spcPct val="120000"/>
              </a:lnSpc>
              <a:spcBef>
                <a:spcPts val="1500"/>
              </a:spcBef>
              <a:spcAft>
                <a:spcPts val="0"/>
              </a:spcAft>
              <a:buNone/>
            </a:pPr>
            <a:r>
              <a:rPr lang="en">
                <a:solidFill>
                  <a:srgbClr val="555555"/>
                </a:solidFill>
                <a:highlight>
                  <a:schemeClr val="lt1"/>
                </a:highlight>
                <a:latin typeface="Ubuntu"/>
                <a:ea typeface="Ubuntu"/>
                <a:cs typeface="Ubuntu"/>
                <a:sym typeface="Ubuntu"/>
              </a:rPr>
              <a:t>It’s also important to write clearly and keep your style consistent. In technical writing that means keeping your naming the same. A common example is writing the word JavaScript. Don’t mix between using js and JavaScript. Stick with one.</a:t>
            </a:r>
            <a:endParaRPr>
              <a:solidFill>
                <a:srgbClr val="555555"/>
              </a:solidFill>
              <a:highlight>
                <a:schemeClr val="lt1"/>
              </a:highlight>
              <a:latin typeface="Ubuntu"/>
              <a:ea typeface="Ubuntu"/>
              <a:cs typeface="Ubuntu"/>
              <a:sym typeface="Ubuntu"/>
            </a:endParaRPr>
          </a:p>
          <a:p>
            <a:pPr indent="0" lvl="0" marL="0" rtl="0">
              <a:spcBef>
                <a:spcPts val="1500"/>
              </a:spcBef>
              <a:spcAft>
                <a:spcPts val="0"/>
              </a:spcAft>
              <a:buNone/>
            </a:pPr>
            <a:r>
              <a:t/>
            </a:r>
            <a:endParaRPr b="1">
              <a:solidFill>
                <a:srgbClr val="316981"/>
              </a:solidFill>
              <a:latin typeface="Ubuntu"/>
              <a:ea typeface="Ubuntu"/>
              <a:cs typeface="Ubuntu"/>
              <a:sym typeface="Ubuntu"/>
            </a:endParaRPr>
          </a:p>
          <a:p>
            <a:pPr indent="0" lvl="0" marL="0" rtl="0">
              <a:spcBef>
                <a:spcPts val="0"/>
              </a:spcBef>
              <a:spcAft>
                <a:spcPts val="0"/>
              </a:spcAft>
              <a:buNone/>
            </a:pPr>
            <a:br>
              <a:rPr i="1" lang="en">
                <a:solidFill>
                  <a:srgbClr val="555555"/>
                </a:solidFill>
                <a:latin typeface="Ubuntu"/>
                <a:ea typeface="Ubuntu"/>
                <a:cs typeface="Ubuntu"/>
                <a:sym typeface="Ubuntu"/>
              </a:rPr>
            </a:br>
            <a:endParaRPr b="1">
              <a:solidFill>
                <a:srgbClr val="555555"/>
              </a:solidFill>
              <a:highlight>
                <a:schemeClr val="lt1"/>
              </a:highlight>
              <a:latin typeface="Ubuntu"/>
              <a:ea typeface="Ubuntu"/>
              <a:cs typeface="Ubuntu"/>
              <a:sym typeface="Ubuntu"/>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1"/>
          <p:cNvSpPr txBox="1"/>
          <p:nvPr/>
        </p:nvSpPr>
        <p:spPr>
          <a:xfrm>
            <a:off x="366525" y="267025"/>
            <a:ext cx="8251200" cy="4260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b="1" lang="en">
                <a:solidFill>
                  <a:srgbClr val="51A465"/>
                </a:solidFill>
                <a:latin typeface="Ubuntu"/>
                <a:ea typeface="Ubuntu"/>
                <a:cs typeface="Ubuntu"/>
                <a:sym typeface="Ubuntu"/>
              </a:rPr>
              <a:t>Article Closing </a:t>
            </a:r>
            <a:r>
              <a:rPr b="1" lang="en">
                <a:solidFill>
                  <a:srgbClr val="555555"/>
                </a:solidFill>
                <a:latin typeface="Ubuntu"/>
                <a:ea typeface="Ubuntu"/>
                <a:cs typeface="Ubuntu"/>
                <a:sym typeface="Ubuntu"/>
              </a:rPr>
              <a:t>- </a:t>
            </a:r>
            <a:r>
              <a:rPr lang="en">
                <a:solidFill>
                  <a:srgbClr val="555555"/>
                </a:solidFill>
                <a:latin typeface="Ubuntu"/>
                <a:ea typeface="Ubuntu"/>
                <a:cs typeface="Ubuntu"/>
                <a:sym typeface="Ubuntu"/>
              </a:rPr>
              <a:t>In copywriting the closing is typically your call to action. Most developers aren’t selling anything so this is a great spot to ask for comments, connect via social media, or recap the article.</a:t>
            </a:r>
            <a:endParaRPr>
              <a:solidFill>
                <a:srgbClr val="555555"/>
              </a:solidFill>
              <a:latin typeface="Ubuntu"/>
              <a:ea typeface="Ubuntu"/>
              <a:cs typeface="Ubuntu"/>
              <a:sym typeface="Ubuntu"/>
            </a:endParaRPr>
          </a:p>
          <a:p>
            <a:pPr indent="0" lvl="0" marL="0" rtl="0">
              <a:lnSpc>
                <a:spcPct val="115000"/>
              </a:lnSpc>
              <a:spcBef>
                <a:spcPts val="1500"/>
              </a:spcBef>
              <a:spcAft>
                <a:spcPts val="0"/>
              </a:spcAft>
              <a:buNone/>
            </a:pPr>
            <a:r>
              <a:rPr b="1" lang="en">
                <a:solidFill>
                  <a:srgbClr val="51A465"/>
                </a:solidFill>
                <a:latin typeface="Ubuntu"/>
                <a:ea typeface="Ubuntu"/>
                <a:cs typeface="Ubuntu"/>
                <a:sym typeface="Ubuntu"/>
              </a:rPr>
              <a:t>Wrap up</a:t>
            </a:r>
            <a:r>
              <a:rPr lang="en">
                <a:solidFill>
                  <a:srgbClr val="555555"/>
                </a:solidFill>
                <a:latin typeface="Ubuntu"/>
                <a:ea typeface="Ubuntu"/>
                <a:cs typeface="Ubuntu"/>
                <a:sym typeface="Ubuntu"/>
              </a:rPr>
              <a:t> - </a:t>
            </a:r>
            <a:r>
              <a:rPr lang="en">
                <a:solidFill>
                  <a:srgbClr val="555555"/>
                </a:solidFill>
                <a:highlight>
                  <a:schemeClr val="lt1"/>
                </a:highlight>
                <a:latin typeface="Ubuntu"/>
                <a:ea typeface="Ubuntu"/>
                <a:cs typeface="Ubuntu"/>
                <a:sym typeface="Ubuntu"/>
              </a:rPr>
              <a:t>Now go and write about that problem you solved today. I’m sure it would be a benefit to others.</a:t>
            </a:r>
            <a:endParaRPr>
              <a:solidFill>
                <a:srgbClr val="555555"/>
              </a:solidFill>
              <a:highlight>
                <a:schemeClr val="lt1"/>
              </a:highlight>
              <a:latin typeface="Ubuntu"/>
              <a:ea typeface="Ubuntu"/>
              <a:cs typeface="Ubuntu"/>
              <a:sym typeface="Ubuntu"/>
            </a:endParaRPr>
          </a:p>
          <a:p>
            <a:pPr indent="0" lvl="0" marL="0" rtl="0">
              <a:spcBef>
                <a:spcPts val="2300"/>
              </a:spcBef>
              <a:spcAft>
                <a:spcPts val="0"/>
              </a:spcAft>
              <a:buNone/>
            </a:pPr>
            <a:br>
              <a:rPr i="1" lang="en">
                <a:solidFill>
                  <a:srgbClr val="555555"/>
                </a:solidFill>
                <a:latin typeface="Ubuntu"/>
                <a:ea typeface="Ubuntu"/>
                <a:cs typeface="Ubuntu"/>
                <a:sym typeface="Ubuntu"/>
              </a:rPr>
            </a:br>
            <a:endParaRPr b="1">
              <a:solidFill>
                <a:srgbClr val="555555"/>
              </a:solidFill>
              <a:highlight>
                <a:schemeClr val="lt1"/>
              </a:highlight>
              <a:latin typeface="Ubuntu"/>
              <a:ea typeface="Ubuntu"/>
              <a:cs typeface="Ubuntu"/>
              <a:sym typeface="Ubuntu"/>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Google Shape;336;p62"/>
          <p:cNvPicPr preferRelativeResize="0"/>
          <p:nvPr/>
        </p:nvPicPr>
        <p:blipFill>
          <a:blip r:embed="rId3">
            <a:alphaModFix/>
          </a:blip>
          <a:stretch>
            <a:fillRect/>
          </a:stretch>
        </p:blipFill>
        <p:spPr>
          <a:xfrm>
            <a:off x="1627375" y="335263"/>
            <a:ext cx="5405400" cy="4472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3"/>
          <p:cNvSpPr txBox="1"/>
          <p:nvPr/>
        </p:nvSpPr>
        <p:spPr>
          <a:xfrm>
            <a:off x="325825" y="455800"/>
            <a:ext cx="3691500" cy="394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51A465"/>
                </a:solidFill>
                <a:latin typeface="Ubuntu"/>
                <a:ea typeface="Ubuntu"/>
                <a:cs typeface="Ubuntu"/>
                <a:sym typeface="Ubuntu"/>
              </a:rPr>
              <a:t>Company Blogs:</a:t>
            </a:r>
            <a:endParaRPr b="1">
              <a:solidFill>
                <a:srgbClr val="51A46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u="sng">
                <a:solidFill>
                  <a:srgbClr val="555555"/>
                </a:solidFill>
                <a:latin typeface="Ubuntu"/>
                <a:ea typeface="Ubuntu"/>
                <a:cs typeface="Ubuntu"/>
                <a:sym typeface="Ubuntu"/>
                <a:hlinkClick r:id="rId3"/>
              </a:rPr>
              <a:t>Applied Informatics</a:t>
            </a:r>
            <a:endParaRPr>
              <a:solidFill>
                <a:srgbClr val="55555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u="sng">
                <a:solidFill>
                  <a:srgbClr val="555555"/>
                </a:solidFill>
                <a:latin typeface="Ubuntu"/>
                <a:ea typeface="Ubuntu"/>
                <a:cs typeface="Ubuntu"/>
                <a:sym typeface="Ubuntu"/>
                <a:hlinkClick r:id="rId4"/>
              </a:rPr>
              <a:t>TrialX</a:t>
            </a:r>
            <a:endParaRPr>
              <a:solidFill>
                <a:srgbClr val="55555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u="sng">
                <a:solidFill>
                  <a:srgbClr val="555555"/>
                </a:solidFill>
                <a:latin typeface="Ubuntu"/>
                <a:ea typeface="Ubuntu"/>
                <a:cs typeface="Ubuntu"/>
                <a:sym typeface="Ubuntu"/>
                <a:hlinkClick r:id="rId5"/>
              </a:rPr>
              <a:t>CureTalks</a:t>
            </a:r>
            <a:endParaRPr>
              <a:solidFill>
                <a:srgbClr val="55555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u="sng">
                <a:solidFill>
                  <a:srgbClr val="555555"/>
                </a:solidFill>
                <a:latin typeface="Ubuntu"/>
                <a:ea typeface="Ubuntu"/>
                <a:cs typeface="Ubuntu"/>
                <a:sym typeface="Ubuntu"/>
                <a:hlinkClick r:id="rId6"/>
              </a:rPr>
              <a:t>Researchkitapps.org </a:t>
            </a:r>
            <a:endParaRPr>
              <a:solidFill>
                <a:srgbClr val="55555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rgbClr val="555555"/>
              </a:solidFill>
              <a:latin typeface="Ubuntu"/>
              <a:ea typeface="Ubuntu"/>
              <a:cs typeface="Ubuntu"/>
              <a:sym typeface="Ubuntu"/>
            </a:endParaRPr>
          </a:p>
          <a:p>
            <a:pPr indent="-317500" lvl="0" marL="457200" rtl="0">
              <a:spcBef>
                <a:spcPts val="0"/>
              </a:spcBef>
              <a:spcAft>
                <a:spcPts val="0"/>
              </a:spcAft>
              <a:buClr>
                <a:srgbClr val="555555"/>
              </a:buClr>
              <a:buSzPts val="1400"/>
              <a:buFont typeface="Ubuntu"/>
              <a:buChar char="●"/>
            </a:pPr>
            <a:r>
              <a:rPr lang="en" u="sng">
                <a:solidFill>
                  <a:srgbClr val="555555"/>
                </a:solidFill>
                <a:latin typeface="Ubuntu"/>
                <a:ea typeface="Ubuntu"/>
                <a:cs typeface="Ubuntu"/>
                <a:sym typeface="Ubuntu"/>
                <a:hlinkClick r:id="rId7"/>
              </a:rPr>
              <a:t>GetHealth</a:t>
            </a:r>
            <a:endParaRPr>
              <a:solidFill>
                <a:srgbClr val="555555"/>
              </a:solidFill>
              <a:latin typeface="Ubuntu"/>
              <a:ea typeface="Ubuntu"/>
              <a:cs typeface="Ubuntu"/>
              <a:sym typeface="Ubuntu"/>
            </a:endParaRPr>
          </a:p>
          <a:p>
            <a:pPr indent="0" lvl="0" marL="0">
              <a:spcBef>
                <a:spcPts val="0"/>
              </a:spcBef>
              <a:spcAft>
                <a:spcPts val="0"/>
              </a:spcAft>
              <a:buNone/>
            </a:pPr>
            <a:r>
              <a:t/>
            </a:r>
            <a:endParaRPr/>
          </a:p>
        </p:txBody>
      </p:sp>
      <p:sp>
        <p:nvSpPr>
          <p:cNvPr id="342" name="Google Shape;342;p63"/>
          <p:cNvSpPr txBox="1"/>
          <p:nvPr/>
        </p:nvSpPr>
        <p:spPr>
          <a:xfrm>
            <a:off x="4437900" y="455800"/>
            <a:ext cx="2469900" cy="363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a:solidFill>
                  <a:srgbClr val="51A465"/>
                </a:solidFill>
                <a:latin typeface="Ubuntu"/>
                <a:ea typeface="Ubuntu"/>
                <a:cs typeface="Ubuntu"/>
                <a:sym typeface="Ubuntu"/>
              </a:rPr>
              <a:t>Blogs to Follow</a:t>
            </a:r>
            <a:endParaRPr b="1">
              <a:solidFill>
                <a:srgbClr val="51A465"/>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b="1">
              <a:solidFill>
                <a:srgbClr val="51A465"/>
              </a:solidFill>
              <a:latin typeface="Ubuntu"/>
              <a:ea typeface="Ubuntu"/>
              <a:cs typeface="Ubuntu"/>
              <a:sym typeface="Ubuntu"/>
            </a:endParaRPr>
          </a:p>
          <a:p>
            <a:pPr indent="-317500" lvl="0" marL="457200" rtl="0">
              <a:spcBef>
                <a:spcPts val="0"/>
              </a:spcBef>
              <a:spcAft>
                <a:spcPts val="0"/>
              </a:spcAft>
              <a:buClr>
                <a:schemeClr val="dk2"/>
              </a:buClr>
              <a:buSzPts val="1400"/>
              <a:buFont typeface="Ubuntu"/>
              <a:buChar char="●"/>
            </a:pPr>
            <a:r>
              <a:rPr lang="en" u="sng">
                <a:solidFill>
                  <a:schemeClr val="dk2"/>
                </a:solidFill>
                <a:latin typeface="Ubuntu"/>
                <a:ea typeface="Ubuntu"/>
                <a:cs typeface="Ubuntu"/>
                <a:sym typeface="Ubuntu"/>
                <a:hlinkClick r:id="rId8"/>
              </a:rPr>
              <a:t>Huffingtonpost.com</a:t>
            </a:r>
            <a:endParaRPr>
              <a:solidFill>
                <a:schemeClr val="dk2"/>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chemeClr val="dk2"/>
              </a:solidFill>
              <a:latin typeface="Ubuntu"/>
              <a:ea typeface="Ubuntu"/>
              <a:cs typeface="Ubuntu"/>
              <a:sym typeface="Ubuntu"/>
            </a:endParaRPr>
          </a:p>
          <a:p>
            <a:pPr indent="-317500" lvl="0" marL="457200" rtl="0">
              <a:spcBef>
                <a:spcPts val="0"/>
              </a:spcBef>
              <a:spcAft>
                <a:spcPts val="0"/>
              </a:spcAft>
              <a:buClr>
                <a:schemeClr val="dk2"/>
              </a:buClr>
              <a:buSzPts val="1400"/>
              <a:buFont typeface="Ubuntu"/>
              <a:buChar char="●"/>
            </a:pPr>
            <a:r>
              <a:rPr lang="en" u="sng">
                <a:solidFill>
                  <a:schemeClr val="dk2"/>
                </a:solidFill>
                <a:latin typeface="Ubuntu"/>
                <a:ea typeface="Ubuntu"/>
                <a:cs typeface="Ubuntu"/>
                <a:sym typeface="Ubuntu"/>
                <a:hlinkClick r:id="rId9"/>
              </a:rPr>
              <a:t>NewYorkTimes Well</a:t>
            </a:r>
            <a:endParaRPr>
              <a:solidFill>
                <a:schemeClr val="dk2"/>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chemeClr val="dk2"/>
              </a:solidFill>
              <a:latin typeface="Ubuntu"/>
              <a:ea typeface="Ubuntu"/>
              <a:cs typeface="Ubuntu"/>
              <a:sym typeface="Ubuntu"/>
            </a:endParaRPr>
          </a:p>
          <a:p>
            <a:pPr indent="-317500" lvl="0" marL="457200" rtl="0">
              <a:spcBef>
                <a:spcPts val="0"/>
              </a:spcBef>
              <a:spcAft>
                <a:spcPts val="0"/>
              </a:spcAft>
              <a:buClr>
                <a:schemeClr val="dk2"/>
              </a:buClr>
              <a:buSzPts val="1400"/>
              <a:buFont typeface="Ubuntu"/>
              <a:buChar char="●"/>
            </a:pPr>
            <a:r>
              <a:rPr lang="en" u="sng">
                <a:solidFill>
                  <a:schemeClr val="dk2"/>
                </a:solidFill>
                <a:latin typeface="Ubuntu"/>
                <a:ea typeface="Ubuntu"/>
                <a:cs typeface="Ubuntu"/>
                <a:sym typeface="Ubuntu"/>
                <a:hlinkClick r:id="rId10"/>
              </a:rPr>
              <a:t>Techcrunch.com</a:t>
            </a:r>
            <a:endParaRPr>
              <a:solidFill>
                <a:schemeClr val="dk2"/>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chemeClr val="dk2"/>
              </a:solidFill>
              <a:latin typeface="Ubuntu"/>
              <a:ea typeface="Ubuntu"/>
              <a:cs typeface="Ubuntu"/>
              <a:sym typeface="Ubuntu"/>
            </a:endParaRPr>
          </a:p>
          <a:p>
            <a:pPr indent="-317500" lvl="0" marL="457200" rtl="0">
              <a:spcBef>
                <a:spcPts val="0"/>
              </a:spcBef>
              <a:spcAft>
                <a:spcPts val="0"/>
              </a:spcAft>
              <a:buClr>
                <a:schemeClr val="dk2"/>
              </a:buClr>
              <a:buSzPts val="1400"/>
              <a:buFont typeface="Ubuntu"/>
              <a:buChar char="●"/>
            </a:pPr>
            <a:r>
              <a:rPr lang="en" u="sng">
                <a:solidFill>
                  <a:schemeClr val="dk2"/>
                </a:solidFill>
                <a:latin typeface="Ubuntu"/>
                <a:ea typeface="Ubuntu"/>
                <a:cs typeface="Ubuntu"/>
                <a:sym typeface="Ubuntu"/>
                <a:hlinkClick r:id="rId11"/>
              </a:rPr>
              <a:t>The Daily Beast</a:t>
            </a:r>
            <a:endParaRPr>
              <a:solidFill>
                <a:schemeClr val="dk2"/>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chemeClr val="dk2"/>
              </a:solidFill>
              <a:latin typeface="Ubuntu"/>
              <a:ea typeface="Ubuntu"/>
              <a:cs typeface="Ubuntu"/>
              <a:sym typeface="Ubuntu"/>
            </a:endParaRPr>
          </a:p>
          <a:p>
            <a:pPr indent="-317500" lvl="0" marL="457200" rtl="0">
              <a:spcBef>
                <a:spcPts val="0"/>
              </a:spcBef>
              <a:spcAft>
                <a:spcPts val="0"/>
              </a:spcAft>
              <a:buClr>
                <a:schemeClr val="dk2"/>
              </a:buClr>
              <a:buSzPts val="1400"/>
              <a:buFont typeface="Ubuntu"/>
              <a:buChar char="●"/>
            </a:pPr>
            <a:r>
              <a:rPr lang="en" u="sng">
                <a:solidFill>
                  <a:schemeClr val="dk2"/>
                </a:solidFill>
                <a:latin typeface="Ubuntu"/>
                <a:ea typeface="Ubuntu"/>
                <a:cs typeface="Ubuntu"/>
                <a:sym typeface="Ubuntu"/>
                <a:hlinkClick r:id="rId12"/>
              </a:rPr>
              <a:t>SearchEngineLand</a:t>
            </a:r>
            <a:endParaRPr>
              <a:solidFill>
                <a:schemeClr val="dk2"/>
              </a:solidFill>
              <a:latin typeface="Ubuntu"/>
              <a:ea typeface="Ubuntu"/>
              <a:cs typeface="Ubuntu"/>
              <a:sym typeface="Ubuntu"/>
            </a:endParaRPr>
          </a:p>
          <a:p>
            <a:pPr indent="0" lvl="0" marL="0">
              <a:spcBef>
                <a:spcPts val="0"/>
              </a:spcBef>
              <a:spcAft>
                <a:spcPts val="0"/>
              </a:spcAft>
              <a:buClr>
                <a:schemeClr val="dk1"/>
              </a:buClr>
              <a:buSzPts val="1100"/>
              <a:buFont typeface="Arial"/>
              <a:buNone/>
            </a:pPr>
            <a:r>
              <a:t/>
            </a:r>
            <a:endParaRPr>
              <a:solidFill>
                <a:schemeClr val="dk2"/>
              </a:solidFill>
              <a:latin typeface="Ubuntu"/>
              <a:ea typeface="Ubuntu"/>
              <a:cs typeface="Ubuntu"/>
              <a:sym typeface="Ubuntu"/>
            </a:endParaRPr>
          </a:p>
          <a:p>
            <a:pPr indent="-317500" lvl="0" marL="457200" rtl="0">
              <a:spcBef>
                <a:spcPts val="0"/>
              </a:spcBef>
              <a:spcAft>
                <a:spcPts val="0"/>
              </a:spcAft>
              <a:buClr>
                <a:schemeClr val="dk2"/>
              </a:buClr>
              <a:buSzPts val="1400"/>
              <a:buFont typeface="Ubuntu"/>
              <a:buChar char="●"/>
            </a:pPr>
            <a:r>
              <a:rPr lang="en" u="sng">
                <a:solidFill>
                  <a:schemeClr val="dk2"/>
                </a:solidFill>
                <a:latin typeface="Ubuntu"/>
                <a:ea typeface="Ubuntu"/>
                <a:cs typeface="Ubuntu"/>
                <a:sym typeface="Ubuntu"/>
                <a:hlinkClick r:id="rId13"/>
              </a:rPr>
              <a:t>CricketHighlights</a:t>
            </a:r>
            <a:endParaRPr>
              <a:solidFill>
                <a:schemeClr val="dk2"/>
              </a:solidFill>
              <a:latin typeface="Ubuntu"/>
              <a:ea typeface="Ubuntu"/>
              <a:cs typeface="Ubuntu"/>
              <a:sym typeface="Ubuntu"/>
            </a:endParaRPr>
          </a:p>
          <a:p>
            <a:pPr indent="0" lvl="0" mar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4"/>
          <p:cNvSpPr txBox="1"/>
          <p:nvPr/>
        </p:nvSpPr>
        <p:spPr>
          <a:xfrm>
            <a:off x="2456500" y="1799350"/>
            <a:ext cx="3772800" cy="147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rgbClr val="316981"/>
                </a:solidFill>
                <a:latin typeface="Ubuntu"/>
                <a:ea typeface="Ubuntu"/>
                <a:cs typeface="Ubuntu"/>
                <a:sym typeface="Ubuntu"/>
              </a:rPr>
              <a:t>THANK YOU!</a:t>
            </a:r>
            <a:endParaRPr sz="4800">
              <a:solidFill>
                <a:srgbClr val="31698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nvSpPr>
        <p:spPr>
          <a:xfrm>
            <a:off x="366525" y="434275"/>
            <a:ext cx="70299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1A465"/>
                </a:solidFill>
                <a:latin typeface="Ubuntu"/>
                <a:ea typeface="Ubuntu"/>
                <a:cs typeface="Ubuntu"/>
                <a:sym typeface="Ubuntu"/>
              </a:rPr>
              <a:t> </a:t>
            </a:r>
            <a:endParaRPr sz="1800">
              <a:solidFill>
                <a:srgbClr val="51A465"/>
              </a:solidFill>
              <a:latin typeface="Ubuntu"/>
              <a:ea typeface="Ubuntu"/>
              <a:cs typeface="Ubuntu"/>
              <a:sym typeface="Ubuntu"/>
            </a:endParaRPr>
          </a:p>
          <a:p>
            <a:pPr indent="0" lvl="0" marL="0" rtl="0">
              <a:lnSpc>
                <a:spcPct val="115000"/>
              </a:lnSpc>
              <a:spcBef>
                <a:spcPts val="1600"/>
              </a:spcBef>
              <a:spcAft>
                <a:spcPts val="0"/>
              </a:spcAft>
              <a:buNone/>
            </a:pPr>
            <a:r>
              <a:t/>
            </a:r>
            <a:endParaRPr sz="1800">
              <a:solidFill>
                <a:srgbClr val="51A465"/>
              </a:solidFill>
              <a:latin typeface="Ubuntu"/>
              <a:ea typeface="Ubuntu"/>
              <a:cs typeface="Ubuntu"/>
              <a:sym typeface="Ubuntu"/>
            </a:endParaRPr>
          </a:p>
          <a:p>
            <a:pPr indent="0" lvl="0" marL="0" rtl="0">
              <a:lnSpc>
                <a:spcPct val="115000"/>
              </a:lnSpc>
              <a:spcBef>
                <a:spcPts val="1600"/>
              </a:spcBef>
              <a:spcAft>
                <a:spcPts val="0"/>
              </a:spcAft>
              <a:buClr>
                <a:schemeClr val="dk1"/>
              </a:buClr>
              <a:buSzPts val="1100"/>
              <a:buFont typeface="Arial"/>
              <a:buNone/>
            </a:pPr>
            <a:r>
              <a:rPr lang="en" sz="1800">
                <a:solidFill>
                  <a:srgbClr val="316981"/>
                </a:solidFill>
                <a:latin typeface="Ubuntu"/>
                <a:ea typeface="Ubuntu"/>
                <a:cs typeface="Ubuntu"/>
                <a:sym typeface="Ubuntu"/>
              </a:rPr>
              <a:t>HIPCHAT</a:t>
            </a:r>
            <a:endParaRPr sz="1800">
              <a:solidFill>
                <a:srgbClr val="316981"/>
              </a:solidFill>
              <a:latin typeface="Ubuntu"/>
              <a:ea typeface="Ubuntu"/>
              <a:cs typeface="Ubuntu"/>
              <a:sym typeface="Ubuntu"/>
            </a:endParaRPr>
          </a:p>
          <a:p>
            <a:pPr indent="-317500" lvl="0" marL="457200" rtl="0">
              <a:lnSpc>
                <a:spcPct val="115000"/>
              </a:lnSpc>
              <a:spcBef>
                <a:spcPts val="1600"/>
              </a:spcBef>
              <a:spcAft>
                <a:spcPts val="0"/>
              </a:spcAft>
              <a:buClr>
                <a:srgbClr val="666666"/>
              </a:buClr>
              <a:buSzPts val="1400"/>
              <a:buFont typeface="Ubuntu"/>
              <a:buChar char="-"/>
            </a:pPr>
            <a:r>
              <a:rPr lang="en">
                <a:solidFill>
                  <a:srgbClr val="666666"/>
                </a:solidFill>
                <a:latin typeface="Ubuntu"/>
                <a:ea typeface="Ubuntu"/>
                <a:cs typeface="Ubuntu"/>
                <a:sym typeface="Ubuntu"/>
              </a:rPr>
              <a:t>Internal Communication Tool</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&lt;PROJECT ROOM&gt; = has a team - people all around the globe</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Everything that is happening on the project. </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WHAT HAPPENED</a:t>
            </a:r>
            <a:endParaRPr b="1">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Average"/>
              <a:buChar char="-"/>
            </a:pPr>
            <a:r>
              <a:rPr lang="en">
                <a:solidFill>
                  <a:srgbClr val="666666"/>
                </a:solidFill>
                <a:latin typeface="Ubuntu"/>
                <a:ea typeface="Ubuntu"/>
                <a:cs typeface="Ubuntu"/>
                <a:sym typeface="Ubuntu"/>
              </a:rPr>
              <a:t>@all: &lt;what I did&gt; | </a:t>
            </a:r>
            <a:r>
              <a:rPr i="1" lang="en">
                <a:solidFill>
                  <a:srgbClr val="666666"/>
                </a:solidFill>
                <a:latin typeface="Ubuntu"/>
                <a:ea typeface="Ubuntu"/>
                <a:cs typeface="Ubuntu"/>
                <a:sym typeface="Ubuntu"/>
              </a:rPr>
              <a:t>what I was </a:t>
            </a:r>
            <a:r>
              <a:rPr b="1" i="1" lang="en">
                <a:solidFill>
                  <a:srgbClr val="666666"/>
                </a:solidFill>
                <a:latin typeface="Ubuntu"/>
                <a:ea typeface="Ubuntu"/>
                <a:cs typeface="Ubuntu"/>
                <a:sym typeface="Ubuntu"/>
              </a:rPr>
              <a:t>stuck on</a:t>
            </a:r>
            <a:r>
              <a:rPr i="1" lang="en">
                <a:solidFill>
                  <a:srgbClr val="666666"/>
                </a:solidFill>
                <a:latin typeface="Ubuntu"/>
                <a:ea typeface="Ubuntu"/>
                <a:cs typeface="Ubuntu"/>
                <a:sym typeface="Ubuntu"/>
              </a:rPr>
              <a:t> | this was a challenging problem that I hacked by this way. </a:t>
            </a:r>
            <a:endParaRPr i="1">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i="1" lang="en">
                <a:solidFill>
                  <a:srgbClr val="666666"/>
                </a:solidFill>
                <a:latin typeface="Ubuntu"/>
                <a:ea typeface="Ubuntu"/>
                <a:cs typeface="Ubuntu"/>
                <a:sym typeface="Ubuntu"/>
              </a:rPr>
              <a:t>Next @all: still working on problem - @yasen @chintan can you look to - can do pair on it.</a:t>
            </a:r>
            <a:endParaRPr i="1">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Ask for help</a:t>
            </a:r>
            <a:endParaRPr b="1">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Show everyone</a:t>
            </a:r>
            <a:endParaRPr b="1">
              <a:solidFill>
                <a:srgbClr val="666666"/>
              </a:solidFill>
              <a:latin typeface="Ubuntu"/>
              <a:ea typeface="Ubuntu"/>
              <a:cs typeface="Ubuntu"/>
              <a:sym typeface="Ubuntu"/>
            </a:endParaRPr>
          </a:p>
          <a:p>
            <a:pPr indent="-317500" lvl="3" marL="18288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Feeling of accomplishment. Bonus evaluation. Dev of Month</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WHAT DID NOT HAPPEN</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WHAT IS SUPPOSED TO HAPPEN</a:t>
            </a:r>
            <a:endParaRPr>
              <a:solidFill>
                <a:srgbClr val="666666"/>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1"/>
          <p:cNvSpPr txBox="1"/>
          <p:nvPr/>
        </p:nvSpPr>
        <p:spPr>
          <a:xfrm>
            <a:off x="149400" y="434275"/>
            <a:ext cx="88758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1A465"/>
                </a:solidFill>
                <a:latin typeface="Ubuntu"/>
                <a:ea typeface="Ubuntu"/>
                <a:cs typeface="Ubuntu"/>
                <a:sym typeface="Ubuntu"/>
              </a:rPr>
              <a:t> </a:t>
            </a:r>
            <a:endParaRPr sz="1800">
              <a:solidFill>
                <a:srgbClr val="51A465"/>
              </a:solidFill>
              <a:latin typeface="Ubuntu"/>
              <a:ea typeface="Ubuntu"/>
              <a:cs typeface="Ubuntu"/>
              <a:sym typeface="Ubuntu"/>
            </a:endParaRPr>
          </a:p>
          <a:p>
            <a:pPr indent="0" lvl="0" marL="0" rtl="0">
              <a:lnSpc>
                <a:spcPct val="115000"/>
              </a:lnSpc>
              <a:spcBef>
                <a:spcPts val="1600"/>
              </a:spcBef>
              <a:spcAft>
                <a:spcPts val="0"/>
              </a:spcAft>
              <a:buNone/>
            </a:pPr>
            <a:r>
              <a:t/>
            </a:r>
            <a:endParaRPr sz="1800">
              <a:solidFill>
                <a:srgbClr val="51A465"/>
              </a:solidFill>
              <a:latin typeface="Ubuntu"/>
              <a:ea typeface="Ubuntu"/>
              <a:cs typeface="Ubuntu"/>
              <a:sym typeface="Ubuntu"/>
            </a:endParaRPr>
          </a:p>
          <a:p>
            <a:pPr indent="-317500" lvl="1" marL="914400" rtl="0">
              <a:lnSpc>
                <a:spcPct val="115000"/>
              </a:lnSpc>
              <a:spcBef>
                <a:spcPts val="1600"/>
              </a:spcBef>
              <a:spcAft>
                <a:spcPts val="0"/>
              </a:spcAft>
              <a:buClr>
                <a:srgbClr val="666666"/>
              </a:buClr>
              <a:buSzPts val="1400"/>
              <a:buFont typeface="Average"/>
              <a:buChar char="-"/>
            </a:pPr>
            <a:r>
              <a:rPr lang="en">
                <a:solidFill>
                  <a:srgbClr val="666666"/>
                </a:solidFill>
                <a:latin typeface="Ubuntu"/>
                <a:ea typeface="Ubuntu"/>
                <a:cs typeface="Ubuntu"/>
                <a:sym typeface="Ubuntu"/>
              </a:rPr>
              <a:t>Found/Learning something interesting/found interesting - </a:t>
            </a:r>
            <a:r>
              <a:rPr b="1" lang="en">
                <a:solidFill>
                  <a:srgbClr val="666666"/>
                </a:solidFill>
                <a:latin typeface="Ubuntu"/>
                <a:ea typeface="Ubuntu"/>
                <a:cs typeface="Ubuntu"/>
                <a:sym typeface="Ubuntu"/>
              </a:rPr>
              <a:t>SHARE</a:t>
            </a:r>
            <a:r>
              <a:rPr lang="en">
                <a:solidFill>
                  <a:srgbClr val="666666"/>
                </a:solidFill>
                <a:latin typeface="Ubuntu"/>
                <a:ea typeface="Ubuntu"/>
                <a:cs typeface="Ubuntu"/>
                <a:sym typeface="Ubuntu"/>
              </a:rPr>
              <a:t> with the team on DAILY STANDUP ROOM</a:t>
            </a:r>
            <a:endParaRPr>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E.g. new git commands. “Checkout &lt;link&gt; - with Redux architecture it changes how we do web development - the front end declaratively links to API and UI updates itself.</a:t>
            </a:r>
            <a:endParaRPr>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Dockers are like light VMs that run inside a process on the OS</a:t>
            </a:r>
            <a:endParaRPr>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WE can store location sensor data locally and then sync with server- iOS does not let background sync…</a:t>
            </a:r>
            <a:endParaRPr>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zsh - why use.. ggp </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Notification</a:t>
            </a:r>
            <a:endParaRPr b="1">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Average"/>
              <a:buChar char="-"/>
            </a:pPr>
            <a:r>
              <a:rPr lang="en">
                <a:solidFill>
                  <a:srgbClr val="666666"/>
                </a:solidFill>
                <a:latin typeface="Ubuntu"/>
                <a:ea typeface="Ubuntu"/>
                <a:cs typeface="Ubuntu"/>
                <a:sym typeface="Ubuntu"/>
              </a:rPr>
              <a:t>You might get an </a:t>
            </a:r>
            <a:r>
              <a:rPr b="1" lang="en">
                <a:solidFill>
                  <a:srgbClr val="666666"/>
                </a:solidFill>
                <a:latin typeface="Ubuntu"/>
                <a:ea typeface="Ubuntu"/>
                <a:cs typeface="Ubuntu"/>
                <a:sym typeface="Ubuntu"/>
              </a:rPr>
              <a:t>offline notification</a:t>
            </a:r>
            <a:r>
              <a:rPr lang="en">
                <a:solidFill>
                  <a:srgbClr val="666666"/>
                </a:solidFill>
                <a:latin typeface="Ubuntu"/>
                <a:ea typeface="Ubuntu"/>
                <a:cs typeface="Ubuntu"/>
                <a:sym typeface="Ubuntu"/>
              </a:rPr>
              <a:t> then you forget about it</a:t>
            </a:r>
            <a:endParaRPr>
              <a:solidFill>
                <a:srgbClr val="666666"/>
              </a:solidFill>
              <a:latin typeface="Ubuntu"/>
              <a:ea typeface="Ubuntu"/>
              <a:cs typeface="Ubuntu"/>
              <a:sym typeface="Ubuntu"/>
            </a:endParaRPr>
          </a:p>
          <a:p>
            <a:pPr indent="-317500" lvl="3" marL="18288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Email (while you were away)</a:t>
            </a:r>
            <a:endParaRPr>
              <a:solidFill>
                <a:srgbClr val="666666"/>
              </a:solidFill>
              <a:latin typeface="Ubuntu"/>
              <a:ea typeface="Ubuntu"/>
              <a:cs typeface="Ubuntu"/>
              <a:sym typeface="Ubuntu"/>
            </a:endParaRPr>
          </a:p>
          <a:p>
            <a:pPr indent="-317500" lvl="3" marL="18288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Mobile </a:t>
            </a:r>
            <a:endParaRPr>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And you are not clear what is supposed to be done. </a:t>
            </a:r>
            <a:endParaRPr>
              <a:solidFill>
                <a:srgbClr val="666666"/>
              </a:solidFill>
              <a:latin typeface="Ubuntu"/>
              <a:ea typeface="Ubuntu"/>
              <a:cs typeface="Ubuntu"/>
              <a:sym typeface="Ubuntu"/>
            </a:endParaRPr>
          </a:p>
          <a:p>
            <a:pPr indent="-317500" lvl="3" marL="18288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DO NOT WAIT till the source of message is online to clarify. REPLY INSTANTLY. </a:t>
            </a:r>
            <a:endParaRPr>
              <a:solidFill>
                <a:srgbClr val="666666"/>
              </a:solidFill>
              <a:latin typeface="Ubuntu"/>
              <a:ea typeface="Ubuntu"/>
              <a:cs typeface="Ubuntu"/>
              <a:sym typeface="Ubuntu"/>
            </a:endParaRPr>
          </a:p>
          <a:p>
            <a:pPr indent="-342900" lvl="1" marL="914400" rtl="0">
              <a:lnSpc>
                <a:spcPct val="115000"/>
              </a:lnSpc>
              <a:spcBef>
                <a:spcPts val="0"/>
              </a:spcBef>
              <a:spcAft>
                <a:spcPts val="0"/>
              </a:spcAft>
              <a:buClr>
                <a:srgbClr val="316981"/>
              </a:buClr>
              <a:buSzPts val="1800"/>
              <a:buFont typeface="Ubuntu"/>
              <a:buChar char="-"/>
            </a:pPr>
            <a:r>
              <a:t/>
            </a:r>
            <a:endParaRPr sz="1800">
              <a:solidFill>
                <a:srgbClr val="316981"/>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316981"/>
                </a:solidFill>
                <a:latin typeface="Ubuntu"/>
                <a:ea typeface="Ubuntu"/>
                <a:cs typeface="Ubuntu"/>
                <a:sym typeface="Ubuntu"/>
              </a:rPr>
              <a:t>Hipchat</a:t>
            </a:r>
            <a:endParaRPr sz="1800">
              <a:solidFill>
                <a:srgbClr val="316981"/>
              </a:solidFill>
              <a:latin typeface="Ubuntu"/>
              <a:ea typeface="Ubuntu"/>
              <a:cs typeface="Ubuntu"/>
              <a:sym typeface="Ubuntu"/>
            </a:endParaRPr>
          </a:p>
        </p:txBody>
      </p:sp>
      <p:sp>
        <p:nvSpPr>
          <p:cNvPr id="146" name="Google Shape;146;p32"/>
          <p:cNvSpPr/>
          <p:nvPr/>
        </p:nvSpPr>
        <p:spPr>
          <a:xfrm>
            <a:off x="1131175" y="1739700"/>
            <a:ext cx="676800" cy="5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147" name="Google Shape;147;p32"/>
          <p:cNvSpPr/>
          <p:nvPr/>
        </p:nvSpPr>
        <p:spPr>
          <a:xfrm>
            <a:off x="5559250" y="2815225"/>
            <a:ext cx="676800" cy="5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cxnSp>
        <p:nvCxnSpPr>
          <p:cNvPr id="148" name="Google Shape;148;p32"/>
          <p:cNvCxnSpPr/>
          <p:nvPr/>
        </p:nvCxnSpPr>
        <p:spPr>
          <a:xfrm>
            <a:off x="1962800" y="1978750"/>
            <a:ext cx="27942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32"/>
          <p:cNvSpPr txBox="1"/>
          <p:nvPr/>
        </p:nvSpPr>
        <p:spPr>
          <a:xfrm>
            <a:off x="222025" y="1596375"/>
            <a:ext cx="754200" cy="42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online</a:t>
            </a:r>
            <a:endParaRPr/>
          </a:p>
        </p:txBody>
      </p:sp>
      <p:sp>
        <p:nvSpPr>
          <p:cNvPr id="150" name="Google Shape;150;p32"/>
          <p:cNvSpPr txBox="1"/>
          <p:nvPr/>
        </p:nvSpPr>
        <p:spPr>
          <a:xfrm>
            <a:off x="6001700" y="1739700"/>
            <a:ext cx="676800" cy="50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offline</a:t>
            </a:r>
            <a:endParaRPr/>
          </a:p>
          <a:p>
            <a:pPr indent="0" lvl="0" marL="0" rtl="0">
              <a:spcBef>
                <a:spcPts val="0"/>
              </a:spcBef>
              <a:spcAft>
                <a:spcPts val="0"/>
              </a:spcAft>
              <a:buNone/>
            </a:pPr>
            <a:r>
              <a:t/>
            </a:r>
            <a:endParaRPr/>
          </a:p>
        </p:txBody>
      </p:sp>
      <p:sp>
        <p:nvSpPr>
          <p:cNvPr id="151" name="Google Shape;151;p32"/>
          <p:cNvSpPr txBox="1"/>
          <p:nvPr/>
        </p:nvSpPr>
        <p:spPr>
          <a:xfrm>
            <a:off x="4911813" y="1653850"/>
            <a:ext cx="1063500" cy="64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@owais X, Y, Z to be done</a:t>
            </a:r>
            <a:endParaRPr/>
          </a:p>
        </p:txBody>
      </p:sp>
      <p:cxnSp>
        <p:nvCxnSpPr>
          <p:cNvPr id="152" name="Google Shape;152;p32"/>
          <p:cNvCxnSpPr/>
          <p:nvPr/>
        </p:nvCxnSpPr>
        <p:spPr>
          <a:xfrm rot="10800000">
            <a:off x="1807975" y="2988763"/>
            <a:ext cx="3536400" cy="171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32"/>
          <p:cNvSpPr txBox="1"/>
          <p:nvPr/>
        </p:nvSpPr>
        <p:spPr>
          <a:xfrm>
            <a:off x="6520400" y="2854675"/>
            <a:ext cx="676800" cy="42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online</a:t>
            </a:r>
            <a:endParaRPr/>
          </a:p>
        </p:txBody>
      </p:sp>
      <p:sp>
        <p:nvSpPr>
          <p:cNvPr id="154" name="Google Shape;154;p32"/>
          <p:cNvSpPr txBox="1"/>
          <p:nvPr/>
        </p:nvSpPr>
        <p:spPr>
          <a:xfrm>
            <a:off x="701000" y="2854675"/>
            <a:ext cx="676800" cy="42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offline</a:t>
            </a:r>
            <a:endParaRPr/>
          </a:p>
          <a:p>
            <a:pPr indent="0" lvl="0" marL="0" rtl="0">
              <a:spcBef>
                <a:spcPts val="0"/>
              </a:spcBef>
              <a:spcAft>
                <a:spcPts val="0"/>
              </a:spcAft>
              <a:buNone/>
            </a:pPr>
            <a:r>
              <a:t/>
            </a:r>
            <a:endParaRPr/>
          </a:p>
        </p:txBody>
      </p:sp>
      <p:sp>
        <p:nvSpPr>
          <p:cNvPr id="155" name="Google Shape;155;p32"/>
          <p:cNvSpPr txBox="1"/>
          <p:nvPr/>
        </p:nvSpPr>
        <p:spPr>
          <a:xfrm>
            <a:off x="1865950" y="3156400"/>
            <a:ext cx="37803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Look at your rooms, email with missed notifications and REPLY instantly</a:t>
            </a:r>
            <a:endParaRPr/>
          </a:p>
          <a:p>
            <a:pPr indent="0" lvl="0" marL="0" rtl="0">
              <a:spcBef>
                <a:spcPts val="0"/>
              </a:spcBef>
              <a:spcAft>
                <a:spcPts val="0"/>
              </a:spcAft>
              <a:buNone/>
            </a:pPr>
            <a:r>
              <a:t/>
            </a:r>
            <a:endParaRPr/>
          </a:p>
        </p:txBody>
      </p:sp>
      <p:sp>
        <p:nvSpPr>
          <p:cNvPr id="156" name="Google Shape;156;p32"/>
          <p:cNvSpPr txBox="1"/>
          <p:nvPr/>
        </p:nvSpPr>
        <p:spPr>
          <a:xfrm>
            <a:off x="546175" y="3752150"/>
            <a:ext cx="1846800" cy="64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This guy gets </a:t>
            </a:r>
            <a:endParaRPr/>
          </a:p>
          <a:p>
            <a:pPr indent="0" lvl="0" marL="0" rtl="0">
              <a:spcBef>
                <a:spcPts val="0"/>
              </a:spcBef>
              <a:spcAft>
                <a:spcPts val="0"/>
              </a:spcAft>
              <a:buNone/>
            </a:pPr>
            <a:r>
              <a:rPr lang="en"/>
              <a:t>a push message - </a:t>
            </a:r>
            <a:endParaRPr/>
          </a:p>
          <a:p>
            <a:pPr indent="0" lvl="0" marL="0" rtl="0">
              <a:spcBef>
                <a:spcPts val="0"/>
              </a:spcBef>
              <a:spcAft>
                <a:spcPts val="0"/>
              </a:spcAft>
              <a:buNone/>
            </a:pPr>
            <a:r>
              <a:rPr lang="en"/>
              <a:t>can respond instantly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nvSpPr>
        <p:spPr>
          <a:xfrm>
            <a:off x="0" y="230700"/>
            <a:ext cx="8875800" cy="51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1A465"/>
                </a:solidFill>
                <a:latin typeface="Ubuntu"/>
                <a:ea typeface="Ubuntu"/>
                <a:cs typeface="Ubuntu"/>
                <a:sym typeface="Ubuntu"/>
              </a:rPr>
              <a:t> </a:t>
            </a:r>
            <a:endParaRPr sz="1800">
              <a:solidFill>
                <a:srgbClr val="51A465"/>
              </a:solidFill>
              <a:latin typeface="Ubuntu"/>
              <a:ea typeface="Ubuntu"/>
              <a:cs typeface="Ubuntu"/>
              <a:sym typeface="Ubuntu"/>
            </a:endParaRPr>
          </a:p>
          <a:p>
            <a:pPr indent="0" lvl="0" marL="0" rtl="0">
              <a:lnSpc>
                <a:spcPct val="115000"/>
              </a:lnSpc>
              <a:spcBef>
                <a:spcPts val="1600"/>
              </a:spcBef>
              <a:spcAft>
                <a:spcPts val="0"/>
              </a:spcAft>
              <a:buNone/>
            </a:pPr>
            <a:r>
              <a:t/>
            </a:r>
            <a:endParaRPr sz="1800">
              <a:solidFill>
                <a:srgbClr val="51A465"/>
              </a:solidFill>
              <a:latin typeface="Ubuntu"/>
              <a:ea typeface="Ubuntu"/>
              <a:cs typeface="Ubuntu"/>
              <a:sym typeface="Ubuntu"/>
            </a:endParaRPr>
          </a:p>
          <a:p>
            <a:pPr indent="0" lvl="0" marL="0" rtl="0">
              <a:spcBef>
                <a:spcPts val="1600"/>
              </a:spcBef>
              <a:spcAft>
                <a:spcPts val="0"/>
              </a:spcAft>
              <a:buClr>
                <a:schemeClr val="dk1"/>
              </a:buClr>
              <a:buSzPts val="1100"/>
              <a:buFont typeface="Arial"/>
              <a:buNone/>
            </a:pPr>
            <a:r>
              <a:rPr lang="en" sz="1800">
                <a:solidFill>
                  <a:srgbClr val="316981"/>
                </a:solidFill>
                <a:latin typeface="Ubuntu"/>
                <a:ea typeface="Ubuntu"/>
                <a:cs typeface="Ubuntu"/>
                <a:sym typeface="Ubuntu"/>
              </a:rPr>
              <a:t>GOTOMEETING</a:t>
            </a:r>
            <a:endParaRPr sz="1800">
              <a:solidFill>
                <a:srgbClr val="316981"/>
              </a:solidFill>
              <a:latin typeface="Ubuntu"/>
              <a:ea typeface="Ubuntu"/>
              <a:cs typeface="Ubuntu"/>
              <a:sym typeface="Ubuntu"/>
            </a:endParaRPr>
          </a:p>
          <a:p>
            <a:pPr indent="0" lvl="0" marL="914400" marR="0" rtl="0" algn="l">
              <a:lnSpc>
                <a:spcPct val="115000"/>
              </a:lnSpc>
              <a:spcBef>
                <a:spcPts val="0"/>
              </a:spcBef>
              <a:spcAft>
                <a:spcPts val="0"/>
              </a:spcAft>
              <a:buNone/>
            </a:pPr>
            <a:r>
              <a:rPr lang="en">
                <a:solidFill>
                  <a:srgbClr val="666666"/>
                </a:solidFill>
                <a:latin typeface="Ubuntu"/>
                <a:ea typeface="Ubuntu"/>
                <a:cs typeface="Ubuntu"/>
                <a:sym typeface="Ubuntu"/>
              </a:rPr>
              <a:t> </a:t>
            </a:r>
            <a:endParaRPr>
              <a:solidFill>
                <a:srgbClr val="666666"/>
              </a:solidFill>
              <a:latin typeface="Ubuntu"/>
              <a:ea typeface="Ubuntu"/>
              <a:cs typeface="Ubuntu"/>
              <a:sym typeface="Ubuntu"/>
            </a:endParaRPr>
          </a:p>
          <a:p>
            <a:pPr indent="0" lvl="0" marL="0" rtl="0">
              <a:lnSpc>
                <a:spcPct val="115000"/>
              </a:lnSpc>
              <a:spcBef>
                <a:spcPts val="1600"/>
              </a:spcBef>
              <a:spcAft>
                <a:spcPts val="1600"/>
              </a:spcAft>
              <a:buNone/>
            </a:pPr>
            <a:r>
              <a:t/>
            </a:r>
            <a:endParaRPr sz="1800">
              <a:solidFill>
                <a:srgbClr val="316981"/>
              </a:solidFill>
              <a:latin typeface="Ubuntu"/>
              <a:ea typeface="Ubuntu"/>
              <a:cs typeface="Ubuntu"/>
              <a:sym typeface="Ubuntu"/>
            </a:endParaRPr>
          </a:p>
        </p:txBody>
      </p:sp>
      <p:sp>
        <p:nvSpPr>
          <p:cNvPr id="162" name="Google Shape;162;p33"/>
          <p:cNvSpPr txBox="1"/>
          <p:nvPr/>
        </p:nvSpPr>
        <p:spPr>
          <a:xfrm>
            <a:off x="529400" y="1093600"/>
            <a:ext cx="8027400" cy="27822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Name on GTM</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&lt;First Name&gt; &lt;Last Name&gt;</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Always mute if not speaking</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Audio Call</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Use Phone for Audio</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Rule - Test SPEED (speedtest.net) select a US server - before getting an on GTM CLIENT Call</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You know that it is low - then use Phone Audio right from start</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Screenshare</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Client Calls - close hipchat, skype before the call</a:t>
            </a:r>
            <a:endParaRPr>
              <a:solidFill>
                <a:srgbClr val="666666"/>
              </a:solidFill>
              <a:latin typeface="Ubuntu"/>
              <a:ea typeface="Ubuntu"/>
              <a:cs typeface="Ubuntu"/>
              <a:sym typeface="Ubuntu"/>
            </a:endParaRPr>
          </a:p>
          <a:p>
            <a:pPr indent="-317500" lvl="2" marL="13716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During a BIG DEMO/Webinar - if you are sharing screen - and you also need to communicate (hipchat on phone or you a secondary laptop to communicate)</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Disconnect your phone from laptop </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Average"/>
              <a:buChar char="-"/>
            </a:pPr>
            <a:r>
              <a:rPr lang="en">
                <a:solidFill>
                  <a:srgbClr val="666666"/>
                </a:solidFill>
                <a:latin typeface="Ubuntu"/>
                <a:ea typeface="Ubuntu"/>
                <a:cs typeface="Ubuntu"/>
                <a:sym typeface="Ubuntu"/>
              </a:rPr>
              <a:t>Invite to share screen - </a:t>
            </a:r>
            <a:r>
              <a:rPr b="1" lang="en">
                <a:solidFill>
                  <a:srgbClr val="666666"/>
                </a:solidFill>
                <a:latin typeface="Ubuntu"/>
                <a:ea typeface="Ubuntu"/>
                <a:cs typeface="Ubuntu"/>
                <a:sym typeface="Ubuntu"/>
              </a:rPr>
              <a:t>UNTIL you Close Hipchat, Skype </a:t>
            </a:r>
            <a:endParaRPr b="1">
              <a:solidFill>
                <a:srgbClr val="666666"/>
              </a:solidFill>
              <a:latin typeface="Ubuntu"/>
              <a:ea typeface="Ubuntu"/>
              <a:cs typeface="Ubuntu"/>
              <a:sym typeface="Ubuntu"/>
            </a:endParaRPr>
          </a:p>
          <a:p>
            <a:pPr indent="0" lvl="0" marL="0">
              <a:spcBef>
                <a:spcPts val="1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4"/>
          <p:cNvSpPr txBox="1"/>
          <p:nvPr/>
        </p:nvSpPr>
        <p:spPr>
          <a:xfrm>
            <a:off x="0" y="230700"/>
            <a:ext cx="8875800" cy="51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1A465"/>
                </a:solidFill>
                <a:latin typeface="Ubuntu"/>
                <a:ea typeface="Ubuntu"/>
                <a:cs typeface="Ubuntu"/>
                <a:sym typeface="Ubuntu"/>
              </a:rPr>
              <a:t> </a:t>
            </a:r>
            <a:endParaRPr sz="1800">
              <a:solidFill>
                <a:srgbClr val="51A465"/>
              </a:solidFill>
              <a:latin typeface="Ubuntu"/>
              <a:ea typeface="Ubuntu"/>
              <a:cs typeface="Ubuntu"/>
              <a:sym typeface="Ubuntu"/>
            </a:endParaRPr>
          </a:p>
          <a:p>
            <a:pPr indent="0" lvl="0" marL="0" rtl="0">
              <a:lnSpc>
                <a:spcPct val="115000"/>
              </a:lnSpc>
              <a:spcBef>
                <a:spcPts val="1600"/>
              </a:spcBef>
              <a:spcAft>
                <a:spcPts val="0"/>
              </a:spcAft>
              <a:buNone/>
            </a:pPr>
            <a:r>
              <a:t/>
            </a:r>
            <a:endParaRPr sz="1800">
              <a:solidFill>
                <a:srgbClr val="51A465"/>
              </a:solidFill>
              <a:latin typeface="Ubuntu"/>
              <a:ea typeface="Ubuntu"/>
              <a:cs typeface="Ubuntu"/>
              <a:sym typeface="Ubuntu"/>
            </a:endParaRPr>
          </a:p>
          <a:p>
            <a:pPr indent="0" lvl="0" marL="0" rtl="0">
              <a:spcBef>
                <a:spcPts val="1600"/>
              </a:spcBef>
              <a:spcAft>
                <a:spcPts val="0"/>
              </a:spcAft>
              <a:buNone/>
            </a:pPr>
            <a:r>
              <a:rPr lang="en" sz="1800">
                <a:solidFill>
                  <a:srgbClr val="316981"/>
                </a:solidFill>
                <a:latin typeface="Ubuntu"/>
                <a:ea typeface="Ubuntu"/>
                <a:cs typeface="Ubuntu"/>
                <a:sym typeface="Ubuntu"/>
              </a:rPr>
              <a:t>GOTOMEETING</a:t>
            </a:r>
            <a:endParaRPr sz="1800">
              <a:solidFill>
                <a:srgbClr val="316981"/>
              </a:solidFill>
              <a:latin typeface="Ubuntu"/>
              <a:ea typeface="Ubuntu"/>
              <a:cs typeface="Ubuntu"/>
              <a:sym typeface="Ubuntu"/>
            </a:endParaRPr>
          </a:p>
          <a:p>
            <a:pPr indent="0" lvl="0" marL="914400" marR="0" rtl="0" algn="l">
              <a:lnSpc>
                <a:spcPct val="115000"/>
              </a:lnSpc>
              <a:spcBef>
                <a:spcPts val="0"/>
              </a:spcBef>
              <a:spcAft>
                <a:spcPts val="0"/>
              </a:spcAft>
              <a:buNone/>
            </a:pPr>
            <a:r>
              <a:rPr lang="en">
                <a:solidFill>
                  <a:srgbClr val="666666"/>
                </a:solidFill>
                <a:latin typeface="Ubuntu"/>
                <a:ea typeface="Ubuntu"/>
                <a:cs typeface="Ubuntu"/>
                <a:sym typeface="Ubuntu"/>
              </a:rPr>
              <a:t> </a:t>
            </a:r>
            <a:endParaRPr>
              <a:solidFill>
                <a:srgbClr val="666666"/>
              </a:solidFill>
              <a:latin typeface="Ubuntu"/>
              <a:ea typeface="Ubuntu"/>
              <a:cs typeface="Ubuntu"/>
              <a:sym typeface="Ubuntu"/>
            </a:endParaRPr>
          </a:p>
          <a:p>
            <a:pPr indent="0" lvl="0" marL="0" rtl="0">
              <a:lnSpc>
                <a:spcPct val="115000"/>
              </a:lnSpc>
              <a:spcBef>
                <a:spcPts val="1600"/>
              </a:spcBef>
              <a:spcAft>
                <a:spcPts val="1600"/>
              </a:spcAft>
              <a:buNone/>
            </a:pPr>
            <a:r>
              <a:t/>
            </a:r>
            <a:endParaRPr sz="1800">
              <a:solidFill>
                <a:srgbClr val="316981"/>
              </a:solidFill>
              <a:latin typeface="Ubuntu"/>
              <a:ea typeface="Ubuntu"/>
              <a:cs typeface="Ubuntu"/>
              <a:sym typeface="Ubuntu"/>
            </a:endParaRPr>
          </a:p>
        </p:txBody>
      </p:sp>
      <p:sp>
        <p:nvSpPr>
          <p:cNvPr id="168" name="Google Shape;168;p34"/>
          <p:cNvSpPr txBox="1"/>
          <p:nvPr/>
        </p:nvSpPr>
        <p:spPr>
          <a:xfrm>
            <a:off x="529400" y="1093600"/>
            <a:ext cx="8027400" cy="27822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Team Calls</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Doing dev and its running on localhost - join the GTM from those dev laptops (if more than one) before the CALL</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Pause</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During the demo/call - you need to go to your email to find something. Then you come back</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Record</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Initial Kickoff with client - showing requirement or issues</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Self-Improvement</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sFTP server to upload [To put a link here]</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Try to use the Native client and not chrome based GTM/HTML5 client</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Chat</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By default it will send to everyone</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Select one attendee if you want to send to one person only</a:t>
            </a:r>
            <a:endParaRPr>
              <a:solidFill>
                <a:srgbClr val="666666"/>
              </a:solidFill>
              <a:latin typeface="Ubuntu"/>
              <a:ea typeface="Ubuntu"/>
              <a:cs typeface="Ubuntu"/>
              <a:sym typeface="Ubuntu"/>
            </a:endParaRPr>
          </a:p>
          <a:p>
            <a:pPr indent="0" lvl="0" marL="0" rtl="0">
              <a:spcBef>
                <a:spcPts val="1600"/>
              </a:spcBef>
              <a:spcAft>
                <a:spcPts val="0"/>
              </a:spcAft>
              <a:buNone/>
            </a:pPr>
            <a:r>
              <a:t/>
            </a:r>
            <a:endParaRPr>
              <a:solidFill>
                <a:srgbClr val="666666"/>
              </a:solidFill>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txBox="1"/>
          <p:nvPr/>
        </p:nvSpPr>
        <p:spPr>
          <a:xfrm>
            <a:off x="105200" y="312125"/>
            <a:ext cx="8875800" cy="51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solidFill>
                  <a:srgbClr val="51A465"/>
                </a:solidFill>
                <a:latin typeface="Ubuntu"/>
                <a:ea typeface="Ubuntu"/>
                <a:cs typeface="Ubuntu"/>
                <a:sym typeface="Ubuntu"/>
              </a:rPr>
              <a:t> </a:t>
            </a:r>
            <a:endParaRPr sz="1800">
              <a:solidFill>
                <a:srgbClr val="51A465"/>
              </a:solidFill>
              <a:latin typeface="Ubuntu"/>
              <a:ea typeface="Ubuntu"/>
              <a:cs typeface="Ubuntu"/>
              <a:sym typeface="Ubuntu"/>
            </a:endParaRPr>
          </a:p>
          <a:p>
            <a:pPr indent="0" lvl="0" marL="0" rtl="0">
              <a:spcBef>
                <a:spcPts val="1600"/>
              </a:spcBef>
              <a:spcAft>
                <a:spcPts val="0"/>
              </a:spcAft>
              <a:buNone/>
            </a:pPr>
            <a:r>
              <a:rPr lang="en" sz="1800">
                <a:solidFill>
                  <a:srgbClr val="316981"/>
                </a:solidFill>
                <a:latin typeface="Ubuntu"/>
                <a:ea typeface="Ubuntu"/>
                <a:cs typeface="Ubuntu"/>
                <a:sym typeface="Ubuntu"/>
              </a:rPr>
              <a:t>EMAIL</a:t>
            </a:r>
            <a:endParaRPr sz="1800">
              <a:solidFill>
                <a:srgbClr val="316981"/>
              </a:solidFill>
              <a:latin typeface="Ubuntu"/>
              <a:ea typeface="Ubuntu"/>
              <a:cs typeface="Ubuntu"/>
              <a:sym typeface="Ubuntu"/>
            </a:endParaRPr>
          </a:p>
          <a:p>
            <a:pPr indent="0" lvl="0" marL="914400" marR="0" rtl="0" algn="l">
              <a:lnSpc>
                <a:spcPct val="115000"/>
              </a:lnSpc>
              <a:spcBef>
                <a:spcPts val="0"/>
              </a:spcBef>
              <a:spcAft>
                <a:spcPts val="0"/>
              </a:spcAft>
              <a:buNone/>
            </a:pPr>
            <a:r>
              <a:rPr lang="en">
                <a:solidFill>
                  <a:srgbClr val="666666"/>
                </a:solidFill>
                <a:latin typeface="Ubuntu"/>
                <a:ea typeface="Ubuntu"/>
                <a:cs typeface="Ubuntu"/>
                <a:sym typeface="Ubuntu"/>
              </a:rPr>
              <a:t> </a:t>
            </a:r>
            <a:endParaRPr>
              <a:solidFill>
                <a:srgbClr val="666666"/>
              </a:solidFill>
              <a:latin typeface="Ubuntu"/>
              <a:ea typeface="Ubuntu"/>
              <a:cs typeface="Ubuntu"/>
              <a:sym typeface="Ubuntu"/>
            </a:endParaRPr>
          </a:p>
          <a:p>
            <a:pPr indent="0" lvl="0" marL="0" rtl="0">
              <a:lnSpc>
                <a:spcPct val="115000"/>
              </a:lnSpc>
              <a:spcBef>
                <a:spcPts val="1600"/>
              </a:spcBef>
              <a:spcAft>
                <a:spcPts val="1600"/>
              </a:spcAft>
              <a:buNone/>
            </a:pPr>
            <a:r>
              <a:t/>
            </a:r>
            <a:endParaRPr sz="1800">
              <a:solidFill>
                <a:srgbClr val="316981"/>
              </a:solidFill>
              <a:latin typeface="Ubuntu"/>
              <a:ea typeface="Ubuntu"/>
              <a:cs typeface="Ubuntu"/>
              <a:sym typeface="Ubuntu"/>
            </a:endParaRPr>
          </a:p>
        </p:txBody>
      </p:sp>
      <p:sp>
        <p:nvSpPr>
          <p:cNvPr id="174" name="Google Shape;174;p35"/>
          <p:cNvSpPr txBox="1"/>
          <p:nvPr/>
        </p:nvSpPr>
        <p:spPr>
          <a:xfrm>
            <a:off x="558300" y="510050"/>
            <a:ext cx="8027400" cy="27822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Acknowledge Quickly</a:t>
            </a:r>
            <a:endParaRPr b="1">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Email comes: when can we expect xyz to be completed?</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Don’t wait to complete the work then send email that it’s done</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Reply instantly that it’s gonna take 2 hours.</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Dear &lt;xyz&gt;, versus Hi &lt;xyz&gt;,</a:t>
            </a:r>
            <a:endParaRPr b="1">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Dear is for formal - people who you don’t know</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Hi is informal once you know them</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“Hey” is usually with friends.. once they become your buddies!</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Hello, </a:t>
            </a:r>
            <a:endParaRPr b="1">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When doing cold email - system emails (downtime/maintenance) - it can stand alone</a:t>
            </a:r>
            <a:endParaRPr>
              <a:solidFill>
                <a:srgbClr val="666666"/>
              </a:solidFill>
              <a:latin typeface="Ubuntu"/>
              <a:ea typeface="Ubuntu"/>
              <a:cs typeface="Ubuntu"/>
              <a:sym typeface="Ubuntu"/>
            </a:endParaRPr>
          </a:p>
          <a:p>
            <a:pPr indent="-317500" lvl="0" marL="457200" rtl="0">
              <a:lnSpc>
                <a:spcPct val="115000"/>
              </a:lnSpc>
              <a:spcBef>
                <a:spcPts val="0"/>
              </a:spcBef>
              <a:spcAft>
                <a:spcPts val="0"/>
              </a:spcAft>
              <a:buClr>
                <a:srgbClr val="666666"/>
              </a:buClr>
              <a:buSzPts val="1400"/>
              <a:buFont typeface="Ubuntu"/>
              <a:buChar char="-"/>
            </a:pPr>
            <a:r>
              <a:rPr b="1" lang="en">
                <a:solidFill>
                  <a:srgbClr val="666666"/>
                </a:solidFill>
                <a:latin typeface="Ubuntu"/>
                <a:ea typeface="Ubuntu"/>
                <a:cs typeface="Ubuntu"/>
                <a:sym typeface="Ubuntu"/>
              </a:rPr>
              <a:t>xyz </a:t>
            </a:r>
            <a:endParaRPr b="1">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Dear Yaseen? or Dear &lt;Title&gt; Dar</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Dear Dr. Dar or Dear Mr Dar &lt;preferred in US&gt;</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Dear Ms Dar,</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In Medical world, if someone is a “Dr” its important to refer</a:t>
            </a:r>
            <a:endParaRPr>
              <a:solidFill>
                <a:srgbClr val="666666"/>
              </a:solidFill>
              <a:latin typeface="Ubuntu"/>
              <a:ea typeface="Ubuntu"/>
              <a:cs typeface="Ubuntu"/>
              <a:sym typeface="Ubuntu"/>
            </a:endParaRPr>
          </a:p>
          <a:p>
            <a:pPr indent="-317500" lvl="1" marL="914400" rtl="0">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Put comma after the name,</a:t>
            </a:r>
            <a:endParaRPr>
              <a:solidFill>
                <a:srgbClr val="666666"/>
              </a:solidFill>
              <a:latin typeface="Ubuntu"/>
              <a:ea typeface="Ubuntu"/>
              <a:cs typeface="Ubuntu"/>
              <a:sym typeface="Ubuntu"/>
            </a:endParaRPr>
          </a:p>
          <a:p>
            <a:pPr indent="0" lvl="0" marL="0" rtl="0">
              <a:spcBef>
                <a:spcPts val="1600"/>
              </a:spcBef>
              <a:spcAft>
                <a:spcPts val="0"/>
              </a:spcAft>
              <a:buNone/>
            </a:pPr>
            <a:r>
              <a:t/>
            </a:r>
            <a:endParaRPr>
              <a:solidFill>
                <a:srgbClr val="666666"/>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