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4408273" x="0"/>
            <a:ext cy="1546500" cx="9144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9600">
                <a:solidFill>
                  <a:srgbClr val="666666"/>
                </a:solidFill>
              </a:rPr>
              <a:t>CUSEC 2013</a:t>
            </a:r>
          </a:p>
        </p:txBody>
      </p:sp>
      <p:sp>
        <p:nvSpPr>
          <p:cNvPr name="Shape 24" id="24"/>
          <p:cNvSpPr txBox="1"/>
          <p:nvPr>
            <p:ph type="ctrTitle" idx="2"/>
          </p:nvPr>
        </p:nvSpPr>
        <p:spPr>
          <a:xfrm>
            <a:off y="4405173" x="-24875"/>
            <a:ext cy="1546500" cx="9144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9600">
                <a:solidFill>
                  <a:srgbClr val="E50044"/>
                </a:solidFill>
              </a:rPr>
              <a:t>CUSEC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9"/>
                </a:solidFill>
                <a:latin typeface="Ubuntu"/>
                <a:ea typeface="Ubuntu"/>
                <a:cs typeface="Ubuntu"/>
                <a:sym typeface="Ubuntu"/>
              </a:rPr>
              <a:t>How much does it cost?</a:t>
            </a:r>
          </a:p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   The ticket   </a:t>
            </a:r>
            <a:r>
              <a:rPr lang="en" b="1">
                <a:solidFill>
                  <a:srgbClr val="7F75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AFC46F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pPr rtl="0" lvl="0">
              <a:buNone/>
            </a:pP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   The hotel    </a:t>
            </a:r>
            <a:r>
              <a:rPr lang="en" b="1">
                <a:solidFill>
                  <a:srgbClr val="7F75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AFC46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pPr rtl="0" lvl="0">
              <a:buNone/>
            </a:pP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   Sub-total    </a:t>
            </a:r>
            <a:r>
              <a:rPr lang="en" b="1">
                <a:solidFill>
                  <a:srgbClr val="7F75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AFC46F"/>
                </a:solidFill>
                <a:latin typeface="Consolas"/>
                <a:ea typeface="Consolas"/>
                <a:cs typeface="Consolas"/>
                <a:sym typeface="Consolas"/>
              </a:rPr>
              <a:t>180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pPr rtl="0" lvl="0">
              <a:buNone/>
            </a:pP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   Funding</a:t>
            </a:r>
            <a:r>
              <a:rPr lang="en" b="1">
                <a:solidFill>
                  <a:srgbClr val="7F754C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b="1">
                <a:solidFill>
                  <a:srgbClr val="7F754C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b="1">
                <a:solidFill>
                  <a:srgbClr val="E69139"/>
                </a:solidFill>
                <a:latin typeface="Consolas"/>
                <a:ea typeface="Consolas"/>
                <a:cs typeface="Consolas"/>
                <a:sym typeface="Consolas"/>
              </a:rPr>
              <a:t> 180</a:t>
            </a: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pPr rtl="0" lvl="0">
              <a:buNone/>
            </a:pPr>
            <a:r>
              <a:rPr lang="en" b="1">
                <a:solidFill>
                  <a:srgbClr val="A88A58"/>
                </a:solidFill>
                <a:latin typeface="Consolas"/>
                <a:ea typeface="Consolas"/>
                <a:cs typeface="Consolas"/>
                <a:sym typeface="Consolas"/>
              </a:rPr>
              <a:t>        Total        = </a:t>
            </a:r>
            <a:r>
              <a:rPr lang="en" sz="6000" b="1">
                <a:solidFill>
                  <a:srgbClr val="E50044"/>
                </a:solidFill>
              </a:rPr>
              <a:t>0</a:t>
            </a:r>
            <a:r>
              <a:rPr lang="en" sz="6000" b="1">
                <a:solidFill>
                  <a:srgbClr val="E5004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solidFill>
                  <a:srgbClr val="7F754C"/>
                </a:solidFill>
              </a:rPr>
              <a:t>* The</a:t>
            </a:r>
            <a:r>
              <a:rPr lang="en" sz="2400">
                <a:solidFill>
                  <a:srgbClr val="AFC46F"/>
                </a:solidFill>
              </a:rPr>
              <a:t> </a:t>
            </a:r>
            <a:r>
              <a:rPr lang="en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first 39 students</a:t>
            </a:r>
            <a:r>
              <a:rPr lang="en" sz="2400">
                <a:solidFill>
                  <a:srgbClr val="AFC46F"/>
                </a:solidFill>
              </a:rPr>
              <a:t> </a:t>
            </a:r>
            <a:r>
              <a:rPr lang="en" sz="2400">
                <a:solidFill>
                  <a:srgbClr val="7F754C"/>
                </a:solidFill>
              </a:rPr>
              <a:t>to get their ticket </a:t>
            </a:r>
            <a:r>
              <a:rPr lang="en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before Dec 10</a:t>
            </a:r>
            <a:r>
              <a:rPr lang="en" sz="2400">
                <a:solidFill>
                  <a:srgbClr val="7F754C"/>
                </a:solidFill>
              </a:rPr>
              <a:t> will be </a:t>
            </a:r>
            <a:r>
              <a:rPr lang="en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reimbursed at 100%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8"/>
                </a:solidFill>
              </a:rPr>
              <a:t>How</a:t>
            </a:r>
          </a:p>
        </p:txBody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buNone/>
            </a:pPr>
            <a:r>
              <a:rPr lang="en">
                <a:solidFill>
                  <a:srgbClr val="AFC46F"/>
                </a:solidFill>
              </a:rPr>
              <a:t>January 16, 1900h:</a:t>
            </a:r>
          </a:p>
          <a:p>
            <a:pPr indent="0" algn="ctr" marL="0" rtl="0" lvl="0">
              <a:buNone/>
            </a:pP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Departure</a:t>
            </a:r>
          </a:p>
          <a:p>
            <a:pPr rtl="0" lvl="0">
              <a:buNone/>
            </a:pPr>
            <a:r>
              <a:rPr lang="en">
                <a:solidFill>
                  <a:srgbClr val="AFC46F"/>
                </a:solidFill>
              </a:rPr>
              <a:t>January 17 to 19:</a:t>
            </a:r>
          </a:p>
          <a:p>
            <a:pPr algn="ctr" rtl="0" lvl="0">
              <a:buNone/>
            </a:pP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Conference</a:t>
            </a:r>
          </a:p>
          <a:p>
            <a:pPr rtl="0" lvl="0">
              <a:buNone/>
            </a:pPr>
            <a:r>
              <a:rPr lang="en">
                <a:solidFill>
                  <a:srgbClr val="AFC46F"/>
                </a:solidFill>
              </a:rPr>
              <a:t>Januray 19, ~1900h:</a:t>
            </a:r>
          </a:p>
          <a:p>
            <a:pPr algn="ctr">
              <a:buNone/>
            </a:pP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9"/>
                </a:solidFill>
                <a:latin typeface="Ubuntu"/>
                <a:ea typeface="Ubuntu"/>
                <a:cs typeface="Ubuntu"/>
                <a:sym typeface="Ubuntu"/>
              </a:rPr>
              <a:t>So How Can I Go?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3600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Get your </a:t>
            </a: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ticket at STE 4026</a:t>
            </a: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180$</a:t>
            </a:r>
            <a:r>
              <a:rPr lang="en" sz="3600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, you'll get </a:t>
            </a:r>
            <a:r>
              <a:rPr lang="en" sz="3600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reimbursed</a:t>
            </a:r>
            <a:r>
              <a:rPr lang="en" sz="3600" b="1">
                <a:solidFill>
                  <a:srgbClr val="A88A58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algn="ctr" rtl="0" lvl="0">
              <a:buNone/>
            </a:pP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Join the Facebook event:</a:t>
            </a:r>
            <a:r>
              <a:rPr lang="en" sz="3600" b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 b="1">
                <a:solidFill>
                  <a:srgbClr val="AFC46F"/>
                </a:solidFill>
                <a:latin typeface="Consolas"/>
                <a:ea typeface="Consolas"/>
                <a:cs typeface="Consolas"/>
                <a:sym typeface="Consolas"/>
              </a:rPr>
              <a:t>http://goo.gl/BZ9zz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48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Send me an email!</a:t>
            </a:r>
          </a:p>
          <a:p>
            <a:pPr algn="ctr" rtl="0" lvl="0">
              <a:buNone/>
            </a:pPr>
            <a:r>
              <a:rPr lang="en" b="1">
                <a:solidFill>
                  <a:srgbClr val="AFC46F"/>
                </a:solidFill>
                <a:latin typeface="Consolas"/>
                <a:ea typeface="Consolas"/>
                <a:cs typeface="Consolas"/>
                <a:sym typeface="Consolas"/>
              </a:rPr>
              <a:t>ottawa@cusec.net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8"/>
                </a:solidFill>
              </a:rPr>
              <a:t>What's CUSEC 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85185"/>
              <a:buFont typeface="Arial"/>
              <a:buChar char="•"/>
            </a:pPr>
            <a:r>
              <a:rPr lang="en" sz="2700" b="1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r>
              <a:rPr lang="en" sz="2700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anadian</a:t>
            </a:r>
            <a:r>
              <a:rPr lang="en" sz="2700" b="1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700" b="1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U</a:t>
            </a:r>
            <a:r>
              <a:rPr lang="en" sz="2700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niversity</a:t>
            </a:r>
            <a:r>
              <a:rPr lang="en" sz="2700" b="1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700" b="1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r>
              <a:rPr lang="en" sz="2700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oftware</a:t>
            </a:r>
            <a:r>
              <a:rPr lang="en" sz="2700" b="1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700" b="1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r>
              <a:rPr lang="en" sz="2700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ngineering</a:t>
            </a:r>
            <a:r>
              <a:rPr lang="en" sz="2700" b="1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2700" b="1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r>
              <a:rPr lang="en" sz="2700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onference</a:t>
            </a:r>
            <a:r>
              <a:rPr lang="en" sz="1400" b="1">
                <a:solidFill>
                  <a:srgbClr val="7F754C"/>
                </a:solidFill>
                <a:latin typeface="Droid Sans"/>
                <a:ea typeface="Droid Sans"/>
                <a:cs typeface="Droid Sans"/>
                <a:sym typeface="Droid Sans"/>
              </a:rPr>
              <a:t>but it's really more about 'computer people'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Student run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Non-profit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Montreal, 16-19 January 2013</a:t>
            </a:r>
          </a:p>
          <a:p>
            <a:r>
              <a:t/>
            </a:r>
          </a:p>
          <a:p>
            <a:pPr algn="ctr">
              <a:buNone/>
            </a:pPr>
            <a:r>
              <a:rPr lang="en" sz="3600" b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Join http://goo.gl/BZ9zz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/>
        </p:nvSpPr>
        <p:spPr>
          <a:xfrm>
            <a:off y="644115" x="525562"/>
            <a:ext cy="721800" cx="8214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The Speaker Line-up is to die for...</a:t>
            </a:r>
          </a:p>
        </p:txBody>
      </p:sp>
      <p:sp>
        <p:nvSpPr>
          <p:cNvPr name="Shape 36" id="36"/>
          <p:cNvSpPr/>
          <p:nvPr/>
        </p:nvSpPr>
        <p:spPr>
          <a:xfrm>
            <a:off y="1652900" x="1316202"/>
            <a:ext cy="3835401" cx="60451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37" id="37"/>
          <p:cNvSpPr txBox="1"/>
          <p:nvPr/>
        </p:nvSpPr>
        <p:spPr>
          <a:xfrm>
            <a:off y="5779200" x="664551"/>
            <a:ext cy="548399" cx="7348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Literally...</a:t>
            </a:r>
          </a:p>
        </p:txBody>
      </p:sp>
      <p:sp>
        <p:nvSpPr>
          <p:cNvPr name="Shape 38" id="38"/>
          <p:cNvSpPr/>
          <p:nvPr/>
        </p:nvSpPr>
        <p:spPr>
          <a:xfrm>
            <a:off y="1620975" x="1308775"/>
            <a:ext cy="3857099" cx="6074400"/>
          </a:xfrm>
          <a:prstGeom prst="rect">
            <a:avLst/>
          </a:prstGeom>
          <a:noFill/>
          <a:ln w="11430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8"/>
                </a:solidFill>
              </a:rPr>
              <a:t>Previous years!</a:t>
            </a:r>
          </a:p>
        </p:txBody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1182250" x="375100"/>
            <a:ext cy="49677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Every year, awesome speakers and </a:t>
            </a:r>
            <a:r>
              <a:rPr lang="en" b="1">
                <a:solidFill>
                  <a:srgbClr val="AFC46F"/>
                </a:solidFill>
              </a:rPr>
              <a:t>Great Talks</a:t>
            </a:r>
            <a:r>
              <a:rPr lang="en">
                <a:solidFill>
                  <a:srgbClr val="A88A58"/>
                </a:solidFill>
              </a:rPr>
              <a:t>!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Richard Stallman </a:t>
            </a:r>
          </a:p>
          <a:p>
            <a:pPr indent="0" algn="ctr" marL="457200" rtl="0" lvl="0">
              <a:buNone/>
            </a:pPr>
            <a:r>
              <a:rPr lang="en" sz="1800">
                <a:solidFill>
                  <a:srgbClr val="A88A58"/>
                </a:solidFill>
                <a:latin typeface="Droid Serif"/>
                <a:ea typeface="Droid Serif"/>
                <a:cs typeface="Droid Serif"/>
                <a:sym typeface="Droid Serif"/>
              </a:rPr>
              <a:t>GNU/Linux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Alexis Ohanian</a:t>
            </a:r>
            <a:r>
              <a:rPr lang="en" sz="3600">
                <a:solidFill>
                  <a:srgbClr val="E50044"/>
                </a:solidFill>
              </a:rPr>
              <a:t> </a:t>
            </a:r>
          </a:p>
          <a:p>
            <a:pPr indent="0" algn="ctr" marL="457200" rtl="0" lvl="0">
              <a:buNone/>
            </a:pPr>
            <a:r>
              <a:rPr lang="en" sz="1800">
                <a:solidFill>
                  <a:srgbClr val="A88A58"/>
                </a:solidFill>
                <a:latin typeface="Droid Serif"/>
                <a:ea typeface="Droid Serif"/>
                <a:cs typeface="Droid Serif"/>
                <a:sym typeface="Droid Serif"/>
              </a:rPr>
              <a:t>Reddit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Zed Shaw </a:t>
            </a:r>
          </a:p>
          <a:p>
            <a:pPr indent="0" algn="ctr" marL="457200" rtl="0" lvl="0">
              <a:buNone/>
            </a:pPr>
            <a:r>
              <a:rPr lang="en" sz="1800">
                <a:solidFill>
                  <a:srgbClr val="A88A58"/>
                </a:solidFill>
                <a:latin typeface="Droid Serif"/>
                <a:ea typeface="Droid Serif"/>
                <a:cs typeface="Droid Serif"/>
                <a:sym typeface="Droid Serif"/>
              </a:rPr>
              <a:t>Mongrel server / Learn X The Hard Way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Jeff Atwood</a:t>
            </a:r>
          </a:p>
          <a:p>
            <a:pPr indent="0" algn="ctr" marL="457200" rtl="0" lvl="0">
              <a:buNone/>
            </a:pPr>
            <a:r>
              <a:rPr lang="en" sz="1800">
                <a:solidFill>
                  <a:srgbClr val="A88A58"/>
                </a:solidFill>
                <a:latin typeface="Droid Serif"/>
                <a:ea typeface="Droid Serif"/>
                <a:cs typeface="Droid Serif"/>
                <a:sym typeface="Droid Serif"/>
              </a:rPr>
              <a:t>StackOverflow / Coding Horror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9"/>
                </a:solidFill>
              </a:rPr>
              <a:t>Confirmed so far for this year includes...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630950" x="457200"/>
            <a:ext cy="49677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 </a:t>
            </a:r>
            <a:r>
              <a:rPr lang="en" i="1">
                <a:solidFill>
                  <a:srgbClr val="AFC46F"/>
                </a:solidFill>
              </a:rPr>
              <a:t>"Data Visualization Expert and Co-Developer of Processing"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Ben Fry</a:t>
            </a:r>
          </a:p>
          <a:p>
            <a:pPr algn="ctr" rtl="0" lvl="0">
              <a:buNone/>
            </a:pPr>
            <a:r>
              <a:rPr lang="en" i="1">
                <a:solidFill>
                  <a:srgbClr val="AFC46F"/>
                </a:solidFill>
              </a:rPr>
              <a:t>"Cryptographer, cracked Netscape Navigator"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Ian Goldberg</a:t>
            </a:r>
            <a:r>
              <a:rPr lang="en" sz="3600" b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Join http://goo.gl/BZ9zz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E69139"/>
                </a:solidFill>
              </a:rPr>
              <a:t>and ...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186925" x="457200"/>
            <a:ext cy="49677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i="1">
                <a:solidFill>
                  <a:srgbClr val="AFC46F"/>
                </a:solidFill>
              </a:rPr>
              <a:t>"Ph.D Student from Carleton, thesis in Storytelling in Video Games"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Gail Carmichael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...How cool is that? C'mon, be inspired!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3600" b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Join http://goo.gl/BZ9zz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5032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E69139"/>
                </a:solidFill>
              </a:rPr>
              <a:t>Make a friend? Or two? Or three?</a:t>
            </a:r>
          </a:p>
        </p:txBody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140235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Surrounded by over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400 like-minded students</a:t>
            </a:r>
            <a:r>
              <a:rPr lang="en">
                <a:solidFill>
                  <a:srgbClr val="A88A58"/>
                </a:solidFill>
              </a:rPr>
              <a:t> from all </a:t>
            </a:r>
            <a:r>
              <a:rPr lang="en" b="1">
                <a:solidFill>
                  <a:srgbClr val="AFC46F"/>
                </a:solidFill>
              </a:rPr>
              <a:t>across Canada</a:t>
            </a:r>
            <a:r>
              <a:rPr lang="en">
                <a:solidFill>
                  <a:srgbClr val="A88A58"/>
                </a:solidFill>
              </a:rPr>
              <a:t>!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Evening pub and games night's:  sit back, relax and talk a bit of tech (...or not) with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peers</a:t>
            </a:r>
            <a:r>
              <a:rPr lang="en">
                <a:solidFill>
                  <a:srgbClr val="A88A58"/>
                </a:solidFill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sponsors</a:t>
            </a:r>
            <a:r>
              <a:rPr lang="en">
                <a:solidFill>
                  <a:srgbClr val="A88A58"/>
                </a:solidFill>
              </a:rPr>
              <a:t> and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speakers</a:t>
            </a:r>
            <a:r>
              <a:rPr lang="en">
                <a:solidFill>
                  <a:srgbClr val="A88A58"/>
                </a:solidFill>
              </a:rPr>
              <a:t>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Meet, network and bond with new people that you can add to your professional network! Perhaps personal too :P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800">
                <a:solidFill>
                  <a:srgbClr val="E69139"/>
                </a:solidFill>
                <a:latin typeface="Ubuntu"/>
                <a:ea typeface="Ubuntu"/>
                <a:cs typeface="Ubuntu"/>
                <a:sym typeface="Ubuntu"/>
              </a:rPr>
              <a:t>Want a job?</a:t>
            </a:r>
          </a:p>
        </p:txBody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Career fair with over </a:t>
            </a:r>
            <a:r>
              <a:rPr lang="en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13 tech-industry companies wanting to bring you on their team</a:t>
            </a:r>
            <a:r>
              <a:rPr lang="en">
                <a:solidFill>
                  <a:srgbClr val="A88A58"/>
                </a:solidFill>
              </a:rPr>
              <a:t>, it's a fact!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Sponsors include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Google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Microsoft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Shopify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SAP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Morgan Stanley</a:t>
            </a:r>
            <a:r>
              <a:rPr lang="en" b="1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b="1">
                <a:solidFill>
                  <a:srgbClr val="AFC46F"/>
                </a:solidFill>
                <a:latin typeface="Ubuntu"/>
                <a:ea typeface="Ubuntu"/>
                <a:cs typeface="Ubuntu"/>
                <a:sym typeface="Ubuntu"/>
              </a:rPr>
              <a:t>Amazon</a:t>
            </a:r>
            <a:r>
              <a:rPr lang="en">
                <a:solidFill>
                  <a:srgbClr val="A88A58"/>
                </a:solidFill>
                <a:latin typeface="Droid Sans"/>
                <a:ea typeface="Droid Sans"/>
                <a:cs typeface="Droid Sans"/>
                <a:sym typeface="Droid Sans"/>
              </a:rPr>
              <a:t> and many more!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E69138"/>
                </a:solidFill>
              </a:rPr>
              <a:t>Pourquoi ?!?</a:t>
            </a:r>
          </a:p>
        </p:txBody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1326725" x="457200"/>
            <a:ext cy="4967700" cx="82296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A88A58"/>
                </a:solidFill>
              </a:rPr>
              <a:t>The best student-run conference in the industry! Period.</a:t>
            </a:r>
          </a:p>
          <a:p>
            <a:pPr algn="ctr" rtl="0" lvl="0">
              <a:buNone/>
            </a:pPr>
            <a:r>
              <a:rPr lang="en" sz="3600" b="1">
                <a:solidFill>
                  <a:srgbClr val="C92F59"/>
                </a:solidFill>
                <a:latin typeface="Ubuntu"/>
                <a:ea typeface="Ubuntu"/>
                <a:cs typeface="Ubuntu"/>
                <a:sym typeface="Ubuntu"/>
              </a:rPr>
              <a:t>rated</a:t>
            </a:r>
            <a:r>
              <a:rPr lang="en" sz="6000" b="1">
                <a:solidFill>
                  <a:srgbClr val="4727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>
                <a:solidFill>
                  <a:srgbClr val="E50044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  <a:r>
              <a:rPr lang="en" sz="3600" b="1">
                <a:solidFill>
                  <a:srgbClr val="C92F59"/>
                </a:solidFill>
                <a:latin typeface="Ubuntu"/>
                <a:ea typeface="Ubuntu"/>
                <a:cs typeface="Ubuntu"/>
                <a:sym typeface="Ubuntu"/>
              </a:rPr>
              <a:t>/10</a:t>
            </a:r>
          </a:p>
          <a:p>
            <a:pPr algn="ctr" rtl="0" lvl="0">
              <a:buNone/>
            </a:pPr>
            <a:r>
              <a:rPr lang="en">
                <a:solidFill>
                  <a:srgbClr val="AFC46F"/>
                </a:solidFill>
                <a:latin typeface="Droid Sans"/>
                <a:ea typeface="Droid Sans"/>
                <a:cs typeface="Droid Sans"/>
                <a:sym typeface="Droid Sans"/>
              </a:rPr>
              <a:t>Famous presenters have said that this is the best conference they've ever attended!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3600" b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Join http://goo.gl/BZ9zz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