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9"/>
  </p:notesMasterIdLst>
  <p:sldIdLst>
    <p:sldId id="256" r:id="rId2"/>
    <p:sldId id="257" r:id="rId3"/>
    <p:sldId id="258" r:id="rId4"/>
    <p:sldId id="263" r:id="rId5"/>
    <p:sldId id="260" r:id="rId6"/>
    <p:sldId id="261" r:id="rId7"/>
    <p:sldId id="264"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31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7A49D4-3987-4D7F-9FB8-41ABEF466294}" type="datetimeFigureOut">
              <a:rPr lang="fr-FR" smtClean="0"/>
              <a:t>20/10/2017</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E9F686-ED18-45C5-9487-6A6996AC4BE6}" type="slidenum">
              <a:rPr lang="fr-FR" smtClean="0"/>
              <a:t>‹N°›</a:t>
            </a:fld>
            <a:endParaRPr lang="fr-FR"/>
          </a:p>
        </p:txBody>
      </p:sp>
    </p:spTree>
    <p:extLst>
      <p:ext uri="{BB962C8B-B14F-4D97-AF65-F5344CB8AC3E}">
        <p14:creationId xmlns:p14="http://schemas.microsoft.com/office/powerpoint/2010/main" val="211511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D5E9F686-ED18-45C5-9487-6A6996AC4BE6}" type="slidenum">
              <a:rPr lang="fr-FR" smtClean="0"/>
              <a:t>5</a:t>
            </a:fld>
            <a:endParaRPr lang="fr-FR"/>
          </a:p>
        </p:txBody>
      </p:sp>
    </p:spTree>
    <p:extLst>
      <p:ext uri="{BB962C8B-B14F-4D97-AF65-F5344CB8AC3E}">
        <p14:creationId xmlns:p14="http://schemas.microsoft.com/office/powerpoint/2010/main" val="905259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D5E9F686-ED18-45C5-9487-6A6996AC4BE6}" type="slidenum">
              <a:rPr lang="fr-FR" smtClean="0"/>
              <a:t>7</a:t>
            </a:fld>
            <a:endParaRPr lang="fr-FR"/>
          </a:p>
        </p:txBody>
      </p:sp>
    </p:spTree>
    <p:extLst>
      <p:ext uri="{BB962C8B-B14F-4D97-AF65-F5344CB8AC3E}">
        <p14:creationId xmlns:p14="http://schemas.microsoft.com/office/powerpoint/2010/main" val="2121725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fr-FR" smtClean="0"/>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31260673-E5D1-437F-88E0-B8ED468235FD}" type="datetime1">
              <a:rPr lang="fr-FR" smtClean="0"/>
              <a:t>20/10/2017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4D9023C-54C7-4EF8-B339-3FDA83FA0CB3}" type="slidenum">
              <a:rPr lang="fr-FR" smtClean="0"/>
              <a:t>‹N°›</a:t>
            </a:fld>
            <a:endParaRPr lang="fr-FR"/>
          </a:p>
        </p:txBody>
      </p:sp>
    </p:spTree>
    <p:extLst>
      <p:ext uri="{BB962C8B-B14F-4D97-AF65-F5344CB8AC3E}">
        <p14:creationId xmlns:p14="http://schemas.microsoft.com/office/powerpoint/2010/main" val="295337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D3D63080-DF24-4A32-A40E-8D0EFCD53763}" type="datetime1">
              <a:rPr lang="fr-FR" smtClean="0"/>
              <a:t>20/10/2017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4D9023C-54C7-4EF8-B339-3FDA83FA0CB3}" type="slidenum">
              <a:rPr lang="fr-FR" smtClean="0"/>
              <a:t>‹N°›</a:t>
            </a:fld>
            <a:endParaRPr lang="fr-FR"/>
          </a:p>
        </p:txBody>
      </p:sp>
    </p:spTree>
    <p:extLst>
      <p:ext uri="{BB962C8B-B14F-4D97-AF65-F5344CB8AC3E}">
        <p14:creationId xmlns:p14="http://schemas.microsoft.com/office/powerpoint/2010/main" val="1528321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D5C5A889-1BA1-4A15-83AE-4B3238AD9D01}" type="datetime1">
              <a:rPr lang="fr-FR" smtClean="0"/>
              <a:t>20/10/2017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4D9023C-54C7-4EF8-B339-3FDA83FA0CB3}"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52266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0ACE2FE0-630D-4331-98EC-CE17BA401673}" type="datetime1">
              <a:rPr lang="fr-FR" smtClean="0"/>
              <a:t>20/10/2017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4D9023C-54C7-4EF8-B339-3FDA83FA0CB3}" type="slidenum">
              <a:rPr lang="fr-FR" smtClean="0"/>
              <a:t>‹N°›</a:t>
            </a:fld>
            <a:endParaRPr lang="fr-FR"/>
          </a:p>
        </p:txBody>
      </p:sp>
    </p:spTree>
    <p:extLst>
      <p:ext uri="{BB962C8B-B14F-4D97-AF65-F5344CB8AC3E}">
        <p14:creationId xmlns:p14="http://schemas.microsoft.com/office/powerpoint/2010/main" val="321149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EABA7117-8180-4F4B-924B-C363E724A7FA}" type="datetime1">
              <a:rPr lang="fr-FR" smtClean="0"/>
              <a:t>20/10/2017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4D9023C-54C7-4EF8-B339-3FDA83FA0CB3}"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659619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D0A148A-6331-45F8-AC1A-9FFFBAE46160}" type="datetime1">
              <a:rPr lang="fr-FR" smtClean="0"/>
              <a:t>20/10/2017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4D9023C-54C7-4EF8-B339-3FDA83FA0CB3}" type="slidenum">
              <a:rPr lang="fr-FR" smtClean="0"/>
              <a:t>‹N°›</a:t>
            </a:fld>
            <a:endParaRPr lang="fr-FR"/>
          </a:p>
        </p:txBody>
      </p:sp>
    </p:spTree>
    <p:extLst>
      <p:ext uri="{BB962C8B-B14F-4D97-AF65-F5344CB8AC3E}">
        <p14:creationId xmlns:p14="http://schemas.microsoft.com/office/powerpoint/2010/main" val="247775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C51CC54-2137-4F52-8227-3B2705EFFF81}" type="datetime1">
              <a:rPr lang="fr-FR" smtClean="0"/>
              <a:t>20/10/2017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4D9023C-54C7-4EF8-B339-3FDA83FA0CB3}" type="slidenum">
              <a:rPr lang="fr-FR" smtClean="0"/>
              <a:t>‹N°›</a:t>
            </a:fld>
            <a:endParaRPr lang="fr-FR"/>
          </a:p>
        </p:txBody>
      </p:sp>
    </p:spTree>
    <p:extLst>
      <p:ext uri="{BB962C8B-B14F-4D97-AF65-F5344CB8AC3E}">
        <p14:creationId xmlns:p14="http://schemas.microsoft.com/office/powerpoint/2010/main" val="1700541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8D35124-CCF1-4918-A96F-B1B59594743D}" type="datetime1">
              <a:rPr lang="fr-FR" smtClean="0"/>
              <a:t>20/10/2017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4D9023C-54C7-4EF8-B339-3FDA83FA0CB3}" type="slidenum">
              <a:rPr lang="fr-FR" smtClean="0"/>
              <a:t>‹N°›</a:t>
            </a:fld>
            <a:endParaRPr lang="fr-FR"/>
          </a:p>
        </p:txBody>
      </p:sp>
    </p:spTree>
    <p:extLst>
      <p:ext uri="{BB962C8B-B14F-4D97-AF65-F5344CB8AC3E}">
        <p14:creationId xmlns:p14="http://schemas.microsoft.com/office/powerpoint/2010/main" val="1385206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B74F8ED-2B0D-4D13-B6D1-D6AF589D0848}" type="datetime1">
              <a:rPr lang="fr-FR" smtClean="0"/>
              <a:t>20/10/2017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4D9023C-54C7-4EF8-B339-3FDA83FA0CB3}" type="slidenum">
              <a:rPr lang="fr-FR" smtClean="0"/>
              <a:t>‹N°›</a:t>
            </a:fld>
            <a:endParaRPr lang="fr-FR"/>
          </a:p>
        </p:txBody>
      </p:sp>
    </p:spTree>
    <p:extLst>
      <p:ext uri="{BB962C8B-B14F-4D97-AF65-F5344CB8AC3E}">
        <p14:creationId xmlns:p14="http://schemas.microsoft.com/office/powerpoint/2010/main" val="754875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25BAB1F3-7834-40EF-AFC9-13BB7E5E2865}" type="datetime1">
              <a:rPr lang="fr-FR" smtClean="0"/>
              <a:t>20/10/2017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4D9023C-54C7-4EF8-B339-3FDA83FA0CB3}" type="slidenum">
              <a:rPr lang="fr-FR" smtClean="0"/>
              <a:t>‹N°›</a:t>
            </a:fld>
            <a:endParaRPr lang="fr-FR"/>
          </a:p>
        </p:txBody>
      </p:sp>
    </p:spTree>
    <p:extLst>
      <p:ext uri="{BB962C8B-B14F-4D97-AF65-F5344CB8AC3E}">
        <p14:creationId xmlns:p14="http://schemas.microsoft.com/office/powerpoint/2010/main" val="402746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955C4300-DC8D-479E-8FCA-AD34CAF3C484}" type="datetime1">
              <a:rPr lang="fr-FR" smtClean="0"/>
              <a:t>20/10/2017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4D9023C-54C7-4EF8-B339-3FDA83FA0CB3}" type="slidenum">
              <a:rPr lang="fr-FR" smtClean="0"/>
              <a:t>‹N°›</a:t>
            </a:fld>
            <a:endParaRPr lang="fr-FR"/>
          </a:p>
        </p:txBody>
      </p:sp>
    </p:spTree>
    <p:extLst>
      <p:ext uri="{BB962C8B-B14F-4D97-AF65-F5344CB8AC3E}">
        <p14:creationId xmlns:p14="http://schemas.microsoft.com/office/powerpoint/2010/main" val="332771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02D77EE-9544-4BAA-AE65-650ADCDE320E}" type="datetime1">
              <a:rPr lang="fr-FR" smtClean="0"/>
              <a:t>20/10/2017</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4D9023C-54C7-4EF8-B339-3FDA83FA0CB3}" type="slidenum">
              <a:rPr lang="fr-FR" smtClean="0"/>
              <a:t>‹N°›</a:t>
            </a:fld>
            <a:endParaRPr lang="fr-FR"/>
          </a:p>
        </p:txBody>
      </p:sp>
    </p:spTree>
    <p:extLst>
      <p:ext uri="{BB962C8B-B14F-4D97-AF65-F5344CB8AC3E}">
        <p14:creationId xmlns:p14="http://schemas.microsoft.com/office/powerpoint/2010/main" val="3531283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97CD4794-6327-4DBC-BA04-C0EA58F07D08}" type="datetime1">
              <a:rPr lang="fr-FR" smtClean="0"/>
              <a:t>20/10/2017</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4D9023C-54C7-4EF8-B339-3FDA83FA0CB3}" type="slidenum">
              <a:rPr lang="fr-FR" smtClean="0"/>
              <a:t>‹N°›</a:t>
            </a:fld>
            <a:endParaRPr lang="fr-FR"/>
          </a:p>
        </p:txBody>
      </p:sp>
    </p:spTree>
    <p:extLst>
      <p:ext uri="{BB962C8B-B14F-4D97-AF65-F5344CB8AC3E}">
        <p14:creationId xmlns:p14="http://schemas.microsoft.com/office/powerpoint/2010/main" val="3418765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EEE3BE-CD0F-43FA-BACE-2C0314D51AC7}" type="datetime1">
              <a:rPr lang="fr-FR" smtClean="0"/>
              <a:t>20/10/2017</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4D9023C-54C7-4EF8-B339-3FDA83FA0CB3}" type="slidenum">
              <a:rPr lang="fr-FR" smtClean="0"/>
              <a:t>‹N°›</a:t>
            </a:fld>
            <a:endParaRPr lang="fr-FR"/>
          </a:p>
        </p:txBody>
      </p:sp>
    </p:spTree>
    <p:extLst>
      <p:ext uri="{BB962C8B-B14F-4D97-AF65-F5344CB8AC3E}">
        <p14:creationId xmlns:p14="http://schemas.microsoft.com/office/powerpoint/2010/main" val="343509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8D999C6D-9F55-49AF-9A06-F0781042AF17}" type="datetime1">
              <a:rPr lang="fr-FR" smtClean="0"/>
              <a:t>20/10/2017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4D9023C-54C7-4EF8-B339-3FDA83FA0CB3}" type="slidenum">
              <a:rPr lang="fr-FR" smtClean="0"/>
              <a:t>‹N°›</a:t>
            </a:fld>
            <a:endParaRPr lang="fr-FR"/>
          </a:p>
        </p:txBody>
      </p:sp>
    </p:spTree>
    <p:extLst>
      <p:ext uri="{BB962C8B-B14F-4D97-AF65-F5344CB8AC3E}">
        <p14:creationId xmlns:p14="http://schemas.microsoft.com/office/powerpoint/2010/main" val="170234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F94F5107-26C8-4FDA-9B63-BD5F99470708}" type="datetime1">
              <a:rPr lang="fr-FR" smtClean="0"/>
              <a:t>20/10/2017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4D9023C-54C7-4EF8-B339-3FDA83FA0CB3}" type="slidenum">
              <a:rPr lang="fr-FR" smtClean="0"/>
              <a:t>‹N°›</a:t>
            </a:fld>
            <a:endParaRPr lang="fr-FR"/>
          </a:p>
        </p:txBody>
      </p:sp>
    </p:spTree>
    <p:extLst>
      <p:ext uri="{BB962C8B-B14F-4D97-AF65-F5344CB8AC3E}">
        <p14:creationId xmlns:p14="http://schemas.microsoft.com/office/powerpoint/2010/main" val="3847573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187E313-5674-49B1-9180-5DFF871DA74E}" type="datetime1">
              <a:rPr lang="fr-FR" smtClean="0"/>
              <a:t>20/10/2017</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B4D9023C-54C7-4EF8-B339-3FDA83FA0CB3}" type="slidenum">
              <a:rPr lang="fr-FR" smtClean="0"/>
              <a:t>‹N°›</a:t>
            </a:fld>
            <a:endParaRPr lang="fr-FR"/>
          </a:p>
        </p:txBody>
      </p:sp>
    </p:spTree>
    <p:extLst>
      <p:ext uri="{BB962C8B-B14F-4D97-AF65-F5344CB8AC3E}">
        <p14:creationId xmlns:p14="http://schemas.microsoft.com/office/powerpoint/2010/main" val="77707056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hf hdr="0" ft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23841" y="865240"/>
            <a:ext cx="9396907" cy="2359688"/>
          </a:xfrm>
        </p:spPr>
        <p:txBody>
          <a:bodyPr/>
          <a:lstStyle/>
          <a:p>
            <a:pPr algn="ctr">
              <a:lnSpc>
                <a:spcPct val="150000"/>
              </a:lnSpc>
            </a:pPr>
            <a:r>
              <a:rPr lang="fr-FR" sz="4800" dirty="0" smtClean="0">
                <a:latin typeface="Bell MT" panose="02020503060305020303" pitchFamily="18" charset="0"/>
              </a:rPr>
              <a:t>Application web de gestion des livraisons et réservations restaurants</a:t>
            </a:r>
            <a:endParaRPr lang="fr-FR" sz="4800" dirty="0">
              <a:latin typeface="Bell MT" panose="02020503060305020303" pitchFamily="18" charset="0"/>
            </a:endParaRPr>
          </a:p>
        </p:txBody>
      </p:sp>
      <p:sp>
        <p:nvSpPr>
          <p:cNvPr id="3" name="Sous-titre 2"/>
          <p:cNvSpPr>
            <a:spLocks noGrp="1"/>
          </p:cNvSpPr>
          <p:nvPr>
            <p:ph type="subTitle" idx="1"/>
          </p:nvPr>
        </p:nvSpPr>
        <p:spPr>
          <a:xfrm>
            <a:off x="1338826" y="3431401"/>
            <a:ext cx="7766936" cy="1096899"/>
          </a:xfrm>
        </p:spPr>
        <p:txBody>
          <a:bodyPr>
            <a:normAutofit/>
          </a:bodyPr>
          <a:lstStyle/>
          <a:p>
            <a:pPr algn="ctr"/>
            <a:r>
              <a:rPr lang="fr-FR" sz="2000" dirty="0" smtClean="0">
                <a:solidFill>
                  <a:schemeClr val="tx1"/>
                </a:solidFill>
              </a:rPr>
              <a:t>Projet intégré du 3éme semestre</a:t>
            </a:r>
            <a:endParaRPr lang="fr-FR" sz="2000" dirty="0">
              <a:solidFill>
                <a:schemeClr val="tx1"/>
              </a:solidFill>
            </a:endParaRPr>
          </a:p>
        </p:txBody>
      </p:sp>
      <p:sp>
        <p:nvSpPr>
          <p:cNvPr id="4" name="ZoneTexte 3"/>
          <p:cNvSpPr txBox="1"/>
          <p:nvPr/>
        </p:nvSpPr>
        <p:spPr>
          <a:xfrm>
            <a:off x="688257" y="5338916"/>
            <a:ext cx="2861188" cy="923330"/>
          </a:xfrm>
          <a:prstGeom prst="rect">
            <a:avLst/>
          </a:prstGeom>
          <a:noFill/>
        </p:spPr>
        <p:txBody>
          <a:bodyPr wrap="square" rtlCol="0">
            <a:spAutoFit/>
          </a:bodyPr>
          <a:lstStyle/>
          <a:p>
            <a:r>
              <a:rPr lang="fr-FR" dirty="0" smtClean="0">
                <a:solidFill>
                  <a:schemeClr val="accent6">
                    <a:lumMod val="75000"/>
                  </a:schemeClr>
                </a:solidFill>
              </a:rPr>
              <a:t>Réalisé par:</a:t>
            </a:r>
          </a:p>
          <a:p>
            <a:r>
              <a:rPr lang="fr-FR" dirty="0">
                <a:solidFill>
                  <a:schemeClr val="accent6">
                    <a:lumMod val="75000"/>
                  </a:schemeClr>
                </a:solidFill>
              </a:rPr>
              <a:t> </a:t>
            </a:r>
            <a:r>
              <a:rPr lang="fr-FR" dirty="0" smtClean="0">
                <a:solidFill>
                  <a:schemeClr val="accent6">
                    <a:lumMod val="75000"/>
                  </a:schemeClr>
                </a:solidFill>
              </a:rPr>
              <a:t>  </a:t>
            </a:r>
            <a:r>
              <a:rPr lang="fr-FR" dirty="0" smtClean="0">
                <a:solidFill>
                  <a:schemeClr val="accent6">
                    <a:lumMod val="75000"/>
                  </a:schemeClr>
                </a:solidFill>
              </a:rPr>
              <a:t>CHAKIR </a:t>
            </a:r>
            <a:r>
              <a:rPr lang="fr-FR" dirty="0" smtClean="0">
                <a:solidFill>
                  <a:schemeClr val="accent6">
                    <a:lumMod val="75000"/>
                  </a:schemeClr>
                </a:solidFill>
              </a:rPr>
              <a:t>Ayoub</a:t>
            </a:r>
          </a:p>
          <a:p>
            <a:r>
              <a:rPr lang="fr-FR" dirty="0">
                <a:solidFill>
                  <a:schemeClr val="accent6">
                    <a:lumMod val="75000"/>
                  </a:schemeClr>
                </a:solidFill>
              </a:rPr>
              <a:t> </a:t>
            </a:r>
            <a:r>
              <a:rPr lang="fr-FR" dirty="0" smtClean="0">
                <a:solidFill>
                  <a:schemeClr val="accent6">
                    <a:lumMod val="75000"/>
                  </a:schemeClr>
                </a:solidFill>
              </a:rPr>
              <a:t>  </a:t>
            </a:r>
            <a:r>
              <a:rPr lang="fr-FR" dirty="0" smtClean="0">
                <a:solidFill>
                  <a:schemeClr val="accent6">
                    <a:lumMod val="75000"/>
                  </a:schemeClr>
                </a:solidFill>
              </a:rPr>
              <a:t>HAKKOUM </a:t>
            </a:r>
            <a:r>
              <a:rPr lang="fr-FR" dirty="0" smtClean="0">
                <a:solidFill>
                  <a:schemeClr val="accent6">
                    <a:lumMod val="75000"/>
                  </a:schemeClr>
                </a:solidFill>
              </a:rPr>
              <a:t>Hajar</a:t>
            </a:r>
            <a:endParaRPr lang="fr-FR" dirty="0">
              <a:solidFill>
                <a:schemeClr val="accent6">
                  <a:lumMod val="75000"/>
                </a:schemeClr>
              </a:solidFill>
            </a:endParaRPr>
          </a:p>
        </p:txBody>
      </p:sp>
      <p:sp>
        <p:nvSpPr>
          <p:cNvPr id="5" name="ZoneTexte 4"/>
          <p:cNvSpPr txBox="1"/>
          <p:nvPr/>
        </p:nvSpPr>
        <p:spPr>
          <a:xfrm>
            <a:off x="6286850" y="5338916"/>
            <a:ext cx="2303813" cy="1200329"/>
          </a:xfrm>
          <a:prstGeom prst="rect">
            <a:avLst/>
          </a:prstGeom>
          <a:noFill/>
        </p:spPr>
        <p:txBody>
          <a:bodyPr wrap="square" rtlCol="0">
            <a:spAutoFit/>
          </a:bodyPr>
          <a:lstStyle/>
          <a:p>
            <a:r>
              <a:rPr lang="fr-FR" dirty="0">
                <a:solidFill>
                  <a:schemeClr val="accent6">
                    <a:lumMod val="75000"/>
                  </a:schemeClr>
                </a:solidFill>
              </a:rPr>
              <a:t>Jury:</a:t>
            </a:r>
          </a:p>
          <a:p>
            <a:r>
              <a:rPr lang="fr-FR" dirty="0">
                <a:solidFill>
                  <a:schemeClr val="accent6">
                    <a:lumMod val="75000"/>
                  </a:schemeClr>
                </a:solidFill>
              </a:rPr>
              <a:t> </a:t>
            </a:r>
            <a:r>
              <a:rPr lang="fr-FR" dirty="0" smtClean="0">
                <a:solidFill>
                  <a:schemeClr val="accent6">
                    <a:lumMod val="75000"/>
                  </a:schemeClr>
                </a:solidFill>
              </a:rPr>
              <a:t>   </a:t>
            </a:r>
            <a:r>
              <a:rPr lang="fr-FR" dirty="0" err="1" smtClean="0">
                <a:solidFill>
                  <a:schemeClr val="accent6">
                    <a:lumMod val="75000"/>
                  </a:schemeClr>
                </a:solidFill>
              </a:rPr>
              <a:t>Pr.IDRI</a:t>
            </a:r>
            <a:endParaRPr lang="fr-FR" dirty="0">
              <a:solidFill>
                <a:schemeClr val="accent6">
                  <a:lumMod val="75000"/>
                </a:schemeClr>
              </a:solidFill>
            </a:endParaRPr>
          </a:p>
          <a:p>
            <a:r>
              <a:rPr lang="fr-FR" dirty="0">
                <a:solidFill>
                  <a:schemeClr val="accent6">
                    <a:lumMod val="75000"/>
                  </a:schemeClr>
                </a:solidFill>
              </a:rPr>
              <a:t> </a:t>
            </a:r>
            <a:r>
              <a:rPr lang="fr-FR" dirty="0" smtClean="0">
                <a:solidFill>
                  <a:schemeClr val="accent6">
                    <a:lumMod val="75000"/>
                  </a:schemeClr>
                </a:solidFill>
              </a:rPr>
              <a:t>   </a:t>
            </a:r>
            <a:r>
              <a:rPr lang="fr-FR" dirty="0" err="1" smtClean="0">
                <a:solidFill>
                  <a:schemeClr val="accent6">
                    <a:lumMod val="75000"/>
                  </a:schemeClr>
                </a:solidFill>
              </a:rPr>
              <a:t>Pr.RACHAD</a:t>
            </a:r>
            <a:endParaRPr lang="fr-FR" dirty="0">
              <a:solidFill>
                <a:schemeClr val="accent6">
                  <a:lumMod val="75000"/>
                </a:schemeClr>
              </a:solidFill>
            </a:endParaRPr>
          </a:p>
          <a:p>
            <a:endParaRPr lang="fr-FR" dirty="0"/>
          </a:p>
        </p:txBody>
      </p:sp>
      <p:sp>
        <p:nvSpPr>
          <p:cNvPr id="7" name="Espace réservé du numéro de diapositive 6"/>
          <p:cNvSpPr>
            <a:spLocks noGrp="1"/>
          </p:cNvSpPr>
          <p:nvPr>
            <p:ph type="sldNum" sz="quarter" idx="12"/>
          </p:nvPr>
        </p:nvSpPr>
        <p:spPr/>
        <p:txBody>
          <a:bodyPr/>
          <a:lstStyle/>
          <a:p>
            <a:fld id="{B4D9023C-54C7-4EF8-B339-3FDA83FA0CB3}" type="slidenum">
              <a:rPr lang="fr-FR" smtClean="0"/>
              <a:t>1</a:t>
            </a:fld>
            <a:endParaRPr lang="fr-FR"/>
          </a:p>
        </p:txBody>
      </p:sp>
    </p:spTree>
    <p:extLst>
      <p:ext uri="{BB962C8B-B14F-4D97-AF65-F5344CB8AC3E}">
        <p14:creationId xmlns:p14="http://schemas.microsoft.com/office/powerpoint/2010/main" val="2440608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4503174" y="1937913"/>
            <a:ext cx="3205316" cy="400110"/>
          </a:xfrm>
          <a:prstGeom prst="rect">
            <a:avLst/>
          </a:prstGeom>
          <a:noFill/>
        </p:spPr>
        <p:txBody>
          <a:bodyPr wrap="square" rtlCol="0">
            <a:spAutoFit/>
          </a:bodyPr>
          <a:lstStyle/>
          <a:p>
            <a:pPr marL="285750" indent="-285750">
              <a:buFont typeface="Courier New" panose="02070309020205020404" pitchFamily="49" charset="0"/>
              <a:buChar char="o"/>
            </a:pPr>
            <a:r>
              <a:rPr lang="fr-FR" sz="2000" dirty="0" smtClean="0">
                <a:solidFill>
                  <a:schemeClr val="accent6">
                    <a:lumMod val="75000"/>
                  </a:schemeClr>
                </a:solidFill>
              </a:rPr>
              <a:t>Introductio</a:t>
            </a:r>
            <a:r>
              <a:rPr lang="fr-FR" dirty="0">
                <a:solidFill>
                  <a:schemeClr val="accent6">
                    <a:lumMod val="75000"/>
                  </a:schemeClr>
                </a:solidFill>
              </a:rPr>
              <a:t>n</a:t>
            </a:r>
          </a:p>
        </p:txBody>
      </p:sp>
      <p:sp>
        <p:nvSpPr>
          <p:cNvPr id="5" name="ZoneTexte 4"/>
          <p:cNvSpPr txBox="1"/>
          <p:nvPr/>
        </p:nvSpPr>
        <p:spPr>
          <a:xfrm>
            <a:off x="4967748" y="2580382"/>
            <a:ext cx="3274141" cy="400110"/>
          </a:xfrm>
          <a:prstGeom prst="rect">
            <a:avLst/>
          </a:prstGeom>
          <a:noFill/>
        </p:spPr>
        <p:txBody>
          <a:bodyPr wrap="square" rtlCol="0">
            <a:spAutoFit/>
          </a:bodyPr>
          <a:lstStyle/>
          <a:p>
            <a:pPr marL="285750" indent="-285750">
              <a:buFont typeface="Courier New" panose="02070309020205020404" pitchFamily="49" charset="0"/>
              <a:buChar char="o"/>
            </a:pPr>
            <a:r>
              <a:rPr lang="fr-FR" sz="2000" dirty="0" smtClean="0">
                <a:solidFill>
                  <a:schemeClr val="accent6">
                    <a:lumMod val="75000"/>
                  </a:schemeClr>
                </a:solidFill>
              </a:rPr>
              <a:t>Problématique et projet</a:t>
            </a:r>
            <a:endParaRPr lang="fr-FR" sz="2000" dirty="0">
              <a:solidFill>
                <a:schemeClr val="accent6">
                  <a:lumMod val="75000"/>
                </a:schemeClr>
              </a:solidFill>
            </a:endParaRPr>
          </a:p>
        </p:txBody>
      </p:sp>
      <p:sp>
        <p:nvSpPr>
          <p:cNvPr id="6" name="ZoneTexte 5"/>
          <p:cNvSpPr txBox="1"/>
          <p:nvPr/>
        </p:nvSpPr>
        <p:spPr>
          <a:xfrm>
            <a:off x="4967748" y="3256435"/>
            <a:ext cx="3549445" cy="677108"/>
          </a:xfrm>
          <a:prstGeom prst="rect">
            <a:avLst/>
          </a:prstGeom>
          <a:noFill/>
        </p:spPr>
        <p:txBody>
          <a:bodyPr wrap="square" rtlCol="0">
            <a:spAutoFit/>
          </a:bodyPr>
          <a:lstStyle/>
          <a:p>
            <a:pPr marL="285750" indent="-285750">
              <a:buFont typeface="Courier New" panose="02070309020205020404" pitchFamily="49" charset="0"/>
              <a:buChar char="o"/>
            </a:pPr>
            <a:r>
              <a:rPr lang="fr-FR" sz="2000" dirty="0" smtClean="0">
                <a:solidFill>
                  <a:schemeClr val="accent6">
                    <a:lumMod val="75000"/>
                  </a:schemeClr>
                </a:solidFill>
              </a:rPr>
              <a:t>Analyse</a:t>
            </a:r>
          </a:p>
          <a:p>
            <a:r>
              <a:rPr lang="fr-FR" dirty="0" smtClean="0"/>
              <a:t>Diagramme des cas d’utilisation</a:t>
            </a:r>
            <a:endParaRPr lang="fr-FR" dirty="0"/>
          </a:p>
        </p:txBody>
      </p:sp>
      <p:sp>
        <p:nvSpPr>
          <p:cNvPr id="7" name="ZoneTexte 6"/>
          <p:cNvSpPr txBox="1"/>
          <p:nvPr/>
        </p:nvSpPr>
        <p:spPr>
          <a:xfrm>
            <a:off x="4471218" y="4134166"/>
            <a:ext cx="3539613" cy="677108"/>
          </a:xfrm>
          <a:prstGeom prst="rect">
            <a:avLst/>
          </a:prstGeom>
          <a:noFill/>
        </p:spPr>
        <p:txBody>
          <a:bodyPr wrap="square" rtlCol="0">
            <a:spAutoFit/>
          </a:bodyPr>
          <a:lstStyle/>
          <a:p>
            <a:pPr marL="285750" indent="-285750">
              <a:buFont typeface="Courier New" panose="02070309020205020404" pitchFamily="49" charset="0"/>
              <a:buChar char="o"/>
            </a:pPr>
            <a:r>
              <a:rPr lang="fr-FR" sz="2000" dirty="0" smtClean="0">
                <a:solidFill>
                  <a:schemeClr val="accent6">
                    <a:lumMod val="75000"/>
                  </a:schemeClr>
                </a:solidFill>
              </a:rPr>
              <a:t>Conception</a:t>
            </a:r>
          </a:p>
          <a:p>
            <a:r>
              <a:rPr lang="fr-FR" dirty="0" smtClean="0"/>
              <a:t> Diagrammes de séquences</a:t>
            </a:r>
            <a:endParaRPr lang="fr-FR" dirty="0"/>
          </a:p>
        </p:txBody>
      </p:sp>
      <p:grpSp>
        <p:nvGrpSpPr>
          <p:cNvPr id="10" name="Groupe 9"/>
          <p:cNvGrpSpPr/>
          <p:nvPr/>
        </p:nvGrpSpPr>
        <p:grpSpPr>
          <a:xfrm>
            <a:off x="1907458" y="1994991"/>
            <a:ext cx="2595716" cy="2477729"/>
            <a:chOff x="1784555" y="2284475"/>
            <a:chExt cx="2595716" cy="2477729"/>
          </a:xfrm>
        </p:grpSpPr>
        <p:sp>
          <p:nvSpPr>
            <p:cNvPr id="4" name="Ellipse 3"/>
            <p:cNvSpPr/>
            <p:nvPr/>
          </p:nvSpPr>
          <p:spPr>
            <a:xfrm>
              <a:off x="1784555" y="2284475"/>
              <a:ext cx="2595716" cy="2477729"/>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p:nvSpPr>
          <p:spPr>
            <a:xfrm>
              <a:off x="2359742" y="3098460"/>
              <a:ext cx="1445342" cy="707886"/>
            </a:xfrm>
            <a:prstGeom prst="rect">
              <a:avLst/>
            </a:prstGeom>
            <a:noFill/>
          </p:spPr>
          <p:txBody>
            <a:bodyPr wrap="square" rtlCol="0">
              <a:spAutoFit/>
            </a:bodyPr>
            <a:lstStyle/>
            <a:p>
              <a:pPr algn="ctr"/>
              <a:r>
                <a:rPr lang="fr-FR" sz="4000" dirty="0">
                  <a:latin typeface="+mj-lt"/>
                  <a:ea typeface="+mj-ea"/>
                  <a:cs typeface="+mj-cs"/>
                </a:rPr>
                <a:t>Plan</a:t>
              </a:r>
            </a:p>
          </p:txBody>
        </p:sp>
      </p:grpSp>
      <p:sp>
        <p:nvSpPr>
          <p:cNvPr id="9" name="Espace réservé du numéro de diapositive 8"/>
          <p:cNvSpPr>
            <a:spLocks noGrp="1"/>
          </p:cNvSpPr>
          <p:nvPr>
            <p:ph type="sldNum" sz="quarter" idx="12"/>
          </p:nvPr>
        </p:nvSpPr>
        <p:spPr/>
        <p:txBody>
          <a:bodyPr/>
          <a:lstStyle/>
          <a:p>
            <a:fld id="{B4D9023C-54C7-4EF8-B339-3FDA83FA0CB3}" type="slidenum">
              <a:rPr lang="fr-FR" smtClean="0"/>
              <a:t>2</a:t>
            </a:fld>
            <a:endParaRPr lang="fr-FR"/>
          </a:p>
        </p:txBody>
      </p:sp>
    </p:spTree>
    <p:extLst>
      <p:ext uri="{BB962C8B-B14F-4D97-AF65-F5344CB8AC3E}">
        <p14:creationId xmlns:p14="http://schemas.microsoft.com/office/powerpoint/2010/main" val="3286276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inVertic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21110" y="778557"/>
            <a:ext cx="8596668" cy="765108"/>
          </a:xfrm>
        </p:spPr>
        <p:txBody>
          <a:bodyPr/>
          <a:lstStyle/>
          <a:p>
            <a:pPr marL="571500" indent="-571500">
              <a:buFont typeface="Wingdings" panose="05000000000000000000" pitchFamily="2" charset="2"/>
              <a:buChar char="v"/>
            </a:pPr>
            <a:r>
              <a:rPr lang="fr-FR" dirty="0" smtClean="0"/>
              <a:t>Introduction</a:t>
            </a:r>
            <a:endParaRPr lang="fr-FR" dirty="0"/>
          </a:p>
        </p:txBody>
      </p:sp>
      <p:sp>
        <p:nvSpPr>
          <p:cNvPr id="5" name="ZoneTexte 4"/>
          <p:cNvSpPr txBox="1"/>
          <p:nvPr/>
        </p:nvSpPr>
        <p:spPr>
          <a:xfrm>
            <a:off x="521110" y="1920567"/>
            <a:ext cx="8878529" cy="1477328"/>
          </a:xfrm>
          <a:prstGeom prst="rect">
            <a:avLst/>
          </a:prstGeom>
          <a:noFill/>
        </p:spPr>
        <p:txBody>
          <a:bodyPr wrap="square" rtlCol="0">
            <a:spAutoFit/>
          </a:bodyPr>
          <a:lstStyle/>
          <a:p>
            <a:pPr algn="just" defTabSz="457200">
              <a:spcBef>
                <a:spcPts val="1000"/>
              </a:spcBef>
              <a:buClr>
                <a:schemeClr val="accent1">
                  <a:lumMod val="75000"/>
                </a:schemeClr>
              </a:buClr>
              <a:buSzPct val="80000"/>
            </a:pPr>
            <a:r>
              <a:rPr lang="fr-FR" sz="2400" b="1" dirty="0" smtClean="0">
                <a:latin typeface="Baskerville Old Face" panose="02020602080505020303" pitchFamily="18" charset="0"/>
              </a:rPr>
              <a:t>   </a:t>
            </a:r>
            <a:r>
              <a:rPr lang="fr-FR" sz="2400" dirty="0">
                <a:solidFill>
                  <a:schemeClr val="tx1">
                    <a:lumMod val="75000"/>
                    <a:lumOff val="25000"/>
                  </a:schemeClr>
                </a:solidFill>
                <a:latin typeface="Baskerville Old Face" panose="02020602080505020303" pitchFamily="18" charset="0"/>
              </a:rPr>
              <a:t>Junk </a:t>
            </a:r>
            <a:r>
              <a:rPr lang="fr-FR" sz="2400" dirty="0" err="1">
                <a:solidFill>
                  <a:schemeClr val="tx1">
                    <a:lumMod val="75000"/>
                    <a:lumOff val="25000"/>
                  </a:schemeClr>
                </a:solidFill>
                <a:latin typeface="Baskerville Old Face" panose="02020602080505020303" pitchFamily="18" charset="0"/>
              </a:rPr>
              <a:t>food</a:t>
            </a:r>
            <a:r>
              <a:rPr lang="fr-FR" sz="2400" dirty="0">
                <a:solidFill>
                  <a:schemeClr val="tx1">
                    <a:lumMod val="75000"/>
                    <a:lumOff val="25000"/>
                  </a:schemeClr>
                </a:solidFill>
                <a:latin typeface="Baskerville Old Face" panose="02020602080505020303" pitchFamily="18" charset="0"/>
              </a:rPr>
              <a:t>, </a:t>
            </a:r>
            <a:r>
              <a:rPr lang="fr-FR" sz="2400" dirty="0" err="1">
                <a:solidFill>
                  <a:schemeClr val="tx1">
                    <a:lumMod val="75000"/>
                    <a:lumOff val="25000"/>
                  </a:schemeClr>
                </a:solidFill>
                <a:latin typeface="Baskerville Old Face" panose="02020602080505020303" pitchFamily="18" charset="0"/>
              </a:rPr>
              <a:t>fast</a:t>
            </a:r>
            <a:r>
              <a:rPr lang="fr-FR" sz="2400" dirty="0">
                <a:solidFill>
                  <a:schemeClr val="tx1">
                    <a:lumMod val="75000"/>
                    <a:lumOff val="25000"/>
                  </a:schemeClr>
                </a:solidFill>
                <a:latin typeface="Baskerville Old Face" panose="02020602080505020303" pitchFamily="18" charset="0"/>
              </a:rPr>
              <a:t> </a:t>
            </a:r>
            <a:r>
              <a:rPr lang="fr-FR" sz="2400" dirty="0" err="1">
                <a:solidFill>
                  <a:schemeClr val="tx1">
                    <a:lumMod val="75000"/>
                    <a:lumOff val="25000"/>
                  </a:schemeClr>
                </a:solidFill>
                <a:latin typeface="Baskerville Old Face" panose="02020602080505020303" pitchFamily="18" charset="0"/>
              </a:rPr>
              <a:t>food</a:t>
            </a:r>
            <a:r>
              <a:rPr lang="fr-FR" sz="2400" dirty="0">
                <a:solidFill>
                  <a:schemeClr val="tx1">
                    <a:lumMod val="75000"/>
                    <a:lumOff val="25000"/>
                  </a:schemeClr>
                </a:solidFill>
                <a:latin typeface="Baskerville Old Face" panose="02020602080505020303" pitchFamily="18" charset="0"/>
              </a:rPr>
              <a:t>… La restauration rapide a devancé de loin les établissements professionnels. Et nous ne pouvons pas parler du </a:t>
            </a:r>
            <a:r>
              <a:rPr lang="fr-FR" sz="2400" dirty="0" err="1">
                <a:solidFill>
                  <a:schemeClr val="tx1">
                    <a:lumMod val="75000"/>
                    <a:lumOff val="25000"/>
                  </a:schemeClr>
                </a:solidFill>
                <a:latin typeface="Baskerville Old Face" panose="02020602080505020303" pitchFamily="18" charset="0"/>
              </a:rPr>
              <a:t>fast</a:t>
            </a:r>
            <a:r>
              <a:rPr lang="fr-FR" sz="2400" dirty="0">
                <a:solidFill>
                  <a:schemeClr val="tx1">
                    <a:lumMod val="75000"/>
                    <a:lumOff val="25000"/>
                  </a:schemeClr>
                </a:solidFill>
                <a:latin typeface="Baskerville Old Face" panose="02020602080505020303" pitchFamily="18" charset="0"/>
              </a:rPr>
              <a:t> </a:t>
            </a:r>
            <a:r>
              <a:rPr lang="fr-FR" sz="2400" dirty="0" err="1">
                <a:solidFill>
                  <a:schemeClr val="tx1">
                    <a:lumMod val="75000"/>
                    <a:lumOff val="25000"/>
                  </a:schemeClr>
                </a:solidFill>
                <a:latin typeface="Baskerville Old Face" panose="02020602080505020303" pitchFamily="18" charset="0"/>
              </a:rPr>
              <a:t>food</a:t>
            </a:r>
            <a:r>
              <a:rPr lang="fr-FR" sz="2400" dirty="0">
                <a:solidFill>
                  <a:schemeClr val="tx1">
                    <a:lumMod val="75000"/>
                    <a:lumOff val="25000"/>
                  </a:schemeClr>
                </a:solidFill>
                <a:latin typeface="Baskerville Old Face" panose="02020602080505020303" pitchFamily="18" charset="0"/>
              </a:rPr>
              <a:t> sans parler de sa livraison ! </a:t>
            </a:r>
          </a:p>
          <a:p>
            <a:endParaRPr lang="fr-FR" dirty="0"/>
          </a:p>
        </p:txBody>
      </p:sp>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0694" y="3727069"/>
            <a:ext cx="2528325" cy="2528325"/>
          </a:xfrm>
          <a:prstGeom prst="rect">
            <a:avLst/>
          </a:prstGeom>
        </p:spPr>
      </p:pic>
      <p:sp>
        <p:nvSpPr>
          <p:cNvPr id="4" name="Espace réservé du numéro de diapositive 3"/>
          <p:cNvSpPr>
            <a:spLocks noGrp="1"/>
          </p:cNvSpPr>
          <p:nvPr>
            <p:ph type="sldNum" sz="quarter" idx="12"/>
          </p:nvPr>
        </p:nvSpPr>
        <p:spPr/>
        <p:txBody>
          <a:bodyPr/>
          <a:lstStyle/>
          <a:p>
            <a:fld id="{B4D9023C-54C7-4EF8-B339-3FDA83FA0CB3}" type="slidenum">
              <a:rPr lang="fr-FR" smtClean="0"/>
              <a:t>3</a:t>
            </a:fld>
            <a:endParaRPr lang="fr-FR"/>
          </a:p>
        </p:txBody>
      </p:sp>
    </p:spTree>
    <p:extLst>
      <p:ext uri="{BB962C8B-B14F-4D97-AF65-F5344CB8AC3E}">
        <p14:creationId xmlns:p14="http://schemas.microsoft.com/office/powerpoint/2010/main" val="427341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par>
                                <p:cTn id="13" presetID="45"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2000"/>
                                        <p:tgtEl>
                                          <p:spTgt spid="9"/>
                                        </p:tgtEl>
                                      </p:cBhvr>
                                    </p:animEffect>
                                    <p:anim calcmode="lin" valueType="num">
                                      <p:cBhvr>
                                        <p:cTn id="16" dur="2000" fill="hold"/>
                                        <p:tgtEl>
                                          <p:spTgt spid="9"/>
                                        </p:tgtEl>
                                        <p:attrNameLst>
                                          <p:attrName>ppt_w</p:attrName>
                                        </p:attrNameLst>
                                      </p:cBhvr>
                                      <p:tavLst>
                                        <p:tav tm="0" fmla="#ppt_w*sin(2.5*pi*$)">
                                          <p:val>
                                            <p:fltVal val="0"/>
                                          </p:val>
                                        </p:tav>
                                        <p:tav tm="100000">
                                          <p:val>
                                            <p:fltVal val="1"/>
                                          </p:val>
                                        </p:tav>
                                      </p:tavLst>
                                    </p:anim>
                                    <p:anim calcmode="lin" valueType="num">
                                      <p:cBhvr>
                                        <p:cTn id="17" dur="20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338667" y="816078"/>
            <a:ext cx="9274002" cy="109138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v"/>
            </a:pPr>
            <a:r>
              <a:rPr lang="fr-FR" dirty="0" smtClean="0"/>
              <a:t>Problématique et présentation du projet</a:t>
            </a:r>
            <a:endParaRPr lang="fr-FR" dirty="0"/>
          </a:p>
        </p:txBody>
      </p:sp>
      <p:sp>
        <p:nvSpPr>
          <p:cNvPr id="5" name="Espace réservé du contenu 5"/>
          <p:cNvSpPr txBox="1">
            <a:spLocks/>
          </p:cNvSpPr>
          <p:nvPr/>
        </p:nvSpPr>
        <p:spPr>
          <a:xfrm>
            <a:off x="677334" y="2172930"/>
            <a:ext cx="8596668" cy="29496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fr-FR" sz="2000" dirty="0" smtClean="0"/>
              <a:t>    </a:t>
            </a:r>
            <a:r>
              <a:rPr lang="fr-FR" sz="2400" dirty="0" smtClean="0">
                <a:latin typeface="Baskerville Old Face" panose="02020602080505020303" pitchFamily="18" charset="0"/>
              </a:rPr>
              <a:t>L’heure du repas est souvent négligée, mais maintenant il est très facile de se faire livrer un bon petit repas chaud, que ce soit chez soi ou même sur son lieu de travail grâce à notre application web.</a:t>
            </a:r>
          </a:p>
          <a:p>
            <a:pPr marL="0" indent="0" algn="just">
              <a:buFont typeface="Wingdings 3" charset="2"/>
              <a:buNone/>
            </a:pPr>
            <a:r>
              <a:rPr lang="fr-FR" sz="2400" dirty="0" smtClean="0">
                <a:latin typeface="Baskerville Old Face" panose="02020602080505020303" pitchFamily="18" charset="0"/>
              </a:rPr>
              <a:t>   L’application gère de plus les réservations chez des restaurants particuliers et les demandes de diffusion des publications des restaurants.</a:t>
            </a:r>
            <a:endParaRPr lang="fr-FR" sz="2400" dirty="0">
              <a:latin typeface="Baskerville Old Face" panose="02020602080505020303" pitchFamily="18" charset="0"/>
            </a:endParaRPr>
          </a:p>
        </p:txBody>
      </p:sp>
      <p:sp>
        <p:nvSpPr>
          <p:cNvPr id="3" name="Espace réservé du numéro de diapositive 2"/>
          <p:cNvSpPr>
            <a:spLocks noGrp="1"/>
          </p:cNvSpPr>
          <p:nvPr>
            <p:ph type="sldNum" sz="quarter" idx="12"/>
          </p:nvPr>
        </p:nvSpPr>
        <p:spPr/>
        <p:txBody>
          <a:bodyPr/>
          <a:lstStyle/>
          <a:p>
            <a:fld id="{B4D9023C-54C7-4EF8-B339-3FDA83FA0CB3}" type="slidenum">
              <a:rPr lang="fr-FR" smtClean="0"/>
              <a:t>4</a:t>
            </a:fld>
            <a:endParaRPr lang="fr-FR"/>
          </a:p>
        </p:txBody>
      </p:sp>
    </p:spTree>
    <p:extLst>
      <p:ext uri="{BB962C8B-B14F-4D97-AF65-F5344CB8AC3E}">
        <p14:creationId xmlns:p14="http://schemas.microsoft.com/office/powerpoint/2010/main" val="81319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arn(inVertical)">
                                      <p:cBhvr>
                                        <p:cTn id="12" dur="500"/>
                                        <p:tgtEl>
                                          <p:spTgt spid="5">
                                            <p:txEl>
                                              <p:pRg st="0" end="0"/>
                                            </p:txEl>
                                          </p:spTgt>
                                        </p:tgtEl>
                                      </p:cBhvr>
                                    </p:animEffect>
                                  </p:childTnLst>
                                </p:cTn>
                              </p:par>
                            </p:childTnLst>
                          </p:cTn>
                        </p:par>
                        <p:par>
                          <p:cTn id="13" fill="hold">
                            <p:stCondLst>
                              <p:cond delay="500"/>
                            </p:stCondLst>
                            <p:childTnLst>
                              <p:par>
                                <p:cTn id="14" presetID="16" presetClass="entr" presetSubtype="21" fill="hold" grpId="0" nodeType="after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barn(inVertical)">
                                      <p:cBhvr>
                                        <p:cTn id="16"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4731" y="1396180"/>
            <a:ext cx="8596668" cy="1320800"/>
          </a:xfrm>
        </p:spPr>
        <p:txBody>
          <a:bodyPr/>
          <a:lstStyle/>
          <a:p>
            <a:pPr algn="ctr"/>
            <a:r>
              <a:rPr lang="fr-FR" sz="4400" dirty="0" smtClean="0"/>
              <a:t>Analyse</a:t>
            </a:r>
            <a:r>
              <a:rPr lang="fr-FR" dirty="0" smtClean="0"/>
              <a:t> </a:t>
            </a:r>
            <a:endParaRPr lang="fr-FR" dirty="0"/>
          </a:p>
        </p:txBody>
      </p:sp>
      <p:sp>
        <p:nvSpPr>
          <p:cNvPr id="3" name="Espace réservé du contenu 2"/>
          <p:cNvSpPr>
            <a:spLocks noGrp="1"/>
          </p:cNvSpPr>
          <p:nvPr>
            <p:ph idx="1"/>
          </p:nvPr>
        </p:nvSpPr>
        <p:spPr>
          <a:xfrm>
            <a:off x="2476907" y="2839016"/>
            <a:ext cx="5172315" cy="1841140"/>
          </a:xfrm>
        </p:spPr>
        <p:txBody>
          <a:bodyPr>
            <a:normAutofit/>
          </a:bodyPr>
          <a:lstStyle/>
          <a:p>
            <a:pPr marL="0" indent="0">
              <a:buNone/>
            </a:pPr>
            <a:r>
              <a:rPr lang="fr-FR" sz="2800" dirty="0" smtClean="0"/>
              <a:t>Diagramme de cas d’utilisation</a:t>
            </a:r>
            <a:endParaRPr lang="fr-FR" sz="2800" dirty="0"/>
          </a:p>
        </p:txBody>
      </p:sp>
      <p:grpSp>
        <p:nvGrpSpPr>
          <p:cNvPr id="14" name="Groupe 13"/>
          <p:cNvGrpSpPr/>
          <p:nvPr/>
        </p:nvGrpSpPr>
        <p:grpSpPr>
          <a:xfrm>
            <a:off x="676242" y="88490"/>
            <a:ext cx="8231784" cy="6769510"/>
            <a:chOff x="764732" y="88490"/>
            <a:chExt cx="8231784" cy="6769510"/>
          </a:xfrm>
        </p:grpSpPr>
        <p:grpSp>
          <p:nvGrpSpPr>
            <p:cNvPr id="12" name="Groupe 11"/>
            <p:cNvGrpSpPr/>
            <p:nvPr/>
          </p:nvGrpSpPr>
          <p:grpSpPr>
            <a:xfrm>
              <a:off x="764732" y="88490"/>
              <a:ext cx="8231784" cy="6769510"/>
              <a:chOff x="764732" y="88490"/>
              <a:chExt cx="8231784" cy="6769510"/>
            </a:xfrm>
          </p:grpSpPr>
          <p:grpSp>
            <p:nvGrpSpPr>
              <p:cNvPr id="10" name="Groupe 9"/>
              <p:cNvGrpSpPr/>
              <p:nvPr/>
            </p:nvGrpSpPr>
            <p:grpSpPr>
              <a:xfrm>
                <a:off x="764732" y="88490"/>
                <a:ext cx="8231784" cy="6769510"/>
                <a:chOff x="764732" y="88490"/>
                <a:chExt cx="8231784" cy="6769510"/>
              </a:xfrm>
            </p:grpSpPr>
            <p:grpSp>
              <p:nvGrpSpPr>
                <p:cNvPr id="8" name="Groupe 7"/>
                <p:cNvGrpSpPr/>
                <p:nvPr/>
              </p:nvGrpSpPr>
              <p:grpSpPr>
                <a:xfrm>
                  <a:off x="764732" y="88490"/>
                  <a:ext cx="8231784" cy="6769510"/>
                  <a:chOff x="764732" y="88490"/>
                  <a:chExt cx="8231784" cy="6769510"/>
                </a:xfrm>
              </p:grpSpPr>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732" y="88490"/>
                    <a:ext cx="8231784" cy="6769510"/>
                  </a:xfrm>
                  <a:prstGeom prst="rect">
                    <a:avLst/>
                  </a:prstGeom>
                </p:spPr>
              </p:pic>
              <p:sp>
                <p:nvSpPr>
                  <p:cNvPr id="7" name="Rectangle 6"/>
                  <p:cNvSpPr/>
                  <p:nvPr/>
                </p:nvSpPr>
                <p:spPr>
                  <a:xfrm>
                    <a:off x="5034116" y="3293806"/>
                    <a:ext cx="1612490" cy="983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9" name="Rectangle 8"/>
                <p:cNvSpPr/>
                <p:nvPr/>
              </p:nvSpPr>
              <p:spPr>
                <a:xfrm>
                  <a:off x="4847303" y="5565057"/>
                  <a:ext cx="294968" cy="983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1" name="Rectangle 10"/>
              <p:cNvSpPr/>
              <p:nvPr/>
            </p:nvSpPr>
            <p:spPr>
              <a:xfrm>
                <a:off x="4916128" y="3982065"/>
                <a:ext cx="196645" cy="1474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 name="Rectangle 12"/>
            <p:cNvSpPr/>
            <p:nvPr/>
          </p:nvSpPr>
          <p:spPr>
            <a:xfrm>
              <a:off x="4916129" y="4798142"/>
              <a:ext cx="137652" cy="1376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6" name="Espace réservé du numéro de diapositive 5"/>
          <p:cNvSpPr>
            <a:spLocks noGrp="1"/>
          </p:cNvSpPr>
          <p:nvPr>
            <p:ph type="sldNum" sz="quarter" idx="12"/>
          </p:nvPr>
        </p:nvSpPr>
        <p:spPr/>
        <p:txBody>
          <a:bodyPr/>
          <a:lstStyle/>
          <a:p>
            <a:fld id="{B4D9023C-54C7-4EF8-B339-3FDA83FA0CB3}" type="slidenum">
              <a:rPr lang="fr-FR" smtClean="0"/>
              <a:t>5</a:t>
            </a:fld>
            <a:endParaRPr lang="fr-FR"/>
          </a:p>
        </p:txBody>
      </p:sp>
    </p:spTree>
    <p:extLst>
      <p:ext uri="{BB962C8B-B14F-4D97-AF65-F5344CB8AC3E}">
        <p14:creationId xmlns:p14="http://schemas.microsoft.com/office/powerpoint/2010/main" val="2486333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arn(inVertical)">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5823" y="1553495"/>
            <a:ext cx="8596668" cy="1320800"/>
          </a:xfrm>
        </p:spPr>
        <p:txBody>
          <a:bodyPr>
            <a:normAutofit/>
          </a:bodyPr>
          <a:lstStyle/>
          <a:p>
            <a:pPr algn="ctr"/>
            <a:r>
              <a:rPr lang="fr-FR" sz="4400" dirty="0" smtClean="0"/>
              <a:t>Conception</a:t>
            </a:r>
            <a:endParaRPr lang="fr-FR" sz="4400" dirty="0"/>
          </a:p>
        </p:txBody>
      </p:sp>
      <p:sp>
        <p:nvSpPr>
          <p:cNvPr id="3" name="Espace réservé du contenu 2"/>
          <p:cNvSpPr>
            <a:spLocks noGrp="1"/>
          </p:cNvSpPr>
          <p:nvPr>
            <p:ph idx="1"/>
          </p:nvPr>
        </p:nvSpPr>
        <p:spPr>
          <a:xfrm>
            <a:off x="2950222" y="2641599"/>
            <a:ext cx="4424516" cy="1644495"/>
          </a:xfrm>
        </p:spPr>
        <p:txBody>
          <a:bodyPr>
            <a:normAutofit/>
          </a:bodyPr>
          <a:lstStyle/>
          <a:p>
            <a:pPr marL="0" indent="0">
              <a:buNone/>
            </a:pPr>
            <a:r>
              <a:rPr lang="fr-FR" sz="2800" dirty="0" smtClean="0"/>
              <a:t>Diagrammes de séquences </a:t>
            </a: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0680"/>
            <a:ext cx="12192000" cy="6958680"/>
          </a:xfrm>
          <a:prstGeom prst="rect">
            <a:avLst/>
          </a:prstGeom>
        </p:spPr>
      </p:pic>
      <p:grpSp>
        <p:nvGrpSpPr>
          <p:cNvPr id="8" name="Groupe 7"/>
          <p:cNvGrpSpPr/>
          <p:nvPr/>
        </p:nvGrpSpPr>
        <p:grpSpPr>
          <a:xfrm>
            <a:off x="-1" y="-100681"/>
            <a:ext cx="12192001" cy="6825946"/>
            <a:chOff x="-1" y="-100681"/>
            <a:chExt cx="12192001" cy="6825946"/>
          </a:xfrm>
        </p:grpSpPr>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00681"/>
              <a:ext cx="12192001" cy="6825946"/>
            </a:xfrm>
            <a:prstGeom prst="rect">
              <a:avLst/>
            </a:prstGeom>
          </p:spPr>
        </p:pic>
        <p:sp>
          <p:nvSpPr>
            <p:cNvPr id="7" name="Rectangle 6"/>
            <p:cNvSpPr/>
            <p:nvPr/>
          </p:nvSpPr>
          <p:spPr>
            <a:xfrm>
              <a:off x="98324" y="141696"/>
              <a:ext cx="855406" cy="2261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Faire une</a:t>
              </a:r>
              <a:endParaRPr lang="fr-FR" sz="1200" dirty="0">
                <a:solidFill>
                  <a:schemeClr val="tx1"/>
                </a:solidFill>
              </a:endParaRPr>
            </a:p>
          </p:txBody>
        </p:sp>
      </p:grpSp>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96" y="-100682"/>
            <a:ext cx="12146904" cy="6958682"/>
          </a:xfrm>
          <a:prstGeom prst="rect">
            <a:avLst/>
          </a:prstGeom>
        </p:spPr>
      </p:pic>
      <p:sp>
        <p:nvSpPr>
          <p:cNvPr id="10" name="Espace réservé du numéro de diapositive 9"/>
          <p:cNvSpPr>
            <a:spLocks noGrp="1"/>
          </p:cNvSpPr>
          <p:nvPr>
            <p:ph type="sldNum" sz="quarter" idx="12"/>
          </p:nvPr>
        </p:nvSpPr>
        <p:spPr/>
        <p:txBody>
          <a:bodyPr/>
          <a:lstStyle/>
          <a:p>
            <a:fld id="{B4D9023C-54C7-4EF8-B339-3FDA83FA0CB3}" type="slidenum">
              <a:rPr lang="fr-FR" smtClean="0"/>
              <a:t>6</a:t>
            </a:fld>
            <a:endParaRPr lang="fr-FR"/>
          </a:p>
        </p:txBody>
      </p:sp>
    </p:spTree>
    <p:extLst>
      <p:ext uri="{BB962C8B-B14F-4D97-AF65-F5344CB8AC3E}">
        <p14:creationId xmlns:p14="http://schemas.microsoft.com/office/powerpoint/2010/main" val="400500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inVertic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arn(inVertical)">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23841" y="865240"/>
            <a:ext cx="9396907" cy="2359688"/>
          </a:xfrm>
        </p:spPr>
        <p:txBody>
          <a:bodyPr/>
          <a:lstStyle/>
          <a:p>
            <a:pPr algn="ctr">
              <a:lnSpc>
                <a:spcPct val="150000"/>
              </a:lnSpc>
            </a:pPr>
            <a:r>
              <a:rPr lang="fr-FR" sz="4800" dirty="0" smtClean="0">
                <a:latin typeface="Bell MT" panose="02020503060305020303" pitchFamily="18" charset="0"/>
              </a:rPr>
              <a:t>Application web de gestion des livraisons et réservations restaurants</a:t>
            </a:r>
            <a:endParaRPr lang="fr-FR" sz="4800" dirty="0">
              <a:latin typeface="Bell MT" panose="02020503060305020303" pitchFamily="18" charset="0"/>
            </a:endParaRPr>
          </a:p>
        </p:txBody>
      </p:sp>
      <p:sp>
        <p:nvSpPr>
          <p:cNvPr id="3" name="Sous-titre 2"/>
          <p:cNvSpPr>
            <a:spLocks noGrp="1"/>
          </p:cNvSpPr>
          <p:nvPr>
            <p:ph type="subTitle" idx="1"/>
          </p:nvPr>
        </p:nvSpPr>
        <p:spPr>
          <a:xfrm>
            <a:off x="1338826" y="3431401"/>
            <a:ext cx="7766936" cy="1096899"/>
          </a:xfrm>
        </p:spPr>
        <p:txBody>
          <a:bodyPr>
            <a:normAutofit/>
          </a:bodyPr>
          <a:lstStyle/>
          <a:p>
            <a:pPr algn="ctr"/>
            <a:r>
              <a:rPr lang="fr-FR" sz="2000" dirty="0" smtClean="0">
                <a:solidFill>
                  <a:schemeClr val="tx1"/>
                </a:solidFill>
              </a:rPr>
              <a:t>Projet intégré du 3éme semestre</a:t>
            </a:r>
            <a:endParaRPr lang="fr-FR" sz="2000" dirty="0">
              <a:solidFill>
                <a:schemeClr val="tx1"/>
              </a:solidFill>
            </a:endParaRPr>
          </a:p>
        </p:txBody>
      </p:sp>
      <p:sp>
        <p:nvSpPr>
          <p:cNvPr id="4" name="ZoneTexte 3"/>
          <p:cNvSpPr txBox="1"/>
          <p:nvPr/>
        </p:nvSpPr>
        <p:spPr>
          <a:xfrm>
            <a:off x="688257" y="5338916"/>
            <a:ext cx="2861188" cy="923330"/>
          </a:xfrm>
          <a:prstGeom prst="rect">
            <a:avLst/>
          </a:prstGeom>
          <a:noFill/>
        </p:spPr>
        <p:txBody>
          <a:bodyPr wrap="square" rtlCol="0">
            <a:spAutoFit/>
          </a:bodyPr>
          <a:lstStyle/>
          <a:p>
            <a:r>
              <a:rPr lang="fr-FR" dirty="0" smtClean="0">
                <a:solidFill>
                  <a:schemeClr val="accent6">
                    <a:lumMod val="75000"/>
                  </a:schemeClr>
                </a:solidFill>
              </a:rPr>
              <a:t>Réalisé par:</a:t>
            </a:r>
          </a:p>
          <a:p>
            <a:r>
              <a:rPr lang="fr-FR" dirty="0">
                <a:solidFill>
                  <a:schemeClr val="accent6">
                    <a:lumMod val="75000"/>
                  </a:schemeClr>
                </a:solidFill>
              </a:rPr>
              <a:t> </a:t>
            </a:r>
            <a:r>
              <a:rPr lang="fr-FR" dirty="0" smtClean="0">
                <a:solidFill>
                  <a:schemeClr val="accent6">
                    <a:lumMod val="75000"/>
                  </a:schemeClr>
                </a:solidFill>
              </a:rPr>
              <a:t>  </a:t>
            </a:r>
            <a:r>
              <a:rPr lang="fr-FR" dirty="0" smtClean="0">
                <a:solidFill>
                  <a:schemeClr val="accent6">
                    <a:lumMod val="75000"/>
                  </a:schemeClr>
                </a:solidFill>
              </a:rPr>
              <a:t>CHAKIR </a:t>
            </a:r>
            <a:r>
              <a:rPr lang="fr-FR" dirty="0" smtClean="0">
                <a:solidFill>
                  <a:schemeClr val="accent6">
                    <a:lumMod val="75000"/>
                  </a:schemeClr>
                </a:solidFill>
              </a:rPr>
              <a:t>Ayoub</a:t>
            </a:r>
          </a:p>
          <a:p>
            <a:r>
              <a:rPr lang="fr-FR" dirty="0">
                <a:solidFill>
                  <a:schemeClr val="accent6">
                    <a:lumMod val="75000"/>
                  </a:schemeClr>
                </a:solidFill>
              </a:rPr>
              <a:t> </a:t>
            </a:r>
            <a:r>
              <a:rPr lang="fr-FR" dirty="0" smtClean="0">
                <a:solidFill>
                  <a:schemeClr val="accent6">
                    <a:lumMod val="75000"/>
                  </a:schemeClr>
                </a:solidFill>
              </a:rPr>
              <a:t>  </a:t>
            </a:r>
            <a:r>
              <a:rPr lang="fr-FR" dirty="0" smtClean="0">
                <a:solidFill>
                  <a:schemeClr val="accent6">
                    <a:lumMod val="75000"/>
                  </a:schemeClr>
                </a:solidFill>
              </a:rPr>
              <a:t>HAKKOUM </a:t>
            </a:r>
            <a:r>
              <a:rPr lang="fr-FR" dirty="0" smtClean="0">
                <a:solidFill>
                  <a:schemeClr val="accent6">
                    <a:lumMod val="75000"/>
                  </a:schemeClr>
                </a:solidFill>
              </a:rPr>
              <a:t>Hajar</a:t>
            </a:r>
            <a:endParaRPr lang="fr-FR" dirty="0">
              <a:solidFill>
                <a:schemeClr val="accent6">
                  <a:lumMod val="75000"/>
                </a:schemeClr>
              </a:solidFill>
            </a:endParaRPr>
          </a:p>
        </p:txBody>
      </p:sp>
      <p:sp>
        <p:nvSpPr>
          <p:cNvPr id="5" name="ZoneTexte 4"/>
          <p:cNvSpPr txBox="1"/>
          <p:nvPr/>
        </p:nvSpPr>
        <p:spPr>
          <a:xfrm>
            <a:off x="6578930" y="5338916"/>
            <a:ext cx="2303813" cy="1200329"/>
          </a:xfrm>
          <a:prstGeom prst="rect">
            <a:avLst/>
          </a:prstGeom>
          <a:noFill/>
        </p:spPr>
        <p:txBody>
          <a:bodyPr wrap="square" rtlCol="0">
            <a:spAutoFit/>
          </a:bodyPr>
          <a:lstStyle/>
          <a:p>
            <a:r>
              <a:rPr lang="fr-FR" dirty="0" smtClean="0">
                <a:solidFill>
                  <a:schemeClr val="accent6">
                    <a:lumMod val="75000"/>
                  </a:schemeClr>
                </a:solidFill>
              </a:rPr>
              <a:t>Jury:</a:t>
            </a:r>
            <a:endParaRPr lang="fr-FR" dirty="0">
              <a:solidFill>
                <a:schemeClr val="accent6">
                  <a:lumMod val="75000"/>
                </a:schemeClr>
              </a:solidFill>
            </a:endParaRPr>
          </a:p>
          <a:p>
            <a:r>
              <a:rPr lang="fr-FR" dirty="0">
                <a:solidFill>
                  <a:schemeClr val="accent6">
                    <a:lumMod val="75000"/>
                  </a:schemeClr>
                </a:solidFill>
              </a:rPr>
              <a:t> </a:t>
            </a:r>
            <a:r>
              <a:rPr lang="fr-FR" dirty="0">
                <a:solidFill>
                  <a:schemeClr val="accent6">
                    <a:lumMod val="75000"/>
                  </a:schemeClr>
                </a:solidFill>
              </a:rPr>
              <a:t> </a:t>
            </a:r>
            <a:r>
              <a:rPr lang="fr-FR" dirty="0" smtClean="0">
                <a:solidFill>
                  <a:schemeClr val="accent6">
                    <a:lumMod val="75000"/>
                  </a:schemeClr>
                </a:solidFill>
              </a:rPr>
              <a:t>  </a:t>
            </a:r>
            <a:r>
              <a:rPr lang="fr-FR" dirty="0" err="1" smtClean="0">
                <a:solidFill>
                  <a:schemeClr val="accent6">
                    <a:lumMod val="75000"/>
                  </a:schemeClr>
                </a:solidFill>
              </a:rPr>
              <a:t>Pr.IDRI</a:t>
            </a:r>
            <a:endParaRPr lang="fr-FR" dirty="0">
              <a:solidFill>
                <a:schemeClr val="accent6">
                  <a:lumMod val="75000"/>
                </a:schemeClr>
              </a:solidFill>
            </a:endParaRPr>
          </a:p>
          <a:p>
            <a:r>
              <a:rPr lang="fr-FR" dirty="0">
                <a:solidFill>
                  <a:schemeClr val="accent6">
                    <a:lumMod val="75000"/>
                  </a:schemeClr>
                </a:solidFill>
              </a:rPr>
              <a:t> </a:t>
            </a:r>
            <a:r>
              <a:rPr lang="fr-FR" dirty="0" smtClean="0">
                <a:solidFill>
                  <a:schemeClr val="accent6">
                    <a:lumMod val="75000"/>
                  </a:schemeClr>
                </a:solidFill>
              </a:rPr>
              <a:t>   </a:t>
            </a:r>
            <a:r>
              <a:rPr lang="fr-FR" dirty="0" err="1" smtClean="0">
                <a:solidFill>
                  <a:schemeClr val="accent6">
                    <a:lumMod val="75000"/>
                  </a:schemeClr>
                </a:solidFill>
              </a:rPr>
              <a:t>Pr.RACHAD</a:t>
            </a:r>
            <a:endParaRPr lang="fr-FR" dirty="0">
              <a:solidFill>
                <a:schemeClr val="accent6">
                  <a:lumMod val="75000"/>
                </a:schemeClr>
              </a:solidFill>
            </a:endParaRPr>
          </a:p>
          <a:p>
            <a:endParaRPr lang="fr-FR" dirty="0"/>
          </a:p>
        </p:txBody>
      </p:sp>
      <p:sp>
        <p:nvSpPr>
          <p:cNvPr id="7" name="Espace réservé du numéro de diapositive 6"/>
          <p:cNvSpPr>
            <a:spLocks noGrp="1"/>
          </p:cNvSpPr>
          <p:nvPr>
            <p:ph type="sldNum" sz="quarter" idx="12"/>
          </p:nvPr>
        </p:nvSpPr>
        <p:spPr/>
        <p:txBody>
          <a:bodyPr/>
          <a:lstStyle/>
          <a:p>
            <a:fld id="{B4D9023C-54C7-4EF8-B339-3FDA83FA0CB3}" type="slidenum">
              <a:rPr lang="fr-FR" smtClean="0"/>
              <a:t>7</a:t>
            </a:fld>
            <a:endParaRPr lang="fr-FR"/>
          </a:p>
        </p:txBody>
      </p:sp>
    </p:spTree>
    <p:extLst>
      <p:ext uri="{BB962C8B-B14F-4D97-AF65-F5344CB8AC3E}">
        <p14:creationId xmlns:p14="http://schemas.microsoft.com/office/powerpoint/2010/main" val="20352046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te">
  <a:themeElements>
    <a:clrScheme name="Rouge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217</TotalTime>
  <Words>194</Words>
  <Application>Microsoft Office PowerPoint</Application>
  <PresentationFormat>Grand écran</PresentationFormat>
  <Paragraphs>42</Paragraphs>
  <Slides>7</Slides>
  <Notes>2</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7</vt:i4>
      </vt:variant>
    </vt:vector>
  </HeadingPairs>
  <TitlesOfParts>
    <vt:vector size="16" baseType="lpstr">
      <vt:lpstr>Arial</vt:lpstr>
      <vt:lpstr>Baskerville Old Face</vt:lpstr>
      <vt:lpstr>Bell MT</vt:lpstr>
      <vt:lpstr>Calibri</vt:lpstr>
      <vt:lpstr>Courier New</vt:lpstr>
      <vt:lpstr>Trebuchet MS</vt:lpstr>
      <vt:lpstr>Wingdings</vt:lpstr>
      <vt:lpstr>Wingdings 3</vt:lpstr>
      <vt:lpstr>Facette</vt:lpstr>
      <vt:lpstr>Application web de gestion des livraisons et réservations restaurants</vt:lpstr>
      <vt:lpstr>Présentation PowerPoint</vt:lpstr>
      <vt:lpstr>Introduction</vt:lpstr>
      <vt:lpstr>Présentation PowerPoint</vt:lpstr>
      <vt:lpstr>Analyse </vt:lpstr>
      <vt:lpstr>Conception</vt:lpstr>
      <vt:lpstr>Application web de gestion des livraisons et réservations restaurants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web de gestion des livraisons et réservations restaurants</dc:title>
  <dc:creator>hajar hakkoum</dc:creator>
  <cp:lastModifiedBy>ayoub chakir</cp:lastModifiedBy>
  <cp:revision>22</cp:revision>
  <dcterms:created xsi:type="dcterms:W3CDTF">2017-10-16T18:15:43Z</dcterms:created>
  <dcterms:modified xsi:type="dcterms:W3CDTF">2017-10-20T15:33:20Z</dcterms:modified>
</cp:coreProperties>
</file>