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Types>
</file>

<file path=_rels/.rels><?xml version="1.0" encoding="UTF-8"?>
<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92"/>
    <p:restoredTop sz="93462"/>
  </p:normalViewPr>
  <p:slideViewPr>
    <p:cSldViewPr snapToGrid="0" snapToObjects="1">
      <p:cViewPr varScale="1">
        <p:scale>
          <a:sx n="62" d="100"/>
          <a:sy n="62" d="100"/>
        </p:scale>
        <p:origin x="216" y="224"/>
      </p:cViewPr>
      <p:guideLst/>
    </p:cSldViewPr>
  </p:slideViewPr>
  <p:notesTextViewPr>
    <p:cViewPr>
      <p:scale>
        <a:sx n="1" d="1"/>
        <a:sy n="1" d="1"/>
      </p:scale>
      <p:origin x="0" y="0"/>
    </p:cViewPr>
  </p:notesTextViewPr>
  <p:gridSpacing cx="76200" cy="76200"/>
</p:viewPr>
</file>

<file path=ppt/_rels/presentation.xml.rels><?xml version="1.0" encoding="UTF-8"?>
<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presProps" Target="presProps.xml" /><Relationship Id="rId22" Type="http://schemas.openxmlformats.org/officeDocument/2006/relationships/viewProps" Target="viewProps.xml" /><Relationship Id="rId23" Type="http://schemas.openxmlformats.org/officeDocument/2006/relationships/theme" Target="theme/theme1.xml" /><Relationship Id="rId24" Type="http://schemas.openxmlformats.org/officeDocument/2006/relationships/tableStyles" Target="tableStyles.xml" /><Relationship Id="rId1" Type="http://schemas.openxmlformats.org/officeDocument/2006/relationships/slideMaster" Target="slideMasters/slideMaster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7/11/19</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7/11/19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7/11/19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7/11/19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7/11/19</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7/11/19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7/11/19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7/11/19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7/11/19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7/11/19</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7/11/19</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7/11/19</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png"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png"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7.png"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8.png"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cato.org/human-freedom-index-new" TargetMode="Externa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png" /></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lstStyle/>
          <a:p>
            <a:pPr lvl="0" marL="0" indent="0">
              <a:buNone/>
            </a:pPr>
            <a:r>
              <a:rPr/>
              <a:t>Human</a:t>
            </a:r>
            <a:r>
              <a:rPr/>
              <a:t> </a:t>
            </a:r>
            <a:r>
              <a:rPr/>
              <a:t>Freedom</a:t>
            </a:r>
            <a:r>
              <a:rPr/>
              <a:t> </a:t>
            </a:r>
            <a:r>
              <a:rPr/>
              <a:t>Index</a:t>
            </a:r>
          </a:p>
        </p:txBody>
      </p:sp>
      <p:sp>
        <p:nvSpPr>
          <p:cNvPr id="3" name="Subtitle 2"/>
          <p:cNvSpPr>
            <a:spLocks noGrp="1"/>
          </p:cNvSpPr>
          <p:nvPr>
            <p:ph type="subTitle" idx="1"/>
          </p:nvPr>
        </p:nvSpPr>
        <p:spPr>
          <a:xfrm>
            <a:off x="2679906" y="3956279"/>
            <a:ext cx="6831673" cy="1086237"/>
          </a:xfrm>
        </p:spPr>
        <p:txBody>
          <a:bodyPr/>
          <a:lstStyle/>
          <a:p>
            <a:pPr lvl="0" marL="0" indent="0">
              <a:buNone/>
            </a:pPr>
            <a:br/>
            <a:br/>
            <a:r>
              <a:rPr/>
              <a:t>Arpi</a:t>
            </a:r>
            <a:r>
              <a:rPr/>
              <a:t> </a:t>
            </a:r>
            <a:r>
              <a:rPr/>
              <a:t>Beshlikyan</a:t>
            </a:r>
            <a:r>
              <a:rPr/>
              <a:t> </a:t>
            </a:r>
            <a:r>
              <a:rPr/>
              <a:t>&amp;</a:t>
            </a:r>
            <a:r>
              <a:rPr/>
              <a:t> </a:t>
            </a:r>
            <a:r>
              <a:rPr/>
              <a:t>Jazmine</a:t>
            </a:r>
            <a:r>
              <a:rPr/>
              <a:t> </a:t>
            </a:r>
            <a:r>
              <a:rPr/>
              <a:t>Toledo</a:t>
            </a:r>
          </a:p>
        </p:txBody>
      </p:sp>
      <p:sp>
        <p:nvSpPr>
          <p:cNvPr id="4" name="Date Placeholder 3"/>
          <p:cNvSpPr>
            <a:spLocks noGrp="1"/>
          </p:cNvSpPr>
          <p:nvPr>
            <p:ph type="dt" sz="half" idx="10"/>
          </p:nvPr>
        </p:nvSpPr>
        <p:spPr>
          <a:xfrm>
            <a:off x="752858" y="6453386"/>
            <a:ext cx="1607944" cy="404614"/>
          </a:xfrm>
        </p:spPr>
        <p:txBody>
          <a:bodyPr/>
          <a:lstStyle/>
          <a:p>
            <a:pPr lvl="0" marL="0" indent="0">
              <a:buNone/>
            </a:pPr>
            <a:r>
              <a:rPr/>
              <a:t>July</a:t>
            </a:r>
            <a:r>
              <a:rPr/>
              <a:t> </a:t>
            </a:r>
            <a:r>
              <a:rPr/>
              <a:t>11,</a:t>
            </a:r>
            <a:r>
              <a:rPr/>
              <a:t> </a:t>
            </a:r>
            <a:r>
              <a:rPr/>
              <a:t>2019</a:t>
            </a:r>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Economic</a:t>
            </a:r>
            <a:r>
              <a:rPr/>
              <a:t> </a:t>
            </a:r>
            <a:r>
              <a:rPr/>
              <a:t>Freedom</a:t>
            </a:r>
            <a:r>
              <a:rPr/>
              <a:t> </a:t>
            </a:r>
            <a:r>
              <a:rPr/>
              <a:t>vs. Rule</a:t>
            </a:r>
            <a:r>
              <a:rPr/>
              <a:t> </a:t>
            </a:r>
            <a:r>
              <a:rPr/>
              <a:t>of</a:t>
            </a:r>
            <a:r>
              <a:rPr/>
              <a:t> </a:t>
            </a:r>
            <a:r>
              <a:rPr/>
              <a:t>Law</a:t>
            </a:r>
          </a:p>
        </p:txBody>
      </p:sp>
      <p:pic>
        <p:nvPicPr>
          <p:cNvPr descr="final_presentation_files/figure-pptx/unnamed-chunk-3-1.png" id="0" name="Picture 1"/>
          <p:cNvPicPr>
            <a:picLocks noGrp="1" noChangeAspect="1"/>
          </p:cNvPicPr>
          <p:nvPr/>
        </p:nvPicPr>
        <p:blipFill>
          <a:blip r:embed="rId2"/>
          <a:stretch>
            <a:fillRect/>
          </a:stretch>
        </p:blipFill>
        <p:spPr bwMode="auto">
          <a:xfrm>
            <a:off x="3937000" y="2286000"/>
            <a:ext cx="4470400" cy="3581400"/>
          </a:xfrm>
          <a:prstGeom prst="rect">
            <a:avLst/>
          </a:prstGeom>
          <a:noFill/>
          <a:ln w="9525">
            <a:noFill/>
            <a:headEnd/>
            <a:tailEnd/>
          </a:ln>
        </p:spPr>
      </p:pic>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Economic</a:t>
            </a:r>
            <a:r>
              <a:rPr/>
              <a:t> </a:t>
            </a:r>
            <a:r>
              <a:rPr/>
              <a:t>Freedom</a:t>
            </a:r>
            <a:r>
              <a:rPr/>
              <a:t> </a:t>
            </a:r>
            <a:r>
              <a:rPr/>
              <a:t>vs. Security</a:t>
            </a:r>
            <a:r>
              <a:rPr/>
              <a:t> </a:t>
            </a:r>
            <a:r>
              <a:rPr/>
              <a:t>and</a:t>
            </a:r>
            <a:r>
              <a:rPr/>
              <a:t> </a:t>
            </a:r>
            <a:r>
              <a:rPr/>
              <a:t>Safety</a:t>
            </a:r>
          </a:p>
        </p:txBody>
      </p:sp>
      <p:pic>
        <p:nvPicPr>
          <p:cNvPr descr="final_presentation_files/figure-pptx/unnamed-chunk-4-1.png" id="0" name="Picture 1"/>
          <p:cNvPicPr>
            <a:picLocks noGrp="1" noChangeAspect="1"/>
          </p:cNvPicPr>
          <p:nvPr/>
        </p:nvPicPr>
        <p:blipFill>
          <a:blip r:embed="rId2"/>
          <a:stretch>
            <a:fillRect/>
          </a:stretch>
        </p:blipFill>
        <p:spPr bwMode="auto">
          <a:xfrm>
            <a:off x="3937000" y="2286000"/>
            <a:ext cx="4470400" cy="3581400"/>
          </a:xfrm>
          <a:prstGeom prst="rect">
            <a:avLst/>
          </a:prstGeom>
          <a:noFill/>
          <a:ln w="9525">
            <a:noFill/>
            <a:headEnd/>
            <a:tailEnd/>
          </a:ln>
        </p:spPr>
      </p:pic>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Economic</a:t>
            </a:r>
            <a:r>
              <a:rPr/>
              <a:t> </a:t>
            </a:r>
            <a:r>
              <a:rPr/>
              <a:t>Freedom</a:t>
            </a:r>
            <a:r>
              <a:rPr/>
              <a:t> </a:t>
            </a:r>
            <a:r>
              <a:rPr/>
              <a:t>vs. Movement</a:t>
            </a:r>
          </a:p>
        </p:txBody>
      </p:sp>
      <p:pic>
        <p:nvPicPr>
          <p:cNvPr descr="final_presentation_files/figure-pptx/unnamed-chunk-5-1.png" id="0" name="Picture 1"/>
          <p:cNvPicPr>
            <a:picLocks noGrp="1" noChangeAspect="1"/>
          </p:cNvPicPr>
          <p:nvPr/>
        </p:nvPicPr>
        <p:blipFill>
          <a:blip r:embed="rId2"/>
          <a:stretch>
            <a:fillRect/>
          </a:stretch>
        </p:blipFill>
        <p:spPr bwMode="auto">
          <a:xfrm>
            <a:off x="3937000" y="2286000"/>
            <a:ext cx="4470400" cy="3581400"/>
          </a:xfrm>
          <a:prstGeom prst="rect">
            <a:avLst/>
          </a:prstGeom>
          <a:noFill/>
          <a:ln w="9525">
            <a:noFill/>
            <a:headEnd/>
            <a:tailEnd/>
          </a:ln>
        </p:spPr>
      </p:pic>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Economic</a:t>
            </a:r>
            <a:r>
              <a:rPr/>
              <a:t> </a:t>
            </a:r>
            <a:r>
              <a:rPr/>
              <a:t>Freedom</a:t>
            </a:r>
            <a:r>
              <a:rPr/>
              <a:t> </a:t>
            </a:r>
            <a:r>
              <a:rPr/>
              <a:t>vs. Religion</a:t>
            </a:r>
          </a:p>
        </p:txBody>
      </p:sp>
      <p:pic>
        <p:nvPicPr>
          <p:cNvPr descr="final_presentation_files/figure-pptx/unnamed-chunk-6-1.png" id="0" name="Picture 1"/>
          <p:cNvPicPr>
            <a:picLocks noGrp="1" noChangeAspect="1"/>
          </p:cNvPicPr>
          <p:nvPr/>
        </p:nvPicPr>
        <p:blipFill>
          <a:blip r:embed="rId2"/>
          <a:stretch>
            <a:fillRect/>
          </a:stretch>
        </p:blipFill>
        <p:spPr bwMode="auto">
          <a:xfrm>
            <a:off x="3937000" y="2286000"/>
            <a:ext cx="4470400" cy="3581400"/>
          </a:xfrm>
          <a:prstGeom prst="rect">
            <a:avLst/>
          </a:prstGeom>
          <a:noFill/>
          <a:ln w="9525">
            <a:noFill/>
            <a:headEnd/>
            <a:tailEnd/>
          </a:ln>
        </p:spPr>
      </p:pic>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Economic</a:t>
            </a:r>
            <a:r>
              <a:rPr/>
              <a:t> </a:t>
            </a:r>
            <a:r>
              <a:rPr/>
              <a:t>Freedom</a:t>
            </a:r>
            <a:r>
              <a:rPr/>
              <a:t> </a:t>
            </a:r>
            <a:r>
              <a:rPr/>
              <a:t>vs. Association,</a:t>
            </a:r>
            <a:r>
              <a:rPr/>
              <a:t> </a:t>
            </a:r>
            <a:r>
              <a:rPr/>
              <a:t>Assembly,</a:t>
            </a:r>
            <a:r>
              <a:rPr/>
              <a:t> </a:t>
            </a:r>
            <a:r>
              <a:rPr/>
              <a:t>and</a:t>
            </a:r>
            <a:r>
              <a:rPr/>
              <a:t> </a:t>
            </a:r>
            <a:r>
              <a:rPr/>
              <a:t>Civil</a:t>
            </a:r>
            <a:r>
              <a:rPr/>
              <a:t> </a:t>
            </a:r>
            <a:r>
              <a:rPr/>
              <a:t>Society</a:t>
            </a:r>
          </a:p>
        </p:txBody>
      </p:sp>
      <p:pic>
        <p:nvPicPr>
          <p:cNvPr descr="final_presentation_files/figure-pptx/unnamed-chunk-7-1.png" id="0" name="Picture 1"/>
          <p:cNvPicPr>
            <a:picLocks noGrp="1" noChangeAspect="1"/>
          </p:cNvPicPr>
          <p:nvPr/>
        </p:nvPicPr>
        <p:blipFill>
          <a:blip r:embed="rId2"/>
          <a:stretch>
            <a:fillRect/>
          </a:stretch>
        </p:blipFill>
        <p:spPr bwMode="auto">
          <a:xfrm>
            <a:off x="3937000" y="2286000"/>
            <a:ext cx="4470400" cy="3581400"/>
          </a:xfrm>
          <a:prstGeom prst="rect">
            <a:avLst/>
          </a:prstGeom>
          <a:noFill/>
          <a:ln w="9525">
            <a:noFill/>
            <a:headEnd/>
            <a:tailEnd/>
          </a:ln>
        </p:spPr>
      </p:pic>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Economic</a:t>
            </a:r>
            <a:r>
              <a:rPr/>
              <a:t> </a:t>
            </a:r>
            <a:r>
              <a:rPr/>
              <a:t>Freedom</a:t>
            </a:r>
            <a:r>
              <a:rPr/>
              <a:t> </a:t>
            </a:r>
            <a:r>
              <a:rPr/>
              <a:t>vs. Expression</a:t>
            </a:r>
            <a:r>
              <a:rPr/>
              <a:t> </a:t>
            </a:r>
            <a:r>
              <a:rPr/>
              <a:t>and</a:t>
            </a:r>
            <a:r>
              <a:rPr/>
              <a:t> </a:t>
            </a:r>
            <a:r>
              <a:rPr/>
              <a:t>Information</a:t>
            </a:r>
          </a:p>
        </p:txBody>
      </p:sp>
      <p:pic>
        <p:nvPicPr>
          <p:cNvPr descr="final_presentation_files/figure-pptx/unnamed-chunk-8-1.png" id="0" name="Picture 1"/>
          <p:cNvPicPr>
            <a:picLocks noGrp="1" noChangeAspect="1"/>
          </p:cNvPicPr>
          <p:nvPr/>
        </p:nvPicPr>
        <p:blipFill>
          <a:blip r:embed="rId2"/>
          <a:stretch>
            <a:fillRect/>
          </a:stretch>
        </p:blipFill>
        <p:spPr bwMode="auto">
          <a:xfrm>
            <a:off x="3937000" y="2286000"/>
            <a:ext cx="4470400" cy="3581400"/>
          </a:xfrm>
          <a:prstGeom prst="rect">
            <a:avLst/>
          </a:prstGeom>
          <a:noFill/>
          <a:ln w="9525">
            <a:noFill/>
            <a:headEnd/>
            <a:tailEnd/>
          </a:ln>
        </p:spPr>
      </p:pic>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Economic</a:t>
            </a:r>
            <a:r>
              <a:rPr/>
              <a:t> </a:t>
            </a:r>
            <a:r>
              <a:rPr/>
              <a:t>Freedom</a:t>
            </a:r>
            <a:r>
              <a:rPr/>
              <a:t> </a:t>
            </a:r>
            <a:r>
              <a:rPr/>
              <a:t>vs. Identity</a:t>
            </a:r>
            <a:r>
              <a:rPr/>
              <a:t> </a:t>
            </a:r>
            <a:r>
              <a:rPr/>
              <a:t>and</a:t>
            </a:r>
            <a:r>
              <a:rPr/>
              <a:t> </a:t>
            </a:r>
            <a:r>
              <a:rPr/>
              <a:t>Relationships</a:t>
            </a:r>
          </a:p>
        </p:txBody>
      </p:sp>
      <p:pic>
        <p:nvPicPr>
          <p:cNvPr descr="final_presentation_files/figure-pptx/unnamed-chunk-9-1.png" id="0" name="Picture 1"/>
          <p:cNvPicPr>
            <a:picLocks noGrp="1" noChangeAspect="1"/>
          </p:cNvPicPr>
          <p:nvPr/>
        </p:nvPicPr>
        <p:blipFill>
          <a:blip r:embed="rId2"/>
          <a:stretch>
            <a:fillRect/>
          </a:stretch>
        </p:blipFill>
        <p:spPr bwMode="auto">
          <a:xfrm>
            <a:off x="3937000" y="2286000"/>
            <a:ext cx="4470400" cy="3581400"/>
          </a:xfrm>
          <a:prstGeom prst="rect">
            <a:avLst/>
          </a:prstGeom>
          <a:noFill/>
          <a:ln w="9525">
            <a:noFill/>
            <a:headEnd/>
            <a:tailEnd/>
          </a:ln>
        </p:spPr>
      </p:pic>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Multiple</a:t>
            </a:r>
            <a:r>
              <a:rPr/>
              <a:t> </a:t>
            </a:r>
            <a:r>
              <a:rPr/>
              <a:t>Regression</a:t>
            </a:r>
            <a:r>
              <a:rPr/>
              <a:t> </a:t>
            </a:r>
            <a:r>
              <a:rPr/>
              <a:t>of</a:t>
            </a:r>
            <a:r>
              <a:rPr/>
              <a:t> </a:t>
            </a:r>
            <a:r>
              <a:rPr/>
              <a:t>Economic</a:t>
            </a:r>
            <a:r>
              <a:rPr/>
              <a:t> </a:t>
            </a:r>
            <a:r>
              <a:rPr/>
              <a:t>Freedom</a:t>
            </a:r>
            <a:r>
              <a:rPr/>
              <a:t> </a:t>
            </a:r>
            <a:r>
              <a:rPr/>
              <a:t>and</a:t>
            </a:r>
            <a:r>
              <a:rPr/>
              <a:t> </a:t>
            </a:r>
            <a:r>
              <a:rPr/>
              <a:t>Sub-Categories</a:t>
            </a:r>
            <a:r>
              <a:rPr/>
              <a:t> </a:t>
            </a:r>
            <a:r>
              <a:rPr/>
              <a:t>of</a:t>
            </a:r>
            <a:r>
              <a:rPr/>
              <a:t> </a:t>
            </a:r>
            <a:r>
              <a:rPr/>
              <a:t>Personal</a:t>
            </a:r>
            <a:r>
              <a:rPr/>
              <a:t> </a:t>
            </a:r>
            <a:r>
              <a:rPr/>
              <a:t>Freedom</a:t>
            </a:r>
          </a:p>
        </p:txBody>
      </p:sp>
      <p:sp>
        <p:nvSpPr>
          <p:cNvPr id="3" name="Content Placeholder 2"/>
          <p:cNvSpPr>
            <a:spLocks noGrp="1"/>
          </p:cNvSpPr>
          <p:nvPr>
            <p:ph idx="1"/>
          </p:nvPr>
        </p:nvSpPr>
        <p:spPr/>
        <p:txBody>
          <a:bodyPr/>
          <a:lstStyle/>
          <a:p>
            <a:pPr lvl="0" marL="1270000" indent="0">
              <a:buNone/>
            </a:pPr>
            <a:r>
              <a:rPr sz="1800">
                <a:latin typeface="Courier"/>
              </a:rPr>
              <a:t>## 
## Call:
## lm(formula = data$economicfreedom ~ data$rol + data$religion + 
##     data$expression + data$safety + data$relationships + data$movement + 
##     data$assembly)
## 
## Residuals:
##      Min       1Q   Median       3Q      Max 
## -2.82288 -0.34787 -0.01219  0.37809  1.32904 
## 
## Coefficients:
##                     Estimate Std. Error t value Pr(&gt;|t|)    
## (Intercept)         4.039267   0.450908   8.958 3.32e-15 ***
## data$rol            0.301251   0.051946   5.799 4.92e-08 ***
## data$religion      -0.005481   0.046958  -0.117   0.9073    
## data$expression    -0.008769   0.079106  -0.111   0.9119    
## data$safety         0.121946   0.062657   1.946   0.0538 .  
## data$relationships -0.006516   0.023991  -0.272   0.7864    
## data$movement       0.044263   0.029082   1.522   0.1305    
## data$assembly       0.005833   0.039250   0.149   0.8821    
## ---
## Signif. codes:  0 '***' 0.001 '**' 0.01 '*' 0.05 '.' 0.1 ' ' 1
## 
## Residual standard error: 0.6266 on 128 degrees of freedom
##   (26 observations deleted due to missingness)
## Multiple R-squared:  0.5607, Adjusted R-squared:  0.5367 
## F-statistic: 23.34 on 7 and 128 DF,  p-value: &lt; 2.2e-16</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Correlation</a:t>
            </a:r>
            <a:r>
              <a:rPr/>
              <a:t> </a:t>
            </a:r>
            <a:r>
              <a:rPr/>
              <a:t>Between</a:t>
            </a:r>
            <a:r>
              <a:rPr/>
              <a:t> </a:t>
            </a:r>
            <a:r>
              <a:rPr/>
              <a:t>Rule</a:t>
            </a:r>
            <a:r>
              <a:rPr/>
              <a:t> </a:t>
            </a:r>
            <a:r>
              <a:rPr/>
              <a:t>of</a:t>
            </a:r>
            <a:r>
              <a:rPr/>
              <a:t> </a:t>
            </a:r>
            <a:r>
              <a:rPr/>
              <a:t>Law</a:t>
            </a:r>
            <a:r>
              <a:rPr/>
              <a:t> </a:t>
            </a:r>
            <a:r>
              <a:rPr/>
              <a:t>and</a:t>
            </a:r>
            <a:r>
              <a:rPr/>
              <a:t> </a:t>
            </a:r>
            <a:r>
              <a:rPr/>
              <a:t>Sub-Categories</a:t>
            </a:r>
            <a:r>
              <a:rPr/>
              <a:t> </a:t>
            </a:r>
            <a:r>
              <a:rPr/>
              <a:t>of</a:t>
            </a:r>
            <a:r>
              <a:rPr/>
              <a:t> </a:t>
            </a:r>
            <a:r>
              <a:rPr/>
              <a:t>Personal</a:t>
            </a:r>
            <a:r>
              <a:rPr/>
              <a:t> </a:t>
            </a:r>
            <a:r>
              <a:rPr/>
              <a:t>Freedom</a:t>
            </a:r>
          </a:p>
        </p:txBody>
      </p:sp>
      <p:sp>
        <p:nvSpPr>
          <p:cNvPr id="3" name="Content Placeholder 2"/>
          <p:cNvSpPr>
            <a:spLocks noGrp="1"/>
          </p:cNvSpPr>
          <p:nvPr>
            <p:ph idx="1"/>
          </p:nvPr>
        </p:nvSpPr>
        <p:spPr/>
        <p:txBody>
          <a:bodyPr/>
          <a:lstStyle/>
          <a:p>
            <a:pPr lvl="0" marL="1270000" indent="0">
              <a:buNone/>
            </a:pPr>
            <a:r>
              <a:rPr sz="1800">
                <a:latin typeface="Courier"/>
              </a:rPr>
              <a:t>##            [,1]
## [1,] -0.3282557
## [2,]  0.9044933
## [3,]  0.5227554
## [4,]  0.6780413
## [5,]  0.6852750</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Conclusion</a:t>
            </a:r>
          </a:p>
        </p:txBody>
      </p:sp>
      <p:sp>
        <p:nvSpPr>
          <p:cNvPr id="3" name="Content Placeholder 2"/>
          <p:cNvSpPr>
            <a:spLocks noGrp="1"/>
          </p:cNvSpPr>
          <p:nvPr>
            <p:ph idx="1"/>
          </p:nvPr>
        </p:nvSpPr>
        <p:spPr/>
        <p:txBody>
          <a:bodyPr/>
          <a:lstStyle/>
          <a:p>
            <a:pPr lvl="0" marL="0" indent="0">
              <a:buNone/>
            </a:pPr>
            <a:r>
              <a:rPr/>
              <a:t>There is a significant relation between economic and personal freedom; one can be predicted using the other. From the summary of the regression, we were able to conclude that Rule of Law is the most signifant in the prediction of economic freedom. Therefore, we examined the correlation between the rule of law index and the subcategories of economic freedom.</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The</a:t>
            </a:r>
            <a:r>
              <a:rPr/>
              <a:t> </a:t>
            </a:r>
            <a:r>
              <a:rPr/>
              <a:t>Human</a:t>
            </a:r>
            <a:r>
              <a:rPr/>
              <a:t> </a:t>
            </a:r>
            <a:r>
              <a:rPr/>
              <a:t>Freedom</a:t>
            </a:r>
            <a:r>
              <a:rPr/>
              <a:t> </a:t>
            </a:r>
            <a:r>
              <a:rPr/>
              <a:t>Index</a:t>
            </a:r>
          </a:p>
        </p:txBody>
      </p:sp>
      <p:sp>
        <p:nvSpPr>
          <p:cNvPr id="3" name="Content Placeholder 2"/>
          <p:cNvSpPr>
            <a:spLocks noGrp="1"/>
          </p:cNvSpPr>
          <p:nvPr>
            <p:ph idx="1"/>
          </p:nvPr>
        </p:nvSpPr>
        <p:spPr/>
        <p:txBody>
          <a:bodyPr/>
          <a:lstStyle/>
          <a:p>
            <a:pPr lvl="0" marL="0" indent="0">
              <a:buNone/>
            </a:pPr>
            <a:r>
              <a:rPr/>
              <a:t>“The Human Freedom Index presents the state of human freedom in the world based on a broad measure that encompasses personal, civil, and economic freedom.”</a:t>
            </a:r>
          </a:p>
          <a:p>
            <a:pPr lvl="0" marL="0" indent="0">
              <a:buNone/>
            </a:pPr>
            <a:r>
              <a:rPr/>
              <a:t>The report is co-published by the Cato Institute, the Fraser Institute, and the Liberales Institut at the Friedrich Naumann Foundation for Freedom. For more details on the Human Freedom Index Project, see </a:t>
            </a:r>
            <a:r>
              <a:rPr>
                <a:hlinkClick r:id="rId2"/>
              </a:rPr>
              <a:t>https://www.cato.org/human-freedom-index-new</a:t>
            </a:r>
            <a:r>
              <a:rPr/>
              <a:t>.</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Project</a:t>
            </a:r>
            <a:r>
              <a:rPr/>
              <a:t> </a:t>
            </a:r>
            <a:r>
              <a:rPr/>
              <a:t>Topic</a:t>
            </a:r>
          </a:p>
        </p:txBody>
      </p:sp>
      <p:sp>
        <p:nvSpPr>
          <p:cNvPr id="3" name="Content Placeholder 2"/>
          <p:cNvSpPr>
            <a:spLocks noGrp="1"/>
          </p:cNvSpPr>
          <p:nvPr>
            <p:ph idx="1"/>
          </p:nvPr>
        </p:nvSpPr>
        <p:spPr/>
        <p:txBody>
          <a:bodyPr/>
          <a:lstStyle/>
          <a:p>
            <a:pPr lvl="0" marL="0" indent="0">
              <a:buNone/>
            </a:pPr>
            <a:r>
              <a:rPr/>
              <a:t>We will investigate the correlations between personal and economic freedom to see if one can be a predictor for the other, and specifically examine the subcategories of the two indeces to see which is the most related to the other main index. The indeces and their sub-categories are listed in the following slides.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Personal</a:t>
            </a:r>
            <a:r>
              <a:rPr/>
              <a:t> </a:t>
            </a:r>
            <a:r>
              <a:rPr/>
              <a:t>Freedom</a:t>
            </a:r>
          </a:p>
        </p:txBody>
      </p:sp>
      <p:sp>
        <p:nvSpPr>
          <p:cNvPr id="3" name="Content Placeholder 2"/>
          <p:cNvSpPr>
            <a:spLocks noGrp="1"/>
          </p:cNvSpPr>
          <p:nvPr>
            <p:ph idx="1"/>
          </p:nvPr>
        </p:nvSpPr>
        <p:spPr/>
        <p:txBody>
          <a:bodyPr/>
          <a:lstStyle/>
          <a:p>
            <a:pPr lvl="1"/>
            <a:r>
              <a:rPr/>
              <a:t>Rule of Law (rol)</a:t>
            </a:r>
          </a:p>
          <a:p>
            <a:pPr lvl="1"/>
            <a:r>
              <a:rPr/>
              <a:t>Security and Safety (safety)</a:t>
            </a:r>
          </a:p>
          <a:p>
            <a:pPr lvl="1"/>
            <a:r>
              <a:rPr/>
              <a:t>Movement (movement)</a:t>
            </a:r>
          </a:p>
          <a:p>
            <a:pPr lvl="1"/>
            <a:r>
              <a:rPr/>
              <a:t>Religion (religion)</a:t>
            </a:r>
          </a:p>
          <a:p>
            <a:pPr lvl="1"/>
            <a:r>
              <a:rPr/>
              <a:t>Association, Assembly, and Civil Society (assembly)</a:t>
            </a:r>
          </a:p>
          <a:p>
            <a:pPr lvl="1"/>
            <a:r>
              <a:rPr/>
              <a:t>Expression and Information (expression)</a:t>
            </a:r>
          </a:p>
          <a:p>
            <a:pPr lvl="1"/>
            <a:r>
              <a:rPr/>
              <a:t>Identity and Relationships (relationships)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Economic</a:t>
            </a:r>
            <a:r>
              <a:rPr/>
              <a:t> </a:t>
            </a:r>
            <a:r>
              <a:rPr/>
              <a:t>Freedom</a:t>
            </a:r>
          </a:p>
        </p:txBody>
      </p:sp>
      <p:sp>
        <p:nvSpPr>
          <p:cNvPr id="3" name="Content Placeholder 2"/>
          <p:cNvSpPr>
            <a:spLocks noGrp="1"/>
          </p:cNvSpPr>
          <p:nvPr>
            <p:ph idx="1"/>
          </p:nvPr>
        </p:nvSpPr>
        <p:spPr/>
        <p:txBody>
          <a:bodyPr/>
          <a:lstStyle/>
          <a:p>
            <a:pPr lvl="1"/>
            <a:r>
              <a:rPr/>
              <a:t>Size of Government (govsize)</a:t>
            </a:r>
          </a:p>
          <a:p>
            <a:pPr lvl="1"/>
            <a:r>
              <a:rPr/>
              <a:t>Legal System and Property Rights (legalsystems)</a:t>
            </a:r>
          </a:p>
          <a:p>
            <a:pPr lvl="1"/>
            <a:r>
              <a:rPr/>
              <a:t>Access to Sound Money (money)</a:t>
            </a:r>
          </a:p>
          <a:p>
            <a:pPr lvl="1"/>
            <a:r>
              <a:rPr/>
              <a:t>Freedom to Trade Internationally (trade)</a:t>
            </a:r>
          </a:p>
          <a:p>
            <a:pPr lvl="1"/>
            <a:r>
              <a:rPr/>
              <a:t>Regulation of Credit, Labor, and Business (regulation)</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Summary</a:t>
            </a:r>
            <a:r>
              <a:rPr/>
              <a:t> </a:t>
            </a:r>
            <a:r>
              <a:rPr/>
              <a:t>of</a:t>
            </a:r>
            <a:r>
              <a:rPr/>
              <a:t> </a:t>
            </a:r>
            <a:r>
              <a:rPr/>
              <a:t>Personal</a:t>
            </a:r>
            <a:r>
              <a:rPr/>
              <a:t> </a:t>
            </a:r>
            <a:r>
              <a:rPr/>
              <a:t>Freedom</a:t>
            </a:r>
            <a:r>
              <a:rPr/>
              <a:t> </a:t>
            </a:r>
            <a:r>
              <a:rPr/>
              <a:t>Index</a:t>
            </a:r>
          </a:p>
        </p:txBody>
      </p:sp>
      <p:sp>
        <p:nvSpPr>
          <p:cNvPr id="3" name="Content Placeholder 2"/>
          <p:cNvSpPr>
            <a:spLocks noGrp="1"/>
          </p:cNvSpPr>
          <p:nvPr>
            <p:ph idx="1"/>
          </p:nvPr>
        </p:nvSpPr>
        <p:spPr/>
        <p:txBody>
          <a:bodyPr/>
          <a:lstStyle/>
          <a:p>
            <a:pPr lvl="0" marL="0" indent="0">
              <a:buNone/>
            </a:pPr>
            <a:r>
              <a:rPr/>
              <a:t>The personal freedom sub-index is comprised of 34 numerical variables divided into six categories. The indicators are rated on a sale of 1 to 10, with 10 representing the most freedom.</a:t>
            </a:r>
          </a:p>
          <a:p>
            <a:pPr lvl="0" marL="1270000" indent="0">
              <a:buNone/>
            </a:pPr>
            <a:r>
              <a:rPr sz="1800">
                <a:latin typeface="Courier"/>
              </a:rPr>
              <a:t>##    Min. 1st Qu.  Median    Mean 3rd Qu.    Max. 
##   2.167   6.025   6.932   6.985   8.142   9.399</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Summary</a:t>
            </a:r>
            <a:r>
              <a:rPr/>
              <a:t> </a:t>
            </a:r>
            <a:r>
              <a:rPr/>
              <a:t>of</a:t>
            </a:r>
            <a:r>
              <a:rPr/>
              <a:t> </a:t>
            </a:r>
            <a:r>
              <a:rPr/>
              <a:t>Economic</a:t>
            </a:r>
            <a:r>
              <a:rPr/>
              <a:t> </a:t>
            </a:r>
            <a:r>
              <a:rPr/>
              <a:t>Freedom</a:t>
            </a:r>
            <a:r>
              <a:rPr/>
              <a:t> </a:t>
            </a:r>
            <a:r>
              <a:rPr/>
              <a:t>Index</a:t>
            </a:r>
          </a:p>
        </p:txBody>
      </p:sp>
      <p:sp>
        <p:nvSpPr>
          <p:cNvPr id="3" name="Content Placeholder 2"/>
          <p:cNvSpPr>
            <a:spLocks noGrp="1"/>
          </p:cNvSpPr>
          <p:nvPr>
            <p:ph idx="1"/>
          </p:nvPr>
        </p:nvSpPr>
        <p:spPr/>
        <p:txBody>
          <a:bodyPr/>
          <a:lstStyle/>
          <a:p>
            <a:pPr lvl="0" marL="0" indent="0">
              <a:buNone/>
            </a:pPr>
            <a:r>
              <a:rPr/>
              <a:t>The economic freedom sub-index is comprised of 42 numerical variables divided into five categories. The indicators are rated on a sale of 1 to 10, with 10 representing the most freedom.</a:t>
            </a:r>
          </a:p>
          <a:p>
            <a:pPr lvl="0" marL="1270000" indent="0">
              <a:buNone/>
            </a:pPr>
            <a:r>
              <a:rPr sz="1800">
                <a:latin typeface="Courier"/>
              </a:rPr>
              <a:t>##    Min. 1st Qu.  Median    Mean 3rd Qu.    Max. 
##   2.880   6.260   6.905   6.795   7.468   8.970</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Economic</a:t>
            </a:r>
            <a:r>
              <a:rPr/>
              <a:t> </a:t>
            </a:r>
            <a:r>
              <a:rPr/>
              <a:t>Freedom</a:t>
            </a:r>
            <a:r>
              <a:rPr/>
              <a:t> </a:t>
            </a:r>
            <a:r>
              <a:rPr/>
              <a:t>vs. Personal</a:t>
            </a:r>
            <a:r>
              <a:rPr/>
              <a:t> </a:t>
            </a:r>
            <a:r>
              <a:rPr/>
              <a:t>Freedom</a:t>
            </a:r>
          </a:p>
        </p:txBody>
      </p:sp>
      <p:pic>
        <p:nvPicPr>
          <p:cNvPr descr="final_presentation_files/figure-pptx/fig1-1.png" id="0" name="Picture 1"/>
          <p:cNvPicPr>
            <a:picLocks noGrp="1" noChangeAspect="1"/>
          </p:cNvPicPr>
          <p:nvPr/>
        </p:nvPicPr>
        <p:blipFill>
          <a:blip r:embed="rId2"/>
          <a:stretch>
            <a:fillRect/>
          </a:stretch>
        </p:blipFill>
        <p:spPr bwMode="auto">
          <a:xfrm>
            <a:off x="3937000" y="2286000"/>
            <a:ext cx="4470400" cy="3581400"/>
          </a:xfrm>
          <a:prstGeom prst="rect">
            <a:avLst/>
          </a:prstGeom>
          <a:noFill/>
          <a:ln w="9525">
            <a:noFill/>
            <a:headEnd/>
            <a:tailEnd/>
          </a:ln>
        </p:spPr>
      </p:pic>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r>
              <a:rPr/>
              <a:t> There is a clear positive correlation between personal and economic freedom, with a correlation of 0.6271777.</a:t>
            </a:r>
          </a:p>
        </p:txBody>
      </p:sp>
    </p:spTree>
  </p:cSld>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Crop</Template>
  <TotalTime>0</TotalTime>
  <Words>0</Words>
  <Application>Microsoft Macintosh PowerPoint</Application>
  <PresentationFormat>Widescreen</PresentationFormat>
  <Paragraphs>0</Paragraphs>
  <Slides>1</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vt:i4>
      </vt:variant>
    </vt:vector>
  </HeadingPairs>
  <TitlesOfParts>
    <vt:vector size="3" baseType="lpstr">
      <vt:lpstr>Franklin Gothic Book</vt:lpstr>
      <vt:lpstr>Crop</vt:lpstr>
      <vt:lpstr>PowerPoint Presentation</vt:lpstr>
    </vt:vector>
  </TitlesOfParts>
  <Company/>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Human Freedom Index</dc:title>
  <dc:creator>Arpi Beshlikyan &amp; Jazmine Toledo</dc:creator>
  <cp:keywords/>
  <dcterms:created xsi:type="dcterms:W3CDTF">2019-07-22T22:20:37Z</dcterms:created>
  <dcterms:modified xsi:type="dcterms:W3CDTF">2019-07-22T22:20:37Z</dcterms:modified>
</cp:coreProperties>
</file>