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3462"/>
  </p:normalViewPr>
  <p:slideViewPr>
    <p:cSldViewPr snapToGrid="0" snapToObjects="1">
      <p:cViewPr varScale="1">
        <p:scale>
          <a:sx n="62" d="100"/>
          <a:sy n="62"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openxmlformats.org/officeDocument/2006/relationships/tableStyles" Target="tableStyles.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ato.org/human-freedom-index-new"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lstStyle/>
          <a:p>
            <a:pPr lvl="0" marL="0" indent="0">
              <a:buNone/>
            </a:pPr>
            <a:r>
              <a:rPr/>
              <a:t>Human</a:t>
            </a:r>
            <a:r>
              <a:rPr/>
              <a:t> </a:t>
            </a:r>
            <a:r>
              <a:rPr/>
              <a:t>Freedom</a:t>
            </a:r>
            <a:r>
              <a:rPr/>
              <a:t> </a:t>
            </a:r>
            <a:r>
              <a:rPr/>
              <a:t>Index</a:t>
            </a:r>
          </a:p>
        </p:txBody>
      </p:sp>
      <p:sp>
        <p:nvSpPr>
          <p:cNvPr id="3" name="Subtitle 2"/>
          <p:cNvSpPr>
            <a:spLocks noGrp="1"/>
          </p:cNvSpPr>
          <p:nvPr>
            <p:ph type="subTitle" idx="1"/>
          </p:nvPr>
        </p:nvSpPr>
        <p:spPr>
          <a:xfrm>
            <a:off x="2679906" y="3956279"/>
            <a:ext cx="6831673" cy="1086237"/>
          </a:xfrm>
        </p:spPr>
        <p:txBody>
          <a:bodyPr/>
          <a:lstStyle/>
          <a:p>
            <a:pPr lvl="0" marL="0" indent="0">
              <a:buNone/>
            </a:pPr>
            <a:br/>
            <a:br/>
            <a:r>
              <a:rPr/>
              <a:t>Arpi</a:t>
            </a:r>
            <a:r>
              <a:rPr/>
              <a:t> </a:t>
            </a:r>
            <a:r>
              <a:rPr/>
              <a:t>Beshlikyan</a:t>
            </a:r>
            <a:r>
              <a:rPr/>
              <a:t> </a:t>
            </a:r>
            <a:r>
              <a:rPr/>
              <a:t>&amp;</a:t>
            </a:r>
            <a:r>
              <a:rPr/>
              <a:t> </a:t>
            </a:r>
            <a:r>
              <a:rPr/>
              <a:t>Jazmine</a:t>
            </a:r>
            <a:r>
              <a:rPr/>
              <a:t> </a:t>
            </a:r>
            <a:r>
              <a:rPr/>
              <a:t>Toledo</a:t>
            </a:r>
          </a:p>
        </p:txBody>
      </p:sp>
      <p:sp>
        <p:nvSpPr>
          <p:cNvPr id="4" name="Date Placeholder 3"/>
          <p:cNvSpPr>
            <a:spLocks noGrp="1"/>
          </p:cNvSpPr>
          <p:nvPr>
            <p:ph type="dt" sz="half" idx="10"/>
          </p:nvPr>
        </p:nvSpPr>
        <p:spPr>
          <a:xfrm>
            <a:off x="752858" y="6453386"/>
            <a:ext cx="1607944" cy="404614"/>
          </a:xfrm>
        </p:spPr>
        <p:txBody>
          <a:bodyPr/>
          <a:lstStyle/>
          <a:p>
            <a:pPr lvl="0" marL="0" indent="0">
              <a:buNone/>
            </a:pPr>
            <a:r>
              <a:rPr/>
              <a:t>July</a:t>
            </a:r>
            <a:r>
              <a:rPr/>
              <a:t> </a:t>
            </a:r>
            <a:r>
              <a:rPr/>
              <a:t>11,</a:t>
            </a:r>
            <a:r>
              <a:rPr/>
              <a:t> </a:t>
            </a:r>
            <a:r>
              <a:rPr/>
              <a:t>2019</a:t>
            </a: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Rule</a:t>
            </a:r>
            <a:r>
              <a:rPr/>
              <a:t> </a:t>
            </a:r>
            <a:r>
              <a:rPr/>
              <a:t>of</a:t>
            </a:r>
            <a:r>
              <a:rPr/>
              <a:t> </a:t>
            </a:r>
            <a:r>
              <a:rPr/>
              <a:t>Law</a:t>
            </a:r>
          </a:p>
        </p:txBody>
      </p:sp>
      <p:pic>
        <p:nvPicPr>
          <p:cNvPr descr="final_presentation_files/figure-pptx/unnamed-chunk-3-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Security</a:t>
            </a:r>
            <a:r>
              <a:rPr/>
              <a:t> </a:t>
            </a:r>
            <a:r>
              <a:rPr/>
              <a:t>and</a:t>
            </a:r>
            <a:r>
              <a:rPr/>
              <a:t> </a:t>
            </a:r>
            <a:r>
              <a:rPr/>
              <a:t>Safety</a:t>
            </a:r>
          </a:p>
        </p:txBody>
      </p:sp>
      <p:pic>
        <p:nvPicPr>
          <p:cNvPr descr="final_presentation_files/figure-pptx/unnamed-chunk-4-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Movement</a:t>
            </a:r>
          </a:p>
        </p:txBody>
      </p:sp>
      <p:pic>
        <p:nvPicPr>
          <p:cNvPr descr="final_presentation_files/figure-pptx/unnamed-chunk-5-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Religion</a:t>
            </a:r>
          </a:p>
        </p:txBody>
      </p:sp>
      <p:pic>
        <p:nvPicPr>
          <p:cNvPr descr="final_presentation_files/figure-pptx/unnamed-chunk-6-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Association,</a:t>
            </a:r>
            <a:r>
              <a:rPr/>
              <a:t> </a:t>
            </a:r>
            <a:r>
              <a:rPr/>
              <a:t>Assembly,</a:t>
            </a:r>
            <a:r>
              <a:rPr/>
              <a:t> </a:t>
            </a:r>
            <a:r>
              <a:rPr/>
              <a:t>and</a:t>
            </a:r>
            <a:r>
              <a:rPr/>
              <a:t> </a:t>
            </a:r>
            <a:r>
              <a:rPr/>
              <a:t>Civil</a:t>
            </a:r>
            <a:r>
              <a:rPr/>
              <a:t> </a:t>
            </a:r>
            <a:r>
              <a:rPr/>
              <a:t>Society</a:t>
            </a:r>
          </a:p>
        </p:txBody>
      </p:sp>
      <p:pic>
        <p:nvPicPr>
          <p:cNvPr descr="final_presentation_files/figure-pptx/unnamed-chunk-7-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Expression</a:t>
            </a:r>
            <a:r>
              <a:rPr/>
              <a:t> </a:t>
            </a:r>
            <a:r>
              <a:rPr/>
              <a:t>and</a:t>
            </a:r>
            <a:r>
              <a:rPr/>
              <a:t> </a:t>
            </a:r>
            <a:r>
              <a:rPr/>
              <a:t>Information</a:t>
            </a:r>
          </a:p>
        </p:txBody>
      </p:sp>
      <p:pic>
        <p:nvPicPr>
          <p:cNvPr descr="final_presentation_files/figure-pptx/unnamed-chunk-8-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Identity</a:t>
            </a:r>
            <a:r>
              <a:rPr/>
              <a:t> </a:t>
            </a:r>
            <a:r>
              <a:rPr/>
              <a:t>and</a:t>
            </a:r>
            <a:r>
              <a:rPr/>
              <a:t> </a:t>
            </a:r>
            <a:r>
              <a:rPr/>
              <a:t>Relationships</a:t>
            </a:r>
          </a:p>
        </p:txBody>
      </p:sp>
      <p:pic>
        <p:nvPicPr>
          <p:cNvPr descr="final_presentation_files/figure-pptx/unnamed-chunk-9-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Multiple</a:t>
            </a:r>
            <a:r>
              <a:rPr/>
              <a:t> </a:t>
            </a:r>
            <a:r>
              <a:rPr/>
              <a:t>Regression</a:t>
            </a:r>
            <a:r>
              <a:rPr/>
              <a:t> </a:t>
            </a:r>
            <a:r>
              <a:rPr/>
              <a:t>of</a:t>
            </a:r>
            <a:r>
              <a:rPr/>
              <a:t> </a:t>
            </a:r>
            <a:r>
              <a:rPr/>
              <a:t>Economic</a:t>
            </a:r>
            <a:r>
              <a:rPr/>
              <a:t> </a:t>
            </a:r>
            <a:r>
              <a:rPr/>
              <a:t>Freedom</a:t>
            </a:r>
            <a:r>
              <a:rPr/>
              <a:t> </a:t>
            </a:r>
            <a:r>
              <a:rPr/>
              <a:t>and</a:t>
            </a:r>
            <a:r>
              <a:rPr/>
              <a:t> </a:t>
            </a:r>
            <a:r>
              <a:rPr/>
              <a:t>Sub-Categories</a:t>
            </a:r>
            <a:r>
              <a:rPr/>
              <a:t> </a:t>
            </a:r>
            <a:r>
              <a:rPr/>
              <a:t>of</a:t>
            </a:r>
            <a:r>
              <a:rPr/>
              <a:t> </a:t>
            </a:r>
            <a:r>
              <a:rPr/>
              <a:t>Personal</a:t>
            </a:r>
            <a:r>
              <a:rPr/>
              <a:t> </a:t>
            </a:r>
            <a:r>
              <a:rPr/>
              <a:t>Freedom</a:t>
            </a:r>
          </a:p>
        </p:txBody>
      </p:sp>
      <p:sp>
        <p:nvSpPr>
          <p:cNvPr id="3" name="Content Placeholder 2"/>
          <p:cNvSpPr>
            <a:spLocks noGrp="1"/>
          </p:cNvSpPr>
          <p:nvPr>
            <p:ph idx="1"/>
          </p:nvPr>
        </p:nvSpPr>
        <p:spPr/>
        <p:txBody>
          <a:bodyPr/>
          <a:lstStyle/>
          <a:p>
            <a:pPr lvl="0" marL="1270000" indent="0">
              <a:buNone/>
            </a:pPr>
            <a:r>
              <a:rPr sz="1800">
                <a:latin typeface="Courier"/>
              </a:rPr>
              <a:t>## 
## Call:
## lm(formula = data$economicfreedom ~ data$rol + data$religion + 
##     data$expression + data$safety + data$relationships + data$movement + 
##     data$assembly)
## 
## Residuals:
##      Min       1Q   Median       3Q      Max 
## -2.82288 -0.34787 -0.01219  0.37809  1.32904 
## 
## Coefficients:
##                     Estimate Std. Error t value Pr(&gt;|t|)    
## (Intercept)         4.039267   0.450908   8.958 3.32e-15 ***
## data$rol            0.301251   0.051946   5.799 4.92e-08 ***
## data$religion      -0.005481   0.046958  -0.117   0.9073    
## data$expression    -0.008769   0.079106  -0.111   0.9119    
## data$safety         0.121946   0.062657   1.946   0.0538 .  
## data$relationships -0.006516   0.023991  -0.272   0.7864    
## data$movement       0.044263   0.029082   1.522   0.1305    
## data$assembly       0.005833   0.039250   0.149   0.8821    
## ---
## Signif. codes:  0 '***' 0.001 '**' 0.01 '*' 0.05 '.' 0.1 ' ' 1
## 
## Residual standard error: 0.6266 on 128 degrees of freedom
##   (26 observations deleted due to missingness)
## Multiple R-squared:  0.5607, Adjusted R-squared:  0.5367 
## F-statistic: 23.34 on 7 and 128 DF,  p-value: &lt; 2.2e-16</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Between</a:t>
            </a:r>
            <a:r>
              <a:rPr/>
              <a:t> </a:t>
            </a:r>
            <a:r>
              <a:rPr/>
              <a:t>Rule</a:t>
            </a:r>
            <a:r>
              <a:rPr/>
              <a:t> </a:t>
            </a:r>
            <a:r>
              <a:rPr/>
              <a:t>of</a:t>
            </a:r>
            <a:r>
              <a:rPr/>
              <a:t> </a:t>
            </a:r>
            <a:r>
              <a:rPr/>
              <a:t>Law</a:t>
            </a:r>
            <a:r>
              <a:rPr/>
              <a:t> </a:t>
            </a:r>
            <a:r>
              <a:rPr/>
              <a:t>and</a:t>
            </a:r>
            <a:r>
              <a:rPr/>
              <a:t> </a:t>
            </a:r>
            <a:r>
              <a:rPr/>
              <a:t>Sub-Categories</a:t>
            </a:r>
            <a:r>
              <a:rPr/>
              <a:t> </a:t>
            </a:r>
            <a:r>
              <a:rPr/>
              <a:t>of</a:t>
            </a:r>
            <a:r>
              <a:rPr/>
              <a:t> </a:t>
            </a:r>
            <a:r>
              <a:rPr/>
              <a:t>Personal</a:t>
            </a:r>
            <a:r>
              <a:rPr/>
              <a:t> </a:t>
            </a:r>
            <a:r>
              <a:rPr/>
              <a:t>Freedom</a:t>
            </a:r>
          </a:p>
        </p:txBody>
      </p:sp>
      <p:sp>
        <p:nvSpPr>
          <p:cNvPr id="3" name="Content Placeholder 2"/>
          <p:cNvSpPr>
            <a:spLocks noGrp="1"/>
          </p:cNvSpPr>
          <p:nvPr>
            <p:ph idx="1"/>
          </p:nvPr>
        </p:nvSpPr>
        <p:spPr/>
        <p:txBody>
          <a:bodyPr/>
          <a:lstStyle/>
          <a:p>
            <a:pPr lvl="0" marL="1270000" indent="0">
              <a:buNone/>
            </a:pPr>
            <a:r>
              <a:rPr sz="1800">
                <a:latin typeface="Courier"/>
              </a:rPr>
              <a:t>##            [,1]
## [1,] -0.3282557
## [2,]  0.9044933
## [3,]  0.5227554
## [4,]  0.6780413
## [5,]  0.6852750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There is a significant relation between economic and personal freedom; one can be predicted using the other. From the summary of the regression, we were able to conclude that Rule of Law is the most signifant in the prediction of economic freedom. Therefore, we examined the correlation between the rule of law index and the subcategories of economic freedom.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Human</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Human Freedom Index presents the state of human freedom in the world based on a broad measure that encompasses personal, civil, and economic freedom.”</a:t>
            </a:r>
          </a:p>
          <a:p>
            <a:pPr lvl="0" marL="0" indent="0">
              <a:buNone/>
            </a:pPr>
            <a:r>
              <a:rPr/>
              <a:t>The report is co-published by the Cato Institute, the Fraser Institute, and the Liberales Institut at the Friedrich Naumann Foundation for Freedom. For more details on the Human Freedom Index Project, see </a:t>
            </a:r>
            <a:r>
              <a:rPr>
                <a:hlinkClick r:id="rId2"/>
              </a:rPr>
              <a:t>https://www.cato.org/human-freedom-index-new</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Topic</a:t>
            </a:r>
          </a:p>
        </p:txBody>
      </p:sp>
      <p:sp>
        <p:nvSpPr>
          <p:cNvPr id="3" name="Content Placeholder 2"/>
          <p:cNvSpPr>
            <a:spLocks noGrp="1"/>
          </p:cNvSpPr>
          <p:nvPr>
            <p:ph idx="1"/>
          </p:nvPr>
        </p:nvSpPr>
        <p:spPr/>
        <p:txBody>
          <a:bodyPr/>
          <a:lstStyle/>
          <a:p>
            <a:pPr lvl="0" marL="0" indent="0">
              <a:buNone/>
            </a:pPr>
            <a:r>
              <a:rPr/>
              <a:t>We will investigate the correlations between personal and economic freedom to see if one can be a predictor for the other, and specifically examine the subcategories of the two indeces to see which is the most related to the other main index. The indeces and their sub-categories are listed in the following slides.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Personal</a:t>
            </a:r>
            <a:r>
              <a:rPr/>
              <a:t> </a:t>
            </a:r>
            <a:r>
              <a:rPr/>
              <a:t>Freedom</a:t>
            </a:r>
          </a:p>
        </p:txBody>
      </p:sp>
      <p:sp>
        <p:nvSpPr>
          <p:cNvPr id="3" name="Content Placeholder 2"/>
          <p:cNvSpPr>
            <a:spLocks noGrp="1"/>
          </p:cNvSpPr>
          <p:nvPr>
            <p:ph idx="1"/>
          </p:nvPr>
        </p:nvSpPr>
        <p:spPr/>
        <p:txBody>
          <a:bodyPr/>
          <a:lstStyle/>
          <a:p>
            <a:pPr lvl="1"/>
            <a:r>
              <a:rPr/>
              <a:t>Rule of Law (rol)</a:t>
            </a:r>
          </a:p>
          <a:p>
            <a:pPr lvl="1"/>
            <a:r>
              <a:rPr/>
              <a:t>Security and Safety (safety)</a:t>
            </a:r>
          </a:p>
          <a:p>
            <a:pPr lvl="1"/>
            <a:r>
              <a:rPr/>
              <a:t>Movement (movement)</a:t>
            </a:r>
          </a:p>
          <a:p>
            <a:pPr lvl="1"/>
            <a:r>
              <a:rPr/>
              <a:t>Religion (religion)</a:t>
            </a:r>
          </a:p>
          <a:p>
            <a:pPr lvl="1"/>
            <a:r>
              <a:rPr/>
              <a:t>Association, Assembly, and Civil Society (assembly)</a:t>
            </a:r>
          </a:p>
          <a:p>
            <a:pPr lvl="1"/>
            <a:r>
              <a:rPr/>
              <a:t>Expression and Information (expression)</a:t>
            </a:r>
          </a:p>
          <a:p>
            <a:pPr lvl="1"/>
            <a:r>
              <a:rPr/>
              <a:t>Identity and Relationships (relationships)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p>
        </p:txBody>
      </p:sp>
      <p:sp>
        <p:nvSpPr>
          <p:cNvPr id="3" name="Content Placeholder 2"/>
          <p:cNvSpPr>
            <a:spLocks noGrp="1"/>
          </p:cNvSpPr>
          <p:nvPr>
            <p:ph idx="1"/>
          </p:nvPr>
        </p:nvSpPr>
        <p:spPr/>
        <p:txBody>
          <a:bodyPr/>
          <a:lstStyle/>
          <a:p>
            <a:pPr lvl="1"/>
            <a:r>
              <a:rPr/>
              <a:t>Size of Government (govsize)</a:t>
            </a:r>
          </a:p>
          <a:p>
            <a:pPr lvl="1"/>
            <a:r>
              <a:rPr/>
              <a:t>Legal System and Property Rights (legalsystems)</a:t>
            </a:r>
          </a:p>
          <a:p>
            <a:pPr lvl="1"/>
            <a:r>
              <a:rPr/>
              <a:t>Access to Sound Money (money)</a:t>
            </a:r>
          </a:p>
          <a:p>
            <a:pPr lvl="1"/>
            <a:r>
              <a:rPr/>
              <a:t>Freedom to Trade Internationally (trade)</a:t>
            </a:r>
          </a:p>
          <a:p>
            <a:pPr lvl="1"/>
            <a:r>
              <a:rPr/>
              <a:t>Regulation of Credit, Labor, and Business (regulation)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Personal</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personal freedom sub-index is comprised of 34 numerical variables divided into six categories. The indicators are rated on a sale of 1 to 10, with 10 representing the most freedom.</a:t>
            </a:r>
          </a:p>
          <a:p>
            <a:pPr lvl="0" marL="1270000" indent="0">
              <a:buNone/>
            </a:pPr>
            <a:r>
              <a:rPr sz="1800">
                <a:latin typeface="Courier"/>
              </a:rPr>
              <a:t>##    Min. 1st Qu.  Median    Mean 3rd Qu.    Max. 
##   2.167   6.025   6.932   6.985   8.142   9.399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Economic</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economic freedom sub-index is comprised of 42 numerical variables divided into five categories. The indicators are rated on a sale of 1 to 10, with 10 representing the most freedom.</a:t>
            </a:r>
          </a:p>
          <a:p>
            <a:pPr lvl="0" marL="1270000" indent="0">
              <a:buNone/>
            </a:pPr>
            <a:r>
              <a:rPr sz="1800">
                <a:latin typeface="Courier"/>
              </a:rPr>
              <a:t>##    Min. 1st Qu.  Median    Mean 3rd Qu.    Max. 
##   2.880   6.260   6.905   6.795   7.468   8.970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Personal</a:t>
            </a:r>
            <a:r>
              <a:rPr/>
              <a:t> </a:t>
            </a:r>
            <a:r>
              <a:rPr/>
              <a:t>Freedom</a:t>
            </a:r>
          </a:p>
        </p:txBody>
      </p:sp>
      <p:pic>
        <p:nvPicPr>
          <p:cNvPr descr="final_presentation_files/figure-pptx/fig1-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There is a clear positive correlation between personal and economic freedom, with a correlation of 0.6271777.</a:t>
            </a:r>
          </a:p>
        </p:txBody>
      </p:sp>
    </p:spTree>
  </p:cSld>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Freedom Index</dc:title>
  <dc:creator>Arpi Beshlikyan &amp; Jazmine Toledo</dc:creator>
  <cp:keywords/>
  <dcterms:created xsi:type="dcterms:W3CDTF">2019-07-23T09:41:59Z</dcterms:created>
  <dcterms:modified xsi:type="dcterms:W3CDTF">2019-07-23T09:41:59Z</dcterms:modified>
</cp:coreProperties>
</file>