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x Gyre Termes" charset="1" panose="00000500000000000000"/>
      <p:regular r:id="rId10"/>
    </p:embeddedFont>
    <p:embeddedFont>
      <p:font typeface="Tex Gyre Termes Bold" charset="1" panose="00000800000000000000"/>
      <p:regular r:id="rId11"/>
    </p:embeddedFont>
    <p:embeddedFont>
      <p:font typeface="Tex Gyre Termes Italics" charset="1" panose="00000500000000000000"/>
      <p:regular r:id="rId12"/>
    </p:embeddedFont>
    <p:embeddedFont>
      <p:font typeface="Tex Gyre Termes Bold Italics" charset="1" panose="00000800000000000000"/>
      <p:regular r:id="rId13"/>
    </p:embeddedFont>
    <p:embeddedFont>
      <p:font typeface="Lato" charset="1" panose="020F0502020204030203"/>
      <p:regular r:id="rId14"/>
    </p:embeddedFont>
    <p:embeddedFont>
      <p:font typeface="Lato Bold" charset="1" panose="020F0502020204030203"/>
      <p:regular r:id="rId15"/>
    </p:embeddedFont>
    <p:embeddedFont>
      <p:font typeface="Lato Italics" charset="1" panose="020F0502020204030203"/>
      <p:regular r:id="rId16"/>
    </p:embeddedFont>
    <p:embeddedFont>
      <p:font typeface="Lato Bold Italics" charset="1" panose="020F050202020403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96544" y="-526587"/>
            <a:ext cx="8370769" cy="11340174"/>
          </a:xfrm>
          <a:prstGeom prst="rect">
            <a:avLst/>
          </a:prstGeom>
          <a:solidFill>
            <a:srgbClr val="0A664D"/>
          </a:solidFill>
        </p:spPr>
      </p:sp>
      <p:sp>
        <p:nvSpPr>
          <p:cNvPr name="AutoShape 3" id="3"/>
          <p:cNvSpPr/>
          <p:nvPr/>
        </p:nvSpPr>
        <p:spPr>
          <a:xfrm rot="0">
            <a:off x="10009188" y="-181768"/>
            <a:ext cx="9525" cy="10650536"/>
          </a:xfrm>
          <a:prstGeom prst="rect">
            <a:avLst/>
          </a:prstGeom>
          <a:solidFill>
            <a:srgbClr val="373737"/>
          </a:solid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0026308" y="2470128"/>
            <a:ext cx="8911241" cy="5346745"/>
          </a:xfrm>
          <a:custGeom>
            <a:avLst/>
            <a:gdLst/>
            <a:ahLst/>
            <a:cxnLst/>
            <a:rect r="r" b="b" t="t" l="l"/>
            <a:pathLst>
              <a:path h="5346745" w="8911241">
                <a:moveTo>
                  <a:pt x="0" y="0"/>
                </a:moveTo>
                <a:lnTo>
                  <a:pt x="8911241" y="0"/>
                </a:lnTo>
                <a:lnTo>
                  <a:pt x="8911241" y="5346744"/>
                </a:lnTo>
                <a:lnTo>
                  <a:pt x="0" y="5346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7098" y="1540093"/>
            <a:ext cx="747724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083" spc="249">
                <a:solidFill>
                  <a:srgbClr val="373737"/>
                </a:solidFill>
                <a:latin typeface="Lato Bold"/>
              </a:rPr>
              <a:t>ISTANBUL TECHNICAL UNIVERSITY</a:t>
            </a:r>
          </a:p>
          <a:p>
            <a:pPr algn="ctr">
              <a:lnSpc>
                <a:spcPts val="2499"/>
              </a:lnSpc>
            </a:pPr>
            <a:r>
              <a:rPr lang="en-US" sz="2083" spc="249">
                <a:solidFill>
                  <a:srgbClr val="373737"/>
                </a:solidFill>
                <a:latin typeface="Lato Bold"/>
              </a:rPr>
              <a:t>Faculty of Computer and InformatIcs</a:t>
            </a:r>
          </a:p>
          <a:p>
            <a:pPr algn="ctr">
              <a:lnSpc>
                <a:spcPts val="2499"/>
              </a:lnSpc>
            </a:pPr>
            <a:r>
              <a:rPr lang="en-US" sz="2083" spc="249">
                <a:solidFill>
                  <a:srgbClr val="373737"/>
                </a:solidFill>
                <a:latin typeface="Lato Bold"/>
              </a:rPr>
              <a:t>Computer EngIneerIng DepartmenT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92550"/>
            <a:ext cx="7569663" cy="260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120">
                <a:solidFill>
                  <a:srgbClr val="373737"/>
                </a:solidFill>
                <a:latin typeface="Tex Gyre Termes"/>
              </a:rPr>
              <a:t>Introduction to Bioinformatics</a:t>
            </a:r>
          </a:p>
          <a:p>
            <a:pPr algn="ctr">
              <a:lnSpc>
                <a:spcPts val="7999"/>
              </a:lnSpc>
            </a:pPr>
            <a:r>
              <a:rPr lang="en-US" sz="7999" spc="-159">
                <a:solidFill>
                  <a:srgbClr val="373737"/>
                </a:solidFill>
                <a:latin typeface="Tex Gyre Termes"/>
              </a:rPr>
              <a:t>Term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5717" y="7737475"/>
            <a:ext cx="7868658" cy="24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73737"/>
                </a:solidFill>
                <a:latin typeface="Lato"/>
              </a:rPr>
              <a:t>Aybike Zeynep Taskin</a:t>
            </a:r>
          </a:p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73737"/>
                </a:solidFill>
                <a:latin typeface="Lato"/>
              </a:rPr>
              <a:t>150190004</a:t>
            </a:r>
          </a:p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73737"/>
                </a:solidFill>
                <a:latin typeface="Lato"/>
              </a:rPr>
              <a:t>Bilal Ihsan Tuncer</a:t>
            </a:r>
          </a:p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73737"/>
                </a:solidFill>
                <a:latin typeface="Lato"/>
              </a:rPr>
              <a:t>150190089</a:t>
            </a:r>
          </a:p>
          <a:p>
            <a:pPr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3791" y="1270285"/>
            <a:ext cx="16860418" cy="8430209"/>
          </a:xfrm>
          <a:custGeom>
            <a:avLst/>
            <a:gdLst/>
            <a:ahLst/>
            <a:cxnLst/>
            <a:rect r="r" b="b" t="t" l="l"/>
            <a:pathLst>
              <a:path h="8430209" w="16860418">
                <a:moveTo>
                  <a:pt x="0" y="0"/>
                </a:moveTo>
                <a:lnTo>
                  <a:pt x="16860418" y="0"/>
                </a:lnTo>
                <a:lnTo>
                  <a:pt x="16860418" y="8430209"/>
                </a:lnTo>
                <a:lnTo>
                  <a:pt x="0" y="84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54698" y="190548"/>
            <a:ext cx="9178604" cy="1676304"/>
            <a:chOff x="0" y="0"/>
            <a:chExt cx="12238139" cy="22350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12238139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D9D9D9"/>
                  </a:solidFill>
                  <a:latin typeface="Tex Gyre Termes"/>
                </a:rPr>
                <a:t>Heatmap for Variants and Pipelines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69636"/>
              <a:ext cx="10616148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-527074"/>
            <a:ext cx="11198235" cy="11476649"/>
          </a:xfrm>
          <a:prstGeom prst="rect">
            <a:avLst/>
          </a:prstGeom>
          <a:solidFill>
            <a:srgbClr val="373737"/>
          </a:solidFill>
        </p:spPr>
      </p:sp>
      <p:sp>
        <p:nvSpPr>
          <p:cNvPr name="AutoShape 3" id="3"/>
          <p:cNvSpPr/>
          <p:nvPr/>
        </p:nvSpPr>
        <p:spPr>
          <a:xfrm rot="0">
            <a:off x="10256077" y="-662575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946020" y="43021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  <p:sp>
        <p:nvSpPr>
          <p:cNvPr name="TextBox 5" id="5"/>
          <p:cNvSpPr txBox="true"/>
          <p:nvPr/>
        </p:nvSpPr>
        <p:spPr>
          <a:xfrm rot="-5400000">
            <a:off x="-2922224" y="3630908"/>
            <a:ext cx="6878058" cy="41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spc="143">
                <a:solidFill>
                  <a:srgbClr val="373737"/>
                </a:solidFill>
                <a:latin typeface="Tex Gyre Termes"/>
              </a:rPr>
              <a:t>PCA plottings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1930654" y="-526587"/>
            <a:ext cx="3141008" cy="11340174"/>
          </a:xfrm>
          <a:prstGeom prst="rect">
            <a:avLst/>
          </a:prstGeom>
          <a:solidFill>
            <a:srgbClr val="0A664D">
              <a:alpha val="19608"/>
            </a:srgbClr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819151" y="334834"/>
            <a:ext cx="9617333" cy="9617333"/>
          </a:xfrm>
          <a:custGeom>
            <a:avLst/>
            <a:gdLst/>
            <a:ahLst/>
            <a:cxnLst/>
            <a:rect r="r" b="b" t="t" l="l"/>
            <a:pathLst>
              <a:path h="9617333" w="9617333">
                <a:moveTo>
                  <a:pt x="0" y="0"/>
                </a:moveTo>
                <a:lnTo>
                  <a:pt x="9617333" y="0"/>
                </a:lnTo>
                <a:lnTo>
                  <a:pt x="9617333" y="9617332"/>
                </a:lnTo>
                <a:lnTo>
                  <a:pt x="0" y="9617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767847" y="2940897"/>
            <a:ext cx="5066896" cy="1376013"/>
            <a:chOff x="0" y="0"/>
            <a:chExt cx="6755862" cy="183468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6755862" cy="723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>
                  <a:solidFill>
                    <a:srgbClr val="373737"/>
                  </a:solidFill>
                  <a:latin typeface="Lato"/>
                </a:rPr>
                <a:t>PCA-2D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71788"/>
              <a:ext cx="6755862" cy="662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73737"/>
                  </a:solidFill>
                  <a:latin typeface="Lato"/>
                </a:rPr>
                <a:t>Using two principal components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-527074"/>
            <a:ext cx="11198235" cy="11476649"/>
          </a:xfrm>
          <a:prstGeom prst="rect">
            <a:avLst/>
          </a:prstGeom>
          <a:solidFill>
            <a:srgbClr val="373737"/>
          </a:solidFill>
        </p:spPr>
      </p:sp>
      <p:sp>
        <p:nvSpPr>
          <p:cNvPr name="AutoShape 3" id="3"/>
          <p:cNvSpPr/>
          <p:nvPr/>
        </p:nvSpPr>
        <p:spPr>
          <a:xfrm rot="0">
            <a:off x="10256077" y="-662575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946020" y="43021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  <p:sp>
        <p:nvSpPr>
          <p:cNvPr name="TextBox 5" id="5"/>
          <p:cNvSpPr txBox="true"/>
          <p:nvPr/>
        </p:nvSpPr>
        <p:spPr>
          <a:xfrm rot="-5400000">
            <a:off x="-2922224" y="3630908"/>
            <a:ext cx="6878058" cy="41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spc="143">
                <a:solidFill>
                  <a:srgbClr val="373737"/>
                </a:solidFill>
                <a:latin typeface="Tex Gyre Termes"/>
              </a:rPr>
              <a:t>PCA plottings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1930654" y="-526587"/>
            <a:ext cx="3141008" cy="11340174"/>
          </a:xfrm>
          <a:prstGeom prst="rect">
            <a:avLst/>
          </a:prstGeom>
          <a:solidFill>
            <a:srgbClr val="0A664D">
              <a:alpha val="19608"/>
            </a:srgbClr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383743" y="841188"/>
            <a:ext cx="10488150" cy="8740125"/>
          </a:xfrm>
          <a:custGeom>
            <a:avLst/>
            <a:gdLst/>
            <a:ahLst/>
            <a:cxnLst/>
            <a:rect r="r" b="b" t="t" l="l"/>
            <a:pathLst>
              <a:path h="8740125" w="10488150">
                <a:moveTo>
                  <a:pt x="0" y="0"/>
                </a:moveTo>
                <a:lnTo>
                  <a:pt x="10488150" y="0"/>
                </a:lnTo>
                <a:lnTo>
                  <a:pt x="10488150" y="8740125"/>
                </a:lnTo>
                <a:lnTo>
                  <a:pt x="0" y="874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767847" y="2408482"/>
            <a:ext cx="5066896" cy="1908428"/>
            <a:chOff x="0" y="0"/>
            <a:chExt cx="6755862" cy="254457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6755862" cy="723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>
                  <a:solidFill>
                    <a:srgbClr val="373737"/>
                  </a:solidFill>
                  <a:latin typeface="Lato"/>
                </a:rPr>
                <a:t>PCA-3D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71788"/>
              <a:ext cx="6755862" cy="1372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73737"/>
                  </a:solidFill>
                  <a:latin typeface="Lato"/>
                </a:rPr>
                <a:t>Using three principal components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8590" y="3585810"/>
            <a:ext cx="5499300" cy="211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54"/>
              </a:lnSpc>
            </a:pPr>
            <a:r>
              <a:rPr lang="en-US" sz="6038">
                <a:solidFill>
                  <a:srgbClr val="373737"/>
                </a:solidFill>
                <a:latin typeface="Lato Italics"/>
              </a:rPr>
              <a:t>Thank you for listening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427518" y="0"/>
            <a:ext cx="2912436" cy="11407320"/>
          </a:xfrm>
          <a:prstGeom prst="rect">
            <a:avLst/>
          </a:prstGeom>
          <a:solidFill>
            <a:srgbClr val="0A664D"/>
          </a:solidFill>
        </p:spPr>
      </p:sp>
      <p:sp>
        <p:nvSpPr>
          <p:cNvPr name="AutoShape 4" id="4"/>
          <p:cNvSpPr/>
          <p:nvPr/>
        </p:nvSpPr>
        <p:spPr>
          <a:xfrm rot="0">
            <a:off x="16297818" y="-662575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54892" y="-1381212"/>
            <a:ext cx="21797784" cy="12509457"/>
          </a:xfrm>
          <a:prstGeom prst="rect">
            <a:avLst/>
          </a:prstGeom>
          <a:solidFill>
            <a:srgbClr val="D9D9D9"/>
          </a:solidFill>
        </p:spPr>
      </p:sp>
      <p:sp>
        <p:nvSpPr>
          <p:cNvPr name="AutoShape 3" id="3"/>
          <p:cNvSpPr/>
          <p:nvPr/>
        </p:nvSpPr>
        <p:spPr>
          <a:xfrm rot="0">
            <a:off x="-185410" y="-598260"/>
            <a:ext cx="19375686" cy="2385080"/>
          </a:xfrm>
          <a:prstGeom prst="rect">
            <a:avLst/>
          </a:prstGeom>
          <a:solidFill>
            <a:srgbClr val="37373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228847" y="385311"/>
            <a:ext cx="454717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FFFFFF"/>
                </a:solidFill>
                <a:latin typeface="Lato Bold"/>
              </a:rPr>
              <a:t>Introduction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63061" y="2090779"/>
            <a:ext cx="11554188" cy="1732323"/>
            <a:chOff x="0" y="0"/>
            <a:chExt cx="15405584" cy="23097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5405584" cy="810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3"/>
                </a:lnSpc>
              </a:pPr>
              <a:r>
                <a:rPr lang="en-US" sz="3986" spc="39">
                  <a:solidFill>
                    <a:srgbClr val="373737"/>
                  </a:solidFill>
                  <a:latin typeface="Lato Bold"/>
                </a:rPr>
                <a:t>Aim of the project: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46403"/>
              <a:ext cx="13896605" cy="663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7666" y="3084093"/>
            <a:ext cx="11844978" cy="17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6"/>
              </a:lnSpc>
            </a:pPr>
            <a:r>
              <a:rPr lang="en-US" sz="3397">
                <a:solidFill>
                  <a:srgbClr val="373737"/>
                </a:solidFill>
                <a:latin typeface="Lato Italics"/>
              </a:rPr>
              <a:t>Comparison of the performance of different next generation sequencing (NGS) data processing algorithms using CoSAP (Comparative Sequencing Analysis Platform).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67227" y="6022946"/>
            <a:ext cx="11554188" cy="1732323"/>
            <a:chOff x="0" y="0"/>
            <a:chExt cx="15405584" cy="230976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5405584" cy="810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3"/>
                </a:lnSpc>
              </a:pPr>
              <a:r>
                <a:rPr lang="en-US" sz="3986" spc="39">
                  <a:solidFill>
                    <a:srgbClr val="373737"/>
                  </a:solidFill>
                  <a:latin typeface="Lato Bold"/>
                </a:rPr>
                <a:t>Tools: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46403"/>
              <a:ext cx="13896605" cy="663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63061" y="6797567"/>
            <a:ext cx="11844978" cy="17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3591" indent="-366796" lvl="1">
              <a:lnSpc>
                <a:spcPts val="4756"/>
              </a:lnSpc>
              <a:buFont typeface="Arial"/>
              <a:buChar char="•"/>
            </a:pPr>
            <a:r>
              <a:rPr lang="en-US" sz="3397">
                <a:solidFill>
                  <a:srgbClr val="373737"/>
                </a:solidFill>
                <a:latin typeface="Lato Italics"/>
              </a:rPr>
              <a:t>Windows Subsystem for Linux</a:t>
            </a:r>
          </a:p>
          <a:p>
            <a:pPr marL="733591" indent="-366796" lvl="1">
              <a:lnSpc>
                <a:spcPts val="4756"/>
              </a:lnSpc>
              <a:buFont typeface="Arial"/>
              <a:buChar char="•"/>
            </a:pPr>
            <a:r>
              <a:rPr lang="en-US" sz="3397">
                <a:solidFill>
                  <a:srgbClr val="373737"/>
                </a:solidFill>
                <a:latin typeface="Lato Italics"/>
              </a:rPr>
              <a:t>ASUS ROG laptop with 16GB RAM, Intel i5</a:t>
            </a:r>
          </a:p>
          <a:p>
            <a:pPr marL="733591" indent="-366796" lvl="1">
              <a:lnSpc>
                <a:spcPts val="4756"/>
              </a:lnSpc>
              <a:buFont typeface="Arial"/>
              <a:buChar char="•"/>
            </a:pPr>
            <a:r>
              <a:rPr lang="en-US" sz="3397">
                <a:solidFill>
                  <a:srgbClr val="373737"/>
                </a:solidFill>
                <a:latin typeface="Lato Italics"/>
              </a:rPr>
              <a:t>CoSAP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64571" y="-1568928"/>
            <a:ext cx="24200636" cy="12563453"/>
          </a:xfrm>
          <a:prstGeom prst="rect">
            <a:avLst/>
          </a:prstGeom>
          <a:solidFill>
            <a:srgbClr val="0A664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257094" y="300590"/>
            <a:ext cx="12407181" cy="9685821"/>
          </a:xfrm>
          <a:custGeom>
            <a:avLst/>
            <a:gdLst/>
            <a:ahLst/>
            <a:cxnLst/>
            <a:rect r="r" b="b" t="t" l="l"/>
            <a:pathLst>
              <a:path h="9685821" w="12407181">
                <a:moveTo>
                  <a:pt x="0" y="0"/>
                </a:moveTo>
                <a:lnTo>
                  <a:pt x="12407181" y="0"/>
                </a:lnTo>
                <a:lnTo>
                  <a:pt x="12407181" y="9685820"/>
                </a:lnTo>
                <a:lnTo>
                  <a:pt x="0" y="9685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7755" y="579152"/>
            <a:ext cx="1159374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FFFFFF"/>
                </a:solidFill>
                <a:latin typeface="Lato Bold"/>
              </a:rPr>
              <a:t>Flowchart </a:t>
            </a:r>
          </a:p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FFFFFF"/>
                </a:solidFill>
                <a:latin typeface="Lato Bold"/>
              </a:rPr>
              <a:t>of our</a:t>
            </a:r>
          </a:p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FFFFFF"/>
                </a:solidFill>
                <a:latin typeface="Lato Bold"/>
              </a:rPr>
              <a:t>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85410" y="-598260"/>
            <a:ext cx="6011508" cy="11483520"/>
          </a:xfrm>
          <a:prstGeom prst="rect">
            <a:avLst/>
          </a:prstGeom>
          <a:solidFill>
            <a:srgbClr val="0A664D"/>
          </a:solidFill>
        </p:spPr>
      </p:sp>
      <p:sp>
        <p:nvSpPr>
          <p:cNvPr name="AutoShape 3" id="3"/>
          <p:cNvSpPr/>
          <p:nvPr/>
        </p:nvSpPr>
        <p:spPr>
          <a:xfrm rot="0">
            <a:off x="5353309" y="-662575"/>
            <a:ext cx="25347" cy="11612150"/>
          </a:xfrm>
          <a:prstGeom prst="rect">
            <a:avLst/>
          </a:prstGeom>
          <a:solidFill>
            <a:srgbClr val="373737">
              <a:alpha val="29804"/>
            </a:srgbClr>
          </a:solidFill>
        </p:spPr>
      </p:sp>
      <p:grpSp>
        <p:nvGrpSpPr>
          <p:cNvPr name="Group 4" id="4"/>
          <p:cNvGrpSpPr/>
          <p:nvPr/>
        </p:nvGrpSpPr>
        <p:grpSpPr>
          <a:xfrm rot="0">
            <a:off x="7320639" y="1748864"/>
            <a:ext cx="11593740" cy="5229911"/>
            <a:chOff x="0" y="0"/>
            <a:chExt cx="15458320" cy="697321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5458320" cy="1209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99"/>
                </a:lnSpc>
              </a:pPr>
              <a:r>
                <a:rPr lang="en-US" sz="5999" spc="59">
                  <a:solidFill>
                    <a:srgbClr val="373737"/>
                  </a:solidFill>
                  <a:latin typeface="Lato Bold"/>
                </a:rPr>
                <a:t>Output VCF files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38935"/>
              <a:ext cx="13944176" cy="4934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1) Raw sequencing data in FASTQ format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2) Mapping to a reference genome with</a:t>
              </a: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 BWA or Bowtie, generating BAM files. 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3) Pre-processing, recalibration (optionally)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4) BAM files used for variant calling with tools (Mutect, Strelka and Somatic-Sniper) to produce VCF files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373737"/>
                  </a:solidFill>
                  <a:latin typeface="Lato Italics"/>
                </a:rPr>
                <a:t>5) BED filtering and snpfilter for Somatic-Sniper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332" y="1510567"/>
            <a:ext cx="4779324" cy="7747733"/>
          </a:xfrm>
          <a:custGeom>
            <a:avLst/>
            <a:gdLst/>
            <a:ahLst/>
            <a:cxnLst/>
            <a:rect r="r" b="b" t="t" l="l"/>
            <a:pathLst>
              <a:path h="7747733" w="4779324">
                <a:moveTo>
                  <a:pt x="0" y="0"/>
                </a:moveTo>
                <a:lnTo>
                  <a:pt x="4779324" y="0"/>
                </a:lnTo>
                <a:lnTo>
                  <a:pt x="4779324" y="7747733"/>
                </a:lnTo>
                <a:lnTo>
                  <a:pt x="0" y="77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20639" y="7734916"/>
            <a:ext cx="9351764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373737"/>
                </a:solidFill>
                <a:latin typeface="Lato"/>
              </a:rPr>
              <a:t>(2 base-recalibration options x 2 mappers x 3 variant callers)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897707" y="-150223"/>
            <a:ext cx="10699878" cy="11151785"/>
          </a:xfrm>
          <a:prstGeom prst="rect">
            <a:avLst/>
          </a:prstGeom>
          <a:solidFill>
            <a:srgbClr val="0A664D">
              <a:alpha val="19608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7897707" y="8897303"/>
            <a:ext cx="10699878" cy="2301420"/>
          </a:xfrm>
          <a:prstGeom prst="rect">
            <a:avLst/>
          </a:prstGeom>
          <a:solidFill>
            <a:srgbClr val="0A664D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8314224" y="1028700"/>
            <a:ext cx="9775324" cy="7331493"/>
          </a:xfrm>
          <a:custGeom>
            <a:avLst/>
            <a:gdLst/>
            <a:ahLst/>
            <a:cxnLst/>
            <a:rect r="r" b="b" t="t" l="l"/>
            <a:pathLst>
              <a:path h="7331493" w="9775324">
                <a:moveTo>
                  <a:pt x="0" y="0"/>
                </a:moveTo>
                <a:lnTo>
                  <a:pt x="9775324" y="0"/>
                </a:lnTo>
                <a:lnTo>
                  <a:pt x="9775324" y="7331493"/>
                </a:lnTo>
                <a:lnTo>
                  <a:pt x="0" y="7331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26751"/>
            <a:ext cx="5502017" cy="3752195"/>
          </a:xfrm>
          <a:custGeom>
            <a:avLst/>
            <a:gdLst/>
            <a:ahLst/>
            <a:cxnLst/>
            <a:rect r="r" b="b" t="t" l="l"/>
            <a:pathLst>
              <a:path h="3752195" w="5502017">
                <a:moveTo>
                  <a:pt x="0" y="0"/>
                </a:moveTo>
                <a:lnTo>
                  <a:pt x="5502017" y="0"/>
                </a:lnTo>
                <a:lnTo>
                  <a:pt x="5502017" y="3752195"/>
                </a:lnTo>
                <a:lnTo>
                  <a:pt x="0" y="3752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181695" y="9425099"/>
            <a:ext cx="6344658" cy="41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spc="143">
                <a:solidFill>
                  <a:srgbClr val="FFFFFF"/>
                </a:solidFill>
                <a:latin typeface="Tex Gyre Termes"/>
              </a:rPr>
              <a:t>Performance Metrics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150447"/>
            <a:ext cx="7079212" cy="1676304"/>
            <a:chOff x="0" y="0"/>
            <a:chExt cx="9438950" cy="223507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7625"/>
              <a:ext cx="9438950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Performance Metrics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69636"/>
              <a:ext cx="8187952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89955" y="0"/>
            <a:ext cx="15508089" cy="10493903"/>
          </a:xfrm>
          <a:prstGeom prst="rect">
            <a:avLst/>
          </a:prstGeom>
          <a:solidFill>
            <a:srgbClr val="0A664D">
              <a:alpha val="19608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7774484" y="4849177"/>
            <a:ext cx="273903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373737"/>
                </a:solidFill>
                <a:latin typeface="Lato"/>
              </a:rPr>
              <a:t>Paragraf metniniz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060427" y="3026895"/>
            <a:ext cx="14167146" cy="3816014"/>
          </a:xfrm>
          <a:custGeom>
            <a:avLst/>
            <a:gdLst/>
            <a:ahLst/>
            <a:cxnLst/>
            <a:rect r="r" b="b" t="t" l="l"/>
            <a:pathLst>
              <a:path h="3816014" w="14167146">
                <a:moveTo>
                  <a:pt x="0" y="0"/>
                </a:moveTo>
                <a:lnTo>
                  <a:pt x="14167146" y="0"/>
                </a:lnTo>
                <a:lnTo>
                  <a:pt x="14167146" y="3816015"/>
                </a:lnTo>
                <a:lnTo>
                  <a:pt x="0" y="381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4184" y="7569166"/>
            <a:ext cx="967963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373737"/>
                </a:solidFill>
                <a:latin typeface="Lato"/>
              </a:rPr>
              <a:t>Precision, Recall, F1-score, Accuray values of the VCF outputs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60427" y="1350591"/>
            <a:ext cx="7079212" cy="1676304"/>
            <a:chOff x="0" y="0"/>
            <a:chExt cx="9438950" cy="223507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7625"/>
              <a:ext cx="9438950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Performance Metrics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69636"/>
              <a:ext cx="8187952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89955" y="0"/>
            <a:ext cx="15508089" cy="10493903"/>
          </a:xfrm>
          <a:prstGeom prst="rect">
            <a:avLst/>
          </a:prstGeom>
          <a:solidFill>
            <a:srgbClr val="0A664D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938245" y="2830889"/>
            <a:ext cx="10411510" cy="4625223"/>
          </a:xfrm>
          <a:custGeom>
            <a:avLst/>
            <a:gdLst/>
            <a:ahLst/>
            <a:cxnLst/>
            <a:rect r="r" b="b" t="t" l="l"/>
            <a:pathLst>
              <a:path h="4625223" w="10411510">
                <a:moveTo>
                  <a:pt x="0" y="0"/>
                </a:moveTo>
                <a:lnTo>
                  <a:pt x="10411510" y="0"/>
                </a:lnTo>
                <a:lnTo>
                  <a:pt x="10411510" y="4625222"/>
                </a:lnTo>
                <a:lnTo>
                  <a:pt x="0" y="4625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74484" y="4849177"/>
            <a:ext cx="273903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373737"/>
                </a:solidFill>
                <a:latin typeface="Lato"/>
              </a:rPr>
              <a:t>Paragraf metniniz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060427" y="1350591"/>
            <a:ext cx="7079212" cy="1676304"/>
            <a:chOff x="0" y="0"/>
            <a:chExt cx="9438950" cy="22350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47625"/>
              <a:ext cx="9438950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Number of Variants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69636"/>
              <a:ext cx="8187952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35370" y="-598260"/>
            <a:ext cx="7516792" cy="11483520"/>
          </a:xfrm>
          <a:prstGeom prst="rect">
            <a:avLst/>
          </a:prstGeom>
          <a:solidFill>
            <a:srgbClr val="0A664D">
              <a:alpha val="46667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062325" y="-776875"/>
            <a:ext cx="10949575" cy="10949575"/>
          </a:xfrm>
          <a:custGeom>
            <a:avLst/>
            <a:gdLst/>
            <a:ahLst/>
            <a:cxnLst/>
            <a:rect r="r" b="b" t="t" l="l"/>
            <a:pathLst>
              <a:path h="10949575" w="10949575">
                <a:moveTo>
                  <a:pt x="0" y="0"/>
                </a:moveTo>
                <a:lnTo>
                  <a:pt x="10949575" y="0"/>
                </a:lnTo>
                <a:lnTo>
                  <a:pt x="10949575" y="10949575"/>
                </a:lnTo>
                <a:lnTo>
                  <a:pt x="0" y="10949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5372" y="5267325"/>
            <a:ext cx="5181561" cy="842624"/>
          </a:xfrm>
          <a:custGeom>
            <a:avLst/>
            <a:gdLst/>
            <a:ahLst/>
            <a:cxnLst/>
            <a:rect r="r" b="b" t="t" l="l"/>
            <a:pathLst>
              <a:path h="842624" w="5181561">
                <a:moveTo>
                  <a:pt x="0" y="0"/>
                </a:moveTo>
                <a:lnTo>
                  <a:pt x="5181562" y="0"/>
                </a:lnTo>
                <a:lnTo>
                  <a:pt x="5181562" y="842624"/>
                </a:lnTo>
                <a:lnTo>
                  <a:pt x="0" y="84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716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156" y="3007470"/>
            <a:ext cx="6020266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</a:rPr>
              <a:t>Visualization of similarities of VCF outputs using Jaccard Distance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825" y="4612188"/>
            <a:ext cx="508605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</a:rPr>
              <a:t>Jaccard Distance Formula 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61156" y="1264491"/>
            <a:ext cx="7079212" cy="1676304"/>
            <a:chOff x="0" y="0"/>
            <a:chExt cx="9438950" cy="22350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7625"/>
              <a:ext cx="9438950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Heatmap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69636"/>
              <a:ext cx="8187952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35370" y="-598260"/>
            <a:ext cx="7516792" cy="11483520"/>
          </a:xfrm>
          <a:prstGeom prst="rect">
            <a:avLst/>
          </a:prstGeom>
          <a:solidFill>
            <a:srgbClr val="0A664D">
              <a:alpha val="46667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573663" y="45130"/>
            <a:ext cx="10139956" cy="10139956"/>
          </a:xfrm>
          <a:custGeom>
            <a:avLst/>
            <a:gdLst/>
            <a:ahLst/>
            <a:cxnLst/>
            <a:rect r="r" b="b" t="t" l="l"/>
            <a:pathLst>
              <a:path h="10139956" w="10139956">
                <a:moveTo>
                  <a:pt x="0" y="0"/>
                </a:moveTo>
                <a:lnTo>
                  <a:pt x="10139956" y="0"/>
                </a:lnTo>
                <a:lnTo>
                  <a:pt x="10139956" y="10139956"/>
                </a:lnTo>
                <a:lnTo>
                  <a:pt x="0" y="1013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94451" y="687355"/>
            <a:ext cx="7079212" cy="3066954"/>
            <a:chOff x="0" y="0"/>
            <a:chExt cx="9438950" cy="408927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9438950" cy="2818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Heatmap</a:t>
              </a:r>
            </a:p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 with </a:t>
              </a:r>
            </a:p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373737"/>
                  </a:solidFill>
                  <a:latin typeface="Tex Gyre Termes"/>
                </a:rPr>
                <a:t>Dendogram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423836"/>
              <a:ext cx="8187952" cy="665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94451" y="3405846"/>
            <a:ext cx="5413057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373737"/>
                </a:solidFill>
                <a:latin typeface="Lato"/>
              </a:rPr>
              <a:t>Dendogram shows </a:t>
            </a:r>
            <a:r>
              <a:rPr lang="en-US" sz="2799">
                <a:solidFill>
                  <a:srgbClr val="373737"/>
                </a:solidFill>
                <a:latin typeface="Lato"/>
              </a:rPr>
              <a:t>hierarchical relationships between VCF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DAF3iVAlpak</dc:identifier>
  <dcterms:modified xsi:type="dcterms:W3CDTF">2011-08-01T06:04:30Z</dcterms:modified>
  <cp:revision>1</cp:revision>
  <dc:title>Sandy Spring High School</dc:title>
</cp:coreProperties>
</file>