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100" d="100"/>
          <a:sy n="100" d="100"/>
        </p:scale>
        <p:origin x="-210" y="2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4454528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notesSlide" Target="../notesSlides/notesSlide3.xml" /><Relationship Id="rId1" Type="http://schemas.openxmlformats.org/officeDocument/2006/relationships/slideLayout" Target="../slideLayouts/slideLayout10.xml" /><Relationship Id="rId5" Type="http://schemas.openxmlformats.org/officeDocument/2006/relationships/image" Target="../media/image9.jpeg" /><Relationship Id="rId4" Type="http://schemas.openxmlformats.org/officeDocument/2006/relationships/image" Target="../media/image25.jpeg" /></Relationships>
</file>

<file path=ppt/slides/_rels/slide1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6.xml" /><Relationship Id="rId5" Type="http://schemas.openxmlformats.org/officeDocument/2006/relationships/image" Target="../media/image7.jpeg"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pic>
        <p:nvPicPr>
          <p:cNvPr id="2036" name="Google Shape;2036;p1"/>
          <p:cNvPicPr preferRelativeResize="0"/>
          <p:nvPr/>
        </p:nvPicPr>
        <p:blipFill>
          <a:blip r:embed="rId2">
            <a:alphaModFix/>
          </a:blip>
          <a:stretch>
            <a:fillRect/>
          </a:stretch>
        </p:blipFill>
        <p:spPr>
          <a:xfrm rot="10800000">
            <a:off x="5989185" y="1005599"/>
            <a:ext cx="3268750" cy="3132300"/>
          </a:xfrm>
          <a:prstGeom prst="rect">
            <a:avLst/>
          </a:prstGeom>
          <a:noFill/>
          <a:ln>
            <a:noFill/>
          </a:ln>
        </p:spPr>
      </p:pic>
      <p:sp>
        <p:nvSpPr>
          <p:cNvPr id="2037" name="Google Shape;2037;p1"/>
          <p:cNvSpPr txBox="1"/>
          <p:nvPr/>
        </p:nvSpPr>
        <p:spPr>
          <a:xfrm>
            <a:off x="-272989" y="1365503"/>
            <a:ext cx="9144000" cy="1347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جامعة طرابلس</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كلية العلوم / قسم الحاسب الآلي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p:txBody>
      </p:sp>
      <p:sp>
        <p:nvSpPr>
          <p:cNvPr id="2039" name="Google Shape;2039;p1"/>
          <p:cNvSpPr txBox="1"/>
          <p:nvPr/>
        </p:nvSpPr>
        <p:spPr>
          <a:xfrm>
            <a:off x="-272989" y="3283420"/>
            <a:ext cx="9144000" cy="925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70000"/>
              </a:lnSpc>
              <a:spcBef>
                <a:spcPts val="0"/>
              </a:spcBef>
              <a:spcAft>
                <a:spcPts val="0"/>
              </a:spcAft>
              <a:buClr>
                <a:schemeClr val="accent1"/>
              </a:buClr>
              <a:buSzPts val="2800"/>
              <a:buFont typeface="Noto Sans Symbols"/>
              <a:buNone/>
            </a:pPr>
            <a:r>
              <a:rPr lang="en-US" sz="2800" b="1" i="0" u="none" strike="noStrike" cap="none">
                <a:solidFill>
                  <a:schemeClr val="dk1"/>
                </a:solidFill>
                <a:latin typeface="Arial"/>
                <a:ea typeface="Arial"/>
                <a:cs typeface="Arial"/>
                <a:sym typeface="Arial"/>
              </a:rPr>
              <a:t>إعداد الطالب / أيوب قاسم أيوب الأيوبي </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تحت اشراف / د.عبد السلام المرغني ميلاد بنور </a:t>
            </a:r>
            <a:endParaRPr sz="2800" b="0" i="0" u="none" strike="noStrike" cap="none">
              <a:solidFill>
                <a:schemeClr val="accent1"/>
              </a:solidFill>
              <a:latin typeface="Arial"/>
              <a:ea typeface="Arial"/>
              <a:cs typeface="Arial"/>
              <a:sym typeface="Arial"/>
            </a:endParaRPr>
          </a:p>
        </p:txBody>
      </p:sp>
      <p:sp>
        <p:nvSpPr>
          <p:cNvPr id="3" name="Title 3">
            <a:extLst>
              <a:ext uri="{FF2B5EF4-FFF2-40B4-BE49-F238E27FC236}">
                <a16:creationId xmlns:a16="http://schemas.microsoft.com/office/drawing/2014/main" id="{1C6E342E-80B1-B742-8C9C-7E5AD983703A}"/>
              </a:ext>
            </a:extLst>
          </p:cNvPr>
          <p:cNvSpPr txBox="1">
            <a:spLocks/>
          </p:cNvSpPr>
          <p:nvPr/>
        </p:nvSpPr>
        <p:spPr>
          <a:xfrm>
            <a:off x="-151965" y="2169148"/>
            <a:ext cx="8901953" cy="8542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altLang="ar-SA" sz="8000" b="1" kern="0">
                <a:solidFill>
                  <a:schemeClr val="accent1"/>
                </a:solidFill>
                <a:effectLst>
                  <a:outerShdw blurRad="38100" dist="38100" dir="2700000" algn="tl">
                    <a:srgbClr val="000000">
                      <a:alpha val="43137"/>
                    </a:srgbClr>
                  </a:outerShdw>
                </a:effectLst>
                <a:cs typeface="mohammad bold art 1" pitchFamily="2" charset="-78"/>
              </a:rPr>
              <a:t>موقع متجر الكتروني</a:t>
            </a:r>
            <a:r>
              <a:rPr lang="ar-SA" altLang="ar-SA" sz="8000" b="1" kern="0">
                <a:solidFill>
                  <a:schemeClr val="accent1"/>
                </a:solidFill>
                <a:effectLst>
                  <a:outerShdw blurRad="38100" dist="38100" dir="2700000" algn="tl">
                    <a:srgbClr val="000000">
                      <a:alpha val="43137"/>
                    </a:srgbClr>
                  </a:outerShdw>
                </a:effectLst>
                <a:cs typeface="mohammad bold art 1" pitchFamily="2" charset="-78"/>
              </a:rPr>
              <a:t> </a:t>
            </a:r>
            <a:endParaRPr lang="en-US" sz="8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762C5A-62EC-3C40-BCFB-14CDDA17E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6">
            <a:extLst>
              <a:ext uri="{FF2B5EF4-FFF2-40B4-BE49-F238E27FC236}">
                <a16:creationId xmlns:a16="http://schemas.microsoft.com/office/drawing/2014/main" id="{FBDCA707-98C8-7740-A9E1-2BE6E3FEC51C}"/>
              </a:ext>
            </a:extLst>
          </p:cNvPr>
          <p:cNvPicPr>
            <a:picLocks noChangeAspect="1"/>
          </p:cNvPicPr>
          <p:nvPr/>
        </p:nvPicPr>
        <p:blipFill>
          <a:blip r:embed="rId2"/>
          <a:stretch>
            <a:fillRect/>
          </a:stretch>
        </p:blipFill>
        <p:spPr>
          <a:xfrm>
            <a:off x="-1" y="0"/>
            <a:ext cx="9233647" cy="5143500"/>
          </a:xfrm>
          <a:prstGeom prst="rect">
            <a:avLst/>
          </a:prstGeom>
        </p:spPr>
      </p:pic>
      <p:sp>
        <p:nvSpPr>
          <p:cNvPr id="8" name="Google Shape;2057;p5">
            <a:extLst>
              <a:ext uri="{FF2B5EF4-FFF2-40B4-BE49-F238E27FC236}">
                <a16:creationId xmlns:a16="http://schemas.microsoft.com/office/drawing/2014/main" id="{AB9260CD-BB97-B343-8D81-B5F700C33264}"/>
              </a:ext>
            </a:extLst>
          </p:cNvPr>
          <p:cNvSpPr txBox="1">
            <a:spLocks noGrp="1"/>
          </p:cNvSpPr>
          <p:nvPr>
            <p:ph type="title"/>
          </p:nvPr>
        </p:nvSpPr>
        <p:spPr>
          <a:xfrm>
            <a:off x="4101422" y="295703"/>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الخطأ </a:t>
            </a:r>
            <a:endParaRPr sz="4000" b="0" i="0" u="none" strike="noStrike" cap="none">
              <a:solidFill>
                <a:srgbClr val="515770"/>
              </a:solidFill>
              <a:latin typeface="Arial"/>
              <a:ea typeface="Arial"/>
              <a:cs typeface="Arial"/>
              <a:sym typeface="Arial"/>
            </a:endParaRPr>
          </a:p>
        </p:txBody>
      </p:sp>
      <p:pic>
        <p:nvPicPr>
          <p:cNvPr id="12" name="Google Shape;2058;p5">
            <a:extLst>
              <a:ext uri="{FF2B5EF4-FFF2-40B4-BE49-F238E27FC236}">
                <a16:creationId xmlns:a16="http://schemas.microsoft.com/office/drawing/2014/main" id="{B7AFA868-DB48-FF43-AC99-A3F720AA7D41}"/>
              </a:ext>
            </a:extLst>
          </p:cNvPr>
          <p:cNvPicPr preferRelativeResize="0"/>
          <p:nvPr/>
        </p:nvPicPr>
        <p:blipFill rotWithShape="1">
          <a:blip r:embed="rId3">
            <a:alphaModFix/>
          </a:blip>
          <a:srcRect b="4351"/>
          <a:stretch/>
        </p:blipFill>
        <p:spPr>
          <a:xfrm>
            <a:off x="901102" y="1139622"/>
            <a:ext cx="7341798" cy="36095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37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9B958A-9230-EC4F-81E7-936C693A7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6">
            <a:extLst>
              <a:ext uri="{FF2B5EF4-FFF2-40B4-BE49-F238E27FC236}">
                <a16:creationId xmlns:a16="http://schemas.microsoft.com/office/drawing/2014/main" id="{0B5A177E-13F7-8344-9AE2-993B3D54811E}"/>
              </a:ext>
            </a:extLst>
          </p:cNvPr>
          <p:cNvPicPr>
            <a:picLocks noChangeAspect="1"/>
          </p:cNvPicPr>
          <p:nvPr/>
        </p:nvPicPr>
        <p:blipFill>
          <a:blip r:embed="rId2"/>
          <a:stretch>
            <a:fillRect/>
          </a:stretch>
        </p:blipFill>
        <p:spPr>
          <a:xfrm>
            <a:off x="-1" y="0"/>
            <a:ext cx="9206753" cy="5143500"/>
          </a:xfrm>
          <a:prstGeom prst="rect">
            <a:avLst/>
          </a:prstGeom>
        </p:spPr>
      </p:pic>
      <p:sp>
        <p:nvSpPr>
          <p:cNvPr id="8" name="Google Shape;2062;p6">
            <a:extLst>
              <a:ext uri="{FF2B5EF4-FFF2-40B4-BE49-F238E27FC236}">
                <a16:creationId xmlns:a16="http://schemas.microsoft.com/office/drawing/2014/main" id="{CFC4855E-76C6-C14B-8398-E0023C720F87}"/>
              </a:ext>
            </a:extLst>
          </p:cNvPr>
          <p:cNvSpPr txBox="1">
            <a:spLocks noGrp="1"/>
          </p:cNvSpPr>
          <p:nvPr>
            <p:ph type="title"/>
          </p:nvPr>
        </p:nvSpPr>
        <p:spPr>
          <a:xfrm>
            <a:off x="3442447" y="299680"/>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تسجيل الدخول </a:t>
            </a:r>
            <a:endParaRPr sz="4000" b="0" i="0" u="none" strike="noStrike" cap="none">
              <a:solidFill>
                <a:srgbClr val="515770"/>
              </a:solidFill>
              <a:latin typeface="Arial"/>
              <a:ea typeface="Arial"/>
              <a:cs typeface="Arial"/>
              <a:sym typeface="Arial"/>
            </a:endParaRPr>
          </a:p>
        </p:txBody>
      </p:sp>
      <p:pic>
        <p:nvPicPr>
          <p:cNvPr id="10" name="Google Shape;2063;p6">
            <a:extLst>
              <a:ext uri="{FF2B5EF4-FFF2-40B4-BE49-F238E27FC236}">
                <a16:creationId xmlns:a16="http://schemas.microsoft.com/office/drawing/2014/main" id="{A2D66E54-6D04-1A45-9DA2-055B76891280}"/>
              </a:ext>
            </a:extLst>
          </p:cNvPr>
          <p:cNvPicPr preferRelativeResize="0"/>
          <p:nvPr/>
        </p:nvPicPr>
        <p:blipFill rotWithShape="1">
          <a:blip r:embed="rId3">
            <a:alphaModFix/>
          </a:blip>
          <a:srcRect/>
          <a:stretch/>
        </p:blipFill>
        <p:spPr>
          <a:xfrm>
            <a:off x="1479177" y="1147991"/>
            <a:ext cx="6405281" cy="3488759"/>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3195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BB191B-4D9F-FA4A-A901-783D50E14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6">
            <a:extLst>
              <a:ext uri="{FF2B5EF4-FFF2-40B4-BE49-F238E27FC236}">
                <a16:creationId xmlns:a16="http://schemas.microsoft.com/office/drawing/2014/main" id="{23EB8415-5D25-734E-A938-5024CDBD0425}"/>
              </a:ext>
            </a:extLst>
          </p:cNvPr>
          <p:cNvPicPr>
            <a:picLocks noChangeAspect="1"/>
          </p:cNvPicPr>
          <p:nvPr/>
        </p:nvPicPr>
        <p:blipFill>
          <a:blip r:embed="rId2"/>
          <a:stretch>
            <a:fillRect/>
          </a:stretch>
        </p:blipFill>
        <p:spPr>
          <a:xfrm>
            <a:off x="0" y="0"/>
            <a:ext cx="9242612" cy="5143500"/>
          </a:xfrm>
          <a:prstGeom prst="rect">
            <a:avLst/>
          </a:prstGeom>
        </p:spPr>
      </p:pic>
      <p:sp>
        <p:nvSpPr>
          <p:cNvPr id="8" name="Google Shape;2067;p7">
            <a:extLst>
              <a:ext uri="{FF2B5EF4-FFF2-40B4-BE49-F238E27FC236}">
                <a16:creationId xmlns:a16="http://schemas.microsoft.com/office/drawing/2014/main" id="{31649F5D-1E15-0249-9E15-5C21F061A015}"/>
              </a:ext>
            </a:extLst>
          </p:cNvPr>
          <p:cNvSpPr txBox="1">
            <a:spLocks noGrp="1"/>
          </p:cNvSpPr>
          <p:nvPr>
            <p:ph type="title"/>
          </p:nvPr>
        </p:nvSpPr>
        <p:spPr>
          <a:xfrm>
            <a:off x="2528047" y="320115"/>
            <a:ext cx="6472500" cy="441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للمدير </a:t>
            </a:r>
            <a:endParaRPr sz="4000" b="0" i="0" u="none" strike="noStrike" cap="none">
              <a:solidFill>
                <a:srgbClr val="515770"/>
              </a:solidFill>
              <a:latin typeface="Arial"/>
              <a:ea typeface="Arial"/>
              <a:cs typeface="Arial"/>
              <a:sym typeface="Arial"/>
            </a:endParaRPr>
          </a:p>
        </p:txBody>
      </p:sp>
      <p:pic>
        <p:nvPicPr>
          <p:cNvPr id="10" name="Google Shape;2068;p7">
            <a:extLst>
              <a:ext uri="{FF2B5EF4-FFF2-40B4-BE49-F238E27FC236}">
                <a16:creationId xmlns:a16="http://schemas.microsoft.com/office/drawing/2014/main" id="{27190D4D-A759-FA44-B58F-A4CFB87ED51A}"/>
              </a:ext>
            </a:extLst>
          </p:cNvPr>
          <p:cNvPicPr preferRelativeResize="0"/>
          <p:nvPr/>
        </p:nvPicPr>
        <p:blipFill rotWithShape="1">
          <a:blip r:embed="rId3">
            <a:alphaModFix/>
          </a:blip>
          <a:srcRect b="6699"/>
          <a:stretch/>
        </p:blipFill>
        <p:spPr>
          <a:xfrm>
            <a:off x="655023" y="1090710"/>
            <a:ext cx="7857315" cy="3732675"/>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516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AFDEA7-B3CB-6A45-BE0F-2C7C1CBD4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6">
            <a:extLst>
              <a:ext uri="{FF2B5EF4-FFF2-40B4-BE49-F238E27FC236}">
                <a16:creationId xmlns:a16="http://schemas.microsoft.com/office/drawing/2014/main" id="{0BE73111-796F-8441-AFA3-6B6A94D8BA7D}"/>
              </a:ext>
            </a:extLst>
          </p:cNvPr>
          <p:cNvPicPr>
            <a:picLocks noChangeAspect="1"/>
          </p:cNvPicPr>
          <p:nvPr/>
        </p:nvPicPr>
        <p:blipFill rotWithShape="1">
          <a:blip r:embed="rId2"/>
          <a:srcRect b="12331"/>
          <a:stretch/>
        </p:blipFill>
        <p:spPr>
          <a:xfrm>
            <a:off x="0" y="0"/>
            <a:ext cx="9144000" cy="4509247"/>
          </a:xfrm>
          <a:prstGeom prst="rect">
            <a:avLst/>
          </a:prstGeom>
        </p:spPr>
      </p:pic>
      <p:sp>
        <p:nvSpPr>
          <p:cNvPr id="8" name="Google Shape;2072;p8">
            <a:extLst>
              <a:ext uri="{FF2B5EF4-FFF2-40B4-BE49-F238E27FC236}">
                <a16:creationId xmlns:a16="http://schemas.microsoft.com/office/drawing/2014/main" id="{8D3AE311-4062-0840-9A54-444D29641883}"/>
              </a:ext>
            </a:extLst>
          </p:cNvPr>
          <p:cNvSpPr txBox="1">
            <a:spLocks noGrp="1"/>
          </p:cNvSpPr>
          <p:nvPr>
            <p:ph type="title"/>
          </p:nvPr>
        </p:nvSpPr>
        <p:spPr>
          <a:xfrm>
            <a:off x="1719325" y="355974"/>
            <a:ext cx="7082100" cy="441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للمستخدمين </a:t>
            </a:r>
            <a:endParaRPr sz="4000" b="0" i="0" u="none" strike="noStrike" cap="none">
              <a:solidFill>
                <a:srgbClr val="515770"/>
              </a:solidFill>
              <a:latin typeface="Arial"/>
              <a:ea typeface="Arial"/>
              <a:cs typeface="Arial"/>
              <a:sym typeface="Arial"/>
            </a:endParaRPr>
          </a:p>
        </p:txBody>
      </p:sp>
      <p:pic>
        <p:nvPicPr>
          <p:cNvPr id="10" name="Google Shape;2073;p8">
            <a:extLst>
              <a:ext uri="{FF2B5EF4-FFF2-40B4-BE49-F238E27FC236}">
                <a16:creationId xmlns:a16="http://schemas.microsoft.com/office/drawing/2014/main" id="{D43B8AB7-6BB4-9A40-9766-E35B8DFFC276}"/>
              </a:ext>
            </a:extLst>
          </p:cNvPr>
          <p:cNvPicPr preferRelativeResize="0"/>
          <p:nvPr/>
        </p:nvPicPr>
        <p:blipFill rotWithShape="1">
          <a:blip r:embed="rId3">
            <a:alphaModFix/>
          </a:blip>
          <a:srcRect b="3530"/>
          <a:stretch/>
        </p:blipFill>
        <p:spPr>
          <a:xfrm>
            <a:off x="655582" y="1153848"/>
            <a:ext cx="7506715" cy="368699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34193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42682" y="1633694"/>
            <a:ext cx="6290205" cy="1876111"/>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altLang="ar-SA" sz="9600" b="1">
                <a:solidFill>
                  <a:schemeClr val="accent1"/>
                </a:solidFill>
                <a:effectLst>
                  <a:outerShdw blurRad="38100" dist="38100" dir="2700000" algn="tl">
                    <a:srgbClr val="000000">
                      <a:alpha val="43137"/>
                    </a:srgbClr>
                  </a:outerShdw>
                </a:effectLst>
                <a:cs typeface="mohammad bold art 1" pitchFamily="2" charset="-78"/>
              </a:rPr>
              <a:t>مميزات</a:t>
            </a:r>
            <a:r>
              <a:rPr lang="ar-SA" altLang="ar-SA" sz="9600" b="1">
                <a:solidFill>
                  <a:schemeClr val="accent1"/>
                </a:solidFill>
                <a:effectLst>
                  <a:outerShdw blurRad="38100" dist="38100" dir="2700000" algn="tl">
                    <a:srgbClr val="000000">
                      <a:alpha val="43137"/>
                    </a:srgbClr>
                  </a:outerShdw>
                </a:effectLst>
                <a:cs typeface="mohammad bold art 1" pitchFamily="2" charset="-78"/>
              </a:rPr>
              <a:t> </a:t>
            </a:r>
            <a:r>
              <a:rPr lang="en-US" altLang="ar-SA" sz="9600" b="1">
                <a:solidFill>
                  <a:schemeClr val="accent1"/>
                </a:solidFill>
                <a:effectLst>
                  <a:outerShdw blurRad="38100" dist="38100" dir="2700000" algn="tl">
                    <a:srgbClr val="000000">
                      <a:alpha val="43137"/>
                    </a:srgbClr>
                  </a:outerShdw>
                </a:effectLst>
                <a:cs typeface="mohammad bold art 1" pitchFamily="2" charset="-78"/>
              </a:rPr>
              <a:t>النظام </a:t>
            </a:r>
            <a:endParaRPr lang="en-US" sz="9600" dirty="0"/>
          </a:p>
        </p:txBody>
      </p:sp>
    </p:spTree>
    <p:extLst>
      <p:ext uri="{BB962C8B-B14F-4D97-AF65-F5344CB8AC3E}">
        <p14:creationId xmlns:p14="http://schemas.microsoft.com/office/powerpoint/2010/main" val="13506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15</a:t>
            </a:fld>
            <a:endParaRPr>
              <a:solidFill>
                <a:schemeClr val="accent2"/>
              </a:solidFill>
            </a:endParaRPr>
          </a:p>
        </p:txBody>
      </p:sp>
      <p:grpSp>
        <p:nvGrpSpPr>
          <p:cNvPr id="2010" name="Google Shape;2010;p5"/>
          <p:cNvGrpSpPr/>
          <p:nvPr/>
        </p:nvGrpSpPr>
        <p:grpSpPr>
          <a:xfrm>
            <a:off x="4179498" y="640941"/>
            <a:ext cx="1842985" cy="3822716"/>
            <a:chOff x="2547150" y="238125"/>
            <a:chExt cx="2525675" cy="5238750"/>
          </a:xfrm>
        </p:grpSpPr>
        <p:sp>
          <p:nvSpPr>
            <p:cNvPr id="2011" name="Google Shape;2011;p5"/>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5"/>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15" name="Google Shape;2015;p5"/>
          <p:cNvPicPr preferRelativeResize="0"/>
          <p:nvPr/>
        </p:nvPicPr>
        <p:blipFill rotWithShape="1">
          <a:blip r:embed="rId3">
            <a:alphaModFix/>
          </a:blip>
          <a:srcRect/>
          <a:stretch/>
        </p:blipFill>
        <p:spPr>
          <a:xfrm>
            <a:off x="4227456" y="957208"/>
            <a:ext cx="1745699" cy="3190182"/>
          </a:xfrm>
          <a:prstGeom prst="rect">
            <a:avLst/>
          </a:prstGeom>
          <a:noFill/>
          <a:ln>
            <a:noFill/>
          </a:ln>
        </p:spPr>
      </p:pic>
      <p:grpSp>
        <p:nvGrpSpPr>
          <p:cNvPr id="2016" name="Google Shape;2016;p5"/>
          <p:cNvGrpSpPr/>
          <p:nvPr/>
        </p:nvGrpSpPr>
        <p:grpSpPr>
          <a:xfrm>
            <a:off x="6444626" y="612579"/>
            <a:ext cx="2384344" cy="3610547"/>
            <a:chOff x="2112475" y="238125"/>
            <a:chExt cx="3395050" cy="5238750"/>
          </a:xfrm>
        </p:grpSpPr>
        <p:sp>
          <p:nvSpPr>
            <p:cNvPr id="2017" name="Google Shape;2017;p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21" name="Google Shape;2021;p5"/>
          <p:cNvPicPr preferRelativeResize="0"/>
          <p:nvPr/>
        </p:nvPicPr>
        <p:blipFill rotWithShape="1">
          <a:blip r:embed="rId3">
            <a:alphaModFix/>
          </a:blip>
          <a:srcRect/>
          <a:stretch/>
        </p:blipFill>
        <p:spPr>
          <a:xfrm>
            <a:off x="6500042" y="946801"/>
            <a:ext cx="2273511" cy="2987312"/>
          </a:xfrm>
          <a:prstGeom prst="rect">
            <a:avLst/>
          </a:prstGeom>
          <a:noFill/>
          <a:ln>
            <a:noFill/>
          </a:ln>
        </p:spPr>
      </p:pic>
      <p:grpSp>
        <p:nvGrpSpPr>
          <p:cNvPr id="2022" name="Google Shape;2022;p5"/>
          <p:cNvGrpSpPr/>
          <p:nvPr/>
        </p:nvGrpSpPr>
        <p:grpSpPr>
          <a:xfrm>
            <a:off x="4335271" y="2482418"/>
            <a:ext cx="4542205" cy="2622886"/>
            <a:chOff x="1177450" y="241631"/>
            <a:chExt cx="6173152" cy="3616776"/>
          </a:xfrm>
        </p:grpSpPr>
        <p:sp>
          <p:nvSpPr>
            <p:cNvPr id="2023" name="Google Shape;2023;p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4" name="Google Shape;2024;p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2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5" name="Google Shape;2025;p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6" name="Google Shape;2026;p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2027" name="Google Shape;2027;p5"/>
          <p:cNvPicPr preferRelativeResize="0"/>
          <p:nvPr/>
        </p:nvPicPr>
        <p:blipFill rotWithShape="1">
          <a:blip r:embed="rId4">
            <a:alphaModFix/>
          </a:blip>
          <a:srcRect/>
          <a:stretch/>
        </p:blipFill>
        <p:spPr>
          <a:xfrm>
            <a:off x="4791364" y="2622176"/>
            <a:ext cx="3586153" cy="2220983"/>
          </a:xfrm>
          <a:prstGeom prst="rect">
            <a:avLst/>
          </a:prstGeom>
          <a:noFill/>
          <a:ln>
            <a:noFill/>
          </a:ln>
        </p:spPr>
      </p:pic>
      <p:pic>
        <p:nvPicPr>
          <p:cNvPr id="2028" name="Google Shape;2028;p5"/>
          <p:cNvPicPr preferRelativeResize="0"/>
          <p:nvPr/>
        </p:nvPicPr>
        <p:blipFill rotWithShape="1">
          <a:blip r:embed="rId5">
            <a:alphaModFix/>
          </a:blip>
          <a:srcRect/>
          <a:stretch/>
        </p:blipFill>
        <p:spPr>
          <a:xfrm>
            <a:off x="4762473" y="2622176"/>
            <a:ext cx="3678600" cy="2331320"/>
          </a:xfrm>
          <a:prstGeom prst="rect">
            <a:avLst/>
          </a:prstGeom>
          <a:noFill/>
          <a:ln>
            <a:noFill/>
          </a:ln>
        </p:spPr>
      </p:pic>
      <p:sp>
        <p:nvSpPr>
          <p:cNvPr id="2029" name="Google Shape;2029;p5"/>
          <p:cNvSpPr txBox="1"/>
          <p:nvPr/>
        </p:nvSpPr>
        <p:spPr>
          <a:xfrm>
            <a:off x="36432" y="1133233"/>
            <a:ext cx="3951300" cy="1349100"/>
          </a:xfrm>
          <a:prstGeom prst="rect">
            <a:avLst/>
          </a:prstGeom>
          <a:noFill/>
          <a:ln>
            <a:noFill/>
          </a:ln>
        </p:spPr>
        <p:txBody>
          <a:bodyPr spcFirstLastPara="1" wrap="square" lIns="0" tIns="0" rIns="0" bIns="0" anchor="t" anchorCtr="0">
            <a:noAutofit/>
          </a:bodyPr>
          <a:lstStyle/>
          <a:p>
            <a:pPr marL="0" marR="0" lvl="0" indent="0" algn="r" rtl="1">
              <a:lnSpc>
                <a:spcPct val="110000"/>
              </a:lnSpc>
              <a:spcBef>
                <a:spcPts val="600"/>
              </a:spcBef>
              <a:spcAft>
                <a:spcPts val="0"/>
              </a:spcAft>
              <a:buClr>
                <a:schemeClr val="accent1"/>
              </a:buClr>
              <a:buSzPts val="1800"/>
              <a:buFont typeface="Barlow Light"/>
              <a:buNone/>
            </a:pPr>
            <a:r>
              <a:rPr lang="en-US" sz="3000" b="1" i="0" u="none" strike="noStrike" cap="none" dirty="0" err="1">
                <a:solidFill>
                  <a:schemeClr val="lt1"/>
                </a:solidFill>
                <a:latin typeface="Raleway Thin"/>
                <a:ea typeface="Raleway Thin"/>
                <a:cs typeface="Raleway Thin"/>
                <a:sym typeface="Raleway Thin"/>
              </a:rPr>
              <a:t>تصميم</a:t>
            </a:r>
            <a:r>
              <a:rPr lang="en-US" sz="3000" b="1" i="0" u="none" strike="noStrike" cap="none" dirty="0">
                <a:solidFill>
                  <a:schemeClr val="lt1"/>
                </a:solidFill>
                <a:latin typeface="Raleway Thin"/>
                <a:ea typeface="Raleway Thin"/>
                <a:cs typeface="Raleway Thin"/>
                <a:sym typeface="Raleway Thin"/>
              </a:rPr>
              <a:t> </a:t>
            </a:r>
            <a:r>
              <a:rPr lang="en-US" sz="3000" b="1" i="0" u="none" strike="noStrike" cap="none" dirty="0" err="1">
                <a:solidFill>
                  <a:schemeClr val="lt1"/>
                </a:solidFill>
                <a:latin typeface="Raleway Thin"/>
                <a:ea typeface="Raleway Thin"/>
                <a:cs typeface="Raleway Thin"/>
                <a:sym typeface="Raleway Thin"/>
              </a:rPr>
              <a:t>متجاوب</a:t>
            </a:r>
            <a:r>
              <a:rPr lang="en-US" sz="3000" b="1" dirty="0">
                <a:solidFill>
                  <a:schemeClr val="lt1"/>
                </a:solidFill>
                <a:latin typeface="Raleway Thin"/>
                <a:ea typeface="Raleway Thin"/>
                <a:cs typeface="Raleway Thin"/>
                <a:sym typeface="Raleway Thin"/>
              </a:rPr>
              <a:t> </a:t>
            </a:r>
            <a:r>
              <a:rPr lang="en-US" sz="3000" b="1" i="0" u="none" strike="noStrike" cap="none" dirty="0">
                <a:solidFill>
                  <a:schemeClr val="lt1"/>
                </a:solidFill>
                <a:latin typeface="Raleway Thin"/>
                <a:ea typeface="Raleway Thin"/>
                <a:cs typeface="Raleway Thin"/>
                <a:sym typeface="Raleway Thin"/>
              </a:rPr>
              <a:t>: </a:t>
            </a:r>
            <a:endParaRPr dirty="0"/>
          </a:p>
          <a:p>
            <a:pPr marL="0" marR="0" lvl="0" indent="0" algn="r" rtl="0">
              <a:lnSpc>
                <a:spcPct val="110000"/>
              </a:lnSpc>
              <a:spcBef>
                <a:spcPts val="600"/>
              </a:spcBef>
              <a:spcAft>
                <a:spcPts val="0"/>
              </a:spcAft>
              <a:buClr>
                <a:schemeClr val="accent1"/>
              </a:buClr>
              <a:buSzPts val="1800"/>
              <a:buFont typeface="Barlow Light"/>
              <a:buNone/>
            </a:pPr>
            <a:endParaRPr sz="3000" b="0" i="0" u="none" strike="noStrike" cap="none" dirty="0">
              <a:solidFill>
                <a:schemeClr val="lt1"/>
              </a:solidFill>
              <a:latin typeface="Raleway Thin"/>
              <a:ea typeface="Raleway Thin"/>
              <a:cs typeface="Raleway Thin"/>
              <a:sym typeface="Raleway Thin"/>
            </a:endParaRPr>
          </a:p>
          <a:p>
            <a:pPr marL="0" marR="0" lvl="0" indent="0" algn="r" rtl="1">
              <a:lnSpc>
                <a:spcPct val="110000"/>
              </a:lnSpc>
              <a:spcBef>
                <a:spcPts val="600"/>
              </a:spcBef>
              <a:spcAft>
                <a:spcPts val="0"/>
              </a:spcAft>
              <a:buClr>
                <a:schemeClr val="accent1"/>
              </a:buClr>
              <a:buSzPts val="1800"/>
              <a:buFont typeface="Barlow Light"/>
              <a:buNone/>
            </a:pPr>
            <a:r>
              <a:rPr lang="en-US" sz="2400" b="0" i="0" u="none" strike="noStrike" cap="none" dirty="0" err="1">
                <a:solidFill>
                  <a:schemeClr val="lt1"/>
                </a:solidFill>
                <a:latin typeface="Barlow Light"/>
                <a:ea typeface="Barlow Light"/>
                <a:cs typeface="Barlow Light"/>
                <a:sym typeface="Barlow Light"/>
              </a:rPr>
              <a:t>يقوم</a:t>
            </a:r>
            <a:r>
              <a:rPr lang="en-US" sz="2400" b="0" i="0" u="none" strike="noStrike" cap="none" dirty="0">
                <a:solidFill>
                  <a:schemeClr val="lt1"/>
                </a:solidFill>
                <a:latin typeface="Barlow Light"/>
                <a:ea typeface="Barlow Light"/>
                <a:cs typeface="Barlow Light"/>
                <a:sym typeface="Barlow Light"/>
              </a:rPr>
              <a:t> </a:t>
            </a:r>
            <a:r>
              <a:rPr lang="ar-LY" sz="2400" dirty="0">
                <a:solidFill>
                  <a:schemeClr val="lt1"/>
                </a:solidFill>
                <a:latin typeface="Barlow Light"/>
                <a:ea typeface="Barlow Light"/>
                <a:cs typeface="Barlow Light"/>
                <a:sym typeface="Barlow Light"/>
              </a:rPr>
              <a:t>ال</a:t>
            </a:r>
            <a:r>
              <a:rPr lang="en-US" sz="2400" b="0" i="0" u="none" strike="noStrike" cap="none" dirty="0" err="1">
                <a:solidFill>
                  <a:schemeClr val="lt1"/>
                </a:solidFill>
                <a:latin typeface="Barlow Light"/>
                <a:ea typeface="Barlow Light"/>
                <a:cs typeface="Barlow Light"/>
                <a:sym typeface="Barlow Light"/>
              </a:rPr>
              <a:t>موقع</a:t>
            </a:r>
            <a:r>
              <a:rPr lang="en-US" sz="2400" b="0" i="0" u="none" strike="noStrike" cap="none" dirty="0">
                <a:solidFill>
                  <a:schemeClr val="lt1"/>
                </a:solidFill>
                <a:latin typeface="Barlow Light"/>
                <a:ea typeface="Barlow Light"/>
                <a:cs typeface="Barlow Light"/>
                <a:sym typeface="Barlow Light"/>
              </a:rPr>
              <a:t> ب</a:t>
            </a:r>
            <a:r>
              <a:rPr lang="ar-LY" sz="2400" b="0" i="0" u="none" strike="noStrike" cap="none" dirty="0">
                <a:solidFill>
                  <a:schemeClr val="lt1"/>
                </a:solidFill>
                <a:latin typeface="Barlow Light"/>
                <a:ea typeface="Barlow Light"/>
                <a:cs typeface="Barlow Light"/>
                <a:sym typeface="Barlow Light"/>
              </a:rPr>
              <a:t>ال</a:t>
            </a:r>
            <a:r>
              <a:rPr lang="en-US" sz="2400" b="0" i="0" u="none" strike="noStrike" cap="none" dirty="0" err="1">
                <a:solidFill>
                  <a:schemeClr val="lt1"/>
                </a:solidFill>
                <a:latin typeface="Barlow Light"/>
                <a:ea typeface="Barlow Light"/>
                <a:cs typeface="Barlow Light"/>
                <a:sym typeface="Barlow Light"/>
              </a:rPr>
              <a:t>تكيف</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تلقائيًا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مع</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حجم</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الشاشة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سواء</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كانت</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هاتفًا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محمولًا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جهازًا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لوحيًا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أو</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كمبيوترًا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مكتبيًا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هذا</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يتيح</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للمستخدمين</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رؤية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المحتوى</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بوضوح</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وسهولة</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على</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أي</a:t>
            </a:r>
            <a:r>
              <a:rPr lang="en-US" sz="2400" b="0" i="0" u="none" strike="noStrike" cap="none" dirty="0">
                <a:solidFill>
                  <a:schemeClr val="lt1"/>
                </a:solidFill>
                <a:latin typeface="Barlow Light"/>
                <a:ea typeface="Barlow Light"/>
                <a:cs typeface="Barlow Light"/>
                <a:sym typeface="Barlow Light"/>
              </a:rPr>
              <a:t> </a:t>
            </a:r>
            <a:r>
              <a:rPr lang="en-US" sz="2400" b="0" i="0" u="none" strike="noStrike" cap="none" dirty="0" err="1">
                <a:solidFill>
                  <a:schemeClr val="lt1"/>
                </a:solidFill>
                <a:latin typeface="Barlow Light"/>
                <a:ea typeface="Barlow Light"/>
                <a:cs typeface="Barlow Light"/>
                <a:sym typeface="Barlow Light"/>
              </a:rPr>
              <a:t>جهاز</a:t>
            </a:r>
            <a:r>
              <a:rPr lang="en-US" sz="2400" b="0" i="0" u="none" strike="noStrike" cap="none" dirty="0">
                <a:solidFill>
                  <a:schemeClr val="lt1"/>
                </a:solidFill>
                <a:latin typeface="Barlow Light"/>
                <a:ea typeface="Barlow Light"/>
                <a:cs typeface="Barlow Light"/>
                <a:sym typeface="Barlow Light"/>
              </a:rPr>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6"/>
          <p:cNvSpPr txBox="1">
            <a:spLocks noGrp="1"/>
          </p:cNvSpPr>
          <p:nvPr>
            <p:ph type="body" idx="4294967295"/>
          </p:nvPr>
        </p:nvSpPr>
        <p:spPr>
          <a:xfrm>
            <a:off x="269320" y="737518"/>
            <a:ext cx="4620900" cy="1952400"/>
          </a:xfrm>
          <a:prstGeom prst="rect">
            <a:avLst/>
          </a:prstGeom>
          <a:noFill/>
          <a:ln>
            <a:noFill/>
          </a:ln>
        </p:spPr>
        <p:txBody>
          <a:bodyPr spcFirstLastPara="1" wrap="square" lIns="0" tIns="0" rIns="0" bIns="0" anchor="t" anchorCtr="0">
            <a:noAutofit/>
          </a:bodyPr>
          <a:lstStyle/>
          <a:p>
            <a:pPr marL="0" lvl="0" indent="0" algn="r" rtl="1">
              <a:lnSpc>
                <a:spcPct val="110000"/>
              </a:lnSpc>
              <a:spcBef>
                <a:spcPts val="600"/>
              </a:spcBef>
              <a:spcAft>
                <a:spcPts val="0"/>
              </a:spcAft>
              <a:buSzPts val="1800"/>
              <a:buNone/>
            </a:pPr>
            <a:r>
              <a:rPr lang="en-US" sz="3000" b="1" dirty="0" err="1">
                <a:solidFill>
                  <a:schemeClr val="lt1"/>
                </a:solidFill>
                <a:latin typeface="Raleway Thin"/>
                <a:ea typeface="Raleway Thin"/>
                <a:cs typeface="Raleway Thin"/>
                <a:sym typeface="Raleway Thin"/>
              </a:rPr>
              <a:t>تجربة</a:t>
            </a:r>
            <a:r>
              <a:rPr lang="en-US" sz="3000" b="1" dirty="0">
                <a:solidFill>
                  <a:schemeClr val="lt1"/>
                </a:solidFill>
                <a:latin typeface="Raleway Thin"/>
                <a:ea typeface="Raleway Thin"/>
                <a:cs typeface="Raleway Thin"/>
                <a:sym typeface="Raleway Thin"/>
              </a:rPr>
              <a:t> </a:t>
            </a:r>
            <a:r>
              <a:rPr lang="en-US" sz="3000" b="1" dirty="0" err="1">
                <a:solidFill>
                  <a:schemeClr val="lt1"/>
                </a:solidFill>
                <a:latin typeface="Raleway Thin"/>
                <a:ea typeface="Raleway Thin"/>
                <a:cs typeface="Raleway Thin"/>
                <a:sym typeface="Raleway Thin"/>
              </a:rPr>
              <a:t>مستخدم</a:t>
            </a:r>
            <a:r>
              <a:rPr lang="en-US" sz="3000" b="1" dirty="0">
                <a:solidFill>
                  <a:schemeClr val="lt1"/>
                </a:solidFill>
                <a:latin typeface="Raleway Thin"/>
                <a:ea typeface="Raleway Thin"/>
                <a:cs typeface="Raleway Thin"/>
                <a:sym typeface="Raleway Thin"/>
              </a:rPr>
              <a:t> </a:t>
            </a:r>
            <a:r>
              <a:rPr lang="en-US" sz="3000" b="1" dirty="0" err="1">
                <a:solidFill>
                  <a:schemeClr val="lt1"/>
                </a:solidFill>
                <a:latin typeface="Raleway Thin"/>
                <a:ea typeface="Raleway Thin"/>
                <a:cs typeface="Raleway Thin"/>
                <a:sym typeface="Raleway Thin"/>
              </a:rPr>
              <a:t>مريحة</a:t>
            </a:r>
            <a:r>
              <a:rPr lang="en-US" sz="3000" b="1" dirty="0">
                <a:solidFill>
                  <a:schemeClr val="lt1"/>
                </a:solidFill>
                <a:latin typeface="Raleway Thin"/>
                <a:ea typeface="Raleway Thin"/>
                <a:cs typeface="Raleway Thin"/>
                <a:sym typeface="Raleway Thin"/>
              </a:rPr>
              <a:t> :</a:t>
            </a:r>
            <a:r>
              <a:rPr lang="en-US" sz="3000" dirty="0">
                <a:solidFill>
                  <a:schemeClr val="lt1"/>
                </a:solidFill>
                <a:latin typeface="Raleway Thin"/>
                <a:ea typeface="Raleway Thin"/>
                <a:cs typeface="Raleway Thin"/>
                <a:sym typeface="Raleway Thin"/>
              </a:rPr>
              <a:t> </a:t>
            </a:r>
            <a:endParaRPr dirty="0"/>
          </a:p>
          <a:p>
            <a:pPr marL="0" lvl="0" indent="0" algn="r" rtl="0">
              <a:lnSpc>
                <a:spcPct val="110000"/>
              </a:lnSpc>
              <a:spcBef>
                <a:spcPts val="600"/>
              </a:spcBef>
              <a:spcAft>
                <a:spcPts val="0"/>
              </a:spcAft>
              <a:buSzPts val="1800"/>
              <a:buNone/>
            </a:pPr>
            <a:endParaRPr sz="3000" dirty="0">
              <a:solidFill>
                <a:schemeClr val="lt1"/>
              </a:solidFill>
              <a:latin typeface="Raleway Thin"/>
              <a:ea typeface="Raleway Thin"/>
              <a:cs typeface="Raleway Thin"/>
              <a:sym typeface="Raleway Thin"/>
            </a:endParaRPr>
          </a:p>
          <a:p>
            <a:pPr marL="0" lvl="0" indent="0" algn="r" rtl="1">
              <a:lnSpc>
                <a:spcPct val="110000"/>
              </a:lnSpc>
              <a:spcBef>
                <a:spcPts val="600"/>
              </a:spcBef>
              <a:spcAft>
                <a:spcPts val="0"/>
              </a:spcAft>
              <a:buSzPts val="1800"/>
              <a:buNone/>
            </a:pPr>
            <a:r>
              <a:rPr lang="en-US" sz="2400" dirty="0" err="1">
                <a:solidFill>
                  <a:schemeClr val="lt1"/>
                </a:solidFill>
              </a:rPr>
              <a:t>يتميز</a:t>
            </a:r>
            <a:r>
              <a:rPr lang="en-US" sz="2400" dirty="0">
                <a:solidFill>
                  <a:schemeClr val="lt1"/>
                </a:solidFill>
              </a:rPr>
              <a:t> </a:t>
            </a:r>
            <a:r>
              <a:rPr lang="en-US" sz="2400" dirty="0" err="1">
                <a:solidFill>
                  <a:schemeClr val="lt1"/>
                </a:solidFill>
              </a:rPr>
              <a:t>الموقع</a:t>
            </a:r>
            <a:r>
              <a:rPr lang="en-US" sz="2400" dirty="0">
                <a:solidFill>
                  <a:schemeClr val="lt1"/>
                </a:solidFill>
              </a:rPr>
              <a:t> </a:t>
            </a:r>
            <a:r>
              <a:rPr lang="en-US" sz="2400" dirty="0" err="1">
                <a:solidFill>
                  <a:schemeClr val="lt1"/>
                </a:solidFill>
              </a:rPr>
              <a:t>بسهولة</a:t>
            </a:r>
            <a:r>
              <a:rPr lang="en-US" sz="2400" dirty="0">
                <a:solidFill>
                  <a:schemeClr val="lt1"/>
                </a:solidFill>
              </a:rPr>
              <a:t> </a:t>
            </a:r>
            <a:r>
              <a:rPr lang="en-US" sz="2400" dirty="0" err="1">
                <a:solidFill>
                  <a:schemeClr val="lt1"/>
                </a:solidFill>
              </a:rPr>
              <a:t>الاستخدام</a:t>
            </a:r>
            <a:r>
              <a:rPr lang="en-US" sz="2400" dirty="0">
                <a:solidFill>
                  <a:schemeClr val="lt1"/>
                </a:solidFill>
              </a:rPr>
              <a:t> </a:t>
            </a:r>
            <a:r>
              <a:rPr lang="en-US" sz="2400" dirty="0" err="1">
                <a:solidFill>
                  <a:schemeClr val="lt1"/>
                </a:solidFill>
              </a:rPr>
              <a:t>وتوفير</a:t>
            </a:r>
            <a:r>
              <a:rPr lang="en-US" sz="2400" dirty="0">
                <a:solidFill>
                  <a:schemeClr val="lt1"/>
                </a:solidFill>
              </a:rPr>
              <a:t> </a:t>
            </a:r>
            <a:r>
              <a:rPr lang="en-US" sz="2400" dirty="0" err="1">
                <a:solidFill>
                  <a:schemeClr val="lt1"/>
                </a:solidFill>
              </a:rPr>
              <a:t>تجربة</a:t>
            </a:r>
            <a:r>
              <a:rPr lang="en-US" sz="2400" dirty="0">
                <a:solidFill>
                  <a:schemeClr val="lt1"/>
                </a:solidFill>
              </a:rPr>
              <a:t> </a:t>
            </a:r>
            <a:r>
              <a:rPr lang="en-US" sz="2400" dirty="0" err="1">
                <a:solidFill>
                  <a:schemeClr val="lt1"/>
                </a:solidFill>
              </a:rPr>
              <a:t>مريحة</a:t>
            </a:r>
            <a:r>
              <a:rPr lang="en-US" sz="2400" dirty="0">
                <a:solidFill>
                  <a:schemeClr val="lt1"/>
                </a:solidFill>
              </a:rPr>
              <a:t> </a:t>
            </a:r>
            <a:r>
              <a:rPr lang="en-US" sz="2400" dirty="0" err="1">
                <a:solidFill>
                  <a:schemeClr val="lt1"/>
                </a:solidFill>
              </a:rPr>
              <a:t>للمستخدمين</a:t>
            </a:r>
            <a:r>
              <a:rPr lang="en-US" sz="2400" dirty="0">
                <a:solidFill>
                  <a:schemeClr val="lt1"/>
                </a:solidFill>
              </a:rPr>
              <a:t>. </a:t>
            </a:r>
            <a:r>
              <a:rPr lang="en-US" sz="2400" dirty="0" err="1">
                <a:solidFill>
                  <a:schemeClr val="lt1"/>
                </a:solidFill>
              </a:rPr>
              <a:t>ويتميز</a:t>
            </a:r>
            <a:r>
              <a:rPr lang="en-US" sz="2400" dirty="0">
                <a:solidFill>
                  <a:schemeClr val="lt1"/>
                </a:solidFill>
              </a:rPr>
              <a:t> </a:t>
            </a:r>
            <a:r>
              <a:rPr lang="en-US" sz="2400" dirty="0" err="1">
                <a:solidFill>
                  <a:schemeClr val="lt1"/>
                </a:solidFill>
              </a:rPr>
              <a:t>التصميم</a:t>
            </a:r>
            <a:r>
              <a:rPr lang="en-US" sz="2400" dirty="0">
                <a:solidFill>
                  <a:schemeClr val="lt1"/>
                </a:solidFill>
              </a:rPr>
              <a:t> </a:t>
            </a:r>
            <a:r>
              <a:rPr lang="en-US" sz="2400" dirty="0" err="1">
                <a:solidFill>
                  <a:schemeClr val="lt1"/>
                </a:solidFill>
              </a:rPr>
              <a:t>بالبساطة</a:t>
            </a:r>
            <a:r>
              <a:rPr lang="en-US" sz="2400" dirty="0">
                <a:solidFill>
                  <a:schemeClr val="lt1"/>
                </a:solidFill>
              </a:rPr>
              <a:t> </a:t>
            </a:r>
            <a:r>
              <a:rPr lang="en-US" sz="2400" dirty="0" err="1">
                <a:solidFill>
                  <a:schemeClr val="lt1"/>
                </a:solidFill>
              </a:rPr>
              <a:t>والأناقة</a:t>
            </a:r>
            <a:r>
              <a:rPr lang="en-US" sz="2400" dirty="0">
                <a:solidFill>
                  <a:schemeClr val="lt1"/>
                </a:solidFill>
              </a:rPr>
              <a:t>، </a:t>
            </a:r>
            <a:r>
              <a:rPr lang="en-US" sz="2400" dirty="0" err="1">
                <a:solidFill>
                  <a:schemeClr val="lt1"/>
                </a:solidFill>
              </a:rPr>
              <a:t>مع</a:t>
            </a:r>
            <a:r>
              <a:rPr lang="en-US" sz="2400" dirty="0">
                <a:solidFill>
                  <a:schemeClr val="lt1"/>
                </a:solidFill>
              </a:rPr>
              <a:t> </a:t>
            </a:r>
            <a:r>
              <a:rPr lang="en-US" sz="2400" dirty="0" err="1">
                <a:solidFill>
                  <a:schemeClr val="lt1"/>
                </a:solidFill>
              </a:rPr>
              <a:t>استخدام</a:t>
            </a:r>
            <a:r>
              <a:rPr lang="en-US" sz="2400" dirty="0">
                <a:solidFill>
                  <a:schemeClr val="lt1"/>
                </a:solidFill>
              </a:rPr>
              <a:t> </a:t>
            </a:r>
            <a:r>
              <a:rPr lang="en-US" sz="2400" dirty="0" err="1">
                <a:solidFill>
                  <a:schemeClr val="lt1"/>
                </a:solidFill>
              </a:rPr>
              <a:t>ألوان</a:t>
            </a:r>
            <a:r>
              <a:rPr lang="en-US" sz="2400" dirty="0">
                <a:solidFill>
                  <a:schemeClr val="lt1"/>
                </a:solidFill>
              </a:rPr>
              <a:t> </a:t>
            </a:r>
            <a:r>
              <a:rPr lang="en-US" sz="2400" dirty="0" err="1">
                <a:solidFill>
                  <a:schemeClr val="lt1"/>
                </a:solidFill>
              </a:rPr>
              <a:t>متناسقة</a:t>
            </a:r>
            <a:r>
              <a:rPr lang="en-US" sz="2400" dirty="0">
                <a:solidFill>
                  <a:schemeClr val="lt1"/>
                </a:solidFill>
              </a:rPr>
              <a:t> </a:t>
            </a:r>
            <a:r>
              <a:rPr lang="en-US" sz="2400" dirty="0" err="1">
                <a:solidFill>
                  <a:schemeClr val="lt1"/>
                </a:solidFill>
              </a:rPr>
              <a:t>وتخطيط</a:t>
            </a:r>
            <a:r>
              <a:rPr lang="en-US" sz="2400" dirty="0">
                <a:solidFill>
                  <a:schemeClr val="lt1"/>
                </a:solidFill>
              </a:rPr>
              <a:t> </a:t>
            </a:r>
            <a:r>
              <a:rPr lang="en-US" sz="2400" dirty="0" err="1">
                <a:solidFill>
                  <a:schemeClr val="lt1"/>
                </a:solidFill>
              </a:rPr>
              <a:t>واضح</a:t>
            </a:r>
            <a:r>
              <a:rPr lang="en-US" sz="2400" dirty="0">
                <a:solidFill>
                  <a:schemeClr val="lt1"/>
                </a:solidFill>
              </a:rPr>
              <a:t>. </a:t>
            </a:r>
            <a:r>
              <a:rPr lang="en-US" sz="2400" dirty="0" err="1">
                <a:solidFill>
                  <a:schemeClr val="lt1"/>
                </a:solidFill>
              </a:rPr>
              <a:t>ويوفر</a:t>
            </a:r>
            <a:r>
              <a:rPr lang="en-US" sz="2400" dirty="0">
                <a:solidFill>
                  <a:schemeClr val="lt1"/>
                </a:solidFill>
              </a:rPr>
              <a:t> </a:t>
            </a:r>
            <a:r>
              <a:rPr lang="ar-LY" sz="2400" dirty="0">
                <a:solidFill>
                  <a:schemeClr val="lt1"/>
                </a:solidFill>
              </a:rPr>
              <a:t>امكانية </a:t>
            </a:r>
            <a:r>
              <a:rPr lang="en-US" sz="2400" dirty="0" err="1">
                <a:solidFill>
                  <a:schemeClr val="lt1"/>
                </a:solidFill>
              </a:rPr>
              <a:t>التنقل</a:t>
            </a:r>
            <a:r>
              <a:rPr lang="en-US" sz="2400" dirty="0">
                <a:solidFill>
                  <a:schemeClr val="lt1"/>
                </a:solidFill>
              </a:rPr>
              <a:t> </a:t>
            </a:r>
            <a:r>
              <a:rPr lang="ar-LY" sz="2400" dirty="0">
                <a:solidFill>
                  <a:schemeClr val="lt1"/>
                </a:solidFill>
              </a:rPr>
              <a:t>ب</a:t>
            </a:r>
            <a:r>
              <a:rPr lang="en-US" sz="2400" dirty="0" err="1">
                <a:solidFill>
                  <a:schemeClr val="lt1"/>
                </a:solidFill>
              </a:rPr>
              <a:t>سهولة</a:t>
            </a:r>
            <a:r>
              <a:rPr lang="en-US" sz="2400" dirty="0">
                <a:solidFill>
                  <a:schemeClr val="lt1"/>
                </a:solidFill>
              </a:rPr>
              <a:t> </a:t>
            </a:r>
            <a:r>
              <a:rPr lang="en-US" sz="2400" dirty="0" err="1">
                <a:solidFill>
                  <a:schemeClr val="lt1"/>
                </a:solidFill>
              </a:rPr>
              <a:t>ووضوح</a:t>
            </a:r>
            <a:r>
              <a:rPr lang="en-US" sz="2400" dirty="0">
                <a:solidFill>
                  <a:schemeClr val="lt1"/>
                </a:solidFill>
              </a:rPr>
              <a:t>، </a:t>
            </a:r>
            <a:r>
              <a:rPr lang="en-US" sz="2400" dirty="0" err="1">
                <a:solidFill>
                  <a:schemeClr val="lt1"/>
                </a:solidFill>
              </a:rPr>
              <a:t>مما</a:t>
            </a:r>
            <a:r>
              <a:rPr lang="en-US" sz="2400" dirty="0">
                <a:solidFill>
                  <a:schemeClr val="lt1"/>
                </a:solidFill>
              </a:rPr>
              <a:t> </a:t>
            </a:r>
            <a:r>
              <a:rPr lang="en-US" sz="2400" dirty="0" err="1">
                <a:solidFill>
                  <a:schemeClr val="lt1"/>
                </a:solidFill>
              </a:rPr>
              <a:t>يسهل</a:t>
            </a:r>
            <a:r>
              <a:rPr lang="en-US" sz="2400" dirty="0">
                <a:solidFill>
                  <a:schemeClr val="lt1"/>
                </a:solidFill>
              </a:rPr>
              <a:t> </a:t>
            </a:r>
            <a:r>
              <a:rPr lang="en-US" sz="2400" dirty="0" err="1">
                <a:solidFill>
                  <a:schemeClr val="lt1"/>
                </a:solidFill>
              </a:rPr>
              <a:t>على</a:t>
            </a:r>
            <a:r>
              <a:rPr lang="en-US" sz="2400" dirty="0">
                <a:solidFill>
                  <a:schemeClr val="lt1"/>
                </a:solidFill>
              </a:rPr>
              <a:t> </a:t>
            </a:r>
            <a:r>
              <a:rPr lang="en-US" sz="2400" dirty="0" err="1">
                <a:solidFill>
                  <a:schemeClr val="lt1"/>
                </a:solidFill>
              </a:rPr>
              <a:t>المستخدمين</a:t>
            </a:r>
            <a:r>
              <a:rPr lang="en-US" sz="2400" dirty="0">
                <a:solidFill>
                  <a:schemeClr val="lt1"/>
                </a:solidFill>
              </a:rPr>
              <a:t> </a:t>
            </a:r>
            <a:r>
              <a:rPr lang="en-US" sz="2400" dirty="0" err="1">
                <a:solidFill>
                  <a:schemeClr val="lt1"/>
                </a:solidFill>
              </a:rPr>
              <a:t>تصفح</a:t>
            </a:r>
            <a:r>
              <a:rPr lang="en-US" sz="2400" dirty="0">
                <a:solidFill>
                  <a:schemeClr val="lt1"/>
                </a:solidFill>
              </a:rPr>
              <a:t> </a:t>
            </a:r>
            <a:r>
              <a:rPr lang="en-US" sz="2400" dirty="0" err="1">
                <a:solidFill>
                  <a:schemeClr val="lt1"/>
                </a:solidFill>
              </a:rPr>
              <a:t>الموقع</a:t>
            </a:r>
            <a:r>
              <a:rPr lang="en-US" sz="2400" dirty="0">
                <a:solidFill>
                  <a:schemeClr val="lt1"/>
                </a:solidFill>
              </a:rPr>
              <a:t> </a:t>
            </a:r>
            <a:r>
              <a:rPr lang="en-US" sz="2400" dirty="0" err="1">
                <a:solidFill>
                  <a:schemeClr val="lt1"/>
                </a:solidFill>
              </a:rPr>
              <a:t>والعثور</a:t>
            </a:r>
            <a:r>
              <a:rPr lang="en-US" sz="2400" dirty="0">
                <a:solidFill>
                  <a:schemeClr val="lt1"/>
                </a:solidFill>
              </a:rPr>
              <a:t> </a:t>
            </a:r>
            <a:r>
              <a:rPr lang="en-US" sz="2400" dirty="0" err="1">
                <a:solidFill>
                  <a:schemeClr val="lt1"/>
                </a:solidFill>
              </a:rPr>
              <a:t>على</a:t>
            </a:r>
            <a:r>
              <a:rPr lang="en-US" sz="2400" dirty="0">
                <a:solidFill>
                  <a:schemeClr val="lt1"/>
                </a:solidFill>
              </a:rPr>
              <a:t> </a:t>
            </a:r>
            <a:r>
              <a:rPr lang="en-US" sz="2400" dirty="0" err="1">
                <a:solidFill>
                  <a:schemeClr val="lt1"/>
                </a:solidFill>
              </a:rPr>
              <a:t>المعلومات</a:t>
            </a:r>
            <a:r>
              <a:rPr lang="en-US" sz="2400" dirty="0">
                <a:solidFill>
                  <a:schemeClr val="lt1"/>
                </a:solidFill>
              </a:rPr>
              <a:t> </a:t>
            </a:r>
            <a:r>
              <a:rPr lang="en-US" sz="2400" dirty="0" err="1">
                <a:solidFill>
                  <a:schemeClr val="lt1"/>
                </a:solidFill>
              </a:rPr>
              <a:t>بسهولة</a:t>
            </a:r>
            <a:r>
              <a:rPr lang="en-US" sz="2400" dirty="0">
                <a:solidFill>
                  <a:schemeClr val="lt1"/>
                </a:solidFill>
              </a:rPr>
              <a:t>.</a:t>
            </a:r>
            <a:endParaRPr sz="2400" dirty="0">
              <a:solidFill>
                <a:schemeClr val="lt1"/>
              </a:solidFill>
            </a:endParaRPr>
          </a:p>
        </p:txBody>
      </p:sp>
      <p:sp>
        <p:nvSpPr>
          <p:cNvPr id="2032" name="Google Shape;2032;p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16</a:t>
            </a:fld>
            <a:endParaRPr>
              <a:solidFill>
                <a:schemeClr val="accent2"/>
              </a:solidFill>
            </a:endParaRPr>
          </a:p>
        </p:txBody>
      </p:sp>
      <p:pic>
        <p:nvPicPr>
          <p:cNvPr id="2033" name="Google Shape;2033;p6"/>
          <p:cNvPicPr preferRelativeResize="0"/>
          <p:nvPr/>
        </p:nvPicPr>
        <p:blipFill>
          <a:blip r:embed="rId3">
            <a:alphaModFix/>
          </a:blip>
          <a:stretch>
            <a:fillRect/>
          </a:stretch>
        </p:blipFill>
        <p:spPr>
          <a:xfrm>
            <a:off x="4992828" y="1120550"/>
            <a:ext cx="3984800" cy="398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3" name="Google Shape;1990;p1">
            <a:extLst>
              <a:ext uri="{FF2B5EF4-FFF2-40B4-BE49-F238E27FC236}">
                <a16:creationId xmlns:a16="http://schemas.microsoft.com/office/drawing/2014/main" id="{8BA09214-2BB4-0B46-9359-655E58A928B6}"/>
              </a:ext>
            </a:extLst>
          </p:cNvPr>
          <p:cNvSpPr txBox="1"/>
          <p:nvPr/>
        </p:nvSpPr>
        <p:spPr>
          <a:xfrm>
            <a:off x="609600" y="1863604"/>
            <a:ext cx="7848600" cy="2613145"/>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ar-LY" sz="3600" b="1" dirty="0">
                <a:solidFill>
                  <a:schemeClr val="accent1"/>
                </a:solidFill>
                <a:effectLst>
                  <a:outerShdw blurRad="38100" dist="38100" dir="2700000" algn="tl">
                    <a:srgbClr val="000000">
                      <a:alpha val="43137"/>
                    </a:srgbClr>
                  </a:outerShdw>
                </a:effectLst>
              </a:rPr>
              <a:t>اضافة بعض التوصيات مثل:</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a:solidFill>
                  <a:schemeClr val="accent1"/>
                </a:solidFill>
                <a:effectLst>
                  <a:outerShdw blurRad="38100" dist="38100" dir="2700000" algn="tl">
                    <a:srgbClr val="000000">
                      <a:alpha val="43137"/>
                    </a:srgbClr>
                  </a:outerShdw>
                </a:effectLst>
              </a:rPr>
              <a:t>تطوير الموقع ليشمل البحث عن طريق الخريطة</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a:solidFill>
                  <a:schemeClr val="accent1"/>
                </a:solidFill>
                <a:effectLst>
                  <a:outerShdw blurRad="38100" dist="38100" dir="2700000" algn="tl">
                    <a:srgbClr val="000000">
                      <a:alpha val="43137"/>
                    </a:srgbClr>
                  </a:outerShdw>
                </a:effectLst>
              </a:rPr>
              <a:t>اضافة خدمة التوصيل</a:t>
            </a:r>
          </a:p>
          <a:p>
            <a:pPr marL="571500" marR="0" lvl="0" indent="-571500" algn="r" rtl="1">
              <a:lnSpc>
                <a:spcPct val="100000"/>
              </a:lnSpc>
              <a:spcBef>
                <a:spcPts val="0"/>
              </a:spcBef>
              <a:spcAft>
                <a:spcPts val="0"/>
              </a:spcAft>
              <a:buClr>
                <a:srgbClr val="000000"/>
              </a:buClr>
              <a:buSzPts val="4000"/>
              <a:buFont typeface="Wingdings" pitchFamily="2" charset="2"/>
              <a:buChar char="§"/>
            </a:pPr>
            <a:r>
              <a:rPr lang="ar-LY" sz="3600" b="1" dirty="0">
                <a:solidFill>
                  <a:schemeClr val="accent1"/>
                </a:solidFill>
                <a:effectLst>
                  <a:outerShdw blurRad="38100" dist="38100" dir="2700000" algn="tl">
                    <a:srgbClr val="000000">
                      <a:alpha val="43137"/>
                    </a:srgbClr>
                  </a:outerShdw>
                </a:effectLst>
              </a:rPr>
              <a:t>بعض المشاكل التي واجهتك وكيفية التغلب عليها </a:t>
            </a:r>
            <a:endParaRPr sz="3600" b="0" i="0" u="none" strike="noStrike" cap="none" dirty="0">
              <a:solidFill>
                <a:srgbClr val="515770"/>
              </a:solidFill>
              <a:sym typeface="Arial"/>
            </a:endParaRPr>
          </a:p>
        </p:txBody>
      </p:sp>
    </p:spTree>
    <p:extLst>
      <p:ext uri="{BB962C8B-B14F-4D97-AF65-F5344CB8AC3E}">
        <p14:creationId xmlns:p14="http://schemas.microsoft.com/office/powerpoint/2010/main" val="52096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90;p1">
            <a:extLst>
              <a:ext uri="{FF2B5EF4-FFF2-40B4-BE49-F238E27FC236}">
                <a16:creationId xmlns:a16="http://schemas.microsoft.com/office/drawing/2014/main" id="{8BA09214-2BB4-0B46-9359-655E58A928B6}"/>
              </a:ext>
            </a:extLst>
          </p:cNvPr>
          <p:cNvSpPr txBox="1"/>
          <p:nvPr/>
        </p:nvSpPr>
        <p:spPr>
          <a:xfrm>
            <a:off x="2680446" y="1863605"/>
            <a:ext cx="3783107" cy="1322598"/>
          </a:xfrm>
          <a:prstGeom prst="rect">
            <a:avLst/>
          </a:prstGeom>
          <a:noFill/>
          <a:ln>
            <a:noFill/>
          </a:ln>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4000"/>
              <a:buFont typeface="Arial"/>
              <a:buNone/>
            </a:pPr>
            <a:r>
              <a:rPr lang="en-US" sz="96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الخاتمه</a:t>
            </a:r>
            <a:r>
              <a:rPr lang="en-US" sz="96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endParaRPr sz="9600" b="0" i="0" u="none" strike="noStrike" cap="none" dirty="0">
              <a:solidFill>
                <a:srgbClr val="5157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5F4-B317-5D41-9BF1-E2EA04C00C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EBAE2B-BBE1-8641-B195-609854F00C0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C914929-3F2E-7545-A8D7-BFBB3B65A77E}"/>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34B082AE-75C4-0044-AD8F-9AC38E929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6">
            <a:extLst>
              <a:ext uri="{FF2B5EF4-FFF2-40B4-BE49-F238E27FC236}">
                <a16:creationId xmlns:a16="http://schemas.microsoft.com/office/drawing/2014/main" id="{2C8D8F32-4A81-7248-9CB5-9E9998259B34}"/>
              </a:ext>
            </a:extLst>
          </p:cNvPr>
          <p:cNvPicPr>
            <a:picLocks noChangeAspect="1"/>
          </p:cNvPicPr>
          <p:nvPr/>
        </p:nvPicPr>
        <p:blipFill>
          <a:blip r:embed="rId2"/>
          <a:stretch>
            <a:fillRect/>
          </a:stretch>
        </p:blipFill>
        <p:spPr>
          <a:xfrm>
            <a:off x="-52988" y="0"/>
            <a:ext cx="9196988" cy="5143500"/>
          </a:xfrm>
          <a:prstGeom prst="rect">
            <a:avLst/>
          </a:prstGeom>
        </p:spPr>
      </p:pic>
      <p:sp>
        <p:nvSpPr>
          <p:cNvPr id="8" name="Google Shape;2071;p1">
            <a:extLst>
              <a:ext uri="{FF2B5EF4-FFF2-40B4-BE49-F238E27FC236}">
                <a16:creationId xmlns:a16="http://schemas.microsoft.com/office/drawing/2014/main" id="{27A4318D-17B1-D74D-94CD-EBAE0E145D23}"/>
              </a:ext>
            </a:extLst>
          </p:cNvPr>
          <p:cNvSpPr txBox="1"/>
          <p:nvPr/>
        </p:nvSpPr>
        <p:spPr>
          <a:xfrm>
            <a:off x="4720307" y="511150"/>
            <a:ext cx="5408700" cy="1082700"/>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en-US" sz="66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المقدمة</a:t>
            </a:r>
            <a:endParaRPr sz="6600" b="0" i="0" u="none" strike="noStrike" cap="none">
              <a:solidFill>
                <a:schemeClr val="accent2"/>
              </a:solidFill>
              <a:latin typeface="Raleway Thin"/>
              <a:ea typeface="Raleway Thin"/>
              <a:cs typeface="Raleway Thin"/>
              <a:sym typeface="Raleway Thin"/>
            </a:endParaRPr>
          </a:p>
        </p:txBody>
      </p:sp>
      <p:sp>
        <p:nvSpPr>
          <p:cNvPr id="10" name="Google Shape;2070;p1">
            <a:extLst>
              <a:ext uri="{FF2B5EF4-FFF2-40B4-BE49-F238E27FC236}">
                <a16:creationId xmlns:a16="http://schemas.microsoft.com/office/drawing/2014/main" id="{D339FA3A-6385-7E43-B312-8780C0088257}"/>
              </a:ext>
            </a:extLst>
          </p:cNvPr>
          <p:cNvSpPr txBox="1">
            <a:spLocks/>
          </p:cNvSpPr>
          <p:nvPr/>
        </p:nvSpPr>
        <p:spPr>
          <a:xfrm>
            <a:off x="799501" y="1725148"/>
            <a:ext cx="7849500" cy="278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r" rtl="1"/>
            <a:r>
              <a:rPr lang="ar-AE" sz="2000" b="1" dirty="0">
                <a:latin typeface="Calibri"/>
                <a:ea typeface="Calibri"/>
                <a:cs typeface="Calibri"/>
                <a:sym typeface="Calibri"/>
              </a:rPr>
              <a:t>نظراً للتطور الكبير والهائل في التكنولوجيا والتقنيات الحديثة التي تحدث في مجال الحاسبات وفروعها ولغات البرمجة المخـتلفة والأغراض والأســاليب، أصــبح مجال الحاسوب من أهم المجـــالات العلــمية  فهو ذو أهمية كبيرة بالنسبة للإنسان في حياته اليومية، </a:t>
            </a:r>
            <a:r>
              <a:rPr lang="ar-AE" sz="2000" b="1" dirty="0">
                <a:solidFill>
                  <a:srgbClr val="FF0000"/>
                </a:solidFill>
                <a:latin typeface="Calibri"/>
                <a:ea typeface="Calibri"/>
                <a:cs typeface="Calibri"/>
                <a:sym typeface="Calibri"/>
              </a:rPr>
              <a:t>واسترجاعها وقت الحاجة وبأسرع وقت ممكن.</a:t>
            </a:r>
          </a:p>
          <a:p>
            <a:pPr algn="r" rtl="1"/>
            <a:r>
              <a:rPr lang="ar-AE" sz="2000" b="1" dirty="0">
                <a:latin typeface="Calibri"/>
                <a:ea typeface="Calibri"/>
                <a:cs typeface="Calibri"/>
                <a:sym typeface="Calibri"/>
              </a:rPr>
              <a:t>ولعل استخدام الحاسوب في متجر إلكتروني يعتبر ضروريًا في العصر الحالي نظرًا للفوائد العديدة التي يوفرها، مثل تسهيل عمليات الشراء وتحسين تجربة التسوق للعملاء وتوفير التكاليف وسهولة التوسع.</a:t>
            </a:r>
          </a:p>
          <a:p>
            <a:pPr indent="-228600" algn="r" rtl="1">
              <a:buFont typeface="Barlow Light"/>
              <a:buNone/>
            </a:pPr>
            <a:endParaRPr lang="ar-AE" sz="2400" dirty="0"/>
          </a:p>
        </p:txBody>
      </p:sp>
    </p:spTree>
    <p:extLst>
      <p:ext uri="{BB962C8B-B14F-4D97-AF65-F5344CB8AC3E}">
        <p14:creationId xmlns:p14="http://schemas.microsoft.com/office/powerpoint/2010/main" val="121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p:tgtEl>
                                          <p:spTgt spid="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p:tgtEl>
                                          <p:spTgt spid="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endParaRPr/>
          </a:p>
        </p:txBody>
      </p:sp>
      <p:sp>
        <p:nvSpPr>
          <p:cNvPr id="2043" name="Google Shape;2043;p1"/>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p>
            <a:pPr marL="457200" lvl="0" indent="-228600" algn="l" rtl="0">
              <a:lnSpc>
                <a:spcPct val="110000"/>
              </a:lnSpc>
              <a:spcBef>
                <a:spcPts val="600"/>
              </a:spcBef>
              <a:spcAft>
                <a:spcPts val="0"/>
              </a:spcAft>
              <a:buSzPts val="1800"/>
              <a:buNone/>
            </a:pPr>
            <a:endParaRPr/>
          </a:p>
        </p:txBody>
      </p:sp>
      <p:sp>
        <p:nvSpPr>
          <p:cNvPr id="2044" name="Google Shape;2044;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045" name="Google Shape;2045;p1"/>
          <p:cNvPicPr preferRelativeResize="0"/>
          <p:nvPr/>
        </p:nvPicPr>
        <p:blipFill rotWithShape="1">
          <a:blip r:embed="rId2">
            <a:alphaModFix/>
          </a:blip>
          <a:srcRect/>
          <a:stretch/>
        </p:blipFill>
        <p:spPr>
          <a:xfrm>
            <a:off x="1" y="0"/>
            <a:ext cx="9206752" cy="5143501"/>
          </a:xfrm>
          <a:prstGeom prst="rect">
            <a:avLst/>
          </a:prstGeom>
          <a:noFill/>
          <a:ln>
            <a:noFill/>
          </a:ln>
        </p:spPr>
      </p:pic>
      <p:sp>
        <p:nvSpPr>
          <p:cNvPr id="2046" name="Google Shape;2046;p1"/>
          <p:cNvSpPr txBox="1"/>
          <p:nvPr/>
        </p:nvSpPr>
        <p:spPr>
          <a:xfrm>
            <a:off x="5862918" y="567448"/>
            <a:ext cx="3117758" cy="768427"/>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ar-SA" altLang="ar-SA" sz="4000" b="1">
                <a:solidFill>
                  <a:schemeClr val="accent1"/>
                </a:solidFill>
                <a:effectLst>
                  <a:outerShdw blurRad="38100" dist="38100" dir="2700000" algn="tl">
                    <a:srgbClr val="000000">
                      <a:alpha val="43137"/>
                    </a:srgbClr>
                  </a:outerShdw>
                </a:effectLst>
                <a:cs typeface="mohammad bold art 1" pitchFamily="2" charset="-78"/>
              </a:rPr>
              <a:t>نبذة عن النظام</a:t>
            </a:r>
            <a:r>
              <a:rPr lang="en-US" sz="4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  </a:t>
            </a:r>
            <a:endParaRPr sz="4000" b="0" i="0" u="none" strike="noStrike" cap="none">
              <a:solidFill>
                <a:schemeClr val="accent2"/>
              </a:solidFill>
              <a:latin typeface="Raleway Thin"/>
              <a:ea typeface="Raleway Thin"/>
              <a:cs typeface="Raleway Thin"/>
              <a:sym typeface="Raleway Thin"/>
            </a:endParaRPr>
          </a:p>
        </p:txBody>
      </p:sp>
      <p:sp>
        <p:nvSpPr>
          <p:cNvPr id="2047" name="Google Shape;2047;p1"/>
          <p:cNvSpPr txBox="1"/>
          <p:nvPr/>
        </p:nvSpPr>
        <p:spPr>
          <a:xfrm>
            <a:off x="777925" y="1335876"/>
            <a:ext cx="7871100" cy="2640900"/>
          </a:xfrm>
          <a:prstGeom prst="rect">
            <a:avLst/>
          </a:prstGeom>
          <a:noFill/>
          <a:ln>
            <a:noFill/>
          </a:ln>
        </p:spPr>
        <p:txBody>
          <a:bodyPr spcFirstLastPara="1" wrap="square" lIns="0" tIns="0" rIns="0" bIns="0" anchor="t" anchorCtr="0">
            <a:noAutofit/>
          </a:bodyPr>
          <a:lstStyle/>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dirty="0">
                <a:solidFill>
                  <a:schemeClr val="dk1"/>
                </a:solidFill>
                <a:latin typeface="Simplified Arabic"/>
                <a:ea typeface="Simplified Arabic"/>
                <a:cs typeface="Simplified Arabic"/>
                <a:sym typeface="Simplified Arabic"/>
              </a:rPr>
              <a:t>هو عبارة عن منصة على الإنترنت تتيح للمستخدمين شراء الملابس عبر الإنترنت بكل سهولة وراحة ويعتبر الموقع حلاً </a:t>
            </a:r>
            <a:r>
              <a:rPr lang="ar-LY" sz="2400" b="1" dirty="0">
                <a:solidFill>
                  <a:schemeClr val="dk1"/>
                </a:solidFill>
                <a:latin typeface="Simplified Arabic"/>
                <a:ea typeface="Simplified Arabic"/>
                <a:cs typeface="Simplified Arabic"/>
                <a:sym typeface="Simplified Arabic"/>
              </a:rPr>
              <a:t>عمليا </a:t>
            </a:r>
            <a:r>
              <a:rPr lang="ar-AE" sz="2400" b="1" i="0" u="none" strike="noStrike" cap="none" dirty="0">
                <a:solidFill>
                  <a:schemeClr val="dk1"/>
                </a:solidFill>
                <a:latin typeface="Simplified Arabic"/>
                <a:ea typeface="Simplified Arabic"/>
                <a:cs typeface="Simplified Arabic"/>
                <a:sym typeface="Simplified Arabic"/>
              </a:rPr>
              <a:t>لأولئك الذين يفضلون تجربة التسوق عبر الإنترنت ويرغبون في الوصول إلى مجموعة واسعة من المنتجات التي تجذب المستخدمين </a:t>
            </a:r>
            <a:r>
              <a:rPr lang="ar-LY" sz="2400" b="1" i="0" u="none" strike="noStrike" cap="none" dirty="0">
                <a:solidFill>
                  <a:schemeClr val="dk1"/>
                </a:solidFill>
                <a:latin typeface="Simplified Arabic"/>
                <a:ea typeface="Simplified Arabic"/>
                <a:cs typeface="Simplified Arabic"/>
                <a:sym typeface="Simplified Arabic"/>
              </a:rPr>
              <a:t>و</a:t>
            </a:r>
            <a:r>
              <a:rPr lang="ar-AE" sz="2400" b="1" i="0" u="none" strike="noStrike" cap="none" dirty="0">
                <a:solidFill>
                  <a:schemeClr val="dk1"/>
                </a:solidFill>
                <a:latin typeface="Simplified Arabic"/>
                <a:ea typeface="Simplified Arabic"/>
                <a:cs typeface="Simplified Arabic"/>
                <a:sym typeface="Simplified Arabic"/>
              </a:rPr>
              <a:t>التي تناسب جميع الأذواق والأعمار </a:t>
            </a:r>
            <a:r>
              <a:rPr lang="ar-AE" sz="2400" b="1" i="0" u="none" strike="noStrike" cap="none" dirty="0">
                <a:solidFill>
                  <a:srgbClr val="FF0000"/>
                </a:solidFill>
                <a:latin typeface="Simplified Arabic"/>
                <a:ea typeface="Simplified Arabic"/>
                <a:cs typeface="Simplified Arabic"/>
                <a:sym typeface="Simplified Arabic"/>
              </a:rPr>
              <a:t>وتتميز المنتجات بأنها عالية الجودة وتأتي من مصممين وعلامات تجارية مشهورة.</a:t>
            </a:r>
            <a:endParaRPr lang="en-US" sz="2400" b="1" i="0" u="none" strike="noStrike" cap="none" dirty="0">
              <a:solidFill>
                <a:srgbClr val="FF0000"/>
              </a:solidFill>
              <a:latin typeface="Simplified Arabic"/>
              <a:ea typeface="Simplified Arabic"/>
              <a:cs typeface="Simplified Arabic"/>
              <a:sym typeface="Simplified Arabic"/>
            </a:endParaRPr>
          </a:p>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dirty="0">
                <a:solidFill>
                  <a:schemeClr val="dk1"/>
                </a:solidFill>
                <a:latin typeface="Calibri"/>
                <a:ea typeface="Calibri"/>
                <a:cs typeface="Calibri"/>
                <a:sym typeface="Calibri"/>
              </a:rPr>
              <a:t>ويهدف </a:t>
            </a:r>
            <a:r>
              <a:rPr lang="ar-LY" sz="2400" b="1" i="0" u="none" strike="noStrike" cap="none" dirty="0">
                <a:solidFill>
                  <a:schemeClr val="dk1"/>
                </a:solidFill>
                <a:latin typeface="Calibri"/>
                <a:ea typeface="Calibri"/>
                <a:cs typeface="Calibri"/>
                <a:sym typeface="Calibri"/>
              </a:rPr>
              <a:t>ال</a:t>
            </a:r>
            <a:r>
              <a:rPr lang="ar-AE" sz="2400" b="1" i="0" u="none" strike="noStrike" cap="none" dirty="0">
                <a:solidFill>
                  <a:schemeClr val="dk1"/>
                </a:solidFill>
                <a:latin typeface="Calibri"/>
                <a:ea typeface="Calibri"/>
                <a:cs typeface="Calibri"/>
                <a:sym typeface="Calibri"/>
              </a:rPr>
              <a:t>متجر </a:t>
            </a:r>
            <a:r>
              <a:rPr lang="ar-LY" sz="2400" b="1" i="0" u="none" strike="noStrike" cap="none" dirty="0">
                <a:solidFill>
                  <a:schemeClr val="dk1"/>
                </a:solidFill>
                <a:latin typeface="Calibri"/>
                <a:ea typeface="Calibri"/>
                <a:cs typeface="Calibri"/>
                <a:sym typeface="Calibri"/>
              </a:rPr>
              <a:t>الال</a:t>
            </a:r>
            <a:r>
              <a:rPr lang="ar-AE" sz="2400" b="1" i="0" u="none" strike="noStrike" cap="none" dirty="0">
                <a:solidFill>
                  <a:schemeClr val="dk1"/>
                </a:solidFill>
                <a:latin typeface="Calibri"/>
                <a:ea typeface="Calibri"/>
                <a:cs typeface="Calibri"/>
                <a:sym typeface="Calibri"/>
              </a:rPr>
              <a:t>كتروني </a:t>
            </a:r>
            <a:r>
              <a:rPr lang="ar-LY" sz="2400" b="1" i="0" u="none" strike="noStrike" cap="none" dirty="0">
                <a:solidFill>
                  <a:schemeClr val="dk1"/>
                </a:solidFill>
                <a:latin typeface="Calibri"/>
                <a:ea typeface="Calibri"/>
                <a:cs typeface="Calibri"/>
                <a:sym typeface="Calibri"/>
              </a:rPr>
              <a:t>إلى </a:t>
            </a:r>
            <a:r>
              <a:rPr lang="ar-AE" sz="2400" b="1" i="0" u="none" strike="noStrike" cap="none" dirty="0">
                <a:solidFill>
                  <a:schemeClr val="dk1"/>
                </a:solidFill>
                <a:latin typeface="Calibri"/>
                <a:ea typeface="Calibri"/>
                <a:cs typeface="Calibri"/>
                <a:sym typeface="Calibri"/>
              </a:rPr>
              <a:t>تقديم مجموعة واسعة من ملابس الرجال والنساء والأطفال لمختلف المناسبات.</a:t>
            </a:r>
            <a:endParaRPr sz="2400" b="1" i="0" u="none" strike="noStrike" cap="none" dirty="0">
              <a:solidFill>
                <a:schemeClr val="dk1"/>
              </a:solidFill>
              <a:latin typeface="Calibri"/>
              <a:ea typeface="Calibri"/>
              <a:cs typeface="Calibri"/>
              <a:sym typeface="Calibri"/>
            </a:endParaRPr>
          </a:p>
          <a:p>
            <a:pPr marL="457200" marR="0" lvl="0" indent="-228600" algn="r" rtl="1">
              <a:lnSpc>
                <a:spcPct val="110000"/>
              </a:lnSpc>
              <a:spcBef>
                <a:spcPts val="600"/>
              </a:spcBef>
              <a:spcAft>
                <a:spcPts val="0"/>
              </a:spcAft>
              <a:buClr>
                <a:schemeClr val="accent1"/>
              </a:buClr>
              <a:buSzPts val="1800"/>
              <a:buFont typeface="Barlow Light"/>
              <a:buNone/>
            </a:pPr>
            <a:endParaRPr sz="2400" b="1" i="0" u="none" strike="noStrike" cap="none" dirty="0">
              <a:solidFill>
                <a:schemeClr val="dk1"/>
              </a:solidFill>
              <a:latin typeface="Barlow Light"/>
              <a:ea typeface="Barlow Light"/>
              <a:cs typeface="Barlow Light"/>
              <a:sym typeface="Barlow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46"/>
                                        </p:tgtEl>
                                        <p:attrNameLst>
                                          <p:attrName>style.visibility</p:attrName>
                                        </p:attrNameLst>
                                      </p:cBhvr>
                                      <p:to>
                                        <p:strVal val="visible"/>
                                      </p:to>
                                    </p:set>
                                    <p:anim calcmode="lin" valueType="num">
                                      <p:cBhvr additive="base">
                                        <p:cTn id="7" dur="500"/>
                                        <p:tgtEl>
                                          <p:spTgt spid="204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7">
                                            <p:txEl>
                                              <p:pRg st="0" end="0"/>
                                            </p:txEl>
                                          </p:spTgt>
                                        </p:tgtEl>
                                        <p:attrNameLst>
                                          <p:attrName>style.visibility</p:attrName>
                                        </p:attrNameLst>
                                      </p:cBhvr>
                                      <p:to>
                                        <p:strVal val="visible"/>
                                      </p:to>
                                    </p:set>
                                    <p:anim calcmode="lin" valueType="num">
                                      <p:cBhvr additive="base">
                                        <p:cTn id="12" dur="500"/>
                                        <p:tgtEl>
                                          <p:spTgt spid="204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047">
                                            <p:txEl>
                                              <p:pRg st="1" end="1"/>
                                            </p:txEl>
                                          </p:spTgt>
                                        </p:tgtEl>
                                        <p:attrNameLst>
                                          <p:attrName>style.visibility</p:attrName>
                                        </p:attrNameLst>
                                      </p:cBhvr>
                                      <p:to>
                                        <p:strVal val="visible"/>
                                      </p:to>
                                    </p:set>
                                    <p:anim calcmode="lin" valueType="num">
                                      <p:cBhvr additive="base">
                                        <p:cTn id="17" dur="500"/>
                                        <p:tgtEl>
                                          <p:spTgt spid="204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5336ED-4EC2-FC42-916A-2BCB741D8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7">
            <a:extLst>
              <a:ext uri="{FF2B5EF4-FFF2-40B4-BE49-F238E27FC236}">
                <a16:creationId xmlns:a16="http://schemas.microsoft.com/office/drawing/2014/main" id="{FA82ED00-09E1-5747-8DF6-0289C3AAFD6B}"/>
              </a:ext>
            </a:extLst>
          </p:cNvPr>
          <p:cNvPicPr>
            <a:picLocks noChangeAspect="1"/>
          </p:cNvPicPr>
          <p:nvPr/>
        </p:nvPicPr>
        <p:blipFill>
          <a:blip r:embed="rId2"/>
          <a:stretch>
            <a:fillRect/>
          </a:stretch>
        </p:blipFill>
        <p:spPr>
          <a:xfrm>
            <a:off x="-1" y="0"/>
            <a:ext cx="9223647" cy="5131873"/>
          </a:xfrm>
          <a:prstGeom prst="rect">
            <a:avLst/>
          </a:prstGeom>
        </p:spPr>
      </p:pic>
      <p:sp>
        <p:nvSpPr>
          <p:cNvPr id="9" name="Google Shape;2072;p1">
            <a:extLst>
              <a:ext uri="{FF2B5EF4-FFF2-40B4-BE49-F238E27FC236}">
                <a16:creationId xmlns:a16="http://schemas.microsoft.com/office/drawing/2014/main" id="{47146E48-338E-7246-84FD-92E1403E25B9}"/>
              </a:ext>
            </a:extLst>
          </p:cNvPr>
          <p:cNvSpPr txBox="1"/>
          <p:nvPr/>
        </p:nvSpPr>
        <p:spPr>
          <a:xfrm>
            <a:off x="5143329" y="281030"/>
            <a:ext cx="3573900" cy="7992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التقنيات المستخدمة </a:t>
            </a:r>
            <a:endParaRPr sz="4000" b="0" i="0" u="none" strike="noStrike" cap="none">
              <a:solidFill>
                <a:srgbClr val="515770"/>
              </a:solidFill>
              <a:latin typeface="Arial"/>
              <a:ea typeface="Arial"/>
              <a:cs typeface="Arial"/>
              <a:sym typeface="Arial"/>
            </a:endParaRPr>
          </a:p>
        </p:txBody>
      </p:sp>
      <p:sp>
        <p:nvSpPr>
          <p:cNvPr id="11" name="Google Shape;2073;p1">
            <a:extLst>
              <a:ext uri="{FF2B5EF4-FFF2-40B4-BE49-F238E27FC236}">
                <a16:creationId xmlns:a16="http://schemas.microsoft.com/office/drawing/2014/main" id="{7782C146-6B9B-1642-ABE8-029D24AE9A43}"/>
              </a:ext>
            </a:extLst>
          </p:cNvPr>
          <p:cNvSpPr txBox="1">
            <a:spLocks/>
          </p:cNvSpPr>
          <p:nvPr/>
        </p:nvSpPr>
        <p:spPr>
          <a:xfrm>
            <a:off x="3844340" y="1135932"/>
            <a:ext cx="4751100" cy="72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gn="r" rtl="1"/>
            <a:r>
              <a:rPr lang="ar-AE" sz="2800"/>
              <a:t>بيئة التطوير :</a:t>
            </a:r>
            <a:endParaRPr lang="ar-AE"/>
          </a:p>
          <a:p>
            <a:pPr indent="-228600" algn="r" rtl="1">
              <a:buFont typeface="Barlow Light"/>
              <a:buNone/>
            </a:pPr>
            <a:endParaRPr lang="ar-AE"/>
          </a:p>
          <a:p>
            <a:pPr indent="-228600" algn="r" rtl="1">
              <a:buFont typeface="Barlow Light"/>
              <a:buNone/>
            </a:pPr>
            <a:endParaRPr lang="ar-AE" sz="2800"/>
          </a:p>
          <a:p>
            <a:pPr marL="127000" indent="0" algn="r" rtl="1">
              <a:buFont typeface="Barlow Light"/>
              <a:buNone/>
            </a:pPr>
            <a:endParaRPr lang="ar-AE" sz="2800"/>
          </a:p>
        </p:txBody>
      </p:sp>
      <p:pic>
        <p:nvPicPr>
          <p:cNvPr id="13" name="Google Shape;2074;p1">
            <a:extLst>
              <a:ext uri="{FF2B5EF4-FFF2-40B4-BE49-F238E27FC236}">
                <a16:creationId xmlns:a16="http://schemas.microsoft.com/office/drawing/2014/main" id="{15792850-59B1-AD48-A3ED-8FAF421F8AFC}"/>
              </a:ext>
            </a:extLst>
          </p:cNvPr>
          <p:cNvPicPr preferRelativeResize="0"/>
          <p:nvPr/>
        </p:nvPicPr>
        <p:blipFill rotWithShape="1">
          <a:blip r:embed="rId3">
            <a:alphaModFix/>
          </a:blip>
          <a:srcRect/>
          <a:stretch/>
        </p:blipFill>
        <p:spPr>
          <a:xfrm>
            <a:off x="3741827" y="693427"/>
            <a:ext cx="2997450" cy="1411290"/>
          </a:xfrm>
          <a:prstGeom prst="rect">
            <a:avLst/>
          </a:prstGeom>
          <a:noFill/>
          <a:ln>
            <a:noFill/>
          </a:ln>
        </p:spPr>
      </p:pic>
      <p:pic>
        <p:nvPicPr>
          <p:cNvPr id="17" name="Google Shape;2069;p1">
            <a:extLst>
              <a:ext uri="{FF2B5EF4-FFF2-40B4-BE49-F238E27FC236}">
                <a16:creationId xmlns:a16="http://schemas.microsoft.com/office/drawing/2014/main" id="{82AFCB2A-EF15-4648-8DFB-A2E11E906399}"/>
              </a:ext>
            </a:extLst>
          </p:cNvPr>
          <p:cNvPicPr preferRelativeResize="0"/>
          <p:nvPr/>
        </p:nvPicPr>
        <p:blipFill rotWithShape="1">
          <a:blip r:embed="rId4">
            <a:alphaModFix/>
          </a:blip>
          <a:srcRect/>
          <a:stretch/>
        </p:blipFill>
        <p:spPr>
          <a:xfrm>
            <a:off x="0" y="1991410"/>
            <a:ext cx="8493333" cy="1916268"/>
          </a:xfrm>
          <a:prstGeom prst="rect">
            <a:avLst/>
          </a:prstGeom>
          <a:noFill/>
          <a:ln>
            <a:noFill/>
          </a:ln>
        </p:spPr>
      </p:pic>
      <p:sp>
        <p:nvSpPr>
          <p:cNvPr id="15" name="Google Shape;2077;p1">
            <a:extLst>
              <a:ext uri="{FF2B5EF4-FFF2-40B4-BE49-F238E27FC236}">
                <a16:creationId xmlns:a16="http://schemas.microsoft.com/office/drawing/2014/main" id="{8652D22B-6741-A845-A77D-85F254EEBA84}"/>
              </a:ext>
            </a:extLst>
          </p:cNvPr>
          <p:cNvSpPr txBox="1"/>
          <p:nvPr/>
        </p:nvSpPr>
        <p:spPr>
          <a:xfrm>
            <a:off x="3897925" y="2182858"/>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الموقع الإلكتروني باستخدام :</a:t>
            </a: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sp>
        <p:nvSpPr>
          <p:cNvPr id="19" name="Google Shape;2076;p1">
            <a:extLst>
              <a:ext uri="{FF2B5EF4-FFF2-40B4-BE49-F238E27FC236}">
                <a16:creationId xmlns:a16="http://schemas.microsoft.com/office/drawing/2014/main" id="{56DDBADD-E77C-CC4A-BF68-700CA2FD1541}"/>
              </a:ext>
            </a:extLst>
          </p:cNvPr>
          <p:cNvSpPr txBox="1"/>
          <p:nvPr/>
        </p:nvSpPr>
        <p:spPr>
          <a:xfrm>
            <a:off x="3748494" y="4324385"/>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قاعدة البيانات باستخدام : </a:t>
            </a:r>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pic>
        <p:nvPicPr>
          <p:cNvPr id="21" name="Google Shape;2070;p1">
            <a:extLst>
              <a:ext uri="{FF2B5EF4-FFF2-40B4-BE49-F238E27FC236}">
                <a16:creationId xmlns:a16="http://schemas.microsoft.com/office/drawing/2014/main" id="{A086127E-D473-B84E-A7F8-2A55DCD28E85}"/>
              </a:ext>
            </a:extLst>
          </p:cNvPr>
          <p:cNvPicPr preferRelativeResize="0"/>
          <p:nvPr/>
        </p:nvPicPr>
        <p:blipFill rotWithShape="1">
          <a:blip r:embed="rId5">
            <a:alphaModFix/>
          </a:blip>
          <a:srcRect/>
          <a:stretch/>
        </p:blipFill>
        <p:spPr>
          <a:xfrm>
            <a:off x="1883552" y="4053324"/>
            <a:ext cx="2598803" cy="922701"/>
          </a:xfrm>
          <a:prstGeom prst="rect">
            <a:avLst/>
          </a:prstGeom>
          <a:noFill/>
          <a:ln>
            <a:noFill/>
          </a:ln>
        </p:spPr>
      </p:pic>
    </p:spTree>
    <p:extLst>
      <p:ext uri="{BB962C8B-B14F-4D97-AF65-F5344CB8AC3E}">
        <p14:creationId xmlns:p14="http://schemas.microsoft.com/office/powerpoint/2010/main" val="42491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calcmode="lin" valueType="num">
                                      <p:cBhvr additive="base">
                                        <p:cTn id="22" dur="500"/>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95009" y="1593291"/>
            <a:ext cx="7715592" cy="1275476"/>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altLang="ar-SA" sz="9600" b="1">
                <a:solidFill>
                  <a:schemeClr val="accent1"/>
                </a:solidFill>
                <a:effectLst>
                  <a:outerShdw blurRad="38100" dist="38100" dir="2700000" algn="tl">
                    <a:srgbClr val="000000">
                      <a:alpha val="43137"/>
                    </a:srgbClr>
                  </a:outerShdw>
                </a:effectLst>
                <a:cs typeface="mohammad bold art 1" pitchFamily="2" charset="-78"/>
              </a:rPr>
              <a:t>واجهات المستخدم</a:t>
            </a:r>
            <a:endParaRPr lang="en-US" sz="9600" dirty="0"/>
          </a:p>
        </p:txBody>
      </p:sp>
    </p:spTree>
    <p:extLst>
      <p:ext uri="{BB962C8B-B14F-4D97-AF65-F5344CB8AC3E}">
        <p14:creationId xmlns:p14="http://schemas.microsoft.com/office/powerpoint/2010/main" val="199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7D7BE5-2015-264D-A7F3-294DA86501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6">
            <a:extLst>
              <a:ext uri="{FF2B5EF4-FFF2-40B4-BE49-F238E27FC236}">
                <a16:creationId xmlns:a16="http://schemas.microsoft.com/office/drawing/2014/main" id="{AC7727EC-E83B-8D46-AED4-699B12EE0FF2}"/>
              </a:ext>
            </a:extLst>
          </p:cNvPr>
          <p:cNvPicPr>
            <a:picLocks noChangeAspect="1"/>
          </p:cNvPicPr>
          <p:nvPr/>
        </p:nvPicPr>
        <p:blipFill>
          <a:blip r:embed="rId2"/>
          <a:stretch>
            <a:fillRect/>
          </a:stretch>
        </p:blipFill>
        <p:spPr>
          <a:xfrm>
            <a:off x="1" y="-1"/>
            <a:ext cx="9189875" cy="5192493"/>
          </a:xfrm>
          <a:prstGeom prst="rect">
            <a:avLst/>
          </a:prstGeom>
        </p:spPr>
      </p:pic>
      <p:sp>
        <p:nvSpPr>
          <p:cNvPr id="8" name="Google Shape;2037;p1">
            <a:extLst>
              <a:ext uri="{FF2B5EF4-FFF2-40B4-BE49-F238E27FC236}">
                <a16:creationId xmlns:a16="http://schemas.microsoft.com/office/drawing/2014/main" id="{BA853D1D-BE9E-5E45-A7A3-45285F144552}"/>
              </a:ext>
            </a:extLst>
          </p:cNvPr>
          <p:cNvSpPr txBox="1">
            <a:spLocks noGrp="1"/>
          </p:cNvSpPr>
          <p:nvPr>
            <p:ph type="title"/>
          </p:nvPr>
        </p:nvSpPr>
        <p:spPr>
          <a:xfrm>
            <a:off x="4124580" y="312353"/>
            <a:ext cx="4998600" cy="4686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تصميم</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ar-LY" sz="4000" b="1" dirty="0">
                <a:solidFill>
                  <a:schemeClr val="accent1"/>
                </a:solidFill>
                <a:effectLst>
                  <a:outerShdw blurRad="38100" dist="38100" dir="2700000" algn="tl">
                    <a:srgbClr val="000000">
                      <a:alpha val="43137"/>
                    </a:srgbClr>
                  </a:outerShdw>
                </a:effectLst>
                <a:latin typeface="Arial"/>
                <a:ea typeface="Arial"/>
                <a:cs typeface="Arial"/>
                <a:sym typeface="Arial"/>
              </a:rPr>
              <a:t>ال</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شاشات</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الرئيسية</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endParaRPr sz="4000" b="0" i="0" u="none" strike="noStrike" cap="none" dirty="0">
              <a:solidFill>
                <a:srgbClr val="515770"/>
              </a:solidFill>
              <a:latin typeface="Arial"/>
              <a:ea typeface="Arial"/>
              <a:cs typeface="Arial"/>
              <a:sym typeface="Arial"/>
            </a:endParaRPr>
          </a:p>
        </p:txBody>
      </p:sp>
      <p:pic>
        <p:nvPicPr>
          <p:cNvPr id="10" name="Google Shape;2038;p1">
            <a:extLst>
              <a:ext uri="{FF2B5EF4-FFF2-40B4-BE49-F238E27FC236}">
                <a16:creationId xmlns:a16="http://schemas.microsoft.com/office/drawing/2014/main" id="{B362B212-5892-B94F-BF03-CBF40032C4DD}"/>
              </a:ext>
            </a:extLst>
          </p:cNvPr>
          <p:cNvPicPr preferRelativeResize="0"/>
          <p:nvPr/>
        </p:nvPicPr>
        <p:blipFill rotWithShape="1">
          <a:blip r:embed="rId3">
            <a:alphaModFix/>
          </a:blip>
          <a:srcRect/>
          <a:stretch/>
        </p:blipFill>
        <p:spPr>
          <a:xfrm>
            <a:off x="2190048" y="1093306"/>
            <a:ext cx="3869064" cy="39048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547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04D0DD-1174-2949-A849-EFFF9001D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6">
            <a:extLst>
              <a:ext uri="{FF2B5EF4-FFF2-40B4-BE49-F238E27FC236}">
                <a16:creationId xmlns:a16="http://schemas.microsoft.com/office/drawing/2014/main" id="{25104A9A-022C-5945-91DE-924EFE269710}"/>
              </a:ext>
            </a:extLst>
          </p:cNvPr>
          <p:cNvPicPr>
            <a:picLocks noChangeAspect="1"/>
          </p:cNvPicPr>
          <p:nvPr/>
        </p:nvPicPr>
        <p:blipFill>
          <a:blip r:embed="rId2"/>
          <a:stretch>
            <a:fillRect/>
          </a:stretch>
        </p:blipFill>
        <p:spPr>
          <a:xfrm>
            <a:off x="-1" y="0"/>
            <a:ext cx="9278471" cy="5143500"/>
          </a:xfrm>
          <a:prstGeom prst="rect">
            <a:avLst/>
          </a:prstGeom>
        </p:spPr>
      </p:pic>
      <p:sp>
        <p:nvSpPr>
          <p:cNvPr id="8" name="Google Shape;2042;p2">
            <a:extLst>
              <a:ext uri="{FF2B5EF4-FFF2-40B4-BE49-F238E27FC236}">
                <a16:creationId xmlns:a16="http://schemas.microsoft.com/office/drawing/2014/main" id="{E98A44A1-0738-4B43-AC7C-3C54741006AE}"/>
              </a:ext>
            </a:extLst>
          </p:cNvPr>
          <p:cNvSpPr txBox="1">
            <a:spLocks noGrp="1"/>
          </p:cNvSpPr>
          <p:nvPr>
            <p:ph type="title"/>
          </p:nvPr>
        </p:nvSpPr>
        <p:spPr>
          <a:xfrm>
            <a:off x="4984377" y="291834"/>
            <a:ext cx="3980400" cy="7392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تصميم</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شاشات</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r>
              <a:rPr lang="ar-LY"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ال</a:t>
            </a:r>
            <a:r>
              <a:rPr lang="en-US" sz="4000" b="1" i="0" u="none" strike="noStrike" cap="none" dirty="0" err="1">
                <a:solidFill>
                  <a:schemeClr val="accent1"/>
                </a:solidFill>
                <a:effectLst>
                  <a:outerShdw blurRad="38100" dist="38100" dir="2700000" algn="tl">
                    <a:srgbClr val="000000">
                      <a:alpha val="43137"/>
                    </a:srgbClr>
                  </a:outerShdw>
                </a:effectLst>
                <a:latin typeface="Arial"/>
                <a:ea typeface="Arial"/>
                <a:cs typeface="Arial"/>
                <a:sym typeface="Arial"/>
              </a:rPr>
              <a:t>فئات</a:t>
            </a:r>
            <a:r>
              <a:rPr lang="en-US" sz="4000" b="1" i="0" u="none" strike="noStrike" cap="none" dirty="0">
                <a:solidFill>
                  <a:schemeClr val="accent1"/>
                </a:solidFill>
                <a:effectLst>
                  <a:outerShdw blurRad="38100" dist="38100" dir="2700000" algn="tl">
                    <a:srgbClr val="000000">
                      <a:alpha val="43137"/>
                    </a:srgbClr>
                  </a:outerShdw>
                </a:effectLst>
                <a:latin typeface="Arial"/>
                <a:ea typeface="Arial"/>
                <a:cs typeface="Arial"/>
                <a:sym typeface="Arial"/>
              </a:rPr>
              <a:t> </a:t>
            </a:r>
            <a:endParaRPr sz="4000" b="0" i="0" u="none" strike="noStrike" cap="none" dirty="0">
              <a:solidFill>
                <a:srgbClr val="515770"/>
              </a:solidFill>
              <a:latin typeface="Arial"/>
              <a:ea typeface="Arial"/>
              <a:cs typeface="Arial"/>
              <a:sym typeface="Arial"/>
            </a:endParaRPr>
          </a:p>
        </p:txBody>
      </p:sp>
      <p:pic>
        <p:nvPicPr>
          <p:cNvPr id="10" name="Google Shape;2043;p2">
            <a:extLst>
              <a:ext uri="{FF2B5EF4-FFF2-40B4-BE49-F238E27FC236}">
                <a16:creationId xmlns:a16="http://schemas.microsoft.com/office/drawing/2014/main" id="{9E769C5E-3C0C-3F42-9304-241D0F9D6DAE}"/>
              </a:ext>
            </a:extLst>
          </p:cNvPr>
          <p:cNvPicPr preferRelativeResize="0"/>
          <p:nvPr/>
        </p:nvPicPr>
        <p:blipFill rotWithShape="1">
          <a:blip r:embed="rId3">
            <a:alphaModFix/>
          </a:blip>
          <a:srcRect/>
          <a:stretch/>
        </p:blipFill>
        <p:spPr>
          <a:xfrm>
            <a:off x="2232212" y="1031034"/>
            <a:ext cx="4317711" cy="384001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501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4840C8-4662-CE4B-AB2C-3D76FA42D5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6">
            <a:extLst>
              <a:ext uri="{FF2B5EF4-FFF2-40B4-BE49-F238E27FC236}">
                <a16:creationId xmlns:a16="http://schemas.microsoft.com/office/drawing/2014/main" id="{F3696062-C2EC-574F-9170-4EDC49196BAD}"/>
              </a:ext>
            </a:extLst>
          </p:cNvPr>
          <p:cNvPicPr>
            <a:picLocks noChangeAspect="1"/>
          </p:cNvPicPr>
          <p:nvPr/>
        </p:nvPicPr>
        <p:blipFill>
          <a:blip r:embed="rId2"/>
          <a:stretch>
            <a:fillRect/>
          </a:stretch>
        </p:blipFill>
        <p:spPr>
          <a:xfrm>
            <a:off x="0" y="0"/>
            <a:ext cx="9202271" cy="5143500"/>
          </a:xfrm>
          <a:prstGeom prst="rect">
            <a:avLst/>
          </a:prstGeom>
        </p:spPr>
      </p:pic>
      <p:sp>
        <p:nvSpPr>
          <p:cNvPr id="8" name="Google Shape;2047;p3">
            <a:extLst>
              <a:ext uri="{FF2B5EF4-FFF2-40B4-BE49-F238E27FC236}">
                <a16:creationId xmlns:a16="http://schemas.microsoft.com/office/drawing/2014/main" id="{7C3C9FBB-54E3-C441-BD3C-29194FE1D204}"/>
              </a:ext>
            </a:extLst>
          </p:cNvPr>
          <p:cNvSpPr txBox="1">
            <a:spLocks noGrp="1"/>
          </p:cNvSpPr>
          <p:nvPr>
            <p:ph type="title"/>
          </p:nvPr>
        </p:nvSpPr>
        <p:spPr>
          <a:xfrm>
            <a:off x="4309975" y="301601"/>
            <a:ext cx="4567500" cy="7392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المنتجات </a:t>
            </a:r>
            <a:endParaRPr sz="4000" b="0" i="0" u="none" strike="noStrike" cap="none">
              <a:solidFill>
                <a:srgbClr val="515770"/>
              </a:solidFill>
              <a:latin typeface="Arial"/>
              <a:ea typeface="Arial"/>
              <a:cs typeface="Arial"/>
              <a:sym typeface="Arial"/>
            </a:endParaRPr>
          </a:p>
        </p:txBody>
      </p:sp>
      <p:pic>
        <p:nvPicPr>
          <p:cNvPr id="10" name="Google Shape;2048;p3">
            <a:extLst>
              <a:ext uri="{FF2B5EF4-FFF2-40B4-BE49-F238E27FC236}">
                <a16:creationId xmlns:a16="http://schemas.microsoft.com/office/drawing/2014/main" id="{146A714E-E087-194C-82FD-432A9D00ED72}"/>
              </a:ext>
            </a:extLst>
          </p:cNvPr>
          <p:cNvPicPr preferRelativeResize="0"/>
          <p:nvPr/>
        </p:nvPicPr>
        <p:blipFill rotWithShape="1">
          <a:blip r:embed="rId3">
            <a:alphaModFix/>
          </a:blip>
          <a:srcRect/>
          <a:stretch/>
        </p:blipFill>
        <p:spPr>
          <a:xfrm>
            <a:off x="2188598" y="958892"/>
            <a:ext cx="4567517" cy="391215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985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2AA11BC-42A7-FF47-9CF5-5FD335852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6">
            <a:extLst>
              <a:ext uri="{FF2B5EF4-FFF2-40B4-BE49-F238E27FC236}">
                <a16:creationId xmlns:a16="http://schemas.microsoft.com/office/drawing/2014/main" id="{B37E9843-2C3F-C743-B8AA-38EAAADCFFEF}"/>
              </a:ext>
            </a:extLst>
          </p:cNvPr>
          <p:cNvPicPr>
            <a:picLocks noChangeAspect="1"/>
          </p:cNvPicPr>
          <p:nvPr/>
        </p:nvPicPr>
        <p:blipFill>
          <a:blip r:embed="rId2"/>
          <a:stretch>
            <a:fillRect/>
          </a:stretch>
        </p:blipFill>
        <p:spPr>
          <a:xfrm>
            <a:off x="0" y="0"/>
            <a:ext cx="9144000" cy="5143500"/>
          </a:xfrm>
          <a:prstGeom prst="rect">
            <a:avLst/>
          </a:prstGeom>
        </p:spPr>
      </p:pic>
      <p:sp>
        <p:nvSpPr>
          <p:cNvPr id="8" name="Google Shape;2052;p4">
            <a:extLst>
              <a:ext uri="{FF2B5EF4-FFF2-40B4-BE49-F238E27FC236}">
                <a16:creationId xmlns:a16="http://schemas.microsoft.com/office/drawing/2014/main" id="{2FA22B88-A477-974C-A733-BD7721DD47E8}"/>
              </a:ext>
            </a:extLst>
          </p:cNvPr>
          <p:cNvSpPr txBox="1">
            <a:spLocks noGrp="1"/>
          </p:cNvSpPr>
          <p:nvPr>
            <p:ph type="title"/>
          </p:nvPr>
        </p:nvSpPr>
        <p:spPr>
          <a:xfrm>
            <a:off x="3579475" y="304673"/>
            <a:ext cx="5298000" cy="7929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4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عربة التسوق</a:t>
            </a:r>
            <a:endParaRPr sz="4000" b="0" i="0" u="none" strike="noStrike" cap="none">
              <a:solidFill>
                <a:srgbClr val="515770"/>
              </a:solidFill>
              <a:latin typeface="Arial"/>
              <a:ea typeface="Arial"/>
              <a:cs typeface="Arial"/>
              <a:sym typeface="Arial"/>
            </a:endParaRPr>
          </a:p>
        </p:txBody>
      </p:sp>
      <p:pic>
        <p:nvPicPr>
          <p:cNvPr id="10" name="Google Shape;2053;p4">
            <a:extLst>
              <a:ext uri="{FF2B5EF4-FFF2-40B4-BE49-F238E27FC236}">
                <a16:creationId xmlns:a16="http://schemas.microsoft.com/office/drawing/2014/main" id="{F125C067-8114-A242-B460-D215E7779875}"/>
              </a:ext>
            </a:extLst>
          </p:cNvPr>
          <p:cNvPicPr preferRelativeResize="0"/>
          <p:nvPr/>
        </p:nvPicPr>
        <p:blipFill rotWithShape="1">
          <a:blip r:embed="rId3">
            <a:alphaModFix/>
          </a:blip>
          <a:srcRect/>
          <a:stretch/>
        </p:blipFill>
        <p:spPr>
          <a:xfrm>
            <a:off x="2209799" y="1035882"/>
            <a:ext cx="4724401" cy="391813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9470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337</Words>
  <Application>Microsoft Office PowerPoint</Application>
  <PresentationFormat>On-screen Show (16:9)</PresentationFormat>
  <Paragraphs>58</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Gaoler template</vt:lpstr>
      <vt:lpstr>PowerPoint Presentation</vt:lpstr>
      <vt:lpstr>PowerPoint Presentation</vt:lpstr>
      <vt:lpstr>PowerPoint Presentation</vt:lpstr>
      <vt:lpstr>PowerPoint Presentation</vt:lpstr>
      <vt:lpstr>PowerPoint Presentation</vt:lpstr>
      <vt:lpstr>تصميم الشاشات الرئيسية </vt:lpstr>
      <vt:lpstr>تصميم شاشات الفئات </vt:lpstr>
      <vt:lpstr>تصميم شاشات المنتجات </vt:lpstr>
      <vt:lpstr>تصميم شاشات عربة التسوق</vt:lpstr>
      <vt:lpstr>تصميم شاشات الخطأ </vt:lpstr>
      <vt:lpstr>تصميم شاشات تسجيل الدخول </vt:lpstr>
      <vt:lpstr>تصميم شاشات لوحة التحكم للمدير </vt:lpstr>
      <vt:lpstr>تصميم شاشات لوحة التحكم للمستخدمين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Abdussalam</dc:creator>
  <cp:lastModifiedBy>Ayoub Alayoubi</cp:lastModifiedBy>
  <cp:revision>9</cp:revision>
  <dcterms:modified xsi:type="dcterms:W3CDTF">2024-08-29T18:45:11Z</dcterms:modified>
</cp:coreProperties>
</file>