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22.jpe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notesSlide" Target="../notesSlides/notesSlide3.xml" /><Relationship Id="rId1" Type="http://schemas.openxmlformats.org/officeDocument/2006/relationships/slideLayout" Target="../slideLayouts/slideLayout10.xml" /><Relationship Id="rId5" Type="http://schemas.openxmlformats.org/officeDocument/2006/relationships/image" Target="../media/image9.jpeg" /><Relationship Id="rId4" Type="http://schemas.openxmlformats.org/officeDocument/2006/relationships/image" Target="../media/image25.jpeg" /></Relationships>
</file>

<file path=ppt/slides/_rels/slide1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4.xml" /><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eg" /><Relationship Id="rId1" Type="http://schemas.openxmlformats.org/officeDocument/2006/relationships/slideLayout" Target="../slideLayouts/slideLayout6.xml" /><Relationship Id="rId5" Type="http://schemas.openxmlformats.org/officeDocument/2006/relationships/image" Target="../media/image7.jpeg" /><Relationship Id="rId4" Type="http://schemas.openxmlformats.org/officeDocument/2006/relationships/image" Target="../media/image6.jpe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pic>
        <p:nvPicPr>
          <p:cNvPr id="2036" name="Google Shape;2036;p1"/>
          <p:cNvPicPr preferRelativeResize="0"/>
          <p:nvPr/>
        </p:nvPicPr>
        <p:blipFill>
          <a:blip r:embed="rId2">
            <a:alphaModFix/>
          </a:blip>
          <a:stretch>
            <a:fillRect/>
          </a:stretch>
        </p:blipFill>
        <p:spPr>
          <a:xfrm rot="10800000">
            <a:off x="5989185" y="1005599"/>
            <a:ext cx="3268750" cy="3132300"/>
          </a:xfrm>
          <a:prstGeom prst="rect">
            <a:avLst/>
          </a:prstGeom>
          <a:noFill/>
          <a:ln>
            <a:noFill/>
          </a:ln>
        </p:spPr>
      </p:pic>
      <p:sp>
        <p:nvSpPr>
          <p:cNvPr id="2037" name="Google Shape;2037;p1"/>
          <p:cNvSpPr txBox="1"/>
          <p:nvPr/>
        </p:nvSpPr>
        <p:spPr>
          <a:xfrm>
            <a:off x="-272989" y="1365503"/>
            <a:ext cx="9144000" cy="1347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جامعة طرابلس</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كلية العلوم / قسم الحاسب الآلي </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  </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endParaRPr sz="4000" b="0" i="0" u="none" strike="noStrike" cap="none">
              <a:solidFill>
                <a:srgbClr val="002060"/>
              </a:solidFill>
              <a:latin typeface="Arial"/>
              <a:ea typeface="Arial"/>
              <a:cs typeface="Arial"/>
              <a:sym typeface="Arial"/>
            </a:endParaRPr>
          </a:p>
        </p:txBody>
      </p:sp>
      <p:sp>
        <p:nvSpPr>
          <p:cNvPr id="2039" name="Google Shape;2039;p1"/>
          <p:cNvSpPr txBox="1"/>
          <p:nvPr/>
        </p:nvSpPr>
        <p:spPr>
          <a:xfrm>
            <a:off x="-272989" y="3283420"/>
            <a:ext cx="9144000" cy="925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1">
              <a:lnSpc>
                <a:spcPct val="170000"/>
              </a:lnSpc>
              <a:spcBef>
                <a:spcPts val="0"/>
              </a:spcBef>
              <a:spcAft>
                <a:spcPts val="0"/>
              </a:spcAft>
              <a:buClr>
                <a:schemeClr val="accent1"/>
              </a:buClr>
              <a:buSzPts val="2800"/>
              <a:buFont typeface="Noto Sans Symbols"/>
              <a:buNone/>
            </a:pPr>
            <a:r>
              <a:rPr lang="en-US" sz="2800" b="1" i="0" u="none" strike="noStrike" cap="none">
                <a:solidFill>
                  <a:schemeClr val="dk1"/>
                </a:solidFill>
                <a:latin typeface="Arial"/>
                <a:ea typeface="Arial"/>
                <a:cs typeface="Arial"/>
                <a:sym typeface="Arial"/>
              </a:rPr>
              <a:t>إعداد الطالب / أيوب قاسم أيوب الأيوبي </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تحت اشراف / د.عبد السلام المرغني ميلاد بنور </a:t>
            </a:r>
            <a:endParaRPr sz="2800" b="0" i="0" u="none" strike="noStrike" cap="none">
              <a:solidFill>
                <a:schemeClr val="accent1"/>
              </a:solidFill>
              <a:latin typeface="Arial"/>
              <a:ea typeface="Arial"/>
              <a:cs typeface="Arial"/>
              <a:sym typeface="Arial"/>
            </a:endParaRPr>
          </a:p>
        </p:txBody>
      </p:sp>
      <p:sp>
        <p:nvSpPr>
          <p:cNvPr id="3" name="Title 3">
            <a:extLst>
              <a:ext uri="{FF2B5EF4-FFF2-40B4-BE49-F238E27FC236}">
                <a16:creationId xmlns:a16="http://schemas.microsoft.com/office/drawing/2014/main" id="{1C6E342E-80B1-B742-8C9C-7E5AD983703A}"/>
              </a:ext>
            </a:extLst>
          </p:cNvPr>
          <p:cNvSpPr txBox="1">
            <a:spLocks/>
          </p:cNvSpPr>
          <p:nvPr/>
        </p:nvSpPr>
        <p:spPr>
          <a:xfrm>
            <a:off x="-151965" y="2169148"/>
            <a:ext cx="8901953" cy="8542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altLang="ar-SA" sz="8000" b="1" kern="0">
                <a:solidFill>
                  <a:schemeClr val="accent1"/>
                </a:solidFill>
                <a:effectLst>
                  <a:outerShdw blurRad="38100" dist="38100" dir="2700000" algn="tl">
                    <a:srgbClr val="000000">
                      <a:alpha val="43137"/>
                    </a:srgbClr>
                  </a:outerShdw>
                </a:effectLst>
                <a:cs typeface="mohammad bold art 1" pitchFamily="2" charset="-78"/>
              </a:rPr>
              <a:t>موقع متجر الكتروني</a:t>
            </a:r>
            <a:r>
              <a:rPr lang="ar-SA" altLang="ar-SA" sz="8000" b="1" kern="0">
                <a:solidFill>
                  <a:schemeClr val="accent1"/>
                </a:solidFill>
                <a:effectLst>
                  <a:outerShdw blurRad="38100" dist="38100" dir="2700000" algn="tl">
                    <a:srgbClr val="000000">
                      <a:alpha val="43137"/>
                    </a:srgbClr>
                  </a:outerShdw>
                </a:effectLst>
                <a:cs typeface="mohammad bold art 1" pitchFamily="2" charset="-78"/>
              </a:rPr>
              <a:t> </a:t>
            </a:r>
            <a:endParaRPr lang="en-US" sz="80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762C5A-62EC-3C40-BCFB-14CDDA17E5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6">
            <a:extLst>
              <a:ext uri="{FF2B5EF4-FFF2-40B4-BE49-F238E27FC236}">
                <a16:creationId xmlns:a16="http://schemas.microsoft.com/office/drawing/2014/main" id="{FBDCA707-98C8-7740-A9E1-2BE6E3FEC51C}"/>
              </a:ext>
            </a:extLst>
          </p:cNvPr>
          <p:cNvPicPr>
            <a:picLocks noChangeAspect="1"/>
          </p:cNvPicPr>
          <p:nvPr/>
        </p:nvPicPr>
        <p:blipFill>
          <a:blip r:embed="rId2"/>
          <a:stretch>
            <a:fillRect/>
          </a:stretch>
        </p:blipFill>
        <p:spPr>
          <a:xfrm>
            <a:off x="-1" y="0"/>
            <a:ext cx="9233647" cy="5143500"/>
          </a:xfrm>
          <a:prstGeom prst="rect">
            <a:avLst/>
          </a:prstGeom>
        </p:spPr>
      </p:pic>
      <p:sp>
        <p:nvSpPr>
          <p:cNvPr id="8" name="Google Shape;2057;p5">
            <a:extLst>
              <a:ext uri="{FF2B5EF4-FFF2-40B4-BE49-F238E27FC236}">
                <a16:creationId xmlns:a16="http://schemas.microsoft.com/office/drawing/2014/main" id="{AB9260CD-BB97-B343-8D81-B5F700C33264}"/>
              </a:ext>
            </a:extLst>
          </p:cNvPr>
          <p:cNvSpPr txBox="1">
            <a:spLocks noGrp="1"/>
          </p:cNvSpPr>
          <p:nvPr>
            <p:ph type="title"/>
          </p:nvPr>
        </p:nvSpPr>
        <p:spPr>
          <a:xfrm>
            <a:off x="2528047" y="254916"/>
            <a:ext cx="6961022" cy="846556"/>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الخطأ </a:t>
            </a:r>
            <a:endParaRPr sz="6000" b="0" i="0" u="none" strike="noStrike" cap="none">
              <a:solidFill>
                <a:srgbClr val="515770"/>
              </a:solidFill>
              <a:latin typeface="Arial"/>
              <a:ea typeface="Arial"/>
              <a:cs typeface="Arial"/>
              <a:sym typeface="Arial"/>
            </a:endParaRPr>
          </a:p>
        </p:txBody>
      </p:sp>
      <p:pic>
        <p:nvPicPr>
          <p:cNvPr id="12" name="Google Shape;2058;p5">
            <a:extLst>
              <a:ext uri="{FF2B5EF4-FFF2-40B4-BE49-F238E27FC236}">
                <a16:creationId xmlns:a16="http://schemas.microsoft.com/office/drawing/2014/main" id="{B7AFA868-DB48-FF43-AC99-A3F720AA7D41}"/>
              </a:ext>
            </a:extLst>
          </p:cNvPr>
          <p:cNvPicPr preferRelativeResize="0"/>
          <p:nvPr/>
        </p:nvPicPr>
        <p:blipFill rotWithShape="1">
          <a:blip r:embed="rId3">
            <a:alphaModFix/>
          </a:blip>
          <a:srcRect b="4351"/>
          <a:stretch/>
        </p:blipFill>
        <p:spPr>
          <a:xfrm>
            <a:off x="901102" y="1139622"/>
            <a:ext cx="7341798" cy="360956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376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9B958A-9230-EC4F-81E7-936C693A76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6">
            <a:extLst>
              <a:ext uri="{FF2B5EF4-FFF2-40B4-BE49-F238E27FC236}">
                <a16:creationId xmlns:a16="http://schemas.microsoft.com/office/drawing/2014/main" id="{0B5A177E-13F7-8344-9AE2-993B3D54811E}"/>
              </a:ext>
            </a:extLst>
          </p:cNvPr>
          <p:cNvPicPr>
            <a:picLocks noChangeAspect="1"/>
          </p:cNvPicPr>
          <p:nvPr/>
        </p:nvPicPr>
        <p:blipFill>
          <a:blip r:embed="rId2"/>
          <a:stretch>
            <a:fillRect/>
          </a:stretch>
        </p:blipFill>
        <p:spPr>
          <a:xfrm>
            <a:off x="-1" y="0"/>
            <a:ext cx="9206753" cy="5143500"/>
          </a:xfrm>
          <a:prstGeom prst="rect">
            <a:avLst/>
          </a:prstGeom>
        </p:spPr>
      </p:pic>
      <p:sp>
        <p:nvSpPr>
          <p:cNvPr id="8" name="Google Shape;2062;p6">
            <a:extLst>
              <a:ext uri="{FF2B5EF4-FFF2-40B4-BE49-F238E27FC236}">
                <a16:creationId xmlns:a16="http://schemas.microsoft.com/office/drawing/2014/main" id="{CFC4855E-76C6-C14B-8398-E0023C720F87}"/>
              </a:ext>
            </a:extLst>
          </p:cNvPr>
          <p:cNvSpPr txBox="1">
            <a:spLocks noGrp="1"/>
          </p:cNvSpPr>
          <p:nvPr>
            <p:ph type="title"/>
          </p:nvPr>
        </p:nvSpPr>
        <p:spPr>
          <a:xfrm>
            <a:off x="582847" y="228855"/>
            <a:ext cx="8561153" cy="690282"/>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تسجيل الدخول </a:t>
            </a:r>
            <a:endParaRPr sz="6000" b="0" i="0" u="none" strike="noStrike" cap="none">
              <a:solidFill>
                <a:srgbClr val="515770"/>
              </a:solidFill>
              <a:latin typeface="Arial"/>
              <a:ea typeface="Arial"/>
              <a:cs typeface="Arial"/>
              <a:sym typeface="Arial"/>
            </a:endParaRPr>
          </a:p>
        </p:txBody>
      </p:sp>
      <p:pic>
        <p:nvPicPr>
          <p:cNvPr id="10" name="Google Shape;2063;p6">
            <a:extLst>
              <a:ext uri="{FF2B5EF4-FFF2-40B4-BE49-F238E27FC236}">
                <a16:creationId xmlns:a16="http://schemas.microsoft.com/office/drawing/2014/main" id="{A2D66E54-6D04-1A45-9DA2-055B76891280}"/>
              </a:ext>
            </a:extLst>
          </p:cNvPr>
          <p:cNvPicPr preferRelativeResize="0"/>
          <p:nvPr/>
        </p:nvPicPr>
        <p:blipFill rotWithShape="1">
          <a:blip r:embed="rId3">
            <a:alphaModFix/>
          </a:blip>
          <a:srcRect/>
          <a:stretch/>
        </p:blipFill>
        <p:spPr>
          <a:xfrm>
            <a:off x="1479177" y="1147991"/>
            <a:ext cx="6405281" cy="3488759"/>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23195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2BB191B-4D9F-FA4A-A901-783D50E14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6">
            <a:extLst>
              <a:ext uri="{FF2B5EF4-FFF2-40B4-BE49-F238E27FC236}">
                <a16:creationId xmlns:a16="http://schemas.microsoft.com/office/drawing/2014/main" id="{23EB8415-5D25-734E-A938-5024CDBD0425}"/>
              </a:ext>
            </a:extLst>
          </p:cNvPr>
          <p:cNvPicPr>
            <a:picLocks noChangeAspect="1"/>
          </p:cNvPicPr>
          <p:nvPr/>
        </p:nvPicPr>
        <p:blipFill>
          <a:blip r:embed="rId2"/>
          <a:stretch>
            <a:fillRect/>
          </a:stretch>
        </p:blipFill>
        <p:spPr>
          <a:xfrm>
            <a:off x="0" y="0"/>
            <a:ext cx="9242612" cy="5143500"/>
          </a:xfrm>
          <a:prstGeom prst="rect">
            <a:avLst/>
          </a:prstGeom>
        </p:spPr>
      </p:pic>
      <p:sp>
        <p:nvSpPr>
          <p:cNvPr id="8" name="Google Shape;2067;p7">
            <a:extLst>
              <a:ext uri="{FF2B5EF4-FFF2-40B4-BE49-F238E27FC236}">
                <a16:creationId xmlns:a16="http://schemas.microsoft.com/office/drawing/2014/main" id="{31649F5D-1E15-0249-9E15-5C21F061A015}"/>
              </a:ext>
            </a:extLst>
          </p:cNvPr>
          <p:cNvSpPr txBox="1">
            <a:spLocks noGrp="1"/>
          </p:cNvSpPr>
          <p:nvPr>
            <p:ph type="title"/>
          </p:nvPr>
        </p:nvSpPr>
        <p:spPr>
          <a:xfrm>
            <a:off x="-242065" y="179294"/>
            <a:ext cx="9242612" cy="582721"/>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لوحة التحكم للمدير </a:t>
            </a:r>
            <a:endParaRPr sz="6000" b="0" i="0" u="none" strike="noStrike" cap="none">
              <a:solidFill>
                <a:srgbClr val="515770"/>
              </a:solidFill>
              <a:latin typeface="Arial"/>
              <a:ea typeface="Arial"/>
              <a:cs typeface="Arial"/>
              <a:sym typeface="Arial"/>
            </a:endParaRPr>
          </a:p>
        </p:txBody>
      </p:sp>
      <p:pic>
        <p:nvPicPr>
          <p:cNvPr id="10" name="Google Shape;2068;p7">
            <a:extLst>
              <a:ext uri="{FF2B5EF4-FFF2-40B4-BE49-F238E27FC236}">
                <a16:creationId xmlns:a16="http://schemas.microsoft.com/office/drawing/2014/main" id="{27190D4D-A759-FA44-B58F-A4CFB87ED51A}"/>
              </a:ext>
            </a:extLst>
          </p:cNvPr>
          <p:cNvPicPr preferRelativeResize="0"/>
          <p:nvPr/>
        </p:nvPicPr>
        <p:blipFill rotWithShape="1">
          <a:blip r:embed="rId3">
            <a:alphaModFix/>
          </a:blip>
          <a:srcRect b="6699"/>
          <a:stretch/>
        </p:blipFill>
        <p:spPr>
          <a:xfrm>
            <a:off x="655023" y="1090710"/>
            <a:ext cx="7857315" cy="3732675"/>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516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AFDEA7-B3CB-6A45-BE0F-2C7C1CBD4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6">
            <a:extLst>
              <a:ext uri="{FF2B5EF4-FFF2-40B4-BE49-F238E27FC236}">
                <a16:creationId xmlns:a16="http://schemas.microsoft.com/office/drawing/2014/main" id="{0BE73111-796F-8441-AFA3-6B6A94D8BA7D}"/>
              </a:ext>
            </a:extLst>
          </p:cNvPr>
          <p:cNvPicPr>
            <a:picLocks noChangeAspect="1"/>
          </p:cNvPicPr>
          <p:nvPr/>
        </p:nvPicPr>
        <p:blipFill rotWithShape="1">
          <a:blip r:embed="rId2"/>
          <a:srcRect b="12331"/>
          <a:stretch/>
        </p:blipFill>
        <p:spPr>
          <a:xfrm>
            <a:off x="0" y="0"/>
            <a:ext cx="9144000" cy="4509247"/>
          </a:xfrm>
          <a:prstGeom prst="rect">
            <a:avLst/>
          </a:prstGeom>
        </p:spPr>
      </p:pic>
      <p:sp>
        <p:nvSpPr>
          <p:cNvPr id="8" name="Google Shape;2072;p8">
            <a:extLst>
              <a:ext uri="{FF2B5EF4-FFF2-40B4-BE49-F238E27FC236}">
                <a16:creationId xmlns:a16="http://schemas.microsoft.com/office/drawing/2014/main" id="{8D3AE311-4062-0840-9A54-444D29641883}"/>
              </a:ext>
            </a:extLst>
          </p:cNvPr>
          <p:cNvSpPr txBox="1">
            <a:spLocks noGrp="1"/>
          </p:cNvSpPr>
          <p:nvPr>
            <p:ph type="title"/>
          </p:nvPr>
        </p:nvSpPr>
        <p:spPr>
          <a:xfrm>
            <a:off x="-532442" y="244110"/>
            <a:ext cx="10208884" cy="578141"/>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لوحة التحكم للمستخدمين </a:t>
            </a:r>
            <a:endParaRPr b="0" i="0" u="none" strike="noStrike" cap="none">
              <a:solidFill>
                <a:srgbClr val="515770"/>
              </a:solidFill>
              <a:latin typeface="Arial"/>
              <a:ea typeface="Arial"/>
              <a:cs typeface="Arial"/>
              <a:sym typeface="Arial"/>
            </a:endParaRPr>
          </a:p>
        </p:txBody>
      </p:sp>
      <p:pic>
        <p:nvPicPr>
          <p:cNvPr id="10" name="Google Shape;2073;p8">
            <a:extLst>
              <a:ext uri="{FF2B5EF4-FFF2-40B4-BE49-F238E27FC236}">
                <a16:creationId xmlns:a16="http://schemas.microsoft.com/office/drawing/2014/main" id="{D43B8AB7-6BB4-9A40-9766-E35B8DFFC276}"/>
              </a:ext>
            </a:extLst>
          </p:cNvPr>
          <p:cNvPicPr preferRelativeResize="0"/>
          <p:nvPr/>
        </p:nvPicPr>
        <p:blipFill rotWithShape="1">
          <a:blip r:embed="rId3">
            <a:alphaModFix/>
          </a:blip>
          <a:srcRect b="3530"/>
          <a:stretch/>
        </p:blipFill>
        <p:spPr>
          <a:xfrm>
            <a:off x="655582" y="1153848"/>
            <a:ext cx="7506715" cy="368699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34193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itle 3">
            <a:extLst>
              <a:ext uri="{FF2B5EF4-FFF2-40B4-BE49-F238E27FC236}">
                <a16:creationId xmlns:a16="http://schemas.microsoft.com/office/drawing/2014/main" id="{3AED5A9B-4A79-E14D-8A76-36517F8D380D}"/>
              </a:ext>
            </a:extLst>
          </p:cNvPr>
          <p:cNvSpPr txBox="1">
            <a:spLocks/>
          </p:cNvSpPr>
          <p:nvPr/>
        </p:nvSpPr>
        <p:spPr>
          <a:xfrm>
            <a:off x="842682" y="1633694"/>
            <a:ext cx="6290205" cy="1876111"/>
          </a:xfrm>
          <a:prstGeom prst="rect">
            <a:avLst/>
          </a:prstGeom>
        </p:spPr>
        <p:txBody>
          <a:bodyPr>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altLang="ar-SA" sz="9600" b="1">
                <a:solidFill>
                  <a:schemeClr val="accent1"/>
                </a:solidFill>
                <a:effectLst>
                  <a:outerShdw blurRad="38100" dist="38100" dir="2700000" algn="tl">
                    <a:srgbClr val="000000">
                      <a:alpha val="43137"/>
                    </a:srgbClr>
                  </a:outerShdw>
                </a:effectLst>
                <a:cs typeface="mohammad bold art 1" pitchFamily="2" charset="-78"/>
              </a:rPr>
              <a:t>مميزات</a:t>
            </a:r>
            <a:r>
              <a:rPr lang="ar-SA" altLang="ar-SA" sz="9600" b="1">
                <a:solidFill>
                  <a:schemeClr val="accent1"/>
                </a:solidFill>
                <a:effectLst>
                  <a:outerShdw blurRad="38100" dist="38100" dir="2700000" algn="tl">
                    <a:srgbClr val="000000">
                      <a:alpha val="43137"/>
                    </a:srgbClr>
                  </a:outerShdw>
                </a:effectLst>
                <a:cs typeface="mohammad bold art 1" pitchFamily="2" charset="-78"/>
              </a:rPr>
              <a:t> </a:t>
            </a:r>
            <a:r>
              <a:rPr lang="en-US" altLang="ar-SA" sz="9600" b="1">
                <a:solidFill>
                  <a:schemeClr val="accent1"/>
                </a:solidFill>
                <a:effectLst>
                  <a:outerShdw blurRad="38100" dist="38100" dir="2700000" algn="tl">
                    <a:srgbClr val="000000">
                      <a:alpha val="43137"/>
                    </a:srgbClr>
                  </a:outerShdw>
                </a:effectLst>
                <a:cs typeface="mohammad bold art 1" pitchFamily="2" charset="-78"/>
              </a:rPr>
              <a:t>النظام </a:t>
            </a:r>
            <a:endParaRPr lang="en-US" sz="9600" dirty="0"/>
          </a:p>
        </p:txBody>
      </p:sp>
    </p:spTree>
    <p:extLst>
      <p:ext uri="{BB962C8B-B14F-4D97-AF65-F5344CB8AC3E}">
        <p14:creationId xmlns:p14="http://schemas.microsoft.com/office/powerpoint/2010/main" val="13506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accent2"/>
                </a:solidFill>
              </a:rPr>
              <a:t>15</a:t>
            </a:fld>
            <a:endParaRPr>
              <a:solidFill>
                <a:schemeClr val="accent2"/>
              </a:solidFill>
            </a:endParaRPr>
          </a:p>
        </p:txBody>
      </p:sp>
      <p:grpSp>
        <p:nvGrpSpPr>
          <p:cNvPr id="2010" name="Google Shape;2010;p5"/>
          <p:cNvGrpSpPr/>
          <p:nvPr/>
        </p:nvGrpSpPr>
        <p:grpSpPr>
          <a:xfrm>
            <a:off x="4179498" y="640941"/>
            <a:ext cx="1842985" cy="3822716"/>
            <a:chOff x="2547150" y="238125"/>
            <a:chExt cx="2525675" cy="5238750"/>
          </a:xfrm>
        </p:grpSpPr>
        <p:sp>
          <p:nvSpPr>
            <p:cNvPr id="2011" name="Google Shape;2011;p5"/>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5"/>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5"/>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5"/>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15" name="Google Shape;2015;p5"/>
          <p:cNvPicPr preferRelativeResize="0"/>
          <p:nvPr/>
        </p:nvPicPr>
        <p:blipFill rotWithShape="1">
          <a:blip r:embed="rId3">
            <a:alphaModFix/>
          </a:blip>
          <a:srcRect/>
          <a:stretch/>
        </p:blipFill>
        <p:spPr>
          <a:xfrm>
            <a:off x="4227456" y="957208"/>
            <a:ext cx="1745699" cy="3190182"/>
          </a:xfrm>
          <a:prstGeom prst="rect">
            <a:avLst/>
          </a:prstGeom>
          <a:noFill/>
          <a:ln>
            <a:noFill/>
          </a:ln>
        </p:spPr>
      </p:pic>
      <p:grpSp>
        <p:nvGrpSpPr>
          <p:cNvPr id="2016" name="Google Shape;2016;p5"/>
          <p:cNvGrpSpPr/>
          <p:nvPr/>
        </p:nvGrpSpPr>
        <p:grpSpPr>
          <a:xfrm>
            <a:off x="6444626" y="612579"/>
            <a:ext cx="2384344" cy="3610547"/>
            <a:chOff x="2112475" y="238125"/>
            <a:chExt cx="3395050" cy="5238750"/>
          </a:xfrm>
        </p:grpSpPr>
        <p:sp>
          <p:nvSpPr>
            <p:cNvPr id="2017" name="Google Shape;2017;p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21" name="Google Shape;2021;p5"/>
          <p:cNvPicPr preferRelativeResize="0"/>
          <p:nvPr/>
        </p:nvPicPr>
        <p:blipFill rotWithShape="1">
          <a:blip r:embed="rId3">
            <a:alphaModFix/>
          </a:blip>
          <a:srcRect/>
          <a:stretch/>
        </p:blipFill>
        <p:spPr>
          <a:xfrm>
            <a:off x="6500042" y="946801"/>
            <a:ext cx="2273511" cy="2987312"/>
          </a:xfrm>
          <a:prstGeom prst="rect">
            <a:avLst/>
          </a:prstGeom>
          <a:noFill/>
          <a:ln>
            <a:noFill/>
          </a:ln>
        </p:spPr>
      </p:pic>
      <p:grpSp>
        <p:nvGrpSpPr>
          <p:cNvPr id="2022" name="Google Shape;2022;p5"/>
          <p:cNvGrpSpPr/>
          <p:nvPr/>
        </p:nvGrpSpPr>
        <p:grpSpPr>
          <a:xfrm>
            <a:off x="4335271" y="2482418"/>
            <a:ext cx="4542205" cy="2622886"/>
            <a:chOff x="1177450" y="241631"/>
            <a:chExt cx="6173152" cy="3616776"/>
          </a:xfrm>
        </p:grpSpPr>
        <p:sp>
          <p:nvSpPr>
            <p:cNvPr id="2023" name="Google Shape;2023;p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4" name="Google Shape;2024;p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298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5" name="Google Shape;2025;p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6" name="Google Shape;2026;p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pic>
        <p:nvPicPr>
          <p:cNvPr id="2027" name="Google Shape;2027;p5"/>
          <p:cNvPicPr preferRelativeResize="0"/>
          <p:nvPr/>
        </p:nvPicPr>
        <p:blipFill rotWithShape="1">
          <a:blip r:embed="rId4">
            <a:alphaModFix/>
          </a:blip>
          <a:srcRect/>
          <a:stretch/>
        </p:blipFill>
        <p:spPr>
          <a:xfrm>
            <a:off x="4791364" y="2622176"/>
            <a:ext cx="3586153" cy="2220983"/>
          </a:xfrm>
          <a:prstGeom prst="rect">
            <a:avLst/>
          </a:prstGeom>
          <a:noFill/>
          <a:ln>
            <a:noFill/>
          </a:ln>
        </p:spPr>
      </p:pic>
      <p:pic>
        <p:nvPicPr>
          <p:cNvPr id="2028" name="Google Shape;2028;p5"/>
          <p:cNvPicPr preferRelativeResize="0"/>
          <p:nvPr/>
        </p:nvPicPr>
        <p:blipFill rotWithShape="1">
          <a:blip r:embed="rId5">
            <a:alphaModFix/>
          </a:blip>
          <a:srcRect/>
          <a:stretch/>
        </p:blipFill>
        <p:spPr>
          <a:xfrm>
            <a:off x="4762473" y="2622176"/>
            <a:ext cx="3678600" cy="2331320"/>
          </a:xfrm>
          <a:prstGeom prst="rect">
            <a:avLst/>
          </a:prstGeom>
          <a:noFill/>
          <a:ln>
            <a:noFill/>
          </a:ln>
        </p:spPr>
      </p:pic>
      <p:sp>
        <p:nvSpPr>
          <p:cNvPr id="2029" name="Google Shape;2029;p5"/>
          <p:cNvSpPr txBox="1"/>
          <p:nvPr/>
        </p:nvSpPr>
        <p:spPr>
          <a:xfrm>
            <a:off x="36432" y="1133233"/>
            <a:ext cx="3951300" cy="1349100"/>
          </a:xfrm>
          <a:prstGeom prst="rect">
            <a:avLst/>
          </a:prstGeom>
          <a:noFill/>
          <a:ln>
            <a:noFill/>
          </a:ln>
        </p:spPr>
        <p:txBody>
          <a:bodyPr spcFirstLastPara="1" wrap="square" lIns="0" tIns="0" rIns="0" bIns="0" anchor="t" anchorCtr="0">
            <a:noAutofit/>
          </a:bodyPr>
          <a:lstStyle/>
          <a:p>
            <a:pPr marL="0" marR="0" lvl="0" indent="0" algn="r" rtl="1">
              <a:lnSpc>
                <a:spcPct val="110000"/>
              </a:lnSpc>
              <a:spcBef>
                <a:spcPts val="600"/>
              </a:spcBef>
              <a:spcAft>
                <a:spcPts val="0"/>
              </a:spcAft>
              <a:buClr>
                <a:schemeClr val="accent1"/>
              </a:buClr>
              <a:buSzPts val="1800"/>
              <a:buFont typeface="Barlow Light"/>
              <a:buNone/>
            </a:pPr>
            <a:r>
              <a:rPr lang="en-US" sz="3000" b="1" i="0" u="none" strike="noStrike" cap="none">
                <a:solidFill>
                  <a:schemeClr val="lt1"/>
                </a:solidFill>
                <a:latin typeface="Raleway Thin"/>
                <a:ea typeface="Raleway Thin"/>
                <a:cs typeface="Raleway Thin"/>
                <a:sym typeface="Raleway Thin"/>
              </a:rPr>
              <a:t>تصميم متجاوب</a:t>
            </a:r>
            <a:r>
              <a:rPr lang="en-US" sz="3000" b="1">
                <a:solidFill>
                  <a:schemeClr val="lt1"/>
                </a:solidFill>
                <a:latin typeface="Raleway Thin"/>
                <a:ea typeface="Raleway Thin"/>
                <a:cs typeface="Raleway Thin"/>
                <a:sym typeface="Raleway Thin"/>
              </a:rPr>
              <a:t> </a:t>
            </a:r>
            <a:r>
              <a:rPr lang="en-US" sz="3000" b="1" i="0" u="none" strike="noStrike" cap="none">
                <a:solidFill>
                  <a:schemeClr val="lt1"/>
                </a:solidFill>
                <a:latin typeface="Raleway Thin"/>
                <a:ea typeface="Raleway Thin"/>
                <a:cs typeface="Raleway Thin"/>
                <a:sym typeface="Raleway Thin"/>
              </a:rPr>
              <a:t>: </a:t>
            </a:r>
            <a:endParaRPr/>
          </a:p>
          <a:p>
            <a:pPr marL="0" marR="0" lvl="0" indent="0" algn="r" rtl="0">
              <a:lnSpc>
                <a:spcPct val="110000"/>
              </a:lnSpc>
              <a:spcBef>
                <a:spcPts val="600"/>
              </a:spcBef>
              <a:spcAft>
                <a:spcPts val="0"/>
              </a:spcAft>
              <a:buClr>
                <a:schemeClr val="accent1"/>
              </a:buClr>
              <a:buSzPts val="1800"/>
              <a:buFont typeface="Barlow Light"/>
              <a:buNone/>
            </a:pPr>
            <a:endParaRPr sz="3000" b="0" i="0" u="none" strike="noStrike" cap="none">
              <a:solidFill>
                <a:schemeClr val="lt1"/>
              </a:solidFill>
              <a:latin typeface="Raleway Thin"/>
              <a:ea typeface="Raleway Thin"/>
              <a:cs typeface="Raleway Thin"/>
              <a:sym typeface="Raleway Thin"/>
            </a:endParaRPr>
          </a:p>
          <a:p>
            <a:pPr marL="0" marR="0" lvl="0" indent="0" algn="r" rtl="1">
              <a:lnSpc>
                <a:spcPct val="110000"/>
              </a:lnSpc>
              <a:spcBef>
                <a:spcPts val="600"/>
              </a:spcBef>
              <a:spcAft>
                <a:spcPts val="0"/>
              </a:spcAft>
              <a:buClr>
                <a:schemeClr val="accent1"/>
              </a:buClr>
              <a:buSzPts val="1800"/>
              <a:buFont typeface="Barlow Light"/>
              <a:buNone/>
            </a:pPr>
            <a:r>
              <a:rPr lang="en-US" sz="2400" b="0" i="0" u="none" strike="noStrike" cap="none">
                <a:solidFill>
                  <a:schemeClr val="lt1"/>
                </a:solidFill>
                <a:latin typeface="Barlow Light"/>
                <a:ea typeface="Barlow Light"/>
                <a:cs typeface="Barlow Light"/>
                <a:sym typeface="Barlow Light"/>
              </a:rPr>
              <a:t>يقوم الموقع بالتكيف تلقائيًا مع حجم الشاشة سواء كانت هاتفًا محمولًا، جهازًا لوحيًا أو كمبيوترًا مكتبيًا. هذا يتيح للمستخدمين رؤية المحتوى بوضوح وسهولة على أي جهاز.</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6"/>
          <p:cNvSpPr txBox="1">
            <a:spLocks noGrp="1"/>
          </p:cNvSpPr>
          <p:nvPr>
            <p:ph type="body" idx="4294967295"/>
          </p:nvPr>
        </p:nvSpPr>
        <p:spPr>
          <a:xfrm>
            <a:off x="269320" y="737518"/>
            <a:ext cx="4620900" cy="1952400"/>
          </a:xfrm>
          <a:prstGeom prst="rect">
            <a:avLst/>
          </a:prstGeom>
          <a:noFill/>
          <a:ln>
            <a:noFill/>
          </a:ln>
        </p:spPr>
        <p:txBody>
          <a:bodyPr spcFirstLastPara="1" wrap="square" lIns="0" tIns="0" rIns="0" bIns="0" anchor="t" anchorCtr="0">
            <a:noAutofit/>
          </a:bodyPr>
          <a:lstStyle/>
          <a:p>
            <a:pPr marL="0" lvl="0" indent="0" algn="r" rtl="1">
              <a:lnSpc>
                <a:spcPct val="110000"/>
              </a:lnSpc>
              <a:spcBef>
                <a:spcPts val="600"/>
              </a:spcBef>
              <a:spcAft>
                <a:spcPts val="0"/>
              </a:spcAft>
              <a:buSzPts val="1800"/>
              <a:buNone/>
            </a:pPr>
            <a:r>
              <a:rPr lang="en-US" sz="3000" b="1">
                <a:solidFill>
                  <a:schemeClr val="lt1"/>
                </a:solidFill>
                <a:latin typeface="Raleway Thin"/>
                <a:ea typeface="Raleway Thin"/>
                <a:cs typeface="Raleway Thin"/>
                <a:sym typeface="Raleway Thin"/>
              </a:rPr>
              <a:t>تجربة مستخدم مريحة :</a:t>
            </a:r>
            <a:r>
              <a:rPr lang="en-US" sz="3000">
                <a:solidFill>
                  <a:schemeClr val="lt1"/>
                </a:solidFill>
                <a:latin typeface="Raleway Thin"/>
                <a:ea typeface="Raleway Thin"/>
                <a:cs typeface="Raleway Thin"/>
                <a:sym typeface="Raleway Thin"/>
              </a:rPr>
              <a:t> </a:t>
            </a:r>
            <a:endParaRPr/>
          </a:p>
          <a:p>
            <a:pPr marL="0" lvl="0" indent="0" algn="r" rtl="0">
              <a:lnSpc>
                <a:spcPct val="110000"/>
              </a:lnSpc>
              <a:spcBef>
                <a:spcPts val="600"/>
              </a:spcBef>
              <a:spcAft>
                <a:spcPts val="0"/>
              </a:spcAft>
              <a:buSzPts val="1800"/>
              <a:buNone/>
            </a:pPr>
            <a:endParaRPr sz="3000">
              <a:solidFill>
                <a:schemeClr val="lt1"/>
              </a:solidFill>
              <a:latin typeface="Raleway Thin"/>
              <a:ea typeface="Raleway Thin"/>
              <a:cs typeface="Raleway Thin"/>
              <a:sym typeface="Raleway Thin"/>
            </a:endParaRPr>
          </a:p>
          <a:p>
            <a:pPr marL="0" lvl="0" indent="0" algn="r" rtl="1">
              <a:lnSpc>
                <a:spcPct val="110000"/>
              </a:lnSpc>
              <a:spcBef>
                <a:spcPts val="600"/>
              </a:spcBef>
              <a:spcAft>
                <a:spcPts val="0"/>
              </a:spcAft>
              <a:buSzPts val="1800"/>
              <a:buNone/>
            </a:pPr>
            <a:r>
              <a:rPr lang="en-US" sz="2400">
                <a:solidFill>
                  <a:schemeClr val="lt1"/>
                </a:solidFill>
              </a:rPr>
              <a:t>يتميز الموقع بسهولة الاستخدام وتوفير تجربة مريحة للمستخدمين. ويتميز التصميم بالبساطة والأناقة، مع استخدام ألوان متناسقة وتخطيط واضح. ويوفر التنقل بين الصفحات بسهولة ووضوحًا، مما يسهل على المستخدمين تصفح الموقع والعثور على المعلومات المطلوبة .</a:t>
            </a:r>
            <a:endParaRPr sz="2400">
              <a:solidFill>
                <a:schemeClr val="lt1"/>
              </a:solidFill>
            </a:endParaRPr>
          </a:p>
        </p:txBody>
      </p:sp>
      <p:sp>
        <p:nvSpPr>
          <p:cNvPr id="2032" name="Google Shape;2032;p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accent2"/>
                </a:solidFill>
              </a:rPr>
              <a:t>16</a:t>
            </a:fld>
            <a:endParaRPr>
              <a:solidFill>
                <a:schemeClr val="accent2"/>
              </a:solidFill>
            </a:endParaRPr>
          </a:p>
        </p:txBody>
      </p:sp>
      <p:pic>
        <p:nvPicPr>
          <p:cNvPr id="2033" name="Google Shape;2033;p6"/>
          <p:cNvPicPr preferRelativeResize="0"/>
          <p:nvPr/>
        </p:nvPicPr>
        <p:blipFill>
          <a:blip r:embed="rId3">
            <a:alphaModFix/>
          </a:blip>
          <a:stretch>
            <a:fillRect/>
          </a:stretch>
        </p:blipFill>
        <p:spPr>
          <a:xfrm>
            <a:off x="4992828" y="1120550"/>
            <a:ext cx="3984800" cy="398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86D138-DBA0-234E-AE76-C9C19C3B1A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4">
            <a:extLst>
              <a:ext uri="{FF2B5EF4-FFF2-40B4-BE49-F238E27FC236}">
                <a16:creationId xmlns:a16="http://schemas.microsoft.com/office/drawing/2014/main" id="{AD82ACA2-41AC-0643-9623-8E09E27F4564}"/>
              </a:ext>
            </a:extLst>
          </p:cNvPr>
          <p:cNvPicPr>
            <a:picLocks noChangeAspect="1"/>
          </p:cNvPicPr>
          <p:nvPr/>
        </p:nvPicPr>
        <p:blipFill>
          <a:blip r:embed="rId2"/>
          <a:stretch>
            <a:fillRect/>
          </a:stretch>
        </p:blipFill>
        <p:spPr>
          <a:xfrm>
            <a:off x="833717" y="134469"/>
            <a:ext cx="7476565" cy="3843509"/>
          </a:xfrm>
          <a:prstGeom prst="rect">
            <a:avLst/>
          </a:prstGeom>
        </p:spPr>
      </p:pic>
      <p:sp>
        <p:nvSpPr>
          <p:cNvPr id="9" name="Google Shape;2031;p6">
            <a:extLst>
              <a:ext uri="{FF2B5EF4-FFF2-40B4-BE49-F238E27FC236}">
                <a16:creationId xmlns:a16="http://schemas.microsoft.com/office/drawing/2014/main" id="{F3FFB899-DB1C-6F43-B677-638F750F798E}"/>
              </a:ext>
            </a:extLst>
          </p:cNvPr>
          <p:cNvSpPr txBox="1">
            <a:spLocks/>
          </p:cNvSpPr>
          <p:nvPr/>
        </p:nvSpPr>
        <p:spPr>
          <a:xfrm>
            <a:off x="1201270" y="4234555"/>
            <a:ext cx="7109012" cy="6364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lgn="r" rtl="1">
              <a:buNone/>
            </a:pPr>
            <a:r>
              <a:rPr lang="en-US" sz="3000" b="1">
                <a:solidFill>
                  <a:schemeClr val="lt1"/>
                </a:solidFill>
                <a:latin typeface="Raleway Thin"/>
                <a:ea typeface="Raleway Thin"/>
                <a:cs typeface="Raleway Thin"/>
                <a:sym typeface="Raleway Thin"/>
              </a:rPr>
              <a:t>إمكانية</a:t>
            </a:r>
            <a:r>
              <a:rPr lang="ar-AE" sz="3000" b="1">
                <a:solidFill>
                  <a:schemeClr val="lt1"/>
                </a:solidFill>
                <a:latin typeface="Raleway Thin"/>
                <a:ea typeface="Raleway Thin"/>
                <a:cs typeface="Raleway Thin"/>
                <a:sym typeface="Raleway Thin"/>
              </a:rPr>
              <a:t> </a:t>
            </a:r>
            <a:r>
              <a:rPr lang="en-US" sz="3000" b="1">
                <a:solidFill>
                  <a:schemeClr val="lt1"/>
                </a:solidFill>
                <a:latin typeface="Raleway Thin"/>
                <a:ea typeface="Raleway Thin"/>
                <a:cs typeface="Raleway Thin"/>
                <a:sym typeface="Raleway Thin"/>
              </a:rPr>
              <a:t>إضافة أو تعديل أو حذف منتج دون تدخل برمجي.</a:t>
            </a:r>
            <a:r>
              <a:rPr lang="en-US" sz="3000">
                <a:solidFill>
                  <a:schemeClr val="lt1"/>
                </a:solidFill>
                <a:latin typeface="Raleway Thin"/>
                <a:ea typeface="Raleway Thin"/>
                <a:cs typeface="Raleway Thin"/>
                <a:sym typeface="Raleway Thin"/>
              </a:rPr>
              <a:t> </a:t>
            </a:r>
          </a:p>
          <a:p>
            <a:pPr marL="0" indent="0" algn="r">
              <a:buFont typeface="Barlow Light"/>
              <a:buNone/>
            </a:pPr>
            <a:endParaRPr lang="ar-AE" sz="3000">
              <a:solidFill>
                <a:schemeClr val="lt1"/>
              </a:solidFill>
              <a:latin typeface="Raleway Thin"/>
              <a:ea typeface="Raleway Thin"/>
              <a:cs typeface="Raleway Thin"/>
              <a:sym typeface="Raleway Thin"/>
            </a:endParaRPr>
          </a:p>
          <a:p>
            <a:pPr marL="0" indent="0" algn="r" rtl="1">
              <a:buFont typeface="Barlow Light"/>
              <a:buNone/>
            </a:pPr>
            <a:endParaRPr lang="ar-AE" sz="2400">
              <a:solidFill>
                <a:schemeClr val="lt1"/>
              </a:solidFill>
            </a:endParaRPr>
          </a:p>
        </p:txBody>
      </p:sp>
    </p:spTree>
    <p:extLst>
      <p:ext uri="{BB962C8B-B14F-4D97-AF65-F5344CB8AC3E}">
        <p14:creationId xmlns:p14="http://schemas.microsoft.com/office/powerpoint/2010/main" val="286812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90;p1">
            <a:extLst>
              <a:ext uri="{FF2B5EF4-FFF2-40B4-BE49-F238E27FC236}">
                <a16:creationId xmlns:a16="http://schemas.microsoft.com/office/drawing/2014/main" id="{8BA09214-2BB4-0B46-9359-655E58A928B6}"/>
              </a:ext>
            </a:extLst>
          </p:cNvPr>
          <p:cNvSpPr txBox="1"/>
          <p:nvPr/>
        </p:nvSpPr>
        <p:spPr>
          <a:xfrm>
            <a:off x="2418735" y="1794201"/>
            <a:ext cx="3783107" cy="1322598"/>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4000"/>
              <a:buFont typeface="Arial"/>
              <a:buNone/>
            </a:pPr>
            <a:r>
              <a:rPr lang="en-US" sz="96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الخاتمه </a:t>
            </a:r>
            <a:endParaRPr sz="9600" b="0" i="0" u="none" strike="noStrike" cap="none">
              <a:solidFill>
                <a:srgbClr val="51577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15F4-B317-5D41-9BF1-E2EA04C00C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4EBAE2B-BBE1-8641-B195-609854F00C0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C914929-3F2E-7545-A8D7-BFBB3B65A77E}"/>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34B082AE-75C4-0044-AD8F-9AC38E929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6" name="Picture 6">
            <a:extLst>
              <a:ext uri="{FF2B5EF4-FFF2-40B4-BE49-F238E27FC236}">
                <a16:creationId xmlns:a16="http://schemas.microsoft.com/office/drawing/2014/main" id="{2C8D8F32-4A81-7248-9CB5-9E9998259B34}"/>
              </a:ext>
            </a:extLst>
          </p:cNvPr>
          <p:cNvPicPr>
            <a:picLocks noChangeAspect="1"/>
          </p:cNvPicPr>
          <p:nvPr/>
        </p:nvPicPr>
        <p:blipFill>
          <a:blip r:embed="rId2"/>
          <a:stretch>
            <a:fillRect/>
          </a:stretch>
        </p:blipFill>
        <p:spPr>
          <a:xfrm>
            <a:off x="-52988" y="0"/>
            <a:ext cx="9196988" cy="5143500"/>
          </a:xfrm>
          <a:prstGeom prst="rect">
            <a:avLst/>
          </a:prstGeom>
        </p:spPr>
      </p:pic>
      <p:sp>
        <p:nvSpPr>
          <p:cNvPr id="8" name="Google Shape;2071;p1">
            <a:extLst>
              <a:ext uri="{FF2B5EF4-FFF2-40B4-BE49-F238E27FC236}">
                <a16:creationId xmlns:a16="http://schemas.microsoft.com/office/drawing/2014/main" id="{27A4318D-17B1-D74D-94CD-EBAE0E145D23}"/>
              </a:ext>
            </a:extLst>
          </p:cNvPr>
          <p:cNvSpPr txBox="1"/>
          <p:nvPr/>
        </p:nvSpPr>
        <p:spPr>
          <a:xfrm>
            <a:off x="4941378" y="642448"/>
            <a:ext cx="5408700" cy="1082700"/>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Raleway Thin"/>
                <a:ea typeface="Raleway Thin"/>
                <a:cs typeface="Raleway Thin"/>
                <a:sym typeface="Raleway Thin"/>
              </a:rPr>
              <a:t>المقدمة</a:t>
            </a:r>
            <a:endParaRPr sz="6000" b="0" i="0" u="none" strike="noStrike" cap="none">
              <a:solidFill>
                <a:schemeClr val="accent2"/>
              </a:solidFill>
              <a:latin typeface="Raleway Thin"/>
              <a:ea typeface="Raleway Thin"/>
              <a:cs typeface="Raleway Thin"/>
              <a:sym typeface="Raleway Thin"/>
            </a:endParaRPr>
          </a:p>
        </p:txBody>
      </p:sp>
      <p:sp>
        <p:nvSpPr>
          <p:cNvPr id="10" name="Google Shape;2070;p1">
            <a:extLst>
              <a:ext uri="{FF2B5EF4-FFF2-40B4-BE49-F238E27FC236}">
                <a16:creationId xmlns:a16="http://schemas.microsoft.com/office/drawing/2014/main" id="{D339FA3A-6385-7E43-B312-8780C0088257}"/>
              </a:ext>
            </a:extLst>
          </p:cNvPr>
          <p:cNvSpPr txBox="1">
            <a:spLocks/>
          </p:cNvSpPr>
          <p:nvPr/>
        </p:nvSpPr>
        <p:spPr>
          <a:xfrm>
            <a:off x="620756" y="1527000"/>
            <a:ext cx="7849500" cy="278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r" rtl="1"/>
            <a:r>
              <a:rPr lang="ar-AE" sz="2000" b="1">
                <a:latin typeface="Calibri"/>
                <a:ea typeface="Calibri"/>
                <a:cs typeface="Calibri"/>
                <a:sym typeface="Calibri"/>
              </a:rPr>
              <a:t>نظراً للتطور الكبير والهائل في التكنولوجيا والتقنيات الحديثة التي تحدث في مجال الحاسبات وفروعها ولغات البرمجة المخـتلفة والأغراض والأســاليب، أصــبح مجال الحاسوب من أهم المجـــالات العلــمية  فهو ذو أهمية كبيرة بالنسبة للإنسان في حياته اليومية.</a:t>
            </a:r>
          </a:p>
          <a:p>
            <a:pPr algn="r" rtl="1"/>
            <a:r>
              <a:rPr lang="ar-AE" sz="2000" b="1">
                <a:latin typeface="Calibri"/>
                <a:ea typeface="Calibri"/>
                <a:cs typeface="Calibri"/>
                <a:sym typeface="Calibri"/>
              </a:rPr>
              <a:t>ولعل استخدام الحاسوب في متجر إلكتروني يعتبر ضروريًا في العصر الحالي نظرًا للفوائد العديدة التي يوفرها، مثل تسهيل عمليات الشراء وتحسين تجربة التسوق للعملاء وتوفير التكاليف وسهولة التوسع.</a:t>
            </a:r>
          </a:p>
          <a:p>
            <a:pPr indent="-228600" algn="r" rtl="1">
              <a:buFont typeface="Barlow Light"/>
              <a:buNone/>
            </a:pPr>
            <a:endParaRPr lang="ar-AE" sz="2400"/>
          </a:p>
        </p:txBody>
      </p:sp>
    </p:spTree>
    <p:extLst>
      <p:ext uri="{BB962C8B-B14F-4D97-AF65-F5344CB8AC3E}">
        <p14:creationId xmlns:p14="http://schemas.microsoft.com/office/powerpoint/2010/main" val="1219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p:tgtEl>
                                          <p:spTgt spid="1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p:tgtEl>
                                          <p:spTgt spid="1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endParaRPr/>
          </a:p>
        </p:txBody>
      </p:sp>
      <p:sp>
        <p:nvSpPr>
          <p:cNvPr id="2043" name="Google Shape;2043;p1"/>
          <p:cNvSpPr txBox="1">
            <a:spLocks noGrp="1"/>
          </p:cNvSpPr>
          <p:nvPr>
            <p:ph type="body" idx="1"/>
          </p:nvPr>
        </p:nvSpPr>
        <p:spPr>
          <a:xfrm>
            <a:off x="457200" y="1995750"/>
            <a:ext cx="5640900" cy="2640900"/>
          </a:xfrm>
          <a:prstGeom prst="rect">
            <a:avLst/>
          </a:prstGeom>
          <a:noFill/>
          <a:ln>
            <a:noFill/>
          </a:ln>
        </p:spPr>
        <p:txBody>
          <a:bodyPr spcFirstLastPara="1" wrap="square" lIns="0" tIns="0" rIns="0" bIns="0" anchor="t" anchorCtr="0">
            <a:noAutofit/>
          </a:bodyPr>
          <a:lstStyle/>
          <a:p>
            <a:pPr marL="457200" lvl="0" indent="-228600" algn="l" rtl="0">
              <a:lnSpc>
                <a:spcPct val="110000"/>
              </a:lnSpc>
              <a:spcBef>
                <a:spcPts val="600"/>
              </a:spcBef>
              <a:spcAft>
                <a:spcPts val="0"/>
              </a:spcAft>
              <a:buSzPts val="1800"/>
              <a:buNone/>
            </a:pPr>
            <a:endParaRPr/>
          </a:p>
        </p:txBody>
      </p:sp>
      <p:sp>
        <p:nvSpPr>
          <p:cNvPr id="2044" name="Google Shape;2044;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2045" name="Google Shape;2045;p1"/>
          <p:cNvPicPr preferRelativeResize="0"/>
          <p:nvPr/>
        </p:nvPicPr>
        <p:blipFill rotWithShape="1">
          <a:blip r:embed="rId2">
            <a:alphaModFix/>
          </a:blip>
          <a:srcRect/>
          <a:stretch/>
        </p:blipFill>
        <p:spPr>
          <a:xfrm>
            <a:off x="1" y="0"/>
            <a:ext cx="9206752" cy="5143501"/>
          </a:xfrm>
          <a:prstGeom prst="rect">
            <a:avLst/>
          </a:prstGeom>
          <a:noFill/>
          <a:ln>
            <a:noFill/>
          </a:ln>
        </p:spPr>
      </p:pic>
      <p:sp>
        <p:nvSpPr>
          <p:cNvPr id="2046" name="Google Shape;2046;p1"/>
          <p:cNvSpPr txBox="1"/>
          <p:nvPr/>
        </p:nvSpPr>
        <p:spPr>
          <a:xfrm>
            <a:off x="4713475" y="567448"/>
            <a:ext cx="4148700" cy="599276"/>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accent2"/>
              </a:buClr>
              <a:buSzPts val="4800"/>
              <a:buFont typeface="Raleway Thin"/>
              <a:buNone/>
            </a:pPr>
            <a:r>
              <a:rPr lang="ar-SA" altLang="ar-SA" sz="6000" b="1">
                <a:solidFill>
                  <a:schemeClr val="accent1"/>
                </a:solidFill>
                <a:effectLst>
                  <a:outerShdw blurRad="38100" dist="38100" dir="2700000" algn="tl">
                    <a:srgbClr val="000000">
                      <a:alpha val="43137"/>
                    </a:srgbClr>
                  </a:outerShdw>
                </a:effectLst>
                <a:cs typeface="mohammad bold art 1" pitchFamily="2" charset="-78"/>
              </a:rPr>
              <a:t>نبذة عن النظام</a:t>
            </a:r>
            <a:r>
              <a:rPr lang="en-US" sz="6000" b="1" i="0" u="none" strike="noStrike" cap="none">
                <a:solidFill>
                  <a:schemeClr val="accent1"/>
                </a:solidFill>
                <a:effectLst>
                  <a:outerShdw blurRad="38100" dist="38100" dir="2700000" algn="tl">
                    <a:srgbClr val="000000">
                      <a:alpha val="43137"/>
                    </a:srgbClr>
                  </a:outerShdw>
                </a:effectLst>
                <a:latin typeface="Raleway Thin"/>
                <a:ea typeface="Raleway Thin"/>
                <a:cs typeface="Raleway Thin"/>
                <a:sym typeface="Raleway Thin"/>
              </a:rPr>
              <a:t>  </a:t>
            </a:r>
            <a:endParaRPr sz="6000" b="0" i="0" u="none" strike="noStrike" cap="none">
              <a:solidFill>
                <a:schemeClr val="accent2"/>
              </a:solidFill>
              <a:latin typeface="Raleway Thin"/>
              <a:ea typeface="Raleway Thin"/>
              <a:cs typeface="Raleway Thin"/>
              <a:sym typeface="Raleway Thin"/>
            </a:endParaRPr>
          </a:p>
        </p:txBody>
      </p:sp>
      <p:sp>
        <p:nvSpPr>
          <p:cNvPr id="2047" name="Google Shape;2047;p1"/>
          <p:cNvSpPr txBox="1"/>
          <p:nvPr/>
        </p:nvSpPr>
        <p:spPr>
          <a:xfrm>
            <a:off x="777925" y="1335876"/>
            <a:ext cx="7871100" cy="2640900"/>
          </a:xfrm>
          <a:prstGeom prst="rect">
            <a:avLst/>
          </a:prstGeom>
          <a:noFill/>
          <a:ln>
            <a:noFill/>
          </a:ln>
        </p:spPr>
        <p:txBody>
          <a:bodyPr spcFirstLastPara="1" wrap="square" lIns="0" tIns="0" rIns="0" bIns="0" anchor="t" anchorCtr="0">
            <a:noAutofit/>
          </a:bodyPr>
          <a:lstStyle/>
          <a:p>
            <a:pPr marL="457200" marR="0" lvl="0" indent="-342900" algn="r" rtl="1">
              <a:lnSpc>
                <a:spcPct val="110000"/>
              </a:lnSpc>
              <a:spcBef>
                <a:spcPts val="600"/>
              </a:spcBef>
              <a:spcAft>
                <a:spcPts val="0"/>
              </a:spcAft>
              <a:buClr>
                <a:schemeClr val="accent1"/>
              </a:buClr>
              <a:buSzPts val="1800"/>
              <a:buFont typeface="Barlow Light"/>
              <a:buChar char="▸"/>
            </a:pPr>
            <a:r>
              <a:rPr lang="ar-AE" sz="2400" b="1" i="0" u="none" strike="noStrike" cap="none">
                <a:solidFill>
                  <a:schemeClr val="dk1"/>
                </a:solidFill>
                <a:latin typeface="Simplified Arabic"/>
                <a:ea typeface="Simplified Arabic"/>
                <a:cs typeface="Simplified Arabic"/>
                <a:sym typeface="Simplified Arabic"/>
              </a:rPr>
              <a:t>هو عبارة عن منصة على الإنترنت تتيح للمستخدمين شراء الملابس بكل سهولة وراحة ويعتبر الموقع حلاً ممتازًا لأولئك الذين يفضلون تجربة التسوق عبر الإنترنت ويرغبون في الوصول إلى مجموعة واسعة من المنتجات التي تجذب المستخدمين التي تناسب جميع الأذواق والأعمار.</a:t>
            </a:r>
            <a:endParaRPr lang="en-US" sz="2400" b="1" i="0" u="none" strike="noStrike" cap="none">
              <a:solidFill>
                <a:schemeClr val="dk1"/>
              </a:solidFill>
              <a:latin typeface="Simplified Arabic"/>
              <a:ea typeface="Simplified Arabic"/>
              <a:cs typeface="Simplified Arabic"/>
              <a:sym typeface="Simplified Arabic"/>
            </a:endParaRPr>
          </a:p>
          <a:p>
            <a:pPr marL="457200" marR="0" lvl="0" indent="-342900" algn="r" rtl="1">
              <a:lnSpc>
                <a:spcPct val="110000"/>
              </a:lnSpc>
              <a:spcBef>
                <a:spcPts val="600"/>
              </a:spcBef>
              <a:spcAft>
                <a:spcPts val="0"/>
              </a:spcAft>
              <a:buClr>
                <a:schemeClr val="accent1"/>
              </a:buClr>
              <a:buSzPts val="1800"/>
              <a:buFont typeface="Barlow Light"/>
              <a:buChar char="▸"/>
            </a:pPr>
            <a:r>
              <a:rPr lang="ar-AE" sz="2400" b="1" i="0" u="none" strike="noStrike" cap="none">
                <a:solidFill>
                  <a:schemeClr val="dk1"/>
                </a:solidFill>
                <a:latin typeface="Calibri"/>
                <a:ea typeface="Calibri"/>
                <a:cs typeface="Calibri"/>
                <a:sym typeface="Calibri"/>
              </a:rPr>
              <a:t>ويهدف </a:t>
            </a:r>
            <a:r>
              <a:rPr lang="en-US" sz="2400" b="1" i="0" u="none" strike="noStrike" cap="none">
                <a:solidFill>
                  <a:schemeClr val="dk1"/>
                </a:solidFill>
                <a:latin typeface="Calibri"/>
                <a:ea typeface="Calibri"/>
                <a:cs typeface="Calibri"/>
                <a:sym typeface="Calibri"/>
              </a:rPr>
              <a:t>ال</a:t>
            </a:r>
            <a:r>
              <a:rPr lang="ar-AE" sz="2400" b="1" i="0" u="none" strike="noStrike" cap="none">
                <a:solidFill>
                  <a:schemeClr val="dk1"/>
                </a:solidFill>
                <a:latin typeface="Calibri"/>
                <a:ea typeface="Calibri"/>
                <a:cs typeface="Calibri"/>
                <a:sym typeface="Calibri"/>
              </a:rPr>
              <a:t>متجر </a:t>
            </a:r>
            <a:r>
              <a:rPr lang="en-US" sz="2400" b="1" i="0" u="none" strike="noStrike" cap="none">
                <a:solidFill>
                  <a:schemeClr val="dk1"/>
                </a:solidFill>
                <a:latin typeface="Calibri"/>
                <a:ea typeface="Calibri"/>
                <a:cs typeface="Calibri"/>
                <a:sym typeface="Calibri"/>
              </a:rPr>
              <a:t>الإلكتروني </a:t>
            </a:r>
            <a:r>
              <a:rPr lang="ar-AE" sz="2400" b="1" i="0" u="none" strike="noStrike" cap="none">
                <a:solidFill>
                  <a:schemeClr val="dk1"/>
                </a:solidFill>
                <a:latin typeface="Calibri"/>
                <a:ea typeface="Calibri"/>
                <a:cs typeface="Calibri"/>
                <a:sym typeface="Calibri"/>
              </a:rPr>
              <a:t>تقديم مجموعة واسعة من ملابس الرجال والنساء والأطفال لمختلف المناسبات.</a:t>
            </a:r>
            <a:endParaRPr sz="2400" b="1" i="0" u="none" strike="noStrike" cap="none">
              <a:solidFill>
                <a:schemeClr val="dk1"/>
              </a:solidFill>
              <a:latin typeface="Calibri"/>
              <a:ea typeface="Calibri"/>
              <a:cs typeface="Calibri"/>
              <a:sym typeface="Calibri"/>
            </a:endParaRPr>
          </a:p>
          <a:p>
            <a:pPr marL="457200" marR="0" lvl="0" indent="-228600" algn="r" rtl="1">
              <a:lnSpc>
                <a:spcPct val="110000"/>
              </a:lnSpc>
              <a:spcBef>
                <a:spcPts val="600"/>
              </a:spcBef>
              <a:spcAft>
                <a:spcPts val="0"/>
              </a:spcAft>
              <a:buClr>
                <a:schemeClr val="accent1"/>
              </a:buClr>
              <a:buSzPts val="1800"/>
              <a:buFont typeface="Barlow Light"/>
              <a:buNone/>
            </a:pPr>
            <a:endParaRPr sz="2400" b="1" i="0" u="none" strike="noStrike" cap="none">
              <a:solidFill>
                <a:schemeClr val="dk1"/>
              </a:solidFill>
              <a:latin typeface="Barlow Light"/>
              <a:ea typeface="Barlow Light"/>
              <a:cs typeface="Barlow Light"/>
              <a:sym typeface="Barlow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46"/>
                                        </p:tgtEl>
                                        <p:attrNameLst>
                                          <p:attrName>style.visibility</p:attrName>
                                        </p:attrNameLst>
                                      </p:cBhvr>
                                      <p:to>
                                        <p:strVal val="visible"/>
                                      </p:to>
                                    </p:set>
                                    <p:anim calcmode="lin" valueType="num">
                                      <p:cBhvr additive="base">
                                        <p:cTn id="7" dur="500"/>
                                        <p:tgtEl>
                                          <p:spTgt spid="204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47">
                                            <p:txEl>
                                              <p:pRg st="0" end="0"/>
                                            </p:txEl>
                                          </p:spTgt>
                                        </p:tgtEl>
                                        <p:attrNameLst>
                                          <p:attrName>style.visibility</p:attrName>
                                        </p:attrNameLst>
                                      </p:cBhvr>
                                      <p:to>
                                        <p:strVal val="visible"/>
                                      </p:to>
                                    </p:set>
                                    <p:anim calcmode="lin" valueType="num">
                                      <p:cBhvr additive="base">
                                        <p:cTn id="12" dur="500"/>
                                        <p:tgtEl>
                                          <p:spTgt spid="204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047">
                                            <p:txEl>
                                              <p:pRg st="1" end="1"/>
                                            </p:txEl>
                                          </p:spTgt>
                                        </p:tgtEl>
                                        <p:attrNameLst>
                                          <p:attrName>style.visibility</p:attrName>
                                        </p:attrNameLst>
                                      </p:cBhvr>
                                      <p:to>
                                        <p:strVal val="visible"/>
                                      </p:to>
                                    </p:set>
                                    <p:anim calcmode="lin" valueType="num">
                                      <p:cBhvr additive="base">
                                        <p:cTn id="17" dur="500"/>
                                        <p:tgtEl>
                                          <p:spTgt spid="2047">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5336ED-4EC2-FC42-916A-2BCB741D8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7">
            <a:extLst>
              <a:ext uri="{FF2B5EF4-FFF2-40B4-BE49-F238E27FC236}">
                <a16:creationId xmlns:a16="http://schemas.microsoft.com/office/drawing/2014/main" id="{FA82ED00-09E1-5747-8DF6-0289C3AAFD6B}"/>
              </a:ext>
            </a:extLst>
          </p:cNvPr>
          <p:cNvPicPr>
            <a:picLocks noChangeAspect="1"/>
          </p:cNvPicPr>
          <p:nvPr/>
        </p:nvPicPr>
        <p:blipFill>
          <a:blip r:embed="rId2"/>
          <a:stretch>
            <a:fillRect/>
          </a:stretch>
        </p:blipFill>
        <p:spPr>
          <a:xfrm>
            <a:off x="-1" y="0"/>
            <a:ext cx="9223647" cy="5131873"/>
          </a:xfrm>
          <a:prstGeom prst="rect">
            <a:avLst/>
          </a:prstGeom>
        </p:spPr>
      </p:pic>
      <p:sp>
        <p:nvSpPr>
          <p:cNvPr id="9" name="Google Shape;2072;p1">
            <a:extLst>
              <a:ext uri="{FF2B5EF4-FFF2-40B4-BE49-F238E27FC236}">
                <a16:creationId xmlns:a16="http://schemas.microsoft.com/office/drawing/2014/main" id="{47146E48-338E-7246-84FD-92E1403E25B9}"/>
              </a:ext>
            </a:extLst>
          </p:cNvPr>
          <p:cNvSpPr txBox="1"/>
          <p:nvPr/>
        </p:nvSpPr>
        <p:spPr>
          <a:xfrm>
            <a:off x="3106182" y="80847"/>
            <a:ext cx="6117464" cy="7287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4000"/>
              <a:buFont typeface="Arial"/>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التقنيات المستخدمة </a:t>
            </a:r>
            <a:endParaRPr sz="6000" b="0" i="0" u="none" strike="noStrike" cap="none">
              <a:solidFill>
                <a:srgbClr val="515770"/>
              </a:solidFill>
              <a:latin typeface="Arial"/>
              <a:ea typeface="Arial"/>
              <a:cs typeface="Arial"/>
              <a:sym typeface="Arial"/>
            </a:endParaRPr>
          </a:p>
        </p:txBody>
      </p:sp>
      <p:sp>
        <p:nvSpPr>
          <p:cNvPr id="11" name="Google Shape;2073;p1">
            <a:extLst>
              <a:ext uri="{FF2B5EF4-FFF2-40B4-BE49-F238E27FC236}">
                <a16:creationId xmlns:a16="http://schemas.microsoft.com/office/drawing/2014/main" id="{7782C146-6B9B-1642-ABE8-029D24AE9A43}"/>
              </a:ext>
            </a:extLst>
          </p:cNvPr>
          <p:cNvSpPr txBox="1">
            <a:spLocks/>
          </p:cNvSpPr>
          <p:nvPr/>
        </p:nvSpPr>
        <p:spPr>
          <a:xfrm>
            <a:off x="3844340" y="1135932"/>
            <a:ext cx="4751100" cy="728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algn="r" rtl="1"/>
            <a:r>
              <a:rPr lang="ar-AE" sz="2800"/>
              <a:t>بيئة التطوير :</a:t>
            </a:r>
            <a:endParaRPr lang="ar-AE"/>
          </a:p>
          <a:p>
            <a:pPr indent="-228600" algn="r" rtl="1">
              <a:buFont typeface="Barlow Light"/>
              <a:buNone/>
            </a:pPr>
            <a:endParaRPr lang="ar-AE"/>
          </a:p>
          <a:p>
            <a:pPr indent="-228600" algn="r" rtl="1">
              <a:buFont typeface="Barlow Light"/>
              <a:buNone/>
            </a:pPr>
            <a:endParaRPr lang="ar-AE" sz="2800"/>
          </a:p>
          <a:p>
            <a:pPr marL="127000" indent="0" algn="r" rtl="1">
              <a:buFont typeface="Barlow Light"/>
              <a:buNone/>
            </a:pPr>
            <a:endParaRPr lang="ar-AE" sz="2800"/>
          </a:p>
        </p:txBody>
      </p:sp>
      <p:pic>
        <p:nvPicPr>
          <p:cNvPr id="13" name="Google Shape;2074;p1">
            <a:extLst>
              <a:ext uri="{FF2B5EF4-FFF2-40B4-BE49-F238E27FC236}">
                <a16:creationId xmlns:a16="http://schemas.microsoft.com/office/drawing/2014/main" id="{15792850-59B1-AD48-A3ED-8FAF421F8AFC}"/>
              </a:ext>
            </a:extLst>
          </p:cNvPr>
          <p:cNvPicPr preferRelativeResize="0"/>
          <p:nvPr/>
        </p:nvPicPr>
        <p:blipFill rotWithShape="1">
          <a:blip r:embed="rId3">
            <a:alphaModFix/>
          </a:blip>
          <a:srcRect/>
          <a:stretch/>
        </p:blipFill>
        <p:spPr>
          <a:xfrm>
            <a:off x="3741827" y="693427"/>
            <a:ext cx="2997450" cy="1411290"/>
          </a:xfrm>
          <a:prstGeom prst="rect">
            <a:avLst/>
          </a:prstGeom>
          <a:noFill/>
          <a:ln>
            <a:noFill/>
          </a:ln>
        </p:spPr>
      </p:pic>
      <p:pic>
        <p:nvPicPr>
          <p:cNvPr id="2" name="Picture 2">
            <a:extLst>
              <a:ext uri="{FF2B5EF4-FFF2-40B4-BE49-F238E27FC236}">
                <a16:creationId xmlns:a16="http://schemas.microsoft.com/office/drawing/2014/main" id="{94A811E2-DFA4-5046-A8D4-51AED053D824}"/>
              </a:ext>
            </a:extLst>
          </p:cNvPr>
          <p:cNvPicPr>
            <a:picLocks noChangeAspect="1"/>
          </p:cNvPicPr>
          <p:nvPr/>
        </p:nvPicPr>
        <p:blipFill>
          <a:blip r:embed="rId4"/>
          <a:stretch>
            <a:fillRect/>
          </a:stretch>
        </p:blipFill>
        <p:spPr>
          <a:xfrm>
            <a:off x="-1" y="1877538"/>
            <a:ext cx="8814121" cy="1988644"/>
          </a:xfrm>
          <a:prstGeom prst="rect">
            <a:avLst/>
          </a:prstGeom>
        </p:spPr>
      </p:pic>
      <p:sp>
        <p:nvSpPr>
          <p:cNvPr id="15" name="Google Shape;2077;p1">
            <a:extLst>
              <a:ext uri="{FF2B5EF4-FFF2-40B4-BE49-F238E27FC236}">
                <a16:creationId xmlns:a16="http://schemas.microsoft.com/office/drawing/2014/main" id="{8652D22B-6741-A845-A77D-85F254EEBA84}"/>
              </a:ext>
            </a:extLst>
          </p:cNvPr>
          <p:cNvSpPr txBox="1"/>
          <p:nvPr/>
        </p:nvSpPr>
        <p:spPr>
          <a:xfrm>
            <a:off x="3897925" y="2182858"/>
            <a:ext cx="4751100" cy="728700"/>
          </a:xfrm>
          <a:prstGeom prst="rect">
            <a:avLst/>
          </a:prstGeom>
          <a:noFill/>
          <a:ln>
            <a:noFill/>
          </a:ln>
        </p:spPr>
        <p:txBody>
          <a:bodyPr spcFirstLastPara="1" wrap="square" lIns="0" tIns="0" rIns="0" bIns="0" anchor="t" anchorCtr="0">
            <a:noAutofit/>
          </a:bodyPr>
          <a:lstStyle/>
          <a:p>
            <a:pPr marL="457200" marR="0" lvl="0" indent="-330200" algn="r" rtl="1">
              <a:lnSpc>
                <a:spcPct val="110000"/>
              </a:lnSpc>
              <a:spcBef>
                <a:spcPts val="600"/>
              </a:spcBef>
              <a:spcAft>
                <a:spcPts val="0"/>
              </a:spcAft>
              <a:buClr>
                <a:schemeClr val="accent1"/>
              </a:buClr>
              <a:buSzPts val="1600"/>
              <a:buFont typeface="Barlow Light"/>
              <a:buChar char="▸"/>
            </a:pPr>
            <a:r>
              <a:rPr lang="en-US" sz="2800" b="0" i="0" u="none" strike="noStrike" cap="none">
                <a:solidFill>
                  <a:schemeClr val="dk1"/>
                </a:solidFill>
                <a:latin typeface="Barlow Light"/>
                <a:ea typeface="Barlow Light"/>
                <a:cs typeface="Barlow Light"/>
                <a:sym typeface="Barlow Light"/>
              </a:rPr>
              <a:t>تصميم الموقع الإلكتروني باستخدام :</a:t>
            </a: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p:txBody>
      </p:sp>
      <p:pic>
        <p:nvPicPr>
          <p:cNvPr id="3" name="Picture 3">
            <a:extLst>
              <a:ext uri="{FF2B5EF4-FFF2-40B4-BE49-F238E27FC236}">
                <a16:creationId xmlns:a16="http://schemas.microsoft.com/office/drawing/2014/main" id="{A14F174B-378A-C948-B8D0-8C44CAD7D0C4}"/>
              </a:ext>
            </a:extLst>
          </p:cNvPr>
          <p:cNvPicPr>
            <a:picLocks noChangeAspect="1"/>
          </p:cNvPicPr>
          <p:nvPr/>
        </p:nvPicPr>
        <p:blipFill>
          <a:blip r:embed="rId5"/>
          <a:stretch>
            <a:fillRect/>
          </a:stretch>
        </p:blipFill>
        <p:spPr>
          <a:xfrm>
            <a:off x="116541" y="3971486"/>
            <a:ext cx="4455459" cy="1151281"/>
          </a:xfrm>
          <a:prstGeom prst="rect">
            <a:avLst/>
          </a:prstGeom>
        </p:spPr>
      </p:pic>
      <p:sp>
        <p:nvSpPr>
          <p:cNvPr id="19" name="Google Shape;2076;p1">
            <a:extLst>
              <a:ext uri="{FF2B5EF4-FFF2-40B4-BE49-F238E27FC236}">
                <a16:creationId xmlns:a16="http://schemas.microsoft.com/office/drawing/2014/main" id="{56DDBADD-E77C-CC4A-BF68-700CA2FD1541}"/>
              </a:ext>
            </a:extLst>
          </p:cNvPr>
          <p:cNvSpPr txBox="1"/>
          <p:nvPr/>
        </p:nvSpPr>
        <p:spPr>
          <a:xfrm>
            <a:off x="3748494" y="4324385"/>
            <a:ext cx="4751100" cy="728700"/>
          </a:xfrm>
          <a:prstGeom prst="rect">
            <a:avLst/>
          </a:prstGeom>
          <a:noFill/>
          <a:ln>
            <a:noFill/>
          </a:ln>
        </p:spPr>
        <p:txBody>
          <a:bodyPr spcFirstLastPara="1" wrap="square" lIns="0" tIns="0" rIns="0" bIns="0" anchor="t" anchorCtr="0">
            <a:noAutofit/>
          </a:bodyPr>
          <a:lstStyle/>
          <a:p>
            <a:pPr marL="457200" marR="0" lvl="0" indent="-330200" algn="r" rtl="1">
              <a:lnSpc>
                <a:spcPct val="110000"/>
              </a:lnSpc>
              <a:spcBef>
                <a:spcPts val="600"/>
              </a:spcBef>
              <a:spcAft>
                <a:spcPts val="0"/>
              </a:spcAft>
              <a:buClr>
                <a:schemeClr val="accent1"/>
              </a:buClr>
              <a:buSzPts val="1600"/>
              <a:buFont typeface="Barlow Light"/>
              <a:buChar char="▸"/>
            </a:pPr>
            <a:r>
              <a:rPr lang="en-US" sz="2800" b="0" i="0" u="none" strike="noStrike" cap="none">
                <a:solidFill>
                  <a:schemeClr val="dk1"/>
                </a:solidFill>
                <a:latin typeface="Barlow Light"/>
                <a:ea typeface="Barlow Light"/>
                <a:cs typeface="Barlow Light"/>
                <a:sym typeface="Barlow Light"/>
              </a:rPr>
              <a:t>تصميم قاعدة البيانات باستخدام : </a:t>
            </a:r>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p:txBody>
      </p:sp>
    </p:spTree>
    <p:extLst>
      <p:ext uri="{BB962C8B-B14F-4D97-AF65-F5344CB8AC3E}">
        <p14:creationId xmlns:p14="http://schemas.microsoft.com/office/powerpoint/2010/main" val="42491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0-#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1+#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0-#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1+#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0-#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itle 3">
            <a:extLst>
              <a:ext uri="{FF2B5EF4-FFF2-40B4-BE49-F238E27FC236}">
                <a16:creationId xmlns:a16="http://schemas.microsoft.com/office/drawing/2014/main" id="{3AED5A9B-4A79-E14D-8A76-36517F8D380D}"/>
              </a:ext>
            </a:extLst>
          </p:cNvPr>
          <p:cNvSpPr txBox="1">
            <a:spLocks/>
          </p:cNvSpPr>
          <p:nvPr/>
        </p:nvSpPr>
        <p:spPr>
          <a:xfrm>
            <a:off x="895009" y="1593291"/>
            <a:ext cx="7715592" cy="1275476"/>
          </a:xfrm>
          <a:prstGeom prst="rect">
            <a:avLst/>
          </a:prstGeom>
        </p:spPr>
        <p:txBody>
          <a:bodyPr>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A" altLang="ar-SA" sz="9600" b="1">
                <a:solidFill>
                  <a:schemeClr val="accent1"/>
                </a:solidFill>
                <a:effectLst>
                  <a:outerShdw blurRad="38100" dist="38100" dir="2700000" algn="tl">
                    <a:srgbClr val="000000">
                      <a:alpha val="43137"/>
                    </a:srgbClr>
                  </a:outerShdw>
                </a:effectLst>
                <a:cs typeface="mohammad bold art 1" pitchFamily="2" charset="-78"/>
              </a:rPr>
              <a:t>واجهات المستخدم</a:t>
            </a:r>
            <a:endParaRPr lang="en-US" sz="9600" dirty="0"/>
          </a:p>
        </p:txBody>
      </p:sp>
    </p:spTree>
    <p:extLst>
      <p:ext uri="{BB962C8B-B14F-4D97-AF65-F5344CB8AC3E}">
        <p14:creationId xmlns:p14="http://schemas.microsoft.com/office/powerpoint/2010/main" val="199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7D7BE5-2015-264D-A7F3-294DA86501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6">
            <a:extLst>
              <a:ext uri="{FF2B5EF4-FFF2-40B4-BE49-F238E27FC236}">
                <a16:creationId xmlns:a16="http://schemas.microsoft.com/office/drawing/2014/main" id="{AC7727EC-E83B-8D46-AED4-699B12EE0FF2}"/>
              </a:ext>
            </a:extLst>
          </p:cNvPr>
          <p:cNvPicPr>
            <a:picLocks noChangeAspect="1"/>
          </p:cNvPicPr>
          <p:nvPr/>
        </p:nvPicPr>
        <p:blipFill>
          <a:blip r:embed="rId2"/>
          <a:stretch>
            <a:fillRect/>
          </a:stretch>
        </p:blipFill>
        <p:spPr>
          <a:xfrm>
            <a:off x="1" y="-1"/>
            <a:ext cx="9189875" cy="5192493"/>
          </a:xfrm>
          <a:prstGeom prst="rect">
            <a:avLst/>
          </a:prstGeom>
        </p:spPr>
      </p:pic>
      <p:sp>
        <p:nvSpPr>
          <p:cNvPr id="8" name="Google Shape;2037;p1">
            <a:extLst>
              <a:ext uri="{FF2B5EF4-FFF2-40B4-BE49-F238E27FC236}">
                <a16:creationId xmlns:a16="http://schemas.microsoft.com/office/drawing/2014/main" id="{BA853D1D-BE9E-5E45-A7A3-45285F144552}"/>
              </a:ext>
            </a:extLst>
          </p:cNvPr>
          <p:cNvSpPr txBox="1">
            <a:spLocks noGrp="1"/>
          </p:cNvSpPr>
          <p:nvPr>
            <p:ph type="title"/>
          </p:nvPr>
        </p:nvSpPr>
        <p:spPr>
          <a:xfrm>
            <a:off x="1643431" y="145328"/>
            <a:ext cx="7805368" cy="4686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الرئيسية </a:t>
            </a:r>
            <a:endParaRPr sz="6000" b="0" i="0" u="none" strike="noStrike" cap="none">
              <a:solidFill>
                <a:srgbClr val="515770"/>
              </a:solidFill>
              <a:latin typeface="Arial"/>
              <a:ea typeface="Arial"/>
              <a:cs typeface="Arial"/>
              <a:sym typeface="Arial"/>
            </a:endParaRPr>
          </a:p>
        </p:txBody>
      </p:sp>
      <p:pic>
        <p:nvPicPr>
          <p:cNvPr id="10" name="Google Shape;2038;p1">
            <a:extLst>
              <a:ext uri="{FF2B5EF4-FFF2-40B4-BE49-F238E27FC236}">
                <a16:creationId xmlns:a16="http://schemas.microsoft.com/office/drawing/2014/main" id="{B362B212-5892-B94F-BF03-CBF40032C4DD}"/>
              </a:ext>
            </a:extLst>
          </p:cNvPr>
          <p:cNvPicPr preferRelativeResize="0"/>
          <p:nvPr/>
        </p:nvPicPr>
        <p:blipFill rotWithShape="1">
          <a:blip r:embed="rId3">
            <a:alphaModFix/>
          </a:blip>
          <a:srcRect/>
          <a:stretch/>
        </p:blipFill>
        <p:spPr>
          <a:xfrm>
            <a:off x="2190048" y="1093306"/>
            <a:ext cx="3869064" cy="390486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2547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04D0DD-1174-2949-A849-EFFF9001D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6">
            <a:extLst>
              <a:ext uri="{FF2B5EF4-FFF2-40B4-BE49-F238E27FC236}">
                <a16:creationId xmlns:a16="http://schemas.microsoft.com/office/drawing/2014/main" id="{25104A9A-022C-5945-91DE-924EFE269710}"/>
              </a:ext>
            </a:extLst>
          </p:cNvPr>
          <p:cNvPicPr>
            <a:picLocks noChangeAspect="1"/>
          </p:cNvPicPr>
          <p:nvPr/>
        </p:nvPicPr>
        <p:blipFill>
          <a:blip r:embed="rId2"/>
          <a:stretch>
            <a:fillRect/>
          </a:stretch>
        </p:blipFill>
        <p:spPr>
          <a:xfrm>
            <a:off x="-1" y="0"/>
            <a:ext cx="9278471" cy="5143500"/>
          </a:xfrm>
          <a:prstGeom prst="rect">
            <a:avLst/>
          </a:prstGeom>
        </p:spPr>
      </p:pic>
      <p:sp>
        <p:nvSpPr>
          <p:cNvPr id="8" name="Google Shape;2042;p2">
            <a:extLst>
              <a:ext uri="{FF2B5EF4-FFF2-40B4-BE49-F238E27FC236}">
                <a16:creationId xmlns:a16="http://schemas.microsoft.com/office/drawing/2014/main" id="{E98A44A1-0738-4B43-AC7C-3C54741006AE}"/>
              </a:ext>
            </a:extLst>
          </p:cNvPr>
          <p:cNvSpPr txBox="1">
            <a:spLocks noGrp="1"/>
          </p:cNvSpPr>
          <p:nvPr>
            <p:ph type="title"/>
          </p:nvPr>
        </p:nvSpPr>
        <p:spPr>
          <a:xfrm>
            <a:off x="3236259" y="188259"/>
            <a:ext cx="5728518" cy="842775"/>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فئات </a:t>
            </a:r>
            <a:endParaRPr sz="6000" b="0" i="0" u="none" strike="noStrike" cap="none">
              <a:solidFill>
                <a:srgbClr val="515770"/>
              </a:solidFill>
              <a:latin typeface="Arial"/>
              <a:ea typeface="Arial"/>
              <a:cs typeface="Arial"/>
              <a:sym typeface="Arial"/>
            </a:endParaRPr>
          </a:p>
        </p:txBody>
      </p:sp>
      <p:pic>
        <p:nvPicPr>
          <p:cNvPr id="10" name="Google Shape;2043;p2">
            <a:extLst>
              <a:ext uri="{FF2B5EF4-FFF2-40B4-BE49-F238E27FC236}">
                <a16:creationId xmlns:a16="http://schemas.microsoft.com/office/drawing/2014/main" id="{9E769C5E-3C0C-3F42-9304-241D0F9D6DAE}"/>
              </a:ext>
            </a:extLst>
          </p:cNvPr>
          <p:cNvPicPr preferRelativeResize="0"/>
          <p:nvPr/>
        </p:nvPicPr>
        <p:blipFill rotWithShape="1">
          <a:blip r:embed="rId3">
            <a:alphaModFix/>
          </a:blip>
          <a:srcRect/>
          <a:stretch/>
        </p:blipFill>
        <p:spPr>
          <a:xfrm>
            <a:off x="2137407" y="882050"/>
            <a:ext cx="4703194" cy="4073191"/>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85017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4840C8-4662-CE4B-AB2C-3D76FA42D5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6">
            <a:extLst>
              <a:ext uri="{FF2B5EF4-FFF2-40B4-BE49-F238E27FC236}">
                <a16:creationId xmlns:a16="http://schemas.microsoft.com/office/drawing/2014/main" id="{F3696062-C2EC-574F-9170-4EDC49196BAD}"/>
              </a:ext>
            </a:extLst>
          </p:cNvPr>
          <p:cNvPicPr>
            <a:picLocks noChangeAspect="1"/>
          </p:cNvPicPr>
          <p:nvPr/>
        </p:nvPicPr>
        <p:blipFill>
          <a:blip r:embed="rId2"/>
          <a:stretch>
            <a:fillRect/>
          </a:stretch>
        </p:blipFill>
        <p:spPr>
          <a:xfrm>
            <a:off x="0" y="0"/>
            <a:ext cx="9202271" cy="5143500"/>
          </a:xfrm>
          <a:prstGeom prst="rect">
            <a:avLst/>
          </a:prstGeom>
        </p:spPr>
      </p:pic>
      <p:sp>
        <p:nvSpPr>
          <p:cNvPr id="8" name="Google Shape;2047;p3">
            <a:extLst>
              <a:ext uri="{FF2B5EF4-FFF2-40B4-BE49-F238E27FC236}">
                <a16:creationId xmlns:a16="http://schemas.microsoft.com/office/drawing/2014/main" id="{7C3C9FBB-54E3-C441-BD3C-29194FE1D204}"/>
              </a:ext>
            </a:extLst>
          </p:cNvPr>
          <p:cNvSpPr txBox="1">
            <a:spLocks noGrp="1"/>
          </p:cNvSpPr>
          <p:nvPr>
            <p:ph type="title"/>
          </p:nvPr>
        </p:nvSpPr>
        <p:spPr>
          <a:xfrm>
            <a:off x="2188598" y="161365"/>
            <a:ext cx="6688877" cy="879436"/>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المنتجات </a:t>
            </a:r>
            <a:endParaRPr sz="6000" b="0" i="0" u="none" strike="noStrike" cap="none">
              <a:solidFill>
                <a:srgbClr val="515770"/>
              </a:solidFill>
              <a:latin typeface="Arial"/>
              <a:ea typeface="Arial"/>
              <a:cs typeface="Arial"/>
              <a:sym typeface="Arial"/>
            </a:endParaRPr>
          </a:p>
        </p:txBody>
      </p:sp>
      <p:pic>
        <p:nvPicPr>
          <p:cNvPr id="10" name="Google Shape;2048;p3">
            <a:extLst>
              <a:ext uri="{FF2B5EF4-FFF2-40B4-BE49-F238E27FC236}">
                <a16:creationId xmlns:a16="http://schemas.microsoft.com/office/drawing/2014/main" id="{146A714E-E087-194C-82FD-432A9D00ED72}"/>
              </a:ext>
            </a:extLst>
          </p:cNvPr>
          <p:cNvPicPr preferRelativeResize="0"/>
          <p:nvPr/>
        </p:nvPicPr>
        <p:blipFill rotWithShape="1">
          <a:blip r:embed="rId3">
            <a:alphaModFix/>
          </a:blip>
          <a:srcRect/>
          <a:stretch/>
        </p:blipFill>
        <p:spPr>
          <a:xfrm>
            <a:off x="2188598" y="958892"/>
            <a:ext cx="4567517" cy="3912158"/>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8985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2AA11BC-42A7-FF47-9CF5-5FD335852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6">
            <a:extLst>
              <a:ext uri="{FF2B5EF4-FFF2-40B4-BE49-F238E27FC236}">
                <a16:creationId xmlns:a16="http://schemas.microsoft.com/office/drawing/2014/main" id="{B37E9843-2C3F-C743-B8AA-38EAAADCFFEF}"/>
              </a:ext>
            </a:extLst>
          </p:cNvPr>
          <p:cNvPicPr>
            <a:picLocks noChangeAspect="1"/>
          </p:cNvPicPr>
          <p:nvPr/>
        </p:nvPicPr>
        <p:blipFill>
          <a:blip r:embed="rId2"/>
          <a:stretch>
            <a:fillRect/>
          </a:stretch>
        </p:blipFill>
        <p:spPr>
          <a:xfrm>
            <a:off x="0" y="0"/>
            <a:ext cx="9144000" cy="5143500"/>
          </a:xfrm>
          <a:prstGeom prst="rect">
            <a:avLst/>
          </a:prstGeom>
        </p:spPr>
      </p:pic>
      <p:sp>
        <p:nvSpPr>
          <p:cNvPr id="8" name="Google Shape;2052;p4">
            <a:extLst>
              <a:ext uri="{FF2B5EF4-FFF2-40B4-BE49-F238E27FC236}">
                <a16:creationId xmlns:a16="http://schemas.microsoft.com/office/drawing/2014/main" id="{2FA22B88-A477-974C-A733-BD7721DD47E8}"/>
              </a:ext>
            </a:extLst>
          </p:cNvPr>
          <p:cNvSpPr txBox="1">
            <a:spLocks noGrp="1"/>
          </p:cNvSpPr>
          <p:nvPr>
            <p:ph type="title"/>
          </p:nvPr>
        </p:nvSpPr>
        <p:spPr>
          <a:xfrm>
            <a:off x="1246094" y="189480"/>
            <a:ext cx="7631381" cy="908093"/>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عربة التسوق</a:t>
            </a:r>
            <a:endParaRPr sz="6000" b="0" i="0" u="none" strike="noStrike" cap="none">
              <a:solidFill>
                <a:srgbClr val="515770"/>
              </a:solidFill>
              <a:latin typeface="Arial"/>
              <a:ea typeface="Arial"/>
              <a:cs typeface="Arial"/>
              <a:sym typeface="Arial"/>
            </a:endParaRPr>
          </a:p>
        </p:txBody>
      </p:sp>
      <p:pic>
        <p:nvPicPr>
          <p:cNvPr id="10" name="Google Shape;2053;p4">
            <a:extLst>
              <a:ext uri="{FF2B5EF4-FFF2-40B4-BE49-F238E27FC236}">
                <a16:creationId xmlns:a16="http://schemas.microsoft.com/office/drawing/2014/main" id="{F125C067-8114-A242-B460-D215E7779875}"/>
              </a:ext>
            </a:extLst>
          </p:cNvPr>
          <p:cNvPicPr preferRelativeResize="0"/>
          <p:nvPr/>
        </p:nvPicPr>
        <p:blipFill rotWithShape="1">
          <a:blip r:embed="rId3">
            <a:alphaModFix/>
          </a:blip>
          <a:srcRect/>
          <a:stretch/>
        </p:blipFill>
        <p:spPr>
          <a:xfrm>
            <a:off x="2209799" y="1035882"/>
            <a:ext cx="4724401" cy="3918138"/>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9470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5</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Gaoler template</vt:lpstr>
      <vt:lpstr>PowerPoint Presentation</vt:lpstr>
      <vt:lpstr>PowerPoint Presentation</vt:lpstr>
      <vt:lpstr>PowerPoint Presentation</vt:lpstr>
      <vt:lpstr>PowerPoint Presentation</vt:lpstr>
      <vt:lpstr>PowerPoint Presentation</vt:lpstr>
      <vt:lpstr>تصميم شاشات الرئيسية </vt:lpstr>
      <vt:lpstr>تصميم شاشات فئات </vt:lpstr>
      <vt:lpstr>تصميم شاشات المنتجات </vt:lpstr>
      <vt:lpstr>تصميم شاشات عربة التسوق</vt:lpstr>
      <vt:lpstr>تصميم شاشات الخطأ </vt:lpstr>
      <vt:lpstr>تصميم شاشات تسجيل الدخول </vt:lpstr>
      <vt:lpstr>تصميم شاشات لوحة التحكم للمدير </vt:lpstr>
      <vt:lpstr>تصميم شاشات لوحة التحكم للمستخدمين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Ayoub Alayoubi</cp:lastModifiedBy>
  <cp:revision>20</cp:revision>
  <dcterms:modified xsi:type="dcterms:W3CDTF">2024-08-25T11:04:26Z</dcterms:modified>
</cp:coreProperties>
</file>