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4"/>
  </p:sldMasterIdLst>
  <p:sldIdLst>
    <p:sldId id="256" r:id="rId5"/>
    <p:sldId id="257" r:id="rId6"/>
    <p:sldId id="258" r:id="rId7"/>
    <p:sldId id="261" r:id="rId8"/>
    <p:sldId id="259" r:id="rId9"/>
    <p:sldId id="275" r:id="rId10"/>
    <p:sldId id="276" r:id="rId11"/>
    <p:sldId id="277" r:id="rId12"/>
    <p:sldId id="278"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85620-D140-3A7D-647C-EF89A0671129}" v="16" dt="2021-11-28T07:48:56.494"/>
    <p1510:client id="{EC1E4B9B-92D7-439D-B749-2197CE3B6CC4}" v="4" dt="2021-11-27T20:57:16.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837" autoAdjust="0"/>
    <p:restoredTop sz="94660"/>
  </p:normalViewPr>
  <p:slideViewPr>
    <p:cSldViewPr snapToGrid="0">
      <p:cViewPr varScale="1">
        <p:scale>
          <a:sx n="70" d="100"/>
          <a:sy n="70" d="100"/>
        </p:scale>
        <p:origin x="5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Sherif" userId="S::adnan.sherif@uot.edu.ly::3d340580-6530-4dff-b8bf-c010861caf53" providerId="AD" clId="Web-{1F785620-D140-3A7D-647C-EF89A0671129}"/>
    <pc:docChg chg="modSld">
      <pc:chgData name="Adnan Sherif" userId="S::adnan.sherif@uot.edu.ly::3d340580-6530-4dff-b8bf-c010861caf53" providerId="AD" clId="Web-{1F785620-D140-3A7D-647C-EF89A0671129}" dt="2021-11-28T07:48:56.494" v="13"/>
      <pc:docMkLst>
        <pc:docMk/>
      </pc:docMkLst>
      <pc:sldChg chg="modSp">
        <pc:chgData name="Adnan Sherif" userId="S::adnan.sherif@uot.edu.ly::3d340580-6530-4dff-b8bf-c010861caf53" providerId="AD" clId="Web-{1F785620-D140-3A7D-647C-EF89A0671129}" dt="2021-11-28T07:48:30.869" v="9" actId="20577"/>
        <pc:sldMkLst>
          <pc:docMk/>
          <pc:sldMk cId="1963765802" sldId="259"/>
        </pc:sldMkLst>
        <pc:spChg chg="mod">
          <ac:chgData name="Adnan Sherif" userId="S::adnan.sherif@uot.edu.ly::3d340580-6530-4dff-b8bf-c010861caf53" providerId="AD" clId="Web-{1F785620-D140-3A7D-647C-EF89A0671129}" dt="2021-11-28T07:48:30.869" v="9" actId="20577"/>
          <ac:spMkLst>
            <pc:docMk/>
            <pc:sldMk cId="1963765802" sldId="259"/>
            <ac:spMk id="3" creationId="{417AF1C5-9A2A-4A1D-B271-36EA879BFF14}"/>
          </ac:spMkLst>
        </pc:spChg>
      </pc:sldChg>
      <pc:sldChg chg="modSp">
        <pc:chgData name="Adnan Sherif" userId="S::adnan.sherif@uot.edu.ly::3d340580-6530-4dff-b8bf-c010861caf53" providerId="AD" clId="Web-{1F785620-D140-3A7D-647C-EF89A0671129}" dt="2021-11-28T07:47:58.681" v="4" actId="20577"/>
        <pc:sldMkLst>
          <pc:docMk/>
          <pc:sldMk cId="1030661715" sldId="261"/>
        </pc:sldMkLst>
        <pc:spChg chg="mod">
          <ac:chgData name="Adnan Sherif" userId="S::adnan.sherif@uot.edu.ly::3d340580-6530-4dff-b8bf-c010861caf53" providerId="AD" clId="Web-{1F785620-D140-3A7D-647C-EF89A0671129}" dt="2021-11-28T07:47:58.681" v="4" actId="20577"/>
          <ac:spMkLst>
            <pc:docMk/>
            <pc:sldMk cId="1030661715" sldId="261"/>
            <ac:spMk id="3" creationId="{417AF1C5-9A2A-4A1D-B271-36EA879BFF14}"/>
          </ac:spMkLst>
        </pc:spChg>
      </pc:sldChg>
      <pc:sldChg chg="addSp delSp modSp">
        <pc:chgData name="Adnan Sherif" userId="S::adnan.sherif@uot.edu.ly::3d340580-6530-4dff-b8bf-c010861caf53" providerId="AD" clId="Web-{1F785620-D140-3A7D-647C-EF89A0671129}" dt="2021-11-28T07:48:56.494" v="13"/>
        <pc:sldMkLst>
          <pc:docMk/>
          <pc:sldMk cId="3471135782" sldId="276"/>
        </pc:sldMkLst>
        <pc:spChg chg="add del mod">
          <ac:chgData name="Adnan Sherif" userId="S::adnan.sherif@uot.edu.ly::3d340580-6530-4dff-b8bf-c010861caf53" providerId="AD" clId="Web-{1F785620-D140-3A7D-647C-EF89A0671129}" dt="2021-11-28T07:48:56.494" v="13"/>
          <ac:spMkLst>
            <pc:docMk/>
            <pc:sldMk cId="3471135782" sldId="276"/>
            <ac:spMk id="4" creationId="{8F3DD78A-3649-4C6C-B395-7F8558E1DE13}"/>
          </ac:spMkLst>
        </pc:spChg>
      </pc:sldChg>
    </pc:docChg>
  </pc:docChgLst>
  <pc:docChgLst>
    <pc:chgData name="Adnan Sherif" userId="3d340580-6530-4dff-b8bf-c010861caf53" providerId="ADAL" clId="{EC1E4B9B-92D7-439D-B749-2197CE3B6CC4}"/>
    <pc:docChg chg="custSel addSld modSld">
      <pc:chgData name="Adnan Sherif" userId="3d340580-6530-4dff-b8bf-c010861caf53" providerId="ADAL" clId="{EC1E4B9B-92D7-439D-B749-2197CE3B6CC4}" dt="2021-11-27T21:10:16.197" v="2220" actId="313"/>
      <pc:docMkLst>
        <pc:docMk/>
      </pc:docMkLst>
      <pc:sldChg chg="modSp add mod">
        <pc:chgData name="Adnan Sherif" userId="3d340580-6530-4dff-b8bf-c010861caf53" providerId="ADAL" clId="{EC1E4B9B-92D7-439D-B749-2197CE3B6CC4}" dt="2021-11-27T20:05:11.510" v="868" actId="20577"/>
        <pc:sldMkLst>
          <pc:docMk/>
          <pc:sldMk cId="1890963406" sldId="278"/>
        </pc:sldMkLst>
        <pc:spChg chg="mod">
          <ac:chgData name="Adnan Sherif" userId="3d340580-6530-4dff-b8bf-c010861caf53" providerId="ADAL" clId="{EC1E4B9B-92D7-439D-B749-2197CE3B6CC4}" dt="2021-11-27T19:52:16.775" v="19" actId="20577"/>
          <ac:spMkLst>
            <pc:docMk/>
            <pc:sldMk cId="1890963406" sldId="278"/>
            <ac:spMk id="2" creationId="{D91DA18A-B233-42A2-9C22-4FCD5E6C0A76}"/>
          </ac:spMkLst>
        </pc:spChg>
        <pc:spChg chg="mod">
          <ac:chgData name="Adnan Sherif" userId="3d340580-6530-4dff-b8bf-c010861caf53" providerId="ADAL" clId="{EC1E4B9B-92D7-439D-B749-2197CE3B6CC4}" dt="2021-11-27T20:05:11.510" v="868" actId="20577"/>
          <ac:spMkLst>
            <pc:docMk/>
            <pc:sldMk cId="1890963406" sldId="278"/>
            <ac:spMk id="3" creationId="{417AF1C5-9A2A-4A1D-B271-36EA879BFF14}"/>
          </ac:spMkLst>
        </pc:spChg>
      </pc:sldChg>
      <pc:sldChg chg="modSp add mod">
        <pc:chgData name="Adnan Sherif" userId="3d340580-6530-4dff-b8bf-c010861caf53" providerId="ADAL" clId="{EC1E4B9B-92D7-439D-B749-2197CE3B6CC4}" dt="2021-11-27T20:21:01.091" v="1643" actId="313"/>
        <pc:sldMkLst>
          <pc:docMk/>
          <pc:sldMk cId="2708754670" sldId="279"/>
        </pc:sldMkLst>
        <pc:spChg chg="mod">
          <ac:chgData name="Adnan Sherif" userId="3d340580-6530-4dff-b8bf-c010861caf53" providerId="ADAL" clId="{EC1E4B9B-92D7-439D-B749-2197CE3B6CC4}" dt="2021-11-27T20:06:34.897" v="892" actId="20577"/>
          <ac:spMkLst>
            <pc:docMk/>
            <pc:sldMk cId="2708754670" sldId="279"/>
            <ac:spMk id="2" creationId="{D91DA18A-B233-42A2-9C22-4FCD5E6C0A76}"/>
          </ac:spMkLst>
        </pc:spChg>
        <pc:spChg chg="mod">
          <ac:chgData name="Adnan Sherif" userId="3d340580-6530-4dff-b8bf-c010861caf53" providerId="ADAL" clId="{EC1E4B9B-92D7-439D-B749-2197CE3B6CC4}" dt="2021-11-27T20:21:01.091" v="1643" actId="313"/>
          <ac:spMkLst>
            <pc:docMk/>
            <pc:sldMk cId="2708754670" sldId="279"/>
            <ac:spMk id="3" creationId="{417AF1C5-9A2A-4A1D-B271-36EA879BFF14}"/>
          </ac:spMkLst>
        </pc:spChg>
      </pc:sldChg>
      <pc:sldChg chg="add">
        <pc:chgData name="Adnan Sherif" userId="3d340580-6530-4dff-b8bf-c010861caf53" providerId="ADAL" clId="{EC1E4B9B-92D7-439D-B749-2197CE3B6CC4}" dt="2021-11-27T20:21:54.183" v="1644"/>
        <pc:sldMkLst>
          <pc:docMk/>
          <pc:sldMk cId="175907544" sldId="280"/>
        </pc:sldMkLst>
      </pc:sldChg>
      <pc:sldChg chg="modSp add mod">
        <pc:chgData name="Adnan Sherif" userId="3d340580-6530-4dff-b8bf-c010861caf53" providerId="ADAL" clId="{EC1E4B9B-92D7-439D-B749-2197CE3B6CC4}" dt="2021-11-27T21:10:16.197" v="2220" actId="313"/>
        <pc:sldMkLst>
          <pc:docMk/>
          <pc:sldMk cId="1462899279" sldId="281"/>
        </pc:sldMkLst>
        <pc:spChg chg="mod">
          <ac:chgData name="Adnan Sherif" userId="3d340580-6530-4dff-b8bf-c010861caf53" providerId="ADAL" clId="{EC1E4B9B-92D7-439D-B749-2197CE3B6CC4}" dt="2021-11-27T20:57:58.930" v="1672" actId="404"/>
          <ac:spMkLst>
            <pc:docMk/>
            <pc:sldMk cId="1462899279" sldId="281"/>
            <ac:spMk id="2" creationId="{D91DA18A-B233-42A2-9C22-4FCD5E6C0A76}"/>
          </ac:spMkLst>
        </pc:spChg>
        <pc:spChg chg="mod">
          <ac:chgData name="Adnan Sherif" userId="3d340580-6530-4dff-b8bf-c010861caf53" providerId="ADAL" clId="{EC1E4B9B-92D7-439D-B749-2197CE3B6CC4}" dt="2021-11-27T21:10:16.197" v="2220" actId="313"/>
          <ac:spMkLst>
            <pc:docMk/>
            <pc:sldMk cId="1462899279" sldId="281"/>
            <ac:spMk id="3" creationId="{417AF1C5-9A2A-4A1D-B271-36EA879BFF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BE34-554C-4A4C-88DA-75D496387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B5C24092-A263-4B05-BFAD-43DFDB6BA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B9B80272-D6AA-46B8-A2E7-1403CD7249DE}"/>
              </a:ext>
            </a:extLst>
          </p:cNvPr>
          <p:cNvSpPr>
            <a:spLocks noGrp="1"/>
          </p:cNvSpPr>
          <p:nvPr>
            <p:ph type="dt" sz="half" idx="10"/>
          </p:nvPr>
        </p:nvSpPr>
        <p:spPr/>
        <p:txBody>
          <a:bodyPr/>
          <a:lstStyle/>
          <a:p>
            <a:fld id="{40771E8B-6CA5-40B2-8038-0E112F3DAC1C}" type="datetimeFigureOut">
              <a:rPr lang="es-ES" smtClean="0"/>
              <a:t>27/11/2021</a:t>
            </a:fld>
            <a:endParaRPr lang="es-ES"/>
          </a:p>
        </p:txBody>
      </p:sp>
      <p:sp>
        <p:nvSpPr>
          <p:cNvPr id="5" name="Footer Placeholder 4">
            <a:extLst>
              <a:ext uri="{FF2B5EF4-FFF2-40B4-BE49-F238E27FC236}">
                <a16:creationId xmlns:a16="http://schemas.microsoft.com/office/drawing/2014/main" id="{302A9AF4-61B8-44CD-B1DC-63D184D252C3}"/>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90826D5F-3CF9-4C8D-8E4E-55615BE1BC34}"/>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07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4321-F86B-4E09-9975-D110E5A89CBA}"/>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616C5BB-028D-4451-A731-F9C1BDFC2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55A7350-311F-4BAE-9CE0-60708762C0F4}"/>
              </a:ext>
            </a:extLst>
          </p:cNvPr>
          <p:cNvSpPr>
            <a:spLocks noGrp="1"/>
          </p:cNvSpPr>
          <p:nvPr>
            <p:ph type="dt" sz="half" idx="10"/>
          </p:nvPr>
        </p:nvSpPr>
        <p:spPr/>
        <p:txBody>
          <a:bodyPr/>
          <a:lstStyle/>
          <a:p>
            <a:fld id="{40771E8B-6CA5-40B2-8038-0E112F3DAC1C}" type="datetimeFigureOut">
              <a:rPr lang="es-ES" smtClean="0"/>
              <a:t>27/11/2021</a:t>
            </a:fld>
            <a:endParaRPr lang="es-ES"/>
          </a:p>
        </p:txBody>
      </p:sp>
      <p:sp>
        <p:nvSpPr>
          <p:cNvPr id="5" name="Footer Placeholder 4">
            <a:extLst>
              <a:ext uri="{FF2B5EF4-FFF2-40B4-BE49-F238E27FC236}">
                <a16:creationId xmlns:a16="http://schemas.microsoft.com/office/drawing/2014/main" id="{A37F7953-C510-4FF3-AA48-A4875813CC44}"/>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FC73354A-9205-4683-81DB-9C4C6DE10F5E}"/>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77350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768C52-AFA3-44D6-95F6-2CB2702B3E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D06E5189-2302-4E25-AAFA-3B80D8FF63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3C44E19-7A08-4069-8313-549054245B22}"/>
              </a:ext>
            </a:extLst>
          </p:cNvPr>
          <p:cNvSpPr>
            <a:spLocks noGrp="1"/>
          </p:cNvSpPr>
          <p:nvPr>
            <p:ph type="dt" sz="half" idx="10"/>
          </p:nvPr>
        </p:nvSpPr>
        <p:spPr/>
        <p:txBody>
          <a:bodyPr/>
          <a:lstStyle/>
          <a:p>
            <a:fld id="{40771E8B-6CA5-40B2-8038-0E112F3DAC1C}" type="datetimeFigureOut">
              <a:rPr lang="es-ES" smtClean="0"/>
              <a:t>27/11/2021</a:t>
            </a:fld>
            <a:endParaRPr lang="es-ES"/>
          </a:p>
        </p:txBody>
      </p:sp>
      <p:sp>
        <p:nvSpPr>
          <p:cNvPr id="5" name="Footer Placeholder 4">
            <a:extLst>
              <a:ext uri="{FF2B5EF4-FFF2-40B4-BE49-F238E27FC236}">
                <a16:creationId xmlns:a16="http://schemas.microsoft.com/office/drawing/2014/main" id="{E70E94CD-229F-4282-8875-6D85DEF8AF92}"/>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45939709-0DB7-4B69-AE25-5E8955AC8A5C}"/>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13550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B729-B751-401F-B8A1-C68882B7A81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0A94F5C-72E2-4BEA-98BE-DDE51B31A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7153411-C572-445C-B965-C299E479E378}"/>
              </a:ext>
            </a:extLst>
          </p:cNvPr>
          <p:cNvSpPr>
            <a:spLocks noGrp="1"/>
          </p:cNvSpPr>
          <p:nvPr>
            <p:ph type="dt" sz="half" idx="10"/>
          </p:nvPr>
        </p:nvSpPr>
        <p:spPr/>
        <p:txBody>
          <a:bodyPr/>
          <a:lstStyle/>
          <a:p>
            <a:fld id="{40771E8B-6CA5-40B2-8038-0E112F3DAC1C}" type="datetimeFigureOut">
              <a:rPr lang="es-ES" smtClean="0"/>
              <a:t>27/11/2021</a:t>
            </a:fld>
            <a:endParaRPr lang="es-ES"/>
          </a:p>
        </p:txBody>
      </p:sp>
      <p:sp>
        <p:nvSpPr>
          <p:cNvPr id="5" name="Footer Placeholder 4">
            <a:extLst>
              <a:ext uri="{FF2B5EF4-FFF2-40B4-BE49-F238E27FC236}">
                <a16:creationId xmlns:a16="http://schemas.microsoft.com/office/drawing/2014/main" id="{4C2EEB66-F4EE-4240-927F-943BAAEA92F9}"/>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C7FB0A0C-81C1-4BC4-B504-AC479CC5EAAC}"/>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40835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E60-9BE1-4E7D-B56D-D030A0FCA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3D2749CD-4B09-4CE5-B840-2327721C1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03230-3AA4-4B8B-B456-3B26192AA769}"/>
              </a:ext>
            </a:extLst>
          </p:cNvPr>
          <p:cNvSpPr>
            <a:spLocks noGrp="1"/>
          </p:cNvSpPr>
          <p:nvPr>
            <p:ph type="dt" sz="half" idx="10"/>
          </p:nvPr>
        </p:nvSpPr>
        <p:spPr/>
        <p:txBody>
          <a:bodyPr/>
          <a:lstStyle/>
          <a:p>
            <a:fld id="{40771E8B-6CA5-40B2-8038-0E112F3DAC1C}" type="datetimeFigureOut">
              <a:rPr lang="es-ES" smtClean="0"/>
              <a:t>27/11/2021</a:t>
            </a:fld>
            <a:endParaRPr lang="es-ES"/>
          </a:p>
        </p:txBody>
      </p:sp>
      <p:sp>
        <p:nvSpPr>
          <p:cNvPr id="5" name="Footer Placeholder 4">
            <a:extLst>
              <a:ext uri="{FF2B5EF4-FFF2-40B4-BE49-F238E27FC236}">
                <a16:creationId xmlns:a16="http://schemas.microsoft.com/office/drawing/2014/main" id="{D99CE2CD-65F6-4B65-A6E6-C3B75CB5E3C5}"/>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97AE552C-5F8E-424A-ABB3-DBFB70F37A46}"/>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80511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B26E-B80F-4410-9B8F-256A8B659DAE}"/>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D537726B-2140-438B-ACA1-A38FA2E46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C51D303-2FD8-4CAA-82A5-ED3718C36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536C8E69-2004-49C3-9FE9-3198B420A2C0}"/>
              </a:ext>
            </a:extLst>
          </p:cNvPr>
          <p:cNvSpPr>
            <a:spLocks noGrp="1"/>
          </p:cNvSpPr>
          <p:nvPr>
            <p:ph type="dt" sz="half" idx="10"/>
          </p:nvPr>
        </p:nvSpPr>
        <p:spPr/>
        <p:txBody>
          <a:bodyPr/>
          <a:lstStyle/>
          <a:p>
            <a:fld id="{40771E8B-6CA5-40B2-8038-0E112F3DAC1C}" type="datetimeFigureOut">
              <a:rPr lang="es-ES" smtClean="0"/>
              <a:t>27/11/2021</a:t>
            </a:fld>
            <a:endParaRPr lang="es-ES"/>
          </a:p>
        </p:txBody>
      </p:sp>
      <p:sp>
        <p:nvSpPr>
          <p:cNvPr id="6" name="Footer Placeholder 5">
            <a:extLst>
              <a:ext uri="{FF2B5EF4-FFF2-40B4-BE49-F238E27FC236}">
                <a16:creationId xmlns:a16="http://schemas.microsoft.com/office/drawing/2014/main" id="{805BE995-10F5-49CD-A63F-49BD453111EE}"/>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0AF44B20-EF20-42A4-8636-C6BCB0EE8B9E}"/>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7888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008E-580F-4AAD-B5F6-25A266E0B32B}"/>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BF4BE37D-8C70-48CF-8536-D408DE30C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16220-B84C-49E7-9CAF-6745CEFE0A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B36B667D-2DE3-42CF-B3D7-479055B8C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46BBB-3E3C-4388-936D-EE2C09EF0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5C3FA940-623B-4908-9511-E2158A336C10}"/>
              </a:ext>
            </a:extLst>
          </p:cNvPr>
          <p:cNvSpPr>
            <a:spLocks noGrp="1"/>
          </p:cNvSpPr>
          <p:nvPr>
            <p:ph type="dt" sz="half" idx="10"/>
          </p:nvPr>
        </p:nvSpPr>
        <p:spPr/>
        <p:txBody>
          <a:bodyPr/>
          <a:lstStyle/>
          <a:p>
            <a:fld id="{40771E8B-6CA5-40B2-8038-0E112F3DAC1C}" type="datetimeFigureOut">
              <a:rPr lang="es-ES" smtClean="0"/>
              <a:t>27/11/2021</a:t>
            </a:fld>
            <a:endParaRPr lang="es-ES"/>
          </a:p>
        </p:txBody>
      </p:sp>
      <p:sp>
        <p:nvSpPr>
          <p:cNvPr id="8" name="Footer Placeholder 7">
            <a:extLst>
              <a:ext uri="{FF2B5EF4-FFF2-40B4-BE49-F238E27FC236}">
                <a16:creationId xmlns:a16="http://schemas.microsoft.com/office/drawing/2014/main" id="{ABD98F00-83AE-49D9-81B8-2A4E75ED48E4}"/>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1248A2F9-8105-4C1E-88CB-10FF6C3062D1}"/>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0103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AB8A-A541-4013-B33A-2F083C8A8E6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90E04AF-298E-4881-83E6-F9A1EBC2BE1A}"/>
              </a:ext>
            </a:extLst>
          </p:cNvPr>
          <p:cNvSpPr>
            <a:spLocks noGrp="1"/>
          </p:cNvSpPr>
          <p:nvPr>
            <p:ph type="dt" sz="half" idx="10"/>
          </p:nvPr>
        </p:nvSpPr>
        <p:spPr/>
        <p:txBody>
          <a:bodyPr/>
          <a:lstStyle/>
          <a:p>
            <a:fld id="{40771E8B-6CA5-40B2-8038-0E112F3DAC1C}" type="datetimeFigureOut">
              <a:rPr lang="es-ES" smtClean="0"/>
              <a:t>27/11/2021</a:t>
            </a:fld>
            <a:endParaRPr lang="es-ES"/>
          </a:p>
        </p:txBody>
      </p:sp>
      <p:sp>
        <p:nvSpPr>
          <p:cNvPr id="4" name="Footer Placeholder 3">
            <a:extLst>
              <a:ext uri="{FF2B5EF4-FFF2-40B4-BE49-F238E27FC236}">
                <a16:creationId xmlns:a16="http://schemas.microsoft.com/office/drawing/2014/main" id="{AA1A706C-6A02-4AC0-8693-E0F1973F41C1}"/>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A16BAFBD-36B3-4D96-B0F4-10A092D29525}"/>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37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446DF7-A2C1-46DA-BFFF-74B8C0F2A000}"/>
              </a:ext>
            </a:extLst>
          </p:cNvPr>
          <p:cNvSpPr>
            <a:spLocks noGrp="1"/>
          </p:cNvSpPr>
          <p:nvPr>
            <p:ph type="dt" sz="half" idx="10"/>
          </p:nvPr>
        </p:nvSpPr>
        <p:spPr/>
        <p:txBody>
          <a:bodyPr/>
          <a:lstStyle/>
          <a:p>
            <a:fld id="{40771E8B-6CA5-40B2-8038-0E112F3DAC1C}" type="datetimeFigureOut">
              <a:rPr lang="es-ES" smtClean="0"/>
              <a:t>27/11/2021</a:t>
            </a:fld>
            <a:endParaRPr lang="es-ES"/>
          </a:p>
        </p:txBody>
      </p:sp>
      <p:sp>
        <p:nvSpPr>
          <p:cNvPr id="3" name="Footer Placeholder 2">
            <a:extLst>
              <a:ext uri="{FF2B5EF4-FFF2-40B4-BE49-F238E27FC236}">
                <a16:creationId xmlns:a16="http://schemas.microsoft.com/office/drawing/2014/main" id="{9DAFBC8D-2FF2-4FBE-8523-94DD298A4D37}"/>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913EBDD4-4822-408C-AEF6-CD2EE20BE56C}"/>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4157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06AE-A744-419A-8C12-CB99A39B9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F6F569D-ED7B-4243-AEE2-00BDB7BC5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16E2C81B-9EBB-4E11-BB3B-DC1AF3562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3F853-1299-4B06-8474-1488EFBF1DCC}"/>
              </a:ext>
            </a:extLst>
          </p:cNvPr>
          <p:cNvSpPr>
            <a:spLocks noGrp="1"/>
          </p:cNvSpPr>
          <p:nvPr>
            <p:ph type="dt" sz="half" idx="10"/>
          </p:nvPr>
        </p:nvSpPr>
        <p:spPr/>
        <p:txBody>
          <a:bodyPr/>
          <a:lstStyle/>
          <a:p>
            <a:fld id="{40771E8B-6CA5-40B2-8038-0E112F3DAC1C}" type="datetimeFigureOut">
              <a:rPr lang="es-ES" smtClean="0"/>
              <a:t>27/11/2021</a:t>
            </a:fld>
            <a:endParaRPr lang="es-ES"/>
          </a:p>
        </p:txBody>
      </p:sp>
      <p:sp>
        <p:nvSpPr>
          <p:cNvPr id="6" name="Footer Placeholder 5">
            <a:extLst>
              <a:ext uri="{FF2B5EF4-FFF2-40B4-BE49-F238E27FC236}">
                <a16:creationId xmlns:a16="http://schemas.microsoft.com/office/drawing/2014/main" id="{F72787BF-E869-4BEA-A4E3-79BC4ABA87E9}"/>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CFD92C3B-849A-4215-92C2-2F9E864AB9D2}"/>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426144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7FD8-72CA-4666-A701-4B7B61429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42A39CD7-CAE0-4AEF-AC55-D9A66B96B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0E0714BE-5E50-483C-ACAE-68DB5317C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4BE88-61C6-47F7-8705-4FC00185B79D}"/>
              </a:ext>
            </a:extLst>
          </p:cNvPr>
          <p:cNvSpPr>
            <a:spLocks noGrp="1"/>
          </p:cNvSpPr>
          <p:nvPr>
            <p:ph type="dt" sz="half" idx="10"/>
          </p:nvPr>
        </p:nvSpPr>
        <p:spPr/>
        <p:txBody>
          <a:bodyPr/>
          <a:lstStyle/>
          <a:p>
            <a:fld id="{40771E8B-6CA5-40B2-8038-0E112F3DAC1C}" type="datetimeFigureOut">
              <a:rPr lang="es-ES" smtClean="0"/>
              <a:t>27/11/2021</a:t>
            </a:fld>
            <a:endParaRPr lang="es-ES"/>
          </a:p>
        </p:txBody>
      </p:sp>
      <p:sp>
        <p:nvSpPr>
          <p:cNvPr id="6" name="Footer Placeholder 5">
            <a:extLst>
              <a:ext uri="{FF2B5EF4-FFF2-40B4-BE49-F238E27FC236}">
                <a16:creationId xmlns:a16="http://schemas.microsoft.com/office/drawing/2014/main" id="{7FCDDC19-1CFA-4D21-B274-D5D4D8ADC384}"/>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5FD0D70-0FB5-4086-B781-3C5E7B0695C3}"/>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78760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F3A68-AF4F-428D-B803-FF908C57D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1E4DDE9-B6AB-4016-B3BB-11F14683B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4B330FE-4B8B-4887-A8AD-B35B81F69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27/11/2021</a:t>
            </a:fld>
            <a:endParaRPr lang="es-ES"/>
          </a:p>
        </p:txBody>
      </p:sp>
      <p:sp>
        <p:nvSpPr>
          <p:cNvPr id="5" name="Footer Placeholder 4">
            <a:extLst>
              <a:ext uri="{FF2B5EF4-FFF2-40B4-BE49-F238E27FC236}">
                <a16:creationId xmlns:a16="http://schemas.microsoft.com/office/drawing/2014/main" id="{5B36B6C0-AF12-4910-8F16-AF5110D18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093FA657-AECC-4815-8EF5-6810E1F0C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4318438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dnan.sherif@uot.edu.ly"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pPr rtl="1"/>
            <a:r>
              <a:rPr lang="en-US" dirty="0">
                <a:cs typeface="Calibri Light"/>
              </a:rPr>
              <a:t>CS319</a:t>
            </a:r>
            <a:br>
              <a:rPr lang="es-ES" dirty="0">
                <a:cs typeface="Calibri Light"/>
              </a:rPr>
            </a:br>
            <a:r>
              <a:rPr lang="es-ES" dirty="0" err="1">
                <a:cs typeface="Calibri Light"/>
              </a:rPr>
              <a:t>تحليل</a:t>
            </a:r>
            <a:r>
              <a:rPr lang="es-ES" dirty="0">
                <a:cs typeface="Calibri Light"/>
              </a:rPr>
              <a:t> و </a:t>
            </a:r>
            <a:r>
              <a:rPr lang="es-ES" dirty="0" err="1">
                <a:cs typeface="Calibri Light"/>
              </a:rPr>
              <a:t>تصميم</a:t>
            </a:r>
            <a:r>
              <a:rPr lang="es-ES" dirty="0">
                <a:cs typeface="Calibri Light"/>
              </a:rPr>
              <a:t> </a:t>
            </a:r>
            <a:r>
              <a:rPr lang="es-ES" dirty="0" err="1">
                <a:cs typeface="Calibri Light"/>
              </a:rPr>
              <a:t>النظم</a:t>
            </a:r>
            <a:br>
              <a:rPr lang="es-ES" dirty="0">
                <a:cs typeface="Calibri Light"/>
              </a:rPr>
            </a:br>
            <a:r>
              <a:rPr lang="ar-LY" sz="5300" dirty="0">
                <a:cs typeface="Calibri Light"/>
              </a:rPr>
              <a:t>مرحلة التحليل</a:t>
            </a:r>
            <a:br>
              <a:rPr lang="ar-LY" sz="5300" dirty="0">
                <a:cs typeface="Calibri Light"/>
              </a:rPr>
            </a:br>
            <a:r>
              <a:rPr lang="ar-LY" sz="5300" dirty="0">
                <a:cs typeface="Calibri Light"/>
              </a:rPr>
              <a:t>طرق جمع المتطلبات</a:t>
            </a:r>
            <a:endParaRPr lang="es-ES" dirty="0">
              <a:cs typeface="Calibri Light"/>
            </a:endParaRPr>
          </a:p>
        </p:txBody>
      </p:sp>
      <p:sp>
        <p:nvSpPr>
          <p:cNvPr id="3" name="Subtítulo 2"/>
          <p:cNvSpPr>
            <a:spLocks noGrp="1"/>
          </p:cNvSpPr>
          <p:nvPr>
            <p:ph type="subTitle" idx="1"/>
          </p:nvPr>
        </p:nvSpPr>
        <p:spPr/>
        <p:txBody>
          <a:bodyPr vert="horz" lIns="91440" tIns="45720" rIns="91440" bIns="45720" rtlCol="0" anchor="t">
            <a:normAutofit/>
          </a:bodyPr>
          <a:lstStyle/>
          <a:p>
            <a:pPr rtl="1"/>
            <a:r>
              <a:rPr lang="es-ES" dirty="0">
                <a:cs typeface="Calibri"/>
              </a:rPr>
              <a:t>د. </a:t>
            </a:r>
            <a:r>
              <a:rPr lang="es-ES" dirty="0" err="1">
                <a:cs typeface="Calibri"/>
              </a:rPr>
              <a:t>عدنان</a:t>
            </a:r>
            <a:r>
              <a:rPr lang="es-ES" dirty="0">
                <a:cs typeface="Calibri"/>
              </a:rPr>
              <a:t> </a:t>
            </a:r>
            <a:r>
              <a:rPr lang="es-ES" dirty="0" err="1">
                <a:cs typeface="Calibri"/>
              </a:rPr>
              <a:t>محمود</a:t>
            </a:r>
            <a:r>
              <a:rPr lang="es-ES" dirty="0">
                <a:cs typeface="Calibri"/>
              </a:rPr>
              <a:t> </a:t>
            </a:r>
            <a:r>
              <a:rPr lang="es-ES" dirty="0" err="1">
                <a:cs typeface="Calibri"/>
              </a:rPr>
              <a:t>الشريف</a:t>
            </a:r>
            <a:endParaRPr lang="es-ES" dirty="0">
              <a:cs typeface="Calibri"/>
            </a:endParaRPr>
          </a:p>
          <a:p>
            <a:pPr rtl="1"/>
            <a:r>
              <a:rPr lang="es-ES" dirty="0">
                <a:cs typeface="Calibri"/>
                <a:hlinkClick r:id="rId2"/>
              </a:rPr>
              <a:t>Adnan.sherif@uot.edu.ly</a:t>
            </a:r>
            <a:endParaRPr lang="es-ES" dirty="0">
              <a:cs typeface="Calibri"/>
            </a:endParaRPr>
          </a:p>
          <a:p>
            <a:pPr rtl="1"/>
            <a:r>
              <a:rPr lang="es-ES" dirty="0" err="1">
                <a:cs typeface="Calibri"/>
              </a:rPr>
              <a:t>خريف</a:t>
            </a:r>
            <a:r>
              <a:rPr lang="es-ES" dirty="0">
                <a:cs typeface="Calibri"/>
              </a:rPr>
              <a:t> 2022/2021</a:t>
            </a:r>
          </a:p>
        </p:txBody>
      </p:sp>
      <p:pic>
        <p:nvPicPr>
          <p:cNvPr id="5" name="Picture 4" descr="A picture containing text&#10;&#10;Description automatically generated">
            <a:extLst>
              <a:ext uri="{FF2B5EF4-FFF2-40B4-BE49-F238E27FC236}">
                <a16:creationId xmlns:a16="http://schemas.microsoft.com/office/drawing/2014/main" id="{DCA35643-A359-48CC-8B2F-284CB915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08" y="0"/>
            <a:ext cx="2268940" cy="825895"/>
          </a:xfrm>
          <a:prstGeom prst="rect">
            <a:avLst/>
          </a:prstGeom>
        </p:spPr>
      </p:pic>
      <p:pic>
        <p:nvPicPr>
          <p:cNvPr id="16" name="Picture 15" descr="Logo&#10;&#10;Description automatically generated">
            <a:extLst>
              <a:ext uri="{FF2B5EF4-FFF2-40B4-BE49-F238E27FC236}">
                <a16:creationId xmlns:a16="http://schemas.microsoft.com/office/drawing/2014/main" id="{B9D22042-52BD-4385-AFAB-BF8873631A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0346" y="0"/>
            <a:ext cx="891654" cy="1321066"/>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A18A-B233-42A2-9C22-4FCD5E6C0A76}"/>
              </a:ext>
            </a:extLst>
          </p:cNvPr>
          <p:cNvSpPr>
            <a:spLocks noGrp="1"/>
          </p:cNvSpPr>
          <p:nvPr>
            <p:ph type="title"/>
          </p:nvPr>
        </p:nvSpPr>
        <p:spPr/>
        <p:txBody>
          <a:bodyPr/>
          <a:lstStyle/>
          <a:p>
            <a:pPr algn="r"/>
            <a:r>
              <a:rPr lang="ar-LY" dirty="0"/>
              <a:t>طرق جمع المعلومات – الاستبيان (</a:t>
            </a:r>
            <a:r>
              <a:rPr lang="en-GB" dirty="0"/>
              <a:t>Questionnaire</a:t>
            </a:r>
            <a:r>
              <a:rPr lang="ar-LY" dirty="0"/>
              <a:t>)	</a:t>
            </a:r>
            <a:endParaRPr lang="en-US" dirty="0"/>
          </a:p>
        </p:txBody>
      </p:sp>
      <p:sp>
        <p:nvSpPr>
          <p:cNvPr id="3" name="Content Placeholder 2">
            <a:extLst>
              <a:ext uri="{FF2B5EF4-FFF2-40B4-BE49-F238E27FC236}">
                <a16:creationId xmlns:a16="http://schemas.microsoft.com/office/drawing/2014/main" id="{417AF1C5-9A2A-4A1D-B271-36EA879BFF14}"/>
              </a:ext>
            </a:extLst>
          </p:cNvPr>
          <p:cNvSpPr>
            <a:spLocks noGrp="1"/>
          </p:cNvSpPr>
          <p:nvPr>
            <p:ph idx="1"/>
          </p:nvPr>
        </p:nvSpPr>
        <p:spPr>
          <a:xfrm>
            <a:off x="838200" y="1825625"/>
            <a:ext cx="10515600" cy="4800462"/>
          </a:xfrm>
        </p:spPr>
        <p:txBody>
          <a:bodyPr>
            <a:normAutofit lnSpcReduction="10000"/>
          </a:bodyPr>
          <a:lstStyle/>
          <a:p>
            <a:pPr marL="457200" lvl="1" indent="0">
              <a:buNone/>
            </a:pPr>
            <a:r>
              <a:rPr lang="ar-LY" dirty="0"/>
              <a:t>هي ان يقوم المحلل بتوزيع استمارة تحتوي على مجموعة من الأسئلة حول النظام تقدم لعينة من الافراد الذين لهم علاقة بالنظام. يجب ان تكون الأسئلة واضحة بحيث لا تحتاج الى شرح. ويستخدم الاستبيان عندما نريد استطلاع رأي شريحة كبيرة من الأفراد وفي أماكن جغرافية مختلفة. يمكن الاستعانة بفريق من الخبراء لاختبار ملائمة الأسئلة ووضوحها.</a:t>
            </a:r>
          </a:p>
          <a:p>
            <a:pPr marL="457200" lvl="1" indent="0">
              <a:buNone/>
            </a:pPr>
            <a:endParaRPr lang="ar-LY" dirty="0"/>
          </a:p>
          <a:p>
            <a:pPr marL="457200" lvl="1" indent="0">
              <a:buNone/>
            </a:pPr>
            <a:r>
              <a:rPr lang="ar-LY" dirty="0"/>
              <a:t>مميزات الاستبيان:</a:t>
            </a:r>
          </a:p>
          <a:p>
            <a:pPr lvl="2"/>
            <a:r>
              <a:rPr lang="ar-LY" dirty="0"/>
              <a:t>جمع اراء عدد كبير من الافراد في وقت قصير</a:t>
            </a:r>
          </a:p>
          <a:p>
            <a:pPr lvl="2"/>
            <a:r>
              <a:rPr lang="ar-LY" dirty="0"/>
              <a:t>يمكن الحصول على إجابات على بعض الأسئلة التي يصعب الحصول عليها بطرق أخرى حيث ان المجيب على الاستبيان لا يفصح عن هويته </a:t>
            </a:r>
          </a:p>
          <a:p>
            <a:pPr lvl="1"/>
            <a:endParaRPr lang="ar-LY" dirty="0"/>
          </a:p>
          <a:p>
            <a:pPr lvl="1"/>
            <a:r>
              <a:rPr lang="ar-LY" dirty="0"/>
              <a:t>عيوب الملاحظة: </a:t>
            </a:r>
          </a:p>
          <a:p>
            <a:pPr lvl="2"/>
            <a:r>
              <a:rPr lang="ar-LY" dirty="0"/>
              <a:t>قد ينتج عن الاستبيان نتائج خاطئة ناتجة عن السرعة وعدم الاهتمام في الإجابة.</a:t>
            </a:r>
          </a:p>
          <a:p>
            <a:pPr lvl="2"/>
            <a:r>
              <a:rPr lang="ar-LY" dirty="0"/>
              <a:t>قد يتسبب عدم اختيار بدقة العينة التي ستجيب على الاستبيان في ضعف الاسترجاع (عدد كبير لا يجيب على الاستبيان)</a:t>
            </a:r>
          </a:p>
          <a:p>
            <a:pPr marL="914400" lvl="2" indent="0">
              <a:buNone/>
            </a:pPr>
            <a:endParaRPr lang="ar-LY" dirty="0"/>
          </a:p>
        </p:txBody>
      </p:sp>
    </p:spTree>
    <p:extLst>
      <p:ext uri="{BB962C8B-B14F-4D97-AF65-F5344CB8AC3E}">
        <p14:creationId xmlns:p14="http://schemas.microsoft.com/office/powerpoint/2010/main" val="270875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A18A-B233-42A2-9C22-4FCD5E6C0A76}"/>
              </a:ext>
            </a:extLst>
          </p:cNvPr>
          <p:cNvSpPr>
            <a:spLocks noGrp="1"/>
          </p:cNvSpPr>
          <p:nvPr>
            <p:ph type="title"/>
          </p:nvPr>
        </p:nvSpPr>
        <p:spPr/>
        <p:txBody>
          <a:bodyPr/>
          <a:lstStyle/>
          <a:p>
            <a:pPr algn="r"/>
            <a:r>
              <a:rPr lang="ar-LY" dirty="0"/>
              <a:t>طرق جمع المعلومات – الاستبيان (</a:t>
            </a:r>
            <a:r>
              <a:rPr lang="en-GB" dirty="0"/>
              <a:t>Questionnaire</a:t>
            </a:r>
            <a:r>
              <a:rPr lang="ar-LY" dirty="0"/>
              <a:t>)	</a:t>
            </a:r>
            <a:endParaRPr lang="en-US" dirty="0"/>
          </a:p>
        </p:txBody>
      </p:sp>
      <p:sp>
        <p:nvSpPr>
          <p:cNvPr id="3" name="Content Placeholder 2">
            <a:extLst>
              <a:ext uri="{FF2B5EF4-FFF2-40B4-BE49-F238E27FC236}">
                <a16:creationId xmlns:a16="http://schemas.microsoft.com/office/drawing/2014/main" id="{417AF1C5-9A2A-4A1D-B271-36EA879BFF14}"/>
              </a:ext>
            </a:extLst>
          </p:cNvPr>
          <p:cNvSpPr>
            <a:spLocks noGrp="1"/>
          </p:cNvSpPr>
          <p:nvPr>
            <p:ph idx="1"/>
          </p:nvPr>
        </p:nvSpPr>
        <p:spPr>
          <a:xfrm>
            <a:off x="838200" y="1825625"/>
            <a:ext cx="10515600" cy="4800462"/>
          </a:xfrm>
        </p:spPr>
        <p:txBody>
          <a:bodyPr>
            <a:normAutofit lnSpcReduction="10000"/>
          </a:bodyPr>
          <a:lstStyle/>
          <a:p>
            <a:pPr marL="457200" lvl="1" indent="0">
              <a:buNone/>
            </a:pPr>
            <a:r>
              <a:rPr lang="ar-LY" dirty="0"/>
              <a:t>هي ان يقوم المحلل بتوزيع استمارة تحتوي على مجموعة من الأسئلة حول النظام تقدم لعينة من الافراد الذين لهم علاقة بالنظام. يجب ان تكون الأسئلة واضحة بحيث لا تحتاج الى شرح. ويستخدم الاستبيان عندما نريد استطلاع رأي شريحة كبيرة من الأفراد وفي أماكن جغرافية مختلفة. يمكن الاستعانة بفريق من الخبراء لاختبار ملائمة الأسئلة ووضوحها.</a:t>
            </a:r>
          </a:p>
          <a:p>
            <a:pPr marL="457200" lvl="1" indent="0">
              <a:buNone/>
            </a:pPr>
            <a:endParaRPr lang="ar-LY" dirty="0"/>
          </a:p>
          <a:p>
            <a:pPr marL="457200" lvl="1" indent="0">
              <a:buNone/>
            </a:pPr>
            <a:r>
              <a:rPr lang="ar-LY" dirty="0"/>
              <a:t>مميزات الاستبيان:</a:t>
            </a:r>
          </a:p>
          <a:p>
            <a:pPr lvl="2"/>
            <a:r>
              <a:rPr lang="ar-LY" dirty="0"/>
              <a:t>جمع اراء عدد كبير من الافراد في وقت قصير</a:t>
            </a:r>
          </a:p>
          <a:p>
            <a:pPr lvl="2"/>
            <a:r>
              <a:rPr lang="ar-LY" dirty="0"/>
              <a:t>يمكن الحصول على إجابات على بعض الأسئلة التي يصعب الحصول عليها بطرق أخرى حيث ان المجيب على الاستبيان لا يفصح عن هويته </a:t>
            </a:r>
          </a:p>
          <a:p>
            <a:pPr lvl="1"/>
            <a:endParaRPr lang="ar-LY" dirty="0"/>
          </a:p>
          <a:p>
            <a:pPr lvl="1"/>
            <a:r>
              <a:rPr lang="ar-LY" dirty="0"/>
              <a:t>عيوب الملاحظة: </a:t>
            </a:r>
          </a:p>
          <a:p>
            <a:pPr lvl="2"/>
            <a:r>
              <a:rPr lang="ar-LY" dirty="0"/>
              <a:t>قد ينتج عن الاستبيان نتائج خاطئة ناتجة عن السرعة وعدم الاهتمام في الإجابة.</a:t>
            </a:r>
          </a:p>
          <a:p>
            <a:pPr lvl="2"/>
            <a:r>
              <a:rPr lang="ar-LY" dirty="0"/>
              <a:t>قد يتسبب عدم اختيار بدقة العينة التي ستجيب على الاستبيان في ضعف الاسترجاع (عدد كبير لا يجيب على الاستبيان)</a:t>
            </a:r>
          </a:p>
          <a:p>
            <a:pPr marL="914400" lvl="2" indent="0">
              <a:buNone/>
            </a:pPr>
            <a:endParaRPr lang="ar-LY" dirty="0"/>
          </a:p>
        </p:txBody>
      </p:sp>
    </p:spTree>
    <p:extLst>
      <p:ext uri="{BB962C8B-B14F-4D97-AF65-F5344CB8AC3E}">
        <p14:creationId xmlns:p14="http://schemas.microsoft.com/office/powerpoint/2010/main" val="17590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A18A-B233-42A2-9C22-4FCD5E6C0A76}"/>
              </a:ext>
            </a:extLst>
          </p:cNvPr>
          <p:cNvSpPr>
            <a:spLocks noGrp="1"/>
          </p:cNvSpPr>
          <p:nvPr>
            <p:ph type="title"/>
          </p:nvPr>
        </p:nvSpPr>
        <p:spPr/>
        <p:txBody>
          <a:bodyPr/>
          <a:lstStyle/>
          <a:p>
            <a:pPr algn="r"/>
            <a:r>
              <a:rPr lang="ar-LY" dirty="0"/>
              <a:t>طرق جمع المعلومات – العرض التجريبي  </a:t>
            </a:r>
            <a:r>
              <a:rPr lang="ar-LY" sz="4000" dirty="0"/>
              <a:t>(</a:t>
            </a:r>
            <a:r>
              <a:rPr lang="en-GB" sz="4000" dirty="0"/>
              <a:t>Prototyping</a:t>
            </a:r>
            <a:r>
              <a:rPr lang="ar-LY" sz="4000" dirty="0"/>
              <a:t>)</a:t>
            </a:r>
            <a:r>
              <a:rPr lang="ar-LY" dirty="0"/>
              <a:t>	</a:t>
            </a:r>
            <a:endParaRPr lang="en-US" dirty="0"/>
          </a:p>
        </p:txBody>
      </p:sp>
      <p:sp>
        <p:nvSpPr>
          <p:cNvPr id="3" name="Content Placeholder 2">
            <a:extLst>
              <a:ext uri="{FF2B5EF4-FFF2-40B4-BE49-F238E27FC236}">
                <a16:creationId xmlns:a16="http://schemas.microsoft.com/office/drawing/2014/main" id="{417AF1C5-9A2A-4A1D-B271-36EA879BFF14}"/>
              </a:ext>
            </a:extLst>
          </p:cNvPr>
          <p:cNvSpPr>
            <a:spLocks noGrp="1"/>
          </p:cNvSpPr>
          <p:nvPr>
            <p:ph idx="1"/>
          </p:nvPr>
        </p:nvSpPr>
        <p:spPr>
          <a:xfrm>
            <a:off x="838200" y="1825625"/>
            <a:ext cx="10515600" cy="4800462"/>
          </a:xfrm>
        </p:spPr>
        <p:txBody>
          <a:bodyPr>
            <a:normAutofit/>
          </a:bodyPr>
          <a:lstStyle/>
          <a:p>
            <a:pPr marL="457200" lvl="1" indent="0">
              <a:buNone/>
            </a:pPr>
            <a:r>
              <a:rPr lang="ar-LY" dirty="0"/>
              <a:t>هي ان يقوم المحلل بتقديم نموذج عمليا للنظام به العمليات الأساسية ويقوم بعرضه على المستفيد واخذ ملاحظاته وتحديث المتطلبات وتطوير نموذج جديد به التعديلات والمتطلبات التي طلبها المستفيد. وهكذا حتى الحصول على رضا المستفيد. </a:t>
            </a:r>
          </a:p>
          <a:p>
            <a:pPr marL="457200" lvl="1" indent="0">
              <a:buNone/>
            </a:pPr>
            <a:r>
              <a:rPr lang="ar-LY" dirty="0"/>
              <a:t>مميزات العرض التجريبي:</a:t>
            </a:r>
          </a:p>
          <a:p>
            <a:pPr lvl="2"/>
            <a:r>
              <a:rPr lang="ar-LY" dirty="0"/>
              <a:t>فهم المستفيد لكيفية عمل النظام والمتطلبات التي سيشملها النظام في وقت مبكر و بصوره عملية وفعالة </a:t>
            </a:r>
          </a:p>
          <a:p>
            <a:pPr lvl="1"/>
            <a:r>
              <a:rPr lang="ar-LY" dirty="0"/>
              <a:t>عيوب العرض التجريبي: </a:t>
            </a:r>
          </a:p>
          <a:p>
            <a:pPr lvl="2"/>
            <a:r>
              <a:rPr lang="ar-LY" dirty="0"/>
              <a:t>تكرار العرض والتطوير مكلف ويحتاج الى وقت و جهد كبير</a:t>
            </a:r>
          </a:p>
          <a:p>
            <a:pPr lvl="2"/>
            <a:r>
              <a:rPr lang="ar-LY" dirty="0"/>
              <a:t>يجب تحميل العرض ببيانات تجريبية لأجل الاختبار</a:t>
            </a:r>
          </a:p>
          <a:p>
            <a:pPr marL="914400" lvl="2" indent="0">
              <a:buNone/>
            </a:pPr>
            <a:endParaRPr lang="ar-LY" dirty="0"/>
          </a:p>
        </p:txBody>
      </p:sp>
    </p:spTree>
    <p:extLst>
      <p:ext uri="{BB962C8B-B14F-4D97-AF65-F5344CB8AC3E}">
        <p14:creationId xmlns:p14="http://schemas.microsoft.com/office/powerpoint/2010/main" val="146289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مصادر جمع المعلومات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lstStyle/>
          <a:p>
            <a:pPr algn="r" rtl="1"/>
            <a:r>
              <a:rPr lang="ar-LY" dirty="0"/>
              <a:t>المصادر الداخلية: هي مصادر توفر معلومات عن النظام القائم، وتشمل المستندات الخاصة بالمؤسسة والشخاص العاملين عليها من موظفين او المستفيدين منها مثل المدراء. </a:t>
            </a:r>
          </a:p>
          <a:p>
            <a:pPr algn="r" rtl="1"/>
            <a:r>
              <a:rPr lang="ar-LY" dirty="0"/>
              <a:t>المصادر الخارجية: مصادر خارج بيئة النظام  والغرض منها جمع معلومات عن انطباع واراء الأشخاص والمؤسسات خارج نطاق النظام مثل العملاء والمؤسسات مثل المصارف او مصلحة الضرائب او الضمان الاجتماعي وغيرها من المؤسسات التي قد تستفيد من مخرجات النظام.  </a:t>
            </a:r>
          </a:p>
          <a:p>
            <a:pPr algn="r" rtl="1"/>
            <a:endParaRPr lang="ar-LY" dirty="0"/>
          </a:p>
          <a:p>
            <a:pPr marL="0" indent="0" algn="r" rtl="1">
              <a:buNone/>
            </a:pPr>
            <a:endParaRPr lang="ar-LY" dirty="0"/>
          </a:p>
        </p:txBody>
      </p:sp>
    </p:spTree>
    <p:extLst>
      <p:ext uri="{BB962C8B-B14F-4D97-AF65-F5344CB8AC3E}">
        <p14:creationId xmlns:p14="http://schemas.microsoft.com/office/powerpoint/2010/main" val="76837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62BA-6ECF-474E-A37F-3DC55D783981}"/>
              </a:ext>
            </a:extLst>
          </p:cNvPr>
          <p:cNvSpPr>
            <a:spLocks noGrp="1"/>
          </p:cNvSpPr>
          <p:nvPr>
            <p:ph type="title"/>
          </p:nvPr>
        </p:nvSpPr>
        <p:spPr/>
        <p:txBody>
          <a:bodyPr/>
          <a:lstStyle/>
          <a:p>
            <a:pPr algn="r" rtl="1"/>
            <a:r>
              <a:rPr lang="ar-LY" dirty="0"/>
              <a:t>طرق جمع المتطلبات</a:t>
            </a:r>
            <a:endParaRPr lang="en-US" dirty="0"/>
          </a:p>
        </p:txBody>
      </p:sp>
      <p:sp>
        <p:nvSpPr>
          <p:cNvPr id="3" name="Content Placeholder 2">
            <a:extLst>
              <a:ext uri="{FF2B5EF4-FFF2-40B4-BE49-F238E27FC236}">
                <a16:creationId xmlns:a16="http://schemas.microsoft.com/office/drawing/2014/main" id="{A489F269-06BC-4241-BC82-7650B21BDE80}"/>
              </a:ext>
            </a:extLst>
          </p:cNvPr>
          <p:cNvSpPr>
            <a:spLocks noGrp="1"/>
          </p:cNvSpPr>
          <p:nvPr>
            <p:ph idx="1"/>
          </p:nvPr>
        </p:nvSpPr>
        <p:spPr/>
        <p:txBody>
          <a:bodyPr/>
          <a:lstStyle/>
          <a:p>
            <a:r>
              <a:rPr lang="ar-LY" dirty="0"/>
              <a:t>هناك الكثير من أدوات جمع المعلومات للحصول على المتطلبات منها:</a:t>
            </a:r>
          </a:p>
          <a:p>
            <a:pPr lvl="1"/>
            <a:r>
              <a:rPr lang="ar-LY" dirty="0"/>
              <a:t>المقابلات الشخصية</a:t>
            </a:r>
          </a:p>
          <a:p>
            <a:pPr lvl="1"/>
            <a:r>
              <a:rPr lang="ar-LY" dirty="0"/>
              <a:t>الوثائق</a:t>
            </a:r>
          </a:p>
          <a:p>
            <a:pPr lvl="1"/>
            <a:r>
              <a:rPr lang="ar-LY" dirty="0"/>
              <a:t>الاستبيان</a:t>
            </a:r>
          </a:p>
          <a:p>
            <a:pPr lvl="1"/>
            <a:r>
              <a:rPr lang="ar-LY" dirty="0"/>
              <a:t>الملاحظة</a:t>
            </a:r>
          </a:p>
          <a:p>
            <a:pPr lvl="1"/>
            <a:r>
              <a:rPr lang="ar-LY" dirty="0"/>
              <a:t>النموذج التجريبي</a:t>
            </a:r>
          </a:p>
          <a:p>
            <a:pPr lvl="1"/>
            <a:r>
              <a:rPr lang="ar-LY" dirty="0"/>
              <a:t>ورش العمل</a:t>
            </a:r>
          </a:p>
          <a:p>
            <a:pPr lvl="1"/>
            <a:r>
              <a:rPr lang="ar-LY" dirty="0"/>
              <a:t>إثارة الأفكار</a:t>
            </a:r>
          </a:p>
          <a:p>
            <a:pPr marL="457200" lvl="1" indent="0">
              <a:buNone/>
            </a:pPr>
            <a:endParaRPr lang="ar-LY" dirty="0"/>
          </a:p>
          <a:p>
            <a:endParaRPr lang="ar-LY" dirty="0"/>
          </a:p>
        </p:txBody>
      </p:sp>
    </p:spTree>
    <p:extLst>
      <p:ext uri="{BB962C8B-B14F-4D97-AF65-F5344CB8AC3E}">
        <p14:creationId xmlns:p14="http://schemas.microsoft.com/office/powerpoint/2010/main" val="415791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A18A-B233-42A2-9C22-4FCD5E6C0A76}"/>
              </a:ext>
            </a:extLst>
          </p:cNvPr>
          <p:cNvSpPr>
            <a:spLocks noGrp="1"/>
          </p:cNvSpPr>
          <p:nvPr>
            <p:ph type="title"/>
          </p:nvPr>
        </p:nvSpPr>
        <p:spPr/>
        <p:txBody>
          <a:bodyPr/>
          <a:lstStyle/>
          <a:p>
            <a:pPr algn="r"/>
            <a:r>
              <a:rPr lang="ar-LY" dirty="0"/>
              <a:t>طرق جمع المعلومات – المقابلة </a:t>
            </a:r>
            <a:r>
              <a:rPr lang="en-GB" dirty="0"/>
              <a:t>Interview</a:t>
            </a:r>
            <a:endParaRPr lang="en-US" dirty="0"/>
          </a:p>
        </p:txBody>
      </p:sp>
      <p:sp>
        <p:nvSpPr>
          <p:cNvPr id="3" name="Content Placeholder 2">
            <a:extLst>
              <a:ext uri="{FF2B5EF4-FFF2-40B4-BE49-F238E27FC236}">
                <a16:creationId xmlns:a16="http://schemas.microsoft.com/office/drawing/2014/main" id="{417AF1C5-9A2A-4A1D-B271-36EA879BFF14}"/>
              </a:ext>
            </a:extLst>
          </p:cNvPr>
          <p:cNvSpPr>
            <a:spLocks noGrp="1"/>
          </p:cNvSpPr>
          <p:nvPr>
            <p:ph idx="1"/>
          </p:nvPr>
        </p:nvSpPr>
        <p:spPr>
          <a:xfrm>
            <a:off x="838200" y="1825625"/>
            <a:ext cx="10515600" cy="4800462"/>
          </a:xfrm>
        </p:spPr>
        <p:txBody>
          <a:bodyPr vert="horz" lIns="91440" tIns="45720" rIns="91440" bIns="45720" rtlCol="0" anchor="t">
            <a:normAutofit/>
          </a:bodyPr>
          <a:lstStyle/>
          <a:p>
            <a:pPr marL="457200" lvl="1" indent="0">
              <a:buNone/>
            </a:pPr>
            <a:r>
              <a:rPr lang="ar-LY" dirty="0"/>
              <a:t>هي اجتماع مباشر مع بعض الافراد من ذوي العلاقة بالنظام سواء كانوا مستخدمين او مستفيدين من النظام. الهدف هو استطلاع آرائهم والحصول على المعلومات عن النظام القائم وحصر متطلباتهم </a:t>
            </a:r>
          </a:p>
          <a:p>
            <a:pPr lvl="1"/>
            <a:endParaRPr lang="ar-LY" dirty="0"/>
          </a:p>
          <a:p>
            <a:pPr lvl="1"/>
            <a:r>
              <a:rPr lang="ar-LY" dirty="0"/>
              <a:t>طرق إجراء المقابلة:</a:t>
            </a:r>
          </a:p>
          <a:p>
            <a:pPr lvl="2"/>
            <a:r>
              <a:rPr lang="ar-LY" dirty="0"/>
              <a:t>مباشرة وجه لوجه </a:t>
            </a:r>
          </a:p>
          <a:p>
            <a:pPr lvl="2"/>
            <a:r>
              <a:rPr lang="ar-LY" dirty="0"/>
              <a:t>غير مباشرة عن طريق الهاتف او الدردشة عبر الانترنت (</a:t>
            </a:r>
            <a:r>
              <a:rPr lang="en-GB" dirty="0"/>
              <a:t>chatting</a:t>
            </a:r>
            <a:r>
              <a:rPr lang="ar-LY" dirty="0"/>
              <a:t>) </a:t>
            </a:r>
          </a:p>
          <a:p>
            <a:pPr lvl="1"/>
            <a:endParaRPr lang="ar-LY" dirty="0"/>
          </a:p>
          <a:p>
            <a:pPr lvl="1"/>
            <a:r>
              <a:rPr lang="ar-LY" dirty="0"/>
              <a:t>يمكن تصنيف المقابلة الى :</a:t>
            </a:r>
          </a:p>
          <a:p>
            <a:pPr lvl="2"/>
            <a:r>
              <a:rPr lang="ar-LY" dirty="0">
                <a:cs typeface="Arial"/>
              </a:rPr>
              <a:t>مقابلة مفتوحة (غير موجهة) حيث لا يتم إعداد أسئلة مسبقة ويمكن للمحلل ان يطرح الأسئلة من خلال النقاش، هذا النوع مستحب استخدامه مع مستخدم النظام الحالي ويبدأ المحلل المقابلة بشي مثل " تكلم عما تقوم به" كما يساعد على كسب ثقة المستخدم.</a:t>
            </a:r>
          </a:p>
          <a:p>
            <a:pPr lvl="2"/>
            <a:r>
              <a:rPr lang="ar-LY" dirty="0"/>
              <a:t>مقابلة مقننه (موجهة) يتم إعداد الأسئلة مسبقا والتقيد بها خلال المقابلة هذا النوع يفضل استخدامه مع المدراء والمسؤولين حيث انه ليس لديهم الكثير من الوقت.</a:t>
            </a:r>
          </a:p>
          <a:p>
            <a:pPr lvl="2"/>
            <a:endParaRPr lang="en-US" dirty="0"/>
          </a:p>
        </p:txBody>
      </p:sp>
    </p:spTree>
    <p:extLst>
      <p:ext uri="{BB962C8B-B14F-4D97-AF65-F5344CB8AC3E}">
        <p14:creationId xmlns:p14="http://schemas.microsoft.com/office/powerpoint/2010/main" val="103066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A18A-B233-42A2-9C22-4FCD5E6C0A76}"/>
              </a:ext>
            </a:extLst>
          </p:cNvPr>
          <p:cNvSpPr>
            <a:spLocks noGrp="1"/>
          </p:cNvSpPr>
          <p:nvPr>
            <p:ph type="title"/>
          </p:nvPr>
        </p:nvSpPr>
        <p:spPr/>
        <p:txBody>
          <a:bodyPr/>
          <a:lstStyle/>
          <a:p>
            <a:pPr algn="r"/>
            <a:r>
              <a:rPr lang="ar-LY" dirty="0"/>
              <a:t>طرق جمع المعلومات – المقابلة (تابع) 	</a:t>
            </a:r>
            <a:endParaRPr lang="en-US" dirty="0"/>
          </a:p>
        </p:txBody>
      </p:sp>
      <p:sp>
        <p:nvSpPr>
          <p:cNvPr id="3" name="Content Placeholder 2">
            <a:extLst>
              <a:ext uri="{FF2B5EF4-FFF2-40B4-BE49-F238E27FC236}">
                <a16:creationId xmlns:a16="http://schemas.microsoft.com/office/drawing/2014/main" id="{417AF1C5-9A2A-4A1D-B271-36EA879BFF14}"/>
              </a:ext>
            </a:extLst>
          </p:cNvPr>
          <p:cNvSpPr>
            <a:spLocks noGrp="1"/>
          </p:cNvSpPr>
          <p:nvPr>
            <p:ph idx="1"/>
          </p:nvPr>
        </p:nvSpPr>
        <p:spPr>
          <a:xfrm>
            <a:off x="838200" y="1825625"/>
            <a:ext cx="10515600" cy="4800462"/>
          </a:xfrm>
        </p:spPr>
        <p:txBody>
          <a:bodyPr vert="horz" lIns="91440" tIns="45720" rIns="91440" bIns="45720" rtlCol="0" anchor="t">
            <a:normAutofit/>
          </a:bodyPr>
          <a:lstStyle/>
          <a:p>
            <a:pPr lvl="1"/>
            <a:endParaRPr lang="ar-LY" dirty="0"/>
          </a:p>
          <a:p>
            <a:pPr lvl="1"/>
            <a:r>
              <a:rPr lang="ar-LY" dirty="0"/>
              <a:t>خطوات إجراء المقابلة:</a:t>
            </a:r>
          </a:p>
          <a:p>
            <a:pPr marL="1371600" lvl="2" indent="-457200">
              <a:buFont typeface="+mj-lt"/>
              <a:buAutoNum type="arabicPeriod"/>
            </a:pPr>
            <a:r>
              <a:rPr lang="ar-LY" dirty="0"/>
              <a:t>الإعداد للمقابلة ويتم فيها تحديد الاهداف والمعلومات التي يرغب المحلل في الحصول عليها من المقابلة.</a:t>
            </a:r>
          </a:p>
          <a:p>
            <a:pPr marL="1371600" lvl="2" indent="-457200">
              <a:buFont typeface="+mj-lt"/>
              <a:buAutoNum type="arabicPeriod"/>
            </a:pPr>
            <a:r>
              <a:rPr lang="ar-LY" dirty="0"/>
              <a:t>تحديد الافراد الذين سيقابلهم.</a:t>
            </a:r>
          </a:p>
          <a:p>
            <a:pPr marL="1371600" lvl="2" indent="-457200">
              <a:buFont typeface="+mj-lt"/>
              <a:buAutoNum type="arabicPeriod"/>
            </a:pPr>
            <a:r>
              <a:rPr lang="ar-LY" dirty="0">
                <a:cs typeface="Arial"/>
              </a:rPr>
              <a:t>إعداد الأسئلة ويجب ان تصاغ بلغة تتناسب مع المستوى التعليمي والثقافي للأفراد وكذلك الحرص على استخدام المصطلحات الواضحة والمستخدمة من قبلهم.</a:t>
            </a:r>
          </a:p>
          <a:p>
            <a:pPr marL="1371600" lvl="2" indent="-457200">
              <a:buFont typeface="+mj-lt"/>
              <a:buAutoNum type="arabicPeriod"/>
            </a:pPr>
            <a:r>
              <a:rPr lang="ar-LY" dirty="0"/>
              <a:t>التدريب على إجراء المقابلة.</a:t>
            </a:r>
          </a:p>
          <a:p>
            <a:pPr marL="1371600" lvl="2" indent="-457200">
              <a:buFont typeface="+mj-lt"/>
              <a:buAutoNum type="arabicPeriod"/>
            </a:pPr>
            <a:r>
              <a:rPr lang="ar-LY" dirty="0">
                <a:cs typeface="Arial"/>
              </a:rPr>
              <a:t>تحديد مكان وزمان المقابلة والتقيد به. ويفضل ان يكون المكان هادي وغير مقتض بالناس مثل صالة اجتماعات او مكتب خاص مغلق.</a:t>
            </a:r>
          </a:p>
          <a:p>
            <a:pPr marL="1371600" lvl="2" indent="-457200">
              <a:buFont typeface="+mj-lt"/>
              <a:buAutoNum type="arabicPeriod"/>
            </a:pPr>
            <a:r>
              <a:rPr lang="ar-LY" dirty="0">
                <a:cs typeface="Arial"/>
              </a:rPr>
              <a:t>التنفيذ الفعلي للمقابلة وتبدأ بتقديم المحلل نفسه وتوضيح الهدف من المقابلة، وخلال المقابلة يجب ملاحظة رد الفعل بالنسبة للشخص الذي تجري معه المقابلة، في حال كانت المقابلة مقننة فيجب التقيد بالأسئلة التي تم إعدادها وتدوين الإجابات إما يدويا او باستخدام جهاز تسجيل ويجب اخذ موافقة المشاركين في المقابلة قبل التسجيل. </a:t>
            </a:r>
            <a:endParaRPr lang="en-US" dirty="0"/>
          </a:p>
        </p:txBody>
      </p:sp>
    </p:spTree>
    <p:extLst>
      <p:ext uri="{BB962C8B-B14F-4D97-AF65-F5344CB8AC3E}">
        <p14:creationId xmlns:p14="http://schemas.microsoft.com/office/powerpoint/2010/main" val="196376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A18A-B233-42A2-9C22-4FCD5E6C0A76}"/>
              </a:ext>
            </a:extLst>
          </p:cNvPr>
          <p:cNvSpPr>
            <a:spLocks noGrp="1"/>
          </p:cNvSpPr>
          <p:nvPr>
            <p:ph type="title"/>
          </p:nvPr>
        </p:nvSpPr>
        <p:spPr/>
        <p:txBody>
          <a:bodyPr/>
          <a:lstStyle/>
          <a:p>
            <a:pPr algn="r"/>
            <a:r>
              <a:rPr lang="ar-LY" dirty="0"/>
              <a:t>طرق جمع المعلومات – المقابلة (تابع) 	</a:t>
            </a:r>
            <a:endParaRPr lang="en-US" dirty="0"/>
          </a:p>
        </p:txBody>
      </p:sp>
      <p:sp>
        <p:nvSpPr>
          <p:cNvPr id="3" name="Content Placeholder 2">
            <a:extLst>
              <a:ext uri="{FF2B5EF4-FFF2-40B4-BE49-F238E27FC236}">
                <a16:creationId xmlns:a16="http://schemas.microsoft.com/office/drawing/2014/main" id="{417AF1C5-9A2A-4A1D-B271-36EA879BFF14}"/>
              </a:ext>
            </a:extLst>
          </p:cNvPr>
          <p:cNvSpPr>
            <a:spLocks noGrp="1"/>
          </p:cNvSpPr>
          <p:nvPr>
            <p:ph idx="1"/>
          </p:nvPr>
        </p:nvSpPr>
        <p:spPr>
          <a:xfrm>
            <a:off x="838200" y="1825625"/>
            <a:ext cx="10515600" cy="4800462"/>
          </a:xfrm>
        </p:spPr>
        <p:txBody>
          <a:bodyPr>
            <a:normAutofit/>
          </a:bodyPr>
          <a:lstStyle/>
          <a:p>
            <a:pPr lvl="1"/>
            <a:endParaRPr lang="ar-LY" dirty="0"/>
          </a:p>
          <a:p>
            <a:pPr lvl="1"/>
            <a:r>
              <a:rPr lang="ar-LY" dirty="0"/>
              <a:t>نموذج من أسئلة المقابلات</a:t>
            </a:r>
          </a:p>
          <a:p>
            <a:pPr lvl="2"/>
            <a:r>
              <a:rPr lang="ar-LY" dirty="0"/>
              <a:t>ما هي مشاكل النظام؟</a:t>
            </a:r>
          </a:p>
          <a:p>
            <a:pPr lvl="2"/>
            <a:r>
              <a:rPr lang="ar-LY" dirty="0"/>
              <a:t>ما هي المشكلة الأكثر أهمية؟ ولماذا؟</a:t>
            </a:r>
          </a:p>
          <a:p>
            <a:pPr lvl="2"/>
            <a:r>
              <a:rPr lang="ar-LY" dirty="0"/>
              <a:t>ما هي الوظائف التي يقدمها النظام الحالي؟</a:t>
            </a:r>
          </a:p>
          <a:p>
            <a:pPr lvl="2"/>
            <a:r>
              <a:rPr lang="ar-LY" dirty="0"/>
              <a:t>كم عدد الموظفين العاملين في النظام؟</a:t>
            </a:r>
          </a:p>
          <a:p>
            <a:pPr lvl="2"/>
            <a:r>
              <a:rPr lang="ar-LY" dirty="0"/>
              <a:t>ممن يستقبل النظام البيانات؟</a:t>
            </a:r>
          </a:p>
          <a:p>
            <a:pPr lvl="2"/>
            <a:r>
              <a:rPr lang="ar-LY" dirty="0"/>
              <a:t>من يقوم بمعالجة البيانات؟</a:t>
            </a:r>
          </a:p>
          <a:p>
            <a:pPr lvl="2"/>
            <a:r>
              <a:rPr lang="ar-LY" dirty="0"/>
              <a:t>ما الوقت الذي تأخذه معالجة البيانات؟ وهل هذا الوقت جيد ؟ لو لا ما هو الوقت المطلوب؟</a:t>
            </a:r>
          </a:p>
          <a:p>
            <a:pPr lvl="2"/>
            <a:r>
              <a:rPr lang="ar-LY" dirty="0"/>
              <a:t>ما هي التقنية المستخدمة في معالجة البيانات؟</a:t>
            </a:r>
          </a:p>
          <a:p>
            <a:pPr lvl="2"/>
            <a:r>
              <a:rPr lang="ar-LY" dirty="0"/>
              <a:t>ما نوع المخرجات التي يجري إعدادها؟</a:t>
            </a:r>
          </a:p>
          <a:p>
            <a:pPr lvl="2"/>
            <a:r>
              <a:rPr lang="ar-LY" dirty="0"/>
              <a:t>من يستفيد من هذه المخرجات؟ وكيف يتم إرسالها؟</a:t>
            </a:r>
          </a:p>
          <a:p>
            <a:pPr lvl="2"/>
            <a:r>
              <a:rPr lang="ar-LY" dirty="0"/>
              <a:t>كم عدد المعاملات التي تتم في اليوم الواحد؟ وما معدل الزيادة السنوية؟</a:t>
            </a:r>
            <a:endParaRPr lang="en-US" dirty="0"/>
          </a:p>
        </p:txBody>
      </p:sp>
    </p:spTree>
    <p:extLst>
      <p:ext uri="{BB962C8B-B14F-4D97-AF65-F5344CB8AC3E}">
        <p14:creationId xmlns:p14="http://schemas.microsoft.com/office/powerpoint/2010/main" val="393270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A18A-B233-42A2-9C22-4FCD5E6C0A76}"/>
              </a:ext>
            </a:extLst>
          </p:cNvPr>
          <p:cNvSpPr>
            <a:spLocks noGrp="1"/>
          </p:cNvSpPr>
          <p:nvPr>
            <p:ph type="title"/>
          </p:nvPr>
        </p:nvSpPr>
        <p:spPr/>
        <p:txBody>
          <a:bodyPr/>
          <a:lstStyle/>
          <a:p>
            <a:pPr algn="r"/>
            <a:r>
              <a:rPr lang="ar-LY" dirty="0"/>
              <a:t>طرق جمع المعلومات – المقابلة (تابع) 	</a:t>
            </a:r>
            <a:endParaRPr lang="en-US" dirty="0"/>
          </a:p>
        </p:txBody>
      </p:sp>
      <p:sp>
        <p:nvSpPr>
          <p:cNvPr id="3" name="Content Placeholder 2">
            <a:extLst>
              <a:ext uri="{FF2B5EF4-FFF2-40B4-BE49-F238E27FC236}">
                <a16:creationId xmlns:a16="http://schemas.microsoft.com/office/drawing/2014/main" id="{417AF1C5-9A2A-4A1D-B271-36EA879BFF14}"/>
              </a:ext>
            </a:extLst>
          </p:cNvPr>
          <p:cNvSpPr>
            <a:spLocks noGrp="1"/>
          </p:cNvSpPr>
          <p:nvPr>
            <p:ph idx="1"/>
          </p:nvPr>
        </p:nvSpPr>
        <p:spPr>
          <a:xfrm>
            <a:off x="838200" y="1825625"/>
            <a:ext cx="10515600" cy="4800462"/>
          </a:xfrm>
        </p:spPr>
        <p:txBody>
          <a:bodyPr>
            <a:normAutofit/>
          </a:bodyPr>
          <a:lstStyle/>
          <a:p>
            <a:pPr lvl="1"/>
            <a:endParaRPr lang="ar-LY" dirty="0"/>
          </a:p>
          <a:p>
            <a:pPr lvl="1"/>
            <a:r>
              <a:rPr lang="ar-LY" dirty="0"/>
              <a:t>مميزات المقابلة:</a:t>
            </a:r>
          </a:p>
          <a:p>
            <a:pPr lvl="2"/>
            <a:r>
              <a:rPr lang="ar-LY" dirty="0"/>
              <a:t>تتصف المقابلة بالمرونة حيث تتيح للمحلل طرح الاستفسارات المباشرة</a:t>
            </a:r>
          </a:p>
          <a:p>
            <a:pPr lvl="2"/>
            <a:r>
              <a:rPr lang="ar-LY" dirty="0"/>
              <a:t>يمكن إقامة علاقة ثقة مع المستخدم تساعد المحلل في الحصول على المعلومات المطلوبة</a:t>
            </a:r>
          </a:p>
          <a:p>
            <a:pPr lvl="2"/>
            <a:r>
              <a:rPr lang="ar-LY" dirty="0"/>
              <a:t>تتيح المقابلة اختبار مدى صحة المعلومات والتأكيد عليها.</a:t>
            </a:r>
          </a:p>
          <a:p>
            <a:pPr lvl="1"/>
            <a:endParaRPr lang="ar-LY" dirty="0"/>
          </a:p>
          <a:p>
            <a:pPr lvl="1"/>
            <a:r>
              <a:rPr lang="ar-LY" dirty="0"/>
              <a:t>عيوب المقابلة: </a:t>
            </a:r>
          </a:p>
          <a:p>
            <a:pPr lvl="2"/>
            <a:r>
              <a:rPr lang="ar-LY" dirty="0"/>
              <a:t>تحتاج الى وقت و جهد كبيرين</a:t>
            </a:r>
          </a:p>
          <a:p>
            <a:pPr lvl="2"/>
            <a:r>
              <a:rPr lang="ar-LY" dirty="0"/>
              <a:t>لا يمكن الاعتماد عليها في مناقشة التفاصيل الدقيقة</a:t>
            </a:r>
          </a:p>
          <a:p>
            <a:pPr lvl="2"/>
            <a:r>
              <a:rPr lang="ar-LY" dirty="0"/>
              <a:t>لا نستطيع إجراء مقابلات مع اعداد كبيرة من الافراد</a:t>
            </a:r>
          </a:p>
          <a:p>
            <a:pPr marL="914400" lvl="2" indent="0">
              <a:buNone/>
            </a:pPr>
            <a:endParaRPr lang="ar-LY" dirty="0"/>
          </a:p>
        </p:txBody>
      </p:sp>
    </p:spTree>
    <p:extLst>
      <p:ext uri="{BB962C8B-B14F-4D97-AF65-F5344CB8AC3E}">
        <p14:creationId xmlns:p14="http://schemas.microsoft.com/office/powerpoint/2010/main" val="347113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A18A-B233-42A2-9C22-4FCD5E6C0A76}"/>
              </a:ext>
            </a:extLst>
          </p:cNvPr>
          <p:cNvSpPr>
            <a:spLocks noGrp="1"/>
          </p:cNvSpPr>
          <p:nvPr>
            <p:ph type="title"/>
          </p:nvPr>
        </p:nvSpPr>
        <p:spPr/>
        <p:txBody>
          <a:bodyPr/>
          <a:lstStyle/>
          <a:p>
            <a:pPr algn="r"/>
            <a:r>
              <a:rPr lang="ar-LY" dirty="0"/>
              <a:t>طرق جمع المعلومات – الوثائق (</a:t>
            </a:r>
            <a:r>
              <a:rPr lang="en-GB" dirty="0"/>
              <a:t>Documents</a:t>
            </a:r>
            <a:r>
              <a:rPr lang="ar-LY" dirty="0"/>
              <a:t>)	</a:t>
            </a:r>
            <a:endParaRPr lang="en-US" dirty="0"/>
          </a:p>
        </p:txBody>
      </p:sp>
      <p:sp>
        <p:nvSpPr>
          <p:cNvPr id="3" name="Content Placeholder 2">
            <a:extLst>
              <a:ext uri="{FF2B5EF4-FFF2-40B4-BE49-F238E27FC236}">
                <a16:creationId xmlns:a16="http://schemas.microsoft.com/office/drawing/2014/main" id="{417AF1C5-9A2A-4A1D-B271-36EA879BFF14}"/>
              </a:ext>
            </a:extLst>
          </p:cNvPr>
          <p:cNvSpPr>
            <a:spLocks noGrp="1"/>
          </p:cNvSpPr>
          <p:nvPr>
            <p:ph idx="1"/>
          </p:nvPr>
        </p:nvSpPr>
        <p:spPr>
          <a:xfrm>
            <a:off x="838200" y="1825625"/>
            <a:ext cx="10515600" cy="4800462"/>
          </a:xfrm>
        </p:spPr>
        <p:txBody>
          <a:bodyPr>
            <a:normAutofit/>
          </a:bodyPr>
          <a:lstStyle/>
          <a:p>
            <a:pPr marL="457200" lvl="1" indent="0">
              <a:buNone/>
            </a:pPr>
            <a:r>
              <a:rPr lang="ar-LY" dirty="0"/>
              <a:t>الوثائق هي الأداة المادية الملموسة التي توفر معلومات او إرشادات مكتوبة ذات صفة مرجعية. مثل الهيكل التنظيمي للمؤسسة او الإدارة، القوانين و اللوائح الداخلية ودليل الإجراءات ودليل المستخدم، النماذج المستخدمة والتقارير السنوية والشهرية والإحصائيات </a:t>
            </a:r>
          </a:p>
          <a:p>
            <a:pPr lvl="1"/>
            <a:r>
              <a:rPr lang="ar-LY" dirty="0"/>
              <a:t>مميزات الوثائق:</a:t>
            </a:r>
          </a:p>
          <a:p>
            <a:pPr lvl="2"/>
            <a:r>
              <a:rPr lang="ar-LY" dirty="0"/>
              <a:t>الحصول على المعلومات من الوثائق مباشرة دون الاتصال بالعنصر البشري</a:t>
            </a:r>
          </a:p>
          <a:p>
            <a:pPr lvl="2"/>
            <a:r>
              <a:rPr lang="ar-LY" dirty="0"/>
              <a:t>يمكن دراسة الوثائق عدة مرات </a:t>
            </a:r>
          </a:p>
          <a:p>
            <a:pPr lvl="1"/>
            <a:endParaRPr lang="ar-LY" dirty="0"/>
          </a:p>
          <a:p>
            <a:pPr lvl="1"/>
            <a:r>
              <a:rPr lang="ar-LY" dirty="0"/>
              <a:t>عيوب الوثائق: </a:t>
            </a:r>
          </a:p>
          <a:p>
            <a:pPr lvl="2"/>
            <a:r>
              <a:rPr lang="ar-LY" dirty="0"/>
              <a:t>قد لا تكون معبرة عن الوضع الحالي لوجود تقصير في تحديث هذه الوثائق</a:t>
            </a:r>
          </a:p>
          <a:p>
            <a:pPr lvl="2"/>
            <a:r>
              <a:rPr lang="ar-LY" dirty="0"/>
              <a:t>صعوبة الحصول على التقارير الداخلية التي تعتبر نوع من السرية في العمل</a:t>
            </a:r>
          </a:p>
          <a:p>
            <a:pPr marL="914400" lvl="2" indent="0">
              <a:buNone/>
            </a:pPr>
            <a:endParaRPr lang="ar-LY" dirty="0"/>
          </a:p>
        </p:txBody>
      </p:sp>
    </p:spTree>
    <p:extLst>
      <p:ext uri="{BB962C8B-B14F-4D97-AF65-F5344CB8AC3E}">
        <p14:creationId xmlns:p14="http://schemas.microsoft.com/office/powerpoint/2010/main" val="171350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A18A-B233-42A2-9C22-4FCD5E6C0A76}"/>
              </a:ext>
            </a:extLst>
          </p:cNvPr>
          <p:cNvSpPr>
            <a:spLocks noGrp="1"/>
          </p:cNvSpPr>
          <p:nvPr>
            <p:ph type="title"/>
          </p:nvPr>
        </p:nvSpPr>
        <p:spPr/>
        <p:txBody>
          <a:bodyPr/>
          <a:lstStyle/>
          <a:p>
            <a:pPr algn="r"/>
            <a:r>
              <a:rPr lang="ar-LY" dirty="0"/>
              <a:t>طرق جمع المعلومات – الملاحظة (</a:t>
            </a:r>
            <a:r>
              <a:rPr lang="en-GB" dirty="0"/>
              <a:t>Observation</a:t>
            </a:r>
            <a:r>
              <a:rPr lang="ar-LY" dirty="0"/>
              <a:t>)	</a:t>
            </a:r>
            <a:endParaRPr lang="en-US" dirty="0"/>
          </a:p>
        </p:txBody>
      </p:sp>
      <p:sp>
        <p:nvSpPr>
          <p:cNvPr id="3" name="Content Placeholder 2">
            <a:extLst>
              <a:ext uri="{FF2B5EF4-FFF2-40B4-BE49-F238E27FC236}">
                <a16:creationId xmlns:a16="http://schemas.microsoft.com/office/drawing/2014/main" id="{417AF1C5-9A2A-4A1D-B271-36EA879BFF14}"/>
              </a:ext>
            </a:extLst>
          </p:cNvPr>
          <p:cNvSpPr>
            <a:spLocks noGrp="1"/>
          </p:cNvSpPr>
          <p:nvPr>
            <p:ph idx="1"/>
          </p:nvPr>
        </p:nvSpPr>
        <p:spPr>
          <a:xfrm>
            <a:off x="838200" y="1825625"/>
            <a:ext cx="10515600" cy="4800462"/>
          </a:xfrm>
        </p:spPr>
        <p:txBody>
          <a:bodyPr>
            <a:normAutofit fontScale="92500" lnSpcReduction="10000"/>
          </a:bodyPr>
          <a:lstStyle/>
          <a:p>
            <a:pPr marL="457200" lvl="1" indent="0">
              <a:buNone/>
            </a:pPr>
            <a:r>
              <a:rPr lang="ar-LY" dirty="0"/>
              <a:t>هي ان يقوم المحلل بمراقبة كيفية عمل النظام القائم وكيفية تنفيذ المهام ولا يكتفي بشرح العاملين. ويلجأ محلل النظم الى هذه الطريقة عندما يكون عنده نقص في المعلومات عن عملية معينة او للتأكد من طريقة تنفيذ عملية معينة. عليه مراقبة المدخلات كيفية الحصول عليها وطريقة معالجتها ومتابعة الدورة المستندية وتدوين الملاحظات. وهناك اسلوبان للملاحظة:</a:t>
            </a:r>
          </a:p>
          <a:p>
            <a:pPr marL="1371600" lvl="2" indent="-457200">
              <a:buFont typeface="+mj-lt"/>
              <a:buAutoNum type="arabicPeriod"/>
            </a:pPr>
            <a:r>
              <a:rPr lang="ar-LY" dirty="0"/>
              <a:t>ملاحظة بدون مشاركة : يقوم بمراقبة العاملين فقط	</a:t>
            </a:r>
          </a:p>
          <a:p>
            <a:pPr marL="1371600" lvl="2" indent="-457200">
              <a:buFont typeface="+mj-lt"/>
              <a:buAutoNum type="arabicPeriod"/>
            </a:pPr>
            <a:r>
              <a:rPr lang="ar-LY" dirty="0"/>
              <a:t>ملاحظة بمشاركة: يقوم بالمشاركة في تنفيذ العملية</a:t>
            </a:r>
          </a:p>
          <a:p>
            <a:pPr marL="457200" lvl="1" indent="0">
              <a:buNone/>
            </a:pPr>
            <a:r>
              <a:rPr lang="ar-LY" dirty="0"/>
              <a:t>  </a:t>
            </a:r>
          </a:p>
          <a:p>
            <a:pPr lvl="1"/>
            <a:r>
              <a:rPr lang="ar-LY" dirty="0"/>
              <a:t>مميزات الملاحظة:</a:t>
            </a:r>
          </a:p>
          <a:p>
            <a:pPr lvl="2"/>
            <a:r>
              <a:rPr lang="ar-LY" dirty="0"/>
              <a:t>الحصول على المعلومات دقيقة و مباشرة</a:t>
            </a:r>
          </a:p>
          <a:p>
            <a:pPr lvl="2"/>
            <a:r>
              <a:rPr lang="ar-LY" dirty="0"/>
              <a:t>يمكن اكتشاف متطلبات التي لم تخطر على بال المستفيد توضيحها للمحلل لأنه راها بديهية</a:t>
            </a:r>
          </a:p>
          <a:p>
            <a:pPr lvl="1"/>
            <a:endParaRPr lang="ar-LY" dirty="0"/>
          </a:p>
          <a:p>
            <a:pPr lvl="1"/>
            <a:r>
              <a:rPr lang="ar-LY" dirty="0"/>
              <a:t>عيوب الملاحظة: </a:t>
            </a:r>
          </a:p>
          <a:p>
            <a:pPr lvl="2"/>
            <a:r>
              <a:rPr lang="ar-LY" dirty="0"/>
              <a:t>قد تسبب إزعاج للعاملين </a:t>
            </a:r>
          </a:p>
          <a:p>
            <a:pPr lvl="2"/>
            <a:r>
              <a:rPr lang="ar-LY" dirty="0"/>
              <a:t>هناك بعض الإجراءات نادرة الحدوث وقد لا تحدث خلال فترة الملاحظة</a:t>
            </a:r>
          </a:p>
          <a:p>
            <a:pPr lvl="2"/>
            <a:r>
              <a:rPr lang="ar-LY" dirty="0"/>
              <a:t>تحتاج الى فترة من الوقت والتدريب وخاصة إذا كانت بالمشاركة</a:t>
            </a:r>
          </a:p>
          <a:p>
            <a:pPr marL="914400" lvl="2" indent="0">
              <a:buNone/>
            </a:pPr>
            <a:endParaRPr lang="ar-LY" dirty="0"/>
          </a:p>
        </p:txBody>
      </p:sp>
    </p:spTree>
    <p:extLst>
      <p:ext uri="{BB962C8B-B14F-4D97-AF65-F5344CB8AC3E}">
        <p14:creationId xmlns:p14="http://schemas.microsoft.com/office/powerpoint/2010/main" val="1890963406"/>
      </p:ext>
    </p:extLst>
  </p:cSld>
  <p:clrMapOvr>
    <a:masterClrMapping/>
  </p:clrMapOvr>
</p:sld>
</file>

<file path=ppt/theme/theme1.xml><?xml version="1.0" encoding="utf-8"?>
<a:theme xmlns:a="http://schemas.openxmlformats.org/drawingml/2006/main" name="UOTPresetation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TPresetationTemplate" id="{184E87E4-0594-4CE6-8409-A1A8D49FA53A}" vid="{3DC75CAB-47B0-43DD-A0A3-B48BEDC6423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B38CF6E7A78D6F4FA320ABC5D7BA0B5D" ma:contentTypeVersion="2" ma:contentTypeDescription="إنشاء مستند جديد." ma:contentTypeScope="" ma:versionID="ab27c1f2734c24be13bbe1e01dd9d219">
  <xsd:schema xmlns:xsd="http://www.w3.org/2001/XMLSchema" xmlns:xs="http://www.w3.org/2001/XMLSchema" xmlns:p="http://schemas.microsoft.com/office/2006/metadata/properties" xmlns:ns2="180d2ae4-5cfd-4138-bf8e-533166f6eab2" targetNamespace="http://schemas.microsoft.com/office/2006/metadata/properties" ma:root="true" ma:fieldsID="8eee17d0b07a8c9c901703e05d54c99d" ns2:_="">
    <xsd:import namespace="180d2ae4-5cfd-4138-bf8e-533166f6eab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2ae4-5cfd-4138-bf8e-533166f6ea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E40953-2D8F-4B04-80E8-ECCFE37A807E}"/>
</file>

<file path=customXml/itemProps2.xml><?xml version="1.0" encoding="utf-8"?>
<ds:datastoreItem xmlns:ds="http://schemas.openxmlformats.org/officeDocument/2006/customXml" ds:itemID="{A5AABA8A-A859-4DCF-AA94-36E100C2B6D3}">
  <ds:schemaRefs>
    <ds:schemaRef ds:uri="6403bfde-b7fa-4fba-b74b-080b78f99ecd"/>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D512F258-F5A3-4E47-B9E0-3E226995AF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UOTPresetationTemplate</Template>
  <TotalTime>1232</TotalTime>
  <Words>1170</Words>
  <Application>Microsoft Office PowerPoint</Application>
  <PresentationFormat>Panorámica</PresentationFormat>
  <Paragraphs>109</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UOTPresetationTemplate</vt:lpstr>
      <vt:lpstr>CS319 تحليل و تصميم النظم مرحلة التحليل طرق جمع المتطلبات</vt:lpstr>
      <vt:lpstr>مصادر جمع المعلومات</vt:lpstr>
      <vt:lpstr>طرق جمع المتطلبات</vt:lpstr>
      <vt:lpstr>طرق جمع المعلومات – المقابلة Interview</vt:lpstr>
      <vt:lpstr>طرق جمع المعلومات – المقابلة (تابع)  </vt:lpstr>
      <vt:lpstr>طرق جمع المعلومات – المقابلة (تابع)  </vt:lpstr>
      <vt:lpstr>طرق جمع المعلومات – المقابلة (تابع)  </vt:lpstr>
      <vt:lpstr>طرق جمع المعلومات – الوثائق (Documents) </vt:lpstr>
      <vt:lpstr>طرق جمع المعلومات – الملاحظة (Observation) </vt:lpstr>
      <vt:lpstr>طرق جمع المعلومات – الاستبيان (Questionnaire) </vt:lpstr>
      <vt:lpstr>طرق جمع المعلومات – الاستبيان (Questionnaire) </vt:lpstr>
      <vt:lpstr>طرق جمع المعلومات – العرض التجريبي  (Prototyping)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Adnan Sherif</dc:creator>
  <cp:lastModifiedBy>Adnan Sherif</cp:lastModifiedBy>
  <cp:revision>31</cp:revision>
  <dcterms:created xsi:type="dcterms:W3CDTF">2021-11-16T07:36:59Z</dcterms:created>
  <dcterms:modified xsi:type="dcterms:W3CDTF">2021-11-28T07:49:00Z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0x010100B38CF6E7A78D6F4FA320ABC5D7BA0B5D</vt:lpwstr>
  </property>
</Properties>
</file>