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9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90C1-E84E-494E-9333-8D08C1FA924E}" type="datetimeFigureOut">
              <a:rPr lang="tr-TR" smtClean="0"/>
              <a:t>13.06.2020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211960" y="548680"/>
            <a:ext cx="4608512" cy="4104456"/>
          </a:xfrm>
        </p:spPr>
        <p:txBody>
          <a:bodyPr>
            <a:normAutofit fontScale="90000"/>
          </a:bodyPr>
          <a:lstStyle/>
          <a:p>
            <a:r>
              <a:rPr lang="tr-TR" dirty="0"/>
              <a:t>What </a:t>
            </a:r>
            <a:r>
              <a:rPr lang="tr-TR" dirty="0" smtClean="0"/>
              <a:t>kind of paid application </a:t>
            </a:r>
            <a:r>
              <a:rPr lang="tr-TR" dirty="0"/>
              <a:t>should </a:t>
            </a:r>
            <a:r>
              <a:rPr lang="tr-TR" dirty="0" smtClean="0"/>
              <a:t>a developer </a:t>
            </a:r>
            <a:r>
              <a:rPr lang="tr-TR" dirty="0"/>
              <a:t>develop </a:t>
            </a:r>
            <a:r>
              <a:rPr lang="tr-TR" dirty="0" smtClean="0"/>
              <a:t>for </a:t>
            </a:r>
            <a:r>
              <a:rPr lang="tr-TR" dirty="0"/>
              <a:t>the App Store?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5616" y="5373216"/>
            <a:ext cx="7016824" cy="625624"/>
          </a:xfrm>
        </p:spPr>
        <p:txBody>
          <a:bodyPr>
            <a:noAutofit/>
          </a:bodyPr>
          <a:lstStyle/>
          <a:p>
            <a:r>
              <a:rPr lang="tr-TR" sz="2800" dirty="0" smtClean="0"/>
              <a:t>An Analysis of Apple App Store Dataset</a:t>
            </a:r>
          </a:p>
          <a:p>
            <a:r>
              <a:rPr lang="tr-TR" sz="2800" dirty="0" smtClean="0"/>
              <a:t>Aybüke Meydan</a:t>
            </a:r>
            <a:endParaRPr lang="tr-TR" sz="280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84A5D43-3890-4F39-AB3A-3F26D33A5E96}"/>
              </a:ext>
            </a:extLst>
          </p:cNvPr>
          <p:cNvSpPr/>
          <p:nvPr/>
        </p:nvSpPr>
        <p:spPr>
          <a:xfrm>
            <a:off x="492251" y="4839201"/>
            <a:ext cx="3645124" cy="19348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F90BFA8B-ED0F-424B-A97D-885252528F6C}"/>
              </a:ext>
            </a:extLst>
          </p:cNvPr>
          <p:cNvSpPr>
            <a:spLocks noEditPoints="1"/>
          </p:cNvSpPr>
          <p:nvPr/>
        </p:nvSpPr>
        <p:spPr bwMode="auto">
          <a:xfrm>
            <a:off x="899592" y="404664"/>
            <a:ext cx="2820716" cy="4548125"/>
          </a:xfrm>
          <a:custGeom>
            <a:avLst/>
            <a:gdLst>
              <a:gd name="T0" fmla="*/ 1022 w 1022"/>
              <a:gd name="T1" fmla="*/ 890 h 2118"/>
              <a:gd name="T2" fmla="*/ 1022 w 1022"/>
              <a:gd name="T3" fmla="*/ 157 h 2118"/>
              <a:gd name="T4" fmla="*/ 1014 w 1022"/>
              <a:gd name="T5" fmla="*/ 101 h 2118"/>
              <a:gd name="T6" fmla="*/ 868 w 1022"/>
              <a:gd name="T7" fmla="*/ 1 h 2118"/>
              <a:gd name="T8" fmla="*/ 162 w 1022"/>
              <a:gd name="T9" fmla="*/ 0 h 2118"/>
              <a:gd name="T10" fmla="*/ 87 w 1022"/>
              <a:gd name="T11" fmla="*/ 16 h 2118"/>
              <a:gd name="T12" fmla="*/ 14 w 1022"/>
              <a:gd name="T13" fmla="*/ 91 h 2118"/>
              <a:gd name="T14" fmla="*/ 0 w 1022"/>
              <a:gd name="T15" fmla="*/ 166 h 2118"/>
              <a:gd name="T16" fmla="*/ 0 w 1022"/>
              <a:gd name="T17" fmla="*/ 1953 h 2118"/>
              <a:gd name="T18" fmla="*/ 1 w 1022"/>
              <a:gd name="T19" fmla="*/ 1967 h 2118"/>
              <a:gd name="T20" fmla="*/ 38 w 1022"/>
              <a:gd name="T21" fmla="*/ 2064 h 2118"/>
              <a:gd name="T22" fmla="*/ 137 w 1022"/>
              <a:gd name="T23" fmla="*/ 2115 h 2118"/>
              <a:gd name="T24" fmla="*/ 226 w 1022"/>
              <a:gd name="T25" fmla="*/ 2117 h 2118"/>
              <a:gd name="T26" fmla="*/ 872 w 1022"/>
              <a:gd name="T27" fmla="*/ 2117 h 2118"/>
              <a:gd name="T28" fmla="*/ 977 w 1022"/>
              <a:gd name="T29" fmla="*/ 2072 h 2118"/>
              <a:gd name="T30" fmla="*/ 1022 w 1022"/>
              <a:gd name="T31" fmla="*/ 1957 h 2118"/>
              <a:gd name="T32" fmla="*/ 1022 w 1022"/>
              <a:gd name="T33" fmla="*/ 890 h 2118"/>
              <a:gd name="T34" fmla="*/ 428 w 1022"/>
              <a:gd name="T35" fmla="*/ 127 h 2118"/>
              <a:gd name="T36" fmla="*/ 442 w 1022"/>
              <a:gd name="T37" fmla="*/ 116 h 2118"/>
              <a:gd name="T38" fmla="*/ 512 w 1022"/>
              <a:gd name="T39" fmla="*/ 117 h 2118"/>
              <a:gd name="T40" fmla="*/ 576 w 1022"/>
              <a:gd name="T41" fmla="*/ 116 h 2118"/>
              <a:gd name="T42" fmla="*/ 582 w 1022"/>
              <a:gd name="T43" fmla="*/ 117 h 2118"/>
              <a:gd name="T44" fmla="*/ 595 w 1022"/>
              <a:gd name="T45" fmla="*/ 128 h 2118"/>
              <a:gd name="T46" fmla="*/ 583 w 1022"/>
              <a:gd name="T47" fmla="*/ 140 h 2118"/>
              <a:gd name="T48" fmla="*/ 440 w 1022"/>
              <a:gd name="T49" fmla="*/ 140 h 2118"/>
              <a:gd name="T50" fmla="*/ 428 w 1022"/>
              <a:gd name="T51" fmla="*/ 127 h 2118"/>
              <a:gd name="T52" fmla="*/ 511 w 1022"/>
              <a:gd name="T53" fmla="*/ 2064 h 2118"/>
              <a:gd name="T54" fmla="*/ 430 w 1022"/>
              <a:gd name="T55" fmla="*/ 1983 h 2118"/>
              <a:gd name="T56" fmla="*/ 512 w 1022"/>
              <a:gd name="T57" fmla="*/ 1901 h 2118"/>
              <a:gd name="T58" fmla="*/ 593 w 1022"/>
              <a:gd name="T59" fmla="*/ 1983 h 2118"/>
              <a:gd name="T60" fmla="*/ 511 w 1022"/>
              <a:gd name="T61" fmla="*/ 2064 h 2118"/>
              <a:gd name="T62" fmla="*/ 946 w 1022"/>
              <a:gd name="T63" fmla="*/ 1848 h 2118"/>
              <a:gd name="T64" fmla="*/ 75 w 1022"/>
              <a:gd name="T65" fmla="*/ 1848 h 2118"/>
              <a:gd name="T66" fmla="*/ 62 w 1022"/>
              <a:gd name="T67" fmla="*/ 1835 h 2118"/>
              <a:gd name="T68" fmla="*/ 62 w 1022"/>
              <a:gd name="T69" fmla="*/ 270 h 2118"/>
              <a:gd name="T70" fmla="*/ 75 w 1022"/>
              <a:gd name="T71" fmla="*/ 256 h 2118"/>
              <a:gd name="T72" fmla="*/ 946 w 1022"/>
              <a:gd name="T73" fmla="*/ 256 h 2118"/>
              <a:gd name="T74" fmla="*/ 960 w 1022"/>
              <a:gd name="T75" fmla="*/ 271 h 2118"/>
              <a:gd name="T76" fmla="*/ 960 w 1022"/>
              <a:gd name="T77" fmla="*/ 1054 h 2118"/>
              <a:gd name="T78" fmla="*/ 960 w 1022"/>
              <a:gd name="T79" fmla="*/ 1834 h 2118"/>
              <a:gd name="T80" fmla="*/ 946 w 1022"/>
              <a:gd name="T81" fmla="*/ 1848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2" h="2118">
                <a:moveTo>
                  <a:pt x="1022" y="890"/>
                </a:moveTo>
                <a:cubicBezTo>
                  <a:pt x="1022" y="645"/>
                  <a:pt x="1022" y="401"/>
                  <a:pt x="1022" y="157"/>
                </a:cubicBezTo>
                <a:cubicBezTo>
                  <a:pt x="1022" y="138"/>
                  <a:pt x="1020" y="119"/>
                  <a:pt x="1014" y="101"/>
                </a:cubicBezTo>
                <a:cubicBezTo>
                  <a:pt x="991" y="40"/>
                  <a:pt x="933" y="1"/>
                  <a:pt x="868" y="1"/>
                </a:cubicBezTo>
                <a:cubicBezTo>
                  <a:pt x="632" y="1"/>
                  <a:pt x="397" y="1"/>
                  <a:pt x="162" y="0"/>
                </a:cubicBezTo>
                <a:cubicBezTo>
                  <a:pt x="136" y="0"/>
                  <a:pt x="110" y="5"/>
                  <a:pt x="87" y="16"/>
                </a:cubicBezTo>
                <a:cubicBezTo>
                  <a:pt x="54" y="32"/>
                  <a:pt x="29" y="57"/>
                  <a:pt x="14" y="91"/>
                </a:cubicBezTo>
                <a:cubicBezTo>
                  <a:pt x="3" y="115"/>
                  <a:pt x="0" y="140"/>
                  <a:pt x="0" y="166"/>
                </a:cubicBezTo>
                <a:cubicBezTo>
                  <a:pt x="1" y="762"/>
                  <a:pt x="0" y="1357"/>
                  <a:pt x="0" y="1953"/>
                </a:cubicBezTo>
                <a:cubicBezTo>
                  <a:pt x="0" y="1958"/>
                  <a:pt x="1" y="1963"/>
                  <a:pt x="1" y="1967"/>
                </a:cubicBezTo>
                <a:cubicBezTo>
                  <a:pt x="2" y="2004"/>
                  <a:pt x="12" y="2037"/>
                  <a:pt x="38" y="2064"/>
                </a:cubicBezTo>
                <a:cubicBezTo>
                  <a:pt x="65" y="2093"/>
                  <a:pt x="97" y="2113"/>
                  <a:pt x="137" y="2115"/>
                </a:cubicBezTo>
                <a:cubicBezTo>
                  <a:pt x="166" y="2117"/>
                  <a:pt x="196" y="2117"/>
                  <a:pt x="226" y="2117"/>
                </a:cubicBezTo>
                <a:cubicBezTo>
                  <a:pt x="316" y="2117"/>
                  <a:pt x="756" y="2118"/>
                  <a:pt x="872" y="2117"/>
                </a:cubicBezTo>
                <a:cubicBezTo>
                  <a:pt x="912" y="2117"/>
                  <a:pt x="948" y="2101"/>
                  <a:pt x="977" y="2072"/>
                </a:cubicBezTo>
                <a:cubicBezTo>
                  <a:pt x="1009" y="2041"/>
                  <a:pt x="1022" y="2002"/>
                  <a:pt x="1022" y="1957"/>
                </a:cubicBezTo>
                <a:cubicBezTo>
                  <a:pt x="1022" y="1601"/>
                  <a:pt x="1022" y="1245"/>
                  <a:pt x="1022" y="890"/>
                </a:cubicBezTo>
                <a:close/>
                <a:moveTo>
                  <a:pt x="428" y="127"/>
                </a:moveTo>
                <a:cubicBezTo>
                  <a:pt x="429" y="120"/>
                  <a:pt x="434" y="116"/>
                  <a:pt x="442" y="116"/>
                </a:cubicBezTo>
                <a:cubicBezTo>
                  <a:pt x="465" y="117"/>
                  <a:pt x="489" y="117"/>
                  <a:pt x="512" y="117"/>
                </a:cubicBezTo>
                <a:cubicBezTo>
                  <a:pt x="533" y="116"/>
                  <a:pt x="555" y="116"/>
                  <a:pt x="576" y="116"/>
                </a:cubicBezTo>
                <a:cubicBezTo>
                  <a:pt x="578" y="116"/>
                  <a:pt x="580" y="116"/>
                  <a:pt x="582" y="117"/>
                </a:cubicBezTo>
                <a:cubicBezTo>
                  <a:pt x="590" y="117"/>
                  <a:pt x="595" y="122"/>
                  <a:pt x="595" y="128"/>
                </a:cubicBezTo>
                <a:cubicBezTo>
                  <a:pt x="595" y="136"/>
                  <a:pt x="590" y="140"/>
                  <a:pt x="583" y="140"/>
                </a:cubicBezTo>
                <a:cubicBezTo>
                  <a:pt x="535" y="140"/>
                  <a:pt x="488" y="140"/>
                  <a:pt x="440" y="140"/>
                </a:cubicBezTo>
                <a:cubicBezTo>
                  <a:pt x="432" y="140"/>
                  <a:pt x="427" y="133"/>
                  <a:pt x="428" y="127"/>
                </a:cubicBezTo>
                <a:close/>
                <a:moveTo>
                  <a:pt x="511" y="2064"/>
                </a:moveTo>
                <a:cubicBezTo>
                  <a:pt x="466" y="2064"/>
                  <a:pt x="430" y="2029"/>
                  <a:pt x="430" y="1983"/>
                </a:cubicBezTo>
                <a:cubicBezTo>
                  <a:pt x="430" y="1936"/>
                  <a:pt x="467" y="1902"/>
                  <a:pt x="512" y="1901"/>
                </a:cubicBezTo>
                <a:cubicBezTo>
                  <a:pt x="556" y="1902"/>
                  <a:pt x="593" y="1936"/>
                  <a:pt x="593" y="1983"/>
                </a:cubicBezTo>
                <a:cubicBezTo>
                  <a:pt x="592" y="2031"/>
                  <a:pt x="554" y="2065"/>
                  <a:pt x="511" y="2064"/>
                </a:cubicBezTo>
                <a:close/>
                <a:moveTo>
                  <a:pt x="946" y="1848"/>
                </a:moveTo>
                <a:cubicBezTo>
                  <a:pt x="655" y="1848"/>
                  <a:pt x="365" y="1848"/>
                  <a:pt x="75" y="1848"/>
                </a:cubicBezTo>
                <a:cubicBezTo>
                  <a:pt x="60" y="1848"/>
                  <a:pt x="62" y="1850"/>
                  <a:pt x="62" y="1835"/>
                </a:cubicBezTo>
                <a:cubicBezTo>
                  <a:pt x="62" y="1313"/>
                  <a:pt x="62" y="791"/>
                  <a:pt x="62" y="270"/>
                </a:cubicBezTo>
                <a:cubicBezTo>
                  <a:pt x="62" y="256"/>
                  <a:pt x="62" y="256"/>
                  <a:pt x="75" y="256"/>
                </a:cubicBezTo>
                <a:cubicBezTo>
                  <a:pt x="365" y="256"/>
                  <a:pt x="656" y="256"/>
                  <a:pt x="946" y="256"/>
                </a:cubicBezTo>
                <a:cubicBezTo>
                  <a:pt x="960" y="256"/>
                  <a:pt x="960" y="256"/>
                  <a:pt x="960" y="271"/>
                </a:cubicBezTo>
                <a:cubicBezTo>
                  <a:pt x="960" y="532"/>
                  <a:pt x="960" y="793"/>
                  <a:pt x="960" y="1054"/>
                </a:cubicBezTo>
                <a:cubicBezTo>
                  <a:pt x="960" y="1314"/>
                  <a:pt x="960" y="1574"/>
                  <a:pt x="960" y="1834"/>
                </a:cubicBezTo>
                <a:cubicBezTo>
                  <a:pt x="960" y="1851"/>
                  <a:pt x="961" y="1848"/>
                  <a:pt x="946" y="18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="" xmlns:a16="http://schemas.microsoft.com/office/drawing/2014/main" id="{F13B1978-2188-4353-AE92-03E0319ABBE5}"/>
              </a:ext>
            </a:extLst>
          </p:cNvPr>
          <p:cNvGrpSpPr/>
          <p:nvPr/>
        </p:nvGrpSpPr>
        <p:grpSpPr>
          <a:xfrm>
            <a:off x="2557429" y="3388092"/>
            <a:ext cx="1612480" cy="2000315"/>
            <a:chOff x="4141788" y="3508375"/>
            <a:chExt cx="935037" cy="869950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27C939F0-F4A6-4193-8F27-8DCF0166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689350"/>
              <a:ext cx="774700" cy="688975"/>
            </a:xfrm>
            <a:custGeom>
              <a:avLst/>
              <a:gdLst>
                <a:gd name="T0" fmla="*/ 242 w 242"/>
                <a:gd name="T1" fmla="*/ 152 h 216"/>
                <a:gd name="T2" fmla="*/ 151 w 242"/>
                <a:gd name="T3" fmla="*/ 216 h 216"/>
                <a:gd name="T4" fmla="*/ 107 w 242"/>
                <a:gd name="T5" fmla="*/ 188 h 216"/>
                <a:gd name="T6" fmla="*/ 51 w 242"/>
                <a:gd name="T7" fmla="*/ 163 h 216"/>
                <a:gd name="T8" fmla="*/ 26 w 242"/>
                <a:gd name="T9" fmla="*/ 150 h 216"/>
                <a:gd name="T10" fmla="*/ 22 w 242"/>
                <a:gd name="T11" fmla="*/ 137 h 216"/>
                <a:gd name="T12" fmla="*/ 34 w 242"/>
                <a:gd name="T13" fmla="*/ 129 h 216"/>
                <a:gd name="T14" fmla="*/ 71 w 242"/>
                <a:gd name="T15" fmla="*/ 128 h 216"/>
                <a:gd name="T16" fmla="*/ 75 w 242"/>
                <a:gd name="T17" fmla="*/ 128 h 216"/>
                <a:gd name="T18" fmla="*/ 66 w 242"/>
                <a:gd name="T19" fmla="*/ 115 h 216"/>
                <a:gd name="T20" fmla="*/ 7 w 242"/>
                <a:gd name="T21" fmla="*/ 34 h 216"/>
                <a:gd name="T22" fmla="*/ 11 w 242"/>
                <a:gd name="T23" fmla="*/ 7 h 216"/>
                <a:gd name="T24" fmla="*/ 38 w 242"/>
                <a:gd name="T25" fmla="*/ 11 h 216"/>
                <a:gd name="T26" fmla="*/ 62 w 242"/>
                <a:gd name="T27" fmla="*/ 45 h 216"/>
                <a:gd name="T28" fmla="*/ 65 w 242"/>
                <a:gd name="T29" fmla="*/ 48 h 216"/>
                <a:gd name="T30" fmla="*/ 78 w 242"/>
                <a:gd name="T31" fmla="*/ 29 h 216"/>
                <a:gd name="T32" fmla="*/ 100 w 242"/>
                <a:gd name="T33" fmla="*/ 31 h 216"/>
                <a:gd name="T34" fmla="*/ 107 w 242"/>
                <a:gd name="T35" fmla="*/ 22 h 216"/>
                <a:gd name="T36" fmla="*/ 131 w 242"/>
                <a:gd name="T37" fmla="*/ 15 h 216"/>
                <a:gd name="T38" fmla="*/ 141 w 242"/>
                <a:gd name="T39" fmla="*/ 13 h 216"/>
                <a:gd name="T40" fmla="*/ 180 w 242"/>
                <a:gd name="T41" fmla="*/ 17 h 216"/>
                <a:gd name="T42" fmla="*/ 205 w 242"/>
                <a:gd name="T43" fmla="*/ 54 h 216"/>
                <a:gd name="T44" fmla="*/ 220 w 242"/>
                <a:gd name="T45" fmla="*/ 79 h 216"/>
                <a:gd name="T46" fmla="*/ 231 w 242"/>
                <a:gd name="T47" fmla="*/ 113 h 216"/>
                <a:gd name="T48" fmla="*/ 242 w 242"/>
                <a:gd name="T49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216">
                  <a:moveTo>
                    <a:pt x="242" y="152"/>
                  </a:moveTo>
                  <a:cubicBezTo>
                    <a:pt x="212" y="173"/>
                    <a:pt x="181" y="195"/>
                    <a:pt x="151" y="216"/>
                  </a:cubicBezTo>
                  <a:cubicBezTo>
                    <a:pt x="136" y="207"/>
                    <a:pt x="122" y="197"/>
                    <a:pt x="107" y="188"/>
                  </a:cubicBezTo>
                  <a:cubicBezTo>
                    <a:pt x="90" y="177"/>
                    <a:pt x="70" y="170"/>
                    <a:pt x="51" y="163"/>
                  </a:cubicBezTo>
                  <a:cubicBezTo>
                    <a:pt x="42" y="160"/>
                    <a:pt x="33" y="157"/>
                    <a:pt x="26" y="150"/>
                  </a:cubicBezTo>
                  <a:cubicBezTo>
                    <a:pt x="23" y="147"/>
                    <a:pt x="20" y="143"/>
                    <a:pt x="22" y="137"/>
                  </a:cubicBezTo>
                  <a:cubicBezTo>
                    <a:pt x="24" y="132"/>
                    <a:pt x="29" y="129"/>
                    <a:pt x="34" y="129"/>
                  </a:cubicBezTo>
                  <a:cubicBezTo>
                    <a:pt x="47" y="128"/>
                    <a:pt x="59" y="128"/>
                    <a:pt x="71" y="128"/>
                  </a:cubicBezTo>
                  <a:cubicBezTo>
                    <a:pt x="72" y="128"/>
                    <a:pt x="73" y="128"/>
                    <a:pt x="75" y="128"/>
                  </a:cubicBezTo>
                  <a:cubicBezTo>
                    <a:pt x="72" y="123"/>
                    <a:pt x="69" y="119"/>
                    <a:pt x="66" y="115"/>
                  </a:cubicBezTo>
                  <a:cubicBezTo>
                    <a:pt x="47" y="88"/>
                    <a:pt x="27" y="61"/>
                    <a:pt x="7" y="34"/>
                  </a:cubicBezTo>
                  <a:cubicBezTo>
                    <a:pt x="0" y="24"/>
                    <a:pt x="2" y="14"/>
                    <a:pt x="11" y="7"/>
                  </a:cubicBezTo>
                  <a:cubicBezTo>
                    <a:pt x="20" y="0"/>
                    <a:pt x="32" y="2"/>
                    <a:pt x="38" y="11"/>
                  </a:cubicBezTo>
                  <a:cubicBezTo>
                    <a:pt x="46" y="22"/>
                    <a:pt x="54" y="34"/>
                    <a:pt x="62" y="45"/>
                  </a:cubicBezTo>
                  <a:cubicBezTo>
                    <a:pt x="63" y="46"/>
                    <a:pt x="64" y="46"/>
                    <a:pt x="65" y="48"/>
                  </a:cubicBezTo>
                  <a:cubicBezTo>
                    <a:pt x="67" y="40"/>
                    <a:pt x="71" y="33"/>
                    <a:pt x="78" y="29"/>
                  </a:cubicBezTo>
                  <a:cubicBezTo>
                    <a:pt x="86" y="25"/>
                    <a:pt x="93" y="26"/>
                    <a:pt x="100" y="31"/>
                  </a:cubicBezTo>
                  <a:cubicBezTo>
                    <a:pt x="102" y="27"/>
                    <a:pt x="104" y="24"/>
                    <a:pt x="107" y="22"/>
                  </a:cubicBezTo>
                  <a:cubicBezTo>
                    <a:pt x="114" y="15"/>
                    <a:pt x="122" y="12"/>
                    <a:pt x="131" y="15"/>
                  </a:cubicBezTo>
                  <a:cubicBezTo>
                    <a:pt x="135" y="16"/>
                    <a:pt x="138" y="16"/>
                    <a:pt x="141" y="13"/>
                  </a:cubicBezTo>
                  <a:cubicBezTo>
                    <a:pt x="155" y="2"/>
                    <a:pt x="170" y="2"/>
                    <a:pt x="180" y="17"/>
                  </a:cubicBezTo>
                  <a:cubicBezTo>
                    <a:pt x="189" y="29"/>
                    <a:pt x="197" y="42"/>
                    <a:pt x="205" y="54"/>
                  </a:cubicBezTo>
                  <a:cubicBezTo>
                    <a:pt x="211" y="62"/>
                    <a:pt x="216" y="70"/>
                    <a:pt x="220" y="79"/>
                  </a:cubicBezTo>
                  <a:cubicBezTo>
                    <a:pt x="225" y="90"/>
                    <a:pt x="227" y="102"/>
                    <a:pt x="231" y="113"/>
                  </a:cubicBezTo>
                  <a:cubicBezTo>
                    <a:pt x="235" y="125"/>
                    <a:pt x="238" y="138"/>
                    <a:pt x="242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66835DE0-FB62-4FEE-9A59-383D283D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3508375"/>
              <a:ext cx="381000" cy="436563"/>
            </a:xfrm>
            <a:custGeom>
              <a:avLst/>
              <a:gdLst>
                <a:gd name="T0" fmla="*/ 0 w 119"/>
                <a:gd name="T1" fmla="*/ 75 h 137"/>
                <a:gd name="T2" fmla="*/ 53 w 119"/>
                <a:gd name="T3" fmla="*/ 6 h 137"/>
                <a:gd name="T4" fmla="*/ 112 w 119"/>
                <a:gd name="T5" fmla="*/ 15 h 137"/>
                <a:gd name="T6" fmla="*/ 117 w 119"/>
                <a:gd name="T7" fmla="*/ 30 h 137"/>
                <a:gd name="T8" fmla="*/ 102 w 119"/>
                <a:gd name="T9" fmla="*/ 32 h 137"/>
                <a:gd name="T10" fmla="*/ 27 w 119"/>
                <a:gd name="T11" fmla="*/ 50 h 137"/>
                <a:gd name="T12" fmla="*/ 40 w 119"/>
                <a:gd name="T13" fmla="*/ 117 h 137"/>
                <a:gd name="T14" fmla="*/ 43 w 119"/>
                <a:gd name="T15" fmla="*/ 131 h 137"/>
                <a:gd name="T16" fmla="*/ 28 w 119"/>
                <a:gd name="T17" fmla="*/ 132 h 137"/>
                <a:gd name="T18" fmla="*/ 0 w 119"/>
                <a:gd name="T19" fmla="*/ 7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37">
                  <a:moveTo>
                    <a:pt x="0" y="75"/>
                  </a:moveTo>
                  <a:cubicBezTo>
                    <a:pt x="1" y="43"/>
                    <a:pt x="21" y="15"/>
                    <a:pt x="53" y="6"/>
                  </a:cubicBezTo>
                  <a:cubicBezTo>
                    <a:pt x="74" y="0"/>
                    <a:pt x="94" y="3"/>
                    <a:pt x="112" y="15"/>
                  </a:cubicBezTo>
                  <a:cubicBezTo>
                    <a:pt x="119" y="19"/>
                    <a:pt x="119" y="26"/>
                    <a:pt x="117" y="30"/>
                  </a:cubicBezTo>
                  <a:cubicBezTo>
                    <a:pt x="114" y="35"/>
                    <a:pt x="107" y="36"/>
                    <a:pt x="102" y="32"/>
                  </a:cubicBezTo>
                  <a:cubicBezTo>
                    <a:pt x="76" y="15"/>
                    <a:pt x="41" y="24"/>
                    <a:pt x="27" y="50"/>
                  </a:cubicBezTo>
                  <a:cubicBezTo>
                    <a:pt x="14" y="72"/>
                    <a:pt x="20" y="100"/>
                    <a:pt x="40" y="117"/>
                  </a:cubicBezTo>
                  <a:cubicBezTo>
                    <a:pt x="45" y="121"/>
                    <a:pt x="47" y="127"/>
                    <a:pt x="43" y="131"/>
                  </a:cubicBezTo>
                  <a:cubicBezTo>
                    <a:pt x="40" y="136"/>
                    <a:pt x="33" y="137"/>
                    <a:pt x="28" y="132"/>
                  </a:cubicBezTo>
                  <a:cubicBezTo>
                    <a:pt x="10" y="118"/>
                    <a:pt x="1" y="98"/>
                    <a:pt x="0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="" xmlns:a16="http://schemas.microsoft.com/office/drawing/2014/main" id="{35A04D48-F5FB-429A-8C89-FA741DCDB236}"/>
              </a:ext>
            </a:extLst>
          </p:cNvPr>
          <p:cNvGrpSpPr/>
          <p:nvPr/>
        </p:nvGrpSpPr>
        <p:grpSpPr>
          <a:xfrm>
            <a:off x="984642" y="1331388"/>
            <a:ext cx="2630002" cy="2056704"/>
            <a:chOff x="3916862" y="1758463"/>
            <a:chExt cx="4595524" cy="3638169"/>
          </a:xfrm>
        </p:grpSpPr>
        <p:sp>
          <p:nvSpPr>
            <p:cNvPr id="13" name="Oval 5">
              <a:extLst>
                <a:ext uri="{FF2B5EF4-FFF2-40B4-BE49-F238E27FC236}">
                  <a16:creationId xmlns=""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FE8A454B-2C11-4BAA-BFC6-F3AEA056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Oval 8">
              <a:extLst>
                <a:ext uri="{FF2B5EF4-FFF2-40B4-BE49-F238E27FC236}">
                  <a16:creationId xmlns="" xmlns:a16="http://schemas.microsoft.com/office/drawing/2014/main" id="{A1126434-412A-40B5-A5FC-9965146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926A0A45-F2D1-4013-A6F1-D0E8B25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08" y="4542344"/>
              <a:ext cx="414548" cy="271402"/>
            </a:xfrm>
            <a:custGeom>
              <a:avLst/>
              <a:gdLst>
                <a:gd name="T0" fmla="*/ 332 w 332"/>
                <a:gd name="T1" fmla="*/ 28 h 216"/>
                <a:gd name="T2" fmla="*/ 330 w 332"/>
                <a:gd name="T3" fmla="*/ 26 h 216"/>
                <a:gd name="T4" fmla="*/ 310 w 332"/>
                <a:gd name="T5" fmla="*/ 27 h 216"/>
                <a:gd name="T6" fmla="*/ 218 w 332"/>
                <a:gd name="T7" fmla="*/ 28 h 216"/>
                <a:gd name="T8" fmla="*/ 198 w 332"/>
                <a:gd name="T9" fmla="*/ 29 h 216"/>
                <a:gd name="T10" fmla="*/ 197 w 332"/>
                <a:gd name="T11" fmla="*/ 30 h 216"/>
                <a:gd name="T12" fmla="*/ 197 w 332"/>
                <a:gd name="T13" fmla="*/ 48 h 216"/>
                <a:gd name="T14" fmla="*/ 198 w 332"/>
                <a:gd name="T15" fmla="*/ 50 h 216"/>
                <a:gd name="T16" fmla="*/ 210 w 332"/>
                <a:gd name="T17" fmla="*/ 50 h 216"/>
                <a:gd name="T18" fmla="*/ 245 w 332"/>
                <a:gd name="T19" fmla="*/ 51 h 216"/>
                <a:gd name="T20" fmla="*/ 247 w 332"/>
                <a:gd name="T21" fmla="*/ 51 h 216"/>
                <a:gd name="T22" fmla="*/ 245 w 332"/>
                <a:gd name="T23" fmla="*/ 53 h 216"/>
                <a:gd name="T24" fmla="*/ 183 w 332"/>
                <a:gd name="T25" fmla="*/ 106 h 216"/>
                <a:gd name="T26" fmla="*/ 180 w 332"/>
                <a:gd name="T27" fmla="*/ 105 h 216"/>
                <a:gd name="T28" fmla="*/ 127 w 332"/>
                <a:gd name="T29" fmla="*/ 40 h 216"/>
                <a:gd name="T30" fmla="*/ 115 w 332"/>
                <a:gd name="T31" fmla="*/ 25 h 216"/>
                <a:gd name="T32" fmla="*/ 116 w 332"/>
                <a:gd name="T33" fmla="*/ 24 h 216"/>
                <a:gd name="T34" fmla="*/ 136 w 332"/>
                <a:gd name="T35" fmla="*/ 23 h 216"/>
                <a:gd name="T36" fmla="*/ 158 w 332"/>
                <a:gd name="T37" fmla="*/ 21 h 216"/>
                <a:gd name="T38" fmla="*/ 159 w 332"/>
                <a:gd name="T39" fmla="*/ 20 h 216"/>
                <a:gd name="T40" fmla="*/ 161 w 332"/>
                <a:gd name="T41" fmla="*/ 1 h 216"/>
                <a:gd name="T42" fmla="*/ 159 w 332"/>
                <a:gd name="T43" fmla="*/ 0 h 216"/>
                <a:gd name="T44" fmla="*/ 1 w 332"/>
                <a:gd name="T45" fmla="*/ 0 h 216"/>
                <a:gd name="T46" fmla="*/ 0 w 332"/>
                <a:gd name="T47" fmla="*/ 1 h 216"/>
                <a:gd name="T48" fmla="*/ 0 w 332"/>
                <a:gd name="T49" fmla="*/ 19 h 216"/>
                <a:gd name="T50" fmla="*/ 2 w 332"/>
                <a:gd name="T51" fmla="*/ 21 h 216"/>
                <a:gd name="T52" fmla="*/ 46 w 332"/>
                <a:gd name="T53" fmla="*/ 24 h 216"/>
                <a:gd name="T54" fmla="*/ 49 w 332"/>
                <a:gd name="T55" fmla="*/ 26 h 216"/>
                <a:gd name="T56" fmla="*/ 88 w 332"/>
                <a:gd name="T57" fmla="*/ 73 h 216"/>
                <a:gd name="T58" fmla="*/ 139 w 332"/>
                <a:gd name="T59" fmla="*/ 135 h 216"/>
                <a:gd name="T60" fmla="*/ 140 w 332"/>
                <a:gd name="T61" fmla="*/ 137 h 216"/>
                <a:gd name="T62" fmla="*/ 140 w 332"/>
                <a:gd name="T63" fmla="*/ 158 h 216"/>
                <a:gd name="T64" fmla="*/ 140 w 332"/>
                <a:gd name="T65" fmla="*/ 192 h 216"/>
                <a:gd name="T66" fmla="*/ 139 w 332"/>
                <a:gd name="T67" fmla="*/ 193 h 216"/>
                <a:gd name="T68" fmla="*/ 116 w 332"/>
                <a:gd name="T69" fmla="*/ 195 h 216"/>
                <a:gd name="T70" fmla="*/ 89 w 332"/>
                <a:gd name="T71" fmla="*/ 197 h 216"/>
                <a:gd name="T72" fmla="*/ 88 w 332"/>
                <a:gd name="T73" fmla="*/ 199 h 216"/>
                <a:gd name="T74" fmla="*/ 88 w 332"/>
                <a:gd name="T75" fmla="*/ 214 h 216"/>
                <a:gd name="T76" fmla="*/ 90 w 332"/>
                <a:gd name="T77" fmla="*/ 216 h 216"/>
                <a:gd name="T78" fmla="*/ 245 w 332"/>
                <a:gd name="T79" fmla="*/ 216 h 216"/>
                <a:gd name="T80" fmla="*/ 246 w 332"/>
                <a:gd name="T81" fmla="*/ 216 h 216"/>
                <a:gd name="T82" fmla="*/ 247 w 332"/>
                <a:gd name="T83" fmla="*/ 215 h 216"/>
                <a:gd name="T84" fmla="*/ 247 w 332"/>
                <a:gd name="T85" fmla="*/ 198 h 216"/>
                <a:gd name="T86" fmla="*/ 246 w 332"/>
                <a:gd name="T87" fmla="*/ 197 h 216"/>
                <a:gd name="T88" fmla="*/ 239 w 332"/>
                <a:gd name="T89" fmla="*/ 197 h 216"/>
                <a:gd name="T90" fmla="*/ 197 w 332"/>
                <a:gd name="T91" fmla="*/ 195 h 216"/>
                <a:gd name="T92" fmla="*/ 196 w 332"/>
                <a:gd name="T93" fmla="*/ 194 h 216"/>
                <a:gd name="T94" fmla="*/ 197 w 332"/>
                <a:gd name="T95" fmla="*/ 135 h 216"/>
                <a:gd name="T96" fmla="*/ 198 w 332"/>
                <a:gd name="T97" fmla="*/ 133 h 216"/>
                <a:gd name="T98" fmla="*/ 218 w 332"/>
                <a:gd name="T99" fmla="*/ 115 h 216"/>
                <a:gd name="T100" fmla="*/ 285 w 332"/>
                <a:gd name="T101" fmla="*/ 56 h 216"/>
                <a:gd name="T102" fmla="*/ 287 w 332"/>
                <a:gd name="T103" fmla="*/ 55 h 216"/>
                <a:gd name="T104" fmla="*/ 296 w 332"/>
                <a:gd name="T105" fmla="*/ 54 h 216"/>
                <a:gd name="T106" fmla="*/ 331 w 332"/>
                <a:gd name="T107" fmla="*/ 51 h 216"/>
                <a:gd name="T108" fmla="*/ 332 w 332"/>
                <a:gd name="T109" fmla="*/ 50 h 216"/>
                <a:gd name="T110" fmla="*/ 332 w 332"/>
                <a:gd name="T111" fmla="*/ 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216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2FADE476-D1E2-42E5-88F0-EB0ADBC4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49" y="4635102"/>
              <a:ext cx="50387" cy="116806"/>
            </a:xfrm>
            <a:custGeom>
              <a:avLst/>
              <a:gdLst>
                <a:gd name="T0" fmla="*/ 40 w 40"/>
                <a:gd name="T1" fmla="*/ 2 h 93"/>
                <a:gd name="T2" fmla="*/ 40 w 40"/>
                <a:gd name="T3" fmla="*/ 6 h 93"/>
                <a:gd name="T4" fmla="*/ 30 w 40"/>
                <a:gd name="T5" fmla="*/ 47 h 93"/>
                <a:gd name="T6" fmla="*/ 18 w 40"/>
                <a:gd name="T7" fmla="*/ 93 h 93"/>
                <a:gd name="T8" fmla="*/ 18 w 40"/>
                <a:gd name="T9" fmla="*/ 93 h 93"/>
                <a:gd name="T10" fmla="*/ 2 w 40"/>
                <a:gd name="T11" fmla="*/ 92 h 93"/>
                <a:gd name="T12" fmla="*/ 0 w 40"/>
                <a:gd name="T13" fmla="*/ 92 h 93"/>
                <a:gd name="T14" fmla="*/ 0 w 40"/>
                <a:gd name="T15" fmla="*/ 91 h 93"/>
                <a:gd name="T16" fmla="*/ 0 w 40"/>
                <a:gd name="T17" fmla="*/ 85 h 93"/>
                <a:gd name="T18" fmla="*/ 0 w 40"/>
                <a:gd name="T19" fmla="*/ 80 h 93"/>
                <a:gd name="T20" fmla="*/ 1 w 40"/>
                <a:gd name="T21" fmla="*/ 64 h 93"/>
                <a:gd name="T22" fmla="*/ 1 w 40"/>
                <a:gd name="T23" fmla="*/ 47 h 93"/>
                <a:gd name="T24" fmla="*/ 1 w 40"/>
                <a:gd name="T25" fmla="*/ 30 h 93"/>
                <a:gd name="T26" fmla="*/ 2 w 40"/>
                <a:gd name="T27" fmla="*/ 12 h 93"/>
                <a:gd name="T28" fmla="*/ 2 w 40"/>
                <a:gd name="T29" fmla="*/ 0 h 93"/>
                <a:gd name="T30" fmla="*/ 2 w 40"/>
                <a:gd name="T31" fmla="*/ 0 h 93"/>
                <a:gd name="T32" fmla="*/ 12 w 40"/>
                <a:gd name="T33" fmla="*/ 0 h 93"/>
                <a:gd name="T34" fmla="*/ 19 w 40"/>
                <a:gd name="T35" fmla="*/ 1 h 93"/>
                <a:gd name="T36" fmla="*/ 31 w 40"/>
                <a:gd name="T37" fmla="*/ 1 h 93"/>
                <a:gd name="T38" fmla="*/ 39 w 40"/>
                <a:gd name="T39" fmla="*/ 2 h 93"/>
                <a:gd name="T40" fmla="*/ 40 w 40"/>
                <a:gd name="T41" fmla="*/ 2 h 93"/>
                <a:gd name="T42" fmla="*/ 40 w 40"/>
                <a:gd name="T43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93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12572329-DA8C-4B13-B390-DF3135C6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12">
              <a:extLst>
                <a:ext uri="{FF2B5EF4-FFF2-40B4-BE49-F238E27FC236}">
                  <a16:creationId xmlns="" xmlns:a16="http://schemas.microsoft.com/office/drawing/2014/main" id="{D347A350-69A1-4230-8ED3-D6793C2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6FF70BD-9E0F-40D3-BD9C-FD9451F17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6199" y="4880166"/>
              <a:ext cx="326371" cy="327515"/>
            </a:xfrm>
            <a:custGeom>
              <a:avLst/>
              <a:gdLst>
                <a:gd name="T0" fmla="*/ 260 w 261"/>
                <a:gd name="T1" fmla="*/ 178 h 260"/>
                <a:gd name="T2" fmla="*/ 251 w 261"/>
                <a:gd name="T3" fmla="*/ 150 h 260"/>
                <a:gd name="T4" fmla="*/ 252 w 261"/>
                <a:gd name="T5" fmla="*/ 144 h 260"/>
                <a:gd name="T6" fmla="*/ 253 w 261"/>
                <a:gd name="T7" fmla="*/ 142 h 260"/>
                <a:gd name="T8" fmla="*/ 253 w 261"/>
                <a:gd name="T9" fmla="*/ 138 h 260"/>
                <a:gd name="T10" fmla="*/ 253 w 261"/>
                <a:gd name="T11" fmla="*/ 119 h 260"/>
                <a:gd name="T12" fmla="*/ 252 w 261"/>
                <a:gd name="T13" fmla="*/ 110 h 260"/>
                <a:gd name="T14" fmla="*/ 245 w 261"/>
                <a:gd name="T15" fmla="*/ 87 h 260"/>
                <a:gd name="T16" fmla="*/ 226 w 261"/>
                <a:gd name="T17" fmla="*/ 54 h 260"/>
                <a:gd name="T18" fmla="*/ 215 w 261"/>
                <a:gd name="T19" fmla="*/ 42 h 260"/>
                <a:gd name="T20" fmla="*/ 200 w 261"/>
                <a:gd name="T21" fmla="*/ 30 h 260"/>
                <a:gd name="T22" fmla="*/ 155 w 261"/>
                <a:gd name="T23" fmla="*/ 10 h 260"/>
                <a:gd name="T24" fmla="*/ 153 w 261"/>
                <a:gd name="T25" fmla="*/ 10 h 260"/>
                <a:gd name="T26" fmla="*/ 150 w 261"/>
                <a:gd name="T27" fmla="*/ 9 h 260"/>
                <a:gd name="T28" fmla="*/ 148 w 261"/>
                <a:gd name="T29" fmla="*/ 9 h 260"/>
                <a:gd name="T30" fmla="*/ 147 w 261"/>
                <a:gd name="T31" fmla="*/ 9 h 260"/>
                <a:gd name="T32" fmla="*/ 145 w 261"/>
                <a:gd name="T33" fmla="*/ 9 h 260"/>
                <a:gd name="T34" fmla="*/ 144 w 261"/>
                <a:gd name="T35" fmla="*/ 9 h 260"/>
                <a:gd name="T36" fmla="*/ 142 w 261"/>
                <a:gd name="T37" fmla="*/ 8 h 260"/>
                <a:gd name="T38" fmla="*/ 140 w 261"/>
                <a:gd name="T39" fmla="*/ 8 h 260"/>
                <a:gd name="T40" fmla="*/ 134 w 261"/>
                <a:gd name="T41" fmla="*/ 8 h 260"/>
                <a:gd name="T42" fmla="*/ 118 w 261"/>
                <a:gd name="T43" fmla="*/ 8 h 260"/>
                <a:gd name="T44" fmla="*/ 117 w 261"/>
                <a:gd name="T45" fmla="*/ 9 h 260"/>
                <a:gd name="T46" fmla="*/ 115 w 261"/>
                <a:gd name="T47" fmla="*/ 9 h 260"/>
                <a:gd name="T48" fmla="*/ 113 w 261"/>
                <a:gd name="T49" fmla="*/ 9 h 260"/>
                <a:gd name="T50" fmla="*/ 77 w 261"/>
                <a:gd name="T51" fmla="*/ 0 h 260"/>
                <a:gd name="T52" fmla="*/ 69 w 261"/>
                <a:gd name="T53" fmla="*/ 0 h 260"/>
                <a:gd name="T54" fmla="*/ 60 w 261"/>
                <a:gd name="T55" fmla="*/ 1 h 260"/>
                <a:gd name="T56" fmla="*/ 9 w 261"/>
                <a:gd name="T57" fmla="*/ 40 h 260"/>
                <a:gd name="T58" fmla="*/ 0 w 261"/>
                <a:gd name="T59" fmla="*/ 71 h 260"/>
                <a:gd name="T60" fmla="*/ 0 w 261"/>
                <a:gd name="T61" fmla="*/ 79 h 260"/>
                <a:gd name="T62" fmla="*/ 9 w 261"/>
                <a:gd name="T63" fmla="*/ 112 h 260"/>
                <a:gd name="T64" fmla="*/ 9 w 261"/>
                <a:gd name="T65" fmla="*/ 144 h 260"/>
                <a:gd name="T66" fmla="*/ 9 w 261"/>
                <a:gd name="T67" fmla="*/ 147 h 260"/>
                <a:gd name="T68" fmla="*/ 9 w 261"/>
                <a:gd name="T69" fmla="*/ 148 h 260"/>
                <a:gd name="T70" fmla="*/ 9 w 261"/>
                <a:gd name="T71" fmla="*/ 149 h 260"/>
                <a:gd name="T72" fmla="*/ 23 w 261"/>
                <a:gd name="T73" fmla="*/ 189 h 260"/>
                <a:gd name="T74" fmla="*/ 40 w 261"/>
                <a:gd name="T75" fmla="*/ 213 h 260"/>
                <a:gd name="T76" fmla="*/ 61 w 261"/>
                <a:gd name="T77" fmla="*/ 231 h 260"/>
                <a:gd name="T78" fmla="*/ 75 w 261"/>
                <a:gd name="T79" fmla="*/ 239 h 260"/>
                <a:gd name="T80" fmla="*/ 101 w 261"/>
                <a:gd name="T81" fmla="*/ 248 h 260"/>
                <a:gd name="T82" fmla="*/ 105 w 261"/>
                <a:gd name="T83" fmla="*/ 249 h 260"/>
                <a:gd name="T84" fmla="*/ 108 w 261"/>
                <a:gd name="T85" fmla="*/ 250 h 260"/>
                <a:gd name="T86" fmla="*/ 109 w 261"/>
                <a:gd name="T87" fmla="*/ 250 h 260"/>
                <a:gd name="T88" fmla="*/ 111 w 261"/>
                <a:gd name="T89" fmla="*/ 250 h 260"/>
                <a:gd name="T90" fmla="*/ 112 w 261"/>
                <a:gd name="T91" fmla="*/ 250 h 260"/>
                <a:gd name="T92" fmla="*/ 115 w 261"/>
                <a:gd name="T93" fmla="*/ 251 h 260"/>
                <a:gd name="T94" fmla="*/ 117 w 261"/>
                <a:gd name="T95" fmla="*/ 251 h 260"/>
                <a:gd name="T96" fmla="*/ 121 w 261"/>
                <a:gd name="T97" fmla="*/ 251 h 260"/>
                <a:gd name="T98" fmla="*/ 125 w 261"/>
                <a:gd name="T99" fmla="*/ 251 h 260"/>
                <a:gd name="T100" fmla="*/ 153 w 261"/>
                <a:gd name="T101" fmla="*/ 250 h 260"/>
                <a:gd name="T102" fmla="*/ 187 w 261"/>
                <a:gd name="T103" fmla="*/ 260 h 260"/>
                <a:gd name="T104" fmla="*/ 193 w 261"/>
                <a:gd name="T105" fmla="*/ 260 h 260"/>
                <a:gd name="T106" fmla="*/ 210 w 261"/>
                <a:gd name="T107" fmla="*/ 257 h 260"/>
                <a:gd name="T108" fmla="*/ 252 w 261"/>
                <a:gd name="T109" fmla="*/ 220 h 260"/>
                <a:gd name="T110" fmla="*/ 261 w 261"/>
                <a:gd name="T111" fmla="*/ 188 h 260"/>
                <a:gd name="T112" fmla="*/ 154 w 261"/>
                <a:gd name="T113" fmla="*/ 10 h 260"/>
                <a:gd name="T114" fmla="*/ 155 w 261"/>
                <a:gd name="T115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" h="26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07D51154-B4FE-4528-80F1-29EC95A6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941" y="4946585"/>
              <a:ext cx="158032" cy="194677"/>
            </a:xfrm>
            <a:custGeom>
              <a:avLst/>
              <a:gdLst>
                <a:gd name="T0" fmla="*/ 45 w 127"/>
                <a:gd name="T1" fmla="*/ 1 h 154"/>
                <a:gd name="T2" fmla="*/ 47 w 127"/>
                <a:gd name="T3" fmla="*/ 1 h 154"/>
                <a:gd name="T4" fmla="*/ 48 w 127"/>
                <a:gd name="T5" fmla="*/ 1 h 154"/>
                <a:gd name="T6" fmla="*/ 51 w 127"/>
                <a:gd name="T7" fmla="*/ 0 h 154"/>
                <a:gd name="T8" fmla="*/ 53 w 127"/>
                <a:gd name="T9" fmla="*/ 0 h 154"/>
                <a:gd name="T10" fmla="*/ 62 w 127"/>
                <a:gd name="T11" fmla="*/ 0 h 154"/>
                <a:gd name="T12" fmla="*/ 108 w 127"/>
                <a:gd name="T13" fmla="*/ 16 h 154"/>
                <a:gd name="T14" fmla="*/ 117 w 127"/>
                <a:gd name="T15" fmla="*/ 31 h 154"/>
                <a:gd name="T16" fmla="*/ 116 w 127"/>
                <a:gd name="T17" fmla="*/ 38 h 154"/>
                <a:gd name="T18" fmla="*/ 91 w 127"/>
                <a:gd name="T19" fmla="*/ 40 h 154"/>
                <a:gd name="T20" fmla="*/ 80 w 127"/>
                <a:gd name="T21" fmla="*/ 31 h 154"/>
                <a:gd name="T22" fmla="*/ 56 w 127"/>
                <a:gd name="T23" fmla="*/ 26 h 154"/>
                <a:gd name="T24" fmla="*/ 37 w 127"/>
                <a:gd name="T25" fmla="*/ 47 h 154"/>
                <a:gd name="T26" fmla="*/ 57 w 127"/>
                <a:gd name="T27" fmla="*/ 58 h 154"/>
                <a:gd name="T28" fmla="*/ 91 w 127"/>
                <a:gd name="T29" fmla="*/ 66 h 154"/>
                <a:gd name="T30" fmla="*/ 117 w 127"/>
                <a:gd name="T31" fmla="*/ 83 h 154"/>
                <a:gd name="T32" fmla="*/ 126 w 127"/>
                <a:gd name="T33" fmla="*/ 101 h 154"/>
                <a:gd name="T34" fmla="*/ 127 w 127"/>
                <a:gd name="T35" fmla="*/ 103 h 154"/>
                <a:gd name="T36" fmla="*/ 110 w 127"/>
                <a:gd name="T37" fmla="*/ 139 h 154"/>
                <a:gd name="T38" fmla="*/ 109 w 127"/>
                <a:gd name="T39" fmla="*/ 140 h 154"/>
                <a:gd name="T40" fmla="*/ 104 w 127"/>
                <a:gd name="T41" fmla="*/ 144 h 154"/>
                <a:gd name="T42" fmla="*/ 94 w 127"/>
                <a:gd name="T43" fmla="*/ 149 h 154"/>
                <a:gd name="T44" fmla="*/ 75 w 127"/>
                <a:gd name="T45" fmla="*/ 154 h 154"/>
                <a:gd name="T46" fmla="*/ 70 w 127"/>
                <a:gd name="T47" fmla="*/ 154 h 154"/>
                <a:gd name="T48" fmla="*/ 40 w 127"/>
                <a:gd name="T49" fmla="*/ 151 h 154"/>
                <a:gd name="T50" fmla="*/ 26 w 127"/>
                <a:gd name="T51" fmla="*/ 146 h 154"/>
                <a:gd name="T52" fmla="*/ 4 w 127"/>
                <a:gd name="T53" fmla="*/ 127 h 154"/>
                <a:gd name="T54" fmla="*/ 0 w 127"/>
                <a:gd name="T55" fmla="*/ 118 h 154"/>
                <a:gd name="T56" fmla="*/ 0 w 127"/>
                <a:gd name="T57" fmla="*/ 115 h 154"/>
                <a:gd name="T58" fmla="*/ 11 w 127"/>
                <a:gd name="T59" fmla="*/ 104 h 154"/>
                <a:gd name="T60" fmla="*/ 13 w 127"/>
                <a:gd name="T61" fmla="*/ 104 h 154"/>
                <a:gd name="T62" fmla="*/ 26 w 127"/>
                <a:gd name="T63" fmla="*/ 108 h 154"/>
                <a:gd name="T64" fmla="*/ 35 w 127"/>
                <a:gd name="T65" fmla="*/ 117 h 154"/>
                <a:gd name="T66" fmla="*/ 57 w 127"/>
                <a:gd name="T67" fmla="*/ 129 h 154"/>
                <a:gd name="T68" fmla="*/ 58 w 127"/>
                <a:gd name="T69" fmla="*/ 129 h 154"/>
                <a:gd name="T70" fmla="*/ 61 w 127"/>
                <a:gd name="T71" fmla="*/ 129 h 154"/>
                <a:gd name="T72" fmla="*/ 67 w 127"/>
                <a:gd name="T73" fmla="*/ 129 h 154"/>
                <a:gd name="T74" fmla="*/ 69 w 127"/>
                <a:gd name="T75" fmla="*/ 129 h 154"/>
                <a:gd name="T76" fmla="*/ 85 w 127"/>
                <a:gd name="T77" fmla="*/ 100 h 154"/>
                <a:gd name="T78" fmla="*/ 52 w 127"/>
                <a:gd name="T79" fmla="*/ 88 h 154"/>
                <a:gd name="T80" fmla="*/ 20 w 127"/>
                <a:gd name="T81" fmla="*/ 77 h 154"/>
                <a:gd name="T82" fmla="*/ 2 w 127"/>
                <a:gd name="T83" fmla="*/ 53 h 154"/>
                <a:gd name="T84" fmla="*/ 2 w 127"/>
                <a:gd name="T85" fmla="*/ 51 h 154"/>
                <a:gd name="T86" fmla="*/ 1 w 127"/>
                <a:gd name="T87" fmla="*/ 44 h 154"/>
                <a:gd name="T88" fmla="*/ 2 w 127"/>
                <a:gd name="T89" fmla="*/ 41 h 154"/>
                <a:gd name="T90" fmla="*/ 2 w 127"/>
                <a:gd name="T91" fmla="*/ 39 h 154"/>
                <a:gd name="T92" fmla="*/ 2 w 127"/>
                <a:gd name="T93" fmla="*/ 35 h 154"/>
                <a:gd name="T94" fmla="*/ 27 w 127"/>
                <a:gd name="T95" fmla="*/ 7 h 154"/>
                <a:gd name="T96" fmla="*/ 40 w 127"/>
                <a:gd name="T97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54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15">
              <a:extLst>
                <a:ext uri="{FF2B5EF4-FFF2-40B4-BE49-F238E27FC236}">
                  <a16:creationId xmlns="" xmlns:a16="http://schemas.microsoft.com/office/drawing/2014/main" id="{4F1047E0-2819-42B3-8474-627E1F4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>
              <a:extLst>
                <a:ext uri="{FF2B5EF4-FFF2-40B4-BE49-F238E27FC236}">
                  <a16:creationId xmlns="" xmlns:a16="http://schemas.microsoft.com/office/drawing/2014/main" id="{F84444DE-C6AB-42F8-AF8E-02A95AD38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A04BC17A-0CEE-404F-89B6-12DDD566F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="" xmlns:a16="http://schemas.microsoft.com/office/drawing/2014/main" id="{4BCFF891-2D37-4843-9498-8250518C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Oval 19">
              <a:extLst>
                <a:ext uri="{FF2B5EF4-FFF2-40B4-BE49-F238E27FC236}">
                  <a16:creationId xmlns="" xmlns:a16="http://schemas.microsoft.com/office/drawing/2014/main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2D66BFF3-869D-448C-8B3C-89BD8C0E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1">
              <a:extLst>
                <a:ext uri="{FF2B5EF4-FFF2-40B4-BE49-F238E27FC236}">
                  <a16:creationId xmlns="" xmlns:a16="http://schemas.microsoft.com/office/drawing/2014/main" id="{6CAE04A1-77BB-4507-BB1B-E1EF7FB1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22">
              <a:extLst>
                <a:ext uri="{FF2B5EF4-FFF2-40B4-BE49-F238E27FC236}">
                  <a16:creationId xmlns="" xmlns:a16="http://schemas.microsoft.com/office/drawing/2014/main" id="{AADFA746-658D-4613-9C25-977EA7E1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2A51CED0-BAFE-4DAA-8308-96C03B09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424E870D-F55A-4A9A-A0F9-F22BC27A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78C694D5-DF7B-4B3F-A2B0-E43467BA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B36CA320-5638-4F3A-B2D9-06A13BF9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C8CD7FCD-B1D6-43A6-A2C4-7DB0913D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36869599-5087-4BBD-9A38-787FC1CF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29">
              <a:extLst>
                <a:ext uri="{FF2B5EF4-FFF2-40B4-BE49-F238E27FC236}">
                  <a16:creationId xmlns="" xmlns:a16="http://schemas.microsoft.com/office/drawing/2014/main" id="{467406B4-711A-4201-8A3D-137BE818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221FB233-1ECB-43CB-B347-4BE00B91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1">
              <a:extLst>
                <a:ext uri="{FF2B5EF4-FFF2-40B4-BE49-F238E27FC236}">
                  <a16:creationId xmlns="" xmlns:a16="http://schemas.microsoft.com/office/drawing/2014/main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="" xmlns:a16="http://schemas.microsoft.com/office/drawing/2014/main" id="{AB30CE6C-7239-4153-BA47-C1359C280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249" y="3718974"/>
              <a:ext cx="501580" cy="443176"/>
            </a:xfrm>
            <a:custGeom>
              <a:avLst/>
              <a:gdLst>
                <a:gd name="T0" fmla="*/ 378 w 401"/>
                <a:gd name="T1" fmla="*/ 134 h 352"/>
                <a:gd name="T2" fmla="*/ 209 w 401"/>
                <a:gd name="T3" fmla="*/ 0 h 352"/>
                <a:gd name="T4" fmla="*/ 175 w 401"/>
                <a:gd name="T5" fmla="*/ 4 h 352"/>
                <a:gd name="T6" fmla="*/ 57 w 401"/>
                <a:gd name="T7" fmla="*/ 257 h 352"/>
                <a:gd name="T8" fmla="*/ 57 w 401"/>
                <a:gd name="T9" fmla="*/ 265 h 352"/>
                <a:gd name="T10" fmla="*/ 35 w 401"/>
                <a:gd name="T11" fmla="*/ 346 h 352"/>
                <a:gd name="T12" fmla="*/ 38 w 401"/>
                <a:gd name="T13" fmla="*/ 350 h 352"/>
                <a:gd name="T14" fmla="*/ 123 w 401"/>
                <a:gd name="T15" fmla="*/ 328 h 352"/>
                <a:gd name="T16" fmla="*/ 129 w 401"/>
                <a:gd name="T17" fmla="*/ 328 h 352"/>
                <a:gd name="T18" fmla="*/ 243 w 401"/>
                <a:gd name="T19" fmla="*/ 344 h 352"/>
                <a:gd name="T20" fmla="*/ 378 w 401"/>
                <a:gd name="T21" fmla="*/ 134 h 352"/>
                <a:gd name="T22" fmla="*/ 233 w 401"/>
                <a:gd name="T23" fmla="*/ 317 h 352"/>
                <a:gd name="T24" fmla="*/ 213 w 401"/>
                <a:gd name="T25" fmla="*/ 319 h 352"/>
                <a:gd name="T26" fmla="*/ 135 w 401"/>
                <a:gd name="T27" fmla="*/ 298 h 352"/>
                <a:gd name="T28" fmla="*/ 126 w 401"/>
                <a:gd name="T29" fmla="*/ 297 h 352"/>
                <a:gd name="T30" fmla="*/ 79 w 401"/>
                <a:gd name="T31" fmla="*/ 309 h 352"/>
                <a:gd name="T32" fmla="*/ 77 w 401"/>
                <a:gd name="T33" fmla="*/ 306 h 352"/>
                <a:gd name="T34" fmla="*/ 89 w 401"/>
                <a:gd name="T35" fmla="*/ 262 h 352"/>
                <a:gd name="T36" fmla="*/ 87 w 401"/>
                <a:gd name="T37" fmla="*/ 251 h 352"/>
                <a:gd name="T38" fmla="*/ 92 w 401"/>
                <a:gd name="T39" fmla="*/ 90 h 352"/>
                <a:gd name="T40" fmla="*/ 239 w 401"/>
                <a:gd name="T41" fmla="*/ 33 h 352"/>
                <a:gd name="T42" fmla="*/ 350 w 401"/>
                <a:gd name="T43" fmla="*/ 143 h 352"/>
                <a:gd name="T44" fmla="*/ 233 w 401"/>
                <a:gd name="T45" fmla="*/ 3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352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3">
              <a:extLst>
                <a:ext uri="{FF2B5EF4-FFF2-40B4-BE49-F238E27FC236}">
                  <a16:creationId xmlns="" xmlns:a16="http://schemas.microsoft.com/office/drawing/2014/main" id="{02BE0099-A586-4D31-BA65-9244B6B1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974" y="3834636"/>
              <a:ext cx="224451" cy="209564"/>
            </a:xfrm>
            <a:custGeom>
              <a:avLst/>
              <a:gdLst>
                <a:gd name="T0" fmla="*/ 136 w 180"/>
                <a:gd name="T1" fmla="*/ 165 h 166"/>
                <a:gd name="T2" fmla="*/ 118 w 180"/>
                <a:gd name="T3" fmla="*/ 163 h 166"/>
                <a:gd name="T4" fmla="*/ 24 w 180"/>
                <a:gd name="T5" fmla="*/ 93 h 166"/>
                <a:gd name="T6" fmla="*/ 4 w 180"/>
                <a:gd name="T7" fmla="*/ 53 h 166"/>
                <a:gd name="T8" fmla="*/ 20 w 180"/>
                <a:gd name="T9" fmla="*/ 6 h 166"/>
                <a:gd name="T10" fmla="*/ 42 w 180"/>
                <a:gd name="T11" fmla="*/ 3 h 166"/>
                <a:gd name="T12" fmla="*/ 47 w 180"/>
                <a:gd name="T13" fmla="*/ 7 h 166"/>
                <a:gd name="T14" fmla="*/ 62 w 180"/>
                <a:gd name="T15" fmla="*/ 43 h 166"/>
                <a:gd name="T16" fmla="*/ 61 w 180"/>
                <a:gd name="T17" fmla="*/ 50 h 166"/>
                <a:gd name="T18" fmla="*/ 50 w 180"/>
                <a:gd name="T19" fmla="*/ 64 h 166"/>
                <a:gd name="T20" fmla="*/ 49 w 180"/>
                <a:gd name="T21" fmla="*/ 74 h 166"/>
                <a:gd name="T22" fmla="*/ 108 w 180"/>
                <a:gd name="T23" fmla="*/ 125 h 166"/>
                <a:gd name="T24" fmla="*/ 118 w 180"/>
                <a:gd name="T25" fmla="*/ 123 h 166"/>
                <a:gd name="T26" fmla="*/ 130 w 180"/>
                <a:gd name="T27" fmla="*/ 107 h 166"/>
                <a:gd name="T28" fmla="*/ 140 w 180"/>
                <a:gd name="T29" fmla="*/ 104 h 166"/>
                <a:gd name="T30" fmla="*/ 166 w 180"/>
                <a:gd name="T31" fmla="*/ 116 h 166"/>
                <a:gd name="T32" fmla="*/ 171 w 180"/>
                <a:gd name="T33" fmla="*/ 119 h 166"/>
                <a:gd name="T34" fmla="*/ 179 w 180"/>
                <a:gd name="T35" fmla="*/ 132 h 166"/>
                <a:gd name="T36" fmla="*/ 147 w 180"/>
                <a:gd name="T37" fmla="*/ 165 h 166"/>
                <a:gd name="T38" fmla="*/ 136 w 180"/>
                <a:gd name="T39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66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4">
              <a:extLst>
                <a:ext uri="{FF2B5EF4-FFF2-40B4-BE49-F238E27FC236}">
                  <a16:creationId xmlns="" xmlns:a16="http://schemas.microsoft.com/office/drawing/2014/main" id="{3267FBE0-84F4-44D3-B7B9-D0332B6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="" xmlns:a16="http://schemas.microsoft.com/office/drawing/2014/main" id="{A221102D-288A-451E-8035-817F0938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="" xmlns:a16="http://schemas.microsoft.com/office/drawing/2014/main" id="{BA892ABE-72A4-4744-AEF6-70AD7C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="" xmlns:a16="http://schemas.microsoft.com/office/drawing/2014/main" id="{5B0BBD4B-8A03-4584-B62C-01602054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="" xmlns:a16="http://schemas.microsoft.com/office/drawing/2014/main" id="{05CB5528-695C-4DA4-883B-984347E3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39">
              <a:extLst>
                <a:ext uri="{FF2B5EF4-FFF2-40B4-BE49-F238E27FC236}">
                  <a16:creationId xmlns="" xmlns:a16="http://schemas.microsoft.com/office/drawing/2014/main" id="{B926E544-F8D0-46CA-A473-543C0E10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0">
              <a:extLst>
                <a:ext uri="{FF2B5EF4-FFF2-40B4-BE49-F238E27FC236}">
                  <a16:creationId xmlns="" xmlns:a16="http://schemas.microsoft.com/office/drawing/2014/main" id="{0403E534-CE9F-40F9-9DA4-710EF83C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133" y="1837479"/>
              <a:ext cx="263387" cy="309193"/>
            </a:xfrm>
            <a:custGeom>
              <a:avLst/>
              <a:gdLst>
                <a:gd name="T0" fmla="*/ 203 w 211"/>
                <a:gd name="T1" fmla="*/ 186 h 245"/>
                <a:gd name="T2" fmla="*/ 208 w 211"/>
                <a:gd name="T3" fmla="*/ 163 h 245"/>
                <a:gd name="T4" fmla="*/ 196 w 211"/>
                <a:gd name="T5" fmla="*/ 113 h 245"/>
                <a:gd name="T6" fmla="*/ 185 w 211"/>
                <a:gd name="T7" fmla="*/ 91 h 245"/>
                <a:gd name="T8" fmla="*/ 208 w 211"/>
                <a:gd name="T9" fmla="*/ 58 h 245"/>
                <a:gd name="T10" fmla="*/ 0 w 211"/>
                <a:gd name="T11" fmla="*/ 84 h 245"/>
                <a:gd name="T12" fmla="*/ 5 w 211"/>
                <a:gd name="T13" fmla="*/ 84 h 245"/>
                <a:gd name="T14" fmla="*/ 44 w 211"/>
                <a:gd name="T15" fmla="*/ 83 h 245"/>
                <a:gd name="T16" fmla="*/ 51 w 211"/>
                <a:gd name="T17" fmla="*/ 88 h 245"/>
                <a:gd name="T18" fmla="*/ 45 w 211"/>
                <a:gd name="T19" fmla="*/ 94 h 245"/>
                <a:gd name="T20" fmla="*/ 35 w 211"/>
                <a:gd name="T21" fmla="*/ 95 h 245"/>
                <a:gd name="T22" fmla="*/ 32 w 211"/>
                <a:gd name="T23" fmla="*/ 100 h 245"/>
                <a:gd name="T24" fmla="*/ 76 w 211"/>
                <a:gd name="T25" fmla="*/ 232 h 245"/>
                <a:gd name="T26" fmla="*/ 81 w 211"/>
                <a:gd name="T27" fmla="*/ 245 h 245"/>
                <a:gd name="T28" fmla="*/ 81 w 211"/>
                <a:gd name="T29" fmla="*/ 244 h 245"/>
                <a:gd name="T30" fmla="*/ 111 w 211"/>
                <a:gd name="T31" fmla="*/ 157 h 245"/>
                <a:gd name="T32" fmla="*/ 111 w 211"/>
                <a:gd name="T33" fmla="*/ 153 h 245"/>
                <a:gd name="T34" fmla="*/ 91 w 211"/>
                <a:gd name="T35" fmla="*/ 98 h 245"/>
                <a:gd name="T36" fmla="*/ 87 w 211"/>
                <a:gd name="T37" fmla="*/ 95 h 245"/>
                <a:gd name="T38" fmla="*/ 75 w 211"/>
                <a:gd name="T39" fmla="*/ 94 h 245"/>
                <a:gd name="T40" fmla="*/ 70 w 211"/>
                <a:gd name="T41" fmla="*/ 86 h 245"/>
                <a:gd name="T42" fmla="*/ 78 w 211"/>
                <a:gd name="T43" fmla="*/ 83 h 245"/>
                <a:gd name="T44" fmla="*/ 122 w 211"/>
                <a:gd name="T45" fmla="*/ 84 h 245"/>
                <a:gd name="T46" fmla="*/ 148 w 211"/>
                <a:gd name="T47" fmla="*/ 83 h 245"/>
                <a:gd name="T48" fmla="*/ 155 w 211"/>
                <a:gd name="T49" fmla="*/ 88 h 245"/>
                <a:gd name="T50" fmla="*/ 149 w 211"/>
                <a:gd name="T51" fmla="*/ 94 h 245"/>
                <a:gd name="T52" fmla="*/ 139 w 211"/>
                <a:gd name="T53" fmla="*/ 95 h 245"/>
                <a:gd name="T54" fmla="*/ 136 w 211"/>
                <a:gd name="T55" fmla="*/ 100 h 245"/>
                <a:gd name="T56" fmla="*/ 174 w 211"/>
                <a:gd name="T57" fmla="*/ 215 h 245"/>
                <a:gd name="T58" fmla="*/ 184 w 211"/>
                <a:gd name="T59" fmla="*/ 244 h 245"/>
                <a:gd name="T60" fmla="*/ 186 w 211"/>
                <a:gd name="T61" fmla="*/ 241 h 245"/>
                <a:gd name="T62" fmla="*/ 203 w 211"/>
                <a:gd name="T63" fmla="*/ 18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45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1">
              <a:extLst>
                <a:ext uri="{FF2B5EF4-FFF2-40B4-BE49-F238E27FC236}">
                  <a16:creationId xmlns="" xmlns:a16="http://schemas.microsoft.com/office/drawing/2014/main" id="{8C98055B-456E-413F-95E1-E088F875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182" y="2055059"/>
              <a:ext cx="106500" cy="162613"/>
            </a:xfrm>
            <a:custGeom>
              <a:avLst/>
              <a:gdLst>
                <a:gd name="T0" fmla="*/ 54 w 85"/>
                <a:gd name="T1" fmla="*/ 35 h 129"/>
                <a:gd name="T2" fmla="*/ 42 w 85"/>
                <a:gd name="T3" fmla="*/ 0 h 129"/>
                <a:gd name="T4" fmla="*/ 1 w 85"/>
                <a:gd name="T5" fmla="*/ 119 h 129"/>
                <a:gd name="T6" fmla="*/ 3 w 85"/>
                <a:gd name="T7" fmla="*/ 122 h 129"/>
                <a:gd name="T8" fmla="*/ 82 w 85"/>
                <a:gd name="T9" fmla="*/ 120 h 129"/>
                <a:gd name="T10" fmla="*/ 84 w 85"/>
                <a:gd name="T11" fmla="*/ 117 h 129"/>
                <a:gd name="T12" fmla="*/ 54 w 85"/>
                <a:gd name="T13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9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2">
              <a:extLst>
                <a:ext uri="{FF2B5EF4-FFF2-40B4-BE49-F238E27FC236}">
                  <a16:creationId xmlns="" xmlns:a16="http://schemas.microsoft.com/office/drawing/2014/main" id="{1271B143-209B-41BA-8B61-DF4C4376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601" y="1969172"/>
              <a:ext cx="120242" cy="227886"/>
            </a:xfrm>
            <a:custGeom>
              <a:avLst/>
              <a:gdLst>
                <a:gd name="T0" fmla="*/ 96 w 96"/>
                <a:gd name="T1" fmla="*/ 181 h 181"/>
                <a:gd name="T2" fmla="*/ 30 w 96"/>
                <a:gd name="T3" fmla="*/ 0 h 181"/>
                <a:gd name="T4" fmla="*/ 96 w 9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81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3">
              <a:extLst>
                <a:ext uri="{FF2B5EF4-FFF2-40B4-BE49-F238E27FC236}">
                  <a16:creationId xmlns="" xmlns:a16="http://schemas.microsoft.com/office/drawing/2014/main" id="{CAF00172-F4EF-43BA-9DF6-3AA4BEC15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455" y="1960010"/>
              <a:ext cx="88178" cy="231322"/>
            </a:xfrm>
            <a:custGeom>
              <a:avLst/>
              <a:gdLst>
                <a:gd name="T0" fmla="*/ 69 w 71"/>
                <a:gd name="T1" fmla="*/ 55 h 183"/>
                <a:gd name="T2" fmla="*/ 53 w 71"/>
                <a:gd name="T3" fmla="*/ 0 h 183"/>
                <a:gd name="T4" fmla="*/ 53 w 71"/>
                <a:gd name="T5" fmla="*/ 2 h 183"/>
                <a:gd name="T6" fmla="*/ 45 w 71"/>
                <a:gd name="T7" fmla="*/ 53 h 183"/>
                <a:gd name="T8" fmla="*/ 7 w 71"/>
                <a:gd name="T9" fmla="*/ 163 h 183"/>
                <a:gd name="T10" fmla="*/ 0 w 71"/>
                <a:gd name="T11" fmla="*/ 183 h 183"/>
                <a:gd name="T12" fmla="*/ 29 w 71"/>
                <a:gd name="T13" fmla="*/ 160 h 183"/>
                <a:gd name="T14" fmla="*/ 69 w 71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83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44">
              <a:extLst>
                <a:ext uri="{FF2B5EF4-FFF2-40B4-BE49-F238E27FC236}">
                  <a16:creationId xmlns="" xmlns:a16="http://schemas.microsoft.com/office/drawing/2014/main" id="{76CD9A82-EAA9-4C3B-8CBD-5DCEC069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5">
              <a:extLst>
                <a:ext uri="{FF2B5EF4-FFF2-40B4-BE49-F238E27FC236}">
                  <a16:creationId xmlns="" xmlns:a16="http://schemas.microsoft.com/office/drawing/2014/main" id="{56DA3C08-EEAE-4543-ABD0-9470C863E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Oval 46">
              <a:extLst>
                <a:ext uri="{FF2B5EF4-FFF2-40B4-BE49-F238E27FC236}">
                  <a16:creationId xmlns="" xmlns:a16="http://schemas.microsoft.com/office/drawing/2014/main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47">
              <a:extLst>
                <a:ext uri="{FF2B5EF4-FFF2-40B4-BE49-F238E27FC236}">
                  <a16:creationId xmlns="" xmlns:a16="http://schemas.microsoft.com/office/drawing/2014/main" id="{EEB042CD-C728-421D-8FB0-174E7F0C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48">
              <a:extLst>
                <a:ext uri="{FF2B5EF4-FFF2-40B4-BE49-F238E27FC236}">
                  <a16:creationId xmlns="" xmlns:a16="http://schemas.microsoft.com/office/drawing/2014/main" id="{589DF2C6-57C5-47BA-B6F0-0C7121E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49">
              <a:extLst>
                <a:ext uri="{FF2B5EF4-FFF2-40B4-BE49-F238E27FC236}">
                  <a16:creationId xmlns="" xmlns:a16="http://schemas.microsoft.com/office/drawing/2014/main" id="{7A092CF6-4368-4E63-8E82-7B22D7CA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50">
              <a:extLst>
                <a:ext uri="{FF2B5EF4-FFF2-40B4-BE49-F238E27FC236}">
                  <a16:creationId xmlns="" xmlns:a16="http://schemas.microsoft.com/office/drawing/2014/main" id="{FF565B26-9E71-44A8-9CF9-85220F99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Oval 51">
              <a:extLst>
                <a:ext uri="{FF2B5EF4-FFF2-40B4-BE49-F238E27FC236}">
                  <a16:creationId xmlns="" xmlns:a16="http://schemas.microsoft.com/office/drawing/2014/main" id="{A384E503-28EF-40E4-9DBE-FEB524E7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2">
              <a:extLst>
                <a:ext uri="{FF2B5EF4-FFF2-40B4-BE49-F238E27FC236}">
                  <a16:creationId xmlns="" xmlns:a16="http://schemas.microsoft.com/office/drawing/2014/main" id="{E2F4C734-F9CC-49DD-A438-3D48A8F62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5426" y="3123492"/>
              <a:ext cx="38935" cy="206129"/>
            </a:xfrm>
            <a:custGeom>
              <a:avLst/>
              <a:gdLst>
                <a:gd name="T0" fmla="*/ 0 w 34"/>
                <a:gd name="T1" fmla="*/ 32 h 180"/>
                <a:gd name="T2" fmla="*/ 0 w 34"/>
                <a:gd name="T3" fmla="*/ 0 h 180"/>
                <a:gd name="T4" fmla="*/ 34 w 34"/>
                <a:gd name="T5" fmla="*/ 0 h 180"/>
                <a:gd name="T6" fmla="*/ 34 w 34"/>
                <a:gd name="T7" fmla="*/ 32 h 180"/>
                <a:gd name="T8" fmla="*/ 0 w 34"/>
                <a:gd name="T9" fmla="*/ 32 h 180"/>
                <a:gd name="T10" fmla="*/ 0 w 34"/>
                <a:gd name="T11" fmla="*/ 180 h 180"/>
                <a:gd name="T12" fmla="*/ 0 w 34"/>
                <a:gd name="T13" fmla="*/ 50 h 180"/>
                <a:gd name="T14" fmla="*/ 34 w 34"/>
                <a:gd name="T15" fmla="*/ 50 h 180"/>
                <a:gd name="T16" fmla="*/ 34 w 34"/>
                <a:gd name="T17" fmla="*/ 180 h 180"/>
                <a:gd name="T18" fmla="*/ 0 w 34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8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53">
              <a:extLst>
                <a:ext uri="{FF2B5EF4-FFF2-40B4-BE49-F238E27FC236}">
                  <a16:creationId xmlns="" xmlns:a16="http://schemas.microsoft.com/office/drawing/2014/main" id="{4E820B7C-BB2F-4583-A6B1-01432FDD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442" y="3177315"/>
              <a:ext cx="133984" cy="152306"/>
            </a:xfrm>
            <a:custGeom>
              <a:avLst/>
              <a:gdLst>
                <a:gd name="T0" fmla="*/ 107 w 107"/>
                <a:gd name="T1" fmla="*/ 120 h 120"/>
                <a:gd name="T2" fmla="*/ 76 w 107"/>
                <a:gd name="T3" fmla="*/ 120 h 120"/>
                <a:gd name="T4" fmla="*/ 76 w 107"/>
                <a:gd name="T5" fmla="*/ 60 h 120"/>
                <a:gd name="T6" fmla="*/ 74 w 107"/>
                <a:gd name="T7" fmla="*/ 35 h 120"/>
                <a:gd name="T8" fmla="*/ 68 w 107"/>
                <a:gd name="T9" fmla="*/ 27 h 120"/>
                <a:gd name="T10" fmla="*/ 57 w 107"/>
                <a:gd name="T11" fmla="*/ 23 h 120"/>
                <a:gd name="T12" fmla="*/ 42 w 107"/>
                <a:gd name="T13" fmla="*/ 28 h 120"/>
                <a:gd name="T14" fmla="*/ 33 w 107"/>
                <a:gd name="T15" fmla="*/ 40 h 120"/>
                <a:gd name="T16" fmla="*/ 31 w 107"/>
                <a:gd name="T17" fmla="*/ 67 h 120"/>
                <a:gd name="T18" fmla="*/ 31 w 107"/>
                <a:gd name="T19" fmla="*/ 120 h 120"/>
                <a:gd name="T20" fmla="*/ 0 w 107"/>
                <a:gd name="T21" fmla="*/ 120 h 120"/>
                <a:gd name="T22" fmla="*/ 0 w 107"/>
                <a:gd name="T23" fmla="*/ 2 h 120"/>
                <a:gd name="T24" fmla="*/ 29 w 107"/>
                <a:gd name="T25" fmla="*/ 2 h 120"/>
                <a:gd name="T26" fmla="*/ 29 w 107"/>
                <a:gd name="T27" fmla="*/ 20 h 120"/>
                <a:gd name="T28" fmla="*/ 68 w 107"/>
                <a:gd name="T29" fmla="*/ 0 h 120"/>
                <a:gd name="T30" fmla="*/ 86 w 107"/>
                <a:gd name="T31" fmla="*/ 3 h 120"/>
                <a:gd name="T32" fmla="*/ 99 w 107"/>
                <a:gd name="T33" fmla="*/ 13 h 120"/>
                <a:gd name="T34" fmla="*/ 106 w 107"/>
                <a:gd name="T35" fmla="*/ 26 h 120"/>
                <a:gd name="T36" fmla="*/ 107 w 107"/>
                <a:gd name="T37" fmla="*/ 47 h 120"/>
                <a:gd name="T38" fmla="*/ 107 w 107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2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54">
              <a:extLst>
                <a:ext uri="{FF2B5EF4-FFF2-40B4-BE49-F238E27FC236}">
                  <a16:creationId xmlns="" xmlns:a16="http://schemas.microsoft.com/office/drawing/2014/main" id="{F306CFBE-1D16-40EE-B61D-70113E20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923" y="2832621"/>
              <a:ext cx="854289" cy="8600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55">
              <a:extLst>
                <a:ext uri="{FF2B5EF4-FFF2-40B4-BE49-F238E27FC236}">
                  <a16:creationId xmlns="" xmlns:a16="http://schemas.microsoft.com/office/drawing/2014/main" id="{E65BB448-F1B9-4DC4-B000-2FB9D1BB0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277" y="3179605"/>
              <a:ext cx="57258" cy="194677"/>
            </a:xfrm>
            <a:custGeom>
              <a:avLst/>
              <a:gdLst>
                <a:gd name="T0" fmla="*/ 23 w 46"/>
                <a:gd name="T1" fmla="*/ 0 h 155"/>
                <a:gd name="T2" fmla="*/ 0 w 46"/>
                <a:gd name="T3" fmla="*/ 22 h 155"/>
                <a:gd name="T4" fmla="*/ 0 w 46"/>
                <a:gd name="T5" fmla="*/ 132 h 155"/>
                <a:gd name="T6" fmla="*/ 23 w 46"/>
                <a:gd name="T7" fmla="*/ 155 h 155"/>
                <a:gd name="T8" fmla="*/ 46 w 46"/>
                <a:gd name="T9" fmla="*/ 132 h 155"/>
                <a:gd name="T10" fmla="*/ 46 w 46"/>
                <a:gd name="T11" fmla="*/ 22 h 155"/>
                <a:gd name="T12" fmla="*/ 23 w 4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5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56">
              <a:extLst>
                <a:ext uri="{FF2B5EF4-FFF2-40B4-BE49-F238E27FC236}">
                  <a16:creationId xmlns="" xmlns:a16="http://schemas.microsoft.com/office/drawing/2014/main" id="{9422D14F-E3E8-4831-A938-C4BB63A5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44" y="3179605"/>
              <a:ext cx="56113" cy="194677"/>
            </a:xfrm>
            <a:custGeom>
              <a:avLst/>
              <a:gdLst>
                <a:gd name="T0" fmla="*/ 22 w 45"/>
                <a:gd name="T1" fmla="*/ 0 h 155"/>
                <a:gd name="T2" fmla="*/ 0 w 45"/>
                <a:gd name="T3" fmla="*/ 22 h 155"/>
                <a:gd name="T4" fmla="*/ 0 w 45"/>
                <a:gd name="T5" fmla="*/ 132 h 155"/>
                <a:gd name="T6" fmla="*/ 22 w 45"/>
                <a:gd name="T7" fmla="*/ 155 h 155"/>
                <a:gd name="T8" fmla="*/ 45 w 45"/>
                <a:gd name="T9" fmla="*/ 132 h 155"/>
                <a:gd name="T10" fmla="*/ 45 w 45"/>
                <a:gd name="T11" fmla="*/ 22 h 155"/>
                <a:gd name="T12" fmla="*/ 22 w 45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57">
              <a:extLst>
                <a:ext uri="{FF2B5EF4-FFF2-40B4-BE49-F238E27FC236}">
                  <a16:creationId xmlns="" xmlns:a16="http://schemas.microsoft.com/office/drawing/2014/main" id="{8B1D1327-8F40-459E-BB3B-78AB4C84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729" y="3179605"/>
              <a:ext cx="337822" cy="399660"/>
            </a:xfrm>
            <a:custGeom>
              <a:avLst/>
              <a:gdLst>
                <a:gd name="T0" fmla="*/ 0 w 270"/>
                <a:gd name="T1" fmla="*/ 0 h 317"/>
                <a:gd name="T2" fmla="*/ 0 w 270"/>
                <a:gd name="T3" fmla="*/ 1 h 317"/>
                <a:gd name="T4" fmla="*/ 0 w 270"/>
                <a:gd name="T5" fmla="*/ 203 h 317"/>
                <a:gd name="T6" fmla="*/ 34 w 270"/>
                <a:gd name="T7" fmla="*/ 237 h 317"/>
                <a:gd name="T8" fmla="*/ 70 w 270"/>
                <a:gd name="T9" fmla="*/ 237 h 317"/>
                <a:gd name="T10" fmla="*/ 70 w 270"/>
                <a:gd name="T11" fmla="*/ 294 h 317"/>
                <a:gd name="T12" fmla="*/ 93 w 270"/>
                <a:gd name="T13" fmla="*/ 317 h 317"/>
                <a:gd name="T14" fmla="*/ 116 w 270"/>
                <a:gd name="T15" fmla="*/ 294 h 317"/>
                <a:gd name="T16" fmla="*/ 116 w 270"/>
                <a:gd name="T17" fmla="*/ 237 h 317"/>
                <a:gd name="T18" fmla="*/ 154 w 270"/>
                <a:gd name="T19" fmla="*/ 237 h 317"/>
                <a:gd name="T20" fmla="*/ 154 w 270"/>
                <a:gd name="T21" fmla="*/ 294 h 317"/>
                <a:gd name="T22" fmla="*/ 177 w 270"/>
                <a:gd name="T23" fmla="*/ 317 h 317"/>
                <a:gd name="T24" fmla="*/ 200 w 270"/>
                <a:gd name="T25" fmla="*/ 294 h 317"/>
                <a:gd name="T26" fmla="*/ 200 w 270"/>
                <a:gd name="T27" fmla="*/ 237 h 317"/>
                <a:gd name="T28" fmla="*/ 236 w 270"/>
                <a:gd name="T29" fmla="*/ 237 h 317"/>
                <a:gd name="T30" fmla="*/ 270 w 270"/>
                <a:gd name="T31" fmla="*/ 203 h 317"/>
                <a:gd name="T32" fmla="*/ 270 w 270"/>
                <a:gd name="T33" fmla="*/ 1 h 317"/>
                <a:gd name="T34" fmla="*/ 270 w 270"/>
                <a:gd name="T35" fmla="*/ 0 h 317"/>
                <a:gd name="T36" fmla="*/ 0 w 270"/>
                <a:gd name="T3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317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58">
              <a:extLst>
                <a:ext uri="{FF2B5EF4-FFF2-40B4-BE49-F238E27FC236}">
                  <a16:creationId xmlns="" xmlns:a16="http://schemas.microsoft.com/office/drawing/2014/main" id="{F791FB11-402E-4C55-8B48-85B8514BB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74" y="2944847"/>
              <a:ext cx="335532" cy="206129"/>
            </a:xfrm>
            <a:custGeom>
              <a:avLst/>
              <a:gdLst>
                <a:gd name="T0" fmla="*/ 200 w 268"/>
                <a:gd name="T1" fmla="*/ 48 h 164"/>
                <a:gd name="T2" fmla="*/ 224 w 268"/>
                <a:gd name="T3" fmla="*/ 3 h 164"/>
                <a:gd name="T4" fmla="*/ 219 w 268"/>
                <a:gd name="T5" fmla="*/ 0 h 164"/>
                <a:gd name="T6" fmla="*/ 195 w 268"/>
                <a:gd name="T7" fmla="*/ 46 h 164"/>
                <a:gd name="T8" fmla="*/ 134 w 268"/>
                <a:gd name="T9" fmla="*/ 31 h 164"/>
                <a:gd name="T10" fmla="*/ 76 w 268"/>
                <a:gd name="T11" fmla="*/ 44 h 164"/>
                <a:gd name="T12" fmla="*/ 52 w 268"/>
                <a:gd name="T13" fmla="*/ 0 h 164"/>
                <a:gd name="T14" fmla="*/ 47 w 268"/>
                <a:gd name="T15" fmla="*/ 3 h 164"/>
                <a:gd name="T16" fmla="*/ 71 w 268"/>
                <a:gd name="T17" fmla="*/ 47 h 164"/>
                <a:gd name="T18" fmla="*/ 0 w 268"/>
                <a:gd name="T19" fmla="*/ 164 h 164"/>
                <a:gd name="T20" fmla="*/ 268 w 268"/>
                <a:gd name="T21" fmla="*/ 164 h 164"/>
                <a:gd name="T22" fmla="*/ 200 w 268"/>
                <a:gd name="T23" fmla="*/ 48 h 164"/>
                <a:gd name="T24" fmla="*/ 65 w 268"/>
                <a:gd name="T25" fmla="*/ 112 h 164"/>
                <a:gd name="T26" fmla="*/ 52 w 268"/>
                <a:gd name="T27" fmla="*/ 100 h 164"/>
                <a:gd name="T28" fmla="*/ 65 w 268"/>
                <a:gd name="T29" fmla="*/ 87 h 164"/>
                <a:gd name="T30" fmla="*/ 78 w 268"/>
                <a:gd name="T31" fmla="*/ 100 h 164"/>
                <a:gd name="T32" fmla="*/ 65 w 268"/>
                <a:gd name="T33" fmla="*/ 112 h 164"/>
                <a:gd name="T34" fmla="*/ 201 w 268"/>
                <a:gd name="T35" fmla="*/ 112 h 164"/>
                <a:gd name="T36" fmla="*/ 188 w 268"/>
                <a:gd name="T37" fmla="*/ 100 h 164"/>
                <a:gd name="T38" fmla="*/ 201 w 268"/>
                <a:gd name="T39" fmla="*/ 87 h 164"/>
                <a:gd name="T40" fmla="*/ 213 w 268"/>
                <a:gd name="T41" fmla="*/ 100 h 164"/>
                <a:gd name="T42" fmla="*/ 201 w 268"/>
                <a:gd name="T4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64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59">
              <a:extLst>
                <a:ext uri="{FF2B5EF4-FFF2-40B4-BE49-F238E27FC236}">
                  <a16:creationId xmlns="" xmlns:a16="http://schemas.microsoft.com/office/drawing/2014/main" id="{C8270F72-C154-4F84-ABFB-0951C36A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0">
              <a:extLst>
                <a:ext uri="{FF2B5EF4-FFF2-40B4-BE49-F238E27FC236}">
                  <a16:creationId xmlns="" xmlns:a16="http://schemas.microsoft.com/office/drawing/2014/main" id="{224E3677-D9A1-4C18-9741-741BB71F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520" y="3859829"/>
              <a:ext cx="335532" cy="308047"/>
            </a:xfrm>
            <a:custGeom>
              <a:avLst/>
              <a:gdLst>
                <a:gd name="T0" fmla="*/ 80 w 268"/>
                <a:gd name="T1" fmla="*/ 3 h 244"/>
                <a:gd name="T2" fmla="*/ 110 w 268"/>
                <a:gd name="T3" fmla="*/ 9 h 244"/>
                <a:gd name="T4" fmla="*/ 128 w 268"/>
                <a:gd name="T5" fmla="*/ 15 h 244"/>
                <a:gd name="T6" fmla="*/ 159 w 268"/>
                <a:gd name="T7" fmla="*/ 13 h 244"/>
                <a:gd name="T8" fmla="*/ 181 w 268"/>
                <a:gd name="T9" fmla="*/ 5 h 244"/>
                <a:gd name="T10" fmla="*/ 244 w 268"/>
                <a:gd name="T11" fmla="*/ 19 h 244"/>
                <a:gd name="T12" fmla="*/ 257 w 268"/>
                <a:gd name="T13" fmla="*/ 32 h 244"/>
                <a:gd name="T14" fmla="*/ 257 w 268"/>
                <a:gd name="T15" fmla="*/ 36 h 244"/>
                <a:gd name="T16" fmla="*/ 224 w 268"/>
                <a:gd name="T17" fmla="*/ 87 h 244"/>
                <a:gd name="T18" fmla="*/ 243 w 268"/>
                <a:gd name="T19" fmla="*/ 142 h 244"/>
                <a:gd name="T20" fmla="*/ 266 w 268"/>
                <a:gd name="T21" fmla="*/ 157 h 244"/>
                <a:gd name="T22" fmla="*/ 267 w 268"/>
                <a:gd name="T23" fmla="*/ 161 h 244"/>
                <a:gd name="T24" fmla="*/ 230 w 268"/>
                <a:gd name="T25" fmla="*/ 221 h 244"/>
                <a:gd name="T26" fmla="*/ 211 w 268"/>
                <a:gd name="T27" fmla="*/ 236 h 244"/>
                <a:gd name="T28" fmla="*/ 177 w 268"/>
                <a:gd name="T29" fmla="*/ 238 h 244"/>
                <a:gd name="T30" fmla="*/ 162 w 268"/>
                <a:gd name="T31" fmla="*/ 231 h 244"/>
                <a:gd name="T32" fmla="*/ 114 w 268"/>
                <a:gd name="T33" fmla="*/ 233 h 244"/>
                <a:gd name="T34" fmla="*/ 102 w 268"/>
                <a:gd name="T35" fmla="*/ 239 h 244"/>
                <a:gd name="T36" fmla="*/ 61 w 268"/>
                <a:gd name="T37" fmla="*/ 231 h 244"/>
                <a:gd name="T38" fmla="*/ 41 w 268"/>
                <a:gd name="T39" fmla="*/ 210 h 244"/>
                <a:gd name="T40" fmla="*/ 11 w 268"/>
                <a:gd name="T41" fmla="*/ 152 h 244"/>
                <a:gd name="T42" fmla="*/ 1 w 268"/>
                <a:gd name="T43" fmla="*/ 106 h 244"/>
                <a:gd name="T44" fmla="*/ 9 w 268"/>
                <a:gd name="T45" fmla="*/ 55 h 244"/>
                <a:gd name="T46" fmla="*/ 65 w 268"/>
                <a:gd name="T47" fmla="*/ 5 h 244"/>
                <a:gd name="T48" fmla="*/ 80 w 268"/>
                <a:gd name="T4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8" h="244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1">
              <a:extLst>
                <a:ext uri="{FF2B5EF4-FFF2-40B4-BE49-F238E27FC236}">
                  <a16:creationId xmlns="" xmlns:a16="http://schemas.microsoft.com/office/drawing/2014/main" id="{FB2A4FAD-B75B-4592-98BA-583D0A35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988" y="3771652"/>
              <a:ext cx="81307" cy="95048"/>
            </a:xfrm>
            <a:custGeom>
              <a:avLst/>
              <a:gdLst>
                <a:gd name="T0" fmla="*/ 65 w 65"/>
                <a:gd name="T1" fmla="*/ 7 h 75"/>
                <a:gd name="T2" fmla="*/ 53 w 65"/>
                <a:gd name="T3" fmla="*/ 46 h 75"/>
                <a:gd name="T4" fmla="*/ 18 w 65"/>
                <a:gd name="T5" fmla="*/ 73 h 75"/>
                <a:gd name="T6" fmla="*/ 4 w 65"/>
                <a:gd name="T7" fmla="*/ 75 h 75"/>
                <a:gd name="T8" fmla="*/ 1 w 65"/>
                <a:gd name="T9" fmla="*/ 73 h 75"/>
                <a:gd name="T10" fmla="*/ 7 w 65"/>
                <a:gd name="T11" fmla="*/ 42 h 75"/>
                <a:gd name="T12" fmla="*/ 50 w 65"/>
                <a:gd name="T13" fmla="*/ 3 h 75"/>
                <a:gd name="T14" fmla="*/ 63 w 65"/>
                <a:gd name="T15" fmla="*/ 1 h 75"/>
                <a:gd name="T16" fmla="*/ 65 w 65"/>
                <a:gd name="T17" fmla="*/ 3 h 75"/>
                <a:gd name="T18" fmla="*/ 65 w 65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62">
              <a:extLst>
                <a:ext uri="{FF2B5EF4-FFF2-40B4-BE49-F238E27FC236}">
                  <a16:creationId xmlns=""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2" y="3736152"/>
              <a:ext cx="587467" cy="593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3">
              <a:extLst>
                <a:ext uri="{FF2B5EF4-FFF2-40B4-BE49-F238E27FC236}">
                  <a16:creationId xmlns="" xmlns:a16="http://schemas.microsoft.com/office/drawing/2014/main" id="{E77FC9E5-9A1F-4621-B95D-B78D640B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56" y="3838071"/>
              <a:ext cx="164903" cy="388209"/>
            </a:xfrm>
            <a:custGeom>
              <a:avLst/>
              <a:gdLst>
                <a:gd name="T0" fmla="*/ 127 w 132"/>
                <a:gd name="T1" fmla="*/ 79 h 308"/>
                <a:gd name="T2" fmla="*/ 127 w 132"/>
                <a:gd name="T3" fmla="*/ 126 h 308"/>
                <a:gd name="T4" fmla="*/ 87 w 132"/>
                <a:gd name="T5" fmla="*/ 126 h 308"/>
                <a:gd name="T6" fmla="*/ 87 w 132"/>
                <a:gd name="T7" fmla="*/ 216 h 308"/>
                <a:gd name="T8" fmla="*/ 88 w 132"/>
                <a:gd name="T9" fmla="*/ 248 h 308"/>
                <a:gd name="T10" fmla="*/ 93 w 132"/>
                <a:gd name="T11" fmla="*/ 256 h 308"/>
                <a:gd name="T12" fmla="*/ 103 w 132"/>
                <a:gd name="T13" fmla="*/ 259 h 308"/>
                <a:gd name="T14" fmla="*/ 127 w 132"/>
                <a:gd name="T15" fmla="*/ 253 h 308"/>
                <a:gd name="T16" fmla="*/ 132 w 132"/>
                <a:gd name="T17" fmla="*/ 299 h 308"/>
                <a:gd name="T18" fmla="*/ 85 w 132"/>
                <a:gd name="T19" fmla="*/ 308 h 308"/>
                <a:gd name="T20" fmla="*/ 56 w 132"/>
                <a:gd name="T21" fmla="*/ 302 h 308"/>
                <a:gd name="T22" fmla="*/ 38 w 132"/>
                <a:gd name="T23" fmla="*/ 289 h 308"/>
                <a:gd name="T24" fmla="*/ 29 w 132"/>
                <a:gd name="T25" fmla="*/ 265 h 308"/>
                <a:gd name="T26" fmla="*/ 27 w 132"/>
                <a:gd name="T27" fmla="*/ 224 h 308"/>
                <a:gd name="T28" fmla="*/ 27 w 132"/>
                <a:gd name="T29" fmla="*/ 126 h 308"/>
                <a:gd name="T30" fmla="*/ 0 w 132"/>
                <a:gd name="T31" fmla="*/ 126 h 308"/>
                <a:gd name="T32" fmla="*/ 0 w 132"/>
                <a:gd name="T33" fmla="*/ 79 h 308"/>
                <a:gd name="T34" fmla="*/ 27 w 132"/>
                <a:gd name="T35" fmla="*/ 79 h 308"/>
                <a:gd name="T36" fmla="*/ 27 w 132"/>
                <a:gd name="T37" fmla="*/ 35 h 308"/>
                <a:gd name="T38" fmla="*/ 87 w 132"/>
                <a:gd name="T39" fmla="*/ 0 h 308"/>
                <a:gd name="T40" fmla="*/ 87 w 132"/>
                <a:gd name="T41" fmla="*/ 79 h 308"/>
                <a:gd name="T42" fmla="*/ 127 w 132"/>
                <a:gd name="T43" fmla="*/ 7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308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Oval 64">
              <a:extLst>
                <a:ext uri="{FF2B5EF4-FFF2-40B4-BE49-F238E27FC236}">
                  <a16:creationId xmlns="" xmlns:a16="http://schemas.microsoft.com/office/drawing/2014/main" id="{93CF9FE0-3744-455E-8F8F-4704EF8E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5">
              <a:extLst>
                <a:ext uri="{FF2B5EF4-FFF2-40B4-BE49-F238E27FC236}">
                  <a16:creationId xmlns="" xmlns:a16="http://schemas.microsoft.com/office/drawing/2014/main" id="{0B0BB184-9342-43D8-8866-B6B0F17A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66">
              <a:extLst>
                <a:ext uri="{FF2B5EF4-FFF2-40B4-BE49-F238E27FC236}">
                  <a16:creationId xmlns="" xmlns:a16="http://schemas.microsoft.com/office/drawing/2014/main" id="{7BDF0458-693C-49AA-A7B6-3B01B8B2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67">
              <a:extLst>
                <a:ext uri="{FF2B5EF4-FFF2-40B4-BE49-F238E27FC236}">
                  <a16:creationId xmlns="" xmlns:a16="http://schemas.microsoft.com/office/drawing/2014/main" id="{ACE8D6F4-E01F-4B01-835A-14D5B893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68">
              <a:extLst>
                <a:ext uri="{FF2B5EF4-FFF2-40B4-BE49-F238E27FC236}">
                  <a16:creationId xmlns="" xmlns:a16="http://schemas.microsoft.com/office/drawing/2014/main" id="{D791741F-31AB-4A25-B4D3-23B4F93A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69">
              <a:extLst>
                <a:ext uri="{FF2B5EF4-FFF2-40B4-BE49-F238E27FC236}">
                  <a16:creationId xmlns="" xmlns:a16="http://schemas.microsoft.com/office/drawing/2014/main" id="{184D6B90-88E8-43DA-8188-136271BF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0">
              <a:extLst>
                <a:ext uri="{FF2B5EF4-FFF2-40B4-BE49-F238E27FC236}">
                  <a16:creationId xmlns="" xmlns:a16="http://schemas.microsoft.com/office/drawing/2014/main" id="{6102A5DD-4B76-42F6-9588-31715373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Oval 71">
              <a:extLst>
                <a:ext uri="{FF2B5EF4-FFF2-40B4-BE49-F238E27FC236}">
                  <a16:creationId xmlns="" xmlns:a16="http://schemas.microsoft.com/office/drawing/2014/main" id="{3F62C61C-6AC4-49BC-A63A-B78022B9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2">
              <a:extLst>
                <a:ext uri="{FF2B5EF4-FFF2-40B4-BE49-F238E27FC236}">
                  <a16:creationId xmlns="" xmlns:a16="http://schemas.microsoft.com/office/drawing/2014/main" id="{4D309422-ED10-447F-B1A4-0D9DC105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25" y="4306441"/>
              <a:ext cx="249645" cy="251935"/>
            </a:xfrm>
            <a:custGeom>
              <a:avLst/>
              <a:gdLst>
                <a:gd name="T0" fmla="*/ 41 w 200"/>
                <a:gd name="T1" fmla="*/ 53 h 200"/>
                <a:gd name="T2" fmla="*/ 200 w 200"/>
                <a:gd name="T3" fmla="*/ 59 h 200"/>
                <a:gd name="T4" fmla="*/ 162 w 200"/>
                <a:gd name="T5" fmla="*/ 200 h 200"/>
                <a:gd name="T6" fmla="*/ 0 w 200"/>
                <a:gd name="T7" fmla="*/ 196 h 200"/>
                <a:gd name="T8" fmla="*/ 41 w 200"/>
                <a:gd name="T9" fmla="*/ 5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73">
              <a:extLst>
                <a:ext uri="{FF2B5EF4-FFF2-40B4-BE49-F238E27FC236}">
                  <a16:creationId xmlns="" xmlns:a16="http://schemas.microsoft.com/office/drawing/2014/main" id="{265FE948-01AA-4128-B73B-5E72B94C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648" y="4403780"/>
              <a:ext cx="251935" cy="255370"/>
            </a:xfrm>
            <a:custGeom>
              <a:avLst/>
              <a:gdLst>
                <a:gd name="T0" fmla="*/ 40 w 202"/>
                <a:gd name="T1" fmla="*/ 0 h 203"/>
                <a:gd name="T2" fmla="*/ 202 w 202"/>
                <a:gd name="T3" fmla="*/ 6 h 203"/>
                <a:gd name="T4" fmla="*/ 162 w 202"/>
                <a:gd name="T5" fmla="*/ 146 h 203"/>
                <a:gd name="T6" fmla="*/ 0 w 202"/>
                <a:gd name="T7" fmla="*/ 137 h 203"/>
                <a:gd name="T8" fmla="*/ 40 w 20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74">
              <a:extLst>
                <a:ext uri="{FF2B5EF4-FFF2-40B4-BE49-F238E27FC236}">
                  <a16:creationId xmlns="" xmlns:a16="http://schemas.microsoft.com/office/drawing/2014/main" id="{00C1FF67-8EF4-4D57-8AB2-67CA6820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067" y="4520586"/>
              <a:ext cx="251935" cy="255370"/>
            </a:xfrm>
            <a:custGeom>
              <a:avLst/>
              <a:gdLst>
                <a:gd name="T0" fmla="*/ 39 w 202"/>
                <a:gd name="T1" fmla="*/ 52 h 203"/>
                <a:gd name="T2" fmla="*/ 202 w 202"/>
                <a:gd name="T3" fmla="*/ 61 h 203"/>
                <a:gd name="T4" fmla="*/ 158 w 202"/>
                <a:gd name="T5" fmla="*/ 203 h 203"/>
                <a:gd name="T6" fmla="*/ 0 w 202"/>
                <a:gd name="T7" fmla="*/ 193 h 203"/>
                <a:gd name="T8" fmla="*/ 39 w 202"/>
                <a:gd name="T9" fmla="*/ 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75">
              <a:extLst>
                <a:ext uri="{FF2B5EF4-FFF2-40B4-BE49-F238E27FC236}">
                  <a16:creationId xmlns="" xmlns:a16="http://schemas.microsoft.com/office/drawing/2014/main" id="{75F31616-9E36-4647-8C84-55602E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45" y="4612198"/>
              <a:ext cx="242774" cy="255370"/>
            </a:xfrm>
            <a:custGeom>
              <a:avLst/>
              <a:gdLst>
                <a:gd name="T0" fmla="*/ 38 w 194"/>
                <a:gd name="T1" fmla="*/ 0 h 202"/>
                <a:gd name="T2" fmla="*/ 194 w 194"/>
                <a:gd name="T3" fmla="*/ 17 h 202"/>
                <a:gd name="T4" fmla="*/ 154 w 194"/>
                <a:gd name="T5" fmla="*/ 154 h 202"/>
                <a:gd name="T6" fmla="*/ 0 w 194"/>
                <a:gd name="T7" fmla="*/ 139 h 202"/>
                <a:gd name="T8" fmla="*/ 38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76">
              <a:extLst>
                <a:ext uri="{FF2B5EF4-FFF2-40B4-BE49-F238E27FC236}">
                  <a16:creationId xmlns="" xmlns:a16="http://schemas.microsoft.com/office/drawing/2014/main" id="{2951E8AC-228E-490D-87CA-91EFDB13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77">
              <a:extLst>
                <a:ext uri="{FF2B5EF4-FFF2-40B4-BE49-F238E27FC236}">
                  <a16:creationId xmlns="" xmlns:a16="http://schemas.microsoft.com/office/drawing/2014/main" id="{F06E1E4C-65E3-4167-9870-152F2118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Oval 78">
              <a:extLst>
                <a:ext uri="{FF2B5EF4-FFF2-40B4-BE49-F238E27FC236}">
                  <a16:creationId xmlns=""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9">
              <a:extLst>
                <a:ext uri="{FF2B5EF4-FFF2-40B4-BE49-F238E27FC236}">
                  <a16:creationId xmlns="" xmlns:a16="http://schemas.microsoft.com/office/drawing/2014/main" id="{63A2ADE8-B3A0-4B38-A3EA-7824BB3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0">
              <a:extLst>
                <a:ext uri="{FF2B5EF4-FFF2-40B4-BE49-F238E27FC236}">
                  <a16:creationId xmlns="" xmlns:a16="http://schemas.microsoft.com/office/drawing/2014/main" id="{4AFAE7F4-C04A-49CA-879C-6E1C162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81">
              <a:extLst>
                <a:ext uri="{FF2B5EF4-FFF2-40B4-BE49-F238E27FC236}">
                  <a16:creationId xmlns="" xmlns:a16="http://schemas.microsoft.com/office/drawing/2014/main" id="{38271CAC-9388-42A4-9595-6B0433DF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82">
              <a:extLst>
                <a:ext uri="{FF2B5EF4-FFF2-40B4-BE49-F238E27FC236}">
                  <a16:creationId xmlns="" xmlns:a16="http://schemas.microsoft.com/office/drawing/2014/main" id="{5CF4BDA5-E6AA-40B1-968D-3DFD7CC5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180" y="3751039"/>
              <a:ext cx="333242" cy="3366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3">
              <a:extLst>
                <a:ext uri="{FF2B5EF4-FFF2-40B4-BE49-F238E27FC236}">
                  <a16:creationId xmlns="" xmlns:a16="http://schemas.microsoft.com/office/drawing/2014/main" id="{65978206-153D-4283-AA03-398F67F0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84">
              <a:extLst>
                <a:ext uri="{FF2B5EF4-FFF2-40B4-BE49-F238E27FC236}">
                  <a16:creationId xmlns="" xmlns:a16="http://schemas.microsoft.com/office/drawing/2014/main" id="{AEF4C69F-D833-463D-82FE-00EA700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85">
              <a:extLst>
                <a:ext uri="{FF2B5EF4-FFF2-40B4-BE49-F238E27FC236}">
                  <a16:creationId xmlns="" xmlns:a16="http://schemas.microsoft.com/office/drawing/2014/main" id="{EA6F6217-0CDF-477B-8A67-FC49495B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86">
              <a:extLst>
                <a:ext uri="{FF2B5EF4-FFF2-40B4-BE49-F238E27FC236}">
                  <a16:creationId xmlns="" xmlns:a16="http://schemas.microsoft.com/office/drawing/2014/main" id="{C1722F7E-FE6B-4E7E-9867-1CD966A50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083" y="3451007"/>
              <a:ext cx="219871" cy="22216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87">
              <a:extLst>
                <a:ext uri="{FF2B5EF4-FFF2-40B4-BE49-F238E27FC236}">
                  <a16:creationId xmlns="" xmlns:a16="http://schemas.microsoft.com/office/drawing/2014/main" id="{554436DD-FF73-4BBF-B708-9BBAA1CA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88">
              <a:extLst>
                <a:ext uri="{FF2B5EF4-FFF2-40B4-BE49-F238E27FC236}">
                  <a16:creationId xmlns="" xmlns:a16="http://schemas.microsoft.com/office/drawing/2014/main" id="{B62B9656-E71F-45AD-A34F-28AACB6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89">
              <a:extLst>
                <a:ext uri="{FF2B5EF4-FFF2-40B4-BE49-F238E27FC236}">
                  <a16:creationId xmlns="" xmlns:a16="http://schemas.microsoft.com/office/drawing/2014/main" id="{F8B5B2A8-0048-454F-B523-18C8A66A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90">
              <a:extLst>
                <a:ext uri="{FF2B5EF4-FFF2-40B4-BE49-F238E27FC236}">
                  <a16:creationId xmlns="" xmlns:a16="http://schemas.microsoft.com/office/drawing/2014/main" id="{EF0ABD84-20B4-4175-9997-122A1F1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91">
              <a:extLst>
                <a:ext uri="{FF2B5EF4-FFF2-40B4-BE49-F238E27FC236}">
                  <a16:creationId xmlns="" xmlns:a16="http://schemas.microsoft.com/office/drawing/2014/main" id="{26FC260E-8ECB-4253-BFBC-C5062C6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92">
              <a:extLst>
                <a:ext uri="{FF2B5EF4-FFF2-40B4-BE49-F238E27FC236}">
                  <a16:creationId xmlns="" xmlns:a16="http://schemas.microsoft.com/office/drawing/2014/main" id="{71BF223A-678E-4481-9A61-012F88A2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93">
              <a:extLst>
                <a:ext uri="{FF2B5EF4-FFF2-40B4-BE49-F238E27FC236}">
                  <a16:creationId xmlns="" xmlns:a16="http://schemas.microsoft.com/office/drawing/2014/main" id="{FFC76908-F509-40FE-A0E8-C50B9B54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94">
              <a:extLst>
                <a:ext uri="{FF2B5EF4-FFF2-40B4-BE49-F238E27FC236}">
                  <a16:creationId xmlns="" xmlns:a16="http://schemas.microsoft.com/office/drawing/2014/main" id="{BDF7859E-8C5A-4886-AA9F-C5CC935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95">
              <a:extLst>
                <a:ext uri="{FF2B5EF4-FFF2-40B4-BE49-F238E27FC236}">
                  <a16:creationId xmlns="" xmlns:a16="http://schemas.microsoft.com/office/drawing/2014/main" id="{5447F352-E12E-47B8-8E5A-59C91166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96">
              <a:extLst>
                <a:ext uri="{FF2B5EF4-FFF2-40B4-BE49-F238E27FC236}">
                  <a16:creationId xmlns="" xmlns:a16="http://schemas.microsoft.com/office/drawing/2014/main" id="{1462F204-7938-4ECB-BF13-DB6D39F1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97">
              <a:extLst>
                <a:ext uri="{FF2B5EF4-FFF2-40B4-BE49-F238E27FC236}">
                  <a16:creationId xmlns="" xmlns:a16="http://schemas.microsoft.com/office/drawing/2014/main" id="{4D08A228-F9FC-4E6A-95EF-A2516E67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14" y="3668587"/>
              <a:ext cx="171774" cy="1729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98">
              <a:extLst>
                <a:ext uri="{FF2B5EF4-FFF2-40B4-BE49-F238E27FC236}">
                  <a16:creationId xmlns="" xmlns:a16="http://schemas.microsoft.com/office/drawing/2014/main" id="{18EF7E6E-D3A8-4520-BD22-F031C25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99">
              <a:extLst>
                <a:ext uri="{FF2B5EF4-FFF2-40B4-BE49-F238E27FC236}">
                  <a16:creationId xmlns="" xmlns:a16="http://schemas.microsoft.com/office/drawing/2014/main" id="{6EF0FF8A-909D-4770-8E35-9E063D3A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100">
              <a:extLst>
                <a:ext uri="{FF2B5EF4-FFF2-40B4-BE49-F238E27FC236}">
                  <a16:creationId xmlns="" xmlns:a16="http://schemas.microsoft.com/office/drawing/2014/main" id="{6D68F0A8-0D33-4728-B060-E068163D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601" y="3445282"/>
              <a:ext cx="184371" cy="1855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101">
              <a:extLst>
                <a:ext uri="{FF2B5EF4-FFF2-40B4-BE49-F238E27FC236}">
                  <a16:creationId xmlns="" xmlns:a16="http://schemas.microsoft.com/office/drawing/2014/main" id="{ADAF91B7-B31F-49E0-9E73-15F10C1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02">
              <a:extLst>
                <a:ext uri="{FF2B5EF4-FFF2-40B4-BE49-F238E27FC236}">
                  <a16:creationId xmlns="" xmlns:a16="http://schemas.microsoft.com/office/drawing/2014/main" id="{BF289EE3-C64C-4FDB-95F9-D9F07185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03">
              <a:extLst>
                <a:ext uri="{FF2B5EF4-FFF2-40B4-BE49-F238E27FC236}">
                  <a16:creationId xmlns="" xmlns:a16="http://schemas.microsoft.com/office/drawing/2014/main" id="{84A58B1C-186B-49A7-B0B9-1636FDD6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67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u="sng" dirty="0" smtClean="0"/>
              <a:t>Develop A Paid App For App Store</a:t>
            </a:r>
            <a:endParaRPr lang="tr-TR" u="sng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Client</a:t>
            </a:r>
            <a:r>
              <a:rPr lang="tr-TR" sz="3600" dirty="0" smtClean="0"/>
              <a:t>:Freelance IOS Developer.</a:t>
            </a:r>
          </a:p>
          <a:p>
            <a:r>
              <a:rPr lang="tr-TR" sz="3600" b="1" dirty="0" smtClean="0"/>
              <a:t>Problem</a:t>
            </a:r>
            <a:r>
              <a:rPr lang="tr-TR" sz="3600" dirty="0" smtClean="0"/>
              <a:t>:Develop an app in the preferred size, price and category</a:t>
            </a:r>
            <a:endParaRPr lang="tr-TR" sz="3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0" y="1905356"/>
            <a:ext cx="1363080" cy="13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D0F07BA-F125-491E-BF2C-5C85881D5434}"/>
              </a:ext>
            </a:extLst>
          </p:cNvPr>
          <p:cNvSpPr txBox="1"/>
          <p:nvPr/>
        </p:nvSpPr>
        <p:spPr>
          <a:xfrm>
            <a:off x="2387600" y="329182"/>
            <a:ext cx="528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5400" dirty="0"/>
              <a:t>METHODOLOGY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68982EA6-550A-4823-84E9-F00B4D0E92FC}"/>
              </a:ext>
            </a:extLst>
          </p:cNvPr>
          <p:cNvSpPr/>
          <p:nvPr/>
        </p:nvSpPr>
        <p:spPr>
          <a:xfrm>
            <a:off x="827584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0B246C4-4FF7-498F-B450-D37433932079}"/>
              </a:ext>
            </a:extLst>
          </p:cNvPr>
          <p:cNvSpPr/>
          <p:nvPr/>
        </p:nvSpPr>
        <p:spPr>
          <a:xfrm>
            <a:off x="3714789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D3CB22F-F56D-45B3-9848-BA9764D559D5}"/>
              </a:ext>
            </a:extLst>
          </p:cNvPr>
          <p:cNvSpPr/>
          <p:nvPr/>
        </p:nvSpPr>
        <p:spPr>
          <a:xfrm>
            <a:off x="6444208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34FE74-D34C-4D70-9B57-13FD7FDA80C3}"/>
              </a:ext>
            </a:extLst>
          </p:cNvPr>
          <p:cNvSpPr/>
          <p:nvPr/>
        </p:nvSpPr>
        <p:spPr>
          <a:xfrm>
            <a:off x="827584" y="2683932"/>
            <a:ext cx="1717214" cy="2683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FB8A92-E9DC-481D-AC26-488D57F6A867}"/>
              </a:ext>
            </a:extLst>
          </p:cNvPr>
          <p:cNvSpPr txBox="1"/>
          <p:nvPr/>
        </p:nvSpPr>
        <p:spPr>
          <a:xfrm>
            <a:off x="3909281" y="2801205"/>
            <a:ext cx="1328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1240D9-A9DD-467F-9FB6-D33B1217B6D8}"/>
              </a:ext>
            </a:extLst>
          </p:cNvPr>
          <p:cNvSpPr/>
          <p:nvPr/>
        </p:nvSpPr>
        <p:spPr>
          <a:xfrm>
            <a:off x="3714786" y="2683932"/>
            <a:ext cx="1717214" cy="268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757616-D909-46C8-96BE-CAFBEBB84003}"/>
              </a:ext>
            </a:extLst>
          </p:cNvPr>
          <p:cNvSpPr/>
          <p:nvPr/>
        </p:nvSpPr>
        <p:spPr>
          <a:xfrm>
            <a:off x="6444208" y="2683932"/>
            <a:ext cx="1717214" cy="2683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10686E2-557E-4B9C-8EC4-C824676E4287}"/>
              </a:ext>
            </a:extLst>
          </p:cNvPr>
          <p:cNvSpPr txBox="1"/>
          <p:nvPr/>
        </p:nvSpPr>
        <p:spPr>
          <a:xfrm>
            <a:off x="3714789" y="2801205"/>
            <a:ext cx="152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Find the profittable category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F9224498-291E-463A-AD51-F745E7430AA7}"/>
              </a:ext>
            </a:extLst>
          </p:cNvPr>
          <p:cNvSpPr/>
          <p:nvPr/>
        </p:nvSpPr>
        <p:spPr>
          <a:xfrm>
            <a:off x="1266846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13FB2B15-179D-45C1-BB2F-0D5F14716002}"/>
              </a:ext>
            </a:extLst>
          </p:cNvPr>
          <p:cNvSpPr/>
          <p:nvPr/>
        </p:nvSpPr>
        <p:spPr>
          <a:xfrm>
            <a:off x="3597295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8ABEB96C-2B55-4D57-8712-2AE0F7A3A89A}"/>
              </a:ext>
            </a:extLst>
          </p:cNvPr>
          <p:cNvSpPr/>
          <p:nvPr/>
        </p:nvSpPr>
        <p:spPr>
          <a:xfrm>
            <a:off x="5905520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979460A-DCD6-4D92-9F27-CA581EA4412D}"/>
              </a:ext>
            </a:extLst>
          </p:cNvPr>
          <p:cNvSpPr txBox="1"/>
          <p:nvPr/>
        </p:nvSpPr>
        <p:spPr>
          <a:xfrm>
            <a:off x="0" y="64019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Analysis of Apple App Store Dataset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971600" y="2996952"/>
            <a:ext cx="141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Counting the paid app category</a:t>
            </a:r>
          </a:p>
          <a:p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6444208" y="306896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Decide size   and price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27" name="Sağ Ok 26"/>
          <p:cNvSpPr/>
          <p:nvPr/>
        </p:nvSpPr>
        <p:spPr>
          <a:xfrm>
            <a:off x="2722280" y="3632148"/>
            <a:ext cx="728820" cy="451594"/>
          </a:xfrm>
          <a:prstGeom prst="rightArrow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Sağ Ok 27"/>
          <p:cNvSpPr/>
          <p:nvPr/>
        </p:nvSpPr>
        <p:spPr>
          <a:xfrm>
            <a:off x="5629275" y="3636672"/>
            <a:ext cx="728820" cy="451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7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i="1" u="sng" dirty="0" smtClean="0"/>
              <a:t>Recommendation</a:t>
            </a:r>
            <a:endParaRPr lang="tr-TR" sz="5400" b="1" i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tr-TR" b="1" dirty="0" smtClean="0"/>
              <a:t>The Best Candidate of App Category: </a:t>
            </a:r>
            <a:r>
              <a:rPr lang="tr-TR" i="1" dirty="0" smtClean="0"/>
              <a:t>GAMES</a:t>
            </a:r>
          </a:p>
          <a:p>
            <a:endParaRPr lang="tr-TR" dirty="0" smtClean="0"/>
          </a:p>
          <a:p>
            <a:r>
              <a:rPr lang="tr-TR" b="1" dirty="0" smtClean="0"/>
              <a:t>The highest MB that should be selected: </a:t>
            </a:r>
            <a:r>
              <a:rPr lang="tr-TR" i="1" dirty="0" smtClean="0"/>
              <a:t>100</a:t>
            </a:r>
          </a:p>
          <a:p>
            <a:endParaRPr lang="tr-TR" dirty="0" smtClean="0"/>
          </a:p>
          <a:p>
            <a:r>
              <a:rPr lang="tr-TR" b="1" dirty="0" smtClean="0"/>
              <a:t>Best Price Range: </a:t>
            </a:r>
            <a:r>
              <a:rPr lang="tr-TR" i="1" dirty="0" smtClean="0"/>
              <a:t>Min 1 USD Max 2 USD</a:t>
            </a:r>
            <a:endParaRPr lang="tr-TR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71F11315-B074-4117-A5E9-251CC79383F7}"/>
              </a:ext>
            </a:extLst>
          </p:cNvPr>
          <p:cNvSpPr/>
          <p:nvPr/>
        </p:nvSpPr>
        <p:spPr>
          <a:xfrm>
            <a:off x="235221" y="248509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C31BA011-7786-489A-A8E5-5305BE111894}"/>
              </a:ext>
            </a:extLst>
          </p:cNvPr>
          <p:cNvSpPr/>
          <p:nvPr/>
        </p:nvSpPr>
        <p:spPr>
          <a:xfrm>
            <a:off x="235221" y="353756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1144B79-C356-4D8D-900A-C99001D3F20C}"/>
              </a:ext>
            </a:extLst>
          </p:cNvPr>
          <p:cNvSpPr/>
          <p:nvPr/>
        </p:nvSpPr>
        <p:spPr>
          <a:xfrm>
            <a:off x="235221" y="4486653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pSp>
        <p:nvGrpSpPr>
          <p:cNvPr id="12" name="Group 4"/>
          <p:cNvGrpSpPr/>
          <p:nvPr/>
        </p:nvGrpSpPr>
        <p:grpSpPr>
          <a:xfrm>
            <a:off x="7630948" y="2339752"/>
            <a:ext cx="772821" cy="651708"/>
            <a:chOff x="7105013" y="3043992"/>
            <a:chExt cx="772821" cy="651708"/>
          </a:xfrm>
          <a:solidFill>
            <a:schemeClr val="accent2"/>
          </a:solidFill>
        </p:grpSpPr>
        <p:sp>
          <p:nvSpPr>
            <p:cNvPr id="13" name="Rectangle 2"/>
            <p:cNvSpPr/>
            <p:nvPr/>
          </p:nvSpPr>
          <p:spPr>
            <a:xfrm rot="5400000">
              <a:off x="6977261" y="3485797"/>
              <a:ext cx="337022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9"/>
            <p:cNvSpPr/>
            <p:nvPr/>
          </p:nvSpPr>
          <p:spPr>
            <a:xfrm rot="5400000">
              <a:off x="7668565" y="3485771"/>
              <a:ext cx="337022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7116233" y="3614183"/>
              <a:ext cx="747925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Down Arrow 3"/>
            <p:cNvSpPr/>
            <p:nvPr/>
          </p:nvSpPr>
          <p:spPr>
            <a:xfrm>
              <a:off x="7279019" y="3043992"/>
              <a:ext cx="431800" cy="4851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66"/>
          <p:cNvGrpSpPr/>
          <p:nvPr/>
        </p:nvGrpSpPr>
        <p:grpSpPr>
          <a:xfrm>
            <a:off x="7020038" y="4455571"/>
            <a:ext cx="1003668" cy="537448"/>
            <a:chOff x="6973516" y="4071062"/>
            <a:chExt cx="1003668" cy="537448"/>
          </a:xfrm>
        </p:grpSpPr>
        <p:sp>
          <p:nvSpPr>
            <p:cNvPr id="18" name="Rectangle 5"/>
            <p:cNvSpPr/>
            <p:nvPr/>
          </p:nvSpPr>
          <p:spPr>
            <a:xfrm>
              <a:off x="6973516" y="4071062"/>
              <a:ext cx="875240" cy="4113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313627" y="4145323"/>
              <a:ext cx="185704" cy="252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7"/>
            <p:cNvCxnSpPr/>
            <p:nvPr/>
          </p:nvCxnSpPr>
          <p:spPr>
            <a:xfrm>
              <a:off x="7080347" y="418575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7"/>
            <p:cNvCxnSpPr/>
            <p:nvPr/>
          </p:nvCxnSpPr>
          <p:spPr>
            <a:xfrm>
              <a:off x="7080347" y="4270935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/>
            <p:cNvCxnSpPr/>
            <p:nvPr/>
          </p:nvCxnSpPr>
          <p:spPr>
            <a:xfrm>
              <a:off x="7080347" y="435881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2"/>
            <p:cNvCxnSpPr/>
            <p:nvPr/>
          </p:nvCxnSpPr>
          <p:spPr>
            <a:xfrm>
              <a:off x="7608985" y="418575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3"/>
            <p:cNvCxnSpPr/>
            <p:nvPr/>
          </p:nvCxnSpPr>
          <p:spPr>
            <a:xfrm>
              <a:off x="7608985" y="4270935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4"/>
            <p:cNvCxnSpPr/>
            <p:nvPr/>
          </p:nvCxnSpPr>
          <p:spPr>
            <a:xfrm>
              <a:off x="7608985" y="435881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0"/>
            <p:cNvCxnSpPr/>
            <p:nvPr/>
          </p:nvCxnSpPr>
          <p:spPr>
            <a:xfrm>
              <a:off x="7001310" y="4545014"/>
              <a:ext cx="909203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2"/>
            <p:cNvCxnSpPr/>
            <p:nvPr/>
          </p:nvCxnSpPr>
          <p:spPr>
            <a:xfrm flipV="1">
              <a:off x="7918450" y="4102098"/>
              <a:ext cx="0" cy="45085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3"/>
            <p:cNvCxnSpPr/>
            <p:nvPr/>
          </p:nvCxnSpPr>
          <p:spPr>
            <a:xfrm>
              <a:off x="7046909" y="4600579"/>
              <a:ext cx="930275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5"/>
            <p:cNvCxnSpPr/>
            <p:nvPr/>
          </p:nvCxnSpPr>
          <p:spPr>
            <a:xfrm flipV="1">
              <a:off x="7970837" y="4157034"/>
              <a:ext cx="0" cy="45147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0">
            <a:extLst>
              <a:ext uri="{FF2B5EF4-FFF2-40B4-BE49-F238E27FC236}">
                <a16:creationId xmlns="" xmlns:a16="http://schemas.microsoft.com/office/drawing/2014/main" id="{7B941B72-6ABD-48CD-A179-4DEFB36AFC85}"/>
              </a:ext>
            </a:extLst>
          </p:cNvPr>
          <p:cNvGrpSpPr/>
          <p:nvPr/>
        </p:nvGrpSpPr>
        <p:grpSpPr>
          <a:xfrm rot="2247443">
            <a:off x="7738526" y="3162271"/>
            <a:ext cx="469817" cy="1018019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31" name="Freeform 5">
              <a:extLst>
                <a:ext uri="{FF2B5EF4-FFF2-40B4-BE49-F238E27FC236}">
                  <a16:creationId xmlns="" xmlns:a16="http://schemas.microsoft.com/office/drawing/2014/main" id="{0555A1B5-3638-434B-8C4E-DF1D34153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="" xmlns:a16="http://schemas.microsoft.com/office/drawing/2014/main" id="{D5C6E3A4-C414-4AD5-8C95-B7946E3C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D776285F-D75E-46BE-844B-A2A24659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8">
              <a:extLst>
                <a:ext uri="{FF2B5EF4-FFF2-40B4-BE49-F238E27FC236}">
                  <a16:creationId xmlns="" xmlns:a16="http://schemas.microsoft.com/office/drawing/2014/main" id="{2218DFDB-58AA-47BC-A0B8-B901A14AF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9">
              <a:extLst>
                <a:ext uri="{FF2B5EF4-FFF2-40B4-BE49-F238E27FC236}">
                  <a16:creationId xmlns="" xmlns:a16="http://schemas.microsoft.com/office/drawing/2014/main" id="{631EFFFF-51A8-430F-BACD-B21E283F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9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FUTURE WORKS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 Which words should I use for an effective description? Do people look at the description while downloaded  the application? Which words are the most mentioned in the definitions?</a:t>
            </a:r>
          </a:p>
          <a:p>
            <a:endParaRPr lang="tr-TR" dirty="0" smtClean="0"/>
          </a:p>
          <a:p>
            <a:r>
              <a:rPr lang="tr-TR" dirty="0" smtClean="0"/>
              <a:t>2. What is the effect of supported languages on the number of rating?</a:t>
            </a:r>
          </a:p>
          <a:p>
            <a:endParaRPr lang="tr-TR" dirty="0" smtClean="0"/>
          </a:p>
          <a:p>
            <a:r>
              <a:rPr lang="tr-TR" dirty="0" smtClean="0"/>
              <a:t>3. Sentimental analysis of user comments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5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slides</Template>
  <TotalTime>2761</TotalTime>
  <Words>155</Words>
  <Application>Microsoft Office PowerPoint</Application>
  <PresentationFormat>Ekran Gösterisi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What kind of paid application should a developer develop for the App Store?</vt:lpstr>
      <vt:lpstr>Develop A Paid App For App Store</vt:lpstr>
      <vt:lpstr>PowerPoint Sunusu</vt:lpstr>
      <vt:lpstr>PowerPoint Sunusu</vt:lpstr>
      <vt:lpstr>PowerPoint Sunusu</vt:lpstr>
      <vt:lpstr>PowerPoint Sunusu</vt:lpstr>
      <vt:lpstr>Recommendation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application should I develop to the App Store?</dc:title>
  <dc:creator>Windows Kullanıcısı</dc:creator>
  <cp:lastModifiedBy>Windows Kullanıcısı</cp:lastModifiedBy>
  <cp:revision>44</cp:revision>
  <dcterms:created xsi:type="dcterms:W3CDTF">2020-06-09T16:56:48Z</dcterms:created>
  <dcterms:modified xsi:type="dcterms:W3CDTF">2020-06-13T11:59:47Z</dcterms:modified>
</cp:coreProperties>
</file>