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11C8-AB8B-4FEA-A62B-6E50904B6A9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F9BE-452C-4675-97CB-5EAB64A5A2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7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FF9BE-452C-4675-97CB-5EAB64A5A2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53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50">
            <a:extLst>
              <a:ext uri="{FF2B5EF4-FFF2-40B4-BE49-F238E27FC236}">
                <a16:creationId xmlns="" xmlns:a16="http://schemas.microsoft.com/office/drawing/2014/main" id="{F5001151-5182-4FED-810C-70C78D9028A4}"/>
              </a:ext>
            </a:extLst>
          </p:cNvPr>
          <p:cNvSpPr>
            <a:spLocks/>
          </p:cNvSpPr>
          <p:nvPr/>
        </p:nvSpPr>
        <p:spPr bwMode="auto">
          <a:xfrm>
            <a:off x="-463027" y="1430285"/>
            <a:ext cx="9145463" cy="4363910"/>
          </a:xfrm>
          <a:custGeom>
            <a:avLst/>
            <a:gdLst>
              <a:gd name="T0" fmla="*/ 7397 w 7768"/>
              <a:gd name="T1" fmla="*/ 900 h 2763"/>
              <a:gd name="T2" fmla="*/ 7344 w 7768"/>
              <a:gd name="T3" fmla="*/ 1915 h 2763"/>
              <a:gd name="T4" fmla="*/ 7283 w 7768"/>
              <a:gd name="T5" fmla="*/ 1173 h 2763"/>
              <a:gd name="T6" fmla="*/ 7011 w 7768"/>
              <a:gd name="T7" fmla="*/ 1173 h 2763"/>
              <a:gd name="T8" fmla="*/ 6912 w 7768"/>
              <a:gd name="T9" fmla="*/ 1892 h 2763"/>
              <a:gd name="T10" fmla="*/ 6943 w 7768"/>
              <a:gd name="T11" fmla="*/ 802 h 2763"/>
              <a:gd name="T12" fmla="*/ 6844 w 7768"/>
              <a:gd name="T13" fmla="*/ 393 h 2763"/>
              <a:gd name="T14" fmla="*/ 6844 w 7768"/>
              <a:gd name="T15" fmla="*/ 355 h 2763"/>
              <a:gd name="T16" fmla="*/ 6746 w 7768"/>
              <a:gd name="T17" fmla="*/ 310 h 2763"/>
              <a:gd name="T18" fmla="*/ 6708 w 7768"/>
              <a:gd name="T19" fmla="*/ 0 h 2763"/>
              <a:gd name="T20" fmla="*/ 6663 w 7768"/>
              <a:gd name="T21" fmla="*/ 265 h 2763"/>
              <a:gd name="T22" fmla="*/ 6610 w 7768"/>
              <a:gd name="T23" fmla="*/ 355 h 2763"/>
              <a:gd name="T24" fmla="*/ 6526 w 7768"/>
              <a:gd name="T25" fmla="*/ 393 h 2763"/>
              <a:gd name="T26" fmla="*/ 6473 w 7768"/>
              <a:gd name="T27" fmla="*/ 802 h 2763"/>
              <a:gd name="T28" fmla="*/ 6473 w 7768"/>
              <a:gd name="T29" fmla="*/ 855 h 2763"/>
              <a:gd name="T30" fmla="*/ 6375 w 7768"/>
              <a:gd name="T31" fmla="*/ 1211 h 2763"/>
              <a:gd name="T32" fmla="*/ 5913 w 7768"/>
              <a:gd name="T33" fmla="*/ 1128 h 2763"/>
              <a:gd name="T34" fmla="*/ 5815 w 7768"/>
              <a:gd name="T35" fmla="*/ 2135 h 2763"/>
              <a:gd name="T36" fmla="*/ 5254 w 7768"/>
              <a:gd name="T37" fmla="*/ 817 h 2763"/>
              <a:gd name="T38" fmla="*/ 5186 w 7768"/>
              <a:gd name="T39" fmla="*/ 1824 h 2763"/>
              <a:gd name="T40" fmla="*/ 4944 w 7768"/>
              <a:gd name="T41" fmla="*/ 1234 h 2763"/>
              <a:gd name="T42" fmla="*/ 4732 w 7768"/>
              <a:gd name="T43" fmla="*/ 1181 h 2763"/>
              <a:gd name="T44" fmla="*/ 4505 w 7768"/>
              <a:gd name="T45" fmla="*/ 1181 h 2763"/>
              <a:gd name="T46" fmla="*/ 4422 w 7768"/>
              <a:gd name="T47" fmla="*/ 1234 h 2763"/>
              <a:gd name="T48" fmla="*/ 4323 w 7768"/>
              <a:gd name="T49" fmla="*/ 1907 h 2763"/>
              <a:gd name="T50" fmla="*/ 4270 w 7768"/>
              <a:gd name="T51" fmla="*/ 969 h 2763"/>
              <a:gd name="T52" fmla="*/ 4077 w 7768"/>
              <a:gd name="T53" fmla="*/ 734 h 2763"/>
              <a:gd name="T54" fmla="*/ 3880 w 7768"/>
              <a:gd name="T55" fmla="*/ 969 h 2763"/>
              <a:gd name="T56" fmla="*/ 3831 w 7768"/>
              <a:gd name="T57" fmla="*/ 1824 h 2763"/>
              <a:gd name="T58" fmla="*/ 3634 w 7768"/>
              <a:gd name="T59" fmla="*/ 2135 h 2763"/>
              <a:gd name="T60" fmla="*/ 3527 w 7768"/>
              <a:gd name="T61" fmla="*/ 1135 h 2763"/>
              <a:gd name="T62" fmla="*/ 3157 w 7768"/>
              <a:gd name="T63" fmla="*/ 1211 h 2763"/>
              <a:gd name="T64" fmla="*/ 3051 w 7768"/>
              <a:gd name="T65" fmla="*/ 1546 h 2763"/>
              <a:gd name="T66" fmla="*/ 2589 w 7768"/>
              <a:gd name="T67" fmla="*/ 1483 h 2763"/>
              <a:gd name="T68" fmla="*/ 2491 w 7768"/>
              <a:gd name="T69" fmla="*/ 1824 h 2763"/>
              <a:gd name="T70" fmla="*/ 2339 w 7768"/>
              <a:gd name="T71" fmla="*/ 689 h 2763"/>
              <a:gd name="T72" fmla="*/ 2074 w 7768"/>
              <a:gd name="T73" fmla="*/ 333 h 2763"/>
              <a:gd name="T74" fmla="*/ 1810 w 7768"/>
              <a:gd name="T75" fmla="*/ 689 h 2763"/>
              <a:gd name="T76" fmla="*/ 1734 w 7768"/>
              <a:gd name="T77" fmla="*/ 1925 h 2763"/>
              <a:gd name="T78" fmla="*/ 1522 w 7768"/>
              <a:gd name="T79" fmla="*/ 1885 h 2763"/>
              <a:gd name="T80" fmla="*/ 1476 w 7768"/>
              <a:gd name="T81" fmla="*/ 2135 h 2763"/>
              <a:gd name="T82" fmla="*/ 1469 w 7768"/>
              <a:gd name="T83" fmla="*/ 1294 h 2763"/>
              <a:gd name="T84" fmla="*/ 1363 w 7768"/>
              <a:gd name="T85" fmla="*/ 1188 h 2763"/>
              <a:gd name="T86" fmla="*/ 931 w 7768"/>
              <a:gd name="T87" fmla="*/ 1241 h 2763"/>
              <a:gd name="T88" fmla="*/ 954 w 7768"/>
              <a:gd name="T89" fmla="*/ 2135 h 2763"/>
              <a:gd name="T90" fmla="*/ 606 w 7768"/>
              <a:gd name="T91" fmla="*/ 1620 h 2763"/>
              <a:gd name="T92" fmla="*/ 447 w 7768"/>
              <a:gd name="T93" fmla="*/ 1309 h 2763"/>
              <a:gd name="T94" fmla="*/ 61 w 7768"/>
              <a:gd name="T95" fmla="*/ 1264 h 2763"/>
              <a:gd name="T96" fmla="*/ 0 w 7768"/>
              <a:gd name="T97" fmla="*/ 2135 h 2763"/>
              <a:gd name="T98" fmla="*/ 7768 w 7768"/>
              <a:gd name="T99" fmla="*/ 2763 h 2763"/>
              <a:gd name="T100" fmla="*/ 7768 w 7768"/>
              <a:gd name="T101" fmla="*/ 953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68" h="2763">
                <a:moveTo>
                  <a:pt x="7715" y="953"/>
                </a:moveTo>
                <a:cubicBezTo>
                  <a:pt x="7715" y="900"/>
                  <a:pt x="7715" y="900"/>
                  <a:pt x="7715" y="900"/>
                </a:cubicBezTo>
                <a:cubicBezTo>
                  <a:pt x="7397" y="900"/>
                  <a:pt x="7397" y="900"/>
                  <a:pt x="7397" y="900"/>
                </a:cubicBezTo>
                <a:cubicBezTo>
                  <a:pt x="7397" y="953"/>
                  <a:pt x="7397" y="953"/>
                  <a:pt x="7397" y="953"/>
                </a:cubicBezTo>
                <a:cubicBezTo>
                  <a:pt x="7344" y="953"/>
                  <a:pt x="7344" y="953"/>
                  <a:pt x="7344" y="953"/>
                </a:cubicBezTo>
                <a:cubicBezTo>
                  <a:pt x="7344" y="1915"/>
                  <a:pt x="7344" y="1915"/>
                  <a:pt x="7344" y="1915"/>
                </a:cubicBezTo>
                <a:cubicBezTo>
                  <a:pt x="7314" y="1915"/>
                  <a:pt x="7314" y="1915"/>
                  <a:pt x="7314" y="1915"/>
                </a:cubicBezTo>
                <a:cubicBezTo>
                  <a:pt x="7314" y="1173"/>
                  <a:pt x="7314" y="1173"/>
                  <a:pt x="7314" y="1173"/>
                </a:cubicBezTo>
                <a:cubicBezTo>
                  <a:pt x="7283" y="1173"/>
                  <a:pt x="7283" y="1173"/>
                  <a:pt x="7283" y="1173"/>
                </a:cubicBezTo>
                <a:cubicBezTo>
                  <a:pt x="7283" y="1135"/>
                  <a:pt x="7283" y="1135"/>
                  <a:pt x="7283" y="1135"/>
                </a:cubicBezTo>
                <a:cubicBezTo>
                  <a:pt x="7011" y="1135"/>
                  <a:pt x="7011" y="1135"/>
                  <a:pt x="7011" y="1135"/>
                </a:cubicBezTo>
                <a:cubicBezTo>
                  <a:pt x="7011" y="1173"/>
                  <a:pt x="7011" y="1173"/>
                  <a:pt x="7011" y="1173"/>
                </a:cubicBezTo>
                <a:cubicBezTo>
                  <a:pt x="6981" y="1173"/>
                  <a:pt x="6981" y="1173"/>
                  <a:pt x="6981" y="1173"/>
                </a:cubicBezTo>
                <a:cubicBezTo>
                  <a:pt x="6981" y="1892"/>
                  <a:pt x="6981" y="1892"/>
                  <a:pt x="6981" y="1892"/>
                </a:cubicBezTo>
                <a:cubicBezTo>
                  <a:pt x="6912" y="1892"/>
                  <a:pt x="6912" y="1892"/>
                  <a:pt x="6912" y="1892"/>
                </a:cubicBezTo>
                <a:cubicBezTo>
                  <a:pt x="6912" y="855"/>
                  <a:pt x="6912" y="855"/>
                  <a:pt x="6912" y="855"/>
                </a:cubicBezTo>
                <a:cubicBezTo>
                  <a:pt x="6943" y="855"/>
                  <a:pt x="6943" y="855"/>
                  <a:pt x="6943" y="855"/>
                </a:cubicBezTo>
                <a:cubicBezTo>
                  <a:pt x="6943" y="802"/>
                  <a:pt x="6943" y="802"/>
                  <a:pt x="6943" y="802"/>
                </a:cubicBezTo>
                <a:cubicBezTo>
                  <a:pt x="6912" y="802"/>
                  <a:pt x="6912" y="802"/>
                  <a:pt x="6912" y="802"/>
                </a:cubicBezTo>
                <a:cubicBezTo>
                  <a:pt x="6844" y="802"/>
                  <a:pt x="6844" y="802"/>
                  <a:pt x="6844" y="802"/>
                </a:cubicBezTo>
                <a:cubicBezTo>
                  <a:pt x="6844" y="393"/>
                  <a:pt x="6844" y="393"/>
                  <a:pt x="6844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68" y="355"/>
                  <a:pt x="6868" y="355"/>
                  <a:pt x="6868" y="355"/>
                </a:cubicBezTo>
                <a:cubicBezTo>
                  <a:pt x="6844" y="355"/>
                  <a:pt x="6844" y="355"/>
                  <a:pt x="6844" y="355"/>
                </a:cubicBezTo>
                <a:cubicBezTo>
                  <a:pt x="6799" y="355"/>
                  <a:pt x="6799" y="355"/>
                  <a:pt x="6799" y="355"/>
                </a:cubicBezTo>
                <a:cubicBezTo>
                  <a:pt x="6799" y="310"/>
                  <a:pt x="6799" y="310"/>
                  <a:pt x="6799" y="310"/>
                </a:cubicBezTo>
                <a:cubicBezTo>
                  <a:pt x="6746" y="310"/>
                  <a:pt x="6746" y="310"/>
                  <a:pt x="6746" y="310"/>
                </a:cubicBezTo>
                <a:cubicBezTo>
                  <a:pt x="6746" y="265"/>
                  <a:pt x="6746" y="265"/>
                  <a:pt x="6746" y="265"/>
                </a:cubicBezTo>
                <a:cubicBezTo>
                  <a:pt x="6716" y="265"/>
                  <a:pt x="6716" y="265"/>
                  <a:pt x="6716" y="265"/>
                </a:cubicBezTo>
                <a:cubicBezTo>
                  <a:pt x="6708" y="0"/>
                  <a:pt x="6708" y="0"/>
                  <a:pt x="6708" y="0"/>
                </a:cubicBezTo>
                <a:cubicBezTo>
                  <a:pt x="6700" y="0"/>
                  <a:pt x="6700" y="0"/>
                  <a:pt x="6700" y="0"/>
                </a:cubicBezTo>
                <a:cubicBezTo>
                  <a:pt x="6693" y="265"/>
                  <a:pt x="6693" y="265"/>
                  <a:pt x="6693" y="265"/>
                </a:cubicBezTo>
                <a:cubicBezTo>
                  <a:pt x="6663" y="265"/>
                  <a:pt x="6663" y="265"/>
                  <a:pt x="6663" y="265"/>
                </a:cubicBezTo>
                <a:cubicBezTo>
                  <a:pt x="6663" y="310"/>
                  <a:pt x="6663" y="310"/>
                  <a:pt x="6663" y="310"/>
                </a:cubicBezTo>
                <a:cubicBezTo>
                  <a:pt x="6610" y="310"/>
                  <a:pt x="6610" y="310"/>
                  <a:pt x="6610" y="310"/>
                </a:cubicBezTo>
                <a:cubicBezTo>
                  <a:pt x="6610" y="355"/>
                  <a:pt x="6610" y="355"/>
                  <a:pt x="6610" y="355"/>
                </a:cubicBezTo>
                <a:cubicBezTo>
                  <a:pt x="6549" y="355"/>
                  <a:pt x="6549" y="355"/>
                  <a:pt x="6549" y="355"/>
                </a:cubicBezTo>
                <a:cubicBezTo>
                  <a:pt x="6526" y="355"/>
                  <a:pt x="6526" y="355"/>
                  <a:pt x="6526" y="355"/>
                </a:cubicBezTo>
                <a:cubicBezTo>
                  <a:pt x="6526" y="393"/>
                  <a:pt x="6526" y="393"/>
                  <a:pt x="6526" y="393"/>
                </a:cubicBezTo>
                <a:cubicBezTo>
                  <a:pt x="6549" y="393"/>
                  <a:pt x="6549" y="393"/>
                  <a:pt x="6549" y="393"/>
                </a:cubicBezTo>
                <a:cubicBezTo>
                  <a:pt x="6549" y="802"/>
                  <a:pt x="6549" y="802"/>
                  <a:pt x="6549" y="802"/>
                </a:cubicBezTo>
                <a:cubicBezTo>
                  <a:pt x="6473" y="802"/>
                  <a:pt x="6473" y="802"/>
                  <a:pt x="6473" y="802"/>
                </a:cubicBezTo>
                <a:cubicBezTo>
                  <a:pt x="6443" y="802"/>
                  <a:pt x="6443" y="802"/>
                  <a:pt x="6443" y="802"/>
                </a:cubicBezTo>
                <a:cubicBezTo>
                  <a:pt x="6443" y="855"/>
                  <a:pt x="6443" y="855"/>
                  <a:pt x="6443" y="855"/>
                </a:cubicBezTo>
                <a:cubicBezTo>
                  <a:pt x="6473" y="855"/>
                  <a:pt x="6473" y="855"/>
                  <a:pt x="6473" y="855"/>
                </a:cubicBezTo>
                <a:cubicBezTo>
                  <a:pt x="6473" y="1930"/>
                  <a:pt x="6473" y="1930"/>
                  <a:pt x="6473" y="1930"/>
                </a:cubicBezTo>
                <a:cubicBezTo>
                  <a:pt x="6375" y="1930"/>
                  <a:pt x="6375" y="1930"/>
                  <a:pt x="6375" y="1930"/>
                </a:cubicBezTo>
                <a:cubicBezTo>
                  <a:pt x="6375" y="1211"/>
                  <a:pt x="6375" y="1211"/>
                  <a:pt x="6375" y="1211"/>
                </a:cubicBezTo>
                <a:cubicBezTo>
                  <a:pt x="6276" y="1211"/>
                  <a:pt x="6276" y="1211"/>
                  <a:pt x="6276" y="1211"/>
                </a:cubicBezTo>
                <a:cubicBezTo>
                  <a:pt x="6276" y="1128"/>
                  <a:pt x="6276" y="1128"/>
                  <a:pt x="6276" y="1128"/>
                </a:cubicBezTo>
                <a:cubicBezTo>
                  <a:pt x="5913" y="1128"/>
                  <a:pt x="5913" y="1128"/>
                  <a:pt x="5913" y="1128"/>
                </a:cubicBezTo>
                <a:cubicBezTo>
                  <a:pt x="5913" y="1211"/>
                  <a:pt x="5913" y="1211"/>
                  <a:pt x="5913" y="1211"/>
                </a:cubicBezTo>
                <a:cubicBezTo>
                  <a:pt x="5815" y="1211"/>
                  <a:pt x="5815" y="1211"/>
                  <a:pt x="5815" y="1211"/>
                </a:cubicBezTo>
                <a:cubicBezTo>
                  <a:pt x="5815" y="2135"/>
                  <a:pt x="5815" y="2135"/>
                  <a:pt x="5815" y="2135"/>
                </a:cubicBezTo>
                <a:cubicBezTo>
                  <a:pt x="5724" y="2135"/>
                  <a:pt x="5724" y="2135"/>
                  <a:pt x="5724" y="2135"/>
                </a:cubicBezTo>
                <a:cubicBezTo>
                  <a:pt x="5724" y="514"/>
                  <a:pt x="5724" y="514"/>
                  <a:pt x="5724" y="514"/>
                </a:cubicBezTo>
                <a:cubicBezTo>
                  <a:pt x="5254" y="817"/>
                  <a:pt x="5254" y="817"/>
                  <a:pt x="5254" y="817"/>
                </a:cubicBezTo>
                <a:cubicBezTo>
                  <a:pt x="5254" y="2135"/>
                  <a:pt x="5254" y="2135"/>
                  <a:pt x="5254" y="2135"/>
                </a:cubicBezTo>
                <a:cubicBezTo>
                  <a:pt x="5186" y="2135"/>
                  <a:pt x="5186" y="2135"/>
                  <a:pt x="5186" y="2135"/>
                </a:cubicBezTo>
                <a:cubicBezTo>
                  <a:pt x="5186" y="1824"/>
                  <a:pt x="5186" y="1824"/>
                  <a:pt x="5186" y="1824"/>
                </a:cubicBezTo>
                <a:cubicBezTo>
                  <a:pt x="4914" y="1824"/>
                  <a:pt x="4914" y="1824"/>
                  <a:pt x="4914" y="1824"/>
                </a:cubicBezTo>
                <a:cubicBezTo>
                  <a:pt x="4914" y="1234"/>
                  <a:pt x="4914" y="1234"/>
                  <a:pt x="4914" y="1234"/>
                </a:cubicBezTo>
                <a:cubicBezTo>
                  <a:pt x="4944" y="1234"/>
                  <a:pt x="4944" y="1234"/>
                  <a:pt x="4944" y="1234"/>
                </a:cubicBezTo>
                <a:cubicBezTo>
                  <a:pt x="4944" y="1181"/>
                  <a:pt x="4944" y="1181"/>
                  <a:pt x="4944" y="1181"/>
                </a:cubicBezTo>
                <a:cubicBezTo>
                  <a:pt x="4914" y="1181"/>
                  <a:pt x="4914" y="1181"/>
                  <a:pt x="4914" y="1181"/>
                </a:cubicBezTo>
                <a:cubicBezTo>
                  <a:pt x="4732" y="1181"/>
                  <a:pt x="4732" y="1181"/>
                  <a:pt x="4732" y="1181"/>
                </a:cubicBezTo>
                <a:cubicBezTo>
                  <a:pt x="4732" y="1135"/>
                  <a:pt x="4732" y="1135"/>
                  <a:pt x="4732" y="1135"/>
                </a:cubicBezTo>
                <a:cubicBezTo>
                  <a:pt x="4505" y="1135"/>
                  <a:pt x="4505" y="1135"/>
                  <a:pt x="4505" y="1135"/>
                </a:cubicBezTo>
                <a:cubicBezTo>
                  <a:pt x="4505" y="1181"/>
                  <a:pt x="4505" y="1181"/>
                  <a:pt x="4505" y="1181"/>
                </a:cubicBezTo>
                <a:cubicBezTo>
                  <a:pt x="4452" y="1181"/>
                  <a:pt x="4452" y="1181"/>
                  <a:pt x="4452" y="1181"/>
                </a:cubicBezTo>
                <a:cubicBezTo>
                  <a:pt x="4422" y="1181"/>
                  <a:pt x="4422" y="1181"/>
                  <a:pt x="4422" y="1181"/>
                </a:cubicBezTo>
                <a:cubicBezTo>
                  <a:pt x="4422" y="1234"/>
                  <a:pt x="4422" y="1234"/>
                  <a:pt x="4422" y="1234"/>
                </a:cubicBezTo>
                <a:cubicBezTo>
                  <a:pt x="4452" y="1234"/>
                  <a:pt x="4452" y="1234"/>
                  <a:pt x="4452" y="1234"/>
                </a:cubicBezTo>
                <a:cubicBezTo>
                  <a:pt x="4452" y="1907"/>
                  <a:pt x="4452" y="1907"/>
                  <a:pt x="4452" y="1907"/>
                </a:cubicBezTo>
                <a:cubicBezTo>
                  <a:pt x="4323" y="1907"/>
                  <a:pt x="4323" y="1907"/>
                  <a:pt x="4323" y="1907"/>
                </a:cubicBezTo>
                <a:cubicBezTo>
                  <a:pt x="4323" y="1037"/>
                  <a:pt x="4323" y="1037"/>
                  <a:pt x="4323" y="1037"/>
                </a:cubicBezTo>
                <a:cubicBezTo>
                  <a:pt x="4270" y="1037"/>
                  <a:pt x="4270" y="1037"/>
                  <a:pt x="4270" y="1037"/>
                </a:cubicBezTo>
                <a:cubicBezTo>
                  <a:pt x="4270" y="969"/>
                  <a:pt x="4270" y="969"/>
                  <a:pt x="4270" y="969"/>
                </a:cubicBezTo>
                <a:cubicBezTo>
                  <a:pt x="4247" y="969"/>
                  <a:pt x="4247" y="969"/>
                  <a:pt x="4247" y="969"/>
                </a:cubicBezTo>
                <a:cubicBezTo>
                  <a:pt x="4247" y="893"/>
                  <a:pt x="4247" y="893"/>
                  <a:pt x="4247" y="893"/>
                </a:cubicBezTo>
                <a:cubicBezTo>
                  <a:pt x="4077" y="734"/>
                  <a:pt x="4077" y="734"/>
                  <a:pt x="4077" y="734"/>
                </a:cubicBezTo>
                <a:cubicBezTo>
                  <a:pt x="3902" y="893"/>
                  <a:pt x="3902" y="893"/>
                  <a:pt x="3902" y="893"/>
                </a:cubicBezTo>
                <a:cubicBezTo>
                  <a:pt x="3902" y="969"/>
                  <a:pt x="3902" y="969"/>
                  <a:pt x="3902" y="969"/>
                </a:cubicBezTo>
                <a:cubicBezTo>
                  <a:pt x="3880" y="969"/>
                  <a:pt x="3880" y="969"/>
                  <a:pt x="3880" y="969"/>
                </a:cubicBezTo>
                <a:cubicBezTo>
                  <a:pt x="3880" y="1037"/>
                  <a:pt x="3880" y="1037"/>
                  <a:pt x="3880" y="1037"/>
                </a:cubicBezTo>
                <a:cubicBezTo>
                  <a:pt x="3831" y="1037"/>
                  <a:pt x="3831" y="1037"/>
                  <a:pt x="3831" y="1037"/>
                </a:cubicBezTo>
                <a:cubicBezTo>
                  <a:pt x="3831" y="1824"/>
                  <a:pt x="3831" y="1824"/>
                  <a:pt x="3831" y="1824"/>
                </a:cubicBezTo>
                <a:cubicBezTo>
                  <a:pt x="3717" y="1824"/>
                  <a:pt x="3717" y="1824"/>
                  <a:pt x="3717" y="1824"/>
                </a:cubicBezTo>
                <a:cubicBezTo>
                  <a:pt x="3717" y="2135"/>
                  <a:pt x="3717" y="2135"/>
                  <a:pt x="3717" y="2135"/>
                </a:cubicBezTo>
                <a:cubicBezTo>
                  <a:pt x="3634" y="2135"/>
                  <a:pt x="3634" y="2135"/>
                  <a:pt x="3634" y="2135"/>
                </a:cubicBezTo>
                <a:cubicBezTo>
                  <a:pt x="3634" y="1211"/>
                  <a:pt x="3634" y="1211"/>
                  <a:pt x="3634" y="1211"/>
                </a:cubicBezTo>
                <a:cubicBezTo>
                  <a:pt x="3583" y="1211"/>
                  <a:pt x="3583" y="1211"/>
                  <a:pt x="3583" y="1211"/>
                </a:cubicBezTo>
                <a:cubicBezTo>
                  <a:pt x="3527" y="1135"/>
                  <a:pt x="3527" y="1135"/>
                  <a:pt x="3527" y="1135"/>
                </a:cubicBezTo>
                <a:cubicBezTo>
                  <a:pt x="3258" y="1135"/>
                  <a:pt x="3258" y="1135"/>
                  <a:pt x="3258" y="1135"/>
                </a:cubicBezTo>
                <a:cubicBezTo>
                  <a:pt x="3202" y="1211"/>
                  <a:pt x="3202" y="1211"/>
                  <a:pt x="3202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991"/>
                  <a:pt x="3157" y="1991"/>
                  <a:pt x="3157" y="1991"/>
                </a:cubicBezTo>
                <a:cubicBezTo>
                  <a:pt x="3051" y="1991"/>
                  <a:pt x="3051" y="1991"/>
                  <a:pt x="3051" y="1991"/>
                </a:cubicBezTo>
                <a:cubicBezTo>
                  <a:pt x="3051" y="1546"/>
                  <a:pt x="3051" y="1546"/>
                  <a:pt x="3051" y="1546"/>
                </a:cubicBezTo>
                <a:cubicBezTo>
                  <a:pt x="2938" y="1546"/>
                  <a:pt x="2938" y="1546"/>
                  <a:pt x="2938" y="1546"/>
                </a:cubicBezTo>
                <a:cubicBezTo>
                  <a:pt x="2938" y="1483"/>
                  <a:pt x="2938" y="1483"/>
                  <a:pt x="2938" y="1483"/>
                </a:cubicBezTo>
                <a:cubicBezTo>
                  <a:pt x="2589" y="1483"/>
                  <a:pt x="2589" y="1483"/>
                  <a:pt x="2589" y="1483"/>
                </a:cubicBezTo>
                <a:cubicBezTo>
                  <a:pt x="2589" y="1546"/>
                  <a:pt x="2589" y="1546"/>
                  <a:pt x="2589" y="1546"/>
                </a:cubicBezTo>
                <a:cubicBezTo>
                  <a:pt x="2491" y="1546"/>
                  <a:pt x="2491" y="1546"/>
                  <a:pt x="2491" y="1546"/>
                </a:cubicBezTo>
                <a:cubicBezTo>
                  <a:pt x="2491" y="1824"/>
                  <a:pt x="2491" y="1824"/>
                  <a:pt x="2491" y="1824"/>
                </a:cubicBezTo>
                <a:cubicBezTo>
                  <a:pt x="2370" y="1824"/>
                  <a:pt x="2370" y="1824"/>
                  <a:pt x="2370" y="1824"/>
                </a:cubicBezTo>
                <a:cubicBezTo>
                  <a:pt x="2370" y="689"/>
                  <a:pt x="2370" y="689"/>
                  <a:pt x="2370" y="689"/>
                </a:cubicBezTo>
                <a:cubicBezTo>
                  <a:pt x="2339" y="689"/>
                  <a:pt x="2339" y="689"/>
                  <a:pt x="2339" y="689"/>
                </a:cubicBezTo>
                <a:cubicBezTo>
                  <a:pt x="2339" y="598"/>
                  <a:pt x="2231" y="524"/>
                  <a:pt x="2096" y="522"/>
                </a:cubicBezTo>
                <a:cubicBezTo>
                  <a:pt x="2090" y="333"/>
                  <a:pt x="2090" y="333"/>
                  <a:pt x="2090" y="333"/>
                </a:cubicBezTo>
                <a:cubicBezTo>
                  <a:pt x="2074" y="333"/>
                  <a:pt x="2074" y="333"/>
                  <a:pt x="2074" y="333"/>
                </a:cubicBezTo>
                <a:cubicBezTo>
                  <a:pt x="2068" y="523"/>
                  <a:pt x="2068" y="523"/>
                  <a:pt x="2068" y="523"/>
                </a:cubicBezTo>
                <a:cubicBezTo>
                  <a:pt x="1940" y="530"/>
                  <a:pt x="1840" y="601"/>
                  <a:pt x="1840" y="689"/>
                </a:cubicBezTo>
                <a:cubicBezTo>
                  <a:pt x="1810" y="689"/>
                  <a:pt x="1810" y="689"/>
                  <a:pt x="1810" y="689"/>
                </a:cubicBezTo>
                <a:cubicBezTo>
                  <a:pt x="1810" y="2135"/>
                  <a:pt x="1810" y="2135"/>
                  <a:pt x="1810" y="2135"/>
                </a:cubicBezTo>
                <a:cubicBezTo>
                  <a:pt x="1734" y="2135"/>
                  <a:pt x="1734" y="2135"/>
                  <a:pt x="1734" y="2135"/>
                </a:cubicBezTo>
                <a:cubicBezTo>
                  <a:pt x="1734" y="1925"/>
                  <a:pt x="1734" y="1925"/>
                  <a:pt x="1734" y="1925"/>
                </a:cubicBezTo>
                <a:cubicBezTo>
                  <a:pt x="1682" y="1925"/>
                  <a:pt x="1682" y="1925"/>
                  <a:pt x="1682" y="1925"/>
                </a:cubicBezTo>
                <a:cubicBezTo>
                  <a:pt x="1682" y="1885"/>
                  <a:pt x="1682" y="1885"/>
                  <a:pt x="1682" y="1885"/>
                </a:cubicBezTo>
                <a:cubicBezTo>
                  <a:pt x="1522" y="1885"/>
                  <a:pt x="1522" y="1885"/>
                  <a:pt x="1522" y="1885"/>
                </a:cubicBezTo>
                <a:cubicBezTo>
                  <a:pt x="1522" y="1925"/>
                  <a:pt x="1522" y="1925"/>
                  <a:pt x="1522" y="1925"/>
                </a:cubicBezTo>
                <a:cubicBezTo>
                  <a:pt x="1476" y="1925"/>
                  <a:pt x="1476" y="1925"/>
                  <a:pt x="1476" y="1925"/>
                </a:cubicBezTo>
                <a:cubicBezTo>
                  <a:pt x="1476" y="2135"/>
                  <a:pt x="1476" y="2135"/>
                  <a:pt x="1476" y="2135"/>
                </a:cubicBezTo>
                <a:cubicBezTo>
                  <a:pt x="1446" y="2135"/>
                  <a:pt x="1446" y="2135"/>
                  <a:pt x="1446" y="2135"/>
                </a:cubicBezTo>
                <a:cubicBezTo>
                  <a:pt x="1446" y="1294"/>
                  <a:pt x="1446" y="1294"/>
                  <a:pt x="1446" y="1294"/>
                </a:cubicBezTo>
                <a:cubicBezTo>
                  <a:pt x="1469" y="1294"/>
                  <a:pt x="1469" y="1294"/>
                  <a:pt x="1469" y="1294"/>
                </a:cubicBezTo>
                <a:cubicBezTo>
                  <a:pt x="1469" y="1241"/>
                  <a:pt x="1469" y="1241"/>
                  <a:pt x="1469" y="1241"/>
                </a:cubicBezTo>
                <a:cubicBezTo>
                  <a:pt x="1363" y="1241"/>
                  <a:pt x="1363" y="1241"/>
                  <a:pt x="1363" y="1241"/>
                </a:cubicBezTo>
                <a:cubicBezTo>
                  <a:pt x="1363" y="1188"/>
                  <a:pt x="1363" y="1188"/>
                  <a:pt x="1363" y="1188"/>
                </a:cubicBezTo>
                <a:cubicBezTo>
                  <a:pt x="1045" y="1188"/>
                  <a:pt x="1045" y="1188"/>
                  <a:pt x="1045" y="1188"/>
                </a:cubicBezTo>
                <a:cubicBezTo>
                  <a:pt x="1045" y="1241"/>
                  <a:pt x="1045" y="1241"/>
                  <a:pt x="1045" y="1241"/>
                </a:cubicBezTo>
                <a:cubicBezTo>
                  <a:pt x="931" y="1241"/>
                  <a:pt x="931" y="1241"/>
                  <a:pt x="931" y="1241"/>
                </a:cubicBezTo>
                <a:cubicBezTo>
                  <a:pt x="931" y="1294"/>
                  <a:pt x="931" y="1294"/>
                  <a:pt x="931" y="1294"/>
                </a:cubicBezTo>
                <a:cubicBezTo>
                  <a:pt x="954" y="1294"/>
                  <a:pt x="954" y="1294"/>
                  <a:pt x="954" y="1294"/>
                </a:cubicBezTo>
                <a:cubicBezTo>
                  <a:pt x="954" y="2135"/>
                  <a:pt x="954" y="2135"/>
                  <a:pt x="954" y="2135"/>
                </a:cubicBezTo>
                <a:cubicBezTo>
                  <a:pt x="901" y="2135"/>
                  <a:pt x="901" y="2135"/>
                  <a:pt x="901" y="2135"/>
                </a:cubicBezTo>
                <a:cubicBezTo>
                  <a:pt x="901" y="1620"/>
                  <a:pt x="901" y="1620"/>
                  <a:pt x="901" y="1620"/>
                </a:cubicBezTo>
                <a:cubicBezTo>
                  <a:pt x="606" y="1620"/>
                  <a:pt x="606" y="1620"/>
                  <a:pt x="606" y="1620"/>
                </a:cubicBezTo>
                <a:cubicBezTo>
                  <a:pt x="606" y="1514"/>
                  <a:pt x="606" y="1514"/>
                  <a:pt x="606" y="1514"/>
                </a:cubicBezTo>
                <a:cubicBezTo>
                  <a:pt x="447" y="1514"/>
                  <a:pt x="447" y="1514"/>
                  <a:pt x="447" y="1514"/>
                </a:cubicBezTo>
                <a:cubicBezTo>
                  <a:pt x="447" y="1309"/>
                  <a:pt x="447" y="1309"/>
                  <a:pt x="447" y="1309"/>
                </a:cubicBezTo>
                <a:cubicBezTo>
                  <a:pt x="386" y="1309"/>
                  <a:pt x="386" y="1309"/>
                  <a:pt x="386" y="1309"/>
                </a:cubicBezTo>
                <a:cubicBezTo>
                  <a:pt x="386" y="1264"/>
                  <a:pt x="386" y="1264"/>
                  <a:pt x="386" y="1264"/>
                </a:cubicBezTo>
                <a:cubicBezTo>
                  <a:pt x="61" y="1264"/>
                  <a:pt x="61" y="1264"/>
                  <a:pt x="61" y="1264"/>
                </a:cubicBezTo>
                <a:cubicBezTo>
                  <a:pt x="61" y="1309"/>
                  <a:pt x="61" y="1309"/>
                  <a:pt x="61" y="1309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559"/>
                  <a:pt x="0" y="2559"/>
                  <a:pt x="0" y="2559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7768" y="2763"/>
                  <a:pt x="7768" y="2763"/>
                  <a:pt x="7768" y="2763"/>
                </a:cubicBezTo>
                <a:cubicBezTo>
                  <a:pt x="7768" y="2248"/>
                  <a:pt x="7768" y="2248"/>
                  <a:pt x="7768" y="2248"/>
                </a:cubicBezTo>
                <a:cubicBezTo>
                  <a:pt x="7768" y="2135"/>
                  <a:pt x="7768" y="2135"/>
                  <a:pt x="7768" y="2135"/>
                </a:cubicBezTo>
                <a:cubicBezTo>
                  <a:pt x="7768" y="953"/>
                  <a:pt x="7768" y="953"/>
                  <a:pt x="7768" y="953"/>
                </a:cubicBezTo>
                <a:lnTo>
                  <a:pt x="7715" y="95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9CF09C8C-D557-41DC-A2C7-D8F8E5F1C9C4}"/>
              </a:ext>
            </a:extLst>
          </p:cNvPr>
          <p:cNvSpPr txBox="1"/>
          <p:nvPr/>
        </p:nvSpPr>
        <p:spPr>
          <a:xfrm>
            <a:off x="425862" y="332035"/>
            <a:ext cx="8073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Prediction Of</a:t>
            </a:r>
            <a:r>
              <a:rPr kumimoji="0" lang="tr-TR" sz="4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House Rent Prices in Sariyer  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E85BE142-A5C0-4BAA-9094-6F5AC421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" y="4107125"/>
            <a:ext cx="380238" cy="237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146EC4C2-9310-48AC-8E83-EE406839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9747"/>
            <a:ext cx="526484" cy="2668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B5BB74E7-3222-4C44-A7A0-C93A6314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36" y="4169418"/>
            <a:ext cx="581327" cy="2688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533223D2-315E-4AAF-AED1-89BFDC42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41" y="4072548"/>
            <a:ext cx="632513" cy="96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13B243C6-8E6E-4040-97F0-9E50B263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20" y="3972829"/>
            <a:ext cx="372926" cy="99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F23DA67E-DBE8-45CE-96F8-87BC4702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222" y="4612723"/>
            <a:ext cx="658105" cy="2245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F83FA9C5-25EC-4F2E-B08F-67BEABCE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219" y="4495908"/>
            <a:ext cx="409487" cy="23620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="" xmlns:a16="http://schemas.microsoft.com/office/drawing/2014/main" id="{2E17E937-2DF9-4142-AB2F-81ED1D83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66" y="5326155"/>
            <a:ext cx="303461" cy="1522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A1DD1D0A-0F7E-40E0-978F-CE937CC7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07" y="5252079"/>
            <a:ext cx="190119" cy="498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="" xmlns:a16="http://schemas.microsoft.com/office/drawing/2014/main" id="{A43EF252-9E90-4E84-812C-83F47836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3" y="3691156"/>
            <a:ext cx="577670" cy="3166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8F5609A6-BA4F-4CC0-A4A0-56D5F22C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517" y="3568644"/>
            <a:ext cx="460673" cy="2467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9">
            <a:extLst>
              <a:ext uri="{FF2B5EF4-FFF2-40B4-BE49-F238E27FC236}">
                <a16:creationId xmlns="" xmlns:a16="http://schemas.microsoft.com/office/drawing/2014/main" id="{4CEA51C3-3B2D-4BFB-9D08-9DFD93202707}"/>
              </a:ext>
            </a:extLst>
          </p:cNvPr>
          <p:cNvSpPr>
            <a:spLocks/>
          </p:cNvSpPr>
          <p:nvPr/>
        </p:nvSpPr>
        <p:spPr bwMode="auto">
          <a:xfrm>
            <a:off x="4595765" y="3135578"/>
            <a:ext cx="405833" cy="2763634"/>
          </a:xfrm>
          <a:custGeom>
            <a:avLst/>
            <a:gdLst>
              <a:gd name="T0" fmla="*/ 111 w 111"/>
              <a:gd name="T1" fmla="*/ 970 h 970"/>
              <a:gd name="T2" fmla="*/ 0 w 111"/>
              <a:gd name="T3" fmla="*/ 970 h 970"/>
              <a:gd name="T4" fmla="*/ 0 w 111"/>
              <a:gd name="T5" fmla="*/ 103 h 970"/>
              <a:gd name="T6" fmla="*/ 56 w 111"/>
              <a:gd name="T7" fmla="*/ 0 h 970"/>
              <a:gd name="T8" fmla="*/ 111 w 111"/>
              <a:gd name="T9" fmla="*/ 103 h 970"/>
              <a:gd name="T10" fmla="*/ 111 w 111"/>
              <a:gd name="T11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70">
                <a:moveTo>
                  <a:pt x="111" y="970"/>
                </a:moveTo>
                <a:lnTo>
                  <a:pt x="0" y="970"/>
                </a:lnTo>
                <a:lnTo>
                  <a:pt x="0" y="103"/>
                </a:lnTo>
                <a:lnTo>
                  <a:pt x="56" y="0"/>
                </a:lnTo>
                <a:lnTo>
                  <a:pt x="111" y="103"/>
                </a:lnTo>
                <a:lnTo>
                  <a:pt x="111" y="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="" xmlns:a16="http://schemas.microsoft.com/office/drawing/2014/main" id="{D711326B-0F7A-49ED-A0A5-AF9F9B6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947" y="4013407"/>
            <a:ext cx="658105" cy="28354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="" xmlns:a16="http://schemas.microsoft.com/office/drawing/2014/main" id="{217194BA-D8D8-475C-AC62-3E4EA0D0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30" y="3001736"/>
            <a:ext cx="658105" cy="3856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2">
            <a:extLst>
              <a:ext uri="{FF2B5EF4-FFF2-40B4-BE49-F238E27FC236}">
                <a16:creationId xmlns="" xmlns:a16="http://schemas.microsoft.com/office/drawing/2014/main" id="{24023A8E-9C7D-4188-883E-3B337C7AB625}"/>
              </a:ext>
            </a:extLst>
          </p:cNvPr>
          <p:cNvSpPr>
            <a:spLocks/>
          </p:cNvSpPr>
          <p:nvPr/>
        </p:nvSpPr>
        <p:spPr bwMode="auto">
          <a:xfrm>
            <a:off x="6329710" y="2745264"/>
            <a:ext cx="556826" cy="4120993"/>
          </a:xfrm>
          <a:custGeom>
            <a:avLst/>
            <a:gdLst>
              <a:gd name="T0" fmla="*/ 151 w 151"/>
              <a:gd name="T1" fmla="*/ 1316 h 1316"/>
              <a:gd name="T2" fmla="*/ 0 w 151"/>
              <a:gd name="T3" fmla="*/ 1316 h 1316"/>
              <a:gd name="T4" fmla="*/ 0 w 151"/>
              <a:gd name="T5" fmla="*/ 195 h 1316"/>
              <a:gd name="T6" fmla="*/ 151 w 151"/>
              <a:gd name="T7" fmla="*/ 0 h 1316"/>
              <a:gd name="T8" fmla="*/ 151 w 151"/>
              <a:gd name="T9" fmla="*/ 1316 h 1316"/>
              <a:gd name="connsiteX0" fmla="*/ 10000 w 10000"/>
              <a:gd name="connsiteY0" fmla="*/ 10000 h 11004"/>
              <a:gd name="connsiteX1" fmla="*/ 0 w 10000"/>
              <a:gd name="connsiteY1" fmla="*/ 11004 h 11004"/>
              <a:gd name="connsiteX2" fmla="*/ 0 w 10000"/>
              <a:gd name="connsiteY2" fmla="*/ 1482 h 11004"/>
              <a:gd name="connsiteX3" fmla="*/ 10000 w 10000"/>
              <a:gd name="connsiteY3" fmla="*/ 0 h 11004"/>
              <a:gd name="connsiteX4" fmla="*/ 10000 w 10000"/>
              <a:gd name="connsiteY4" fmla="*/ 10000 h 11004"/>
              <a:gd name="connsiteX0" fmla="*/ 10086 w 10086"/>
              <a:gd name="connsiteY0" fmla="*/ 11004 h 11004"/>
              <a:gd name="connsiteX1" fmla="*/ 0 w 10086"/>
              <a:gd name="connsiteY1" fmla="*/ 11004 h 11004"/>
              <a:gd name="connsiteX2" fmla="*/ 0 w 10086"/>
              <a:gd name="connsiteY2" fmla="*/ 1482 h 11004"/>
              <a:gd name="connsiteX3" fmla="*/ 10000 w 10086"/>
              <a:gd name="connsiteY3" fmla="*/ 0 h 11004"/>
              <a:gd name="connsiteX4" fmla="*/ 10086 w 10086"/>
              <a:gd name="connsiteY4" fmla="*/ 11004 h 1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" h="11004">
                <a:moveTo>
                  <a:pt x="10086" y="11004"/>
                </a:moveTo>
                <a:lnTo>
                  <a:pt x="0" y="11004"/>
                </a:lnTo>
                <a:lnTo>
                  <a:pt x="0" y="1482"/>
                </a:lnTo>
                <a:lnTo>
                  <a:pt x="10000" y="0"/>
                </a:lnTo>
                <a:cubicBezTo>
                  <a:pt x="10029" y="3668"/>
                  <a:pt x="10057" y="7336"/>
                  <a:pt x="10086" y="1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19901B4C-B732-4035-BE70-704ABC7F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85" y="3862405"/>
            <a:ext cx="427769" cy="2470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4">
            <a:extLst>
              <a:ext uri="{FF2B5EF4-FFF2-40B4-BE49-F238E27FC236}">
                <a16:creationId xmlns="" xmlns:a16="http://schemas.microsoft.com/office/drawing/2014/main" id="{28E0430A-8500-4B50-8375-2891709B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290" y="4005573"/>
            <a:ext cx="559391" cy="28606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5">
            <a:extLst>
              <a:ext uri="{FF2B5EF4-FFF2-40B4-BE49-F238E27FC236}">
                <a16:creationId xmlns="" xmlns:a16="http://schemas.microsoft.com/office/drawing/2014/main" id="{4BC5ED1F-4C1A-48B3-BE3E-03A6D44EA662}"/>
              </a:ext>
            </a:extLst>
          </p:cNvPr>
          <p:cNvSpPr>
            <a:spLocks/>
          </p:cNvSpPr>
          <p:nvPr/>
        </p:nvSpPr>
        <p:spPr bwMode="auto">
          <a:xfrm>
            <a:off x="3769478" y="3857710"/>
            <a:ext cx="449706" cy="139607"/>
          </a:xfrm>
          <a:custGeom>
            <a:avLst/>
            <a:gdLst>
              <a:gd name="T0" fmla="*/ 123 w 123"/>
              <a:gd name="T1" fmla="*/ 49 h 49"/>
              <a:gd name="T2" fmla="*/ 0 w 123"/>
              <a:gd name="T3" fmla="*/ 49 h 49"/>
              <a:gd name="T4" fmla="*/ 18 w 123"/>
              <a:gd name="T5" fmla="*/ 0 h 49"/>
              <a:gd name="T6" fmla="*/ 105 w 123"/>
              <a:gd name="T7" fmla="*/ 0 h 49"/>
              <a:gd name="T8" fmla="*/ 123 w 123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9">
                <a:moveTo>
                  <a:pt x="123" y="49"/>
                </a:moveTo>
                <a:lnTo>
                  <a:pt x="0" y="49"/>
                </a:lnTo>
                <a:lnTo>
                  <a:pt x="18" y="0"/>
                </a:lnTo>
                <a:lnTo>
                  <a:pt x="105" y="0"/>
                </a:lnTo>
                <a:lnTo>
                  <a:pt x="123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6">
            <a:extLst>
              <a:ext uri="{FF2B5EF4-FFF2-40B4-BE49-F238E27FC236}">
                <a16:creationId xmlns="" xmlns:a16="http://schemas.microsoft.com/office/drawing/2014/main" id="{F74D3BC5-0545-4F8C-A1FC-E4C7AF2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347" y="3956122"/>
            <a:ext cx="541109" cy="2901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27">
            <a:extLst>
              <a:ext uri="{FF2B5EF4-FFF2-40B4-BE49-F238E27FC236}">
                <a16:creationId xmlns="" xmlns:a16="http://schemas.microsoft.com/office/drawing/2014/main" id="{99576C28-A4D0-45E8-B673-3F13856C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056" y="3870648"/>
            <a:ext cx="266900" cy="96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28">
            <a:extLst>
              <a:ext uri="{FF2B5EF4-FFF2-40B4-BE49-F238E27FC236}">
                <a16:creationId xmlns="" xmlns:a16="http://schemas.microsoft.com/office/drawing/2014/main" id="{EA0292AB-C1F0-40AB-912D-C2C5EC9B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340" y="3956121"/>
            <a:ext cx="614231" cy="96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29">
            <a:extLst>
              <a:ext uri="{FF2B5EF4-FFF2-40B4-BE49-F238E27FC236}">
                <a16:creationId xmlns="" xmlns:a16="http://schemas.microsoft.com/office/drawing/2014/main" id="{8CF20B39-AEFE-466B-9810-DCDD9D5D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919" y="3443148"/>
            <a:ext cx="372926" cy="96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30">
            <a:extLst>
              <a:ext uri="{FF2B5EF4-FFF2-40B4-BE49-F238E27FC236}">
                <a16:creationId xmlns="" xmlns:a16="http://schemas.microsoft.com/office/drawing/2014/main" id="{C0237A5B-CF49-46C8-A506-05899107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558" y="3873363"/>
            <a:ext cx="318085" cy="854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ACC2204A-DC12-4E82-A3D8-1896559133D7}"/>
              </a:ext>
            </a:extLst>
          </p:cNvPr>
          <p:cNvGrpSpPr/>
          <p:nvPr/>
        </p:nvGrpSpPr>
        <p:grpSpPr>
          <a:xfrm>
            <a:off x="7573328" y="1790482"/>
            <a:ext cx="605131" cy="5067518"/>
            <a:chOff x="10102850" y="1790482"/>
            <a:chExt cx="806841" cy="5067517"/>
          </a:xfrm>
          <a:solidFill>
            <a:schemeClr val="accent6"/>
          </a:solidFill>
        </p:grpSpPr>
        <p:sp>
          <p:nvSpPr>
            <p:cNvPr id="98" name="Rectangle 31">
              <a:extLst>
                <a:ext uri="{FF2B5EF4-FFF2-40B4-BE49-F238E27FC236}">
                  <a16:creationId xmlns="" xmlns:a16="http://schemas.microsoft.com/office/drawing/2014/main" id="{CEAA514C-D145-438A-BB3F-286C6F1D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1059" y="2440395"/>
              <a:ext cx="463112" cy="40428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="" xmlns:a16="http://schemas.microsoft.com/office/drawing/2014/main" id="{ABF876E3-34B2-4BB2-908C-7FECB480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2850" y="3262213"/>
              <a:ext cx="806841" cy="96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="" xmlns:a16="http://schemas.microsoft.com/office/drawing/2014/main" id="{B14228FB-6066-4EC9-9E44-02DF2051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3147" y="2440781"/>
              <a:ext cx="556270" cy="713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4D591DBB-BAAC-4027-B5E7-A5070BBB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951" y="3262212"/>
              <a:ext cx="711623" cy="35957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32">
              <a:extLst>
                <a:ext uri="{FF2B5EF4-FFF2-40B4-BE49-F238E27FC236}">
                  <a16:creationId xmlns="" xmlns:a16="http://schemas.microsoft.com/office/drawing/2014/main" id="{86EA4F3A-4593-466F-93F0-2B16D74AC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467" y="2358069"/>
              <a:ext cx="300686" cy="82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="" xmlns:a16="http://schemas.microsoft.com/office/drawing/2014/main" id="{2BF3485B-E650-410B-9B1C-E17E04AB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660" y="2278208"/>
              <a:ext cx="130297" cy="798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="" xmlns:a16="http://schemas.microsoft.com/office/drawing/2014/main" id="{1DDA6A46-3700-443C-9217-715590FDA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3764" y="1790482"/>
              <a:ext cx="40092" cy="487726"/>
            </a:xfrm>
            <a:custGeom>
              <a:avLst/>
              <a:gdLst>
                <a:gd name="T0" fmla="*/ 8 w 8"/>
                <a:gd name="T1" fmla="*/ 171 h 171"/>
                <a:gd name="T2" fmla="*/ 0 w 8"/>
                <a:gd name="T3" fmla="*/ 171 h 171"/>
                <a:gd name="T4" fmla="*/ 2 w 8"/>
                <a:gd name="T5" fmla="*/ 0 h 171"/>
                <a:gd name="T6" fmla="*/ 5 w 8"/>
                <a:gd name="T7" fmla="*/ 0 h 171"/>
                <a:gd name="T8" fmla="*/ 8 w 8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1">
                  <a:moveTo>
                    <a:pt x="8" y="171"/>
                  </a:moveTo>
                  <a:lnTo>
                    <a:pt x="0" y="17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35">
            <a:extLst>
              <a:ext uri="{FF2B5EF4-FFF2-40B4-BE49-F238E27FC236}">
                <a16:creationId xmlns="" xmlns:a16="http://schemas.microsoft.com/office/drawing/2014/main" id="{09425CCD-928E-4A11-A620-423B5304EFF6}"/>
              </a:ext>
            </a:extLst>
          </p:cNvPr>
          <p:cNvSpPr>
            <a:spLocks/>
          </p:cNvSpPr>
          <p:nvPr/>
        </p:nvSpPr>
        <p:spPr bwMode="auto">
          <a:xfrm>
            <a:off x="2434988" y="2349290"/>
            <a:ext cx="32906" cy="415970"/>
          </a:xfrm>
          <a:custGeom>
            <a:avLst/>
            <a:gdLst>
              <a:gd name="T0" fmla="*/ 9 w 9"/>
              <a:gd name="T1" fmla="*/ 146 h 146"/>
              <a:gd name="T2" fmla="*/ 0 w 9"/>
              <a:gd name="T3" fmla="*/ 146 h 146"/>
              <a:gd name="T4" fmla="*/ 2 w 9"/>
              <a:gd name="T5" fmla="*/ 0 h 146"/>
              <a:gd name="T6" fmla="*/ 7 w 9"/>
              <a:gd name="T7" fmla="*/ 0 h 146"/>
              <a:gd name="T8" fmla="*/ 9 w 9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46">
                <a:moveTo>
                  <a:pt x="9" y="146"/>
                </a:moveTo>
                <a:lnTo>
                  <a:pt x="0" y="146"/>
                </a:lnTo>
                <a:lnTo>
                  <a:pt x="2" y="0"/>
                </a:lnTo>
                <a:lnTo>
                  <a:pt x="7" y="0"/>
                </a:lnTo>
                <a:lnTo>
                  <a:pt x="9" y="1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36">
            <a:extLst>
              <a:ext uri="{FF2B5EF4-FFF2-40B4-BE49-F238E27FC236}">
                <a16:creationId xmlns="" xmlns:a16="http://schemas.microsoft.com/office/drawing/2014/main" id="{71C7EFF4-6EC7-4FDC-ACAE-B24A24D1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090" y="2696882"/>
            <a:ext cx="584982" cy="609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7">
            <a:extLst>
              <a:ext uri="{FF2B5EF4-FFF2-40B4-BE49-F238E27FC236}">
                <a16:creationId xmlns="" xmlns:a16="http://schemas.microsoft.com/office/drawing/2014/main" id="{15D7357E-EEAB-4F07-867D-93AAD07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765" y="3540018"/>
            <a:ext cx="504548" cy="2373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8">
            <a:extLst>
              <a:ext uri="{FF2B5EF4-FFF2-40B4-BE49-F238E27FC236}">
                <a16:creationId xmlns="" xmlns:a16="http://schemas.microsoft.com/office/drawing/2014/main" id="{7D575AB0-60E8-4B5F-9A30-A29AE6D4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87" y="4565829"/>
            <a:ext cx="303461" cy="2292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40">
            <a:extLst>
              <a:ext uri="{FF2B5EF4-FFF2-40B4-BE49-F238E27FC236}">
                <a16:creationId xmlns="" xmlns:a16="http://schemas.microsoft.com/office/drawing/2014/main" id="{A9A0AB0A-CF7C-48E9-A5EE-914EDA9C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8" y="4759568"/>
            <a:ext cx="347334" cy="209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41">
            <a:extLst>
              <a:ext uri="{FF2B5EF4-FFF2-40B4-BE49-F238E27FC236}">
                <a16:creationId xmlns="" xmlns:a16="http://schemas.microsoft.com/office/drawing/2014/main" id="{7918EC77-0263-40C3-872D-9CF50C9B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397" y="5135651"/>
            <a:ext cx="347334" cy="1722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42">
            <a:extLst>
              <a:ext uri="{FF2B5EF4-FFF2-40B4-BE49-F238E27FC236}">
                <a16:creationId xmlns="" xmlns:a16="http://schemas.microsoft.com/office/drawing/2014/main" id="{C6AE11E4-29F3-4CB3-870B-B946F193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18" y="5427568"/>
            <a:ext cx="252272" cy="1430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43">
            <a:extLst>
              <a:ext uri="{FF2B5EF4-FFF2-40B4-BE49-F238E27FC236}">
                <a16:creationId xmlns="" xmlns:a16="http://schemas.microsoft.com/office/drawing/2014/main" id="{C3F6D4B2-1B0C-45CA-867B-AE08139F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31" y="5122712"/>
            <a:ext cx="171841" cy="173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44">
            <a:extLst>
              <a:ext uri="{FF2B5EF4-FFF2-40B4-BE49-F238E27FC236}">
                <a16:creationId xmlns="" xmlns:a16="http://schemas.microsoft.com/office/drawing/2014/main" id="{4352D654-225D-40EF-8D41-FE705B2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996" y="3944592"/>
            <a:ext cx="391208" cy="195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45">
            <a:extLst>
              <a:ext uri="{FF2B5EF4-FFF2-40B4-BE49-F238E27FC236}">
                <a16:creationId xmlns="" xmlns:a16="http://schemas.microsoft.com/office/drawing/2014/main" id="{3495FE3D-C50B-4401-BF2B-F29CA900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721" y="5260878"/>
            <a:ext cx="1067592" cy="15971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46">
            <a:extLst>
              <a:ext uri="{FF2B5EF4-FFF2-40B4-BE49-F238E27FC236}">
                <a16:creationId xmlns="" xmlns:a16="http://schemas.microsoft.com/office/drawing/2014/main" id="{B66B0F97-7C47-4188-8FAC-0E04905E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769" y="5303615"/>
            <a:ext cx="347334" cy="13191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48">
            <a:extLst>
              <a:ext uri="{FF2B5EF4-FFF2-40B4-BE49-F238E27FC236}">
                <a16:creationId xmlns="" xmlns:a16="http://schemas.microsoft.com/office/drawing/2014/main" id="{1D2FF4AC-62E1-4BD8-B270-DF3B52AD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04" y="5286656"/>
            <a:ext cx="347334" cy="15713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41">
            <a:extLst>
              <a:ext uri="{FF2B5EF4-FFF2-40B4-BE49-F238E27FC236}">
                <a16:creationId xmlns="" xmlns:a16="http://schemas.microsoft.com/office/drawing/2014/main" id="{887D7F68-2A1A-4767-81EA-1BF855C7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430" y="5135651"/>
            <a:ext cx="343898" cy="1722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41">
            <a:extLst>
              <a:ext uri="{FF2B5EF4-FFF2-40B4-BE49-F238E27FC236}">
                <a16:creationId xmlns="" xmlns:a16="http://schemas.microsoft.com/office/drawing/2014/main" id="{E36BF37C-9C21-42E8-A3AD-DA05B1E7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683" y="5640611"/>
            <a:ext cx="349210" cy="115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5">
            <a:extLst>
              <a:ext uri="{FF2B5EF4-FFF2-40B4-BE49-F238E27FC236}">
                <a16:creationId xmlns="" xmlns:a16="http://schemas.microsoft.com/office/drawing/2014/main" id="{232084F8-AB6C-4BEC-8F4D-21083531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60" y="5702301"/>
            <a:ext cx="434481" cy="115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40669604-8911-4037-8863-17A86AA02B5A}"/>
              </a:ext>
            </a:extLst>
          </p:cNvPr>
          <p:cNvSpPr txBox="1"/>
          <p:nvPr/>
        </p:nvSpPr>
        <p:spPr>
          <a:xfrm>
            <a:off x="1267589" y="5996826"/>
            <a:ext cx="43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tr-T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Aybüke Meydan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İstanbul</a:t>
            </a:r>
            <a:r>
              <a:rPr kumimoji="0" lang="tr-T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Data Science Academy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Rectangle 40">
            <a:extLst>
              <a:ext uri="{FF2B5EF4-FFF2-40B4-BE49-F238E27FC236}">
                <a16:creationId xmlns="" xmlns:a16="http://schemas.microsoft.com/office/drawing/2014/main" id="{0F4AEC23-72EE-486C-90A3-94D760B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20" y="5702298"/>
            <a:ext cx="198061" cy="11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41">
            <a:extLst>
              <a:ext uri="{FF2B5EF4-FFF2-40B4-BE49-F238E27FC236}">
                <a16:creationId xmlns="" xmlns:a16="http://schemas.microsoft.com/office/drawing/2014/main" id="{971C661E-F5F2-4E93-8A59-940A1123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47" y="5702300"/>
            <a:ext cx="1732116" cy="115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41">
            <a:extLst>
              <a:ext uri="{FF2B5EF4-FFF2-40B4-BE49-F238E27FC236}">
                <a16:creationId xmlns="" xmlns:a16="http://schemas.microsoft.com/office/drawing/2014/main" id="{AE9F2ABD-E4B9-4B78-ABB3-854393BA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50" y="5329065"/>
            <a:ext cx="105463" cy="115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012" y="1844824"/>
            <a:ext cx="2854812" cy="47525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/>
              <a:t> </a:t>
            </a:r>
            <a:r>
              <a:rPr lang="tr-TR" sz="1800" dirty="0" smtClean="0"/>
              <a:t>In statsmodel,First R^2 that i got 0.548,after added my other features it become </a:t>
            </a:r>
            <a:r>
              <a:rPr lang="tr-TR" sz="1800" dirty="0" smtClean="0"/>
              <a:t>0.718.However,Cond </a:t>
            </a:r>
            <a:r>
              <a:rPr lang="tr-TR" sz="1800" dirty="0" smtClean="0"/>
              <a:t>No. is too </a:t>
            </a:r>
            <a:r>
              <a:rPr lang="tr-TR" sz="1800" dirty="0" smtClean="0"/>
              <a:t>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Val</a:t>
            </a:r>
            <a:r>
              <a:rPr lang="tr-TR" sz="1800" dirty="0" smtClean="0"/>
              <a:t>. R^2 of Ridge &gt; Val. R^2 of Lasso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 </a:t>
            </a:r>
            <a:r>
              <a:rPr lang="tr-TR" sz="1800" b="1" dirty="0" smtClean="0"/>
              <a:t>Ridge Regression has max r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b="1" dirty="0" smtClean="0"/>
              <a:t>MSE </a:t>
            </a:r>
            <a:r>
              <a:rPr lang="tr-TR" sz="1800" b="1" dirty="0" smtClean="0"/>
              <a:t>0,22</a:t>
            </a:r>
            <a:endParaRPr lang="tr-TR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In my future work,I will collect more data in website.</a:t>
            </a:r>
            <a:r>
              <a:rPr lang="tr-TR" sz="1800" dirty="0"/>
              <a:t> </a:t>
            </a:r>
            <a:endParaRPr lang="tr-TR" sz="1800" dirty="0" smtClean="0"/>
          </a:p>
          <a:p>
            <a:endParaRPr lang="tr-TR" dirty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107504" y="188640"/>
            <a:ext cx="8964686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FUTURE WORK</a:t>
            </a:r>
          </a:p>
          <a:p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&amp; CONCLUSİON </a:t>
            </a:r>
            <a:r>
              <a:rPr lang="tr-TR" sz="4800" dirty="0"/>
              <a:t>🏡</a:t>
            </a:r>
            <a:endParaRPr lang="tr-TR" sz="4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6084366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5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3"/>
          <p:cNvGrpSpPr/>
          <p:nvPr/>
        </p:nvGrpSpPr>
        <p:grpSpPr>
          <a:xfrm>
            <a:off x="-83349" y="2175699"/>
            <a:ext cx="1544378" cy="2257152"/>
            <a:chOff x="5393013" y="3664118"/>
            <a:chExt cx="1544378" cy="2257152"/>
          </a:xfrm>
        </p:grpSpPr>
        <p:sp>
          <p:nvSpPr>
            <p:cNvPr id="20" name="Oval 19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83"/>
          <p:cNvGrpSpPr/>
          <p:nvPr/>
        </p:nvGrpSpPr>
        <p:grpSpPr>
          <a:xfrm>
            <a:off x="7565027" y="2431411"/>
            <a:ext cx="1544378" cy="2257152"/>
            <a:chOff x="5393013" y="3664118"/>
            <a:chExt cx="1544378" cy="2257152"/>
          </a:xfrm>
        </p:grpSpPr>
        <p:sp>
          <p:nvSpPr>
            <p:cNvPr id="31" name="Oval 30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33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38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" name="Group 86"/>
          <p:cNvGrpSpPr/>
          <p:nvPr/>
        </p:nvGrpSpPr>
        <p:grpSpPr>
          <a:xfrm>
            <a:off x="666166" y="2688021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54" name="Oval 5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6"/>
          <p:cNvGrpSpPr/>
          <p:nvPr/>
        </p:nvGrpSpPr>
        <p:grpSpPr>
          <a:xfrm>
            <a:off x="402270" y="2302281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57" name="Oval 5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86"/>
          <p:cNvGrpSpPr/>
          <p:nvPr/>
        </p:nvGrpSpPr>
        <p:grpSpPr>
          <a:xfrm>
            <a:off x="292495" y="3039906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63" name="Oval 62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86"/>
          <p:cNvGrpSpPr/>
          <p:nvPr/>
        </p:nvGrpSpPr>
        <p:grpSpPr>
          <a:xfrm>
            <a:off x="7836751" y="3397538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69" name="Oval 68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86"/>
          <p:cNvGrpSpPr/>
          <p:nvPr/>
        </p:nvGrpSpPr>
        <p:grpSpPr>
          <a:xfrm>
            <a:off x="8558028" y="2714117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75" name="Oval 74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86"/>
          <p:cNvGrpSpPr/>
          <p:nvPr/>
        </p:nvGrpSpPr>
        <p:grpSpPr>
          <a:xfrm>
            <a:off x="7955346" y="2638732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78" name="Oval 77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86"/>
          <p:cNvGrpSpPr/>
          <p:nvPr/>
        </p:nvGrpSpPr>
        <p:grpSpPr>
          <a:xfrm>
            <a:off x="8193877" y="3001526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81" name="Oval 80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6"/>
          <p:cNvGrpSpPr/>
          <p:nvPr/>
        </p:nvGrpSpPr>
        <p:grpSpPr>
          <a:xfrm>
            <a:off x="1100240" y="3100247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8657962" y="3337197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87" name="Oval 8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Metin Yer Tutucusu 89"/>
          <p:cNvSpPr>
            <a:spLocks noGrp="1"/>
          </p:cNvSpPr>
          <p:nvPr>
            <p:ph type="body" idx="1"/>
          </p:nvPr>
        </p:nvSpPr>
        <p:spPr>
          <a:xfrm>
            <a:off x="1691679" y="1625466"/>
            <a:ext cx="5760641" cy="133588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Problem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 : We </a:t>
            </a:r>
            <a:r>
              <a:rPr lang="tr-TR" sz="2800" dirty="0">
                <a:solidFill>
                  <a:schemeClr val="accent3">
                    <a:lumMod val="50000"/>
                  </a:schemeClr>
                </a:solidFill>
              </a:rPr>
              <a:t>will rent a house from Sariyer and we want to estimate the rent of a house with the appropriate criteria we think in our minds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tr-TR" sz="2800" b="1" dirty="0"/>
          </a:p>
        </p:txBody>
      </p:sp>
      <p:sp>
        <p:nvSpPr>
          <p:cNvPr id="91" name="Başlık 90"/>
          <p:cNvSpPr>
            <a:spLocks noGrp="1"/>
          </p:cNvSpPr>
          <p:nvPr>
            <p:ph type="title"/>
          </p:nvPr>
        </p:nvSpPr>
        <p:spPr>
          <a:xfrm>
            <a:off x="79799" y="332657"/>
            <a:ext cx="8905100" cy="72007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tr-TR" b="0" dirty="0"/>
              <a:t>🏡</a:t>
            </a:r>
            <a:r>
              <a:rPr lang="tr-TR" dirty="0" smtClean="0"/>
              <a:t> INTRODUCTİON </a:t>
            </a:r>
            <a:r>
              <a:rPr lang="tr-TR" b="0" dirty="0"/>
              <a:t>🏡</a:t>
            </a:r>
            <a:r>
              <a:rPr lang="tr-TR" dirty="0" smtClean="0"/>
              <a:t> </a:t>
            </a:r>
            <a:endParaRPr lang="tr-TR" dirty="0"/>
          </a:p>
        </p:txBody>
      </p:sp>
      <p:grpSp>
        <p:nvGrpSpPr>
          <p:cNvPr id="92" name="Group 83"/>
          <p:cNvGrpSpPr/>
          <p:nvPr/>
        </p:nvGrpSpPr>
        <p:grpSpPr>
          <a:xfrm>
            <a:off x="3941467" y="4288530"/>
            <a:ext cx="1544378" cy="2257152"/>
            <a:chOff x="5393013" y="3664118"/>
            <a:chExt cx="1544378" cy="2257152"/>
          </a:xfrm>
        </p:grpSpPr>
        <p:sp>
          <p:nvSpPr>
            <p:cNvPr id="93" name="Oval 92"/>
            <p:cNvSpPr/>
            <p:nvPr/>
          </p:nvSpPr>
          <p:spPr>
            <a:xfrm>
              <a:off x="5628639" y="5788281"/>
              <a:ext cx="1035757" cy="132989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3"/>
            <p:cNvGrpSpPr/>
            <p:nvPr/>
          </p:nvGrpSpPr>
          <p:grpSpPr>
            <a:xfrm>
              <a:off x="5393013" y="3664118"/>
              <a:ext cx="1544378" cy="2167351"/>
              <a:chOff x="2388077" y="3311504"/>
              <a:chExt cx="1130796" cy="1586938"/>
            </a:xfrm>
          </p:grpSpPr>
          <p:grpSp>
            <p:nvGrpSpPr>
              <p:cNvPr id="95" name="Group 21"/>
              <p:cNvGrpSpPr/>
              <p:nvPr/>
            </p:nvGrpSpPr>
            <p:grpSpPr>
              <a:xfrm>
                <a:off x="2730727" y="3983119"/>
                <a:ext cx="447739" cy="915323"/>
                <a:chOff x="5514975" y="3346451"/>
                <a:chExt cx="606426" cy="898525"/>
              </a:xfrm>
            </p:grpSpPr>
            <p:sp>
              <p:nvSpPr>
                <p:cNvPr id="100" name="Freeform 11"/>
                <p:cNvSpPr>
                  <a:spLocks/>
                </p:cNvSpPr>
                <p:nvPr/>
              </p:nvSpPr>
              <p:spPr bwMode="auto">
                <a:xfrm>
                  <a:off x="5713413" y="3346451"/>
                  <a:ext cx="165100" cy="898525"/>
                </a:xfrm>
                <a:custGeom>
                  <a:avLst/>
                  <a:gdLst>
                    <a:gd name="T0" fmla="*/ 0 w 104"/>
                    <a:gd name="T1" fmla="*/ 566 h 566"/>
                    <a:gd name="T2" fmla="*/ 30 w 104"/>
                    <a:gd name="T3" fmla="*/ 0 h 566"/>
                    <a:gd name="T4" fmla="*/ 78 w 104"/>
                    <a:gd name="T5" fmla="*/ 0 h 566"/>
                    <a:gd name="T6" fmla="*/ 104 w 104"/>
                    <a:gd name="T7" fmla="*/ 566 h 566"/>
                    <a:gd name="T8" fmla="*/ 0 w 104"/>
                    <a:gd name="T9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66">
                      <a:moveTo>
                        <a:pt x="0" y="566"/>
                      </a:moveTo>
                      <a:lnTo>
                        <a:pt x="30" y="0"/>
                      </a:lnTo>
                      <a:lnTo>
                        <a:pt x="78" y="0"/>
                      </a:lnTo>
                      <a:lnTo>
                        <a:pt x="104" y="566"/>
                      </a:lnTo>
                      <a:lnTo>
                        <a:pt x="0" y="56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3"/>
                <p:cNvSpPr>
                  <a:spLocks/>
                </p:cNvSpPr>
                <p:nvPr/>
              </p:nvSpPr>
              <p:spPr bwMode="auto">
                <a:xfrm>
                  <a:off x="5514975" y="3541713"/>
                  <a:ext cx="319088" cy="323850"/>
                </a:xfrm>
                <a:custGeom>
                  <a:avLst/>
                  <a:gdLst>
                    <a:gd name="T0" fmla="*/ 161 w 201"/>
                    <a:gd name="T1" fmla="*/ 204 h 204"/>
                    <a:gd name="T2" fmla="*/ 0 w 201"/>
                    <a:gd name="T3" fmla="*/ 18 h 204"/>
                    <a:gd name="T4" fmla="*/ 18 w 201"/>
                    <a:gd name="T5" fmla="*/ 0 h 204"/>
                    <a:gd name="T6" fmla="*/ 201 w 201"/>
                    <a:gd name="T7" fmla="*/ 166 h 204"/>
                    <a:gd name="T8" fmla="*/ 161 w 201"/>
                    <a:gd name="T9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204">
                      <a:moveTo>
                        <a:pt x="161" y="204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201" y="166"/>
                      </a:lnTo>
                      <a:lnTo>
                        <a:pt x="161" y="204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"/>
                <p:cNvSpPr>
                  <a:spLocks/>
                </p:cNvSpPr>
                <p:nvPr/>
              </p:nvSpPr>
              <p:spPr bwMode="auto">
                <a:xfrm>
                  <a:off x="5786438" y="3592513"/>
                  <a:ext cx="334963" cy="311150"/>
                </a:xfrm>
                <a:custGeom>
                  <a:avLst/>
                  <a:gdLst>
                    <a:gd name="T0" fmla="*/ 0 w 211"/>
                    <a:gd name="T1" fmla="*/ 152 h 196"/>
                    <a:gd name="T2" fmla="*/ 193 w 211"/>
                    <a:gd name="T3" fmla="*/ 0 h 196"/>
                    <a:gd name="T4" fmla="*/ 211 w 211"/>
                    <a:gd name="T5" fmla="*/ 20 h 196"/>
                    <a:gd name="T6" fmla="*/ 40 w 211"/>
                    <a:gd name="T7" fmla="*/ 196 h 196"/>
                    <a:gd name="T8" fmla="*/ 0 w 211"/>
                    <a:gd name="T9" fmla="*/ 1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196">
                      <a:moveTo>
                        <a:pt x="0" y="152"/>
                      </a:moveTo>
                      <a:lnTo>
                        <a:pt x="193" y="0"/>
                      </a:lnTo>
                      <a:lnTo>
                        <a:pt x="211" y="20"/>
                      </a:lnTo>
                      <a:lnTo>
                        <a:pt x="40" y="196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6" name="Oval 5"/>
              <p:cNvSpPr>
                <a:spLocks noChangeArrowheads="1"/>
              </p:cNvSpPr>
              <p:nvPr/>
            </p:nvSpPr>
            <p:spPr bwMode="auto">
              <a:xfrm>
                <a:off x="2388077" y="3719813"/>
                <a:ext cx="596385" cy="5981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2507534" y="3311504"/>
                <a:ext cx="596385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7"/>
              <p:cNvSpPr>
                <a:spLocks noChangeArrowheads="1"/>
              </p:cNvSpPr>
              <p:nvPr/>
            </p:nvSpPr>
            <p:spPr bwMode="auto">
              <a:xfrm>
                <a:off x="2827732" y="3396683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10"/>
              <p:cNvSpPr>
                <a:spLocks noChangeArrowheads="1"/>
              </p:cNvSpPr>
              <p:nvPr/>
            </p:nvSpPr>
            <p:spPr bwMode="auto">
              <a:xfrm>
                <a:off x="2918895" y="3762384"/>
                <a:ext cx="599978" cy="5945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86"/>
          <p:cNvGrpSpPr/>
          <p:nvPr/>
        </p:nvGrpSpPr>
        <p:grpSpPr>
          <a:xfrm>
            <a:off x="4213191" y="5216919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04" name="Oval 103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86"/>
          <p:cNvGrpSpPr/>
          <p:nvPr/>
        </p:nvGrpSpPr>
        <p:grpSpPr>
          <a:xfrm>
            <a:off x="5013291" y="5279042"/>
            <a:ext cx="271059" cy="269082"/>
            <a:chOff x="1865005" y="5608969"/>
            <a:chExt cx="271059" cy="269082"/>
          </a:xfrm>
          <a:solidFill>
            <a:schemeClr val="accent2">
              <a:lumMod val="50000"/>
            </a:schemeClr>
          </a:solidFill>
        </p:grpSpPr>
        <p:sp>
          <p:nvSpPr>
            <p:cNvPr id="107" name="Oval 106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86"/>
          <p:cNvGrpSpPr/>
          <p:nvPr/>
        </p:nvGrpSpPr>
        <p:grpSpPr>
          <a:xfrm>
            <a:off x="4584081" y="4904317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110" name="Oval 109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86"/>
          <p:cNvGrpSpPr/>
          <p:nvPr/>
        </p:nvGrpSpPr>
        <p:grpSpPr>
          <a:xfrm>
            <a:off x="4331786" y="4526417"/>
            <a:ext cx="271059" cy="269082"/>
            <a:chOff x="1865005" y="5608969"/>
            <a:chExt cx="271059" cy="269082"/>
          </a:xfrm>
          <a:solidFill>
            <a:srgbClr val="C00000"/>
          </a:solidFill>
        </p:grpSpPr>
        <p:sp>
          <p:nvSpPr>
            <p:cNvPr id="113" name="Oval 112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86"/>
          <p:cNvGrpSpPr/>
          <p:nvPr/>
        </p:nvGrpSpPr>
        <p:grpSpPr>
          <a:xfrm>
            <a:off x="4876241" y="4560017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16" name="Oval 115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86"/>
          <p:cNvGrpSpPr/>
          <p:nvPr/>
        </p:nvGrpSpPr>
        <p:grpSpPr>
          <a:xfrm>
            <a:off x="958571" y="2431411"/>
            <a:ext cx="271059" cy="269082"/>
            <a:chOff x="1865005" y="5608969"/>
            <a:chExt cx="271059" cy="269082"/>
          </a:xfrm>
          <a:solidFill>
            <a:srgbClr val="FF0000"/>
          </a:solidFill>
        </p:grpSpPr>
        <p:sp>
          <p:nvSpPr>
            <p:cNvPr id="119" name="Oval 118"/>
            <p:cNvSpPr/>
            <p:nvPr/>
          </p:nvSpPr>
          <p:spPr>
            <a:xfrm>
              <a:off x="1865005" y="5832332"/>
              <a:ext cx="27105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7"/>
            <p:cNvSpPr>
              <a:spLocks noChangeArrowheads="1"/>
            </p:cNvSpPr>
            <p:nvPr/>
          </p:nvSpPr>
          <p:spPr bwMode="auto">
            <a:xfrm>
              <a:off x="1869661" y="5608969"/>
              <a:ext cx="249469" cy="24722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Metin Yer Tutucusu 89"/>
          <p:cNvSpPr txBox="1">
            <a:spLocks/>
          </p:cNvSpPr>
          <p:nvPr/>
        </p:nvSpPr>
        <p:spPr>
          <a:xfrm>
            <a:off x="1899682" y="3101014"/>
            <a:ext cx="5224374" cy="1145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Solution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dirty="0">
                <a:solidFill>
                  <a:schemeClr val="accent3">
                    <a:lumMod val="50000"/>
                  </a:schemeClr>
                </a:solidFill>
              </a:rPr>
              <a:t>: Collecting and analyzing data from real estate sites</a:t>
            </a:r>
            <a:r>
              <a:rPr lang="tr-TR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7824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90"/>
          <p:cNvSpPr txBox="1">
            <a:spLocks/>
          </p:cNvSpPr>
          <p:nvPr/>
        </p:nvSpPr>
        <p:spPr>
          <a:xfrm>
            <a:off x="88959" y="332657"/>
            <a:ext cx="8905100" cy="720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b="0" dirty="0" smtClean="0"/>
              <a:t>🏡</a:t>
            </a:r>
            <a:r>
              <a:rPr lang="tr-TR" dirty="0" smtClean="0"/>
              <a:t> DATA </a:t>
            </a:r>
            <a:r>
              <a:rPr lang="tr-TR" b="0" dirty="0" smtClean="0"/>
              <a:t>🏡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" y="1268760"/>
            <a:ext cx="8905100" cy="5040560"/>
          </a:xfrm>
          <a:prstGeom prst="rect">
            <a:avLst/>
          </a:prstGeom>
        </p:spPr>
      </p:pic>
      <p:sp>
        <p:nvSpPr>
          <p:cNvPr id="10" name="Aşağı Ok 9"/>
          <p:cNvSpPr/>
          <p:nvPr/>
        </p:nvSpPr>
        <p:spPr>
          <a:xfrm>
            <a:off x="8604448" y="1052736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 rot="20616367">
            <a:off x="8028384" y="69269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TARGET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373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64686" cy="151216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tr-TR" sz="4800" dirty="0" smtClean="0"/>
              <a:t>🏡 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DATA &amp; METHODOLOGY </a:t>
            </a:r>
            <a:r>
              <a:rPr lang="tr-TR" sz="4800" dirty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07504" y="1844824"/>
            <a:ext cx="5328592" cy="4896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1. DATA COLLECTİNG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2. DATA PREPROCESSİNG 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3. FEATURE ENGINEERING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4. STATISTICAL MODELLİNG WITH OLS &amp; REGRESSİON MODELS</a:t>
            </a:r>
          </a:p>
          <a:p>
            <a:pPr algn="ctr"/>
            <a:endParaRPr lang="tr-TR" sz="2400" b="1" dirty="0" smtClean="0">
              <a:solidFill>
                <a:schemeClr val="tx1"/>
              </a:solidFill>
            </a:endParaRPr>
          </a:p>
          <a:p>
            <a:pPr algn="ctr"/>
            <a:r>
              <a:rPr lang="tr-TR" sz="2400" b="1" dirty="0" smtClean="0">
                <a:solidFill>
                  <a:schemeClr val="tx1"/>
                </a:solidFill>
              </a:rPr>
              <a:t>5. CONCLUSION &amp; FUTURE WORKS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Aşağı Ok 13"/>
          <p:cNvSpPr/>
          <p:nvPr/>
        </p:nvSpPr>
        <p:spPr>
          <a:xfrm>
            <a:off x="2843808" y="2747539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Aşağı Ok 27"/>
          <p:cNvSpPr/>
          <p:nvPr/>
        </p:nvSpPr>
        <p:spPr>
          <a:xfrm>
            <a:off x="2843808" y="341642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Aşağı Ok 28"/>
          <p:cNvSpPr/>
          <p:nvPr/>
        </p:nvSpPr>
        <p:spPr>
          <a:xfrm>
            <a:off x="2843808" y="412339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Aşağı Ok 29"/>
          <p:cNvSpPr/>
          <p:nvPr/>
        </p:nvSpPr>
        <p:spPr>
          <a:xfrm>
            <a:off x="2843808" y="5271634"/>
            <a:ext cx="252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31" y="1687421"/>
            <a:ext cx="3624169" cy="505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107504" y="188641"/>
            <a:ext cx="8712968" cy="645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Correlation Matrix </a:t>
            </a:r>
            <a:r>
              <a:rPr lang="tr-TR" sz="4800" dirty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4098"/>
            <a:ext cx="8928992" cy="60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964686" cy="151216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tr-TR" sz="4800" dirty="0" smtClean="0"/>
              <a:t>🏡 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EDA </a:t>
            </a:r>
            <a:r>
              <a:rPr lang="tr-TR" sz="4800" dirty="0" smtClean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15420"/>
            <a:ext cx="3558125" cy="241467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200247" cy="259308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47819"/>
            <a:ext cx="2664296" cy="232154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19745"/>
            <a:ext cx="4102864" cy="25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" y="1700808"/>
            <a:ext cx="4592339" cy="2836912"/>
          </a:xfrm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107504" y="188640"/>
            <a:ext cx="8964686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smtClean="0"/>
              <a:t>🏡 </a:t>
            </a:r>
            <a:r>
              <a:rPr lang="tr-TR" sz="4800" smtClean="0">
                <a:solidFill>
                  <a:schemeClr val="accent3">
                    <a:lumMod val="50000"/>
                  </a:schemeClr>
                </a:solidFill>
              </a:rPr>
              <a:t>EDA </a:t>
            </a:r>
            <a:r>
              <a:rPr lang="tr-TR" sz="4800" smtClean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735266"/>
            <a:ext cx="4272671" cy="263779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546330"/>
            <a:ext cx="3744415" cy="231166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0" y="4546329"/>
            <a:ext cx="4032450" cy="23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07504" y="188640"/>
            <a:ext cx="8964686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/>
              <a:t>🏡 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FEATURE ENGINEERING </a:t>
            </a:r>
            <a:r>
              <a:rPr lang="tr-TR" sz="4800" dirty="0" smtClean="0"/>
              <a:t>🏡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23528" y="1988840"/>
            <a:ext cx="4032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Using the </a:t>
            </a:r>
            <a:r>
              <a:rPr lang="tr-TR" i="1" dirty="0" smtClean="0"/>
              <a:t>Definition</a:t>
            </a:r>
            <a:r>
              <a:rPr lang="tr-TR" dirty="0" smtClean="0"/>
              <a:t> </a:t>
            </a:r>
            <a:r>
              <a:rPr lang="tr-TR" dirty="0"/>
              <a:t>feature, I have produced new features called "proximity to the subway", "Bosphorus view", "furnished", "terrace" from the articles written by people on house advertisements.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With the Dummy variable, I assigned celly_floortype, the warm-up type of the house, the location properties to numerical values and I divided them all into smaller categories in order to avoid too many features.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In total, I had 20 features, and I used 18 of this.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67" y="1700809"/>
            <a:ext cx="40012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1564" y="244464"/>
            <a:ext cx="8964686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RESULTS </a:t>
            </a:r>
            <a:r>
              <a:rPr lang="tr-TR" sz="4800" dirty="0"/>
              <a:t>🏡</a:t>
            </a:r>
            <a:r>
              <a:rPr lang="tr-TR" sz="4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tr-TR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26651" y="1162755"/>
            <a:ext cx="4608512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OLS Results After Adding Features :</a:t>
            </a:r>
          </a:p>
          <a:p>
            <a:endParaRPr lang="tr-TR" sz="2000" dirty="0" smtClean="0"/>
          </a:p>
          <a:p>
            <a:r>
              <a:rPr lang="tr-TR" sz="2000" dirty="0" smtClean="0"/>
              <a:t>R^2=0.696         Adj.R^2=0.691</a:t>
            </a:r>
          </a:p>
          <a:p>
            <a:endParaRPr lang="tr-TR" sz="2000" dirty="0" smtClean="0"/>
          </a:p>
          <a:p>
            <a:r>
              <a:rPr lang="tr-TR" sz="2000" b="1" dirty="0" smtClean="0"/>
              <a:t>Regression Model Scores :</a:t>
            </a:r>
          </a:p>
          <a:p>
            <a:endParaRPr lang="tr-TR" sz="2000" dirty="0" smtClean="0"/>
          </a:p>
          <a:p>
            <a:r>
              <a:rPr lang="tr-TR" sz="2000" dirty="0"/>
              <a:t>R^2 score of </a:t>
            </a:r>
            <a:r>
              <a:rPr lang="tr-TR" sz="2000" i="1" dirty="0" smtClean="0"/>
              <a:t>Simp.Linear regression </a:t>
            </a:r>
            <a:r>
              <a:rPr lang="tr-TR" sz="2000" dirty="0"/>
              <a:t>: </a:t>
            </a:r>
            <a:r>
              <a:rPr lang="tr-TR" sz="2000" b="1" dirty="0" smtClean="0"/>
              <a:t>0.6836 (Cond No. </a:t>
            </a:r>
            <a:r>
              <a:rPr lang="tr-TR" sz="2000" b="1" dirty="0"/>
              <a:t>i</a:t>
            </a:r>
            <a:r>
              <a:rPr lang="tr-TR" sz="2000" b="1" dirty="0" smtClean="0"/>
              <a:t>s too high!)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tr-TR" sz="2000" dirty="0" smtClean="0"/>
              <a:t>R^2 </a:t>
            </a:r>
            <a:r>
              <a:rPr lang="tr-TR" sz="2000" dirty="0"/>
              <a:t>score of </a:t>
            </a:r>
            <a:r>
              <a:rPr lang="tr-TR" sz="2000" i="1" dirty="0" smtClean="0"/>
              <a:t>Lasso </a:t>
            </a:r>
            <a:r>
              <a:rPr lang="tr-TR" sz="2000" i="1" dirty="0"/>
              <a:t>regression </a:t>
            </a:r>
            <a:r>
              <a:rPr lang="tr-TR" sz="2000" dirty="0"/>
              <a:t>: </a:t>
            </a:r>
            <a:r>
              <a:rPr lang="tr-TR" sz="2000" b="1" dirty="0" smtClean="0"/>
              <a:t>0.44</a:t>
            </a:r>
          </a:p>
          <a:p>
            <a:endParaRPr lang="tr-TR" sz="2000" b="1" dirty="0" smtClean="0"/>
          </a:p>
          <a:p>
            <a:r>
              <a:rPr lang="tr-TR" sz="2000" dirty="0" smtClean="0"/>
              <a:t>R^2 </a:t>
            </a:r>
            <a:r>
              <a:rPr lang="tr-TR" sz="2000" dirty="0"/>
              <a:t>score of </a:t>
            </a:r>
            <a:r>
              <a:rPr lang="tr-TR" sz="2000" i="1" dirty="0" smtClean="0"/>
              <a:t>Ridge regression </a:t>
            </a:r>
            <a:r>
              <a:rPr lang="tr-TR" sz="2000" dirty="0"/>
              <a:t>: </a:t>
            </a:r>
            <a:r>
              <a:rPr lang="tr-TR" sz="2000" b="1" dirty="0" smtClean="0"/>
              <a:t>0.6833</a:t>
            </a:r>
            <a:endParaRPr lang="tr-TR" sz="2000" b="1" dirty="0" smtClean="0"/>
          </a:p>
          <a:p>
            <a:endParaRPr lang="tr-TR" sz="2000" b="1" dirty="0"/>
          </a:p>
          <a:p>
            <a:r>
              <a:rPr lang="tr-TR" sz="2000" dirty="0"/>
              <a:t>R^2 score of </a:t>
            </a:r>
            <a:r>
              <a:rPr lang="tr-TR" sz="2000" i="1" dirty="0" smtClean="0"/>
              <a:t>Poly. </a:t>
            </a:r>
            <a:r>
              <a:rPr lang="tr-TR" sz="2000" i="1" dirty="0"/>
              <a:t>regression </a:t>
            </a:r>
            <a:r>
              <a:rPr lang="tr-TR" sz="2000" dirty="0"/>
              <a:t>: </a:t>
            </a:r>
            <a:r>
              <a:rPr lang="tr-TR" sz="2000" b="1" dirty="0" smtClean="0"/>
              <a:t>-410</a:t>
            </a:r>
          </a:p>
          <a:p>
            <a:endParaRPr lang="tr-TR" sz="2000" dirty="0"/>
          </a:p>
          <a:p>
            <a:r>
              <a:rPr lang="tr-TR" sz="2000" dirty="0" smtClean="0"/>
              <a:t>Test R^2 </a:t>
            </a:r>
            <a:r>
              <a:rPr lang="tr-TR" sz="2000" dirty="0"/>
              <a:t>Score </a:t>
            </a:r>
            <a:r>
              <a:rPr lang="tr-TR" sz="2000" dirty="0" smtClean="0"/>
              <a:t>for </a:t>
            </a:r>
            <a:r>
              <a:rPr lang="tr-TR" sz="2000" dirty="0"/>
              <a:t>Best Model: </a:t>
            </a:r>
            <a:r>
              <a:rPr lang="tr-TR" sz="2000" b="1" dirty="0" smtClean="0"/>
              <a:t>0.6949</a:t>
            </a:r>
            <a:endParaRPr lang="tr-TR" sz="2000" b="1" dirty="0" smtClean="0"/>
          </a:p>
          <a:p>
            <a:endParaRPr lang="tr-TR" sz="2000" b="1" dirty="0"/>
          </a:p>
          <a:p>
            <a:endParaRPr lang="tr-TR" sz="20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6644"/>
            <a:ext cx="3930194" cy="53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319</Words>
  <Application>Microsoft Office PowerPoint</Application>
  <PresentationFormat>Ekran Gösterisi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PowerPoint Sunusu</vt:lpstr>
      <vt:lpstr>🏡 INTRODUCTİON 🏡 </vt:lpstr>
      <vt:lpstr>PowerPoint Sunusu</vt:lpstr>
      <vt:lpstr>      🏡 DATA &amp; METHODOLOGY 🏡</vt:lpstr>
      <vt:lpstr>PowerPoint Sunusu</vt:lpstr>
      <vt:lpstr>🏡 EDA 🏡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Aybüke Meydan</dc:creator>
  <cp:lastModifiedBy>Windows Kullanıcısı</cp:lastModifiedBy>
  <cp:revision>46</cp:revision>
  <dcterms:created xsi:type="dcterms:W3CDTF">2020-07-14T15:03:43Z</dcterms:created>
  <dcterms:modified xsi:type="dcterms:W3CDTF">2020-07-23T19:09:13Z</dcterms:modified>
</cp:coreProperties>
</file>