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5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53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31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99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372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37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46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614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77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81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53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54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28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3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43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2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46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C88A0-80E7-4F99-B3A8-62A5ED9B898D}" type="datetimeFigureOut">
              <a:rPr lang="tr-TR" smtClean="0"/>
              <a:t>2.09.2020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2FA6E0-8715-4976-851E-CB59E07CDF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52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39FA577-9CC4-494C-A609-8C4A5B37D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445D4D0-E426-4813-A9EB-B1F9894CFC17}"/>
              </a:ext>
            </a:extLst>
          </p:cNvPr>
          <p:cNvSpPr txBox="1"/>
          <p:nvPr/>
        </p:nvSpPr>
        <p:spPr>
          <a:xfrm>
            <a:off x="2677886" y="653143"/>
            <a:ext cx="7212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Broadway" panose="04040905080B02020502" pitchFamily="82" charset="0"/>
              </a:rPr>
              <a:t>Prediction</a:t>
            </a:r>
            <a:r>
              <a:rPr lang="tr-TR" sz="4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  </a:t>
            </a:r>
            <a:r>
              <a:rPr lang="tr-TR" sz="48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Broadway" panose="04040905080B02020502" pitchFamily="82" charset="0"/>
              </a:rPr>
              <a:t>Hotel </a:t>
            </a:r>
            <a:r>
              <a:rPr lang="tr-TR" sz="4800" b="1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Broadway" panose="04040905080B02020502" pitchFamily="82" charset="0"/>
              </a:rPr>
              <a:t>Booking</a:t>
            </a:r>
            <a:r>
              <a:rPr lang="tr-TR" sz="48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Broadway" panose="04040905080B02020502" pitchFamily="82" charset="0"/>
              </a:rPr>
              <a:t> </a:t>
            </a:r>
            <a:r>
              <a:rPr lang="tr-TR" sz="4800" b="1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Broadway" panose="04040905080B02020502" pitchFamily="82" charset="0"/>
              </a:rPr>
              <a:t>Cancellation</a:t>
            </a:r>
            <a:endParaRPr lang="tr-TR" sz="4800" dirty="0">
              <a:solidFill>
                <a:schemeClr val="accent3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08FBE54-BA34-4011-9AB1-5E15BF4C02FC}"/>
              </a:ext>
            </a:extLst>
          </p:cNvPr>
          <p:cNvSpPr txBox="1"/>
          <p:nvPr/>
        </p:nvSpPr>
        <p:spPr>
          <a:xfrm>
            <a:off x="8966718" y="5974024"/>
            <a:ext cx="332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Broadway" panose="04040905080B02020502" pitchFamily="82" charset="0"/>
              </a:rPr>
              <a:t>AYBÜKE MEYDAN</a:t>
            </a:r>
          </a:p>
        </p:txBody>
      </p:sp>
    </p:spTree>
    <p:extLst>
      <p:ext uri="{BB962C8B-B14F-4D97-AF65-F5344CB8AC3E}">
        <p14:creationId xmlns:p14="http://schemas.microsoft.com/office/powerpoint/2010/main" val="136913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9E875E-D0CF-489D-8058-D5129822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2174"/>
            <a:ext cx="8534400" cy="1218758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latin typeface="Broadway" panose="04040905080B02020502" pitchFamily="82" charset="0"/>
              </a:rPr>
              <a:t>INTRODUCTION &amp; DATA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46BACD-C255-4E03-BD5C-AF65E384F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0" y="1380933"/>
            <a:ext cx="5099304" cy="418944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C18808C-81AE-425D-AB4F-7CE0D031ACA9}"/>
              </a:ext>
            </a:extLst>
          </p:cNvPr>
          <p:cNvSpPr txBox="1"/>
          <p:nvPr/>
        </p:nvSpPr>
        <p:spPr>
          <a:xfrm>
            <a:off x="6438122" y="1492898"/>
            <a:ext cx="5421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Problem :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Knowing whether the guest will cancel their reservation helps hotels take action. Hotels adjust their spending accordingly.</a:t>
            </a:r>
            <a:r>
              <a:rPr lang="tr-TR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87073F8-9AD7-4490-A2AD-7EF122149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51" y="2995126"/>
            <a:ext cx="5099304" cy="3700699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7E74E64-9693-467B-A2F7-C55311CE5AC9}"/>
              </a:ext>
            </a:extLst>
          </p:cNvPr>
          <p:cNvSpPr txBox="1"/>
          <p:nvPr/>
        </p:nvSpPr>
        <p:spPr>
          <a:xfrm>
            <a:off x="903391" y="5915608"/>
            <a:ext cx="250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/>
              <a:t>Not </a:t>
            </a:r>
            <a:r>
              <a:rPr lang="tr-TR" i="1" dirty="0" err="1"/>
              <a:t>Canceled</a:t>
            </a:r>
            <a:r>
              <a:rPr lang="tr-TR" i="1" dirty="0"/>
              <a:t> : % 73</a:t>
            </a:r>
          </a:p>
          <a:p>
            <a:r>
              <a:rPr lang="tr-TR" i="1" dirty="0" err="1"/>
              <a:t>Canceled</a:t>
            </a:r>
            <a:r>
              <a:rPr lang="tr-TR" i="1" dirty="0"/>
              <a:t> : % 27      </a:t>
            </a:r>
          </a:p>
        </p:txBody>
      </p:sp>
    </p:spTree>
    <p:extLst>
      <p:ext uri="{BB962C8B-B14F-4D97-AF65-F5344CB8AC3E}">
        <p14:creationId xmlns:p14="http://schemas.microsoft.com/office/powerpoint/2010/main" val="403329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34C74D8-4770-4238-8E99-CAB02FD845BE}"/>
              </a:ext>
            </a:extLst>
          </p:cNvPr>
          <p:cNvSpPr txBox="1"/>
          <p:nvPr/>
        </p:nvSpPr>
        <p:spPr>
          <a:xfrm>
            <a:off x="4670071" y="188344"/>
            <a:ext cx="364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Broadway" panose="04040905080B02020502" pitchFamily="82" charset="0"/>
              </a:rPr>
              <a:t>METHADOLOGY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10848C4-6C79-489B-A854-3C10E8DD0B80}"/>
              </a:ext>
            </a:extLst>
          </p:cNvPr>
          <p:cNvSpPr txBox="1"/>
          <p:nvPr/>
        </p:nvSpPr>
        <p:spPr>
          <a:xfrm>
            <a:off x="1710813" y="1307691"/>
            <a:ext cx="91833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tr-TR" sz="2400" b="1" dirty="0">
                <a:solidFill>
                  <a:schemeClr val="tx1"/>
                </a:solidFill>
              </a:rPr>
              <a:t>DATA CLEANING</a:t>
            </a:r>
          </a:p>
          <a:p>
            <a:pPr algn="ctr"/>
            <a:endParaRPr lang="tr-TR" sz="2400" b="1" dirty="0">
              <a:solidFill>
                <a:schemeClr val="tx1"/>
              </a:solidFill>
            </a:endParaRPr>
          </a:p>
          <a:p>
            <a:pPr algn="ctr"/>
            <a:endParaRPr lang="tr-TR" sz="2400" b="1" dirty="0">
              <a:solidFill>
                <a:schemeClr val="tx1"/>
              </a:solidFill>
            </a:endParaRPr>
          </a:p>
          <a:p>
            <a:pPr algn="ctr"/>
            <a:r>
              <a:rPr lang="tr-TR" sz="2400" b="1" dirty="0">
                <a:solidFill>
                  <a:schemeClr val="tx1"/>
                </a:solidFill>
              </a:rPr>
              <a:t>2. DATA PRE-PROCESSİNG </a:t>
            </a:r>
          </a:p>
          <a:p>
            <a:pPr algn="ctr"/>
            <a:endParaRPr lang="tr-TR" sz="2400" b="1" dirty="0">
              <a:solidFill>
                <a:schemeClr val="tx1"/>
              </a:solidFill>
            </a:endParaRPr>
          </a:p>
          <a:p>
            <a:pPr algn="ctr"/>
            <a:endParaRPr lang="tr-TR" sz="2400" b="1" dirty="0">
              <a:solidFill>
                <a:schemeClr val="tx1"/>
              </a:solidFill>
            </a:endParaRPr>
          </a:p>
          <a:p>
            <a:pPr algn="ctr"/>
            <a:r>
              <a:rPr lang="tr-TR" sz="2400" b="1" dirty="0">
                <a:solidFill>
                  <a:schemeClr val="tx1"/>
                </a:solidFill>
              </a:rPr>
              <a:t>3. FEATURE ENGINEERING</a:t>
            </a:r>
          </a:p>
          <a:p>
            <a:pPr algn="ctr"/>
            <a:endParaRPr lang="tr-TR" sz="2400" b="1" dirty="0">
              <a:solidFill>
                <a:schemeClr val="tx1"/>
              </a:solidFill>
            </a:endParaRPr>
          </a:p>
          <a:p>
            <a:pPr algn="ctr"/>
            <a:endParaRPr lang="tr-TR" sz="2400" b="1" dirty="0">
              <a:solidFill>
                <a:schemeClr val="tx1"/>
              </a:solidFill>
            </a:endParaRPr>
          </a:p>
          <a:p>
            <a:pPr algn="ctr"/>
            <a:r>
              <a:rPr lang="tr-TR" sz="2400" b="1" dirty="0">
                <a:solidFill>
                  <a:schemeClr val="tx1"/>
                </a:solidFill>
              </a:rPr>
              <a:t>4. </a:t>
            </a:r>
            <a:r>
              <a:rPr lang="tr-TR" sz="2400" b="1" dirty="0"/>
              <a:t>MODELS &amp; OVERSAMPLING(SMOTE)</a:t>
            </a:r>
          </a:p>
          <a:p>
            <a:pPr algn="ctr"/>
            <a:endParaRPr lang="tr-TR" sz="2400" b="1" dirty="0">
              <a:solidFill>
                <a:schemeClr val="tx1"/>
              </a:solidFill>
            </a:endParaRPr>
          </a:p>
          <a:p>
            <a:pPr algn="ctr"/>
            <a:endParaRPr lang="tr-TR" sz="2400" b="1" dirty="0">
              <a:solidFill>
                <a:schemeClr val="tx1"/>
              </a:solidFill>
            </a:endParaRPr>
          </a:p>
          <a:p>
            <a:pPr algn="ctr"/>
            <a:r>
              <a:rPr lang="tr-TR" sz="2400" b="1" dirty="0">
                <a:solidFill>
                  <a:schemeClr val="tx1"/>
                </a:solidFill>
              </a:rPr>
              <a:t>5. CONCLUSION</a:t>
            </a:r>
          </a:p>
        </p:txBody>
      </p:sp>
      <p:sp>
        <p:nvSpPr>
          <p:cNvPr id="7" name="Ok: Aşağı 6">
            <a:extLst>
              <a:ext uri="{FF2B5EF4-FFF2-40B4-BE49-F238E27FC236}">
                <a16:creationId xmlns:a16="http://schemas.microsoft.com/office/drawing/2014/main" id="{7074B0B7-6D2C-4143-91F0-5633ACE34958}"/>
              </a:ext>
            </a:extLst>
          </p:cNvPr>
          <p:cNvSpPr/>
          <p:nvPr/>
        </p:nvSpPr>
        <p:spPr>
          <a:xfrm>
            <a:off x="6307393" y="1818968"/>
            <a:ext cx="373626" cy="42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k: Aşağı 8">
            <a:extLst>
              <a:ext uri="{FF2B5EF4-FFF2-40B4-BE49-F238E27FC236}">
                <a16:creationId xmlns:a16="http://schemas.microsoft.com/office/drawing/2014/main" id="{69C1DF25-653A-45AA-9C68-13C63022A5AB}"/>
              </a:ext>
            </a:extLst>
          </p:cNvPr>
          <p:cNvSpPr/>
          <p:nvPr/>
        </p:nvSpPr>
        <p:spPr>
          <a:xfrm>
            <a:off x="6307393" y="2885768"/>
            <a:ext cx="373626" cy="42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0448F644-B468-4F05-AFB2-2E3EBC6F33CC}"/>
              </a:ext>
            </a:extLst>
          </p:cNvPr>
          <p:cNvSpPr/>
          <p:nvPr/>
        </p:nvSpPr>
        <p:spPr>
          <a:xfrm>
            <a:off x="6307393" y="4106017"/>
            <a:ext cx="373626" cy="42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BB38FAE8-950F-4C13-9A72-EB71A669FAF8}"/>
              </a:ext>
            </a:extLst>
          </p:cNvPr>
          <p:cNvSpPr/>
          <p:nvPr/>
        </p:nvSpPr>
        <p:spPr>
          <a:xfrm>
            <a:off x="6307393" y="5157019"/>
            <a:ext cx="373626" cy="42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75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03FE3F6B-E3EB-446C-BBAD-0C5895E17E81}"/>
              </a:ext>
            </a:extLst>
          </p:cNvPr>
          <p:cNvSpPr txBox="1"/>
          <p:nvPr/>
        </p:nvSpPr>
        <p:spPr>
          <a:xfrm>
            <a:off x="2351315" y="139959"/>
            <a:ext cx="677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latin typeface="Broadway" panose="04040905080B02020502" pitchFamily="82" charset="0"/>
              </a:rPr>
              <a:t>CORRELATION HEATMAP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FBAC239-F605-429F-8682-28856108F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857298"/>
            <a:ext cx="10864645" cy="60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98E8245-ECB7-41F6-A9D9-31D370C9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53" y="3876675"/>
            <a:ext cx="4215219" cy="28767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117D7BB-80A1-4410-B313-DC3A69F90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22" y="3876675"/>
            <a:ext cx="4238625" cy="287672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1F9377E-63C8-4CB9-8E7F-3CC007BDF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31" y="917266"/>
            <a:ext cx="4281842" cy="25833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2C3903C-B017-49BA-84A7-59EDB6011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22" y="917266"/>
            <a:ext cx="4305247" cy="258339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0FB3850-D510-42C3-BB0F-A990F45FF907}"/>
              </a:ext>
            </a:extLst>
          </p:cNvPr>
          <p:cNvSpPr txBox="1"/>
          <p:nvPr/>
        </p:nvSpPr>
        <p:spPr>
          <a:xfrm>
            <a:off x="4191000" y="209380"/>
            <a:ext cx="336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>
                <a:latin typeface="Broadway" panose="04040905080B02020502" pitchFamily="82" charset="0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82435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7D69031-FA5A-4078-ADC0-D5B355EA8D17}"/>
              </a:ext>
            </a:extLst>
          </p:cNvPr>
          <p:cNvSpPr txBox="1"/>
          <p:nvPr/>
        </p:nvSpPr>
        <p:spPr>
          <a:xfrm>
            <a:off x="2694039" y="285135"/>
            <a:ext cx="7207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Broadway" panose="04040905080B02020502" pitchFamily="82" charset="0"/>
              </a:rPr>
              <a:t>MODEL RESULTS &amp; FEATURE IMPORTANCE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B010CB3F-A347-46D5-A871-9C1F5ACF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80" y="1639691"/>
            <a:ext cx="3208298" cy="477815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7F016105-4658-4CCD-89D5-B3EE7CAA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0" y="1452878"/>
            <a:ext cx="6386113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5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7F28751B-6B6C-43A5-BD5F-97F522F0B067}"/>
              </a:ext>
            </a:extLst>
          </p:cNvPr>
          <p:cNvSpPr txBox="1"/>
          <p:nvPr/>
        </p:nvSpPr>
        <p:spPr>
          <a:xfrm>
            <a:off x="3274142" y="21631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latin typeface="Broadway" panose="04040905080B02020502" pitchFamily="82" charset="0"/>
              </a:rPr>
              <a:t>MODEL SELECTION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2AE1BC2-DAC2-403E-85A6-1A257200AA4E}"/>
              </a:ext>
            </a:extLst>
          </p:cNvPr>
          <p:cNvSpPr txBox="1"/>
          <p:nvPr/>
        </p:nvSpPr>
        <p:spPr>
          <a:xfrm>
            <a:off x="7423355" y="1327355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RANDOM FOREST CM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CAE74D95-B661-4B53-BD33-77788364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94" y="2161401"/>
            <a:ext cx="4587263" cy="4032922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F5468DE7-4E42-4009-BF3F-725511CDA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5" y="1504335"/>
            <a:ext cx="6043184" cy="46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E340563-4C4F-4CA4-9F88-08F370CB95AC}"/>
              </a:ext>
            </a:extLst>
          </p:cNvPr>
          <p:cNvSpPr txBox="1"/>
          <p:nvPr/>
        </p:nvSpPr>
        <p:spPr>
          <a:xfrm>
            <a:off x="4060722" y="393290"/>
            <a:ext cx="5161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latin typeface="Broadway" panose="04040905080B02020502" pitchFamily="82" charset="0"/>
              </a:rPr>
              <a:t>OPTIMIZATION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D6CACAA-D555-44BC-A221-2751DD713203}"/>
              </a:ext>
            </a:extLst>
          </p:cNvPr>
          <p:cNvSpPr txBox="1"/>
          <p:nvPr/>
        </p:nvSpPr>
        <p:spPr>
          <a:xfrm>
            <a:off x="7374194" y="1533831"/>
            <a:ext cx="38739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As you can see, the most successful model is Random Forest.</a:t>
            </a:r>
            <a:endParaRPr lang="tr-TR" b="1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lang="tr-TR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But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It can only be an overfitting problem and the best way to avoid overfitting is to optimize tuning </a:t>
            </a:r>
            <a:r>
              <a:rPr lang="tr-TR" b="1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hyper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parameter</a:t>
            </a:r>
            <a:r>
              <a:rPr lang="tr-TR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s. </a:t>
            </a:r>
            <a:r>
              <a:rPr lang="tr-TR" b="1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tune your parameters using </a:t>
            </a:r>
            <a:r>
              <a:rPr lang="tr-TR" b="1" dirty="0" err="1">
                <a:solidFill>
                  <a:srgbClr val="242729"/>
                </a:solidFill>
                <a:latin typeface="Arial" panose="020B0604020202020204" pitchFamily="34" charset="0"/>
              </a:rPr>
              <a:t>Randomize</a:t>
            </a:r>
            <a:r>
              <a:rPr lang="tr-TR" b="1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earch</a:t>
            </a:r>
            <a:r>
              <a:rPr lang="tr-TR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CV.</a:t>
            </a:r>
          </a:p>
          <a:p>
            <a:endParaRPr lang="tr-TR" b="1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lang="tr-TR" b="1" u="sng" dirty="0" err="1">
                <a:solidFill>
                  <a:srgbClr val="242729"/>
                </a:solidFill>
                <a:latin typeface="Arial" panose="020B0604020202020204" pitchFamily="34" charset="0"/>
              </a:rPr>
              <a:t>Random</a:t>
            </a:r>
            <a:r>
              <a:rPr lang="tr-TR" b="1" u="sng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tr-TR" b="1" u="sng" dirty="0" err="1">
                <a:solidFill>
                  <a:srgbClr val="242729"/>
                </a:solidFill>
                <a:latin typeface="Arial" panose="020B0604020202020204" pitchFamily="34" charset="0"/>
              </a:rPr>
              <a:t>Forest</a:t>
            </a:r>
            <a:r>
              <a:rPr lang="tr-TR" b="1" u="sng" dirty="0">
                <a:solidFill>
                  <a:srgbClr val="242729"/>
                </a:solidFill>
                <a:latin typeface="Arial" panose="020B0604020202020204" pitchFamily="34" charset="0"/>
              </a:rPr>
              <a:t> :</a:t>
            </a:r>
            <a:endParaRPr lang="tr-TR" b="1" i="0" u="sng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 Accuracy score : 0.97</a:t>
            </a:r>
            <a:r>
              <a:rPr lang="tr-TR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</a:p>
          <a:p>
            <a:r>
              <a:rPr lang="en-US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Accuracy score : 0.9</a:t>
            </a:r>
            <a:r>
              <a:rPr lang="tr-TR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012</a:t>
            </a:r>
            <a:endParaRPr lang="en-US" b="1" i="0" u="sng" dirty="0"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FEFECBB-D13E-4DF6-AD49-D18DBC4AD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2" y="1533831"/>
            <a:ext cx="5997460" cy="45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055CDF28-5B85-4BEA-9EE7-93F6E08F4FCC}"/>
              </a:ext>
            </a:extLst>
          </p:cNvPr>
          <p:cNvSpPr txBox="1"/>
          <p:nvPr/>
        </p:nvSpPr>
        <p:spPr>
          <a:xfrm>
            <a:off x="4060722" y="334296"/>
            <a:ext cx="5161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latin typeface="Broadway" panose="04040905080B02020502" pitchFamily="82" charset="0"/>
              </a:rPr>
              <a:t>CONCLUSION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DEA68E2-F5D4-4229-B544-76D81BAD06FF}"/>
              </a:ext>
            </a:extLst>
          </p:cNvPr>
          <p:cNvSpPr txBox="1"/>
          <p:nvPr/>
        </p:nvSpPr>
        <p:spPr>
          <a:xfrm>
            <a:off x="1750142" y="1905506"/>
            <a:ext cx="9173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- </a:t>
            </a:r>
            <a:r>
              <a:rPr lang="en-US" sz="2400" dirty="0"/>
              <a:t>I got the best results from tree-based algorithms. The </a:t>
            </a:r>
            <a:r>
              <a:rPr lang="tr-TR" sz="2400" dirty="0" err="1"/>
              <a:t>accuracy</a:t>
            </a:r>
            <a:r>
              <a:rPr lang="en-US" sz="2400" dirty="0"/>
              <a:t> I got after model </a:t>
            </a:r>
            <a:r>
              <a:rPr lang="en-US" sz="2400" dirty="0" err="1"/>
              <a:t>evalution</a:t>
            </a:r>
            <a:r>
              <a:rPr lang="tr-TR" sz="2400" dirty="0"/>
              <a:t> : 0,9012</a:t>
            </a:r>
          </a:p>
          <a:p>
            <a:endParaRPr lang="tr-TR" sz="2400" dirty="0"/>
          </a:p>
          <a:p>
            <a:r>
              <a:rPr lang="tr-TR" sz="2400" dirty="0"/>
              <a:t>- As can be </a:t>
            </a:r>
            <a:r>
              <a:rPr lang="tr-TR" sz="2400" dirty="0" err="1"/>
              <a:t>seen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feature</a:t>
            </a:r>
            <a:r>
              <a:rPr lang="tr-TR" sz="2400" dirty="0"/>
              <a:t> </a:t>
            </a:r>
            <a:r>
              <a:rPr lang="tr-TR" sz="2400" dirty="0" err="1"/>
              <a:t>importance</a:t>
            </a:r>
            <a:r>
              <a:rPr lang="tr-TR" sz="2400" dirty="0"/>
              <a:t> </a:t>
            </a:r>
            <a:r>
              <a:rPr lang="tr-TR" sz="2400" dirty="0" err="1"/>
              <a:t>tables</a:t>
            </a:r>
            <a:r>
              <a:rPr lang="tr-TR" sz="2400" dirty="0"/>
              <a:t>, </a:t>
            </a:r>
            <a:r>
              <a:rPr lang="tr-TR" sz="2400" dirty="0" err="1"/>
              <a:t>redshift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color</a:t>
            </a:r>
            <a:r>
              <a:rPr lang="tr-TR" sz="2400" dirty="0"/>
              <a:t> </a:t>
            </a:r>
            <a:r>
              <a:rPr lang="tr-TR" sz="2400" dirty="0" err="1"/>
              <a:t>indexes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valuable</a:t>
            </a:r>
            <a:r>
              <a:rPr lang="tr-TR" sz="2400" dirty="0"/>
              <a:t> </a:t>
            </a:r>
            <a:r>
              <a:rPr lang="tr-TR" sz="2400" dirty="0" err="1"/>
              <a:t>features</a:t>
            </a:r>
            <a:r>
              <a:rPr lang="tr-TR" sz="2400" dirty="0"/>
              <a:t>. </a:t>
            </a:r>
          </a:p>
          <a:p>
            <a:endParaRPr lang="tr-TR" sz="2400" dirty="0"/>
          </a:p>
          <a:p>
            <a:r>
              <a:rPr lang="tr-TR" sz="2400" dirty="0"/>
              <a:t>- I</a:t>
            </a:r>
            <a:r>
              <a:rPr lang="en-US" sz="2400" dirty="0"/>
              <a:t> will try to deploy it with Flask and try new models like </a:t>
            </a:r>
            <a:r>
              <a:rPr lang="en-US" sz="2400" dirty="0" err="1"/>
              <a:t>XGBoost</a:t>
            </a:r>
            <a:r>
              <a:rPr lang="en-US" sz="2400" dirty="0"/>
              <a:t> and apply PCA to the features.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17016568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2872</TotalTime>
  <Words>199</Words>
  <Application>Microsoft Office PowerPoint</Application>
  <PresentationFormat>Geniş ekran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Broadway</vt:lpstr>
      <vt:lpstr>Century Gothic</vt:lpstr>
      <vt:lpstr>Wingdings 3</vt:lpstr>
      <vt:lpstr>Dilim</vt:lpstr>
      <vt:lpstr>PowerPoint Sunusu</vt:lpstr>
      <vt:lpstr>INTRODUCTION &amp;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Aybüke Meydan</dc:creator>
  <cp:lastModifiedBy>Aybüke Meydan</cp:lastModifiedBy>
  <cp:revision>27</cp:revision>
  <dcterms:created xsi:type="dcterms:W3CDTF">2020-08-31T17:05:21Z</dcterms:created>
  <dcterms:modified xsi:type="dcterms:W3CDTF">2020-09-04T16:28:09Z</dcterms:modified>
</cp:coreProperties>
</file>