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86CA-E335-B85C-930D-1F702EAAD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6DA91-53FA-9C7B-3605-A30487F50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343FF-5209-18E4-9C7D-8662F25F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362E-434D-4A8E-A81E-58A465F5A2A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A6C62-E9E4-CCB8-FCAA-0AFC3C42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8210C-1D45-C07E-28A6-3D313B5F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1D5E-54EA-44BF-A205-BA93F671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1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7317-7AB6-4F14-C47A-46F9B3FF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1A69A-EC8F-5F55-4EE7-68A8FF4B3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4F851-20D3-217C-C863-FF5CB82D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362E-434D-4A8E-A81E-58A465F5A2A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A22AA-5454-A9E1-BD68-D2295C78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EA87A-5F38-8321-554A-EF326B4C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1D5E-54EA-44BF-A205-BA93F671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475B0-92F8-28EA-EBCF-75A95CEFF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B361D-E6F7-53CC-51AB-AE2D891E0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BE06A-46AC-C7A7-DCFE-4FB78CDA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362E-434D-4A8E-A81E-58A465F5A2A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7D3A3-0341-A092-69CF-EB2C1644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5A4DD-9D01-018C-9F7C-A9BE9D98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1D5E-54EA-44BF-A205-BA93F671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2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CBC1-67D2-F309-2CC9-5B4E991D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6283C-5FB6-E42B-2FA9-D344C26DC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8A591-28CE-3755-43E0-2D9BE5AE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362E-434D-4A8E-A81E-58A465F5A2A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387EE-C4D3-F8E9-D883-5A684246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CF52-2B2A-3AB9-3E50-FB159452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1D5E-54EA-44BF-A205-BA93F671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0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4258-3653-86ED-AE8E-6397A1EF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3BE5F-7300-477D-3145-73326524A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482BE-AA35-A488-E8B7-87087C0F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362E-434D-4A8E-A81E-58A465F5A2A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591EC-BF8D-3FBF-1E49-8BC32209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61F38-C026-29BB-F693-1889F01F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1D5E-54EA-44BF-A205-BA93F671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1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6398-4F32-CF82-B37D-B6578F28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13CFC-02A0-FD24-D1FE-0B8053A39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0A3E3-83B5-22A8-F939-58D138AE6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753B6-9CDF-5898-C861-41FA30DD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362E-434D-4A8E-A81E-58A465F5A2A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197E2-4E01-B451-863F-80E48C2D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4532E-0422-D068-363B-EBEBAC42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1D5E-54EA-44BF-A205-BA93F671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8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62AA-09D0-905B-CDEC-E91FDD47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74C7A-491B-7ED4-D7EA-7C4B8CF22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DEBCF-25AB-EA28-4223-3879A03CE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7CFCD-AF46-B8C6-9C04-8E2DE6CB6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712FC-8A77-FE2A-7A04-53DB6DEE8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479CC-DF02-6307-45B7-5A98C939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362E-434D-4A8E-A81E-58A465F5A2A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E8EFF-D7FC-EDAF-92BE-E7BE899D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E603D-8366-6847-8B72-7BB94D43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1D5E-54EA-44BF-A205-BA93F671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90F1-87B4-2934-E811-4B2D8577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BABE6-CC40-81CA-C4F1-5111536B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362E-434D-4A8E-A81E-58A465F5A2A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AA215-6B25-D1C8-9E8C-50BD6C4E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7C25E-E59F-2DE4-5361-63F6688E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1D5E-54EA-44BF-A205-BA93F671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9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2BEF4-8316-F69F-612D-1A73B663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362E-434D-4A8E-A81E-58A465F5A2A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EE6F2-8836-75B7-C50D-EF63E7E0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B8DE2-B1E7-CC9C-4635-E75395E8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1D5E-54EA-44BF-A205-BA93F671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0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3ADA-4EA2-5592-3CD3-D4117C33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6E631-13BF-E287-5C98-038075447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619E1-C060-B63B-076F-929D1D06F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F0B02-0E0B-A6CA-D65F-86F26D8C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362E-434D-4A8E-A81E-58A465F5A2A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F371B-A8AF-E20D-F2D5-5654B29C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95188-CB60-9388-43A9-653B62C3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1D5E-54EA-44BF-A205-BA93F671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7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25A3-4E0E-27E4-B955-9C8633F38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4D4B6-1C81-BD46-A15C-108BB8DBF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149C9-49B7-4C35-5FA2-202B9CA3B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E667E-A73C-7D69-7912-0E9F6238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362E-434D-4A8E-A81E-58A465F5A2A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68749-49A4-8486-59D3-2CB822A0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CFB50-B79A-268C-4B38-67B54778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1D5E-54EA-44BF-A205-BA93F671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3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5B22A9-590D-37F8-57C7-FE6ABA92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2B7AD-054B-5E56-6E96-34BC47DA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D0DE2-CCC0-55EE-B723-ED393B9E3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E362E-434D-4A8E-A81E-58A465F5A2A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1145D-D329-CF97-FC54-46CC6F4A6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5F8F-A436-DE76-AF3B-B7C8AC25F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D1D5E-54EA-44BF-A205-BA93F671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7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6AAB95-8C1D-568F-A049-2A949671C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48" y="353683"/>
            <a:ext cx="4143805" cy="38009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14ADE9-17A6-E61F-ECD7-986A274F3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248" y="2516542"/>
            <a:ext cx="3815607" cy="2158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00757F-3D5F-053B-42C8-12CABFEF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777" y="271138"/>
            <a:ext cx="7223620" cy="599609"/>
          </a:xfrm>
        </p:spPr>
        <p:txBody>
          <a:bodyPr>
            <a:normAutofit/>
          </a:bodyPr>
          <a:lstStyle/>
          <a:p>
            <a:r>
              <a:rPr lang="en-US" sz="2500" b="1" dirty="0"/>
              <a:t>Task#1: Deriving Control Efficiency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57B99B3-60F6-8AD6-A251-81EF87ADD8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917986"/>
                  </p:ext>
                </p:extLst>
              </p:nvPr>
            </p:nvGraphicFramePr>
            <p:xfrm>
              <a:off x="9311619" y="1121384"/>
              <a:ext cx="2821236" cy="139515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75516">
                      <a:extLst>
                        <a:ext uri="{9D8B030D-6E8A-4147-A177-3AD203B41FA5}">
                          <a16:colId xmlns:a16="http://schemas.microsoft.com/office/drawing/2014/main" val="608501532"/>
                        </a:ext>
                      </a:extLst>
                    </a:gridCol>
                    <a:gridCol w="2245720">
                      <a:extLst>
                        <a:ext uri="{9D8B030D-6E8A-4147-A177-3AD203B41FA5}">
                          <a16:colId xmlns:a16="http://schemas.microsoft.com/office/drawing/2014/main" val="2898189832"/>
                        </a:ext>
                      </a:extLst>
                    </a:gridCol>
                  </a:tblGrid>
                  <a:tr h="19930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𝑀𝑜𝑡𝑜𝑟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𝑇h𝑟𝑢𝑠𝑡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(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849932"/>
                      </a:ext>
                    </a:extLst>
                  </a:tr>
                  <a:tr h="19930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𝐹𝑜𝑟𝑐𝑒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(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16576787"/>
                      </a:ext>
                    </a:extLst>
                  </a:tr>
                  <a:tr h="19930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𝑀𝑜𝑚𝑒𝑛𝑡</m:t>
                                </m:r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(</m:t>
                                </m:r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𝑁𝑚</m:t>
                                </m:r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0367512"/>
                      </a:ext>
                    </a:extLst>
                  </a:tr>
                  <a:tr h="19930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𝝎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𝐴𝑛𝑔𝑢𝑙𝑎𝑟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𝑉𝑒𝑙𝑜𝑐𝑖𝑡𝑦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(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𝑟𝑎𝑑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64751492"/>
                      </a:ext>
                    </a:extLst>
                  </a:tr>
                  <a:tr h="19930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𝑇h𝑟𝑢𝑠𝑡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𝐶𝑜𝑒𝑓𝑓𝑖𝑐𝑖𝑒𝑛𝑡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(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793774"/>
                      </a:ext>
                    </a:extLst>
                  </a:tr>
                  <a:tr h="19930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𝑸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𝑇𝑜𝑟𝑞𝑢𝑒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𝐶𝑜𝑒𝑓𝑓𝑖𝑐𝑖𝑒𝑛𝑡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(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𝑁𝑚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4932519"/>
                      </a:ext>
                    </a:extLst>
                  </a:tr>
                  <a:tr h="1993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𝐷𝑖𝑠𝑡𝑎𝑛𝑐𝑒</m:t>
                                </m:r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𝑜𝑓</m:t>
                                </m:r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𝑟𝑜𝑡𝑜𝑟𝑠</m:t>
                                </m:r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𝑓𝑟𝑜𝑚</m:t>
                                </m:r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1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𝐶𝑜𝐺</m:t>
                                </m:r>
                                <m:r>
                                  <a:rPr lang="en-US" sz="11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1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85484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57B99B3-60F6-8AD6-A251-81EF87ADD8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917986"/>
                  </p:ext>
                </p:extLst>
              </p:nvPr>
            </p:nvGraphicFramePr>
            <p:xfrm>
              <a:off x="9311619" y="1121384"/>
              <a:ext cx="2821236" cy="139515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75516">
                      <a:extLst>
                        <a:ext uri="{9D8B030D-6E8A-4147-A177-3AD203B41FA5}">
                          <a16:colId xmlns:a16="http://schemas.microsoft.com/office/drawing/2014/main" val="608501532"/>
                        </a:ext>
                      </a:extLst>
                    </a:gridCol>
                    <a:gridCol w="2245720">
                      <a:extLst>
                        <a:ext uri="{9D8B030D-6E8A-4147-A177-3AD203B41FA5}">
                          <a16:colId xmlns:a16="http://schemas.microsoft.com/office/drawing/2014/main" val="2898189832"/>
                        </a:ext>
                      </a:extLst>
                    </a:gridCol>
                  </a:tblGrid>
                  <a:tr h="1993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53" t="-3030" r="-390526" b="-6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016" t="-3030" r="-542" b="-612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849932"/>
                      </a:ext>
                    </a:extLst>
                  </a:tr>
                  <a:tr h="1993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53" t="-103030" r="-390526" b="-5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016" t="-103030" r="-542" b="-512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6576787"/>
                      </a:ext>
                    </a:extLst>
                  </a:tr>
                  <a:tr h="1993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53" t="-203030" r="-390526" b="-4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016" t="-203030" r="-542" b="-412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0367512"/>
                      </a:ext>
                    </a:extLst>
                  </a:tr>
                  <a:tr h="1993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53" t="-312500" r="-390526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016" t="-312500" r="-542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751492"/>
                      </a:ext>
                    </a:extLst>
                  </a:tr>
                  <a:tr h="1993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53" t="-400000" r="-390526" b="-2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016" t="-400000" r="-542" b="-2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793774"/>
                      </a:ext>
                    </a:extLst>
                  </a:tr>
                  <a:tr h="1993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53" t="-500000" r="-390526" b="-1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016" t="-500000" r="-542" b="-1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32519"/>
                      </a:ext>
                    </a:extLst>
                  </a:tr>
                  <a:tr h="1993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53" t="-600000" r="-390526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016" t="-600000" r="-542" b="-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85484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703BB6-AF7B-0E54-6119-19BE2BA8E7AD}"/>
                  </a:ext>
                </a:extLst>
              </p:cNvPr>
              <p:cNvSpPr txBox="1"/>
              <p:nvPr/>
            </p:nvSpPr>
            <p:spPr>
              <a:xfrm>
                <a:off x="2994169" y="1226548"/>
                <a:ext cx="7329882" cy="2055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8 </m:t>
                          </m:r>
                        </m:sub>
                      </m:sSub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703BB6-AF7B-0E54-6119-19BE2BA8E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169" y="1226548"/>
                <a:ext cx="7329882" cy="2055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C60147-5B3E-E630-B330-254D818C1DBE}"/>
                  </a:ext>
                </a:extLst>
              </p:cNvPr>
              <p:cNvSpPr txBox="1"/>
              <p:nvPr/>
            </p:nvSpPr>
            <p:spPr>
              <a:xfrm>
                <a:off x="419283" y="4430835"/>
                <a:ext cx="11118011" cy="20613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𝑅𝑜𝑙𝑙</m:t>
                                </m:r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𝑇𝑜𝑟𝑞𝑢𝑒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𝑃𝑖𝑡𝑐h</m:t>
                                </m:r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𝑇𝑜𝑟𝑞𝑢𝑒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𝑌𝑎𝑤</m:t>
                                </m:r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𝑇𝑜𝑟𝑞𝑢𝑒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𝑇𝑜𝑡𝑎𝑙</m:t>
                                </m:r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𝑇h𝑟𝑢𝑠𝑡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e>
                                </m:eqArr>
                              </m:e>
                            </m:mr>
                            <m:mr>
                              <m:e/>
                            </m:mr>
                          </m:m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𝑑𝑐𝑜𝑠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45°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𝑑𝑠𝑖𝑛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45°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𝑑𝑐𝑜𝑠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45°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𝑑𝑠𝑖𝑛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45°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𝑑𝑠𝑖𝑛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45°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𝑑𝑐𝑜𝑠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45°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𝑑𝑠𝑖𝑛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45°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𝑑𝑐𝑜𝑠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45°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C60147-5B3E-E630-B330-254D818C1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83" y="4430835"/>
                <a:ext cx="11118011" cy="20613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6CADDE-10F6-03C7-7424-0A005D435490}"/>
                  </a:ext>
                </a:extLst>
              </p:cNvPr>
              <p:cNvSpPr txBox="1"/>
              <p:nvPr/>
            </p:nvSpPr>
            <p:spPr>
              <a:xfrm>
                <a:off x="3991071" y="3460812"/>
                <a:ext cx="3642911" cy="353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=8</m:t>
                        </m:r>
                      </m:sup>
                      <m:e>
                        <m:sSubSup>
                          <m:sSub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𝑄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=8</m:t>
                        </m:r>
                      </m:sup>
                      <m:e>
                        <m:sSubSup>
                          <m:sSub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6CADDE-10F6-03C7-7424-0A005D435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71" y="3460812"/>
                <a:ext cx="3642911" cy="353430"/>
              </a:xfrm>
              <a:prstGeom prst="rect">
                <a:avLst/>
              </a:prstGeom>
              <a:blipFill>
                <a:blip r:embed="rId7"/>
                <a:stretch>
                  <a:fillRect l="-503" t="-79310" b="-1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>
            <a:extLst>
              <a:ext uri="{FF2B5EF4-FFF2-40B4-BE49-F238E27FC236}">
                <a16:creationId xmlns:a16="http://schemas.microsoft.com/office/drawing/2014/main" id="{4FA4A907-550E-CF4A-5F18-F67648A2FE75}"/>
              </a:ext>
            </a:extLst>
          </p:cNvPr>
          <p:cNvSpPr/>
          <p:nvPr/>
        </p:nvSpPr>
        <p:spPr>
          <a:xfrm rot="16200000">
            <a:off x="6624252" y="1273544"/>
            <a:ext cx="305308" cy="7094290"/>
          </a:xfrm>
          <a:prstGeom prst="rightBrace">
            <a:avLst/>
          </a:prstGeom>
          <a:noFill/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2526D2-8003-D15A-7F9A-66BEE9DDD2BC}"/>
              </a:ext>
            </a:extLst>
          </p:cNvPr>
          <p:cNvSpPr txBox="1"/>
          <p:nvPr/>
        </p:nvSpPr>
        <p:spPr>
          <a:xfrm>
            <a:off x="5787359" y="4339674"/>
            <a:ext cx="2651965" cy="328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 Efficiency Matrix  (M)</a:t>
            </a:r>
            <a:endParaRPr lang="en-US" sz="15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81B4CCF-A5AD-8B70-6CC3-958EFF405D12}"/>
              </a:ext>
            </a:extLst>
          </p:cNvPr>
          <p:cNvCxnSpPr/>
          <p:nvPr/>
        </p:nvCxnSpPr>
        <p:spPr>
          <a:xfrm>
            <a:off x="4412609" y="3814242"/>
            <a:ext cx="1275127" cy="75775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Left Brace 26">
            <a:extLst>
              <a:ext uri="{FF2B5EF4-FFF2-40B4-BE49-F238E27FC236}">
                <a16:creationId xmlns:a16="http://schemas.microsoft.com/office/drawing/2014/main" id="{C3D543D7-826C-743C-DE88-6931FAF505FB}"/>
              </a:ext>
            </a:extLst>
          </p:cNvPr>
          <p:cNvSpPr/>
          <p:nvPr/>
        </p:nvSpPr>
        <p:spPr>
          <a:xfrm rot="16200000">
            <a:off x="2686236" y="5759652"/>
            <a:ext cx="222191" cy="501567"/>
          </a:xfrm>
          <a:prstGeom prst="leftBrac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C06DE7B9-489A-1A96-00D5-AC8ACFECCDE2}"/>
              </a:ext>
            </a:extLst>
          </p:cNvPr>
          <p:cNvSpPr/>
          <p:nvPr/>
        </p:nvSpPr>
        <p:spPr>
          <a:xfrm rot="16200000">
            <a:off x="10443914" y="6248459"/>
            <a:ext cx="222191" cy="501567"/>
          </a:xfrm>
          <a:prstGeom prst="leftBrac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DE4E27-10ED-E2B4-493F-98E6E4141BA3}"/>
                  </a:ext>
                </a:extLst>
              </p:cNvPr>
              <p:cNvSpPr txBox="1"/>
              <p:nvPr/>
            </p:nvSpPr>
            <p:spPr>
              <a:xfrm>
                <a:off x="2115382" y="6018103"/>
                <a:ext cx="1363897" cy="3250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DE4E27-10ED-E2B4-493F-98E6E4141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382" y="6018103"/>
                <a:ext cx="1363897" cy="325025"/>
              </a:xfrm>
              <a:prstGeom prst="rect">
                <a:avLst/>
              </a:prstGeom>
              <a:blipFill>
                <a:blip r:embed="rId8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90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3505909-CF66-FD38-1324-AC07C16B2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777" y="271138"/>
            <a:ext cx="7223620" cy="599609"/>
          </a:xfrm>
        </p:spPr>
        <p:txBody>
          <a:bodyPr>
            <a:normAutofit/>
          </a:bodyPr>
          <a:lstStyle/>
          <a:p>
            <a:r>
              <a:rPr lang="en-US" sz="2500" b="1" dirty="0"/>
              <a:t>Task#2: Control Allocation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78D40E-138F-8039-480C-C2547E8F1E64}"/>
                  </a:ext>
                </a:extLst>
              </p:cNvPr>
              <p:cNvSpPr txBox="1"/>
              <p:nvPr/>
            </p:nvSpPr>
            <p:spPr>
              <a:xfrm>
                <a:off x="459451" y="3770831"/>
                <a:ext cx="4116897" cy="22783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,4</m:t>
                                    </m:r>
                                  </m:sub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,5</m:t>
                                    </m:r>
                                  </m:sub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,6</m:t>
                                    </m:r>
                                  </m:sub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,7</m:t>
                                    </m:r>
                                  </m:sub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,8</m:t>
                                    </m:r>
                                  </m:sub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78D40E-138F-8039-480C-C2547E8F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51" y="3770831"/>
                <a:ext cx="4116897" cy="22783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E2EFA217-9D15-304B-2AA3-3D289AC86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067" y="888986"/>
            <a:ext cx="2786849" cy="178934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C25D08-7A9E-9E01-9198-248E1D306FE6}"/>
              </a:ext>
            </a:extLst>
          </p:cNvPr>
          <p:cNvCxnSpPr>
            <a:cxnSpLocks/>
          </p:cNvCxnSpPr>
          <p:nvPr/>
        </p:nvCxnSpPr>
        <p:spPr>
          <a:xfrm>
            <a:off x="9432882" y="1783657"/>
            <a:ext cx="4257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Question mark">
            <a:extLst>
              <a:ext uri="{FF2B5EF4-FFF2-40B4-BE49-F238E27FC236}">
                <a16:creationId xmlns:a16="http://schemas.microsoft.com/office/drawing/2014/main" id="{73408619-3FBD-9C82-E906-3FDEE3BB8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3852" y="1453020"/>
            <a:ext cx="637563" cy="637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775DA-D20C-BB58-3F1D-FEB3E5FCC726}"/>
                  </a:ext>
                </a:extLst>
              </p:cNvPr>
              <p:cNvSpPr txBox="1"/>
              <p:nvPr/>
            </p:nvSpPr>
            <p:spPr>
              <a:xfrm>
                <a:off x="6891258" y="1392077"/>
                <a:ext cx="551576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D775DA-D20C-BB58-3F1D-FEB3E5FCC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258" y="1392077"/>
                <a:ext cx="551576" cy="391582"/>
              </a:xfrm>
              <a:prstGeom prst="rect">
                <a:avLst/>
              </a:prstGeom>
              <a:blipFill>
                <a:blip r:embed="rId6"/>
                <a:stretch>
                  <a:fillRect r="-5495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85553F-05CE-200B-D20D-993D19BDE053}"/>
                  </a:ext>
                </a:extLst>
              </p:cNvPr>
              <p:cNvSpPr txBox="1"/>
              <p:nvPr/>
            </p:nvSpPr>
            <p:spPr>
              <a:xfrm>
                <a:off x="9099296" y="1374050"/>
                <a:ext cx="12192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85553F-05CE-200B-D20D-993D19BDE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296" y="1374050"/>
                <a:ext cx="12192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85A3CBB6-5499-5FB2-882B-5FF1BC8EB891}"/>
              </a:ext>
            </a:extLst>
          </p:cNvPr>
          <p:cNvSpPr/>
          <p:nvPr/>
        </p:nvSpPr>
        <p:spPr>
          <a:xfrm>
            <a:off x="2488015" y="4763214"/>
            <a:ext cx="276836" cy="29361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CBD2E0-C125-F6A9-2C5F-95C6B73BCE8E}"/>
                  </a:ext>
                </a:extLst>
              </p:cNvPr>
              <p:cNvSpPr txBox="1"/>
              <p:nvPr/>
            </p:nvSpPr>
            <p:spPr>
              <a:xfrm>
                <a:off x="827465" y="2756761"/>
                <a:ext cx="6094602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Octocopter rotor number &gt; 4  then allocation may be </a:t>
                </a:r>
                <a:r>
                  <a:rPr lang="en-US" sz="14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non-unique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400" i="1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∈</m:t>
                    </m:r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Not a square matrix         inv() not exist, So use </a:t>
                </a:r>
                <a:r>
                  <a:rPr lang="en-US" sz="14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pseudo-inverse 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 </a:t>
                </a:r>
                <a:r>
                  <a:rPr lang="en-US" sz="14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sz="14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CBD2E0-C125-F6A9-2C5F-95C6B73BC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65" y="2756761"/>
                <a:ext cx="6094602" cy="1169551"/>
              </a:xfrm>
              <a:prstGeom prst="rect">
                <a:avLst/>
              </a:prstGeom>
              <a:blipFill>
                <a:blip r:embed="rId8"/>
                <a:stretch>
                  <a:fillRect l="-300" t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8578259-F903-8AA5-39FC-DD280D4D64C7}"/>
                  </a:ext>
                </a:extLst>
              </p:cNvPr>
              <p:cNvSpPr txBox="1"/>
              <p:nvPr/>
            </p:nvSpPr>
            <p:spPr>
              <a:xfrm>
                <a:off x="2134795" y="2271289"/>
                <a:ext cx="3673181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i="1" dirty="0" smtClean="0"/>
                      <m:t>u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400" i="1" dirty="0"/>
                  <a:t>, where 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1400" i="1" dirty="0"/>
                  <a:t> mapping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8578259-F903-8AA5-39FC-DD280D4D6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795" y="2271289"/>
                <a:ext cx="3673181" cy="335476"/>
              </a:xfrm>
              <a:prstGeom prst="rect">
                <a:avLst/>
              </a:prstGeom>
              <a:blipFill>
                <a:blip r:embed="rId9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CEF62E2-9021-BEF7-51F6-3042B3456E18}"/>
                  </a:ext>
                </a:extLst>
              </p:cNvPr>
              <p:cNvSpPr txBox="1"/>
              <p:nvPr/>
            </p:nvSpPr>
            <p:spPr>
              <a:xfrm>
                <a:off x="2886404" y="1900248"/>
                <a:ext cx="21535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Given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i="1" dirty="0" smtClean="0"/>
                      <m:t>u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we seek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CEF62E2-9021-BEF7-51F6-3042B3456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404" y="1900248"/>
                <a:ext cx="2153587" cy="307777"/>
              </a:xfrm>
              <a:prstGeom prst="rect">
                <a:avLst/>
              </a:prstGeom>
              <a:blipFill>
                <a:blip r:embed="rId10"/>
                <a:stretch>
                  <a:fillRect l="-84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4DBD6E1-F26C-1A60-E8A1-D5E5FD7DFBE1}"/>
                  </a:ext>
                </a:extLst>
              </p:cNvPr>
              <p:cNvSpPr txBox="1"/>
              <p:nvPr/>
            </p:nvSpPr>
            <p:spPr>
              <a:xfrm>
                <a:off x="1719220" y="3344211"/>
                <a:ext cx="2334368" cy="361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sSub>
                        <m:sSub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4DBD6E1-F26C-1A60-E8A1-D5E5FD7DF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220" y="3344211"/>
                <a:ext cx="2334368" cy="361125"/>
              </a:xfrm>
              <a:prstGeom prst="rect">
                <a:avLst/>
              </a:prstGeom>
              <a:blipFill>
                <a:blip r:embed="rId11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Arrow: Right 64">
            <a:extLst>
              <a:ext uri="{FF2B5EF4-FFF2-40B4-BE49-F238E27FC236}">
                <a16:creationId xmlns:a16="http://schemas.microsoft.com/office/drawing/2014/main" id="{B721B5B3-C10E-7E61-8E6F-F29D2D77F1BC}"/>
              </a:ext>
            </a:extLst>
          </p:cNvPr>
          <p:cNvSpPr/>
          <p:nvPr/>
        </p:nvSpPr>
        <p:spPr>
          <a:xfrm>
            <a:off x="1719220" y="3049430"/>
            <a:ext cx="241223" cy="174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C264A132-8D82-6E08-8385-1BF93CF0FCDF}"/>
              </a:ext>
            </a:extLst>
          </p:cNvPr>
          <p:cNvSpPr/>
          <p:nvPr/>
        </p:nvSpPr>
        <p:spPr>
          <a:xfrm>
            <a:off x="3517496" y="3049429"/>
            <a:ext cx="241223" cy="174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6FBA811-48BD-3B6F-A05A-18F16F11CCB0}"/>
                  </a:ext>
                </a:extLst>
              </p:cNvPr>
              <p:cNvSpPr txBox="1"/>
              <p:nvPr/>
            </p:nvSpPr>
            <p:spPr>
              <a:xfrm>
                <a:off x="814079" y="1341518"/>
                <a:ext cx="3308333" cy="8174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Based 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400" dirty="0"/>
              </a:p>
              <a:p>
                <a:r>
                  <a:rPr lang="en-US" sz="1400" b="1" i="1" dirty="0"/>
                  <a:t>Control Allocation problem </a:t>
                </a:r>
                <a:r>
                  <a:rPr lang="en-US" sz="1400" dirty="0"/>
                  <a:t>defined as: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6FBA811-48BD-3B6F-A05A-18F16F11C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79" y="1341518"/>
                <a:ext cx="3308333" cy="817468"/>
              </a:xfrm>
              <a:prstGeom prst="rect">
                <a:avLst/>
              </a:prstGeom>
              <a:blipFill>
                <a:blip r:embed="rId12"/>
                <a:stretch>
                  <a:fillRect l="-554" t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B3F4739-52F4-B608-D1FF-705A1F20E720}"/>
              </a:ext>
            </a:extLst>
          </p:cNvPr>
          <p:cNvCxnSpPr/>
          <p:nvPr/>
        </p:nvCxnSpPr>
        <p:spPr>
          <a:xfrm>
            <a:off x="2944927" y="3599149"/>
            <a:ext cx="572569" cy="4970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EBE73D1-C65E-D78B-9750-077B55056001}"/>
              </a:ext>
            </a:extLst>
          </p:cNvPr>
          <p:cNvSpPr txBox="1"/>
          <p:nvPr/>
        </p:nvSpPr>
        <p:spPr>
          <a:xfrm>
            <a:off x="3517496" y="3911559"/>
            <a:ext cx="29516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Found from MATLAB </a:t>
            </a:r>
            <a:r>
              <a:rPr lang="en-US" sz="1400" b="1" i="1" dirty="0" err="1"/>
              <a:t>pinv</a:t>
            </a:r>
            <a:r>
              <a:rPr lang="en-US" sz="1400" b="1" i="1" dirty="0"/>
              <a:t>() </a:t>
            </a:r>
            <a:r>
              <a:rPr lang="en-US" sz="1400" i="1" dirty="0"/>
              <a:t>command</a:t>
            </a:r>
          </a:p>
          <a:p>
            <a:r>
              <a:rPr lang="en-US" sz="1400" i="1" dirty="0"/>
              <a:t>Which uses singular value decomposition to form pseudoinverse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770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F85BD80-DAAF-59A7-AB73-9E2FC3B42811}"/>
              </a:ext>
            </a:extLst>
          </p:cNvPr>
          <p:cNvSpPr txBox="1"/>
          <p:nvPr/>
        </p:nvSpPr>
        <p:spPr>
          <a:xfrm>
            <a:off x="954993" y="751098"/>
            <a:ext cx="7895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Task#2: Flight control law design &amp; </a:t>
            </a:r>
            <a:r>
              <a:rPr lang="en-US" b="1" dirty="0"/>
              <a:t>h</a:t>
            </a:r>
            <a:r>
              <a:rPr lang="en-US" sz="1800" b="1" dirty="0"/>
              <a:t>andle limitations of actuators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733556-AF3B-0138-64EB-0E6816D9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46" y="1211534"/>
            <a:ext cx="10103141" cy="36661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A9BE6C-330E-C032-2E85-CAA6B715424D}"/>
                  </a:ext>
                </a:extLst>
              </p:cNvPr>
              <p:cNvSpPr txBox="1"/>
              <p:nvPr/>
            </p:nvSpPr>
            <p:spPr>
              <a:xfrm>
                <a:off x="1048622" y="5183573"/>
                <a:ext cx="9806731" cy="658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kern="0" dirty="0">
                    <a:cs typeface="Times New Roman" panose="02020603050405020304" pitchFamily="18" charset="0"/>
                  </a:rPr>
                  <a:t>There is a maximum and minimum rotational speed of the rotor:</a:t>
                </a:r>
                <a:r>
                  <a:rPr lang="en-US" sz="1800" kern="0" dirty="0">
                    <a:effectLst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𝑢𝑙</m:t>
                        </m:r>
                      </m:sub>
                    </m:sSub>
                    <m:r>
                      <a:rPr lang="en-US" sz="1800" b="0" i="1" kern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kern="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)≤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1800" dirty="0"/>
                  <a:t>Motors cannot turn backwards, negative thrust cannot be generated 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800" b="0" i="1" kern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kern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1800" b="0" i="1" kern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A9BE6C-330E-C032-2E85-CAA6B7154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622" y="5183573"/>
                <a:ext cx="9806731" cy="658514"/>
              </a:xfrm>
              <a:prstGeom prst="rect">
                <a:avLst/>
              </a:prstGeom>
              <a:blipFill>
                <a:blip r:embed="rId3"/>
                <a:stretch>
                  <a:fillRect l="-497" t="-3704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5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795A-B528-7EC7-AE9A-B514CF45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472E5-EE9E-8952-6F54-BAEA2CF70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effectLst/>
                <a:latin typeface="HelveticaNeue Regular"/>
              </a:rPr>
              <a:t>A. Marks, J. F. </a:t>
            </a:r>
            <a:r>
              <a:rPr lang="en-US" sz="2000" b="0" i="0" dirty="0" err="1">
                <a:effectLst/>
                <a:latin typeface="HelveticaNeue Regular"/>
              </a:rPr>
              <a:t>Whidborne</a:t>
            </a:r>
            <a:r>
              <a:rPr lang="en-US" sz="2000" b="0" i="0" dirty="0">
                <a:effectLst/>
                <a:latin typeface="HelveticaNeue Regular"/>
              </a:rPr>
              <a:t> and I. Yamamoto, "Control allocation for fault tolerant control of a VTOL </a:t>
            </a:r>
            <a:r>
              <a:rPr lang="en-US" sz="2000" b="0" i="0" dirty="0" err="1">
                <a:effectLst/>
                <a:latin typeface="HelveticaNeue Regular"/>
              </a:rPr>
              <a:t>octorotor</a:t>
            </a:r>
            <a:r>
              <a:rPr lang="en-US" sz="2000" b="0" i="0" dirty="0">
                <a:effectLst/>
                <a:latin typeface="HelveticaNeue Regular"/>
              </a:rPr>
              <a:t>," </a:t>
            </a:r>
            <a:r>
              <a:rPr lang="en-US" sz="2000" b="0" i="1" dirty="0">
                <a:effectLst/>
                <a:latin typeface="HelveticaNeue Regular"/>
              </a:rPr>
              <a:t>Proceedings of 2012 UKACC International Conference on Control</a:t>
            </a:r>
            <a:r>
              <a:rPr lang="en-US" sz="2000" b="0" i="0" dirty="0">
                <a:effectLst/>
                <a:latin typeface="HelveticaNeue Regular"/>
              </a:rPr>
              <a:t>, Cardiff, UK, 2012, pp. 357-362, </a:t>
            </a:r>
            <a:r>
              <a:rPr lang="en-US" sz="2000" b="0" i="0" dirty="0" err="1">
                <a:effectLst/>
                <a:latin typeface="HelveticaNeue Regular"/>
              </a:rPr>
              <a:t>doi</a:t>
            </a:r>
            <a:r>
              <a:rPr lang="en-US" sz="2000" b="0" i="0" dirty="0">
                <a:effectLst/>
                <a:latin typeface="HelveticaNeue Regular"/>
              </a:rPr>
              <a:t>: 10.1109/CONTROL.2012.6334656.</a:t>
            </a:r>
          </a:p>
          <a:p>
            <a:r>
              <a:rPr lang="en-US" sz="2000" b="0" i="0" dirty="0">
                <a:effectLst/>
                <a:latin typeface="HelveticaNeue Regular"/>
              </a:rPr>
              <a:t>Osmic, </a:t>
            </a:r>
            <a:r>
              <a:rPr lang="en-US" sz="2000" b="0" i="0" dirty="0" err="1">
                <a:effectLst/>
                <a:latin typeface="HelveticaNeue Regular"/>
              </a:rPr>
              <a:t>Nedim</a:t>
            </a:r>
            <a:r>
              <a:rPr lang="en-US" sz="2000" b="0" i="0" dirty="0">
                <a:effectLst/>
                <a:latin typeface="HelveticaNeue Regular"/>
              </a:rPr>
              <a:t> &amp; </a:t>
            </a:r>
            <a:r>
              <a:rPr lang="en-US" sz="2000" b="0" i="0" dirty="0" err="1">
                <a:effectLst/>
                <a:latin typeface="HelveticaNeue Regular"/>
              </a:rPr>
              <a:t>Tahirovic</a:t>
            </a:r>
            <a:r>
              <a:rPr lang="en-US" sz="2000" b="0" i="0" dirty="0">
                <a:effectLst/>
                <a:latin typeface="HelveticaNeue Regular"/>
              </a:rPr>
              <a:t>, Adnan &amp; </a:t>
            </a:r>
            <a:r>
              <a:rPr lang="en-US" sz="2000" b="0" i="0" dirty="0" err="1">
                <a:effectLst/>
                <a:latin typeface="HelveticaNeue Regular"/>
              </a:rPr>
              <a:t>Lacevic</a:t>
            </a:r>
            <a:r>
              <a:rPr lang="en-US" sz="2000" b="0" i="0" dirty="0">
                <a:effectLst/>
                <a:latin typeface="HelveticaNeue Regular"/>
              </a:rPr>
              <a:t>, Bakir. (2022). Octocopter Design: Modelling, Control and Motion Planning.</a:t>
            </a:r>
          </a:p>
          <a:p>
            <a:r>
              <a:rPr lang="en-US" sz="2000" b="0" i="0" dirty="0">
                <a:effectLst/>
                <a:latin typeface="HelveticaNeue Regular"/>
              </a:rPr>
              <a:t>Quan, Quan &amp; Dai, </a:t>
            </a:r>
            <a:r>
              <a:rPr lang="en-US" sz="2000" b="0" i="0" dirty="0" err="1">
                <a:effectLst/>
                <a:latin typeface="HelveticaNeue Regular"/>
              </a:rPr>
              <a:t>Xunhua</a:t>
            </a:r>
            <a:r>
              <a:rPr lang="en-US" sz="2000" b="0" i="0" dirty="0">
                <a:effectLst/>
                <a:latin typeface="HelveticaNeue Regular"/>
              </a:rPr>
              <a:t> &amp; Wang, Shuai. (2020). </a:t>
            </a:r>
            <a:r>
              <a:rPr lang="en-US" sz="2000" b="0" i="0" dirty="0" err="1">
                <a:effectLst/>
                <a:latin typeface="HelveticaNeue Regular"/>
              </a:rPr>
              <a:t>Multicopter</a:t>
            </a:r>
            <a:r>
              <a:rPr lang="en-US" sz="2000" b="0" i="0" dirty="0">
                <a:effectLst/>
                <a:latin typeface="HelveticaNeue Regular"/>
              </a:rPr>
              <a:t> Design and Control Practice: A Series Experiments based on MATLAB and Pixhawk. 10.1007/978-981-15-3138-5.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1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380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HelveticaNeue Regular</vt:lpstr>
      <vt:lpstr>Office Theme</vt:lpstr>
      <vt:lpstr>Task#1: Deriving Control Efficiency Matrix</vt:lpstr>
      <vt:lpstr>Task#2: Control Allocation Method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Semih</dc:creator>
  <cp:lastModifiedBy>Semih</cp:lastModifiedBy>
  <cp:revision>39</cp:revision>
  <dcterms:created xsi:type="dcterms:W3CDTF">2023-02-27T16:55:03Z</dcterms:created>
  <dcterms:modified xsi:type="dcterms:W3CDTF">2023-09-26T10:53:15Z</dcterms:modified>
</cp:coreProperties>
</file>