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8" r:id="rId2"/>
    <p:sldId id="470" r:id="rId3"/>
    <p:sldId id="483" r:id="rId4"/>
    <p:sldId id="497" r:id="rId5"/>
    <p:sldId id="486" r:id="rId6"/>
    <p:sldId id="47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5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cayigit/Documents/Nisanrapor_reanalizvaryantlar&#30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cayigit/Documents/Nisanrapor_reanalizvaryantlar&#30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cayigit/Documents/Nisanrapor_reanalizvaryantlar&#30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cayigit/Documents/Nisanrapor_reanalizvaryantlar&#30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ycayigit\Documents\Nisanrapor_reanalizvaryantlar&#30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cayigit/Library/Containers/com.microsoft.Excel/Data/Library/Application%20Support/Microsoft/Nisanrapor_reanalizvaryantlar&#305;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cayigit/Documents/Nisanrapor_reanalizvaryantlar&#30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ycayigit\Documents\Nisanrapor_reanalizvaryantlar&#30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TEZ_GRAPH!$A$2</c:f>
              <c:strCache>
                <c:ptCount val="1"/>
                <c:pt idx="0">
                  <c:v>Number of Patients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6C-C248-8212-1F9C8871F59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36C-C248-8212-1F9C8871F5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TEZ_GRAPH!$B$1:$C$1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TEZ_GRAPH!$B$2:$C$2</c:f>
              <c:numCache>
                <c:formatCode>General</c:formatCode>
                <c:ptCount val="2"/>
                <c:pt idx="0">
                  <c:v>27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6C-C248-8212-1F9C8871F5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TEZ_GRAPH!$F$2</c:f>
              <c:strCache>
                <c:ptCount val="1"/>
                <c:pt idx="0">
                  <c:v>Distribution of Consanguinity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C9-A344-B6BF-149726A42F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C9-A344-B6BF-149726A42FC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0C9-A344-B6BF-149726A42F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TEZ_GRAPH!$G$1:$I$1</c:f>
              <c:strCache>
                <c:ptCount val="3"/>
                <c:pt idx="0">
                  <c:v>Consanguineous</c:v>
                </c:pt>
                <c:pt idx="1">
                  <c:v>Non-consanguineous</c:v>
                </c:pt>
                <c:pt idx="2">
                  <c:v>NA</c:v>
                </c:pt>
              </c:strCache>
            </c:strRef>
          </c:cat>
          <c:val>
            <c:numRef>
              <c:f>TEZ_GRAPH!$G$2:$I$2</c:f>
              <c:numCache>
                <c:formatCode>General</c:formatCode>
                <c:ptCount val="3"/>
                <c:pt idx="0">
                  <c:v>27</c:v>
                </c:pt>
                <c:pt idx="1">
                  <c:v>25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C9-A344-B6BF-149726A42F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TEZ_GRAPH!$M$2</c:f>
              <c:strCache>
                <c:ptCount val="1"/>
                <c:pt idx="0">
                  <c:v>Distriution of Data Type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38-FE4C-951C-6ED42E06FF6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38-FE4C-951C-6ED42E06FF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TEZ_GRAPH!$N$1:$O$1</c:f>
              <c:strCache>
                <c:ptCount val="2"/>
                <c:pt idx="0">
                  <c:v>CES</c:v>
                </c:pt>
                <c:pt idx="1">
                  <c:v>WES</c:v>
                </c:pt>
              </c:strCache>
            </c:strRef>
          </c:cat>
          <c:val>
            <c:numRef>
              <c:f>TEZ_GRAPH!$N$2:$O$2</c:f>
              <c:numCache>
                <c:formatCode>General</c:formatCode>
                <c:ptCount val="2"/>
                <c:pt idx="0">
                  <c:v>52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8-FE4C-951C-6ED42E06FF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TEZ_GRAPH!$S$4</c:f>
              <c:strCache>
                <c:ptCount val="1"/>
                <c:pt idx="0">
                  <c:v>Risk Factor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D43-394B-B814-5313E935E1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D43-394B-B814-5313E935E1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D43-394B-B814-5313E935E1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D43-394B-B814-5313E935E1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D43-394B-B814-5313E935E1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TEZ_GRAPH!$T$3:$X$3</c:f>
              <c:strCache>
                <c:ptCount val="5"/>
                <c:pt idx="0">
                  <c:v>Prenatal</c:v>
                </c:pt>
                <c:pt idx="1">
                  <c:v>Perinatal</c:v>
                </c:pt>
                <c:pt idx="2">
                  <c:v>Postnatal</c:v>
                </c:pt>
                <c:pt idx="3">
                  <c:v>No risk factors</c:v>
                </c:pt>
                <c:pt idx="4">
                  <c:v>NA</c:v>
                </c:pt>
              </c:strCache>
            </c:strRef>
          </c:cat>
          <c:val>
            <c:numRef>
              <c:f>TEZ_GRAPH!$T$4:$X$4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10</c:v>
                </c:pt>
                <c:pt idx="3">
                  <c:v>28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43-394B-B814-5313E935E1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Sayfa1!$A$2</c:f>
              <c:strCache>
                <c:ptCount val="1"/>
                <c:pt idx="0">
                  <c:v>Global Developmental Delay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CD-DB48-8B21-AD3DCD9DF47C}"/>
            </c:ext>
          </c:extLst>
        </c:ser>
        <c:ser>
          <c:idx val="1"/>
          <c:order val="1"/>
          <c:tx>
            <c:strRef>
              <c:f>Sayfa1!$A$3</c:f>
              <c:strCache>
                <c:ptCount val="1"/>
                <c:pt idx="0">
                  <c:v>Seizures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Sayfa1!$B$3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CD-DB48-8B21-AD3DCD9DF47C}"/>
            </c:ext>
          </c:extLst>
        </c:ser>
        <c:ser>
          <c:idx val="2"/>
          <c:order val="2"/>
          <c:tx>
            <c:strRef>
              <c:f>Sayfa1!$A$4</c:f>
              <c:strCache>
                <c:ptCount val="1"/>
                <c:pt idx="0">
                  <c:v>Hypotonia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Sayfa1!$B$4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CD-DB48-8B21-AD3DCD9DF47C}"/>
            </c:ext>
          </c:extLst>
        </c:ser>
        <c:ser>
          <c:idx val="3"/>
          <c:order val="3"/>
          <c:tx>
            <c:strRef>
              <c:f>Sayfa1!$A$5</c:f>
              <c:strCache>
                <c:ptCount val="1"/>
                <c:pt idx="0">
                  <c:v>Brain Malformations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CD-DB48-8B21-AD3DCD9DF47C}"/>
            </c:ext>
          </c:extLst>
        </c:ser>
        <c:ser>
          <c:idx val="4"/>
          <c:order val="4"/>
          <c:tx>
            <c:strRef>
              <c:f>Sayfa1!$A$6</c:f>
              <c:strCache>
                <c:ptCount val="1"/>
                <c:pt idx="0">
                  <c:v>Motor delay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Sayfa1!$B$6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CD-DB48-8B21-AD3DCD9DF47C}"/>
            </c:ext>
          </c:extLst>
        </c:ser>
        <c:ser>
          <c:idx val="5"/>
          <c:order val="5"/>
          <c:tx>
            <c:strRef>
              <c:f>Sayfa1!$A$7</c:f>
              <c:strCache>
                <c:ptCount val="1"/>
                <c:pt idx="0">
                  <c:v>Microcephaly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Sayfa1!$B$7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CD-DB48-8B21-AD3DCD9DF47C}"/>
            </c:ext>
          </c:extLst>
        </c:ser>
        <c:ser>
          <c:idx val="6"/>
          <c:order val="6"/>
          <c:tx>
            <c:strRef>
              <c:f>Sayfa1!$A$8</c:f>
              <c:strCache>
                <c:ptCount val="1"/>
                <c:pt idx="0">
                  <c:v>Dysmorphic Facial Features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80000"/>
                  <a:lumOff val="2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Sayfa1!$B$8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CD-DB48-8B21-AD3DCD9DF47C}"/>
            </c:ext>
          </c:extLst>
        </c:ser>
        <c:ser>
          <c:idx val="7"/>
          <c:order val="7"/>
          <c:tx>
            <c:strRef>
              <c:f>Sayfa1!$A$9</c:f>
              <c:strCache>
                <c:ptCount val="1"/>
                <c:pt idx="0">
                  <c:v>Musculoskeletal Findings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80000"/>
                  <a:lumOff val="2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Sayfa1!$B$9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CD-DB48-8B21-AD3DCD9DF47C}"/>
            </c:ext>
          </c:extLst>
        </c:ser>
        <c:ser>
          <c:idx val="8"/>
          <c:order val="8"/>
          <c:tx>
            <c:strRef>
              <c:f>Sayfa1!$A$10</c:f>
              <c:strCache>
                <c:ptCount val="1"/>
                <c:pt idx="0">
                  <c:v>Spasticity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80000"/>
                  <a:lumOff val="2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CD-DB48-8B21-AD3DCD9DF47C}"/>
            </c:ext>
          </c:extLst>
        </c:ser>
        <c:ser>
          <c:idx val="9"/>
          <c:order val="9"/>
          <c:tx>
            <c:strRef>
              <c:f>Sayfa1!$A$11</c:f>
              <c:strCache>
                <c:ptCount val="1"/>
                <c:pt idx="0">
                  <c:v>Visual and/or Hearing Impairment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8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Sayfa1!$B$11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CD-DB48-8B21-AD3DCD9DF47C}"/>
            </c:ext>
          </c:extLst>
        </c:ser>
        <c:ser>
          <c:idx val="10"/>
          <c:order val="10"/>
          <c:tx>
            <c:strRef>
              <c:f>Sayfa1!$A$12</c:f>
              <c:strCache>
                <c:ptCount val="1"/>
                <c:pt idx="0">
                  <c:v>Difficulty walking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8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CD-DB48-8B21-AD3DCD9DF47C}"/>
            </c:ext>
          </c:extLst>
        </c:ser>
        <c:ser>
          <c:idx val="11"/>
          <c:order val="11"/>
          <c:tx>
            <c:strRef>
              <c:f>Sayfa1!$A$13</c:f>
              <c:strCache>
                <c:ptCount val="1"/>
                <c:pt idx="0">
                  <c:v>Delayed speech and language development 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8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BCD-DB48-8B21-AD3DCD9DF47C}"/>
            </c:ext>
          </c:extLst>
        </c:ser>
        <c:ser>
          <c:idx val="12"/>
          <c:order val="12"/>
          <c:tx>
            <c:strRef>
              <c:f>Sayfa1!$A$14</c:f>
              <c:strCache>
                <c:ptCount val="1"/>
                <c:pt idx="0">
                  <c:v>Finger/toe Anomalies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  <a:lumOff val="4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Sayfa1!$B$14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CD-DB48-8B21-AD3DCD9DF47C}"/>
            </c:ext>
          </c:extLst>
        </c:ser>
        <c:ser>
          <c:idx val="13"/>
          <c:order val="13"/>
          <c:tx>
            <c:strRef>
              <c:f>Sayfa1!$A$15</c:f>
              <c:strCache>
                <c:ptCount val="1"/>
                <c:pt idx="0">
                  <c:v>Ataxia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CD-DB48-8B21-AD3DCD9DF47C}"/>
            </c:ext>
          </c:extLst>
        </c:ser>
        <c:ser>
          <c:idx val="14"/>
          <c:order val="14"/>
          <c:tx>
            <c:strRef>
              <c:f>Sayfa1!$A$16</c:f>
              <c:strCache>
                <c:ptCount val="1"/>
                <c:pt idx="0">
                  <c:v>Autism and other behavioral issues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BCD-DB48-8B21-AD3DCD9DF47C}"/>
            </c:ext>
          </c:extLst>
        </c:ser>
        <c:ser>
          <c:idx val="15"/>
          <c:order val="15"/>
          <c:tx>
            <c:strRef>
              <c:f>Sayfa1!$A$17</c:f>
              <c:strCache>
                <c:ptCount val="1"/>
                <c:pt idx="0">
                  <c:v>Elevated Serum Creatinine Level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5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BCD-DB48-8B21-AD3DCD9DF47C}"/>
            </c:ext>
          </c:extLst>
        </c:ser>
        <c:ser>
          <c:idx val="16"/>
          <c:order val="16"/>
          <c:tx>
            <c:strRef>
              <c:f>Sayfa1!$A$18</c:f>
              <c:strCache>
                <c:ptCount val="1"/>
                <c:pt idx="0">
                  <c:v>Other Metabolic Conditions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5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Sayfa1!$B$18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BCD-DB48-8B21-AD3DCD9DF47C}"/>
            </c:ext>
          </c:extLst>
        </c:ser>
        <c:ser>
          <c:idx val="17"/>
          <c:order val="17"/>
          <c:tx>
            <c:strRef>
              <c:f>Sayfa1!$A$19</c:f>
              <c:strCache>
                <c:ptCount val="1"/>
                <c:pt idx="0">
                  <c:v>Feeding Difficulties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5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Sayfa1!$B$19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BCD-DB48-8B21-AD3DCD9DF47C}"/>
            </c:ext>
          </c:extLst>
        </c:ser>
        <c:ser>
          <c:idx val="18"/>
          <c:order val="18"/>
          <c:tx>
            <c:strRef>
              <c:f>Sayfa1!$A$20</c:f>
              <c:strCache>
                <c:ptCount val="1"/>
                <c:pt idx="0">
                  <c:v>Heart Defects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70000"/>
                  <a:lumOff val="3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Sayfa1!$B$20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BCD-DB48-8B21-AD3DCD9DF47C}"/>
            </c:ext>
          </c:extLst>
        </c:ser>
        <c:ser>
          <c:idx val="19"/>
          <c:order val="19"/>
          <c:tx>
            <c:strRef>
              <c:f>Sayfa1!$A$21</c:f>
              <c:strCache>
                <c:ptCount val="1"/>
                <c:pt idx="0">
                  <c:v>Arthrogrypozis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70000"/>
                  <a:lumOff val="30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Sayfa1!$B$1</c:f>
              <c:strCache>
                <c:ptCount val="1"/>
                <c:pt idx="0">
                  <c:v>Number of Patients </c:v>
                </c:pt>
              </c:strCache>
            </c:strRef>
          </c:cat>
          <c:val>
            <c:numRef>
              <c:f>Sayfa1!$B$21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BCD-DB48-8B21-AD3DCD9DF4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32708591"/>
        <c:axId val="932712239"/>
      </c:barChart>
      <c:catAx>
        <c:axId val="93270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712239"/>
        <c:crosses val="autoZero"/>
        <c:auto val="1"/>
        <c:lblAlgn val="ctr"/>
        <c:lblOffset val="100"/>
        <c:noMultiLvlLbl val="0"/>
      </c:catAx>
      <c:valAx>
        <c:axId val="932712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70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meancov.!$B$1</c:f>
              <c:strCache>
                <c:ptCount val="1"/>
                <c:pt idx="0">
                  <c:v>≥5X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meancov.!$A$2:$A$53</c:f>
              <c:strCache>
                <c:ptCount val="52"/>
                <c:pt idx="0">
                  <c:v>CES-1</c:v>
                </c:pt>
                <c:pt idx="1">
                  <c:v>CES-2</c:v>
                </c:pt>
                <c:pt idx="2">
                  <c:v>CES-3</c:v>
                </c:pt>
                <c:pt idx="3">
                  <c:v>CES-4</c:v>
                </c:pt>
                <c:pt idx="4">
                  <c:v>CES-5</c:v>
                </c:pt>
                <c:pt idx="5">
                  <c:v>CES-6</c:v>
                </c:pt>
                <c:pt idx="6">
                  <c:v>CES-7</c:v>
                </c:pt>
                <c:pt idx="7">
                  <c:v>CES-8</c:v>
                </c:pt>
                <c:pt idx="8">
                  <c:v>CES-9</c:v>
                </c:pt>
                <c:pt idx="9">
                  <c:v>CES-10</c:v>
                </c:pt>
                <c:pt idx="10">
                  <c:v>CES-11</c:v>
                </c:pt>
                <c:pt idx="11">
                  <c:v>CES-12</c:v>
                </c:pt>
                <c:pt idx="12">
                  <c:v>CES-13</c:v>
                </c:pt>
                <c:pt idx="13">
                  <c:v>CES-14</c:v>
                </c:pt>
                <c:pt idx="14">
                  <c:v>CES-15</c:v>
                </c:pt>
                <c:pt idx="15">
                  <c:v>CES-16</c:v>
                </c:pt>
                <c:pt idx="16">
                  <c:v>CES-17</c:v>
                </c:pt>
                <c:pt idx="17">
                  <c:v>CES-18</c:v>
                </c:pt>
                <c:pt idx="18">
                  <c:v>CES-19</c:v>
                </c:pt>
                <c:pt idx="19">
                  <c:v>CES-20</c:v>
                </c:pt>
                <c:pt idx="20">
                  <c:v>CES-21</c:v>
                </c:pt>
                <c:pt idx="21">
                  <c:v>CES-22</c:v>
                </c:pt>
                <c:pt idx="22">
                  <c:v>CES-23</c:v>
                </c:pt>
                <c:pt idx="23">
                  <c:v>CES-24</c:v>
                </c:pt>
                <c:pt idx="24">
                  <c:v>CES-25</c:v>
                </c:pt>
                <c:pt idx="25">
                  <c:v>CES-26</c:v>
                </c:pt>
                <c:pt idx="26">
                  <c:v>CES-27</c:v>
                </c:pt>
                <c:pt idx="27">
                  <c:v>CES-28</c:v>
                </c:pt>
                <c:pt idx="28">
                  <c:v>CES-29</c:v>
                </c:pt>
                <c:pt idx="29">
                  <c:v>CES-30</c:v>
                </c:pt>
                <c:pt idx="30">
                  <c:v>CES-31</c:v>
                </c:pt>
                <c:pt idx="31">
                  <c:v>CES-32</c:v>
                </c:pt>
                <c:pt idx="32">
                  <c:v>CES-33</c:v>
                </c:pt>
                <c:pt idx="33">
                  <c:v>CES-34</c:v>
                </c:pt>
                <c:pt idx="34">
                  <c:v>CES-35</c:v>
                </c:pt>
                <c:pt idx="35">
                  <c:v>CES-36</c:v>
                </c:pt>
                <c:pt idx="36">
                  <c:v>CES-37</c:v>
                </c:pt>
                <c:pt idx="37">
                  <c:v>CES-38</c:v>
                </c:pt>
                <c:pt idx="38">
                  <c:v>CES-39</c:v>
                </c:pt>
                <c:pt idx="39">
                  <c:v>CES-40</c:v>
                </c:pt>
                <c:pt idx="40">
                  <c:v>CES-41</c:v>
                </c:pt>
                <c:pt idx="41">
                  <c:v>CES-42</c:v>
                </c:pt>
                <c:pt idx="42">
                  <c:v>CES-43</c:v>
                </c:pt>
                <c:pt idx="43">
                  <c:v>CES-44</c:v>
                </c:pt>
                <c:pt idx="44">
                  <c:v>CES-45</c:v>
                </c:pt>
                <c:pt idx="45">
                  <c:v>CES-46</c:v>
                </c:pt>
                <c:pt idx="46">
                  <c:v>CES-47</c:v>
                </c:pt>
                <c:pt idx="47">
                  <c:v>CES-48</c:v>
                </c:pt>
                <c:pt idx="48">
                  <c:v>CES-49</c:v>
                </c:pt>
                <c:pt idx="49">
                  <c:v>CES-50</c:v>
                </c:pt>
                <c:pt idx="50">
                  <c:v>CES-51</c:v>
                </c:pt>
                <c:pt idx="51">
                  <c:v>CES-52</c:v>
                </c:pt>
              </c:strCache>
            </c:strRef>
          </c:xVal>
          <c:yVal>
            <c:numRef>
              <c:f>meancov.!$B$2:$B$53</c:f>
              <c:numCache>
                <c:formatCode>General</c:formatCode>
                <c:ptCount val="52"/>
                <c:pt idx="0">
                  <c:v>97</c:v>
                </c:pt>
                <c:pt idx="1">
                  <c:v>98</c:v>
                </c:pt>
                <c:pt idx="2">
                  <c:v>97</c:v>
                </c:pt>
                <c:pt idx="3">
                  <c:v>98</c:v>
                </c:pt>
                <c:pt idx="4">
                  <c:v>98</c:v>
                </c:pt>
                <c:pt idx="5">
                  <c:v>98</c:v>
                </c:pt>
                <c:pt idx="6">
                  <c:v>97</c:v>
                </c:pt>
                <c:pt idx="7">
                  <c:v>97</c:v>
                </c:pt>
                <c:pt idx="8">
                  <c:v>97</c:v>
                </c:pt>
                <c:pt idx="9">
                  <c:v>98</c:v>
                </c:pt>
                <c:pt idx="10">
                  <c:v>98</c:v>
                </c:pt>
                <c:pt idx="11">
                  <c:v>97</c:v>
                </c:pt>
                <c:pt idx="12">
                  <c:v>98</c:v>
                </c:pt>
                <c:pt idx="13">
                  <c:v>98</c:v>
                </c:pt>
                <c:pt idx="14">
                  <c:v>97</c:v>
                </c:pt>
                <c:pt idx="15">
                  <c:v>97</c:v>
                </c:pt>
                <c:pt idx="16">
                  <c:v>98</c:v>
                </c:pt>
                <c:pt idx="17">
                  <c:v>98</c:v>
                </c:pt>
                <c:pt idx="18">
                  <c:v>97</c:v>
                </c:pt>
                <c:pt idx="19">
                  <c:v>98</c:v>
                </c:pt>
                <c:pt idx="20">
                  <c:v>97</c:v>
                </c:pt>
                <c:pt idx="21">
                  <c:v>97</c:v>
                </c:pt>
                <c:pt idx="22">
                  <c:v>97</c:v>
                </c:pt>
                <c:pt idx="23">
                  <c:v>85</c:v>
                </c:pt>
                <c:pt idx="24">
                  <c:v>98</c:v>
                </c:pt>
                <c:pt idx="25">
                  <c:v>97</c:v>
                </c:pt>
                <c:pt idx="26">
                  <c:v>97</c:v>
                </c:pt>
                <c:pt idx="27">
                  <c:v>98</c:v>
                </c:pt>
                <c:pt idx="28">
                  <c:v>97</c:v>
                </c:pt>
                <c:pt idx="29">
                  <c:v>98</c:v>
                </c:pt>
                <c:pt idx="30">
                  <c:v>98</c:v>
                </c:pt>
                <c:pt idx="31">
                  <c:v>98</c:v>
                </c:pt>
                <c:pt idx="32">
                  <c:v>98</c:v>
                </c:pt>
                <c:pt idx="33">
                  <c:v>97</c:v>
                </c:pt>
                <c:pt idx="34">
                  <c:v>97</c:v>
                </c:pt>
                <c:pt idx="35">
                  <c:v>97</c:v>
                </c:pt>
                <c:pt idx="36">
                  <c:v>98</c:v>
                </c:pt>
                <c:pt idx="37">
                  <c:v>98</c:v>
                </c:pt>
                <c:pt idx="38">
                  <c:v>98</c:v>
                </c:pt>
                <c:pt idx="39">
                  <c:v>98</c:v>
                </c:pt>
                <c:pt idx="40">
                  <c:v>97</c:v>
                </c:pt>
                <c:pt idx="41">
                  <c:v>97</c:v>
                </c:pt>
                <c:pt idx="42">
                  <c:v>97</c:v>
                </c:pt>
                <c:pt idx="43">
                  <c:v>98</c:v>
                </c:pt>
                <c:pt idx="44">
                  <c:v>98</c:v>
                </c:pt>
                <c:pt idx="45">
                  <c:v>97</c:v>
                </c:pt>
                <c:pt idx="46">
                  <c:v>98</c:v>
                </c:pt>
                <c:pt idx="47">
                  <c:v>98</c:v>
                </c:pt>
                <c:pt idx="48">
                  <c:v>98</c:v>
                </c:pt>
                <c:pt idx="49">
                  <c:v>98</c:v>
                </c:pt>
                <c:pt idx="50">
                  <c:v>98</c:v>
                </c:pt>
                <c:pt idx="5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C9-3843-A0A6-E8812EDC8B25}"/>
            </c:ext>
          </c:extLst>
        </c:ser>
        <c:ser>
          <c:idx val="1"/>
          <c:order val="1"/>
          <c:tx>
            <c:strRef>
              <c:f>meancov.!$C$1</c:f>
              <c:strCache>
                <c:ptCount val="1"/>
                <c:pt idx="0">
                  <c:v>≥10X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meancov.!$A$2:$A$53</c:f>
              <c:strCache>
                <c:ptCount val="52"/>
                <c:pt idx="0">
                  <c:v>CES-1</c:v>
                </c:pt>
                <c:pt idx="1">
                  <c:v>CES-2</c:v>
                </c:pt>
                <c:pt idx="2">
                  <c:v>CES-3</c:v>
                </c:pt>
                <c:pt idx="3">
                  <c:v>CES-4</c:v>
                </c:pt>
                <c:pt idx="4">
                  <c:v>CES-5</c:v>
                </c:pt>
                <c:pt idx="5">
                  <c:v>CES-6</c:v>
                </c:pt>
                <c:pt idx="6">
                  <c:v>CES-7</c:v>
                </c:pt>
                <c:pt idx="7">
                  <c:v>CES-8</c:v>
                </c:pt>
                <c:pt idx="8">
                  <c:v>CES-9</c:v>
                </c:pt>
                <c:pt idx="9">
                  <c:v>CES-10</c:v>
                </c:pt>
                <c:pt idx="10">
                  <c:v>CES-11</c:v>
                </c:pt>
                <c:pt idx="11">
                  <c:v>CES-12</c:v>
                </c:pt>
                <c:pt idx="12">
                  <c:v>CES-13</c:v>
                </c:pt>
                <c:pt idx="13">
                  <c:v>CES-14</c:v>
                </c:pt>
                <c:pt idx="14">
                  <c:v>CES-15</c:v>
                </c:pt>
                <c:pt idx="15">
                  <c:v>CES-16</c:v>
                </c:pt>
                <c:pt idx="16">
                  <c:v>CES-17</c:v>
                </c:pt>
                <c:pt idx="17">
                  <c:v>CES-18</c:v>
                </c:pt>
                <c:pt idx="18">
                  <c:v>CES-19</c:v>
                </c:pt>
                <c:pt idx="19">
                  <c:v>CES-20</c:v>
                </c:pt>
                <c:pt idx="20">
                  <c:v>CES-21</c:v>
                </c:pt>
                <c:pt idx="21">
                  <c:v>CES-22</c:v>
                </c:pt>
                <c:pt idx="22">
                  <c:v>CES-23</c:v>
                </c:pt>
                <c:pt idx="23">
                  <c:v>CES-24</c:v>
                </c:pt>
                <c:pt idx="24">
                  <c:v>CES-25</c:v>
                </c:pt>
                <c:pt idx="25">
                  <c:v>CES-26</c:v>
                </c:pt>
                <c:pt idx="26">
                  <c:v>CES-27</c:v>
                </c:pt>
                <c:pt idx="27">
                  <c:v>CES-28</c:v>
                </c:pt>
                <c:pt idx="28">
                  <c:v>CES-29</c:v>
                </c:pt>
                <c:pt idx="29">
                  <c:v>CES-30</c:v>
                </c:pt>
                <c:pt idx="30">
                  <c:v>CES-31</c:v>
                </c:pt>
                <c:pt idx="31">
                  <c:v>CES-32</c:v>
                </c:pt>
                <c:pt idx="32">
                  <c:v>CES-33</c:v>
                </c:pt>
                <c:pt idx="33">
                  <c:v>CES-34</c:v>
                </c:pt>
                <c:pt idx="34">
                  <c:v>CES-35</c:v>
                </c:pt>
                <c:pt idx="35">
                  <c:v>CES-36</c:v>
                </c:pt>
                <c:pt idx="36">
                  <c:v>CES-37</c:v>
                </c:pt>
                <c:pt idx="37">
                  <c:v>CES-38</c:v>
                </c:pt>
                <c:pt idx="38">
                  <c:v>CES-39</c:v>
                </c:pt>
                <c:pt idx="39">
                  <c:v>CES-40</c:v>
                </c:pt>
                <c:pt idx="40">
                  <c:v>CES-41</c:v>
                </c:pt>
                <c:pt idx="41">
                  <c:v>CES-42</c:v>
                </c:pt>
                <c:pt idx="42">
                  <c:v>CES-43</c:v>
                </c:pt>
                <c:pt idx="43">
                  <c:v>CES-44</c:v>
                </c:pt>
                <c:pt idx="44">
                  <c:v>CES-45</c:v>
                </c:pt>
                <c:pt idx="45">
                  <c:v>CES-46</c:v>
                </c:pt>
                <c:pt idx="46">
                  <c:v>CES-47</c:v>
                </c:pt>
                <c:pt idx="47">
                  <c:v>CES-48</c:v>
                </c:pt>
                <c:pt idx="48">
                  <c:v>CES-49</c:v>
                </c:pt>
                <c:pt idx="49">
                  <c:v>CES-50</c:v>
                </c:pt>
                <c:pt idx="50">
                  <c:v>CES-51</c:v>
                </c:pt>
                <c:pt idx="51">
                  <c:v>CES-52</c:v>
                </c:pt>
              </c:strCache>
            </c:strRef>
          </c:xVal>
          <c:yVal>
            <c:numRef>
              <c:f>meancov.!$C$2:$C$53</c:f>
              <c:numCache>
                <c:formatCode>General</c:formatCode>
                <c:ptCount val="52"/>
                <c:pt idx="0">
                  <c:v>97</c:v>
                </c:pt>
                <c:pt idx="1">
                  <c:v>97</c:v>
                </c:pt>
                <c:pt idx="2">
                  <c:v>97</c:v>
                </c:pt>
                <c:pt idx="3">
                  <c:v>98</c:v>
                </c:pt>
                <c:pt idx="4">
                  <c:v>98</c:v>
                </c:pt>
                <c:pt idx="5">
                  <c:v>97</c:v>
                </c:pt>
                <c:pt idx="6">
                  <c:v>97</c:v>
                </c:pt>
                <c:pt idx="7">
                  <c:v>97</c:v>
                </c:pt>
                <c:pt idx="8">
                  <c:v>97</c:v>
                </c:pt>
                <c:pt idx="9">
                  <c:v>98</c:v>
                </c:pt>
                <c:pt idx="10">
                  <c:v>97</c:v>
                </c:pt>
                <c:pt idx="11">
                  <c:v>97</c:v>
                </c:pt>
                <c:pt idx="12">
                  <c:v>97</c:v>
                </c:pt>
                <c:pt idx="13">
                  <c:v>97</c:v>
                </c:pt>
                <c:pt idx="14">
                  <c:v>97</c:v>
                </c:pt>
                <c:pt idx="15">
                  <c:v>97</c:v>
                </c:pt>
                <c:pt idx="16">
                  <c:v>98</c:v>
                </c:pt>
                <c:pt idx="17">
                  <c:v>98</c:v>
                </c:pt>
                <c:pt idx="18">
                  <c:v>97</c:v>
                </c:pt>
                <c:pt idx="19">
                  <c:v>98</c:v>
                </c:pt>
                <c:pt idx="20">
                  <c:v>97</c:v>
                </c:pt>
                <c:pt idx="21">
                  <c:v>97</c:v>
                </c:pt>
                <c:pt idx="22">
                  <c:v>97</c:v>
                </c:pt>
                <c:pt idx="23">
                  <c:v>78</c:v>
                </c:pt>
                <c:pt idx="24">
                  <c:v>97</c:v>
                </c:pt>
                <c:pt idx="25">
                  <c:v>97</c:v>
                </c:pt>
                <c:pt idx="26">
                  <c:v>97</c:v>
                </c:pt>
                <c:pt idx="27">
                  <c:v>98</c:v>
                </c:pt>
                <c:pt idx="28">
                  <c:v>97</c:v>
                </c:pt>
                <c:pt idx="29">
                  <c:v>98</c:v>
                </c:pt>
                <c:pt idx="30">
                  <c:v>98</c:v>
                </c:pt>
                <c:pt idx="31">
                  <c:v>97</c:v>
                </c:pt>
                <c:pt idx="32">
                  <c:v>97</c:v>
                </c:pt>
                <c:pt idx="33">
                  <c:v>97</c:v>
                </c:pt>
                <c:pt idx="34">
                  <c:v>97</c:v>
                </c:pt>
                <c:pt idx="35">
                  <c:v>97</c:v>
                </c:pt>
                <c:pt idx="36">
                  <c:v>98</c:v>
                </c:pt>
                <c:pt idx="37">
                  <c:v>97</c:v>
                </c:pt>
                <c:pt idx="38">
                  <c:v>98</c:v>
                </c:pt>
                <c:pt idx="39">
                  <c:v>98</c:v>
                </c:pt>
                <c:pt idx="40">
                  <c:v>97</c:v>
                </c:pt>
                <c:pt idx="41">
                  <c:v>97</c:v>
                </c:pt>
                <c:pt idx="42">
                  <c:v>97</c:v>
                </c:pt>
                <c:pt idx="43">
                  <c:v>98</c:v>
                </c:pt>
                <c:pt idx="44">
                  <c:v>97</c:v>
                </c:pt>
                <c:pt idx="45">
                  <c:v>97</c:v>
                </c:pt>
                <c:pt idx="46">
                  <c:v>98</c:v>
                </c:pt>
                <c:pt idx="47">
                  <c:v>98</c:v>
                </c:pt>
                <c:pt idx="48">
                  <c:v>98</c:v>
                </c:pt>
                <c:pt idx="49">
                  <c:v>98</c:v>
                </c:pt>
                <c:pt idx="50">
                  <c:v>98</c:v>
                </c:pt>
                <c:pt idx="5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C9-3843-A0A6-E8812EDC8B25}"/>
            </c:ext>
          </c:extLst>
        </c:ser>
        <c:ser>
          <c:idx val="2"/>
          <c:order val="2"/>
          <c:tx>
            <c:strRef>
              <c:f>meancov.!$D$1</c:f>
              <c:strCache>
                <c:ptCount val="1"/>
                <c:pt idx="0">
                  <c:v>≥30X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meancov.!$A$2:$A$53</c:f>
              <c:strCache>
                <c:ptCount val="52"/>
                <c:pt idx="0">
                  <c:v>CES-1</c:v>
                </c:pt>
                <c:pt idx="1">
                  <c:v>CES-2</c:v>
                </c:pt>
                <c:pt idx="2">
                  <c:v>CES-3</c:v>
                </c:pt>
                <c:pt idx="3">
                  <c:v>CES-4</c:v>
                </c:pt>
                <c:pt idx="4">
                  <c:v>CES-5</c:v>
                </c:pt>
                <c:pt idx="5">
                  <c:v>CES-6</c:v>
                </c:pt>
                <c:pt idx="6">
                  <c:v>CES-7</c:v>
                </c:pt>
                <c:pt idx="7">
                  <c:v>CES-8</c:v>
                </c:pt>
                <c:pt idx="8">
                  <c:v>CES-9</c:v>
                </c:pt>
                <c:pt idx="9">
                  <c:v>CES-10</c:v>
                </c:pt>
                <c:pt idx="10">
                  <c:v>CES-11</c:v>
                </c:pt>
                <c:pt idx="11">
                  <c:v>CES-12</c:v>
                </c:pt>
                <c:pt idx="12">
                  <c:v>CES-13</c:v>
                </c:pt>
                <c:pt idx="13">
                  <c:v>CES-14</c:v>
                </c:pt>
                <c:pt idx="14">
                  <c:v>CES-15</c:v>
                </c:pt>
                <c:pt idx="15">
                  <c:v>CES-16</c:v>
                </c:pt>
                <c:pt idx="16">
                  <c:v>CES-17</c:v>
                </c:pt>
                <c:pt idx="17">
                  <c:v>CES-18</c:v>
                </c:pt>
                <c:pt idx="18">
                  <c:v>CES-19</c:v>
                </c:pt>
                <c:pt idx="19">
                  <c:v>CES-20</c:v>
                </c:pt>
                <c:pt idx="20">
                  <c:v>CES-21</c:v>
                </c:pt>
                <c:pt idx="21">
                  <c:v>CES-22</c:v>
                </c:pt>
                <c:pt idx="22">
                  <c:v>CES-23</c:v>
                </c:pt>
                <c:pt idx="23">
                  <c:v>CES-24</c:v>
                </c:pt>
                <c:pt idx="24">
                  <c:v>CES-25</c:v>
                </c:pt>
                <c:pt idx="25">
                  <c:v>CES-26</c:v>
                </c:pt>
                <c:pt idx="26">
                  <c:v>CES-27</c:v>
                </c:pt>
                <c:pt idx="27">
                  <c:v>CES-28</c:v>
                </c:pt>
                <c:pt idx="28">
                  <c:v>CES-29</c:v>
                </c:pt>
                <c:pt idx="29">
                  <c:v>CES-30</c:v>
                </c:pt>
                <c:pt idx="30">
                  <c:v>CES-31</c:v>
                </c:pt>
                <c:pt idx="31">
                  <c:v>CES-32</c:v>
                </c:pt>
                <c:pt idx="32">
                  <c:v>CES-33</c:v>
                </c:pt>
                <c:pt idx="33">
                  <c:v>CES-34</c:v>
                </c:pt>
                <c:pt idx="34">
                  <c:v>CES-35</c:v>
                </c:pt>
                <c:pt idx="35">
                  <c:v>CES-36</c:v>
                </c:pt>
                <c:pt idx="36">
                  <c:v>CES-37</c:v>
                </c:pt>
                <c:pt idx="37">
                  <c:v>CES-38</c:v>
                </c:pt>
                <c:pt idx="38">
                  <c:v>CES-39</c:v>
                </c:pt>
                <c:pt idx="39">
                  <c:v>CES-40</c:v>
                </c:pt>
                <c:pt idx="40">
                  <c:v>CES-41</c:v>
                </c:pt>
                <c:pt idx="41">
                  <c:v>CES-42</c:v>
                </c:pt>
                <c:pt idx="42">
                  <c:v>CES-43</c:v>
                </c:pt>
                <c:pt idx="43">
                  <c:v>CES-44</c:v>
                </c:pt>
                <c:pt idx="44">
                  <c:v>CES-45</c:v>
                </c:pt>
                <c:pt idx="45">
                  <c:v>CES-46</c:v>
                </c:pt>
                <c:pt idx="46">
                  <c:v>CES-47</c:v>
                </c:pt>
                <c:pt idx="47">
                  <c:v>CES-48</c:v>
                </c:pt>
                <c:pt idx="48">
                  <c:v>CES-49</c:v>
                </c:pt>
                <c:pt idx="49">
                  <c:v>CES-50</c:v>
                </c:pt>
                <c:pt idx="50">
                  <c:v>CES-51</c:v>
                </c:pt>
                <c:pt idx="51">
                  <c:v>CES-52</c:v>
                </c:pt>
              </c:strCache>
            </c:strRef>
          </c:xVal>
          <c:yVal>
            <c:numRef>
              <c:f>meancov.!$D$2:$D$53</c:f>
              <c:numCache>
                <c:formatCode>General</c:formatCode>
                <c:ptCount val="52"/>
                <c:pt idx="0">
                  <c:v>96</c:v>
                </c:pt>
                <c:pt idx="1">
                  <c:v>96</c:v>
                </c:pt>
                <c:pt idx="2">
                  <c:v>95</c:v>
                </c:pt>
                <c:pt idx="3">
                  <c:v>95</c:v>
                </c:pt>
                <c:pt idx="4">
                  <c:v>95</c:v>
                </c:pt>
                <c:pt idx="5">
                  <c:v>96</c:v>
                </c:pt>
                <c:pt idx="6">
                  <c:v>94</c:v>
                </c:pt>
                <c:pt idx="7">
                  <c:v>96</c:v>
                </c:pt>
                <c:pt idx="8">
                  <c:v>96</c:v>
                </c:pt>
                <c:pt idx="9">
                  <c:v>96</c:v>
                </c:pt>
                <c:pt idx="10">
                  <c:v>95</c:v>
                </c:pt>
                <c:pt idx="11">
                  <c:v>96</c:v>
                </c:pt>
                <c:pt idx="12">
                  <c:v>95</c:v>
                </c:pt>
                <c:pt idx="13">
                  <c:v>94</c:v>
                </c:pt>
                <c:pt idx="14">
                  <c:v>95</c:v>
                </c:pt>
                <c:pt idx="15">
                  <c:v>95</c:v>
                </c:pt>
                <c:pt idx="16">
                  <c:v>97</c:v>
                </c:pt>
                <c:pt idx="17">
                  <c:v>96</c:v>
                </c:pt>
                <c:pt idx="18">
                  <c:v>94</c:v>
                </c:pt>
                <c:pt idx="19">
                  <c:v>95</c:v>
                </c:pt>
                <c:pt idx="20">
                  <c:v>97</c:v>
                </c:pt>
                <c:pt idx="21">
                  <c:v>97</c:v>
                </c:pt>
                <c:pt idx="22">
                  <c:v>96</c:v>
                </c:pt>
                <c:pt idx="23">
                  <c:v>54</c:v>
                </c:pt>
                <c:pt idx="24">
                  <c:v>95</c:v>
                </c:pt>
                <c:pt idx="25">
                  <c:v>97</c:v>
                </c:pt>
                <c:pt idx="26">
                  <c:v>96</c:v>
                </c:pt>
                <c:pt idx="27">
                  <c:v>96</c:v>
                </c:pt>
                <c:pt idx="28">
                  <c:v>95</c:v>
                </c:pt>
                <c:pt idx="29">
                  <c:v>92</c:v>
                </c:pt>
                <c:pt idx="30">
                  <c:v>96</c:v>
                </c:pt>
                <c:pt idx="31">
                  <c:v>95</c:v>
                </c:pt>
                <c:pt idx="32">
                  <c:v>94</c:v>
                </c:pt>
                <c:pt idx="33">
                  <c:v>96</c:v>
                </c:pt>
                <c:pt idx="34">
                  <c:v>96</c:v>
                </c:pt>
                <c:pt idx="35">
                  <c:v>97</c:v>
                </c:pt>
                <c:pt idx="36">
                  <c:v>96</c:v>
                </c:pt>
                <c:pt idx="37">
                  <c:v>96</c:v>
                </c:pt>
                <c:pt idx="38">
                  <c:v>97</c:v>
                </c:pt>
                <c:pt idx="39">
                  <c:v>95</c:v>
                </c:pt>
                <c:pt idx="40">
                  <c:v>95</c:v>
                </c:pt>
                <c:pt idx="41">
                  <c:v>97</c:v>
                </c:pt>
                <c:pt idx="42">
                  <c:v>93</c:v>
                </c:pt>
                <c:pt idx="43">
                  <c:v>97</c:v>
                </c:pt>
                <c:pt idx="44">
                  <c:v>95</c:v>
                </c:pt>
                <c:pt idx="45">
                  <c:v>97</c:v>
                </c:pt>
                <c:pt idx="46">
                  <c:v>97</c:v>
                </c:pt>
                <c:pt idx="47">
                  <c:v>95</c:v>
                </c:pt>
                <c:pt idx="48">
                  <c:v>97</c:v>
                </c:pt>
                <c:pt idx="49">
                  <c:v>96</c:v>
                </c:pt>
                <c:pt idx="50">
                  <c:v>96</c:v>
                </c:pt>
                <c:pt idx="5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BC9-3843-A0A6-E8812EDC8B25}"/>
            </c:ext>
          </c:extLst>
        </c:ser>
        <c:ser>
          <c:idx val="3"/>
          <c:order val="3"/>
          <c:tx>
            <c:strRef>
              <c:f>meancov.!$E$1</c:f>
              <c:strCache>
                <c:ptCount val="1"/>
                <c:pt idx="0">
                  <c:v>Mean Coverage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strRef>
              <c:f>meancov.!$A$2:$A$53</c:f>
              <c:strCache>
                <c:ptCount val="52"/>
                <c:pt idx="0">
                  <c:v>CES-1</c:v>
                </c:pt>
                <c:pt idx="1">
                  <c:v>CES-2</c:v>
                </c:pt>
                <c:pt idx="2">
                  <c:v>CES-3</c:v>
                </c:pt>
                <c:pt idx="3">
                  <c:v>CES-4</c:v>
                </c:pt>
                <c:pt idx="4">
                  <c:v>CES-5</c:v>
                </c:pt>
                <c:pt idx="5">
                  <c:v>CES-6</c:v>
                </c:pt>
                <c:pt idx="6">
                  <c:v>CES-7</c:v>
                </c:pt>
                <c:pt idx="7">
                  <c:v>CES-8</c:v>
                </c:pt>
                <c:pt idx="8">
                  <c:v>CES-9</c:v>
                </c:pt>
                <c:pt idx="9">
                  <c:v>CES-10</c:v>
                </c:pt>
                <c:pt idx="10">
                  <c:v>CES-11</c:v>
                </c:pt>
                <c:pt idx="11">
                  <c:v>CES-12</c:v>
                </c:pt>
                <c:pt idx="12">
                  <c:v>CES-13</c:v>
                </c:pt>
                <c:pt idx="13">
                  <c:v>CES-14</c:v>
                </c:pt>
                <c:pt idx="14">
                  <c:v>CES-15</c:v>
                </c:pt>
                <c:pt idx="15">
                  <c:v>CES-16</c:v>
                </c:pt>
                <c:pt idx="16">
                  <c:v>CES-17</c:v>
                </c:pt>
                <c:pt idx="17">
                  <c:v>CES-18</c:v>
                </c:pt>
                <c:pt idx="18">
                  <c:v>CES-19</c:v>
                </c:pt>
                <c:pt idx="19">
                  <c:v>CES-20</c:v>
                </c:pt>
                <c:pt idx="20">
                  <c:v>CES-21</c:v>
                </c:pt>
                <c:pt idx="21">
                  <c:v>CES-22</c:v>
                </c:pt>
                <c:pt idx="22">
                  <c:v>CES-23</c:v>
                </c:pt>
                <c:pt idx="23">
                  <c:v>CES-24</c:v>
                </c:pt>
                <c:pt idx="24">
                  <c:v>CES-25</c:v>
                </c:pt>
                <c:pt idx="25">
                  <c:v>CES-26</c:v>
                </c:pt>
                <c:pt idx="26">
                  <c:v>CES-27</c:v>
                </c:pt>
                <c:pt idx="27">
                  <c:v>CES-28</c:v>
                </c:pt>
                <c:pt idx="28">
                  <c:v>CES-29</c:v>
                </c:pt>
                <c:pt idx="29">
                  <c:v>CES-30</c:v>
                </c:pt>
                <c:pt idx="30">
                  <c:v>CES-31</c:v>
                </c:pt>
                <c:pt idx="31">
                  <c:v>CES-32</c:v>
                </c:pt>
                <c:pt idx="32">
                  <c:v>CES-33</c:v>
                </c:pt>
                <c:pt idx="33">
                  <c:v>CES-34</c:v>
                </c:pt>
                <c:pt idx="34">
                  <c:v>CES-35</c:v>
                </c:pt>
                <c:pt idx="35">
                  <c:v>CES-36</c:v>
                </c:pt>
                <c:pt idx="36">
                  <c:v>CES-37</c:v>
                </c:pt>
                <c:pt idx="37">
                  <c:v>CES-38</c:v>
                </c:pt>
                <c:pt idx="38">
                  <c:v>CES-39</c:v>
                </c:pt>
                <c:pt idx="39">
                  <c:v>CES-40</c:v>
                </c:pt>
                <c:pt idx="40">
                  <c:v>CES-41</c:v>
                </c:pt>
                <c:pt idx="41">
                  <c:v>CES-42</c:v>
                </c:pt>
                <c:pt idx="42">
                  <c:v>CES-43</c:v>
                </c:pt>
                <c:pt idx="43">
                  <c:v>CES-44</c:v>
                </c:pt>
                <c:pt idx="44">
                  <c:v>CES-45</c:v>
                </c:pt>
                <c:pt idx="45">
                  <c:v>CES-46</c:v>
                </c:pt>
                <c:pt idx="46">
                  <c:v>CES-47</c:v>
                </c:pt>
                <c:pt idx="47">
                  <c:v>CES-48</c:v>
                </c:pt>
                <c:pt idx="48">
                  <c:v>CES-49</c:v>
                </c:pt>
                <c:pt idx="49">
                  <c:v>CES-50</c:v>
                </c:pt>
                <c:pt idx="50">
                  <c:v>CES-51</c:v>
                </c:pt>
                <c:pt idx="51">
                  <c:v>CES-52</c:v>
                </c:pt>
              </c:strCache>
            </c:strRef>
          </c:xVal>
          <c:yVal>
            <c:numRef>
              <c:f>meancov.!$E$2:$E$53</c:f>
              <c:numCache>
                <c:formatCode>General</c:formatCode>
                <c:ptCount val="52"/>
                <c:pt idx="0">
                  <c:v>112.4</c:v>
                </c:pt>
                <c:pt idx="1">
                  <c:v>118.7</c:v>
                </c:pt>
                <c:pt idx="2">
                  <c:v>97.1</c:v>
                </c:pt>
                <c:pt idx="3">
                  <c:v>100.8</c:v>
                </c:pt>
                <c:pt idx="4">
                  <c:v>105.7</c:v>
                </c:pt>
                <c:pt idx="5">
                  <c:v>126.9</c:v>
                </c:pt>
                <c:pt idx="6">
                  <c:v>87.8</c:v>
                </c:pt>
                <c:pt idx="7">
                  <c:v>128.6</c:v>
                </c:pt>
                <c:pt idx="8">
                  <c:v>125</c:v>
                </c:pt>
                <c:pt idx="9">
                  <c:v>113</c:v>
                </c:pt>
                <c:pt idx="10">
                  <c:v>126.3</c:v>
                </c:pt>
                <c:pt idx="11">
                  <c:v>138.80000000000001</c:v>
                </c:pt>
                <c:pt idx="12">
                  <c:v>116.6</c:v>
                </c:pt>
                <c:pt idx="13">
                  <c:v>105.3</c:v>
                </c:pt>
                <c:pt idx="14">
                  <c:v>102.7</c:v>
                </c:pt>
                <c:pt idx="15">
                  <c:v>115.5</c:v>
                </c:pt>
                <c:pt idx="16">
                  <c:v>156</c:v>
                </c:pt>
                <c:pt idx="17">
                  <c:v>136.9</c:v>
                </c:pt>
                <c:pt idx="18">
                  <c:v>114.9</c:v>
                </c:pt>
                <c:pt idx="19">
                  <c:v>94.8</c:v>
                </c:pt>
                <c:pt idx="20">
                  <c:v>149.19999999999999</c:v>
                </c:pt>
                <c:pt idx="21">
                  <c:v>123.7</c:v>
                </c:pt>
                <c:pt idx="22">
                  <c:v>118.5</c:v>
                </c:pt>
                <c:pt idx="23">
                  <c:v>46.8</c:v>
                </c:pt>
                <c:pt idx="24">
                  <c:v>108.5</c:v>
                </c:pt>
                <c:pt idx="25">
                  <c:v>146.30000000000001</c:v>
                </c:pt>
                <c:pt idx="26">
                  <c:v>132.69999999999999</c:v>
                </c:pt>
                <c:pt idx="27">
                  <c:v>144.1</c:v>
                </c:pt>
                <c:pt idx="28">
                  <c:v>80.900000000000006</c:v>
                </c:pt>
                <c:pt idx="29">
                  <c:v>64.099999999999994</c:v>
                </c:pt>
                <c:pt idx="30">
                  <c:v>115.3</c:v>
                </c:pt>
                <c:pt idx="31">
                  <c:v>118.4</c:v>
                </c:pt>
                <c:pt idx="32">
                  <c:v>83.6</c:v>
                </c:pt>
                <c:pt idx="33">
                  <c:v>119.4</c:v>
                </c:pt>
                <c:pt idx="34">
                  <c:v>129.4</c:v>
                </c:pt>
                <c:pt idx="35">
                  <c:v>142.80000000000001</c:v>
                </c:pt>
                <c:pt idx="36">
                  <c:v>123.2</c:v>
                </c:pt>
                <c:pt idx="37">
                  <c:v>120.4</c:v>
                </c:pt>
                <c:pt idx="38">
                  <c:v>162.9</c:v>
                </c:pt>
                <c:pt idx="39">
                  <c:v>104.8</c:v>
                </c:pt>
                <c:pt idx="40">
                  <c:v>90.5</c:v>
                </c:pt>
                <c:pt idx="41">
                  <c:v>165.6</c:v>
                </c:pt>
                <c:pt idx="42">
                  <c:v>80</c:v>
                </c:pt>
                <c:pt idx="43">
                  <c:v>158.9</c:v>
                </c:pt>
                <c:pt idx="44">
                  <c:v>103.9</c:v>
                </c:pt>
                <c:pt idx="45">
                  <c:v>139.19999999999999</c:v>
                </c:pt>
                <c:pt idx="46">
                  <c:v>107.5</c:v>
                </c:pt>
                <c:pt idx="47">
                  <c:v>97.2</c:v>
                </c:pt>
                <c:pt idx="48">
                  <c:v>128.4</c:v>
                </c:pt>
                <c:pt idx="49">
                  <c:v>103.1</c:v>
                </c:pt>
                <c:pt idx="50">
                  <c:v>143.1</c:v>
                </c:pt>
                <c:pt idx="51">
                  <c:v>91.8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C9-3843-A0A6-E8812EDC8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7875552"/>
        <c:axId val="775029392"/>
      </c:scatterChart>
      <c:valAx>
        <c:axId val="99787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75029392"/>
        <c:crosses val="autoZero"/>
        <c:crossBetween val="midCat"/>
      </c:valAx>
      <c:valAx>
        <c:axId val="77502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97875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Sayfa2!$C$3</c:f>
              <c:strCache>
                <c:ptCount val="1"/>
                <c:pt idx="0">
                  <c:v>Distribution of variant types predicted to be disease-causing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98-0C46-B2C2-C54FDC178D9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98-0C46-B2C2-C54FDC178D9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98-0C46-B2C2-C54FDC178D9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98-0C46-B2C2-C54FDC178D9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98-0C46-B2C2-C54FDC178D9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98-0C46-B2C2-C54FDC178D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Sayfa2!$B$4:$B$9</c:f>
              <c:strCache>
                <c:ptCount val="6"/>
                <c:pt idx="0">
                  <c:v>Missense</c:v>
                </c:pt>
                <c:pt idx="1">
                  <c:v>Splice site </c:v>
                </c:pt>
                <c:pt idx="2">
                  <c:v>Stop-gain</c:v>
                </c:pt>
                <c:pt idx="3">
                  <c:v>Frameshift Elongation</c:v>
                </c:pt>
                <c:pt idx="4">
                  <c:v>Frameshift Truncation</c:v>
                </c:pt>
                <c:pt idx="5">
                  <c:v>Intron variant </c:v>
                </c:pt>
              </c:strCache>
            </c:strRef>
          </c:cat>
          <c:val>
            <c:numRef>
              <c:f>Sayfa2!$C$4:$C$9</c:f>
              <c:numCache>
                <c:formatCode>General</c:formatCode>
                <c:ptCount val="6"/>
                <c:pt idx="0">
                  <c:v>27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98-0C46-B2C2-C54FDC178D9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ACMG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632-174E-B390-DAB7B0DF35B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632-174E-B390-DAB7B0DF35B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632-174E-B390-DAB7B0DF35B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Sayfa3!$A$2:$A$4</c:f>
              <c:strCache>
                <c:ptCount val="3"/>
                <c:pt idx="0">
                  <c:v>Variants of Uncertain Significance</c:v>
                </c:pt>
                <c:pt idx="1">
                  <c:v>Likely Pathogenic</c:v>
                </c:pt>
                <c:pt idx="2">
                  <c:v>Pathogenic</c:v>
                </c:pt>
              </c:strCache>
            </c:strRef>
          </c:cat>
          <c:val>
            <c:numRef>
              <c:f>Sayfa3!$B$2:$B$4</c:f>
              <c:numCache>
                <c:formatCode>General</c:formatCode>
                <c:ptCount val="3"/>
                <c:pt idx="0">
                  <c:v>20</c:v>
                </c:pt>
                <c:pt idx="1">
                  <c:v>11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32-174E-B390-DAB7B0DF35B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CB-2749-92C1-BF32476098B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CB-2749-92C1-BF32476098B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FCB-2749-92C1-BF32476098B1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FCB-2749-92C1-BF32476098B1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FCB-2749-92C1-BF32476098B1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FCB-2749-92C1-BF32476098B1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FCB-2749-92C1-BF32476098B1}"/>
              </c:ext>
            </c:extLst>
          </c:dPt>
          <c:dPt>
            <c:idx val="7"/>
            <c:bubble3D val="0"/>
            <c:explosion val="2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FCB-2749-92C1-BF32476098B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Sayfa4!$A$2:$A$8</c:f>
              <c:strCache>
                <c:ptCount val="7"/>
                <c:pt idx="0">
                  <c:v>Diagnosed </c:v>
                </c:pt>
                <c:pt idx="1">
                  <c:v>Oligo/polyhydramnios</c:v>
                </c:pt>
                <c:pt idx="2">
                  <c:v>Prematurity</c:v>
                </c:pt>
                <c:pt idx="3">
                  <c:v>Low Birth Weight </c:v>
                </c:pt>
                <c:pt idx="4">
                  <c:v>Neonatal Respiratory Distress</c:v>
                </c:pt>
                <c:pt idx="5">
                  <c:v>Seizures in 24 hours</c:v>
                </c:pt>
                <c:pt idx="6">
                  <c:v>No risk factors or NA</c:v>
                </c:pt>
              </c:strCache>
            </c:strRef>
          </c:cat>
          <c:val>
            <c:numRef>
              <c:f>Sayfa4!$B$2:$B$8</c:f>
              <c:numCache>
                <c:formatCode>General</c:formatCode>
                <c:ptCount val="7"/>
                <c:pt idx="0">
                  <c:v>42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FCB-2749-92C1-BF32476098B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100"/>
        <c:splitType val="pos"/>
        <c:splitPos val="6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187CB-C578-FA41-A326-453BC0496759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65A3-8FA0-7141-9583-156FAD237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6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46C99-3667-0D42-82E4-78CD83412ED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8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3223-2CB2-0F49-91FC-F3191558298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54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End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reanalysis</a:t>
            </a:r>
            <a:r>
              <a:rPr lang="tr-TR" dirty="0"/>
              <a:t>, 72%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had a </a:t>
            </a:r>
            <a:r>
              <a:rPr lang="tr-TR" dirty="0" err="1"/>
              <a:t>causative</a:t>
            </a:r>
            <a:r>
              <a:rPr lang="tr-TR" dirty="0"/>
              <a:t> </a:t>
            </a:r>
            <a:r>
              <a:rPr lang="tr-TR" dirty="0" err="1"/>
              <a:t>variant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disease-causing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28%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undiagnosed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in </a:t>
            </a:r>
            <a:r>
              <a:rPr lang="tr-TR" dirty="0" err="1"/>
              <a:t>cohort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reanalysis</a:t>
            </a:r>
            <a:r>
              <a:rPr lang="tr-TR" dirty="0"/>
              <a:t>, </a:t>
            </a:r>
            <a:r>
              <a:rPr lang="tr-TR" dirty="0" err="1"/>
              <a:t>also</a:t>
            </a:r>
            <a:r>
              <a:rPr lang="tr-TR" dirty="0"/>
              <a:t> 15%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risk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prematurity</a:t>
            </a:r>
            <a:r>
              <a:rPr lang="tr-TR" dirty="0"/>
              <a:t>, </a:t>
            </a:r>
            <a:r>
              <a:rPr lang="tr-TR" dirty="0" err="1"/>
              <a:t>oligohydramnios</a:t>
            </a:r>
            <a:r>
              <a:rPr lang="tr-TR" dirty="0"/>
              <a:t>/</a:t>
            </a:r>
            <a:r>
              <a:rPr lang="tr-TR" dirty="0" err="1"/>
              <a:t>polyhydramnios</a:t>
            </a:r>
            <a:r>
              <a:rPr lang="tr-TR" dirty="0"/>
              <a:t>,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birth</a:t>
            </a:r>
            <a:r>
              <a:rPr lang="tr-TR" dirty="0"/>
              <a:t> </a:t>
            </a:r>
            <a:r>
              <a:rPr lang="tr-TR" dirty="0" err="1"/>
              <a:t>weight</a:t>
            </a:r>
            <a:r>
              <a:rPr lang="tr-TR" dirty="0"/>
              <a:t>, </a:t>
            </a:r>
            <a:r>
              <a:rPr lang="tr-TR" dirty="0" err="1"/>
              <a:t>neonatal</a:t>
            </a:r>
            <a:r>
              <a:rPr lang="tr-TR" dirty="0"/>
              <a:t> </a:t>
            </a:r>
            <a:r>
              <a:rPr lang="tr-TR" dirty="0" err="1"/>
              <a:t>respiratory</a:t>
            </a:r>
            <a:r>
              <a:rPr lang="tr-TR" dirty="0"/>
              <a:t> </a:t>
            </a:r>
            <a:r>
              <a:rPr lang="tr-TR" dirty="0" err="1"/>
              <a:t>distress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seizures</a:t>
            </a:r>
            <a:r>
              <a:rPr lang="tr-TR" dirty="0"/>
              <a:t> in 24 </a:t>
            </a:r>
            <a:r>
              <a:rPr lang="tr-TR" dirty="0" err="1"/>
              <a:t>hours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--- </a:t>
            </a:r>
          </a:p>
          <a:p>
            <a:r>
              <a:rPr lang="tr-TR" dirty="0"/>
              <a:t>49%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variants</a:t>
            </a:r>
            <a:r>
              <a:rPr lang="tr-TR" dirty="0"/>
              <a:t>, </a:t>
            </a:r>
            <a:r>
              <a:rPr lang="tr-TR" dirty="0" err="1"/>
              <a:t>predicted</a:t>
            </a:r>
            <a:r>
              <a:rPr lang="tr-TR" dirty="0"/>
              <a:t> as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causing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classified</a:t>
            </a:r>
            <a:r>
              <a:rPr lang="tr-TR" dirty="0"/>
              <a:t> as </a:t>
            </a:r>
            <a:r>
              <a:rPr lang="tr-TR" dirty="0" err="1"/>
              <a:t>variants</a:t>
            </a:r>
            <a:r>
              <a:rPr lang="tr-TR" dirty="0"/>
              <a:t> of </a:t>
            </a:r>
            <a:r>
              <a:rPr lang="tr-TR" dirty="0" err="1"/>
              <a:t>uncertain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51%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variants</a:t>
            </a:r>
            <a:r>
              <a:rPr lang="tr-TR" dirty="0"/>
              <a:t> </a:t>
            </a:r>
            <a:r>
              <a:rPr lang="tr-TR" dirty="0" err="1"/>
              <a:t>classified</a:t>
            </a:r>
            <a:r>
              <a:rPr lang="tr-TR" dirty="0"/>
              <a:t> as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pathogenic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pathogenic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ACMG </a:t>
            </a:r>
            <a:r>
              <a:rPr lang="tr-TR" dirty="0" err="1"/>
              <a:t>criterias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46C99-3667-0D42-82E4-78CD83412ED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4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AD8EFC-1781-B4A5-3212-03C146E5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ED4AA6-F801-E529-D222-E15AB46A7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EF134B-C411-A805-ED28-E1B26502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957AAA-8ED0-BA23-C9C1-ED9DC010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435835-AAA2-73ED-D337-C995DD1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5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9FE7B-7CC9-0A3D-B8B5-0B179DAA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8317404-A6CD-64F4-47C8-02BADD2A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D962ED-450E-6A95-B2CF-599266D9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79AFB3-F2BC-E51A-A1E0-AEB66F09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BB8E8-32A9-206C-DB55-C680ACAD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40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31DA49-0AB9-3A80-AA82-E50ABB201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AFECA4-082C-B393-4217-2D3B86AE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EDD61D-B7F3-B75B-D555-6EFC0394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2A1BCB-1990-BD42-B48C-7209C008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8C96B4-3BB3-F857-35D2-5A5394F4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58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4827CE-6B89-8175-C1F3-5E105622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CAC512-61AA-C1B9-8126-629979D0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733DED-692A-B59C-6DAE-662DCA0F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6AE5F4-E274-5EF6-0281-2C996B22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95DD2E-1E3E-9AA8-4479-9BDEFAF3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4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F8F57-0F3D-BC95-68F7-9D847227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4EED76-051D-E7C2-D5C2-51DE2D58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AFD1C0-22EE-FC52-3677-F96F2FB3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4CF487-4DAA-80B9-B230-440EA57C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AFC2CB-BC2D-98AE-B0B4-701F54B7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72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4195F-B63C-2A2C-C75D-46511BFC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99BF21-257C-653E-4964-CDDBDA697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40F494-3272-C900-EC4B-BEAAEDB6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82685A-6798-176E-90A5-973F444D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3AEDCE-1865-9941-EF7D-999ADD79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4781634-AFA4-DABF-D7EA-150991C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0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6D388-55FF-E0AF-024E-6F0CB4A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492042-F72F-C723-4F41-A2EC27B5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B9E1AD-348E-8466-0BF8-615AEBBB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2BB09D6-30C1-DCDE-5E23-6309CEE5C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9698DC-D3B8-310C-F92D-442C2EDE1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80793D-22BE-4491-02BC-D46F30D4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2BE017A-4CD3-4467-2F59-75834575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F17FA87-8C1D-E22C-94EA-EBFDD06C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89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55DDA8-01CF-F214-80BC-4BBC6811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8FF5C17-9C58-16B7-0CAC-075FAA93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BF2580-12AE-6F78-0EFF-46CF7BB1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E9B9B24-0A36-8651-2A20-1DBC99F2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9093F8-9319-8459-8797-C1DB54EC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F72E850-6B2D-8CF9-5691-A3448C36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3BC30D-182D-F828-4216-6F341AB3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6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9AE7F7-F28C-F5DB-2453-2D80C0A9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E006CE-BA53-C369-6672-CE7CACD5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60F016-378F-DC58-3811-97EF52E1F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63907E-55E1-0DC2-45BE-ED5EBD3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F5A43F-B001-4150-0612-C220C500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AB8D1E-E566-B374-8FE8-6253C650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5FA87-140D-9C96-4171-001F3C2D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0271A80-FA91-DC90-7A79-34F5B4DAB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40477D-EF14-DC34-4E46-EADE0212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E44312-68E1-C484-5DAF-DB8ED7BF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409C4C-F750-D520-5D10-8F4B487D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A551D3-8815-F519-4E1B-0CF7AAB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85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0157982-9E02-7E33-74AB-AD9D824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FFB25F-FBC9-FED4-4CF9-8EAE4040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44453F-8FCB-4E6C-B100-A2A384DA5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ACC4-A44B-7E42-838D-8989AE7D62D7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6638CD-F786-E162-C107-ED97F6A8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95AC6F-2B63-72C4-40A7-9BA96F9FB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BE14-A04B-A94C-8841-EC019F0746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74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4126" name="Rectangle 4125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7" name="Rectangle 4126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8" name="Rectangle 4127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4186D9D-B17B-997E-76B5-CE09276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Recruitment </a:t>
            </a:r>
            <a:r>
              <a:rPr lang="en-US" sz="400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Criterias</a:t>
            </a:r>
            <a:endParaRPr lang="en-US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Yeni Doğan Sertifikası | Cerebral Palsy Türkiye - Türkiye Spastik Çocuklar  Vakfı | Fonzip">
            <a:extLst>
              <a:ext uri="{FF2B5EF4-FFF2-40B4-BE49-F238E27FC236}">
                <a16:creationId xmlns:a16="http://schemas.microsoft.com/office/drawing/2014/main" id="{B4F2AF50-1107-D9B8-7D8E-AF9EA948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8023" y="3640393"/>
            <a:ext cx="3217607" cy="32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719DD4C-FEAC-09B4-24E1-17007734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84" y="1166618"/>
            <a:ext cx="2877003" cy="287700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0AA05D-A50E-EBFA-CAC6-90D0EF92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751" y="5249196"/>
            <a:ext cx="5618876" cy="6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44FE65B-14C0-E85C-B0E5-4CE6A63D4D14}"/>
              </a:ext>
            </a:extLst>
          </p:cNvPr>
          <p:cNvSpPr txBox="1"/>
          <p:nvPr/>
        </p:nvSpPr>
        <p:spPr>
          <a:xfrm>
            <a:off x="830751" y="1976292"/>
            <a:ext cx="6328190" cy="144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Analyzed between the years 2018 and 2021 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Undiagnosed or questionable diagnosed patients with Cerebral Palsy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CP-like symptoms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5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7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DF3E2A1-E05E-E2A1-2907-FA1C65EE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13" y="-135025"/>
            <a:ext cx="9604174" cy="9133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the </a:t>
            </a:r>
            <a:r>
              <a:rPr lang="en-US" sz="3200" b="1"/>
              <a:t>Cohort Characteristics</a:t>
            </a:r>
            <a:endParaRPr lang="en-US" sz="3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3CB9BAD-8AA5-E9E6-2F5A-5B45270001DB}"/>
              </a:ext>
            </a:extLst>
          </p:cNvPr>
          <p:cNvSpPr txBox="1"/>
          <p:nvPr/>
        </p:nvSpPr>
        <p:spPr>
          <a:xfrm>
            <a:off x="7747686" y="2219571"/>
            <a:ext cx="4496274" cy="2573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effectLst/>
              </a:rPr>
              <a:t>Figure. Distribution of Cohort Characteristics and Data Types</a:t>
            </a:r>
            <a:endParaRPr lang="en-US" sz="1600" b="1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>
                <a:effectLst/>
              </a:rPr>
              <a:t>a) Sex distribution of the patients.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>
                <a:effectLst/>
              </a:rPr>
              <a:t>b) Distribution of consanguinity.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>
                <a:effectLst/>
              </a:rPr>
              <a:t>c</a:t>
            </a:r>
            <a:r>
              <a:rPr lang="en-US" sz="1600"/>
              <a:t>) </a:t>
            </a:r>
            <a:r>
              <a:rPr lang="en-US" sz="1600" b="0">
                <a:effectLst/>
              </a:rPr>
              <a:t>Distribution of reanalyzed data type.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>
                <a:effectLst/>
              </a:rPr>
              <a:t>d) Distribution of the presence of risk factors associated with CP.</a:t>
            </a:r>
            <a:endParaRPr lang="en-US" sz="1600" b="1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082" name="Rectangle 107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7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45E86F43-7E2B-489D-2535-CA51F39E2B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413819"/>
              </p:ext>
            </p:extLst>
          </p:nvPr>
        </p:nvGraphicFramePr>
        <p:xfrm>
          <a:off x="253986" y="816193"/>
          <a:ext cx="3449822" cy="2806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k 9">
            <a:extLst>
              <a:ext uri="{FF2B5EF4-FFF2-40B4-BE49-F238E27FC236}">
                <a16:creationId xmlns:a16="http://schemas.microsoft.com/office/drawing/2014/main" id="{E15158B9-A24E-687D-FC26-B7553C02E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639820"/>
              </p:ext>
            </p:extLst>
          </p:nvPr>
        </p:nvGraphicFramePr>
        <p:xfrm>
          <a:off x="253986" y="3559654"/>
          <a:ext cx="3449822" cy="2680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fik 10">
            <a:extLst>
              <a:ext uri="{FF2B5EF4-FFF2-40B4-BE49-F238E27FC236}">
                <a16:creationId xmlns:a16="http://schemas.microsoft.com/office/drawing/2014/main" id="{AD26CB08-5EC6-BB98-D7DC-CD49D858D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905239"/>
              </p:ext>
            </p:extLst>
          </p:nvPr>
        </p:nvGraphicFramePr>
        <p:xfrm>
          <a:off x="3468053" y="875974"/>
          <a:ext cx="3854061" cy="2680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fik 11">
            <a:extLst>
              <a:ext uri="{FF2B5EF4-FFF2-40B4-BE49-F238E27FC236}">
                <a16:creationId xmlns:a16="http://schemas.microsoft.com/office/drawing/2014/main" id="{23B2F2CF-591E-AE91-1B65-33642FAB9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333449"/>
              </p:ext>
            </p:extLst>
          </p:nvPr>
        </p:nvGraphicFramePr>
        <p:xfrm>
          <a:off x="3886252" y="3564086"/>
          <a:ext cx="3435862" cy="2769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EB6134C3-5FE6-0176-D54F-5D07F3AD29E1}"/>
              </a:ext>
            </a:extLst>
          </p:cNvPr>
          <p:cNvSpPr txBox="1"/>
          <p:nvPr/>
        </p:nvSpPr>
        <p:spPr>
          <a:xfrm>
            <a:off x="288537" y="90937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a)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A16415E-4AFA-1660-D26E-FB9EBFBD2AEF}"/>
              </a:ext>
            </a:extLst>
          </p:cNvPr>
          <p:cNvSpPr txBox="1"/>
          <p:nvPr/>
        </p:nvSpPr>
        <p:spPr>
          <a:xfrm>
            <a:off x="288537" y="40221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b)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7371433-87FB-5C8B-C478-6E2BE846C599}"/>
              </a:ext>
            </a:extLst>
          </p:cNvPr>
          <p:cNvSpPr txBox="1"/>
          <p:nvPr/>
        </p:nvSpPr>
        <p:spPr>
          <a:xfrm>
            <a:off x="3738359" y="90337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c)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02FEB3C-F544-D69C-F0C5-9C83EE31666D}"/>
              </a:ext>
            </a:extLst>
          </p:cNvPr>
          <p:cNvSpPr txBox="1"/>
          <p:nvPr/>
        </p:nvSpPr>
        <p:spPr>
          <a:xfrm>
            <a:off x="3736044" y="40505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899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E789E4-7E1D-EACF-0421-8CF3753B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Distribution of Patients and Prominent Clinical Features 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Grafik 6">
            <a:extLst>
              <a:ext uri="{FF2B5EF4-FFF2-40B4-BE49-F238E27FC236}">
                <a16:creationId xmlns:a16="http://schemas.microsoft.com/office/drawing/2014/main" id="{3510656D-FD08-4ECC-1295-432175904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865306"/>
              </p:ext>
            </p:extLst>
          </p:nvPr>
        </p:nvGraphicFramePr>
        <p:xfrm>
          <a:off x="432225" y="1966293"/>
          <a:ext cx="1132754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61992D-6D64-D82B-C4BB-A54C88AF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7" y="539524"/>
            <a:ext cx="10044023" cy="877729"/>
          </a:xfrm>
        </p:spPr>
        <p:txBody>
          <a:bodyPr anchor="ctr">
            <a:noAutofit/>
          </a:bodyPr>
          <a:lstStyle/>
          <a:p>
            <a:pPr algn="ctr"/>
            <a:r>
              <a:rPr lang="tr-TR" sz="4000">
                <a:solidFill>
                  <a:schemeClr val="bg1"/>
                </a:solidFill>
              </a:rPr>
              <a:t>Summary of CES Coverage Statistics</a:t>
            </a:r>
            <a:br>
              <a:rPr lang="tr-TR" sz="4000">
                <a:solidFill>
                  <a:schemeClr val="bg1"/>
                </a:solidFill>
              </a:rPr>
            </a:br>
            <a:endParaRPr lang="tr-TR" sz="4000">
              <a:solidFill>
                <a:schemeClr val="bg1"/>
              </a:solidFill>
            </a:endParaRPr>
          </a:p>
        </p:txBody>
      </p:sp>
      <p:graphicFrame>
        <p:nvGraphicFramePr>
          <p:cNvPr id="7" name="Grafik 6">
            <a:extLst>
              <a:ext uri="{FF2B5EF4-FFF2-40B4-BE49-F238E27FC236}">
                <a16:creationId xmlns:a16="http://schemas.microsoft.com/office/drawing/2014/main" id="{4910B6B8-35A4-EF73-70FE-0719A2E3E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183594"/>
              </p:ext>
            </p:extLst>
          </p:nvPr>
        </p:nvGraphicFramePr>
        <p:xfrm>
          <a:off x="199697" y="1650124"/>
          <a:ext cx="9228082" cy="5129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6F22A86B-7832-0C40-4F70-021E822DAA52}"/>
              </a:ext>
            </a:extLst>
          </p:cNvPr>
          <p:cNvSpPr txBox="1"/>
          <p:nvPr/>
        </p:nvSpPr>
        <p:spPr>
          <a:xfrm>
            <a:off x="9427779" y="3026979"/>
            <a:ext cx="26140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/>
              <a:t>Average</a:t>
            </a:r>
            <a:r>
              <a:rPr lang="tr-TR" sz="1400" b="1" dirty="0"/>
              <a:t> </a:t>
            </a:r>
            <a:r>
              <a:rPr lang="tr-TR" sz="1400" b="1" dirty="0" err="1"/>
              <a:t>Mean</a:t>
            </a:r>
            <a:r>
              <a:rPr lang="tr-TR" sz="1400" b="1" dirty="0"/>
              <a:t> </a:t>
            </a:r>
            <a:r>
              <a:rPr lang="tr-TR" sz="1400" b="1" dirty="0" err="1"/>
              <a:t>Coverage</a:t>
            </a:r>
            <a:r>
              <a:rPr lang="tr-TR" sz="1400" b="1" dirty="0"/>
              <a:t>: </a:t>
            </a:r>
            <a:r>
              <a:rPr lang="tr-TR" sz="1400" dirty="0"/>
              <a:t>116. 69</a:t>
            </a:r>
          </a:p>
          <a:p>
            <a:r>
              <a:rPr lang="tr-TR" sz="1400" b="1" dirty="0" err="1"/>
              <a:t>Average</a:t>
            </a:r>
            <a:r>
              <a:rPr lang="tr-TR" sz="1400" b="1" dirty="0"/>
              <a:t> </a:t>
            </a:r>
            <a:r>
              <a:rPr lang="tr-TR" sz="1400" b="1" dirty="0" err="1"/>
              <a:t>reads</a:t>
            </a:r>
            <a:r>
              <a:rPr lang="tr-TR" sz="1400" b="1" dirty="0"/>
              <a:t> </a:t>
            </a:r>
            <a:r>
              <a:rPr lang="tr-TR" sz="1400" b="0" i="0" dirty="0">
                <a:solidFill>
                  <a:srgbClr val="202124"/>
                </a:solidFill>
                <a:effectLst/>
                <a:latin typeface="Google Sans"/>
              </a:rPr>
              <a:t>≥ 5X = 97%</a:t>
            </a:r>
            <a:endParaRPr lang="tr-TR" sz="1400" b="1" dirty="0"/>
          </a:p>
          <a:p>
            <a:r>
              <a:rPr lang="tr-TR" sz="1400" b="1" dirty="0" err="1"/>
              <a:t>Average</a:t>
            </a:r>
            <a:r>
              <a:rPr lang="tr-TR" sz="1400" b="1" dirty="0"/>
              <a:t> </a:t>
            </a:r>
            <a:r>
              <a:rPr lang="tr-TR" sz="1400" b="1" dirty="0" err="1"/>
              <a:t>reads</a:t>
            </a:r>
            <a:r>
              <a:rPr lang="tr-TR" sz="1400" b="1" dirty="0"/>
              <a:t> </a:t>
            </a:r>
            <a:r>
              <a:rPr lang="tr-TR" sz="1400" b="0" i="0" dirty="0">
                <a:solidFill>
                  <a:srgbClr val="202124"/>
                </a:solidFill>
                <a:effectLst/>
                <a:latin typeface="Google Sans"/>
              </a:rPr>
              <a:t>≥ 10X = 95%</a:t>
            </a:r>
          </a:p>
          <a:p>
            <a:endParaRPr lang="tr-TR" sz="1400" b="1" dirty="0"/>
          </a:p>
          <a:p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275172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8">
            <a:extLst>
              <a:ext uri="{FF2B5EF4-FFF2-40B4-BE49-F238E27FC236}">
                <a16:creationId xmlns:a16="http://schemas.microsoft.com/office/drawing/2014/main" id="{CBDB5CAF-A2ED-D37E-3E22-714A4CBD0555}"/>
              </a:ext>
            </a:extLst>
          </p:cNvPr>
          <p:cNvSpPr txBox="1">
            <a:spLocks/>
          </p:cNvSpPr>
          <p:nvPr/>
        </p:nvSpPr>
        <p:spPr>
          <a:xfrm>
            <a:off x="517829" y="380441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40F5872-7D4C-28DF-322D-B7FCF33BE667}"/>
              </a:ext>
            </a:extLst>
          </p:cNvPr>
          <p:cNvSpPr txBox="1">
            <a:spLocks/>
          </p:cNvSpPr>
          <p:nvPr/>
        </p:nvSpPr>
        <p:spPr>
          <a:xfrm>
            <a:off x="660332" y="1062912"/>
            <a:ext cx="11072318" cy="217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52% (22/42) of diagnosed patients had pathogenic or likely pathogenic variants in genes such as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PLA2G6, CACNA1E, WWOX, COL6A1, TUBA1A, ARID1B,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EMD. </a:t>
            </a:r>
          </a:p>
        </p:txBody>
      </p:sp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F00D78F9-B673-9D1C-B778-05C272173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878632"/>
              </p:ext>
            </p:extLst>
          </p:nvPr>
        </p:nvGraphicFramePr>
        <p:xfrm>
          <a:off x="5990342" y="2712449"/>
          <a:ext cx="6146734" cy="398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ik 1">
            <a:extLst>
              <a:ext uri="{FF2B5EF4-FFF2-40B4-BE49-F238E27FC236}">
                <a16:creationId xmlns:a16="http://schemas.microsoft.com/office/drawing/2014/main" id="{8C92B3CE-1C49-B6E7-BAC5-CF5E89134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01565"/>
              </p:ext>
            </p:extLst>
          </p:nvPr>
        </p:nvGraphicFramePr>
        <p:xfrm>
          <a:off x="851580" y="2822510"/>
          <a:ext cx="5083838" cy="376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073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DF3E2A1-E05E-E2A1-2907-FA1C65EE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03346D28-B104-875E-15E5-63206C85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992546"/>
              </p:ext>
            </p:extLst>
          </p:nvPr>
        </p:nvGraphicFramePr>
        <p:xfrm>
          <a:off x="439763" y="2063640"/>
          <a:ext cx="11312470" cy="430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FA8AD6EE-3370-41CF-B845-641FED5E2139}"/>
              </a:ext>
            </a:extLst>
          </p:cNvPr>
          <p:cNvSpPr txBox="1"/>
          <p:nvPr/>
        </p:nvSpPr>
        <p:spPr>
          <a:xfrm>
            <a:off x="5130075" y="2162622"/>
            <a:ext cx="662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Distribution of Identified Risk Factors in Exome-Negative Patients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42D024C-69FE-79CF-2951-CD8BAB884E8F}"/>
              </a:ext>
            </a:extLst>
          </p:cNvPr>
          <p:cNvSpPr txBox="1"/>
          <p:nvPr/>
        </p:nvSpPr>
        <p:spPr>
          <a:xfrm>
            <a:off x="3226170" y="447250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Undiagnosed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6954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Macintosh PowerPoint</Application>
  <PresentationFormat>Geniş ekran</PresentationFormat>
  <Paragraphs>37</Paragraphs>
  <Slides>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Times New Roman</vt:lpstr>
      <vt:lpstr>Wingdings</vt:lpstr>
      <vt:lpstr>Office Teması</vt:lpstr>
      <vt:lpstr>Patient Recruitment Criterias</vt:lpstr>
      <vt:lpstr>Distribution of the Cohort Characteristics</vt:lpstr>
      <vt:lpstr>Distribution of Patients and Prominent Clinical Features </vt:lpstr>
      <vt:lpstr>Summary of CES Coverage Statistics </vt:lpstr>
      <vt:lpstr>PowerPoint Sunusu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Recruitment Criterias</dc:title>
  <dc:creator>Ayca Yigit</dc:creator>
  <cp:lastModifiedBy>Ayca Yigit</cp:lastModifiedBy>
  <cp:revision>1</cp:revision>
  <dcterms:created xsi:type="dcterms:W3CDTF">2023-11-19T12:45:31Z</dcterms:created>
  <dcterms:modified xsi:type="dcterms:W3CDTF">2023-11-19T12:47:26Z</dcterms:modified>
</cp:coreProperties>
</file>