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  <p:sldMasterId id="2147483776" r:id="rId5"/>
  </p:sldMasterIdLst>
  <p:notesMasterIdLst>
    <p:notesMasterId r:id="rId16"/>
  </p:notesMasterIdLst>
  <p:handoutMasterIdLst>
    <p:handoutMasterId r:id="rId17"/>
  </p:handoutMasterIdLst>
  <p:sldIdLst>
    <p:sldId id="256" r:id="rId6"/>
    <p:sldId id="257" r:id="rId7"/>
    <p:sldId id="258" r:id="rId8"/>
    <p:sldId id="260" r:id="rId9"/>
    <p:sldId id="263" r:id="rId10"/>
    <p:sldId id="261" r:id="rId11"/>
    <p:sldId id="269" r:id="rId12"/>
    <p:sldId id="271" r:id="rId13"/>
    <p:sldId id="266" r:id="rId14"/>
    <p:sldId id="272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71"/>
  </p:normalViewPr>
  <p:slideViewPr>
    <p:cSldViewPr>
      <p:cViewPr varScale="1">
        <p:scale>
          <a:sx n="83" d="100"/>
          <a:sy n="83" d="100"/>
        </p:scale>
        <p:origin x="116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EA6FC501-202A-4731-AFF2-1364E5963B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2DED04F-C115-4B88-A2A5-60140B6A33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74503-C518-47FF-B468-AA9435700EA4}" type="datetimeFigureOut">
              <a:rPr lang="tr-TR" smtClean="0"/>
              <a:t>18.06.2021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32D7FC4-54D3-497D-82E1-F1C4B90D81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8E6CC29-054E-44E3-AA54-A496922128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EDB78-6863-4160-A859-FD6789B117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23382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F9290-3A84-44B5-86B5-5840895C35CF}" type="datetimeFigureOut">
              <a:rPr lang="tr-TR" smtClean="0"/>
              <a:t>18.06.2021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B8931-775C-404B-836C-27C62C36BF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14041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84000"/>
          </a:blip>
          <a:stretch>
            <a:fillRect/>
          </a:stretch>
        </p:blipFill>
        <p:spPr>
          <a:xfrm>
            <a:off x="2050973" y="3121700"/>
            <a:ext cx="658060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84000"/>
          </a:blip>
          <a:stretch>
            <a:fillRect/>
          </a:stretch>
        </p:blipFill>
        <p:spPr>
          <a:xfrm>
            <a:off x="3592982" y="841500"/>
            <a:ext cx="4227019" cy="584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4">
            <a:alphaModFix amt="84000"/>
          </a:blip>
          <a:stretch>
            <a:fillRect/>
          </a:stretch>
        </p:blipFill>
        <p:spPr>
          <a:xfrm>
            <a:off x="5548678" y="-1260999"/>
            <a:ext cx="3812400" cy="3981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 amt="84000"/>
          </a:blip>
          <a:stretch>
            <a:fillRect/>
          </a:stretch>
        </p:blipFill>
        <p:spPr>
          <a:xfrm flipH="1">
            <a:off x="3592974" y="4215867"/>
            <a:ext cx="5813750" cy="382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2">
            <a:alphaModFix amt="84000"/>
          </a:blip>
          <a:stretch>
            <a:fillRect/>
          </a:stretch>
        </p:blipFill>
        <p:spPr>
          <a:xfrm rot="-2700000">
            <a:off x="6759573" y="-33935"/>
            <a:ext cx="3480378" cy="362706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5788575" y="3565833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" name="Google Shape;15;p2"/>
          <p:cNvSpPr/>
          <p:nvPr/>
        </p:nvSpPr>
        <p:spPr>
          <a:xfrm>
            <a:off x="1354275" y="5654233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Google Shape;16;p2"/>
          <p:cNvSpPr/>
          <p:nvPr/>
        </p:nvSpPr>
        <p:spPr>
          <a:xfrm>
            <a:off x="8802750" y="5909433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" name="Google Shape;17;p2"/>
          <p:cNvSpPr/>
          <p:nvPr/>
        </p:nvSpPr>
        <p:spPr>
          <a:xfrm>
            <a:off x="7277500" y="-72967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97625" y="1105700"/>
            <a:ext cx="3547800" cy="19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097625" y="3121700"/>
            <a:ext cx="3812400" cy="6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472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832523">
            <a:off x="-2630120" y="1368205"/>
            <a:ext cx="5753768" cy="2524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600" y="946867"/>
            <a:ext cx="3935102" cy="5442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836075" y="-980032"/>
            <a:ext cx="3804974" cy="3965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372701">
            <a:off x="3871962" y="4556348"/>
            <a:ext cx="5807924" cy="3089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13406" y="1881667"/>
            <a:ext cx="1520900" cy="330286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1"/>
          <p:cNvSpPr txBox="1">
            <a:spLocks noGrp="1"/>
          </p:cNvSpPr>
          <p:nvPr>
            <p:ph type="title" hasCustomPrompt="1"/>
          </p:nvPr>
        </p:nvSpPr>
        <p:spPr>
          <a:xfrm>
            <a:off x="1797000" y="2229733"/>
            <a:ext cx="5550000" cy="17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>
            <a:off x="2803800" y="3889433"/>
            <a:ext cx="3536400" cy="10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6" name="Google Shape;86;p11"/>
          <p:cNvSpPr/>
          <p:nvPr/>
        </p:nvSpPr>
        <p:spPr>
          <a:xfrm>
            <a:off x="6871925" y="5237000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7" name="Google Shape;87;p11"/>
          <p:cNvSpPr/>
          <p:nvPr/>
        </p:nvSpPr>
        <p:spPr>
          <a:xfrm>
            <a:off x="991775" y="5871400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8" name="Google Shape;88;p11"/>
          <p:cNvSpPr/>
          <p:nvPr/>
        </p:nvSpPr>
        <p:spPr>
          <a:xfrm>
            <a:off x="2255025" y="1417267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90590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861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 + Bullet Point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3"/>
          <p:cNvPicPr preferRelativeResize="0"/>
          <p:nvPr/>
        </p:nvPicPr>
        <p:blipFill>
          <a:blip r:embed="rId2">
            <a:alphaModFix amt="89000"/>
          </a:blip>
          <a:stretch>
            <a:fillRect/>
          </a:stretch>
        </p:blipFill>
        <p:spPr>
          <a:xfrm>
            <a:off x="6804800" y="-177366"/>
            <a:ext cx="6562748" cy="7212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3">
            <a:alphaModFix amt="89000"/>
          </a:blip>
          <a:stretch>
            <a:fillRect/>
          </a:stretch>
        </p:blipFill>
        <p:spPr>
          <a:xfrm rot="-9338716">
            <a:off x="6628925" y="-2698097"/>
            <a:ext cx="4241599" cy="4420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>
          <a:blip r:embed="rId4">
            <a:alphaModFix amt="89000"/>
          </a:blip>
          <a:stretch>
            <a:fillRect/>
          </a:stretch>
        </p:blipFill>
        <p:spPr>
          <a:xfrm rot="-4746277">
            <a:off x="-868241" y="5330621"/>
            <a:ext cx="2218565" cy="204632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>
            <a:off x="792550" y="1459367"/>
            <a:ext cx="7605900" cy="4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ctrTitle"/>
          </p:nvPr>
        </p:nvSpPr>
        <p:spPr>
          <a:xfrm>
            <a:off x="792550" y="769933"/>
            <a:ext cx="56757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21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4"/>
          <p:cNvPicPr preferRelativeResize="0"/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2217601" y="382433"/>
            <a:ext cx="4153349" cy="574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 rot="10639070">
            <a:off x="4894552" y="5013341"/>
            <a:ext cx="4419048" cy="2350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 rot="4807163">
            <a:off x="4635741" y="935972"/>
            <a:ext cx="7034669" cy="308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5">
            <a:alphaModFix amt="85000"/>
          </a:blip>
          <a:stretch>
            <a:fillRect/>
          </a:stretch>
        </p:blipFill>
        <p:spPr>
          <a:xfrm>
            <a:off x="5339979" y="1123451"/>
            <a:ext cx="2123300" cy="46111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/>
          <p:nvPr/>
        </p:nvSpPr>
        <p:spPr>
          <a:xfrm>
            <a:off x="6871925" y="5237000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2" name="Google Shape;102;p14"/>
          <p:cNvSpPr/>
          <p:nvPr/>
        </p:nvSpPr>
        <p:spPr>
          <a:xfrm>
            <a:off x="991775" y="5871400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3" name="Google Shape;103;p14"/>
          <p:cNvSpPr/>
          <p:nvPr/>
        </p:nvSpPr>
        <p:spPr>
          <a:xfrm>
            <a:off x="6179975" y="952800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"/>
          </p:nvPr>
        </p:nvSpPr>
        <p:spPr>
          <a:xfrm>
            <a:off x="1105350" y="1753933"/>
            <a:ext cx="3580500" cy="21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ighteous"/>
              <a:buNone/>
              <a:defRPr sz="2200"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1105350" y="4512867"/>
            <a:ext cx="33408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Libre Franklin Thin"/>
              <a:buNone/>
              <a:defRPr sz="16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08500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999735">
            <a:off x="-1624125" y="3497668"/>
            <a:ext cx="5044353" cy="393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451" y="-938101"/>
            <a:ext cx="5243027" cy="2788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750" y="-1528400"/>
            <a:ext cx="4982576" cy="520306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/>
          <p:nvPr/>
        </p:nvSpPr>
        <p:spPr>
          <a:xfrm>
            <a:off x="184450" y="3674667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1" name="Google Shape;111;p15"/>
          <p:cNvSpPr/>
          <p:nvPr/>
        </p:nvSpPr>
        <p:spPr>
          <a:xfrm>
            <a:off x="8333525" y="1163200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2" name="Google Shape;112;p15"/>
          <p:cNvSpPr txBox="1">
            <a:spLocks noGrp="1"/>
          </p:cNvSpPr>
          <p:nvPr>
            <p:ph type="ctrTitle"/>
          </p:nvPr>
        </p:nvSpPr>
        <p:spPr>
          <a:xfrm>
            <a:off x="792550" y="769933"/>
            <a:ext cx="2411400" cy="16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title" idx="2"/>
          </p:nvPr>
        </p:nvSpPr>
        <p:spPr>
          <a:xfrm>
            <a:off x="1109718" y="4255967"/>
            <a:ext cx="20298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subTitle" idx="1"/>
          </p:nvPr>
        </p:nvSpPr>
        <p:spPr>
          <a:xfrm>
            <a:off x="1021076" y="4797833"/>
            <a:ext cx="22071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title" idx="3"/>
          </p:nvPr>
        </p:nvSpPr>
        <p:spPr>
          <a:xfrm>
            <a:off x="3557101" y="4255967"/>
            <a:ext cx="20298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subTitle" idx="4"/>
          </p:nvPr>
        </p:nvSpPr>
        <p:spPr>
          <a:xfrm>
            <a:off x="3468450" y="4797833"/>
            <a:ext cx="22071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title" idx="5"/>
          </p:nvPr>
        </p:nvSpPr>
        <p:spPr>
          <a:xfrm>
            <a:off x="6004482" y="4255967"/>
            <a:ext cx="20298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subTitle" idx="6"/>
          </p:nvPr>
        </p:nvSpPr>
        <p:spPr>
          <a:xfrm>
            <a:off x="5915825" y="4797833"/>
            <a:ext cx="22071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title" idx="7" hasCustomPrompt="1"/>
          </p:nvPr>
        </p:nvSpPr>
        <p:spPr>
          <a:xfrm>
            <a:off x="1109731" y="2960633"/>
            <a:ext cx="2029800" cy="8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t>xx%</a:t>
            </a:r>
          </a:p>
        </p:txBody>
      </p:sp>
      <p:sp>
        <p:nvSpPr>
          <p:cNvPr id="120" name="Google Shape;120;p15"/>
          <p:cNvSpPr txBox="1">
            <a:spLocks noGrp="1"/>
          </p:cNvSpPr>
          <p:nvPr>
            <p:ph type="title" idx="8" hasCustomPrompt="1"/>
          </p:nvPr>
        </p:nvSpPr>
        <p:spPr>
          <a:xfrm>
            <a:off x="3557106" y="2960633"/>
            <a:ext cx="2029800" cy="8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t>xx%</a:t>
            </a:r>
          </a:p>
        </p:txBody>
      </p:sp>
      <p:sp>
        <p:nvSpPr>
          <p:cNvPr id="121" name="Google Shape;121;p15"/>
          <p:cNvSpPr txBox="1">
            <a:spLocks noGrp="1"/>
          </p:cNvSpPr>
          <p:nvPr>
            <p:ph type="title" idx="9" hasCustomPrompt="1"/>
          </p:nvPr>
        </p:nvSpPr>
        <p:spPr>
          <a:xfrm>
            <a:off x="6004481" y="2960633"/>
            <a:ext cx="2029800" cy="8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745137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Title + Two Columns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6"/>
          <p:cNvPicPr preferRelativeResize="0"/>
          <p:nvPr/>
        </p:nvPicPr>
        <p:blipFill>
          <a:blip r:embed="rId2">
            <a:alphaModFix amt="88000"/>
          </a:blip>
          <a:stretch>
            <a:fillRect/>
          </a:stretch>
        </p:blipFill>
        <p:spPr>
          <a:xfrm rot="-9555383" flipH="1">
            <a:off x="-1299750" y="5105567"/>
            <a:ext cx="4918972" cy="2616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>
          <a:blip r:embed="rId3">
            <a:alphaModFix amt="88000"/>
          </a:blip>
          <a:stretch>
            <a:fillRect/>
          </a:stretch>
        </p:blipFill>
        <p:spPr>
          <a:xfrm>
            <a:off x="5793150" y="-1556566"/>
            <a:ext cx="4772348" cy="372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>
          <a:blip r:embed="rId4">
            <a:alphaModFix amt="88000"/>
          </a:blip>
          <a:stretch>
            <a:fillRect/>
          </a:stretch>
        </p:blipFill>
        <p:spPr>
          <a:xfrm rot="7639899">
            <a:off x="7131675" y="-334759"/>
            <a:ext cx="4969003" cy="3818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>
          <a:blip r:embed="rId5">
            <a:alphaModFix amt="88000"/>
          </a:blip>
          <a:stretch>
            <a:fillRect/>
          </a:stretch>
        </p:blipFill>
        <p:spPr>
          <a:xfrm>
            <a:off x="8472622" y="3323834"/>
            <a:ext cx="462318" cy="100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792550" y="769933"/>
            <a:ext cx="4055100" cy="16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title" idx="2"/>
          </p:nvPr>
        </p:nvSpPr>
        <p:spPr>
          <a:xfrm>
            <a:off x="1798350" y="4150067"/>
            <a:ext cx="24114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ubTitle" idx="1"/>
          </p:nvPr>
        </p:nvSpPr>
        <p:spPr>
          <a:xfrm>
            <a:off x="1798350" y="4691933"/>
            <a:ext cx="24114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title" idx="3"/>
          </p:nvPr>
        </p:nvSpPr>
        <p:spPr>
          <a:xfrm>
            <a:off x="4934250" y="4150067"/>
            <a:ext cx="24114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subTitle" idx="4"/>
          </p:nvPr>
        </p:nvSpPr>
        <p:spPr>
          <a:xfrm>
            <a:off x="4934250" y="4691933"/>
            <a:ext cx="24114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0934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89151" y="263567"/>
            <a:ext cx="3626175" cy="398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 flipH="1">
            <a:off x="5386475" y="472521"/>
            <a:ext cx="6073300" cy="356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6256" y="3696067"/>
            <a:ext cx="1605574" cy="3486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7042270">
            <a:off x="-2324421" y="4612733"/>
            <a:ext cx="4494367" cy="19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/>
          <p:nvPr/>
        </p:nvSpPr>
        <p:spPr>
          <a:xfrm>
            <a:off x="279250" y="5471133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8" name="Google Shape;138;p17"/>
          <p:cNvSpPr/>
          <p:nvPr/>
        </p:nvSpPr>
        <p:spPr>
          <a:xfrm>
            <a:off x="8884350" y="5311851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9" name="Google Shape;139;p17"/>
          <p:cNvSpPr/>
          <p:nvPr/>
        </p:nvSpPr>
        <p:spPr>
          <a:xfrm>
            <a:off x="7841300" y="1070151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0" name="Google Shape;140;p17"/>
          <p:cNvSpPr txBox="1">
            <a:spLocks noGrp="1"/>
          </p:cNvSpPr>
          <p:nvPr>
            <p:ph type="ctrTitle"/>
          </p:nvPr>
        </p:nvSpPr>
        <p:spPr>
          <a:xfrm>
            <a:off x="792550" y="769933"/>
            <a:ext cx="4055100" cy="16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title" idx="2"/>
          </p:nvPr>
        </p:nvSpPr>
        <p:spPr>
          <a:xfrm>
            <a:off x="1016888" y="4315567"/>
            <a:ext cx="21237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subTitle" idx="1"/>
          </p:nvPr>
        </p:nvSpPr>
        <p:spPr>
          <a:xfrm>
            <a:off x="1016888" y="4857433"/>
            <a:ext cx="21237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title" idx="3"/>
          </p:nvPr>
        </p:nvSpPr>
        <p:spPr>
          <a:xfrm>
            <a:off x="3510152" y="4315567"/>
            <a:ext cx="21237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subTitle" idx="4"/>
          </p:nvPr>
        </p:nvSpPr>
        <p:spPr>
          <a:xfrm>
            <a:off x="3510152" y="4857433"/>
            <a:ext cx="21237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title" idx="5"/>
          </p:nvPr>
        </p:nvSpPr>
        <p:spPr>
          <a:xfrm>
            <a:off x="6003416" y="4315567"/>
            <a:ext cx="21237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subTitle" idx="6"/>
          </p:nvPr>
        </p:nvSpPr>
        <p:spPr>
          <a:xfrm>
            <a:off x="6003416" y="4857433"/>
            <a:ext cx="21237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3650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 + Four Columns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ctrTitle"/>
          </p:nvPr>
        </p:nvSpPr>
        <p:spPr>
          <a:xfrm>
            <a:off x="792550" y="769933"/>
            <a:ext cx="3014100" cy="16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2">
            <a:alphaModFix amt="89000"/>
          </a:blip>
          <a:stretch>
            <a:fillRect/>
          </a:stretch>
        </p:blipFill>
        <p:spPr>
          <a:xfrm rot="-9185168">
            <a:off x="3980824" y="-1427566"/>
            <a:ext cx="2654852" cy="2766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8"/>
          <p:cNvPicPr preferRelativeResize="0"/>
          <p:nvPr/>
        </p:nvPicPr>
        <p:blipFill>
          <a:blip r:embed="rId3">
            <a:alphaModFix amt="89000"/>
          </a:blip>
          <a:stretch>
            <a:fillRect/>
          </a:stretch>
        </p:blipFill>
        <p:spPr>
          <a:xfrm flipH="1">
            <a:off x="5611950" y="-790569"/>
            <a:ext cx="4164500" cy="221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/>
          <p:cNvSpPr/>
          <p:nvPr/>
        </p:nvSpPr>
        <p:spPr>
          <a:xfrm>
            <a:off x="8510050" y="351633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2" name="Google Shape;152;p18"/>
          <p:cNvSpPr/>
          <p:nvPr/>
        </p:nvSpPr>
        <p:spPr>
          <a:xfrm>
            <a:off x="5130875" y="606833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3" name="Google Shape;153;p18"/>
          <p:cNvSpPr/>
          <p:nvPr/>
        </p:nvSpPr>
        <p:spPr>
          <a:xfrm>
            <a:off x="8811950" y="6691633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4" name="Google Shape;154;p18"/>
          <p:cNvSpPr txBox="1">
            <a:spLocks noGrp="1"/>
          </p:cNvSpPr>
          <p:nvPr>
            <p:ph type="title" idx="2"/>
          </p:nvPr>
        </p:nvSpPr>
        <p:spPr>
          <a:xfrm>
            <a:off x="1775437" y="4535700"/>
            <a:ext cx="24072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subTitle" idx="1"/>
          </p:nvPr>
        </p:nvSpPr>
        <p:spPr>
          <a:xfrm>
            <a:off x="1775437" y="5077567"/>
            <a:ext cx="24072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title" idx="3"/>
          </p:nvPr>
        </p:nvSpPr>
        <p:spPr>
          <a:xfrm>
            <a:off x="1775437" y="2277517"/>
            <a:ext cx="24072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subTitle" idx="4"/>
          </p:nvPr>
        </p:nvSpPr>
        <p:spPr>
          <a:xfrm>
            <a:off x="1775437" y="2819384"/>
            <a:ext cx="24072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title" idx="5"/>
          </p:nvPr>
        </p:nvSpPr>
        <p:spPr>
          <a:xfrm>
            <a:off x="4961362" y="4535700"/>
            <a:ext cx="24072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subTitle" idx="6"/>
          </p:nvPr>
        </p:nvSpPr>
        <p:spPr>
          <a:xfrm>
            <a:off x="4961362" y="5077567"/>
            <a:ext cx="24072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title" idx="7"/>
          </p:nvPr>
        </p:nvSpPr>
        <p:spPr>
          <a:xfrm>
            <a:off x="4961362" y="2277517"/>
            <a:ext cx="24072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subTitle" idx="8"/>
          </p:nvPr>
        </p:nvSpPr>
        <p:spPr>
          <a:xfrm>
            <a:off x="4961362" y="2819384"/>
            <a:ext cx="24072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189551">
            <a:off x="-3305300" y="1691133"/>
            <a:ext cx="6239999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39539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/>
          <p:nvPr/>
        </p:nvSpPr>
        <p:spPr>
          <a:xfrm>
            <a:off x="-81275" y="-108367"/>
            <a:ext cx="9225300" cy="7075600"/>
          </a:xfrm>
          <a:prstGeom prst="rect">
            <a:avLst/>
          </a:prstGeom>
          <a:solidFill>
            <a:srgbClr val="4B1BB9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1476600" y="1480785"/>
            <a:ext cx="6190800" cy="13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title" idx="2"/>
          </p:nvPr>
        </p:nvSpPr>
        <p:spPr>
          <a:xfrm>
            <a:off x="2512800" y="2901533"/>
            <a:ext cx="4118400" cy="9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Libre Franklin Thin"/>
              <a:buNone/>
              <a:defRPr sz="16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 flipH="1">
            <a:off x="-782092" y="3266902"/>
            <a:ext cx="3902548" cy="4067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 flipH="1">
            <a:off x="4168803" y="4034567"/>
            <a:ext cx="5226101" cy="34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7100" y="-471766"/>
            <a:ext cx="2612400" cy="287112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9"/>
          <p:cNvSpPr/>
          <p:nvPr/>
        </p:nvSpPr>
        <p:spPr>
          <a:xfrm>
            <a:off x="7209475" y="692233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1" name="Google Shape;171;p19"/>
          <p:cNvSpPr/>
          <p:nvPr/>
        </p:nvSpPr>
        <p:spPr>
          <a:xfrm>
            <a:off x="938850" y="4377167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2" name="Google Shape;172;p19"/>
          <p:cNvSpPr/>
          <p:nvPr/>
        </p:nvSpPr>
        <p:spPr>
          <a:xfrm>
            <a:off x="7778450" y="5073933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284345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1">
  <p:cSld name="Title + Three Columns 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0"/>
          <p:cNvPicPr preferRelativeResize="0"/>
          <p:nvPr/>
        </p:nvPicPr>
        <p:blipFill>
          <a:blip r:embed="rId2">
            <a:alphaModFix amt="88000"/>
          </a:blip>
          <a:stretch>
            <a:fillRect/>
          </a:stretch>
        </p:blipFill>
        <p:spPr>
          <a:xfrm rot="-9450933">
            <a:off x="-1670870" y="3304737"/>
            <a:ext cx="4772346" cy="3722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/>
          <p:cNvPicPr preferRelativeResize="0"/>
          <p:nvPr/>
        </p:nvPicPr>
        <p:blipFill>
          <a:blip r:embed="rId3">
            <a:alphaModFix amt="88000"/>
          </a:blip>
          <a:stretch>
            <a:fillRect/>
          </a:stretch>
        </p:blipFill>
        <p:spPr>
          <a:xfrm rot="-4050055">
            <a:off x="-2648494" y="2130221"/>
            <a:ext cx="4969003" cy="3818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>
          <a:blip r:embed="rId4">
            <a:alphaModFix amt="84000"/>
          </a:blip>
          <a:stretch>
            <a:fillRect/>
          </a:stretch>
        </p:blipFill>
        <p:spPr>
          <a:xfrm rot="-9713067" flipH="1">
            <a:off x="4279128" y="-1555699"/>
            <a:ext cx="5226103" cy="34408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/>
          <p:nvPr/>
        </p:nvSpPr>
        <p:spPr>
          <a:xfrm>
            <a:off x="8846800" y="1715633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8" name="Google Shape;178;p20"/>
          <p:cNvSpPr/>
          <p:nvPr/>
        </p:nvSpPr>
        <p:spPr>
          <a:xfrm>
            <a:off x="5268500" y="769935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9" name="Google Shape;179;p20"/>
          <p:cNvSpPr/>
          <p:nvPr/>
        </p:nvSpPr>
        <p:spPr>
          <a:xfrm>
            <a:off x="1731775" y="6037100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0" name="Google Shape;180;p20"/>
          <p:cNvSpPr txBox="1">
            <a:spLocks noGrp="1"/>
          </p:cNvSpPr>
          <p:nvPr>
            <p:ph type="ctrTitle"/>
          </p:nvPr>
        </p:nvSpPr>
        <p:spPr>
          <a:xfrm>
            <a:off x="792550" y="769933"/>
            <a:ext cx="2958900" cy="16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1"/>
          </p:nvPr>
        </p:nvSpPr>
        <p:spPr>
          <a:xfrm>
            <a:off x="4722950" y="2043744"/>
            <a:ext cx="3400500" cy="8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2"/>
          </p:nvPr>
        </p:nvSpPr>
        <p:spPr>
          <a:xfrm>
            <a:off x="4722950" y="3608644"/>
            <a:ext cx="3400500" cy="8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subTitle" idx="3"/>
          </p:nvPr>
        </p:nvSpPr>
        <p:spPr>
          <a:xfrm>
            <a:off x="4722950" y="5173544"/>
            <a:ext cx="3400500" cy="8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57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-3174463" y="5227055"/>
            <a:ext cx="6918635" cy="303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 amt="91000"/>
          </a:blip>
          <a:stretch>
            <a:fillRect/>
          </a:stretch>
        </p:blipFill>
        <p:spPr>
          <a:xfrm rot="5400000">
            <a:off x="-3378325" y="1338804"/>
            <a:ext cx="8651431" cy="320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4106537" y="1749029"/>
            <a:ext cx="9268503" cy="406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9626" y="4699267"/>
            <a:ext cx="4215998" cy="439373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851688" y="1169167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" name="Google Shape;26;p3"/>
          <p:cNvSpPr/>
          <p:nvPr/>
        </p:nvSpPr>
        <p:spPr>
          <a:xfrm>
            <a:off x="8061913" y="3898433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2549400" y="3576867"/>
            <a:ext cx="40452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2549400" y="1645933"/>
            <a:ext cx="4045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549400" y="4699267"/>
            <a:ext cx="40452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74242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1"/>
          <p:cNvPicPr preferRelativeResize="0"/>
          <p:nvPr/>
        </p:nvPicPr>
        <p:blipFill>
          <a:blip r:embed="rId2">
            <a:alphaModFix amt="88000"/>
          </a:blip>
          <a:stretch>
            <a:fillRect/>
          </a:stretch>
        </p:blipFill>
        <p:spPr>
          <a:xfrm rot="5400000">
            <a:off x="5603895" y="1203100"/>
            <a:ext cx="6558632" cy="196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>
          <a:blip r:embed="rId3">
            <a:alphaModFix amt="88000"/>
          </a:blip>
          <a:stretch>
            <a:fillRect/>
          </a:stretch>
        </p:blipFill>
        <p:spPr>
          <a:xfrm rot="-8560978">
            <a:off x="-2386213" y="4504346"/>
            <a:ext cx="4772346" cy="372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>
          <a:blip r:embed="rId4">
            <a:alphaModFix amt="88000"/>
          </a:blip>
          <a:stretch>
            <a:fillRect/>
          </a:stretch>
        </p:blipFill>
        <p:spPr>
          <a:xfrm rot="-3160101">
            <a:off x="-3118244" y="3067241"/>
            <a:ext cx="4969003" cy="3818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>
          <a:blip r:embed="rId5">
            <a:alphaModFix amt="88000"/>
          </a:blip>
          <a:stretch>
            <a:fillRect/>
          </a:stretch>
        </p:blipFill>
        <p:spPr>
          <a:xfrm>
            <a:off x="8058877" y="1"/>
            <a:ext cx="779024" cy="1691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 txBox="1">
            <a:spLocks noGrp="1"/>
          </p:cNvSpPr>
          <p:nvPr>
            <p:ph type="ctrTitle"/>
          </p:nvPr>
        </p:nvSpPr>
        <p:spPr>
          <a:xfrm>
            <a:off x="792550" y="769933"/>
            <a:ext cx="3483000" cy="16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7708775" y="692233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1" name="Google Shape;191;p21"/>
          <p:cNvSpPr/>
          <p:nvPr/>
        </p:nvSpPr>
        <p:spPr>
          <a:xfrm>
            <a:off x="8672600" y="6018367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2" name="Google Shape;192;p21"/>
          <p:cNvSpPr/>
          <p:nvPr/>
        </p:nvSpPr>
        <p:spPr>
          <a:xfrm>
            <a:off x="409825" y="3680433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246826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 + Design 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>
            <a:spLocks noGrp="1"/>
          </p:cNvSpPr>
          <p:nvPr>
            <p:ph type="ctrTitle"/>
          </p:nvPr>
        </p:nvSpPr>
        <p:spPr>
          <a:xfrm>
            <a:off x="792550" y="769933"/>
            <a:ext cx="1731300" cy="16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2">
            <a:alphaModFix amt="84000"/>
          </a:blip>
          <a:stretch>
            <a:fillRect/>
          </a:stretch>
        </p:blipFill>
        <p:spPr>
          <a:xfrm rot="-9713067" flipH="1">
            <a:off x="4279128" y="-1555699"/>
            <a:ext cx="5226103" cy="344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>
          <a:blip r:embed="rId3">
            <a:alphaModFix amt="84000"/>
          </a:blip>
          <a:stretch>
            <a:fillRect/>
          </a:stretch>
        </p:blipFill>
        <p:spPr>
          <a:xfrm flipH="1">
            <a:off x="-1595817" y="4719668"/>
            <a:ext cx="3902548" cy="4067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8849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numbers">
  <p:cSld name="Three numbers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999735">
            <a:off x="-1624125" y="3497668"/>
            <a:ext cx="5044353" cy="393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451" y="-938101"/>
            <a:ext cx="5243027" cy="2788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750" y="-1528400"/>
            <a:ext cx="4982576" cy="520306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/>
          <p:nvPr/>
        </p:nvSpPr>
        <p:spPr>
          <a:xfrm>
            <a:off x="184450" y="3674667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2" name="Google Shape;202;p23"/>
          <p:cNvSpPr/>
          <p:nvPr/>
        </p:nvSpPr>
        <p:spPr>
          <a:xfrm>
            <a:off x="8333525" y="1163200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3" name="Google Shape;203;p23"/>
          <p:cNvSpPr txBox="1">
            <a:spLocks noGrp="1"/>
          </p:cNvSpPr>
          <p:nvPr>
            <p:ph type="subTitle" idx="1"/>
          </p:nvPr>
        </p:nvSpPr>
        <p:spPr>
          <a:xfrm>
            <a:off x="1021076" y="4289833"/>
            <a:ext cx="22071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subTitle" idx="2"/>
          </p:nvPr>
        </p:nvSpPr>
        <p:spPr>
          <a:xfrm>
            <a:off x="3468450" y="4289833"/>
            <a:ext cx="22071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subTitle" idx="3"/>
          </p:nvPr>
        </p:nvSpPr>
        <p:spPr>
          <a:xfrm>
            <a:off x="5915825" y="4289833"/>
            <a:ext cx="22071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title" hasCustomPrompt="1"/>
          </p:nvPr>
        </p:nvSpPr>
        <p:spPr>
          <a:xfrm>
            <a:off x="1109725" y="2351033"/>
            <a:ext cx="20298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t>xx%</a:t>
            </a:r>
          </a:p>
        </p:txBody>
      </p:sp>
      <p:sp>
        <p:nvSpPr>
          <p:cNvPr id="207" name="Google Shape;207;p23"/>
          <p:cNvSpPr txBox="1">
            <a:spLocks noGrp="1"/>
          </p:cNvSpPr>
          <p:nvPr>
            <p:ph type="title" idx="4" hasCustomPrompt="1"/>
          </p:nvPr>
        </p:nvSpPr>
        <p:spPr>
          <a:xfrm>
            <a:off x="3557100" y="2351033"/>
            <a:ext cx="20298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t>xx%</a:t>
            </a:r>
          </a:p>
        </p:txBody>
      </p:sp>
      <p:sp>
        <p:nvSpPr>
          <p:cNvPr id="208" name="Google Shape;208;p23"/>
          <p:cNvSpPr txBox="1">
            <a:spLocks noGrp="1"/>
          </p:cNvSpPr>
          <p:nvPr>
            <p:ph type="title" idx="5" hasCustomPrompt="1"/>
          </p:nvPr>
        </p:nvSpPr>
        <p:spPr>
          <a:xfrm>
            <a:off x="6004475" y="2351033"/>
            <a:ext cx="20298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026641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Percentages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02605" y="1112551"/>
            <a:ext cx="4013227" cy="555036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 txBox="1">
            <a:spLocks noGrp="1"/>
          </p:cNvSpPr>
          <p:nvPr>
            <p:ph type="subTitle" idx="1"/>
          </p:nvPr>
        </p:nvSpPr>
        <p:spPr>
          <a:xfrm>
            <a:off x="905975" y="4749567"/>
            <a:ext cx="2020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title" hasCustomPrompt="1"/>
          </p:nvPr>
        </p:nvSpPr>
        <p:spPr>
          <a:xfrm>
            <a:off x="905975" y="3656667"/>
            <a:ext cx="20208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t>xx%</a:t>
            </a:r>
          </a:p>
        </p:txBody>
      </p:sp>
      <p:sp>
        <p:nvSpPr>
          <p:cNvPr id="213" name="Google Shape;213;p24"/>
          <p:cNvSpPr txBox="1">
            <a:spLocks noGrp="1"/>
          </p:cNvSpPr>
          <p:nvPr>
            <p:ph type="ctrTitle" idx="2"/>
          </p:nvPr>
        </p:nvSpPr>
        <p:spPr>
          <a:xfrm>
            <a:off x="792550" y="769933"/>
            <a:ext cx="29589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subTitle" idx="3"/>
          </p:nvPr>
        </p:nvSpPr>
        <p:spPr>
          <a:xfrm>
            <a:off x="6217200" y="4749567"/>
            <a:ext cx="2020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215" name="Google Shape;215;p24"/>
          <p:cNvSpPr txBox="1">
            <a:spLocks noGrp="1"/>
          </p:cNvSpPr>
          <p:nvPr>
            <p:ph type="title" idx="4" hasCustomPrompt="1"/>
          </p:nvPr>
        </p:nvSpPr>
        <p:spPr>
          <a:xfrm>
            <a:off x="6217200" y="3656667"/>
            <a:ext cx="20208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t>xx%</a:t>
            </a:r>
          </a:p>
        </p:txBody>
      </p:sp>
      <p:pic>
        <p:nvPicPr>
          <p:cNvPr id="216" name="Google Shape;216;p24"/>
          <p:cNvPicPr preferRelativeResize="0"/>
          <p:nvPr/>
        </p:nvPicPr>
        <p:blipFill>
          <a:blip r:embed="rId3">
            <a:alphaModFix amt="84000"/>
          </a:blip>
          <a:stretch>
            <a:fillRect/>
          </a:stretch>
        </p:blipFill>
        <p:spPr>
          <a:xfrm rot="-9713067" flipH="1">
            <a:off x="4279128" y="-1555699"/>
            <a:ext cx="5226103" cy="344080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4"/>
          <p:cNvSpPr/>
          <p:nvPr/>
        </p:nvSpPr>
        <p:spPr>
          <a:xfrm>
            <a:off x="8322700" y="1035233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8" name="Google Shape;218;p24"/>
          <p:cNvSpPr/>
          <p:nvPr/>
        </p:nvSpPr>
        <p:spPr>
          <a:xfrm>
            <a:off x="905975" y="2587700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9" name="Google Shape;219;p24"/>
          <p:cNvSpPr/>
          <p:nvPr/>
        </p:nvSpPr>
        <p:spPr>
          <a:xfrm>
            <a:off x="8764050" y="6037100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41614867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">
  <p:cSld name="Title + Six Columns 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878520">
            <a:off x="1956877" y="545883"/>
            <a:ext cx="8319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6256" y="3696067"/>
            <a:ext cx="1605574" cy="3486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042270">
            <a:off x="-2324421" y="4612733"/>
            <a:ext cx="4494367" cy="19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5"/>
          <p:cNvSpPr/>
          <p:nvPr/>
        </p:nvSpPr>
        <p:spPr>
          <a:xfrm>
            <a:off x="279250" y="5471133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5" name="Google Shape;225;p25"/>
          <p:cNvSpPr/>
          <p:nvPr/>
        </p:nvSpPr>
        <p:spPr>
          <a:xfrm>
            <a:off x="8884350" y="5311851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6" name="Google Shape;226;p25"/>
          <p:cNvSpPr txBox="1">
            <a:spLocks noGrp="1"/>
          </p:cNvSpPr>
          <p:nvPr>
            <p:ph type="ctrTitle"/>
          </p:nvPr>
        </p:nvSpPr>
        <p:spPr>
          <a:xfrm>
            <a:off x="792550" y="769933"/>
            <a:ext cx="4055100" cy="16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227" name="Google Shape;227;p25"/>
          <p:cNvSpPr txBox="1">
            <a:spLocks noGrp="1"/>
          </p:cNvSpPr>
          <p:nvPr>
            <p:ph type="title" idx="2"/>
          </p:nvPr>
        </p:nvSpPr>
        <p:spPr>
          <a:xfrm>
            <a:off x="1016888" y="4481988"/>
            <a:ext cx="21237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228" name="Google Shape;228;p25"/>
          <p:cNvSpPr txBox="1">
            <a:spLocks noGrp="1"/>
          </p:cNvSpPr>
          <p:nvPr>
            <p:ph type="subTitle" idx="1"/>
          </p:nvPr>
        </p:nvSpPr>
        <p:spPr>
          <a:xfrm>
            <a:off x="1016888" y="4987077"/>
            <a:ext cx="21237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229" name="Google Shape;229;p25"/>
          <p:cNvSpPr txBox="1">
            <a:spLocks noGrp="1"/>
          </p:cNvSpPr>
          <p:nvPr>
            <p:ph type="title" idx="3"/>
          </p:nvPr>
        </p:nvSpPr>
        <p:spPr>
          <a:xfrm>
            <a:off x="3510152" y="4481988"/>
            <a:ext cx="21237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230" name="Google Shape;230;p25"/>
          <p:cNvSpPr txBox="1">
            <a:spLocks noGrp="1"/>
          </p:cNvSpPr>
          <p:nvPr>
            <p:ph type="subTitle" idx="4"/>
          </p:nvPr>
        </p:nvSpPr>
        <p:spPr>
          <a:xfrm>
            <a:off x="3510152" y="4987077"/>
            <a:ext cx="21237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231" name="Google Shape;231;p25"/>
          <p:cNvSpPr txBox="1">
            <a:spLocks noGrp="1"/>
          </p:cNvSpPr>
          <p:nvPr>
            <p:ph type="title" idx="5"/>
          </p:nvPr>
        </p:nvSpPr>
        <p:spPr>
          <a:xfrm>
            <a:off x="6003416" y="4481988"/>
            <a:ext cx="21237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232" name="Google Shape;232;p25"/>
          <p:cNvSpPr txBox="1">
            <a:spLocks noGrp="1"/>
          </p:cNvSpPr>
          <p:nvPr>
            <p:ph type="subTitle" idx="6"/>
          </p:nvPr>
        </p:nvSpPr>
        <p:spPr>
          <a:xfrm>
            <a:off x="6003416" y="4987077"/>
            <a:ext cx="21237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233" name="Google Shape;233;p25"/>
          <p:cNvSpPr txBox="1">
            <a:spLocks noGrp="1"/>
          </p:cNvSpPr>
          <p:nvPr>
            <p:ph type="title" idx="7"/>
          </p:nvPr>
        </p:nvSpPr>
        <p:spPr>
          <a:xfrm>
            <a:off x="1016875" y="2514351"/>
            <a:ext cx="21237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234" name="Google Shape;234;p25"/>
          <p:cNvSpPr txBox="1">
            <a:spLocks noGrp="1"/>
          </p:cNvSpPr>
          <p:nvPr>
            <p:ph type="subTitle" idx="8"/>
          </p:nvPr>
        </p:nvSpPr>
        <p:spPr>
          <a:xfrm>
            <a:off x="1016875" y="3019440"/>
            <a:ext cx="21237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235" name="Google Shape;235;p25"/>
          <p:cNvSpPr txBox="1">
            <a:spLocks noGrp="1"/>
          </p:cNvSpPr>
          <p:nvPr>
            <p:ph type="title" idx="9"/>
          </p:nvPr>
        </p:nvSpPr>
        <p:spPr>
          <a:xfrm>
            <a:off x="3510139" y="2514351"/>
            <a:ext cx="21237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236" name="Google Shape;236;p25"/>
          <p:cNvSpPr txBox="1">
            <a:spLocks noGrp="1"/>
          </p:cNvSpPr>
          <p:nvPr>
            <p:ph type="subTitle" idx="13"/>
          </p:nvPr>
        </p:nvSpPr>
        <p:spPr>
          <a:xfrm>
            <a:off x="3510139" y="3019440"/>
            <a:ext cx="21237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237" name="Google Shape;237;p25"/>
          <p:cNvSpPr txBox="1">
            <a:spLocks noGrp="1"/>
          </p:cNvSpPr>
          <p:nvPr>
            <p:ph type="title" idx="14"/>
          </p:nvPr>
        </p:nvSpPr>
        <p:spPr>
          <a:xfrm>
            <a:off x="6003403" y="2514351"/>
            <a:ext cx="21237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238" name="Google Shape;238;p25"/>
          <p:cNvSpPr txBox="1">
            <a:spLocks noGrp="1"/>
          </p:cNvSpPr>
          <p:nvPr>
            <p:ph type="subTitle" idx="15"/>
          </p:nvPr>
        </p:nvSpPr>
        <p:spPr>
          <a:xfrm>
            <a:off x="6003403" y="3019440"/>
            <a:ext cx="21237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pic>
        <p:nvPicPr>
          <p:cNvPr id="239" name="Google Shape;239;p25"/>
          <p:cNvPicPr preferRelativeResize="0"/>
          <p:nvPr/>
        </p:nvPicPr>
        <p:blipFill>
          <a:blip r:embed="rId5">
            <a:alphaModFix amt="89000"/>
          </a:blip>
          <a:stretch>
            <a:fillRect/>
          </a:stretch>
        </p:blipFill>
        <p:spPr>
          <a:xfrm flipH="1">
            <a:off x="5611950" y="-790569"/>
            <a:ext cx="4164500" cy="221500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5"/>
          <p:cNvSpPr/>
          <p:nvPr/>
        </p:nvSpPr>
        <p:spPr>
          <a:xfrm>
            <a:off x="8510050" y="351633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1437071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Title + Two Columns 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999735">
            <a:off x="-1624125" y="3497668"/>
            <a:ext cx="5044353" cy="393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451" y="-938101"/>
            <a:ext cx="5243027" cy="2788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750" y="-1528400"/>
            <a:ext cx="4982576" cy="520306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6"/>
          <p:cNvSpPr/>
          <p:nvPr/>
        </p:nvSpPr>
        <p:spPr>
          <a:xfrm>
            <a:off x="184450" y="3674667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6" name="Google Shape;246;p26"/>
          <p:cNvSpPr/>
          <p:nvPr/>
        </p:nvSpPr>
        <p:spPr>
          <a:xfrm>
            <a:off x="8333525" y="1163200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7" name="Google Shape;247;p26"/>
          <p:cNvSpPr txBox="1">
            <a:spLocks noGrp="1"/>
          </p:cNvSpPr>
          <p:nvPr>
            <p:ph type="ctrTitle"/>
          </p:nvPr>
        </p:nvSpPr>
        <p:spPr>
          <a:xfrm>
            <a:off x="792550" y="769933"/>
            <a:ext cx="2411400" cy="16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248" name="Google Shape;248;p26"/>
          <p:cNvSpPr txBox="1">
            <a:spLocks noGrp="1"/>
          </p:cNvSpPr>
          <p:nvPr>
            <p:ph type="title" idx="2"/>
          </p:nvPr>
        </p:nvSpPr>
        <p:spPr>
          <a:xfrm>
            <a:off x="1484920" y="4505567"/>
            <a:ext cx="23244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249" name="Google Shape;249;p26"/>
          <p:cNvSpPr txBox="1">
            <a:spLocks noGrp="1"/>
          </p:cNvSpPr>
          <p:nvPr>
            <p:ph type="subTitle" idx="1"/>
          </p:nvPr>
        </p:nvSpPr>
        <p:spPr>
          <a:xfrm>
            <a:off x="1383413" y="5047433"/>
            <a:ext cx="25275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250" name="Google Shape;250;p26"/>
          <p:cNvSpPr txBox="1">
            <a:spLocks noGrp="1"/>
          </p:cNvSpPr>
          <p:nvPr>
            <p:ph type="title" idx="3"/>
          </p:nvPr>
        </p:nvSpPr>
        <p:spPr>
          <a:xfrm>
            <a:off x="5334615" y="4505567"/>
            <a:ext cx="23244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251" name="Google Shape;251;p26"/>
          <p:cNvSpPr txBox="1">
            <a:spLocks noGrp="1"/>
          </p:cNvSpPr>
          <p:nvPr>
            <p:ph type="subTitle" idx="4"/>
          </p:nvPr>
        </p:nvSpPr>
        <p:spPr>
          <a:xfrm>
            <a:off x="5233098" y="5047433"/>
            <a:ext cx="25275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47497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7"/>
          <p:cNvPicPr preferRelativeResize="0"/>
          <p:nvPr/>
        </p:nvPicPr>
        <p:blipFill>
          <a:blip r:embed="rId2">
            <a:alphaModFix amt="81000"/>
          </a:blip>
          <a:stretch>
            <a:fillRect/>
          </a:stretch>
        </p:blipFill>
        <p:spPr>
          <a:xfrm rot="10800000" flipH="1">
            <a:off x="-1177600" y="4679781"/>
            <a:ext cx="5590851" cy="2973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7"/>
          <p:cNvPicPr preferRelativeResize="0"/>
          <p:nvPr/>
        </p:nvPicPr>
        <p:blipFill>
          <a:blip r:embed="rId3">
            <a:alphaModFix amt="84000"/>
          </a:blip>
          <a:stretch>
            <a:fillRect/>
          </a:stretch>
        </p:blipFill>
        <p:spPr>
          <a:xfrm rot="-9713067" flipH="1">
            <a:off x="4279128" y="-1555699"/>
            <a:ext cx="5226103" cy="344080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7"/>
          <p:cNvSpPr/>
          <p:nvPr/>
        </p:nvSpPr>
        <p:spPr>
          <a:xfrm>
            <a:off x="8846800" y="1715633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6" name="Google Shape;256;p27"/>
          <p:cNvSpPr/>
          <p:nvPr/>
        </p:nvSpPr>
        <p:spPr>
          <a:xfrm>
            <a:off x="427550" y="5598001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7" name="Google Shape;257;p27"/>
          <p:cNvSpPr/>
          <p:nvPr/>
        </p:nvSpPr>
        <p:spPr>
          <a:xfrm>
            <a:off x="4007450" y="5853200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8" name="Google Shape;258;p27"/>
          <p:cNvSpPr txBox="1">
            <a:spLocks noGrp="1"/>
          </p:cNvSpPr>
          <p:nvPr>
            <p:ph type="ctrTitle"/>
          </p:nvPr>
        </p:nvSpPr>
        <p:spPr>
          <a:xfrm>
            <a:off x="792550" y="769933"/>
            <a:ext cx="2958900" cy="16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259" name="Google Shape;259;p27"/>
          <p:cNvSpPr txBox="1">
            <a:spLocks noGrp="1"/>
          </p:cNvSpPr>
          <p:nvPr>
            <p:ph type="subTitle" idx="1"/>
          </p:nvPr>
        </p:nvSpPr>
        <p:spPr>
          <a:xfrm>
            <a:off x="792550" y="2520000"/>
            <a:ext cx="2627700" cy="2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39182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679743">
            <a:off x="-652913" y="4752842"/>
            <a:ext cx="5243025" cy="278863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8"/>
          <p:cNvSpPr txBox="1">
            <a:spLocks noGrp="1"/>
          </p:cNvSpPr>
          <p:nvPr>
            <p:ph type="ctrTitle"/>
          </p:nvPr>
        </p:nvSpPr>
        <p:spPr>
          <a:xfrm>
            <a:off x="792550" y="769933"/>
            <a:ext cx="2958900" cy="16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263" name="Google Shape;263;p28"/>
          <p:cNvSpPr txBox="1">
            <a:spLocks noGrp="1"/>
          </p:cNvSpPr>
          <p:nvPr>
            <p:ph type="subTitle" idx="1"/>
          </p:nvPr>
        </p:nvSpPr>
        <p:spPr>
          <a:xfrm>
            <a:off x="792550" y="2520000"/>
            <a:ext cx="2627700" cy="2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pic>
        <p:nvPicPr>
          <p:cNvPr id="264" name="Google Shape;264;p28"/>
          <p:cNvPicPr preferRelativeResize="0"/>
          <p:nvPr/>
        </p:nvPicPr>
        <p:blipFill>
          <a:blip r:embed="rId2">
            <a:alphaModFix amt="88000"/>
          </a:blip>
          <a:stretch>
            <a:fillRect/>
          </a:stretch>
        </p:blipFill>
        <p:spPr>
          <a:xfrm rot="5400000">
            <a:off x="5603895" y="1203100"/>
            <a:ext cx="6558632" cy="196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8"/>
          <p:cNvPicPr preferRelativeResize="0"/>
          <p:nvPr/>
        </p:nvPicPr>
        <p:blipFill>
          <a:blip r:embed="rId3">
            <a:alphaModFix amt="88000"/>
          </a:blip>
          <a:stretch>
            <a:fillRect/>
          </a:stretch>
        </p:blipFill>
        <p:spPr>
          <a:xfrm>
            <a:off x="8058877" y="1"/>
            <a:ext cx="779024" cy="16917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8"/>
          <p:cNvSpPr/>
          <p:nvPr/>
        </p:nvSpPr>
        <p:spPr>
          <a:xfrm>
            <a:off x="7708775" y="692233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67" name="Google Shape;26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31125" y="2887800"/>
            <a:ext cx="4982576" cy="5203069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8"/>
          <p:cNvSpPr/>
          <p:nvPr/>
        </p:nvSpPr>
        <p:spPr>
          <a:xfrm>
            <a:off x="3480700" y="5862967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5863202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>
            <a:spLocks noGrp="1"/>
          </p:cNvSpPr>
          <p:nvPr>
            <p:ph type="ctrTitle"/>
          </p:nvPr>
        </p:nvSpPr>
        <p:spPr>
          <a:xfrm>
            <a:off x="792550" y="769933"/>
            <a:ext cx="2481900" cy="16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271" name="Google Shape;271;p29"/>
          <p:cNvSpPr txBox="1">
            <a:spLocks noGrp="1"/>
          </p:cNvSpPr>
          <p:nvPr>
            <p:ph type="subTitle" idx="1"/>
          </p:nvPr>
        </p:nvSpPr>
        <p:spPr>
          <a:xfrm>
            <a:off x="792550" y="2520000"/>
            <a:ext cx="2627700" cy="2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pic>
        <p:nvPicPr>
          <p:cNvPr id="272" name="Google Shape;272;p29"/>
          <p:cNvPicPr preferRelativeResize="0"/>
          <p:nvPr/>
        </p:nvPicPr>
        <p:blipFill>
          <a:blip r:embed="rId2">
            <a:alphaModFix amt="88000"/>
          </a:blip>
          <a:stretch>
            <a:fillRect/>
          </a:stretch>
        </p:blipFill>
        <p:spPr>
          <a:xfrm rot="-9486427">
            <a:off x="-1846404" y="5119944"/>
            <a:ext cx="4772346" cy="372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9"/>
          <p:cNvPicPr preferRelativeResize="0"/>
          <p:nvPr/>
        </p:nvPicPr>
        <p:blipFill>
          <a:blip r:embed="rId3">
            <a:alphaModFix amt="88000"/>
          </a:blip>
          <a:stretch>
            <a:fillRect/>
          </a:stretch>
        </p:blipFill>
        <p:spPr>
          <a:xfrm rot="-4085549">
            <a:off x="-2832702" y="3957589"/>
            <a:ext cx="4969004" cy="381859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9"/>
          <p:cNvSpPr/>
          <p:nvPr/>
        </p:nvSpPr>
        <p:spPr>
          <a:xfrm rot="-927121">
            <a:off x="421287" y="4208785"/>
            <a:ext cx="191419" cy="255225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75" name="Google Shape;2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6723476" y="-1929568"/>
            <a:ext cx="2813025" cy="61089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61912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Title + Text 3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999735">
            <a:off x="-1624125" y="3497668"/>
            <a:ext cx="5044353" cy="393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451" y="-938101"/>
            <a:ext cx="5243027" cy="2788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750" y="-1528400"/>
            <a:ext cx="4982576" cy="520306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0"/>
          <p:cNvSpPr/>
          <p:nvPr/>
        </p:nvSpPr>
        <p:spPr>
          <a:xfrm>
            <a:off x="184450" y="3674667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1" name="Google Shape;281;p30"/>
          <p:cNvSpPr/>
          <p:nvPr/>
        </p:nvSpPr>
        <p:spPr>
          <a:xfrm>
            <a:off x="8333525" y="1163200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2" name="Google Shape;282;p30"/>
          <p:cNvSpPr txBox="1">
            <a:spLocks noGrp="1"/>
          </p:cNvSpPr>
          <p:nvPr>
            <p:ph type="ctrTitle"/>
          </p:nvPr>
        </p:nvSpPr>
        <p:spPr>
          <a:xfrm>
            <a:off x="2566350" y="2305400"/>
            <a:ext cx="4011300" cy="7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283" name="Google Shape;283;p30"/>
          <p:cNvSpPr txBox="1">
            <a:spLocks noGrp="1"/>
          </p:cNvSpPr>
          <p:nvPr>
            <p:ph type="subTitle" idx="1"/>
          </p:nvPr>
        </p:nvSpPr>
        <p:spPr>
          <a:xfrm>
            <a:off x="2566350" y="3225533"/>
            <a:ext cx="4011300" cy="2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pic>
        <p:nvPicPr>
          <p:cNvPr id="284" name="Google Shape;28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82237" flipH="1">
            <a:off x="-1303400" y="-1123668"/>
            <a:ext cx="2813025" cy="61089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444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4"/>
          <p:cNvPicPr preferRelativeResize="0"/>
          <p:nvPr/>
        </p:nvPicPr>
        <p:blipFill>
          <a:blip r:embed="rId2">
            <a:alphaModFix amt="89000"/>
          </a:blip>
          <a:stretch>
            <a:fillRect/>
          </a:stretch>
        </p:blipFill>
        <p:spPr>
          <a:xfrm>
            <a:off x="2736175" y="-180133"/>
            <a:ext cx="6562748" cy="7212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4"/>
          <p:cNvPicPr preferRelativeResize="0"/>
          <p:nvPr/>
        </p:nvPicPr>
        <p:blipFill>
          <a:blip r:embed="rId3">
            <a:alphaModFix amt="89000"/>
          </a:blip>
          <a:stretch>
            <a:fillRect/>
          </a:stretch>
        </p:blipFill>
        <p:spPr>
          <a:xfrm rot="5092509">
            <a:off x="5623516" y="2320491"/>
            <a:ext cx="6601469" cy="2896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4"/>
          <p:cNvPicPr preferRelativeResize="0"/>
          <p:nvPr/>
        </p:nvPicPr>
        <p:blipFill>
          <a:blip r:embed="rId4">
            <a:alphaModFix amt="89000"/>
          </a:blip>
          <a:stretch>
            <a:fillRect/>
          </a:stretch>
        </p:blipFill>
        <p:spPr>
          <a:xfrm rot="-10597266">
            <a:off x="4738998" y="-1932299"/>
            <a:ext cx="4241600" cy="4420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>
          <a:blip r:embed="rId5">
            <a:alphaModFix amt="89000"/>
          </a:blip>
          <a:stretch>
            <a:fillRect/>
          </a:stretch>
        </p:blipFill>
        <p:spPr>
          <a:xfrm>
            <a:off x="6831154" y="2228401"/>
            <a:ext cx="1663925" cy="272843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/>
          <p:nvPr/>
        </p:nvSpPr>
        <p:spPr>
          <a:xfrm>
            <a:off x="8369375" y="3697633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792550" y="2458933"/>
            <a:ext cx="4833300" cy="36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7" name="Google Shape;37;p4"/>
          <p:cNvSpPr txBox="1">
            <a:spLocks noGrp="1"/>
          </p:cNvSpPr>
          <p:nvPr>
            <p:ph type="ctrTitle"/>
          </p:nvPr>
        </p:nvSpPr>
        <p:spPr>
          <a:xfrm>
            <a:off x="792550" y="769933"/>
            <a:ext cx="4055100" cy="16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43750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hanks + Credits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967477">
            <a:off x="5764851" y="3102949"/>
            <a:ext cx="5753768" cy="2524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927798" y="606550"/>
            <a:ext cx="3935102" cy="5442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08493">
            <a:off x="6223026" y="4304651"/>
            <a:ext cx="3804975" cy="3965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427299">
            <a:off x="-1467211" y="-980634"/>
            <a:ext cx="5807924" cy="3089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-145807" y="1811218"/>
            <a:ext cx="1520900" cy="3302868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1"/>
          <p:cNvSpPr/>
          <p:nvPr/>
        </p:nvSpPr>
        <p:spPr>
          <a:xfrm rot="10800000">
            <a:off x="1825174" y="1503552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2" name="Google Shape;292;p31"/>
          <p:cNvSpPr/>
          <p:nvPr/>
        </p:nvSpPr>
        <p:spPr>
          <a:xfrm rot="10800000">
            <a:off x="7705324" y="869152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3" name="Google Shape;293;p31"/>
          <p:cNvSpPr/>
          <p:nvPr/>
        </p:nvSpPr>
        <p:spPr>
          <a:xfrm rot="10800000">
            <a:off x="927799" y="6159735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4" name="Google Shape;294;p31"/>
          <p:cNvSpPr txBox="1">
            <a:spLocks noGrp="1"/>
          </p:cNvSpPr>
          <p:nvPr>
            <p:ph type="title"/>
          </p:nvPr>
        </p:nvSpPr>
        <p:spPr>
          <a:xfrm>
            <a:off x="2549400" y="1041167"/>
            <a:ext cx="40452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295" name="Google Shape;295;p31"/>
          <p:cNvSpPr txBox="1">
            <a:spLocks noGrp="1"/>
          </p:cNvSpPr>
          <p:nvPr>
            <p:ph type="subTitle" idx="1"/>
          </p:nvPr>
        </p:nvSpPr>
        <p:spPr>
          <a:xfrm>
            <a:off x="2549400" y="2163567"/>
            <a:ext cx="4045200" cy="16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4019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 + Design 2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ctrTitle"/>
          </p:nvPr>
        </p:nvSpPr>
        <p:spPr>
          <a:xfrm>
            <a:off x="792550" y="769933"/>
            <a:ext cx="2481900" cy="16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41977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1">
  <p:cSld name="Title + Bullet Points 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46225" y="1124934"/>
            <a:ext cx="3935102" cy="5442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265327">
            <a:off x="6733082" y="3489837"/>
            <a:ext cx="2346929" cy="5096727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3"/>
          <p:cNvSpPr/>
          <p:nvPr/>
        </p:nvSpPr>
        <p:spPr>
          <a:xfrm>
            <a:off x="7884525" y="869733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1"/>
          </p:nvPr>
        </p:nvSpPr>
        <p:spPr>
          <a:xfrm>
            <a:off x="792550" y="2077967"/>
            <a:ext cx="3455400" cy="40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3" name="Google Shape;303;p33"/>
          <p:cNvSpPr txBox="1">
            <a:spLocks noGrp="1"/>
          </p:cNvSpPr>
          <p:nvPr>
            <p:ph type="ctrTitle"/>
          </p:nvPr>
        </p:nvSpPr>
        <p:spPr>
          <a:xfrm>
            <a:off x="792550" y="769933"/>
            <a:ext cx="56757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04" name="Google Shape;304;p33"/>
          <p:cNvSpPr txBox="1">
            <a:spLocks noGrp="1"/>
          </p:cNvSpPr>
          <p:nvPr>
            <p:ph type="body" idx="2"/>
          </p:nvPr>
        </p:nvSpPr>
        <p:spPr>
          <a:xfrm>
            <a:off x="4646225" y="2077967"/>
            <a:ext cx="3455400" cy="40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6496051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7031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999735">
            <a:off x="-1624125" y="3497668"/>
            <a:ext cx="5044353" cy="393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451" y="-938101"/>
            <a:ext cx="5243027" cy="2788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750" y="-1528400"/>
            <a:ext cx="4982576" cy="5203069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5"/>
          <p:cNvSpPr/>
          <p:nvPr/>
        </p:nvSpPr>
        <p:spPr>
          <a:xfrm>
            <a:off x="184450" y="3674667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1" name="Google Shape;311;p35"/>
          <p:cNvSpPr/>
          <p:nvPr/>
        </p:nvSpPr>
        <p:spPr>
          <a:xfrm>
            <a:off x="8333525" y="1163200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312" name="Google Shape;31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82237" flipH="1">
            <a:off x="-1303400" y="-1123668"/>
            <a:ext cx="2813025" cy="61089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51805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967477">
            <a:off x="5764851" y="3102949"/>
            <a:ext cx="5753768" cy="2524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927798" y="606550"/>
            <a:ext cx="3935102" cy="5442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08493">
            <a:off x="6223026" y="4304651"/>
            <a:ext cx="3804975" cy="3965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427299">
            <a:off x="-1467211" y="-980634"/>
            <a:ext cx="5807924" cy="3089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-145807" y="1811218"/>
            <a:ext cx="1520900" cy="3302868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6"/>
          <p:cNvSpPr/>
          <p:nvPr/>
        </p:nvSpPr>
        <p:spPr>
          <a:xfrm rot="10800000">
            <a:off x="1825174" y="1503552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0" name="Google Shape;320;p36"/>
          <p:cNvSpPr/>
          <p:nvPr/>
        </p:nvSpPr>
        <p:spPr>
          <a:xfrm rot="10800000">
            <a:off x="7705324" y="869152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1" name="Google Shape;321;p36"/>
          <p:cNvSpPr/>
          <p:nvPr/>
        </p:nvSpPr>
        <p:spPr>
          <a:xfrm rot="10800000">
            <a:off x="927799" y="6159735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4375329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999735">
            <a:off x="-1624125" y="3497668"/>
            <a:ext cx="5044353" cy="393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451" y="-938101"/>
            <a:ext cx="5243027" cy="2788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750" y="-1528400"/>
            <a:ext cx="4982576" cy="5203069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7"/>
          <p:cNvSpPr/>
          <p:nvPr/>
        </p:nvSpPr>
        <p:spPr>
          <a:xfrm>
            <a:off x="184450" y="3674667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7" name="Google Shape;327;p37"/>
          <p:cNvSpPr/>
          <p:nvPr/>
        </p:nvSpPr>
        <p:spPr>
          <a:xfrm>
            <a:off x="8333525" y="1163200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3351017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171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880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03751" y="-811068"/>
            <a:ext cx="5243027" cy="2788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750" y="-1528400"/>
            <a:ext cx="4982576" cy="520306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/>
          <p:nvPr/>
        </p:nvSpPr>
        <p:spPr>
          <a:xfrm>
            <a:off x="8333525" y="1163200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305862" y="2372233"/>
            <a:ext cx="3066600" cy="36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2"/>
          </p:nvPr>
        </p:nvSpPr>
        <p:spPr>
          <a:xfrm>
            <a:off x="4771541" y="2372233"/>
            <a:ext cx="3066600" cy="36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4" name="Google Shape;44;p5"/>
          <p:cNvSpPr txBox="1">
            <a:spLocks noGrp="1"/>
          </p:cNvSpPr>
          <p:nvPr>
            <p:ph type="ctrTitle"/>
          </p:nvPr>
        </p:nvSpPr>
        <p:spPr>
          <a:xfrm>
            <a:off x="792550" y="769933"/>
            <a:ext cx="56757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pic>
        <p:nvPicPr>
          <p:cNvPr id="45" name="Google Shape;45;p5"/>
          <p:cNvPicPr preferRelativeResize="0"/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 rot="6646515">
            <a:off x="-709953" y="3943272"/>
            <a:ext cx="2831065" cy="3458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906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ctrTitle"/>
          </p:nvPr>
        </p:nvSpPr>
        <p:spPr>
          <a:xfrm>
            <a:off x="792550" y="769933"/>
            <a:ext cx="3014100" cy="16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pic>
        <p:nvPicPr>
          <p:cNvPr id="48" name="Google Shape;48;p6"/>
          <p:cNvPicPr preferRelativeResize="0"/>
          <p:nvPr/>
        </p:nvPicPr>
        <p:blipFill>
          <a:blip r:embed="rId2">
            <a:alphaModFix amt="89000"/>
          </a:blip>
          <a:stretch>
            <a:fillRect/>
          </a:stretch>
        </p:blipFill>
        <p:spPr>
          <a:xfrm rot="-9185168">
            <a:off x="3980824" y="-1427566"/>
            <a:ext cx="2654852" cy="2766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6"/>
          <p:cNvPicPr preferRelativeResize="0"/>
          <p:nvPr/>
        </p:nvPicPr>
        <p:blipFill>
          <a:blip r:embed="rId3">
            <a:alphaModFix amt="89000"/>
          </a:blip>
          <a:stretch>
            <a:fillRect/>
          </a:stretch>
        </p:blipFill>
        <p:spPr>
          <a:xfrm flipH="1">
            <a:off x="5611950" y="-790569"/>
            <a:ext cx="4164500" cy="2215001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/>
          <p:nvPr/>
        </p:nvSpPr>
        <p:spPr>
          <a:xfrm>
            <a:off x="8510050" y="351633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" name="Google Shape;51;p6"/>
          <p:cNvSpPr/>
          <p:nvPr/>
        </p:nvSpPr>
        <p:spPr>
          <a:xfrm>
            <a:off x="5130875" y="606833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" name="Google Shape;52;p6"/>
          <p:cNvSpPr/>
          <p:nvPr/>
        </p:nvSpPr>
        <p:spPr>
          <a:xfrm>
            <a:off x="8811950" y="6691633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4850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4221850" y="5853200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5" name="Google Shape;55;p7"/>
          <p:cNvSpPr/>
          <p:nvPr/>
        </p:nvSpPr>
        <p:spPr>
          <a:xfrm>
            <a:off x="3668650" y="2252633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6" name="Google Shape;56;p7"/>
          <p:cNvSpPr/>
          <p:nvPr/>
        </p:nvSpPr>
        <p:spPr>
          <a:xfrm>
            <a:off x="8846800" y="258733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57" name="Google Shape;57;p7"/>
          <p:cNvPicPr preferRelativeResize="0"/>
          <p:nvPr/>
        </p:nvPicPr>
        <p:blipFill>
          <a:blip r:embed="rId2">
            <a:alphaModFix amt="81000"/>
          </a:blip>
          <a:stretch>
            <a:fillRect/>
          </a:stretch>
        </p:blipFill>
        <p:spPr>
          <a:xfrm rot="10800000" flipH="1">
            <a:off x="-1177600" y="4679781"/>
            <a:ext cx="5590851" cy="297363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 txBox="1">
            <a:spLocks noGrp="1"/>
          </p:cNvSpPr>
          <p:nvPr>
            <p:ph type="body" idx="1"/>
          </p:nvPr>
        </p:nvSpPr>
        <p:spPr>
          <a:xfrm>
            <a:off x="792550" y="2850300"/>
            <a:ext cx="2876100" cy="27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9" name="Google Shape;59;p7"/>
          <p:cNvSpPr txBox="1">
            <a:spLocks noGrp="1"/>
          </p:cNvSpPr>
          <p:nvPr>
            <p:ph type="ctrTitle"/>
          </p:nvPr>
        </p:nvSpPr>
        <p:spPr>
          <a:xfrm>
            <a:off x="792550" y="769933"/>
            <a:ext cx="3620700" cy="16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900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-81275" y="-108367"/>
            <a:ext cx="9225300" cy="7075600"/>
          </a:xfrm>
          <a:prstGeom prst="rect">
            <a:avLst/>
          </a:prstGeom>
          <a:solidFill>
            <a:srgbClr val="4B1BB9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2153400" y="3696233"/>
            <a:ext cx="4837200" cy="23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pic>
        <p:nvPicPr>
          <p:cNvPr id="63" name="Google Shape;6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898608">
            <a:off x="6334172" y="333012"/>
            <a:ext cx="5573436" cy="2445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521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subTitle" idx="1"/>
          </p:nvPr>
        </p:nvSpPr>
        <p:spPr>
          <a:xfrm>
            <a:off x="792550" y="1892233"/>
            <a:ext cx="2865300" cy="10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ighteous"/>
              <a:buNone/>
              <a:defRPr sz="1800">
                <a:latin typeface="Righteous"/>
                <a:ea typeface="Righteous"/>
                <a:cs typeface="Righteous"/>
                <a:sym typeface="Righteou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4594700" y="1285033"/>
            <a:ext cx="3837000" cy="48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7" name="Google Shape;67;p9"/>
          <p:cNvSpPr txBox="1">
            <a:spLocks noGrp="1"/>
          </p:cNvSpPr>
          <p:nvPr>
            <p:ph type="ctrTitle"/>
          </p:nvPr>
        </p:nvSpPr>
        <p:spPr>
          <a:xfrm>
            <a:off x="792550" y="769933"/>
            <a:ext cx="3014100" cy="10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pic>
        <p:nvPicPr>
          <p:cNvPr id="68" name="Google Shape;68;p9"/>
          <p:cNvPicPr preferRelativeResize="0"/>
          <p:nvPr/>
        </p:nvPicPr>
        <p:blipFill>
          <a:blip r:embed="rId2">
            <a:alphaModFix amt="89000"/>
          </a:blip>
          <a:stretch>
            <a:fillRect/>
          </a:stretch>
        </p:blipFill>
        <p:spPr>
          <a:xfrm rot="-9766873">
            <a:off x="-861475" y="4224224"/>
            <a:ext cx="4951100" cy="3862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9"/>
          <p:cNvPicPr preferRelativeResize="0"/>
          <p:nvPr/>
        </p:nvPicPr>
        <p:blipFill>
          <a:blip r:embed="rId3">
            <a:alphaModFix amt="89000"/>
          </a:blip>
          <a:stretch>
            <a:fillRect/>
          </a:stretch>
        </p:blipFill>
        <p:spPr>
          <a:xfrm rot="6740613">
            <a:off x="-844433" y="3349627"/>
            <a:ext cx="2218568" cy="204632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9"/>
          <p:cNvSpPr/>
          <p:nvPr/>
        </p:nvSpPr>
        <p:spPr>
          <a:xfrm rot="6743101">
            <a:off x="1621794" y="5471698"/>
            <a:ext cx="255233" cy="191425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39913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ctrTitle"/>
          </p:nvPr>
        </p:nvSpPr>
        <p:spPr>
          <a:xfrm>
            <a:off x="792550" y="769933"/>
            <a:ext cx="4806900" cy="16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pic>
        <p:nvPicPr>
          <p:cNvPr id="73" name="Google Shape;73;p10"/>
          <p:cNvPicPr preferRelativeResize="0"/>
          <p:nvPr/>
        </p:nvPicPr>
        <p:blipFill>
          <a:blip r:embed="rId2">
            <a:alphaModFix amt="88000"/>
          </a:blip>
          <a:stretch>
            <a:fillRect/>
          </a:stretch>
        </p:blipFill>
        <p:spPr>
          <a:xfrm rot="-8952479">
            <a:off x="5564655" y="-2011082"/>
            <a:ext cx="4090414" cy="4262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0"/>
          <p:cNvPicPr preferRelativeResize="0"/>
          <p:nvPr/>
        </p:nvPicPr>
        <p:blipFill>
          <a:blip r:embed="rId3">
            <a:alphaModFix amt="88000"/>
          </a:blip>
          <a:stretch>
            <a:fillRect/>
          </a:stretch>
        </p:blipFill>
        <p:spPr>
          <a:xfrm>
            <a:off x="5883391" y="-873033"/>
            <a:ext cx="4301721" cy="449206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"/>
          <p:cNvSpPr/>
          <p:nvPr/>
        </p:nvSpPr>
        <p:spPr>
          <a:xfrm>
            <a:off x="5990275" y="692233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6" name="Google Shape;76;p10"/>
          <p:cNvSpPr/>
          <p:nvPr/>
        </p:nvSpPr>
        <p:spPr>
          <a:xfrm>
            <a:off x="368725" y="3092067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7" name="Google Shape;77;p10"/>
          <p:cNvSpPr/>
          <p:nvPr/>
        </p:nvSpPr>
        <p:spPr>
          <a:xfrm>
            <a:off x="8810825" y="6343500"/>
            <a:ext cx="191400" cy="255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65082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bre Franklin Thin"/>
              <a:buChar char="●"/>
              <a:defRPr sz="16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bre Franklin Thin"/>
              <a:buChar char="○"/>
              <a:defRPr sz="16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bre Franklin Thin"/>
              <a:buChar char="■"/>
              <a:defRPr sz="16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bre Franklin Thin"/>
              <a:buChar char="●"/>
              <a:defRPr sz="16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bre Franklin Thin"/>
              <a:buChar char="○"/>
              <a:defRPr sz="16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bre Franklin Thin"/>
              <a:buChar char="■"/>
              <a:defRPr sz="16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bre Franklin Thin"/>
              <a:buChar char="●"/>
              <a:defRPr sz="16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bre Franklin Thin"/>
              <a:buChar char="○"/>
              <a:defRPr sz="16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Libre Franklin Thin"/>
              <a:buChar char="■"/>
              <a:defRPr sz="16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10702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  <p:sldLayoutId id="2147483757" r:id="rId19"/>
    <p:sldLayoutId id="2147483758" r:id="rId20"/>
    <p:sldLayoutId id="2147483759" r:id="rId21"/>
    <p:sldLayoutId id="2147483760" r:id="rId22"/>
    <p:sldLayoutId id="2147483761" r:id="rId23"/>
    <p:sldLayoutId id="2147483762" r:id="rId24"/>
    <p:sldLayoutId id="2147483763" r:id="rId25"/>
    <p:sldLayoutId id="2147483764" r:id="rId26"/>
    <p:sldLayoutId id="2147483765" r:id="rId27"/>
    <p:sldLayoutId id="2147483766" r:id="rId28"/>
    <p:sldLayoutId id="2147483767" r:id="rId29"/>
    <p:sldLayoutId id="2147483768" r:id="rId30"/>
    <p:sldLayoutId id="2147483769" r:id="rId31"/>
    <p:sldLayoutId id="2147483770" r:id="rId32"/>
    <p:sldLayoutId id="2147483771" r:id="rId33"/>
    <p:sldLayoutId id="2147483772" r:id="rId34"/>
    <p:sldLayoutId id="2147483773" r:id="rId35"/>
    <p:sldLayoutId id="2147483774" r:id="rId36"/>
    <p:sldLayoutId id="2147483775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30" name="Google Shape;330;p38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234551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edicalsegmentation.com/covid19/" TargetMode="External"/><Relationship Id="rId2" Type="http://schemas.openxmlformats.org/officeDocument/2006/relationships/hyperlink" Target="https://www.medrxiv.org/content/10.1101/2020.03.19.20039354v1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17759"/>
            <a:ext cx="9141618" cy="3749674"/>
          </a:xfrm>
        </p:spPr>
        <p:txBody>
          <a:bodyPr>
            <a:norm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48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DERİN ÖĞRENME İLE COVİD-19 VE BENZERİ HASTALIKLARIN TESPİTİ</a:t>
            </a:r>
            <a:br>
              <a:rPr lang="tr-TR" altLang="tr-TR" sz="48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r-TR" altLang="tr-TR" sz="4800" b="1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4648198"/>
            <a:ext cx="5254306" cy="114300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90000"/>
              </a:lnSpc>
            </a:pPr>
            <a:r>
              <a:rPr lang="tr-TR" sz="6300" b="1">
                <a:solidFill>
                  <a:schemeClr val="tx1">
                    <a:alpha val="80000"/>
                  </a:schemeClr>
                </a:solidFill>
              </a:rPr>
              <a:t>Öğrenci: Ayça Ecem Gül	 </a:t>
            </a:r>
          </a:p>
          <a:p>
            <a:pPr>
              <a:lnSpc>
                <a:spcPct val="90000"/>
              </a:lnSpc>
            </a:pPr>
            <a:endParaRPr lang="tr-TR" sz="6300" b="1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tr-TR" sz="6300" b="1">
                <a:solidFill>
                  <a:schemeClr val="tx1">
                    <a:alpha val="80000"/>
                  </a:schemeClr>
                </a:solidFill>
              </a:rPr>
              <a:t>Danışman: Prof. Dr. Aybars Uğur	</a:t>
            </a:r>
          </a:p>
          <a:p>
            <a:pPr>
              <a:lnSpc>
                <a:spcPct val="90000"/>
              </a:lnSpc>
            </a:pPr>
            <a:endParaRPr lang="tr-TR" sz="6300" b="1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tr-TR" sz="6300" b="1">
                <a:solidFill>
                  <a:schemeClr val="tx1">
                    <a:alpha val="80000"/>
                  </a:schemeClr>
                </a:solidFill>
              </a:rPr>
              <a:t>Sunum Tarihi: 18.06.2021</a:t>
            </a:r>
          </a:p>
          <a:p>
            <a:pPr>
              <a:lnSpc>
                <a:spcPct val="90000"/>
              </a:lnSpc>
            </a:pPr>
            <a:endParaRPr lang="tr-TR" sz="800" b="1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85AD805-BD3C-4E5A-8043-6CBC0397A6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809" y="120186"/>
            <a:ext cx="1524000" cy="1524000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DA2865F3-4D76-4032-B7B1-9D09CD76B67C}"/>
              </a:ext>
            </a:extLst>
          </p:cNvPr>
          <p:cNvSpPr txBox="1"/>
          <p:nvPr/>
        </p:nvSpPr>
        <p:spPr>
          <a:xfrm>
            <a:off x="8804266" y="6400800"/>
            <a:ext cx="6747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B6F15528-21DE-4FAA-801E-634DDDAF4B2B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1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F8A219E-42DC-4272-9702-146ACDB8D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000" y="2229733"/>
            <a:ext cx="5550000" cy="1734400"/>
          </a:xfrm>
        </p:spPr>
        <p:txBody>
          <a:bodyPr/>
          <a:lstStyle/>
          <a:p>
            <a:r>
              <a:rPr lang="tr-T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Teşekkürler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8AC48EE-6185-43C3-B0BA-5BB6C589C9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3674"/>
            <a:ext cx="838200" cy="838200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619A4838-6276-409E-BA61-5CD67BEAE04B}"/>
              </a:ext>
            </a:extLst>
          </p:cNvPr>
          <p:cNvSpPr txBox="1"/>
          <p:nvPr/>
        </p:nvSpPr>
        <p:spPr>
          <a:xfrm>
            <a:off x="8534400" y="6248400"/>
            <a:ext cx="60057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B6F15528-21DE-4FAA-801E-634DDDAF4B2B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10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47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EABEA86-B8CD-4DFC-AD6E-D0F5B2B9E810}"/>
              </a:ext>
            </a:extLst>
          </p:cNvPr>
          <p:cNvSpPr txBox="1">
            <a:spLocks/>
          </p:cNvSpPr>
          <p:nvPr/>
        </p:nvSpPr>
        <p:spPr>
          <a:xfrm>
            <a:off x="838200" y="1293215"/>
            <a:ext cx="4038600" cy="495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30200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ts val="1600"/>
              <a:buFont typeface="Libre Franklin Thin"/>
              <a:buChar char="●"/>
            </a:pPr>
            <a:r>
              <a:rPr lang="tr-TR" sz="15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2020 yılının başında global bir problem haline gelen Covid-19, ciddi akut solunum sendromu </a:t>
            </a:r>
            <a:r>
              <a:rPr lang="tr-TR" sz="1500" b="0" i="0" u="none" strike="noStrike" cap="none" dirty="0" err="1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koronavirüs</a:t>
            </a:r>
            <a:r>
              <a:rPr lang="tr-TR" sz="15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2 hastalığına sebep olmaktadır. </a:t>
            </a:r>
          </a:p>
          <a:p>
            <a:pPr marL="457200" indent="-330200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ts val="1600"/>
              <a:buFont typeface="Libre Franklin Thin"/>
              <a:buChar char="●"/>
            </a:pPr>
            <a:endParaRPr lang="tr-TR" sz="1500" b="0" i="0" u="none" strike="noStrike" cap="none" dirty="0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marL="457200" indent="-330200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ts val="1600"/>
              <a:buFont typeface="Libre Franklin Thin"/>
              <a:buChar char="●"/>
            </a:pPr>
            <a:r>
              <a:rPr lang="tr-TR" sz="15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Covid-19’un teşhisinde RT-PCR (Gerçek Zamanlı Ters </a:t>
            </a:r>
            <a:r>
              <a:rPr lang="tr-TR" sz="1500" b="0" i="0" u="none" strike="noStrike" cap="none" dirty="0" err="1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Transkriptaz</a:t>
            </a:r>
            <a:r>
              <a:rPr lang="tr-TR" sz="15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500" b="0" i="0" u="none" strike="noStrike" cap="none" dirty="0" err="1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Polimeraz</a:t>
            </a:r>
            <a:r>
              <a:rPr lang="tr-TR" sz="15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Zincir Reaksiyonu) testi ile birlikte akciğer tomografisi de kullanılmaktadır. </a:t>
            </a:r>
          </a:p>
          <a:p>
            <a:pPr marL="457200" indent="-330200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ts val="1600"/>
              <a:buFont typeface="Libre Franklin Thin"/>
              <a:buChar char="●"/>
            </a:pPr>
            <a:endParaRPr lang="tr-TR" sz="1500" b="0" i="0" u="none" strike="noStrike" cap="none" dirty="0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marL="457200" indent="-330200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ts val="1600"/>
              <a:buFont typeface="Libre Franklin Thin"/>
              <a:buChar char="●"/>
            </a:pPr>
            <a:r>
              <a:rPr lang="tr-TR" sz="15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Covid-19 hastalarının akciğer tomografi görüntülerindeki radyolojik bulgular </a:t>
            </a:r>
            <a:r>
              <a:rPr lang="tr-TR" sz="1500" b="0" i="0" u="none" strike="noStrike" cap="none" dirty="0" err="1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influenza</a:t>
            </a:r>
            <a:r>
              <a:rPr lang="tr-TR" sz="15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ve </a:t>
            </a:r>
            <a:r>
              <a:rPr lang="tr-TR" sz="1500" b="0" i="0" u="none" strike="noStrike" cap="none" dirty="0" err="1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pnömoni</a:t>
            </a:r>
            <a:r>
              <a:rPr lang="tr-TR" sz="15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gibi farklı hastalıklarda da görülmektedir. </a:t>
            </a:r>
            <a:r>
              <a:rPr lang="tr-TR" sz="1500" baseline="30000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1</a:t>
            </a:r>
            <a:endParaRPr lang="tr-TR" sz="1500" b="0" i="0" u="none" strike="noStrike" cap="none" baseline="30000" dirty="0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marL="457200" indent="-330200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ts val="1600"/>
              <a:buFont typeface="Libre Franklin Thin"/>
              <a:buChar char="●"/>
            </a:pPr>
            <a:endParaRPr lang="tr-TR" sz="1500" b="0" i="0" u="none" strike="noStrike" cap="none" baseline="30000" dirty="0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marL="457200" indent="-330200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ts val="1600"/>
              <a:buFont typeface="Libre Franklin Thin"/>
              <a:buChar char="●"/>
            </a:pPr>
            <a:r>
              <a:rPr lang="tr-TR" sz="15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Bu projede derin öğrenme algoritmaları ve görüntü işleme teknikleri kullanılarak, akciğer tomografi görüntülerinde covid-19 yada covid-19’a benzer semptomlar gösteren hastalıkların ya da hastanın sağlıklı olduğunun tespitini yapan bir topluluk öğrenmesi modelinin geliştirilmesi amaçlanmıştır. </a:t>
            </a:r>
            <a:endParaRPr lang="tr-TR" sz="1500" b="0" i="0" u="none" strike="noStrike" cap="none" baseline="30000" dirty="0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marL="457200" indent="-330200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ts val="1600"/>
              <a:buFont typeface="Libre Franklin Thin"/>
              <a:buChar char="●"/>
            </a:pPr>
            <a:endParaRPr lang="tr-TR" sz="1500" b="0" i="0" u="none" strike="noStrike" cap="none" baseline="30000" dirty="0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200" y="609600"/>
            <a:ext cx="5675700" cy="8484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tr-T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KONU VE AMAÇ</a:t>
            </a:r>
          </a:p>
        </p:txBody>
      </p:sp>
      <p:pic>
        <p:nvPicPr>
          <p:cNvPr id="3074" name="Picture 2" descr="Covid-19 gizemini hâlâ koruyor - Sağlık son dakika haberler">
            <a:extLst>
              <a:ext uri="{FF2B5EF4-FFF2-40B4-BE49-F238E27FC236}">
                <a16:creationId xmlns:a16="http://schemas.microsoft.com/office/drawing/2014/main" id="{BF114AFD-A390-4BB9-AADD-BEDB29334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597678" y="2535660"/>
            <a:ext cx="4746396" cy="2669848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098659C-5A5B-4086-8B4E-5D610FC764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3674"/>
            <a:ext cx="838200" cy="838200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BEF79D6A-1A52-4A42-8F83-53C80284DE59}"/>
              </a:ext>
            </a:extLst>
          </p:cNvPr>
          <p:cNvSpPr txBox="1"/>
          <p:nvPr/>
        </p:nvSpPr>
        <p:spPr>
          <a:xfrm>
            <a:off x="8799900" y="6477000"/>
            <a:ext cx="7627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B6F15528-21DE-4FAA-801E-634DDDAF4B2B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2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E3816F1-5253-4803-B035-3CFD90A91602}"/>
              </a:ext>
            </a:extLst>
          </p:cNvPr>
          <p:cNvSpPr txBox="1"/>
          <p:nvPr/>
        </p:nvSpPr>
        <p:spPr>
          <a:xfrm>
            <a:off x="891574" y="1261800"/>
            <a:ext cx="7360850" cy="36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/>
          <a:p>
            <a:pPr marL="457200" indent="-330200">
              <a:spcAft>
                <a:spcPts val="600"/>
              </a:spcAft>
              <a:buClr>
                <a:schemeClr val="lt1"/>
              </a:buClr>
              <a:buSzPts val="1600"/>
              <a:buFont typeface="Libre Franklin Thin"/>
              <a:buChar char="●"/>
            </a:pPr>
            <a:r>
              <a:rPr lang="tr-TR" sz="1800" b="0" i="0" u="none" strike="noStrike" cap="none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 Thin"/>
              </a:rPr>
              <a:t>2020 yılından itibaren derin öğrenme modelleri ile Covid-19'un teşhis edilmesi üzerine birçok çalışma yapılmıştır. </a:t>
            </a:r>
            <a:r>
              <a:rPr lang="tr-TR" sz="1800" baseline="30000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 Thin"/>
              </a:rPr>
              <a:t>2,3,4</a:t>
            </a:r>
            <a:r>
              <a:rPr lang="tr-TR" sz="1800" b="0" i="0" u="none" strike="noStrike" cap="none" baseline="30000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 Thin"/>
              </a:rPr>
              <a:t> </a:t>
            </a:r>
            <a:r>
              <a:rPr lang="tr-TR" sz="1800" b="0" i="0" u="none" strike="noStrike" cap="none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 Thin"/>
              </a:rPr>
              <a:t>Bunun yanında, hastanelere covid-19'a benzer şikayetler ile başvuran ancak Covid-19 olmayan hastalara doğru teşhisin konulması da çok önemlidir. Bu projede topluluk öğrenmesi </a:t>
            </a:r>
            <a:r>
              <a:rPr lang="tr-TR" sz="1800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 Thin"/>
              </a:rPr>
              <a:t>algoritması ile birden fazla derin öğrenme modelinden yararlanılarak  şu ana kadar ki en büyük veri seti ile </a:t>
            </a:r>
            <a:r>
              <a:rPr lang="tr-TR" sz="1800" b="0" i="0" u="none" strike="noStrike" cap="none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 Thin"/>
              </a:rPr>
              <a:t>covid-19 tespitinin yanı sıra,</a:t>
            </a:r>
            <a:r>
              <a:rPr lang="tr-TR" sz="1800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 Thin"/>
              </a:rPr>
              <a:t> </a:t>
            </a:r>
            <a:r>
              <a:rPr lang="tr-TR" sz="1800" b="0" i="0" u="none" strike="noStrike" cap="none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 Thin"/>
              </a:rPr>
              <a:t>tomografide covid-19'a benzer semptomlar gösteren hastalıkların teşhisinin yapılması üzerine </a:t>
            </a:r>
            <a:r>
              <a:rPr lang="tr-TR" sz="1800" b="0" i="0" u="none" strike="noStrike" cap="none" dirty="0" err="1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 Thin"/>
              </a:rPr>
              <a:t>yoğunlaşılmıştır</a:t>
            </a:r>
            <a:r>
              <a:rPr lang="tr-TR" sz="1800" b="0" i="0" u="none" strike="noStrike" cap="none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 Thin"/>
              </a:rPr>
              <a:t>.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4055100" cy="16092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tr-T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ÖZGÜN DEĞER</a:t>
            </a:r>
          </a:p>
        </p:txBody>
      </p:sp>
      <p:pic>
        <p:nvPicPr>
          <p:cNvPr id="6148" name="Picture 4" descr="ensemble learning">
            <a:extLst>
              <a:ext uri="{FF2B5EF4-FFF2-40B4-BE49-F238E27FC236}">
                <a16:creationId xmlns:a16="http://schemas.microsoft.com/office/drawing/2014/main" id="{70871079-0DFC-4128-A56A-D8F0E509B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827" y="3962400"/>
            <a:ext cx="453234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F385745-61ED-457E-8D87-78D6F6531D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3674"/>
            <a:ext cx="838200" cy="838200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67A9AC01-9E40-4F44-861E-4CF8B6C0CC4C}"/>
              </a:ext>
            </a:extLst>
          </p:cNvPr>
          <p:cNvSpPr txBox="1"/>
          <p:nvPr/>
        </p:nvSpPr>
        <p:spPr>
          <a:xfrm>
            <a:off x="8763000" y="6400800"/>
            <a:ext cx="457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B6F15528-21DE-4FAA-801E-634DDDAF4B2B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3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5554" y="175009"/>
            <a:ext cx="9144000" cy="1524000"/>
          </a:xfrm>
        </p:spPr>
        <p:txBody>
          <a:bodyPr/>
          <a:lstStyle/>
          <a:p>
            <a:pPr algn="ctr"/>
            <a:r>
              <a:rPr lang="tr-T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YAYGIN ETKİ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02AAA7F-D31C-4818-9DF5-4CF1F836F785}"/>
              </a:ext>
            </a:extLst>
          </p:cNvPr>
          <p:cNvSpPr txBox="1"/>
          <p:nvPr/>
        </p:nvSpPr>
        <p:spPr>
          <a:xfrm>
            <a:off x="342900" y="4569941"/>
            <a:ext cx="845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Covid-19 sürecinde e</a:t>
            </a:r>
            <a:r>
              <a:rPr lang="en-US" sz="1800" dirty="0" err="1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rken</a:t>
            </a:r>
            <a:r>
              <a:rPr lang="en-US" sz="180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</a:t>
            </a:r>
            <a:r>
              <a:rPr lang="en-US" sz="180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doğru</a:t>
            </a:r>
            <a:r>
              <a:rPr lang="en-US" sz="180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teşhis</a:t>
            </a:r>
            <a:r>
              <a:rPr lang="en-US" sz="180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bulaş</a:t>
            </a:r>
            <a:r>
              <a:rPr lang="en-US" sz="180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</a:t>
            </a:r>
            <a:r>
              <a:rPr lang="en-US" sz="180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ölüm</a:t>
            </a:r>
            <a:r>
              <a:rPr lang="en-US" sz="180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oranının</a:t>
            </a:r>
            <a:r>
              <a:rPr lang="en-US" sz="180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düşürülmesinde</a:t>
            </a:r>
            <a:r>
              <a:rPr lang="tr-TR" sz="180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 hastalarda kalıcı etki bırakmamasında</a:t>
            </a:r>
            <a:r>
              <a:rPr lang="en-US" sz="180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önemli</a:t>
            </a:r>
            <a:r>
              <a:rPr lang="en-US" sz="180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</a:t>
            </a:r>
            <a:r>
              <a:rPr lang="en-US" sz="180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oynamaktadır</a:t>
            </a:r>
            <a:r>
              <a:rPr lang="en-US" sz="180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tr-TR" sz="1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tr-TR" sz="180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Yoğun çalışma temposu ve artan hasta sayısı sebebiyle radyoloji uzmanlarına ikinci bir görüş sağlaması açısından, </a:t>
            </a:r>
            <a:r>
              <a:rPr lang="tr-TR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girdi olarak tomografi görüntüsünü yükledikten sonra </a:t>
            </a:r>
            <a:r>
              <a:rPr lang="tr-TR" sz="18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tahminleme</a:t>
            </a:r>
            <a:r>
              <a:rPr lang="tr-TR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yapan bir derin öğrenme modelinin geliştirilmesi, </a:t>
            </a:r>
            <a:r>
              <a:rPr lang="de-DE" sz="1800" dirty="0" err="1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sağlık</a:t>
            </a:r>
            <a:r>
              <a:rPr lang="de-DE" sz="180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çalışanlarının</a:t>
            </a:r>
            <a:r>
              <a:rPr lang="de-DE" sz="180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yükün</a:t>
            </a:r>
            <a:r>
              <a:rPr lang="tr-TR" sz="180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ü azaltacak ve hastalara doğru tedavinin yapılmasında rol oynayacaktır.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51B41B3-2E3D-49D4-A079-5E6948D05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50740"/>
            <a:ext cx="7010400" cy="3118675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930B34AA-7829-4D07-85D2-D464AA997585}"/>
              </a:ext>
            </a:extLst>
          </p:cNvPr>
          <p:cNvSpPr txBox="1"/>
          <p:nvPr/>
        </p:nvSpPr>
        <p:spPr>
          <a:xfrm>
            <a:off x="2286000" y="4140297"/>
            <a:ext cx="822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/>
              <a:t>Türkiye Covid-19 Hasta Tablosu, Türkiye Cumhuriyeti Sağlık Bakanlığı Web Sitesi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7D1640D1-2DED-4073-9B02-DB5E27A1C7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3674"/>
            <a:ext cx="838200" cy="838200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361D8FE0-57E8-4F8A-913B-CC33D93C2473}"/>
              </a:ext>
            </a:extLst>
          </p:cNvPr>
          <p:cNvSpPr txBox="1"/>
          <p:nvPr/>
        </p:nvSpPr>
        <p:spPr>
          <a:xfrm>
            <a:off x="8790003" y="6476912"/>
            <a:ext cx="3539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B6F15528-21DE-4FAA-801E-634DDDAF4B2B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4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62000" y="1232084"/>
            <a:ext cx="7772400" cy="1609200"/>
          </a:xfrm>
        </p:spPr>
        <p:txBody>
          <a:bodyPr wrap="square" anchor="t">
            <a:noAutofit/>
          </a:bodyPr>
          <a:lstStyle/>
          <a:p>
            <a:pPr marL="127000" indent="0" algn="just">
              <a:lnSpc>
                <a:spcPct val="90000"/>
              </a:lnSpc>
              <a:spcAft>
                <a:spcPts val="600"/>
              </a:spcAft>
              <a:buNone/>
            </a:pPr>
            <a:endParaRPr lang="tr-TR" sz="1800" baseline="30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0" indent="0" algn="just">
              <a:lnSpc>
                <a:spcPct val="90000"/>
              </a:lnSpc>
              <a:spcAft>
                <a:spcPts val="600"/>
              </a:spcAft>
              <a:buNone/>
            </a:pPr>
            <a:r>
              <a:rPr lang="tr-T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Projenin gerçekleştirilmesi için yüksek bir maliyet ve donanım gerektirmemektedir. Projenin uygulanmasında bir bilgisayar ve </a:t>
            </a:r>
            <a:r>
              <a:rPr lang="tr-TR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tahminleme</a:t>
            </a:r>
            <a:r>
              <a:rPr lang="tr-T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yapılacak olan tomografi görüntüsünün olması yeterlidir.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4663" y="304800"/>
            <a:ext cx="4800600" cy="1609200"/>
          </a:xfrm>
        </p:spPr>
        <p:txBody>
          <a:bodyPr wrap="square" anchor="t">
            <a:normAutofit/>
          </a:bodyPr>
          <a:lstStyle/>
          <a:p>
            <a:r>
              <a:rPr lang="tr-T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UYGULANABİLİRLİK</a:t>
            </a:r>
          </a:p>
        </p:txBody>
      </p:sp>
      <p:pic>
        <p:nvPicPr>
          <p:cNvPr id="2050" name="Picture 2" descr="Common Radiology Myths Debunked - Carrus Health">
            <a:extLst>
              <a:ext uri="{FF2B5EF4-FFF2-40B4-BE49-F238E27FC236}">
                <a16:creationId xmlns:a16="http://schemas.microsoft.com/office/drawing/2014/main" id="{AFE5408A-C5A3-4E49-8FFB-0B20C959E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926" y="2971800"/>
            <a:ext cx="5536337" cy="322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F9532A25-96FF-4EC0-841B-934F12820F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3674"/>
            <a:ext cx="838200" cy="838200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DDF1BDBE-528F-4F52-BE46-9D631FCBE5F0}"/>
              </a:ext>
            </a:extLst>
          </p:cNvPr>
          <p:cNvSpPr txBox="1"/>
          <p:nvPr/>
        </p:nvSpPr>
        <p:spPr>
          <a:xfrm>
            <a:off x="8753000" y="6389111"/>
            <a:ext cx="14492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B6F15528-21DE-4FAA-801E-634DDDAF4B2B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5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şlık 6">
            <a:extLst>
              <a:ext uri="{FF2B5EF4-FFF2-40B4-BE49-F238E27FC236}">
                <a16:creationId xmlns:a16="http://schemas.microsoft.com/office/drawing/2014/main" id="{7F7E95FD-3BED-407B-BC5C-77861C25CE7E}"/>
              </a:ext>
            </a:extLst>
          </p:cNvPr>
          <p:cNvSpPr txBox="1">
            <a:spLocks/>
          </p:cNvSpPr>
          <p:nvPr/>
        </p:nvSpPr>
        <p:spPr>
          <a:xfrm>
            <a:off x="-76200" y="1633618"/>
            <a:ext cx="4114800" cy="591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33020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1800"/>
            </a:pPr>
            <a:r>
              <a:rPr lang="tr-TR" sz="18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ighteous"/>
              </a:rPr>
              <a:t>1. </a:t>
            </a:r>
            <a:r>
              <a:rPr lang="it-IT" sz="18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ighteous"/>
              </a:rPr>
              <a:t>Ver</a:t>
            </a:r>
            <a:r>
              <a:rPr lang="tr-TR" sz="18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ighteous"/>
              </a:rPr>
              <a:t>i</a:t>
            </a:r>
            <a:r>
              <a:rPr lang="it-IT" sz="18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ighteous"/>
              </a:rPr>
              <a:t> Set</a:t>
            </a:r>
            <a:r>
              <a:rPr lang="tr-TR" sz="18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ighteous"/>
              </a:rPr>
              <a:t>i</a:t>
            </a:r>
            <a:r>
              <a:rPr lang="it-IT" sz="18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ighteous"/>
              </a:rPr>
              <a:t> ve Ön İşleme</a:t>
            </a:r>
            <a:br>
              <a:rPr lang="it-IT" sz="18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ighteous"/>
              </a:rPr>
            </a:br>
            <a:endParaRPr lang="tr-TR" sz="1800" cap="non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Righteous"/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3AE17EA4-67D0-44A5-87C3-18BE835EF8D5}"/>
              </a:ext>
            </a:extLst>
          </p:cNvPr>
          <p:cNvSpPr txBox="1"/>
          <p:nvPr/>
        </p:nvSpPr>
        <p:spPr>
          <a:xfrm>
            <a:off x="1600200" y="381000"/>
            <a:ext cx="6324600" cy="1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30200" algn="ctr">
              <a:spcAft>
                <a:spcPts val="600"/>
              </a:spcAft>
              <a:buClr>
                <a:schemeClr val="lt1"/>
              </a:buClr>
              <a:buSzPts val="1400"/>
            </a:pPr>
            <a:r>
              <a:rPr kumimoji="0" lang="tr-TR" sz="3000" b="1" kern="0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 Thin"/>
              </a:rPr>
              <a:t>GERÇEKLEŞTİRME YÖNTEMİ</a:t>
            </a:r>
            <a:br>
              <a:rPr lang="tr-TR" sz="30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 Thin"/>
              </a:rPr>
            </a:br>
            <a:endParaRPr lang="tr-TR" sz="30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ibre Franklin Thin"/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243CF24D-1F00-4BBE-AC1E-14E898691DD2}"/>
              </a:ext>
            </a:extLst>
          </p:cNvPr>
          <p:cNvSpPr txBox="1"/>
          <p:nvPr/>
        </p:nvSpPr>
        <p:spPr>
          <a:xfrm>
            <a:off x="424432" y="2271613"/>
            <a:ext cx="468630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tr-TR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Projede kullanılan veri seti </a:t>
            </a:r>
            <a:r>
              <a:rPr kumimoji="0" lang="tr-TR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Maftouni</a:t>
            </a:r>
            <a:r>
              <a:rPr kumimoji="0" lang="tr-TR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et </a:t>
            </a:r>
            <a:r>
              <a:rPr kumimoji="0" lang="tr-TR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al.’in</a:t>
            </a:r>
            <a:r>
              <a:rPr kumimoji="0" lang="tr-TR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2021 yılında açık kaynak olarak yayınladığı </a:t>
            </a:r>
            <a:r>
              <a:rPr lang="en-US" sz="1600" b="0" i="1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Large COVID-19 CT scan slice dataset</a:t>
            </a:r>
            <a:r>
              <a:rPr lang="en-US" sz="1600" b="0" i="1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kumimoji="0" lang="tr-TR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altLang="en-US" sz="1600" baseline="30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r>
              <a:rPr kumimoji="0" lang="tr-TR" altLang="en-US" sz="1600" b="0" i="0" u="none" strike="noStrike" cap="none" normalizeH="0" baseline="30000" dirty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tr-TR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7,593 COVID-19 pozitif, 2,618 </a:t>
            </a:r>
            <a:r>
              <a:rPr kumimoji="0" lang="tr-TR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pnömoni</a:t>
            </a:r>
            <a:r>
              <a:rPr kumimoji="0" lang="tr-TR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hastası ve  6,893 sağlıklı kişinin tomografi çerçevelerinden oluşmaktadır. </a:t>
            </a:r>
            <a:r>
              <a:rPr kumimoji="0" lang="tr-TR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Veriseti</a:t>
            </a:r>
            <a:r>
              <a:rPr kumimoji="0" lang="tr-TR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7 açık kaynaklı covid-19 tomografi veri setinin birleşiminden oluşturulmuştur. </a:t>
            </a:r>
            <a:r>
              <a:rPr kumimoji="0" lang="tr-TR" altLang="en-US" sz="1600" b="0" i="0" u="none" strike="noStrike" cap="none" normalizeH="0" baseline="30000" dirty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4,6,7,8,9,10,11</a:t>
            </a:r>
            <a:r>
              <a:rPr kumimoji="0" lang="tr-TR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Şimdiye kadarki oluşturulmuş en büyük COVID-19 akciğer tomografi veri setidir. </a:t>
            </a:r>
          </a:p>
          <a:p>
            <a:pPr algn="l" fontAlgn="base">
              <a:spcAft>
                <a:spcPts val="600"/>
              </a:spcAft>
            </a:pPr>
            <a:endParaRPr kumimoji="0" lang="tr-TR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tr-TR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Görüntü çoğaltma teknikleri kullanılarak veri setindeki görüntü sayısı arttırılmıştır. Görüntü işleme algoritması CLAHE  ile görüntüler geliştirilmiştir.</a:t>
            </a:r>
            <a:endParaRPr lang="tr-TR" sz="16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098" name="Picture 2" descr="CC-19 Dataset | Papers With Code">
            <a:extLst>
              <a:ext uri="{FF2B5EF4-FFF2-40B4-BE49-F238E27FC236}">
                <a16:creationId xmlns:a16="http://schemas.microsoft.com/office/drawing/2014/main" id="{8A858489-54BA-4268-AE90-7598FCD44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133" y="2055509"/>
            <a:ext cx="3576986" cy="233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57937A0D-3F72-4931-9C6E-7D0DC1A55A1B}"/>
              </a:ext>
            </a:extLst>
          </p:cNvPr>
          <p:cNvSpPr txBox="1"/>
          <p:nvPr/>
        </p:nvSpPr>
        <p:spPr>
          <a:xfrm>
            <a:off x="5907248" y="4572891"/>
            <a:ext cx="227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/>
              <a:t>Akciğer Tomografisi Görüntüleri </a:t>
            </a:r>
            <a:r>
              <a:rPr lang="tr-TR" sz="1000" baseline="30000" dirty="0"/>
              <a:t>5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9C65CB07-A60E-43C8-BF19-9788E549B1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3674"/>
            <a:ext cx="838200" cy="838200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85801DDD-D4C9-42CA-BBC5-EC4FFB5E2017}"/>
              </a:ext>
            </a:extLst>
          </p:cNvPr>
          <p:cNvSpPr txBox="1"/>
          <p:nvPr/>
        </p:nvSpPr>
        <p:spPr>
          <a:xfrm>
            <a:off x="8610600" y="6400800"/>
            <a:ext cx="6036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B6F15528-21DE-4FAA-801E-634DDDAF4B2B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6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Resim 8" descr="siyah, gözlük içeren bir resim&#10;&#10;Açıklama otomatik olarak oluşturuldu">
            <a:extLst>
              <a:ext uri="{FF2B5EF4-FFF2-40B4-BE49-F238E27FC236}">
                <a16:creationId xmlns:a16="http://schemas.microsoft.com/office/drawing/2014/main" id="{AF3C0A79-B486-4179-B02D-497738560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300" y="4876801"/>
            <a:ext cx="1199384" cy="1199384"/>
          </a:xfrm>
          <a:prstGeom prst="rect">
            <a:avLst/>
          </a:prstGeom>
        </p:spPr>
      </p:pic>
      <p:pic>
        <p:nvPicPr>
          <p:cNvPr id="14" name="Resim 13" descr="iç mekan içeren bir resim&#10;&#10;Açıklama otomatik olarak oluşturuldu">
            <a:extLst>
              <a:ext uri="{FF2B5EF4-FFF2-40B4-BE49-F238E27FC236}">
                <a16:creationId xmlns:a16="http://schemas.microsoft.com/office/drawing/2014/main" id="{BCE1BA9B-A8CC-4707-87D5-A6C080A323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556" y="4876802"/>
            <a:ext cx="1199384" cy="1199384"/>
          </a:xfrm>
          <a:prstGeom prst="rect">
            <a:avLst/>
          </a:prstGeom>
        </p:spPr>
      </p:pic>
      <p:sp>
        <p:nvSpPr>
          <p:cNvPr id="16" name="Metin kutusu 15">
            <a:extLst>
              <a:ext uri="{FF2B5EF4-FFF2-40B4-BE49-F238E27FC236}">
                <a16:creationId xmlns:a16="http://schemas.microsoft.com/office/drawing/2014/main" id="{02D0A0ED-09CA-409A-9759-CD41E3B36744}"/>
              </a:ext>
            </a:extLst>
          </p:cNvPr>
          <p:cNvSpPr txBox="1"/>
          <p:nvPr/>
        </p:nvSpPr>
        <p:spPr>
          <a:xfrm>
            <a:off x="5406438" y="6154578"/>
            <a:ext cx="1540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000" dirty="0" err="1"/>
              <a:t>Pnömoni</a:t>
            </a:r>
            <a:r>
              <a:rPr lang="tr-TR" sz="1000" dirty="0"/>
              <a:t> hastasının tomografi görüntüsü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86DEC6FD-9B2D-4713-A290-A83D9E39329F}"/>
              </a:ext>
            </a:extLst>
          </p:cNvPr>
          <p:cNvSpPr txBox="1"/>
          <p:nvPr/>
        </p:nvSpPr>
        <p:spPr>
          <a:xfrm>
            <a:off x="6733152" y="6152196"/>
            <a:ext cx="2107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000" dirty="0"/>
              <a:t>CLAHE algoritması ile geliştirilmiş tomografi görüntüsü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3C66F1A8-EF91-4C1F-AED6-94C4C9558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342033"/>
            <a:ext cx="5675700" cy="848400"/>
          </a:xfrm>
        </p:spPr>
        <p:txBody>
          <a:bodyPr/>
          <a:lstStyle/>
          <a:p>
            <a:r>
              <a:rPr kumimoji="0" lang="tr-TR" b="1" kern="0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 Thin"/>
              </a:rPr>
              <a:t>GERÇEKLEŞTİRME YÖNTEMİ</a:t>
            </a:r>
            <a:br>
              <a:rPr lang="tr-TR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 Thin"/>
              </a:rPr>
            </a:br>
            <a:endParaRPr lang="tr-TR" dirty="0"/>
          </a:p>
        </p:txBody>
      </p:sp>
      <p:sp>
        <p:nvSpPr>
          <p:cNvPr id="10" name="Slayt Numarası Yer Tutucusu 3">
            <a:extLst>
              <a:ext uri="{FF2B5EF4-FFF2-40B4-BE49-F238E27FC236}">
                <a16:creationId xmlns:a16="http://schemas.microsoft.com/office/drawing/2014/main" id="{FE089B8E-5B45-40FD-A35B-999895C78FDF}"/>
              </a:ext>
            </a:extLst>
          </p:cNvPr>
          <p:cNvSpPr txBox="1">
            <a:spLocks/>
          </p:cNvSpPr>
          <p:nvPr/>
        </p:nvSpPr>
        <p:spPr>
          <a:xfrm>
            <a:off x="8715546" y="6400800"/>
            <a:ext cx="856907" cy="669925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B6F15528-21DE-4FAA-801E-634DDDAF4B2B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7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ABDCE097-17F4-4CCE-B076-CAAB283AA113}"/>
              </a:ext>
            </a:extLst>
          </p:cNvPr>
          <p:cNvSpPr txBox="1"/>
          <p:nvPr/>
        </p:nvSpPr>
        <p:spPr>
          <a:xfrm>
            <a:off x="513749" y="1209587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MODEL EĞİTİMİ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048221D3-7B6A-46F2-B728-3EBC2CBFEBFB}"/>
              </a:ext>
            </a:extLst>
          </p:cNvPr>
          <p:cNvSpPr txBox="1"/>
          <p:nvPr/>
        </p:nvSpPr>
        <p:spPr>
          <a:xfrm>
            <a:off x="483731" y="1691203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Seçilen 3 farklı </a:t>
            </a:r>
            <a:r>
              <a:rPr lang="tr-TR" sz="18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evrişimli</a:t>
            </a:r>
            <a:r>
              <a:rPr lang="tr-TR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sinir ağı modeli transfer </a:t>
            </a:r>
            <a:r>
              <a:rPr lang="tr-TR" sz="18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</a:t>
            </a:r>
            <a:r>
              <a:rPr lang="tr-TR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metodu ile aynı </a:t>
            </a:r>
            <a:r>
              <a:rPr lang="tr-TR" sz="18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veriseti</a:t>
            </a:r>
            <a:r>
              <a:rPr lang="tr-TR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kullanılarak eğitilir. </a:t>
            </a:r>
            <a:r>
              <a:rPr lang="tr-TR" sz="18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Tahminleme</a:t>
            </a:r>
            <a:r>
              <a:rPr lang="tr-TR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yapılırken sonuç 3 modelin çıktısının oylanması  ile belirlenir.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490E996-AE91-4D02-82DB-EFE66D37E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3186950"/>
            <a:ext cx="7239000" cy="2913256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8CC7B520-3114-4E2E-A293-23FD579243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3674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261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D7FFF609-E77F-4302-8864-A3D44D85E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1044451"/>
            <a:ext cx="2808434" cy="1579570"/>
          </a:xfrm>
        </p:spPr>
        <p:txBody>
          <a:bodyPr/>
          <a:lstStyle/>
          <a:p>
            <a:pPr marL="152400" indent="0">
              <a:buNone/>
            </a:pPr>
            <a:r>
              <a:rPr lang="tr-TR" sz="1800" dirty="0"/>
              <a:t>1. Model: VGG-19</a:t>
            </a:r>
          </a:p>
          <a:p>
            <a:pPr marL="152400" indent="0">
              <a:buNone/>
            </a:pPr>
            <a:endParaRPr lang="tr-TR" sz="1800" dirty="0"/>
          </a:p>
          <a:p>
            <a:pPr marL="152400" indent="0">
              <a:buNone/>
            </a:pPr>
            <a:r>
              <a:rPr lang="tr-TR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val_loss</a:t>
            </a:r>
            <a:r>
              <a:rPr lang="en-US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: 0.4171  </a:t>
            </a:r>
            <a:endParaRPr lang="tr-TR" b="0" i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  <a:p>
            <a:pPr marL="152400" indent="0">
              <a:buNone/>
            </a:pPr>
            <a:r>
              <a:rPr lang="tr-TR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val_accuracy</a:t>
            </a:r>
            <a:r>
              <a:rPr lang="en-US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: 0.8839</a:t>
            </a:r>
            <a:endParaRPr lang="tr-TR" b="0" i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40C2038-201A-4B43-98FB-6CDD1B935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02978"/>
            <a:ext cx="2438400" cy="848400"/>
          </a:xfrm>
        </p:spPr>
        <p:txBody>
          <a:bodyPr wrap="square" anchor="t">
            <a:noAutofit/>
          </a:bodyPr>
          <a:lstStyle/>
          <a:p>
            <a:r>
              <a:rPr lang="tr-T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SONUÇLAR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4F96B3A-E673-4903-AF74-9B55737059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3674"/>
            <a:ext cx="838200" cy="838200"/>
          </a:xfrm>
          <a:prstGeom prst="rect">
            <a:avLst/>
          </a:prstGeom>
        </p:spPr>
      </p:pic>
      <p:pic>
        <p:nvPicPr>
          <p:cNvPr id="10242" name="Picture 2" descr="Illustration of the network architecture of VGG-19 model: conv means... |  Download Scientific Diagram">
            <a:extLst>
              <a:ext uri="{FF2B5EF4-FFF2-40B4-BE49-F238E27FC236}">
                <a16:creationId xmlns:a16="http://schemas.microsoft.com/office/drawing/2014/main" id="{78230EC3-CB45-48CF-AB97-3B58507D9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913492"/>
            <a:ext cx="3733799" cy="146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FCAB3039-3857-4009-B71F-E9AB26872631}"/>
              </a:ext>
            </a:extLst>
          </p:cNvPr>
          <p:cNvSpPr txBox="1"/>
          <p:nvPr/>
        </p:nvSpPr>
        <p:spPr>
          <a:xfrm>
            <a:off x="110836" y="2946629"/>
            <a:ext cx="2438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ibre Franklin Thin"/>
              <a:buNone/>
              <a:tabLst/>
              <a:defRPr/>
            </a:pPr>
            <a:r>
              <a:rPr lang="tr-TR" sz="1800" dirty="0">
                <a:solidFill>
                  <a:srgbClr val="FFFFFF"/>
                </a:solidFill>
                <a:latin typeface="Libre Franklin Thin"/>
                <a:sym typeface="Libre Franklin Thin"/>
              </a:rPr>
              <a:t>2</a:t>
            </a:r>
            <a:r>
              <a:rPr kumimoji="0" lang="tr-T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re Franklin Thin"/>
                <a:sym typeface="Libre Franklin Thin"/>
              </a:rPr>
              <a:t>. Model: Resnet50</a:t>
            </a:r>
          </a:p>
          <a:p>
            <a:pPr marL="152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ibre Franklin Thin"/>
              <a:buNone/>
              <a:tabLst/>
              <a:defRPr/>
            </a:pPr>
            <a:endParaRPr lang="tr-TR" sz="1800" dirty="0">
              <a:solidFill>
                <a:srgbClr val="FFFFFF"/>
              </a:solidFill>
              <a:latin typeface="Libre Franklin Thin"/>
              <a:sym typeface="Libre Franklin Thin"/>
            </a:endParaRPr>
          </a:p>
          <a:p>
            <a:pPr marL="152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ibre Franklin Thin"/>
              <a:buNone/>
              <a:tabLst/>
              <a:defRPr/>
            </a:pPr>
            <a:r>
              <a:rPr kumimoji="0" lang="tr-TR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sym typeface="Libre Franklin Thin"/>
              </a:rPr>
              <a:t>-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sym typeface="Libre Franklin Thin"/>
              </a:rPr>
              <a:t>val_loss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sym typeface="Libre Franklin Thin"/>
              </a:rPr>
              <a:t>: </a:t>
            </a:r>
            <a:r>
              <a:rPr lang="tr-TR" sz="1200" dirty="0">
                <a:solidFill>
                  <a:srgbClr val="FFFFFF"/>
                </a:solidFill>
                <a:latin typeface="Courier New" panose="02070309020205020404" pitchFamily="49" charset="0"/>
                <a:sym typeface="Libre Franklin Thin"/>
              </a:rPr>
              <a:t>1.8562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sym typeface="Libre Franklin Thin"/>
              </a:rPr>
              <a:t> </a:t>
            </a:r>
            <a:r>
              <a:rPr kumimoji="0" lang="tr-TR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sym typeface="Libre Franklin Thin"/>
              </a:rPr>
              <a:t>	</a:t>
            </a:r>
          </a:p>
          <a:p>
            <a:pPr marL="152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ibre Franklin Thin"/>
              <a:buNone/>
              <a:tabLst/>
              <a:defRPr/>
            </a:pPr>
            <a:r>
              <a:rPr kumimoji="0" lang="tr-TR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sym typeface="Libre Franklin Thin"/>
              </a:rPr>
              <a:t>-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sym typeface="Libre Franklin Thin"/>
              </a:rPr>
              <a:t>val_accuracy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sym typeface="Libre Franklin Thin"/>
              </a:rPr>
              <a:t>: 0.</a:t>
            </a:r>
            <a:r>
              <a:rPr kumimoji="0" lang="tr-TR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sym typeface="Libre Franklin Thin"/>
              </a:rPr>
              <a:t>6620</a:t>
            </a:r>
          </a:p>
        </p:txBody>
      </p:sp>
      <p:pic>
        <p:nvPicPr>
          <p:cNvPr id="10244" name="Picture 4" descr="ResNet-50 architecture [26] shown with the residual units, the size of... |  Download Scientific Diagram">
            <a:extLst>
              <a:ext uri="{FF2B5EF4-FFF2-40B4-BE49-F238E27FC236}">
                <a16:creationId xmlns:a16="http://schemas.microsoft.com/office/drawing/2014/main" id="{911EC461-8FB5-49ED-9FDA-31B0E7643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704875"/>
            <a:ext cx="4114800" cy="142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Metin kutusu 16">
            <a:extLst>
              <a:ext uri="{FF2B5EF4-FFF2-40B4-BE49-F238E27FC236}">
                <a16:creationId xmlns:a16="http://schemas.microsoft.com/office/drawing/2014/main" id="{5815F0F1-15D4-4D91-BC95-98B5C03A1205}"/>
              </a:ext>
            </a:extLst>
          </p:cNvPr>
          <p:cNvSpPr txBox="1"/>
          <p:nvPr/>
        </p:nvSpPr>
        <p:spPr>
          <a:xfrm>
            <a:off x="34636" y="4867037"/>
            <a:ext cx="2514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ibre Franklin Thin"/>
              <a:buNone/>
              <a:tabLst/>
              <a:defRPr/>
            </a:pPr>
            <a:r>
              <a:rPr lang="tr-TR" sz="1800" dirty="0">
                <a:solidFill>
                  <a:srgbClr val="FFFFFF"/>
                </a:solidFill>
                <a:latin typeface="Libre Franklin Thin"/>
                <a:sym typeface="Libre Franklin Thin"/>
              </a:rPr>
              <a:t>3</a:t>
            </a:r>
            <a:r>
              <a:rPr kumimoji="0" lang="tr-T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re Franklin Thin"/>
                <a:cs typeface="Arial"/>
                <a:sym typeface="Libre Franklin Thin"/>
              </a:rPr>
              <a:t>. Model: </a:t>
            </a:r>
            <a:r>
              <a:rPr kumimoji="0" lang="tr-T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re Franklin Thin"/>
                <a:cs typeface="Arial"/>
                <a:sym typeface="Libre Franklin Thin"/>
              </a:rPr>
              <a:t>Inception</a:t>
            </a:r>
            <a:r>
              <a:rPr kumimoji="0" lang="tr-T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re Franklin Thin"/>
                <a:cs typeface="Arial"/>
                <a:sym typeface="Libre Franklin Thin"/>
              </a:rPr>
              <a:t> V3</a:t>
            </a:r>
          </a:p>
          <a:p>
            <a:pPr marL="152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ibre Franklin Thin"/>
              <a:buNone/>
              <a:tabLst/>
              <a:defRPr/>
            </a:pPr>
            <a:endParaRPr kumimoji="0" lang="tr-T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re Franklin Thin"/>
              <a:cs typeface="Arial"/>
              <a:sym typeface="Libre Franklin Thin"/>
            </a:endParaRPr>
          </a:p>
          <a:p>
            <a:pPr marL="152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ibre Franklin Thin"/>
              <a:buNone/>
              <a:tabLst/>
              <a:defRPr/>
            </a:pPr>
            <a:r>
              <a:rPr kumimoji="0" lang="tr-TR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cs typeface="Arial"/>
                <a:sym typeface="Libre Franklin Thin"/>
              </a:rPr>
              <a:t>-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cs typeface="Arial"/>
                <a:sym typeface="Libre Franklin Thin"/>
              </a:rPr>
              <a:t>val_loss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cs typeface="Arial"/>
                <a:sym typeface="Libre Franklin Thin"/>
              </a:rPr>
              <a:t>: </a:t>
            </a:r>
            <a:r>
              <a:rPr kumimoji="0" lang="tr-TR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cs typeface="Arial"/>
                <a:sym typeface="Libre Franklin Thin"/>
              </a:rPr>
              <a:t>0.9866</a:t>
            </a:r>
          </a:p>
          <a:p>
            <a:pPr marL="152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ibre Franklin Thin"/>
              <a:buNone/>
              <a:tabLst/>
              <a:defRPr/>
            </a:pPr>
            <a:r>
              <a:rPr kumimoji="0" lang="tr-TR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cs typeface="Arial"/>
                <a:sym typeface="Libre Franklin Thin"/>
              </a:rPr>
              <a:t>-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cs typeface="Arial"/>
                <a:sym typeface="Libre Franklin Thin"/>
              </a:rPr>
              <a:t>val_accuracy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cs typeface="Arial"/>
                <a:sym typeface="Libre Franklin Thin"/>
              </a:rPr>
              <a:t>: 0.</a:t>
            </a:r>
            <a:r>
              <a:rPr kumimoji="0" lang="tr-TR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cs typeface="Arial"/>
                <a:sym typeface="Libre Franklin Thin"/>
              </a:rPr>
              <a:t>8720</a:t>
            </a:r>
          </a:p>
        </p:txBody>
      </p:sp>
      <p:pic>
        <p:nvPicPr>
          <p:cNvPr id="10246" name="Picture 6" descr="Schematic diagram of InceptionV3 model (compressed view). | Download  Scientific Diagram">
            <a:extLst>
              <a:ext uri="{FF2B5EF4-FFF2-40B4-BE49-F238E27FC236}">
                <a16:creationId xmlns:a16="http://schemas.microsoft.com/office/drawing/2014/main" id="{FA7319AE-6A18-41DB-97EF-9AE197C802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3" t="-8561" r="-4272" b="-12493"/>
          <a:stretch/>
        </p:blipFill>
        <p:spPr bwMode="auto">
          <a:xfrm>
            <a:off x="3609219" y="4374000"/>
            <a:ext cx="4932000" cy="24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Metin kutusu 19">
            <a:extLst>
              <a:ext uri="{FF2B5EF4-FFF2-40B4-BE49-F238E27FC236}">
                <a16:creationId xmlns:a16="http://schemas.microsoft.com/office/drawing/2014/main" id="{7D03EC81-91C3-4195-B3D0-DC7BA382C4F7}"/>
              </a:ext>
            </a:extLst>
          </p:cNvPr>
          <p:cNvSpPr txBox="1"/>
          <p:nvPr/>
        </p:nvSpPr>
        <p:spPr>
          <a:xfrm>
            <a:off x="8763000" y="6453811"/>
            <a:ext cx="7172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B6F15528-21DE-4FAA-801E-634DDDAF4B2B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8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46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72684700-8E67-4C3A-AE54-102DEA5EDCEF}"/>
              </a:ext>
            </a:extLst>
          </p:cNvPr>
          <p:cNvSpPr txBox="1"/>
          <p:nvPr/>
        </p:nvSpPr>
        <p:spPr>
          <a:xfrm>
            <a:off x="228600" y="652800"/>
            <a:ext cx="8246050" cy="4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152400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ts val="1200"/>
            </a:pPr>
            <a:endParaRPr lang="tr-TR" sz="1000" b="0" i="0" u="none" strike="noStrike" cap="none" dirty="0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marL="457200" indent="-304800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ts val="1200"/>
              <a:buFont typeface="Libre Franklin Thin"/>
              <a:buChar char="●"/>
            </a:pPr>
            <a:r>
              <a:rPr lang="tr-TR" sz="1000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[1</a:t>
            </a: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] Dr. Recep Savaş, Covid-19 Radyolojik Bulguları, Sunum, Türk Radyoloji Derneği, https://www.turkrad.org.tr/duyurular/covid-19-radyolojik-bulgular-hk/ ,2020. (Son Erişim: 17 Mart 2021)</a:t>
            </a:r>
          </a:p>
          <a:p>
            <a:pPr marL="457200" indent="-304800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ts val="1200"/>
              <a:buFont typeface="Libre Franklin Thin"/>
              <a:buChar char="●"/>
            </a:pPr>
            <a:endParaRPr lang="tr-TR" sz="1000" b="0" i="0" u="none" strike="noStrike" cap="none" dirty="0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marL="457200" indent="-304800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ts val="1200"/>
              <a:buFont typeface="Libre Franklin Thin"/>
              <a:buChar char="●"/>
            </a:pP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[2]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Javaheri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, T.,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Homayounfar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, M.,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Amoozgar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, Z.,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Reiazi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, R.,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Homayounieh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, F., Abbas, E.,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Laali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, A.,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Radmard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, A.R., Gharib, M.H.,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Mousavi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, S.A.J.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and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Ghaemi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, O., “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Covidctnet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: An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open-source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deep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learning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approach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to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identify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covid-19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using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ct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image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”.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arXiv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preprint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arXiv:2005.03059, 2020.</a:t>
            </a:r>
          </a:p>
          <a:p>
            <a:pPr marL="457200" indent="-304800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ts val="1200"/>
              <a:buFont typeface="Libre Franklin Thin"/>
              <a:buChar char="●"/>
            </a:pPr>
            <a:endParaRPr lang="tr-TR" sz="1000" b="0" i="0" u="none" strike="noStrike" cap="none" dirty="0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marL="457200" indent="-304800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ts val="1200"/>
              <a:buFont typeface="Libre Franklin Thin"/>
              <a:buChar char="●"/>
            </a:pP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[3]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Jin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, S.,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Wang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, B.,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Xu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, H.,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Luo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, C.,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Wei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, L.,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Zhao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, W.,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Hou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, X.,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Ma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, W.,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Xu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, Z.,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Zheng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, Z.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and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Sun, W., “AI-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assisted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CT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imaging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analysis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for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COVID-19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screening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: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Building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and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deploying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a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medical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AI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system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in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four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weeks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”, 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https://www.medrxiv.org/content/10.1101/2020.03.19.20039354v1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, 2020.  (Son Erişim: 16 Haziran 2021)</a:t>
            </a:r>
          </a:p>
          <a:p>
            <a:pPr marL="457200" indent="-304800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ts val="1200"/>
              <a:buFont typeface="Libre Franklin Thin"/>
              <a:buChar char="●"/>
            </a:pPr>
            <a:endParaRPr lang="tr-TR" sz="1000" b="0" i="0" u="none" strike="noStrike" cap="none" dirty="0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marL="457200" indent="-304800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ts val="1200"/>
              <a:buFont typeface="Libre Franklin Thin"/>
              <a:buChar char="●"/>
            </a:pP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[4]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Rahimzadeh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, M., Attar, A.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and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Sakhaei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, S.M., 2020. “A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fully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automated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deep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learning-based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network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for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detecting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covid-19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from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a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new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and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large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lung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ct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scan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dataset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”, https://www.medrxiv.org/content/10.1101/2020.06.08.20121541v2 (Son Erişim: 24 Mart 2021)</a:t>
            </a:r>
          </a:p>
          <a:p>
            <a:pPr marL="457200" indent="-304800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ts val="1200"/>
              <a:buFont typeface="Libre Franklin Thin"/>
              <a:buChar char="●"/>
            </a:pPr>
            <a:endParaRPr lang="tr-TR" sz="1000" b="0" i="0" u="none" strike="noStrike" cap="none" dirty="0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marL="457200" indent="-304800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ts val="1200"/>
              <a:buFont typeface="Libre Franklin Thin"/>
              <a:buChar char="●"/>
            </a:pP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[5]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Maftouni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, M.,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Law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, A.C,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Shen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, B.,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Zhou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, Y.,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Yazdi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, N.,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and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Kong, Z.J. “A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Robust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Ensemble-Deep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Learning Model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for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COVID-19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Diagnosis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based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on an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Integrated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CT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Scan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Images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Database,”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Proceedings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of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the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2021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Industrial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and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Systems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Engineering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Conference, Virtual Conference, May 22-25, 2021.</a:t>
            </a:r>
          </a:p>
          <a:p>
            <a:pPr marL="457200" indent="-304800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ts val="1200"/>
              <a:buFont typeface="Libre Franklin Thin"/>
              <a:buChar char="●"/>
            </a:pPr>
            <a:endParaRPr lang="tr-TR" sz="1000" b="0" i="0" u="none" strike="noStrike" cap="none" dirty="0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marL="457200" indent="-304800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ts val="1200"/>
              <a:buFont typeface="Libre Franklin Thin"/>
              <a:buChar char="●"/>
            </a:pP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[6] J.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Zhao</a:t>
            </a: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, Y.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Zhang</a:t>
            </a: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, X. He,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and</a:t>
            </a: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P.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Xie</a:t>
            </a: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, "COVID-CT-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Dataset</a:t>
            </a: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: a CT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scan</a:t>
            </a: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dataset</a:t>
            </a: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about</a:t>
            </a: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COVID-19,"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arXiv</a:t>
            </a: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preprint</a:t>
            </a: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arXiv:2003.13865, 2020.</a:t>
            </a:r>
          </a:p>
          <a:p>
            <a:pPr marL="457200" indent="-304800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ts val="1200"/>
              <a:buFont typeface="Libre Franklin Thin"/>
              <a:buChar char="●"/>
            </a:pPr>
            <a:endParaRPr lang="tr-TR" sz="1000" b="0" i="0" u="none" strike="noStrike" cap="none" dirty="0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marL="457200" indent="-304800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ts val="1200"/>
              <a:buFont typeface="Libre Franklin Thin"/>
              <a:buChar char="●"/>
            </a:pP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[7] P.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Afshar</a:t>
            </a: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et al., "COVID-CT-MD: COVID-19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Computed</a:t>
            </a: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Tomography</a:t>
            </a: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(CT)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Scan</a:t>
            </a: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Dataset</a:t>
            </a: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Applicable</a:t>
            </a: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in Machine Learning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and</a:t>
            </a: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Deep</a:t>
            </a: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Learning,"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arXiv</a:t>
            </a: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preprint</a:t>
            </a: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arXiv:2009.14623, 2020.</a:t>
            </a:r>
          </a:p>
          <a:p>
            <a:pPr marL="457200" indent="-304800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ts val="1200"/>
              <a:buFont typeface="Libre Franklin Thin"/>
              <a:buChar char="●"/>
            </a:pPr>
            <a:endParaRPr lang="tr-TR" sz="1000" b="0" i="0" u="none" strike="noStrike" cap="none" dirty="0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marL="457200" indent="-304800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ts val="1200"/>
              <a:buFont typeface="Libre Franklin Thin"/>
              <a:buChar char="●"/>
            </a:pP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[8] J. P.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Cohen</a:t>
            </a: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, P.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Morrison</a:t>
            </a: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, L.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Dao</a:t>
            </a: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, K.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Roth</a:t>
            </a: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, T. Q.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Duong</a:t>
            </a: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,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and</a:t>
            </a: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M.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Ghassemi</a:t>
            </a: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, "Covid-19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image</a:t>
            </a: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data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collection</a:t>
            </a: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: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Prospective</a:t>
            </a: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predictions</a:t>
            </a: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are</a:t>
            </a: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the</a:t>
            </a: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future</a:t>
            </a: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,"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arXiv</a:t>
            </a: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preprint</a:t>
            </a: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arXiv:2006.11988, 2020.</a:t>
            </a:r>
          </a:p>
          <a:p>
            <a:pPr marL="457200" indent="-304800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ts val="1200"/>
              <a:buFont typeface="Libre Franklin Thin"/>
              <a:buChar char="●"/>
            </a:pPr>
            <a:endParaRPr lang="tr-TR" sz="1000" b="0" i="0" u="none" strike="noStrike" cap="none" dirty="0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marL="457200" indent="-304800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ts val="1200"/>
              <a:buFont typeface="Libre Franklin Thin"/>
              <a:buChar char="●"/>
            </a:pP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[</a:t>
            </a:r>
            <a:r>
              <a:rPr lang="tr-TR" sz="1000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9</a:t>
            </a: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] S.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Morozov</a:t>
            </a: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et al., "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MosMedData</a:t>
            </a: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: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Chest</a:t>
            </a: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CT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Scans</a:t>
            </a: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With</a:t>
            </a: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COVID-19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Related</a:t>
            </a: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Findings</a:t>
            </a: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Dataset</a:t>
            </a: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,"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arXiv</a:t>
            </a: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preprint</a:t>
            </a: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arXiv:2005.06465, 2020.</a:t>
            </a:r>
          </a:p>
          <a:p>
            <a:pPr marL="457200" indent="-304800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ts val="1200"/>
              <a:buFont typeface="Libre Franklin Thin"/>
              <a:buChar char="●"/>
            </a:pPr>
            <a:endParaRPr lang="tr-TR" sz="1000" b="0" i="0" u="none" strike="noStrike" cap="none" dirty="0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marL="457200" indent="-304800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ts val="1200"/>
              <a:buFont typeface="Libre Franklin Thin"/>
              <a:buChar char="●"/>
            </a:pPr>
            <a:r>
              <a:rPr lang="tr-TR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[10] 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M.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Jun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et al., "COVID-19 CT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Lung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and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Infection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Segmentation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Dataset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,"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Zenodo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,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Apr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,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vol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. 20, 2020.</a:t>
            </a:r>
          </a:p>
          <a:p>
            <a:pPr marL="457200" indent="-304800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ts val="1200"/>
              <a:buFont typeface="Libre Franklin Thin"/>
              <a:buChar char="●"/>
            </a:pPr>
            <a:endParaRPr lang="tr-TR" sz="1000" b="0" i="0" u="none" strike="noStrike" cap="none" dirty="0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marL="457200" indent="-304800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ts val="1200"/>
              <a:buFont typeface="Libre Franklin Thin"/>
              <a:buChar char="●"/>
            </a:pP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[11] "COVID-19 CT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segmentation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tr-TR" sz="1000" b="0" i="0" u="none" strike="noStrike" cap="none" dirty="0" err="1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dataset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" 2020. [Online] 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http://medicalsegmentation.com/covid19/</a:t>
            </a:r>
            <a:r>
              <a:rPr lang="tr-TR" sz="1000" b="0" i="0" u="none" strike="noStrike" cap="none" dirty="0">
                <a:solidFill>
                  <a:schemeClr val="lt1"/>
                </a:solidFill>
                <a:effectLst/>
                <a:latin typeface="Libre Franklin Thin"/>
                <a:ea typeface="Libre Franklin Thin"/>
                <a:cs typeface="Libre Franklin Thin"/>
                <a:sym typeface="Libre Franklin Thin"/>
              </a:rPr>
              <a:t> [Son Erişim: 16 Haziran, 2021].</a:t>
            </a:r>
          </a:p>
          <a:p>
            <a:pPr marL="457200" indent="-304800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ts val="1200"/>
              <a:buFont typeface="Libre Franklin Thin"/>
              <a:buChar char="●"/>
            </a:pPr>
            <a:endParaRPr lang="tr-TR" sz="1000" b="0" i="0" u="none" strike="noStrike" cap="none" dirty="0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FD9CCAE-E406-41D6-BE28-8F364BAD9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28600"/>
            <a:ext cx="2438400" cy="8484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tr-T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KAYNAKÇA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5F19E7C-01D8-4525-B9E6-55947C808E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3674"/>
            <a:ext cx="838200" cy="83820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CF33E22F-45A6-40BC-809C-083C6ECC04E5}"/>
              </a:ext>
            </a:extLst>
          </p:cNvPr>
          <p:cNvSpPr txBox="1"/>
          <p:nvPr/>
        </p:nvSpPr>
        <p:spPr>
          <a:xfrm>
            <a:off x="8839200" y="6517896"/>
            <a:ext cx="7172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B6F15528-21DE-4FAA-801E-634DDDAF4B2B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9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969620"/>
      </p:ext>
    </p:extLst>
  </p:cSld>
  <p:clrMapOvr>
    <a:masterClrMapping/>
  </p:clrMapOvr>
</p:sld>
</file>

<file path=ppt/theme/theme1.xml><?xml version="1.0" encoding="utf-8"?>
<a:theme xmlns:a="http://schemas.openxmlformats.org/drawingml/2006/main" name="Doctello Health by Slidesgo">
  <a:themeElements>
    <a:clrScheme name="Simple Light">
      <a:dk1>
        <a:srgbClr val="FF0082"/>
      </a:dk1>
      <a:lt1>
        <a:srgbClr val="FFFFFF"/>
      </a:lt1>
      <a:dk2>
        <a:srgbClr val="4B1BB9"/>
      </a:dk2>
      <a:lt2>
        <a:srgbClr val="FFFFFF"/>
      </a:lt2>
      <a:accent1>
        <a:srgbClr val="4B1BB9"/>
      </a:accent1>
      <a:accent2>
        <a:srgbClr val="FF0082"/>
      </a:accent2>
      <a:accent3>
        <a:srgbClr val="B55CD5"/>
      </a:accent3>
      <a:accent4>
        <a:srgbClr val="52B8D8"/>
      </a:accent4>
      <a:accent5>
        <a:srgbClr val="FFFFFF"/>
      </a:accent5>
      <a:accent6>
        <a:srgbClr val="4B1BB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A3D4357CA0514584B64F2B09529917" ma:contentTypeVersion="2" ma:contentTypeDescription="Create a new document." ma:contentTypeScope="" ma:versionID="caafad081e50cefe738c126410603636">
  <xsd:schema xmlns:xsd="http://www.w3.org/2001/XMLSchema" xmlns:xs="http://www.w3.org/2001/XMLSchema" xmlns:p="http://schemas.microsoft.com/office/2006/metadata/properties" xmlns:ns2="56a6e43e-023a-4a3e-9442-7c7371e35678" targetNamespace="http://schemas.microsoft.com/office/2006/metadata/properties" ma:root="true" ma:fieldsID="19cc2d919c46d6df181aabd089687904" ns2:_="">
    <xsd:import namespace="56a6e43e-023a-4a3e-9442-7c7371e356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a6e43e-023a-4a3e-9442-7c7371e356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558C34-91F4-4C8A-B4FC-F968E9B590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a6e43e-023a-4a3e-9442-7c7371e356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593AA2-0260-4362-A124-ABAAD78F4E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4C42F0-7CCB-4E9F-9B82-605D1702402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1446</TotalTime>
  <Words>1063</Words>
  <Application>Microsoft Office PowerPoint</Application>
  <PresentationFormat>Ekran Gösterisi (4:3)</PresentationFormat>
  <Paragraphs>81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10</vt:i4>
      </vt:variant>
    </vt:vector>
  </HeadingPairs>
  <TitlesOfParts>
    <vt:vector size="20" baseType="lpstr">
      <vt:lpstr>Arial</vt:lpstr>
      <vt:lpstr>Calibri</vt:lpstr>
      <vt:lpstr>Courier New</vt:lpstr>
      <vt:lpstr>Libre Franklin Thin</vt:lpstr>
      <vt:lpstr>Proxima Nova</vt:lpstr>
      <vt:lpstr>Proxima Nova Semibold</vt:lpstr>
      <vt:lpstr>Righteous</vt:lpstr>
      <vt:lpstr>Tahoma</vt:lpstr>
      <vt:lpstr>Doctello Health by Slidesgo</vt:lpstr>
      <vt:lpstr>Slidesgo Final Pages</vt:lpstr>
      <vt:lpstr>DERİN ÖĞRENME İLE COVİD-19 VE BENZERİ HASTALIKLARIN TESPİTİ </vt:lpstr>
      <vt:lpstr>KONU VE AMAÇ</vt:lpstr>
      <vt:lpstr>ÖZGÜN DEĞER</vt:lpstr>
      <vt:lpstr>YAYGIN ETKİ</vt:lpstr>
      <vt:lpstr>UYGULANABİLİRLİK</vt:lpstr>
      <vt:lpstr>PowerPoint Sunusu</vt:lpstr>
      <vt:lpstr>GERÇEKLEŞTİRME YÖNTEMİ </vt:lpstr>
      <vt:lpstr>SONUÇLAR</vt:lpstr>
      <vt:lpstr>KAYNAKÇA</vt:lpstr>
      <vt:lpstr>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 ADI</dc:title>
  <dc:creator>ozgucan</dc:creator>
  <cp:lastModifiedBy>Ayça Ecem Gül</cp:lastModifiedBy>
  <cp:revision>64</cp:revision>
  <dcterms:created xsi:type="dcterms:W3CDTF">2006-08-16T00:00:00Z</dcterms:created>
  <dcterms:modified xsi:type="dcterms:W3CDTF">2021-06-18T13:51:39Z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0x010100FBA3D4357CA0514584B64F2B09529917</vt:lpwstr>
  </property>
</Properties>
</file>