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6" r:id="rId6"/>
    <p:sldId id="275" r:id="rId7"/>
    <p:sldId id="277" r:id="rId8"/>
    <p:sldId id="278" r:id="rId9"/>
    <p:sldId id="279" r:id="rId10"/>
    <p:sldId id="273" r:id="rId11"/>
    <p:sldId id="262" r:id="rId12"/>
    <p:sldId id="265" r:id="rId13"/>
    <p:sldId id="264" r:id="rId14"/>
    <p:sldId id="267" r:id="rId15"/>
    <p:sldId id="274" r:id="rId16"/>
    <p:sldId id="268" r:id="rId17"/>
    <p:sldId id="269" r:id="rId18"/>
    <p:sldId id="270" r:id="rId19"/>
    <p:sldId id="271" r:id="rId20"/>
    <p:sldId id="272" r:id="rId21"/>
    <p:sldId id="263" r:id="rId2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he Cover" id="{0F742420-2F53-46C4-A088-302017CD3FF5}">
          <p14:sldIdLst>
            <p14:sldId id="256"/>
            <p14:sldId id="257"/>
          </p14:sldIdLst>
        </p14:section>
        <p14:section name="1. Introduction" id="{61572A0A-BE18-4C9A-B947-EBC963E4A26C}">
          <p14:sldIdLst>
            <p14:sldId id="258"/>
            <p14:sldId id="260"/>
            <p14:sldId id="276"/>
            <p14:sldId id="275"/>
            <p14:sldId id="277"/>
          </p14:sldIdLst>
        </p14:section>
        <p14:section name="2. Host-Based IDS" id="{1ACD89CB-53C7-4952-B7C4-29E50C2F675C}">
          <p14:sldIdLst>
            <p14:sldId id="278"/>
            <p14:sldId id="279"/>
            <p14:sldId id="273"/>
          </p14:sldIdLst>
        </p14:section>
        <p14:section name="3. Network IDS" id="{04CEB1D8-3039-49CE-BB4B-E0F9287E4A55}">
          <p14:sldIdLst>
            <p14:sldId id="262"/>
            <p14:sldId id="265"/>
            <p14:sldId id="264"/>
            <p14:sldId id="267"/>
            <p14:sldId id="274"/>
            <p14:sldId id="268"/>
            <p14:sldId id="269"/>
            <p14:sldId id="270"/>
            <p14:sldId id="271"/>
          </p14:sldIdLst>
        </p14:section>
        <p14:section name="4. Demonstration" id="{D8260E03-6EC0-406E-BC74-B830F1CE0A1A}">
          <p14:sldIdLst>
            <p14:sldId id="272"/>
          </p14:sldIdLst>
        </p14:section>
        <p14:section name="The End" id="{605903AB-0225-4CF7-8ECC-28F61AAE48CB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Sayfa1!$B$1</c:f>
              <c:strCache>
                <c:ptCount val="1"/>
                <c:pt idx="0">
                  <c:v>FPR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Sayfa1!$A$2:$A$6</c:f>
              <c:numCache>
                <c:formatCode>General</c:formatCode>
                <c:ptCount val="5"/>
                <c:pt idx="0">
                  <c:v>41</c:v>
                </c:pt>
                <c:pt idx="1">
                  <c:v>42</c:v>
                </c:pt>
                <c:pt idx="2">
                  <c:v>43</c:v>
                </c:pt>
                <c:pt idx="3">
                  <c:v>44</c:v>
                </c:pt>
                <c:pt idx="4">
                  <c:v>45</c:v>
                </c:pt>
              </c:numCache>
            </c:numRef>
          </c:cat>
          <c:val>
            <c:numRef>
              <c:f>Sayfa1!$B$2:$B$6</c:f>
              <c:numCache>
                <c:formatCode>General</c:formatCode>
                <c:ptCount val="5"/>
                <c:pt idx="0">
                  <c:v>1.5256588072122001E-2</c:v>
                </c:pt>
                <c:pt idx="1">
                  <c:v>4.5769764216366103E-2</c:v>
                </c:pt>
                <c:pt idx="2">
                  <c:v>0.11511789181692</c:v>
                </c:pt>
                <c:pt idx="3">
                  <c:v>0.19833564493758599</c:v>
                </c:pt>
                <c:pt idx="4">
                  <c:v>0.32871012482662898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6C4-4655-BFEB-99F566E48F82}"/>
            </c:ext>
          </c:extLst>
        </c:ser>
        <c:ser>
          <c:idx val="1"/>
          <c:order val="1"/>
          <c:tx>
            <c:strRef>
              <c:f>Sayfa1!$C$1</c:f>
              <c:strCache>
                <c:ptCount val="1"/>
                <c:pt idx="0">
                  <c:v>TPR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Sayfa1!$A$2:$A$6</c:f>
              <c:numCache>
                <c:formatCode>General</c:formatCode>
                <c:ptCount val="5"/>
                <c:pt idx="0">
                  <c:v>41</c:v>
                </c:pt>
                <c:pt idx="1">
                  <c:v>42</c:v>
                </c:pt>
                <c:pt idx="2">
                  <c:v>43</c:v>
                </c:pt>
                <c:pt idx="3">
                  <c:v>44</c:v>
                </c:pt>
                <c:pt idx="4">
                  <c:v>45</c:v>
                </c:pt>
              </c:numCache>
            </c:numRef>
          </c:cat>
          <c:val>
            <c:numRef>
              <c:f>Sayfa1!$C$2:$C$6</c:f>
              <c:numCache>
                <c:formatCode>General</c:formatCode>
                <c:ptCount val="5"/>
                <c:pt idx="0">
                  <c:v>0.14583333333333301</c:v>
                </c:pt>
                <c:pt idx="1">
                  <c:v>0.33333333333333298</c:v>
                </c:pt>
                <c:pt idx="2">
                  <c:v>0.375</c:v>
                </c:pt>
                <c:pt idx="3">
                  <c:v>0.58333333333333304</c:v>
                </c:pt>
                <c:pt idx="4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6C4-4655-BFEB-99F566E48F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1398080"/>
        <c:axId val="391398736"/>
      </c:lineChart>
      <c:catAx>
        <c:axId val="391398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391398736"/>
        <c:crosses val="autoZero"/>
        <c:auto val="1"/>
        <c:lblAlgn val="ctr"/>
        <c:lblOffset val="100"/>
        <c:noMultiLvlLbl val="0"/>
      </c:catAx>
      <c:valAx>
        <c:axId val="391398736"/>
        <c:scaling>
          <c:orientation val="minMax"/>
          <c:max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391398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>
              <a:lumMod val="75000"/>
              <a:lumOff val="25000"/>
            </a:schemeClr>
          </a:solidFill>
        </a:defRPr>
      </a:pPr>
      <a:endParaRPr lang="tr-T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72953762065809E-2"/>
          <c:y val="8.2419529803430161E-2"/>
          <c:w val="0.5350343392772523"/>
          <c:h val="0.76363777442954206"/>
        </c:manualLayout>
      </c:layout>
      <c:pieChart>
        <c:varyColors val="1"/>
        <c:ser>
          <c:idx val="0"/>
          <c:order val="0"/>
          <c:tx>
            <c:strRef>
              <c:f>Sayfa1!$B$1</c:f>
              <c:strCache>
                <c:ptCount val="1"/>
                <c:pt idx="0">
                  <c:v>Amount</c:v>
                </c:pt>
              </c:strCache>
            </c:strRef>
          </c:tx>
          <c:explosion val="4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F9A-488C-9645-7BE3D03F20C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F9A-488C-9645-7BE3D03F20C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F9A-488C-9645-7BE3D03F20C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F9A-488C-9645-7BE3D03F20C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F9A-488C-9645-7BE3D03F20C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F9A-488C-9645-7BE3D03F20C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8F9A-488C-9645-7BE3D03F20CD}"/>
              </c:ext>
            </c:extLst>
          </c:dPt>
          <c:dPt>
            <c:idx val="7"/>
            <c:bubble3D val="0"/>
            <c:explosion val="3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8F9A-488C-9645-7BE3D03F20CD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8F9A-488C-9645-7BE3D03F20CD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8F9A-488C-9645-7BE3D03F20CD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8F9A-488C-9645-7BE3D03F20CD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8F9A-488C-9645-7BE3D03F20CD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8F9A-488C-9645-7BE3D03F20CD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8F9A-488C-9645-7BE3D03F20C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Sayfa1!$A$2:$A$15</c:f>
              <c:strCache>
                <c:ptCount val="14"/>
                <c:pt idx="0">
                  <c:v>DDoS</c:v>
                </c:pt>
                <c:pt idx="1">
                  <c:v>PortScan</c:v>
                </c:pt>
                <c:pt idx="2">
                  <c:v>Bot</c:v>
                </c:pt>
                <c:pt idx="3">
                  <c:v>Infiltration</c:v>
                </c:pt>
                <c:pt idx="4">
                  <c:v>Brute Force</c:v>
                </c:pt>
                <c:pt idx="5">
                  <c:v>XSS</c:v>
                </c:pt>
                <c:pt idx="6">
                  <c:v>Sql Injection</c:v>
                </c:pt>
                <c:pt idx="7">
                  <c:v>FTP-Patator</c:v>
                </c:pt>
                <c:pt idx="8">
                  <c:v>SSH-Patator</c:v>
                </c:pt>
                <c:pt idx="9">
                  <c:v>DoS slowloris</c:v>
                </c:pt>
                <c:pt idx="10">
                  <c:v>DoS Slowhttptest</c:v>
                </c:pt>
                <c:pt idx="11">
                  <c:v>DoS Hulk</c:v>
                </c:pt>
                <c:pt idx="12">
                  <c:v>DoS GoldenEye</c:v>
                </c:pt>
                <c:pt idx="13">
                  <c:v>Heartbleed</c:v>
                </c:pt>
              </c:strCache>
            </c:strRef>
          </c:cat>
          <c:val>
            <c:numRef>
              <c:f>Sayfa1!$B$2:$B$15</c:f>
              <c:numCache>
                <c:formatCode>General</c:formatCode>
                <c:ptCount val="14"/>
                <c:pt idx="0">
                  <c:v>128027</c:v>
                </c:pt>
                <c:pt idx="1">
                  <c:v>158930</c:v>
                </c:pt>
                <c:pt idx="2">
                  <c:v>1966</c:v>
                </c:pt>
                <c:pt idx="3">
                  <c:v>36</c:v>
                </c:pt>
                <c:pt idx="4">
                  <c:v>1507</c:v>
                </c:pt>
                <c:pt idx="5">
                  <c:v>652</c:v>
                </c:pt>
                <c:pt idx="6">
                  <c:v>21</c:v>
                </c:pt>
                <c:pt idx="7">
                  <c:v>7938</c:v>
                </c:pt>
                <c:pt idx="8">
                  <c:v>5897</c:v>
                </c:pt>
                <c:pt idx="9">
                  <c:v>5796</c:v>
                </c:pt>
                <c:pt idx="10">
                  <c:v>5499</c:v>
                </c:pt>
                <c:pt idx="11">
                  <c:v>231073</c:v>
                </c:pt>
                <c:pt idx="12">
                  <c:v>10293</c:v>
                </c:pt>
                <c:pt idx="13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8F9A-488C-9645-7BE3D03F20CD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0.46994869960757807"/>
          <c:y val="7.9800150736226115E-3"/>
          <c:w val="0.52900533296168017"/>
          <c:h val="0.8175801880759214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tr-T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055348138381095"/>
          <c:y val="8.1485239045017574E-2"/>
          <c:w val="0.58248977047159733"/>
          <c:h val="0.70204388211503821"/>
        </c:manualLayout>
      </c:layout>
      <c:pieChart>
        <c:varyColors val="1"/>
        <c:ser>
          <c:idx val="0"/>
          <c:order val="0"/>
          <c:tx>
            <c:strRef>
              <c:f>Sayfa1!$B$1</c:f>
              <c:strCache>
                <c:ptCount val="1"/>
                <c:pt idx="0">
                  <c:v>Percentage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229-4690-B39C-E603CC1B2E5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229-4690-B39C-E603CC1B2E5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229-4690-B39C-E603CC1B2E5A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Sayfa1!$A$2:$A$4</c:f>
              <c:strCache>
                <c:ptCount val="3"/>
                <c:pt idx="0">
                  <c:v>Train</c:v>
                </c:pt>
                <c:pt idx="1">
                  <c:v>Valid</c:v>
                </c:pt>
                <c:pt idx="2">
                  <c:v>Test</c:v>
                </c:pt>
              </c:strCache>
            </c:strRef>
          </c:cat>
          <c:val>
            <c:numRef>
              <c:f>Sayfa1!$B$2:$B$4</c:f>
              <c:numCache>
                <c:formatCode>General</c:formatCode>
                <c:ptCount val="3"/>
                <c:pt idx="0">
                  <c:v>69.989999999999995</c:v>
                </c:pt>
                <c:pt idx="1">
                  <c:v>14.99</c:v>
                </c:pt>
                <c:pt idx="2">
                  <c:v>15.01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229-4690-B39C-E603CC1B2E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385817232036831"/>
          <c:y val="3.3760151780173941E-2"/>
          <c:w val="0.88907993682332354"/>
          <c:h val="0.81123632030295278"/>
        </c:manualLayout>
      </c:layout>
      <c:lineChart>
        <c:grouping val="standard"/>
        <c:varyColors val="0"/>
        <c:ser>
          <c:idx val="0"/>
          <c:order val="0"/>
          <c:tx>
            <c:strRef>
              <c:f>Sayfa1!$B$1</c:f>
              <c:strCache>
                <c:ptCount val="1"/>
                <c:pt idx="0">
                  <c:v>Valid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Sayfa1!$A$2:$A$6</c:f>
              <c:strCache>
                <c:ptCount val="5"/>
                <c:pt idx="0">
                  <c:v>Auto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</c:strCache>
            </c:strRef>
          </c:cat>
          <c:val>
            <c:numRef>
              <c:f>Sayfa1!$B$2:$B$6</c:f>
              <c:numCache>
                <c:formatCode>0.00%</c:formatCode>
                <c:ptCount val="5"/>
                <c:pt idx="0">
                  <c:v>0.646654644468171</c:v>
                </c:pt>
                <c:pt idx="1">
                  <c:v>0.73299999999999998</c:v>
                </c:pt>
                <c:pt idx="2">
                  <c:v>0.77458377820576296</c:v>
                </c:pt>
                <c:pt idx="3">
                  <c:v>0.80622634087530398</c:v>
                </c:pt>
                <c:pt idx="4">
                  <c:v>0.86693674041757496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20C-4892-AFDF-1B3BF3DFD463}"/>
            </c:ext>
          </c:extLst>
        </c:ser>
        <c:ser>
          <c:idx val="1"/>
          <c:order val="1"/>
          <c:tx>
            <c:strRef>
              <c:f>Sayfa1!$C$1</c:f>
              <c:strCache>
                <c:ptCount val="1"/>
                <c:pt idx="0">
                  <c:v>Test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Sayfa1!$A$2:$A$6</c:f>
              <c:strCache>
                <c:ptCount val="5"/>
                <c:pt idx="0">
                  <c:v>Auto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</c:strCache>
            </c:strRef>
          </c:cat>
          <c:val>
            <c:numRef>
              <c:f>Sayfa1!$C$2:$C$6</c:f>
              <c:numCache>
                <c:formatCode>0.00%</c:formatCode>
                <c:ptCount val="5"/>
                <c:pt idx="0">
                  <c:v>0.40210646362325098</c:v>
                </c:pt>
                <c:pt idx="1">
                  <c:v>0.52049441518800499</c:v>
                </c:pt>
                <c:pt idx="2">
                  <c:v>0.57535303391138004</c:v>
                </c:pt>
                <c:pt idx="3">
                  <c:v>0.61707979740381702</c:v>
                </c:pt>
                <c:pt idx="4">
                  <c:v>0.68112903766813104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20C-4892-AFDF-1B3BF3DFD463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535343688"/>
        <c:axId val="535344016"/>
      </c:lineChart>
      <c:catAx>
        <c:axId val="5353436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tr-TR"/>
                  <a:t>Contamination</a:t>
                </a:r>
                <a:r>
                  <a:rPr lang="tr-TR" baseline="0"/>
                  <a:t> Value</a:t>
                </a:r>
                <a:endParaRPr lang="tr-T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535344016"/>
        <c:crossesAt val="0"/>
        <c:auto val="1"/>
        <c:lblAlgn val="ctr"/>
        <c:lblOffset val="100"/>
        <c:noMultiLvlLbl val="0"/>
      </c:catAx>
      <c:valAx>
        <c:axId val="535344016"/>
        <c:scaling>
          <c:orientation val="minMax"/>
          <c:max val="1"/>
          <c:min val="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tr-TR"/>
                  <a:t>Percentage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535343688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Sayfa1!$B$1</c:f>
              <c:strCache>
                <c:ptCount val="1"/>
                <c:pt idx="0">
                  <c:v>Percentage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645-4A2B-AAF3-7866D15B021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645-4A2B-AAF3-7866D15B021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645-4A2B-AAF3-7866D15B021D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Sayfa1!$A$2:$A$4</c:f>
              <c:strCache>
                <c:ptCount val="3"/>
                <c:pt idx="0">
                  <c:v>Train</c:v>
                </c:pt>
                <c:pt idx="1">
                  <c:v>Valid</c:v>
                </c:pt>
                <c:pt idx="2">
                  <c:v>Test</c:v>
                </c:pt>
              </c:strCache>
            </c:strRef>
          </c:cat>
          <c:val>
            <c:numRef>
              <c:f>Sayfa1!$B$2:$B$4</c:f>
              <c:numCache>
                <c:formatCode>General</c:formatCode>
                <c:ptCount val="3"/>
                <c:pt idx="0">
                  <c:v>59.999978782662303</c:v>
                </c:pt>
                <c:pt idx="1">
                  <c:v>19.9999929275541</c:v>
                </c:pt>
                <c:pt idx="2">
                  <c:v>20.000028289783501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645-4A2B-AAF3-7866D15B02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Sayfa1!$B$1</c:f>
              <c:strCache>
                <c:ptCount val="1"/>
                <c:pt idx="0">
                  <c:v>Valid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Sayfa1!$A$2:$A$5</c:f>
              <c:strCache>
                <c:ptCount val="4"/>
                <c:pt idx="0">
                  <c:v>0.19</c:v>
                </c:pt>
                <c:pt idx="1">
                  <c:v>0.25</c:v>
                </c:pt>
                <c:pt idx="2">
                  <c:v>0.4</c:v>
                </c:pt>
                <c:pt idx="3">
                  <c:v>0.5</c:v>
                </c:pt>
              </c:strCache>
            </c:strRef>
          </c:cat>
          <c:val>
            <c:numRef>
              <c:f>Sayfa1!$B$2:$B$5</c:f>
              <c:numCache>
                <c:formatCode>0.00%</c:formatCode>
                <c:ptCount val="4"/>
                <c:pt idx="0">
                  <c:v>0.41</c:v>
                </c:pt>
                <c:pt idx="1">
                  <c:v>0.46100000000000002</c:v>
                </c:pt>
                <c:pt idx="2">
                  <c:v>0.53990000000000005</c:v>
                </c:pt>
                <c:pt idx="3">
                  <c:v>0.63200000000000001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3DC-49C7-A1B9-74F62602E2BD}"/>
            </c:ext>
          </c:extLst>
        </c:ser>
        <c:ser>
          <c:idx val="1"/>
          <c:order val="1"/>
          <c:tx>
            <c:strRef>
              <c:f>Sayfa1!$C$1</c:f>
              <c:strCache>
                <c:ptCount val="1"/>
                <c:pt idx="0">
                  <c:v>Test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1.7781749134368367E-2"/>
                  <c:y val="-0.1244685680330947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3DC-49C7-A1B9-74F62602E2BD}"/>
                </c:ext>
              </c:extLst>
            </c:dLbl>
            <c:dLbl>
              <c:idx val="1"/>
              <c:layout>
                <c:manualLayout>
                  <c:x val="-9.8201720093823303E-2"/>
                  <c:y val="-0.135960619364257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3DC-49C7-A1B9-74F62602E2BD}"/>
                </c:ext>
              </c:extLst>
            </c:dLbl>
            <c:dLbl>
              <c:idx val="2"/>
              <c:layout>
                <c:manualLayout>
                  <c:x val="-0.1227744889981012"/>
                  <c:y val="-8.616173026255265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3DC-49C7-A1B9-74F62602E2BD}"/>
                </c:ext>
              </c:extLst>
            </c:dLbl>
            <c:dLbl>
              <c:idx val="3"/>
              <c:layout>
                <c:manualLayout>
                  <c:x val="-0.12947615324472245"/>
                  <c:y val="-7.466967893139003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3DC-49C7-A1B9-74F62602E2B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Sayfa1!$A$2:$A$5</c:f>
              <c:strCache>
                <c:ptCount val="4"/>
                <c:pt idx="0">
                  <c:v>0.19</c:v>
                </c:pt>
                <c:pt idx="1">
                  <c:v>0.25</c:v>
                </c:pt>
                <c:pt idx="2">
                  <c:v>0.4</c:v>
                </c:pt>
                <c:pt idx="3">
                  <c:v>0.5</c:v>
                </c:pt>
              </c:strCache>
            </c:strRef>
          </c:cat>
          <c:val>
            <c:numRef>
              <c:f>Sayfa1!$C$2:$C$5</c:f>
              <c:numCache>
                <c:formatCode>0.00%</c:formatCode>
                <c:ptCount val="4"/>
                <c:pt idx="0">
                  <c:v>0.41299999999999998</c:v>
                </c:pt>
                <c:pt idx="1">
                  <c:v>0.46300000000000002</c:v>
                </c:pt>
                <c:pt idx="2">
                  <c:v>0.53969999999999996</c:v>
                </c:pt>
                <c:pt idx="3">
                  <c:v>0.63180000000000003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3DC-49C7-A1B9-74F62602E2BD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535343688"/>
        <c:axId val="535344016"/>
      </c:lineChart>
      <c:catAx>
        <c:axId val="5353436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tr-TR"/>
                  <a:t>Comtaniation</a:t>
                </a:r>
                <a:r>
                  <a:rPr lang="tr-TR" baseline="0"/>
                  <a:t> Value</a:t>
                </a:r>
                <a:endParaRPr lang="tr-T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535344016"/>
        <c:crossesAt val="0"/>
        <c:auto val="1"/>
        <c:lblAlgn val="ctr"/>
        <c:lblOffset val="100"/>
        <c:noMultiLvlLbl val="0"/>
      </c:catAx>
      <c:valAx>
        <c:axId val="535344016"/>
        <c:scaling>
          <c:orientation val="minMax"/>
          <c:max val="0.70000000000000007"/>
          <c:min val="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tr-TR"/>
                  <a:t>Percentage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535343688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36E1CB-36FD-4A5A-98EA-D645B518E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D476041-E225-46D8-9FB8-031B8B831E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A9C8247-706A-4B93-AA93-14B7C67B2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6DDF-5AA4-42A0-9F4F-AAC36048904D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58175E7-2475-4218-B379-139987FE8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5535934-7BD5-4603-BB88-2C09CC2CF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630CD-5BD7-4D72-98BF-B3C3064FD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99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4D466F-CF9E-49FD-85FA-152DD0C06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05364C1-BD71-4F8B-B768-5ACFE4ECC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05484CE-3344-48E7-8B1B-E5EF9C0B3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6DDF-5AA4-42A0-9F4F-AAC36048904D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50BA012-D2DA-4454-97BB-9145FB2B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E5A5F1F-9F36-4153-9B58-C4117819D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630CD-5BD7-4D72-98BF-B3C3064FD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82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37C065EE-1F29-41C0-9C3D-924D234240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61D67DAE-52E9-42A4-802A-3A2085BB8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0E19EF9-9F85-4F06-A3FD-401AEA0DA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6DDF-5AA4-42A0-9F4F-AAC36048904D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45C5686-7710-4FFC-8547-98515B65B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64C9D85-D2C1-4EFD-925C-30E6A68AF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630CD-5BD7-4D72-98BF-B3C3064FD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06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B8E6CF4-93C1-4BBB-A941-BBA2B8A76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7884F24-1084-476D-8960-FCBF012A9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90950F2-F4DC-4B30-A287-3D7A7A233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6DDF-5AA4-42A0-9F4F-AAC36048904D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5F73F9A-34BE-4D5A-AE5D-65B63C619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2E6AA4C-CD35-4651-82E6-428D1094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630CD-5BD7-4D72-98BF-B3C3064FD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57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BA9A92F-AE17-40D5-A62F-37C419ABC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7C4A881-D8FA-4A44-AFC6-F8D05EEF9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DC4783C-4BBD-4DC3-BE15-D451CD1D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6DDF-5AA4-42A0-9F4F-AAC36048904D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C87FD23-A0B4-47AB-95F4-D2C6C6DE7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FD9BA17-CC5E-422B-BE99-B6A15B6F2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630CD-5BD7-4D72-98BF-B3C3064FD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48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F859A94-4138-44A5-86CB-5582840EC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007936B-D8D2-4966-9F04-637FDBD5A8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B5B25F7-2836-498D-A999-B418AB59E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5D51837-AB59-4A03-B910-6295EE976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6DDF-5AA4-42A0-9F4F-AAC36048904D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23BCC15-0B7D-4BBD-80E6-684B80459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9C1B4CD-D971-49EA-BAEC-1C383A11A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630CD-5BD7-4D72-98BF-B3C3064FD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20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2423A42-F767-4466-AE50-403449348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0D0D82B-702D-474B-AD25-38B92E98A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A079D99-A3DD-4444-872F-4DE64CEA1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8FEBC288-A6B5-4EA9-8DAB-F6A910EB8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AB6E23A3-67AF-4AF0-8A02-12D1E4CE6D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D0779DFC-C2BB-4A4E-971C-6DE02E045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6DDF-5AA4-42A0-9F4F-AAC36048904D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117AA575-1E05-4357-878A-BC184866D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E52604B1-077D-4BBF-8EAE-46BD1C4EC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630CD-5BD7-4D72-98BF-B3C3064FD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57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046DA51-6FAB-4244-9E64-D476F188B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CF774721-04C8-479D-993B-22C0DFE26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6DDF-5AA4-42A0-9F4F-AAC36048904D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F2A2C207-5213-4462-A43C-94B2AAE41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41DC92E-1C37-4595-858F-8CC164546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630CD-5BD7-4D72-98BF-B3C3064FD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85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C5C8D7C-A88C-4505-B936-936357580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6DDF-5AA4-42A0-9F4F-AAC36048904D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A026C229-30E2-4A59-ACA3-5FBC73AC7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1C07A88-AECA-48BF-BBBB-C23E042CA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630CD-5BD7-4D72-98BF-B3C3064FD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02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BA68746-2C5E-40FF-9680-28F03CD52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F603DBC-DACB-4237-A892-1DC08501A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7B26BA2-7DC1-4A25-9E2B-1A708C894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46787F6-E26E-46B4-86AA-AD7DC79CD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6DDF-5AA4-42A0-9F4F-AAC36048904D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4611395-95EA-4268-B778-C4C90DA54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B0D7B64-A635-47F5-90F5-D5EF57876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630CD-5BD7-4D72-98BF-B3C3064FD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42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D850B5-0E4D-42FA-B76F-19E899BAE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930BC1F4-C5DF-472F-BA00-D1094FC468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64CC204-38EC-406F-A436-9A1B19B24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4E65F82-7C3A-4E5A-9C77-5B97D1F00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6DDF-5AA4-42A0-9F4F-AAC36048904D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AA9B290-83D8-459E-9882-4C71628E5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B429E22-7F03-49E8-991D-73CE4C9F9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630CD-5BD7-4D72-98BF-B3C3064FD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61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8FC9A661-1079-4D26-AD9B-77C3E63D2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447422E-C973-4216-BC04-9366FC9B5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0B851B6-36D4-402B-B15A-337E51A083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46DDF-5AA4-42A0-9F4F-AAC36048904D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843FF89-E96A-4714-A97E-83F57A7F5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F9EACDE-4D0F-436D-80C7-1DD9614823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630CD-5BD7-4D72-98BF-B3C3064FD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33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mailto:aycavanli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etin kutusu 6">
            <a:extLst>
              <a:ext uri="{FF2B5EF4-FFF2-40B4-BE49-F238E27FC236}">
                <a16:creationId xmlns:a16="http://schemas.microsoft.com/office/drawing/2014/main" id="{8EF8F472-94A9-46F0-B4B2-C6324D95AD6F}"/>
              </a:ext>
            </a:extLst>
          </p:cNvPr>
          <p:cNvSpPr txBox="1"/>
          <p:nvPr/>
        </p:nvSpPr>
        <p:spPr>
          <a:xfrm>
            <a:off x="2644966" y="171698"/>
            <a:ext cx="6902067" cy="6514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sz="2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T. C.</a:t>
            </a:r>
            <a:endParaRPr lang="tr-TR" sz="28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en-US" sz="2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ANKARA UNIVERSITY</a:t>
            </a:r>
            <a:endParaRPr lang="tr-TR" sz="28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en-US" sz="2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ENGINEERING FACULTY</a:t>
            </a:r>
            <a:endParaRPr lang="tr-TR" sz="28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64185" indent="-464185" algn="ctr">
              <a:spcAft>
                <a:spcPts val="800"/>
              </a:spcAft>
            </a:pPr>
            <a:r>
              <a:rPr lang="en-US" sz="2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COMPUTER ENGINEERING DEPARTMENT</a:t>
            </a:r>
            <a:endParaRPr lang="tr-TR" sz="28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en-US" sz="2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tr-TR" sz="28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en-US" sz="32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 INTRUSION DETECTION SYSTEM</a:t>
            </a:r>
            <a:endParaRPr lang="tr-TR" sz="32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en-US" sz="32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FOR NEW CYBER ATTACKS</a:t>
            </a:r>
            <a:endParaRPr lang="tr-TR" sz="32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endParaRPr lang="tr-TR" sz="28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en-US" sz="2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Ayça Nur VANLI</a:t>
            </a:r>
            <a:endParaRPr lang="tr-TR" sz="28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endParaRPr lang="tr-TR" sz="28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en-US" sz="2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SUPERVISOR</a:t>
            </a:r>
            <a:endParaRPr lang="tr-TR" sz="28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en-US" sz="2800" b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Asst. Prof. </a:t>
            </a:r>
            <a:r>
              <a:rPr lang="en-US" sz="2800" b="1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Ömer</a:t>
            </a:r>
            <a:r>
              <a:rPr lang="en-US" sz="2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Özgür</a:t>
            </a:r>
            <a:r>
              <a:rPr lang="en-US" sz="2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TANRIÖVER</a:t>
            </a:r>
            <a:endParaRPr lang="tr-TR" sz="28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Microsoft Tanıtımı - Ankara Üniversitesi Mühendislik Fakültesi">
            <a:extLst>
              <a:ext uri="{FF2B5EF4-FFF2-40B4-BE49-F238E27FC236}">
                <a16:creationId xmlns:a16="http://schemas.microsoft.com/office/drawing/2014/main" id="{C730DFC9-862C-4B89-8E66-BE451E888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8068" y="1881369"/>
            <a:ext cx="2787323" cy="278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ühendislik Fakültesi | Ankara Üniversitesi">
            <a:extLst>
              <a:ext uri="{FF2B5EF4-FFF2-40B4-BE49-F238E27FC236}">
                <a16:creationId xmlns:a16="http://schemas.microsoft.com/office/drawing/2014/main" id="{2A124735-A982-4A77-8EE8-B43B3DC01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08" y="1881369"/>
            <a:ext cx="2787323" cy="278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32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afik 16">
            <a:extLst>
              <a:ext uri="{FF2B5EF4-FFF2-40B4-BE49-F238E27FC236}">
                <a16:creationId xmlns:a16="http://schemas.microsoft.com/office/drawing/2014/main" id="{6D901EBE-2C23-4C48-8171-75D51ABC42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7512789"/>
              </p:ext>
            </p:extLst>
          </p:nvPr>
        </p:nvGraphicFramePr>
        <p:xfrm>
          <a:off x="920521" y="1050171"/>
          <a:ext cx="8918766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Başlık 1">
            <a:extLst>
              <a:ext uri="{FF2B5EF4-FFF2-40B4-BE49-F238E27FC236}">
                <a16:creationId xmlns:a16="http://schemas.microsoft.com/office/drawing/2014/main" id="{4A93B273-E047-4760-8E6C-710F9C77DC67}"/>
              </a:ext>
            </a:extLst>
          </p:cNvPr>
          <p:cNvSpPr txBox="1">
            <a:spLocks/>
          </p:cNvSpPr>
          <p:nvPr/>
        </p:nvSpPr>
        <p:spPr>
          <a:xfrm>
            <a:off x="341523" y="73820"/>
            <a:ext cx="6665205" cy="871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2. Host-</a:t>
            </a:r>
            <a:r>
              <a:rPr lang="tr-TR" dirty="0" err="1"/>
              <a:t>Based</a:t>
            </a:r>
            <a:r>
              <a:rPr lang="tr-TR" dirty="0"/>
              <a:t> IDS</a:t>
            </a:r>
            <a:endParaRPr lang="en-US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41E828C5-F8B8-489B-9774-9BD45EE60516}"/>
              </a:ext>
            </a:extLst>
          </p:cNvPr>
          <p:cNvSpPr txBox="1"/>
          <p:nvPr/>
        </p:nvSpPr>
        <p:spPr>
          <a:xfrm>
            <a:off x="10135518" y="2361178"/>
            <a:ext cx="1905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dirty="0"/>
              <a:t>FPR &lt; 0.2</a:t>
            </a:r>
            <a:endParaRPr lang="en-US" sz="3600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ADBC6DE8-4C84-4906-9D88-ADEEBC0550BE}"/>
              </a:ext>
            </a:extLst>
          </p:cNvPr>
          <p:cNvSpPr txBox="1"/>
          <p:nvPr/>
        </p:nvSpPr>
        <p:spPr>
          <a:xfrm>
            <a:off x="9839287" y="5574536"/>
            <a:ext cx="2338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/>
              <a:t>Increasing</a:t>
            </a:r>
            <a:r>
              <a:rPr lang="tr-TR" dirty="0"/>
              <a:t> </a:t>
            </a:r>
            <a:r>
              <a:rPr lang="tr-TR" dirty="0" err="1"/>
              <a:t>Threshold</a:t>
            </a:r>
            <a:r>
              <a:rPr lang="tr-TR" dirty="0"/>
              <a:t> in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Iteration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490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fik 3">
            <a:extLst>
              <a:ext uri="{FF2B5EF4-FFF2-40B4-BE49-F238E27FC236}">
                <a16:creationId xmlns:a16="http://schemas.microsoft.com/office/drawing/2014/main" id="{B8E0037D-F5A8-4910-A3C3-7B93EDC25C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8752301"/>
              </p:ext>
            </p:extLst>
          </p:nvPr>
        </p:nvGraphicFramePr>
        <p:xfrm>
          <a:off x="170761" y="945147"/>
          <a:ext cx="11850478" cy="5445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Başlık 1">
            <a:extLst>
              <a:ext uri="{FF2B5EF4-FFF2-40B4-BE49-F238E27FC236}">
                <a16:creationId xmlns:a16="http://schemas.microsoft.com/office/drawing/2014/main" id="{E69C82F7-D664-4002-94D7-0EE1BF5492BA}"/>
              </a:ext>
            </a:extLst>
          </p:cNvPr>
          <p:cNvSpPr txBox="1">
            <a:spLocks/>
          </p:cNvSpPr>
          <p:nvPr/>
        </p:nvSpPr>
        <p:spPr>
          <a:xfrm>
            <a:off x="341523" y="73820"/>
            <a:ext cx="6665205" cy="871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3. Network IDS</a:t>
            </a:r>
            <a:endParaRPr lang="en-US" dirty="0"/>
          </a:p>
        </p:txBody>
      </p:sp>
      <p:sp>
        <p:nvSpPr>
          <p:cNvPr id="10" name="İçerik Yer Tutucusu 2">
            <a:extLst>
              <a:ext uri="{FF2B5EF4-FFF2-40B4-BE49-F238E27FC236}">
                <a16:creationId xmlns:a16="http://schemas.microsoft.com/office/drawing/2014/main" id="{6DFE8CC0-C355-4C7F-AFAF-ECFFB436CB11}"/>
              </a:ext>
            </a:extLst>
          </p:cNvPr>
          <p:cNvSpPr txBox="1">
            <a:spLocks/>
          </p:cNvSpPr>
          <p:nvPr/>
        </p:nvSpPr>
        <p:spPr>
          <a:xfrm>
            <a:off x="657799" y="881220"/>
            <a:ext cx="2279573" cy="576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dirty="0"/>
              <a:t>CICIDS2017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962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İçerik Yer Tutucusu 3">
            <a:extLst>
              <a:ext uri="{FF2B5EF4-FFF2-40B4-BE49-F238E27FC236}">
                <a16:creationId xmlns:a16="http://schemas.microsoft.com/office/drawing/2014/main" id="{EE6438AF-2C9C-4F69-AC47-84EC746EF6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7751935"/>
              </p:ext>
            </p:extLst>
          </p:nvPr>
        </p:nvGraphicFramePr>
        <p:xfrm>
          <a:off x="5247700" y="881091"/>
          <a:ext cx="6389783" cy="5902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63249">
                  <a:extLst>
                    <a:ext uri="{9D8B030D-6E8A-4147-A177-3AD203B41FA5}">
                      <a16:colId xmlns:a16="http://schemas.microsoft.com/office/drawing/2014/main" val="3617038773"/>
                    </a:ext>
                  </a:extLst>
                </a:gridCol>
                <a:gridCol w="2526534">
                  <a:extLst>
                    <a:ext uri="{9D8B030D-6E8A-4147-A177-3AD203B41FA5}">
                      <a16:colId xmlns:a16="http://schemas.microsoft.com/office/drawing/2014/main" val="2971485289"/>
                    </a:ext>
                  </a:extLst>
                </a:gridCol>
              </a:tblGrid>
              <a:tr h="310258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>
                          <a:effectLst/>
                        </a:rPr>
                        <a:t>Label Name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>
                          <a:effectLst/>
                        </a:rPr>
                        <a:t>Number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34939"/>
                  </a:ext>
                </a:extLst>
              </a:tr>
              <a:tr h="310258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="0" dirty="0">
                          <a:effectLst/>
                        </a:rPr>
                        <a:t>Benign</a:t>
                      </a:r>
                      <a:endParaRPr lang="tr-TR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6967751"/>
                  </a:ext>
                </a:extLst>
              </a:tr>
              <a:tr h="310258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="0" dirty="0">
                          <a:effectLst/>
                        </a:rPr>
                        <a:t>DDoS</a:t>
                      </a:r>
                      <a:endParaRPr lang="tr-TR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dirty="0">
                          <a:effectLst/>
                        </a:rPr>
                        <a:t>2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0825570"/>
                  </a:ext>
                </a:extLst>
              </a:tr>
              <a:tr h="310258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="0">
                          <a:effectLst/>
                        </a:rPr>
                        <a:t>PortScan</a:t>
                      </a:r>
                      <a:endParaRPr lang="tr-TR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3137826"/>
                  </a:ext>
                </a:extLst>
              </a:tr>
              <a:tr h="310258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="0" dirty="0">
                          <a:effectLst/>
                        </a:rPr>
                        <a:t>Bot</a:t>
                      </a:r>
                      <a:endParaRPr lang="tr-TR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7126807"/>
                  </a:ext>
                </a:extLst>
              </a:tr>
              <a:tr h="310258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="0">
                          <a:effectLst/>
                        </a:rPr>
                        <a:t>Infiltration</a:t>
                      </a:r>
                      <a:endParaRPr lang="tr-TR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dirty="0">
                          <a:effectLst/>
                        </a:rPr>
                        <a:t>5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9134361"/>
                  </a:ext>
                </a:extLst>
              </a:tr>
              <a:tr h="310258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="0">
                          <a:effectLst/>
                        </a:rPr>
                        <a:t>Brute Force</a:t>
                      </a:r>
                      <a:endParaRPr lang="tr-TR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1943034"/>
                  </a:ext>
                </a:extLst>
              </a:tr>
              <a:tr h="310258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="0">
                          <a:effectLst/>
                        </a:rPr>
                        <a:t>XSS</a:t>
                      </a:r>
                      <a:endParaRPr lang="tr-TR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>
                          <a:effectLst/>
                        </a:rPr>
                        <a:t>7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2152390"/>
                  </a:ext>
                </a:extLst>
              </a:tr>
              <a:tr h="310258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="0" dirty="0">
                          <a:effectLst/>
                        </a:rPr>
                        <a:t>S</a:t>
                      </a:r>
                      <a:r>
                        <a:rPr lang="tr-TR" sz="1800" b="0" dirty="0">
                          <a:effectLst/>
                        </a:rPr>
                        <a:t>QL </a:t>
                      </a:r>
                      <a:r>
                        <a:rPr lang="en-US" sz="1800" b="0" dirty="0">
                          <a:effectLst/>
                        </a:rPr>
                        <a:t>Injection</a:t>
                      </a:r>
                      <a:endParaRPr lang="tr-TR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>
                          <a:effectLst/>
                        </a:rPr>
                        <a:t>8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6753185"/>
                  </a:ext>
                </a:extLst>
              </a:tr>
              <a:tr h="310258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="0">
                          <a:effectLst/>
                        </a:rPr>
                        <a:t>FTP-Patator</a:t>
                      </a:r>
                      <a:endParaRPr lang="tr-TR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>
                          <a:effectLst/>
                        </a:rPr>
                        <a:t>9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0665970"/>
                  </a:ext>
                </a:extLst>
              </a:tr>
              <a:tr h="310258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="0" dirty="0">
                          <a:effectLst/>
                        </a:rPr>
                        <a:t>SSH-Patator</a:t>
                      </a:r>
                      <a:endParaRPr lang="tr-TR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8301312"/>
                  </a:ext>
                </a:extLst>
              </a:tr>
              <a:tr h="310258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="0">
                          <a:effectLst/>
                        </a:rPr>
                        <a:t>DoS slowloris</a:t>
                      </a:r>
                      <a:endParaRPr lang="tr-TR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>
                          <a:effectLst/>
                        </a:rPr>
                        <a:t>11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5642963"/>
                  </a:ext>
                </a:extLst>
              </a:tr>
              <a:tr h="310258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="0">
                          <a:effectLst/>
                        </a:rPr>
                        <a:t>DoS slowhttptest</a:t>
                      </a:r>
                      <a:endParaRPr lang="tr-TR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>
                          <a:effectLst/>
                        </a:rPr>
                        <a:t>12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2123985"/>
                  </a:ext>
                </a:extLst>
              </a:tr>
              <a:tr h="310258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="0">
                          <a:effectLst/>
                        </a:rPr>
                        <a:t>DoS Hulk</a:t>
                      </a:r>
                      <a:endParaRPr lang="tr-TR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>
                          <a:effectLst/>
                        </a:rPr>
                        <a:t>13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4741685"/>
                  </a:ext>
                </a:extLst>
              </a:tr>
              <a:tr h="310258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="0">
                          <a:effectLst/>
                        </a:rPr>
                        <a:t>DoS GoldenEye</a:t>
                      </a:r>
                      <a:endParaRPr lang="tr-TR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>
                          <a:effectLst/>
                        </a:rPr>
                        <a:t>14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0334935"/>
                  </a:ext>
                </a:extLst>
              </a:tr>
              <a:tr h="310258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="0" dirty="0">
                          <a:effectLst/>
                        </a:rPr>
                        <a:t>Heartbleed</a:t>
                      </a:r>
                      <a:endParaRPr lang="tr-TR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dirty="0">
                          <a:effectLst/>
                        </a:rPr>
                        <a:t>15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7428914"/>
                  </a:ext>
                </a:extLst>
              </a:tr>
            </a:tbl>
          </a:graphicData>
        </a:graphic>
      </p:graphicFrame>
      <p:sp>
        <p:nvSpPr>
          <p:cNvPr id="6" name="Başlık 1">
            <a:extLst>
              <a:ext uri="{FF2B5EF4-FFF2-40B4-BE49-F238E27FC236}">
                <a16:creationId xmlns:a16="http://schemas.microsoft.com/office/drawing/2014/main" id="{CE605039-6C1E-4D95-B928-8F823D3B509E}"/>
              </a:ext>
            </a:extLst>
          </p:cNvPr>
          <p:cNvSpPr txBox="1">
            <a:spLocks/>
          </p:cNvSpPr>
          <p:nvPr/>
        </p:nvSpPr>
        <p:spPr>
          <a:xfrm>
            <a:off x="341523" y="73820"/>
            <a:ext cx="3624549" cy="871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3. Network IDS</a:t>
            </a:r>
            <a:endParaRPr lang="en-US" dirty="0"/>
          </a:p>
        </p:txBody>
      </p:sp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4AF0A52F-33B0-4177-8DA1-C7B0080CEEDF}"/>
              </a:ext>
            </a:extLst>
          </p:cNvPr>
          <p:cNvSpPr txBox="1">
            <a:spLocks/>
          </p:cNvSpPr>
          <p:nvPr/>
        </p:nvSpPr>
        <p:spPr>
          <a:xfrm>
            <a:off x="554517" y="1903098"/>
            <a:ext cx="4242872" cy="3051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tr-TR" sz="3600" dirty="0"/>
              <a:t>CICIDS2017</a:t>
            </a:r>
          </a:p>
          <a:p>
            <a:pPr>
              <a:lnSpc>
                <a:spcPct val="150000"/>
              </a:lnSpc>
            </a:pPr>
            <a:r>
              <a:rPr lang="tr-TR" sz="3600" dirty="0" err="1"/>
              <a:t>Isolation</a:t>
            </a:r>
            <a:r>
              <a:rPr lang="tr-TR" sz="3600" dirty="0"/>
              <a:t> </a:t>
            </a:r>
            <a:r>
              <a:rPr lang="tr-TR" sz="3600" dirty="0" err="1"/>
              <a:t>Forest</a:t>
            </a:r>
            <a:r>
              <a:rPr lang="tr-TR" sz="3600" dirty="0"/>
              <a:t> </a:t>
            </a:r>
            <a:r>
              <a:rPr lang="tr-TR" sz="3600" dirty="0" err="1"/>
              <a:t>for</a:t>
            </a:r>
            <a:r>
              <a:rPr lang="tr-TR" sz="3600" dirty="0"/>
              <a:t> </a:t>
            </a:r>
            <a:r>
              <a:rPr lang="tr-TR" sz="3600" dirty="0" err="1"/>
              <a:t>Anomaly</a:t>
            </a:r>
            <a:r>
              <a:rPr lang="tr-TR" sz="3600" dirty="0"/>
              <a:t> </a:t>
            </a:r>
            <a:r>
              <a:rPr lang="tr-TR" sz="3600" dirty="0" err="1"/>
              <a:t>Detection</a:t>
            </a:r>
            <a:endParaRPr lang="tr-TR" sz="3600" dirty="0"/>
          </a:p>
          <a:p>
            <a:pPr>
              <a:lnSpc>
                <a:spcPct val="150000"/>
              </a:lnSpc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91535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İçerik Yer Tutucusu 3">
            <a:extLst>
              <a:ext uri="{FF2B5EF4-FFF2-40B4-BE49-F238E27FC236}">
                <a16:creationId xmlns:a16="http://schemas.microsoft.com/office/drawing/2014/main" id="{3CE119A3-F131-41DF-B6E8-C83CC1A5D2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5461398"/>
              </p:ext>
            </p:extLst>
          </p:nvPr>
        </p:nvGraphicFramePr>
        <p:xfrm>
          <a:off x="220343" y="1934626"/>
          <a:ext cx="3635562" cy="3463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o 5">
            <a:extLst>
              <a:ext uri="{FF2B5EF4-FFF2-40B4-BE49-F238E27FC236}">
                <a16:creationId xmlns:a16="http://schemas.microsoft.com/office/drawing/2014/main" id="{A0036293-5DF1-4671-B85C-1895AF6AA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831310"/>
              </p:ext>
            </p:extLst>
          </p:nvPr>
        </p:nvGraphicFramePr>
        <p:xfrm>
          <a:off x="3613533" y="2331518"/>
          <a:ext cx="8435242" cy="2459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8910">
                  <a:extLst>
                    <a:ext uri="{9D8B030D-6E8A-4147-A177-3AD203B41FA5}">
                      <a16:colId xmlns:a16="http://schemas.microsoft.com/office/drawing/2014/main" val="3515242299"/>
                    </a:ext>
                  </a:extLst>
                </a:gridCol>
                <a:gridCol w="1705020">
                  <a:extLst>
                    <a:ext uri="{9D8B030D-6E8A-4147-A177-3AD203B41FA5}">
                      <a16:colId xmlns:a16="http://schemas.microsoft.com/office/drawing/2014/main" val="539356496"/>
                    </a:ext>
                  </a:extLst>
                </a:gridCol>
                <a:gridCol w="1951627">
                  <a:extLst>
                    <a:ext uri="{9D8B030D-6E8A-4147-A177-3AD203B41FA5}">
                      <a16:colId xmlns:a16="http://schemas.microsoft.com/office/drawing/2014/main" val="2956557714"/>
                    </a:ext>
                  </a:extLst>
                </a:gridCol>
                <a:gridCol w="3779685">
                  <a:extLst>
                    <a:ext uri="{9D8B030D-6E8A-4147-A177-3AD203B41FA5}">
                      <a16:colId xmlns:a16="http://schemas.microsoft.com/office/drawing/2014/main" val="657383297"/>
                    </a:ext>
                  </a:extLst>
                </a:gridCol>
              </a:tblGrid>
              <a:tr h="730287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Data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Benign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Samples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Attack </a:t>
                      </a:r>
                      <a:r>
                        <a:rPr lang="tr-TR" dirty="0" err="1"/>
                        <a:t>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="1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Malicious Ratio (Contamination Ratio)</a:t>
                      </a:r>
                      <a:endParaRPr lang="tr-TR" sz="1600" b="1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7037156"/>
                  </a:ext>
                </a:extLst>
              </a:tr>
              <a:tr h="576455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Train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2,3,4,5,6,7,8,9,10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%15.25450159</a:t>
                      </a:r>
                      <a:endParaRPr lang="tr-TR" sz="1600" b="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6510070"/>
                  </a:ext>
                </a:extLst>
              </a:tr>
              <a:tr h="576455"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Valid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10,11,12,13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%46.10078401</a:t>
                      </a:r>
                      <a:endParaRPr lang="tr-TR" sz="1600" b="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3116206"/>
                  </a:ext>
                </a:extLst>
              </a:tr>
              <a:tr h="576455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13,14,15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%14.04246701</a:t>
                      </a:r>
                      <a:endParaRPr lang="tr-TR" sz="1600" b="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0333277"/>
                  </a:ext>
                </a:extLst>
              </a:tr>
            </a:tbl>
          </a:graphicData>
        </a:graphic>
      </p:graphicFrame>
      <p:sp>
        <p:nvSpPr>
          <p:cNvPr id="8" name="Başlık 1">
            <a:extLst>
              <a:ext uri="{FF2B5EF4-FFF2-40B4-BE49-F238E27FC236}">
                <a16:creationId xmlns:a16="http://schemas.microsoft.com/office/drawing/2014/main" id="{3035CAB5-8C85-434B-961D-B97173F4AA16}"/>
              </a:ext>
            </a:extLst>
          </p:cNvPr>
          <p:cNvSpPr txBox="1">
            <a:spLocks/>
          </p:cNvSpPr>
          <p:nvPr/>
        </p:nvSpPr>
        <p:spPr>
          <a:xfrm>
            <a:off x="341522" y="73820"/>
            <a:ext cx="5607586" cy="871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3.1. </a:t>
            </a:r>
            <a:r>
              <a:rPr lang="tr-TR" dirty="0" err="1"/>
              <a:t>Distinctive</a:t>
            </a:r>
            <a:r>
              <a:rPr lang="tr-TR" dirty="0"/>
              <a:t> Data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704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fik 3">
            <a:extLst>
              <a:ext uri="{FF2B5EF4-FFF2-40B4-BE49-F238E27FC236}">
                <a16:creationId xmlns:a16="http://schemas.microsoft.com/office/drawing/2014/main" id="{38620B69-0FBA-4550-8C36-7D37E7DD96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6416357"/>
              </p:ext>
            </p:extLst>
          </p:nvPr>
        </p:nvGraphicFramePr>
        <p:xfrm>
          <a:off x="1453145" y="945146"/>
          <a:ext cx="8991926" cy="5266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Başlık 1">
            <a:extLst>
              <a:ext uri="{FF2B5EF4-FFF2-40B4-BE49-F238E27FC236}">
                <a16:creationId xmlns:a16="http://schemas.microsoft.com/office/drawing/2014/main" id="{B3FD26F6-1F07-4076-995A-BD5B0668A710}"/>
              </a:ext>
            </a:extLst>
          </p:cNvPr>
          <p:cNvSpPr txBox="1">
            <a:spLocks/>
          </p:cNvSpPr>
          <p:nvPr/>
        </p:nvSpPr>
        <p:spPr>
          <a:xfrm>
            <a:off x="341522" y="73820"/>
            <a:ext cx="5607586" cy="871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3.1. </a:t>
            </a:r>
            <a:r>
              <a:rPr lang="tr-TR" dirty="0" err="1"/>
              <a:t>Distinctive</a:t>
            </a:r>
            <a:r>
              <a:rPr lang="tr-TR" dirty="0"/>
              <a:t> Data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38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2A27DDB-ED42-485C-8947-42B1D03AC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082" y="1701831"/>
            <a:ext cx="5132942" cy="928592"/>
          </a:xfrm>
        </p:spPr>
        <p:txBody>
          <a:bodyPr/>
          <a:lstStyle/>
          <a:p>
            <a:pPr marL="0" indent="0">
              <a:buNone/>
            </a:pPr>
            <a:r>
              <a:rPr lang="tr-TR" dirty="0" err="1"/>
              <a:t>Interesting</a:t>
            </a:r>
            <a:r>
              <a:rPr lang="tr-TR" dirty="0"/>
              <a:t> Point:</a:t>
            </a:r>
          </a:p>
        </p:txBody>
      </p:sp>
      <p:graphicFrame>
        <p:nvGraphicFramePr>
          <p:cNvPr id="2" name="Tablo 4">
            <a:extLst>
              <a:ext uri="{FF2B5EF4-FFF2-40B4-BE49-F238E27FC236}">
                <a16:creationId xmlns:a16="http://schemas.microsoft.com/office/drawing/2014/main" id="{D26A1847-D298-4615-AD09-1C89429C8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658620"/>
              </p:ext>
            </p:extLst>
          </p:nvPr>
        </p:nvGraphicFramePr>
        <p:xfrm>
          <a:off x="176533" y="2630423"/>
          <a:ext cx="11838934" cy="2055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718">
                  <a:extLst>
                    <a:ext uri="{9D8B030D-6E8A-4147-A177-3AD203B41FA5}">
                      <a16:colId xmlns:a16="http://schemas.microsoft.com/office/drawing/2014/main" val="788918848"/>
                    </a:ext>
                  </a:extLst>
                </a:gridCol>
                <a:gridCol w="1671448">
                  <a:extLst>
                    <a:ext uri="{9D8B030D-6E8A-4147-A177-3AD203B41FA5}">
                      <a16:colId xmlns:a16="http://schemas.microsoft.com/office/drawing/2014/main" val="2868865117"/>
                    </a:ext>
                  </a:extLst>
                </a:gridCol>
                <a:gridCol w="2687191">
                  <a:extLst>
                    <a:ext uri="{9D8B030D-6E8A-4147-A177-3AD203B41FA5}">
                      <a16:colId xmlns:a16="http://schemas.microsoft.com/office/drawing/2014/main" val="4220495436"/>
                    </a:ext>
                  </a:extLst>
                </a:gridCol>
                <a:gridCol w="2919089">
                  <a:extLst>
                    <a:ext uri="{9D8B030D-6E8A-4147-A177-3AD203B41FA5}">
                      <a16:colId xmlns:a16="http://schemas.microsoft.com/office/drawing/2014/main" val="83228952"/>
                    </a:ext>
                  </a:extLst>
                </a:gridCol>
                <a:gridCol w="3511488">
                  <a:extLst>
                    <a:ext uri="{9D8B030D-6E8A-4147-A177-3AD203B41FA5}">
                      <a16:colId xmlns:a16="http://schemas.microsoft.com/office/drawing/2014/main" val="2159857541"/>
                    </a:ext>
                  </a:extLst>
                </a:gridCol>
              </a:tblGrid>
              <a:tr h="729594"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Data Set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Main Attack </a:t>
                      </a:r>
                      <a:r>
                        <a:rPr lang="tr-TR" sz="2000" dirty="0" err="1"/>
                        <a:t>Type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Main Attack </a:t>
                      </a:r>
                      <a:r>
                        <a:rPr lang="tr-TR" sz="2000" dirty="0" err="1"/>
                        <a:t>Type</a:t>
                      </a:r>
                      <a:r>
                        <a:rPr lang="tr-TR" sz="2000" dirty="0"/>
                        <a:t> </a:t>
                      </a:r>
                      <a:r>
                        <a:rPr lang="tr-TR" sz="2000" dirty="0" err="1"/>
                        <a:t>Percentage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 err="1"/>
                        <a:t>Intersection</a:t>
                      </a:r>
                      <a:r>
                        <a:rPr lang="tr-TR" sz="2000" dirty="0"/>
                        <a:t> </a:t>
                      </a:r>
                      <a:r>
                        <a:rPr lang="tr-TR" sz="2000" dirty="0" err="1"/>
                        <a:t>with</a:t>
                      </a:r>
                      <a:r>
                        <a:rPr lang="tr-TR" sz="2000" dirty="0"/>
                        <a:t> Train Data Set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 err="1"/>
                        <a:t>Intersection</a:t>
                      </a:r>
                      <a:r>
                        <a:rPr lang="tr-TR" sz="2000" dirty="0"/>
                        <a:t> Attack </a:t>
                      </a:r>
                      <a:r>
                        <a:rPr lang="tr-TR" sz="2000" dirty="0" err="1"/>
                        <a:t>with</a:t>
                      </a:r>
                      <a:r>
                        <a:rPr lang="tr-TR" sz="2000" dirty="0"/>
                        <a:t> Train Data Set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175779"/>
                  </a:ext>
                </a:extLst>
              </a:tr>
              <a:tr h="662974"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Valid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DoS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%98,61915003397208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%0,0138084996602792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SSH-Patator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398053"/>
                  </a:ext>
                </a:extLst>
              </a:tr>
              <a:tr h="662974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DoS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%99,98155167208936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%0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None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201764"/>
                  </a:ext>
                </a:extLst>
              </a:tr>
            </a:tbl>
          </a:graphicData>
        </a:graphic>
      </p:graphicFrame>
      <p:sp>
        <p:nvSpPr>
          <p:cNvPr id="7" name="Başlık 1">
            <a:extLst>
              <a:ext uri="{FF2B5EF4-FFF2-40B4-BE49-F238E27FC236}">
                <a16:creationId xmlns:a16="http://schemas.microsoft.com/office/drawing/2014/main" id="{D6709B23-5C33-4F61-AC3D-963BB2D4D174}"/>
              </a:ext>
            </a:extLst>
          </p:cNvPr>
          <p:cNvSpPr txBox="1">
            <a:spLocks/>
          </p:cNvSpPr>
          <p:nvPr/>
        </p:nvSpPr>
        <p:spPr>
          <a:xfrm>
            <a:off x="341522" y="73820"/>
            <a:ext cx="5607586" cy="871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3.1. </a:t>
            </a:r>
            <a:r>
              <a:rPr lang="tr-TR" dirty="0" err="1"/>
              <a:t>Distinctive</a:t>
            </a:r>
            <a:r>
              <a:rPr lang="tr-TR" dirty="0"/>
              <a:t> Data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050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B27526FB-69C7-4E62-81B7-B15848D39FF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87" y="1770256"/>
            <a:ext cx="5887313" cy="3615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8D1D0138-9E49-4945-B798-805932BE6A2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464" y="1771410"/>
            <a:ext cx="6011536" cy="361583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Başlık 1">
            <a:extLst>
              <a:ext uri="{FF2B5EF4-FFF2-40B4-BE49-F238E27FC236}">
                <a16:creationId xmlns:a16="http://schemas.microsoft.com/office/drawing/2014/main" id="{11F3B454-CB78-4022-9665-E115BE864EFE}"/>
              </a:ext>
            </a:extLst>
          </p:cNvPr>
          <p:cNvSpPr txBox="1">
            <a:spLocks/>
          </p:cNvSpPr>
          <p:nvPr/>
        </p:nvSpPr>
        <p:spPr>
          <a:xfrm>
            <a:off x="341522" y="73820"/>
            <a:ext cx="5607586" cy="871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3.1. </a:t>
            </a:r>
            <a:r>
              <a:rPr lang="tr-TR" dirty="0" err="1"/>
              <a:t>Distinctive</a:t>
            </a:r>
            <a:r>
              <a:rPr lang="tr-TR" dirty="0"/>
              <a:t> Data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43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fik 3">
            <a:extLst>
              <a:ext uri="{FF2B5EF4-FFF2-40B4-BE49-F238E27FC236}">
                <a16:creationId xmlns:a16="http://schemas.microsoft.com/office/drawing/2014/main" id="{CF3EA996-A541-4278-A1C5-DA5D1C051B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4973474"/>
              </p:ext>
            </p:extLst>
          </p:nvPr>
        </p:nvGraphicFramePr>
        <p:xfrm>
          <a:off x="0" y="1927306"/>
          <a:ext cx="5076756" cy="3785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Başlık 1">
            <a:extLst>
              <a:ext uri="{FF2B5EF4-FFF2-40B4-BE49-F238E27FC236}">
                <a16:creationId xmlns:a16="http://schemas.microsoft.com/office/drawing/2014/main" id="{F529E7E1-B344-4C1F-9D33-00ABB181BE1E}"/>
              </a:ext>
            </a:extLst>
          </p:cNvPr>
          <p:cNvSpPr txBox="1">
            <a:spLocks/>
          </p:cNvSpPr>
          <p:nvPr/>
        </p:nvSpPr>
        <p:spPr>
          <a:xfrm>
            <a:off x="341522" y="73820"/>
            <a:ext cx="5607586" cy="871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3.2. </a:t>
            </a:r>
            <a:r>
              <a:rPr lang="tr-TR" dirty="0" err="1"/>
              <a:t>Inclusive</a:t>
            </a:r>
            <a:r>
              <a:rPr lang="tr-TR" dirty="0"/>
              <a:t> Data Set</a:t>
            </a:r>
            <a:endParaRPr lang="en-US" dirty="0"/>
          </a:p>
        </p:txBody>
      </p:sp>
      <p:graphicFrame>
        <p:nvGraphicFramePr>
          <p:cNvPr id="2" name="Tablo 1">
            <a:extLst>
              <a:ext uri="{FF2B5EF4-FFF2-40B4-BE49-F238E27FC236}">
                <a16:creationId xmlns:a16="http://schemas.microsoft.com/office/drawing/2014/main" id="{81921F1E-73AD-490D-A51B-05C9737F1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867068"/>
              </p:ext>
            </p:extLst>
          </p:nvPr>
        </p:nvGraphicFramePr>
        <p:xfrm>
          <a:off x="4691166" y="837281"/>
          <a:ext cx="7344578" cy="58576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34864">
                  <a:extLst>
                    <a:ext uri="{9D8B030D-6E8A-4147-A177-3AD203B41FA5}">
                      <a16:colId xmlns:a16="http://schemas.microsoft.com/office/drawing/2014/main" val="1899621600"/>
                    </a:ext>
                  </a:extLst>
                </a:gridCol>
                <a:gridCol w="1834864">
                  <a:extLst>
                    <a:ext uri="{9D8B030D-6E8A-4147-A177-3AD203B41FA5}">
                      <a16:colId xmlns:a16="http://schemas.microsoft.com/office/drawing/2014/main" val="1862455492"/>
                    </a:ext>
                  </a:extLst>
                </a:gridCol>
                <a:gridCol w="1837425">
                  <a:extLst>
                    <a:ext uri="{9D8B030D-6E8A-4147-A177-3AD203B41FA5}">
                      <a16:colId xmlns:a16="http://schemas.microsoft.com/office/drawing/2014/main" val="3662260426"/>
                    </a:ext>
                  </a:extLst>
                </a:gridCol>
                <a:gridCol w="1837425">
                  <a:extLst>
                    <a:ext uri="{9D8B030D-6E8A-4147-A177-3AD203B41FA5}">
                      <a16:colId xmlns:a16="http://schemas.microsoft.com/office/drawing/2014/main" val="2926877610"/>
                    </a:ext>
                  </a:extLst>
                </a:gridCol>
              </a:tblGrid>
              <a:tr h="344569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dirty="0">
                          <a:effectLst/>
                        </a:rPr>
                        <a:t>Label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04" marR="53604" marT="0" marB="0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>
                          <a:effectLst/>
                        </a:rPr>
                        <a:t>Train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04" marR="53604" marT="0" marB="0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>
                          <a:effectLst/>
                        </a:rPr>
                        <a:t>Valid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04" marR="53604" marT="0" marB="0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>
                          <a:effectLst/>
                        </a:rPr>
                        <a:t>Test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04" marR="53604" marT="0" marB="0"/>
                </a:tc>
                <a:extLst>
                  <a:ext uri="{0D108BD9-81ED-4DB2-BD59-A6C34878D82A}">
                    <a16:rowId xmlns:a16="http://schemas.microsoft.com/office/drawing/2014/main" val="3514730191"/>
                  </a:ext>
                </a:extLst>
              </a:tr>
              <a:tr h="344569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="0" dirty="0">
                          <a:effectLst/>
                        </a:rPr>
                        <a:t>Benign</a:t>
                      </a:r>
                      <a:endParaRPr lang="tr-TR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04" marR="53604" marT="0" marB="0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>
                          <a:effectLst/>
                        </a:rPr>
                        <a:t>1363105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04" marR="53604" marT="0" marB="0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>
                          <a:effectLst/>
                        </a:rPr>
                        <a:t>454126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04" marR="53604" marT="0" marB="0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>
                          <a:effectLst/>
                        </a:rPr>
                        <a:t>454089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04" marR="53604" marT="0" marB="0"/>
                </a:tc>
                <a:extLst>
                  <a:ext uri="{0D108BD9-81ED-4DB2-BD59-A6C34878D82A}">
                    <a16:rowId xmlns:a16="http://schemas.microsoft.com/office/drawing/2014/main" val="922307497"/>
                  </a:ext>
                </a:extLst>
              </a:tr>
              <a:tr h="344569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="0" dirty="0">
                          <a:effectLst/>
                        </a:rPr>
                        <a:t>DDoS</a:t>
                      </a:r>
                      <a:endParaRPr lang="tr-TR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04" marR="53604" marT="0" marB="0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>
                          <a:effectLst/>
                        </a:rPr>
                        <a:t>76789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04" marR="53604" marT="0" marB="0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>
                          <a:effectLst/>
                        </a:rPr>
                        <a:t>25648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04" marR="53604" marT="0" marB="0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>
                          <a:effectLst/>
                        </a:rPr>
                        <a:t>25588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04" marR="53604" marT="0" marB="0"/>
                </a:tc>
                <a:extLst>
                  <a:ext uri="{0D108BD9-81ED-4DB2-BD59-A6C34878D82A}">
                    <a16:rowId xmlns:a16="http://schemas.microsoft.com/office/drawing/2014/main" val="231288919"/>
                  </a:ext>
                </a:extLst>
              </a:tr>
              <a:tr h="344569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="0" dirty="0" err="1">
                          <a:effectLst/>
                        </a:rPr>
                        <a:t>PortScan</a:t>
                      </a:r>
                      <a:endParaRPr lang="tr-TR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04" marR="53604" marT="0" marB="0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>
                          <a:effectLst/>
                        </a:rPr>
                        <a:t>95220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04" marR="53604" marT="0" marB="0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>
                          <a:effectLst/>
                        </a:rPr>
                        <a:t>31872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04" marR="53604" marT="0" marB="0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>
                          <a:effectLst/>
                        </a:rPr>
                        <a:t>31712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04" marR="53604" marT="0" marB="0"/>
                </a:tc>
                <a:extLst>
                  <a:ext uri="{0D108BD9-81ED-4DB2-BD59-A6C34878D82A}">
                    <a16:rowId xmlns:a16="http://schemas.microsoft.com/office/drawing/2014/main" val="3892546503"/>
                  </a:ext>
                </a:extLst>
              </a:tr>
              <a:tr h="344569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="0" dirty="0">
                          <a:effectLst/>
                        </a:rPr>
                        <a:t>Bot</a:t>
                      </a:r>
                      <a:endParaRPr lang="tr-TR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04" marR="53604" marT="0" marB="0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dirty="0">
                          <a:effectLst/>
                        </a:rPr>
                        <a:t>1204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04" marR="53604" marT="0" marB="0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dirty="0">
                          <a:effectLst/>
                        </a:rPr>
                        <a:t>366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04" marR="53604" marT="0" marB="0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>
                          <a:effectLst/>
                        </a:rPr>
                        <a:t>386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04" marR="53604" marT="0" marB="0"/>
                </a:tc>
                <a:extLst>
                  <a:ext uri="{0D108BD9-81ED-4DB2-BD59-A6C34878D82A}">
                    <a16:rowId xmlns:a16="http://schemas.microsoft.com/office/drawing/2014/main" val="1820105546"/>
                  </a:ext>
                </a:extLst>
              </a:tr>
              <a:tr h="344569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="0" dirty="0">
                          <a:effectLst/>
                        </a:rPr>
                        <a:t>Infiltration</a:t>
                      </a:r>
                      <a:endParaRPr lang="tr-TR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04" marR="53604" marT="0" marB="0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>
                          <a:effectLst/>
                        </a:rPr>
                        <a:t>22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04" marR="53604" marT="0" marB="0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>
                          <a:effectLst/>
                        </a:rPr>
                        <a:t>9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04" marR="53604" marT="0" marB="0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04" marR="53604" marT="0" marB="0"/>
                </a:tc>
                <a:extLst>
                  <a:ext uri="{0D108BD9-81ED-4DB2-BD59-A6C34878D82A}">
                    <a16:rowId xmlns:a16="http://schemas.microsoft.com/office/drawing/2014/main" val="288678063"/>
                  </a:ext>
                </a:extLst>
              </a:tr>
              <a:tr h="344569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="0" dirty="0">
                          <a:effectLst/>
                        </a:rPr>
                        <a:t>Brute Force</a:t>
                      </a:r>
                      <a:endParaRPr lang="tr-TR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04" marR="53604" marT="0" marB="0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>
                          <a:effectLst/>
                        </a:rPr>
                        <a:t>929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04" marR="53604" marT="0" marB="0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>
                          <a:effectLst/>
                        </a:rPr>
                        <a:t>287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04" marR="53604" marT="0" marB="0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>
                          <a:effectLst/>
                        </a:rPr>
                        <a:t>291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04" marR="53604" marT="0" marB="0"/>
                </a:tc>
                <a:extLst>
                  <a:ext uri="{0D108BD9-81ED-4DB2-BD59-A6C34878D82A}">
                    <a16:rowId xmlns:a16="http://schemas.microsoft.com/office/drawing/2014/main" val="3036586467"/>
                  </a:ext>
                </a:extLst>
              </a:tr>
              <a:tr h="344569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="0" dirty="0">
                          <a:effectLst/>
                        </a:rPr>
                        <a:t>XSS</a:t>
                      </a:r>
                      <a:endParaRPr lang="tr-TR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04" marR="53604" marT="0" marB="0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dirty="0">
                          <a:effectLst/>
                        </a:rPr>
                        <a:t>383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04" marR="53604" marT="0" marB="0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>
                          <a:effectLst/>
                        </a:rPr>
                        <a:t>147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04" marR="53604" marT="0" marB="0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>
                          <a:effectLst/>
                        </a:rPr>
                        <a:t>122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04" marR="53604" marT="0" marB="0"/>
                </a:tc>
                <a:extLst>
                  <a:ext uri="{0D108BD9-81ED-4DB2-BD59-A6C34878D82A}">
                    <a16:rowId xmlns:a16="http://schemas.microsoft.com/office/drawing/2014/main" val="2411106322"/>
                  </a:ext>
                </a:extLst>
              </a:tr>
              <a:tr h="344569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="0">
                          <a:effectLst/>
                        </a:rPr>
                        <a:t>Sql Injection</a:t>
                      </a:r>
                      <a:endParaRPr lang="tr-TR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04" marR="53604" marT="0" marB="0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dirty="0">
                          <a:effectLst/>
                        </a:rPr>
                        <a:t>10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04" marR="53604" marT="0" marB="0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04" marR="53604" marT="0" marB="0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04" marR="53604" marT="0" marB="0"/>
                </a:tc>
                <a:extLst>
                  <a:ext uri="{0D108BD9-81ED-4DB2-BD59-A6C34878D82A}">
                    <a16:rowId xmlns:a16="http://schemas.microsoft.com/office/drawing/2014/main" val="822331824"/>
                  </a:ext>
                </a:extLst>
              </a:tr>
              <a:tr h="344569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="0" dirty="0">
                          <a:effectLst/>
                        </a:rPr>
                        <a:t>FTP-Patator</a:t>
                      </a:r>
                      <a:endParaRPr lang="tr-TR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04" marR="53604" marT="0" marB="0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>
                          <a:effectLst/>
                        </a:rPr>
                        <a:t>4804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04" marR="53604" marT="0" marB="0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dirty="0">
                          <a:effectLst/>
                        </a:rPr>
                        <a:t>1561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04" marR="53604" marT="0" marB="0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>
                          <a:effectLst/>
                        </a:rPr>
                        <a:t>1570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04" marR="53604" marT="0" marB="0"/>
                </a:tc>
                <a:extLst>
                  <a:ext uri="{0D108BD9-81ED-4DB2-BD59-A6C34878D82A}">
                    <a16:rowId xmlns:a16="http://schemas.microsoft.com/office/drawing/2014/main" val="3926699323"/>
                  </a:ext>
                </a:extLst>
              </a:tr>
              <a:tr h="344569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="0" dirty="0">
                          <a:effectLst/>
                        </a:rPr>
                        <a:t>SSH-Patator</a:t>
                      </a:r>
                      <a:endParaRPr lang="tr-TR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04" marR="53604" marT="0" marB="0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>
                          <a:effectLst/>
                        </a:rPr>
                        <a:t>3514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04" marR="53604" marT="0" marB="0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dirty="0">
                          <a:effectLst/>
                        </a:rPr>
                        <a:t>1141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04" marR="53604" marT="0" marB="0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>
                          <a:effectLst/>
                        </a:rPr>
                        <a:t>1242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04" marR="53604" marT="0" marB="0"/>
                </a:tc>
                <a:extLst>
                  <a:ext uri="{0D108BD9-81ED-4DB2-BD59-A6C34878D82A}">
                    <a16:rowId xmlns:a16="http://schemas.microsoft.com/office/drawing/2014/main" val="375691049"/>
                  </a:ext>
                </a:extLst>
              </a:tr>
              <a:tr h="344569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="0" dirty="0">
                          <a:effectLst/>
                        </a:rPr>
                        <a:t>DoS </a:t>
                      </a:r>
                      <a:r>
                        <a:rPr lang="en-US" sz="1600" b="0" dirty="0" err="1">
                          <a:effectLst/>
                        </a:rPr>
                        <a:t>slowloris</a:t>
                      </a:r>
                      <a:endParaRPr lang="tr-TR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04" marR="53604" marT="0" marB="0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>
                          <a:effectLst/>
                        </a:rPr>
                        <a:t>3473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04" marR="53604" marT="0" marB="0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dirty="0">
                          <a:effectLst/>
                        </a:rPr>
                        <a:t>1177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04" marR="53604" marT="0" marB="0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>
                          <a:effectLst/>
                        </a:rPr>
                        <a:t>1146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04" marR="53604" marT="0" marB="0"/>
                </a:tc>
                <a:extLst>
                  <a:ext uri="{0D108BD9-81ED-4DB2-BD59-A6C34878D82A}">
                    <a16:rowId xmlns:a16="http://schemas.microsoft.com/office/drawing/2014/main" val="1126554373"/>
                  </a:ext>
                </a:extLst>
              </a:tr>
              <a:tr h="344569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="0" dirty="0">
                          <a:effectLst/>
                        </a:rPr>
                        <a:t>DoS </a:t>
                      </a:r>
                      <a:r>
                        <a:rPr lang="en-US" sz="1600" b="0" dirty="0" err="1">
                          <a:effectLst/>
                        </a:rPr>
                        <a:t>slowhttptest</a:t>
                      </a:r>
                      <a:endParaRPr lang="tr-TR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04" marR="53604" marT="0" marB="0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>
                          <a:effectLst/>
                        </a:rPr>
                        <a:t>3280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04" marR="53604" marT="0" marB="0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dirty="0">
                          <a:effectLst/>
                        </a:rPr>
                        <a:t>1116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04" marR="53604" marT="0" marB="0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>
                          <a:effectLst/>
                        </a:rPr>
                        <a:t>1103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04" marR="53604" marT="0" marB="0"/>
                </a:tc>
                <a:extLst>
                  <a:ext uri="{0D108BD9-81ED-4DB2-BD59-A6C34878D82A}">
                    <a16:rowId xmlns:a16="http://schemas.microsoft.com/office/drawing/2014/main" val="68752072"/>
                  </a:ext>
                </a:extLst>
              </a:tr>
              <a:tr h="344569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="0" dirty="0">
                          <a:effectLst/>
                        </a:rPr>
                        <a:t>DoS Hulk</a:t>
                      </a:r>
                      <a:endParaRPr lang="tr-TR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04" marR="53604" marT="0" marB="0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>
                          <a:effectLst/>
                        </a:rPr>
                        <a:t>137797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04" marR="53604" marT="0" marB="0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>
                          <a:effectLst/>
                        </a:rPr>
                        <a:t>46068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04" marR="53604" marT="0" marB="0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dirty="0">
                          <a:effectLst/>
                        </a:rPr>
                        <a:t>46259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04" marR="53604" marT="0" marB="0"/>
                </a:tc>
                <a:extLst>
                  <a:ext uri="{0D108BD9-81ED-4DB2-BD59-A6C34878D82A}">
                    <a16:rowId xmlns:a16="http://schemas.microsoft.com/office/drawing/2014/main" val="3667019146"/>
                  </a:ext>
                </a:extLst>
              </a:tr>
              <a:tr h="344569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="0" dirty="0">
                          <a:effectLst/>
                        </a:rPr>
                        <a:t>DoS </a:t>
                      </a:r>
                      <a:r>
                        <a:rPr lang="en-US" sz="1600" b="0" dirty="0" err="1">
                          <a:effectLst/>
                        </a:rPr>
                        <a:t>GoldenEye</a:t>
                      </a:r>
                      <a:endParaRPr lang="tr-TR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04" marR="53604" marT="0" marB="0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>
                          <a:effectLst/>
                        </a:rPr>
                        <a:t>6189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04" marR="53604" marT="0" marB="0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>
                          <a:effectLst/>
                        </a:rPr>
                        <a:t>2049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04" marR="53604" marT="0" marB="0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dirty="0">
                          <a:effectLst/>
                        </a:rPr>
                        <a:t>2055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04" marR="53604" marT="0" marB="0"/>
                </a:tc>
                <a:extLst>
                  <a:ext uri="{0D108BD9-81ED-4DB2-BD59-A6C34878D82A}">
                    <a16:rowId xmlns:a16="http://schemas.microsoft.com/office/drawing/2014/main" val="1002951349"/>
                  </a:ext>
                </a:extLst>
              </a:tr>
              <a:tr h="344569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="0" dirty="0">
                          <a:effectLst/>
                        </a:rPr>
                        <a:t>Heartbleed</a:t>
                      </a:r>
                      <a:endParaRPr lang="tr-TR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04" marR="53604" marT="0" marB="0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04" marR="53604" marT="0" marB="0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04" marR="53604" marT="0" marB="0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04" marR="53604" marT="0" marB="0"/>
                </a:tc>
                <a:extLst>
                  <a:ext uri="{0D108BD9-81ED-4DB2-BD59-A6C34878D82A}">
                    <a16:rowId xmlns:a16="http://schemas.microsoft.com/office/drawing/2014/main" val="2240942548"/>
                  </a:ext>
                </a:extLst>
              </a:tr>
              <a:tr h="344569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="0" dirty="0">
                          <a:effectLst/>
                        </a:rPr>
                        <a:t>Total</a:t>
                      </a:r>
                      <a:endParaRPr lang="tr-TR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04" marR="53604" marT="0" marB="0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>
                          <a:effectLst/>
                        </a:rPr>
                        <a:t>1696725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04" marR="53604" marT="0" marB="0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>
                          <a:effectLst/>
                        </a:rPr>
                        <a:t>565575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04" marR="53604" marT="0" marB="0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dirty="0">
                          <a:effectLst/>
                        </a:rPr>
                        <a:t>565576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04" marR="53604" marT="0" marB="0"/>
                </a:tc>
                <a:extLst>
                  <a:ext uri="{0D108BD9-81ED-4DB2-BD59-A6C34878D82A}">
                    <a16:rowId xmlns:a16="http://schemas.microsoft.com/office/drawing/2014/main" val="315814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301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17016FE2-9EFE-4FAC-962B-BC3736845C5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749" y="1690688"/>
            <a:ext cx="5859780" cy="395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7024201-E650-4E46-93A6-A8A08823F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71" y="1690687"/>
            <a:ext cx="5861699" cy="3954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Başlık 1">
            <a:extLst>
              <a:ext uri="{FF2B5EF4-FFF2-40B4-BE49-F238E27FC236}">
                <a16:creationId xmlns:a16="http://schemas.microsoft.com/office/drawing/2014/main" id="{0CCCBB5B-E582-4BA5-9F8F-0C1CC222CA01}"/>
              </a:ext>
            </a:extLst>
          </p:cNvPr>
          <p:cNvSpPr txBox="1">
            <a:spLocks/>
          </p:cNvSpPr>
          <p:nvPr/>
        </p:nvSpPr>
        <p:spPr>
          <a:xfrm>
            <a:off x="341522" y="73820"/>
            <a:ext cx="5607586" cy="871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3.2. </a:t>
            </a:r>
            <a:r>
              <a:rPr lang="tr-TR" dirty="0" err="1"/>
              <a:t>Inclusive</a:t>
            </a:r>
            <a:r>
              <a:rPr lang="tr-TR" dirty="0"/>
              <a:t> Data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045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fik 3">
            <a:extLst>
              <a:ext uri="{FF2B5EF4-FFF2-40B4-BE49-F238E27FC236}">
                <a16:creationId xmlns:a16="http://schemas.microsoft.com/office/drawing/2014/main" id="{52517B5F-8146-4A0B-B9FD-0BADB28649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0850456"/>
              </p:ext>
            </p:extLst>
          </p:nvPr>
        </p:nvGraphicFramePr>
        <p:xfrm>
          <a:off x="1232787" y="1147170"/>
          <a:ext cx="9726425" cy="49211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Başlık 1">
            <a:extLst>
              <a:ext uri="{FF2B5EF4-FFF2-40B4-BE49-F238E27FC236}">
                <a16:creationId xmlns:a16="http://schemas.microsoft.com/office/drawing/2014/main" id="{7695BF9D-D503-48C9-8880-EA415F64A4A9}"/>
              </a:ext>
            </a:extLst>
          </p:cNvPr>
          <p:cNvSpPr txBox="1">
            <a:spLocks/>
          </p:cNvSpPr>
          <p:nvPr/>
        </p:nvSpPr>
        <p:spPr>
          <a:xfrm>
            <a:off x="341522" y="73820"/>
            <a:ext cx="5607586" cy="871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3.2. </a:t>
            </a:r>
            <a:r>
              <a:rPr lang="tr-TR" dirty="0" err="1"/>
              <a:t>Inclusive</a:t>
            </a:r>
            <a:r>
              <a:rPr lang="tr-TR" dirty="0"/>
              <a:t> Data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10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1E1C905-E80E-429D-A739-6F2E29759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523" y="945146"/>
            <a:ext cx="10515600" cy="4971199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tr-TR" dirty="0"/>
              <a:t>INTRODUCTION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tr-TR" dirty="0"/>
              <a:t>1.1. </a:t>
            </a:r>
            <a:r>
              <a:rPr lang="tr-TR" dirty="0" err="1"/>
              <a:t>WannaCry</a:t>
            </a:r>
            <a:endParaRPr lang="tr-TR" dirty="0"/>
          </a:p>
          <a:p>
            <a:pPr marL="0" indent="0">
              <a:lnSpc>
                <a:spcPct val="150000"/>
              </a:lnSpc>
              <a:buNone/>
            </a:pPr>
            <a:r>
              <a:rPr lang="tr-TR" dirty="0"/>
              <a:t>2. HOST-BASED IDS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dirty="0"/>
              <a:t>3. NETWORK IDS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tr-TR" dirty="0"/>
              <a:t>3.1. </a:t>
            </a:r>
            <a:r>
              <a:rPr lang="tr-TR" dirty="0" err="1"/>
              <a:t>Distinctive</a:t>
            </a:r>
            <a:r>
              <a:rPr lang="tr-TR" dirty="0"/>
              <a:t> Data </a:t>
            </a:r>
            <a:r>
              <a:rPr lang="tr-TR" dirty="0" err="1"/>
              <a:t>Split</a:t>
            </a:r>
            <a:endParaRPr lang="tr-T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tr-TR" dirty="0"/>
              <a:t>3.2. </a:t>
            </a:r>
            <a:r>
              <a:rPr lang="tr-TR" dirty="0" err="1"/>
              <a:t>Inclusive</a:t>
            </a:r>
            <a:r>
              <a:rPr lang="tr-TR" dirty="0"/>
              <a:t> Data </a:t>
            </a:r>
            <a:r>
              <a:rPr lang="tr-TR" dirty="0" err="1"/>
              <a:t>Split</a:t>
            </a:r>
            <a:endParaRPr lang="tr-TR" dirty="0"/>
          </a:p>
          <a:p>
            <a:pPr marL="0" indent="0">
              <a:lnSpc>
                <a:spcPct val="150000"/>
              </a:lnSpc>
              <a:buNone/>
            </a:pPr>
            <a:r>
              <a:rPr lang="tr-TR" dirty="0"/>
              <a:t>4. DEMONSTRATION</a:t>
            </a:r>
            <a:endParaRPr lang="en-US" dirty="0"/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10AD4460-F72A-45B2-9161-4D1373AAEDD8}"/>
              </a:ext>
            </a:extLst>
          </p:cNvPr>
          <p:cNvSpPr txBox="1">
            <a:spLocks/>
          </p:cNvSpPr>
          <p:nvPr/>
        </p:nvSpPr>
        <p:spPr>
          <a:xfrm>
            <a:off x="341523" y="73820"/>
            <a:ext cx="6665205" cy="871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err="1"/>
              <a:t>Table</a:t>
            </a:r>
            <a:r>
              <a:rPr lang="tr-TR" dirty="0"/>
              <a:t> of </a:t>
            </a:r>
            <a:r>
              <a:rPr lang="tr-TR" dirty="0" err="1"/>
              <a:t>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930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C4B66A8-42F2-49DC-B6E1-3D578776A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961" y="1209101"/>
            <a:ext cx="7888077" cy="2544895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4. Demonstration</a:t>
            </a:r>
            <a:endParaRPr lang="en-US" sz="5400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E1983C32-0968-40E3-893F-3AE013177BE8}"/>
              </a:ext>
            </a:extLst>
          </p:cNvPr>
          <p:cNvSpPr txBox="1"/>
          <p:nvPr/>
        </p:nvSpPr>
        <p:spPr>
          <a:xfrm>
            <a:off x="1809060" y="3429000"/>
            <a:ext cx="857387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tr-TR" sz="4400" dirty="0" err="1"/>
              <a:t>GitHub</a:t>
            </a:r>
            <a:r>
              <a:rPr lang="tr-TR" sz="4400" dirty="0"/>
              <a:t> </a:t>
            </a:r>
            <a:r>
              <a:rPr lang="tr-TR" sz="4400" dirty="0" err="1"/>
              <a:t>Repository</a:t>
            </a:r>
            <a:r>
              <a:rPr lang="tr-TR" sz="4400" dirty="0"/>
              <a:t>: https://github.com/aycavanli/IDS</a:t>
            </a:r>
          </a:p>
        </p:txBody>
      </p:sp>
    </p:spTree>
    <p:extLst>
      <p:ext uri="{BB962C8B-B14F-4D97-AF65-F5344CB8AC3E}">
        <p14:creationId xmlns:p14="http://schemas.microsoft.com/office/powerpoint/2010/main" val="2112796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820D0F5-D71D-4987-A709-F6FA2E5A2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3464"/>
            <a:ext cx="10515600" cy="895541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tr-TR" sz="7800" dirty="0" err="1"/>
              <a:t>Thank</a:t>
            </a:r>
            <a:r>
              <a:rPr lang="tr-TR" sz="7800" dirty="0"/>
              <a:t> </a:t>
            </a:r>
            <a:r>
              <a:rPr lang="tr-TR" sz="7800" dirty="0" err="1"/>
              <a:t>You</a:t>
            </a:r>
            <a:r>
              <a:rPr lang="tr-TR" sz="7800" dirty="0"/>
              <a:t> </a:t>
            </a:r>
            <a:r>
              <a:rPr lang="tr-TR" sz="7800" dirty="0" err="1"/>
              <a:t>for</a:t>
            </a:r>
            <a:r>
              <a:rPr lang="tr-TR" sz="7800" dirty="0"/>
              <a:t> </a:t>
            </a:r>
            <a:r>
              <a:rPr lang="tr-TR" sz="7800" dirty="0" err="1"/>
              <a:t>Listening</a:t>
            </a:r>
            <a:endParaRPr lang="tr-TR" sz="7800" dirty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B73E39B6-D3F4-44B9-902D-E5AEE24592EF}"/>
              </a:ext>
            </a:extLst>
          </p:cNvPr>
          <p:cNvSpPr txBox="1"/>
          <p:nvPr/>
        </p:nvSpPr>
        <p:spPr>
          <a:xfrm>
            <a:off x="605010" y="3062688"/>
            <a:ext cx="1074879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tr-TR" sz="4000" dirty="0" err="1"/>
              <a:t>Contact</a:t>
            </a:r>
            <a:r>
              <a:rPr lang="tr-TR" sz="4000" dirty="0"/>
              <a:t> Information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tr-TR" sz="3600" dirty="0" err="1"/>
              <a:t>Email</a:t>
            </a:r>
            <a:r>
              <a:rPr lang="tr-TR" sz="3600" dirty="0"/>
              <a:t>: </a:t>
            </a:r>
            <a:r>
              <a:rPr lang="tr-TR" sz="3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aycavanli@gmail.com</a:t>
            </a:r>
            <a:endParaRPr lang="tr-TR" sz="36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tr-TR" sz="3600" dirty="0" err="1"/>
              <a:t>Linkedin</a:t>
            </a:r>
            <a:r>
              <a:rPr lang="tr-TR" sz="3600" dirty="0"/>
              <a:t>: Ayca Nur VANLI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31225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alware basics and classification">
            <a:extLst>
              <a:ext uri="{FF2B5EF4-FFF2-40B4-BE49-F238E27FC236}">
                <a16:creationId xmlns:a16="http://schemas.microsoft.com/office/drawing/2014/main" id="{422AB21E-6EA9-4E7F-876F-EB33D1267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186" y="1294107"/>
            <a:ext cx="9247627" cy="426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Başlık 1">
            <a:extLst>
              <a:ext uri="{FF2B5EF4-FFF2-40B4-BE49-F238E27FC236}">
                <a16:creationId xmlns:a16="http://schemas.microsoft.com/office/drawing/2014/main" id="{3CFAAD00-D7D2-4C3C-8ECF-7130F8554B2D}"/>
              </a:ext>
            </a:extLst>
          </p:cNvPr>
          <p:cNvSpPr txBox="1">
            <a:spLocks/>
          </p:cNvSpPr>
          <p:nvPr/>
        </p:nvSpPr>
        <p:spPr>
          <a:xfrm>
            <a:off x="341523" y="73820"/>
            <a:ext cx="6665205" cy="871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1. </a:t>
            </a:r>
            <a:r>
              <a:rPr lang="tr-TR" dirty="0" err="1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529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89A6833B-5648-4A2A-B15C-389B1EB2DFA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13581" y="1004137"/>
            <a:ext cx="8764837" cy="4849725"/>
          </a:xfrm>
          <a:prstGeom prst="rect">
            <a:avLst/>
          </a:prstGeom>
        </p:spPr>
      </p:pic>
      <p:sp>
        <p:nvSpPr>
          <p:cNvPr id="7" name="Başlık 1">
            <a:extLst>
              <a:ext uri="{FF2B5EF4-FFF2-40B4-BE49-F238E27FC236}">
                <a16:creationId xmlns:a16="http://schemas.microsoft.com/office/drawing/2014/main" id="{FD290D9E-73E8-4FF3-B31C-CF20492CE069}"/>
              </a:ext>
            </a:extLst>
          </p:cNvPr>
          <p:cNvSpPr txBox="1">
            <a:spLocks/>
          </p:cNvSpPr>
          <p:nvPr/>
        </p:nvSpPr>
        <p:spPr>
          <a:xfrm>
            <a:off x="341523" y="73820"/>
            <a:ext cx="6665205" cy="871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1.1. </a:t>
            </a:r>
            <a:r>
              <a:rPr lang="tr-TR" dirty="0" err="1"/>
              <a:t>WannaCry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75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şlık 1">
            <a:extLst>
              <a:ext uri="{FF2B5EF4-FFF2-40B4-BE49-F238E27FC236}">
                <a16:creationId xmlns:a16="http://schemas.microsoft.com/office/drawing/2014/main" id="{FD290D9E-73E8-4FF3-B31C-CF20492CE069}"/>
              </a:ext>
            </a:extLst>
          </p:cNvPr>
          <p:cNvSpPr txBox="1">
            <a:spLocks/>
          </p:cNvSpPr>
          <p:nvPr/>
        </p:nvSpPr>
        <p:spPr>
          <a:xfrm>
            <a:off x="341523" y="73820"/>
            <a:ext cx="6665205" cy="871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1.1. </a:t>
            </a:r>
            <a:r>
              <a:rPr lang="tr-TR" dirty="0" err="1"/>
              <a:t>WannaCry</a:t>
            </a:r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D06D38A-B95A-4702-BEF3-496280B21BF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92856" y="1048584"/>
            <a:ext cx="9006288" cy="476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160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1">
            <a:extLst>
              <a:ext uri="{FF2B5EF4-FFF2-40B4-BE49-F238E27FC236}">
                <a16:creationId xmlns:a16="http://schemas.microsoft.com/office/drawing/2014/main" id="{34045FE6-6F2A-473B-9F90-759B58B8227C}"/>
              </a:ext>
            </a:extLst>
          </p:cNvPr>
          <p:cNvSpPr txBox="1">
            <a:spLocks/>
          </p:cNvSpPr>
          <p:nvPr/>
        </p:nvSpPr>
        <p:spPr>
          <a:xfrm>
            <a:off x="341523" y="73820"/>
            <a:ext cx="6665205" cy="871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1. </a:t>
            </a:r>
            <a:r>
              <a:rPr lang="tr-TR" dirty="0" err="1"/>
              <a:t>Introduction</a:t>
            </a:r>
            <a:endParaRPr lang="en-US" dirty="0"/>
          </a:p>
        </p:txBody>
      </p:sp>
      <p:pic>
        <p:nvPicPr>
          <p:cNvPr id="1026" name="Picture 2" descr="Understanding Intrusion Detection and Prevention Systems">
            <a:extLst>
              <a:ext uri="{FF2B5EF4-FFF2-40B4-BE49-F238E27FC236}">
                <a16:creationId xmlns:a16="http://schemas.microsoft.com/office/drawing/2014/main" id="{896580B7-2293-494D-B65B-02C14E34C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411" y="1106679"/>
            <a:ext cx="8515178" cy="464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189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1">
            <a:extLst>
              <a:ext uri="{FF2B5EF4-FFF2-40B4-BE49-F238E27FC236}">
                <a16:creationId xmlns:a16="http://schemas.microsoft.com/office/drawing/2014/main" id="{34045FE6-6F2A-473B-9F90-759B58B8227C}"/>
              </a:ext>
            </a:extLst>
          </p:cNvPr>
          <p:cNvSpPr txBox="1">
            <a:spLocks/>
          </p:cNvSpPr>
          <p:nvPr/>
        </p:nvSpPr>
        <p:spPr>
          <a:xfrm>
            <a:off x="341523" y="73820"/>
            <a:ext cx="6665205" cy="871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1. </a:t>
            </a:r>
            <a:r>
              <a:rPr lang="tr-TR" dirty="0" err="1"/>
              <a:t>Introduction</a:t>
            </a:r>
            <a:endParaRPr lang="en-US" dirty="0"/>
          </a:p>
        </p:txBody>
      </p:sp>
      <p:pic>
        <p:nvPicPr>
          <p:cNvPr id="2056" name="Picture 8" descr="Intrusion detection system architecture [37]. | Download Scientific Diagram">
            <a:extLst>
              <a:ext uri="{FF2B5EF4-FFF2-40B4-BE49-F238E27FC236}">
                <a16:creationId xmlns:a16="http://schemas.microsoft.com/office/drawing/2014/main" id="{437EBA66-8D32-4FF1-B559-FDF77AD15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692" y="849900"/>
            <a:ext cx="10772650" cy="515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ağ Ayraç 4">
            <a:extLst>
              <a:ext uri="{FF2B5EF4-FFF2-40B4-BE49-F238E27FC236}">
                <a16:creationId xmlns:a16="http://schemas.microsoft.com/office/drawing/2014/main" id="{E68F4C6A-E03B-43C6-AC89-8ADF1A155209}"/>
              </a:ext>
            </a:extLst>
          </p:cNvPr>
          <p:cNvSpPr/>
          <p:nvPr/>
        </p:nvSpPr>
        <p:spPr>
          <a:xfrm rot="16200000">
            <a:off x="8264072" y="547754"/>
            <a:ext cx="365226" cy="3342619"/>
          </a:xfrm>
          <a:prstGeom prst="rightBrac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FA0295EE-5873-4BE4-AAB6-F5D6D8857334}"/>
              </a:ext>
            </a:extLst>
          </p:cNvPr>
          <p:cNvSpPr txBox="1"/>
          <p:nvPr/>
        </p:nvSpPr>
        <p:spPr>
          <a:xfrm flipH="1">
            <a:off x="7698364" y="1452344"/>
            <a:ext cx="1496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IDS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A60FBDC-CA58-4FEC-A13E-2B64A55134DE}"/>
              </a:ext>
            </a:extLst>
          </p:cNvPr>
          <p:cNvSpPr/>
          <p:nvPr/>
        </p:nvSpPr>
        <p:spPr>
          <a:xfrm>
            <a:off x="6191480" y="4110792"/>
            <a:ext cx="2699132" cy="2489813"/>
          </a:xfrm>
          <a:prstGeom prst="ellipse">
            <a:avLst/>
          </a:pr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rgbClr val="C00000"/>
                </a:solidFill>
              </a:ln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A05961B-244E-4B8A-96ED-6AA01D1144A8}"/>
              </a:ext>
            </a:extLst>
          </p:cNvPr>
          <p:cNvSpPr/>
          <p:nvPr/>
        </p:nvSpPr>
        <p:spPr>
          <a:xfrm>
            <a:off x="7596130" y="997621"/>
            <a:ext cx="1496643" cy="1301578"/>
          </a:xfrm>
          <a:prstGeom prst="ellipse">
            <a:avLst/>
          </a:pr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rgbClr val="C00000"/>
                </a:solidFill>
              </a:ln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BC0EFC3E-D0C9-4F4A-95BC-07A9E3951F6C}"/>
              </a:ext>
            </a:extLst>
          </p:cNvPr>
          <p:cNvSpPr txBox="1"/>
          <p:nvPr/>
        </p:nvSpPr>
        <p:spPr>
          <a:xfrm>
            <a:off x="8759753" y="3858727"/>
            <a:ext cx="6261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400" dirty="0">
                <a:ln w="76200"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1</a:t>
            </a:r>
            <a:endParaRPr lang="en-US" sz="4400" dirty="0">
              <a:ln w="76200"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D3292982-5099-494A-A8A6-2F06CB80DC28}"/>
              </a:ext>
            </a:extLst>
          </p:cNvPr>
          <p:cNvSpPr txBox="1"/>
          <p:nvPr/>
        </p:nvSpPr>
        <p:spPr>
          <a:xfrm>
            <a:off x="8133617" y="255558"/>
            <a:ext cx="6261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400" dirty="0">
                <a:ln w="76200"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2</a:t>
            </a:r>
            <a:endParaRPr lang="en-US" sz="4400" dirty="0">
              <a:ln w="76200"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105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1">
            <a:extLst>
              <a:ext uri="{FF2B5EF4-FFF2-40B4-BE49-F238E27FC236}">
                <a16:creationId xmlns:a16="http://schemas.microsoft.com/office/drawing/2014/main" id="{F919357F-8A88-49D9-B0D5-AAA2E09AB656}"/>
              </a:ext>
            </a:extLst>
          </p:cNvPr>
          <p:cNvSpPr txBox="1">
            <a:spLocks/>
          </p:cNvSpPr>
          <p:nvPr/>
        </p:nvSpPr>
        <p:spPr>
          <a:xfrm>
            <a:off x="341523" y="73820"/>
            <a:ext cx="6665205" cy="871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2. Host-</a:t>
            </a:r>
            <a:r>
              <a:rPr lang="tr-TR" dirty="0" err="1"/>
              <a:t>Based</a:t>
            </a:r>
            <a:r>
              <a:rPr lang="tr-TR" dirty="0"/>
              <a:t> IDS</a:t>
            </a:r>
            <a:endParaRPr lang="en-US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74557E65-DF8C-4300-A51B-11D91DEC5E31}"/>
              </a:ext>
            </a:extLst>
          </p:cNvPr>
          <p:cNvSpPr txBox="1"/>
          <p:nvPr/>
        </p:nvSpPr>
        <p:spPr>
          <a:xfrm>
            <a:off x="2196030" y="2490381"/>
            <a:ext cx="81513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/>
              <a:t>PE </a:t>
            </a:r>
            <a:r>
              <a:rPr lang="tr-TR" sz="3200" dirty="0" err="1"/>
              <a:t>Headers</a:t>
            </a:r>
            <a:r>
              <a:rPr lang="tr-TR" sz="3200" dirty="0"/>
              <a:t> </a:t>
            </a:r>
            <a:r>
              <a:rPr lang="tr-TR" sz="3200" dirty="0">
                <a:sym typeface="Wingdings" panose="05000000000000000000" pitchFamily="2" charset="2"/>
              </a:rPr>
              <a:t> DLL </a:t>
            </a:r>
            <a:r>
              <a:rPr lang="tr-TR" sz="3200" dirty="0" err="1">
                <a:sym typeface="Wingdings" panose="05000000000000000000" pitchFamily="2" charset="2"/>
              </a:rPr>
              <a:t>calls</a:t>
            </a:r>
            <a:r>
              <a:rPr lang="tr-TR" sz="3200" dirty="0">
                <a:sym typeface="Wingdings" panose="05000000000000000000" pitchFamily="2" charset="2"/>
              </a:rPr>
              <a:t>  </a:t>
            </a:r>
            <a:r>
              <a:rPr lang="tr-TR" sz="3200" dirty="0" err="1">
                <a:sym typeface="Wingdings" panose="05000000000000000000" pitchFamily="2" charset="2"/>
              </a:rPr>
              <a:t>List</a:t>
            </a:r>
            <a:r>
              <a:rPr lang="tr-TR" sz="3200" dirty="0">
                <a:sym typeface="Wingdings" panose="05000000000000000000" pitchFamily="2" charset="2"/>
              </a:rPr>
              <a:t> of </a:t>
            </a:r>
            <a:r>
              <a:rPr lang="tr-TR" sz="3200" dirty="0" err="1">
                <a:sym typeface="Wingdings" panose="05000000000000000000" pitchFamily="2" charset="2"/>
              </a:rPr>
              <a:t>Imported</a:t>
            </a:r>
            <a:r>
              <a:rPr lang="tr-TR" sz="3200" dirty="0">
                <a:sym typeface="Wingdings" panose="05000000000000000000" pitchFamily="2" charset="2"/>
              </a:rPr>
              <a:t> </a:t>
            </a:r>
            <a:r>
              <a:rPr lang="tr-TR" sz="3200" dirty="0" err="1">
                <a:sym typeface="Wingdings" panose="05000000000000000000" pitchFamily="2" charset="2"/>
              </a:rPr>
              <a:t>DLLs</a:t>
            </a:r>
            <a:endParaRPr lang="tr-TR" sz="3200" dirty="0">
              <a:sym typeface="Wingdings" panose="05000000000000000000" pitchFamily="2" charset="2"/>
            </a:endParaRPr>
          </a:p>
          <a:p>
            <a:endParaRPr lang="en-US" sz="3200" dirty="0"/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CE7E47F0-9487-425F-AA47-30F2492F717E}"/>
              </a:ext>
            </a:extLst>
          </p:cNvPr>
          <p:cNvCxnSpPr>
            <a:stCxn id="7" idx="1"/>
            <a:endCxn id="7" idx="3"/>
          </p:cNvCxnSpPr>
          <p:nvPr/>
        </p:nvCxnSpPr>
        <p:spPr>
          <a:xfrm>
            <a:off x="2196030" y="3028990"/>
            <a:ext cx="8151399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D3669924-0BB3-4E41-99C1-BDC44072B19E}"/>
              </a:ext>
            </a:extLst>
          </p:cNvPr>
          <p:cNvSpPr txBox="1"/>
          <p:nvPr/>
        </p:nvSpPr>
        <p:spPr>
          <a:xfrm>
            <a:off x="5474436" y="3239512"/>
            <a:ext cx="12458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/>
              <a:t>TF-IDF</a:t>
            </a:r>
            <a:endParaRPr lang="en-US" sz="3200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BB693650-C604-44D6-BE5E-4AAC5884B771}"/>
              </a:ext>
            </a:extLst>
          </p:cNvPr>
          <p:cNvSpPr txBox="1"/>
          <p:nvPr/>
        </p:nvSpPr>
        <p:spPr>
          <a:xfrm>
            <a:off x="865300" y="4367620"/>
            <a:ext cx="446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/>
              <a:t>TF = </a:t>
            </a:r>
            <a:r>
              <a:rPr lang="tr-TR" sz="2800" dirty="0" err="1"/>
              <a:t>Term</a:t>
            </a:r>
            <a:r>
              <a:rPr lang="tr-TR" sz="2800" dirty="0"/>
              <a:t> </a:t>
            </a:r>
            <a:r>
              <a:rPr lang="tr-TR" sz="2800" dirty="0" err="1"/>
              <a:t>Frequency</a:t>
            </a:r>
            <a:endParaRPr lang="tr-TR" sz="2800" dirty="0"/>
          </a:p>
          <a:p>
            <a:pPr algn="ctr"/>
            <a:r>
              <a:rPr lang="tr-TR" sz="2800" dirty="0"/>
              <a:t>(How </a:t>
            </a:r>
            <a:r>
              <a:rPr lang="tr-TR" sz="2800" dirty="0" err="1"/>
              <a:t>many</a:t>
            </a:r>
            <a:r>
              <a:rPr lang="tr-TR" sz="2800" dirty="0"/>
              <a:t> </a:t>
            </a:r>
            <a:r>
              <a:rPr lang="tr-TR" sz="2800" dirty="0" err="1"/>
              <a:t>times</a:t>
            </a:r>
            <a:r>
              <a:rPr lang="tr-TR" sz="2800" dirty="0"/>
              <a:t> it </a:t>
            </a:r>
            <a:r>
              <a:rPr lang="tr-TR" sz="2800" dirty="0" err="1"/>
              <a:t>occurs</a:t>
            </a:r>
            <a:r>
              <a:rPr lang="tr-TR" sz="2800" dirty="0"/>
              <a:t> in a </a:t>
            </a:r>
            <a:r>
              <a:rPr lang="tr-TR" sz="2800" dirty="0" err="1"/>
              <a:t>document</a:t>
            </a:r>
            <a:r>
              <a:rPr lang="tr-TR" sz="2800" dirty="0"/>
              <a:t>) </a:t>
            </a:r>
            <a:endParaRPr lang="en-US" sz="2800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B4496F03-6723-485C-9035-DB97A176F69C}"/>
              </a:ext>
            </a:extLst>
          </p:cNvPr>
          <p:cNvSpPr txBox="1"/>
          <p:nvPr/>
        </p:nvSpPr>
        <p:spPr>
          <a:xfrm>
            <a:off x="6720290" y="4367619"/>
            <a:ext cx="47762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/>
              <a:t>IDF = </a:t>
            </a:r>
            <a:r>
              <a:rPr lang="tr-TR" sz="2800" dirty="0" err="1"/>
              <a:t>Inverse</a:t>
            </a:r>
            <a:r>
              <a:rPr lang="tr-TR" sz="2800" dirty="0"/>
              <a:t> </a:t>
            </a:r>
            <a:r>
              <a:rPr lang="tr-TR" sz="2800" dirty="0" err="1"/>
              <a:t>Doucment</a:t>
            </a:r>
            <a:r>
              <a:rPr lang="tr-TR" sz="2800" dirty="0"/>
              <a:t> </a:t>
            </a:r>
            <a:r>
              <a:rPr lang="tr-TR" sz="2800" dirty="0" err="1"/>
              <a:t>Frequency</a:t>
            </a:r>
            <a:endParaRPr lang="tr-TR" sz="2800" dirty="0"/>
          </a:p>
          <a:p>
            <a:pPr algn="ctr"/>
            <a:r>
              <a:rPr lang="tr-TR" sz="2800" dirty="0"/>
              <a:t>(How </a:t>
            </a:r>
            <a:r>
              <a:rPr lang="tr-TR" sz="2800" dirty="0" err="1"/>
              <a:t>many</a:t>
            </a:r>
            <a:r>
              <a:rPr lang="tr-TR" sz="2800" dirty="0"/>
              <a:t> </a:t>
            </a:r>
            <a:r>
              <a:rPr lang="tr-TR" sz="2800" dirty="0" err="1"/>
              <a:t>documents</a:t>
            </a:r>
            <a:r>
              <a:rPr lang="tr-TR" sz="2800" dirty="0"/>
              <a:t> it </a:t>
            </a:r>
            <a:r>
              <a:rPr lang="tr-TR" sz="2800" dirty="0" err="1"/>
              <a:t>occurs</a:t>
            </a:r>
            <a:r>
              <a:rPr lang="tr-TR" sz="2800" dirty="0"/>
              <a:t> at)</a:t>
            </a:r>
            <a:endParaRPr lang="en-US" sz="2800" dirty="0"/>
          </a:p>
        </p:txBody>
      </p:sp>
      <p:cxnSp>
        <p:nvCxnSpPr>
          <p:cNvPr id="18" name="Bağlayıcı: Dirsek 17">
            <a:extLst>
              <a:ext uri="{FF2B5EF4-FFF2-40B4-BE49-F238E27FC236}">
                <a16:creationId xmlns:a16="http://schemas.microsoft.com/office/drawing/2014/main" id="{B9566817-91A5-4EA5-A279-7753E78B01CE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 rot="16200000" flipH="1">
            <a:off x="7331232" y="2590418"/>
            <a:ext cx="543332" cy="3011070"/>
          </a:xfrm>
          <a:prstGeom prst="bentConnector3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Bağlayıcı: Dirsek 19">
            <a:extLst>
              <a:ext uri="{FF2B5EF4-FFF2-40B4-BE49-F238E27FC236}">
                <a16:creationId xmlns:a16="http://schemas.microsoft.com/office/drawing/2014/main" id="{2DD3BED7-FD07-4B35-A77E-F20A2790267A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5400000">
            <a:off x="4326382" y="2596638"/>
            <a:ext cx="543333" cy="2998631"/>
          </a:xfrm>
          <a:prstGeom prst="bentConnector3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Metin kutusu 32">
            <a:extLst>
              <a:ext uri="{FF2B5EF4-FFF2-40B4-BE49-F238E27FC236}">
                <a16:creationId xmlns:a16="http://schemas.microsoft.com/office/drawing/2014/main" id="{6829FC1C-E146-46AF-9E7D-199F68CD9830}"/>
              </a:ext>
            </a:extLst>
          </p:cNvPr>
          <p:cNvSpPr txBox="1"/>
          <p:nvPr/>
        </p:nvSpPr>
        <p:spPr>
          <a:xfrm>
            <a:off x="1791039" y="1092310"/>
            <a:ext cx="4304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err="1"/>
              <a:t>Malware</a:t>
            </a:r>
            <a:r>
              <a:rPr lang="tr-TR" sz="2800" dirty="0"/>
              <a:t> = </a:t>
            </a:r>
            <a:r>
              <a:rPr lang="tr-TR" sz="2800" dirty="0" err="1"/>
              <a:t>theZoo</a:t>
            </a:r>
            <a:r>
              <a:rPr lang="tr-TR" sz="2800" dirty="0"/>
              <a:t> in </a:t>
            </a:r>
            <a:r>
              <a:rPr lang="tr-TR" sz="2800" dirty="0" err="1"/>
              <a:t>GitHub</a:t>
            </a:r>
            <a:endParaRPr lang="en-US" sz="2800" dirty="0"/>
          </a:p>
        </p:txBody>
      </p:sp>
      <p:cxnSp>
        <p:nvCxnSpPr>
          <p:cNvPr id="35" name="Düz Ok Bağlayıcısı 34">
            <a:extLst>
              <a:ext uri="{FF2B5EF4-FFF2-40B4-BE49-F238E27FC236}">
                <a16:creationId xmlns:a16="http://schemas.microsoft.com/office/drawing/2014/main" id="{D31CA238-D9FF-42F5-9851-BD6C688E156A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3624549" y="1615530"/>
            <a:ext cx="318971" cy="82376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236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1">
            <a:extLst>
              <a:ext uri="{FF2B5EF4-FFF2-40B4-BE49-F238E27FC236}">
                <a16:creationId xmlns:a16="http://schemas.microsoft.com/office/drawing/2014/main" id="{F919357F-8A88-49D9-B0D5-AAA2E09AB656}"/>
              </a:ext>
            </a:extLst>
          </p:cNvPr>
          <p:cNvSpPr txBox="1">
            <a:spLocks/>
          </p:cNvSpPr>
          <p:nvPr/>
        </p:nvSpPr>
        <p:spPr>
          <a:xfrm>
            <a:off x="341523" y="73820"/>
            <a:ext cx="6665205" cy="871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2. Host-</a:t>
            </a:r>
            <a:r>
              <a:rPr lang="tr-TR" dirty="0" err="1"/>
              <a:t>Based</a:t>
            </a:r>
            <a:r>
              <a:rPr lang="tr-TR" dirty="0"/>
              <a:t> IDS</a:t>
            </a:r>
            <a:endParaRPr lang="en-US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25642E63-177B-4850-9491-150759BF1105}"/>
              </a:ext>
            </a:extLst>
          </p:cNvPr>
          <p:cNvSpPr txBox="1"/>
          <p:nvPr/>
        </p:nvSpPr>
        <p:spPr>
          <a:xfrm>
            <a:off x="859316" y="1509311"/>
            <a:ext cx="7254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err="1"/>
              <a:t>That</a:t>
            </a:r>
            <a:r>
              <a:rPr lang="tr-TR" sz="2800" dirty="0"/>
              <a:t> </a:t>
            </a:r>
            <a:r>
              <a:rPr lang="tr-TR" sz="2800" dirty="0" err="1"/>
              <a:t>equation</a:t>
            </a:r>
            <a:r>
              <a:rPr lang="tr-TR" sz="2800" dirty="0"/>
              <a:t> </a:t>
            </a:r>
            <a:r>
              <a:rPr lang="tr-TR" sz="2800" dirty="0" err="1"/>
              <a:t>gives</a:t>
            </a:r>
            <a:r>
              <a:rPr lang="tr-TR" sz="2800" dirty="0"/>
              <a:t> </a:t>
            </a:r>
            <a:r>
              <a:rPr lang="tr-TR" sz="2800" dirty="0" err="1"/>
              <a:t>weights</a:t>
            </a:r>
            <a:r>
              <a:rPr lang="tr-TR" sz="2800" dirty="0"/>
              <a:t> </a:t>
            </a:r>
            <a:r>
              <a:rPr lang="tr-TR" sz="2800" dirty="0" err="1"/>
              <a:t>to</a:t>
            </a:r>
            <a:r>
              <a:rPr lang="tr-TR" sz="2800" dirty="0"/>
              <a:t> </a:t>
            </a:r>
            <a:r>
              <a:rPr lang="tr-TR" sz="2800" dirty="0" err="1"/>
              <a:t>each</a:t>
            </a:r>
            <a:r>
              <a:rPr lang="tr-TR" sz="2800" dirty="0"/>
              <a:t> DLL </a:t>
            </a:r>
            <a:r>
              <a:rPr lang="tr-TR" sz="2800" dirty="0" err="1"/>
              <a:t>import</a:t>
            </a:r>
            <a:r>
              <a:rPr lang="tr-TR" sz="2800" dirty="0"/>
              <a:t>.</a:t>
            </a:r>
            <a:endParaRPr lang="en-US" sz="2800" dirty="0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A0DDD23F-4091-4DB3-88F4-032B75F922CB}"/>
              </a:ext>
            </a:extLst>
          </p:cNvPr>
          <p:cNvSpPr txBox="1"/>
          <p:nvPr/>
        </p:nvSpPr>
        <p:spPr>
          <a:xfrm>
            <a:off x="1022732" y="2561937"/>
            <a:ext cx="60978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tr-TR" sz="2800" dirty="0" err="1">
                <a:sym typeface="Wingdings" panose="05000000000000000000" pitchFamily="2" charset="2"/>
              </a:rPr>
              <a:t>Crypto</a:t>
            </a:r>
            <a:r>
              <a:rPr lang="tr-TR" sz="2800" dirty="0">
                <a:sym typeface="Wingdings" panose="05000000000000000000" pitchFamily="2" charset="2"/>
              </a:rPr>
              <a:t> Library  </a:t>
            </a:r>
            <a:r>
              <a:rPr lang="tr-TR" sz="2800" dirty="0" err="1">
                <a:sym typeface="Wingdings" panose="05000000000000000000" pitchFamily="2" charset="2"/>
              </a:rPr>
              <a:t>Ransomware</a:t>
            </a:r>
            <a:endParaRPr lang="tr-TR" sz="2800" dirty="0">
              <a:sym typeface="Wingdings" panose="05000000000000000000" pitchFamily="2" charset="2"/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A720A44D-EF12-48BA-A8D6-F83C1ED1C8F1}"/>
              </a:ext>
            </a:extLst>
          </p:cNvPr>
          <p:cNvSpPr txBox="1"/>
          <p:nvPr/>
        </p:nvSpPr>
        <p:spPr>
          <a:xfrm>
            <a:off x="7120568" y="2561937"/>
            <a:ext cx="35768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tr-TR" sz="2800" dirty="0" err="1">
                <a:sym typeface="Wingdings" panose="05000000000000000000" pitchFamily="2" charset="2"/>
              </a:rPr>
              <a:t>Socrates</a:t>
            </a:r>
            <a:r>
              <a:rPr lang="tr-TR" sz="2800" dirty="0">
                <a:sym typeface="Wingdings" panose="05000000000000000000" pitchFamily="2" charset="2"/>
              </a:rPr>
              <a:t>  </a:t>
            </a:r>
            <a:r>
              <a:rPr lang="tr-TR" sz="2800" dirty="0" err="1">
                <a:sym typeface="Wingdings" panose="05000000000000000000" pitchFamily="2" charset="2"/>
              </a:rPr>
              <a:t>Philosophy</a:t>
            </a:r>
            <a:endParaRPr lang="tr-TR" sz="2800" dirty="0">
              <a:sym typeface="Wingdings" panose="05000000000000000000" pitchFamily="2" charset="2"/>
            </a:endParaRPr>
          </a:p>
        </p:txBody>
      </p:sp>
      <p:pic>
        <p:nvPicPr>
          <p:cNvPr id="4098" name="Picture 2" descr="FPGA crypto library in SME">
            <a:extLst>
              <a:ext uri="{FF2B5EF4-FFF2-40B4-BE49-F238E27FC236}">
                <a16:creationId xmlns:a16="http://schemas.microsoft.com/office/drawing/2014/main" id="{C27BF1C1-B820-40F2-B764-3F8258FB8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530" y="3614563"/>
            <a:ext cx="1701073" cy="170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rotect your Computer From Ransomware Attack | Comodo AEP">
            <a:extLst>
              <a:ext uri="{FF2B5EF4-FFF2-40B4-BE49-F238E27FC236}">
                <a16:creationId xmlns:a16="http://schemas.microsoft.com/office/drawing/2014/main" id="{AEDD90C7-55BC-4993-85E1-38F7EC692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606" y="3193367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Western Heritage Lecture 8: Introducing Socrates | Stormfields">
            <a:extLst>
              <a:ext uri="{FF2B5EF4-FFF2-40B4-BE49-F238E27FC236}">
                <a16:creationId xmlns:a16="http://schemas.microsoft.com/office/drawing/2014/main" id="{D79063AD-0473-4901-A2D4-200EF36BF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205" y="3401025"/>
            <a:ext cx="1595128" cy="2626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Philosophy">
            <a:extLst>
              <a:ext uri="{FF2B5EF4-FFF2-40B4-BE49-F238E27FC236}">
                <a16:creationId xmlns:a16="http://schemas.microsoft.com/office/drawing/2014/main" id="{20A83FEC-A094-4FAE-8959-418631A4F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333" y="3193367"/>
            <a:ext cx="3574109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1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1306</TotalTime>
  <Words>429</Words>
  <Application>Microsoft Office PowerPoint</Application>
  <PresentationFormat>Geniş ekran</PresentationFormat>
  <Paragraphs>201</Paragraphs>
  <Slides>21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4. Demonstration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INTRUSION SYSTEMS FOR NEW CYBER ATTACKS</dc:title>
  <dc:creator>Ayça Nur Vanlı</dc:creator>
  <cp:lastModifiedBy>Ayça Nur Vanlı</cp:lastModifiedBy>
  <cp:revision>69</cp:revision>
  <dcterms:created xsi:type="dcterms:W3CDTF">2021-01-18T18:19:24Z</dcterms:created>
  <dcterms:modified xsi:type="dcterms:W3CDTF">2021-01-20T18:56:46Z</dcterms:modified>
</cp:coreProperties>
</file>