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98" r:id="rId2"/>
  </p:sldMasterIdLst>
  <p:notesMasterIdLst>
    <p:notesMasterId r:id="rId74"/>
  </p:notesMasterIdLst>
  <p:sldIdLst>
    <p:sldId id="256" r:id="rId3"/>
    <p:sldId id="853" r:id="rId4"/>
    <p:sldId id="795" r:id="rId5"/>
    <p:sldId id="787" r:id="rId6"/>
    <p:sldId id="828" r:id="rId7"/>
    <p:sldId id="806" r:id="rId8"/>
    <p:sldId id="807" r:id="rId9"/>
    <p:sldId id="808" r:id="rId10"/>
    <p:sldId id="809" r:id="rId11"/>
    <p:sldId id="81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26" r:id="rId22"/>
    <p:sldId id="820" r:id="rId23"/>
    <p:sldId id="821" r:id="rId24"/>
    <p:sldId id="822" r:id="rId25"/>
    <p:sldId id="823" r:id="rId26"/>
    <p:sldId id="824" r:id="rId27"/>
    <p:sldId id="825" r:id="rId28"/>
    <p:sldId id="829" r:id="rId29"/>
    <p:sldId id="818" r:id="rId30"/>
    <p:sldId id="819" r:id="rId31"/>
    <p:sldId id="609" r:id="rId32"/>
    <p:sldId id="812" r:id="rId33"/>
    <p:sldId id="621" r:id="rId34"/>
    <p:sldId id="813" r:id="rId35"/>
    <p:sldId id="814" r:id="rId36"/>
    <p:sldId id="815" r:id="rId37"/>
    <p:sldId id="816" r:id="rId38"/>
    <p:sldId id="699" r:id="rId39"/>
    <p:sldId id="831" r:id="rId40"/>
    <p:sldId id="832" r:id="rId41"/>
    <p:sldId id="850" r:id="rId42"/>
    <p:sldId id="851" r:id="rId43"/>
    <p:sldId id="854" r:id="rId44"/>
    <p:sldId id="855" r:id="rId45"/>
    <p:sldId id="856" r:id="rId46"/>
    <p:sldId id="857" r:id="rId47"/>
    <p:sldId id="858" r:id="rId48"/>
    <p:sldId id="274" r:id="rId49"/>
    <p:sldId id="275" r:id="rId50"/>
    <p:sldId id="859" r:id="rId51"/>
    <p:sldId id="860" r:id="rId52"/>
    <p:sldId id="279" r:id="rId53"/>
    <p:sldId id="303" r:id="rId54"/>
    <p:sldId id="305" r:id="rId55"/>
    <p:sldId id="259" r:id="rId56"/>
    <p:sldId id="260" r:id="rId57"/>
    <p:sldId id="262" r:id="rId58"/>
    <p:sldId id="264" r:id="rId59"/>
    <p:sldId id="263" r:id="rId60"/>
    <p:sldId id="265" r:id="rId61"/>
    <p:sldId id="266" r:id="rId62"/>
    <p:sldId id="269" r:id="rId63"/>
    <p:sldId id="270" r:id="rId64"/>
    <p:sldId id="271" r:id="rId65"/>
    <p:sldId id="272" r:id="rId66"/>
    <p:sldId id="273" r:id="rId67"/>
    <p:sldId id="312" r:id="rId68"/>
    <p:sldId id="282" r:id="rId69"/>
    <p:sldId id="257" r:id="rId70"/>
    <p:sldId id="315" r:id="rId71"/>
    <p:sldId id="316" r:id="rId72"/>
    <p:sldId id="281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82024" autoAdjust="0"/>
  </p:normalViewPr>
  <p:slideViewPr>
    <p:cSldViewPr snapToGrid="0" snapToObjects="1">
      <p:cViewPr varScale="1">
        <p:scale>
          <a:sx n="106" d="100"/>
          <a:sy n="106" d="100"/>
        </p:scale>
        <p:origin x="2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BEFE-2953-8447-868C-35D8D220149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497FB-6453-A440-BAAE-4B03B557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fld id="{7F83E828-3A49-B34B-BC55-32734DA6F99C}" type="slidenum">
              <a:rPr lang="en-US" sz="1200">
                <a:latin typeface="Arial" charset="0"/>
              </a:rPr>
              <a:pPr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8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8DF6518-80B4-6749-8761-DF8401D5710D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387061-077C-AA4C-9A6D-10E61C6DC3ED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97FB-6453-A440-BAAE-4B03B5574AB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15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25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</a:t>
            </a:r>
            <a:r>
              <a:rPr lang="en-US" baseline="0" dirty="0"/>
              <a:t> behavioral requires more than “just time”, it has to be embedded in a broader cognitive system. </a:t>
            </a:r>
          </a:p>
          <a:p>
            <a:endParaRPr lang="en-US" baseline="0" dirty="0"/>
          </a:p>
          <a:p>
            <a:r>
              <a:rPr lang="en-US" baseline="0" dirty="0"/>
              <a:t>“Modified church and gibbon model”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3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or green</a:t>
            </a:r>
            <a:r>
              <a:rPr lang="en-US" baseline="0" dirty="0"/>
              <a:t> (left or right) longer on the screen?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2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could be, of course, that instead of a perfect match, an “close match” would have been</a:t>
            </a:r>
            <a:r>
              <a:rPr lang="en-US" baseline="0" dirty="0"/>
              <a:t> sufficient to trigger the “same</a:t>
            </a:r>
            <a:r>
              <a:rPr lang="en-US" baseline="0"/>
              <a:t>” response.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91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could be, of course, that instead of a perfect match, an “close match” would have been</a:t>
            </a:r>
            <a:r>
              <a:rPr lang="en-US" baseline="0" dirty="0"/>
              <a:t> sufficient to trigger the “same” response. But what determines whether a match is “close”? Well, these types of models don’t provide us with an answer…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could be, of course, that instead of a perfect match, an “close match” would have been</a:t>
            </a:r>
            <a:r>
              <a:rPr lang="en-US" baseline="0" dirty="0"/>
              <a:t> sufficient to trigger the “same” response. But what determines whether a match is “close”? Well, these types of models don’t provide us with an answer…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81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06DEF39-A7A4-7341-A525-90E81357265B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77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14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3685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998580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7178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8016"/>
            <a:ext cx="6400800" cy="934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0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8229600" cy="4735204"/>
          </a:xfrm>
        </p:spPr>
        <p:txBody>
          <a:bodyPr/>
          <a:lstStyle>
            <a:lvl3pPr>
              <a:defRPr sz="2215"/>
            </a:lvl3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 dirty="0" err="1"/>
              <a:t>eMdit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8016"/>
            <a:ext cx="6400800" cy="934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pic>
        <p:nvPicPr>
          <p:cNvPr id="13" name="Picture 12" descr="RUGR_logoENv_rood_RGB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027" y="5214753"/>
            <a:ext cx="1591404" cy="1416329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306881" y="5853412"/>
            <a:ext cx="2584047" cy="437906"/>
          </a:xfrm>
        </p:spPr>
        <p:txBody>
          <a:bodyPr>
            <a:normAutofit/>
          </a:bodyPr>
          <a:lstStyle>
            <a:lvl1pPr algn="r">
              <a:buNone/>
              <a:defRPr sz="1846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Occasion</a:t>
            </a:r>
          </a:p>
          <a:p>
            <a:pPr lvl="0"/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306881" y="6241587"/>
            <a:ext cx="2584047" cy="437906"/>
          </a:xfrm>
        </p:spPr>
        <p:txBody>
          <a:bodyPr>
            <a:normAutofit/>
          </a:bodyPr>
          <a:lstStyle>
            <a:lvl1pPr algn="r">
              <a:buNone/>
              <a:defRPr sz="1846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Date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10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8016"/>
            <a:ext cx="6400800" cy="934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3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80656" y="3763244"/>
            <a:ext cx="4219324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81676" y="2846388"/>
            <a:ext cx="1762125" cy="3751262"/>
          </a:xfrm>
        </p:spPr>
        <p:txBody>
          <a:bodyPr/>
          <a:lstStyle/>
          <a:p>
            <a:r>
              <a:rPr lang="nl-NL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8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80656" y="3763244"/>
            <a:ext cx="4219324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613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434259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8229600" cy="4735204"/>
          </a:xfrm>
        </p:spPr>
        <p:txBody>
          <a:bodyPr/>
          <a:lstStyle>
            <a:lvl3pPr>
              <a:defRPr sz="2215"/>
            </a:lvl3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9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ral The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3345" y="1505194"/>
            <a:ext cx="4902023" cy="1354725"/>
          </a:xfrm>
        </p:spPr>
        <p:txBody>
          <a:bodyPr anchor="ctr">
            <a:noAutofit/>
          </a:bodyPr>
          <a:lstStyle>
            <a:lvl1pPr>
              <a:buNone/>
              <a:defRPr sz="3692" baseline="0"/>
            </a:lvl1pPr>
          </a:lstStyle>
          <a:p>
            <a:pPr lvl="0"/>
            <a:r>
              <a:rPr lang="en-US" dirty="0"/>
              <a:t>Central Theme/Quote</a:t>
            </a:r>
          </a:p>
        </p:txBody>
      </p:sp>
    </p:spTree>
    <p:extLst>
      <p:ext uri="{BB962C8B-B14F-4D97-AF65-F5344CB8AC3E}">
        <p14:creationId xmlns:p14="http://schemas.microsoft.com/office/powerpoint/2010/main" val="1130455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Layout w/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647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/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8229600" cy="4735204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w/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0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ral Theme w/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3345" y="1505194"/>
            <a:ext cx="4902023" cy="1354725"/>
          </a:xfrm>
        </p:spPr>
        <p:txBody>
          <a:bodyPr anchor="ctr">
            <a:noAutofit/>
          </a:bodyPr>
          <a:lstStyle>
            <a:lvl1pPr>
              <a:buNone/>
              <a:defRPr sz="3692" baseline="0"/>
            </a:lvl1pPr>
          </a:lstStyle>
          <a:p>
            <a:pPr lvl="0"/>
            <a:r>
              <a:rPr lang="en-US" dirty="0"/>
              <a:t>Central Theme/Quote</a:t>
            </a:r>
          </a:p>
        </p:txBody>
      </p:sp>
    </p:spTree>
    <p:extLst>
      <p:ext uri="{BB962C8B-B14F-4D97-AF65-F5344CB8AC3E}">
        <p14:creationId xmlns:p14="http://schemas.microsoft.com/office/powerpoint/2010/main" val="593093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414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fld id="{9A6C06F9-11FB-804B-A424-EA1602485CC0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fld id="{4B8D9D18-2C4C-F34D-BCCD-531CA36F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5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228600" y="1"/>
            <a:ext cx="9677400" cy="3481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 sz="16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6508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1293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089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3771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54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027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01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96" r:id="rId14"/>
    <p:sldLayoutId id="2147483697" r:id="rId15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185"/>
            <a:ext cx="8229600" cy="436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ctr" defTabSz="422041" rtl="0" eaLnBrk="1" latinLnBrk="0" hangingPunct="1">
        <a:spcBef>
          <a:spcPct val="0"/>
        </a:spcBef>
        <a:buNone/>
        <a:defRPr sz="4062" b="0" i="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16531" indent="-316531" algn="l" defTabSz="422041" rtl="0" eaLnBrk="1" latinLnBrk="0" hangingPunct="1">
        <a:spcBef>
          <a:spcPct val="20000"/>
        </a:spcBef>
        <a:buFont typeface="Arial"/>
        <a:buChar char="•"/>
        <a:defRPr sz="2954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17" indent="-263776" algn="l" defTabSz="422041" rtl="0" eaLnBrk="1" latinLnBrk="0" hangingPunct="1">
        <a:spcBef>
          <a:spcPct val="20000"/>
        </a:spcBef>
        <a:buFont typeface="Arial"/>
        <a:buChar char="–"/>
        <a:defRPr sz="2585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055103" indent="-211021" algn="l" defTabSz="422041" rtl="0" eaLnBrk="1" latinLnBrk="0" hangingPunct="1">
        <a:spcBef>
          <a:spcPct val="20000"/>
        </a:spcBef>
        <a:buFont typeface="Arial"/>
        <a:buChar char="•"/>
        <a:defRPr sz="2215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477145" indent="-211021" algn="l" defTabSz="422041" rtl="0" eaLnBrk="1" latinLnBrk="0" hangingPunct="1">
        <a:spcBef>
          <a:spcPct val="20000"/>
        </a:spcBef>
        <a:buFont typeface="Arial"/>
        <a:buChar char="–"/>
        <a:defRPr sz="1846" b="0" i="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1899186" indent="-211021" algn="l" defTabSz="422041" rtl="0" eaLnBrk="1" latinLnBrk="0" hangingPunct="1">
        <a:spcBef>
          <a:spcPct val="20000"/>
        </a:spcBef>
        <a:buFont typeface="Arial"/>
        <a:buChar char="»"/>
        <a:defRPr sz="1846" b="0" i="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321227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2.emf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emf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Modeling</a:t>
            </a:r>
            <a:br>
              <a:rPr lang="en-US" dirty="0"/>
            </a:br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Time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329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pic>
        <p:nvPicPr>
          <p:cNvPr id="2" name="Picture 1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5167" y="5763853"/>
            <a:ext cx="211667" cy="18561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5272" y="2831128"/>
            <a:ext cx="1873334" cy="774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22041"/>
            <a:r>
              <a:rPr lang="en-US" sz="2215" dirty="0">
                <a:solidFill>
                  <a:srgbClr val="FF0000"/>
                </a:solidFill>
                <a:latin typeface="Gill Sans MT"/>
              </a:rPr>
              <a:t>Red</a:t>
            </a:r>
            <a:r>
              <a:rPr lang="en-US" sz="2215" dirty="0">
                <a:solidFill>
                  <a:srgbClr val="FFFFFF"/>
                </a:solidFill>
                <a:latin typeface="Gill Sans MT"/>
              </a:rPr>
              <a:t> or </a:t>
            </a:r>
            <a:r>
              <a:rPr lang="en-US" sz="2215" dirty="0">
                <a:solidFill>
                  <a:srgbClr val="007F23"/>
                </a:solidFill>
                <a:latin typeface="Gill Sans MT"/>
              </a:rPr>
              <a:t>Green </a:t>
            </a:r>
          </a:p>
          <a:p>
            <a:pPr algn="ctr" defTabSz="422041"/>
            <a:r>
              <a:rPr lang="en-US" sz="2215" dirty="0">
                <a:solidFill>
                  <a:srgbClr val="FFFFFF"/>
                </a:solidFill>
                <a:latin typeface="Gill Sans MT"/>
              </a:rPr>
              <a:t>longer?</a:t>
            </a:r>
          </a:p>
        </p:txBody>
      </p:sp>
    </p:spTree>
    <p:extLst>
      <p:ext uri="{BB962C8B-B14F-4D97-AF65-F5344CB8AC3E}">
        <p14:creationId xmlns:p14="http://schemas.microsoft.com/office/powerpoint/2010/main" val="16062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57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07" y="794935"/>
            <a:ext cx="5549900" cy="4654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4715" y="6310136"/>
            <a:ext cx="662282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sz="1292" dirty="0">
                <a:solidFill>
                  <a:srgbClr val="000000"/>
                </a:solidFill>
                <a:latin typeface="Gill Sans MT"/>
              </a:rPr>
              <a:t>Adapted from Heinemann (1984) Annals NY Academy of Sciences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7862">
            <a:off x="5131406" y="3185883"/>
            <a:ext cx="3898900" cy="24032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837398">
            <a:off x="7778981" y="4482557"/>
            <a:ext cx="21611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738" dirty="0">
                <a:solidFill>
                  <a:srgbClr val="FFFFFF"/>
                </a:solidFill>
                <a:latin typeface="Gill Sans MT"/>
              </a:rPr>
              <a:t>http://</a:t>
            </a:r>
            <a:r>
              <a:rPr lang="en-US" sz="738" dirty="0" err="1">
                <a:solidFill>
                  <a:srgbClr val="FFFFFF"/>
                </a:solidFill>
                <a:latin typeface="Gill Sans MT"/>
              </a:rPr>
              <a:t>www.uky.edu</a:t>
            </a:r>
            <a:r>
              <a:rPr lang="en-US" sz="738" dirty="0">
                <a:solidFill>
                  <a:srgbClr val="FFFFFF"/>
                </a:solidFill>
                <a:latin typeface="Gill Sans MT"/>
              </a:rPr>
              <a:t>/~</a:t>
            </a:r>
            <a:r>
              <a:rPr lang="en-US" sz="738" dirty="0" err="1">
                <a:solidFill>
                  <a:srgbClr val="FFFFFF"/>
                </a:solidFill>
                <a:latin typeface="Gill Sans MT"/>
              </a:rPr>
              <a:t>zentall</a:t>
            </a:r>
            <a:r>
              <a:rPr lang="en-US" sz="738" dirty="0">
                <a:solidFill>
                  <a:srgbClr val="FFFFFF"/>
                </a:solidFill>
                <a:latin typeface="Gill Sans MT"/>
              </a:rPr>
              <a:t>/</a:t>
            </a:r>
            <a:r>
              <a:rPr lang="en-US" sz="738" dirty="0" err="1">
                <a:solidFill>
                  <a:srgbClr val="FFFFFF"/>
                </a:solidFill>
                <a:latin typeface="Gill Sans MT"/>
              </a:rPr>
              <a:t>recentpublication.html</a:t>
            </a:r>
            <a:endParaRPr lang="en-US" sz="738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226" y="5602767"/>
            <a:ext cx="63991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Equal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5147" y="5602767"/>
            <a:ext cx="1340945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Green longer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0290" y="1614715"/>
            <a:ext cx="483809" cy="342760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55751" y="2812070"/>
            <a:ext cx="156164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P(“Red longer”)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6880" y="5602767"/>
            <a:ext cx="113204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Red longer</a:t>
            </a:r>
          </a:p>
        </p:txBody>
      </p:sp>
    </p:spTree>
    <p:extLst>
      <p:ext uri="{BB962C8B-B14F-4D97-AF65-F5344CB8AC3E}">
        <p14:creationId xmlns:p14="http://schemas.microsoft.com/office/powerpoint/2010/main" val="12701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Ready-Set-Go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pic>
        <p:nvPicPr>
          <p:cNvPr id="4" name="Picture 3" descr="Keyboard_ANSI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75167" y="5763854"/>
            <a:ext cx="211667" cy="18561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22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xmlns:p14="http://schemas.microsoft.com/office/powerpoint/2010/main" spd="slow" advClick="0" advTm="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"/>
    </mc:Choice>
    <mc:Fallback xmlns="">
      <p:transition xmlns:p14="http://schemas.microsoft.com/office/powerpoint/2010/main" spd="slow" advClick="0" advTm="6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rgbClr val="FF66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xmlns:p14="http://schemas.microsoft.com/office/powerpoint/2010/main" spd="slow" advClick="0" advTm="2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"/>
    </mc:Choice>
    <mc:Fallback xmlns="">
      <p:transition xmlns:p14="http://schemas.microsoft.com/office/powerpoint/2010/main" spd="slow" advClick="0" advTm="6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Keyboard_ANSI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5167" y="5763854"/>
            <a:ext cx="211667" cy="18561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258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6CDC-37E2-304E-B4A0-D92541E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F9A2-B6E3-2747-9F8F-69C802D9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instead of counting</a:t>
            </a:r>
          </a:p>
        </p:txBody>
      </p:sp>
    </p:spTree>
    <p:extLst>
      <p:ext uri="{BB962C8B-B14F-4D97-AF65-F5344CB8AC3E}">
        <p14:creationId xmlns:p14="http://schemas.microsoft.com/office/powerpoint/2010/main" val="2694582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0077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086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500"/>
    </mc:Choice>
    <mc:Fallback xmlns="">
      <p:transition xmlns:p14="http://schemas.microsoft.com/office/powerpoint/2010/main" spd="slow" advClick="0" advTm="35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8604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708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600"/>
    </mc:Choice>
    <mc:Fallback xmlns="">
      <p:transition xmlns:p14="http://schemas.microsoft.com/office/powerpoint/2010/main" spd="slow" advClick="0" advTm="36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8058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838" y="3644077"/>
            <a:ext cx="1632733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sz="2585" dirty="0">
                <a:solidFill>
                  <a:srgbClr val="000000"/>
                </a:solidFill>
                <a:latin typeface="Gill Sans MT"/>
              </a:rPr>
              <a:t>Correct!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67923" y="4226666"/>
            <a:ext cx="4508561" cy="499132"/>
            <a:chOff x="2161918" y="3623217"/>
            <a:chExt cx="4508561" cy="540726"/>
          </a:xfrm>
        </p:grpSpPr>
        <p:sp>
          <p:nvSpPr>
            <p:cNvPr id="5" name="TextBox 4"/>
            <p:cNvSpPr txBox="1"/>
            <p:nvPr/>
          </p:nvSpPr>
          <p:spPr>
            <a:xfrm>
              <a:off x="2161918" y="3623217"/>
              <a:ext cx="1632733" cy="530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22041"/>
              <a:r>
                <a:rPr lang="en-US" sz="2585" dirty="0">
                  <a:solidFill>
                    <a:srgbClr val="000000"/>
                  </a:solidFill>
                  <a:latin typeface="Gill Sans MT"/>
                </a:rPr>
                <a:t>Too fast!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4742" y="3632965"/>
              <a:ext cx="1915737" cy="530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22041"/>
              <a:r>
                <a:rPr lang="en-US" sz="2585" dirty="0">
                  <a:solidFill>
                    <a:srgbClr val="000000"/>
                  </a:solidFill>
                  <a:latin typeface="Gill Sans MT"/>
                </a:rPr>
                <a:t>Too slow!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99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Results: Scalar 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gneuro-fig-22-03-1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" y="662359"/>
            <a:ext cx="8531225" cy="59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Procedure</a:t>
            </a:r>
          </a:p>
        </p:txBody>
      </p:sp>
    </p:spTree>
    <p:extLst>
      <p:ext uri="{BB962C8B-B14F-4D97-AF65-F5344CB8AC3E}">
        <p14:creationId xmlns:p14="http://schemas.microsoft.com/office/powerpoint/2010/main" val="16509947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gneuro-fig-22-03-1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" y="662359"/>
            <a:ext cx="8531225" cy="59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 descr="cogneuro-fig-22-03-2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8" y="662359"/>
            <a:ext cx="8526089" cy="59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Property</a:t>
            </a:r>
          </a:p>
        </p:txBody>
      </p:sp>
    </p:spTree>
    <p:extLst>
      <p:ext uri="{BB962C8B-B14F-4D97-AF65-F5344CB8AC3E}">
        <p14:creationId xmlns:p14="http://schemas.microsoft.com/office/powerpoint/2010/main" val="661953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4474" y="2678132"/>
            <a:ext cx="8680823" cy="1461936"/>
          </a:xfrm>
          <a:prstGeom prst="rect">
            <a:avLst/>
          </a:prstGeom>
        </p:spPr>
        <p:txBody>
          <a:bodyPr vert="horz" lIns="84406" tIns="42203" rIns="84406" bIns="42203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3692" dirty="0"/>
              <a:t>Interval timing is the capacity to estimate the duration of (short) intervals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475" y="2678132"/>
            <a:ext cx="8680823" cy="1461936"/>
          </a:xfrm>
          <a:prstGeom prst="rect">
            <a:avLst/>
          </a:prstGeom>
        </p:spPr>
        <p:txBody>
          <a:bodyPr vert="horz" lIns="84406" tIns="42203" rIns="84406" bIns="42203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endParaRPr lang="en-US" sz="3692" dirty="0"/>
          </a:p>
        </p:txBody>
      </p:sp>
    </p:spTree>
    <p:extLst>
      <p:ext uri="{BB962C8B-B14F-4D97-AF65-F5344CB8AC3E}">
        <p14:creationId xmlns:p14="http://schemas.microsoft.com/office/powerpoint/2010/main" val="31868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drives interval timing?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8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076"/>
            <a:ext cx="8229600" cy="1580226"/>
          </a:xfrm>
        </p:spPr>
        <p:txBody>
          <a:bodyPr>
            <a:normAutofit/>
          </a:bodyPr>
          <a:lstStyle/>
          <a:p>
            <a:r>
              <a:rPr lang="en-US" dirty="0"/>
              <a:t>Information Processing Approaches to Interval Timing</a:t>
            </a:r>
          </a:p>
        </p:txBody>
      </p:sp>
      <p:pic>
        <p:nvPicPr>
          <p:cNvPr id="4" name="Picture 3" descr="screenshot_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2" y="1572358"/>
            <a:ext cx="7391400" cy="475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121" y="6161467"/>
            <a:ext cx="590815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(e.g., </a:t>
            </a:r>
            <a:r>
              <a:rPr lang="nl-NL" sz="1662" dirty="0" err="1">
                <a:solidFill>
                  <a:srgbClr val="000000"/>
                </a:solidFill>
                <a:latin typeface="Gill Sans MT"/>
              </a:rPr>
              <a:t>Creelman</a:t>
            </a:r>
            <a:r>
              <a:rPr lang="nl-NL" sz="1662" dirty="0">
                <a:solidFill>
                  <a:srgbClr val="000000"/>
                </a:solidFill>
                <a:latin typeface="Gill Sans MT"/>
              </a:rPr>
              <a:t>, 1962,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Michon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1967, Gibbon, 1977,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Treisman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1963) </a:t>
            </a:r>
          </a:p>
        </p:txBody>
      </p:sp>
    </p:spTree>
    <p:extLst>
      <p:ext uri="{BB962C8B-B14F-4D97-AF65-F5344CB8AC3E}">
        <p14:creationId xmlns:p14="http://schemas.microsoft.com/office/powerpoint/2010/main" val="848700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252370" y="2605400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5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6" y="4440752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53" y="424066"/>
            <a:ext cx="8229600" cy="1055077"/>
          </a:xfrm>
        </p:spPr>
        <p:txBody>
          <a:bodyPr/>
          <a:lstStyle/>
          <a:p>
            <a:r>
              <a:rPr lang="en-US" dirty="0"/>
              <a:t>IP Models of Interval Timing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2375" y="6153664"/>
            <a:ext cx="625870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(e.g., </a:t>
            </a:r>
            <a:r>
              <a:rPr lang="nl-NL" sz="1662" dirty="0" err="1">
                <a:solidFill>
                  <a:srgbClr val="000000"/>
                </a:solidFill>
                <a:latin typeface="Gill Sans MT"/>
              </a:rPr>
              <a:t>Creelman</a:t>
            </a:r>
            <a:r>
              <a:rPr lang="nl-NL" sz="1662" dirty="0">
                <a:solidFill>
                  <a:srgbClr val="000000"/>
                </a:solidFill>
                <a:latin typeface="Gill Sans MT"/>
              </a:rPr>
              <a:t>, 1962,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Michon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1967, Gibbon, 1977,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Treisman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1963,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etc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3881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15 metronom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pic>
        <p:nvPicPr>
          <p:cNvPr id="7" name="Picture 6" descr="maatbek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9" name="Picture 8" descr="kra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53" y="424066"/>
            <a:ext cx="8229600" cy="1055077"/>
          </a:xfrm>
        </p:spPr>
        <p:txBody>
          <a:bodyPr>
            <a:normAutofit/>
          </a:bodyPr>
          <a:lstStyle/>
          <a:p>
            <a:r>
              <a:rPr lang="en-US" dirty="0"/>
              <a:t>Scalar Timing Theory</a:t>
            </a:r>
          </a:p>
        </p:txBody>
      </p:sp>
    </p:spTree>
    <p:extLst>
      <p:ext uri="{BB962C8B-B14F-4D97-AF65-F5344CB8AC3E}">
        <p14:creationId xmlns:p14="http://schemas.microsoft.com/office/powerpoint/2010/main" val="20417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215 metronom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pic>
        <p:nvPicPr>
          <p:cNvPr id="37" name="Picture 36" descr="maatbeke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38" name="Picture 37" descr="kra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52" y="4071761"/>
            <a:ext cx="2077365" cy="1917568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1692922" y="3046533"/>
            <a:ext cx="2744762" cy="1798062"/>
          </a:xfrm>
          <a:custGeom>
            <a:avLst/>
            <a:gdLst>
              <a:gd name="connsiteX0" fmla="*/ 8337 w 2129493"/>
              <a:gd name="connsiteY0" fmla="*/ 1814378 h 1822290"/>
              <a:gd name="connsiteX1" fmla="*/ 161841 w 2129493"/>
              <a:gd name="connsiteY1" fmla="*/ 1772507 h 1822290"/>
              <a:gd name="connsiteX2" fmla="*/ 1110780 w 2129493"/>
              <a:gd name="connsiteY2" fmla="*/ 1437545 h 1822290"/>
              <a:gd name="connsiteX3" fmla="*/ 1934124 w 2129493"/>
              <a:gd name="connsiteY3" fmla="*/ 767621 h 1822290"/>
              <a:gd name="connsiteX4" fmla="*/ 2129493 w 2129493"/>
              <a:gd name="connsiteY4" fmla="*/ 0 h 182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493" h="1822290">
                <a:moveTo>
                  <a:pt x="8337" y="1814378"/>
                </a:moveTo>
                <a:cubicBezTo>
                  <a:pt x="-6782" y="1824845"/>
                  <a:pt x="-21900" y="1835313"/>
                  <a:pt x="161841" y="1772507"/>
                </a:cubicBezTo>
                <a:cubicBezTo>
                  <a:pt x="345582" y="1709701"/>
                  <a:pt x="815400" y="1605026"/>
                  <a:pt x="1110780" y="1437545"/>
                </a:cubicBezTo>
                <a:cubicBezTo>
                  <a:pt x="1406160" y="1270064"/>
                  <a:pt x="1764338" y="1007212"/>
                  <a:pt x="1934124" y="767621"/>
                </a:cubicBezTo>
                <a:cubicBezTo>
                  <a:pt x="2103910" y="528030"/>
                  <a:pt x="2129493" y="0"/>
                  <a:pt x="2129493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770438" y="1571181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7628" y="1786888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762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636" y="1786888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284794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95185" y="4745809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78887" y="4742985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78887" y="4747586"/>
            <a:ext cx="214034" cy="1975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53" y="424066"/>
            <a:ext cx="8229600" cy="1055077"/>
          </a:xfrm>
        </p:spPr>
        <p:txBody>
          <a:bodyPr/>
          <a:lstStyle/>
          <a:p>
            <a:r>
              <a:rPr lang="en-US" dirty="0"/>
              <a:t>Scalar Timing Theory</a:t>
            </a:r>
          </a:p>
        </p:txBody>
      </p:sp>
    </p:spTree>
    <p:extLst>
      <p:ext uri="{BB962C8B-B14F-4D97-AF65-F5344CB8AC3E}">
        <p14:creationId xmlns:p14="http://schemas.microsoft.com/office/powerpoint/2010/main" val="40863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981E-7 4.87607E-6 L 0.17714 4.876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76 0.09359 " pathEditMode="relative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4.48923E-6 L 0.09777 0.09381 " pathEditMode="relative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11" grpId="0" animBg="1"/>
      <p:bldP spid="1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maatbek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41" name="Picture 40" descr="kra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pic>
        <p:nvPicPr>
          <p:cNvPr id="39" name="Picture 38" descr="215 metronom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52" y="4071761"/>
            <a:ext cx="2077365" cy="1917568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2308194" y="3046533"/>
            <a:ext cx="2129493" cy="1798062"/>
          </a:xfrm>
          <a:custGeom>
            <a:avLst/>
            <a:gdLst>
              <a:gd name="connsiteX0" fmla="*/ 8337 w 2129493"/>
              <a:gd name="connsiteY0" fmla="*/ 1814378 h 1822290"/>
              <a:gd name="connsiteX1" fmla="*/ 161841 w 2129493"/>
              <a:gd name="connsiteY1" fmla="*/ 1772507 h 1822290"/>
              <a:gd name="connsiteX2" fmla="*/ 1110780 w 2129493"/>
              <a:gd name="connsiteY2" fmla="*/ 1437545 h 1822290"/>
              <a:gd name="connsiteX3" fmla="*/ 1934124 w 2129493"/>
              <a:gd name="connsiteY3" fmla="*/ 767621 h 1822290"/>
              <a:gd name="connsiteX4" fmla="*/ 2129493 w 2129493"/>
              <a:gd name="connsiteY4" fmla="*/ 0 h 182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493" h="1822290">
                <a:moveTo>
                  <a:pt x="8337" y="1814378"/>
                </a:moveTo>
                <a:cubicBezTo>
                  <a:pt x="-6782" y="1824845"/>
                  <a:pt x="-21900" y="1835313"/>
                  <a:pt x="161841" y="1772507"/>
                </a:cubicBezTo>
                <a:cubicBezTo>
                  <a:pt x="345582" y="1709701"/>
                  <a:pt x="815400" y="1605026"/>
                  <a:pt x="1110780" y="1437545"/>
                </a:cubicBezTo>
                <a:cubicBezTo>
                  <a:pt x="1406160" y="1270064"/>
                  <a:pt x="1764338" y="1007212"/>
                  <a:pt x="1934124" y="767621"/>
                </a:cubicBezTo>
                <a:cubicBezTo>
                  <a:pt x="2103910" y="528030"/>
                  <a:pt x="2129493" y="0"/>
                  <a:pt x="2129493" y="0"/>
                </a:cubicBezTo>
              </a:path>
            </a:pathLst>
          </a:custGeom>
          <a:ln w="38100" cmpd="sng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770438" y="1571181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7628" y="1786888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762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284794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6661476" y="2157654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2428" y="2397075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FF0000"/>
                </a:solidFill>
                <a:latin typeface="Gill Sans MT"/>
              </a:rPr>
              <a:t>4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18253" y="424066"/>
            <a:ext cx="8229600" cy="1055077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defTabSz="422041"/>
            <a:r>
              <a:rPr lang="en-US" sz="4062" dirty="0">
                <a:solidFill>
                  <a:srgbClr val="000000"/>
                </a:solidFill>
                <a:latin typeface="Gill Sans Light"/>
                <a:cs typeface="Gill Sans Light"/>
              </a:rPr>
              <a:t>Scalar Timing Theory</a:t>
            </a:r>
          </a:p>
        </p:txBody>
      </p:sp>
      <p:sp>
        <p:nvSpPr>
          <p:cNvPr id="32" name="Oval 31"/>
          <p:cNvSpPr/>
          <p:nvPr/>
        </p:nvSpPr>
        <p:spPr>
          <a:xfrm>
            <a:off x="2195185" y="4745809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8887" y="4745809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96164" y="4745809"/>
            <a:ext cx="214034" cy="197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681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9E-6 3.96113E-6 L 0.32066 3.96113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9E-6 3.96113E-6 L 0.32066 3.9611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9E-6 1.2124E-6 L 0.32066 1.2124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3" grpId="0"/>
      <p:bldP spid="23" grpId="1"/>
      <p:bldP spid="25" grpId="0"/>
      <p:bldP spid="25" grpId="1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215 metronom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pic>
        <p:nvPicPr>
          <p:cNvPr id="22" name="Picture 21" descr="maatbeke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25" name="Picture 24" descr="kra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52" y="4071761"/>
            <a:ext cx="2077365" cy="1917568"/>
          </a:xfrm>
          <a:prstGeom prst="rect">
            <a:avLst/>
          </a:prstGeom>
        </p:spPr>
      </p:pic>
      <p:sp>
        <p:nvSpPr>
          <p:cNvPr id="24" name="Cloud Callout 23"/>
          <p:cNvSpPr/>
          <p:nvPr/>
        </p:nvSpPr>
        <p:spPr>
          <a:xfrm>
            <a:off x="5770438" y="1571181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3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6661476" y="2157654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2428" y="2397075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FF0000"/>
                </a:solidFill>
                <a:latin typeface="Gill Sans MT"/>
              </a:rPr>
              <a:t>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3195" y="2313022"/>
            <a:ext cx="1470518" cy="2490488"/>
            <a:chOff x="5453194" y="2220020"/>
            <a:chExt cx="1470518" cy="2698029"/>
          </a:xfrm>
        </p:grpSpPr>
        <p:sp>
          <p:nvSpPr>
            <p:cNvPr id="20" name="Freeform 19"/>
            <p:cNvSpPr/>
            <p:nvPr/>
          </p:nvSpPr>
          <p:spPr>
            <a:xfrm rot="19854128" flipH="1" flipV="1">
              <a:off x="5453194" y="2220020"/>
              <a:ext cx="1318210" cy="2411941"/>
            </a:xfrm>
            <a:custGeom>
              <a:avLst/>
              <a:gdLst>
                <a:gd name="connsiteX0" fmla="*/ 8337 w 2129493"/>
                <a:gd name="connsiteY0" fmla="*/ 1814378 h 1822290"/>
                <a:gd name="connsiteX1" fmla="*/ 161841 w 2129493"/>
                <a:gd name="connsiteY1" fmla="*/ 1772507 h 1822290"/>
                <a:gd name="connsiteX2" fmla="*/ 1110780 w 2129493"/>
                <a:gd name="connsiteY2" fmla="*/ 1437545 h 1822290"/>
                <a:gd name="connsiteX3" fmla="*/ 1934124 w 2129493"/>
                <a:gd name="connsiteY3" fmla="*/ 767621 h 1822290"/>
                <a:gd name="connsiteX4" fmla="*/ 2129493 w 2129493"/>
                <a:gd name="connsiteY4" fmla="*/ 0 h 182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493" h="1822290">
                  <a:moveTo>
                    <a:pt x="8337" y="1814378"/>
                  </a:moveTo>
                  <a:cubicBezTo>
                    <a:pt x="-6782" y="1824845"/>
                    <a:pt x="-21900" y="1835313"/>
                    <a:pt x="161841" y="1772507"/>
                  </a:cubicBezTo>
                  <a:cubicBezTo>
                    <a:pt x="345582" y="1709701"/>
                    <a:pt x="815400" y="1605026"/>
                    <a:pt x="1110780" y="1437545"/>
                  </a:cubicBezTo>
                  <a:cubicBezTo>
                    <a:pt x="1406160" y="1270064"/>
                    <a:pt x="1764338" y="1007212"/>
                    <a:pt x="1934124" y="767621"/>
                  </a:cubicBezTo>
                  <a:cubicBezTo>
                    <a:pt x="2103910" y="528030"/>
                    <a:pt x="2129493" y="0"/>
                    <a:pt x="2129493" y="0"/>
                  </a:cubicBezTo>
                </a:path>
              </a:pathLst>
            </a:custGeom>
            <a:ln w="3810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22041"/>
              <a:endParaRPr lang="en-US" sz="1662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2319978" flipV="1">
              <a:off x="6452124" y="2570432"/>
              <a:ext cx="471588" cy="2347617"/>
            </a:xfrm>
            <a:custGeom>
              <a:avLst/>
              <a:gdLst>
                <a:gd name="connsiteX0" fmla="*/ 8337 w 2129493"/>
                <a:gd name="connsiteY0" fmla="*/ 1814378 h 1822290"/>
                <a:gd name="connsiteX1" fmla="*/ 161841 w 2129493"/>
                <a:gd name="connsiteY1" fmla="*/ 1772507 h 1822290"/>
                <a:gd name="connsiteX2" fmla="*/ 1110780 w 2129493"/>
                <a:gd name="connsiteY2" fmla="*/ 1437545 h 1822290"/>
                <a:gd name="connsiteX3" fmla="*/ 1934124 w 2129493"/>
                <a:gd name="connsiteY3" fmla="*/ 767621 h 1822290"/>
                <a:gd name="connsiteX4" fmla="*/ 2129493 w 2129493"/>
                <a:gd name="connsiteY4" fmla="*/ 0 h 182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493" h="1822290">
                  <a:moveTo>
                    <a:pt x="8337" y="1814378"/>
                  </a:moveTo>
                  <a:cubicBezTo>
                    <a:pt x="-6782" y="1824845"/>
                    <a:pt x="-21900" y="1835313"/>
                    <a:pt x="161841" y="1772507"/>
                  </a:cubicBezTo>
                  <a:cubicBezTo>
                    <a:pt x="345582" y="1709701"/>
                    <a:pt x="815400" y="1605026"/>
                    <a:pt x="1110780" y="1437545"/>
                  </a:cubicBezTo>
                  <a:cubicBezTo>
                    <a:pt x="1406160" y="1270064"/>
                    <a:pt x="1764338" y="1007212"/>
                    <a:pt x="1934124" y="767621"/>
                  </a:cubicBezTo>
                  <a:cubicBezTo>
                    <a:pt x="2103910" y="528030"/>
                    <a:pt x="2129493" y="0"/>
                    <a:pt x="2129493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22041"/>
              <a:endParaRPr lang="en-US" sz="1662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518253" y="424066"/>
            <a:ext cx="8229600" cy="1055077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defTabSz="422041"/>
            <a:r>
              <a:rPr lang="en-US" sz="4062" dirty="0">
                <a:solidFill>
                  <a:srgbClr val="000000"/>
                </a:solidFill>
                <a:latin typeface="Gill Sans Light"/>
                <a:cs typeface="Gill Sans Light"/>
              </a:rPr>
              <a:t>Scalar Timing Theory</a:t>
            </a:r>
          </a:p>
        </p:txBody>
      </p:sp>
      <p:sp>
        <p:nvSpPr>
          <p:cNvPr id="32" name="Rectangle 31"/>
          <p:cNvSpPr/>
          <p:nvPr/>
        </p:nvSpPr>
        <p:spPr>
          <a:xfrm rot="969193">
            <a:off x="5481700" y="4763147"/>
            <a:ext cx="1329432" cy="852363"/>
          </a:xfrm>
          <a:prstGeom prst="rect">
            <a:avLst/>
          </a:prstGeom>
          <a:noFill/>
        </p:spPr>
        <p:txBody>
          <a:bodyPr wrap="none" lIns="84406" tIns="42203" rIns="84406" bIns="42203">
            <a:spAutoFit/>
          </a:bodyPr>
          <a:lstStyle/>
          <a:p>
            <a:pPr algn="ctr" defTabSz="422041"/>
            <a:r>
              <a:rPr lang="en-US" sz="4985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glow rad="139700">
                    <a:srgbClr val="CC0000">
                      <a:alpha val="4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MT"/>
              </a:rPr>
              <a:t>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061" y="4689617"/>
            <a:ext cx="1464375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FFFFFF"/>
                </a:solidFill>
                <a:latin typeface="Gill Sans MT"/>
              </a:rPr>
              <a:t>Green or Red?</a:t>
            </a:r>
          </a:p>
        </p:txBody>
      </p:sp>
    </p:spTree>
    <p:extLst>
      <p:ext uri="{BB962C8B-B14F-4D97-AF65-F5344CB8AC3E}">
        <p14:creationId xmlns:p14="http://schemas.microsoft.com/office/powerpoint/2010/main" val="249731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518253" y="424066"/>
            <a:ext cx="8229600" cy="1055077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defTabSz="422041"/>
            <a:r>
              <a:rPr lang="en-US" sz="4062">
                <a:solidFill>
                  <a:srgbClr val="000000"/>
                </a:solidFill>
              </a:rPr>
              <a:t>IP Models of Interval Timing</a:t>
            </a:r>
            <a:endParaRPr lang="en-US" sz="4062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3305" y="2404266"/>
            <a:ext cx="7137400" cy="2626273"/>
            <a:chOff x="1003300" y="2318871"/>
            <a:chExt cx="7137400" cy="28451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300" y="2318871"/>
              <a:ext cx="7137400" cy="248920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003301" y="4525055"/>
              <a:ext cx="3629752" cy="6389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22041"/>
              <a:endParaRPr lang="en-US" sz="1662">
                <a:solidFill>
                  <a:srgbClr val="000000"/>
                </a:solidFill>
                <a:latin typeface="Gill Sans MT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4" y="1630054"/>
            <a:ext cx="7553738" cy="34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Idea: Metronome that starts ticking fast, but gradually slows down</a:t>
            </a:r>
          </a:p>
          <a:p>
            <a:r>
              <a:rPr lang="en-US" dirty="0"/>
              <a:t>The current value of the accumulator is available to the rest of cognition</a:t>
            </a:r>
          </a:p>
          <a:p>
            <a:r>
              <a:rPr lang="en-US" dirty="0"/>
              <a:t>At any moment, the accumulator can be read or matched in the condition of a production</a:t>
            </a:r>
          </a:p>
        </p:txBody>
      </p:sp>
      <p:pic>
        <p:nvPicPr>
          <p:cNvPr id="4" name="Picture 3" descr="screenshot_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" y="4659639"/>
            <a:ext cx="8276492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20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length of starting pulse</a:t>
            </a:r>
          </a:p>
          <a:p>
            <a:r>
              <a:rPr lang="en-US" dirty="0"/>
              <a:t>t</a:t>
            </a:r>
            <a:r>
              <a:rPr lang="en-US" baseline="-25000" dirty="0"/>
              <a:t>n+1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dirty="0"/>
              <a:t>x</a:t>
            </a:r>
            <a:r>
              <a:rPr lang="en-US" i="1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+ noise(M=0, SD=b x </a:t>
            </a:r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Noise = logistic noise (ACT-R default, normal-like)</a:t>
            </a:r>
          </a:p>
          <a:p>
            <a:r>
              <a:rPr lang="en-US" dirty="0"/>
              <a:t>Two sets of parameters:</a:t>
            </a:r>
          </a:p>
          <a:p>
            <a:pPr lvl="1"/>
            <a:r>
              <a:rPr lang="is-IS" i="1" dirty="0"/>
              <a:t>t</a:t>
            </a:r>
            <a:r>
              <a:rPr lang="is-IS" baseline="-25000" dirty="0"/>
              <a:t>0</a:t>
            </a:r>
            <a:r>
              <a:rPr lang="is-IS" dirty="0"/>
              <a:t> = 11 ms, a = 1.1, b = 0.015</a:t>
            </a:r>
            <a:br>
              <a:rPr lang="is-IS" dirty="0"/>
            </a:br>
            <a:r>
              <a:rPr lang="sk-SK" i="1" dirty="0"/>
              <a:t>t</a:t>
            </a:r>
            <a:r>
              <a:rPr lang="sk-SK" baseline="-25000" dirty="0"/>
              <a:t>0</a:t>
            </a:r>
            <a:r>
              <a:rPr lang="sk-SK" dirty="0"/>
              <a:t> = 100 ms, a = 1.02, b = 0.015 </a:t>
            </a: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bother with time?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801906"/>
            <a:ext cx="8229600" cy="462398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Timing is automatic, and implicit.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Timing is implicit in </a:t>
            </a:r>
            <a:r>
              <a:rPr lang="en-US" i="1" dirty="0">
                <a:ea typeface="ＭＳ Ｐゴシック" charset="0"/>
              </a:rPr>
              <a:t>many</a:t>
            </a:r>
            <a:r>
              <a:rPr lang="en-US" dirty="0">
                <a:ea typeface="ＭＳ Ｐゴシック" charset="0"/>
              </a:rPr>
              <a:t> tasks / settings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Language: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Using pauses as a rhetorical tool. 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Turn-taking in conversation.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Human-Environment Interaction: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Adapting to the pace of the environment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Psychological Experiments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14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5EB4-5351-D44A-8CCB-4D06CFF8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Peak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4928-82B2-CB42-98EE-BC9272587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6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166F-261B-1146-92A4-5CDA7700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up to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E7182-60C4-9048-BBB7-F4832B899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Simplistic memory theory</a:t>
            </a:r>
          </a:p>
        </p:txBody>
      </p:sp>
    </p:spTree>
    <p:extLst>
      <p:ext uri="{BB962C8B-B14F-4D97-AF65-F5344CB8AC3E}">
        <p14:creationId xmlns:p14="http://schemas.microsoft.com/office/powerpoint/2010/main" val="1159327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B8295-BA18-8843-9C56-058A8A05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this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0DC88-C9D9-8E40-A790-7984E611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Grosjean, M., Rosenbaum, D. A., &amp; </a:t>
            </a:r>
            <a:r>
              <a:rPr lang="en-US" sz="1800" dirty="0" err="1"/>
              <a:t>Elsinger</a:t>
            </a:r>
            <a:r>
              <a:rPr lang="en-US" sz="1800" dirty="0"/>
              <a:t>, C. (2001). Timing and reaction time. </a:t>
            </a:r>
            <a:r>
              <a:rPr lang="en-US" sz="1800" i="1" dirty="0"/>
              <a:t>Journal of Experimental Psychology: General</a:t>
            </a:r>
            <a:r>
              <a:rPr lang="en-US" sz="1800" dirty="0"/>
              <a:t>, </a:t>
            </a:r>
            <a:r>
              <a:rPr lang="en-US" sz="1800" i="1" dirty="0"/>
              <a:t>130</a:t>
            </a:r>
            <a:r>
              <a:rPr lang="en-US" sz="1800" dirty="0"/>
              <a:t>(2), 256.</a:t>
            </a:r>
          </a:p>
          <a:p>
            <a:r>
              <a:rPr lang="en-US" dirty="0"/>
              <a:t>Experiment that looked at the “</a:t>
            </a:r>
            <a:r>
              <a:rPr lang="en-US" dirty="0" err="1"/>
              <a:t>foreperiod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02BE4-19D8-774E-86CC-C6A05747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567" y="3429000"/>
            <a:ext cx="2744203" cy="27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175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E274-45B3-CD4F-B482-F5D131D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503C-5722-A749-85FF-5840BE52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between the response and the next stimulus</a:t>
            </a:r>
          </a:p>
          <a:p>
            <a:r>
              <a:rPr lang="en-US" dirty="0"/>
              <a:t>For fifteen trials 350ms, 467ms or 700ms</a:t>
            </a:r>
          </a:p>
          <a:p>
            <a:r>
              <a:rPr lang="en-US" dirty="0"/>
              <a:t>On trial sixteen always 467ms</a:t>
            </a:r>
          </a:p>
        </p:txBody>
      </p:sp>
    </p:spTree>
    <p:extLst>
      <p:ext uri="{BB962C8B-B14F-4D97-AF65-F5344CB8AC3E}">
        <p14:creationId xmlns:p14="http://schemas.microsoft.com/office/powerpoint/2010/main" val="140791808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C2D-5413-794C-B3EE-3C95D07C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03FD8-FF2F-8340-B938-90DF0DA5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2625836"/>
            <a:ext cx="9144000" cy="2713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84864-0361-0A4B-9B92-009080B987A4}"/>
              </a:ext>
            </a:extLst>
          </p:cNvPr>
          <p:cNvSpPr txBox="1"/>
          <p:nvPr/>
        </p:nvSpPr>
        <p:spPr>
          <a:xfrm>
            <a:off x="914400" y="2033337"/>
            <a:ext cx="21416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350 - &gt; 467 </a:t>
            </a:r>
            <a:r>
              <a:rPr lang="en-US" dirty="0" err="1">
                <a:latin typeface="Helvetica" pitchFamily="2" charset="0"/>
              </a:rPr>
              <a:t>ms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B444-5024-5C41-907D-70E9B831251C}"/>
              </a:ext>
            </a:extLst>
          </p:cNvPr>
          <p:cNvSpPr txBox="1"/>
          <p:nvPr/>
        </p:nvSpPr>
        <p:spPr>
          <a:xfrm>
            <a:off x="3946360" y="2033337"/>
            <a:ext cx="21416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467 - &gt; 467 </a:t>
            </a:r>
            <a:r>
              <a:rPr lang="en-US" dirty="0" err="1">
                <a:latin typeface="Helvetica" pitchFamily="2" charset="0"/>
              </a:rPr>
              <a:t>ms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18D2F-F26B-D04F-A9B3-569CE594F60B}"/>
              </a:ext>
            </a:extLst>
          </p:cNvPr>
          <p:cNvSpPr txBox="1"/>
          <p:nvPr/>
        </p:nvSpPr>
        <p:spPr>
          <a:xfrm>
            <a:off x="6978320" y="2033336"/>
            <a:ext cx="21416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700 - &gt; 467 </a:t>
            </a:r>
            <a:r>
              <a:rPr lang="en-US" dirty="0" err="1">
                <a:latin typeface="Helvetica" pitchFamily="2" charset="0"/>
              </a:rPr>
              <a:t>ms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81DCB-266A-C347-837E-4961F198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6" y="5254848"/>
            <a:ext cx="8506326" cy="8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9059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CA20-2FDE-0246-8BFE-CF28F83E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5DBE-4A20-954C-8915-1948EAB9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this!</a:t>
            </a:r>
          </a:p>
          <a:p>
            <a:r>
              <a:rPr lang="en-US" dirty="0"/>
              <a:t>No ACT-R yet, just time perception functions</a:t>
            </a:r>
          </a:p>
          <a:p>
            <a:r>
              <a:rPr lang="en-US" dirty="0"/>
              <a:t>Assumption: being prepared gives a 50ms advantage</a:t>
            </a:r>
          </a:p>
        </p:txBody>
      </p:sp>
    </p:spTree>
    <p:extLst>
      <p:ext uri="{BB962C8B-B14F-4D97-AF65-F5344CB8AC3E}">
        <p14:creationId xmlns:p14="http://schemas.microsoft.com/office/powerpoint/2010/main" val="69876862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578D-905C-C845-8116-66055A90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2740"/>
            <a:ext cx="7772400" cy="1143000"/>
          </a:xfrm>
        </p:spPr>
        <p:txBody>
          <a:bodyPr/>
          <a:lstStyle/>
          <a:p>
            <a:r>
              <a:rPr lang="en-US" dirty="0"/>
              <a:t>My best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E6AC2-603A-3844-885C-5DE7E08E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9" y="4145213"/>
            <a:ext cx="2880164" cy="1882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E59FD-C138-1B4A-938A-880E6C85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2" y="4145213"/>
            <a:ext cx="2787707" cy="1882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F2FCE-EB13-2549-9869-8DF2E8B59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59" y="4145212"/>
            <a:ext cx="2903084" cy="1990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9F377C-FEFB-FF45-BF6B-5E9D293B9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9" y="1610480"/>
            <a:ext cx="8542421" cy="2534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579CD-6E88-5B4D-BEE7-99E717A3F266}"/>
              </a:ext>
            </a:extLst>
          </p:cNvPr>
          <p:cNvSpPr txBox="1"/>
          <p:nvPr/>
        </p:nvSpPr>
        <p:spPr>
          <a:xfrm>
            <a:off x="1143000" y="1227221"/>
            <a:ext cx="21416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350 - &gt; 467 </a:t>
            </a:r>
            <a:r>
              <a:rPr lang="en-US" dirty="0" err="1">
                <a:latin typeface="Helvetica" pitchFamily="2" charset="0"/>
              </a:rPr>
              <a:t>ms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75CA0-974E-AA4D-96C2-F91A5F01847D}"/>
              </a:ext>
            </a:extLst>
          </p:cNvPr>
          <p:cNvSpPr txBox="1"/>
          <p:nvPr/>
        </p:nvSpPr>
        <p:spPr>
          <a:xfrm>
            <a:off x="4174960" y="1227221"/>
            <a:ext cx="21416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467 - &gt; 467 </a:t>
            </a:r>
            <a:r>
              <a:rPr lang="en-US" dirty="0" err="1">
                <a:latin typeface="Helvetica" pitchFamily="2" charset="0"/>
              </a:rPr>
              <a:t>ms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5EBA1-31AE-E540-93D9-CCCD654D0584}"/>
              </a:ext>
            </a:extLst>
          </p:cNvPr>
          <p:cNvSpPr txBox="1"/>
          <p:nvPr/>
        </p:nvSpPr>
        <p:spPr>
          <a:xfrm>
            <a:off x="7206920" y="1227220"/>
            <a:ext cx="21416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700 - &gt; 467 </a:t>
            </a:r>
            <a:r>
              <a:rPr lang="en-US" dirty="0" err="1">
                <a:latin typeface="Helvetica" pitchFamily="2" charset="0"/>
              </a:rPr>
              <a:t>ms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5395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Optima" charset="0"/>
                <a:ea typeface="ＭＳ Ｐゴシック" charset="0"/>
                <a:cs typeface="ＭＳ Ｐゴシック" charset="0"/>
              </a:rPr>
              <a:t>Time estimation and Memory:</a:t>
            </a:r>
            <a:br>
              <a:rPr lang="en-US" dirty="0">
                <a:latin typeface="Opti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Optima" charset="0"/>
                <a:ea typeface="ＭＳ Ｐゴシック" charset="0"/>
                <a:cs typeface="ＭＳ Ｐゴシック" charset="0"/>
              </a:rPr>
              <a:t>Base-level learning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5576C-3F76-3D45-BB92-C80D79CC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factors play a role in activation:</a:t>
            </a:r>
          </a:p>
          <a:p>
            <a:pPr lvl="1"/>
            <a:r>
              <a:rPr lang="en-US" dirty="0"/>
              <a:t>Frequency of use</a:t>
            </a:r>
          </a:p>
          <a:p>
            <a:pPr lvl="1"/>
            <a:r>
              <a:rPr lang="en-US" dirty="0"/>
              <a:t>Recency of use</a:t>
            </a:r>
          </a:p>
        </p:txBody>
      </p:sp>
      <p:graphicFrame>
        <p:nvGraphicFramePr>
          <p:cNvPr id="655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11120"/>
              </p:ext>
            </p:extLst>
          </p:nvPr>
        </p:nvGraphicFramePr>
        <p:xfrm>
          <a:off x="1524000" y="4122821"/>
          <a:ext cx="4095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803400" imgH="368300" progId="Equation.3">
                  <p:embed/>
                </p:oleObj>
              </mc:Choice>
              <mc:Fallback>
                <p:oleObj name="Equation" r:id="rId4" imgW="1803400" imgH="3683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22821"/>
                        <a:ext cx="4095750" cy="838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1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Optima" charset="0"/>
                <a:ea typeface="ＭＳ Ｐゴシック" charset="0"/>
                <a:cs typeface="ＭＳ Ｐゴシック" charset="0"/>
              </a:rPr>
              <a:t>Example of Activation in time</a:t>
            </a:r>
          </a:p>
        </p:txBody>
      </p:sp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0198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Line 4"/>
          <p:cNvSpPr>
            <a:spLocks noChangeShapeType="1"/>
          </p:cNvSpPr>
          <p:nvPr/>
        </p:nvSpPr>
        <p:spPr bwMode="auto">
          <a:xfrm>
            <a:off x="2209800" y="6400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4708525" y="6232525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 flipV="1">
            <a:off x="609600" y="31242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 rot="-5400000">
            <a:off x="176212" y="3932238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210038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60DF-070D-FC42-A0E2-0CDA0FB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67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Temporal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06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7130-F7FF-EF46-981C-F14A2FB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determines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EAE0-A9CD-E34E-9914-E9B1C9F7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(activation below a certain threshold means failure to retrieve)</a:t>
            </a:r>
          </a:p>
          <a:p>
            <a:r>
              <a:rPr lang="en-US" dirty="0"/>
              <a:t>Retrieval time (low activations means longer retrieval time)</a:t>
            </a:r>
          </a:p>
          <a:p>
            <a:r>
              <a:rPr lang="en-US" dirty="0"/>
              <a:t>Priority (chunk with highest activation will be selected)</a:t>
            </a:r>
          </a:p>
        </p:txBody>
      </p:sp>
    </p:spTree>
    <p:extLst>
      <p:ext uri="{BB962C8B-B14F-4D97-AF65-F5344CB8AC3E}">
        <p14:creationId xmlns:p14="http://schemas.microsoft.com/office/powerpoint/2010/main" val="290677039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Optima" charset="0"/>
                <a:ea typeface="ＭＳ Ｐゴシック" charset="0"/>
                <a:cs typeface="ＭＳ Ｐゴシック" charset="0"/>
              </a:rPr>
              <a:t>Graph of retrieval time (F=1)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14400" y="1905000"/>
          <a:ext cx="68580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4" imgW="5308600" imgH="3441700" progId="Excel.Sheet.8">
                  <p:embed/>
                </p:oleObj>
              </mc:Choice>
              <mc:Fallback>
                <p:oleObj name="Worksheet" r:id="rId4" imgW="5308600" imgH="3441700" progId="Excel.Sheet.8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85800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14600" y="1676400"/>
            <a:ext cx="2409825" cy="5181600"/>
            <a:chOff x="1584" y="1056"/>
            <a:chExt cx="1518" cy="3264"/>
          </a:xfrm>
        </p:grpSpPr>
        <p:sp>
          <p:nvSpPr>
            <p:cNvPr id="52228" name="Line 4"/>
            <p:cNvSpPr>
              <a:spLocks noChangeShapeType="1"/>
            </p:cNvSpPr>
            <p:nvPr/>
          </p:nvSpPr>
          <p:spPr bwMode="auto">
            <a:xfrm flipV="1">
              <a:off x="2304" y="1056"/>
              <a:ext cx="0" cy="29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1584" y="4032"/>
              <a:ext cx="15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retrieval threshold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1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example: Alphabet Arithmetic</a:t>
            </a:r>
          </a:p>
          <a:p>
            <a:pPr lvl="1"/>
            <a:r>
              <a:rPr lang="en-US" dirty="0"/>
              <a:t>What is J+4?</a:t>
            </a:r>
          </a:p>
          <a:p>
            <a:pPr lvl="1"/>
            <a:r>
              <a:rPr lang="en-US" dirty="0"/>
              <a:t>Algorithm/Heuristic is counting</a:t>
            </a:r>
          </a:p>
          <a:p>
            <a:r>
              <a:rPr lang="en-US" dirty="0"/>
              <a:t>Learning the English past tense</a:t>
            </a:r>
          </a:p>
          <a:p>
            <a:pPr lvl="1"/>
            <a:r>
              <a:rPr lang="en-US" dirty="0"/>
              <a:t>Algorithm/Heuristic is regular rule</a:t>
            </a:r>
          </a:p>
        </p:txBody>
      </p:sp>
    </p:spTree>
    <p:extLst>
      <p:ext uri="{BB962C8B-B14F-4D97-AF65-F5344CB8AC3E}">
        <p14:creationId xmlns:p14="http://schemas.microsoft.com/office/powerpoint/2010/main" val="300218816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IBL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nature of the instances?</a:t>
            </a:r>
          </a:p>
          <a:p>
            <a:pPr lvl="1"/>
            <a:r>
              <a:rPr lang="en-US" dirty="0"/>
              <a:t>State/Actions with evaluations</a:t>
            </a:r>
          </a:p>
          <a:p>
            <a:pPr lvl="1"/>
            <a:r>
              <a:rPr lang="en-US" dirty="0"/>
              <a:t>Only “correct” State/Actions (As in 1-up </a:t>
            </a:r>
            <a:r>
              <a:rPr lang="en-US" dirty="0" err="1"/>
              <a:t>BlackJack</a:t>
            </a:r>
            <a:r>
              <a:rPr lang="en-US" dirty="0"/>
              <a:t>)</a:t>
            </a:r>
          </a:p>
          <a:p>
            <a:r>
              <a:rPr lang="en-US" dirty="0"/>
              <a:t>How are instances retrieved?</a:t>
            </a:r>
          </a:p>
          <a:p>
            <a:pPr lvl="1"/>
            <a:r>
              <a:rPr lang="en-US" dirty="0"/>
              <a:t>Regular retrieval</a:t>
            </a:r>
          </a:p>
          <a:p>
            <a:pPr lvl="1"/>
            <a:r>
              <a:rPr lang="en-US" dirty="0"/>
              <a:t>Partial matching</a:t>
            </a:r>
          </a:p>
          <a:p>
            <a:pPr lvl="1"/>
            <a:r>
              <a:rPr lang="en-US" dirty="0"/>
              <a:t>Blending </a:t>
            </a:r>
          </a:p>
        </p:txBody>
      </p:sp>
    </p:spTree>
    <p:extLst>
      <p:ext uri="{BB962C8B-B14F-4D97-AF65-F5344CB8AC3E}">
        <p14:creationId xmlns:p14="http://schemas.microsoft.com/office/powerpoint/2010/main" val="202648446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4FF5-666F-5C42-A7AA-6690C9D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Dikes-and-Rivers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7922-F363-D042-BDBE-0C520835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2630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Time estimation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 earlier work, we found that if subjects need to memorize two time intervals, these intervals start to 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contaminate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each other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goal of this experiment is to investigate this contamination in more detail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Taatgen</a:t>
            </a:r>
            <a:r>
              <a:rPr lang="en-US" sz="1700" dirty="0"/>
              <a:t>, N., &amp; Rijn, H. (2011). Traces of times past: Representations of temporal intervals in memory. Memory &amp; Cognition, 39(8), 1546–1560. 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33911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3CE7-25A0-5A4E-92F4-9B1238E6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3E82-80A0-CF48-A88F-1A9058FF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Subjects alternate producing time intervals of a short and a long duration.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Initially, short is 2 seconds and long is 3.1 seconds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They receive feedback on whether their estimate is within +/- 12.5% of the target, and receive </a:t>
            </a:r>
            <a:r>
              <a:rPr lang="ja-JP" altLang="en-US" sz="3000">
                <a:ea typeface="ＭＳ Ｐゴシック" panose="020B0600070205080204" pitchFamily="34" charset="-128"/>
              </a:rPr>
              <a:t>“</a:t>
            </a:r>
            <a:r>
              <a:rPr lang="en-US" altLang="ja-JP" sz="3000">
                <a:ea typeface="ＭＳ Ｐゴシック" panose="020B0600070205080204" pitchFamily="34" charset="-128"/>
              </a:rPr>
              <a:t>too short</a:t>
            </a:r>
            <a:r>
              <a:rPr lang="ja-JP" altLang="en-US" sz="3000">
                <a:ea typeface="ＭＳ Ｐゴシック" panose="020B0600070205080204" pitchFamily="34" charset="-128"/>
              </a:rPr>
              <a:t>”</a:t>
            </a:r>
            <a:r>
              <a:rPr lang="en-US" altLang="ja-JP" sz="3000">
                <a:ea typeface="ＭＳ Ｐゴシック" panose="020B0600070205080204" pitchFamily="34" charset="-128"/>
              </a:rPr>
              <a:t> or </a:t>
            </a:r>
            <a:r>
              <a:rPr lang="ja-JP" altLang="en-US" sz="3000">
                <a:ea typeface="ＭＳ Ｐゴシック" panose="020B0600070205080204" pitchFamily="34" charset="-128"/>
              </a:rPr>
              <a:t>“</a:t>
            </a:r>
            <a:r>
              <a:rPr lang="en-US" altLang="ja-JP" sz="3000">
                <a:ea typeface="ＭＳ Ｐゴシック" panose="020B0600070205080204" pitchFamily="34" charset="-128"/>
              </a:rPr>
              <a:t>too long</a:t>
            </a:r>
            <a:r>
              <a:rPr lang="ja-JP" altLang="en-US" sz="3000">
                <a:ea typeface="ＭＳ Ｐゴシック" panose="020B0600070205080204" pitchFamily="34" charset="-128"/>
              </a:rPr>
              <a:t>”</a:t>
            </a:r>
            <a:r>
              <a:rPr lang="en-US" altLang="ja-JP" sz="3000">
                <a:ea typeface="ＭＳ Ｐゴシック" panose="020B0600070205080204" pitchFamily="34" charset="-128"/>
              </a:rPr>
              <a:t> as feedback otherwise.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After a number of trials, the criterion for the long interval starts to change.</a:t>
            </a:r>
          </a:p>
        </p:txBody>
      </p:sp>
    </p:spTree>
    <p:extLst>
      <p:ext uri="{BB962C8B-B14F-4D97-AF65-F5344CB8AC3E}">
        <p14:creationId xmlns:p14="http://schemas.microsoft.com/office/powerpoint/2010/main" val="82693501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989F-E027-BA45-8C44-C8017350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4C05-0B50-2D41-9586-0A66147F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charset="2"/>
              <a:buChar char="n"/>
              <a:defRPr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9F410-FBE9-CD4B-87A5-475E2823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94" y="374374"/>
            <a:ext cx="7274806" cy="61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697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AD2D-E4AF-394F-AAC3-03D96BD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>
                <a:ea typeface="ＭＳ Ｐゴシック" panose="020B0600070205080204" pitchFamily="34" charset="-128"/>
              </a:rPr>
              <a:t>Analysis: </a:t>
            </a:r>
            <a:r>
              <a:rPr lang="nl-NL" altLang="en-US" dirty="0" err="1">
                <a:ea typeface="ＭＳ Ｐゴシック" panose="020B0600070205080204" pitchFamily="34" charset="-128"/>
              </a:rPr>
              <a:t>Linear</a:t>
            </a:r>
            <a:r>
              <a:rPr lang="nl-NL" altLang="en-US" dirty="0">
                <a:ea typeface="ＭＳ Ｐゴシック" panose="020B0600070205080204" pitchFamily="34" charset="-128"/>
              </a:rPr>
              <a:t> Mixed-Effect </a:t>
            </a:r>
            <a:r>
              <a:rPr lang="nl-NL" altLang="en-US" dirty="0" err="1">
                <a:ea typeface="ＭＳ Ｐゴシック" panose="020B0600070205080204" pitchFamily="34" charset="-128"/>
              </a:rPr>
              <a:t>models</a:t>
            </a:r>
            <a:endParaRPr lang="nl-NL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D09C-1901-9640-B9E2-D2415432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  <a:defRPr/>
            </a:pPr>
            <a:r>
              <a:rPr lang="nl-NL" sz="3000">
                <a:ea typeface="ＭＳ Ｐゴシック" charset="0"/>
                <a:cs typeface="ＭＳ Ｐゴシック" charset="0"/>
              </a:rPr>
              <a:t>Start with a simple regression equation: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  <a:defRPr/>
            </a:pP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  <a:defRPr/>
            </a:pP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short</a:t>
            </a:r>
            <a:r>
              <a:rPr lang="en-US" sz="2600" i="1" baseline="-25000">
                <a:latin typeface="Times New Roman" charset="0"/>
                <a:ea typeface="ＭＳ Ｐゴシック" charset="0"/>
                <a:cs typeface="Times New Roman" charset="0"/>
              </a:rPr>
              <a:t>n,s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= </a:t>
            </a:r>
            <a:r>
              <a:rPr lang="en-US" sz="2600">
                <a:latin typeface="Symbol" charset="0"/>
                <a:ea typeface="ＭＳ Ｐゴシック" charset="0"/>
                <a:cs typeface="Times New Roman" charset="0"/>
              </a:rPr>
              <a:t>b</a:t>
            </a:r>
            <a:r>
              <a:rPr lang="en-US" sz="2600" baseline="-25000">
                <a:latin typeface="Times New Roman" charset="0"/>
                <a:ea typeface="ＭＳ Ｐゴシック" charset="0"/>
                <a:cs typeface="Times New Roman" charset="0"/>
              </a:rPr>
              <a:t>0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+ </a:t>
            </a:r>
            <a:r>
              <a:rPr lang="en-US" sz="2600" i="1">
                <a:latin typeface="Times New Roman" charset="0"/>
                <a:ea typeface="ＭＳ Ｐゴシック" charset="0"/>
                <a:cs typeface="Times New Roman" charset="0"/>
              </a:rPr>
              <a:t>r</a:t>
            </a:r>
            <a:r>
              <a:rPr lang="en-US" sz="2600" i="1" baseline="-25000">
                <a:latin typeface="Times New Roman" charset="0"/>
                <a:ea typeface="ＭＳ Ｐゴシック" charset="0"/>
                <a:cs typeface="Times New Roman" charset="0"/>
              </a:rPr>
              <a:t>s</a:t>
            </a:r>
            <a:r>
              <a:rPr lang="en-US" sz="2600" i="1">
                <a:latin typeface="Times New Roman" charset="0"/>
                <a:ea typeface="ＭＳ Ｐゴシック" charset="0"/>
                <a:cs typeface="Times New Roman" charset="0"/>
              </a:rPr>
              <a:t> + </a:t>
            </a:r>
            <a:r>
              <a:rPr lang="en-US" sz="2600" i="1">
                <a:latin typeface="Symbol" charset="0"/>
                <a:ea typeface="ＭＳ Ｐゴシック" charset="0"/>
                <a:cs typeface="Times New Roman" charset="0"/>
              </a:rPr>
              <a:t>e</a:t>
            </a:r>
            <a:r>
              <a:rPr lang="en-US" sz="2600" i="1" baseline="-25000">
                <a:latin typeface="Times New Roman" charset="0"/>
                <a:ea typeface="ＭＳ Ｐゴシック" charset="0"/>
                <a:cs typeface="Times New Roman" charset="0"/>
              </a:rPr>
              <a:t>n,s</a:t>
            </a:r>
            <a:endParaRPr lang="en-US" sz="2600">
              <a:latin typeface="Times New Roman" charset="0"/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nl-NL" sz="300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  <a:defRPr/>
            </a:pPr>
            <a:r>
              <a:rPr lang="nl-NL" sz="3000">
                <a:ea typeface="ＭＳ Ｐゴシック" charset="0"/>
                <a:cs typeface="ＭＳ Ｐゴシック" charset="0"/>
              </a:rPr>
              <a:t>Then add factors as long as the more complex equation fits the data significantly better than the previous model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nl-NL" sz="300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  <a:defRPr/>
            </a:pP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short</a:t>
            </a:r>
            <a:r>
              <a:rPr lang="en-US" sz="2600" i="1" baseline="-25000">
                <a:latin typeface="Times New Roman" charset="0"/>
                <a:ea typeface="ＭＳ Ｐゴシック" charset="0"/>
                <a:cs typeface="Times New Roman" charset="0"/>
              </a:rPr>
              <a:t>n,s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= </a:t>
            </a:r>
            <a:r>
              <a:rPr lang="en-US" sz="2600">
                <a:latin typeface="Symbol" charset="0"/>
                <a:ea typeface="ＭＳ Ｐゴシック" charset="0"/>
                <a:cs typeface="Times New Roman" charset="0"/>
              </a:rPr>
              <a:t>b</a:t>
            </a:r>
            <a:r>
              <a:rPr lang="en-US" sz="2600" baseline="-25000">
                <a:latin typeface="Times New Roman" charset="0"/>
                <a:ea typeface="ＭＳ Ｐゴシック" charset="0"/>
                <a:cs typeface="Times New Roman" charset="0"/>
              </a:rPr>
              <a:t>0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+ </a:t>
            </a:r>
            <a:r>
              <a:rPr lang="en-US" sz="2600">
                <a:latin typeface="Symbol" charset="0"/>
                <a:ea typeface="ＭＳ Ｐゴシック" charset="0"/>
                <a:cs typeface="Times New Roman" charset="0"/>
              </a:rPr>
              <a:t>b</a:t>
            </a:r>
            <a:r>
              <a:rPr lang="en-US" sz="2600" baseline="-25000">
                <a:latin typeface="Times New Roman" charset="0"/>
                <a:ea typeface="ＭＳ Ｐゴシック" charset="0"/>
                <a:cs typeface="Times New Roman" charset="0"/>
              </a:rPr>
              <a:t>1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short</a:t>
            </a:r>
            <a:r>
              <a:rPr lang="en-US" sz="2600" baseline="-25000">
                <a:latin typeface="Times New Roman" charset="0"/>
                <a:ea typeface="ＭＳ Ｐゴシック" charset="0"/>
                <a:cs typeface="Times New Roman" charset="0"/>
              </a:rPr>
              <a:t>n-1,s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+</a:t>
            </a:r>
            <a:r>
              <a:rPr lang="en-US" sz="2600">
                <a:latin typeface="Symbol" charset="0"/>
                <a:ea typeface="ＭＳ Ｐゴシック" charset="0"/>
                <a:cs typeface="Times New Roman" charset="0"/>
              </a:rPr>
              <a:t> b</a:t>
            </a:r>
            <a:r>
              <a:rPr lang="en-US" sz="2600" baseline="-25000">
                <a:latin typeface="Times New Roman" charset="0"/>
                <a:ea typeface="ＭＳ Ｐゴシック" charset="0"/>
                <a:cs typeface="Times New Roman" charset="0"/>
              </a:rPr>
              <a:t>2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short</a:t>
            </a:r>
            <a:r>
              <a:rPr lang="en-US" sz="2600" baseline="-25000">
                <a:latin typeface="Times New Roman" charset="0"/>
                <a:ea typeface="ＭＳ Ｐゴシック" charset="0"/>
                <a:cs typeface="Times New Roman" charset="0"/>
              </a:rPr>
              <a:t>n-2,s</a:t>
            </a:r>
            <a:r>
              <a:rPr lang="en-US" sz="2600">
                <a:latin typeface="Times New Roman" charset="0"/>
                <a:ea typeface="ＭＳ Ｐゴシック" charset="0"/>
                <a:cs typeface="Times New Roman" charset="0"/>
              </a:rPr>
              <a:t> +  </a:t>
            </a:r>
            <a:r>
              <a:rPr lang="en-US" sz="2600" i="1">
                <a:latin typeface="Times New Roman" charset="0"/>
                <a:ea typeface="ＭＳ Ｐゴシック" charset="0"/>
                <a:cs typeface="Times New Roman" charset="0"/>
              </a:rPr>
              <a:t>r</a:t>
            </a:r>
            <a:r>
              <a:rPr lang="en-US" sz="2600" i="1" baseline="-25000">
                <a:latin typeface="Times New Roman" charset="0"/>
                <a:ea typeface="ＭＳ Ｐゴシック" charset="0"/>
                <a:cs typeface="Times New Roman" charset="0"/>
              </a:rPr>
              <a:t>s</a:t>
            </a:r>
            <a:r>
              <a:rPr lang="en-US" sz="2600" i="1">
                <a:latin typeface="Times New Roman" charset="0"/>
                <a:ea typeface="ＭＳ Ｐゴシック" charset="0"/>
                <a:cs typeface="Times New Roman" charset="0"/>
              </a:rPr>
              <a:t> + </a:t>
            </a:r>
            <a:r>
              <a:rPr lang="en-US" sz="2600" i="1">
                <a:latin typeface="Symbol" charset="0"/>
                <a:ea typeface="ＭＳ Ｐゴシック" charset="0"/>
                <a:cs typeface="Times New Roman" charset="0"/>
              </a:rPr>
              <a:t>e</a:t>
            </a:r>
            <a:r>
              <a:rPr lang="en-US" sz="2600" i="1" baseline="-25000">
                <a:latin typeface="Times New Roman" charset="0"/>
                <a:ea typeface="ＭＳ Ｐゴシック" charset="0"/>
                <a:cs typeface="Times New Roman" charset="0"/>
              </a:rPr>
              <a:t>n,s</a:t>
            </a:r>
            <a:endParaRPr lang="en-US" sz="2600">
              <a:latin typeface="Times New Roman" charset="0"/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nl-NL" sz="3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9607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642A-AB57-5443-8017-B466E407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Final set of factors for short interval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B4F11C-B5B4-A545-91BC-799DD99AB6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38404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Fixed Effect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Value of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Times New Roman" charset="0"/>
                        </a:rPr>
                        <a:t>b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value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657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0.385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8.3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0.085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3.3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short-fb-S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110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3.1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short-fb-L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-208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-6.5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long-fb-S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92.6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3.2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long-fb-L</a:t>
                      </a:r>
                      <a:r>
                        <a:rPr kumimoji="0" lang="en-US" sz="28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-163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-4.2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07424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37C4-3CFB-1941-87EE-40841489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For long interval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647CE7-2387-6242-A31A-3E203F825A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47548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Fixed Effect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Value of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Times New Roman" charset="0"/>
                        </a:rPr>
                        <a:t>b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value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695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0.34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0.05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1.9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159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-118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-2.5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82.9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3.8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85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-107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-6.5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508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5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90C3-B4CD-D84B-BB3A-29A240DB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8874-1007-BB4D-9713-B02D4903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Based on ACT-R’s declarative memory and temporal module, implemented in R</a:t>
            </a:r>
          </a:p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Declarative memory using blending (Lebiere et al., 2007)</a:t>
            </a:r>
          </a:p>
          <a:p>
            <a:pPr eaLnBrk="1" hangingPunct="1"/>
            <a:endParaRPr lang="nl-NL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57920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AAF-1A64-7546-9BA4-8504328A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Declarative memory with blending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53B7-C9AB-0F40-ABB3-F51E2FC3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charset="0"/>
              <a:buChar char="n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Model uses base-level leaning and a mismatch penalty when on a short/long mismatch:</a:t>
            </a:r>
          </a:p>
          <a:p>
            <a:pPr eaLnBrk="1" hangingPunct="1">
              <a:buFont typeface="Monotype Sorts" charset="0"/>
              <a:buChar char="n"/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n"/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n"/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688B8874-4359-D64A-B999-C833020F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588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73762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C26F-21EE-574D-8F56-1C2056D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Blending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C305-2E3D-C047-8605-BC196B54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  <a:cs typeface="ＭＳ Ｐゴシック" charset="0"/>
              </a:rPr>
              <a:t>Each chunk has a probability of being retrieved:</a:t>
            </a: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None/>
              <a:defRPr/>
            </a:pPr>
            <a:endParaRPr lang="nl-NL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  <a:cs typeface="ＭＳ Ｐゴシック" charset="0"/>
              </a:rPr>
              <a:t>The retrieved interval is a blend of all chunks</a:t>
            </a: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84B58C12-2FA2-9B4F-9287-643EDDCB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1524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8423AEDF-3D8B-5144-9B2E-20B75FFE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57800"/>
            <a:ext cx="287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65231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0112-6761-F540-9F44-2FD44D75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</a:t>
            </a:r>
            <a:r>
              <a:rPr lang="nl-NL" altLang="en-US">
                <a:ea typeface="ＭＳ Ｐゴシック" panose="020B0600070205080204" pitchFamily="34" charset="-128"/>
              </a:rPr>
              <a:t> to calculate the blend?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4872-B934-DE46-AE2C-2C96C2854A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Calculate the activations of all candidate chunks</a:t>
            </a:r>
          </a:p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Apply mismatch penalties to chunks that do not match completely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47D97-E3AD-F24C-81F6-344230AE3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600">
                <a:ea typeface="ＭＳ Ｐゴシック" charset="0"/>
                <a:cs typeface="ＭＳ Ｐゴシック" charset="0"/>
              </a:rPr>
              <a:t>Example: retrieve a blend for long: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B(short, 9)=2.0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B(short,10)=1.0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B(long,16)=2.0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B(long,17)=1.5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600">
                <a:ea typeface="ＭＳ Ｐゴシック" charset="0"/>
                <a:cs typeface="ＭＳ Ｐゴシック" charset="0"/>
              </a:rPr>
              <a:t>Apply penalty (of -2):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A(short, 9)=0.0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A(short,10)=-1.0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A(long,16)=2.0</a:t>
            </a: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A(long,17)=1.5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endParaRPr lang="nl-NL" sz="260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endParaRPr lang="nl-NL" sz="220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None/>
              <a:defRPr/>
            </a:pPr>
            <a:endParaRPr lang="nl-NL" sz="260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Monotype Sorts" charset="0"/>
              <a:buChar char="n"/>
              <a:defRPr/>
            </a:pPr>
            <a:endParaRPr lang="nl-NL" sz="26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5869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7F5D-4886-0948-98D4-3BFF68A8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How to calculate the blend?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C4F6-D45E-4144-8259-8A8F4A874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  <a:cs typeface="ＭＳ Ｐゴシック" charset="0"/>
              </a:rPr>
              <a:t>Now calculate the probability of recall for each of the candidates, using:</a:t>
            </a: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920A0-0861-7043-A19D-A170E5626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600">
                <a:ea typeface="ＭＳ Ｐゴシック" charset="0"/>
                <a:cs typeface="ＭＳ Ｐゴシック" charset="0"/>
              </a:rPr>
              <a:t>Apply penalty: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A(short, 9)=0.0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A(short,10)=-1.0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A(long,16)=2.0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A(long,17)=1.5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600">
                <a:ea typeface="ＭＳ Ｐゴシック" charset="0"/>
                <a:cs typeface="ＭＳ Ｐゴシック" charset="0"/>
              </a:rPr>
              <a:t>Results in (t=1):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p(short, 9)=0.076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p(short, 10)=0.0278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p(long, 16)=0.558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nl-NL" sz="2200">
                <a:ea typeface="ＭＳ Ｐゴシック" charset="0"/>
              </a:rPr>
              <a:t>p(long, 17)=0.339</a:t>
            </a: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endParaRPr lang="nl-NL" sz="220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endParaRPr lang="nl-NL" sz="260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endParaRPr lang="nl-NL" sz="220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nl-NL" sz="260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Char char="n"/>
              <a:defRPr/>
            </a:pPr>
            <a:endParaRPr lang="nl-NL" sz="2600">
              <a:ea typeface="ＭＳ Ｐゴシック" charset="0"/>
              <a:cs typeface="ＭＳ Ｐゴシック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38405CBF-DAB8-F24F-8044-84819CD6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64"/>
          <a:stretch>
            <a:fillRect/>
          </a:stretch>
        </p:blipFill>
        <p:spPr bwMode="auto">
          <a:xfrm>
            <a:off x="1295400" y="4038600"/>
            <a:ext cx="2438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82079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727-8F27-8B4C-81E4-C0670755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How to calculate the blend?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2C77-FF7C-594E-AE48-BC7FD446C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  <a:cs typeface="ＭＳ Ｐゴシック" charset="0"/>
              </a:rPr>
              <a:t>Multiply each probability with the slot value, and add it all up to get the blended value</a:t>
            </a: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2C26-2998-6544-BB27-EFB5D0D25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  <a:cs typeface="ＭＳ Ｐゴシック" charset="0"/>
              </a:rPr>
              <a:t>Probabilities</a:t>
            </a:r>
          </a:p>
          <a:p>
            <a:pPr lvl="1"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</a:rPr>
              <a:t>p(short, 9)=0.076</a:t>
            </a:r>
          </a:p>
          <a:p>
            <a:pPr lvl="1"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</a:rPr>
              <a:t>p(short, 10)=0.0278</a:t>
            </a:r>
          </a:p>
          <a:p>
            <a:pPr lvl="1"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</a:rPr>
              <a:t>p(long, 16)=0.558</a:t>
            </a:r>
          </a:p>
          <a:p>
            <a:pPr lvl="1"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</a:rPr>
              <a:t>p(long, 17)=0.339</a:t>
            </a:r>
          </a:p>
          <a:p>
            <a:pPr eaLnBrk="1" hangingPunct="1">
              <a:buFont typeface="Monotype Sorts" charset="0"/>
              <a:buChar char="n"/>
              <a:defRPr/>
            </a:pPr>
            <a:r>
              <a:rPr lang="nl-NL">
                <a:ea typeface="ＭＳ Ｐゴシック" charset="0"/>
                <a:cs typeface="ＭＳ Ｐゴシック" charset="0"/>
              </a:rPr>
              <a:t>0.076*9 + 0.0278*10 + 0.558* 16 + 0.339 * 17 =	</a:t>
            </a:r>
            <a:r>
              <a:rPr lang="nl-NL" b="1">
                <a:ea typeface="ＭＳ Ｐゴシック" charset="0"/>
                <a:cs typeface="ＭＳ Ｐゴシック" charset="0"/>
              </a:rPr>
              <a:t>15.65</a:t>
            </a:r>
          </a:p>
          <a:p>
            <a:pPr lvl="1"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</a:endParaRP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</a:endParaRPr>
          </a:p>
          <a:p>
            <a:pPr eaLnBrk="1" hangingPunct="1">
              <a:buFont typeface="Monotype Sorts" charset="0"/>
              <a:buNone/>
              <a:defRPr/>
            </a:pPr>
            <a:endParaRPr lang="nl-NL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n"/>
              <a:defRPr/>
            </a:pPr>
            <a:endParaRPr lang="nl-NL">
              <a:ea typeface="ＭＳ Ｐゴシック" charset="0"/>
              <a:cs typeface="ＭＳ Ｐゴシック" charset="0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40C3F7E-2B2A-8D46-9950-BD5C75CC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287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2571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8B8BE-5FC8-154D-809A-78464ABA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Handling feedback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DC3C0-1ACA-3A48-8C20-6DD593D8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nl-NL" altLang="en-US" sz="3000">
                <a:ea typeface="ＭＳ Ｐゴシック" panose="020B0600070205080204" pitchFamily="34" charset="-128"/>
              </a:rPr>
              <a:t>In order to handle feedback, the model also stores the feedback on the previous trial in declarative memory</a:t>
            </a:r>
          </a:p>
          <a:p>
            <a:pPr eaLnBrk="1" hangingPunct="1">
              <a:lnSpc>
                <a:spcPct val="80000"/>
              </a:lnSpc>
            </a:pPr>
            <a:r>
              <a:rPr lang="nl-NL" altLang="en-US" sz="3000">
                <a:ea typeface="ＭＳ Ｐゴシック" panose="020B0600070205080204" pitchFamily="34" charset="-128"/>
              </a:rPr>
              <a:t>“Too short” is stored as a positive number, “Too long” as a negative number, and “Correct” as 0.</a:t>
            </a:r>
          </a:p>
          <a:p>
            <a:pPr eaLnBrk="1" hangingPunct="1">
              <a:lnSpc>
                <a:spcPct val="80000"/>
              </a:lnSpc>
            </a:pPr>
            <a:r>
              <a:rPr lang="nl-NL" altLang="en-US" sz="3000">
                <a:ea typeface="ＭＳ Ｐゴシック" panose="020B0600070205080204" pitchFamily="34" charset="-128"/>
              </a:rPr>
              <a:t>To determine the number of pulses to wait, the model retrieves the duration and the feedback from memory, and adds these together</a:t>
            </a:r>
          </a:p>
        </p:txBody>
      </p:sp>
    </p:spTree>
    <p:extLst>
      <p:ext uri="{BB962C8B-B14F-4D97-AF65-F5344CB8AC3E}">
        <p14:creationId xmlns:p14="http://schemas.microsoft.com/office/powerpoint/2010/main" val="66001152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F84A-D302-464F-85DF-BD221639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30168DA-AD46-9D43-8472-5E2375A69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69725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53B9-8F39-5F4E-80DE-CDAC3F86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>
                <a:ea typeface="ＭＳ Ｐゴシック" panose="020B0600070205080204" pitchFamily="34" charset="-128"/>
              </a:rPr>
              <a:t>This</a:t>
            </a:r>
            <a:r>
              <a:rPr lang="nl-NL" altLang="en-US" dirty="0">
                <a:ea typeface="ＭＳ Ｐゴシック" panose="020B0600070205080204" pitchFamily="34" charset="-128"/>
              </a:rPr>
              <a:t> model </a:t>
            </a:r>
            <a:r>
              <a:rPr lang="nl-NL" altLang="en-US" dirty="0" err="1">
                <a:ea typeface="ＭＳ Ｐゴシック" panose="020B0600070205080204" pitchFamily="34" charset="-128"/>
              </a:rPr>
              <a:t>produced</a:t>
            </a:r>
            <a:r>
              <a:rPr lang="nl-NL" altLang="en-US" dirty="0">
                <a:ea typeface="ＭＳ Ｐゴシック" panose="020B0600070205080204" pitchFamily="34" charset="-128"/>
              </a:rPr>
              <a:t> a </a:t>
            </a:r>
            <a:r>
              <a:rPr lang="nl-NL" altLang="en-US" dirty="0" err="1">
                <a:ea typeface="ＭＳ Ｐゴシック" panose="020B0600070205080204" pitchFamily="34" charset="-128"/>
              </a:rPr>
              <a:t>good</a:t>
            </a:r>
            <a:r>
              <a:rPr lang="nl-NL" altLang="en-US" dirty="0">
                <a:ea typeface="ＭＳ Ｐゴシック" panose="020B0600070205080204" pitchFamily="34" charset="-128"/>
              </a:rPr>
              <a:t> fit</a:t>
            </a:r>
          </a:p>
        </p:txBody>
      </p:sp>
      <p:pic>
        <p:nvPicPr>
          <p:cNvPr id="6147" name="Picture 4" descr=":timer9plots.pdf">
            <a:extLst>
              <a:ext uri="{FF2B5EF4-FFF2-40B4-BE49-F238E27FC236}">
                <a16:creationId xmlns:a16="http://schemas.microsoft.com/office/drawing/2014/main" id="{E34D6936-56F1-A340-B8CD-FFAF596C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2"/>
          <a:stretch>
            <a:fillRect/>
          </a:stretch>
        </p:blipFill>
        <p:spPr bwMode="auto">
          <a:xfrm>
            <a:off x="2507456" y="2029327"/>
            <a:ext cx="4129088" cy="381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FC1CAA-3901-3D40-AE24-88ADF5A61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4689"/>
              </p:ext>
            </p:extLst>
          </p:nvPr>
        </p:nvGraphicFramePr>
        <p:xfrm>
          <a:off x="3269456" y="2181727"/>
          <a:ext cx="1524000" cy="77954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8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nl-NL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RMSE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0.91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229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AEC2F1-6996-A54B-8E91-2F1693BB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72799"/>
              </p:ext>
            </p:extLst>
          </p:nvPr>
        </p:nvGraphicFramePr>
        <p:xfrm>
          <a:off x="3040856" y="4772527"/>
          <a:ext cx="1524000" cy="77954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8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R</a:t>
                      </a:r>
                      <a:r>
                        <a:rPr kumimoji="0" lang="nl-NL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RMSE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charset="0"/>
                          <a:ea typeface="ＭＳ Ｐゴシック" charset="0"/>
                          <a:cs typeface="ＭＳ Ｐゴシック" charset="0"/>
                        </a:rPr>
                        <a:t>46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2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3029-82E5-7442-8080-BB18323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nl-NL" altLang="en-US" sz="3200">
                <a:ea typeface="ＭＳ Ｐゴシック" panose="020B0600070205080204" pitchFamily="34" charset="-128"/>
              </a:rPr>
              <a:t>Which is better: run the model through the same regression as the data: Short interval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764626-C4A4-F84E-8ABA-9E136EFCF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035892"/>
              </p:ext>
            </p:extLst>
          </p:nvPr>
        </p:nvGraphicFramePr>
        <p:xfrm>
          <a:off x="1367589" y="2020687"/>
          <a:ext cx="5829300" cy="3680464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Fixed Effect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Times New Roman" charset="0"/>
                        </a:rPr>
                        <a:t>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Times New Roman" charset="0"/>
                        </a:rPr>
                        <a:t>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Model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657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789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0.385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0.356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0.085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0.048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110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170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-208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-153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92.6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125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-163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-211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11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"/>
    </mc:Choice>
    <mc:Fallback xmlns="">
      <p:transition xmlns:p14="http://schemas.microsoft.com/office/powerpoint/2010/main" advClick="0" advTm="15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0683-FA01-9840-B1F1-E1D8CFA9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685800"/>
          </a:xfrm>
        </p:spPr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And the long interval...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024BDD-05C2-D34F-80F3-CE8238242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425380"/>
              </p:ext>
            </p:extLst>
          </p:nvPr>
        </p:nvGraphicFramePr>
        <p:xfrm>
          <a:off x="1657350" y="1363579"/>
          <a:ext cx="5829300" cy="482917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Fixed Effect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Times New Roman" charset="0"/>
                        </a:rPr>
                        <a:t>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Times New Roman" charset="0"/>
                        </a:rPr>
                        <a:t>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model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695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493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0.34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0.22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0.05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0.09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159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198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-118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-251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82.9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90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long-fb-L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3.8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-57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0.18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short-fb-S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85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20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short-fb-L</a:t>
                      </a:r>
                      <a:r>
                        <a:rPr kumimoji="0" lang="en-US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n-1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-107 ms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-35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0966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CDF1-BC29-6640-A829-4626E347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Model predictions</a:t>
            </a:r>
          </a:p>
        </p:txBody>
      </p:sp>
      <p:pic>
        <p:nvPicPr>
          <p:cNvPr id="30722" name="Picture 5" descr="ModelRDalt.pdf">
            <a:extLst>
              <a:ext uri="{FF2B5EF4-FFF2-40B4-BE49-F238E27FC236}">
                <a16:creationId xmlns:a16="http://schemas.microsoft.com/office/drawing/2014/main" id="{578FB53F-BD38-7A4B-AF41-5B5DF169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57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6" descr="ModelFFalt.pdf">
            <a:extLst>
              <a:ext uri="{FF2B5EF4-FFF2-40B4-BE49-F238E27FC236}">
                <a16:creationId xmlns:a16="http://schemas.microsoft.com/office/drawing/2014/main" id="{568C9E10-D689-9C4C-8085-2C76AD35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57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827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00"/>
    </mc:Choice>
    <mc:Fallback xmlns="">
      <p:transition xmlns:p14="http://schemas.microsoft.com/office/powerpoint/2010/main" spd="slow" advClick="0" advTm="1800"/>
    </mc:Fallback>
  </mc:AlternateContent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-template2011">
  <a:themeElements>
    <a:clrScheme name="Simple Red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CC0000"/>
      </a:accent1>
      <a:accent2>
        <a:srgbClr val="007F23"/>
      </a:accent2>
      <a:accent3>
        <a:srgbClr val="06517F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CogModDistraction.thmx</Template>
  <TotalTime>893</TotalTime>
  <Words>1648</Words>
  <Application>Microsoft Macintosh PowerPoint</Application>
  <PresentationFormat>On-screen Show (4:3)</PresentationFormat>
  <Paragraphs>356</Paragraphs>
  <Slides>71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90" baseType="lpstr">
      <vt:lpstr>Arial</vt:lpstr>
      <vt:lpstr>Calibri</vt:lpstr>
      <vt:lpstr>Georgia</vt:lpstr>
      <vt:lpstr>Gill Sans</vt:lpstr>
      <vt:lpstr>Gill Sans Light</vt:lpstr>
      <vt:lpstr>Gill Sans MT</vt:lpstr>
      <vt:lpstr>Helvetica</vt:lpstr>
      <vt:lpstr>Helvetica Neue Light</vt:lpstr>
      <vt:lpstr>Helvetica Neue Medium</vt:lpstr>
      <vt:lpstr>Monotype Sorts</vt:lpstr>
      <vt:lpstr>Optima</vt:lpstr>
      <vt:lpstr>Symbol</vt:lpstr>
      <vt:lpstr>Times</vt:lpstr>
      <vt:lpstr>Times New Roman</vt:lpstr>
      <vt:lpstr>Wingdings</vt:lpstr>
      <vt:lpstr>CogModDistraction</vt:lpstr>
      <vt:lpstr>presentation-template2011</vt:lpstr>
      <vt:lpstr>Equation</vt:lpstr>
      <vt:lpstr>Worksheet</vt:lpstr>
      <vt:lpstr>Cognitive Modeling Lecture 2 Time Estimation</vt:lpstr>
      <vt:lpstr>Assignment last week</vt:lpstr>
      <vt:lpstr>PowerPoint Presentation</vt:lpstr>
      <vt:lpstr>Why bother with time?</vt:lpstr>
      <vt:lpstr>Temporal 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Ready-Set-Go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Scalar Property</vt:lpstr>
      <vt:lpstr>Peak Procedure</vt:lpstr>
      <vt:lpstr>Scalar Property</vt:lpstr>
      <vt:lpstr>What drives interval timing?</vt:lpstr>
      <vt:lpstr>Information Processing Approaches to Interval Timing</vt:lpstr>
      <vt:lpstr>IP Models of Interval Timing</vt:lpstr>
      <vt:lpstr>Scalar Timing Theory</vt:lpstr>
      <vt:lpstr>Scalar Timing Theory</vt:lpstr>
      <vt:lpstr>PowerPoint Presentation</vt:lpstr>
      <vt:lpstr>PowerPoint Presentation</vt:lpstr>
      <vt:lpstr>PowerPoint Presentation</vt:lpstr>
      <vt:lpstr>Timing Module</vt:lpstr>
      <vt:lpstr>Stochastic Process</vt:lpstr>
      <vt:lpstr>Demo: Peak procedure</vt:lpstr>
      <vt:lpstr>Limitations up to now</vt:lpstr>
      <vt:lpstr>Assignment for this week</vt:lpstr>
      <vt:lpstr>Experimental manipulation</vt:lpstr>
      <vt:lpstr>Results</vt:lpstr>
      <vt:lpstr>Your task</vt:lpstr>
      <vt:lpstr>My best fit</vt:lpstr>
      <vt:lpstr>Time estimation and Memory: Base-level learning</vt:lpstr>
      <vt:lpstr>Example of Activation in time</vt:lpstr>
      <vt:lpstr>PowerPoint Presentation</vt:lpstr>
      <vt:lpstr>Activation determines</vt:lpstr>
      <vt:lpstr>Graph of retrieval time (F=1)</vt:lpstr>
      <vt:lpstr>Instance-based learning</vt:lpstr>
      <vt:lpstr>Flavors of IBL</vt:lpstr>
      <vt:lpstr>Dikes-and-Rivers experiment</vt:lpstr>
      <vt:lpstr>Experiment</vt:lpstr>
      <vt:lpstr>Results</vt:lpstr>
      <vt:lpstr>Analysis: Linear Mixed-Effect models</vt:lpstr>
      <vt:lpstr>Final set of factors for short interval</vt:lpstr>
      <vt:lpstr>For long interval</vt:lpstr>
      <vt:lpstr>Model</vt:lpstr>
      <vt:lpstr>Declarative memory with blending</vt:lpstr>
      <vt:lpstr>Blending</vt:lpstr>
      <vt:lpstr>How to calculate the blend?</vt:lpstr>
      <vt:lpstr>How to calculate the blend?</vt:lpstr>
      <vt:lpstr>How to calculate the blend?</vt:lpstr>
      <vt:lpstr>Handling feedback</vt:lpstr>
      <vt:lpstr>PowerPoint Presentation</vt:lpstr>
      <vt:lpstr>This model produced a good fit</vt:lpstr>
      <vt:lpstr>Which is better: run the model through the same regression as the data: Short interval</vt:lpstr>
      <vt:lpstr>And the long interval...</vt:lpstr>
      <vt:lpstr>Model predictions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Taatgen</dc:creator>
  <cp:lastModifiedBy>Niels Taatgen</cp:lastModifiedBy>
  <cp:revision>76</cp:revision>
  <dcterms:created xsi:type="dcterms:W3CDTF">2016-11-28T14:13:20Z</dcterms:created>
  <dcterms:modified xsi:type="dcterms:W3CDTF">2021-11-22T13:49:19Z</dcterms:modified>
</cp:coreProperties>
</file>