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8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Shape 21" descr="koc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029" y="0"/>
            <a:ext cx="3894667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 descr="parcore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7110" y="243181"/>
            <a:ext cx="3112180" cy="70305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914400" y="4830643"/>
            <a:ext cx="10363200" cy="8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Koç University, Istanbul, Turkey</a:t>
            </a:r>
            <a:endParaRPr sz="2400" b="0" i="1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4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0" y="-9071"/>
            <a:ext cx="12192000" cy="94607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09600" y="1134268"/>
            <a:ext cx="10972800" cy="499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0" y="-9071"/>
            <a:ext cx="12192000" cy="94607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183584"/>
            <a:ext cx="5384800" cy="494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97600" y="1183584"/>
            <a:ext cx="5384800" cy="49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0" y="-9071"/>
            <a:ext cx="12192000" cy="94607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134268"/>
            <a:ext cx="10972800" cy="499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3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98A-BA03-40FF-B9B8-B42E3AFD1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Project3:</a:t>
            </a:r>
            <a:r>
              <a:rPr lang="en-US" b="1" dirty="0"/>
              <a:t> </a:t>
            </a:r>
            <a:r>
              <a:rPr lang="en-GB" b="0" i="0" dirty="0">
                <a:effectLst/>
                <a:latin typeface="Arial" panose="020B0604020202020204" pitchFamily="34" charset="0"/>
              </a:rPr>
              <a:t>Space Allocation Methods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E599-4775-4A54-ADCE-1D2F7D6A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13/05/2020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7D28-C0A7-447D-B5AF-EA48E46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Defragmentation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4FCE-0A07-46B5-8870-E9B8A8DCA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 and to have consistent results:</a:t>
            </a:r>
          </a:p>
          <a:p>
            <a:pPr lvl="1"/>
            <a:r>
              <a:rPr lang="en-US" dirty="0"/>
              <a:t>Let‘s do defragmentation in one direction.</a:t>
            </a:r>
          </a:p>
          <a:p>
            <a:pPr lvl="2"/>
            <a:r>
              <a:rPr lang="en-US" dirty="0"/>
              <a:t>From high to low.</a:t>
            </a:r>
          </a:p>
          <a:p>
            <a:pPr lvl="2"/>
            <a:endParaRPr lang="en-US" dirty="0"/>
          </a:p>
          <a:p>
            <a:pPr marL="990600" lvl="2" indent="0">
              <a:buNone/>
            </a:pPr>
            <a:endParaRPr lang="en-US" dirty="0"/>
          </a:p>
          <a:p>
            <a:pPr lvl="1"/>
            <a:r>
              <a:rPr lang="en-US" dirty="0"/>
              <a:t>Having adaptive defragmentation implementation may affect (enhance) some results given that no additional data structures are allowed.</a:t>
            </a:r>
          </a:p>
          <a:p>
            <a:pPr lvl="2"/>
            <a:r>
              <a:rPr lang="en-US" dirty="0"/>
              <a:t>No need to spend time on this.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FC74-A629-454B-AFE0-AFD81D9B6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6825041-5AA0-4227-BB0B-0B83D24C1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7529"/>
              </p:ext>
            </p:extLst>
          </p:nvPr>
        </p:nvGraphicFramePr>
        <p:xfrm>
          <a:off x="1695115" y="269726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923936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2270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741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84897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732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7148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55484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11801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3391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8125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4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1617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B7B25-6A4A-4449-88B5-68FA6B1F9D53}"/>
              </a:ext>
            </a:extLst>
          </p:cNvPr>
          <p:cNvCxnSpPr/>
          <p:nvPr/>
        </p:nvCxnSpPr>
        <p:spPr>
          <a:xfrm flipH="1">
            <a:off x="8643486" y="3262964"/>
            <a:ext cx="394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06E3B-8AF3-4012-9BD0-19BCA176D978}"/>
              </a:ext>
            </a:extLst>
          </p:cNvPr>
          <p:cNvCxnSpPr>
            <a:cxnSpLocks/>
          </p:cNvCxnSpPr>
          <p:nvPr/>
        </p:nvCxnSpPr>
        <p:spPr>
          <a:xfrm flipH="1">
            <a:off x="6216315" y="3251734"/>
            <a:ext cx="394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5585-26D0-4C9F-81AA-B080AA87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operation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4799-F9AB-447B-8FDE-80DBDCF2B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offset from the beginning of a file:</a:t>
            </a:r>
          </a:p>
          <a:p>
            <a:pPr lvl="1"/>
            <a:r>
              <a:rPr lang="en-US" dirty="0"/>
              <a:t>Return the offset from the beginning of the directory.</a:t>
            </a:r>
            <a:endParaRPr lang="en-GB" dirty="0"/>
          </a:p>
          <a:p>
            <a:r>
              <a:rPr lang="en-GB" dirty="0"/>
              <a:t>If the location beyond the file limit,</a:t>
            </a:r>
          </a:p>
          <a:p>
            <a:pPr lvl="1"/>
            <a:r>
              <a:rPr lang="en-GB" dirty="0"/>
              <a:t>Return -1.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2B8A6-A179-4A89-A89C-86AF974744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E5E3-0BE4-4476-94D0-E8E1241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operation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5954-9C1B-4BC4-B89E-CBA423A2A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the file by the given number of blocks</a:t>
            </a:r>
          </a:p>
          <a:p>
            <a:pPr lvl="1"/>
            <a:r>
              <a:rPr lang="en-US" dirty="0"/>
              <a:t>There is a space:</a:t>
            </a:r>
          </a:p>
          <a:p>
            <a:pPr lvl="2"/>
            <a:r>
              <a:rPr lang="en-US" dirty="0"/>
              <a:t>Linked:</a:t>
            </a:r>
          </a:p>
          <a:p>
            <a:pPr lvl="3"/>
            <a:r>
              <a:rPr lang="en-US" dirty="0"/>
              <a:t>Extend</a:t>
            </a:r>
          </a:p>
          <a:p>
            <a:pPr lvl="2"/>
            <a:r>
              <a:rPr lang="en-US" dirty="0"/>
              <a:t>Contiguous:</a:t>
            </a:r>
          </a:p>
          <a:p>
            <a:pPr lvl="3"/>
            <a:r>
              <a:rPr lang="en-US" dirty="0"/>
              <a:t>The space is contiguous</a:t>
            </a:r>
          </a:p>
          <a:p>
            <a:pPr lvl="4"/>
            <a:r>
              <a:rPr lang="en-US" dirty="0"/>
              <a:t>Extend</a:t>
            </a:r>
          </a:p>
          <a:p>
            <a:pPr lvl="3"/>
            <a:r>
              <a:rPr lang="en-US" dirty="0"/>
              <a:t>Else</a:t>
            </a:r>
          </a:p>
          <a:p>
            <a:pPr lvl="4"/>
            <a:r>
              <a:rPr lang="en-US" dirty="0"/>
              <a:t>Try to defragment and handle, if not doable reject.</a:t>
            </a:r>
          </a:p>
          <a:p>
            <a:pPr lvl="1"/>
            <a:r>
              <a:rPr lang="en-US" dirty="0"/>
              <a:t>There is no space:</a:t>
            </a:r>
          </a:p>
          <a:p>
            <a:pPr lvl="2"/>
            <a:r>
              <a:rPr lang="en-US" dirty="0"/>
              <a:t>Reject.</a:t>
            </a:r>
          </a:p>
          <a:p>
            <a:r>
              <a:rPr lang="en-US" dirty="0"/>
              <a:t>Upon extension, you need to update content, DT, FAT.</a:t>
            </a:r>
          </a:p>
          <a:p>
            <a:pPr lvl="4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CAAE-79A8-4C90-B228-D0945CC6F6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6EEF-C9A7-49ED-A520-7DC74C33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rejection consequences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C5C9-6D0C-4416-8003-FF96464DD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files are generated so that if all the operations until K are done, K is a valid operation</a:t>
            </a:r>
          </a:p>
          <a:p>
            <a:pPr lvl="1"/>
            <a:r>
              <a:rPr lang="en-US" dirty="0"/>
              <a:t>If K is an access operation:</a:t>
            </a:r>
          </a:p>
          <a:p>
            <a:pPr lvl="2"/>
            <a:r>
              <a:rPr lang="en-US" dirty="0"/>
              <a:t>K should access a byte within the file.</a:t>
            </a:r>
          </a:p>
          <a:p>
            <a:pPr lvl="1"/>
            <a:r>
              <a:rPr lang="en-US" dirty="0"/>
              <a:t>If K is shrinking operation:</a:t>
            </a:r>
          </a:p>
          <a:p>
            <a:pPr lvl="2"/>
            <a:r>
              <a:rPr lang="en-US" dirty="0"/>
              <a:t>K should shrink the file by at most </a:t>
            </a:r>
            <a:r>
              <a:rPr lang="en-US" dirty="0" err="1"/>
              <a:t>file_size</a:t>
            </a:r>
            <a:r>
              <a:rPr lang="en-US" dirty="0"/>
              <a:t> - 1.</a:t>
            </a:r>
          </a:p>
          <a:p>
            <a:r>
              <a:rPr lang="en-US" dirty="0"/>
              <a:t>Since some extension operations may be rejected due to the lack of space</a:t>
            </a:r>
          </a:p>
          <a:p>
            <a:pPr lvl="1"/>
            <a:r>
              <a:rPr lang="en-US" dirty="0"/>
              <a:t>You need to reject any shrinking operation that results in having a file of size &lt;= 0. A file must have at least one block.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62F4B-50B1-4167-9BBF-6669AE53F1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9577-4CD0-43A5-BD9A-AA3E8313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Operation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7EABA-A764-4267-B022-3470C659C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Shrinks a given file by the given number of blocks.</a:t>
            </a:r>
          </a:p>
          <a:p>
            <a:pPr lvl="1"/>
            <a:r>
              <a:rPr lang="en-US" dirty="0"/>
              <a:t>The shrinking will always be from the rear of the file.</a:t>
            </a:r>
          </a:p>
          <a:p>
            <a:pPr lvl="1"/>
            <a:r>
              <a:rPr lang="en-US" dirty="0"/>
              <a:t>The shrunk blocks may be filled up with zero to indicate they are free.</a:t>
            </a:r>
          </a:p>
          <a:p>
            <a:pPr lvl="1"/>
            <a:r>
              <a:rPr lang="en-US" dirty="0"/>
              <a:t>Any valid shrinking should leave at least one block in the file.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When we say that shrinking or extension target the rear e.g.</a:t>
            </a:r>
          </a:p>
          <a:p>
            <a:pPr lvl="2"/>
            <a:r>
              <a:rPr lang="en-GB" dirty="0"/>
              <a:t>“For simplicity, the extension will always add blocks after the last block of the file”. This does not have to be absolute location in the directory contents; it is rather the relative order of the block in the file.</a:t>
            </a:r>
            <a:r>
              <a:rPr lang="en-GB" sz="1000" b="0" i="0" u="none" strike="noStrike" baseline="0" dirty="0">
                <a:latin typeface="CMR12"/>
              </a:rPr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F25A-D02D-466A-A3EA-95387DA2E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19BE-FB82-4372-B1FE-40EC26B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CB0F-5E2B-4A53-BBEA-162136390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The number of files that their creation is rejected.</a:t>
            </a:r>
          </a:p>
          <a:p>
            <a:pPr algn="l"/>
            <a:r>
              <a:rPr lang="en-GB" dirty="0"/>
              <a:t> The number </a:t>
            </a:r>
            <a:r>
              <a:rPr lang="en-GB"/>
              <a:t>of files </a:t>
            </a:r>
            <a:r>
              <a:rPr lang="en-GB" dirty="0"/>
              <a:t>that their extension is rejected.</a:t>
            </a:r>
          </a:p>
          <a:p>
            <a:pPr algn="l"/>
            <a:r>
              <a:rPr lang="en-GB" dirty="0"/>
              <a:t> The average running time of an operation. For this you should run with each input file 5 times and take the average over averages.</a:t>
            </a:r>
          </a:p>
          <a:p>
            <a:pPr algn="l"/>
            <a:r>
              <a:rPr lang="en-GB" dirty="0"/>
              <a:t>We are not expecting exact numbers for any of the results</a:t>
            </a:r>
          </a:p>
          <a:p>
            <a:pPr lvl="1"/>
            <a:r>
              <a:rPr lang="en-GB" dirty="0"/>
              <a:t>Some implementation decisions may affect the number of rejections. We tried to give assumptions to narrow down this.</a:t>
            </a:r>
          </a:p>
          <a:p>
            <a:pPr lvl="1"/>
            <a:r>
              <a:rPr lang="en-GB" dirty="0"/>
              <a:t>Your results should make sense.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D919-7E44-419B-8CCF-2BB2DD1B3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2F38-C408-4E13-A626-A3DD7C028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 algn="ctr">
              <a:buNone/>
            </a:pPr>
            <a:r>
              <a:rPr lang="en-US" sz="9600" dirty="0"/>
              <a:t>Good Luck!</a:t>
            </a:r>
            <a:endParaRPr lang="en-GB" sz="9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35A45-3FE0-4EA8-A7E4-84C3DC6B7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1ACE-F969-4039-83F9-4E8B699B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7F94-856B-4625-8AD7-1C7A57C5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watch the related lectures or read the related sections from the book carefully before starting.</a:t>
            </a:r>
          </a:p>
          <a:p>
            <a:r>
              <a:rPr lang="en-GB" dirty="0"/>
              <a:t>Please comment your code well:</a:t>
            </a:r>
          </a:p>
          <a:p>
            <a:pPr lvl="1"/>
            <a:r>
              <a:rPr lang="en-GB" dirty="0"/>
              <a:t>On top of each functionality, I am expecting some lines explaining what you are trying to do.</a:t>
            </a:r>
          </a:p>
          <a:p>
            <a:pPr lvl="1"/>
            <a:r>
              <a:rPr lang="en-GB" dirty="0"/>
              <a:t>If your comments show your understanding and you have some bug or missing a minor detail, you will not lose much points.</a:t>
            </a:r>
          </a:p>
          <a:p>
            <a:r>
              <a:rPr lang="en-GB" dirty="0"/>
              <a:t>Please read the whole assignment including the analysis questions before starting, do not read a part and directly start implementing.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B859-6567-4C1C-9462-75890EF3F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4593-C699-4439-9A4F-38E71162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4EF0-39C0-4B45-AA42-AAC3FE264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and implementing:</a:t>
            </a:r>
          </a:p>
          <a:p>
            <a:pPr lvl="1"/>
            <a:r>
              <a:rPr lang="en-US" dirty="0"/>
              <a:t>Contiguous allocation.</a:t>
            </a:r>
          </a:p>
          <a:p>
            <a:pPr lvl="1"/>
            <a:r>
              <a:rPr lang="en-US" dirty="0"/>
              <a:t>Linked allocation (using file-allocation table FAT).</a:t>
            </a:r>
          </a:p>
          <a:p>
            <a:r>
              <a:rPr lang="en-US" dirty="0"/>
              <a:t>Evaluate both methods on different inputs:</a:t>
            </a:r>
          </a:p>
          <a:p>
            <a:pPr lvl="1"/>
            <a:r>
              <a:rPr lang="en-US" dirty="0"/>
              <a:t>Each strategy has its strengths and weaknesses.</a:t>
            </a:r>
          </a:p>
          <a:p>
            <a:pPr lvl="1"/>
            <a:r>
              <a:rPr lang="en-US" dirty="0"/>
              <a:t>Understand the effect of the system operations pattern on the two alternatives strategies performance.</a:t>
            </a:r>
          </a:p>
          <a:p>
            <a:pPr lvl="2"/>
            <a:r>
              <a:rPr lang="en-US" dirty="0"/>
              <a:t>Decide when to use which.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87AB-DFE8-4ED9-934F-0590D6D8E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09B-7208-41A6-8366-5AE44727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directory Structure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E089-2361-40BA-B067-6BC57B9ED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level directory</a:t>
            </a:r>
          </a:p>
          <a:p>
            <a:pPr lvl="1"/>
            <a:r>
              <a:rPr lang="en-US" dirty="0"/>
              <a:t>No sub directories.</a:t>
            </a:r>
          </a:p>
          <a:p>
            <a:r>
              <a:rPr lang="en-US" dirty="0"/>
              <a:t>Directory components:</a:t>
            </a:r>
          </a:p>
          <a:p>
            <a:pPr lvl="1"/>
            <a:r>
              <a:rPr lang="en-US" dirty="0"/>
              <a:t>Directory content</a:t>
            </a:r>
          </a:p>
          <a:p>
            <a:pPr lvl="2"/>
            <a:r>
              <a:rPr lang="en-US" dirty="0"/>
              <a:t>Fix-sized list. Each entry corresponds to a block.</a:t>
            </a:r>
          </a:p>
          <a:p>
            <a:pPr lvl="1"/>
            <a:r>
              <a:rPr lang="en-US" dirty="0"/>
              <a:t>Directory table (DT)</a:t>
            </a:r>
          </a:p>
          <a:p>
            <a:pPr lvl="2"/>
            <a:r>
              <a:rPr lang="en-US" dirty="0"/>
              <a:t>Key-value map, </a:t>
            </a:r>
          </a:p>
          <a:p>
            <a:pPr lvl="3"/>
            <a:r>
              <a:rPr lang="en-US" dirty="0"/>
              <a:t>they key is file identifier</a:t>
            </a:r>
          </a:p>
          <a:p>
            <a:pPr lvl="3"/>
            <a:r>
              <a:rPr lang="en-US" dirty="0"/>
              <a:t>The value consists of the index of its first block in the file, its size.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111C-0CD0-44A8-B048-63B72B475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4A39-10DA-4D83-B5E4-DBF7BED1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Directory structure-FAT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ECB1-6E3D-4B7A-A1E7-54D1EC44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File allocation table.</a:t>
            </a:r>
          </a:p>
          <a:p>
            <a:r>
              <a:rPr lang="en-US" sz="2000" dirty="0"/>
              <a:t>We have no space available apart from:</a:t>
            </a:r>
          </a:p>
          <a:p>
            <a:pPr lvl="1"/>
            <a:r>
              <a:rPr lang="en-US" sz="1600" dirty="0"/>
              <a:t> The space to allocate the DT</a:t>
            </a:r>
          </a:p>
          <a:p>
            <a:pPr lvl="2"/>
            <a:r>
              <a:rPr lang="en-US" sz="1200" dirty="0"/>
              <a:t>Fully occupied with the DT.</a:t>
            </a:r>
          </a:p>
          <a:p>
            <a:pPr lvl="1"/>
            <a:r>
              <a:rPr lang="en-US" sz="1600" dirty="0"/>
              <a:t>The space for the directory contents.</a:t>
            </a:r>
          </a:p>
          <a:p>
            <a:pPr lvl="2"/>
            <a:r>
              <a:rPr lang="en-US" sz="1200" dirty="0"/>
              <a:t>You need to reserve some for the FAT.</a:t>
            </a:r>
          </a:p>
          <a:p>
            <a:pPr lvl="1"/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3FA6-5DC8-45D9-9511-8417E12A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39065"/>
            <a:ext cx="6019331" cy="5176623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4151-F6F9-4C0B-949E-D033FD469E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FD17-A5F1-4BE9-8863-A9C59EAB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Assumptions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1E67-0951-4506-8548-D1E2F829A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2400" b="0" i="0" u="none" strike="noStrike" baseline="0" dirty="0">
                <a:latin typeface="CMR12"/>
              </a:rPr>
              <a:t>Other than DT and FAT, you are not supposed to define any additional data structures</a:t>
            </a:r>
          </a:p>
          <a:p>
            <a:pPr lvl="1"/>
            <a:r>
              <a:rPr lang="en-GB" sz="1800" b="0" i="0" u="none" strike="noStrike" baseline="0" dirty="0">
                <a:latin typeface="CMR12"/>
              </a:rPr>
              <a:t>We assume you have additional fixed memory, e.g. a set of registers, sufficient to store fixed number of variables.</a:t>
            </a:r>
          </a:p>
          <a:p>
            <a:pPr lvl="1"/>
            <a:r>
              <a:rPr lang="en-GB" sz="1800" dirty="0">
                <a:latin typeface="CMR12"/>
              </a:rPr>
              <a:t>You have a space enough to hold one file-block, not more</a:t>
            </a:r>
          </a:p>
          <a:p>
            <a:pPr lvl="2"/>
            <a:r>
              <a:rPr lang="en-GB" sz="1400" b="0" i="0" u="none" strike="noStrike" baseline="0" dirty="0">
                <a:latin typeface="CMR12"/>
              </a:rPr>
              <a:t>E.g. if you want to move a file from location to another, you are not allowed to store the file blocks on a temporary data structure, you need to do it block by block.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We are not asking to do any write operations on a certain index within a block.</a:t>
            </a:r>
          </a:p>
          <a:p>
            <a:pPr lvl="1"/>
            <a:r>
              <a:rPr lang="en-GB" sz="1800" dirty="0">
                <a:latin typeface="CMR12"/>
              </a:rPr>
              <a:t>You can actually map a block to one integer.</a:t>
            </a:r>
          </a:p>
          <a:p>
            <a:pPr lvl="2"/>
            <a:r>
              <a:rPr lang="en-GB" sz="1400" dirty="0">
                <a:latin typeface="CMR12"/>
              </a:rPr>
              <a:t>Let us use zero to represent an empty block and a positive integer to indicate the block contents.</a:t>
            </a:r>
          </a:p>
          <a:p>
            <a:pPr lvl="1"/>
            <a:r>
              <a:rPr lang="en-GB" sz="1800" dirty="0">
                <a:latin typeface="CMR12"/>
              </a:rPr>
              <a:t>The block size will be used just to do some calculations.</a:t>
            </a:r>
          </a:p>
          <a:p>
            <a:pPr lvl="2"/>
            <a:r>
              <a:rPr lang="en-GB" sz="1400" dirty="0">
                <a:latin typeface="CMR12"/>
              </a:rPr>
              <a:t>Like returning the offset of a certain locations or calculating the number of blocks from the number of bytes upon file creation.</a:t>
            </a:r>
          </a:p>
          <a:p>
            <a:r>
              <a:rPr lang="en-GB" sz="2200" dirty="0">
                <a:latin typeface="CMR12"/>
              </a:rPr>
              <a:t>Assume each fat entry needs 4 bytes.</a:t>
            </a:r>
          </a:p>
          <a:p>
            <a:r>
              <a:rPr lang="en-GB" sz="2200" dirty="0">
                <a:latin typeface="CMR12"/>
              </a:rPr>
              <a:t>Other assumptions should be straight forward, However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  <a:latin typeface="CMR12"/>
              </a:rPr>
              <a:t>Please read all of them from the assignment document and let me know in case of any ambiguities ASAP.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96D8-4360-428E-933E-D294B2195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5542-C1E6-488C-A2FC-1E7FD92E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performance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62C1-9D7E-4491-9083-BC296D4F7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pay some attention to your design performance.</a:t>
            </a:r>
          </a:p>
          <a:p>
            <a:pPr lvl="1"/>
            <a:r>
              <a:rPr lang="en-US" dirty="0"/>
              <a:t>For certain input/s linked allocation should be considerably faster, while for other/s it is considerably slower.</a:t>
            </a:r>
          </a:p>
          <a:p>
            <a:pPr lvl="1"/>
            <a:r>
              <a:rPr lang="en-US" dirty="0"/>
              <a:t>A poor implementation of one strategy may affect your conclusions about the strategy's efficiency – running time – compared to the other and your ability to analyze and interpret the results.</a:t>
            </a:r>
          </a:p>
          <a:p>
            <a:pPr lvl="1"/>
            <a:r>
              <a:rPr lang="en-US" dirty="0"/>
              <a:t>Your implementation does not have to be perfect or even excellent, just reasonable</a:t>
            </a:r>
          </a:p>
          <a:p>
            <a:pPr lvl="2"/>
            <a:r>
              <a:rPr lang="en-US" dirty="0"/>
              <a:t>E.g. do not use nested loops do something that can be done in one loop.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92A86-E761-4961-9696-4CE096E5D6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CD0-E693-4814-AA2C-4B9C058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20BB-BEDE-48C5-BF83-D923F7CCB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Allocate and fill a space in the directory contents equal to the number of blocks of the file</a:t>
            </a:r>
          </a:p>
          <a:p>
            <a:pPr lvl="1"/>
            <a:r>
              <a:rPr lang="en-US" sz="2000" dirty="0"/>
              <a:t>Note that the numbers in the input files for the creation operation in byes, you need to obtain the number of blocks.</a:t>
            </a:r>
          </a:p>
          <a:p>
            <a:r>
              <a:rPr lang="en-US" sz="2600" dirty="0"/>
              <a:t>When trying to allocate space for the file:</a:t>
            </a:r>
          </a:p>
          <a:p>
            <a:pPr lvl="1"/>
            <a:r>
              <a:rPr lang="en-US" sz="2000" dirty="0"/>
              <a:t>There is space</a:t>
            </a:r>
          </a:p>
          <a:p>
            <a:pPr lvl="2"/>
            <a:r>
              <a:rPr lang="en-US" sz="1800" dirty="0"/>
              <a:t>Linked</a:t>
            </a:r>
          </a:p>
          <a:p>
            <a:pPr lvl="3"/>
            <a:r>
              <a:rPr lang="en-US" sz="1600" dirty="0"/>
              <a:t>Allocate.</a:t>
            </a:r>
          </a:p>
          <a:p>
            <a:pPr lvl="2"/>
            <a:r>
              <a:rPr lang="en-US" sz="1800" dirty="0"/>
              <a:t>Contiguous</a:t>
            </a:r>
          </a:p>
          <a:p>
            <a:pPr lvl="3"/>
            <a:r>
              <a:rPr lang="en-US" sz="1600" dirty="0"/>
              <a:t>The space is contiguous (implement first fit algorithm to find a contiguous space, best fit is much slower)</a:t>
            </a:r>
          </a:p>
          <a:p>
            <a:pPr lvl="4"/>
            <a:r>
              <a:rPr lang="en-US" sz="1400" dirty="0"/>
              <a:t>Allocate</a:t>
            </a:r>
          </a:p>
          <a:p>
            <a:pPr lvl="3"/>
            <a:r>
              <a:rPr lang="en-US" sz="1800" dirty="0"/>
              <a:t>Else</a:t>
            </a:r>
          </a:p>
          <a:p>
            <a:pPr lvl="4"/>
            <a:r>
              <a:rPr lang="en-US" sz="1400" dirty="0"/>
              <a:t>Defragment then allocate.</a:t>
            </a:r>
          </a:p>
          <a:p>
            <a:pPr lvl="1"/>
            <a:r>
              <a:rPr lang="en-US" sz="2000" dirty="0"/>
              <a:t>There is no</a:t>
            </a:r>
          </a:p>
          <a:p>
            <a:pPr lvl="2"/>
            <a:r>
              <a:rPr lang="en-US" sz="1600" dirty="0"/>
              <a:t>Reject.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D2C6A-7B5B-4555-9FE7-2C346692E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A581-DEC0-4B72-A66B-EE9537ED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Effect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36D1-21FF-43AC-92FF-AA1E7BB4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allocation you need to modify</a:t>
            </a:r>
          </a:p>
          <a:p>
            <a:pPr lvl="1"/>
            <a:r>
              <a:rPr lang="en-US" dirty="0"/>
              <a:t>Directory content.</a:t>
            </a:r>
          </a:p>
          <a:p>
            <a:pPr lvl="1"/>
            <a:r>
              <a:rPr lang="en-US" dirty="0"/>
              <a:t>Directory table (DT).</a:t>
            </a:r>
          </a:p>
          <a:p>
            <a:pPr lvl="2"/>
            <a:r>
              <a:rPr lang="en-US" dirty="0"/>
              <a:t>Add a new file entry, its starting position and size.</a:t>
            </a:r>
          </a:p>
          <a:p>
            <a:pPr lvl="2"/>
            <a:r>
              <a:rPr lang="en-US" dirty="0"/>
              <a:t>The file identifier maybe obtained using its appearance order in the creation sequence.</a:t>
            </a:r>
          </a:p>
          <a:p>
            <a:pPr lvl="3"/>
            <a:r>
              <a:rPr lang="en-US" dirty="0"/>
              <a:t>E.g. the file created by the first create operation has in the input file a </a:t>
            </a:r>
            <a:r>
              <a:rPr lang="en-US" dirty="0" err="1"/>
              <a:t>file_id</a:t>
            </a:r>
            <a:r>
              <a:rPr lang="en-US" dirty="0"/>
              <a:t> of 0, the second has a </a:t>
            </a:r>
            <a:r>
              <a:rPr lang="en-US" dirty="0" err="1"/>
              <a:t>file_id</a:t>
            </a:r>
            <a:r>
              <a:rPr lang="en-US" dirty="0"/>
              <a:t> of 1,…. </a:t>
            </a:r>
          </a:p>
          <a:p>
            <a:pPr lvl="1"/>
            <a:r>
              <a:rPr lang="en-US" dirty="0"/>
              <a:t>If linked allocation:</a:t>
            </a:r>
          </a:p>
          <a:p>
            <a:pPr lvl="2"/>
            <a:r>
              <a:rPr lang="en-US" dirty="0"/>
              <a:t>Update the FAT.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F756-124F-43AE-97E6-7D9B7314F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34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1212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CMR12</vt:lpstr>
      <vt:lpstr>1_Office Theme</vt:lpstr>
      <vt:lpstr>Project3: Space Allocation Methods </vt:lpstr>
      <vt:lpstr>Notes</vt:lpstr>
      <vt:lpstr>Goals</vt:lpstr>
      <vt:lpstr>Our directory Structure</vt:lpstr>
      <vt:lpstr>Directory structure-FAT</vt:lpstr>
      <vt:lpstr>Important Assumptions</vt:lpstr>
      <vt:lpstr>Code performance</vt:lpstr>
      <vt:lpstr>Create Operation</vt:lpstr>
      <vt:lpstr>Allocation Effect</vt:lpstr>
      <vt:lpstr>Defragmentation</vt:lpstr>
      <vt:lpstr>Access operation</vt:lpstr>
      <vt:lpstr>Extension operation</vt:lpstr>
      <vt:lpstr>Extension rejection consequences</vt:lpstr>
      <vt:lpstr>Shrinking Operation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Project3: Space Allocation Methods </dc:title>
  <dc:creator>FAREED MOHAMMAD QARARYAH</dc:creator>
  <cp:lastModifiedBy>FAREED MOHAMMAD QARARYAH</cp:lastModifiedBy>
  <cp:revision>173</cp:revision>
  <dcterms:created xsi:type="dcterms:W3CDTF">2020-05-11T18:07:19Z</dcterms:created>
  <dcterms:modified xsi:type="dcterms:W3CDTF">2020-05-12T13:20:10Z</dcterms:modified>
</cp:coreProperties>
</file>