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Lst>
  <p:sldSz cx="9144000" cy="5143500" type="screen16x9"/>
  <p:notesSz cx="6858000" cy="9144000"/>
  <p:embeddedFontLst>
    <p:embeddedFont>
      <p:font typeface="Calibri" panose="020F0502020204030204" pitchFamily="34" charset="0"/>
      <p:regular r:id="rId45"/>
      <p:bold r:id="rId46"/>
      <p:italic r:id="rId47"/>
      <p:boldItalic r:id="rId48"/>
    </p:embeddedFont>
    <p:embeddedFont>
      <p:font typeface="Nunito" pitchFamily="2" charset="77"/>
      <p:regular r:id="rId49"/>
      <p:bold r:id="rId50"/>
      <p:italic r:id="rId51"/>
      <p:boldItalic r:id="rId52"/>
    </p:embeddedFont>
    <p:embeddedFont>
      <p:font typeface="Roboto"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333333"/>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98c4320320_0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98c4320320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333333"/>
                </a:solidFill>
              </a:rPr>
              <a:t>The design of process choreographies involves a series of activities. In each of these activities, artefacts are developed. These activities are described as follows.</a:t>
            </a:r>
            <a:endParaRPr>
              <a:solidFill>
                <a:srgbClr val="333333"/>
              </a:solidFill>
            </a:endParaRPr>
          </a:p>
          <a:p>
            <a:pPr marL="0" lvl="0" indent="0" algn="l" rtl="0">
              <a:lnSpc>
                <a:spcPct val="115000"/>
              </a:lnSpc>
              <a:spcBef>
                <a:spcPts val="0"/>
              </a:spcBef>
              <a:spcAft>
                <a:spcPts val="0"/>
              </a:spcAft>
              <a:buNone/>
            </a:pPr>
            <a:endParaRPr>
              <a:solidFill>
                <a:srgbClr val="333333"/>
              </a:solidFill>
            </a:endParaRPr>
          </a:p>
          <a:p>
            <a:pPr marL="0" lvl="0" indent="0" algn="l" rtl="0">
              <a:lnSpc>
                <a:spcPct val="115000"/>
              </a:lnSpc>
              <a:spcBef>
                <a:spcPts val="0"/>
              </a:spcBef>
              <a:spcAft>
                <a:spcPts val="0"/>
              </a:spcAft>
              <a:buNone/>
            </a:pPr>
            <a:r>
              <a:rPr lang="en">
                <a:solidFill>
                  <a:srgbClr val="333333"/>
                </a:solidFill>
              </a:rPr>
              <a:t>High-level structure design is conducted during the participant identification phase.</a:t>
            </a:r>
            <a:endParaRPr>
              <a:solidFill>
                <a:srgbClr val="333333"/>
              </a:solidFill>
            </a:endParaRPr>
          </a:p>
          <a:p>
            <a:pPr marL="0" lvl="0" indent="0" algn="l" rtl="0">
              <a:lnSpc>
                <a:spcPct val="115000"/>
              </a:lnSpc>
              <a:spcBef>
                <a:spcPts val="0"/>
              </a:spcBef>
              <a:spcAft>
                <a:spcPts val="0"/>
              </a:spcAft>
              <a:buNone/>
            </a:pPr>
            <a:endParaRPr>
              <a:solidFill>
                <a:srgbClr val="333333"/>
              </a:solidFill>
            </a:endParaRPr>
          </a:p>
          <a:p>
            <a:pPr marL="0" lvl="0" indent="0" algn="l" rtl="0">
              <a:lnSpc>
                <a:spcPct val="115000"/>
              </a:lnSpc>
              <a:spcBef>
                <a:spcPts val="0"/>
              </a:spcBef>
              <a:spcAft>
                <a:spcPts val="0"/>
              </a:spcAft>
              <a:buNone/>
            </a:pPr>
            <a:r>
              <a:rPr lang="en">
                <a:solidFill>
                  <a:srgbClr val="333333"/>
                </a:solidFill>
              </a:rPr>
              <a:t>High-level behavioural design is done during the milestone definition phase.</a:t>
            </a:r>
            <a:endParaRPr>
              <a:solidFill>
                <a:srgbClr val="333333"/>
              </a:solidFill>
            </a:endParaRPr>
          </a:p>
          <a:p>
            <a:pPr marL="0" lvl="0" indent="0" algn="l" rtl="0">
              <a:lnSpc>
                <a:spcPct val="115000"/>
              </a:lnSpc>
              <a:spcBef>
                <a:spcPts val="0"/>
              </a:spcBef>
              <a:spcAft>
                <a:spcPts val="0"/>
              </a:spcAft>
              <a:buNone/>
            </a:pPr>
            <a:endParaRPr>
              <a:solidFill>
                <a:srgbClr val="333333"/>
              </a:solidFill>
            </a:endParaRPr>
          </a:p>
          <a:p>
            <a:pPr marL="0" lvl="0" indent="0" algn="l" rtl="0">
              <a:lnSpc>
                <a:spcPct val="115000"/>
              </a:lnSpc>
              <a:spcBef>
                <a:spcPts val="0"/>
              </a:spcBef>
              <a:spcAft>
                <a:spcPts val="0"/>
              </a:spcAft>
              <a:buClr>
                <a:schemeClr val="dk1"/>
              </a:buClr>
              <a:buSzPts val="1100"/>
              <a:buFont typeface="Arial"/>
              <a:buNone/>
            </a:pPr>
            <a:r>
              <a:rPr lang="en">
                <a:solidFill>
                  <a:srgbClr val="333333"/>
                </a:solidFill>
              </a:rPr>
              <a:t>Collaboration scenarios are developed during the choreography definition phase, based on the scenarios informally specified during scenario modelling.</a:t>
            </a:r>
            <a:endParaRPr>
              <a:solidFill>
                <a:srgbClr val="333333"/>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98c4320320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98c4320320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In high-level structure design, participant roles of the choreography are defined, as part of the participant identification phase. This figure shows high-level structure diagram for participants involved in a bidding scenario. This diagram identifies a seller, an auctioning service, and multiple bidders as participants. It also shows that these participants are pairwise interconnected. Therefore, any participant can interact directly with any other.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98c4320320_0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98c4320320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High-level behaviour design uses milestones that are achieved during the collaboration; it is therefore part of the milestone definition phase. Each milestone represents a state in the overall collaboration that has a business meaning, represented by some business value. Milestones correspond to subgoals reached during the collaboration on the way to reaching its ultimate goal.</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For instance, the ultimate goal in the bidding scenario is that the offered goods are sold, paid for, and delivered to the bidder with the highest bid. Several intermediate steps can be distinguished: the initial setup of the auction, the entry of potential bidders into the auction, the actual bidding process, and the delivery and payment. Each milestone can be identified by an expression that describes the state</a:t>
            </a:r>
            <a:endParaRPr>
              <a:solidFill>
                <a:schemeClr val="dk1"/>
              </a:solidFill>
            </a:endParaRPr>
          </a:p>
          <a:p>
            <a:pPr marL="0" lvl="0" indent="0" algn="l" rtl="0">
              <a:lnSpc>
                <a:spcPct val="115000"/>
              </a:lnSpc>
              <a:spcBef>
                <a:spcPts val="0"/>
              </a:spcBef>
              <a:spcAft>
                <a:spcPts val="0"/>
              </a:spcAft>
              <a:buNone/>
            </a:pPr>
            <a:r>
              <a:rPr lang="en">
                <a:solidFill>
                  <a:schemeClr val="dk1"/>
                </a:solidFill>
              </a:rPr>
              <a:t>reached in that milestone.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In this figure, milestones are defined by circles, where the initial milestone has a single border, the intermediate milestones have double borders, and the ultimate goal milestone has a bold border.</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98c4320320_0_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98c4320320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Having identified the collaboration milestones, collaboration scenarios can be addressed, as part of the choreography definition phase. In this phase, the interactions needed to proceed from one milestone to another are specified.</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One or several collaboration scenarios show the interactions and their dependencies that need to occur between two milestones. To this end, interactions between process participants serve as the building blocks for the resulting collaboration scenarios.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Scenarios should be kept small, as it is easier to reach agreement on less complex interaction behaviour. Additional scenario models might be introduced to deal with special cases and exceptions.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98c4320320_0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98c4320320_0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A behavioural interface covers the individual view of one specific participant in the process choreography; the internal aspects of the own process orchestration, as well as the interactions involving only other participants, are disregarded.</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Behavioural interfaces consider parts of process orchestrations that exhibit externally visible behaviour, for instance, communication activities and events that represent the sending or receiving of a message.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98c4320320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98c4320320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Compatibility of interacting processes aims at avoiding this type of undesired behaviour due to erroneous interactions between process orchestrations.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Different message formats (content of the message is not clear), wrong/misaligned interactions (deadlock situations) are the reasons for incompatibility.</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98c4320320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98c432032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diagram (pretty straightforward).</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a:solidFill>
                  <a:schemeClr val="dk1"/>
                </a:solidFill>
              </a:rPr>
              <a:t>Structural compatibility: Only the structure of the interaction is taken into account.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98c4320320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98c4320320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Since the individual process orchestrations have in most cases been developed independently of each other, a complete structural match between participants cannot always be achieved.</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Thus, the occurrence of weak structural compatibility is more likely.</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In this case, all messages sent can be received, but it is not required that for every message that can be received there be a participant who can actually send such a message.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98c4320320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98c4320320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333333"/>
                </a:solidFill>
              </a:rPr>
              <a:t>Unlike structural compatibility, behavioural compatibility considers behavioural dependencies, that is, control flow between interaction instances of a conversation. </a:t>
            </a:r>
            <a:endParaRPr>
              <a:solidFill>
                <a:srgbClr val="333333"/>
              </a:solidFill>
            </a:endParaRPr>
          </a:p>
          <a:p>
            <a:pPr marL="0" lvl="0" indent="0" algn="l" rtl="0">
              <a:lnSpc>
                <a:spcPct val="115000"/>
              </a:lnSpc>
              <a:spcBef>
                <a:spcPts val="0"/>
              </a:spcBef>
              <a:spcAft>
                <a:spcPts val="0"/>
              </a:spcAft>
              <a:buNone/>
            </a:pPr>
            <a:endParaRPr>
              <a:solidFill>
                <a:srgbClr val="333333"/>
              </a:solidFill>
            </a:endParaRPr>
          </a:p>
          <a:p>
            <a:pPr marL="0" lvl="0" indent="0" algn="l" rtl="0">
              <a:lnSpc>
                <a:spcPct val="115000"/>
              </a:lnSpc>
              <a:spcBef>
                <a:spcPts val="0"/>
              </a:spcBef>
              <a:spcAft>
                <a:spcPts val="0"/>
              </a:spcAft>
              <a:buNone/>
            </a:pPr>
            <a:r>
              <a:rPr lang="en">
                <a:solidFill>
                  <a:srgbClr val="333333"/>
                </a:solidFill>
              </a:rPr>
              <a:t>Therefore, the process orchestrations of the interacting partners are interconnected, and the resulting process structure is analyzed. Such analysis requires a formal, unambiguous representation. </a:t>
            </a:r>
            <a:endParaRPr>
              <a:solidFill>
                <a:srgbClr val="333333"/>
              </a:solidFill>
            </a:endParaRPr>
          </a:p>
          <a:p>
            <a:pPr marL="0" lvl="0" indent="0" algn="l" rtl="0">
              <a:lnSpc>
                <a:spcPct val="115000"/>
              </a:lnSpc>
              <a:spcBef>
                <a:spcPts val="0"/>
              </a:spcBef>
              <a:spcAft>
                <a:spcPts val="0"/>
              </a:spcAft>
              <a:buNone/>
            </a:pPr>
            <a:endParaRPr>
              <a:solidFill>
                <a:srgbClr val="333333"/>
              </a:solidFill>
            </a:endParaRPr>
          </a:p>
          <a:p>
            <a:pPr marL="0" lvl="0" indent="0" algn="l" rtl="0">
              <a:lnSpc>
                <a:spcPct val="115000"/>
              </a:lnSpc>
              <a:spcBef>
                <a:spcPts val="0"/>
              </a:spcBef>
              <a:spcAft>
                <a:spcPts val="0"/>
              </a:spcAft>
              <a:buClr>
                <a:schemeClr val="dk1"/>
              </a:buClr>
              <a:buSzPts val="1100"/>
              <a:buFont typeface="Arial"/>
              <a:buNone/>
            </a:pPr>
            <a:r>
              <a:rPr lang="en">
                <a:solidFill>
                  <a:srgbClr val="333333"/>
                </a:solidFill>
              </a:rPr>
              <a:t>In an approach for checking behavioural compatibility, process orchestrations are represented by a specific class of Petri nets, namely workflow modules. Workflow modules are basically workflow nets with additional communication places that are used to represent message flow between participants.</a:t>
            </a:r>
            <a:endParaRPr>
              <a:solidFill>
                <a:srgbClr val="333333"/>
              </a:solidFill>
            </a:endParaRPr>
          </a:p>
          <a:p>
            <a:pPr marL="0" lvl="0" indent="0" algn="l" rtl="0">
              <a:spcBef>
                <a:spcPts val="0"/>
              </a:spcBef>
              <a:spcAft>
                <a:spcPts val="0"/>
              </a:spcAft>
              <a:buNone/>
            </a:pPr>
            <a:endParaRPr>
              <a:solidFill>
                <a:srgbClr val="333333"/>
              </a:solidFill>
            </a:endParaRPr>
          </a:p>
          <a:p>
            <a:pPr marL="0" lvl="0" indent="0" algn="l" rtl="0">
              <a:lnSpc>
                <a:spcPct val="115000"/>
              </a:lnSpc>
              <a:spcBef>
                <a:spcPts val="0"/>
              </a:spcBef>
              <a:spcAft>
                <a:spcPts val="0"/>
              </a:spcAft>
              <a:buNone/>
            </a:pPr>
            <a:r>
              <a:rPr lang="en" b="1">
                <a:solidFill>
                  <a:srgbClr val="333333"/>
                </a:solidFill>
              </a:rPr>
              <a:t>Whenever a participant sends a message, the process orchestration of that partner features a transition with an output communication place that can hold messages sent. At the receiver side, the workflow module requires a matching input communication place. This place is an input place of the transition that receives the message.</a:t>
            </a:r>
            <a:endParaRPr b="1">
              <a:solidFill>
                <a:srgbClr val="333333"/>
              </a:solidFill>
            </a:endParaRPr>
          </a:p>
          <a:p>
            <a:pPr marL="0" lvl="0" indent="0" algn="l" rtl="0">
              <a:lnSpc>
                <a:spcPct val="115000"/>
              </a:lnSpc>
              <a:spcBef>
                <a:spcPts val="0"/>
              </a:spcBef>
              <a:spcAft>
                <a:spcPts val="0"/>
              </a:spcAft>
              <a:buNone/>
            </a:pPr>
            <a:endParaRPr>
              <a:solidFill>
                <a:srgbClr val="333333"/>
              </a:solidFill>
            </a:endParaRPr>
          </a:p>
          <a:p>
            <a:pPr marL="0" lvl="0" indent="0" algn="l" rtl="0">
              <a:lnSpc>
                <a:spcPct val="115000"/>
              </a:lnSpc>
              <a:spcBef>
                <a:spcPts val="0"/>
              </a:spcBef>
              <a:spcAft>
                <a:spcPts val="0"/>
              </a:spcAft>
              <a:buClr>
                <a:schemeClr val="dk1"/>
              </a:buClr>
              <a:buSzPts val="1100"/>
              <a:buFont typeface="Arial"/>
              <a:buNone/>
            </a:pPr>
            <a:r>
              <a:rPr lang="en">
                <a:solidFill>
                  <a:srgbClr val="333333"/>
                </a:solidFill>
              </a:rPr>
              <a:t>Each process orchestration is represented by a workflow module that defines its internal behaviour and its external communication behaviour.</a:t>
            </a:r>
            <a:endParaRPr>
              <a:solidFill>
                <a:srgbClr val="333333"/>
              </a:solidFill>
            </a:endParaRPr>
          </a:p>
          <a:p>
            <a:pPr marL="0" lvl="0" indent="0" algn="l" rtl="0">
              <a:spcBef>
                <a:spcPts val="0"/>
              </a:spcBef>
              <a:spcAft>
                <a:spcPts val="0"/>
              </a:spcAft>
              <a:buNone/>
            </a:pPr>
            <a:endParaRPr>
              <a:solidFill>
                <a:srgbClr val="333333"/>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98c4320320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98c4320320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Communication places act just as normal places in Petri nets. A transition with a communication place as an input place is enabled only if there is a token in that place. Thereby, message flow can be represented properly. The receiving transition can only be performed if a message has arrived. The workflow module approach requires strong structural compatibility of the workflow modules. Therefore, there need to be corresponding places for all communication places in each module.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In this figure, the corresponding communication places are merged, and a new initial place and a new final place are added.</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98c4320320_0_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98c4320320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3333"/>
                </a:solidFill>
              </a:rPr>
              <a:t>After motivating the need for process interactions and process choreographies as means to specify these interactions, </a:t>
            </a:r>
            <a:endParaRPr>
              <a:solidFill>
                <a:srgbClr val="333333"/>
              </a:solidFill>
            </a:endParaRPr>
          </a:p>
          <a:p>
            <a:pPr marL="0" lvl="0" indent="0" algn="l" rtl="0">
              <a:spcBef>
                <a:spcPts val="0"/>
              </a:spcBef>
              <a:spcAft>
                <a:spcPts val="0"/>
              </a:spcAft>
              <a:buNone/>
            </a:pPr>
            <a:endParaRPr>
              <a:solidFill>
                <a:srgbClr val="333333"/>
              </a:solidFill>
            </a:endParaRPr>
          </a:p>
          <a:p>
            <a:pPr marL="0" lvl="0" indent="0" algn="l" rtl="0">
              <a:spcBef>
                <a:spcPts val="0"/>
              </a:spcBef>
              <a:spcAft>
                <a:spcPts val="0"/>
              </a:spcAft>
              <a:buNone/>
            </a:pPr>
            <a:r>
              <a:rPr lang="en">
                <a:solidFill>
                  <a:srgbClr val="333333"/>
                </a:solidFill>
              </a:rPr>
              <a:t>Development phases during choreography design are introduced.</a:t>
            </a:r>
            <a:endParaRPr>
              <a:solidFill>
                <a:srgbClr val="333333"/>
              </a:solidFill>
            </a:endParaRPr>
          </a:p>
          <a:p>
            <a:pPr marL="0" lvl="0" indent="0" algn="l" rtl="0">
              <a:spcBef>
                <a:spcPts val="0"/>
              </a:spcBef>
              <a:spcAft>
                <a:spcPts val="0"/>
              </a:spcAft>
              <a:buNone/>
            </a:pPr>
            <a:endParaRPr>
              <a:solidFill>
                <a:srgbClr val="333333"/>
              </a:solidFill>
            </a:endParaRPr>
          </a:p>
          <a:p>
            <a:pPr marL="0" lvl="0" indent="0" algn="l" rtl="0">
              <a:spcBef>
                <a:spcPts val="0"/>
              </a:spcBef>
              <a:spcAft>
                <a:spcPts val="0"/>
              </a:spcAft>
              <a:buNone/>
            </a:pPr>
            <a:r>
              <a:rPr lang="en">
                <a:solidFill>
                  <a:srgbClr val="333333"/>
                </a:solidFill>
              </a:rPr>
              <a:t>The design and implementation of process choreographies is presented, introducing consistency notions that guide the correct implementation of process choreographies. </a:t>
            </a:r>
            <a:endParaRPr>
              <a:solidFill>
                <a:srgbClr val="333333"/>
              </a:solidFill>
            </a:endParaRPr>
          </a:p>
          <a:p>
            <a:pPr marL="0" lvl="0" indent="0" algn="l" rtl="0">
              <a:spcBef>
                <a:spcPts val="0"/>
              </a:spcBef>
              <a:spcAft>
                <a:spcPts val="0"/>
              </a:spcAft>
              <a:buNone/>
            </a:pPr>
            <a:endParaRPr>
              <a:solidFill>
                <a:srgbClr val="333333"/>
              </a:solidFill>
            </a:endParaRPr>
          </a:p>
          <a:p>
            <a:pPr marL="0" lvl="0" indent="0" algn="l" rtl="0">
              <a:spcBef>
                <a:spcPts val="0"/>
              </a:spcBef>
              <a:spcAft>
                <a:spcPts val="0"/>
              </a:spcAft>
              <a:buNone/>
            </a:pPr>
            <a:r>
              <a:rPr lang="en">
                <a:solidFill>
                  <a:srgbClr val="333333"/>
                </a:solidFill>
              </a:rPr>
              <a:t>After introducing service interaction patterns, I will introduce Let’s Dance as concrete notations for specifying choreographies.</a:t>
            </a:r>
            <a:endParaRPr>
              <a:solidFill>
                <a:srgbClr val="333333"/>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98c4320320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98c4320320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While this specification describes the interaction between the participants of a conversation, it also allows extending the internal processes of the individual participants.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The auctioning service could, for instance, look up historical data about the buyer before proposing a recommendation and sending it to the seller. The seller could also have an internal decision making process in place, possibly spanning different organizational units, to accept or reject a buyer request.</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No matter how the internal processes of the participants look like, we need to make sure that these internal processes are in line with their behavioural interfaces.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98c4320320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98c4320320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Assume that there is a set of behavioural interfaces compatible with each other. These interfaces can now be refined to local process orchestrations. In local process orchestrations, activities can be added or, in some cases, even reordered, while the observable behaviour has to be preserved.</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The relationship between the behavioural interface and the local process orchestration needs to be investigated, so that the correctness of the overall collaboration can be achieved.</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These process orchestrations need to be consistent with the behavioural interface of the participant role. </a:t>
            </a:r>
            <a:r>
              <a:rPr lang="en" b="1">
                <a:solidFill>
                  <a:schemeClr val="dk1"/>
                </a:solidFill>
              </a:rPr>
              <a:t>For instance, the process orchestration of seller Se1 needs to be consistent with the behavioural interface of the Seller role. Using consistency rules, each participant can check locally whether its local business process orchestration fits its behavioural interface.</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98c4320320_0_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98c4320320_0_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behavioural interface of a participant role leaves room for multiple process orchestrations, that is, there are multiple process orchestrations consistent with a given behavioural interface.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B1 has the same set of communication places as the behavioural interface of the Buyer role, but different control flow. B2 and B3 have different communication places than the behavioural interface. The question now is whether any of these implementations is consistent with the behavioural interface of the Buyer role.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We can argue that all three local process orchestrations are consistent with the behavioural interface of the buyer: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B1 stores negative recommendations in a blacklist, and it always follows the received recommendations sent by the auctioning service. This realizes a behaviour that is consistent with the interface, although not all possibilities of the buyer interface are realized: B1 does not decide about accepting a seller on its own but always follows the recommendation received.</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B2 accepts every seller, so that the recommendations received are discarded. We can argue that the behaviour of B2 is consistent with the buyer interface, although not all behaviours are possible, that is, B2 cannot reject a seller.</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B3 stores the recommendation received and makes an independent decision about accepting a seller. We can argue that this behaviour is also consistent with the buyer interface, because B3 can communicate as specified, at least regarding recommendation and decision messages. However, B3 is not able to receive a notification message. If we assume that this message is not essential then also B3 is a valid implementation of the buyer interface.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This discussion shows that the decision on whether an implementation is consistent with a behavioural interface is subject to consistency criteria.</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98c4320320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98c4320320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Each local process orchestration needs to be consistent with the respective behavioural interface definition. This section will introduce consistency criteria using a business-to-business collaboration scenario.</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The public-to-private approach defines a consistency criterion. It is based on Petri nets and uses notions of behavioural inheritance to characterize the relationship between a behavioural interface and a private process orchestration.</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First, the partners agree on a choreography, which is defined as a Petri net. The net is partitioned among the partners, defining the responsibilities of the partners regarding the overall choreography.</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The partition of each partner defines its behavioural interface, that is, the public process of the partner. This public process can be enhanced to implement a private process orchestration. </a:t>
            </a:r>
            <a:r>
              <a:rPr lang="en" b="1">
                <a:solidFill>
                  <a:schemeClr val="dk1"/>
                </a:solidFill>
              </a:rPr>
              <a:t>The refinement of a public process to realize a private process can only be done by a set of transformation operations, which are graph operations on the Petri net.</a:t>
            </a:r>
            <a:endParaRPr b="1">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98c4320320_0_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98c4320320_0_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it.</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a:solidFill>
                  <a:schemeClr val="dk1"/>
                </a:solidFill>
              </a:rPr>
              <a:t>From this example, it is also clear that the behavioural interface of the process is not changed by that operation. All communication operations— those that receive or send messages—and their behavioural constraints are unchanged.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98c4320320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98c4320320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Define it.</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In the example shown, the detour consists of a single activity only, an activity for storing the received notification. In general, the detour may consist of a more complex net structure.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As for the other transformation operations, the added subnet needs to be sound meaning that there are neither deadlocks nor lack of synchronization.</a:t>
            </a:r>
            <a:endParaRPr b="1">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98c4320320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98c4320320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it.</a:t>
            </a:r>
            <a:endParaRPr/>
          </a:p>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The buyer sets up a seller account after sending an acceptance message. In a more general setting, the added parts of the private process can be performed concurrently to other parts of the process, which is indicated by the parallel split behaviour of the !accept transition.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98c4320320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98c4320320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Discuss whether the private processes of buyers B1, B2, or B3 are consistent with the public process of the buyer.</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B1 cannot be derived from the public process of the buyer using the transformation operations only. This is not surprising, since B1 cannot behave like B can behave. In particular, B1 cannot send an acceptance message after receiving a rejection recommendation, although this is a legal behaviour of B. Therefore, B1 is not consistent with B.</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B2 does not even have the same set of transitions that B has. B2 does not expose the complete behaviour of B, for example, B2 can never send a rejection message.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For the same reason, B3 is not consistent with the public process of the buyer. B3 cannot receive a notification message.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b="1">
                <a:solidFill>
                  <a:schemeClr val="dk1"/>
                </a:solidFill>
              </a:rPr>
              <a:t>This discussion illustrates that the public-to-private approach is based on a strict notion of equivalence (namely branching bisimulation). On the other hand, it makes sure that the combination of the private processes still exposes correct behaviour.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98c4320320_0_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98c4320320_0_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On the other hand, there are quite complex extensions possible with this approach. To illustrate this claim, this figure</a:t>
            </a:r>
            <a:r>
              <a:rPr lang="en">
                <a:solidFill>
                  <a:srgbClr val="0000FF"/>
                </a:solidFill>
              </a:rPr>
              <a:t> </a:t>
            </a:r>
            <a:r>
              <a:rPr lang="en">
                <a:solidFill>
                  <a:schemeClr val="dk1"/>
                </a:solidFill>
              </a:rPr>
              <a:t>shows the private process of a buyer, with the combined transformation operations applied.</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b="1">
                <a:solidFill>
                  <a:schemeClr val="dk1"/>
                </a:solidFill>
              </a:rPr>
              <a:t>This private process that—according to the public-to-private approach—is consistent with the public process of the buyer. Despite the relative complexity of that private process, we can argue that it exposes exactly the same behaviour as the public process of the buyer role</a:t>
            </a:r>
            <a:r>
              <a:rPr lang="en">
                <a:solidFill>
                  <a:schemeClr val="dk1"/>
                </a:solidFill>
              </a:rPr>
              <a:t> (notice that branching bisimulation disregards silent activities).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The process starts by receiving a recommendation message. Then either a message is sent or a loop is iterated. If an acceptance message is sent, a seller account is set up. In any case, a notification is received, stored, and the process terminates properly.</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98c4320320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98c4320320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333333"/>
                </a:solidFill>
              </a:rPr>
              <a:t>Choreographies are based on message exchange, and potentially many participants interact in a choreography, while orchestrations are based on control flow between the activities of a single process performed by a single organization.</a:t>
            </a:r>
            <a:endParaRPr>
              <a:solidFill>
                <a:srgbClr val="333333"/>
              </a:solidFill>
            </a:endParaRPr>
          </a:p>
          <a:p>
            <a:pPr marL="0" lvl="0" indent="0" algn="l" rtl="0">
              <a:lnSpc>
                <a:spcPct val="115000"/>
              </a:lnSpc>
              <a:spcBef>
                <a:spcPts val="0"/>
              </a:spcBef>
              <a:spcAft>
                <a:spcPts val="0"/>
              </a:spcAft>
              <a:buNone/>
            </a:pPr>
            <a:endParaRPr>
              <a:solidFill>
                <a:srgbClr val="333333"/>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Bilateral interactions involve two participants, whereas multilateral interactions involve more than two participants.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Single transmission versus multi-transmission interactions.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In case of two-way interactions, round-trip interaction means that the receiver of the message is necessarily the same as the sender, whereas routed interaction means that the receiver of the message in general differs from the sender.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rgbClr val="333333"/>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98c432032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98c432032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Any failure in the collaboration might have an immediate effect on the operational business of the company.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98c4320320_0_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98c4320320_0_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Only some of them presented due to time constraints.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98c4320320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98c4320320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98c4320320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98c4320320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98c4320320_0_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98c4320320_0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98c4320320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98c4320320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98c432032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98c432032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rPr>
              <a:t>As an example of this pattern, consider a customer who buys a set of books online. The bookstore redirects the customer’s Web browser to the Web page of an external payment service. Conceptually, this means that the bookstore refers the payment service to the customer, who can then use the service, although the customer was not aware about this service beforehand.</a:t>
            </a:r>
            <a:endParaRPr b="1"/>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98c4320320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98c4320320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333333"/>
                </a:solidFill>
              </a:rPr>
              <a:t>In Section 5.4, Petri nets were used to express process choreographies. The main idea was to show the behavioural interfaces for the participants of a process choreography and their interconnection using message flow. </a:t>
            </a:r>
            <a:endParaRPr>
              <a:solidFill>
                <a:srgbClr val="333333"/>
              </a:solidFill>
            </a:endParaRPr>
          </a:p>
          <a:p>
            <a:pPr marL="0" lvl="0" indent="0" algn="l" rtl="0">
              <a:lnSpc>
                <a:spcPct val="115000"/>
              </a:lnSpc>
              <a:spcBef>
                <a:spcPts val="0"/>
              </a:spcBef>
              <a:spcAft>
                <a:spcPts val="0"/>
              </a:spcAft>
              <a:buNone/>
            </a:pPr>
            <a:endParaRPr>
              <a:solidFill>
                <a:srgbClr val="333333"/>
              </a:solidFill>
            </a:endParaRPr>
          </a:p>
          <a:p>
            <a:pPr marL="0" lvl="0" indent="0" algn="l" rtl="0">
              <a:lnSpc>
                <a:spcPct val="115000"/>
              </a:lnSpc>
              <a:spcBef>
                <a:spcPts val="0"/>
              </a:spcBef>
              <a:spcAft>
                <a:spcPts val="0"/>
              </a:spcAft>
              <a:buNone/>
            </a:pPr>
            <a:r>
              <a:rPr lang="en">
                <a:solidFill>
                  <a:srgbClr val="333333"/>
                </a:solidFill>
              </a:rPr>
              <a:t>As an alternative to modelling behavioural interfaces, languages for expressing interaction models directly have been designed.</a:t>
            </a:r>
            <a:endParaRPr>
              <a:solidFill>
                <a:srgbClr val="333333"/>
              </a:solidFill>
            </a:endParaRPr>
          </a:p>
          <a:p>
            <a:pPr marL="0" lvl="0" indent="0" algn="l" rtl="0">
              <a:lnSpc>
                <a:spcPct val="115000"/>
              </a:lnSpc>
              <a:spcBef>
                <a:spcPts val="0"/>
              </a:spcBef>
              <a:spcAft>
                <a:spcPts val="0"/>
              </a:spcAft>
              <a:buNone/>
            </a:pPr>
            <a:endParaRPr>
              <a:solidFill>
                <a:srgbClr val="333333"/>
              </a:solidFill>
            </a:endParaRPr>
          </a:p>
          <a:p>
            <a:pPr marL="0" lvl="0" indent="0" algn="l" rtl="0">
              <a:lnSpc>
                <a:spcPct val="115000"/>
              </a:lnSpc>
              <a:spcBef>
                <a:spcPts val="0"/>
              </a:spcBef>
              <a:spcAft>
                <a:spcPts val="0"/>
              </a:spcAft>
              <a:buNone/>
            </a:pPr>
            <a:r>
              <a:rPr lang="en" b="1">
                <a:solidFill>
                  <a:srgbClr val="333333"/>
                </a:solidFill>
              </a:rPr>
              <a:t>The main difference to modelling connected behavioural interfaces is that interactions are used as basic building blocks for choreographies, and behavioural dependencies are defined between these interactions.</a:t>
            </a:r>
            <a:endParaRPr b="1">
              <a:solidFill>
                <a:srgbClr val="333333"/>
              </a:solidFill>
            </a:endParaRPr>
          </a:p>
          <a:p>
            <a:pPr marL="0" lvl="0" indent="0" algn="l" rtl="0">
              <a:lnSpc>
                <a:spcPct val="115000"/>
              </a:lnSpc>
              <a:spcBef>
                <a:spcPts val="0"/>
              </a:spcBef>
              <a:spcAft>
                <a:spcPts val="0"/>
              </a:spcAft>
              <a:buNone/>
            </a:pPr>
            <a:endParaRPr>
              <a:solidFill>
                <a:srgbClr val="333333"/>
              </a:solidFill>
            </a:endParaRPr>
          </a:p>
          <a:p>
            <a:pPr marL="0" lvl="0" indent="0" algn="l" rtl="0">
              <a:lnSpc>
                <a:spcPct val="115000"/>
              </a:lnSpc>
              <a:spcBef>
                <a:spcPts val="0"/>
              </a:spcBef>
              <a:spcAft>
                <a:spcPts val="0"/>
              </a:spcAft>
              <a:buNone/>
            </a:pPr>
            <a:r>
              <a:rPr lang="en" b="1">
                <a:solidFill>
                  <a:srgbClr val="333333"/>
                </a:solidFill>
              </a:rPr>
              <a:t>The main focus is to capture interactions and their behavioural dependencies.</a:t>
            </a:r>
            <a:r>
              <a:rPr lang="en">
                <a:solidFill>
                  <a:srgbClr val="333333"/>
                </a:solidFill>
              </a:rPr>
              <a:t> Elementary interactions are the building blocks by which complex interaction rules can be defined.</a:t>
            </a:r>
            <a:endParaRPr>
              <a:solidFill>
                <a:srgbClr val="333333"/>
              </a:solidFill>
            </a:endParaRPr>
          </a:p>
          <a:p>
            <a:pPr marL="0" lvl="0" indent="0" algn="l" rtl="0">
              <a:spcBef>
                <a:spcPts val="0"/>
              </a:spcBef>
              <a:spcAft>
                <a:spcPts val="0"/>
              </a:spcAft>
              <a:buNone/>
            </a:pPr>
            <a:endParaRPr>
              <a:solidFill>
                <a:srgbClr val="333333"/>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98c4320320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98c4320320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a:solidFill>
                  <a:schemeClr val="dk1"/>
                </a:solidFill>
              </a:rPr>
              <a:t>If in a logistics environment a delivery acknowledgment message should be sent only after a delivery notification has been received, a precedes relationship between the respective elementary interactions can be used to represent this business rule.</a:t>
            </a:r>
            <a:endParaRPr>
              <a:solidFill>
                <a:schemeClr val="dk1"/>
              </a:solidFill>
            </a:endParaRPr>
          </a:p>
          <a:p>
            <a:pPr marL="457200" lvl="0" indent="0" algn="l" rtl="0">
              <a:lnSpc>
                <a:spcPct val="115000"/>
              </a:lnSpc>
              <a:spcBef>
                <a:spcPts val="0"/>
              </a:spcBef>
              <a:spcAft>
                <a:spcPts val="0"/>
              </a:spcAft>
              <a:buNone/>
            </a:pPr>
            <a:endParaRPr>
              <a:solidFill>
                <a:schemeClr val="dk1"/>
              </a:solidFill>
            </a:endParaRPr>
          </a:p>
          <a:p>
            <a:pPr marL="457200" lvl="0" indent="-298450" algn="l" rtl="0">
              <a:lnSpc>
                <a:spcPct val="115000"/>
              </a:lnSpc>
              <a:spcBef>
                <a:spcPts val="0"/>
              </a:spcBef>
              <a:spcAft>
                <a:spcPts val="0"/>
              </a:spcAft>
              <a:buSzPts val="1100"/>
              <a:buChar char="●"/>
            </a:pPr>
            <a:r>
              <a:rPr lang="en">
                <a:solidFill>
                  <a:schemeClr val="dk1"/>
                </a:solidFill>
              </a:rPr>
              <a:t>In an example involving an order process, an invoice should not be sent after an order cancellation by the buyer has been received.</a:t>
            </a:r>
            <a:endParaRPr>
              <a:solidFill>
                <a:schemeClr val="dk1"/>
              </a:solidFill>
            </a:endParaRPr>
          </a:p>
          <a:p>
            <a:pPr marL="457200" lvl="0" indent="0" algn="l" rtl="0">
              <a:lnSpc>
                <a:spcPct val="115000"/>
              </a:lnSpc>
              <a:spcBef>
                <a:spcPts val="0"/>
              </a:spcBef>
              <a:spcAft>
                <a:spcPts val="0"/>
              </a:spcAft>
              <a:buNone/>
            </a:pPr>
            <a:endParaRPr>
              <a:solidFill>
                <a:schemeClr val="dk1"/>
              </a:solidFill>
            </a:endParaRPr>
          </a:p>
          <a:p>
            <a:pPr marL="457200" lvl="0" indent="-298450" algn="l" rtl="0">
              <a:lnSpc>
                <a:spcPct val="115000"/>
              </a:lnSpc>
              <a:spcBef>
                <a:spcPts val="0"/>
              </a:spcBef>
              <a:spcAft>
                <a:spcPts val="0"/>
              </a:spcAft>
              <a:buSzPts val="1100"/>
              <a:buChar char="●"/>
            </a:pPr>
            <a:r>
              <a:rPr lang="en">
                <a:solidFill>
                  <a:schemeClr val="dk1"/>
                </a:solidFill>
              </a:rPr>
              <a:t>Consider, for instance, a travel agency that either receives a confirmation message from the customer or a cancellation message from the airline.</a:t>
            </a:r>
            <a:endParaRPr>
              <a:solidFill>
                <a:schemeClr val="dk1"/>
              </a:solidFill>
            </a:endParaRPr>
          </a:p>
          <a:p>
            <a:pPr marL="457200" lvl="0" indent="0" algn="l" rtl="0">
              <a:lnSpc>
                <a:spcPct val="115000"/>
              </a:lnSpc>
              <a:spcBef>
                <a:spcPts val="0"/>
              </a:spcBef>
              <a:spcAft>
                <a:spcPts val="0"/>
              </a:spcAft>
              <a:buNone/>
            </a:pPr>
            <a:endParaRPr>
              <a:solidFill>
                <a:schemeClr val="dk1"/>
              </a:solidFill>
            </a:endParaRPr>
          </a:p>
          <a:p>
            <a:pPr marL="457200" lvl="0" indent="-298450" algn="l" rtl="0">
              <a:lnSpc>
                <a:spcPct val="115000"/>
              </a:lnSpc>
              <a:spcBef>
                <a:spcPts val="0"/>
              </a:spcBef>
              <a:spcAft>
                <a:spcPts val="0"/>
              </a:spcAft>
              <a:buSzPts val="1100"/>
              <a:buChar char="●"/>
            </a:pPr>
            <a:r>
              <a:rPr lang="en">
                <a:solidFill>
                  <a:schemeClr val="dk1"/>
                </a:solidFill>
              </a:rPr>
              <a:t>Imagine a project management scenario where the project leader expects status updates from a subcontractor that are merged into a status report for the employer. However, in special cases the project leader and the subcontractors can agree that no status update is needed.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98c4320320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98c4320320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 lifecycle of interaction instances is shown in this figure. An interaction instances can be in the states </a:t>
            </a:r>
            <a:r>
              <a:rPr lang="en" b="1">
                <a:solidFill>
                  <a:schemeClr val="dk1"/>
                </a:solidFill>
              </a:rPr>
              <a:t>initialized, enabled, completed, and skipped.</a:t>
            </a:r>
            <a:endParaRPr b="1">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An interaction instance becomes enabled </a:t>
            </a:r>
            <a:r>
              <a:rPr lang="en" b="1">
                <a:solidFill>
                  <a:schemeClr val="dk1"/>
                </a:solidFill>
              </a:rPr>
              <a:t>if there are no precedes</a:t>
            </a:r>
            <a:r>
              <a:rPr lang="en">
                <a:solidFill>
                  <a:schemeClr val="dk1"/>
                </a:solidFill>
              </a:rPr>
              <a:t> or weak precedes relationships targeting the corresponding interaction or </a:t>
            </a:r>
            <a:r>
              <a:rPr lang="en" b="1">
                <a:solidFill>
                  <a:schemeClr val="dk1"/>
                </a:solidFill>
              </a:rPr>
              <a:t>all preceding instances are completed</a:t>
            </a:r>
            <a:r>
              <a:rPr lang="en">
                <a:solidFill>
                  <a:schemeClr val="dk1"/>
                </a:solidFill>
              </a:rPr>
              <a:t> and </a:t>
            </a:r>
            <a:r>
              <a:rPr lang="en" b="1">
                <a:solidFill>
                  <a:schemeClr val="dk1"/>
                </a:solidFill>
              </a:rPr>
              <a:t>all weakly preceding instances have been completed or were skipped.</a:t>
            </a:r>
            <a:endParaRPr b="1">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An interaction instance becomes </a:t>
            </a:r>
            <a:r>
              <a:rPr lang="en" b="1">
                <a:solidFill>
                  <a:schemeClr val="dk1"/>
                </a:solidFill>
              </a:rPr>
              <a:t>skipped if any of the inhibiting instances has completed.</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An instance must execute, that is, the actual message exchange occurs, only if it is enabled. </a:t>
            </a:r>
            <a:r>
              <a:rPr lang="en" b="1">
                <a:solidFill>
                  <a:schemeClr val="dk1"/>
                </a:solidFill>
              </a:rPr>
              <a:t>After the message exchange, the instance is in the completed state.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98c4320320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98c4320320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weak precedes relationship connecting the last elementary interactions defines that the Auctioning service can send an Auction creation confirmation to the Seller if it has either sent a Registration confirmation message before or if the sending of that message was skipped. The latter is used to cater to situations in which a Seller is already registered at the Auctioning service.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98c4320320_0_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98c4320320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To avoid these kinds of problems, the partners involved in a process choreography need to agree on the process choreography.</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98c4320320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98c4320320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None of the contained interaction instances can become enabled before the enclosing composite interaction instance has become enabled, and </a:t>
            </a:r>
            <a:r>
              <a:rPr lang="en" b="1">
                <a:solidFill>
                  <a:schemeClr val="dk1"/>
                </a:solidFill>
              </a:rPr>
              <a:t>the composite interaction instance can only complete after all contained interaction instances have completed or been skipped.</a:t>
            </a:r>
            <a:endParaRPr b="1">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Interactions can also be guarded, meaning that </a:t>
            </a:r>
            <a:r>
              <a:rPr lang="en" b="1">
                <a:solidFill>
                  <a:schemeClr val="dk1"/>
                </a:solidFill>
              </a:rPr>
              <a:t>at the moment an interaction instance could become enabled, a guard condition must be fulfilled. If this condition is not fulfilled, the instance is skipped. </a:t>
            </a:r>
            <a:endParaRPr b="1">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Finally, repetitions and parallel branching with an unbounded number of branches are modelled through repeated interactions. There are four types of repeated interactions, similar to those in programming languages: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While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Repeat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For each (sequential)</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For each (concurrent)</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“For each” repetitions have an expression attached that determines a collection over which the repetition is performed. The knowledge about how many instances are to be created for this interaction might be available at design time or might be known only at run time. </a:t>
            </a:r>
            <a:r>
              <a:rPr lang="en" b="1">
                <a:solidFill>
                  <a:schemeClr val="dk1"/>
                </a:solidFill>
              </a:rPr>
              <a:t>Repetitions can have stop conditions attached to them. For instance, a repeated receive interaction should be stopped as soon as answers from ten participants have arrived.</a:t>
            </a:r>
            <a:endParaRPr b="1">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98c4320320_0_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98c4320320_0_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98c4320320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98c4320320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98c4320320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98c4320320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Each of the process orchestrations shown in this figure exposes a valid behaviour if considered on its own. The behaviours are valid because each process instance will perform a set of activity instances before it completes.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The problem encountered is due to links between send and receive activities in the process orchestrations.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98c4320320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98c4320320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98c4320320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98c4320320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These phases are organized into design phases and implementation phases, shown in the upper and lower part of that figure, respectively.</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There are three associated roles that represent the stakeholders involved in choreography design and implementation.</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They (business engineers) need to make sure that the collaboration contributes to the goals of the enterprise, similarly to organizational business processes.</a:t>
            </a:r>
            <a:endParaRPr sz="750" i="1">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98c4320320_0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98c4320320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Formal notations are not required in scenario modelling and domain scoping, so that the scenario and the domain can be described in a language that allows expressing the relevant concepts.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Milestones and their ordering describe behavioural aspects of the choreography from a high level of abstraction. They are usually a intermediate products.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98c4320320_0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98c4320320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design aspects include the business content of the messages, while the implementation aspects include the technical realization of these messages and concrete message formats.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Unsuccessful interaction behaviour would arise if, for instance, message formats were used that one or more participants would not understand. To avoid this problem, it is assumed that message formats as well as the semantics of the messages are agreed upon by the participants.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In the lower part of this figure, the phases during implementation of process choreographies are shown. Based on the choreography definition, behavioural interfaces of all roles in the process choreography are defined.</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Behavioural interfaces serve as blueprints for the design of the individual process orchestrations realized by the participants of the process choreography.</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600" b="1"/>
              <a:t>Process Choreographies</a:t>
            </a:r>
            <a:endParaRPr sz="4400"/>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Presenter: Ayça Avcı</a:t>
            </a:r>
            <a:endParaRPr/>
          </a:p>
        </p:txBody>
      </p:sp>
      <p:sp>
        <p:nvSpPr>
          <p:cNvPr id="2" name="Slide Number Placeholder 1">
            <a:extLst>
              <a:ext uri="{FF2B5EF4-FFF2-40B4-BE49-F238E27FC236}">
                <a16:creationId xmlns:a16="http://schemas.microsoft.com/office/drawing/2014/main" id="{ACB44AF7-15F2-AB95-D5DF-C1AD67D898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Process Choreography Design</a:t>
            </a:r>
            <a:endParaRPr/>
          </a:p>
        </p:txBody>
      </p:sp>
      <p:sp>
        <p:nvSpPr>
          <p:cNvPr id="187" name="Google Shape;187;p22"/>
          <p:cNvSpPr txBox="1">
            <a:spLocks noGrp="1"/>
          </p:cNvSpPr>
          <p:nvPr>
            <p:ph type="body" idx="1"/>
          </p:nvPr>
        </p:nvSpPr>
        <p:spPr>
          <a:xfrm>
            <a:off x="819150" y="1676850"/>
            <a:ext cx="7505700" cy="27783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C343D"/>
              </a:buClr>
              <a:buSzPts val="1300"/>
              <a:buAutoNum type="arabicPeriod"/>
            </a:pPr>
            <a:r>
              <a:rPr lang="en" b="1">
                <a:solidFill>
                  <a:srgbClr val="0C343D"/>
                </a:solidFill>
              </a:rPr>
              <a:t>High-level Structure Design:</a:t>
            </a:r>
            <a:r>
              <a:rPr lang="en">
                <a:solidFill>
                  <a:srgbClr val="0C343D"/>
                </a:solidFill>
              </a:rPr>
              <a:t> The participant roles and their communication structures are identified. </a:t>
            </a:r>
            <a:endParaRPr>
              <a:solidFill>
                <a:srgbClr val="0C343D"/>
              </a:solidFill>
            </a:endParaRPr>
          </a:p>
          <a:p>
            <a:pPr marL="457200" lvl="0" indent="0" algn="l" rtl="0">
              <a:spcBef>
                <a:spcPts val="0"/>
              </a:spcBef>
              <a:spcAft>
                <a:spcPts val="0"/>
              </a:spcAft>
              <a:buNone/>
            </a:pPr>
            <a:endParaRPr>
              <a:solidFill>
                <a:srgbClr val="0C343D"/>
              </a:solidFill>
            </a:endParaRPr>
          </a:p>
          <a:p>
            <a:pPr marL="457200" lvl="0" indent="-311150" algn="l" rtl="0">
              <a:spcBef>
                <a:spcPts val="0"/>
              </a:spcBef>
              <a:spcAft>
                <a:spcPts val="0"/>
              </a:spcAft>
              <a:buClr>
                <a:srgbClr val="0C343D"/>
              </a:buClr>
              <a:buSzPts val="1300"/>
              <a:buAutoNum type="arabicPeriod"/>
            </a:pPr>
            <a:r>
              <a:rPr lang="en" b="1">
                <a:solidFill>
                  <a:srgbClr val="0C343D"/>
                </a:solidFill>
              </a:rPr>
              <a:t>High-level Behavioural Design:</a:t>
            </a:r>
            <a:r>
              <a:rPr lang="en">
                <a:solidFill>
                  <a:srgbClr val="0C343D"/>
                </a:solidFill>
              </a:rPr>
              <a:t> Specify the milestones of the collaboration and the order in which the milestones are reached.</a:t>
            </a:r>
            <a:endParaRPr>
              <a:solidFill>
                <a:srgbClr val="0C343D"/>
              </a:solidFill>
            </a:endParaRPr>
          </a:p>
          <a:p>
            <a:pPr marL="457200" lvl="0" indent="0" algn="l" rtl="0">
              <a:spcBef>
                <a:spcPts val="0"/>
              </a:spcBef>
              <a:spcAft>
                <a:spcPts val="0"/>
              </a:spcAft>
              <a:buNone/>
            </a:pPr>
            <a:endParaRPr>
              <a:solidFill>
                <a:srgbClr val="0C343D"/>
              </a:solidFill>
            </a:endParaRPr>
          </a:p>
          <a:p>
            <a:pPr marL="457200" lvl="0" indent="-311150" algn="l" rtl="0">
              <a:spcBef>
                <a:spcPts val="0"/>
              </a:spcBef>
              <a:spcAft>
                <a:spcPts val="0"/>
              </a:spcAft>
              <a:buClr>
                <a:srgbClr val="0C343D"/>
              </a:buClr>
              <a:buSzPts val="1300"/>
              <a:buAutoNum type="arabicPeriod"/>
            </a:pPr>
            <a:r>
              <a:rPr lang="en" b="1">
                <a:solidFill>
                  <a:srgbClr val="0C343D"/>
                </a:solidFill>
              </a:rPr>
              <a:t>Collaboration Scenarios:</a:t>
            </a:r>
            <a:r>
              <a:rPr lang="en">
                <a:solidFill>
                  <a:srgbClr val="0C343D"/>
                </a:solidFill>
              </a:rPr>
              <a:t> High-level choreographies are introduced with dedicated collaboration scenarios that relate the reaching of milestones to the communication between process participants. </a:t>
            </a:r>
            <a:endParaRPr>
              <a:solidFill>
                <a:srgbClr val="0C343D"/>
              </a:solidFill>
            </a:endParaRPr>
          </a:p>
          <a:p>
            <a:pPr marL="457200" lvl="0" indent="0" algn="l" rtl="0">
              <a:spcBef>
                <a:spcPts val="0"/>
              </a:spcBef>
              <a:spcAft>
                <a:spcPts val="0"/>
              </a:spcAft>
              <a:buNone/>
            </a:pPr>
            <a:endParaRPr>
              <a:solidFill>
                <a:srgbClr val="0C343D"/>
              </a:solidFill>
            </a:endParaRPr>
          </a:p>
          <a:p>
            <a:pPr marL="457200" lvl="0" indent="-311150" algn="l" rtl="0">
              <a:spcBef>
                <a:spcPts val="0"/>
              </a:spcBef>
              <a:spcAft>
                <a:spcPts val="0"/>
              </a:spcAft>
              <a:buClr>
                <a:srgbClr val="0C343D"/>
              </a:buClr>
              <a:buSzPts val="1300"/>
              <a:buAutoNum type="arabicPeriod"/>
            </a:pPr>
            <a:r>
              <a:rPr lang="en" b="1">
                <a:solidFill>
                  <a:srgbClr val="0C343D"/>
                </a:solidFill>
              </a:rPr>
              <a:t>Behavioural Interfaces:</a:t>
            </a:r>
            <a:r>
              <a:rPr lang="en">
                <a:solidFill>
                  <a:srgbClr val="0C343D"/>
                </a:solidFill>
              </a:rPr>
              <a:t> From the collaboration scenarios, for each participant role, a behavioural interface is derived.</a:t>
            </a:r>
            <a:endParaRPr>
              <a:solidFill>
                <a:srgbClr val="0C343D"/>
              </a:solidFill>
            </a:endParaRPr>
          </a:p>
        </p:txBody>
      </p:sp>
      <p:sp>
        <p:nvSpPr>
          <p:cNvPr id="2" name="Slide Number Placeholder 1">
            <a:extLst>
              <a:ext uri="{FF2B5EF4-FFF2-40B4-BE49-F238E27FC236}">
                <a16:creationId xmlns:a16="http://schemas.microsoft.com/office/drawing/2014/main" id="{3AD17D1E-6C29-64F1-3999-D31EFB159B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High-Level Structure Design [1]</a:t>
            </a:r>
            <a:endParaRPr/>
          </a:p>
        </p:txBody>
      </p:sp>
      <p:pic>
        <p:nvPicPr>
          <p:cNvPr id="193" name="Google Shape;193;p23"/>
          <p:cNvPicPr preferRelativeResize="0"/>
          <p:nvPr/>
        </p:nvPicPr>
        <p:blipFill>
          <a:blip r:embed="rId3">
            <a:alphaModFix/>
          </a:blip>
          <a:stretch>
            <a:fillRect/>
          </a:stretch>
        </p:blipFill>
        <p:spPr>
          <a:xfrm>
            <a:off x="2026948" y="1919825"/>
            <a:ext cx="5090099" cy="2217475"/>
          </a:xfrm>
          <a:prstGeom prst="rect">
            <a:avLst/>
          </a:prstGeom>
          <a:noFill/>
          <a:ln>
            <a:noFill/>
          </a:ln>
        </p:spPr>
      </p:pic>
      <p:sp>
        <p:nvSpPr>
          <p:cNvPr id="2" name="Slide Number Placeholder 1">
            <a:extLst>
              <a:ext uri="{FF2B5EF4-FFF2-40B4-BE49-F238E27FC236}">
                <a16:creationId xmlns:a16="http://schemas.microsoft.com/office/drawing/2014/main" id="{80AA8A75-B550-08D3-465C-7AFC3FBD96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High-Level Behavioral Design [1]</a:t>
            </a:r>
            <a:endParaRPr/>
          </a:p>
        </p:txBody>
      </p:sp>
      <p:pic>
        <p:nvPicPr>
          <p:cNvPr id="199" name="Google Shape;199;p24"/>
          <p:cNvPicPr preferRelativeResize="0"/>
          <p:nvPr/>
        </p:nvPicPr>
        <p:blipFill>
          <a:blip r:embed="rId3">
            <a:alphaModFix/>
          </a:blip>
          <a:stretch>
            <a:fillRect/>
          </a:stretch>
        </p:blipFill>
        <p:spPr>
          <a:xfrm>
            <a:off x="1278236" y="1800199"/>
            <a:ext cx="6587539" cy="2680876"/>
          </a:xfrm>
          <a:prstGeom prst="rect">
            <a:avLst/>
          </a:prstGeom>
          <a:noFill/>
          <a:ln>
            <a:noFill/>
          </a:ln>
        </p:spPr>
      </p:pic>
      <p:sp>
        <p:nvSpPr>
          <p:cNvPr id="2" name="Slide Number Placeholder 1">
            <a:extLst>
              <a:ext uri="{FF2B5EF4-FFF2-40B4-BE49-F238E27FC236}">
                <a16:creationId xmlns:a16="http://schemas.microsoft.com/office/drawing/2014/main" id="{DC9A690D-A8BE-5180-6AE9-E746EB1533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Collaboration Scenario [1]</a:t>
            </a:r>
            <a:endParaRPr/>
          </a:p>
        </p:txBody>
      </p:sp>
      <p:pic>
        <p:nvPicPr>
          <p:cNvPr id="205" name="Google Shape;205;p25"/>
          <p:cNvPicPr preferRelativeResize="0"/>
          <p:nvPr/>
        </p:nvPicPr>
        <p:blipFill>
          <a:blip r:embed="rId3">
            <a:alphaModFix/>
          </a:blip>
          <a:stretch>
            <a:fillRect/>
          </a:stretch>
        </p:blipFill>
        <p:spPr>
          <a:xfrm>
            <a:off x="1561787" y="1514000"/>
            <a:ext cx="6020426" cy="3249550"/>
          </a:xfrm>
          <a:prstGeom prst="rect">
            <a:avLst/>
          </a:prstGeom>
          <a:noFill/>
          <a:ln>
            <a:noFill/>
          </a:ln>
        </p:spPr>
      </p:pic>
      <p:sp>
        <p:nvSpPr>
          <p:cNvPr id="2" name="Slide Number Placeholder 1">
            <a:extLst>
              <a:ext uri="{FF2B5EF4-FFF2-40B4-BE49-F238E27FC236}">
                <a16:creationId xmlns:a16="http://schemas.microsoft.com/office/drawing/2014/main" id="{3F47C16F-BA9D-DB12-C4BB-5BFCA9F7E8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Behavioural Interface [1]</a:t>
            </a:r>
            <a:endParaRPr/>
          </a:p>
        </p:txBody>
      </p:sp>
      <p:pic>
        <p:nvPicPr>
          <p:cNvPr id="211" name="Google Shape;211;p26"/>
          <p:cNvPicPr preferRelativeResize="0"/>
          <p:nvPr/>
        </p:nvPicPr>
        <p:blipFill>
          <a:blip r:embed="rId3">
            <a:alphaModFix/>
          </a:blip>
          <a:stretch>
            <a:fillRect/>
          </a:stretch>
        </p:blipFill>
        <p:spPr>
          <a:xfrm>
            <a:off x="1018800" y="1620000"/>
            <a:ext cx="7106400" cy="2958375"/>
          </a:xfrm>
          <a:prstGeom prst="rect">
            <a:avLst/>
          </a:prstGeom>
          <a:noFill/>
          <a:ln>
            <a:noFill/>
          </a:ln>
        </p:spPr>
      </p:pic>
      <p:sp>
        <p:nvSpPr>
          <p:cNvPr id="2" name="Slide Number Placeholder 1">
            <a:extLst>
              <a:ext uri="{FF2B5EF4-FFF2-40B4-BE49-F238E27FC236}">
                <a16:creationId xmlns:a16="http://schemas.microsoft.com/office/drawing/2014/main" id="{3BA5381E-0C19-E94D-DB78-83A4C994E3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Compatibility</a:t>
            </a:r>
            <a:endParaRPr/>
          </a:p>
        </p:txBody>
      </p:sp>
      <p:sp>
        <p:nvSpPr>
          <p:cNvPr id="217" name="Google Shape;217;p27"/>
          <p:cNvSpPr txBox="1">
            <a:spLocks noGrp="1"/>
          </p:cNvSpPr>
          <p:nvPr>
            <p:ph type="body" idx="1"/>
          </p:nvPr>
        </p:nvSpPr>
        <p:spPr>
          <a:xfrm>
            <a:off x="819150" y="180020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C343D"/>
                </a:solidFill>
              </a:rPr>
              <a:t>Process choreography design needs to ensure that the process orchestrations of the participants play together well in the overall collaboration. </a:t>
            </a:r>
            <a:endParaRPr>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0"/>
              </a:spcAft>
              <a:buNone/>
            </a:pPr>
            <a:r>
              <a:rPr lang="en">
                <a:solidFill>
                  <a:srgbClr val="0C343D"/>
                </a:solidFill>
              </a:rPr>
              <a:t>Compatibility is the ability of a </a:t>
            </a:r>
            <a:r>
              <a:rPr lang="en" b="1">
                <a:solidFill>
                  <a:srgbClr val="0C343D"/>
                </a:solidFill>
              </a:rPr>
              <a:t>set of participants to interact successfully according to a given process choreography.</a:t>
            </a:r>
            <a:endParaRPr b="1">
              <a:solidFill>
                <a:srgbClr val="0C343D"/>
              </a:solidFill>
            </a:endParaRPr>
          </a:p>
          <a:p>
            <a:pPr marL="0" lvl="0" indent="0" algn="l" rtl="0">
              <a:spcBef>
                <a:spcPts val="0"/>
              </a:spcBef>
              <a:spcAft>
                <a:spcPts val="0"/>
              </a:spcAft>
              <a:buNone/>
            </a:pPr>
            <a:endParaRPr b="1">
              <a:solidFill>
                <a:srgbClr val="0C343D"/>
              </a:solidFill>
            </a:endParaRPr>
          </a:p>
          <a:p>
            <a:pPr marL="457200" lvl="0" indent="-311150" algn="l" rtl="0">
              <a:spcBef>
                <a:spcPts val="0"/>
              </a:spcBef>
              <a:spcAft>
                <a:spcPts val="0"/>
              </a:spcAft>
              <a:buClr>
                <a:srgbClr val="0C343D"/>
              </a:buClr>
              <a:buSzPts val="1300"/>
              <a:buChar char="●"/>
            </a:pPr>
            <a:r>
              <a:rPr lang="en" b="1">
                <a:solidFill>
                  <a:srgbClr val="0C343D"/>
                </a:solidFill>
              </a:rPr>
              <a:t>Structural compatibility</a:t>
            </a:r>
            <a:endParaRPr b="1">
              <a:solidFill>
                <a:srgbClr val="0C343D"/>
              </a:solidFill>
            </a:endParaRPr>
          </a:p>
          <a:p>
            <a:pPr marL="914400" lvl="1" indent="-298450" algn="l" rtl="0">
              <a:spcBef>
                <a:spcPts val="0"/>
              </a:spcBef>
              <a:spcAft>
                <a:spcPts val="0"/>
              </a:spcAft>
              <a:buClr>
                <a:srgbClr val="0C343D"/>
              </a:buClr>
              <a:buSzPts val="1100"/>
              <a:buChar char="○"/>
            </a:pPr>
            <a:r>
              <a:rPr lang="en" b="1">
                <a:solidFill>
                  <a:srgbClr val="0C343D"/>
                </a:solidFill>
              </a:rPr>
              <a:t>Strong structural compatibility</a:t>
            </a:r>
            <a:endParaRPr b="1">
              <a:solidFill>
                <a:srgbClr val="0C343D"/>
              </a:solidFill>
            </a:endParaRPr>
          </a:p>
          <a:p>
            <a:pPr marL="914400" lvl="1" indent="-298450" algn="l" rtl="0">
              <a:spcBef>
                <a:spcPts val="0"/>
              </a:spcBef>
              <a:spcAft>
                <a:spcPts val="0"/>
              </a:spcAft>
              <a:buClr>
                <a:srgbClr val="0C343D"/>
              </a:buClr>
              <a:buSzPts val="1100"/>
              <a:buChar char="○"/>
            </a:pPr>
            <a:r>
              <a:rPr lang="en" b="1">
                <a:solidFill>
                  <a:srgbClr val="0C343D"/>
                </a:solidFill>
              </a:rPr>
              <a:t>Weak structural compatibility</a:t>
            </a:r>
            <a:endParaRPr b="1">
              <a:solidFill>
                <a:srgbClr val="0C343D"/>
              </a:solidFill>
            </a:endParaRPr>
          </a:p>
          <a:p>
            <a:pPr marL="457200" lvl="0" indent="-311150" algn="l" rtl="0">
              <a:spcBef>
                <a:spcPts val="0"/>
              </a:spcBef>
              <a:spcAft>
                <a:spcPts val="0"/>
              </a:spcAft>
              <a:buClr>
                <a:srgbClr val="0C343D"/>
              </a:buClr>
              <a:buSzPts val="1300"/>
              <a:buChar char="●"/>
            </a:pPr>
            <a:r>
              <a:rPr lang="en" b="1">
                <a:solidFill>
                  <a:srgbClr val="0C343D"/>
                </a:solidFill>
              </a:rPr>
              <a:t>Behavioural compatibility</a:t>
            </a:r>
            <a:endParaRPr b="1">
              <a:solidFill>
                <a:srgbClr val="0C343D"/>
              </a:solidFill>
            </a:endParaRPr>
          </a:p>
        </p:txBody>
      </p:sp>
      <p:sp>
        <p:nvSpPr>
          <p:cNvPr id="2" name="Slide Number Placeholder 1">
            <a:extLst>
              <a:ext uri="{FF2B5EF4-FFF2-40B4-BE49-F238E27FC236}">
                <a16:creationId xmlns:a16="http://schemas.microsoft.com/office/drawing/2014/main" id="{24713C83-1C5F-3805-EE67-8AB2C43BB9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Structural compatibility [1]</a:t>
            </a:r>
            <a:endParaRPr/>
          </a:p>
        </p:txBody>
      </p:sp>
      <p:pic>
        <p:nvPicPr>
          <p:cNvPr id="223" name="Google Shape;223;p28"/>
          <p:cNvPicPr preferRelativeResize="0"/>
          <p:nvPr/>
        </p:nvPicPr>
        <p:blipFill>
          <a:blip r:embed="rId3">
            <a:alphaModFix/>
          </a:blip>
          <a:stretch>
            <a:fillRect/>
          </a:stretch>
        </p:blipFill>
        <p:spPr>
          <a:xfrm>
            <a:off x="4384125" y="1800200"/>
            <a:ext cx="4414500" cy="2551200"/>
          </a:xfrm>
          <a:prstGeom prst="rect">
            <a:avLst/>
          </a:prstGeom>
          <a:noFill/>
          <a:ln>
            <a:noFill/>
          </a:ln>
        </p:spPr>
      </p:pic>
      <p:sp>
        <p:nvSpPr>
          <p:cNvPr id="224" name="Google Shape;224;p28"/>
          <p:cNvSpPr txBox="1">
            <a:spLocks noGrp="1"/>
          </p:cNvSpPr>
          <p:nvPr>
            <p:ph type="body" idx="1"/>
          </p:nvPr>
        </p:nvSpPr>
        <p:spPr>
          <a:xfrm>
            <a:off x="819150" y="1800200"/>
            <a:ext cx="3220800" cy="2948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b="1">
                <a:solidFill>
                  <a:srgbClr val="0C343D"/>
                </a:solidFill>
              </a:rPr>
              <a:t>Strong structural compatibility: </a:t>
            </a:r>
            <a:r>
              <a:rPr lang="en">
                <a:solidFill>
                  <a:srgbClr val="0C343D"/>
                </a:solidFill>
              </a:rPr>
              <a:t>For every message that can be sent there is a participant who can receive it, and if for every message that can be received, there is a participant who can send it.</a:t>
            </a:r>
            <a:endParaRPr b="1">
              <a:solidFill>
                <a:srgbClr val="0C343D"/>
              </a:solidFill>
            </a:endParaRPr>
          </a:p>
        </p:txBody>
      </p:sp>
      <p:sp>
        <p:nvSpPr>
          <p:cNvPr id="2" name="Slide Number Placeholder 1">
            <a:extLst>
              <a:ext uri="{FF2B5EF4-FFF2-40B4-BE49-F238E27FC236}">
                <a16:creationId xmlns:a16="http://schemas.microsoft.com/office/drawing/2014/main" id="{68251F3E-778E-889D-9952-F5FAE41342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Structural compatibility [1]</a:t>
            </a:r>
            <a:endParaRPr/>
          </a:p>
        </p:txBody>
      </p:sp>
      <p:sp>
        <p:nvSpPr>
          <p:cNvPr id="230" name="Google Shape;230;p29"/>
          <p:cNvSpPr txBox="1">
            <a:spLocks noGrp="1"/>
          </p:cNvSpPr>
          <p:nvPr>
            <p:ph type="body" idx="1"/>
          </p:nvPr>
        </p:nvSpPr>
        <p:spPr>
          <a:xfrm>
            <a:off x="819150" y="1762125"/>
            <a:ext cx="31803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solidFill>
                  <a:srgbClr val="0C343D"/>
                </a:solidFill>
              </a:rPr>
              <a:t>Weak structural compatibility: </a:t>
            </a:r>
            <a:r>
              <a:rPr lang="en">
                <a:solidFill>
                  <a:srgbClr val="0C343D"/>
                </a:solidFill>
              </a:rPr>
              <a:t>If all messages sent by participants can be received by other participants.</a:t>
            </a:r>
            <a:endParaRPr/>
          </a:p>
        </p:txBody>
      </p:sp>
      <p:pic>
        <p:nvPicPr>
          <p:cNvPr id="231" name="Google Shape;231;p29"/>
          <p:cNvPicPr preferRelativeResize="0"/>
          <p:nvPr/>
        </p:nvPicPr>
        <p:blipFill>
          <a:blip r:embed="rId3">
            <a:alphaModFix/>
          </a:blip>
          <a:stretch>
            <a:fillRect/>
          </a:stretch>
        </p:blipFill>
        <p:spPr>
          <a:xfrm>
            <a:off x="4131150" y="1762125"/>
            <a:ext cx="4708049" cy="2033021"/>
          </a:xfrm>
          <a:prstGeom prst="rect">
            <a:avLst/>
          </a:prstGeom>
          <a:noFill/>
          <a:ln>
            <a:noFill/>
          </a:ln>
        </p:spPr>
      </p:pic>
      <p:sp>
        <p:nvSpPr>
          <p:cNvPr id="2" name="Slide Number Placeholder 1">
            <a:extLst>
              <a:ext uri="{FF2B5EF4-FFF2-40B4-BE49-F238E27FC236}">
                <a16:creationId xmlns:a16="http://schemas.microsoft.com/office/drawing/2014/main" id="{3C093EC3-1858-4B48-CA4D-EAE2DD09A4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Behavioural compatibility [1]</a:t>
            </a:r>
            <a:endParaRPr/>
          </a:p>
        </p:txBody>
      </p:sp>
      <p:sp>
        <p:nvSpPr>
          <p:cNvPr id="237" name="Google Shape;237;p30"/>
          <p:cNvSpPr txBox="1">
            <a:spLocks noGrp="1"/>
          </p:cNvSpPr>
          <p:nvPr>
            <p:ph type="body" idx="1"/>
          </p:nvPr>
        </p:nvSpPr>
        <p:spPr>
          <a:xfrm>
            <a:off x="819150" y="1423200"/>
            <a:ext cx="3190500" cy="329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C343D"/>
                </a:solidFill>
              </a:rPr>
              <a:t>Workflow modules are not workflow nets! </a:t>
            </a:r>
            <a:endParaRPr b="1">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0"/>
              </a:spcAft>
              <a:buNone/>
            </a:pPr>
            <a:r>
              <a:rPr lang="en">
                <a:solidFill>
                  <a:srgbClr val="0C343D"/>
                </a:solidFill>
              </a:rPr>
              <a:t>In workflow nets, each place and each transition is on a path from the initial node to the final node. Thus, only the initial place can have no incoming edge and only the final place can have no outgoing edge.</a:t>
            </a:r>
            <a:endParaRPr>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0"/>
              </a:spcAft>
              <a:buNone/>
            </a:pPr>
            <a:r>
              <a:rPr lang="en">
                <a:solidFill>
                  <a:srgbClr val="0C343D"/>
                </a:solidFill>
              </a:rPr>
              <a:t>In workflow modules this is not true, because communication places by definition have either</a:t>
            </a:r>
            <a:r>
              <a:rPr lang="en" b="1">
                <a:solidFill>
                  <a:srgbClr val="0C343D"/>
                </a:solidFill>
              </a:rPr>
              <a:t> no incoming edges (places for receiving messages)</a:t>
            </a:r>
            <a:r>
              <a:rPr lang="en">
                <a:solidFill>
                  <a:srgbClr val="0C343D"/>
                </a:solidFill>
              </a:rPr>
              <a:t> or </a:t>
            </a:r>
            <a:r>
              <a:rPr lang="en" b="1">
                <a:solidFill>
                  <a:srgbClr val="0C343D"/>
                </a:solidFill>
              </a:rPr>
              <a:t>no outgoing edges (places for sending messages).</a:t>
            </a:r>
            <a:endParaRPr b="1">
              <a:solidFill>
                <a:srgbClr val="0C343D"/>
              </a:solidFill>
            </a:endParaRPr>
          </a:p>
        </p:txBody>
      </p:sp>
      <p:pic>
        <p:nvPicPr>
          <p:cNvPr id="238" name="Google Shape;238;p30"/>
          <p:cNvPicPr preferRelativeResize="0"/>
          <p:nvPr/>
        </p:nvPicPr>
        <p:blipFill rotWithShape="1">
          <a:blip r:embed="rId3">
            <a:alphaModFix/>
          </a:blip>
          <a:srcRect r="-4964" b="-5719"/>
          <a:stretch/>
        </p:blipFill>
        <p:spPr>
          <a:xfrm>
            <a:off x="3898450" y="1540475"/>
            <a:ext cx="5031801" cy="3086650"/>
          </a:xfrm>
          <a:prstGeom prst="rect">
            <a:avLst/>
          </a:prstGeom>
          <a:noFill/>
          <a:ln>
            <a:noFill/>
          </a:ln>
        </p:spPr>
      </p:pic>
      <p:sp>
        <p:nvSpPr>
          <p:cNvPr id="2" name="Slide Number Placeholder 1">
            <a:extLst>
              <a:ext uri="{FF2B5EF4-FFF2-40B4-BE49-F238E27FC236}">
                <a16:creationId xmlns:a16="http://schemas.microsoft.com/office/drawing/2014/main" id="{D826D0D4-3D6E-DB9A-FB23-07F095D43E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Behavioural compatibility [1]</a:t>
            </a:r>
            <a:endParaRPr/>
          </a:p>
        </p:txBody>
      </p:sp>
      <p:pic>
        <p:nvPicPr>
          <p:cNvPr id="244" name="Google Shape;244;p31"/>
          <p:cNvPicPr preferRelativeResize="0"/>
          <p:nvPr/>
        </p:nvPicPr>
        <p:blipFill>
          <a:blip r:embed="rId3">
            <a:alphaModFix/>
          </a:blip>
          <a:stretch>
            <a:fillRect/>
          </a:stretch>
        </p:blipFill>
        <p:spPr>
          <a:xfrm>
            <a:off x="4897200" y="1429575"/>
            <a:ext cx="3913975" cy="3450149"/>
          </a:xfrm>
          <a:prstGeom prst="rect">
            <a:avLst/>
          </a:prstGeom>
          <a:noFill/>
          <a:ln>
            <a:noFill/>
          </a:ln>
        </p:spPr>
      </p:pic>
      <p:sp>
        <p:nvSpPr>
          <p:cNvPr id="245" name="Google Shape;245;p31"/>
          <p:cNvSpPr txBox="1">
            <a:spLocks noGrp="1"/>
          </p:cNvSpPr>
          <p:nvPr>
            <p:ph type="body" idx="1"/>
          </p:nvPr>
        </p:nvSpPr>
        <p:spPr>
          <a:xfrm>
            <a:off x="819150" y="1762125"/>
            <a:ext cx="3753000" cy="2854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C343D"/>
              </a:buClr>
              <a:buSzPts val="1300"/>
              <a:buChar char="●"/>
            </a:pPr>
            <a:r>
              <a:rPr lang="en">
                <a:solidFill>
                  <a:srgbClr val="0C343D"/>
                </a:solidFill>
              </a:rPr>
              <a:t>This Petri net is a workflow net since there is </a:t>
            </a:r>
            <a:r>
              <a:rPr lang="en" b="1">
                <a:solidFill>
                  <a:srgbClr val="0C343D"/>
                </a:solidFill>
              </a:rPr>
              <a:t>one dedicated initial place and one final place, and each node is on a path from the initial place to the final place.</a:t>
            </a:r>
            <a:endParaRPr b="1">
              <a:solidFill>
                <a:srgbClr val="0C343D"/>
              </a:solidFill>
            </a:endParaRPr>
          </a:p>
          <a:p>
            <a:pPr marL="457200" lvl="0" indent="0" algn="l" rtl="0">
              <a:spcBef>
                <a:spcPts val="0"/>
              </a:spcBef>
              <a:spcAft>
                <a:spcPts val="0"/>
              </a:spcAft>
              <a:buNone/>
            </a:pPr>
            <a:endParaRPr>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But, the composition of workflow modules is not satisfactory. </a:t>
            </a:r>
            <a:endParaRPr>
              <a:solidFill>
                <a:srgbClr val="0C343D"/>
              </a:solidFill>
            </a:endParaRPr>
          </a:p>
          <a:p>
            <a:pPr marL="457200" lvl="0" indent="0" algn="l" rtl="0">
              <a:spcBef>
                <a:spcPts val="0"/>
              </a:spcBef>
              <a:spcAft>
                <a:spcPts val="0"/>
              </a:spcAft>
              <a:buNone/>
            </a:pPr>
            <a:endParaRPr>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Consider a process instance in which the auctioning service recommends accepting the bidder, while the seller decides to reject the bidder.</a:t>
            </a:r>
            <a:endParaRPr>
              <a:solidFill>
                <a:srgbClr val="0C343D"/>
              </a:solidFill>
            </a:endParaRPr>
          </a:p>
        </p:txBody>
      </p:sp>
      <p:sp>
        <p:nvSpPr>
          <p:cNvPr id="2" name="Slide Number Placeholder 1">
            <a:extLst>
              <a:ext uri="{FF2B5EF4-FFF2-40B4-BE49-F238E27FC236}">
                <a16:creationId xmlns:a16="http://schemas.microsoft.com/office/drawing/2014/main" id="{465EBAA8-1FDB-84D5-55A2-E193D9557F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Content</a:t>
            </a:r>
            <a:endParaRPr/>
          </a:p>
        </p:txBody>
      </p:sp>
      <p:sp>
        <p:nvSpPr>
          <p:cNvPr id="135" name="Google Shape;135;p14"/>
          <p:cNvSpPr txBox="1">
            <a:spLocks noGrp="1"/>
          </p:cNvSpPr>
          <p:nvPr>
            <p:ph type="body" idx="1"/>
          </p:nvPr>
        </p:nvSpPr>
        <p:spPr>
          <a:xfrm>
            <a:off x="819150" y="1538825"/>
            <a:ext cx="7505700" cy="2940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C343D"/>
              </a:buClr>
              <a:buSzPts val="1300"/>
              <a:buChar char="●"/>
            </a:pPr>
            <a:r>
              <a:rPr lang="en">
                <a:solidFill>
                  <a:srgbClr val="0C343D"/>
                </a:solidFill>
              </a:rPr>
              <a:t>Motivation &amp; Terminology</a:t>
            </a:r>
            <a:endParaRPr>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Development Phases</a:t>
            </a:r>
            <a:endParaRPr>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Process Choreography Design</a:t>
            </a:r>
            <a:endParaRPr>
              <a:solidFill>
                <a:srgbClr val="0C343D"/>
              </a:solidFill>
            </a:endParaRPr>
          </a:p>
          <a:p>
            <a:pPr marL="914400" lvl="1" indent="-311150" algn="l" rtl="0">
              <a:spcBef>
                <a:spcPts val="0"/>
              </a:spcBef>
              <a:spcAft>
                <a:spcPts val="0"/>
              </a:spcAft>
              <a:buClr>
                <a:srgbClr val="0C343D"/>
              </a:buClr>
              <a:buSzPts val="1300"/>
              <a:buChar char="○"/>
            </a:pPr>
            <a:r>
              <a:rPr lang="en" sz="1300">
                <a:solidFill>
                  <a:srgbClr val="0C343D"/>
                </a:solidFill>
              </a:rPr>
              <a:t>High-Level Design</a:t>
            </a:r>
            <a:endParaRPr sz="1300">
              <a:solidFill>
                <a:srgbClr val="0C343D"/>
              </a:solidFill>
            </a:endParaRPr>
          </a:p>
          <a:p>
            <a:pPr marL="914400" lvl="1" indent="-311150" algn="l" rtl="0">
              <a:spcBef>
                <a:spcPts val="0"/>
              </a:spcBef>
              <a:spcAft>
                <a:spcPts val="0"/>
              </a:spcAft>
              <a:buClr>
                <a:srgbClr val="0C343D"/>
              </a:buClr>
              <a:buSzPts val="1300"/>
              <a:buChar char="○"/>
            </a:pPr>
            <a:r>
              <a:rPr lang="en" sz="1300">
                <a:solidFill>
                  <a:srgbClr val="0C343D"/>
                </a:solidFill>
              </a:rPr>
              <a:t>Collaboration scenarios</a:t>
            </a:r>
            <a:endParaRPr sz="1300">
              <a:solidFill>
                <a:srgbClr val="0C343D"/>
              </a:solidFill>
            </a:endParaRPr>
          </a:p>
          <a:p>
            <a:pPr marL="914400" lvl="1" indent="-311150" algn="l" rtl="0">
              <a:spcBef>
                <a:spcPts val="0"/>
              </a:spcBef>
              <a:spcAft>
                <a:spcPts val="0"/>
              </a:spcAft>
              <a:buClr>
                <a:srgbClr val="0C343D"/>
              </a:buClr>
              <a:buSzPts val="1300"/>
              <a:buChar char="○"/>
            </a:pPr>
            <a:r>
              <a:rPr lang="en" sz="1300">
                <a:solidFill>
                  <a:srgbClr val="0C343D"/>
                </a:solidFill>
              </a:rPr>
              <a:t>Compatibility</a:t>
            </a:r>
            <a:endParaRPr sz="1300">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Process Choreography Implementation</a:t>
            </a:r>
            <a:endParaRPr>
              <a:solidFill>
                <a:srgbClr val="0C343D"/>
              </a:solidFill>
            </a:endParaRPr>
          </a:p>
          <a:p>
            <a:pPr marL="914400" lvl="1" indent="-311150" algn="l" rtl="0">
              <a:spcBef>
                <a:spcPts val="0"/>
              </a:spcBef>
              <a:spcAft>
                <a:spcPts val="0"/>
              </a:spcAft>
              <a:buClr>
                <a:srgbClr val="0C343D"/>
              </a:buClr>
              <a:buSzPts val="1300"/>
              <a:buChar char="○"/>
            </a:pPr>
            <a:r>
              <a:rPr lang="en" sz="1300">
                <a:solidFill>
                  <a:srgbClr val="0C343D"/>
                </a:solidFill>
              </a:rPr>
              <a:t>Consistency criterion: Public-to-Private Approach </a:t>
            </a:r>
            <a:endParaRPr sz="1300">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Service Interaction Patterns</a:t>
            </a:r>
            <a:endParaRPr>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Let’s Dance</a:t>
            </a:r>
            <a:endParaRPr>
              <a:solidFill>
                <a:srgbClr val="0C343D"/>
              </a:solidFill>
            </a:endParaRPr>
          </a:p>
        </p:txBody>
      </p:sp>
      <p:sp>
        <p:nvSpPr>
          <p:cNvPr id="2" name="Slide Number Placeholder 1">
            <a:extLst>
              <a:ext uri="{FF2B5EF4-FFF2-40B4-BE49-F238E27FC236}">
                <a16:creationId xmlns:a16="http://schemas.microsoft.com/office/drawing/2014/main" id="{19663629-3DA3-63EC-58B3-52240C4B89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Behavioural compatibility [1]</a:t>
            </a:r>
            <a:endParaRPr/>
          </a:p>
        </p:txBody>
      </p:sp>
      <p:pic>
        <p:nvPicPr>
          <p:cNvPr id="251" name="Google Shape;251;p32"/>
          <p:cNvPicPr preferRelativeResize="0"/>
          <p:nvPr/>
        </p:nvPicPr>
        <p:blipFill>
          <a:blip r:embed="rId3">
            <a:alphaModFix/>
          </a:blip>
          <a:stretch>
            <a:fillRect/>
          </a:stretch>
        </p:blipFill>
        <p:spPr>
          <a:xfrm>
            <a:off x="2752664" y="1461050"/>
            <a:ext cx="3638676" cy="3419874"/>
          </a:xfrm>
          <a:prstGeom prst="rect">
            <a:avLst/>
          </a:prstGeom>
          <a:noFill/>
          <a:ln>
            <a:noFill/>
          </a:ln>
        </p:spPr>
      </p:pic>
      <p:sp>
        <p:nvSpPr>
          <p:cNvPr id="2" name="Slide Number Placeholder 1">
            <a:extLst>
              <a:ext uri="{FF2B5EF4-FFF2-40B4-BE49-F238E27FC236}">
                <a16:creationId xmlns:a16="http://schemas.microsoft.com/office/drawing/2014/main" id="{B68BEA2D-1B6A-224D-44E6-9F0592D5EF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Process Choreography Implementation [1]</a:t>
            </a:r>
            <a:endParaRPr/>
          </a:p>
        </p:txBody>
      </p:sp>
      <p:sp>
        <p:nvSpPr>
          <p:cNvPr id="257" name="Google Shape;257;p33"/>
          <p:cNvSpPr txBox="1">
            <a:spLocks noGrp="1"/>
          </p:cNvSpPr>
          <p:nvPr>
            <p:ph type="body" idx="1"/>
          </p:nvPr>
        </p:nvSpPr>
        <p:spPr>
          <a:xfrm>
            <a:off x="819150" y="2020675"/>
            <a:ext cx="2585400" cy="2284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C343D"/>
              </a:buClr>
              <a:buSzPts val="1300"/>
              <a:buChar char="●"/>
            </a:pPr>
            <a:r>
              <a:rPr lang="en">
                <a:solidFill>
                  <a:srgbClr val="0C343D"/>
                </a:solidFill>
              </a:rPr>
              <a:t>Each participant role is specified by a set of its behavioural interfaces.</a:t>
            </a:r>
            <a:endParaRPr>
              <a:solidFill>
                <a:srgbClr val="0C343D"/>
              </a:solidFill>
            </a:endParaRPr>
          </a:p>
          <a:p>
            <a:pPr marL="0" lvl="0" indent="0" algn="l" rtl="0">
              <a:spcBef>
                <a:spcPts val="0"/>
              </a:spcBef>
              <a:spcAft>
                <a:spcPts val="0"/>
              </a:spcAft>
              <a:buNone/>
            </a:pPr>
            <a:endParaRPr>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They need to be compatible with each other, so that the collaboration can be successful.</a:t>
            </a:r>
            <a:endParaRPr>
              <a:solidFill>
                <a:srgbClr val="0C343D"/>
              </a:solidFill>
            </a:endParaRPr>
          </a:p>
          <a:p>
            <a:pPr marL="0" lvl="0" indent="0" algn="l" rtl="0">
              <a:spcBef>
                <a:spcPts val="0"/>
              </a:spcBef>
              <a:spcAft>
                <a:spcPts val="1200"/>
              </a:spcAft>
              <a:buNone/>
            </a:pPr>
            <a:endParaRPr>
              <a:solidFill>
                <a:srgbClr val="0C343D"/>
              </a:solidFill>
            </a:endParaRPr>
          </a:p>
        </p:txBody>
      </p:sp>
      <p:pic>
        <p:nvPicPr>
          <p:cNvPr id="258" name="Google Shape;258;p33"/>
          <p:cNvPicPr preferRelativeResize="0"/>
          <p:nvPr/>
        </p:nvPicPr>
        <p:blipFill>
          <a:blip r:embed="rId3">
            <a:alphaModFix/>
          </a:blip>
          <a:stretch>
            <a:fillRect/>
          </a:stretch>
        </p:blipFill>
        <p:spPr>
          <a:xfrm>
            <a:off x="3459525" y="1715875"/>
            <a:ext cx="5455874" cy="2743300"/>
          </a:xfrm>
          <a:prstGeom prst="rect">
            <a:avLst/>
          </a:prstGeom>
          <a:noFill/>
          <a:ln>
            <a:noFill/>
          </a:ln>
        </p:spPr>
      </p:pic>
      <p:sp>
        <p:nvSpPr>
          <p:cNvPr id="2" name="Slide Number Placeholder 1">
            <a:extLst>
              <a:ext uri="{FF2B5EF4-FFF2-40B4-BE49-F238E27FC236}">
                <a16:creationId xmlns:a16="http://schemas.microsoft.com/office/drawing/2014/main" id="{65A58108-3B53-E531-1723-49A148E5F4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34"/>
          <p:cNvPicPr preferRelativeResize="0"/>
          <p:nvPr/>
        </p:nvPicPr>
        <p:blipFill>
          <a:blip r:embed="rId3">
            <a:alphaModFix/>
          </a:blip>
          <a:stretch>
            <a:fillRect/>
          </a:stretch>
        </p:blipFill>
        <p:spPr>
          <a:xfrm>
            <a:off x="1982687" y="224713"/>
            <a:ext cx="5178626" cy="4694076"/>
          </a:xfrm>
          <a:prstGeom prst="rect">
            <a:avLst/>
          </a:prstGeom>
          <a:noFill/>
          <a:ln>
            <a:noFill/>
          </a:ln>
        </p:spPr>
      </p:pic>
      <p:sp>
        <p:nvSpPr>
          <p:cNvPr id="2" name="Slide Number Placeholder 1">
            <a:extLst>
              <a:ext uri="{FF2B5EF4-FFF2-40B4-BE49-F238E27FC236}">
                <a16:creationId xmlns:a16="http://schemas.microsoft.com/office/drawing/2014/main" id="{90CF7E8C-43DE-ED60-F63B-8465DA02FC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Consistency Criterion: Public-to-Private Approach</a:t>
            </a:r>
            <a:endParaRPr/>
          </a:p>
        </p:txBody>
      </p:sp>
      <p:sp>
        <p:nvSpPr>
          <p:cNvPr id="269" name="Google Shape;269;p3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0C343D"/>
                </a:solidFill>
              </a:rPr>
              <a:t>Loop:</a:t>
            </a:r>
            <a:r>
              <a:rPr lang="en">
                <a:solidFill>
                  <a:srgbClr val="0C343D"/>
                </a:solidFill>
              </a:rPr>
              <a:t> By adding a loop with start place and end place of the loop being exactly one place in the public process, the process can be transformed.</a:t>
            </a:r>
            <a:endParaRPr>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0"/>
              </a:spcAft>
              <a:buNone/>
            </a:pPr>
            <a:r>
              <a:rPr lang="en" b="1">
                <a:solidFill>
                  <a:srgbClr val="0C343D"/>
                </a:solidFill>
              </a:rPr>
              <a:t>Detour:</a:t>
            </a:r>
            <a:r>
              <a:rPr lang="en">
                <a:solidFill>
                  <a:srgbClr val="0C343D"/>
                </a:solidFill>
              </a:rPr>
              <a:t> An edge in the Petri net can be substituted by a subnet, which implements a detour of the original flow, defined in the public process.</a:t>
            </a:r>
            <a:endParaRPr>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0"/>
              </a:spcAft>
              <a:buNone/>
            </a:pPr>
            <a:r>
              <a:rPr lang="en" b="1">
                <a:solidFill>
                  <a:srgbClr val="0C343D"/>
                </a:solidFill>
              </a:rPr>
              <a:t>Concur:</a:t>
            </a:r>
            <a:r>
              <a:rPr lang="en">
                <a:solidFill>
                  <a:srgbClr val="0C343D"/>
                </a:solidFill>
              </a:rPr>
              <a:t> A concurrent branch can be added by designing a subnet which is spawned concurrently to the original flow, later to be synchronized with the flow.</a:t>
            </a:r>
            <a:endParaRPr>
              <a:solidFill>
                <a:srgbClr val="0C343D"/>
              </a:solidFill>
            </a:endParaRPr>
          </a:p>
        </p:txBody>
      </p:sp>
      <p:sp>
        <p:nvSpPr>
          <p:cNvPr id="2" name="Slide Number Placeholder 1">
            <a:extLst>
              <a:ext uri="{FF2B5EF4-FFF2-40B4-BE49-F238E27FC236}">
                <a16:creationId xmlns:a16="http://schemas.microsoft.com/office/drawing/2014/main" id="{DAE66F82-30A7-FD06-2076-CD78ED4501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Loop transformation operation [1]</a:t>
            </a:r>
            <a:endParaRPr/>
          </a:p>
        </p:txBody>
      </p:sp>
      <p:pic>
        <p:nvPicPr>
          <p:cNvPr id="275" name="Google Shape;275;p36"/>
          <p:cNvPicPr preferRelativeResize="0"/>
          <p:nvPr/>
        </p:nvPicPr>
        <p:blipFill>
          <a:blip r:embed="rId3">
            <a:alphaModFix/>
          </a:blip>
          <a:stretch>
            <a:fillRect/>
          </a:stretch>
        </p:blipFill>
        <p:spPr>
          <a:xfrm>
            <a:off x="1475600" y="1822261"/>
            <a:ext cx="6192799" cy="2784926"/>
          </a:xfrm>
          <a:prstGeom prst="rect">
            <a:avLst/>
          </a:prstGeom>
          <a:noFill/>
          <a:ln>
            <a:noFill/>
          </a:ln>
        </p:spPr>
      </p:pic>
      <p:sp>
        <p:nvSpPr>
          <p:cNvPr id="2" name="Slide Number Placeholder 1">
            <a:extLst>
              <a:ext uri="{FF2B5EF4-FFF2-40B4-BE49-F238E27FC236}">
                <a16:creationId xmlns:a16="http://schemas.microsoft.com/office/drawing/2014/main" id="{95CF8B12-0AAB-41E3-B828-847BBA0430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Detour transformation operation [1]</a:t>
            </a:r>
            <a:endParaRPr/>
          </a:p>
        </p:txBody>
      </p:sp>
      <p:pic>
        <p:nvPicPr>
          <p:cNvPr id="281" name="Google Shape;281;p37"/>
          <p:cNvPicPr preferRelativeResize="0"/>
          <p:nvPr/>
        </p:nvPicPr>
        <p:blipFill>
          <a:blip r:embed="rId3">
            <a:alphaModFix/>
          </a:blip>
          <a:stretch>
            <a:fillRect/>
          </a:stretch>
        </p:blipFill>
        <p:spPr>
          <a:xfrm>
            <a:off x="2811475" y="1639775"/>
            <a:ext cx="3521050" cy="3149900"/>
          </a:xfrm>
          <a:prstGeom prst="rect">
            <a:avLst/>
          </a:prstGeom>
          <a:noFill/>
          <a:ln>
            <a:noFill/>
          </a:ln>
        </p:spPr>
      </p:pic>
      <p:sp>
        <p:nvSpPr>
          <p:cNvPr id="2" name="Slide Number Placeholder 1">
            <a:extLst>
              <a:ext uri="{FF2B5EF4-FFF2-40B4-BE49-F238E27FC236}">
                <a16:creationId xmlns:a16="http://schemas.microsoft.com/office/drawing/2014/main" id="{1F0FF296-6BBC-F26D-9912-042ABF37F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Concur transformation operation [1]</a:t>
            </a:r>
            <a:endParaRPr/>
          </a:p>
        </p:txBody>
      </p:sp>
      <p:pic>
        <p:nvPicPr>
          <p:cNvPr id="287" name="Google Shape;287;p38"/>
          <p:cNvPicPr preferRelativeResize="0"/>
          <p:nvPr/>
        </p:nvPicPr>
        <p:blipFill>
          <a:blip r:embed="rId3">
            <a:alphaModFix/>
          </a:blip>
          <a:stretch>
            <a:fillRect/>
          </a:stretch>
        </p:blipFill>
        <p:spPr>
          <a:xfrm>
            <a:off x="3254178" y="1596837"/>
            <a:ext cx="2635649" cy="3235774"/>
          </a:xfrm>
          <a:prstGeom prst="rect">
            <a:avLst/>
          </a:prstGeom>
          <a:noFill/>
          <a:ln>
            <a:noFill/>
          </a:ln>
        </p:spPr>
      </p:pic>
      <p:sp>
        <p:nvSpPr>
          <p:cNvPr id="2" name="Slide Number Placeholder 1">
            <a:extLst>
              <a:ext uri="{FF2B5EF4-FFF2-40B4-BE49-F238E27FC236}">
                <a16:creationId xmlns:a16="http://schemas.microsoft.com/office/drawing/2014/main" id="{C6E6DECE-06DA-4472-8A27-C5724CC08B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 private process B1, B2 or B3 consistent with public process Buyer (B)?</a:t>
            </a:r>
            <a:endParaRPr/>
          </a:p>
        </p:txBody>
      </p:sp>
      <p:sp>
        <p:nvSpPr>
          <p:cNvPr id="293" name="Google Shape;293;p39"/>
          <p:cNvSpPr txBox="1">
            <a:spLocks noGrp="1"/>
          </p:cNvSpPr>
          <p:nvPr>
            <p:ph type="body" idx="1"/>
          </p:nvPr>
        </p:nvSpPr>
        <p:spPr>
          <a:xfrm>
            <a:off x="819150" y="1990725"/>
            <a:ext cx="3681300" cy="273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C343D"/>
              </a:buClr>
              <a:buSzPts val="1300"/>
              <a:buChar char="●"/>
            </a:pPr>
            <a:r>
              <a:rPr lang="en" b="1">
                <a:solidFill>
                  <a:srgbClr val="0C343D"/>
                </a:solidFill>
              </a:rPr>
              <a:t>B1: </a:t>
            </a:r>
            <a:r>
              <a:rPr lang="en">
                <a:solidFill>
                  <a:srgbClr val="0C343D"/>
                </a:solidFill>
              </a:rPr>
              <a:t>No. B1 cannot send an acceptance message after receiving a rejection recommendation, although this is a legal behaviour of B.</a:t>
            </a:r>
            <a:endParaRPr>
              <a:solidFill>
                <a:srgbClr val="0C343D"/>
              </a:solidFill>
            </a:endParaRPr>
          </a:p>
          <a:p>
            <a:pPr marL="457200" lvl="0" indent="-311150" algn="l" rtl="0">
              <a:spcBef>
                <a:spcPts val="0"/>
              </a:spcBef>
              <a:spcAft>
                <a:spcPts val="0"/>
              </a:spcAft>
              <a:buClr>
                <a:srgbClr val="0C343D"/>
              </a:buClr>
              <a:buSzPts val="1300"/>
              <a:buChar char="●"/>
            </a:pPr>
            <a:r>
              <a:rPr lang="en" b="1">
                <a:solidFill>
                  <a:srgbClr val="0C343D"/>
                </a:solidFill>
              </a:rPr>
              <a:t>B2: </a:t>
            </a:r>
            <a:r>
              <a:rPr lang="en">
                <a:solidFill>
                  <a:srgbClr val="0C343D"/>
                </a:solidFill>
              </a:rPr>
              <a:t>No. B2 does not even have the same set of transitions that B has (B2 can never send a rejection message).</a:t>
            </a:r>
            <a:endParaRPr>
              <a:solidFill>
                <a:srgbClr val="0C343D"/>
              </a:solidFill>
            </a:endParaRPr>
          </a:p>
          <a:p>
            <a:pPr marL="457200" lvl="0" indent="-311150" algn="l" rtl="0">
              <a:spcBef>
                <a:spcPts val="0"/>
              </a:spcBef>
              <a:spcAft>
                <a:spcPts val="0"/>
              </a:spcAft>
              <a:buClr>
                <a:srgbClr val="0C343D"/>
              </a:buClr>
              <a:buSzPts val="1300"/>
              <a:buChar char="●"/>
            </a:pPr>
            <a:r>
              <a:rPr lang="en" b="1">
                <a:solidFill>
                  <a:srgbClr val="0C343D"/>
                </a:solidFill>
              </a:rPr>
              <a:t>B3: </a:t>
            </a:r>
            <a:r>
              <a:rPr lang="en">
                <a:solidFill>
                  <a:srgbClr val="0C343D"/>
                </a:solidFill>
              </a:rPr>
              <a:t>No. B3 cannot receive a notification message as B does.</a:t>
            </a:r>
            <a:endParaRPr>
              <a:solidFill>
                <a:srgbClr val="0C343D"/>
              </a:solidFill>
            </a:endParaRPr>
          </a:p>
        </p:txBody>
      </p:sp>
      <p:pic>
        <p:nvPicPr>
          <p:cNvPr id="294" name="Google Shape;294;p39"/>
          <p:cNvPicPr preferRelativeResize="0"/>
          <p:nvPr/>
        </p:nvPicPr>
        <p:blipFill>
          <a:blip r:embed="rId3">
            <a:alphaModFix/>
          </a:blip>
          <a:stretch>
            <a:fillRect/>
          </a:stretch>
        </p:blipFill>
        <p:spPr>
          <a:xfrm>
            <a:off x="5006475" y="1334925"/>
            <a:ext cx="3958900" cy="3588476"/>
          </a:xfrm>
          <a:prstGeom prst="rect">
            <a:avLst/>
          </a:prstGeom>
          <a:noFill/>
          <a:ln>
            <a:noFill/>
          </a:ln>
        </p:spPr>
      </p:pic>
      <p:sp>
        <p:nvSpPr>
          <p:cNvPr id="2" name="Slide Number Placeholder 1">
            <a:extLst>
              <a:ext uri="{FF2B5EF4-FFF2-40B4-BE49-F238E27FC236}">
                <a16:creationId xmlns:a16="http://schemas.microsoft.com/office/drawing/2014/main" id="{61D31270-B48C-0C8D-49D1-FBE15486DF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Combined transformation operations [1]</a:t>
            </a:r>
            <a:endParaRPr/>
          </a:p>
        </p:txBody>
      </p:sp>
      <p:pic>
        <p:nvPicPr>
          <p:cNvPr id="300" name="Google Shape;300;p40"/>
          <p:cNvPicPr preferRelativeResize="0"/>
          <p:nvPr/>
        </p:nvPicPr>
        <p:blipFill>
          <a:blip r:embed="rId3">
            <a:alphaModFix/>
          </a:blip>
          <a:stretch>
            <a:fillRect/>
          </a:stretch>
        </p:blipFill>
        <p:spPr>
          <a:xfrm>
            <a:off x="1846111" y="1518050"/>
            <a:ext cx="5451776" cy="3393351"/>
          </a:xfrm>
          <a:prstGeom prst="rect">
            <a:avLst/>
          </a:prstGeom>
          <a:noFill/>
          <a:ln>
            <a:noFill/>
          </a:ln>
        </p:spPr>
      </p:pic>
      <p:sp>
        <p:nvSpPr>
          <p:cNvPr id="2" name="Slide Number Placeholder 1">
            <a:extLst>
              <a:ext uri="{FF2B5EF4-FFF2-40B4-BE49-F238E27FC236}">
                <a16:creationId xmlns:a16="http://schemas.microsoft.com/office/drawing/2014/main" id="{D41BFB72-CDB8-B240-525E-736321475D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Service Interaction Patterns</a:t>
            </a:r>
            <a:endParaRPr/>
          </a:p>
        </p:txBody>
      </p:sp>
      <p:sp>
        <p:nvSpPr>
          <p:cNvPr id="306" name="Google Shape;306;p41"/>
          <p:cNvSpPr txBox="1">
            <a:spLocks noGrp="1"/>
          </p:cNvSpPr>
          <p:nvPr>
            <p:ph type="body" idx="1"/>
          </p:nvPr>
        </p:nvSpPr>
        <p:spPr>
          <a:xfrm>
            <a:off x="819150" y="1724000"/>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C343D"/>
              </a:buClr>
              <a:buSzPts val="1300"/>
              <a:buChar char="●"/>
            </a:pPr>
            <a:r>
              <a:rPr lang="en">
                <a:solidFill>
                  <a:srgbClr val="0C343D"/>
                </a:solidFill>
              </a:rPr>
              <a:t>Proposes small granular types of interactions that can be combined to process choreographies.</a:t>
            </a:r>
            <a:endParaRPr>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Can also be used to benchmark languages for their ability to express advanced conversations as with control flow patterns for process orchestrations.</a:t>
            </a:r>
            <a:endParaRPr>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0"/>
              </a:spcAft>
              <a:buNone/>
            </a:pPr>
            <a:r>
              <a:rPr lang="en">
                <a:solidFill>
                  <a:srgbClr val="0C343D"/>
                </a:solidFill>
              </a:rPr>
              <a:t>Includes following schemes:</a:t>
            </a:r>
            <a:endParaRPr>
              <a:solidFill>
                <a:srgbClr val="0C343D"/>
              </a:solidFill>
            </a:endParaRPr>
          </a:p>
          <a:p>
            <a:pPr marL="0" lvl="0" indent="0" algn="l" rtl="0">
              <a:spcBef>
                <a:spcPts val="0"/>
              </a:spcBef>
              <a:spcAft>
                <a:spcPts val="0"/>
              </a:spcAft>
              <a:buNone/>
            </a:pPr>
            <a:endParaRPr>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Number of participants involved</a:t>
            </a:r>
            <a:endParaRPr>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Number of messages exchanged</a:t>
            </a:r>
            <a:endParaRPr>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Variations in message receiver</a:t>
            </a:r>
            <a:endParaRPr>
              <a:solidFill>
                <a:srgbClr val="0C343D"/>
              </a:solidFill>
            </a:endParaRPr>
          </a:p>
          <a:p>
            <a:pPr marL="0" lvl="0" indent="0" algn="l" rtl="0">
              <a:spcBef>
                <a:spcPts val="0"/>
              </a:spcBef>
              <a:spcAft>
                <a:spcPts val="0"/>
              </a:spcAft>
              <a:buNone/>
            </a:pPr>
            <a:endParaRPr>
              <a:solidFill>
                <a:srgbClr val="0C343D"/>
              </a:solidFill>
            </a:endParaRPr>
          </a:p>
        </p:txBody>
      </p:sp>
      <p:sp>
        <p:nvSpPr>
          <p:cNvPr id="2" name="Slide Number Placeholder 1">
            <a:extLst>
              <a:ext uri="{FF2B5EF4-FFF2-40B4-BE49-F238E27FC236}">
                <a16:creationId xmlns:a16="http://schemas.microsoft.com/office/drawing/2014/main" id="{BEAB4808-C6D7-2380-7D7D-EFB48487D0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Motivation &amp; Terminology</a:t>
            </a:r>
            <a:endParaRPr/>
          </a:p>
        </p:txBody>
      </p:sp>
      <p:sp>
        <p:nvSpPr>
          <p:cNvPr id="141" name="Google Shape;141;p15"/>
          <p:cNvSpPr txBox="1">
            <a:spLocks noGrp="1"/>
          </p:cNvSpPr>
          <p:nvPr>
            <p:ph type="body" idx="1"/>
          </p:nvPr>
        </p:nvSpPr>
        <p:spPr>
          <a:xfrm>
            <a:off x="819150" y="1697925"/>
            <a:ext cx="7505700" cy="2740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C343D"/>
              </a:buClr>
              <a:buSzPts val="1300"/>
              <a:buChar char="●"/>
            </a:pPr>
            <a:r>
              <a:rPr lang="en">
                <a:solidFill>
                  <a:srgbClr val="0C343D"/>
                </a:solidFill>
              </a:rPr>
              <a:t>Business-to-business collaborations are quite complex.</a:t>
            </a:r>
            <a:endParaRPr>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The cooperation between companies should be designed very carefully.</a:t>
            </a:r>
            <a:endParaRPr>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Process choreographies can be used for this purpose.</a:t>
            </a:r>
            <a:endParaRPr>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0"/>
              </a:spcAft>
              <a:buNone/>
            </a:pPr>
            <a:r>
              <a:rPr lang="en" b="1">
                <a:solidFill>
                  <a:srgbClr val="0C343D"/>
                </a:solidFill>
              </a:rPr>
              <a:t>The requirements of process choreography development depend on:</a:t>
            </a:r>
            <a:endParaRPr b="1">
              <a:solidFill>
                <a:srgbClr val="0C343D"/>
              </a:solidFill>
            </a:endParaRPr>
          </a:p>
          <a:p>
            <a:pPr marL="0" lvl="0" indent="0" algn="l" rtl="0">
              <a:spcBef>
                <a:spcPts val="0"/>
              </a:spcBef>
              <a:spcAft>
                <a:spcPts val="0"/>
              </a:spcAft>
              <a:buNone/>
            </a:pPr>
            <a:endParaRPr>
              <a:solidFill>
                <a:srgbClr val="0C343D"/>
              </a:solidFill>
            </a:endParaRPr>
          </a:p>
          <a:p>
            <a:pPr marL="457200" lvl="0" indent="-311150" algn="l" rtl="0">
              <a:spcBef>
                <a:spcPts val="0"/>
              </a:spcBef>
              <a:spcAft>
                <a:spcPts val="0"/>
              </a:spcAft>
              <a:buClr>
                <a:srgbClr val="0C343D"/>
              </a:buClr>
              <a:buSzPts val="1300"/>
              <a:buAutoNum type="arabicPeriod"/>
            </a:pPr>
            <a:r>
              <a:rPr lang="en">
                <a:solidFill>
                  <a:srgbClr val="0C343D"/>
                </a:solidFill>
              </a:rPr>
              <a:t>The number of interacting partners.</a:t>
            </a:r>
            <a:endParaRPr>
              <a:solidFill>
                <a:srgbClr val="0C343D"/>
              </a:solidFill>
            </a:endParaRPr>
          </a:p>
          <a:p>
            <a:pPr marL="457200" lvl="0" indent="-311150" algn="l" rtl="0">
              <a:spcBef>
                <a:spcPts val="0"/>
              </a:spcBef>
              <a:spcAft>
                <a:spcPts val="0"/>
              </a:spcAft>
              <a:buClr>
                <a:srgbClr val="0C343D"/>
              </a:buClr>
              <a:buSzPts val="1300"/>
              <a:buAutoNum type="arabicPeriod"/>
            </a:pPr>
            <a:r>
              <a:rPr lang="en">
                <a:solidFill>
                  <a:srgbClr val="0C343D"/>
                </a:solidFill>
              </a:rPr>
              <a:t>The desired level of automation.</a:t>
            </a:r>
            <a:endParaRPr>
              <a:solidFill>
                <a:srgbClr val="0C343D"/>
              </a:solidFill>
            </a:endParaRPr>
          </a:p>
          <a:p>
            <a:pPr marL="0" lvl="0" indent="0" algn="l" rtl="0">
              <a:spcBef>
                <a:spcPts val="0"/>
              </a:spcBef>
              <a:spcAft>
                <a:spcPts val="0"/>
              </a:spcAft>
              <a:buNone/>
            </a:pPr>
            <a:endParaRPr>
              <a:solidFill>
                <a:srgbClr val="0C343D"/>
              </a:solidFill>
            </a:endParaRPr>
          </a:p>
        </p:txBody>
      </p:sp>
      <p:sp>
        <p:nvSpPr>
          <p:cNvPr id="2" name="Slide Number Placeholder 1">
            <a:extLst>
              <a:ext uri="{FF2B5EF4-FFF2-40B4-BE49-F238E27FC236}">
                <a16:creationId xmlns:a16="http://schemas.microsoft.com/office/drawing/2014/main" id="{DBB39582-435A-79D5-0A9C-DBBB36B949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Service Interaction Patterns</a:t>
            </a:r>
            <a:endParaRPr/>
          </a:p>
        </p:txBody>
      </p:sp>
      <p:sp>
        <p:nvSpPr>
          <p:cNvPr id="312" name="Google Shape;312;p42"/>
          <p:cNvSpPr txBox="1">
            <a:spLocks noGrp="1"/>
          </p:cNvSpPr>
          <p:nvPr>
            <p:ph type="body" idx="1"/>
          </p:nvPr>
        </p:nvSpPr>
        <p:spPr>
          <a:xfrm>
            <a:off x="819150" y="1686400"/>
            <a:ext cx="7505700" cy="2752200"/>
          </a:xfrm>
          <a:prstGeom prst="rect">
            <a:avLst/>
          </a:prstGeom>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Clr>
                <a:srgbClr val="0C343D"/>
              </a:buClr>
              <a:buSzPts val="1300"/>
              <a:buChar char="●"/>
            </a:pPr>
            <a:r>
              <a:rPr lang="en">
                <a:solidFill>
                  <a:srgbClr val="0C343D"/>
                </a:solidFill>
              </a:rPr>
              <a:t>Send</a:t>
            </a:r>
            <a:endParaRPr>
              <a:solidFill>
                <a:srgbClr val="0C343D"/>
              </a:solidFill>
            </a:endParaRPr>
          </a:p>
          <a:p>
            <a:pPr marL="457200" lvl="0" indent="-311150" algn="l" rtl="0">
              <a:lnSpc>
                <a:spcPct val="115000"/>
              </a:lnSpc>
              <a:spcBef>
                <a:spcPts val="0"/>
              </a:spcBef>
              <a:spcAft>
                <a:spcPts val="0"/>
              </a:spcAft>
              <a:buClr>
                <a:srgbClr val="0C343D"/>
              </a:buClr>
              <a:buSzPts val="1300"/>
              <a:buChar char="●"/>
            </a:pPr>
            <a:r>
              <a:rPr lang="en">
                <a:solidFill>
                  <a:srgbClr val="0C343D"/>
                </a:solidFill>
              </a:rPr>
              <a:t>Receive</a:t>
            </a:r>
            <a:endParaRPr>
              <a:solidFill>
                <a:srgbClr val="0C343D"/>
              </a:solidFill>
            </a:endParaRPr>
          </a:p>
          <a:p>
            <a:pPr marL="457200" lvl="0" indent="-311150" algn="l" rtl="0">
              <a:lnSpc>
                <a:spcPct val="115000"/>
              </a:lnSpc>
              <a:spcBef>
                <a:spcPts val="0"/>
              </a:spcBef>
              <a:spcAft>
                <a:spcPts val="0"/>
              </a:spcAft>
              <a:buClr>
                <a:srgbClr val="0C343D"/>
              </a:buClr>
              <a:buSzPts val="1300"/>
              <a:buChar char="●"/>
            </a:pPr>
            <a:r>
              <a:rPr lang="en">
                <a:solidFill>
                  <a:srgbClr val="0C343D"/>
                </a:solidFill>
              </a:rPr>
              <a:t>Send/Receive</a:t>
            </a:r>
            <a:endParaRPr>
              <a:solidFill>
                <a:srgbClr val="0C343D"/>
              </a:solidFill>
            </a:endParaRPr>
          </a:p>
          <a:p>
            <a:pPr marL="457200" lvl="0" indent="-311150" algn="l" rtl="0">
              <a:lnSpc>
                <a:spcPct val="115000"/>
              </a:lnSpc>
              <a:spcBef>
                <a:spcPts val="0"/>
              </a:spcBef>
              <a:spcAft>
                <a:spcPts val="0"/>
              </a:spcAft>
              <a:buClr>
                <a:srgbClr val="0C343D"/>
              </a:buClr>
              <a:buSzPts val="1300"/>
              <a:buChar char="●"/>
            </a:pPr>
            <a:r>
              <a:rPr lang="en">
                <a:solidFill>
                  <a:srgbClr val="0C343D"/>
                </a:solidFill>
              </a:rPr>
              <a:t>One-to-many send</a:t>
            </a:r>
            <a:endParaRPr>
              <a:solidFill>
                <a:srgbClr val="0C343D"/>
              </a:solidFill>
            </a:endParaRPr>
          </a:p>
          <a:p>
            <a:pPr marL="457200" lvl="0" indent="-311150" algn="l" rtl="0">
              <a:lnSpc>
                <a:spcPct val="115000"/>
              </a:lnSpc>
              <a:spcBef>
                <a:spcPts val="0"/>
              </a:spcBef>
              <a:spcAft>
                <a:spcPts val="0"/>
              </a:spcAft>
              <a:buClr>
                <a:srgbClr val="0C343D"/>
              </a:buClr>
              <a:buSzPts val="1300"/>
              <a:buChar char="●"/>
            </a:pPr>
            <a:r>
              <a:rPr lang="en">
                <a:solidFill>
                  <a:srgbClr val="0C343D"/>
                </a:solidFill>
              </a:rPr>
              <a:t>Request with referral</a:t>
            </a:r>
            <a:endParaRPr>
              <a:solidFill>
                <a:srgbClr val="0C343D"/>
              </a:solidFill>
            </a:endParaRPr>
          </a:p>
        </p:txBody>
      </p:sp>
      <p:sp>
        <p:nvSpPr>
          <p:cNvPr id="2" name="Slide Number Placeholder 1">
            <a:extLst>
              <a:ext uri="{FF2B5EF4-FFF2-40B4-BE49-F238E27FC236}">
                <a16:creationId xmlns:a16="http://schemas.microsoft.com/office/drawing/2014/main" id="{312D5B83-6F54-C684-A417-19E86C63F8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Send [1]</a:t>
            </a:r>
            <a:endParaRPr/>
          </a:p>
        </p:txBody>
      </p:sp>
      <p:pic>
        <p:nvPicPr>
          <p:cNvPr id="318" name="Google Shape;318;p43"/>
          <p:cNvPicPr preferRelativeResize="0"/>
          <p:nvPr/>
        </p:nvPicPr>
        <p:blipFill>
          <a:blip r:embed="rId3">
            <a:alphaModFix/>
          </a:blip>
          <a:stretch>
            <a:fillRect/>
          </a:stretch>
        </p:blipFill>
        <p:spPr>
          <a:xfrm>
            <a:off x="2321799" y="1636400"/>
            <a:ext cx="4500400" cy="2832525"/>
          </a:xfrm>
          <a:prstGeom prst="rect">
            <a:avLst/>
          </a:prstGeom>
          <a:noFill/>
          <a:ln>
            <a:noFill/>
          </a:ln>
        </p:spPr>
      </p:pic>
      <p:sp>
        <p:nvSpPr>
          <p:cNvPr id="2" name="Slide Number Placeholder 1">
            <a:extLst>
              <a:ext uri="{FF2B5EF4-FFF2-40B4-BE49-F238E27FC236}">
                <a16:creationId xmlns:a16="http://schemas.microsoft.com/office/drawing/2014/main" id="{B57673AB-6E72-11D2-3040-0CAD5F9FEC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Receive [1]</a:t>
            </a:r>
            <a:endParaRPr/>
          </a:p>
        </p:txBody>
      </p:sp>
      <p:pic>
        <p:nvPicPr>
          <p:cNvPr id="324" name="Google Shape;324;p44"/>
          <p:cNvPicPr preferRelativeResize="0"/>
          <p:nvPr/>
        </p:nvPicPr>
        <p:blipFill>
          <a:blip r:embed="rId3">
            <a:alphaModFix/>
          </a:blip>
          <a:stretch>
            <a:fillRect/>
          </a:stretch>
        </p:blipFill>
        <p:spPr>
          <a:xfrm>
            <a:off x="1832225" y="1594250"/>
            <a:ext cx="5479550" cy="2886175"/>
          </a:xfrm>
          <a:prstGeom prst="rect">
            <a:avLst/>
          </a:prstGeom>
          <a:noFill/>
          <a:ln>
            <a:noFill/>
          </a:ln>
        </p:spPr>
      </p:pic>
      <p:sp>
        <p:nvSpPr>
          <p:cNvPr id="2" name="Slide Number Placeholder 1">
            <a:extLst>
              <a:ext uri="{FF2B5EF4-FFF2-40B4-BE49-F238E27FC236}">
                <a16:creationId xmlns:a16="http://schemas.microsoft.com/office/drawing/2014/main" id="{70431F1A-E29E-6307-7EFE-B38811CB00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Send/Receive [1]</a:t>
            </a:r>
            <a:endParaRPr/>
          </a:p>
        </p:txBody>
      </p:sp>
      <p:pic>
        <p:nvPicPr>
          <p:cNvPr id="330" name="Google Shape;330;p45"/>
          <p:cNvPicPr preferRelativeResize="0"/>
          <p:nvPr/>
        </p:nvPicPr>
        <p:blipFill>
          <a:blip r:embed="rId3">
            <a:alphaModFix/>
          </a:blip>
          <a:stretch>
            <a:fillRect/>
          </a:stretch>
        </p:blipFill>
        <p:spPr>
          <a:xfrm>
            <a:off x="1575024" y="1710175"/>
            <a:ext cx="5993950" cy="2761100"/>
          </a:xfrm>
          <a:prstGeom prst="rect">
            <a:avLst/>
          </a:prstGeom>
          <a:noFill/>
          <a:ln>
            <a:noFill/>
          </a:ln>
        </p:spPr>
      </p:pic>
      <p:sp>
        <p:nvSpPr>
          <p:cNvPr id="2" name="Slide Number Placeholder 1">
            <a:extLst>
              <a:ext uri="{FF2B5EF4-FFF2-40B4-BE49-F238E27FC236}">
                <a16:creationId xmlns:a16="http://schemas.microsoft.com/office/drawing/2014/main" id="{127D7F23-F23D-5905-9328-71CA47FEB4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One-to-many send [1]</a:t>
            </a:r>
            <a:endParaRPr/>
          </a:p>
        </p:txBody>
      </p:sp>
      <p:pic>
        <p:nvPicPr>
          <p:cNvPr id="336" name="Google Shape;336;p46"/>
          <p:cNvPicPr preferRelativeResize="0"/>
          <p:nvPr/>
        </p:nvPicPr>
        <p:blipFill>
          <a:blip r:embed="rId3">
            <a:alphaModFix/>
          </a:blip>
          <a:stretch>
            <a:fillRect/>
          </a:stretch>
        </p:blipFill>
        <p:spPr>
          <a:xfrm>
            <a:off x="1628500" y="1853700"/>
            <a:ext cx="5886999" cy="2894975"/>
          </a:xfrm>
          <a:prstGeom prst="rect">
            <a:avLst/>
          </a:prstGeom>
          <a:noFill/>
          <a:ln>
            <a:noFill/>
          </a:ln>
        </p:spPr>
      </p:pic>
      <p:sp>
        <p:nvSpPr>
          <p:cNvPr id="2" name="Slide Number Placeholder 1">
            <a:extLst>
              <a:ext uri="{FF2B5EF4-FFF2-40B4-BE49-F238E27FC236}">
                <a16:creationId xmlns:a16="http://schemas.microsoft.com/office/drawing/2014/main" id="{21534855-03CA-09EB-1689-F1C9AC10D1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Request with referral [1]</a:t>
            </a:r>
            <a:endParaRPr/>
          </a:p>
        </p:txBody>
      </p:sp>
      <p:pic>
        <p:nvPicPr>
          <p:cNvPr id="342" name="Google Shape;342;p47"/>
          <p:cNvPicPr preferRelativeResize="0"/>
          <p:nvPr/>
        </p:nvPicPr>
        <p:blipFill>
          <a:blip r:embed="rId3">
            <a:alphaModFix/>
          </a:blip>
          <a:stretch>
            <a:fillRect/>
          </a:stretch>
        </p:blipFill>
        <p:spPr>
          <a:xfrm>
            <a:off x="1882100" y="1594250"/>
            <a:ext cx="5379809" cy="3038499"/>
          </a:xfrm>
          <a:prstGeom prst="rect">
            <a:avLst/>
          </a:prstGeom>
          <a:noFill/>
          <a:ln>
            <a:noFill/>
          </a:ln>
        </p:spPr>
      </p:pic>
      <p:sp>
        <p:nvSpPr>
          <p:cNvPr id="2" name="Slide Number Placeholder 1">
            <a:extLst>
              <a:ext uri="{FF2B5EF4-FFF2-40B4-BE49-F238E27FC236}">
                <a16:creationId xmlns:a16="http://schemas.microsoft.com/office/drawing/2014/main" id="{54013C20-809A-B009-5875-3C156DC285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Let’s Dance [1]</a:t>
            </a:r>
            <a:endParaRPr/>
          </a:p>
        </p:txBody>
      </p:sp>
      <p:sp>
        <p:nvSpPr>
          <p:cNvPr id="348" name="Google Shape;348;p48"/>
          <p:cNvSpPr txBox="1">
            <a:spLocks noGrp="1"/>
          </p:cNvSpPr>
          <p:nvPr>
            <p:ph type="body" idx="1"/>
          </p:nvPr>
        </p:nvSpPr>
        <p:spPr>
          <a:xfrm>
            <a:off x="819150" y="1653450"/>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C343D"/>
              </a:buClr>
              <a:buSzPts val="1300"/>
              <a:buChar char="●"/>
            </a:pPr>
            <a:r>
              <a:rPr lang="en">
                <a:solidFill>
                  <a:srgbClr val="0C343D"/>
                </a:solidFill>
              </a:rPr>
              <a:t>Choreography language following interaction-centric approach.</a:t>
            </a:r>
            <a:endParaRPr>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Based on control flow patterns and service interaction patterns.</a:t>
            </a:r>
            <a:endParaRPr>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Control flow specification is the main focus, so the language abstracts from concrete message formats.</a:t>
            </a:r>
            <a:endParaRPr>
              <a:solidFill>
                <a:srgbClr val="0C343D"/>
              </a:solidFill>
            </a:endParaRPr>
          </a:p>
        </p:txBody>
      </p:sp>
      <p:pic>
        <p:nvPicPr>
          <p:cNvPr id="349" name="Google Shape;349;p48"/>
          <p:cNvPicPr preferRelativeResize="0"/>
          <p:nvPr/>
        </p:nvPicPr>
        <p:blipFill>
          <a:blip r:embed="rId3">
            <a:alphaModFix/>
          </a:blip>
          <a:stretch>
            <a:fillRect/>
          </a:stretch>
        </p:blipFill>
        <p:spPr>
          <a:xfrm>
            <a:off x="2392562" y="2785550"/>
            <a:ext cx="4358874" cy="1952250"/>
          </a:xfrm>
          <a:prstGeom prst="rect">
            <a:avLst/>
          </a:prstGeom>
          <a:noFill/>
          <a:ln>
            <a:noFill/>
          </a:ln>
        </p:spPr>
      </p:pic>
      <p:sp>
        <p:nvSpPr>
          <p:cNvPr id="2" name="Slide Number Placeholder 1">
            <a:extLst>
              <a:ext uri="{FF2B5EF4-FFF2-40B4-BE49-F238E27FC236}">
                <a16:creationId xmlns:a16="http://schemas.microsoft.com/office/drawing/2014/main" id="{1861F0F9-80D1-83AA-6316-481C219642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control flow structures relating interactions [1]</a:t>
            </a:r>
            <a:endParaRPr/>
          </a:p>
        </p:txBody>
      </p:sp>
      <p:sp>
        <p:nvSpPr>
          <p:cNvPr id="355" name="Google Shape;355;p49"/>
          <p:cNvSpPr txBox="1">
            <a:spLocks noGrp="1"/>
          </p:cNvSpPr>
          <p:nvPr>
            <p:ph type="body" idx="1"/>
          </p:nvPr>
        </p:nvSpPr>
        <p:spPr>
          <a:xfrm>
            <a:off x="819150" y="1920700"/>
            <a:ext cx="4398000" cy="290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C343D"/>
                </a:solidFill>
              </a:rPr>
              <a:t>Precedes: </a:t>
            </a:r>
            <a:r>
              <a:rPr lang="en">
                <a:solidFill>
                  <a:srgbClr val="0C343D"/>
                </a:solidFill>
              </a:rPr>
              <a:t>An</a:t>
            </a:r>
            <a:r>
              <a:rPr lang="en" b="1">
                <a:solidFill>
                  <a:srgbClr val="0C343D"/>
                </a:solidFill>
              </a:rPr>
              <a:t> </a:t>
            </a:r>
            <a:r>
              <a:rPr lang="en">
                <a:solidFill>
                  <a:srgbClr val="0C343D"/>
                </a:solidFill>
              </a:rPr>
              <a:t>instance of the target interaction can occur only if the instance of the source interaction has already occurred.</a:t>
            </a:r>
            <a:endParaRPr b="1">
              <a:solidFill>
                <a:srgbClr val="0C343D"/>
              </a:solidFill>
            </a:endParaRPr>
          </a:p>
          <a:p>
            <a:pPr marL="0" lvl="0" indent="0" algn="l" rtl="0">
              <a:spcBef>
                <a:spcPts val="1200"/>
              </a:spcBef>
              <a:spcAft>
                <a:spcPts val="0"/>
              </a:spcAft>
              <a:buNone/>
            </a:pPr>
            <a:r>
              <a:rPr lang="en" b="1">
                <a:solidFill>
                  <a:srgbClr val="0C343D"/>
                </a:solidFill>
              </a:rPr>
              <a:t>Inhibits: </a:t>
            </a:r>
            <a:r>
              <a:rPr lang="en">
                <a:solidFill>
                  <a:srgbClr val="0C343D"/>
                </a:solidFill>
              </a:rPr>
              <a:t>An instance of the target interaction can occur only if no instance of the source interaction has occurred yet.</a:t>
            </a:r>
            <a:endParaRPr b="1">
              <a:solidFill>
                <a:srgbClr val="0C343D"/>
              </a:solidFill>
            </a:endParaRPr>
          </a:p>
          <a:p>
            <a:pPr marL="0" lvl="0" indent="0" algn="l" rtl="0">
              <a:spcBef>
                <a:spcPts val="1200"/>
              </a:spcBef>
              <a:spcAft>
                <a:spcPts val="0"/>
              </a:spcAft>
              <a:buNone/>
            </a:pPr>
            <a:r>
              <a:rPr lang="en" b="1">
                <a:solidFill>
                  <a:srgbClr val="0C343D"/>
                </a:solidFill>
              </a:rPr>
              <a:t>Vice-versa-Inhibits: </a:t>
            </a:r>
            <a:r>
              <a:rPr lang="en">
                <a:solidFill>
                  <a:srgbClr val="0C343D"/>
                </a:solidFill>
              </a:rPr>
              <a:t>An instance where either one or the other interaction can complete.</a:t>
            </a:r>
            <a:endParaRPr>
              <a:solidFill>
                <a:srgbClr val="0C343D"/>
              </a:solidFill>
            </a:endParaRPr>
          </a:p>
          <a:p>
            <a:pPr marL="0" lvl="0" indent="0" algn="l" rtl="0">
              <a:spcBef>
                <a:spcPts val="1200"/>
              </a:spcBef>
              <a:spcAft>
                <a:spcPts val="0"/>
              </a:spcAft>
              <a:buNone/>
            </a:pPr>
            <a:r>
              <a:rPr lang="en" b="1">
                <a:solidFill>
                  <a:srgbClr val="0C343D"/>
                </a:solidFill>
              </a:rPr>
              <a:t>WeakPrecedes: </a:t>
            </a:r>
            <a:r>
              <a:rPr lang="en">
                <a:solidFill>
                  <a:srgbClr val="0C343D"/>
                </a:solidFill>
              </a:rPr>
              <a:t>An instance of the target interaction can occur only after the instance of the source interaction has already completed or was skipped.</a:t>
            </a:r>
            <a:endParaRPr>
              <a:solidFill>
                <a:srgbClr val="0C343D"/>
              </a:solidFill>
            </a:endParaRPr>
          </a:p>
          <a:p>
            <a:pPr marL="0" lvl="0" indent="0" algn="l" rtl="0">
              <a:spcBef>
                <a:spcPts val="1200"/>
              </a:spcBef>
              <a:spcAft>
                <a:spcPts val="1200"/>
              </a:spcAft>
              <a:buNone/>
            </a:pPr>
            <a:endParaRPr b="1">
              <a:solidFill>
                <a:srgbClr val="0C343D"/>
              </a:solidFill>
            </a:endParaRPr>
          </a:p>
        </p:txBody>
      </p:sp>
      <p:pic>
        <p:nvPicPr>
          <p:cNvPr id="356" name="Google Shape;356;p49"/>
          <p:cNvPicPr preferRelativeResize="0"/>
          <p:nvPr/>
        </p:nvPicPr>
        <p:blipFill>
          <a:blip r:embed="rId3">
            <a:alphaModFix/>
          </a:blip>
          <a:stretch>
            <a:fillRect/>
          </a:stretch>
        </p:blipFill>
        <p:spPr>
          <a:xfrm>
            <a:off x="5487250" y="1451500"/>
            <a:ext cx="2837599" cy="3374049"/>
          </a:xfrm>
          <a:prstGeom prst="rect">
            <a:avLst/>
          </a:prstGeom>
          <a:noFill/>
          <a:ln>
            <a:noFill/>
          </a:ln>
        </p:spPr>
      </p:pic>
      <p:sp>
        <p:nvSpPr>
          <p:cNvPr id="2" name="Slide Number Placeholder 1">
            <a:extLst>
              <a:ext uri="{FF2B5EF4-FFF2-40B4-BE49-F238E27FC236}">
                <a16:creationId xmlns:a16="http://schemas.microsoft.com/office/drawing/2014/main" id="{3737B489-8978-8E01-9958-1DE4659A24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Lifecycle of interaction instances [1]</a:t>
            </a:r>
            <a:endParaRPr/>
          </a:p>
        </p:txBody>
      </p:sp>
      <p:pic>
        <p:nvPicPr>
          <p:cNvPr id="362" name="Google Shape;362;p50"/>
          <p:cNvPicPr preferRelativeResize="0"/>
          <p:nvPr/>
        </p:nvPicPr>
        <p:blipFill>
          <a:blip r:embed="rId3">
            <a:alphaModFix/>
          </a:blip>
          <a:stretch>
            <a:fillRect/>
          </a:stretch>
        </p:blipFill>
        <p:spPr>
          <a:xfrm>
            <a:off x="1135025" y="2076875"/>
            <a:ext cx="6011625" cy="1612100"/>
          </a:xfrm>
          <a:prstGeom prst="rect">
            <a:avLst/>
          </a:prstGeom>
          <a:noFill/>
          <a:ln>
            <a:noFill/>
          </a:ln>
        </p:spPr>
      </p:pic>
      <p:sp>
        <p:nvSpPr>
          <p:cNvPr id="2" name="Slide Number Placeholder 1">
            <a:extLst>
              <a:ext uri="{FF2B5EF4-FFF2-40B4-BE49-F238E27FC236}">
                <a16:creationId xmlns:a16="http://schemas.microsoft.com/office/drawing/2014/main" id="{95D86FC9-47C7-8146-E44A-3F1416CF9D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Interaction modelling [1]</a:t>
            </a:r>
            <a:endParaRPr/>
          </a:p>
        </p:txBody>
      </p:sp>
      <p:pic>
        <p:nvPicPr>
          <p:cNvPr id="368" name="Google Shape;368;p51"/>
          <p:cNvPicPr preferRelativeResize="0"/>
          <p:nvPr/>
        </p:nvPicPr>
        <p:blipFill>
          <a:blip r:embed="rId3">
            <a:alphaModFix/>
          </a:blip>
          <a:stretch>
            <a:fillRect/>
          </a:stretch>
        </p:blipFill>
        <p:spPr>
          <a:xfrm>
            <a:off x="2018400" y="1950201"/>
            <a:ext cx="5107199" cy="2381500"/>
          </a:xfrm>
          <a:prstGeom prst="rect">
            <a:avLst/>
          </a:prstGeom>
          <a:noFill/>
          <a:ln>
            <a:noFill/>
          </a:ln>
        </p:spPr>
      </p:pic>
      <p:sp>
        <p:nvSpPr>
          <p:cNvPr id="2" name="Slide Number Placeholder 1">
            <a:extLst>
              <a:ext uri="{FF2B5EF4-FFF2-40B4-BE49-F238E27FC236}">
                <a16:creationId xmlns:a16="http://schemas.microsoft.com/office/drawing/2014/main" id="{3BC77C89-3EF6-6E12-5F60-DD62BF8673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Bidding Scenario</a:t>
            </a:r>
            <a:endParaRPr/>
          </a:p>
        </p:txBody>
      </p:sp>
      <p:sp>
        <p:nvSpPr>
          <p:cNvPr id="147" name="Google Shape;147;p16"/>
          <p:cNvSpPr txBox="1">
            <a:spLocks noGrp="1"/>
          </p:cNvSpPr>
          <p:nvPr>
            <p:ph type="body" idx="1"/>
          </p:nvPr>
        </p:nvSpPr>
        <p:spPr>
          <a:xfrm>
            <a:off x="819150" y="1681375"/>
            <a:ext cx="7505700" cy="275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solidFill>
                  <a:srgbClr val="0C343D"/>
                </a:solidFill>
              </a:rPr>
              <a:t>Consider a bidding scenario:</a:t>
            </a:r>
            <a:endParaRPr b="1" u="sng">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0"/>
              </a:spcAft>
              <a:buNone/>
            </a:pPr>
            <a:r>
              <a:rPr lang="en">
                <a:solidFill>
                  <a:srgbClr val="0C343D"/>
                </a:solidFill>
              </a:rPr>
              <a:t>The owner of a car uses an auctioning service to sell his car to the highest bidder. </a:t>
            </a:r>
            <a:endParaRPr>
              <a:solidFill>
                <a:srgbClr val="0C343D"/>
              </a:solidFill>
            </a:endParaRPr>
          </a:p>
          <a:p>
            <a:pPr marL="0" lvl="0" indent="0" algn="l" rtl="0">
              <a:spcBef>
                <a:spcPts val="0"/>
              </a:spcBef>
              <a:spcAft>
                <a:spcPts val="0"/>
              </a:spcAft>
              <a:buNone/>
            </a:pPr>
            <a:r>
              <a:rPr lang="en">
                <a:solidFill>
                  <a:srgbClr val="0C343D"/>
                </a:solidFill>
              </a:rPr>
              <a:t>Potentially, thousands of people can participate in the auction and place their bids. </a:t>
            </a:r>
            <a:endParaRPr>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0"/>
              </a:spcAft>
              <a:buNone/>
            </a:pPr>
            <a:r>
              <a:rPr lang="en">
                <a:solidFill>
                  <a:srgbClr val="0C343D"/>
                </a:solidFill>
              </a:rPr>
              <a:t>Such scenarios require agreement on </a:t>
            </a:r>
            <a:r>
              <a:rPr lang="en" b="1">
                <a:solidFill>
                  <a:srgbClr val="0C343D"/>
                </a:solidFill>
              </a:rPr>
              <a:t>how the participants need to interact with each other to avoid problems that could appear as the result of wrong interaction.</a:t>
            </a:r>
            <a:endParaRPr b="1">
              <a:solidFill>
                <a:srgbClr val="0C343D"/>
              </a:solidFill>
            </a:endParaRPr>
          </a:p>
          <a:p>
            <a:pPr marL="0" lvl="0" indent="0" algn="l" rtl="0">
              <a:spcBef>
                <a:spcPts val="0"/>
              </a:spcBef>
              <a:spcAft>
                <a:spcPts val="1200"/>
              </a:spcAft>
              <a:buNone/>
            </a:pPr>
            <a:endParaRPr>
              <a:solidFill>
                <a:srgbClr val="0C343D"/>
              </a:solidFill>
            </a:endParaRPr>
          </a:p>
        </p:txBody>
      </p:sp>
      <p:sp>
        <p:nvSpPr>
          <p:cNvPr id="2" name="Slide Number Placeholder 1">
            <a:extLst>
              <a:ext uri="{FF2B5EF4-FFF2-40B4-BE49-F238E27FC236}">
                <a16:creationId xmlns:a16="http://schemas.microsoft.com/office/drawing/2014/main" id="{D378BBF9-EA68-074F-C0E0-CCEB90859B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Advanced control flow constructs [1]</a:t>
            </a:r>
            <a:endParaRPr/>
          </a:p>
        </p:txBody>
      </p:sp>
      <p:pic>
        <p:nvPicPr>
          <p:cNvPr id="374" name="Google Shape;374;p52"/>
          <p:cNvPicPr preferRelativeResize="0"/>
          <p:nvPr/>
        </p:nvPicPr>
        <p:blipFill>
          <a:blip r:embed="rId3">
            <a:alphaModFix/>
          </a:blip>
          <a:stretch>
            <a:fillRect/>
          </a:stretch>
        </p:blipFill>
        <p:spPr>
          <a:xfrm>
            <a:off x="2564150" y="1505073"/>
            <a:ext cx="4015700" cy="3336875"/>
          </a:xfrm>
          <a:prstGeom prst="rect">
            <a:avLst/>
          </a:prstGeom>
          <a:noFill/>
          <a:ln>
            <a:noFill/>
          </a:ln>
        </p:spPr>
      </p:pic>
      <p:sp>
        <p:nvSpPr>
          <p:cNvPr id="2" name="Slide Number Placeholder 1">
            <a:extLst>
              <a:ext uri="{FF2B5EF4-FFF2-40B4-BE49-F238E27FC236}">
                <a16:creationId xmlns:a16="http://schemas.microsoft.com/office/drawing/2014/main" id="{E01DE333-1759-8084-A4FD-2312C0292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385" name="Google Shape;385;p54"/>
          <p:cNvSpPr txBox="1">
            <a:spLocks noGrp="1"/>
          </p:cNvSpPr>
          <p:nvPr>
            <p:ph type="body" idx="1"/>
          </p:nvPr>
        </p:nvSpPr>
        <p:spPr>
          <a:xfrm>
            <a:off x="819150" y="1666725"/>
            <a:ext cx="7505700" cy="2448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solidFill>
                  <a:srgbClr val="0C343D"/>
                </a:solidFill>
                <a:highlight>
                  <a:srgbClr val="FFFFFF"/>
                </a:highlight>
              </a:rPr>
              <a:t>[1] Weske, Mathias. ‘Process Choreographies’. Business Process Management: Concepts, Languages, Architectures. Berlin, Heidelberg: Springer Berlin Heidelberg, 2012. 243–291. Web.</a:t>
            </a:r>
            <a:endParaRPr>
              <a:solidFill>
                <a:srgbClr val="0C343D"/>
              </a:solidFill>
              <a:highlight>
                <a:srgbClr val="FFFFFF"/>
              </a:highlight>
            </a:endParaRPr>
          </a:p>
          <a:p>
            <a:pPr marL="0" lvl="0" indent="0" algn="l" rtl="0">
              <a:lnSpc>
                <a:spcPct val="100000"/>
              </a:lnSpc>
              <a:spcBef>
                <a:spcPts val="0"/>
              </a:spcBef>
              <a:spcAft>
                <a:spcPts val="0"/>
              </a:spcAft>
              <a:buNone/>
            </a:pPr>
            <a:endParaRPr>
              <a:solidFill>
                <a:srgbClr val="0C343D"/>
              </a:solidFill>
              <a:highlight>
                <a:srgbClr val="FFFFFF"/>
              </a:highlight>
            </a:endParaRPr>
          </a:p>
          <a:p>
            <a:pPr marL="0" lvl="0" indent="0" algn="l" rtl="0">
              <a:lnSpc>
                <a:spcPct val="100000"/>
              </a:lnSpc>
              <a:spcBef>
                <a:spcPts val="0"/>
              </a:spcBef>
              <a:spcAft>
                <a:spcPts val="0"/>
              </a:spcAft>
              <a:buNone/>
            </a:pPr>
            <a:r>
              <a:rPr lang="en">
                <a:solidFill>
                  <a:srgbClr val="0C343D"/>
                </a:solidFill>
                <a:highlight>
                  <a:srgbClr val="FFFFFF"/>
                </a:highlight>
              </a:rPr>
              <a:t>**All the images that are used in the slides are taken from the above reference (Chapter 5).</a:t>
            </a:r>
            <a:endParaRPr>
              <a:solidFill>
                <a:srgbClr val="0C343D"/>
              </a:solidFill>
              <a:highlight>
                <a:srgbClr val="FFFFFF"/>
              </a:highlight>
            </a:endParaRPr>
          </a:p>
          <a:p>
            <a:pPr marL="0" lvl="0" indent="0" algn="l" rtl="0">
              <a:lnSpc>
                <a:spcPct val="100000"/>
              </a:lnSpc>
              <a:spcBef>
                <a:spcPts val="0"/>
              </a:spcBef>
              <a:spcAft>
                <a:spcPts val="0"/>
              </a:spcAft>
              <a:buNone/>
            </a:pPr>
            <a:endParaRPr>
              <a:solidFill>
                <a:srgbClr val="0C343D"/>
              </a:solidFill>
              <a:highlight>
                <a:srgbClr val="FFFFFF"/>
              </a:highlight>
            </a:endParaRPr>
          </a:p>
          <a:p>
            <a:pPr marL="0" lvl="0" indent="0" algn="l" rtl="0">
              <a:lnSpc>
                <a:spcPct val="100000"/>
              </a:lnSpc>
              <a:spcBef>
                <a:spcPts val="0"/>
              </a:spcBef>
              <a:spcAft>
                <a:spcPts val="0"/>
              </a:spcAft>
              <a:buNone/>
            </a:pPr>
            <a:endParaRPr>
              <a:solidFill>
                <a:srgbClr val="0C343D"/>
              </a:solidFill>
              <a:highlight>
                <a:srgbClr val="FFFFFF"/>
              </a:highlight>
            </a:endParaRPr>
          </a:p>
          <a:p>
            <a:pPr marL="0" lvl="0" indent="0" algn="l" rtl="0">
              <a:spcBef>
                <a:spcPts val="0"/>
              </a:spcBef>
              <a:spcAft>
                <a:spcPts val="1200"/>
              </a:spcAft>
              <a:buNone/>
            </a:pPr>
            <a:endParaRPr sz="1200">
              <a:solidFill>
                <a:srgbClr val="333333"/>
              </a:solidFill>
              <a:highlight>
                <a:srgbClr val="FCFCFC"/>
              </a:highlight>
              <a:latin typeface="Roboto"/>
              <a:ea typeface="Roboto"/>
              <a:cs typeface="Roboto"/>
              <a:sym typeface="Roboto"/>
            </a:endParaRPr>
          </a:p>
        </p:txBody>
      </p:sp>
      <p:sp>
        <p:nvSpPr>
          <p:cNvPr id="386" name="Google Shape;386;p54"/>
          <p:cNvSpPr txBox="1"/>
          <p:nvPr/>
        </p:nvSpPr>
        <p:spPr>
          <a:xfrm>
            <a:off x="466800" y="360555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6219F2C5-0050-397A-391E-E8A43A8061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5"/>
          <p:cNvSpPr txBox="1">
            <a:spLocks noGrp="1"/>
          </p:cNvSpPr>
          <p:nvPr>
            <p:ph type="title"/>
          </p:nvPr>
        </p:nvSpPr>
        <p:spPr>
          <a:xfrm>
            <a:off x="819150" y="1963500"/>
            <a:ext cx="7505700" cy="12165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Thank you!</a:t>
            </a:r>
            <a:endParaRPr/>
          </a:p>
          <a:p>
            <a:pPr marL="0" lvl="0" indent="0" algn="ctr" rtl="0">
              <a:spcBef>
                <a:spcPts val="0"/>
              </a:spcBef>
              <a:spcAft>
                <a:spcPts val="0"/>
              </a:spcAft>
              <a:buNone/>
            </a:pPr>
            <a:endParaRPr/>
          </a:p>
          <a:p>
            <a:pPr marL="0" lvl="0" indent="0" algn="ctr" rtl="0">
              <a:spcBef>
                <a:spcPts val="0"/>
              </a:spcBef>
              <a:spcAft>
                <a:spcPts val="0"/>
              </a:spcAft>
              <a:buNone/>
            </a:pPr>
            <a:r>
              <a:rPr lang="en"/>
              <a:t>Any questions?</a:t>
            </a:r>
            <a:endParaRPr/>
          </a:p>
        </p:txBody>
      </p:sp>
      <p:sp>
        <p:nvSpPr>
          <p:cNvPr id="2" name="Slide Number Placeholder 1">
            <a:extLst>
              <a:ext uri="{FF2B5EF4-FFF2-40B4-BE49-F238E27FC236}">
                <a16:creationId xmlns:a16="http://schemas.microsoft.com/office/drawing/2014/main" id="{A935AED6-5B60-F011-4332-EF8675E1E2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Deadlock Situation [1]</a:t>
            </a:r>
            <a:endParaRPr/>
          </a:p>
        </p:txBody>
      </p:sp>
      <p:sp>
        <p:nvSpPr>
          <p:cNvPr id="153" name="Google Shape;153;p17"/>
          <p:cNvSpPr txBox="1">
            <a:spLocks noGrp="1"/>
          </p:cNvSpPr>
          <p:nvPr>
            <p:ph type="body" idx="1"/>
          </p:nvPr>
        </p:nvSpPr>
        <p:spPr>
          <a:xfrm>
            <a:off x="819150" y="1800200"/>
            <a:ext cx="3015600" cy="26385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Clr>
                <a:srgbClr val="0C343D"/>
              </a:buClr>
              <a:buSzPts val="1300"/>
              <a:buChar char="●"/>
            </a:pPr>
            <a:r>
              <a:rPr lang="en">
                <a:solidFill>
                  <a:srgbClr val="0C343D"/>
                </a:solidFill>
              </a:rPr>
              <a:t>Process of Company 1 waits for B2 from Company 2 to be initiated.</a:t>
            </a:r>
            <a:endParaRPr>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B2 can be only performed when A2 is completed.</a:t>
            </a:r>
            <a:endParaRPr>
              <a:solidFill>
                <a:srgbClr val="0C343D"/>
              </a:solidFill>
            </a:endParaRPr>
          </a:p>
          <a:p>
            <a:pPr marL="457200" lvl="0" indent="-311150" algn="l" rtl="0">
              <a:spcBef>
                <a:spcPts val="0"/>
              </a:spcBef>
              <a:spcAft>
                <a:spcPts val="0"/>
              </a:spcAft>
              <a:buClr>
                <a:srgbClr val="0C343D"/>
              </a:buClr>
              <a:buSzPts val="1300"/>
              <a:buChar char="●"/>
            </a:pPr>
            <a:r>
              <a:rPr lang="en">
                <a:solidFill>
                  <a:srgbClr val="0C343D"/>
                </a:solidFill>
              </a:rPr>
              <a:t>However, A2 waits for C1 from Company 1.</a:t>
            </a:r>
            <a:endParaRPr>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0"/>
              </a:spcAft>
              <a:buNone/>
            </a:pPr>
            <a:r>
              <a:rPr lang="en">
                <a:solidFill>
                  <a:srgbClr val="0C343D"/>
                </a:solidFill>
              </a:rPr>
              <a:t>As a result, both process orchestrations cannot proceed. </a:t>
            </a:r>
            <a:endParaRPr>
              <a:solidFill>
                <a:srgbClr val="0C343D"/>
              </a:solidFill>
            </a:endParaRPr>
          </a:p>
          <a:p>
            <a:pPr marL="0" lvl="0" indent="0" algn="l" rtl="0">
              <a:spcBef>
                <a:spcPts val="0"/>
              </a:spcBef>
              <a:spcAft>
                <a:spcPts val="0"/>
              </a:spcAft>
              <a:buNone/>
            </a:pPr>
            <a:endParaRPr b="1">
              <a:solidFill>
                <a:srgbClr val="0C343D"/>
              </a:solidFill>
            </a:endParaRPr>
          </a:p>
          <a:p>
            <a:pPr marL="0" lvl="0" indent="0" algn="l" rtl="0">
              <a:spcBef>
                <a:spcPts val="0"/>
              </a:spcBef>
              <a:spcAft>
                <a:spcPts val="0"/>
              </a:spcAft>
              <a:buNone/>
            </a:pPr>
            <a:r>
              <a:rPr lang="en" b="1">
                <a:solidFill>
                  <a:srgbClr val="0C343D"/>
                </a:solidFill>
              </a:rPr>
              <a:t>DEADLOCK!</a:t>
            </a:r>
            <a:endParaRPr b="1">
              <a:solidFill>
                <a:srgbClr val="0C343D"/>
              </a:solidFill>
            </a:endParaRPr>
          </a:p>
          <a:p>
            <a:pPr marL="0" lvl="0" indent="0" algn="l" rtl="0">
              <a:spcBef>
                <a:spcPts val="0"/>
              </a:spcBef>
              <a:spcAft>
                <a:spcPts val="1200"/>
              </a:spcAft>
              <a:buNone/>
            </a:pPr>
            <a:endParaRPr>
              <a:solidFill>
                <a:srgbClr val="0C343D"/>
              </a:solidFill>
            </a:endParaRPr>
          </a:p>
        </p:txBody>
      </p:sp>
      <p:pic>
        <p:nvPicPr>
          <p:cNvPr id="154" name="Google Shape;154;p17"/>
          <p:cNvPicPr preferRelativeResize="0"/>
          <p:nvPr/>
        </p:nvPicPr>
        <p:blipFill>
          <a:blip r:embed="rId3">
            <a:alphaModFix/>
          </a:blip>
          <a:stretch>
            <a:fillRect/>
          </a:stretch>
        </p:blipFill>
        <p:spPr>
          <a:xfrm>
            <a:off x="3940874" y="1763625"/>
            <a:ext cx="4688774" cy="2675100"/>
          </a:xfrm>
          <a:prstGeom prst="rect">
            <a:avLst/>
          </a:prstGeom>
          <a:noFill/>
          <a:ln>
            <a:noFill/>
          </a:ln>
        </p:spPr>
      </p:pic>
      <p:sp>
        <p:nvSpPr>
          <p:cNvPr id="2" name="Slide Number Placeholder 1">
            <a:extLst>
              <a:ext uri="{FF2B5EF4-FFF2-40B4-BE49-F238E27FC236}">
                <a16:creationId xmlns:a16="http://schemas.microsoft.com/office/drawing/2014/main" id="{91B8D975-A4C6-DE90-DCD0-2A959175B2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Development Phases</a:t>
            </a:r>
            <a:endParaRPr/>
          </a:p>
        </p:txBody>
      </p:sp>
      <p:sp>
        <p:nvSpPr>
          <p:cNvPr id="160" name="Google Shape;160;p18"/>
          <p:cNvSpPr txBox="1">
            <a:spLocks noGrp="1"/>
          </p:cNvSpPr>
          <p:nvPr>
            <p:ph type="body" idx="1"/>
          </p:nvPr>
        </p:nvSpPr>
        <p:spPr>
          <a:xfrm>
            <a:off x="819150" y="180020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solidFill>
                  <a:srgbClr val="0C343D"/>
                </a:solidFill>
              </a:rPr>
              <a:t>Goal:</a:t>
            </a:r>
            <a:endParaRPr b="1" u="sng">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0"/>
              </a:spcAft>
              <a:buNone/>
            </a:pPr>
            <a:r>
              <a:rPr lang="en">
                <a:solidFill>
                  <a:srgbClr val="0C343D"/>
                </a:solidFill>
              </a:rPr>
              <a:t>To provide an understanding of the concepts and artefacts involved in the design of process choreographies.</a:t>
            </a:r>
            <a:endParaRPr>
              <a:solidFill>
                <a:srgbClr val="0C343D"/>
              </a:solidFill>
            </a:endParaRPr>
          </a:p>
          <a:p>
            <a:pPr marL="0" lvl="0" indent="0" algn="l" rtl="0">
              <a:spcBef>
                <a:spcPts val="0"/>
              </a:spcBef>
              <a:spcAft>
                <a:spcPts val="1200"/>
              </a:spcAft>
              <a:buNone/>
            </a:pPr>
            <a:endParaRPr>
              <a:solidFill>
                <a:srgbClr val="0C343D"/>
              </a:solidFill>
            </a:endParaRPr>
          </a:p>
        </p:txBody>
      </p:sp>
      <p:sp>
        <p:nvSpPr>
          <p:cNvPr id="2" name="Slide Number Placeholder 1">
            <a:extLst>
              <a:ext uri="{FF2B5EF4-FFF2-40B4-BE49-F238E27FC236}">
                <a16:creationId xmlns:a16="http://schemas.microsoft.com/office/drawing/2014/main" id="{CB41830E-F83F-BB91-16B8-C3C45F147A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Phases during choreography design &amp; implementation [1]</a:t>
            </a:r>
            <a:endParaRPr/>
          </a:p>
        </p:txBody>
      </p:sp>
      <p:sp>
        <p:nvSpPr>
          <p:cNvPr id="166" name="Google Shape;166;p19"/>
          <p:cNvSpPr txBox="1">
            <a:spLocks noGrp="1"/>
          </p:cNvSpPr>
          <p:nvPr>
            <p:ph type="body" idx="1"/>
          </p:nvPr>
        </p:nvSpPr>
        <p:spPr>
          <a:xfrm>
            <a:off x="819150" y="1876400"/>
            <a:ext cx="3494100" cy="30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C343D"/>
                </a:solidFill>
              </a:rPr>
              <a:t>Business Engineer:</a:t>
            </a:r>
            <a:r>
              <a:rPr lang="en">
                <a:solidFill>
                  <a:srgbClr val="0C343D"/>
                </a:solidFill>
              </a:rPr>
              <a:t> Involved in choreography design phases, scenario modelling, domain scoping, milestone definition, and participant</a:t>
            </a:r>
            <a:endParaRPr>
              <a:solidFill>
                <a:srgbClr val="0C343D"/>
              </a:solidFill>
            </a:endParaRPr>
          </a:p>
          <a:p>
            <a:pPr marL="0" lvl="0" indent="0" algn="l" rtl="0">
              <a:spcBef>
                <a:spcPts val="0"/>
              </a:spcBef>
              <a:spcAft>
                <a:spcPts val="0"/>
              </a:spcAft>
              <a:buNone/>
            </a:pPr>
            <a:r>
              <a:rPr lang="en">
                <a:solidFill>
                  <a:srgbClr val="0C343D"/>
                </a:solidFill>
              </a:rPr>
              <a:t>identification (business related aspects).</a:t>
            </a:r>
            <a:endParaRPr>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0"/>
              </a:spcAft>
              <a:buNone/>
            </a:pPr>
            <a:r>
              <a:rPr lang="en" b="1">
                <a:solidFill>
                  <a:srgbClr val="0C343D"/>
                </a:solidFill>
              </a:rPr>
              <a:t>System Architects:</a:t>
            </a:r>
            <a:r>
              <a:rPr lang="en">
                <a:solidFill>
                  <a:srgbClr val="0C343D"/>
                </a:solidFill>
              </a:rPr>
              <a:t> Responsible for the architectural aspects of the implemented process choreography. In particular, involved in specification of the behavioural interfaces.</a:t>
            </a:r>
            <a:endParaRPr>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0"/>
              </a:spcAft>
              <a:buNone/>
            </a:pPr>
            <a:r>
              <a:rPr lang="en" b="1">
                <a:solidFill>
                  <a:srgbClr val="0C343D"/>
                </a:solidFill>
              </a:rPr>
              <a:t>Developer:</a:t>
            </a:r>
            <a:r>
              <a:rPr lang="en">
                <a:solidFill>
                  <a:srgbClr val="0C343D"/>
                </a:solidFill>
              </a:rPr>
              <a:t> Responsible for realizing the process orchestrations.</a:t>
            </a:r>
            <a:endParaRPr>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1200"/>
              </a:spcAft>
              <a:buNone/>
            </a:pPr>
            <a:endParaRPr>
              <a:solidFill>
                <a:srgbClr val="0C343D"/>
              </a:solidFill>
            </a:endParaRPr>
          </a:p>
        </p:txBody>
      </p:sp>
      <p:pic>
        <p:nvPicPr>
          <p:cNvPr id="167" name="Google Shape;167;p19"/>
          <p:cNvPicPr preferRelativeResize="0"/>
          <p:nvPr/>
        </p:nvPicPr>
        <p:blipFill>
          <a:blip r:embed="rId3">
            <a:alphaModFix/>
          </a:blip>
          <a:stretch>
            <a:fillRect/>
          </a:stretch>
        </p:blipFill>
        <p:spPr>
          <a:xfrm>
            <a:off x="4313250" y="1463326"/>
            <a:ext cx="4363875" cy="3377223"/>
          </a:xfrm>
          <a:prstGeom prst="rect">
            <a:avLst/>
          </a:prstGeom>
          <a:noFill/>
          <a:ln>
            <a:noFill/>
          </a:ln>
        </p:spPr>
      </p:pic>
      <p:sp>
        <p:nvSpPr>
          <p:cNvPr id="2" name="Slide Number Placeholder 1">
            <a:extLst>
              <a:ext uri="{FF2B5EF4-FFF2-40B4-BE49-F238E27FC236}">
                <a16:creationId xmlns:a16="http://schemas.microsoft.com/office/drawing/2014/main" id="{ECE02D1E-CFAE-54E1-94DF-BDEAD78436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Phases during choreography design &amp; implementation [1]</a:t>
            </a:r>
            <a:endParaRPr/>
          </a:p>
        </p:txBody>
      </p:sp>
      <p:sp>
        <p:nvSpPr>
          <p:cNvPr id="173" name="Google Shape;173;p20"/>
          <p:cNvSpPr txBox="1">
            <a:spLocks noGrp="1"/>
          </p:cNvSpPr>
          <p:nvPr>
            <p:ph type="body" idx="1"/>
          </p:nvPr>
        </p:nvSpPr>
        <p:spPr>
          <a:xfrm>
            <a:off x="819150" y="1741500"/>
            <a:ext cx="3494100" cy="30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C343D"/>
                </a:solidFill>
              </a:rPr>
              <a:t>Scenario modelling:</a:t>
            </a:r>
            <a:r>
              <a:rPr lang="en">
                <a:solidFill>
                  <a:srgbClr val="0C343D"/>
                </a:solidFill>
              </a:rPr>
              <a:t> Describes the overall setting and goals of the process choreography.</a:t>
            </a:r>
            <a:endParaRPr>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0"/>
              </a:spcAft>
              <a:buNone/>
            </a:pPr>
            <a:r>
              <a:rPr lang="en" b="1">
                <a:solidFill>
                  <a:srgbClr val="0C343D"/>
                </a:solidFill>
              </a:rPr>
              <a:t>Domain scoping:</a:t>
            </a:r>
            <a:r>
              <a:rPr lang="en">
                <a:solidFill>
                  <a:srgbClr val="0C343D"/>
                </a:solidFill>
              </a:rPr>
              <a:t> A domain in which the cooperation will take place needs to be specified.</a:t>
            </a:r>
            <a:endParaRPr>
              <a:solidFill>
                <a:srgbClr val="0C343D"/>
              </a:solidFill>
            </a:endParaRPr>
          </a:p>
          <a:p>
            <a:pPr marL="0" lvl="0" indent="0" algn="l" rtl="0">
              <a:spcBef>
                <a:spcPts val="0"/>
              </a:spcBef>
              <a:spcAft>
                <a:spcPts val="0"/>
              </a:spcAft>
              <a:buNone/>
            </a:pPr>
            <a:endParaRPr b="1">
              <a:solidFill>
                <a:srgbClr val="0C343D"/>
              </a:solidFill>
            </a:endParaRPr>
          </a:p>
          <a:p>
            <a:pPr marL="0" lvl="0" indent="0" algn="l" rtl="0">
              <a:spcBef>
                <a:spcPts val="0"/>
              </a:spcBef>
              <a:spcAft>
                <a:spcPts val="0"/>
              </a:spcAft>
              <a:buNone/>
            </a:pPr>
            <a:r>
              <a:rPr lang="en" b="1">
                <a:solidFill>
                  <a:srgbClr val="0C343D"/>
                </a:solidFill>
              </a:rPr>
              <a:t>Participant identification: </a:t>
            </a:r>
            <a:r>
              <a:rPr lang="en">
                <a:solidFill>
                  <a:srgbClr val="0C343D"/>
                </a:solidFill>
              </a:rPr>
              <a:t>Defining different roles of choreography participants (refers to organizations, not individuals).</a:t>
            </a:r>
            <a:endParaRPr>
              <a:solidFill>
                <a:srgbClr val="0C343D"/>
              </a:solidFill>
            </a:endParaRPr>
          </a:p>
          <a:p>
            <a:pPr marL="0" lvl="0" indent="0" algn="l" rtl="0">
              <a:spcBef>
                <a:spcPts val="0"/>
              </a:spcBef>
              <a:spcAft>
                <a:spcPts val="0"/>
              </a:spcAft>
              <a:buNone/>
            </a:pPr>
            <a:endParaRPr b="1">
              <a:solidFill>
                <a:srgbClr val="0C343D"/>
              </a:solidFill>
            </a:endParaRPr>
          </a:p>
          <a:p>
            <a:pPr marL="0" lvl="0" indent="0" algn="l" rtl="0">
              <a:spcBef>
                <a:spcPts val="0"/>
              </a:spcBef>
              <a:spcAft>
                <a:spcPts val="0"/>
              </a:spcAft>
              <a:buNone/>
            </a:pPr>
            <a:r>
              <a:rPr lang="en" b="1">
                <a:solidFill>
                  <a:srgbClr val="0C343D"/>
                </a:solidFill>
              </a:rPr>
              <a:t>Milestone definition: </a:t>
            </a:r>
            <a:r>
              <a:rPr lang="en">
                <a:solidFill>
                  <a:srgbClr val="0C343D"/>
                </a:solidFill>
              </a:rPr>
              <a:t>Certain states of the choreography in which the cooperation has achieved certain results.</a:t>
            </a:r>
            <a:endParaRPr b="1">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1200"/>
              </a:spcAft>
              <a:buNone/>
            </a:pPr>
            <a:endParaRPr>
              <a:solidFill>
                <a:srgbClr val="0C343D"/>
              </a:solidFill>
            </a:endParaRPr>
          </a:p>
        </p:txBody>
      </p:sp>
      <p:pic>
        <p:nvPicPr>
          <p:cNvPr id="174" name="Google Shape;174;p20"/>
          <p:cNvPicPr preferRelativeResize="0"/>
          <p:nvPr/>
        </p:nvPicPr>
        <p:blipFill>
          <a:blip r:embed="rId3">
            <a:alphaModFix/>
          </a:blip>
          <a:stretch>
            <a:fillRect/>
          </a:stretch>
        </p:blipFill>
        <p:spPr>
          <a:xfrm>
            <a:off x="4313250" y="1463326"/>
            <a:ext cx="4363875" cy="3377223"/>
          </a:xfrm>
          <a:prstGeom prst="rect">
            <a:avLst/>
          </a:prstGeom>
          <a:noFill/>
          <a:ln>
            <a:noFill/>
          </a:ln>
        </p:spPr>
      </p:pic>
      <p:sp>
        <p:nvSpPr>
          <p:cNvPr id="2" name="Slide Number Placeholder 1">
            <a:extLst>
              <a:ext uri="{FF2B5EF4-FFF2-40B4-BE49-F238E27FC236}">
                <a16:creationId xmlns:a16="http://schemas.microsoft.com/office/drawing/2014/main" id="{F9ED8D9D-54C7-E368-16D5-94FD0051FD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Phases during choreography design &amp; implementation [1]</a:t>
            </a:r>
            <a:endParaRPr/>
          </a:p>
        </p:txBody>
      </p:sp>
      <p:sp>
        <p:nvSpPr>
          <p:cNvPr id="180" name="Google Shape;180;p21"/>
          <p:cNvSpPr txBox="1">
            <a:spLocks noGrp="1"/>
          </p:cNvSpPr>
          <p:nvPr>
            <p:ph type="body" idx="1"/>
          </p:nvPr>
        </p:nvSpPr>
        <p:spPr>
          <a:xfrm>
            <a:off x="819150" y="1952600"/>
            <a:ext cx="3494100" cy="22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C343D"/>
                </a:solidFill>
              </a:rPr>
              <a:t>Message identification: </a:t>
            </a:r>
            <a:r>
              <a:rPr lang="en">
                <a:solidFill>
                  <a:srgbClr val="0C343D"/>
                </a:solidFill>
              </a:rPr>
              <a:t>Design messages that realize the various interactions.</a:t>
            </a:r>
            <a:endParaRPr>
              <a:solidFill>
                <a:srgbClr val="0C343D"/>
              </a:solidFill>
            </a:endParaRPr>
          </a:p>
          <a:p>
            <a:pPr marL="0" lvl="0" indent="0" algn="l" rtl="0">
              <a:spcBef>
                <a:spcPts val="0"/>
              </a:spcBef>
              <a:spcAft>
                <a:spcPts val="0"/>
              </a:spcAft>
              <a:buNone/>
            </a:pPr>
            <a:endParaRPr b="1">
              <a:solidFill>
                <a:srgbClr val="0C343D"/>
              </a:solidFill>
            </a:endParaRPr>
          </a:p>
          <a:p>
            <a:pPr marL="0" lvl="0" indent="0" algn="l" rtl="0">
              <a:spcBef>
                <a:spcPts val="0"/>
              </a:spcBef>
              <a:spcAft>
                <a:spcPts val="0"/>
              </a:spcAft>
              <a:buNone/>
            </a:pPr>
            <a:r>
              <a:rPr lang="en" b="1">
                <a:solidFill>
                  <a:srgbClr val="0C343D"/>
                </a:solidFill>
              </a:rPr>
              <a:t>Choreography definition: </a:t>
            </a:r>
            <a:r>
              <a:rPr lang="en">
                <a:solidFill>
                  <a:srgbClr val="0C343D"/>
                </a:solidFill>
              </a:rPr>
              <a:t>Detailed specification of the interactions between the participants, the messages to realize the interactions, and the milestones that are reached during the resulting conversation.</a:t>
            </a:r>
            <a:endParaRPr>
              <a:solidFill>
                <a:srgbClr val="0C343D"/>
              </a:solidFill>
            </a:endParaRPr>
          </a:p>
          <a:p>
            <a:pPr marL="0" lvl="0" indent="0" algn="l" rtl="0">
              <a:spcBef>
                <a:spcPts val="0"/>
              </a:spcBef>
              <a:spcAft>
                <a:spcPts val="0"/>
              </a:spcAft>
              <a:buNone/>
            </a:pPr>
            <a:endParaRPr b="1">
              <a:solidFill>
                <a:srgbClr val="0C343D"/>
              </a:solidFill>
            </a:endParaRPr>
          </a:p>
          <a:p>
            <a:pPr marL="0" lvl="0" indent="0" algn="l" rtl="0">
              <a:spcBef>
                <a:spcPts val="0"/>
              </a:spcBef>
              <a:spcAft>
                <a:spcPts val="0"/>
              </a:spcAft>
              <a:buNone/>
            </a:pPr>
            <a:endParaRPr>
              <a:solidFill>
                <a:srgbClr val="0C343D"/>
              </a:solidFill>
            </a:endParaRPr>
          </a:p>
          <a:p>
            <a:pPr marL="0" lvl="0" indent="0" algn="l" rtl="0">
              <a:spcBef>
                <a:spcPts val="0"/>
              </a:spcBef>
              <a:spcAft>
                <a:spcPts val="1200"/>
              </a:spcAft>
              <a:buNone/>
            </a:pPr>
            <a:endParaRPr>
              <a:solidFill>
                <a:srgbClr val="0C343D"/>
              </a:solidFill>
            </a:endParaRPr>
          </a:p>
        </p:txBody>
      </p:sp>
      <p:pic>
        <p:nvPicPr>
          <p:cNvPr id="181" name="Google Shape;181;p21"/>
          <p:cNvPicPr preferRelativeResize="0"/>
          <p:nvPr/>
        </p:nvPicPr>
        <p:blipFill>
          <a:blip r:embed="rId3">
            <a:alphaModFix/>
          </a:blip>
          <a:stretch>
            <a:fillRect/>
          </a:stretch>
        </p:blipFill>
        <p:spPr>
          <a:xfrm>
            <a:off x="4313250" y="1463326"/>
            <a:ext cx="4363875" cy="3377223"/>
          </a:xfrm>
          <a:prstGeom prst="rect">
            <a:avLst/>
          </a:prstGeom>
          <a:noFill/>
          <a:ln>
            <a:noFill/>
          </a:ln>
        </p:spPr>
      </p:pic>
      <p:sp>
        <p:nvSpPr>
          <p:cNvPr id="2" name="Slide Number Placeholder 1">
            <a:extLst>
              <a:ext uri="{FF2B5EF4-FFF2-40B4-BE49-F238E27FC236}">
                <a16:creationId xmlns:a16="http://schemas.microsoft.com/office/drawing/2014/main" id="{90A3CFC6-9A55-829F-12F0-6F42173DD2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4712</Words>
  <Application>Microsoft Macintosh PowerPoint</Application>
  <PresentationFormat>On-screen Show (16:9)</PresentationFormat>
  <Paragraphs>373</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Roboto</vt:lpstr>
      <vt:lpstr>Nunito</vt:lpstr>
      <vt:lpstr>Arial</vt:lpstr>
      <vt:lpstr>Calibri</vt:lpstr>
      <vt:lpstr>Shift</vt:lpstr>
      <vt:lpstr>Process Choreographies</vt:lpstr>
      <vt:lpstr>Content</vt:lpstr>
      <vt:lpstr>Motivation &amp; Terminology</vt:lpstr>
      <vt:lpstr>Bidding Scenario</vt:lpstr>
      <vt:lpstr>Deadlock Situation [1]</vt:lpstr>
      <vt:lpstr>Development Phases</vt:lpstr>
      <vt:lpstr>Phases during choreography design &amp; implementation [1]</vt:lpstr>
      <vt:lpstr>Phases during choreography design &amp; implementation [1]</vt:lpstr>
      <vt:lpstr>Phases during choreography design &amp; implementation [1]</vt:lpstr>
      <vt:lpstr>Process Choreography Design</vt:lpstr>
      <vt:lpstr>High-Level Structure Design [1]</vt:lpstr>
      <vt:lpstr>High-Level Behavioral Design [1]</vt:lpstr>
      <vt:lpstr>Collaboration Scenario [1]</vt:lpstr>
      <vt:lpstr>Behavioural Interface [1]</vt:lpstr>
      <vt:lpstr>Compatibility</vt:lpstr>
      <vt:lpstr>Structural compatibility [1]</vt:lpstr>
      <vt:lpstr>Structural compatibility [1]</vt:lpstr>
      <vt:lpstr>Behavioural compatibility [1]</vt:lpstr>
      <vt:lpstr>Behavioural compatibility [1]</vt:lpstr>
      <vt:lpstr>Behavioural compatibility [1]</vt:lpstr>
      <vt:lpstr>Process Choreography Implementation [1]</vt:lpstr>
      <vt:lpstr>PowerPoint Presentation</vt:lpstr>
      <vt:lpstr>Consistency Criterion: Public-to-Private Approach</vt:lpstr>
      <vt:lpstr>Loop transformation operation [1]</vt:lpstr>
      <vt:lpstr>Detour transformation operation [1]</vt:lpstr>
      <vt:lpstr>Concur transformation operation [1]</vt:lpstr>
      <vt:lpstr>Is private process B1, B2 or B3 consistent with public process Buyer (B)?</vt:lpstr>
      <vt:lpstr>Combined transformation operations [1]</vt:lpstr>
      <vt:lpstr>Service Interaction Patterns</vt:lpstr>
      <vt:lpstr>Service Interaction Patterns</vt:lpstr>
      <vt:lpstr>Send [1]</vt:lpstr>
      <vt:lpstr>Receive [1]</vt:lpstr>
      <vt:lpstr>Send/Receive [1]</vt:lpstr>
      <vt:lpstr>One-to-many send [1]</vt:lpstr>
      <vt:lpstr>Request with referral [1]</vt:lpstr>
      <vt:lpstr>Let’s Dance [1]</vt:lpstr>
      <vt:lpstr>Basic control flow structures relating interactions [1]</vt:lpstr>
      <vt:lpstr>Lifecycle of interaction instances [1]</vt:lpstr>
      <vt:lpstr>Interaction modelling [1]</vt:lpstr>
      <vt:lpstr>Advanced control flow constructs [1]</vt:lpstr>
      <vt:lpstr>References</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Choreographies</dc:title>
  <cp:lastModifiedBy>AYCA AVCI</cp:lastModifiedBy>
  <cp:revision>2</cp:revision>
  <dcterms:modified xsi:type="dcterms:W3CDTF">2022-12-05T15:55:14Z</dcterms:modified>
</cp:coreProperties>
</file>