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 id="264"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UID ในตำนาน" charset="1" panose="00000000000000000000"/>
      <p:regular r:id="rId10"/>
    </p:embeddedFont>
    <p:embeddedFont>
      <p:font typeface="UID มนตรา บาง" charset="1" panose="00000000000000000000"/>
      <p:regular r:id="rId11"/>
    </p:embeddedFont>
    <p:embeddedFont>
      <p:font typeface="UID มนตรา บาง Bold" charset="1" panose="000000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1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F3"/>
        </a:solidFill>
      </p:bgPr>
    </p:bg>
    <p:spTree>
      <p:nvGrpSpPr>
        <p:cNvPr id="1" name=""/>
        <p:cNvGrpSpPr/>
        <p:nvPr/>
      </p:nvGrpSpPr>
      <p:grpSpPr>
        <a:xfrm>
          <a:off x="0" y="0"/>
          <a:ext cx="0" cy="0"/>
          <a:chOff x="0" y="0"/>
          <a:chExt cx="0" cy="0"/>
        </a:xfrm>
      </p:grpSpPr>
      <p:sp>
        <p:nvSpPr>
          <p:cNvPr name="Freeform 2" id="2"/>
          <p:cNvSpPr/>
          <p:nvPr/>
        </p:nvSpPr>
        <p:spPr>
          <a:xfrm flipH="false" flipV="false" rot="0">
            <a:off x="14863820" y="1028700"/>
            <a:ext cx="2395480" cy="8229600"/>
          </a:xfrm>
          <a:custGeom>
            <a:avLst/>
            <a:gdLst/>
            <a:ahLst/>
            <a:cxnLst/>
            <a:rect r="r" b="b" t="t" l="l"/>
            <a:pathLst>
              <a:path h="8229600" w="239548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243547" t="0" r="0" b="0"/>
            </a:stretch>
          </a:blipFill>
        </p:spPr>
      </p:sp>
      <p:sp>
        <p:nvSpPr>
          <p:cNvPr name="Freeform 3" id="3"/>
          <p:cNvSpPr/>
          <p:nvPr/>
        </p:nvSpPr>
        <p:spPr>
          <a:xfrm flipH="false" flipV="false" rot="0">
            <a:off x="7642358"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4400"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16042" y="2539828"/>
            <a:ext cx="13455916" cy="5444039"/>
          </a:xfrm>
          <a:custGeom>
            <a:avLst/>
            <a:gdLst/>
            <a:ahLst/>
            <a:cxnLst/>
            <a:rect r="r" b="b" t="t" l="l"/>
            <a:pathLst>
              <a:path h="5444039" w="13455916">
                <a:moveTo>
                  <a:pt x="0" y="0"/>
                </a:moveTo>
                <a:lnTo>
                  <a:pt x="13455916" y="0"/>
                </a:lnTo>
                <a:lnTo>
                  <a:pt x="13455916" y="5444039"/>
                </a:lnTo>
                <a:lnTo>
                  <a:pt x="0" y="54440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993" y="962973"/>
            <a:ext cx="2341841" cy="2303786"/>
          </a:xfrm>
          <a:custGeom>
            <a:avLst/>
            <a:gdLst/>
            <a:ahLst/>
            <a:cxnLst/>
            <a:rect r="r" b="b" t="t" l="l"/>
            <a:pathLst>
              <a:path h="2303786" w="2341841">
                <a:moveTo>
                  <a:pt x="0" y="0"/>
                </a:moveTo>
                <a:lnTo>
                  <a:pt x="2341842" y="0"/>
                </a:lnTo>
                <a:lnTo>
                  <a:pt x="2341842" y="2303786"/>
                </a:lnTo>
                <a:lnTo>
                  <a:pt x="0" y="23037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317768">
            <a:off x="16287528" y="7677669"/>
            <a:ext cx="2113373" cy="2470577"/>
          </a:xfrm>
          <a:custGeom>
            <a:avLst/>
            <a:gdLst/>
            <a:ahLst/>
            <a:cxnLst/>
            <a:rect r="r" b="b" t="t" l="l"/>
            <a:pathLst>
              <a:path h="2470577" w="2113373">
                <a:moveTo>
                  <a:pt x="0" y="0"/>
                </a:moveTo>
                <a:lnTo>
                  <a:pt x="2113372" y="0"/>
                </a:lnTo>
                <a:lnTo>
                  <a:pt x="2113372" y="2470577"/>
                </a:lnTo>
                <a:lnTo>
                  <a:pt x="0" y="24705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945629">
            <a:off x="3170803" y="3716660"/>
            <a:ext cx="628639" cy="595111"/>
          </a:xfrm>
          <a:custGeom>
            <a:avLst/>
            <a:gdLst/>
            <a:ahLst/>
            <a:cxnLst/>
            <a:rect r="r" b="b" t="t" l="l"/>
            <a:pathLst>
              <a:path h="595111" w="628639">
                <a:moveTo>
                  <a:pt x="0" y="0"/>
                </a:moveTo>
                <a:lnTo>
                  <a:pt x="628639" y="0"/>
                </a:lnTo>
                <a:lnTo>
                  <a:pt x="628639" y="595111"/>
                </a:lnTo>
                <a:lnTo>
                  <a:pt x="0" y="5951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2416042" y="3523853"/>
            <a:ext cx="13455916" cy="1737994"/>
          </a:xfrm>
          <a:prstGeom prst="rect">
            <a:avLst/>
          </a:prstGeom>
        </p:spPr>
        <p:txBody>
          <a:bodyPr anchor="t" rtlCol="false" tIns="0" lIns="0" bIns="0" rIns="0">
            <a:spAutoFit/>
          </a:bodyPr>
          <a:lstStyle/>
          <a:p>
            <a:pPr algn="ctr">
              <a:lnSpc>
                <a:spcPts val="12880"/>
              </a:lnSpc>
            </a:pPr>
            <a:r>
              <a:rPr lang="en-US" sz="9200">
                <a:solidFill>
                  <a:srgbClr val="4E5248"/>
                </a:solidFill>
                <a:latin typeface="UID ในตำนาน Bold"/>
              </a:rPr>
              <a:t>AYU CITRA ISLAMI</a:t>
            </a:r>
          </a:p>
        </p:txBody>
      </p:sp>
      <p:sp>
        <p:nvSpPr>
          <p:cNvPr name="Freeform 10" id="10"/>
          <p:cNvSpPr/>
          <p:nvPr/>
        </p:nvSpPr>
        <p:spPr>
          <a:xfrm flipH="false" flipV="false" rot="-945629">
            <a:off x="3755289" y="3415239"/>
            <a:ext cx="480069" cy="454466"/>
          </a:xfrm>
          <a:custGeom>
            <a:avLst/>
            <a:gdLst/>
            <a:ahLst/>
            <a:cxnLst/>
            <a:rect r="r" b="b" t="t" l="l"/>
            <a:pathLst>
              <a:path h="454466" w="480069">
                <a:moveTo>
                  <a:pt x="0" y="0"/>
                </a:moveTo>
                <a:lnTo>
                  <a:pt x="480070" y="0"/>
                </a:lnTo>
                <a:lnTo>
                  <a:pt x="480070" y="454466"/>
                </a:lnTo>
                <a:lnTo>
                  <a:pt x="0" y="4544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602389" y="5491870"/>
            <a:ext cx="11083222" cy="769206"/>
          </a:xfrm>
          <a:prstGeom prst="rect">
            <a:avLst/>
          </a:prstGeom>
        </p:spPr>
        <p:txBody>
          <a:bodyPr anchor="t" rtlCol="false" tIns="0" lIns="0" bIns="0" rIns="0">
            <a:spAutoFit/>
          </a:bodyPr>
          <a:lstStyle/>
          <a:p>
            <a:pPr algn="ctr">
              <a:lnSpc>
                <a:spcPts val="5958"/>
              </a:lnSpc>
            </a:pPr>
            <a:r>
              <a:rPr lang="en-US" sz="4256">
                <a:solidFill>
                  <a:srgbClr val="4E5248"/>
                </a:solidFill>
                <a:latin typeface="UID มนตรา บาง"/>
              </a:rPr>
              <a:t>Data Analyst Enthusiast</a:t>
            </a:r>
          </a:p>
        </p:txBody>
      </p:sp>
      <p:sp>
        <p:nvSpPr>
          <p:cNvPr name="Freeform 12" id="12"/>
          <p:cNvSpPr/>
          <p:nvPr/>
        </p:nvSpPr>
        <p:spPr>
          <a:xfrm flipH="false" flipV="false" rot="-945629">
            <a:off x="13772528" y="6335264"/>
            <a:ext cx="628639" cy="595111"/>
          </a:xfrm>
          <a:custGeom>
            <a:avLst/>
            <a:gdLst/>
            <a:ahLst/>
            <a:cxnLst/>
            <a:rect r="r" b="b" t="t" l="l"/>
            <a:pathLst>
              <a:path h="595111" w="628639">
                <a:moveTo>
                  <a:pt x="0" y="0"/>
                </a:moveTo>
                <a:lnTo>
                  <a:pt x="628639" y="0"/>
                </a:lnTo>
                <a:lnTo>
                  <a:pt x="628639" y="595111"/>
                </a:lnTo>
                <a:lnTo>
                  <a:pt x="0" y="5951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945629">
            <a:off x="14331055" y="5995040"/>
            <a:ext cx="480069" cy="454466"/>
          </a:xfrm>
          <a:custGeom>
            <a:avLst/>
            <a:gdLst/>
            <a:ahLst/>
            <a:cxnLst/>
            <a:rect r="r" b="b" t="t" l="l"/>
            <a:pathLst>
              <a:path h="454466" w="480069">
                <a:moveTo>
                  <a:pt x="0" y="0"/>
                </a:moveTo>
                <a:lnTo>
                  <a:pt x="480069" y="0"/>
                </a:lnTo>
                <a:lnTo>
                  <a:pt x="480069" y="454466"/>
                </a:lnTo>
                <a:lnTo>
                  <a:pt x="0" y="4544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4" id="14"/>
          <p:cNvGrpSpPr/>
          <p:nvPr/>
        </p:nvGrpSpPr>
        <p:grpSpPr>
          <a:xfrm rot="0">
            <a:off x="446488" y="3751015"/>
            <a:ext cx="1330738" cy="6002973"/>
            <a:chOff x="0" y="0"/>
            <a:chExt cx="1774317" cy="8003964"/>
          </a:xfrm>
        </p:grpSpPr>
        <p:sp>
          <p:nvSpPr>
            <p:cNvPr name="Freeform 15" id="15"/>
            <p:cNvSpPr/>
            <p:nvPr/>
          </p:nvSpPr>
          <p:spPr>
            <a:xfrm flipH="false" flipV="false" rot="0">
              <a:off x="0" y="0"/>
              <a:ext cx="943253" cy="530580"/>
            </a:xfrm>
            <a:custGeom>
              <a:avLst/>
              <a:gdLst/>
              <a:ahLst/>
              <a:cxnLst/>
              <a:rect r="r" b="b" t="t" l="l"/>
              <a:pathLst>
                <a:path h="530580" w="943253">
                  <a:moveTo>
                    <a:pt x="0" y="0"/>
                  </a:moveTo>
                  <a:lnTo>
                    <a:pt x="943253" y="0"/>
                  </a:lnTo>
                  <a:lnTo>
                    <a:pt x="943253" y="530580"/>
                  </a:lnTo>
                  <a:lnTo>
                    <a:pt x="0" y="5305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true" flipV="false" rot="0">
              <a:off x="1243094" y="1442168"/>
              <a:ext cx="531223" cy="828957"/>
            </a:xfrm>
            <a:custGeom>
              <a:avLst/>
              <a:gdLst/>
              <a:ahLst/>
              <a:cxnLst/>
              <a:rect r="r" b="b" t="t" l="l"/>
              <a:pathLst>
                <a:path h="828957" w="531223">
                  <a:moveTo>
                    <a:pt x="531223" y="0"/>
                  </a:moveTo>
                  <a:lnTo>
                    <a:pt x="0" y="0"/>
                  </a:lnTo>
                  <a:lnTo>
                    <a:pt x="0" y="828957"/>
                  </a:lnTo>
                  <a:lnTo>
                    <a:pt x="531223" y="828957"/>
                  </a:lnTo>
                  <a:lnTo>
                    <a:pt x="53122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true" flipV="false" rot="0">
              <a:off x="1243094" y="5344974"/>
              <a:ext cx="531223" cy="828957"/>
            </a:xfrm>
            <a:custGeom>
              <a:avLst/>
              <a:gdLst/>
              <a:ahLst/>
              <a:cxnLst/>
              <a:rect r="r" b="b" t="t" l="l"/>
              <a:pathLst>
                <a:path h="828957" w="531223">
                  <a:moveTo>
                    <a:pt x="531223" y="0"/>
                  </a:moveTo>
                  <a:lnTo>
                    <a:pt x="0" y="0"/>
                  </a:lnTo>
                  <a:lnTo>
                    <a:pt x="0" y="828957"/>
                  </a:lnTo>
                  <a:lnTo>
                    <a:pt x="531223" y="828957"/>
                  </a:lnTo>
                  <a:lnTo>
                    <a:pt x="53122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0">
              <a:off x="0" y="3577116"/>
              <a:ext cx="943253" cy="530580"/>
            </a:xfrm>
            <a:custGeom>
              <a:avLst/>
              <a:gdLst/>
              <a:ahLst/>
              <a:cxnLst/>
              <a:rect r="r" b="b" t="t" l="l"/>
              <a:pathLst>
                <a:path h="530580" w="943253">
                  <a:moveTo>
                    <a:pt x="0" y="0"/>
                  </a:moveTo>
                  <a:lnTo>
                    <a:pt x="943253" y="0"/>
                  </a:lnTo>
                  <a:lnTo>
                    <a:pt x="943253" y="530580"/>
                  </a:lnTo>
                  <a:lnTo>
                    <a:pt x="0" y="5305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0">
              <a:off x="152256" y="7473384"/>
              <a:ext cx="943253" cy="530580"/>
            </a:xfrm>
            <a:custGeom>
              <a:avLst/>
              <a:gdLst/>
              <a:ahLst/>
              <a:cxnLst/>
              <a:rect r="r" b="b" t="t" l="l"/>
              <a:pathLst>
                <a:path h="530580" w="943253">
                  <a:moveTo>
                    <a:pt x="0" y="0"/>
                  </a:moveTo>
                  <a:lnTo>
                    <a:pt x="943254" y="0"/>
                  </a:lnTo>
                  <a:lnTo>
                    <a:pt x="943254" y="530580"/>
                  </a:lnTo>
                  <a:lnTo>
                    <a:pt x="0" y="5305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grpSp>
        <p:nvGrpSpPr>
          <p:cNvPr name="Group 20" id="20"/>
          <p:cNvGrpSpPr/>
          <p:nvPr/>
        </p:nvGrpSpPr>
        <p:grpSpPr>
          <a:xfrm rot="0">
            <a:off x="16279299" y="1001590"/>
            <a:ext cx="1330738" cy="6002973"/>
            <a:chOff x="0" y="0"/>
            <a:chExt cx="1774317" cy="8003964"/>
          </a:xfrm>
        </p:grpSpPr>
        <p:sp>
          <p:nvSpPr>
            <p:cNvPr name="Freeform 21" id="21"/>
            <p:cNvSpPr/>
            <p:nvPr/>
          </p:nvSpPr>
          <p:spPr>
            <a:xfrm flipH="false" flipV="false" rot="0">
              <a:off x="0" y="0"/>
              <a:ext cx="943253" cy="530580"/>
            </a:xfrm>
            <a:custGeom>
              <a:avLst/>
              <a:gdLst/>
              <a:ahLst/>
              <a:cxnLst/>
              <a:rect r="r" b="b" t="t" l="l"/>
              <a:pathLst>
                <a:path h="530580" w="943253">
                  <a:moveTo>
                    <a:pt x="0" y="0"/>
                  </a:moveTo>
                  <a:lnTo>
                    <a:pt x="943253" y="0"/>
                  </a:lnTo>
                  <a:lnTo>
                    <a:pt x="943253" y="530580"/>
                  </a:lnTo>
                  <a:lnTo>
                    <a:pt x="0" y="5305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true" flipV="false" rot="0">
              <a:off x="1243094" y="1442168"/>
              <a:ext cx="531223" cy="828957"/>
            </a:xfrm>
            <a:custGeom>
              <a:avLst/>
              <a:gdLst/>
              <a:ahLst/>
              <a:cxnLst/>
              <a:rect r="r" b="b" t="t" l="l"/>
              <a:pathLst>
                <a:path h="828957" w="531223">
                  <a:moveTo>
                    <a:pt x="531223" y="0"/>
                  </a:moveTo>
                  <a:lnTo>
                    <a:pt x="0" y="0"/>
                  </a:lnTo>
                  <a:lnTo>
                    <a:pt x="0" y="828957"/>
                  </a:lnTo>
                  <a:lnTo>
                    <a:pt x="531223" y="828957"/>
                  </a:lnTo>
                  <a:lnTo>
                    <a:pt x="53122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3" id="23"/>
            <p:cNvSpPr/>
            <p:nvPr/>
          </p:nvSpPr>
          <p:spPr>
            <a:xfrm flipH="true" flipV="false" rot="0">
              <a:off x="1243094" y="5344974"/>
              <a:ext cx="531223" cy="828957"/>
            </a:xfrm>
            <a:custGeom>
              <a:avLst/>
              <a:gdLst/>
              <a:ahLst/>
              <a:cxnLst/>
              <a:rect r="r" b="b" t="t" l="l"/>
              <a:pathLst>
                <a:path h="828957" w="531223">
                  <a:moveTo>
                    <a:pt x="531223" y="0"/>
                  </a:moveTo>
                  <a:lnTo>
                    <a:pt x="0" y="0"/>
                  </a:lnTo>
                  <a:lnTo>
                    <a:pt x="0" y="828957"/>
                  </a:lnTo>
                  <a:lnTo>
                    <a:pt x="531223" y="828957"/>
                  </a:lnTo>
                  <a:lnTo>
                    <a:pt x="53122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4" id="24"/>
            <p:cNvSpPr/>
            <p:nvPr/>
          </p:nvSpPr>
          <p:spPr>
            <a:xfrm flipH="false" flipV="false" rot="0">
              <a:off x="0" y="3577116"/>
              <a:ext cx="943253" cy="530580"/>
            </a:xfrm>
            <a:custGeom>
              <a:avLst/>
              <a:gdLst/>
              <a:ahLst/>
              <a:cxnLst/>
              <a:rect r="r" b="b" t="t" l="l"/>
              <a:pathLst>
                <a:path h="530580" w="943253">
                  <a:moveTo>
                    <a:pt x="0" y="0"/>
                  </a:moveTo>
                  <a:lnTo>
                    <a:pt x="943253" y="0"/>
                  </a:lnTo>
                  <a:lnTo>
                    <a:pt x="943253" y="530580"/>
                  </a:lnTo>
                  <a:lnTo>
                    <a:pt x="0" y="5305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2256" y="7473384"/>
              <a:ext cx="943253" cy="530580"/>
            </a:xfrm>
            <a:custGeom>
              <a:avLst/>
              <a:gdLst/>
              <a:ahLst/>
              <a:cxnLst/>
              <a:rect r="r" b="b" t="t" l="l"/>
              <a:pathLst>
                <a:path h="530580" w="943253">
                  <a:moveTo>
                    <a:pt x="0" y="0"/>
                  </a:moveTo>
                  <a:lnTo>
                    <a:pt x="943254" y="0"/>
                  </a:lnTo>
                  <a:lnTo>
                    <a:pt x="943254" y="530580"/>
                  </a:lnTo>
                  <a:lnTo>
                    <a:pt x="0" y="5305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CDB8C"/>
        </a:solidFill>
      </p:bgPr>
    </p:bg>
    <p:spTree>
      <p:nvGrpSpPr>
        <p:cNvPr id="1" name=""/>
        <p:cNvGrpSpPr/>
        <p:nvPr/>
      </p:nvGrpSpPr>
      <p:grpSpPr>
        <a:xfrm>
          <a:off x="0" y="0"/>
          <a:ext cx="0" cy="0"/>
          <a:chOff x="0" y="0"/>
          <a:chExt cx="0" cy="0"/>
        </a:xfrm>
      </p:grpSpPr>
      <p:grpSp>
        <p:nvGrpSpPr>
          <p:cNvPr name="Group 2" id="2"/>
          <p:cNvGrpSpPr/>
          <p:nvPr/>
        </p:nvGrpSpPr>
        <p:grpSpPr>
          <a:xfrm rot="0">
            <a:off x="914400" y="1028700"/>
            <a:ext cx="16344900" cy="8229600"/>
            <a:chOff x="0" y="0"/>
            <a:chExt cx="21793200" cy="10972800"/>
          </a:xfrm>
        </p:grpSpPr>
        <p:sp>
          <p:nvSpPr>
            <p:cNvPr name="Freeform 3" id="3"/>
            <p:cNvSpPr/>
            <p:nvPr/>
          </p:nvSpPr>
          <p:spPr>
            <a:xfrm flipH="false" flipV="false" rot="0">
              <a:off x="18599227" y="0"/>
              <a:ext cx="3193973" cy="10972800"/>
            </a:xfrm>
            <a:custGeom>
              <a:avLst/>
              <a:gdLst/>
              <a:ahLst/>
              <a:cxnLst/>
              <a:rect r="r" b="b" t="t" l="l"/>
              <a:pathLst>
                <a:path h="10972800" w="3193973">
                  <a:moveTo>
                    <a:pt x="0" y="0"/>
                  </a:moveTo>
                  <a:lnTo>
                    <a:pt x="3193973" y="0"/>
                  </a:lnTo>
                  <a:lnTo>
                    <a:pt x="3193973" y="10972800"/>
                  </a:lnTo>
                  <a:lnTo>
                    <a:pt x="0" y="10972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243547" t="0" r="0" b="0"/>
              </a:stretch>
            </a:blipFill>
          </p:spPr>
        </p:sp>
        <p:sp>
          <p:nvSpPr>
            <p:cNvPr name="Freeform 4" id="4"/>
            <p:cNvSpPr/>
            <p:nvPr/>
          </p:nvSpPr>
          <p:spPr>
            <a:xfrm flipH="false" flipV="false" rot="0">
              <a:off x="8970611"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0">
            <a:off x="6000069" y="1028700"/>
            <a:ext cx="6287862" cy="1744882"/>
          </a:xfrm>
          <a:custGeom>
            <a:avLst/>
            <a:gdLst/>
            <a:ahLst/>
            <a:cxnLst/>
            <a:rect r="r" b="b" t="t" l="l"/>
            <a:pathLst>
              <a:path h="1744882" w="6287862">
                <a:moveTo>
                  <a:pt x="0" y="0"/>
                </a:moveTo>
                <a:lnTo>
                  <a:pt x="6287862" y="0"/>
                </a:lnTo>
                <a:lnTo>
                  <a:pt x="6287862" y="1744882"/>
                </a:lnTo>
                <a:lnTo>
                  <a:pt x="0" y="17448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9976" y="3086100"/>
            <a:ext cx="10318267" cy="6172200"/>
          </a:xfrm>
          <a:custGeom>
            <a:avLst/>
            <a:gdLst/>
            <a:ahLst/>
            <a:cxnLst/>
            <a:rect r="r" b="b" t="t" l="l"/>
            <a:pathLst>
              <a:path h="6172200" w="10318267">
                <a:moveTo>
                  <a:pt x="0" y="0"/>
                </a:moveTo>
                <a:lnTo>
                  <a:pt x="10318268" y="0"/>
                </a:lnTo>
                <a:lnTo>
                  <a:pt x="10318268" y="6172200"/>
                </a:lnTo>
                <a:lnTo>
                  <a:pt x="0" y="6172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592122" y="3086100"/>
            <a:ext cx="8805038" cy="6172200"/>
          </a:xfrm>
          <a:custGeom>
            <a:avLst/>
            <a:gdLst/>
            <a:ahLst/>
            <a:cxnLst/>
            <a:rect r="r" b="b" t="t" l="l"/>
            <a:pathLst>
              <a:path h="6172200" w="8805038">
                <a:moveTo>
                  <a:pt x="0" y="0"/>
                </a:moveTo>
                <a:lnTo>
                  <a:pt x="8805039" y="0"/>
                </a:lnTo>
                <a:lnTo>
                  <a:pt x="8805039" y="6172200"/>
                </a:lnTo>
                <a:lnTo>
                  <a:pt x="0" y="6172200"/>
                </a:lnTo>
                <a:lnTo>
                  <a:pt x="0" y="0"/>
                </a:lnTo>
                <a:close/>
              </a:path>
            </a:pathLst>
          </a:custGeom>
          <a:blipFill>
            <a:blip r:embed="rId6">
              <a:extLst>
                <a:ext uri="{96DAC541-7B7A-43D3-8B79-37D633B846F1}">
                  <asvg:svgBlip xmlns:asvg="http://schemas.microsoft.com/office/drawing/2016/SVG/main" r:embed="rId7"/>
                </a:ext>
              </a:extLst>
            </a:blip>
            <a:stretch>
              <a:fillRect l="-17185" t="0" r="0" b="0"/>
            </a:stretch>
          </a:blipFill>
        </p:spPr>
      </p:sp>
      <p:grpSp>
        <p:nvGrpSpPr>
          <p:cNvPr name="Group 9" id="9"/>
          <p:cNvGrpSpPr/>
          <p:nvPr/>
        </p:nvGrpSpPr>
        <p:grpSpPr>
          <a:xfrm rot="0">
            <a:off x="2609475" y="4164457"/>
            <a:ext cx="241829" cy="4126112"/>
            <a:chOff x="0" y="0"/>
            <a:chExt cx="322438" cy="5501483"/>
          </a:xfrm>
        </p:grpSpPr>
        <p:sp>
          <p:nvSpPr>
            <p:cNvPr name="Freeform 10" id="10"/>
            <p:cNvSpPr/>
            <p:nvPr/>
          </p:nvSpPr>
          <p:spPr>
            <a:xfrm flipH="false" flipV="false" rot="0">
              <a:off x="0" y="0"/>
              <a:ext cx="322438" cy="503155"/>
            </a:xfrm>
            <a:custGeom>
              <a:avLst/>
              <a:gdLst/>
              <a:ahLst/>
              <a:cxnLst/>
              <a:rect r="r" b="b" t="t" l="l"/>
              <a:pathLst>
                <a:path h="503155" w="322438">
                  <a:moveTo>
                    <a:pt x="0" y="0"/>
                  </a:moveTo>
                  <a:lnTo>
                    <a:pt x="322438" y="0"/>
                  </a:lnTo>
                  <a:lnTo>
                    <a:pt x="322438" y="503155"/>
                  </a:lnTo>
                  <a:lnTo>
                    <a:pt x="0" y="5031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0" y="1025672"/>
              <a:ext cx="322438" cy="503155"/>
            </a:xfrm>
            <a:custGeom>
              <a:avLst/>
              <a:gdLst/>
              <a:ahLst/>
              <a:cxnLst/>
              <a:rect r="r" b="b" t="t" l="l"/>
              <a:pathLst>
                <a:path h="503155" w="322438">
                  <a:moveTo>
                    <a:pt x="0" y="0"/>
                  </a:moveTo>
                  <a:lnTo>
                    <a:pt x="322438" y="0"/>
                  </a:lnTo>
                  <a:lnTo>
                    <a:pt x="322438" y="503155"/>
                  </a:lnTo>
                  <a:lnTo>
                    <a:pt x="0" y="5031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0" y="2025945"/>
              <a:ext cx="322438" cy="503155"/>
            </a:xfrm>
            <a:custGeom>
              <a:avLst/>
              <a:gdLst/>
              <a:ahLst/>
              <a:cxnLst/>
              <a:rect r="r" b="b" t="t" l="l"/>
              <a:pathLst>
                <a:path h="503155" w="322438">
                  <a:moveTo>
                    <a:pt x="0" y="0"/>
                  </a:moveTo>
                  <a:lnTo>
                    <a:pt x="322438" y="0"/>
                  </a:lnTo>
                  <a:lnTo>
                    <a:pt x="322438" y="503154"/>
                  </a:lnTo>
                  <a:lnTo>
                    <a:pt x="0" y="5031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0" y="2986299"/>
              <a:ext cx="322438" cy="503155"/>
            </a:xfrm>
            <a:custGeom>
              <a:avLst/>
              <a:gdLst/>
              <a:ahLst/>
              <a:cxnLst/>
              <a:rect r="r" b="b" t="t" l="l"/>
              <a:pathLst>
                <a:path h="503155" w="322438">
                  <a:moveTo>
                    <a:pt x="0" y="0"/>
                  </a:moveTo>
                  <a:lnTo>
                    <a:pt x="322438" y="0"/>
                  </a:lnTo>
                  <a:lnTo>
                    <a:pt x="322438" y="503155"/>
                  </a:lnTo>
                  <a:lnTo>
                    <a:pt x="0" y="5031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0" y="4022854"/>
              <a:ext cx="322438" cy="503155"/>
            </a:xfrm>
            <a:custGeom>
              <a:avLst/>
              <a:gdLst/>
              <a:ahLst/>
              <a:cxnLst/>
              <a:rect r="r" b="b" t="t" l="l"/>
              <a:pathLst>
                <a:path h="503155" w="322438">
                  <a:moveTo>
                    <a:pt x="0" y="0"/>
                  </a:moveTo>
                  <a:lnTo>
                    <a:pt x="322438" y="0"/>
                  </a:lnTo>
                  <a:lnTo>
                    <a:pt x="322438" y="503155"/>
                  </a:lnTo>
                  <a:lnTo>
                    <a:pt x="0" y="5031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0" y="4998328"/>
              <a:ext cx="322438" cy="503155"/>
            </a:xfrm>
            <a:custGeom>
              <a:avLst/>
              <a:gdLst/>
              <a:ahLst/>
              <a:cxnLst/>
              <a:rect r="r" b="b" t="t" l="l"/>
              <a:pathLst>
                <a:path h="503155" w="322438">
                  <a:moveTo>
                    <a:pt x="0" y="0"/>
                  </a:moveTo>
                  <a:lnTo>
                    <a:pt x="322438" y="0"/>
                  </a:lnTo>
                  <a:lnTo>
                    <a:pt x="322438" y="503155"/>
                  </a:lnTo>
                  <a:lnTo>
                    <a:pt x="0" y="5031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6" id="16"/>
          <p:cNvSpPr/>
          <p:nvPr/>
        </p:nvSpPr>
        <p:spPr>
          <a:xfrm flipH="false" flipV="false" rot="-896938">
            <a:off x="-330083" y="535277"/>
            <a:ext cx="3301623" cy="1375676"/>
          </a:xfrm>
          <a:custGeom>
            <a:avLst/>
            <a:gdLst/>
            <a:ahLst/>
            <a:cxnLst/>
            <a:rect r="r" b="b" t="t" l="l"/>
            <a:pathLst>
              <a:path h="1375676" w="3301623">
                <a:moveTo>
                  <a:pt x="0" y="0"/>
                </a:moveTo>
                <a:lnTo>
                  <a:pt x="3301624" y="0"/>
                </a:lnTo>
                <a:lnTo>
                  <a:pt x="3301624" y="1375676"/>
                </a:lnTo>
                <a:lnTo>
                  <a:pt x="0" y="13756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3093104" y="3845001"/>
            <a:ext cx="6656693" cy="4530573"/>
          </a:xfrm>
          <a:prstGeom prst="rect">
            <a:avLst/>
          </a:prstGeom>
        </p:spPr>
        <p:txBody>
          <a:bodyPr anchor="t" rtlCol="false" tIns="0" lIns="0" bIns="0" rIns="0">
            <a:spAutoFit/>
          </a:bodyPr>
          <a:lstStyle/>
          <a:p>
            <a:pPr>
              <a:lnSpc>
                <a:spcPts val="5958"/>
              </a:lnSpc>
            </a:pPr>
            <a:r>
              <a:rPr lang="en-US" sz="4256">
                <a:solidFill>
                  <a:srgbClr val="4E5248"/>
                </a:solidFill>
                <a:latin typeface="UID มนตรา บาง"/>
              </a:rPr>
              <a:t>Introduction</a:t>
            </a:r>
          </a:p>
          <a:p>
            <a:pPr>
              <a:lnSpc>
                <a:spcPts val="5958"/>
              </a:lnSpc>
            </a:pPr>
            <a:r>
              <a:rPr lang="en-US" sz="4256">
                <a:solidFill>
                  <a:srgbClr val="4E5248"/>
                </a:solidFill>
                <a:latin typeface="UID มนตรา บาง"/>
              </a:rPr>
              <a:t>Experience and Projects</a:t>
            </a:r>
          </a:p>
          <a:p>
            <a:pPr>
              <a:lnSpc>
                <a:spcPts val="5958"/>
              </a:lnSpc>
            </a:pPr>
            <a:r>
              <a:rPr lang="en-US" sz="4256">
                <a:solidFill>
                  <a:srgbClr val="4E5248"/>
                </a:solidFill>
                <a:latin typeface="UID มนตรา บาง"/>
              </a:rPr>
              <a:t>Data Cleaning and Analysis</a:t>
            </a:r>
          </a:p>
          <a:p>
            <a:pPr>
              <a:lnSpc>
                <a:spcPts val="5958"/>
              </a:lnSpc>
            </a:pPr>
            <a:r>
              <a:rPr lang="en-US" sz="4256">
                <a:solidFill>
                  <a:srgbClr val="4E5248"/>
                </a:solidFill>
                <a:latin typeface="UID มนตรา บาง"/>
              </a:rPr>
              <a:t>Data Vizualisation</a:t>
            </a:r>
          </a:p>
          <a:p>
            <a:pPr>
              <a:lnSpc>
                <a:spcPts val="5958"/>
              </a:lnSpc>
            </a:pPr>
            <a:r>
              <a:rPr lang="en-US" sz="4256">
                <a:solidFill>
                  <a:srgbClr val="4E5248"/>
                </a:solidFill>
                <a:latin typeface="UID มนตรา บาง"/>
              </a:rPr>
              <a:t>Insight</a:t>
            </a:r>
          </a:p>
          <a:p>
            <a:pPr>
              <a:lnSpc>
                <a:spcPts val="5958"/>
              </a:lnSpc>
            </a:pPr>
            <a:r>
              <a:rPr lang="en-US" sz="4256">
                <a:solidFill>
                  <a:srgbClr val="4E5248"/>
                </a:solidFill>
                <a:latin typeface="UID มนตรา บาง"/>
              </a:rPr>
              <a:t>Recommendation</a:t>
            </a:r>
          </a:p>
        </p:txBody>
      </p:sp>
      <p:sp>
        <p:nvSpPr>
          <p:cNvPr name="TextBox 18" id="18"/>
          <p:cNvSpPr txBox="true"/>
          <p:nvPr/>
        </p:nvSpPr>
        <p:spPr>
          <a:xfrm rot="0">
            <a:off x="5469297" y="994515"/>
            <a:ext cx="7349407" cy="1153703"/>
          </a:xfrm>
          <a:prstGeom prst="rect">
            <a:avLst/>
          </a:prstGeom>
        </p:spPr>
        <p:txBody>
          <a:bodyPr anchor="t" rtlCol="false" tIns="0" lIns="0" bIns="0" rIns="0">
            <a:spAutoFit/>
          </a:bodyPr>
          <a:lstStyle/>
          <a:p>
            <a:pPr algn="ctr">
              <a:lnSpc>
                <a:spcPts val="8540"/>
              </a:lnSpc>
            </a:pPr>
            <a:r>
              <a:rPr lang="en-US" sz="6100">
                <a:solidFill>
                  <a:srgbClr val="4E5248"/>
                </a:solidFill>
                <a:latin typeface="UID ในตำนาน Bold"/>
              </a:rPr>
              <a:t>TABLE OF CONTENT</a:t>
            </a:r>
          </a:p>
        </p:txBody>
      </p:sp>
      <p:sp>
        <p:nvSpPr>
          <p:cNvPr name="Freeform 19" id="19"/>
          <p:cNvSpPr/>
          <p:nvPr/>
        </p:nvSpPr>
        <p:spPr>
          <a:xfrm flipH="true" flipV="false" rot="2092018">
            <a:off x="15910106" y="2505911"/>
            <a:ext cx="3301623" cy="1375676"/>
          </a:xfrm>
          <a:custGeom>
            <a:avLst/>
            <a:gdLst/>
            <a:ahLst/>
            <a:cxnLst/>
            <a:rect r="r" b="b" t="t" l="l"/>
            <a:pathLst>
              <a:path h="1375676" w="3301623">
                <a:moveTo>
                  <a:pt x="3301623" y="0"/>
                </a:moveTo>
                <a:lnTo>
                  <a:pt x="0" y="0"/>
                </a:lnTo>
                <a:lnTo>
                  <a:pt x="0" y="1375676"/>
                </a:lnTo>
                <a:lnTo>
                  <a:pt x="3301623" y="1375676"/>
                </a:lnTo>
                <a:lnTo>
                  <a:pt x="330162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DF3"/>
        </a:solidFill>
      </p:bgPr>
    </p:bg>
    <p:spTree>
      <p:nvGrpSpPr>
        <p:cNvPr id="1" name=""/>
        <p:cNvGrpSpPr/>
        <p:nvPr/>
      </p:nvGrpSpPr>
      <p:grpSpPr>
        <a:xfrm>
          <a:off x="0" y="0"/>
          <a:ext cx="0" cy="0"/>
          <a:chOff x="0" y="0"/>
          <a:chExt cx="0" cy="0"/>
        </a:xfrm>
      </p:grpSpPr>
      <p:sp>
        <p:nvSpPr>
          <p:cNvPr name="Freeform 2" id="2"/>
          <p:cNvSpPr/>
          <p:nvPr/>
        </p:nvSpPr>
        <p:spPr>
          <a:xfrm flipH="false" flipV="false" rot="0">
            <a:off x="14863820" y="1028700"/>
            <a:ext cx="2395480" cy="8229600"/>
          </a:xfrm>
          <a:custGeom>
            <a:avLst/>
            <a:gdLst/>
            <a:ahLst/>
            <a:cxnLst/>
            <a:rect r="r" b="b" t="t" l="l"/>
            <a:pathLst>
              <a:path h="8229600" w="239548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243547" t="0" r="0" b="0"/>
            </a:stretch>
          </a:blipFill>
        </p:spPr>
      </p:sp>
      <p:sp>
        <p:nvSpPr>
          <p:cNvPr name="Freeform 3" id="3"/>
          <p:cNvSpPr/>
          <p:nvPr/>
        </p:nvSpPr>
        <p:spPr>
          <a:xfrm flipH="false" flipV="false" rot="0">
            <a:off x="7642358"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4400"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863293">
            <a:off x="9382" y="151507"/>
            <a:ext cx="1810036" cy="3166245"/>
          </a:xfrm>
          <a:custGeom>
            <a:avLst/>
            <a:gdLst/>
            <a:ahLst/>
            <a:cxnLst/>
            <a:rect r="r" b="b" t="t" l="l"/>
            <a:pathLst>
              <a:path h="3166245" w="1810036">
                <a:moveTo>
                  <a:pt x="0" y="0"/>
                </a:moveTo>
                <a:lnTo>
                  <a:pt x="1810036" y="0"/>
                </a:lnTo>
                <a:lnTo>
                  <a:pt x="1810036" y="3166245"/>
                </a:lnTo>
                <a:lnTo>
                  <a:pt x="0" y="3166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4190520">
            <a:off x="16354282" y="290998"/>
            <a:ext cx="1810036" cy="3166245"/>
          </a:xfrm>
          <a:custGeom>
            <a:avLst/>
            <a:gdLst/>
            <a:ahLst/>
            <a:cxnLst/>
            <a:rect r="r" b="b" t="t" l="l"/>
            <a:pathLst>
              <a:path h="3166245" w="1810036">
                <a:moveTo>
                  <a:pt x="0" y="0"/>
                </a:moveTo>
                <a:lnTo>
                  <a:pt x="1810036" y="0"/>
                </a:lnTo>
                <a:lnTo>
                  <a:pt x="1810036" y="3166245"/>
                </a:lnTo>
                <a:lnTo>
                  <a:pt x="0" y="3166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498427" y="156259"/>
            <a:ext cx="6287862" cy="1744882"/>
          </a:xfrm>
          <a:custGeom>
            <a:avLst/>
            <a:gdLst/>
            <a:ahLst/>
            <a:cxnLst/>
            <a:rect r="r" b="b" t="t" l="l"/>
            <a:pathLst>
              <a:path h="1744882" w="6287862">
                <a:moveTo>
                  <a:pt x="0" y="0"/>
                </a:moveTo>
                <a:lnTo>
                  <a:pt x="6287862" y="0"/>
                </a:lnTo>
                <a:lnTo>
                  <a:pt x="6287862" y="1744882"/>
                </a:lnTo>
                <a:lnTo>
                  <a:pt x="0" y="1744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607425" y="156259"/>
            <a:ext cx="5249508" cy="1744882"/>
          </a:xfrm>
          <a:custGeom>
            <a:avLst/>
            <a:gdLst/>
            <a:ahLst/>
            <a:cxnLst/>
            <a:rect r="r" b="b" t="t" l="l"/>
            <a:pathLst>
              <a:path h="1744882" w="5249508">
                <a:moveTo>
                  <a:pt x="0" y="0"/>
                </a:moveTo>
                <a:lnTo>
                  <a:pt x="5249508" y="0"/>
                </a:lnTo>
                <a:lnTo>
                  <a:pt x="5249508" y="1744882"/>
                </a:lnTo>
                <a:lnTo>
                  <a:pt x="0" y="1744882"/>
                </a:lnTo>
                <a:lnTo>
                  <a:pt x="0" y="0"/>
                </a:lnTo>
                <a:close/>
              </a:path>
            </a:pathLst>
          </a:custGeom>
          <a:blipFill>
            <a:blip r:embed="rId6">
              <a:extLst>
                <a:ext uri="{96DAC541-7B7A-43D3-8B79-37D633B846F1}">
                  <asvg:svgBlip xmlns:asvg="http://schemas.microsoft.com/office/drawing/2016/SVG/main" r:embed="rId7"/>
                </a:ext>
              </a:extLst>
            </a:blip>
            <a:stretch>
              <a:fillRect l="-19780" t="0" r="0" b="0"/>
            </a:stretch>
          </a:blipFill>
        </p:spPr>
      </p:sp>
      <p:sp>
        <p:nvSpPr>
          <p:cNvPr name="TextBox 9" id="9"/>
          <p:cNvSpPr txBox="true"/>
          <p:nvPr/>
        </p:nvSpPr>
        <p:spPr>
          <a:xfrm rot="0">
            <a:off x="3824492" y="250379"/>
            <a:ext cx="10639017" cy="1153703"/>
          </a:xfrm>
          <a:prstGeom prst="rect">
            <a:avLst/>
          </a:prstGeom>
        </p:spPr>
        <p:txBody>
          <a:bodyPr anchor="t" rtlCol="false" tIns="0" lIns="0" bIns="0" rIns="0">
            <a:spAutoFit/>
          </a:bodyPr>
          <a:lstStyle/>
          <a:p>
            <a:pPr algn="ctr">
              <a:lnSpc>
                <a:spcPts val="8540"/>
              </a:lnSpc>
            </a:pPr>
            <a:r>
              <a:rPr lang="en-US" sz="6100">
                <a:solidFill>
                  <a:srgbClr val="4E5248"/>
                </a:solidFill>
                <a:latin typeface="UID ในตำนาน Bold"/>
              </a:rPr>
              <a:t>INTRODUCTION</a:t>
            </a:r>
          </a:p>
        </p:txBody>
      </p:sp>
      <p:sp>
        <p:nvSpPr>
          <p:cNvPr name="Freeform 10" id="10"/>
          <p:cNvSpPr/>
          <p:nvPr/>
        </p:nvSpPr>
        <p:spPr>
          <a:xfrm flipH="false" flipV="false" rot="0">
            <a:off x="1629976" y="3086100"/>
            <a:ext cx="10318267" cy="6172200"/>
          </a:xfrm>
          <a:custGeom>
            <a:avLst/>
            <a:gdLst/>
            <a:ahLst/>
            <a:cxnLst/>
            <a:rect r="r" b="b" t="t" l="l"/>
            <a:pathLst>
              <a:path h="6172200" w="10318267">
                <a:moveTo>
                  <a:pt x="0" y="0"/>
                </a:moveTo>
                <a:lnTo>
                  <a:pt x="10318268" y="0"/>
                </a:lnTo>
                <a:lnTo>
                  <a:pt x="10318268" y="6172200"/>
                </a:lnTo>
                <a:lnTo>
                  <a:pt x="0" y="61722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7592122" y="3086100"/>
            <a:ext cx="8805038" cy="6172200"/>
          </a:xfrm>
          <a:custGeom>
            <a:avLst/>
            <a:gdLst/>
            <a:ahLst/>
            <a:cxnLst/>
            <a:rect r="r" b="b" t="t" l="l"/>
            <a:pathLst>
              <a:path h="6172200" w="8805038">
                <a:moveTo>
                  <a:pt x="0" y="0"/>
                </a:moveTo>
                <a:lnTo>
                  <a:pt x="8805039" y="0"/>
                </a:lnTo>
                <a:lnTo>
                  <a:pt x="8805039" y="6172200"/>
                </a:lnTo>
                <a:lnTo>
                  <a:pt x="0" y="6172200"/>
                </a:lnTo>
                <a:lnTo>
                  <a:pt x="0" y="0"/>
                </a:lnTo>
                <a:close/>
              </a:path>
            </a:pathLst>
          </a:custGeom>
          <a:blipFill>
            <a:blip r:embed="rId8">
              <a:extLst>
                <a:ext uri="{96DAC541-7B7A-43D3-8B79-37D633B846F1}">
                  <asvg:svgBlip xmlns:asvg="http://schemas.microsoft.com/office/drawing/2016/SVG/main" r:embed="rId9"/>
                </a:ext>
              </a:extLst>
            </a:blip>
            <a:stretch>
              <a:fillRect l="-17185" t="0" r="0" b="0"/>
            </a:stretch>
          </a:blipFill>
        </p:spPr>
      </p:sp>
      <p:sp>
        <p:nvSpPr>
          <p:cNvPr name="TextBox 12" id="12"/>
          <p:cNvSpPr txBox="true"/>
          <p:nvPr/>
        </p:nvSpPr>
        <p:spPr>
          <a:xfrm rot="0">
            <a:off x="2561836" y="3265159"/>
            <a:ext cx="13164328" cy="5709306"/>
          </a:xfrm>
          <a:prstGeom prst="rect">
            <a:avLst/>
          </a:prstGeom>
        </p:spPr>
        <p:txBody>
          <a:bodyPr anchor="t" rtlCol="false" tIns="0" lIns="0" bIns="0" rIns="0">
            <a:spAutoFit/>
          </a:bodyPr>
          <a:lstStyle/>
          <a:p>
            <a:pPr algn="ctr">
              <a:lnSpc>
                <a:spcPts val="5028"/>
              </a:lnSpc>
            </a:pPr>
            <a:r>
              <a:rPr lang="en-US" sz="3591">
                <a:solidFill>
                  <a:srgbClr val="4E5248"/>
                </a:solidFill>
                <a:latin typeface="UID มนตรา บาง"/>
              </a:rPr>
              <a:t>I'm a self-taught data analyst who seeking for new experience in data field. Have strong five years experience in sales, thus i have enough experience and skills such as business acumen, communication skills, strategic thinking and analytical skills that can be a huge help in my upcoming role. I completed mini course in Data Analytics held by Revou, and Coursera Google, and completed some projects while doing so. I am ready to face new challenges with my skills in  SQL, Phyton, Tableau and Power BI.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F3"/>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63293">
            <a:off x="9382" y="151507"/>
            <a:ext cx="1810036" cy="3166245"/>
          </a:xfrm>
          <a:custGeom>
            <a:avLst/>
            <a:gdLst/>
            <a:ahLst/>
            <a:cxnLst/>
            <a:rect r="r" b="b" t="t" l="l"/>
            <a:pathLst>
              <a:path h="3166245" w="1810036">
                <a:moveTo>
                  <a:pt x="0" y="0"/>
                </a:moveTo>
                <a:lnTo>
                  <a:pt x="1810036" y="0"/>
                </a:lnTo>
                <a:lnTo>
                  <a:pt x="1810036" y="3166245"/>
                </a:lnTo>
                <a:lnTo>
                  <a:pt x="0" y="3166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190520">
            <a:off x="16354282" y="290998"/>
            <a:ext cx="1810036" cy="3166245"/>
          </a:xfrm>
          <a:custGeom>
            <a:avLst/>
            <a:gdLst/>
            <a:ahLst/>
            <a:cxnLst/>
            <a:rect r="r" b="b" t="t" l="l"/>
            <a:pathLst>
              <a:path h="3166245" w="1810036">
                <a:moveTo>
                  <a:pt x="0" y="0"/>
                </a:moveTo>
                <a:lnTo>
                  <a:pt x="1810036" y="0"/>
                </a:lnTo>
                <a:lnTo>
                  <a:pt x="1810036" y="3166245"/>
                </a:lnTo>
                <a:lnTo>
                  <a:pt x="0" y="3166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22058" y="-5752"/>
            <a:ext cx="4974923" cy="5586814"/>
          </a:xfrm>
          <a:custGeom>
            <a:avLst/>
            <a:gdLst/>
            <a:ahLst/>
            <a:cxnLst/>
            <a:rect r="r" b="b" t="t" l="l"/>
            <a:pathLst>
              <a:path h="5586814" w="4974923">
                <a:moveTo>
                  <a:pt x="0" y="0"/>
                </a:moveTo>
                <a:lnTo>
                  <a:pt x="4974923" y="0"/>
                </a:lnTo>
                <a:lnTo>
                  <a:pt x="4974923" y="5586815"/>
                </a:lnTo>
                <a:lnTo>
                  <a:pt x="0" y="5586815"/>
                </a:lnTo>
                <a:lnTo>
                  <a:pt x="0" y="0"/>
                </a:lnTo>
                <a:close/>
              </a:path>
            </a:pathLst>
          </a:custGeom>
          <a:blipFill>
            <a:blip r:embed="rId6">
              <a:extLst>
                <a:ext uri="{96DAC541-7B7A-43D3-8B79-37D633B846F1}">
                  <asvg:svgBlip xmlns:asvg="http://schemas.microsoft.com/office/drawing/2016/SVG/main" r:embed="rId7"/>
                </a:ext>
              </a:extLst>
            </a:blip>
            <a:stretch>
              <a:fillRect l="-87734" t="0" r="0" b="0"/>
            </a:stretch>
          </a:blipFill>
        </p:spPr>
      </p:sp>
      <p:sp>
        <p:nvSpPr>
          <p:cNvPr name="Freeform 6" id="6"/>
          <p:cNvSpPr/>
          <p:nvPr/>
        </p:nvSpPr>
        <p:spPr>
          <a:xfrm flipH="false" flipV="false" rot="-5400000">
            <a:off x="903982" y="4423908"/>
            <a:ext cx="5013046" cy="5588785"/>
          </a:xfrm>
          <a:custGeom>
            <a:avLst/>
            <a:gdLst/>
            <a:ahLst/>
            <a:cxnLst/>
            <a:rect r="r" b="b" t="t" l="l"/>
            <a:pathLst>
              <a:path h="5588785" w="5013046">
                <a:moveTo>
                  <a:pt x="0" y="0"/>
                </a:moveTo>
                <a:lnTo>
                  <a:pt x="5013046" y="0"/>
                </a:lnTo>
                <a:lnTo>
                  <a:pt x="5013046" y="5588785"/>
                </a:lnTo>
                <a:lnTo>
                  <a:pt x="0" y="5588785"/>
                </a:lnTo>
                <a:lnTo>
                  <a:pt x="0" y="0"/>
                </a:lnTo>
                <a:close/>
              </a:path>
            </a:pathLst>
          </a:custGeom>
          <a:blipFill>
            <a:blip r:embed="rId6">
              <a:extLst>
                <a:ext uri="{96DAC541-7B7A-43D3-8B79-37D633B846F1}">
                  <asvg:svgBlip xmlns:asvg="http://schemas.microsoft.com/office/drawing/2016/SVG/main" r:embed="rId7"/>
                </a:ext>
              </a:extLst>
            </a:blip>
            <a:stretch>
              <a:fillRect l="0" t="0" r="-86372" b="0"/>
            </a:stretch>
          </a:blipFill>
        </p:spPr>
      </p:sp>
      <p:sp>
        <p:nvSpPr>
          <p:cNvPr name="TextBox 7" id="7"/>
          <p:cNvSpPr txBox="true"/>
          <p:nvPr/>
        </p:nvSpPr>
        <p:spPr>
          <a:xfrm rot="0">
            <a:off x="914400" y="791851"/>
            <a:ext cx="5177577" cy="1995804"/>
          </a:xfrm>
          <a:prstGeom prst="rect">
            <a:avLst/>
          </a:prstGeom>
        </p:spPr>
        <p:txBody>
          <a:bodyPr anchor="t" rtlCol="false" tIns="0" lIns="0" bIns="0" rIns="0">
            <a:spAutoFit/>
          </a:bodyPr>
          <a:lstStyle/>
          <a:p>
            <a:pPr algn="ctr">
              <a:lnSpc>
                <a:spcPts val="3920"/>
              </a:lnSpc>
            </a:pPr>
            <a:r>
              <a:rPr lang="en-US" sz="2800">
                <a:solidFill>
                  <a:srgbClr val="4E5248"/>
                </a:solidFill>
                <a:latin typeface="UID มนตรา บาง Bold"/>
              </a:rPr>
              <a:t>ASSOCIATE ACCOUNT MANAGER </a:t>
            </a:r>
          </a:p>
          <a:p>
            <a:pPr algn="ctr">
              <a:lnSpc>
                <a:spcPts val="3920"/>
              </a:lnSpc>
            </a:pPr>
            <a:r>
              <a:rPr lang="en-US" sz="2800">
                <a:solidFill>
                  <a:srgbClr val="4E5248"/>
                </a:solidFill>
                <a:latin typeface="UID มนตรา บาง"/>
              </a:rPr>
              <a:t>RAENA BEAUTY</a:t>
            </a:r>
          </a:p>
          <a:p>
            <a:pPr algn="ctr">
              <a:lnSpc>
                <a:spcPts val="3920"/>
              </a:lnSpc>
            </a:pPr>
            <a:r>
              <a:rPr lang="en-US" sz="2800">
                <a:solidFill>
                  <a:srgbClr val="4E5248"/>
                </a:solidFill>
                <a:latin typeface="UID มนตรา บาง"/>
              </a:rPr>
              <a:t>2021-2023</a:t>
            </a:r>
          </a:p>
        </p:txBody>
      </p:sp>
      <p:sp>
        <p:nvSpPr>
          <p:cNvPr name="TextBox 8" id="8"/>
          <p:cNvSpPr txBox="true"/>
          <p:nvPr/>
        </p:nvSpPr>
        <p:spPr>
          <a:xfrm rot="0">
            <a:off x="914400" y="2665236"/>
            <a:ext cx="4868845" cy="7130415"/>
          </a:xfrm>
          <a:prstGeom prst="rect">
            <a:avLst/>
          </a:prstGeom>
        </p:spPr>
        <p:txBody>
          <a:bodyPr anchor="t" rtlCol="false" tIns="0" lIns="0" bIns="0" rIns="0">
            <a:spAutoFit/>
          </a:bodyPr>
          <a:lstStyle/>
          <a:p>
            <a:pPr algn="ctr">
              <a:lnSpc>
                <a:spcPts val="3359"/>
              </a:lnSpc>
            </a:pPr>
          </a:p>
          <a:p>
            <a:pPr algn="ctr" marL="518160" indent="-259080" lvl="1">
              <a:lnSpc>
                <a:spcPts val="3359"/>
              </a:lnSpc>
              <a:buFont typeface="Arial"/>
              <a:buChar char="•"/>
            </a:pPr>
            <a:r>
              <a:rPr lang="en-US" sz="2400">
                <a:solidFill>
                  <a:srgbClr val="4E5248"/>
                </a:solidFill>
                <a:latin typeface="UID มนตรา บาง"/>
              </a:rPr>
              <a:t>Enhance comm</a:t>
            </a:r>
            <a:r>
              <a:rPr lang="en-US" sz="2400">
                <a:solidFill>
                  <a:srgbClr val="4E5248"/>
                </a:solidFill>
                <a:latin typeface="UID มนตรา บาง"/>
              </a:rPr>
              <a:t>unication skills by doing upselling, cross selling, cold calls and presenting ideas </a:t>
            </a:r>
          </a:p>
          <a:p>
            <a:pPr algn="ctr" marL="518160" indent="-259080" lvl="1">
              <a:lnSpc>
                <a:spcPts val="3359"/>
              </a:lnSpc>
              <a:buFont typeface="Arial"/>
              <a:buChar char="•"/>
            </a:pPr>
            <a:r>
              <a:rPr lang="en-US" sz="2400">
                <a:solidFill>
                  <a:srgbClr val="4E5248"/>
                </a:solidFill>
                <a:latin typeface="UID มนตรา บาง"/>
              </a:rPr>
              <a:t>Working remotely with intercultural team within Indonesia, Singapore, and Bangladesh</a:t>
            </a:r>
          </a:p>
          <a:p>
            <a:pPr algn="ctr" marL="518160" indent="-259080" lvl="1">
              <a:lnSpc>
                <a:spcPts val="3359"/>
              </a:lnSpc>
              <a:buFont typeface="Arial"/>
              <a:buChar char="•"/>
            </a:pPr>
            <a:r>
              <a:rPr lang="en-US" sz="2400">
                <a:solidFill>
                  <a:srgbClr val="4E5248"/>
                </a:solidFill>
                <a:latin typeface="UID มนตรา บาง"/>
              </a:rPr>
              <a:t>Actively seeking for new potential reseller</a:t>
            </a:r>
          </a:p>
          <a:p>
            <a:pPr algn="ctr" marL="518160" indent="-259080" lvl="1">
              <a:lnSpc>
                <a:spcPts val="3359"/>
              </a:lnSpc>
              <a:buFont typeface="Arial"/>
              <a:buChar char="•"/>
            </a:pPr>
            <a:r>
              <a:rPr lang="en-US" sz="2400">
                <a:solidFill>
                  <a:srgbClr val="4E5248"/>
                </a:solidFill>
                <a:latin typeface="UID มนตรา บาง"/>
              </a:rPr>
              <a:t>Manage account and help reseller to grow (help to make promotion, enrich SKU, taking care of the availability in visibility in store)</a:t>
            </a:r>
          </a:p>
          <a:p>
            <a:pPr algn="ctr">
              <a:lnSpc>
                <a:spcPts val="3359"/>
              </a:lnSpc>
            </a:pPr>
          </a:p>
        </p:txBody>
      </p:sp>
      <p:sp>
        <p:nvSpPr>
          <p:cNvPr name="Freeform 9" id="9"/>
          <p:cNvSpPr/>
          <p:nvPr/>
        </p:nvSpPr>
        <p:spPr>
          <a:xfrm flipH="false" flipV="false" rot="0">
            <a:off x="6809364"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2863293">
            <a:off x="5904346" y="151507"/>
            <a:ext cx="1810036" cy="3166245"/>
          </a:xfrm>
          <a:custGeom>
            <a:avLst/>
            <a:gdLst/>
            <a:ahLst/>
            <a:cxnLst/>
            <a:rect r="r" b="b" t="t" l="l"/>
            <a:pathLst>
              <a:path h="3166245" w="1810036">
                <a:moveTo>
                  <a:pt x="0" y="0"/>
                </a:moveTo>
                <a:lnTo>
                  <a:pt x="1810036" y="0"/>
                </a:lnTo>
                <a:lnTo>
                  <a:pt x="1810036" y="3166245"/>
                </a:lnTo>
                <a:lnTo>
                  <a:pt x="0" y="3166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6817022" y="-5752"/>
            <a:ext cx="4974923" cy="5586814"/>
          </a:xfrm>
          <a:custGeom>
            <a:avLst/>
            <a:gdLst/>
            <a:ahLst/>
            <a:cxnLst/>
            <a:rect r="r" b="b" t="t" l="l"/>
            <a:pathLst>
              <a:path h="5586814" w="4974923">
                <a:moveTo>
                  <a:pt x="0" y="0"/>
                </a:moveTo>
                <a:lnTo>
                  <a:pt x="4974923" y="0"/>
                </a:lnTo>
                <a:lnTo>
                  <a:pt x="4974923" y="5586815"/>
                </a:lnTo>
                <a:lnTo>
                  <a:pt x="0" y="5586815"/>
                </a:lnTo>
                <a:lnTo>
                  <a:pt x="0" y="0"/>
                </a:lnTo>
                <a:close/>
              </a:path>
            </a:pathLst>
          </a:custGeom>
          <a:blipFill>
            <a:blip r:embed="rId6">
              <a:extLst>
                <a:ext uri="{96DAC541-7B7A-43D3-8B79-37D633B846F1}">
                  <asvg:svgBlip xmlns:asvg="http://schemas.microsoft.com/office/drawing/2016/SVG/main" r:embed="rId7"/>
                </a:ext>
              </a:extLst>
            </a:blip>
            <a:stretch>
              <a:fillRect l="-87734" t="0" r="0" b="0"/>
            </a:stretch>
          </a:blipFill>
        </p:spPr>
      </p:sp>
      <p:sp>
        <p:nvSpPr>
          <p:cNvPr name="Freeform 12" id="12"/>
          <p:cNvSpPr/>
          <p:nvPr/>
        </p:nvSpPr>
        <p:spPr>
          <a:xfrm flipH="false" flipV="false" rot="-5400000">
            <a:off x="6798845" y="4424010"/>
            <a:ext cx="5011278" cy="5586814"/>
          </a:xfrm>
          <a:custGeom>
            <a:avLst/>
            <a:gdLst/>
            <a:ahLst/>
            <a:cxnLst/>
            <a:rect r="r" b="b" t="t" l="l"/>
            <a:pathLst>
              <a:path h="5586814" w="5011278">
                <a:moveTo>
                  <a:pt x="0" y="0"/>
                </a:moveTo>
                <a:lnTo>
                  <a:pt x="5011278" y="0"/>
                </a:lnTo>
                <a:lnTo>
                  <a:pt x="5011278" y="5586814"/>
                </a:lnTo>
                <a:lnTo>
                  <a:pt x="0" y="5586814"/>
                </a:lnTo>
                <a:lnTo>
                  <a:pt x="0" y="0"/>
                </a:lnTo>
                <a:close/>
              </a:path>
            </a:pathLst>
          </a:custGeom>
          <a:blipFill>
            <a:blip r:embed="rId6">
              <a:extLst>
                <a:ext uri="{96DAC541-7B7A-43D3-8B79-37D633B846F1}">
                  <asvg:svgBlip xmlns:asvg="http://schemas.microsoft.com/office/drawing/2016/SVG/main" r:embed="rId7"/>
                </a:ext>
              </a:extLst>
            </a:blip>
            <a:stretch>
              <a:fillRect l="0" t="0" r="-86372" b="0"/>
            </a:stretch>
          </a:blipFill>
        </p:spPr>
      </p:sp>
      <p:sp>
        <p:nvSpPr>
          <p:cNvPr name="Freeform 13" id="13"/>
          <p:cNvSpPr/>
          <p:nvPr/>
        </p:nvSpPr>
        <p:spPr>
          <a:xfrm flipH="false" flipV="false" rot="-5400000">
            <a:off x="12806729" y="4425777"/>
            <a:ext cx="5011278" cy="5586814"/>
          </a:xfrm>
          <a:custGeom>
            <a:avLst/>
            <a:gdLst/>
            <a:ahLst/>
            <a:cxnLst/>
            <a:rect r="r" b="b" t="t" l="l"/>
            <a:pathLst>
              <a:path h="5586814" w="5011278">
                <a:moveTo>
                  <a:pt x="0" y="0"/>
                </a:moveTo>
                <a:lnTo>
                  <a:pt x="5011279" y="0"/>
                </a:lnTo>
                <a:lnTo>
                  <a:pt x="5011279" y="5586815"/>
                </a:lnTo>
                <a:lnTo>
                  <a:pt x="0" y="5586815"/>
                </a:lnTo>
                <a:lnTo>
                  <a:pt x="0" y="0"/>
                </a:lnTo>
                <a:close/>
              </a:path>
            </a:pathLst>
          </a:custGeom>
          <a:blipFill>
            <a:blip r:embed="rId6">
              <a:extLst>
                <a:ext uri="{96DAC541-7B7A-43D3-8B79-37D633B846F1}">
                  <asvg:svgBlip xmlns:asvg="http://schemas.microsoft.com/office/drawing/2016/SVG/main" r:embed="rId7"/>
                </a:ext>
              </a:extLst>
            </a:blip>
            <a:stretch>
              <a:fillRect l="0" t="0" r="-86372" b="0"/>
            </a:stretch>
          </a:blipFill>
        </p:spPr>
      </p:sp>
      <p:sp>
        <p:nvSpPr>
          <p:cNvPr name="TextBox 14" id="14"/>
          <p:cNvSpPr txBox="true"/>
          <p:nvPr/>
        </p:nvSpPr>
        <p:spPr>
          <a:xfrm rot="0">
            <a:off x="6926522" y="791851"/>
            <a:ext cx="4868845" cy="2491104"/>
          </a:xfrm>
          <a:prstGeom prst="rect">
            <a:avLst/>
          </a:prstGeom>
        </p:spPr>
        <p:txBody>
          <a:bodyPr anchor="t" rtlCol="false" tIns="0" lIns="0" bIns="0" rIns="0">
            <a:spAutoFit/>
          </a:bodyPr>
          <a:lstStyle/>
          <a:p>
            <a:pPr algn="ctr">
              <a:lnSpc>
                <a:spcPts val="3920"/>
              </a:lnSpc>
            </a:pPr>
            <a:r>
              <a:rPr lang="en-US" sz="2800">
                <a:solidFill>
                  <a:srgbClr val="4E5248"/>
                </a:solidFill>
                <a:latin typeface="UID มนตรา บาง Bold"/>
              </a:rPr>
              <a:t>CUSTOMER DEVELOPMENT EXECUTIVE</a:t>
            </a:r>
          </a:p>
          <a:p>
            <a:pPr algn="ctr">
              <a:lnSpc>
                <a:spcPts val="3920"/>
              </a:lnSpc>
            </a:pPr>
            <a:r>
              <a:rPr lang="en-US" sz="2800">
                <a:solidFill>
                  <a:srgbClr val="4E5248"/>
                </a:solidFill>
                <a:latin typeface="UID มนตรา บาง"/>
              </a:rPr>
              <a:t>PT PARAGON TECHNOLOGY AND INNOVATION</a:t>
            </a:r>
          </a:p>
          <a:p>
            <a:pPr algn="ctr">
              <a:lnSpc>
                <a:spcPts val="3920"/>
              </a:lnSpc>
            </a:pPr>
            <a:r>
              <a:rPr lang="en-US" sz="2800">
                <a:solidFill>
                  <a:srgbClr val="4E5248"/>
                </a:solidFill>
                <a:latin typeface="UID มนตรา บาง"/>
              </a:rPr>
              <a:t>2017-2020</a:t>
            </a:r>
          </a:p>
        </p:txBody>
      </p:sp>
      <p:sp>
        <p:nvSpPr>
          <p:cNvPr name="TextBox 15" id="15"/>
          <p:cNvSpPr txBox="true"/>
          <p:nvPr/>
        </p:nvSpPr>
        <p:spPr>
          <a:xfrm rot="0">
            <a:off x="6926522" y="3672639"/>
            <a:ext cx="4868845" cy="5034915"/>
          </a:xfrm>
          <a:prstGeom prst="rect">
            <a:avLst/>
          </a:prstGeom>
        </p:spPr>
        <p:txBody>
          <a:bodyPr anchor="t" rtlCol="false" tIns="0" lIns="0" bIns="0" rIns="0">
            <a:spAutoFit/>
          </a:bodyPr>
          <a:lstStyle/>
          <a:p>
            <a:pPr algn="ctr" marL="518160" indent="-259080" lvl="1">
              <a:lnSpc>
                <a:spcPts val="3359"/>
              </a:lnSpc>
              <a:buFont typeface="Arial"/>
              <a:buChar char="•"/>
            </a:pPr>
            <a:r>
              <a:rPr lang="en-US" sz="2400">
                <a:solidFill>
                  <a:srgbClr val="4E5248"/>
                </a:solidFill>
                <a:latin typeface="UID มนตรา บาง"/>
              </a:rPr>
              <a:t>Enrich </a:t>
            </a:r>
            <a:r>
              <a:rPr lang="en-US" sz="2400">
                <a:solidFill>
                  <a:srgbClr val="4E5248"/>
                </a:solidFill>
                <a:latin typeface="UID มนตรา บาง Bold"/>
              </a:rPr>
              <a:t>b</a:t>
            </a:r>
            <a:r>
              <a:rPr lang="en-US" sz="2400">
                <a:solidFill>
                  <a:srgbClr val="4E5248"/>
                </a:solidFill>
                <a:latin typeface="UID มนตรา บาง Bold"/>
              </a:rPr>
              <a:t>usiness acumen </a:t>
            </a:r>
            <a:r>
              <a:rPr lang="en-US" sz="2400">
                <a:solidFill>
                  <a:srgbClr val="4E5248"/>
                </a:solidFill>
                <a:latin typeface="UID มนตรา บาง"/>
              </a:rPr>
              <a:t>by doing market and business research with customer</a:t>
            </a:r>
          </a:p>
          <a:p>
            <a:pPr algn="ctr" marL="518160" indent="-259080" lvl="1">
              <a:lnSpc>
                <a:spcPts val="3359"/>
              </a:lnSpc>
              <a:buFont typeface="Arial"/>
              <a:buChar char="•"/>
            </a:pPr>
            <a:r>
              <a:rPr lang="en-US" sz="2400">
                <a:solidFill>
                  <a:srgbClr val="4E5248"/>
                </a:solidFill>
                <a:latin typeface="UID มนตรา บาง"/>
              </a:rPr>
              <a:t>Negotiate, maintain and build long term relationship with customer</a:t>
            </a:r>
          </a:p>
          <a:p>
            <a:pPr algn="ctr" marL="518160" indent="-259080" lvl="1">
              <a:lnSpc>
                <a:spcPts val="3359"/>
              </a:lnSpc>
              <a:buFont typeface="Arial"/>
              <a:buChar char="•"/>
            </a:pPr>
            <a:r>
              <a:rPr lang="en-US" sz="2400">
                <a:solidFill>
                  <a:srgbClr val="4E5248"/>
                </a:solidFill>
                <a:latin typeface="UID มนตรา บาง"/>
              </a:rPr>
              <a:t>Le</a:t>
            </a:r>
            <a:r>
              <a:rPr lang="en-US" sz="2400">
                <a:solidFill>
                  <a:srgbClr val="4E5248"/>
                </a:solidFill>
                <a:latin typeface="UID มนตรา บาง"/>
              </a:rPr>
              <a:t>ad sales team to achieve sales target</a:t>
            </a:r>
          </a:p>
          <a:p>
            <a:pPr algn="ctr" marL="518160" indent="-259080" lvl="1">
              <a:lnSpc>
                <a:spcPts val="3359"/>
              </a:lnSpc>
              <a:buFont typeface="Arial"/>
              <a:buChar char="•"/>
            </a:pPr>
            <a:r>
              <a:rPr lang="en-US" sz="2400">
                <a:solidFill>
                  <a:srgbClr val="4E5248"/>
                </a:solidFill>
                <a:latin typeface="UID มนตรา บาง"/>
              </a:rPr>
              <a:t>In charge of distribution and sales of Wardah, Make Over, Emina, and Putri</a:t>
            </a:r>
          </a:p>
          <a:p>
            <a:pPr algn="ctr">
              <a:lnSpc>
                <a:spcPts val="3359"/>
              </a:lnSpc>
            </a:pPr>
          </a:p>
        </p:txBody>
      </p:sp>
      <p:sp>
        <p:nvSpPr>
          <p:cNvPr name="Freeform 16" id="16"/>
          <p:cNvSpPr/>
          <p:nvPr/>
        </p:nvSpPr>
        <p:spPr>
          <a:xfrm flipH="false" flipV="false" rot="-5400000">
            <a:off x="12824907" y="-5752"/>
            <a:ext cx="4974923" cy="5586814"/>
          </a:xfrm>
          <a:custGeom>
            <a:avLst/>
            <a:gdLst/>
            <a:ahLst/>
            <a:cxnLst/>
            <a:rect r="r" b="b" t="t" l="l"/>
            <a:pathLst>
              <a:path h="5586814" w="4974923">
                <a:moveTo>
                  <a:pt x="0" y="0"/>
                </a:moveTo>
                <a:lnTo>
                  <a:pt x="4974923" y="0"/>
                </a:lnTo>
                <a:lnTo>
                  <a:pt x="4974923" y="5586815"/>
                </a:lnTo>
                <a:lnTo>
                  <a:pt x="0" y="5586815"/>
                </a:lnTo>
                <a:lnTo>
                  <a:pt x="0" y="0"/>
                </a:lnTo>
                <a:close/>
              </a:path>
            </a:pathLst>
          </a:custGeom>
          <a:blipFill>
            <a:blip r:embed="rId6">
              <a:extLst>
                <a:ext uri="{96DAC541-7B7A-43D3-8B79-37D633B846F1}">
                  <asvg:svgBlip xmlns:asvg="http://schemas.microsoft.com/office/drawing/2016/SVG/main" r:embed="rId7"/>
                </a:ext>
              </a:extLst>
            </a:blip>
            <a:stretch>
              <a:fillRect l="-87734" t="0" r="0" b="0"/>
            </a:stretch>
          </a:blipFill>
        </p:spPr>
      </p:sp>
      <p:sp>
        <p:nvSpPr>
          <p:cNvPr name="TextBox 17" id="17"/>
          <p:cNvSpPr txBox="true"/>
          <p:nvPr/>
        </p:nvSpPr>
        <p:spPr>
          <a:xfrm rot="0">
            <a:off x="12880911" y="1362492"/>
            <a:ext cx="4868845" cy="5454015"/>
          </a:xfrm>
          <a:prstGeom prst="rect">
            <a:avLst/>
          </a:prstGeom>
        </p:spPr>
        <p:txBody>
          <a:bodyPr anchor="t" rtlCol="false" tIns="0" lIns="0" bIns="0" rIns="0">
            <a:spAutoFit/>
          </a:bodyPr>
          <a:lstStyle/>
          <a:p>
            <a:pPr algn="ctr">
              <a:lnSpc>
                <a:spcPts val="3359"/>
              </a:lnSpc>
            </a:pPr>
            <a:r>
              <a:rPr lang="en-US" sz="2400">
                <a:solidFill>
                  <a:srgbClr val="4E5248"/>
                </a:solidFill>
                <a:latin typeface="UID มนตรา บาง"/>
              </a:rPr>
              <a:t>Completed</a:t>
            </a:r>
            <a:r>
              <a:rPr lang="en-US" sz="2400">
                <a:solidFill>
                  <a:srgbClr val="4E5248"/>
                </a:solidFill>
                <a:latin typeface="UID มนตรา บาง"/>
              </a:rPr>
              <a:t> : </a:t>
            </a:r>
          </a:p>
          <a:p>
            <a:pPr algn="ctr" marL="518160" indent="-259080" lvl="1">
              <a:lnSpc>
                <a:spcPts val="3359"/>
              </a:lnSpc>
              <a:buFont typeface="Arial"/>
              <a:buChar char="•"/>
            </a:pPr>
            <a:r>
              <a:rPr lang="en-US" sz="2400">
                <a:solidFill>
                  <a:srgbClr val="4E5248"/>
                </a:solidFill>
                <a:latin typeface="UID มนตรา บาง"/>
              </a:rPr>
              <a:t>Live Project Food Delivery App Data Analysis by HiCounselor (2023). Tools : Python, MySQL</a:t>
            </a:r>
          </a:p>
          <a:p>
            <a:pPr algn="ctr" marL="518160" indent="-259080" lvl="1">
              <a:lnSpc>
                <a:spcPts val="3359"/>
              </a:lnSpc>
              <a:buFont typeface="Arial"/>
              <a:buChar char="•"/>
            </a:pPr>
            <a:r>
              <a:rPr lang="en-US" sz="2400">
                <a:solidFill>
                  <a:srgbClr val="4E5248"/>
                </a:solidFill>
                <a:latin typeface="UID มนตรา บาง"/>
              </a:rPr>
              <a:t>Analyzing Spotify and Youtube Data by Hicounselor (2023). Tools : Python, MySQL </a:t>
            </a:r>
          </a:p>
          <a:p>
            <a:pPr algn="ctr" marL="518160" indent="-259080" lvl="1">
              <a:lnSpc>
                <a:spcPts val="3359"/>
              </a:lnSpc>
              <a:buFont typeface="Arial"/>
              <a:buChar char="•"/>
            </a:pPr>
            <a:r>
              <a:rPr lang="en-US" sz="2400">
                <a:solidFill>
                  <a:srgbClr val="4E5248"/>
                </a:solidFill>
                <a:latin typeface="UID มนตรา บาง"/>
              </a:rPr>
              <a:t>Translating business queries into SQL and build Sales Dashboard by Revou (2022). Tools : SQL Server Management Studio, Power BI</a:t>
            </a:r>
          </a:p>
          <a:p>
            <a:pPr algn="ctr">
              <a:lnSpc>
                <a:spcPts val="3359"/>
              </a:lnSpc>
            </a:pPr>
          </a:p>
        </p:txBody>
      </p:sp>
      <p:sp>
        <p:nvSpPr>
          <p:cNvPr name="TextBox 18" id="18"/>
          <p:cNvSpPr txBox="true"/>
          <p:nvPr/>
        </p:nvSpPr>
        <p:spPr>
          <a:xfrm rot="0">
            <a:off x="14040930" y="431565"/>
            <a:ext cx="2542877" cy="768198"/>
          </a:xfrm>
          <a:prstGeom prst="rect">
            <a:avLst/>
          </a:prstGeom>
        </p:spPr>
        <p:txBody>
          <a:bodyPr anchor="t" rtlCol="false" tIns="0" lIns="0" bIns="0" rIns="0">
            <a:spAutoFit/>
          </a:bodyPr>
          <a:lstStyle/>
          <a:p>
            <a:pPr algn="ctr">
              <a:lnSpc>
                <a:spcPts val="5958"/>
              </a:lnSpc>
              <a:spcBef>
                <a:spcPct val="0"/>
              </a:spcBef>
            </a:pPr>
            <a:r>
              <a:rPr lang="en-US" sz="4256">
                <a:solidFill>
                  <a:srgbClr val="4E5248"/>
                </a:solidFill>
                <a:latin typeface="UID มนตรา บาง"/>
              </a:rPr>
              <a:t>PROJECTS </a:t>
            </a:r>
          </a:p>
        </p:txBody>
      </p:sp>
      <p:sp>
        <p:nvSpPr>
          <p:cNvPr name="TextBox 19" id="19"/>
          <p:cNvSpPr txBox="true"/>
          <p:nvPr/>
        </p:nvSpPr>
        <p:spPr>
          <a:xfrm rot="0">
            <a:off x="14181189" y="6692682"/>
            <a:ext cx="2268289" cy="768198"/>
          </a:xfrm>
          <a:prstGeom prst="rect">
            <a:avLst/>
          </a:prstGeom>
        </p:spPr>
        <p:txBody>
          <a:bodyPr anchor="t" rtlCol="false" tIns="0" lIns="0" bIns="0" rIns="0">
            <a:spAutoFit/>
          </a:bodyPr>
          <a:lstStyle/>
          <a:p>
            <a:pPr algn="ctr">
              <a:lnSpc>
                <a:spcPts val="5958"/>
              </a:lnSpc>
              <a:spcBef>
                <a:spcPct val="0"/>
              </a:spcBef>
            </a:pPr>
            <a:r>
              <a:rPr lang="en-US" sz="4256">
                <a:solidFill>
                  <a:srgbClr val="4E5248"/>
                </a:solidFill>
                <a:latin typeface="UID มนตรา บาง"/>
              </a:rPr>
              <a:t>COURSES</a:t>
            </a:r>
          </a:p>
        </p:txBody>
      </p:sp>
      <p:sp>
        <p:nvSpPr>
          <p:cNvPr name="TextBox 20" id="20"/>
          <p:cNvSpPr txBox="true"/>
          <p:nvPr/>
        </p:nvSpPr>
        <p:spPr>
          <a:xfrm rot="0">
            <a:off x="12880911" y="7623609"/>
            <a:ext cx="4868845" cy="2101215"/>
          </a:xfrm>
          <a:prstGeom prst="rect">
            <a:avLst/>
          </a:prstGeom>
        </p:spPr>
        <p:txBody>
          <a:bodyPr anchor="t" rtlCol="false" tIns="0" lIns="0" bIns="0" rIns="0">
            <a:spAutoFit/>
          </a:bodyPr>
          <a:lstStyle/>
          <a:p>
            <a:pPr algn="ctr" marL="518160" indent="-259080" lvl="1">
              <a:lnSpc>
                <a:spcPts val="3359"/>
              </a:lnSpc>
              <a:buFont typeface="Arial"/>
              <a:buChar char="•"/>
            </a:pPr>
            <a:r>
              <a:rPr lang="en-US" sz="2400">
                <a:solidFill>
                  <a:srgbClr val="4E5248"/>
                </a:solidFill>
                <a:latin typeface="UID มนตรา บาง"/>
              </a:rPr>
              <a:t>Introduction to Data Analytics by Revou, November 2022</a:t>
            </a:r>
          </a:p>
          <a:p>
            <a:pPr algn="ctr" marL="518160" indent="-259080" lvl="1">
              <a:lnSpc>
                <a:spcPts val="3359"/>
              </a:lnSpc>
              <a:buFont typeface="Arial"/>
              <a:buChar char="•"/>
            </a:pPr>
            <a:r>
              <a:rPr lang="en-US" sz="2400">
                <a:solidFill>
                  <a:srgbClr val="4E5248"/>
                </a:solidFill>
                <a:latin typeface="UID มนตรา บาง"/>
              </a:rPr>
              <a:t>Data analytics by Coursera Google</a:t>
            </a:r>
          </a:p>
          <a:p>
            <a:pPr algn="just">
              <a:lnSpc>
                <a:spcPts val="33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CDB8C"/>
        </a:solidFill>
      </p:bgPr>
    </p:bg>
    <p:spTree>
      <p:nvGrpSpPr>
        <p:cNvPr id="1" name=""/>
        <p:cNvGrpSpPr/>
        <p:nvPr/>
      </p:nvGrpSpPr>
      <p:grpSpPr>
        <a:xfrm>
          <a:off x="0" y="0"/>
          <a:ext cx="0" cy="0"/>
          <a:chOff x="0" y="0"/>
          <a:chExt cx="0" cy="0"/>
        </a:xfrm>
      </p:grpSpPr>
      <p:grpSp>
        <p:nvGrpSpPr>
          <p:cNvPr name="Group 2" id="2"/>
          <p:cNvGrpSpPr/>
          <p:nvPr/>
        </p:nvGrpSpPr>
        <p:grpSpPr>
          <a:xfrm rot="0">
            <a:off x="914400" y="1028700"/>
            <a:ext cx="16344900" cy="8229600"/>
            <a:chOff x="0" y="0"/>
            <a:chExt cx="21793200" cy="10972800"/>
          </a:xfrm>
        </p:grpSpPr>
        <p:sp>
          <p:nvSpPr>
            <p:cNvPr name="Freeform 3" id="3"/>
            <p:cNvSpPr/>
            <p:nvPr/>
          </p:nvSpPr>
          <p:spPr>
            <a:xfrm flipH="false" flipV="false" rot="0">
              <a:off x="18599227" y="0"/>
              <a:ext cx="3193973" cy="10972800"/>
            </a:xfrm>
            <a:custGeom>
              <a:avLst/>
              <a:gdLst/>
              <a:ahLst/>
              <a:cxnLst/>
              <a:rect r="r" b="b" t="t" l="l"/>
              <a:pathLst>
                <a:path h="10972800" w="3193973">
                  <a:moveTo>
                    <a:pt x="0" y="0"/>
                  </a:moveTo>
                  <a:lnTo>
                    <a:pt x="3193973" y="0"/>
                  </a:lnTo>
                  <a:lnTo>
                    <a:pt x="3193973" y="10972800"/>
                  </a:lnTo>
                  <a:lnTo>
                    <a:pt x="0" y="10972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243547" t="0" r="0" b="0"/>
              </a:stretch>
            </a:blipFill>
          </p:spPr>
        </p:sp>
        <p:sp>
          <p:nvSpPr>
            <p:cNvPr name="Freeform 4" id="4"/>
            <p:cNvSpPr/>
            <p:nvPr/>
          </p:nvSpPr>
          <p:spPr>
            <a:xfrm flipH="false" flipV="false" rot="0">
              <a:off x="8970611"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true" flipV="true" rot="-8307190">
            <a:off x="90952" y="227015"/>
            <a:ext cx="1914084" cy="3348251"/>
          </a:xfrm>
          <a:custGeom>
            <a:avLst/>
            <a:gdLst/>
            <a:ahLst/>
            <a:cxnLst/>
            <a:rect r="r" b="b" t="t" l="l"/>
            <a:pathLst>
              <a:path h="3348251" w="1914084">
                <a:moveTo>
                  <a:pt x="1914084" y="3348251"/>
                </a:moveTo>
                <a:lnTo>
                  <a:pt x="0" y="3348251"/>
                </a:lnTo>
                <a:lnTo>
                  <a:pt x="0" y="0"/>
                </a:lnTo>
                <a:lnTo>
                  <a:pt x="1914084" y="0"/>
                </a:lnTo>
                <a:lnTo>
                  <a:pt x="1914084" y="3348251"/>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5482014" y="2317819"/>
            <a:ext cx="4010876" cy="1676415"/>
            <a:chOff x="0" y="0"/>
            <a:chExt cx="5347834" cy="2235220"/>
          </a:xfrm>
        </p:grpSpPr>
        <p:sp>
          <p:nvSpPr>
            <p:cNvPr name="Freeform 8" id="8"/>
            <p:cNvSpPr/>
            <p:nvPr/>
          </p:nvSpPr>
          <p:spPr>
            <a:xfrm flipH="false" flipV="false" rot="0">
              <a:off x="0" y="0"/>
              <a:ext cx="3736689" cy="2235220"/>
            </a:xfrm>
            <a:custGeom>
              <a:avLst/>
              <a:gdLst/>
              <a:ahLst/>
              <a:cxnLst/>
              <a:rect r="r" b="b" t="t" l="l"/>
              <a:pathLst>
                <a:path h="2235220" w="3736689">
                  <a:moveTo>
                    <a:pt x="0" y="0"/>
                  </a:moveTo>
                  <a:lnTo>
                    <a:pt x="3736689" y="0"/>
                  </a:lnTo>
                  <a:lnTo>
                    <a:pt x="3736689" y="2235220"/>
                  </a:lnTo>
                  <a:lnTo>
                    <a:pt x="0" y="22352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159150" y="0"/>
              <a:ext cx="3188684" cy="2235220"/>
            </a:xfrm>
            <a:custGeom>
              <a:avLst/>
              <a:gdLst/>
              <a:ahLst/>
              <a:cxnLst/>
              <a:rect r="r" b="b" t="t" l="l"/>
              <a:pathLst>
                <a:path h="2235220" w="3188684">
                  <a:moveTo>
                    <a:pt x="0" y="0"/>
                  </a:moveTo>
                  <a:lnTo>
                    <a:pt x="3188684" y="0"/>
                  </a:lnTo>
                  <a:lnTo>
                    <a:pt x="3188684" y="2235220"/>
                  </a:lnTo>
                  <a:lnTo>
                    <a:pt x="0" y="2235220"/>
                  </a:lnTo>
                  <a:lnTo>
                    <a:pt x="0" y="0"/>
                  </a:lnTo>
                  <a:close/>
                </a:path>
              </a:pathLst>
            </a:custGeom>
            <a:blipFill>
              <a:blip r:embed="rId6">
                <a:extLst>
                  <a:ext uri="{96DAC541-7B7A-43D3-8B79-37D633B846F1}">
                    <asvg:svgBlip xmlns:asvg="http://schemas.microsoft.com/office/drawing/2016/SVG/main" r:embed="rId7"/>
                  </a:ext>
                </a:extLst>
              </a:blip>
              <a:stretch>
                <a:fillRect l="-17185" t="0" r="0" b="0"/>
              </a:stretch>
            </a:blipFill>
          </p:spPr>
        </p:sp>
      </p:grpSp>
      <p:sp>
        <p:nvSpPr>
          <p:cNvPr name="Freeform 10" id="10"/>
          <p:cNvSpPr/>
          <p:nvPr/>
        </p:nvSpPr>
        <p:spPr>
          <a:xfrm flipH="false" flipV="true" rot="8995053">
            <a:off x="16418924" y="267678"/>
            <a:ext cx="1914084" cy="3348251"/>
          </a:xfrm>
          <a:custGeom>
            <a:avLst/>
            <a:gdLst/>
            <a:ahLst/>
            <a:cxnLst/>
            <a:rect r="r" b="b" t="t" l="l"/>
            <a:pathLst>
              <a:path h="3348251" w="1914084">
                <a:moveTo>
                  <a:pt x="0" y="3348251"/>
                </a:moveTo>
                <a:lnTo>
                  <a:pt x="1914083" y="3348251"/>
                </a:lnTo>
                <a:lnTo>
                  <a:pt x="1914083" y="0"/>
                </a:lnTo>
                <a:lnTo>
                  <a:pt x="0" y="0"/>
                </a:lnTo>
                <a:lnTo>
                  <a:pt x="0" y="334825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67168" y="2317819"/>
            <a:ext cx="5214847" cy="7708763"/>
          </a:xfrm>
          <a:custGeom>
            <a:avLst/>
            <a:gdLst/>
            <a:ahLst/>
            <a:cxnLst/>
            <a:rect r="r" b="b" t="t" l="l"/>
            <a:pathLst>
              <a:path h="7708763" w="5214847">
                <a:moveTo>
                  <a:pt x="0" y="0"/>
                </a:moveTo>
                <a:lnTo>
                  <a:pt x="5214846" y="0"/>
                </a:lnTo>
                <a:lnTo>
                  <a:pt x="5214846" y="7708762"/>
                </a:lnTo>
                <a:lnTo>
                  <a:pt x="0" y="7708762"/>
                </a:lnTo>
                <a:lnTo>
                  <a:pt x="0" y="0"/>
                </a:lnTo>
                <a:close/>
              </a:path>
            </a:pathLst>
          </a:custGeom>
          <a:blipFill>
            <a:blip r:embed="rId8"/>
            <a:stretch>
              <a:fillRect l="0" t="-315" r="-630" b="-315"/>
            </a:stretch>
          </a:blipFill>
        </p:spPr>
      </p:sp>
      <p:sp>
        <p:nvSpPr>
          <p:cNvPr name="Freeform 12" id="12"/>
          <p:cNvSpPr/>
          <p:nvPr/>
        </p:nvSpPr>
        <p:spPr>
          <a:xfrm flipH="false" flipV="false" rot="0">
            <a:off x="5696627" y="3074691"/>
            <a:ext cx="9342602" cy="2464613"/>
          </a:xfrm>
          <a:custGeom>
            <a:avLst/>
            <a:gdLst/>
            <a:ahLst/>
            <a:cxnLst/>
            <a:rect r="r" b="b" t="t" l="l"/>
            <a:pathLst>
              <a:path h="2464613" w="9342602">
                <a:moveTo>
                  <a:pt x="0" y="0"/>
                </a:moveTo>
                <a:lnTo>
                  <a:pt x="9342602" y="0"/>
                </a:lnTo>
                <a:lnTo>
                  <a:pt x="9342602" y="2464612"/>
                </a:lnTo>
                <a:lnTo>
                  <a:pt x="0" y="2464612"/>
                </a:lnTo>
                <a:lnTo>
                  <a:pt x="0" y="0"/>
                </a:lnTo>
                <a:close/>
              </a:path>
            </a:pathLst>
          </a:custGeom>
          <a:blipFill>
            <a:blip r:embed="rId9"/>
            <a:stretch>
              <a:fillRect l="0" t="0" r="0" b="0"/>
            </a:stretch>
          </a:blipFill>
        </p:spPr>
      </p:sp>
      <p:sp>
        <p:nvSpPr>
          <p:cNvPr name="Freeform 13" id="13"/>
          <p:cNvSpPr/>
          <p:nvPr/>
        </p:nvSpPr>
        <p:spPr>
          <a:xfrm flipH="false" flipV="false" rot="0">
            <a:off x="6942907" y="6517005"/>
            <a:ext cx="10316393" cy="2347324"/>
          </a:xfrm>
          <a:custGeom>
            <a:avLst/>
            <a:gdLst/>
            <a:ahLst/>
            <a:cxnLst/>
            <a:rect r="r" b="b" t="t" l="l"/>
            <a:pathLst>
              <a:path h="2347324" w="10316393">
                <a:moveTo>
                  <a:pt x="0" y="0"/>
                </a:moveTo>
                <a:lnTo>
                  <a:pt x="10316393" y="0"/>
                </a:lnTo>
                <a:lnTo>
                  <a:pt x="10316393" y="2347324"/>
                </a:lnTo>
                <a:lnTo>
                  <a:pt x="0" y="2347324"/>
                </a:lnTo>
                <a:lnTo>
                  <a:pt x="0" y="0"/>
                </a:lnTo>
                <a:close/>
              </a:path>
            </a:pathLst>
          </a:custGeom>
          <a:blipFill>
            <a:blip r:embed="rId10"/>
            <a:stretch>
              <a:fillRect l="0" t="0" r="0" b="0"/>
            </a:stretch>
          </a:blipFill>
        </p:spPr>
      </p:sp>
      <p:sp>
        <p:nvSpPr>
          <p:cNvPr name="TextBox 14" id="14"/>
          <p:cNvSpPr txBox="true"/>
          <p:nvPr/>
        </p:nvSpPr>
        <p:spPr>
          <a:xfrm rot="0">
            <a:off x="3534345" y="107127"/>
            <a:ext cx="10627718" cy="1153703"/>
          </a:xfrm>
          <a:prstGeom prst="rect">
            <a:avLst/>
          </a:prstGeom>
        </p:spPr>
        <p:txBody>
          <a:bodyPr anchor="t" rtlCol="false" tIns="0" lIns="0" bIns="0" rIns="0">
            <a:spAutoFit/>
          </a:bodyPr>
          <a:lstStyle/>
          <a:p>
            <a:pPr algn="ctr">
              <a:lnSpc>
                <a:spcPts val="8540"/>
              </a:lnSpc>
            </a:pPr>
            <a:r>
              <a:rPr lang="en-US" sz="6100">
                <a:solidFill>
                  <a:srgbClr val="4E5248"/>
                </a:solidFill>
                <a:latin typeface="UID ในตำนาน Bold"/>
              </a:rPr>
              <a:t>DATASET : CUSTOMER SPENDING</a:t>
            </a:r>
          </a:p>
        </p:txBody>
      </p:sp>
      <p:sp>
        <p:nvSpPr>
          <p:cNvPr name="TextBox 15" id="15"/>
          <p:cNvSpPr txBox="true"/>
          <p:nvPr/>
        </p:nvSpPr>
        <p:spPr>
          <a:xfrm rot="0">
            <a:off x="1549593" y="1197044"/>
            <a:ext cx="15205979" cy="1422400"/>
          </a:xfrm>
          <a:prstGeom prst="rect">
            <a:avLst/>
          </a:prstGeom>
        </p:spPr>
        <p:txBody>
          <a:bodyPr anchor="t" rtlCol="false" tIns="0" lIns="0" bIns="0" rIns="0">
            <a:spAutoFit/>
          </a:bodyPr>
          <a:lstStyle/>
          <a:p>
            <a:pPr algn="ctr">
              <a:lnSpc>
                <a:spcPts val="5599"/>
              </a:lnSpc>
            </a:pPr>
            <a:r>
              <a:rPr lang="en-US" sz="3999">
                <a:solidFill>
                  <a:srgbClr val="4E5248"/>
                </a:solidFill>
                <a:latin typeface="UID มนตรา บาง"/>
              </a:rPr>
              <a:t>Data cleaning and analysis phase :</a:t>
            </a:r>
          </a:p>
          <a:p>
            <a:pPr algn="ctr" marL="863599" indent="-431800" lvl="1">
              <a:lnSpc>
                <a:spcPts val="5599"/>
              </a:lnSpc>
              <a:buFont typeface="Arial"/>
              <a:buChar char="•"/>
            </a:pPr>
          </a:p>
        </p:txBody>
      </p:sp>
      <p:sp>
        <p:nvSpPr>
          <p:cNvPr name="TextBox 16" id="16"/>
          <p:cNvSpPr txBox="true"/>
          <p:nvPr/>
        </p:nvSpPr>
        <p:spPr>
          <a:xfrm rot="0">
            <a:off x="-4293850" y="5770245"/>
            <a:ext cx="14661778" cy="746760"/>
          </a:xfrm>
          <a:prstGeom prst="rect">
            <a:avLst/>
          </a:prstGeom>
        </p:spPr>
        <p:txBody>
          <a:bodyPr anchor="t" rtlCol="false" tIns="0" lIns="0" bIns="0" rIns="0">
            <a:spAutoFit/>
          </a:bodyPr>
          <a:lstStyle/>
          <a:p>
            <a:pPr algn="ctr">
              <a:lnSpc>
                <a:spcPts val="2940"/>
              </a:lnSpc>
            </a:pPr>
            <a:r>
              <a:rPr lang="en-US" sz="2100">
                <a:solidFill>
                  <a:srgbClr val="4E5248"/>
                </a:solidFill>
                <a:latin typeface="UID มนตรา บาง"/>
              </a:rPr>
              <a:t>Creating histogram plot </a:t>
            </a:r>
          </a:p>
          <a:p>
            <a:pPr algn="ctr">
              <a:lnSpc>
                <a:spcPts val="2940"/>
              </a:lnSpc>
            </a:pPr>
            <a:r>
              <a:rPr lang="en-US" sz="2100">
                <a:solidFill>
                  <a:srgbClr val="4E5248"/>
                </a:solidFill>
                <a:latin typeface="UID มนตรา บาง"/>
              </a:rPr>
              <a:t>to see the distribution of the dataset</a:t>
            </a:r>
          </a:p>
        </p:txBody>
      </p:sp>
      <p:sp>
        <p:nvSpPr>
          <p:cNvPr name="TextBox 17" id="17"/>
          <p:cNvSpPr txBox="true"/>
          <p:nvPr/>
        </p:nvSpPr>
        <p:spPr>
          <a:xfrm rot="0">
            <a:off x="0" y="2401789"/>
            <a:ext cx="14661778" cy="441325"/>
          </a:xfrm>
          <a:prstGeom prst="rect">
            <a:avLst/>
          </a:prstGeom>
        </p:spPr>
        <p:txBody>
          <a:bodyPr anchor="t" rtlCol="false" tIns="0" lIns="0" bIns="0" rIns="0">
            <a:spAutoFit/>
          </a:bodyPr>
          <a:lstStyle/>
          <a:p>
            <a:pPr algn="ctr">
              <a:lnSpc>
                <a:spcPts val="3499"/>
              </a:lnSpc>
            </a:pPr>
            <a:r>
              <a:rPr lang="en-US" sz="2499">
                <a:solidFill>
                  <a:srgbClr val="4E5248"/>
                </a:solidFill>
                <a:latin typeface="UID มนตรา บาง"/>
              </a:rPr>
              <a:t>Correlation Analysis</a:t>
            </a:r>
          </a:p>
        </p:txBody>
      </p:sp>
      <p:sp>
        <p:nvSpPr>
          <p:cNvPr name="TextBox 18" id="18"/>
          <p:cNvSpPr txBox="true"/>
          <p:nvPr/>
        </p:nvSpPr>
        <p:spPr>
          <a:xfrm rot="0">
            <a:off x="3037039" y="5774154"/>
            <a:ext cx="14661778" cy="441325"/>
          </a:xfrm>
          <a:prstGeom prst="rect">
            <a:avLst/>
          </a:prstGeom>
        </p:spPr>
        <p:txBody>
          <a:bodyPr anchor="t" rtlCol="false" tIns="0" lIns="0" bIns="0" rIns="0">
            <a:spAutoFit/>
          </a:bodyPr>
          <a:lstStyle/>
          <a:p>
            <a:pPr algn="ctr">
              <a:lnSpc>
                <a:spcPts val="3499"/>
              </a:lnSpc>
            </a:pPr>
            <a:r>
              <a:rPr lang="en-US" sz="2499">
                <a:solidFill>
                  <a:srgbClr val="4E5248"/>
                </a:solidFill>
                <a:latin typeface="UID มนตรา บาง"/>
              </a:rPr>
              <a:t>Tools used : Phyton</a:t>
            </a:r>
          </a:p>
        </p:txBody>
      </p:sp>
      <p:sp>
        <p:nvSpPr>
          <p:cNvPr name="TextBox 19" id="19"/>
          <p:cNvSpPr txBox="true"/>
          <p:nvPr/>
        </p:nvSpPr>
        <p:spPr>
          <a:xfrm rot="0">
            <a:off x="7880014" y="9239250"/>
            <a:ext cx="14661778" cy="441325"/>
          </a:xfrm>
          <a:prstGeom prst="rect">
            <a:avLst/>
          </a:prstGeom>
        </p:spPr>
        <p:txBody>
          <a:bodyPr anchor="t" rtlCol="false" tIns="0" lIns="0" bIns="0" rIns="0">
            <a:spAutoFit/>
          </a:bodyPr>
          <a:lstStyle/>
          <a:p>
            <a:pPr algn="ctr">
              <a:lnSpc>
                <a:spcPts val="3499"/>
              </a:lnSpc>
            </a:pPr>
            <a:r>
              <a:rPr lang="en-US" sz="2499">
                <a:solidFill>
                  <a:srgbClr val="4E5248"/>
                </a:solidFill>
                <a:latin typeface="UID มนตรา บาง"/>
              </a:rPr>
              <a:t>Data Source : Customer spending in Kaggle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CDB8C"/>
        </a:solidFill>
      </p:bgPr>
    </p:bg>
    <p:spTree>
      <p:nvGrpSpPr>
        <p:cNvPr id="1" name=""/>
        <p:cNvGrpSpPr/>
        <p:nvPr/>
      </p:nvGrpSpPr>
      <p:grpSpPr>
        <a:xfrm>
          <a:off x="0" y="0"/>
          <a:ext cx="0" cy="0"/>
          <a:chOff x="0" y="0"/>
          <a:chExt cx="0" cy="0"/>
        </a:xfrm>
      </p:grpSpPr>
      <p:grpSp>
        <p:nvGrpSpPr>
          <p:cNvPr name="Group 2" id="2"/>
          <p:cNvGrpSpPr/>
          <p:nvPr/>
        </p:nvGrpSpPr>
        <p:grpSpPr>
          <a:xfrm rot="0">
            <a:off x="914400" y="1028700"/>
            <a:ext cx="16344900" cy="8229600"/>
            <a:chOff x="0" y="0"/>
            <a:chExt cx="21793200" cy="10972800"/>
          </a:xfrm>
        </p:grpSpPr>
        <p:sp>
          <p:nvSpPr>
            <p:cNvPr name="Freeform 3" id="3"/>
            <p:cNvSpPr/>
            <p:nvPr/>
          </p:nvSpPr>
          <p:spPr>
            <a:xfrm flipH="false" flipV="false" rot="0">
              <a:off x="18599227" y="0"/>
              <a:ext cx="3193973" cy="10972800"/>
            </a:xfrm>
            <a:custGeom>
              <a:avLst/>
              <a:gdLst/>
              <a:ahLst/>
              <a:cxnLst/>
              <a:rect r="r" b="b" t="t" l="l"/>
              <a:pathLst>
                <a:path h="10972800" w="3193973">
                  <a:moveTo>
                    <a:pt x="0" y="0"/>
                  </a:moveTo>
                  <a:lnTo>
                    <a:pt x="3193973" y="0"/>
                  </a:lnTo>
                  <a:lnTo>
                    <a:pt x="3193973" y="10972800"/>
                  </a:lnTo>
                  <a:lnTo>
                    <a:pt x="0" y="10972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243547" t="0" r="0" b="0"/>
              </a:stretch>
            </a:blipFill>
          </p:spPr>
        </p:sp>
        <p:sp>
          <p:nvSpPr>
            <p:cNvPr name="Freeform 4" id="4"/>
            <p:cNvSpPr/>
            <p:nvPr/>
          </p:nvSpPr>
          <p:spPr>
            <a:xfrm flipH="false" flipV="false" rot="0">
              <a:off x="8970611"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true" flipV="true" rot="-8307190">
            <a:off x="90952" y="227015"/>
            <a:ext cx="1914084" cy="3348251"/>
          </a:xfrm>
          <a:custGeom>
            <a:avLst/>
            <a:gdLst/>
            <a:ahLst/>
            <a:cxnLst/>
            <a:rect r="r" b="b" t="t" l="l"/>
            <a:pathLst>
              <a:path h="3348251" w="1914084">
                <a:moveTo>
                  <a:pt x="1914084" y="3348251"/>
                </a:moveTo>
                <a:lnTo>
                  <a:pt x="0" y="3348251"/>
                </a:lnTo>
                <a:lnTo>
                  <a:pt x="0" y="0"/>
                </a:lnTo>
                <a:lnTo>
                  <a:pt x="1914084" y="0"/>
                </a:lnTo>
                <a:lnTo>
                  <a:pt x="1914084" y="334825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8995053">
            <a:off x="16418924" y="267678"/>
            <a:ext cx="1914084" cy="3348251"/>
          </a:xfrm>
          <a:custGeom>
            <a:avLst/>
            <a:gdLst/>
            <a:ahLst/>
            <a:cxnLst/>
            <a:rect r="r" b="b" t="t" l="l"/>
            <a:pathLst>
              <a:path h="3348251" w="1914084">
                <a:moveTo>
                  <a:pt x="0" y="3348251"/>
                </a:moveTo>
                <a:lnTo>
                  <a:pt x="1914083" y="3348251"/>
                </a:lnTo>
                <a:lnTo>
                  <a:pt x="1914083" y="0"/>
                </a:lnTo>
                <a:lnTo>
                  <a:pt x="0" y="0"/>
                </a:lnTo>
                <a:lnTo>
                  <a:pt x="0" y="334825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7529" y="1219570"/>
            <a:ext cx="5960179" cy="4399659"/>
          </a:xfrm>
          <a:custGeom>
            <a:avLst/>
            <a:gdLst/>
            <a:ahLst/>
            <a:cxnLst/>
            <a:rect r="r" b="b" t="t" l="l"/>
            <a:pathLst>
              <a:path h="4399659" w="5960179">
                <a:moveTo>
                  <a:pt x="0" y="0"/>
                </a:moveTo>
                <a:lnTo>
                  <a:pt x="5960179" y="0"/>
                </a:lnTo>
                <a:lnTo>
                  <a:pt x="5960179" y="4399660"/>
                </a:lnTo>
                <a:lnTo>
                  <a:pt x="0" y="4399660"/>
                </a:lnTo>
                <a:lnTo>
                  <a:pt x="0" y="0"/>
                </a:lnTo>
                <a:close/>
              </a:path>
            </a:pathLst>
          </a:custGeom>
          <a:blipFill>
            <a:blip r:embed="rId6"/>
            <a:stretch>
              <a:fillRect l="0" t="0" r="0" b="0"/>
            </a:stretch>
          </a:blipFill>
        </p:spPr>
      </p:sp>
      <p:sp>
        <p:nvSpPr>
          <p:cNvPr name="Freeform 9" id="9"/>
          <p:cNvSpPr/>
          <p:nvPr/>
        </p:nvSpPr>
        <p:spPr>
          <a:xfrm flipH="false" flipV="false" rot="0">
            <a:off x="-37529" y="5619230"/>
            <a:ext cx="5824240" cy="4241988"/>
          </a:xfrm>
          <a:custGeom>
            <a:avLst/>
            <a:gdLst/>
            <a:ahLst/>
            <a:cxnLst/>
            <a:rect r="r" b="b" t="t" l="l"/>
            <a:pathLst>
              <a:path h="4241988" w="5824240">
                <a:moveTo>
                  <a:pt x="0" y="0"/>
                </a:moveTo>
                <a:lnTo>
                  <a:pt x="5824240" y="0"/>
                </a:lnTo>
                <a:lnTo>
                  <a:pt x="5824240" y="4241988"/>
                </a:lnTo>
                <a:lnTo>
                  <a:pt x="0" y="4241988"/>
                </a:lnTo>
                <a:lnTo>
                  <a:pt x="0" y="0"/>
                </a:lnTo>
                <a:close/>
              </a:path>
            </a:pathLst>
          </a:custGeom>
          <a:blipFill>
            <a:blip r:embed="rId7"/>
            <a:stretch>
              <a:fillRect l="0" t="0" r="0" b="0"/>
            </a:stretch>
          </a:blipFill>
        </p:spPr>
      </p:sp>
      <p:sp>
        <p:nvSpPr>
          <p:cNvPr name="TextBox 10" id="10"/>
          <p:cNvSpPr txBox="true"/>
          <p:nvPr/>
        </p:nvSpPr>
        <p:spPr>
          <a:xfrm rot="0">
            <a:off x="3561637" y="-125003"/>
            <a:ext cx="10627718" cy="1153703"/>
          </a:xfrm>
          <a:prstGeom prst="rect">
            <a:avLst/>
          </a:prstGeom>
        </p:spPr>
        <p:txBody>
          <a:bodyPr anchor="t" rtlCol="false" tIns="0" lIns="0" bIns="0" rIns="0">
            <a:spAutoFit/>
          </a:bodyPr>
          <a:lstStyle/>
          <a:p>
            <a:pPr algn="ctr">
              <a:lnSpc>
                <a:spcPts val="8540"/>
              </a:lnSpc>
            </a:pPr>
            <a:r>
              <a:rPr lang="en-US" sz="6100">
                <a:solidFill>
                  <a:srgbClr val="4E5248"/>
                </a:solidFill>
                <a:latin typeface="UID ในตำนาน Bold"/>
              </a:rPr>
              <a:t>DATASET : CUSTOMER SPENDING</a:t>
            </a:r>
          </a:p>
        </p:txBody>
      </p:sp>
      <p:sp>
        <p:nvSpPr>
          <p:cNvPr name="Freeform 11" id="11"/>
          <p:cNvSpPr/>
          <p:nvPr/>
        </p:nvSpPr>
        <p:spPr>
          <a:xfrm flipH="false" flipV="false" rot="0">
            <a:off x="10698966" y="1069408"/>
            <a:ext cx="7588270" cy="5601476"/>
          </a:xfrm>
          <a:custGeom>
            <a:avLst/>
            <a:gdLst/>
            <a:ahLst/>
            <a:cxnLst/>
            <a:rect r="r" b="b" t="t" l="l"/>
            <a:pathLst>
              <a:path h="5601476" w="7588270">
                <a:moveTo>
                  <a:pt x="0" y="0"/>
                </a:moveTo>
                <a:lnTo>
                  <a:pt x="7588270" y="0"/>
                </a:lnTo>
                <a:lnTo>
                  <a:pt x="7588270" y="5601476"/>
                </a:lnTo>
                <a:lnTo>
                  <a:pt x="0" y="5601476"/>
                </a:lnTo>
                <a:lnTo>
                  <a:pt x="0" y="0"/>
                </a:lnTo>
                <a:close/>
              </a:path>
            </a:pathLst>
          </a:custGeom>
          <a:blipFill>
            <a:blip r:embed="rId8"/>
            <a:stretch>
              <a:fillRect l="0" t="0" r="0" b="0"/>
            </a:stretch>
          </a:blipFill>
        </p:spPr>
      </p:sp>
      <p:grpSp>
        <p:nvGrpSpPr>
          <p:cNvPr name="Group 12" id="12"/>
          <p:cNvGrpSpPr/>
          <p:nvPr/>
        </p:nvGrpSpPr>
        <p:grpSpPr>
          <a:xfrm rot="0">
            <a:off x="6435135" y="1630257"/>
            <a:ext cx="4010876" cy="1676415"/>
            <a:chOff x="0" y="0"/>
            <a:chExt cx="5347834" cy="2235220"/>
          </a:xfrm>
        </p:grpSpPr>
        <p:sp>
          <p:nvSpPr>
            <p:cNvPr name="Freeform 13" id="13"/>
            <p:cNvSpPr/>
            <p:nvPr/>
          </p:nvSpPr>
          <p:spPr>
            <a:xfrm flipH="false" flipV="false" rot="0">
              <a:off x="0" y="0"/>
              <a:ext cx="3736689" cy="2235220"/>
            </a:xfrm>
            <a:custGeom>
              <a:avLst/>
              <a:gdLst/>
              <a:ahLst/>
              <a:cxnLst/>
              <a:rect r="r" b="b" t="t" l="l"/>
              <a:pathLst>
                <a:path h="2235220" w="3736689">
                  <a:moveTo>
                    <a:pt x="0" y="0"/>
                  </a:moveTo>
                  <a:lnTo>
                    <a:pt x="3736689" y="0"/>
                  </a:lnTo>
                  <a:lnTo>
                    <a:pt x="3736689" y="2235220"/>
                  </a:lnTo>
                  <a:lnTo>
                    <a:pt x="0" y="22352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2159150" y="0"/>
              <a:ext cx="3188684" cy="2235220"/>
            </a:xfrm>
            <a:custGeom>
              <a:avLst/>
              <a:gdLst/>
              <a:ahLst/>
              <a:cxnLst/>
              <a:rect r="r" b="b" t="t" l="l"/>
              <a:pathLst>
                <a:path h="2235220" w="3188684">
                  <a:moveTo>
                    <a:pt x="0" y="0"/>
                  </a:moveTo>
                  <a:lnTo>
                    <a:pt x="3188684" y="0"/>
                  </a:lnTo>
                  <a:lnTo>
                    <a:pt x="3188684" y="2235220"/>
                  </a:lnTo>
                  <a:lnTo>
                    <a:pt x="0" y="2235220"/>
                  </a:lnTo>
                  <a:lnTo>
                    <a:pt x="0" y="0"/>
                  </a:lnTo>
                  <a:close/>
                </a:path>
              </a:pathLst>
            </a:custGeom>
            <a:blipFill>
              <a:blip r:embed="rId9">
                <a:extLst>
                  <a:ext uri="{96DAC541-7B7A-43D3-8B79-37D633B846F1}">
                    <asvg:svgBlip xmlns:asvg="http://schemas.microsoft.com/office/drawing/2016/SVG/main" r:embed="rId10"/>
                  </a:ext>
                </a:extLst>
              </a:blip>
              <a:stretch>
                <a:fillRect l="-17185" t="0" r="0" b="0"/>
              </a:stretch>
            </a:blipFill>
          </p:spPr>
        </p:sp>
      </p:grpSp>
      <p:sp>
        <p:nvSpPr>
          <p:cNvPr name="TextBox 15" id="15"/>
          <p:cNvSpPr txBox="true"/>
          <p:nvPr/>
        </p:nvSpPr>
        <p:spPr>
          <a:xfrm rot="0">
            <a:off x="1109683" y="1875129"/>
            <a:ext cx="14661778" cy="879475"/>
          </a:xfrm>
          <a:prstGeom prst="rect">
            <a:avLst/>
          </a:prstGeom>
        </p:spPr>
        <p:txBody>
          <a:bodyPr anchor="t" rtlCol="false" tIns="0" lIns="0" bIns="0" rIns="0">
            <a:spAutoFit/>
          </a:bodyPr>
          <a:lstStyle/>
          <a:p>
            <a:pPr algn="ctr">
              <a:lnSpc>
                <a:spcPts val="3499"/>
              </a:lnSpc>
            </a:pPr>
            <a:r>
              <a:rPr lang="en-US" sz="2499">
                <a:solidFill>
                  <a:srgbClr val="4E5248"/>
                </a:solidFill>
                <a:latin typeface="UID มนตรา บาง"/>
              </a:rPr>
              <a:t>Exploratory data analysis</a:t>
            </a:r>
          </a:p>
          <a:p>
            <a:pPr algn="ctr">
              <a:lnSpc>
                <a:spcPts val="3499"/>
              </a:lnSpc>
            </a:pPr>
            <a:r>
              <a:rPr lang="en-US" sz="2499">
                <a:solidFill>
                  <a:srgbClr val="4E5248"/>
                </a:solidFill>
                <a:latin typeface="UID มนตรา บาง"/>
              </a:rPr>
              <a:t> using boxplot</a:t>
            </a:r>
          </a:p>
        </p:txBody>
      </p:sp>
      <p:sp>
        <p:nvSpPr>
          <p:cNvPr name="TextBox 16" id="16"/>
          <p:cNvSpPr txBox="true"/>
          <p:nvPr/>
        </p:nvSpPr>
        <p:spPr>
          <a:xfrm rot="0">
            <a:off x="4381468" y="7204284"/>
            <a:ext cx="14661778" cy="1755775"/>
          </a:xfrm>
          <a:prstGeom prst="rect">
            <a:avLst/>
          </a:prstGeom>
        </p:spPr>
        <p:txBody>
          <a:bodyPr anchor="t" rtlCol="false" tIns="0" lIns="0" bIns="0" rIns="0">
            <a:spAutoFit/>
          </a:bodyPr>
          <a:lstStyle/>
          <a:p>
            <a:pPr algn="ctr" marL="539748" indent="-269874" lvl="1">
              <a:lnSpc>
                <a:spcPts val="3499"/>
              </a:lnSpc>
              <a:buFont typeface="Arial"/>
              <a:buChar char="•"/>
            </a:pPr>
            <a:r>
              <a:rPr lang="en-US" sz="2499">
                <a:solidFill>
                  <a:srgbClr val="4E5248"/>
                </a:solidFill>
                <a:latin typeface="UID มนตรา บาง Bold"/>
              </a:rPr>
              <a:t>Gender vs spending and income</a:t>
            </a:r>
          </a:p>
          <a:p>
            <a:pPr algn="ctr">
              <a:lnSpc>
                <a:spcPts val="3499"/>
              </a:lnSpc>
            </a:pPr>
            <a:r>
              <a:rPr lang="en-US" sz="2499">
                <a:solidFill>
                  <a:srgbClr val="4E5248"/>
                </a:solidFill>
                <a:latin typeface="UID มนตรา บาง"/>
              </a:rPr>
              <a:t>Female tends to purchase more than male,</a:t>
            </a:r>
          </a:p>
          <a:p>
            <a:pPr algn="ctr">
              <a:lnSpc>
                <a:spcPts val="3499"/>
              </a:lnSpc>
            </a:pPr>
            <a:r>
              <a:rPr lang="en-US" sz="2499">
                <a:solidFill>
                  <a:srgbClr val="4E5248"/>
                </a:solidFill>
                <a:latin typeface="UID มนตรา บาง"/>
              </a:rPr>
              <a:t>eventhough Male's income is much higher than Female</a:t>
            </a:r>
          </a:p>
          <a:p>
            <a:pPr algn="ctr">
              <a:lnSpc>
                <a:spcPts val="3499"/>
              </a:lnSpc>
            </a:pPr>
            <a:r>
              <a:rPr lang="en-US" sz="2499">
                <a:solidFill>
                  <a:srgbClr val="4E5248"/>
                </a:solidFill>
                <a:latin typeface="UID มนตรา บาง"/>
              </a:rPr>
              <a:t>The higher education of customers more likely affecting the spending </a:t>
            </a:r>
          </a:p>
        </p:txBody>
      </p:sp>
      <p:sp>
        <p:nvSpPr>
          <p:cNvPr name="TextBox 17" id="17"/>
          <p:cNvSpPr txBox="true"/>
          <p:nvPr/>
        </p:nvSpPr>
        <p:spPr>
          <a:xfrm rot="0">
            <a:off x="914400" y="1075478"/>
            <a:ext cx="14661778" cy="441325"/>
          </a:xfrm>
          <a:prstGeom prst="rect">
            <a:avLst/>
          </a:prstGeom>
        </p:spPr>
        <p:txBody>
          <a:bodyPr anchor="t" rtlCol="false" tIns="0" lIns="0" bIns="0" rIns="0">
            <a:spAutoFit/>
          </a:bodyPr>
          <a:lstStyle/>
          <a:p>
            <a:pPr algn="ctr">
              <a:lnSpc>
                <a:spcPts val="3499"/>
              </a:lnSpc>
            </a:pPr>
            <a:r>
              <a:rPr lang="en-US" sz="2499">
                <a:solidFill>
                  <a:srgbClr val="4E5248"/>
                </a:solidFill>
                <a:latin typeface="UID มนตรา บาง"/>
              </a:rPr>
              <a:t>Tools used : Phyton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CDB8C"/>
        </a:solidFill>
      </p:bgPr>
    </p:bg>
    <p:spTree>
      <p:nvGrpSpPr>
        <p:cNvPr id="1" name=""/>
        <p:cNvGrpSpPr/>
        <p:nvPr/>
      </p:nvGrpSpPr>
      <p:grpSpPr>
        <a:xfrm>
          <a:off x="0" y="0"/>
          <a:ext cx="0" cy="0"/>
          <a:chOff x="0" y="0"/>
          <a:chExt cx="0" cy="0"/>
        </a:xfrm>
      </p:grpSpPr>
      <p:sp>
        <p:nvSpPr>
          <p:cNvPr name="Freeform 2" id="2"/>
          <p:cNvSpPr/>
          <p:nvPr/>
        </p:nvSpPr>
        <p:spPr>
          <a:xfrm flipH="false" flipV="false" rot="0">
            <a:off x="2905343" y="603250"/>
            <a:ext cx="12987644" cy="7639183"/>
          </a:xfrm>
          <a:custGeom>
            <a:avLst/>
            <a:gdLst/>
            <a:ahLst/>
            <a:cxnLst/>
            <a:rect r="r" b="b" t="t" l="l"/>
            <a:pathLst>
              <a:path h="7639183" w="12987644">
                <a:moveTo>
                  <a:pt x="0" y="0"/>
                </a:moveTo>
                <a:lnTo>
                  <a:pt x="12987644" y="0"/>
                </a:lnTo>
                <a:lnTo>
                  <a:pt x="12987644" y="7639183"/>
                </a:lnTo>
                <a:lnTo>
                  <a:pt x="0" y="7639183"/>
                </a:lnTo>
                <a:lnTo>
                  <a:pt x="0" y="0"/>
                </a:lnTo>
                <a:close/>
              </a:path>
            </a:pathLst>
          </a:custGeom>
          <a:blipFill>
            <a:blip r:embed="rId2"/>
            <a:stretch>
              <a:fillRect l="0" t="0" r="-3238" b="0"/>
            </a:stretch>
          </a:blipFill>
        </p:spPr>
      </p:sp>
      <p:sp>
        <p:nvSpPr>
          <p:cNvPr name="TextBox 3" id="3"/>
          <p:cNvSpPr txBox="true"/>
          <p:nvPr/>
        </p:nvSpPr>
        <p:spPr>
          <a:xfrm rot="0">
            <a:off x="1813111" y="8618486"/>
            <a:ext cx="14661778" cy="1317625"/>
          </a:xfrm>
          <a:prstGeom prst="rect">
            <a:avLst/>
          </a:prstGeom>
        </p:spPr>
        <p:txBody>
          <a:bodyPr anchor="t" rtlCol="false" tIns="0" lIns="0" bIns="0" rIns="0">
            <a:spAutoFit/>
          </a:bodyPr>
          <a:lstStyle/>
          <a:p>
            <a:pPr algn="ctr">
              <a:lnSpc>
                <a:spcPts val="3499"/>
              </a:lnSpc>
            </a:pPr>
            <a:r>
              <a:rPr lang="en-US" sz="2499">
                <a:solidFill>
                  <a:srgbClr val="4E5248"/>
                </a:solidFill>
                <a:latin typeface="UID มนตรา บาง Bold"/>
              </a:rPr>
              <a:t>This dashboard shows income, spending and purchase frequency from several countries, divided by education and gender. We can analyze customer spending per countries by choosing from the dropdown</a:t>
            </a:r>
          </a:p>
        </p:txBody>
      </p:sp>
      <p:sp>
        <p:nvSpPr>
          <p:cNvPr name="TextBox 4" id="4"/>
          <p:cNvSpPr txBox="true"/>
          <p:nvPr/>
        </p:nvSpPr>
        <p:spPr>
          <a:xfrm rot="0">
            <a:off x="1541010" y="-114300"/>
            <a:ext cx="15205979" cy="717550"/>
          </a:xfrm>
          <a:prstGeom prst="rect">
            <a:avLst/>
          </a:prstGeom>
        </p:spPr>
        <p:txBody>
          <a:bodyPr anchor="t" rtlCol="false" tIns="0" lIns="0" bIns="0" rIns="0">
            <a:spAutoFit/>
          </a:bodyPr>
          <a:lstStyle/>
          <a:p>
            <a:pPr algn="ctr">
              <a:lnSpc>
                <a:spcPts val="5599"/>
              </a:lnSpc>
            </a:pPr>
            <a:r>
              <a:rPr lang="en-US" sz="3999">
                <a:solidFill>
                  <a:srgbClr val="4E5248"/>
                </a:solidFill>
                <a:latin typeface="UID มนตรา บาง"/>
              </a:rPr>
              <a:t>Data Vizualisation</a:t>
            </a:r>
          </a:p>
        </p:txBody>
      </p:sp>
      <p:sp>
        <p:nvSpPr>
          <p:cNvPr name="TextBox 5" id="5"/>
          <p:cNvSpPr txBox="true"/>
          <p:nvPr/>
        </p:nvSpPr>
        <p:spPr>
          <a:xfrm rot="0">
            <a:off x="9144000" y="47625"/>
            <a:ext cx="14661778" cy="441325"/>
          </a:xfrm>
          <a:prstGeom prst="rect">
            <a:avLst/>
          </a:prstGeom>
        </p:spPr>
        <p:txBody>
          <a:bodyPr anchor="t" rtlCol="false" tIns="0" lIns="0" bIns="0" rIns="0">
            <a:spAutoFit/>
          </a:bodyPr>
          <a:lstStyle/>
          <a:p>
            <a:pPr algn="ctr">
              <a:lnSpc>
                <a:spcPts val="3499"/>
              </a:lnSpc>
            </a:pPr>
            <a:r>
              <a:rPr lang="en-US" sz="2499">
                <a:solidFill>
                  <a:srgbClr val="4E5248"/>
                </a:solidFill>
                <a:latin typeface="UID มนตรา บาง"/>
              </a:rPr>
              <a:t>Tools used : Power BI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DF3"/>
        </a:solidFill>
      </p:bgPr>
    </p:bg>
    <p:spTree>
      <p:nvGrpSpPr>
        <p:cNvPr id="1" name=""/>
        <p:cNvGrpSpPr/>
        <p:nvPr/>
      </p:nvGrpSpPr>
      <p:grpSpPr>
        <a:xfrm>
          <a:off x="0" y="0"/>
          <a:ext cx="0" cy="0"/>
          <a:chOff x="0" y="0"/>
          <a:chExt cx="0" cy="0"/>
        </a:xfrm>
      </p:grpSpPr>
      <p:sp>
        <p:nvSpPr>
          <p:cNvPr name="Freeform 2" id="2"/>
          <p:cNvSpPr/>
          <p:nvPr/>
        </p:nvSpPr>
        <p:spPr>
          <a:xfrm flipH="false" flipV="false" rot="0">
            <a:off x="14863820" y="1028700"/>
            <a:ext cx="2395480" cy="8229600"/>
          </a:xfrm>
          <a:custGeom>
            <a:avLst/>
            <a:gdLst/>
            <a:ahLst/>
            <a:cxnLst/>
            <a:rect r="r" b="b" t="t" l="l"/>
            <a:pathLst>
              <a:path h="8229600" w="239548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243547" t="0" r="0" b="0"/>
            </a:stretch>
          </a:blipFill>
        </p:spPr>
      </p:sp>
      <p:sp>
        <p:nvSpPr>
          <p:cNvPr name="Freeform 3" id="3"/>
          <p:cNvSpPr/>
          <p:nvPr/>
        </p:nvSpPr>
        <p:spPr>
          <a:xfrm flipH="false" flipV="false" rot="0">
            <a:off x="7642358"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7052742">
            <a:off x="15742772" y="7337400"/>
            <a:ext cx="1661939" cy="1942841"/>
          </a:xfrm>
          <a:custGeom>
            <a:avLst/>
            <a:gdLst/>
            <a:ahLst/>
            <a:cxnLst/>
            <a:rect r="r" b="b" t="t" l="l"/>
            <a:pathLst>
              <a:path h="1942841" w="1661939">
                <a:moveTo>
                  <a:pt x="0" y="1942842"/>
                </a:moveTo>
                <a:lnTo>
                  <a:pt x="1661939" y="1942842"/>
                </a:lnTo>
                <a:lnTo>
                  <a:pt x="1661939" y="0"/>
                </a:lnTo>
                <a:lnTo>
                  <a:pt x="0" y="0"/>
                </a:lnTo>
                <a:lnTo>
                  <a:pt x="0" y="194284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14400"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850296" y="-295817"/>
            <a:ext cx="6587408" cy="1153703"/>
          </a:xfrm>
          <a:prstGeom prst="rect">
            <a:avLst/>
          </a:prstGeom>
        </p:spPr>
        <p:txBody>
          <a:bodyPr anchor="t" rtlCol="false" tIns="0" lIns="0" bIns="0" rIns="0">
            <a:spAutoFit/>
          </a:bodyPr>
          <a:lstStyle/>
          <a:p>
            <a:pPr algn="ctr">
              <a:lnSpc>
                <a:spcPts val="8540"/>
              </a:lnSpc>
            </a:pPr>
            <a:r>
              <a:rPr lang="en-US" sz="6100">
                <a:solidFill>
                  <a:srgbClr val="4E5248"/>
                </a:solidFill>
                <a:latin typeface="UID ในตำนาน Bold"/>
              </a:rPr>
              <a:t>INSIGHT</a:t>
            </a:r>
          </a:p>
        </p:txBody>
      </p:sp>
      <p:sp>
        <p:nvSpPr>
          <p:cNvPr name="TextBox 7" id="7"/>
          <p:cNvSpPr txBox="true"/>
          <p:nvPr/>
        </p:nvSpPr>
        <p:spPr>
          <a:xfrm rot="0">
            <a:off x="1028700" y="914400"/>
            <a:ext cx="14897367" cy="8685530"/>
          </a:xfrm>
          <a:prstGeom prst="rect">
            <a:avLst/>
          </a:prstGeom>
        </p:spPr>
        <p:txBody>
          <a:bodyPr anchor="t" rtlCol="false" tIns="0" lIns="0" bIns="0" rIns="0">
            <a:spAutoFit/>
          </a:bodyPr>
          <a:lstStyle/>
          <a:p>
            <a:pPr algn="ctr" marL="820421" indent="-410210" lvl="1">
              <a:lnSpc>
                <a:spcPts val="5320"/>
              </a:lnSpc>
              <a:buFont typeface="Arial"/>
              <a:buChar char="•"/>
            </a:pPr>
            <a:r>
              <a:rPr lang="en-US" sz="3800">
                <a:solidFill>
                  <a:srgbClr val="4E5248"/>
                </a:solidFill>
                <a:latin typeface="UID มนตรา บาง"/>
              </a:rPr>
              <a:t>Income has low correlation value to purchase frequency, but income highly affect spending</a:t>
            </a:r>
          </a:p>
          <a:p>
            <a:pPr algn="ctr" marL="820421" indent="-410210" lvl="1">
              <a:lnSpc>
                <a:spcPts val="5320"/>
              </a:lnSpc>
              <a:buFont typeface="Arial"/>
              <a:buChar char="•"/>
            </a:pPr>
            <a:r>
              <a:rPr lang="en-US" sz="3800">
                <a:solidFill>
                  <a:srgbClr val="4E5248"/>
                </a:solidFill>
                <a:latin typeface="UID มนตรา บาง"/>
              </a:rPr>
              <a:t>Female tends to purchase more than male, eventhough Male's income is much higher than Female</a:t>
            </a:r>
          </a:p>
          <a:p>
            <a:pPr algn="ctr" marL="820421" indent="-410210" lvl="1">
              <a:lnSpc>
                <a:spcPts val="5320"/>
              </a:lnSpc>
              <a:buFont typeface="Arial"/>
              <a:buChar char="•"/>
            </a:pPr>
            <a:r>
              <a:rPr lang="en-US" sz="3800">
                <a:solidFill>
                  <a:srgbClr val="4E5248"/>
                </a:solidFill>
                <a:latin typeface="UID มนตรา บาง"/>
              </a:rPr>
              <a:t>The higher education of customers more likely affecting the spending </a:t>
            </a:r>
          </a:p>
          <a:p>
            <a:pPr algn="ctr" marL="820421" indent="-410210" lvl="1">
              <a:lnSpc>
                <a:spcPts val="5320"/>
              </a:lnSpc>
              <a:buFont typeface="Arial"/>
              <a:buChar char="•"/>
            </a:pPr>
            <a:r>
              <a:rPr lang="en-US" sz="3800">
                <a:solidFill>
                  <a:srgbClr val="4E5248"/>
                </a:solidFill>
                <a:latin typeface="UID มนตรา บาง"/>
              </a:rPr>
              <a:t>Slovenia has the highest value in income, but Palau has the most spending due to the frequency of purchase</a:t>
            </a:r>
          </a:p>
          <a:p>
            <a:pPr algn="ctr" marL="820421" indent="-410210" lvl="1">
              <a:lnSpc>
                <a:spcPts val="5320"/>
              </a:lnSpc>
              <a:buFont typeface="Arial"/>
              <a:buChar char="•"/>
            </a:pPr>
            <a:r>
              <a:rPr lang="en-US" sz="3800">
                <a:solidFill>
                  <a:srgbClr val="4E5248"/>
                </a:solidFill>
                <a:latin typeface="UID มนตรา บาง"/>
              </a:rPr>
              <a:t>There are countries with huge gap between male's and female's income, but in total it's almost the same</a:t>
            </a:r>
          </a:p>
          <a:p>
            <a:pPr algn="ctr" marL="820421" indent="-410210" lvl="1">
              <a:lnSpc>
                <a:spcPts val="5320"/>
              </a:lnSpc>
              <a:buFont typeface="Arial"/>
              <a:buChar char="•"/>
            </a:pPr>
            <a:r>
              <a:rPr lang="en-US" sz="3800">
                <a:solidFill>
                  <a:srgbClr val="4E5248"/>
                </a:solidFill>
                <a:latin typeface="UID มนตรา บาง"/>
              </a:rPr>
              <a:t>in total, customer in bachelor degree have the most income to spend, but customer with PhD degree tend to spend more rather than other customer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DF3"/>
        </a:solidFill>
      </p:bgPr>
    </p:bg>
    <p:spTree>
      <p:nvGrpSpPr>
        <p:cNvPr id="1" name=""/>
        <p:cNvGrpSpPr/>
        <p:nvPr/>
      </p:nvGrpSpPr>
      <p:grpSpPr>
        <a:xfrm>
          <a:off x="0" y="0"/>
          <a:ext cx="0" cy="0"/>
          <a:chOff x="0" y="0"/>
          <a:chExt cx="0" cy="0"/>
        </a:xfrm>
      </p:grpSpPr>
      <p:sp>
        <p:nvSpPr>
          <p:cNvPr name="Freeform 2" id="2"/>
          <p:cNvSpPr/>
          <p:nvPr/>
        </p:nvSpPr>
        <p:spPr>
          <a:xfrm flipH="false" flipV="false" rot="0">
            <a:off x="14863820" y="1028700"/>
            <a:ext cx="2395480" cy="8229600"/>
          </a:xfrm>
          <a:custGeom>
            <a:avLst/>
            <a:gdLst/>
            <a:ahLst/>
            <a:cxnLst/>
            <a:rect r="r" b="b" t="t" l="l"/>
            <a:pathLst>
              <a:path h="8229600" w="2395480">
                <a:moveTo>
                  <a:pt x="0" y="0"/>
                </a:moveTo>
                <a:lnTo>
                  <a:pt x="2395480" y="0"/>
                </a:lnTo>
                <a:lnTo>
                  <a:pt x="239548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243547" t="0" r="0" b="0"/>
            </a:stretch>
          </a:blipFill>
        </p:spPr>
      </p:sp>
      <p:sp>
        <p:nvSpPr>
          <p:cNvPr name="Freeform 3" id="3"/>
          <p:cNvSpPr/>
          <p:nvPr/>
        </p:nvSpPr>
        <p:spPr>
          <a:xfrm flipH="false" flipV="false" rot="0">
            <a:off x="7642358"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7052742">
            <a:off x="15742772" y="7337400"/>
            <a:ext cx="1661939" cy="1942841"/>
          </a:xfrm>
          <a:custGeom>
            <a:avLst/>
            <a:gdLst/>
            <a:ahLst/>
            <a:cxnLst/>
            <a:rect r="r" b="b" t="t" l="l"/>
            <a:pathLst>
              <a:path h="1942841" w="1661939">
                <a:moveTo>
                  <a:pt x="0" y="1942842"/>
                </a:moveTo>
                <a:lnTo>
                  <a:pt x="1661939" y="1942842"/>
                </a:lnTo>
                <a:lnTo>
                  <a:pt x="1661939" y="0"/>
                </a:lnTo>
                <a:lnTo>
                  <a:pt x="0" y="0"/>
                </a:lnTo>
                <a:lnTo>
                  <a:pt x="0" y="194284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14400"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247707" y="-228600"/>
            <a:ext cx="13792585" cy="1153703"/>
          </a:xfrm>
          <a:prstGeom prst="rect">
            <a:avLst/>
          </a:prstGeom>
        </p:spPr>
        <p:txBody>
          <a:bodyPr anchor="t" rtlCol="false" tIns="0" lIns="0" bIns="0" rIns="0">
            <a:spAutoFit/>
          </a:bodyPr>
          <a:lstStyle/>
          <a:p>
            <a:pPr algn="ctr">
              <a:lnSpc>
                <a:spcPts val="8540"/>
              </a:lnSpc>
            </a:pPr>
            <a:r>
              <a:rPr lang="en-US" sz="6100">
                <a:solidFill>
                  <a:srgbClr val="4E5248"/>
                </a:solidFill>
                <a:latin typeface="UID ในตำนาน Bold"/>
              </a:rPr>
              <a:t>RECOMMENDATION TO COMPANY</a:t>
            </a:r>
          </a:p>
        </p:txBody>
      </p:sp>
      <p:sp>
        <p:nvSpPr>
          <p:cNvPr name="TextBox 7" id="7"/>
          <p:cNvSpPr txBox="true"/>
          <p:nvPr/>
        </p:nvSpPr>
        <p:spPr>
          <a:xfrm rot="0">
            <a:off x="1695316" y="914400"/>
            <a:ext cx="14897367" cy="8685530"/>
          </a:xfrm>
          <a:prstGeom prst="rect">
            <a:avLst/>
          </a:prstGeom>
        </p:spPr>
        <p:txBody>
          <a:bodyPr anchor="t" rtlCol="false" tIns="0" lIns="0" bIns="0" rIns="0">
            <a:spAutoFit/>
          </a:bodyPr>
          <a:lstStyle/>
          <a:p>
            <a:pPr algn="ctr" marL="820421" indent="-410210" lvl="1">
              <a:lnSpc>
                <a:spcPts val="5320"/>
              </a:lnSpc>
              <a:buFont typeface="Arial"/>
              <a:buChar char="•"/>
            </a:pPr>
            <a:r>
              <a:rPr lang="en-US" sz="3800">
                <a:solidFill>
                  <a:srgbClr val="4E5248"/>
                </a:solidFill>
                <a:latin typeface="UID มนตรา บาง"/>
              </a:rPr>
              <a:t>We need to double the frequency of spending per customer, since several countries already have a good amount of income </a:t>
            </a:r>
          </a:p>
          <a:p>
            <a:pPr algn="ctr" marL="820421" indent="-410210" lvl="1">
              <a:lnSpc>
                <a:spcPts val="5320"/>
              </a:lnSpc>
              <a:buFont typeface="Arial"/>
              <a:buChar char="•"/>
            </a:pPr>
            <a:r>
              <a:rPr lang="en-US" sz="3800">
                <a:solidFill>
                  <a:srgbClr val="4E5248"/>
                </a:solidFill>
                <a:latin typeface="UID มนตรา บาง"/>
              </a:rPr>
              <a:t>We can focus to female customer as the Female tends to purchase more than male, and create another pool of potential income from male customer</a:t>
            </a:r>
          </a:p>
          <a:p>
            <a:pPr algn="ctr" marL="820421" indent="-410210" lvl="1">
              <a:lnSpc>
                <a:spcPts val="5320"/>
              </a:lnSpc>
              <a:buFont typeface="Arial"/>
              <a:buChar char="•"/>
            </a:pPr>
            <a:r>
              <a:rPr lang="en-US" sz="3800">
                <a:solidFill>
                  <a:srgbClr val="4E5248"/>
                </a:solidFill>
                <a:latin typeface="UID มนตรา บาง"/>
              </a:rPr>
              <a:t>Focus on countries with the highest value in income to create more customer, meanwhile for countries that have great spending and frequency of purchase we can  create loyalty program</a:t>
            </a:r>
          </a:p>
          <a:p>
            <a:pPr algn="ctr" marL="820421" indent="-410210" lvl="1">
              <a:lnSpc>
                <a:spcPts val="5320"/>
              </a:lnSpc>
              <a:buFont typeface="Arial"/>
              <a:buChar char="•"/>
            </a:pPr>
            <a:r>
              <a:rPr lang="en-US" sz="3800">
                <a:solidFill>
                  <a:srgbClr val="4E5248"/>
                </a:solidFill>
                <a:latin typeface="UID มนตรา บาง"/>
              </a:rPr>
              <a:t>For the next campaign we can focus on customer with bachelor degree by giving referral program to engage more new customer and create aftersales program for customer in PhD since they already have good amount in spending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DAFlsd-3iQA</dc:identifier>
  <dcterms:modified xsi:type="dcterms:W3CDTF">2011-08-01T06:04:30Z</dcterms:modified>
  <cp:revision>1</cp:revision>
  <dc:title>Hijau imut sederhana Laporan Kelompok presentasi </dc:title>
</cp:coreProperties>
</file>