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76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3" r:id="rId43"/>
    <p:sldId id="297" r:id="rId44"/>
    <p:sldId id="298" r:id="rId4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İRİŞ" id="{68128B99-50E2-4BDA-9BC6-A6DE1C73AC5E}">
          <p14:sldIdLst>
            <p14:sldId id="256"/>
            <p14:sldId id="299"/>
            <p14:sldId id="300"/>
            <p14:sldId id="257"/>
            <p14:sldId id="258"/>
            <p14:sldId id="259"/>
          </p14:sldIdLst>
        </p14:section>
        <p14:section name="Modülleri İçe Aktarma" id="{976C4273-883F-49DC-83B5-F796FE3E22C1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Standard Modüller" id="{12A94656-C681-453B-BBBC-18FC36496DB1}">
          <p14:sldIdLst>
            <p14:sldId id="275"/>
            <p14:sldId id="276"/>
            <p14:sldId id="277"/>
          </p14:sldIdLst>
        </p14:section>
        <p14:section name="Kendi Modülünü Oluştur" id="{9043F741-EEDD-4791-96D9-9B3C5968BA19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kendi modülünü kullan" id="{7520B6CF-D420-4AF7-ADB7-775AD8108A2A}">
          <p14:sldIdLst>
            <p14:sldId id="274"/>
          </p14:sldIdLst>
        </p14:section>
        <p14:section name="Packages - PAKETLER" id="{6A7569EA-7F86-457A-A1CC-3CF242D1D89B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Bilgisayarlar karakterleri nasıl anlar?" id="{5B673609-1164-4CDC-9346-B3130848812B}">
          <p14:sldIdLst>
            <p14:sldId id="286"/>
            <p14:sldId id="287"/>
            <p14:sldId id="288"/>
            <p14:sldId id="289"/>
            <p14:sldId id="290"/>
          </p14:sldIdLst>
        </p14:section>
        <p14:section name="STRING metodları" id="{5ACA78DA-9CB9-431B-BE5C-F144A15EA517}">
          <p14:sldIdLst>
            <p14:sldId id="291"/>
          </p14:sldIdLst>
        </p14:section>
        <p14:section name="HATA YAKALAMA - EXECPTIONS" id="{E8C63D94-35B8-4C7E-A24E-72759B3F0E0E}">
          <p14:sldIdLst>
            <p14:sldId id="292"/>
            <p14:sldId id="294"/>
            <p14:sldId id="295"/>
            <p14:sldId id="296"/>
            <p14:sldId id="293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al Aksu" initials="CA" lastIdx="1" clrIdx="0">
    <p:extLst>
      <p:ext uri="{19B8F6BF-5375-455C-9EA6-DF929625EA0E}">
        <p15:presenceInfo xmlns:p15="http://schemas.microsoft.com/office/powerpoint/2012/main" userId="Celal Ak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226A27-068F-4544-907A-036069FE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573C108-6C1D-4A28-A7E4-9CC60572F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179188-F4F3-45F2-A867-5CBBBF52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487C90-6344-4D9D-B113-C3DAD3A2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BAC533-C686-4164-9272-9BA15310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68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47951F-341B-4861-94EB-5DC91A8B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FBEFEE-84E3-4090-9BD4-BD1DD1EFB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AC74D9-A552-4B4B-A7C8-E9984279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E0D770-F0C4-4EA2-BA84-DB3C7744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40A2F-9345-4453-8250-5DC727BF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3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5100E43-61EC-4E3A-8C50-EEEC3D178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C413F2C-0A83-4231-B6A0-1DE5636AD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F77E5F-813C-49E6-92ED-4450B67A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571C54-7879-40BD-A9AE-7F77F6CF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37E507-5C99-404A-8754-DDE647FC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09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DBDFD-80A5-47D4-89D7-01284016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E4A6A9-A8BB-4CC4-976D-0493F8A9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61772B-B6BD-44E6-9F06-D9E5CC0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04EFEC-6294-4ACB-96B2-B04C50A4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157A94-B8E4-4168-9C25-D6631DFD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71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D29B46-9E8C-45C4-837E-932E4F39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524E36-26FA-4367-BA2C-E444A15CD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01427C-F1DF-4FF8-B670-340F99F0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8FBE88-23DC-4411-80CD-386E9653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A4BD81-DB7C-4761-B12A-5917C921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30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9192FD-3467-4C25-AC61-79A7E5CF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369088-AB2B-4242-B512-7EEBC95ED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1061254-B3B9-4508-9088-8C49A097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A52B73-B17F-471C-8722-529912BC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8894349-CCE2-402C-AEEA-340E4C3D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E3F575-8387-4757-A387-2BDED149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48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70424C-A4AB-43E7-8F94-F5E9F039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578E99-55C9-4A09-A4D8-88B79B6D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9D24351-4D9C-42B9-8A35-6CBA696D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13E6BAD-D238-4FFF-9E52-971329343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1C8F22-E190-4C2A-BD97-40ACFA554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6973B3D-8D80-4AC9-993E-CC016869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C73FAD1-8BA7-4C42-B5A4-747BB973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FEEF0C7-7133-4A6B-9075-8940554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856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4FA5E-BFAC-42B1-8653-D42CAB8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76EAAB0-568D-4AE1-B338-8C6164A2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BBD9407-32F0-4CE9-8AB4-7D3B3263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2DF2F62-C466-4485-8AE6-647FBE46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418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4E9D3E1-65B1-4B2F-BB8C-ABEF4F0E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254CC90-B957-41FA-B232-35429C3B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72BEFBB-7EDF-44F2-8937-1F75FBEC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4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1187F0-F0E2-4219-915A-8527B26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ACF01B-6366-4B7E-92B4-B7E66316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0101A2D-7982-4913-BE94-6BD33DBCA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B7FC17D-B61B-4602-9813-423CA38F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408FFD-8182-4528-AF95-827EF4E6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A3064DF-88DA-41EE-9E72-DAB384D2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329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1B11D5-528C-4164-ABF9-DC8AFB28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6E0DB10-F5C9-46C2-B166-311F22049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A4012FE-0A14-49CE-8D0C-E6EA53C64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1E8207-E8C7-4861-8A2F-6305A87F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A9A50BB-D122-47A2-A400-34410C42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847DB61-DDE2-4CD5-A0BD-825E4F86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9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3F4E0C5-12B8-4E43-B1A9-1FDFF0D1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E9C8D6-FD31-4A81-AA97-F450B495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39EE3A-0DAF-488B-8734-5B5C2D430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C35716-4E6E-4D39-BD55-93C0F3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6D2FE0-CB83-4E2A-9A20-AC73C8E0E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3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EA23336E-E007-4B98-AFB0-1A0C4CEA4DFD}"/>
              </a:ext>
            </a:extLst>
          </p:cNvPr>
          <p:cNvSpPr txBox="1"/>
          <p:nvPr/>
        </p:nvSpPr>
        <p:spPr>
          <a:xfrm>
            <a:off x="298352" y="982176"/>
            <a:ext cx="115952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i="0" dirty="0">
                <a:solidFill>
                  <a:srgbClr val="252525"/>
                </a:solidFill>
                <a:effectLst/>
                <a:latin typeface="Roboto"/>
              </a:rPr>
              <a:t>KONULAR</a:t>
            </a:r>
          </a:p>
          <a:p>
            <a:r>
              <a:rPr lang="tr-TR" sz="2400" dirty="0">
                <a:solidFill>
                  <a:srgbClr val="252525"/>
                </a:solidFill>
                <a:latin typeface="Roboto"/>
              </a:rPr>
              <a:t>	- 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Modüller ( </a:t>
            </a:r>
            <a:r>
              <a:rPr lang="tr-TR" sz="2400" b="1" dirty="0" err="1">
                <a:solidFill>
                  <a:srgbClr val="252525"/>
                </a:solidFill>
                <a:latin typeface="Roboto"/>
              </a:rPr>
              <a:t>modules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 ) 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: </a:t>
            </a:r>
            <a:r>
              <a:rPr lang="tr-TR" sz="2400" b="0" i="0" dirty="0">
                <a:solidFill>
                  <a:srgbClr val="252525"/>
                </a:solidFill>
                <a:effectLst/>
                <a:latin typeface="Roboto"/>
              </a:rPr>
              <a:t>mantığı, işlevi, farklı yollarla nasıl içe aktarılacağı ve Python tarafından sağlanan bazı standart modüllerin içeriğini sunma</a:t>
            </a:r>
            <a:endParaRPr lang="tr-TR" sz="2400" dirty="0">
              <a:solidFill>
                <a:srgbClr val="252525"/>
              </a:solidFill>
              <a:latin typeface="Roboto"/>
            </a:endParaRPr>
          </a:p>
          <a:p>
            <a:endParaRPr lang="tr-TR" sz="2400" dirty="0">
              <a:solidFill>
                <a:srgbClr val="252525"/>
              </a:solidFill>
              <a:latin typeface="Roboto"/>
            </a:endParaRPr>
          </a:p>
          <a:p>
            <a:r>
              <a:rPr lang="tr-TR" sz="2400" dirty="0">
                <a:solidFill>
                  <a:srgbClr val="252525"/>
                </a:solidFill>
                <a:latin typeface="Roboto"/>
              </a:rPr>
              <a:t>	- 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Paketler ( </a:t>
            </a:r>
            <a:r>
              <a:rPr lang="tr-TR" sz="2400" b="1" dirty="0" err="1">
                <a:solidFill>
                  <a:srgbClr val="252525"/>
                </a:solidFill>
                <a:latin typeface="Roboto"/>
              </a:rPr>
              <a:t>packages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 ) 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: modüller arasındaki bağlar ve bunlarla paket oluşturma</a:t>
            </a:r>
          </a:p>
          <a:p>
            <a:endParaRPr lang="tr-TR" sz="2400" dirty="0">
              <a:solidFill>
                <a:srgbClr val="252525"/>
              </a:solidFill>
              <a:latin typeface="Roboto"/>
            </a:endParaRPr>
          </a:p>
          <a:p>
            <a:r>
              <a:rPr lang="tr-TR" sz="2400" dirty="0">
                <a:solidFill>
                  <a:srgbClr val="252525"/>
                </a:solidFill>
                <a:latin typeface="Roboto"/>
              </a:rPr>
              <a:t>	- 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string ve liste </a:t>
            </a:r>
            <a:r>
              <a:rPr lang="tr-TR" sz="2400" b="1" dirty="0" err="1">
                <a:solidFill>
                  <a:srgbClr val="252525"/>
                </a:solidFill>
                <a:latin typeface="Roboto"/>
              </a:rPr>
              <a:t>metodları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: </a:t>
            </a:r>
            <a:r>
              <a:rPr lang="tr-TR" sz="2400" dirty="0" err="1">
                <a:solidFill>
                  <a:srgbClr val="252525"/>
                </a:solidFill>
                <a:latin typeface="Roboto"/>
              </a:rPr>
              <a:t>String'ler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252525"/>
                </a:solidFill>
                <a:latin typeface="Roboto"/>
              </a:rPr>
              <a:t>özell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252525"/>
                </a:solidFill>
                <a:latin typeface="Roboto"/>
              </a:rPr>
              <a:t>metodları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, listelerle karşılaştırılması, farklı ve benzer yönleri</a:t>
            </a:r>
          </a:p>
          <a:p>
            <a:endParaRPr lang="tr-TR" sz="2400" dirty="0">
              <a:solidFill>
                <a:srgbClr val="252525"/>
              </a:solidFill>
              <a:latin typeface="Roboto"/>
            </a:endParaRPr>
          </a:p>
          <a:p>
            <a:r>
              <a:rPr lang="tr-TR" sz="2400" dirty="0">
                <a:solidFill>
                  <a:srgbClr val="252525"/>
                </a:solidFill>
                <a:latin typeface="Roboto"/>
              </a:rPr>
              <a:t>	- 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Hata yönetimi ( </a:t>
            </a:r>
            <a:r>
              <a:rPr lang="tr-TR" sz="2400" b="1" dirty="0" err="1">
                <a:solidFill>
                  <a:srgbClr val="252525"/>
                </a:solidFill>
                <a:latin typeface="Roboto"/>
              </a:rPr>
              <a:t>exceptions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 - istisnalar) 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: Hata yönetimi-istisna kavramı, </a:t>
            </a:r>
            <a:r>
              <a:rPr lang="tr-TR" sz="2400" dirty="0" err="1">
                <a:solidFill>
                  <a:srgbClr val="252525"/>
                </a:solidFill>
                <a:latin typeface="Roboto"/>
              </a:rPr>
              <a:t>try-except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 yapısı ile uygulama ve kodlara Python da uygulanması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01376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98A5A54-7F19-4ACB-8325-F9AD1CBA041E}"/>
              </a:ext>
            </a:extLst>
          </p:cNvPr>
          <p:cNvSpPr txBox="1"/>
          <p:nvPr/>
        </p:nvSpPr>
        <p:spPr>
          <a:xfrm>
            <a:off x="956602" y="942535"/>
            <a:ext cx="831752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			</a:t>
            </a:r>
            <a:r>
              <a:rPr lang="tr-TR" sz="2800" dirty="0"/>
              <a:t>HANGİ </a:t>
            </a:r>
            <a:r>
              <a:rPr lang="tr-TR" sz="2800" b="1" dirty="0"/>
              <a:t>sin()</a:t>
            </a:r>
            <a:r>
              <a:rPr lang="tr-TR" sz="2800" dirty="0"/>
              <a:t> VE </a:t>
            </a:r>
            <a:r>
              <a:rPr lang="tr-TR" sz="2800" b="1" dirty="0"/>
              <a:t>pi</a:t>
            </a:r>
            <a:r>
              <a:rPr lang="tr-TR" sz="2800" dirty="0"/>
              <a:t> ÇALIŞIR ?</a:t>
            </a:r>
          </a:p>
          <a:p>
            <a:r>
              <a:rPr lang="tr-TR" sz="2400" dirty="0" err="1"/>
              <a:t>import</a:t>
            </a:r>
            <a:r>
              <a:rPr lang="tr-TR" sz="2400" dirty="0"/>
              <a:t> </a:t>
            </a:r>
            <a:r>
              <a:rPr lang="tr-TR" sz="2400" dirty="0" err="1"/>
              <a:t>math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def sin(x):</a:t>
            </a:r>
          </a:p>
          <a:p>
            <a:r>
              <a:rPr lang="tr-TR" sz="2400" dirty="0"/>
              <a:t>    if 2 * x == pi:</a:t>
            </a:r>
          </a:p>
          <a:p>
            <a:r>
              <a:rPr lang="tr-TR" sz="2400" dirty="0"/>
              <a:t>        return 0.99999999</a:t>
            </a:r>
          </a:p>
          <a:p>
            <a:r>
              <a:rPr lang="tr-TR" sz="2400" dirty="0"/>
              <a:t>    else:</a:t>
            </a:r>
          </a:p>
          <a:p>
            <a:r>
              <a:rPr lang="tr-TR" sz="2400" dirty="0"/>
              <a:t>        return </a:t>
            </a:r>
            <a:r>
              <a:rPr lang="tr-TR" sz="2400" dirty="0" err="1"/>
              <a:t>None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pi = 3.14</a:t>
            </a:r>
          </a:p>
          <a:p>
            <a:endParaRPr lang="tr-TR" sz="2400" dirty="0"/>
          </a:p>
          <a:p>
            <a:r>
              <a:rPr lang="tr-TR" sz="2400" dirty="0" err="1"/>
              <a:t>print</a:t>
            </a:r>
            <a:r>
              <a:rPr lang="tr-TR" sz="2400" dirty="0"/>
              <a:t>(sin(pi/2))</a:t>
            </a:r>
          </a:p>
          <a:p>
            <a:r>
              <a:rPr lang="tr-TR" sz="2400" dirty="0" err="1"/>
              <a:t>print</a:t>
            </a:r>
            <a:r>
              <a:rPr lang="tr-TR" sz="2400" dirty="0"/>
              <a:t>(</a:t>
            </a:r>
            <a:r>
              <a:rPr lang="tr-TR" sz="2400" dirty="0" err="1"/>
              <a:t>math.sin</a:t>
            </a:r>
            <a:r>
              <a:rPr lang="tr-TR" sz="2400" dirty="0"/>
              <a:t>(</a:t>
            </a:r>
            <a:r>
              <a:rPr lang="tr-TR" sz="2400" dirty="0" err="1"/>
              <a:t>math.pi</a:t>
            </a:r>
            <a:r>
              <a:rPr lang="tr-TR" sz="2400" dirty="0"/>
              <a:t>/2))</a:t>
            </a:r>
          </a:p>
        </p:txBody>
      </p:sp>
    </p:spTree>
    <p:extLst>
      <p:ext uri="{BB962C8B-B14F-4D97-AF65-F5344CB8AC3E}">
        <p14:creationId xmlns:p14="http://schemas.microsoft.com/office/powerpoint/2010/main" val="224065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DCB996C-7987-4385-BDCB-32196FA9CBD3}"/>
              </a:ext>
            </a:extLst>
          </p:cNvPr>
          <p:cNvSpPr txBox="1"/>
          <p:nvPr/>
        </p:nvSpPr>
        <p:spPr>
          <a:xfrm>
            <a:off x="239151" y="450166"/>
            <a:ext cx="117043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MODÜL İÇİNDEN SADECE KULLANILACAK OLAN VARLIKLARIN İÇE AKTARILMASI:</a:t>
            </a:r>
          </a:p>
          <a:p>
            <a:endParaRPr lang="tr-TR" dirty="0"/>
          </a:p>
          <a:p>
            <a:r>
              <a:rPr lang="tr-TR" b="1" dirty="0"/>
              <a:t>	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b="1" dirty="0" err="1"/>
              <a:t>math</a:t>
            </a:r>
            <a:r>
              <a:rPr lang="tr-TR" b="1" dirty="0"/>
              <a:t> </a:t>
            </a:r>
            <a:r>
              <a:rPr lang="tr-TR" b="1" dirty="0" err="1"/>
              <a:t>import</a:t>
            </a:r>
            <a:r>
              <a:rPr lang="tr-TR" b="1" dirty="0"/>
              <a:t> pi, sin</a:t>
            </a:r>
          </a:p>
          <a:p>
            <a:endParaRPr lang="tr-TR" dirty="0"/>
          </a:p>
          <a:p>
            <a:r>
              <a:rPr lang="tr-TR" dirty="0"/>
              <a:t>Böyle bir durumda komutları kullanmak için modül adını yazmamıza gerek kalmaz.</a:t>
            </a:r>
          </a:p>
          <a:p>
            <a:endParaRPr lang="tr-TR" dirty="0"/>
          </a:p>
          <a:p>
            <a:r>
              <a:rPr lang="tr-TR" dirty="0"/>
              <a:t>			</a:t>
            </a:r>
            <a:r>
              <a:rPr lang="tr-TR" b="1" dirty="0"/>
              <a:t>HANGİ sin VE pi ÇALIŞIR ?</a:t>
            </a:r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sin, pi</a:t>
            </a:r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(sin(pi / 2))</a:t>
            </a:r>
          </a:p>
          <a:p>
            <a:endParaRPr lang="tr-TR" dirty="0"/>
          </a:p>
          <a:p>
            <a:r>
              <a:rPr lang="tr-TR" dirty="0"/>
              <a:t>pi = 3.14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def sin(x):</a:t>
            </a:r>
          </a:p>
          <a:p>
            <a:r>
              <a:rPr lang="tr-TR" dirty="0"/>
              <a:t>    if 2 * x == pi:</a:t>
            </a:r>
          </a:p>
          <a:p>
            <a:r>
              <a:rPr lang="tr-TR" dirty="0"/>
              <a:t>        return 0.99999999</a:t>
            </a:r>
          </a:p>
          <a:p>
            <a:r>
              <a:rPr lang="tr-TR" dirty="0"/>
              <a:t>    else:</a:t>
            </a:r>
          </a:p>
          <a:p>
            <a:r>
              <a:rPr lang="tr-TR" dirty="0"/>
              <a:t>        return </a:t>
            </a:r>
            <a:r>
              <a:rPr lang="tr-TR" dirty="0" err="1"/>
              <a:t>None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(sin(pi / 2))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380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ED26848-DC73-4842-B576-D7C29F16B783}"/>
              </a:ext>
            </a:extLst>
          </p:cNvPr>
          <p:cNvSpPr txBox="1"/>
          <p:nvPr/>
        </p:nvSpPr>
        <p:spPr>
          <a:xfrm>
            <a:off x="309489" y="450166"/>
            <a:ext cx="11465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MODÜLDEKİ BÜTÜN VARLIKLARIN İÇE AKTARILMASI: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*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949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4D3545B-353F-4228-8912-DEF46016F6F8}"/>
              </a:ext>
            </a:extLst>
          </p:cNvPr>
          <p:cNvSpPr txBox="1"/>
          <p:nvPr/>
        </p:nvSpPr>
        <p:spPr>
          <a:xfrm>
            <a:off x="211015" y="351692"/>
            <a:ext cx="11788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İSİM KARMAŞASINI ENGELLEME :</a:t>
            </a:r>
          </a:p>
          <a:p>
            <a:endParaRPr lang="tr-TR" dirty="0"/>
          </a:p>
          <a:p>
            <a:r>
              <a:rPr lang="tr-TR" dirty="0"/>
              <a:t>MODÜLÜN YENİ BİR İSİM ( </a:t>
            </a:r>
            <a:r>
              <a:rPr lang="tr-TR" dirty="0" err="1"/>
              <a:t>alias</a:t>
            </a:r>
            <a:r>
              <a:rPr lang="tr-TR" dirty="0"/>
              <a:t> - takma ad ) İLE İÇE AKTARILMASI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as matematik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MODÜL ÖĞESİNİN YENİ BİR İSİM İLE İÇE AKTARILMASI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sin as sinüs, pi as </a:t>
            </a:r>
            <a:r>
              <a:rPr lang="tr-TR" dirty="0" err="1"/>
              <a:t>pi_sayisi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877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857EA45-249A-4E5E-8E0D-B6BF55EAF651}"/>
              </a:ext>
            </a:extLst>
          </p:cNvPr>
          <p:cNvSpPr txBox="1"/>
          <p:nvPr/>
        </p:nvSpPr>
        <p:spPr>
          <a:xfrm>
            <a:off x="253218" y="407963"/>
            <a:ext cx="116902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math</a:t>
            </a:r>
            <a:endParaRPr lang="tr-TR" dirty="0"/>
          </a:p>
          <a:p>
            <a:r>
              <a:rPr lang="tr-TR" dirty="0"/>
              <a:t>	sin(x)</a:t>
            </a:r>
          </a:p>
          <a:p>
            <a:r>
              <a:rPr lang="tr-TR" dirty="0"/>
              <a:t>	</a:t>
            </a:r>
            <a:r>
              <a:rPr lang="tr-TR" dirty="0" err="1"/>
              <a:t>cox</a:t>
            </a:r>
            <a:r>
              <a:rPr lang="tr-TR" dirty="0"/>
              <a:t>(x)</a:t>
            </a:r>
          </a:p>
          <a:p>
            <a:r>
              <a:rPr lang="tr-TR" dirty="0"/>
              <a:t>	tan(x)</a:t>
            </a:r>
          </a:p>
          <a:p>
            <a:r>
              <a:rPr lang="tr-TR" dirty="0"/>
              <a:t>	</a:t>
            </a:r>
            <a:r>
              <a:rPr lang="tr-TR" dirty="0" err="1"/>
              <a:t>radians</a:t>
            </a:r>
            <a:r>
              <a:rPr lang="tr-TR" dirty="0"/>
              <a:t>(x)</a:t>
            </a:r>
          </a:p>
          <a:p>
            <a:r>
              <a:rPr lang="tr-TR" dirty="0"/>
              <a:t>	</a:t>
            </a:r>
            <a:r>
              <a:rPr lang="tr-TR" dirty="0" err="1"/>
              <a:t>degrees</a:t>
            </a:r>
            <a:r>
              <a:rPr lang="tr-TR" dirty="0"/>
              <a:t>(x)</a:t>
            </a:r>
          </a:p>
          <a:p>
            <a:r>
              <a:rPr lang="tr-TR" dirty="0"/>
              <a:t>	asin(x)</a:t>
            </a:r>
          </a:p>
          <a:p>
            <a:r>
              <a:rPr lang="tr-TR" dirty="0"/>
              <a:t>	</a:t>
            </a:r>
            <a:r>
              <a:rPr lang="tr-TR" dirty="0" err="1"/>
              <a:t>pow</a:t>
            </a:r>
            <a:r>
              <a:rPr lang="tr-TR" dirty="0"/>
              <a:t>(</a:t>
            </a:r>
            <a:r>
              <a:rPr lang="tr-TR" dirty="0" err="1"/>
              <a:t>x,y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 err="1"/>
              <a:t>random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random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seed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seed</a:t>
            </a:r>
            <a:r>
              <a:rPr lang="tr-TR" dirty="0"/>
              <a:t>(x)</a:t>
            </a:r>
          </a:p>
          <a:p>
            <a:r>
              <a:rPr lang="tr-TR" dirty="0"/>
              <a:t>	</a:t>
            </a:r>
            <a:r>
              <a:rPr lang="tr-TR" dirty="0" err="1"/>
              <a:t>randrange</a:t>
            </a:r>
            <a:r>
              <a:rPr lang="tr-TR" dirty="0"/>
              <a:t>(</a:t>
            </a:r>
            <a:r>
              <a:rPr lang="tr-TR" dirty="0" err="1"/>
              <a:t>bitiş_değeri</a:t>
            </a:r>
            <a:r>
              <a:rPr lang="tr-TR" dirty="0"/>
              <a:t>) 	(</a:t>
            </a:r>
            <a:r>
              <a:rPr lang="tr-TR" dirty="0" err="1"/>
              <a:t>başlangıç_değeri</a:t>
            </a:r>
            <a:r>
              <a:rPr lang="tr-TR" dirty="0"/>
              <a:t>, </a:t>
            </a:r>
            <a:r>
              <a:rPr lang="tr-TR" dirty="0" err="1"/>
              <a:t>bitiş_değeri</a:t>
            </a:r>
            <a:r>
              <a:rPr lang="tr-TR" dirty="0"/>
              <a:t>)	(</a:t>
            </a:r>
            <a:r>
              <a:rPr lang="tr-TR" dirty="0" err="1"/>
              <a:t>baş_değ</a:t>
            </a:r>
            <a:r>
              <a:rPr lang="tr-TR" dirty="0"/>
              <a:t>, </a:t>
            </a:r>
            <a:r>
              <a:rPr lang="tr-TR" dirty="0" err="1"/>
              <a:t>bit_değ</a:t>
            </a:r>
            <a:r>
              <a:rPr lang="tr-TR" dirty="0"/>
              <a:t>, </a:t>
            </a:r>
            <a:r>
              <a:rPr lang="tr-TR" dirty="0" err="1"/>
              <a:t>artış_miktarı</a:t>
            </a:r>
            <a:r>
              <a:rPr lang="tr-TR" dirty="0"/>
              <a:t>)</a:t>
            </a:r>
          </a:p>
          <a:p>
            <a:r>
              <a:rPr lang="tr-TR" dirty="0"/>
              <a:t>	</a:t>
            </a:r>
            <a:r>
              <a:rPr lang="tr-TR" dirty="0" err="1"/>
              <a:t>randint</a:t>
            </a:r>
            <a:r>
              <a:rPr lang="tr-TR" dirty="0"/>
              <a:t>(</a:t>
            </a:r>
            <a:r>
              <a:rPr lang="tr-TR" dirty="0" err="1"/>
              <a:t>x,y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choise</a:t>
            </a:r>
            <a:r>
              <a:rPr lang="tr-TR" dirty="0"/>
              <a:t>(</a:t>
            </a:r>
            <a:r>
              <a:rPr lang="tr-TR" dirty="0" err="1"/>
              <a:t>list</a:t>
            </a:r>
            <a:r>
              <a:rPr lang="tr-TR" dirty="0"/>
              <a:t>)</a:t>
            </a:r>
          </a:p>
          <a:p>
            <a:r>
              <a:rPr lang="tr-TR" dirty="0"/>
              <a:t>	</a:t>
            </a:r>
            <a:r>
              <a:rPr lang="tr-TR" dirty="0" err="1"/>
              <a:t>sample</a:t>
            </a:r>
            <a:r>
              <a:rPr lang="tr-TR" dirty="0"/>
              <a:t>(</a:t>
            </a:r>
            <a:r>
              <a:rPr lang="tr-TR" dirty="0" err="1"/>
              <a:t>list</a:t>
            </a:r>
            <a:r>
              <a:rPr lang="tr-TR" dirty="0"/>
              <a:t>, </a:t>
            </a:r>
            <a:r>
              <a:rPr lang="tr-TR" dirty="0" err="1"/>
              <a:t>eleman_sayısı</a:t>
            </a:r>
            <a:r>
              <a:rPr lang="tr-TR" dirty="0"/>
              <a:t>)</a:t>
            </a:r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061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0E69E9E-5A7C-4D10-9FFE-1C731BE19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84" y="1156903"/>
            <a:ext cx="8176231" cy="45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7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F17894B-A8E5-4FFD-A054-1ED984DCE8D9}"/>
              </a:ext>
            </a:extLst>
          </p:cNvPr>
          <p:cNvSpPr txBox="1"/>
          <p:nvPr/>
        </p:nvSpPr>
        <p:spPr>
          <a:xfrm>
            <a:off x="196948" y="295422"/>
            <a:ext cx="118027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platform</a:t>
            </a:r>
          </a:p>
          <a:p>
            <a:r>
              <a:rPr lang="tr-TR" dirty="0"/>
              <a:t>	platform() 	(1)	(0,1)</a:t>
            </a:r>
          </a:p>
          <a:p>
            <a:r>
              <a:rPr lang="tr-TR" dirty="0"/>
              <a:t>	</a:t>
            </a:r>
            <a:r>
              <a:rPr lang="tr-TR" dirty="0" err="1"/>
              <a:t>machine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processor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system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version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python_implementation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python_version_tuple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b="0" i="0" u="none" strike="noStrike" dirty="0">
                <a:solidFill>
                  <a:srgbClr val="008CBA"/>
                </a:solidFill>
                <a:effectLst/>
                <a:latin typeface="Open Sans"/>
                <a:hlinkClick r:id="rId2"/>
              </a:rPr>
              <a:t>https://docs.python.org/3/py-modindex.html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.</a:t>
            </a:r>
          </a:p>
          <a:p>
            <a:endParaRPr lang="tr-TR" dirty="0">
              <a:solidFill>
                <a:srgbClr val="222222"/>
              </a:solidFill>
              <a:latin typeface="Open Sans"/>
            </a:endParaRPr>
          </a:p>
          <a:p>
            <a:endParaRPr lang="tr-TR" dirty="0"/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812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D43AF6F-92B2-40F4-A04E-F825EB2E2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43" y="1381431"/>
            <a:ext cx="7226713" cy="40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0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7B81546-9C20-49CA-B1A0-255636542F42}"/>
              </a:ext>
            </a:extLst>
          </p:cNvPr>
          <p:cNvSpPr txBox="1"/>
          <p:nvPr/>
        </p:nvSpPr>
        <p:spPr>
          <a:xfrm>
            <a:off x="253218" y="379828"/>
            <a:ext cx="11704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1 - module.py 	oluştur</a:t>
            </a:r>
          </a:p>
          <a:p>
            <a:r>
              <a:rPr lang="tr-TR" dirty="0"/>
              <a:t>2- main.py	oluştur</a:t>
            </a:r>
          </a:p>
          <a:p>
            <a:r>
              <a:rPr lang="tr-TR" dirty="0"/>
              <a:t>	main.py	çalıştır.</a:t>
            </a:r>
          </a:p>
          <a:p>
            <a:r>
              <a:rPr lang="tr-TR" dirty="0"/>
              <a:t>	klasörü kontrol et.	_</a:t>
            </a:r>
            <a:r>
              <a:rPr lang="tr-TR" dirty="0" err="1"/>
              <a:t>pycache</a:t>
            </a:r>
            <a:r>
              <a:rPr lang="tr-TR" dirty="0"/>
              <a:t>_ klasörü ve  module.cpython-39.pyc oluşur. </a:t>
            </a:r>
          </a:p>
          <a:p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pyc</a:t>
            </a:r>
            <a:r>
              <a:rPr lang="tr-TR" dirty="0"/>
              <a:t> dosyası Python </a:t>
            </a:r>
            <a:r>
              <a:rPr lang="tr-TR" dirty="0" err="1"/>
              <a:t>interpereter</a:t>
            </a:r>
            <a:r>
              <a:rPr lang="tr-TR" dirty="0"/>
              <a:t> tarafından yorumlanmaya hazır bir yarı derlenmiş bir koddur. Makine kodu değildir.</a:t>
            </a:r>
          </a:p>
          <a:p>
            <a:r>
              <a:rPr lang="tr-TR" dirty="0"/>
              <a:t>Modül kodu değiştiğinde yeniden oluşturulur.</a:t>
            </a:r>
          </a:p>
          <a:p>
            <a:endParaRPr lang="tr-TR" dirty="0"/>
          </a:p>
          <a:p>
            <a:r>
              <a:rPr lang="tr-TR" dirty="0"/>
              <a:t>3- module.py	</a:t>
            </a:r>
            <a:r>
              <a:rPr lang="tr-TR" dirty="0" err="1"/>
              <a:t>print</a:t>
            </a:r>
            <a:r>
              <a:rPr lang="tr-TR" dirty="0"/>
              <a:t>("Merhaba ben modüle") satırını ekle.	Çalıştır.</a:t>
            </a:r>
          </a:p>
          <a:p>
            <a:r>
              <a:rPr lang="tr-TR" dirty="0"/>
              <a:t>4- main.py 						çalıştır.</a:t>
            </a:r>
          </a:p>
          <a:p>
            <a:endParaRPr lang="tr-TR" dirty="0"/>
          </a:p>
          <a:p>
            <a:r>
              <a:rPr lang="tr-TR" dirty="0"/>
              <a:t>not : Birden fazla dosyada aynı </a:t>
            </a:r>
            <a:r>
              <a:rPr lang="tr-TR" dirty="0" err="1"/>
              <a:t>import</a:t>
            </a:r>
            <a:r>
              <a:rPr lang="tr-TR" dirty="0"/>
              <a:t> satırı var ise; bu satır ana dosyada bir kez çalışır.</a:t>
            </a:r>
          </a:p>
          <a:p>
            <a:r>
              <a:rPr lang="tr-TR" dirty="0"/>
              <a:t>	mod1 dosyası</a:t>
            </a:r>
          </a:p>
          <a:p>
            <a:r>
              <a:rPr lang="tr-TR" dirty="0"/>
              <a:t>	mod2 dosyası içinde </a:t>
            </a:r>
            <a:r>
              <a:rPr lang="tr-TR" dirty="0" err="1"/>
              <a:t>import</a:t>
            </a:r>
            <a:r>
              <a:rPr lang="tr-TR" dirty="0"/>
              <a:t> mod1 var</a:t>
            </a:r>
          </a:p>
          <a:p>
            <a:r>
              <a:rPr lang="tr-TR" dirty="0"/>
              <a:t>	main dosyası içinde </a:t>
            </a:r>
            <a:r>
              <a:rPr lang="tr-TR" dirty="0" err="1"/>
              <a:t>import</a:t>
            </a:r>
            <a:r>
              <a:rPr lang="tr-TR" dirty="0"/>
              <a:t> mod1 ve </a:t>
            </a:r>
            <a:r>
              <a:rPr lang="tr-TR" dirty="0" err="1"/>
              <a:t>import</a:t>
            </a:r>
            <a:r>
              <a:rPr lang="tr-TR" dirty="0"/>
              <a:t> mod2 var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main çalıştığında </a:t>
            </a:r>
            <a:r>
              <a:rPr lang="tr-TR" dirty="0" err="1"/>
              <a:t>import</a:t>
            </a:r>
            <a:r>
              <a:rPr lang="tr-TR" dirty="0"/>
              <a:t> mod1 bir kez çalışır ve bu ilk çalışan </a:t>
            </a:r>
            <a:r>
              <a:rPr lang="tr-TR" dirty="0" err="1"/>
              <a:t>import</a:t>
            </a:r>
            <a:r>
              <a:rPr lang="tr-TR" dirty="0"/>
              <a:t> satırıdır.</a:t>
            </a:r>
          </a:p>
        </p:txBody>
      </p:sp>
    </p:spTree>
    <p:extLst>
      <p:ext uri="{BB962C8B-B14F-4D97-AF65-F5344CB8AC3E}">
        <p14:creationId xmlns:p14="http://schemas.microsoft.com/office/powerpoint/2010/main" val="297324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79E2402-471E-496F-B56E-9DCEB3A37086}"/>
              </a:ext>
            </a:extLst>
          </p:cNvPr>
          <p:cNvSpPr txBox="1"/>
          <p:nvPr/>
        </p:nvSpPr>
        <p:spPr>
          <a:xfrm>
            <a:off x="295422" y="379828"/>
            <a:ext cx="116902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5- modüle.py	</a:t>
            </a:r>
            <a:r>
              <a:rPr lang="tr-TR" dirty="0" err="1"/>
              <a:t>print</a:t>
            </a:r>
            <a:r>
              <a:rPr lang="tr-TR" dirty="0"/>
              <a:t>(__name__) 	ekle.</a:t>
            </a:r>
          </a:p>
          <a:p>
            <a:r>
              <a:rPr lang="tr-TR" dirty="0"/>
              <a:t>	modüle.py 	çalıştır.		__name__ değeri 	__main__ 	gözükür.</a:t>
            </a:r>
          </a:p>
          <a:p>
            <a:r>
              <a:rPr lang="tr-TR" dirty="0"/>
              <a:t>	main.py 		çalıştır.		__name__ değeri	__modüle__ 	gözükür.</a:t>
            </a:r>
          </a:p>
          <a:p>
            <a:endParaRPr lang="tr-TR" dirty="0"/>
          </a:p>
          <a:p>
            <a:pPr algn="l"/>
            <a:r>
              <a:rPr lang="tr-TR" dirty="0"/>
              <a:t>6- modüle.py	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__name__ 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tr-T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tr-TR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Modüle değilim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tr-T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tr-T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tr-TR" dirty="0">
                <a:solidFill>
                  <a:srgbClr val="036A07"/>
                </a:solidFill>
                <a:latin typeface="courier new" panose="02070309020205020404" pitchFamily="49" charset="0"/>
              </a:rPr>
              <a:t>Ben bir modülüm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	modüle.py 	çalıştır.		Modüle değilim 	// çıktısı</a:t>
            </a:r>
          </a:p>
          <a:p>
            <a:pPr algn="l"/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main.py 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	çalıştır.		Ben bir modülüm 	// çıktısı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r-TR" dirty="0"/>
          </a:p>
          <a:p>
            <a:r>
              <a:rPr lang="tr-TR" dirty="0"/>
              <a:t>not : 	if __name__ == "__main__" 	ifadesi modülün alt dosyalarında bulunan öğeleri test etmek için kullanılır.</a:t>
            </a:r>
          </a:p>
          <a:p>
            <a:r>
              <a:rPr lang="tr-TR" dirty="0"/>
              <a:t>	if ten sonra test kodları yazılır. Bu kodlar modüle (main.py) çalıştırıldığında çalışmaz. else ten sonrası main.py de 	çalışır.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7- modüle.py	</a:t>
            </a:r>
            <a:r>
              <a:rPr lang="tr-TR" dirty="0" err="1"/>
              <a:t>counter</a:t>
            </a:r>
            <a:r>
              <a:rPr lang="tr-TR" dirty="0"/>
              <a:t> = 0 		ekle</a:t>
            </a:r>
          </a:p>
          <a:p>
            <a:endParaRPr lang="tr-TR" dirty="0"/>
          </a:p>
          <a:p>
            <a:r>
              <a:rPr lang="tr-TR" dirty="0"/>
              <a:t>8- main.py 	</a:t>
            </a:r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modüle.counter</a:t>
            </a:r>
            <a:r>
              <a:rPr lang="tr-TR" dirty="0"/>
              <a:t>)	ekle	çalıştır.</a:t>
            </a:r>
          </a:p>
        </p:txBody>
      </p:sp>
    </p:spTree>
    <p:extLst>
      <p:ext uri="{BB962C8B-B14F-4D97-AF65-F5344CB8AC3E}">
        <p14:creationId xmlns:p14="http://schemas.microsoft.com/office/powerpoint/2010/main" val="147946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22B4893-43F3-4226-9533-09F26F229261}"/>
              </a:ext>
            </a:extLst>
          </p:cNvPr>
          <p:cNvSpPr txBox="1"/>
          <p:nvPr/>
        </p:nvSpPr>
        <p:spPr>
          <a:xfrm>
            <a:off x="281354" y="609328"/>
            <a:ext cx="117183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dirty="0">
                <a:solidFill>
                  <a:srgbClr val="222222"/>
                </a:solidFill>
                <a:latin typeface="Open Sans"/>
              </a:rPr>
              <a:t>MODÜLÜN NEDİR?</a:t>
            </a:r>
          </a:p>
          <a:p>
            <a:pPr algn="l"/>
            <a:endParaRPr lang="tr-TR" dirty="0">
              <a:solidFill>
                <a:srgbClr val="222222"/>
              </a:solidFill>
              <a:latin typeface="Open Sans"/>
            </a:endParaRPr>
          </a:p>
          <a:p>
            <a:pPr algn="l"/>
            <a:r>
              <a:rPr lang="tr-TR" dirty="0">
                <a:solidFill>
                  <a:srgbClr val="222222"/>
                </a:solidFill>
                <a:latin typeface="Open Sans"/>
              </a:rPr>
              <a:t>B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ir yazılım projesinde; 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tüm görevleri geliştiriciler arasında bölmek;</a:t>
            </a:r>
          </a:p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oluşturulan tüm parçaları tek bir çalışma bütününde birleştirin.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Örneğin, belirli bir proje iki ana bölüme ayrılabilir: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kullanıcı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arayüzü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(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widget'lar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ve grafik ekran kullanarak kullanıcıyla iletişim kuran kısım)</a:t>
            </a:r>
          </a:p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22222"/>
                </a:solidFill>
                <a:latin typeface="Open Sans"/>
              </a:rPr>
              <a:t>veritabanı işlemleri</a:t>
            </a:r>
          </a:p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mantık (verileri işleyen ve sonuçları üreten parça)</a:t>
            </a:r>
          </a:p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57583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1FB4C62-2597-4D27-9EB6-CF53DEE3B285}"/>
              </a:ext>
            </a:extLst>
          </p:cNvPr>
          <p:cNvSpPr txBox="1"/>
          <p:nvPr/>
        </p:nvSpPr>
        <p:spPr>
          <a:xfrm>
            <a:off x="253218" y="365760"/>
            <a:ext cx="11648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MODULÜ İÇİNDEKİ DEĞİŞKENLERİ GİZLEME: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Python'da</a:t>
            </a:r>
            <a:r>
              <a:rPr lang="tr-TR" dirty="0"/>
              <a:t> diğer programlama dillerindeki gibi değişkenler kullanıcılardan gizlenmez.</a:t>
            </a:r>
          </a:p>
          <a:p>
            <a:r>
              <a:rPr lang="tr-TR" dirty="0"/>
              <a:t>	Ama gizlemek istediğinizde;</a:t>
            </a:r>
          </a:p>
          <a:p>
            <a:r>
              <a:rPr lang="tr-TR" dirty="0"/>
              <a:t>		Değişkenden önce ( _ ) tek alt tire ya da ( __ ) çift alt tire kullanabilirsiniz. Bu genel olarak kabul gören</a:t>
            </a:r>
          </a:p>
          <a:p>
            <a:r>
              <a:rPr lang="tr-TR" dirty="0"/>
              <a:t>		bir yöntemdir. Ama yine de değişkene ulaşılır.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9- modüle.py	aşağıdaki kodları ekle.</a:t>
            </a:r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664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2EB5640-53EF-457A-B5DF-273DA0EEF23B}"/>
              </a:ext>
            </a:extLst>
          </p:cNvPr>
          <p:cNvSpPr txBox="1"/>
          <p:nvPr/>
        </p:nvSpPr>
        <p:spPr>
          <a:xfrm>
            <a:off x="305972" y="31190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9- modüle.py		aşağıdaki kodları ekle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E84BA04-524E-40A5-8A8B-54D19B9A41B6}"/>
              </a:ext>
            </a:extLst>
          </p:cNvPr>
          <p:cNvSpPr txBox="1"/>
          <p:nvPr/>
        </p:nvSpPr>
        <p:spPr>
          <a:xfrm>
            <a:off x="6096000" y="4237776"/>
            <a:ext cx="609834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# kodların devamı</a:t>
            </a:r>
          </a:p>
          <a:p>
            <a:endParaRPr lang="tr-TR" dirty="0"/>
          </a:p>
          <a:p>
            <a:r>
              <a:rPr lang="tr-TR" dirty="0"/>
              <a:t>if __name__ == "__main__":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("Burası modül değil. Sadece test amaçlı kullanılmaktadır.")</a:t>
            </a:r>
          </a:p>
          <a:p>
            <a:r>
              <a:rPr lang="tr-TR" dirty="0"/>
              <a:t>    listem= [i+1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(5)]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(topla(listem) == 15)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carpma</a:t>
            </a:r>
            <a:r>
              <a:rPr lang="tr-TR" dirty="0"/>
              <a:t>(listem) == 120)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35C076F-1AED-467E-BAB2-8494AA5DD072}"/>
              </a:ext>
            </a:extLst>
          </p:cNvPr>
          <p:cNvSpPr txBox="1"/>
          <p:nvPr/>
        </p:nvSpPr>
        <p:spPr>
          <a:xfrm>
            <a:off x="1023424" y="913789"/>
            <a:ext cx="5072576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""" module.py - an </a:t>
            </a:r>
            <a:r>
              <a:rPr lang="tr-TR" dirty="0" err="1"/>
              <a:t>example</a:t>
            </a:r>
            <a:r>
              <a:rPr lang="tr-TR" dirty="0"/>
              <a:t> of a Python </a:t>
            </a:r>
            <a:r>
              <a:rPr lang="tr-TR" dirty="0" err="1"/>
              <a:t>module</a:t>
            </a:r>
            <a:r>
              <a:rPr lang="tr-TR" dirty="0"/>
              <a:t> """</a:t>
            </a:r>
          </a:p>
          <a:p>
            <a:r>
              <a:rPr lang="tr-TR" dirty="0"/>
              <a:t>""" bu kullanıma </a:t>
            </a:r>
            <a:r>
              <a:rPr lang="tr-TR" dirty="0" err="1"/>
              <a:t>doc</a:t>
            </a:r>
            <a:r>
              <a:rPr lang="tr-TR" dirty="0"/>
              <a:t>-string adı verilmektedir"""</a:t>
            </a:r>
          </a:p>
          <a:p>
            <a:endParaRPr lang="tr-TR" dirty="0"/>
          </a:p>
          <a:p>
            <a:r>
              <a:rPr lang="tr-TR" dirty="0"/>
              <a:t>__</a:t>
            </a:r>
            <a:r>
              <a:rPr lang="tr-TR" dirty="0" err="1"/>
              <a:t>sayac</a:t>
            </a:r>
            <a:r>
              <a:rPr lang="tr-TR" dirty="0"/>
              <a:t> = 0</a:t>
            </a:r>
          </a:p>
          <a:p>
            <a:endParaRPr lang="tr-TR" dirty="0"/>
          </a:p>
          <a:p>
            <a:r>
              <a:rPr lang="tr-TR" dirty="0"/>
              <a:t>def topla(</a:t>
            </a:r>
            <a:r>
              <a:rPr lang="tr-TR" dirty="0" err="1"/>
              <a:t>veri_listesi</a:t>
            </a:r>
            <a:r>
              <a:rPr lang="tr-TR" dirty="0"/>
              <a:t>):</a:t>
            </a:r>
          </a:p>
          <a:p>
            <a:r>
              <a:rPr lang="tr-TR" dirty="0"/>
              <a:t>    global __</a:t>
            </a:r>
            <a:r>
              <a:rPr lang="tr-TR" dirty="0" err="1"/>
              <a:t>sayac</a:t>
            </a:r>
            <a:endParaRPr lang="tr-TR" dirty="0"/>
          </a:p>
          <a:p>
            <a:r>
              <a:rPr lang="tr-TR" dirty="0"/>
              <a:t>    __</a:t>
            </a:r>
            <a:r>
              <a:rPr lang="tr-TR" dirty="0" err="1"/>
              <a:t>sayac</a:t>
            </a:r>
            <a:r>
              <a:rPr lang="tr-TR" dirty="0"/>
              <a:t> += 1</a:t>
            </a:r>
          </a:p>
          <a:p>
            <a:r>
              <a:rPr lang="tr-TR" dirty="0"/>
              <a:t>    </a:t>
            </a:r>
            <a:r>
              <a:rPr lang="tr-TR" dirty="0" err="1"/>
              <a:t>toplam_sonuc</a:t>
            </a:r>
            <a:r>
              <a:rPr lang="tr-TR" dirty="0"/>
              <a:t>= 0</a:t>
            </a:r>
          </a:p>
          <a:p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eleman in </a:t>
            </a:r>
            <a:r>
              <a:rPr lang="tr-TR" dirty="0" err="1"/>
              <a:t>veri_listesi</a:t>
            </a:r>
            <a:r>
              <a:rPr lang="tr-TR" dirty="0"/>
              <a:t>:</a:t>
            </a:r>
          </a:p>
          <a:p>
            <a:r>
              <a:rPr lang="tr-TR" dirty="0"/>
              <a:t>        </a:t>
            </a:r>
            <a:r>
              <a:rPr lang="tr-TR" dirty="0" err="1"/>
              <a:t>toplam_sonuc</a:t>
            </a:r>
            <a:r>
              <a:rPr lang="tr-TR" dirty="0"/>
              <a:t>+= eleman</a:t>
            </a:r>
          </a:p>
          <a:p>
            <a:r>
              <a:rPr lang="tr-TR" dirty="0"/>
              <a:t>    return </a:t>
            </a:r>
            <a:r>
              <a:rPr lang="tr-TR" dirty="0" err="1"/>
              <a:t>toplam_sonuc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def </a:t>
            </a:r>
            <a:r>
              <a:rPr lang="tr-TR" dirty="0" err="1"/>
              <a:t>carpma</a:t>
            </a:r>
            <a:r>
              <a:rPr lang="tr-TR" dirty="0"/>
              <a:t>(</a:t>
            </a:r>
            <a:r>
              <a:rPr lang="tr-TR" dirty="0" err="1"/>
              <a:t>veri_listesi</a:t>
            </a:r>
            <a:r>
              <a:rPr lang="tr-TR" dirty="0"/>
              <a:t>):</a:t>
            </a:r>
          </a:p>
          <a:p>
            <a:r>
              <a:rPr lang="tr-TR" dirty="0"/>
              <a:t>    global __</a:t>
            </a:r>
            <a:r>
              <a:rPr lang="tr-TR" dirty="0" err="1"/>
              <a:t>sayac</a:t>
            </a:r>
            <a:r>
              <a:rPr lang="tr-TR" dirty="0"/>
              <a:t>    </a:t>
            </a:r>
          </a:p>
          <a:p>
            <a:r>
              <a:rPr lang="tr-TR" dirty="0"/>
              <a:t>    __</a:t>
            </a:r>
            <a:r>
              <a:rPr lang="tr-TR" dirty="0" err="1"/>
              <a:t>sayac</a:t>
            </a:r>
            <a:r>
              <a:rPr lang="tr-TR" dirty="0"/>
              <a:t> += 1</a:t>
            </a:r>
          </a:p>
          <a:p>
            <a:r>
              <a:rPr lang="tr-TR" dirty="0"/>
              <a:t>    </a:t>
            </a:r>
            <a:r>
              <a:rPr lang="tr-TR" dirty="0" err="1"/>
              <a:t>carpim_sonuc</a:t>
            </a:r>
            <a:r>
              <a:rPr lang="tr-TR" dirty="0"/>
              <a:t> = 1</a:t>
            </a:r>
          </a:p>
          <a:p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eleman in </a:t>
            </a:r>
            <a:r>
              <a:rPr lang="tr-TR" dirty="0" err="1"/>
              <a:t>veri_listesi</a:t>
            </a:r>
            <a:r>
              <a:rPr lang="tr-TR" dirty="0"/>
              <a:t>:</a:t>
            </a:r>
          </a:p>
          <a:p>
            <a:r>
              <a:rPr lang="tr-TR" dirty="0"/>
              <a:t>        </a:t>
            </a:r>
            <a:r>
              <a:rPr lang="tr-TR" dirty="0" err="1"/>
              <a:t>carpim_sonuc</a:t>
            </a:r>
            <a:r>
              <a:rPr lang="tr-TR" dirty="0"/>
              <a:t> *= eleman</a:t>
            </a:r>
          </a:p>
          <a:p>
            <a:r>
              <a:rPr lang="tr-TR" dirty="0"/>
              <a:t>    return </a:t>
            </a:r>
            <a:r>
              <a:rPr lang="tr-TR" dirty="0" err="1"/>
              <a:t>carpim_sonuc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845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DC452F9-F24B-4D77-805D-C7A82F143C15}"/>
              </a:ext>
            </a:extLst>
          </p:cNvPr>
          <p:cNvSpPr txBox="1"/>
          <p:nvPr/>
        </p:nvSpPr>
        <p:spPr>
          <a:xfrm>
            <a:off x="267286" y="351692"/>
            <a:ext cx="1159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10- main.py		aşağıdaki kodları ekle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5EE38D9-3394-4269-8BE0-AC9B95F64F94}"/>
              </a:ext>
            </a:extLst>
          </p:cNvPr>
          <p:cNvSpPr txBox="1"/>
          <p:nvPr/>
        </p:nvSpPr>
        <p:spPr>
          <a:xfrm>
            <a:off x="924951" y="1003052"/>
            <a:ext cx="60983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topla, </a:t>
            </a:r>
            <a:r>
              <a:rPr lang="tr-TR" dirty="0" err="1"/>
              <a:t>carpma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sifirlar</a:t>
            </a:r>
            <a:r>
              <a:rPr lang="tr-TR" dirty="0"/>
              <a:t> = [0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(5)]</a:t>
            </a:r>
          </a:p>
          <a:p>
            <a:r>
              <a:rPr lang="tr-TR" dirty="0"/>
              <a:t>birler = [1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(5)]</a:t>
            </a:r>
          </a:p>
          <a:p>
            <a:r>
              <a:rPr lang="tr-TR" dirty="0" err="1"/>
              <a:t>print</a:t>
            </a:r>
            <a:r>
              <a:rPr lang="tr-TR" dirty="0"/>
              <a:t>(topla(</a:t>
            </a:r>
            <a:r>
              <a:rPr lang="tr-TR" dirty="0" err="1"/>
              <a:t>sifirlar</a:t>
            </a:r>
            <a:r>
              <a:rPr lang="tr-TR" dirty="0"/>
              <a:t>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carpma</a:t>
            </a:r>
            <a:r>
              <a:rPr lang="tr-TR" dirty="0"/>
              <a:t>(birler))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969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5F3387C-4BF2-46AF-9489-06C0EB4E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520" y="1846863"/>
            <a:ext cx="4291816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// FARKLI KLASÖRDEN KULLANIM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import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path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Consolas" panose="020B0609020204030204" pitchFamily="49" charset="0"/>
              </a:rPr>
              <a:t>'C:\\yol'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yolu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te en başa ekler.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6E0F22-CA7E-4D56-8738-2AAFAFFC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08" y="2130183"/>
            <a:ext cx="3619902" cy="129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/// kütüphane </a:t>
            </a:r>
            <a:r>
              <a:rPr kumimoji="0" lang="tr-TR" altLang="tr-TR" sz="1600" b="1" i="0" u="none" strike="noStrike" cap="none" normalizeH="0" baseline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yolunun öğrenme</a:t>
            </a:r>
            <a:endParaRPr kumimoji="0" lang="tr-TR" altLang="tr-TR" sz="1600" b="1" i="0" u="none" strike="noStrike" cap="none" normalizeH="0" baseline="0" dirty="0">
              <a:ln>
                <a:noFill/>
              </a:ln>
              <a:solidFill>
                <a:srgbClr val="AA22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distutils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sysconfig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sysconfig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get_python_lib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600" dirty="0">
                <a:solidFill>
                  <a:srgbClr val="222222"/>
                </a:solidFill>
                <a:latin typeface="Consolas" panose="020B0609020204030204" pitchFamily="49" charset="0"/>
              </a:rPr>
              <a:t>yolları öğrenmek için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CB2571-EC2A-4B83-BC03-027D8AFD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018" y="4264081"/>
            <a:ext cx="4156907" cy="1089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path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append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Consolas" panose="020B0609020204030204" pitchFamily="49" charset="0"/>
              </a:rPr>
              <a:t>'C:\\yol'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8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yol eklemek için diğer bir yol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C0484A1-3FAC-4E06-B1B9-EA73C36A0E75}"/>
              </a:ext>
            </a:extLst>
          </p:cNvPr>
          <p:cNvSpPr txBox="1"/>
          <p:nvPr/>
        </p:nvSpPr>
        <p:spPr>
          <a:xfrm>
            <a:off x="562708" y="422031"/>
            <a:ext cx="3033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/// AYNI KLASÖRDE KULLANIM</a:t>
            </a:r>
          </a:p>
          <a:p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645003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269D43C-9C29-4E92-A3B8-3EA2F39D0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68" y="368515"/>
            <a:ext cx="4210205" cy="62573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58F7729-FD02-4041-AC74-0515F036B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8" y="364997"/>
            <a:ext cx="3294704" cy="61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06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1FE9F8C-914A-4B0A-BC0C-FCD27B22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8" y="593022"/>
            <a:ext cx="6621093" cy="567195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CD5D82E-50AF-46A8-B7C5-4A4FF9216E5B}"/>
              </a:ext>
            </a:extLst>
          </p:cNvPr>
          <p:cNvSpPr txBox="1"/>
          <p:nvPr/>
        </p:nvSpPr>
        <p:spPr>
          <a:xfrm>
            <a:off x="7382021" y="764903"/>
            <a:ext cx="4556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good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best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tau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funT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D58F9FF-75F5-44DF-AA27-D348D41C4A74}"/>
              </a:ext>
            </a:extLst>
          </p:cNvPr>
          <p:cNvSpPr txBox="1"/>
          <p:nvPr/>
        </p:nvSpPr>
        <p:spPr>
          <a:xfrm>
            <a:off x="7406639" y="1524559"/>
            <a:ext cx="4532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ugly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psi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funP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22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2B97462-3815-4060-8A3B-933B81EA9B34}"/>
              </a:ext>
            </a:extLst>
          </p:cNvPr>
          <p:cNvSpPr txBox="1"/>
          <p:nvPr/>
        </p:nvSpPr>
        <p:spPr>
          <a:xfrm>
            <a:off x="627184" y="377541"/>
            <a:ext cx="111756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Bir modülü kullanmak için 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yazılan kodla herhangi bir şey eklemeye gerek yoktur. </a:t>
            </a:r>
          </a:p>
          <a:p>
            <a:endParaRPr lang="tr-TR" b="0" i="0" dirty="0">
              <a:solidFill>
                <a:srgbClr val="252525"/>
              </a:solidFill>
              <a:effectLst/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Paket ise klasör-içi içe klasör ve modüllerden oluşmaktadır. O yüzden modül gibi hemen kullanamayız.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F4304A0-2AB2-4633-8EBC-D42079A527E6}"/>
              </a:ext>
            </a:extLst>
          </p:cNvPr>
          <p:cNvSpPr txBox="1"/>
          <p:nvPr/>
        </p:nvSpPr>
        <p:spPr>
          <a:xfrm>
            <a:off x="627183" y="1838402"/>
            <a:ext cx="10655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Python, paketin klasöründe çok benzersiz bir ada sahip bir dosya olmasını eklememiz gerekir.</a:t>
            </a: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	</a:t>
            </a: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	Bu dosya : __init__.py </a:t>
            </a: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	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dir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.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09858EF-21E4-4B69-A7B5-3BF801FEFB40}"/>
              </a:ext>
            </a:extLst>
          </p:cNvPr>
          <p:cNvSpPr txBox="1"/>
          <p:nvPr/>
        </p:nvSpPr>
        <p:spPr>
          <a:xfrm>
            <a:off x="627182" y="3588042"/>
            <a:ext cx="11175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Dosyanın içeriği, paketin modüllerinden herhangi biri içe aktarıldığında yürütülür. 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Herhangi bir özel </a:t>
            </a:r>
            <a:r>
              <a:rPr lang="tr-TR" b="0" i="0" dirty="0" err="1">
                <a:solidFill>
                  <a:srgbClr val="252525"/>
                </a:solidFill>
                <a:effectLst/>
                <a:latin typeface="Roboto"/>
              </a:rPr>
              <a:t>ilklendirme</a:t>
            </a:r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 istemiyorsanız, dosyayı boş bırakabilirsiniz.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__init__.py dosya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sı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 boş da olsa bulunmak zorundadır.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435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997277E-A755-4F06-8286-2EFDDBBD6013}"/>
              </a:ext>
            </a:extLst>
          </p:cNvPr>
          <p:cNvSpPr txBox="1"/>
          <p:nvPr/>
        </p:nvSpPr>
        <p:spPr>
          <a:xfrm>
            <a:off x="697522" y="898045"/>
            <a:ext cx="11119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 __init.py__ dosyasını içerebilen yalnızca kök klasör değildir.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__init.py__ dosyasını alt klasörlerinden herhangi birine (alt paketler) de koyabilirsiniz. 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Bu bazı alt paketlerin bireysel işlem ve özel başlatma türleri gerektirmesi yararlı olabilir.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0597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0160496-38FA-41FF-83B8-FC7B12C42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1" y="698154"/>
            <a:ext cx="4839375" cy="467742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E79B2EA-A578-46C2-AC14-EE2130B8B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155" y="698154"/>
            <a:ext cx="4563112" cy="565864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738BD1EA-D78B-4348-B7A6-05D73F26A311}"/>
              </a:ext>
            </a:extLst>
          </p:cNvPr>
          <p:cNvSpPr txBox="1"/>
          <p:nvPr/>
        </p:nvSpPr>
        <p:spPr>
          <a:xfrm>
            <a:off x="384471" y="5795889"/>
            <a:ext cx="332418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KLASÖR 		</a:t>
            </a:r>
            <a:r>
              <a:rPr lang="tr-TR" dirty="0">
                <a:sym typeface="Wingdings" panose="05000000000000000000" pitchFamily="2" charset="2"/>
              </a:rPr>
              <a:t> pakettir</a:t>
            </a:r>
          </a:p>
          <a:p>
            <a:r>
              <a:rPr lang="tr-TR" dirty="0">
                <a:sym typeface="Wingdings" panose="05000000000000000000" pitchFamily="2" charset="2"/>
              </a:rPr>
              <a:t>.</a:t>
            </a:r>
            <a:r>
              <a:rPr lang="tr-TR" dirty="0" err="1">
                <a:sym typeface="Wingdings" panose="05000000000000000000" pitchFamily="2" charset="2"/>
              </a:rPr>
              <a:t>py</a:t>
            </a:r>
            <a:r>
              <a:rPr lang="tr-TR" dirty="0">
                <a:sym typeface="Wingdings" panose="05000000000000000000" pitchFamily="2" charset="2"/>
              </a:rPr>
              <a:t> dosyası	 modüldür.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341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E62573C0-2F3F-499E-A31C-726F0E5A4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9" y="246585"/>
            <a:ext cx="5382125" cy="3368812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DDB4C58-C736-45A9-8D78-E26DA8EB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13" y="246585"/>
            <a:ext cx="5244627" cy="33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2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22B4893-43F3-4226-9533-09F26F229261}"/>
              </a:ext>
            </a:extLst>
          </p:cNvPr>
          <p:cNvSpPr txBox="1"/>
          <p:nvPr/>
        </p:nvSpPr>
        <p:spPr>
          <a:xfrm>
            <a:off x="281354" y="609328"/>
            <a:ext cx="117183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Bu parçaların her biri (büyük olasılıkla) daha küçük parçalara bölünebilir vb. Böyle bir sürece genellikle 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ayrıştırma (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decomposition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)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denir .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Örneğin, bir düğün ayarlamanız istenirse, her şeyi kendi başınıza yapmazsınız - bir dizi profesyonel bulursunuz ve görevi hepsi arasında bölersiniz.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sz="2000" b="1" i="1" u="sng" dirty="0">
                <a:solidFill>
                  <a:srgbClr val="222222"/>
                </a:solidFill>
                <a:effectLst/>
                <a:latin typeface="Open Sans"/>
              </a:rPr>
              <a:t>Bir yazılım parçasını ayrı fakat birlikte çalışan parçalara nasıl bölersiniz? Soru budur. </a:t>
            </a:r>
          </a:p>
          <a:p>
            <a:pPr algn="l"/>
            <a:endParaRPr lang="tr-TR" dirty="0">
              <a:solidFill>
                <a:srgbClr val="222222"/>
              </a:solidFill>
              <a:latin typeface="Open Sans"/>
            </a:endParaRPr>
          </a:p>
          <a:p>
            <a:pPr algn="l"/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Çözüm modüllerdir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.</a:t>
            </a: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857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035D98F-46D3-47AA-99B6-1812913EF7D2}"/>
              </a:ext>
            </a:extLst>
          </p:cNvPr>
          <p:cNvSpPr txBox="1"/>
          <p:nvPr/>
        </p:nvSpPr>
        <p:spPr>
          <a:xfrm>
            <a:off x="362243" y="939245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sys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path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path.append</a:t>
            </a:r>
            <a:r>
              <a:rPr lang="tr-TR" dirty="0"/>
              <a:t>('C:\\.....\\</a:t>
            </a:r>
            <a:r>
              <a:rPr lang="tr-TR" dirty="0" err="1"/>
              <a:t>packages</a:t>
            </a:r>
            <a:r>
              <a:rPr lang="tr-TR" dirty="0"/>
              <a:t>')</a:t>
            </a:r>
          </a:p>
          <a:p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extra.good.best.sigma</a:t>
            </a:r>
            <a:endParaRPr lang="tr-TR" dirty="0"/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extra.good.best.tau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funT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extra.good.best.sigma.funS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funT</a:t>
            </a:r>
            <a:r>
              <a:rPr lang="tr-TR" dirty="0"/>
              <a:t>())</a:t>
            </a: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B9BAF40-4AC1-41DB-B9FD-9FD3DD38C331}"/>
              </a:ext>
            </a:extLst>
          </p:cNvPr>
          <p:cNvSpPr txBox="1"/>
          <p:nvPr/>
        </p:nvSpPr>
        <p:spPr>
          <a:xfrm>
            <a:off x="6096000" y="3429000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sys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path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path.append</a:t>
            </a:r>
            <a:r>
              <a:rPr lang="tr-TR" dirty="0"/>
              <a:t>('C:\\..\\</a:t>
            </a:r>
            <a:r>
              <a:rPr lang="tr-TR" dirty="0" err="1"/>
              <a:t>packages</a:t>
            </a:r>
            <a:r>
              <a:rPr lang="tr-TR" dirty="0"/>
              <a:t>')</a:t>
            </a:r>
          </a:p>
          <a:p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extra.good.best.sigma</a:t>
            </a:r>
            <a:r>
              <a:rPr lang="tr-TR" dirty="0"/>
              <a:t> as </a:t>
            </a:r>
            <a:r>
              <a:rPr lang="tr-TR" dirty="0" err="1"/>
              <a:t>sig</a:t>
            </a:r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extra.good.alpha</a:t>
            </a:r>
            <a:r>
              <a:rPr lang="tr-TR" dirty="0"/>
              <a:t> as alp</a:t>
            </a:r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sig.funS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alp.funA</a:t>
            </a:r>
            <a:r>
              <a:rPr lang="tr-TR" dirty="0"/>
              <a:t>())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2821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1591EBA-09F3-45BA-910E-F94F8A2CCFE7}"/>
              </a:ext>
            </a:extLst>
          </p:cNvPr>
          <p:cNvSpPr txBox="1"/>
          <p:nvPr/>
        </p:nvSpPr>
        <p:spPr>
          <a:xfrm>
            <a:off x="669387" y="321270"/>
            <a:ext cx="10883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Ekstra klasörden (kendisi dahil) başlayarak tüm alt dizini sıkıştırdığımızı varsayalım ve extrapack.zip adında bir dosya alalım. Ardından, dosyayı paketler klasörünün içine koyuyoruz.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5F8A782-4B4D-4554-B3D4-973F8AC8A06C}"/>
              </a:ext>
            </a:extLst>
          </p:cNvPr>
          <p:cNvSpPr txBox="1"/>
          <p:nvPr/>
        </p:nvSpPr>
        <p:spPr>
          <a:xfrm>
            <a:off x="5454747" y="2354724"/>
            <a:ext cx="60983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sys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path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path.append</a:t>
            </a:r>
            <a:r>
              <a:rPr lang="tr-TR" dirty="0"/>
              <a:t>('..\\</a:t>
            </a:r>
            <a:r>
              <a:rPr lang="tr-TR" dirty="0" err="1"/>
              <a:t>packages</a:t>
            </a:r>
            <a:r>
              <a:rPr lang="tr-TR" dirty="0"/>
              <a:t>\\extrapack.zip')</a:t>
            </a:r>
          </a:p>
          <a:p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extra.good.best.sigma</a:t>
            </a:r>
            <a:r>
              <a:rPr lang="tr-TR" dirty="0"/>
              <a:t> as </a:t>
            </a:r>
            <a:r>
              <a:rPr lang="tr-TR" dirty="0" err="1"/>
              <a:t>sig</a:t>
            </a:r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extra.good.alpha</a:t>
            </a:r>
            <a:r>
              <a:rPr lang="tr-TR" dirty="0"/>
              <a:t> as alp</a:t>
            </a:r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extra.iota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FunI</a:t>
            </a:r>
            <a:endParaRPr lang="tr-TR" dirty="0"/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extra.good.beta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FunB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sig.FunS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alp.FunA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FunI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FunB</a:t>
            </a:r>
            <a:r>
              <a:rPr lang="tr-TR" dirty="0"/>
              <a:t>())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6302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21EC6CBA-2132-4BE0-A242-080BFAAD9792}"/>
              </a:ext>
            </a:extLst>
          </p:cNvPr>
          <p:cNvSpPr txBox="1"/>
          <p:nvPr/>
        </p:nvSpPr>
        <p:spPr>
          <a:xfrm>
            <a:off x="376310" y="497617"/>
            <a:ext cx="11581227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Bilgisayarlar karakterleri sayı olarak saklar. 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Karakterler;</a:t>
            </a: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	</a:t>
            </a:r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whitespaces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</a:p>
          <a:p>
            <a:r>
              <a:rPr lang="tr-TR" b="1" dirty="0">
                <a:solidFill>
                  <a:srgbClr val="222222"/>
                </a:solidFill>
                <a:latin typeface="Open Sans"/>
              </a:rPr>
              <a:t>	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control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characters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( giriş - çıkış cihazlarını kontrol ederler ) </a:t>
            </a:r>
          </a:p>
          <a:p>
            <a:endParaRPr lang="tr-TR" b="1" dirty="0">
              <a:solidFill>
                <a:srgbClr val="222222"/>
              </a:solidFill>
              <a:latin typeface="Open Sans"/>
            </a:endParaRPr>
          </a:p>
          <a:p>
            <a:r>
              <a:rPr lang="tr-TR" i="0" dirty="0">
                <a:solidFill>
                  <a:srgbClr val="222222"/>
                </a:solidFill>
                <a:effectLst/>
                <a:latin typeface="Open Sans"/>
              </a:rPr>
              <a:t>olarak ikiye ayrılır.</a:t>
            </a:r>
          </a:p>
          <a:p>
            <a:endParaRPr lang="tr-TR" dirty="0">
              <a:solidFill>
                <a:srgbClr val="222222"/>
              </a:solidFill>
              <a:latin typeface="Open Sans"/>
            </a:endParaRPr>
          </a:p>
          <a:p>
            <a:r>
              <a:rPr lang="tr-TR" dirty="0">
                <a:solidFill>
                  <a:srgbClr val="222222"/>
                </a:solidFill>
                <a:latin typeface="Open Sans"/>
              </a:rPr>
              <a:t>Farklı bilgisayarlar farklı kodlama yöntemi kullanır.</a:t>
            </a:r>
          </a:p>
          <a:p>
            <a:endParaRPr lang="tr-TR" dirty="0">
              <a:solidFill>
                <a:srgbClr val="222222"/>
              </a:solidFill>
              <a:latin typeface="Open Sans"/>
            </a:endParaRPr>
          </a:p>
          <a:p>
            <a:endParaRPr lang="tr-TR" dirty="0">
              <a:solidFill>
                <a:srgbClr val="222222"/>
              </a:solidFill>
              <a:latin typeface="Open Sans"/>
            </a:endParaRPr>
          </a:p>
          <a:p>
            <a:r>
              <a:rPr lang="tr-TR" b="1" dirty="0" err="1">
                <a:solidFill>
                  <a:srgbClr val="222222"/>
                </a:solidFill>
                <a:latin typeface="Open Sans"/>
              </a:rPr>
              <a:t>Code</a:t>
            </a:r>
            <a:r>
              <a:rPr lang="tr-TR" b="1" dirty="0">
                <a:solidFill>
                  <a:srgbClr val="222222"/>
                </a:solidFill>
                <a:latin typeface="Open Sans"/>
              </a:rPr>
              <a:t> </a:t>
            </a:r>
            <a:r>
              <a:rPr lang="tr-TR" b="1" dirty="0" err="1">
                <a:solidFill>
                  <a:srgbClr val="222222"/>
                </a:solidFill>
                <a:latin typeface="Open Sans"/>
              </a:rPr>
              <a:t>point</a:t>
            </a:r>
            <a:r>
              <a:rPr lang="tr-TR" b="1" dirty="0">
                <a:solidFill>
                  <a:srgbClr val="222222"/>
                </a:solidFill>
                <a:latin typeface="Open Sans"/>
              </a:rPr>
              <a:t> ( kod noktası ) </a:t>
            </a:r>
            <a:r>
              <a:rPr lang="tr-TR" dirty="0">
                <a:solidFill>
                  <a:srgbClr val="222222"/>
                </a:solidFill>
                <a:latin typeface="Open Sans"/>
              </a:rPr>
              <a:t>: </a:t>
            </a:r>
            <a:r>
              <a:rPr lang="tr-TR" dirty="0"/>
              <a:t>Bir kod noktası, bir karakter oluşturan bir sayıdır.</a:t>
            </a:r>
          </a:p>
          <a:p>
            <a:endParaRPr lang="tr-TR" dirty="0"/>
          </a:p>
          <a:p>
            <a:r>
              <a:rPr lang="tr-TR" sz="2400" b="1" dirty="0" err="1"/>
              <a:t>Code</a:t>
            </a:r>
            <a:r>
              <a:rPr lang="tr-TR" sz="2400" b="1" dirty="0"/>
              <a:t> </a:t>
            </a:r>
            <a:r>
              <a:rPr lang="tr-TR" sz="2400" b="1" dirty="0" err="1"/>
              <a:t>page</a:t>
            </a:r>
            <a:r>
              <a:rPr lang="tr-TR" sz="2400" b="1" dirty="0"/>
              <a:t> </a:t>
            </a:r>
            <a:r>
              <a:rPr lang="tr-TR" dirty="0"/>
              <a:t>: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pointlerin</a:t>
            </a:r>
            <a:r>
              <a:rPr lang="tr-TR" dirty="0"/>
              <a:t> farklı diller için farklı şekillerde ayarlanmasıdır.</a:t>
            </a:r>
          </a:p>
        </p:txBody>
      </p:sp>
    </p:spTree>
    <p:extLst>
      <p:ext uri="{BB962C8B-B14F-4D97-AF65-F5344CB8AC3E}">
        <p14:creationId xmlns:p14="http://schemas.microsoft.com/office/powerpoint/2010/main" val="3869092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beyaz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6C19D94D-742A-4004-B0C8-B08AF4371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99" y="0"/>
            <a:ext cx="8155802" cy="6858000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192505" y="2346158"/>
            <a:ext cx="1484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ASCII kodları</a:t>
            </a:r>
          </a:p>
        </p:txBody>
      </p:sp>
    </p:spTree>
    <p:extLst>
      <p:ext uri="{BB962C8B-B14F-4D97-AF65-F5344CB8AC3E}">
        <p14:creationId xmlns:p14="http://schemas.microsoft.com/office/powerpoint/2010/main" val="3543390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beyaz içeren bir resim&#10;&#10;Açıklama otomatik olarak oluşturuldu">
            <a:extLst>
              <a:ext uri="{FF2B5EF4-FFF2-40B4-BE49-F238E27FC236}">
                <a16:creationId xmlns:a16="http://schemas.microsoft.com/office/drawing/2014/main" id="{06D89F08-E5B7-4AD2-9484-726248EC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62" y="0"/>
            <a:ext cx="7844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0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B6ED5476-D66F-4BDD-9D59-DEE64E00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9" y="0"/>
            <a:ext cx="4944165" cy="138131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F4ECF58-2FE8-4C6A-8B8A-B4479F41906C}"/>
              </a:ext>
            </a:extLst>
          </p:cNvPr>
          <p:cNvSpPr txBox="1"/>
          <p:nvPr/>
        </p:nvSpPr>
        <p:spPr>
          <a:xfrm>
            <a:off x="5914103" y="690659"/>
            <a:ext cx="36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Uluslararası yapma ve kısa gösterimi.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655C8F1-537F-4DB1-B794-8729443D8353}"/>
              </a:ext>
            </a:extLst>
          </p:cNvPr>
          <p:cNvSpPr txBox="1"/>
          <p:nvPr/>
        </p:nvSpPr>
        <p:spPr>
          <a:xfrm>
            <a:off x="442452" y="1946787"/>
            <a:ext cx="885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ASCII - Her karakter 8 bit ile gösterilir. Toplam 256 karakter. AMA FARLI DİLLERİ DESTEKLEMEZ.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BD32CED-34E5-431D-83FA-F4B7E5EDE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2722721"/>
            <a:ext cx="2848373" cy="2857899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4EEC3C96-F218-4BA9-8A1A-766D20B97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881588"/>
            <a:ext cx="4372585" cy="149563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169AB9DB-CBAA-4080-8E5A-450E35F7147C}"/>
              </a:ext>
            </a:extLst>
          </p:cNvPr>
          <p:cNvSpPr txBox="1"/>
          <p:nvPr/>
        </p:nvSpPr>
        <p:spPr>
          <a:xfrm>
            <a:off x="4820168" y="4377222"/>
            <a:ext cx="25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Universal </a:t>
            </a:r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Code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9269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FD29CD0-7F29-4D46-A9FE-6912D3DC3A33}"/>
              </a:ext>
            </a:extLst>
          </p:cNvPr>
          <p:cNvSpPr txBox="1"/>
          <p:nvPr/>
        </p:nvSpPr>
        <p:spPr>
          <a:xfrm>
            <a:off x="520505" y="400874"/>
            <a:ext cx="3041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UTF-8</a:t>
            </a:r>
          </a:p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UNICODE TRANSFORMATION FORMAT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08FD109-500B-4CAE-8A10-00647E1C2DA3}"/>
              </a:ext>
            </a:extLst>
          </p:cNvPr>
          <p:cNvSpPr txBox="1"/>
          <p:nvPr/>
        </p:nvSpPr>
        <p:spPr>
          <a:xfrm>
            <a:off x="520505" y="2050834"/>
            <a:ext cx="26486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UTF-8, kod noktalarının her biri için onları gerçekten temsil etmesi gerektiği kadar bit kullanır.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 err="1">
                <a:solidFill>
                  <a:srgbClr val="252525"/>
                </a:solidFill>
                <a:latin typeface="Roboto"/>
              </a:rPr>
              <a:t>latin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 - 8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bits</a:t>
            </a:r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 err="1">
                <a:solidFill>
                  <a:srgbClr val="252525"/>
                </a:solidFill>
                <a:latin typeface="Roboto"/>
              </a:rPr>
              <a:t>latin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 olmayanlar -16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bits</a:t>
            </a:r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CJK - 24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bits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436A5DA-7C49-497A-8BA0-6C8F057B2D0A}"/>
              </a:ext>
            </a:extLst>
          </p:cNvPr>
          <p:cNvSpPr txBox="1"/>
          <p:nvPr/>
        </p:nvSpPr>
        <p:spPr>
          <a:xfrm>
            <a:off x="6648796" y="576775"/>
            <a:ext cx="39621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/>
              <a:t>PYTHON</a:t>
            </a:r>
          </a:p>
          <a:p>
            <a:endParaRPr lang="tr-TR" sz="3600" dirty="0"/>
          </a:p>
          <a:p>
            <a:r>
              <a:rPr lang="tr-TR" sz="3600" dirty="0"/>
              <a:t>UNICODE</a:t>
            </a:r>
          </a:p>
          <a:p>
            <a:r>
              <a:rPr lang="tr-TR" sz="3600" dirty="0"/>
              <a:t>VE</a:t>
            </a:r>
          </a:p>
          <a:p>
            <a:r>
              <a:rPr lang="tr-TR" sz="3600" dirty="0"/>
              <a:t>UTF-8</a:t>
            </a:r>
          </a:p>
          <a:p>
            <a:endParaRPr lang="tr-TR" sz="3600" dirty="0"/>
          </a:p>
          <a:p>
            <a:r>
              <a:rPr lang="tr-TR" sz="3600" dirty="0"/>
              <a:t>DESTEKLER</a:t>
            </a:r>
          </a:p>
          <a:p>
            <a:endParaRPr lang="tr-TR" sz="3600" dirty="0"/>
          </a:p>
          <a:p>
            <a:r>
              <a:rPr lang="tr-TR" sz="3600" dirty="0"/>
              <a:t>TAMAMEN I18N'DİR</a:t>
            </a:r>
          </a:p>
        </p:txBody>
      </p:sp>
    </p:spTree>
    <p:extLst>
      <p:ext uri="{BB962C8B-B14F-4D97-AF65-F5344CB8AC3E}">
        <p14:creationId xmlns:p14="http://schemas.microsoft.com/office/powerpoint/2010/main" val="722874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19CEE6F-435A-4035-86CB-9930843C34C9}"/>
              </a:ext>
            </a:extLst>
          </p:cNvPr>
          <p:cNvSpPr txBox="1"/>
          <p:nvPr/>
        </p:nvSpPr>
        <p:spPr>
          <a:xfrm>
            <a:off x="407963" y="379828"/>
            <a:ext cx="53597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len</a:t>
            </a:r>
            <a:r>
              <a:rPr lang="tr-TR" dirty="0"/>
              <a:t>(string)</a:t>
            </a:r>
          </a:p>
          <a:p>
            <a:r>
              <a:rPr lang="tr-TR" dirty="0"/>
              <a:t>+=	*=</a:t>
            </a:r>
          </a:p>
          <a:p>
            <a:r>
              <a:rPr lang="tr-TR" dirty="0" err="1"/>
              <a:t>ord</a:t>
            </a:r>
            <a:r>
              <a:rPr lang="tr-TR" dirty="0"/>
              <a:t>(</a:t>
            </a:r>
            <a:r>
              <a:rPr lang="tr-TR" dirty="0" err="1"/>
              <a:t>char</a:t>
            </a:r>
            <a:r>
              <a:rPr lang="tr-TR" dirty="0"/>
              <a:t>)		//</a:t>
            </a:r>
            <a:r>
              <a:rPr lang="tr-TR" dirty="0" err="1"/>
              <a:t>ordinal</a:t>
            </a:r>
            <a:r>
              <a:rPr lang="tr-TR" dirty="0"/>
              <a:t>	// ASCII/UNICODE</a:t>
            </a:r>
          </a:p>
          <a:p>
            <a:r>
              <a:rPr lang="tr-TR" dirty="0" err="1"/>
              <a:t>chr</a:t>
            </a:r>
            <a:r>
              <a:rPr lang="tr-TR" dirty="0"/>
              <a:t>(Unicode)</a:t>
            </a:r>
          </a:p>
          <a:p>
            <a:r>
              <a:rPr lang="tr-TR" dirty="0" err="1"/>
              <a:t>indexleri</a:t>
            </a:r>
            <a:r>
              <a:rPr lang="tr-TR" dirty="0"/>
              <a:t> vardır, listeler gibi kullanılır</a:t>
            </a:r>
          </a:p>
          <a:p>
            <a:r>
              <a:rPr lang="tr-TR" dirty="0"/>
              <a:t>in ve not in ile kullanılır</a:t>
            </a:r>
          </a:p>
          <a:p>
            <a:r>
              <a:rPr lang="tr-TR" dirty="0" err="1"/>
              <a:t>immutable</a:t>
            </a:r>
            <a:r>
              <a:rPr lang="tr-TR" dirty="0"/>
              <a:t> yani değiştirilebilir</a:t>
            </a:r>
          </a:p>
          <a:p>
            <a:r>
              <a:rPr lang="tr-TR" dirty="0"/>
              <a:t>del string[</a:t>
            </a:r>
            <a:r>
              <a:rPr lang="tr-TR" dirty="0" err="1"/>
              <a:t>index</a:t>
            </a:r>
            <a:r>
              <a:rPr lang="tr-TR" dirty="0"/>
              <a:t>]</a:t>
            </a:r>
          </a:p>
          <a:p>
            <a:endParaRPr lang="tr-TR" dirty="0"/>
          </a:p>
          <a:p>
            <a:r>
              <a:rPr lang="tr-TR" dirty="0"/>
              <a:t>en küçük string boşluktur.</a:t>
            </a:r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index</a:t>
            </a:r>
            <a:r>
              <a:rPr lang="tr-TR" dirty="0"/>
              <a:t>("</a:t>
            </a:r>
            <a:r>
              <a:rPr lang="tr-TR" dirty="0" err="1"/>
              <a:t>char</a:t>
            </a:r>
            <a:r>
              <a:rPr lang="tr-TR" dirty="0"/>
              <a:t>")</a:t>
            </a:r>
          </a:p>
          <a:p>
            <a:endParaRPr lang="tr-TR" dirty="0"/>
          </a:p>
          <a:p>
            <a:r>
              <a:rPr lang="tr-TR" dirty="0" err="1"/>
              <a:t>list</a:t>
            </a:r>
            <a:r>
              <a:rPr lang="tr-TR" dirty="0"/>
              <a:t>("string")</a:t>
            </a:r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count</a:t>
            </a:r>
            <a:r>
              <a:rPr lang="tr-TR" dirty="0"/>
              <a:t>("</a:t>
            </a:r>
            <a:r>
              <a:rPr lang="tr-TR" dirty="0" err="1"/>
              <a:t>char</a:t>
            </a:r>
            <a:r>
              <a:rPr lang="tr-TR" dirty="0"/>
              <a:t>")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CF2B762-B448-4483-A150-198A18BA09B3}"/>
              </a:ext>
            </a:extLst>
          </p:cNvPr>
          <p:cNvSpPr txBox="1"/>
          <p:nvPr/>
        </p:nvSpPr>
        <p:spPr>
          <a:xfrm>
            <a:off x="5556738" y="478302"/>
            <a:ext cx="62272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"string".</a:t>
            </a:r>
            <a:r>
              <a:rPr lang="tr-TR" dirty="0" err="1"/>
              <a:t>capitalize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center</a:t>
            </a:r>
            <a:r>
              <a:rPr lang="tr-TR" dirty="0"/>
              <a:t>(10) 	// sağa sola 10 karakter boşluk bırakır.</a:t>
            </a:r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endswith</a:t>
            </a:r>
            <a:r>
              <a:rPr lang="tr-TR" dirty="0"/>
              <a:t>("</a:t>
            </a:r>
            <a:r>
              <a:rPr lang="tr-TR" dirty="0" err="1"/>
              <a:t>sub_string</a:t>
            </a:r>
            <a:r>
              <a:rPr lang="tr-TR" dirty="0"/>
              <a:t>") // True, </a:t>
            </a:r>
            <a:r>
              <a:rPr lang="tr-TR" dirty="0" err="1"/>
              <a:t>False</a:t>
            </a:r>
            <a:endParaRPr lang="tr-TR" dirty="0"/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find</a:t>
            </a:r>
            <a:r>
              <a:rPr lang="tr-TR" dirty="0"/>
              <a:t>(" ") 	// 1, -1 return eder.</a:t>
            </a:r>
          </a:p>
          <a:p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isalnum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isalpha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isdigit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islower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isspace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isupper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/>
              <a:t>"ayırıcı_karakter".</a:t>
            </a:r>
            <a:r>
              <a:rPr lang="tr-TR" dirty="0" err="1"/>
              <a:t>join</a:t>
            </a:r>
            <a:r>
              <a:rPr lang="tr-TR" dirty="0"/>
              <a:t>(birleştirilecekler)</a:t>
            </a:r>
          </a:p>
          <a:p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lower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lstrip</a:t>
            </a:r>
            <a:r>
              <a:rPr lang="tr-TR" dirty="0"/>
              <a:t>("atılacak son nokta")		</a:t>
            </a:r>
            <a:r>
              <a:rPr lang="tr-TR" dirty="0" err="1"/>
              <a:t>rstrip</a:t>
            </a:r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replace</a:t>
            </a:r>
            <a:r>
              <a:rPr lang="tr-TR" dirty="0"/>
              <a:t>("eski", "yeni")</a:t>
            </a:r>
          </a:p>
          <a:p>
            <a:r>
              <a:rPr lang="tr-TR" dirty="0" err="1"/>
              <a:t>split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8722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F76E72C-1909-467F-9C05-B3FE0B505E67}"/>
              </a:ext>
            </a:extLst>
          </p:cNvPr>
          <p:cNvSpPr txBox="1"/>
          <p:nvPr/>
        </p:nvSpPr>
        <p:spPr>
          <a:xfrm>
            <a:off x="1946155" y="1274607"/>
            <a:ext cx="47970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err="1"/>
              <a:t>try</a:t>
            </a:r>
            <a:r>
              <a:rPr lang="tr-TR" sz="4800" dirty="0"/>
              <a:t>:</a:t>
            </a:r>
          </a:p>
          <a:p>
            <a:r>
              <a:rPr lang="tr-TR" sz="4800" dirty="0"/>
              <a:t>	kod</a:t>
            </a:r>
          </a:p>
          <a:p>
            <a:r>
              <a:rPr lang="tr-TR" sz="4800" dirty="0" err="1"/>
              <a:t>except</a:t>
            </a:r>
            <a:r>
              <a:rPr lang="tr-TR" sz="4800" dirty="0"/>
              <a:t>:</a:t>
            </a:r>
          </a:p>
          <a:p>
            <a:r>
              <a:rPr lang="tr-TR" sz="4800" dirty="0"/>
              <a:t>	hata olursa 	kod</a:t>
            </a:r>
          </a:p>
          <a:p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2438194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4734D69-D13B-47BB-B3D3-FD2C3EAA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9" y="625642"/>
            <a:ext cx="10384020" cy="57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22B4893-43F3-4226-9533-09F26F229261}"/>
              </a:ext>
            </a:extLst>
          </p:cNvPr>
          <p:cNvSpPr txBox="1"/>
          <p:nvPr/>
        </p:nvSpPr>
        <p:spPr>
          <a:xfrm>
            <a:off x="281354" y="609328"/>
            <a:ext cx="117183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tr-TR" sz="2400" dirty="0">
              <a:solidFill>
                <a:srgbClr val="222222"/>
              </a:solidFill>
              <a:latin typeface="Open Sans"/>
            </a:endParaRPr>
          </a:p>
          <a:p>
            <a:pPr algn="l"/>
            <a:endParaRPr lang="tr-TR" sz="2400" dirty="0">
              <a:solidFill>
                <a:srgbClr val="222222"/>
              </a:solidFill>
              <a:latin typeface="Open Sans"/>
            </a:endParaRPr>
          </a:p>
          <a:p>
            <a:r>
              <a:rPr lang="tr-TR" sz="2400" dirty="0"/>
              <a:t>Ayrıca modüller, </a:t>
            </a:r>
          </a:p>
          <a:p>
            <a:r>
              <a:rPr lang="tr-TR" sz="2400" dirty="0"/>
              <a:t>	yazılmış olan kodların farklı projelerde, yeniden yazılmadan, tekrar tekrar 	kullanılmasını sağlayan bir yapıdır. </a:t>
            </a:r>
          </a:p>
          <a:p>
            <a:r>
              <a:rPr lang="tr-TR" sz="2400" dirty="0"/>
              <a:t>	</a:t>
            </a:r>
          </a:p>
          <a:p>
            <a:endParaRPr lang="tr-TR" sz="2400" dirty="0"/>
          </a:p>
          <a:p>
            <a:r>
              <a:rPr lang="tr-TR" sz="2400" dirty="0"/>
              <a:t>Modül;</a:t>
            </a:r>
          </a:p>
          <a:p>
            <a:r>
              <a:rPr lang="tr-TR" sz="2400" dirty="0"/>
              <a:t>		- sizin tarafınızdan</a:t>
            </a:r>
          </a:p>
          <a:p>
            <a:endParaRPr lang="tr-TR" sz="2400" dirty="0"/>
          </a:p>
          <a:p>
            <a:r>
              <a:rPr lang="tr-TR" sz="2400" dirty="0"/>
              <a:t>		- başka geliştiriciler tarafından ( 3. kişiler )</a:t>
            </a:r>
          </a:p>
          <a:p>
            <a:endParaRPr lang="tr-TR" sz="2400" dirty="0"/>
          </a:p>
          <a:p>
            <a:r>
              <a:rPr lang="tr-TR" sz="2400" dirty="0"/>
              <a:t>		- Python geliştiricileri tarafından</a:t>
            </a:r>
          </a:p>
          <a:p>
            <a:endParaRPr lang="tr-TR" sz="2400" dirty="0"/>
          </a:p>
          <a:p>
            <a:r>
              <a:rPr lang="tr-TR" sz="2400" dirty="0"/>
              <a:t>	yazılmış olabilir.	</a:t>
            </a:r>
            <a:br>
              <a:rPr lang="tr-TR" sz="2400" dirty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72198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D279742-DF5C-4814-B25A-67A2342B0EC5}"/>
              </a:ext>
            </a:extLst>
          </p:cNvPr>
          <p:cNvSpPr txBox="1"/>
          <p:nvPr/>
        </p:nvSpPr>
        <p:spPr>
          <a:xfrm>
            <a:off x="417959" y="864423"/>
            <a:ext cx="5040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try</a:t>
            </a:r>
            <a:r>
              <a:rPr lang="tr-TR" sz="2800" dirty="0"/>
              <a:t>:</a:t>
            </a:r>
          </a:p>
          <a:p>
            <a:r>
              <a:rPr lang="tr-TR" sz="2800" dirty="0"/>
              <a:t>	kod</a:t>
            </a:r>
          </a:p>
          <a:p>
            <a:r>
              <a:rPr lang="tr-TR" sz="2800" dirty="0" err="1"/>
              <a:t>except</a:t>
            </a:r>
            <a:r>
              <a:rPr lang="tr-TR" sz="2800" dirty="0"/>
              <a:t> </a:t>
            </a:r>
            <a:r>
              <a:rPr lang="tr-TR" sz="2800" dirty="0" err="1"/>
              <a:t>ZeroDivisionError</a:t>
            </a:r>
            <a:r>
              <a:rPr lang="tr-TR" sz="2800" dirty="0"/>
              <a:t>:</a:t>
            </a:r>
          </a:p>
          <a:p>
            <a:r>
              <a:rPr lang="tr-TR" sz="2800" dirty="0"/>
              <a:t>	 hata olursa kod</a:t>
            </a:r>
          </a:p>
          <a:p>
            <a:r>
              <a:rPr lang="tr-TR" sz="2800" dirty="0" err="1"/>
              <a:t>except</a:t>
            </a:r>
            <a:r>
              <a:rPr lang="tr-TR" sz="2800" dirty="0"/>
              <a:t> </a:t>
            </a:r>
            <a:r>
              <a:rPr lang="tr-TR" sz="2800" dirty="0" err="1"/>
              <a:t>ValueError</a:t>
            </a:r>
            <a:r>
              <a:rPr lang="tr-TR" sz="2800" dirty="0"/>
              <a:t>:</a:t>
            </a:r>
          </a:p>
          <a:p>
            <a:r>
              <a:rPr lang="tr-TR" sz="2800" dirty="0"/>
              <a:t>	 hata olursa kod</a:t>
            </a:r>
          </a:p>
          <a:p>
            <a:r>
              <a:rPr lang="tr-TR" sz="2800" dirty="0" err="1"/>
              <a:t>except</a:t>
            </a:r>
            <a:r>
              <a:rPr lang="tr-TR" sz="2800" dirty="0"/>
              <a:t> </a:t>
            </a:r>
            <a:r>
              <a:rPr lang="tr-TR" sz="2800" dirty="0" err="1"/>
              <a:t>IndexingError</a:t>
            </a:r>
            <a:r>
              <a:rPr lang="tr-TR" sz="2800" dirty="0"/>
              <a:t>:</a:t>
            </a:r>
          </a:p>
          <a:p>
            <a:r>
              <a:rPr lang="tr-TR" sz="2800" dirty="0"/>
              <a:t>	 hata olursa kod</a:t>
            </a:r>
          </a:p>
          <a:p>
            <a:r>
              <a:rPr lang="tr-TR" sz="2800" dirty="0" err="1"/>
              <a:t>except</a:t>
            </a:r>
            <a:r>
              <a:rPr lang="tr-TR" sz="2800" dirty="0"/>
              <a:t>:</a:t>
            </a:r>
          </a:p>
          <a:p>
            <a:r>
              <a:rPr lang="tr-TR" sz="2800" dirty="0"/>
              <a:t>	 hata olursa kod</a:t>
            </a:r>
          </a:p>
          <a:p>
            <a:endParaRPr lang="tr-TR" sz="28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696F761-AF82-48A5-B5CB-857D06D0F2F5}"/>
              </a:ext>
            </a:extLst>
          </p:cNvPr>
          <p:cNvSpPr txBox="1"/>
          <p:nvPr/>
        </p:nvSpPr>
        <p:spPr>
          <a:xfrm>
            <a:off x="5458265" y="1161485"/>
            <a:ext cx="63585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Oluşan hatanın mesajına ulaşmak için </a:t>
            </a:r>
            <a:r>
              <a:rPr lang="tr-TR" sz="2800" b="1" dirty="0" err="1"/>
              <a:t>hata_adı</a:t>
            </a:r>
            <a:r>
              <a:rPr lang="tr-TR" sz="2800" b="1" dirty="0"/>
              <a:t> as değişken_ adı</a:t>
            </a:r>
          </a:p>
          <a:p>
            <a:r>
              <a:rPr lang="tr-TR" sz="2800" dirty="0"/>
              <a:t>yapısı kullanılır. Örnekteki </a:t>
            </a:r>
            <a:r>
              <a:rPr lang="tr-TR" sz="2800" b="1" dirty="0"/>
              <a:t>Exception as hata</a:t>
            </a:r>
            <a:r>
              <a:rPr lang="tr-TR" sz="2800" dirty="0"/>
              <a:t> gibi</a:t>
            </a:r>
          </a:p>
          <a:p>
            <a:endParaRPr lang="tr-TR" sz="2800" dirty="0"/>
          </a:p>
          <a:p>
            <a:r>
              <a:rPr lang="tr-TR" sz="2800" dirty="0"/>
              <a:t>a = 15</a:t>
            </a:r>
          </a:p>
          <a:p>
            <a:r>
              <a:rPr lang="tr-TR" sz="2800" dirty="0" err="1"/>
              <a:t>try</a:t>
            </a:r>
            <a:r>
              <a:rPr lang="tr-TR" sz="2800" dirty="0"/>
              <a:t>:</a:t>
            </a:r>
          </a:p>
          <a:p>
            <a:r>
              <a:rPr lang="tr-TR" sz="2800" dirty="0"/>
              <a:t>       b = 15 / 0</a:t>
            </a:r>
          </a:p>
          <a:p>
            <a:r>
              <a:rPr lang="tr-TR" sz="2800" dirty="0" err="1"/>
              <a:t>except</a:t>
            </a:r>
            <a:r>
              <a:rPr lang="tr-TR" sz="2800" dirty="0"/>
              <a:t> Exception as hata:</a:t>
            </a:r>
          </a:p>
          <a:p>
            <a:r>
              <a:rPr lang="tr-TR" sz="2800" dirty="0"/>
              <a:t>       </a:t>
            </a:r>
            <a:r>
              <a:rPr lang="tr-TR" sz="2800" dirty="0" err="1"/>
              <a:t>print</a:t>
            </a:r>
            <a:r>
              <a:rPr lang="tr-TR" sz="2800" dirty="0"/>
              <a:t>(hata)</a:t>
            </a:r>
          </a:p>
        </p:txBody>
      </p:sp>
    </p:spTree>
    <p:extLst>
      <p:ext uri="{BB962C8B-B14F-4D97-AF65-F5344CB8AC3E}">
        <p14:creationId xmlns:p14="http://schemas.microsoft.com/office/powerpoint/2010/main" val="4228695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F1EEC8B-E9A8-4F64-8392-EEA891E78D4E}"/>
              </a:ext>
            </a:extLst>
          </p:cNvPr>
          <p:cNvSpPr txBox="1"/>
          <p:nvPr/>
        </p:nvSpPr>
        <p:spPr>
          <a:xfrm>
            <a:off x="1852863" y="794084"/>
            <a:ext cx="90718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4800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tr-TR" sz="4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tr-TR" sz="4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tr-TR" sz="4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code</a:t>
            </a:r>
            <a:r>
              <a:rPr lang="tr-TR" sz="4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tr-TR" sz="4800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tr-TR" sz="4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(exc1, exc2): </a:t>
            </a:r>
          </a:p>
          <a:p>
            <a:pPr algn="l"/>
            <a:r>
              <a:rPr lang="tr-TR" sz="4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tr-TR" sz="4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code</a:t>
            </a:r>
            <a:endParaRPr lang="tr-TR" sz="48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1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AE09C8E-4A8C-40E4-A4BB-75E2EE2C2DB7}"/>
              </a:ext>
            </a:extLst>
          </p:cNvPr>
          <p:cNvSpPr txBox="1"/>
          <p:nvPr/>
        </p:nvSpPr>
        <p:spPr>
          <a:xfrm>
            <a:off x="450165" y="365761"/>
            <a:ext cx="11282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ÖZEL HATA OLUŞTURMA ( </a:t>
            </a:r>
            <a:r>
              <a:rPr lang="tr-TR" dirty="0" err="1"/>
              <a:t>raise</a:t>
            </a:r>
            <a:r>
              <a:rPr lang="tr-TR" dirty="0"/>
              <a:t> )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raise</a:t>
            </a:r>
            <a:r>
              <a:rPr lang="tr-TR" dirty="0"/>
              <a:t> hata</a:t>
            </a:r>
          </a:p>
          <a:p>
            <a:endParaRPr lang="tr-TR" dirty="0"/>
          </a:p>
          <a:p>
            <a:r>
              <a:rPr lang="tr-TR" dirty="0"/>
              <a:t>	ya da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raise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B478E04-D76C-4BB1-82BB-C747B820BB10}"/>
              </a:ext>
            </a:extLst>
          </p:cNvPr>
          <p:cNvSpPr txBox="1"/>
          <p:nvPr/>
        </p:nvSpPr>
        <p:spPr>
          <a:xfrm>
            <a:off x="239151" y="3108960"/>
            <a:ext cx="1170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assert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		// 	</a:t>
            </a:r>
            <a:r>
              <a:rPr lang="tr-TR" dirty="0" err="1"/>
              <a:t>assert</a:t>
            </a:r>
            <a:r>
              <a:rPr lang="tr-TR" dirty="0"/>
              <a:t>  x &gt; = 0.0  	( MANTIKSAL İFADENİN GÜVENLİ ÇALIŞTIRILMASI ) </a:t>
            </a:r>
          </a:p>
          <a:p>
            <a:r>
              <a:rPr lang="tr-TR" dirty="0"/>
              <a:t>						( Mantıksal ifade gerçekleşmiyorsa hata üretir. Yani bazı veriler uygun değerlere sahip olmadığında hata üretir. )</a:t>
            </a:r>
          </a:p>
          <a:p>
            <a:endParaRPr lang="tr-TR" dirty="0"/>
          </a:p>
          <a:p>
            <a:r>
              <a:rPr lang="tr-TR" dirty="0"/>
              <a:t>Mantıksal ifade True, 0 dışında bir sayı, boş olmayan string veya </a:t>
            </a:r>
            <a:r>
              <a:rPr lang="tr-TR" dirty="0" err="1"/>
              <a:t>None</a:t>
            </a:r>
            <a:r>
              <a:rPr lang="tr-TR" dirty="0"/>
              <a:t> dan farklı bir değer ise </a:t>
            </a:r>
            <a:r>
              <a:rPr lang="tr-TR" dirty="0" err="1"/>
              <a:t>birşey</a:t>
            </a:r>
            <a:r>
              <a:rPr lang="tr-TR" dirty="0"/>
              <a:t> olmaz ve program çalışmaya devam eder.</a:t>
            </a:r>
          </a:p>
          <a:p>
            <a:endParaRPr lang="tr-TR" dirty="0"/>
          </a:p>
          <a:p>
            <a:r>
              <a:rPr lang="tr-TR" dirty="0"/>
              <a:t>Diğer durumlarda ( 0, </a:t>
            </a:r>
            <a:r>
              <a:rPr lang="tr-TR" dirty="0" err="1"/>
              <a:t>False</a:t>
            </a:r>
            <a:r>
              <a:rPr lang="tr-TR" dirty="0"/>
              <a:t>, </a:t>
            </a:r>
            <a:r>
              <a:rPr lang="tr-TR" dirty="0" err="1"/>
              <a:t>None</a:t>
            </a:r>
            <a:r>
              <a:rPr lang="tr-TR" dirty="0"/>
              <a:t>, boş string )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AssertionError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 hatası oluşur.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0667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15ECE6C-C002-4468-8DF0-F0BC28B3ABF2}"/>
              </a:ext>
            </a:extLst>
          </p:cNvPr>
          <p:cNvSpPr txBox="1"/>
          <p:nvPr/>
        </p:nvSpPr>
        <p:spPr>
          <a:xfrm>
            <a:off x="404445" y="325652"/>
            <a:ext cx="8430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ArithmeticError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ArithmeticError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C0423AD-6230-42F3-B1F7-BD1175F0B5C5}"/>
              </a:ext>
            </a:extLst>
          </p:cNvPr>
          <p:cNvSpPr txBox="1"/>
          <p:nvPr/>
        </p:nvSpPr>
        <p:spPr>
          <a:xfrm>
            <a:off x="404445" y="1360101"/>
            <a:ext cx="8528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AssertionError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Location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: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tr-TR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AssertionError</a:t>
            </a: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E29071C-9059-44FB-905C-9AA4B9EF0F8C}"/>
              </a:ext>
            </a:extLst>
          </p:cNvPr>
          <p:cNvSpPr txBox="1"/>
          <p:nvPr/>
        </p:nvSpPr>
        <p:spPr>
          <a:xfrm>
            <a:off x="404445" y="2394550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BaseException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Location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: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4DAB0D4-499A-49FC-9B5B-1016C2A49462}"/>
              </a:ext>
            </a:extLst>
          </p:cNvPr>
          <p:cNvSpPr txBox="1"/>
          <p:nvPr/>
        </p:nvSpPr>
        <p:spPr>
          <a:xfrm>
            <a:off x="404445" y="3429000"/>
            <a:ext cx="8767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IndexError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LookupError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IndexError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E0A7A6B-06EA-4FBC-851F-0048D65861EE}"/>
              </a:ext>
            </a:extLst>
          </p:cNvPr>
          <p:cNvSpPr txBox="1"/>
          <p:nvPr/>
        </p:nvSpPr>
        <p:spPr>
          <a:xfrm>
            <a:off x="404445" y="446344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KeyboardInterrupt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Location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: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tr-TR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KeyboardInterrupt</a:t>
            </a: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BE02C30-295B-43F7-97DE-60930D2BBF7E}"/>
              </a:ext>
            </a:extLst>
          </p:cNvPr>
          <p:cNvSpPr txBox="1"/>
          <p:nvPr/>
        </p:nvSpPr>
        <p:spPr>
          <a:xfrm>
            <a:off x="409720" y="5497898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LookupError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LookupError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175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4DEAFD9-788C-40D7-84E2-8F9FBDCEE835}"/>
              </a:ext>
            </a:extLst>
          </p:cNvPr>
          <p:cNvSpPr txBox="1"/>
          <p:nvPr/>
        </p:nvSpPr>
        <p:spPr>
          <a:xfrm>
            <a:off x="531055" y="656716"/>
            <a:ext cx="7754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MemoryError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MemoryError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2170B68-8B1B-4061-88E4-3A78166E902D}"/>
              </a:ext>
            </a:extLst>
          </p:cNvPr>
          <p:cNvSpPr txBox="1"/>
          <p:nvPr/>
        </p:nvSpPr>
        <p:spPr>
          <a:xfrm>
            <a:off x="531054" y="1641455"/>
            <a:ext cx="9850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OverflowError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ArithmeticError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OverflowError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58680BA-81AF-43EE-98CE-B7AAA4E4FF9A}"/>
              </a:ext>
            </a:extLst>
          </p:cNvPr>
          <p:cNvSpPr txBox="1"/>
          <p:nvPr/>
        </p:nvSpPr>
        <p:spPr>
          <a:xfrm>
            <a:off x="531054" y="2505670"/>
            <a:ext cx="1069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ImportError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Location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: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tr-TR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StandardError</a:t>
            </a:r>
            <a:r>
              <a:rPr lang="tr-TR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ImportError</a:t>
            </a: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8DB40C5-9AA3-46B5-B72D-838E87F72F81}"/>
              </a:ext>
            </a:extLst>
          </p:cNvPr>
          <p:cNvSpPr txBox="1"/>
          <p:nvPr/>
        </p:nvSpPr>
        <p:spPr>
          <a:xfrm>
            <a:off x="531053" y="3706000"/>
            <a:ext cx="10202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KeyError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LookupError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KeyError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718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709B8A7-50D0-495A-90A2-F9AB71E43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44" y="847952"/>
            <a:ext cx="5629912" cy="516209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DB9D97B-FB3A-4B0C-8156-1BE0A8E1B054}"/>
              </a:ext>
            </a:extLst>
          </p:cNvPr>
          <p:cNvSpPr txBox="1"/>
          <p:nvPr/>
        </p:nvSpPr>
        <p:spPr>
          <a:xfrm>
            <a:off x="379828" y="2419643"/>
            <a:ext cx="207441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 err="1"/>
              <a:t>user</a:t>
            </a:r>
            <a:r>
              <a:rPr lang="tr-TR" sz="2400" b="1" dirty="0"/>
              <a:t> - kullanıcı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var olan bir modülü </a:t>
            </a:r>
          </a:p>
          <a:p>
            <a:pPr algn="ctr"/>
            <a:r>
              <a:rPr lang="tr-TR" dirty="0"/>
              <a:t>kullanan kişidir.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994A99E-45A0-4144-A7F6-157493BF64EF}"/>
              </a:ext>
            </a:extLst>
          </p:cNvPr>
          <p:cNvSpPr txBox="1"/>
          <p:nvPr/>
        </p:nvSpPr>
        <p:spPr>
          <a:xfrm>
            <a:off x="8830007" y="2572043"/>
            <a:ext cx="2950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 err="1"/>
              <a:t>supplier</a:t>
            </a:r>
            <a:r>
              <a:rPr lang="tr-TR" sz="2400" b="1" dirty="0"/>
              <a:t> - destekleyici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yeni bir modül </a:t>
            </a:r>
          </a:p>
          <a:p>
            <a:pPr algn="ctr"/>
            <a:r>
              <a:rPr lang="tr-TR" dirty="0"/>
              <a:t>oluşturan kişi(</a:t>
            </a:r>
            <a:r>
              <a:rPr lang="tr-TR" dirty="0" err="1"/>
              <a:t>ler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331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F321C95-83AD-4665-B94D-D2F12C1DED5C}"/>
              </a:ext>
            </a:extLst>
          </p:cNvPr>
          <p:cNvSpPr txBox="1"/>
          <p:nvPr/>
        </p:nvSpPr>
        <p:spPr>
          <a:xfrm>
            <a:off x="756138" y="596091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Python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standard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library</a:t>
            </a:r>
            <a:endParaRPr lang="tr-TR" b="1" i="0" dirty="0">
              <a:solidFill>
                <a:srgbClr val="222222"/>
              </a:solidFill>
              <a:effectLst/>
              <a:latin typeface="Open Sans"/>
            </a:endParaRPr>
          </a:p>
          <a:p>
            <a:endParaRPr lang="tr-TR" b="1" dirty="0">
              <a:solidFill>
                <a:srgbClr val="222222"/>
              </a:solidFill>
              <a:latin typeface="Open Sans"/>
            </a:endParaRPr>
          </a:p>
          <a:p>
            <a:r>
              <a:rPr lang="tr-TR" dirty="0">
                <a:hlinkClick r:id="rId2"/>
              </a:rPr>
              <a:t>https://docs.python.org/3/library/index.html</a:t>
            </a:r>
            <a:endParaRPr lang="tr-TR" b="1" dirty="0">
              <a:solidFill>
                <a:srgbClr val="222222"/>
              </a:solidFill>
              <a:latin typeface="Open Sans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F56A4E-B01F-4557-B829-A50AC918E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" y="2470087"/>
            <a:ext cx="8417176" cy="320376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6436DFB-9A28-40FF-80B4-E52C722D7047}"/>
              </a:ext>
            </a:extLst>
          </p:cNvPr>
          <p:cNvSpPr txBox="1"/>
          <p:nvPr/>
        </p:nvSpPr>
        <p:spPr>
          <a:xfrm>
            <a:off x="8232975" y="2729133"/>
            <a:ext cx="3587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Modülde bulunan örnek </a:t>
            </a:r>
            <a:r>
              <a:rPr lang="tr-TR" dirty="0" err="1"/>
              <a:t>fonsiyonlar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sin()</a:t>
            </a:r>
          </a:p>
          <a:p>
            <a:pPr lvl="1"/>
            <a:r>
              <a:rPr lang="tr-TR" dirty="0"/>
              <a:t>cos()</a:t>
            </a:r>
          </a:p>
          <a:p>
            <a:pPr lvl="1"/>
            <a:r>
              <a:rPr lang="tr-TR" dirty="0" err="1"/>
              <a:t>log</a:t>
            </a:r>
            <a:r>
              <a:rPr lang="tr-TR" dirty="0"/>
              <a:t>()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9425D8-2150-4A29-A145-B025BC9A962A}"/>
              </a:ext>
            </a:extLst>
          </p:cNvPr>
          <p:cNvSpPr txBox="1"/>
          <p:nvPr/>
        </p:nvSpPr>
        <p:spPr>
          <a:xfrm>
            <a:off x="756138" y="1948587"/>
            <a:ext cx="875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Örnek modül : </a:t>
            </a:r>
            <a:r>
              <a:rPr lang="tr-TR" dirty="0" err="1"/>
              <a:t>math</a:t>
            </a:r>
            <a:r>
              <a:rPr lang="tr-TR" dirty="0"/>
              <a:t> - zengin bir varlık ( </a:t>
            </a:r>
            <a:r>
              <a:rPr lang="tr-TR" dirty="0" err="1"/>
              <a:t>fonsiyon</a:t>
            </a:r>
            <a:r>
              <a:rPr lang="tr-TR" dirty="0"/>
              <a:t>, sınıf, </a:t>
            </a:r>
            <a:r>
              <a:rPr lang="tr-TR" dirty="0" err="1"/>
              <a:t>metod</a:t>
            </a:r>
            <a:r>
              <a:rPr lang="tr-TR" dirty="0"/>
              <a:t> vs. ) koleksiyonuna sahiptirler.</a:t>
            </a:r>
          </a:p>
        </p:txBody>
      </p:sp>
    </p:spTree>
    <p:extLst>
      <p:ext uri="{BB962C8B-B14F-4D97-AF65-F5344CB8AC3E}">
        <p14:creationId xmlns:p14="http://schemas.microsoft.com/office/powerpoint/2010/main" val="218700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02521D8-5EC7-49B9-91F4-808F4615F4DE}"/>
              </a:ext>
            </a:extLst>
          </p:cNvPr>
          <p:cNvSpPr txBox="1"/>
          <p:nvPr/>
        </p:nvSpPr>
        <p:spPr>
          <a:xfrm>
            <a:off x="267286" y="379828"/>
            <a:ext cx="117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Modülü içe aktarma </a:t>
            </a:r>
            <a:r>
              <a:rPr lang="tr-TR" sz="2400" b="1" dirty="0"/>
              <a:t>( </a:t>
            </a:r>
            <a:r>
              <a:rPr lang="tr-TR" sz="2400" b="1" dirty="0" err="1"/>
              <a:t>import</a:t>
            </a:r>
            <a:r>
              <a:rPr lang="tr-TR" sz="2400" b="1" dirty="0"/>
              <a:t> ) </a:t>
            </a:r>
            <a:r>
              <a:rPr lang="tr-TR" dirty="0"/>
              <a:t>: Modül içindeki öğelerin kullanılmasını sağlar.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B18226A-6F02-4F63-B59C-F0E1FB96B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3" y="1651968"/>
            <a:ext cx="4887007" cy="292458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5E7BCF0-E340-4255-9344-5A8F2C49B3ED}"/>
              </a:ext>
            </a:extLst>
          </p:cNvPr>
          <p:cNvSpPr txBox="1"/>
          <p:nvPr/>
        </p:nvSpPr>
        <p:spPr>
          <a:xfrm>
            <a:off x="5915464" y="1651968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i="1" dirty="0" err="1"/>
              <a:t>import</a:t>
            </a:r>
            <a:r>
              <a:rPr lang="tr-TR" sz="4000" dirty="0"/>
              <a:t> </a:t>
            </a:r>
            <a:r>
              <a:rPr lang="tr-TR" sz="4000" dirty="0" err="1"/>
              <a:t>modül_adı</a:t>
            </a:r>
            <a:endParaRPr lang="tr-TR" sz="40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DB20C9E-FA2F-4647-9BCB-8615FE82266E}"/>
              </a:ext>
            </a:extLst>
          </p:cNvPr>
          <p:cNvSpPr txBox="1"/>
          <p:nvPr/>
        </p:nvSpPr>
        <p:spPr>
          <a:xfrm>
            <a:off x="5915464" y="4882866"/>
            <a:ext cx="3740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tr-T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</a:t>
            </a:r>
            <a:endParaRPr lang="tr-TR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6124974-9CA4-4A41-AC11-01514D4477CA}"/>
              </a:ext>
            </a:extLst>
          </p:cNvPr>
          <p:cNvSpPr txBox="1"/>
          <p:nvPr/>
        </p:nvSpPr>
        <p:spPr>
          <a:xfrm>
            <a:off x="5915465" y="6114737"/>
            <a:ext cx="3740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E6ED033-3418-4A50-A669-6C6E3E4D1608}"/>
              </a:ext>
            </a:extLst>
          </p:cNvPr>
          <p:cNvSpPr txBox="1"/>
          <p:nvPr/>
        </p:nvSpPr>
        <p:spPr>
          <a:xfrm>
            <a:off x="5915464" y="3429000"/>
            <a:ext cx="263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math</a:t>
            </a:r>
            <a:r>
              <a:rPr lang="tr-TR" dirty="0"/>
              <a:t> : matematik modülü</a:t>
            </a:r>
          </a:p>
          <a:p>
            <a:r>
              <a:rPr lang="tr-TR" dirty="0" err="1"/>
              <a:t>sys</a:t>
            </a:r>
            <a:r>
              <a:rPr lang="tr-TR" dirty="0"/>
              <a:t> : sistem modülü</a:t>
            </a:r>
          </a:p>
        </p:txBody>
      </p:sp>
    </p:spTree>
    <p:extLst>
      <p:ext uri="{BB962C8B-B14F-4D97-AF65-F5344CB8AC3E}">
        <p14:creationId xmlns:p14="http://schemas.microsoft.com/office/powerpoint/2010/main" val="41650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66C0B2F-CC4D-4039-AB9D-1E1FB866AAC7}"/>
              </a:ext>
            </a:extLst>
          </p:cNvPr>
          <p:cNvSpPr txBox="1"/>
          <p:nvPr/>
        </p:nvSpPr>
        <p:spPr>
          <a:xfrm>
            <a:off x="379828" y="478302"/>
            <a:ext cx="11605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namespace</a:t>
            </a:r>
            <a:r>
              <a:rPr lang="tr-TR" sz="2400" b="1" dirty="0"/>
              <a:t> ( </a:t>
            </a:r>
            <a:r>
              <a:rPr lang="tr-TR" sz="2400" b="1"/>
              <a:t>ad uzayı-alanı </a:t>
            </a:r>
            <a:r>
              <a:rPr lang="tr-TR" sz="2400" b="1" dirty="0"/>
              <a:t>) : </a:t>
            </a:r>
          </a:p>
          <a:p>
            <a:endParaRPr lang="tr-TR" dirty="0"/>
          </a:p>
          <a:p>
            <a:r>
              <a:rPr lang="tr-TR" dirty="0"/>
              <a:t>	Yazdığımız programın, modülün ya da paketin benzersiz bir isimle isimlendirilmesidir.</a:t>
            </a:r>
          </a:p>
          <a:p>
            <a:endParaRPr lang="tr-TR" dirty="0"/>
          </a:p>
          <a:p>
            <a:r>
              <a:rPr lang="tr-TR" dirty="0"/>
              <a:t>Bu programımızın dünya çapında farklı programlardan ayrılmasını ve tek bir isimde olmasını sağlar.</a:t>
            </a:r>
          </a:p>
          <a:p>
            <a:endParaRPr lang="tr-TR" dirty="0"/>
          </a:p>
          <a:p>
            <a:r>
              <a:rPr lang="tr-TR" dirty="0"/>
              <a:t>Örneğin; Python için bir </a:t>
            </a:r>
            <a:r>
              <a:rPr lang="tr-TR" dirty="0" err="1"/>
              <a:t>math</a:t>
            </a:r>
            <a:r>
              <a:rPr lang="tr-TR" dirty="0"/>
              <a:t> modülü yazılmışken, biz matematikle ilgili bir modül yazacağımız zaman farklı bir isim kullanmamız gerekir.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328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B93EF08-D408-45B7-A6AE-9857DE76241C}"/>
              </a:ext>
            </a:extLst>
          </p:cNvPr>
          <p:cNvSpPr txBox="1"/>
          <p:nvPr/>
        </p:nvSpPr>
        <p:spPr>
          <a:xfrm>
            <a:off x="182880" y="407963"/>
            <a:ext cx="118309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İçe aktarılan modülde bulunan tüm komutlar artık program tarafından erişilebilir hale gelir.</a:t>
            </a:r>
          </a:p>
          <a:p>
            <a:pPr marL="285750" indent="-285750">
              <a:buFontTx/>
              <a:buChar char="-"/>
            </a:pPr>
            <a:r>
              <a:rPr lang="tr-TR" dirty="0"/>
              <a:t>Aktarılan modüldeki komutlar ad alanımıza girmezler.</a:t>
            </a:r>
          </a:p>
          <a:p>
            <a:pPr marL="285750" indent="-285750">
              <a:buFontTx/>
              <a:buChar char="-"/>
            </a:pPr>
            <a:r>
              <a:rPr lang="tr-TR" dirty="0"/>
              <a:t>Modüle ait bir komutu kullanmak için </a:t>
            </a:r>
          </a:p>
          <a:p>
            <a:r>
              <a:rPr lang="tr-TR" dirty="0"/>
              <a:t>	</a:t>
            </a:r>
            <a:r>
              <a:rPr lang="tr-TR" sz="2800" b="1" dirty="0" err="1"/>
              <a:t>modüle_adı.komut</a:t>
            </a:r>
            <a:endParaRPr lang="tr-TR" sz="2800" b="1" dirty="0"/>
          </a:p>
          <a:p>
            <a:r>
              <a:rPr lang="tr-TR" dirty="0"/>
              <a:t>					yapısı kullanılır.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F89FFF6-569C-4CCA-9D06-D15CDE9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82" y="2504946"/>
            <a:ext cx="5296639" cy="184810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ABFB4F8-3B23-41B9-8106-E78D1A5E15C0}"/>
              </a:ext>
            </a:extLst>
          </p:cNvPr>
          <p:cNvSpPr txBox="1"/>
          <p:nvPr/>
        </p:nvSpPr>
        <p:spPr>
          <a:xfrm>
            <a:off x="4250397" y="4972709"/>
            <a:ext cx="134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math.pi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287186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2423</Words>
  <Application>Microsoft Office PowerPoint</Application>
  <PresentationFormat>Geniş ekran</PresentationFormat>
  <Paragraphs>441</Paragraphs>
  <Slides>44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Courier New</vt:lpstr>
      <vt:lpstr>Open Sans</vt:lpstr>
      <vt:lpstr>Roboto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130</cp:revision>
  <dcterms:created xsi:type="dcterms:W3CDTF">2021-03-10T19:49:00Z</dcterms:created>
  <dcterms:modified xsi:type="dcterms:W3CDTF">2021-03-17T19:39:45Z</dcterms:modified>
</cp:coreProperties>
</file>