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46" r:id="rId6"/>
    <p:sldId id="350" r:id="rId7"/>
    <p:sldId id="260" r:id="rId8"/>
    <p:sldId id="349" r:id="rId9"/>
    <p:sldId id="347" r:id="rId10"/>
    <p:sldId id="261" r:id="rId11"/>
    <p:sldId id="262" r:id="rId12"/>
    <p:sldId id="263" r:id="rId13"/>
    <p:sldId id="264" r:id="rId14"/>
    <p:sldId id="265" r:id="rId15"/>
    <p:sldId id="348" r:id="rId16"/>
    <p:sldId id="266" r:id="rId17"/>
    <p:sldId id="268" r:id="rId18"/>
    <p:sldId id="267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358" r:id="rId30"/>
    <p:sldId id="279" r:id="rId31"/>
    <p:sldId id="280" r:id="rId32"/>
    <p:sldId id="281" r:id="rId33"/>
    <p:sldId id="351" r:id="rId34"/>
    <p:sldId id="352" r:id="rId35"/>
    <p:sldId id="357" r:id="rId36"/>
    <p:sldId id="282" r:id="rId37"/>
    <p:sldId id="283" r:id="rId38"/>
    <p:sldId id="284" r:id="rId39"/>
    <p:sldId id="354" r:id="rId40"/>
    <p:sldId id="356" r:id="rId41"/>
    <p:sldId id="359" r:id="rId42"/>
    <p:sldId id="353" r:id="rId43"/>
    <p:sldId id="355" r:id="rId44"/>
    <p:sldId id="285" r:id="rId45"/>
    <p:sldId id="286" r:id="rId46"/>
    <p:sldId id="287" r:id="rId47"/>
    <p:sldId id="288" r:id="rId48"/>
    <p:sldId id="362" r:id="rId49"/>
    <p:sldId id="361" r:id="rId50"/>
    <p:sldId id="289" r:id="rId51"/>
    <p:sldId id="290" r:id="rId52"/>
    <p:sldId id="360" r:id="rId5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osyadan Okuma" id="{A1D22F57-DC33-4A57-97C6-AF21676CDFD0}">
          <p14:sldIdLst>
            <p14:sldId id="256"/>
            <p14:sldId id="257"/>
            <p14:sldId id="258"/>
            <p14:sldId id="259"/>
            <p14:sldId id="346"/>
          </p14:sldIdLst>
        </p14:section>
        <p14:section name="Dosyaya Veri Yazma" id="{60A49744-27E3-4ACD-981D-001478D95C4D}">
          <p14:sldIdLst>
            <p14:sldId id="350"/>
            <p14:sldId id="260"/>
            <p14:sldId id="349"/>
            <p14:sldId id="347"/>
          </p14:sldIdLst>
        </p14:section>
        <p14:section name="bytearray - ikilik dosyalar - binary files" id="{54E11274-5730-4BD5-A845-362091E07E9E}">
          <p14:sldIdLst>
            <p14:sldId id="261"/>
            <p14:sldId id="262"/>
            <p14:sldId id="263"/>
            <p14:sldId id="264"/>
            <p14:sldId id="265"/>
            <p14:sldId id="348"/>
          </p14:sldIdLst>
        </p14:section>
        <p14:section name="json dosyaları" id="{B57BDA2B-9C0F-47F7-8049-C206283B26B5}">
          <p14:sldIdLst>
            <p14:sldId id="266"/>
            <p14:sldId id="268"/>
            <p14:sldId id="267"/>
            <p14:sldId id="269"/>
            <p14:sldId id="270"/>
            <p14:sldId id="271"/>
          </p14:sldIdLst>
        </p14:section>
        <p14:section name="csv dosyaları" id="{CEB7480C-7C28-4E65-95F2-3EED4318C3E8}">
          <p14:sldIdLst>
            <p14:sldId id="272"/>
            <p14:sldId id="273"/>
            <p14:sldId id="274"/>
            <p14:sldId id="275"/>
            <p14:sldId id="276"/>
          </p14:sldIdLst>
        </p14:section>
        <p14:section name="sqlite - veritabanı" id="{5EEB7AF7-7756-44A2-8C42-31D6B64F55EF}">
          <p14:sldIdLst>
            <p14:sldId id="277"/>
            <p14:sldId id="278"/>
            <p14:sldId id="358"/>
            <p14:sldId id="279"/>
            <p14:sldId id="280"/>
            <p14:sldId id="281"/>
            <p14:sldId id="351"/>
            <p14:sldId id="352"/>
            <p14:sldId id="357"/>
            <p14:sldId id="282"/>
            <p14:sldId id="283"/>
            <p14:sldId id="284"/>
            <p14:sldId id="354"/>
            <p14:sldId id="356"/>
            <p14:sldId id="359"/>
            <p14:sldId id="353"/>
            <p14:sldId id="355"/>
            <p14:sldId id="285"/>
            <p14:sldId id="286"/>
            <p14:sldId id="287"/>
            <p14:sldId id="288"/>
            <p14:sldId id="362"/>
            <p14:sldId id="361"/>
            <p14:sldId id="289"/>
            <p14:sldId id="290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74FEA9-2FFC-485F-B4DB-D16F50D26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45CA522-1567-485B-86EC-98BB56514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8B21AA0-6249-43FB-87CD-6DC86563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8216-3B3B-47D5-A8FD-686B87FC55B5}" type="datetimeFigureOut">
              <a:rPr lang="tr-TR" smtClean="0"/>
              <a:t>31.03.2021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EB68BCF-2AEB-4AC5-A42F-9F291B7F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07D5014-042C-4AC9-AD6E-7FC22ECB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34F0-C3C7-4087-847D-1C9CD32C9F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923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8007DE-963F-487D-8CA2-9875BCFF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F842E0E-E428-4BA3-AB11-A5D14D3CC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07F45BC-7AD2-4B26-8A52-D1759A5E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8216-3B3B-47D5-A8FD-686B87FC55B5}" type="datetimeFigureOut">
              <a:rPr lang="tr-TR" smtClean="0"/>
              <a:t>31.03.2021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C3FEA8-7C63-4264-BF74-DA4F5DD9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062228E-1203-492E-B2BE-EB100EDF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34F0-C3C7-4087-847D-1C9CD32C9F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699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5AB17C5-43ED-4BA0-8B23-D42BF4A5A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715EE33-D184-441A-A860-141D89367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DA62BF2-27D7-46E6-9541-86A9590F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8216-3B3B-47D5-A8FD-686B87FC55B5}" type="datetimeFigureOut">
              <a:rPr lang="tr-TR" smtClean="0"/>
              <a:t>31.03.2021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B6E6837-71C4-40D5-B197-2835D117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EE6BB80-86C7-4515-95AA-B4020F9D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34F0-C3C7-4087-847D-1C9CD32C9F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281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FFF2D6-E3CA-4E3F-9CD3-13DE4D1D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F0C0EDC-4048-49DA-A19A-4B3A7577A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B4E0A24-7582-4EAD-A622-34138B026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8216-3B3B-47D5-A8FD-686B87FC55B5}" type="datetimeFigureOut">
              <a:rPr lang="tr-TR" smtClean="0"/>
              <a:t>31.03.2021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308DE80-FE8B-4ACC-8039-2A4EC879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4DE52C6-4177-4186-A6D8-B120D645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34F0-C3C7-4087-847D-1C9CD32C9F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597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6FCBEF-8EC9-475D-B126-F1680A3B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093651B-9900-4229-8235-83EC30B5E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21C057D-67B8-440F-A339-BB708E70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8216-3B3B-47D5-A8FD-686B87FC55B5}" type="datetimeFigureOut">
              <a:rPr lang="tr-TR" smtClean="0"/>
              <a:t>31.03.2021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004EA20-EBD3-4B5A-850D-489CA345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1C8CA95-90C6-49CB-AF1D-EA585083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34F0-C3C7-4087-847D-1C9CD32C9F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04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E484E7-4732-46AA-A8CF-BCFE8DFF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467D1FD-84E3-452D-95C2-F4F2D19FD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EA77B2B-1261-41FA-A961-EB157E419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108A1A7-F10B-4ADE-86C8-6BDDACFE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8216-3B3B-47D5-A8FD-686B87FC55B5}" type="datetimeFigureOut">
              <a:rPr lang="tr-TR" smtClean="0"/>
              <a:t>31.03.2021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FE7F065-ACF7-4A20-9F25-C59FEB93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5E003B8-2DAB-4963-A125-25541E8A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34F0-C3C7-4087-847D-1C9CD32C9F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65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85563C-630F-46A7-A231-6A8E3E8A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5DBF2FE-DE94-4C02-8ACB-E9DF61D52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8760164-0D81-49BA-8F61-593797F7E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24F938E-B373-4C29-868F-CB8AE7F4F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7698471-6789-4BDC-A7BC-916315723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38C8434-A9EC-4959-87EA-B636A4B5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8216-3B3B-47D5-A8FD-686B87FC55B5}" type="datetimeFigureOut">
              <a:rPr lang="tr-TR" smtClean="0"/>
              <a:t>31.03.2021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4CB7BEC-8B43-4AD4-B37D-114369995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0964A60-7BBD-4577-9D56-2B2D5EDA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34F0-C3C7-4087-847D-1C9CD32C9F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876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578A60-035E-432D-925E-7DC8851A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54AA3C9-2ED4-460B-AB6F-66153F6F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8216-3B3B-47D5-A8FD-686B87FC55B5}" type="datetimeFigureOut">
              <a:rPr lang="tr-TR" smtClean="0"/>
              <a:t>31.03.2021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8B57337-7CC1-4CC7-B0FA-0FCA53DC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36D0374-56B3-4627-9789-A85BE6CA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34F0-C3C7-4087-847D-1C9CD32C9F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944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E1172AF-A237-411A-9E58-1C11D952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8216-3B3B-47D5-A8FD-686B87FC55B5}" type="datetimeFigureOut">
              <a:rPr lang="tr-TR" smtClean="0"/>
              <a:t>31.03.2021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517D8FD-4C1C-458A-BAD7-3BF63BDAC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6ACECFA-AB70-44C5-8D36-2A81EE41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34F0-C3C7-4087-847D-1C9CD32C9F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18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615AE0-25EF-4563-8292-87453AF59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2D531A-8E83-48B8-90A7-6A7BBEDF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1FC8018-9E90-47A6-BDBA-7B8B692B7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85F7D03-701A-47F4-8414-1C5545E7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8216-3B3B-47D5-A8FD-686B87FC55B5}" type="datetimeFigureOut">
              <a:rPr lang="tr-TR" smtClean="0"/>
              <a:t>31.03.2021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8C6D632-1A40-4635-B554-46443815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2BEFBD6-1FE3-4F94-856E-42EB5576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34F0-C3C7-4087-847D-1C9CD32C9F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037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6D57BA-8E37-4093-8A60-EC72289F5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16332DC-A350-419C-A257-DD4EA093C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2BD7B0B-33DC-47C2-B5B6-DA4FFAD46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0FEBD48-86F4-4048-8D4B-7A782897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8216-3B3B-47D5-A8FD-686B87FC55B5}" type="datetimeFigureOut">
              <a:rPr lang="tr-TR" smtClean="0"/>
              <a:t>31.03.2021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C93E3B5-6E39-42AE-AF3F-99021AB9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E1BCA9A-43B2-4D9C-A4C7-3322BFFB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34F0-C3C7-4087-847D-1C9CD32C9F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656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7418365-7FE9-4C0D-A098-61BAF1DC9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F5DEC13-9A97-43E9-A0B7-5AAFF3345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5BC8E18-3325-422C-9D18-70C8F3A4F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C8216-3B3B-47D5-A8FD-686B87FC55B5}" type="datetimeFigureOut">
              <a:rPr lang="tr-TR" smtClean="0"/>
              <a:t>31.03.2021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50838E9-4AB0-4BAD-BDFA-9D66CEC86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A7AD281-574F-4137-BD1C-4A06EDA3A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034F0-C3C7-4087-847D-1C9CD32C9F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864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3F89DEF7-737E-477B-8448-9B5EFA4E9172}"/>
              </a:ext>
            </a:extLst>
          </p:cNvPr>
          <p:cNvSpPr txBox="1"/>
          <p:nvPr/>
        </p:nvSpPr>
        <p:spPr>
          <a:xfrm>
            <a:off x="874643" y="6634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Metin dosyalarını okuma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475A610C-5F21-4856-84B1-A6DB7394F684}"/>
              </a:ext>
            </a:extLst>
          </p:cNvPr>
          <p:cNvSpPr txBox="1"/>
          <p:nvPr/>
        </p:nvSpPr>
        <p:spPr>
          <a:xfrm>
            <a:off x="874642" y="1384278"/>
            <a:ext cx="10402957" cy="36933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Dosyanın okuma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modunda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açılması, file nesnesi döndürür.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"tzop.txt"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rt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file.read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Dosyanın okunması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stream.read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(10) # dosyadan 10 karakter okur.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(data)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file.close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Okunacak veri yok ise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hatası oluşur.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720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4F15E79C-E56E-46D6-AC70-2E69A29DA427}"/>
              </a:ext>
            </a:extLst>
          </p:cNvPr>
          <p:cNvSpPr txBox="1"/>
          <p:nvPr/>
        </p:nvSpPr>
        <p:spPr>
          <a:xfrm>
            <a:off x="450574" y="490330"/>
            <a:ext cx="115691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binary</a:t>
            </a:r>
            <a:r>
              <a:rPr lang="tr-TR" dirty="0"/>
              <a:t> ( ikilik - 0, 1 ) dosyalar.</a:t>
            </a:r>
          </a:p>
          <a:p>
            <a:endParaRPr lang="tr-TR" dirty="0"/>
          </a:p>
          <a:p>
            <a:r>
              <a:rPr lang="tr-TR" dirty="0" err="1"/>
              <a:t>Amorphous</a:t>
            </a:r>
            <a:r>
              <a:rPr lang="tr-TR" dirty="0"/>
              <a:t> veri : Özel bir şekli ve formu olmayan verilerdir. </a:t>
            </a:r>
          </a:p>
          <a:p>
            <a:endParaRPr lang="tr-TR" dirty="0"/>
          </a:p>
          <a:p>
            <a:r>
              <a:rPr lang="tr-TR" dirty="0" err="1"/>
              <a:t>bitmap</a:t>
            </a:r>
            <a:r>
              <a:rPr lang="tr-TR" dirty="0"/>
              <a:t> </a:t>
            </a:r>
            <a:r>
              <a:rPr lang="tr-TR" dirty="0" err="1"/>
              <a:t>görünütü</a:t>
            </a:r>
            <a:r>
              <a:rPr lang="tr-TR" dirty="0"/>
              <a:t> dosyaları okuma ve işlemek için kullanılır.</a:t>
            </a:r>
          </a:p>
          <a:p>
            <a:endParaRPr lang="tr-TR" dirty="0"/>
          </a:p>
          <a:p>
            <a:r>
              <a:rPr lang="tr-TR" dirty="0" err="1"/>
              <a:t>amorphous</a:t>
            </a:r>
            <a:r>
              <a:rPr lang="tr-TR" dirty="0"/>
              <a:t> verileri tutmak için </a:t>
            </a:r>
            <a:r>
              <a:rPr lang="tr-TR" dirty="0" err="1"/>
              <a:t>bytarray</a:t>
            </a:r>
            <a:r>
              <a:rPr lang="tr-TR" dirty="0"/>
              <a:t>() sınıfı kullanılır. 0-256 arasındaki değerleri tutmak için kullanılır.</a:t>
            </a:r>
          </a:p>
          <a:p>
            <a:endParaRPr lang="tr-TR" dirty="0"/>
          </a:p>
          <a:p>
            <a:r>
              <a:rPr lang="tr-TR" dirty="0"/>
              <a:t>	data = </a:t>
            </a:r>
            <a:r>
              <a:rPr lang="tr-TR" dirty="0" err="1"/>
              <a:t>bytearray</a:t>
            </a:r>
            <a:r>
              <a:rPr lang="tr-TR" dirty="0"/>
              <a:t>(10)</a:t>
            </a:r>
          </a:p>
          <a:p>
            <a:r>
              <a:rPr lang="tr-TR" dirty="0"/>
              <a:t>	</a:t>
            </a:r>
          </a:p>
          <a:p>
            <a:r>
              <a:rPr lang="tr-TR" dirty="0"/>
              <a:t>	10 </a:t>
            </a:r>
            <a:r>
              <a:rPr lang="tr-TR" dirty="0" err="1"/>
              <a:t>byte</a:t>
            </a:r>
            <a:r>
              <a:rPr lang="tr-TR" dirty="0"/>
              <a:t> saklayabilen bir dizi oluşturur. Bütün elemanlara 0 ( sıfır ) atar.</a:t>
            </a:r>
          </a:p>
          <a:p>
            <a:endParaRPr lang="tr-TR" dirty="0"/>
          </a:p>
          <a:p>
            <a:r>
              <a:rPr lang="tr-TR" dirty="0"/>
              <a:t>yapısı liste gibidir.</a:t>
            </a:r>
          </a:p>
          <a:p>
            <a:endParaRPr lang="tr-TR" dirty="0"/>
          </a:p>
          <a:p>
            <a:r>
              <a:rPr lang="tr-TR" dirty="0" err="1"/>
              <a:t>index</a:t>
            </a:r>
            <a:r>
              <a:rPr lang="tr-TR" dirty="0"/>
              <a:t> numarası ve </a:t>
            </a:r>
            <a:r>
              <a:rPr lang="tr-TR" dirty="0" err="1"/>
              <a:t>len</a:t>
            </a:r>
            <a:r>
              <a:rPr lang="tr-TR" dirty="0"/>
              <a:t>() gibi işlemler </a:t>
            </a:r>
            <a:r>
              <a:rPr lang="tr-TR" dirty="0" err="1"/>
              <a:t>kulanılabilir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hex</a:t>
            </a:r>
            <a:r>
              <a:rPr lang="tr-TR" dirty="0"/>
              <a:t>() ile de değer onluk sisteme dönüştürülebilir.</a:t>
            </a:r>
          </a:p>
        </p:txBody>
      </p:sp>
    </p:spTree>
    <p:extLst>
      <p:ext uri="{BB962C8B-B14F-4D97-AF65-F5344CB8AC3E}">
        <p14:creationId xmlns:p14="http://schemas.microsoft.com/office/powerpoint/2010/main" val="3989621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7D403592-6FB5-4B39-A052-63DB50AFA383}"/>
              </a:ext>
            </a:extLst>
          </p:cNvPr>
          <p:cNvSpPr txBox="1"/>
          <p:nvPr/>
        </p:nvSpPr>
        <p:spPr>
          <a:xfrm>
            <a:off x="1219200" y="2416651"/>
            <a:ext cx="7924800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 = bytearray(</a:t>
            </a:r>
            <a:r>
              <a:rPr lang="nn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n-N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</a:t>
            </a:r>
            <a:r>
              <a:rPr lang="nn-N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range(len(data)):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data[i] = </a:t>
            </a:r>
            <a:r>
              <a:rPr lang="nn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i</a:t>
            </a:r>
          </a:p>
          <a:p>
            <a:b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n-N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</a:t>
            </a:r>
            <a:r>
              <a:rPr lang="nn-N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data: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print(hex(b))</a:t>
            </a:r>
          </a:p>
        </p:txBody>
      </p:sp>
    </p:spTree>
    <p:extLst>
      <p:ext uri="{BB962C8B-B14F-4D97-AF65-F5344CB8AC3E}">
        <p14:creationId xmlns:p14="http://schemas.microsoft.com/office/powerpoint/2010/main" val="3811891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28801311-8C34-4882-89B1-DEF580AF1A97}"/>
              </a:ext>
            </a:extLst>
          </p:cNvPr>
          <p:cNvSpPr txBox="1"/>
          <p:nvPr/>
        </p:nvSpPr>
        <p:spPr>
          <a:xfrm>
            <a:off x="583096" y="2003745"/>
            <a:ext cx="10827026" cy="36933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strerror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(data)):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data[i] = 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i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file.bin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bf.write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bf.close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"I/O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occurred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strerror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e.errno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4326D40-EF3C-4CA8-A9B9-B87DB77BABBD}"/>
              </a:ext>
            </a:extLst>
          </p:cNvPr>
          <p:cNvSpPr txBox="1"/>
          <p:nvPr/>
        </p:nvSpPr>
        <p:spPr>
          <a:xfrm>
            <a:off x="715617" y="10557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ikilik dosyaya veri yazma - </a:t>
            </a:r>
            <a:r>
              <a:rPr lang="tr-TR" b="1" i="0" dirty="0" err="1">
                <a:solidFill>
                  <a:srgbClr val="264166"/>
                </a:solidFill>
                <a:effectLst/>
                <a:latin typeface="Open Sans"/>
              </a:rPr>
              <a:t>write</a:t>
            </a:r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44488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E22FC76C-2B68-4EE9-8CE7-DAD262EDD8D1}"/>
              </a:ext>
            </a:extLst>
          </p:cNvPr>
          <p:cNvSpPr txBox="1"/>
          <p:nvPr/>
        </p:nvSpPr>
        <p:spPr>
          <a:xfrm>
            <a:off x="490329" y="2043502"/>
            <a:ext cx="10283687" cy="36933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strerror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file.bin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bf.readinto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bf.close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hex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(b),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"I/O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occurred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strerror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e.errno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CCD29B20-0F9C-41A1-BB65-C1F70CEEB214}"/>
              </a:ext>
            </a:extLst>
          </p:cNvPr>
          <p:cNvSpPr txBox="1"/>
          <p:nvPr/>
        </p:nvSpPr>
        <p:spPr>
          <a:xfrm>
            <a:off x="490329" y="521014"/>
            <a:ext cx="100583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ikilik dosyadan veri okuma</a:t>
            </a:r>
          </a:p>
          <a:p>
            <a:pPr algn="l"/>
            <a:endParaRPr lang="tr-TR" b="1" i="0" dirty="0">
              <a:solidFill>
                <a:srgbClr val="264166"/>
              </a:solidFill>
              <a:effectLst/>
              <a:latin typeface="Open Sans"/>
            </a:endParaRPr>
          </a:p>
          <a:p>
            <a:pPr algn="l"/>
            <a:r>
              <a:rPr lang="tr-TR" b="1" dirty="0" err="1">
                <a:solidFill>
                  <a:srgbClr val="264166"/>
                </a:solidFill>
                <a:latin typeface="Open Sans"/>
              </a:rPr>
              <a:t>readinto</a:t>
            </a:r>
            <a:r>
              <a:rPr lang="tr-TR" b="1" dirty="0">
                <a:solidFill>
                  <a:srgbClr val="264166"/>
                </a:solidFill>
                <a:latin typeface="Open Sans"/>
              </a:rPr>
              <a:t>()-&gt; Yeni bir </a:t>
            </a:r>
            <a:r>
              <a:rPr lang="tr-TR" b="1" dirty="0" err="1">
                <a:solidFill>
                  <a:srgbClr val="264166"/>
                </a:solidFill>
                <a:latin typeface="Open Sans"/>
              </a:rPr>
              <a:t>bytearray</a:t>
            </a:r>
            <a:r>
              <a:rPr lang="tr-TR" b="1" dirty="0">
                <a:solidFill>
                  <a:srgbClr val="264166"/>
                </a:solidFill>
                <a:latin typeface="Open Sans"/>
              </a:rPr>
              <a:t> oluşturmaz, verileri daha önce oluşturulan </a:t>
            </a:r>
            <a:r>
              <a:rPr lang="tr-TR" b="1" dirty="0" err="1">
                <a:solidFill>
                  <a:srgbClr val="264166"/>
                </a:solidFill>
                <a:latin typeface="Open Sans"/>
              </a:rPr>
              <a:t>bytearrray</a:t>
            </a:r>
            <a:r>
              <a:rPr lang="tr-TR" b="1" dirty="0">
                <a:solidFill>
                  <a:srgbClr val="264166"/>
                </a:solidFill>
                <a:latin typeface="Open Sans"/>
              </a:rPr>
              <a:t> nesnesine ekler.</a:t>
            </a:r>
            <a:endParaRPr lang="tr-TR" b="1" i="0" dirty="0">
              <a:solidFill>
                <a:srgbClr val="264166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35870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90303D01-692F-4C28-A78D-E524EC681E33}"/>
              </a:ext>
            </a:extLst>
          </p:cNvPr>
          <p:cNvSpPr txBox="1"/>
          <p:nvPr/>
        </p:nvSpPr>
        <p:spPr>
          <a:xfrm>
            <a:off x="503582" y="3003636"/>
            <a:ext cx="11184835" cy="341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strerror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file.bin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data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bf.read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bf.close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hex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(b),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"I/O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occurred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strerror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e.errno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9A37B386-AC15-4308-AEC5-CC0FEBE790E7}"/>
              </a:ext>
            </a:extLst>
          </p:cNvPr>
          <p:cNvSpPr txBox="1"/>
          <p:nvPr/>
        </p:nvSpPr>
        <p:spPr>
          <a:xfrm>
            <a:off x="715617" y="97627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ikilik dosyadan veri okuma - 2</a:t>
            </a:r>
          </a:p>
          <a:p>
            <a:pPr algn="l"/>
            <a:endParaRPr lang="tr-TR" b="1" dirty="0">
              <a:solidFill>
                <a:srgbClr val="264166"/>
              </a:solidFill>
              <a:latin typeface="Open Sans"/>
            </a:endParaRPr>
          </a:p>
          <a:p>
            <a:pPr algn="l"/>
            <a:r>
              <a:rPr lang="tr-TR" b="1" i="0" dirty="0" err="1">
                <a:solidFill>
                  <a:srgbClr val="264166"/>
                </a:solidFill>
                <a:effectLst/>
                <a:latin typeface="Open Sans"/>
              </a:rPr>
              <a:t>read</a:t>
            </a:r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() -&gt; </a:t>
            </a:r>
          </a:p>
        </p:txBody>
      </p:sp>
    </p:spTree>
    <p:extLst>
      <p:ext uri="{BB962C8B-B14F-4D97-AF65-F5344CB8AC3E}">
        <p14:creationId xmlns:p14="http://schemas.microsoft.com/office/powerpoint/2010/main" val="4291680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72D239E0-853B-4D30-9C6C-F592A66BCF50}"/>
              </a:ext>
            </a:extLst>
          </p:cNvPr>
          <p:cNvSpPr txBox="1"/>
          <p:nvPr/>
        </p:nvSpPr>
        <p:spPr>
          <a:xfrm>
            <a:off x="556591" y="2416651"/>
            <a:ext cx="8587409" cy="36933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şöç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(data)</a:t>
            </a:r>
          </a:p>
          <a:p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(data))</a:t>
            </a:r>
          </a:p>
          <a:p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(data[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hex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(data[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data.decode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tr-T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data2 =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ş</a:t>
            </a:r>
            <a:r>
              <a:rPr lang="tr-T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öööö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encode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(data2)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(data2.decode())</a:t>
            </a:r>
          </a:p>
          <a:p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C727F85-A50F-44E9-8DE2-A212EA33F1EF}"/>
              </a:ext>
            </a:extLst>
          </p:cNvPr>
          <p:cNvSpPr txBox="1"/>
          <p:nvPr/>
        </p:nvSpPr>
        <p:spPr>
          <a:xfrm>
            <a:off x="715617" y="9762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 err="1">
                <a:solidFill>
                  <a:srgbClr val="264166"/>
                </a:solidFill>
                <a:effectLst/>
                <a:latin typeface="Open Sans"/>
              </a:rPr>
              <a:t>bytearray</a:t>
            </a:r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() ve </a:t>
            </a:r>
            <a:r>
              <a:rPr lang="tr-TR" b="1" i="0" dirty="0" err="1">
                <a:solidFill>
                  <a:srgbClr val="264166"/>
                </a:solidFill>
                <a:effectLst/>
                <a:latin typeface="Open Sans"/>
              </a:rPr>
              <a:t>stringler</a:t>
            </a:r>
            <a:endParaRPr lang="tr-TR" b="1" i="0" dirty="0">
              <a:solidFill>
                <a:srgbClr val="264166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32842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7145C210-32A2-4805-B583-A7BD0E2F46B7}"/>
              </a:ext>
            </a:extLst>
          </p:cNvPr>
          <p:cNvSpPr txBox="1"/>
          <p:nvPr/>
        </p:nvSpPr>
        <p:spPr>
          <a:xfrm>
            <a:off x="3048000" y="2555150"/>
            <a:ext cx="6096000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 = {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"ders"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 {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"adi"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"kurum"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"Arhavi Halk Eğitim"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 ]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2467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E3DBEB14-CF25-43BB-8862-147834130246}"/>
              </a:ext>
            </a:extLst>
          </p:cNvPr>
          <p:cNvSpPr txBox="1"/>
          <p:nvPr/>
        </p:nvSpPr>
        <p:spPr>
          <a:xfrm>
            <a:off x="3048000" y="2416651"/>
            <a:ext cx="6096000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sv-S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SERIALIZATION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json_str = json.dumps(data)</a:t>
            </a:r>
          </a:p>
          <a:p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print(json_str)</a:t>
            </a:r>
          </a:p>
          <a:p>
            <a:b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json_str_2 = json.dumps(data, indent=</a:t>
            </a:r>
            <a:r>
              <a:rPr lang="sv-S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print(json_str_2)</a:t>
            </a:r>
          </a:p>
        </p:txBody>
      </p:sp>
    </p:spTree>
    <p:extLst>
      <p:ext uri="{BB962C8B-B14F-4D97-AF65-F5344CB8AC3E}">
        <p14:creationId xmlns:p14="http://schemas.microsoft.com/office/powerpoint/2010/main" val="244646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BBB36D26-A518-4E97-8BFA-85808EF67035}"/>
              </a:ext>
            </a:extLst>
          </p:cNvPr>
          <p:cNvSpPr txBox="1"/>
          <p:nvPr/>
        </p:nvSpPr>
        <p:spPr>
          <a:xfrm>
            <a:off x="3048000" y="1724153"/>
            <a:ext cx="6096000" cy="341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 = {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"ders"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 {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"adi"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"kurum"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"Arhavi Halk Eğitim"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 ]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serialization.json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write_file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write_file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indent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F61909B-B5F3-472F-8481-30B8A501D6F5}"/>
              </a:ext>
            </a:extLst>
          </p:cNvPr>
          <p:cNvSpPr txBox="1"/>
          <p:nvPr/>
        </p:nvSpPr>
        <p:spPr>
          <a:xfrm>
            <a:off x="755374" y="914400"/>
            <a:ext cx="5836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/>
              <a:t>.</a:t>
            </a:r>
            <a:r>
              <a:rPr lang="tr-TR" sz="2800" b="1" dirty="0" err="1"/>
              <a:t>jon</a:t>
            </a:r>
            <a:r>
              <a:rPr lang="tr-TR" sz="2800" b="1" dirty="0"/>
              <a:t> dosyasına yazma - SERIALIZATION</a:t>
            </a:r>
          </a:p>
        </p:txBody>
      </p:sp>
    </p:spTree>
    <p:extLst>
      <p:ext uri="{BB962C8B-B14F-4D97-AF65-F5344CB8AC3E}">
        <p14:creationId xmlns:p14="http://schemas.microsoft.com/office/powerpoint/2010/main" val="2733576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2B23DDF5-3EF3-4420-B469-6E1E995E1CA8}"/>
              </a:ext>
            </a:extLst>
          </p:cNvPr>
          <p:cNvSpPr txBox="1"/>
          <p:nvPr/>
        </p:nvSpPr>
        <p:spPr>
          <a:xfrm>
            <a:off x="3048000" y="2278151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b="1" dirty="0"/>
              <a:t>Python  	  	JSON</a:t>
            </a:r>
          </a:p>
          <a:p>
            <a:r>
              <a:rPr lang="tr-TR" dirty="0" err="1"/>
              <a:t>dict</a:t>
            </a:r>
            <a:r>
              <a:rPr lang="tr-TR" dirty="0"/>
              <a:t>	           		</a:t>
            </a:r>
            <a:r>
              <a:rPr lang="tr-TR" dirty="0" err="1"/>
              <a:t>object</a:t>
            </a:r>
            <a:endParaRPr lang="tr-TR" dirty="0"/>
          </a:p>
          <a:p>
            <a:r>
              <a:rPr lang="tr-TR" dirty="0" err="1"/>
              <a:t>list</a:t>
            </a:r>
            <a:r>
              <a:rPr lang="tr-TR" dirty="0"/>
              <a:t>, </a:t>
            </a:r>
            <a:r>
              <a:rPr lang="tr-TR" dirty="0" err="1"/>
              <a:t>tuple</a:t>
            </a:r>
            <a:r>
              <a:rPr lang="tr-TR" dirty="0"/>
              <a:t>	        		</a:t>
            </a:r>
            <a:r>
              <a:rPr lang="tr-TR" dirty="0" err="1"/>
              <a:t>array</a:t>
            </a:r>
            <a:endParaRPr lang="tr-TR" dirty="0"/>
          </a:p>
          <a:p>
            <a:r>
              <a:rPr lang="tr-TR" dirty="0" err="1"/>
              <a:t>str</a:t>
            </a:r>
            <a:r>
              <a:rPr lang="tr-TR" dirty="0"/>
              <a:t>	                		string</a:t>
            </a:r>
          </a:p>
          <a:p>
            <a:r>
              <a:rPr lang="tr-TR" dirty="0" err="1"/>
              <a:t>int</a:t>
            </a:r>
            <a:r>
              <a:rPr lang="tr-TR" dirty="0"/>
              <a:t>, </a:t>
            </a:r>
            <a:r>
              <a:rPr lang="tr-TR" dirty="0" err="1"/>
              <a:t>long</a:t>
            </a:r>
            <a:r>
              <a:rPr lang="tr-TR" dirty="0"/>
              <a:t>, </a:t>
            </a:r>
            <a:r>
              <a:rPr lang="tr-TR" dirty="0" err="1"/>
              <a:t>float</a:t>
            </a:r>
            <a:r>
              <a:rPr lang="tr-TR" dirty="0"/>
              <a:t>		</a:t>
            </a:r>
            <a:r>
              <a:rPr lang="tr-TR" dirty="0" err="1"/>
              <a:t>number</a:t>
            </a:r>
            <a:endParaRPr lang="tr-TR" dirty="0"/>
          </a:p>
          <a:p>
            <a:r>
              <a:rPr lang="tr-TR" dirty="0"/>
              <a:t>True	            		</a:t>
            </a:r>
            <a:r>
              <a:rPr lang="tr-TR" dirty="0" err="1"/>
              <a:t>true</a:t>
            </a:r>
            <a:endParaRPr lang="tr-TR" dirty="0"/>
          </a:p>
          <a:p>
            <a:r>
              <a:rPr lang="tr-TR" dirty="0" err="1"/>
              <a:t>False</a:t>
            </a:r>
            <a:r>
              <a:rPr lang="tr-TR" dirty="0"/>
              <a:t>	            		</a:t>
            </a:r>
            <a:r>
              <a:rPr lang="tr-TR" dirty="0" err="1"/>
              <a:t>false</a:t>
            </a:r>
            <a:endParaRPr lang="tr-TR" dirty="0"/>
          </a:p>
          <a:p>
            <a:r>
              <a:rPr lang="tr-TR" dirty="0" err="1"/>
              <a:t>None</a:t>
            </a:r>
            <a:r>
              <a:rPr lang="tr-TR" dirty="0"/>
              <a:t>	            		</a:t>
            </a:r>
            <a:r>
              <a:rPr lang="tr-TR" dirty="0" err="1"/>
              <a:t>null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4460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465E69B3-EEF5-47BE-94D6-B937CF9C5EE2}"/>
              </a:ext>
            </a:extLst>
          </p:cNvPr>
          <p:cNvSpPr txBox="1"/>
          <p:nvPr/>
        </p:nvSpPr>
        <p:spPr>
          <a:xfrm>
            <a:off x="1179443" y="1349709"/>
            <a:ext cx="10787270" cy="39703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strerror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'text.txt'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rt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s.read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s.read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s.close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"\n\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nDosyadaki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karakter sayısı:"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"Giriş/Çıkış - I/O(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hatası oluştu: 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strerror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e.errno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A4E75AB-0D05-4D7B-85CC-A3A60E6E4E14}"/>
              </a:ext>
            </a:extLst>
          </p:cNvPr>
          <p:cNvSpPr txBox="1"/>
          <p:nvPr/>
        </p:nvSpPr>
        <p:spPr>
          <a:xfrm>
            <a:off x="1179443" y="6369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Verilerin karakter </a:t>
            </a:r>
            <a:r>
              <a:rPr lang="tr-TR" b="1" i="0" dirty="0" err="1">
                <a:solidFill>
                  <a:srgbClr val="264166"/>
                </a:solidFill>
                <a:effectLst/>
                <a:latin typeface="Open Sans"/>
              </a:rPr>
              <a:t>karakter</a:t>
            </a:r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 okunması</a:t>
            </a:r>
          </a:p>
        </p:txBody>
      </p:sp>
    </p:spTree>
    <p:extLst>
      <p:ext uri="{BB962C8B-B14F-4D97-AF65-F5344CB8AC3E}">
        <p14:creationId xmlns:p14="http://schemas.microsoft.com/office/powerpoint/2010/main" val="653469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F0670026-27F4-4C40-9E0B-4E8D314A74FB}"/>
              </a:ext>
            </a:extLst>
          </p:cNvPr>
          <p:cNvSpPr txBox="1"/>
          <p:nvPr/>
        </p:nvSpPr>
        <p:spPr>
          <a:xfrm>
            <a:off x="2292626" y="2610752"/>
            <a:ext cx="7606748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serialization.json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read_file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data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read_file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(data)) 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dict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indent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(data)</a:t>
            </a:r>
          </a:p>
          <a:p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(data)) 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8AC779D-E4B1-4838-8434-EFA9054A620F}"/>
              </a:ext>
            </a:extLst>
          </p:cNvPr>
          <p:cNvSpPr txBox="1"/>
          <p:nvPr/>
        </p:nvSpPr>
        <p:spPr>
          <a:xfrm>
            <a:off x="755374" y="1086678"/>
            <a:ext cx="6686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/>
              <a:t>.</a:t>
            </a:r>
            <a:r>
              <a:rPr lang="tr-TR" sz="2800" b="1" dirty="0" err="1"/>
              <a:t>jon</a:t>
            </a:r>
            <a:r>
              <a:rPr lang="tr-TR" sz="2800" b="1" dirty="0"/>
              <a:t> dosyasından okuma - DESERIALIZATION</a:t>
            </a:r>
          </a:p>
        </p:txBody>
      </p:sp>
    </p:spTree>
    <p:extLst>
      <p:ext uri="{BB962C8B-B14F-4D97-AF65-F5344CB8AC3E}">
        <p14:creationId xmlns:p14="http://schemas.microsoft.com/office/powerpoint/2010/main" val="2381264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C39033E0-9C4C-49E3-B4C4-642117DB5A90}"/>
              </a:ext>
            </a:extLst>
          </p:cNvPr>
          <p:cNvSpPr txBox="1"/>
          <p:nvPr/>
        </p:nvSpPr>
        <p:spPr>
          <a:xfrm>
            <a:off x="344556" y="58846"/>
            <a:ext cx="7977809" cy="6740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function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JSON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write_json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serialization.json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(data, f,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indent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'serialization.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json_file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data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json_file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data[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'ders'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be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appended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y =  {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"adi"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"Matematik"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"kurum"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"Arhavi Halk E\u011fitim"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appending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data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emp_details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(y)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write_json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(data) </a:t>
            </a:r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7DDC743D-76C2-4508-8C63-EF8FAEA74EF6}"/>
              </a:ext>
            </a:extLst>
          </p:cNvPr>
          <p:cNvSpPr txBox="1"/>
          <p:nvPr/>
        </p:nvSpPr>
        <p:spPr>
          <a:xfrm>
            <a:off x="8322365" y="1709530"/>
            <a:ext cx="38696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/>
              <a:t>Var olan .</a:t>
            </a:r>
            <a:r>
              <a:rPr lang="tr-TR" sz="2800" b="1" dirty="0" err="1"/>
              <a:t>jon</a:t>
            </a:r>
            <a:r>
              <a:rPr lang="tr-TR" sz="2800" b="1" dirty="0"/>
              <a:t> dosyasına</a:t>
            </a:r>
          </a:p>
          <a:p>
            <a:r>
              <a:rPr lang="tr-TR" sz="2800" b="1" dirty="0"/>
              <a:t>veri ekleme</a:t>
            </a:r>
          </a:p>
        </p:txBody>
      </p:sp>
    </p:spTree>
    <p:extLst>
      <p:ext uri="{BB962C8B-B14F-4D97-AF65-F5344CB8AC3E}">
        <p14:creationId xmlns:p14="http://schemas.microsoft.com/office/powerpoint/2010/main" val="2378994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0B84A0A6-5868-4636-800F-22B5D6461970}"/>
              </a:ext>
            </a:extLst>
          </p:cNvPr>
          <p:cNvSpPr txBox="1"/>
          <p:nvPr/>
        </p:nvSpPr>
        <p:spPr>
          <a:xfrm>
            <a:off x="3048000" y="2693649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ad,soyad,eposta</a:t>
            </a:r>
            <a:endParaRPr lang="tr-TR" dirty="0"/>
          </a:p>
          <a:p>
            <a:r>
              <a:rPr lang="tr-TR" dirty="0" err="1"/>
              <a:t>celal,aksu,ca@ca.com</a:t>
            </a:r>
            <a:endParaRPr lang="tr-TR" dirty="0"/>
          </a:p>
          <a:p>
            <a:r>
              <a:rPr lang="tr-TR" dirty="0" err="1"/>
              <a:t>ayşe,kalın,ak@ak.com</a:t>
            </a:r>
            <a:endParaRPr lang="tr-TR" dirty="0"/>
          </a:p>
          <a:p>
            <a:r>
              <a:rPr lang="tr-TR" dirty="0" err="1"/>
              <a:t>falan,filan,ff@ff.com</a:t>
            </a:r>
            <a:endParaRPr lang="tr-TR" dirty="0"/>
          </a:p>
          <a:p>
            <a:r>
              <a:rPr lang="tr-TR" dirty="0" err="1"/>
              <a:t>ne,nerede,nn@nn.com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81977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23540221-AC80-41D6-9849-D53D0B26AB4B}"/>
              </a:ext>
            </a:extLst>
          </p:cNvPr>
          <p:cNvSpPr txBox="1"/>
          <p:nvPr/>
        </p:nvSpPr>
        <p:spPr>
          <a:xfrm>
            <a:off x="834887" y="2139652"/>
            <a:ext cx="9356035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'csv_file.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csv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csv_file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csv_reader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csv.reader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csv_file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csv_reader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su verilen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sütündaki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bilgileri yazar.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74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6EB6892A-9F85-48E8-80E6-8909C5990C05}"/>
              </a:ext>
            </a:extLst>
          </p:cNvPr>
          <p:cNvSpPr txBox="1"/>
          <p:nvPr/>
        </p:nvSpPr>
        <p:spPr>
          <a:xfrm>
            <a:off x="1577008" y="1859339"/>
            <a:ext cx="9037983" cy="36933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'csv_file.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csv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csv_file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csv_reader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csv.reader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csv_file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# 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csv_reader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csv.reader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csv_file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# \t yani tab, yada - olabilir.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'csv_file_new.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csv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csv_file_new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#csv_writer =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csv.writer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csv_file_new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='-')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csv_writer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csv.writer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csv_file_new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'\t'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csv_reader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csv_writer.writerow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0532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C20D4F14-D767-49A8-B90F-2AF99FE67B2E}"/>
              </a:ext>
            </a:extLst>
          </p:cNvPr>
          <p:cNvSpPr txBox="1"/>
          <p:nvPr/>
        </p:nvSpPr>
        <p:spPr>
          <a:xfrm>
            <a:off x="3048000" y="2278151"/>
            <a:ext cx="6096000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'csv_file.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csv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csv_file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csv_reader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csv.DictReader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csv_file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csv_reader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'eposta'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945045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068A1F36-A91A-4999-8B71-06C7EB21EF70}"/>
              </a:ext>
            </a:extLst>
          </p:cNvPr>
          <p:cNvSpPr txBox="1"/>
          <p:nvPr/>
        </p:nvSpPr>
        <p:spPr>
          <a:xfrm>
            <a:off x="390939" y="1932804"/>
            <a:ext cx="11410122" cy="42473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'csv_file.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csv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csv_file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csv_reader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csv.DictReader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csv_file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'new_file.csv'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new_file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fieldnames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'ad'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soyad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'eposta'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csv_writer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csv.DictWriter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new_file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fieldnames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fieldnames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'\t'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csv_writer.writeheader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csv_reader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csv_writer.writerow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del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['eposta'] # belirtilen sütünü siler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133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158B32EE-4A98-4652-810B-D099A733B71A}"/>
              </a:ext>
            </a:extLst>
          </p:cNvPr>
          <p:cNvSpPr txBox="1"/>
          <p:nvPr/>
        </p:nvSpPr>
        <p:spPr>
          <a:xfrm>
            <a:off x="278296" y="384313"/>
            <a:ext cx="116884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RDBMS - </a:t>
            </a:r>
            <a:r>
              <a:rPr lang="tr-TR" dirty="0" err="1"/>
              <a:t>Relational</a:t>
            </a:r>
            <a:r>
              <a:rPr lang="tr-TR" dirty="0"/>
              <a:t> Database Management </a:t>
            </a:r>
            <a:r>
              <a:rPr lang="tr-TR" dirty="0" err="1"/>
              <a:t>System</a:t>
            </a:r>
            <a:r>
              <a:rPr lang="tr-TR" dirty="0"/>
              <a:t> ( İlişkisel veritabanı yönetim sistemi ) :</a:t>
            </a:r>
          </a:p>
          <a:p>
            <a:r>
              <a:rPr lang="tr-TR" dirty="0"/>
              <a:t>	- </a:t>
            </a:r>
            <a:r>
              <a:rPr lang="tr-TR" dirty="0" err="1"/>
              <a:t>Oracle</a:t>
            </a:r>
            <a:endParaRPr lang="tr-TR" dirty="0"/>
          </a:p>
          <a:p>
            <a:r>
              <a:rPr lang="tr-TR" dirty="0"/>
              <a:t>	- Microsoft </a:t>
            </a:r>
            <a:r>
              <a:rPr lang="tr-TR" dirty="0" err="1"/>
              <a:t>SqlServer</a:t>
            </a:r>
            <a:endParaRPr lang="tr-TR" dirty="0"/>
          </a:p>
          <a:p>
            <a:r>
              <a:rPr lang="tr-TR" dirty="0"/>
              <a:t>	- </a:t>
            </a:r>
            <a:r>
              <a:rPr lang="tr-TR" dirty="0" err="1"/>
              <a:t>MySql</a:t>
            </a:r>
            <a:endParaRPr lang="tr-TR" dirty="0"/>
          </a:p>
          <a:p>
            <a:r>
              <a:rPr lang="tr-TR" dirty="0"/>
              <a:t>	- </a:t>
            </a:r>
            <a:r>
              <a:rPr lang="tr-TR" dirty="0" err="1"/>
              <a:t>Postgresql</a:t>
            </a:r>
            <a:endParaRPr lang="tr-TR" dirty="0"/>
          </a:p>
          <a:p>
            <a:r>
              <a:rPr lang="tr-TR" dirty="0"/>
              <a:t>	- Microsoft Access</a:t>
            </a:r>
          </a:p>
          <a:p>
            <a:endParaRPr lang="tr-TR" dirty="0"/>
          </a:p>
          <a:p>
            <a:r>
              <a:rPr lang="tr-TR" dirty="0"/>
              <a:t>ORTAK VERİTABANI SORUGULAMA DİLİ :</a:t>
            </a:r>
          </a:p>
          <a:p>
            <a:endParaRPr lang="tr-TR" dirty="0"/>
          </a:p>
          <a:p>
            <a:r>
              <a:rPr lang="tr-TR" dirty="0"/>
              <a:t>	ANSI SQL - </a:t>
            </a:r>
            <a:r>
              <a:rPr lang="tr-TR" dirty="0" err="1"/>
              <a:t>Structured</a:t>
            </a:r>
            <a:r>
              <a:rPr lang="tr-TR" dirty="0"/>
              <a:t> Query Language ( Yapısal sorgulama dili ) - Bütün veritabanı sistemlerinde ortak olan bir dildir.</a:t>
            </a:r>
          </a:p>
          <a:p>
            <a:endParaRPr lang="tr-TR" dirty="0"/>
          </a:p>
          <a:p>
            <a:r>
              <a:rPr lang="tr-TR" dirty="0"/>
              <a:t>ÖZEL VERİTABANI SORGULAMA DİLİ :</a:t>
            </a:r>
          </a:p>
          <a:p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PISql</a:t>
            </a:r>
            <a:r>
              <a:rPr lang="tr-TR" dirty="0"/>
              <a:t> ( </a:t>
            </a:r>
            <a:r>
              <a:rPr lang="tr-TR" dirty="0" err="1"/>
              <a:t>Oracle</a:t>
            </a:r>
            <a:r>
              <a:rPr lang="tr-TR" dirty="0"/>
              <a:t> ) </a:t>
            </a:r>
          </a:p>
          <a:p>
            <a:r>
              <a:rPr lang="tr-TR" dirty="0"/>
              <a:t>	T-</a:t>
            </a:r>
            <a:r>
              <a:rPr lang="tr-TR" dirty="0" err="1"/>
              <a:t>sql</a:t>
            </a:r>
            <a:r>
              <a:rPr lang="tr-TR" dirty="0"/>
              <a:t> ( Microsoft Server 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75652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334C1E08-4365-495E-B3FD-9CDA179E8A82}"/>
              </a:ext>
            </a:extLst>
          </p:cNvPr>
          <p:cNvSpPr txBox="1"/>
          <p:nvPr/>
        </p:nvSpPr>
        <p:spPr>
          <a:xfrm>
            <a:off x="265043" y="424070"/>
            <a:ext cx="116354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NORMALIZATION ( </a:t>
            </a:r>
            <a:r>
              <a:rPr lang="tr-TR" dirty="0" err="1"/>
              <a:t>Normalizasyon</a:t>
            </a:r>
            <a:r>
              <a:rPr lang="tr-TR" dirty="0"/>
              <a:t> ) : Veritabanı modelleme kurallarını içerir.</a:t>
            </a:r>
          </a:p>
          <a:p>
            <a:r>
              <a:rPr lang="tr-TR" dirty="0"/>
              <a:t>	- Tasarım ve modelleme tekniğidir.</a:t>
            </a:r>
          </a:p>
          <a:p>
            <a:r>
              <a:rPr lang="tr-TR" dirty="0"/>
              <a:t>	- Amaç veri kaçaklarını engellemektir.</a:t>
            </a:r>
          </a:p>
          <a:p>
            <a:r>
              <a:rPr lang="tr-TR" dirty="0"/>
              <a:t>	- Sorgulamayı ( güncelleme, silme, veri alma ) hızlandırmaktır.</a:t>
            </a:r>
          </a:p>
          <a:p>
            <a:r>
              <a:rPr lang="tr-TR" dirty="0"/>
              <a:t>	- Veri tekrarını en aza indirmektir.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( Tam bir </a:t>
            </a:r>
            <a:r>
              <a:rPr lang="tr-TR" dirty="0" err="1"/>
              <a:t>normalizasyonun</a:t>
            </a:r>
            <a:r>
              <a:rPr lang="tr-TR" dirty="0"/>
              <a:t> uygulandığı bir tabloda </a:t>
            </a:r>
            <a:r>
              <a:rPr lang="tr-TR" dirty="0" err="1"/>
              <a:t>maximum</a:t>
            </a:r>
            <a:r>
              <a:rPr lang="tr-TR" dirty="0"/>
              <a:t> 2 kolon olabilir. - </a:t>
            </a:r>
            <a:r>
              <a:rPr lang="tr-TR" dirty="0" err="1"/>
              <a:t>Overdesign</a:t>
            </a:r>
            <a:r>
              <a:rPr lang="tr-TR" dirty="0"/>
              <a:t> - aşırı tasarım - yönetilebilir olmaktan çıkan tasarımlara verilen isimdir. )</a:t>
            </a:r>
          </a:p>
        </p:txBody>
      </p:sp>
    </p:spTree>
    <p:extLst>
      <p:ext uri="{BB962C8B-B14F-4D97-AF65-F5344CB8AC3E}">
        <p14:creationId xmlns:p14="http://schemas.microsoft.com/office/powerpoint/2010/main" val="430071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D454F88C-EBAA-40F8-90B1-193040E74E2E}"/>
              </a:ext>
            </a:extLst>
          </p:cNvPr>
          <p:cNvSpPr txBox="1"/>
          <p:nvPr/>
        </p:nvSpPr>
        <p:spPr>
          <a:xfrm>
            <a:off x="357809" y="334762"/>
            <a:ext cx="1163540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1" dirty="0"/>
              <a:t>1 - UDF - Normal olmayan form</a:t>
            </a:r>
          </a:p>
          <a:p>
            <a:endParaRPr lang="tr-TR" sz="2400" dirty="0"/>
          </a:p>
          <a:p>
            <a:r>
              <a:rPr lang="tr-TR" sz="2400" b="1" dirty="0"/>
              <a:t>2 - 1NF - Birinci normal form </a:t>
            </a:r>
          </a:p>
          <a:p>
            <a:r>
              <a:rPr lang="tr-TR" sz="2400" dirty="0"/>
              <a:t>	Bir satırdaki bir alan ( hücre ) sadece tek bir bilgi içerebilir.</a:t>
            </a:r>
          </a:p>
          <a:p>
            <a:r>
              <a:rPr lang="tr-TR" sz="2400" dirty="0"/>
              <a:t>	Tekrarlayan sütün bulunmamalıdır.</a:t>
            </a:r>
          </a:p>
          <a:p>
            <a:r>
              <a:rPr lang="tr-TR" sz="2400" dirty="0"/>
              <a:t>	Her satırın tek, yani tekrarı olmayan bir anahtarı olmalıdır.</a:t>
            </a:r>
          </a:p>
          <a:p>
            <a:r>
              <a:rPr lang="tr-TR" sz="2400" dirty="0"/>
              <a:t>	</a:t>
            </a:r>
          </a:p>
          <a:p>
            <a:r>
              <a:rPr lang="tr-TR" sz="2400" b="1" dirty="0"/>
              <a:t>3 - 2NF - İkinci normal form</a:t>
            </a:r>
          </a:p>
          <a:p>
            <a:r>
              <a:rPr lang="tr-TR" sz="2400" dirty="0"/>
              <a:t>	Tablo 1NF olmalıdır.</a:t>
            </a:r>
          </a:p>
          <a:p>
            <a:r>
              <a:rPr lang="tr-TR" sz="2400" dirty="0"/>
              <a:t>	Anahtar olmayan sütunlar, anahtar değere tam bağımlı olmalıdır.</a:t>
            </a:r>
          </a:p>
          <a:p>
            <a:r>
              <a:rPr lang="tr-TR" sz="2400" dirty="0"/>
              <a:t>	Tekrar eden veri olmamalıdır. Bunlar için farklı tablolar oluşturulmalıdır.</a:t>
            </a:r>
          </a:p>
          <a:p>
            <a:endParaRPr lang="tr-TR" sz="2400" dirty="0"/>
          </a:p>
          <a:p>
            <a:r>
              <a:rPr lang="tr-TR" sz="2400" b="1" dirty="0"/>
              <a:t>4 - 3NF - Üçüncü normal form</a:t>
            </a:r>
          </a:p>
          <a:p>
            <a:r>
              <a:rPr lang="tr-TR" sz="2400" dirty="0"/>
              <a:t>	Anahtar olmayan sütunlar birbirine tam bağımlı olmamalıdır.</a:t>
            </a:r>
          </a:p>
          <a:p>
            <a:endParaRPr lang="tr-TR" sz="2400" dirty="0"/>
          </a:p>
          <a:p>
            <a:r>
              <a:rPr lang="tr-TR" sz="2400" b="1" dirty="0"/>
              <a:t>5 - İleri seviye normal formlar</a:t>
            </a:r>
          </a:p>
        </p:txBody>
      </p:sp>
    </p:spTree>
    <p:extLst>
      <p:ext uri="{BB962C8B-B14F-4D97-AF65-F5344CB8AC3E}">
        <p14:creationId xmlns:p14="http://schemas.microsoft.com/office/powerpoint/2010/main" val="425391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4A278235-8DB9-4FA9-9D9B-89F7A8690B80}"/>
              </a:ext>
            </a:extLst>
          </p:cNvPr>
          <p:cNvSpPr txBox="1"/>
          <p:nvPr/>
        </p:nvSpPr>
        <p:spPr>
          <a:xfrm>
            <a:off x="490330" y="1483527"/>
            <a:ext cx="11502888" cy="4801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strerror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karakter_sayisi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satir_sayisi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'tzop.txt'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rt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s.readline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satir_sayisi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karakter_sayisi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s.readline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s.close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"\n\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nCharacters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in file:"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karakter_sayisi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in file:     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satir_sayisi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"I/O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occurred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strerror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e.errno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AD031CD-7AC5-423E-B870-428150D71CA0}"/>
              </a:ext>
            </a:extLst>
          </p:cNvPr>
          <p:cNvSpPr txBox="1"/>
          <p:nvPr/>
        </p:nvSpPr>
        <p:spPr>
          <a:xfrm>
            <a:off x="1179443" y="6369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Verilerin satır </a:t>
            </a:r>
            <a:r>
              <a:rPr lang="tr-TR" b="1" i="0" dirty="0" err="1">
                <a:solidFill>
                  <a:srgbClr val="264166"/>
                </a:solidFill>
                <a:effectLst/>
                <a:latin typeface="Open Sans"/>
              </a:rPr>
              <a:t>satır</a:t>
            </a:r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 okunması  - </a:t>
            </a:r>
            <a:r>
              <a:rPr lang="tr-TR" b="1" i="0" dirty="0" err="1">
                <a:solidFill>
                  <a:srgbClr val="264166"/>
                </a:solidFill>
                <a:effectLst/>
                <a:latin typeface="Open Sans"/>
              </a:rPr>
              <a:t>readline</a:t>
            </a:r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(), </a:t>
            </a:r>
            <a:r>
              <a:rPr lang="tr-TR" b="1" i="0" dirty="0" err="1">
                <a:solidFill>
                  <a:srgbClr val="264166"/>
                </a:solidFill>
                <a:effectLst/>
                <a:latin typeface="Open Sans"/>
              </a:rPr>
              <a:t>readlines</a:t>
            </a:r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71790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17019CAA-B180-4553-9BDE-18C495EFC4B7}"/>
              </a:ext>
            </a:extLst>
          </p:cNvPr>
          <p:cNvSpPr txBox="1"/>
          <p:nvPr/>
        </p:nvSpPr>
        <p:spPr>
          <a:xfrm>
            <a:off x="324678" y="1285461"/>
            <a:ext cx="115426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NoSQL</a:t>
            </a:r>
            <a:r>
              <a:rPr lang="tr-TR" sz="2400" dirty="0"/>
              <a:t> ( Not </a:t>
            </a:r>
            <a:r>
              <a:rPr lang="tr-TR" sz="2400" dirty="0" err="1"/>
              <a:t>only</a:t>
            </a:r>
            <a:r>
              <a:rPr lang="tr-TR" sz="2400" dirty="0"/>
              <a:t>  SQL ) : </a:t>
            </a:r>
          </a:p>
          <a:p>
            <a:r>
              <a:rPr lang="tr-TR" sz="2400" dirty="0"/>
              <a:t>	- </a:t>
            </a:r>
            <a:r>
              <a:rPr lang="tr-TR" sz="2400" dirty="0" err="1"/>
              <a:t>MongoDb</a:t>
            </a:r>
            <a:endParaRPr lang="tr-TR" sz="2400" dirty="0"/>
          </a:p>
          <a:p>
            <a:r>
              <a:rPr lang="tr-TR" sz="2400" dirty="0"/>
              <a:t>	- </a:t>
            </a:r>
            <a:r>
              <a:rPr lang="tr-TR" sz="2400" dirty="0" err="1"/>
              <a:t>Firebase</a:t>
            </a:r>
            <a:r>
              <a:rPr lang="tr-TR" sz="2400" dirty="0"/>
              <a:t> ( Google )</a:t>
            </a:r>
          </a:p>
          <a:p>
            <a:r>
              <a:rPr lang="tr-TR" sz="2400" dirty="0"/>
              <a:t>	- </a:t>
            </a:r>
            <a:r>
              <a:rPr lang="tr-TR" sz="2400" dirty="0" err="1"/>
              <a:t>DocumentDB</a:t>
            </a:r>
            <a:r>
              <a:rPr lang="tr-TR" sz="2400" dirty="0"/>
              <a:t> ( Azure )</a:t>
            </a:r>
          </a:p>
          <a:p>
            <a:r>
              <a:rPr lang="tr-TR" sz="2400" dirty="0"/>
              <a:t>	- AWS</a:t>
            </a:r>
          </a:p>
          <a:p>
            <a:r>
              <a:rPr lang="tr-TR" sz="2400" dirty="0"/>
              <a:t>	- Diğer </a:t>
            </a:r>
            <a:r>
              <a:rPr lang="tr-TR" sz="2400" dirty="0" err="1"/>
              <a:t>Cloud</a:t>
            </a:r>
            <a:r>
              <a:rPr lang="tr-TR" sz="2400" dirty="0"/>
              <a:t> ( Bulut ) Teknolojileri</a:t>
            </a:r>
          </a:p>
        </p:txBody>
      </p:sp>
    </p:spTree>
    <p:extLst>
      <p:ext uri="{BB962C8B-B14F-4D97-AF65-F5344CB8AC3E}">
        <p14:creationId xmlns:p14="http://schemas.microsoft.com/office/powerpoint/2010/main" val="2768565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2">
            <a:extLst>
              <a:ext uri="{FF2B5EF4-FFF2-40B4-BE49-F238E27FC236}">
                <a16:creationId xmlns:a16="http://schemas.microsoft.com/office/drawing/2014/main" id="{ED10F826-E35D-4269-A3B5-F8C29E864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027230"/>
              </p:ext>
            </p:extLst>
          </p:nvPr>
        </p:nvGraphicFramePr>
        <p:xfrm>
          <a:off x="2541360" y="1761250"/>
          <a:ext cx="4947480" cy="333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870">
                  <a:extLst>
                    <a:ext uri="{9D8B030D-6E8A-4147-A177-3AD203B41FA5}">
                      <a16:colId xmlns:a16="http://schemas.microsoft.com/office/drawing/2014/main" val="2395145765"/>
                    </a:ext>
                  </a:extLst>
                </a:gridCol>
                <a:gridCol w="1236870">
                  <a:extLst>
                    <a:ext uri="{9D8B030D-6E8A-4147-A177-3AD203B41FA5}">
                      <a16:colId xmlns:a16="http://schemas.microsoft.com/office/drawing/2014/main" val="4262788904"/>
                    </a:ext>
                  </a:extLst>
                </a:gridCol>
                <a:gridCol w="1236870">
                  <a:extLst>
                    <a:ext uri="{9D8B030D-6E8A-4147-A177-3AD203B41FA5}">
                      <a16:colId xmlns:a16="http://schemas.microsoft.com/office/drawing/2014/main" val="36887818"/>
                    </a:ext>
                  </a:extLst>
                </a:gridCol>
                <a:gridCol w="1236870">
                  <a:extLst>
                    <a:ext uri="{9D8B030D-6E8A-4147-A177-3AD203B41FA5}">
                      <a16:colId xmlns:a16="http://schemas.microsoft.com/office/drawing/2014/main" val="3374130433"/>
                    </a:ext>
                  </a:extLst>
                </a:gridCol>
              </a:tblGrid>
              <a:tr h="476500">
                <a:tc>
                  <a:txBody>
                    <a:bodyPr/>
                    <a:lstStyle/>
                    <a:p>
                      <a:r>
                        <a:rPr lang="tr-TR" dirty="0" err="1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soyisim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00520"/>
                  </a:ext>
                </a:extLst>
              </a:tr>
              <a:tr h="476500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Barış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Bozdağ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Ankara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951048"/>
                  </a:ext>
                </a:extLst>
              </a:tr>
              <a:tr h="476500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Aydan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Gelincik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İstanbul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549899"/>
                  </a:ext>
                </a:extLst>
              </a:tr>
              <a:tr h="476500"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Kerem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Uzuner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Istanbul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57806"/>
                  </a:ext>
                </a:extLst>
              </a:tr>
              <a:tr h="476500"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Gedik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Trabzon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771044"/>
                  </a:ext>
                </a:extLst>
              </a:tr>
              <a:tr h="476500"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Erdinç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Çelik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885743"/>
                  </a:ext>
                </a:extLst>
              </a:tr>
              <a:tr h="476500"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Celal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Aksu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Artvin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788431"/>
                  </a:ext>
                </a:extLst>
              </a:tr>
            </a:tbl>
          </a:graphicData>
        </a:graphic>
      </p:graphicFrame>
      <p:sp>
        <p:nvSpPr>
          <p:cNvPr id="3" name="Metin kutusu 2">
            <a:extLst>
              <a:ext uri="{FF2B5EF4-FFF2-40B4-BE49-F238E27FC236}">
                <a16:creationId xmlns:a16="http://schemas.microsoft.com/office/drawing/2014/main" id="{D0A416EB-8CD4-4FD1-A508-9F478CF4828E}"/>
              </a:ext>
            </a:extLst>
          </p:cNvPr>
          <p:cNvSpPr txBox="1"/>
          <p:nvPr/>
        </p:nvSpPr>
        <p:spPr>
          <a:xfrm>
            <a:off x="7683203" y="2896890"/>
            <a:ext cx="3776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Yanlış veri girişi olabilir.</a:t>
            </a:r>
          </a:p>
          <a:p>
            <a:endParaRPr lang="tr-TR" b="1" dirty="0"/>
          </a:p>
          <a:p>
            <a:r>
              <a:rPr lang="tr-TR" b="1" dirty="0"/>
              <a:t>Veri tekrarı var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58B3A7A-2FF8-4571-A7D0-603CCFAD1D10}"/>
              </a:ext>
            </a:extLst>
          </p:cNvPr>
          <p:cNvSpPr txBox="1"/>
          <p:nvPr/>
        </p:nvSpPr>
        <p:spPr>
          <a:xfrm>
            <a:off x="3252978" y="1010168"/>
            <a:ext cx="2843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err="1"/>
              <a:t>musteriler</a:t>
            </a:r>
            <a:r>
              <a:rPr lang="tr-TR" sz="2800" dirty="0"/>
              <a:t> tablosu</a:t>
            </a:r>
          </a:p>
        </p:txBody>
      </p:sp>
    </p:spTree>
    <p:extLst>
      <p:ext uri="{BB962C8B-B14F-4D97-AF65-F5344CB8AC3E}">
        <p14:creationId xmlns:p14="http://schemas.microsoft.com/office/powerpoint/2010/main" val="4041319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2">
            <a:extLst>
              <a:ext uri="{FF2B5EF4-FFF2-40B4-BE49-F238E27FC236}">
                <a16:creationId xmlns:a16="http://schemas.microsoft.com/office/drawing/2014/main" id="{5AE8C82D-99AE-4DDD-B206-4AA352489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167595"/>
              </p:ext>
            </p:extLst>
          </p:nvPr>
        </p:nvGraphicFramePr>
        <p:xfrm>
          <a:off x="2988365" y="1404730"/>
          <a:ext cx="6215269" cy="3697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2187">
                  <a:extLst>
                    <a:ext uri="{9D8B030D-6E8A-4147-A177-3AD203B41FA5}">
                      <a16:colId xmlns:a16="http://schemas.microsoft.com/office/drawing/2014/main" val="3938773929"/>
                    </a:ext>
                  </a:extLst>
                </a:gridCol>
                <a:gridCol w="3223082">
                  <a:extLst>
                    <a:ext uri="{9D8B030D-6E8A-4147-A177-3AD203B41FA5}">
                      <a16:colId xmlns:a16="http://schemas.microsoft.com/office/drawing/2014/main" val="3936390294"/>
                    </a:ext>
                  </a:extLst>
                </a:gridCol>
              </a:tblGrid>
              <a:tr h="456620">
                <a:tc>
                  <a:txBody>
                    <a:bodyPr/>
                    <a:lstStyle/>
                    <a:p>
                      <a:r>
                        <a:rPr lang="tr-TR" dirty="0" err="1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560065"/>
                  </a:ext>
                </a:extLst>
              </a:tr>
              <a:tr h="462962"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İstanbul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92725"/>
                  </a:ext>
                </a:extLst>
              </a:tr>
              <a:tr h="462962">
                <a:tc>
                  <a:txBody>
                    <a:bodyPr/>
                    <a:lstStyle/>
                    <a:p>
                      <a:r>
                        <a:rPr lang="tr-T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Artvin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662366"/>
                  </a:ext>
                </a:extLst>
              </a:tr>
              <a:tr h="462962">
                <a:tc>
                  <a:txBody>
                    <a:bodyPr/>
                    <a:lstStyle/>
                    <a:p>
                      <a:r>
                        <a:rPr lang="tr-T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348985"/>
                  </a:ext>
                </a:extLst>
              </a:tr>
              <a:tr h="462962">
                <a:tc>
                  <a:txBody>
                    <a:bodyPr/>
                    <a:lstStyle/>
                    <a:p>
                      <a:r>
                        <a:rPr lang="tr-TR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İzmir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61993"/>
                  </a:ext>
                </a:extLst>
              </a:tr>
              <a:tr h="462962">
                <a:tc>
                  <a:txBody>
                    <a:bodyPr/>
                    <a:lstStyle/>
                    <a:p>
                      <a:r>
                        <a:rPr lang="tr-T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Trabzon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705081"/>
                  </a:ext>
                </a:extLst>
              </a:tr>
              <a:tr h="462962">
                <a:tc>
                  <a:txBody>
                    <a:bodyPr/>
                    <a:lstStyle/>
                    <a:p>
                      <a:r>
                        <a:rPr lang="tr-T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Ankara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14563"/>
                  </a:ext>
                </a:extLst>
              </a:tr>
              <a:tr h="462962">
                <a:tc>
                  <a:txBody>
                    <a:bodyPr/>
                    <a:lstStyle/>
                    <a:p>
                      <a:r>
                        <a:rPr lang="tr-TR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Artvin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54308"/>
                  </a:ext>
                </a:extLst>
              </a:tr>
            </a:tbl>
          </a:graphicData>
        </a:graphic>
      </p:graphicFrame>
      <p:sp>
        <p:nvSpPr>
          <p:cNvPr id="3" name="Metin kutusu 2">
            <a:extLst>
              <a:ext uri="{FF2B5EF4-FFF2-40B4-BE49-F238E27FC236}">
                <a16:creationId xmlns:a16="http://schemas.microsoft.com/office/drawing/2014/main" id="{EE479A44-0F76-4E4C-9C56-D66FCEAF11C8}"/>
              </a:ext>
            </a:extLst>
          </p:cNvPr>
          <p:cNvSpPr txBox="1"/>
          <p:nvPr/>
        </p:nvSpPr>
        <p:spPr>
          <a:xfrm>
            <a:off x="4538869" y="527751"/>
            <a:ext cx="3114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/>
              <a:t>sehirler</a:t>
            </a:r>
            <a:r>
              <a:rPr lang="tr-TR" sz="2800" dirty="0"/>
              <a:t> Tablosu</a:t>
            </a:r>
          </a:p>
        </p:txBody>
      </p:sp>
    </p:spTree>
    <p:extLst>
      <p:ext uri="{BB962C8B-B14F-4D97-AF65-F5344CB8AC3E}">
        <p14:creationId xmlns:p14="http://schemas.microsoft.com/office/powerpoint/2010/main" val="3224454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2">
            <a:extLst>
              <a:ext uri="{FF2B5EF4-FFF2-40B4-BE49-F238E27FC236}">
                <a16:creationId xmlns:a16="http://schemas.microsoft.com/office/drawing/2014/main" id="{ED10F826-E35D-4269-A3B5-F8C29E864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42040"/>
              </p:ext>
            </p:extLst>
          </p:nvPr>
        </p:nvGraphicFramePr>
        <p:xfrm>
          <a:off x="1616765" y="1501542"/>
          <a:ext cx="5424560" cy="3812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140">
                  <a:extLst>
                    <a:ext uri="{9D8B030D-6E8A-4147-A177-3AD203B41FA5}">
                      <a16:colId xmlns:a16="http://schemas.microsoft.com/office/drawing/2014/main" val="2395145765"/>
                    </a:ext>
                  </a:extLst>
                </a:gridCol>
                <a:gridCol w="1356140">
                  <a:extLst>
                    <a:ext uri="{9D8B030D-6E8A-4147-A177-3AD203B41FA5}">
                      <a16:colId xmlns:a16="http://schemas.microsoft.com/office/drawing/2014/main" val="4262788904"/>
                    </a:ext>
                  </a:extLst>
                </a:gridCol>
                <a:gridCol w="1356140">
                  <a:extLst>
                    <a:ext uri="{9D8B030D-6E8A-4147-A177-3AD203B41FA5}">
                      <a16:colId xmlns:a16="http://schemas.microsoft.com/office/drawing/2014/main" val="36887818"/>
                    </a:ext>
                  </a:extLst>
                </a:gridCol>
                <a:gridCol w="1356140">
                  <a:extLst>
                    <a:ext uri="{9D8B030D-6E8A-4147-A177-3AD203B41FA5}">
                      <a16:colId xmlns:a16="http://schemas.microsoft.com/office/drawing/2014/main" val="3374130433"/>
                    </a:ext>
                  </a:extLst>
                </a:gridCol>
              </a:tblGrid>
              <a:tr h="544654">
                <a:tc>
                  <a:txBody>
                    <a:bodyPr/>
                    <a:lstStyle/>
                    <a:p>
                      <a:r>
                        <a:rPr lang="tr-TR" dirty="0" err="1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soyisim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sehirid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00520"/>
                  </a:ext>
                </a:extLst>
              </a:tr>
              <a:tr h="544654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Barış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Bozdağ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951048"/>
                  </a:ext>
                </a:extLst>
              </a:tr>
              <a:tr h="544654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Aydan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Gelincik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549899"/>
                  </a:ext>
                </a:extLst>
              </a:tr>
              <a:tr h="544654"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Kerem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Uzuner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57806"/>
                  </a:ext>
                </a:extLst>
              </a:tr>
              <a:tr h="544654"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Gedik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771044"/>
                  </a:ext>
                </a:extLst>
              </a:tr>
              <a:tr h="544654"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Erdinç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Çelik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885743"/>
                  </a:ext>
                </a:extLst>
              </a:tr>
              <a:tr h="544654"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Celal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Aksu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788431"/>
                  </a:ext>
                </a:extLst>
              </a:tr>
            </a:tbl>
          </a:graphicData>
        </a:graphic>
      </p:graphicFrame>
      <p:sp>
        <p:nvSpPr>
          <p:cNvPr id="3" name="Metin kutusu 2">
            <a:extLst>
              <a:ext uri="{FF2B5EF4-FFF2-40B4-BE49-F238E27FC236}">
                <a16:creationId xmlns:a16="http://schemas.microsoft.com/office/drawing/2014/main" id="{D0A416EB-8CD4-4FD1-A508-9F478CF4828E}"/>
              </a:ext>
            </a:extLst>
          </p:cNvPr>
          <p:cNvSpPr txBox="1"/>
          <p:nvPr/>
        </p:nvSpPr>
        <p:spPr>
          <a:xfrm>
            <a:off x="7235687" y="2637183"/>
            <a:ext cx="37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Yanlış veri girişi engellenmiş olur.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58B3A7A-2FF8-4571-A7D0-603CCFAD1D10}"/>
              </a:ext>
            </a:extLst>
          </p:cNvPr>
          <p:cNvSpPr txBox="1"/>
          <p:nvPr/>
        </p:nvSpPr>
        <p:spPr>
          <a:xfrm>
            <a:off x="3670852" y="882983"/>
            <a:ext cx="2843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err="1"/>
              <a:t>musteriler</a:t>
            </a:r>
            <a:r>
              <a:rPr lang="tr-TR" sz="2800" dirty="0"/>
              <a:t> tablosu</a:t>
            </a:r>
          </a:p>
        </p:txBody>
      </p:sp>
    </p:spTree>
    <p:extLst>
      <p:ext uri="{BB962C8B-B14F-4D97-AF65-F5344CB8AC3E}">
        <p14:creationId xmlns:p14="http://schemas.microsoft.com/office/powerpoint/2010/main" val="3285239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2">
            <a:extLst>
              <a:ext uri="{FF2B5EF4-FFF2-40B4-BE49-F238E27FC236}">
                <a16:creationId xmlns:a16="http://schemas.microsoft.com/office/drawing/2014/main" id="{ED10F826-E35D-4269-A3B5-F8C29E864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487887"/>
              </p:ext>
            </p:extLst>
          </p:nvPr>
        </p:nvGraphicFramePr>
        <p:xfrm>
          <a:off x="2975112" y="1535962"/>
          <a:ext cx="6241776" cy="378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444">
                  <a:extLst>
                    <a:ext uri="{9D8B030D-6E8A-4147-A177-3AD203B41FA5}">
                      <a16:colId xmlns:a16="http://schemas.microsoft.com/office/drawing/2014/main" val="2395145765"/>
                    </a:ext>
                  </a:extLst>
                </a:gridCol>
                <a:gridCol w="1560444">
                  <a:extLst>
                    <a:ext uri="{9D8B030D-6E8A-4147-A177-3AD203B41FA5}">
                      <a16:colId xmlns:a16="http://schemas.microsoft.com/office/drawing/2014/main" val="1650759026"/>
                    </a:ext>
                  </a:extLst>
                </a:gridCol>
                <a:gridCol w="1560444">
                  <a:extLst>
                    <a:ext uri="{9D8B030D-6E8A-4147-A177-3AD203B41FA5}">
                      <a16:colId xmlns:a16="http://schemas.microsoft.com/office/drawing/2014/main" val="4262788904"/>
                    </a:ext>
                  </a:extLst>
                </a:gridCol>
                <a:gridCol w="1560444">
                  <a:extLst>
                    <a:ext uri="{9D8B030D-6E8A-4147-A177-3AD203B41FA5}">
                      <a16:colId xmlns:a16="http://schemas.microsoft.com/office/drawing/2014/main" val="36887818"/>
                    </a:ext>
                  </a:extLst>
                </a:gridCol>
              </a:tblGrid>
              <a:tr h="540868">
                <a:tc>
                  <a:txBody>
                    <a:bodyPr/>
                    <a:lstStyle/>
                    <a:p>
                      <a:r>
                        <a:rPr lang="tr-TR" dirty="0" err="1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sehirid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soyisim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00520"/>
                  </a:ext>
                </a:extLst>
              </a:tr>
              <a:tr h="540868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Barış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Bozdağ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951048"/>
                  </a:ext>
                </a:extLst>
              </a:tr>
              <a:tr h="540868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Aydan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Gelincik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549899"/>
                  </a:ext>
                </a:extLst>
              </a:tr>
              <a:tr h="540868"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Kerem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Uzuner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57806"/>
                  </a:ext>
                </a:extLst>
              </a:tr>
              <a:tr h="540868"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Gedik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771044"/>
                  </a:ext>
                </a:extLst>
              </a:tr>
              <a:tr h="540868"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Erdinç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Çelik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885743"/>
                  </a:ext>
                </a:extLst>
              </a:tr>
              <a:tr h="540868"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Celal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Aksu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788431"/>
                  </a:ext>
                </a:extLst>
              </a:tr>
            </a:tbl>
          </a:graphicData>
        </a:graphic>
      </p:graphicFrame>
      <p:sp>
        <p:nvSpPr>
          <p:cNvPr id="4" name="Metin kutusu 3">
            <a:extLst>
              <a:ext uri="{FF2B5EF4-FFF2-40B4-BE49-F238E27FC236}">
                <a16:creationId xmlns:a16="http://schemas.microsoft.com/office/drawing/2014/main" id="{758B3A7A-2FF8-4571-A7D0-603CCFAD1D10}"/>
              </a:ext>
            </a:extLst>
          </p:cNvPr>
          <p:cNvSpPr txBox="1"/>
          <p:nvPr/>
        </p:nvSpPr>
        <p:spPr>
          <a:xfrm>
            <a:off x="4674489" y="631192"/>
            <a:ext cx="2843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err="1"/>
              <a:t>musteriler</a:t>
            </a:r>
            <a:r>
              <a:rPr lang="tr-TR" sz="2800" dirty="0"/>
              <a:t> tablosu</a:t>
            </a:r>
          </a:p>
        </p:txBody>
      </p:sp>
    </p:spTree>
    <p:extLst>
      <p:ext uri="{BB962C8B-B14F-4D97-AF65-F5344CB8AC3E}">
        <p14:creationId xmlns:p14="http://schemas.microsoft.com/office/powerpoint/2010/main" val="2343257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B95CB683-9BD4-4FD2-A2D3-A6D1246E8C09}"/>
              </a:ext>
            </a:extLst>
          </p:cNvPr>
          <p:cNvSpPr txBox="1"/>
          <p:nvPr/>
        </p:nvSpPr>
        <p:spPr>
          <a:xfrm>
            <a:off x="679695" y="1550504"/>
            <a:ext cx="115123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/>
              <a:t>id</a:t>
            </a:r>
            <a:r>
              <a:rPr lang="tr-TR" sz="2800" dirty="0"/>
              <a:t> - </a:t>
            </a:r>
            <a:r>
              <a:rPr lang="tr-TR" sz="2800" b="1" dirty="0"/>
              <a:t>PK ( </a:t>
            </a:r>
            <a:r>
              <a:rPr lang="tr-TR" sz="2800" b="1" dirty="0" err="1"/>
              <a:t>Primary</a:t>
            </a:r>
            <a:r>
              <a:rPr lang="tr-TR" sz="2800" b="1" dirty="0"/>
              <a:t> </a:t>
            </a:r>
            <a:r>
              <a:rPr lang="tr-TR" sz="2800" b="1" dirty="0" err="1"/>
              <a:t>Key</a:t>
            </a:r>
            <a:r>
              <a:rPr lang="tr-TR" sz="2800" b="1" dirty="0"/>
              <a:t> - Birincil Anahtar ) </a:t>
            </a:r>
            <a:r>
              <a:rPr lang="tr-TR" sz="2800" dirty="0"/>
              <a:t>: Satırların birbirinden farklı olmasını sağlar. Bir </a:t>
            </a:r>
            <a:r>
              <a:rPr lang="tr-TR" sz="2800" dirty="0" err="1"/>
              <a:t>id</a:t>
            </a:r>
            <a:r>
              <a:rPr lang="tr-TR" sz="2800" dirty="0"/>
              <a:t> den sadece bir tane olur.</a:t>
            </a:r>
          </a:p>
          <a:p>
            <a:endParaRPr lang="tr-TR" sz="2800" dirty="0"/>
          </a:p>
          <a:p>
            <a:r>
              <a:rPr lang="tr-TR" sz="2800" dirty="0" err="1"/>
              <a:t>sehirid</a:t>
            </a:r>
            <a:r>
              <a:rPr lang="tr-TR" sz="2800" dirty="0"/>
              <a:t> - </a:t>
            </a:r>
            <a:r>
              <a:rPr lang="tr-TR" sz="2800" b="1" dirty="0"/>
              <a:t>FK ( </a:t>
            </a:r>
            <a:r>
              <a:rPr lang="tr-TR" sz="2800" b="1" dirty="0" err="1"/>
              <a:t>Foreign</a:t>
            </a:r>
            <a:r>
              <a:rPr lang="tr-TR" sz="2800" b="1" dirty="0"/>
              <a:t> </a:t>
            </a:r>
            <a:r>
              <a:rPr lang="tr-TR" sz="2800" b="1" dirty="0" err="1"/>
              <a:t>Key</a:t>
            </a:r>
            <a:r>
              <a:rPr lang="tr-TR" sz="2800" b="1" dirty="0"/>
              <a:t> - Yabancı Anahtar ) </a:t>
            </a:r>
            <a:r>
              <a:rPr lang="tr-TR" sz="2800" dirty="0"/>
              <a:t>: Başka bir tablonun birincil anahtarıdır.</a:t>
            </a:r>
          </a:p>
          <a:p>
            <a:endParaRPr lang="tr-TR" sz="2800" dirty="0"/>
          </a:p>
          <a:p>
            <a:r>
              <a:rPr lang="tr-TR" sz="2800" b="1" dirty="0" err="1"/>
              <a:t>Unique</a:t>
            </a:r>
            <a:r>
              <a:rPr lang="tr-TR" sz="2800" b="1" dirty="0"/>
              <a:t> </a:t>
            </a:r>
            <a:r>
              <a:rPr lang="tr-TR" sz="2800" b="1" dirty="0" err="1"/>
              <a:t>Key</a:t>
            </a:r>
            <a:r>
              <a:rPr lang="tr-TR" sz="2800" b="1" dirty="0"/>
              <a:t> </a:t>
            </a:r>
            <a:r>
              <a:rPr lang="tr-TR" sz="2800" dirty="0"/>
              <a:t>: Tekrar edilmesini istemediğimiz bir ya da bir den fazla alanın seçip </a:t>
            </a:r>
            <a:r>
              <a:rPr lang="tr-TR" sz="2800" dirty="0" err="1"/>
              <a:t>unique</a:t>
            </a:r>
            <a:r>
              <a:rPr lang="tr-TR" sz="2800" dirty="0"/>
              <a:t> </a:t>
            </a:r>
            <a:r>
              <a:rPr lang="tr-TR" sz="2800" dirty="0" err="1"/>
              <a:t>key</a:t>
            </a:r>
            <a:r>
              <a:rPr lang="tr-TR" sz="2800" dirty="0"/>
              <a:t> olarak düzenleyebiliriz.</a:t>
            </a:r>
          </a:p>
        </p:txBody>
      </p:sp>
    </p:spTree>
    <p:extLst>
      <p:ext uri="{BB962C8B-B14F-4D97-AF65-F5344CB8AC3E}">
        <p14:creationId xmlns:p14="http://schemas.microsoft.com/office/powerpoint/2010/main" val="1384660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2">
            <a:extLst>
              <a:ext uri="{FF2B5EF4-FFF2-40B4-BE49-F238E27FC236}">
                <a16:creationId xmlns:a16="http://schemas.microsoft.com/office/drawing/2014/main" id="{10F1040F-0E22-45DE-A726-A52591DB1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54910"/>
              </p:ext>
            </p:extLst>
          </p:nvPr>
        </p:nvGraphicFramePr>
        <p:xfrm>
          <a:off x="2032000" y="123650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021164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612755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03318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birimfiyat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0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031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SSD </a:t>
                      </a:r>
                      <a:r>
                        <a:rPr lang="tr-TR" dirty="0" err="1"/>
                        <a:t>Hd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765185"/>
                  </a:ext>
                </a:extLst>
              </a:tr>
            </a:tbl>
          </a:graphicData>
        </a:graphic>
      </p:graphicFrame>
      <p:sp>
        <p:nvSpPr>
          <p:cNvPr id="3" name="Metin kutusu 2">
            <a:extLst>
              <a:ext uri="{FF2B5EF4-FFF2-40B4-BE49-F238E27FC236}">
                <a16:creationId xmlns:a16="http://schemas.microsoft.com/office/drawing/2014/main" id="{36253433-7EC9-49D9-BAC6-6BC656BE948C}"/>
              </a:ext>
            </a:extLst>
          </p:cNvPr>
          <p:cNvSpPr txBox="1"/>
          <p:nvPr/>
        </p:nvSpPr>
        <p:spPr>
          <a:xfrm>
            <a:off x="4885347" y="331304"/>
            <a:ext cx="2421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err="1"/>
              <a:t>urunler</a:t>
            </a:r>
            <a:r>
              <a:rPr lang="tr-TR" sz="2800" dirty="0"/>
              <a:t> tablosu</a:t>
            </a:r>
          </a:p>
        </p:txBody>
      </p:sp>
    </p:spTree>
    <p:extLst>
      <p:ext uri="{BB962C8B-B14F-4D97-AF65-F5344CB8AC3E}">
        <p14:creationId xmlns:p14="http://schemas.microsoft.com/office/powerpoint/2010/main" val="348285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2">
            <a:extLst>
              <a:ext uri="{FF2B5EF4-FFF2-40B4-BE49-F238E27FC236}">
                <a16:creationId xmlns:a16="http://schemas.microsoft.com/office/drawing/2014/main" id="{5409B6D0-B476-450B-B51F-4476E7B5D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934997"/>
              </p:ext>
            </p:extLst>
          </p:nvPr>
        </p:nvGraphicFramePr>
        <p:xfrm>
          <a:off x="2032000" y="1316014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955168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954277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008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musteriid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tarih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28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30.03.2021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428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30.03.2021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31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30.03.2021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423719"/>
                  </a:ext>
                </a:extLst>
              </a:tr>
            </a:tbl>
          </a:graphicData>
        </a:graphic>
      </p:graphicFrame>
      <p:sp>
        <p:nvSpPr>
          <p:cNvPr id="3" name="Metin kutusu 2">
            <a:extLst>
              <a:ext uri="{FF2B5EF4-FFF2-40B4-BE49-F238E27FC236}">
                <a16:creationId xmlns:a16="http://schemas.microsoft.com/office/drawing/2014/main" id="{D6800F80-D614-4710-B263-6DDE5100F11E}"/>
              </a:ext>
            </a:extLst>
          </p:cNvPr>
          <p:cNvSpPr txBox="1"/>
          <p:nvPr/>
        </p:nvSpPr>
        <p:spPr>
          <a:xfrm>
            <a:off x="4479235" y="397565"/>
            <a:ext cx="2660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/>
              <a:t>siparişler tablosu</a:t>
            </a:r>
          </a:p>
        </p:txBody>
      </p:sp>
    </p:spTree>
    <p:extLst>
      <p:ext uri="{BB962C8B-B14F-4D97-AF65-F5344CB8AC3E}">
        <p14:creationId xmlns:p14="http://schemas.microsoft.com/office/powerpoint/2010/main" val="1345498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2">
            <a:extLst>
              <a:ext uri="{FF2B5EF4-FFF2-40B4-BE49-F238E27FC236}">
                <a16:creationId xmlns:a16="http://schemas.microsoft.com/office/drawing/2014/main" id="{40EC9C9E-11B5-4973-AF5C-C33BF84D5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98000"/>
              </p:ext>
            </p:extLst>
          </p:nvPr>
        </p:nvGraphicFramePr>
        <p:xfrm>
          <a:off x="2032000" y="1342518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911519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594167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06982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40087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siparisid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urunid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adet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69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4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797229"/>
                  </a:ext>
                </a:extLst>
              </a:tr>
            </a:tbl>
          </a:graphicData>
        </a:graphic>
      </p:graphicFrame>
      <p:sp>
        <p:nvSpPr>
          <p:cNvPr id="3" name="Metin kutusu 2">
            <a:extLst>
              <a:ext uri="{FF2B5EF4-FFF2-40B4-BE49-F238E27FC236}">
                <a16:creationId xmlns:a16="http://schemas.microsoft.com/office/drawing/2014/main" id="{52258278-3BCB-4AC8-9460-9D3AE4863DC0}"/>
              </a:ext>
            </a:extLst>
          </p:cNvPr>
          <p:cNvSpPr txBox="1"/>
          <p:nvPr/>
        </p:nvSpPr>
        <p:spPr>
          <a:xfrm>
            <a:off x="4283484" y="556591"/>
            <a:ext cx="362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err="1"/>
              <a:t>siparis</a:t>
            </a:r>
            <a:r>
              <a:rPr lang="tr-TR" sz="2800" dirty="0"/>
              <a:t> </a:t>
            </a:r>
            <a:r>
              <a:rPr lang="tr-TR" sz="2800" dirty="0" err="1"/>
              <a:t>detaylari</a:t>
            </a:r>
            <a:r>
              <a:rPr lang="tr-TR" sz="2800" dirty="0"/>
              <a:t> tablosu</a:t>
            </a:r>
          </a:p>
        </p:txBody>
      </p:sp>
    </p:spTree>
    <p:extLst>
      <p:ext uri="{BB962C8B-B14F-4D97-AF65-F5344CB8AC3E}">
        <p14:creationId xmlns:p14="http://schemas.microsoft.com/office/powerpoint/2010/main" val="3378544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80D987ED-5FC5-4C55-A6C8-D2D16829280E}"/>
              </a:ext>
            </a:extLst>
          </p:cNvPr>
          <p:cNvSpPr txBox="1"/>
          <p:nvPr/>
        </p:nvSpPr>
        <p:spPr>
          <a:xfrm>
            <a:off x="384313" y="583096"/>
            <a:ext cx="1148963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VERİ TÜRLERİ  ( </a:t>
            </a:r>
            <a:r>
              <a:rPr lang="tr-TR" sz="2400" b="1" dirty="0" err="1"/>
              <a:t>SQLite</a:t>
            </a:r>
            <a:r>
              <a:rPr lang="tr-TR" sz="2400" b="1" dirty="0"/>
              <a:t> ) :</a:t>
            </a:r>
          </a:p>
          <a:p>
            <a:endParaRPr lang="tr-TR" sz="2400" dirty="0"/>
          </a:p>
          <a:p>
            <a:r>
              <a:rPr lang="tr-TR" sz="2400" dirty="0"/>
              <a:t>	</a:t>
            </a:r>
            <a:r>
              <a:rPr lang="tr-TR" sz="2400" b="1" dirty="0"/>
              <a:t>NULL</a:t>
            </a:r>
          </a:p>
          <a:p>
            <a:r>
              <a:rPr lang="tr-TR" sz="2400" dirty="0"/>
              <a:t>	</a:t>
            </a:r>
            <a:r>
              <a:rPr lang="tr-TR" sz="2400" b="1" dirty="0"/>
              <a:t>INTEGER</a:t>
            </a:r>
          </a:p>
          <a:p>
            <a:r>
              <a:rPr lang="tr-TR" sz="2400" dirty="0"/>
              <a:t>	</a:t>
            </a:r>
            <a:r>
              <a:rPr lang="tr-TR" sz="2400" b="1" dirty="0"/>
              <a:t>REAL</a:t>
            </a:r>
            <a:r>
              <a:rPr lang="tr-TR" sz="2400" dirty="0"/>
              <a:t> (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8-byte IEEE floating point number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)</a:t>
            </a:r>
            <a:endParaRPr lang="tr-TR" sz="2400" dirty="0"/>
          </a:p>
          <a:p>
            <a:r>
              <a:rPr lang="tr-TR" sz="2400" dirty="0"/>
              <a:t>	</a:t>
            </a:r>
            <a:r>
              <a:rPr lang="tr-TR" sz="2400" b="1" dirty="0"/>
              <a:t>TEXT</a:t>
            </a:r>
            <a:r>
              <a:rPr lang="tr-TR" sz="2400" dirty="0"/>
              <a:t> ( 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UTF-8, UTF-16BE </a:t>
            </a:r>
            <a:r>
              <a:rPr lang="tr-TR" sz="2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UTF-16LE )</a:t>
            </a:r>
          </a:p>
          <a:p>
            <a:r>
              <a:rPr lang="tr-TR" sz="2400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lang="tr-TR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lang="tr-TR" sz="2400" dirty="0">
                <a:solidFill>
                  <a:srgbClr val="000000"/>
                </a:solidFill>
                <a:latin typeface="Verdana" panose="020B0604030504040204" pitchFamily="34" charset="0"/>
              </a:rPr>
              <a:t> ( 0, 1 </a:t>
            </a:r>
            <a:r>
              <a:rPr lang="tr-TR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integer</a:t>
            </a:r>
            <a:r>
              <a:rPr lang="tr-TR" sz="2400" dirty="0">
                <a:solidFill>
                  <a:srgbClr val="000000"/>
                </a:solidFill>
                <a:latin typeface="Verdana" panose="020B0604030504040204" pitchFamily="34" charset="0"/>
              </a:rPr>
              <a:t> olarak saklanır - True ve </a:t>
            </a:r>
            <a:r>
              <a:rPr lang="tr-TR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False</a:t>
            </a:r>
            <a:r>
              <a:rPr lang="tr-TR" sz="2400" dirty="0">
                <a:solidFill>
                  <a:srgbClr val="000000"/>
                </a:solidFill>
                <a:latin typeface="Verdana" panose="020B0604030504040204" pitchFamily="34" charset="0"/>
              </a:rPr>
              <a:t> yoktur )</a:t>
            </a:r>
          </a:p>
          <a:p>
            <a:r>
              <a:rPr lang="tr-TR" sz="2400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lang="tr-TR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BLOB</a:t>
            </a:r>
            <a:r>
              <a:rPr lang="tr-TR" sz="2400" dirty="0">
                <a:solidFill>
                  <a:srgbClr val="000000"/>
                </a:solidFill>
                <a:latin typeface="Verdana" panose="020B0604030504040204" pitchFamily="34" charset="0"/>
              </a:rPr>
              <a:t> ( resim ve </a:t>
            </a:r>
            <a:r>
              <a:rPr lang="tr-TR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pdf</a:t>
            </a:r>
            <a:r>
              <a:rPr lang="tr-TR" sz="2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gib</a:t>
            </a:r>
            <a:r>
              <a:rPr lang="tr-TR" sz="2400" dirty="0">
                <a:solidFill>
                  <a:srgbClr val="000000"/>
                </a:solidFill>
                <a:latin typeface="Verdana" panose="020B0604030504040204" pitchFamily="34" charset="0"/>
              </a:rPr>
              <a:t> dosyaları kayıt etmek için - Python da </a:t>
            </a:r>
            <a:r>
              <a:rPr lang="tr-TR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byte</a:t>
            </a:r>
            <a:r>
              <a:rPr lang="tr-TR" sz="2400" dirty="0">
                <a:solidFill>
                  <a:srgbClr val="000000"/>
                </a:solidFill>
                <a:latin typeface="Verdana" panose="020B0604030504040204" pitchFamily="34" charset="0"/>
              </a:rPr>
              <a:t> veri türüne denk gelir. )</a:t>
            </a:r>
          </a:p>
          <a:p>
            <a:endParaRPr lang="tr-T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tr-TR" sz="2400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lang="tr-TR" sz="2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Date</a:t>
            </a:r>
            <a:r>
              <a:rPr lang="tr-TR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 ve Time</a:t>
            </a:r>
          </a:p>
          <a:p>
            <a:r>
              <a:rPr lang="tr-TR" sz="2400" dirty="0">
                <a:solidFill>
                  <a:srgbClr val="000000"/>
                </a:solidFill>
                <a:latin typeface="Verdana" panose="020B0604030504040204" pitchFamily="34" charset="0"/>
              </a:rPr>
              <a:t>		TEXT olarak : 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"YYYY-MM-DD HH:MM:SS.SSS" formatında saklanır.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83098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954ED4BB-A36B-4381-87DC-76B72E0415E4}"/>
              </a:ext>
            </a:extLst>
          </p:cNvPr>
          <p:cNvSpPr txBox="1"/>
          <p:nvPr/>
        </p:nvSpPr>
        <p:spPr>
          <a:xfrm>
            <a:off x="463826" y="1924232"/>
            <a:ext cx="10535478" cy="36933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strerror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'text.txt'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rt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"\n\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nCharacters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in file:"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in file:     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"I/O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occurred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strerror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e.errno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A37DCF1-D596-4BEF-A417-E8D0CCFE4336}"/>
              </a:ext>
            </a:extLst>
          </p:cNvPr>
          <p:cNvSpPr txBox="1"/>
          <p:nvPr/>
        </p:nvSpPr>
        <p:spPr>
          <a:xfrm>
            <a:off x="715617" y="10557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Verilerin </a:t>
            </a:r>
            <a:r>
              <a:rPr lang="tr-TR" b="1" i="0" dirty="0" err="1">
                <a:solidFill>
                  <a:srgbClr val="264166"/>
                </a:solidFill>
                <a:effectLst/>
                <a:latin typeface="Open Sans"/>
              </a:rPr>
              <a:t>iterasyon</a:t>
            </a:r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 kullanarak okunması</a:t>
            </a:r>
          </a:p>
        </p:txBody>
      </p:sp>
    </p:spTree>
    <p:extLst>
      <p:ext uri="{BB962C8B-B14F-4D97-AF65-F5344CB8AC3E}">
        <p14:creationId xmlns:p14="http://schemas.microsoft.com/office/powerpoint/2010/main" val="37363323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5">
            <a:extLst>
              <a:ext uri="{FF2B5EF4-FFF2-40B4-BE49-F238E27FC236}">
                <a16:creationId xmlns:a16="http://schemas.microsoft.com/office/drawing/2014/main" id="{4B9738CE-6695-4B09-80D6-B983E7073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753220"/>
              </p:ext>
            </p:extLst>
          </p:nvPr>
        </p:nvGraphicFramePr>
        <p:xfrm>
          <a:off x="280057" y="1214878"/>
          <a:ext cx="3099248" cy="1483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83700">
                  <a:extLst>
                    <a:ext uri="{9D8B030D-6E8A-4147-A177-3AD203B41FA5}">
                      <a16:colId xmlns:a16="http://schemas.microsoft.com/office/drawing/2014/main" val="2317092134"/>
                    </a:ext>
                  </a:extLst>
                </a:gridCol>
                <a:gridCol w="1815548">
                  <a:extLst>
                    <a:ext uri="{9D8B030D-6E8A-4147-A177-3AD203B41FA5}">
                      <a16:colId xmlns:a16="http://schemas.microsoft.com/office/drawing/2014/main" val="395024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id</a:t>
                      </a:r>
                      <a:r>
                        <a:rPr lang="tr-TR" dirty="0"/>
                        <a:t> - 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1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sehirid</a:t>
                      </a:r>
                      <a:r>
                        <a:rPr lang="tr-TR" dirty="0"/>
                        <a:t> - 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156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isim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8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soyisim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31922"/>
                  </a:ext>
                </a:extLst>
              </a:tr>
            </a:tbl>
          </a:graphicData>
        </a:graphic>
      </p:graphicFrame>
      <p:sp>
        <p:nvSpPr>
          <p:cNvPr id="3" name="Metin kutusu 2">
            <a:extLst>
              <a:ext uri="{FF2B5EF4-FFF2-40B4-BE49-F238E27FC236}">
                <a16:creationId xmlns:a16="http://schemas.microsoft.com/office/drawing/2014/main" id="{05EC25EE-BCCC-486B-A21E-2159296BF5A7}"/>
              </a:ext>
            </a:extLst>
          </p:cNvPr>
          <p:cNvSpPr txBox="1"/>
          <p:nvPr/>
        </p:nvSpPr>
        <p:spPr>
          <a:xfrm>
            <a:off x="360695" y="291548"/>
            <a:ext cx="3076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err="1"/>
              <a:t>musteriler</a:t>
            </a:r>
            <a:r>
              <a:rPr lang="tr-TR" dirty="0"/>
              <a:t> Tablosu</a:t>
            </a:r>
          </a:p>
          <a:p>
            <a:pPr algn="ctr"/>
            <a:r>
              <a:rPr lang="tr-TR" dirty="0"/>
              <a:t>-----------------------------------------</a:t>
            </a:r>
          </a:p>
          <a:p>
            <a:r>
              <a:rPr lang="tr-TR" dirty="0"/>
              <a:t>SÜTÜN ADI	VERİ TÜRÜ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A3ECD701-C89F-4B05-A953-AC7F7E07BAD3}"/>
              </a:ext>
            </a:extLst>
          </p:cNvPr>
          <p:cNvSpPr/>
          <p:nvPr/>
        </p:nvSpPr>
        <p:spPr>
          <a:xfrm>
            <a:off x="172278" y="119270"/>
            <a:ext cx="3264901" cy="27154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5" name="Tablo 5">
            <a:extLst>
              <a:ext uri="{FF2B5EF4-FFF2-40B4-BE49-F238E27FC236}">
                <a16:creationId xmlns:a16="http://schemas.microsoft.com/office/drawing/2014/main" id="{57A811BC-986A-4A7D-80B2-192FA6255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81250"/>
              </p:ext>
            </p:extLst>
          </p:nvPr>
        </p:nvGraphicFramePr>
        <p:xfrm>
          <a:off x="4700781" y="1214878"/>
          <a:ext cx="3076484" cy="7416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23858">
                  <a:extLst>
                    <a:ext uri="{9D8B030D-6E8A-4147-A177-3AD203B41FA5}">
                      <a16:colId xmlns:a16="http://schemas.microsoft.com/office/drawing/2014/main" val="2317092134"/>
                    </a:ext>
                  </a:extLst>
                </a:gridCol>
                <a:gridCol w="1952626">
                  <a:extLst>
                    <a:ext uri="{9D8B030D-6E8A-4147-A177-3AD203B41FA5}">
                      <a16:colId xmlns:a16="http://schemas.microsoft.com/office/drawing/2014/main" val="395024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1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isim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86232"/>
                  </a:ext>
                </a:extLst>
              </a:tr>
            </a:tbl>
          </a:graphicData>
        </a:graphic>
      </p:graphicFrame>
      <p:sp>
        <p:nvSpPr>
          <p:cNvPr id="6" name="Metin kutusu 5">
            <a:extLst>
              <a:ext uri="{FF2B5EF4-FFF2-40B4-BE49-F238E27FC236}">
                <a16:creationId xmlns:a16="http://schemas.microsoft.com/office/drawing/2014/main" id="{02651499-9147-41D2-A35B-1103CFBA9A28}"/>
              </a:ext>
            </a:extLst>
          </p:cNvPr>
          <p:cNvSpPr txBox="1"/>
          <p:nvPr/>
        </p:nvSpPr>
        <p:spPr>
          <a:xfrm>
            <a:off x="4700781" y="291548"/>
            <a:ext cx="3076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err="1"/>
              <a:t>sehirler</a:t>
            </a:r>
            <a:r>
              <a:rPr lang="tr-TR" dirty="0"/>
              <a:t> Tablosu</a:t>
            </a:r>
          </a:p>
          <a:p>
            <a:pPr algn="ctr"/>
            <a:r>
              <a:rPr lang="tr-TR" dirty="0"/>
              <a:t>-----------------------------------------</a:t>
            </a:r>
          </a:p>
          <a:p>
            <a:r>
              <a:rPr lang="tr-TR" dirty="0"/>
              <a:t>SÜTÜN ADI	VERİ TÜRÜ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AC7CD7ED-FD22-4459-AB6A-280124D9F4F9}"/>
              </a:ext>
            </a:extLst>
          </p:cNvPr>
          <p:cNvSpPr/>
          <p:nvPr/>
        </p:nvSpPr>
        <p:spPr>
          <a:xfrm>
            <a:off x="4512364" y="119270"/>
            <a:ext cx="3372679" cy="210709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8" name="Tablo 5">
            <a:extLst>
              <a:ext uri="{FF2B5EF4-FFF2-40B4-BE49-F238E27FC236}">
                <a16:creationId xmlns:a16="http://schemas.microsoft.com/office/drawing/2014/main" id="{8EE37632-71FE-4831-9CFD-047962A6A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592101"/>
              </p:ext>
            </p:extLst>
          </p:nvPr>
        </p:nvGraphicFramePr>
        <p:xfrm>
          <a:off x="8835460" y="4931293"/>
          <a:ext cx="3076484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23858">
                  <a:extLst>
                    <a:ext uri="{9D8B030D-6E8A-4147-A177-3AD203B41FA5}">
                      <a16:colId xmlns:a16="http://schemas.microsoft.com/office/drawing/2014/main" val="2317092134"/>
                    </a:ext>
                  </a:extLst>
                </a:gridCol>
                <a:gridCol w="1952626">
                  <a:extLst>
                    <a:ext uri="{9D8B030D-6E8A-4147-A177-3AD203B41FA5}">
                      <a16:colId xmlns:a16="http://schemas.microsoft.com/office/drawing/2014/main" val="395024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1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isim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8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birimfiyat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31922"/>
                  </a:ext>
                </a:extLst>
              </a:tr>
            </a:tbl>
          </a:graphicData>
        </a:graphic>
      </p:graphicFrame>
      <p:sp>
        <p:nvSpPr>
          <p:cNvPr id="9" name="Metin kutusu 8">
            <a:extLst>
              <a:ext uri="{FF2B5EF4-FFF2-40B4-BE49-F238E27FC236}">
                <a16:creationId xmlns:a16="http://schemas.microsoft.com/office/drawing/2014/main" id="{88CC4C44-AC30-46DA-9066-7FC15627C3BD}"/>
              </a:ext>
            </a:extLst>
          </p:cNvPr>
          <p:cNvSpPr txBox="1"/>
          <p:nvPr/>
        </p:nvSpPr>
        <p:spPr>
          <a:xfrm>
            <a:off x="8835460" y="4007963"/>
            <a:ext cx="3076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err="1"/>
              <a:t>urunler</a:t>
            </a:r>
            <a:r>
              <a:rPr lang="tr-TR" dirty="0"/>
              <a:t> Tablosu</a:t>
            </a:r>
          </a:p>
          <a:p>
            <a:pPr algn="ctr"/>
            <a:r>
              <a:rPr lang="tr-TR" dirty="0"/>
              <a:t>-----------------------------------------</a:t>
            </a:r>
          </a:p>
          <a:p>
            <a:r>
              <a:rPr lang="tr-TR" dirty="0"/>
              <a:t>SÜTÜN ADI	VERİ TÜRÜ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B56CE9CE-EC1B-4F29-91C5-229CC4E1FA4D}"/>
              </a:ext>
            </a:extLst>
          </p:cNvPr>
          <p:cNvSpPr/>
          <p:nvPr/>
        </p:nvSpPr>
        <p:spPr>
          <a:xfrm>
            <a:off x="8647043" y="3835685"/>
            <a:ext cx="3372679" cy="250466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11" name="Tablo 5">
            <a:extLst>
              <a:ext uri="{FF2B5EF4-FFF2-40B4-BE49-F238E27FC236}">
                <a16:creationId xmlns:a16="http://schemas.microsoft.com/office/drawing/2014/main" id="{0107472B-63E4-4AB8-9A10-208CDC002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74698"/>
              </p:ext>
            </p:extLst>
          </p:nvPr>
        </p:nvGraphicFramePr>
        <p:xfrm>
          <a:off x="360695" y="5088016"/>
          <a:ext cx="3018609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317092134"/>
                    </a:ext>
                  </a:extLst>
                </a:gridCol>
                <a:gridCol w="1718129">
                  <a:extLst>
                    <a:ext uri="{9D8B030D-6E8A-4147-A177-3AD203B41FA5}">
                      <a16:colId xmlns:a16="http://schemas.microsoft.com/office/drawing/2014/main" val="395024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1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musteriid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8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tarih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31922"/>
                  </a:ext>
                </a:extLst>
              </a:tr>
            </a:tbl>
          </a:graphicData>
        </a:graphic>
      </p:graphicFrame>
      <p:sp>
        <p:nvSpPr>
          <p:cNvPr id="12" name="Metin kutusu 11">
            <a:extLst>
              <a:ext uri="{FF2B5EF4-FFF2-40B4-BE49-F238E27FC236}">
                <a16:creationId xmlns:a16="http://schemas.microsoft.com/office/drawing/2014/main" id="{79D13885-7363-49E0-8A8A-8C1569890E30}"/>
              </a:ext>
            </a:extLst>
          </p:cNvPr>
          <p:cNvSpPr txBox="1"/>
          <p:nvPr/>
        </p:nvSpPr>
        <p:spPr>
          <a:xfrm>
            <a:off x="360695" y="4164686"/>
            <a:ext cx="3076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err="1"/>
              <a:t>siparisler</a:t>
            </a:r>
            <a:r>
              <a:rPr lang="tr-TR" dirty="0"/>
              <a:t> Tablosu</a:t>
            </a:r>
          </a:p>
          <a:p>
            <a:pPr algn="ctr"/>
            <a:r>
              <a:rPr lang="tr-TR" dirty="0"/>
              <a:t>-----------------------------------------</a:t>
            </a:r>
          </a:p>
          <a:p>
            <a:r>
              <a:rPr lang="tr-TR" dirty="0"/>
              <a:t>SÜTÜN ADI	VERİ TÜRÜ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7949FBE8-9699-438B-A4B1-71B1665C0E5A}"/>
              </a:ext>
            </a:extLst>
          </p:cNvPr>
          <p:cNvSpPr/>
          <p:nvPr/>
        </p:nvSpPr>
        <p:spPr>
          <a:xfrm>
            <a:off x="172278" y="3992408"/>
            <a:ext cx="3264901" cy="23887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14" name="Tablo 5">
            <a:extLst>
              <a:ext uri="{FF2B5EF4-FFF2-40B4-BE49-F238E27FC236}">
                <a16:creationId xmlns:a16="http://schemas.microsoft.com/office/drawing/2014/main" id="{16C6B43A-172C-4A78-A048-569CFC3D0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580778"/>
              </p:ext>
            </p:extLst>
          </p:nvPr>
        </p:nvGraphicFramePr>
        <p:xfrm>
          <a:off x="4700781" y="4524608"/>
          <a:ext cx="3184262" cy="1483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63229">
                  <a:extLst>
                    <a:ext uri="{9D8B030D-6E8A-4147-A177-3AD203B41FA5}">
                      <a16:colId xmlns:a16="http://schemas.microsoft.com/office/drawing/2014/main" val="2317092134"/>
                    </a:ext>
                  </a:extLst>
                </a:gridCol>
                <a:gridCol w="2021033">
                  <a:extLst>
                    <a:ext uri="{9D8B030D-6E8A-4147-A177-3AD203B41FA5}">
                      <a16:colId xmlns:a16="http://schemas.microsoft.com/office/drawing/2014/main" val="395024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1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siparisid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8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urunid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3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642050"/>
                  </a:ext>
                </a:extLst>
              </a:tr>
            </a:tbl>
          </a:graphicData>
        </a:graphic>
      </p:graphicFrame>
      <p:sp>
        <p:nvSpPr>
          <p:cNvPr id="15" name="Metin kutusu 14">
            <a:extLst>
              <a:ext uri="{FF2B5EF4-FFF2-40B4-BE49-F238E27FC236}">
                <a16:creationId xmlns:a16="http://schemas.microsoft.com/office/drawing/2014/main" id="{F5307CD5-7444-4A7D-9DB6-AC2D05089426}"/>
              </a:ext>
            </a:extLst>
          </p:cNvPr>
          <p:cNvSpPr txBox="1"/>
          <p:nvPr/>
        </p:nvSpPr>
        <p:spPr>
          <a:xfrm>
            <a:off x="4700781" y="3601278"/>
            <a:ext cx="3076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err="1"/>
              <a:t>siparisdetaylari</a:t>
            </a:r>
            <a:r>
              <a:rPr lang="tr-TR" dirty="0"/>
              <a:t> Tablosu</a:t>
            </a:r>
          </a:p>
          <a:p>
            <a:pPr algn="ctr"/>
            <a:r>
              <a:rPr lang="tr-TR" dirty="0"/>
              <a:t>-----------------------------------------</a:t>
            </a:r>
          </a:p>
          <a:p>
            <a:r>
              <a:rPr lang="tr-TR" dirty="0"/>
              <a:t>SÜTÜN ADI	VERİ TÜRÜ</a:t>
            </a: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365BF211-5469-4AD7-A2F6-8CA20B07A3E7}"/>
              </a:ext>
            </a:extLst>
          </p:cNvPr>
          <p:cNvSpPr/>
          <p:nvPr/>
        </p:nvSpPr>
        <p:spPr>
          <a:xfrm>
            <a:off x="4512364" y="3429000"/>
            <a:ext cx="3478697" cy="291547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FD0342B6-FED2-4BC8-85E0-38D6B7024108}"/>
              </a:ext>
            </a:extLst>
          </p:cNvPr>
          <p:cNvCxnSpPr>
            <a:stCxn id="7" idx="1"/>
          </p:cNvCxnSpPr>
          <p:nvPr/>
        </p:nvCxnSpPr>
        <p:spPr>
          <a:xfrm flipH="1">
            <a:off x="3437179" y="1172818"/>
            <a:ext cx="1075185" cy="881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AE12FBF3-65F6-46F7-8322-E6FE1283853F}"/>
              </a:ext>
            </a:extLst>
          </p:cNvPr>
          <p:cNvSpPr txBox="1"/>
          <p:nvPr/>
        </p:nvSpPr>
        <p:spPr>
          <a:xfrm>
            <a:off x="1527995" y="2864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1</a:t>
            </a:r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88A94099-D765-404B-8EEB-206B36229B2B}"/>
              </a:ext>
            </a:extLst>
          </p:cNvPr>
          <p:cNvSpPr txBox="1"/>
          <p:nvPr/>
        </p:nvSpPr>
        <p:spPr>
          <a:xfrm>
            <a:off x="3434429" y="15440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n</a:t>
            </a: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7D23D848-1DDE-4F0A-ADD5-1276B3A8E71A}"/>
              </a:ext>
            </a:extLst>
          </p:cNvPr>
          <p:cNvSpPr txBox="1"/>
          <p:nvPr/>
        </p:nvSpPr>
        <p:spPr>
          <a:xfrm>
            <a:off x="4181741" y="8654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1</a:t>
            </a:r>
          </a:p>
        </p:txBody>
      </p: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4EE8E852-2B9E-4BAB-8568-A8AF7DAFAA6C}"/>
              </a:ext>
            </a:extLst>
          </p:cNvPr>
          <p:cNvCxnSpPr>
            <a:endCxn id="16" idx="1"/>
          </p:cNvCxnSpPr>
          <p:nvPr/>
        </p:nvCxnSpPr>
        <p:spPr>
          <a:xfrm flipV="1">
            <a:off x="3437179" y="4886739"/>
            <a:ext cx="1075185" cy="300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71C9CE20-E6A4-4E0F-B1EE-B5166EE93E1E}"/>
              </a:ext>
            </a:extLst>
          </p:cNvPr>
          <p:cNvCxnSpPr>
            <a:cxnSpLocks/>
          </p:cNvCxnSpPr>
          <p:nvPr/>
        </p:nvCxnSpPr>
        <p:spPr>
          <a:xfrm>
            <a:off x="8015242" y="4886739"/>
            <a:ext cx="631801" cy="201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C2FFCE63-087F-41B9-851E-088B8B815B66}"/>
              </a:ext>
            </a:extLst>
          </p:cNvPr>
          <p:cNvSpPr txBox="1"/>
          <p:nvPr/>
        </p:nvSpPr>
        <p:spPr>
          <a:xfrm>
            <a:off x="4262690" y="45766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n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2BA95ADD-7D16-4C73-B134-F368D12EF5E9}"/>
              </a:ext>
            </a:extLst>
          </p:cNvPr>
          <p:cNvSpPr txBox="1"/>
          <p:nvPr/>
        </p:nvSpPr>
        <p:spPr>
          <a:xfrm>
            <a:off x="3405609" y="4810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1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9AA84F10-DE3F-4608-928C-8496BC2EDC74}"/>
              </a:ext>
            </a:extLst>
          </p:cNvPr>
          <p:cNvSpPr txBox="1"/>
          <p:nvPr/>
        </p:nvSpPr>
        <p:spPr>
          <a:xfrm>
            <a:off x="8366001" y="4725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1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8624A434-79DD-41DF-A5E3-FE57FBE6B78B}"/>
              </a:ext>
            </a:extLst>
          </p:cNvPr>
          <p:cNvSpPr txBox="1"/>
          <p:nvPr/>
        </p:nvSpPr>
        <p:spPr>
          <a:xfrm>
            <a:off x="7951729" y="45822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n</a:t>
            </a:r>
          </a:p>
        </p:txBody>
      </p: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6EB8C1B3-D29D-4E9B-BF65-0D54413EE859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1804729" y="2834690"/>
            <a:ext cx="0" cy="1157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7FCF9FE3-4F6B-42EB-AD65-127E071B8CBA}"/>
              </a:ext>
            </a:extLst>
          </p:cNvPr>
          <p:cNvSpPr txBox="1"/>
          <p:nvPr/>
        </p:nvSpPr>
        <p:spPr>
          <a:xfrm>
            <a:off x="1745690" y="37107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232097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E34673E1-E74F-450D-ADE5-2AE142906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452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D2A1DC40-8E90-4946-958D-E04E8EA6197D}"/>
              </a:ext>
            </a:extLst>
          </p:cNvPr>
          <p:cNvSpPr txBox="1"/>
          <p:nvPr/>
        </p:nvSpPr>
        <p:spPr>
          <a:xfrm>
            <a:off x="530087" y="1064070"/>
            <a:ext cx="111185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SQLite</a:t>
            </a:r>
            <a:r>
              <a:rPr lang="tr-TR" dirty="0"/>
              <a:t> </a:t>
            </a:r>
            <a:r>
              <a:rPr lang="tr-TR" dirty="0">
                <a:sym typeface="Wingdings" panose="05000000000000000000" pitchFamily="2" charset="2"/>
              </a:rPr>
              <a:t> </a:t>
            </a:r>
            <a:r>
              <a:rPr lang="tr-TR" dirty="0" err="1">
                <a:sym typeface="Wingdings" panose="05000000000000000000" pitchFamily="2" charset="2"/>
              </a:rPr>
              <a:t>extension</a:t>
            </a:r>
            <a:r>
              <a:rPr lang="tr-TR" dirty="0">
                <a:sym typeface="Wingdings" panose="05000000000000000000" pitchFamily="2" charset="2"/>
              </a:rPr>
              <a:t> kur.</a:t>
            </a:r>
          </a:p>
          <a:p>
            <a:endParaRPr lang="tr-TR" dirty="0">
              <a:sym typeface="Wingdings" panose="05000000000000000000" pitchFamily="2" charset="2"/>
            </a:endParaRPr>
          </a:p>
          <a:p>
            <a:r>
              <a:rPr lang="tr-TR" dirty="0">
                <a:sym typeface="Wingdings" panose="05000000000000000000" pitchFamily="2" charset="2"/>
              </a:rPr>
              <a:t>View - </a:t>
            </a:r>
            <a:r>
              <a:rPr lang="tr-TR" dirty="0" err="1">
                <a:sym typeface="Wingdings" panose="05000000000000000000" pitchFamily="2" charset="2"/>
              </a:rPr>
              <a:t>Command</a:t>
            </a:r>
            <a:r>
              <a:rPr lang="tr-TR" dirty="0">
                <a:sym typeface="Wingdings" panose="05000000000000000000" pitchFamily="2" charset="2"/>
              </a:rPr>
              <a:t> Palette  </a:t>
            </a:r>
            <a:r>
              <a:rPr lang="tr-TR" b="1" dirty="0">
                <a:sym typeface="Wingdings" panose="05000000000000000000" pitchFamily="2" charset="2"/>
              </a:rPr>
              <a:t>&gt; Explorer: </a:t>
            </a:r>
            <a:r>
              <a:rPr lang="tr-TR" b="1" dirty="0" err="1">
                <a:sym typeface="Wingdings" panose="05000000000000000000" pitchFamily="2" charset="2"/>
              </a:rPr>
              <a:t>Focus</a:t>
            </a:r>
            <a:r>
              <a:rPr lang="tr-TR" b="1" dirty="0">
                <a:sym typeface="Wingdings" panose="05000000000000000000" pitchFamily="2" charset="2"/>
              </a:rPr>
              <a:t> on </a:t>
            </a:r>
            <a:r>
              <a:rPr lang="tr-TR" b="1" dirty="0" err="1">
                <a:sym typeface="Wingdings" panose="05000000000000000000" pitchFamily="2" charset="2"/>
              </a:rPr>
              <a:t>SQLite</a:t>
            </a:r>
            <a:r>
              <a:rPr lang="tr-TR" b="1" dirty="0">
                <a:sym typeface="Wingdings" panose="05000000000000000000" pitchFamily="2" charset="2"/>
              </a:rPr>
              <a:t> Explorer View</a:t>
            </a:r>
          </a:p>
          <a:p>
            <a:endParaRPr lang="tr-TR" dirty="0">
              <a:sym typeface="Wingdings" panose="05000000000000000000" pitchFamily="2" charset="2"/>
            </a:endParaRPr>
          </a:p>
          <a:p>
            <a:r>
              <a:rPr lang="tr-TR" dirty="0">
                <a:sym typeface="Wingdings" panose="05000000000000000000" pitchFamily="2" charset="2"/>
              </a:rPr>
              <a:t>		Sol </a:t>
            </a:r>
            <a:r>
              <a:rPr lang="tr-TR" dirty="0" err="1">
                <a:sym typeface="Wingdings" panose="05000000000000000000" pitchFamily="2" charset="2"/>
              </a:rPr>
              <a:t>sütünda</a:t>
            </a:r>
            <a:r>
              <a:rPr lang="tr-TR" dirty="0">
                <a:sym typeface="Wingdings" panose="05000000000000000000" pitchFamily="2" charset="2"/>
              </a:rPr>
              <a:t> veritabanı bölümü açar.</a:t>
            </a:r>
          </a:p>
          <a:p>
            <a:endParaRPr lang="tr-TR" dirty="0">
              <a:sym typeface="Wingdings" panose="05000000000000000000" pitchFamily="2" charset="2"/>
            </a:endParaRPr>
          </a:p>
          <a:p>
            <a:r>
              <a:rPr lang="tr-TR" b="1" dirty="0">
                <a:sym typeface="Wingdings" panose="05000000000000000000" pitchFamily="2" charset="2"/>
              </a:rPr>
              <a:t>SORGU OLUŞTURMA:</a:t>
            </a:r>
          </a:p>
          <a:p>
            <a:r>
              <a:rPr lang="tr-TR" dirty="0">
                <a:sym typeface="Wingdings" panose="05000000000000000000" pitchFamily="2" charset="2"/>
              </a:rPr>
              <a:t>	</a:t>
            </a:r>
            <a:r>
              <a:rPr lang="tr-TR" dirty="0" err="1">
                <a:sym typeface="Wingdings" panose="05000000000000000000" pitchFamily="2" charset="2"/>
              </a:rPr>
              <a:t>Command</a:t>
            </a:r>
            <a:r>
              <a:rPr lang="tr-TR" dirty="0">
                <a:sym typeface="Wingdings" panose="05000000000000000000" pitchFamily="2" charset="2"/>
              </a:rPr>
              <a:t> Palette  </a:t>
            </a:r>
            <a:r>
              <a:rPr lang="tr-TR" b="1" dirty="0">
                <a:sym typeface="Wingdings" panose="05000000000000000000" pitchFamily="2" charset="2"/>
              </a:rPr>
              <a:t>&gt; </a:t>
            </a:r>
            <a:r>
              <a:rPr lang="tr-TR" b="1" dirty="0" err="1">
                <a:sym typeface="Wingdings" panose="05000000000000000000" pitchFamily="2" charset="2"/>
              </a:rPr>
              <a:t>SQLite</a:t>
            </a:r>
            <a:r>
              <a:rPr lang="tr-TR" b="1" dirty="0">
                <a:sym typeface="Wingdings" panose="05000000000000000000" pitchFamily="2" charset="2"/>
              </a:rPr>
              <a:t>: New Query  </a:t>
            </a:r>
            <a:r>
              <a:rPr lang="tr-TR" dirty="0">
                <a:sym typeface="Wingdings" panose="05000000000000000000" pitchFamily="2" charset="2"/>
              </a:rPr>
              <a:t>( yeni sorgu oluşturur - </a:t>
            </a:r>
            <a:r>
              <a:rPr lang="tr-TR" b="1" dirty="0">
                <a:sym typeface="Wingdings" panose="05000000000000000000" pitchFamily="2" charset="2"/>
              </a:rPr>
              <a:t>.</a:t>
            </a:r>
            <a:r>
              <a:rPr lang="tr-TR" b="1" dirty="0" err="1">
                <a:sym typeface="Wingdings" panose="05000000000000000000" pitchFamily="2" charset="2"/>
              </a:rPr>
              <a:t>sql</a:t>
            </a:r>
            <a:r>
              <a:rPr lang="tr-TR" b="1" dirty="0">
                <a:sym typeface="Wingdings" panose="05000000000000000000" pitchFamily="2" charset="2"/>
              </a:rPr>
              <a:t> </a:t>
            </a:r>
            <a:r>
              <a:rPr lang="tr-TR" dirty="0">
                <a:sym typeface="Wingdings" panose="05000000000000000000" pitchFamily="2" charset="2"/>
              </a:rPr>
              <a:t>dosyası oluşturur. )</a:t>
            </a:r>
          </a:p>
          <a:p>
            <a:r>
              <a:rPr lang="tr-TR" dirty="0">
                <a:sym typeface="Wingdings" panose="05000000000000000000" pitchFamily="2" charset="2"/>
              </a:rPr>
              <a:t>			</a:t>
            </a:r>
            <a:r>
              <a:rPr lang="tr-TR" dirty="0" err="1">
                <a:sym typeface="Wingdings" panose="05000000000000000000" pitchFamily="2" charset="2"/>
              </a:rPr>
              <a:t>Soruguyu</a:t>
            </a:r>
            <a:r>
              <a:rPr lang="tr-TR" dirty="0">
                <a:sym typeface="Wingdings" panose="05000000000000000000" pitchFamily="2" charset="2"/>
              </a:rPr>
              <a:t> yaz - Kaydet</a:t>
            </a:r>
          </a:p>
          <a:p>
            <a:r>
              <a:rPr lang="tr-TR" dirty="0">
                <a:sym typeface="Wingdings" panose="05000000000000000000" pitchFamily="2" charset="2"/>
              </a:rPr>
              <a:t>			</a:t>
            </a:r>
          </a:p>
          <a:p>
            <a:r>
              <a:rPr lang="tr-TR" dirty="0">
                <a:sym typeface="Wingdings" panose="05000000000000000000" pitchFamily="2" charset="2"/>
              </a:rPr>
              <a:t>			</a:t>
            </a:r>
            <a:r>
              <a:rPr lang="tr-TR" b="1" dirty="0">
                <a:sym typeface="Wingdings" panose="05000000000000000000" pitchFamily="2" charset="2"/>
              </a:rPr>
              <a:t>&gt; </a:t>
            </a:r>
            <a:r>
              <a:rPr lang="tr-TR" b="1" dirty="0" err="1">
                <a:sym typeface="Wingdings" panose="05000000000000000000" pitchFamily="2" charset="2"/>
              </a:rPr>
              <a:t>SQLite</a:t>
            </a:r>
            <a:r>
              <a:rPr lang="tr-TR" b="1" dirty="0">
                <a:sym typeface="Wingdings" panose="05000000000000000000" pitchFamily="2" charset="2"/>
              </a:rPr>
              <a:t>: Run Query  </a:t>
            </a:r>
            <a:r>
              <a:rPr lang="tr-TR" dirty="0">
                <a:sym typeface="Wingdings" panose="05000000000000000000" pitchFamily="2" charset="2"/>
              </a:rPr>
              <a:t>( sorguyu- .</a:t>
            </a:r>
            <a:r>
              <a:rPr lang="tr-TR" dirty="0" err="1">
                <a:sym typeface="Wingdings" panose="05000000000000000000" pitchFamily="2" charset="2"/>
              </a:rPr>
              <a:t>sql</a:t>
            </a:r>
            <a:r>
              <a:rPr lang="tr-TR" dirty="0">
                <a:sym typeface="Wingdings" panose="05000000000000000000" pitchFamily="2" charset="2"/>
              </a:rPr>
              <a:t> dosyasını çalıştırır. )</a:t>
            </a:r>
          </a:p>
          <a:p>
            <a:endParaRPr lang="tr-TR" dirty="0">
              <a:sym typeface="Wingdings" panose="05000000000000000000" pitchFamily="2" charset="2"/>
            </a:endParaRPr>
          </a:p>
          <a:p>
            <a:r>
              <a:rPr lang="tr-TR" b="1" dirty="0">
                <a:sym typeface="Wingdings" panose="05000000000000000000" pitchFamily="2" charset="2"/>
              </a:rPr>
              <a:t>HATA OLUŞURSA:</a:t>
            </a:r>
          </a:p>
          <a:p>
            <a:r>
              <a:rPr lang="tr-TR" dirty="0">
                <a:sym typeface="Wingdings" panose="05000000000000000000" pitchFamily="2" charset="2"/>
              </a:rPr>
              <a:t>			 </a:t>
            </a:r>
            <a:r>
              <a:rPr lang="tr-TR" b="1" dirty="0">
                <a:sym typeface="Wingdings" panose="05000000000000000000" pitchFamily="2" charset="2"/>
              </a:rPr>
              <a:t>&gt; </a:t>
            </a:r>
            <a:r>
              <a:rPr lang="tr-TR" b="1" dirty="0" err="1">
                <a:sym typeface="Wingdings" panose="05000000000000000000" pitchFamily="2" charset="2"/>
              </a:rPr>
              <a:t>SQLite</a:t>
            </a:r>
            <a:r>
              <a:rPr lang="tr-TR" b="1" dirty="0">
                <a:sym typeface="Wingdings" panose="05000000000000000000" pitchFamily="2" charset="2"/>
              </a:rPr>
              <a:t> : Open </a:t>
            </a:r>
            <a:r>
              <a:rPr lang="tr-TR" b="1" dirty="0" err="1">
                <a:sym typeface="Wingdings" panose="05000000000000000000" pitchFamily="2" charset="2"/>
              </a:rPr>
              <a:t>database</a:t>
            </a:r>
            <a:r>
              <a:rPr lang="tr-TR" b="1" dirty="0">
                <a:sym typeface="Wingdings" panose="05000000000000000000" pitchFamily="2" charset="2"/>
              </a:rPr>
              <a:t> </a:t>
            </a:r>
            <a:r>
              <a:rPr lang="tr-TR" dirty="0">
                <a:sym typeface="Wingdings" panose="05000000000000000000" pitchFamily="2" charset="2"/>
              </a:rPr>
              <a:t>( birden fazla veritabanı varsa üzerinde çalışacağınız veritabanını seçer. )</a:t>
            </a:r>
          </a:p>
          <a:p>
            <a:endParaRPr lang="tr-TR" dirty="0">
              <a:sym typeface="Wingdings" panose="05000000000000000000" pitchFamily="2" charset="2"/>
            </a:endParaRPr>
          </a:p>
          <a:p>
            <a:r>
              <a:rPr lang="tr-TR" dirty="0">
                <a:sym typeface="Wingdings" panose="05000000000000000000" pitchFamily="2" charset="2"/>
              </a:rPr>
              <a:t>ya da</a:t>
            </a:r>
          </a:p>
          <a:p>
            <a:r>
              <a:rPr lang="tr-TR" dirty="0">
                <a:sym typeface="Wingdings" panose="05000000000000000000" pitchFamily="2" charset="2"/>
              </a:rPr>
              <a:t>			 </a:t>
            </a:r>
            <a:r>
              <a:rPr lang="tr-TR" b="1" dirty="0">
                <a:sym typeface="Wingdings" panose="05000000000000000000" pitchFamily="2" charset="2"/>
              </a:rPr>
              <a:t>&gt; </a:t>
            </a:r>
            <a:r>
              <a:rPr lang="tr-TR" b="1" dirty="0" err="1">
                <a:sym typeface="Wingdings" panose="05000000000000000000" pitchFamily="2" charset="2"/>
              </a:rPr>
              <a:t>SQLite</a:t>
            </a:r>
            <a:r>
              <a:rPr lang="tr-TR" b="1" dirty="0">
                <a:sym typeface="Wingdings" panose="05000000000000000000" pitchFamily="2" charset="2"/>
              </a:rPr>
              <a:t> : </a:t>
            </a:r>
            <a:r>
              <a:rPr lang="tr-TR" b="1" dirty="0" err="1">
                <a:sym typeface="Wingdings" panose="05000000000000000000" pitchFamily="2" charset="2"/>
              </a:rPr>
              <a:t>Use</a:t>
            </a:r>
            <a:r>
              <a:rPr lang="tr-TR" b="1" dirty="0">
                <a:sym typeface="Wingdings" panose="05000000000000000000" pitchFamily="2" charset="2"/>
              </a:rPr>
              <a:t> </a:t>
            </a:r>
            <a:r>
              <a:rPr lang="tr-TR" b="1" dirty="0" err="1">
                <a:sym typeface="Wingdings" panose="05000000000000000000" pitchFamily="2" charset="2"/>
              </a:rPr>
              <a:t>database</a:t>
            </a:r>
            <a:r>
              <a:rPr lang="tr-TR" b="1" dirty="0">
                <a:sym typeface="Wingdings" panose="05000000000000000000" pitchFamily="2" charset="2"/>
              </a:rPr>
              <a:t> </a:t>
            </a:r>
            <a:r>
              <a:rPr lang="tr-TR" dirty="0">
                <a:sym typeface="Wingdings" panose="05000000000000000000" pitchFamily="2" charset="2"/>
              </a:rPr>
              <a:t>( seçilen veritabanını kullanır. )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B6E3BCC-A65B-42C2-B56A-B0F0CC0496C0}"/>
              </a:ext>
            </a:extLst>
          </p:cNvPr>
          <p:cNvSpPr txBox="1"/>
          <p:nvPr/>
        </p:nvSpPr>
        <p:spPr>
          <a:xfrm>
            <a:off x="2888974" y="450574"/>
            <a:ext cx="417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VS CODE VERİTABANI ( </a:t>
            </a:r>
            <a:r>
              <a:rPr lang="tr-TR" b="1" dirty="0" err="1"/>
              <a:t>SQLite</a:t>
            </a:r>
            <a:r>
              <a:rPr lang="tr-TR" b="1" dirty="0"/>
              <a:t> ) İŞLEMLERİ</a:t>
            </a:r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C5E56090-F1AA-4809-9EAD-C3E5D3D21E2E}"/>
              </a:ext>
            </a:extLst>
          </p:cNvPr>
          <p:cNvCxnSpPr/>
          <p:nvPr/>
        </p:nvCxnSpPr>
        <p:spPr>
          <a:xfrm>
            <a:off x="530087" y="1524000"/>
            <a:ext cx="111185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870C100D-8FCB-4BB1-B8FF-284D313E97AD}"/>
              </a:ext>
            </a:extLst>
          </p:cNvPr>
          <p:cNvCxnSpPr/>
          <p:nvPr/>
        </p:nvCxnSpPr>
        <p:spPr>
          <a:xfrm>
            <a:off x="530087" y="2643809"/>
            <a:ext cx="111185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BC00B143-3D16-42F6-9053-0C9F045207A3}"/>
              </a:ext>
            </a:extLst>
          </p:cNvPr>
          <p:cNvCxnSpPr/>
          <p:nvPr/>
        </p:nvCxnSpPr>
        <p:spPr>
          <a:xfrm>
            <a:off x="536713" y="4340087"/>
            <a:ext cx="111185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892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A4592F90-9EA5-452A-8B27-B8E86671F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1252537"/>
            <a:ext cx="92487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936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A2C5A410-1830-4635-A09E-D93F03D74284}"/>
              </a:ext>
            </a:extLst>
          </p:cNvPr>
          <p:cNvSpPr txBox="1"/>
          <p:nvPr/>
        </p:nvSpPr>
        <p:spPr>
          <a:xfrm>
            <a:off x="1013791" y="1012954"/>
            <a:ext cx="10164417" cy="4832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tr-T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sqlite3</a:t>
            </a:r>
          </a:p>
          <a:p>
            <a:r>
              <a:rPr lang="tr-T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tr-T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sqlite3 </a:t>
            </a:r>
            <a:r>
              <a:rPr lang="tr-T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tr-T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Error</a:t>
            </a:r>
            <a:endParaRPr lang="tr-T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baglanti</a:t>
            </a:r>
            <a:r>
              <a:rPr lang="tr-T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tr-T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yol = </a:t>
            </a:r>
            <a:r>
              <a:rPr lang="tr-T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veritabani.sqlite</a:t>
            </a:r>
            <a:r>
              <a:rPr lang="tr-T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tr-T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tr-T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baglanti</a:t>
            </a:r>
            <a:r>
              <a:rPr lang="tr-T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sqlite3.connect(yol)</a:t>
            </a:r>
          </a:p>
          <a:p>
            <a:r>
              <a:rPr lang="tr-T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"Bağlantı başarı ile sağlandı"</a:t>
            </a:r>
            <a:r>
              <a:rPr lang="tr-T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tr-T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tr-T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hata:</a:t>
            </a:r>
          </a:p>
          <a:p>
            <a:r>
              <a:rPr lang="tr-T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tr-T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{hata}</a:t>
            </a:r>
            <a:r>
              <a:rPr lang="tr-T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hatası oluştu."</a:t>
            </a:r>
            <a:r>
              <a:rPr lang="tr-T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EFBF6E0-0ABA-4A95-B024-E4C3830136FB}"/>
              </a:ext>
            </a:extLst>
          </p:cNvPr>
          <p:cNvSpPr txBox="1"/>
          <p:nvPr/>
        </p:nvSpPr>
        <p:spPr>
          <a:xfrm>
            <a:off x="2655506" y="344556"/>
            <a:ext cx="6880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/>
              <a:t>Veritabanı ve veritabanı bağlantısı oluşturma</a:t>
            </a:r>
          </a:p>
        </p:txBody>
      </p:sp>
    </p:spTree>
    <p:extLst>
      <p:ext uri="{BB962C8B-B14F-4D97-AF65-F5344CB8AC3E}">
        <p14:creationId xmlns:p14="http://schemas.microsoft.com/office/powerpoint/2010/main" val="11292822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ECFC73D9-34E0-45B4-A8B4-2C5EE253D17D}"/>
              </a:ext>
            </a:extLst>
          </p:cNvPr>
          <p:cNvSpPr txBox="1"/>
          <p:nvPr/>
        </p:nvSpPr>
        <p:spPr>
          <a:xfrm>
            <a:off x="788504" y="523220"/>
            <a:ext cx="10614991" cy="61863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imlec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baglanti.cursor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tablo_olusturma_sorgusu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musteriler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 INTEGER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AUTOINCREMENT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sehirid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INTEGER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isim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TEXT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soyidim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TEXT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)</a:t>
            </a:r>
          </a:p>
          <a:p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</a:p>
          <a:p>
            <a:r>
              <a:rPr lang="tr-TR">
                <a:solidFill>
                  <a:srgbClr val="CE9178"/>
                </a:solidFill>
                <a:latin typeface="Consolas" panose="020B0609020204030204" pitchFamily="49" charset="0"/>
              </a:rPr>
              <a:t>s2 =</a:t>
            </a:r>
            <a:r>
              <a:rPr lang="tr-T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sehirler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 INTEGER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AUTOINCREMENT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isim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TEXT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endParaRPr lang="tr-TR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imlec.execute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tablo_olusturma_sorgusu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imlec.execute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baglanti.commit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"Tablo başarıyla oluşturuldu"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hata: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{hata}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hatası oluştu."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4829F74-753F-4B55-AE6B-0A30181F7A61}"/>
              </a:ext>
            </a:extLst>
          </p:cNvPr>
          <p:cNvSpPr txBox="1"/>
          <p:nvPr/>
        </p:nvSpPr>
        <p:spPr>
          <a:xfrm>
            <a:off x="4626315" y="0"/>
            <a:ext cx="2594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r-TR"/>
            </a:defPPr>
            <a:lvl1pPr>
              <a:defRPr sz="2800" b="1"/>
            </a:lvl1pPr>
          </a:lstStyle>
          <a:p>
            <a:r>
              <a:rPr lang="tr-TR" dirty="0"/>
              <a:t>Tablo oluşturma</a:t>
            </a:r>
          </a:p>
        </p:txBody>
      </p:sp>
    </p:spTree>
    <p:extLst>
      <p:ext uri="{BB962C8B-B14F-4D97-AF65-F5344CB8AC3E}">
        <p14:creationId xmlns:p14="http://schemas.microsoft.com/office/powerpoint/2010/main" val="10506631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9621DCFD-9137-417B-A90F-B00EA13385EC}"/>
              </a:ext>
            </a:extLst>
          </p:cNvPr>
          <p:cNvSpPr txBox="1"/>
          <p:nvPr/>
        </p:nvSpPr>
        <p:spPr>
          <a:xfrm>
            <a:off x="2014329" y="1644640"/>
            <a:ext cx="8163340" cy="39703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imlec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baglanti.cursor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kullanici_ekle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INTO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musteriler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sehirid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isim,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soyidim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VALUES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(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"Celal", "Aksu")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imlec.execute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kullanici_ekle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baglanti.commit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"Kayıt başarı ile eklendi."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hata: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{hata}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hatası oluştu."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2C4C6C3F-9DCB-431D-B2BC-DD2EA23D886A}"/>
              </a:ext>
            </a:extLst>
          </p:cNvPr>
          <p:cNvSpPr txBox="1"/>
          <p:nvPr/>
        </p:nvSpPr>
        <p:spPr>
          <a:xfrm>
            <a:off x="5040967" y="901919"/>
            <a:ext cx="2110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r-TR"/>
            </a:defPPr>
            <a:lvl1pPr>
              <a:defRPr sz="2800" b="1"/>
            </a:lvl1pPr>
          </a:lstStyle>
          <a:p>
            <a:r>
              <a:rPr lang="tr-TR" dirty="0"/>
              <a:t>Kayıt ekleme</a:t>
            </a:r>
          </a:p>
        </p:txBody>
      </p:sp>
    </p:spTree>
    <p:extLst>
      <p:ext uri="{BB962C8B-B14F-4D97-AF65-F5344CB8AC3E}">
        <p14:creationId xmlns:p14="http://schemas.microsoft.com/office/powerpoint/2010/main" val="6381346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5EA15451-BFA9-484D-89CB-11867E9AD2FA}"/>
              </a:ext>
            </a:extLst>
          </p:cNvPr>
          <p:cNvSpPr txBox="1"/>
          <p:nvPr/>
        </p:nvSpPr>
        <p:spPr>
          <a:xfrm>
            <a:off x="1696277" y="2099899"/>
            <a:ext cx="8799443" cy="36933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imlec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baglanti.cursor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musteriler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kayitlar_listele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 *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musteriler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imlec.execute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kayitlar_listele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musteriler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imlec.fetchall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hata: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"Hata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oluştu. 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{hata}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musteri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musteriler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musteri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E13C859-83C6-4CBC-8804-CFB7B8341EE4}"/>
              </a:ext>
            </a:extLst>
          </p:cNvPr>
          <p:cNvSpPr txBox="1"/>
          <p:nvPr/>
        </p:nvSpPr>
        <p:spPr>
          <a:xfrm>
            <a:off x="4163515" y="1046922"/>
            <a:ext cx="3864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r-TR"/>
            </a:defPPr>
            <a:lvl1pPr>
              <a:defRPr sz="2800" b="1"/>
            </a:lvl1pPr>
          </a:lstStyle>
          <a:p>
            <a:r>
              <a:rPr lang="tr-TR" dirty="0"/>
              <a:t>Kayıtları alma - listeleme</a:t>
            </a:r>
          </a:p>
        </p:txBody>
      </p:sp>
    </p:spTree>
    <p:extLst>
      <p:ext uri="{BB962C8B-B14F-4D97-AF65-F5344CB8AC3E}">
        <p14:creationId xmlns:p14="http://schemas.microsoft.com/office/powerpoint/2010/main" val="23144126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0A8F1ECF-D705-48C1-AA98-5F6468316E22}"/>
              </a:ext>
            </a:extLst>
          </p:cNvPr>
          <p:cNvSpPr txBox="1"/>
          <p:nvPr/>
        </p:nvSpPr>
        <p:spPr>
          <a:xfrm>
            <a:off x="1524001" y="1582340"/>
            <a:ext cx="9488556" cy="36933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imlec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baglanti.cursor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musteriler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kayitlar_listele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"""SELECT *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musteriler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WHERE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soyidim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'Aksu'"""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imlec.execute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kayitlar_listele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musteriler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imlec.fetchall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hata: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"Hata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oluştu. 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{hata}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musteri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musteriler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musteri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DED8CB2-6680-4A57-836B-407030B69E08}"/>
              </a:ext>
            </a:extLst>
          </p:cNvPr>
          <p:cNvSpPr txBox="1"/>
          <p:nvPr/>
        </p:nvSpPr>
        <p:spPr>
          <a:xfrm>
            <a:off x="4163515" y="768627"/>
            <a:ext cx="3605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r-TR"/>
            </a:defPPr>
            <a:lvl1pPr>
              <a:defRPr sz="2800" b="1"/>
            </a:lvl1pPr>
          </a:lstStyle>
          <a:p>
            <a:r>
              <a:rPr lang="tr-TR" dirty="0"/>
              <a:t>Koşullu Kayıt Listeleme</a:t>
            </a:r>
          </a:p>
        </p:txBody>
      </p:sp>
    </p:spTree>
    <p:extLst>
      <p:ext uri="{BB962C8B-B14F-4D97-AF65-F5344CB8AC3E}">
        <p14:creationId xmlns:p14="http://schemas.microsoft.com/office/powerpoint/2010/main" val="4297062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D18377E6-ABD2-4280-9DBB-270C77A9ED5D}"/>
              </a:ext>
            </a:extLst>
          </p:cNvPr>
          <p:cNvSpPr txBox="1"/>
          <p:nvPr/>
        </p:nvSpPr>
        <p:spPr>
          <a:xfrm>
            <a:off x="1716156" y="1542514"/>
            <a:ext cx="8759687" cy="4801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imlec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baglanti.cursor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musteriler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kayitlar_listele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SELECT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musteriler.isim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musteriler.soyidim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sehirler.isim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musteriler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INNER JOIN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sehirler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ON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musteriler.sehirid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sehirler.id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imlec.execute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kayitlar_listele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musteriler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imlec.fetchall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hata: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"Hata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oluştu. 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{hata}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musteri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musteriler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musteri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7CB723C-D9E5-42CF-87E2-7D9A5F77B51B}"/>
              </a:ext>
            </a:extLst>
          </p:cNvPr>
          <p:cNvSpPr txBox="1"/>
          <p:nvPr/>
        </p:nvSpPr>
        <p:spPr>
          <a:xfrm>
            <a:off x="3449024" y="675861"/>
            <a:ext cx="5293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r-TR"/>
            </a:defPPr>
            <a:lvl1pPr>
              <a:defRPr sz="2800" b="1"/>
            </a:lvl1pPr>
          </a:lstStyle>
          <a:p>
            <a:r>
              <a:rPr lang="tr-TR" dirty="0"/>
              <a:t>Birden Fazla Tablodan Kayıt Almak</a:t>
            </a:r>
          </a:p>
        </p:txBody>
      </p:sp>
    </p:spTree>
    <p:extLst>
      <p:ext uri="{BB962C8B-B14F-4D97-AF65-F5344CB8AC3E}">
        <p14:creationId xmlns:p14="http://schemas.microsoft.com/office/powerpoint/2010/main" val="355779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6A37DCF1-D596-4BEF-A417-E8D0CCFE4336}"/>
              </a:ext>
            </a:extLst>
          </p:cNvPr>
          <p:cNvSpPr txBox="1"/>
          <p:nvPr/>
        </p:nvSpPr>
        <p:spPr>
          <a:xfrm>
            <a:off x="715617" y="10557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Verilerin </a:t>
            </a:r>
            <a:r>
              <a:rPr lang="tr-TR" b="1" i="0" dirty="0" err="1">
                <a:solidFill>
                  <a:srgbClr val="264166"/>
                </a:solidFill>
                <a:effectLst/>
                <a:latin typeface="Open Sans"/>
              </a:rPr>
              <a:t>with</a:t>
            </a:r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 ile okunması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51E4DA9-7B67-4C80-98E2-63E59ED94EE6}"/>
              </a:ext>
            </a:extLst>
          </p:cNvPr>
          <p:cNvSpPr txBox="1"/>
          <p:nvPr/>
        </p:nvSpPr>
        <p:spPr>
          <a:xfrm>
            <a:off x="715617" y="2693649"/>
            <a:ext cx="10972800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"metin.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rt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dosya: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dosya.read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dosya otomatik kapanır.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43090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440D2523-DC87-46E4-AD09-69207D873CCF}"/>
              </a:ext>
            </a:extLst>
          </p:cNvPr>
          <p:cNvSpPr txBox="1"/>
          <p:nvPr/>
        </p:nvSpPr>
        <p:spPr>
          <a:xfrm>
            <a:off x="1630017" y="1691671"/>
            <a:ext cx="8931966" cy="36933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imlec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baglanti.cursor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musteriler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kayitlar_listele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 *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musteriler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imlec.execute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kayitlar_listele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musteriler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imlec.fetchall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hata: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"Hata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oluştu. 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{hata}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musteri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musteriler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musteri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1144C0E8-4A40-454B-B1BB-22FDFDD6A72A}"/>
              </a:ext>
            </a:extLst>
          </p:cNvPr>
          <p:cNvSpPr txBox="1"/>
          <p:nvPr/>
        </p:nvSpPr>
        <p:spPr>
          <a:xfrm>
            <a:off x="3747152" y="790764"/>
            <a:ext cx="4697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/>
              <a:t>Var olan kaydın güncellenmesi</a:t>
            </a:r>
          </a:p>
        </p:txBody>
      </p:sp>
    </p:spTree>
    <p:extLst>
      <p:ext uri="{BB962C8B-B14F-4D97-AF65-F5344CB8AC3E}">
        <p14:creationId xmlns:p14="http://schemas.microsoft.com/office/powerpoint/2010/main" val="27490228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A6491EBE-B581-4D00-A59F-00E9FAB59180}"/>
              </a:ext>
            </a:extLst>
          </p:cNvPr>
          <p:cNvSpPr txBox="1"/>
          <p:nvPr/>
        </p:nvSpPr>
        <p:spPr>
          <a:xfrm>
            <a:off x="1987826" y="1769888"/>
            <a:ext cx="8216348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imlec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baglanti.cursor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kayit_silme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"DELETE FROM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musteriler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WHERE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1"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imlec.execute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kayit_silme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baglanti.commit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Kayit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silindi"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hata: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"Hata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oluştu. 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{hata}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ACA2A90-47C2-4CE7-A82A-5A31677DB871}"/>
              </a:ext>
            </a:extLst>
          </p:cNvPr>
          <p:cNvSpPr txBox="1"/>
          <p:nvPr/>
        </p:nvSpPr>
        <p:spPr>
          <a:xfrm>
            <a:off x="5193253" y="927653"/>
            <a:ext cx="1805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r-TR"/>
            </a:defPPr>
            <a:lvl1pPr>
              <a:defRPr sz="2800" b="1"/>
            </a:lvl1pPr>
          </a:lstStyle>
          <a:p>
            <a:r>
              <a:rPr lang="tr-TR" dirty="0"/>
              <a:t>Kayıt silme</a:t>
            </a:r>
          </a:p>
        </p:txBody>
      </p:sp>
    </p:spTree>
    <p:extLst>
      <p:ext uri="{BB962C8B-B14F-4D97-AF65-F5344CB8AC3E}">
        <p14:creationId xmlns:p14="http://schemas.microsoft.com/office/powerpoint/2010/main" val="7716200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3F768AA5-BDF8-4CFB-8D32-23D92303E1FA}"/>
              </a:ext>
            </a:extLst>
          </p:cNvPr>
          <p:cNvSpPr txBox="1"/>
          <p:nvPr/>
        </p:nvSpPr>
        <p:spPr>
          <a:xfrm>
            <a:off x="3048000" y="2001152"/>
            <a:ext cx="6096000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imlec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baglanti.cursor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tablo_sil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"DROP TABLE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sehirler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imlec.execute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tablo_sil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baglanti.commit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"Tablo silindi"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hata: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"Hata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oluştu. 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{hata}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B1FD388-CE0D-4560-B39D-DF93589F22F4}"/>
              </a:ext>
            </a:extLst>
          </p:cNvPr>
          <p:cNvSpPr txBox="1"/>
          <p:nvPr/>
        </p:nvSpPr>
        <p:spPr>
          <a:xfrm>
            <a:off x="5193253" y="927653"/>
            <a:ext cx="1859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r-TR"/>
            </a:defPPr>
            <a:lvl1pPr>
              <a:defRPr sz="2800" b="1"/>
            </a:lvl1pPr>
          </a:lstStyle>
          <a:p>
            <a:r>
              <a:rPr lang="tr-TR" dirty="0"/>
              <a:t>Tablo silme</a:t>
            </a:r>
          </a:p>
        </p:txBody>
      </p:sp>
    </p:spTree>
    <p:extLst>
      <p:ext uri="{BB962C8B-B14F-4D97-AF65-F5344CB8AC3E}">
        <p14:creationId xmlns:p14="http://schemas.microsoft.com/office/powerpoint/2010/main" val="132489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1C12B00D-49ED-4F75-A05C-218E38F27DAD}"/>
              </a:ext>
            </a:extLst>
          </p:cNvPr>
          <p:cNvSpPr txBox="1"/>
          <p:nvPr/>
        </p:nvSpPr>
        <p:spPr>
          <a:xfrm>
            <a:off x="715616" y="1055783"/>
            <a:ext cx="995238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Dosyada biçimlendirme karakterlerine dikkat edilmelidir.</a:t>
            </a:r>
          </a:p>
          <a:p>
            <a:pPr marL="285750" indent="-285750" algn="l">
              <a:buFontTx/>
              <a:buChar char="-"/>
            </a:pPr>
            <a:endParaRPr lang="tr-TR" b="1" dirty="0">
              <a:solidFill>
                <a:srgbClr val="264166"/>
              </a:solidFill>
              <a:latin typeface="Open Sans"/>
            </a:endParaRPr>
          </a:p>
          <a:p>
            <a:pPr marL="285750" indent="-285750" algn="l">
              <a:buFontTx/>
              <a:buChar char="-"/>
            </a:pPr>
            <a:r>
              <a:rPr lang="tr-TR" b="1" dirty="0" err="1">
                <a:solidFill>
                  <a:srgbClr val="264166"/>
                </a:solidFill>
                <a:latin typeface="Open Sans"/>
              </a:rPr>
              <a:t>open</a:t>
            </a:r>
            <a:r>
              <a:rPr lang="tr-TR" b="1" dirty="0">
                <a:solidFill>
                  <a:srgbClr val="264166"/>
                </a:solidFill>
                <a:latin typeface="Open Sans"/>
              </a:rPr>
              <a:t>(dosya, </a:t>
            </a:r>
            <a:r>
              <a:rPr lang="tr-TR" b="1" dirty="0" err="1">
                <a:solidFill>
                  <a:srgbClr val="264166"/>
                </a:solidFill>
                <a:latin typeface="Open Sans"/>
              </a:rPr>
              <a:t>mod</a:t>
            </a:r>
            <a:r>
              <a:rPr lang="tr-TR" b="1" dirty="0">
                <a:solidFill>
                  <a:srgbClr val="264166"/>
                </a:solidFill>
                <a:latin typeface="Open Sans"/>
              </a:rPr>
              <a:t>, </a:t>
            </a:r>
            <a:r>
              <a:rPr lang="tr-TR" b="1" dirty="0" err="1">
                <a:solidFill>
                  <a:srgbClr val="264166"/>
                </a:solidFill>
                <a:latin typeface="Open Sans"/>
              </a:rPr>
              <a:t>karakter_kodlaması</a:t>
            </a:r>
            <a:r>
              <a:rPr lang="tr-TR" b="1" dirty="0">
                <a:solidFill>
                  <a:srgbClr val="264166"/>
                </a:solidFill>
                <a:latin typeface="Open Sans"/>
              </a:rPr>
              <a:t>) -&gt; file nesnesi döndürür</a:t>
            </a:r>
          </a:p>
          <a:p>
            <a:pPr marL="285750" indent="-285750" algn="l">
              <a:buFontTx/>
              <a:buChar char="-"/>
            </a:pPr>
            <a:endParaRPr lang="tr-TR" b="1" i="0" dirty="0">
              <a:solidFill>
                <a:srgbClr val="264166"/>
              </a:solidFill>
              <a:effectLst/>
              <a:latin typeface="Open Sans"/>
            </a:endParaRPr>
          </a:p>
          <a:p>
            <a:pPr marL="742950" lvl="1" indent="-285750">
              <a:buFontTx/>
              <a:buChar char="-"/>
            </a:pPr>
            <a:r>
              <a:rPr lang="tr-TR" b="1" dirty="0">
                <a:solidFill>
                  <a:srgbClr val="264166"/>
                </a:solidFill>
                <a:latin typeface="Open Sans"/>
              </a:rPr>
              <a:t>dosya-&gt; dosya yolu dosya uzantısı ile birlikte verilmelidir.</a:t>
            </a:r>
          </a:p>
          <a:p>
            <a:pPr marL="742950" lvl="1" indent="-285750">
              <a:buFontTx/>
              <a:buChar char="-"/>
            </a:pPr>
            <a:r>
              <a:rPr lang="tr-TR" b="1" dirty="0">
                <a:solidFill>
                  <a:srgbClr val="264166"/>
                </a:solidFill>
                <a:latin typeface="Open Sans"/>
              </a:rPr>
              <a:t>okuma ( r ), yazma ( w ), ekleme ( a ) -&gt; dosyanın neden açıldığı belirtilmelidir.</a:t>
            </a:r>
          </a:p>
          <a:p>
            <a:pPr marL="742950" lvl="1" indent="-285750">
              <a:buFontTx/>
              <a:buChar char="-"/>
            </a:pPr>
            <a:r>
              <a:rPr lang="tr-TR" b="1" dirty="0" err="1">
                <a:solidFill>
                  <a:srgbClr val="264166"/>
                </a:solidFill>
                <a:latin typeface="Open Sans"/>
              </a:rPr>
              <a:t>encoding</a:t>
            </a:r>
            <a:r>
              <a:rPr lang="tr-TR" b="1" dirty="0">
                <a:solidFill>
                  <a:srgbClr val="264166"/>
                </a:solidFill>
                <a:latin typeface="Open Sans"/>
              </a:rPr>
              <a:t> = 'utf-8' -&gt; gerekli ise dosyanın kullandığı kodlama belirtilmelidir.</a:t>
            </a:r>
          </a:p>
          <a:p>
            <a:pPr marL="742950" lvl="1" indent="-285750">
              <a:buFontTx/>
              <a:buChar char="-"/>
            </a:pPr>
            <a:endParaRPr lang="tr-TR" b="1" dirty="0">
              <a:solidFill>
                <a:srgbClr val="264166"/>
              </a:solidFill>
              <a:latin typeface="Open Sans"/>
            </a:endParaRPr>
          </a:p>
          <a:p>
            <a:pPr marL="285750" indent="-285750">
              <a:buFontTx/>
              <a:buChar char="-"/>
            </a:pPr>
            <a:r>
              <a:rPr lang="tr-TR" b="1" dirty="0" err="1">
                <a:solidFill>
                  <a:srgbClr val="264166"/>
                </a:solidFill>
                <a:latin typeface="Open Sans"/>
              </a:rPr>
              <a:t>close</a:t>
            </a:r>
            <a:r>
              <a:rPr lang="tr-TR" b="1" dirty="0">
                <a:solidFill>
                  <a:srgbClr val="264166"/>
                </a:solidFill>
                <a:latin typeface="Open Sans"/>
              </a:rPr>
              <a:t>() -&gt; açılan her dosya kapatılmalıdır. Açık dosya üzerinde farklı işlem yapılamaz.</a:t>
            </a:r>
          </a:p>
          <a:p>
            <a:pPr marL="285750" indent="-285750">
              <a:buFontTx/>
              <a:buChar char="-"/>
            </a:pPr>
            <a:endParaRPr lang="tr-TR" b="1" dirty="0">
              <a:solidFill>
                <a:srgbClr val="264166"/>
              </a:solidFill>
              <a:latin typeface="Open Sans"/>
            </a:endParaRPr>
          </a:p>
          <a:p>
            <a:pPr marL="285750" indent="-285750">
              <a:buFontTx/>
              <a:buChar char="-"/>
            </a:pPr>
            <a:r>
              <a:rPr lang="tr-TR" b="1" dirty="0">
                <a:solidFill>
                  <a:srgbClr val="264166"/>
                </a:solidFill>
                <a:latin typeface="Open Sans"/>
              </a:rPr>
              <a:t>Okuma ya da yazma işleminde hata oluşursa </a:t>
            </a:r>
            <a:r>
              <a:rPr lang="tr-TR" b="1" dirty="0" err="1">
                <a:solidFill>
                  <a:srgbClr val="264166"/>
                </a:solidFill>
                <a:latin typeface="Open Sans"/>
              </a:rPr>
              <a:t>IOError</a:t>
            </a:r>
            <a:r>
              <a:rPr lang="tr-TR" b="1" dirty="0">
                <a:solidFill>
                  <a:srgbClr val="264166"/>
                </a:solidFill>
                <a:latin typeface="Open Sans"/>
              </a:rPr>
              <a:t> </a:t>
            </a:r>
            <a:r>
              <a:rPr lang="tr-TR" b="1">
                <a:solidFill>
                  <a:srgbClr val="264166"/>
                </a:solidFill>
                <a:latin typeface="Open Sans"/>
              </a:rPr>
              <a:t>istisnası oluşur.</a:t>
            </a:r>
            <a:endParaRPr lang="tr-TR" b="1" dirty="0">
              <a:solidFill>
                <a:srgbClr val="264166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4646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3480F16A-AE83-4145-ADB2-CA20791CAE69}"/>
              </a:ext>
            </a:extLst>
          </p:cNvPr>
          <p:cNvSpPr txBox="1"/>
          <p:nvPr/>
        </p:nvSpPr>
        <p:spPr>
          <a:xfrm>
            <a:off x="371061" y="2924123"/>
            <a:ext cx="11449878" cy="3139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strerror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'newtext.txt'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wt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A new file (newtext.txt) is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=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#"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(i+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"\n"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fo.write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fo.close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"I/O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occurred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strerror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e.errno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A461F96-B1CB-4B56-92C2-0D64A253EB37}"/>
              </a:ext>
            </a:extLst>
          </p:cNvPr>
          <p:cNvSpPr txBox="1"/>
          <p:nvPr/>
        </p:nvSpPr>
        <p:spPr>
          <a:xfrm>
            <a:off x="715617" y="105578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Verilerin dosyaya eklenmesi</a:t>
            </a:r>
          </a:p>
          <a:p>
            <a:pPr algn="l"/>
            <a:r>
              <a:rPr lang="tr-TR" b="1" dirty="0" err="1">
                <a:solidFill>
                  <a:srgbClr val="264166"/>
                </a:solidFill>
                <a:latin typeface="Open Sans"/>
              </a:rPr>
              <a:t>write</a:t>
            </a:r>
            <a:r>
              <a:rPr lang="tr-TR" b="1" dirty="0">
                <a:solidFill>
                  <a:srgbClr val="264166"/>
                </a:solidFill>
                <a:latin typeface="Open Sans"/>
              </a:rPr>
              <a:t>() -&gt; satır </a:t>
            </a:r>
            <a:r>
              <a:rPr lang="tr-TR" b="1" dirty="0" err="1">
                <a:solidFill>
                  <a:srgbClr val="264166"/>
                </a:solidFill>
                <a:latin typeface="Open Sans"/>
              </a:rPr>
              <a:t>satır</a:t>
            </a:r>
            <a:r>
              <a:rPr lang="tr-TR" b="1" dirty="0">
                <a:solidFill>
                  <a:srgbClr val="264166"/>
                </a:solidFill>
                <a:latin typeface="Open Sans"/>
              </a:rPr>
              <a:t> ekleme yapar.</a:t>
            </a:r>
          </a:p>
          <a:p>
            <a:pPr algn="l"/>
            <a:r>
              <a:rPr lang="tr-TR" b="1" i="0" dirty="0" err="1">
                <a:solidFill>
                  <a:srgbClr val="264166"/>
                </a:solidFill>
                <a:effectLst/>
                <a:latin typeface="Open Sans"/>
              </a:rPr>
              <a:t>writelines</a:t>
            </a:r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() -&gt; birden fazla satırı tek seferde ekler</a:t>
            </a:r>
          </a:p>
        </p:txBody>
      </p:sp>
    </p:spTree>
    <p:extLst>
      <p:ext uri="{BB962C8B-B14F-4D97-AF65-F5344CB8AC3E}">
        <p14:creationId xmlns:p14="http://schemas.microsoft.com/office/powerpoint/2010/main" val="2899714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07DCCFCA-C3ED-48D9-B8CA-32B4843EE298}"/>
              </a:ext>
            </a:extLst>
          </p:cNvPr>
          <p:cNvSpPr txBox="1"/>
          <p:nvPr/>
        </p:nvSpPr>
        <p:spPr>
          <a:xfrm>
            <a:off x="715617" y="105578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 err="1">
                <a:solidFill>
                  <a:srgbClr val="264166"/>
                </a:solidFill>
                <a:effectLst/>
                <a:latin typeface="Open Sans"/>
              </a:rPr>
              <a:t>seek</a:t>
            </a:r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(değer) -&gt; imleci değer kadar ileri götürür.</a:t>
            </a:r>
          </a:p>
          <a:p>
            <a:pPr algn="l"/>
            <a:endParaRPr lang="tr-TR" b="1" dirty="0">
              <a:solidFill>
                <a:srgbClr val="264166"/>
              </a:solidFill>
              <a:latin typeface="Open Sans"/>
            </a:endParaRPr>
          </a:p>
          <a:p>
            <a:pPr algn="l"/>
            <a:r>
              <a:rPr lang="tr-TR" b="1" i="0" dirty="0" err="1">
                <a:solidFill>
                  <a:srgbClr val="264166"/>
                </a:solidFill>
                <a:effectLst/>
                <a:latin typeface="Open Sans"/>
              </a:rPr>
              <a:t>tell</a:t>
            </a:r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() -&gt; imlecin dosyadaki yerini döndürür.</a:t>
            </a:r>
          </a:p>
        </p:txBody>
      </p:sp>
    </p:spTree>
    <p:extLst>
      <p:ext uri="{BB962C8B-B14F-4D97-AF65-F5344CB8AC3E}">
        <p14:creationId xmlns:p14="http://schemas.microsoft.com/office/powerpoint/2010/main" val="306162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B4FEBCEC-8D58-4D60-AC66-FCEB67D86776}"/>
              </a:ext>
            </a:extLst>
          </p:cNvPr>
          <p:cNvSpPr txBox="1"/>
          <p:nvPr/>
        </p:nvSpPr>
        <p:spPr>
          <a:xfrm>
            <a:off x="622852" y="2970648"/>
            <a:ext cx="1109207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"metin.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"at"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dosya: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dosya.write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nson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eklenen satır."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0FC04E4-80A5-4219-A9E5-33F4EAE77380}"/>
              </a:ext>
            </a:extLst>
          </p:cNvPr>
          <p:cNvSpPr txBox="1"/>
          <p:nvPr/>
        </p:nvSpPr>
        <p:spPr>
          <a:xfrm>
            <a:off x="622852" y="19834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Var olan dosyaya veri ekleme</a:t>
            </a:r>
          </a:p>
        </p:txBody>
      </p:sp>
    </p:spTree>
    <p:extLst>
      <p:ext uri="{BB962C8B-B14F-4D97-AF65-F5344CB8AC3E}">
        <p14:creationId xmlns:p14="http://schemas.microsoft.com/office/powerpoint/2010/main" val="4283019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4052</Words>
  <Application>Microsoft Office PowerPoint</Application>
  <PresentationFormat>Geniş ekran</PresentationFormat>
  <Paragraphs>646</Paragraphs>
  <Slides>52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52</vt:i4>
      </vt:variant>
    </vt:vector>
  </HeadingPairs>
  <TitlesOfParts>
    <vt:vector size="59" baseType="lpstr">
      <vt:lpstr>Arial</vt:lpstr>
      <vt:lpstr>Calibri</vt:lpstr>
      <vt:lpstr>Calibri Light</vt:lpstr>
      <vt:lpstr>Consolas</vt:lpstr>
      <vt:lpstr>Open Sans</vt:lpstr>
      <vt:lpstr>Verdana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Celal Aksu</dc:creator>
  <cp:lastModifiedBy>Celal Aksu</cp:lastModifiedBy>
  <cp:revision>134</cp:revision>
  <dcterms:created xsi:type="dcterms:W3CDTF">2021-03-28T16:44:10Z</dcterms:created>
  <dcterms:modified xsi:type="dcterms:W3CDTF">2021-03-31T11:34:08Z</dcterms:modified>
</cp:coreProperties>
</file>